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44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007" r:id="rId1"/>
  </p:sldMasterIdLst>
  <p:notesMasterIdLst>
    <p:notesMasterId r:id="rId101"/>
  </p:notesMasterIdLst>
  <p:handoutMasterIdLst>
    <p:handoutMasterId r:id="rId102"/>
  </p:handoutMasterIdLst>
  <p:sldIdLst>
    <p:sldId id="277" r:id="rId2"/>
    <p:sldId id="390" r:id="rId3"/>
    <p:sldId id="403" r:id="rId4"/>
    <p:sldId id="364" r:id="rId5"/>
    <p:sldId id="387" r:id="rId6"/>
    <p:sldId id="406" r:id="rId7"/>
    <p:sldId id="278" r:id="rId8"/>
    <p:sldId id="402" r:id="rId9"/>
    <p:sldId id="375" r:id="rId10"/>
    <p:sldId id="416" r:id="rId11"/>
    <p:sldId id="376" r:id="rId12"/>
    <p:sldId id="401" r:id="rId13"/>
    <p:sldId id="442" r:id="rId14"/>
    <p:sldId id="378" r:id="rId15"/>
    <p:sldId id="379" r:id="rId16"/>
    <p:sldId id="380" r:id="rId17"/>
    <p:sldId id="381" r:id="rId18"/>
    <p:sldId id="407" r:id="rId19"/>
    <p:sldId id="383" r:id="rId20"/>
    <p:sldId id="410" r:id="rId21"/>
    <p:sldId id="424" r:id="rId22"/>
    <p:sldId id="433" r:id="rId23"/>
    <p:sldId id="438" r:id="rId24"/>
    <p:sldId id="439" r:id="rId25"/>
    <p:sldId id="355" r:id="rId26"/>
    <p:sldId id="408" r:id="rId27"/>
    <p:sldId id="281" r:id="rId28"/>
    <p:sldId id="388" r:id="rId29"/>
    <p:sldId id="440" r:id="rId30"/>
    <p:sldId id="437" r:id="rId31"/>
    <p:sldId id="436" r:id="rId32"/>
    <p:sldId id="400" r:id="rId33"/>
    <p:sldId id="434" r:id="rId34"/>
    <p:sldId id="418" r:id="rId35"/>
    <p:sldId id="353" r:id="rId36"/>
    <p:sldId id="304" r:id="rId37"/>
    <p:sldId id="371" r:id="rId38"/>
    <p:sldId id="429" r:id="rId39"/>
    <p:sldId id="441" r:id="rId40"/>
    <p:sldId id="311" r:id="rId41"/>
    <p:sldId id="356" r:id="rId42"/>
    <p:sldId id="318" r:id="rId43"/>
    <p:sldId id="328" r:id="rId44"/>
    <p:sldId id="430" r:id="rId45"/>
    <p:sldId id="312" r:id="rId46"/>
    <p:sldId id="314" r:id="rId47"/>
    <p:sldId id="435" r:id="rId48"/>
    <p:sldId id="330" r:id="rId49"/>
    <p:sldId id="283" r:id="rId50"/>
    <p:sldId id="425" r:id="rId51"/>
    <p:sldId id="427" r:id="rId52"/>
    <p:sldId id="344" r:id="rId53"/>
    <p:sldId id="343" r:id="rId54"/>
    <p:sldId id="426" r:id="rId55"/>
    <p:sldId id="367" r:id="rId56"/>
    <p:sldId id="306" r:id="rId57"/>
    <p:sldId id="396" r:id="rId58"/>
    <p:sldId id="398" r:id="rId59"/>
    <p:sldId id="411" r:id="rId60"/>
    <p:sldId id="412" r:id="rId61"/>
    <p:sldId id="413" r:id="rId62"/>
    <p:sldId id="305" r:id="rId63"/>
    <p:sldId id="357" r:id="rId64"/>
    <p:sldId id="334" r:id="rId65"/>
    <p:sldId id="342" r:id="rId66"/>
    <p:sldId id="361" r:id="rId67"/>
    <p:sldId id="362" r:id="rId68"/>
    <p:sldId id="354" r:id="rId69"/>
    <p:sldId id="350" r:id="rId70"/>
    <p:sldId id="294" r:id="rId71"/>
    <p:sldId id="405" r:id="rId72"/>
    <p:sldId id="422" r:id="rId73"/>
    <p:sldId id="295" r:id="rId74"/>
    <p:sldId id="296" r:id="rId75"/>
    <p:sldId id="297" r:id="rId76"/>
    <p:sldId id="324" r:id="rId77"/>
    <p:sldId id="414" r:id="rId78"/>
    <p:sldId id="368" r:id="rId79"/>
    <p:sldId id="392" r:id="rId80"/>
    <p:sldId id="428" r:id="rId81"/>
    <p:sldId id="397" r:id="rId82"/>
    <p:sldId id="313" r:id="rId83"/>
    <p:sldId id="315" r:id="rId84"/>
    <p:sldId id="316" r:id="rId85"/>
    <p:sldId id="300" r:id="rId86"/>
    <p:sldId id="394" r:id="rId87"/>
    <p:sldId id="415" r:id="rId88"/>
    <p:sldId id="369" r:id="rId89"/>
    <p:sldId id="320" r:id="rId90"/>
    <p:sldId id="308" r:id="rId91"/>
    <p:sldId id="282" r:id="rId92"/>
    <p:sldId id="287" r:id="rId93"/>
    <p:sldId id="303" r:id="rId94"/>
    <p:sldId id="309" r:id="rId95"/>
    <p:sldId id="289" r:id="rId96"/>
    <p:sldId id="329" r:id="rId97"/>
    <p:sldId id="372" r:id="rId98"/>
    <p:sldId id="286" r:id="rId99"/>
    <p:sldId id="292" r:id="rId100"/>
  </p:sldIdLst>
  <p:sldSz cx="12192000" cy="6858000"/>
  <p:notesSz cx="6858000" cy="92075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opic 7 –  Southeast Asia" id="{BD2E0C40-1596-401D-B672-475E4A19B5BC}">
          <p14:sldIdLst>
            <p14:sldId id="277"/>
            <p14:sldId id="390"/>
            <p14:sldId id="403"/>
            <p14:sldId id="364"/>
            <p14:sldId id="387"/>
            <p14:sldId id="406"/>
          </p14:sldIdLst>
        </p14:section>
        <p14:section name="A. Maritime Southeast Asia" id="{CAE25673-1C8C-43B5-BEB3-4CFFB62B4964}">
          <p14:sldIdLst>
            <p14:sldId id="278"/>
            <p14:sldId id="402"/>
            <p14:sldId id="375"/>
            <p14:sldId id="416"/>
            <p14:sldId id="376"/>
            <p14:sldId id="401"/>
            <p14:sldId id="442"/>
            <p14:sldId id="378"/>
            <p14:sldId id="379"/>
            <p14:sldId id="380"/>
            <p14:sldId id="381"/>
            <p14:sldId id="407"/>
            <p14:sldId id="383"/>
            <p14:sldId id="410"/>
            <p14:sldId id="424"/>
            <p14:sldId id="433"/>
            <p14:sldId id="438"/>
            <p14:sldId id="439"/>
            <p14:sldId id="355"/>
            <p14:sldId id="408"/>
            <p14:sldId id="281"/>
            <p14:sldId id="388"/>
            <p14:sldId id="440"/>
            <p14:sldId id="437"/>
            <p14:sldId id="436"/>
            <p14:sldId id="400"/>
            <p14:sldId id="434"/>
            <p14:sldId id="418"/>
            <p14:sldId id="353"/>
            <p14:sldId id="304"/>
            <p14:sldId id="371"/>
            <p14:sldId id="429"/>
            <p14:sldId id="441"/>
            <p14:sldId id="311"/>
            <p14:sldId id="356"/>
            <p14:sldId id="318"/>
            <p14:sldId id="328"/>
            <p14:sldId id="430"/>
            <p14:sldId id="312"/>
            <p14:sldId id="314"/>
            <p14:sldId id="435"/>
            <p14:sldId id="330"/>
            <p14:sldId id="283"/>
            <p14:sldId id="425"/>
            <p14:sldId id="427"/>
            <p14:sldId id="344"/>
            <p14:sldId id="343"/>
            <p14:sldId id="426"/>
            <p14:sldId id="367"/>
            <p14:sldId id="306"/>
            <p14:sldId id="396"/>
            <p14:sldId id="398"/>
            <p14:sldId id="411"/>
            <p14:sldId id="412"/>
            <p14:sldId id="413"/>
            <p14:sldId id="305"/>
            <p14:sldId id="357"/>
            <p14:sldId id="334"/>
            <p14:sldId id="342"/>
            <p14:sldId id="361"/>
            <p14:sldId id="362"/>
            <p14:sldId id="354"/>
            <p14:sldId id="350"/>
          </p14:sldIdLst>
        </p14:section>
        <p14:section name="B. Continental Southeast Asia" id="{1C166DB8-FFBC-40D0-A4D3-0B052BE10F59}">
          <p14:sldIdLst>
            <p14:sldId id="294"/>
            <p14:sldId id="405"/>
            <p14:sldId id="422"/>
            <p14:sldId id="295"/>
            <p14:sldId id="296"/>
            <p14:sldId id="297"/>
            <p14:sldId id="324"/>
            <p14:sldId id="414"/>
            <p14:sldId id="368"/>
            <p14:sldId id="392"/>
            <p14:sldId id="428"/>
            <p14:sldId id="397"/>
            <p14:sldId id="313"/>
            <p14:sldId id="315"/>
            <p14:sldId id="316"/>
            <p14:sldId id="300"/>
            <p14:sldId id="394"/>
            <p14:sldId id="415"/>
            <p14:sldId id="369"/>
          </p14:sldIdLst>
        </p14:section>
        <p14:section name="Supplementary Notes" id="{AD0E9666-9E74-42D5-8035-1246108A6C5A}">
          <p14:sldIdLst>
            <p14:sldId id="320"/>
            <p14:sldId id="308"/>
            <p14:sldId id="282"/>
            <p14:sldId id="287"/>
            <p14:sldId id="303"/>
            <p14:sldId id="309"/>
            <p14:sldId id="289"/>
            <p14:sldId id="329"/>
            <p14:sldId id="372"/>
            <p14:sldId id="286"/>
            <p14:sldId id="29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AEAEA"/>
    <a:srgbClr val="006666"/>
    <a:srgbClr val="339966"/>
    <a:srgbClr val="003300"/>
    <a:srgbClr val="5F5F5F"/>
    <a:srgbClr val="CC3300"/>
    <a:srgbClr val="000066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40" autoAdjust="0"/>
  </p:normalViewPr>
  <p:slideViewPr>
    <p:cSldViewPr snapToGrid="0">
      <p:cViewPr varScale="1">
        <p:scale>
          <a:sx n="143" d="100"/>
          <a:sy n="143" d="100"/>
        </p:scale>
        <p:origin x="2352" y="1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951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-1488" y="-82"/>
      </p:cViewPr>
      <p:guideLst>
        <p:guide orient="horz" pos="290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Singapore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Sheet1!$B$1:$BL$1</c:f>
              <c:strCache>
                <c:ptCount val="63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  <c:pt idx="58">
                  <c:v>2018</c:v>
                </c:pt>
                <c:pt idx="59">
                  <c:v>2019</c:v>
                </c:pt>
                <c:pt idx="60">
                  <c:v>2020</c:v>
                </c:pt>
                <c:pt idx="61">
                  <c:v>2021</c:v>
                </c:pt>
                <c:pt idx="62">
                  <c:v>2022</c:v>
                </c:pt>
              </c:strCache>
            </c:strRef>
          </c:cat>
          <c:val>
            <c:numRef>
              <c:f>Sheet1!$B$2:$BL$2</c:f>
              <c:numCache>
                <c:formatCode>General</c:formatCode>
                <c:ptCount val="63"/>
                <c:pt idx="0">
                  <c:v>1646400</c:v>
                </c:pt>
                <c:pt idx="1">
                  <c:v>1702400</c:v>
                </c:pt>
                <c:pt idx="2">
                  <c:v>1750200</c:v>
                </c:pt>
                <c:pt idx="3">
                  <c:v>1795000</c:v>
                </c:pt>
                <c:pt idx="4">
                  <c:v>1841600</c:v>
                </c:pt>
                <c:pt idx="5">
                  <c:v>1886900</c:v>
                </c:pt>
                <c:pt idx="6">
                  <c:v>1934400</c:v>
                </c:pt>
                <c:pt idx="7">
                  <c:v>1977600</c:v>
                </c:pt>
                <c:pt idx="8">
                  <c:v>2012000</c:v>
                </c:pt>
                <c:pt idx="9">
                  <c:v>2042500</c:v>
                </c:pt>
                <c:pt idx="10">
                  <c:v>2074507</c:v>
                </c:pt>
                <c:pt idx="11">
                  <c:v>2112900</c:v>
                </c:pt>
                <c:pt idx="12">
                  <c:v>2152400</c:v>
                </c:pt>
                <c:pt idx="13">
                  <c:v>2193000</c:v>
                </c:pt>
                <c:pt idx="14">
                  <c:v>2229800</c:v>
                </c:pt>
                <c:pt idx="15">
                  <c:v>2262600</c:v>
                </c:pt>
                <c:pt idx="16">
                  <c:v>2293300</c:v>
                </c:pt>
                <c:pt idx="17">
                  <c:v>2325300</c:v>
                </c:pt>
                <c:pt idx="18">
                  <c:v>2353600</c:v>
                </c:pt>
                <c:pt idx="19">
                  <c:v>2383500</c:v>
                </c:pt>
                <c:pt idx="20">
                  <c:v>2413945</c:v>
                </c:pt>
                <c:pt idx="21">
                  <c:v>2532835</c:v>
                </c:pt>
                <c:pt idx="22">
                  <c:v>2646466</c:v>
                </c:pt>
                <c:pt idx="23">
                  <c:v>2681061</c:v>
                </c:pt>
                <c:pt idx="24">
                  <c:v>2732221</c:v>
                </c:pt>
                <c:pt idx="25">
                  <c:v>2735957</c:v>
                </c:pt>
                <c:pt idx="26">
                  <c:v>2733373</c:v>
                </c:pt>
                <c:pt idx="27">
                  <c:v>2774789</c:v>
                </c:pt>
                <c:pt idx="28">
                  <c:v>2846108</c:v>
                </c:pt>
                <c:pt idx="29">
                  <c:v>2930901</c:v>
                </c:pt>
                <c:pt idx="30">
                  <c:v>3047132</c:v>
                </c:pt>
                <c:pt idx="31">
                  <c:v>3135083</c:v>
                </c:pt>
                <c:pt idx="32">
                  <c:v>3230698</c:v>
                </c:pt>
                <c:pt idx="33">
                  <c:v>3313471</c:v>
                </c:pt>
                <c:pt idx="34">
                  <c:v>3419048</c:v>
                </c:pt>
                <c:pt idx="35">
                  <c:v>3524506</c:v>
                </c:pt>
                <c:pt idx="36">
                  <c:v>3670704</c:v>
                </c:pt>
                <c:pt idx="37">
                  <c:v>3796038</c:v>
                </c:pt>
                <c:pt idx="38">
                  <c:v>3927213</c:v>
                </c:pt>
                <c:pt idx="39">
                  <c:v>3958723</c:v>
                </c:pt>
                <c:pt idx="40">
                  <c:v>4027887</c:v>
                </c:pt>
                <c:pt idx="41">
                  <c:v>4138012</c:v>
                </c:pt>
                <c:pt idx="42">
                  <c:v>4175950</c:v>
                </c:pt>
                <c:pt idx="43">
                  <c:v>4114826</c:v>
                </c:pt>
                <c:pt idx="44">
                  <c:v>4166664</c:v>
                </c:pt>
                <c:pt idx="45">
                  <c:v>4265762</c:v>
                </c:pt>
                <c:pt idx="46">
                  <c:v>4401365</c:v>
                </c:pt>
                <c:pt idx="47">
                  <c:v>4588599</c:v>
                </c:pt>
                <c:pt idx="48">
                  <c:v>4839396</c:v>
                </c:pt>
                <c:pt idx="49">
                  <c:v>4987573</c:v>
                </c:pt>
                <c:pt idx="50">
                  <c:v>5076732</c:v>
                </c:pt>
                <c:pt idx="51">
                  <c:v>5183688</c:v>
                </c:pt>
                <c:pt idx="52">
                  <c:v>5312437</c:v>
                </c:pt>
                <c:pt idx="53">
                  <c:v>5399162</c:v>
                </c:pt>
                <c:pt idx="54">
                  <c:v>5469724</c:v>
                </c:pt>
                <c:pt idx="55">
                  <c:v>5535002</c:v>
                </c:pt>
                <c:pt idx="56">
                  <c:v>5607283</c:v>
                </c:pt>
                <c:pt idx="57">
                  <c:v>5612253</c:v>
                </c:pt>
                <c:pt idx="58">
                  <c:v>5638676</c:v>
                </c:pt>
                <c:pt idx="59">
                  <c:v>5703569</c:v>
                </c:pt>
                <c:pt idx="60">
                  <c:v>5685807</c:v>
                </c:pt>
                <c:pt idx="61">
                  <c:v>5453566</c:v>
                </c:pt>
                <c:pt idx="62">
                  <c:v>5637022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8F4-45D1-9423-D3033BDA16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98880976"/>
        <c:axId val="598880648"/>
        <c:extLst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Sheet1!$A$3</c15:sqref>
                        </c15:formulaRef>
                      </c:ext>
                    </c:extLst>
                    <c:strCache>
                      <c:ptCount val="1"/>
                      <c:pt idx="0">
                        <c:v>Category 2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Sheet1!$B$1:$BL$1</c15:sqref>
                        </c15:formulaRef>
                      </c:ext>
                    </c:extLst>
                    <c:strCache>
                      <c:ptCount val="63"/>
                      <c:pt idx="0">
                        <c:v>1960</c:v>
                      </c:pt>
                      <c:pt idx="1">
                        <c:v>1961</c:v>
                      </c:pt>
                      <c:pt idx="2">
                        <c:v>1962</c:v>
                      </c:pt>
                      <c:pt idx="3">
                        <c:v>1963</c:v>
                      </c:pt>
                      <c:pt idx="4">
                        <c:v>1964</c:v>
                      </c:pt>
                      <c:pt idx="5">
                        <c:v>1965</c:v>
                      </c:pt>
                      <c:pt idx="6">
                        <c:v>1966</c:v>
                      </c:pt>
                      <c:pt idx="7">
                        <c:v>1967</c:v>
                      </c:pt>
                      <c:pt idx="8">
                        <c:v>1968</c:v>
                      </c:pt>
                      <c:pt idx="9">
                        <c:v>1969</c:v>
                      </c:pt>
                      <c:pt idx="10">
                        <c:v>1970</c:v>
                      </c:pt>
                      <c:pt idx="11">
                        <c:v>1971</c:v>
                      </c:pt>
                      <c:pt idx="12">
                        <c:v>1972</c:v>
                      </c:pt>
                      <c:pt idx="13">
                        <c:v>1973</c:v>
                      </c:pt>
                      <c:pt idx="14">
                        <c:v>1974</c:v>
                      </c:pt>
                      <c:pt idx="15">
                        <c:v>1975</c:v>
                      </c:pt>
                      <c:pt idx="16">
                        <c:v>1976</c:v>
                      </c:pt>
                      <c:pt idx="17">
                        <c:v>1977</c:v>
                      </c:pt>
                      <c:pt idx="18">
                        <c:v>1978</c:v>
                      </c:pt>
                      <c:pt idx="19">
                        <c:v>1979</c:v>
                      </c:pt>
                      <c:pt idx="20">
                        <c:v>1980</c:v>
                      </c:pt>
                      <c:pt idx="21">
                        <c:v>1981</c:v>
                      </c:pt>
                      <c:pt idx="22">
                        <c:v>1982</c:v>
                      </c:pt>
                      <c:pt idx="23">
                        <c:v>1983</c:v>
                      </c:pt>
                      <c:pt idx="24">
                        <c:v>1984</c:v>
                      </c:pt>
                      <c:pt idx="25">
                        <c:v>1985</c:v>
                      </c:pt>
                      <c:pt idx="26">
                        <c:v>1986</c:v>
                      </c:pt>
                      <c:pt idx="27">
                        <c:v>1987</c:v>
                      </c:pt>
                      <c:pt idx="28">
                        <c:v>1988</c:v>
                      </c:pt>
                      <c:pt idx="29">
                        <c:v>1989</c:v>
                      </c:pt>
                      <c:pt idx="30">
                        <c:v>1990</c:v>
                      </c:pt>
                      <c:pt idx="31">
                        <c:v>1991</c:v>
                      </c:pt>
                      <c:pt idx="32">
                        <c:v>1992</c:v>
                      </c:pt>
                      <c:pt idx="33">
                        <c:v>1993</c:v>
                      </c:pt>
                      <c:pt idx="34">
                        <c:v>1994</c:v>
                      </c:pt>
                      <c:pt idx="35">
                        <c:v>1995</c:v>
                      </c:pt>
                      <c:pt idx="36">
                        <c:v>1996</c:v>
                      </c:pt>
                      <c:pt idx="37">
                        <c:v>1997</c:v>
                      </c:pt>
                      <c:pt idx="38">
                        <c:v>1998</c:v>
                      </c:pt>
                      <c:pt idx="39">
                        <c:v>1999</c:v>
                      </c:pt>
                      <c:pt idx="40">
                        <c:v>2000</c:v>
                      </c:pt>
                      <c:pt idx="41">
                        <c:v>2001</c:v>
                      </c:pt>
                      <c:pt idx="42">
                        <c:v>2002</c:v>
                      </c:pt>
                      <c:pt idx="43">
                        <c:v>2003</c:v>
                      </c:pt>
                      <c:pt idx="44">
                        <c:v>2004</c:v>
                      </c:pt>
                      <c:pt idx="45">
                        <c:v>2005</c:v>
                      </c:pt>
                      <c:pt idx="46">
                        <c:v>2006</c:v>
                      </c:pt>
                      <c:pt idx="47">
                        <c:v>2007</c:v>
                      </c:pt>
                      <c:pt idx="48">
                        <c:v>2008</c:v>
                      </c:pt>
                      <c:pt idx="49">
                        <c:v>2009</c:v>
                      </c:pt>
                      <c:pt idx="50">
                        <c:v>2010</c:v>
                      </c:pt>
                      <c:pt idx="51">
                        <c:v>2011</c:v>
                      </c:pt>
                      <c:pt idx="52">
                        <c:v>2012</c:v>
                      </c:pt>
                      <c:pt idx="53">
                        <c:v>2013</c:v>
                      </c:pt>
                      <c:pt idx="54">
                        <c:v>2014</c:v>
                      </c:pt>
                      <c:pt idx="55">
                        <c:v>2015</c:v>
                      </c:pt>
                      <c:pt idx="56">
                        <c:v>2016</c:v>
                      </c:pt>
                      <c:pt idx="57">
                        <c:v>2017</c:v>
                      </c:pt>
                      <c:pt idx="58">
                        <c:v>2018</c:v>
                      </c:pt>
                      <c:pt idx="59">
                        <c:v>2019</c:v>
                      </c:pt>
                      <c:pt idx="60">
                        <c:v>2020</c:v>
                      </c:pt>
                      <c:pt idx="61">
                        <c:v>2021</c:v>
                      </c:pt>
                      <c:pt idx="62">
                        <c:v>2022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Sheet1!$B$3:$BL$3</c15:sqref>
                        </c15:formulaRef>
                      </c:ext>
                    </c:extLst>
                    <c:numCache>
                      <c:formatCode>General</c:formatCode>
                      <c:ptCount val="63"/>
                      <c:pt idx="0">
                        <c:v>2.5</c:v>
                      </c:pt>
                      <c:pt idx="1">
                        <c:v>4.4000000000000004</c:v>
                      </c:pt>
                      <c:pt idx="2">
                        <c:v>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1-D8F4-45D1-9423-D3033BDA1639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>
                      <c:ext xmlns:c15="http://schemas.microsoft.com/office/drawing/2012/chart" uri="{02D57815-91ED-43cb-92C2-25804820EDAC}">
                        <c15:formulaRef>
                          <c15:sqref>Sheet1!$A$4</c15:sqref>
                        </c15:formulaRef>
                      </c:ext>
                    </c:extLst>
                    <c:strCache>
                      <c:ptCount val="1"/>
                      <c:pt idx="0">
                        <c:v>Category 3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xmlns:c15="http://schemas.microsoft.com/office/drawing/2012/chart" uri="{02D57815-91ED-43cb-92C2-25804820EDAC}">
                        <c15:formulaRef>
                          <c15:sqref>Sheet1!$B$1:$BL$1</c15:sqref>
                        </c15:formulaRef>
                      </c:ext>
                    </c:extLst>
                    <c:strCache>
                      <c:ptCount val="63"/>
                      <c:pt idx="0">
                        <c:v>1960</c:v>
                      </c:pt>
                      <c:pt idx="1">
                        <c:v>1961</c:v>
                      </c:pt>
                      <c:pt idx="2">
                        <c:v>1962</c:v>
                      </c:pt>
                      <c:pt idx="3">
                        <c:v>1963</c:v>
                      </c:pt>
                      <c:pt idx="4">
                        <c:v>1964</c:v>
                      </c:pt>
                      <c:pt idx="5">
                        <c:v>1965</c:v>
                      </c:pt>
                      <c:pt idx="6">
                        <c:v>1966</c:v>
                      </c:pt>
                      <c:pt idx="7">
                        <c:v>1967</c:v>
                      </c:pt>
                      <c:pt idx="8">
                        <c:v>1968</c:v>
                      </c:pt>
                      <c:pt idx="9">
                        <c:v>1969</c:v>
                      </c:pt>
                      <c:pt idx="10">
                        <c:v>1970</c:v>
                      </c:pt>
                      <c:pt idx="11">
                        <c:v>1971</c:v>
                      </c:pt>
                      <c:pt idx="12">
                        <c:v>1972</c:v>
                      </c:pt>
                      <c:pt idx="13">
                        <c:v>1973</c:v>
                      </c:pt>
                      <c:pt idx="14">
                        <c:v>1974</c:v>
                      </c:pt>
                      <c:pt idx="15">
                        <c:v>1975</c:v>
                      </c:pt>
                      <c:pt idx="16">
                        <c:v>1976</c:v>
                      </c:pt>
                      <c:pt idx="17">
                        <c:v>1977</c:v>
                      </c:pt>
                      <c:pt idx="18">
                        <c:v>1978</c:v>
                      </c:pt>
                      <c:pt idx="19">
                        <c:v>1979</c:v>
                      </c:pt>
                      <c:pt idx="20">
                        <c:v>1980</c:v>
                      </c:pt>
                      <c:pt idx="21">
                        <c:v>1981</c:v>
                      </c:pt>
                      <c:pt idx="22">
                        <c:v>1982</c:v>
                      </c:pt>
                      <c:pt idx="23">
                        <c:v>1983</c:v>
                      </c:pt>
                      <c:pt idx="24">
                        <c:v>1984</c:v>
                      </c:pt>
                      <c:pt idx="25">
                        <c:v>1985</c:v>
                      </c:pt>
                      <c:pt idx="26">
                        <c:v>1986</c:v>
                      </c:pt>
                      <c:pt idx="27">
                        <c:v>1987</c:v>
                      </c:pt>
                      <c:pt idx="28">
                        <c:v>1988</c:v>
                      </c:pt>
                      <c:pt idx="29">
                        <c:v>1989</c:v>
                      </c:pt>
                      <c:pt idx="30">
                        <c:v>1990</c:v>
                      </c:pt>
                      <c:pt idx="31">
                        <c:v>1991</c:v>
                      </c:pt>
                      <c:pt idx="32">
                        <c:v>1992</c:v>
                      </c:pt>
                      <c:pt idx="33">
                        <c:v>1993</c:v>
                      </c:pt>
                      <c:pt idx="34">
                        <c:v>1994</c:v>
                      </c:pt>
                      <c:pt idx="35">
                        <c:v>1995</c:v>
                      </c:pt>
                      <c:pt idx="36">
                        <c:v>1996</c:v>
                      </c:pt>
                      <c:pt idx="37">
                        <c:v>1997</c:v>
                      </c:pt>
                      <c:pt idx="38">
                        <c:v>1998</c:v>
                      </c:pt>
                      <c:pt idx="39">
                        <c:v>1999</c:v>
                      </c:pt>
                      <c:pt idx="40">
                        <c:v>2000</c:v>
                      </c:pt>
                      <c:pt idx="41">
                        <c:v>2001</c:v>
                      </c:pt>
                      <c:pt idx="42">
                        <c:v>2002</c:v>
                      </c:pt>
                      <c:pt idx="43">
                        <c:v>2003</c:v>
                      </c:pt>
                      <c:pt idx="44">
                        <c:v>2004</c:v>
                      </c:pt>
                      <c:pt idx="45">
                        <c:v>2005</c:v>
                      </c:pt>
                      <c:pt idx="46">
                        <c:v>2006</c:v>
                      </c:pt>
                      <c:pt idx="47">
                        <c:v>2007</c:v>
                      </c:pt>
                      <c:pt idx="48">
                        <c:v>2008</c:v>
                      </c:pt>
                      <c:pt idx="49">
                        <c:v>2009</c:v>
                      </c:pt>
                      <c:pt idx="50">
                        <c:v>2010</c:v>
                      </c:pt>
                      <c:pt idx="51">
                        <c:v>2011</c:v>
                      </c:pt>
                      <c:pt idx="52">
                        <c:v>2012</c:v>
                      </c:pt>
                      <c:pt idx="53">
                        <c:v>2013</c:v>
                      </c:pt>
                      <c:pt idx="54">
                        <c:v>2014</c:v>
                      </c:pt>
                      <c:pt idx="55">
                        <c:v>2015</c:v>
                      </c:pt>
                      <c:pt idx="56">
                        <c:v>2016</c:v>
                      </c:pt>
                      <c:pt idx="57">
                        <c:v>2017</c:v>
                      </c:pt>
                      <c:pt idx="58">
                        <c:v>2018</c:v>
                      </c:pt>
                      <c:pt idx="59">
                        <c:v>2019</c:v>
                      </c:pt>
                      <c:pt idx="60">
                        <c:v>2020</c:v>
                      </c:pt>
                      <c:pt idx="61">
                        <c:v>2021</c:v>
                      </c:pt>
                      <c:pt idx="62">
                        <c:v>2022</c:v>
                      </c:pt>
                    </c:strCache>
                  </c:str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ormulaRef>
                          <c15:sqref>Sheet1!$B$4:$BL$4</c15:sqref>
                        </c15:formulaRef>
                      </c:ext>
                    </c:extLst>
                    <c:numCache>
                      <c:formatCode>General</c:formatCode>
                      <c:ptCount val="63"/>
                      <c:pt idx="0">
                        <c:v>3.5</c:v>
                      </c:pt>
                      <c:pt idx="1">
                        <c:v>1.8</c:v>
                      </c:pt>
                      <c:pt idx="2">
                        <c:v>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D8F4-45D1-9423-D3033BDA1639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>
                      <c:ext xmlns:c15="http://schemas.microsoft.com/office/drawing/2012/chart" uri="{02D57815-91ED-43cb-92C2-25804820EDAC}">
                        <c15:formulaRef>
                          <c15:sqref>Sheet1!$A$5</c15:sqref>
                        </c15:formulaRef>
                      </c:ext>
                    </c:extLst>
                    <c:strCache>
                      <c:ptCount val="1"/>
                      <c:pt idx="0">
                        <c:v>Category 4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xmlns:c15="http://schemas.microsoft.com/office/drawing/2012/chart" uri="{02D57815-91ED-43cb-92C2-25804820EDAC}">
                        <c15:formulaRef>
                          <c15:sqref>Sheet1!$B$1:$BL$1</c15:sqref>
                        </c15:formulaRef>
                      </c:ext>
                    </c:extLst>
                    <c:strCache>
                      <c:ptCount val="63"/>
                      <c:pt idx="0">
                        <c:v>1960</c:v>
                      </c:pt>
                      <c:pt idx="1">
                        <c:v>1961</c:v>
                      </c:pt>
                      <c:pt idx="2">
                        <c:v>1962</c:v>
                      </c:pt>
                      <c:pt idx="3">
                        <c:v>1963</c:v>
                      </c:pt>
                      <c:pt idx="4">
                        <c:v>1964</c:v>
                      </c:pt>
                      <c:pt idx="5">
                        <c:v>1965</c:v>
                      </c:pt>
                      <c:pt idx="6">
                        <c:v>1966</c:v>
                      </c:pt>
                      <c:pt idx="7">
                        <c:v>1967</c:v>
                      </c:pt>
                      <c:pt idx="8">
                        <c:v>1968</c:v>
                      </c:pt>
                      <c:pt idx="9">
                        <c:v>1969</c:v>
                      </c:pt>
                      <c:pt idx="10">
                        <c:v>1970</c:v>
                      </c:pt>
                      <c:pt idx="11">
                        <c:v>1971</c:v>
                      </c:pt>
                      <c:pt idx="12">
                        <c:v>1972</c:v>
                      </c:pt>
                      <c:pt idx="13">
                        <c:v>1973</c:v>
                      </c:pt>
                      <c:pt idx="14">
                        <c:v>1974</c:v>
                      </c:pt>
                      <c:pt idx="15">
                        <c:v>1975</c:v>
                      </c:pt>
                      <c:pt idx="16">
                        <c:v>1976</c:v>
                      </c:pt>
                      <c:pt idx="17">
                        <c:v>1977</c:v>
                      </c:pt>
                      <c:pt idx="18">
                        <c:v>1978</c:v>
                      </c:pt>
                      <c:pt idx="19">
                        <c:v>1979</c:v>
                      </c:pt>
                      <c:pt idx="20">
                        <c:v>1980</c:v>
                      </c:pt>
                      <c:pt idx="21">
                        <c:v>1981</c:v>
                      </c:pt>
                      <c:pt idx="22">
                        <c:v>1982</c:v>
                      </c:pt>
                      <c:pt idx="23">
                        <c:v>1983</c:v>
                      </c:pt>
                      <c:pt idx="24">
                        <c:v>1984</c:v>
                      </c:pt>
                      <c:pt idx="25">
                        <c:v>1985</c:v>
                      </c:pt>
                      <c:pt idx="26">
                        <c:v>1986</c:v>
                      </c:pt>
                      <c:pt idx="27">
                        <c:v>1987</c:v>
                      </c:pt>
                      <c:pt idx="28">
                        <c:v>1988</c:v>
                      </c:pt>
                      <c:pt idx="29">
                        <c:v>1989</c:v>
                      </c:pt>
                      <c:pt idx="30">
                        <c:v>1990</c:v>
                      </c:pt>
                      <c:pt idx="31">
                        <c:v>1991</c:v>
                      </c:pt>
                      <c:pt idx="32">
                        <c:v>1992</c:v>
                      </c:pt>
                      <c:pt idx="33">
                        <c:v>1993</c:v>
                      </c:pt>
                      <c:pt idx="34">
                        <c:v>1994</c:v>
                      </c:pt>
                      <c:pt idx="35">
                        <c:v>1995</c:v>
                      </c:pt>
                      <c:pt idx="36">
                        <c:v>1996</c:v>
                      </c:pt>
                      <c:pt idx="37">
                        <c:v>1997</c:v>
                      </c:pt>
                      <c:pt idx="38">
                        <c:v>1998</c:v>
                      </c:pt>
                      <c:pt idx="39">
                        <c:v>1999</c:v>
                      </c:pt>
                      <c:pt idx="40">
                        <c:v>2000</c:v>
                      </c:pt>
                      <c:pt idx="41">
                        <c:v>2001</c:v>
                      </c:pt>
                      <c:pt idx="42">
                        <c:v>2002</c:v>
                      </c:pt>
                      <c:pt idx="43">
                        <c:v>2003</c:v>
                      </c:pt>
                      <c:pt idx="44">
                        <c:v>2004</c:v>
                      </c:pt>
                      <c:pt idx="45">
                        <c:v>2005</c:v>
                      </c:pt>
                      <c:pt idx="46">
                        <c:v>2006</c:v>
                      </c:pt>
                      <c:pt idx="47">
                        <c:v>2007</c:v>
                      </c:pt>
                      <c:pt idx="48">
                        <c:v>2008</c:v>
                      </c:pt>
                      <c:pt idx="49">
                        <c:v>2009</c:v>
                      </c:pt>
                      <c:pt idx="50">
                        <c:v>2010</c:v>
                      </c:pt>
                      <c:pt idx="51">
                        <c:v>2011</c:v>
                      </c:pt>
                      <c:pt idx="52">
                        <c:v>2012</c:v>
                      </c:pt>
                      <c:pt idx="53">
                        <c:v>2013</c:v>
                      </c:pt>
                      <c:pt idx="54">
                        <c:v>2014</c:v>
                      </c:pt>
                      <c:pt idx="55">
                        <c:v>2015</c:v>
                      </c:pt>
                      <c:pt idx="56">
                        <c:v>2016</c:v>
                      </c:pt>
                      <c:pt idx="57">
                        <c:v>2017</c:v>
                      </c:pt>
                      <c:pt idx="58">
                        <c:v>2018</c:v>
                      </c:pt>
                      <c:pt idx="59">
                        <c:v>2019</c:v>
                      </c:pt>
                      <c:pt idx="60">
                        <c:v>2020</c:v>
                      </c:pt>
                      <c:pt idx="61">
                        <c:v>2021</c:v>
                      </c:pt>
                      <c:pt idx="62">
                        <c:v>2022</c:v>
                      </c:pt>
                    </c:strCache>
                  </c:str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ormulaRef>
                          <c15:sqref>Sheet1!$B$5:$BL$5</c15:sqref>
                        </c15:formulaRef>
                      </c:ext>
                    </c:extLst>
                    <c:numCache>
                      <c:formatCode>General</c:formatCode>
                      <c:ptCount val="63"/>
                      <c:pt idx="0">
                        <c:v>4.5</c:v>
                      </c:pt>
                      <c:pt idx="1">
                        <c:v>2.8</c:v>
                      </c:pt>
                      <c:pt idx="2">
                        <c:v>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D8F4-45D1-9423-D3033BDA1639}"/>
                  </c:ext>
                </c:extLst>
              </c15:ser>
            </c15:filteredLineSeries>
          </c:ext>
        </c:extLst>
      </c:lineChart>
      <c:catAx>
        <c:axId val="598880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8880648"/>
        <c:crosses val="autoZero"/>
        <c:auto val="1"/>
        <c:lblAlgn val="ctr"/>
        <c:lblOffset val="100"/>
        <c:noMultiLvlLbl val="0"/>
      </c:catAx>
      <c:valAx>
        <c:axId val="598880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8880976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Singapore</c:v>
                </c:pt>
              </c:strCache>
            </c:strRef>
          </c:tx>
          <c:spPr>
            <a:ln w="28575" cap="rnd">
              <a:solidFill>
                <a:schemeClr val="tx1">
                  <a:lumMod val="95000"/>
                  <a:lumOff val="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Sheet1!$B$1:$AB$1</c:f>
              <c:strCache>
                <c:ptCount val="27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  <c:pt idx="25">
                  <c:v>2020</c:v>
                </c:pt>
                <c:pt idx="26">
                  <c:v>2021</c:v>
                </c:pt>
              </c:strCache>
            </c:strRef>
          </c:cat>
          <c:val>
            <c:numRef>
              <c:f>Sheet1!$B$2:$AB$2</c:f>
              <c:numCache>
                <c:formatCode>#,##0</c:formatCode>
                <c:ptCount val="27"/>
                <c:pt idx="0">
                  <c:v>11845600</c:v>
                </c:pt>
                <c:pt idx="1">
                  <c:v>12943900</c:v>
                </c:pt>
                <c:pt idx="2">
                  <c:v>14135300</c:v>
                </c:pt>
                <c:pt idx="3">
                  <c:v>15135557</c:v>
                </c:pt>
                <c:pt idx="4">
                  <c:v>15944793</c:v>
                </c:pt>
                <c:pt idx="5">
                  <c:v>17040000</c:v>
                </c:pt>
                <c:pt idx="6">
                  <c:v>15571000</c:v>
                </c:pt>
                <c:pt idx="7">
                  <c:v>16940900</c:v>
                </c:pt>
                <c:pt idx="8">
                  <c:v>18410500</c:v>
                </c:pt>
                <c:pt idx="9">
                  <c:v>21329000</c:v>
                </c:pt>
                <c:pt idx="10">
                  <c:v>23199252</c:v>
                </c:pt>
                <c:pt idx="11">
                  <c:v>24792400</c:v>
                </c:pt>
                <c:pt idx="12">
                  <c:v>27935500</c:v>
                </c:pt>
                <c:pt idx="13">
                  <c:v>29918200</c:v>
                </c:pt>
                <c:pt idx="14">
                  <c:v>25866600</c:v>
                </c:pt>
                <c:pt idx="15">
                  <c:v>28431100</c:v>
                </c:pt>
                <c:pt idx="16">
                  <c:v>29937700</c:v>
                </c:pt>
                <c:pt idx="17">
                  <c:v>31649400</c:v>
                </c:pt>
                <c:pt idx="18">
                  <c:v>32578700</c:v>
                </c:pt>
                <c:pt idx="19">
                  <c:v>33869300</c:v>
                </c:pt>
                <c:pt idx="20">
                  <c:v>30922300</c:v>
                </c:pt>
                <c:pt idx="21" formatCode="General">
                  <c:v>30903600</c:v>
                </c:pt>
                <c:pt idx="22" formatCode="General">
                  <c:v>33666556</c:v>
                </c:pt>
                <c:pt idx="23" formatCode="General">
                  <c:v>36599381</c:v>
                </c:pt>
                <c:pt idx="24" formatCode="General">
                  <c:v>37195600</c:v>
                </c:pt>
                <c:pt idx="25" formatCode="General">
                  <c:v>36870903</c:v>
                </c:pt>
                <c:pt idx="26" formatCode="General">
                  <c:v>37467643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877-4C57-B37A-7C17B053B411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Tanjung Pelepas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strRef>
              <c:f>Sheet1!$B$1:$AB$1</c:f>
              <c:strCache>
                <c:ptCount val="27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  <c:pt idx="25">
                  <c:v>2020</c:v>
                </c:pt>
                <c:pt idx="26">
                  <c:v>2021</c:v>
                </c:pt>
              </c:strCache>
            </c:strRef>
          </c:cat>
          <c:val>
            <c:numRef>
              <c:f>Sheet1!$B$3:$AB$3</c:f>
              <c:numCache>
                <c:formatCode>General</c:formatCode>
                <c:ptCount val="27"/>
                <c:pt idx="4">
                  <c:v>20696</c:v>
                </c:pt>
                <c:pt idx="5">
                  <c:v>418218</c:v>
                </c:pt>
                <c:pt idx="6">
                  <c:v>2050000</c:v>
                </c:pt>
                <c:pt idx="7">
                  <c:v>2660000</c:v>
                </c:pt>
                <c:pt idx="8">
                  <c:v>3487320</c:v>
                </c:pt>
                <c:pt idx="9">
                  <c:v>4020421</c:v>
                </c:pt>
                <c:pt idx="10">
                  <c:v>4177000</c:v>
                </c:pt>
                <c:pt idx="11">
                  <c:v>4770000</c:v>
                </c:pt>
                <c:pt idx="12">
                  <c:v>5500000</c:v>
                </c:pt>
                <c:pt idx="13">
                  <c:v>5466191</c:v>
                </c:pt>
                <c:pt idx="14">
                  <c:v>5835085</c:v>
                </c:pt>
                <c:pt idx="15">
                  <c:v>6298733</c:v>
                </c:pt>
                <c:pt idx="16">
                  <c:v>7302460</c:v>
                </c:pt>
                <c:pt idx="17">
                  <c:v>7493805</c:v>
                </c:pt>
                <c:pt idx="18">
                  <c:v>7416518</c:v>
                </c:pt>
                <c:pt idx="19">
                  <c:v>8232113</c:v>
                </c:pt>
                <c:pt idx="20">
                  <c:v>8798747</c:v>
                </c:pt>
                <c:pt idx="21">
                  <c:v>8028982.5</c:v>
                </c:pt>
                <c:pt idx="22">
                  <c:v>8260610</c:v>
                </c:pt>
                <c:pt idx="23">
                  <c:v>8960900</c:v>
                </c:pt>
                <c:pt idx="24">
                  <c:v>9077485</c:v>
                </c:pt>
                <c:pt idx="25">
                  <c:v>9846106.5</c:v>
                </c:pt>
                <c:pt idx="26">
                  <c:v>11200245.25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877-4C57-B37A-7C17B053B411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Port Klang</c:v>
                </c:pt>
              </c:strCache>
            </c:strRef>
          </c:tx>
          <c:spPr>
            <a:ln w="28575" cap="rnd">
              <a:solidFill>
                <a:schemeClr val="accent3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Sheet1!$B$1:$AB$1</c:f>
              <c:strCache>
                <c:ptCount val="27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  <c:pt idx="25">
                  <c:v>2020</c:v>
                </c:pt>
                <c:pt idx="26">
                  <c:v>2021</c:v>
                </c:pt>
              </c:strCache>
            </c:strRef>
          </c:cat>
          <c:val>
            <c:numRef>
              <c:f>Sheet1!$B$4:$AB$4</c:f>
              <c:numCache>
                <c:formatCode>#,##0</c:formatCode>
                <c:ptCount val="27"/>
                <c:pt idx="0">
                  <c:v>1133811</c:v>
                </c:pt>
                <c:pt idx="1">
                  <c:v>1409491</c:v>
                </c:pt>
                <c:pt idx="2">
                  <c:v>1684508</c:v>
                </c:pt>
                <c:pt idx="3">
                  <c:v>1820018</c:v>
                </c:pt>
                <c:pt idx="4">
                  <c:v>2550419</c:v>
                </c:pt>
                <c:pt idx="5">
                  <c:v>3206753</c:v>
                </c:pt>
                <c:pt idx="6">
                  <c:v>3759512</c:v>
                </c:pt>
                <c:pt idx="7">
                  <c:v>4533212</c:v>
                </c:pt>
                <c:pt idx="8">
                  <c:v>4840000</c:v>
                </c:pt>
                <c:pt idx="9">
                  <c:v>5243593</c:v>
                </c:pt>
                <c:pt idx="10">
                  <c:v>5543527</c:v>
                </c:pt>
                <c:pt idx="11">
                  <c:v>6326295</c:v>
                </c:pt>
                <c:pt idx="12">
                  <c:v>7118714</c:v>
                </c:pt>
                <c:pt idx="13">
                  <c:v>7973579</c:v>
                </c:pt>
                <c:pt idx="14">
                  <c:v>7309779</c:v>
                </c:pt>
                <c:pt idx="15">
                  <c:v>8871745</c:v>
                </c:pt>
                <c:pt idx="16">
                  <c:v>9603926</c:v>
                </c:pt>
                <c:pt idx="17">
                  <c:v>10001495</c:v>
                </c:pt>
                <c:pt idx="18">
                  <c:v>10350407</c:v>
                </c:pt>
                <c:pt idx="19">
                  <c:v>10945804</c:v>
                </c:pt>
                <c:pt idx="20">
                  <c:v>11886685</c:v>
                </c:pt>
                <c:pt idx="21" formatCode="General">
                  <c:v>13169577</c:v>
                </c:pt>
                <c:pt idx="22" formatCode="General">
                  <c:v>11978466</c:v>
                </c:pt>
                <c:pt idx="23" formatCode="General">
                  <c:v>12316003</c:v>
                </c:pt>
                <c:pt idx="24" formatCode="General">
                  <c:v>13580717</c:v>
                </c:pt>
                <c:pt idx="25" formatCode="General">
                  <c:v>13244424</c:v>
                </c:pt>
                <c:pt idx="26" formatCode="General">
                  <c:v>13724460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877-4C57-B37A-7C17B053B411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Tanjung Priok</c:v>
                </c:pt>
              </c:strCache>
            </c:strRef>
          </c:tx>
          <c:spPr>
            <a:ln w="28575" cap="rnd">
              <a:solidFill>
                <a:schemeClr val="accent4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Sheet1!$B$1:$AB$1</c:f>
              <c:strCache>
                <c:ptCount val="27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  <c:pt idx="25">
                  <c:v>2020</c:v>
                </c:pt>
                <c:pt idx="26">
                  <c:v>2021</c:v>
                </c:pt>
              </c:strCache>
            </c:strRef>
          </c:cat>
          <c:val>
            <c:numRef>
              <c:f>Sheet1!$B$5:$AB$5</c:f>
              <c:numCache>
                <c:formatCode>#,##0</c:formatCode>
                <c:ptCount val="27"/>
                <c:pt idx="0">
                  <c:v>1300126</c:v>
                </c:pt>
                <c:pt idx="1">
                  <c:v>1421693</c:v>
                </c:pt>
                <c:pt idx="2">
                  <c:v>2091402</c:v>
                </c:pt>
                <c:pt idx="3">
                  <c:v>1898069</c:v>
                </c:pt>
                <c:pt idx="4">
                  <c:v>2273303</c:v>
                </c:pt>
                <c:pt idx="5">
                  <c:v>2476152</c:v>
                </c:pt>
                <c:pt idx="6">
                  <c:v>2222496</c:v>
                </c:pt>
                <c:pt idx="7">
                  <c:v>2680000</c:v>
                </c:pt>
                <c:pt idx="8">
                  <c:v>2757513</c:v>
                </c:pt>
                <c:pt idx="9">
                  <c:v>3597299</c:v>
                </c:pt>
                <c:pt idx="10">
                  <c:v>3282000</c:v>
                </c:pt>
                <c:pt idx="11">
                  <c:v>3347000</c:v>
                </c:pt>
                <c:pt idx="12">
                  <c:v>3869783</c:v>
                </c:pt>
                <c:pt idx="13">
                  <c:v>3984278</c:v>
                </c:pt>
                <c:pt idx="14">
                  <c:v>3800000</c:v>
                </c:pt>
                <c:pt idx="15">
                  <c:v>4612512</c:v>
                </c:pt>
                <c:pt idx="16">
                  <c:v>5649119</c:v>
                </c:pt>
                <c:pt idx="17">
                  <c:v>6214512</c:v>
                </c:pt>
                <c:pt idx="18">
                  <c:v>6213376</c:v>
                </c:pt>
                <c:pt idx="19">
                  <c:v>5709889</c:v>
                </c:pt>
                <c:pt idx="20">
                  <c:v>5201118</c:v>
                </c:pt>
                <c:pt idx="21" formatCode="General">
                  <c:v>5514694</c:v>
                </c:pt>
                <c:pt idx="22" formatCode="General">
                  <c:v>6920000</c:v>
                </c:pt>
                <c:pt idx="23" formatCode="General">
                  <c:v>6743523</c:v>
                </c:pt>
                <c:pt idx="24" formatCode="General">
                  <c:v>6812064</c:v>
                </c:pt>
                <c:pt idx="25" formatCode="General">
                  <c:v>6870400</c:v>
                </c:pt>
                <c:pt idx="26" formatCode="General">
                  <c:v>6750302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877-4C57-B37A-7C17B053B411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Pulau Pinang</c:v>
                </c:pt>
              </c:strCache>
            </c:strRef>
          </c:tx>
          <c:spPr>
            <a:ln w="28575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Sheet1!$B$1:$AB$1</c:f>
              <c:strCache>
                <c:ptCount val="27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  <c:pt idx="25">
                  <c:v>2020</c:v>
                </c:pt>
                <c:pt idx="26">
                  <c:v>2021</c:v>
                </c:pt>
              </c:strCache>
            </c:strRef>
          </c:cat>
          <c:val>
            <c:numRef>
              <c:f>Sheet1!$B$6:$AB$6</c:f>
              <c:numCache>
                <c:formatCode>General</c:formatCode>
                <c:ptCount val="27"/>
                <c:pt idx="0">
                  <c:v>433474</c:v>
                </c:pt>
                <c:pt idx="1">
                  <c:v>454765</c:v>
                </c:pt>
                <c:pt idx="2">
                  <c:v>506863</c:v>
                </c:pt>
                <c:pt idx="3">
                  <c:v>510307</c:v>
                </c:pt>
                <c:pt idx="4" formatCode="#,##0">
                  <c:v>566409</c:v>
                </c:pt>
                <c:pt idx="5" formatCode="#,##0">
                  <c:v>635780</c:v>
                </c:pt>
                <c:pt idx="6" formatCode="#,##0">
                  <c:v>604294</c:v>
                </c:pt>
                <c:pt idx="7">
                  <c:v>634042</c:v>
                </c:pt>
                <c:pt idx="8">
                  <c:v>688171</c:v>
                </c:pt>
                <c:pt idx="9">
                  <c:v>772024</c:v>
                </c:pt>
                <c:pt idx="10">
                  <c:v>795000</c:v>
                </c:pt>
                <c:pt idx="11">
                  <c:v>849730</c:v>
                </c:pt>
                <c:pt idx="12">
                  <c:v>925991</c:v>
                </c:pt>
                <c:pt idx="13">
                  <c:v>917631</c:v>
                </c:pt>
                <c:pt idx="14">
                  <c:v>985476</c:v>
                </c:pt>
                <c:pt idx="15">
                  <c:v>1106098</c:v>
                </c:pt>
                <c:pt idx="16">
                  <c:v>1202179</c:v>
                </c:pt>
                <c:pt idx="17">
                  <c:v>1165733</c:v>
                </c:pt>
                <c:pt idx="18">
                  <c:v>1237713</c:v>
                </c:pt>
                <c:pt idx="19">
                  <c:v>1265712</c:v>
                </c:pt>
                <c:pt idx="20">
                  <c:v>1317352</c:v>
                </c:pt>
                <c:pt idx="21">
                  <c:v>1437120</c:v>
                </c:pt>
                <c:pt idx="22">
                  <c:v>1523828</c:v>
                </c:pt>
                <c:pt idx="23">
                  <c:v>1510376</c:v>
                </c:pt>
                <c:pt idx="24">
                  <c:v>1492645</c:v>
                </c:pt>
                <c:pt idx="25">
                  <c:v>1387987</c:v>
                </c:pt>
                <c:pt idx="26">
                  <c:v>1248008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5-9877-4C57-B37A-7C17B053B4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118364072"/>
        <c:axId val="-2118360520"/>
      </c:lineChart>
      <c:catAx>
        <c:axId val="-2118364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-2118360520"/>
        <c:crosses val="autoZero"/>
        <c:auto val="1"/>
        <c:lblAlgn val="ctr"/>
        <c:lblOffset val="100"/>
        <c:noMultiLvlLbl val="0"/>
      </c:catAx>
      <c:valAx>
        <c:axId val="-2118360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US"/>
                  <a:t>TEU (Millions)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-2118364072"/>
        <c:crosses val="autoZero"/>
        <c:crossBetween val="between"/>
        <c:dispUnits>
          <c:builtInUnit val="millions"/>
        </c:dispUnits>
      </c:valAx>
      <c:spPr>
        <a:solidFill>
          <a:schemeClr val="bg1"/>
        </a:soli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 i="0">
          <a:solidFill>
            <a:schemeClr val="tx1"/>
          </a:solidFill>
          <a:latin typeface="Arial Narrow" panose="020B060602020203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Malaysia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Sheet1!$B$1:$BL$1</c:f>
              <c:strCache>
                <c:ptCount val="63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  <c:pt idx="58">
                  <c:v>2018</c:v>
                </c:pt>
                <c:pt idx="59">
                  <c:v>2019</c:v>
                </c:pt>
                <c:pt idx="60">
                  <c:v>2020</c:v>
                </c:pt>
                <c:pt idx="61">
                  <c:v>2021</c:v>
                </c:pt>
                <c:pt idx="62">
                  <c:v>2022</c:v>
                </c:pt>
              </c:strCache>
            </c:strRef>
          </c:cat>
          <c:val>
            <c:numRef>
              <c:f>Sheet1!$B$2:$BL$2</c:f>
              <c:numCache>
                <c:formatCode>General</c:formatCode>
                <c:ptCount val="63"/>
                <c:pt idx="0">
                  <c:v>7833782</c:v>
                </c:pt>
                <c:pt idx="1">
                  <c:v>8074805</c:v>
                </c:pt>
                <c:pt idx="2">
                  <c:v>8324218</c:v>
                </c:pt>
                <c:pt idx="3">
                  <c:v>8579350</c:v>
                </c:pt>
                <c:pt idx="4">
                  <c:v>8835925</c:v>
                </c:pt>
                <c:pt idx="5">
                  <c:v>9091016</c:v>
                </c:pt>
                <c:pt idx="6">
                  <c:v>9340240</c:v>
                </c:pt>
                <c:pt idx="7">
                  <c:v>9582086</c:v>
                </c:pt>
                <c:pt idx="8">
                  <c:v>9821308</c:v>
                </c:pt>
                <c:pt idx="9">
                  <c:v>10061684</c:v>
                </c:pt>
                <c:pt idx="10">
                  <c:v>10306508</c:v>
                </c:pt>
                <c:pt idx="11">
                  <c:v>10552557</c:v>
                </c:pt>
                <c:pt idx="12">
                  <c:v>10801619</c:v>
                </c:pt>
                <c:pt idx="13">
                  <c:v>11062664</c:v>
                </c:pt>
                <c:pt idx="14">
                  <c:v>11335187</c:v>
                </c:pt>
                <c:pt idx="15">
                  <c:v>11617947</c:v>
                </c:pt>
                <c:pt idx="16">
                  <c:v>11910081</c:v>
                </c:pt>
                <c:pt idx="17">
                  <c:v>12218924</c:v>
                </c:pt>
                <c:pt idx="18">
                  <c:v>12543892</c:v>
                </c:pt>
                <c:pt idx="19">
                  <c:v>12875011</c:v>
                </c:pt>
                <c:pt idx="20">
                  <c:v>13215707</c:v>
                </c:pt>
                <c:pt idx="21">
                  <c:v>13564594</c:v>
                </c:pt>
                <c:pt idx="22">
                  <c:v>13921029</c:v>
                </c:pt>
                <c:pt idx="23">
                  <c:v>14292862</c:v>
                </c:pt>
                <c:pt idx="24">
                  <c:v>14686454</c:v>
                </c:pt>
                <c:pt idx="25">
                  <c:v>15108135</c:v>
                </c:pt>
                <c:pt idx="26">
                  <c:v>15558740</c:v>
                </c:pt>
                <c:pt idx="27">
                  <c:v>16033103</c:v>
                </c:pt>
                <c:pt idx="28">
                  <c:v>16524616</c:v>
                </c:pt>
                <c:pt idx="29">
                  <c:v>17020143</c:v>
                </c:pt>
                <c:pt idx="30">
                  <c:v>17517054</c:v>
                </c:pt>
                <c:pt idx="31">
                  <c:v>18017464</c:v>
                </c:pt>
                <c:pt idx="32">
                  <c:v>18526708</c:v>
                </c:pt>
                <c:pt idx="33">
                  <c:v>19050077</c:v>
                </c:pt>
                <c:pt idx="34">
                  <c:v>19588703</c:v>
                </c:pt>
                <c:pt idx="35">
                  <c:v>20136888</c:v>
                </c:pt>
                <c:pt idx="36">
                  <c:v>20689051</c:v>
                </c:pt>
                <c:pt idx="37">
                  <c:v>21249178</c:v>
                </c:pt>
                <c:pt idx="38">
                  <c:v>21810542</c:v>
                </c:pt>
                <c:pt idx="39">
                  <c:v>22368655</c:v>
                </c:pt>
                <c:pt idx="40">
                  <c:v>22945150</c:v>
                </c:pt>
                <c:pt idx="41">
                  <c:v>23542517</c:v>
                </c:pt>
                <c:pt idx="42">
                  <c:v>24142445</c:v>
                </c:pt>
                <c:pt idx="43">
                  <c:v>24739411</c:v>
                </c:pt>
                <c:pt idx="44">
                  <c:v>25333247</c:v>
                </c:pt>
                <c:pt idx="45">
                  <c:v>25923536</c:v>
                </c:pt>
                <c:pt idx="46">
                  <c:v>26509413</c:v>
                </c:pt>
                <c:pt idx="47">
                  <c:v>27092604</c:v>
                </c:pt>
                <c:pt idx="48">
                  <c:v>27664296</c:v>
                </c:pt>
                <c:pt idx="49">
                  <c:v>28217204</c:v>
                </c:pt>
                <c:pt idx="50">
                  <c:v>28717731</c:v>
                </c:pt>
                <c:pt idx="51">
                  <c:v>29184133</c:v>
                </c:pt>
                <c:pt idx="52">
                  <c:v>29660212</c:v>
                </c:pt>
                <c:pt idx="53">
                  <c:v>30134807</c:v>
                </c:pt>
                <c:pt idx="54">
                  <c:v>30606459</c:v>
                </c:pt>
                <c:pt idx="55">
                  <c:v>31068833</c:v>
                </c:pt>
                <c:pt idx="56">
                  <c:v>31526418</c:v>
                </c:pt>
                <c:pt idx="57">
                  <c:v>31975806</c:v>
                </c:pt>
                <c:pt idx="58">
                  <c:v>32399271</c:v>
                </c:pt>
                <c:pt idx="59">
                  <c:v>32804020</c:v>
                </c:pt>
                <c:pt idx="60">
                  <c:v>33199993</c:v>
                </c:pt>
                <c:pt idx="61">
                  <c:v>33573874</c:v>
                </c:pt>
                <c:pt idx="62">
                  <c:v>33938221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8F4-45D1-9423-D3033BDA1639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Indonesia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Sheet1!$B$1:$BL$1</c:f>
              <c:strCache>
                <c:ptCount val="63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  <c:pt idx="58">
                  <c:v>2018</c:v>
                </c:pt>
                <c:pt idx="59">
                  <c:v>2019</c:v>
                </c:pt>
                <c:pt idx="60">
                  <c:v>2020</c:v>
                </c:pt>
                <c:pt idx="61">
                  <c:v>2021</c:v>
                </c:pt>
                <c:pt idx="62">
                  <c:v>2022</c:v>
                </c:pt>
              </c:strCache>
            </c:strRef>
          </c:cat>
          <c:val>
            <c:numRef>
              <c:f>Sheet1!$B$3:$BL$3</c:f>
              <c:numCache>
                <c:formatCode>General</c:formatCode>
                <c:ptCount val="63"/>
                <c:pt idx="0">
                  <c:v>88382881</c:v>
                </c:pt>
                <c:pt idx="1">
                  <c:v>90816938</c:v>
                </c:pt>
                <c:pt idx="2">
                  <c:v>93345489</c:v>
                </c:pt>
                <c:pt idx="3">
                  <c:v>95962527</c:v>
                </c:pt>
                <c:pt idx="4">
                  <c:v>98675061</c:v>
                </c:pt>
                <c:pt idx="5">
                  <c:v>101157868</c:v>
                </c:pt>
                <c:pt idx="6">
                  <c:v>103561105</c:v>
                </c:pt>
                <c:pt idx="7">
                  <c:v>106260749</c:v>
                </c:pt>
                <c:pt idx="8">
                  <c:v>109138723</c:v>
                </c:pt>
                <c:pt idx="9">
                  <c:v>112149246</c:v>
                </c:pt>
                <c:pt idx="10">
                  <c:v>115228394</c:v>
                </c:pt>
                <c:pt idx="11">
                  <c:v>118347135</c:v>
                </c:pt>
                <c:pt idx="12">
                  <c:v>121504145</c:v>
                </c:pt>
                <c:pt idx="13">
                  <c:v>124709058</c:v>
                </c:pt>
                <c:pt idx="14">
                  <c:v>127945196</c:v>
                </c:pt>
                <c:pt idx="15">
                  <c:v>131213215</c:v>
                </c:pt>
                <c:pt idx="16">
                  <c:v>134521025</c:v>
                </c:pt>
                <c:pt idx="17">
                  <c:v>137861540</c:v>
                </c:pt>
                <c:pt idx="18">
                  <c:v>141250964</c:v>
                </c:pt>
                <c:pt idx="19">
                  <c:v>144693087</c:v>
                </c:pt>
                <c:pt idx="20">
                  <c:v>148177096</c:v>
                </c:pt>
                <c:pt idx="21">
                  <c:v>151686337</c:v>
                </c:pt>
                <c:pt idx="22">
                  <c:v>155228658</c:v>
                </c:pt>
                <c:pt idx="23">
                  <c:v>158790611</c:v>
                </c:pt>
                <c:pt idx="24">
                  <c:v>162331962</c:v>
                </c:pt>
                <c:pt idx="25">
                  <c:v>165791694</c:v>
                </c:pt>
                <c:pt idx="26">
                  <c:v>169135273</c:v>
                </c:pt>
                <c:pt idx="27">
                  <c:v>172421390</c:v>
                </c:pt>
                <c:pt idx="28">
                  <c:v>175694647</c:v>
                </c:pt>
                <c:pt idx="29">
                  <c:v>178949174</c:v>
                </c:pt>
                <c:pt idx="30">
                  <c:v>182159874</c:v>
                </c:pt>
                <c:pt idx="31">
                  <c:v>185361228</c:v>
                </c:pt>
                <c:pt idx="32">
                  <c:v>188558416</c:v>
                </c:pt>
                <c:pt idx="33">
                  <c:v>191737287</c:v>
                </c:pt>
                <c:pt idx="34">
                  <c:v>194928533</c:v>
                </c:pt>
                <c:pt idx="35">
                  <c:v>198140162</c:v>
                </c:pt>
                <c:pt idx="36">
                  <c:v>201373791</c:v>
                </c:pt>
                <c:pt idx="37">
                  <c:v>204628007</c:v>
                </c:pt>
                <c:pt idx="38">
                  <c:v>207855486</c:v>
                </c:pt>
                <c:pt idx="39">
                  <c:v>210996910</c:v>
                </c:pt>
                <c:pt idx="40">
                  <c:v>214072421</c:v>
                </c:pt>
                <c:pt idx="41">
                  <c:v>217112437</c:v>
                </c:pt>
                <c:pt idx="42">
                  <c:v>220115092</c:v>
                </c:pt>
                <c:pt idx="43">
                  <c:v>223080121</c:v>
                </c:pt>
                <c:pt idx="44">
                  <c:v>225938595</c:v>
                </c:pt>
                <c:pt idx="45">
                  <c:v>228805144</c:v>
                </c:pt>
                <c:pt idx="46">
                  <c:v>231797427</c:v>
                </c:pt>
                <c:pt idx="47">
                  <c:v>234858289</c:v>
                </c:pt>
                <c:pt idx="48">
                  <c:v>237936543</c:v>
                </c:pt>
                <c:pt idx="49">
                  <c:v>240981299</c:v>
                </c:pt>
                <c:pt idx="50">
                  <c:v>244016173</c:v>
                </c:pt>
                <c:pt idx="51">
                  <c:v>247099697</c:v>
                </c:pt>
                <c:pt idx="52">
                  <c:v>250222695</c:v>
                </c:pt>
                <c:pt idx="53">
                  <c:v>253275918</c:v>
                </c:pt>
                <c:pt idx="54">
                  <c:v>256229761</c:v>
                </c:pt>
                <c:pt idx="55">
                  <c:v>259091970</c:v>
                </c:pt>
                <c:pt idx="56">
                  <c:v>261850182</c:v>
                </c:pt>
                <c:pt idx="57">
                  <c:v>264498852</c:v>
                </c:pt>
                <c:pt idx="58">
                  <c:v>267066843</c:v>
                </c:pt>
                <c:pt idx="59">
                  <c:v>269582878</c:v>
                </c:pt>
                <c:pt idx="60">
                  <c:v>271857970</c:v>
                </c:pt>
                <c:pt idx="61">
                  <c:v>273753191</c:v>
                </c:pt>
                <c:pt idx="62">
                  <c:v>275501339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D8F4-45D1-9423-D3033BDA1639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Philippines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Sheet1!$B$1:$BL$1</c:f>
              <c:strCache>
                <c:ptCount val="63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  <c:pt idx="58">
                  <c:v>2018</c:v>
                </c:pt>
                <c:pt idx="59">
                  <c:v>2019</c:v>
                </c:pt>
                <c:pt idx="60">
                  <c:v>2020</c:v>
                </c:pt>
                <c:pt idx="61">
                  <c:v>2021</c:v>
                </c:pt>
                <c:pt idx="62">
                  <c:v>2022</c:v>
                </c:pt>
              </c:strCache>
            </c:strRef>
          </c:cat>
          <c:val>
            <c:numRef>
              <c:f>Sheet1!$B$4:$BL$4</c:f>
              <c:numCache>
                <c:formatCode>General</c:formatCode>
                <c:ptCount val="63"/>
                <c:pt idx="0">
                  <c:v>28486871</c:v>
                </c:pt>
                <c:pt idx="1">
                  <c:v>29342411</c:v>
                </c:pt>
                <c:pt idx="2">
                  <c:v>30185979</c:v>
                </c:pt>
                <c:pt idx="3">
                  <c:v>31043711</c:v>
                </c:pt>
                <c:pt idx="4">
                  <c:v>31916622</c:v>
                </c:pt>
                <c:pt idx="5">
                  <c:v>32805538</c:v>
                </c:pt>
                <c:pt idx="6">
                  <c:v>33704749</c:v>
                </c:pt>
                <c:pt idx="7">
                  <c:v>34616857</c:v>
                </c:pt>
                <c:pt idx="8">
                  <c:v>35544973</c:v>
                </c:pt>
                <c:pt idx="9">
                  <c:v>36477170</c:v>
                </c:pt>
                <c:pt idx="10">
                  <c:v>37435586</c:v>
                </c:pt>
                <c:pt idx="11">
                  <c:v>38421746</c:v>
                </c:pt>
                <c:pt idx="12">
                  <c:v>39412479</c:v>
                </c:pt>
                <c:pt idx="13">
                  <c:v>40406234</c:v>
                </c:pt>
                <c:pt idx="14">
                  <c:v>41388324</c:v>
                </c:pt>
                <c:pt idx="15">
                  <c:v>42394433</c:v>
                </c:pt>
                <c:pt idx="16">
                  <c:v>43474370</c:v>
                </c:pt>
                <c:pt idx="17">
                  <c:v>44646518</c:v>
                </c:pt>
                <c:pt idx="18">
                  <c:v>45890739</c:v>
                </c:pt>
                <c:pt idx="19">
                  <c:v>47154232</c:v>
                </c:pt>
                <c:pt idx="20">
                  <c:v>48419546</c:v>
                </c:pt>
                <c:pt idx="21">
                  <c:v>49679330</c:v>
                </c:pt>
                <c:pt idx="22">
                  <c:v>50938522</c:v>
                </c:pt>
                <c:pt idx="23">
                  <c:v>52219685</c:v>
                </c:pt>
                <c:pt idx="24">
                  <c:v>53514959</c:v>
                </c:pt>
                <c:pt idx="25">
                  <c:v>54812660</c:v>
                </c:pt>
                <c:pt idx="26">
                  <c:v>56109838</c:v>
                </c:pt>
                <c:pt idx="27">
                  <c:v>57415175</c:v>
                </c:pt>
                <c:pt idx="28">
                  <c:v>58755923</c:v>
                </c:pt>
                <c:pt idx="29">
                  <c:v>60127343</c:v>
                </c:pt>
                <c:pt idx="30">
                  <c:v>61558898</c:v>
                </c:pt>
                <c:pt idx="31">
                  <c:v>63039751</c:v>
                </c:pt>
                <c:pt idx="32">
                  <c:v>64543525</c:v>
                </c:pt>
                <c:pt idx="33">
                  <c:v>66083321</c:v>
                </c:pt>
                <c:pt idx="34">
                  <c:v>67650283</c:v>
                </c:pt>
                <c:pt idx="35">
                  <c:v>69250468</c:v>
                </c:pt>
                <c:pt idx="36">
                  <c:v>70944969</c:v>
                </c:pt>
                <c:pt idx="37">
                  <c:v>72718837</c:v>
                </c:pt>
                <c:pt idx="38">
                  <c:v>74491918</c:v>
                </c:pt>
                <c:pt idx="39">
                  <c:v>76249064</c:v>
                </c:pt>
                <c:pt idx="40">
                  <c:v>77958223</c:v>
                </c:pt>
                <c:pt idx="41">
                  <c:v>79626086</c:v>
                </c:pt>
                <c:pt idx="42">
                  <c:v>81285572</c:v>
                </c:pt>
                <c:pt idx="43">
                  <c:v>82942837</c:v>
                </c:pt>
                <c:pt idx="44">
                  <c:v>84607501</c:v>
                </c:pt>
                <c:pt idx="45">
                  <c:v>86261250</c:v>
                </c:pt>
                <c:pt idx="46">
                  <c:v>87901835</c:v>
                </c:pt>
                <c:pt idx="47">
                  <c:v>89561377</c:v>
                </c:pt>
                <c:pt idx="48">
                  <c:v>91252326</c:v>
                </c:pt>
                <c:pt idx="49">
                  <c:v>92946951</c:v>
                </c:pt>
                <c:pt idx="50">
                  <c:v>94636700</c:v>
                </c:pt>
                <c:pt idx="51">
                  <c:v>96337913</c:v>
                </c:pt>
                <c:pt idx="52">
                  <c:v>98032317</c:v>
                </c:pt>
                <c:pt idx="53">
                  <c:v>99700107</c:v>
                </c:pt>
                <c:pt idx="54">
                  <c:v>101325201</c:v>
                </c:pt>
                <c:pt idx="55">
                  <c:v>103031365</c:v>
                </c:pt>
                <c:pt idx="56">
                  <c:v>104875266</c:v>
                </c:pt>
                <c:pt idx="57">
                  <c:v>106738501</c:v>
                </c:pt>
                <c:pt idx="58">
                  <c:v>108568836</c:v>
                </c:pt>
                <c:pt idx="59">
                  <c:v>110380804</c:v>
                </c:pt>
                <c:pt idx="60">
                  <c:v>112190977</c:v>
                </c:pt>
                <c:pt idx="61">
                  <c:v>113880328</c:v>
                </c:pt>
                <c:pt idx="62">
                  <c:v>115559009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D8F4-45D1-9423-D3033BDA16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98880976"/>
        <c:axId val="598880648"/>
        <c:extLst>
          <c:ext xmlns:c15="http://schemas.microsoft.com/office/drawing/2012/chart" uri="{02D57815-91ED-43cb-92C2-25804820EDAC}">
            <c15:filteredLine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Sheet1!$A$5</c15:sqref>
                        </c15:formulaRef>
                      </c:ext>
                    </c:extLst>
                    <c:strCache>
                      <c:ptCount val="1"/>
                      <c:pt idx="0">
                        <c:v>Category 4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Sheet1!$B$1:$BL$1</c15:sqref>
                        </c15:formulaRef>
                      </c:ext>
                    </c:extLst>
                    <c:strCache>
                      <c:ptCount val="63"/>
                      <c:pt idx="0">
                        <c:v>1960</c:v>
                      </c:pt>
                      <c:pt idx="1">
                        <c:v>1961</c:v>
                      </c:pt>
                      <c:pt idx="2">
                        <c:v>1962</c:v>
                      </c:pt>
                      <c:pt idx="3">
                        <c:v>1963</c:v>
                      </c:pt>
                      <c:pt idx="4">
                        <c:v>1964</c:v>
                      </c:pt>
                      <c:pt idx="5">
                        <c:v>1965</c:v>
                      </c:pt>
                      <c:pt idx="6">
                        <c:v>1966</c:v>
                      </c:pt>
                      <c:pt idx="7">
                        <c:v>1967</c:v>
                      </c:pt>
                      <c:pt idx="8">
                        <c:v>1968</c:v>
                      </c:pt>
                      <c:pt idx="9">
                        <c:v>1969</c:v>
                      </c:pt>
                      <c:pt idx="10">
                        <c:v>1970</c:v>
                      </c:pt>
                      <c:pt idx="11">
                        <c:v>1971</c:v>
                      </c:pt>
                      <c:pt idx="12">
                        <c:v>1972</c:v>
                      </c:pt>
                      <c:pt idx="13">
                        <c:v>1973</c:v>
                      </c:pt>
                      <c:pt idx="14">
                        <c:v>1974</c:v>
                      </c:pt>
                      <c:pt idx="15">
                        <c:v>1975</c:v>
                      </c:pt>
                      <c:pt idx="16">
                        <c:v>1976</c:v>
                      </c:pt>
                      <c:pt idx="17">
                        <c:v>1977</c:v>
                      </c:pt>
                      <c:pt idx="18">
                        <c:v>1978</c:v>
                      </c:pt>
                      <c:pt idx="19">
                        <c:v>1979</c:v>
                      </c:pt>
                      <c:pt idx="20">
                        <c:v>1980</c:v>
                      </c:pt>
                      <c:pt idx="21">
                        <c:v>1981</c:v>
                      </c:pt>
                      <c:pt idx="22">
                        <c:v>1982</c:v>
                      </c:pt>
                      <c:pt idx="23">
                        <c:v>1983</c:v>
                      </c:pt>
                      <c:pt idx="24">
                        <c:v>1984</c:v>
                      </c:pt>
                      <c:pt idx="25">
                        <c:v>1985</c:v>
                      </c:pt>
                      <c:pt idx="26">
                        <c:v>1986</c:v>
                      </c:pt>
                      <c:pt idx="27">
                        <c:v>1987</c:v>
                      </c:pt>
                      <c:pt idx="28">
                        <c:v>1988</c:v>
                      </c:pt>
                      <c:pt idx="29">
                        <c:v>1989</c:v>
                      </c:pt>
                      <c:pt idx="30">
                        <c:v>1990</c:v>
                      </c:pt>
                      <c:pt idx="31">
                        <c:v>1991</c:v>
                      </c:pt>
                      <c:pt idx="32">
                        <c:v>1992</c:v>
                      </c:pt>
                      <c:pt idx="33">
                        <c:v>1993</c:v>
                      </c:pt>
                      <c:pt idx="34">
                        <c:v>1994</c:v>
                      </c:pt>
                      <c:pt idx="35">
                        <c:v>1995</c:v>
                      </c:pt>
                      <c:pt idx="36">
                        <c:v>1996</c:v>
                      </c:pt>
                      <c:pt idx="37">
                        <c:v>1997</c:v>
                      </c:pt>
                      <c:pt idx="38">
                        <c:v>1998</c:v>
                      </c:pt>
                      <c:pt idx="39">
                        <c:v>1999</c:v>
                      </c:pt>
                      <c:pt idx="40">
                        <c:v>2000</c:v>
                      </c:pt>
                      <c:pt idx="41">
                        <c:v>2001</c:v>
                      </c:pt>
                      <c:pt idx="42">
                        <c:v>2002</c:v>
                      </c:pt>
                      <c:pt idx="43">
                        <c:v>2003</c:v>
                      </c:pt>
                      <c:pt idx="44">
                        <c:v>2004</c:v>
                      </c:pt>
                      <c:pt idx="45">
                        <c:v>2005</c:v>
                      </c:pt>
                      <c:pt idx="46">
                        <c:v>2006</c:v>
                      </c:pt>
                      <c:pt idx="47">
                        <c:v>2007</c:v>
                      </c:pt>
                      <c:pt idx="48">
                        <c:v>2008</c:v>
                      </c:pt>
                      <c:pt idx="49">
                        <c:v>2009</c:v>
                      </c:pt>
                      <c:pt idx="50">
                        <c:v>2010</c:v>
                      </c:pt>
                      <c:pt idx="51">
                        <c:v>2011</c:v>
                      </c:pt>
                      <c:pt idx="52">
                        <c:v>2012</c:v>
                      </c:pt>
                      <c:pt idx="53">
                        <c:v>2013</c:v>
                      </c:pt>
                      <c:pt idx="54">
                        <c:v>2014</c:v>
                      </c:pt>
                      <c:pt idx="55">
                        <c:v>2015</c:v>
                      </c:pt>
                      <c:pt idx="56">
                        <c:v>2016</c:v>
                      </c:pt>
                      <c:pt idx="57">
                        <c:v>2017</c:v>
                      </c:pt>
                      <c:pt idx="58">
                        <c:v>2018</c:v>
                      </c:pt>
                      <c:pt idx="59">
                        <c:v>2019</c:v>
                      </c:pt>
                      <c:pt idx="60">
                        <c:v>2020</c:v>
                      </c:pt>
                      <c:pt idx="61">
                        <c:v>2021</c:v>
                      </c:pt>
                      <c:pt idx="62">
                        <c:v>2022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Sheet1!$B$5:$BL$5</c15:sqref>
                        </c15:formulaRef>
                      </c:ext>
                    </c:extLst>
                    <c:numCache>
                      <c:formatCode>General</c:formatCode>
                      <c:ptCount val="63"/>
                      <c:pt idx="0">
                        <c:v>4.5</c:v>
                      </c:pt>
                      <c:pt idx="1">
                        <c:v>2.8</c:v>
                      </c:pt>
                      <c:pt idx="2">
                        <c:v>5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D8F4-45D1-9423-D3033BDA1639}"/>
                  </c:ext>
                </c:extLst>
              </c15:ser>
            </c15:filteredLineSeries>
          </c:ext>
        </c:extLst>
      </c:lineChart>
      <c:catAx>
        <c:axId val="598880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8880648"/>
        <c:crosses val="autoZero"/>
        <c:auto val="1"/>
        <c:lblAlgn val="ctr"/>
        <c:lblOffset val="100"/>
        <c:noMultiLvlLbl val="0"/>
      </c:catAx>
      <c:valAx>
        <c:axId val="598880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8880976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Costa Rica</c:v>
                </c:pt>
                <c:pt idx="1">
                  <c:v>Philippines</c:v>
                </c:pt>
                <c:pt idx="2">
                  <c:v>Brazil</c:v>
                </c:pt>
                <c:pt idx="3">
                  <c:v>Thailand</c:v>
                </c:pt>
                <c:pt idx="4">
                  <c:v>Indonesia</c:v>
                </c:pt>
                <c:pt idx="5">
                  <c:v>India</c:v>
                </c:pt>
                <c:pt idx="6">
                  <c:v>Nigeria</c:v>
                </c:pt>
                <c:pt idx="7">
                  <c:v>China</c:v>
                </c:pt>
                <c:pt idx="8">
                  <c:v>Mexico</c:v>
                </c:pt>
                <c:pt idx="9">
                  <c:v>Colombia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3418.16</c:v>
                </c:pt>
                <c:pt idx="1">
                  <c:v>2730.99</c:v>
                </c:pt>
                <c:pt idx="2">
                  <c:v>2650.48</c:v>
                </c:pt>
                <c:pt idx="3">
                  <c:v>2113.38</c:v>
                </c:pt>
                <c:pt idx="4">
                  <c:v>1805.51</c:v>
                </c:pt>
                <c:pt idx="5">
                  <c:v>1706</c:v>
                </c:pt>
                <c:pt idx="6">
                  <c:v>1664.51</c:v>
                </c:pt>
                <c:pt idx="7">
                  <c:v>1573.47</c:v>
                </c:pt>
                <c:pt idx="8">
                  <c:v>999.59</c:v>
                </c:pt>
                <c:pt idx="9">
                  <c:v>900.4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25-4204-B0AF-0677AB1656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521419144"/>
        <c:axId val="521412912"/>
      </c:barChart>
      <c:catAx>
        <c:axId val="5214191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1412912"/>
        <c:crosses val="autoZero"/>
        <c:auto val="1"/>
        <c:lblAlgn val="ctr"/>
        <c:lblOffset val="100"/>
        <c:noMultiLvlLbl val="0"/>
      </c:catAx>
      <c:valAx>
        <c:axId val="5214129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1419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974919801691458E-2"/>
          <c:y val="5.1660516605166053E-2"/>
          <c:w val="0.77668133931175265"/>
          <c:h val="0.84449753531281924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Production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Sheet1!$B$1:$BC$1</c:f>
              <c:numCache>
                <c:formatCode>General</c:formatCode>
                <c:ptCount val="54"/>
                <c:pt idx="0">
                  <c:v>1965</c:v>
                </c:pt>
                <c:pt idx="1">
                  <c:v>1966</c:v>
                </c:pt>
                <c:pt idx="2">
                  <c:v>1967</c:v>
                </c:pt>
                <c:pt idx="3">
                  <c:v>1968</c:v>
                </c:pt>
                <c:pt idx="4">
                  <c:v>1969</c:v>
                </c:pt>
                <c:pt idx="5">
                  <c:v>1970</c:v>
                </c:pt>
                <c:pt idx="6">
                  <c:v>1971</c:v>
                </c:pt>
                <c:pt idx="7">
                  <c:v>1972</c:v>
                </c:pt>
                <c:pt idx="8">
                  <c:v>1973</c:v>
                </c:pt>
                <c:pt idx="9">
                  <c:v>1974</c:v>
                </c:pt>
                <c:pt idx="10">
                  <c:v>1975</c:v>
                </c:pt>
                <c:pt idx="11">
                  <c:v>1976</c:v>
                </c:pt>
                <c:pt idx="12">
                  <c:v>1977</c:v>
                </c:pt>
                <c:pt idx="13">
                  <c:v>1978</c:v>
                </c:pt>
                <c:pt idx="14">
                  <c:v>1979</c:v>
                </c:pt>
                <c:pt idx="15">
                  <c:v>1980</c:v>
                </c:pt>
                <c:pt idx="16">
                  <c:v>1981</c:v>
                </c:pt>
                <c:pt idx="17">
                  <c:v>1982</c:v>
                </c:pt>
                <c:pt idx="18">
                  <c:v>1983</c:v>
                </c:pt>
                <c:pt idx="19">
                  <c:v>1984</c:v>
                </c:pt>
                <c:pt idx="20">
                  <c:v>1985</c:v>
                </c:pt>
                <c:pt idx="21">
                  <c:v>1986</c:v>
                </c:pt>
                <c:pt idx="22">
                  <c:v>1987</c:v>
                </c:pt>
                <c:pt idx="23">
                  <c:v>1988</c:v>
                </c:pt>
                <c:pt idx="24">
                  <c:v>1989</c:v>
                </c:pt>
                <c:pt idx="25">
                  <c:v>1990</c:v>
                </c:pt>
                <c:pt idx="26">
                  <c:v>1991</c:v>
                </c:pt>
                <c:pt idx="27">
                  <c:v>1992</c:v>
                </c:pt>
                <c:pt idx="28">
                  <c:v>1993</c:v>
                </c:pt>
                <c:pt idx="29">
                  <c:v>1994</c:v>
                </c:pt>
                <c:pt idx="30">
                  <c:v>1995</c:v>
                </c:pt>
                <c:pt idx="31">
                  <c:v>1996</c:v>
                </c:pt>
                <c:pt idx="32">
                  <c:v>1997</c:v>
                </c:pt>
                <c:pt idx="33">
                  <c:v>1998</c:v>
                </c:pt>
                <c:pt idx="34">
                  <c:v>1999</c:v>
                </c:pt>
                <c:pt idx="35">
                  <c:v>2000</c:v>
                </c:pt>
                <c:pt idx="36">
                  <c:v>2001</c:v>
                </c:pt>
                <c:pt idx="37">
                  <c:v>2002</c:v>
                </c:pt>
                <c:pt idx="38">
                  <c:v>2003</c:v>
                </c:pt>
                <c:pt idx="39">
                  <c:v>2004</c:v>
                </c:pt>
                <c:pt idx="40">
                  <c:v>2005</c:v>
                </c:pt>
                <c:pt idx="41">
                  <c:v>2006</c:v>
                </c:pt>
                <c:pt idx="42">
                  <c:v>2007</c:v>
                </c:pt>
                <c:pt idx="43">
                  <c:v>2008</c:v>
                </c:pt>
                <c:pt idx="44">
                  <c:v>2009</c:v>
                </c:pt>
                <c:pt idx="45">
                  <c:v>2010</c:v>
                </c:pt>
                <c:pt idx="46">
                  <c:v>2011</c:v>
                </c:pt>
                <c:pt idx="47">
                  <c:v>2012</c:v>
                </c:pt>
                <c:pt idx="48">
                  <c:v>2013</c:v>
                </c:pt>
                <c:pt idx="49">
                  <c:v>2014</c:v>
                </c:pt>
                <c:pt idx="50">
                  <c:v>2015</c:v>
                </c:pt>
                <c:pt idx="51">
                  <c:v>2016</c:v>
                </c:pt>
                <c:pt idx="52">
                  <c:v>2017</c:v>
                </c:pt>
                <c:pt idx="53">
                  <c:v>2018</c:v>
                </c:pt>
              </c:numCache>
            </c:numRef>
          </c:cat>
          <c:val>
            <c:numRef>
              <c:f>Sheet1!$B$2:$BC$2</c:f>
              <c:numCache>
                <c:formatCode>0</c:formatCode>
                <c:ptCount val="54"/>
                <c:pt idx="0">
                  <c:v>486</c:v>
                </c:pt>
                <c:pt idx="1">
                  <c:v>474</c:v>
                </c:pt>
                <c:pt idx="2">
                  <c:v>510</c:v>
                </c:pt>
                <c:pt idx="3">
                  <c:v>599</c:v>
                </c:pt>
                <c:pt idx="4">
                  <c:v>642</c:v>
                </c:pt>
                <c:pt idx="5">
                  <c:v>854</c:v>
                </c:pt>
                <c:pt idx="6">
                  <c:v>892</c:v>
                </c:pt>
                <c:pt idx="7">
                  <c:v>1081</c:v>
                </c:pt>
                <c:pt idx="8">
                  <c:v>1338</c:v>
                </c:pt>
                <c:pt idx="9">
                  <c:v>1375</c:v>
                </c:pt>
                <c:pt idx="10">
                  <c:v>1306</c:v>
                </c:pt>
                <c:pt idx="11">
                  <c:v>1504</c:v>
                </c:pt>
                <c:pt idx="12">
                  <c:v>1685</c:v>
                </c:pt>
                <c:pt idx="13">
                  <c:v>1635</c:v>
                </c:pt>
                <c:pt idx="14">
                  <c:v>1590</c:v>
                </c:pt>
                <c:pt idx="15">
                  <c:v>1577</c:v>
                </c:pt>
                <c:pt idx="16">
                  <c:v>1602</c:v>
                </c:pt>
                <c:pt idx="17">
                  <c:v>1337</c:v>
                </c:pt>
                <c:pt idx="18">
                  <c:v>1419</c:v>
                </c:pt>
                <c:pt idx="19">
                  <c:v>1505</c:v>
                </c:pt>
                <c:pt idx="20">
                  <c:v>1342</c:v>
                </c:pt>
                <c:pt idx="21">
                  <c:v>1429</c:v>
                </c:pt>
                <c:pt idx="22">
                  <c:v>1420</c:v>
                </c:pt>
                <c:pt idx="23">
                  <c:v>1373</c:v>
                </c:pt>
                <c:pt idx="24">
                  <c:v>1481</c:v>
                </c:pt>
                <c:pt idx="25">
                  <c:v>1539</c:v>
                </c:pt>
                <c:pt idx="26">
                  <c:v>1669</c:v>
                </c:pt>
                <c:pt idx="27">
                  <c:v>1579</c:v>
                </c:pt>
                <c:pt idx="28">
                  <c:v>1588</c:v>
                </c:pt>
                <c:pt idx="29">
                  <c:v>1589</c:v>
                </c:pt>
                <c:pt idx="30">
                  <c:v>1578</c:v>
                </c:pt>
                <c:pt idx="31">
                  <c:v>1580</c:v>
                </c:pt>
                <c:pt idx="32">
                  <c:v>1557</c:v>
                </c:pt>
                <c:pt idx="33">
                  <c:v>1520</c:v>
                </c:pt>
                <c:pt idx="34">
                  <c:v>1408</c:v>
                </c:pt>
                <c:pt idx="35">
                  <c:v>1455.5730142076502</c:v>
                </c:pt>
                <c:pt idx="36">
                  <c:v>1387.0397106849314</c:v>
                </c:pt>
                <c:pt idx="37">
                  <c:v>1289.4565243835618</c:v>
                </c:pt>
                <c:pt idx="38">
                  <c:v>1175.5510876712328</c:v>
                </c:pt>
                <c:pt idx="39">
                  <c:v>1129.7094633879781</c:v>
                </c:pt>
                <c:pt idx="40">
                  <c:v>1095.6871232876713</c:v>
                </c:pt>
                <c:pt idx="41">
                  <c:v>1017.7585671561643</c:v>
                </c:pt>
                <c:pt idx="42">
                  <c:v>971.75373490410959</c:v>
                </c:pt>
                <c:pt idx="43">
                  <c:v>1005.6384994535518</c:v>
                </c:pt>
                <c:pt idx="44">
                  <c:v>994.27064000000007</c:v>
                </c:pt>
                <c:pt idx="45" formatCode="General">
                  <c:v>1003.0175857534247</c:v>
                </c:pt>
                <c:pt idx="46" formatCode="General">
                  <c:v>952.28473261369868</c:v>
                </c:pt>
                <c:pt idx="47" formatCode="General">
                  <c:v>917.01003304918038</c:v>
                </c:pt>
                <c:pt idx="48" formatCode="General">
                  <c:v>882.976398290411</c:v>
                </c:pt>
                <c:pt idx="49" formatCode="General">
                  <c:v>847.03750744109584</c:v>
                </c:pt>
                <c:pt idx="50" formatCode="General">
                  <c:v>837.64655609391775</c:v>
                </c:pt>
                <c:pt idx="51" formatCode="General">
                  <c:v>875.75186835519116</c:v>
                </c:pt>
                <c:pt idx="52" formatCode="General">
                  <c:v>837.97157831349625</c:v>
                </c:pt>
                <c:pt idx="53" formatCode="General">
                  <c:v>808.48339333072624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2CB-48F9-A0CC-C17E5DCDB918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Consumption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Sheet1!$B$1:$BC$1</c:f>
              <c:numCache>
                <c:formatCode>General</c:formatCode>
                <c:ptCount val="54"/>
                <c:pt idx="0">
                  <c:v>1965</c:v>
                </c:pt>
                <c:pt idx="1">
                  <c:v>1966</c:v>
                </c:pt>
                <c:pt idx="2">
                  <c:v>1967</c:v>
                </c:pt>
                <c:pt idx="3">
                  <c:v>1968</c:v>
                </c:pt>
                <c:pt idx="4">
                  <c:v>1969</c:v>
                </c:pt>
                <c:pt idx="5">
                  <c:v>1970</c:v>
                </c:pt>
                <c:pt idx="6">
                  <c:v>1971</c:v>
                </c:pt>
                <c:pt idx="7">
                  <c:v>1972</c:v>
                </c:pt>
                <c:pt idx="8">
                  <c:v>1973</c:v>
                </c:pt>
                <c:pt idx="9">
                  <c:v>1974</c:v>
                </c:pt>
                <c:pt idx="10">
                  <c:v>1975</c:v>
                </c:pt>
                <c:pt idx="11">
                  <c:v>1976</c:v>
                </c:pt>
                <c:pt idx="12">
                  <c:v>1977</c:v>
                </c:pt>
                <c:pt idx="13">
                  <c:v>1978</c:v>
                </c:pt>
                <c:pt idx="14">
                  <c:v>1979</c:v>
                </c:pt>
                <c:pt idx="15">
                  <c:v>1980</c:v>
                </c:pt>
                <c:pt idx="16">
                  <c:v>1981</c:v>
                </c:pt>
                <c:pt idx="17">
                  <c:v>1982</c:v>
                </c:pt>
                <c:pt idx="18">
                  <c:v>1983</c:v>
                </c:pt>
                <c:pt idx="19">
                  <c:v>1984</c:v>
                </c:pt>
                <c:pt idx="20">
                  <c:v>1985</c:v>
                </c:pt>
                <c:pt idx="21">
                  <c:v>1986</c:v>
                </c:pt>
                <c:pt idx="22">
                  <c:v>1987</c:v>
                </c:pt>
                <c:pt idx="23">
                  <c:v>1988</c:v>
                </c:pt>
                <c:pt idx="24">
                  <c:v>1989</c:v>
                </c:pt>
                <c:pt idx="25">
                  <c:v>1990</c:v>
                </c:pt>
                <c:pt idx="26">
                  <c:v>1991</c:v>
                </c:pt>
                <c:pt idx="27">
                  <c:v>1992</c:v>
                </c:pt>
                <c:pt idx="28">
                  <c:v>1993</c:v>
                </c:pt>
                <c:pt idx="29">
                  <c:v>1994</c:v>
                </c:pt>
                <c:pt idx="30">
                  <c:v>1995</c:v>
                </c:pt>
                <c:pt idx="31">
                  <c:v>1996</c:v>
                </c:pt>
                <c:pt idx="32">
                  <c:v>1997</c:v>
                </c:pt>
                <c:pt idx="33">
                  <c:v>1998</c:v>
                </c:pt>
                <c:pt idx="34">
                  <c:v>1999</c:v>
                </c:pt>
                <c:pt idx="35">
                  <c:v>2000</c:v>
                </c:pt>
                <c:pt idx="36">
                  <c:v>2001</c:v>
                </c:pt>
                <c:pt idx="37">
                  <c:v>2002</c:v>
                </c:pt>
                <c:pt idx="38">
                  <c:v>2003</c:v>
                </c:pt>
                <c:pt idx="39">
                  <c:v>2004</c:v>
                </c:pt>
                <c:pt idx="40">
                  <c:v>2005</c:v>
                </c:pt>
                <c:pt idx="41">
                  <c:v>2006</c:v>
                </c:pt>
                <c:pt idx="42">
                  <c:v>2007</c:v>
                </c:pt>
                <c:pt idx="43">
                  <c:v>2008</c:v>
                </c:pt>
                <c:pt idx="44">
                  <c:v>2009</c:v>
                </c:pt>
                <c:pt idx="45">
                  <c:v>2010</c:v>
                </c:pt>
                <c:pt idx="46">
                  <c:v>2011</c:v>
                </c:pt>
                <c:pt idx="47">
                  <c:v>2012</c:v>
                </c:pt>
                <c:pt idx="48">
                  <c:v>2013</c:v>
                </c:pt>
                <c:pt idx="49">
                  <c:v>2014</c:v>
                </c:pt>
                <c:pt idx="50">
                  <c:v>2015</c:v>
                </c:pt>
                <c:pt idx="51">
                  <c:v>2016</c:v>
                </c:pt>
                <c:pt idx="52">
                  <c:v>2017</c:v>
                </c:pt>
                <c:pt idx="53">
                  <c:v>2018</c:v>
                </c:pt>
              </c:numCache>
            </c:numRef>
          </c:cat>
          <c:val>
            <c:numRef>
              <c:f>Sheet1!$B$3:$BC$3</c:f>
              <c:numCache>
                <c:formatCode>General</c:formatCode>
                <c:ptCount val="54"/>
                <c:pt idx="0">
                  <c:v>121.97095890410961</c:v>
                </c:pt>
                <c:pt idx="1">
                  <c:v>117.46665753424656</c:v>
                </c:pt>
                <c:pt idx="2">
                  <c:v>114.31797260273972</c:v>
                </c:pt>
                <c:pt idx="3">
                  <c:v>120.64631147540983</c:v>
                </c:pt>
                <c:pt idx="4">
                  <c:v>130.46167123287668</c:v>
                </c:pt>
                <c:pt idx="5">
                  <c:v>137.74054794520549</c:v>
                </c:pt>
                <c:pt idx="6">
                  <c:v>142.39956164383565</c:v>
                </c:pt>
                <c:pt idx="7">
                  <c:v>154.25601092896176</c:v>
                </c:pt>
                <c:pt idx="8">
                  <c:v>184.44208219178086</c:v>
                </c:pt>
                <c:pt idx="9">
                  <c:v>193.20487671232877</c:v>
                </c:pt>
                <c:pt idx="10">
                  <c:v>221.15720547945207</c:v>
                </c:pt>
                <c:pt idx="11">
                  <c:v>237.28486338797811</c:v>
                </c:pt>
                <c:pt idx="12">
                  <c:v>280.86586301369863</c:v>
                </c:pt>
                <c:pt idx="13">
                  <c:v>316.93150684931504</c:v>
                </c:pt>
                <c:pt idx="14">
                  <c:v>345.58517808219182</c:v>
                </c:pt>
                <c:pt idx="15">
                  <c:v>385.71499999999992</c:v>
                </c:pt>
                <c:pt idx="16">
                  <c:v>430.78813698630137</c:v>
                </c:pt>
                <c:pt idx="17">
                  <c:v>447.56487671232873</c:v>
                </c:pt>
                <c:pt idx="18">
                  <c:v>438.5658904109589</c:v>
                </c:pt>
                <c:pt idx="19">
                  <c:v>460.85122950819675</c:v>
                </c:pt>
                <c:pt idx="20">
                  <c:v>453.85600000000005</c:v>
                </c:pt>
                <c:pt idx="21">
                  <c:v>493.77986301369862</c:v>
                </c:pt>
                <c:pt idx="22">
                  <c:v>510.83964383561641</c:v>
                </c:pt>
                <c:pt idx="23">
                  <c:v>535.92106557377042</c:v>
                </c:pt>
                <c:pt idx="24">
                  <c:v>569.51986301369868</c:v>
                </c:pt>
                <c:pt idx="25">
                  <c:v>652.26104109589028</c:v>
                </c:pt>
                <c:pt idx="26">
                  <c:v>692.114794520548</c:v>
                </c:pt>
                <c:pt idx="27">
                  <c:v>745.11661202185792</c:v>
                </c:pt>
                <c:pt idx="28">
                  <c:v>785.84287671232892</c:v>
                </c:pt>
                <c:pt idx="29">
                  <c:v>808.95750684931511</c:v>
                </c:pt>
                <c:pt idx="30">
                  <c:v>864.67457534246591</c:v>
                </c:pt>
                <c:pt idx="31">
                  <c:v>923.63379781420758</c:v>
                </c:pt>
                <c:pt idx="32">
                  <c:v>1023.95597260274</c:v>
                </c:pt>
                <c:pt idx="33">
                  <c:v>977.72621917808226</c:v>
                </c:pt>
                <c:pt idx="34">
                  <c:v>1022.3176438356163</c:v>
                </c:pt>
                <c:pt idx="35">
                  <c:v>1147.7845579138943</c:v>
                </c:pt>
                <c:pt idx="36">
                  <c:v>1165.2007106492542</c:v>
                </c:pt>
                <c:pt idx="37">
                  <c:v>1209.0710425870893</c:v>
                </c:pt>
                <c:pt idx="38">
                  <c:v>1229.7864587462407</c:v>
                </c:pt>
                <c:pt idx="39">
                  <c:v>1307.5011555772389</c:v>
                </c:pt>
                <c:pt idx="40">
                  <c:v>1302.6134816659842</c:v>
                </c:pt>
                <c:pt idx="41">
                  <c:v>1243.9960567827961</c:v>
                </c:pt>
                <c:pt idx="42">
                  <c:v>1318.8915469613428</c:v>
                </c:pt>
                <c:pt idx="43">
                  <c:v>1287.5531924046645</c:v>
                </c:pt>
                <c:pt idx="44">
                  <c:v>1320.8377238662094</c:v>
                </c:pt>
                <c:pt idx="45">
                  <c:v>1415.1869994074339</c:v>
                </c:pt>
                <c:pt idx="46">
                  <c:v>1590.0171594579754</c:v>
                </c:pt>
                <c:pt idx="47">
                  <c:v>1646.1089846904292</c:v>
                </c:pt>
                <c:pt idx="48">
                  <c:v>1676.6382845381177</c:v>
                </c:pt>
                <c:pt idx="49">
                  <c:v>1708.0543776414881</c:v>
                </c:pt>
                <c:pt idx="50">
                  <c:v>1570.5028572737779</c:v>
                </c:pt>
                <c:pt idx="51">
                  <c:v>1628.4489894610545</c:v>
                </c:pt>
                <c:pt idx="52">
                  <c:v>1696.2834296199503</c:v>
                </c:pt>
                <c:pt idx="53">
                  <c:v>1785.1429225843947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2CB-48F9-A0CC-C17E5DCDB9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9224448"/>
        <c:axId val="148181760"/>
      </c:lineChart>
      <c:catAx>
        <c:axId val="149224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181760"/>
        <c:crosses val="autoZero"/>
        <c:auto val="1"/>
        <c:lblAlgn val="ctr"/>
        <c:lblOffset val="100"/>
        <c:tickLblSkip val="3"/>
        <c:tickMarkSkip val="1"/>
        <c:noMultiLvlLbl val="0"/>
      </c:catAx>
      <c:valAx>
        <c:axId val="148181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Thousands of Barrels per Day</a:t>
                </a:r>
              </a:p>
            </c:rich>
          </c:tx>
          <c:layout>
            <c:manualLayout>
              <c:xMode val="edge"/>
              <c:yMode val="edge"/>
              <c:x val="1.1820330969267174E-2"/>
              <c:y val="0.1881918819188191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224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253171478565195E-2"/>
          <c:y val="5.1660516605166053E-2"/>
          <c:w val="0.76547162073490815"/>
          <c:h val="0.8191881918819176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Production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Sheet1!$B$1:$AX$1</c:f>
              <c:numCache>
                <c:formatCode>General</c:formatCode>
                <c:ptCount val="49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</c:numCache>
            </c:numRef>
          </c:cat>
          <c:val>
            <c:numRef>
              <c:f>Sheet1!$B$2:$AX$2</c:f>
              <c:numCache>
                <c:formatCode>General</c:formatCode>
                <c:ptCount val="49"/>
                <c:pt idx="0">
                  <c:v>1.2789000000000001</c:v>
                </c:pt>
                <c:pt idx="1">
                  <c:v>1.5225</c:v>
                </c:pt>
                <c:pt idx="2">
                  <c:v>1.1276649999999999</c:v>
                </c:pt>
                <c:pt idx="3">
                  <c:v>1.74783</c:v>
                </c:pt>
                <c:pt idx="4">
                  <c:v>1.80467</c:v>
                </c:pt>
                <c:pt idx="5">
                  <c:v>2.3649499999999999</c:v>
                </c:pt>
                <c:pt idx="6">
                  <c:v>2.3852499999999996</c:v>
                </c:pt>
                <c:pt idx="7">
                  <c:v>5.7449000000000003</c:v>
                </c:pt>
                <c:pt idx="8">
                  <c:v>11.043200000000002</c:v>
                </c:pt>
                <c:pt idx="9">
                  <c:v>16.0167</c:v>
                </c:pt>
                <c:pt idx="10">
                  <c:v>18.787650000000003</c:v>
                </c:pt>
                <c:pt idx="11">
                  <c:v>19.051549999999999</c:v>
                </c:pt>
                <c:pt idx="12">
                  <c:v>19.366199999999999</c:v>
                </c:pt>
                <c:pt idx="13">
                  <c:v>22.096550000000001</c:v>
                </c:pt>
                <c:pt idx="14">
                  <c:v>29.79025</c:v>
                </c:pt>
                <c:pt idx="15">
                  <c:v>32.784499999999994</c:v>
                </c:pt>
                <c:pt idx="16">
                  <c:v>34.114149999999995</c:v>
                </c:pt>
                <c:pt idx="17">
                  <c:v>36.448650000000001</c:v>
                </c:pt>
                <c:pt idx="18">
                  <c:v>39.808300000000003</c:v>
                </c:pt>
                <c:pt idx="19">
                  <c:v>41.878899999999994</c:v>
                </c:pt>
                <c:pt idx="20">
                  <c:v>44.539827083976</c:v>
                </c:pt>
                <c:pt idx="21">
                  <c:v>48.909211758839248</c:v>
                </c:pt>
                <c:pt idx="22">
                  <c:v>51.831083094404249</c:v>
                </c:pt>
                <c:pt idx="23">
                  <c:v>53.847565201741496</c:v>
                </c:pt>
                <c:pt idx="24">
                  <c:v>61.353291051890245</c:v>
                </c:pt>
                <c:pt idx="25">
                  <c:v>61.630429484629289</c:v>
                </c:pt>
                <c:pt idx="26">
                  <c:v>64.938779552678227</c:v>
                </c:pt>
                <c:pt idx="27">
                  <c:v>66.668977304382139</c:v>
                </c:pt>
                <c:pt idx="28">
                  <c:v>65.55651419810313</c:v>
                </c:pt>
                <c:pt idx="29">
                  <c:v>71.088834360553008</c:v>
                </c:pt>
                <c:pt idx="30">
                  <c:v>70.684424834294248</c:v>
                </c:pt>
                <c:pt idx="31">
                  <c:v>68.626497335791498</c:v>
                </c:pt>
                <c:pt idx="32">
                  <c:v>75.590242782883493</c:v>
                </c:pt>
                <c:pt idx="33">
                  <c:v>79.15684575133649</c:v>
                </c:pt>
                <c:pt idx="34">
                  <c:v>75.694689767276998</c:v>
                </c:pt>
                <c:pt idx="35">
                  <c:v>76.269780496701756</c:v>
                </c:pt>
                <c:pt idx="36">
                  <c:v>75.397099212403518</c:v>
                </c:pt>
                <c:pt idx="37">
                  <c:v>72.579128770779747</c:v>
                </c:pt>
                <c:pt idx="38">
                  <c:v>74.829941165337743</c:v>
                </c:pt>
                <c:pt idx="39">
                  <c:v>78.04405711766475</c:v>
                </c:pt>
                <c:pt idx="40">
                  <c:v>87.000515366619737</c:v>
                </c:pt>
                <c:pt idx="41">
                  <c:v>82.67904294354075</c:v>
                </c:pt>
                <c:pt idx="42">
                  <c:v>78.299569966112244</c:v>
                </c:pt>
                <c:pt idx="43">
                  <c:v>77.623653694240488</c:v>
                </c:pt>
                <c:pt idx="44">
                  <c:v>76.399577574720752</c:v>
                </c:pt>
                <c:pt idx="45">
                  <c:v>76.162200677608496</c:v>
                </c:pt>
                <c:pt idx="46">
                  <c:v>75.079964367659997</c:v>
                </c:pt>
                <c:pt idx="47">
                  <c:v>72.871143454719757</c:v>
                </c:pt>
                <c:pt idx="48">
                  <c:v>73.173759371201896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27B-4787-BF2E-D229ED70C79E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Consumption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Sheet1!$B$1:$AX$1</c:f>
              <c:numCache>
                <c:formatCode>General</c:formatCode>
                <c:ptCount val="49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</c:numCache>
            </c:numRef>
          </c:cat>
          <c:val>
            <c:numRef>
              <c:f>Sheet1!$B$3:$AX$3</c:f>
              <c:numCache>
                <c:formatCode>0.0</c:formatCode>
                <c:ptCount val="49"/>
                <c:pt idx="0">
                  <c:v>1.257585</c:v>
                </c:pt>
                <c:pt idx="1">
                  <c:v>1.2717950000000002</c:v>
                </c:pt>
                <c:pt idx="2">
                  <c:v>1.2474349999999998</c:v>
                </c:pt>
                <c:pt idx="3">
                  <c:v>0.81200000000000006</c:v>
                </c:pt>
                <c:pt idx="4">
                  <c:v>1.1439049999999999</c:v>
                </c:pt>
                <c:pt idx="5">
                  <c:v>2.3649499999999999</c:v>
                </c:pt>
                <c:pt idx="6">
                  <c:v>2.3852499999999996</c:v>
                </c:pt>
                <c:pt idx="7">
                  <c:v>5.0750000000000002</c:v>
                </c:pt>
                <c:pt idx="8">
                  <c:v>5.8667000000000007</c:v>
                </c:pt>
                <c:pt idx="9">
                  <c:v>7.5719000000000003</c:v>
                </c:pt>
                <c:pt idx="10">
                  <c:v>7.1354500000000005</c:v>
                </c:pt>
                <c:pt idx="11">
                  <c:v>7.1252999999999993</c:v>
                </c:pt>
                <c:pt idx="12">
                  <c:v>6.7700500000000003</c:v>
                </c:pt>
                <c:pt idx="13">
                  <c:v>9.084249999999999</c:v>
                </c:pt>
                <c:pt idx="14">
                  <c:v>10.60675</c:v>
                </c:pt>
                <c:pt idx="15">
                  <c:v>12.545399999999999</c:v>
                </c:pt>
                <c:pt idx="16">
                  <c:v>13.529949999999999</c:v>
                </c:pt>
                <c:pt idx="17">
                  <c:v>13.996849999999998</c:v>
                </c:pt>
                <c:pt idx="18">
                  <c:v>14.8596</c:v>
                </c:pt>
                <c:pt idx="19">
                  <c:v>16.635850000000001</c:v>
                </c:pt>
                <c:pt idx="20">
                  <c:v>17.173028345043015</c:v>
                </c:pt>
                <c:pt idx="21">
                  <c:v>19.768680420000113</c:v>
                </c:pt>
                <c:pt idx="22">
                  <c:v>21.55958966276652</c:v>
                </c:pt>
                <c:pt idx="23">
                  <c:v>22.869110313504823</c:v>
                </c:pt>
                <c:pt idx="24">
                  <c:v>27.083143895052057</c:v>
                </c:pt>
                <c:pt idx="25">
                  <c:v>28.558442057886364</c:v>
                </c:pt>
                <c:pt idx="26">
                  <c:v>29.730523324659242</c:v>
                </c:pt>
                <c:pt idx="27">
                  <c:v>31.011413085301321</c:v>
                </c:pt>
                <c:pt idx="28">
                  <c:v>29.89894995028072</c:v>
                </c:pt>
                <c:pt idx="29">
                  <c:v>32.491725795567426</c:v>
                </c:pt>
                <c:pt idx="30">
                  <c:v>33.005152370419253</c:v>
                </c:pt>
                <c:pt idx="31">
                  <c:v>34.13458745094475</c:v>
                </c:pt>
                <c:pt idx="32">
                  <c:v>37.103447098156252</c:v>
                </c:pt>
                <c:pt idx="33">
                  <c:v>39.558174911723995</c:v>
                </c:pt>
                <c:pt idx="34">
                  <c:v>36.202184083859507</c:v>
                </c:pt>
                <c:pt idx="35">
                  <c:v>36.393562990412242</c:v>
                </c:pt>
                <c:pt idx="36">
                  <c:v>37.111362311756245</c:v>
                </c:pt>
                <c:pt idx="37">
                  <c:v>34.64204149255675</c:v>
                </c:pt>
                <c:pt idx="38">
                  <c:v>39.694685612086751</c:v>
                </c:pt>
                <c:pt idx="39">
                  <c:v>42.100805023077498</c:v>
                </c:pt>
                <c:pt idx="40" formatCode="General">
                  <c:v>44.047587019464004</c:v>
                </c:pt>
                <c:pt idx="41" formatCode="General">
                  <c:v>42.7343007263445</c:v>
                </c:pt>
                <c:pt idx="42" formatCode="General">
                  <c:v>42.883715492943502</c:v>
                </c:pt>
                <c:pt idx="43" formatCode="General">
                  <c:v>41.442221071114496</c:v>
                </c:pt>
                <c:pt idx="44" formatCode="General">
                  <c:v>41.469298390899745</c:v>
                </c:pt>
                <c:pt idx="45" formatCode="General">
                  <c:v>41.046072309366259</c:v>
                </c:pt>
                <c:pt idx="46" formatCode="General">
                  <c:v>39.055444624134758</c:v>
                </c:pt>
                <c:pt idx="47" formatCode="General">
                  <c:v>38.549419301343995</c:v>
                </c:pt>
                <c:pt idx="48" formatCode="General">
                  <c:v>38.973462913658786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27B-4787-BF2E-D229ED70C7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8229504"/>
        <c:axId val="148239488"/>
      </c:lineChart>
      <c:catAx>
        <c:axId val="148229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239488"/>
        <c:crosses val="autoZero"/>
        <c:auto val="1"/>
        <c:lblAlgn val="ctr"/>
        <c:lblOffset val="100"/>
        <c:tickLblSkip val="2"/>
        <c:tickMarkSkip val="1"/>
        <c:noMultiLvlLbl val="0"/>
      </c:catAx>
      <c:valAx>
        <c:axId val="148239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Billions of Cubic Meters</a:t>
                </a:r>
              </a:p>
            </c:rich>
          </c:tx>
          <c:layout>
            <c:manualLayout>
              <c:xMode val="edge"/>
              <c:yMode val="edge"/>
              <c:x val="1.1820330969267174E-2"/>
              <c:y val="0.2527675276752767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229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22281459609215"/>
          <c:y val="1.8450184501845025E-2"/>
          <c:w val="0.75694444444444453"/>
          <c:h val="0.8542435424354251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Reef area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Sheet1!$A$2:$A$14</c:f>
              <c:strCache>
                <c:ptCount val="10"/>
                <c:pt idx="0">
                  <c:v>Indonesia</c:v>
                </c:pt>
                <c:pt idx="1">
                  <c:v>Philippines</c:v>
                </c:pt>
                <c:pt idx="2">
                  <c:v>Spratly and Paracel Islands</c:v>
                </c:pt>
                <c:pt idx="3">
                  <c:v>Malaysia</c:v>
                </c:pt>
                <c:pt idx="4">
                  <c:v>Japan</c:v>
                </c:pt>
                <c:pt idx="5">
                  <c:v>Thailand</c:v>
                </c:pt>
                <c:pt idx="6">
                  <c:v>Myanmar</c:v>
                </c:pt>
                <c:pt idx="7">
                  <c:v>Vietnam</c:v>
                </c:pt>
                <c:pt idx="8">
                  <c:v>China</c:v>
                </c:pt>
                <c:pt idx="9">
                  <c:v>Taiwan</c:v>
                </c:pt>
              </c:strCache>
            </c:strRef>
          </c:cat>
          <c:val>
            <c:numRef>
              <c:f>Sheet1!$B$2:$B$14</c:f>
              <c:numCache>
                <c:formatCode>#,##0</c:formatCode>
                <c:ptCount val="10"/>
                <c:pt idx="0">
                  <c:v>51000</c:v>
                </c:pt>
                <c:pt idx="1">
                  <c:v>26000</c:v>
                </c:pt>
                <c:pt idx="2">
                  <c:v>5700</c:v>
                </c:pt>
                <c:pt idx="3">
                  <c:v>4000</c:v>
                </c:pt>
                <c:pt idx="4">
                  <c:v>2600</c:v>
                </c:pt>
                <c:pt idx="5">
                  <c:v>1800</c:v>
                </c:pt>
                <c:pt idx="6">
                  <c:v>1700</c:v>
                </c:pt>
                <c:pt idx="7">
                  <c:v>1100</c:v>
                </c:pt>
                <c:pt idx="8" formatCode="General">
                  <c:v>900</c:v>
                </c:pt>
                <c:pt idx="9" formatCode="General">
                  <c:v>700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59-4C8B-AF99-C291777B04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257856"/>
        <c:axId val="3259392"/>
      </c:barChart>
      <c:catAx>
        <c:axId val="32578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5939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2593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57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Thailand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Sheet1!$B$1:$BL$1</c:f>
              <c:strCache>
                <c:ptCount val="63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  <c:pt idx="58">
                  <c:v>2018</c:v>
                </c:pt>
                <c:pt idx="59">
                  <c:v>2019</c:v>
                </c:pt>
                <c:pt idx="60">
                  <c:v>2020</c:v>
                </c:pt>
                <c:pt idx="61">
                  <c:v>2021</c:v>
                </c:pt>
                <c:pt idx="62">
                  <c:v>2022</c:v>
                </c:pt>
              </c:strCache>
            </c:strRef>
          </c:cat>
          <c:val>
            <c:numRef>
              <c:f>Sheet1!$B$2:$BL$2</c:f>
              <c:numCache>
                <c:formatCode>General</c:formatCode>
                <c:ptCount val="63"/>
                <c:pt idx="0">
                  <c:v>26596584</c:v>
                </c:pt>
                <c:pt idx="1">
                  <c:v>27399963</c:v>
                </c:pt>
                <c:pt idx="2">
                  <c:v>28242174</c:v>
                </c:pt>
                <c:pt idx="3">
                  <c:v>29114124</c:v>
                </c:pt>
                <c:pt idx="4">
                  <c:v>30013573</c:v>
                </c:pt>
                <c:pt idx="5">
                  <c:v>30940270</c:v>
                </c:pt>
                <c:pt idx="6">
                  <c:v>31883754</c:v>
                </c:pt>
                <c:pt idx="7">
                  <c:v>32839341</c:v>
                </c:pt>
                <c:pt idx="8">
                  <c:v>33807357</c:v>
                </c:pt>
                <c:pt idx="9">
                  <c:v>34787583</c:v>
                </c:pt>
                <c:pt idx="10">
                  <c:v>35791728</c:v>
                </c:pt>
                <c:pt idx="11">
                  <c:v>36807997</c:v>
                </c:pt>
                <c:pt idx="12">
                  <c:v>37834384</c:v>
                </c:pt>
                <c:pt idx="13">
                  <c:v>38873060</c:v>
                </c:pt>
                <c:pt idx="14">
                  <c:v>39900961</c:v>
                </c:pt>
                <c:pt idx="15">
                  <c:v>40908471</c:v>
                </c:pt>
                <c:pt idx="16">
                  <c:v>41882128</c:v>
                </c:pt>
                <c:pt idx="17">
                  <c:v>42843802</c:v>
                </c:pt>
                <c:pt idx="18">
                  <c:v>43806715</c:v>
                </c:pt>
                <c:pt idx="19">
                  <c:v>44760091</c:v>
                </c:pt>
                <c:pt idx="20">
                  <c:v>45737753</c:v>
                </c:pt>
                <c:pt idx="21">
                  <c:v>46727292</c:v>
                </c:pt>
                <c:pt idx="22">
                  <c:v>47700340</c:v>
                </c:pt>
                <c:pt idx="23">
                  <c:v>48670565</c:v>
                </c:pt>
                <c:pt idx="24">
                  <c:v>49636724</c:v>
                </c:pt>
                <c:pt idx="25">
                  <c:v>50594940</c:v>
                </c:pt>
                <c:pt idx="26">
                  <c:v>51542094</c:v>
                </c:pt>
                <c:pt idx="27">
                  <c:v>52479181</c:v>
                </c:pt>
                <c:pt idx="28">
                  <c:v>53410965</c:v>
                </c:pt>
                <c:pt idx="29">
                  <c:v>54324004</c:v>
                </c:pt>
                <c:pt idx="30">
                  <c:v>55228410</c:v>
                </c:pt>
                <c:pt idx="31">
                  <c:v>56099865</c:v>
                </c:pt>
                <c:pt idx="32">
                  <c:v>56939020</c:v>
                </c:pt>
                <c:pt idx="33">
                  <c:v>57776082</c:v>
                </c:pt>
                <c:pt idx="34">
                  <c:v>58610010</c:v>
                </c:pt>
                <c:pt idx="35">
                  <c:v>59424834</c:v>
                </c:pt>
                <c:pt idx="36">
                  <c:v>60211096</c:v>
                </c:pt>
                <c:pt idx="37">
                  <c:v>60989108</c:v>
                </c:pt>
                <c:pt idx="38">
                  <c:v>61745217</c:v>
                </c:pt>
                <c:pt idx="39">
                  <c:v>62442651</c:v>
                </c:pt>
                <c:pt idx="40">
                  <c:v>63066603</c:v>
                </c:pt>
                <c:pt idx="41">
                  <c:v>63649892</c:v>
                </c:pt>
                <c:pt idx="42">
                  <c:v>64222580</c:v>
                </c:pt>
                <c:pt idx="43">
                  <c:v>64776956</c:v>
                </c:pt>
                <c:pt idx="44">
                  <c:v>65311166</c:v>
                </c:pt>
                <c:pt idx="45">
                  <c:v>65821360</c:v>
                </c:pt>
                <c:pt idx="46">
                  <c:v>66319525</c:v>
                </c:pt>
                <c:pt idx="47">
                  <c:v>66826754</c:v>
                </c:pt>
                <c:pt idx="48">
                  <c:v>67328239</c:v>
                </c:pt>
                <c:pt idx="49">
                  <c:v>67813654</c:v>
                </c:pt>
                <c:pt idx="50">
                  <c:v>68270489</c:v>
                </c:pt>
                <c:pt idx="51">
                  <c:v>68712846</c:v>
                </c:pt>
                <c:pt idx="52">
                  <c:v>69157023</c:v>
                </c:pt>
                <c:pt idx="53">
                  <c:v>69578602</c:v>
                </c:pt>
                <c:pt idx="54">
                  <c:v>69960943</c:v>
                </c:pt>
                <c:pt idx="55">
                  <c:v>70294397</c:v>
                </c:pt>
                <c:pt idx="56">
                  <c:v>70607037</c:v>
                </c:pt>
                <c:pt idx="57">
                  <c:v>70898202</c:v>
                </c:pt>
                <c:pt idx="58">
                  <c:v>71127802</c:v>
                </c:pt>
                <c:pt idx="59">
                  <c:v>71307763</c:v>
                </c:pt>
                <c:pt idx="60">
                  <c:v>71475664</c:v>
                </c:pt>
                <c:pt idx="61">
                  <c:v>71601103</c:v>
                </c:pt>
                <c:pt idx="62">
                  <c:v>71697030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8F4-45D1-9423-D3033BDA1639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Vietnam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Sheet1!$B$1:$BL$1</c:f>
              <c:strCache>
                <c:ptCount val="63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  <c:pt idx="58">
                  <c:v>2018</c:v>
                </c:pt>
                <c:pt idx="59">
                  <c:v>2019</c:v>
                </c:pt>
                <c:pt idx="60">
                  <c:v>2020</c:v>
                </c:pt>
                <c:pt idx="61">
                  <c:v>2021</c:v>
                </c:pt>
                <c:pt idx="62">
                  <c:v>2022</c:v>
                </c:pt>
              </c:strCache>
            </c:strRef>
          </c:cat>
          <c:val>
            <c:numRef>
              <c:f>Sheet1!$B$3:$BL$3</c:f>
              <c:numCache>
                <c:formatCode>General</c:formatCode>
                <c:ptCount val="63"/>
                <c:pt idx="0">
                  <c:v>32718461</c:v>
                </c:pt>
                <c:pt idx="1">
                  <c:v>33621982</c:v>
                </c:pt>
                <c:pt idx="2">
                  <c:v>34533889</c:v>
                </c:pt>
                <c:pt idx="3">
                  <c:v>35526727</c:v>
                </c:pt>
                <c:pt idx="4">
                  <c:v>36509166</c:v>
                </c:pt>
                <c:pt idx="5">
                  <c:v>37466077</c:v>
                </c:pt>
                <c:pt idx="6">
                  <c:v>38388210</c:v>
                </c:pt>
                <c:pt idx="7">
                  <c:v>39282564</c:v>
                </c:pt>
                <c:pt idx="8">
                  <c:v>40145287</c:v>
                </c:pt>
                <c:pt idx="9">
                  <c:v>41015865</c:v>
                </c:pt>
                <c:pt idx="10">
                  <c:v>41928849</c:v>
                </c:pt>
                <c:pt idx="11">
                  <c:v>42916624</c:v>
                </c:pt>
                <c:pt idx="12">
                  <c:v>43906019</c:v>
                </c:pt>
                <c:pt idx="13">
                  <c:v>44891281</c:v>
                </c:pt>
                <c:pt idx="14">
                  <c:v>45898698</c:v>
                </c:pt>
                <c:pt idx="15">
                  <c:v>46969616</c:v>
                </c:pt>
                <c:pt idx="16">
                  <c:v>48163573</c:v>
                </c:pt>
                <c:pt idx="17">
                  <c:v>49418150</c:v>
                </c:pt>
                <c:pt idx="18">
                  <c:v>50701458</c:v>
                </c:pt>
                <c:pt idx="19">
                  <c:v>51831389</c:v>
                </c:pt>
                <c:pt idx="20">
                  <c:v>52968270</c:v>
                </c:pt>
                <c:pt idx="21">
                  <c:v>54280394</c:v>
                </c:pt>
                <c:pt idx="22">
                  <c:v>55632153</c:v>
                </c:pt>
                <c:pt idx="23">
                  <c:v>57011444</c:v>
                </c:pt>
                <c:pt idx="24">
                  <c:v>58406863</c:v>
                </c:pt>
                <c:pt idx="25">
                  <c:v>59811313</c:v>
                </c:pt>
                <c:pt idx="26">
                  <c:v>61221107</c:v>
                </c:pt>
                <c:pt idx="27">
                  <c:v>62630787</c:v>
                </c:pt>
                <c:pt idx="28">
                  <c:v>64037514</c:v>
                </c:pt>
                <c:pt idx="29">
                  <c:v>65466361</c:v>
                </c:pt>
                <c:pt idx="30">
                  <c:v>66912613</c:v>
                </c:pt>
                <c:pt idx="31">
                  <c:v>68358820</c:v>
                </c:pt>
                <c:pt idx="32">
                  <c:v>69788747</c:v>
                </c:pt>
                <c:pt idx="33">
                  <c:v>71176405</c:v>
                </c:pt>
                <c:pt idx="34">
                  <c:v>72501087</c:v>
                </c:pt>
                <c:pt idx="35">
                  <c:v>73759110</c:v>
                </c:pt>
                <c:pt idx="36">
                  <c:v>74946448</c:v>
                </c:pt>
                <c:pt idx="37">
                  <c:v>76058603</c:v>
                </c:pt>
                <c:pt idx="38">
                  <c:v>77128424</c:v>
                </c:pt>
                <c:pt idx="39">
                  <c:v>78123713</c:v>
                </c:pt>
                <c:pt idx="40">
                  <c:v>79001142</c:v>
                </c:pt>
                <c:pt idx="41">
                  <c:v>79817777</c:v>
                </c:pt>
                <c:pt idx="42">
                  <c:v>80642308</c:v>
                </c:pt>
                <c:pt idx="43">
                  <c:v>81475825</c:v>
                </c:pt>
                <c:pt idx="44">
                  <c:v>82311227</c:v>
                </c:pt>
                <c:pt idx="45">
                  <c:v>83142095</c:v>
                </c:pt>
                <c:pt idx="46">
                  <c:v>83951800</c:v>
                </c:pt>
                <c:pt idx="47">
                  <c:v>84762269</c:v>
                </c:pt>
                <c:pt idx="48">
                  <c:v>85597241</c:v>
                </c:pt>
                <c:pt idx="49">
                  <c:v>86482923</c:v>
                </c:pt>
                <c:pt idx="50">
                  <c:v>87411012</c:v>
                </c:pt>
                <c:pt idx="51">
                  <c:v>88349117</c:v>
                </c:pt>
                <c:pt idx="52">
                  <c:v>89301326</c:v>
                </c:pt>
                <c:pt idx="53">
                  <c:v>90267739</c:v>
                </c:pt>
                <c:pt idx="54">
                  <c:v>91235504</c:v>
                </c:pt>
                <c:pt idx="55">
                  <c:v>92191398</c:v>
                </c:pt>
                <c:pt idx="56">
                  <c:v>93126529</c:v>
                </c:pt>
                <c:pt idx="57">
                  <c:v>94033048</c:v>
                </c:pt>
                <c:pt idx="58">
                  <c:v>94914330</c:v>
                </c:pt>
                <c:pt idx="59">
                  <c:v>95776716</c:v>
                </c:pt>
                <c:pt idx="60">
                  <c:v>96648685</c:v>
                </c:pt>
                <c:pt idx="61">
                  <c:v>97468029</c:v>
                </c:pt>
                <c:pt idx="62">
                  <c:v>98186856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D8F4-45D1-9423-D3033BDA16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98880976"/>
        <c:axId val="598880648"/>
        <c:extLst>
          <c:ext xmlns:c15="http://schemas.microsoft.com/office/drawing/2012/chart" uri="{02D57815-91ED-43cb-92C2-25804820EDAC}">
            <c15:filteredLine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Sheet1!$A$4</c15:sqref>
                        </c15:formulaRef>
                      </c:ext>
                    </c:extLst>
                    <c:strCache>
                      <c:ptCount val="1"/>
                      <c:pt idx="0">
                        <c:v>Category 3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Sheet1!$B$1:$BL$1</c15:sqref>
                        </c15:formulaRef>
                      </c:ext>
                    </c:extLst>
                    <c:strCache>
                      <c:ptCount val="63"/>
                      <c:pt idx="0">
                        <c:v>1960</c:v>
                      </c:pt>
                      <c:pt idx="1">
                        <c:v>1961</c:v>
                      </c:pt>
                      <c:pt idx="2">
                        <c:v>1962</c:v>
                      </c:pt>
                      <c:pt idx="3">
                        <c:v>1963</c:v>
                      </c:pt>
                      <c:pt idx="4">
                        <c:v>1964</c:v>
                      </c:pt>
                      <c:pt idx="5">
                        <c:v>1965</c:v>
                      </c:pt>
                      <c:pt idx="6">
                        <c:v>1966</c:v>
                      </c:pt>
                      <c:pt idx="7">
                        <c:v>1967</c:v>
                      </c:pt>
                      <c:pt idx="8">
                        <c:v>1968</c:v>
                      </c:pt>
                      <c:pt idx="9">
                        <c:v>1969</c:v>
                      </c:pt>
                      <c:pt idx="10">
                        <c:v>1970</c:v>
                      </c:pt>
                      <c:pt idx="11">
                        <c:v>1971</c:v>
                      </c:pt>
                      <c:pt idx="12">
                        <c:v>1972</c:v>
                      </c:pt>
                      <c:pt idx="13">
                        <c:v>1973</c:v>
                      </c:pt>
                      <c:pt idx="14">
                        <c:v>1974</c:v>
                      </c:pt>
                      <c:pt idx="15">
                        <c:v>1975</c:v>
                      </c:pt>
                      <c:pt idx="16">
                        <c:v>1976</c:v>
                      </c:pt>
                      <c:pt idx="17">
                        <c:v>1977</c:v>
                      </c:pt>
                      <c:pt idx="18">
                        <c:v>1978</c:v>
                      </c:pt>
                      <c:pt idx="19">
                        <c:v>1979</c:v>
                      </c:pt>
                      <c:pt idx="20">
                        <c:v>1980</c:v>
                      </c:pt>
                      <c:pt idx="21">
                        <c:v>1981</c:v>
                      </c:pt>
                      <c:pt idx="22">
                        <c:v>1982</c:v>
                      </c:pt>
                      <c:pt idx="23">
                        <c:v>1983</c:v>
                      </c:pt>
                      <c:pt idx="24">
                        <c:v>1984</c:v>
                      </c:pt>
                      <c:pt idx="25">
                        <c:v>1985</c:v>
                      </c:pt>
                      <c:pt idx="26">
                        <c:v>1986</c:v>
                      </c:pt>
                      <c:pt idx="27">
                        <c:v>1987</c:v>
                      </c:pt>
                      <c:pt idx="28">
                        <c:v>1988</c:v>
                      </c:pt>
                      <c:pt idx="29">
                        <c:v>1989</c:v>
                      </c:pt>
                      <c:pt idx="30">
                        <c:v>1990</c:v>
                      </c:pt>
                      <c:pt idx="31">
                        <c:v>1991</c:v>
                      </c:pt>
                      <c:pt idx="32">
                        <c:v>1992</c:v>
                      </c:pt>
                      <c:pt idx="33">
                        <c:v>1993</c:v>
                      </c:pt>
                      <c:pt idx="34">
                        <c:v>1994</c:v>
                      </c:pt>
                      <c:pt idx="35">
                        <c:v>1995</c:v>
                      </c:pt>
                      <c:pt idx="36">
                        <c:v>1996</c:v>
                      </c:pt>
                      <c:pt idx="37">
                        <c:v>1997</c:v>
                      </c:pt>
                      <c:pt idx="38">
                        <c:v>1998</c:v>
                      </c:pt>
                      <c:pt idx="39">
                        <c:v>1999</c:v>
                      </c:pt>
                      <c:pt idx="40">
                        <c:v>2000</c:v>
                      </c:pt>
                      <c:pt idx="41">
                        <c:v>2001</c:v>
                      </c:pt>
                      <c:pt idx="42">
                        <c:v>2002</c:v>
                      </c:pt>
                      <c:pt idx="43">
                        <c:v>2003</c:v>
                      </c:pt>
                      <c:pt idx="44">
                        <c:v>2004</c:v>
                      </c:pt>
                      <c:pt idx="45">
                        <c:v>2005</c:v>
                      </c:pt>
                      <c:pt idx="46">
                        <c:v>2006</c:v>
                      </c:pt>
                      <c:pt idx="47">
                        <c:v>2007</c:v>
                      </c:pt>
                      <c:pt idx="48">
                        <c:v>2008</c:v>
                      </c:pt>
                      <c:pt idx="49">
                        <c:v>2009</c:v>
                      </c:pt>
                      <c:pt idx="50">
                        <c:v>2010</c:v>
                      </c:pt>
                      <c:pt idx="51">
                        <c:v>2011</c:v>
                      </c:pt>
                      <c:pt idx="52">
                        <c:v>2012</c:v>
                      </c:pt>
                      <c:pt idx="53">
                        <c:v>2013</c:v>
                      </c:pt>
                      <c:pt idx="54">
                        <c:v>2014</c:v>
                      </c:pt>
                      <c:pt idx="55">
                        <c:v>2015</c:v>
                      </c:pt>
                      <c:pt idx="56">
                        <c:v>2016</c:v>
                      </c:pt>
                      <c:pt idx="57">
                        <c:v>2017</c:v>
                      </c:pt>
                      <c:pt idx="58">
                        <c:v>2018</c:v>
                      </c:pt>
                      <c:pt idx="59">
                        <c:v>2019</c:v>
                      </c:pt>
                      <c:pt idx="60">
                        <c:v>2020</c:v>
                      </c:pt>
                      <c:pt idx="61">
                        <c:v>2021</c:v>
                      </c:pt>
                      <c:pt idx="62">
                        <c:v>2022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Sheet1!$B$4:$BL$4</c15:sqref>
                        </c15:formulaRef>
                      </c:ext>
                    </c:extLst>
                    <c:numCache>
                      <c:formatCode>General</c:formatCode>
                      <c:ptCount val="63"/>
                      <c:pt idx="0">
                        <c:v>3.5</c:v>
                      </c:pt>
                      <c:pt idx="1">
                        <c:v>1.8</c:v>
                      </c:pt>
                      <c:pt idx="2">
                        <c:v>3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2-D8F4-45D1-9423-D3033BDA1639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>
                      <c:ext xmlns:c15="http://schemas.microsoft.com/office/drawing/2012/chart" uri="{02D57815-91ED-43cb-92C2-25804820EDAC}">
                        <c15:formulaRef>
                          <c15:sqref>Sheet1!$A$5</c15:sqref>
                        </c15:formulaRef>
                      </c:ext>
                    </c:extLst>
                    <c:strCache>
                      <c:ptCount val="1"/>
                      <c:pt idx="0">
                        <c:v>Category 4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xmlns:c15="http://schemas.microsoft.com/office/drawing/2012/chart" uri="{02D57815-91ED-43cb-92C2-25804820EDAC}">
                        <c15:formulaRef>
                          <c15:sqref>Sheet1!$B$1:$BL$1</c15:sqref>
                        </c15:formulaRef>
                      </c:ext>
                    </c:extLst>
                    <c:strCache>
                      <c:ptCount val="63"/>
                      <c:pt idx="0">
                        <c:v>1960</c:v>
                      </c:pt>
                      <c:pt idx="1">
                        <c:v>1961</c:v>
                      </c:pt>
                      <c:pt idx="2">
                        <c:v>1962</c:v>
                      </c:pt>
                      <c:pt idx="3">
                        <c:v>1963</c:v>
                      </c:pt>
                      <c:pt idx="4">
                        <c:v>1964</c:v>
                      </c:pt>
                      <c:pt idx="5">
                        <c:v>1965</c:v>
                      </c:pt>
                      <c:pt idx="6">
                        <c:v>1966</c:v>
                      </c:pt>
                      <c:pt idx="7">
                        <c:v>1967</c:v>
                      </c:pt>
                      <c:pt idx="8">
                        <c:v>1968</c:v>
                      </c:pt>
                      <c:pt idx="9">
                        <c:v>1969</c:v>
                      </c:pt>
                      <c:pt idx="10">
                        <c:v>1970</c:v>
                      </c:pt>
                      <c:pt idx="11">
                        <c:v>1971</c:v>
                      </c:pt>
                      <c:pt idx="12">
                        <c:v>1972</c:v>
                      </c:pt>
                      <c:pt idx="13">
                        <c:v>1973</c:v>
                      </c:pt>
                      <c:pt idx="14">
                        <c:v>1974</c:v>
                      </c:pt>
                      <c:pt idx="15">
                        <c:v>1975</c:v>
                      </c:pt>
                      <c:pt idx="16">
                        <c:v>1976</c:v>
                      </c:pt>
                      <c:pt idx="17">
                        <c:v>1977</c:v>
                      </c:pt>
                      <c:pt idx="18">
                        <c:v>1978</c:v>
                      </c:pt>
                      <c:pt idx="19">
                        <c:v>1979</c:v>
                      </c:pt>
                      <c:pt idx="20">
                        <c:v>1980</c:v>
                      </c:pt>
                      <c:pt idx="21">
                        <c:v>1981</c:v>
                      </c:pt>
                      <c:pt idx="22">
                        <c:v>1982</c:v>
                      </c:pt>
                      <c:pt idx="23">
                        <c:v>1983</c:v>
                      </c:pt>
                      <c:pt idx="24">
                        <c:v>1984</c:v>
                      </c:pt>
                      <c:pt idx="25">
                        <c:v>1985</c:v>
                      </c:pt>
                      <c:pt idx="26">
                        <c:v>1986</c:v>
                      </c:pt>
                      <c:pt idx="27">
                        <c:v>1987</c:v>
                      </c:pt>
                      <c:pt idx="28">
                        <c:v>1988</c:v>
                      </c:pt>
                      <c:pt idx="29">
                        <c:v>1989</c:v>
                      </c:pt>
                      <c:pt idx="30">
                        <c:v>1990</c:v>
                      </c:pt>
                      <c:pt idx="31">
                        <c:v>1991</c:v>
                      </c:pt>
                      <c:pt idx="32">
                        <c:v>1992</c:v>
                      </c:pt>
                      <c:pt idx="33">
                        <c:v>1993</c:v>
                      </c:pt>
                      <c:pt idx="34">
                        <c:v>1994</c:v>
                      </c:pt>
                      <c:pt idx="35">
                        <c:v>1995</c:v>
                      </c:pt>
                      <c:pt idx="36">
                        <c:v>1996</c:v>
                      </c:pt>
                      <c:pt idx="37">
                        <c:v>1997</c:v>
                      </c:pt>
                      <c:pt idx="38">
                        <c:v>1998</c:v>
                      </c:pt>
                      <c:pt idx="39">
                        <c:v>1999</c:v>
                      </c:pt>
                      <c:pt idx="40">
                        <c:v>2000</c:v>
                      </c:pt>
                      <c:pt idx="41">
                        <c:v>2001</c:v>
                      </c:pt>
                      <c:pt idx="42">
                        <c:v>2002</c:v>
                      </c:pt>
                      <c:pt idx="43">
                        <c:v>2003</c:v>
                      </c:pt>
                      <c:pt idx="44">
                        <c:v>2004</c:v>
                      </c:pt>
                      <c:pt idx="45">
                        <c:v>2005</c:v>
                      </c:pt>
                      <c:pt idx="46">
                        <c:v>2006</c:v>
                      </c:pt>
                      <c:pt idx="47">
                        <c:v>2007</c:v>
                      </c:pt>
                      <c:pt idx="48">
                        <c:v>2008</c:v>
                      </c:pt>
                      <c:pt idx="49">
                        <c:v>2009</c:v>
                      </c:pt>
                      <c:pt idx="50">
                        <c:v>2010</c:v>
                      </c:pt>
                      <c:pt idx="51">
                        <c:v>2011</c:v>
                      </c:pt>
                      <c:pt idx="52">
                        <c:v>2012</c:v>
                      </c:pt>
                      <c:pt idx="53">
                        <c:v>2013</c:v>
                      </c:pt>
                      <c:pt idx="54">
                        <c:v>2014</c:v>
                      </c:pt>
                      <c:pt idx="55">
                        <c:v>2015</c:v>
                      </c:pt>
                      <c:pt idx="56">
                        <c:v>2016</c:v>
                      </c:pt>
                      <c:pt idx="57">
                        <c:v>2017</c:v>
                      </c:pt>
                      <c:pt idx="58">
                        <c:v>2018</c:v>
                      </c:pt>
                      <c:pt idx="59">
                        <c:v>2019</c:v>
                      </c:pt>
                      <c:pt idx="60">
                        <c:v>2020</c:v>
                      </c:pt>
                      <c:pt idx="61">
                        <c:v>2021</c:v>
                      </c:pt>
                      <c:pt idx="62">
                        <c:v>2022</c:v>
                      </c:pt>
                    </c:strCache>
                  </c:str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ormulaRef>
                          <c15:sqref>Sheet1!$B$5:$BL$5</c15:sqref>
                        </c15:formulaRef>
                      </c:ext>
                    </c:extLst>
                    <c:numCache>
                      <c:formatCode>General</c:formatCode>
                      <c:ptCount val="63"/>
                      <c:pt idx="0">
                        <c:v>4.5</c:v>
                      </c:pt>
                      <c:pt idx="1">
                        <c:v>2.8</c:v>
                      </c:pt>
                      <c:pt idx="2">
                        <c:v>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D8F4-45D1-9423-D3033BDA1639}"/>
                  </c:ext>
                </c:extLst>
              </c15:ser>
            </c15:filteredLineSeries>
          </c:ext>
        </c:extLst>
      </c:lineChart>
      <c:catAx>
        <c:axId val="598880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8880648"/>
        <c:crosses val="autoZero"/>
        <c:auto val="1"/>
        <c:lblAlgn val="ctr"/>
        <c:lblOffset val="100"/>
        <c:noMultiLvlLbl val="0"/>
      </c:catAx>
      <c:valAx>
        <c:axId val="598880648"/>
        <c:scaling>
          <c:orientation val="minMax"/>
          <c:max val="10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8880976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630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7630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4B26AAC5-426A-4DEC-97A7-EB88B305F3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7514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01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60363" y="690563"/>
            <a:ext cx="6137275" cy="34528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73563"/>
            <a:ext cx="502920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47125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747125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B124C7F8-CD47-4BFE-8277-EAE62F3798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1908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80F2C1-F3D8-4BF5-A2A7-D887D505A397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solidFill>
            <a:srgbClr val="FFFFFF"/>
          </a:solidFill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World Bank.</a:t>
            </a:r>
          </a:p>
          <a:p>
            <a:r>
              <a:rPr lang="en-US" dirty="0"/>
              <a:t>https://data.worldbank.org/indicator/sp.pop.totl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24C7F8-CD47-4BFE-8277-EAE62F37984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1430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BD90B5-8075-4A10-8E49-68CCC154BB09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690563"/>
            <a:ext cx="6137275" cy="3452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24C7F8-CD47-4BFE-8277-EAE62F37984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Map location: Transoceanic Canals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56E37-01D1-4164-8854-615877C6B1D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665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49E5C0-36B8-451C-A150-5703378CC31D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7D1D87-52A9-4CC4-A787-47335A12599E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69DCEC-2F8D-4491-B5FF-F4FED1C44A3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4997BC-5A80-4254-909A-8F91426CA2A5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690563"/>
            <a:ext cx="6137275" cy="3452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24C7F8-CD47-4BFE-8277-EAE62F37984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8508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B9ABA2-7F83-4F0E-ACD1-D804B0F13C6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30665D-7BA4-4296-91EA-BA5DF766F48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Source: Economic Complexity Observatory, MIT Media Lab and the Center for International Development at Harvard University.</a:t>
            </a:r>
          </a:p>
          <a:p>
            <a:endParaRPr lang="en-US" dirty="0"/>
          </a:p>
          <a:p>
            <a:r>
              <a:rPr lang="en-US" dirty="0"/>
              <a:t>https://oec.world/en/profile/country/sgp/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24C7F8-CD47-4BFE-8277-EAE62F37984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603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544A35-9C1C-4BF6-8D3D-236F3A514953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9129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86E75D-E10B-4B23-B960-1C6F3B25077C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EF3266-984C-4E5A-AC96-28F9D2EDC87C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5F09A8-56DA-4E1C-8B8C-D937E6C6E042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D38D6A-446B-4C72-B8E2-1C1FB9BBAC63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World Bank.</a:t>
            </a:r>
          </a:p>
          <a:p>
            <a:r>
              <a:rPr lang="en-US" dirty="0"/>
              <a:t>https://data.worldbank.org/indicator/sp.pop.totl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24C7F8-CD47-4BFE-8277-EAE62F379846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4279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544A35-9C1C-4BF6-8D3D-236F3A514953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9A69C9-8449-4A2D-82EC-43B5863AB288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645C72-9982-45B0-9609-D75C65D150A9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690563"/>
            <a:ext cx="6137275" cy="3452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24C7F8-CD47-4BFE-8277-EAE62F37984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6949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BF5CC0-6588-48BF-B28E-94A2722E3D40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FF3010-1AA7-4D8B-B6D4-4DC74579593E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1D8602-F847-4CDC-B77B-6E033E26D4D5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RELA group. Vigilante actions (500,000 members). 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65DA73-66E5-495F-96B0-3C8182F2BC1C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8DA1C2-7316-48FA-81EB-83BDF7EA7E9D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F07D4D-6C7B-4720-BA0E-E7F876C49A9F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Source: Pulsipher, 1999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0D07ED-E364-4C1C-B864-8D454A6E7B88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604E08-C615-4D50-A434-F082432BE29C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85AFAC-075A-496F-9172-18F705E73FFC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70362F-7965-4AD6-830B-925BB1BF31D5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351EE-B4DE-4F3B-97F8-C52512154FA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FAO.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24C7F8-CD47-4BFE-8277-EAE62F379846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29318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705AF9-1FE4-4654-914C-198486DFAB61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95377B-0F49-4924-A9CB-A957F06AA952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Source: BP Statistical Review of World Energy 2010, http://www.bp.com/productlanding.do?categoryId=6929&amp;contentId=7044622</a:t>
            </a:r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C2F184-4CC8-458A-9CEB-4E29AA58A51E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Source: BP Statistical Review of World Energy 2010, http://www.bp.com/productlanding.do?categoryId=6929&amp;contentId=7044622</a:t>
            </a:r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0CE3E1-A782-48CF-8F5E-9A916A49B796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Economic Complexity Observatory, MIT Media Lab and the Center for International Development at Harvard University.</a:t>
            </a:r>
          </a:p>
          <a:p>
            <a:endParaRPr lang="en-US" dirty="0"/>
          </a:p>
          <a:p>
            <a:r>
              <a:rPr lang="en-US" dirty="0"/>
              <a:t>https://oec.world/en/profile/country/mys/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24C7F8-CD47-4BFE-8277-EAE62F379846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20672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Source: Economic Complexity Observatory, MIT Media Lab and the Center for International Development at Harvard University.</a:t>
            </a:r>
          </a:p>
          <a:p>
            <a:endParaRPr lang="en-US" dirty="0"/>
          </a:p>
          <a:p>
            <a:r>
              <a:rPr lang="en-US" dirty="0"/>
              <a:t>https://oec.world/en/profile/country/idn/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24C7F8-CD47-4BFE-8277-EAE62F379846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50018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https://oec.world/en/profile/country/phl/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24C7F8-CD47-4BFE-8277-EAE62F379846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51187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976C3B-6658-448C-B284-BF4974FFC6A4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93DD4B-6236-4E5F-9CD3-8ECC6D576B67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E2EE13-60B8-4374-9DF4-60902AB77554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91000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C7AFA3-1FD0-4514-B639-EC2DD341B08B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B6A497-E8EB-4D7D-BDC4-DDE12475CA91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Source: WRI. http://wri.igc.org/wri/reefsatrisk/b02_related_ecosystems.html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1A1467-99A5-4E17-A9FD-64A500761A27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5D6C5B-7C6F-4F55-81DF-D22EDDD4A4FA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978E22-EADF-4CAE-AACC-F66DC0A316AF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2F8AFE-80C4-4677-B2AC-0A21A6ABAE60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93E4E3-9D05-41DF-BE37-0F77F1395FF6}" type="slidenum">
              <a:rPr lang="en-US" smtClean="0"/>
              <a:pPr/>
              <a:t>70</a:t>
            </a:fld>
            <a:endParaRPr lang="en-US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690563"/>
            <a:ext cx="6137275" cy="3452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24C7F8-CD47-4BFE-8277-EAE62F379846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2688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World Bank.</a:t>
            </a:r>
          </a:p>
          <a:p>
            <a:r>
              <a:rPr lang="en-US" dirty="0"/>
              <a:t>https://data.worldbank.org/indicator/sp.pop.totl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24C7F8-CD47-4BFE-8277-EAE62F379846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49004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0CCFB2-29F5-429B-AFAF-43A6BE39806D}" type="slidenum">
              <a:rPr lang="en-US" smtClean="0"/>
              <a:pPr/>
              <a:t>73</a:t>
            </a:fld>
            <a:endParaRPr lang="en-US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CA102E-C63C-4EEE-8098-7CF5C69C095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0C644D-BF04-4137-92D8-7914047E6403}" type="slidenum">
              <a:rPr lang="en-US" smtClean="0"/>
              <a:pPr/>
              <a:t>74</a:t>
            </a:fld>
            <a:endParaRPr lang="en-US"/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0DB928-E944-4723-B472-E2BE3B207A10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202B51-382B-412E-BD6C-3257F66B3471}" type="slidenum">
              <a:rPr lang="en-US" smtClean="0"/>
              <a:pPr/>
              <a:t>76</a:t>
            </a:fld>
            <a:endParaRPr lang="en-US"/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Economic Complexity Observatory, MIT Media Lab and the Center for International Development at Harvard University.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https://oec.world/en/profile/country/tha/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24C7F8-CD47-4BFE-8277-EAE62F379846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53754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32F664-1C46-4E46-B5CC-78B679EC13E6}" type="slidenum">
              <a:rPr lang="en-US" smtClean="0"/>
              <a:pPr/>
              <a:t>78</a:t>
            </a:fld>
            <a:endParaRPr lang="en-US"/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8C56C8-A197-46DB-A33E-3683ECBE7C45}" type="slidenum">
              <a:rPr lang="en-US" smtClean="0"/>
              <a:pPr/>
              <a:t>79</a:t>
            </a:fld>
            <a:endParaRPr lang="en-US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71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71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C32B88-2018-49D1-85A7-01AF33C7CC29}" type="slidenum">
              <a:rPr lang="en-US" smtClean="0"/>
              <a:pPr/>
              <a:t>81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D9D837-2E81-4DE6-9B17-8AA1CB1473FF}" type="slidenum">
              <a:rPr lang="en-US" smtClean="0"/>
              <a:pPr/>
              <a:t>82</a:t>
            </a:fld>
            <a:endParaRPr lang="en-US"/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D45862-9924-4937-BE66-FB4266E67B5F}" type="slidenum">
              <a:rPr lang="en-US" smtClean="0"/>
              <a:pPr/>
              <a:t>83</a:t>
            </a:fld>
            <a:endParaRPr lang="en-US"/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06ACF1-6FD7-41B6-96B3-8F9C1CA6080F}" type="slidenum">
              <a:rPr lang="en-US" smtClean="0"/>
              <a:pPr/>
              <a:t>84</a:t>
            </a:fld>
            <a:endParaRPr lang="en-US"/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40A534-D5E5-4042-848A-B0F220812367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78DC69-6A6F-41EA-8CA2-BDA6A9A942FF}" type="slidenum">
              <a:rPr lang="en-US" smtClean="0"/>
              <a:pPr/>
              <a:t>85</a:t>
            </a:fld>
            <a:endParaRPr lang="en-US"/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D120E4-8D93-4FF3-9CA9-DAC95B2CC4BB}" type="slidenum">
              <a:rPr lang="en-US" smtClean="0"/>
              <a:pPr/>
              <a:t>86</a:t>
            </a:fld>
            <a:endParaRPr lang="en-US"/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Source: Economic Complexity Observatory, MIT Media Lab and the Center for International Development at Harvard University.</a:t>
            </a:r>
          </a:p>
          <a:p>
            <a:endParaRPr lang="en-US" dirty="0"/>
          </a:p>
          <a:p>
            <a:r>
              <a:rPr lang="en-US" dirty="0"/>
              <a:t>https://oec.world/en/profile/country/vnm/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24C7F8-CD47-4BFE-8277-EAE62F379846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34931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B7BAE5-32CE-4E60-A0BB-17AF8AC412D8}" type="slidenum">
              <a:rPr lang="en-US" smtClean="0"/>
              <a:pPr/>
              <a:t>88</a:t>
            </a:fld>
            <a:endParaRPr lang="en-US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3E0D4C-2E03-455F-AFB4-09D1F2691190}" type="slidenum">
              <a:rPr lang="en-US" smtClean="0"/>
              <a:pPr/>
              <a:t>89</a:t>
            </a:fld>
            <a:endParaRPr lang="en-US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56196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6B3E07-C95B-43ED-A16F-F4AF641715BD}" type="slidenum">
              <a:rPr lang="en-US" smtClean="0"/>
              <a:pPr/>
              <a:t>90</a:t>
            </a:fld>
            <a:endParaRPr lang="en-US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9A5DEB-4F77-4586-8945-EC1345109FB4}" type="slidenum">
              <a:rPr lang="en-US" smtClean="0"/>
              <a:pPr/>
              <a:t>91</a:t>
            </a:fld>
            <a:endParaRPr lang="en-US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21928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A85B6B-53D6-4A72-A594-4717B3E41B82}" type="slidenum">
              <a:rPr lang="en-US" smtClean="0"/>
              <a:pPr/>
              <a:t>92</a:t>
            </a:fld>
            <a:endParaRPr lang="en-US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81417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C66BC8-AFD3-4F6C-8274-FFBAF842408C}" type="slidenum">
              <a:rPr lang="en-US" smtClean="0"/>
              <a:pPr/>
              <a:t>93</a:t>
            </a:fld>
            <a:endParaRPr lang="en-US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06269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98D711-E909-46F3-BAE7-31272954CC87}" type="slidenum">
              <a:rPr lang="en-US" smtClean="0"/>
              <a:pPr/>
              <a:t>94</a:t>
            </a:fld>
            <a:endParaRPr lang="en-US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690563"/>
            <a:ext cx="6137275" cy="3452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24C7F8-CD47-4BFE-8277-EAE62F37984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E427EC-1957-4363-BD61-B67402E359EB}" type="slidenum">
              <a:rPr lang="en-US" smtClean="0"/>
              <a:pPr/>
              <a:t>95</a:t>
            </a:fld>
            <a:endParaRPr lang="en-US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68817E-F0AE-4B33-B817-776EBF72DD1B}" type="slidenum">
              <a:rPr lang="en-US" smtClean="0"/>
              <a:pPr/>
              <a:t>96</a:t>
            </a:fld>
            <a:endParaRPr lang="en-US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AB43DA-9583-4C7A-842C-D725FE9B97EA}" type="slidenum">
              <a:rPr lang="en-US" smtClean="0"/>
              <a:pPr/>
              <a:t>97</a:t>
            </a:fld>
            <a:endParaRPr lang="en-US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Source: US Census Bureau, International Database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FDD024-7E23-4C49-834E-1F4D347B9FFB}" type="slidenum">
              <a:rPr lang="en-US" smtClean="0"/>
              <a:pPr/>
              <a:t>98</a:t>
            </a:fld>
            <a:endParaRPr lang="en-US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DE457B-17A5-445A-9381-169ABD60BD5D}" type="slidenum">
              <a:rPr lang="en-US" smtClean="0"/>
              <a:pPr/>
              <a:t>99</a:t>
            </a:fld>
            <a:endParaRPr lang="en-US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025919-F3C5-4100-BAE7-A07FA018D49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auto">
          <a:xfrm>
            <a:off x="10153651" y="152400"/>
            <a:ext cx="920749" cy="1143000"/>
          </a:xfrm>
          <a:custGeom>
            <a:avLst/>
            <a:gdLst/>
            <a:ahLst/>
            <a:cxnLst>
              <a:cxn ang="0">
                <a:pos x="59" y="0"/>
              </a:cxn>
              <a:cxn ang="0">
                <a:pos x="435" y="1"/>
              </a:cxn>
              <a:cxn ang="0">
                <a:pos x="158" y="720"/>
              </a:cxn>
              <a:cxn ang="0">
                <a:pos x="0" y="719"/>
              </a:cxn>
              <a:cxn ang="0">
                <a:pos x="59" y="0"/>
              </a:cxn>
            </a:cxnLst>
            <a:rect l="0" t="0" r="r" b="b"/>
            <a:pathLst>
              <a:path w="435" h="720">
                <a:moveTo>
                  <a:pt x="59" y="0"/>
                </a:moveTo>
                <a:lnTo>
                  <a:pt x="435" y="1"/>
                </a:lnTo>
                <a:lnTo>
                  <a:pt x="158" y="720"/>
                </a:lnTo>
                <a:lnTo>
                  <a:pt x="0" y="719"/>
                </a:lnTo>
                <a:lnTo>
                  <a:pt x="59" y="0"/>
                </a:lnTo>
                <a:close/>
              </a:path>
            </a:pathLst>
          </a:custGeom>
          <a:solidFill>
            <a:srgbClr val="993300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5" name="Freeform 3"/>
          <p:cNvSpPr>
            <a:spLocks/>
          </p:cNvSpPr>
          <p:nvPr/>
        </p:nvSpPr>
        <p:spPr bwMode="auto">
          <a:xfrm>
            <a:off x="5526618" y="-3175"/>
            <a:ext cx="1037167" cy="1462088"/>
          </a:xfrm>
          <a:custGeom>
            <a:avLst/>
            <a:gdLst/>
            <a:ahLst/>
            <a:cxnLst>
              <a:cxn ang="0">
                <a:pos x="34" y="0"/>
              </a:cxn>
              <a:cxn ang="0">
                <a:pos x="490" y="0"/>
              </a:cxn>
              <a:cxn ang="0">
                <a:pos x="140" y="921"/>
              </a:cxn>
              <a:cxn ang="0">
                <a:pos x="0" y="921"/>
              </a:cxn>
              <a:cxn ang="0">
                <a:pos x="34" y="0"/>
              </a:cxn>
            </a:cxnLst>
            <a:rect l="0" t="0" r="r" b="b"/>
            <a:pathLst>
              <a:path w="490" h="921">
                <a:moveTo>
                  <a:pt x="34" y="0"/>
                </a:moveTo>
                <a:lnTo>
                  <a:pt x="490" y="0"/>
                </a:lnTo>
                <a:lnTo>
                  <a:pt x="140" y="921"/>
                </a:lnTo>
                <a:lnTo>
                  <a:pt x="0" y="921"/>
                </a:lnTo>
                <a:lnTo>
                  <a:pt x="34" y="0"/>
                </a:lnTo>
                <a:close/>
              </a:path>
            </a:pathLst>
          </a:custGeom>
          <a:solidFill>
            <a:srgbClr val="FFCC00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-10584" y="1447800"/>
            <a:ext cx="2252135" cy="4953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-8467" y="-1588"/>
            <a:ext cx="5689600" cy="1460501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-12700" y="152400"/>
            <a:ext cx="10363200" cy="1143000"/>
          </a:xfrm>
          <a:prstGeom prst="rect">
            <a:avLst/>
          </a:prstGeom>
          <a:solidFill>
            <a:srgbClr val="9933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0" name="Freeform 8"/>
          <p:cNvSpPr>
            <a:spLocks/>
          </p:cNvSpPr>
          <p:nvPr/>
        </p:nvSpPr>
        <p:spPr bwMode="auto">
          <a:xfrm>
            <a:off x="-8467" y="1460500"/>
            <a:ext cx="651933" cy="1422400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347" y="0"/>
              </a:cxn>
              <a:cxn ang="0">
                <a:pos x="0" y="1008"/>
              </a:cxn>
              <a:cxn ang="0">
                <a:pos x="1" y="0"/>
              </a:cxn>
            </a:cxnLst>
            <a:rect l="0" t="0" r="r" b="b"/>
            <a:pathLst>
              <a:path w="347" h="1008">
                <a:moveTo>
                  <a:pt x="1" y="0"/>
                </a:moveTo>
                <a:lnTo>
                  <a:pt x="347" y="0"/>
                </a:lnTo>
                <a:lnTo>
                  <a:pt x="0" y="1008"/>
                </a:lnTo>
                <a:lnTo>
                  <a:pt x="1" y="0"/>
                </a:lnTo>
                <a:close/>
              </a:path>
            </a:pathLst>
          </a:custGeom>
          <a:solidFill>
            <a:srgbClr val="800000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1" name="Freeform 9"/>
          <p:cNvSpPr>
            <a:spLocks/>
          </p:cNvSpPr>
          <p:nvPr/>
        </p:nvSpPr>
        <p:spPr bwMode="auto">
          <a:xfrm>
            <a:off x="-12699" y="-4763"/>
            <a:ext cx="1318684" cy="1571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23" y="0"/>
              </a:cxn>
              <a:cxn ang="0">
                <a:pos x="584" y="99"/>
              </a:cxn>
              <a:cxn ang="0">
                <a:pos x="0" y="99"/>
              </a:cxn>
              <a:cxn ang="0">
                <a:pos x="0" y="0"/>
              </a:cxn>
            </a:cxnLst>
            <a:rect l="0" t="0" r="r" b="b"/>
            <a:pathLst>
              <a:path w="623" h="99">
                <a:moveTo>
                  <a:pt x="0" y="0"/>
                </a:moveTo>
                <a:lnTo>
                  <a:pt x="623" y="0"/>
                </a:lnTo>
                <a:lnTo>
                  <a:pt x="584" y="99"/>
                </a:lnTo>
                <a:lnTo>
                  <a:pt x="0" y="99"/>
                </a:lnTo>
                <a:lnTo>
                  <a:pt x="0" y="0"/>
                </a:lnTo>
                <a:close/>
              </a:path>
            </a:pathLst>
          </a:custGeom>
          <a:solidFill>
            <a:srgbClr val="800000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52401" y="6511926"/>
            <a:ext cx="61078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600" b="1" i="1" dirty="0">
                <a:solidFill>
                  <a:srgbClr val="800000"/>
                </a:solidFill>
                <a:latin typeface="Arial" charset="0"/>
              </a:rPr>
              <a:t>Hofstra University, Department of Global Studies &amp; Geography</a:t>
            </a: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1822451" y="317500"/>
            <a:ext cx="56527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b="1" dirty="0">
                <a:solidFill>
                  <a:srgbClr val="FFFF99"/>
                </a:solidFill>
                <a:effectLst/>
                <a:latin typeface="+mj-lt"/>
              </a:rPr>
              <a:t>GEOG 113C – Geography of East and Southeast Asia</a:t>
            </a: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1822451" y="777875"/>
            <a:ext cx="30014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 b="1">
                <a:solidFill>
                  <a:srgbClr val="FFFF99"/>
                </a:solidFill>
                <a:effectLst/>
                <a:latin typeface="AvantGarde Bk BT" pitchFamily="34" charset="0"/>
              </a:rPr>
              <a:t>Professor: Dr. Jean-Paul Rodrigue</a:t>
            </a:r>
          </a:p>
        </p:txBody>
      </p:sp>
      <p:pic>
        <p:nvPicPr>
          <p:cNvPr id="15" name="Picture 15" descr="Hofstra_Sh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06" y="164867"/>
            <a:ext cx="1188720" cy="1130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6" descr="side_map_P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583" y="2359026"/>
            <a:ext cx="1920240" cy="3303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22"/>
          <p:cNvSpPr>
            <a:spLocks noChangeArrowheads="1"/>
          </p:cNvSpPr>
          <p:nvPr/>
        </p:nvSpPr>
        <p:spPr bwMode="auto">
          <a:xfrm>
            <a:off x="0" y="6389936"/>
            <a:ext cx="12206817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" name="Text Box 25"/>
          <p:cNvSpPr txBox="1">
            <a:spLocks noChangeArrowheads="1"/>
          </p:cNvSpPr>
          <p:nvPr/>
        </p:nvSpPr>
        <p:spPr bwMode="auto">
          <a:xfrm>
            <a:off x="152401" y="6511926"/>
            <a:ext cx="61078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600" b="1" i="1" dirty="0">
                <a:solidFill>
                  <a:srgbClr val="800000"/>
                </a:solidFill>
                <a:latin typeface="Arial" charset="0"/>
              </a:rPr>
              <a:t>Hofstra University, Department of Global Studies &amp; Geography</a:t>
            </a:r>
          </a:p>
        </p:txBody>
      </p:sp>
      <p:sp>
        <p:nvSpPr>
          <p:cNvPr id="8222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269068" y="1501776"/>
            <a:ext cx="9478433" cy="147002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222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2269068" y="3200400"/>
            <a:ext cx="9478433" cy="2971800"/>
          </a:xfrm>
        </p:spPr>
        <p:txBody>
          <a:bodyPr/>
          <a:lstStyle>
            <a:lvl1pPr marL="0" indent="0">
              <a:buFont typeface="Arial Narrow" pitchFamily="34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57917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85211D-3BEA-470C-93CC-657192AC80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242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56185" y="104775"/>
            <a:ext cx="2747433" cy="64976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651" y="104775"/>
            <a:ext cx="8043333" cy="64976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924148-818D-4ACB-AD99-83B5E9CA3C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063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285" y="104775"/>
            <a:ext cx="10949516" cy="947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651" y="1311275"/>
            <a:ext cx="5395383" cy="5291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8233" y="1311275"/>
            <a:ext cx="5395384" cy="5291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F9FDA1-2233-49BD-8D7E-3A5388E70CA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887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285" y="104775"/>
            <a:ext cx="10949516" cy="947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1009651" y="1311275"/>
            <a:ext cx="5395383" cy="5291138"/>
          </a:xfrm>
        </p:spPr>
        <p:txBody>
          <a:bodyPr/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8233" y="1311275"/>
            <a:ext cx="5395384" cy="5291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F39FEC-7F50-45A1-94ED-21E47781B43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210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9847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976" y="129794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0599" y="2906714"/>
            <a:ext cx="10363200" cy="3121293"/>
          </a:xfrm>
          <a:noFill/>
        </p:spPr>
        <p:txBody>
          <a:bodyPr/>
          <a:lstStyle>
            <a:lvl1pPr marL="0" indent="0">
              <a:buNone/>
              <a:defRPr sz="2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289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651" y="1311275"/>
            <a:ext cx="5395383" cy="52911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8233" y="1311275"/>
            <a:ext cx="5395384" cy="52911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8369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E2D38E-BBBE-4EC7-859F-640162BD58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178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94C994-59D0-4474-B908-7C976A36068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14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7EF078-4EF9-4907-AE15-A0D7D231087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44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C2C89-32BB-4E54-9B36-7F49D5115D9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910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EEBC82-507F-4D3F-90CC-AEC6169A105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38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2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09651" y="104775"/>
            <a:ext cx="10972800" cy="9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9651" y="1311275"/>
            <a:ext cx="10972800" cy="529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2125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54000" y="6353175"/>
            <a:ext cx="508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latin typeface="Abadi MT Condensed Extra Bold" pitchFamily="34" charset="0"/>
              </a:defRPr>
            </a:lvl1pPr>
          </a:lstStyle>
          <a:p>
            <a:pPr>
              <a:defRPr/>
            </a:pPr>
            <a:fld id="{A5F920E8-C763-4195-9F93-C3DCCC69E03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21254" name="Rectangle 6"/>
          <p:cNvSpPr>
            <a:spLocks noChangeArrowheads="1"/>
          </p:cNvSpPr>
          <p:nvPr/>
        </p:nvSpPr>
        <p:spPr bwMode="auto">
          <a:xfrm>
            <a:off x="-14817" y="17462"/>
            <a:ext cx="914400" cy="1447801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821255" name="Rectangle 7"/>
          <p:cNvSpPr>
            <a:spLocks noChangeArrowheads="1"/>
          </p:cNvSpPr>
          <p:nvPr/>
        </p:nvSpPr>
        <p:spPr bwMode="auto">
          <a:xfrm>
            <a:off x="-14817" y="1436688"/>
            <a:ext cx="914400" cy="542131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821256" name="Rectangle 8"/>
          <p:cNvSpPr>
            <a:spLocks noChangeArrowheads="1"/>
          </p:cNvSpPr>
          <p:nvPr/>
        </p:nvSpPr>
        <p:spPr bwMode="auto">
          <a:xfrm>
            <a:off x="1001184" y="1054100"/>
            <a:ext cx="11190818" cy="2413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pic>
        <p:nvPicPr>
          <p:cNvPr id="7177" name="Picture 9" descr="side_map_PA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-10583" y="20637"/>
            <a:ext cx="914400" cy="1385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0904765" y="6653213"/>
            <a:ext cx="1197444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000" dirty="0">
                <a:latin typeface="Arial Narrow" pitchFamily="34" charset="0"/>
              </a:rPr>
              <a:t>© Dr. Jean-Paul Rodrigue</a:t>
            </a:r>
          </a:p>
        </p:txBody>
      </p:sp>
    </p:spTree>
    <p:extLst>
      <p:ext uri="{BB962C8B-B14F-4D97-AF65-F5344CB8AC3E}">
        <p14:creationId xmlns:p14="http://schemas.microsoft.com/office/powerpoint/2010/main" val="2841286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  <p:sldLayoutId id="2147484019" r:id="rId12"/>
    <p:sldLayoutId id="2147484020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0"/>
        </a:spcAft>
        <a:buClr>
          <a:srgbClr val="990000"/>
        </a:buClr>
        <a:buFont typeface="Arial Narrow" pitchFamily="34" charset="0"/>
        <a:buChar char="■"/>
        <a:defRPr sz="2800" b="1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0"/>
        </a:spcBef>
        <a:spcAft>
          <a:spcPct val="0"/>
        </a:spcAft>
        <a:buFont typeface="Arial" pitchFamily="34" charset="0"/>
        <a:buChar char="•"/>
        <a:defRPr sz="2400">
          <a:solidFill>
            <a:srgbClr val="5F5F5F"/>
          </a:solidFill>
          <a:latin typeface="+mn-lt"/>
        </a:defRPr>
      </a:lvl2pPr>
      <a:lvl3pPr marL="1143000" indent="-228600" algn="l" rtl="0" eaLnBrk="1" fontAlgn="base" hangingPunct="1">
        <a:spcBef>
          <a:spcPct val="0"/>
        </a:spcBef>
        <a:spcAft>
          <a:spcPct val="0"/>
        </a:spcAft>
        <a:buChar char="•"/>
        <a:defRPr sz="2000">
          <a:solidFill>
            <a:srgbClr val="5F5F5F"/>
          </a:solidFill>
          <a:latin typeface="+mn-lt"/>
        </a:defRPr>
      </a:lvl3pPr>
      <a:lvl4pPr marL="1600200" indent="-228600" algn="l" rtl="0" eaLnBrk="1" fontAlgn="base" hangingPunct="1">
        <a:spcBef>
          <a:spcPct val="0"/>
        </a:spcBef>
        <a:spcAft>
          <a:spcPct val="0"/>
        </a:spcAft>
        <a:buChar char="–"/>
        <a:defRPr sz="1600">
          <a:solidFill>
            <a:srgbClr val="5F5F5F"/>
          </a:solidFill>
          <a:latin typeface="+mn-lt"/>
        </a:defRPr>
      </a:lvl4pPr>
      <a:lvl5pPr marL="20574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rgbClr val="5F5F5F"/>
          </a:solidFill>
          <a:latin typeface="+mn-lt"/>
        </a:defRPr>
      </a:lvl5pPr>
      <a:lvl6pPr marL="25146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rgbClr val="5F5F5F"/>
          </a:solidFill>
          <a:latin typeface="+mn-lt"/>
        </a:defRPr>
      </a:lvl6pPr>
      <a:lvl7pPr marL="29718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rgbClr val="5F5F5F"/>
          </a:solidFill>
          <a:latin typeface="+mn-lt"/>
        </a:defRPr>
      </a:lvl7pPr>
      <a:lvl8pPr marL="34290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rgbClr val="5F5F5F"/>
          </a:solidFill>
          <a:latin typeface="+mn-lt"/>
        </a:defRPr>
      </a:lvl8pPr>
      <a:lvl9pPr marL="38862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rgbClr val="5F5F5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j_-7jKfULk4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5BjX1YYIr0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aCA6ioTLw-Q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youtube.com/watch?v=s7qbm6T6b0I" TargetMode="Externa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PhotoSlideShows/topic7_shrimpfarmindonesia.jpg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youtube.com/watch?v=ijEfthxHe0w" TargetMode="Externa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3fQeUC6G2tA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i-BeruNECiQ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aue2VLD2icA" TargetMode="Externa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gCXTKEMXm5I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Topic 7 –  Southeast Asia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A – Maritime Southeast Asia</a:t>
            </a:r>
          </a:p>
          <a:p>
            <a:pPr eaLnBrk="1" hangingPunct="1"/>
            <a:r>
              <a:rPr lang="en-US" dirty="0"/>
              <a:t>B – Continental Southeast Asia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37FD4-7744-4868-B7AC-C93C9E2C6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Population of Singapore, 1960-2022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87005F5-EDC5-4B83-AA4D-33990BB3B7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3689196"/>
              </p:ext>
            </p:extLst>
          </p:nvPr>
        </p:nvGraphicFramePr>
        <p:xfrm>
          <a:off x="1009650" y="1311275"/>
          <a:ext cx="10972800" cy="5291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Arrow: Down 2">
            <a:extLst>
              <a:ext uri="{FF2B5EF4-FFF2-40B4-BE49-F238E27FC236}">
                <a16:creationId xmlns:a16="http://schemas.microsoft.com/office/drawing/2014/main" id="{259DB9B6-6C62-44CE-8FE8-6B24516FDF36}"/>
              </a:ext>
            </a:extLst>
          </p:cNvPr>
          <p:cNvSpPr/>
          <p:nvPr/>
        </p:nvSpPr>
        <p:spPr bwMode="auto">
          <a:xfrm>
            <a:off x="8596697" y="2484872"/>
            <a:ext cx="200234" cy="327048"/>
          </a:xfrm>
          <a:prstGeom prst="downArrow">
            <a:avLst/>
          </a:prstGeom>
          <a:solidFill>
            <a:srgbClr val="FF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BD4530-F474-4945-9D4E-AF9255E7AFD2}"/>
              </a:ext>
            </a:extLst>
          </p:cNvPr>
          <p:cNvSpPr txBox="1"/>
          <p:nvPr/>
        </p:nvSpPr>
        <p:spPr>
          <a:xfrm>
            <a:off x="6542635" y="2032326"/>
            <a:ext cx="37627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Non-residents not be allowed to overextend their stay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0B0DE63E-5D2D-43D0-AB63-159297F4BDDE}"/>
              </a:ext>
            </a:extLst>
          </p:cNvPr>
          <p:cNvSpPr/>
          <p:nvPr/>
        </p:nvSpPr>
        <p:spPr bwMode="auto">
          <a:xfrm>
            <a:off x="11498971" y="1409171"/>
            <a:ext cx="200234" cy="327048"/>
          </a:xfrm>
          <a:prstGeom prst="downArrow">
            <a:avLst/>
          </a:prstGeom>
          <a:solidFill>
            <a:srgbClr val="FF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DCE6D0-1E23-4835-B1E4-E3AD9E32F254}"/>
              </a:ext>
            </a:extLst>
          </p:cNvPr>
          <p:cNvSpPr txBox="1"/>
          <p:nvPr/>
        </p:nvSpPr>
        <p:spPr>
          <a:xfrm>
            <a:off x="10587976" y="1968285"/>
            <a:ext cx="16040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Covid-19 (Non-resident not allowed in)</a:t>
            </a:r>
          </a:p>
        </p:txBody>
      </p:sp>
    </p:spTree>
    <p:extLst>
      <p:ext uri="{BB962C8B-B14F-4D97-AF65-F5344CB8AC3E}">
        <p14:creationId xmlns:p14="http://schemas.microsoft.com/office/powerpoint/2010/main" val="2766136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1. Singapore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Location, location, location</a:t>
            </a:r>
          </a:p>
          <a:p>
            <a:pPr lvl="1" eaLnBrk="1" hangingPunct="1"/>
            <a:r>
              <a:rPr lang="en-US" dirty="0"/>
              <a:t>Prime factor in the existence of Singapore; the center of Southeast Asia.</a:t>
            </a:r>
          </a:p>
          <a:p>
            <a:pPr lvl="1" eaLnBrk="1" hangingPunct="1"/>
            <a:r>
              <a:rPr lang="en-US" dirty="0"/>
              <a:t>Tropical climate with no temperature variations.</a:t>
            </a:r>
          </a:p>
          <a:p>
            <a:pPr lvl="1" eaLnBrk="1" hangingPunct="1"/>
            <a:r>
              <a:rPr lang="en-US" dirty="0"/>
              <a:t>Located at the outlet of the Strait of Malacca:</a:t>
            </a:r>
          </a:p>
          <a:p>
            <a:pPr lvl="2" eaLnBrk="1" hangingPunct="1"/>
            <a:r>
              <a:rPr lang="en-US" dirty="0"/>
              <a:t>Opening of the Suez Canal (1869) increased the importance of the port.</a:t>
            </a:r>
          </a:p>
          <a:p>
            <a:pPr lvl="2" eaLnBrk="1" hangingPunct="1"/>
            <a:r>
              <a:rPr lang="en-US" dirty="0"/>
              <a:t>The most important trading route in the world.</a:t>
            </a:r>
          </a:p>
          <a:p>
            <a:pPr lvl="2" eaLnBrk="1" hangingPunct="1"/>
            <a:r>
              <a:rPr lang="en-US" dirty="0"/>
              <a:t>About 30% of the world trade transit through the passage.</a:t>
            </a:r>
          </a:p>
          <a:p>
            <a:pPr lvl="1" eaLnBrk="1" hangingPunct="1"/>
            <a:r>
              <a:rPr lang="en-US" dirty="0"/>
              <a:t>Strategic position of Singapore:</a:t>
            </a:r>
          </a:p>
          <a:p>
            <a:pPr lvl="2" eaLnBrk="1" hangingPunct="1"/>
            <a:r>
              <a:rPr lang="en-US" dirty="0"/>
              <a:t>Strongest asset.</a:t>
            </a:r>
          </a:p>
          <a:p>
            <a:pPr lvl="2" eaLnBrk="1" hangingPunct="1"/>
            <a:r>
              <a:rPr lang="en-US" dirty="0"/>
              <a:t>Natural regional trading center.</a:t>
            </a:r>
          </a:p>
          <a:p>
            <a:pPr lvl="2" eaLnBrk="1" hangingPunct="1"/>
            <a:r>
              <a:rPr lang="en-US" dirty="0"/>
              <a:t>Second busiest port in the world.</a:t>
            </a:r>
          </a:p>
          <a:p>
            <a:pPr lvl="2" eaLnBrk="1" hangingPunct="1"/>
            <a:r>
              <a:rPr lang="en-US" dirty="0"/>
              <a:t>Halfway between the Middle East and East Asia.</a:t>
            </a:r>
          </a:p>
          <a:p>
            <a:pPr lvl="1" eaLnBrk="1" hangingPunct="1"/>
            <a:r>
              <a:rPr lang="en-US" dirty="0"/>
              <a:t>Constrained space:</a:t>
            </a:r>
          </a:p>
          <a:p>
            <a:pPr lvl="2" eaLnBrk="1" hangingPunct="1"/>
            <a:r>
              <a:rPr lang="en-US" dirty="0"/>
              <a:t>90% of the population lives in apartments (public housing).</a:t>
            </a:r>
          </a:p>
          <a:p>
            <a:pPr lvl="2" eaLnBrk="1" hangingPunct="1"/>
            <a:r>
              <a:rPr lang="en-US" dirty="0"/>
              <a:t>50% of the water imported from Malaysia.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Singapore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04400" y="857953"/>
            <a:ext cx="8321040" cy="5777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 bwMode="auto">
          <a:xfrm>
            <a:off x="6028545" y="5021706"/>
            <a:ext cx="839449" cy="43471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 rot="1208916">
            <a:off x="4914276" y="4641956"/>
            <a:ext cx="839449" cy="54714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3177915" y="4599482"/>
            <a:ext cx="1583960" cy="88691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 rot="1181967">
            <a:off x="8809221" y="3087974"/>
            <a:ext cx="1066800" cy="127416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420787" y="4484559"/>
            <a:ext cx="657070" cy="43471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2528341" y="1379095"/>
            <a:ext cx="7480092" cy="2698230"/>
          </a:xfrm>
          <a:custGeom>
            <a:avLst/>
            <a:gdLst>
              <a:gd name="connsiteX0" fmla="*/ 0 w 7480092"/>
              <a:gd name="connsiteY0" fmla="*/ 2698230 h 2698230"/>
              <a:gd name="connsiteX1" fmla="*/ 0 w 7480092"/>
              <a:gd name="connsiteY1" fmla="*/ 2698230 h 2698230"/>
              <a:gd name="connsiteX2" fmla="*/ 284813 w 7480092"/>
              <a:gd name="connsiteY2" fmla="*/ 2233535 h 2698230"/>
              <a:gd name="connsiteX3" fmla="*/ 569626 w 7480092"/>
              <a:gd name="connsiteY3" fmla="*/ 1866275 h 2698230"/>
              <a:gd name="connsiteX4" fmla="*/ 712033 w 7480092"/>
              <a:gd name="connsiteY4" fmla="*/ 1484026 h 2698230"/>
              <a:gd name="connsiteX5" fmla="*/ 771993 w 7480092"/>
              <a:gd name="connsiteY5" fmla="*/ 1274164 h 2698230"/>
              <a:gd name="connsiteX6" fmla="*/ 876925 w 7480092"/>
              <a:gd name="connsiteY6" fmla="*/ 1146748 h 2698230"/>
              <a:gd name="connsiteX7" fmla="*/ 974361 w 7480092"/>
              <a:gd name="connsiteY7" fmla="*/ 1056807 h 2698230"/>
              <a:gd name="connsiteX8" fmla="*/ 1041816 w 7480092"/>
              <a:gd name="connsiteY8" fmla="*/ 884420 h 2698230"/>
              <a:gd name="connsiteX9" fmla="*/ 1191718 w 7480092"/>
              <a:gd name="connsiteY9" fmla="*/ 734518 h 2698230"/>
              <a:gd name="connsiteX10" fmla="*/ 1454046 w 7480092"/>
              <a:gd name="connsiteY10" fmla="*/ 599607 h 2698230"/>
              <a:gd name="connsiteX11" fmla="*/ 1663908 w 7480092"/>
              <a:gd name="connsiteY11" fmla="*/ 427220 h 2698230"/>
              <a:gd name="connsiteX12" fmla="*/ 1941226 w 7480092"/>
              <a:gd name="connsiteY12" fmla="*/ 359764 h 2698230"/>
              <a:gd name="connsiteX13" fmla="*/ 2338466 w 7480092"/>
              <a:gd name="connsiteY13" fmla="*/ 517161 h 2698230"/>
              <a:gd name="connsiteX14" fmla="*/ 2563318 w 7480092"/>
              <a:gd name="connsiteY14" fmla="*/ 569626 h 2698230"/>
              <a:gd name="connsiteX15" fmla="*/ 2795666 w 7480092"/>
              <a:gd name="connsiteY15" fmla="*/ 412230 h 2698230"/>
              <a:gd name="connsiteX16" fmla="*/ 3020518 w 7480092"/>
              <a:gd name="connsiteY16" fmla="*/ 232348 h 2698230"/>
              <a:gd name="connsiteX17" fmla="*/ 3320321 w 7480092"/>
              <a:gd name="connsiteY17" fmla="*/ 0 h 2698230"/>
              <a:gd name="connsiteX18" fmla="*/ 3552669 w 7480092"/>
              <a:gd name="connsiteY18" fmla="*/ 0 h 2698230"/>
              <a:gd name="connsiteX19" fmla="*/ 3822492 w 7480092"/>
              <a:gd name="connsiteY19" fmla="*/ 59961 h 2698230"/>
              <a:gd name="connsiteX20" fmla="*/ 4144780 w 7480092"/>
              <a:gd name="connsiteY20" fmla="*/ 224853 h 2698230"/>
              <a:gd name="connsiteX21" fmla="*/ 4437089 w 7480092"/>
              <a:gd name="connsiteY21" fmla="*/ 427220 h 2698230"/>
              <a:gd name="connsiteX22" fmla="*/ 4564505 w 7480092"/>
              <a:gd name="connsiteY22" fmla="*/ 592112 h 2698230"/>
              <a:gd name="connsiteX23" fmla="*/ 4789357 w 7480092"/>
              <a:gd name="connsiteY23" fmla="*/ 779489 h 2698230"/>
              <a:gd name="connsiteX24" fmla="*/ 5044190 w 7480092"/>
              <a:gd name="connsiteY24" fmla="*/ 876925 h 2698230"/>
              <a:gd name="connsiteX25" fmla="*/ 5396459 w 7480092"/>
              <a:gd name="connsiteY25" fmla="*/ 921895 h 2698230"/>
              <a:gd name="connsiteX26" fmla="*/ 5621311 w 7480092"/>
              <a:gd name="connsiteY26" fmla="*/ 831954 h 2698230"/>
              <a:gd name="connsiteX27" fmla="*/ 5831174 w 7480092"/>
              <a:gd name="connsiteY27" fmla="*/ 884420 h 2698230"/>
              <a:gd name="connsiteX28" fmla="*/ 6056026 w 7480092"/>
              <a:gd name="connsiteY28" fmla="*/ 974361 h 2698230"/>
              <a:gd name="connsiteX29" fmla="*/ 6235908 w 7480092"/>
              <a:gd name="connsiteY29" fmla="*/ 981856 h 2698230"/>
              <a:gd name="connsiteX30" fmla="*/ 6475751 w 7480092"/>
              <a:gd name="connsiteY30" fmla="*/ 959371 h 2698230"/>
              <a:gd name="connsiteX31" fmla="*/ 6887980 w 7480092"/>
              <a:gd name="connsiteY31" fmla="*/ 1034321 h 2698230"/>
              <a:gd name="connsiteX32" fmla="*/ 7067862 w 7480092"/>
              <a:gd name="connsiteY32" fmla="*/ 1319135 h 2698230"/>
              <a:gd name="connsiteX33" fmla="*/ 7480092 w 7480092"/>
              <a:gd name="connsiteY33" fmla="*/ 1738859 h 2698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480092" h="2698230">
                <a:moveTo>
                  <a:pt x="0" y="2698230"/>
                </a:moveTo>
                <a:lnTo>
                  <a:pt x="0" y="2698230"/>
                </a:lnTo>
                <a:lnTo>
                  <a:pt x="284813" y="2233535"/>
                </a:lnTo>
                <a:lnTo>
                  <a:pt x="569626" y="1866275"/>
                </a:lnTo>
                <a:lnTo>
                  <a:pt x="712033" y="1484026"/>
                </a:lnTo>
                <a:lnTo>
                  <a:pt x="771993" y="1274164"/>
                </a:lnTo>
                <a:lnTo>
                  <a:pt x="876925" y="1146748"/>
                </a:lnTo>
                <a:lnTo>
                  <a:pt x="974361" y="1056807"/>
                </a:lnTo>
                <a:lnTo>
                  <a:pt x="1041816" y="884420"/>
                </a:lnTo>
                <a:lnTo>
                  <a:pt x="1191718" y="734518"/>
                </a:lnTo>
                <a:lnTo>
                  <a:pt x="1454046" y="599607"/>
                </a:lnTo>
                <a:lnTo>
                  <a:pt x="1663908" y="427220"/>
                </a:lnTo>
                <a:lnTo>
                  <a:pt x="1941226" y="359764"/>
                </a:lnTo>
                <a:lnTo>
                  <a:pt x="2338466" y="517161"/>
                </a:lnTo>
                <a:lnTo>
                  <a:pt x="2563318" y="569626"/>
                </a:lnTo>
                <a:lnTo>
                  <a:pt x="2795666" y="412230"/>
                </a:lnTo>
                <a:lnTo>
                  <a:pt x="3020518" y="232348"/>
                </a:lnTo>
                <a:lnTo>
                  <a:pt x="3320321" y="0"/>
                </a:lnTo>
                <a:lnTo>
                  <a:pt x="3552669" y="0"/>
                </a:lnTo>
                <a:lnTo>
                  <a:pt x="3822492" y="59961"/>
                </a:lnTo>
                <a:lnTo>
                  <a:pt x="4144780" y="224853"/>
                </a:lnTo>
                <a:lnTo>
                  <a:pt x="4437089" y="427220"/>
                </a:lnTo>
                <a:lnTo>
                  <a:pt x="4564505" y="592112"/>
                </a:lnTo>
                <a:lnTo>
                  <a:pt x="4789357" y="779489"/>
                </a:lnTo>
                <a:lnTo>
                  <a:pt x="5044190" y="876925"/>
                </a:lnTo>
                <a:lnTo>
                  <a:pt x="5396459" y="921895"/>
                </a:lnTo>
                <a:lnTo>
                  <a:pt x="5621311" y="831954"/>
                </a:lnTo>
                <a:lnTo>
                  <a:pt x="5831174" y="884420"/>
                </a:lnTo>
                <a:lnTo>
                  <a:pt x="6056026" y="974361"/>
                </a:lnTo>
                <a:lnTo>
                  <a:pt x="6235908" y="981856"/>
                </a:lnTo>
                <a:lnTo>
                  <a:pt x="6475751" y="959371"/>
                </a:lnTo>
                <a:lnTo>
                  <a:pt x="6887980" y="1034321"/>
                </a:lnTo>
                <a:lnTo>
                  <a:pt x="7067862" y="1319135"/>
                </a:lnTo>
                <a:lnTo>
                  <a:pt x="7480092" y="1738859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24602" y="1011838"/>
            <a:ext cx="9925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Malaysia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31645" y="3525189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Airport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35218" y="4171265"/>
            <a:ext cx="6270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CBD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69957" y="5094660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Port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60120" y="4346652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Port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81051" y="5509889"/>
            <a:ext cx="18133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Refinery Complex</a:t>
            </a:r>
          </a:p>
        </p:txBody>
      </p:sp>
      <p:sp>
        <p:nvSpPr>
          <p:cNvPr id="18" name="Oval 17"/>
          <p:cNvSpPr/>
          <p:nvPr/>
        </p:nvSpPr>
        <p:spPr bwMode="auto">
          <a:xfrm>
            <a:off x="4926767" y="5418945"/>
            <a:ext cx="554636" cy="55463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2B347E-AB5C-4C18-B821-BCB7E2294B4F}"/>
              </a:ext>
            </a:extLst>
          </p:cNvPr>
          <p:cNvSpPr txBox="1"/>
          <p:nvPr/>
        </p:nvSpPr>
        <p:spPr>
          <a:xfrm>
            <a:off x="2132445" y="3997476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New port complex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28B1956-96E8-4175-9B01-D44B5A1FABBA}"/>
              </a:ext>
            </a:extLst>
          </p:cNvPr>
          <p:cNvSpPr/>
          <p:nvPr/>
        </p:nvSpPr>
        <p:spPr bwMode="auto">
          <a:xfrm rot="1208916">
            <a:off x="2402399" y="4324426"/>
            <a:ext cx="839449" cy="7856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B6A6FE6-F586-4483-BB38-94E770C88E54}"/>
              </a:ext>
            </a:extLst>
          </p:cNvPr>
          <p:cNvSpPr/>
          <p:nvPr/>
        </p:nvSpPr>
        <p:spPr>
          <a:xfrm>
            <a:off x="646305" y="1221515"/>
            <a:ext cx="11430000" cy="5394960"/>
          </a:xfrm>
          <a:prstGeom prst="roundRect">
            <a:avLst>
              <a:gd name="adj" fmla="val 3354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42">
            <a:extLst>
              <a:ext uri="{FF2B5EF4-FFF2-40B4-BE49-F238E27FC236}">
                <a16:creationId xmlns:a16="http://schemas.microsoft.com/office/drawing/2014/main" id="{B05735E8-27FA-442A-8A9F-49860A9B5274}"/>
              </a:ext>
            </a:extLst>
          </p:cNvPr>
          <p:cNvSpPr/>
          <p:nvPr/>
        </p:nvSpPr>
        <p:spPr>
          <a:xfrm>
            <a:off x="823777" y="5949764"/>
            <a:ext cx="4464377" cy="548640"/>
          </a:xfrm>
          <a:prstGeom prst="roundRect">
            <a:avLst>
              <a:gd name="adj" fmla="val 13195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b="1" dirty="0">
                <a:latin typeface="Arial Narrow" panose="020B0606020202030204" pitchFamily="34" charset="0"/>
              </a:rPr>
              <a:t>Total: 70.3 M TEU</a:t>
            </a:r>
          </a:p>
          <a:p>
            <a:pPr lvl="0" algn="ctr"/>
            <a:r>
              <a:rPr lang="en-US" sz="1600" b="1" dirty="0">
                <a:latin typeface="Arial Narrow" panose="020B0606020202030204" pitchFamily="34" charset="0"/>
              </a:rPr>
              <a:t>Transshipment Incidence: 80%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Container Traffic Handled at the Main Ports Around the Strait of Malacca, 1995-2021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9141767"/>
              </p:ext>
            </p:extLst>
          </p:nvPr>
        </p:nvGraphicFramePr>
        <p:xfrm>
          <a:off x="5465626" y="1404395"/>
          <a:ext cx="658368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C081D589-D85F-4CC4-BED4-15CAA23E28A9}"/>
              </a:ext>
            </a:extLst>
          </p:cNvPr>
          <p:cNvSpPr txBox="1">
            <a:spLocks/>
          </p:cNvSpPr>
          <p:nvPr/>
        </p:nvSpPr>
        <p:spPr>
          <a:xfrm>
            <a:off x="4704546" y="5596744"/>
            <a:ext cx="610094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140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© PEMP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C654B55F-925B-4808-87DD-9C543CD4C8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77" y="1311526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386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1. Singapore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A highly regulated society</a:t>
            </a:r>
          </a:p>
          <a:p>
            <a:pPr lvl="1" eaLnBrk="1" hangingPunct="1"/>
            <a:r>
              <a:rPr lang="en-US" dirty="0"/>
              <a:t>Importance of British culture and language:</a:t>
            </a:r>
          </a:p>
          <a:p>
            <a:pPr lvl="2" eaLnBrk="1" hangingPunct="1"/>
            <a:r>
              <a:rPr lang="en-US" dirty="0"/>
              <a:t>Mainly among the Chinese and Indians.</a:t>
            </a:r>
          </a:p>
          <a:p>
            <a:pPr lvl="1" eaLnBrk="1" hangingPunct="1"/>
            <a:r>
              <a:rPr lang="en-US" dirty="0"/>
              <a:t>Pragmatic and business-oriented population:</a:t>
            </a:r>
          </a:p>
          <a:p>
            <a:pPr lvl="2" eaLnBrk="1" hangingPunct="1"/>
            <a:r>
              <a:rPr lang="en-US" dirty="0"/>
              <a:t>Contradiction with the surrounding Malay culture (Malaysia and Indonesia).</a:t>
            </a:r>
          </a:p>
          <a:p>
            <a:pPr lvl="1" eaLnBrk="1" hangingPunct="1"/>
            <a:r>
              <a:rPr lang="en-US" dirty="0"/>
              <a:t>Very restrictive public behavior regulations:</a:t>
            </a:r>
          </a:p>
          <a:p>
            <a:pPr lvl="2" eaLnBrk="1" hangingPunct="1"/>
            <a:r>
              <a:rPr lang="en-US" dirty="0"/>
              <a:t>High fines for littering.</a:t>
            </a:r>
          </a:p>
          <a:p>
            <a:pPr lvl="2" eaLnBrk="1" hangingPunct="1"/>
            <a:r>
              <a:rPr lang="en-US" dirty="0"/>
              <a:t>Death penalty for murder, drug and gun use.</a:t>
            </a:r>
          </a:p>
          <a:p>
            <a:pPr lvl="2" eaLnBrk="1" hangingPunct="1"/>
            <a:r>
              <a:rPr lang="en-US" dirty="0"/>
              <a:t>Lashing for robbery, rape and vandalism.</a:t>
            </a:r>
          </a:p>
          <a:p>
            <a:pPr lvl="2" eaLnBrk="1" hangingPunct="1"/>
            <a:r>
              <a:rPr lang="en-US" dirty="0"/>
              <a:t>Illegal to import, sell or chew gum.</a:t>
            </a:r>
          </a:p>
          <a:p>
            <a:pPr lvl="1" eaLnBrk="1" hangingPunct="1"/>
            <a:r>
              <a:rPr lang="en-US" dirty="0"/>
              <a:t>Small size of the city-state enabled efficient government control:</a:t>
            </a:r>
          </a:p>
          <a:p>
            <a:pPr lvl="2" eaLnBrk="1" hangingPunct="1"/>
            <a:r>
              <a:rPr lang="en-US" dirty="0"/>
              <a:t>The least corrupted country in the world.</a:t>
            </a:r>
          </a:p>
          <a:p>
            <a:pPr lvl="1"/>
            <a:r>
              <a:rPr lang="en-US" dirty="0"/>
              <a:t>Strong mobility control policy:</a:t>
            </a:r>
          </a:p>
          <a:p>
            <a:pPr lvl="2"/>
            <a:r>
              <a:rPr lang="en-US" dirty="0"/>
              <a:t>Efficient public transit system.</a:t>
            </a:r>
          </a:p>
          <a:p>
            <a:pPr lvl="2"/>
            <a:r>
              <a:rPr lang="en-US" dirty="0"/>
              <a:t>Car licensing scheme (quotas).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1. Singapore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History</a:t>
            </a:r>
          </a:p>
          <a:p>
            <a:pPr lvl="1" eaLnBrk="1" hangingPunct="1"/>
            <a:r>
              <a:rPr lang="en-US" dirty="0"/>
              <a:t>Colony founded by Britain (1819):</a:t>
            </a:r>
          </a:p>
          <a:p>
            <a:pPr lvl="2" eaLnBrk="1" hangingPunct="1"/>
            <a:r>
              <a:rPr lang="en-US" dirty="0"/>
              <a:t>Britain obtained the right from the Sultan of Johore to establish a commercial counter at Singapura (the City of the Lion).</a:t>
            </a:r>
          </a:p>
          <a:p>
            <a:pPr lvl="2" eaLnBrk="1" hangingPunct="1"/>
            <a:r>
              <a:rPr lang="en-US" dirty="0"/>
              <a:t>Ceded in perpetuity to Britain (1824).</a:t>
            </a:r>
          </a:p>
          <a:p>
            <a:pPr lvl="2" eaLnBrk="1" hangingPunct="1"/>
            <a:r>
              <a:rPr lang="en-US" dirty="0"/>
              <a:t>Became part of the Strait Settlements with Malacca and Penang.</a:t>
            </a:r>
          </a:p>
          <a:p>
            <a:pPr lvl="1" eaLnBrk="1" hangingPunct="1"/>
            <a:r>
              <a:rPr lang="en-US" dirty="0"/>
              <a:t>Free trade port:</a:t>
            </a:r>
          </a:p>
          <a:p>
            <a:pPr lvl="2" eaLnBrk="1" hangingPunct="1"/>
            <a:r>
              <a:rPr lang="en-US" dirty="0"/>
              <a:t>Protected by the British East Indian Company.</a:t>
            </a:r>
          </a:p>
          <a:p>
            <a:pPr lvl="2" eaLnBrk="1" hangingPunct="1"/>
            <a:r>
              <a:rPr lang="en-US" dirty="0"/>
              <a:t>British military stronghold.</a:t>
            </a:r>
          </a:p>
          <a:p>
            <a:pPr lvl="2" eaLnBrk="1" hangingPunct="1"/>
            <a:r>
              <a:rPr lang="en-US" dirty="0"/>
              <a:t>Benefited from growing exports of tin, rubber and timber from Malaysia.</a:t>
            </a:r>
          </a:p>
          <a:p>
            <a:pPr lvl="2" eaLnBrk="1" hangingPunct="1"/>
            <a:r>
              <a:rPr lang="en-US" dirty="0"/>
              <a:t>Chinese population brought in from southern China.</a:t>
            </a:r>
          </a:p>
          <a:p>
            <a:pPr lvl="2" eaLnBrk="1" hangingPunct="1"/>
            <a:r>
              <a:rPr lang="en-US" dirty="0"/>
              <a:t>Transshipment center for commodities and raw materials.</a:t>
            </a:r>
          </a:p>
          <a:p>
            <a:pPr lvl="2" eaLnBrk="1" hangingPunct="1"/>
            <a:r>
              <a:rPr lang="en-US" dirty="0"/>
              <a:t>No manufacturing; 75% of the population in services.</a:t>
            </a:r>
          </a:p>
          <a:p>
            <a:pPr lvl="1" eaLnBrk="1" hangingPunct="1"/>
            <a:r>
              <a:rPr lang="en-US" dirty="0"/>
              <a:t>Crown colony (1867).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1. Singapore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Emergence of a trade center</a:t>
            </a:r>
          </a:p>
          <a:p>
            <a:pPr lvl="1" eaLnBrk="1" hangingPunct="1"/>
            <a:r>
              <a:rPr lang="en-US" dirty="0"/>
              <a:t>Commercial importance:</a:t>
            </a:r>
          </a:p>
          <a:p>
            <a:pPr lvl="2" eaLnBrk="1" hangingPunct="1"/>
            <a:r>
              <a:rPr lang="en-US" dirty="0"/>
              <a:t>Attracted several Chinese merchants and immigrants.</a:t>
            </a:r>
          </a:p>
          <a:p>
            <a:pPr lvl="2" eaLnBrk="1" hangingPunct="1"/>
            <a:r>
              <a:rPr lang="en-US" dirty="0"/>
              <a:t>Changed the ethnic composition of Singapore to its current status.</a:t>
            </a:r>
          </a:p>
          <a:p>
            <a:pPr lvl="1" eaLnBrk="1" hangingPunct="1"/>
            <a:r>
              <a:rPr lang="en-US" dirty="0"/>
              <a:t>Japanese occupation (1942-1945):</a:t>
            </a:r>
          </a:p>
          <a:p>
            <a:pPr lvl="2" eaLnBrk="1" hangingPunct="1"/>
            <a:r>
              <a:rPr lang="en-US" dirty="0"/>
              <a:t>Fell from a Japanese invasion force coming from inland.</a:t>
            </a:r>
          </a:p>
          <a:p>
            <a:pPr lvl="2" eaLnBrk="1" hangingPunct="1"/>
            <a:r>
              <a:rPr lang="en-US" dirty="0"/>
              <a:t>Same effect than in Hong Kong with the disruption of trade and population relocation.</a:t>
            </a:r>
          </a:p>
          <a:p>
            <a:pPr lvl="1" eaLnBrk="1" hangingPunct="1"/>
            <a:r>
              <a:rPr lang="en-US" dirty="0"/>
              <a:t>Independence from Britain (1958).</a:t>
            </a:r>
          </a:p>
          <a:p>
            <a:pPr lvl="1" eaLnBrk="1" hangingPunct="1"/>
            <a:r>
              <a:rPr lang="en-US" dirty="0"/>
              <a:t>Failed integration to the Malay Federation (1963):</a:t>
            </a:r>
          </a:p>
          <a:p>
            <a:pPr lvl="2" eaLnBrk="1" hangingPunct="1"/>
            <a:r>
              <a:rPr lang="en-US" dirty="0"/>
              <a:t>Economic (commerce) and military (protection) reasons.</a:t>
            </a:r>
          </a:p>
          <a:p>
            <a:pPr lvl="2" eaLnBrk="1" hangingPunct="1"/>
            <a:r>
              <a:rPr lang="en-US" dirty="0"/>
              <a:t>Expelled in 1965 (distrust between the Chinese and the Malays).</a:t>
            </a:r>
          </a:p>
          <a:p>
            <a:pPr lvl="2" eaLnBrk="1" hangingPunct="1"/>
            <a:r>
              <a:rPr lang="en-US" dirty="0"/>
              <a:t>Compromised its hinterland.</a:t>
            </a:r>
          </a:p>
          <a:p>
            <a:pPr lvl="1" eaLnBrk="1" hangingPunct="1"/>
            <a:r>
              <a:rPr lang="en-US" dirty="0"/>
              <a:t>The foundation of ASEAN (1967):</a:t>
            </a:r>
          </a:p>
          <a:p>
            <a:pPr lvl="2" eaLnBrk="1" hangingPunct="1"/>
            <a:r>
              <a:rPr lang="en-US" dirty="0"/>
              <a:t>A forum to discuss regional security issues.</a:t>
            </a:r>
          </a:p>
          <a:p>
            <a:pPr lvl="2" eaLnBrk="1" hangingPunct="1"/>
            <a:r>
              <a:rPr lang="en-US" dirty="0"/>
              <a:t>Removed tensions between Malaysia, Singapore and Indonesia.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1. Singapore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Industrialization</a:t>
            </a:r>
          </a:p>
          <a:p>
            <a:pPr lvl="1" eaLnBrk="1" hangingPunct="1"/>
            <a:r>
              <a:rPr lang="en-US" dirty="0"/>
              <a:t>Total lack of resources:</a:t>
            </a:r>
          </a:p>
          <a:p>
            <a:pPr lvl="2" eaLnBrk="1" hangingPunct="1"/>
            <a:r>
              <a:rPr lang="en-US" dirty="0"/>
              <a:t>Almost everything is imported, including water.</a:t>
            </a:r>
          </a:p>
          <a:p>
            <a:pPr lvl="2" eaLnBrk="1" hangingPunct="1"/>
            <a:r>
              <a:rPr lang="en-US" dirty="0"/>
              <a:t>From 1960, the industrial sector started to emerge.</a:t>
            </a:r>
          </a:p>
          <a:p>
            <a:pPr lvl="2" eaLnBrk="1" hangingPunct="1"/>
            <a:r>
              <a:rPr lang="en-US" dirty="0"/>
              <a:t>Free-trade policy to attract multinational corporations and FDIs.</a:t>
            </a:r>
          </a:p>
          <a:p>
            <a:pPr lvl="2" eaLnBrk="1" hangingPunct="1"/>
            <a:r>
              <a:rPr lang="en-US" dirty="0"/>
              <a:t>Small production units requiring limited capital.</a:t>
            </a:r>
          </a:p>
          <a:p>
            <a:pPr lvl="2" eaLnBrk="1" hangingPunct="1"/>
            <a:r>
              <a:rPr lang="en-US" dirty="0"/>
              <a:t>Export oriented because of the small size of the local market.</a:t>
            </a:r>
          </a:p>
          <a:p>
            <a:pPr lvl="1" eaLnBrk="1" hangingPunct="1"/>
            <a:r>
              <a:rPr lang="en-US" dirty="0"/>
              <a:t>Commitment to high technology:</a:t>
            </a:r>
          </a:p>
          <a:p>
            <a:pPr lvl="2" eaLnBrk="1" hangingPunct="1"/>
            <a:r>
              <a:rPr lang="en-US" dirty="0"/>
              <a:t>Shift took place in the 1980s; Loss of comparative advantages.</a:t>
            </a:r>
          </a:p>
          <a:p>
            <a:pPr lvl="2" eaLnBrk="1" hangingPunct="1"/>
            <a:r>
              <a:rPr lang="en-US" dirty="0"/>
              <a:t>From a labor-intensive to a knowledge-intensive economy.</a:t>
            </a:r>
          </a:p>
          <a:p>
            <a:pPr lvl="2" eaLnBrk="1" hangingPunct="1"/>
            <a:r>
              <a:rPr lang="en-US" dirty="0"/>
              <a:t>“Intelligent Island”.</a:t>
            </a:r>
          </a:p>
          <a:p>
            <a:pPr lvl="2" eaLnBrk="1" hangingPunct="1"/>
            <a:r>
              <a:rPr lang="en-US" dirty="0"/>
              <a:t>World’s leading manufacturer of hard disks (40-45%).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Singapore: </a:t>
            </a:r>
            <a:r>
              <a:rPr lang="en-US" dirty="0" err="1"/>
              <a:t>Sijori</a:t>
            </a:r>
            <a:r>
              <a:rPr lang="en-US" dirty="0"/>
              <a:t> Growth Triangle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1" y="1329374"/>
            <a:ext cx="5577840" cy="5483361"/>
          </a:xfrm>
          <a:prstGeom prst="rect">
            <a:avLst/>
          </a:prstGeom>
        </p:spPr>
      </p:pic>
      <p:sp>
        <p:nvSpPr>
          <p:cNvPr id="8" name="AutoShape 6"/>
          <p:cNvSpPr>
            <a:spLocks noChangeArrowheads="1"/>
          </p:cNvSpPr>
          <p:nvPr/>
        </p:nvSpPr>
        <p:spPr bwMode="auto">
          <a:xfrm rot="-1179808">
            <a:off x="3403570" y="4145884"/>
            <a:ext cx="2218390" cy="1993281"/>
          </a:xfrm>
          <a:prstGeom prst="triangle">
            <a:avLst>
              <a:gd name="adj" fmla="val 50000"/>
            </a:avLst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3871392" y="5266881"/>
            <a:ext cx="1957708" cy="875897"/>
          </a:xfrm>
          <a:custGeom>
            <a:avLst/>
            <a:gdLst>
              <a:gd name="T0" fmla="*/ 2147483647 w 945"/>
              <a:gd name="T1" fmla="*/ 2147483647 h 385"/>
              <a:gd name="T2" fmla="*/ 2147483647 w 945"/>
              <a:gd name="T3" fmla="*/ 2147483647 h 385"/>
              <a:gd name="T4" fmla="*/ 2147483647 w 945"/>
              <a:gd name="T5" fmla="*/ 2147483647 h 385"/>
              <a:gd name="T6" fmla="*/ 2147483647 w 945"/>
              <a:gd name="T7" fmla="*/ 2147483647 h 385"/>
              <a:gd name="T8" fmla="*/ 2147483647 w 945"/>
              <a:gd name="T9" fmla="*/ 2147483647 h 385"/>
              <a:gd name="T10" fmla="*/ 2147483647 w 945"/>
              <a:gd name="T11" fmla="*/ 2147483647 h 385"/>
              <a:gd name="T12" fmla="*/ 2147483647 w 945"/>
              <a:gd name="T13" fmla="*/ 2147483647 h 385"/>
              <a:gd name="T14" fmla="*/ 2147483647 w 945"/>
              <a:gd name="T15" fmla="*/ 2147483647 h 385"/>
              <a:gd name="T16" fmla="*/ 2147483647 w 945"/>
              <a:gd name="T17" fmla="*/ 2147483647 h 385"/>
              <a:gd name="T18" fmla="*/ 2147483647 w 945"/>
              <a:gd name="T19" fmla="*/ 2147483647 h 385"/>
              <a:gd name="T20" fmla="*/ 2147483647 w 945"/>
              <a:gd name="T21" fmla="*/ 2147483647 h 385"/>
              <a:gd name="T22" fmla="*/ 2147483647 w 945"/>
              <a:gd name="T23" fmla="*/ 2147483647 h 38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945"/>
              <a:gd name="T37" fmla="*/ 0 h 385"/>
              <a:gd name="T38" fmla="*/ 945 w 945"/>
              <a:gd name="T39" fmla="*/ 385 h 38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945" h="385">
                <a:moveTo>
                  <a:pt x="3" y="265"/>
                </a:moveTo>
                <a:cubicBezTo>
                  <a:pt x="0" y="221"/>
                  <a:pt x="8" y="95"/>
                  <a:pt x="31" y="66"/>
                </a:cubicBezTo>
                <a:cubicBezTo>
                  <a:pt x="54" y="37"/>
                  <a:pt x="90" y="93"/>
                  <a:pt x="140" y="93"/>
                </a:cubicBezTo>
                <a:cubicBezTo>
                  <a:pt x="190" y="93"/>
                  <a:pt x="266" y="81"/>
                  <a:pt x="332" y="66"/>
                </a:cubicBezTo>
                <a:cubicBezTo>
                  <a:pt x="398" y="51"/>
                  <a:pt x="457" y="8"/>
                  <a:pt x="538" y="4"/>
                </a:cubicBezTo>
                <a:cubicBezTo>
                  <a:pt x="619" y="0"/>
                  <a:pt x="754" y="7"/>
                  <a:pt x="819" y="39"/>
                </a:cubicBezTo>
                <a:cubicBezTo>
                  <a:pt x="884" y="71"/>
                  <a:pt x="945" y="141"/>
                  <a:pt x="929" y="196"/>
                </a:cubicBezTo>
                <a:cubicBezTo>
                  <a:pt x="913" y="251"/>
                  <a:pt x="800" y="351"/>
                  <a:pt x="723" y="368"/>
                </a:cubicBezTo>
                <a:cubicBezTo>
                  <a:pt x="646" y="385"/>
                  <a:pt x="558" y="300"/>
                  <a:pt x="469" y="299"/>
                </a:cubicBezTo>
                <a:cubicBezTo>
                  <a:pt x="380" y="298"/>
                  <a:pt x="258" y="355"/>
                  <a:pt x="188" y="361"/>
                </a:cubicBezTo>
                <a:cubicBezTo>
                  <a:pt x="118" y="367"/>
                  <a:pt x="81" y="350"/>
                  <a:pt x="51" y="333"/>
                </a:cubicBezTo>
                <a:cubicBezTo>
                  <a:pt x="21" y="316"/>
                  <a:pt x="6" y="309"/>
                  <a:pt x="3" y="265"/>
                </a:cubicBezTo>
                <a:close/>
              </a:path>
            </a:pathLst>
          </a:custGeom>
          <a:noFill/>
          <a:ln w="25400">
            <a:solidFill>
              <a:srgbClr val="00B0F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Rectangle 29"/>
          <p:cNvSpPr>
            <a:spLocks noChangeArrowheads="1"/>
          </p:cNvSpPr>
          <p:nvPr/>
        </p:nvSpPr>
        <p:spPr bwMode="auto">
          <a:xfrm>
            <a:off x="6631148" y="3866497"/>
            <a:ext cx="5237945" cy="2800767"/>
          </a:xfrm>
          <a:prstGeom prst="rect">
            <a:avLst/>
          </a:prstGeom>
          <a:solidFill>
            <a:srgbClr val="FFFFFF"/>
          </a:solidFill>
          <a:ln w="19050">
            <a:solidFill>
              <a:srgbClr val="80808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1600" dirty="0">
                <a:latin typeface="Arial Narrow" pitchFamily="34" charset="0"/>
              </a:rPr>
              <a:t>Relocation and development of activities to Malaysia and Indonesia,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 Narrow" pitchFamily="34" charset="0"/>
              </a:rPr>
              <a:t>Johor province in Malaysia.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 Narrow" pitchFamily="34" charset="0"/>
              </a:rPr>
              <a:t>Riau Islands in Indonesia.</a:t>
            </a:r>
          </a:p>
          <a:p>
            <a:r>
              <a:rPr lang="en-US" sz="1600" dirty="0">
                <a:latin typeface="Arial Narrow" pitchFamily="34" charset="0"/>
              </a:rPr>
              <a:t>Take advantage of cheap labor sources.</a:t>
            </a:r>
          </a:p>
          <a:p>
            <a:r>
              <a:rPr lang="en-US" sz="1600" dirty="0">
                <a:latin typeface="Arial Narrow" pitchFamily="34" charset="0"/>
              </a:rPr>
              <a:t>Availability of land.</a:t>
            </a:r>
          </a:p>
          <a:p>
            <a:r>
              <a:rPr lang="en-US" sz="1600" dirty="0">
                <a:latin typeface="Arial Narrow" pitchFamily="34" charset="0"/>
              </a:rPr>
              <a:t>Industrial estates.</a:t>
            </a:r>
          </a:p>
          <a:p>
            <a:r>
              <a:rPr lang="en-US" sz="1600" dirty="0">
                <a:latin typeface="Arial Narrow" pitchFamily="34" charset="0"/>
              </a:rPr>
              <a:t>Agribusiness estates.</a:t>
            </a:r>
          </a:p>
          <a:p>
            <a:r>
              <a:rPr lang="en-US" sz="1600" dirty="0">
                <a:latin typeface="Arial Narrow" pitchFamily="34" charset="0"/>
              </a:rPr>
              <a:t>Leisure function (hotels and golf courses) in Riau.</a:t>
            </a:r>
          </a:p>
          <a:p>
            <a:r>
              <a:rPr lang="en-US" sz="1600" dirty="0">
                <a:latin typeface="Arial Narrow" pitchFamily="34" charset="0"/>
              </a:rPr>
              <a:t>Singapore: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 Narrow" pitchFamily="34" charset="0"/>
              </a:rPr>
              <a:t>Specializing in management, finance and trade.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 Narrow" pitchFamily="34" charset="0"/>
              </a:rPr>
              <a:t>The hub of the triangle.</a:t>
            </a:r>
          </a:p>
        </p:txBody>
      </p:sp>
      <p:pic>
        <p:nvPicPr>
          <p:cNvPr id="1026" name="Picture 2" descr="Business News, Others | Businesses welcome move to revive growth ...">
            <a:extLst>
              <a:ext uri="{FF2B5EF4-FFF2-40B4-BE49-F238E27FC236}">
                <a16:creationId xmlns:a16="http://schemas.microsoft.com/office/drawing/2014/main" id="{0D9A30E0-59E4-42CF-88A5-36B2DA9AB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1" r="18630"/>
          <a:stretch/>
        </p:blipFill>
        <p:spPr bwMode="auto">
          <a:xfrm>
            <a:off x="7501016" y="281271"/>
            <a:ext cx="3498208" cy="347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428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1. Singapore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Port and trade functions</a:t>
            </a:r>
          </a:p>
          <a:p>
            <a:pPr lvl="1" eaLnBrk="1" hangingPunct="1"/>
            <a:r>
              <a:rPr lang="en-US" dirty="0"/>
              <a:t>The world’s second largest container port:</a:t>
            </a:r>
          </a:p>
          <a:p>
            <a:pPr lvl="2" eaLnBrk="1" hangingPunct="1"/>
            <a:r>
              <a:rPr lang="en-US" dirty="0"/>
              <a:t>Major transshipment function in Southeast Asia.</a:t>
            </a:r>
          </a:p>
          <a:p>
            <a:pPr lvl="2" eaLnBrk="1" hangingPunct="1"/>
            <a:r>
              <a:rPr lang="en-US" dirty="0"/>
              <a:t>95% of all container traffic transshipped.</a:t>
            </a:r>
          </a:p>
          <a:p>
            <a:pPr lvl="1" eaLnBrk="1" hangingPunct="1"/>
            <a:r>
              <a:rPr lang="en-US" dirty="0"/>
              <a:t>Important oil processing sector:</a:t>
            </a:r>
          </a:p>
          <a:p>
            <a:pPr lvl="2" eaLnBrk="1" hangingPunct="1"/>
            <a:r>
              <a:rPr lang="en-US" dirty="0"/>
              <a:t>Intermediary point between Middle Eastern oil and Japan.</a:t>
            </a:r>
          </a:p>
          <a:p>
            <a:pPr lvl="2" eaLnBrk="1" hangingPunct="1"/>
            <a:r>
              <a:rPr lang="en-US" dirty="0"/>
              <a:t>The 3rd most important refining capacity in the world.</a:t>
            </a:r>
          </a:p>
          <a:p>
            <a:pPr lvl="1" eaLnBrk="1" hangingPunct="1"/>
            <a:r>
              <a:rPr lang="en-US" dirty="0"/>
              <a:t>Financial capital of Southeast Asia:</a:t>
            </a:r>
          </a:p>
          <a:p>
            <a:pPr lvl="2" eaLnBrk="1" hangingPunct="1"/>
            <a:r>
              <a:rPr lang="en-US" dirty="0"/>
              <a:t>Lack of corruption makes Singapore an excellent location to manage assets in Southeast Asia.</a:t>
            </a:r>
          </a:p>
          <a:p>
            <a:pPr lvl="2" eaLnBrk="1" hangingPunct="1"/>
            <a:r>
              <a:rPr lang="en-US" dirty="0"/>
              <a:t>Always rank among the world’s least corrupted countries (Transparency International).</a:t>
            </a:r>
          </a:p>
          <a:p>
            <a:pPr lvl="2" eaLnBrk="1" hangingPunct="1"/>
            <a:r>
              <a:rPr lang="en-US" dirty="0"/>
              <a:t>About 7,000 multinationals.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02D46A-3E50-4371-A5A9-FFE65CAE7B94}"/>
              </a:ext>
            </a:extLst>
          </p:cNvPr>
          <p:cNvSpPr txBox="1"/>
          <p:nvPr/>
        </p:nvSpPr>
        <p:spPr>
          <a:xfrm>
            <a:off x="2384233" y="6045339"/>
            <a:ext cx="6077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In which manner Singapore shares some similarities with Hong Kong in terms of its history and geography?</a:t>
            </a:r>
          </a:p>
        </p:txBody>
      </p:sp>
      <p:pic>
        <p:nvPicPr>
          <p:cNvPr id="5" name="Picture 2" descr="C:\Users\ecojpr\AppData\Local\Microsoft\Windows\Temporary Internet Files\Content.IE5\H0P94DF5\MC900442072[1].wmf">
            <a:extLst>
              <a:ext uri="{FF2B5EF4-FFF2-40B4-BE49-F238E27FC236}">
                <a16:creationId xmlns:a16="http://schemas.microsoft.com/office/drawing/2014/main" id="{B2FF8AA4-62BE-4DFA-ADC7-915C350E0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998" y="6100510"/>
            <a:ext cx="914400" cy="6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Conditions of Usage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For personal and classroom use only</a:t>
            </a:r>
          </a:p>
          <a:p>
            <a:pPr lvl="1" eaLnBrk="1" hangingPunct="1"/>
            <a:r>
              <a:rPr lang="en-US" dirty="0"/>
              <a:t>Excludes any other form of communication such as conference presentations, published reports and papers.</a:t>
            </a:r>
          </a:p>
          <a:p>
            <a:pPr eaLnBrk="1" hangingPunct="1"/>
            <a:r>
              <a:rPr lang="en-US" dirty="0"/>
              <a:t>No modification and redistribution permitted</a:t>
            </a:r>
          </a:p>
          <a:p>
            <a:pPr lvl="1" eaLnBrk="1" hangingPunct="1"/>
            <a:r>
              <a:rPr lang="en-US" dirty="0"/>
              <a:t>Cannot be published, in whole or in part, in any form (printed or electronic) and on any media without consent.</a:t>
            </a:r>
          </a:p>
          <a:p>
            <a:pPr eaLnBrk="1" hangingPunct="1"/>
            <a:r>
              <a:rPr lang="en-US" dirty="0"/>
              <a:t>Citation</a:t>
            </a:r>
          </a:p>
          <a:p>
            <a:pPr lvl="1" eaLnBrk="1" hangingPunct="1"/>
            <a:r>
              <a:rPr lang="en-US" dirty="0"/>
              <a:t>Dr. Jean-Paul Rodrigue, Dept. of </a:t>
            </a:r>
            <a:r>
              <a:rPr lang="en-US"/>
              <a:t>Global Studies &amp; </a:t>
            </a:r>
            <a:r>
              <a:rPr lang="en-US" dirty="0"/>
              <a:t>Geography, Hofstra University.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E4B0432-DE1A-4989-A2C9-072E36CB2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Singapore Export </a:t>
            </a:r>
            <a:r>
              <a:rPr lang="en-US" dirty="0" err="1"/>
              <a:t>Treemap</a:t>
            </a:r>
            <a:r>
              <a:rPr lang="en-US" dirty="0"/>
              <a:t>, 2017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A00BF0-CCBE-4DA1-8257-EA6693570D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76" t="41579" r="1577" b="2719"/>
          <a:stretch/>
        </p:blipFill>
        <p:spPr>
          <a:xfrm>
            <a:off x="932688" y="1750595"/>
            <a:ext cx="11049763" cy="435543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9D4A541-2536-4651-8819-F9C64AFAA6F8}"/>
              </a:ext>
            </a:extLst>
          </p:cNvPr>
          <p:cNvSpPr/>
          <p:nvPr/>
        </p:nvSpPr>
        <p:spPr bwMode="auto">
          <a:xfrm>
            <a:off x="6674452" y="1935591"/>
            <a:ext cx="2996829" cy="2215918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E0A8742-B97E-46E4-A396-0F9BAE5F2038}"/>
              </a:ext>
            </a:extLst>
          </p:cNvPr>
          <p:cNvSpPr/>
          <p:nvPr/>
        </p:nvSpPr>
        <p:spPr bwMode="auto">
          <a:xfrm>
            <a:off x="932688" y="1935590"/>
            <a:ext cx="3932988" cy="3637577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BA4BDF1-B15E-4995-89D8-6795424C533F}"/>
              </a:ext>
            </a:extLst>
          </p:cNvPr>
          <p:cNvSpPr/>
          <p:nvPr/>
        </p:nvSpPr>
        <p:spPr bwMode="auto">
          <a:xfrm>
            <a:off x="6734522" y="4071417"/>
            <a:ext cx="1067913" cy="1047889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724EA04-0946-472F-AB13-A0584B4B68C1}"/>
              </a:ext>
            </a:extLst>
          </p:cNvPr>
          <p:cNvSpPr/>
          <p:nvPr/>
        </p:nvSpPr>
        <p:spPr bwMode="auto">
          <a:xfrm>
            <a:off x="9358486" y="3696535"/>
            <a:ext cx="1394057" cy="133600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34822D-9E55-43E1-89C7-14A7E7A886F1}"/>
              </a:ext>
            </a:extLst>
          </p:cNvPr>
          <p:cNvSpPr/>
          <p:nvPr/>
        </p:nvSpPr>
        <p:spPr bwMode="auto">
          <a:xfrm>
            <a:off x="10797943" y="1935589"/>
            <a:ext cx="728837" cy="1151007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1267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22185-BD98-46AA-A2EE-67D3DE0A5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“Crazy Rich Asians”, 2014 </a:t>
            </a:r>
          </a:p>
        </p:txBody>
      </p:sp>
      <p:pic>
        <p:nvPicPr>
          <p:cNvPr id="2050" name="Picture 2" descr="Crazy Rich Asians has survived impossible representation standards ...">
            <a:extLst>
              <a:ext uri="{FF2B5EF4-FFF2-40B4-BE49-F238E27FC236}">
                <a16:creationId xmlns:a16="http://schemas.microsoft.com/office/drawing/2014/main" id="{8B76D175-2141-455F-AC92-FCCF50160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885" y="1302658"/>
            <a:ext cx="8300357" cy="553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8574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5BF53-6537-42D0-B4C0-3587A3A63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The Physical Geography of Archipelagoes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15739C-A098-45E8-8E3D-0B2EC4500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Archipelago Nation-States</a:t>
            </a:r>
          </a:p>
          <a:p>
            <a:r>
              <a:rPr lang="en-US" dirty="0"/>
              <a:t>The tectonic landscape</a:t>
            </a:r>
          </a:p>
          <a:p>
            <a:r>
              <a:rPr lang="en-US" dirty="0"/>
              <a:t>Territorial waters</a:t>
            </a:r>
          </a:p>
        </p:txBody>
      </p:sp>
    </p:spTree>
    <p:extLst>
      <p:ext uri="{BB962C8B-B14F-4D97-AF65-F5344CB8AC3E}">
        <p14:creationId xmlns:p14="http://schemas.microsoft.com/office/powerpoint/2010/main" val="4485678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BDC11-E118-41EE-8844-17777A9BE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Physical Geography of Archipelagoes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633C4-7D35-4613-966E-9E048DC22C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Archipelago Nation-States</a:t>
            </a:r>
          </a:p>
          <a:p>
            <a:pPr lvl="1"/>
            <a:r>
              <a:rPr lang="en-US" dirty="0"/>
              <a:t>Countries composed of a multitude of islands.</a:t>
            </a:r>
          </a:p>
          <a:p>
            <a:pPr lvl="1"/>
            <a:r>
              <a:rPr lang="en-US" dirty="0"/>
              <a:t>Usually a central island(s):</a:t>
            </a:r>
          </a:p>
          <a:p>
            <a:pPr lvl="2"/>
            <a:r>
              <a:rPr lang="en-US" dirty="0"/>
              <a:t>The core.</a:t>
            </a:r>
          </a:p>
          <a:p>
            <a:pPr lvl="1"/>
            <a:r>
              <a:rPr lang="en-US" dirty="0"/>
              <a:t>Multitude of small islands:</a:t>
            </a:r>
          </a:p>
          <a:p>
            <a:pPr lvl="2"/>
            <a:r>
              <a:rPr lang="en-US" dirty="0"/>
              <a:t>The periphery.</a:t>
            </a:r>
          </a:p>
          <a:p>
            <a:pPr lvl="1"/>
            <a:r>
              <a:rPr lang="en-US" dirty="0"/>
              <a:t>Associated with demographic, economic and cultural fragmentation.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5DADC9-4048-44D3-AED7-88C23391E354}"/>
              </a:ext>
            </a:extLst>
          </p:cNvPr>
          <p:cNvSpPr txBox="1"/>
          <p:nvPr/>
        </p:nvSpPr>
        <p:spPr>
          <a:xfrm>
            <a:off x="2384233" y="6045339"/>
            <a:ext cx="6077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Why Malaysia, Indonesia and the Philippines are archipelago countries, and what does this imply?</a:t>
            </a:r>
          </a:p>
        </p:txBody>
      </p:sp>
      <p:pic>
        <p:nvPicPr>
          <p:cNvPr id="5" name="Picture 2" descr="C:\Users\ecojpr\AppData\Local\Microsoft\Windows\Temporary Internet Files\Content.IE5\H0P94DF5\MC900442072[1].wmf">
            <a:extLst>
              <a:ext uri="{FF2B5EF4-FFF2-40B4-BE49-F238E27FC236}">
                <a16:creationId xmlns:a16="http://schemas.microsoft.com/office/drawing/2014/main" id="{F24EC91E-E00E-4CFA-A35C-243B1A2F3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998" y="6100510"/>
            <a:ext cx="914400" cy="6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1914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7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Malaysia: A “Fake” Archipelago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081047" y="1440997"/>
            <a:ext cx="8286601" cy="5312228"/>
            <a:chOff x="839788" y="1282700"/>
            <a:chExt cx="7770812" cy="4981575"/>
          </a:xfrm>
        </p:grpSpPr>
        <p:pic>
          <p:nvPicPr>
            <p:cNvPr id="29698" name="Picture 5" descr="Malaysia Basemap"/>
            <p:cNvPicPr>
              <a:picLocks noChangeAspect="1" noChangeArrowheads="1"/>
            </p:cNvPicPr>
            <p:nvPr/>
          </p:nvPicPr>
          <p:blipFill>
            <a:blip r:embed="rId3" cstate="print"/>
            <a:srcRect l="6946" t="13644" r="10655" b="11650"/>
            <a:stretch>
              <a:fillRect/>
            </a:stretch>
          </p:blipFill>
          <p:spPr bwMode="auto">
            <a:xfrm>
              <a:off x="839788" y="1282700"/>
              <a:ext cx="7770812" cy="4981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699" name="Text Box 6"/>
            <p:cNvSpPr txBox="1">
              <a:spLocks noChangeArrowheads="1"/>
            </p:cNvSpPr>
            <p:nvPr/>
          </p:nvSpPr>
          <p:spPr bwMode="auto">
            <a:xfrm>
              <a:off x="3860043" y="3478213"/>
              <a:ext cx="1309611" cy="6061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 i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South China</a:t>
              </a:r>
            </a:p>
            <a:p>
              <a:pPr algn="ctr"/>
              <a:r>
                <a:rPr lang="en-US" b="1" i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Sea</a:t>
              </a:r>
            </a:p>
          </p:txBody>
        </p:sp>
        <p:sp>
          <p:nvSpPr>
            <p:cNvPr id="29700" name="Text Box 7"/>
            <p:cNvSpPr txBox="1">
              <a:spLocks noChangeArrowheads="1"/>
            </p:cNvSpPr>
            <p:nvPr/>
          </p:nvSpPr>
          <p:spPr bwMode="auto">
            <a:xfrm>
              <a:off x="1575686" y="4477754"/>
              <a:ext cx="1194163" cy="317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dirty="0">
                  <a:solidFill>
                    <a:srgbClr val="663300"/>
                  </a:solidFill>
                  <a:latin typeface="Arial Narrow" panose="020B0606020202030204" pitchFamily="34" charset="0"/>
                </a:rPr>
                <a:t>West Malaysia</a:t>
              </a:r>
            </a:p>
          </p:txBody>
        </p:sp>
        <p:sp>
          <p:nvSpPr>
            <p:cNvPr id="29701" name="Text Box 8"/>
            <p:cNvSpPr txBox="1">
              <a:spLocks noChangeArrowheads="1"/>
            </p:cNvSpPr>
            <p:nvPr/>
          </p:nvSpPr>
          <p:spPr bwMode="auto">
            <a:xfrm>
              <a:off x="5713873" y="4677751"/>
              <a:ext cx="1153275" cy="317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dirty="0">
                  <a:solidFill>
                    <a:srgbClr val="663300"/>
                  </a:solidFill>
                  <a:latin typeface="Arial Narrow" panose="020B0606020202030204" pitchFamily="34" charset="0"/>
                </a:rPr>
                <a:t>East Malaysia</a:t>
              </a:r>
            </a:p>
          </p:txBody>
        </p:sp>
        <p:sp>
          <p:nvSpPr>
            <p:cNvPr id="29702" name="Text Box 9"/>
            <p:cNvSpPr txBox="1">
              <a:spLocks noChangeArrowheads="1"/>
            </p:cNvSpPr>
            <p:nvPr/>
          </p:nvSpPr>
          <p:spPr bwMode="auto">
            <a:xfrm>
              <a:off x="6043613" y="5759450"/>
              <a:ext cx="679759" cy="317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i="1" dirty="0">
                  <a:solidFill>
                    <a:srgbClr val="4D4D4D"/>
                  </a:solidFill>
                  <a:latin typeface="Arial Narrow" panose="020B0606020202030204" pitchFamily="34" charset="0"/>
                </a:rPr>
                <a:t>Borneo</a:t>
              </a:r>
            </a:p>
          </p:txBody>
        </p:sp>
        <p:sp>
          <p:nvSpPr>
            <p:cNvPr id="29703" name="Text Box 10"/>
            <p:cNvSpPr txBox="1">
              <a:spLocks noChangeArrowheads="1"/>
            </p:cNvSpPr>
            <p:nvPr/>
          </p:nvSpPr>
          <p:spPr bwMode="auto">
            <a:xfrm>
              <a:off x="1036638" y="2952750"/>
              <a:ext cx="774462" cy="317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dirty="0">
                  <a:solidFill>
                    <a:srgbClr val="4D4D4D"/>
                  </a:solidFill>
                  <a:latin typeface="Arial Narrow" panose="020B0606020202030204" pitchFamily="34" charset="0"/>
                </a:rPr>
                <a:t>Thailand</a:t>
              </a:r>
            </a:p>
          </p:txBody>
        </p:sp>
        <p:sp>
          <p:nvSpPr>
            <p:cNvPr id="29704" name="Text Box 11"/>
            <p:cNvSpPr txBox="1">
              <a:spLocks noChangeArrowheads="1"/>
            </p:cNvSpPr>
            <p:nvPr/>
          </p:nvSpPr>
          <p:spPr bwMode="auto">
            <a:xfrm>
              <a:off x="1192213" y="5740400"/>
              <a:ext cx="766947" cy="317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4D4D4D"/>
                  </a:solidFill>
                  <a:latin typeface="Arial Narrow" panose="020B0606020202030204" pitchFamily="34" charset="0"/>
                </a:rPr>
                <a:t>Sumatra</a:t>
              </a:r>
            </a:p>
          </p:txBody>
        </p:sp>
        <p:sp>
          <p:nvSpPr>
            <p:cNvPr id="29705" name="Text Box 12"/>
            <p:cNvSpPr txBox="1">
              <a:spLocks noChangeArrowheads="1"/>
            </p:cNvSpPr>
            <p:nvPr/>
          </p:nvSpPr>
          <p:spPr bwMode="auto">
            <a:xfrm>
              <a:off x="1633375" y="2232025"/>
              <a:ext cx="990927" cy="6061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 i="1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Gulf of</a:t>
              </a:r>
            </a:p>
            <a:p>
              <a:pPr algn="ctr"/>
              <a:r>
                <a:rPr lang="en-US" b="1" i="1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Thailand</a:t>
              </a:r>
            </a:p>
          </p:txBody>
        </p:sp>
        <p:sp>
          <p:nvSpPr>
            <p:cNvPr id="29706" name="Text Box 13"/>
            <p:cNvSpPr txBox="1">
              <a:spLocks noChangeArrowheads="1"/>
            </p:cNvSpPr>
            <p:nvPr/>
          </p:nvSpPr>
          <p:spPr bwMode="auto">
            <a:xfrm>
              <a:off x="2597150" y="1512888"/>
              <a:ext cx="888707" cy="317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4D4D4D"/>
                  </a:solidFill>
                  <a:latin typeface="Arial Narrow" panose="020B0606020202030204" pitchFamily="34" charset="0"/>
                </a:rPr>
                <a:t>Cambodia</a:t>
              </a:r>
            </a:p>
          </p:txBody>
        </p:sp>
        <p:sp>
          <p:nvSpPr>
            <p:cNvPr id="29707" name="Text Box 14"/>
            <p:cNvSpPr txBox="1">
              <a:spLocks noChangeArrowheads="1"/>
            </p:cNvSpPr>
            <p:nvPr/>
          </p:nvSpPr>
          <p:spPr bwMode="auto">
            <a:xfrm>
              <a:off x="5976938" y="3978275"/>
              <a:ext cx="627146" cy="317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4D4D4D"/>
                  </a:solidFill>
                  <a:latin typeface="Arial Narrow" panose="020B0606020202030204" pitchFamily="34" charset="0"/>
                </a:rPr>
                <a:t>Brunei</a:t>
              </a:r>
            </a:p>
          </p:txBody>
        </p:sp>
        <p:sp>
          <p:nvSpPr>
            <p:cNvPr id="29708" name="Text Box 15"/>
            <p:cNvSpPr txBox="1">
              <a:spLocks noChangeArrowheads="1"/>
            </p:cNvSpPr>
            <p:nvPr/>
          </p:nvSpPr>
          <p:spPr bwMode="auto">
            <a:xfrm>
              <a:off x="2654300" y="5643563"/>
              <a:ext cx="888707" cy="317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4D4D4D"/>
                  </a:solidFill>
                  <a:latin typeface="Arial Narrow" panose="020B0606020202030204" pitchFamily="34" charset="0"/>
                </a:rPr>
                <a:t>Singapore</a:t>
              </a:r>
            </a:p>
          </p:txBody>
        </p:sp>
        <p:sp>
          <p:nvSpPr>
            <p:cNvPr id="29712" name="Text Box 20"/>
            <p:cNvSpPr txBox="1">
              <a:spLocks noChangeArrowheads="1"/>
            </p:cNvSpPr>
            <p:nvPr/>
          </p:nvSpPr>
          <p:spPr bwMode="auto">
            <a:xfrm>
              <a:off x="3521075" y="1998663"/>
              <a:ext cx="746202" cy="317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4D4D4D"/>
                  </a:solidFill>
                  <a:latin typeface="Arial Narrow" panose="020B0606020202030204" pitchFamily="34" charset="0"/>
                </a:rPr>
                <a:t>Vietnam</a:t>
              </a:r>
            </a:p>
          </p:txBody>
        </p:sp>
        <p:sp>
          <p:nvSpPr>
            <p:cNvPr id="29713" name="Text Box 21"/>
            <p:cNvSpPr txBox="1">
              <a:spLocks noChangeArrowheads="1"/>
            </p:cNvSpPr>
            <p:nvPr/>
          </p:nvSpPr>
          <p:spPr bwMode="auto">
            <a:xfrm>
              <a:off x="7037388" y="3886200"/>
              <a:ext cx="586559" cy="288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latin typeface="Arial Narrow" panose="020B0606020202030204" pitchFamily="34" charset="0"/>
                </a:rPr>
                <a:t>Sabah</a:t>
              </a:r>
            </a:p>
          </p:txBody>
        </p:sp>
        <p:sp>
          <p:nvSpPr>
            <p:cNvPr id="29714" name="Text Box 22"/>
            <p:cNvSpPr txBox="1">
              <a:spLocks noChangeArrowheads="1"/>
            </p:cNvSpPr>
            <p:nvPr/>
          </p:nvSpPr>
          <p:spPr bwMode="auto">
            <a:xfrm>
              <a:off x="5719763" y="5137150"/>
              <a:ext cx="732372" cy="288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latin typeface="Arial Narrow" panose="020B0606020202030204" pitchFamily="34" charset="0"/>
                </a:rPr>
                <a:t>Sarawak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631644F-AE76-467B-AE1A-661CCEAE140B}"/>
              </a:ext>
            </a:extLst>
          </p:cNvPr>
          <p:cNvSpPr txBox="1"/>
          <p:nvPr/>
        </p:nvSpPr>
        <p:spPr>
          <a:xfrm>
            <a:off x="9471898" y="2204482"/>
            <a:ext cx="27201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878 Islands</a:t>
            </a:r>
          </a:p>
          <a:p>
            <a:r>
              <a:rPr lang="en-US" dirty="0">
                <a:latin typeface="Arial Narrow" panose="020B0606020202030204" pitchFamily="34" charset="0"/>
              </a:rPr>
              <a:t>West Malaysia is a peninsula (40% of the land)</a:t>
            </a:r>
          </a:p>
          <a:p>
            <a:r>
              <a:rPr lang="en-US" dirty="0">
                <a:latin typeface="Arial Narrow" panose="020B0606020202030204" pitchFamily="34" charset="0"/>
              </a:rPr>
              <a:t>East Malaysia is the northern part of the island of Borneo)</a:t>
            </a:r>
          </a:p>
        </p:txBody>
      </p:sp>
    </p:spTree>
    <p:extLst>
      <p:ext uri="{BB962C8B-B14F-4D97-AF65-F5344CB8AC3E}">
        <p14:creationId xmlns:p14="http://schemas.microsoft.com/office/powerpoint/2010/main" val="17644697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Indonedia Basemap"/>
          <p:cNvPicPr>
            <a:picLocks noChangeAspect="1" noChangeArrowheads="1"/>
          </p:cNvPicPr>
          <p:nvPr/>
        </p:nvPicPr>
        <p:blipFill>
          <a:blip r:embed="rId3" cstate="print"/>
          <a:srcRect l="1172" t="17401" r="1765" b="17212"/>
          <a:stretch>
            <a:fillRect/>
          </a:stretch>
        </p:blipFill>
        <p:spPr bwMode="auto">
          <a:xfrm>
            <a:off x="2266807" y="1449387"/>
            <a:ext cx="8310563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 Box 5"/>
          <p:cNvSpPr txBox="1">
            <a:spLocks noChangeArrowheads="1"/>
          </p:cNvSpPr>
          <p:nvPr/>
        </p:nvSpPr>
        <p:spPr bwMode="auto">
          <a:xfrm>
            <a:off x="4805220" y="3203573"/>
            <a:ext cx="10887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4D4D4D"/>
                </a:solidFill>
                <a:latin typeface="Arial Narrow" panose="020B0606020202030204" pitchFamily="34" charset="0"/>
              </a:rPr>
              <a:t>Kalimantan</a:t>
            </a:r>
          </a:p>
        </p:txBody>
      </p:sp>
      <p:sp>
        <p:nvSpPr>
          <p:cNvPr id="41988" name="Text Box 6"/>
          <p:cNvSpPr txBox="1">
            <a:spLocks noChangeArrowheads="1"/>
          </p:cNvSpPr>
          <p:nvPr/>
        </p:nvSpPr>
        <p:spPr bwMode="auto">
          <a:xfrm>
            <a:off x="3216132" y="3213098"/>
            <a:ext cx="8563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4D4D4D"/>
                </a:solidFill>
                <a:latin typeface="Arial Narrow" panose="020B0606020202030204" pitchFamily="34" charset="0"/>
              </a:rPr>
              <a:t>Sumatra</a:t>
            </a:r>
          </a:p>
        </p:txBody>
      </p:sp>
      <p:sp>
        <p:nvSpPr>
          <p:cNvPr id="41989" name="Text Box 7"/>
          <p:cNvSpPr txBox="1">
            <a:spLocks noChangeArrowheads="1"/>
          </p:cNvSpPr>
          <p:nvPr/>
        </p:nvSpPr>
        <p:spPr bwMode="auto">
          <a:xfrm>
            <a:off x="5932344" y="3640136"/>
            <a:ext cx="90281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4D4D4D"/>
                </a:solidFill>
                <a:latin typeface="Arial Narrow" panose="020B0606020202030204" pitchFamily="34" charset="0"/>
              </a:rPr>
              <a:t>Sulawesi</a:t>
            </a:r>
          </a:p>
        </p:txBody>
      </p:sp>
      <p:sp>
        <p:nvSpPr>
          <p:cNvPr id="41990" name="Text Box 8"/>
          <p:cNvSpPr txBox="1">
            <a:spLocks noChangeArrowheads="1"/>
          </p:cNvSpPr>
          <p:nvPr/>
        </p:nvSpPr>
        <p:spPr bwMode="auto">
          <a:xfrm>
            <a:off x="4495656" y="4327523"/>
            <a:ext cx="5565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4D4D4D"/>
                </a:solidFill>
                <a:latin typeface="Arial Narrow" panose="020B0606020202030204" pitchFamily="34" charset="0"/>
              </a:rPr>
              <a:t>Java</a:t>
            </a:r>
          </a:p>
        </p:txBody>
      </p:sp>
      <p:sp>
        <p:nvSpPr>
          <p:cNvPr id="41991" name="Text Box 9"/>
          <p:cNvSpPr txBox="1">
            <a:spLocks noChangeArrowheads="1"/>
          </p:cNvSpPr>
          <p:nvPr/>
        </p:nvSpPr>
        <p:spPr bwMode="auto">
          <a:xfrm>
            <a:off x="7162656" y="4818061"/>
            <a:ext cx="64825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4D4D4D"/>
                </a:solidFill>
                <a:latin typeface="Arial Narrow" panose="020B0606020202030204" pitchFamily="34" charset="0"/>
              </a:rPr>
              <a:t>Timor</a:t>
            </a:r>
          </a:p>
        </p:txBody>
      </p:sp>
      <p:sp>
        <p:nvSpPr>
          <p:cNvPr id="41992" name="Text Box 10"/>
          <p:cNvSpPr txBox="1">
            <a:spLocks noChangeArrowheads="1"/>
          </p:cNvSpPr>
          <p:nvPr/>
        </p:nvSpPr>
        <p:spPr bwMode="auto">
          <a:xfrm>
            <a:off x="8851757" y="3560761"/>
            <a:ext cx="9573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4D4D4D"/>
                </a:solidFill>
                <a:latin typeface="Arial Narrow" panose="020B0606020202030204" pitchFamily="34" charset="0"/>
              </a:rPr>
              <a:t>Irian Jaya</a:t>
            </a:r>
          </a:p>
        </p:txBody>
      </p:sp>
      <p:sp>
        <p:nvSpPr>
          <p:cNvPr id="41993" name="Text Box 11"/>
          <p:cNvSpPr txBox="1">
            <a:spLocks noChangeArrowheads="1"/>
          </p:cNvSpPr>
          <p:nvPr/>
        </p:nvSpPr>
        <p:spPr bwMode="auto">
          <a:xfrm>
            <a:off x="5230670" y="4748211"/>
            <a:ext cx="4924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4D4D4D"/>
                </a:solidFill>
                <a:latin typeface="Arial Narrow" panose="020B0606020202030204" pitchFamily="34" charset="0"/>
              </a:rPr>
              <a:t>Bali</a:t>
            </a:r>
          </a:p>
        </p:txBody>
      </p:sp>
      <p:sp>
        <p:nvSpPr>
          <p:cNvPr id="41994" name="Text Box 13"/>
          <p:cNvSpPr txBox="1">
            <a:spLocks noChangeArrowheads="1"/>
          </p:cNvSpPr>
          <p:nvPr/>
        </p:nvSpPr>
        <p:spPr bwMode="auto">
          <a:xfrm>
            <a:off x="2403332" y="4200524"/>
            <a:ext cx="10572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600" b="1" i="1">
                <a:solidFill>
                  <a:srgbClr val="000066"/>
                </a:solidFill>
                <a:latin typeface="Times New Roman" pitchFamily="18" charset="0"/>
              </a:rPr>
              <a:t>Sunda Strait</a:t>
            </a:r>
          </a:p>
        </p:txBody>
      </p:sp>
      <p:sp>
        <p:nvSpPr>
          <p:cNvPr id="41995" name="Text Box 14"/>
          <p:cNvSpPr txBox="1">
            <a:spLocks noChangeArrowheads="1"/>
          </p:cNvSpPr>
          <p:nvPr/>
        </p:nvSpPr>
        <p:spPr bwMode="auto">
          <a:xfrm>
            <a:off x="2355706" y="1878012"/>
            <a:ext cx="14605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600" b="1" i="1">
                <a:solidFill>
                  <a:srgbClr val="000066"/>
                </a:solidFill>
                <a:latin typeface="Times New Roman" pitchFamily="18" charset="0"/>
              </a:rPr>
              <a:t>Strait of Malacca</a:t>
            </a:r>
          </a:p>
        </p:txBody>
      </p:sp>
      <p:sp>
        <p:nvSpPr>
          <p:cNvPr id="41996" name="Line 15"/>
          <p:cNvSpPr>
            <a:spLocks noChangeShapeType="1"/>
          </p:cNvSpPr>
          <p:nvPr/>
        </p:nvSpPr>
        <p:spPr bwMode="auto">
          <a:xfrm flipV="1">
            <a:off x="3565382" y="4170361"/>
            <a:ext cx="320675" cy="1317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b="1">
              <a:latin typeface="Arial Narrow" panose="020B0606020202030204" pitchFamily="34" charset="0"/>
            </a:endParaRPr>
          </a:p>
        </p:txBody>
      </p:sp>
      <p:sp>
        <p:nvSpPr>
          <p:cNvPr id="41997" name="Line 16"/>
          <p:cNvSpPr>
            <a:spLocks noChangeShapeType="1"/>
          </p:cNvSpPr>
          <p:nvPr/>
        </p:nvSpPr>
        <p:spPr bwMode="auto">
          <a:xfrm>
            <a:off x="3220894" y="2143123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998" name="Oval 17"/>
          <p:cNvSpPr>
            <a:spLocks noChangeArrowheads="1"/>
          </p:cNvSpPr>
          <p:nvPr/>
        </p:nvSpPr>
        <p:spPr bwMode="auto">
          <a:xfrm>
            <a:off x="4205144" y="4205286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1">
              <a:latin typeface="Arial Narrow" panose="020B0606020202030204" pitchFamily="34" charset="0"/>
            </a:endParaRPr>
          </a:p>
        </p:txBody>
      </p:sp>
      <p:sp>
        <p:nvSpPr>
          <p:cNvPr id="41999" name="Text Box 18"/>
          <p:cNvSpPr txBox="1">
            <a:spLocks noChangeArrowheads="1"/>
          </p:cNvSpPr>
          <p:nvPr/>
        </p:nvSpPr>
        <p:spPr bwMode="auto">
          <a:xfrm>
            <a:off x="4167044" y="3951287"/>
            <a:ext cx="7008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b="1">
                <a:solidFill>
                  <a:srgbClr val="663300"/>
                </a:solidFill>
                <a:latin typeface="Arial Narrow" panose="020B0606020202030204" pitchFamily="34" charset="0"/>
              </a:rPr>
              <a:t>Jakarta</a:t>
            </a:r>
          </a:p>
        </p:txBody>
      </p:sp>
      <p:sp>
        <p:nvSpPr>
          <p:cNvPr id="39952" name="Rectangle 1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Indonesia: The World’s Most Complex Archipelago Nation-State</a:t>
            </a:r>
          </a:p>
        </p:txBody>
      </p:sp>
      <p:sp>
        <p:nvSpPr>
          <p:cNvPr id="42001" name="Text Box 21"/>
          <p:cNvSpPr txBox="1">
            <a:spLocks noChangeArrowheads="1"/>
          </p:cNvSpPr>
          <p:nvPr/>
        </p:nvSpPr>
        <p:spPr bwMode="auto">
          <a:xfrm rot="-900000">
            <a:off x="9715357" y="2535237"/>
            <a:ext cx="6889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600" b="1" i="1">
                <a:solidFill>
                  <a:srgbClr val="000066"/>
                </a:solidFill>
                <a:latin typeface="Times New Roman" pitchFamily="18" charset="0"/>
              </a:rPr>
              <a:t>Equator</a:t>
            </a:r>
          </a:p>
        </p:txBody>
      </p:sp>
      <p:sp>
        <p:nvSpPr>
          <p:cNvPr id="18" name="Rectangle 29"/>
          <p:cNvSpPr>
            <a:spLocks noChangeArrowheads="1"/>
          </p:cNvSpPr>
          <p:nvPr/>
        </p:nvSpPr>
        <p:spPr bwMode="auto">
          <a:xfrm>
            <a:off x="2293560" y="5514638"/>
            <a:ext cx="8283809" cy="1077218"/>
          </a:xfrm>
          <a:prstGeom prst="rect">
            <a:avLst/>
          </a:prstGeom>
          <a:solidFill>
            <a:srgbClr val="FFFFFF"/>
          </a:solidFill>
          <a:ln w="19050">
            <a:solidFill>
              <a:srgbClr val="80808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1600" dirty="0">
                <a:latin typeface="Arial Narrow" pitchFamily="34" charset="0"/>
              </a:rPr>
              <a:t>From the Greek “</a:t>
            </a:r>
            <a:r>
              <a:rPr lang="en-US" sz="1600" dirty="0" err="1">
                <a:latin typeface="Arial Narrow" pitchFamily="34" charset="0"/>
              </a:rPr>
              <a:t>Indos</a:t>
            </a:r>
            <a:r>
              <a:rPr lang="en-US" sz="1600" dirty="0">
                <a:latin typeface="Arial Narrow" pitchFamily="34" charset="0"/>
              </a:rPr>
              <a:t>” (India) and “</a:t>
            </a:r>
            <a:r>
              <a:rPr lang="en-US" sz="1600" dirty="0" err="1">
                <a:latin typeface="Arial Narrow" pitchFamily="34" charset="0"/>
              </a:rPr>
              <a:t>Nesos</a:t>
            </a:r>
            <a:r>
              <a:rPr lang="en-US" sz="1600" dirty="0">
                <a:latin typeface="Arial Narrow" pitchFamily="34" charset="0"/>
              </a:rPr>
              <a:t>” (Island), literally the “Indian Islands”.</a:t>
            </a:r>
          </a:p>
          <a:p>
            <a:r>
              <a:rPr lang="en-US" sz="1600" dirty="0">
                <a:latin typeface="Arial Narrow" pitchFamily="34" charset="0"/>
              </a:rPr>
              <a:t>17,500 islands: About 6,000 inhabited. 580 languages and dialects.</a:t>
            </a:r>
          </a:p>
          <a:p>
            <a:r>
              <a:rPr lang="en-US" sz="1600" dirty="0">
                <a:latin typeface="Arial Narrow" pitchFamily="34" charset="0"/>
              </a:rPr>
              <a:t>Longest coastline in the world; Coastal zones supports approximately 60% of the population.</a:t>
            </a:r>
          </a:p>
          <a:p>
            <a:r>
              <a:rPr lang="en-US" sz="1600" dirty="0">
                <a:latin typeface="Arial Narrow" pitchFamily="34" charset="0"/>
              </a:rPr>
              <a:t>Three time zones.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C34A-A6EA-4656-9A01-5D4A7B52E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of Indonesia and Europe</a:t>
            </a: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3BEC2FFD-91E8-4ACD-85C8-447A4989F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87592"/>
            <a:ext cx="9144000" cy="567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6858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The Physical Geography of Archipelagoes 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en-US" sz="16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38F2D8-605C-4688-A8B1-DCB0ADC3B8F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 dirty="0"/>
              <a:t>The Philippines Archipelago nation-state</a:t>
            </a:r>
          </a:p>
          <a:p>
            <a:pPr lvl="1"/>
            <a:r>
              <a:rPr lang="en-US" dirty="0"/>
              <a:t>About 7,100 islands.</a:t>
            </a:r>
          </a:p>
          <a:p>
            <a:pPr lvl="1"/>
            <a:r>
              <a:rPr lang="en-US" dirty="0"/>
              <a:t>800 are inhabited.</a:t>
            </a:r>
          </a:p>
          <a:p>
            <a:pPr lvl="1"/>
            <a:r>
              <a:rPr lang="en-US" dirty="0"/>
              <a:t>Largest islands:</a:t>
            </a:r>
          </a:p>
          <a:p>
            <a:pPr lvl="2"/>
            <a:r>
              <a:rPr lang="en-US" sz="1600" dirty="0"/>
              <a:t>Luzon and Mindanao.</a:t>
            </a:r>
          </a:p>
          <a:p>
            <a:pPr lvl="2"/>
            <a:r>
              <a:rPr lang="en-US" sz="1600" dirty="0"/>
              <a:t>66% of the territory.</a:t>
            </a:r>
          </a:p>
          <a:p>
            <a:pPr lvl="1"/>
            <a:r>
              <a:rPr lang="en-US" sz="2000" dirty="0"/>
              <a:t>80 regional dialects; no majority language.</a:t>
            </a:r>
          </a:p>
          <a:p>
            <a:pPr lvl="1"/>
            <a:r>
              <a:rPr lang="en-US" sz="2000" dirty="0"/>
              <a:t>Tagalog:</a:t>
            </a:r>
          </a:p>
          <a:p>
            <a:pPr lvl="2"/>
            <a:r>
              <a:rPr lang="en-US" sz="1800" dirty="0"/>
              <a:t>A language influenced by several others (Malays, Spanish, English and Arabic).</a:t>
            </a:r>
          </a:p>
          <a:p>
            <a:pPr lvl="1"/>
            <a:r>
              <a:rPr lang="en-US" sz="2000" dirty="0"/>
              <a:t>Mestizos:</a:t>
            </a:r>
          </a:p>
          <a:p>
            <a:pPr lvl="2"/>
            <a:r>
              <a:rPr lang="en-US" sz="1800" dirty="0"/>
              <a:t>4% of all Filipinos are part-European.</a:t>
            </a:r>
          </a:p>
          <a:p>
            <a:pPr lvl="2"/>
            <a:r>
              <a:rPr lang="en-US" sz="1800" dirty="0"/>
              <a:t>5% of all Filipinos are of mixed Filipino and Chinese descent.</a:t>
            </a:r>
            <a:endParaRPr lang="en-US" sz="1600" dirty="0"/>
          </a:p>
        </p:txBody>
      </p:sp>
      <p:pic>
        <p:nvPicPr>
          <p:cNvPr id="65540" name="Picture 1350" descr="Philippines Basemap"/>
          <p:cNvPicPr>
            <a:picLocks noChangeAspect="1" noChangeArrowheads="1"/>
          </p:cNvPicPr>
          <p:nvPr/>
        </p:nvPicPr>
        <p:blipFill>
          <a:blip r:embed="rId3" cstate="print"/>
          <a:srcRect l="17320" t="1659" r="29520" b="987"/>
          <a:stretch>
            <a:fillRect/>
          </a:stretch>
        </p:blipFill>
        <p:spPr bwMode="auto">
          <a:xfrm>
            <a:off x="1617413" y="1603627"/>
            <a:ext cx="3916363" cy="50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1" name="Text Box 1351"/>
          <p:cNvSpPr txBox="1">
            <a:spLocks noChangeArrowheads="1"/>
          </p:cNvSpPr>
          <p:nvPr/>
        </p:nvSpPr>
        <p:spPr bwMode="auto">
          <a:xfrm>
            <a:off x="2638874" y="2868864"/>
            <a:ext cx="7409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rgbClr val="5F5F5F"/>
                </a:solidFill>
                <a:latin typeface="Arial Narrow" panose="020B0606020202030204" pitchFamily="34" charset="0"/>
              </a:rPr>
              <a:t>Luzon</a:t>
            </a:r>
          </a:p>
        </p:txBody>
      </p:sp>
      <p:sp>
        <p:nvSpPr>
          <p:cNvPr id="65542" name="Text Box 1352"/>
          <p:cNvSpPr txBox="1">
            <a:spLocks noChangeArrowheads="1"/>
          </p:cNvSpPr>
          <p:nvPr/>
        </p:nvSpPr>
        <p:spPr bwMode="auto">
          <a:xfrm>
            <a:off x="4005711" y="4945314"/>
            <a:ext cx="10679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rgbClr val="5F5F5F"/>
                </a:solidFill>
                <a:latin typeface="Arial Narrow" panose="020B0606020202030204" pitchFamily="34" charset="0"/>
              </a:rPr>
              <a:t>Mindanao</a:t>
            </a:r>
          </a:p>
        </p:txBody>
      </p:sp>
      <p:sp>
        <p:nvSpPr>
          <p:cNvPr id="65543" name="Oval 1353"/>
          <p:cNvSpPr>
            <a:spLocks noChangeArrowheads="1"/>
          </p:cNvSpPr>
          <p:nvPr/>
        </p:nvSpPr>
        <p:spPr bwMode="auto">
          <a:xfrm>
            <a:off x="2973137" y="347211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65544" name="Text Box 1354"/>
          <p:cNvSpPr txBox="1">
            <a:spLocks noChangeArrowheads="1"/>
          </p:cNvSpPr>
          <p:nvPr/>
        </p:nvSpPr>
        <p:spPr bwMode="auto">
          <a:xfrm>
            <a:off x="2298001" y="3528162"/>
            <a:ext cx="7425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solidFill>
                  <a:srgbClr val="CC3300"/>
                </a:solidFill>
                <a:latin typeface="Arial Narrow" panose="020B0606020202030204" pitchFamily="34" charset="0"/>
              </a:rPr>
              <a:t>Manila</a:t>
            </a:r>
          </a:p>
        </p:txBody>
      </p:sp>
      <p:sp>
        <p:nvSpPr>
          <p:cNvPr id="65545" name="Freeform 1355"/>
          <p:cNvSpPr>
            <a:spLocks/>
          </p:cNvSpPr>
          <p:nvPr/>
        </p:nvSpPr>
        <p:spPr bwMode="auto">
          <a:xfrm>
            <a:off x="1923801" y="4315076"/>
            <a:ext cx="2492375" cy="1966912"/>
          </a:xfrm>
          <a:custGeom>
            <a:avLst/>
            <a:gdLst>
              <a:gd name="T0" fmla="*/ 0 w 1570"/>
              <a:gd name="T1" fmla="*/ 2147483647 h 1239"/>
              <a:gd name="T2" fmla="*/ 2147483647 w 1570"/>
              <a:gd name="T3" fmla="*/ 2147483647 h 1239"/>
              <a:gd name="T4" fmla="*/ 2147483647 w 1570"/>
              <a:gd name="T5" fmla="*/ 2147483647 h 1239"/>
              <a:gd name="T6" fmla="*/ 2147483647 w 1570"/>
              <a:gd name="T7" fmla="*/ 2147483647 h 1239"/>
              <a:gd name="T8" fmla="*/ 2147483647 w 1570"/>
              <a:gd name="T9" fmla="*/ 2147483647 h 1239"/>
              <a:gd name="T10" fmla="*/ 2147483647 w 1570"/>
              <a:gd name="T11" fmla="*/ 2147483647 h 1239"/>
              <a:gd name="T12" fmla="*/ 2147483647 w 1570"/>
              <a:gd name="T13" fmla="*/ 2147483647 h 1239"/>
              <a:gd name="T14" fmla="*/ 2147483647 w 1570"/>
              <a:gd name="T15" fmla="*/ 2147483647 h 1239"/>
              <a:gd name="T16" fmla="*/ 2147483647 w 1570"/>
              <a:gd name="T17" fmla="*/ 2147483647 h 123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70"/>
              <a:gd name="T28" fmla="*/ 0 h 1239"/>
              <a:gd name="T29" fmla="*/ 1570 w 1570"/>
              <a:gd name="T30" fmla="*/ 1239 h 123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70" h="1239">
                <a:moveTo>
                  <a:pt x="0" y="389"/>
                </a:moveTo>
                <a:cubicBezTo>
                  <a:pt x="82" y="329"/>
                  <a:pt x="389" y="62"/>
                  <a:pt x="492" y="31"/>
                </a:cubicBezTo>
                <a:cubicBezTo>
                  <a:pt x="595" y="0"/>
                  <a:pt x="562" y="145"/>
                  <a:pt x="621" y="204"/>
                </a:cubicBezTo>
                <a:cubicBezTo>
                  <a:pt x="680" y="263"/>
                  <a:pt x="753" y="346"/>
                  <a:pt x="844" y="383"/>
                </a:cubicBezTo>
                <a:cubicBezTo>
                  <a:pt x="935" y="420"/>
                  <a:pt x="1096" y="394"/>
                  <a:pt x="1169" y="428"/>
                </a:cubicBezTo>
                <a:cubicBezTo>
                  <a:pt x="1242" y="462"/>
                  <a:pt x="1230" y="540"/>
                  <a:pt x="1281" y="590"/>
                </a:cubicBezTo>
                <a:cubicBezTo>
                  <a:pt x="1332" y="640"/>
                  <a:pt x="1429" y="676"/>
                  <a:pt x="1476" y="730"/>
                </a:cubicBezTo>
                <a:cubicBezTo>
                  <a:pt x="1523" y="784"/>
                  <a:pt x="1562" y="829"/>
                  <a:pt x="1566" y="914"/>
                </a:cubicBezTo>
                <a:cubicBezTo>
                  <a:pt x="1570" y="999"/>
                  <a:pt x="1534" y="1119"/>
                  <a:pt x="1499" y="1239"/>
                </a:cubicBezTo>
              </a:path>
            </a:pathLst>
          </a:cu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65546" name="Text Box 1356"/>
          <p:cNvSpPr txBox="1">
            <a:spLocks noChangeArrowheads="1"/>
          </p:cNvSpPr>
          <p:nvPr/>
        </p:nvSpPr>
        <p:spPr bwMode="auto">
          <a:xfrm rot="1526591">
            <a:off x="2750888" y="5010401"/>
            <a:ext cx="1171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Arial Narrow" panose="020B0606020202030204" pitchFamily="34" charset="0"/>
              </a:rPr>
              <a:t>Muslim Area</a:t>
            </a:r>
          </a:p>
        </p:txBody>
      </p:sp>
      <p:sp>
        <p:nvSpPr>
          <p:cNvPr id="65547" name="Text Box 1357"/>
          <p:cNvSpPr txBox="1">
            <a:spLocks noChangeArrowheads="1"/>
          </p:cNvSpPr>
          <p:nvPr/>
        </p:nvSpPr>
        <p:spPr bwMode="auto">
          <a:xfrm>
            <a:off x="2619823" y="1702051"/>
            <a:ext cx="74142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 dirty="0">
                <a:solidFill>
                  <a:srgbClr val="808080"/>
                </a:solidFill>
                <a:latin typeface="Arial Narrow" panose="020B0606020202030204" pitchFamily="34" charset="0"/>
              </a:rPr>
              <a:t>Taiwan</a:t>
            </a:r>
          </a:p>
        </p:txBody>
      </p:sp>
      <p:sp>
        <p:nvSpPr>
          <p:cNvPr id="65548" name="Text Box 1358"/>
          <p:cNvSpPr txBox="1">
            <a:spLocks noChangeArrowheads="1"/>
          </p:cNvSpPr>
          <p:nvPr/>
        </p:nvSpPr>
        <p:spPr bwMode="auto">
          <a:xfrm>
            <a:off x="1725363" y="5654926"/>
            <a:ext cx="88197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 dirty="0">
                <a:solidFill>
                  <a:srgbClr val="808080"/>
                </a:solidFill>
                <a:latin typeface="Arial Narrow" panose="020B0606020202030204" pitchFamily="34" charset="0"/>
              </a:rPr>
              <a:t>Malaysia</a:t>
            </a:r>
          </a:p>
        </p:txBody>
      </p:sp>
      <p:sp>
        <p:nvSpPr>
          <p:cNvPr id="65549" name="Text Box 1359"/>
          <p:cNvSpPr txBox="1">
            <a:spLocks noChangeArrowheads="1"/>
          </p:cNvSpPr>
          <p:nvPr/>
        </p:nvSpPr>
        <p:spPr bwMode="auto">
          <a:xfrm>
            <a:off x="1912687" y="6259763"/>
            <a:ext cx="9669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808080"/>
                </a:solidFill>
                <a:latin typeface="Arial Narrow" panose="020B0606020202030204" pitchFamily="34" charset="0"/>
              </a:rPr>
              <a:t>Indonesia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Tectonic Activity in Southeast Asia: Volcanism</a:t>
            </a:r>
          </a:p>
        </p:txBody>
      </p:sp>
      <p:pic>
        <p:nvPicPr>
          <p:cNvPr id="1026" name="Picture 2" descr="Java Subduction Zone Earthquake: The Worst Is Yet to Come? | AIR Worldwide">
            <a:extLst>
              <a:ext uri="{FF2B5EF4-FFF2-40B4-BE49-F238E27FC236}">
                <a16:creationId xmlns:a16="http://schemas.microsoft.com/office/drawing/2014/main" id="{B5ECD8EC-B0AD-4770-AF86-A6865A02F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936" y="920531"/>
            <a:ext cx="7979848" cy="593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AB8B801-E1B4-4003-885C-6249FBD1CF61}"/>
              </a:ext>
            </a:extLst>
          </p:cNvPr>
          <p:cNvSpPr/>
          <p:nvPr/>
        </p:nvSpPr>
        <p:spPr>
          <a:xfrm>
            <a:off x="4455783" y="6460191"/>
            <a:ext cx="4397830" cy="338554"/>
          </a:xfrm>
          <a:prstGeom prst="rect">
            <a:avLst/>
          </a:prstGeom>
          <a:solidFill>
            <a:srgbClr val="FFFFFF">
              <a:alpha val="65000"/>
            </a:srgbClr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latin typeface="Arial Narrow" pitchFamily="34" charset="0"/>
              </a:rPr>
              <a:t>300 volcanoes of which 200 have been historically active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41555A2-77CF-43DD-80EE-84F18E155C7E}"/>
              </a:ext>
            </a:extLst>
          </p:cNvPr>
          <p:cNvSpPr/>
          <p:nvPr/>
        </p:nvSpPr>
        <p:spPr bwMode="auto">
          <a:xfrm>
            <a:off x="3280719" y="5501030"/>
            <a:ext cx="166816" cy="166816"/>
          </a:xfrm>
          <a:prstGeom prst="ellipse">
            <a:avLst/>
          </a:prstGeom>
          <a:solidFill>
            <a:srgbClr val="FF0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44C21F-54D9-4E03-8E8B-6DCE689734F7}"/>
              </a:ext>
            </a:extLst>
          </p:cNvPr>
          <p:cNvSpPr txBox="1"/>
          <p:nvPr/>
        </p:nvSpPr>
        <p:spPr>
          <a:xfrm>
            <a:off x="3364127" y="5215106"/>
            <a:ext cx="995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Krakatoa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B51A0F-30A8-479B-ABEA-C18BEAAB8B4A}"/>
              </a:ext>
            </a:extLst>
          </p:cNvPr>
          <p:cNvSpPr txBox="1"/>
          <p:nvPr/>
        </p:nvSpPr>
        <p:spPr>
          <a:xfrm>
            <a:off x="8853613" y="1360443"/>
            <a:ext cx="329307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Volcanic deposits can develop into rich agricultural lands.</a:t>
            </a:r>
          </a:p>
          <a:p>
            <a:r>
              <a:rPr lang="en-US" dirty="0">
                <a:solidFill>
                  <a:srgbClr val="000000"/>
                </a:solidFill>
                <a:latin typeface="Arial Narrow" panose="020B0606020202030204" pitchFamily="34" charset="0"/>
              </a:rPr>
              <a:t>Chemical weathering: The decomposition of volcanic materials and deposits (ash) into materials usable by plant life.</a:t>
            </a:r>
            <a:endParaRPr lang="en-US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5C87E5-4817-4E46-A33B-F623B35FD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Tectonic Landscape: Volcanoes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D6E5B4-F191-4416-BCAD-830705252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651" y="1311275"/>
            <a:ext cx="6398225" cy="5291138"/>
          </a:xfrm>
        </p:spPr>
        <p:txBody>
          <a:bodyPr/>
          <a:lstStyle/>
          <a:p>
            <a:r>
              <a:rPr lang="en-US" dirty="0"/>
              <a:t>Krakatau/Krakatoa</a:t>
            </a:r>
          </a:p>
          <a:p>
            <a:pPr lvl="1"/>
            <a:r>
              <a:rPr lang="en-US" dirty="0"/>
              <a:t>In the </a:t>
            </a:r>
            <a:r>
              <a:rPr lang="en-US" dirty="0" err="1"/>
              <a:t>Sunda</a:t>
            </a:r>
            <a:r>
              <a:rPr lang="en-US" dirty="0"/>
              <a:t> Strait between Java and Sumatra.</a:t>
            </a:r>
          </a:p>
          <a:p>
            <a:pPr lvl="1"/>
            <a:r>
              <a:rPr lang="en-US" dirty="0"/>
              <a:t>1883 eruption one of the largest in recorded history.</a:t>
            </a:r>
          </a:p>
          <a:p>
            <a:pPr lvl="1"/>
            <a:r>
              <a:rPr lang="en-US" dirty="0"/>
              <a:t>Two third of the island obliterated.</a:t>
            </a:r>
          </a:p>
          <a:p>
            <a:pPr lvl="1"/>
            <a:r>
              <a:rPr lang="en-US" dirty="0"/>
              <a:t>Release of 20 million tons of sulfur in the atmosphere.</a:t>
            </a:r>
          </a:p>
          <a:p>
            <a:pPr lvl="1"/>
            <a:r>
              <a:rPr lang="en-US" dirty="0"/>
              <a:t>Drop of 1.2 degrees in global temperatures in the following 5 years.</a:t>
            </a:r>
          </a:p>
          <a:p>
            <a:pPr lvl="1"/>
            <a:r>
              <a:rPr lang="en-US" dirty="0"/>
              <a:t>120,000 estimated deaths.</a:t>
            </a:r>
          </a:p>
        </p:txBody>
      </p:sp>
      <p:sp>
        <p:nvSpPr>
          <p:cNvPr id="5" name="AutoShape 2" descr="Illustration of volcanic island of Krakatoa before it blew apart.">
            <a:extLst>
              <a:ext uri="{FF2B5EF4-FFF2-40B4-BE49-F238E27FC236}">
                <a16:creationId xmlns:a16="http://schemas.microsoft.com/office/drawing/2014/main" id="{934B5BBF-7FB6-40E3-8AA0-F9E7373C86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22350" y="0"/>
            <a:ext cx="10147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Illustration of volcanic island of Krakatoa before it blew apart.">
            <a:extLst>
              <a:ext uri="{FF2B5EF4-FFF2-40B4-BE49-F238E27FC236}">
                <a16:creationId xmlns:a16="http://schemas.microsoft.com/office/drawing/2014/main" id="{367638AA-7CF0-4097-9586-B3F5522E87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74750" y="152400"/>
            <a:ext cx="10147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Illustration of volcanic island of Krakatoa before it blew apart.">
            <a:extLst>
              <a:ext uri="{FF2B5EF4-FFF2-40B4-BE49-F238E27FC236}">
                <a16:creationId xmlns:a16="http://schemas.microsoft.com/office/drawing/2014/main" id="{94056BD2-25B5-4F1C-BC3C-00CD4F3329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301239-AB58-4FAE-8CD3-BD8C543FD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1925" y="2206026"/>
            <a:ext cx="4379863" cy="295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19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82A8D5ED-6BE5-4A7F-881A-D190A470C1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774" y="1357305"/>
            <a:ext cx="7526451" cy="527152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A75810-E347-458A-9F10-FB370CD43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Territorial Waters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95C9A7-2ECD-4BEF-A5E2-6E7787FB5C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Territorial waters</a:t>
            </a:r>
          </a:p>
          <a:p>
            <a:pPr lvl="1"/>
            <a:r>
              <a:rPr lang="en-US" dirty="0"/>
              <a:t>12 nautical miles out to coastline towards the high seas.</a:t>
            </a:r>
          </a:p>
          <a:p>
            <a:pPr lvl="1"/>
            <a:r>
              <a:rPr lang="en-US" dirty="0"/>
              <a:t>Regarded as the sovereign territory of the state.</a:t>
            </a:r>
          </a:p>
          <a:p>
            <a:pPr lvl="1"/>
            <a:r>
              <a:rPr lang="en-US" dirty="0"/>
              <a:t>Exclusive right for all the natural resources.</a:t>
            </a:r>
          </a:p>
          <a:p>
            <a:r>
              <a:rPr lang="en-US" dirty="0"/>
              <a:t>Archipelagic waters</a:t>
            </a:r>
          </a:p>
          <a:p>
            <a:pPr lvl="1"/>
            <a:r>
              <a:rPr lang="en-US" dirty="0"/>
              <a:t>Territorial waters within islands of an archipelago.</a:t>
            </a:r>
          </a:p>
          <a:p>
            <a:pPr lvl="1"/>
            <a:r>
              <a:rPr lang="en-US" dirty="0"/>
              <a:t>Archipelagic states can designate sea lanes through these waters (Strait of Malacca).</a:t>
            </a:r>
          </a:p>
          <a:p>
            <a:r>
              <a:rPr lang="en-US" dirty="0"/>
              <a:t>Exclusive economic zone (EEZ)</a:t>
            </a:r>
          </a:p>
          <a:p>
            <a:pPr lvl="1"/>
            <a:r>
              <a:rPr lang="en-US" dirty="0"/>
              <a:t>Sea zone over which a state has rights to the exploration and use of marine resources:</a:t>
            </a:r>
          </a:p>
          <a:p>
            <a:pPr lvl="2"/>
            <a:r>
              <a:rPr lang="en-US" dirty="0"/>
              <a:t>Fishing.</a:t>
            </a:r>
          </a:p>
          <a:p>
            <a:pPr lvl="2"/>
            <a:r>
              <a:rPr lang="en-US" dirty="0"/>
              <a:t>Oil and mineral extraction.</a:t>
            </a:r>
          </a:p>
          <a:p>
            <a:pPr lvl="1"/>
            <a:r>
              <a:rPr lang="en-US" dirty="0"/>
              <a:t>200 nautical miles (370 km) out from its coast.</a:t>
            </a:r>
          </a:p>
          <a:p>
            <a:pPr lvl="1"/>
            <a:r>
              <a:rPr lang="en-US" dirty="0"/>
              <a:t>Cannot prevent free navigation.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5037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FAA2C-2366-46F2-A410-3920FECB9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 Jurisdiction of Indonesia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2EE3B9B-7661-42A2-8FDE-E672568EF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12192000" cy="560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7493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Sea Jurisdiction of the Philippines</a:t>
            </a:r>
          </a:p>
        </p:txBody>
      </p:sp>
      <p:pic>
        <p:nvPicPr>
          <p:cNvPr id="67587" name="Picture 2" descr="http://upload.wikimedia.org/wikipedia/en/5/57/Ph_Territorial_Ma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6588" y="1311275"/>
            <a:ext cx="5529262" cy="541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C3E13-A66A-4B0A-A325-173A94323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The Core versus the Periphery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087B8-5A69-4BB3-9101-4FDB6A0F9D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dominance of the Core</a:t>
            </a:r>
          </a:p>
          <a:p>
            <a:r>
              <a:rPr lang="en-US" dirty="0"/>
              <a:t>Conflicts between the Core and Periphery</a:t>
            </a:r>
          </a:p>
        </p:txBody>
      </p:sp>
    </p:spTree>
    <p:extLst>
      <p:ext uri="{BB962C8B-B14F-4D97-AF65-F5344CB8AC3E}">
        <p14:creationId xmlns:p14="http://schemas.microsoft.com/office/powerpoint/2010/main" val="37502400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37FD4-7744-4868-B7AC-C93C9E2C6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Population of Malaysia, Indonesia and the Philippines, 1960-2022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87005F5-EDC5-4B83-AA4D-33990BB3B7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4027577"/>
              </p:ext>
            </p:extLst>
          </p:nvPr>
        </p:nvGraphicFramePr>
        <p:xfrm>
          <a:off x="1009650" y="1311275"/>
          <a:ext cx="10972800" cy="5291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097853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7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Malaysia: Ethnic Diversity and Geographical Fragmentation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2224047" y="1373128"/>
            <a:ext cx="8286601" cy="5312228"/>
            <a:chOff x="839788" y="1282700"/>
            <a:chExt cx="7770812" cy="4981575"/>
          </a:xfrm>
        </p:grpSpPr>
        <p:pic>
          <p:nvPicPr>
            <p:cNvPr id="29698" name="Picture 5" descr="Malaysia Basemap"/>
            <p:cNvPicPr>
              <a:picLocks noChangeAspect="1" noChangeArrowheads="1"/>
            </p:cNvPicPr>
            <p:nvPr/>
          </p:nvPicPr>
          <p:blipFill>
            <a:blip r:embed="rId3" cstate="print"/>
            <a:srcRect l="6946" t="13644" r="10655" b="11650"/>
            <a:stretch>
              <a:fillRect/>
            </a:stretch>
          </p:blipFill>
          <p:spPr bwMode="auto">
            <a:xfrm>
              <a:off x="839788" y="1282700"/>
              <a:ext cx="7770812" cy="4981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699" name="Text Box 6"/>
            <p:cNvSpPr txBox="1">
              <a:spLocks noChangeArrowheads="1"/>
            </p:cNvSpPr>
            <p:nvPr/>
          </p:nvSpPr>
          <p:spPr bwMode="auto">
            <a:xfrm>
              <a:off x="3860043" y="3478213"/>
              <a:ext cx="1309611" cy="6061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 i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South China</a:t>
              </a:r>
            </a:p>
            <a:p>
              <a:pPr algn="ctr"/>
              <a:r>
                <a:rPr lang="en-US" b="1" i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Sea</a:t>
              </a:r>
            </a:p>
          </p:txBody>
        </p:sp>
        <p:sp>
          <p:nvSpPr>
            <p:cNvPr id="29700" name="Text Box 7"/>
            <p:cNvSpPr txBox="1">
              <a:spLocks noChangeArrowheads="1"/>
            </p:cNvSpPr>
            <p:nvPr/>
          </p:nvSpPr>
          <p:spPr bwMode="auto">
            <a:xfrm>
              <a:off x="2274888" y="4432300"/>
              <a:ext cx="1194163" cy="317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663300"/>
                  </a:solidFill>
                  <a:latin typeface="Arial Narrow" panose="020B0606020202030204" pitchFamily="34" charset="0"/>
                </a:rPr>
                <a:t>West Malaysia</a:t>
              </a:r>
            </a:p>
          </p:txBody>
        </p:sp>
        <p:sp>
          <p:nvSpPr>
            <p:cNvPr id="29701" name="Text Box 8"/>
            <p:cNvSpPr txBox="1">
              <a:spLocks noChangeArrowheads="1"/>
            </p:cNvSpPr>
            <p:nvPr/>
          </p:nvSpPr>
          <p:spPr bwMode="auto">
            <a:xfrm>
              <a:off x="5181600" y="4714875"/>
              <a:ext cx="1153275" cy="317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663300"/>
                  </a:solidFill>
                  <a:latin typeface="Arial Narrow" panose="020B0606020202030204" pitchFamily="34" charset="0"/>
                </a:rPr>
                <a:t>East Malaysia</a:t>
              </a:r>
            </a:p>
          </p:txBody>
        </p:sp>
        <p:sp>
          <p:nvSpPr>
            <p:cNvPr id="29702" name="Text Box 9"/>
            <p:cNvSpPr txBox="1">
              <a:spLocks noChangeArrowheads="1"/>
            </p:cNvSpPr>
            <p:nvPr/>
          </p:nvSpPr>
          <p:spPr bwMode="auto">
            <a:xfrm>
              <a:off x="6043613" y="5759450"/>
              <a:ext cx="679759" cy="317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i="1" dirty="0">
                  <a:solidFill>
                    <a:srgbClr val="4D4D4D"/>
                  </a:solidFill>
                  <a:latin typeface="Arial Narrow" panose="020B0606020202030204" pitchFamily="34" charset="0"/>
                </a:rPr>
                <a:t>Borneo</a:t>
              </a:r>
            </a:p>
          </p:txBody>
        </p:sp>
        <p:sp>
          <p:nvSpPr>
            <p:cNvPr id="29703" name="Text Box 10"/>
            <p:cNvSpPr txBox="1">
              <a:spLocks noChangeArrowheads="1"/>
            </p:cNvSpPr>
            <p:nvPr/>
          </p:nvSpPr>
          <p:spPr bwMode="auto">
            <a:xfrm>
              <a:off x="1036638" y="2952750"/>
              <a:ext cx="774462" cy="317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dirty="0">
                  <a:solidFill>
                    <a:srgbClr val="4D4D4D"/>
                  </a:solidFill>
                  <a:latin typeface="Arial Narrow" panose="020B0606020202030204" pitchFamily="34" charset="0"/>
                </a:rPr>
                <a:t>Thailand</a:t>
              </a:r>
            </a:p>
          </p:txBody>
        </p:sp>
        <p:sp>
          <p:nvSpPr>
            <p:cNvPr id="29704" name="Text Box 11"/>
            <p:cNvSpPr txBox="1">
              <a:spLocks noChangeArrowheads="1"/>
            </p:cNvSpPr>
            <p:nvPr/>
          </p:nvSpPr>
          <p:spPr bwMode="auto">
            <a:xfrm>
              <a:off x="1192213" y="5740400"/>
              <a:ext cx="766947" cy="317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4D4D4D"/>
                  </a:solidFill>
                  <a:latin typeface="Arial Narrow" panose="020B0606020202030204" pitchFamily="34" charset="0"/>
                </a:rPr>
                <a:t>Sumatra</a:t>
              </a:r>
            </a:p>
          </p:txBody>
        </p:sp>
        <p:sp>
          <p:nvSpPr>
            <p:cNvPr id="29705" name="Text Box 12"/>
            <p:cNvSpPr txBox="1">
              <a:spLocks noChangeArrowheads="1"/>
            </p:cNvSpPr>
            <p:nvPr/>
          </p:nvSpPr>
          <p:spPr bwMode="auto">
            <a:xfrm>
              <a:off x="1633375" y="2232025"/>
              <a:ext cx="990927" cy="6061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 i="1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Gulf of</a:t>
              </a:r>
            </a:p>
            <a:p>
              <a:pPr algn="ctr"/>
              <a:r>
                <a:rPr lang="en-US" b="1" i="1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Thailand</a:t>
              </a:r>
            </a:p>
          </p:txBody>
        </p:sp>
        <p:sp>
          <p:nvSpPr>
            <p:cNvPr id="29706" name="Text Box 13"/>
            <p:cNvSpPr txBox="1">
              <a:spLocks noChangeArrowheads="1"/>
            </p:cNvSpPr>
            <p:nvPr/>
          </p:nvSpPr>
          <p:spPr bwMode="auto">
            <a:xfrm>
              <a:off x="2597150" y="1512888"/>
              <a:ext cx="888707" cy="317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4D4D4D"/>
                  </a:solidFill>
                  <a:latin typeface="Arial Narrow" panose="020B0606020202030204" pitchFamily="34" charset="0"/>
                </a:rPr>
                <a:t>Cambodia</a:t>
              </a:r>
            </a:p>
          </p:txBody>
        </p:sp>
        <p:sp>
          <p:nvSpPr>
            <p:cNvPr id="29707" name="Text Box 14"/>
            <p:cNvSpPr txBox="1">
              <a:spLocks noChangeArrowheads="1"/>
            </p:cNvSpPr>
            <p:nvPr/>
          </p:nvSpPr>
          <p:spPr bwMode="auto">
            <a:xfrm>
              <a:off x="5976938" y="3978275"/>
              <a:ext cx="627146" cy="317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4D4D4D"/>
                  </a:solidFill>
                  <a:latin typeface="Arial Narrow" panose="020B0606020202030204" pitchFamily="34" charset="0"/>
                </a:rPr>
                <a:t>Brunei</a:t>
              </a:r>
            </a:p>
          </p:txBody>
        </p:sp>
        <p:sp>
          <p:nvSpPr>
            <p:cNvPr id="29708" name="Text Box 15"/>
            <p:cNvSpPr txBox="1">
              <a:spLocks noChangeArrowheads="1"/>
            </p:cNvSpPr>
            <p:nvPr/>
          </p:nvSpPr>
          <p:spPr bwMode="auto">
            <a:xfrm>
              <a:off x="2654300" y="5643563"/>
              <a:ext cx="888707" cy="317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4D4D4D"/>
                  </a:solidFill>
                  <a:latin typeface="Arial Narrow" panose="020B0606020202030204" pitchFamily="34" charset="0"/>
                </a:rPr>
                <a:t>Singapore</a:t>
              </a:r>
            </a:p>
          </p:txBody>
        </p:sp>
        <p:sp>
          <p:nvSpPr>
            <p:cNvPr id="29710" name="Freeform 18"/>
            <p:cNvSpPr>
              <a:spLocks/>
            </p:cNvSpPr>
            <p:nvPr/>
          </p:nvSpPr>
          <p:spPr bwMode="auto">
            <a:xfrm>
              <a:off x="1420813" y="4000500"/>
              <a:ext cx="1419225" cy="1738313"/>
            </a:xfrm>
            <a:custGeom>
              <a:avLst/>
              <a:gdLst>
                <a:gd name="T0" fmla="*/ 2147483647 w 894"/>
                <a:gd name="T1" fmla="*/ 2147483647 h 1095"/>
                <a:gd name="T2" fmla="*/ 2147483647 w 894"/>
                <a:gd name="T3" fmla="*/ 2147483647 h 1095"/>
                <a:gd name="T4" fmla="*/ 2147483647 w 894"/>
                <a:gd name="T5" fmla="*/ 2147483647 h 1095"/>
                <a:gd name="T6" fmla="*/ 2147483647 w 894"/>
                <a:gd name="T7" fmla="*/ 2147483647 h 1095"/>
                <a:gd name="T8" fmla="*/ 2147483647 w 894"/>
                <a:gd name="T9" fmla="*/ 2147483647 h 1095"/>
                <a:gd name="T10" fmla="*/ 2147483647 w 894"/>
                <a:gd name="T11" fmla="*/ 2147483647 h 1095"/>
                <a:gd name="T12" fmla="*/ 2147483647 w 894"/>
                <a:gd name="T13" fmla="*/ 2147483647 h 1095"/>
                <a:gd name="T14" fmla="*/ 2147483647 w 894"/>
                <a:gd name="T15" fmla="*/ 2147483647 h 1095"/>
                <a:gd name="T16" fmla="*/ 2147483647 w 894"/>
                <a:gd name="T17" fmla="*/ 2147483647 h 1095"/>
                <a:gd name="T18" fmla="*/ 2147483647 w 894"/>
                <a:gd name="T19" fmla="*/ 2147483647 h 109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94"/>
                <a:gd name="T31" fmla="*/ 0 h 1095"/>
                <a:gd name="T32" fmla="*/ 894 w 894"/>
                <a:gd name="T33" fmla="*/ 1095 h 109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94" h="1095">
                  <a:moveTo>
                    <a:pt x="664" y="1058"/>
                  </a:moveTo>
                  <a:cubicBezTo>
                    <a:pt x="569" y="1021"/>
                    <a:pt x="402" y="910"/>
                    <a:pt x="304" y="807"/>
                  </a:cubicBezTo>
                  <a:cubicBezTo>
                    <a:pt x="206" y="704"/>
                    <a:pt x="124" y="564"/>
                    <a:pt x="74" y="441"/>
                  </a:cubicBezTo>
                  <a:cubicBezTo>
                    <a:pt x="24" y="318"/>
                    <a:pt x="0" y="138"/>
                    <a:pt x="6" y="69"/>
                  </a:cubicBezTo>
                  <a:cubicBezTo>
                    <a:pt x="12" y="0"/>
                    <a:pt x="47" y="0"/>
                    <a:pt x="108" y="28"/>
                  </a:cubicBezTo>
                  <a:cubicBezTo>
                    <a:pt x="169" y="56"/>
                    <a:pt x="289" y="140"/>
                    <a:pt x="372" y="238"/>
                  </a:cubicBezTo>
                  <a:cubicBezTo>
                    <a:pt x="455" y="336"/>
                    <a:pt x="542" y="518"/>
                    <a:pt x="609" y="618"/>
                  </a:cubicBezTo>
                  <a:cubicBezTo>
                    <a:pt x="676" y="718"/>
                    <a:pt x="728" y="772"/>
                    <a:pt x="772" y="841"/>
                  </a:cubicBezTo>
                  <a:cubicBezTo>
                    <a:pt x="816" y="910"/>
                    <a:pt x="894" y="995"/>
                    <a:pt x="874" y="1031"/>
                  </a:cubicBezTo>
                  <a:cubicBezTo>
                    <a:pt x="854" y="1067"/>
                    <a:pt x="759" y="1095"/>
                    <a:pt x="664" y="1058"/>
                  </a:cubicBez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29711" name="Text Box 19"/>
            <p:cNvSpPr txBox="1">
              <a:spLocks noChangeArrowheads="1"/>
            </p:cNvSpPr>
            <p:nvPr/>
          </p:nvSpPr>
          <p:spPr bwMode="auto">
            <a:xfrm rot="3168448">
              <a:off x="1797529" y="4836328"/>
              <a:ext cx="532443" cy="317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Core</a:t>
              </a:r>
            </a:p>
          </p:txBody>
        </p:sp>
        <p:sp>
          <p:nvSpPr>
            <p:cNvPr id="29712" name="Text Box 20"/>
            <p:cNvSpPr txBox="1">
              <a:spLocks noChangeArrowheads="1"/>
            </p:cNvSpPr>
            <p:nvPr/>
          </p:nvSpPr>
          <p:spPr bwMode="auto">
            <a:xfrm>
              <a:off x="3521075" y="1998663"/>
              <a:ext cx="746202" cy="317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4D4D4D"/>
                  </a:solidFill>
                  <a:latin typeface="Arial Narrow" panose="020B0606020202030204" pitchFamily="34" charset="0"/>
                </a:rPr>
                <a:t>Vietnam</a:t>
              </a:r>
            </a:p>
          </p:txBody>
        </p:sp>
        <p:sp>
          <p:nvSpPr>
            <p:cNvPr id="29713" name="Text Box 21"/>
            <p:cNvSpPr txBox="1">
              <a:spLocks noChangeArrowheads="1"/>
            </p:cNvSpPr>
            <p:nvPr/>
          </p:nvSpPr>
          <p:spPr bwMode="auto">
            <a:xfrm>
              <a:off x="7037388" y="3886200"/>
              <a:ext cx="586559" cy="288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latin typeface="Arial Narrow" panose="020B0606020202030204" pitchFamily="34" charset="0"/>
                </a:rPr>
                <a:t>Sabah</a:t>
              </a:r>
            </a:p>
          </p:txBody>
        </p:sp>
        <p:sp>
          <p:nvSpPr>
            <p:cNvPr id="29714" name="Text Box 22"/>
            <p:cNvSpPr txBox="1">
              <a:spLocks noChangeArrowheads="1"/>
            </p:cNvSpPr>
            <p:nvPr/>
          </p:nvSpPr>
          <p:spPr bwMode="auto">
            <a:xfrm>
              <a:off x="5719763" y="5137150"/>
              <a:ext cx="732372" cy="288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latin typeface="Arial Narrow" panose="020B0606020202030204" pitchFamily="34" charset="0"/>
                </a:rPr>
                <a:t>Sarawak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716617" y="4673991"/>
              <a:ext cx="1456236" cy="7792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latin typeface="Arial Narrow" panose="020B0606020202030204" pitchFamily="34" charset="0"/>
                </a:rPr>
                <a:t>86% of the population and 40% of the land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570164" y="4557877"/>
              <a:ext cx="1942465" cy="5483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latin typeface="Arial Narrow" panose="020B0606020202030204" pitchFamily="34" charset="0"/>
                </a:rPr>
                <a:t>14% of the population and 60% of the land</a:t>
              </a:r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Symbols of the Core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9939" name="Rectangle 8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en-US" sz="2400" dirty="0" err="1"/>
              <a:t>Petronas</a:t>
            </a:r>
            <a:r>
              <a:rPr lang="en-US" sz="2400" dirty="0"/>
              <a:t> Towers</a:t>
            </a:r>
          </a:p>
          <a:p>
            <a:pPr lvl="1" eaLnBrk="1" hangingPunct="1"/>
            <a:r>
              <a:rPr lang="en-US" sz="2000" dirty="0"/>
              <a:t>The World’s tallest building (1998-2004).</a:t>
            </a:r>
          </a:p>
          <a:p>
            <a:pPr lvl="1" eaLnBrk="1" hangingPunct="1"/>
            <a:r>
              <a:rPr lang="en-US" sz="2000" dirty="0"/>
              <a:t>1483 feet tall.</a:t>
            </a:r>
          </a:p>
          <a:p>
            <a:pPr lvl="1" eaLnBrk="1" hangingPunct="1"/>
            <a:r>
              <a:rPr lang="en-US" sz="2000" dirty="0"/>
              <a:t>Completed in 1998.</a:t>
            </a:r>
          </a:p>
          <a:p>
            <a:pPr lvl="1" eaLnBrk="1" hangingPunct="1"/>
            <a:r>
              <a:rPr lang="en-US" sz="2000" dirty="0"/>
              <a:t>The new downtown of Kuala Lumpur.</a:t>
            </a:r>
          </a:p>
          <a:p>
            <a:pPr lvl="1" eaLnBrk="1" hangingPunct="1"/>
            <a:r>
              <a:rPr lang="en-US" sz="2000" dirty="0"/>
              <a:t>Symbol of Malaysia’s affluence.</a:t>
            </a:r>
          </a:p>
          <a:p>
            <a:pPr lvl="1" eaLnBrk="1" hangingPunct="1"/>
            <a:r>
              <a:rPr lang="en-US" sz="2000" dirty="0" err="1"/>
              <a:t>Petronas</a:t>
            </a:r>
            <a:r>
              <a:rPr lang="en-US" sz="2000" dirty="0"/>
              <a:t> is the national oil company.</a:t>
            </a:r>
          </a:p>
          <a:p>
            <a:pPr lvl="1" eaLnBrk="1" hangingPunct="1"/>
            <a:r>
              <a:rPr lang="en-US" sz="2000" dirty="0"/>
              <a:t>Muslim influence in architecture.</a:t>
            </a:r>
          </a:p>
          <a:p>
            <a:pPr lvl="1" eaLnBrk="1" hangingPunct="1"/>
            <a:r>
              <a:rPr lang="en-US" sz="2000" dirty="0"/>
              <a:t>Malaysia’s largest shopping center (Suria KLCC).</a:t>
            </a:r>
          </a:p>
          <a:p>
            <a:pPr lvl="1" eaLnBrk="1" hangingPunct="1"/>
            <a:r>
              <a:rPr lang="en-US" sz="2000" dirty="0"/>
              <a:t>Part of the Multimedia Super Corridor to the international airport.</a:t>
            </a:r>
          </a:p>
        </p:txBody>
      </p:sp>
      <p:pic>
        <p:nvPicPr>
          <p:cNvPr id="39940" name="Picture 13" descr="KLCC_twin_towers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4375" y="1085850"/>
            <a:ext cx="3792538" cy="57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1" descr="Indonesia Population Dens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4376" y="1600200"/>
            <a:ext cx="8355013" cy="350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Indonesia: Core and Periphery</a:t>
            </a:r>
          </a:p>
        </p:txBody>
      </p:sp>
      <p:sp>
        <p:nvSpPr>
          <p:cNvPr id="47108" name="Oval 18"/>
          <p:cNvSpPr>
            <a:spLocks noChangeArrowheads="1"/>
          </p:cNvSpPr>
          <p:nvPr/>
        </p:nvSpPr>
        <p:spPr bwMode="auto">
          <a:xfrm rot="352632">
            <a:off x="4151314" y="3943351"/>
            <a:ext cx="1925637" cy="531813"/>
          </a:xfrm>
          <a:prstGeom prst="ellipse">
            <a:avLst/>
          </a:prstGeom>
          <a:noFill/>
          <a:ln w="25400">
            <a:solidFill>
              <a:srgbClr val="00008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09" name="Text Box 19"/>
          <p:cNvSpPr txBox="1">
            <a:spLocks noChangeArrowheads="1"/>
          </p:cNvSpPr>
          <p:nvPr/>
        </p:nvSpPr>
        <p:spPr bwMode="auto">
          <a:xfrm rot="685524">
            <a:off x="4649922" y="3971281"/>
            <a:ext cx="7601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latin typeface="Arial Narrow" panose="020B0606020202030204" pitchFamily="34" charset="0"/>
              </a:rPr>
              <a:t>Core</a:t>
            </a:r>
          </a:p>
        </p:txBody>
      </p:sp>
      <p:sp>
        <p:nvSpPr>
          <p:cNvPr id="47110" name="Freeform 20"/>
          <p:cNvSpPr>
            <a:spLocks/>
          </p:cNvSpPr>
          <p:nvPr/>
        </p:nvSpPr>
        <p:spPr bwMode="auto">
          <a:xfrm>
            <a:off x="2555876" y="1811339"/>
            <a:ext cx="7464425" cy="3068637"/>
          </a:xfrm>
          <a:custGeom>
            <a:avLst/>
            <a:gdLst>
              <a:gd name="T0" fmla="*/ 2147483647 w 4777"/>
              <a:gd name="T1" fmla="*/ 2147483647 h 2237"/>
              <a:gd name="T2" fmla="*/ 2147483647 w 4777"/>
              <a:gd name="T3" fmla="*/ 2147483647 h 2237"/>
              <a:gd name="T4" fmla="*/ 2147483647 w 4777"/>
              <a:gd name="T5" fmla="*/ 2147483647 h 2237"/>
              <a:gd name="T6" fmla="*/ 2147483647 w 4777"/>
              <a:gd name="T7" fmla="*/ 2147483647 h 2237"/>
              <a:gd name="T8" fmla="*/ 2147483647 w 4777"/>
              <a:gd name="T9" fmla="*/ 2147483647 h 2237"/>
              <a:gd name="T10" fmla="*/ 2147483647 w 4777"/>
              <a:gd name="T11" fmla="*/ 2147483647 h 2237"/>
              <a:gd name="T12" fmla="*/ 2147483647 w 4777"/>
              <a:gd name="T13" fmla="*/ 2147483647 h 2237"/>
              <a:gd name="T14" fmla="*/ 2147483647 w 4777"/>
              <a:gd name="T15" fmla="*/ 2147483647 h 2237"/>
              <a:gd name="T16" fmla="*/ 2147483647 w 4777"/>
              <a:gd name="T17" fmla="*/ 2147483647 h 2237"/>
              <a:gd name="T18" fmla="*/ 2147483647 w 4777"/>
              <a:gd name="T19" fmla="*/ 2147483647 h 2237"/>
              <a:gd name="T20" fmla="*/ 2147483647 w 4777"/>
              <a:gd name="T21" fmla="*/ 2147483647 h 2237"/>
              <a:gd name="T22" fmla="*/ 2147483647 w 4777"/>
              <a:gd name="T23" fmla="*/ 2147483647 h 2237"/>
              <a:gd name="T24" fmla="*/ 2147483647 w 4777"/>
              <a:gd name="T25" fmla="*/ 2147483647 h 2237"/>
              <a:gd name="T26" fmla="*/ 2147483647 w 4777"/>
              <a:gd name="T27" fmla="*/ 2147483647 h 2237"/>
              <a:gd name="T28" fmla="*/ 2147483647 w 4777"/>
              <a:gd name="T29" fmla="*/ 2147483647 h 2237"/>
              <a:gd name="T30" fmla="*/ 2147483647 w 4777"/>
              <a:gd name="T31" fmla="*/ 2147483647 h 223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777"/>
              <a:gd name="T49" fmla="*/ 0 h 2237"/>
              <a:gd name="T50" fmla="*/ 4777 w 4777"/>
              <a:gd name="T51" fmla="*/ 2237 h 2237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777" h="2237">
                <a:moveTo>
                  <a:pt x="648" y="1827"/>
                </a:moveTo>
                <a:cubicBezTo>
                  <a:pt x="415" y="1619"/>
                  <a:pt x="229" y="1208"/>
                  <a:pt x="126" y="926"/>
                </a:cubicBezTo>
                <a:cubicBezTo>
                  <a:pt x="23" y="644"/>
                  <a:pt x="0" y="266"/>
                  <a:pt x="31" y="133"/>
                </a:cubicBezTo>
                <a:cubicBezTo>
                  <a:pt x="62" y="0"/>
                  <a:pt x="225" y="62"/>
                  <a:pt x="315" y="126"/>
                </a:cubicBezTo>
                <a:cubicBezTo>
                  <a:pt x="405" y="190"/>
                  <a:pt x="488" y="405"/>
                  <a:pt x="573" y="519"/>
                </a:cubicBezTo>
                <a:cubicBezTo>
                  <a:pt x="658" y="633"/>
                  <a:pt x="684" y="749"/>
                  <a:pt x="824" y="811"/>
                </a:cubicBezTo>
                <a:cubicBezTo>
                  <a:pt x="964" y="873"/>
                  <a:pt x="1218" y="899"/>
                  <a:pt x="1413" y="892"/>
                </a:cubicBezTo>
                <a:cubicBezTo>
                  <a:pt x="1608" y="885"/>
                  <a:pt x="1783" y="814"/>
                  <a:pt x="1996" y="770"/>
                </a:cubicBezTo>
                <a:cubicBezTo>
                  <a:pt x="2209" y="726"/>
                  <a:pt x="2359" y="635"/>
                  <a:pt x="2694" y="628"/>
                </a:cubicBezTo>
                <a:cubicBezTo>
                  <a:pt x="3029" y="621"/>
                  <a:pt x="3703" y="658"/>
                  <a:pt x="4009" y="729"/>
                </a:cubicBezTo>
                <a:cubicBezTo>
                  <a:pt x="4315" y="800"/>
                  <a:pt x="4423" y="884"/>
                  <a:pt x="4530" y="1055"/>
                </a:cubicBezTo>
                <a:cubicBezTo>
                  <a:pt x="4637" y="1226"/>
                  <a:pt x="4777" y="1591"/>
                  <a:pt x="4652" y="1753"/>
                </a:cubicBezTo>
                <a:cubicBezTo>
                  <a:pt x="4527" y="1915"/>
                  <a:pt x="4072" y="1953"/>
                  <a:pt x="3778" y="2030"/>
                </a:cubicBezTo>
                <a:cubicBezTo>
                  <a:pt x="3484" y="2107"/>
                  <a:pt x="3267" y="2189"/>
                  <a:pt x="2891" y="2213"/>
                </a:cubicBezTo>
                <a:cubicBezTo>
                  <a:pt x="2515" y="2237"/>
                  <a:pt x="1895" y="2234"/>
                  <a:pt x="1522" y="2173"/>
                </a:cubicBezTo>
                <a:cubicBezTo>
                  <a:pt x="1149" y="2112"/>
                  <a:pt x="881" y="2035"/>
                  <a:pt x="648" y="1827"/>
                </a:cubicBezTo>
                <a:close/>
              </a:path>
            </a:pathLst>
          </a:custGeom>
          <a:noFill/>
          <a:ln w="38100">
            <a:solidFill>
              <a:srgbClr val="00008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1" name="Text Box 21"/>
          <p:cNvSpPr txBox="1">
            <a:spLocks noChangeArrowheads="1"/>
          </p:cNvSpPr>
          <p:nvPr/>
        </p:nvSpPr>
        <p:spPr bwMode="auto">
          <a:xfrm>
            <a:off x="5159376" y="2994026"/>
            <a:ext cx="13500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latin typeface="Arial Narrow" panose="020B0606020202030204" pitchFamily="34" charset="0"/>
              </a:rPr>
              <a:t>Periphery</a:t>
            </a:r>
          </a:p>
        </p:txBody>
      </p:sp>
      <p:sp>
        <p:nvSpPr>
          <p:cNvPr id="47112" name="Line 25"/>
          <p:cNvSpPr>
            <a:spLocks noChangeShapeType="1"/>
          </p:cNvSpPr>
          <p:nvPr/>
        </p:nvSpPr>
        <p:spPr bwMode="auto">
          <a:xfrm flipV="1">
            <a:off x="4054475" y="4364039"/>
            <a:ext cx="369888" cy="858837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7113" name="Line 28"/>
          <p:cNvSpPr>
            <a:spLocks noChangeShapeType="1"/>
          </p:cNvSpPr>
          <p:nvPr/>
        </p:nvSpPr>
        <p:spPr bwMode="auto">
          <a:xfrm flipH="1" flipV="1">
            <a:off x="7359651" y="4137025"/>
            <a:ext cx="892175" cy="109855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7114" name="Rectangle 29"/>
          <p:cNvSpPr>
            <a:spLocks noChangeArrowheads="1"/>
          </p:cNvSpPr>
          <p:nvPr/>
        </p:nvSpPr>
        <p:spPr bwMode="auto">
          <a:xfrm>
            <a:off x="1997076" y="5191125"/>
            <a:ext cx="4518025" cy="1570038"/>
          </a:xfrm>
          <a:prstGeom prst="rect">
            <a:avLst/>
          </a:prstGeom>
          <a:solidFill>
            <a:srgbClr val="FFFFFF"/>
          </a:solidFill>
          <a:ln w="19050">
            <a:solidFill>
              <a:srgbClr val="80808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600">
                <a:latin typeface="Arial Narrow" pitchFamily="34" charset="0"/>
              </a:rPr>
              <a:t>Inner islands (Java, Madura and Bali); world’s most populous island.</a:t>
            </a:r>
          </a:p>
          <a:p>
            <a:r>
              <a:rPr lang="en-US" sz="1600">
                <a:latin typeface="Arial Narrow" pitchFamily="34" charset="0"/>
              </a:rPr>
              <a:t>Fertile land due to volcanic origin and monsoon (among the most fertile land in the world).</a:t>
            </a:r>
          </a:p>
          <a:p>
            <a:r>
              <a:rPr lang="en-US" sz="1600">
                <a:latin typeface="Arial Narrow" pitchFamily="34" charset="0"/>
              </a:rPr>
              <a:t>80% of the population on 7% of the land.</a:t>
            </a:r>
          </a:p>
          <a:p>
            <a:r>
              <a:rPr lang="en-US" sz="1600">
                <a:latin typeface="Arial Narrow" pitchFamily="34" charset="0"/>
              </a:rPr>
              <a:t>Mostly Javanese.</a:t>
            </a:r>
          </a:p>
        </p:txBody>
      </p:sp>
      <p:sp>
        <p:nvSpPr>
          <p:cNvPr id="47115" name="Rectangle 30"/>
          <p:cNvSpPr>
            <a:spLocks noChangeArrowheads="1"/>
          </p:cNvSpPr>
          <p:nvPr/>
        </p:nvSpPr>
        <p:spPr bwMode="auto">
          <a:xfrm>
            <a:off x="6648450" y="5189538"/>
            <a:ext cx="3702050" cy="1333500"/>
          </a:xfrm>
          <a:prstGeom prst="rect">
            <a:avLst/>
          </a:prstGeom>
          <a:solidFill>
            <a:srgbClr val="FFFFFF"/>
          </a:solidFill>
          <a:ln w="19050">
            <a:solidFill>
              <a:srgbClr val="80808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600">
                <a:latin typeface="Arial Narrow" pitchFamily="34" charset="0"/>
              </a:rPr>
              <a:t>Outer islands (Sumatra, Kalimantan, Sulawesi, Irian Jaya)</a:t>
            </a:r>
          </a:p>
          <a:p>
            <a:r>
              <a:rPr lang="en-US" sz="1600">
                <a:latin typeface="Arial Narrow" pitchFamily="34" charset="0"/>
              </a:rPr>
              <a:t>20% of the population on 93% of the land.</a:t>
            </a:r>
          </a:p>
          <a:p>
            <a:r>
              <a:rPr lang="en-US" sz="1600">
                <a:latin typeface="Arial Narrow" pitchFamily="34" charset="0"/>
              </a:rPr>
              <a:t>Most of the minorities.</a:t>
            </a:r>
          </a:p>
          <a:p>
            <a:r>
              <a:rPr lang="en-US" sz="1600">
                <a:latin typeface="Arial Narrow" pitchFamily="34" charset="0"/>
              </a:rPr>
              <a:t>Sparsely populated but abundant in resources.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00C2F-00D3-4539-876D-6485F25E7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35288EC7-D472-46B4-8068-BD6BEF9CD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1590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5FF32-7B97-4ECF-A488-8AE299D03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Conflicts between the Core and Periphery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DD3B3-F02D-4C5B-BF77-91594DEA4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651" y="1311275"/>
            <a:ext cx="5904011" cy="5291138"/>
          </a:xfrm>
        </p:spPr>
        <p:txBody>
          <a:bodyPr/>
          <a:lstStyle/>
          <a:p>
            <a:r>
              <a:rPr lang="en-US" dirty="0"/>
              <a:t>Relocating the capital of Indonesia</a:t>
            </a:r>
          </a:p>
          <a:p>
            <a:pPr lvl="1"/>
            <a:r>
              <a:rPr lang="en-US" dirty="0"/>
              <a:t>Decision made in 2022 to relocate the capital.</a:t>
            </a:r>
          </a:p>
          <a:p>
            <a:pPr lvl="1"/>
            <a:r>
              <a:rPr lang="en-US" dirty="0"/>
              <a:t>Currently Jakarta on the island of Java.</a:t>
            </a:r>
          </a:p>
          <a:p>
            <a:pPr lvl="1"/>
            <a:r>
              <a:rPr lang="en-US" dirty="0"/>
              <a:t>Capital of more than 10 million people, facing acute congestion and environmental problems.</a:t>
            </a:r>
          </a:p>
          <a:p>
            <a:pPr lvl="1"/>
            <a:r>
              <a:rPr lang="en-US" dirty="0"/>
              <a:t>New capital will be named “Nusantara” (archipelago in Javanese).</a:t>
            </a:r>
          </a:p>
          <a:p>
            <a:pPr lvl="1"/>
            <a:r>
              <a:rPr lang="en-US" dirty="0"/>
              <a:t>To be on the island of Borneo, 1,300 km away.</a:t>
            </a:r>
          </a:p>
          <a:p>
            <a:pPr lvl="1"/>
            <a:r>
              <a:rPr lang="en-US" dirty="0"/>
              <a:t>New symbolic site more at the geographical center of the archipelago nation.</a:t>
            </a:r>
          </a:p>
          <a:p>
            <a:pPr lvl="1"/>
            <a:endParaRPr lang="en-US" dirty="0"/>
          </a:p>
        </p:txBody>
      </p:sp>
      <p:pic>
        <p:nvPicPr>
          <p:cNvPr id="1026" name="Picture 2" descr="Indonesia to move its capital to Borneo island - Newspaper - DAWN.COM">
            <a:extLst>
              <a:ext uri="{FF2B5EF4-FFF2-40B4-BE49-F238E27FC236}">
                <a16:creationId xmlns:a16="http://schemas.microsoft.com/office/drawing/2014/main" id="{4B1E0403-36F5-4223-B36A-00D51BCA4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543" y="1380280"/>
            <a:ext cx="5125937" cy="307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439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Landforms of Southeast Asia</a:t>
            </a:r>
          </a:p>
        </p:txBody>
      </p:sp>
      <p:pic>
        <p:nvPicPr>
          <p:cNvPr id="27" name="Picture 26" descr="Southeast Asia Elevati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79196" y="1056742"/>
            <a:ext cx="7187318" cy="5589479"/>
          </a:xfrm>
          <a:prstGeom prst="rect">
            <a:avLst/>
          </a:prstGeom>
        </p:spPr>
      </p:pic>
      <p:sp>
        <p:nvSpPr>
          <p:cNvPr id="14340" name="Freeform 8"/>
          <p:cNvSpPr>
            <a:spLocks/>
          </p:cNvSpPr>
          <p:nvPr/>
        </p:nvSpPr>
        <p:spPr bwMode="auto">
          <a:xfrm>
            <a:off x="4607661" y="2217844"/>
            <a:ext cx="623899" cy="1030277"/>
          </a:xfrm>
          <a:custGeom>
            <a:avLst/>
            <a:gdLst>
              <a:gd name="T0" fmla="*/ 0 w 370"/>
              <a:gd name="T1" fmla="*/ 0 h 611"/>
              <a:gd name="T2" fmla="*/ 2147483647 w 370"/>
              <a:gd name="T3" fmla="*/ 2147483647 h 611"/>
              <a:gd name="T4" fmla="*/ 2147483647 w 370"/>
              <a:gd name="T5" fmla="*/ 2147483647 h 611"/>
              <a:gd name="T6" fmla="*/ 2147483647 w 370"/>
              <a:gd name="T7" fmla="*/ 2147483647 h 611"/>
              <a:gd name="T8" fmla="*/ 0 60000 65536"/>
              <a:gd name="T9" fmla="*/ 0 60000 65536"/>
              <a:gd name="T10" fmla="*/ 0 60000 65536"/>
              <a:gd name="T11" fmla="*/ 0 60000 65536"/>
              <a:gd name="T12" fmla="*/ 0 w 370"/>
              <a:gd name="T13" fmla="*/ 0 h 611"/>
              <a:gd name="T14" fmla="*/ 370 w 370"/>
              <a:gd name="T15" fmla="*/ 611 h 61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70" h="611">
                <a:moveTo>
                  <a:pt x="0" y="0"/>
                </a:moveTo>
                <a:cubicBezTo>
                  <a:pt x="22" y="41"/>
                  <a:pt x="95" y="188"/>
                  <a:pt x="137" y="247"/>
                </a:cubicBezTo>
                <a:cubicBezTo>
                  <a:pt x="179" y="306"/>
                  <a:pt x="215" y="296"/>
                  <a:pt x="254" y="357"/>
                </a:cubicBezTo>
                <a:cubicBezTo>
                  <a:pt x="293" y="418"/>
                  <a:pt x="331" y="514"/>
                  <a:pt x="370" y="611"/>
                </a:cubicBezTo>
              </a:path>
            </a:pathLst>
          </a:custGeom>
          <a:noFill/>
          <a:ln w="508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1" name="Freeform 9"/>
          <p:cNvSpPr>
            <a:spLocks/>
          </p:cNvSpPr>
          <p:nvPr/>
        </p:nvSpPr>
        <p:spPr bwMode="auto">
          <a:xfrm>
            <a:off x="3983762" y="2216158"/>
            <a:ext cx="161877" cy="925731"/>
          </a:xfrm>
          <a:custGeom>
            <a:avLst/>
            <a:gdLst>
              <a:gd name="T0" fmla="*/ 2147483647 w 96"/>
              <a:gd name="T1" fmla="*/ 0 h 549"/>
              <a:gd name="T2" fmla="*/ 2147483647 w 96"/>
              <a:gd name="T3" fmla="*/ 2147483647 h 549"/>
              <a:gd name="T4" fmla="*/ 2147483647 w 96"/>
              <a:gd name="T5" fmla="*/ 2147483647 h 549"/>
              <a:gd name="T6" fmla="*/ 2147483647 w 96"/>
              <a:gd name="T7" fmla="*/ 2147483647 h 549"/>
              <a:gd name="T8" fmla="*/ 0 60000 65536"/>
              <a:gd name="T9" fmla="*/ 0 60000 65536"/>
              <a:gd name="T10" fmla="*/ 0 60000 65536"/>
              <a:gd name="T11" fmla="*/ 0 60000 65536"/>
              <a:gd name="T12" fmla="*/ 0 w 96"/>
              <a:gd name="T13" fmla="*/ 0 h 549"/>
              <a:gd name="T14" fmla="*/ 96 w 96"/>
              <a:gd name="T15" fmla="*/ 549 h 5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6" h="549">
                <a:moveTo>
                  <a:pt x="96" y="0"/>
                </a:moveTo>
                <a:cubicBezTo>
                  <a:pt x="55" y="42"/>
                  <a:pt x="14" y="85"/>
                  <a:pt x="7" y="144"/>
                </a:cubicBezTo>
                <a:cubicBezTo>
                  <a:pt x="0" y="203"/>
                  <a:pt x="40" y="289"/>
                  <a:pt x="55" y="357"/>
                </a:cubicBezTo>
                <a:cubicBezTo>
                  <a:pt x="70" y="425"/>
                  <a:pt x="83" y="487"/>
                  <a:pt x="96" y="549"/>
                </a:cubicBezTo>
              </a:path>
            </a:pathLst>
          </a:custGeom>
          <a:noFill/>
          <a:ln w="508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2" name="Freeform 10"/>
          <p:cNvSpPr>
            <a:spLocks/>
          </p:cNvSpPr>
          <p:nvPr/>
        </p:nvSpPr>
        <p:spPr bwMode="auto">
          <a:xfrm>
            <a:off x="3427017" y="1558534"/>
            <a:ext cx="464002" cy="961142"/>
          </a:xfrm>
          <a:custGeom>
            <a:avLst/>
            <a:gdLst>
              <a:gd name="T0" fmla="*/ 2147483647 w 301"/>
              <a:gd name="T1" fmla="*/ 0 h 570"/>
              <a:gd name="T2" fmla="*/ 2147483647 w 301"/>
              <a:gd name="T3" fmla="*/ 2147483647 h 570"/>
              <a:gd name="T4" fmla="*/ 2147483647 w 301"/>
              <a:gd name="T5" fmla="*/ 2147483647 h 570"/>
              <a:gd name="T6" fmla="*/ 2147483647 w 301"/>
              <a:gd name="T7" fmla="*/ 2147483647 h 570"/>
              <a:gd name="T8" fmla="*/ 2147483647 w 301"/>
              <a:gd name="T9" fmla="*/ 2147483647 h 5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1"/>
              <a:gd name="T16" fmla="*/ 0 h 570"/>
              <a:gd name="T17" fmla="*/ 301 w 301"/>
              <a:gd name="T18" fmla="*/ 570 h 570"/>
              <a:gd name="connsiteX0" fmla="*/ 9142 w 9142"/>
              <a:gd name="connsiteY0" fmla="*/ 0 h 10000"/>
              <a:gd name="connsiteX1" fmla="*/ 4358 w 9142"/>
              <a:gd name="connsiteY1" fmla="*/ 1456 h 10000"/>
              <a:gd name="connsiteX2" fmla="*/ 703 w 9142"/>
              <a:gd name="connsiteY2" fmla="*/ 4105 h 10000"/>
              <a:gd name="connsiteX3" fmla="*/ 199 w 9142"/>
              <a:gd name="connsiteY3" fmla="*/ 7094 h 10000"/>
              <a:gd name="connsiteX4" fmla="*/ 1833 w 9142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2" h="10000">
                <a:moveTo>
                  <a:pt x="9142" y="0"/>
                </a:moveTo>
                <a:cubicBezTo>
                  <a:pt x="7448" y="386"/>
                  <a:pt x="5753" y="772"/>
                  <a:pt x="4358" y="1456"/>
                </a:cubicBezTo>
                <a:cubicBezTo>
                  <a:pt x="2963" y="2140"/>
                  <a:pt x="1396" y="3165"/>
                  <a:pt x="703" y="4105"/>
                </a:cubicBezTo>
                <a:cubicBezTo>
                  <a:pt x="10" y="5045"/>
                  <a:pt x="0" y="6112"/>
                  <a:pt x="199" y="7094"/>
                </a:cubicBezTo>
                <a:cubicBezTo>
                  <a:pt x="399" y="8077"/>
                  <a:pt x="670" y="8614"/>
                  <a:pt x="1833" y="10000"/>
                </a:cubicBezTo>
              </a:path>
            </a:pathLst>
          </a:custGeom>
          <a:noFill/>
          <a:ln w="508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3" name="Freeform 11"/>
          <p:cNvSpPr>
            <a:spLocks/>
          </p:cNvSpPr>
          <p:nvPr/>
        </p:nvSpPr>
        <p:spPr bwMode="auto">
          <a:xfrm>
            <a:off x="3740947" y="4322238"/>
            <a:ext cx="1062315" cy="1261288"/>
          </a:xfrm>
          <a:custGeom>
            <a:avLst/>
            <a:gdLst>
              <a:gd name="T0" fmla="*/ 0 w 630"/>
              <a:gd name="T1" fmla="*/ 0 h 748"/>
              <a:gd name="T2" fmla="*/ 2147483647 w 630"/>
              <a:gd name="T3" fmla="*/ 2147483647 h 748"/>
              <a:gd name="T4" fmla="*/ 2147483647 w 630"/>
              <a:gd name="T5" fmla="*/ 2147483647 h 748"/>
              <a:gd name="T6" fmla="*/ 2147483647 w 630"/>
              <a:gd name="T7" fmla="*/ 2147483647 h 748"/>
              <a:gd name="T8" fmla="*/ 0 60000 65536"/>
              <a:gd name="T9" fmla="*/ 0 60000 65536"/>
              <a:gd name="T10" fmla="*/ 0 60000 65536"/>
              <a:gd name="T11" fmla="*/ 0 60000 65536"/>
              <a:gd name="T12" fmla="*/ 0 w 630"/>
              <a:gd name="T13" fmla="*/ 0 h 748"/>
              <a:gd name="T14" fmla="*/ 630 w 630"/>
              <a:gd name="T15" fmla="*/ 748 h 74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30" h="748">
                <a:moveTo>
                  <a:pt x="0" y="0"/>
                </a:moveTo>
                <a:cubicBezTo>
                  <a:pt x="53" y="27"/>
                  <a:pt x="106" y="55"/>
                  <a:pt x="157" y="117"/>
                </a:cubicBezTo>
                <a:cubicBezTo>
                  <a:pt x="208" y="179"/>
                  <a:pt x="229" y="266"/>
                  <a:pt x="308" y="371"/>
                </a:cubicBezTo>
                <a:cubicBezTo>
                  <a:pt x="387" y="476"/>
                  <a:pt x="508" y="612"/>
                  <a:pt x="630" y="748"/>
                </a:cubicBezTo>
              </a:path>
            </a:pathLst>
          </a:custGeom>
          <a:noFill/>
          <a:ln w="508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4" name="Freeform 13"/>
          <p:cNvSpPr>
            <a:spLocks/>
          </p:cNvSpPr>
          <p:nvPr/>
        </p:nvSpPr>
        <p:spPr bwMode="auto">
          <a:xfrm>
            <a:off x="8642769" y="5372751"/>
            <a:ext cx="925732" cy="268107"/>
          </a:xfrm>
          <a:custGeom>
            <a:avLst/>
            <a:gdLst>
              <a:gd name="T0" fmla="*/ 0 w 549"/>
              <a:gd name="T1" fmla="*/ 2147483647 h 159"/>
              <a:gd name="T2" fmla="*/ 2147483647 w 549"/>
              <a:gd name="T3" fmla="*/ 2147483647 h 159"/>
              <a:gd name="T4" fmla="*/ 2147483647 w 549"/>
              <a:gd name="T5" fmla="*/ 2147483647 h 159"/>
              <a:gd name="T6" fmla="*/ 2147483647 w 549"/>
              <a:gd name="T7" fmla="*/ 2147483647 h 159"/>
              <a:gd name="T8" fmla="*/ 0 60000 65536"/>
              <a:gd name="T9" fmla="*/ 0 60000 65536"/>
              <a:gd name="T10" fmla="*/ 0 60000 65536"/>
              <a:gd name="T11" fmla="*/ 0 60000 65536"/>
              <a:gd name="T12" fmla="*/ 0 w 549"/>
              <a:gd name="T13" fmla="*/ 0 h 159"/>
              <a:gd name="T14" fmla="*/ 549 w 549"/>
              <a:gd name="T15" fmla="*/ 159 h 15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49" h="159">
                <a:moveTo>
                  <a:pt x="0" y="22"/>
                </a:moveTo>
                <a:cubicBezTo>
                  <a:pt x="13" y="11"/>
                  <a:pt x="27" y="0"/>
                  <a:pt x="103" y="15"/>
                </a:cubicBezTo>
                <a:cubicBezTo>
                  <a:pt x="179" y="30"/>
                  <a:pt x="385" y="87"/>
                  <a:pt x="459" y="111"/>
                </a:cubicBezTo>
                <a:cubicBezTo>
                  <a:pt x="533" y="135"/>
                  <a:pt x="541" y="147"/>
                  <a:pt x="549" y="159"/>
                </a:cubicBezTo>
              </a:path>
            </a:pathLst>
          </a:custGeom>
          <a:noFill/>
          <a:ln w="508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5" name="Freeform 14"/>
          <p:cNvSpPr>
            <a:spLocks/>
          </p:cNvSpPr>
          <p:nvPr/>
        </p:nvSpPr>
        <p:spPr bwMode="auto">
          <a:xfrm>
            <a:off x="5926279" y="4345845"/>
            <a:ext cx="333870" cy="578372"/>
          </a:xfrm>
          <a:custGeom>
            <a:avLst/>
            <a:gdLst>
              <a:gd name="T0" fmla="*/ 2147483647 w 198"/>
              <a:gd name="T1" fmla="*/ 0 h 343"/>
              <a:gd name="T2" fmla="*/ 2147483647 w 198"/>
              <a:gd name="T3" fmla="*/ 2147483647 h 343"/>
              <a:gd name="T4" fmla="*/ 2147483647 w 198"/>
              <a:gd name="T5" fmla="*/ 2147483647 h 343"/>
              <a:gd name="T6" fmla="*/ 0 w 198"/>
              <a:gd name="T7" fmla="*/ 2147483647 h 343"/>
              <a:gd name="T8" fmla="*/ 0 60000 65536"/>
              <a:gd name="T9" fmla="*/ 0 60000 65536"/>
              <a:gd name="T10" fmla="*/ 0 60000 65536"/>
              <a:gd name="T11" fmla="*/ 0 60000 65536"/>
              <a:gd name="T12" fmla="*/ 0 w 198"/>
              <a:gd name="T13" fmla="*/ 0 h 343"/>
              <a:gd name="T14" fmla="*/ 198 w 198"/>
              <a:gd name="T15" fmla="*/ 343 h 34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8" h="343">
                <a:moveTo>
                  <a:pt x="198" y="0"/>
                </a:moveTo>
                <a:cubicBezTo>
                  <a:pt x="186" y="52"/>
                  <a:pt x="175" y="104"/>
                  <a:pt x="157" y="151"/>
                </a:cubicBezTo>
                <a:cubicBezTo>
                  <a:pt x="139" y="198"/>
                  <a:pt x="115" y="249"/>
                  <a:pt x="89" y="281"/>
                </a:cubicBezTo>
                <a:cubicBezTo>
                  <a:pt x="63" y="313"/>
                  <a:pt x="31" y="328"/>
                  <a:pt x="0" y="343"/>
                </a:cubicBezTo>
              </a:path>
            </a:pathLst>
          </a:custGeom>
          <a:noFill/>
          <a:ln w="508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6" name="Text Box 15"/>
          <p:cNvSpPr txBox="1">
            <a:spLocks noChangeArrowheads="1"/>
          </p:cNvSpPr>
          <p:nvPr/>
        </p:nvSpPr>
        <p:spPr bwMode="auto">
          <a:xfrm rot="2700000">
            <a:off x="4822495" y="2892516"/>
            <a:ext cx="14622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Arial Narrow" pitchFamily="34" charset="0"/>
              </a:rPr>
              <a:t>Annamite Chain</a:t>
            </a:r>
          </a:p>
        </p:txBody>
      </p:sp>
      <p:sp>
        <p:nvSpPr>
          <p:cNvPr id="14347" name="Text Box 16"/>
          <p:cNvSpPr txBox="1">
            <a:spLocks noChangeArrowheads="1"/>
          </p:cNvSpPr>
          <p:nvPr/>
        </p:nvSpPr>
        <p:spPr bwMode="auto">
          <a:xfrm rot="18773179">
            <a:off x="3859418" y="1509820"/>
            <a:ext cx="14526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Arial Narrow" pitchFamily="34" charset="0"/>
              </a:rPr>
              <a:t>Shan Highlands</a:t>
            </a:r>
          </a:p>
        </p:txBody>
      </p:sp>
      <p:sp>
        <p:nvSpPr>
          <p:cNvPr id="14349" name="Freeform 19"/>
          <p:cNvSpPr>
            <a:spLocks/>
          </p:cNvSpPr>
          <p:nvPr/>
        </p:nvSpPr>
        <p:spPr bwMode="auto">
          <a:xfrm>
            <a:off x="4260300" y="2888956"/>
            <a:ext cx="80938" cy="381084"/>
          </a:xfrm>
          <a:custGeom>
            <a:avLst/>
            <a:gdLst>
              <a:gd name="T0" fmla="*/ 2147483647 w 48"/>
              <a:gd name="T1" fmla="*/ 2147483647 h 226"/>
              <a:gd name="T2" fmla="*/ 2147483647 w 48"/>
              <a:gd name="T3" fmla="*/ 2147483647 h 226"/>
              <a:gd name="T4" fmla="*/ 0 w 48"/>
              <a:gd name="T5" fmla="*/ 0 h 226"/>
              <a:gd name="T6" fmla="*/ 0 60000 65536"/>
              <a:gd name="T7" fmla="*/ 0 60000 65536"/>
              <a:gd name="T8" fmla="*/ 0 60000 65536"/>
              <a:gd name="T9" fmla="*/ 0 w 48"/>
              <a:gd name="T10" fmla="*/ 0 h 226"/>
              <a:gd name="T11" fmla="*/ 48 w 48"/>
              <a:gd name="T12" fmla="*/ 226 h 22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" h="226">
                <a:moveTo>
                  <a:pt x="48" y="226"/>
                </a:moveTo>
                <a:cubicBezTo>
                  <a:pt x="42" y="176"/>
                  <a:pt x="36" y="127"/>
                  <a:pt x="28" y="89"/>
                </a:cubicBezTo>
                <a:cubicBezTo>
                  <a:pt x="20" y="51"/>
                  <a:pt x="10" y="25"/>
                  <a:pt x="0" y="0"/>
                </a:cubicBezTo>
              </a:path>
            </a:pathLst>
          </a:cu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51" name="Freeform 21"/>
          <p:cNvSpPr>
            <a:spLocks/>
          </p:cNvSpPr>
          <p:nvPr/>
        </p:nvSpPr>
        <p:spPr bwMode="auto">
          <a:xfrm>
            <a:off x="4874083" y="2265058"/>
            <a:ext cx="161877" cy="161877"/>
          </a:xfrm>
          <a:custGeom>
            <a:avLst/>
            <a:gdLst>
              <a:gd name="T0" fmla="*/ 2147483647 w 96"/>
              <a:gd name="T1" fmla="*/ 2147483647 h 96"/>
              <a:gd name="T2" fmla="*/ 2147483647 w 96"/>
              <a:gd name="T3" fmla="*/ 2147483647 h 96"/>
              <a:gd name="T4" fmla="*/ 0 w 96"/>
              <a:gd name="T5" fmla="*/ 0 h 96"/>
              <a:gd name="T6" fmla="*/ 0 60000 65536"/>
              <a:gd name="T7" fmla="*/ 0 60000 65536"/>
              <a:gd name="T8" fmla="*/ 0 60000 65536"/>
              <a:gd name="T9" fmla="*/ 0 w 96"/>
              <a:gd name="T10" fmla="*/ 0 h 96"/>
              <a:gd name="T11" fmla="*/ 96 w 96"/>
              <a:gd name="T12" fmla="*/ 96 h 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" h="96">
                <a:moveTo>
                  <a:pt x="96" y="96"/>
                </a:moveTo>
                <a:cubicBezTo>
                  <a:pt x="80" y="69"/>
                  <a:pt x="64" y="43"/>
                  <a:pt x="48" y="27"/>
                </a:cubicBezTo>
                <a:cubicBezTo>
                  <a:pt x="32" y="11"/>
                  <a:pt x="16" y="5"/>
                  <a:pt x="0" y="0"/>
                </a:cubicBezTo>
              </a:path>
            </a:pathLst>
          </a:cu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52" name="Text Box 17"/>
          <p:cNvSpPr txBox="1">
            <a:spLocks noChangeArrowheads="1"/>
          </p:cNvSpPr>
          <p:nvPr/>
        </p:nvSpPr>
        <p:spPr bwMode="auto">
          <a:xfrm rot="18900000">
            <a:off x="2780234" y="1576425"/>
            <a:ext cx="12418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err="1">
                <a:latin typeface="Arial Narrow" pitchFamily="34" charset="0"/>
              </a:rPr>
              <a:t>Arakan</a:t>
            </a:r>
            <a:r>
              <a:rPr lang="en-US" sz="1600" b="1" dirty="0">
                <a:latin typeface="Arial Narrow" pitchFamily="34" charset="0"/>
              </a:rPr>
              <a:t> </a:t>
            </a:r>
            <a:r>
              <a:rPr lang="en-US" sz="1600" b="1" dirty="0" err="1">
                <a:latin typeface="Arial Narrow" pitchFamily="34" charset="0"/>
              </a:rPr>
              <a:t>Yoma</a:t>
            </a:r>
            <a:endParaRPr lang="en-US" sz="1600" b="1" dirty="0">
              <a:latin typeface="Arial Narrow" pitchFamily="34" charset="0"/>
            </a:endParaRPr>
          </a:p>
        </p:txBody>
      </p:sp>
      <p:sp>
        <p:nvSpPr>
          <p:cNvPr id="14353" name="Text Box 22"/>
          <p:cNvSpPr txBox="1">
            <a:spLocks noChangeArrowheads="1"/>
          </p:cNvSpPr>
          <p:nvPr/>
        </p:nvSpPr>
        <p:spPr bwMode="auto">
          <a:xfrm>
            <a:off x="4997176" y="3561756"/>
            <a:ext cx="81785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i="1" dirty="0">
                <a:latin typeface="Arial Narrow" pitchFamily="34" charset="0"/>
              </a:rPr>
              <a:t>Mekong</a:t>
            </a:r>
          </a:p>
        </p:txBody>
      </p:sp>
      <p:sp>
        <p:nvSpPr>
          <p:cNvPr id="14354" name="Text Box 23"/>
          <p:cNvSpPr txBox="1">
            <a:spLocks noChangeArrowheads="1"/>
          </p:cNvSpPr>
          <p:nvPr/>
        </p:nvSpPr>
        <p:spPr bwMode="auto">
          <a:xfrm>
            <a:off x="3666753" y="3480818"/>
            <a:ext cx="111761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i="1" dirty="0">
                <a:latin typeface="Arial Narrow" pitchFamily="34" charset="0"/>
              </a:rPr>
              <a:t>Chao </a:t>
            </a:r>
            <a:r>
              <a:rPr lang="en-US" sz="1600" b="1" i="1" dirty="0" err="1">
                <a:latin typeface="Arial Narrow" pitchFamily="34" charset="0"/>
              </a:rPr>
              <a:t>Phrya</a:t>
            </a:r>
            <a:endParaRPr lang="en-US" sz="1600" b="1" i="1" dirty="0">
              <a:latin typeface="Arial Narrow" pitchFamily="34" charset="0"/>
            </a:endParaRPr>
          </a:p>
        </p:txBody>
      </p:sp>
      <p:sp>
        <p:nvSpPr>
          <p:cNvPr id="14355" name="Text Box 24"/>
          <p:cNvSpPr txBox="1">
            <a:spLocks noChangeArrowheads="1"/>
          </p:cNvSpPr>
          <p:nvPr/>
        </p:nvSpPr>
        <p:spPr bwMode="auto">
          <a:xfrm>
            <a:off x="5019097" y="2254940"/>
            <a:ext cx="9685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i="1" dirty="0">
                <a:latin typeface="Arial Narrow" pitchFamily="34" charset="0"/>
              </a:rPr>
              <a:t>Red River</a:t>
            </a:r>
          </a:p>
        </p:txBody>
      </p:sp>
      <p:sp>
        <p:nvSpPr>
          <p:cNvPr id="14356" name="Text Box 25"/>
          <p:cNvSpPr txBox="1">
            <a:spLocks noChangeArrowheads="1"/>
          </p:cNvSpPr>
          <p:nvPr/>
        </p:nvSpPr>
        <p:spPr bwMode="auto">
          <a:xfrm>
            <a:off x="3145713" y="2764176"/>
            <a:ext cx="87556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i="1" dirty="0" err="1">
                <a:latin typeface="Arial Narrow" pitchFamily="34" charset="0"/>
              </a:rPr>
              <a:t>Irrawady</a:t>
            </a:r>
            <a:endParaRPr lang="en-US" sz="1600" b="1" i="1" dirty="0">
              <a:latin typeface="Arial Narrow" pitchFamily="34" charset="0"/>
            </a:endParaRPr>
          </a:p>
        </p:txBody>
      </p:sp>
      <p:sp>
        <p:nvSpPr>
          <p:cNvPr id="14357" name="Text Box 26"/>
          <p:cNvSpPr txBox="1">
            <a:spLocks noChangeArrowheads="1"/>
          </p:cNvSpPr>
          <p:nvPr/>
        </p:nvSpPr>
        <p:spPr bwMode="auto">
          <a:xfrm rot="2700000">
            <a:off x="3674708" y="4957285"/>
            <a:ext cx="80021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Arial Narrow" pitchFamily="34" charset="0"/>
              </a:rPr>
              <a:t>Barisan</a:t>
            </a:r>
          </a:p>
        </p:txBody>
      </p:sp>
      <p:sp>
        <p:nvSpPr>
          <p:cNvPr id="14358" name="Text Box 27"/>
          <p:cNvSpPr txBox="1">
            <a:spLocks noChangeArrowheads="1"/>
          </p:cNvSpPr>
          <p:nvPr/>
        </p:nvSpPr>
        <p:spPr bwMode="auto">
          <a:xfrm rot="18000000">
            <a:off x="5276893" y="4353620"/>
            <a:ext cx="120097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Arial Narrow" pitchFamily="34" charset="0"/>
              </a:rPr>
              <a:t>Pegunungan</a:t>
            </a:r>
          </a:p>
        </p:txBody>
      </p:sp>
      <p:sp>
        <p:nvSpPr>
          <p:cNvPr id="14359" name="Text Box 28"/>
          <p:cNvSpPr txBox="1">
            <a:spLocks noChangeArrowheads="1"/>
          </p:cNvSpPr>
          <p:nvPr/>
        </p:nvSpPr>
        <p:spPr bwMode="auto">
          <a:xfrm rot="498005">
            <a:off x="8727521" y="5039909"/>
            <a:ext cx="7056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Arial Narrow" pitchFamily="34" charset="0"/>
              </a:rPr>
              <a:t>Maoke</a:t>
            </a:r>
          </a:p>
        </p:txBody>
      </p:sp>
      <p:sp>
        <p:nvSpPr>
          <p:cNvPr id="14360" name="Freeform 29"/>
          <p:cNvSpPr>
            <a:spLocks/>
          </p:cNvSpPr>
          <p:nvPr/>
        </p:nvSpPr>
        <p:spPr bwMode="auto">
          <a:xfrm>
            <a:off x="3111989" y="2354427"/>
            <a:ext cx="5964139" cy="4166634"/>
          </a:xfrm>
          <a:custGeom>
            <a:avLst/>
            <a:gdLst>
              <a:gd name="T0" fmla="*/ 2147483647 w 3537"/>
              <a:gd name="T1" fmla="*/ 2147483647 h 2471"/>
              <a:gd name="T2" fmla="*/ 2147483647 w 3537"/>
              <a:gd name="T3" fmla="*/ 2147483647 h 2471"/>
              <a:gd name="T4" fmla="*/ 2147483647 w 3537"/>
              <a:gd name="T5" fmla="*/ 2147483647 h 2471"/>
              <a:gd name="T6" fmla="*/ 2147483647 w 3537"/>
              <a:gd name="T7" fmla="*/ 2147483647 h 2471"/>
              <a:gd name="T8" fmla="*/ 2147483647 w 3537"/>
              <a:gd name="T9" fmla="*/ 2147483647 h 2471"/>
              <a:gd name="T10" fmla="*/ 2147483647 w 3537"/>
              <a:gd name="T11" fmla="*/ 2147483647 h 2471"/>
              <a:gd name="T12" fmla="*/ 2147483647 w 3537"/>
              <a:gd name="T13" fmla="*/ 2147483647 h 2471"/>
              <a:gd name="T14" fmla="*/ 2147483647 w 3537"/>
              <a:gd name="T15" fmla="*/ 2147483647 h 2471"/>
              <a:gd name="T16" fmla="*/ 2147483647 w 3537"/>
              <a:gd name="T17" fmla="*/ 2147483647 h 2471"/>
              <a:gd name="T18" fmla="*/ 2147483647 w 3537"/>
              <a:gd name="T19" fmla="*/ 2147483647 h 2471"/>
              <a:gd name="T20" fmla="*/ 2147483647 w 3537"/>
              <a:gd name="T21" fmla="*/ 2147483647 h 2471"/>
              <a:gd name="T22" fmla="*/ 2147483647 w 3537"/>
              <a:gd name="T23" fmla="*/ 2147483647 h 2471"/>
              <a:gd name="T24" fmla="*/ 2147483647 w 3537"/>
              <a:gd name="T25" fmla="*/ 2147483647 h 2471"/>
              <a:gd name="T26" fmla="*/ 2147483647 w 3537"/>
              <a:gd name="T27" fmla="*/ 2147483647 h 2471"/>
              <a:gd name="T28" fmla="*/ 2147483647 w 3537"/>
              <a:gd name="T29" fmla="*/ 2147483647 h 2471"/>
              <a:gd name="T30" fmla="*/ 2147483647 w 3537"/>
              <a:gd name="T31" fmla="*/ 2147483647 h 247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537"/>
              <a:gd name="T49" fmla="*/ 0 h 2471"/>
              <a:gd name="T50" fmla="*/ 3537 w 3537"/>
              <a:gd name="T51" fmla="*/ 2471 h 247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537" h="2471">
                <a:moveTo>
                  <a:pt x="2825" y="2471"/>
                </a:moveTo>
                <a:cubicBezTo>
                  <a:pt x="2536" y="2416"/>
                  <a:pt x="1526" y="2277"/>
                  <a:pt x="1097" y="2144"/>
                </a:cubicBezTo>
                <a:cubicBezTo>
                  <a:pt x="668" y="2011"/>
                  <a:pt x="431" y="1911"/>
                  <a:pt x="250" y="1675"/>
                </a:cubicBezTo>
                <a:cubicBezTo>
                  <a:pt x="69" y="1439"/>
                  <a:pt x="16" y="924"/>
                  <a:pt x="8" y="726"/>
                </a:cubicBezTo>
                <a:cubicBezTo>
                  <a:pt x="0" y="528"/>
                  <a:pt x="163" y="484"/>
                  <a:pt x="205" y="489"/>
                </a:cubicBezTo>
                <a:cubicBezTo>
                  <a:pt x="247" y="494"/>
                  <a:pt x="222" y="664"/>
                  <a:pt x="262" y="755"/>
                </a:cubicBezTo>
                <a:cubicBezTo>
                  <a:pt x="302" y="846"/>
                  <a:pt x="367" y="942"/>
                  <a:pt x="448" y="1037"/>
                </a:cubicBezTo>
                <a:cubicBezTo>
                  <a:pt x="529" y="1132"/>
                  <a:pt x="669" y="1258"/>
                  <a:pt x="747" y="1325"/>
                </a:cubicBezTo>
                <a:cubicBezTo>
                  <a:pt x="825" y="1392"/>
                  <a:pt x="865" y="1422"/>
                  <a:pt x="917" y="1438"/>
                </a:cubicBezTo>
                <a:cubicBezTo>
                  <a:pt x="969" y="1454"/>
                  <a:pt x="1032" y="1452"/>
                  <a:pt x="1058" y="1421"/>
                </a:cubicBezTo>
                <a:cubicBezTo>
                  <a:pt x="1084" y="1390"/>
                  <a:pt x="1045" y="1328"/>
                  <a:pt x="1075" y="1252"/>
                </a:cubicBezTo>
                <a:cubicBezTo>
                  <a:pt x="1105" y="1176"/>
                  <a:pt x="1132" y="1098"/>
                  <a:pt x="1239" y="964"/>
                </a:cubicBezTo>
                <a:cubicBezTo>
                  <a:pt x="1346" y="830"/>
                  <a:pt x="1565" y="598"/>
                  <a:pt x="1719" y="450"/>
                </a:cubicBezTo>
                <a:cubicBezTo>
                  <a:pt x="1873" y="302"/>
                  <a:pt x="1980" y="114"/>
                  <a:pt x="2165" y="77"/>
                </a:cubicBezTo>
                <a:cubicBezTo>
                  <a:pt x="2350" y="40"/>
                  <a:pt x="2602" y="0"/>
                  <a:pt x="2831" y="229"/>
                </a:cubicBezTo>
                <a:cubicBezTo>
                  <a:pt x="3060" y="458"/>
                  <a:pt x="3298" y="953"/>
                  <a:pt x="3537" y="1449"/>
                </a:cubicBezTo>
              </a:path>
            </a:pathLst>
          </a:custGeom>
          <a:noFill/>
          <a:ln w="25400">
            <a:solidFill>
              <a:srgbClr val="00B0F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61" name="Text Box 30"/>
          <p:cNvSpPr txBox="1">
            <a:spLocks noChangeArrowheads="1"/>
          </p:cNvSpPr>
          <p:nvPr/>
        </p:nvSpPr>
        <p:spPr bwMode="auto">
          <a:xfrm>
            <a:off x="6723858" y="4249731"/>
            <a:ext cx="15224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vantGarde Bk BT"/>
              </a:rPr>
              <a:t>Archipelagos</a:t>
            </a:r>
          </a:p>
        </p:txBody>
      </p:sp>
      <p:sp>
        <p:nvSpPr>
          <p:cNvPr id="14362" name="Text Box 31"/>
          <p:cNvSpPr txBox="1">
            <a:spLocks noChangeArrowheads="1"/>
          </p:cNvSpPr>
          <p:nvPr/>
        </p:nvSpPr>
        <p:spPr bwMode="auto">
          <a:xfrm>
            <a:off x="4595857" y="1840131"/>
            <a:ext cx="31289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vantGarde Bk BT"/>
              </a:rPr>
              <a:t>Mountain chains and valleys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Conflicts between the Core and Periphery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Surplus labor force in Indonesia</a:t>
            </a:r>
          </a:p>
          <a:p>
            <a:pPr lvl="1" eaLnBrk="1" hangingPunct="1"/>
            <a:r>
              <a:rPr lang="en-US" dirty="0"/>
              <a:t>40% of the population under 20.</a:t>
            </a:r>
          </a:p>
          <a:p>
            <a:pPr lvl="1" eaLnBrk="1" hangingPunct="1"/>
            <a:r>
              <a:rPr lang="en-US" dirty="0"/>
              <a:t>3 million Indonesians entering the labor force each year.</a:t>
            </a:r>
          </a:p>
          <a:p>
            <a:pPr lvl="1" eaLnBrk="1" hangingPunct="1"/>
            <a:r>
              <a:rPr lang="en-US" dirty="0"/>
              <a:t>Largest labor surplus in Southeast Asia.</a:t>
            </a:r>
          </a:p>
          <a:p>
            <a:pPr lvl="1" eaLnBrk="1" hangingPunct="1"/>
            <a:r>
              <a:rPr lang="en-US" dirty="0"/>
              <a:t>About 40% of the workforce underemployed.</a:t>
            </a:r>
          </a:p>
          <a:p>
            <a:pPr lvl="1" eaLnBrk="1" hangingPunct="1"/>
            <a:r>
              <a:rPr lang="en-US" dirty="0"/>
              <a:t>Strong environmental pressures on inhabited islands (agriculture and urbanization) and remote islands (logging, oil and mines).</a:t>
            </a:r>
          </a:p>
          <a:p>
            <a:pPr lvl="1" eaLnBrk="1" hangingPunct="1"/>
            <a:r>
              <a:rPr lang="en-US" dirty="0"/>
              <a:t>Transmigration program (1969-2001):</a:t>
            </a:r>
          </a:p>
          <a:p>
            <a:pPr lvl="2" eaLnBrk="1" hangingPunct="1"/>
            <a:r>
              <a:rPr lang="en-US" dirty="0"/>
              <a:t>Aim at balancing the location of the population.</a:t>
            </a:r>
          </a:p>
          <a:p>
            <a:pPr lvl="2" eaLnBrk="1" hangingPunct="1"/>
            <a:r>
              <a:rPr lang="en-US" dirty="0"/>
              <a:t>About 6.5 million people voluntarily relocated from Java to the outer islands in 15 years.</a:t>
            </a:r>
          </a:p>
          <a:p>
            <a:pPr lvl="2" eaLnBrk="1" hangingPunct="1"/>
            <a:r>
              <a:rPr lang="en-US" dirty="0"/>
              <a:t>Problems such as deforestation and clashes with local indigenous populations.</a:t>
            </a:r>
          </a:p>
          <a:p>
            <a:pPr lvl="2" eaLnBrk="1" hangingPunct="1"/>
            <a:r>
              <a:rPr lang="en-US" dirty="0"/>
              <a:t>Cultural imperialism.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8" descr="Indonedia Basemap"/>
          <p:cNvPicPr>
            <a:picLocks noChangeAspect="1" noChangeArrowheads="1"/>
          </p:cNvPicPr>
          <p:nvPr/>
        </p:nvPicPr>
        <p:blipFill>
          <a:blip r:embed="rId3" cstate="print"/>
          <a:srcRect l="1172" t="17401" r="1765" b="17212"/>
          <a:stretch>
            <a:fillRect/>
          </a:stretch>
        </p:blipFill>
        <p:spPr bwMode="auto">
          <a:xfrm>
            <a:off x="2260601" y="1638301"/>
            <a:ext cx="8310563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The Balkanization of Indonesia</a:t>
            </a:r>
          </a:p>
        </p:txBody>
      </p:sp>
      <p:sp>
        <p:nvSpPr>
          <p:cNvPr id="57348" name="Text Box 10"/>
          <p:cNvSpPr txBox="1">
            <a:spLocks noChangeArrowheads="1"/>
          </p:cNvSpPr>
          <p:nvPr/>
        </p:nvSpPr>
        <p:spPr bwMode="auto">
          <a:xfrm>
            <a:off x="2581275" y="2230438"/>
            <a:ext cx="6511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CC3300"/>
                </a:solidFill>
                <a:latin typeface="Arial Narrow" panose="020B0606020202030204" pitchFamily="34" charset="0"/>
              </a:rPr>
              <a:t>Aceth</a:t>
            </a:r>
          </a:p>
        </p:txBody>
      </p:sp>
      <p:sp>
        <p:nvSpPr>
          <p:cNvPr id="57349" name="Text Box 11"/>
          <p:cNvSpPr txBox="1">
            <a:spLocks noChangeArrowheads="1"/>
          </p:cNvSpPr>
          <p:nvPr/>
        </p:nvSpPr>
        <p:spPr bwMode="auto">
          <a:xfrm>
            <a:off x="5867401" y="3770313"/>
            <a:ext cx="90281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CC3300"/>
                </a:solidFill>
                <a:latin typeface="Arial Narrow" panose="020B0606020202030204" pitchFamily="34" charset="0"/>
              </a:rPr>
              <a:t>Sulawesi</a:t>
            </a:r>
          </a:p>
        </p:txBody>
      </p:sp>
      <p:sp>
        <p:nvSpPr>
          <p:cNvPr id="57350" name="Text Box 12"/>
          <p:cNvSpPr txBox="1">
            <a:spLocks noChangeArrowheads="1"/>
          </p:cNvSpPr>
          <p:nvPr/>
        </p:nvSpPr>
        <p:spPr bwMode="auto">
          <a:xfrm>
            <a:off x="7351713" y="5046663"/>
            <a:ext cx="104900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CC3300"/>
                </a:solidFill>
                <a:latin typeface="Arial Narrow" panose="020B0606020202030204" pitchFamily="34" charset="0"/>
              </a:rPr>
              <a:t>East Timor</a:t>
            </a:r>
          </a:p>
        </p:txBody>
      </p:sp>
      <p:sp>
        <p:nvSpPr>
          <p:cNvPr id="57351" name="Text Box 13"/>
          <p:cNvSpPr txBox="1">
            <a:spLocks noChangeArrowheads="1"/>
          </p:cNvSpPr>
          <p:nvPr/>
        </p:nvSpPr>
        <p:spPr bwMode="auto">
          <a:xfrm>
            <a:off x="8469314" y="3946525"/>
            <a:ext cx="9573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CC3300"/>
                </a:solidFill>
                <a:latin typeface="Arial Narrow" panose="020B0606020202030204" pitchFamily="34" charset="0"/>
              </a:rPr>
              <a:t>Irian Jaya</a:t>
            </a:r>
          </a:p>
        </p:txBody>
      </p:sp>
      <p:sp>
        <p:nvSpPr>
          <p:cNvPr id="57352" name="Oval 14"/>
          <p:cNvSpPr>
            <a:spLocks noChangeArrowheads="1"/>
          </p:cNvSpPr>
          <p:nvPr/>
        </p:nvSpPr>
        <p:spPr bwMode="auto">
          <a:xfrm rot="794431">
            <a:off x="2492375" y="2171700"/>
            <a:ext cx="895350" cy="598488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 b="1">
              <a:latin typeface="Arial Narrow" panose="020B0606020202030204" pitchFamily="34" charset="0"/>
            </a:endParaRPr>
          </a:p>
        </p:txBody>
      </p:sp>
      <p:sp>
        <p:nvSpPr>
          <p:cNvPr id="57353" name="Text Box 15"/>
          <p:cNvSpPr txBox="1">
            <a:spLocks noChangeArrowheads="1"/>
          </p:cNvSpPr>
          <p:nvPr/>
        </p:nvSpPr>
        <p:spPr bwMode="auto">
          <a:xfrm>
            <a:off x="5018089" y="5132388"/>
            <a:ext cx="83708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CC3300"/>
                </a:solidFill>
                <a:latin typeface="Arial Narrow" panose="020B0606020202030204" pitchFamily="34" charset="0"/>
              </a:rPr>
              <a:t>Lombok</a:t>
            </a:r>
          </a:p>
        </p:txBody>
      </p:sp>
      <p:sp>
        <p:nvSpPr>
          <p:cNvPr id="57354" name="Oval 16"/>
          <p:cNvSpPr>
            <a:spLocks noChangeArrowheads="1"/>
          </p:cNvSpPr>
          <p:nvPr/>
        </p:nvSpPr>
        <p:spPr bwMode="auto">
          <a:xfrm rot="794431">
            <a:off x="5492751" y="2860676"/>
            <a:ext cx="849313" cy="676275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 b="1">
              <a:latin typeface="Arial Narrow" panose="020B0606020202030204" pitchFamily="34" charset="0"/>
            </a:endParaRPr>
          </a:p>
        </p:txBody>
      </p:sp>
      <p:sp>
        <p:nvSpPr>
          <p:cNvPr id="57355" name="Text Box 17"/>
          <p:cNvSpPr txBox="1">
            <a:spLocks noChangeArrowheads="1"/>
          </p:cNvSpPr>
          <p:nvPr/>
        </p:nvSpPr>
        <p:spPr bwMode="auto">
          <a:xfrm>
            <a:off x="5675314" y="2905125"/>
            <a:ext cx="148951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CC3300"/>
                </a:solidFill>
                <a:latin typeface="Arial Narrow" panose="020B0606020202030204" pitchFamily="34" charset="0"/>
              </a:rPr>
              <a:t>East Kalimantan</a:t>
            </a:r>
          </a:p>
        </p:txBody>
      </p:sp>
      <p:sp>
        <p:nvSpPr>
          <p:cNvPr id="57356" name="Oval 18"/>
          <p:cNvSpPr>
            <a:spLocks noChangeArrowheads="1"/>
          </p:cNvSpPr>
          <p:nvPr/>
        </p:nvSpPr>
        <p:spPr bwMode="auto">
          <a:xfrm rot="-1955388">
            <a:off x="7127875" y="4848225"/>
            <a:ext cx="596900" cy="298450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 b="1">
              <a:latin typeface="Arial Narrow" panose="020B0606020202030204" pitchFamily="34" charset="0"/>
            </a:endParaRPr>
          </a:p>
        </p:txBody>
      </p:sp>
      <p:sp>
        <p:nvSpPr>
          <p:cNvPr id="57357" name="Oval 19"/>
          <p:cNvSpPr>
            <a:spLocks noChangeArrowheads="1"/>
          </p:cNvSpPr>
          <p:nvPr/>
        </p:nvSpPr>
        <p:spPr bwMode="auto">
          <a:xfrm rot="794431">
            <a:off x="8142289" y="3278189"/>
            <a:ext cx="1806575" cy="1508125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8" name="Oval 20"/>
          <p:cNvSpPr>
            <a:spLocks noChangeArrowheads="1"/>
          </p:cNvSpPr>
          <p:nvPr/>
        </p:nvSpPr>
        <p:spPr bwMode="auto">
          <a:xfrm rot="-1955388">
            <a:off x="5538788" y="4875214"/>
            <a:ext cx="304800" cy="223837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 b="1">
              <a:latin typeface="Arial Narrow" panose="020B0606020202030204" pitchFamily="34" charset="0"/>
            </a:endParaRPr>
          </a:p>
        </p:txBody>
      </p:sp>
      <p:sp>
        <p:nvSpPr>
          <p:cNvPr id="57359" name="Oval 21"/>
          <p:cNvSpPr>
            <a:spLocks noChangeArrowheads="1"/>
          </p:cNvSpPr>
          <p:nvPr/>
        </p:nvSpPr>
        <p:spPr bwMode="auto">
          <a:xfrm rot="2700000">
            <a:off x="3282950" y="3084513"/>
            <a:ext cx="895350" cy="596900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 b="1">
              <a:latin typeface="Arial Narrow" panose="020B0606020202030204" pitchFamily="34" charset="0"/>
            </a:endParaRPr>
          </a:p>
        </p:txBody>
      </p:sp>
      <p:sp>
        <p:nvSpPr>
          <p:cNvPr id="57360" name="Text Box 22"/>
          <p:cNvSpPr txBox="1">
            <a:spLocks noChangeArrowheads="1"/>
          </p:cNvSpPr>
          <p:nvPr/>
        </p:nvSpPr>
        <p:spPr bwMode="auto">
          <a:xfrm>
            <a:off x="3349625" y="3143250"/>
            <a:ext cx="5485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CC3300"/>
                </a:solidFill>
                <a:latin typeface="Arial Narrow" panose="020B0606020202030204" pitchFamily="34" charset="0"/>
              </a:rPr>
              <a:t>Riau</a:t>
            </a:r>
          </a:p>
        </p:txBody>
      </p:sp>
      <p:sp>
        <p:nvSpPr>
          <p:cNvPr id="57361" name="Oval 23"/>
          <p:cNvSpPr>
            <a:spLocks noChangeArrowheads="1"/>
          </p:cNvSpPr>
          <p:nvPr/>
        </p:nvSpPr>
        <p:spPr bwMode="auto">
          <a:xfrm rot="794431">
            <a:off x="7366001" y="2981326"/>
            <a:ext cx="498475" cy="696913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 b="1">
              <a:latin typeface="Arial Narrow" panose="020B0606020202030204" pitchFamily="34" charset="0"/>
            </a:endParaRPr>
          </a:p>
        </p:txBody>
      </p:sp>
      <p:sp>
        <p:nvSpPr>
          <p:cNvPr id="57362" name="Text Box 24"/>
          <p:cNvSpPr txBox="1">
            <a:spLocks noChangeArrowheads="1"/>
          </p:cNvSpPr>
          <p:nvPr/>
        </p:nvSpPr>
        <p:spPr bwMode="auto">
          <a:xfrm>
            <a:off x="7639051" y="2735263"/>
            <a:ext cx="9012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CC3300"/>
                </a:solidFill>
                <a:latin typeface="Arial Narrow" panose="020B0606020202030204" pitchFamily="34" charset="0"/>
              </a:rPr>
              <a:t>Mollusks</a:t>
            </a:r>
          </a:p>
        </p:txBody>
      </p:sp>
      <p:sp>
        <p:nvSpPr>
          <p:cNvPr id="57363" name="Oval 25"/>
          <p:cNvSpPr>
            <a:spLocks noChangeArrowheads="1"/>
          </p:cNvSpPr>
          <p:nvPr/>
        </p:nvSpPr>
        <p:spPr bwMode="auto">
          <a:xfrm rot="794431">
            <a:off x="6097589" y="3211514"/>
            <a:ext cx="1006475" cy="1393825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 b="1">
              <a:latin typeface="Arial Narrow" panose="020B0606020202030204" pitchFamily="34" charset="0"/>
            </a:endParaRPr>
          </a:p>
        </p:txBody>
      </p:sp>
      <p:sp>
        <p:nvSpPr>
          <p:cNvPr id="57364" name="Rectangle 31"/>
          <p:cNvSpPr>
            <a:spLocks noChangeArrowheads="1"/>
          </p:cNvSpPr>
          <p:nvPr/>
        </p:nvSpPr>
        <p:spPr bwMode="auto">
          <a:xfrm>
            <a:off x="766763" y="3633081"/>
            <a:ext cx="2582862" cy="844550"/>
          </a:xfrm>
          <a:prstGeom prst="rect">
            <a:avLst/>
          </a:prstGeom>
          <a:solidFill>
            <a:srgbClr val="FFFFFF"/>
          </a:solidFill>
          <a:ln w="19050">
            <a:solidFill>
              <a:srgbClr val="80808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600">
                <a:latin typeface="Arial Narrow" pitchFamily="34" charset="0"/>
              </a:rPr>
              <a:t>Aceth: Muslim fundamentalists. Large natural gas deposits.</a:t>
            </a:r>
          </a:p>
          <a:p>
            <a:r>
              <a:rPr lang="en-US" sz="1600">
                <a:latin typeface="Arial Narrow" pitchFamily="34" charset="0"/>
              </a:rPr>
              <a:t>Riau: 80% of Indonesia’s oil.</a:t>
            </a:r>
          </a:p>
        </p:txBody>
      </p:sp>
      <p:sp>
        <p:nvSpPr>
          <p:cNvPr id="57365" name="Rectangle 32"/>
          <p:cNvSpPr>
            <a:spLocks noChangeArrowheads="1"/>
          </p:cNvSpPr>
          <p:nvPr/>
        </p:nvSpPr>
        <p:spPr bwMode="auto">
          <a:xfrm>
            <a:off x="5380039" y="5668964"/>
            <a:ext cx="2351087" cy="600075"/>
          </a:xfrm>
          <a:prstGeom prst="rect">
            <a:avLst/>
          </a:prstGeom>
          <a:solidFill>
            <a:srgbClr val="FFFFFF"/>
          </a:solidFill>
          <a:ln w="19050">
            <a:solidFill>
              <a:srgbClr val="80808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600">
                <a:latin typeface="Arial Narrow" pitchFamily="34" charset="0"/>
              </a:rPr>
              <a:t>Lombock: Christian minority.</a:t>
            </a:r>
          </a:p>
          <a:p>
            <a:r>
              <a:rPr lang="en-US" sz="1600">
                <a:latin typeface="Arial Narrow" pitchFamily="34" charset="0"/>
              </a:rPr>
              <a:t>Mollusks: Christian majority.</a:t>
            </a:r>
          </a:p>
        </p:txBody>
      </p:sp>
      <p:sp>
        <p:nvSpPr>
          <p:cNvPr id="57366" name="Rectangle 33"/>
          <p:cNvSpPr>
            <a:spLocks noChangeArrowheads="1"/>
          </p:cNvSpPr>
          <p:nvPr/>
        </p:nvSpPr>
        <p:spPr bwMode="auto">
          <a:xfrm>
            <a:off x="8647068" y="4895925"/>
            <a:ext cx="3371850" cy="844550"/>
          </a:xfrm>
          <a:prstGeom prst="rect">
            <a:avLst/>
          </a:prstGeom>
          <a:solidFill>
            <a:srgbClr val="FFFFFF"/>
          </a:solidFill>
          <a:ln w="19050">
            <a:solidFill>
              <a:srgbClr val="80808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600">
                <a:latin typeface="Arial Narrow" pitchFamily="34" charset="0"/>
              </a:rPr>
              <a:t>East Timor: Christians successfully gained independence (2002).</a:t>
            </a:r>
          </a:p>
          <a:p>
            <a:r>
              <a:rPr lang="en-US" sz="1600">
                <a:latin typeface="Arial Narrow" pitchFamily="34" charset="0"/>
              </a:rPr>
              <a:t>Irian Jaya: Independence movements.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Conflicts between the Core and Periphery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Foreign workers in Malaysia</a:t>
            </a:r>
          </a:p>
          <a:p>
            <a:pPr lvl="1" eaLnBrk="1" hangingPunct="1"/>
            <a:r>
              <a:rPr lang="en-US" dirty="0"/>
              <a:t>Reliance of foreign workers:</a:t>
            </a:r>
          </a:p>
          <a:p>
            <a:pPr lvl="2" eaLnBrk="1" hangingPunct="1"/>
            <a:r>
              <a:rPr lang="en-US" dirty="0"/>
              <a:t>Manual jobs such as construction and manufacturing.</a:t>
            </a:r>
          </a:p>
          <a:p>
            <a:pPr lvl="2" eaLnBrk="1" hangingPunct="1"/>
            <a:r>
              <a:rPr lang="en-US" dirty="0"/>
              <a:t>Many moved from Indonesia (similar language and culture), Myanmar and the Philippines.</a:t>
            </a:r>
          </a:p>
          <a:p>
            <a:pPr lvl="2" eaLnBrk="1" hangingPunct="1"/>
            <a:r>
              <a:rPr lang="en-US" dirty="0"/>
              <a:t>As many as 2 million by the mid-1990s, dominantly illegal.</a:t>
            </a:r>
          </a:p>
          <a:p>
            <a:pPr lvl="2" eaLnBrk="1" hangingPunct="1"/>
            <a:r>
              <a:rPr lang="en-US" dirty="0"/>
              <a:t>160,000 registered Indonesian maids (2003).</a:t>
            </a:r>
          </a:p>
          <a:p>
            <a:pPr lvl="1" eaLnBrk="1" hangingPunct="1"/>
            <a:r>
              <a:rPr lang="en-US" dirty="0"/>
              <a:t>The 1997 crisis:</a:t>
            </a:r>
          </a:p>
          <a:p>
            <a:pPr lvl="2" eaLnBrk="1" hangingPunct="1"/>
            <a:r>
              <a:rPr lang="en-US" dirty="0"/>
              <a:t>Created a lot of unemployment:</a:t>
            </a:r>
          </a:p>
          <a:p>
            <a:pPr lvl="2" eaLnBrk="1" hangingPunct="1"/>
            <a:r>
              <a:rPr lang="en-US" dirty="0"/>
              <a:t>“Operation Get Out” (1998) where about 850,000 foreign workers, mainly Indonesians, were deported.</a:t>
            </a:r>
          </a:p>
          <a:p>
            <a:pPr lvl="1" eaLnBrk="1" hangingPunct="1"/>
            <a:r>
              <a:rPr lang="en-US" dirty="0"/>
              <a:t>New immigration laws (2002):</a:t>
            </a:r>
          </a:p>
          <a:p>
            <a:pPr lvl="2" eaLnBrk="1" hangingPunct="1"/>
            <a:r>
              <a:rPr lang="en-US" dirty="0"/>
              <a:t>Stiff fines, imprisonment, or caning for foreigners caught working illegally.</a:t>
            </a:r>
          </a:p>
          <a:p>
            <a:pPr lvl="2" eaLnBrk="1" hangingPunct="1"/>
            <a:r>
              <a:rPr lang="en-US" dirty="0"/>
              <a:t>Expulsion of 300,000 out of about 600,000 foreign workers.</a:t>
            </a:r>
          </a:p>
          <a:p>
            <a:pPr lvl="2" eaLnBrk="1" hangingPunct="1"/>
            <a:r>
              <a:rPr lang="en-US" dirty="0"/>
              <a:t>Foreigners blamed for Malaysia’s crime problems. </a:t>
            </a:r>
          </a:p>
          <a:p>
            <a:pPr lvl="2" eaLnBrk="1" hangingPunct="1"/>
            <a:r>
              <a:rPr lang="en-US" dirty="0"/>
              <a:t>Foreign workers climbed to about 3 million in 2007 (50% illegal).</a:t>
            </a:r>
          </a:p>
          <a:p>
            <a:pPr lvl="2" eaLnBrk="1" hangingPunct="1"/>
            <a:r>
              <a:rPr lang="en-US" dirty="0"/>
              <a:t>1 million Indonesians were expelled in 2010 after the 2009 financial crisis.</a:t>
            </a:r>
          </a:p>
          <a:p>
            <a:pPr lvl="2" eaLnBrk="1" hangingPunct="1"/>
            <a:r>
              <a:rPr lang="en-US" dirty="0"/>
              <a:t>The Covid-19 pandemic created a similar situation.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Conflicts between the Core and Periphery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/>
              <a:t>East Timor: an ethnic and religious struggle</a:t>
            </a:r>
          </a:p>
          <a:p>
            <a:pPr lvl="1" eaLnBrk="1" hangingPunct="1"/>
            <a:r>
              <a:rPr lang="en-US"/>
              <a:t>Portion of the island of Timor governed by the Portuguese for 400 years.</a:t>
            </a:r>
          </a:p>
          <a:p>
            <a:pPr lvl="1" eaLnBrk="1" hangingPunct="1"/>
            <a:r>
              <a:rPr lang="en-US"/>
              <a:t>Majority of the population catholic.</a:t>
            </a:r>
          </a:p>
          <a:p>
            <a:pPr lvl="1" eaLnBrk="1" hangingPunct="1"/>
            <a:r>
              <a:rPr lang="en-US"/>
              <a:t>Indonesian invasion (1975):</a:t>
            </a:r>
          </a:p>
          <a:p>
            <a:pPr lvl="2" eaLnBrk="1" hangingPunct="1"/>
            <a:r>
              <a:rPr lang="en-US"/>
              <a:t>Transmigration of Indonesians and creation of militias.</a:t>
            </a:r>
          </a:p>
          <a:p>
            <a:pPr lvl="2" eaLnBrk="1" hangingPunct="1"/>
            <a:r>
              <a:rPr lang="en-US"/>
              <a:t>About 200,000 Timorese died due to violence and famine.</a:t>
            </a:r>
          </a:p>
          <a:p>
            <a:pPr lvl="1" eaLnBrk="1" hangingPunct="1"/>
            <a:r>
              <a:rPr lang="en-US"/>
              <a:t>Referendum held about independence (1999): </a:t>
            </a:r>
          </a:p>
          <a:p>
            <a:pPr lvl="2" eaLnBrk="1" hangingPunct="1"/>
            <a:r>
              <a:rPr lang="en-US"/>
              <a:t>79% of the population voted to secede from Indonesia.</a:t>
            </a:r>
          </a:p>
          <a:p>
            <a:pPr lvl="2" eaLnBrk="1" hangingPunct="1"/>
            <a:r>
              <a:rPr lang="en-US"/>
              <a:t>Retaliation from pro-Indonesia militias; 1/3 of the population displaced.</a:t>
            </a:r>
          </a:p>
          <a:p>
            <a:pPr lvl="2" eaLnBrk="1" hangingPunct="1"/>
            <a:r>
              <a:rPr lang="en-US"/>
              <a:t>UN forces intervened to stop the violence.</a:t>
            </a:r>
          </a:p>
          <a:p>
            <a:pPr lvl="1" eaLnBrk="1" hangingPunct="1"/>
            <a:r>
              <a:rPr lang="en-US"/>
              <a:t>Administered by the UN from 1999 to 2002.</a:t>
            </a:r>
          </a:p>
          <a:p>
            <a:pPr lvl="1" eaLnBrk="1" hangingPunct="1"/>
            <a:r>
              <a:rPr lang="en-US"/>
              <a:t>Attained independence (2002).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C68B4-985E-48EF-A80C-9267A85C0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B72D3-B12D-4B4D-AB9C-4ACD0520F41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54129B-1D94-4C54-A8F7-85B398EA085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CAAA30D3-201E-48D0-9E8A-02DE7602E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900" y="0"/>
            <a:ext cx="4138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4479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Conflicts between the Core and Periphery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Exporting workers</a:t>
            </a:r>
          </a:p>
          <a:p>
            <a:pPr lvl="1" eaLnBrk="1" hangingPunct="1"/>
            <a:r>
              <a:rPr lang="en-US" dirty="0"/>
              <a:t>About 10% of the population works overseas.</a:t>
            </a:r>
          </a:p>
          <a:p>
            <a:pPr lvl="1" eaLnBrk="1" hangingPunct="1"/>
            <a:r>
              <a:rPr lang="en-US" dirty="0"/>
              <a:t>8 million overseas Filipino workers scattered in about 181 countries.</a:t>
            </a:r>
          </a:p>
          <a:p>
            <a:pPr lvl="1" eaLnBrk="1" hangingPunct="1"/>
            <a:r>
              <a:rPr lang="en-US" dirty="0"/>
              <a:t>Important source of foreign currency through remittances:</a:t>
            </a:r>
          </a:p>
          <a:p>
            <a:pPr lvl="2" eaLnBrk="1" hangingPunct="1"/>
            <a:r>
              <a:rPr lang="en-US" dirty="0"/>
              <a:t>About $US 34.9 billion a year (2020); 9.6% of the GDP.</a:t>
            </a:r>
          </a:p>
          <a:p>
            <a:pPr lvl="1" eaLnBrk="1" hangingPunct="1"/>
            <a:r>
              <a:rPr lang="en-US" dirty="0"/>
              <a:t>Gender specific migration:</a:t>
            </a:r>
          </a:p>
          <a:p>
            <a:pPr lvl="2" eaLnBrk="1" hangingPunct="1"/>
            <a:r>
              <a:rPr lang="en-US" dirty="0"/>
              <a:t>Female contract workers make up as much as 80-90% of the total number of Filipino contract workers.</a:t>
            </a:r>
          </a:p>
          <a:p>
            <a:pPr lvl="2" eaLnBrk="1" hangingPunct="1"/>
            <a:r>
              <a:rPr lang="en-US" dirty="0"/>
              <a:t>Women: maids (domestic help), nurses, or “entertainment workers”.</a:t>
            </a:r>
          </a:p>
          <a:p>
            <a:pPr lvl="2" eaLnBrk="1" hangingPunct="1"/>
            <a:r>
              <a:rPr lang="en-US" dirty="0"/>
              <a:t>Men: construction workers, ship staff. Account for about 30% of the world’s maritime labor (cruise and cargo ships).</a:t>
            </a:r>
          </a:p>
          <a:p>
            <a:pPr lvl="2" eaLnBrk="1" hangingPunct="1"/>
            <a:r>
              <a:rPr lang="en-US" dirty="0"/>
              <a:t>100,000 nurses had left since 1994.</a:t>
            </a:r>
          </a:p>
          <a:p>
            <a:pPr lvl="1" eaLnBrk="1" hangingPunct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0893FD-CA22-4FC4-A60B-C916BE13D448}"/>
              </a:ext>
            </a:extLst>
          </p:cNvPr>
          <p:cNvSpPr txBox="1"/>
          <p:nvPr/>
        </p:nvSpPr>
        <p:spPr>
          <a:xfrm>
            <a:off x="2384232" y="6045339"/>
            <a:ext cx="6604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What are the cores and peripheries of maritime Southeast Asia and provide some examples of conflicts between the core and the periphery?</a:t>
            </a:r>
          </a:p>
        </p:txBody>
      </p:sp>
      <p:pic>
        <p:nvPicPr>
          <p:cNvPr id="5" name="Picture 2" descr="C:\Users\ecojpr\AppData\Local\Microsoft\Windows\Temporary Internet Files\Content.IE5\H0P94DF5\MC900442072[1].wmf">
            <a:extLst>
              <a:ext uri="{FF2B5EF4-FFF2-40B4-BE49-F238E27FC236}">
                <a16:creationId xmlns:a16="http://schemas.microsoft.com/office/drawing/2014/main" id="{51CF0EF9-3B4C-4970-A711-90D8BAC43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998" y="6100510"/>
            <a:ext cx="914400" cy="6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Core versus the Periphery: The Maid Trade</a:t>
            </a:r>
          </a:p>
        </p:txBody>
      </p:sp>
      <p:sp>
        <p:nvSpPr>
          <p:cNvPr id="72707" name="AutoShape 3"/>
          <p:cNvSpPr>
            <a:spLocks noChangeArrowheads="1"/>
          </p:cNvSpPr>
          <p:nvPr/>
        </p:nvSpPr>
        <p:spPr bwMode="auto">
          <a:xfrm>
            <a:off x="3048000" y="1576389"/>
            <a:ext cx="7086600" cy="5106987"/>
          </a:xfrm>
          <a:prstGeom prst="roundRect">
            <a:avLst>
              <a:gd name="adj" fmla="val 0"/>
            </a:avLst>
          </a:prstGeom>
          <a:solidFill>
            <a:srgbClr val="99CC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708" name="Freeform 4"/>
          <p:cNvSpPr>
            <a:spLocks/>
          </p:cNvSpPr>
          <p:nvPr/>
        </p:nvSpPr>
        <p:spPr bwMode="auto">
          <a:xfrm>
            <a:off x="5738814" y="3625850"/>
            <a:ext cx="479425" cy="330200"/>
          </a:xfrm>
          <a:custGeom>
            <a:avLst/>
            <a:gdLst>
              <a:gd name="T0" fmla="*/ 0 w 178"/>
              <a:gd name="T1" fmla="*/ 2147483647 h 123"/>
              <a:gd name="T2" fmla="*/ 0 w 178"/>
              <a:gd name="T3" fmla="*/ 2147483647 h 123"/>
              <a:gd name="T4" fmla="*/ 2147483647 w 178"/>
              <a:gd name="T5" fmla="*/ 2147483647 h 123"/>
              <a:gd name="T6" fmla="*/ 2147483647 w 178"/>
              <a:gd name="T7" fmla="*/ 2147483647 h 123"/>
              <a:gd name="T8" fmla="*/ 2147483647 w 178"/>
              <a:gd name="T9" fmla="*/ 2147483647 h 123"/>
              <a:gd name="T10" fmla="*/ 2147483647 w 178"/>
              <a:gd name="T11" fmla="*/ 2147483647 h 123"/>
              <a:gd name="T12" fmla="*/ 2147483647 w 178"/>
              <a:gd name="T13" fmla="*/ 2147483647 h 123"/>
              <a:gd name="T14" fmla="*/ 2147483647 w 178"/>
              <a:gd name="T15" fmla="*/ 2147483647 h 123"/>
              <a:gd name="T16" fmla="*/ 2147483647 w 178"/>
              <a:gd name="T17" fmla="*/ 2147483647 h 123"/>
              <a:gd name="T18" fmla="*/ 2147483647 w 178"/>
              <a:gd name="T19" fmla="*/ 2147483647 h 123"/>
              <a:gd name="T20" fmla="*/ 2147483647 w 178"/>
              <a:gd name="T21" fmla="*/ 2147483647 h 123"/>
              <a:gd name="T22" fmla="*/ 2147483647 w 178"/>
              <a:gd name="T23" fmla="*/ 2147483647 h 123"/>
              <a:gd name="T24" fmla="*/ 2147483647 w 178"/>
              <a:gd name="T25" fmla="*/ 2147483647 h 123"/>
              <a:gd name="T26" fmla="*/ 2147483647 w 178"/>
              <a:gd name="T27" fmla="*/ 2147483647 h 123"/>
              <a:gd name="T28" fmla="*/ 2147483647 w 178"/>
              <a:gd name="T29" fmla="*/ 2147483647 h 123"/>
              <a:gd name="T30" fmla="*/ 2147483647 w 178"/>
              <a:gd name="T31" fmla="*/ 2147483647 h 123"/>
              <a:gd name="T32" fmla="*/ 2147483647 w 178"/>
              <a:gd name="T33" fmla="*/ 2147483647 h 123"/>
              <a:gd name="T34" fmla="*/ 2147483647 w 178"/>
              <a:gd name="T35" fmla="*/ 2147483647 h 123"/>
              <a:gd name="T36" fmla="*/ 2147483647 w 178"/>
              <a:gd name="T37" fmla="*/ 2147483647 h 123"/>
              <a:gd name="T38" fmla="*/ 2147483647 w 178"/>
              <a:gd name="T39" fmla="*/ 0 h 123"/>
              <a:gd name="T40" fmla="*/ 2147483647 w 178"/>
              <a:gd name="T41" fmla="*/ 2147483647 h 123"/>
              <a:gd name="T42" fmla="*/ 2147483647 w 178"/>
              <a:gd name="T43" fmla="*/ 2147483647 h 123"/>
              <a:gd name="T44" fmla="*/ 2147483647 w 178"/>
              <a:gd name="T45" fmla="*/ 2147483647 h 123"/>
              <a:gd name="T46" fmla="*/ 2147483647 w 178"/>
              <a:gd name="T47" fmla="*/ 2147483647 h 123"/>
              <a:gd name="T48" fmla="*/ 0 w 178"/>
              <a:gd name="T49" fmla="*/ 2147483647 h 123"/>
              <a:gd name="T50" fmla="*/ 0 w 178"/>
              <a:gd name="T51" fmla="*/ 2147483647 h 12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78"/>
              <a:gd name="T79" fmla="*/ 0 h 123"/>
              <a:gd name="T80" fmla="*/ 178 w 178"/>
              <a:gd name="T81" fmla="*/ 123 h 123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78" h="123">
                <a:moveTo>
                  <a:pt x="0" y="58"/>
                </a:moveTo>
                <a:lnTo>
                  <a:pt x="0" y="58"/>
                </a:lnTo>
                <a:lnTo>
                  <a:pt x="1" y="90"/>
                </a:lnTo>
                <a:lnTo>
                  <a:pt x="14" y="99"/>
                </a:lnTo>
                <a:lnTo>
                  <a:pt x="4" y="116"/>
                </a:lnTo>
                <a:lnTo>
                  <a:pt x="23" y="122"/>
                </a:lnTo>
                <a:lnTo>
                  <a:pt x="70" y="116"/>
                </a:lnTo>
                <a:lnTo>
                  <a:pt x="78" y="98"/>
                </a:lnTo>
                <a:lnTo>
                  <a:pt x="110" y="87"/>
                </a:lnTo>
                <a:lnTo>
                  <a:pt x="112" y="73"/>
                </a:lnTo>
                <a:lnTo>
                  <a:pt x="123" y="69"/>
                </a:lnTo>
                <a:lnTo>
                  <a:pt x="118" y="61"/>
                </a:lnTo>
                <a:lnTo>
                  <a:pt x="129" y="60"/>
                </a:lnTo>
                <a:lnTo>
                  <a:pt x="138" y="45"/>
                </a:lnTo>
                <a:lnTo>
                  <a:pt x="134" y="30"/>
                </a:lnTo>
                <a:lnTo>
                  <a:pt x="176" y="19"/>
                </a:lnTo>
                <a:lnTo>
                  <a:pt x="177" y="16"/>
                </a:lnTo>
                <a:lnTo>
                  <a:pt x="161" y="13"/>
                </a:lnTo>
                <a:lnTo>
                  <a:pt x="139" y="23"/>
                </a:lnTo>
                <a:lnTo>
                  <a:pt x="129" y="0"/>
                </a:lnTo>
                <a:lnTo>
                  <a:pt x="110" y="17"/>
                </a:lnTo>
                <a:lnTo>
                  <a:pt x="55" y="16"/>
                </a:lnTo>
                <a:lnTo>
                  <a:pt x="27" y="44"/>
                </a:lnTo>
                <a:lnTo>
                  <a:pt x="9" y="35"/>
                </a:lnTo>
                <a:lnTo>
                  <a:pt x="0" y="58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09" name="Freeform 5"/>
          <p:cNvSpPr>
            <a:spLocks/>
          </p:cNvSpPr>
          <p:nvPr/>
        </p:nvSpPr>
        <p:spPr bwMode="auto">
          <a:xfrm>
            <a:off x="4351338" y="3467100"/>
            <a:ext cx="61912" cy="115888"/>
          </a:xfrm>
          <a:custGeom>
            <a:avLst/>
            <a:gdLst>
              <a:gd name="T0" fmla="*/ 0 w 24"/>
              <a:gd name="T1" fmla="*/ 2147483647 h 43"/>
              <a:gd name="T2" fmla="*/ 0 w 24"/>
              <a:gd name="T3" fmla="*/ 2147483647 h 43"/>
              <a:gd name="T4" fmla="*/ 0 w 24"/>
              <a:gd name="T5" fmla="*/ 2147483647 h 43"/>
              <a:gd name="T6" fmla="*/ 2147483647 w 24"/>
              <a:gd name="T7" fmla="*/ 0 h 43"/>
              <a:gd name="T8" fmla="*/ 2147483647 w 24"/>
              <a:gd name="T9" fmla="*/ 2147483647 h 43"/>
              <a:gd name="T10" fmla="*/ 2147483647 w 24"/>
              <a:gd name="T11" fmla="*/ 2147483647 h 43"/>
              <a:gd name="T12" fmla="*/ 0 w 24"/>
              <a:gd name="T13" fmla="*/ 2147483647 h 43"/>
              <a:gd name="T14" fmla="*/ 0 w 24"/>
              <a:gd name="T15" fmla="*/ 2147483647 h 4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4"/>
              <a:gd name="T25" fmla="*/ 0 h 43"/>
              <a:gd name="T26" fmla="*/ 24 w 24"/>
              <a:gd name="T27" fmla="*/ 43 h 4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4" h="43">
                <a:moveTo>
                  <a:pt x="0" y="32"/>
                </a:moveTo>
                <a:lnTo>
                  <a:pt x="0" y="32"/>
                </a:lnTo>
                <a:lnTo>
                  <a:pt x="0" y="10"/>
                </a:lnTo>
                <a:lnTo>
                  <a:pt x="11" y="0"/>
                </a:lnTo>
                <a:lnTo>
                  <a:pt x="23" y="25"/>
                </a:lnTo>
                <a:lnTo>
                  <a:pt x="11" y="42"/>
                </a:lnTo>
                <a:lnTo>
                  <a:pt x="0" y="32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10" name="Freeform 6"/>
          <p:cNvSpPr>
            <a:spLocks/>
          </p:cNvSpPr>
          <p:nvPr/>
        </p:nvSpPr>
        <p:spPr bwMode="auto">
          <a:xfrm>
            <a:off x="3414713" y="3683001"/>
            <a:ext cx="684212" cy="631825"/>
          </a:xfrm>
          <a:custGeom>
            <a:avLst/>
            <a:gdLst>
              <a:gd name="T0" fmla="*/ 0 w 255"/>
              <a:gd name="T1" fmla="*/ 2147483647 h 235"/>
              <a:gd name="T2" fmla="*/ 0 w 255"/>
              <a:gd name="T3" fmla="*/ 2147483647 h 235"/>
              <a:gd name="T4" fmla="*/ 2147483647 w 255"/>
              <a:gd name="T5" fmla="*/ 2147483647 h 235"/>
              <a:gd name="T6" fmla="*/ 2147483647 w 255"/>
              <a:gd name="T7" fmla="*/ 2147483647 h 235"/>
              <a:gd name="T8" fmla="*/ 2147483647 w 255"/>
              <a:gd name="T9" fmla="*/ 2147483647 h 235"/>
              <a:gd name="T10" fmla="*/ 2147483647 w 255"/>
              <a:gd name="T11" fmla="*/ 2147483647 h 235"/>
              <a:gd name="T12" fmla="*/ 2147483647 w 255"/>
              <a:gd name="T13" fmla="*/ 2147483647 h 235"/>
              <a:gd name="T14" fmla="*/ 2147483647 w 255"/>
              <a:gd name="T15" fmla="*/ 2147483647 h 235"/>
              <a:gd name="T16" fmla="*/ 2147483647 w 255"/>
              <a:gd name="T17" fmla="*/ 2147483647 h 235"/>
              <a:gd name="T18" fmla="*/ 2147483647 w 255"/>
              <a:gd name="T19" fmla="*/ 2147483647 h 235"/>
              <a:gd name="T20" fmla="*/ 2147483647 w 255"/>
              <a:gd name="T21" fmla="*/ 2147483647 h 235"/>
              <a:gd name="T22" fmla="*/ 2147483647 w 255"/>
              <a:gd name="T23" fmla="*/ 2147483647 h 235"/>
              <a:gd name="T24" fmla="*/ 2147483647 w 255"/>
              <a:gd name="T25" fmla="*/ 2147483647 h 235"/>
              <a:gd name="T26" fmla="*/ 2147483647 w 255"/>
              <a:gd name="T27" fmla="*/ 2147483647 h 235"/>
              <a:gd name="T28" fmla="*/ 2147483647 w 255"/>
              <a:gd name="T29" fmla="*/ 0 h 235"/>
              <a:gd name="T30" fmla="*/ 2147483647 w 255"/>
              <a:gd name="T31" fmla="*/ 2147483647 h 235"/>
              <a:gd name="T32" fmla="*/ 2147483647 w 255"/>
              <a:gd name="T33" fmla="*/ 2147483647 h 235"/>
              <a:gd name="T34" fmla="*/ 2147483647 w 255"/>
              <a:gd name="T35" fmla="*/ 2147483647 h 235"/>
              <a:gd name="T36" fmla="*/ 2147483647 w 255"/>
              <a:gd name="T37" fmla="*/ 2147483647 h 235"/>
              <a:gd name="T38" fmla="*/ 2147483647 w 255"/>
              <a:gd name="T39" fmla="*/ 2147483647 h 235"/>
              <a:gd name="T40" fmla="*/ 2147483647 w 255"/>
              <a:gd name="T41" fmla="*/ 2147483647 h 235"/>
              <a:gd name="T42" fmla="*/ 2147483647 w 255"/>
              <a:gd name="T43" fmla="*/ 2147483647 h 235"/>
              <a:gd name="T44" fmla="*/ 0 w 255"/>
              <a:gd name="T45" fmla="*/ 2147483647 h 235"/>
              <a:gd name="T46" fmla="*/ 0 w 255"/>
              <a:gd name="T47" fmla="*/ 2147483647 h 23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255"/>
              <a:gd name="T73" fmla="*/ 0 h 235"/>
              <a:gd name="T74" fmla="*/ 255 w 255"/>
              <a:gd name="T75" fmla="*/ 235 h 235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255" h="235">
                <a:moveTo>
                  <a:pt x="0" y="124"/>
                </a:moveTo>
                <a:lnTo>
                  <a:pt x="0" y="124"/>
                </a:lnTo>
                <a:lnTo>
                  <a:pt x="1" y="129"/>
                </a:lnTo>
                <a:lnTo>
                  <a:pt x="47" y="158"/>
                </a:lnTo>
                <a:lnTo>
                  <a:pt x="147" y="222"/>
                </a:lnTo>
                <a:lnTo>
                  <a:pt x="148" y="234"/>
                </a:lnTo>
                <a:lnTo>
                  <a:pt x="158" y="232"/>
                </a:lnTo>
                <a:lnTo>
                  <a:pt x="178" y="227"/>
                </a:lnTo>
                <a:lnTo>
                  <a:pt x="254" y="177"/>
                </a:lnTo>
                <a:lnTo>
                  <a:pt x="224" y="143"/>
                </a:lnTo>
                <a:lnTo>
                  <a:pt x="225" y="90"/>
                </a:lnTo>
                <a:lnTo>
                  <a:pt x="221" y="65"/>
                </a:lnTo>
                <a:lnTo>
                  <a:pt x="200" y="41"/>
                </a:lnTo>
                <a:lnTo>
                  <a:pt x="211" y="32"/>
                </a:lnTo>
                <a:lnTo>
                  <a:pt x="216" y="0"/>
                </a:lnTo>
                <a:lnTo>
                  <a:pt x="127" y="4"/>
                </a:lnTo>
                <a:lnTo>
                  <a:pt x="80" y="24"/>
                </a:lnTo>
                <a:lnTo>
                  <a:pt x="92" y="64"/>
                </a:lnTo>
                <a:lnTo>
                  <a:pt x="72" y="65"/>
                </a:lnTo>
                <a:lnTo>
                  <a:pt x="61" y="70"/>
                </a:lnTo>
                <a:lnTo>
                  <a:pt x="63" y="80"/>
                </a:lnTo>
                <a:lnTo>
                  <a:pt x="6" y="104"/>
                </a:lnTo>
                <a:lnTo>
                  <a:pt x="0" y="124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72711" name="Group 7"/>
          <p:cNvGrpSpPr>
            <a:grpSpLocks/>
          </p:cNvGrpSpPr>
          <p:nvPr/>
        </p:nvGrpSpPr>
        <p:grpSpPr bwMode="auto">
          <a:xfrm>
            <a:off x="7502526" y="5283201"/>
            <a:ext cx="1363663" cy="1158875"/>
            <a:chOff x="3896" y="2472"/>
            <a:chExt cx="507" cy="432"/>
          </a:xfrm>
        </p:grpSpPr>
        <p:sp>
          <p:nvSpPr>
            <p:cNvPr id="72918" name="Freeform 8"/>
            <p:cNvSpPr>
              <a:spLocks/>
            </p:cNvSpPr>
            <p:nvPr/>
          </p:nvSpPr>
          <p:spPr bwMode="auto">
            <a:xfrm>
              <a:off x="3896" y="2472"/>
              <a:ext cx="507" cy="369"/>
            </a:xfrm>
            <a:custGeom>
              <a:avLst/>
              <a:gdLst>
                <a:gd name="T0" fmla="*/ 0 w 507"/>
                <a:gd name="T1" fmla="*/ 194 h 369"/>
                <a:gd name="T2" fmla="*/ 3 w 507"/>
                <a:gd name="T3" fmla="*/ 186 h 369"/>
                <a:gd name="T4" fmla="*/ 2 w 507"/>
                <a:gd name="T5" fmla="*/ 171 h 369"/>
                <a:gd name="T6" fmla="*/ 12 w 507"/>
                <a:gd name="T7" fmla="*/ 147 h 369"/>
                <a:gd name="T8" fmla="*/ 96 w 507"/>
                <a:gd name="T9" fmla="*/ 109 h 369"/>
                <a:gd name="T10" fmla="*/ 113 w 507"/>
                <a:gd name="T11" fmla="*/ 78 h 369"/>
                <a:gd name="T12" fmla="*/ 129 w 507"/>
                <a:gd name="T13" fmla="*/ 84 h 369"/>
                <a:gd name="T14" fmla="*/ 141 w 507"/>
                <a:gd name="T15" fmla="*/ 71 h 369"/>
                <a:gd name="T16" fmla="*/ 160 w 507"/>
                <a:gd name="T17" fmla="*/ 41 h 369"/>
                <a:gd name="T18" fmla="*/ 184 w 507"/>
                <a:gd name="T19" fmla="*/ 60 h 369"/>
                <a:gd name="T20" fmla="*/ 207 w 507"/>
                <a:gd name="T21" fmla="*/ 56 h 369"/>
                <a:gd name="T22" fmla="*/ 213 w 507"/>
                <a:gd name="T23" fmla="*/ 24 h 369"/>
                <a:gd name="T24" fmla="*/ 235 w 507"/>
                <a:gd name="T25" fmla="*/ 4 h 369"/>
                <a:gd name="T26" fmla="*/ 280 w 507"/>
                <a:gd name="T27" fmla="*/ 52 h 369"/>
                <a:gd name="T28" fmla="*/ 351 w 507"/>
                <a:gd name="T29" fmla="*/ 73 h 369"/>
                <a:gd name="T30" fmla="*/ 371 w 507"/>
                <a:gd name="T31" fmla="*/ 0 h 369"/>
                <a:gd name="T32" fmla="*/ 402 w 507"/>
                <a:gd name="T33" fmla="*/ 52 h 369"/>
                <a:gd name="T34" fmla="*/ 446 w 507"/>
                <a:gd name="T35" fmla="*/ 119 h 369"/>
                <a:gd name="T36" fmla="*/ 469 w 507"/>
                <a:gd name="T37" fmla="*/ 145 h 369"/>
                <a:gd name="T38" fmla="*/ 497 w 507"/>
                <a:gd name="T39" fmla="*/ 181 h 369"/>
                <a:gd name="T40" fmla="*/ 500 w 507"/>
                <a:gd name="T41" fmla="*/ 258 h 369"/>
                <a:gd name="T42" fmla="*/ 461 w 507"/>
                <a:gd name="T43" fmla="*/ 345 h 369"/>
                <a:gd name="T44" fmla="*/ 415 w 507"/>
                <a:gd name="T45" fmla="*/ 361 h 369"/>
                <a:gd name="T46" fmla="*/ 398 w 507"/>
                <a:gd name="T47" fmla="*/ 349 h 369"/>
                <a:gd name="T48" fmla="*/ 354 w 507"/>
                <a:gd name="T49" fmla="*/ 357 h 369"/>
                <a:gd name="T50" fmla="*/ 327 w 507"/>
                <a:gd name="T51" fmla="*/ 315 h 369"/>
                <a:gd name="T52" fmla="*/ 312 w 507"/>
                <a:gd name="T53" fmla="*/ 300 h 369"/>
                <a:gd name="T54" fmla="*/ 297 w 507"/>
                <a:gd name="T55" fmla="*/ 313 h 369"/>
                <a:gd name="T56" fmla="*/ 286 w 507"/>
                <a:gd name="T57" fmla="*/ 311 h 369"/>
                <a:gd name="T58" fmla="*/ 264 w 507"/>
                <a:gd name="T59" fmla="*/ 277 h 369"/>
                <a:gd name="T60" fmla="*/ 160 w 507"/>
                <a:gd name="T61" fmla="*/ 274 h 369"/>
                <a:gd name="T62" fmla="*/ 85 w 507"/>
                <a:gd name="T63" fmla="*/ 295 h 369"/>
                <a:gd name="T64" fmla="*/ 24 w 507"/>
                <a:gd name="T65" fmla="*/ 299 h 369"/>
                <a:gd name="T66" fmla="*/ 0 w 507"/>
                <a:gd name="T67" fmla="*/ 194 h 36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07"/>
                <a:gd name="T103" fmla="*/ 0 h 369"/>
                <a:gd name="T104" fmla="*/ 507 w 507"/>
                <a:gd name="T105" fmla="*/ 369 h 36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07" h="369">
                  <a:moveTo>
                    <a:pt x="0" y="194"/>
                  </a:moveTo>
                  <a:lnTo>
                    <a:pt x="0" y="194"/>
                  </a:lnTo>
                  <a:lnTo>
                    <a:pt x="9" y="197"/>
                  </a:lnTo>
                  <a:lnTo>
                    <a:pt x="3" y="186"/>
                  </a:lnTo>
                  <a:lnTo>
                    <a:pt x="13" y="192"/>
                  </a:lnTo>
                  <a:lnTo>
                    <a:pt x="2" y="171"/>
                  </a:lnTo>
                  <a:lnTo>
                    <a:pt x="9" y="138"/>
                  </a:lnTo>
                  <a:lnTo>
                    <a:pt x="12" y="147"/>
                  </a:lnTo>
                  <a:lnTo>
                    <a:pt x="43" y="121"/>
                  </a:lnTo>
                  <a:lnTo>
                    <a:pt x="96" y="109"/>
                  </a:lnTo>
                  <a:lnTo>
                    <a:pt x="114" y="90"/>
                  </a:lnTo>
                  <a:lnTo>
                    <a:pt x="113" y="78"/>
                  </a:lnTo>
                  <a:lnTo>
                    <a:pt x="121" y="69"/>
                  </a:lnTo>
                  <a:lnTo>
                    <a:pt x="129" y="84"/>
                  </a:lnTo>
                  <a:lnTo>
                    <a:pt x="129" y="68"/>
                  </a:lnTo>
                  <a:lnTo>
                    <a:pt x="141" y="71"/>
                  </a:lnTo>
                  <a:lnTo>
                    <a:pt x="141" y="59"/>
                  </a:lnTo>
                  <a:lnTo>
                    <a:pt x="160" y="41"/>
                  </a:lnTo>
                  <a:lnTo>
                    <a:pt x="180" y="42"/>
                  </a:lnTo>
                  <a:lnTo>
                    <a:pt x="184" y="60"/>
                  </a:lnTo>
                  <a:lnTo>
                    <a:pt x="192" y="49"/>
                  </a:lnTo>
                  <a:lnTo>
                    <a:pt x="207" y="56"/>
                  </a:lnTo>
                  <a:lnTo>
                    <a:pt x="202" y="44"/>
                  </a:lnTo>
                  <a:lnTo>
                    <a:pt x="213" y="24"/>
                  </a:lnTo>
                  <a:lnTo>
                    <a:pt x="243" y="17"/>
                  </a:lnTo>
                  <a:lnTo>
                    <a:pt x="235" y="4"/>
                  </a:lnTo>
                  <a:lnTo>
                    <a:pt x="293" y="20"/>
                  </a:lnTo>
                  <a:lnTo>
                    <a:pt x="280" y="52"/>
                  </a:lnTo>
                  <a:lnTo>
                    <a:pt x="337" y="87"/>
                  </a:lnTo>
                  <a:lnTo>
                    <a:pt x="351" y="73"/>
                  </a:lnTo>
                  <a:lnTo>
                    <a:pt x="357" y="16"/>
                  </a:lnTo>
                  <a:lnTo>
                    <a:pt x="371" y="0"/>
                  </a:lnTo>
                  <a:lnTo>
                    <a:pt x="383" y="43"/>
                  </a:lnTo>
                  <a:lnTo>
                    <a:pt x="402" y="52"/>
                  </a:lnTo>
                  <a:lnTo>
                    <a:pt x="416" y="103"/>
                  </a:lnTo>
                  <a:lnTo>
                    <a:pt x="446" y="119"/>
                  </a:lnTo>
                  <a:lnTo>
                    <a:pt x="458" y="147"/>
                  </a:lnTo>
                  <a:lnTo>
                    <a:pt x="469" y="145"/>
                  </a:lnTo>
                  <a:lnTo>
                    <a:pt x="472" y="160"/>
                  </a:lnTo>
                  <a:lnTo>
                    <a:pt x="497" y="181"/>
                  </a:lnTo>
                  <a:lnTo>
                    <a:pt x="506" y="220"/>
                  </a:lnTo>
                  <a:lnTo>
                    <a:pt x="500" y="258"/>
                  </a:lnTo>
                  <a:lnTo>
                    <a:pt x="477" y="291"/>
                  </a:lnTo>
                  <a:lnTo>
                    <a:pt x="461" y="345"/>
                  </a:lnTo>
                  <a:lnTo>
                    <a:pt x="433" y="351"/>
                  </a:lnTo>
                  <a:lnTo>
                    <a:pt x="415" y="361"/>
                  </a:lnTo>
                  <a:lnTo>
                    <a:pt x="416" y="368"/>
                  </a:lnTo>
                  <a:lnTo>
                    <a:pt x="398" y="349"/>
                  </a:lnTo>
                  <a:lnTo>
                    <a:pt x="378" y="363"/>
                  </a:lnTo>
                  <a:lnTo>
                    <a:pt x="354" y="357"/>
                  </a:lnTo>
                  <a:lnTo>
                    <a:pt x="335" y="343"/>
                  </a:lnTo>
                  <a:lnTo>
                    <a:pt x="327" y="315"/>
                  </a:lnTo>
                  <a:lnTo>
                    <a:pt x="312" y="319"/>
                  </a:lnTo>
                  <a:lnTo>
                    <a:pt x="312" y="300"/>
                  </a:lnTo>
                  <a:lnTo>
                    <a:pt x="307" y="312"/>
                  </a:lnTo>
                  <a:lnTo>
                    <a:pt x="297" y="313"/>
                  </a:lnTo>
                  <a:lnTo>
                    <a:pt x="307" y="277"/>
                  </a:lnTo>
                  <a:lnTo>
                    <a:pt x="286" y="311"/>
                  </a:lnTo>
                  <a:lnTo>
                    <a:pt x="275" y="304"/>
                  </a:lnTo>
                  <a:lnTo>
                    <a:pt x="264" y="277"/>
                  </a:lnTo>
                  <a:lnTo>
                    <a:pt x="227" y="262"/>
                  </a:lnTo>
                  <a:lnTo>
                    <a:pt x="160" y="274"/>
                  </a:lnTo>
                  <a:lnTo>
                    <a:pt x="132" y="293"/>
                  </a:lnTo>
                  <a:lnTo>
                    <a:pt x="85" y="295"/>
                  </a:lnTo>
                  <a:lnTo>
                    <a:pt x="59" y="312"/>
                  </a:lnTo>
                  <a:lnTo>
                    <a:pt x="24" y="299"/>
                  </a:lnTo>
                  <a:lnTo>
                    <a:pt x="32" y="264"/>
                  </a:lnTo>
                  <a:lnTo>
                    <a:pt x="0" y="194"/>
                  </a:lnTo>
                </a:path>
              </a:pathLst>
            </a:custGeom>
            <a:solidFill>
              <a:srgbClr val="C0C0C0"/>
            </a:solid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919" name="Freeform 9"/>
            <p:cNvSpPr>
              <a:spLocks/>
            </p:cNvSpPr>
            <p:nvPr/>
          </p:nvSpPr>
          <p:spPr bwMode="auto">
            <a:xfrm>
              <a:off x="4292" y="2861"/>
              <a:ext cx="46" cy="43"/>
            </a:xfrm>
            <a:custGeom>
              <a:avLst/>
              <a:gdLst>
                <a:gd name="T0" fmla="*/ 0 w 46"/>
                <a:gd name="T1" fmla="*/ 7 h 43"/>
                <a:gd name="T2" fmla="*/ 0 w 46"/>
                <a:gd name="T3" fmla="*/ 7 h 43"/>
                <a:gd name="T4" fmla="*/ 0 w 46"/>
                <a:gd name="T5" fmla="*/ 0 h 43"/>
                <a:gd name="T6" fmla="*/ 23 w 46"/>
                <a:gd name="T7" fmla="*/ 6 h 43"/>
                <a:gd name="T8" fmla="*/ 40 w 46"/>
                <a:gd name="T9" fmla="*/ 1 h 43"/>
                <a:gd name="T10" fmla="*/ 45 w 46"/>
                <a:gd name="T11" fmla="*/ 11 h 43"/>
                <a:gd name="T12" fmla="*/ 45 w 46"/>
                <a:gd name="T13" fmla="*/ 24 h 43"/>
                <a:gd name="T14" fmla="*/ 28 w 46"/>
                <a:gd name="T15" fmla="*/ 42 h 43"/>
                <a:gd name="T16" fmla="*/ 16 w 46"/>
                <a:gd name="T17" fmla="*/ 41 h 43"/>
                <a:gd name="T18" fmla="*/ 0 w 46"/>
                <a:gd name="T19" fmla="*/ 7 h 43"/>
                <a:gd name="T20" fmla="*/ 0 w 46"/>
                <a:gd name="T21" fmla="*/ 7 h 4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6"/>
                <a:gd name="T34" fmla="*/ 0 h 43"/>
                <a:gd name="T35" fmla="*/ 46 w 46"/>
                <a:gd name="T36" fmla="*/ 43 h 4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6" h="43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  <a:lnTo>
                    <a:pt x="23" y="6"/>
                  </a:lnTo>
                  <a:lnTo>
                    <a:pt x="40" y="1"/>
                  </a:lnTo>
                  <a:lnTo>
                    <a:pt x="45" y="11"/>
                  </a:lnTo>
                  <a:lnTo>
                    <a:pt x="45" y="24"/>
                  </a:lnTo>
                  <a:lnTo>
                    <a:pt x="28" y="42"/>
                  </a:lnTo>
                  <a:lnTo>
                    <a:pt x="16" y="41"/>
                  </a:lnTo>
                  <a:lnTo>
                    <a:pt x="0" y="7"/>
                  </a:lnTo>
                </a:path>
              </a:pathLst>
            </a:custGeom>
            <a:solidFill>
              <a:srgbClr val="C0C0C0"/>
            </a:solid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2712" name="Freeform 10"/>
          <p:cNvSpPr>
            <a:spLocks/>
          </p:cNvSpPr>
          <p:nvPr/>
        </p:nvSpPr>
        <p:spPr bwMode="auto">
          <a:xfrm>
            <a:off x="4022725" y="3216276"/>
            <a:ext cx="260350" cy="100013"/>
          </a:xfrm>
          <a:custGeom>
            <a:avLst/>
            <a:gdLst>
              <a:gd name="T0" fmla="*/ 0 w 97"/>
              <a:gd name="T1" fmla="*/ 2147483647 h 37"/>
              <a:gd name="T2" fmla="*/ 0 w 97"/>
              <a:gd name="T3" fmla="*/ 2147483647 h 37"/>
              <a:gd name="T4" fmla="*/ 2147483647 w 97"/>
              <a:gd name="T5" fmla="*/ 2147483647 h 37"/>
              <a:gd name="T6" fmla="*/ 2147483647 w 97"/>
              <a:gd name="T7" fmla="*/ 2147483647 h 37"/>
              <a:gd name="T8" fmla="*/ 2147483647 w 97"/>
              <a:gd name="T9" fmla="*/ 2147483647 h 37"/>
              <a:gd name="T10" fmla="*/ 2147483647 w 97"/>
              <a:gd name="T11" fmla="*/ 2147483647 h 37"/>
              <a:gd name="T12" fmla="*/ 2147483647 w 97"/>
              <a:gd name="T13" fmla="*/ 2147483647 h 37"/>
              <a:gd name="T14" fmla="*/ 2147483647 w 97"/>
              <a:gd name="T15" fmla="*/ 2147483647 h 37"/>
              <a:gd name="T16" fmla="*/ 2147483647 w 97"/>
              <a:gd name="T17" fmla="*/ 2147483647 h 37"/>
              <a:gd name="T18" fmla="*/ 2147483647 w 97"/>
              <a:gd name="T19" fmla="*/ 0 h 37"/>
              <a:gd name="T20" fmla="*/ 2147483647 w 97"/>
              <a:gd name="T21" fmla="*/ 0 h 37"/>
              <a:gd name="T22" fmla="*/ 2147483647 w 97"/>
              <a:gd name="T23" fmla="*/ 2147483647 h 37"/>
              <a:gd name="T24" fmla="*/ 0 w 97"/>
              <a:gd name="T25" fmla="*/ 2147483647 h 37"/>
              <a:gd name="T26" fmla="*/ 0 w 97"/>
              <a:gd name="T27" fmla="*/ 2147483647 h 3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7"/>
              <a:gd name="T43" fmla="*/ 0 h 37"/>
              <a:gd name="T44" fmla="*/ 97 w 97"/>
              <a:gd name="T45" fmla="*/ 37 h 3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7" h="37">
                <a:moveTo>
                  <a:pt x="0" y="20"/>
                </a:moveTo>
                <a:lnTo>
                  <a:pt x="0" y="20"/>
                </a:lnTo>
                <a:lnTo>
                  <a:pt x="1" y="22"/>
                </a:lnTo>
                <a:lnTo>
                  <a:pt x="1" y="28"/>
                </a:lnTo>
                <a:lnTo>
                  <a:pt x="11" y="30"/>
                </a:lnTo>
                <a:lnTo>
                  <a:pt x="31" y="26"/>
                </a:lnTo>
                <a:lnTo>
                  <a:pt x="52" y="36"/>
                </a:lnTo>
                <a:lnTo>
                  <a:pt x="82" y="29"/>
                </a:lnTo>
                <a:lnTo>
                  <a:pt x="96" y="11"/>
                </a:lnTo>
                <a:lnTo>
                  <a:pt x="90" y="0"/>
                </a:lnTo>
                <a:lnTo>
                  <a:pt x="52" y="0"/>
                </a:lnTo>
                <a:lnTo>
                  <a:pt x="42" y="19"/>
                </a:lnTo>
                <a:lnTo>
                  <a:pt x="0" y="20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13" name="Freeform 11"/>
          <p:cNvSpPr>
            <a:spLocks/>
          </p:cNvSpPr>
          <p:nvPr/>
        </p:nvSpPr>
        <p:spPr bwMode="auto">
          <a:xfrm>
            <a:off x="6654800" y="4056063"/>
            <a:ext cx="165100" cy="196850"/>
          </a:xfrm>
          <a:custGeom>
            <a:avLst/>
            <a:gdLst>
              <a:gd name="T0" fmla="*/ 0 w 61"/>
              <a:gd name="T1" fmla="*/ 2147483647 h 73"/>
              <a:gd name="T2" fmla="*/ 0 w 61"/>
              <a:gd name="T3" fmla="*/ 2147483647 h 73"/>
              <a:gd name="T4" fmla="*/ 2147483647 w 61"/>
              <a:gd name="T5" fmla="*/ 2147483647 h 73"/>
              <a:gd name="T6" fmla="*/ 2147483647 w 61"/>
              <a:gd name="T7" fmla="*/ 2147483647 h 73"/>
              <a:gd name="T8" fmla="*/ 2147483647 w 61"/>
              <a:gd name="T9" fmla="*/ 2147483647 h 73"/>
              <a:gd name="T10" fmla="*/ 2147483647 w 61"/>
              <a:gd name="T11" fmla="*/ 2147483647 h 73"/>
              <a:gd name="T12" fmla="*/ 2147483647 w 61"/>
              <a:gd name="T13" fmla="*/ 2147483647 h 73"/>
              <a:gd name="T14" fmla="*/ 2147483647 w 61"/>
              <a:gd name="T15" fmla="*/ 2147483647 h 73"/>
              <a:gd name="T16" fmla="*/ 2147483647 w 61"/>
              <a:gd name="T17" fmla="*/ 2147483647 h 73"/>
              <a:gd name="T18" fmla="*/ 2147483647 w 61"/>
              <a:gd name="T19" fmla="*/ 2147483647 h 73"/>
              <a:gd name="T20" fmla="*/ 2147483647 w 61"/>
              <a:gd name="T21" fmla="*/ 2147483647 h 73"/>
              <a:gd name="T22" fmla="*/ 2147483647 w 61"/>
              <a:gd name="T23" fmla="*/ 2147483647 h 73"/>
              <a:gd name="T24" fmla="*/ 2147483647 w 61"/>
              <a:gd name="T25" fmla="*/ 2147483647 h 73"/>
              <a:gd name="T26" fmla="*/ 2147483647 w 61"/>
              <a:gd name="T27" fmla="*/ 2147483647 h 73"/>
              <a:gd name="T28" fmla="*/ 2147483647 w 61"/>
              <a:gd name="T29" fmla="*/ 0 h 73"/>
              <a:gd name="T30" fmla="*/ 2147483647 w 61"/>
              <a:gd name="T31" fmla="*/ 2147483647 h 73"/>
              <a:gd name="T32" fmla="*/ 2147483647 w 61"/>
              <a:gd name="T33" fmla="*/ 2147483647 h 73"/>
              <a:gd name="T34" fmla="*/ 0 w 61"/>
              <a:gd name="T35" fmla="*/ 2147483647 h 73"/>
              <a:gd name="T36" fmla="*/ 0 w 61"/>
              <a:gd name="T37" fmla="*/ 2147483647 h 73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61"/>
              <a:gd name="T58" fmla="*/ 0 h 73"/>
              <a:gd name="T59" fmla="*/ 61 w 61"/>
              <a:gd name="T60" fmla="*/ 73 h 73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61" h="73">
                <a:moveTo>
                  <a:pt x="0" y="21"/>
                </a:moveTo>
                <a:lnTo>
                  <a:pt x="0" y="21"/>
                </a:lnTo>
                <a:lnTo>
                  <a:pt x="8" y="28"/>
                </a:lnTo>
                <a:lnTo>
                  <a:pt x="13" y="62"/>
                </a:lnTo>
                <a:lnTo>
                  <a:pt x="27" y="60"/>
                </a:lnTo>
                <a:lnTo>
                  <a:pt x="36" y="45"/>
                </a:lnTo>
                <a:lnTo>
                  <a:pt x="47" y="48"/>
                </a:lnTo>
                <a:lnTo>
                  <a:pt x="54" y="72"/>
                </a:lnTo>
                <a:lnTo>
                  <a:pt x="60" y="59"/>
                </a:lnTo>
                <a:lnTo>
                  <a:pt x="52" y="35"/>
                </a:lnTo>
                <a:lnTo>
                  <a:pt x="47" y="44"/>
                </a:lnTo>
                <a:lnTo>
                  <a:pt x="39" y="32"/>
                </a:lnTo>
                <a:lnTo>
                  <a:pt x="54" y="18"/>
                </a:lnTo>
                <a:lnTo>
                  <a:pt x="26" y="16"/>
                </a:lnTo>
                <a:lnTo>
                  <a:pt x="8" y="0"/>
                </a:lnTo>
                <a:lnTo>
                  <a:pt x="2" y="8"/>
                </a:lnTo>
                <a:lnTo>
                  <a:pt x="9" y="16"/>
                </a:lnTo>
                <a:lnTo>
                  <a:pt x="0" y="21"/>
                </a:lnTo>
              </a:path>
            </a:pathLst>
          </a:custGeom>
          <a:solidFill>
            <a:srgbClr val="FFFF99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14" name="Freeform 12"/>
          <p:cNvSpPr>
            <a:spLocks/>
          </p:cNvSpPr>
          <p:nvPr/>
        </p:nvSpPr>
        <p:spPr bwMode="auto">
          <a:xfrm>
            <a:off x="3802064" y="3105151"/>
            <a:ext cx="109537" cy="80963"/>
          </a:xfrm>
          <a:custGeom>
            <a:avLst/>
            <a:gdLst>
              <a:gd name="T0" fmla="*/ 0 w 41"/>
              <a:gd name="T1" fmla="*/ 2147483647 h 30"/>
              <a:gd name="T2" fmla="*/ 0 w 41"/>
              <a:gd name="T3" fmla="*/ 2147483647 h 30"/>
              <a:gd name="T4" fmla="*/ 2147483647 w 41"/>
              <a:gd name="T5" fmla="*/ 2147483647 h 30"/>
              <a:gd name="T6" fmla="*/ 2147483647 w 41"/>
              <a:gd name="T7" fmla="*/ 0 h 30"/>
              <a:gd name="T8" fmla="*/ 2147483647 w 41"/>
              <a:gd name="T9" fmla="*/ 2147483647 h 30"/>
              <a:gd name="T10" fmla="*/ 2147483647 w 41"/>
              <a:gd name="T11" fmla="*/ 2147483647 h 30"/>
              <a:gd name="T12" fmla="*/ 2147483647 w 41"/>
              <a:gd name="T13" fmla="*/ 2147483647 h 30"/>
              <a:gd name="T14" fmla="*/ 0 w 41"/>
              <a:gd name="T15" fmla="*/ 2147483647 h 30"/>
              <a:gd name="T16" fmla="*/ 0 w 41"/>
              <a:gd name="T17" fmla="*/ 2147483647 h 3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1"/>
              <a:gd name="T28" fmla="*/ 0 h 30"/>
              <a:gd name="T29" fmla="*/ 41 w 41"/>
              <a:gd name="T30" fmla="*/ 30 h 3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1" h="30">
                <a:moveTo>
                  <a:pt x="0" y="5"/>
                </a:moveTo>
                <a:lnTo>
                  <a:pt x="0" y="5"/>
                </a:lnTo>
                <a:lnTo>
                  <a:pt x="8" y="1"/>
                </a:lnTo>
                <a:lnTo>
                  <a:pt x="26" y="0"/>
                </a:lnTo>
                <a:lnTo>
                  <a:pt x="39" y="11"/>
                </a:lnTo>
                <a:lnTo>
                  <a:pt x="40" y="20"/>
                </a:lnTo>
                <a:lnTo>
                  <a:pt x="35" y="29"/>
                </a:lnTo>
                <a:lnTo>
                  <a:pt x="0" y="5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15" name="Freeform 13"/>
          <p:cNvSpPr>
            <a:spLocks/>
          </p:cNvSpPr>
          <p:nvPr/>
        </p:nvSpPr>
        <p:spPr bwMode="auto">
          <a:xfrm>
            <a:off x="6689726" y="3997325"/>
            <a:ext cx="106363" cy="57150"/>
          </a:xfrm>
          <a:custGeom>
            <a:avLst/>
            <a:gdLst>
              <a:gd name="T0" fmla="*/ 0 w 39"/>
              <a:gd name="T1" fmla="*/ 2147483647 h 21"/>
              <a:gd name="T2" fmla="*/ 0 w 39"/>
              <a:gd name="T3" fmla="*/ 2147483647 h 21"/>
              <a:gd name="T4" fmla="*/ 2147483647 w 39"/>
              <a:gd name="T5" fmla="*/ 2147483647 h 21"/>
              <a:gd name="T6" fmla="*/ 2147483647 w 39"/>
              <a:gd name="T7" fmla="*/ 2147483647 h 21"/>
              <a:gd name="T8" fmla="*/ 2147483647 w 39"/>
              <a:gd name="T9" fmla="*/ 2147483647 h 21"/>
              <a:gd name="T10" fmla="*/ 2147483647 w 39"/>
              <a:gd name="T11" fmla="*/ 0 h 21"/>
              <a:gd name="T12" fmla="*/ 0 w 39"/>
              <a:gd name="T13" fmla="*/ 2147483647 h 21"/>
              <a:gd name="T14" fmla="*/ 0 w 39"/>
              <a:gd name="T15" fmla="*/ 2147483647 h 2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9"/>
              <a:gd name="T25" fmla="*/ 0 h 21"/>
              <a:gd name="T26" fmla="*/ 39 w 39"/>
              <a:gd name="T27" fmla="*/ 21 h 2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9" h="21">
                <a:moveTo>
                  <a:pt x="0" y="12"/>
                </a:moveTo>
                <a:lnTo>
                  <a:pt x="0" y="12"/>
                </a:lnTo>
                <a:lnTo>
                  <a:pt x="4" y="20"/>
                </a:lnTo>
                <a:lnTo>
                  <a:pt x="38" y="16"/>
                </a:lnTo>
                <a:lnTo>
                  <a:pt x="36" y="5"/>
                </a:lnTo>
                <a:lnTo>
                  <a:pt x="12" y="0"/>
                </a:lnTo>
                <a:lnTo>
                  <a:pt x="0" y="12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16" name="Freeform 14"/>
          <p:cNvSpPr>
            <a:spLocks/>
          </p:cNvSpPr>
          <p:nvPr/>
        </p:nvSpPr>
        <p:spPr bwMode="auto">
          <a:xfrm>
            <a:off x="7535864" y="4768850"/>
            <a:ext cx="46037" cy="44450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2147483647 h 17"/>
              <a:gd name="T4" fmla="*/ 2147483647 w 17"/>
              <a:gd name="T5" fmla="*/ 2147483647 h 17"/>
              <a:gd name="T6" fmla="*/ 2147483647 w 17"/>
              <a:gd name="T7" fmla="*/ 0 h 17"/>
              <a:gd name="T8" fmla="*/ 0 w 17"/>
              <a:gd name="T9" fmla="*/ 2147483647 h 17"/>
              <a:gd name="T10" fmla="*/ 0 w 17"/>
              <a:gd name="T11" fmla="*/ 2147483647 h 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"/>
              <a:gd name="T19" fmla="*/ 0 h 17"/>
              <a:gd name="T20" fmla="*/ 17 w 17"/>
              <a:gd name="T21" fmla="*/ 17 h 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" h="17">
                <a:moveTo>
                  <a:pt x="0" y="7"/>
                </a:moveTo>
                <a:lnTo>
                  <a:pt x="0" y="7"/>
                </a:lnTo>
                <a:lnTo>
                  <a:pt x="8" y="16"/>
                </a:lnTo>
                <a:lnTo>
                  <a:pt x="16" y="0"/>
                </a:lnTo>
                <a:lnTo>
                  <a:pt x="0" y="7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17" name="Freeform 15"/>
          <p:cNvSpPr>
            <a:spLocks/>
          </p:cNvSpPr>
          <p:nvPr/>
        </p:nvSpPr>
        <p:spPr bwMode="auto">
          <a:xfrm>
            <a:off x="4457701" y="3400425"/>
            <a:ext cx="212725" cy="122238"/>
          </a:xfrm>
          <a:custGeom>
            <a:avLst/>
            <a:gdLst>
              <a:gd name="T0" fmla="*/ 0 w 79"/>
              <a:gd name="T1" fmla="*/ 2147483647 h 45"/>
              <a:gd name="T2" fmla="*/ 0 w 79"/>
              <a:gd name="T3" fmla="*/ 2147483647 h 45"/>
              <a:gd name="T4" fmla="*/ 2147483647 w 79"/>
              <a:gd name="T5" fmla="*/ 0 h 45"/>
              <a:gd name="T6" fmla="*/ 2147483647 w 79"/>
              <a:gd name="T7" fmla="*/ 2147483647 h 45"/>
              <a:gd name="T8" fmla="*/ 2147483647 w 79"/>
              <a:gd name="T9" fmla="*/ 2147483647 h 45"/>
              <a:gd name="T10" fmla="*/ 2147483647 w 79"/>
              <a:gd name="T11" fmla="*/ 2147483647 h 45"/>
              <a:gd name="T12" fmla="*/ 2147483647 w 79"/>
              <a:gd name="T13" fmla="*/ 2147483647 h 45"/>
              <a:gd name="T14" fmla="*/ 2147483647 w 79"/>
              <a:gd name="T15" fmla="*/ 2147483647 h 45"/>
              <a:gd name="T16" fmla="*/ 2147483647 w 79"/>
              <a:gd name="T17" fmla="*/ 2147483647 h 45"/>
              <a:gd name="T18" fmla="*/ 0 w 79"/>
              <a:gd name="T19" fmla="*/ 2147483647 h 45"/>
              <a:gd name="T20" fmla="*/ 0 w 79"/>
              <a:gd name="T21" fmla="*/ 2147483647 h 4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9"/>
              <a:gd name="T34" fmla="*/ 0 h 45"/>
              <a:gd name="T35" fmla="*/ 79 w 79"/>
              <a:gd name="T36" fmla="*/ 45 h 4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9" h="45">
                <a:moveTo>
                  <a:pt x="0" y="30"/>
                </a:moveTo>
                <a:lnTo>
                  <a:pt x="0" y="30"/>
                </a:lnTo>
                <a:lnTo>
                  <a:pt x="4" y="0"/>
                </a:lnTo>
                <a:lnTo>
                  <a:pt x="78" y="7"/>
                </a:lnTo>
                <a:lnTo>
                  <a:pt x="64" y="25"/>
                </a:lnTo>
                <a:lnTo>
                  <a:pt x="69" y="35"/>
                </a:lnTo>
                <a:lnTo>
                  <a:pt x="50" y="35"/>
                </a:lnTo>
                <a:lnTo>
                  <a:pt x="38" y="44"/>
                </a:lnTo>
                <a:lnTo>
                  <a:pt x="8" y="43"/>
                </a:lnTo>
                <a:lnTo>
                  <a:pt x="0" y="30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18" name="Freeform 16"/>
          <p:cNvSpPr>
            <a:spLocks/>
          </p:cNvSpPr>
          <p:nvPr/>
        </p:nvSpPr>
        <p:spPr bwMode="auto">
          <a:xfrm>
            <a:off x="6802438" y="4002089"/>
            <a:ext cx="303212" cy="604837"/>
          </a:xfrm>
          <a:custGeom>
            <a:avLst/>
            <a:gdLst>
              <a:gd name="T0" fmla="*/ 0 w 113"/>
              <a:gd name="T1" fmla="*/ 2147483647 h 225"/>
              <a:gd name="T2" fmla="*/ 0 w 113"/>
              <a:gd name="T3" fmla="*/ 2147483647 h 225"/>
              <a:gd name="T4" fmla="*/ 2147483647 w 113"/>
              <a:gd name="T5" fmla="*/ 2147483647 h 225"/>
              <a:gd name="T6" fmla="*/ 2147483647 w 113"/>
              <a:gd name="T7" fmla="*/ 2147483647 h 225"/>
              <a:gd name="T8" fmla="*/ 2147483647 w 113"/>
              <a:gd name="T9" fmla="*/ 2147483647 h 225"/>
              <a:gd name="T10" fmla="*/ 2147483647 w 113"/>
              <a:gd name="T11" fmla="*/ 0 h 225"/>
              <a:gd name="T12" fmla="*/ 2147483647 w 113"/>
              <a:gd name="T13" fmla="*/ 2147483647 h 225"/>
              <a:gd name="T14" fmla="*/ 2147483647 w 113"/>
              <a:gd name="T15" fmla="*/ 2147483647 h 225"/>
              <a:gd name="T16" fmla="*/ 2147483647 w 113"/>
              <a:gd name="T17" fmla="*/ 2147483647 h 225"/>
              <a:gd name="T18" fmla="*/ 2147483647 w 113"/>
              <a:gd name="T19" fmla="*/ 2147483647 h 225"/>
              <a:gd name="T20" fmla="*/ 2147483647 w 113"/>
              <a:gd name="T21" fmla="*/ 2147483647 h 225"/>
              <a:gd name="T22" fmla="*/ 2147483647 w 113"/>
              <a:gd name="T23" fmla="*/ 2147483647 h 225"/>
              <a:gd name="T24" fmla="*/ 2147483647 w 113"/>
              <a:gd name="T25" fmla="*/ 2147483647 h 225"/>
              <a:gd name="T26" fmla="*/ 2147483647 w 113"/>
              <a:gd name="T27" fmla="*/ 2147483647 h 225"/>
              <a:gd name="T28" fmla="*/ 2147483647 w 113"/>
              <a:gd name="T29" fmla="*/ 2147483647 h 225"/>
              <a:gd name="T30" fmla="*/ 2147483647 w 113"/>
              <a:gd name="T31" fmla="*/ 2147483647 h 225"/>
              <a:gd name="T32" fmla="*/ 2147483647 w 113"/>
              <a:gd name="T33" fmla="*/ 2147483647 h 225"/>
              <a:gd name="T34" fmla="*/ 2147483647 w 113"/>
              <a:gd name="T35" fmla="*/ 2147483647 h 225"/>
              <a:gd name="T36" fmla="*/ 2147483647 w 113"/>
              <a:gd name="T37" fmla="*/ 2147483647 h 225"/>
              <a:gd name="T38" fmla="*/ 2147483647 w 113"/>
              <a:gd name="T39" fmla="*/ 2147483647 h 225"/>
              <a:gd name="T40" fmla="*/ 2147483647 w 113"/>
              <a:gd name="T41" fmla="*/ 2147483647 h 225"/>
              <a:gd name="T42" fmla="*/ 2147483647 w 113"/>
              <a:gd name="T43" fmla="*/ 2147483647 h 225"/>
              <a:gd name="T44" fmla="*/ 2147483647 w 113"/>
              <a:gd name="T45" fmla="*/ 2147483647 h 225"/>
              <a:gd name="T46" fmla="*/ 2147483647 w 113"/>
              <a:gd name="T47" fmla="*/ 2147483647 h 225"/>
              <a:gd name="T48" fmla="*/ 0 w 113"/>
              <a:gd name="T49" fmla="*/ 2147483647 h 225"/>
              <a:gd name="T50" fmla="*/ 0 w 113"/>
              <a:gd name="T51" fmla="*/ 2147483647 h 22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13"/>
              <a:gd name="T79" fmla="*/ 0 h 225"/>
              <a:gd name="T80" fmla="*/ 113 w 113"/>
              <a:gd name="T81" fmla="*/ 225 h 225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13" h="225">
                <a:moveTo>
                  <a:pt x="0" y="92"/>
                </a:moveTo>
                <a:lnTo>
                  <a:pt x="0" y="92"/>
                </a:lnTo>
                <a:lnTo>
                  <a:pt x="5" y="79"/>
                </a:lnTo>
                <a:lnTo>
                  <a:pt x="37" y="20"/>
                </a:lnTo>
                <a:lnTo>
                  <a:pt x="59" y="12"/>
                </a:lnTo>
                <a:lnTo>
                  <a:pt x="64" y="0"/>
                </a:lnTo>
                <a:lnTo>
                  <a:pt x="80" y="7"/>
                </a:lnTo>
                <a:lnTo>
                  <a:pt x="80" y="19"/>
                </a:lnTo>
                <a:lnTo>
                  <a:pt x="67" y="55"/>
                </a:lnTo>
                <a:lnTo>
                  <a:pt x="81" y="51"/>
                </a:lnTo>
                <a:lnTo>
                  <a:pt x="88" y="76"/>
                </a:lnTo>
                <a:lnTo>
                  <a:pt x="112" y="82"/>
                </a:lnTo>
                <a:lnTo>
                  <a:pt x="100" y="94"/>
                </a:lnTo>
                <a:lnTo>
                  <a:pt x="73" y="109"/>
                </a:lnTo>
                <a:lnTo>
                  <a:pt x="67" y="123"/>
                </a:lnTo>
                <a:lnTo>
                  <a:pt x="81" y="150"/>
                </a:lnTo>
                <a:lnTo>
                  <a:pt x="76" y="166"/>
                </a:lnTo>
                <a:lnTo>
                  <a:pt x="93" y="202"/>
                </a:lnTo>
                <a:lnTo>
                  <a:pt x="80" y="224"/>
                </a:lnTo>
                <a:lnTo>
                  <a:pt x="67" y="147"/>
                </a:lnTo>
                <a:lnTo>
                  <a:pt x="57" y="135"/>
                </a:lnTo>
                <a:lnTo>
                  <a:pt x="39" y="156"/>
                </a:lnTo>
                <a:lnTo>
                  <a:pt x="25" y="151"/>
                </a:lnTo>
                <a:lnTo>
                  <a:pt x="27" y="124"/>
                </a:lnTo>
                <a:lnTo>
                  <a:pt x="0" y="92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19" name="Freeform 17"/>
          <p:cNvSpPr>
            <a:spLocks/>
          </p:cNvSpPr>
          <p:nvPr/>
        </p:nvSpPr>
        <p:spPr bwMode="auto">
          <a:xfrm>
            <a:off x="7151688" y="4457700"/>
            <a:ext cx="169862" cy="141288"/>
          </a:xfrm>
          <a:custGeom>
            <a:avLst/>
            <a:gdLst>
              <a:gd name="T0" fmla="*/ 0 w 63"/>
              <a:gd name="T1" fmla="*/ 2147483647 h 53"/>
              <a:gd name="T2" fmla="*/ 0 w 63"/>
              <a:gd name="T3" fmla="*/ 2147483647 h 53"/>
              <a:gd name="T4" fmla="*/ 2147483647 w 63"/>
              <a:gd name="T5" fmla="*/ 2147483647 h 53"/>
              <a:gd name="T6" fmla="*/ 2147483647 w 63"/>
              <a:gd name="T7" fmla="*/ 2147483647 h 53"/>
              <a:gd name="T8" fmla="*/ 2147483647 w 63"/>
              <a:gd name="T9" fmla="*/ 2147483647 h 53"/>
              <a:gd name="T10" fmla="*/ 2147483647 w 63"/>
              <a:gd name="T11" fmla="*/ 2147483647 h 53"/>
              <a:gd name="T12" fmla="*/ 2147483647 w 63"/>
              <a:gd name="T13" fmla="*/ 0 h 53"/>
              <a:gd name="T14" fmla="*/ 2147483647 w 63"/>
              <a:gd name="T15" fmla="*/ 2147483647 h 53"/>
              <a:gd name="T16" fmla="*/ 2147483647 w 63"/>
              <a:gd name="T17" fmla="*/ 2147483647 h 53"/>
              <a:gd name="T18" fmla="*/ 0 w 63"/>
              <a:gd name="T19" fmla="*/ 2147483647 h 53"/>
              <a:gd name="T20" fmla="*/ 0 w 63"/>
              <a:gd name="T21" fmla="*/ 2147483647 h 5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3"/>
              <a:gd name="T34" fmla="*/ 0 h 53"/>
              <a:gd name="T35" fmla="*/ 63 w 63"/>
              <a:gd name="T36" fmla="*/ 53 h 5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3" h="53">
                <a:moveTo>
                  <a:pt x="0" y="10"/>
                </a:moveTo>
                <a:lnTo>
                  <a:pt x="0" y="10"/>
                </a:lnTo>
                <a:lnTo>
                  <a:pt x="4" y="36"/>
                </a:lnTo>
                <a:lnTo>
                  <a:pt x="13" y="49"/>
                </a:lnTo>
                <a:lnTo>
                  <a:pt x="25" y="52"/>
                </a:lnTo>
                <a:lnTo>
                  <a:pt x="62" y="28"/>
                </a:lnTo>
                <a:lnTo>
                  <a:pt x="60" y="0"/>
                </a:lnTo>
                <a:lnTo>
                  <a:pt x="32" y="4"/>
                </a:lnTo>
                <a:lnTo>
                  <a:pt x="8" y="3"/>
                </a:lnTo>
                <a:lnTo>
                  <a:pt x="0" y="10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20" name="Freeform 18"/>
          <p:cNvSpPr>
            <a:spLocks/>
          </p:cNvSpPr>
          <p:nvPr/>
        </p:nvSpPr>
        <p:spPr bwMode="auto">
          <a:xfrm>
            <a:off x="6391276" y="4618038"/>
            <a:ext cx="60325" cy="127000"/>
          </a:xfrm>
          <a:custGeom>
            <a:avLst/>
            <a:gdLst>
              <a:gd name="T0" fmla="*/ 0 w 23"/>
              <a:gd name="T1" fmla="*/ 0 h 47"/>
              <a:gd name="T2" fmla="*/ 0 w 23"/>
              <a:gd name="T3" fmla="*/ 0 h 47"/>
              <a:gd name="T4" fmla="*/ 2147483647 w 23"/>
              <a:gd name="T5" fmla="*/ 2147483647 h 47"/>
              <a:gd name="T6" fmla="*/ 2147483647 w 23"/>
              <a:gd name="T7" fmla="*/ 2147483647 h 47"/>
              <a:gd name="T8" fmla="*/ 2147483647 w 23"/>
              <a:gd name="T9" fmla="*/ 2147483647 h 47"/>
              <a:gd name="T10" fmla="*/ 0 w 23"/>
              <a:gd name="T11" fmla="*/ 0 h 47"/>
              <a:gd name="T12" fmla="*/ 0 w 23"/>
              <a:gd name="T13" fmla="*/ 0 h 4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"/>
              <a:gd name="T22" fmla="*/ 0 h 47"/>
              <a:gd name="T23" fmla="*/ 23 w 23"/>
              <a:gd name="T24" fmla="*/ 47 h 4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" h="47">
                <a:moveTo>
                  <a:pt x="0" y="0"/>
                </a:moveTo>
                <a:lnTo>
                  <a:pt x="0" y="0"/>
                </a:lnTo>
                <a:lnTo>
                  <a:pt x="3" y="46"/>
                </a:lnTo>
                <a:lnTo>
                  <a:pt x="22" y="37"/>
                </a:lnTo>
                <a:lnTo>
                  <a:pt x="13" y="10"/>
                </a:lnTo>
                <a:lnTo>
                  <a:pt x="0" y="0"/>
                </a:lnTo>
              </a:path>
            </a:pathLst>
          </a:custGeom>
          <a:solidFill>
            <a:srgbClr val="FFFF99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72721" name="Group 19"/>
          <p:cNvGrpSpPr>
            <a:grpSpLocks/>
          </p:cNvGrpSpPr>
          <p:nvPr/>
        </p:nvGrpSpPr>
        <p:grpSpPr bwMode="auto">
          <a:xfrm>
            <a:off x="6178550" y="3013076"/>
            <a:ext cx="2065338" cy="1331913"/>
            <a:chOff x="3403" y="1628"/>
            <a:chExt cx="768" cy="495"/>
          </a:xfrm>
        </p:grpSpPr>
        <p:sp>
          <p:nvSpPr>
            <p:cNvPr id="72916" name="Freeform 20"/>
            <p:cNvSpPr>
              <a:spLocks/>
            </p:cNvSpPr>
            <p:nvPr/>
          </p:nvSpPr>
          <p:spPr bwMode="auto">
            <a:xfrm>
              <a:off x="3403" y="1628"/>
              <a:ext cx="768" cy="469"/>
            </a:xfrm>
            <a:custGeom>
              <a:avLst/>
              <a:gdLst>
                <a:gd name="T0" fmla="*/ 0 w 768"/>
                <a:gd name="T1" fmla="*/ 222 h 469"/>
                <a:gd name="T2" fmla="*/ 32 w 768"/>
                <a:gd name="T3" fmla="*/ 200 h 469"/>
                <a:gd name="T4" fmla="*/ 87 w 768"/>
                <a:gd name="T5" fmla="*/ 157 h 469"/>
                <a:gd name="T6" fmla="*/ 108 w 768"/>
                <a:gd name="T7" fmla="*/ 129 h 469"/>
                <a:gd name="T8" fmla="*/ 148 w 768"/>
                <a:gd name="T9" fmla="*/ 100 h 469"/>
                <a:gd name="T10" fmla="*/ 176 w 768"/>
                <a:gd name="T11" fmla="*/ 72 h 469"/>
                <a:gd name="T12" fmla="*/ 206 w 768"/>
                <a:gd name="T13" fmla="*/ 94 h 469"/>
                <a:gd name="T14" fmla="*/ 269 w 768"/>
                <a:gd name="T15" fmla="*/ 142 h 469"/>
                <a:gd name="T16" fmla="*/ 338 w 768"/>
                <a:gd name="T17" fmla="*/ 165 h 469"/>
                <a:gd name="T18" fmla="*/ 457 w 768"/>
                <a:gd name="T19" fmla="*/ 165 h 469"/>
                <a:gd name="T20" fmla="*/ 479 w 768"/>
                <a:gd name="T21" fmla="*/ 134 h 469"/>
                <a:gd name="T22" fmla="*/ 540 w 768"/>
                <a:gd name="T23" fmla="*/ 108 h 469"/>
                <a:gd name="T24" fmla="*/ 557 w 768"/>
                <a:gd name="T25" fmla="*/ 87 h 469"/>
                <a:gd name="T26" fmla="*/ 525 w 768"/>
                <a:gd name="T27" fmla="*/ 69 h 469"/>
                <a:gd name="T28" fmla="*/ 552 w 768"/>
                <a:gd name="T29" fmla="*/ 64 h 469"/>
                <a:gd name="T30" fmla="*/ 589 w 768"/>
                <a:gd name="T31" fmla="*/ 24 h 469"/>
                <a:gd name="T32" fmla="*/ 625 w 768"/>
                <a:gd name="T33" fmla="*/ 0 h 469"/>
                <a:gd name="T34" fmla="*/ 674 w 768"/>
                <a:gd name="T35" fmla="*/ 61 h 469"/>
                <a:gd name="T36" fmla="*/ 719 w 768"/>
                <a:gd name="T37" fmla="*/ 92 h 469"/>
                <a:gd name="T38" fmla="*/ 744 w 768"/>
                <a:gd name="T39" fmla="*/ 130 h 469"/>
                <a:gd name="T40" fmla="*/ 721 w 768"/>
                <a:gd name="T41" fmla="*/ 157 h 469"/>
                <a:gd name="T42" fmla="*/ 707 w 768"/>
                <a:gd name="T43" fmla="*/ 165 h 469"/>
                <a:gd name="T44" fmla="*/ 683 w 768"/>
                <a:gd name="T45" fmla="*/ 186 h 469"/>
                <a:gd name="T46" fmla="*/ 634 w 768"/>
                <a:gd name="T47" fmla="*/ 206 h 469"/>
                <a:gd name="T48" fmla="*/ 608 w 768"/>
                <a:gd name="T49" fmla="*/ 200 h 469"/>
                <a:gd name="T50" fmla="*/ 552 w 768"/>
                <a:gd name="T51" fmla="*/ 219 h 469"/>
                <a:gd name="T52" fmla="*/ 567 w 768"/>
                <a:gd name="T53" fmla="*/ 245 h 469"/>
                <a:gd name="T54" fmla="*/ 613 w 768"/>
                <a:gd name="T55" fmla="*/ 244 h 469"/>
                <a:gd name="T56" fmla="*/ 571 w 768"/>
                <a:gd name="T57" fmla="*/ 277 h 469"/>
                <a:gd name="T58" fmla="*/ 581 w 768"/>
                <a:gd name="T59" fmla="*/ 315 h 469"/>
                <a:gd name="T60" fmla="*/ 581 w 768"/>
                <a:gd name="T61" fmla="*/ 339 h 469"/>
                <a:gd name="T62" fmla="*/ 562 w 768"/>
                <a:gd name="T63" fmla="*/ 411 h 469"/>
                <a:gd name="T64" fmla="*/ 507 w 768"/>
                <a:gd name="T65" fmla="*/ 439 h 469"/>
                <a:gd name="T66" fmla="*/ 498 w 768"/>
                <a:gd name="T67" fmla="*/ 435 h 469"/>
                <a:gd name="T68" fmla="*/ 458 w 768"/>
                <a:gd name="T69" fmla="*/ 453 h 469"/>
                <a:gd name="T70" fmla="*/ 450 w 768"/>
                <a:gd name="T71" fmla="*/ 450 h 469"/>
                <a:gd name="T72" fmla="*/ 394 w 768"/>
                <a:gd name="T73" fmla="*/ 431 h 469"/>
                <a:gd name="T74" fmla="*/ 349 w 768"/>
                <a:gd name="T75" fmla="*/ 439 h 469"/>
                <a:gd name="T76" fmla="*/ 344 w 768"/>
                <a:gd name="T77" fmla="*/ 450 h 469"/>
                <a:gd name="T78" fmla="*/ 314 w 768"/>
                <a:gd name="T79" fmla="*/ 419 h 469"/>
                <a:gd name="T80" fmla="*/ 312 w 768"/>
                <a:gd name="T81" fmla="*/ 386 h 469"/>
                <a:gd name="T82" fmla="*/ 296 w 768"/>
                <a:gd name="T83" fmla="*/ 367 h 469"/>
                <a:gd name="T84" fmla="*/ 279 w 768"/>
                <a:gd name="T85" fmla="*/ 349 h 469"/>
                <a:gd name="T86" fmla="*/ 202 w 768"/>
                <a:gd name="T87" fmla="*/ 365 h 469"/>
                <a:gd name="T88" fmla="*/ 188 w 768"/>
                <a:gd name="T89" fmla="*/ 368 h 469"/>
                <a:gd name="T90" fmla="*/ 152 w 768"/>
                <a:gd name="T91" fmla="*/ 370 h 469"/>
                <a:gd name="T92" fmla="*/ 91 w 768"/>
                <a:gd name="T93" fmla="*/ 338 h 469"/>
                <a:gd name="T94" fmla="*/ 60 w 768"/>
                <a:gd name="T95" fmla="*/ 309 h 469"/>
                <a:gd name="T96" fmla="*/ 65 w 768"/>
                <a:gd name="T97" fmla="*/ 290 h 469"/>
                <a:gd name="T98" fmla="*/ 69 w 768"/>
                <a:gd name="T99" fmla="*/ 262 h 469"/>
                <a:gd name="T100" fmla="*/ 11 w 768"/>
                <a:gd name="T101" fmla="*/ 246 h 469"/>
                <a:gd name="T102" fmla="*/ 13 w 768"/>
                <a:gd name="T103" fmla="*/ 227 h 469"/>
                <a:gd name="T104" fmla="*/ 0 w 768"/>
                <a:gd name="T105" fmla="*/ 222 h 46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68"/>
                <a:gd name="T160" fmla="*/ 0 h 469"/>
                <a:gd name="T161" fmla="*/ 768 w 768"/>
                <a:gd name="T162" fmla="*/ 469 h 46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68" h="469">
                  <a:moveTo>
                    <a:pt x="0" y="222"/>
                  </a:moveTo>
                  <a:lnTo>
                    <a:pt x="0" y="222"/>
                  </a:lnTo>
                  <a:lnTo>
                    <a:pt x="4" y="205"/>
                  </a:lnTo>
                  <a:lnTo>
                    <a:pt x="32" y="200"/>
                  </a:lnTo>
                  <a:lnTo>
                    <a:pt x="80" y="176"/>
                  </a:lnTo>
                  <a:lnTo>
                    <a:pt x="87" y="157"/>
                  </a:lnTo>
                  <a:lnTo>
                    <a:pt x="77" y="135"/>
                  </a:lnTo>
                  <a:lnTo>
                    <a:pt x="108" y="129"/>
                  </a:lnTo>
                  <a:lnTo>
                    <a:pt x="116" y="99"/>
                  </a:lnTo>
                  <a:lnTo>
                    <a:pt x="148" y="100"/>
                  </a:lnTo>
                  <a:lnTo>
                    <a:pt x="152" y="81"/>
                  </a:lnTo>
                  <a:lnTo>
                    <a:pt x="176" y="72"/>
                  </a:lnTo>
                  <a:lnTo>
                    <a:pt x="189" y="88"/>
                  </a:lnTo>
                  <a:lnTo>
                    <a:pt x="206" y="94"/>
                  </a:lnTo>
                  <a:lnTo>
                    <a:pt x="214" y="129"/>
                  </a:lnTo>
                  <a:lnTo>
                    <a:pt x="269" y="142"/>
                  </a:lnTo>
                  <a:lnTo>
                    <a:pt x="292" y="165"/>
                  </a:lnTo>
                  <a:lnTo>
                    <a:pt x="338" y="165"/>
                  </a:lnTo>
                  <a:lnTo>
                    <a:pt x="389" y="182"/>
                  </a:lnTo>
                  <a:lnTo>
                    <a:pt x="457" y="165"/>
                  </a:lnTo>
                  <a:lnTo>
                    <a:pt x="479" y="152"/>
                  </a:lnTo>
                  <a:lnTo>
                    <a:pt x="479" y="134"/>
                  </a:lnTo>
                  <a:lnTo>
                    <a:pt x="498" y="136"/>
                  </a:lnTo>
                  <a:lnTo>
                    <a:pt x="540" y="108"/>
                  </a:lnTo>
                  <a:lnTo>
                    <a:pt x="573" y="107"/>
                  </a:lnTo>
                  <a:lnTo>
                    <a:pt x="557" y="87"/>
                  </a:lnTo>
                  <a:lnTo>
                    <a:pt x="525" y="92"/>
                  </a:lnTo>
                  <a:lnTo>
                    <a:pt x="525" y="69"/>
                  </a:lnTo>
                  <a:lnTo>
                    <a:pt x="533" y="56"/>
                  </a:lnTo>
                  <a:lnTo>
                    <a:pt x="552" y="64"/>
                  </a:lnTo>
                  <a:lnTo>
                    <a:pt x="570" y="56"/>
                  </a:lnTo>
                  <a:lnTo>
                    <a:pt x="589" y="24"/>
                  </a:lnTo>
                  <a:lnTo>
                    <a:pt x="580" y="14"/>
                  </a:lnTo>
                  <a:lnTo>
                    <a:pt x="625" y="0"/>
                  </a:lnTo>
                  <a:lnTo>
                    <a:pt x="651" y="9"/>
                  </a:lnTo>
                  <a:lnTo>
                    <a:pt x="674" y="61"/>
                  </a:lnTo>
                  <a:lnTo>
                    <a:pt x="712" y="72"/>
                  </a:lnTo>
                  <a:lnTo>
                    <a:pt x="719" y="92"/>
                  </a:lnTo>
                  <a:lnTo>
                    <a:pt x="767" y="80"/>
                  </a:lnTo>
                  <a:lnTo>
                    <a:pt x="744" y="130"/>
                  </a:lnTo>
                  <a:lnTo>
                    <a:pt x="717" y="137"/>
                  </a:lnTo>
                  <a:lnTo>
                    <a:pt x="721" y="157"/>
                  </a:lnTo>
                  <a:lnTo>
                    <a:pt x="712" y="168"/>
                  </a:lnTo>
                  <a:lnTo>
                    <a:pt x="707" y="165"/>
                  </a:lnTo>
                  <a:lnTo>
                    <a:pt x="683" y="178"/>
                  </a:lnTo>
                  <a:lnTo>
                    <a:pt x="683" y="186"/>
                  </a:lnTo>
                  <a:lnTo>
                    <a:pt x="666" y="184"/>
                  </a:lnTo>
                  <a:lnTo>
                    <a:pt x="634" y="206"/>
                  </a:lnTo>
                  <a:lnTo>
                    <a:pt x="597" y="224"/>
                  </a:lnTo>
                  <a:lnTo>
                    <a:pt x="608" y="200"/>
                  </a:lnTo>
                  <a:lnTo>
                    <a:pt x="603" y="192"/>
                  </a:lnTo>
                  <a:lnTo>
                    <a:pt x="552" y="219"/>
                  </a:lnTo>
                  <a:lnTo>
                    <a:pt x="551" y="227"/>
                  </a:lnTo>
                  <a:lnTo>
                    <a:pt x="567" y="245"/>
                  </a:lnTo>
                  <a:lnTo>
                    <a:pt x="590" y="237"/>
                  </a:lnTo>
                  <a:lnTo>
                    <a:pt x="613" y="244"/>
                  </a:lnTo>
                  <a:lnTo>
                    <a:pt x="582" y="258"/>
                  </a:lnTo>
                  <a:lnTo>
                    <a:pt x="571" y="277"/>
                  </a:lnTo>
                  <a:lnTo>
                    <a:pt x="604" y="320"/>
                  </a:lnTo>
                  <a:lnTo>
                    <a:pt x="581" y="315"/>
                  </a:lnTo>
                  <a:lnTo>
                    <a:pt x="604" y="330"/>
                  </a:lnTo>
                  <a:lnTo>
                    <a:pt x="581" y="339"/>
                  </a:lnTo>
                  <a:lnTo>
                    <a:pt x="605" y="344"/>
                  </a:lnTo>
                  <a:lnTo>
                    <a:pt x="562" y="411"/>
                  </a:lnTo>
                  <a:lnTo>
                    <a:pt x="534" y="431"/>
                  </a:lnTo>
                  <a:lnTo>
                    <a:pt x="507" y="439"/>
                  </a:lnTo>
                  <a:lnTo>
                    <a:pt x="504" y="439"/>
                  </a:lnTo>
                  <a:lnTo>
                    <a:pt x="498" y="435"/>
                  </a:lnTo>
                  <a:lnTo>
                    <a:pt x="490" y="447"/>
                  </a:lnTo>
                  <a:lnTo>
                    <a:pt x="458" y="453"/>
                  </a:lnTo>
                  <a:lnTo>
                    <a:pt x="456" y="468"/>
                  </a:lnTo>
                  <a:lnTo>
                    <a:pt x="450" y="450"/>
                  </a:lnTo>
                  <a:lnTo>
                    <a:pt x="428" y="451"/>
                  </a:lnTo>
                  <a:lnTo>
                    <a:pt x="394" y="431"/>
                  </a:lnTo>
                  <a:lnTo>
                    <a:pt x="357" y="439"/>
                  </a:lnTo>
                  <a:lnTo>
                    <a:pt x="349" y="439"/>
                  </a:lnTo>
                  <a:lnTo>
                    <a:pt x="350" y="453"/>
                  </a:lnTo>
                  <a:lnTo>
                    <a:pt x="344" y="450"/>
                  </a:lnTo>
                  <a:lnTo>
                    <a:pt x="320" y="443"/>
                  </a:lnTo>
                  <a:lnTo>
                    <a:pt x="314" y="419"/>
                  </a:lnTo>
                  <a:lnTo>
                    <a:pt x="299" y="422"/>
                  </a:lnTo>
                  <a:lnTo>
                    <a:pt x="312" y="386"/>
                  </a:lnTo>
                  <a:lnTo>
                    <a:pt x="312" y="375"/>
                  </a:lnTo>
                  <a:lnTo>
                    <a:pt x="296" y="367"/>
                  </a:lnTo>
                  <a:lnTo>
                    <a:pt x="284" y="362"/>
                  </a:lnTo>
                  <a:lnTo>
                    <a:pt x="279" y="349"/>
                  </a:lnTo>
                  <a:lnTo>
                    <a:pt x="226" y="371"/>
                  </a:lnTo>
                  <a:lnTo>
                    <a:pt x="202" y="365"/>
                  </a:lnTo>
                  <a:lnTo>
                    <a:pt x="190" y="377"/>
                  </a:lnTo>
                  <a:lnTo>
                    <a:pt x="188" y="368"/>
                  </a:lnTo>
                  <a:lnTo>
                    <a:pt x="180" y="370"/>
                  </a:lnTo>
                  <a:lnTo>
                    <a:pt x="152" y="370"/>
                  </a:lnTo>
                  <a:lnTo>
                    <a:pt x="131" y="351"/>
                  </a:lnTo>
                  <a:lnTo>
                    <a:pt x="91" y="338"/>
                  </a:lnTo>
                  <a:lnTo>
                    <a:pt x="66" y="330"/>
                  </a:lnTo>
                  <a:lnTo>
                    <a:pt x="60" y="309"/>
                  </a:lnTo>
                  <a:lnTo>
                    <a:pt x="73" y="306"/>
                  </a:lnTo>
                  <a:lnTo>
                    <a:pt x="65" y="290"/>
                  </a:lnTo>
                  <a:lnTo>
                    <a:pt x="82" y="269"/>
                  </a:lnTo>
                  <a:lnTo>
                    <a:pt x="69" y="262"/>
                  </a:lnTo>
                  <a:lnTo>
                    <a:pt x="49" y="269"/>
                  </a:lnTo>
                  <a:lnTo>
                    <a:pt x="11" y="246"/>
                  </a:lnTo>
                  <a:lnTo>
                    <a:pt x="12" y="244"/>
                  </a:lnTo>
                  <a:lnTo>
                    <a:pt x="13" y="227"/>
                  </a:lnTo>
                  <a:lnTo>
                    <a:pt x="0" y="222"/>
                  </a:lnTo>
                </a:path>
              </a:pathLst>
            </a:custGeom>
            <a:solidFill>
              <a:srgbClr val="C0C0C0"/>
            </a:solid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917" name="Freeform 21"/>
            <p:cNvSpPr>
              <a:spLocks/>
            </p:cNvSpPr>
            <p:nvPr/>
          </p:nvSpPr>
          <p:spPr bwMode="auto">
            <a:xfrm>
              <a:off x="3842" y="2098"/>
              <a:ext cx="28" cy="25"/>
            </a:xfrm>
            <a:custGeom>
              <a:avLst/>
              <a:gdLst>
                <a:gd name="T0" fmla="*/ 0 w 28"/>
                <a:gd name="T1" fmla="*/ 18 h 25"/>
                <a:gd name="T2" fmla="*/ 0 w 28"/>
                <a:gd name="T3" fmla="*/ 18 h 25"/>
                <a:gd name="T4" fmla="*/ 9 w 28"/>
                <a:gd name="T5" fmla="*/ 0 h 25"/>
                <a:gd name="T6" fmla="*/ 27 w 28"/>
                <a:gd name="T7" fmla="*/ 4 h 25"/>
                <a:gd name="T8" fmla="*/ 12 w 28"/>
                <a:gd name="T9" fmla="*/ 24 h 25"/>
                <a:gd name="T10" fmla="*/ 0 w 28"/>
                <a:gd name="T11" fmla="*/ 18 h 25"/>
                <a:gd name="T12" fmla="*/ 0 w 28"/>
                <a:gd name="T13" fmla="*/ 18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"/>
                <a:gd name="T22" fmla="*/ 0 h 25"/>
                <a:gd name="T23" fmla="*/ 28 w 28"/>
                <a:gd name="T24" fmla="*/ 25 h 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" h="25">
                  <a:moveTo>
                    <a:pt x="0" y="18"/>
                  </a:moveTo>
                  <a:lnTo>
                    <a:pt x="0" y="18"/>
                  </a:lnTo>
                  <a:lnTo>
                    <a:pt x="9" y="0"/>
                  </a:lnTo>
                  <a:lnTo>
                    <a:pt x="27" y="4"/>
                  </a:lnTo>
                  <a:lnTo>
                    <a:pt x="12" y="24"/>
                  </a:lnTo>
                  <a:lnTo>
                    <a:pt x="0" y="18"/>
                  </a:lnTo>
                </a:path>
              </a:pathLst>
            </a:custGeom>
            <a:solidFill>
              <a:srgbClr val="C0C0C0"/>
            </a:solid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2722" name="Freeform 22"/>
          <p:cNvSpPr>
            <a:spLocks/>
          </p:cNvSpPr>
          <p:nvPr/>
        </p:nvSpPr>
        <p:spPr bwMode="auto">
          <a:xfrm>
            <a:off x="7737475" y="4110038"/>
            <a:ext cx="65088" cy="106362"/>
          </a:xfrm>
          <a:custGeom>
            <a:avLst/>
            <a:gdLst>
              <a:gd name="T0" fmla="*/ 0 w 24"/>
              <a:gd name="T1" fmla="*/ 2147483647 h 40"/>
              <a:gd name="T2" fmla="*/ 0 w 24"/>
              <a:gd name="T3" fmla="*/ 2147483647 h 40"/>
              <a:gd name="T4" fmla="*/ 2147483647 w 24"/>
              <a:gd name="T5" fmla="*/ 2147483647 h 40"/>
              <a:gd name="T6" fmla="*/ 2147483647 w 24"/>
              <a:gd name="T7" fmla="*/ 0 h 40"/>
              <a:gd name="T8" fmla="*/ 2147483647 w 24"/>
              <a:gd name="T9" fmla="*/ 0 h 40"/>
              <a:gd name="T10" fmla="*/ 0 w 24"/>
              <a:gd name="T11" fmla="*/ 2147483647 h 40"/>
              <a:gd name="T12" fmla="*/ 0 w 24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"/>
              <a:gd name="T22" fmla="*/ 0 h 40"/>
              <a:gd name="T23" fmla="*/ 24 w 24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" h="40">
                <a:moveTo>
                  <a:pt x="0" y="15"/>
                </a:moveTo>
                <a:lnTo>
                  <a:pt x="0" y="15"/>
                </a:lnTo>
                <a:lnTo>
                  <a:pt x="9" y="39"/>
                </a:lnTo>
                <a:lnTo>
                  <a:pt x="23" y="0"/>
                </a:lnTo>
                <a:lnTo>
                  <a:pt x="10" y="0"/>
                </a:lnTo>
                <a:lnTo>
                  <a:pt x="0" y="15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23" name="Freeform 23"/>
          <p:cNvSpPr>
            <a:spLocks/>
          </p:cNvSpPr>
          <p:nvPr/>
        </p:nvSpPr>
        <p:spPr bwMode="auto">
          <a:xfrm>
            <a:off x="4105276" y="3117850"/>
            <a:ext cx="354013" cy="146050"/>
          </a:xfrm>
          <a:custGeom>
            <a:avLst/>
            <a:gdLst>
              <a:gd name="T0" fmla="*/ 0 w 132"/>
              <a:gd name="T1" fmla="*/ 2147483647 h 54"/>
              <a:gd name="T2" fmla="*/ 0 w 132"/>
              <a:gd name="T3" fmla="*/ 2147483647 h 54"/>
              <a:gd name="T4" fmla="*/ 2147483647 w 132"/>
              <a:gd name="T5" fmla="*/ 2147483647 h 54"/>
              <a:gd name="T6" fmla="*/ 2147483647 w 132"/>
              <a:gd name="T7" fmla="*/ 2147483647 h 54"/>
              <a:gd name="T8" fmla="*/ 2147483647 w 132"/>
              <a:gd name="T9" fmla="*/ 2147483647 h 54"/>
              <a:gd name="T10" fmla="*/ 2147483647 w 132"/>
              <a:gd name="T11" fmla="*/ 2147483647 h 54"/>
              <a:gd name="T12" fmla="*/ 2147483647 w 132"/>
              <a:gd name="T13" fmla="*/ 2147483647 h 54"/>
              <a:gd name="T14" fmla="*/ 2147483647 w 132"/>
              <a:gd name="T15" fmla="*/ 2147483647 h 54"/>
              <a:gd name="T16" fmla="*/ 2147483647 w 132"/>
              <a:gd name="T17" fmla="*/ 2147483647 h 54"/>
              <a:gd name="T18" fmla="*/ 2147483647 w 132"/>
              <a:gd name="T19" fmla="*/ 2147483647 h 54"/>
              <a:gd name="T20" fmla="*/ 2147483647 w 132"/>
              <a:gd name="T21" fmla="*/ 2147483647 h 54"/>
              <a:gd name="T22" fmla="*/ 2147483647 w 132"/>
              <a:gd name="T23" fmla="*/ 0 h 54"/>
              <a:gd name="T24" fmla="*/ 0 w 132"/>
              <a:gd name="T25" fmla="*/ 2147483647 h 54"/>
              <a:gd name="T26" fmla="*/ 0 w 132"/>
              <a:gd name="T27" fmla="*/ 2147483647 h 5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32"/>
              <a:gd name="T43" fmla="*/ 0 h 54"/>
              <a:gd name="T44" fmla="*/ 132 w 132"/>
              <a:gd name="T45" fmla="*/ 54 h 5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32" h="54">
                <a:moveTo>
                  <a:pt x="0" y="12"/>
                </a:moveTo>
                <a:lnTo>
                  <a:pt x="0" y="12"/>
                </a:lnTo>
                <a:lnTo>
                  <a:pt x="22" y="36"/>
                </a:lnTo>
                <a:lnTo>
                  <a:pt x="59" y="36"/>
                </a:lnTo>
                <a:lnTo>
                  <a:pt x="65" y="48"/>
                </a:lnTo>
                <a:lnTo>
                  <a:pt x="81" y="53"/>
                </a:lnTo>
                <a:lnTo>
                  <a:pt x="110" y="40"/>
                </a:lnTo>
                <a:lnTo>
                  <a:pt x="127" y="43"/>
                </a:lnTo>
                <a:lnTo>
                  <a:pt x="131" y="32"/>
                </a:lnTo>
                <a:lnTo>
                  <a:pt x="99" y="28"/>
                </a:lnTo>
                <a:lnTo>
                  <a:pt x="34" y="4"/>
                </a:lnTo>
                <a:lnTo>
                  <a:pt x="28" y="0"/>
                </a:lnTo>
                <a:lnTo>
                  <a:pt x="0" y="12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72724" name="Group 24"/>
          <p:cNvGrpSpPr>
            <a:grpSpLocks/>
          </p:cNvGrpSpPr>
          <p:nvPr/>
        </p:nvGrpSpPr>
        <p:grpSpPr bwMode="auto">
          <a:xfrm>
            <a:off x="3979863" y="2824164"/>
            <a:ext cx="150812" cy="141287"/>
            <a:chOff x="2584" y="1558"/>
            <a:chExt cx="57" cy="52"/>
          </a:xfrm>
        </p:grpSpPr>
        <p:sp>
          <p:nvSpPr>
            <p:cNvPr id="72913" name="Freeform 25"/>
            <p:cNvSpPr>
              <a:spLocks/>
            </p:cNvSpPr>
            <p:nvPr/>
          </p:nvSpPr>
          <p:spPr bwMode="auto">
            <a:xfrm>
              <a:off x="2584" y="1558"/>
              <a:ext cx="34" cy="49"/>
            </a:xfrm>
            <a:custGeom>
              <a:avLst/>
              <a:gdLst>
                <a:gd name="T0" fmla="*/ 0 w 34"/>
                <a:gd name="T1" fmla="*/ 36 h 49"/>
                <a:gd name="T2" fmla="*/ 0 w 34"/>
                <a:gd name="T3" fmla="*/ 36 h 49"/>
                <a:gd name="T4" fmla="*/ 2 w 34"/>
                <a:gd name="T5" fmla="*/ 12 h 49"/>
                <a:gd name="T6" fmla="*/ 28 w 34"/>
                <a:gd name="T7" fmla="*/ 0 h 49"/>
                <a:gd name="T8" fmla="*/ 23 w 34"/>
                <a:gd name="T9" fmla="*/ 18 h 49"/>
                <a:gd name="T10" fmla="*/ 33 w 34"/>
                <a:gd name="T11" fmla="*/ 24 h 49"/>
                <a:gd name="T12" fmla="*/ 16 w 34"/>
                <a:gd name="T13" fmla="*/ 34 h 49"/>
                <a:gd name="T14" fmla="*/ 16 w 34"/>
                <a:gd name="T15" fmla="*/ 48 h 49"/>
                <a:gd name="T16" fmla="*/ 6 w 34"/>
                <a:gd name="T17" fmla="*/ 48 h 49"/>
                <a:gd name="T18" fmla="*/ 0 w 34"/>
                <a:gd name="T19" fmla="*/ 36 h 49"/>
                <a:gd name="T20" fmla="*/ 0 w 34"/>
                <a:gd name="T21" fmla="*/ 36 h 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4"/>
                <a:gd name="T34" fmla="*/ 0 h 49"/>
                <a:gd name="T35" fmla="*/ 34 w 34"/>
                <a:gd name="T36" fmla="*/ 49 h 4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4" h="49">
                  <a:moveTo>
                    <a:pt x="0" y="36"/>
                  </a:moveTo>
                  <a:lnTo>
                    <a:pt x="0" y="36"/>
                  </a:lnTo>
                  <a:lnTo>
                    <a:pt x="2" y="12"/>
                  </a:lnTo>
                  <a:lnTo>
                    <a:pt x="28" y="0"/>
                  </a:lnTo>
                  <a:lnTo>
                    <a:pt x="23" y="18"/>
                  </a:lnTo>
                  <a:lnTo>
                    <a:pt x="33" y="24"/>
                  </a:lnTo>
                  <a:lnTo>
                    <a:pt x="16" y="34"/>
                  </a:lnTo>
                  <a:lnTo>
                    <a:pt x="16" y="48"/>
                  </a:lnTo>
                  <a:lnTo>
                    <a:pt x="6" y="48"/>
                  </a:lnTo>
                  <a:lnTo>
                    <a:pt x="0" y="36"/>
                  </a:lnTo>
                </a:path>
              </a:pathLst>
            </a:custGeom>
            <a:solidFill>
              <a:srgbClr val="C0C0C0"/>
            </a:solid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914" name="Freeform 26"/>
            <p:cNvSpPr>
              <a:spLocks/>
            </p:cNvSpPr>
            <p:nvPr/>
          </p:nvSpPr>
          <p:spPr bwMode="auto">
            <a:xfrm>
              <a:off x="2606" y="1593"/>
              <a:ext cx="17" cy="17"/>
            </a:xfrm>
            <a:custGeom>
              <a:avLst/>
              <a:gdLst>
                <a:gd name="T0" fmla="*/ 0 w 17"/>
                <a:gd name="T1" fmla="*/ 16 h 17"/>
                <a:gd name="T2" fmla="*/ 0 w 17"/>
                <a:gd name="T3" fmla="*/ 16 h 17"/>
                <a:gd name="T4" fmla="*/ 11 w 17"/>
                <a:gd name="T5" fmla="*/ 0 h 17"/>
                <a:gd name="T6" fmla="*/ 16 w 17"/>
                <a:gd name="T7" fmla="*/ 10 h 17"/>
                <a:gd name="T8" fmla="*/ 0 w 17"/>
                <a:gd name="T9" fmla="*/ 16 h 17"/>
                <a:gd name="T10" fmla="*/ 0 w 17"/>
                <a:gd name="T11" fmla="*/ 1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7"/>
                <a:gd name="T20" fmla="*/ 17 w 17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7">
                  <a:moveTo>
                    <a:pt x="0" y="16"/>
                  </a:moveTo>
                  <a:lnTo>
                    <a:pt x="0" y="16"/>
                  </a:lnTo>
                  <a:lnTo>
                    <a:pt x="11" y="0"/>
                  </a:lnTo>
                  <a:lnTo>
                    <a:pt x="16" y="10"/>
                  </a:lnTo>
                  <a:lnTo>
                    <a:pt x="0" y="16"/>
                  </a:lnTo>
                </a:path>
              </a:pathLst>
            </a:custGeom>
            <a:solidFill>
              <a:srgbClr val="C0C0C0"/>
            </a:solid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915" name="Freeform 27"/>
            <p:cNvSpPr>
              <a:spLocks/>
            </p:cNvSpPr>
            <p:nvPr/>
          </p:nvSpPr>
          <p:spPr bwMode="auto">
            <a:xfrm>
              <a:off x="2621" y="1584"/>
              <a:ext cx="20" cy="21"/>
            </a:xfrm>
            <a:custGeom>
              <a:avLst/>
              <a:gdLst>
                <a:gd name="T0" fmla="*/ 0 w 20"/>
                <a:gd name="T1" fmla="*/ 10 h 21"/>
                <a:gd name="T2" fmla="*/ 0 w 20"/>
                <a:gd name="T3" fmla="*/ 10 h 21"/>
                <a:gd name="T4" fmla="*/ 14 w 20"/>
                <a:gd name="T5" fmla="*/ 20 h 21"/>
                <a:gd name="T6" fmla="*/ 19 w 20"/>
                <a:gd name="T7" fmla="*/ 9 h 21"/>
                <a:gd name="T8" fmla="*/ 15 w 20"/>
                <a:gd name="T9" fmla="*/ 0 h 21"/>
                <a:gd name="T10" fmla="*/ 0 w 20"/>
                <a:gd name="T11" fmla="*/ 10 h 21"/>
                <a:gd name="T12" fmla="*/ 0 w 20"/>
                <a:gd name="T13" fmla="*/ 10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"/>
                <a:gd name="T22" fmla="*/ 0 h 21"/>
                <a:gd name="T23" fmla="*/ 20 w 20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" h="21">
                  <a:moveTo>
                    <a:pt x="0" y="10"/>
                  </a:moveTo>
                  <a:lnTo>
                    <a:pt x="0" y="10"/>
                  </a:lnTo>
                  <a:lnTo>
                    <a:pt x="14" y="20"/>
                  </a:lnTo>
                  <a:lnTo>
                    <a:pt x="19" y="9"/>
                  </a:lnTo>
                  <a:lnTo>
                    <a:pt x="15" y="0"/>
                  </a:lnTo>
                  <a:lnTo>
                    <a:pt x="0" y="10"/>
                  </a:lnTo>
                </a:path>
              </a:pathLst>
            </a:custGeom>
            <a:solidFill>
              <a:srgbClr val="C0C0C0"/>
            </a:solid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2725" name="Freeform 28"/>
          <p:cNvSpPr>
            <a:spLocks/>
          </p:cNvSpPr>
          <p:nvPr/>
        </p:nvSpPr>
        <p:spPr bwMode="auto">
          <a:xfrm>
            <a:off x="4398963" y="2189163"/>
            <a:ext cx="366712" cy="533400"/>
          </a:xfrm>
          <a:custGeom>
            <a:avLst/>
            <a:gdLst>
              <a:gd name="T0" fmla="*/ 0 w 137"/>
              <a:gd name="T1" fmla="*/ 2147483647 h 199"/>
              <a:gd name="T2" fmla="*/ 0 w 137"/>
              <a:gd name="T3" fmla="*/ 2147483647 h 199"/>
              <a:gd name="T4" fmla="*/ 2147483647 w 137"/>
              <a:gd name="T5" fmla="*/ 2147483647 h 199"/>
              <a:gd name="T6" fmla="*/ 2147483647 w 137"/>
              <a:gd name="T7" fmla="*/ 2147483647 h 199"/>
              <a:gd name="T8" fmla="*/ 2147483647 w 137"/>
              <a:gd name="T9" fmla="*/ 2147483647 h 199"/>
              <a:gd name="T10" fmla="*/ 2147483647 w 137"/>
              <a:gd name="T11" fmla="*/ 2147483647 h 199"/>
              <a:gd name="T12" fmla="*/ 2147483647 w 137"/>
              <a:gd name="T13" fmla="*/ 2147483647 h 199"/>
              <a:gd name="T14" fmla="*/ 2147483647 w 137"/>
              <a:gd name="T15" fmla="*/ 0 h 199"/>
              <a:gd name="T16" fmla="*/ 2147483647 w 137"/>
              <a:gd name="T17" fmla="*/ 2147483647 h 199"/>
              <a:gd name="T18" fmla="*/ 2147483647 w 137"/>
              <a:gd name="T19" fmla="*/ 2147483647 h 199"/>
              <a:gd name="T20" fmla="*/ 2147483647 w 137"/>
              <a:gd name="T21" fmla="*/ 2147483647 h 199"/>
              <a:gd name="T22" fmla="*/ 2147483647 w 137"/>
              <a:gd name="T23" fmla="*/ 2147483647 h 199"/>
              <a:gd name="T24" fmla="*/ 2147483647 w 137"/>
              <a:gd name="T25" fmla="*/ 2147483647 h 199"/>
              <a:gd name="T26" fmla="*/ 2147483647 w 137"/>
              <a:gd name="T27" fmla="*/ 2147483647 h 199"/>
              <a:gd name="T28" fmla="*/ 2147483647 w 137"/>
              <a:gd name="T29" fmla="*/ 2147483647 h 199"/>
              <a:gd name="T30" fmla="*/ 2147483647 w 137"/>
              <a:gd name="T31" fmla="*/ 2147483647 h 199"/>
              <a:gd name="T32" fmla="*/ 2147483647 w 137"/>
              <a:gd name="T33" fmla="*/ 2147483647 h 199"/>
              <a:gd name="T34" fmla="*/ 2147483647 w 137"/>
              <a:gd name="T35" fmla="*/ 2147483647 h 199"/>
              <a:gd name="T36" fmla="*/ 2147483647 w 137"/>
              <a:gd name="T37" fmla="*/ 2147483647 h 199"/>
              <a:gd name="T38" fmla="*/ 2147483647 w 137"/>
              <a:gd name="T39" fmla="*/ 2147483647 h 199"/>
              <a:gd name="T40" fmla="*/ 2147483647 w 137"/>
              <a:gd name="T41" fmla="*/ 2147483647 h 199"/>
              <a:gd name="T42" fmla="*/ 2147483647 w 137"/>
              <a:gd name="T43" fmla="*/ 2147483647 h 199"/>
              <a:gd name="T44" fmla="*/ 2147483647 w 137"/>
              <a:gd name="T45" fmla="*/ 2147483647 h 199"/>
              <a:gd name="T46" fmla="*/ 2147483647 w 137"/>
              <a:gd name="T47" fmla="*/ 2147483647 h 199"/>
              <a:gd name="T48" fmla="*/ 0 w 137"/>
              <a:gd name="T49" fmla="*/ 2147483647 h 199"/>
              <a:gd name="T50" fmla="*/ 0 w 137"/>
              <a:gd name="T51" fmla="*/ 2147483647 h 19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37"/>
              <a:gd name="T79" fmla="*/ 0 h 199"/>
              <a:gd name="T80" fmla="*/ 137 w 137"/>
              <a:gd name="T81" fmla="*/ 199 h 199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37" h="199">
                <a:moveTo>
                  <a:pt x="0" y="19"/>
                </a:moveTo>
                <a:lnTo>
                  <a:pt x="0" y="19"/>
                </a:lnTo>
                <a:lnTo>
                  <a:pt x="8" y="14"/>
                </a:lnTo>
                <a:lnTo>
                  <a:pt x="23" y="26"/>
                </a:lnTo>
                <a:lnTo>
                  <a:pt x="48" y="27"/>
                </a:lnTo>
                <a:lnTo>
                  <a:pt x="64" y="20"/>
                </a:lnTo>
                <a:lnTo>
                  <a:pt x="68" y="4"/>
                </a:lnTo>
                <a:lnTo>
                  <a:pt x="93" y="0"/>
                </a:lnTo>
                <a:lnTo>
                  <a:pt x="106" y="6"/>
                </a:lnTo>
                <a:lnTo>
                  <a:pt x="104" y="19"/>
                </a:lnTo>
                <a:lnTo>
                  <a:pt x="99" y="34"/>
                </a:lnTo>
                <a:lnTo>
                  <a:pt x="117" y="51"/>
                </a:lnTo>
                <a:lnTo>
                  <a:pt x="106" y="63"/>
                </a:lnTo>
                <a:lnTo>
                  <a:pt x="119" y="85"/>
                </a:lnTo>
                <a:lnTo>
                  <a:pt x="114" y="105"/>
                </a:lnTo>
                <a:lnTo>
                  <a:pt x="136" y="146"/>
                </a:lnTo>
                <a:lnTo>
                  <a:pt x="87" y="185"/>
                </a:lnTo>
                <a:lnTo>
                  <a:pt x="30" y="198"/>
                </a:lnTo>
                <a:lnTo>
                  <a:pt x="27" y="190"/>
                </a:lnTo>
                <a:lnTo>
                  <a:pt x="8" y="183"/>
                </a:lnTo>
                <a:lnTo>
                  <a:pt x="5" y="145"/>
                </a:lnTo>
                <a:lnTo>
                  <a:pt x="60" y="103"/>
                </a:lnTo>
                <a:lnTo>
                  <a:pt x="42" y="83"/>
                </a:lnTo>
                <a:lnTo>
                  <a:pt x="36" y="41"/>
                </a:lnTo>
                <a:lnTo>
                  <a:pt x="0" y="19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72726" name="Group 29"/>
          <p:cNvGrpSpPr>
            <a:grpSpLocks/>
          </p:cNvGrpSpPr>
          <p:nvPr/>
        </p:nvGrpSpPr>
        <p:grpSpPr bwMode="auto">
          <a:xfrm>
            <a:off x="3551238" y="3119438"/>
            <a:ext cx="487362" cy="400050"/>
            <a:chOff x="2425" y="1668"/>
            <a:chExt cx="181" cy="148"/>
          </a:xfrm>
        </p:grpSpPr>
        <p:sp>
          <p:nvSpPr>
            <p:cNvPr id="72911" name="Freeform 30"/>
            <p:cNvSpPr>
              <a:spLocks/>
            </p:cNvSpPr>
            <p:nvPr/>
          </p:nvSpPr>
          <p:spPr bwMode="auto">
            <a:xfrm>
              <a:off x="2425" y="1668"/>
              <a:ext cx="159" cy="133"/>
            </a:xfrm>
            <a:custGeom>
              <a:avLst/>
              <a:gdLst>
                <a:gd name="T0" fmla="*/ 0 w 159"/>
                <a:gd name="T1" fmla="*/ 40 h 133"/>
                <a:gd name="T2" fmla="*/ 0 w 159"/>
                <a:gd name="T3" fmla="*/ 40 h 133"/>
                <a:gd name="T4" fmla="*/ 4 w 159"/>
                <a:gd name="T5" fmla="*/ 52 h 133"/>
                <a:gd name="T6" fmla="*/ 38 w 159"/>
                <a:gd name="T7" fmla="*/ 60 h 133"/>
                <a:gd name="T8" fmla="*/ 32 w 159"/>
                <a:gd name="T9" fmla="*/ 66 h 133"/>
                <a:gd name="T10" fmla="*/ 44 w 159"/>
                <a:gd name="T11" fmla="*/ 74 h 133"/>
                <a:gd name="T12" fmla="*/ 49 w 159"/>
                <a:gd name="T13" fmla="*/ 89 h 133"/>
                <a:gd name="T14" fmla="*/ 35 w 159"/>
                <a:gd name="T15" fmla="*/ 117 h 133"/>
                <a:gd name="T16" fmla="*/ 74 w 159"/>
                <a:gd name="T17" fmla="*/ 128 h 133"/>
                <a:gd name="T18" fmla="*/ 79 w 159"/>
                <a:gd name="T19" fmla="*/ 130 h 133"/>
                <a:gd name="T20" fmla="*/ 97 w 159"/>
                <a:gd name="T21" fmla="*/ 132 h 133"/>
                <a:gd name="T22" fmla="*/ 97 w 159"/>
                <a:gd name="T23" fmla="*/ 120 h 133"/>
                <a:gd name="T24" fmla="*/ 107 w 159"/>
                <a:gd name="T25" fmla="*/ 115 h 133"/>
                <a:gd name="T26" fmla="*/ 134 w 159"/>
                <a:gd name="T27" fmla="*/ 122 h 133"/>
                <a:gd name="T28" fmla="*/ 150 w 159"/>
                <a:gd name="T29" fmla="*/ 111 h 133"/>
                <a:gd name="T30" fmla="*/ 140 w 159"/>
                <a:gd name="T31" fmla="*/ 95 h 133"/>
                <a:gd name="T32" fmla="*/ 144 w 159"/>
                <a:gd name="T33" fmla="*/ 80 h 133"/>
                <a:gd name="T34" fmla="*/ 132 w 159"/>
                <a:gd name="T35" fmla="*/ 71 h 133"/>
                <a:gd name="T36" fmla="*/ 150 w 159"/>
                <a:gd name="T37" fmla="*/ 53 h 133"/>
                <a:gd name="T38" fmla="*/ 158 w 159"/>
                <a:gd name="T39" fmla="*/ 33 h 133"/>
                <a:gd name="T40" fmla="*/ 134 w 159"/>
                <a:gd name="T41" fmla="*/ 24 h 133"/>
                <a:gd name="T42" fmla="*/ 129 w 159"/>
                <a:gd name="T43" fmla="*/ 23 h 133"/>
                <a:gd name="T44" fmla="*/ 92 w 159"/>
                <a:gd name="T45" fmla="*/ 0 h 133"/>
                <a:gd name="T46" fmla="*/ 80 w 159"/>
                <a:gd name="T47" fmla="*/ 4 h 133"/>
                <a:gd name="T48" fmla="*/ 65 w 159"/>
                <a:gd name="T49" fmla="*/ 25 h 133"/>
                <a:gd name="T50" fmla="*/ 34 w 159"/>
                <a:gd name="T51" fmla="*/ 21 h 133"/>
                <a:gd name="T52" fmla="*/ 39 w 159"/>
                <a:gd name="T53" fmla="*/ 39 h 133"/>
                <a:gd name="T54" fmla="*/ 0 w 159"/>
                <a:gd name="T55" fmla="*/ 40 h 133"/>
                <a:gd name="T56" fmla="*/ 0 w 159"/>
                <a:gd name="T57" fmla="*/ 40 h 13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59"/>
                <a:gd name="T88" fmla="*/ 0 h 133"/>
                <a:gd name="T89" fmla="*/ 159 w 159"/>
                <a:gd name="T90" fmla="*/ 133 h 13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59" h="133">
                  <a:moveTo>
                    <a:pt x="0" y="40"/>
                  </a:moveTo>
                  <a:lnTo>
                    <a:pt x="0" y="40"/>
                  </a:lnTo>
                  <a:lnTo>
                    <a:pt x="4" y="52"/>
                  </a:lnTo>
                  <a:lnTo>
                    <a:pt x="38" y="60"/>
                  </a:lnTo>
                  <a:lnTo>
                    <a:pt x="32" y="66"/>
                  </a:lnTo>
                  <a:lnTo>
                    <a:pt x="44" y="74"/>
                  </a:lnTo>
                  <a:lnTo>
                    <a:pt x="49" y="89"/>
                  </a:lnTo>
                  <a:lnTo>
                    <a:pt x="35" y="117"/>
                  </a:lnTo>
                  <a:lnTo>
                    <a:pt x="74" y="128"/>
                  </a:lnTo>
                  <a:lnTo>
                    <a:pt x="79" y="130"/>
                  </a:lnTo>
                  <a:lnTo>
                    <a:pt x="97" y="132"/>
                  </a:lnTo>
                  <a:lnTo>
                    <a:pt x="97" y="120"/>
                  </a:lnTo>
                  <a:lnTo>
                    <a:pt x="107" y="115"/>
                  </a:lnTo>
                  <a:lnTo>
                    <a:pt x="134" y="122"/>
                  </a:lnTo>
                  <a:lnTo>
                    <a:pt x="150" y="111"/>
                  </a:lnTo>
                  <a:lnTo>
                    <a:pt x="140" y="95"/>
                  </a:lnTo>
                  <a:lnTo>
                    <a:pt x="144" y="80"/>
                  </a:lnTo>
                  <a:lnTo>
                    <a:pt x="132" y="71"/>
                  </a:lnTo>
                  <a:lnTo>
                    <a:pt x="150" y="53"/>
                  </a:lnTo>
                  <a:lnTo>
                    <a:pt x="158" y="33"/>
                  </a:lnTo>
                  <a:lnTo>
                    <a:pt x="134" y="24"/>
                  </a:lnTo>
                  <a:lnTo>
                    <a:pt x="129" y="23"/>
                  </a:lnTo>
                  <a:lnTo>
                    <a:pt x="92" y="0"/>
                  </a:lnTo>
                  <a:lnTo>
                    <a:pt x="80" y="4"/>
                  </a:lnTo>
                  <a:lnTo>
                    <a:pt x="65" y="25"/>
                  </a:lnTo>
                  <a:lnTo>
                    <a:pt x="34" y="21"/>
                  </a:lnTo>
                  <a:lnTo>
                    <a:pt x="39" y="39"/>
                  </a:lnTo>
                  <a:lnTo>
                    <a:pt x="0" y="40"/>
                  </a:lnTo>
                </a:path>
              </a:pathLst>
            </a:custGeom>
            <a:solidFill>
              <a:srgbClr val="C0C0C0"/>
            </a:solid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912" name="Freeform 31"/>
            <p:cNvSpPr>
              <a:spLocks/>
            </p:cNvSpPr>
            <p:nvPr/>
          </p:nvSpPr>
          <p:spPr bwMode="auto">
            <a:xfrm>
              <a:off x="2589" y="1790"/>
              <a:ext cx="17" cy="26"/>
            </a:xfrm>
            <a:custGeom>
              <a:avLst/>
              <a:gdLst>
                <a:gd name="T0" fmla="*/ 0 w 17"/>
                <a:gd name="T1" fmla="*/ 12 h 26"/>
                <a:gd name="T2" fmla="*/ 0 w 17"/>
                <a:gd name="T3" fmla="*/ 12 h 26"/>
                <a:gd name="T4" fmla="*/ 14 w 17"/>
                <a:gd name="T5" fmla="*/ 25 h 26"/>
                <a:gd name="T6" fmla="*/ 16 w 17"/>
                <a:gd name="T7" fmla="*/ 0 h 26"/>
                <a:gd name="T8" fmla="*/ 0 w 17"/>
                <a:gd name="T9" fmla="*/ 12 h 26"/>
                <a:gd name="T10" fmla="*/ 0 w 17"/>
                <a:gd name="T11" fmla="*/ 12 h 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26"/>
                <a:gd name="T20" fmla="*/ 17 w 17"/>
                <a:gd name="T21" fmla="*/ 26 h 2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26">
                  <a:moveTo>
                    <a:pt x="0" y="12"/>
                  </a:moveTo>
                  <a:lnTo>
                    <a:pt x="0" y="12"/>
                  </a:lnTo>
                  <a:lnTo>
                    <a:pt x="14" y="25"/>
                  </a:lnTo>
                  <a:lnTo>
                    <a:pt x="16" y="0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2727" name="Freeform 32"/>
          <p:cNvSpPr>
            <a:spLocks/>
          </p:cNvSpPr>
          <p:nvPr/>
        </p:nvSpPr>
        <p:spPr bwMode="auto">
          <a:xfrm>
            <a:off x="3905251" y="2955926"/>
            <a:ext cx="295275" cy="315913"/>
          </a:xfrm>
          <a:custGeom>
            <a:avLst/>
            <a:gdLst>
              <a:gd name="T0" fmla="*/ 0 w 110"/>
              <a:gd name="T1" fmla="*/ 2147483647 h 118"/>
              <a:gd name="T2" fmla="*/ 0 w 110"/>
              <a:gd name="T3" fmla="*/ 2147483647 h 118"/>
              <a:gd name="T4" fmla="*/ 0 w 110"/>
              <a:gd name="T5" fmla="*/ 2147483647 h 118"/>
              <a:gd name="T6" fmla="*/ 2147483647 w 110"/>
              <a:gd name="T7" fmla="*/ 2147483647 h 118"/>
              <a:gd name="T8" fmla="*/ 2147483647 w 110"/>
              <a:gd name="T9" fmla="*/ 2147483647 h 118"/>
              <a:gd name="T10" fmla="*/ 2147483647 w 110"/>
              <a:gd name="T11" fmla="*/ 2147483647 h 118"/>
              <a:gd name="T12" fmla="*/ 2147483647 w 110"/>
              <a:gd name="T13" fmla="*/ 2147483647 h 118"/>
              <a:gd name="T14" fmla="*/ 2147483647 w 110"/>
              <a:gd name="T15" fmla="*/ 2147483647 h 118"/>
              <a:gd name="T16" fmla="*/ 2147483647 w 110"/>
              <a:gd name="T17" fmla="*/ 2147483647 h 118"/>
              <a:gd name="T18" fmla="*/ 2147483647 w 110"/>
              <a:gd name="T19" fmla="*/ 2147483647 h 118"/>
              <a:gd name="T20" fmla="*/ 2147483647 w 110"/>
              <a:gd name="T21" fmla="*/ 2147483647 h 118"/>
              <a:gd name="T22" fmla="*/ 2147483647 w 110"/>
              <a:gd name="T23" fmla="*/ 2147483647 h 118"/>
              <a:gd name="T24" fmla="*/ 2147483647 w 110"/>
              <a:gd name="T25" fmla="*/ 2147483647 h 118"/>
              <a:gd name="T26" fmla="*/ 2147483647 w 110"/>
              <a:gd name="T27" fmla="*/ 2147483647 h 118"/>
              <a:gd name="T28" fmla="*/ 2147483647 w 110"/>
              <a:gd name="T29" fmla="*/ 2147483647 h 118"/>
              <a:gd name="T30" fmla="*/ 2147483647 w 110"/>
              <a:gd name="T31" fmla="*/ 2147483647 h 118"/>
              <a:gd name="T32" fmla="*/ 2147483647 w 110"/>
              <a:gd name="T33" fmla="*/ 2147483647 h 118"/>
              <a:gd name="T34" fmla="*/ 2147483647 w 110"/>
              <a:gd name="T35" fmla="*/ 0 h 118"/>
              <a:gd name="T36" fmla="*/ 2147483647 w 110"/>
              <a:gd name="T37" fmla="*/ 0 h 118"/>
              <a:gd name="T38" fmla="*/ 2147483647 w 110"/>
              <a:gd name="T39" fmla="*/ 2147483647 h 118"/>
              <a:gd name="T40" fmla="*/ 2147483647 w 110"/>
              <a:gd name="T41" fmla="*/ 2147483647 h 118"/>
              <a:gd name="T42" fmla="*/ 2147483647 w 110"/>
              <a:gd name="T43" fmla="*/ 2147483647 h 118"/>
              <a:gd name="T44" fmla="*/ 2147483647 w 110"/>
              <a:gd name="T45" fmla="*/ 2147483647 h 118"/>
              <a:gd name="T46" fmla="*/ 0 w 110"/>
              <a:gd name="T47" fmla="*/ 2147483647 h 118"/>
              <a:gd name="T48" fmla="*/ 0 w 110"/>
              <a:gd name="T49" fmla="*/ 2147483647 h 11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10"/>
              <a:gd name="T76" fmla="*/ 0 h 118"/>
              <a:gd name="T77" fmla="*/ 110 w 110"/>
              <a:gd name="T78" fmla="*/ 118 h 11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10" h="118">
                <a:moveTo>
                  <a:pt x="0" y="48"/>
                </a:moveTo>
                <a:lnTo>
                  <a:pt x="0" y="48"/>
                </a:lnTo>
                <a:lnTo>
                  <a:pt x="0" y="66"/>
                </a:lnTo>
                <a:lnTo>
                  <a:pt x="1" y="76"/>
                </a:lnTo>
                <a:lnTo>
                  <a:pt x="3" y="85"/>
                </a:lnTo>
                <a:lnTo>
                  <a:pt x="26" y="94"/>
                </a:lnTo>
                <a:lnTo>
                  <a:pt x="18" y="114"/>
                </a:lnTo>
                <a:lnTo>
                  <a:pt x="43" y="117"/>
                </a:lnTo>
                <a:lnTo>
                  <a:pt x="85" y="116"/>
                </a:lnTo>
                <a:lnTo>
                  <a:pt x="96" y="97"/>
                </a:lnTo>
                <a:lnTo>
                  <a:pt x="74" y="73"/>
                </a:lnTo>
                <a:lnTo>
                  <a:pt x="101" y="60"/>
                </a:lnTo>
                <a:lnTo>
                  <a:pt x="109" y="64"/>
                </a:lnTo>
                <a:lnTo>
                  <a:pt x="101" y="17"/>
                </a:lnTo>
                <a:lnTo>
                  <a:pt x="81" y="6"/>
                </a:lnTo>
                <a:lnTo>
                  <a:pt x="59" y="14"/>
                </a:lnTo>
                <a:lnTo>
                  <a:pt x="62" y="8"/>
                </a:lnTo>
                <a:lnTo>
                  <a:pt x="43" y="0"/>
                </a:lnTo>
                <a:lnTo>
                  <a:pt x="33" y="0"/>
                </a:lnTo>
                <a:lnTo>
                  <a:pt x="33" y="25"/>
                </a:lnTo>
                <a:lnTo>
                  <a:pt x="21" y="19"/>
                </a:lnTo>
                <a:lnTo>
                  <a:pt x="14" y="27"/>
                </a:lnTo>
                <a:lnTo>
                  <a:pt x="13" y="42"/>
                </a:lnTo>
                <a:lnTo>
                  <a:pt x="0" y="48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72728" name="Group 33"/>
          <p:cNvGrpSpPr>
            <a:grpSpLocks/>
          </p:cNvGrpSpPr>
          <p:nvPr/>
        </p:nvGrpSpPr>
        <p:grpSpPr bwMode="auto">
          <a:xfrm>
            <a:off x="4381501" y="3497263"/>
            <a:ext cx="214313" cy="285750"/>
            <a:chOff x="2734" y="1808"/>
            <a:chExt cx="80" cy="106"/>
          </a:xfrm>
        </p:grpSpPr>
        <p:sp>
          <p:nvSpPr>
            <p:cNvPr id="72909" name="Freeform 34"/>
            <p:cNvSpPr>
              <a:spLocks/>
            </p:cNvSpPr>
            <p:nvPr/>
          </p:nvSpPr>
          <p:spPr bwMode="auto">
            <a:xfrm>
              <a:off x="2734" y="1808"/>
              <a:ext cx="80" cy="77"/>
            </a:xfrm>
            <a:custGeom>
              <a:avLst/>
              <a:gdLst>
                <a:gd name="T0" fmla="*/ 0 w 80"/>
                <a:gd name="T1" fmla="*/ 30 h 77"/>
                <a:gd name="T2" fmla="*/ 0 w 80"/>
                <a:gd name="T3" fmla="*/ 30 h 77"/>
                <a:gd name="T4" fmla="*/ 11 w 80"/>
                <a:gd name="T5" fmla="*/ 13 h 77"/>
                <a:gd name="T6" fmla="*/ 36 w 80"/>
                <a:gd name="T7" fmla="*/ 7 h 77"/>
                <a:gd name="T8" fmla="*/ 67 w 80"/>
                <a:gd name="T9" fmla="*/ 8 h 77"/>
                <a:gd name="T10" fmla="*/ 79 w 80"/>
                <a:gd name="T11" fmla="*/ 0 h 77"/>
                <a:gd name="T12" fmla="*/ 74 w 80"/>
                <a:gd name="T13" fmla="*/ 16 h 77"/>
                <a:gd name="T14" fmla="*/ 54 w 80"/>
                <a:gd name="T15" fmla="*/ 12 h 77"/>
                <a:gd name="T16" fmla="*/ 43 w 80"/>
                <a:gd name="T17" fmla="*/ 26 h 77"/>
                <a:gd name="T18" fmla="*/ 31 w 80"/>
                <a:gd name="T19" fmla="*/ 18 h 77"/>
                <a:gd name="T20" fmla="*/ 39 w 80"/>
                <a:gd name="T21" fmla="*/ 38 h 77"/>
                <a:gd name="T22" fmla="*/ 29 w 80"/>
                <a:gd name="T23" fmla="*/ 42 h 77"/>
                <a:gd name="T24" fmla="*/ 49 w 80"/>
                <a:gd name="T25" fmla="*/ 51 h 77"/>
                <a:gd name="T26" fmla="*/ 49 w 80"/>
                <a:gd name="T27" fmla="*/ 59 h 77"/>
                <a:gd name="T28" fmla="*/ 33 w 80"/>
                <a:gd name="T29" fmla="*/ 61 h 77"/>
                <a:gd name="T30" fmla="*/ 38 w 80"/>
                <a:gd name="T31" fmla="*/ 76 h 77"/>
                <a:gd name="T32" fmla="*/ 19 w 80"/>
                <a:gd name="T33" fmla="*/ 71 h 77"/>
                <a:gd name="T34" fmla="*/ 13 w 80"/>
                <a:gd name="T35" fmla="*/ 57 h 77"/>
                <a:gd name="T36" fmla="*/ 39 w 80"/>
                <a:gd name="T37" fmla="*/ 52 h 77"/>
                <a:gd name="T38" fmla="*/ 13 w 80"/>
                <a:gd name="T39" fmla="*/ 50 h 77"/>
                <a:gd name="T40" fmla="*/ 0 w 80"/>
                <a:gd name="T41" fmla="*/ 30 h 77"/>
                <a:gd name="T42" fmla="*/ 0 w 80"/>
                <a:gd name="T43" fmla="*/ 30 h 7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0"/>
                <a:gd name="T67" fmla="*/ 0 h 77"/>
                <a:gd name="T68" fmla="*/ 80 w 80"/>
                <a:gd name="T69" fmla="*/ 77 h 7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0" h="77">
                  <a:moveTo>
                    <a:pt x="0" y="30"/>
                  </a:moveTo>
                  <a:lnTo>
                    <a:pt x="0" y="30"/>
                  </a:lnTo>
                  <a:lnTo>
                    <a:pt x="11" y="13"/>
                  </a:lnTo>
                  <a:lnTo>
                    <a:pt x="36" y="7"/>
                  </a:lnTo>
                  <a:lnTo>
                    <a:pt x="67" y="8"/>
                  </a:lnTo>
                  <a:lnTo>
                    <a:pt x="79" y="0"/>
                  </a:lnTo>
                  <a:lnTo>
                    <a:pt x="74" y="16"/>
                  </a:lnTo>
                  <a:lnTo>
                    <a:pt x="54" y="12"/>
                  </a:lnTo>
                  <a:lnTo>
                    <a:pt x="43" y="26"/>
                  </a:lnTo>
                  <a:lnTo>
                    <a:pt x="31" y="18"/>
                  </a:lnTo>
                  <a:lnTo>
                    <a:pt x="39" y="38"/>
                  </a:lnTo>
                  <a:lnTo>
                    <a:pt x="29" y="42"/>
                  </a:lnTo>
                  <a:lnTo>
                    <a:pt x="49" y="51"/>
                  </a:lnTo>
                  <a:lnTo>
                    <a:pt x="49" y="59"/>
                  </a:lnTo>
                  <a:lnTo>
                    <a:pt x="33" y="61"/>
                  </a:lnTo>
                  <a:lnTo>
                    <a:pt x="38" y="76"/>
                  </a:lnTo>
                  <a:lnTo>
                    <a:pt x="19" y="71"/>
                  </a:lnTo>
                  <a:lnTo>
                    <a:pt x="13" y="57"/>
                  </a:lnTo>
                  <a:lnTo>
                    <a:pt x="39" y="52"/>
                  </a:lnTo>
                  <a:lnTo>
                    <a:pt x="13" y="50"/>
                  </a:lnTo>
                  <a:lnTo>
                    <a:pt x="0" y="30"/>
                  </a:lnTo>
                </a:path>
              </a:pathLst>
            </a:custGeom>
            <a:solidFill>
              <a:srgbClr val="C0C0C0"/>
            </a:solid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910" name="Freeform 35"/>
            <p:cNvSpPr>
              <a:spLocks/>
            </p:cNvSpPr>
            <p:nvPr/>
          </p:nvSpPr>
          <p:spPr bwMode="auto">
            <a:xfrm>
              <a:off x="2776" y="1897"/>
              <a:ext cx="38" cy="17"/>
            </a:xfrm>
            <a:custGeom>
              <a:avLst/>
              <a:gdLst>
                <a:gd name="T0" fmla="*/ 0 w 38"/>
                <a:gd name="T1" fmla="*/ 16 h 17"/>
                <a:gd name="T2" fmla="*/ 0 w 38"/>
                <a:gd name="T3" fmla="*/ 16 h 17"/>
                <a:gd name="T4" fmla="*/ 3 w 38"/>
                <a:gd name="T5" fmla="*/ 0 h 17"/>
                <a:gd name="T6" fmla="*/ 37 w 38"/>
                <a:gd name="T7" fmla="*/ 16 h 17"/>
                <a:gd name="T8" fmla="*/ 11 w 38"/>
                <a:gd name="T9" fmla="*/ 16 h 17"/>
                <a:gd name="T10" fmla="*/ 0 w 38"/>
                <a:gd name="T11" fmla="*/ 16 h 17"/>
                <a:gd name="T12" fmla="*/ 0 w 38"/>
                <a:gd name="T13" fmla="*/ 16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"/>
                <a:gd name="T22" fmla="*/ 0 h 17"/>
                <a:gd name="T23" fmla="*/ 38 w 38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" h="17">
                  <a:moveTo>
                    <a:pt x="0" y="16"/>
                  </a:moveTo>
                  <a:lnTo>
                    <a:pt x="0" y="16"/>
                  </a:lnTo>
                  <a:lnTo>
                    <a:pt x="3" y="0"/>
                  </a:lnTo>
                  <a:lnTo>
                    <a:pt x="37" y="16"/>
                  </a:lnTo>
                  <a:lnTo>
                    <a:pt x="11" y="16"/>
                  </a:lnTo>
                  <a:lnTo>
                    <a:pt x="0" y="16"/>
                  </a:lnTo>
                </a:path>
              </a:pathLst>
            </a:custGeom>
            <a:solidFill>
              <a:srgbClr val="C0C0C0"/>
            </a:solid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2729" name="Freeform 36"/>
          <p:cNvSpPr>
            <a:spLocks/>
          </p:cNvSpPr>
          <p:nvPr/>
        </p:nvSpPr>
        <p:spPr bwMode="auto">
          <a:xfrm>
            <a:off x="4244976" y="3228976"/>
            <a:ext cx="227013" cy="117475"/>
          </a:xfrm>
          <a:custGeom>
            <a:avLst/>
            <a:gdLst>
              <a:gd name="T0" fmla="*/ 0 w 85"/>
              <a:gd name="T1" fmla="*/ 2147483647 h 44"/>
              <a:gd name="T2" fmla="*/ 0 w 85"/>
              <a:gd name="T3" fmla="*/ 2147483647 h 44"/>
              <a:gd name="T4" fmla="*/ 2147483647 w 85"/>
              <a:gd name="T5" fmla="*/ 2147483647 h 44"/>
              <a:gd name="T6" fmla="*/ 2147483647 w 85"/>
              <a:gd name="T7" fmla="*/ 2147483647 h 44"/>
              <a:gd name="T8" fmla="*/ 2147483647 w 85"/>
              <a:gd name="T9" fmla="*/ 0 h 44"/>
              <a:gd name="T10" fmla="*/ 2147483647 w 85"/>
              <a:gd name="T11" fmla="*/ 2147483647 h 44"/>
              <a:gd name="T12" fmla="*/ 2147483647 w 85"/>
              <a:gd name="T13" fmla="*/ 2147483647 h 44"/>
              <a:gd name="T14" fmla="*/ 2147483647 w 85"/>
              <a:gd name="T15" fmla="*/ 2147483647 h 44"/>
              <a:gd name="T16" fmla="*/ 2147483647 w 85"/>
              <a:gd name="T17" fmla="*/ 2147483647 h 44"/>
              <a:gd name="T18" fmla="*/ 0 w 85"/>
              <a:gd name="T19" fmla="*/ 2147483647 h 44"/>
              <a:gd name="T20" fmla="*/ 0 w 85"/>
              <a:gd name="T21" fmla="*/ 2147483647 h 4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5"/>
              <a:gd name="T34" fmla="*/ 0 h 44"/>
              <a:gd name="T35" fmla="*/ 85 w 85"/>
              <a:gd name="T36" fmla="*/ 44 h 4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5" h="44">
                <a:moveTo>
                  <a:pt x="0" y="25"/>
                </a:moveTo>
                <a:lnTo>
                  <a:pt x="0" y="25"/>
                </a:lnTo>
                <a:lnTo>
                  <a:pt x="13" y="7"/>
                </a:lnTo>
                <a:lnTo>
                  <a:pt x="29" y="12"/>
                </a:lnTo>
                <a:lnTo>
                  <a:pt x="58" y="0"/>
                </a:lnTo>
                <a:lnTo>
                  <a:pt x="75" y="2"/>
                </a:lnTo>
                <a:lnTo>
                  <a:pt x="84" y="8"/>
                </a:lnTo>
                <a:lnTo>
                  <a:pt x="51" y="38"/>
                </a:lnTo>
                <a:lnTo>
                  <a:pt x="23" y="43"/>
                </a:lnTo>
                <a:lnTo>
                  <a:pt x="0" y="25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30" name="Freeform 37"/>
          <p:cNvSpPr>
            <a:spLocks/>
          </p:cNvSpPr>
          <p:nvPr/>
        </p:nvSpPr>
        <p:spPr bwMode="auto">
          <a:xfrm>
            <a:off x="5992814" y="3717926"/>
            <a:ext cx="987425" cy="957263"/>
          </a:xfrm>
          <a:custGeom>
            <a:avLst/>
            <a:gdLst>
              <a:gd name="T0" fmla="*/ 0 w 368"/>
              <a:gd name="T1" fmla="*/ 2147483647 h 356"/>
              <a:gd name="T2" fmla="*/ 2147483647 w 368"/>
              <a:gd name="T3" fmla="*/ 2147483647 h 356"/>
              <a:gd name="T4" fmla="*/ 2147483647 w 368"/>
              <a:gd name="T5" fmla="*/ 2147483647 h 356"/>
              <a:gd name="T6" fmla="*/ 2147483647 w 368"/>
              <a:gd name="T7" fmla="*/ 2147483647 h 356"/>
              <a:gd name="T8" fmla="*/ 2147483647 w 368"/>
              <a:gd name="T9" fmla="*/ 2147483647 h 356"/>
              <a:gd name="T10" fmla="*/ 2147483647 w 368"/>
              <a:gd name="T11" fmla="*/ 2147483647 h 356"/>
              <a:gd name="T12" fmla="*/ 2147483647 w 368"/>
              <a:gd name="T13" fmla="*/ 2147483647 h 356"/>
              <a:gd name="T14" fmla="*/ 2147483647 w 368"/>
              <a:gd name="T15" fmla="*/ 2147483647 h 356"/>
              <a:gd name="T16" fmla="*/ 2147483647 w 368"/>
              <a:gd name="T17" fmla="*/ 2147483647 h 356"/>
              <a:gd name="T18" fmla="*/ 2147483647 w 368"/>
              <a:gd name="T19" fmla="*/ 2147483647 h 356"/>
              <a:gd name="T20" fmla="*/ 2147483647 w 368"/>
              <a:gd name="T21" fmla="*/ 2147483647 h 356"/>
              <a:gd name="T22" fmla="*/ 2147483647 w 368"/>
              <a:gd name="T23" fmla="*/ 2147483647 h 356"/>
              <a:gd name="T24" fmla="*/ 2147483647 w 368"/>
              <a:gd name="T25" fmla="*/ 2147483647 h 356"/>
              <a:gd name="T26" fmla="*/ 2147483647 w 368"/>
              <a:gd name="T27" fmla="*/ 2147483647 h 356"/>
              <a:gd name="T28" fmla="*/ 2147483647 w 368"/>
              <a:gd name="T29" fmla="*/ 2147483647 h 356"/>
              <a:gd name="T30" fmla="*/ 2147483647 w 368"/>
              <a:gd name="T31" fmla="*/ 2147483647 h 356"/>
              <a:gd name="T32" fmla="*/ 2147483647 w 368"/>
              <a:gd name="T33" fmla="*/ 2147483647 h 356"/>
              <a:gd name="T34" fmla="*/ 2147483647 w 368"/>
              <a:gd name="T35" fmla="*/ 2147483647 h 356"/>
              <a:gd name="T36" fmla="*/ 2147483647 w 368"/>
              <a:gd name="T37" fmla="*/ 2147483647 h 356"/>
              <a:gd name="T38" fmla="*/ 2147483647 w 368"/>
              <a:gd name="T39" fmla="*/ 2147483647 h 356"/>
              <a:gd name="T40" fmla="*/ 2147483647 w 368"/>
              <a:gd name="T41" fmla="*/ 2147483647 h 356"/>
              <a:gd name="T42" fmla="*/ 2147483647 w 368"/>
              <a:gd name="T43" fmla="*/ 2147483647 h 356"/>
              <a:gd name="T44" fmla="*/ 2147483647 w 368"/>
              <a:gd name="T45" fmla="*/ 2147483647 h 356"/>
              <a:gd name="T46" fmla="*/ 2147483647 w 368"/>
              <a:gd name="T47" fmla="*/ 2147483647 h 356"/>
              <a:gd name="T48" fmla="*/ 2147483647 w 368"/>
              <a:gd name="T49" fmla="*/ 2147483647 h 356"/>
              <a:gd name="T50" fmla="*/ 2147483647 w 368"/>
              <a:gd name="T51" fmla="*/ 2147483647 h 356"/>
              <a:gd name="T52" fmla="*/ 2147483647 w 368"/>
              <a:gd name="T53" fmla="*/ 2147483647 h 356"/>
              <a:gd name="T54" fmla="*/ 2147483647 w 368"/>
              <a:gd name="T55" fmla="*/ 2147483647 h 356"/>
              <a:gd name="T56" fmla="*/ 2147483647 w 368"/>
              <a:gd name="T57" fmla="*/ 2147483647 h 356"/>
              <a:gd name="T58" fmla="*/ 2147483647 w 368"/>
              <a:gd name="T59" fmla="*/ 2147483647 h 356"/>
              <a:gd name="T60" fmla="*/ 2147483647 w 368"/>
              <a:gd name="T61" fmla="*/ 2147483647 h 356"/>
              <a:gd name="T62" fmla="*/ 0 w 368"/>
              <a:gd name="T63" fmla="*/ 2147483647 h 35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68"/>
              <a:gd name="T97" fmla="*/ 0 h 356"/>
              <a:gd name="T98" fmla="*/ 368 w 368"/>
              <a:gd name="T99" fmla="*/ 356 h 35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68" h="356">
                <a:moveTo>
                  <a:pt x="0" y="161"/>
                </a:moveTo>
                <a:lnTo>
                  <a:pt x="0" y="161"/>
                </a:lnTo>
                <a:lnTo>
                  <a:pt x="10" y="153"/>
                </a:lnTo>
                <a:lnTo>
                  <a:pt x="38" y="153"/>
                </a:lnTo>
                <a:lnTo>
                  <a:pt x="18" y="116"/>
                </a:lnTo>
                <a:lnTo>
                  <a:pt x="30" y="106"/>
                </a:lnTo>
                <a:lnTo>
                  <a:pt x="47" y="107"/>
                </a:lnTo>
                <a:lnTo>
                  <a:pt x="84" y="67"/>
                </a:lnTo>
                <a:lnTo>
                  <a:pt x="81" y="56"/>
                </a:lnTo>
                <a:lnTo>
                  <a:pt x="90" y="49"/>
                </a:lnTo>
                <a:lnTo>
                  <a:pt x="75" y="36"/>
                </a:lnTo>
                <a:lnTo>
                  <a:pt x="74" y="16"/>
                </a:lnTo>
                <a:lnTo>
                  <a:pt x="110" y="16"/>
                </a:lnTo>
                <a:lnTo>
                  <a:pt x="120" y="7"/>
                </a:lnTo>
                <a:lnTo>
                  <a:pt x="140" y="0"/>
                </a:lnTo>
                <a:lnTo>
                  <a:pt x="153" y="7"/>
                </a:lnTo>
                <a:lnTo>
                  <a:pt x="136" y="28"/>
                </a:lnTo>
                <a:lnTo>
                  <a:pt x="144" y="44"/>
                </a:lnTo>
                <a:lnTo>
                  <a:pt x="131" y="47"/>
                </a:lnTo>
                <a:lnTo>
                  <a:pt x="136" y="68"/>
                </a:lnTo>
                <a:lnTo>
                  <a:pt x="162" y="76"/>
                </a:lnTo>
                <a:lnTo>
                  <a:pt x="150" y="96"/>
                </a:lnTo>
                <a:lnTo>
                  <a:pt x="183" y="115"/>
                </a:lnTo>
                <a:lnTo>
                  <a:pt x="249" y="127"/>
                </a:lnTo>
                <a:lnTo>
                  <a:pt x="250" y="108"/>
                </a:lnTo>
                <a:lnTo>
                  <a:pt x="258" y="106"/>
                </a:lnTo>
                <a:lnTo>
                  <a:pt x="260" y="115"/>
                </a:lnTo>
                <a:lnTo>
                  <a:pt x="265" y="123"/>
                </a:lnTo>
                <a:lnTo>
                  <a:pt x="298" y="120"/>
                </a:lnTo>
                <a:lnTo>
                  <a:pt x="296" y="108"/>
                </a:lnTo>
                <a:lnTo>
                  <a:pt x="349" y="87"/>
                </a:lnTo>
                <a:lnTo>
                  <a:pt x="354" y="100"/>
                </a:lnTo>
                <a:lnTo>
                  <a:pt x="367" y="104"/>
                </a:lnTo>
                <a:lnTo>
                  <a:pt x="362" y="117"/>
                </a:lnTo>
                <a:lnTo>
                  <a:pt x="339" y="125"/>
                </a:lnTo>
                <a:lnTo>
                  <a:pt x="307" y="185"/>
                </a:lnTo>
                <a:lnTo>
                  <a:pt x="300" y="161"/>
                </a:lnTo>
                <a:lnTo>
                  <a:pt x="295" y="169"/>
                </a:lnTo>
                <a:lnTo>
                  <a:pt x="287" y="158"/>
                </a:lnTo>
                <a:lnTo>
                  <a:pt x="301" y="144"/>
                </a:lnTo>
                <a:lnTo>
                  <a:pt x="273" y="141"/>
                </a:lnTo>
                <a:lnTo>
                  <a:pt x="255" y="125"/>
                </a:lnTo>
                <a:lnTo>
                  <a:pt x="249" y="134"/>
                </a:lnTo>
                <a:lnTo>
                  <a:pt x="256" y="141"/>
                </a:lnTo>
                <a:lnTo>
                  <a:pt x="247" y="147"/>
                </a:lnTo>
                <a:lnTo>
                  <a:pt x="255" y="154"/>
                </a:lnTo>
                <a:lnTo>
                  <a:pt x="260" y="188"/>
                </a:lnTo>
                <a:lnTo>
                  <a:pt x="249" y="182"/>
                </a:lnTo>
                <a:lnTo>
                  <a:pt x="228" y="209"/>
                </a:lnTo>
                <a:lnTo>
                  <a:pt x="153" y="262"/>
                </a:lnTo>
                <a:lnTo>
                  <a:pt x="147" y="328"/>
                </a:lnTo>
                <a:lnTo>
                  <a:pt x="115" y="355"/>
                </a:lnTo>
                <a:lnTo>
                  <a:pt x="87" y="303"/>
                </a:lnTo>
                <a:lnTo>
                  <a:pt x="75" y="263"/>
                </a:lnTo>
                <a:lnTo>
                  <a:pt x="65" y="254"/>
                </a:lnTo>
                <a:lnTo>
                  <a:pt x="58" y="180"/>
                </a:lnTo>
                <a:lnTo>
                  <a:pt x="51" y="177"/>
                </a:lnTo>
                <a:lnTo>
                  <a:pt x="47" y="193"/>
                </a:lnTo>
                <a:lnTo>
                  <a:pt x="29" y="198"/>
                </a:lnTo>
                <a:lnTo>
                  <a:pt x="11" y="178"/>
                </a:lnTo>
                <a:lnTo>
                  <a:pt x="28" y="169"/>
                </a:lnTo>
                <a:lnTo>
                  <a:pt x="11" y="172"/>
                </a:lnTo>
                <a:lnTo>
                  <a:pt x="0" y="161"/>
                </a:lnTo>
              </a:path>
            </a:pathLst>
          </a:custGeom>
          <a:solidFill>
            <a:srgbClr val="FFFF99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72731" name="Group 38"/>
          <p:cNvGrpSpPr>
            <a:grpSpLocks/>
          </p:cNvGrpSpPr>
          <p:nvPr/>
        </p:nvGrpSpPr>
        <p:grpSpPr bwMode="auto">
          <a:xfrm>
            <a:off x="6908800" y="4752975"/>
            <a:ext cx="1544638" cy="520700"/>
            <a:chOff x="3674" y="2275"/>
            <a:chExt cx="576" cy="194"/>
          </a:xfrm>
        </p:grpSpPr>
        <p:sp>
          <p:nvSpPr>
            <p:cNvPr id="72899" name="Freeform 39"/>
            <p:cNvSpPr>
              <a:spLocks/>
            </p:cNvSpPr>
            <p:nvPr/>
          </p:nvSpPr>
          <p:spPr bwMode="auto">
            <a:xfrm>
              <a:off x="3674" y="2275"/>
              <a:ext cx="136" cy="139"/>
            </a:xfrm>
            <a:custGeom>
              <a:avLst/>
              <a:gdLst>
                <a:gd name="T0" fmla="*/ 0 w 136"/>
                <a:gd name="T1" fmla="*/ 0 h 139"/>
                <a:gd name="T2" fmla="*/ 0 w 136"/>
                <a:gd name="T3" fmla="*/ 0 h 139"/>
                <a:gd name="T4" fmla="*/ 29 w 136"/>
                <a:gd name="T5" fmla="*/ 5 h 139"/>
                <a:gd name="T6" fmla="*/ 67 w 136"/>
                <a:gd name="T7" fmla="*/ 41 h 139"/>
                <a:gd name="T8" fmla="*/ 97 w 136"/>
                <a:gd name="T9" fmla="*/ 54 h 139"/>
                <a:gd name="T10" fmla="*/ 94 w 136"/>
                <a:gd name="T11" fmla="*/ 64 h 139"/>
                <a:gd name="T12" fmla="*/ 105 w 136"/>
                <a:gd name="T13" fmla="*/ 64 h 139"/>
                <a:gd name="T14" fmla="*/ 103 w 136"/>
                <a:gd name="T15" fmla="*/ 77 h 139"/>
                <a:gd name="T16" fmla="*/ 135 w 136"/>
                <a:gd name="T17" fmla="*/ 102 h 139"/>
                <a:gd name="T18" fmla="*/ 131 w 136"/>
                <a:gd name="T19" fmla="*/ 137 h 139"/>
                <a:gd name="T20" fmla="*/ 118 w 136"/>
                <a:gd name="T21" fmla="*/ 138 h 139"/>
                <a:gd name="T22" fmla="*/ 90 w 136"/>
                <a:gd name="T23" fmla="*/ 117 h 139"/>
                <a:gd name="T24" fmla="*/ 46 w 136"/>
                <a:gd name="T25" fmla="*/ 48 h 139"/>
                <a:gd name="T26" fmla="*/ 0 w 136"/>
                <a:gd name="T27" fmla="*/ 0 h 139"/>
                <a:gd name="T28" fmla="*/ 0 w 136"/>
                <a:gd name="T29" fmla="*/ 0 h 1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36"/>
                <a:gd name="T46" fmla="*/ 0 h 139"/>
                <a:gd name="T47" fmla="*/ 136 w 136"/>
                <a:gd name="T48" fmla="*/ 139 h 1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36" h="139">
                  <a:moveTo>
                    <a:pt x="0" y="0"/>
                  </a:moveTo>
                  <a:lnTo>
                    <a:pt x="0" y="0"/>
                  </a:lnTo>
                  <a:lnTo>
                    <a:pt x="29" y="5"/>
                  </a:lnTo>
                  <a:lnTo>
                    <a:pt x="67" y="41"/>
                  </a:lnTo>
                  <a:lnTo>
                    <a:pt x="97" y="54"/>
                  </a:lnTo>
                  <a:lnTo>
                    <a:pt x="94" y="64"/>
                  </a:lnTo>
                  <a:lnTo>
                    <a:pt x="105" y="64"/>
                  </a:lnTo>
                  <a:lnTo>
                    <a:pt x="103" y="77"/>
                  </a:lnTo>
                  <a:lnTo>
                    <a:pt x="135" y="102"/>
                  </a:lnTo>
                  <a:lnTo>
                    <a:pt x="131" y="137"/>
                  </a:lnTo>
                  <a:lnTo>
                    <a:pt x="118" y="138"/>
                  </a:lnTo>
                  <a:lnTo>
                    <a:pt x="90" y="117"/>
                  </a:lnTo>
                  <a:lnTo>
                    <a:pt x="46" y="48"/>
                  </a:lnTo>
                  <a:lnTo>
                    <a:pt x="0" y="0"/>
                  </a:lnTo>
                </a:path>
              </a:pathLst>
            </a:custGeom>
            <a:solidFill>
              <a:srgbClr val="FFFF99"/>
            </a:solid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900" name="Freeform 40"/>
            <p:cNvSpPr>
              <a:spLocks/>
            </p:cNvSpPr>
            <p:nvPr/>
          </p:nvSpPr>
          <p:spPr bwMode="auto">
            <a:xfrm>
              <a:off x="3801" y="2415"/>
              <a:ext cx="115" cy="36"/>
            </a:xfrm>
            <a:custGeom>
              <a:avLst/>
              <a:gdLst>
                <a:gd name="T0" fmla="*/ 0 w 115"/>
                <a:gd name="T1" fmla="*/ 9 h 36"/>
                <a:gd name="T2" fmla="*/ 0 w 115"/>
                <a:gd name="T3" fmla="*/ 9 h 36"/>
                <a:gd name="T4" fmla="*/ 8 w 115"/>
                <a:gd name="T5" fmla="*/ 0 h 36"/>
                <a:gd name="T6" fmla="*/ 88 w 115"/>
                <a:gd name="T7" fmla="*/ 11 h 36"/>
                <a:gd name="T8" fmla="*/ 95 w 115"/>
                <a:gd name="T9" fmla="*/ 19 h 36"/>
                <a:gd name="T10" fmla="*/ 112 w 115"/>
                <a:gd name="T11" fmla="*/ 22 h 36"/>
                <a:gd name="T12" fmla="*/ 114 w 115"/>
                <a:gd name="T13" fmla="*/ 35 h 36"/>
                <a:gd name="T14" fmla="*/ 20 w 115"/>
                <a:gd name="T15" fmla="*/ 18 h 36"/>
                <a:gd name="T16" fmla="*/ 0 w 115"/>
                <a:gd name="T17" fmla="*/ 9 h 36"/>
                <a:gd name="T18" fmla="*/ 0 w 115"/>
                <a:gd name="T19" fmla="*/ 9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5"/>
                <a:gd name="T31" fmla="*/ 0 h 36"/>
                <a:gd name="T32" fmla="*/ 115 w 115"/>
                <a:gd name="T33" fmla="*/ 36 h 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5" h="36">
                  <a:moveTo>
                    <a:pt x="0" y="9"/>
                  </a:moveTo>
                  <a:lnTo>
                    <a:pt x="0" y="9"/>
                  </a:lnTo>
                  <a:lnTo>
                    <a:pt x="8" y="0"/>
                  </a:lnTo>
                  <a:lnTo>
                    <a:pt x="88" y="11"/>
                  </a:lnTo>
                  <a:lnTo>
                    <a:pt x="95" y="19"/>
                  </a:lnTo>
                  <a:lnTo>
                    <a:pt x="112" y="22"/>
                  </a:lnTo>
                  <a:lnTo>
                    <a:pt x="114" y="35"/>
                  </a:lnTo>
                  <a:lnTo>
                    <a:pt x="20" y="18"/>
                  </a:lnTo>
                  <a:lnTo>
                    <a:pt x="0" y="9"/>
                  </a:lnTo>
                </a:path>
              </a:pathLst>
            </a:custGeom>
            <a:solidFill>
              <a:srgbClr val="FFFF99"/>
            </a:solid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901" name="Freeform 41"/>
            <p:cNvSpPr>
              <a:spLocks/>
            </p:cNvSpPr>
            <p:nvPr/>
          </p:nvSpPr>
          <p:spPr bwMode="auto">
            <a:xfrm>
              <a:off x="3846" y="2291"/>
              <a:ext cx="125" cy="103"/>
            </a:xfrm>
            <a:custGeom>
              <a:avLst/>
              <a:gdLst>
                <a:gd name="T0" fmla="*/ 0 w 125"/>
                <a:gd name="T1" fmla="*/ 45 h 103"/>
                <a:gd name="T2" fmla="*/ 0 w 125"/>
                <a:gd name="T3" fmla="*/ 45 h 103"/>
                <a:gd name="T4" fmla="*/ 8 w 125"/>
                <a:gd name="T5" fmla="*/ 32 h 103"/>
                <a:gd name="T6" fmla="*/ 19 w 125"/>
                <a:gd name="T7" fmla="*/ 40 h 103"/>
                <a:gd name="T8" fmla="*/ 56 w 125"/>
                <a:gd name="T9" fmla="*/ 37 h 103"/>
                <a:gd name="T10" fmla="*/ 68 w 125"/>
                <a:gd name="T11" fmla="*/ 33 h 103"/>
                <a:gd name="T12" fmla="*/ 85 w 125"/>
                <a:gd name="T13" fmla="*/ 0 h 103"/>
                <a:gd name="T14" fmla="*/ 107 w 125"/>
                <a:gd name="T15" fmla="*/ 1 h 103"/>
                <a:gd name="T16" fmla="*/ 102 w 125"/>
                <a:gd name="T17" fmla="*/ 9 h 103"/>
                <a:gd name="T18" fmla="*/ 124 w 125"/>
                <a:gd name="T19" fmla="*/ 40 h 103"/>
                <a:gd name="T20" fmla="*/ 111 w 125"/>
                <a:gd name="T21" fmla="*/ 38 h 103"/>
                <a:gd name="T22" fmla="*/ 90 w 125"/>
                <a:gd name="T23" fmla="*/ 73 h 103"/>
                <a:gd name="T24" fmla="*/ 87 w 125"/>
                <a:gd name="T25" fmla="*/ 95 h 103"/>
                <a:gd name="T26" fmla="*/ 74 w 125"/>
                <a:gd name="T27" fmla="*/ 102 h 103"/>
                <a:gd name="T28" fmla="*/ 50 w 125"/>
                <a:gd name="T29" fmla="*/ 89 h 103"/>
                <a:gd name="T30" fmla="*/ 36 w 125"/>
                <a:gd name="T31" fmla="*/ 94 h 103"/>
                <a:gd name="T32" fmla="*/ 34 w 125"/>
                <a:gd name="T33" fmla="*/ 84 h 103"/>
                <a:gd name="T34" fmla="*/ 14 w 125"/>
                <a:gd name="T35" fmla="*/ 86 h 103"/>
                <a:gd name="T36" fmla="*/ 0 w 125"/>
                <a:gd name="T37" fmla="*/ 45 h 103"/>
                <a:gd name="T38" fmla="*/ 0 w 125"/>
                <a:gd name="T39" fmla="*/ 45 h 1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25"/>
                <a:gd name="T61" fmla="*/ 0 h 103"/>
                <a:gd name="T62" fmla="*/ 125 w 125"/>
                <a:gd name="T63" fmla="*/ 103 h 10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25" h="103">
                  <a:moveTo>
                    <a:pt x="0" y="45"/>
                  </a:moveTo>
                  <a:lnTo>
                    <a:pt x="0" y="45"/>
                  </a:lnTo>
                  <a:lnTo>
                    <a:pt x="8" y="32"/>
                  </a:lnTo>
                  <a:lnTo>
                    <a:pt x="19" y="40"/>
                  </a:lnTo>
                  <a:lnTo>
                    <a:pt x="56" y="37"/>
                  </a:lnTo>
                  <a:lnTo>
                    <a:pt x="68" y="33"/>
                  </a:lnTo>
                  <a:lnTo>
                    <a:pt x="85" y="0"/>
                  </a:lnTo>
                  <a:lnTo>
                    <a:pt x="107" y="1"/>
                  </a:lnTo>
                  <a:lnTo>
                    <a:pt x="102" y="9"/>
                  </a:lnTo>
                  <a:lnTo>
                    <a:pt x="124" y="40"/>
                  </a:lnTo>
                  <a:lnTo>
                    <a:pt x="111" y="38"/>
                  </a:lnTo>
                  <a:lnTo>
                    <a:pt x="90" y="73"/>
                  </a:lnTo>
                  <a:lnTo>
                    <a:pt x="87" y="95"/>
                  </a:lnTo>
                  <a:lnTo>
                    <a:pt x="74" y="102"/>
                  </a:lnTo>
                  <a:lnTo>
                    <a:pt x="50" y="89"/>
                  </a:lnTo>
                  <a:lnTo>
                    <a:pt x="36" y="94"/>
                  </a:lnTo>
                  <a:lnTo>
                    <a:pt x="34" y="84"/>
                  </a:lnTo>
                  <a:lnTo>
                    <a:pt x="14" y="86"/>
                  </a:lnTo>
                  <a:lnTo>
                    <a:pt x="0" y="45"/>
                  </a:lnTo>
                </a:path>
              </a:pathLst>
            </a:custGeom>
            <a:solidFill>
              <a:srgbClr val="FFFF99"/>
            </a:solid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902" name="Freeform 42"/>
            <p:cNvSpPr>
              <a:spLocks/>
            </p:cNvSpPr>
            <p:nvPr/>
          </p:nvSpPr>
          <p:spPr bwMode="auto">
            <a:xfrm>
              <a:off x="3944" y="2445"/>
              <a:ext cx="31" cy="17"/>
            </a:xfrm>
            <a:custGeom>
              <a:avLst/>
              <a:gdLst>
                <a:gd name="T0" fmla="*/ 0 w 31"/>
                <a:gd name="T1" fmla="*/ 3 h 17"/>
                <a:gd name="T2" fmla="*/ 0 w 31"/>
                <a:gd name="T3" fmla="*/ 3 h 17"/>
                <a:gd name="T4" fmla="*/ 3 w 31"/>
                <a:gd name="T5" fmla="*/ 16 h 17"/>
                <a:gd name="T6" fmla="*/ 30 w 31"/>
                <a:gd name="T7" fmla="*/ 5 h 17"/>
                <a:gd name="T8" fmla="*/ 10 w 31"/>
                <a:gd name="T9" fmla="*/ 0 h 17"/>
                <a:gd name="T10" fmla="*/ 0 w 31"/>
                <a:gd name="T11" fmla="*/ 3 h 17"/>
                <a:gd name="T12" fmla="*/ 0 w 31"/>
                <a:gd name="T13" fmla="*/ 3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1"/>
                <a:gd name="T22" fmla="*/ 0 h 17"/>
                <a:gd name="T23" fmla="*/ 31 w 31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1" h="17">
                  <a:moveTo>
                    <a:pt x="0" y="3"/>
                  </a:moveTo>
                  <a:lnTo>
                    <a:pt x="0" y="3"/>
                  </a:lnTo>
                  <a:lnTo>
                    <a:pt x="3" y="16"/>
                  </a:lnTo>
                  <a:lnTo>
                    <a:pt x="30" y="5"/>
                  </a:lnTo>
                  <a:lnTo>
                    <a:pt x="10" y="0"/>
                  </a:lnTo>
                  <a:lnTo>
                    <a:pt x="0" y="3"/>
                  </a:lnTo>
                </a:path>
              </a:pathLst>
            </a:custGeom>
            <a:solidFill>
              <a:srgbClr val="FFFF99"/>
            </a:solid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903" name="Freeform 43"/>
            <p:cNvSpPr>
              <a:spLocks/>
            </p:cNvSpPr>
            <p:nvPr/>
          </p:nvSpPr>
          <p:spPr bwMode="auto">
            <a:xfrm>
              <a:off x="3970" y="2322"/>
              <a:ext cx="78" cy="89"/>
            </a:xfrm>
            <a:custGeom>
              <a:avLst/>
              <a:gdLst>
                <a:gd name="T0" fmla="*/ 0 w 78"/>
                <a:gd name="T1" fmla="*/ 52 h 89"/>
                <a:gd name="T2" fmla="*/ 0 w 78"/>
                <a:gd name="T3" fmla="*/ 52 h 89"/>
                <a:gd name="T4" fmla="*/ 9 w 78"/>
                <a:gd name="T5" fmla="*/ 68 h 89"/>
                <a:gd name="T6" fmla="*/ 6 w 78"/>
                <a:gd name="T7" fmla="*/ 84 h 89"/>
                <a:gd name="T8" fmla="*/ 18 w 78"/>
                <a:gd name="T9" fmla="*/ 88 h 89"/>
                <a:gd name="T10" fmla="*/ 17 w 78"/>
                <a:gd name="T11" fmla="*/ 55 h 89"/>
                <a:gd name="T12" fmla="*/ 25 w 78"/>
                <a:gd name="T13" fmla="*/ 52 h 89"/>
                <a:gd name="T14" fmla="*/ 26 w 78"/>
                <a:gd name="T15" fmla="*/ 65 h 89"/>
                <a:gd name="T16" fmla="*/ 33 w 78"/>
                <a:gd name="T17" fmla="*/ 79 h 89"/>
                <a:gd name="T18" fmla="*/ 48 w 78"/>
                <a:gd name="T19" fmla="*/ 72 h 89"/>
                <a:gd name="T20" fmla="*/ 31 w 78"/>
                <a:gd name="T21" fmla="*/ 42 h 89"/>
                <a:gd name="T22" fmla="*/ 57 w 78"/>
                <a:gd name="T23" fmla="*/ 28 h 89"/>
                <a:gd name="T24" fmla="*/ 22 w 78"/>
                <a:gd name="T25" fmla="*/ 37 h 89"/>
                <a:gd name="T26" fmla="*/ 17 w 78"/>
                <a:gd name="T27" fmla="*/ 18 h 89"/>
                <a:gd name="T28" fmla="*/ 67 w 78"/>
                <a:gd name="T29" fmla="*/ 15 h 89"/>
                <a:gd name="T30" fmla="*/ 77 w 78"/>
                <a:gd name="T31" fmla="*/ 0 h 89"/>
                <a:gd name="T32" fmla="*/ 62 w 78"/>
                <a:gd name="T33" fmla="*/ 10 h 89"/>
                <a:gd name="T34" fmla="*/ 25 w 78"/>
                <a:gd name="T35" fmla="*/ 4 h 89"/>
                <a:gd name="T36" fmla="*/ 13 w 78"/>
                <a:gd name="T37" fmla="*/ 11 h 89"/>
                <a:gd name="T38" fmla="*/ 0 w 78"/>
                <a:gd name="T39" fmla="*/ 52 h 89"/>
                <a:gd name="T40" fmla="*/ 0 w 78"/>
                <a:gd name="T41" fmla="*/ 52 h 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8"/>
                <a:gd name="T64" fmla="*/ 0 h 89"/>
                <a:gd name="T65" fmla="*/ 78 w 78"/>
                <a:gd name="T66" fmla="*/ 89 h 8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8" h="89">
                  <a:moveTo>
                    <a:pt x="0" y="52"/>
                  </a:moveTo>
                  <a:lnTo>
                    <a:pt x="0" y="52"/>
                  </a:lnTo>
                  <a:lnTo>
                    <a:pt x="9" y="68"/>
                  </a:lnTo>
                  <a:lnTo>
                    <a:pt x="6" y="84"/>
                  </a:lnTo>
                  <a:lnTo>
                    <a:pt x="18" y="88"/>
                  </a:lnTo>
                  <a:lnTo>
                    <a:pt x="17" y="55"/>
                  </a:lnTo>
                  <a:lnTo>
                    <a:pt x="25" y="52"/>
                  </a:lnTo>
                  <a:lnTo>
                    <a:pt x="26" y="65"/>
                  </a:lnTo>
                  <a:lnTo>
                    <a:pt x="33" y="79"/>
                  </a:lnTo>
                  <a:lnTo>
                    <a:pt x="48" y="72"/>
                  </a:lnTo>
                  <a:lnTo>
                    <a:pt x="31" y="42"/>
                  </a:lnTo>
                  <a:lnTo>
                    <a:pt x="57" y="28"/>
                  </a:lnTo>
                  <a:lnTo>
                    <a:pt x="22" y="37"/>
                  </a:lnTo>
                  <a:lnTo>
                    <a:pt x="17" y="18"/>
                  </a:lnTo>
                  <a:lnTo>
                    <a:pt x="67" y="15"/>
                  </a:lnTo>
                  <a:lnTo>
                    <a:pt x="77" y="0"/>
                  </a:lnTo>
                  <a:lnTo>
                    <a:pt x="62" y="10"/>
                  </a:lnTo>
                  <a:lnTo>
                    <a:pt x="25" y="4"/>
                  </a:lnTo>
                  <a:lnTo>
                    <a:pt x="13" y="11"/>
                  </a:lnTo>
                  <a:lnTo>
                    <a:pt x="0" y="52"/>
                  </a:lnTo>
                </a:path>
              </a:pathLst>
            </a:custGeom>
            <a:solidFill>
              <a:srgbClr val="FFFF99"/>
            </a:solid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904" name="Freeform 44"/>
            <p:cNvSpPr>
              <a:spLocks/>
            </p:cNvSpPr>
            <p:nvPr/>
          </p:nvSpPr>
          <p:spPr bwMode="auto">
            <a:xfrm>
              <a:off x="4030" y="2445"/>
              <a:ext cx="45" cy="24"/>
            </a:xfrm>
            <a:custGeom>
              <a:avLst/>
              <a:gdLst>
                <a:gd name="T0" fmla="*/ 0 w 45"/>
                <a:gd name="T1" fmla="*/ 13 h 24"/>
                <a:gd name="T2" fmla="*/ 0 w 45"/>
                <a:gd name="T3" fmla="*/ 13 h 24"/>
                <a:gd name="T4" fmla="*/ 2 w 45"/>
                <a:gd name="T5" fmla="*/ 23 h 24"/>
                <a:gd name="T6" fmla="*/ 44 w 45"/>
                <a:gd name="T7" fmla="*/ 0 h 24"/>
                <a:gd name="T8" fmla="*/ 12 w 45"/>
                <a:gd name="T9" fmla="*/ 7 h 24"/>
                <a:gd name="T10" fmla="*/ 0 w 45"/>
                <a:gd name="T11" fmla="*/ 13 h 24"/>
                <a:gd name="T12" fmla="*/ 0 w 45"/>
                <a:gd name="T13" fmla="*/ 13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5"/>
                <a:gd name="T22" fmla="*/ 0 h 24"/>
                <a:gd name="T23" fmla="*/ 45 w 45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5" h="24">
                  <a:moveTo>
                    <a:pt x="0" y="13"/>
                  </a:moveTo>
                  <a:lnTo>
                    <a:pt x="0" y="13"/>
                  </a:lnTo>
                  <a:lnTo>
                    <a:pt x="2" y="23"/>
                  </a:lnTo>
                  <a:lnTo>
                    <a:pt x="44" y="0"/>
                  </a:lnTo>
                  <a:lnTo>
                    <a:pt x="12" y="7"/>
                  </a:lnTo>
                  <a:lnTo>
                    <a:pt x="0" y="13"/>
                  </a:lnTo>
                </a:path>
              </a:pathLst>
            </a:custGeom>
            <a:solidFill>
              <a:srgbClr val="FFFF99"/>
            </a:solid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905" name="Freeform 45"/>
            <p:cNvSpPr>
              <a:spLocks/>
            </p:cNvSpPr>
            <p:nvPr/>
          </p:nvSpPr>
          <p:spPr bwMode="auto">
            <a:xfrm>
              <a:off x="4075" y="2317"/>
              <a:ext cx="17" cy="37"/>
            </a:xfrm>
            <a:custGeom>
              <a:avLst/>
              <a:gdLst>
                <a:gd name="T0" fmla="*/ 0 w 17"/>
                <a:gd name="T1" fmla="*/ 12 h 37"/>
                <a:gd name="T2" fmla="*/ 0 w 17"/>
                <a:gd name="T3" fmla="*/ 12 h 37"/>
                <a:gd name="T4" fmla="*/ 3 w 17"/>
                <a:gd name="T5" fmla="*/ 28 h 37"/>
                <a:gd name="T6" fmla="*/ 12 w 17"/>
                <a:gd name="T7" fmla="*/ 36 h 37"/>
                <a:gd name="T8" fmla="*/ 6 w 17"/>
                <a:gd name="T9" fmla="*/ 20 h 37"/>
                <a:gd name="T10" fmla="*/ 16 w 17"/>
                <a:gd name="T11" fmla="*/ 19 h 37"/>
                <a:gd name="T12" fmla="*/ 15 w 17"/>
                <a:gd name="T13" fmla="*/ 8 h 37"/>
                <a:gd name="T14" fmla="*/ 3 w 17"/>
                <a:gd name="T15" fmla="*/ 15 h 37"/>
                <a:gd name="T16" fmla="*/ 8 w 17"/>
                <a:gd name="T17" fmla="*/ 0 h 37"/>
                <a:gd name="T18" fmla="*/ 0 w 17"/>
                <a:gd name="T19" fmla="*/ 12 h 37"/>
                <a:gd name="T20" fmla="*/ 0 w 17"/>
                <a:gd name="T21" fmla="*/ 12 h 3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"/>
                <a:gd name="T34" fmla="*/ 0 h 37"/>
                <a:gd name="T35" fmla="*/ 17 w 17"/>
                <a:gd name="T36" fmla="*/ 37 h 3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" h="37">
                  <a:moveTo>
                    <a:pt x="0" y="12"/>
                  </a:moveTo>
                  <a:lnTo>
                    <a:pt x="0" y="12"/>
                  </a:lnTo>
                  <a:lnTo>
                    <a:pt x="3" y="28"/>
                  </a:lnTo>
                  <a:lnTo>
                    <a:pt x="12" y="36"/>
                  </a:lnTo>
                  <a:lnTo>
                    <a:pt x="6" y="20"/>
                  </a:lnTo>
                  <a:lnTo>
                    <a:pt x="16" y="19"/>
                  </a:lnTo>
                  <a:lnTo>
                    <a:pt x="15" y="8"/>
                  </a:lnTo>
                  <a:lnTo>
                    <a:pt x="3" y="15"/>
                  </a:lnTo>
                  <a:lnTo>
                    <a:pt x="8" y="0"/>
                  </a:lnTo>
                  <a:lnTo>
                    <a:pt x="0" y="12"/>
                  </a:lnTo>
                </a:path>
              </a:pathLst>
            </a:custGeom>
            <a:solidFill>
              <a:srgbClr val="FFFF99"/>
            </a:solid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906" name="Freeform 46"/>
            <p:cNvSpPr>
              <a:spLocks/>
            </p:cNvSpPr>
            <p:nvPr/>
          </p:nvSpPr>
          <p:spPr bwMode="auto">
            <a:xfrm>
              <a:off x="4082" y="2377"/>
              <a:ext cx="38" cy="17"/>
            </a:xfrm>
            <a:custGeom>
              <a:avLst/>
              <a:gdLst>
                <a:gd name="T0" fmla="*/ 0 w 38"/>
                <a:gd name="T1" fmla="*/ 5 h 17"/>
                <a:gd name="T2" fmla="*/ 0 w 38"/>
                <a:gd name="T3" fmla="*/ 5 h 17"/>
                <a:gd name="T4" fmla="*/ 20 w 38"/>
                <a:gd name="T5" fmla="*/ 0 h 17"/>
                <a:gd name="T6" fmla="*/ 37 w 38"/>
                <a:gd name="T7" fmla="*/ 16 h 17"/>
                <a:gd name="T8" fmla="*/ 0 w 38"/>
                <a:gd name="T9" fmla="*/ 5 h 17"/>
                <a:gd name="T10" fmla="*/ 0 w 38"/>
                <a:gd name="T11" fmla="*/ 5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8"/>
                <a:gd name="T19" fmla="*/ 0 h 17"/>
                <a:gd name="T20" fmla="*/ 38 w 38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8" h="17">
                  <a:moveTo>
                    <a:pt x="0" y="5"/>
                  </a:moveTo>
                  <a:lnTo>
                    <a:pt x="0" y="5"/>
                  </a:lnTo>
                  <a:lnTo>
                    <a:pt x="20" y="0"/>
                  </a:lnTo>
                  <a:lnTo>
                    <a:pt x="37" y="16"/>
                  </a:lnTo>
                  <a:lnTo>
                    <a:pt x="0" y="5"/>
                  </a:lnTo>
                </a:path>
              </a:pathLst>
            </a:custGeom>
            <a:solidFill>
              <a:srgbClr val="FFFF99"/>
            </a:solid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907" name="Freeform 47"/>
            <p:cNvSpPr>
              <a:spLocks/>
            </p:cNvSpPr>
            <p:nvPr/>
          </p:nvSpPr>
          <p:spPr bwMode="auto">
            <a:xfrm>
              <a:off x="4119" y="2348"/>
              <a:ext cx="131" cy="105"/>
            </a:xfrm>
            <a:custGeom>
              <a:avLst/>
              <a:gdLst>
                <a:gd name="T0" fmla="*/ 0 w 131"/>
                <a:gd name="T1" fmla="*/ 12 h 105"/>
                <a:gd name="T2" fmla="*/ 0 w 131"/>
                <a:gd name="T3" fmla="*/ 12 h 105"/>
                <a:gd name="T4" fmla="*/ 19 w 131"/>
                <a:gd name="T5" fmla="*/ 23 h 105"/>
                <a:gd name="T6" fmla="*/ 37 w 131"/>
                <a:gd name="T7" fmla="*/ 20 h 105"/>
                <a:gd name="T8" fmla="*/ 13 w 131"/>
                <a:gd name="T9" fmla="*/ 27 h 105"/>
                <a:gd name="T10" fmla="*/ 26 w 131"/>
                <a:gd name="T11" fmla="*/ 44 h 105"/>
                <a:gd name="T12" fmla="*/ 36 w 131"/>
                <a:gd name="T13" fmla="*/ 30 h 105"/>
                <a:gd name="T14" fmla="*/ 44 w 131"/>
                <a:gd name="T15" fmla="*/ 44 h 105"/>
                <a:gd name="T16" fmla="*/ 91 w 131"/>
                <a:gd name="T17" fmla="*/ 60 h 105"/>
                <a:gd name="T18" fmla="*/ 102 w 131"/>
                <a:gd name="T19" fmla="*/ 85 h 105"/>
                <a:gd name="T20" fmla="*/ 93 w 131"/>
                <a:gd name="T21" fmla="*/ 84 h 105"/>
                <a:gd name="T22" fmla="*/ 86 w 131"/>
                <a:gd name="T23" fmla="*/ 96 h 105"/>
                <a:gd name="T24" fmla="*/ 114 w 131"/>
                <a:gd name="T25" fmla="*/ 91 h 105"/>
                <a:gd name="T26" fmla="*/ 130 w 131"/>
                <a:gd name="T27" fmla="*/ 104 h 105"/>
                <a:gd name="T28" fmla="*/ 127 w 131"/>
                <a:gd name="T29" fmla="*/ 26 h 105"/>
                <a:gd name="T30" fmla="*/ 88 w 131"/>
                <a:gd name="T31" fmla="*/ 12 h 105"/>
                <a:gd name="T32" fmla="*/ 55 w 131"/>
                <a:gd name="T33" fmla="*/ 35 h 105"/>
                <a:gd name="T34" fmla="*/ 42 w 131"/>
                <a:gd name="T35" fmla="*/ 23 h 105"/>
                <a:gd name="T36" fmla="*/ 38 w 131"/>
                <a:gd name="T37" fmla="*/ 4 h 105"/>
                <a:gd name="T38" fmla="*/ 19 w 131"/>
                <a:gd name="T39" fmla="*/ 0 h 105"/>
                <a:gd name="T40" fmla="*/ 0 w 131"/>
                <a:gd name="T41" fmla="*/ 12 h 105"/>
                <a:gd name="T42" fmla="*/ 0 w 131"/>
                <a:gd name="T43" fmla="*/ 12 h 10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31"/>
                <a:gd name="T67" fmla="*/ 0 h 105"/>
                <a:gd name="T68" fmla="*/ 131 w 131"/>
                <a:gd name="T69" fmla="*/ 105 h 10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31" h="105">
                  <a:moveTo>
                    <a:pt x="0" y="12"/>
                  </a:moveTo>
                  <a:lnTo>
                    <a:pt x="0" y="12"/>
                  </a:lnTo>
                  <a:lnTo>
                    <a:pt x="19" y="23"/>
                  </a:lnTo>
                  <a:lnTo>
                    <a:pt x="37" y="20"/>
                  </a:lnTo>
                  <a:lnTo>
                    <a:pt x="13" y="27"/>
                  </a:lnTo>
                  <a:lnTo>
                    <a:pt x="26" y="44"/>
                  </a:lnTo>
                  <a:lnTo>
                    <a:pt x="36" y="30"/>
                  </a:lnTo>
                  <a:lnTo>
                    <a:pt x="44" y="44"/>
                  </a:lnTo>
                  <a:lnTo>
                    <a:pt x="91" y="60"/>
                  </a:lnTo>
                  <a:lnTo>
                    <a:pt x="102" y="85"/>
                  </a:lnTo>
                  <a:lnTo>
                    <a:pt x="93" y="84"/>
                  </a:lnTo>
                  <a:lnTo>
                    <a:pt x="86" y="96"/>
                  </a:lnTo>
                  <a:lnTo>
                    <a:pt x="114" y="91"/>
                  </a:lnTo>
                  <a:lnTo>
                    <a:pt x="130" y="104"/>
                  </a:lnTo>
                  <a:lnTo>
                    <a:pt x="127" y="26"/>
                  </a:lnTo>
                  <a:lnTo>
                    <a:pt x="88" y="12"/>
                  </a:lnTo>
                  <a:lnTo>
                    <a:pt x="55" y="35"/>
                  </a:lnTo>
                  <a:lnTo>
                    <a:pt x="42" y="23"/>
                  </a:lnTo>
                  <a:lnTo>
                    <a:pt x="38" y="4"/>
                  </a:lnTo>
                  <a:lnTo>
                    <a:pt x="19" y="0"/>
                  </a:lnTo>
                  <a:lnTo>
                    <a:pt x="0" y="12"/>
                  </a:lnTo>
                </a:path>
              </a:pathLst>
            </a:custGeom>
            <a:solidFill>
              <a:srgbClr val="FFFF99"/>
            </a:solid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908" name="Freeform 48"/>
            <p:cNvSpPr>
              <a:spLocks/>
            </p:cNvSpPr>
            <p:nvPr/>
          </p:nvSpPr>
          <p:spPr bwMode="auto">
            <a:xfrm>
              <a:off x="4123" y="2429"/>
              <a:ext cx="17" cy="17"/>
            </a:xfrm>
            <a:custGeom>
              <a:avLst/>
              <a:gdLst>
                <a:gd name="T0" fmla="*/ 0 w 17"/>
                <a:gd name="T1" fmla="*/ 16 h 17"/>
                <a:gd name="T2" fmla="*/ 0 w 17"/>
                <a:gd name="T3" fmla="*/ 16 h 17"/>
                <a:gd name="T4" fmla="*/ 9 w 17"/>
                <a:gd name="T5" fmla="*/ 0 h 17"/>
                <a:gd name="T6" fmla="*/ 16 w 17"/>
                <a:gd name="T7" fmla="*/ 8 h 17"/>
                <a:gd name="T8" fmla="*/ 0 w 17"/>
                <a:gd name="T9" fmla="*/ 16 h 17"/>
                <a:gd name="T10" fmla="*/ 0 w 17"/>
                <a:gd name="T11" fmla="*/ 1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7"/>
                <a:gd name="T20" fmla="*/ 17 w 17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7">
                  <a:moveTo>
                    <a:pt x="0" y="16"/>
                  </a:moveTo>
                  <a:lnTo>
                    <a:pt x="0" y="16"/>
                  </a:lnTo>
                  <a:lnTo>
                    <a:pt x="9" y="0"/>
                  </a:lnTo>
                  <a:lnTo>
                    <a:pt x="16" y="8"/>
                  </a:lnTo>
                  <a:lnTo>
                    <a:pt x="0" y="16"/>
                  </a:lnTo>
                </a:path>
              </a:pathLst>
            </a:custGeom>
            <a:solidFill>
              <a:srgbClr val="FFFF99"/>
            </a:solid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2732" name="Freeform 49"/>
          <p:cNvSpPr>
            <a:spLocks/>
          </p:cNvSpPr>
          <p:nvPr/>
        </p:nvSpPr>
        <p:spPr bwMode="auto">
          <a:xfrm>
            <a:off x="5189538" y="3570288"/>
            <a:ext cx="646112" cy="538162"/>
          </a:xfrm>
          <a:custGeom>
            <a:avLst/>
            <a:gdLst>
              <a:gd name="T0" fmla="*/ 0 w 241"/>
              <a:gd name="T1" fmla="*/ 2147483647 h 200"/>
              <a:gd name="T2" fmla="*/ 0 w 241"/>
              <a:gd name="T3" fmla="*/ 2147483647 h 200"/>
              <a:gd name="T4" fmla="*/ 2147483647 w 241"/>
              <a:gd name="T5" fmla="*/ 0 h 200"/>
              <a:gd name="T6" fmla="*/ 2147483647 w 241"/>
              <a:gd name="T7" fmla="*/ 2147483647 h 200"/>
              <a:gd name="T8" fmla="*/ 2147483647 w 241"/>
              <a:gd name="T9" fmla="*/ 2147483647 h 200"/>
              <a:gd name="T10" fmla="*/ 2147483647 w 241"/>
              <a:gd name="T11" fmla="*/ 2147483647 h 200"/>
              <a:gd name="T12" fmla="*/ 2147483647 w 241"/>
              <a:gd name="T13" fmla="*/ 2147483647 h 200"/>
              <a:gd name="T14" fmla="*/ 2147483647 w 241"/>
              <a:gd name="T15" fmla="*/ 2147483647 h 200"/>
              <a:gd name="T16" fmla="*/ 2147483647 w 241"/>
              <a:gd name="T17" fmla="*/ 2147483647 h 200"/>
              <a:gd name="T18" fmla="*/ 2147483647 w 241"/>
              <a:gd name="T19" fmla="*/ 2147483647 h 200"/>
              <a:gd name="T20" fmla="*/ 2147483647 w 241"/>
              <a:gd name="T21" fmla="*/ 2147483647 h 200"/>
              <a:gd name="T22" fmla="*/ 2147483647 w 241"/>
              <a:gd name="T23" fmla="*/ 2147483647 h 200"/>
              <a:gd name="T24" fmla="*/ 2147483647 w 241"/>
              <a:gd name="T25" fmla="*/ 2147483647 h 200"/>
              <a:gd name="T26" fmla="*/ 2147483647 w 241"/>
              <a:gd name="T27" fmla="*/ 2147483647 h 200"/>
              <a:gd name="T28" fmla="*/ 2147483647 w 241"/>
              <a:gd name="T29" fmla="*/ 2147483647 h 200"/>
              <a:gd name="T30" fmla="*/ 2147483647 w 241"/>
              <a:gd name="T31" fmla="*/ 2147483647 h 200"/>
              <a:gd name="T32" fmla="*/ 2147483647 w 241"/>
              <a:gd name="T33" fmla="*/ 2147483647 h 200"/>
              <a:gd name="T34" fmla="*/ 2147483647 w 241"/>
              <a:gd name="T35" fmla="*/ 2147483647 h 200"/>
              <a:gd name="T36" fmla="*/ 2147483647 w 241"/>
              <a:gd name="T37" fmla="*/ 2147483647 h 200"/>
              <a:gd name="T38" fmla="*/ 2147483647 w 241"/>
              <a:gd name="T39" fmla="*/ 2147483647 h 200"/>
              <a:gd name="T40" fmla="*/ 2147483647 w 241"/>
              <a:gd name="T41" fmla="*/ 2147483647 h 200"/>
              <a:gd name="T42" fmla="*/ 2147483647 w 241"/>
              <a:gd name="T43" fmla="*/ 2147483647 h 200"/>
              <a:gd name="T44" fmla="*/ 2147483647 w 241"/>
              <a:gd name="T45" fmla="*/ 2147483647 h 200"/>
              <a:gd name="T46" fmla="*/ 2147483647 w 241"/>
              <a:gd name="T47" fmla="*/ 2147483647 h 200"/>
              <a:gd name="T48" fmla="*/ 2147483647 w 241"/>
              <a:gd name="T49" fmla="*/ 2147483647 h 200"/>
              <a:gd name="T50" fmla="*/ 2147483647 w 241"/>
              <a:gd name="T51" fmla="*/ 2147483647 h 200"/>
              <a:gd name="T52" fmla="*/ 2147483647 w 241"/>
              <a:gd name="T53" fmla="*/ 2147483647 h 200"/>
              <a:gd name="T54" fmla="*/ 2147483647 w 241"/>
              <a:gd name="T55" fmla="*/ 2147483647 h 200"/>
              <a:gd name="T56" fmla="*/ 2147483647 w 241"/>
              <a:gd name="T57" fmla="*/ 2147483647 h 200"/>
              <a:gd name="T58" fmla="*/ 2147483647 w 241"/>
              <a:gd name="T59" fmla="*/ 2147483647 h 200"/>
              <a:gd name="T60" fmla="*/ 2147483647 w 241"/>
              <a:gd name="T61" fmla="*/ 2147483647 h 200"/>
              <a:gd name="T62" fmla="*/ 2147483647 w 241"/>
              <a:gd name="T63" fmla="*/ 2147483647 h 200"/>
              <a:gd name="T64" fmla="*/ 0 w 241"/>
              <a:gd name="T65" fmla="*/ 2147483647 h 200"/>
              <a:gd name="T66" fmla="*/ 0 w 241"/>
              <a:gd name="T67" fmla="*/ 2147483647 h 2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41"/>
              <a:gd name="T103" fmla="*/ 0 h 200"/>
              <a:gd name="T104" fmla="*/ 241 w 241"/>
              <a:gd name="T105" fmla="*/ 200 h 20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41" h="200">
                <a:moveTo>
                  <a:pt x="0" y="7"/>
                </a:moveTo>
                <a:lnTo>
                  <a:pt x="0" y="7"/>
                </a:lnTo>
                <a:lnTo>
                  <a:pt x="5" y="0"/>
                </a:lnTo>
                <a:lnTo>
                  <a:pt x="24" y="15"/>
                </a:lnTo>
                <a:lnTo>
                  <a:pt x="47" y="3"/>
                </a:lnTo>
                <a:lnTo>
                  <a:pt x="49" y="15"/>
                </a:lnTo>
                <a:lnTo>
                  <a:pt x="59" y="19"/>
                </a:lnTo>
                <a:lnTo>
                  <a:pt x="62" y="32"/>
                </a:lnTo>
                <a:lnTo>
                  <a:pt x="95" y="45"/>
                </a:lnTo>
                <a:lnTo>
                  <a:pt x="125" y="41"/>
                </a:lnTo>
                <a:lnTo>
                  <a:pt x="123" y="34"/>
                </a:lnTo>
                <a:lnTo>
                  <a:pt x="162" y="21"/>
                </a:lnTo>
                <a:lnTo>
                  <a:pt x="213" y="44"/>
                </a:lnTo>
                <a:lnTo>
                  <a:pt x="215" y="56"/>
                </a:lnTo>
                <a:lnTo>
                  <a:pt x="206" y="79"/>
                </a:lnTo>
                <a:lnTo>
                  <a:pt x="207" y="111"/>
                </a:lnTo>
                <a:lnTo>
                  <a:pt x="220" y="121"/>
                </a:lnTo>
                <a:lnTo>
                  <a:pt x="210" y="138"/>
                </a:lnTo>
                <a:lnTo>
                  <a:pt x="240" y="173"/>
                </a:lnTo>
                <a:lnTo>
                  <a:pt x="220" y="199"/>
                </a:lnTo>
                <a:lnTo>
                  <a:pt x="166" y="190"/>
                </a:lnTo>
                <a:lnTo>
                  <a:pt x="154" y="174"/>
                </a:lnTo>
                <a:lnTo>
                  <a:pt x="117" y="179"/>
                </a:lnTo>
                <a:lnTo>
                  <a:pt x="91" y="163"/>
                </a:lnTo>
                <a:lnTo>
                  <a:pt x="72" y="133"/>
                </a:lnTo>
                <a:lnTo>
                  <a:pt x="58" y="128"/>
                </a:lnTo>
                <a:lnTo>
                  <a:pt x="55" y="134"/>
                </a:lnTo>
                <a:lnTo>
                  <a:pt x="38" y="104"/>
                </a:lnTo>
                <a:lnTo>
                  <a:pt x="15" y="85"/>
                </a:lnTo>
                <a:lnTo>
                  <a:pt x="26" y="56"/>
                </a:lnTo>
                <a:lnTo>
                  <a:pt x="16" y="52"/>
                </a:lnTo>
                <a:lnTo>
                  <a:pt x="8" y="37"/>
                </a:lnTo>
                <a:lnTo>
                  <a:pt x="0" y="7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33" name="Freeform 50"/>
          <p:cNvSpPr>
            <a:spLocks/>
          </p:cNvSpPr>
          <p:nvPr/>
        </p:nvSpPr>
        <p:spPr bwMode="auto">
          <a:xfrm>
            <a:off x="5003801" y="3671889"/>
            <a:ext cx="334963" cy="295275"/>
          </a:xfrm>
          <a:custGeom>
            <a:avLst/>
            <a:gdLst>
              <a:gd name="T0" fmla="*/ 0 w 124"/>
              <a:gd name="T1" fmla="*/ 2147483647 h 110"/>
              <a:gd name="T2" fmla="*/ 0 w 124"/>
              <a:gd name="T3" fmla="*/ 2147483647 h 110"/>
              <a:gd name="T4" fmla="*/ 2147483647 w 124"/>
              <a:gd name="T5" fmla="*/ 2147483647 h 110"/>
              <a:gd name="T6" fmla="*/ 2147483647 w 124"/>
              <a:gd name="T7" fmla="*/ 2147483647 h 110"/>
              <a:gd name="T8" fmla="*/ 2147483647 w 124"/>
              <a:gd name="T9" fmla="*/ 2147483647 h 110"/>
              <a:gd name="T10" fmla="*/ 2147483647 w 124"/>
              <a:gd name="T11" fmla="*/ 2147483647 h 110"/>
              <a:gd name="T12" fmla="*/ 2147483647 w 124"/>
              <a:gd name="T13" fmla="*/ 2147483647 h 110"/>
              <a:gd name="T14" fmla="*/ 2147483647 w 124"/>
              <a:gd name="T15" fmla="*/ 2147483647 h 110"/>
              <a:gd name="T16" fmla="*/ 2147483647 w 124"/>
              <a:gd name="T17" fmla="*/ 2147483647 h 110"/>
              <a:gd name="T18" fmla="*/ 2147483647 w 124"/>
              <a:gd name="T19" fmla="*/ 2147483647 h 110"/>
              <a:gd name="T20" fmla="*/ 2147483647 w 124"/>
              <a:gd name="T21" fmla="*/ 2147483647 h 110"/>
              <a:gd name="T22" fmla="*/ 2147483647 w 124"/>
              <a:gd name="T23" fmla="*/ 2147483647 h 110"/>
              <a:gd name="T24" fmla="*/ 2147483647 w 124"/>
              <a:gd name="T25" fmla="*/ 2147483647 h 110"/>
              <a:gd name="T26" fmla="*/ 2147483647 w 124"/>
              <a:gd name="T27" fmla="*/ 0 h 110"/>
              <a:gd name="T28" fmla="*/ 2147483647 w 124"/>
              <a:gd name="T29" fmla="*/ 0 h 110"/>
              <a:gd name="T30" fmla="*/ 2147483647 w 124"/>
              <a:gd name="T31" fmla="*/ 2147483647 h 110"/>
              <a:gd name="T32" fmla="*/ 2147483647 w 124"/>
              <a:gd name="T33" fmla="*/ 2147483647 h 110"/>
              <a:gd name="T34" fmla="*/ 0 w 124"/>
              <a:gd name="T35" fmla="*/ 2147483647 h 110"/>
              <a:gd name="T36" fmla="*/ 0 w 124"/>
              <a:gd name="T37" fmla="*/ 2147483647 h 11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24"/>
              <a:gd name="T58" fmla="*/ 0 h 110"/>
              <a:gd name="T59" fmla="*/ 124 w 124"/>
              <a:gd name="T60" fmla="*/ 110 h 11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24" h="110">
                <a:moveTo>
                  <a:pt x="0" y="53"/>
                </a:moveTo>
                <a:lnTo>
                  <a:pt x="0" y="53"/>
                </a:lnTo>
                <a:lnTo>
                  <a:pt x="5" y="68"/>
                </a:lnTo>
                <a:lnTo>
                  <a:pt x="61" y="92"/>
                </a:lnTo>
                <a:lnTo>
                  <a:pt x="62" y="101"/>
                </a:lnTo>
                <a:lnTo>
                  <a:pt x="75" y="107"/>
                </a:lnTo>
                <a:lnTo>
                  <a:pt x="97" y="109"/>
                </a:lnTo>
                <a:lnTo>
                  <a:pt x="116" y="97"/>
                </a:lnTo>
                <a:lnTo>
                  <a:pt x="123" y="96"/>
                </a:lnTo>
                <a:lnTo>
                  <a:pt x="106" y="66"/>
                </a:lnTo>
                <a:lnTo>
                  <a:pt x="83" y="47"/>
                </a:lnTo>
                <a:lnTo>
                  <a:pt x="94" y="18"/>
                </a:lnTo>
                <a:lnTo>
                  <a:pt x="84" y="15"/>
                </a:lnTo>
                <a:lnTo>
                  <a:pt x="76" y="0"/>
                </a:lnTo>
                <a:lnTo>
                  <a:pt x="48" y="0"/>
                </a:lnTo>
                <a:lnTo>
                  <a:pt x="34" y="10"/>
                </a:lnTo>
                <a:lnTo>
                  <a:pt x="30" y="37"/>
                </a:lnTo>
                <a:lnTo>
                  <a:pt x="0" y="53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72734" name="Group 51"/>
          <p:cNvGrpSpPr>
            <a:grpSpLocks/>
          </p:cNvGrpSpPr>
          <p:nvPr/>
        </p:nvGrpSpPr>
        <p:grpSpPr bwMode="auto">
          <a:xfrm>
            <a:off x="3932239" y="3287714"/>
            <a:ext cx="396875" cy="403225"/>
            <a:chOff x="2566" y="1730"/>
            <a:chExt cx="148" cy="150"/>
          </a:xfrm>
        </p:grpSpPr>
        <p:sp>
          <p:nvSpPr>
            <p:cNvPr id="72896" name="Freeform 52"/>
            <p:cNvSpPr>
              <a:spLocks/>
            </p:cNvSpPr>
            <p:nvPr/>
          </p:nvSpPr>
          <p:spPr bwMode="auto">
            <a:xfrm>
              <a:off x="2566" y="1730"/>
              <a:ext cx="148" cy="134"/>
            </a:xfrm>
            <a:custGeom>
              <a:avLst/>
              <a:gdLst>
                <a:gd name="T0" fmla="*/ 0 w 148"/>
                <a:gd name="T1" fmla="*/ 33 h 134"/>
                <a:gd name="T2" fmla="*/ 0 w 148"/>
                <a:gd name="T3" fmla="*/ 33 h 134"/>
                <a:gd name="T4" fmla="*/ 4 w 148"/>
                <a:gd name="T5" fmla="*/ 18 h 134"/>
                <a:gd name="T6" fmla="*/ 21 w 148"/>
                <a:gd name="T7" fmla="*/ 10 h 134"/>
                <a:gd name="T8" fmla="*/ 28 w 148"/>
                <a:gd name="T9" fmla="*/ 17 h 134"/>
                <a:gd name="T10" fmla="*/ 46 w 148"/>
                <a:gd name="T11" fmla="*/ 3 h 134"/>
                <a:gd name="T12" fmla="*/ 66 w 148"/>
                <a:gd name="T13" fmla="*/ 0 h 134"/>
                <a:gd name="T14" fmla="*/ 87 w 148"/>
                <a:gd name="T15" fmla="*/ 9 h 134"/>
                <a:gd name="T16" fmla="*/ 87 w 148"/>
                <a:gd name="T17" fmla="*/ 23 h 134"/>
                <a:gd name="T18" fmla="*/ 70 w 148"/>
                <a:gd name="T19" fmla="*/ 26 h 134"/>
                <a:gd name="T20" fmla="*/ 71 w 148"/>
                <a:gd name="T21" fmla="*/ 44 h 134"/>
                <a:gd name="T22" fmla="*/ 99 w 148"/>
                <a:gd name="T23" fmla="*/ 74 h 134"/>
                <a:gd name="T24" fmla="*/ 117 w 148"/>
                <a:gd name="T25" fmla="*/ 76 h 134"/>
                <a:gd name="T26" fmla="*/ 115 w 148"/>
                <a:gd name="T27" fmla="*/ 82 h 134"/>
                <a:gd name="T28" fmla="*/ 147 w 148"/>
                <a:gd name="T29" fmla="*/ 101 h 134"/>
                <a:gd name="T30" fmla="*/ 125 w 148"/>
                <a:gd name="T31" fmla="*/ 98 h 134"/>
                <a:gd name="T32" fmla="*/ 130 w 148"/>
                <a:gd name="T33" fmla="*/ 117 h 134"/>
                <a:gd name="T34" fmla="*/ 117 w 148"/>
                <a:gd name="T35" fmla="*/ 133 h 134"/>
                <a:gd name="T36" fmla="*/ 111 w 148"/>
                <a:gd name="T37" fmla="*/ 102 h 134"/>
                <a:gd name="T38" fmla="*/ 56 w 148"/>
                <a:gd name="T39" fmla="*/ 69 h 134"/>
                <a:gd name="T40" fmla="*/ 43 w 148"/>
                <a:gd name="T41" fmla="*/ 47 h 134"/>
                <a:gd name="T42" fmla="*/ 26 w 148"/>
                <a:gd name="T43" fmla="*/ 39 h 134"/>
                <a:gd name="T44" fmla="*/ 9 w 148"/>
                <a:gd name="T45" fmla="*/ 49 h 134"/>
                <a:gd name="T46" fmla="*/ 0 w 148"/>
                <a:gd name="T47" fmla="*/ 33 h 134"/>
                <a:gd name="T48" fmla="*/ 0 w 148"/>
                <a:gd name="T49" fmla="*/ 33 h 13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8"/>
                <a:gd name="T76" fmla="*/ 0 h 134"/>
                <a:gd name="T77" fmla="*/ 148 w 148"/>
                <a:gd name="T78" fmla="*/ 134 h 13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8" h="134">
                  <a:moveTo>
                    <a:pt x="0" y="33"/>
                  </a:moveTo>
                  <a:lnTo>
                    <a:pt x="0" y="33"/>
                  </a:lnTo>
                  <a:lnTo>
                    <a:pt x="4" y="18"/>
                  </a:lnTo>
                  <a:lnTo>
                    <a:pt x="21" y="10"/>
                  </a:lnTo>
                  <a:lnTo>
                    <a:pt x="28" y="17"/>
                  </a:lnTo>
                  <a:lnTo>
                    <a:pt x="46" y="3"/>
                  </a:lnTo>
                  <a:lnTo>
                    <a:pt x="66" y="0"/>
                  </a:lnTo>
                  <a:lnTo>
                    <a:pt x="87" y="9"/>
                  </a:lnTo>
                  <a:lnTo>
                    <a:pt x="87" y="23"/>
                  </a:lnTo>
                  <a:lnTo>
                    <a:pt x="70" y="26"/>
                  </a:lnTo>
                  <a:lnTo>
                    <a:pt x="71" y="44"/>
                  </a:lnTo>
                  <a:lnTo>
                    <a:pt x="99" y="74"/>
                  </a:lnTo>
                  <a:lnTo>
                    <a:pt x="117" y="76"/>
                  </a:lnTo>
                  <a:lnTo>
                    <a:pt x="115" y="82"/>
                  </a:lnTo>
                  <a:lnTo>
                    <a:pt x="147" y="101"/>
                  </a:lnTo>
                  <a:lnTo>
                    <a:pt x="125" y="98"/>
                  </a:lnTo>
                  <a:lnTo>
                    <a:pt x="130" y="117"/>
                  </a:lnTo>
                  <a:lnTo>
                    <a:pt x="117" y="133"/>
                  </a:lnTo>
                  <a:lnTo>
                    <a:pt x="111" y="102"/>
                  </a:lnTo>
                  <a:lnTo>
                    <a:pt x="56" y="69"/>
                  </a:lnTo>
                  <a:lnTo>
                    <a:pt x="43" y="47"/>
                  </a:lnTo>
                  <a:lnTo>
                    <a:pt x="26" y="39"/>
                  </a:lnTo>
                  <a:lnTo>
                    <a:pt x="9" y="49"/>
                  </a:lnTo>
                  <a:lnTo>
                    <a:pt x="0" y="33"/>
                  </a:lnTo>
                </a:path>
              </a:pathLst>
            </a:custGeom>
            <a:solidFill>
              <a:srgbClr val="C0C0C0"/>
            </a:solid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897" name="Freeform 53"/>
            <p:cNvSpPr>
              <a:spLocks/>
            </p:cNvSpPr>
            <p:nvPr/>
          </p:nvSpPr>
          <p:spPr bwMode="auto">
            <a:xfrm>
              <a:off x="2586" y="1816"/>
              <a:ext cx="18" cy="33"/>
            </a:xfrm>
            <a:custGeom>
              <a:avLst/>
              <a:gdLst>
                <a:gd name="T0" fmla="*/ 0 w 18"/>
                <a:gd name="T1" fmla="*/ 4 h 33"/>
                <a:gd name="T2" fmla="*/ 0 w 18"/>
                <a:gd name="T3" fmla="*/ 4 h 33"/>
                <a:gd name="T4" fmla="*/ 2 w 18"/>
                <a:gd name="T5" fmla="*/ 29 h 33"/>
                <a:gd name="T6" fmla="*/ 9 w 18"/>
                <a:gd name="T7" fmla="*/ 32 h 33"/>
                <a:gd name="T8" fmla="*/ 17 w 18"/>
                <a:gd name="T9" fmla="*/ 12 h 33"/>
                <a:gd name="T10" fmla="*/ 10 w 18"/>
                <a:gd name="T11" fmla="*/ 0 h 33"/>
                <a:gd name="T12" fmla="*/ 0 w 18"/>
                <a:gd name="T13" fmla="*/ 4 h 33"/>
                <a:gd name="T14" fmla="*/ 0 w 18"/>
                <a:gd name="T15" fmla="*/ 4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"/>
                <a:gd name="T25" fmla="*/ 0 h 33"/>
                <a:gd name="T26" fmla="*/ 18 w 18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" h="33">
                  <a:moveTo>
                    <a:pt x="0" y="4"/>
                  </a:moveTo>
                  <a:lnTo>
                    <a:pt x="0" y="4"/>
                  </a:lnTo>
                  <a:lnTo>
                    <a:pt x="2" y="29"/>
                  </a:lnTo>
                  <a:lnTo>
                    <a:pt x="9" y="32"/>
                  </a:lnTo>
                  <a:lnTo>
                    <a:pt x="17" y="12"/>
                  </a:lnTo>
                  <a:lnTo>
                    <a:pt x="10" y="0"/>
                  </a:lnTo>
                  <a:lnTo>
                    <a:pt x="0" y="4"/>
                  </a:lnTo>
                </a:path>
              </a:pathLst>
            </a:custGeom>
            <a:solidFill>
              <a:srgbClr val="C0C0C0"/>
            </a:solid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898" name="Freeform 54"/>
            <p:cNvSpPr>
              <a:spLocks/>
            </p:cNvSpPr>
            <p:nvPr/>
          </p:nvSpPr>
          <p:spPr bwMode="auto">
            <a:xfrm>
              <a:off x="2638" y="1859"/>
              <a:ext cx="39" cy="21"/>
            </a:xfrm>
            <a:custGeom>
              <a:avLst/>
              <a:gdLst>
                <a:gd name="T0" fmla="*/ 0 w 39"/>
                <a:gd name="T1" fmla="*/ 5 h 21"/>
                <a:gd name="T2" fmla="*/ 0 w 39"/>
                <a:gd name="T3" fmla="*/ 5 h 21"/>
                <a:gd name="T4" fmla="*/ 32 w 39"/>
                <a:gd name="T5" fmla="*/ 20 h 21"/>
                <a:gd name="T6" fmla="*/ 38 w 39"/>
                <a:gd name="T7" fmla="*/ 0 h 21"/>
                <a:gd name="T8" fmla="*/ 0 w 39"/>
                <a:gd name="T9" fmla="*/ 5 h 21"/>
                <a:gd name="T10" fmla="*/ 0 w 39"/>
                <a:gd name="T11" fmla="*/ 5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"/>
                <a:gd name="T19" fmla="*/ 0 h 21"/>
                <a:gd name="T20" fmla="*/ 39 w 39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" h="21">
                  <a:moveTo>
                    <a:pt x="0" y="5"/>
                  </a:moveTo>
                  <a:lnTo>
                    <a:pt x="0" y="5"/>
                  </a:lnTo>
                  <a:lnTo>
                    <a:pt x="32" y="20"/>
                  </a:lnTo>
                  <a:lnTo>
                    <a:pt x="38" y="0"/>
                  </a:lnTo>
                  <a:lnTo>
                    <a:pt x="0" y="5"/>
                  </a:lnTo>
                </a:path>
              </a:pathLst>
            </a:custGeom>
            <a:solidFill>
              <a:srgbClr val="C0C0C0"/>
            </a:solid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2735" name="Group 55"/>
          <p:cNvGrpSpPr>
            <a:grpSpLocks/>
          </p:cNvGrpSpPr>
          <p:nvPr/>
        </p:nvGrpSpPr>
        <p:grpSpPr bwMode="auto">
          <a:xfrm>
            <a:off x="8062913" y="3357564"/>
            <a:ext cx="546100" cy="534987"/>
            <a:chOff x="4104" y="1756"/>
            <a:chExt cx="203" cy="199"/>
          </a:xfrm>
        </p:grpSpPr>
        <p:sp>
          <p:nvSpPr>
            <p:cNvPr id="72892" name="Freeform 56"/>
            <p:cNvSpPr>
              <a:spLocks/>
            </p:cNvSpPr>
            <p:nvPr/>
          </p:nvSpPr>
          <p:spPr bwMode="auto">
            <a:xfrm>
              <a:off x="4104" y="1920"/>
              <a:ext cx="30" cy="35"/>
            </a:xfrm>
            <a:custGeom>
              <a:avLst/>
              <a:gdLst>
                <a:gd name="T0" fmla="*/ 0 w 30"/>
                <a:gd name="T1" fmla="*/ 8 h 35"/>
                <a:gd name="T2" fmla="*/ 0 w 30"/>
                <a:gd name="T3" fmla="*/ 8 h 35"/>
                <a:gd name="T4" fmla="*/ 0 w 30"/>
                <a:gd name="T5" fmla="*/ 17 h 35"/>
                <a:gd name="T6" fmla="*/ 7 w 30"/>
                <a:gd name="T7" fmla="*/ 8 h 35"/>
                <a:gd name="T8" fmla="*/ 10 w 30"/>
                <a:gd name="T9" fmla="*/ 14 h 35"/>
                <a:gd name="T10" fmla="*/ 7 w 30"/>
                <a:gd name="T11" fmla="*/ 34 h 35"/>
                <a:gd name="T12" fmla="*/ 20 w 30"/>
                <a:gd name="T13" fmla="*/ 33 h 35"/>
                <a:gd name="T14" fmla="*/ 29 w 30"/>
                <a:gd name="T15" fmla="*/ 12 h 35"/>
                <a:gd name="T16" fmla="*/ 24 w 30"/>
                <a:gd name="T17" fmla="*/ 1 h 35"/>
                <a:gd name="T18" fmla="*/ 11 w 30"/>
                <a:gd name="T19" fmla="*/ 0 h 35"/>
                <a:gd name="T20" fmla="*/ 0 w 30"/>
                <a:gd name="T21" fmla="*/ 8 h 35"/>
                <a:gd name="T22" fmla="*/ 0 w 30"/>
                <a:gd name="T23" fmla="*/ 8 h 3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"/>
                <a:gd name="T37" fmla="*/ 0 h 35"/>
                <a:gd name="T38" fmla="*/ 30 w 30"/>
                <a:gd name="T39" fmla="*/ 35 h 3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" h="35">
                  <a:moveTo>
                    <a:pt x="0" y="8"/>
                  </a:moveTo>
                  <a:lnTo>
                    <a:pt x="0" y="8"/>
                  </a:lnTo>
                  <a:lnTo>
                    <a:pt x="0" y="17"/>
                  </a:lnTo>
                  <a:lnTo>
                    <a:pt x="7" y="8"/>
                  </a:lnTo>
                  <a:lnTo>
                    <a:pt x="10" y="14"/>
                  </a:lnTo>
                  <a:lnTo>
                    <a:pt x="7" y="34"/>
                  </a:lnTo>
                  <a:lnTo>
                    <a:pt x="20" y="33"/>
                  </a:lnTo>
                  <a:lnTo>
                    <a:pt x="29" y="12"/>
                  </a:lnTo>
                  <a:lnTo>
                    <a:pt x="24" y="1"/>
                  </a:lnTo>
                  <a:lnTo>
                    <a:pt x="11" y="0"/>
                  </a:lnTo>
                  <a:lnTo>
                    <a:pt x="0" y="8"/>
                  </a:lnTo>
                </a:path>
              </a:pathLst>
            </a:custGeom>
            <a:solidFill>
              <a:srgbClr val="CC99FF"/>
            </a:solid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893" name="Freeform 57"/>
            <p:cNvSpPr>
              <a:spLocks/>
            </p:cNvSpPr>
            <p:nvPr/>
          </p:nvSpPr>
          <p:spPr bwMode="auto">
            <a:xfrm>
              <a:off x="4120" y="1814"/>
              <a:ext cx="141" cy="112"/>
            </a:xfrm>
            <a:custGeom>
              <a:avLst/>
              <a:gdLst>
                <a:gd name="T0" fmla="*/ 0 w 141"/>
                <a:gd name="T1" fmla="*/ 104 h 112"/>
                <a:gd name="T2" fmla="*/ 0 w 141"/>
                <a:gd name="T3" fmla="*/ 104 h 112"/>
                <a:gd name="T4" fmla="*/ 25 w 141"/>
                <a:gd name="T5" fmla="*/ 83 h 112"/>
                <a:gd name="T6" fmla="*/ 60 w 141"/>
                <a:gd name="T7" fmla="*/ 83 h 112"/>
                <a:gd name="T8" fmla="*/ 74 w 141"/>
                <a:gd name="T9" fmla="*/ 58 h 112"/>
                <a:gd name="T10" fmla="*/ 81 w 141"/>
                <a:gd name="T11" fmla="*/ 56 h 112"/>
                <a:gd name="T12" fmla="*/ 81 w 141"/>
                <a:gd name="T13" fmla="*/ 65 h 112"/>
                <a:gd name="T14" fmla="*/ 97 w 141"/>
                <a:gd name="T15" fmla="*/ 56 h 112"/>
                <a:gd name="T16" fmla="*/ 110 w 141"/>
                <a:gd name="T17" fmla="*/ 37 h 112"/>
                <a:gd name="T18" fmla="*/ 117 w 141"/>
                <a:gd name="T19" fmla="*/ 5 h 112"/>
                <a:gd name="T20" fmla="*/ 127 w 141"/>
                <a:gd name="T21" fmla="*/ 7 h 112"/>
                <a:gd name="T22" fmla="*/ 124 w 141"/>
                <a:gd name="T23" fmla="*/ 0 h 112"/>
                <a:gd name="T24" fmla="*/ 130 w 141"/>
                <a:gd name="T25" fmla="*/ 0 h 112"/>
                <a:gd name="T26" fmla="*/ 140 w 141"/>
                <a:gd name="T27" fmla="*/ 26 h 112"/>
                <a:gd name="T28" fmla="*/ 127 w 141"/>
                <a:gd name="T29" fmla="*/ 45 h 112"/>
                <a:gd name="T30" fmla="*/ 127 w 141"/>
                <a:gd name="T31" fmla="*/ 62 h 112"/>
                <a:gd name="T32" fmla="*/ 118 w 141"/>
                <a:gd name="T33" fmla="*/ 87 h 112"/>
                <a:gd name="T34" fmla="*/ 112 w 141"/>
                <a:gd name="T35" fmla="*/ 90 h 112"/>
                <a:gd name="T36" fmla="*/ 112 w 141"/>
                <a:gd name="T37" fmla="*/ 82 h 112"/>
                <a:gd name="T38" fmla="*/ 91 w 141"/>
                <a:gd name="T39" fmla="*/ 95 h 112"/>
                <a:gd name="T40" fmla="*/ 74 w 141"/>
                <a:gd name="T41" fmla="*/ 89 h 112"/>
                <a:gd name="T42" fmla="*/ 75 w 141"/>
                <a:gd name="T43" fmla="*/ 101 h 112"/>
                <a:gd name="T44" fmla="*/ 60 w 141"/>
                <a:gd name="T45" fmla="*/ 111 h 112"/>
                <a:gd name="T46" fmla="*/ 56 w 141"/>
                <a:gd name="T47" fmla="*/ 94 h 112"/>
                <a:gd name="T48" fmla="*/ 0 w 141"/>
                <a:gd name="T49" fmla="*/ 104 h 112"/>
                <a:gd name="T50" fmla="*/ 0 w 141"/>
                <a:gd name="T51" fmla="*/ 104 h 11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1"/>
                <a:gd name="T79" fmla="*/ 0 h 112"/>
                <a:gd name="T80" fmla="*/ 141 w 141"/>
                <a:gd name="T81" fmla="*/ 112 h 11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1" h="112">
                  <a:moveTo>
                    <a:pt x="0" y="104"/>
                  </a:moveTo>
                  <a:lnTo>
                    <a:pt x="0" y="104"/>
                  </a:lnTo>
                  <a:lnTo>
                    <a:pt x="25" y="83"/>
                  </a:lnTo>
                  <a:lnTo>
                    <a:pt x="60" y="83"/>
                  </a:lnTo>
                  <a:lnTo>
                    <a:pt x="74" y="58"/>
                  </a:lnTo>
                  <a:lnTo>
                    <a:pt x="81" y="56"/>
                  </a:lnTo>
                  <a:lnTo>
                    <a:pt x="81" y="65"/>
                  </a:lnTo>
                  <a:lnTo>
                    <a:pt x="97" y="56"/>
                  </a:lnTo>
                  <a:lnTo>
                    <a:pt x="110" y="37"/>
                  </a:lnTo>
                  <a:lnTo>
                    <a:pt x="117" y="5"/>
                  </a:lnTo>
                  <a:lnTo>
                    <a:pt x="127" y="7"/>
                  </a:lnTo>
                  <a:lnTo>
                    <a:pt x="124" y="0"/>
                  </a:lnTo>
                  <a:lnTo>
                    <a:pt x="130" y="0"/>
                  </a:lnTo>
                  <a:lnTo>
                    <a:pt x="140" y="26"/>
                  </a:lnTo>
                  <a:lnTo>
                    <a:pt x="127" y="45"/>
                  </a:lnTo>
                  <a:lnTo>
                    <a:pt x="127" y="62"/>
                  </a:lnTo>
                  <a:lnTo>
                    <a:pt x="118" y="87"/>
                  </a:lnTo>
                  <a:lnTo>
                    <a:pt x="112" y="90"/>
                  </a:lnTo>
                  <a:lnTo>
                    <a:pt x="112" y="82"/>
                  </a:lnTo>
                  <a:lnTo>
                    <a:pt x="91" y="95"/>
                  </a:lnTo>
                  <a:lnTo>
                    <a:pt x="74" y="89"/>
                  </a:lnTo>
                  <a:lnTo>
                    <a:pt x="75" y="101"/>
                  </a:lnTo>
                  <a:lnTo>
                    <a:pt x="60" y="111"/>
                  </a:lnTo>
                  <a:lnTo>
                    <a:pt x="56" y="94"/>
                  </a:lnTo>
                  <a:lnTo>
                    <a:pt x="0" y="104"/>
                  </a:lnTo>
                </a:path>
              </a:pathLst>
            </a:custGeom>
            <a:solidFill>
              <a:srgbClr val="CC99FF"/>
            </a:solid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894" name="Freeform 58"/>
            <p:cNvSpPr>
              <a:spLocks/>
            </p:cNvSpPr>
            <p:nvPr/>
          </p:nvSpPr>
          <p:spPr bwMode="auto">
            <a:xfrm>
              <a:off x="4137" y="1915"/>
              <a:ext cx="29" cy="21"/>
            </a:xfrm>
            <a:custGeom>
              <a:avLst/>
              <a:gdLst>
                <a:gd name="T0" fmla="*/ 0 w 29"/>
                <a:gd name="T1" fmla="*/ 10 h 21"/>
                <a:gd name="T2" fmla="*/ 0 w 29"/>
                <a:gd name="T3" fmla="*/ 10 h 21"/>
                <a:gd name="T4" fmla="*/ 9 w 29"/>
                <a:gd name="T5" fmla="*/ 20 h 21"/>
                <a:gd name="T6" fmla="*/ 26 w 29"/>
                <a:gd name="T7" fmla="*/ 12 h 21"/>
                <a:gd name="T8" fmla="*/ 28 w 29"/>
                <a:gd name="T9" fmla="*/ 0 h 21"/>
                <a:gd name="T10" fmla="*/ 0 w 29"/>
                <a:gd name="T11" fmla="*/ 10 h 21"/>
                <a:gd name="T12" fmla="*/ 0 w 29"/>
                <a:gd name="T13" fmla="*/ 10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9"/>
                <a:gd name="T22" fmla="*/ 0 h 21"/>
                <a:gd name="T23" fmla="*/ 29 w 29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9" h="21">
                  <a:moveTo>
                    <a:pt x="0" y="10"/>
                  </a:moveTo>
                  <a:lnTo>
                    <a:pt x="0" y="10"/>
                  </a:lnTo>
                  <a:lnTo>
                    <a:pt x="9" y="20"/>
                  </a:lnTo>
                  <a:lnTo>
                    <a:pt x="26" y="12"/>
                  </a:lnTo>
                  <a:lnTo>
                    <a:pt x="28" y="0"/>
                  </a:lnTo>
                  <a:lnTo>
                    <a:pt x="0" y="10"/>
                  </a:lnTo>
                </a:path>
              </a:pathLst>
            </a:custGeom>
            <a:solidFill>
              <a:srgbClr val="CC99FF"/>
            </a:solid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895" name="Freeform 59"/>
            <p:cNvSpPr>
              <a:spLocks/>
            </p:cNvSpPr>
            <p:nvPr/>
          </p:nvSpPr>
          <p:spPr bwMode="auto">
            <a:xfrm>
              <a:off x="4232" y="1756"/>
              <a:ext cx="75" cy="59"/>
            </a:xfrm>
            <a:custGeom>
              <a:avLst/>
              <a:gdLst>
                <a:gd name="T0" fmla="*/ 0 w 75"/>
                <a:gd name="T1" fmla="*/ 41 h 59"/>
                <a:gd name="T2" fmla="*/ 0 w 75"/>
                <a:gd name="T3" fmla="*/ 41 h 59"/>
                <a:gd name="T4" fmla="*/ 3 w 75"/>
                <a:gd name="T5" fmla="*/ 58 h 59"/>
                <a:gd name="T6" fmla="*/ 16 w 75"/>
                <a:gd name="T7" fmla="*/ 51 h 59"/>
                <a:gd name="T8" fmla="*/ 7 w 75"/>
                <a:gd name="T9" fmla="*/ 42 h 59"/>
                <a:gd name="T10" fmla="*/ 43 w 75"/>
                <a:gd name="T11" fmla="*/ 50 h 59"/>
                <a:gd name="T12" fmla="*/ 51 w 75"/>
                <a:gd name="T13" fmla="*/ 37 h 59"/>
                <a:gd name="T14" fmla="*/ 74 w 75"/>
                <a:gd name="T15" fmla="*/ 32 h 59"/>
                <a:gd name="T16" fmla="*/ 66 w 75"/>
                <a:gd name="T17" fmla="*/ 23 h 59"/>
                <a:gd name="T18" fmla="*/ 69 w 75"/>
                <a:gd name="T19" fmla="*/ 15 h 59"/>
                <a:gd name="T20" fmla="*/ 49 w 75"/>
                <a:gd name="T21" fmla="*/ 16 h 59"/>
                <a:gd name="T22" fmla="*/ 25 w 75"/>
                <a:gd name="T23" fmla="*/ 0 h 59"/>
                <a:gd name="T24" fmla="*/ 17 w 75"/>
                <a:gd name="T25" fmla="*/ 32 h 59"/>
                <a:gd name="T26" fmla="*/ 6 w 75"/>
                <a:gd name="T27" fmla="*/ 30 h 59"/>
                <a:gd name="T28" fmla="*/ 0 w 75"/>
                <a:gd name="T29" fmla="*/ 41 h 59"/>
                <a:gd name="T30" fmla="*/ 0 w 75"/>
                <a:gd name="T31" fmla="*/ 41 h 5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5"/>
                <a:gd name="T49" fmla="*/ 0 h 59"/>
                <a:gd name="T50" fmla="*/ 75 w 75"/>
                <a:gd name="T51" fmla="*/ 59 h 5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5" h="59">
                  <a:moveTo>
                    <a:pt x="0" y="41"/>
                  </a:moveTo>
                  <a:lnTo>
                    <a:pt x="0" y="41"/>
                  </a:lnTo>
                  <a:lnTo>
                    <a:pt x="3" y="58"/>
                  </a:lnTo>
                  <a:lnTo>
                    <a:pt x="16" y="51"/>
                  </a:lnTo>
                  <a:lnTo>
                    <a:pt x="7" y="42"/>
                  </a:lnTo>
                  <a:lnTo>
                    <a:pt x="43" y="50"/>
                  </a:lnTo>
                  <a:lnTo>
                    <a:pt x="51" y="37"/>
                  </a:lnTo>
                  <a:lnTo>
                    <a:pt x="74" y="32"/>
                  </a:lnTo>
                  <a:lnTo>
                    <a:pt x="66" y="23"/>
                  </a:lnTo>
                  <a:lnTo>
                    <a:pt x="69" y="15"/>
                  </a:lnTo>
                  <a:lnTo>
                    <a:pt x="49" y="16"/>
                  </a:lnTo>
                  <a:lnTo>
                    <a:pt x="25" y="0"/>
                  </a:lnTo>
                  <a:lnTo>
                    <a:pt x="17" y="32"/>
                  </a:lnTo>
                  <a:lnTo>
                    <a:pt x="6" y="30"/>
                  </a:lnTo>
                  <a:lnTo>
                    <a:pt x="0" y="41"/>
                  </a:lnTo>
                </a:path>
              </a:pathLst>
            </a:custGeom>
            <a:solidFill>
              <a:srgbClr val="CC99FF"/>
            </a:solid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2736" name="Freeform 60"/>
          <p:cNvSpPr>
            <a:spLocks/>
          </p:cNvSpPr>
          <p:nvPr/>
        </p:nvSpPr>
        <p:spPr bwMode="auto">
          <a:xfrm>
            <a:off x="7885113" y="3455988"/>
            <a:ext cx="215900" cy="203200"/>
          </a:xfrm>
          <a:custGeom>
            <a:avLst/>
            <a:gdLst>
              <a:gd name="T0" fmla="*/ 0 w 80"/>
              <a:gd name="T1" fmla="*/ 2147483647 h 75"/>
              <a:gd name="T2" fmla="*/ 0 w 80"/>
              <a:gd name="T3" fmla="*/ 2147483647 h 75"/>
              <a:gd name="T4" fmla="*/ 2147483647 w 80"/>
              <a:gd name="T5" fmla="*/ 2147483647 h 75"/>
              <a:gd name="T6" fmla="*/ 2147483647 w 80"/>
              <a:gd name="T7" fmla="*/ 2147483647 h 75"/>
              <a:gd name="T8" fmla="*/ 2147483647 w 80"/>
              <a:gd name="T9" fmla="*/ 2147483647 h 75"/>
              <a:gd name="T10" fmla="*/ 2147483647 w 80"/>
              <a:gd name="T11" fmla="*/ 2147483647 h 75"/>
              <a:gd name="T12" fmla="*/ 2147483647 w 80"/>
              <a:gd name="T13" fmla="*/ 2147483647 h 75"/>
              <a:gd name="T14" fmla="*/ 2147483647 w 80"/>
              <a:gd name="T15" fmla="*/ 2147483647 h 75"/>
              <a:gd name="T16" fmla="*/ 2147483647 w 80"/>
              <a:gd name="T17" fmla="*/ 2147483647 h 75"/>
              <a:gd name="T18" fmla="*/ 2147483647 w 80"/>
              <a:gd name="T19" fmla="*/ 2147483647 h 75"/>
              <a:gd name="T20" fmla="*/ 2147483647 w 80"/>
              <a:gd name="T21" fmla="*/ 0 h 75"/>
              <a:gd name="T22" fmla="*/ 2147483647 w 80"/>
              <a:gd name="T23" fmla="*/ 2147483647 h 75"/>
              <a:gd name="T24" fmla="*/ 2147483647 w 80"/>
              <a:gd name="T25" fmla="*/ 2147483647 h 75"/>
              <a:gd name="T26" fmla="*/ 2147483647 w 80"/>
              <a:gd name="T27" fmla="*/ 2147483647 h 75"/>
              <a:gd name="T28" fmla="*/ 0 w 80"/>
              <a:gd name="T29" fmla="*/ 2147483647 h 75"/>
              <a:gd name="T30" fmla="*/ 0 w 80"/>
              <a:gd name="T31" fmla="*/ 2147483647 h 7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80"/>
              <a:gd name="T49" fmla="*/ 0 h 75"/>
              <a:gd name="T50" fmla="*/ 80 w 80"/>
              <a:gd name="T51" fmla="*/ 75 h 75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80" h="75">
                <a:moveTo>
                  <a:pt x="0" y="41"/>
                </a:moveTo>
                <a:lnTo>
                  <a:pt x="0" y="41"/>
                </a:lnTo>
                <a:lnTo>
                  <a:pt x="13" y="47"/>
                </a:lnTo>
                <a:lnTo>
                  <a:pt x="4" y="69"/>
                </a:lnTo>
                <a:lnTo>
                  <a:pt x="27" y="74"/>
                </a:lnTo>
                <a:lnTo>
                  <a:pt x="51" y="61"/>
                </a:lnTo>
                <a:lnTo>
                  <a:pt x="39" y="43"/>
                </a:lnTo>
                <a:lnTo>
                  <a:pt x="66" y="28"/>
                </a:lnTo>
                <a:lnTo>
                  <a:pt x="79" y="6"/>
                </a:lnTo>
                <a:lnTo>
                  <a:pt x="77" y="3"/>
                </a:lnTo>
                <a:lnTo>
                  <a:pt x="72" y="0"/>
                </a:lnTo>
                <a:lnTo>
                  <a:pt x="48" y="13"/>
                </a:lnTo>
                <a:lnTo>
                  <a:pt x="48" y="21"/>
                </a:lnTo>
                <a:lnTo>
                  <a:pt x="31" y="19"/>
                </a:lnTo>
                <a:lnTo>
                  <a:pt x="0" y="41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37" name="Freeform 61"/>
          <p:cNvSpPr>
            <a:spLocks/>
          </p:cNvSpPr>
          <p:nvPr/>
        </p:nvSpPr>
        <p:spPr bwMode="auto">
          <a:xfrm>
            <a:off x="7945439" y="3621089"/>
            <a:ext cx="117475" cy="161925"/>
          </a:xfrm>
          <a:custGeom>
            <a:avLst/>
            <a:gdLst>
              <a:gd name="T0" fmla="*/ 0 w 43"/>
              <a:gd name="T1" fmla="*/ 2147483647 h 60"/>
              <a:gd name="T2" fmla="*/ 0 w 43"/>
              <a:gd name="T3" fmla="*/ 2147483647 h 60"/>
              <a:gd name="T4" fmla="*/ 2147483647 w 43"/>
              <a:gd name="T5" fmla="*/ 2147483647 h 60"/>
              <a:gd name="T6" fmla="*/ 2147483647 w 43"/>
              <a:gd name="T7" fmla="*/ 0 h 60"/>
              <a:gd name="T8" fmla="*/ 2147483647 w 43"/>
              <a:gd name="T9" fmla="*/ 2147483647 h 60"/>
              <a:gd name="T10" fmla="*/ 2147483647 w 43"/>
              <a:gd name="T11" fmla="*/ 2147483647 h 60"/>
              <a:gd name="T12" fmla="*/ 0 w 43"/>
              <a:gd name="T13" fmla="*/ 2147483647 h 60"/>
              <a:gd name="T14" fmla="*/ 0 w 43"/>
              <a:gd name="T15" fmla="*/ 2147483647 h 6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3"/>
              <a:gd name="T25" fmla="*/ 0 h 60"/>
              <a:gd name="T26" fmla="*/ 43 w 43"/>
              <a:gd name="T27" fmla="*/ 60 h 6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3" h="60">
                <a:moveTo>
                  <a:pt x="0" y="59"/>
                </a:moveTo>
                <a:lnTo>
                  <a:pt x="0" y="59"/>
                </a:lnTo>
                <a:lnTo>
                  <a:pt x="4" y="12"/>
                </a:lnTo>
                <a:lnTo>
                  <a:pt x="27" y="0"/>
                </a:lnTo>
                <a:lnTo>
                  <a:pt x="42" y="35"/>
                </a:lnTo>
                <a:lnTo>
                  <a:pt x="26" y="52"/>
                </a:lnTo>
                <a:lnTo>
                  <a:pt x="0" y="59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38" name="Freeform 62"/>
          <p:cNvSpPr>
            <a:spLocks/>
          </p:cNvSpPr>
          <p:nvPr/>
        </p:nvSpPr>
        <p:spPr bwMode="auto">
          <a:xfrm>
            <a:off x="7077075" y="4197350"/>
            <a:ext cx="241300" cy="273050"/>
          </a:xfrm>
          <a:custGeom>
            <a:avLst/>
            <a:gdLst>
              <a:gd name="T0" fmla="*/ 0 w 90"/>
              <a:gd name="T1" fmla="*/ 2147483647 h 102"/>
              <a:gd name="T2" fmla="*/ 0 w 90"/>
              <a:gd name="T3" fmla="*/ 2147483647 h 102"/>
              <a:gd name="T4" fmla="*/ 2147483647 w 90"/>
              <a:gd name="T5" fmla="*/ 2147483647 h 102"/>
              <a:gd name="T6" fmla="*/ 2147483647 w 90"/>
              <a:gd name="T7" fmla="*/ 2147483647 h 102"/>
              <a:gd name="T8" fmla="*/ 2147483647 w 90"/>
              <a:gd name="T9" fmla="*/ 2147483647 h 102"/>
              <a:gd name="T10" fmla="*/ 2147483647 w 90"/>
              <a:gd name="T11" fmla="*/ 2147483647 h 102"/>
              <a:gd name="T12" fmla="*/ 2147483647 w 90"/>
              <a:gd name="T13" fmla="*/ 2147483647 h 102"/>
              <a:gd name="T14" fmla="*/ 2147483647 w 90"/>
              <a:gd name="T15" fmla="*/ 2147483647 h 102"/>
              <a:gd name="T16" fmla="*/ 2147483647 w 90"/>
              <a:gd name="T17" fmla="*/ 2147483647 h 102"/>
              <a:gd name="T18" fmla="*/ 2147483647 w 90"/>
              <a:gd name="T19" fmla="*/ 2147483647 h 102"/>
              <a:gd name="T20" fmla="*/ 2147483647 w 90"/>
              <a:gd name="T21" fmla="*/ 2147483647 h 102"/>
              <a:gd name="T22" fmla="*/ 2147483647 w 90"/>
              <a:gd name="T23" fmla="*/ 2147483647 h 102"/>
              <a:gd name="T24" fmla="*/ 2147483647 w 90"/>
              <a:gd name="T25" fmla="*/ 2147483647 h 102"/>
              <a:gd name="T26" fmla="*/ 2147483647 w 90"/>
              <a:gd name="T27" fmla="*/ 0 h 102"/>
              <a:gd name="T28" fmla="*/ 2147483647 w 90"/>
              <a:gd name="T29" fmla="*/ 0 h 102"/>
              <a:gd name="T30" fmla="*/ 2147483647 w 90"/>
              <a:gd name="T31" fmla="*/ 2147483647 h 102"/>
              <a:gd name="T32" fmla="*/ 2147483647 w 90"/>
              <a:gd name="T33" fmla="*/ 2147483647 h 102"/>
              <a:gd name="T34" fmla="*/ 0 w 90"/>
              <a:gd name="T35" fmla="*/ 2147483647 h 102"/>
              <a:gd name="T36" fmla="*/ 0 w 90"/>
              <a:gd name="T37" fmla="*/ 2147483647 h 10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90"/>
              <a:gd name="T58" fmla="*/ 0 h 102"/>
              <a:gd name="T59" fmla="*/ 90 w 90"/>
              <a:gd name="T60" fmla="*/ 102 h 102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90" h="102">
                <a:moveTo>
                  <a:pt x="0" y="21"/>
                </a:moveTo>
                <a:lnTo>
                  <a:pt x="0" y="21"/>
                </a:lnTo>
                <a:lnTo>
                  <a:pt x="11" y="36"/>
                </a:lnTo>
                <a:lnTo>
                  <a:pt x="8" y="61"/>
                </a:lnTo>
                <a:lnTo>
                  <a:pt x="40" y="50"/>
                </a:lnTo>
                <a:lnTo>
                  <a:pt x="53" y="61"/>
                </a:lnTo>
                <a:lnTo>
                  <a:pt x="65" y="85"/>
                </a:lnTo>
                <a:lnTo>
                  <a:pt x="60" y="101"/>
                </a:lnTo>
                <a:lnTo>
                  <a:pt x="89" y="96"/>
                </a:lnTo>
                <a:lnTo>
                  <a:pt x="75" y="64"/>
                </a:lnTo>
                <a:lnTo>
                  <a:pt x="45" y="40"/>
                </a:lnTo>
                <a:lnTo>
                  <a:pt x="53" y="26"/>
                </a:lnTo>
                <a:lnTo>
                  <a:pt x="37" y="18"/>
                </a:lnTo>
                <a:lnTo>
                  <a:pt x="23" y="0"/>
                </a:lnTo>
                <a:lnTo>
                  <a:pt x="16" y="0"/>
                </a:lnTo>
                <a:lnTo>
                  <a:pt x="17" y="13"/>
                </a:lnTo>
                <a:lnTo>
                  <a:pt x="11" y="10"/>
                </a:lnTo>
                <a:lnTo>
                  <a:pt x="0" y="21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39" name="Freeform 63"/>
          <p:cNvSpPr>
            <a:spLocks/>
          </p:cNvSpPr>
          <p:nvPr/>
        </p:nvSpPr>
        <p:spPr bwMode="auto">
          <a:xfrm>
            <a:off x="3898900" y="3159125"/>
            <a:ext cx="46038" cy="4603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2147483647 h 17"/>
              <a:gd name="T4" fmla="*/ 2147483647 w 17"/>
              <a:gd name="T5" fmla="*/ 0 h 17"/>
              <a:gd name="T6" fmla="*/ 2147483647 w 17"/>
              <a:gd name="T7" fmla="*/ 2147483647 h 17"/>
              <a:gd name="T8" fmla="*/ 0 w 17"/>
              <a:gd name="T9" fmla="*/ 2147483647 h 17"/>
              <a:gd name="T10" fmla="*/ 0 w 17"/>
              <a:gd name="T11" fmla="*/ 2147483647 h 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"/>
              <a:gd name="T19" fmla="*/ 0 h 17"/>
              <a:gd name="T20" fmla="*/ 17 w 17"/>
              <a:gd name="T21" fmla="*/ 17 h 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" h="17">
                <a:moveTo>
                  <a:pt x="0" y="13"/>
                </a:moveTo>
                <a:lnTo>
                  <a:pt x="0" y="13"/>
                </a:lnTo>
                <a:lnTo>
                  <a:pt x="11" y="0"/>
                </a:lnTo>
                <a:lnTo>
                  <a:pt x="16" y="16"/>
                </a:lnTo>
                <a:lnTo>
                  <a:pt x="0" y="13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72740" name="Group 64"/>
          <p:cNvGrpSpPr>
            <a:grpSpLocks/>
          </p:cNvGrpSpPr>
          <p:nvPr/>
        </p:nvGrpSpPr>
        <p:grpSpPr bwMode="auto">
          <a:xfrm>
            <a:off x="7077076" y="4711701"/>
            <a:ext cx="638175" cy="195263"/>
            <a:chOff x="3737" y="2260"/>
            <a:chExt cx="238" cy="73"/>
          </a:xfrm>
        </p:grpSpPr>
        <p:sp>
          <p:nvSpPr>
            <p:cNvPr id="72890" name="Freeform 65"/>
            <p:cNvSpPr>
              <a:spLocks/>
            </p:cNvSpPr>
            <p:nvPr/>
          </p:nvSpPr>
          <p:spPr bwMode="auto">
            <a:xfrm>
              <a:off x="3737" y="2264"/>
              <a:ext cx="48" cy="62"/>
            </a:xfrm>
            <a:custGeom>
              <a:avLst/>
              <a:gdLst>
                <a:gd name="T0" fmla="*/ 0 w 48"/>
                <a:gd name="T1" fmla="*/ 0 h 62"/>
                <a:gd name="T2" fmla="*/ 0 w 48"/>
                <a:gd name="T3" fmla="*/ 0 h 62"/>
                <a:gd name="T4" fmla="*/ 9 w 48"/>
                <a:gd name="T5" fmla="*/ 0 h 62"/>
                <a:gd name="T6" fmla="*/ 12 w 48"/>
                <a:gd name="T7" fmla="*/ 11 h 62"/>
                <a:gd name="T8" fmla="*/ 24 w 48"/>
                <a:gd name="T9" fmla="*/ 4 h 62"/>
                <a:gd name="T10" fmla="*/ 40 w 48"/>
                <a:gd name="T11" fmla="*/ 17 h 62"/>
                <a:gd name="T12" fmla="*/ 47 w 48"/>
                <a:gd name="T13" fmla="*/ 61 h 62"/>
                <a:gd name="T14" fmla="*/ 47 w 48"/>
                <a:gd name="T15" fmla="*/ 61 h 62"/>
                <a:gd name="T16" fmla="*/ 14 w 48"/>
                <a:gd name="T17" fmla="*/ 42 h 62"/>
                <a:gd name="T18" fmla="*/ 0 w 48"/>
                <a:gd name="T19" fmla="*/ 0 h 62"/>
                <a:gd name="T20" fmla="*/ 0 w 48"/>
                <a:gd name="T21" fmla="*/ 0 h 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8"/>
                <a:gd name="T34" fmla="*/ 0 h 62"/>
                <a:gd name="T35" fmla="*/ 48 w 48"/>
                <a:gd name="T36" fmla="*/ 62 h 6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8" h="62">
                  <a:moveTo>
                    <a:pt x="0" y="0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12" y="11"/>
                  </a:lnTo>
                  <a:lnTo>
                    <a:pt x="24" y="4"/>
                  </a:lnTo>
                  <a:lnTo>
                    <a:pt x="40" y="17"/>
                  </a:lnTo>
                  <a:lnTo>
                    <a:pt x="47" y="61"/>
                  </a:lnTo>
                  <a:lnTo>
                    <a:pt x="14" y="42"/>
                  </a:lnTo>
                  <a:lnTo>
                    <a:pt x="0" y="0"/>
                  </a:lnTo>
                </a:path>
              </a:pathLst>
            </a:custGeom>
            <a:solidFill>
              <a:srgbClr val="CC99FF"/>
            </a:solid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891" name="Freeform 66"/>
            <p:cNvSpPr>
              <a:spLocks/>
            </p:cNvSpPr>
            <p:nvPr/>
          </p:nvSpPr>
          <p:spPr bwMode="auto">
            <a:xfrm>
              <a:off x="3855" y="2260"/>
              <a:ext cx="120" cy="73"/>
            </a:xfrm>
            <a:custGeom>
              <a:avLst/>
              <a:gdLst>
                <a:gd name="T0" fmla="*/ 0 w 120"/>
                <a:gd name="T1" fmla="*/ 63 h 73"/>
                <a:gd name="T2" fmla="*/ 0 w 120"/>
                <a:gd name="T3" fmla="*/ 63 h 73"/>
                <a:gd name="T4" fmla="*/ 10 w 120"/>
                <a:gd name="T5" fmla="*/ 72 h 73"/>
                <a:gd name="T6" fmla="*/ 47 w 120"/>
                <a:gd name="T7" fmla="*/ 68 h 73"/>
                <a:gd name="T8" fmla="*/ 59 w 120"/>
                <a:gd name="T9" fmla="*/ 64 h 73"/>
                <a:gd name="T10" fmla="*/ 76 w 120"/>
                <a:gd name="T11" fmla="*/ 31 h 73"/>
                <a:gd name="T12" fmla="*/ 98 w 120"/>
                <a:gd name="T13" fmla="*/ 33 h 73"/>
                <a:gd name="T14" fmla="*/ 119 w 120"/>
                <a:gd name="T15" fmla="*/ 21 h 73"/>
                <a:gd name="T16" fmla="*/ 99 w 120"/>
                <a:gd name="T17" fmla="*/ 11 h 73"/>
                <a:gd name="T18" fmla="*/ 92 w 120"/>
                <a:gd name="T19" fmla="*/ 0 h 73"/>
                <a:gd name="T20" fmla="*/ 68 w 120"/>
                <a:gd name="T21" fmla="*/ 22 h 73"/>
                <a:gd name="T22" fmla="*/ 60 w 120"/>
                <a:gd name="T23" fmla="*/ 34 h 73"/>
                <a:gd name="T24" fmla="*/ 53 w 120"/>
                <a:gd name="T25" fmla="*/ 27 h 73"/>
                <a:gd name="T26" fmla="*/ 39 w 120"/>
                <a:gd name="T27" fmla="*/ 45 h 73"/>
                <a:gd name="T28" fmla="*/ 22 w 120"/>
                <a:gd name="T29" fmla="*/ 48 h 73"/>
                <a:gd name="T30" fmla="*/ 18 w 120"/>
                <a:gd name="T31" fmla="*/ 64 h 73"/>
                <a:gd name="T32" fmla="*/ 0 w 120"/>
                <a:gd name="T33" fmla="*/ 63 h 73"/>
                <a:gd name="T34" fmla="*/ 0 w 120"/>
                <a:gd name="T35" fmla="*/ 63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20"/>
                <a:gd name="T55" fmla="*/ 0 h 73"/>
                <a:gd name="T56" fmla="*/ 120 w 120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20" h="73">
                  <a:moveTo>
                    <a:pt x="0" y="63"/>
                  </a:moveTo>
                  <a:lnTo>
                    <a:pt x="0" y="63"/>
                  </a:lnTo>
                  <a:lnTo>
                    <a:pt x="10" y="72"/>
                  </a:lnTo>
                  <a:lnTo>
                    <a:pt x="47" y="68"/>
                  </a:lnTo>
                  <a:lnTo>
                    <a:pt x="59" y="64"/>
                  </a:lnTo>
                  <a:lnTo>
                    <a:pt x="76" y="31"/>
                  </a:lnTo>
                  <a:lnTo>
                    <a:pt x="98" y="33"/>
                  </a:lnTo>
                  <a:lnTo>
                    <a:pt x="119" y="21"/>
                  </a:lnTo>
                  <a:lnTo>
                    <a:pt x="99" y="11"/>
                  </a:lnTo>
                  <a:lnTo>
                    <a:pt x="92" y="0"/>
                  </a:lnTo>
                  <a:lnTo>
                    <a:pt x="68" y="22"/>
                  </a:lnTo>
                  <a:lnTo>
                    <a:pt x="60" y="34"/>
                  </a:lnTo>
                  <a:lnTo>
                    <a:pt x="53" y="27"/>
                  </a:lnTo>
                  <a:lnTo>
                    <a:pt x="39" y="45"/>
                  </a:lnTo>
                  <a:lnTo>
                    <a:pt x="22" y="48"/>
                  </a:lnTo>
                  <a:lnTo>
                    <a:pt x="18" y="64"/>
                  </a:lnTo>
                  <a:lnTo>
                    <a:pt x="0" y="63"/>
                  </a:lnTo>
                </a:path>
              </a:pathLst>
            </a:custGeom>
            <a:solidFill>
              <a:srgbClr val="CC99FF"/>
            </a:solid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2741" name="Freeform 67"/>
          <p:cNvSpPr>
            <a:spLocks/>
          </p:cNvSpPr>
          <p:nvPr/>
        </p:nvSpPr>
        <p:spPr bwMode="auto">
          <a:xfrm>
            <a:off x="6654800" y="3071813"/>
            <a:ext cx="1068388" cy="436562"/>
          </a:xfrm>
          <a:custGeom>
            <a:avLst/>
            <a:gdLst>
              <a:gd name="T0" fmla="*/ 0 w 397"/>
              <a:gd name="T1" fmla="*/ 2147483647 h 162"/>
              <a:gd name="T2" fmla="*/ 0 w 397"/>
              <a:gd name="T3" fmla="*/ 2147483647 h 162"/>
              <a:gd name="T4" fmla="*/ 2147483647 w 397"/>
              <a:gd name="T5" fmla="*/ 2147483647 h 162"/>
              <a:gd name="T6" fmla="*/ 2147483647 w 397"/>
              <a:gd name="T7" fmla="*/ 2147483647 h 162"/>
              <a:gd name="T8" fmla="*/ 2147483647 w 397"/>
              <a:gd name="T9" fmla="*/ 2147483647 h 162"/>
              <a:gd name="T10" fmla="*/ 2147483647 w 397"/>
              <a:gd name="T11" fmla="*/ 2147483647 h 162"/>
              <a:gd name="T12" fmla="*/ 2147483647 w 397"/>
              <a:gd name="T13" fmla="*/ 2147483647 h 162"/>
              <a:gd name="T14" fmla="*/ 2147483647 w 397"/>
              <a:gd name="T15" fmla="*/ 2147483647 h 162"/>
              <a:gd name="T16" fmla="*/ 2147483647 w 397"/>
              <a:gd name="T17" fmla="*/ 2147483647 h 162"/>
              <a:gd name="T18" fmla="*/ 2147483647 w 397"/>
              <a:gd name="T19" fmla="*/ 2147483647 h 162"/>
              <a:gd name="T20" fmla="*/ 2147483647 w 397"/>
              <a:gd name="T21" fmla="*/ 2147483647 h 162"/>
              <a:gd name="T22" fmla="*/ 2147483647 w 397"/>
              <a:gd name="T23" fmla="*/ 2147483647 h 162"/>
              <a:gd name="T24" fmla="*/ 2147483647 w 397"/>
              <a:gd name="T25" fmla="*/ 2147483647 h 162"/>
              <a:gd name="T26" fmla="*/ 2147483647 w 397"/>
              <a:gd name="T27" fmla="*/ 2147483647 h 162"/>
              <a:gd name="T28" fmla="*/ 2147483647 w 397"/>
              <a:gd name="T29" fmla="*/ 2147483647 h 162"/>
              <a:gd name="T30" fmla="*/ 2147483647 w 397"/>
              <a:gd name="T31" fmla="*/ 2147483647 h 162"/>
              <a:gd name="T32" fmla="*/ 2147483647 w 397"/>
              <a:gd name="T33" fmla="*/ 2147483647 h 162"/>
              <a:gd name="T34" fmla="*/ 2147483647 w 397"/>
              <a:gd name="T35" fmla="*/ 2147483647 h 162"/>
              <a:gd name="T36" fmla="*/ 2147483647 w 397"/>
              <a:gd name="T37" fmla="*/ 2147483647 h 162"/>
              <a:gd name="T38" fmla="*/ 2147483647 w 397"/>
              <a:gd name="T39" fmla="*/ 2147483647 h 162"/>
              <a:gd name="T40" fmla="*/ 2147483647 w 397"/>
              <a:gd name="T41" fmla="*/ 2147483647 h 162"/>
              <a:gd name="T42" fmla="*/ 2147483647 w 397"/>
              <a:gd name="T43" fmla="*/ 2147483647 h 162"/>
              <a:gd name="T44" fmla="*/ 2147483647 w 397"/>
              <a:gd name="T45" fmla="*/ 2147483647 h 162"/>
              <a:gd name="T46" fmla="*/ 2147483647 w 397"/>
              <a:gd name="T47" fmla="*/ 2147483647 h 162"/>
              <a:gd name="T48" fmla="*/ 2147483647 w 397"/>
              <a:gd name="T49" fmla="*/ 0 h 162"/>
              <a:gd name="T50" fmla="*/ 2147483647 w 397"/>
              <a:gd name="T51" fmla="*/ 2147483647 h 162"/>
              <a:gd name="T52" fmla="*/ 2147483647 w 397"/>
              <a:gd name="T53" fmla="*/ 2147483647 h 162"/>
              <a:gd name="T54" fmla="*/ 2147483647 w 397"/>
              <a:gd name="T55" fmla="*/ 2147483647 h 162"/>
              <a:gd name="T56" fmla="*/ 0 w 397"/>
              <a:gd name="T57" fmla="*/ 2147483647 h 162"/>
              <a:gd name="T58" fmla="*/ 0 w 397"/>
              <a:gd name="T59" fmla="*/ 2147483647 h 16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397"/>
              <a:gd name="T91" fmla="*/ 0 h 162"/>
              <a:gd name="T92" fmla="*/ 397 w 397"/>
              <a:gd name="T93" fmla="*/ 162 h 162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397" h="162">
                <a:moveTo>
                  <a:pt x="0" y="50"/>
                </a:moveTo>
                <a:lnTo>
                  <a:pt x="0" y="50"/>
                </a:lnTo>
                <a:lnTo>
                  <a:pt x="12" y="67"/>
                </a:lnTo>
                <a:lnTo>
                  <a:pt x="29" y="72"/>
                </a:lnTo>
                <a:lnTo>
                  <a:pt x="37" y="107"/>
                </a:lnTo>
                <a:lnTo>
                  <a:pt x="92" y="120"/>
                </a:lnTo>
                <a:lnTo>
                  <a:pt x="115" y="144"/>
                </a:lnTo>
                <a:lnTo>
                  <a:pt x="160" y="143"/>
                </a:lnTo>
                <a:lnTo>
                  <a:pt x="212" y="161"/>
                </a:lnTo>
                <a:lnTo>
                  <a:pt x="280" y="144"/>
                </a:lnTo>
                <a:lnTo>
                  <a:pt x="301" y="130"/>
                </a:lnTo>
                <a:lnTo>
                  <a:pt x="301" y="112"/>
                </a:lnTo>
                <a:lnTo>
                  <a:pt x="320" y="114"/>
                </a:lnTo>
                <a:lnTo>
                  <a:pt x="363" y="87"/>
                </a:lnTo>
                <a:lnTo>
                  <a:pt x="396" y="85"/>
                </a:lnTo>
                <a:lnTo>
                  <a:pt x="380" y="65"/>
                </a:lnTo>
                <a:lnTo>
                  <a:pt x="348" y="71"/>
                </a:lnTo>
                <a:lnTo>
                  <a:pt x="348" y="48"/>
                </a:lnTo>
                <a:lnTo>
                  <a:pt x="356" y="35"/>
                </a:lnTo>
                <a:lnTo>
                  <a:pt x="333" y="32"/>
                </a:lnTo>
                <a:lnTo>
                  <a:pt x="273" y="45"/>
                </a:lnTo>
                <a:lnTo>
                  <a:pt x="221" y="25"/>
                </a:lnTo>
                <a:lnTo>
                  <a:pt x="188" y="28"/>
                </a:lnTo>
                <a:lnTo>
                  <a:pt x="176" y="11"/>
                </a:lnTo>
                <a:lnTo>
                  <a:pt x="143" y="0"/>
                </a:lnTo>
                <a:lnTo>
                  <a:pt x="125" y="12"/>
                </a:lnTo>
                <a:lnTo>
                  <a:pt x="124" y="35"/>
                </a:lnTo>
                <a:lnTo>
                  <a:pt x="49" y="24"/>
                </a:lnTo>
                <a:lnTo>
                  <a:pt x="0" y="50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42" name="Freeform 68"/>
          <p:cNvSpPr>
            <a:spLocks/>
          </p:cNvSpPr>
          <p:nvPr/>
        </p:nvSpPr>
        <p:spPr bwMode="auto">
          <a:xfrm>
            <a:off x="5453063" y="4110039"/>
            <a:ext cx="260350" cy="287337"/>
          </a:xfrm>
          <a:custGeom>
            <a:avLst/>
            <a:gdLst>
              <a:gd name="T0" fmla="*/ 0 w 97"/>
              <a:gd name="T1" fmla="*/ 2147483647 h 107"/>
              <a:gd name="T2" fmla="*/ 0 w 97"/>
              <a:gd name="T3" fmla="*/ 2147483647 h 107"/>
              <a:gd name="T4" fmla="*/ 2147483647 w 97"/>
              <a:gd name="T5" fmla="*/ 2147483647 h 107"/>
              <a:gd name="T6" fmla="*/ 2147483647 w 97"/>
              <a:gd name="T7" fmla="*/ 2147483647 h 107"/>
              <a:gd name="T8" fmla="*/ 2147483647 w 97"/>
              <a:gd name="T9" fmla="*/ 2147483647 h 107"/>
              <a:gd name="T10" fmla="*/ 2147483647 w 97"/>
              <a:gd name="T11" fmla="*/ 2147483647 h 107"/>
              <a:gd name="T12" fmla="*/ 2147483647 w 97"/>
              <a:gd name="T13" fmla="*/ 2147483647 h 107"/>
              <a:gd name="T14" fmla="*/ 2147483647 w 97"/>
              <a:gd name="T15" fmla="*/ 2147483647 h 107"/>
              <a:gd name="T16" fmla="*/ 2147483647 w 97"/>
              <a:gd name="T17" fmla="*/ 2147483647 h 107"/>
              <a:gd name="T18" fmla="*/ 2147483647 w 97"/>
              <a:gd name="T19" fmla="*/ 0 h 107"/>
              <a:gd name="T20" fmla="*/ 2147483647 w 97"/>
              <a:gd name="T21" fmla="*/ 0 h 107"/>
              <a:gd name="T22" fmla="*/ 2147483647 w 97"/>
              <a:gd name="T23" fmla="*/ 2147483647 h 107"/>
              <a:gd name="T24" fmla="*/ 2147483647 w 97"/>
              <a:gd name="T25" fmla="*/ 2147483647 h 107"/>
              <a:gd name="T26" fmla="*/ 2147483647 w 97"/>
              <a:gd name="T27" fmla="*/ 2147483647 h 107"/>
              <a:gd name="T28" fmla="*/ 2147483647 w 97"/>
              <a:gd name="T29" fmla="*/ 2147483647 h 107"/>
              <a:gd name="T30" fmla="*/ 0 w 97"/>
              <a:gd name="T31" fmla="*/ 2147483647 h 107"/>
              <a:gd name="T32" fmla="*/ 0 w 97"/>
              <a:gd name="T33" fmla="*/ 2147483647 h 10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97"/>
              <a:gd name="T52" fmla="*/ 0 h 107"/>
              <a:gd name="T53" fmla="*/ 97 w 97"/>
              <a:gd name="T54" fmla="*/ 107 h 107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97" h="107">
                <a:moveTo>
                  <a:pt x="0" y="75"/>
                </a:moveTo>
                <a:lnTo>
                  <a:pt x="0" y="75"/>
                </a:lnTo>
                <a:lnTo>
                  <a:pt x="12" y="106"/>
                </a:lnTo>
                <a:lnTo>
                  <a:pt x="34" y="101"/>
                </a:lnTo>
                <a:lnTo>
                  <a:pt x="71" y="74"/>
                </a:lnTo>
                <a:lnTo>
                  <a:pt x="71" y="62"/>
                </a:lnTo>
                <a:lnTo>
                  <a:pt x="94" y="38"/>
                </a:lnTo>
                <a:lnTo>
                  <a:pt x="96" y="31"/>
                </a:lnTo>
                <a:lnTo>
                  <a:pt x="82" y="17"/>
                </a:lnTo>
                <a:lnTo>
                  <a:pt x="52" y="0"/>
                </a:lnTo>
                <a:lnTo>
                  <a:pt x="45" y="0"/>
                </a:lnTo>
                <a:lnTo>
                  <a:pt x="49" y="9"/>
                </a:lnTo>
                <a:lnTo>
                  <a:pt x="39" y="28"/>
                </a:lnTo>
                <a:lnTo>
                  <a:pt x="45" y="37"/>
                </a:lnTo>
                <a:lnTo>
                  <a:pt x="36" y="62"/>
                </a:lnTo>
                <a:lnTo>
                  <a:pt x="0" y="75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43" name="Freeform 69"/>
          <p:cNvSpPr>
            <a:spLocks/>
          </p:cNvSpPr>
          <p:nvPr/>
        </p:nvSpPr>
        <p:spPr bwMode="auto">
          <a:xfrm>
            <a:off x="6394450" y="3925889"/>
            <a:ext cx="273050" cy="136525"/>
          </a:xfrm>
          <a:custGeom>
            <a:avLst/>
            <a:gdLst>
              <a:gd name="T0" fmla="*/ 0 w 102"/>
              <a:gd name="T1" fmla="*/ 2147483647 h 51"/>
              <a:gd name="T2" fmla="*/ 0 w 102"/>
              <a:gd name="T3" fmla="*/ 2147483647 h 51"/>
              <a:gd name="T4" fmla="*/ 2147483647 w 102"/>
              <a:gd name="T5" fmla="*/ 0 h 51"/>
              <a:gd name="T6" fmla="*/ 2147483647 w 102"/>
              <a:gd name="T7" fmla="*/ 2147483647 h 51"/>
              <a:gd name="T8" fmla="*/ 2147483647 w 102"/>
              <a:gd name="T9" fmla="*/ 2147483647 h 51"/>
              <a:gd name="T10" fmla="*/ 2147483647 w 102"/>
              <a:gd name="T11" fmla="*/ 2147483647 h 51"/>
              <a:gd name="T12" fmla="*/ 2147483647 w 102"/>
              <a:gd name="T13" fmla="*/ 2147483647 h 51"/>
              <a:gd name="T14" fmla="*/ 2147483647 w 102"/>
              <a:gd name="T15" fmla="*/ 2147483647 h 51"/>
              <a:gd name="T16" fmla="*/ 0 w 102"/>
              <a:gd name="T17" fmla="*/ 2147483647 h 51"/>
              <a:gd name="T18" fmla="*/ 0 w 102"/>
              <a:gd name="T19" fmla="*/ 2147483647 h 5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2"/>
              <a:gd name="T31" fmla="*/ 0 h 51"/>
              <a:gd name="T32" fmla="*/ 102 w 102"/>
              <a:gd name="T33" fmla="*/ 51 h 5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2" h="51">
                <a:moveTo>
                  <a:pt x="0" y="19"/>
                </a:moveTo>
                <a:lnTo>
                  <a:pt x="0" y="19"/>
                </a:lnTo>
                <a:lnTo>
                  <a:pt x="12" y="0"/>
                </a:lnTo>
                <a:lnTo>
                  <a:pt x="52" y="12"/>
                </a:lnTo>
                <a:lnTo>
                  <a:pt x="73" y="30"/>
                </a:lnTo>
                <a:lnTo>
                  <a:pt x="101" y="30"/>
                </a:lnTo>
                <a:lnTo>
                  <a:pt x="99" y="50"/>
                </a:lnTo>
                <a:lnTo>
                  <a:pt x="33" y="38"/>
                </a:lnTo>
                <a:lnTo>
                  <a:pt x="0" y="19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44" name="Freeform 70"/>
          <p:cNvSpPr>
            <a:spLocks/>
          </p:cNvSpPr>
          <p:nvPr/>
        </p:nvSpPr>
        <p:spPr bwMode="auto">
          <a:xfrm>
            <a:off x="3825875" y="3027364"/>
            <a:ext cx="120650" cy="109537"/>
          </a:xfrm>
          <a:custGeom>
            <a:avLst/>
            <a:gdLst>
              <a:gd name="T0" fmla="*/ 0 w 45"/>
              <a:gd name="T1" fmla="*/ 2147483647 h 41"/>
              <a:gd name="T2" fmla="*/ 0 w 45"/>
              <a:gd name="T3" fmla="*/ 2147483647 h 41"/>
              <a:gd name="T4" fmla="*/ 2147483647 w 45"/>
              <a:gd name="T5" fmla="*/ 2147483647 h 41"/>
              <a:gd name="T6" fmla="*/ 2147483647 w 45"/>
              <a:gd name="T7" fmla="*/ 2147483647 h 41"/>
              <a:gd name="T8" fmla="*/ 2147483647 w 45"/>
              <a:gd name="T9" fmla="*/ 2147483647 h 41"/>
              <a:gd name="T10" fmla="*/ 2147483647 w 45"/>
              <a:gd name="T11" fmla="*/ 2147483647 h 41"/>
              <a:gd name="T12" fmla="*/ 2147483647 w 45"/>
              <a:gd name="T13" fmla="*/ 0 h 41"/>
              <a:gd name="T14" fmla="*/ 2147483647 w 45"/>
              <a:gd name="T15" fmla="*/ 0 h 41"/>
              <a:gd name="T16" fmla="*/ 2147483647 w 45"/>
              <a:gd name="T17" fmla="*/ 2147483647 h 41"/>
              <a:gd name="T18" fmla="*/ 2147483647 w 45"/>
              <a:gd name="T19" fmla="*/ 2147483647 h 41"/>
              <a:gd name="T20" fmla="*/ 2147483647 w 45"/>
              <a:gd name="T21" fmla="*/ 2147483647 h 41"/>
              <a:gd name="T22" fmla="*/ 2147483647 w 45"/>
              <a:gd name="T23" fmla="*/ 2147483647 h 41"/>
              <a:gd name="T24" fmla="*/ 0 w 45"/>
              <a:gd name="T25" fmla="*/ 2147483647 h 41"/>
              <a:gd name="T26" fmla="*/ 0 w 45"/>
              <a:gd name="T27" fmla="*/ 2147483647 h 4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5"/>
              <a:gd name="T43" fmla="*/ 0 h 41"/>
              <a:gd name="T44" fmla="*/ 45 w 45"/>
              <a:gd name="T45" fmla="*/ 41 h 4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5" h="41">
                <a:moveTo>
                  <a:pt x="0" y="30"/>
                </a:moveTo>
                <a:lnTo>
                  <a:pt x="0" y="30"/>
                </a:lnTo>
                <a:lnTo>
                  <a:pt x="17" y="25"/>
                </a:lnTo>
                <a:lnTo>
                  <a:pt x="8" y="20"/>
                </a:lnTo>
                <a:lnTo>
                  <a:pt x="17" y="6"/>
                </a:lnTo>
                <a:lnTo>
                  <a:pt x="23" y="15"/>
                </a:lnTo>
                <a:lnTo>
                  <a:pt x="23" y="0"/>
                </a:lnTo>
                <a:lnTo>
                  <a:pt x="44" y="0"/>
                </a:lnTo>
                <a:lnTo>
                  <a:pt x="42" y="15"/>
                </a:lnTo>
                <a:lnTo>
                  <a:pt x="29" y="21"/>
                </a:lnTo>
                <a:lnTo>
                  <a:pt x="30" y="40"/>
                </a:lnTo>
                <a:lnTo>
                  <a:pt x="17" y="28"/>
                </a:lnTo>
                <a:lnTo>
                  <a:pt x="0" y="30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72745" name="Group 71"/>
          <p:cNvGrpSpPr>
            <a:grpSpLocks/>
          </p:cNvGrpSpPr>
          <p:nvPr/>
        </p:nvGrpSpPr>
        <p:grpSpPr bwMode="auto">
          <a:xfrm>
            <a:off x="9297988" y="6097589"/>
            <a:ext cx="404812" cy="471487"/>
            <a:chOff x="4564" y="2775"/>
            <a:chExt cx="150" cy="176"/>
          </a:xfrm>
        </p:grpSpPr>
        <p:sp>
          <p:nvSpPr>
            <p:cNvPr id="72888" name="Freeform 72"/>
            <p:cNvSpPr>
              <a:spLocks/>
            </p:cNvSpPr>
            <p:nvPr/>
          </p:nvSpPr>
          <p:spPr bwMode="auto">
            <a:xfrm>
              <a:off x="4564" y="2861"/>
              <a:ext cx="99" cy="90"/>
            </a:xfrm>
            <a:custGeom>
              <a:avLst/>
              <a:gdLst>
                <a:gd name="T0" fmla="*/ 0 w 99"/>
                <a:gd name="T1" fmla="*/ 77 h 90"/>
                <a:gd name="T2" fmla="*/ 0 w 99"/>
                <a:gd name="T3" fmla="*/ 77 h 90"/>
                <a:gd name="T4" fmla="*/ 20 w 99"/>
                <a:gd name="T5" fmla="*/ 50 h 90"/>
                <a:gd name="T6" fmla="*/ 56 w 99"/>
                <a:gd name="T7" fmla="*/ 30 h 90"/>
                <a:gd name="T8" fmla="*/ 73 w 99"/>
                <a:gd name="T9" fmla="*/ 0 h 90"/>
                <a:gd name="T10" fmla="*/ 84 w 99"/>
                <a:gd name="T11" fmla="*/ 9 h 90"/>
                <a:gd name="T12" fmla="*/ 96 w 99"/>
                <a:gd name="T13" fmla="*/ 4 h 90"/>
                <a:gd name="T14" fmla="*/ 98 w 99"/>
                <a:gd name="T15" fmla="*/ 16 h 90"/>
                <a:gd name="T16" fmla="*/ 79 w 99"/>
                <a:gd name="T17" fmla="*/ 37 h 90"/>
                <a:gd name="T18" fmla="*/ 82 w 99"/>
                <a:gd name="T19" fmla="*/ 46 h 90"/>
                <a:gd name="T20" fmla="*/ 62 w 99"/>
                <a:gd name="T21" fmla="*/ 50 h 90"/>
                <a:gd name="T22" fmla="*/ 52 w 99"/>
                <a:gd name="T23" fmla="*/ 80 h 90"/>
                <a:gd name="T24" fmla="*/ 30 w 99"/>
                <a:gd name="T25" fmla="*/ 89 h 90"/>
                <a:gd name="T26" fmla="*/ 0 w 99"/>
                <a:gd name="T27" fmla="*/ 77 h 90"/>
                <a:gd name="T28" fmla="*/ 0 w 99"/>
                <a:gd name="T29" fmla="*/ 77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9"/>
                <a:gd name="T46" fmla="*/ 0 h 90"/>
                <a:gd name="T47" fmla="*/ 99 w 99"/>
                <a:gd name="T48" fmla="*/ 90 h 9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9" h="90">
                  <a:moveTo>
                    <a:pt x="0" y="77"/>
                  </a:moveTo>
                  <a:lnTo>
                    <a:pt x="0" y="77"/>
                  </a:lnTo>
                  <a:lnTo>
                    <a:pt x="20" y="50"/>
                  </a:lnTo>
                  <a:lnTo>
                    <a:pt x="56" y="30"/>
                  </a:lnTo>
                  <a:lnTo>
                    <a:pt x="73" y="0"/>
                  </a:lnTo>
                  <a:lnTo>
                    <a:pt x="84" y="9"/>
                  </a:lnTo>
                  <a:lnTo>
                    <a:pt x="96" y="4"/>
                  </a:lnTo>
                  <a:lnTo>
                    <a:pt x="98" y="16"/>
                  </a:lnTo>
                  <a:lnTo>
                    <a:pt x="79" y="37"/>
                  </a:lnTo>
                  <a:lnTo>
                    <a:pt x="82" y="46"/>
                  </a:lnTo>
                  <a:lnTo>
                    <a:pt x="62" y="50"/>
                  </a:lnTo>
                  <a:lnTo>
                    <a:pt x="52" y="80"/>
                  </a:lnTo>
                  <a:lnTo>
                    <a:pt x="30" y="89"/>
                  </a:lnTo>
                  <a:lnTo>
                    <a:pt x="0" y="77"/>
                  </a:lnTo>
                </a:path>
              </a:pathLst>
            </a:custGeom>
            <a:solidFill>
              <a:srgbClr val="C0C0C0"/>
            </a:solid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889" name="Freeform 73"/>
            <p:cNvSpPr>
              <a:spLocks/>
            </p:cNvSpPr>
            <p:nvPr/>
          </p:nvSpPr>
          <p:spPr bwMode="auto">
            <a:xfrm>
              <a:off x="4641" y="2775"/>
              <a:ext cx="73" cy="98"/>
            </a:xfrm>
            <a:custGeom>
              <a:avLst/>
              <a:gdLst>
                <a:gd name="T0" fmla="*/ 0 w 73"/>
                <a:gd name="T1" fmla="*/ 0 h 98"/>
                <a:gd name="T2" fmla="*/ 0 w 73"/>
                <a:gd name="T3" fmla="*/ 0 h 98"/>
                <a:gd name="T4" fmla="*/ 20 w 73"/>
                <a:gd name="T5" fmla="*/ 11 h 98"/>
                <a:gd name="T6" fmla="*/ 25 w 73"/>
                <a:gd name="T7" fmla="*/ 32 h 98"/>
                <a:gd name="T8" fmla="*/ 33 w 73"/>
                <a:gd name="T9" fmla="*/ 38 h 98"/>
                <a:gd name="T10" fmla="*/ 38 w 73"/>
                <a:gd name="T11" fmla="*/ 29 h 98"/>
                <a:gd name="T12" fmla="*/ 43 w 73"/>
                <a:gd name="T13" fmla="*/ 44 h 98"/>
                <a:gd name="T14" fmla="*/ 72 w 73"/>
                <a:gd name="T15" fmla="*/ 44 h 98"/>
                <a:gd name="T16" fmla="*/ 66 w 73"/>
                <a:gd name="T17" fmla="*/ 65 h 98"/>
                <a:gd name="T18" fmla="*/ 51 w 73"/>
                <a:gd name="T19" fmla="*/ 68 h 98"/>
                <a:gd name="T20" fmla="*/ 39 w 73"/>
                <a:gd name="T21" fmla="*/ 97 h 98"/>
                <a:gd name="T22" fmla="*/ 25 w 73"/>
                <a:gd name="T23" fmla="*/ 97 h 98"/>
                <a:gd name="T24" fmla="*/ 31 w 73"/>
                <a:gd name="T25" fmla="*/ 87 h 98"/>
                <a:gd name="T26" fmla="*/ 13 w 73"/>
                <a:gd name="T27" fmla="*/ 67 h 98"/>
                <a:gd name="T28" fmla="*/ 28 w 73"/>
                <a:gd name="T29" fmla="*/ 49 h 98"/>
                <a:gd name="T30" fmla="*/ 25 w 73"/>
                <a:gd name="T31" fmla="*/ 35 h 98"/>
                <a:gd name="T32" fmla="*/ 0 w 73"/>
                <a:gd name="T33" fmla="*/ 0 h 98"/>
                <a:gd name="T34" fmla="*/ 0 w 73"/>
                <a:gd name="T35" fmla="*/ 0 h 9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3"/>
                <a:gd name="T55" fmla="*/ 0 h 98"/>
                <a:gd name="T56" fmla="*/ 73 w 73"/>
                <a:gd name="T57" fmla="*/ 98 h 9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3" h="98">
                  <a:moveTo>
                    <a:pt x="0" y="0"/>
                  </a:moveTo>
                  <a:lnTo>
                    <a:pt x="0" y="0"/>
                  </a:lnTo>
                  <a:lnTo>
                    <a:pt x="20" y="11"/>
                  </a:lnTo>
                  <a:lnTo>
                    <a:pt x="25" y="32"/>
                  </a:lnTo>
                  <a:lnTo>
                    <a:pt x="33" y="38"/>
                  </a:lnTo>
                  <a:lnTo>
                    <a:pt x="38" y="29"/>
                  </a:lnTo>
                  <a:lnTo>
                    <a:pt x="43" y="44"/>
                  </a:lnTo>
                  <a:lnTo>
                    <a:pt x="72" y="44"/>
                  </a:lnTo>
                  <a:lnTo>
                    <a:pt x="66" y="65"/>
                  </a:lnTo>
                  <a:lnTo>
                    <a:pt x="51" y="68"/>
                  </a:lnTo>
                  <a:lnTo>
                    <a:pt x="39" y="97"/>
                  </a:lnTo>
                  <a:lnTo>
                    <a:pt x="25" y="97"/>
                  </a:lnTo>
                  <a:lnTo>
                    <a:pt x="31" y="87"/>
                  </a:lnTo>
                  <a:lnTo>
                    <a:pt x="13" y="67"/>
                  </a:lnTo>
                  <a:lnTo>
                    <a:pt x="28" y="49"/>
                  </a:lnTo>
                  <a:lnTo>
                    <a:pt x="25" y="35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2746" name="Freeform 74"/>
          <p:cNvSpPr>
            <a:spLocks/>
          </p:cNvSpPr>
          <p:nvPr/>
        </p:nvSpPr>
        <p:spPr bwMode="auto">
          <a:xfrm>
            <a:off x="3876676" y="2127250"/>
            <a:ext cx="866775" cy="681038"/>
          </a:xfrm>
          <a:custGeom>
            <a:avLst/>
            <a:gdLst>
              <a:gd name="T0" fmla="*/ 0 w 323"/>
              <a:gd name="T1" fmla="*/ 2147483647 h 253"/>
              <a:gd name="T2" fmla="*/ 2147483647 w 323"/>
              <a:gd name="T3" fmla="*/ 2147483647 h 253"/>
              <a:gd name="T4" fmla="*/ 0 w 323"/>
              <a:gd name="T5" fmla="*/ 2147483647 h 253"/>
              <a:gd name="T6" fmla="*/ 2147483647 w 323"/>
              <a:gd name="T7" fmla="*/ 2147483647 h 253"/>
              <a:gd name="T8" fmla="*/ 2147483647 w 323"/>
              <a:gd name="T9" fmla="*/ 2147483647 h 253"/>
              <a:gd name="T10" fmla="*/ 2147483647 w 323"/>
              <a:gd name="T11" fmla="*/ 2147483647 h 253"/>
              <a:gd name="T12" fmla="*/ 2147483647 w 323"/>
              <a:gd name="T13" fmla="*/ 2147483647 h 253"/>
              <a:gd name="T14" fmla="*/ 2147483647 w 323"/>
              <a:gd name="T15" fmla="*/ 2147483647 h 253"/>
              <a:gd name="T16" fmla="*/ 2147483647 w 323"/>
              <a:gd name="T17" fmla="*/ 2147483647 h 253"/>
              <a:gd name="T18" fmla="*/ 2147483647 w 323"/>
              <a:gd name="T19" fmla="*/ 2147483647 h 253"/>
              <a:gd name="T20" fmla="*/ 2147483647 w 323"/>
              <a:gd name="T21" fmla="*/ 2147483647 h 253"/>
              <a:gd name="T22" fmla="*/ 2147483647 w 323"/>
              <a:gd name="T23" fmla="*/ 2147483647 h 253"/>
              <a:gd name="T24" fmla="*/ 2147483647 w 323"/>
              <a:gd name="T25" fmla="*/ 2147483647 h 253"/>
              <a:gd name="T26" fmla="*/ 2147483647 w 323"/>
              <a:gd name="T27" fmla="*/ 2147483647 h 253"/>
              <a:gd name="T28" fmla="*/ 2147483647 w 323"/>
              <a:gd name="T29" fmla="*/ 2147483647 h 253"/>
              <a:gd name="T30" fmla="*/ 2147483647 w 323"/>
              <a:gd name="T31" fmla="*/ 2147483647 h 253"/>
              <a:gd name="T32" fmla="*/ 2147483647 w 323"/>
              <a:gd name="T33" fmla="*/ 2147483647 h 253"/>
              <a:gd name="T34" fmla="*/ 2147483647 w 323"/>
              <a:gd name="T35" fmla="*/ 2147483647 h 253"/>
              <a:gd name="T36" fmla="*/ 2147483647 w 323"/>
              <a:gd name="T37" fmla="*/ 2147483647 h 253"/>
              <a:gd name="T38" fmla="*/ 2147483647 w 323"/>
              <a:gd name="T39" fmla="*/ 2147483647 h 253"/>
              <a:gd name="T40" fmla="*/ 2147483647 w 323"/>
              <a:gd name="T41" fmla="*/ 2147483647 h 253"/>
              <a:gd name="T42" fmla="*/ 2147483647 w 323"/>
              <a:gd name="T43" fmla="*/ 2147483647 h 253"/>
              <a:gd name="T44" fmla="*/ 2147483647 w 323"/>
              <a:gd name="T45" fmla="*/ 2147483647 h 253"/>
              <a:gd name="T46" fmla="*/ 2147483647 w 323"/>
              <a:gd name="T47" fmla="*/ 0 h 253"/>
              <a:gd name="T48" fmla="*/ 2147483647 w 323"/>
              <a:gd name="T49" fmla="*/ 2147483647 h 253"/>
              <a:gd name="T50" fmla="*/ 2147483647 w 323"/>
              <a:gd name="T51" fmla="*/ 2147483647 h 253"/>
              <a:gd name="T52" fmla="*/ 2147483647 w 323"/>
              <a:gd name="T53" fmla="*/ 2147483647 h 253"/>
              <a:gd name="T54" fmla="*/ 2147483647 w 323"/>
              <a:gd name="T55" fmla="*/ 2147483647 h 253"/>
              <a:gd name="T56" fmla="*/ 2147483647 w 323"/>
              <a:gd name="T57" fmla="*/ 2147483647 h 253"/>
              <a:gd name="T58" fmla="*/ 2147483647 w 323"/>
              <a:gd name="T59" fmla="*/ 2147483647 h 253"/>
              <a:gd name="T60" fmla="*/ 2147483647 w 323"/>
              <a:gd name="T61" fmla="*/ 2147483647 h 253"/>
              <a:gd name="T62" fmla="*/ 2147483647 w 323"/>
              <a:gd name="T63" fmla="*/ 2147483647 h 253"/>
              <a:gd name="T64" fmla="*/ 2147483647 w 323"/>
              <a:gd name="T65" fmla="*/ 2147483647 h 253"/>
              <a:gd name="T66" fmla="*/ 2147483647 w 323"/>
              <a:gd name="T67" fmla="*/ 2147483647 h 253"/>
              <a:gd name="T68" fmla="*/ 2147483647 w 323"/>
              <a:gd name="T69" fmla="*/ 2147483647 h 253"/>
              <a:gd name="T70" fmla="*/ 2147483647 w 323"/>
              <a:gd name="T71" fmla="*/ 2147483647 h 253"/>
              <a:gd name="T72" fmla="*/ 2147483647 w 323"/>
              <a:gd name="T73" fmla="*/ 2147483647 h 253"/>
              <a:gd name="T74" fmla="*/ 2147483647 w 323"/>
              <a:gd name="T75" fmla="*/ 2147483647 h 253"/>
              <a:gd name="T76" fmla="*/ 2147483647 w 323"/>
              <a:gd name="T77" fmla="*/ 2147483647 h 253"/>
              <a:gd name="T78" fmla="*/ 2147483647 w 323"/>
              <a:gd name="T79" fmla="*/ 2147483647 h 253"/>
              <a:gd name="T80" fmla="*/ 2147483647 w 323"/>
              <a:gd name="T81" fmla="*/ 2147483647 h 253"/>
              <a:gd name="T82" fmla="*/ 0 w 323"/>
              <a:gd name="T83" fmla="*/ 2147483647 h 253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23"/>
              <a:gd name="T127" fmla="*/ 0 h 253"/>
              <a:gd name="T128" fmla="*/ 323 w 323"/>
              <a:gd name="T129" fmla="*/ 253 h 253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23" h="253">
                <a:moveTo>
                  <a:pt x="0" y="188"/>
                </a:moveTo>
                <a:lnTo>
                  <a:pt x="0" y="188"/>
                </a:lnTo>
                <a:lnTo>
                  <a:pt x="0" y="199"/>
                </a:lnTo>
                <a:lnTo>
                  <a:pt x="29" y="192"/>
                </a:lnTo>
                <a:lnTo>
                  <a:pt x="31" y="196"/>
                </a:lnTo>
                <a:lnTo>
                  <a:pt x="0" y="203"/>
                </a:lnTo>
                <a:lnTo>
                  <a:pt x="8" y="207"/>
                </a:lnTo>
                <a:lnTo>
                  <a:pt x="4" y="220"/>
                </a:lnTo>
                <a:lnTo>
                  <a:pt x="25" y="208"/>
                </a:lnTo>
                <a:lnTo>
                  <a:pt x="2" y="228"/>
                </a:lnTo>
                <a:lnTo>
                  <a:pt x="15" y="228"/>
                </a:lnTo>
                <a:lnTo>
                  <a:pt x="8" y="244"/>
                </a:lnTo>
                <a:lnTo>
                  <a:pt x="38" y="252"/>
                </a:lnTo>
                <a:lnTo>
                  <a:pt x="63" y="236"/>
                </a:lnTo>
                <a:lnTo>
                  <a:pt x="68" y="221"/>
                </a:lnTo>
                <a:lnTo>
                  <a:pt x="75" y="236"/>
                </a:lnTo>
                <a:lnTo>
                  <a:pt x="90" y="217"/>
                </a:lnTo>
                <a:lnTo>
                  <a:pt x="88" y="201"/>
                </a:lnTo>
                <a:lnTo>
                  <a:pt x="94" y="194"/>
                </a:lnTo>
                <a:lnTo>
                  <a:pt x="88" y="187"/>
                </a:lnTo>
                <a:lnTo>
                  <a:pt x="88" y="151"/>
                </a:lnTo>
                <a:lnTo>
                  <a:pt x="112" y="143"/>
                </a:lnTo>
                <a:lnTo>
                  <a:pt x="107" y="132"/>
                </a:lnTo>
                <a:lnTo>
                  <a:pt x="117" y="104"/>
                </a:lnTo>
                <a:lnTo>
                  <a:pt x="139" y="84"/>
                </a:lnTo>
                <a:lnTo>
                  <a:pt x="144" y="68"/>
                </a:lnTo>
                <a:lnTo>
                  <a:pt x="159" y="64"/>
                </a:lnTo>
                <a:lnTo>
                  <a:pt x="163" y="54"/>
                </a:lnTo>
                <a:lnTo>
                  <a:pt x="186" y="56"/>
                </a:lnTo>
                <a:lnTo>
                  <a:pt x="187" y="43"/>
                </a:lnTo>
                <a:lnTo>
                  <a:pt x="193" y="43"/>
                </a:lnTo>
                <a:lnTo>
                  <a:pt x="201" y="37"/>
                </a:lnTo>
                <a:lnTo>
                  <a:pt x="216" y="49"/>
                </a:lnTo>
                <a:lnTo>
                  <a:pt x="242" y="51"/>
                </a:lnTo>
                <a:lnTo>
                  <a:pt x="257" y="44"/>
                </a:lnTo>
                <a:lnTo>
                  <a:pt x="261" y="28"/>
                </a:lnTo>
                <a:lnTo>
                  <a:pt x="286" y="23"/>
                </a:lnTo>
                <a:lnTo>
                  <a:pt x="299" y="29"/>
                </a:lnTo>
                <a:lnTo>
                  <a:pt x="298" y="43"/>
                </a:lnTo>
                <a:lnTo>
                  <a:pt x="321" y="28"/>
                </a:lnTo>
                <a:lnTo>
                  <a:pt x="305" y="29"/>
                </a:lnTo>
                <a:lnTo>
                  <a:pt x="309" y="26"/>
                </a:lnTo>
                <a:lnTo>
                  <a:pt x="294" y="21"/>
                </a:lnTo>
                <a:lnTo>
                  <a:pt x="322" y="13"/>
                </a:lnTo>
                <a:lnTo>
                  <a:pt x="299" y="4"/>
                </a:lnTo>
                <a:lnTo>
                  <a:pt x="284" y="13"/>
                </a:lnTo>
                <a:lnTo>
                  <a:pt x="292" y="1"/>
                </a:lnTo>
                <a:lnTo>
                  <a:pt x="280" y="0"/>
                </a:lnTo>
                <a:lnTo>
                  <a:pt x="272" y="13"/>
                </a:lnTo>
                <a:lnTo>
                  <a:pt x="268" y="15"/>
                </a:lnTo>
                <a:lnTo>
                  <a:pt x="268" y="3"/>
                </a:lnTo>
                <a:lnTo>
                  <a:pt x="248" y="23"/>
                </a:lnTo>
                <a:lnTo>
                  <a:pt x="258" y="4"/>
                </a:lnTo>
                <a:lnTo>
                  <a:pt x="248" y="2"/>
                </a:lnTo>
                <a:lnTo>
                  <a:pt x="226" y="24"/>
                </a:lnTo>
                <a:lnTo>
                  <a:pt x="205" y="16"/>
                </a:lnTo>
                <a:lnTo>
                  <a:pt x="210" y="29"/>
                </a:lnTo>
                <a:lnTo>
                  <a:pt x="201" y="23"/>
                </a:lnTo>
                <a:lnTo>
                  <a:pt x="187" y="37"/>
                </a:lnTo>
                <a:lnTo>
                  <a:pt x="189" y="25"/>
                </a:lnTo>
                <a:lnTo>
                  <a:pt x="181" y="36"/>
                </a:lnTo>
                <a:lnTo>
                  <a:pt x="174" y="28"/>
                </a:lnTo>
                <a:lnTo>
                  <a:pt x="179" y="39"/>
                </a:lnTo>
                <a:lnTo>
                  <a:pt x="162" y="35"/>
                </a:lnTo>
                <a:lnTo>
                  <a:pt x="158" y="50"/>
                </a:lnTo>
                <a:lnTo>
                  <a:pt x="142" y="55"/>
                </a:lnTo>
                <a:lnTo>
                  <a:pt x="156" y="56"/>
                </a:lnTo>
                <a:lnTo>
                  <a:pt x="130" y="64"/>
                </a:lnTo>
                <a:lnTo>
                  <a:pt x="126" y="74"/>
                </a:lnTo>
                <a:lnTo>
                  <a:pt x="134" y="74"/>
                </a:lnTo>
                <a:lnTo>
                  <a:pt x="102" y="92"/>
                </a:lnTo>
                <a:lnTo>
                  <a:pt x="90" y="121"/>
                </a:lnTo>
                <a:lnTo>
                  <a:pt x="56" y="146"/>
                </a:lnTo>
                <a:lnTo>
                  <a:pt x="63" y="153"/>
                </a:lnTo>
                <a:lnTo>
                  <a:pt x="78" y="148"/>
                </a:lnTo>
                <a:lnTo>
                  <a:pt x="43" y="156"/>
                </a:lnTo>
                <a:lnTo>
                  <a:pt x="25" y="166"/>
                </a:lnTo>
                <a:lnTo>
                  <a:pt x="29" y="172"/>
                </a:lnTo>
                <a:lnTo>
                  <a:pt x="16" y="172"/>
                </a:lnTo>
                <a:lnTo>
                  <a:pt x="17" y="180"/>
                </a:lnTo>
                <a:lnTo>
                  <a:pt x="0" y="180"/>
                </a:lnTo>
                <a:lnTo>
                  <a:pt x="16" y="184"/>
                </a:lnTo>
                <a:lnTo>
                  <a:pt x="0" y="188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47" name="Freeform 75"/>
          <p:cNvSpPr>
            <a:spLocks/>
          </p:cNvSpPr>
          <p:nvPr/>
        </p:nvSpPr>
        <p:spPr bwMode="auto">
          <a:xfrm>
            <a:off x="5751513" y="3678239"/>
            <a:ext cx="563562" cy="477837"/>
          </a:xfrm>
          <a:custGeom>
            <a:avLst/>
            <a:gdLst>
              <a:gd name="T0" fmla="*/ 0 w 210"/>
              <a:gd name="T1" fmla="*/ 2147483647 h 178"/>
              <a:gd name="T2" fmla="*/ 0 w 210"/>
              <a:gd name="T3" fmla="*/ 2147483647 h 178"/>
              <a:gd name="T4" fmla="*/ 2147483647 w 210"/>
              <a:gd name="T5" fmla="*/ 2147483647 h 178"/>
              <a:gd name="T6" fmla="*/ 2147483647 w 210"/>
              <a:gd name="T7" fmla="*/ 2147483647 h 178"/>
              <a:gd name="T8" fmla="*/ 2147483647 w 210"/>
              <a:gd name="T9" fmla="*/ 2147483647 h 178"/>
              <a:gd name="T10" fmla="*/ 2147483647 w 210"/>
              <a:gd name="T11" fmla="*/ 2147483647 h 178"/>
              <a:gd name="T12" fmla="*/ 2147483647 w 210"/>
              <a:gd name="T13" fmla="*/ 2147483647 h 178"/>
              <a:gd name="T14" fmla="*/ 2147483647 w 210"/>
              <a:gd name="T15" fmla="*/ 2147483647 h 178"/>
              <a:gd name="T16" fmla="*/ 2147483647 w 210"/>
              <a:gd name="T17" fmla="*/ 2147483647 h 178"/>
              <a:gd name="T18" fmla="*/ 2147483647 w 210"/>
              <a:gd name="T19" fmla="*/ 2147483647 h 178"/>
              <a:gd name="T20" fmla="*/ 2147483647 w 210"/>
              <a:gd name="T21" fmla="*/ 2147483647 h 178"/>
              <a:gd name="T22" fmla="*/ 2147483647 w 210"/>
              <a:gd name="T23" fmla="*/ 2147483647 h 178"/>
              <a:gd name="T24" fmla="*/ 2147483647 w 210"/>
              <a:gd name="T25" fmla="*/ 0 h 178"/>
              <a:gd name="T26" fmla="*/ 2147483647 w 210"/>
              <a:gd name="T27" fmla="*/ 2147483647 h 178"/>
              <a:gd name="T28" fmla="*/ 2147483647 w 210"/>
              <a:gd name="T29" fmla="*/ 2147483647 h 178"/>
              <a:gd name="T30" fmla="*/ 2147483647 w 210"/>
              <a:gd name="T31" fmla="*/ 2147483647 h 178"/>
              <a:gd name="T32" fmla="*/ 2147483647 w 210"/>
              <a:gd name="T33" fmla="*/ 2147483647 h 178"/>
              <a:gd name="T34" fmla="*/ 2147483647 w 210"/>
              <a:gd name="T35" fmla="*/ 2147483647 h 178"/>
              <a:gd name="T36" fmla="*/ 2147483647 w 210"/>
              <a:gd name="T37" fmla="*/ 2147483647 h 178"/>
              <a:gd name="T38" fmla="*/ 2147483647 w 210"/>
              <a:gd name="T39" fmla="*/ 2147483647 h 178"/>
              <a:gd name="T40" fmla="*/ 2147483647 w 210"/>
              <a:gd name="T41" fmla="*/ 2147483647 h 178"/>
              <a:gd name="T42" fmla="*/ 2147483647 w 210"/>
              <a:gd name="T43" fmla="*/ 2147483647 h 178"/>
              <a:gd name="T44" fmla="*/ 2147483647 w 210"/>
              <a:gd name="T45" fmla="*/ 2147483647 h 178"/>
              <a:gd name="T46" fmla="*/ 2147483647 w 210"/>
              <a:gd name="T47" fmla="*/ 2147483647 h 178"/>
              <a:gd name="T48" fmla="*/ 2147483647 w 210"/>
              <a:gd name="T49" fmla="*/ 2147483647 h 178"/>
              <a:gd name="T50" fmla="*/ 2147483647 w 210"/>
              <a:gd name="T51" fmla="*/ 2147483647 h 178"/>
              <a:gd name="T52" fmla="*/ 2147483647 w 210"/>
              <a:gd name="T53" fmla="*/ 2147483647 h 178"/>
              <a:gd name="T54" fmla="*/ 2147483647 w 210"/>
              <a:gd name="T55" fmla="*/ 2147483647 h 178"/>
              <a:gd name="T56" fmla="*/ 2147483647 w 210"/>
              <a:gd name="T57" fmla="*/ 2147483647 h 178"/>
              <a:gd name="T58" fmla="*/ 0 w 210"/>
              <a:gd name="T59" fmla="*/ 2147483647 h 178"/>
              <a:gd name="T60" fmla="*/ 0 w 210"/>
              <a:gd name="T61" fmla="*/ 2147483647 h 17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210"/>
              <a:gd name="T94" fmla="*/ 0 h 178"/>
              <a:gd name="T95" fmla="*/ 210 w 210"/>
              <a:gd name="T96" fmla="*/ 178 h 178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210" h="178">
                <a:moveTo>
                  <a:pt x="0" y="97"/>
                </a:moveTo>
                <a:lnTo>
                  <a:pt x="0" y="97"/>
                </a:lnTo>
                <a:lnTo>
                  <a:pt x="19" y="103"/>
                </a:lnTo>
                <a:lnTo>
                  <a:pt x="65" y="97"/>
                </a:lnTo>
                <a:lnTo>
                  <a:pt x="74" y="79"/>
                </a:lnTo>
                <a:lnTo>
                  <a:pt x="105" y="68"/>
                </a:lnTo>
                <a:lnTo>
                  <a:pt x="107" y="54"/>
                </a:lnTo>
                <a:lnTo>
                  <a:pt x="118" y="50"/>
                </a:lnTo>
                <a:lnTo>
                  <a:pt x="113" y="42"/>
                </a:lnTo>
                <a:lnTo>
                  <a:pt x="125" y="41"/>
                </a:lnTo>
                <a:lnTo>
                  <a:pt x="133" y="26"/>
                </a:lnTo>
                <a:lnTo>
                  <a:pt x="130" y="11"/>
                </a:lnTo>
                <a:lnTo>
                  <a:pt x="171" y="0"/>
                </a:lnTo>
                <a:lnTo>
                  <a:pt x="209" y="22"/>
                </a:lnTo>
                <a:lnTo>
                  <a:pt x="199" y="32"/>
                </a:lnTo>
                <a:lnTo>
                  <a:pt x="162" y="32"/>
                </a:lnTo>
                <a:lnTo>
                  <a:pt x="163" y="52"/>
                </a:lnTo>
                <a:lnTo>
                  <a:pt x="179" y="64"/>
                </a:lnTo>
                <a:lnTo>
                  <a:pt x="170" y="71"/>
                </a:lnTo>
                <a:lnTo>
                  <a:pt x="172" y="82"/>
                </a:lnTo>
                <a:lnTo>
                  <a:pt x="135" y="122"/>
                </a:lnTo>
                <a:lnTo>
                  <a:pt x="119" y="121"/>
                </a:lnTo>
                <a:lnTo>
                  <a:pt x="107" y="131"/>
                </a:lnTo>
                <a:lnTo>
                  <a:pt x="127" y="168"/>
                </a:lnTo>
                <a:lnTo>
                  <a:pt x="99" y="168"/>
                </a:lnTo>
                <a:lnTo>
                  <a:pt x="88" y="177"/>
                </a:lnTo>
                <a:lnTo>
                  <a:pt x="67" y="154"/>
                </a:lnTo>
                <a:lnTo>
                  <a:pt x="9" y="158"/>
                </a:lnTo>
                <a:lnTo>
                  <a:pt x="29" y="132"/>
                </a:lnTo>
                <a:lnTo>
                  <a:pt x="0" y="97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72748" name="Group 76"/>
          <p:cNvGrpSpPr>
            <a:grpSpLocks/>
          </p:cNvGrpSpPr>
          <p:nvPr/>
        </p:nvGrpSpPr>
        <p:grpSpPr bwMode="auto">
          <a:xfrm>
            <a:off x="8447089" y="5018089"/>
            <a:ext cx="401637" cy="255587"/>
            <a:chOff x="4247" y="2374"/>
            <a:chExt cx="150" cy="95"/>
          </a:xfrm>
        </p:grpSpPr>
        <p:sp>
          <p:nvSpPr>
            <p:cNvPr id="72885" name="Freeform 77"/>
            <p:cNvSpPr>
              <a:spLocks/>
            </p:cNvSpPr>
            <p:nvPr/>
          </p:nvSpPr>
          <p:spPr bwMode="auto">
            <a:xfrm>
              <a:off x="4247" y="2374"/>
              <a:ext cx="126" cy="95"/>
            </a:xfrm>
            <a:custGeom>
              <a:avLst/>
              <a:gdLst>
                <a:gd name="T0" fmla="*/ 0 w 126"/>
                <a:gd name="T1" fmla="*/ 0 h 95"/>
                <a:gd name="T2" fmla="*/ 0 w 126"/>
                <a:gd name="T3" fmla="*/ 0 h 95"/>
                <a:gd name="T4" fmla="*/ 2 w 126"/>
                <a:gd name="T5" fmla="*/ 78 h 95"/>
                <a:gd name="T6" fmla="*/ 22 w 126"/>
                <a:gd name="T7" fmla="*/ 81 h 95"/>
                <a:gd name="T8" fmla="*/ 43 w 126"/>
                <a:gd name="T9" fmla="*/ 60 h 95"/>
                <a:gd name="T10" fmla="*/ 64 w 126"/>
                <a:gd name="T11" fmla="*/ 69 h 95"/>
                <a:gd name="T12" fmla="*/ 85 w 126"/>
                <a:gd name="T13" fmla="*/ 90 h 95"/>
                <a:gd name="T14" fmla="*/ 125 w 126"/>
                <a:gd name="T15" fmla="*/ 94 h 95"/>
                <a:gd name="T16" fmla="*/ 79 w 126"/>
                <a:gd name="T17" fmla="*/ 59 h 95"/>
                <a:gd name="T18" fmla="*/ 82 w 126"/>
                <a:gd name="T19" fmla="*/ 42 h 95"/>
                <a:gd name="T20" fmla="*/ 62 w 126"/>
                <a:gd name="T21" fmla="*/ 36 h 95"/>
                <a:gd name="T22" fmla="*/ 42 w 126"/>
                <a:gd name="T23" fmla="*/ 14 h 95"/>
                <a:gd name="T24" fmla="*/ 0 w 126"/>
                <a:gd name="T25" fmla="*/ 0 h 95"/>
                <a:gd name="T26" fmla="*/ 0 w 126"/>
                <a:gd name="T27" fmla="*/ 0 h 9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6"/>
                <a:gd name="T43" fmla="*/ 0 h 95"/>
                <a:gd name="T44" fmla="*/ 126 w 126"/>
                <a:gd name="T45" fmla="*/ 95 h 9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6" h="95">
                  <a:moveTo>
                    <a:pt x="0" y="0"/>
                  </a:moveTo>
                  <a:lnTo>
                    <a:pt x="0" y="0"/>
                  </a:lnTo>
                  <a:lnTo>
                    <a:pt x="2" y="78"/>
                  </a:lnTo>
                  <a:lnTo>
                    <a:pt x="22" y="81"/>
                  </a:lnTo>
                  <a:lnTo>
                    <a:pt x="43" y="60"/>
                  </a:lnTo>
                  <a:lnTo>
                    <a:pt x="64" y="69"/>
                  </a:lnTo>
                  <a:lnTo>
                    <a:pt x="85" y="90"/>
                  </a:lnTo>
                  <a:lnTo>
                    <a:pt x="125" y="94"/>
                  </a:lnTo>
                  <a:lnTo>
                    <a:pt x="79" y="59"/>
                  </a:lnTo>
                  <a:lnTo>
                    <a:pt x="82" y="42"/>
                  </a:lnTo>
                  <a:lnTo>
                    <a:pt x="62" y="36"/>
                  </a:lnTo>
                  <a:lnTo>
                    <a:pt x="42" y="14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886" name="Freeform 78"/>
            <p:cNvSpPr>
              <a:spLocks/>
            </p:cNvSpPr>
            <p:nvPr/>
          </p:nvSpPr>
          <p:spPr bwMode="auto">
            <a:xfrm>
              <a:off x="4337" y="2394"/>
              <a:ext cx="53" cy="26"/>
            </a:xfrm>
            <a:custGeom>
              <a:avLst/>
              <a:gdLst>
                <a:gd name="T0" fmla="*/ 0 w 53"/>
                <a:gd name="T1" fmla="*/ 16 h 26"/>
                <a:gd name="T2" fmla="*/ 0 w 53"/>
                <a:gd name="T3" fmla="*/ 16 h 26"/>
                <a:gd name="T4" fmla="*/ 31 w 53"/>
                <a:gd name="T5" fmla="*/ 25 h 26"/>
                <a:gd name="T6" fmla="*/ 52 w 53"/>
                <a:gd name="T7" fmla="*/ 8 h 26"/>
                <a:gd name="T8" fmla="*/ 44 w 53"/>
                <a:gd name="T9" fmla="*/ 0 h 26"/>
                <a:gd name="T10" fmla="*/ 36 w 53"/>
                <a:gd name="T11" fmla="*/ 9 h 26"/>
                <a:gd name="T12" fmla="*/ 0 w 53"/>
                <a:gd name="T13" fmla="*/ 16 h 26"/>
                <a:gd name="T14" fmla="*/ 0 w 53"/>
                <a:gd name="T15" fmla="*/ 16 h 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3"/>
                <a:gd name="T25" fmla="*/ 0 h 26"/>
                <a:gd name="T26" fmla="*/ 53 w 53"/>
                <a:gd name="T27" fmla="*/ 26 h 2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3" h="26">
                  <a:moveTo>
                    <a:pt x="0" y="16"/>
                  </a:moveTo>
                  <a:lnTo>
                    <a:pt x="0" y="16"/>
                  </a:lnTo>
                  <a:lnTo>
                    <a:pt x="31" y="25"/>
                  </a:lnTo>
                  <a:lnTo>
                    <a:pt x="52" y="8"/>
                  </a:lnTo>
                  <a:lnTo>
                    <a:pt x="44" y="0"/>
                  </a:lnTo>
                  <a:lnTo>
                    <a:pt x="36" y="9"/>
                  </a:lnTo>
                  <a:lnTo>
                    <a:pt x="0" y="16"/>
                  </a:lnTo>
                </a:path>
              </a:pathLst>
            </a:custGeom>
            <a:solidFill>
              <a:srgbClr val="C0C0C0"/>
            </a:solid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887" name="Freeform 79"/>
            <p:cNvSpPr>
              <a:spLocks/>
            </p:cNvSpPr>
            <p:nvPr/>
          </p:nvSpPr>
          <p:spPr bwMode="auto">
            <a:xfrm>
              <a:off x="4369" y="2376"/>
              <a:ext cx="28" cy="24"/>
            </a:xfrm>
            <a:custGeom>
              <a:avLst/>
              <a:gdLst>
                <a:gd name="T0" fmla="*/ 0 w 28"/>
                <a:gd name="T1" fmla="*/ 0 h 24"/>
                <a:gd name="T2" fmla="*/ 0 w 28"/>
                <a:gd name="T3" fmla="*/ 0 h 24"/>
                <a:gd name="T4" fmla="*/ 20 w 28"/>
                <a:gd name="T5" fmla="*/ 10 h 24"/>
                <a:gd name="T6" fmla="*/ 27 w 28"/>
                <a:gd name="T7" fmla="*/ 23 h 24"/>
                <a:gd name="T8" fmla="*/ 27 w 28"/>
                <a:gd name="T9" fmla="*/ 13 h 24"/>
                <a:gd name="T10" fmla="*/ 0 w 28"/>
                <a:gd name="T11" fmla="*/ 0 h 24"/>
                <a:gd name="T12" fmla="*/ 0 w 28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"/>
                <a:gd name="T22" fmla="*/ 0 h 24"/>
                <a:gd name="T23" fmla="*/ 28 w 28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" h="24">
                  <a:moveTo>
                    <a:pt x="0" y="0"/>
                  </a:moveTo>
                  <a:lnTo>
                    <a:pt x="0" y="0"/>
                  </a:lnTo>
                  <a:lnTo>
                    <a:pt x="20" y="10"/>
                  </a:lnTo>
                  <a:lnTo>
                    <a:pt x="27" y="23"/>
                  </a:lnTo>
                  <a:lnTo>
                    <a:pt x="27" y="13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2749" name="Group 80"/>
          <p:cNvGrpSpPr>
            <a:grpSpLocks/>
          </p:cNvGrpSpPr>
          <p:nvPr/>
        </p:nvGrpSpPr>
        <p:grpSpPr bwMode="auto">
          <a:xfrm>
            <a:off x="7643813" y="4327525"/>
            <a:ext cx="309562" cy="427038"/>
            <a:chOff x="3948" y="2117"/>
            <a:chExt cx="115" cy="159"/>
          </a:xfrm>
        </p:grpSpPr>
        <p:sp>
          <p:nvSpPr>
            <p:cNvPr id="72879" name="Freeform 81"/>
            <p:cNvSpPr>
              <a:spLocks/>
            </p:cNvSpPr>
            <p:nvPr/>
          </p:nvSpPr>
          <p:spPr bwMode="auto">
            <a:xfrm>
              <a:off x="3948" y="2206"/>
              <a:ext cx="30" cy="36"/>
            </a:xfrm>
            <a:custGeom>
              <a:avLst/>
              <a:gdLst>
                <a:gd name="T0" fmla="*/ 0 w 30"/>
                <a:gd name="T1" fmla="*/ 35 h 36"/>
                <a:gd name="T2" fmla="*/ 0 w 30"/>
                <a:gd name="T3" fmla="*/ 35 h 36"/>
                <a:gd name="T4" fmla="*/ 19 w 30"/>
                <a:gd name="T5" fmla="*/ 18 h 36"/>
                <a:gd name="T6" fmla="*/ 29 w 30"/>
                <a:gd name="T7" fmla="*/ 0 h 36"/>
                <a:gd name="T8" fmla="*/ 0 w 30"/>
                <a:gd name="T9" fmla="*/ 35 h 36"/>
                <a:gd name="T10" fmla="*/ 0 w 30"/>
                <a:gd name="T11" fmla="*/ 35 h 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36"/>
                <a:gd name="T20" fmla="*/ 30 w 30"/>
                <a:gd name="T21" fmla="*/ 36 h 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36">
                  <a:moveTo>
                    <a:pt x="0" y="35"/>
                  </a:moveTo>
                  <a:lnTo>
                    <a:pt x="0" y="35"/>
                  </a:lnTo>
                  <a:lnTo>
                    <a:pt x="19" y="18"/>
                  </a:lnTo>
                  <a:lnTo>
                    <a:pt x="29" y="0"/>
                  </a:lnTo>
                  <a:lnTo>
                    <a:pt x="0" y="35"/>
                  </a:lnTo>
                </a:path>
              </a:pathLst>
            </a:custGeom>
            <a:solidFill>
              <a:srgbClr val="FFFF99"/>
            </a:solid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880" name="Freeform 82"/>
            <p:cNvSpPr>
              <a:spLocks/>
            </p:cNvSpPr>
            <p:nvPr/>
          </p:nvSpPr>
          <p:spPr bwMode="auto">
            <a:xfrm>
              <a:off x="3983" y="2117"/>
              <a:ext cx="51" cy="75"/>
            </a:xfrm>
            <a:custGeom>
              <a:avLst/>
              <a:gdLst>
                <a:gd name="T0" fmla="*/ 0 w 51"/>
                <a:gd name="T1" fmla="*/ 28 h 75"/>
                <a:gd name="T2" fmla="*/ 0 w 51"/>
                <a:gd name="T3" fmla="*/ 28 h 75"/>
                <a:gd name="T4" fmla="*/ 9 w 51"/>
                <a:gd name="T5" fmla="*/ 0 h 75"/>
                <a:gd name="T6" fmla="*/ 27 w 51"/>
                <a:gd name="T7" fmla="*/ 0 h 75"/>
                <a:gd name="T8" fmla="*/ 31 w 51"/>
                <a:gd name="T9" fmla="*/ 20 h 75"/>
                <a:gd name="T10" fmla="*/ 18 w 51"/>
                <a:gd name="T11" fmla="*/ 40 h 75"/>
                <a:gd name="T12" fmla="*/ 20 w 51"/>
                <a:gd name="T13" fmla="*/ 51 h 75"/>
                <a:gd name="T14" fmla="*/ 47 w 51"/>
                <a:gd name="T15" fmla="*/ 58 h 75"/>
                <a:gd name="T16" fmla="*/ 50 w 51"/>
                <a:gd name="T17" fmla="*/ 74 h 75"/>
                <a:gd name="T18" fmla="*/ 33 w 51"/>
                <a:gd name="T19" fmla="*/ 58 h 75"/>
                <a:gd name="T20" fmla="*/ 33 w 51"/>
                <a:gd name="T21" fmla="*/ 65 h 75"/>
                <a:gd name="T22" fmla="*/ 9 w 51"/>
                <a:gd name="T23" fmla="*/ 58 h 75"/>
                <a:gd name="T24" fmla="*/ 0 w 51"/>
                <a:gd name="T25" fmla="*/ 28 h 75"/>
                <a:gd name="T26" fmla="*/ 0 w 51"/>
                <a:gd name="T27" fmla="*/ 28 h 7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1"/>
                <a:gd name="T43" fmla="*/ 0 h 75"/>
                <a:gd name="T44" fmla="*/ 51 w 51"/>
                <a:gd name="T45" fmla="*/ 75 h 7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1" h="75">
                  <a:moveTo>
                    <a:pt x="0" y="28"/>
                  </a:moveTo>
                  <a:lnTo>
                    <a:pt x="0" y="28"/>
                  </a:lnTo>
                  <a:lnTo>
                    <a:pt x="9" y="0"/>
                  </a:lnTo>
                  <a:lnTo>
                    <a:pt x="27" y="0"/>
                  </a:lnTo>
                  <a:lnTo>
                    <a:pt x="31" y="20"/>
                  </a:lnTo>
                  <a:lnTo>
                    <a:pt x="18" y="40"/>
                  </a:lnTo>
                  <a:lnTo>
                    <a:pt x="20" y="51"/>
                  </a:lnTo>
                  <a:lnTo>
                    <a:pt x="47" y="58"/>
                  </a:lnTo>
                  <a:lnTo>
                    <a:pt x="50" y="74"/>
                  </a:lnTo>
                  <a:lnTo>
                    <a:pt x="33" y="58"/>
                  </a:lnTo>
                  <a:lnTo>
                    <a:pt x="33" y="65"/>
                  </a:lnTo>
                  <a:lnTo>
                    <a:pt x="9" y="58"/>
                  </a:lnTo>
                  <a:lnTo>
                    <a:pt x="0" y="28"/>
                  </a:lnTo>
                </a:path>
              </a:pathLst>
            </a:custGeom>
            <a:solidFill>
              <a:srgbClr val="FFFF99"/>
            </a:solid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881" name="Freeform 83"/>
            <p:cNvSpPr>
              <a:spLocks/>
            </p:cNvSpPr>
            <p:nvPr/>
          </p:nvSpPr>
          <p:spPr bwMode="auto">
            <a:xfrm>
              <a:off x="3987" y="2179"/>
              <a:ext cx="17" cy="17"/>
            </a:xfrm>
            <a:custGeom>
              <a:avLst/>
              <a:gdLst>
                <a:gd name="T0" fmla="*/ 0 w 17"/>
                <a:gd name="T1" fmla="*/ 0 h 17"/>
                <a:gd name="T2" fmla="*/ 0 w 17"/>
                <a:gd name="T3" fmla="*/ 0 h 17"/>
                <a:gd name="T4" fmla="*/ 7 w 17"/>
                <a:gd name="T5" fmla="*/ 0 h 17"/>
                <a:gd name="T6" fmla="*/ 16 w 17"/>
                <a:gd name="T7" fmla="*/ 3 h 17"/>
                <a:gd name="T8" fmla="*/ 12 w 17"/>
                <a:gd name="T9" fmla="*/ 16 h 17"/>
                <a:gd name="T10" fmla="*/ 0 w 17"/>
                <a:gd name="T11" fmla="*/ 0 h 17"/>
                <a:gd name="T12" fmla="*/ 0 w 17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  <a:lnTo>
                    <a:pt x="16" y="3"/>
                  </a:lnTo>
                  <a:lnTo>
                    <a:pt x="12" y="16"/>
                  </a:lnTo>
                  <a:lnTo>
                    <a:pt x="0" y="0"/>
                  </a:lnTo>
                </a:path>
              </a:pathLst>
            </a:custGeom>
            <a:solidFill>
              <a:srgbClr val="FFFF99"/>
            </a:solid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882" name="Freeform 84"/>
            <p:cNvSpPr>
              <a:spLocks/>
            </p:cNvSpPr>
            <p:nvPr/>
          </p:nvSpPr>
          <p:spPr bwMode="auto">
            <a:xfrm>
              <a:off x="4007" y="2199"/>
              <a:ext cx="17" cy="20"/>
            </a:xfrm>
            <a:custGeom>
              <a:avLst/>
              <a:gdLst>
                <a:gd name="T0" fmla="*/ 0 w 17"/>
                <a:gd name="T1" fmla="*/ 0 h 20"/>
                <a:gd name="T2" fmla="*/ 0 w 17"/>
                <a:gd name="T3" fmla="*/ 0 h 20"/>
                <a:gd name="T4" fmla="*/ 1 w 17"/>
                <a:gd name="T5" fmla="*/ 19 h 20"/>
                <a:gd name="T6" fmla="*/ 16 w 17"/>
                <a:gd name="T7" fmla="*/ 11 h 20"/>
                <a:gd name="T8" fmla="*/ 0 w 17"/>
                <a:gd name="T9" fmla="*/ 0 h 20"/>
                <a:gd name="T10" fmla="*/ 0 w 17"/>
                <a:gd name="T11" fmla="*/ 0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20"/>
                <a:gd name="T20" fmla="*/ 17 w 17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20">
                  <a:moveTo>
                    <a:pt x="0" y="0"/>
                  </a:moveTo>
                  <a:lnTo>
                    <a:pt x="0" y="0"/>
                  </a:lnTo>
                  <a:lnTo>
                    <a:pt x="1" y="19"/>
                  </a:lnTo>
                  <a:lnTo>
                    <a:pt x="16" y="11"/>
                  </a:lnTo>
                  <a:lnTo>
                    <a:pt x="0" y="0"/>
                  </a:lnTo>
                </a:path>
              </a:pathLst>
            </a:custGeom>
            <a:solidFill>
              <a:srgbClr val="FFFF99"/>
            </a:solid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883" name="Freeform 85"/>
            <p:cNvSpPr>
              <a:spLocks/>
            </p:cNvSpPr>
            <p:nvPr/>
          </p:nvSpPr>
          <p:spPr bwMode="auto">
            <a:xfrm>
              <a:off x="4008" y="2225"/>
              <a:ext cx="55" cy="51"/>
            </a:xfrm>
            <a:custGeom>
              <a:avLst/>
              <a:gdLst>
                <a:gd name="T0" fmla="*/ 0 w 55"/>
                <a:gd name="T1" fmla="*/ 34 h 51"/>
                <a:gd name="T2" fmla="*/ 0 w 55"/>
                <a:gd name="T3" fmla="*/ 34 h 51"/>
                <a:gd name="T4" fmla="*/ 11 w 55"/>
                <a:gd name="T5" fmla="*/ 16 h 51"/>
                <a:gd name="T6" fmla="*/ 26 w 55"/>
                <a:gd name="T7" fmla="*/ 19 h 51"/>
                <a:gd name="T8" fmla="*/ 45 w 55"/>
                <a:gd name="T9" fmla="*/ 0 h 51"/>
                <a:gd name="T10" fmla="*/ 54 w 55"/>
                <a:gd name="T11" fmla="*/ 11 h 51"/>
                <a:gd name="T12" fmla="*/ 52 w 55"/>
                <a:gd name="T13" fmla="*/ 41 h 51"/>
                <a:gd name="T14" fmla="*/ 48 w 55"/>
                <a:gd name="T15" fmla="*/ 29 h 51"/>
                <a:gd name="T16" fmla="*/ 43 w 55"/>
                <a:gd name="T17" fmla="*/ 50 h 51"/>
                <a:gd name="T18" fmla="*/ 29 w 55"/>
                <a:gd name="T19" fmla="*/ 44 h 51"/>
                <a:gd name="T20" fmla="*/ 21 w 55"/>
                <a:gd name="T21" fmla="*/ 22 h 51"/>
                <a:gd name="T22" fmla="*/ 0 w 55"/>
                <a:gd name="T23" fmla="*/ 34 h 51"/>
                <a:gd name="T24" fmla="*/ 0 w 55"/>
                <a:gd name="T25" fmla="*/ 34 h 5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5"/>
                <a:gd name="T40" fmla="*/ 0 h 51"/>
                <a:gd name="T41" fmla="*/ 55 w 55"/>
                <a:gd name="T42" fmla="*/ 51 h 5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5" h="51">
                  <a:moveTo>
                    <a:pt x="0" y="34"/>
                  </a:moveTo>
                  <a:lnTo>
                    <a:pt x="0" y="34"/>
                  </a:lnTo>
                  <a:lnTo>
                    <a:pt x="11" y="16"/>
                  </a:lnTo>
                  <a:lnTo>
                    <a:pt x="26" y="19"/>
                  </a:lnTo>
                  <a:lnTo>
                    <a:pt x="45" y="0"/>
                  </a:lnTo>
                  <a:lnTo>
                    <a:pt x="54" y="11"/>
                  </a:lnTo>
                  <a:lnTo>
                    <a:pt x="52" y="41"/>
                  </a:lnTo>
                  <a:lnTo>
                    <a:pt x="48" y="29"/>
                  </a:lnTo>
                  <a:lnTo>
                    <a:pt x="43" y="50"/>
                  </a:lnTo>
                  <a:lnTo>
                    <a:pt x="29" y="44"/>
                  </a:lnTo>
                  <a:lnTo>
                    <a:pt x="21" y="22"/>
                  </a:lnTo>
                  <a:lnTo>
                    <a:pt x="0" y="34"/>
                  </a:lnTo>
                </a:path>
              </a:pathLst>
            </a:custGeom>
            <a:solidFill>
              <a:srgbClr val="FFFF99"/>
            </a:solid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884" name="Freeform 86"/>
            <p:cNvSpPr>
              <a:spLocks/>
            </p:cNvSpPr>
            <p:nvPr/>
          </p:nvSpPr>
          <p:spPr bwMode="auto">
            <a:xfrm>
              <a:off x="4014" y="2213"/>
              <a:ext cx="17" cy="21"/>
            </a:xfrm>
            <a:custGeom>
              <a:avLst/>
              <a:gdLst>
                <a:gd name="T0" fmla="*/ 0 w 17"/>
                <a:gd name="T1" fmla="*/ 12 h 21"/>
                <a:gd name="T2" fmla="*/ 0 w 17"/>
                <a:gd name="T3" fmla="*/ 12 h 21"/>
                <a:gd name="T4" fmla="*/ 4 w 17"/>
                <a:gd name="T5" fmla="*/ 8 h 21"/>
                <a:gd name="T6" fmla="*/ 16 w 17"/>
                <a:gd name="T7" fmla="*/ 0 h 21"/>
                <a:gd name="T8" fmla="*/ 10 w 17"/>
                <a:gd name="T9" fmla="*/ 20 h 21"/>
                <a:gd name="T10" fmla="*/ 0 w 17"/>
                <a:gd name="T11" fmla="*/ 12 h 21"/>
                <a:gd name="T12" fmla="*/ 0 w 17"/>
                <a:gd name="T13" fmla="*/ 12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21"/>
                <a:gd name="T23" fmla="*/ 17 w 17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21">
                  <a:moveTo>
                    <a:pt x="0" y="12"/>
                  </a:moveTo>
                  <a:lnTo>
                    <a:pt x="0" y="12"/>
                  </a:lnTo>
                  <a:lnTo>
                    <a:pt x="4" y="8"/>
                  </a:lnTo>
                  <a:lnTo>
                    <a:pt x="16" y="0"/>
                  </a:lnTo>
                  <a:lnTo>
                    <a:pt x="10" y="20"/>
                  </a:lnTo>
                  <a:lnTo>
                    <a:pt x="0" y="12"/>
                  </a:lnTo>
                </a:path>
              </a:pathLst>
            </a:custGeom>
            <a:solidFill>
              <a:srgbClr val="FFFF99"/>
            </a:solid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2750" name="Freeform 87"/>
          <p:cNvSpPr>
            <a:spLocks/>
          </p:cNvSpPr>
          <p:nvPr/>
        </p:nvSpPr>
        <p:spPr bwMode="auto">
          <a:xfrm>
            <a:off x="4176714" y="2957514"/>
            <a:ext cx="339725" cy="249237"/>
          </a:xfrm>
          <a:custGeom>
            <a:avLst/>
            <a:gdLst>
              <a:gd name="T0" fmla="*/ 0 w 126"/>
              <a:gd name="T1" fmla="*/ 2147483647 h 93"/>
              <a:gd name="T2" fmla="*/ 0 w 126"/>
              <a:gd name="T3" fmla="*/ 2147483647 h 93"/>
              <a:gd name="T4" fmla="*/ 2147483647 w 126"/>
              <a:gd name="T5" fmla="*/ 2147483647 h 93"/>
              <a:gd name="T6" fmla="*/ 2147483647 w 126"/>
              <a:gd name="T7" fmla="*/ 2147483647 h 93"/>
              <a:gd name="T8" fmla="*/ 2147483647 w 126"/>
              <a:gd name="T9" fmla="*/ 2147483647 h 93"/>
              <a:gd name="T10" fmla="*/ 2147483647 w 126"/>
              <a:gd name="T11" fmla="*/ 2147483647 h 93"/>
              <a:gd name="T12" fmla="*/ 2147483647 w 126"/>
              <a:gd name="T13" fmla="*/ 2147483647 h 93"/>
              <a:gd name="T14" fmla="*/ 2147483647 w 126"/>
              <a:gd name="T15" fmla="*/ 2147483647 h 93"/>
              <a:gd name="T16" fmla="*/ 2147483647 w 126"/>
              <a:gd name="T17" fmla="*/ 2147483647 h 93"/>
              <a:gd name="T18" fmla="*/ 2147483647 w 126"/>
              <a:gd name="T19" fmla="*/ 2147483647 h 93"/>
              <a:gd name="T20" fmla="*/ 2147483647 w 126"/>
              <a:gd name="T21" fmla="*/ 0 h 93"/>
              <a:gd name="T22" fmla="*/ 0 w 126"/>
              <a:gd name="T23" fmla="*/ 2147483647 h 93"/>
              <a:gd name="T24" fmla="*/ 0 w 126"/>
              <a:gd name="T25" fmla="*/ 2147483647 h 9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6"/>
              <a:gd name="T40" fmla="*/ 0 h 93"/>
              <a:gd name="T41" fmla="*/ 126 w 126"/>
              <a:gd name="T42" fmla="*/ 93 h 9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6" h="93">
                <a:moveTo>
                  <a:pt x="0" y="16"/>
                </a:moveTo>
                <a:lnTo>
                  <a:pt x="0" y="16"/>
                </a:lnTo>
                <a:lnTo>
                  <a:pt x="7" y="64"/>
                </a:lnTo>
                <a:lnTo>
                  <a:pt x="72" y="88"/>
                </a:lnTo>
                <a:lnTo>
                  <a:pt x="104" y="92"/>
                </a:lnTo>
                <a:lnTo>
                  <a:pt x="125" y="67"/>
                </a:lnTo>
                <a:lnTo>
                  <a:pt x="115" y="40"/>
                </a:lnTo>
                <a:lnTo>
                  <a:pt x="122" y="33"/>
                </a:lnTo>
                <a:lnTo>
                  <a:pt x="117" y="12"/>
                </a:lnTo>
                <a:lnTo>
                  <a:pt x="69" y="4"/>
                </a:lnTo>
                <a:lnTo>
                  <a:pt x="38" y="0"/>
                </a:lnTo>
                <a:lnTo>
                  <a:pt x="0" y="16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51" name="Freeform 88"/>
          <p:cNvSpPr>
            <a:spLocks/>
          </p:cNvSpPr>
          <p:nvPr/>
        </p:nvSpPr>
        <p:spPr bwMode="auto">
          <a:xfrm>
            <a:off x="3400425" y="3497263"/>
            <a:ext cx="103188" cy="182562"/>
          </a:xfrm>
          <a:custGeom>
            <a:avLst/>
            <a:gdLst>
              <a:gd name="T0" fmla="*/ 0 w 39"/>
              <a:gd name="T1" fmla="*/ 2147483647 h 68"/>
              <a:gd name="T2" fmla="*/ 0 w 39"/>
              <a:gd name="T3" fmla="*/ 2147483647 h 68"/>
              <a:gd name="T4" fmla="*/ 2147483647 w 39"/>
              <a:gd name="T5" fmla="*/ 0 h 68"/>
              <a:gd name="T6" fmla="*/ 2147483647 w 39"/>
              <a:gd name="T7" fmla="*/ 2147483647 h 68"/>
              <a:gd name="T8" fmla="*/ 2147483647 w 39"/>
              <a:gd name="T9" fmla="*/ 2147483647 h 68"/>
              <a:gd name="T10" fmla="*/ 2147483647 w 39"/>
              <a:gd name="T11" fmla="*/ 2147483647 h 68"/>
              <a:gd name="T12" fmla="*/ 2147483647 w 39"/>
              <a:gd name="T13" fmla="*/ 2147483647 h 68"/>
              <a:gd name="T14" fmla="*/ 2147483647 w 39"/>
              <a:gd name="T15" fmla="*/ 2147483647 h 68"/>
              <a:gd name="T16" fmla="*/ 0 w 39"/>
              <a:gd name="T17" fmla="*/ 2147483647 h 68"/>
              <a:gd name="T18" fmla="*/ 0 w 39"/>
              <a:gd name="T19" fmla="*/ 2147483647 h 6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9"/>
              <a:gd name="T31" fmla="*/ 0 h 68"/>
              <a:gd name="T32" fmla="*/ 39 w 39"/>
              <a:gd name="T33" fmla="*/ 68 h 6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9" h="68">
                <a:moveTo>
                  <a:pt x="0" y="43"/>
                </a:moveTo>
                <a:lnTo>
                  <a:pt x="0" y="43"/>
                </a:lnTo>
                <a:lnTo>
                  <a:pt x="6" y="0"/>
                </a:lnTo>
                <a:lnTo>
                  <a:pt x="38" y="3"/>
                </a:lnTo>
                <a:lnTo>
                  <a:pt x="24" y="31"/>
                </a:lnTo>
                <a:lnTo>
                  <a:pt x="24" y="65"/>
                </a:lnTo>
                <a:lnTo>
                  <a:pt x="4" y="67"/>
                </a:lnTo>
                <a:lnTo>
                  <a:pt x="8" y="46"/>
                </a:lnTo>
                <a:lnTo>
                  <a:pt x="0" y="43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52" name="Freeform 89"/>
          <p:cNvSpPr>
            <a:spLocks/>
          </p:cNvSpPr>
          <p:nvPr/>
        </p:nvSpPr>
        <p:spPr bwMode="auto">
          <a:xfrm>
            <a:off x="4381500" y="3236914"/>
            <a:ext cx="323850" cy="187325"/>
          </a:xfrm>
          <a:custGeom>
            <a:avLst/>
            <a:gdLst>
              <a:gd name="T0" fmla="*/ 0 w 120"/>
              <a:gd name="T1" fmla="*/ 2147483647 h 70"/>
              <a:gd name="T2" fmla="*/ 0 w 120"/>
              <a:gd name="T3" fmla="*/ 2147483647 h 70"/>
              <a:gd name="T4" fmla="*/ 2147483647 w 120"/>
              <a:gd name="T5" fmla="*/ 2147483647 h 70"/>
              <a:gd name="T6" fmla="*/ 2147483647 w 120"/>
              <a:gd name="T7" fmla="*/ 2147483647 h 70"/>
              <a:gd name="T8" fmla="*/ 2147483647 w 120"/>
              <a:gd name="T9" fmla="*/ 2147483647 h 70"/>
              <a:gd name="T10" fmla="*/ 2147483647 w 120"/>
              <a:gd name="T11" fmla="*/ 2147483647 h 70"/>
              <a:gd name="T12" fmla="*/ 2147483647 w 120"/>
              <a:gd name="T13" fmla="*/ 2147483647 h 70"/>
              <a:gd name="T14" fmla="*/ 2147483647 w 120"/>
              <a:gd name="T15" fmla="*/ 0 h 70"/>
              <a:gd name="T16" fmla="*/ 2147483647 w 120"/>
              <a:gd name="T17" fmla="*/ 2147483647 h 70"/>
              <a:gd name="T18" fmla="*/ 0 w 120"/>
              <a:gd name="T19" fmla="*/ 2147483647 h 70"/>
              <a:gd name="T20" fmla="*/ 0 w 120"/>
              <a:gd name="T21" fmla="*/ 2147483647 h 7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20"/>
              <a:gd name="T34" fmla="*/ 0 h 70"/>
              <a:gd name="T35" fmla="*/ 120 w 120"/>
              <a:gd name="T36" fmla="*/ 70 h 7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20" h="70">
                <a:moveTo>
                  <a:pt x="0" y="34"/>
                </a:moveTo>
                <a:lnTo>
                  <a:pt x="0" y="34"/>
                </a:lnTo>
                <a:lnTo>
                  <a:pt x="33" y="61"/>
                </a:lnTo>
                <a:lnTo>
                  <a:pt x="106" y="69"/>
                </a:lnTo>
                <a:lnTo>
                  <a:pt x="119" y="44"/>
                </a:lnTo>
                <a:lnTo>
                  <a:pt x="100" y="43"/>
                </a:lnTo>
                <a:lnTo>
                  <a:pt x="99" y="22"/>
                </a:lnTo>
                <a:lnTo>
                  <a:pt x="82" y="0"/>
                </a:lnTo>
                <a:lnTo>
                  <a:pt x="33" y="4"/>
                </a:lnTo>
                <a:lnTo>
                  <a:pt x="0" y="34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53" name="Freeform 90"/>
          <p:cNvSpPr>
            <a:spLocks/>
          </p:cNvSpPr>
          <p:nvPr/>
        </p:nvSpPr>
        <p:spPr bwMode="auto">
          <a:xfrm>
            <a:off x="4867276" y="3854451"/>
            <a:ext cx="709613" cy="574675"/>
          </a:xfrm>
          <a:custGeom>
            <a:avLst/>
            <a:gdLst>
              <a:gd name="T0" fmla="*/ 0 w 264"/>
              <a:gd name="T1" fmla="*/ 2147483647 h 214"/>
              <a:gd name="T2" fmla="*/ 0 w 264"/>
              <a:gd name="T3" fmla="*/ 2147483647 h 214"/>
              <a:gd name="T4" fmla="*/ 2147483647 w 264"/>
              <a:gd name="T5" fmla="*/ 2147483647 h 214"/>
              <a:gd name="T6" fmla="*/ 2147483647 w 264"/>
              <a:gd name="T7" fmla="*/ 2147483647 h 214"/>
              <a:gd name="T8" fmla="*/ 2147483647 w 264"/>
              <a:gd name="T9" fmla="*/ 2147483647 h 214"/>
              <a:gd name="T10" fmla="*/ 2147483647 w 264"/>
              <a:gd name="T11" fmla="*/ 2147483647 h 214"/>
              <a:gd name="T12" fmla="*/ 2147483647 w 264"/>
              <a:gd name="T13" fmla="*/ 2147483647 h 214"/>
              <a:gd name="T14" fmla="*/ 2147483647 w 264"/>
              <a:gd name="T15" fmla="*/ 0 h 214"/>
              <a:gd name="T16" fmla="*/ 2147483647 w 264"/>
              <a:gd name="T17" fmla="*/ 2147483647 h 214"/>
              <a:gd name="T18" fmla="*/ 2147483647 w 264"/>
              <a:gd name="T19" fmla="*/ 2147483647 h 214"/>
              <a:gd name="T20" fmla="*/ 2147483647 w 264"/>
              <a:gd name="T21" fmla="*/ 2147483647 h 214"/>
              <a:gd name="T22" fmla="*/ 2147483647 w 264"/>
              <a:gd name="T23" fmla="*/ 2147483647 h 214"/>
              <a:gd name="T24" fmla="*/ 2147483647 w 264"/>
              <a:gd name="T25" fmla="*/ 2147483647 h 214"/>
              <a:gd name="T26" fmla="*/ 2147483647 w 264"/>
              <a:gd name="T27" fmla="*/ 2147483647 h 214"/>
              <a:gd name="T28" fmla="*/ 2147483647 w 264"/>
              <a:gd name="T29" fmla="*/ 2147483647 h 214"/>
              <a:gd name="T30" fmla="*/ 2147483647 w 264"/>
              <a:gd name="T31" fmla="*/ 2147483647 h 214"/>
              <a:gd name="T32" fmla="*/ 2147483647 w 264"/>
              <a:gd name="T33" fmla="*/ 2147483647 h 214"/>
              <a:gd name="T34" fmla="*/ 2147483647 w 264"/>
              <a:gd name="T35" fmla="*/ 2147483647 h 214"/>
              <a:gd name="T36" fmla="*/ 2147483647 w 264"/>
              <a:gd name="T37" fmla="*/ 2147483647 h 214"/>
              <a:gd name="T38" fmla="*/ 2147483647 w 264"/>
              <a:gd name="T39" fmla="*/ 2147483647 h 214"/>
              <a:gd name="T40" fmla="*/ 2147483647 w 264"/>
              <a:gd name="T41" fmla="*/ 2147483647 h 214"/>
              <a:gd name="T42" fmla="*/ 2147483647 w 264"/>
              <a:gd name="T43" fmla="*/ 2147483647 h 214"/>
              <a:gd name="T44" fmla="*/ 2147483647 w 264"/>
              <a:gd name="T45" fmla="*/ 2147483647 h 214"/>
              <a:gd name="T46" fmla="*/ 2147483647 w 264"/>
              <a:gd name="T47" fmla="*/ 2147483647 h 214"/>
              <a:gd name="T48" fmla="*/ 2147483647 w 264"/>
              <a:gd name="T49" fmla="*/ 2147483647 h 214"/>
              <a:gd name="T50" fmla="*/ 2147483647 w 264"/>
              <a:gd name="T51" fmla="*/ 2147483647 h 214"/>
              <a:gd name="T52" fmla="*/ 2147483647 w 264"/>
              <a:gd name="T53" fmla="*/ 2147483647 h 214"/>
              <a:gd name="T54" fmla="*/ 2147483647 w 264"/>
              <a:gd name="T55" fmla="*/ 2147483647 h 214"/>
              <a:gd name="T56" fmla="*/ 2147483647 w 264"/>
              <a:gd name="T57" fmla="*/ 2147483647 h 214"/>
              <a:gd name="T58" fmla="*/ 0 w 264"/>
              <a:gd name="T59" fmla="*/ 2147483647 h 214"/>
              <a:gd name="T60" fmla="*/ 0 w 264"/>
              <a:gd name="T61" fmla="*/ 2147483647 h 21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264"/>
              <a:gd name="T94" fmla="*/ 0 h 214"/>
              <a:gd name="T95" fmla="*/ 264 w 264"/>
              <a:gd name="T96" fmla="*/ 214 h 214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264" h="214">
                <a:moveTo>
                  <a:pt x="0" y="55"/>
                </a:moveTo>
                <a:lnTo>
                  <a:pt x="0" y="55"/>
                </a:lnTo>
                <a:lnTo>
                  <a:pt x="3" y="36"/>
                </a:lnTo>
                <a:lnTo>
                  <a:pt x="17" y="40"/>
                </a:lnTo>
                <a:lnTo>
                  <a:pt x="34" y="29"/>
                </a:lnTo>
                <a:lnTo>
                  <a:pt x="42" y="21"/>
                </a:lnTo>
                <a:lnTo>
                  <a:pt x="28" y="8"/>
                </a:lnTo>
                <a:lnTo>
                  <a:pt x="56" y="0"/>
                </a:lnTo>
                <a:lnTo>
                  <a:pt x="112" y="24"/>
                </a:lnTo>
                <a:lnTo>
                  <a:pt x="112" y="33"/>
                </a:lnTo>
                <a:lnTo>
                  <a:pt x="126" y="39"/>
                </a:lnTo>
                <a:lnTo>
                  <a:pt x="137" y="45"/>
                </a:lnTo>
                <a:lnTo>
                  <a:pt x="148" y="40"/>
                </a:lnTo>
                <a:lnTo>
                  <a:pt x="171" y="48"/>
                </a:lnTo>
                <a:lnTo>
                  <a:pt x="201" y="96"/>
                </a:lnTo>
                <a:lnTo>
                  <a:pt x="205" y="100"/>
                </a:lnTo>
                <a:lnTo>
                  <a:pt x="217" y="118"/>
                </a:lnTo>
                <a:lnTo>
                  <a:pt x="257" y="123"/>
                </a:lnTo>
                <a:lnTo>
                  <a:pt x="263" y="132"/>
                </a:lnTo>
                <a:lnTo>
                  <a:pt x="253" y="157"/>
                </a:lnTo>
                <a:lnTo>
                  <a:pt x="217" y="170"/>
                </a:lnTo>
                <a:lnTo>
                  <a:pt x="177" y="179"/>
                </a:lnTo>
                <a:lnTo>
                  <a:pt x="145" y="213"/>
                </a:lnTo>
                <a:lnTo>
                  <a:pt x="145" y="200"/>
                </a:lnTo>
                <a:lnTo>
                  <a:pt x="122" y="191"/>
                </a:lnTo>
                <a:lnTo>
                  <a:pt x="99" y="203"/>
                </a:lnTo>
                <a:lnTo>
                  <a:pt x="77" y="164"/>
                </a:lnTo>
                <a:lnTo>
                  <a:pt x="58" y="149"/>
                </a:lnTo>
                <a:lnTo>
                  <a:pt x="46" y="109"/>
                </a:lnTo>
                <a:lnTo>
                  <a:pt x="0" y="55"/>
                </a:lnTo>
              </a:path>
            </a:pathLst>
          </a:custGeom>
          <a:solidFill>
            <a:srgbClr val="CC99FF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54" name="Freeform 91"/>
          <p:cNvSpPr>
            <a:spLocks/>
          </p:cNvSpPr>
          <p:nvPr/>
        </p:nvSpPr>
        <p:spPr bwMode="auto">
          <a:xfrm>
            <a:off x="4581526" y="1701801"/>
            <a:ext cx="5522913" cy="1789113"/>
          </a:xfrm>
          <a:custGeom>
            <a:avLst/>
            <a:gdLst>
              <a:gd name="T0" fmla="*/ 2147483647 w 2056"/>
              <a:gd name="T1" fmla="*/ 2147483647 h 666"/>
              <a:gd name="T2" fmla="*/ 2147483647 w 2056"/>
              <a:gd name="T3" fmla="*/ 2147483647 h 666"/>
              <a:gd name="T4" fmla="*/ 2147483647 w 2056"/>
              <a:gd name="T5" fmla="*/ 2147483647 h 666"/>
              <a:gd name="T6" fmla="*/ 2147483647 w 2056"/>
              <a:gd name="T7" fmla="*/ 2147483647 h 666"/>
              <a:gd name="T8" fmla="*/ 2147483647 w 2056"/>
              <a:gd name="T9" fmla="*/ 2147483647 h 666"/>
              <a:gd name="T10" fmla="*/ 2147483647 w 2056"/>
              <a:gd name="T11" fmla="*/ 2147483647 h 666"/>
              <a:gd name="T12" fmla="*/ 2147483647 w 2056"/>
              <a:gd name="T13" fmla="*/ 2147483647 h 666"/>
              <a:gd name="T14" fmla="*/ 2147483647 w 2056"/>
              <a:gd name="T15" fmla="*/ 2147483647 h 666"/>
              <a:gd name="T16" fmla="*/ 2147483647 w 2056"/>
              <a:gd name="T17" fmla="*/ 2147483647 h 666"/>
              <a:gd name="T18" fmla="*/ 2147483647 w 2056"/>
              <a:gd name="T19" fmla="*/ 2147483647 h 666"/>
              <a:gd name="T20" fmla="*/ 2147483647 w 2056"/>
              <a:gd name="T21" fmla="*/ 2147483647 h 666"/>
              <a:gd name="T22" fmla="*/ 2147483647 w 2056"/>
              <a:gd name="T23" fmla="*/ 2147483647 h 666"/>
              <a:gd name="T24" fmla="*/ 2147483647 w 2056"/>
              <a:gd name="T25" fmla="*/ 2147483647 h 666"/>
              <a:gd name="T26" fmla="*/ 2147483647 w 2056"/>
              <a:gd name="T27" fmla="*/ 2147483647 h 666"/>
              <a:gd name="T28" fmla="*/ 2147483647 w 2056"/>
              <a:gd name="T29" fmla="*/ 2147483647 h 666"/>
              <a:gd name="T30" fmla="*/ 2147483647 w 2056"/>
              <a:gd name="T31" fmla="*/ 2147483647 h 666"/>
              <a:gd name="T32" fmla="*/ 2147483647 w 2056"/>
              <a:gd name="T33" fmla="*/ 0 h 666"/>
              <a:gd name="T34" fmla="*/ 2147483647 w 2056"/>
              <a:gd name="T35" fmla="*/ 2147483647 h 666"/>
              <a:gd name="T36" fmla="*/ 2147483647 w 2056"/>
              <a:gd name="T37" fmla="*/ 2147483647 h 666"/>
              <a:gd name="T38" fmla="*/ 2147483647 w 2056"/>
              <a:gd name="T39" fmla="*/ 2147483647 h 666"/>
              <a:gd name="T40" fmla="*/ 2147483647 w 2056"/>
              <a:gd name="T41" fmla="*/ 2147483647 h 666"/>
              <a:gd name="T42" fmla="*/ 2147483647 w 2056"/>
              <a:gd name="T43" fmla="*/ 2147483647 h 666"/>
              <a:gd name="T44" fmla="*/ 2147483647 w 2056"/>
              <a:gd name="T45" fmla="*/ 2147483647 h 666"/>
              <a:gd name="T46" fmla="*/ 2147483647 w 2056"/>
              <a:gd name="T47" fmla="*/ 2147483647 h 666"/>
              <a:gd name="T48" fmla="*/ 2147483647 w 2056"/>
              <a:gd name="T49" fmla="*/ 2147483647 h 666"/>
              <a:gd name="T50" fmla="*/ 2147483647 w 2056"/>
              <a:gd name="T51" fmla="*/ 2147483647 h 666"/>
              <a:gd name="T52" fmla="*/ 2147483647 w 2056"/>
              <a:gd name="T53" fmla="*/ 2147483647 h 666"/>
              <a:gd name="T54" fmla="*/ 2147483647 w 2056"/>
              <a:gd name="T55" fmla="*/ 2147483647 h 666"/>
              <a:gd name="T56" fmla="*/ 2147483647 w 2056"/>
              <a:gd name="T57" fmla="*/ 2147483647 h 666"/>
              <a:gd name="T58" fmla="*/ 2147483647 w 2056"/>
              <a:gd name="T59" fmla="*/ 2147483647 h 666"/>
              <a:gd name="T60" fmla="*/ 2147483647 w 2056"/>
              <a:gd name="T61" fmla="*/ 2147483647 h 666"/>
              <a:gd name="T62" fmla="*/ 2147483647 w 2056"/>
              <a:gd name="T63" fmla="*/ 2147483647 h 666"/>
              <a:gd name="T64" fmla="*/ 2147483647 w 2056"/>
              <a:gd name="T65" fmla="*/ 2147483647 h 666"/>
              <a:gd name="T66" fmla="*/ 2147483647 w 2056"/>
              <a:gd name="T67" fmla="*/ 2147483647 h 666"/>
              <a:gd name="T68" fmla="*/ 2147483647 w 2056"/>
              <a:gd name="T69" fmla="*/ 2147483647 h 666"/>
              <a:gd name="T70" fmla="*/ 2147483647 w 2056"/>
              <a:gd name="T71" fmla="*/ 2147483647 h 666"/>
              <a:gd name="T72" fmla="*/ 2147483647 w 2056"/>
              <a:gd name="T73" fmla="*/ 2147483647 h 666"/>
              <a:gd name="T74" fmla="*/ 2147483647 w 2056"/>
              <a:gd name="T75" fmla="*/ 2147483647 h 666"/>
              <a:gd name="T76" fmla="*/ 2147483647 w 2056"/>
              <a:gd name="T77" fmla="*/ 2147483647 h 666"/>
              <a:gd name="T78" fmla="*/ 2147483647 w 2056"/>
              <a:gd name="T79" fmla="*/ 2147483647 h 666"/>
              <a:gd name="T80" fmla="*/ 2147483647 w 2056"/>
              <a:gd name="T81" fmla="*/ 2147483647 h 666"/>
              <a:gd name="T82" fmla="*/ 2147483647 w 2056"/>
              <a:gd name="T83" fmla="*/ 2147483647 h 666"/>
              <a:gd name="T84" fmla="*/ 2147483647 w 2056"/>
              <a:gd name="T85" fmla="*/ 2147483647 h 666"/>
              <a:gd name="T86" fmla="*/ 2147483647 w 2056"/>
              <a:gd name="T87" fmla="*/ 2147483647 h 666"/>
              <a:gd name="T88" fmla="*/ 2147483647 w 2056"/>
              <a:gd name="T89" fmla="*/ 2147483647 h 666"/>
              <a:gd name="T90" fmla="*/ 2147483647 w 2056"/>
              <a:gd name="T91" fmla="*/ 2147483647 h 666"/>
              <a:gd name="T92" fmla="*/ 2147483647 w 2056"/>
              <a:gd name="T93" fmla="*/ 2147483647 h 666"/>
              <a:gd name="T94" fmla="*/ 2147483647 w 2056"/>
              <a:gd name="T95" fmla="*/ 2147483647 h 666"/>
              <a:gd name="T96" fmla="*/ 2147483647 w 2056"/>
              <a:gd name="T97" fmla="*/ 2147483647 h 666"/>
              <a:gd name="T98" fmla="*/ 2147483647 w 2056"/>
              <a:gd name="T99" fmla="*/ 2147483647 h 666"/>
              <a:gd name="T100" fmla="*/ 2147483647 w 2056"/>
              <a:gd name="T101" fmla="*/ 2147483647 h 666"/>
              <a:gd name="T102" fmla="*/ 2147483647 w 2056"/>
              <a:gd name="T103" fmla="*/ 2147483647 h 666"/>
              <a:gd name="T104" fmla="*/ 2147483647 w 2056"/>
              <a:gd name="T105" fmla="*/ 2147483647 h 666"/>
              <a:gd name="T106" fmla="*/ 2147483647 w 2056"/>
              <a:gd name="T107" fmla="*/ 2147483647 h 666"/>
              <a:gd name="T108" fmla="*/ 2147483647 w 2056"/>
              <a:gd name="T109" fmla="*/ 2147483647 h 666"/>
              <a:gd name="T110" fmla="*/ 0 w 2056"/>
              <a:gd name="T111" fmla="*/ 2147483647 h 66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056"/>
              <a:gd name="T169" fmla="*/ 0 h 666"/>
              <a:gd name="T170" fmla="*/ 2056 w 2056"/>
              <a:gd name="T171" fmla="*/ 666 h 66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056" h="666">
                <a:moveTo>
                  <a:pt x="0" y="437"/>
                </a:moveTo>
                <a:lnTo>
                  <a:pt x="0" y="423"/>
                </a:lnTo>
                <a:lnTo>
                  <a:pt x="3" y="386"/>
                </a:lnTo>
                <a:lnTo>
                  <a:pt x="51" y="377"/>
                </a:lnTo>
                <a:lnTo>
                  <a:pt x="31" y="371"/>
                </a:lnTo>
                <a:lnTo>
                  <a:pt x="32" y="364"/>
                </a:lnTo>
                <a:lnTo>
                  <a:pt x="18" y="366"/>
                </a:lnTo>
                <a:lnTo>
                  <a:pt x="67" y="327"/>
                </a:lnTo>
                <a:lnTo>
                  <a:pt x="46" y="286"/>
                </a:lnTo>
                <a:lnTo>
                  <a:pt x="51" y="266"/>
                </a:lnTo>
                <a:lnTo>
                  <a:pt x="37" y="245"/>
                </a:lnTo>
                <a:lnTo>
                  <a:pt x="48" y="232"/>
                </a:lnTo>
                <a:lnTo>
                  <a:pt x="31" y="215"/>
                </a:lnTo>
                <a:lnTo>
                  <a:pt x="36" y="201"/>
                </a:lnTo>
                <a:lnTo>
                  <a:pt x="59" y="185"/>
                </a:lnTo>
                <a:lnTo>
                  <a:pt x="72" y="183"/>
                </a:lnTo>
                <a:lnTo>
                  <a:pt x="88" y="186"/>
                </a:lnTo>
                <a:lnTo>
                  <a:pt x="74" y="190"/>
                </a:lnTo>
                <a:lnTo>
                  <a:pt x="85" y="196"/>
                </a:lnTo>
                <a:lnTo>
                  <a:pt x="122" y="198"/>
                </a:lnTo>
                <a:lnTo>
                  <a:pt x="188" y="232"/>
                </a:lnTo>
                <a:lnTo>
                  <a:pt x="188" y="248"/>
                </a:lnTo>
                <a:lnTo>
                  <a:pt x="160" y="262"/>
                </a:lnTo>
                <a:lnTo>
                  <a:pt x="72" y="241"/>
                </a:lnTo>
                <a:lnTo>
                  <a:pt x="108" y="266"/>
                </a:lnTo>
                <a:lnTo>
                  <a:pt x="108" y="294"/>
                </a:lnTo>
                <a:lnTo>
                  <a:pt x="143" y="307"/>
                </a:lnTo>
                <a:lnTo>
                  <a:pt x="152" y="304"/>
                </a:lnTo>
                <a:lnTo>
                  <a:pt x="147" y="294"/>
                </a:lnTo>
                <a:lnTo>
                  <a:pt x="132" y="289"/>
                </a:lnTo>
                <a:lnTo>
                  <a:pt x="135" y="279"/>
                </a:lnTo>
                <a:lnTo>
                  <a:pt x="151" y="290"/>
                </a:lnTo>
                <a:lnTo>
                  <a:pt x="186" y="294"/>
                </a:lnTo>
                <a:lnTo>
                  <a:pt x="171" y="271"/>
                </a:lnTo>
                <a:lnTo>
                  <a:pt x="203" y="253"/>
                </a:lnTo>
                <a:lnTo>
                  <a:pt x="226" y="266"/>
                </a:lnTo>
                <a:lnTo>
                  <a:pt x="226" y="217"/>
                </a:lnTo>
                <a:lnTo>
                  <a:pt x="216" y="209"/>
                </a:lnTo>
                <a:lnTo>
                  <a:pt x="254" y="220"/>
                </a:lnTo>
                <a:lnTo>
                  <a:pt x="257" y="225"/>
                </a:lnTo>
                <a:lnTo>
                  <a:pt x="236" y="234"/>
                </a:lnTo>
                <a:lnTo>
                  <a:pt x="257" y="250"/>
                </a:lnTo>
                <a:lnTo>
                  <a:pt x="274" y="232"/>
                </a:lnTo>
                <a:lnTo>
                  <a:pt x="346" y="203"/>
                </a:lnTo>
                <a:lnTo>
                  <a:pt x="357" y="201"/>
                </a:lnTo>
                <a:lnTo>
                  <a:pt x="346" y="206"/>
                </a:lnTo>
                <a:lnTo>
                  <a:pt x="358" y="221"/>
                </a:lnTo>
                <a:lnTo>
                  <a:pt x="411" y="201"/>
                </a:lnTo>
                <a:lnTo>
                  <a:pt x="422" y="216"/>
                </a:lnTo>
                <a:lnTo>
                  <a:pt x="434" y="205"/>
                </a:lnTo>
                <a:lnTo>
                  <a:pt x="429" y="189"/>
                </a:lnTo>
                <a:lnTo>
                  <a:pt x="435" y="184"/>
                </a:lnTo>
                <a:lnTo>
                  <a:pt x="475" y="192"/>
                </a:lnTo>
                <a:lnTo>
                  <a:pt x="528" y="219"/>
                </a:lnTo>
                <a:lnTo>
                  <a:pt x="538" y="206"/>
                </a:lnTo>
                <a:lnTo>
                  <a:pt x="527" y="192"/>
                </a:lnTo>
                <a:lnTo>
                  <a:pt x="510" y="188"/>
                </a:lnTo>
                <a:lnTo>
                  <a:pt x="517" y="166"/>
                </a:lnTo>
                <a:lnTo>
                  <a:pt x="506" y="163"/>
                </a:lnTo>
                <a:lnTo>
                  <a:pt x="510" y="153"/>
                </a:lnTo>
                <a:lnTo>
                  <a:pt x="529" y="142"/>
                </a:lnTo>
                <a:lnTo>
                  <a:pt x="541" y="116"/>
                </a:lnTo>
                <a:lnTo>
                  <a:pt x="568" y="116"/>
                </a:lnTo>
                <a:lnTo>
                  <a:pt x="581" y="120"/>
                </a:lnTo>
                <a:lnTo>
                  <a:pt x="571" y="148"/>
                </a:lnTo>
                <a:lnTo>
                  <a:pt x="583" y="162"/>
                </a:lnTo>
                <a:lnTo>
                  <a:pt x="579" y="201"/>
                </a:lnTo>
                <a:lnTo>
                  <a:pt x="592" y="214"/>
                </a:lnTo>
                <a:lnTo>
                  <a:pt x="587" y="229"/>
                </a:lnTo>
                <a:lnTo>
                  <a:pt x="566" y="240"/>
                </a:lnTo>
                <a:lnTo>
                  <a:pt x="574" y="245"/>
                </a:lnTo>
                <a:lnTo>
                  <a:pt x="546" y="249"/>
                </a:lnTo>
                <a:lnTo>
                  <a:pt x="575" y="259"/>
                </a:lnTo>
                <a:lnTo>
                  <a:pt x="608" y="229"/>
                </a:lnTo>
                <a:lnTo>
                  <a:pt x="604" y="209"/>
                </a:lnTo>
                <a:lnTo>
                  <a:pt x="615" y="206"/>
                </a:lnTo>
                <a:lnTo>
                  <a:pt x="632" y="202"/>
                </a:lnTo>
                <a:lnTo>
                  <a:pt x="640" y="213"/>
                </a:lnTo>
                <a:lnTo>
                  <a:pt x="639" y="228"/>
                </a:lnTo>
                <a:lnTo>
                  <a:pt x="661" y="233"/>
                </a:lnTo>
                <a:lnTo>
                  <a:pt x="644" y="227"/>
                </a:lnTo>
                <a:lnTo>
                  <a:pt x="651" y="219"/>
                </a:lnTo>
                <a:lnTo>
                  <a:pt x="645" y="206"/>
                </a:lnTo>
                <a:lnTo>
                  <a:pt x="596" y="197"/>
                </a:lnTo>
                <a:lnTo>
                  <a:pt x="604" y="167"/>
                </a:lnTo>
                <a:lnTo>
                  <a:pt x="587" y="148"/>
                </a:lnTo>
                <a:lnTo>
                  <a:pt x="611" y="131"/>
                </a:lnTo>
                <a:lnTo>
                  <a:pt x="608" y="118"/>
                </a:lnTo>
                <a:lnTo>
                  <a:pt x="619" y="124"/>
                </a:lnTo>
                <a:lnTo>
                  <a:pt x="614" y="149"/>
                </a:lnTo>
                <a:lnTo>
                  <a:pt x="622" y="153"/>
                </a:lnTo>
                <a:lnTo>
                  <a:pt x="654" y="161"/>
                </a:lnTo>
                <a:lnTo>
                  <a:pt x="624" y="140"/>
                </a:lnTo>
                <a:lnTo>
                  <a:pt x="647" y="141"/>
                </a:lnTo>
                <a:lnTo>
                  <a:pt x="642" y="133"/>
                </a:lnTo>
                <a:lnTo>
                  <a:pt x="654" y="129"/>
                </a:lnTo>
                <a:lnTo>
                  <a:pt x="714" y="145"/>
                </a:lnTo>
                <a:lnTo>
                  <a:pt x="703" y="156"/>
                </a:lnTo>
                <a:lnTo>
                  <a:pt x="702" y="171"/>
                </a:lnTo>
                <a:lnTo>
                  <a:pt x="714" y="181"/>
                </a:lnTo>
                <a:lnTo>
                  <a:pt x="720" y="145"/>
                </a:lnTo>
                <a:lnTo>
                  <a:pt x="687" y="127"/>
                </a:lnTo>
                <a:lnTo>
                  <a:pt x="680" y="102"/>
                </a:lnTo>
                <a:lnTo>
                  <a:pt x="757" y="93"/>
                </a:lnTo>
                <a:lnTo>
                  <a:pt x="747" y="71"/>
                </a:lnTo>
                <a:lnTo>
                  <a:pt x="757" y="76"/>
                </a:lnTo>
                <a:lnTo>
                  <a:pt x="770" y="67"/>
                </a:lnTo>
                <a:lnTo>
                  <a:pt x="760" y="64"/>
                </a:lnTo>
                <a:lnTo>
                  <a:pt x="841" y="46"/>
                </a:lnTo>
                <a:lnTo>
                  <a:pt x="835" y="41"/>
                </a:lnTo>
                <a:lnTo>
                  <a:pt x="872" y="39"/>
                </a:lnTo>
                <a:lnTo>
                  <a:pt x="871" y="45"/>
                </a:lnTo>
                <a:lnTo>
                  <a:pt x="880" y="45"/>
                </a:lnTo>
                <a:lnTo>
                  <a:pt x="907" y="37"/>
                </a:lnTo>
                <a:lnTo>
                  <a:pt x="920" y="41"/>
                </a:lnTo>
                <a:lnTo>
                  <a:pt x="908" y="32"/>
                </a:lnTo>
                <a:lnTo>
                  <a:pt x="939" y="29"/>
                </a:lnTo>
                <a:lnTo>
                  <a:pt x="940" y="17"/>
                </a:lnTo>
                <a:lnTo>
                  <a:pt x="976" y="0"/>
                </a:lnTo>
                <a:lnTo>
                  <a:pt x="1001" y="10"/>
                </a:lnTo>
                <a:lnTo>
                  <a:pt x="979" y="19"/>
                </a:lnTo>
                <a:lnTo>
                  <a:pt x="1015" y="19"/>
                </a:lnTo>
                <a:lnTo>
                  <a:pt x="1001" y="32"/>
                </a:lnTo>
                <a:lnTo>
                  <a:pt x="1062" y="25"/>
                </a:lnTo>
                <a:lnTo>
                  <a:pt x="1097" y="45"/>
                </a:lnTo>
                <a:lnTo>
                  <a:pt x="1091" y="52"/>
                </a:lnTo>
                <a:lnTo>
                  <a:pt x="1081" y="48"/>
                </a:lnTo>
                <a:lnTo>
                  <a:pt x="1096" y="54"/>
                </a:lnTo>
                <a:lnTo>
                  <a:pt x="1088" y="67"/>
                </a:lnTo>
                <a:lnTo>
                  <a:pt x="976" y="124"/>
                </a:lnTo>
                <a:lnTo>
                  <a:pt x="1011" y="116"/>
                </a:lnTo>
                <a:lnTo>
                  <a:pt x="1004" y="109"/>
                </a:lnTo>
                <a:lnTo>
                  <a:pt x="1061" y="99"/>
                </a:lnTo>
                <a:lnTo>
                  <a:pt x="1045" y="100"/>
                </a:lnTo>
                <a:lnTo>
                  <a:pt x="1048" y="91"/>
                </a:lnTo>
                <a:lnTo>
                  <a:pt x="1081" y="99"/>
                </a:lnTo>
                <a:lnTo>
                  <a:pt x="1085" y="91"/>
                </a:lnTo>
                <a:lnTo>
                  <a:pt x="1092" y="109"/>
                </a:lnTo>
                <a:lnTo>
                  <a:pt x="1107" y="110"/>
                </a:lnTo>
                <a:lnTo>
                  <a:pt x="1093" y="103"/>
                </a:lnTo>
                <a:lnTo>
                  <a:pt x="1123" y="98"/>
                </a:lnTo>
                <a:lnTo>
                  <a:pt x="1159" y="102"/>
                </a:lnTo>
                <a:lnTo>
                  <a:pt x="1156" y="109"/>
                </a:lnTo>
                <a:lnTo>
                  <a:pt x="1187" y="116"/>
                </a:lnTo>
                <a:lnTo>
                  <a:pt x="1214" y="114"/>
                </a:lnTo>
                <a:lnTo>
                  <a:pt x="1216" y="96"/>
                </a:lnTo>
                <a:lnTo>
                  <a:pt x="1224" y="94"/>
                </a:lnTo>
                <a:lnTo>
                  <a:pt x="1294" y="114"/>
                </a:lnTo>
                <a:lnTo>
                  <a:pt x="1284" y="145"/>
                </a:lnTo>
                <a:lnTo>
                  <a:pt x="1316" y="166"/>
                </a:lnTo>
                <a:lnTo>
                  <a:pt x="1333" y="137"/>
                </a:lnTo>
                <a:lnTo>
                  <a:pt x="1346" y="149"/>
                </a:lnTo>
                <a:lnTo>
                  <a:pt x="1369" y="145"/>
                </a:lnTo>
                <a:lnTo>
                  <a:pt x="1399" y="156"/>
                </a:lnTo>
                <a:lnTo>
                  <a:pt x="1425" y="149"/>
                </a:lnTo>
                <a:lnTo>
                  <a:pt x="1422" y="137"/>
                </a:lnTo>
                <a:lnTo>
                  <a:pt x="1439" y="117"/>
                </a:lnTo>
                <a:lnTo>
                  <a:pt x="1543" y="132"/>
                </a:lnTo>
                <a:lnTo>
                  <a:pt x="1549" y="141"/>
                </a:lnTo>
                <a:lnTo>
                  <a:pt x="1537" y="145"/>
                </a:lnTo>
                <a:lnTo>
                  <a:pt x="1571" y="149"/>
                </a:lnTo>
                <a:lnTo>
                  <a:pt x="1582" y="163"/>
                </a:lnTo>
                <a:lnTo>
                  <a:pt x="1661" y="161"/>
                </a:lnTo>
                <a:lnTo>
                  <a:pt x="1676" y="171"/>
                </a:lnTo>
                <a:lnTo>
                  <a:pt x="1670" y="185"/>
                </a:lnTo>
                <a:lnTo>
                  <a:pt x="1693" y="194"/>
                </a:lnTo>
                <a:lnTo>
                  <a:pt x="1705" y="187"/>
                </a:lnTo>
                <a:lnTo>
                  <a:pt x="1761" y="193"/>
                </a:lnTo>
                <a:lnTo>
                  <a:pt x="1772" y="185"/>
                </a:lnTo>
                <a:lnTo>
                  <a:pt x="1779" y="197"/>
                </a:lnTo>
                <a:lnTo>
                  <a:pt x="1802" y="207"/>
                </a:lnTo>
                <a:lnTo>
                  <a:pt x="1813" y="200"/>
                </a:lnTo>
                <a:lnTo>
                  <a:pt x="1801" y="189"/>
                </a:lnTo>
                <a:lnTo>
                  <a:pt x="1808" y="181"/>
                </a:lnTo>
                <a:lnTo>
                  <a:pt x="1905" y="194"/>
                </a:lnTo>
                <a:lnTo>
                  <a:pt x="1969" y="229"/>
                </a:lnTo>
                <a:lnTo>
                  <a:pt x="1983" y="229"/>
                </a:lnTo>
                <a:lnTo>
                  <a:pt x="1999" y="257"/>
                </a:lnTo>
                <a:lnTo>
                  <a:pt x="1993" y="241"/>
                </a:lnTo>
                <a:lnTo>
                  <a:pt x="2003" y="241"/>
                </a:lnTo>
                <a:lnTo>
                  <a:pt x="2010" y="246"/>
                </a:lnTo>
                <a:lnTo>
                  <a:pt x="2028" y="245"/>
                </a:lnTo>
                <a:lnTo>
                  <a:pt x="2055" y="261"/>
                </a:lnTo>
                <a:lnTo>
                  <a:pt x="2017" y="279"/>
                </a:lnTo>
                <a:lnTo>
                  <a:pt x="2025" y="284"/>
                </a:lnTo>
                <a:lnTo>
                  <a:pt x="2012" y="287"/>
                </a:lnTo>
                <a:lnTo>
                  <a:pt x="2022" y="294"/>
                </a:lnTo>
                <a:lnTo>
                  <a:pt x="1999" y="294"/>
                </a:lnTo>
                <a:lnTo>
                  <a:pt x="1992" y="284"/>
                </a:lnTo>
                <a:lnTo>
                  <a:pt x="1984" y="288"/>
                </a:lnTo>
                <a:lnTo>
                  <a:pt x="1969" y="271"/>
                </a:lnTo>
                <a:lnTo>
                  <a:pt x="1944" y="272"/>
                </a:lnTo>
                <a:lnTo>
                  <a:pt x="1937" y="262"/>
                </a:lnTo>
                <a:lnTo>
                  <a:pt x="1943" y="257"/>
                </a:lnTo>
                <a:lnTo>
                  <a:pt x="1934" y="257"/>
                </a:lnTo>
                <a:lnTo>
                  <a:pt x="1926" y="261"/>
                </a:lnTo>
                <a:lnTo>
                  <a:pt x="1935" y="273"/>
                </a:lnTo>
                <a:lnTo>
                  <a:pt x="1929" y="279"/>
                </a:lnTo>
                <a:lnTo>
                  <a:pt x="1908" y="291"/>
                </a:lnTo>
                <a:lnTo>
                  <a:pt x="1893" y="288"/>
                </a:lnTo>
                <a:lnTo>
                  <a:pt x="1918" y="321"/>
                </a:lnTo>
                <a:lnTo>
                  <a:pt x="1913" y="334"/>
                </a:lnTo>
                <a:lnTo>
                  <a:pt x="1888" y="325"/>
                </a:lnTo>
                <a:lnTo>
                  <a:pt x="1889" y="330"/>
                </a:lnTo>
                <a:lnTo>
                  <a:pt x="1844" y="346"/>
                </a:lnTo>
                <a:lnTo>
                  <a:pt x="1804" y="378"/>
                </a:lnTo>
                <a:lnTo>
                  <a:pt x="1776" y="366"/>
                </a:lnTo>
                <a:lnTo>
                  <a:pt x="1751" y="379"/>
                </a:lnTo>
                <a:lnTo>
                  <a:pt x="1751" y="367"/>
                </a:lnTo>
                <a:lnTo>
                  <a:pt x="1737" y="380"/>
                </a:lnTo>
                <a:lnTo>
                  <a:pt x="1719" y="379"/>
                </a:lnTo>
                <a:lnTo>
                  <a:pt x="1700" y="411"/>
                </a:lnTo>
                <a:lnTo>
                  <a:pt x="1715" y="418"/>
                </a:lnTo>
                <a:lnTo>
                  <a:pt x="1709" y="428"/>
                </a:lnTo>
                <a:lnTo>
                  <a:pt x="1716" y="444"/>
                </a:lnTo>
                <a:lnTo>
                  <a:pt x="1703" y="442"/>
                </a:lnTo>
                <a:lnTo>
                  <a:pt x="1695" y="456"/>
                </a:lnTo>
                <a:lnTo>
                  <a:pt x="1700" y="469"/>
                </a:lnTo>
                <a:lnTo>
                  <a:pt x="1673" y="480"/>
                </a:lnTo>
                <a:lnTo>
                  <a:pt x="1676" y="495"/>
                </a:lnTo>
                <a:lnTo>
                  <a:pt x="1658" y="499"/>
                </a:lnTo>
                <a:lnTo>
                  <a:pt x="1653" y="515"/>
                </a:lnTo>
                <a:lnTo>
                  <a:pt x="1636" y="532"/>
                </a:lnTo>
                <a:lnTo>
                  <a:pt x="1622" y="469"/>
                </a:lnTo>
                <a:lnTo>
                  <a:pt x="1624" y="435"/>
                </a:lnTo>
                <a:lnTo>
                  <a:pt x="1636" y="415"/>
                </a:lnTo>
                <a:lnTo>
                  <a:pt x="1655" y="411"/>
                </a:lnTo>
                <a:lnTo>
                  <a:pt x="1700" y="370"/>
                </a:lnTo>
                <a:lnTo>
                  <a:pt x="1720" y="361"/>
                </a:lnTo>
                <a:lnTo>
                  <a:pt x="1728" y="336"/>
                </a:lnTo>
                <a:lnTo>
                  <a:pt x="1737" y="330"/>
                </a:lnTo>
                <a:lnTo>
                  <a:pt x="1719" y="330"/>
                </a:lnTo>
                <a:lnTo>
                  <a:pt x="1714" y="350"/>
                </a:lnTo>
                <a:lnTo>
                  <a:pt x="1677" y="366"/>
                </a:lnTo>
                <a:lnTo>
                  <a:pt x="1681" y="341"/>
                </a:lnTo>
                <a:lnTo>
                  <a:pt x="1640" y="346"/>
                </a:lnTo>
                <a:lnTo>
                  <a:pt x="1602" y="379"/>
                </a:lnTo>
                <a:lnTo>
                  <a:pt x="1610" y="393"/>
                </a:lnTo>
                <a:lnTo>
                  <a:pt x="1569" y="398"/>
                </a:lnTo>
                <a:lnTo>
                  <a:pt x="1563" y="394"/>
                </a:lnTo>
                <a:lnTo>
                  <a:pt x="1577" y="391"/>
                </a:lnTo>
                <a:lnTo>
                  <a:pt x="1544" y="382"/>
                </a:lnTo>
                <a:lnTo>
                  <a:pt x="1535" y="391"/>
                </a:lnTo>
                <a:lnTo>
                  <a:pt x="1458" y="392"/>
                </a:lnTo>
                <a:lnTo>
                  <a:pt x="1366" y="468"/>
                </a:lnTo>
                <a:lnTo>
                  <a:pt x="1384" y="471"/>
                </a:lnTo>
                <a:lnTo>
                  <a:pt x="1384" y="484"/>
                </a:lnTo>
                <a:lnTo>
                  <a:pt x="1395" y="475"/>
                </a:lnTo>
                <a:lnTo>
                  <a:pt x="1393" y="487"/>
                </a:lnTo>
                <a:lnTo>
                  <a:pt x="1406" y="481"/>
                </a:lnTo>
                <a:lnTo>
                  <a:pt x="1404" y="488"/>
                </a:lnTo>
                <a:lnTo>
                  <a:pt x="1409" y="475"/>
                </a:lnTo>
                <a:lnTo>
                  <a:pt x="1422" y="476"/>
                </a:lnTo>
                <a:lnTo>
                  <a:pt x="1442" y="492"/>
                </a:lnTo>
                <a:lnTo>
                  <a:pt x="1424" y="494"/>
                </a:lnTo>
                <a:lnTo>
                  <a:pt x="1440" y="499"/>
                </a:lnTo>
                <a:lnTo>
                  <a:pt x="1443" y="510"/>
                </a:lnTo>
                <a:lnTo>
                  <a:pt x="1431" y="534"/>
                </a:lnTo>
                <a:lnTo>
                  <a:pt x="1428" y="570"/>
                </a:lnTo>
                <a:lnTo>
                  <a:pt x="1364" y="645"/>
                </a:lnTo>
                <a:lnTo>
                  <a:pt x="1341" y="656"/>
                </a:lnTo>
                <a:lnTo>
                  <a:pt x="1323" y="645"/>
                </a:lnTo>
                <a:lnTo>
                  <a:pt x="1308" y="660"/>
                </a:lnTo>
                <a:lnTo>
                  <a:pt x="1307" y="656"/>
                </a:lnTo>
                <a:lnTo>
                  <a:pt x="1316" y="645"/>
                </a:lnTo>
                <a:lnTo>
                  <a:pt x="1312" y="626"/>
                </a:lnTo>
                <a:lnTo>
                  <a:pt x="1339" y="619"/>
                </a:lnTo>
                <a:lnTo>
                  <a:pt x="1361" y="568"/>
                </a:lnTo>
                <a:lnTo>
                  <a:pt x="1314" y="580"/>
                </a:lnTo>
                <a:lnTo>
                  <a:pt x="1307" y="561"/>
                </a:lnTo>
                <a:lnTo>
                  <a:pt x="1269" y="550"/>
                </a:lnTo>
                <a:lnTo>
                  <a:pt x="1246" y="498"/>
                </a:lnTo>
                <a:lnTo>
                  <a:pt x="1220" y="488"/>
                </a:lnTo>
                <a:lnTo>
                  <a:pt x="1175" y="503"/>
                </a:lnTo>
                <a:lnTo>
                  <a:pt x="1184" y="513"/>
                </a:lnTo>
                <a:lnTo>
                  <a:pt x="1165" y="544"/>
                </a:lnTo>
                <a:lnTo>
                  <a:pt x="1147" y="552"/>
                </a:lnTo>
                <a:lnTo>
                  <a:pt x="1129" y="545"/>
                </a:lnTo>
                <a:lnTo>
                  <a:pt x="1105" y="542"/>
                </a:lnTo>
                <a:lnTo>
                  <a:pt x="1046" y="556"/>
                </a:lnTo>
                <a:lnTo>
                  <a:pt x="994" y="536"/>
                </a:lnTo>
                <a:lnTo>
                  <a:pt x="961" y="538"/>
                </a:lnTo>
                <a:lnTo>
                  <a:pt x="949" y="521"/>
                </a:lnTo>
                <a:lnTo>
                  <a:pt x="916" y="510"/>
                </a:lnTo>
                <a:lnTo>
                  <a:pt x="897" y="522"/>
                </a:lnTo>
                <a:lnTo>
                  <a:pt x="897" y="545"/>
                </a:lnTo>
                <a:lnTo>
                  <a:pt x="822" y="535"/>
                </a:lnTo>
                <a:lnTo>
                  <a:pt x="782" y="556"/>
                </a:lnTo>
                <a:lnTo>
                  <a:pt x="760" y="564"/>
                </a:lnTo>
                <a:lnTo>
                  <a:pt x="734" y="548"/>
                </a:lnTo>
                <a:lnTo>
                  <a:pt x="718" y="557"/>
                </a:lnTo>
                <a:lnTo>
                  <a:pt x="685" y="545"/>
                </a:lnTo>
                <a:lnTo>
                  <a:pt x="673" y="544"/>
                </a:lnTo>
                <a:lnTo>
                  <a:pt x="664" y="527"/>
                </a:lnTo>
                <a:lnTo>
                  <a:pt x="647" y="527"/>
                </a:lnTo>
                <a:lnTo>
                  <a:pt x="640" y="529"/>
                </a:lnTo>
                <a:lnTo>
                  <a:pt x="627" y="515"/>
                </a:lnTo>
                <a:lnTo>
                  <a:pt x="617" y="519"/>
                </a:lnTo>
                <a:lnTo>
                  <a:pt x="609" y="523"/>
                </a:lnTo>
                <a:lnTo>
                  <a:pt x="574" y="495"/>
                </a:lnTo>
                <a:lnTo>
                  <a:pt x="563" y="493"/>
                </a:lnTo>
                <a:lnTo>
                  <a:pt x="539" y="471"/>
                </a:lnTo>
                <a:lnTo>
                  <a:pt x="518" y="484"/>
                </a:lnTo>
                <a:lnTo>
                  <a:pt x="513" y="475"/>
                </a:lnTo>
                <a:lnTo>
                  <a:pt x="480" y="475"/>
                </a:lnTo>
                <a:lnTo>
                  <a:pt x="468" y="459"/>
                </a:lnTo>
                <a:lnTo>
                  <a:pt x="450" y="460"/>
                </a:lnTo>
                <a:lnTo>
                  <a:pt x="444" y="467"/>
                </a:lnTo>
                <a:lnTo>
                  <a:pt x="422" y="471"/>
                </a:lnTo>
                <a:lnTo>
                  <a:pt x="415" y="467"/>
                </a:lnTo>
                <a:lnTo>
                  <a:pt x="407" y="479"/>
                </a:lnTo>
                <a:lnTo>
                  <a:pt x="401" y="475"/>
                </a:lnTo>
                <a:lnTo>
                  <a:pt x="374" y="479"/>
                </a:lnTo>
                <a:lnTo>
                  <a:pt x="366" y="475"/>
                </a:lnTo>
                <a:lnTo>
                  <a:pt x="363" y="479"/>
                </a:lnTo>
                <a:lnTo>
                  <a:pt x="376" y="493"/>
                </a:lnTo>
                <a:lnTo>
                  <a:pt x="367" y="501"/>
                </a:lnTo>
                <a:lnTo>
                  <a:pt x="368" y="512"/>
                </a:lnTo>
                <a:lnTo>
                  <a:pt x="382" y="513"/>
                </a:lnTo>
                <a:lnTo>
                  <a:pt x="389" y="523"/>
                </a:lnTo>
                <a:lnTo>
                  <a:pt x="386" y="532"/>
                </a:lnTo>
                <a:lnTo>
                  <a:pt x="374" y="527"/>
                </a:lnTo>
                <a:lnTo>
                  <a:pt x="366" y="532"/>
                </a:lnTo>
                <a:lnTo>
                  <a:pt x="358" y="527"/>
                </a:lnTo>
                <a:lnTo>
                  <a:pt x="354" y="519"/>
                </a:lnTo>
                <a:lnTo>
                  <a:pt x="343" y="523"/>
                </a:lnTo>
                <a:lnTo>
                  <a:pt x="335" y="520"/>
                </a:lnTo>
                <a:lnTo>
                  <a:pt x="327" y="527"/>
                </a:lnTo>
                <a:lnTo>
                  <a:pt x="316" y="528"/>
                </a:lnTo>
                <a:lnTo>
                  <a:pt x="309" y="519"/>
                </a:lnTo>
                <a:lnTo>
                  <a:pt x="268" y="517"/>
                </a:lnTo>
                <a:lnTo>
                  <a:pt x="264" y="521"/>
                </a:lnTo>
                <a:lnTo>
                  <a:pt x="259" y="521"/>
                </a:lnTo>
                <a:lnTo>
                  <a:pt x="254" y="530"/>
                </a:lnTo>
                <a:lnTo>
                  <a:pt x="254" y="539"/>
                </a:lnTo>
                <a:lnTo>
                  <a:pt x="250" y="540"/>
                </a:lnTo>
                <a:lnTo>
                  <a:pt x="245" y="532"/>
                </a:lnTo>
                <a:lnTo>
                  <a:pt x="240" y="533"/>
                </a:lnTo>
                <a:lnTo>
                  <a:pt x="239" y="559"/>
                </a:lnTo>
                <a:lnTo>
                  <a:pt x="245" y="567"/>
                </a:lnTo>
                <a:lnTo>
                  <a:pt x="245" y="573"/>
                </a:lnTo>
                <a:lnTo>
                  <a:pt x="252" y="572"/>
                </a:lnTo>
                <a:lnTo>
                  <a:pt x="259" y="569"/>
                </a:lnTo>
                <a:lnTo>
                  <a:pt x="267" y="580"/>
                </a:lnTo>
                <a:lnTo>
                  <a:pt x="273" y="588"/>
                </a:lnTo>
                <a:lnTo>
                  <a:pt x="278" y="597"/>
                </a:lnTo>
                <a:lnTo>
                  <a:pt x="287" y="600"/>
                </a:lnTo>
                <a:lnTo>
                  <a:pt x="276" y="608"/>
                </a:lnTo>
                <a:lnTo>
                  <a:pt x="268" y="600"/>
                </a:lnTo>
                <a:lnTo>
                  <a:pt x="259" y="629"/>
                </a:lnTo>
                <a:lnTo>
                  <a:pt x="269" y="637"/>
                </a:lnTo>
                <a:lnTo>
                  <a:pt x="278" y="665"/>
                </a:lnTo>
                <a:lnTo>
                  <a:pt x="269" y="660"/>
                </a:lnTo>
                <a:lnTo>
                  <a:pt x="261" y="656"/>
                </a:lnTo>
                <a:lnTo>
                  <a:pt x="252" y="656"/>
                </a:lnTo>
                <a:lnTo>
                  <a:pt x="245" y="652"/>
                </a:lnTo>
                <a:lnTo>
                  <a:pt x="238" y="652"/>
                </a:lnTo>
                <a:lnTo>
                  <a:pt x="232" y="641"/>
                </a:lnTo>
                <a:lnTo>
                  <a:pt x="220" y="648"/>
                </a:lnTo>
                <a:lnTo>
                  <a:pt x="207" y="647"/>
                </a:lnTo>
                <a:lnTo>
                  <a:pt x="200" y="638"/>
                </a:lnTo>
                <a:lnTo>
                  <a:pt x="180" y="631"/>
                </a:lnTo>
                <a:lnTo>
                  <a:pt x="160" y="632"/>
                </a:lnTo>
                <a:lnTo>
                  <a:pt x="139" y="618"/>
                </a:lnTo>
                <a:lnTo>
                  <a:pt x="155" y="605"/>
                </a:lnTo>
                <a:lnTo>
                  <a:pt x="157" y="594"/>
                </a:lnTo>
                <a:lnTo>
                  <a:pt x="157" y="583"/>
                </a:lnTo>
                <a:lnTo>
                  <a:pt x="158" y="575"/>
                </a:lnTo>
                <a:lnTo>
                  <a:pt x="170" y="572"/>
                </a:lnTo>
                <a:lnTo>
                  <a:pt x="164" y="554"/>
                </a:lnTo>
                <a:lnTo>
                  <a:pt x="151" y="550"/>
                </a:lnTo>
                <a:lnTo>
                  <a:pt x="145" y="547"/>
                </a:lnTo>
                <a:lnTo>
                  <a:pt x="136" y="549"/>
                </a:lnTo>
                <a:lnTo>
                  <a:pt x="117" y="545"/>
                </a:lnTo>
                <a:lnTo>
                  <a:pt x="102" y="528"/>
                </a:lnTo>
                <a:lnTo>
                  <a:pt x="90" y="523"/>
                </a:lnTo>
                <a:lnTo>
                  <a:pt x="85" y="507"/>
                </a:lnTo>
                <a:lnTo>
                  <a:pt x="74" y="507"/>
                </a:lnTo>
                <a:lnTo>
                  <a:pt x="64" y="511"/>
                </a:lnTo>
                <a:lnTo>
                  <a:pt x="57" y="515"/>
                </a:lnTo>
                <a:lnTo>
                  <a:pt x="54" y="507"/>
                </a:lnTo>
                <a:lnTo>
                  <a:pt x="49" y="500"/>
                </a:lnTo>
                <a:lnTo>
                  <a:pt x="64" y="499"/>
                </a:lnTo>
                <a:lnTo>
                  <a:pt x="62" y="495"/>
                </a:lnTo>
                <a:lnTo>
                  <a:pt x="59" y="491"/>
                </a:lnTo>
                <a:lnTo>
                  <a:pt x="54" y="488"/>
                </a:lnTo>
                <a:lnTo>
                  <a:pt x="47" y="471"/>
                </a:lnTo>
                <a:lnTo>
                  <a:pt x="36" y="461"/>
                </a:lnTo>
                <a:lnTo>
                  <a:pt x="24" y="460"/>
                </a:lnTo>
                <a:lnTo>
                  <a:pt x="14" y="460"/>
                </a:lnTo>
                <a:lnTo>
                  <a:pt x="5" y="455"/>
                </a:lnTo>
                <a:lnTo>
                  <a:pt x="0" y="452"/>
                </a:lnTo>
                <a:lnTo>
                  <a:pt x="0" y="437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55" name="Freeform 92"/>
          <p:cNvSpPr>
            <a:spLocks/>
          </p:cNvSpPr>
          <p:nvPr/>
        </p:nvSpPr>
        <p:spPr bwMode="auto">
          <a:xfrm>
            <a:off x="5326064" y="2220914"/>
            <a:ext cx="66675" cy="46037"/>
          </a:xfrm>
          <a:custGeom>
            <a:avLst/>
            <a:gdLst>
              <a:gd name="T0" fmla="*/ 0 w 25"/>
              <a:gd name="T1" fmla="*/ 2147483647 h 17"/>
              <a:gd name="T2" fmla="*/ 0 w 25"/>
              <a:gd name="T3" fmla="*/ 2147483647 h 17"/>
              <a:gd name="T4" fmla="*/ 2147483647 w 25"/>
              <a:gd name="T5" fmla="*/ 0 h 17"/>
              <a:gd name="T6" fmla="*/ 2147483647 w 25"/>
              <a:gd name="T7" fmla="*/ 2147483647 h 17"/>
              <a:gd name="T8" fmla="*/ 0 w 25"/>
              <a:gd name="T9" fmla="*/ 2147483647 h 17"/>
              <a:gd name="T10" fmla="*/ 0 w 25"/>
              <a:gd name="T11" fmla="*/ 2147483647 h 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5"/>
              <a:gd name="T19" fmla="*/ 0 h 17"/>
              <a:gd name="T20" fmla="*/ 25 w 25"/>
              <a:gd name="T21" fmla="*/ 17 h 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5" h="17">
                <a:moveTo>
                  <a:pt x="0" y="16"/>
                </a:moveTo>
                <a:lnTo>
                  <a:pt x="0" y="16"/>
                </a:lnTo>
                <a:lnTo>
                  <a:pt x="7" y="0"/>
                </a:lnTo>
                <a:lnTo>
                  <a:pt x="24" y="8"/>
                </a:lnTo>
                <a:lnTo>
                  <a:pt x="0" y="16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56" name="Freeform 93"/>
          <p:cNvSpPr>
            <a:spLocks/>
          </p:cNvSpPr>
          <p:nvPr/>
        </p:nvSpPr>
        <p:spPr bwMode="auto">
          <a:xfrm>
            <a:off x="5438776" y="1995489"/>
            <a:ext cx="206375" cy="155575"/>
          </a:xfrm>
          <a:custGeom>
            <a:avLst/>
            <a:gdLst>
              <a:gd name="T0" fmla="*/ 0 w 77"/>
              <a:gd name="T1" fmla="*/ 2147483647 h 58"/>
              <a:gd name="T2" fmla="*/ 0 w 77"/>
              <a:gd name="T3" fmla="*/ 2147483647 h 58"/>
              <a:gd name="T4" fmla="*/ 2147483647 w 77"/>
              <a:gd name="T5" fmla="*/ 2147483647 h 58"/>
              <a:gd name="T6" fmla="*/ 2147483647 w 77"/>
              <a:gd name="T7" fmla="*/ 2147483647 h 58"/>
              <a:gd name="T8" fmla="*/ 2147483647 w 77"/>
              <a:gd name="T9" fmla="*/ 2147483647 h 58"/>
              <a:gd name="T10" fmla="*/ 2147483647 w 77"/>
              <a:gd name="T11" fmla="*/ 2147483647 h 58"/>
              <a:gd name="T12" fmla="*/ 2147483647 w 77"/>
              <a:gd name="T13" fmla="*/ 2147483647 h 58"/>
              <a:gd name="T14" fmla="*/ 2147483647 w 77"/>
              <a:gd name="T15" fmla="*/ 2147483647 h 58"/>
              <a:gd name="T16" fmla="*/ 2147483647 w 77"/>
              <a:gd name="T17" fmla="*/ 2147483647 h 58"/>
              <a:gd name="T18" fmla="*/ 2147483647 w 77"/>
              <a:gd name="T19" fmla="*/ 2147483647 h 58"/>
              <a:gd name="T20" fmla="*/ 2147483647 w 77"/>
              <a:gd name="T21" fmla="*/ 2147483647 h 58"/>
              <a:gd name="T22" fmla="*/ 2147483647 w 77"/>
              <a:gd name="T23" fmla="*/ 0 h 58"/>
              <a:gd name="T24" fmla="*/ 2147483647 w 77"/>
              <a:gd name="T25" fmla="*/ 2147483647 h 58"/>
              <a:gd name="T26" fmla="*/ 2147483647 w 77"/>
              <a:gd name="T27" fmla="*/ 2147483647 h 58"/>
              <a:gd name="T28" fmla="*/ 0 w 77"/>
              <a:gd name="T29" fmla="*/ 2147483647 h 58"/>
              <a:gd name="T30" fmla="*/ 0 w 77"/>
              <a:gd name="T31" fmla="*/ 2147483647 h 5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77"/>
              <a:gd name="T49" fmla="*/ 0 h 58"/>
              <a:gd name="T50" fmla="*/ 77 w 77"/>
              <a:gd name="T51" fmla="*/ 58 h 58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77" h="58">
                <a:moveTo>
                  <a:pt x="0" y="28"/>
                </a:moveTo>
                <a:lnTo>
                  <a:pt x="0" y="28"/>
                </a:lnTo>
                <a:lnTo>
                  <a:pt x="6" y="39"/>
                </a:lnTo>
                <a:lnTo>
                  <a:pt x="14" y="36"/>
                </a:lnTo>
                <a:lnTo>
                  <a:pt x="23" y="44"/>
                </a:lnTo>
                <a:lnTo>
                  <a:pt x="30" y="39"/>
                </a:lnTo>
                <a:lnTo>
                  <a:pt x="28" y="54"/>
                </a:lnTo>
                <a:lnTo>
                  <a:pt x="76" y="57"/>
                </a:lnTo>
                <a:lnTo>
                  <a:pt x="57" y="47"/>
                </a:lnTo>
                <a:lnTo>
                  <a:pt x="47" y="29"/>
                </a:lnTo>
                <a:lnTo>
                  <a:pt x="49" y="10"/>
                </a:lnTo>
                <a:lnTo>
                  <a:pt x="61" y="0"/>
                </a:lnTo>
                <a:lnTo>
                  <a:pt x="19" y="4"/>
                </a:lnTo>
                <a:lnTo>
                  <a:pt x="9" y="28"/>
                </a:lnTo>
                <a:lnTo>
                  <a:pt x="0" y="28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57" name="Freeform 94"/>
          <p:cNvSpPr>
            <a:spLocks/>
          </p:cNvSpPr>
          <p:nvPr/>
        </p:nvSpPr>
        <p:spPr bwMode="auto">
          <a:xfrm>
            <a:off x="5508626" y="1754189"/>
            <a:ext cx="517525" cy="242887"/>
          </a:xfrm>
          <a:custGeom>
            <a:avLst/>
            <a:gdLst>
              <a:gd name="T0" fmla="*/ 0 w 193"/>
              <a:gd name="T1" fmla="*/ 2147483647 h 91"/>
              <a:gd name="T2" fmla="*/ 0 w 193"/>
              <a:gd name="T3" fmla="*/ 2147483647 h 91"/>
              <a:gd name="T4" fmla="*/ 2147483647 w 193"/>
              <a:gd name="T5" fmla="*/ 2147483647 h 91"/>
              <a:gd name="T6" fmla="*/ 2147483647 w 193"/>
              <a:gd name="T7" fmla="*/ 2147483647 h 91"/>
              <a:gd name="T8" fmla="*/ 2147483647 w 193"/>
              <a:gd name="T9" fmla="*/ 2147483647 h 91"/>
              <a:gd name="T10" fmla="*/ 2147483647 w 193"/>
              <a:gd name="T11" fmla="*/ 2147483647 h 91"/>
              <a:gd name="T12" fmla="*/ 2147483647 w 193"/>
              <a:gd name="T13" fmla="*/ 2147483647 h 91"/>
              <a:gd name="T14" fmla="*/ 2147483647 w 193"/>
              <a:gd name="T15" fmla="*/ 2147483647 h 91"/>
              <a:gd name="T16" fmla="*/ 2147483647 w 193"/>
              <a:gd name="T17" fmla="*/ 2147483647 h 91"/>
              <a:gd name="T18" fmla="*/ 2147483647 w 193"/>
              <a:gd name="T19" fmla="*/ 2147483647 h 91"/>
              <a:gd name="T20" fmla="*/ 2147483647 w 193"/>
              <a:gd name="T21" fmla="*/ 2147483647 h 91"/>
              <a:gd name="T22" fmla="*/ 2147483647 w 193"/>
              <a:gd name="T23" fmla="*/ 2147483647 h 91"/>
              <a:gd name="T24" fmla="*/ 2147483647 w 193"/>
              <a:gd name="T25" fmla="*/ 2147483647 h 91"/>
              <a:gd name="T26" fmla="*/ 2147483647 w 193"/>
              <a:gd name="T27" fmla="*/ 2147483647 h 91"/>
              <a:gd name="T28" fmla="*/ 2147483647 w 193"/>
              <a:gd name="T29" fmla="*/ 2147483647 h 91"/>
              <a:gd name="T30" fmla="*/ 2147483647 w 193"/>
              <a:gd name="T31" fmla="*/ 2147483647 h 91"/>
              <a:gd name="T32" fmla="*/ 2147483647 w 193"/>
              <a:gd name="T33" fmla="*/ 2147483647 h 91"/>
              <a:gd name="T34" fmla="*/ 2147483647 w 193"/>
              <a:gd name="T35" fmla="*/ 2147483647 h 91"/>
              <a:gd name="T36" fmla="*/ 2147483647 w 193"/>
              <a:gd name="T37" fmla="*/ 2147483647 h 91"/>
              <a:gd name="T38" fmla="*/ 2147483647 w 193"/>
              <a:gd name="T39" fmla="*/ 0 h 91"/>
              <a:gd name="T40" fmla="*/ 2147483647 w 193"/>
              <a:gd name="T41" fmla="*/ 2147483647 h 91"/>
              <a:gd name="T42" fmla="*/ 2147483647 w 193"/>
              <a:gd name="T43" fmla="*/ 2147483647 h 91"/>
              <a:gd name="T44" fmla="*/ 2147483647 w 193"/>
              <a:gd name="T45" fmla="*/ 2147483647 h 91"/>
              <a:gd name="T46" fmla="*/ 2147483647 w 193"/>
              <a:gd name="T47" fmla="*/ 2147483647 h 91"/>
              <a:gd name="T48" fmla="*/ 2147483647 w 193"/>
              <a:gd name="T49" fmla="*/ 2147483647 h 91"/>
              <a:gd name="T50" fmla="*/ 2147483647 w 193"/>
              <a:gd name="T51" fmla="*/ 2147483647 h 91"/>
              <a:gd name="T52" fmla="*/ 2147483647 w 193"/>
              <a:gd name="T53" fmla="*/ 2147483647 h 91"/>
              <a:gd name="T54" fmla="*/ 2147483647 w 193"/>
              <a:gd name="T55" fmla="*/ 2147483647 h 91"/>
              <a:gd name="T56" fmla="*/ 2147483647 w 193"/>
              <a:gd name="T57" fmla="*/ 2147483647 h 91"/>
              <a:gd name="T58" fmla="*/ 2147483647 w 193"/>
              <a:gd name="T59" fmla="*/ 2147483647 h 91"/>
              <a:gd name="T60" fmla="*/ 0 w 193"/>
              <a:gd name="T61" fmla="*/ 2147483647 h 91"/>
              <a:gd name="T62" fmla="*/ 0 w 193"/>
              <a:gd name="T63" fmla="*/ 2147483647 h 9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93"/>
              <a:gd name="T97" fmla="*/ 0 h 91"/>
              <a:gd name="T98" fmla="*/ 193 w 193"/>
              <a:gd name="T99" fmla="*/ 91 h 91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93" h="91">
                <a:moveTo>
                  <a:pt x="0" y="77"/>
                </a:moveTo>
                <a:lnTo>
                  <a:pt x="0" y="77"/>
                </a:lnTo>
                <a:lnTo>
                  <a:pt x="18" y="80"/>
                </a:lnTo>
                <a:lnTo>
                  <a:pt x="6" y="88"/>
                </a:lnTo>
                <a:lnTo>
                  <a:pt x="37" y="90"/>
                </a:lnTo>
                <a:lnTo>
                  <a:pt x="39" y="80"/>
                </a:lnTo>
                <a:lnTo>
                  <a:pt x="47" y="81"/>
                </a:lnTo>
                <a:lnTo>
                  <a:pt x="38" y="75"/>
                </a:lnTo>
                <a:lnTo>
                  <a:pt x="51" y="77"/>
                </a:lnTo>
                <a:lnTo>
                  <a:pt x="48" y="66"/>
                </a:lnTo>
                <a:lnTo>
                  <a:pt x="55" y="73"/>
                </a:lnTo>
                <a:lnTo>
                  <a:pt x="64" y="66"/>
                </a:lnTo>
                <a:lnTo>
                  <a:pt x="58" y="59"/>
                </a:lnTo>
                <a:lnTo>
                  <a:pt x="77" y="60"/>
                </a:lnTo>
                <a:lnTo>
                  <a:pt x="72" y="56"/>
                </a:lnTo>
                <a:lnTo>
                  <a:pt x="81" y="57"/>
                </a:lnTo>
                <a:lnTo>
                  <a:pt x="86" y="48"/>
                </a:lnTo>
                <a:lnTo>
                  <a:pt x="182" y="18"/>
                </a:lnTo>
                <a:lnTo>
                  <a:pt x="192" y="8"/>
                </a:lnTo>
                <a:lnTo>
                  <a:pt x="173" y="0"/>
                </a:lnTo>
                <a:lnTo>
                  <a:pt x="133" y="17"/>
                </a:lnTo>
                <a:lnTo>
                  <a:pt x="92" y="17"/>
                </a:lnTo>
                <a:lnTo>
                  <a:pt x="47" y="42"/>
                </a:lnTo>
                <a:lnTo>
                  <a:pt x="23" y="45"/>
                </a:lnTo>
                <a:lnTo>
                  <a:pt x="24" y="56"/>
                </a:lnTo>
                <a:lnTo>
                  <a:pt x="37" y="57"/>
                </a:lnTo>
                <a:lnTo>
                  <a:pt x="23" y="57"/>
                </a:lnTo>
                <a:lnTo>
                  <a:pt x="29" y="61"/>
                </a:lnTo>
                <a:lnTo>
                  <a:pt x="18" y="66"/>
                </a:lnTo>
                <a:lnTo>
                  <a:pt x="31" y="72"/>
                </a:lnTo>
                <a:lnTo>
                  <a:pt x="0" y="77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58" name="Freeform 95"/>
          <p:cNvSpPr>
            <a:spLocks/>
          </p:cNvSpPr>
          <p:nvPr/>
        </p:nvSpPr>
        <p:spPr bwMode="auto">
          <a:xfrm>
            <a:off x="8296275" y="1804988"/>
            <a:ext cx="230188" cy="101600"/>
          </a:xfrm>
          <a:custGeom>
            <a:avLst/>
            <a:gdLst>
              <a:gd name="T0" fmla="*/ 0 w 85"/>
              <a:gd name="T1" fmla="*/ 2147483647 h 38"/>
              <a:gd name="T2" fmla="*/ 0 w 85"/>
              <a:gd name="T3" fmla="*/ 2147483647 h 38"/>
              <a:gd name="T4" fmla="*/ 2147483647 w 85"/>
              <a:gd name="T5" fmla="*/ 2147483647 h 38"/>
              <a:gd name="T6" fmla="*/ 2147483647 w 85"/>
              <a:gd name="T7" fmla="*/ 0 h 38"/>
              <a:gd name="T8" fmla="*/ 2147483647 w 85"/>
              <a:gd name="T9" fmla="*/ 2147483647 h 38"/>
              <a:gd name="T10" fmla="*/ 2147483647 w 85"/>
              <a:gd name="T11" fmla="*/ 2147483647 h 38"/>
              <a:gd name="T12" fmla="*/ 2147483647 w 85"/>
              <a:gd name="T13" fmla="*/ 2147483647 h 38"/>
              <a:gd name="T14" fmla="*/ 2147483647 w 85"/>
              <a:gd name="T15" fmla="*/ 2147483647 h 38"/>
              <a:gd name="T16" fmla="*/ 2147483647 w 85"/>
              <a:gd name="T17" fmla="*/ 2147483647 h 38"/>
              <a:gd name="T18" fmla="*/ 2147483647 w 85"/>
              <a:gd name="T19" fmla="*/ 2147483647 h 38"/>
              <a:gd name="T20" fmla="*/ 2147483647 w 85"/>
              <a:gd name="T21" fmla="*/ 2147483647 h 38"/>
              <a:gd name="T22" fmla="*/ 2147483647 w 85"/>
              <a:gd name="T23" fmla="*/ 2147483647 h 38"/>
              <a:gd name="T24" fmla="*/ 0 w 85"/>
              <a:gd name="T25" fmla="*/ 2147483647 h 38"/>
              <a:gd name="T26" fmla="*/ 0 w 85"/>
              <a:gd name="T27" fmla="*/ 2147483647 h 3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5"/>
              <a:gd name="T43" fmla="*/ 0 h 38"/>
              <a:gd name="T44" fmla="*/ 85 w 85"/>
              <a:gd name="T45" fmla="*/ 38 h 3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5" h="38">
                <a:moveTo>
                  <a:pt x="0" y="20"/>
                </a:moveTo>
                <a:lnTo>
                  <a:pt x="0" y="20"/>
                </a:lnTo>
                <a:lnTo>
                  <a:pt x="17" y="1"/>
                </a:lnTo>
                <a:lnTo>
                  <a:pt x="28" y="0"/>
                </a:lnTo>
                <a:lnTo>
                  <a:pt x="47" y="14"/>
                </a:lnTo>
                <a:lnTo>
                  <a:pt x="51" y="3"/>
                </a:lnTo>
                <a:lnTo>
                  <a:pt x="72" y="12"/>
                </a:lnTo>
                <a:lnTo>
                  <a:pt x="70" y="25"/>
                </a:lnTo>
                <a:lnTo>
                  <a:pt x="84" y="30"/>
                </a:lnTo>
                <a:lnTo>
                  <a:pt x="39" y="33"/>
                </a:lnTo>
                <a:lnTo>
                  <a:pt x="37" y="27"/>
                </a:lnTo>
                <a:lnTo>
                  <a:pt x="29" y="37"/>
                </a:lnTo>
                <a:lnTo>
                  <a:pt x="0" y="20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59" name="Freeform 96"/>
          <p:cNvSpPr>
            <a:spLocks/>
          </p:cNvSpPr>
          <p:nvPr/>
        </p:nvSpPr>
        <p:spPr bwMode="auto">
          <a:xfrm>
            <a:off x="8451851" y="1806576"/>
            <a:ext cx="142875" cy="73025"/>
          </a:xfrm>
          <a:custGeom>
            <a:avLst/>
            <a:gdLst>
              <a:gd name="T0" fmla="*/ 0 w 53"/>
              <a:gd name="T1" fmla="*/ 0 h 27"/>
              <a:gd name="T2" fmla="*/ 0 w 53"/>
              <a:gd name="T3" fmla="*/ 0 h 27"/>
              <a:gd name="T4" fmla="*/ 2147483647 w 53"/>
              <a:gd name="T5" fmla="*/ 2147483647 h 27"/>
              <a:gd name="T6" fmla="*/ 2147483647 w 53"/>
              <a:gd name="T7" fmla="*/ 2147483647 h 27"/>
              <a:gd name="T8" fmla="*/ 2147483647 w 53"/>
              <a:gd name="T9" fmla="*/ 2147483647 h 27"/>
              <a:gd name="T10" fmla="*/ 2147483647 w 53"/>
              <a:gd name="T11" fmla="*/ 2147483647 h 27"/>
              <a:gd name="T12" fmla="*/ 2147483647 w 53"/>
              <a:gd name="T13" fmla="*/ 2147483647 h 27"/>
              <a:gd name="T14" fmla="*/ 0 w 53"/>
              <a:gd name="T15" fmla="*/ 0 h 27"/>
              <a:gd name="T16" fmla="*/ 0 w 53"/>
              <a:gd name="T17" fmla="*/ 0 h 2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3"/>
              <a:gd name="T28" fmla="*/ 0 h 27"/>
              <a:gd name="T29" fmla="*/ 53 w 53"/>
              <a:gd name="T30" fmla="*/ 27 h 2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3" h="27">
                <a:moveTo>
                  <a:pt x="0" y="0"/>
                </a:moveTo>
                <a:lnTo>
                  <a:pt x="0" y="0"/>
                </a:lnTo>
                <a:lnTo>
                  <a:pt x="17" y="9"/>
                </a:lnTo>
                <a:lnTo>
                  <a:pt x="12" y="18"/>
                </a:lnTo>
                <a:lnTo>
                  <a:pt x="20" y="26"/>
                </a:lnTo>
                <a:lnTo>
                  <a:pt x="36" y="26"/>
                </a:lnTo>
                <a:lnTo>
                  <a:pt x="52" y="16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60" name="Freeform 97"/>
          <p:cNvSpPr>
            <a:spLocks/>
          </p:cNvSpPr>
          <p:nvPr/>
        </p:nvSpPr>
        <p:spPr bwMode="auto">
          <a:xfrm>
            <a:off x="8469314" y="2976564"/>
            <a:ext cx="104775" cy="358775"/>
          </a:xfrm>
          <a:custGeom>
            <a:avLst/>
            <a:gdLst>
              <a:gd name="T0" fmla="*/ 0 w 39"/>
              <a:gd name="T1" fmla="*/ 2147483647 h 134"/>
              <a:gd name="T2" fmla="*/ 0 w 39"/>
              <a:gd name="T3" fmla="*/ 2147483647 h 134"/>
              <a:gd name="T4" fmla="*/ 2147483647 w 39"/>
              <a:gd name="T5" fmla="*/ 2147483647 h 134"/>
              <a:gd name="T6" fmla="*/ 2147483647 w 39"/>
              <a:gd name="T7" fmla="*/ 2147483647 h 134"/>
              <a:gd name="T8" fmla="*/ 2147483647 w 39"/>
              <a:gd name="T9" fmla="*/ 2147483647 h 134"/>
              <a:gd name="T10" fmla="*/ 2147483647 w 39"/>
              <a:gd name="T11" fmla="*/ 2147483647 h 134"/>
              <a:gd name="T12" fmla="*/ 2147483647 w 39"/>
              <a:gd name="T13" fmla="*/ 2147483647 h 134"/>
              <a:gd name="T14" fmla="*/ 2147483647 w 39"/>
              <a:gd name="T15" fmla="*/ 2147483647 h 134"/>
              <a:gd name="T16" fmla="*/ 2147483647 w 39"/>
              <a:gd name="T17" fmla="*/ 2147483647 h 134"/>
              <a:gd name="T18" fmla="*/ 2147483647 w 39"/>
              <a:gd name="T19" fmla="*/ 2147483647 h 134"/>
              <a:gd name="T20" fmla="*/ 2147483647 w 39"/>
              <a:gd name="T21" fmla="*/ 0 h 134"/>
              <a:gd name="T22" fmla="*/ 0 w 39"/>
              <a:gd name="T23" fmla="*/ 2147483647 h 134"/>
              <a:gd name="T24" fmla="*/ 0 w 39"/>
              <a:gd name="T25" fmla="*/ 2147483647 h 13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9"/>
              <a:gd name="T40" fmla="*/ 0 h 134"/>
              <a:gd name="T41" fmla="*/ 39 w 39"/>
              <a:gd name="T42" fmla="*/ 134 h 13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9" h="134">
                <a:moveTo>
                  <a:pt x="0" y="33"/>
                </a:moveTo>
                <a:lnTo>
                  <a:pt x="0" y="33"/>
                </a:lnTo>
                <a:lnTo>
                  <a:pt x="6" y="50"/>
                </a:lnTo>
                <a:lnTo>
                  <a:pt x="6" y="133"/>
                </a:lnTo>
                <a:lnTo>
                  <a:pt x="12" y="123"/>
                </a:lnTo>
                <a:lnTo>
                  <a:pt x="22" y="129"/>
                </a:lnTo>
                <a:lnTo>
                  <a:pt x="12" y="107"/>
                </a:lnTo>
                <a:lnTo>
                  <a:pt x="17" y="83"/>
                </a:lnTo>
                <a:lnTo>
                  <a:pt x="38" y="91"/>
                </a:lnTo>
                <a:lnTo>
                  <a:pt x="18" y="46"/>
                </a:lnTo>
                <a:lnTo>
                  <a:pt x="12" y="0"/>
                </a:lnTo>
                <a:lnTo>
                  <a:pt x="0" y="33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61" name="Freeform 98"/>
          <p:cNvSpPr>
            <a:spLocks/>
          </p:cNvSpPr>
          <p:nvPr/>
        </p:nvSpPr>
        <p:spPr bwMode="auto">
          <a:xfrm>
            <a:off x="8618538" y="1846263"/>
            <a:ext cx="158750" cy="50800"/>
          </a:xfrm>
          <a:custGeom>
            <a:avLst/>
            <a:gdLst>
              <a:gd name="T0" fmla="*/ 0 w 59"/>
              <a:gd name="T1" fmla="*/ 0 h 20"/>
              <a:gd name="T2" fmla="*/ 0 w 59"/>
              <a:gd name="T3" fmla="*/ 0 h 20"/>
              <a:gd name="T4" fmla="*/ 2147483647 w 59"/>
              <a:gd name="T5" fmla="*/ 2147483647 h 20"/>
              <a:gd name="T6" fmla="*/ 2147483647 w 59"/>
              <a:gd name="T7" fmla="*/ 2147483647 h 20"/>
              <a:gd name="T8" fmla="*/ 2147483647 w 59"/>
              <a:gd name="T9" fmla="*/ 2147483647 h 20"/>
              <a:gd name="T10" fmla="*/ 0 w 59"/>
              <a:gd name="T11" fmla="*/ 0 h 20"/>
              <a:gd name="T12" fmla="*/ 0 w 59"/>
              <a:gd name="T13" fmla="*/ 0 h 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9"/>
              <a:gd name="T22" fmla="*/ 0 h 20"/>
              <a:gd name="T23" fmla="*/ 59 w 59"/>
              <a:gd name="T24" fmla="*/ 20 h 2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9" h="20">
                <a:moveTo>
                  <a:pt x="0" y="0"/>
                </a:moveTo>
                <a:lnTo>
                  <a:pt x="0" y="0"/>
                </a:lnTo>
                <a:lnTo>
                  <a:pt x="9" y="13"/>
                </a:lnTo>
                <a:lnTo>
                  <a:pt x="37" y="19"/>
                </a:lnTo>
                <a:lnTo>
                  <a:pt x="58" y="15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62" name="Freeform 99"/>
          <p:cNvSpPr>
            <a:spLocks/>
          </p:cNvSpPr>
          <p:nvPr/>
        </p:nvSpPr>
        <p:spPr bwMode="auto">
          <a:xfrm>
            <a:off x="3400425" y="3424238"/>
            <a:ext cx="414338" cy="290512"/>
          </a:xfrm>
          <a:custGeom>
            <a:avLst/>
            <a:gdLst>
              <a:gd name="T0" fmla="*/ 0 w 155"/>
              <a:gd name="T1" fmla="*/ 2147483647 h 108"/>
              <a:gd name="T2" fmla="*/ 0 w 155"/>
              <a:gd name="T3" fmla="*/ 2147483647 h 108"/>
              <a:gd name="T4" fmla="*/ 2147483647 w 155"/>
              <a:gd name="T5" fmla="*/ 2147483647 h 108"/>
              <a:gd name="T6" fmla="*/ 2147483647 w 155"/>
              <a:gd name="T7" fmla="*/ 2147483647 h 108"/>
              <a:gd name="T8" fmla="*/ 2147483647 w 155"/>
              <a:gd name="T9" fmla="*/ 2147483647 h 108"/>
              <a:gd name="T10" fmla="*/ 2147483647 w 155"/>
              <a:gd name="T11" fmla="*/ 2147483647 h 108"/>
              <a:gd name="T12" fmla="*/ 2147483647 w 155"/>
              <a:gd name="T13" fmla="*/ 2147483647 h 108"/>
              <a:gd name="T14" fmla="*/ 2147483647 w 155"/>
              <a:gd name="T15" fmla="*/ 2147483647 h 108"/>
              <a:gd name="T16" fmla="*/ 2147483647 w 155"/>
              <a:gd name="T17" fmla="*/ 2147483647 h 108"/>
              <a:gd name="T18" fmla="*/ 2147483647 w 155"/>
              <a:gd name="T19" fmla="*/ 2147483647 h 108"/>
              <a:gd name="T20" fmla="*/ 2147483647 w 155"/>
              <a:gd name="T21" fmla="*/ 2147483647 h 108"/>
              <a:gd name="T22" fmla="*/ 2147483647 w 155"/>
              <a:gd name="T23" fmla="*/ 2147483647 h 108"/>
              <a:gd name="T24" fmla="*/ 2147483647 w 155"/>
              <a:gd name="T25" fmla="*/ 2147483647 h 108"/>
              <a:gd name="T26" fmla="*/ 2147483647 w 155"/>
              <a:gd name="T27" fmla="*/ 2147483647 h 108"/>
              <a:gd name="T28" fmla="*/ 2147483647 w 155"/>
              <a:gd name="T29" fmla="*/ 2147483647 h 108"/>
              <a:gd name="T30" fmla="*/ 2147483647 w 155"/>
              <a:gd name="T31" fmla="*/ 2147483647 h 108"/>
              <a:gd name="T32" fmla="*/ 2147483647 w 155"/>
              <a:gd name="T33" fmla="*/ 0 h 108"/>
              <a:gd name="T34" fmla="*/ 0 w 155"/>
              <a:gd name="T35" fmla="*/ 2147483647 h 108"/>
              <a:gd name="T36" fmla="*/ 0 w 155"/>
              <a:gd name="T37" fmla="*/ 2147483647 h 10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55"/>
              <a:gd name="T58" fmla="*/ 0 h 108"/>
              <a:gd name="T59" fmla="*/ 155 w 155"/>
              <a:gd name="T60" fmla="*/ 108 h 108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55" h="108">
                <a:moveTo>
                  <a:pt x="0" y="8"/>
                </a:moveTo>
                <a:lnTo>
                  <a:pt x="0" y="8"/>
                </a:lnTo>
                <a:lnTo>
                  <a:pt x="5" y="26"/>
                </a:lnTo>
                <a:lnTo>
                  <a:pt x="37" y="29"/>
                </a:lnTo>
                <a:lnTo>
                  <a:pt x="23" y="57"/>
                </a:lnTo>
                <a:lnTo>
                  <a:pt x="23" y="91"/>
                </a:lnTo>
                <a:lnTo>
                  <a:pt x="46" y="107"/>
                </a:lnTo>
                <a:lnTo>
                  <a:pt x="91" y="97"/>
                </a:lnTo>
                <a:lnTo>
                  <a:pt x="116" y="71"/>
                </a:lnTo>
                <a:lnTo>
                  <a:pt x="111" y="60"/>
                </a:lnTo>
                <a:lnTo>
                  <a:pt x="124" y="42"/>
                </a:lnTo>
                <a:lnTo>
                  <a:pt x="153" y="27"/>
                </a:lnTo>
                <a:lnTo>
                  <a:pt x="154" y="18"/>
                </a:lnTo>
                <a:lnTo>
                  <a:pt x="135" y="16"/>
                </a:lnTo>
                <a:lnTo>
                  <a:pt x="130" y="15"/>
                </a:lnTo>
                <a:lnTo>
                  <a:pt x="92" y="3"/>
                </a:lnTo>
                <a:lnTo>
                  <a:pt x="14" y="0"/>
                </a:lnTo>
                <a:lnTo>
                  <a:pt x="0" y="8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63" name="Freeform 100"/>
          <p:cNvSpPr>
            <a:spLocks/>
          </p:cNvSpPr>
          <p:nvPr/>
        </p:nvSpPr>
        <p:spPr bwMode="auto">
          <a:xfrm>
            <a:off x="4081464" y="2243138"/>
            <a:ext cx="434975" cy="690562"/>
          </a:xfrm>
          <a:custGeom>
            <a:avLst/>
            <a:gdLst>
              <a:gd name="T0" fmla="*/ 0 w 162"/>
              <a:gd name="T1" fmla="*/ 2147483647 h 257"/>
              <a:gd name="T2" fmla="*/ 0 w 162"/>
              <a:gd name="T3" fmla="*/ 2147483647 h 257"/>
              <a:gd name="T4" fmla="*/ 2147483647 w 162"/>
              <a:gd name="T5" fmla="*/ 2147483647 h 257"/>
              <a:gd name="T6" fmla="*/ 2147483647 w 162"/>
              <a:gd name="T7" fmla="*/ 2147483647 h 257"/>
              <a:gd name="T8" fmla="*/ 2147483647 w 162"/>
              <a:gd name="T9" fmla="*/ 2147483647 h 257"/>
              <a:gd name="T10" fmla="*/ 2147483647 w 162"/>
              <a:gd name="T11" fmla="*/ 2147483647 h 257"/>
              <a:gd name="T12" fmla="*/ 2147483647 w 162"/>
              <a:gd name="T13" fmla="*/ 2147483647 h 257"/>
              <a:gd name="T14" fmla="*/ 2147483647 w 162"/>
              <a:gd name="T15" fmla="*/ 2147483647 h 257"/>
              <a:gd name="T16" fmla="*/ 2147483647 w 162"/>
              <a:gd name="T17" fmla="*/ 2147483647 h 257"/>
              <a:gd name="T18" fmla="*/ 2147483647 w 162"/>
              <a:gd name="T19" fmla="*/ 2147483647 h 257"/>
              <a:gd name="T20" fmla="*/ 2147483647 w 162"/>
              <a:gd name="T21" fmla="*/ 2147483647 h 257"/>
              <a:gd name="T22" fmla="*/ 2147483647 w 162"/>
              <a:gd name="T23" fmla="*/ 2147483647 h 257"/>
              <a:gd name="T24" fmla="*/ 2147483647 w 162"/>
              <a:gd name="T25" fmla="*/ 2147483647 h 257"/>
              <a:gd name="T26" fmla="*/ 2147483647 w 162"/>
              <a:gd name="T27" fmla="*/ 2147483647 h 257"/>
              <a:gd name="T28" fmla="*/ 2147483647 w 162"/>
              <a:gd name="T29" fmla="*/ 2147483647 h 257"/>
              <a:gd name="T30" fmla="*/ 2147483647 w 162"/>
              <a:gd name="T31" fmla="*/ 2147483647 h 257"/>
              <a:gd name="T32" fmla="*/ 2147483647 w 162"/>
              <a:gd name="T33" fmla="*/ 2147483647 h 257"/>
              <a:gd name="T34" fmla="*/ 2147483647 w 162"/>
              <a:gd name="T35" fmla="*/ 2147483647 h 257"/>
              <a:gd name="T36" fmla="*/ 2147483647 w 162"/>
              <a:gd name="T37" fmla="*/ 2147483647 h 257"/>
              <a:gd name="T38" fmla="*/ 2147483647 w 162"/>
              <a:gd name="T39" fmla="*/ 2147483647 h 257"/>
              <a:gd name="T40" fmla="*/ 2147483647 w 162"/>
              <a:gd name="T41" fmla="*/ 2147483647 h 257"/>
              <a:gd name="T42" fmla="*/ 2147483647 w 162"/>
              <a:gd name="T43" fmla="*/ 0 h 257"/>
              <a:gd name="T44" fmla="*/ 2147483647 w 162"/>
              <a:gd name="T45" fmla="*/ 0 h 257"/>
              <a:gd name="T46" fmla="*/ 2147483647 w 162"/>
              <a:gd name="T47" fmla="*/ 2147483647 h 257"/>
              <a:gd name="T48" fmla="*/ 2147483647 w 162"/>
              <a:gd name="T49" fmla="*/ 2147483647 h 257"/>
              <a:gd name="T50" fmla="*/ 2147483647 w 162"/>
              <a:gd name="T51" fmla="*/ 2147483647 h 257"/>
              <a:gd name="T52" fmla="*/ 2147483647 w 162"/>
              <a:gd name="T53" fmla="*/ 2147483647 h 257"/>
              <a:gd name="T54" fmla="*/ 2147483647 w 162"/>
              <a:gd name="T55" fmla="*/ 2147483647 h 257"/>
              <a:gd name="T56" fmla="*/ 2147483647 w 162"/>
              <a:gd name="T57" fmla="*/ 2147483647 h 257"/>
              <a:gd name="T58" fmla="*/ 2147483647 w 162"/>
              <a:gd name="T59" fmla="*/ 2147483647 h 257"/>
              <a:gd name="T60" fmla="*/ 2147483647 w 162"/>
              <a:gd name="T61" fmla="*/ 2147483647 h 257"/>
              <a:gd name="T62" fmla="*/ 2147483647 w 162"/>
              <a:gd name="T63" fmla="*/ 2147483647 h 257"/>
              <a:gd name="T64" fmla="*/ 2147483647 w 162"/>
              <a:gd name="T65" fmla="*/ 2147483647 h 257"/>
              <a:gd name="T66" fmla="*/ 2147483647 w 162"/>
              <a:gd name="T67" fmla="*/ 2147483647 h 257"/>
              <a:gd name="T68" fmla="*/ 2147483647 w 162"/>
              <a:gd name="T69" fmla="*/ 2147483647 h 257"/>
              <a:gd name="T70" fmla="*/ 2147483647 w 162"/>
              <a:gd name="T71" fmla="*/ 2147483647 h 257"/>
              <a:gd name="T72" fmla="*/ 0 w 162"/>
              <a:gd name="T73" fmla="*/ 2147483647 h 257"/>
              <a:gd name="T74" fmla="*/ 0 w 162"/>
              <a:gd name="T75" fmla="*/ 2147483647 h 257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62"/>
              <a:gd name="T115" fmla="*/ 0 h 257"/>
              <a:gd name="T116" fmla="*/ 162 w 162"/>
              <a:gd name="T117" fmla="*/ 257 h 257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62" h="257">
                <a:moveTo>
                  <a:pt x="0" y="192"/>
                </a:moveTo>
                <a:lnTo>
                  <a:pt x="0" y="192"/>
                </a:lnTo>
                <a:lnTo>
                  <a:pt x="6" y="221"/>
                </a:lnTo>
                <a:lnTo>
                  <a:pt x="20" y="236"/>
                </a:lnTo>
                <a:lnTo>
                  <a:pt x="19" y="256"/>
                </a:lnTo>
                <a:lnTo>
                  <a:pt x="58" y="242"/>
                </a:lnTo>
                <a:lnTo>
                  <a:pt x="68" y="202"/>
                </a:lnTo>
                <a:lnTo>
                  <a:pt x="61" y="200"/>
                </a:lnTo>
                <a:lnTo>
                  <a:pt x="90" y="188"/>
                </a:lnTo>
                <a:lnTo>
                  <a:pt x="62" y="184"/>
                </a:lnTo>
                <a:lnTo>
                  <a:pt x="84" y="188"/>
                </a:lnTo>
                <a:lnTo>
                  <a:pt x="94" y="177"/>
                </a:lnTo>
                <a:lnTo>
                  <a:pt x="78" y="164"/>
                </a:lnTo>
                <a:lnTo>
                  <a:pt x="61" y="173"/>
                </a:lnTo>
                <a:lnTo>
                  <a:pt x="75" y="165"/>
                </a:lnTo>
                <a:lnTo>
                  <a:pt x="75" y="128"/>
                </a:lnTo>
                <a:lnTo>
                  <a:pt x="129" y="93"/>
                </a:lnTo>
                <a:lnTo>
                  <a:pt x="125" y="86"/>
                </a:lnTo>
                <a:lnTo>
                  <a:pt x="134" y="68"/>
                </a:lnTo>
                <a:lnTo>
                  <a:pt x="161" y="63"/>
                </a:lnTo>
                <a:lnTo>
                  <a:pt x="154" y="21"/>
                </a:lnTo>
                <a:lnTo>
                  <a:pt x="118" y="0"/>
                </a:lnTo>
                <a:lnTo>
                  <a:pt x="112" y="0"/>
                </a:lnTo>
                <a:lnTo>
                  <a:pt x="111" y="13"/>
                </a:lnTo>
                <a:lnTo>
                  <a:pt x="88" y="11"/>
                </a:lnTo>
                <a:lnTo>
                  <a:pt x="84" y="21"/>
                </a:lnTo>
                <a:lnTo>
                  <a:pt x="68" y="24"/>
                </a:lnTo>
                <a:lnTo>
                  <a:pt x="63" y="40"/>
                </a:lnTo>
                <a:lnTo>
                  <a:pt x="42" y="61"/>
                </a:lnTo>
                <a:lnTo>
                  <a:pt x="31" y="88"/>
                </a:lnTo>
                <a:lnTo>
                  <a:pt x="36" y="100"/>
                </a:lnTo>
                <a:lnTo>
                  <a:pt x="13" y="108"/>
                </a:lnTo>
                <a:lnTo>
                  <a:pt x="12" y="144"/>
                </a:lnTo>
                <a:lnTo>
                  <a:pt x="18" y="151"/>
                </a:lnTo>
                <a:lnTo>
                  <a:pt x="12" y="158"/>
                </a:lnTo>
                <a:lnTo>
                  <a:pt x="14" y="174"/>
                </a:lnTo>
                <a:lnTo>
                  <a:pt x="0" y="192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64" name="Freeform 101"/>
          <p:cNvSpPr>
            <a:spLocks/>
          </p:cNvSpPr>
          <p:nvPr/>
        </p:nvSpPr>
        <p:spPr bwMode="auto">
          <a:xfrm>
            <a:off x="3910014" y="3263900"/>
            <a:ext cx="147637" cy="76200"/>
          </a:xfrm>
          <a:custGeom>
            <a:avLst/>
            <a:gdLst>
              <a:gd name="T0" fmla="*/ 0 w 55"/>
              <a:gd name="T1" fmla="*/ 2147483647 h 28"/>
              <a:gd name="T2" fmla="*/ 0 w 55"/>
              <a:gd name="T3" fmla="*/ 2147483647 h 28"/>
              <a:gd name="T4" fmla="*/ 2147483647 w 55"/>
              <a:gd name="T5" fmla="*/ 2147483647 h 28"/>
              <a:gd name="T6" fmla="*/ 2147483647 w 55"/>
              <a:gd name="T7" fmla="*/ 2147483647 h 28"/>
              <a:gd name="T8" fmla="*/ 2147483647 w 55"/>
              <a:gd name="T9" fmla="*/ 2147483647 h 28"/>
              <a:gd name="T10" fmla="*/ 2147483647 w 55"/>
              <a:gd name="T11" fmla="*/ 2147483647 h 28"/>
              <a:gd name="T12" fmla="*/ 2147483647 w 55"/>
              <a:gd name="T13" fmla="*/ 2147483647 h 28"/>
              <a:gd name="T14" fmla="*/ 2147483647 w 55"/>
              <a:gd name="T15" fmla="*/ 2147483647 h 28"/>
              <a:gd name="T16" fmla="*/ 2147483647 w 55"/>
              <a:gd name="T17" fmla="*/ 2147483647 h 28"/>
              <a:gd name="T18" fmla="*/ 2147483647 w 55"/>
              <a:gd name="T19" fmla="*/ 0 h 28"/>
              <a:gd name="T20" fmla="*/ 0 w 55"/>
              <a:gd name="T21" fmla="*/ 2147483647 h 28"/>
              <a:gd name="T22" fmla="*/ 0 w 55"/>
              <a:gd name="T23" fmla="*/ 2147483647 h 2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5"/>
              <a:gd name="T37" fmla="*/ 0 h 28"/>
              <a:gd name="T38" fmla="*/ 55 w 55"/>
              <a:gd name="T39" fmla="*/ 28 h 2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5" h="28">
                <a:moveTo>
                  <a:pt x="0" y="18"/>
                </a:moveTo>
                <a:lnTo>
                  <a:pt x="0" y="18"/>
                </a:lnTo>
                <a:lnTo>
                  <a:pt x="12" y="27"/>
                </a:lnTo>
                <a:lnTo>
                  <a:pt x="29" y="18"/>
                </a:lnTo>
                <a:lnTo>
                  <a:pt x="36" y="26"/>
                </a:lnTo>
                <a:lnTo>
                  <a:pt x="54" y="12"/>
                </a:lnTo>
                <a:lnTo>
                  <a:pt x="44" y="10"/>
                </a:lnTo>
                <a:lnTo>
                  <a:pt x="44" y="4"/>
                </a:lnTo>
                <a:lnTo>
                  <a:pt x="42" y="2"/>
                </a:lnTo>
                <a:lnTo>
                  <a:pt x="18" y="0"/>
                </a:lnTo>
                <a:lnTo>
                  <a:pt x="0" y="18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65" name="Freeform 102"/>
          <p:cNvSpPr>
            <a:spLocks/>
          </p:cNvSpPr>
          <p:nvPr/>
        </p:nvSpPr>
        <p:spPr bwMode="auto">
          <a:xfrm>
            <a:off x="4895850" y="3671888"/>
            <a:ext cx="241300" cy="182562"/>
          </a:xfrm>
          <a:custGeom>
            <a:avLst/>
            <a:gdLst>
              <a:gd name="T0" fmla="*/ 0 w 90"/>
              <a:gd name="T1" fmla="*/ 2147483647 h 68"/>
              <a:gd name="T2" fmla="*/ 0 w 90"/>
              <a:gd name="T3" fmla="*/ 2147483647 h 68"/>
              <a:gd name="T4" fmla="*/ 2147483647 w 90"/>
              <a:gd name="T5" fmla="*/ 2147483647 h 68"/>
              <a:gd name="T6" fmla="*/ 2147483647 w 90"/>
              <a:gd name="T7" fmla="*/ 2147483647 h 68"/>
              <a:gd name="T8" fmla="*/ 2147483647 w 90"/>
              <a:gd name="T9" fmla="*/ 2147483647 h 68"/>
              <a:gd name="T10" fmla="*/ 2147483647 w 90"/>
              <a:gd name="T11" fmla="*/ 2147483647 h 68"/>
              <a:gd name="T12" fmla="*/ 2147483647 w 90"/>
              <a:gd name="T13" fmla="*/ 2147483647 h 68"/>
              <a:gd name="T14" fmla="*/ 2147483647 w 90"/>
              <a:gd name="T15" fmla="*/ 0 h 68"/>
              <a:gd name="T16" fmla="*/ 2147483647 w 90"/>
              <a:gd name="T17" fmla="*/ 2147483647 h 68"/>
              <a:gd name="T18" fmla="*/ 2147483647 w 90"/>
              <a:gd name="T19" fmla="*/ 2147483647 h 68"/>
              <a:gd name="T20" fmla="*/ 2147483647 w 90"/>
              <a:gd name="T21" fmla="*/ 2147483647 h 68"/>
              <a:gd name="T22" fmla="*/ 2147483647 w 90"/>
              <a:gd name="T23" fmla="*/ 2147483647 h 68"/>
              <a:gd name="T24" fmla="*/ 0 w 90"/>
              <a:gd name="T25" fmla="*/ 2147483647 h 68"/>
              <a:gd name="T26" fmla="*/ 0 w 90"/>
              <a:gd name="T27" fmla="*/ 2147483647 h 6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0"/>
              <a:gd name="T43" fmla="*/ 0 h 68"/>
              <a:gd name="T44" fmla="*/ 90 w 90"/>
              <a:gd name="T45" fmla="*/ 68 h 6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0" h="68">
                <a:moveTo>
                  <a:pt x="0" y="62"/>
                </a:moveTo>
                <a:lnTo>
                  <a:pt x="0" y="62"/>
                </a:lnTo>
                <a:lnTo>
                  <a:pt x="1" y="54"/>
                </a:lnTo>
                <a:lnTo>
                  <a:pt x="14" y="40"/>
                </a:lnTo>
                <a:lnTo>
                  <a:pt x="7" y="33"/>
                </a:lnTo>
                <a:lnTo>
                  <a:pt x="6" y="16"/>
                </a:lnTo>
                <a:lnTo>
                  <a:pt x="14" y="3"/>
                </a:lnTo>
                <a:lnTo>
                  <a:pt x="89" y="0"/>
                </a:lnTo>
                <a:lnTo>
                  <a:pt x="74" y="9"/>
                </a:lnTo>
                <a:lnTo>
                  <a:pt x="70" y="37"/>
                </a:lnTo>
                <a:lnTo>
                  <a:pt x="40" y="53"/>
                </a:lnTo>
                <a:lnTo>
                  <a:pt x="13" y="67"/>
                </a:lnTo>
                <a:lnTo>
                  <a:pt x="0" y="62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66" name="Freeform 103"/>
          <p:cNvSpPr>
            <a:spLocks/>
          </p:cNvSpPr>
          <p:nvPr/>
        </p:nvSpPr>
        <p:spPr bwMode="auto">
          <a:xfrm>
            <a:off x="6981826" y="4256089"/>
            <a:ext cx="271463" cy="498475"/>
          </a:xfrm>
          <a:custGeom>
            <a:avLst/>
            <a:gdLst>
              <a:gd name="T0" fmla="*/ 0 w 101"/>
              <a:gd name="T1" fmla="*/ 2147483647 h 186"/>
              <a:gd name="T2" fmla="*/ 0 w 101"/>
              <a:gd name="T3" fmla="*/ 2147483647 h 186"/>
              <a:gd name="T4" fmla="*/ 2147483647 w 101"/>
              <a:gd name="T5" fmla="*/ 2147483647 h 186"/>
              <a:gd name="T6" fmla="*/ 2147483647 w 101"/>
              <a:gd name="T7" fmla="*/ 0 h 186"/>
              <a:gd name="T8" fmla="*/ 2147483647 w 101"/>
              <a:gd name="T9" fmla="*/ 2147483647 h 186"/>
              <a:gd name="T10" fmla="*/ 2147483647 w 101"/>
              <a:gd name="T11" fmla="*/ 2147483647 h 186"/>
              <a:gd name="T12" fmla="*/ 2147483647 w 101"/>
              <a:gd name="T13" fmla="*/ 2147483647 h 186"/>
              <a:gd name="T14" fmla="*/ 2147483647 w 101"/>
              <a:gd name="T15" fmla="*/ 2147483647 h 186"/>
              <a:gd name="T16" fmla="*/ 2147483647 w 101"/>
              <a:gd name="T17" fmla="*/ 2147483647 h 186"/>
              <a:gd name="T18" fmla="*/ 2147483647 w 101"/>
              <a:gd name="T19" fmla="*/ 2147483647 h 186"/>
              <a:gd name="T20" fmla="*/ 2147483647 w 101"/>
              <a:gd name="T21" fmla="*/ 2147483647 h 186"/>
              <a:gd name="T22" fmla="*/ 2147483647 w 101"/>
              <a:gd name="T23" fmla="*/ 2147483647 h 186"/>
              <a:gd name="T24" fmla="*/ 2147483647 w 101"/>
              <a:gd name="T25" fmla="*/ 2147483647 h 186"/>
              <a:gd name="T26" fmla="*/ 2147483647 w 101"/>
              <a:gd name="T27" fmla="*/ 2147483647 h 186"/>
              <a:gd name="T28" fmla="*/ 2147483647 w 101"/>
              <a:gd name="T29" fmla="*/ 2147483647 h 186"/>
              <a:gd name="T30" fmla="*/ 2147483647 w 101"/>
              <a:gd name="T31" fmla="*/ 2147483647 h 186"/>
              <a:gd name="T32" fmla="*/ 2147483647 w 101"/>
              <a:gd name="T33" fmla="*/ 2147483647 h 186"/>
              <a:gd name="T34" fmla="*/ 2147483647 w 101"/>
              <a:gd name="T35" fmla="*/ 2147483647 h 186"/>
              <a:gd name="T36" fmla="*/ 2147483647 w 101"/>
              <a:gd name="T37" fmla="*/ 2147483647 h 186"/>
              <a:gd name="T38" fmla="*/ 2147483647 w 101"/>
              <a:gd name="T39" fmla="*/ 2147483647 h 186"/>
              <a:gd name="T40" fmla="*/ 2147483647 w 101"/>
              <a:gd name="T41" fmla="*/ 2147483647 h 186"/>
              <a:gd name="T42" fmla="*/ 2147483647 w 101"/>
              <a:gd name="T43" fmla="*/ 2147483647 h 186"/>
              <a:gd name="T44" fmla="*/ 2147483647 w 101"/>
              <a:gd name="T45" fmla="*/ 2147483647 h 186"/>
              <a:gd name="T46" fmla="*/ 2147483647 w 101"/>
              <a:gd name="T47" fmla="*/ 2147483647 h 186"/>
              <a:gd name="T48" fmla="*/ 2147483647 w 101"/>
              <a:gd name="T49" fmla="*/ 2147483647 h 186"/>
              <a:gd name="T50" fmla="*/ 0 w 101"/>
              <a:gd name="T51" fmla="*/ 2147483647 h 186"/>
              <a:gd name="T52" fmla="*/ 0 w 101"/>
              <a:gd name="T53" fmla="*/ 2147483647 h 18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01"/>
              <a:gd name="T82" fmla="*/ 0 h 186"/>
              <a:gd name="T83" fmla="*/ 101 w 101"/>
              <a:gd name="T84" fmla="*/ 186 h 18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01" h="186">
                <a:moveTo>
                  <a:pt x="0" y="29"/>
                </a:moveTo>
                <a:lnTo>
                  <a:pt x="0" y="29"/>
                </a:lnTo>
                <a:lnTo>
                  <a:pt x="6" y="15"/>
                </a:lnTo>
                <a:lnTo>
                  <a:pt x="34" y="0"/>
                </a:lnTo>
                <a:lnTo>
                  <a:pt x="45" y="14"/>
                </a:lnTo>
                <a:lnTo>
                  <a:pt x="42" y="39"/>
                </a:lnTo>
                <a:lnTo>
                  <a:pt x="75" y="28"/>
                </a:lnTo>
                <a:lnTo>
                  <a:pt x="88" y="39"/>
                </a:lnTo>
                <a:lnTo>
                  <a:pt x="100" y="63"/>
                </a:lnTo>
                <a:lnTo>
                  <a:pt x="95" y="78"/>
                </a:lnTo>
                <a:lnTo>
                  <a:pt x="71" y="78"/>
                </a:lnTo>
                <a:lnTo>
                  <a:pt x="62" y="85"/>
                </a:lnTo>
                <a:lnTo>
                  <a:pt x="67" y="110"/>
                </a:lnTo>
                <a:lnTo>
                  <a:pt x="34" y="88"/>
                </a:lnTo>
                <a:lnTo>
                  <a:pt x="20" y="128"/>
                </a:lnTo>
                <a:lnTo>
                  <a:pt x="36" y="165"/>
                </a:lnTo>
                <a:lnTo>
                  <a:pt x="59" y="177"/>
                </a:lnTo>
                <a:lnTo>
                  <a:pt x="46" y="185"/>
                </a:lnTo>
                <a:lnTo>
                  <a:pt x="43" y="173"/>
                </a:lnTo>
                <a:lnTo>
                  <a:pt x="34" y="173"/>
                </a:lnTo>
                <a:lnTo>
                  <a:pt x="10" y="153"/>
                </a:lnTo>
                <a:lnTo>
                  <a:pt x="13" y="129"/>
                </a:lnTo>
                <a:lnTo>
                  <a:pt x="26" y="108"/>
                </a:lnTo>
                <a:lnTo>
                  <a:pt x="9" y="72"/>
                </a:lnTo>
                <a:lnTo>
                  <a:pt x="15" y="56"/>
                </a:lnTo>
                <a:lnTo>
                  <a:pt x="0" y="29"/>
                </a:lnTo>
              </a:path>
            </a:pathLst>
          </a:custGeom>
          <a:solidFill>
            <a:srgbClr val="FFFF99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67" name="Freeform 104"/>
          <p:cNvSpPr>
            <a:spLocks/>
          </p:cNvSpPr>
          <p:nvPr/>
        </p:nvSpPr>
        <p:spPr bwMode="auto">
          <a:xfrm>
            <a:off x="5421313" y="4073526"/>
            <a:ext cx="177800" cy="117475"/>
          </a:xfrm>
          <a:custGeom>
            <a:avLst/>
            <a:gdLst>
              <a:gd name="T0" fmla="*/ 0 w 66"/>
              <a:gd name="T1" fmla="*/ 2147483647 h 44"/>
              <a:gd name="T2" fmla="*/ 0 w 66"/>
              <a:gd name="T3" fmla="*/ 2147483647 h 44"/>
              <a:gd name="T4" fmla="*/ 2147483647 w 66"/>
              <a:gd name="T5" fmla="*/ 2147483647 h 44"/>
              <a:gd name="T6" fmla="*/ 2147483647 w 66"/>
              <a:gd name="T7" fmla="*/ 2147483647 h 44"/>
              <a:gd name="T8" fmla="*/ 2147483647 w 66"/>
              <a:gd name="T9" fmla="*/ 2147483647 h 44"/>
              <a:gd name="T10" fmla="*/ 2147483647 w 66"/>
              <a:gd name="T11" fmla="*/ 0 h 44"/>
              <a:gd name="T12" fmla="*/ 2147483647 w 66"/>
              <a:gd name="T13" fmla="*/ 2147483647 h 44"/>
              <a:gd name="T14" fmla="*/ 2147483647 w 66"/>
              <a:gd name="T15" fmla="*/ 2147483647 h 44"/>
              <a:gd name="T16" fmla="*/ 2147483647 w 66"/>
              <a:gd name="T17" fmla="*/ 2147483647 h 44"/>
              <a:gd name="T18" fmla="*/ 2147483647 w 66"/>
              <a:gd name="T19" fmla="*/ 2147483647 h 44"/>
              <a:gd name="T20" fmla="*/ 2147483647 w 66"/>
              <a:gd name="T21" fmla="*/ 2147483647 h 44"/>
              <a:gd name="T22" fmla="*/ 0 w 66"/>
              <a:gd name="T23" fmla="*/ 2147483647 h 44"/>
              <a:gd name="T24" fmla="*/ 0 w 66"/>
              <a:gd name="T25" fmla="*/ 2147483647 h 4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6"/>
              <a:gd name="T40" fmla="*/ 0 h 44"/>
              <a:gd name="T41" fmla="*/ 66 w 66"/>
              <a:gd name="T42" fmla="*/ 44 h 4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6" h="44">
                <a:moveTo>
                  <a:pt x="0" y="19"/>
                </a:moveTo>
                <a:lnTo>
                  <a:pt x="0" y="19"/>
                </a:lnTo>
                <a:lnTo>
                  <a:pt x="4" y="18"/>
                </a:lnTo>
                <a:lnTo>
                  <a:pt x="9" y="25"/>
                </a:lnTo>
                <a:lnTo>
                  <a:pt x="36" y="24"/>
                </a:lnTo>
                <a:lnTo>
                  <a:pt x="61" y="0"/>
                </a:lnTo>
                <a:lnTo>
                  <a:pt x="65" y="15"/>
                </a:lnTo>
                <a:lnTo>
                  <a:pt x="57" y="15"/>
                </a:lnTo>
                <a:lnTo>
                  <a:pt x="61" y="24"/>
                </a:lnTo>
                <a:lnTo>
                  <a:pt x="51" y="43"/>
                </a:lnTo>
                <a:lnTo>
                  <a:pt x="12" y="38"/>
                </a:lnTo>
                <a:lnTo>
                  <a:pt x="0" y="19"/>
                </a:lnTo>
              </a:path>
            </a:pathLst>
          </a:custGeom>
          <a:solidFill>
            <a:srgbClr val="CC99FF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68" name="Freeform 105"/>
          <p:cNvSpPr>
            <a:spLocks/>
          </p:cNvSpPr>
          <p:nvPr/>
        </p:nvSpPr>
        <p:spPr bwMode="auto">
          <a:xfrm>
            <a:off x="3956050" y="3678239"/>
            <a:ext cx="133350" cy="249237"/>
          </a:xfrm>
          <a:custGeom>
            <a:avLst/>
            <a:gdLst>
              <a:gd name="T0" fmla="*/ 0 w 50"/>
              <a:gd name="T1" fmla="*/ 2147483647 h 93"/>
              <a:gd name="T2" fmla="*/ 0 w 50"/>
              <a:gd name="T3" fmla="*/ 2147483647 h 93"/>
              <a:gd name="T4" fmla="*/ 2147483647 w 50"/>
              <a:gd name="T5" fmla="*/ 2147483647 h 93"/>
              <a:gd name="T6" fmla="*/ 2147483647 w 50"/>
              <a:gd name="T7" fmla="*/ 2147483647 h 93"/>
              <a:gd name="T8" fmla="*/ 2147483647 w 50"/>
              <a:gd name="T9" fmla="*/ 0 h 93"/>
              <a:gd name="T10" fmla="*/ 2147483647 w 50"/>
              <a:gd name="T11" fmla="*/ 2147483647 h 93"/>
              <a:gd name="T12" fmla="*/ 2147483647 w 50"/>
              <a:gd name="T13" fmla="*/ 2147483647 h 93"/>
              <a:gd name="T14" fmla="*/ 2147483647 w 50"/>
              <a:gd name="T15" fmla="*/ 2147483647 h 93"/>
              <a:gd name="T16" fmla="*/ 2147483647 w 50"/>
              <a:gd name="T17" fmla="*/ 2147483647 h 93"/>
              <a:gd name="T18" fmla="*/ 2147483647 w 50"/>
              <a:gd name="T19" fmla="*/ 2147483647 h 93"/>
              <a:gd name="T20" fmla="*/ 2147483647 w 50"/>
              <a:gd name="T21" fmla="*/ 2147483647 h 93"/>
              <a:gd name="T22" fmla="*/ 0 w 50"/>
              <a:gd name="T23" fmla="*/ 2147483647 h 93"/>
              <a:gd name="T24" fmla="*/ 0 w 50"/>
              <a:gd name="T25" fmla="*/ 2147483647 h 9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0"/>
              <a:gd name="T40" fmla="*/ 0 h 93"/>
              <a:gd name="T41" fmla="*/ 50 w 50"/>
              <a:gd name="T42" fmla="*/ 93 h 9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0" h="93">
                <a:moveTo>
                  <a:pt x="0" y="43"/>
                </a:moveTo>
                <a:lnTo>
                  <a:pt x="0" y="43"/>
                </a:lnTo>
                <a:lnTo>
                  <a:pt x="10" y="34"/>
                </a:lnTo>
                <a:lnTo>
                  <a:pt x="15" y="1"/>
                </a:lnTo>
                <a:lnTo>
                  <a:pt x="45" y="0"/>
                </a:lnTo>
                <a:lnTo>
                  <a:pt x="38" y="11"/>
                </a:lnTo>
                <a:lnTo>
                  <a:pt x="46" y="25"/>
                </a:lnTo>
                <a:lnTo>
                  <a:pt x="29" y="43"/>
                </a:lnTo>
                <a:lnTo>
                  <a:pt x="49" y="53"/>
                </a:lnTo>
                <a:lnTo>
                  <a:pt x="24" y="92"/>
                </a:lnTo>
                <a:lnTo>
                  <a:pt x="20" y="67"/>
                </a:lnTo>
                <a:lnTo>
                  <a:pt x="0" y="43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72769" name="Group 106"/>
          <p:cNvGrpSpPr>
            <a:grpSpLocks/>
          </p:cNvGrpSpPr>
          <p:nvPr/>
        </p:nvGrpSpPr>
        <p:grpSpPr bwMode="auto">
          <a:xfrm>
            <a:off x="4581526" y="3487739"/>
            <a:ext cx="631825" cy="231775"/>
            <a:chOff x="2808" y="1804"/>
            <a:chExt cx="235" cy="87"/>
          </a:xfrm>
        </p:grpSpPr>
        <p:sp>
          <p:nvSpPr>
            <p:cNvPr id="72877" name="Freeform 107"/>
            <p:cNvSpPr>
              <a:spLocks/>
            </p:cNvSpPr>
            <p:nvPr/>
          </p:nvSpPr>
          <p:spPr bwMode="auto">
            <a:xfrm>
              <a:off x="2808" y="1807"/>
              <a:ext cx="36" cy="26"/>
            </a:xfrm>
            <a:custGeom>
              <a:avLst/>
              <a:gdLst>
                <a:gd name="T0" fmla="*/ 0 w 36"/>
                <a:gd name="T1" fmla="*/ 16 h 26"/>
                <a:gd name="T2" fmla="*/ 0 w 36"/>
                <a:gd name="T3" fmla="*/ 16 h 26"/>
                <a:gd name="T4" fmla="*/ 4 w 36"/>
                <a:gd name="T5" fmla="*/ 0 h 26"/>
                <a:gd name="T6" fmla="*/ 23 w 36"/>
                <a:gd name="T7" fmla="*/ 0 h 26"/>
                <a:gd name="T8" fmla="*/ 35 w 36"/>
                <a:gd name="T9" fmla="*/ 11 h 26"/>
                <a:gd name="T10" fmla="*/ 18 w 36"/>
                <a:gd name="T11" fmla="*/ 12 h 26"/>
                <a:gd name="T12" fmla="*/ 1 w 36"/>
                <a:gd name="T13" fmla="*/ 25 h 26"/>
                <a:gd name="T14" fmla="*/ 9 w 36"/>
                <a:gd name="T15" fmla="*/ 17 h 26"/>
                <a:gd name="T16" fmla="*/ 0 w 36"/>
                <a:gd name="T17" fmla="*/ 16 h 26"/>
                <a:gd name="T18" fmla="*/ 0 w 36"/>
                <a:gd name="T19" fmla="*/ 16 h 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6"/>
                <a:gd name="T31" fmla="*/ 0 h 26"/>
                <a:gd name="T32" fmla="*/ 36 w 36"/>
                <a:gd name="T33" fmla="*/ 26 h 2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6" h="26">
                  <a:moveTo>
                    <a:pt x="0" y="16"/>
                  </a:moveTo>
                  <a:lnTo>
                    <a:pt x="0" y="16"/>
                  </a:lnTo>
                  <a:lnTo>
                    <a:pt x="4" y="0"/>
                  </a:lnTo>
                  <a:lnTo>
                    <a:pt x="23" y="0"/>
                  </a:lnTo>
                  <a:lnTo>
                    <a:pt x="35" y="11"/>
                  </a:lnTo>
                  <a:lnTo>
                    <a:pt x="18" y="12"/>
                  </a:lnTo>
                  <a:lnTo>
                    <a:pt x="1" y="25"/>
                  </a:lnTo>
                  <a:lnTo>
                    <a:pt x="9" y="17"/>
                  </a:lnTo>
                  <a:lnTo>
                    <a:pt x="0" y="16"/>
                  </a:lnTo>
                </a:path>
              </a:pathLst>
            </a:custGeom>
            <a:solidFill>
              <a:srgbClr val="C0C0C0"/>
            </a:solid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878" name="Freeform 108"/>
            <p:cNvSpPr>
              <a:spLocks/>
            </p:cNvSpPr>
            <p:nvPr/>
          </p:nvSpPr>
          <p:spPr bwMode="auto">
            <a:xfrm>
              <a:off x="2813" y="1804"/>
              <a:ext cx="230" cy="87"/>
            </a:xfrm>
            <a:custGeom>
              <a:avLst/>
              <a:gdLst>
                <a:gd name="T0" fmla="*/ 0 w 230"/>
                <a:gd name="T1" fmla="*/ 29 h 87"/>
                <a:gd name="T2" fmla="*/ 0 w 230"/>
                <a:gd name="T3" fmla="*/ 29 h 87"/>
                <a:gd name="T4" fmla="*/ 9 w 230"/>
                <a:gd name="T5" fmla="*/ 51 h 87"/>
                <a:gd name="T6" fmla="*/ 0 w 230"/>
                <a:gd name="T7" fmla="*/ 54 h 87"/>
                <a:gd name="T8" fmla="*/ 9 w 230"/>
                <a:gd name="T9" fmla="*/ 57 h 87"/>
                <a:gd name="T10" fmla="*/ 13 w 230"/>
                <a:gd name="T11" fmla="*/ 70 h 87"/>
                <a:gd name="T12" fmla="*/ 25 w 230"/>
                <a:gd name="T13" fmla="*/ 69 h 87"/>
                <a:gd name="T14" fmla="*/ 13 w 230"/>
                <a:gd name="T15" fmla="*/ 75 h 87"/>
                <a:gd name="T16" fmla="*/ 27 w 230"/>
                <a:gd name="T17" fmla="*/ 73 h 87"/>
                <a:gd name="T18" fmla="*/ 43 w 230"/>
                <a:gd name="T19" fmla="*/ 82 h 87"/>
                <a:gd name="T20" fmla="*/ 58 w 230"/>
                <a:gd name="T21" fmla="*/ 72 h 87"/>
                <a:gd name="T22" fmla="*/ 80 w 230"/>
                <a:gd name="T23" fmla="*/ 85 h 87"/>
                <a:gd name="T24" fmla="*/ 119 w 230"/>
                <a:gd name="T25" fmla="*/ 72 h 87"/>
                <a:gd name="T26" fmla="*/ 119 w 230"/>
                <a:gd name="T27" fmla="*/ 86 h 87"/>
                <a:gd name="T28" fmla="*/ 127 w 230"/>
                <a:gd name="T29" fmla="*/ 72 h 87"/>
                <a:gd name="T30" fmla="*/ 201 w 230"/>
                <a:gd name="T31" fmla="*/ 69 h 87"/>
                <a:gd name="T32" fmla="*/ 229 w 230"/>
                <a:gd name="T33" fmla="*/ 68 h 87"/>
                <a:gd name="T34" fmla="*/ 220 w 230"/>
                <a:gd name="T35" fmla="*/ 38 h 87"/>
                <a:gd name="T36" fmla="*/ 226 w 230"/>
                <a:gd name="T37" fmla="*/ 31 h 87"/>
                <a:gd name="T38" fmla="*/ 202 w 230"/>
                <a:gd name="T39" fmla="*/ 6 h 87"/>
                <a:gd name="T40" fmla="*/ 187 w 230"/>
                <a:gd name="T41" fmla="*/ 6 h 87"/>
                <a:gd name="T42" fmla="*/ 146 w 230"/>
                <a:gd name="T43" fmla="*/ 16 h 87"/>
                <a:gd name="T44" fmla="*/ 109 w 230"/>
                <a:gd name="T45" fmla="*/ 0 h 87"/>
                <a:gd name="T46" fmla="*/ 87 w 230"/>
                <a:gd name="T47" fmla="*/ 0 h 87"/>
                <a:gd name="T48" fmla="*/ 58 w 230"/>
                <a:gd name="T49" fmla="*/ 15 h 87"/>
                <a:gd name="T50" fmla="*/ 35 w 230"/>
                <a:gd name="T51" fmla="*/ 11 h 87"/>
                <a:gd name="T52" fmla="*/ 42 w 230"/>
                <a:gd name="T53" fmla="*/ 19 h 87"/>
                <a:gd name="T54" fmla="*/ 0 w 230"/>
                <a:gd name="T55" fmla="*/ 29 h 87"/>
                <a:gd name="T56" fmla="*/ 0 w 230"/>
                <a:gd name="T57" fmla="*/ 29 h 8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30"/>
                <a:gd name="T88" fmla="*/ 0 h 87"/>
                <a:gd name="T89" fmla="*/ 230 w 230"/>
                <a:gd name="T90" fmla="*/ 87 h 8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30" h="87">
                  <a:moveTo>
                    <a:pt x="0" y="29"/>
                  </a:moveTo>
                  <a:lnTo>
                    <a:pt x="0" y="29"/>
                  </a:lnTo>
                  <a:lnTo>
                    <a:pt x="9" y="51"/>
                  </a:lnTo>
                  <a:lnTo>
                    <a:pt x="0" y="54"/>
                  </a:lnTo>
                  <a:lnTo>
                    <a:pt x="9" y="57"/>
                  </a:lnTo>
                  <a:lnTo>
                    <a:pt x="13" y="70"/>
                  </a:lnTo>
                  <a:lnTo>
                    <a:pt x="25" y="69"/>
                  </a:lnTo>
                  <a:lnTo>
                    <a:pt x="13" y="75"/>
                  </a:lnTo>
                  <a:lnTo>
                    <a:pt x="27" y="73"/>
                  </a:lnTo>
                  <a:lnTo>
                    <a:pt x="43" y="82"/>
                  </a:lnTo>
                  <a:lnTo>
                    <a:pt x="58" y="72"/>
                  </a:lnTo>
                  <a:lnTo>
                    <a:pt x="80" y="85"/>
                  </a:lnTo>
                  <a:lnTo>
                    <a:pt x="119" y="72"/>
                  </a:lnTo>
                  <a:lnTo>
                    <a:pt x="119" y="86"/>
                  </a:lnTo>
                  <a:lnTo>
                    <a:pt x="127" y="72"/>
                  </a:lnTo>
                  <a:lnTo>
                    <a:pt x="201" y="69"/>
                  </a:lnTo>
                  <a:lnTo>
                    <a:pt x="229" y="68"/>
                  </a:lnTo>
                  <a:lnTo>
                    <a:pt x="220" y="38"/>
                  </a:lnTo>
                  <a:lnTo>
                    <a:pt x="226" y="31"/>
                  </a:lnTo>
                  <a:lnTo>
                    <a:pt x="202" y="6"/>
                  </a:lnTo>
                  <a:lnTo>
                    <a:pt x="187" y="6"/>
                  </a:lnTo>
                  <a:lnTo>
                    <a:pt x="146" y="16"/>
                  </a:lnTo>
                  <a:lnTo>
                    <a:pt x="109" y="0"/>
                  </a:lnTo>
                  <a:lnTo>
                    <a:pt x="87" y="0"/>
                  </a:lnTo>
                  <a:lnTo>
                    <a:pt x="58" y="15"/>
                  </a:lnTo>
                  <a:lnTo>
                    <a:pt x="35" y="11"/>
                  </a:lnTo>
                  <a:lnTo>
                    <a:pt x="42" y="19"/>
                  </a:lnTo>
                  <a:lnTo>
                    <a:pt x="0" y="29"/>
                  </a:lnTo>
                </a:path>
              </a:pathLst>
            </a:custGeom>
            <a:solidFill>
              <a:srgbClr val="C0C0C0"/>
            </a:solid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2770" name="Group 109"/>
          <p:cNvGrpSpPr>
            <a:grpSpLocks/>
          </p:cNvGrpSpPr>
          <p:nvPr/>
        </p:nvGrpSpPr>
        <p:grpSpPr bwMode="auto">
          <a:xfrm>
            <a:off x="3362326" y="2786064"/>
            <a:ext cx="404813" cy="384175"/>
            <a:chOff x="2355" y="1543"/>
            <a:chExt cx="150" cy="143"/>
          </a:xfrm>
        </p:grpSpPr>
        <p:sp>
          <p:nvSpPr>
            <p:cNvPr id="72872" name="Freeform 110"/>
            <p:cNvSpPr>
              <a:spLocks/>
            </p:cNvSpPr>
            <p:nvPr/>
          </p:nvSpPr>
          <p:spPr bwMode="auto">
            <a:xfrm>
              <a:off x="2355" y="1602"/>
              <a:ext cx="52" cy="59"/>
            </a:xfrm>
            <a:custGeom>
              <a:avLst/>
              <a:gdLst>
                <a:gd name="T0" fmla="*/ 0 w 52"/>
                <a:gd name="T1" fmla="*/ 48 h 59"/>
                <a:gd name="T2" fmla="*/ 0 w 52"/>
                <a:gd name="T3" fmla="*/ 48 h 59"/>
                <a:gd name="T4" fmla="*/ 6 w 52"/>
                <a:gd name="T5" fmla="*/ 53 h 59"/>
                <a:gd name="T6" fmla="*/ 1 w 52"/>
                <a:gd name="T7" fmla="*/ 58 h 59"/>
                <a:gd name="T8" fmla="*/ 46 w 52"/>
                <a:gd name="T9" fmla="*/ 49 h 59"/>
                <a:gd name="T10" fmla="*/ 51 w 52"/>
                <a:gd name="T11" fmla="*/ 18 h 59"/>
                <a:gd name="T12" fmla="*/ 45 w 52"/>
                <a:gd name="T13" fmla="*/ 12 h 59"/>
                <a:gd name="T14" fmla="*/ 31 w 52"/>
                <a:gd name="T15" fmla="*/ 15 h 59"/>
                <a:gd name="T16" fmla="*/ 27 w 52"/>
                <a:gd name="T17" fmla="*/ 10 h 59"/>
                <a:gd name="T18" fmla="*/ 32 w 52"/>
                <a:gd name="T19" fmla="*/ 4 h 59"/>
                <a:gd name="T20" fmla="*/ 27 w 52"/>
                <a:gd name="T21" fmla="*/ 0 h 59"/>
                <a:gd name="T22" fmla="*/ 21 w 52"/>
                <a:gd name="T23" fmla="*/ 14 h 59"/>
                <a:gd name="T24" fmla="*/ 1 w 52"/>
                <a:gd name="T25" fmla="*/ 18 h 59"/>
                <a:gd name="T26" fmla="*/ 7 w 52"/>
                <a:gd name="T27" fmla="*/ 21 h 59"/>
                <a:gd name="T28" fmla="*/ 4 w 52"/>
                <a:gd name="T29" fmla="*/ 29 h 59"/>
                <a:gd name="T30" fmla="*/ 16 w 52"/>
                <a:gd name="T31" fmla="*/ 32 h 59"/>
                <a:gd name="T32" fmla="*/ 5 w 52"/>
                <a:gd name="T33" fmla="*/ 43 h 59"/>
                <a:gd name="T34" fmla="*/ 18 w 52"/>
                <a:gd name="T35" fmla="*/ 41 h 59"/>
                <a:gd name="T36" fmla="*/ 0 w 52"/>
                <a:gd name="T37" fmla="*/ 48 h 59"/>
                <a:gd name="T38" fmla="*/ 0 w 52"/>
                <a:gd name="T39" fmla="*/ 48 h 5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2"/>
                <a:gd name="T61" fmla="*/ 0 h 59"/>
                <a:gd name="T62" fmla="*/ 52 w 52"/>
                <a:gd name="T63" fmla="*/ 59 h 5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2" h="59">
                  <a:moveTo>
                    <a:pt x="0" y="48"/>
                  </a:moveTo>
                  <a:lnTo>
                    <a:pt x="0" y="48"/>
                  </a:lnTo>
                  <a:lnTo>
                    <a:pt x="6" y="53"/>
                  </a:lnTo>
                  <a:lnTo>
                    <a:pt x="1" y="58"/>
                  </a:lnTo>
                  <a:lnTo>
                    <a:pt x="46" y="49"/>
                  </a:lnTo>
                  <a:lnTo>
                    <a:pt x="51" y="18"/>
                  </a:lnTo>
                  <a:lnTo>
                    <a:pt x="45" y="12"/>
                  </a:lnTo>
                  <a:lnTo>
                    <a:pt x="31" y="15"/>
                  </a:lnTo>
                  <a:lnTo>
                    <a:pt x="27" y="10"/>
                  </a:lnTo>
                  <a:lnTo>
                    <a:pt x="32" y="4"/>
                  </a:lnTo>
                  <a:lnTo>
                    <a:pt x="27" y="0"/>
                  </a:lnTo>
                  <a:lnTo>
                    <a:pt x="21" y="14"/>
                  </a:lnTo>
                  <a:lnTo>
                    <a:pt x="1" y="18"/>
                  </a:lnTo>
                  <a:lnTo>
                    <a:pt x="7" y="21"/>
                  </a:lnTo>
                  <a:lnTo>
                    <a:pt x="4" y="29"/>
                  </a:lnTo>
                  <a:lnTo>
                    <a:pt x="16" y="32"/>
                  </a:lnTo>
                  <a:lnTo>
                    <a:pt x="5" y="43"/>
                  </a:lnTo>
                  <a:lnTo>
                    <a:pt x="18" y="41"/>
                  </a:lnTo>
                  <a:lnTo>
                    <a:pt x="0" y="48"/>
                  </a:lnTo>
                </a:path>
              </a:pathLst>
            </a:custGeom>
            <a:solidFill>
              <a:srgbClr val="C0C0C0"/>
            </a:solid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873" name="Freeform 111"/>
            <p:cNvSpPr>
              <a:spLocks/>
            </p:cNvSpPr>
            <p:nvPr/>
          </p:nvSpPr>
          <p:spPr bwMode="auto">
            <a:xfrm>
              <a:off x="2382" y="1598"/>
              <a:ext cx="32" cy="24"/>
            </a:xfrm>
            <a:custGeom>
              <a:avLst/>
              <a:gdLst>
                <a:gd name="T0" fmla="*/ 0 w 32"/>
                <a:gd name="T1" fmla="*/ 14 h 24"/>
                <a:gd name="T2" fmla="*/ 0 w 32"/>
                <a:gd name="T3" fmla="*/ 14 h 24"/>
                <a:gd name="T4" fmla="*/ 4 w 32"/>
                <a:gd name="T5" fmla="*/ 19 h 24"/>
                <a:gd name="T6" fmla="*/ 17 w 32"/>
                <a:gd name="T7" fmla="*/ 16 h 24"/>
                <a:gd name="T8" fmla="*/ 23 w 32"/>
                <a:gd name="T9" fmla="*/ 23 h 24"/>
                <a:gd name="T10" fmla="*/ 31 w 32"/>
                <a:gd name="T11" fmla="*/ 14 h 24"/>
                <a:gd name="T12" fmla="*/ 24 w 32"/>
                <a:gd name="T13" fmla="*/ 3 h 24"/>
                <a:gd name="T14" fmla="*/ 8 w 32"/>
                <a:gd name="T15" fmla="*/ 0 h 24"/>
                <a:gd name="T16" fmla="*/ 4 w 32"/>
                <a:gd name="T17" fmla="*/ 8 h 24"/>
                <a:gd name="T18" fmla="*/ 0 w 32"/>
                <a:gd name="T19" fmla="*/ 14 h 24"/>
                <a:gd name="T20" fmla="*/ 0 w 32"/>
                <a:gd name="T21" fmla="*/ 14 h 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2"/>
                <a:gd name="T34" fmla="*/ 0 h 24"/>
                <a:gd name="T35" fmla="*/ 32 w 32"/>
                <a:gd name="T36" fmla="*/ 24 h 2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2" h="24">
                  <a:moveTo>
                    <a:pt x="0" y="14"/>
                  </a:moveTo>
                  <a:lnTo>
                    <a:pt x="0" y="14"/>
                  </a:lnTo>
                  <a:lnTo>
                    <a:pt x="4" y="19"/>
                  </a:lnTo>
                  <a:lnTo>
                    <a:pt x="17" y="16"/>
                  </a:lnTo>
                  <a:lnTo>
                    <a:pt x="23" y="23"/>
                  </a:lnTo>
                  <a:lnTo>
                    <a:pt x="31" y="14"/>
                  </a:lnTo>
                  <a:lnTo>
                    <a:pt x="24" y="3"/>
                  </a:lnTo>
                  <a:lnTo>
                    <a:pt x="8" y="0"/>
                  </a:lnTo>
                  <a:lnTo>
                    <a:pt x="4" y="8"/>
                  </a:lnTo>
                  <a:lnTo>
                    <a:pt x="0" y="14"/>
                  </a:lnTo>
                </a:path>
              </a:pathLst>
            </a:custGeom>
            <a:solidFill>
              <a:srgbClr val="C0C0C0"/>
            </a:solid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874" name="Freeform 112"/>
            <p:cNvSpPr>
              <a:spLocks/>
            </p:cNvSpPr>
            <p:nvPr/>
          </p:nvSpPr>
          <p:spPr bwMode="auto">
            <a:xfrm>
              <a:off x="2395" y="1547"/>
              <a:ext cx="17" cy="17"/>
            </a:xfrm>
            <a:custGeom>
              <a:avLst/>
              <a:gdLst>
                <a:gd name="T0" fmla="*/ 0 w 17"/>
                <a:gd name="T1" fmla="*/ 16 h 17"/>
                <a:gd name="T2" fmla="*/ 0 w 17"/>
                <a:gd name="T3" fmla="*/ 16 h 17"/>
                <a:gd name="T4" fmla="*/ 0 w 17"/>
                <a:gd name="T5" fmla="*/ 3 h 17"/>
                <a:gd name="T6" fmla="*/ 16 w 17"/>
                <a:gd name="T7" fmla="*/ 0 h 17"/>
                <a:gd name="T8" fmla="*/ 0 w 17"/>
                <a:gd name="T9" fmla="*/ 16 h 17"/>
                <a:gd name="T10" fmla="*/ 0 w 17"/>
                <a:gd name="T11" fmla="*/ 1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7"/>
                <a:gd name="T20" fmla="*/ 17 w 17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7">
                  <a:moveTo>
                    <a:pt x="0" y="16"/>
                  </a:moveTo>
                  <a:lnTo>
                    <a:pt x="0" y="16"/>
                  </a:lnTo>
                  <a:lnTo>
                    <a:pt x="0" y="3"/>
                  </a:lnTo>
                  <a:lnTo>
                    <a:pt x="16" y="0"/>
                  </a:lnTo>
                  <a:lnTo>
                    <a:pt x="0" y="16"/>
                  </a:lnTo>
                </a:path>
              </a:pathLst>
            </a:custGeom>
            <a:solidFill>
              <a:srgbClr val="C0C0C0"/>
            </a:solid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875" name="Freeform 113"/>
            <p:cNvSpPr>
              <a:spLocks/>
            </p:cNvSpPr>
            <p:nvPr/>
          </p:nvSpPr>
          <p:spPr bwMode="auto">
            <a:xfrm>
              <a:off x="2400" y="1558"/>
              <a:ext cx="17" cy="17"/>
            </a:xfrm>
            <a:custGeom>
              <a:avLst/>
              <a:gdLst>
                <a:gd name="T0" fmla="*/ 0 w 17"/>
                <a:gd name="T1" fmla="*/ 12 h 17"/>
                <a:gd name="T2" fmla="*/ 0 w 17"/>
                <a:gd name="T3" fmla="*/ 12 h 17"/>
                <a:gd name="T4" fmla="*/ 8 w 17"/>
                <a:gd name="T5" fmla="*/ 0 h 17"/>
                <a:gd name="T6" fmla="*/ 16 w 17"/>
                <a:gd name="T7" fmla="*/ 16 h 17"/>
                <a:gd name="T8" fmla="*/ 0 w 17"/>
                <a:gd name="T9" fmla="*/ 12 h 17"/>
                <a:gd name="T10" fmla="*/ 0 w 17"/>
                <a:gd name="T11" fmla="*/ 12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7"/>
                <a:gd name="T20" fmla="*/ 17 w 17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7">
                  <a:moveTo>
                    <a:pt x="0" y="12"/>
                  </a:moveTo>
                  <a:lnTo>
                    <a:pt x="0" y="12"/>
                  </a:lnTo>
                  <a:lnTo>
                    <a:pt x="8" y="0"/>
                  </a:lnTo>
                  <a:lnTo>
                    <a:pt x="16" y="16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876" name="Freeform 114"/>
            <p:cNvSpPr>
              <a:spLocks/>
            </p:cNvSpPr>
            <p:nvPr/>
          </p:nvSpPr>
          <p:spPr bwMode="auto">
            <a:xfrm>
              <a:off x="2407" y="1543"/>
              <a:ext cx="98" cy="143"/>
            </a:xfrm>
            <a:custGeom>
              <a:avLst/>
              <a:gdLst>
                <a:gd name="T0" fmla="*/ 0 w 98"/>
                <a:gd name="T1" fmla="*/ 33 h 143"/>
                <a:gd name="T2" fmla="*/ 0 w 98"/>
                <a:gd name="T3" fmla="*/ 33 h 143"/>
                <a:gd name="T4" fmla="*/ 3 w 98"/>
                <a:gd name="T5" fmla="*/ 13 h 143"/>
                <a:gd name="T6" fmla="*/ 14 w 98"/>
                <a:gd name="T7" fmla="*/ 0 h 143"/>
                <a:gd name="T8" fmla="*/ 36 w 98"/>
                <a:gd name="T9" fmla="*/ 0 h 143"/>
                <a:gd name="T10" fmla="*/ 23 w 98"/>
                <a:gd name="T11" fmla="*/ 16 h 143"/>
                <a:gd name="T12" fmla="*/ 52 w 98"/>
                <a:gd name="T13" fmla="*/ 19 h 143"/>
                <a:gd name="T14" fmla="*/ 34 w 98"/>
                <a:gd name="T15" fmla="*/ 43 h 143"/>
                <a:gd name="T16" fmla="*/ 56 w 98"/>
                <a:gd name="T17" fmla="*/ 51 h 143"/>
                <a:gd name="T18" fmla="*/ 77 w 98"/>
                <a:gd name="T19" fmla="*/ 80 h 143"/>
                <a:gd name="T20" fmla="*/ 71 w 98"/>
                <a:gd name="T21" fmla="*/ 82 h 143"/>
                <a:gd name="T22" fmla="*/ 80 w 98"/>
                <a:gd name="T23" fmla="*/ 90 h 143"/>
                <a:gd name="T24" fmla="*/ 75 w 98"/>
                <a:gd name="T25" fmla="*/ 97 h 143"/>
                <a:gd name="T26" fmla="*/ 97 w 98"/>
                <a:gd name="T27" fmla="*/ 98 h 143"/>
                <a:gd name="T28" fmla="*/ 83 w 98"/>
                <a:gd name="T29" fmla="*/ 118 h 143"/>
                <a:gd name="T30" fmla="*/ 92 w 98"/>
                <a:gd name="T31" fmla="*/ 123 h 143"/>
                <a:gd name="T32" fmla="*/ 5 w 98"/>
                <a:gd name="T33" fmla="*/ 142 h 143"/>
                <a:gd name="T34" fmla="*/ 44 w 98"/>
                <a:gd name="T35" fmla="*/ 115 h 143"/>
                <a:gd name="T36" fmla="*/ 32 w 98"/>
                <a:gd name="T37" fmla="*/ 119 h 143"/>
                <a:gd name="T38" fmla="*/ 10 w 98"/>
                <a:gd name="T39" fmla="*/ 111 h 143"/>
                <a:gd name="T40" fmla="*/ 27 w 98"/>
                <a:gd name="T41" fmla="*/ 102 h 143"/>
                <a:gd name="T42" fmla="*/ 17 w 98"/>
                <a:gd name="T43" fmla="*/ 97 h 143"/>
                <a:gd name="T44" fmla="*/ 39 w 98"/>
                <a:gd name="T45" fmla="*/ 86 h 143"/>
                <a:gd name="T46" fmla="*/ 41 w 98"/>
                <a:gd name="T47" fmla="*/ 74 h 143"/>
                <a:gd name="T48" fmla="*/ 30 w 98"/>
                <a:gd name="T49" fmla="*/ 70 h 143"/>
                <a:gd name="T50" fmla="*/ 36 w 98"/>
                <a:gd name="T51" fmla="*/ 63 h 143"/>
                <a:gd name="T52" fmla="*/ 13 w 98"/>
                <a:gd name="T53" fmla="*/ 66 h 143"/>
                <a:gd name="T54" fmla="*/ 14 w 98"/>
                <a:gd name="T55" fmla="*/ 45 h 143"/>
                <a:gd name="T56" fmla="*/ 3 w 98"/>
                <a:gd name="T57" fmla="*/ 55 h 143"/>
                <a:gd name="T58" fmla="*/ 9 w 98"/>
                <a:gd name="T59" fmla="*/ 34 h 143"/>
                <a:gd name="T60" fmla="*/ 0 w 98"/>
                <a:gd name="T61" fmla="*/ 33 h 143"/>
                <a:gd name="T62" fmla="*/ 0 w 98"/>
                <a:gd name="T63" fmla="*/ 33 h 14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98"/>
                <a:gd name="T97" fmla="*/ 0 h 143"/>
                <a:gd name="T98" fmla="*/ 98 w 98"/>
                <a:gd name="T99" fmla="*/ 143 h 14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98" h="143">
                  <a:moveTo>
                    <a:pt x="0" y="33"/>
                  </a:moveTo>
                  <a:lnTo>
                    <a:pt x="0" y="33"/>
                  </a:lnTo>
                  <a:lnTo>
                    <a:pt x="3" y="13"/>
                  </a:lnTo>
                  <a:lnTo>
                    <a:pt x="14" y="0"/>
                  </a:lnTo>
                  <a:lnTo>
                    <a:pt x="36" y="0"/>
                  </a:lnTo>
                  <a:lnTo>
                    <a:pt x="23" y="16"/>
                  </a:lnTo>
                  <a:lnTo>
                    <a:pt x="52" y="19"/>
                  </a:lnTo>
                  <a:lnTo>
                    <a:pt x="34" y="43"/>
                  </a:lnTo>
                  <a:lnTo>
                    <a:pt x="56" y="51"/>
                  </a:lnTo>
                  <a:lnTo>
                    <a:pt x="77" y="80"/>
                  </a:lnTo>
                  <a:lnTo>
                    <a:pt x="71" y="82"/>
                  </a:lnTo>
                  <a:lnTo>
                    <a:pt x="80" y="90"/>
                  </a:lnTo>
                  <a:lnTo>
                    <a:pt x="75" y="97"/>
                  </a:lnTo>
                  <a:lnTo>
                    <a:pt x="97" y="98"/>
                  </a:lnTo>
                  <a:lnTo>
                    <a:pt x="83" y="118"/>
                  </a:lnTo>
                  <a:lnTo>
                    <a:pt x="92" y="123"/>
                  </a:lnTo>
                  <a:lnTo>
                    <a:pt x="5" y="142"/>
                  </a:lnTo>
                  <a:lnTo>
                    <a:pt x="44" y="115"/>
                  </a:lnTo>
                  <a:lnTo>
                    <a:pt x="32" y="119"/>
                  </a:lnTo>
                  <a:lnTo>
                    <a:pt x="10" y="111"/>
                  </a:lnTo>
                  <a:lnTo>
                    <a:pt x="27" y="102"/>
                  </a:lnTo>
                  <a:lnTo>
                    <a:pt x="17" y="97"/>
                  </a:lnTo>
                  <a:lnTo>
                    <a:pt x="39" y="86"/>
                  </a:lnTo>
                  <a:lnTo>
                    <a:pt x="41" y="74"/>
                  </a:lnTo>
                  <a:lnTo>
                    <a:pt x="30" y="70"/>
                  </a:lnTo>
                  <a:lnTo>
                    <a:pt x="36" y="63"/>
                  </a:lnTo>
                  <a:lnTo>
                    <a:pt x="13" y="66"/>
                  </a:lnTo>
                  <a:lnTo>
                    <a:pt x="14" y="45"/>
                  </a:lnTo>
                  <a:lnTo>
                    <a:pt x="3" y="55"/>
                  </a:lnTo>
                  <a:lnTo>
                    <a:pt x="9" y="34"/>
                  </a:lnTo>
                  <a:lnTo>
                    <a:pt x="0" y="33"/>
                  </a:lnTo>
                </a:path>
              </a:pathLst>
            </a:custGeom>
            <a:solidFill>
              <a:srgbClr val="C0C0C0"/>
            </a:solid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2771" name="Freeform 115"/>
          <p:cNvSpPr>
            <a:spLocks/>
          </p:cNvSpPr>
          <p:nvPr/>
        </p:nvSpPr>
        <p:spPr bwMode="auto">
          <a:xfrm>
            <a:off x="7138989" y="4170364"/>
            <a:ext cx="236537" cy="492125"/>
          </a:xfrm>
          <a:custGeom>
            <a:avLst/>
            <a:gdLst>
              <a:gd name="T0" fmla="*/ 0 w 88"/>
              <a:gd name="T1" fmla="*/ 2147483647 h 182"/>
              <a:gd name="T2" fmla="*/ 0 w 88"/>
              <a:gd name="T3" fmla="*/ 2147483647 h 182"/>
              <a:gd name="T4" fmla="*/ 2147483647 w 88"/>
              <a:gd name="T5" fmla="*/ 2147483647 h 182"/>
              <a:gd name="T6" fmla="*/ 2147483647 w 88"/>
              <a:gd name="T7" fmla="*/ 2147483647 h 182"/>
              <a:gd name="T8" fmla="*/ 2147483647 w 88"/>
              <a:gd name="T9" fmla="*/ 2147483647 h 182"/>
              <a:gd name="T10" fmla="*/ 2147483647 w 88"/>
              <a:gd name="T11" fmla="*/ 2147483647 h 182"/>
              <a:gd name="T12" fmla="*/ 2147483647 w 88"/>
              <a:gd name="T13" fmla="*/ 2147483647 h 182"/>
              <a:gd name="T14" fmla="*/ 2147483647 w 88"/>
              <a:gd name="T15" fmla="*/ 2147483647 h 182"/>
              <a:gd name="T16" fmla="*/ 2147483647 w 88"/>
              <a:gd name="T17" fmla="*/ 2147483647 h 182"/>
              <a:gd name="T18" fmla="*/ 2147483647 w 88"/>
              <a:gd name="T19" fmla="*/ 2147483647 h 182"/>
              <a:gd name="T20" fmla="*/ 2147483647 w 88"/>
              <a:gd name="T21" fmla="*/ 2147483647 h 182"/>
              <a:gd name="T22" fmla="*/ 2147483647 w 88"/>
              <a:gd name="T23" fmla="*/ 2147483647 h 182"/>
              <a:gd name="T24" fmla="*/ 2147483647 w 88"/>
              <a:gd name="T25" fmla="*/ 2147483647 h 182"/>
              <a:gd name="T26" fmla="*/ 2147483647 w 88"/>
              <a:gd name="T27" fmla="*/ 2147483647 h 182"/>
              <a:gd name="T28" fmla="*/ 2147483647 w 88"/>
              <a:gd name="T29" fmla="*/ 2147483647 h 182"/>
              <a:gd name="T30" fmla="*/ 2147483647 w 88"/>
              <a:gd name="T31" fmla="*/ 2147483647 h 182"/>
              <a:gd name="T32" fmla="*/ 2147483647 w 88"/>
              <a:gd name="T33" fmla="*/ 2147483647 h 182"/>
              <a:gd name="T34" fmla="*/ 2147483647 w 88"/>
              <a:gd name="T35" fmla="*/ 2147483647 h 182"/>
              <a:gd name="T36" fmla="*/ 2147483647 w 88"/>
              <a:gd name="T37" fmla="*/ 0 h 182"/>
              <a:gd name="T38" fmla="*/ 0 w 88"/>
              <a:gd name="T39" fmla="*/ 2147483647 h 182"/>
              <a:gd name="T40" fmla="*/ 0 w 88"/>
              <a:gd name="T41" fmla="*/ 2147483647 h 18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88"/>
              <a:gd name="T64" fmla="*/ 0 h 182"/>
              <a:gd name="T65" fmla="*/ 88 w 88"/>
              <a:gd name="T66" fmla="*/ 182 h 18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88" h="182">
                <a:moveTo>
                  <a:pt x="0" y="8"/>
                </a:moveTo>
                <a:lnTo>
                  <a:pt x="0" y="8"/>
                </a:lnTo>
                <a:lnTo>
                  <a:pt x="13" y="27"/>
                </a:lnTo>
                <a:lnTo>
                  <a:pt x="29" y="35"/>
                </a:lnTo>
                <a:lnTo>
                  <a:pt x="21" y="49"/>
                </a:lnTo>
                <a:lnTo>
                  <a:pt x="51" y="73"/>
                </a:lnTo>
                <a:lnTo>
                  <a:pt x="64" y="106"/>
                </a:lnTo>
                <a:lnTo>
                  <a:pt x="66" y="134"/>
                </a:lnTo>
                <a:lnTo>
                  <a:pt x="29" y="158"/>
                </a:lnTo>
                <a:lnTo>
                  <a:pt x="35" y="181"/>
                </a:lnTo>
                <a:lnTo>
                  <a:pt x="47" y="164"/>
                </a:lnTo>
                <a:lnTo>
                  <a:pt x="54" y="168"/>
                </a:lnTo>
                <a:lnTo>
                  <a:pt x="56" y="159"/>
                </a:lnTo>
                <a:lnTo>
                  <a:pt x="87" y="142"/>
                </a:lnTo>
                <a:lnTo>
                  <a:pt x="82" y="96"/>
                </a:lnTo>
                <a:lnTo>
                  <a:pt x="42" y="54"/>
                </a:lnTo>
                <a:lnTo>
                  <a:pt x="46" y="41"/>
                </a:lnTo>
                <a:lnTo>
                  <a:pt x="70" y="20"/>
                </a:lnTo>
                <a:lnTo>
                  <a:pt x="36" y="0"/>
                </a:lnTo>
                <a:lnTo>
                  <a:pt x="0" y="8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72772" name="Group 116"/>
          <p:cNvGrpSpPr>
            <a:grpSpLocks/>
          </p:cNvGrpSpPr>
          <p:nvPr/>
        </p:nvGrpSpPr>
        <p:grpSpPr bwMode="auto">
          <a:xfrm>
            <a:off x="5137151" y="4311650"/>
            <a:ext cx="354013" cy="215900"/>
            <a:chOff x="3015" y="2111"/>
            <a:chExt cx="132" cy="80"/>
          </a:xfrm>
        </p:grpSpPr>
        <p:sp>
          <p:nvSpPr>
            <p:cNvPr id="72870" name="Freeform 117"/>
            <p:cNvSpPr>
              <a:spLocks/>
            </p:cNvSpPr>
            <p:nvPr/>
          </p:nvSpPr>
          <p:spPr bwMode="auto">
            <a:xfrm>
              <a:off x="3025" y="2111"/>
              <a:ext cx="122" cy="80"/>
            </a:xfrm>
            <a:custGeom>
              <a:avLst/>
              <a:gdLst>
                <a:gd name="T0" fmla="*/ 0 w 122"/>
                <a:gd name="T1" fmla="*/ 79 h 80"/>
                <a:gd name="T2" fmla="*/ 0 w 122"/>
                <a:gd name="T3" fmla="*/ 79 h 80"/>
                <a:gd name="T4" fmla="*/ 32 w 122"/>
                <a:gd name="T5" fmla="*/ 61 h 80"/>
                <a:gd name="T6" fmla="*/ 26 w 122"/>
                <a:gd name="T7" fmla="*/ 52 h 80"/>
                <a:gd name="T8" fmla="*/ 35 w 122"/>
                <a:gd name="T9" fmla="*/ 42 h 80"/>
                <a:gd name="T10" fmla="*/ 67 w 122"/>
                <a:gd name="T11" fmla="*/ 8 h 80"/>
                <a:gd name="T12" fmla="*/ 108 w 122"/>
                <a:gd name="T13" fmla="*/ 0 h 80"/>
                <a:gd name="T14" fmla="*/ 121 w 122"/>
                <a:gd name="T15" fmla="*/ 30 h 80"/>
                <a:gd name="T16" fmla="*/ 110 w 122"/>
                <a:gd name="T17" fmla="*/ 42 h 80"/>
                <a:gd name="T18" fmla="*/ 64 w 122"/>
                <a:gd name="T19" fmla="*/ 63 h 80"/>
                <a:gd name="T20" fmla="*/ 0 w 122"/>
                <a:gd name="T21" fmla="*/ 79 h 80"/>
                <a:gd name="T22" fmla="*/ 0 w 122"/>
                <a:gd name="T23" fmla="*/ 79 h 8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2"/>
                <a:gd name="T37" fmla="*/ 0 h 80"/>
                <a:gd name="T38" fmla="*/ 122 w 122"/>
                <a:gd name="T39" fmla="*/ 80 h 8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2" h="80">
                  <a:moveTo>
                    <a:pt x="0" y="79"/>
                  </a:moveTo>
                  <a:lnTo>
                    <a:pt x="0" y="79"/>
                  </a:lnTo>
                  <a:lnTo>
                    <a:pt x="32" y="61"/>
                  </a:lnTo>
                  <a:lnTo>
                    <a:pt x="26" y="52"/>
                  </a:lnTo>
                  <a:lnTo>
                    <a:pt x="35" y="42"/>
                  </a:lnTo>
                  <a:lnTo>
                    <a:pt x="67" y="8"/>
                  </a:lnTo>
                  <a:lnTo>
                    <a:pt x="108" y="0"/>
                  </a:lnTo>
                  <a:lnTo>
                    <a:pt x="121" y="30"/>
                  </a:lnTo>
                  <a:lnTo>
                    <a:pt x="110" y="42"/>
                  </a:lnTo>
                  <a:lnTo>
                    <a:pt x="64" y="63"/>
                  </a:lnTo>
                  <a:lnTo>
                    <a:pt x="0" y="79"/>
                  </a:lnTo>
                </a:path>
              </a:pathLst>
            </a:custGeom>
            <a:solidFill>
              <a:srgbClr val="C0C0C0"/>
            </a:solid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871" name="Freeform 118"/>
            <p:cNvSpPr>
              <a:spLocks/>
            </p:cNvSpPr>
            <p:nvPr/>
          </p:nvSpPr>
          <p:spPr bwMode="auto">
            <a:xfrm>
              <a:off x="3015" y="2132"/>
              <a:ext cx="46" cy="59"/>
            </a:xfrm>
            <a:custGeom>
              <a:avLst/>
              <a:gdLst>
                <a:gd name="T0" fmla="*/ 0 w 46"/>
                <a:gd name="T1" fmla="*/ 12 h 59"/>
                <a:gd name="T2" fmla="*/ 0 w 46"/>
                <a:gd name="T3" fmla="*/ 12 h 59"/>
                <a:gd name="T4" fmla="*/ 9 w 46"/>
                <a:gd name="T5" fmla="*/ 58 h 59"/>
                <a:gd name="T6" fmla="*/ 41 w 46"/>
                <a:gd name="T7" fmla="*/ 40 h 59"/>
                <a:gd name="T8" fmla="*/ 36 w 46"/>
                <a:gd name="T9" fmla="*/ 31 h 59"/>
                <a:gd name="T10" fmla="*/ 45 w 46"/>
                <a:gd name="T11" fmla="*/ 21 h 59"/>
                <a:gd name="T12" fmla="*/ 45 w 46"/>
                <a:gd name="T13" fmla="*/ 8 h 59"/>
                <a:gd name="T14" fmla="*/ 22 w 46"/>
                <a:gd name="T15" fmla="*/ 0 h 59"/>
                <a:gd name="T16" fmla="*/ 0 w 46"/>
                <a:gd name="T17" fmla="*/ 12 h 59"/>
                <a:gd name="T18" fmla="*/ 0 w 46"/>
                <a:gd name="T19" fmla="*/ 12 h 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6"/>
                <a:gd name="T31" fmla="*/ 0 h 59"/>
                <a:gd name="T32" fmla="*/ 46 w 46"/>
                <a:gd name="T33" fmla="*/ 59 h 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6" h="59">
                  <a:moveTo>
                    <a:pt x="0" y="12"/>
                  </a:moveTo>
                  <a:lnTo>
                    <a:pt x="0" y="12"/>
                  </a:lnTo>
                  <a:lnTo>
                    <a:pt x="9" y="58"/>
                  </a:lnTo>
                  <a:lnTo>
                    <a:pt x="41" y="40"/>
                  </a:lnTo>
                  <a:lnTo>
                    <a:pt x="36" y="31"/>
                  </a:lnTo>
                  <a:lnTo>
                    <a:pt x="45" y="21"/>
                  </a:lnTo>
                  <a:lnTo>
                    <a:pt x="45" y="8"/>
                  </a:lnTo>
                  <a:lnTo>
                    <a:pt x="22" y="0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2773" name="Freeform 119"/>
          <p:cNvSpPr>
            <a:spLocks/>
          </p:cNvSpPr>
          <p:nvPr/>
        </p:nvSpPr>
        <p:spPr bwMode="auto">
          <a:xfrm>
            <a:off x="4164013" y="3294063"/>
            <a:ext cx="317500" cy="241300"/>
          </a:xfrm>
          <a:custGeom>
            <a:avLst/>
            <a:gdLst>
              <a:gd name="T0" fmla="*/ 0 w 118"/>
              <a:gd name="T1" fmla="*/ 2147483647 h 90"/>
              <a:gd name="T2" fmla="*/ 0 w 118"/>
              <a:gd name="T3" fmla="*/ 2147483647 h 90"/>
              <a:gd name="T4" fmla="*/ 0 w 118"/>
              <a:gd name="T5" fmla="*/ 2147483647 h 90"/>
              <a:gd name="T6" fmla="*/ 2147483647 w 118"/>
              <a:gd name="T7" fmla="*/ 0 h 90"/>
              <a:gd name="T8" fmla="*/ 2147483647 w 118"/>
              <a:gd name="T9" fmla="*/ 2147483647 h 90"/>
              <a:gd name="T10" fmla="*/ 2147483647 w 118"/>
              <a:gd name="T11" fmla="*/ 2147483647 h 90"/>
              <a:gd name="T12" fmla="*/ 2147483647 w 118"/>
              <a:gd name="T13" fmla="*/ 2147483647 h 90"/>
              <a:gd name="T14" fmla="*/ 2147483647 w 118"/>
              <a:gd name="T15" fmla="*/ 2147483647 h 90"/>
              <a:gd name="T16" fmla="*/ 2147483647 w 118"/>
              <a:gd name="T17" fmla="*/ 2147483647 h 90"/>
              <a:gd name="T18" fmla="*/ 2147483647 w 118"/>
              <a:gd name="T19" fmla="*/ 2147483647 h 90"/>
              <a:gd name="T20" fmla="*/ 2147483647 w 118"/>
              <a:gd name="T21" fmla="*/ 2147483647 h 90"/>
              <a:gd name="T22" fmla="*/ 2147483647 w 118"/>
              <a:gd name="T23" fmla="*/ 2147483647 h 90"/>
              <a:gd name="T24" fmla="*/ 2147483647 w 118"/>
              <a:gd name="T25" fmla="*/ 2147483647 h 90"/>
              <a:gd name="T26" fmla="*/ 2147483647 w 118"/>
              <a:gd name="T27" fmla="*/ 2147483647 h 90"/>
              <a:gd name="T28" fmla="*/ 0 w 118"/>
              <a:gd name="T29" fmla="*/ 2147483647 h 90"/>
              <a:gd name="T30" fmla="*/ 0 w 118"/>
              <a:gd name="T31" fmla="*/ 2147483647 h 90"/>
              <a:gd name="T32" fmla="*/ 0 w 118"/>
              <a:gd name="T33" fmla="*/ 2147483647 h 9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18"/>
              <a:gd name="T52" fmla="*/ 0 h 90"/>
              <a:gd name="T53" fmla="*/ 118 w 118"/>
              <a:gd name="T54" fmla="*/ 90 h 90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18" h="90">
                <a:moveTo>
                  <a:pt x="0" y="20"/>
                </a:moveTo>
                <a:lnTo>
                  <a:pt x="0" y="20"/>
                </a:lnTo>
                <a:lnTo>
                  <a:pt x="0" y="6"/>
                </a:lnTo>
                <a:lnTo>
                  <a:pt x="29" y="0"/>
                </a:lnTo>
                <a:lnTo>
                  <a:pt x="53" y="17"/>
                </a:lnTo>
                <a:lnTo>
                  <a:pt x="80" y="12"/>
                </a:lnTo>
                <a:lnTo>
                  <a:pt x="113" y="40"/>
                </a:lnTo>
                <a:lnTo>
                  <a:pt x="108" y="69"/>
                </a:lnTo>
                <a:lnTo>
                  <a:pt x="117" y="82"/>
                </a:lnTo>
                <a:lnTo>
                  <a:pt x="92" y="89"/>
                </a:lnTo>
                <a:lnTo>
                  <a:pt x="80" y="64"/>
                </a:lnTo>
                <a:lnTo>
                  <a:pt x="70" y="74"/>
                </a:lnTo>
                <a:lnTo>
                  <a:pt x="29" y="50"/>
                </a:lnTo>
                <a:lnTo>
                  <a:pt x="10" y="24"/>
                </a:lnTo>
                <a:lnTo>
                  <a:pt x="0" y="30"/>
                </a:lnTo>
                <a:lnTo>
                  <a:pt x="0" y="20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72774" name="Group 120"/>
          <p:cNvGrpSpPr>
            <a:grpSpLocks/>
          </p:cNvGrpSpPr>
          <p:nvPr/>
        </p:nvGrpSpPr>
        <p:grpSpPr bwMode="auto">
          <a:xfrm>
            <a:off x="4094164" y="5084763"/>
            <a:ext cx="428625" cy="442912"/>
            <a:chOff x="2627" y="2399"/>
            <a:chExt cx="159" cy="165"/>
          </a:xfrm>
        </p:grpSpPr>
        <p:sp>
          <p:nvSpPr>
            <p:cNvPr id="72868" name="Freeform 121"/>
            <p:cNvSpPr>
              <a:spLocks/>
            </p:cNvSpPr>
            <p:nvPr/>
          </p:nvSpPr>
          <p:spPr bwMode="auto">
            <a:xfrm>
              <a:off x="2627" y="2412"/>
              <a:ext cx="159" cy="152"/>
            </a:xfrm>
            <a:custGeom>
              <a:avLst/>
              <a:gdLst>
                <a:gd name="T0" fmla="*/ 0 w 159"/>
                <a:gd name="T1" fmla="*/ 141 h 152"/>
                <a:gd name="T2" fmla="*/ 0 w 159"/>
                <a:gd name="T3" fmla="*/ 141 h 152"/>
                <a:gd name="T4" fmla="*/ 20 w 159"/>
                <a:gd name="T5" fmla="*/ 136 h 152"/>
                <a:gd name="T6" fmla="*/ 121 w 159"/>
                <a:gd name="T7" fmla="*/ 151 h 152"/>
                <a:gd name="T8" fmla="*/ 145 w 159"/>
                <a:gd name="T9" fmla="*/ 144 h 152"/>
                <a:gd name="T10" fmla="*/ 130 w 159"/>
                <a:gd name="T11" fmla="*/ 133 h 152"/>
                <a:gd name="T12" fmla="*/ 130 w 159"/>
                <a:gd name="T13" fmla="*/ 87 h 152"/>
                <a:gd name="T14" fmla="*/ 158 w 159"/>
                <a:gd name="T15" fmla="*/ 87 h 152"/>
                <a:gd name="T16" fmla="*/ 155 w 159"/>
                <a:gd name="T17" fmla="*/ 62 h 152"/>
                <a:gd name="T18" fmla="*/ 130 w 159"/>
                <a:gd name="T19" fmla="*/ 65 h 152"/>
                <a:gd name="T20" fmla="*/ 127 w 159"/>
                <a:gd name="T21" fmla="*/ 21 h 152"/>
                <a:gd name="T22" fmla="*/ 115 w 159"/>
                <a:gd name="T23" fmla="*/ 13 h 152"/>
                <a:gd name="T24" fmla="*/ 99 w 159"/>
                <a:gd name="T25" fmla="*/ 14 h 152"/>
                <a:gd name="T26" fmla="*/ 95 w 159"/>
                <a:gd name="T27" fmla="*/ 26 h 152"/>
                <a:gd name="T28" fmla="*/ 78 w 159"/>
                <a:gd name="T29" fmla="*/ 28 h 152"/>
                <a:gd name="T30" fmla="*/ 57 w 159"/>
                <a:gd name="T31" fmla="*/ 0 h 152"/>
                <a:gd name="T32" fmla="*/ 9 w 159"/>
                <a:gd name="T33" fmla="*/ 6 h 152"/>
                <a:gd name="T34" fmla="*/ 27 w 159"/>
                <a:gd name="T35" fmla="*/ 63 h 152"/>
                <a:gd name="T36" fmla="*/ 0 w 159"/>
                <a:gd name="T37" fmla="*/ 141 h 152"/>
                <a:gd name="T38" fmla="*/ 0 w 159"/>
                <a:gd name="T39" fmla="*/ 141 h 15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9"/>
                <a:gd name="T61" fmla="*/ 0 h 152"/>
                <a:gd name="T62" fmla="*/ 159 w 159"/>
                <a:gd name="T63" fmla="*/ 152 h 15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9" h="152">
                  <a:moveTo>
                    <a:pt x="0" y="141"/>
                  </a:moveTo>
                  <a:lnTo>
                    <a:pt x="0" y="141"/>
                  </a:lnTo>
                  <a:lnTo>
                    <a:pt x="20" y="136"/>
                  </a:lnTo>
                  <a:lnTo>
                    <a:pt x="121" y="151"/>
                  </a:lnTo>
                  <a:lnTo>
                    <a:pt x="145" y="144"/>
                  </a:lnTo>
                  <a:lnTo>
                    <a:pt x="130" y="133"/>
                  </a:lnTo>
                  <a:lnTo>
                    <a:pt x="130" y="87"/>
                  </a:lnTo>
                  <a:lnTo>
                    <a:pt x="158" y="87"/>
                  </a:lnTo>
                  <a:lnTo>
                    <a:pt x="155" y="62"/>
                  </a:lnTo>
                  <a:lnTo>
                    <a:pt x="130" y="65"/>
                  </a:lnTo>
                  <a:lnTo>
                    <a:pt x="127" y="21"/>
                  </a:lnTo>
                  <a:lnTo>
                    <a:pt x="115" y="13"/>
                  </a:lnTo>
                  <a:lnTo>
                    <a:pt x="99" y="14"/>
                  </a:lnTo>
                  <a:lnTo>
                    <a:pt x="95" y="26"/>
                  </a:lnTo>
                  <a:lnTo>
                    <a:pt x="78" y="28"/>
                  </a:lnTo>
                  <a:lnTo>
                    <a:pt x="57" y="0"/>
                  </a:lnTo>
                  <a:lnTo>
                    <a:pt x="9" y="6"/>
                  </a:lnTo>
                  <a:lnTo>
                    <a:pt x="27" y="63"/>
                  </a:lnTo>
                  <a:lnTo>
                    <a:pt x="0" y="141"/>
                  </a:lnTo>
                </a:path>
              </a:pathLst>
            </a:custGeom>
            <a:solidFill>
              <a:srgbClr val="C0C0C0"/>
            </a:solid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869" name="Freeform 122"/>
            <p:cNvSpPr>
              <a:spLocks/>
            </p:cNvSpPr>
            <p:nvPr/>
          </p:nvSpPr>
          <p:spPr bwMode="auto">
            <a:xfrm>
              <a:off x="2631" y="2399"/>
              <a:ext cx="17" cy="17"/>
            </a:xfrm>
            <a:custGeom>
              <a:avLst/>
              <a:gdLst>
                <a:gd name="T0" fmla="*/ 0 w 17"/>
                <a:gd name="T1" fmla="*/ 5 h 17"/>
                <a:gd name="T2" fmla="*/ 0 w 17"/>
                <a:gd name="T3" fmla="*/ 5 h 17"/>
                <a:gd name="T4" fmla="*/ 5 w 17"/>
                <a:gd name="T5" fmla="*/ 16 h 17"/>
                <a:gd name="T6" fmla="*/ 16 w 17"/>
                <a:gd name="T7" fmla="*/ 0 h 17"/>
                <a:gd name="T8" fmla="*/ 0 w 17"/>
                <a:gd name="T9" fmla="*/ 5 h 17"/>
                <a:gd name="T10" fmla="*/ 0 w 17"/>
                <a:gd name="T11" fmla="*/ 5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7"/>
                <a:gd name="T20" fmla="*/ 17 w 17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7">
                  <a:moveTo>
                    <a:pt x="0" y="5"/>
                  </a:moveTo>
                  <a:lnTo>
                    <a:pt x="0" y="5"/>
                  </a:lnTo>
                  <a:lnTo>
                    <a:pt x="5" y="16"/>
                  </a:lnTo>
                  <a:lnTo>
                    <a:pt x="16" y="0"/>
                  </a:lnTo>
                  <a:lnTo>
                    <a:pt x="0" y="5"/>
                  </a:lnTo>
                </a:path>
              </a:pathLst>
            </a:custGeom>
            <a:solidFill>
              <a:srgbClr val="C0C0C0"/>
            </a:solid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2775" name="Freeform 123"/>
          <p:cNvSpPr>
            <a:spLocks/>
          </p:cNvSpPr>
          <p:nvPr/>
        </p:nvSpPr>
        <p:spPr bwMode="auto">
          <a:xfrm>
            <a:off x="4375151" y="5518151"/>
            <a:ext cx="315913" cy="303213"/>
          </a:xfrm>
          <a:custGeom>
            <a:avLst/>
            <a:gdLst>
              <a:gd name="T0" fmla="*/ 0 w 118"/>
              <a:gd name="T1" fmla="*/ 2147483647 h 113"/>
              <a:gd name="T2" fmla="*/ 0 w 118"/>
              <a:gd name="T3" fmla="*/ 2147483647 h 113"/>
              <a:gd name="T4" fmla="*/ 0 w 118"/>
              <a:gd name="T5" fmla="*/ 2147483647 h 113"/>
              <a:gd name="T6" fmla="*/ 2147483647 w 118"/>
              <a:gd name="T7" fmla="*/ 2147483647 h 113"/>
              <a:gd name="T8" fmla="*/ 2147483647 w 118"/>
              <a:gd name="T9" fmla="*/ 2147483647 h 113"/>
              <a:gd name="T10" fmla="*/ 2147483647 w 118"/>
              <a:gd name="T11" fmla="*/ 2147483647 h 113"/>
              <a:gd name="T12" fmla="*/ 2147483647 w 118"/>
              <a:gd name="T13" fmla="*/ 2147483647 h 113"/>
              <a:gd name="T14" fmla="*/ 2147483647 w 118"/>
              <a:gd name="T15" fmla="*/ 0 h 113"/>
              <a:gd name="T16" fmla="*/ 2147483647 w 118"/>
              <a:gd name="T17" fmla="*/ 2147483647 h 113"/>
              <a:gd name="T18" fmla="*/ 2147483647 w 118"/>
              <a:gd name="T19" fmla="*/ 2147483647 h 113"/>
              <a:gd name="T20" fmla="*/ 2147483647 w 118"/>
              <a:gd name="T21" fmla="*/ 2147483647 h 113"/>
              <a:gd name="T22" fmla="*/ 2147483647 w 118"/>
              <a:gd name="T23" fmla="*/ 2147483647 h 113"/>
              <a:gd name="T24" fmla="*/ 2147483647 w 118"/>
              <a:gd name="T25" fmla="*/ 2147483647 h 113"/>
              <a:gd name="T26" fmla="*/ 2147483647 w 118"/>
              <a:gd name="T27" fmla="*/ 2147483647 h 113"/>
              <a:gd name="T28" fmla="*/ 2147483647 w 118"/>
              <a:gd name="T29" fmla="*/ 2147483647 h 113"/>
              <a:gd name="T30" fmla="*/ 0 w 118"/>
              <a:gd name="T31" fmla="*/ 2147483647 h 113"/>
              <a:gd name="T32" fmla="*/ 0 w 118"/>
              <a:gd name="T33" fmla="*/ 2147483647 h 11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18"/>
              <a:gd name="T52" fmla="*/ 0 h 113"/>
              <a:gd name="T53" fmla="*/ 118 w 118"/>
              <a:gd name="T54" fmla="*/ 113 h 11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18" h="113">
                <a:moveTo>
                  <a:pt x="0" y="86"/>
                </a:moveTo>
                <a:lnTo>
                  <a:pt x="0" y="86"/>
                </a:lnTo>
                <a:lnTo>
                  <a:pt x="0" y="52"/>
                </a:lnTo>
                <a:lnTo>
                  <a:pt x="13" y="52"/>
                </a:lnTo>
                <a:lnTo>
                  <a:pt x="13" y="8"/>
                </a:lnTo>
                <a:lnTo>
                  <a:pt x="37" y="3"/>
                </a:lnTo>
                <a:lnTo>
                  <a:pt x="44" y="10"/>
                </a:lnTo>
                <a:lnTo>
                  <a:pt x="65" y="0"/>
                </a:lnTo>
                <a:lnTo>
                  <a:pt x="100" y="46"/>
                </a:lnTo>
                <a:lnTo>
                  <a:pt x="117" y="54"/>
                </a:lnTo>
                <a:lnTo>
                  <a:pt x="70" y="96"/>
                </a:lnTo>
                <a:lnTo>
                  <a:pt x="42" y="96"/>
                </a:lnTo>
                <a:lnTo>
                  <a:pt x="28" y="111"/>
                </a:lnTo>
                <a:lnTo>
                  <a:pt x="9" y="112"/>
                </a:lnTo>
                <a:lnTo>
                  <a:pt x="10" y="98"/>
                </a:lnTo>
                <a:lnTo>
                  <a:pt x="0" y="86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76" name="Freeform 124"/>
          <p:cNvSpPr>
            <a:spLocks/>
          </p:cNvSpPr>
          <p:nvPr/>
        </p:nvSpPr>
        <p:spPr bwMode="auto">
          <a:xfrm>
            <a:off x="4683125" y="5011738"/>
            <a:ext cx="58738" cy="69850"/>
          </a:xfrm>
          <a:custGeom>
            <a:avLst/>
            <a:gdLst>
              <a:gd name="T0" fmla="*/ 0 w 22"/>
              <a:gd name="T1" fmla="*/ 2147483647 h 26"/>
              <a:gd name="T2" fmla="*/ 0 w 22"/>
              <a:gd name="T3" fmla="*/ 2147483647 h 26"/>
              <a:gd name="T4" fmla="*/ 2147483647 w 22"/>
              <a:gd name="T5" fmla="*/ 2147483647 h 26"/>
              <a:gd name="T6" fmla="*/ 2147483647 w 22"/>
              <a:gd name="T7" fmla="*/ 2147483647 h 26"/>
              <a:gd name="T8" fmla="*/ 2147483647 w 22"/>
              <a:gd name="T9" fmla="*/ 2147483647 h 26"/>
              <a:gd name="T10" fmla="*/ 2147483647 w 22"/>
              <a:gd name="T11" fmla="*/ 0 h 26"/>
              <a:gd name="T12" fmla="*/ 0 w 22"/>
              <a:gd name="T13" fmla="*/ 2147483647 h 26"/>
              <a:gd name="T14" fmla="*/ 0 w 22"/>
              <a:gd name="T15" fmla="*/ 2147483647 h 2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2"/>
              <a:gd name="T25" fmla="*/ 0 h 26"/>
              <a:gd name="T26" fmla="*/ 22 w 22"/>
              <a:gd name="T27" fmla="*/ 26 h 2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2" h="26">
                <a:moveTo>
                  <a:pt x="0" y="3"/>
                </a:moveTo>
                <a:lnTo>
                  <a:pt x="0" y="3"/>
                </a:lnTo>
                <a:lnTo>
                  <a:pt x="2" y="12"/>
                </a:lnTo>
                <a:lnTo>
                  <a:pt x="7" y="25"/>
                </a:lnTo>
                <a:lnTo>
                  <a:pt x="21" y="10"/>
                </a:lnTo>
                <a:lnTo>
                  <a:pt x="20" y="0"/>
                </a:lnTo>
                <a:lnTo>
                  <a:pt x="0" y="3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77" name="Freeform 125"/>
          <p:cNvSpPr>
            <a:spLocks/>
          </p:cNvSpPr>
          <p:nvPr/>
        </p:nvSpPr>
        <p:spPr bwMode="auto">
          <a:xfrm>
            <a:off x="3987801" y="4521200"/>
            <a:ext cx="263525" cy="368300"/>
          </a:xfrm>
          <a:custGeom>
            <a:avLst/>
            <a:gdLst>
              <a:gd name="T0" fmla="*/ 0 w 98"/>
              <a:gd name="T1" fmla="*/ 2147483647 h 137"/>
              <a:gd name="T2" fmla="*/ 0 w 98"/>
              <a:gd name="T3" fmla="*/ 2147483647 h 137"/>
              <a:gd name="T4" fmla="*/ 2147483647 w 98"/>
              <a:gd name="T5" fmla="*/ 2147483647 h 137"/>
              <a:gd name="T6" fmla="*/ 2147483647 w 98"/>
              <a:gd name="T7" fmla="*/ 2147483647 h 137"/>
              <a:gd name="T8" fmla="*/ 2147483647 w 98"/>
              <a:gd name="T9" fmla="*/ 2147483647 h 137"/>
              <a:gd name="T10" fmla="*/ 2147483647 w 98"/>
              <a:gd name="T11" fmla="*/ 2147483647 h 137"/>
              <a:gd name="T12" fmla="*/ 2147483647 w 98"/>
              <a:gd name="T13" fmla="*/ 2147483647 h 137"/>
              <a:gd name="T14" fmla="*/ 2147483647 w 98"/>
              <a:gd name="T15" fmla="*/ 0 h 137"/>
              <a:gd name="T16" fmla="*/ 2147483647 w 98"/>
              <a:gd name="T17" fmla="*/ 2147483647 h 137"/>
              <a:gd name="T18" fmla="*/ 2147483647 w 98"/>
              <a:gd name="T19" fmla="*/ 2147483647 h 137"/>
              <a:gd name="T20" fmla="*/ 2147483647 w 98"/>
              <a:gd name="T21" fmla="*/ 2147483647 h 137"/>
              <a:gd name="T22" fmla="*/ 2147483647 w 98"/>
              <a:gd name="T23" fmla="*/ 2147483647 h 137"/>
              <a:gd name="T24" fmla="*/ 2147483647 w 98"/>
              <a:gd name="T25" fmla="*/ 2147483647 h 137"/>
              <a:gd name="T26" fmla="*/ 2147483647 w 98"/>
              <a:gd name="T27" fmla="*/ 2147483647 h 137"/>
              <a:gd name="T28" fmla="*/ 2147483647 w 98"/>
              <a:gd name="T29" fmla="*/ 2147483647 h 137"/>
              <a:gd name="T30" fmla="*/ 2147483647 w 98"/>
              <a:gd name="T31" fmla="*/ 2147483647 h 137"/>
              <a:gd name="T32" fmla="*/ 2147483647 w 98"/>
              <a:gd name="T33" fmla="*/ 2147483647 h 137"/>
              <a:gd name="T34" fmla="*/ 2147483647 w 98"/>
              <a:gd name="T35" fmla="*/ 2147483647 h 137"/>
              <a:gd name="T36" fmla="*/ 0 w 98"/>
              <a:gd name="T37" fmla="*/ 2147483647 h 137"/>
              <a:gd name="T38" fmla="*/ 0 w 98"/>
              <a:gd name="T39" fmla="*/ 2147483647 h 13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98"/>
              <a:gd name="T61" fmla="*/ 0 h 137"/>
              <a:gd name="T62" fmla="*/ 98 w 98"/>
              <a:gd name="T63" fmla="*/ 137 h 137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98" h="137">
                <a:moveTo>
                  <a:pt x="0" y="96"/>
                </a:moveTo>
                <a:lnTo>
                  <a:pt x="0" y="96"/>
                </a:lnTo>
                <a:lnTo>
                  <a:pt x="13" y="71"/>
                </a:lnTo>
                <a:lnTo>
                  <a:pt x="37" y="74"/>
                </a:lnTo>
                <a:lnTo>
                  <a:pt x="63" y="21"/>
                </a:lnTo>
                <a:lnTo>
                  <a:pt x="76" y="12"/>
                </a:lnTo>
                <a:lnTo>
                  <a:pt x="71" y="1"/>
                </a:lnTo>
                <a:lnTo>
                  <a:pt x="77" y="0"/>
                </a:lnTo>
                <a:lnTo>
                  <a:pt x="86" y="32"/>
                </a:lnTo>
                <a:lnTo>
                  <a:pt x="71" y="38"/>
                </a:lnTo>
                <a:lnTo>
                  <a:pt x="88" y="64"/>
                </a:lnTo>
                <a:lnTo>
                  <a:pt x="77" y="96"/>
                </a:lnTo>
                <a:lnTo>
                  <a:pt x="97" y="119"/>
                </a:lnTo>
                <a:lnTo>
                  <a:pt x="94" y="136"/>
                </a:lnTo>
                <a:lnTo>
                  <a:pt x="61" y="128"/>
                </a:lnTo>
                <a:lnTo>
                  <a:pt x="36" y="128"/>
                </a:lnTo>
                <a:lnTo>
                  <a:pt x="15" y="128"/>
                </a:lnTo>
                <a:lnTo>
                  <a:pt x="14" y="105"/>
                </a:lnTo>
                <a:lnTo>
                  <a:pt x="0" y="96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78" name="Freeform 126"/>
          <p:cNvSpPr>
            <a:spLocks/>
          </p:cNvSpPr>
          <p:nvPr/>
        </p:nvSpPr>
        <p:spPr bwMode="auto">
          <a:xfrm>
            <a:off x="4194176" y="4576764"/>
            <a:ext cx="441325" cy="269875"/>
          </a:xfrm>
          <a:custGeom>
            <a:avLst/>
            <a:gdLst>
              <a:gd name="T0" fmla="*/ 0 w 164"/>
              <a:gd name="T1" fmla="*/ 2147483647 h 100"/>
              <a:gd name="T2" fmla="*/ 0 w 164"/>
              <a:gd name="T3" fmla="*/ 2147483647 h 100"/>
              <a:gd name="T4" fmla="*/ 2147483647 w 164"/>
              <a:gd name="T5" fmla="*/ 2147483647 h 100"/>
              <a:gd name="T6" fmla="*/ 2147483647 w 164"/>
              <a:gd name="T7" fmla="*/ 2147483647 h 100"/>
              <a:gd name="T8" fmla="*/ 2147483647 w 164"/>
              <a:gd name="T9" fmla="*/ 2147483647 h 100"/>
              <a:gd name="T10" fmla="*/ 2147483647 w 164"/>
              <a:gd name="T11" fmla="*/ 2147483647 h 100"/>
              <a:gd name="T12" fmla="*/ 2147483647 w 164"/>
              <a:gd name="T13" fmla="*/ 0 h 100"/>
              <a:gd name="T14" fmla="*/ 2147483647 w 164"/>
              <a:gd name="T15" fmla="*/ 2147483647 h 100"/>
              <a:gd name="T16" fmla="*/ 2147483647 w 164"/>
              <a:gd name="T17" fmla="*/ 2147483647 h 100"/>
              <a:gd name="T18" fmla="*/ 2147483647 w 164"/>
              <a:gd name="T19" fmla="*/ 2147483647 h 100"/>
              <a:gd name="T20" fmla="*/ 2147483647 w 164"/>
              <a:gd name="T21" fmla="*/ 2147483647 h 100"/>
              <a:gd name="T22" fmla="*/ 2147483647 w 164"/>
              <a:gd name="T23" fmla="*/ 2147483647 h 100"/>
              <a:gd name="T24" fmla="*/ 2147483647 w 164"/>
              <a:gd name="T25" fmla="*/ 2147483647 h 100"/>
              <a:gd name="T26" fmla="*/ 2147483647 w 164"/>
              <a:gd name="T27" fmla="*/ 2147483647 h 100"/>
              <a:gd name="T28" fmla="*/ 2147483647 w 164"/>
              <a:gd name="T29" fmla="*/ 2147483647 h 100"/>
              <a:gd name="T30" fmla="*/ 0 w 164"/>
              <a:gd name="T31" fmla="*/ 2147483647 h 100"/>
              <a:gd name="T32" fmla="*/ 0 w 164"/>
              <a:gd name="T33" fmla="*/ 2147483647 h 1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64"/>
              <a:gd name="T52" fmla="*/ 0 h 100"/>
              <a:gd name="T53" fmla="*/ 164 w 164"/>
              <a:gd name="T54" fmla="*/ 100 h 100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64" h="100">
                <a:moveTo>
                  <a:pt x="0" y="75"/>
                </a:moveTo>
                <a:lnTo>
                  <a:pt x="0" y="75"/>
                </a:lnTo>
                <a:lnTo>
                  <a:pt x="11" y="44"/>
                </a:lnTo>
                <a:lnTo>
                  <a:pt x="51" y="36"/>
                </a:lnTo>
                <a:lnTo>
                  <a:pt x="55" y="25"/>
                </a:lnTo>
                <a:lnTo>
                  <a:pt x="74" y="22"/>
                </a:lnTo>
                <a:lnTo>
                  <a:pt x="102" y="0"/>
                </a:lnTo>
                <a:lnTo>
                  <a:pt x="111" y="26"/>
                </a:lnTo>
                <a:lnTo>
                  <a:pt x="132" y="36"/>
                </a:lnTo>
                <a:lnTo>
                  <a:pt x="163" y="71"/>
                </a:lnTo>
                <a:lnTo>
                  <a:pt x="87" y="82"/>
                </a:lnTo>
                <a:lnTo>
                  <a:pt x="62" y="71"/>
                </a:lnTo>
                <a:lnTo>
                  <a:pt x="51" y="89"/>
                </a:lnTo>
                <a:lnTo>
                  <a:pt x="30" y="89"/>
                </a:lnTo>
                <a:lnTo>
                  <a:pt x="19" y="99"/>
                </a:lnTo>
                <a:lnTo>
                  <a:pt x="0" y="75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79" name="Freeform 127"/>
          <p:cNvSpPr>
            <a:spLocks/>
          </p:cNvSpPr>
          <p:nvPr/>
        </p:nvSpPr>
        <p:spPr bwMode="auto">
          <a:xfrm>
            <a:off x="4152901" y="4160838"/>
            <a:ext cx="366713" cy="538162"/>
          </a:xfrm>
          <a:custGeom>
            <a:avLst/>
            <a:gdLst>
              <a:gd name="T0" fmla="*/ 0 w 136"/>
              <a:gd name="T1" fmla="*/ 2147483647 h 200"/>
              <a:gd name="T2" fmla="*/ 0 w 136"/>
              <a:gd name="T3" fmla="*/ 2147483647 h 200"/>
              <a:gd name="T4" fmla="*/ 2147483647 w 136"/>
              <a:gd name="T5" fmla="*/ 2147483647 h 200"/>
              <a:gd name="T6" fmla="*/ 2147483647 w 136"/>
              <a:gd name="T7" fmla="*/ 2147483647 h 200"/>
              <a:gd name="T8" fmla="*/ 2147483647 w 136"/>
              <a:gd name="T9" fmla="*/ 2147483647 h 200"/>
              <a:gd name="T10" fmla="*/ 2147483647 w 136"/>
              <a:gd name="T11" fmla="*/ 2147483647 h 200"/>
              <a:gd name="T12" fmla="*/ 2147483647 w 136"/>
              <a:gd name="T13" fmla="*/ 2147483647 h 200"/>
              <a:gd name="T14" fmla="*/ 2147483647 w 136"/>
              <a:gd name="T15" fmla="*/ 2147483647 h 200"/>
              <a:gd name="T16" fmla="*/ 2147483647 w 136"/>
              <a:gd name="T17" fmla="*/ 2147483647 h 200"/>
              <a:gd name="T18" fmla="*/ 2147483647 w 136"/>
              <a:gd name="T19" fmla="*/ 2147483647 h 200"/>
              <a:gd name="T20" fmla="*/ 2147483647 w 136"/>
              <a:gd name="T21" fmla="*/ 2147483647 h 200"/>
              <a:gd name="T22" fmla="*/ 2147483647 w 136"/>
              <a:gd name="T23" fmla="*/ 2147483647 h 200"/>
              <a:gd name="T24" fmla="*/ 2147483647 w 136"/>
              <a:gd name="T25" fmla="*/ 2147483647 h 200"/>
              <a:gd name="T26" fmla="*/ 2147483647 w 136"/>
              <a:gd name="T27" fmla="*/ 2147483647 h 200"/>
              <a:gd name="T28" fmla="*/ 2147483647 w 136"/>
              <a:gd name="T29" fmla="*/ 2147483647 h 200"/>
              <a:gd name="T30" fmla="*/ 2147483647 w 136"/>
              <a:gd name="T31" fmla="*/ 0 h 200"/>
              <a:gd name="T32" fmla="*/ 2147483647 w 136"/>
              <a:gd name="T33" fmla="*/ 2147483647 h 200"/>
              <a:gd name="T34" fmla="*/ 2147483647 w 136"/>
              <a:gd name="T35" fmla="*/ 2147483647 h 200"/>
              <a:gd name="T36" fmla="*/ 2147483647 w 136"/>
              <a:gd name="T37" fmla="*/ 2147483647 h 200"/>
              <a:gd name="T38" fmla="*/ 2147483647 w 136"/>
              <a:gd name="T39" fmla="*/ 2147483647 h 200"/>
              <a:gd name="T40" fmla="*/ 0 w 136"/>
              <a:gd name="T41" fmla="*/ 2147483647 h 200"/>
              <a:gd name="T42" fmla="*/ 0 w 136"/>
              <a:gd name="T43" fmla="*/ 2147483647 h 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36"/>
              <a:gd name="T67" fmla="*/ 0 h 200"/>
              <a:gd name="T68" fmla="*/ 136 w 136"/>
              <a:gd name="T69" fmla="*/ 200 h 20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36" h="200">
                <a:moveTo>
                  <a:pt x="0" y="113"/>
                </a:moveTo>
                <a:lnTo>
                  <a:pt x="0" y="113"/>
                </a:lnTo>
                <a:lnTo>
                  <a:pt x="19" y="123"/>
                </a:lnTo>
                <a:lnTo>
                  <a:pt x="14" y="134"/>
                </a:lnTo>
                <a:lnTo>
                  <a:pt x="23" y="166"/>
                </a:lnTo>
                <a:lnTo>
                  <a:pt x="8" y="172"/>
                </a:lnTo>
                <a:lnTo>
                  <a:pt x="25" y="199"/>
                </a:lnTo>
                <a:lnTo>
                  <a:pt x="66" y="190"/>
                </a:lnTo>
                <a:lnTo>
                  <a:pt x="70" y="180"/>
                </a:lnTo>
                <a:lnTo>
                  <a:pt x="90" y="177"/>
                </a:lnTo>
                <a:lnTo>
                  <a:pt x="117" y="154"/>
                </a:lnTo>
                <a:lnTo>
                  <a:pt x="107" y="130"/>
                </a:lnTo>
                <a:lnTo>
                  <a:pt x="121" y="98"/>
                </a:lnTo>
                <a:lnTo>
                  <a:pt x="134" y="96"/>
                </a:lnTo>
                <a:lnTo>
                  <a:pt x="135" y="50"/>
                </a:lnTo>
                <a:lnTo>
                  <a:pt x="33" y="0"/>
                </a:lnTo>
                <a:lnTo>
                  <a:pt x="20" y="4"/>
                </a:lnTo>
                <a:lnTo>
                  <a:pt x="20" y="24"/>
                </a:lnTo>
                <a:lnTo>
                  <a:pt x="33" y="37"/>
                </a:lnTo>
                <a:lnTo>
                  <a:pt x="25" y="81"/>
                </a:lnTo>
                <a:lnTo>
                  <a:pt x="0" y="113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80" name="Freeform 128"/>
          <p:cNvSpPr>
            <a:spLocks/>
          </p:cNvSpPr>
          <p:nvPr/>
        </p:nvSpPr>
        <p:spPr bwMode="auto">
          <a:xfrm>
            <a:off x="4081463" y="4816475"/>
            <a:ext cx="252412" cy="285750"/>
          </a:xfrm>
          <a:custGeom>
            <a:avLst/>
            <a:gdLst>
              <a:gd name="T0" fmla="*/ 0 w 94"/>
              <a:gd name="T1" fmla="*/ 2147483647 h 106"/>
              <a:gd name="T2" fmla="*/ 0 w 94"/>
              <a:gd name="T3" fmla="*/ 2147483647 h 106"/>
              <a:gd name="T4" fmla="*/ 2147483647 w 94"/>
              <a:gd name="T5" fmla="*/ 2147483647 h 106"/>
              <a:gd name="T6" fmla="*/ 2147483647 w 94"/>
              <a:gd name="T7" fmla="*/ 2147483647 h 106"/>
              <a:gd name="T8" fmla="*/ 2147483647 w 94"/>
              <a:gd name="T9" fmla="*/ 2147483647 h 106"/>
              <a:gd name="T10" fmla="*/ 2147483647 w 94"/>
              <a:gd name="T11" fmla="*/ 2147483647 h 106"/>
              <a:gd name="T12" fmla="*/ 2147483647 w 94"/>
              <a:gd name="T13" fmla="*/ 2147483647 h 106"/>
              <a:gd name="T14" fmla="*/ 2147483647 w 94"/>
              <a:gd name="T15" fmla="*/ 2147483647 h 106"/>
              <a:gd name="T16" fmla="*/ 2147483647 w 94"/>
              <a:gd name="T17" fmla="*/ 0 h 106"/>
              <a:gd name="T18" fmla="*/ 2147483647 w 94"/>
              <a:gd name="T19" fmla="*/ 0 h 106"/>
              <a:gd name="T20" fmla="*/ 2147483647 w 94"/>
              <a:gd name="T21" fmla="*/ 2147483647 h 106"/>
              <a:gd name="T22" fmla="*/ 2147483647 w 94"/>
              <a:gd name="T23" fmla="*/ 2147483647 h 106"/>
              <a:gd name="T24" fmla="*/ 2147483647 w 94"/>
              <a:gd name="T25" fmla="*/ 2147483647 h 106"/>
              <a:gd name="T26" fmla="*/ 2147483647 w 94"/>
              <a:gd name="T27" fmla="*/ 2147483647 h 106"/>
              <a:gd name="T28" fmla="*/ 2147483647 w 94"/>
              <a:gd name="T29" fmla="*/ 2147483647 h 106"/>
              <a:gd name="T30" fmla="*/ 2147483647 w 94"/>
              <a:gd name="T31" fmla="*/ 2147483647 h 106"/>
              <a:gd name="T32" fmla="*/ 2147483647 w 94"/>
              <a:gd name="T33" fmla="*/ 2147483647 h 106"/>
              <a:gd name="T34" fmla="*/ 0 w 94"/>
              <a:gd name="T35" fmla="*/ 2147483647 h 106"/>
              <a:gd name="T36" fmla="*/ 0 w 94"/>
              <a:gd name="T37" fmla="*/ 2147483647 h 10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94"/>
              <a:gd name="T58" fmla="*/ 0 h 106"/>
              <a:gd name="T59" fmla="*/ 94 w 94"/>
              <a:gd name="T60" fmla="*/ 106 h 10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94" h="106">
                <a:moveTo>
                  <a:pt x="0" y="92"/>
                </a:moveTo>
                <a:lnTo>
                  <a:pt x="0" y="92"/>
                </a:lnTo>
                <a:lnTo>
                  <a:pt x="9" y="105"/>
                </a:lnTo>
                <a:lnTo>
                  <a:pt x="22" y="100"/>
                </a:lnTo>
                <a:lnTo>
                  <a:pt x="40" y="101"/>
                </a:lnTo>
                <a:lnTo>
                  <a:pt x="58" y="90"/>
                </a:lnTo>
                <a:lnTo>
                  <a:pt x="62" y="69"/>
                </a:lnTo>
                <a:lnTo>
                  <a:pt x="81" y="52"/>
                </a:lnTo>
                <a:lnTo>
                  <a:pt x="93" y="0"/>
                </a:lnTo>
                <a:lnTo>
                  <a:pt x="71" y="0"/>
                </a:lnTo>
                <a:lnTo>
                  <a:pt x="61" y="9"/>
                </a:lnTo>
                <a:lnTo>
                  <a:pt x="58" y="26"/>
                </a:lnTo>
                <a:lnTo>
                  <a:pt x="26" y="18"/>
                </a:lnTo>
                <a:lnTo>
                  <a:pt x="25" y="29"/>
                </a:lnTo>
                <a:lnTo>
                  <a:pt x="38" y="30"/>
                </a:lnTo>
                <a:lnTo>
                  <a:pt x="34" y="72"/>
                </a:lnTo>
                <a:lnTo>
                  <a:pt x="17" y="66"/>
                </a:lnTo>
                <a:lnTo>
                  <a:pt x="0" y="92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81" name="Freeform 129"/>
          <p:cNvSpPr>
            <a:spLocks/>
          </p:cNvSpPr>
          <p:nvPr/>
        </p:nvSpPr>
        <p:spPr bwMode="auto">
          <a:xfrm>
            <a:off x="4117975" y="4768850"/>
            <a:ext cx="641350" cy="598488"/>
          </a:xfrm>
          <a:custGeom>
            <a:avLst/>
            <a:gdLst>
              <a:gd name="T0" fmla="*/ 0 w 238"/>
              <a:gd name="T1" fmla="*/ 2147483647 h 223"/>
              <a:gd name="T2" fmla="*/ 0 w 238"/>
              <a:gd name="T3" fmla="*/ 2147483647 h 223"/>
              <a:gd name="T4" fmla="*/ 0 w 238"/>
              <a:gd name="T5" fmla="*/ 2147483647 h 223"/>
              <a:gd name="T6" fmla="*/ 2147483647 w 238"/>
              <a:gd name="T7" fmla="*/ 2147483647 h 223"/>
              <a:gd name="T8" fmla="*/ 2147483647 w 238"/>
              <a:gd name="T9" fmla="*/ 2147483647 h 223"/>
              <a:gd name="T10" fmla="*/ 2147483647 w 238"/>
              <a:gd name="T11" fmla="*/ 2147483647 h 223"/>
              <a:gd name="T12" fmla="*/ 2147483647 w 238"/>
              <a:gd name="T13" fmla="*/ 2147483647 h 223"/>
              <a:gd name="T14" fmla="*/ 2147483647 w 238"/>
              <a:gd name="T15" fmla="*/ 2147483647 h 223"/>
              <a:gd name="T16" fmla="*/ 2147483647 w 238"/>
              <a:gd name="T17" fmla="*/ 2147483647 h 223"/>
              <a:gd name="T18" fmla="*/ 2147483647 w 238"/>
              <a:gd name="T19" fmla="*/ 2147483647 h 223"/>
              <a:gd name="T20" fmla="*/ 2147483647 w 238"/>
              <a:gd name="T21" fmla="*/ 2147483647 h 223"/>
              <a:gd name="T22" fmla="*/ 2147483647 w 238"/>
              <a:gd name="T23" fmla="*/ 2147483647 h 223"/>
              <a:gd name="T24" fmla="*/ 2147483647 w 238"/>
              <a:gd name="T25" fmla="*/ 2147483647 h 223"/>
              <a:gd name="T26" fmla="*/ 2147483647 w 238"/>
              <a:gd name="T27" fmla="*/ 2147483647 h 223"/>
              <a:gd name="T28" fmla="*/ 2147483647 w 238"/>
              <a:gd name="T29" fmla="*/ 2147483647 h 223"/>
              <a:gd name="T30" fmla="*/ 2147483647 w 238"/>
              <a:gd name="T31" fmla="*/ 2147483647 h 223"/>
              <a:gd name="T32" fmla="*/ 2147483647 w 238"/>
              <a:gd name="T33" fmla="*/ 2147483647 h 223"/>
              <a:gd name="T34" fmla="*/ 2147483647 w 238"/>
              <a:gd name="T35" fmla="*/ 2147483647 h 223"/>
              <a:gd name="T36" fmla="*/ 2147483647 w 238"/>
              <a:gd name="T37" fmla="*/ 2147483647 h 223"/>
              <a:gd name="T38" fmla="*/ 2147483647 w 238"/>
              <a:gd name="T39" fmla="*/ 2147483647 h 223"/>
              <a:gd name="T40" fmla="*/ 2147483647 w 238"/>
              <a:gd name="T41" fmla="*/ 2147483647 h 223"/>
              <a:gd name="T42" fmla="*/ 2147483647 w 238"/>
              <a:gd name="T43" fmla="*/ 2147483647 h 223"/>
              <a:gd name="T44" fmla="*/ 2147483647 w 238"/>
              <a:gd name="T45" fmla="*/ 2147483647 h 223"/>
              <a:gd name="T46" fmla="*/ 2147483647 w 238"/>
              <a:gd name="T47" fmla="*/ 0 h 223"/>
              <a:gd name="T48" fmla="*/ 2147483647 w 238"/>
              <a:gd name="T49" fmla="*/ 2147483647 h 223"/>
              <a:gd name="T50" fmla="*/ 2147483647 w 238"/>
              <a:gd name="T51" fmla="*/ 0 h 223"/>
              <a:gd name="T52" fmla="*/ 2147483647 w 238"/>
              <a:gd name="T53" fmla="*/ 2147483647 h 223"/>
              <a:gd name="T54" fmla="*/ 2147483647 w 238"/>
              <a:gd name="T55" fmla="*/ 2147483647 h 223"/>
              <a:gd name="T56" fmla="*/ 2147483647 w 238"/>
              <a:gd name="T57" fmla="*/ 2147483647 h 223"/>
              <a:gd name="T58" fmla="*/ 2147483647 w 238"/>
              <a:gd name="T59" fmla="*/ 2147483647 h 223"/>
              <a:gd name="T60" fmla="*/ 2147483647 w 238"/>
              <a:gd name="T61" fmla="*/ 2147483647 h 223"/>
              <a:gd name="T62" fmla="*/ 2147483647 w 238"/>
              <a:gd name="T63" fmla="*/ 2147483647 h 223"/>
              <a:gd name="T64" fmla="*/ 0 w 238"/>
              <a:gd name="T65" fmla="*/ 2147483647 h 223"/>
              <a:gd name="T66" fmla="*/ 0 w 238"/>
              <a:gd name="T67" fmla="*/ 2147483647 h 22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38"/>
              <a:gd name="T103" fmla="*/ 0 h 223"/>
              <a:gd name="T104" fmla="*/ 238 w 238"/>
              <a:gd name="T105" fmla="*/ 223 h 223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38" h="223">
                <a:moveTo>
                  <a:pt x="0" y="131"/>
                </a:moveTo>
                <a:lnTo>
                  <a:pt x="0" y="131"/>
                </a:lnTo>
                <a:lnTo>
                  <a:pt x="0" y="137"/>
                </a:lnTo>
                <a:lnTo>
                  <a:pt x="48" y="131"/>
                </a:lnTo>
                <a:lnTo>
                  <a:pt x="69" y="159"/>
                </a:lnTo>
                <a:lnTo>
                  <a:pt x="86" y="157"/>
                </a:lnTo>
                <a:lnTo>
                  <a:pt x="90" y="145"/>
                </a:lnTo>
                <a:lnTo>
                  <a:pt x="106" y="145"/>
                </a:lnTo>
                <a:lnTo>
                  <a:pt x="118" y="153"/>
                </a:lnTo>
                <a:lnTo>
                  <a:pt x="120" y="196"/>
                </a:lnTo>
                <a:lnTo>
                  <a:pt x="146" y="193"/>
                </a:lnTo>
                <a:lnTo>
                  <a:pt x="218" y="222"/>
                </a:lnTo>
                <a:lnTo>
                  <a:pt x="217" y="209"/>
                </a:lnTo>
                <a:lnTo>
                  <a:pt x="203" y="202"/>
                </a:lnTo>
                <a:lnTo>
                  <a:pt x="206" y="171"/>
                </a:lnTo>
                <a:lnTo>
                  <a:pt x="228" y="161"/>
                </a:lnTo>
                <a:lnTo>
                  <a:pt x="214" y="139"/>
                </a:lnTo>
                <a:lnTo>
                  <a:pt x="212" y="102"/>
                </a:lnTo>
                <a:lnTo>
                  <a:pt x="209" y="93"/>
                </a:lnTo>
                <a:lnTo>
                  <a:pt x="218" y="77"/>
                </a:lnTo>
                <a:lnTo>
                  <a:pt x="228" y="47"/>
                </a:lnTo>
                <a:lnTo>
                  <a:pt x="237" y="36"/>
                </a:lnTo>
                <a:lnTo>
                  <a:pt x="232" y="18"/>
                </a:lnTo>
                <a:lnTo>
                  <a:pt x="190" y="0"/>
                </a:lnTo>
                <a:lnTo>
                  <a:pt x="115" y="10"/>
                </a:lnTo>
                <a:lnTo>
                  <a:pt x="90" y="0"/>
                </a:lnTo>
                <a:lnTo>
                  <a:pt x="79" y="17"/>
                </a:lnTo>
                <a:lnTo>
                  <a:pt x="68" y="69"/>
                </a:lnTo>
                <a:lnTo>
                  <a:pt x="49" y="87"/>
                </a:lnTo>
                <a:lnTo>
                  <a:pt x="45" y="108"/>
                </a:lnTo>
                <a:lnTo>
                  <a:pt x="27" y="119"/>
                </a:lnTo>
                <a:lnTo>
                  <a:pt x="8" y="118"/>
                </a:lnTo>
                <a:lnTo>
                  <a:pt x="0" y="131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82" name="Freeform 130"/>
          <p:cNvSpPr>
            <a:spLocks/>
          </p:cNvSpPr>
          <p:nvPr/>
        </p:nvSpPr>
        <p:spPr bwMode="auto">
          <a:xfrm>
            <a:off x="4789489" y="3727450"/>
            <a:ext cx="84137" cy="46038"/>
          </a:xfrm>
          <a:custGeom>
            <a:avLst/>
            <a:gdLst>
              <a:gd name="T0" fmla="*/ 0 w 31"/>
              <a:gd name="T1" fmla="*/ 2147483647 h 17"/>
              <a:gd name="T2" fmla="*/ 0 w 31"/>
              <a:gd name="T3" fmla="*/ 2147483647 h 17"/>
              <a:gd name="T4" fmla="*/ 2147483647 w 31"/>
              <a:gd name="T5" fmla="*/ 2147483647 h 17"/>
              <a:gd name="T6" fmla="*/ 2147483647 w 31"/>
              <a:gd name="T7" fmla="*/ 0 h 17"/>
              <a:gd name="T8" fmla="*/ 0 w 31"/>
              <a:gd name="T9" fmla="*/ 2147483647 h 17"/>
              <a:gd name="T10" fmla="*/ 0 w 31"/>
              <a:gd name="T11" fmla="*/ 2147483647 h 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1"/>
              <a:gd name="T19" fmla="*/ 0 h 17"/>
              <a:gd name="T20" fmla="*/ 31 w 31"/>
              <a:gd name="T21" fmla="*/ 17 h 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1" h="17">
                <a:moveTo>
                  <a:pt x="0" y="8"/>
                </a:moveTo>
                <a:lnTo>
                  <a:pt x="0" y="8"/>
                </a:lnTo>
                <a:lnTo>
                  <a:pt x="10" y="16"/>
                </a:lnTo>
                <a:lnTo>
                  <a:pt x="30" y="0"/>
                </a:lnTo>
                <a:lnTo>
                  <a:pt x="0" y="8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83" name="Freeform 131"/>
          <p:cNvSpPr>
            <a:spLocks/>
          </p:cNvSpPr>
          <p:nvPr/>
        </p:nvSpPr>
        <p:spPr bwMode="auto">
          <a:xfrm>
            <a:off x="3733801" y="4532313"/>
            <a:ext cx="98425" cy="203200"/>
          </a:xfrm>
          <a:custGeom>
            <a:avLst/>
            <a:gdLst>
              <a:gd name="T0" fmla="*/ 0 w 36"/>
              <a:gd name="T1" fmla="*/ 2147483647 h 76"/>
              <a:gd name="T2" fmla="*/ 0 w 36"/>
              <a:gd name="T3" fmla="*/ 2147483647 h 76"/>
              <a:gd name="T4" fmla="*/ 2147483647 w 36"/>
              <a:gd name="T5" fmla="*/ 2147483647 h 76"/>
              <a:gd name="T6" fmla="*/ 2147483647 w 36"/>
              <a:gd name="T7" fmla="*/ 2147483647 h 76"/>
              <a:gd name="T8" fmla="*/ 2147483647 w 36"/>
              <a:gd name="T9" fmla="*/ 2147483647 h 76"/>
              <a:gd name="T10" fmla="*/ 2147483647 w 36"/>
              <a:gd name="T11" fmla="*/ 0 h 76"/>
              <a:gd name="T12" fmla="*/ 2147483647 w 36"/>
              <a:gd name="T13" fmla="*/ 2147483647 h 76"/>
              <a:gd name="T14" fmla="*/ 0 w 36"/>
              <a:gd name="T15" fmla="*/ 2147483647 h 76"/>
              <a:gd name="T16" fmla="*/ 0 w 36"/>
              <a:gd name="T17" fmla="*/ 2147483647 h 7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6"/>
              <a:gd name="T28" fmla="*/ 0 h 76"/>
              <a:gd name="T29" fmla="*/ 36 w 36"/>
              <a:gd name="T30" fmla="*/ 76 h 7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6" h="76">
                <a:moveTo>
                  <a:pt x="0" y="17"/>
                </a:moveTo>
                <a:lnTo>
                  <a:pt x="0" y="17"/>
                </a:lnTo>
                <a:lnTo>
                  <a:pt x="14" y="75"/>
                </a:lnTo>
                <a:lnTo>
                  <a:pt x="25" y="74"/>
                </a:lnTo>
                <a:lnTo>
                  <a:pt x="35" y="8"/>
                </a:lnTo>
                <a:lnTo>
                  <a:pt x="25" y="0"/>
                </a:lnTo>
                <a:lnTo>
                  <a:pt x="18" y="5"/>
                </a:lnTo>
                <a:lnTo>
                  <a:pt x="0" y="17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84" name="Freeform 132"/>
          <p:cNvSpPr>
            <a:spLocks/>
          </p:cNvSpPr>
          <p:nvPr/>
        </p:nvSpPr>
        <p:spPr bwMode="auto">
          <a:xfrm>
            <a:off x="4022725" y="4865689"/>
            <a:ext cx="63500" cy="46037"/>
          </a:xfrm>
          <a:custGeom>
            <a:avLst/>
            <a:gdLst>
              <a:gd name="T0" fmla="*/ 0 w 24"/>
              <a:gd name="T1" fmla="*/ 2147483647 h 17"/>
              <a:gd name="T2" fmla="*/ 0 w 24"/>
              <a:gd name="T3" fmla="*/ 2147483647 h 17"/>
              <a:gd name="T4" fmla="*/ 2147483647 w 24"/>
              <a:gd name="T5" fmla="*/ 0 h 17"/>
              <a:gd name="T6" fmla="*/ 2147483647 w 24"/>
              <a:gd name="T7" fmla="*/ 0 h 17"/>
              <a:gd name="T8" fmla="*/ 2147483647 w 24"/>
              <a:gd name="T9" fmla="*/ 2147483647 h 17"/>
              <a:gd name="T10" fmla="*/ 0 w 24"/>
              <a:gd name="T11" fmla="*/ 2147483647 h 17"/>
              <a:gd name="T12" fmla="*/ 0 w 24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"/>
              <a:gd name="T22" fmla="*/ 0 h 17"/>
              <a:gd name="T23" fmla="*/ 24 w 24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" h="17">
                <a:moveTo>
                  <a:pt x="0" y="16"/>
                </a:moveTo>
                <a:lnTo>
                  <a:pt x="0" y="16"/>
                </a:lnTo>
                <a:lnTo>
                  <a:pt x="2" y="0"/>
                </a:lnTo>
                <a:lnTo>
                  <a:pt x="23" y="0"/>
                </a:lnTo>
                <a:lnTo>
                  <a:pt x="23" y="14"/>
                </a:lnTo>
                <a:lnTo>
                  <a:pt x="0" y="16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85" name="Freeform 133"/>
          <p:cNvSpPr>
            <a:spLocks/>
          </p:cNvSpPr>
          <p:nvPr/>
        </p:nvSpPr>
        <p:spPr bwMode="auto">
          <a:xfrm>
            <a:off x="4811713" y="4346575"/>
            <a:ext cx="514350" cy="477838"/>
          </a:xfrm>
          <a:custGeom>
            <a:avLst/>
            <a:gdLst>
              <a:gd name="T0" fmla="*/ 0 w 191"/>
              <a:gd name="T1" fmla="*/ 2147483647 h 178"/>
              <a:gd name="T2" fmla="*/ 0 w 191"/>
              <a:gd name="T3" fmla="*/ 2147483647 h 178"/>
              <a:gd name="T4" fmla="*/ 2147483647 w 191"/>
              <a:gd name="T5" fmla="*/ 2147483647 h 178"/>
              <a:gd name="T6" fmla="*/ 2147483647 w 191"/>
              <a:gd name="T7" fmla="*/ 2147483647 h 178"/>
              <a:gd name="T8" fmla="*/ 2147483647 w 191"/>
              <a:gd name="T9" fmla="*/ 2147483647 h 178"/>
              <a:gd name="T10" fmla="*/ 2147483647 w 191"/>
              <a:gd name="T11" fmla="*/ 2147483647 h 178"/>
              <a:gd name="T12" fmla="*/ 2147483647 w 191"/>
              <a:gd name="T13" fmla="*/ 0 h 178"/>
              <a:gd name="T14" fmla="*/ 2147483647 w 191"/>
              <a:gd name="T15" fmla="*/ 2147483647 h 178"/>
              <a:gd name="T16" fmla="*/ 2147483647 w 191"/>
              <a:gd name="T17" fmla="*/ 2147483647 h 178"/>
              <a:gd name="T18" fmla="*/ 2147483647 w 191"/>
              <a:gd name="T19" fmla="*/ 2147483647 h 178"/>
              <a:gd name="T20" fmla="*/ 2147483647 w 191"/>
              <a:gd name="T21" fmla="*/ 2147483647 h 178"/>
              <a:gd name="T22" fmla="*/ 2147483647 w 191"/>
              <a:gd name="T23" fmla="*/ 2147483647 h 178"/>
              <a:gd name="T24" fmla="*/ 2147483647 w 191"/>
              <a:gd name="T25" fmla="*/ 2147483647 h 178"/>
              <a:gd name="T26" fmla="*/ 2147483647 w 191"/>
              <a:gd name="T27" fmla="*/ 2147483647 h 178"/>
              <a:gd name="T28" fmla="*/ 2147483647 w 191"/>
              <a:gd name="T29" fmla="*/ 2147483647 h 178"/>
              <a:gd name="T30" fmla="*/ 2147483647 w 191"/>
              <a:gd name="T31" fmla="*/ 2147483647 h 178"/>
              <a:gd name="T32" fmla="*/ 2147483647 w 191"/>
              <a:gd name="T33" fmla="*/ 2147483647 h 178"/>
              <a:gd name="T34" fmla="*/ 2147483647 w 191"/>
              <a:gd name="T35" fmla="*/ 2147483647 h 178"/>
              <a:gd name="T36" fmla="*/ 0 w 191"/>
              <a:gd name="T37" fmla="*/ 2147483647 h 178"/>
              <a:gd name="T38" fmla="*/ 0 w 191"/>
              <a:gd name="T39" fmla="*/ 2147483647 h 17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91"/>
              <a:gd name="T61" fmla="*/ 0 h 178"/>
              <a:gd name="T62" fmla="*/ 191 w 191"/>
              <a:gd name="T63" fmla="*/ 178 h 178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91" h="178">
                <a:moveTo>
                  <a:pt x="0" y="123"/>
                </a:moveTo>
                <a:lnTo>
                  <a:pt x="0" y="123"/>
                </a:lnTo>
                <a:lnTo>
                  <a:pt x="14" y="114"/>
                </a:lnTo>
                <a:lnTo>
                  <a:pt x="16" y="92"/>
                </a:lnTo>
                <a:lnTo>
                  <a:pt x="41" y="62"/>
                </a:lnTo>
                <a:lnTo>
                  <a:pt x="51" y="11"/>
                </a:lnTo>
                <a:lnTo>
                  <a:pt x="70" y="0"/>
                </a:lnTo>
                <a:lnTo>
                  <a:pt x="84" y="35"/>
                </a:lnTo>
                <a:lnTo>
                  <a:pt x="126" y="65"/>
                </a:lnTo>
                <a:lnTo>
                  <a:pt x="111" y="83"/>
                </a:lnTo>
                <a:lnTo>
                  <a:pt x="124" y="87"/>
                </a:lnTo>
                <a:lnTo>
                  <a:pt x="140" y="110"/>
                </a:lnTo>
                <a:lnTo>
                  <a:pt x="190" y="121"/>
                </a:lnTo>
                <a:lnTo>
                  <a:pt x="151" y="157"/>
                </a:lnTo>
                <a:lnTo>
                  <a:pt x="112" y="171"/>
                </a:lnTo>
                <a:lnTo>
                  <a:pt x="76" y="177"/>
                </a:lnTo>
                <a:lnTo>
                  <a:pt x="36" y="163"/>
                </a:lnTo>
                <a:lnTo>
                  <a:pt x="22" y="138"/>
                </a:lnTo>
                <a:lnTo>
                  <a:pt x="0" y="123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86" name="Freeform 134"/>
          <p:cNvSpPr>
            <a:spLocks/>
          </p:cNvSpPr>
          <p:nvPr/>
        </p:nvSpPr>
        <p:spPr bwMode="auto">
          <a:xfrm>
            <a:off x="5110164" y="4521200"/>
            <a:ext cx="52387" cy="65088"/>
          </a:xfrm>
          <a:custGeom>
            <a:avLst/>
            <a:gdLst>
              <a:gd name="T0" fmla="*/ 0 w 20"/>
              <a:gd name="T1" fmla="*/ 2147483647 h 24"/>
              <a:gd name="T2" fmla="*/ 0 w 20"/>
              <a:gd name="T3" fmla="*/ 2147483647 h 24"/>
              <a:gd name="T4" fmla="*/ 2147483647 w 20"/>
              <a:gd name="T5" fmla="*/ 2147483647 h 24"/>
              <a:gd name="T6" fmla="*/ 2147483647 w 20"/>
              <a:gd name="T7" fmla="*/ 2147483647 h 24"/>
              <a:gd name="T8" fmla="*/ 2147483647 w 20"/>
              <a:gd name="T9" fmla="*/ 2147483647 h 24"/>
              <a:gd name="T10" fmla="*/ 2147483647 w 20"/>
              <a:gd name="T11" fmla="*/ 2147483647 h 24"/>
              <a:gd name="T12" fmla="*/ 2147483647 w 20"/>
              <a:gd name="T13" fmla="*/ 0 h 24"/>
              <a:gd name="T14" fmla="*/ 0 w 20"/>
              <a:gd name="T15" fmla="*/ 2147483647 h 24"/>
              <a:gd name="T16" fmla="*/ 0 w 20"/>
              <a:gd name="T17" fmla="*/ 2147483647 h 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"/>
              <a:gd name="T28" fmla="*/ 0 h 24"/>
              <a:gd name="T29" fmla="*/ 20 w 20"/>
              <a:gd name="T30" fmla="*/ 24 h 2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" h="24">
                <a:moveTo>
                  <a:pt x="0" y="18"/>
                </a:moveTo>
                <a:lnTo>
                  <a:pt x="0" y="18"/>
                </a:lnTo>
                <a:lnTo>
                  <a:pt x="13" y="23"/>
                </a:lnTo>
                <a:lnTo>
                  <a:pt x="19" y="16"/>
                </a:lnTo>
                <a:lnTo>
                  <a:pt x="9" y="14"/>
                </a:lnTo>
                <a:lnTo>
                  <a:pt x="19" y="9"/>
                </a:lnTo>
                <a:lnTo>
                  <a:pt x="14" y="0"/>
                </a:lnTo>
                <a:lnTo>
                  <a:pt x="0" y="18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87" name="Freeform 135"/>
          <p:cNvSpPr>
            <a:spLocks/>
          </p:cNvSpPr>
          <p:nvPr/>
        </p:nvSpPr>
        <p:spPr bwMode="auto">
          <a:xfrm>
            <a:off x="3997326" y="4865689"/>
            <a:ext cx="188913" cy="198437"/>
          </a:xfrm>
          <a:custGeom>
            <a:avLst/>
            <a:gdLst>
              <a:gd name="T0" fmla="*/ 0 w 70"/>
              <a:gd name="T1" fmla="*/ 2147483647 h 74"/>
              <a:gd name="T2" fmla="*/ 0 w 70"/>
              <a:gd name="T3" fmla="*/ 2147483647 h 74"/>
              <a:gd name="T4" fmla="*/ 2147483647 w 70"/>
              <a:gd name="T5" fmla="*/ 2147483647 h 74"/>
              <a:gd name="T6" fmla="*/ 2147483647 w 70"/>
              <a:gd name="T7" fmla="*/ 2147483647 h 74"/>
              <a:gd name="T8" fmla="*/ 2147483647 w 70"/>
              <a:gd name="T9" fmla="*/ 2147483647 h 74"/>
              <a:gd name="T10" fmla="*/ 2147483647 w 70"/>
              <a:gd name="T11" fmla="*/ 2147483647 h 74"/>
              <a:gd name="T12" fmla="*/ 2147483647 w 70"/>
              <a:gd name="T13" fmla="*/ 0 h 74"/>
              <a:gd name="T14" fmla="*/ 2147483647 w 70"/>
              <a:gd name="T15" fmla="*/ 0 h 74"/>
              <a:gd name="T16" fmla="*/ 2147483647 w 70"/>
              <a:gd name="T17" fmla="*/ 2147483647 h 74"/>
              <a:gd name="T18" fmla="*/ 2147483647 w 70"/>
              <a:gd name="T19" fmla="*/ 2147483647 h 74"/>
              <a:gd name="T20" fmla="*/ 2147483647 w 70"/>
              <a:gd name="T21" fmla="*/ 2147483647 h 74"/>
              <a:gd name="T22" fmla="*/ 2147483647 w 70"/>
              <a:gd name="T23" fmla="*/ 2147483647 h 74"/>
              <a:gd name="T24" fmla="*/ 2147483647 w 70"/>
              <a:gd name="T25" fmla="*/ 2147483647 h 74"/>
              <a:gd name="T26" fmla="*/ 0 w 70"/>
              <a:gd name="T27" fmla="*/ 2147483647 h 74"/>
              <a:gd name="T28" fmla="*/ 0 w 70"/>
              <a:gd name="T29" fmla="*/ 2147483647 h 7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0"/>
              <a:gd name="T46" fmla="*/ 0 h 74"/>
              <a:gd name="T47" fmla="*/ 70 w 70"/>
              <a:gd name="T48" fmla="*/ 74 h 7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0" h="74">
                <a:moveTo>
                  <a:pt x="0" y="34"/>
                </a:moveTo>
                <a:lnTo>
                  <a:pt x="0" y="34"/>
                </a:lnTo>
                <a:lnTo>
                  <a:pt x="7" y="23"/>
                </a:lnTo>
                <a:lnTo>
                  <a:pt x="12" y="23"/>
                </a:lnTo>
                <a:lnTo>
                  <a:pt x="9" y="14"/>
                </a:lnTo>
                <a:lnTo>
                  <a:pt x="32" y="12"/>
                </a:lnTo>
                <a:lnTo>
                  <a:pt x="32" y="0"/>
                </a:lnTo>
                <a:lnTo>
                  <a:pt x="56" y="0"/>
                </a:lnTo>
                <a:lnTo>
                  <a:pt x="55" y="11"/>
                </a:lnTo>
                <a:lnTo>
                  <a:pt x="69" y="11"/>
                </a:lnTo>
                <a:lnTo>
                  <a:pt x="64" y="53"/>
                </a:lnTo>
                <a:lnTo>
                  <a:pt x="48" y="47"/>
                </a:lnTo>
                <a:lnTo>
                  <a:pt x="30" y="73"/>
                </a:lnTo>
                <a:lnTo>
                  <a:pt x="0" y="34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88" name="Freeform 136"/>
          <p:cNvSpPr>
            <a:spLocks/>
          </p:cNvSpPr>
          <p:nvPr/>
        </p:nvSpPr>
        <p:spPr bwMode="auto">
          <a:xfrm>
            <a:off x="3143250" y="4492625"/>
            <a:ext cx="101600" cy="46038"/>
          </a:xfrm>
          <a:custGeom>
            <a:avLst/>
            <a:gdLst>
              <a:gd name="T0" fmla="*/ 0 w 38"/>
              <a:gd name="T1" fmla="*/ 2147483647 h 17"/>
              <a:gd name="T2" fmla="*/ 0 w 38"/>
              <a:gd name="T3" fmla="*/ 2147483647 h 17"/>
              <a:gd name="T4" fmla="*/ 2147483647 w 38"/>
              <a:gd name="T5" fmla="*/ 0 h 17"/>
              <a:gd name="T6" fmla="*/ 2147483647 w 38"/>
              <a:gd name="T7" fmla="*/ 2147483647 h 17"/>
              <a:gd name="T8" fmla="*/ 0 w 38"/>
              <a:gd name="T9" fmla="*/ 2147483647 h 17"/>
              <a:gd name="T10" fmla="*/ 0 w 38"/>
              <a:gd name="T11" fmla="*/ 2147483647 h 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8"/>
              <a:gd name="T19" fmla="*/ 0 h 17"/>
              <a:gd name="T20" fmla="*/ 38 w 38"/>
              <a:gd name="T21" fmla="*/ 17 h 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8" h="17">
                <a:moveTo>
                  <a:pt x="0" y="16"/>
                </a:moveTo>
                <a:lnTo>
                  <a:pt x="0" y="16"/>
                </a:lnTo>
                <a:lnTo>
                  <a:pt x="1" y="0"/>
                </a:lnTo>
                <a:lnTo>
                  <a:pt x="37" y="5"/>
                </a:lnTo>
                <a:lnTo>
                  <a:pt x="0" y="16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89" name="Freeform 137"/>
          <p:cNvSpPr>
            <a:spLocks/>
          </p:cNvSpPr>
          <p:nvPr/>
        </p:nvSpPr>
        <p:spPr bwMode="auto">
          <a:xfrm>
            <a:off x="3598864" y="4573589"/>
            <a:ext cx="147637" cy="212725"/>
          </a:xfrm>
          <a:custGeom>
            <a:avLst/>
            <a:gdLst>
              <a:gd name="T0" fmla="*/ 0 w 55"/>
              <a:gd name="T1" fmla="*/ 2147483647 h 79"/>
              <a:gd name="T2" fmla="*/ 0 w 55"/>
              <a:gd name="T3" fmla="*/ 2147483647 h 79"/>
              <a:gd name="T4" fmla="*/ 2147483647 w 55"/>
              <a:gd name="T5" fmla="*/ 2147483647 h 79"/>
              <a:gd name="T6" fmla="*/ 2147483647 w 55"/>
              <a:gd name="T7" fmla="*/ 2147483647 h 79"/>
              <a:gd name="T8" fmla="*/ 2147483647 w 55"/>
              <a:gd name="T9" fmla="*/ 0 h 79"/>
              <a:gd name="T10" fmla="*/ 2147483647 w 55"/>
              <a:gd name="T11" fmla="*/ 2147483647 h 79"/>
              <a:gd name="T12" fmla="*/ 2147483647 w 55"/>
              <a:gd name="T13" fmla="*/ 2147483647 h 79"/>
              <a:gd name="T14" fmla="*/ 0 w 55"/>
              <a:gd name="T15" fmla="*/ 2147483647 h 79"/>
              <a:gd name="T16" fmla="*/ 0 w 55"/>
              <a:gd name="T17" fmla="*/ 2147483647 h 7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5"/>
              <a:gd name="T28" fmla="*/ 0 h 79"/>
              <a:gd name="T29" fmla="*/ 55 w 55"/>
              <a:gd name="T30" fmla="*/ 79 h 7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5" h="79">
                <a:moveTo>
                  <a:pt x="0" y="73"/>
                </a:moveTo>
                <a:lnTo>
                  <a:pt x="0" y="73"/>
                </a:lnTo>
                <a:lnTo>
                  <a:pt x="5" y="19"/>
                </a:lnTo>
                <a:lnTo>
                  <a:pt x="3" y="2"/>
                </a:lnTo>
                <a:lnTo>
                  <a:pt x="36" y="0"/>
                </a:lnTo>
                <a:lnTo>
                  <a:pt x="54" y="61"/>
                </a:lnTo>
                <a:lnTo>
                  <a:pt x="14" y="78"/>
                </a:lnTo>
                <a:lnTo>
                  <a:pt x="0" y="73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90" name="Freeform 138"/>
          <p:cNvSpPr>
            <a:spLocks/>
          </p:cNvSpPr>
          <p:nvPr/>
        </p:nvSpPr>
        <p:spPr bwMode="auto">
          <a:xfrm>
            <a:off x="3201988" y="4521200"/>
            <a:ext cx="247650" cy="177800"/>
          </a:xfrm>
          <a:custGeom>
            <a:avLst/>
            <a:gdLst>
              <a:gd name="T0" fmla="*/ 0 w 92"/>
              <a:gd name="T1" fmla="*/ 2147483647 h 66"/>
              <a:gd name="T2" fmla="*/ 0 w 92"/>
              <a:gd name="T3" fmla="*/ 2147483647 h 66"/>
              <a:gd name="T4" fmla="*/ 2147483647 w 92"/>
              <a:gd name="T5" fmla="*/ 2147483647 h 66"/>
              <a:gd name="T6" fmla="*/ 2147483647 w 92"/>
              <a:gd name="T7" fmla="*/ 0 h 66"/>
              <a:gd name="T8" fmla="*/ 2147483647 w 92"/>
              <a:gd name="T9" fmla="*/ 2147483647 h 66"/>
              <a:gd name="T10" fmla="*/ 2147483647 w 92"/>
              <a:gd name="T11" fmla="*/ 2147483647 h 66"/>
              <a:gd name="T12" fmla="*/ 2147483647 w 92"/>
              <a:gd name="T13" fmla="*/ 2147483647 h 66"/>
              <a:gd name="T14" fmla="*/ 2147483647 w 92"/>
              <a:gd name="T15" fmla="*/ 2147483647 h 66"/>
              <a:gd name="T16" fmla="*/ 2147483647 w 92"/>
              <a:gd name="T17" fmla="*/ 2147483647 h 66"/>
              <a:gd name="T18" fmla="*/ 2147483647 w 92"/>
              <a:gd name="T19" fmla="*/ 2147483647 h 66"/>
              <a:gd name="T20" fmla="*/ 2147483647 w 92"/>
              <a:gd name="T21" fmla="*/ 2147483647 h 66"/>
              <a:gd name="T22" fmla="*/ 2147483647 w 92"/>
              <a:gd name="T23" fmla="*/ 2147483647 h 66"/>
              <a:gd name="T24" fmla="*/ 2147483647 w 92"/>
              <a:gd name="T25" fmla="*/ 2147483647 h 66"/>
              <a:gd name="T26" fmla="*/ 2147483647 w 92"/>
              <a:gd name="T27" fmla="*/ 2147483647 h 66"/>
              <a:gd name="T28" fmla="*/ 2147483647 w 92"/>
              <a:gd name="T29" fmla="*/ 2147483647 h 66"/>
              <a:gd name="T30" fmla="*/ 2147483647 w 92"/>
              <a:gd name="T31" fmla="*/ 2147483647 h 66"/>
              <a:gd name="T32" fmla="*/ 0 w 92"/>
              <a:gd name="T33" fmla="*/ 2147483647 h 66"/>
              <a:gd name="T34" fmla="*/ 0 w 92"/>
              <a:gd name="T35" fmla="*/ 2147483647 h 6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92"/>
              <a:gd name="T55" fmla="*/ 0 h 66"/>
              <a:gd name="T56" fmla="*/ 92 w 92"/>
              <a:gd name="T57" fmla="*/ 66 h 6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92" h="66">
                <a:moveTo>
                  <a:pt x="0" y="21"/>
                </a:moveTo>
                <a:lnTo>
                  <a:pt x="0" y="21"/>
                </a:lnTo>
                <a:lnTo>
                  <a:pt x="14" y="11"/>
                </a:lnTo>
                <a:lnTo>
                  <a:pt x="15" y="0"/>
                </a:lnTo>
                <a:lnTo>
                  <a:pt x="45" y="3"/>
                </a:lnTo>
                <a:lnTo>
                  <a:pt x="53" y="8"/>
                </a:lnTo>
                <a:lnTo>
                  <a:pt x="74" y="1"/>
                </a:lnTo>
                <a:lnTo>
                  <a:pt x="86" y="30"/>
                </a:lnTo>
                <a:lnTo>
                  <a:pt x="91" y="52"/>
                </a:lnTo>
                <a:lnTo>
                  <a:pt x="82" y="50"/>
                </a:lnTo>
                <a:lnTo>
                  <a:pt x="81" y="62"/>
                </a:lnTo>
                <a:lnTo>
                  <a:pt x="67" y="65"/>
                </a:lnTo>
                <a:lnTo>
                  <a:pt x="67" y="52"/>
                </a:lnTo>
                <a:lnTo>
                  <a:pt x="59" y="51"/>
                </a:lnTo>
                <a:lnTo>
                  <a:pt x="47" y="33"/>
                </a:lnTo>
                <a:lnTo>
                  <a:pt x="21" y="43"/>
                </a:lnTo>
                <a:lnTo>
                  <a:pt x="0" y="21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91" name="Freeform 139"/>
          <p:cNvSpPr>
            <a:spLocks/>
          </p:cNvSpPr>
          <p:nvPr/>
        </p:nvSpPr>
        <p:spPr bwMode="auto">
          <a:xfrm>
            <a:off x="5205414" y="3962400"/>
            <a:ext cx="65087" cy="46038"/>
          </a:xfrm>
          <a:custGeom>
            <a:avLst/>
            <a:gdLst>
              <a:gd name="T0" fmla="*/ 0 w 24"/>
              <a:gd name="T1" fmla="*/ 0 h 17"/>
              <a:gd name="T2" fmla="*/ 0 w 24"/>
              <a:gd name="T3" fmla="*/ 0 h 17"/>
              <a:gd name="T4" fmla="*/ 2147483647 w 24"/>
              <a:gd name="T5" fmla="*/ 2147483647 h 17"/>
              <a:gd name="T6" fmla="*/ 2147483647 w 24"/>
              <a:gd name="T7" fmla="*/ 2147483647 h 17"/>
              <a:gd name="T8" fmla="*/ 0 w 24"/>
              <a:gd name="T9" fmla="*/ 0 h 17"/>
              <a:gd name="T10" fmla="*/ 0 w 24"/>
              <a:gd name="T11" fmla="*/ 0 h 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17"/>
              <a:gd name="T20" fmla="*/ 24 w 24"/>
              <a:gd name="T21" fmla="*/ 17 h 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17">
                <a:moveTo>
                  <a:pt x="0" y="0"/>
                </a:moveTo>
                <a:lnTo>
                  <a:pt x="0" y="0"/>
                </a:lnTo>
                <a:lnTo>
                  <a:pt x="11" y="16"/>
                </a:lnTo>
                <a:lnTo>
                  <a:pt x="23" y="4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92" name="Freeform 140"/>
          <p:cNvSpPr>
            <a:spLocks/>
          </p:cNvSpPr>
          <p:nvPr/>
        </p:nvSpPr>
        <p:spPr bwMode="auto">
          <a:xfrm>
            <a:off x="4845050" y="3819525"/>
            <a:ext cx="57150" cy="141288"/>
          </a:xfrm>
          <a:custGeom>
            <a:avLst/>
            <a:gdLst>
              <a:gd name="T0" fmla="*/ 0 w 21"/>
              <a:gd name="T1" fmla="*/ 2147483647 h 52"/>
              <a:gd name="T2" fmla="*/ 0 w 21"/>
              <a:gd name="T3" fmla="*/ 2147483647 h 52"/>
              <a:gd name="T4" fmla="*/ 2147483647 w 21"/>
              <a:gd name="T5" fmla="*/ 2147483647 h 52"/>
              <a:gd name="T6" fmla="*/ 2147483647 w 21"/>
              <a:gd name="T7" fmla="*/ 2147483647 h 52"/>
              <a:gd name="T8" fmla="*/ 2147483647 w 21"/>
              <a:gd name="T9" fmla="*/ 2147483647 h 52"/>
              <a:gd name="T10" fmla="*/ 2147483647 w 21"/>
              <a:gd name="T11" fmla="*/ 2147483647 h 52"/>
              <a:gd name="T12" fmla="*/ 2147483647 w 21"/>
              <a:gd name="T13" fmla="*/ 2147483647 h 52"/>
              <a:gd name="T14" fmla="*/ 2147483647 w 21"/>
              <a:gd name="T15" fmla="*/ 2147483647 h 52"/>
              <a:gd name="T16" fmla="*/ 2147483647 w 21"/>
              <a:gd name="T17" fmla="*/ 0 h 52"/>
              <a:gd name="T18" fmla="*/ 2147483647 w 21"/>
              <a:gd name="T19" fmla="*/ 0 h 52"/>
              <a:gd name="T20" fmla="*/ 0 w 21"/>
              <a:gd name="T21" fmla="*/ 2147483647 h 52"/>
              <a:gd name="T22" fmla="*/ 0 w 21"/>
              <a:gd name="T23" fmla="*/ 2147483647 h 5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1"/>
              <a:gd name="T37" fmla="*/ 0 h 52"/>
              <a:gd name="T38" fmla="*/ 21 w 21"/>
              <a:gd name="T39" fmla="*/ 52 h 5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1" h="52">
                <a:moveTo>
                  <a:pt x="0" y="25"/>
                </a:moveTo>
                <a:lnTo>
                  <a:pt x="0" y="25"/>
                </a:lnTo>
                <a:lnTo>
                  <a:pt x="10" y="51"/>
                </a:lnTo>
                <a:lnTo>
                  <a:pt x="11" y="50"/>
                </a:lnTo>
                <a:lnTo>
                  <a:pt x="17" y="23"/>
                </a:lnTo>
                <a:lnTo>
                  <a:pt x="10" y="24"/>
                </a:lnTo>
                <a:lnTo>
                  <a:pt x="11" y="12"/>
                </a:lnTo>
                <a:lnTo>
                  <a:pt x="18" y="7"/>
                </a:lnTo>
                <a:lnTo>
                  <a:pt x="20" y="0"/>
                </a:lnTo>
                <a:lnTo>
                  <a:pt x="13" y="0"/>
                </a:lnTo>
                <a:lnTo>
                  <a:pt x="0" y="25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93" name="Freeform 141"/>
          <p:cNvSpPr>
            <a:spLocks/>
          </p:cNvSpPr>
          <p:nvPr/>
        </p:nvSpPr>
        <p:spPr bwMode="auto">
          <a:xfrm>
            <a:off x="3419476" y="4586288"/>
            <a:ext cx="201613" cy="209550"/>
          </a:xfrm>
          <a:custGeom>
            <a:avLst/>
            <a:gdLst>
              <a:gd name="T0" fmla="*/ 0 w 75"/>
              <a:gd name="T1" fmla="*/ 2147483647 h 78"/>
              <a:gd name="T2" fmla="*/ 0 w 75"/>
              <a:gd name="T3" fmla="*/ 2147483647 h 78"/>
              <a:gd name="T4" fmla="*/ 0 w 75"/>
              <a:gd name="T5" fmla="*/ 2147483647 h 78"/>
              <a:gd name="T6" fmla="*/ 2147483647 w 75"/>
              <a:gd name="T7" fmla="*/ 2147483647 h 78"/>
              <a:gd name="T8" fmla="*/ 2147483647 w 75"/>
              <a:gd name="T9" fmla="*/ 2147483647 h 78"/>
              <a:gd name="T10" fmla="*/ 2147483647 w 75"/>
              <a:gd name="T11" fmla="*/ 2147483647 h 78"/>
              <a:gd name="T12" fmla="*/ 2147483647 w 75"/>
              <a:gd name="T13" fmla="*/ 0 h 78"/>
              <a:gd name="T14" fmla="*/ 2147483647 w 75"/>
              <a:gd name="T15" fmla="*/ 2147483647 h 78"/>
              <a:gd name="T16" fmla="*/ 2147483647 w 75"/>
              <a:gd name="T17" fmla="*/ 2147483647 h 78"/>
              <a:gd name="T18" fmla="*/ 2147483647 w 75"/>
              <a:gd name="T19" fmla="*/ 2147483647 h 78"/>
              <a:gd name="T20" fmla="*/ 2147483647 w 75"/>
              <a:gd name="T21" fmla="*/ 2147483647 h 78"/>
              <a:gd name="T22" fmla="*/ 2147483647 w 75"/>
              <a:gd name="T23" fmla="*/ 2147483647 h 78"/>
              <a:gd name="T24" fmla="*/ 2147483647 w 75"/>
              <a:gd name="T25" fmla="*/ 2147483647 h 78"/>
              <a:gd name="T26" fmla="*/ 0 w 75"/>
              <a:gd name="T27" fmla="*/ 2147483647 h 78"/>
              <a:gd name="T28" fmla="*/ 0 w 75"/>
              <a:gd name="T29" fmla="*/ 2147483647 h 7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5"/>
              <a:gd name="T46" fmla="*/ 0 h 78"/>
              <a:gd name="T47" fmla="*/ 75 w 75"/>
              <a:gd name="T48" fmla="*/ 78 h 7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5" h="78">
                <a:moveTo>
                  <a:pt x="0" y="50"/>
                </a:moveTo>
                <a:lnTo>
                  <a:pt x="0" y="50"/>
                </a:lnTo>
                <a:lnTo>
                  <a:pt x="0" y="39"/>
                </a:lnTo>
                <a:lnTo>
                  <a:pt x="2" y="27"/>
                </a:lnTo>
                <a:lnTo>
                  <a:pt x="10" y="28"/>
                </a:lnTo>
                <a:lnTo>
                  <a:pt x="6" y="6"/>
                </a:lnTo>
                <a:lnTo>
                  <a:pt x="28" y="0"/>
                </a:lnTo>
                <a:lnTo>
                  <a:pt x="41" y="4"/>
                </a:lnTo>
                <a:lnTo>
                  <a:pt x="48" y="12"/>
                </a:lnTo>
                <a:lnTo>
                  <a:pt x="74" y="14"/>
                </a:lnTo>
                <a:lnTo>
                  <a:pt x="68" y="68"/>
                </a:lnTo>
                <a:lnTo>
                  <a:pt x="11" y="77"/>
                </a:lnTo>
                <a:lnTo>
                  <a:pt x="13" y="59"/>
                </a:lnTo>
                <a:lnTo>
                  <a:pt x="0" y="50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94" name="Freeform 142"/>
          <p:cNvSpPr>
            <a:spLocks/>
          </p:cNvSpPr>
          <p:nvPr/>
        </p:nvSpPr>
        <p:spPr bwMode="auto">
          <a:xfrm>
            <a:off x="4873625" y="3817939"/>
            <a:ext cx="147638" cy="149225"/>
          </a:xfrm>
          <a:custGeom>
            <a:avLst/>
            <a:gdLst>
              <a:gd name="T0" fmla="*/ 0 w 55"/>
              <a:gd name="T1" fmla="*/ 2147483647 h 56"/>
              <a:gd name="T2" fmla="*/ 0 w 55"/>
              <a:gd name="T3" fmla="*/ 2147483647 h 56"/>
              <a:gd name="T4" fmla="*/ 2147483647 w 55"/>
              <a:gd name="T5" fmla="*/ 2147483647 h 56"/>
              <a:gd name="T6" fmla="*/ 2147483647 w 55"/>
              <a:gd name="T7" fmla="*/ 2147483647 h 56"/>
              <a:gd name="T8" fmla="*/ 2147483647 w 55"/>
              <a:gd name="T9" fmla="*/ 2147483647 h 56"/>
              <a:gd name="T10" fmla="*/ 2147483647 w 55"/>
              <a:gd name="T11" fmla="*/ 0 h 56"/>
              <a:gd name="T12" fmla="*/ 2147483647 w 55"/>
              <a:gd name="T13" fmla="*/ 2147483647 h 56"/>
              <a:gd name="T14" fmla="*/ 2147483647 w 55"/>
              <a:gd name="T15" fmla="*/ 2147483647 h 56"/>
              <a:gd name="T16" fmla="*/ 2147483647 w 55"/>
              <a:gd name="T17" fmla="*/ 2147483647 h 56"/>
              <a:gd name="T18" fmla="*/ 2147483647 w 55"/>
              <a:gd name="T19" fmla="*/ 2147483647 h 56"/>
              <a:gd name="T20" fmla="*/ 2147483647 w 55"/>
              <a:gd name="T21" fmla="*/ 2147483647 h 56"/>
              <a:gd name="T22" fmla="*/ 2147483647 w 55"/>
              <a:gd name="T23" fmla="*/ 2147483647 h 56"/>
              <a:gd name="T24" fmla="*/ 2147483647 w 55"/>
              <a:gd name="T25" fmla="*/ 2147483647 h 56"/>
              <a:gd name="T26" fmla="*/ 2147483647 w 55"/>
              <a:gd name="T27" fmla="*/ 2147483647 h 56"/>
              <a:gd name="T28" fmla="*/ 0 w 55"/>
              <a:gd name="T29" fmla="*/ 2147483647 h 56"/>
              <a:gd name="T30" fmla="*/ 0 w 55"/>
              <a:gd name="T31" fmla="*/ 2147483647 h 5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5"/>
              <a:gd name="T49" fmla="*/ 0 h 56"/>
              <a:gd name="T50" fmla="*/ 55 w 55"/>
              <a:gd name="T51" fmla="*/ 56 h 5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5" h="56">
                <a:moveTo>
                  <a:pt x="0" y="25"/>
                </a:moveTo>
                <a:lnTo>
                  <a:pt x="0" y="25"/>
                </a:lnTo>
                <a:lnTo>
                  <a:pt x="1" y="14"/>
                </a:lnTo>
                <a:lnTo>
                  <a:pt x="8" y="8"/>
                </a:lnTo>
                <a:lnTo>
                  <a:pt x="21" y="13"/>
                </a:lnTo>
                <a:lnTo>
                  <a:pt x="48" y="0"/>
                </a:lnTo>
                <a:lnTo>
                  <a:pt x="54" y="14"/>
                </a:lnTo>
                <a:lnTo>
                  <a:pt x="26" y="23"/>
                </a:lnTo>
                <a:lnTo>
                  <a:pt x="40" y="36"/>
                </a:lnTo>
                <a:lnTo>
                  <a:pt x="32" y="44"/>
                </a:lnTo>
                <a:lnTo>
                  <a:pt x="15" y="55"/>
                </a:lnTo>
                <a:lnTo>
                  <a:pt x="1" y="51"/>
                </a:lnTo>
                <a:lnTo>
                  <a:pt x="7" y="24"/>
                </a:lnTo>
                <a:lnTo>
                  <a:pt x="0" y="25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95" name="Freeform 143"/>
          <p:cNvSpPr>
            <a:spLocks/>
          </p:cNvSpPr>
          <p:nvPr/>
        </p:nvSpPr>
        <p:spPr bwMode="auto">
          <a:xfrm>
            <a:off x="4845051" y="4787900"/>
            <a:ext cx="269875" cy="300038"/>
          </a:xfrm>
          <a:custGeom>
            <a:avLst/>
            <a:gdLst>
              <a:gd name="T0" fmla="*/ 0 w 100"/>
              <a:gd name="T1" fmla="*/ 2147483647 h 112"/>
              <a:gd name="T2" fmla="*/ 0 w 100"/>
              <a:gd name="T3" fmla="*/ 2147483647 h 112"/>
              <a:gd name="T4" fmla="*/ 2147483647 w 100"/>
              <a:gd name="T5" fmla="*/ 2147483647 h 112"/>
              <a:gd name="T6" fmla="*/ 0 w 100"/>
              <a:gd name="T7" fmla="*/ 2147483647 h 112"/>
              <a:gd name="T8" fmla="*/ 2147483647 w 100"/>
              <a:gd name="T9" fmla="*/ 2147483647 h 112"/>
              <a:gd name="T10" fmla="*/ 2147483647 w 100"/>
              <a:gd name="T11" fmla="*/ 2147483647 h 112"/>
              <a:gd name="T12" fmla="*/ 2147483647 w 100"/>
              <a:gd name="T13" fmla="*/ 2147483647 h 112"/>
              <a:gd name="T14" fmla="*/ 2147483647 w 100"/>
              <a:gd name="T15" fmla="*/ 2147483647 h 112"/>
              <a:gd name="T16" fmla="*/ 2147483647 w 100"/>
              <a:gd name="T17" fmla="*/ 2147483647 h 112"/>
              <a:gd name="T18" fmla="*/ 2147483647 w 100"/>
              <a:gd name="T19" fmla="*/ 2147483647 h 112"/>
              <a:gd name="T20" fmla="*/ 2147483647 w 100"/>
              <a:gd name="T21" fmla="*/ 2147483647 h 112"/>
              <a:gd name="T22" fmla="*/ 2147483647 w 100"/>
              <a:gd name="T23" fmla="*/ 2147483647 h 112"/>
              <a:gd name="T24" fmla="*/ 2147483647 w 100"/>
              <a:gd name="T25" fmla="*/ 0 h 112"/>
              <a:gd name="T26" fmla="*/ 0 w 100"/>
              <a:gd name="T27" fmla="*/ 2147483647 h 112"/>
              <a:gd name="T28" fmla="*/ 0 w 100"/>
              <a:gd name="T29" fmla="*/ 2147483647 h 11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00"/>
              <a:gd name="T46" fmla="*/ 0 h 112"/>
              <a:gd name="T47" fmla="*/ 100 w 100"/>
              <a:gd name="T48" fmla="*/ 112 h 11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00" h="112">
                <a:moveTo>
                  <a:pt x="0" y="7"/>
                </a:moveTo>
                <a:lnTo>
                  <a:pt x="0" y="7"/>
                </a:lnTo>
                <a:lnTo>
                  <a:pt x="13" y="30"/>
                </a:lnTo>
                <a:lnTo>
                  <a:pt x="0" y="52"/>
                </a:lnTo>
                <a:lnTo>
                  <a:pt x="9" y="58"/>
                </a:lnTo>
                <a:lnTo>
                  <a:pt x="3" y="66"/>
                </a:lnTo>
                <a:lnTo>
                  <a:pt x="67" y="111"/>
                </a:lnTo>
                <a:lnTo>
                  <a:pt x="94" y="75"/>
                </a:lnTo>
                <a:lnTo>
                  <a:pt x="89" y="65"/>
                </a:lnTo>
                <a:lnTo>
                  <a:pt x="89" y="21"/>
                </a:lnTo>
                <a:lnTo>
                  <a:pt x="99" y="7"/>
                </a:lnTo>
                <a:lnTo>
                  <a:pt x="62" y="13"/>
                </a:lnTo>
                <a:lnTo>
                  <a:pt x="23" y="0"/>
                </a:lnTo>
                <a:lnTo>
                  <a:pt x="0" y="7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96" name="Freeform 144"/>
          <p:cNvSpPr>
            <a:spLocks/>
          </p:cNvSpPr>
          <p:nvPr/>
        </p:nvSpPr>
        <p:spPr bwMode="auto">
          <a:xfrm>
            <a:off x="5268913" y="3933825"/>
            <a:ext cx="63500" cy="52388"/>
          </a:xfrm>
          <a:custGeom>
            <a:avLst/>
            <a:gdLst>
              <a:gd name="T0" fmla="*/ 0 w 24"/>
              <a:gd name="T1" fmla="*/ 2147483647 h 19"/>
              <a:gd name="T2" fmla="*/ 0 w 24"/>
              <a:gd name="T3" fmla="*/ 2147483647 h 19"/>
              <a:gd name="T4" fmla="*/ 2147483647 w 24"/>
              <a:gd name="T5" fmla="*/ 0 h 19"/>
              <a:gd name="T6" fmla="*/ 2147483647 w 24"/>
              <a:gd name="T7" fmla="*/ 2147483647 h 19"/>
              <a:gd name="T8" fmla="*/ 0 w 24"/>
              <a:gd name="T9" fmla="*/ 2147483647 h 19"/>
              <a:gd name="T10" fmla="*/ 0 w 24"/>
              <a:gd name="T11" fmla="*/ 2147483647 h 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19"/>
              <a:gd name="T20" fmla="*/ 24 w 24"/>
              <a:gd name="T21" fmla="*/ 19 h 1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19">
                <a:moveTo>
                  <a:pt x="0" y="10"/>
                </a:moveTo>
                <a:lnTo>
                  <a:pt x="0" y="10"/>
                </a:lnTo>
                <a:lnTo>
                  <a:pt x="18" y="0"/>
                </a:lnTo>
                <a:lnTo>
                  <a:pt x="23" y="18"/>
                </a:lnTo>
                <a:lnTo>
                  <a:pt x="0" y="10"/>
                </a:lnTo>
              </a:path>
            </a:pathLst>
          </a:custGeom>
          <a:solidFill>
            <a:srgbClr val="CC99FF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97" name="Freeform 145"/>
          <p:cNvSpPr>
            <a:spLocks/>
          </p:cNvSpPr>
          <p:nvPr/>
        </p:nvSpPr>
        <p:spPr bwMode="auto">
          <a:xfrm>
            <a:off x="4884739" y="3762375"/>
            <a:ext cx="53975" cy="58738"/>
          </a:xfrm>
          <a:custGeom>
            <a:avLst/>
            <a:gdLst>
              <a:gd name="T0" fmla="*/ 0 w 20"/>
              <a:gd name="T1" fmla="*/ 2147483647 h 22"/>
              <a:gd name="T2" fmla="*/ 0 w 20"/>
              <a:gd name="T3" fmla="*/ 2147483647 h 22"/>
              <a:gd name="T4" fmla="*/ 2147483647 w 20"/>
              <a:gd name="T5" fmla="*/ 2147483647 h 22"/>
              <a:gd name="T6" fmla="*/ 2147483647 w 20"/>
              <a:gd name="T7" fmla="*/ 2147483647 h 22"/>
              <a:gd name="T8" fmla="*/ 2147483647 w 20"/>
              <a:gd name="T9" fmla="*/ 0 h 22"/>
              <a:gd name="T10" fmla="*/ 0 w 20"/>
              <a:gd name="T11" fmla="*/ 2147483647 h 22"/>
              <a:gd name="T12" fmla="*/ 0 w 20"/>
              <a:gd name="T13" fmla="*/ 2147483647 h 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"/>
              <a:gd name="T22" fmla="*/ 0 h 22"/>
              <a:gd name="T23" fmla="*/ 20 w 20"/>
              <a:gd name="T24" fmla="*/ 22 h 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" h="22">
                <a:moveTo>
                  <a:pt x="0" y="21"/>
                </a:moveTo>
                <a:lnTo>
                  <a:pt x="0" y="21"/>
                </a:lnTo>
                <a:lnTo>
                  <a:pt x="6" y="20"/>
                </a:lnTo>
                <a:lnTo>
                  <a:pt x="19" y="6"/>
                </a:lnTo>
                <a:lnTo>
                  <a:pt x="11" y="0"/>
                </a:lnTo>
                <a:lnTo>
                  <a:pt x="0" y="21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98" name="Freeform 146"/>
          <p:cNvSpPr>
            <a:spLocks/>
          </p:cNvSpPr>
          <p:nvPr/>
        </p:nvSpPr>
        <p:spPr bwMode="auto">
          <a:xfrm>
            <a:off x="3324225" y="4662488"/>
            <a:ext cx="133350" cy="133350"/>
          </a:xfrm>
          <a:custGeom>
            <a:avLst/>
            <a:gdLst>
              <a:gd name="T0" fmla="*/ 0 w 50"/>
              <a:gd name="T1" fmla="*/ 2147483647 h 50"/>
              <a:gd name="T2" fmla="*/ 0 w 50"/>
              <a:gd name="T3" fmla="*/ 2147483647 h 50"/>
              <a:gd name="T4" fmla="*/ 2147483647 w 50"/>
              <a:gd name="T5" fmla="*/ 0 h 50"/>
              <a:gd name="T6" fmla="*/ 2147483647 w 50"/>
              <a:gd name="T7" fmla="*/ 0 h 50"/>
              <a:gd name="T8" fmla="*/ 2147483647 w 50"/>
              <a:gd name="T9" fmla="*/ 2147483647 h 50"/>
              <a:gd name="T10" fmla="*/ 2147483647 w 50"/>
              <a:gd name="T11" fmla="*/ 2147483647 h 50"/>
              <a:gd name="T12" fmla="*/ 2147483647 w 50"/>
              <a:gd name="T13" fmla="*/ 2147483647 h 50"/>
              <a:gd name="T14" fmla="*/ 2147483647 w 50"/>
              <a:gd name="T15" fmla="*/ 2147483647 h 50"/>
              <a:gd name="T16" fmla="*/ 2147483647 w 50"/>
              <a:gd name="T17" fmla="*/ 2147483647 h 50"/>
              <a:gd name="T18" fmla="*/ 0 w 50"/>
              <a:gd name="T19" fmla="*/ 2147483647 h 50"/>
              <a:gd name="T20" fmla="*/ 0 w 50"/>
              <a:gd name="T21" fmla="*/ 2147483647 h 5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0"/>
              <a:gd name="T34" fmla="*/ 0 h 50"/>
              <a:gd name="T35" fmla="*/ 50 w 50"/>
              <a:gd name="T36" fmla="*/ 50 h 5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0" h="50">
                <a:moveTo>
                  <a:pt x="0" y="18"/>
                </a:moveTo>
                <a:lnTo>
                  <a:pt x="0" y="18"/>
                </a:lnTo>
                <a:lnTo>
                  <a:pt x="14" y="0"/>
                </a:lnTo>
                <a:lnTo>
                  <a:pt x="22" y="0"/>
                </a:lnTo>
                <a:lnTo>
                  <a:pt x="22" y="13"/>
                </a:lnTo>
                <a:lnTo>
                  <a:pt x="36" y="11"/>
                </a:lnTo>
                <a:lnTo>
                  <a:pt x="35" y="22"/>
                </a:lnTo>
                <a:lnTo>
                  <a:pt x="49" y="31"/>
                </a:lnTo>
                <a:lnTo>
                  <a:pt x="47" y="49"/>
                </a:lnTo>
                <a:lnTo>
                  <a:pt x="0" y="18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99" name="Freeform 147"/>
          <p:cNvSpPr>
            <a:spLocks/>
          </p:cNvSpPr>
          <p:nvPr/>
        </p:nvSpPr>
        <p:spPr bwMode="auto">
          <a:xfrm>
            <a:off x="4016376" y="3819526"/>
            <a:ext cx="530225" cy="479425"/>
          </a:xfrm>
          <a:custGeom>
            <a:avLst/>
            <a:gdLst>
              <a:gd name="T0" fmla="*/ 0 w 197"/>
              <a:gd name="T1" fmla="*/ 2147483647 h 178"/>
              <a:gd name="T2" fmla="*/ 0 w 197"/>
              <a:gd name="T3" fmla="*/ 2147483647 h 178"/>
              <a:gd name="T4" fmla="*/ 0 w 197"/>
              <a:gd name="T5" fmla="*/ 2147483647 h 178"/>
              <a:gd name="T6" fmla="*/ 2147483647 w 197"/>
              <a:gd name="T7" fmla="*/ 0 h 178"/>
              <a:gd name="T8" fmla="*/ 2147483647 w 197"/>
              <a:gd name="T9" fmla="*/ 2147483647 h 178"/>
              <a:gd name="T10" fmla="*/ 2147483647 w 197"/>
              <a:gd name="T11" fmla="*/ 2147483647 h 178"/>
              <a:gd name="T12" fmla="*/ 2147483647 w 197"/>
              <a:gd name="T13" fmla="*/ 2147483647 h 178"/>
              <a:gd name="T14" fmla="*/ 2147483647 w 197"/>
              <a:gd name="T15" fmla="*/ 2147483647 h 178"/>
              <a:gd name="T16" fmla="*/ 2147483647 w 197"/>
              <a:gd name="T17" fmla="*/ 2147483647 h 178"/>
              <a:gd name="T18" fmla="*/ 2147483647 w 197"/>
              <a:gd name="T19" fmla="*/ 2147483647 h 178"/>
              <a:gd name="T20" fmla="*/ 2147483647 w 197"/>
              <a:gd name="T21" fmla="*/ 2147483647 h 178"/>
              <a:gd name="T22" fmla="*/ 2147483647 w 197"/>
              <a:gd name="T23" fmla="*/ 2147483647 h 178"/>
              <a:gd name="T24" fmla="*/ 2147483647 w 197"/>
              <a:gd name="T25" fmla="*/ 2147483647 h 178"/>
              <a:gd name="T26" fmla="*/ 2147483647 w 197"/>
              <a:gd name="T27" fmla="*/ 2147483647 h 178"/>
              <a:gd name="T28" fmla="*/ 2147483647 w 197"/>
              <a:gd name="T29" fmla="*/ 2147483647 h 178"/>
              <a:gd name="T30" fmla="*/ 2147483647 w 197"/>
              <a:gd name="T31" fmla="*/ 2147483647 h 178"/>
              <a:gd name="T32" fmla="*/ 2147483647 w 197"/>
              <a:gd name="T33" fmla="*/ 2147483647 h 178"/>
              <a:gd name="T34" fmla="*/ 2147483647 w 197"/>
              <a:gd name="T35" fmla="*/ 2147483647 h 178"/>
              <a:gd name="T36" fmla="*/ 2147483647 w 197"/>
              <a:gd name="T37" fmla="*/ 2147483647 h 178"/>
              <a:gd name="T38" fmla="*/ 0 w 197"/>
              <a:gd name="T39" fmla="*/ 2147483647 h 178"/>
              <a:gd name="T40" fmla="*/ 0 w 197"/>
              <a:gd name="T41" fmla="*/ 2147483647 h 17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97"/>
              <a:gd name="T64" fmla="*/ 0 h 178"/>
              <a:gd name="T65" fmla="*/ 197 w 197"/>
              <a:gd name="T66" fmla="*/ 178 h 178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97" h="178">
                <a:moveTo>
                  <a:pt x="0" y="92"/>
                </a:moveTo>
                <a:lnTo>
                  <a:pt x="0" y="92"/>
                </a:lnTo>
                <a:lnTo>
                  <a:pt x="0" y="38"/>
                </a:lnTo>
                <a:lnTo>
                  <a:pt x="25" y="0"/>
                </a:lnTo>
                <a:lnTo>
                  <a:pt x="71" y="11"/>
                </a:lnTo>
                <a:lnTo>
                  <a:pt x="80" y="24"/>
                </a:lnTo>
                <a:lnTo>
                  <a:pt x="118" y="38"/>
                </a:lnTo>
                <a:lnTo>
                  <a:pt x="130" y="32"/>
                </a:lnTo>
                <a:lnTo>
                  <a:pt x="131" y="14"/>
                </a:lnTo>
                <a:lnTo>
                  <a:pt x="144" y="5"/>
                </a:lnTo>
                <a:lnTo>
                  <a:pt x="196" y="20"/>
                </a:lnTo>
                <a:lnTo>
                  <a:pt x="189" y="40"/>
                </a:lnTo>
                <a:lnTo>
                  <a:pt x="196" y="144"/>
                </a:lnTo>
                <a:lnTo>
                  <a:pt x="196" y="168"/>
                </a:lnTo>
                <a:lnTo>
                  <a:pt x="184" y="169"/>
                </a:lnTo>
                <a:lnTo>
                  <a:pt x="184" y="177"/>
                </a:lnTo>
                <a:lnTo>
                  <a:pt x="84" y="126"/>
                </a:lnTo>
                <a:lnTo>
                  <a:pt x="70" y="131"/>
                </a:lnTo>
                <a:lnTo>
                  <a:pt x="29" y="125"/>
                </a:lnTo>
                <a:lnTo>
                  <a:pt x="0" y="92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800" name="Freeform 148"/>
          <p:cNvSpPr>
            <a:spLocks/>
          </p:cNvSpPr>
          <p:nvPr/>
        </p:nvSpPr>
        <p:spPr bwMode="auto">
          <a:xfrm>
            <a:off x="5154614" y="5330826"/>
            <a:ext cx="238125" cy="454025"/>
          </a:xfrm>
          <a:custGeom>
            <a:avLst/>
            <a:gdLst>
              <a:gd name="T0" fmla="*/ 0 w 89"/>
              <a:gd name="T1" fmla="*/ 2147483647 h 169"/>
              <a:gd name="T2" fmla="*/ 0 w 89"/>
              <a:gd name="T3" fmla="*/ 2147483647 h 169"/>
              <a:gd name="T4" fmla="*/ 2147483647 w 89"/>
              <a:gd name="T5" fmla="*/ 2147483647 h 169"/>
              <a:gd name="T6" fmla="*/ 2147483647 w 89"/>
              <a:gd name="T7" fmla="*/ 2147483647 h 169"/>
              <a:gd name="T8" fmla="*/ 2147483647 w 89"/>
              <a:gd name="T9" fmla="*/ 2147483647 h 169"/>
              <a:gd name="T10" fmla="*/ 2147483647 w 89"/>
              <a:gd name="T11" fmla="*/ 2147483647 h 169"/>
              <a:gd name="T12" fmla="*/ 2147483647 w 89"/>
              <a:gd name="T13" fmla="*/ 2147483647 h 169"/>
              <a:gd name="T14" fmla="*/ 2147483647 w 89"/>
              <a:gd name="T15" fmla="*/ 0 h 169"/>
              <a:gd name="T16" fmla="*/ 2147483647 w 89"/>
              <a:gd name="T17" fmla="*/ 2147483647 h 169"/>
              <a:gd name="T18" fmla="*/ 2147483647 w 89"/>
              <a:gd name="T19" fmla="*/ 2147483647 h 169"/>
              <a:gd name="T20" fmla="*/ 2147483647 w 89"/>
              <a:gd name="T21" fmla="*/ 2147483647 h 169"/>
              <a:gd name="T22" fmla="*/ 2147483647 w 89"/>
              <a:gd name="T23" fmla="*/ 2147483647 h 169"/>
              <a:gd name="T24" fmla="*/ 2147483647 w 89"/>
              <a:gd name="T25" fmla="*/ 2147483647 h 169"/>
              <a:gd name="T26" fmla="*/ 2147483647 w 89"/>
              <a:gd name="T27" fmla="*/ 2147483647 h 169"/>
              <a:gd name="T28" fmla="*/ 0 w 89"/>
              <a:gd name="T29" fmla="*/ 2147483647 h 169"/>
              <a:gd name="T30" fmla="*/ 0 w 89"/>
              <a:gd name="T31" fmla="*/ 2147483647 h 16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89"/>
              <a:gd name="T49" fmla="*/ 0 h 169"/>
              <a:gd name="T50" fmla="*/ 89 w 89"/>
              <a:gd name="T51" fmla="*/ 169 h 16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89" h="169">
                <a:moveTo>
                  <a:pt x="0" y="120"/>
                </a:moveTo>
                <a:lnTo>
                  <a:pt x="0" y="120"/>
                </a:lnTo>
                <a:lnTo>
                  <a:pt x="7" y="155"/>
                </a:lnTo>
                <a:lnTo>
                  <a:pt x="23" y="168"/>
                </a:lnTo>
                <a:lnTo>
                  <a:pt x="50" y="155"/>
                </a:lnTo>
                <a:lnTo>
                  <a:pt x="82" y="39"/>
                </a:lnTo>
                <a:lnTo>
                  <a:pt x="88" y="43"/>
                </a:lnTo>
                <a:lnTo>
                  <a:pt x="74" y="0"/>
                </a:lnTo>
                <a:lnTo>
                  <a:pt x="58" y="17"/>
                </a:lnTo>
                <a:lnTo>
                  <a:pt x="59" y="31"/>
                </a:lnTo>
                <a:lnTo>
                  <a:pt x="39" y="44"/>
                </a:lnTo>
                <a:lnTo>
                  <a:pt x="15" y="50"/>
                </a:lnTo>
                <a:lnTo>
                  <a:pt x="9" y="65"/>
                </a:lnTo>
                <a:lnTo>
                  <a:pt x="15" y="94"/>
                </a:lnTo>
                <a:lnTo>
                  <a:pt x="0" y="120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801" name="Freeform 149"/>
          <p:cNvSpPr>
            <a:spLocks/>
          </p:cNvSpPr>
          <p:nvPr/>
        </p:nvSpPr>
        <p:spPr bwMode="auto">
          <a:xfrm>
            <a:off x="4806951" y="5241926"/>
            <a:ext cx="111125" cy="258763"/>
          </a:xfrm>
          <a:custGeom>
            <a:avLst/>
            <a:gdLst>
              <a:gd name="T0" fmla="*/ 0 w 41"/>
              <a:gd name="T1" fmla="*/ 2147483647 h 96"/>
              <a:gd name="T2" fmla="*/ 0 w 41"/>
              <a:gd name="T3" fmla="*/ 2147483647 h 96"/>
              <a:gd name="T4" fmla="*/ 2147483647 w 41"/>
              <a:gd name="T5" fmla="*/ 2147483647 h 96"/>
              <a:gd name="T6" fmla="*/ 2147483647 w 41"/>
              <a:gd name="T7" fmla="*/ 2147483647 h 96"/>
              <a:gd name="T8" fmla="*/ 2147483647 w 41"/>
              <a:gd name="T9" fmla="*/ 2147483647 h 96"/>
              <a:gd name="T10" fmla="*/ 2147483647 w 41"/>
              <a:gd name="T11" fmla="*/ 2147483647 h 96"/>
              <a:gd name="T12" fmla="*/ 2147483647 w 41"/>
              <a:gd name="T13" fmla="*/ 2147483647 h 96"/>
              <a:gd name="T14" fmla="*/ 2147483647 w 41"/>
              <a:gd name="T15" fmla="*/ 2147483647 h 96"/>
              <a:gd name="T16" fmla="*/ 2147483647 w 41"/>
              <a:gd name="T17" fmla="*/ 2147483647 h 96"/>
              <a:gd name="T18" fmla="*/ 2147483647 w 41"/>
              <a:gd name="T19" fmla="*/ 2147483647 h 96"/>
              <a:gd name="T20" fmla="*/ 2147483647 w 41"/>
              <a:gd name="T21" fmla="*/ 2147483647 h 96"/>
              <a:gd name="T22" fmla="*/ 2147483647 w 41"/>
              <a:gd name="T23" fmla="*/ 2147483647 h 96"/>
              <a:gd name="T24" fmla="*/ 2147483647 w 41"/>
              <a:gd name="T25" fmla="*/ 0 h 96"/>
              <a:gd name="T26" fmla="*/ 2147483647 w 41"/>
              <a:gd name="T27" fmla="*/ 2147483647 h 96"/>
              <a:gd name="T28" fmla="*/ 0 w 41"/>
              <a:gd name="T29" fmla="*/ 2147483647 h 96"/>
              <a:gd name="T30" fmla="*/ 0 w 41"/>
              <a:gd name="T31" fmla="*/ 2147483647 h 9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1"/>
              <a:gd name="T49" fmla="*/ 0 h 96"/>
              <a:gd name="T50" fmla="*/ 41 w 41"/>
              <a:gd name="T51" fmla="*/ 96 h 9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1" h="96">
                <a:moveTo>
                  <a:pt x="0" y="51"/>
                </a:moveTo>
                <a:lnTo>
                  <a:pt x="0" y="51"/>
                </a:lnTo>
                <a:lnTo>
                  <a:pt x="5" y="57"/>
                </a:lnTo>
                <a:lnTo>
                  <a:pt x="21" y="62"/>
                </a:lnTo>
                <a:lnTo>
                  <a:pt x="18" y="80"/>
                </a:lnTo>
                <a:lnTo>
                  <a:pt x="32" y="95"/>
                </a:lnTo>
                <a:lnTo>
                  <a:pt x="40" y="67"/>
                </a:lnTo>
                <a:lnTo>
                  <a:pt x="26" y="49"/>
                </a:lnTo>
                <a:lnTo>
                  <a:pt x="31" y="59"/>
                </a:lnTo>
                <a:lnTo>
                  <a:pt x="23" y="59"/>
                </a:lnTo>
                <a:lnTo>
                  <a:pt x="15" y="35"/>
                </a:lnTo>
                <a:lnTo>
                  <a:pt x="15" y="2"/>
                </a:lnTo>
                <a:lnTo>
                  <a:pt x="2" y="0"/>
                </a:lnTo>
                <a:lnTo>
                  <a:pt x="12" y="15"/>
                </a:lnTo>
                <a:lnTo>
                  <a:pt x="0" y="51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802" name="Freeform 150"/>
          <p:cNvSpPr>
            <a:spLocks/>
          </p:cNvSpPr>
          <p:nvPr/>
        </p:nvSpPr>
        <p:spPr bwMode="auto">
          <a:xfrm>
            <a:off x="3302001" y="4110039"/>
            <a:ext cx="542925" cy="496887"/>
          </a:xfrm>
          <a:custGeom>
            <a:avLst/>
            <a:gdLst>
              <a:gd name="T0" fmla="*/ 0 w 202"/>
              <a:gd name="T1" fmla="*/ 2147483647 h 185"/>
              <a:gd name="T2" fmla="*/ 0 w 202"/>
              <a:gd name="T3" fmla="*/ 2147483647 h 185"/>
              <a:gd name="T4" fmla="*/ 2147483647 w 202"/>
              <a:gd name="T5" fmla="*/ 2147483647 h 185"/>
              <a:gd name="T6" fmla="*/ 2147483647 w 202"/>
              <a:gd name="T7" fmla="*/ 2147483647 h 185"/>
              <a:gd name="T8" fmla="*/ 2147483647 w 202"/>
              <a:gd name="T9" fmla="*/ 2147483647 h 185"/>
              <a:gd name="T10" fmla="*/ 2147483647 w 202"/>
              <a:gd name="T11" fmla="*/ 0 h 185"/>
              <a:gd name="T12" fmla="*/ 2147483647 w 202"/>
              <a:gd name="T13" fmla="*/ 0 h 185"/>
              <a:gd name="T14" fmla="*/ 2147483647 w 202"/>
              <a:gd name="T15" fmla="*/ 2147483647 h 185"/>
              <a:gd name="T16" fmla="*/ 2147483647 w 202"/>
              <a:gd name="T17" fmla="*/ 2147483647 h 185"/>
              <a:gd name="T18" fmla="*/ 2147483647 w 202"/>
              <a:gd name="T19" fmla="*/ 2147483647 h 185"/>
              <a:gd name="T20" fmla="*/ 2147483647 w 202"/>
              <a:gd name="T21" fmla="*/ 2147483647 h 185"/>
              <a:gd name="T22" fmla="*/ 2147483647 w 202"/>
              <a:gd name="T23" fmla="*/ 2147483647 h 185"/>
              <a:gd name="T24" fmla="*/ 2147483647 w 202"/>
              <a:gd name="T25" fmla="*/ 2147483647 h 185"/>
              <a:gd name="T26" fmla="*/ 2147483647 w 202"/>
              <a:gd name="T27" fmla="*/ 2147483647 h 185"/>
              <a:gd name="T28" fmla="*/ 2147483647 w 202"/>
              <a:gd name="T29" fmla="*/ 2147483647 h 185"/>
              <a:gd name="T30" fmla="*/ 2147483647 w 202"/>
              <a:gd name="T31" fmla="*/ 2147483647 h 185"/>
              <a:gd name="T32" fmla="*/ 2147483647 w 202"/>
              <a:gd name="T33" fmla="*/ 2147483647 h 185"/>
              <a:gd name="T34" fmla="*/ 2147483647 w 202"/>
              <a:gd name="T35" fmla="*/ 2147483647 h 185"/>
              <a:gd name="T36" fmla="*/ 2147483647 w 202"/>
              <a:gd name="T37" fmla="*/ 2147483647 h 185"/>
              <a:gd name="T38" fmla="*/ 2147483647 w 202"/>
              <a:gd name="T39" fmla="*/ 2147483647 h 185"/>
              <a:gd name="T40" fmla="*/ 0 w 202"/>
              <a:gd name="T41" fmla="*/ 2147483647 h 185"/>
              <a:gd name="T42" fmla="*/ 0 w 202"/>
              <a:gd name="T43" fmla="*/ 2147483647 h 1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02"/>
              <a:gd name="T67" fmla="*/ 0 h 185"/>
              <a:gd name="T68" fmla="*/ 202 w 202"/>
              <a:gd name="T69" fmla="*/ 185 h 18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02" h="185">
                <a:moveTo>
                  <a:pt x="0" y="127"/>
                </a:moveTo>
                <a:lnTo>
                  <a:pt x="0" y="127"/>
                </a:lnTo>
                <a:lnTo>
                  <a:pt x="8" y="114"/>
                </a:lnTo>
                <a:lnTo>
                  <a:pt x="18" y="122"/>
                </a:lnTo>
                <a:lnTo>
                  <a:pt x="81" y="118"/>
                </a:lnTo>
                <a:lnTo>
                  <a:pt x="68" y="0"/>
                </a:lnTo>
                <a:lnTo>
                  <a:pt x="90" y="0"/>
                </a:lnTo>
                <a:lnTo>
                  <a:pt x="189" y="64"/>
                </a:lnTo>
                <a:lnTo>
                  <a:pt x="190" y="75"/>
                </a:lnTo>
                <a:lnTo>
                  <a:pt x="200" y="73"/>
                </a:lnTo>
                <a:lnTo>
                  <a:pt x="201" y="111"/>
                </a:lnTo>
                <a:lnTo>
                  <a:pt x="192" y="119"/>
                </a:lnTo>
                <a:lnTo>
                  <a:pt x="152" y="125"/>
                </a:lnTo>
                <a:lnTo>
                  <a:pt x="100" y="147"/>
                </a:lnTo>
                <a:lnTo>
                  <a:pt x="85" y="182"/>
                </a:lnTo>
                <a:lnTo>
                  <a:pt x="72" y="177"/>
                </a:lnTo>
                <a:lnTo>
                  <a:pt x="50" y="184"/>
                </a:lnTo>
                <a:lnTo>
                  <a:pt x="38" y="155"/>
                </a:lnTo>
                <a:lnTo>
                  <a:pt x="17" y="162"/>
                </a:lnTo>
                <a:lnTo>
                  <a:pt x="9" y="156"/>
                </a:lnTo>
                <a:lnTo>
                  <a:pt x="0" y="127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803" name="Freeform 151"/>
          <p:cNvSpPr>
            <a:spLocks/>
          </p:cNvSpPr>
          <p:nvPr/>
        </p:nvSpPr>
        <p:spPr bwMode="auto">
          <a:xfrm>
            <a:off x="3135313" y="4030664"/>
            <a:ext cx="412750" cy="427037"/>
          </a:xfrm>
          <a:custGeom>
            <a:avLst/>
            <a:gdLst>
              <a:gd name="T0" fmla="*/ 0 w 153"/>
              <a:gd name="T1" fmla="*/ 2147483647 h 159"/>
              <a:gd name="T2" fmla="*/ 0 w 153"/>
              <a:gd name="T3" fmla="*/ 2147483647 h 159"/>
              <a:gd name="T4" fmla="*/ 2147483647 w 153"/>
              <a:gd name="T5" fmla="*/ 2147483647 h 159"/>
              <a:gd name="T6" fmla="*/ 2147483647 w 153"/>
              <a:gd name="T7" fmla="*/ 2147483647 h 159"/>
              <a:gd name="T8" fmla="*/ 2147483647 w 153"/>
              <a:gd name="T9" fmla="*/ 2147483647 h 159"/>
              <a:gd name="T10" fmla="*/ 2147483647 w 153"/>
              <a:gd name="T11" fmla="*/ 2147483647 h 159"/>
              <a:gd name="T12" fmla="*/ 2147483647 w 153"/>
              <a:gd name="T13" fmla="*/ 2147483647 h 159"/>
              <a:gd name="T14" fmla="*/ 2147483647 w 153"/>
              <a:gd name="T15" fmla="*/ 2147483647 h 159"/>
              <a:gd name="T16" fmla="*/ 2147483647 w 153"/>
              <a:gd name="T17" fmla="*/ 2147483647 h 159"/>
              <a:gd name="T18" fmla="*/ 2147483647 w 153"/>
              <a:gd name="T19" fmla="*/ 2147483647 h 159"/>
              <a:gd name="T20" fmla="*/ 2147483647 w 153"/>
              <a:gd name="T21" fmla="*/ 2147483647 h 159"/>
              <a:gd name="T22" fmla="*/ 2147483647 w 153"/>
              <a:gd name="T23" fmla="*/ 2147483647 h 159"/>
              <a:gd name="T24" fmla="*/ 2147483647 w 153"/>
              <a:gd name="T25" fmla="*/ 0 h 159"/>
              <a:gd name="T26" fmla="*/ 2147483647 w 153"/>
              <a:gd name="T27" fmla="*/ 2147483647 h 159"/>
              <a:gd name="T28" fmla="*/ 2147483647 w 153"/>
              <a:gd name="T29" fmla="*/ 2147483647 h 159"/>
              <a:gd name="T30" fmla="*/ 2147483647 w 153"/>
              <a:gd name="T31" fmla="*/ 2147483647 h 159"/>
              <a:gd name="T32" fmla="*/ 2147483647 w 153"/>
              <a:gd name="T33" fmla="*/ 2147483647 h 159"/>
              <a:gd name="T34" fmla="*/ 2147483647 w 153"/>
              <a:gd name="T35" fmla="*/ 2147483647 h 159"/>
              <a:gd name="T36" fmla="*/ 0 w 153"/>
              <a:gd name="T37" fmla="*/ 2147483647 h 159"/>
              <a:gd name="T38" fmla="*/ 0 w 153"/>
              <a:gd name="T39" fmla="*/ 2147483647 h 15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53"/>
              <a:gd name="T61" fmla="*/ 0 h 159"/>
              <a:gd name="T62" fmla="*/ 153 w 153"/>
              <a:gd name="T63" fmla="*/ 159 h 159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53" h="159">
                <a:moveTo>
                  <a:pt x="0" y="79"/>
                </a:moveTo>
                <a:lnTo>
                  <a:pt x="0" y="79"/>
                </a:lnTo>
                <a:lnTo>
                  <a:pt x="9" y="88"/>
                </a:lnTo>
                <a:lnTo>
                  <a:pt x="11" y="112"/>
                </a:lnTo>
                <a:lnTo>
                  <a:pt x="4" y="141"/>
                </a:lnTo>
                <a:lnTo>
                  <a:pt x="33" y="135"/>
                </a:lnTo>
                <a:lnTo>
                  <a:pt x="61" y="158"/>
                </a:lnTo>
                <a:lnTo>
                  <a:pt x="69" y="145"/>
                </a:lnTo>
                <a:lnTo>
                  <a:pt x="79" y="153"/>
                </a:lnTo>
                <a:lnTo>
                  <a:pt x="142" y="149"/>
                </a:lnTo>
                <a:lnTo>
                  <a:pt x="129" y="29"/>
                </a:lnTo>
                <a:lnTo>
                  <a:pt x="152" y="29"/>
                </a:lnTo>
                <a:lnTo>
                  <a:pt x="105" y="0"/>
                </a:lnTo>
                <a:lnTo>
                  <a:pt x="104" y="16"/>
                </a:lnTo>
                <a:lnTo>
                  <a:pt x="64" y="15"/>
                </a:lnTo>
                <a:lnTo>
                  <a:pt x="63" y="48"/>
                </a:lnTo>
                <a:lnTo>
                  <a:pt x="49" y="54"/>
                </a:lnTo>
                <a:lnTo>
                  <a:pt x="50" y="74"/>
                </a:lnTo>
                <a:lnTo>
                  <a:pt x="0" y="79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804" name="Freeform 152"/>
          <p:cNvSpPr>
            <a:spLocks/>
          </p:cNvSpPr>
          <p:nvPr/>
        </p:nvSpPr>
        <p:spPr bwMode="auto">
          <a:xfrm>
            <a:off x="3270251" y="3727450"/>
            <a:ext cx="396875" cy="293688"/>
          </a:xfrm>
          <a:custGeom>
            <a:avLst/>
            <a:gdLst>
              <a:gd name="T0" fmla="*/ 0 w 148"/>
              <a:gd name="T1" fmla="*/ 2147483647 h 109"/>
              <a:gd name="T2" fmla="*/ 0 w 148"/>
              <a:gd name="T3" fmla="*/ 2147483647 h 109"/>
              <a:gd name="T4" fmla="*/ 2147483647 w 148"/>
              <a:gd name="T5" fmla="*/ 2147483647 h 109"/>
              <a:gd name="T6" fmla="*/ 2147483647 w 148"/>
              <a:gd name="T7" fmla="*/ 2147483647 h 109"/>
              <a:gd name="T8" fmla="*/ 2147483647 w 148"/>
              <a:gd name="T9" fmla="*/ 2147483647 h 109"/>
              <a:gd name="T10" fmla="*/ 2147483647 w 148"/>
              <a:gd name="T11" fmla="*/ 0 h 109"/>
              <a:gd name="T12" fmla="*/ 2147483647 w 148"/>
              <a:gd name="T13" fmla="*/ 2147483647 h 109"/>
              <a:gd name="T14" fmla="*/ 2147483647 w 148"/>
              <a:gd name="T15" fmla="*/ 2147483647 h 109"/>
              <a:gd name="T16" fmla="*/ 2147483647 w 148"/>
              <a:gd name="T17" fmla="*/ 2147483647 h 109"/>
              <a:gd name="T18" fmla="*/ 2147483647 w 148"/>
              <a:gd name="T19" fmla="*/ 2147483647 h 109"/>
              <a:gd name="T20" fmla="*/ 2147483647 w 148"/>
              <a:gd name="T21" fmla="*/ 2147483647 h 109"/>
              <a:gd name="T22" fmla="*/ 2147483647 w 148"/>
              <a:gd name="T23" fmla="*/ 2147483647 h 109"/>
              <a:gd name="T24" fmla="*/ 2147483647 w 148"/>
              <a:gd name="T25" fmla="*/ 2147483647 h 109"/>
              <a:gd name="T26" fmla="*/ 0 w 148"/>
              <a:gd name="T27" fmla="*/ 2147483647 h 109"/>
              <a:gd name="T28" fmla="*/ 0 w 148"/>
              <a:gd name="T29" fmla="*/ 2147483647 h 10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48"/>
              <a:gd name="T46" fmla="*/ 0 h 109"/>
              <a:gd name="T47" fmla="*/ 148 w 148"/>
              <a:gd name="T48" fmla="*/ 109 h 109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48" h="109">
                <a:moveTo>
                  <a:pt x="0" y="106"/>
                </a:moveTo>
                <a:lnTo>
                  <a:pt x="0" y="106"/>
                </a:lnTo>
                <a:lnTo>
                  <a:pt x="36" y="86"/>
                </a:lnTo>
                <a:lnTo>
                  <a:pt x="48" y="43"/>
                </a:lnTo>
                <a:lnTo>
                  <a:pt x="80" y="21"/>
                </a:lnTo>
                <a:lnTo>
                  <a:pt x="90" y="0"/>
                </a:lnTo>
                <a:lnTo>
                  <a:pt x="135" y="7"/>
                </a:lnTo>
                <a:lnTo>
                  <a:pt x="147" y="47"/>
                </a:lnTo>
                <a:lnTo>
                  <a:pt x="127" y="48"/>
                </a:lnTo>
                <a:lnTo>
                  <a:pt x="115" y="53"/>
                </a:lnTo>
                <a:lnTo>
                  <a:pt x="118" y="63"/>
                </a:lnTo>
                <a:lnTo>
                  <a:pt x="61" y="87"/>
                </a:lnTo>
                <a:lnTo>
                  <a:pt x="54" y="108"/>
                </a:lnTo>
                <a:lnTo>
                  <a:pt x="0" y="106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805" name="Freeform 153"/>
          <p:cNvSpPr>
            <a:spLocks/>
          </p:cNvSpPr>
          <p:nvPr/>
        </p:nvSpPr>
        <p:spPr bwMode="auto">
          <a:xfrm>
            <a:off x="4713288" y="5273675"/>
            <a:ext cx="355600" cy="547688"/>
          </a:xfrm>
          <a:custGeom>
            <a:avLst/>
            <a:gdLst>
              <a:gd name="T0" fmla="*/ 0 w 133"/>
              <a:gd name="T1" fmla="*/ 2147483647 h 204"/>
              <a:gd name="T2" fmla="*/ 0 w 133"/>
              <a:gd name="T3" fmla="*/ 2147483647 h 204"/>
              <a:gd name="T4" fmla="*/ 2147483647 w 133"/>
              <a:gd name="T5" fmla="*/ 2147483647 h 204"/>
              <a:gd name="T6" fmla="*/ 2147483647 w 133"/>
              <a:gd name="T7" fmla="*/ 2147483647 h 204"/>
              <a:gd name="T8" fmla="*/ 2147483647 w 133"/>
              <a:gd name="T9" fmla="*/ 2147483647 h 204"/>
              <a:gd name="T10" fmla="*/ 2147483647 w 133"/>
              <a:gd name="T11" fmla="*/ 2147483647 h 204"/>
              <a:gd name="T12" fmla="*/ 2147483647 w 133"/>
              <a:gd name="T13" fmla="*/ 2147483647 h 204"/>
              <a:gd name="T14" fmla="*/ 2147483647 w 133"/>
              <a:gd name="T15" fmla="*/ 2147483647 h 204"/>
              <a:gd name="T16" fmla="*/ 2147483647 w 133"/>
              <a:gd name="T17" fmla="*/ 2147483647 h 204"/>
              <a:gd name="T18" fmla="*/ 2147483647 w 133"/>
              <a:gd name="T19" fmla="*/ 2147483647 h 204"/>
              <a:gd name="T20" fmla="*/ 2147483647 w 133"/>
              <a:gd name="T21" fmla="*/ 2147483647 h 204"/>
              <a:gd name="T22" fmla="*/ 2147483647 w 133"/>
              <a:gd name="T23" fmla="*/ 2147483647 h 204"/>
              <a:gd name="T24" fmla="*/ 2147483647 w 133"/>
              <a:gd name="T25" fmla="*/ 2147483647 h 204"/>
              <a:gd name="T26" fmla="*/ 2147483647 w 133"/>
              <a:gd name="T27" fmla="*/ 2147483647 h 204"/>
              <a:gd name="T28" fmla="*/ 2147483647 w 133"/>
              <a:gd name="T29" fmla="*/ 0 h 204"/>
              <a:gd name="T30" fmla="*/ 2147483647 w 133"/>
              <a:gd name="T31" fmla="*/ 2147483647 h 204"/>
              <a:gd name="T32" fmla="*/ 2147483647 w 133"/>
              <a:gd name="T33" fmla="*/ 2147483647 h 204"/>
              <a:gd name="T34" fmla="*/ 2147483647 w 133"/>
              <a:gd name="T35" fmla="*/ 2147483647 h 204"/>
              <a:gd name="T36" fmla="*/ 2147483647 w 133"/>
              <a:gd name="T37" fmla="*/ 2147483647 h 204"/>
              <a:gd name="T38" fmla="*/ 2147483647 w 133"/>
              <a:gd name="T39" fmla="*/ 2147483647 h 204"/>
              <a:gd name="T40" fmla="*/ 2147483647 w 133"/>
              <a:gd name="T41" fmla="*/ 2147483647 h 204"/>
              <a:gd name="T42" fmla="*/ 2147483647 w 133"/>
              <a:gd name="T43" fmla="*/ 2147483647 h 204"/>
              <a:gd name="T44" fmla="*/ 2147483647 w 133"/>
              <a:gd name="T45" fmla="*/ 2147483647 h 204"/>
              <a:gd name="T46" fmla="*/ 0 w 133"/>
              <a:gd name="T47" fmla="*/ 2147483647 h 204"/>
              <a:gd name="T48" fmla="*/ 0 w 133"/>
              <a:gd name="T49" fmla="*/ 2147483647 h 20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33"/>
              <a:gd name="T76" fmla="*/ 0 h 204"/>
              <a:gd name="T77" fmla="*/ 133 w 133"/>
              <a:gd name="T78" fmla="*/ 204 h 20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33" h="204">
                <a:moveTo>
                  <a:pt x="0" y="56"/>
                </a:moveTo>
                <a:lnTo>
                  <a:pt x="0" y="56"/>
                </a:lnTo>
                <a:lnTo>
                  <a:pt x="3" y="63"/>
                </a:lnTo>
                <a:lnTo>
                  <a:pt x="34" y="73"/>
                </a:lnTo>
                <a:lnTo>
                  <a:pt x="37" y="85"/>
                </a:lnTo>
                <a:lnTo>
                  <a:pt x="36" y="117"/>
                </a:lnTo>
                <a:lnTo>
                  <a:pt x="19" y="150"/>
                </a:lnTo>
                <a:lnTo>
                  <a:pt x="23" y="190"/>
                </a:lnTo>
                <a:lnTo>
                  <a:pt x="25" y="203"/>
                </a:lnTo>
                <a:lnTo>
                  <a:pt x="35" y="203"/>
                </a:lnTo>
                <a:lnTo>
                  <a:pt x="35" y="189"/>
                </a:lnTo>
                <a:lnTo>
                  <a:pt x="67" y="171"/>
                </a:lnTo>
                <a:lnTo>
                  <a:pt x="58" y="117"/>
                </a:lnTo>
                <a:lnTo>
                  <a:pt x="131" y="62"/>
                </a:lnTo>
                <a:lnTo>
                  <a:pt x="132" y="0"/>
                </a:lnTo>
                <a:lnTo>
                  <a:pt x="113" y="11"/>
                </a:lnTo>
                <a:lnTo>
                  <a:pt x="63" y="14"/>
                </a:lnTo>
                <a:lnTo>
                  <a:pt x="61" y="36"/>
                </a:lnTo>
                <a:lnTo>
                  <a:pt x="75" y="55"/>
                </a:lnTo>
                <a:lnTo>
                  <a:pt x="67" y="82"/>
                </a:lnTo>
                <a:lnTo>
                  <a:pt x="53" y="68"/>
                </a:lnTo>
                <a:lnTo>
                  <a:pt x="56" y="49"/>
                </a:lnTo>
                <a:lnTo>
                  <a:pt x="40" y="44"/>
                </a:lnTo>
                <a:lnTo>
                  <a:pt x="0" y="56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806" name="Freeform 154"/>
          <p:cNvSpPr>
            <a:spLocks/>
          </p:cNvSpPr>
          <p:nvPr/>
        </p:nvSpPr>
        <p:spPr bwMode="auto">
          <a:xfrm>
            <a:off x="3713164" y="4160839"/>
            <a:ext cx="534987" cy="395287"/>
          </a:xfrm>
          <a:custGeom>
            <a:avLst/>
            <a:gdLst>
              <a:gd name="T0" fmla="*/ 0 w 199"/>
              <a:gd name="T1" fmla="*/ 2147483647 h 147"/>
              <a:gd name="T2" fmla="*/ 0 w 199"/>
              <a:gd name="T3" fmla="*/ 2147483647 h 147"/>
              <a:gd name="T4" fmla="*/ 2147483647 w 199"/>
              <a:gd name="T5" fmla="*/ 2147483647 h 147"/>
              <a:gd name="T6" fmla="*/ 2147483647 w 199"/>
              <a:gd name="T7" fmla="*/ 2147483647 h 147"/>
              <a:gd name="T8" fmla="*/ 2147483647 w 199"/>
              <a:gd name="T9" fmla="*/ 2147483647 h 147"/>
              <a:gd name="T10" fmla="*/ 2147483647 w 199"/>
              <a:gd name="T11" fmla="*/ 2147483647 h 147"/>
              <a:gd name="T12" fmla="*/ 2147483647 w 199"/>
              <a:gd name="T13" fmla="*/ 2147483647 h 147"/>
              <a:gd name="T14" fmla="*/ 2147483647 w 199"/>
              <a:gd name="T15" fmla="*/ 2147483647 h 147"/>
              <a:gd name="T16" fmla="*/ 2147483647 w 199"/>
              <a:gd name="T17" fmla="*/ 2147483647 h 147"/>
              <a:gd name="T18" fmla="*/ 2147483647 w 199"/>
              <a:gd name="T19" fmla="*/ 2147483647 h 147"/>
              <a:gd name="T20" fmla="*/ 2147483647 w 199"/>
              <a:gd name="T21" fmla="*/ 2147483647 h 147"/>
              <a:gd name="T22" fmla="*/ 2147483647 w 199"/>
              <a:gd name="T23" fmla="*/ 2147483647 h 147"/>
              <a:gd name="T24" fmla="*/ 2147483647 w 199"/>
              <a:gd name="T25" fmla="*/ 2147483647 h 147"/>
              <a:gd name="T26" fmla="*/ 2147483647 w 199"/>
              <a:gd name="T27" fmla="*/ 2147483647 h 147"/>
              <a:gd name="T28" fmla="*/ 2147483647 w 199"/>
              <a:gd name="T29" fmla="*/ 0 h 147"/>
              <a:gd name="T30" fmla="*/ 2147483647 w 199"/>
              <a:gd name="T31" fmla="*/ 2147483647 h 147"/>
              <a:gd name="T32" fmla="*/ 2147483647 w 199"/>
              <a:gd name="T33" fmla="*/ 2147483647 h 147"/>
              <a:gd name="T34" fmla="*/ 2147483647 w 199"/>
              <a:gd name="T35" fmla="*/ 2147483647 h 147"/>
              <a:gd name="T36" fmla="*/ 2147483647 w 199"/>
              <a:gd name="T37" fmla="*/ 2147483647 h 147"/>
              <a:gd name="T38" fmla="*/ 0 w 199"/>
              <a:gd name="T39" fmla="*/ 2147483647 h 147"/>
              <a:gd name="T40" fmla="*/ 0 w 199"/>
              <a:gd name="T41" fmla="*/ 2147483647 h 14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99"/>
              <a:gd name="T64" fmla="*/ 0 h 147"/>
              <a:gd name="T65" fmla="*/ 199 w 199"/>
              <a:gd name="T66" fmla="*/ 147 h 14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99" h="147">
                <a:moveTo>
                  <a:pt x="0" y="106"/>
                </a:moveTo>
                <a:lnTo>
                  <a:pt x="0" y="106"/>
                </a:lnTo>
                <a:lnTo>
                  <a:pt x="2" y="118"/>
                </a:lnTo>
                <a:lnTo>
                  <a:pt x="26" y="143"/>
                </a:lnTo>
                <a:lnTo>
                  <a:pt x="33" y="138"/>
                </a:lnTo>
                <a:lnTo>
                  <a:pt x="42" y="146"/>
                </a:lnTo>
                <a:lnTo>
                  <a:pt x="57" y="121"/>
                </a:lnTo>
                <a:lnTo>
                  <a:pt x="113" y="134"/>
                </a:lnTo>
                <a:lnTo>
                  <a:pt x="163" y="120"/>
                </a:lnTo>
                <a:lnTo>
                  <a:pt x="165" y="114"/>
                </a:lnTo>
                <a:lnTo>
                  <a:pt x="190" y="82"/>
                </a:lnTo>
                <a:lnTo>
                  <a:pt x="198" y="38"/>
                </a:lnTo>
                <a:lnTo>
                  <a:pt x="184" y="25"/>
                </a:lnTo>
                <a:lnTo>
                  <a:pt x="184" y="5"/>
                </a:lnTo>
                <a:lnTo>
                  <a:pt x="143" y="0"/>
                </a:lnTo>
                <a:lnTo>
                  <a:pt x="67" y="50"/>
                </a:lnTo>
                <a:lnTo>
                  <a:pt x="47" y="55"/>
                </a:lnTo>
                <a:lnTo>
                  <a:pt x="48" y="92"/>
                </a:lnTo>
                <a:lnTo>
                  <a:pt x="40" y="100"/>
                </a:lnTo>
                <a:lnTo>
                  <a:pt x="0" y="106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807" name="Freeform 155"/>
          <p:cNvSpPr>
            <a:spLocks/>
          </p:cNvSpPr>
          <p:nvPr/>
        </p:nvSpPr>
        <p:spPr bwMode="auto">
          <a:xfrm>
            <a:off x="3802063" y="4483101"/>
            <a:ext cx="392112" cy="320675"/>
          </a:xfrm>
          <a:custGeom>
            <a:avLst/>
            <a:gdLst>
              <a:gd name="T0" fmla="*/ 0 w 146"/>
              <a:gd name="T1" fmla="*/ 2147483647 h 119"/>
              <a:gd name="T2" fmla="*/ 0 w 146"/>
              <a:gd name="T3" fmla="*/ 2147483647 h 119"/>
              <a:gd name="T4" fmla="*/ 2147483647 w 146"/>
              <a:gd name="T5" fmla="*/ 2147483647 h 119"/>
              <a:gd name="T6" fmla="*/ 2147483647 w 146"/>
              <a:gd name="T7" fmla="*/ 0 h 119"/>
              <a:gd name="T8" fmla="*/ 2147483647 w 146"/>
              <a:gd name="T9" fmla="*/ 2147483647 h 119"/>
              <a:gd name="T10" fmla="*/ 2147483647 w 146"/>
              <a:gd name="T11" fmla="*/ 0 h 119"/>
              <a:gd name="T12" fmla="*/ 2147483647 w 146"/>
              <a:gd name="T13" fmla="*/ 2147483647 h 119"/>
              <a:gd name="T14" fmla="*/ 2147483647 w 146"/>
              <a:gd name="T15" fmla="*/ 2147483647 h 119"/>
              <a:gd name="T16" fmla="*/ 2147483647 w 146"/>
              <a:gd name="T17" fmla="*/ 2147483647 h 119"/>
              <a:gd name="T18" fmla="*/ 2147483647 w 146"/>
              <a:gd name="T19" fmla="*/ 2147483647 h 119"/>
              <a:gd name="T20" fmla="*/ 2147483647 w 146"/>
              <a:gd name="T21" fmla="*/ 2147483647 h 119"/>
              <a:gd name="T22" fmla="*/ 2147483647 w 146"/>
              <a:gd name="T23" fmla="*/ 2147483647 h 119"/>
              <a:gd name="T24" fmla="*/ 2147483647 w 146"/>
              <a:gd name="T25" fmla="*/ 2147483647 h 119"/>
              <a:gd name="T26" fmla="*/ 2147483647 w 146"/>
              <a:gd name="T27" fmla="*/ 2147483647 h 119"/>
              <a:gd name="T28" fmla="*/ 0 w 146"/>
              <a:gd name="T29" fmla="*/ 2147483647 h 119"/>
              <a:gd name="T30" fmla="*/ 0 w 146"/>
              <a:gd name="T31" fmla="*/ 2147483647 h 11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46"/>
              <a:gd name="T49" fmla="*/ 0 h 119"/>
              <a:gd name="T50" fmla="*/ 146 w 146"/>
              <a:gd name="T51" fmla="*/ 119 h 11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46" h="119">
                <a:moveTo>
                  <a:pt x="0" y="91"/>
                </a:moveTo>
                <a:lnTo>
                  <a:pt x="0" y="91"/>
                </a:lnTo>
                <a:lnTo>
                  <a:pt x="9" y="25"/>
                </a:lnTo>
                <a:lnTo>
                  <a:pt x="24" y="0"/>
                </a:lnTo>
                <a:lnTo>
                  <a:pt x="80" y="13"/>
                </a:lnTo>
                <a:lnTo>
                  <a:pt x="130" y="0"/>
                </a:lnTo>
                <a:lnTo>
                  <a:pt x="140" y="15"/>
                </a:lnTo>
                <a:lnTo>
                  <a:pt x="145" y="25"/>
                </a:lnTo>
                <a:lnTo>
                  <a:pt x="131" y="35"/>
                </a:lnTo>
                <a:lnTo>
                  <a:pt x="106" y="88"/>
                </a:lnTo>
                <a:lnTo>
                  <a:pt x="82" y="85"/>
                </a:lnTo>
                <a:lnTo>
                  <a:pt x="69" y="110"/>
                </a:lnTo>
                <a:lnTo>
                  <a:pt x="41" y="118"/>
                </a:lnTo>
                <a:lnTo>
                  <a:pt x="24" y="94"/>
                </a:lnTo>
                <a:lnTo>
                  <a:pt x="0" y="91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808" name="Freeform 156"/>
          <p:cNvSpPr>
            <a:spLocks/>
          </p:cNvSpPr>
          <p:nvPr/>
        </p:nvSpPr>
        <p:spPr bwMode="auto">
          <a:xfrm>
            <a:off x="3143251" y="4521201"/>
            <a:ext cx="104775" cy="61913"/>
          </a:xfrm>
          <a:custGeom>
            <a:avLst/>
            <a:gdLst>
              <a:gd name="T0" fmla="*/ 0 w 39"/>
              <a:gd name="T1" fmla="*/ 2147483647 h 23"/>
              <a:gd name="T2" fmla="*/ 0 w 39"/>
              <a:gd name="T3" fmla="*/ 2147483647 h 23"/>
              <a:gd name="T4" fmla="*/ 2147483647 w 39"/>
              <a:gd name="T5" fmla="*/ 2147483647 h 23"/>
              <a:gd name="T6" fmla="*/ 2147483647 w 39"/>
              <a:gd name="T7" fmla="*/ 2147483647 h 23"/>
              <a:gd name="T8" fmla="*/ 2147483647 w 39"/>
              <a:gd name="T9" fmla="*/ 2147483647 h 23"/>
              <a:gd name="T10" fmla="*/ 2147483647 w 39"/>
              <a:gd name="T11" fmla="*/ 2147483647 h 23"/>
              <a:gd name="T12" fmla="*/ 2147483647 w 39"/>
              <a:gd name="T13" fmla="*/ 2147483647 h 23"/>
              <a:gd name="T14" fmla="*/ 2147483647 w 39"/>
              <a:gd name="T15" fmla="*/ 0 h 23"/>
              <a:gd name="T16" fmla="*/ 0 w 39"/>
              <a:gd name="T17" fmla="*/ 2147483647 h 23"/>
              <a:gd name="T18" fmla="*/ 0 w 39"/>
              <a:gd name="T19" fmla="*/ 2147483647 h 2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9"/>
              <a:gd name="T31" fmla="*/ 0 h 23"/>
              <a:gd name="T32" fmla="*/ 39 w 39"/>
              <a:gd name="T33" fmla="*/ 23 h 2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9" h="23">
                <a:moveTo>
                  <a:pt x="0" y="3"/>
                </a:moveTo>
                <a:lnTo>
                  <a:pt x="0" y="3"/>
                </a:lnTo>
                <a:lnTo>
                  <a:pt x="10" y="12"/>
                </a:lnTo>
                <a:lnTo>
                  <a:pt x="23" y="9"/>
                </a:lnTo>
                <a:lnTo>
                  <a:pt x="16" y="12"/>
                </a:lnTo>
                <a:lnTo>
                  <a:pt x="22" y="22"/>
                </a:lnTo>
                <a:lnTo>
                  <a:pt x="37" y="12"/>
                </a:lnTo>
                <a:lnTo>
                  <a:pt x="38" y="0"/>
                </a:lnTo>
                <a:lnTo>
                  <a:pt x="0" y="3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809" name="Freeform 157"/>
          <p:cNvSpPr>
            <a:spLocks/>
          </p:cNvSpPr>
          <p:nvPr/>
        </p:nvSpPr>
        <p:spPr bwMode="auto">
          <a:xfrm>
            <a:off x="5414963" y="4073525"/>
            <a:ext cx="44450" cy="57150"/>
          </a:xfrm>
          <a:custGeom>
            <a:avLst/>
            <a:gdLst>
              <a:gd name="T0" fmla="*/ 0 w 17"/>
              <a:gd name="T1" fmla="*/ 2147483647 h 21"/>
              <a:gd name="T2" fmla="*/ 0 w 17"/>
              <a:gd name="T3" fmla="*/ 2147483647 h 21"/>
              <a:gd name="T4" fmla="*/ 2147483647 w 17"/>
              <a:gd name="T5" fmla="*/ 2147483647 h 21"/>
              <a:gd name="T6" fmla="*/ 2147483647 w 17"/>
              <a:gd name="T7" fmla="*/ 2147483647 h 21"/>
              <a:gd name="T8" fmla="*/ 2147483647 w 17"/>
              <a:gd name="T9" fmla="*/ 0 h 21"/>
              <a:gd name="T10" fmla="*/ 0 w 17"/>
              <a:gd name="T11" fmla="*/ 2147483647 h 21"/>
              <a:gd name="T12" fmla="*/ 0 w 17"/>
              <a:gd name="T13" fmla="*/ 2147483647 h 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1"/>
              <a:gd name="T23" fmla="*/ 17 w 17"/>
              <a:gd name="T24" fmla="*/ 21 h 2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1">
                <a:moveTo>
                  <a:pt x="0" y="16"/>
                </a:moveTo>
                <a:lnTo>
                  <a:pt x="0" y="16"/>
                </a:lnTo>
                <a:lnTo>
                  <a:pt x="7" y="20"/>
                </a:lnTo>
                <a:lnTo>
                  <a:pt x="16" y="18"/>
                </a:lnTo>
                <a:lnTo>
                  <a:pt x="8" y="0"/>
                </a:lnTo>
                <a:lnTo>
                  <a:pt x="0" y="16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810" name="Freeform 158"/>
          <p:cNvSpPr>
            <a:spLocks/>
          </p:cNvSpPr>
          <p:nvPr/>
        </p:nvSpPr>
        <p:spPr bwMode="auto">
          <a:xfrm>
            <a:off x="4683125" y="4970464"/>
            <a:ext cx="58738" cy="53975"/>
          </a:xfrm>
          <a:custGeom>
            <a:avLst/>
            <a:gdLst>
              <a:gd name="T0" fmla="*/ 0 w 22"/>
              <a:gd name="T1" fmla="*/ 2147483647 h 20"/>
              <a:gd name="T2" fmla="*/ 0 w 22"/>
              <a:gd name="T3" fmla="*/ 2147483647 h 20"/>
              <a:gd name="T4" fmla="*/ 2147483647 w 22"/>
              <a:gd name="T5" fmla="*/ 2147483647 h 20"/>
              <a:gd name="T6" fmla="*/ 2147483647 w 22"/>
              <a:gd name="T7" fmla="*/ 0 h 20"/>
              <a:gd name="T8" fmla="*/ 2147483647 w 22"/>
              <a:gd name="T9" fmla="*/ 2147483647 h 20"/>
              <a:gd name="T10" fmla="*/ 0 w 22"/>
              <a:gd name="T11" fmla="*/ 2147483647 h 20"/>
              <a:gd name="T12" fmla="*/ 0 w 22"/>
              <a:gd name="T13" fmla="*/ 2147483647 h 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20"/>
              <a:gd name="T23" fmla="*/ 22 w 22"/>
              <a:gd name="T24" fmla="*/ 20 h 2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20">
                <a:moveTo>
                  <a:pt x="0" y="19"/>
                </a:moveTo>
                <a:lnTo>
                  <a:pt x="0" y="19"/>
                </a:lnTo>
                <a:lnTo>
                  <a:pt x="8" y="3"/>
                </a:lnTo>
                <a:lnTo>
                  <a:pt x="18" y="0"/>
                </a:lnTo>
                <a:lnTo>
                  <a:pt x="21" y="15"/>
                </a:lnTo>
                <a:lnTo>
                  <a:pt x="0" y="19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811" name="Freeform 159"/>
          <p:cNvSpPr>
            <a:spLocks/>
          </p:cNvSpPr>
          <p:nvPr/>
        </p:nvSpPr>
        <p:spPr bwMode="auto">
          <a:xfrm>
            <a:off x="3117850" y="4392614"/>
            <a:ext cx="209550" cy="141287"/>
          </a:xfrm>
          <a:custGeom>
            <a:avLst/>
            <a:gdLst>
              <a:gd name="T0" fmla="*/ 0 w 79"/>
              <a:gd name="T1" fmla="*/ 2147483647 h 53"/>
              <a:gd name="T2" fmla="*/ 0 w 79"/>
              <a:gd name="T3" fmla="*/ 2147483647 h 53"/>
              <a:gd name="T4" fmla="*/ 2147483647 w 79"/>
              <a:gd name="T5" fmla="*/ 2147483647 h 53"/>
              <a:gd name="T6" fmla="*/ 2147483647 w 79"/>
              <a:gd name="T7" fmla="*/ 2147483647 h 53"/>
              <a:gd name="T8" fmla="*/ 2147483647 w 79"/>
              <a:gd name="T9" fmla="*/ 2147483647 h 53"/>
              <a:gd name="T10" fmla="*/ 2147483647 w 79"/>
              <a:gd name="T11" fmla="*/ 2147483647 h 53"/>
              <a:gd name="T12" fmla="*/ 2147483647 w 79"/>
              <a:gd name="T13" fmla="*/ 2147483647 h 53"/>
              <a:gd name="T14" fmla="*/ 2147483647 w 79"/>
              <a:gd name="T15" fmla="*/ 2147483647 h 53"/>
              <a:gd name="T16" fmla="*/ 2147483647 w 79"/>
              <a:gd name="T17" fmla="*/ 2147483647 h 53"/>
              <a:gd name="T18" fmla="*/ 2147483647 w 79"/>
              <a:gd name="T19" fmla="*/ 0 h 53"/>
              <a:gd name="T20" fmla="*/ 2147483647 w 79"/>
              <a:gd name="T21" fmla="*/ 2147483647 h 53"/>
              <a:gd name="T22" fmla="*/ 0 w 79"/>
              <a:gd name="T23" fmla="*/ 2147483647 h 53"/>
              <a:gd name="T24" fmla="*/ 0 w 79"/>
              <a:gd name="T25" fmla="*/ 2147483647 h 5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9"/>
              <a:gd name="T40" fmla="*/ 0 h 53"/>
              <a:gd name="T41" fmla="*/ 79 w 79"/>
              <a:gd name="T42" fmla="*/ 53 h 5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9" h="53">
                <a:moveTo>
                  <a:pt x="0" y="22"/>
                </a:moveTo>
                <a:lnTo>
                  <a:pt x="0" y="22"/>
                </a:lnTo>
                <a:lnTo>
                  <a:pt x="10" y="37"/>
                </a:lnTo>
                <a:lnTo>
                  <a:pt x="46" y="39"/>
                </a:lnTo>
                <a:lnTo>
                  <a:pt x="9" y="44"/>
                </a:lnTo>
                <a:lnTo>
                  <a:pt x="9" y="52"/>
                </a:lnTo>
                <a:lnTo>
                  <a:pt x="47" y="48"/>
                </a:lnTo>
                <a:lnTo>
                  <a:pt x="78" y="52"/>
                </a:lnTo>
                <a:lnTo>
                  <a:pt x="68" y="22"/>
                </a:lnTo>
                <a:lnTo>
                  <a:pt x="40" y="0"/>
                </a:lnTo>
                <a:lnTo>
                  <a:pt x="10" y="6"/>
                </a:lnTo>
                <a:lnTo>
                  <a:pt x="0" y="22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812" name="Freeform 160"/>
          <p:cNvSpPr>
            <a:spLocks/>
          </p:cNvSpPr>
          <p:nvPr/>
        </p:nvSpPr>
        <p:spPr bwMode="auto">
          <a:xfrm>
            <a:off x="3259139" y="4610100"/>
            <a:ext cx="103187" cy="103188"/>
          </a:xfrm>
          <a:custGeom>
            <a:avLst/>
            <a:gdLst>
              <a:gd name="T0" fmla="*/ 0 w 39"/>
              <a:gd name="T1" fmla="*/ 2147483647 h 39"/>
              <a:gd name="T2" fmla="*/ 0 w 39"/>
              <a:gd name="T3" fmla="*/ 2147483647 h 39"/>
              <a:gd name="T4" fmla="*/ 2147483647 w 39"/>
              <a:gd name="T5" fmla="*/ 2147483647 h 39"/>
              <a:gd name="T6" fmla="*/ 2147483647 w 39"/>
              <a:gd name="T7" fmla="*/ 2147483647 h 39"/>
              <a:gd name="T8" fmla="*/ 2147483647 w 39"/>
              <a:gd name="T9" fmla="*/ 2147483647 h 39"/>
              <a:gd name="T10" fmla="*/ 2147483647 w 39"/>
              <a:gd name="T11" fmla="*/ 0 h 39"/>
              <a:gd name="T12" fmla="*/ 0 w 39"/>
              <a:gd name="T13" fmla="*/ 2147483647 h 39"/>
              <a:gd name="T14" fmla="*/ 0 w 39"/>
              <a:gd name="T15" fmla="*/ 2147483647 h 3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9"/>
              <a:gd name="T25" fmla="*/ 0 h 39"/>
              <a:gd name="T26" fmla="*/ 39 w 39"/>
              <a:gd name="T27" fmla="*/ 39 h 3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9" h="39">
                <a:moveTo>
                  <a:pt x="0" y="10"/>
                </a:moveTo>
                <a:lnTo>
                  <a:pt x="0" y="10"/>
                </a:lnTo>
                <a:lnTo>
                  <a:pt x="4" y="25"/>
                </a:lnTo>
                <a:lnTo>
                  <a:pt x="23" y="38"/>
                </a:lnTo>
                <a:lnTo>
                  <a:pt x="38" y="19"/>
                </a:lnTo>
                <a:lnTo>
                  <a:pt x="26" y="0"/>
                </a:lnTo>
                <a:lnTo>
                  <a:pt x="0" y="10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813" name="Freeform 161"/>
          <p:cNvSpPr>
            <a:spLocks/>
          </p:cNvSpPr>
          <p:nvPr/>
        </p:nvSpPr>
        <p:spPr bwMode="auto">
          <a:xfrm>
            <a:off x="5086350" y="4548188"/>
            <a:ext cx="342900" cy="444500"/>
          </a:xfrm>
          <a:custGeom>
            <a:avLst/>
            <a:gdLst>
              <a:gd name="T0" fmla="*/ 0 w 128"/>
              <a:gd name="T1" fmla="*/ 2147483647 h 165"/>
              <a:gd name="T2" fmla="*/ 0 w 128"/>
              <a:gd name="T3" fmla="*/ 2147483647 h 165"/>
              <a:gd name="T4" fmla="*/ 0 w 128"/>
              <a:gd name="T5" fmla="*/ 2147483647 h 165"/>
              <a:gd name="T6" fmla="*/ 2147483647 w 128"/>
              <a:gd name="T7" fmla="*/ 2147483647 h 165"/>
              <a:gd name="T8" fmla="*/ 2147483647 w 128"/>
              <a:gd name="T9" fmla="*/ 2147483647 h 165"/>
              <a:gd name="T10" fmla="*/ 2147483647 w 128"/>
              <a:gd name="T11" fmla="*/ 2147483647 h 165"/>
              <a:gd name="T12" fmla="*/ 2147483647 w 128"/>
              <a:gd name="T13" fmla="*/ 2147483647 h 165"/>
              <a:gd name="T14" fmla="*/ 2147483647 w 128"/>
              <a:gd name="T15" fmla="*/ 2147483647 h 165"/>
              <a:gd name="T16" fmla="*/ 2147483647 w 128"/>
              <a:gd name="T17" fmla="*/ 2147483647 h 165"/>
              <a:gd name="T18" fmla="*/ 2147483647 w 128"/>
              <a:gd name="T19" fmla="*/ 2147483647 h 165"/>
              <a:gd name="T20" fmla="*/ 2147483647 w 128"/>
              <a:gd name="T21" fmla="*/ 0 h 165"/>
              <a:gd name="T22" fmla="*/ 2147483647 w 128"/>
              <a:gd name="T23" fmla="*/ 2147483647 h 165"/>
              <a:gd name="T24" fmla="*/ 2147483647 w 128"/>
              <a:gd name="T25" fmla="*/ 2147483647 h 165"/>
              <a:gd name="T26" fmla="*/ 2147483647 w 128"/>
              <a:gd name="T27" fmla="*/ 2147483647 h 165"/>
              <a:gd name="T28" fmla="*/ 0 w 128"/>
              <a:gd name="T29" fmla="*/ 2147483647 h 165"/>
              <a:gd name="T30" fmla="*/ 0 w 128"/>
              <a:gd name="T31" fmla="*/ 2147483647 h 16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28"/>
              <a:gd name="T49" fmla="*/ 0 h 165"/>
              <a:gd name="T50" fmla="*/ 128 w 128"/>
              <a:gd name="T51" fmla="*/ 165 h 165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28" h="165">
                <a:moveTo>
                  <a:pt x="0" y="153"/>
                </a:moveTo>
                <a:lnTo>
                  <a:pt x="0" y="153"/>
                </a:lnTo>
                <a:lnTo>
                  <a:pt x="0" y="109"/>
                </a:lnTo>
                <a:lnTo>
                  <a:pt x="9" y="96"/>
                </a:lnTo>
                <a:lnTo>
                  <a:pt x="48" y="82"/>
                </a:lnTo>
                <a:lnTo>
                  <a:pt x="87" y="46"/>
                </a:lnTo>
                <a:lnTo>
                  <a:pt x="37" y="35"/>
                </a:lnTo>
                <a:lnTo>
                  <a:pt x="22" y="12"/>
                </a:lnTo>
                <a:lnTo>
                  <a:pt x="28" y="6"/>
                </a:lnTo>
                <a:lnTo>
                  <a:pt x="47" y="19"/>
                </a:lnTo>
                <a:lnTo>
                  <a:pt x="121" y="0"/>
                </a:lnTo>
                <a:lnTo>
                  <a:pt x="127" y="19"/>
                </a:lnTo>
                <a:lnTo>
                  <a:pt x="82" y="95"/>
                </a:lnTo>
                <a:lnTo>
                  <a:pt x="5" y="164"/>
                </a:lnTo>
                <a:lnTo>
                  <a:pt x="0" y="153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814" name="Freeform 162"/>
          <p:cNvSpPr>
            <a:spLocks/>
          </p:cNvSpPr>
          <p:nvPr/>
        </p:nvSpPr>
        <p:spPr bwMode="auto">
          <a:xfrm>
            <a:off x="4546600" y="5445125"/>
            <a:ext cx="268288" cy="236538"/>
          </a:xfrm>
          <a:custGeom>
            <a:avLst/>
            <a:gdLst>
              <a:gd name="T0" fmla="*/ 0 w 100"/>
              <a:gd name="T1" fmla="*/ 2147483647 h 88"/>
              <a:gd name="T2" fmla="*/ 0 w 100"/>
              <a:gd name="T3" fmla="*/ 2147483647 h 88"/>
              <a:gd name="T4" fmla="*/ 0 w 100"/>
              <a:gd name="T5" fmla="*/ 2147483647 h 88"/>
              <a:gd name="T6" fmla="*/ 2147483647 w 100"/>
              <a:gd name="T7" fmla="*/ 2147483647 h 88"/>
              <a:gd name="T8" fmla="*/ 2147483647 w 100"/>
              <a:gd name="T9" fmla="*/ 2147483647 h 88"/>
              <a:gd name="T10" fmla="*/ 2147483647 w 100"/>
              <a:gd name="T11" fmla="*/ 2147483647 h 88"/>
              <a:gd name="T12" fmla="*/ 2147483647 w 100"/>
              <a:gd name="T13" fmla="*/ 0 h 88"/>
              <a:gd name="T14" fmla="*/ 2147483647 w 100"/>
              <a:gd name="T15" fmla="*/ 2147483647 h 88"/>
              <a:gd name="T16" fmla="*/ 2147483647 w 100"/>
              <a:gd name="T17" fmla="*/ 2147483647 h 88"/>
              <a:gd name="T18" fmla="*/ 2147483647 w 100"/>
              <a:gd name="T19" fmla="*/ 2147483647 h 88"/>
              <a:gd name="T20" fmla="*/ 2147483647 w 100"/>
              <a:gd name="T21" fmla="*/ 2147483647 h 88"/>
              <a:gd name="T22" fmla="*/ 2147483647 w 100"/>
              <a:gd name="T23" fmla="*/ 2147483647 h 88"/>
              <a:gd name="T24" fmla="*/ 2147483647 w 100"/>
              <a:gd name="T25" fmla="*/ 2147483647 h 88"/>
              <a:gd name="T26" fmla="*/ 0 w 100"/>
              <a:gd name="T27" fmla="*/ 2147483647 h 88"/>
              <a:gd name="T28" fmla="*/ 0 w 100"/>
              <a:gd name="T29" fmla="*/ 2147483647 h 8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00"/>
              <a:gd name="T46" fmla="*/ 0 h 88"/>
              <a:gd name="T47" fmla="*/ 100 w 100"/>
              <a:gd name="T48" fmla="*/ 88 h 8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00" h="88">
                <a:moveTo>
                  <a:pt x="0" y="27"/>
                </a:moveTo>
                <a:lnTo>
                  <a:pt x="0" y="27"/>
                </a:lnTo>
                <a:lnTo>
                  <a:pt x="22" y="27"/>
                </a:lnTo>
                <a:lnTo>
                  <a:pt x="44" y="11"/>
                </a:lnTo>
                <a:lnTo>
                  <a:pt x="45" y="4"/>
                </a:lnTo>
                <a:lnTo>
                  <a:pt x="64" y="0"/>
                </a:lnTo>
                <a:lnTo>
                  <a:pt x="96" y="9"/>
                </a:lnTo>
                <a:lnTo>
                  <a:pt x="99" y="21"/>
                </a:lnTo>
                <a:lnTo>
                  <a:pt x="98" y="53"/>
                </a:lnTo>
                <a:lnTo>
                  <a:pt x="81" y="87"/>
                </a:lnTo>
                <a:lnTo>
                  <a:pt x="52" y="81"/>
                </a:lnTo>
                <a:lnTo>
                  <a:pt x="35" y="73"/>
                </a:lnTo>
                <a:lnTo>
                  <a:pt x="0" y="27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815" name="Freeform 163"/>
          <p:cNvSpPr>
            <a:spLocks/>
          </p:cNvSpPr>
          <p:nvPr/>
        </p:nvSpPr>
        <p:spPr bwMode="auto">
          <a:xfrm>
            <a:off x="4094164" y="5486401"/>
            <a:ext cx="454025" cy="422275"/>
          </a:xfrm>
          <a:custGeom>
            <a:avLst/>
            <a:gdLst>
              <a:gd name="T0" fmla="*/ 0 w 169"/>
              <a:gd name="T1" fmla="*/ 2147483647 h 157"/>
              <a:gd name="T2" fmla="*/ 0 w 169"/>
              <a:gd name="T3" fmla="*/ 2147483647 h 157"/>
              <a:gd name="T4" fmla="*/ 2147483647 w 169"/>
              <a:gd name="T5" fmla="*/ 0 h 157"/>
              <a:gd name="T6" fmla="*/ 2147483647 w 169"/>
              <a:gd name="T7" fmla="*/ 2147483647 h 157"/>
              <a:gd name="T8" fmla="*/ 2147483647 w 169"/>
              <a:gd name="T9" fmla="*/ 2147483647 h 157"/>
              <a:gd name="T10" fmla="*/ 2147483647 w 169"/>
              <a:gd name="T11" fmla="*/ 2147483647 h 157"/>
              <a:gd name="T12" fmla="*/ 2147483647 w 169"/>
              <a:gd name="T13" fmla="*/ 2147483647 h 157"/>
              <a:gd name="T14" fmla="*/ 2147483647 w 169"/>
              <a:gd name="T15" fmla="*/ 2147483647 h 157"/>
              <a:gd name="T16" fmla="*/ 2147483647 w 169"/>
              <a:gd name="T17" fmla="*/ 2147483647 h 157"/>
              <a:gd name="T18" fmla="*/ 2147483647 w 169"/>
              <a:gd name="T19" fmla="*/ 2147483647 h 157"/>
              <a:gd name="T20" fmla="*/ 2147483647 w 169"/>
              <a:gd name="T21" fmla="*/ 2147483647 h 157"/>
              <a:gd name="T22" fmla="*/ 2147483647 w 169"/>
              <a:gd name="T23" fmla="*/ 2147483647 h 157"/>
              <a:gd name="T24" fmla="*/ 2147483647 w 169"/>
              <a:gd name="T25" fmla="*/ 2147483647 h 157"/>
              <a:gd name="T26" fmla="*/ 2147483647 w 169"/>
              <a:gd name="T27" fmla="*/ 2147483647 h 157"/>
              <a:gd name="T28" fmla="*/ 2147483647 w 169"/>
              <a:gd name="T29" fmla="*/ 2147483647 h 157"/>
              <a:gd name="T30" fmla="*/ 2147483647 w 169"/>
              <a:gd name="T31" fmla="*/ 2147483647 h 157"/>
              <a:gd name="T32" fmla="*/ 2147483647 w 169"/>
              <a:gd name="T33" fmla="*/ 2147483647 h 157"/>
              <a:gd name="T34" fmla="*/ 2147483647 w 169"/>
              <a:gd name="T35" fmla="*/ 2147483647 h 157"/>
              <a:gd name="T36" fmla="*/ 2147483647 w 169"/>
              <a:gd name="T37" fmla="*/ 2147483647 h 157"/>
              <a:gd name="T38" fmla="*/ 2147483647 w 169"/>
              <a:gd name="T39" fmla="*/ 2147483647 h 157"/>
              <a:gd name="T40" fmla="*/ 2147483647 w 169"/>
              <a:gd name="T41" fmla="*/ 2147483647 h 157"/>
              <a:gd name="T42" fmla="*/ 0 w 169"/>
              <a:gd name="T43" fmla="*/ 2147483647 h 157"/>
              <a:gd name="T44" fmla="*/ 0 w 169"/>
              <a:gd name="T45" fmla="*/ 2147483647 h 15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57"/>
              <a:gd name="T71" fmla="*/ 169 w 169"/>
              <a:gd name="T72" fmla="*/ 157 h 15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57">
                <a:moveTo>
                  <a:pt x="0" y="4"/>
                </a:moveTo>
                <a:lnTo>
                  <a:pt x="0" y="4"/>
                </a:lnTo>
                <a:lnTo>
                  <a:pt x="20" y="0"/>
                </a:lnTo>
                <a:lnTo>
                  <a:pt x="121" y="14"/>
                </a:lnTo>
                <a:lnTo>
                  <a:pt x="145" y="8"/>
                </a:lnTo>
                <a:lnTo>
                  <a:pt x="168" y="11"/>
                </a:lnTo>
                <a:lnTo>
                  <a:pt x="147" y="21"/>
                </a:lnTo>
                <a:lnTo>
                  <a:pt x="140" y="14"/>
                </a:lnTo>
                <a:lnTo>
                  <a:pt x="116" y="19"/>
                </a:lnTo>
                <a:lnTo>
                  <a:pt x="116" y="63"/>
                </a:lnTo>
                <a:lnTo>
                  <a:pt x="103" y="63"/>
                </a:lnTo>
                <a:lnTo>
                  <a:pt x="103" y="98"/>
                </a:lnTo>
                <a:lnTo>
                  <a:pt x="103" y="147"/>
                </a:lnTo>
                <a:lnTo>
                  <a:pt x="92" y="156"/>
                </a:lnTo>
                <a:lnTo>
                  <a:pt x="77" y="156"/>
                </a:lnTo>
                <a:lnTo>
                  <a:pt x="68" y="145"/>
                </a:lnTo>
                <a:lnTo>
                  <a:pt x="60" y="151"/>
                </a:lnTo>
                <a:lnTo>
                  <a:pt x="44" y="133"/>
                </a:lnTo>
                <a:lnTo>
                  <a:pt x="36" y="79"/>
                </a:lnTo>
                <a:lnTo>
                  <a:pt x="36" y="72"/>
                </a:lnTo>
                <a:lnTo>
                  <a:pt x="0" y="4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816" name="Freeform 164"/>
          <p:cNvSpPr>
            <a:spLocks/>
          </p:cNvSpPr>
          <p:nvPr/>
        </p:nvSpPr>
        <p:spPr bwMode="auto">
          <a:xfrm>
            <a:off x="3135314" y="4013201"/>
            <a:ext cx="288925" cy="231775"/>
          </a:xfrm>
          <a:custGeom>
            <a:avLst/>
            <a:gdLst>
              <a:gd name="T0" fmla="*/ 0 w 107"/>
              <a:gd name="T1" fmla="*/ 2147483647 h 86"/>
              <a:gd name="T2" fmla="*/ 0 w 107"/>
              <a:gd name="T3" fmla="*/ 2147483647 h 86"/>
              <a:gd name="T4" fmla="*/ 2147483647 w 107"/>
              <a:gd name="T5" fmla="*/ 0 h 86"/>
              <a:gd name="T6" fmla="*/ 2147483647 w 107"/>
              <a:gd name="T7" fmla="*/ 2147483647 h 86"/>
              <a:gd name="T8" fmla="*/ 2147483647 w 107"/>
              <a:gd name="T9" fmla="*/ 2147483647 h 86"/>
              <a:gd name="T10" fmla="*/ 2147483647 w 107"/>
              <a:gd name="T11" fmla="*/ 2147483647 h 86"/>
              <a:gd name="T12" fmla="*/ 2147483647 w 107"/>
              <a:gd name="T13" fmla="*/ 2147483647 h 86"/>
              <a:gd name="T14" fmla="*/ 2147483647 w 107"/>
              <a:gd name="T15" fmla="*/ 2147483647 h 86"/>
              <a:gd name="T16" fmla="*/ 2147483647 w 107"/>
              <a:gd name="T17" fmla="*/ 2147483647 h 86"/>
              <a:gd name="T18" fmla="*/ 2147483647 w 107"/>
              <a:gd name="T19" fmla="*/ 2147483647 h 86"/>
              <a:gd name="T20" fmla="*/ 0 w 107"/>
              <a:gd name="T21" fmla="*/ 2147483647 h 86"/>
              <a:gd name="T22" fmla="*/ 0 w 107"/>
              <a:gd name="T23" fmla="*/ 2147483647 h 8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7"/>
              <a:gd name="T37" fmla="*/ 0 h 86"/>
              <a:gd name="T38" fmla="*/ 107 w 107"/>
              <a:gd name="T39" fmla="*/ 86 h 8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7" h="86">
                <a:moveTo>
                  <a:pt x="0" y="85"/>
                </a:moveTo>
                <a:lnTo>
                  <a:pt x="0" y="85"/>
                </a:lnTo>
                <a:lnTo>
                  <a:pt x="49" y="0"/>
                </a:lnTo>
                <a:lnTo>
                  <a:pt x="104" y="1"/>
                </a:lnTo>
                <a:lnTo>
                  <a:pt x="106" y="6"/>
                </a:lnTo>
                <a:lnTo>
                  <a:pt x="104" y="22"/>
                </a:lnTo>
                <a:lnTo>
                  <a:pt x="64" y="21"/>
                </a:lnTo>
                <a:lnTo>
                  <a:pt x="63" y="54"/>
                </a:lnTo>
                <a:lnTo>
                  <a:pt x="49" y="60"/>
                </a:lnTo>
                <a:lnTo>
                  <a:pt x="50" y="80"/>
                </a:lnTo>
                <a:lnTo>
                  <a:pt x="0" y="85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817" name="Freeform 165"/>
          <p:cNvSpPr>
            <a:spLocks/>
          </p:cNvSpPr>
          <p:nvPr/>
        </p:nvSpPr>
        <p:spPr bwMode="auto">
          <a:xfrm>
            <a:off x="4441825" y="4175125"/>
            <a:ext cx="560388" cy="647700"/>
          </a:xfrm>
          <a:custGeom>
            <a:avLst/>
            <a:gdLst>
              <a:gd name="T0" fmla="*/ 0 w 209"/>
              <a:gd name="T1" fmla="*/ 2147483647 h 241"/>
              <a:gd name="T2" fmla="*/ 0 w 209"/>
              <a:gd name="T3" fmla="*/ 2147483647 h 241"/>
              <a:gd name="T4" fmla="*/ 2147483647 w 209"/>
              <a:gd name="T5" fmla="*/ 2147483647 h 241"/>
              <a:gd name="T6" fmla="*/ 2147483647 w 209"/>
              <a:gd name="T7" fmla="*/ 2147483647 h 241"/>
              <a:gd name="T8" fmla="*/ 2147483647 w 209"/>
              <a:gd name="T9" fmla="*/ 2147483647 h 241"/>
              <a:gd name="T10" fmla="*/ 2147483647 w 209"/>
              <a:gd name="T11" fmla="*/ 2147483647 h 241"/>
              <a:gd name="T12" fmla="*/ 2147483647 w 209"/>
              <a:gd name="T13" fmla="*/ 2147483647 h 241"/>
              <a:gd name="T14" fmla="*/ 2147483647 w 209"/>
              <a:gd name="T15" fmla="*/ 2147483647 h 241"/>
              <a:gd name="T16" fmla="*/ 2147483647 w 209"/>
              <a:gd name="T17" fmla="*/ 2147483647 h 241"/>
              <a:gd name="T18" fmla="*/ 2147483647 w 209"/>
              <a:gd name="T19" fmla="*/ 2147483647 h 241"/>
              <a:gd name="T20" fmla="*/ 2147483647 w 209"/>
              <a:gd name="T21" fmla="*/ 2147483647 h 241"/>
              <a:gd name="T22" fmla="*/ 2147483647 w 209"/>
              <a:gd name="T23" fmla="*/ 2147483647 h 241"/>
              <a:gd name="T24" fmla="*/ 2147483647 w 209"/>
              <a:gd name="T25" fmla="*/ 2147483647 h 241"/>
              <a:gd name="T26" fmla="*/ 2147483647 w 209"/>
              <a:gd name="T27" fmla="*/ 2147483647 h 241"/>
              <a:gd name="T28" fmla="*/ 2147483647 w 209"/>
              <a:gd name="T29" fmla="*/ 2147483647 h 241"/>
              <a:gd name="T30" fmla="*/ 2147483647 w 209"/>
              <a:gd name="T31" fmla="*/ 2147483647 h 241"/>
              <a:gd name="T32" fmla="*/ 2147483647 w 209"/>
              <a:gd name="T33" fmla="*/ 2147483647 h 241"/>
              <a:gd name="T34" fmla="*/ 2147483647 w 209"/>
              <a:gd name="T35" fmla="*/ 2147483647 h 241"/>
              <a:gd name="T36" fmla="*/ 2147483647 w 209"/>
              <a:gd name="T37" fmla="*/ 0 h 241"/>
              <a:gd name="T38" fmla="*/ 2147483647 w 209"/>
              <a:gd name="T39" fmla="*/ 2147483647 h 241"/>
              <a:gd name="T40" fmla="*/ 2147483647 w 209"/>
              <a:gd name="T41" fmla="*/ 2147483647 h 241"/>
              <a:gd name="T42" fmla="*/ 2147483647 w 209"/>
              <a:gd name="T43" fmla="*/ 2147483647 h 241"/>
              <a:gd name="T44" fmla="*/ 2147483647 w 209"/>
              <a:gd name="T45" fmla="*/ 2147483647 h 241"/>
              <a:gd name="T46" fmla="*/ 2147483647 w 209"/>
              <a:gd name="T47" fmla="*/ 2147483647 h 241"/>
              <a:gd name="T48" fmla="*/ 2147483647 w 209"/>
              <a:gd name="T49" fmla="*/ 2147483647 h 241"/>
              <a:gd name="T50" fmla="*/ 2147483647 w 209"/>
              <a:gd name="T51" fmla="*/ 2147483647 h 241"/>
              <a:gd name="T52" fmla="*/ 0 w 209"/>
              <a:gd name="T53" fmla="*/ 2147483647 h 241"/>
              <a:gd name="T54" fmla="*/ 0 w 209"/>
              <a:gd name="T55" fmla="*/ 2147483647 h 241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209"/>
              <a:gd name="T85" fmla="*/ 0 h 241"/>
              <a:gd name="T86" fmla="*/ 209 w 209"/>
              <a:gd name="T87" fmla="*/ 241 h 241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209" h="241">
                <a:moveTo>
                  <a:pt x="0" y="126"/>
                </a:moveTo>
                <a:lnTo>
                  <a:pt x="0" y="126"/>
                </a:lnTo>
                <a:lnTo>
                  <a:pt x="9" y="150"/>
                </a:lnTo>
                <a:lnTo>
                  <a:pt x="18" y="176"/>
                </a:lnTo>
                <a:lnTo>
                  <a:pt x="40" y="186"/>
                </a:lnTo>
                <a:lnTo>
                  <a:pt x="70" y="221"/>
                </a:lnTo>
                <a:lnTo>
                  <a:pt x="112" y="240"/>
                </a:lnTo>
                <a:lnTo>
                  <a:pt x="151" y="235"/>
                </a:lnTo>
                <a:lnTo>
                  <a:pt x="174" y="227"/>
                </a:lnTo>
                <a:lnTo>
                  <a:pt x="160" y="203"/>
                </a:lnTo>
                <a:lnTo>
                  <a:pt x="137" y="187"/>
                </a:lnTo>
                <a:lnTo>
                  <a:pt x="152" y="178"/>
                </a:lnTo>
                <a:lnTo>
                  <a:pt x="154" y="156"/>
                </a:lnTo>
                <a:lnTo>
                  <a:pt x="179" y="126"/>
                </a:lnTo>
                <a:lnTo>
                  <a:pt x="189" y="74"/>
                </a:lnTo>
                <a:lnTo>
                  <a:pt x="208" y="63"/>
                </a:lnTo>
                <a:lnTo>
                  <a:pt x="193" y="52"/>
                </a:lnTo>
                <a:lnTo>
                  <a:pt x="187" y="13"/>
                </a:lnTo>
                <a:lnTo>
                  <a:pt x="170" y="0"/>
                </a:lnTo>
                <a:lnTo>
                  <a:pt x="151" y="16"/>
                </a:lnTo>
                <a:lnTo>
                  <a:pt x="38" y="13"/>
                </a:lnTo>
                <a:lnTo>
                  <a:pt x="38" y="37"/>
                </a:lnTo>
                <a:lnTo>
                  <a:pt x="27" y="38"/>
                </a:lnTo>
                <a:lnTo>
                  <a:pt x="27" y="45"/>
                </a:lnTo>
                <a:lnTo>
                  <a:pt x="26" y="91"/>
                </a:lnTo>
                <a:lnTo>
                  <a:pt x="14" y="93"/>
                </a:lnTo>
                <a:lnTo>
                  <a:pt x="0" y="126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818" name="Freeform 166"/>
          <p:cNvSpPr>
            <a:spLocks/>
          </p:cNvSpPr>
          <p:nvPr/>
        </p:nvSpPr>
        <p:spPr bwMode="auto">
          <a:xfrm>
            <a:off x="6855997" y="5787860"/>
            <a:ext cx="46037" cy="53975"/>
          </a:xfrm>
          <a:custGeom>
            <a:avLst/>
            <a:gdLst>
              <a:gd name="T0" fmla="*/ 0 w 17"/>
              <a:gd name="T1" fmla="*/ 2147483647 h 20"/>
              <a:gd name="T2" fmla="*/ 0 w 17"/>
              <a:gd name="T3" fmla="*/ 2147483647 h 20"/>
              <a:gd name="T4" fmla="*/ 2147483647 w 17"/>
              <a:gd name="T5" fmla="*/ 2147483647 h 20"/>
              <a:gd name="T6" fmla="*/ 2147483647 w 17"/>
              <a:gd name="T7" fmla="*/ 2147483647 h 20"/>
              <a:gd name="T8" fmla="*/ 2147483647 w 17"/>
              <a:gd name="T9" fmla="*/ 0 h 20"/>
              <a:gd name="T10" fmla="*/ 0 w 17"/>
              <a:gd name="T11" fmla="*/ 2147483647 h 20"/>
              <a:gd name="T12" fmla="*/ 0 w 17"/>
              <a:gd name="T13" fmla="*/ 2147483647 h 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0"/>
              <a:gd name="T23" fmla="*/ 17 w 17"/>
              <a:gd name="T24" fmla="*/ 20 h 2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0">
                <a:moveTo>
                  <a:pt x="0" y="10"/>
                </a:moveTo>
                <a:lnTo>
                  <a:pt x="0" y="10"/>
                </a:lnTo>
                <a:lnTo>
                  <a:pt x="8" y="19"/>
                </a:lnTo>
                <a:lnTo>
                  <a:pt x="16" y="11"/>
                </a:lnTo>
                <a:lnTo>
                  <a:pt x="14" y="0"/>
                </a:lnTo>
                <a:lnTo>
                  <a:pt x="0" y="10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819" name="Freeform 167"/>
          <p:cNvSpPr>
            <a:spLocks/>
          </p:cNvSpPr>
          <p:nvPr/>
        </p:nvSpPr>
        <p:spPr bwMode="auto">
          <a:xfrm>
            <a:off x="4702176" y="4964113"/>
            <a:ext cx="366713" cy="354012"/>
          </a:xfrm>
          <a:custGeom>
            <a:avLst/>
            <a:gdLst>
              <a:gd name="T0" fmla="*/ 0 w 137"/>
              <a:gd name="T1" fmla="*/ 2147483647 h 131"/>
              <a:gd name="T2" fmla="*/ 0 w 137"/>
              <a:gd name="T3" fmla="*/ 2147483647 h 131"/>
              <a:gd name="T4" fmla="*/ 0 w 137"/>
              <a:gd name="T5" fmla="*/ 2147483647 h 131"/>
              <a:gd name="T6" fmla="*/ 2147483647 w 137"/>
              <a:gd name="T7" fmla="*/ 2147483647 h 131"/>
              <a:gd name="T8" fmla="*/ 2147483647 w 137"/>
              <a:gd name="T9" fmla="*/ 2147483647 h 131"/>
              <a:gd name="T10" fmla="*/ 2147483647 w 137"/>
              <a:gd name="T11" fmla="*/ 2147483647 h 131"/>
              <a:gd name="T12" fmla="*/ 2147483647 w 137"/>
              <a:gd name="T13" fmla="*/ 2147483647 h 131"/>
              <a:gd name="T14" fmla="*/ 2147483647 w 137"/>
              <a:gd name="T15" fmla="*/ 2147483647 h 131"/>
              <a:gd name="T16" fmla="*/ 2147483647 w 137"/>
              <a:gd name="T17" fmla="*/ 2147483647 h 131"/>
              <a:gd name="T18" fmla="*/ 2147483647 w 137"/>
              <a:gd name="T19" fmla="*/ 2147483647 h 131"/>
              <a:gd name="T20" fmla="*/ 2147483647 w 137"/>
              <a:gd name="T21" fmla="*/ 2147483647 h 131"/>
              <a:gd name="T22" fmla="*/ 2147483647 w 137"/>
              <a:gd name="T23" fmla="*/ 0 h 131"/>
              <a:gd name="T24" fmla="*/ 2147483647 w 137"/>
              <a:gd name="T25" fmla="*/ 2147483647 h 131"/>
              <a:gd name="T26" fmla="*/ 2147483647 w 137"/>
              <a:gd name="T27" fmla="*/ 2147483647 h 131"/>
              <a:gd name="T28" fmla="*/ 2147483647 w 137"/>
              <a:gd name="T29" fmla="*/ 2147483647 h 131"/>
              <a:gd name="T30" fmla="*/ 2147483647 w 137"/>
              <a:gd name="T31" fmla="*/ 0 h 131"/>
              <a:gd name="T32" fmla="*/ 2147483647 w 137"/>
              <a:gd name="T33" fmla="*/ 2147483647 h 131"/>
              <a:gd name="T34" fmla="*/ 2147483647 w 137"/>
              <a:gd name="T35" fmla="*/ 2147483647 h 131"/>
              <a:gd name="T36" fmla="*/ 2147483647 w 137"/>
              <a:gd name="T37" fmla="*/ 2147483647 h 131"/>
              <a:gd name="T38" fmla="*/ 0 w 137"/>
              <a:gd name="T39" fmla="*/ 2147483647 h 131"/>
              <a:gd name="T40" fmla="*/ 0 w 137"/>
              <a:gd name="T41" fmla="*/ 2147483647 h 13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37"/>
              <a:gd name="T64" fmla="*/ 0 h 131"/>
              <a:gd name="T65" fmla="*/ 137 w 137"/>
              <a:gd name="T66" fmla="*/ 131 h 131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37" h="131">
                <a:moveTo>
                  <a:pt x="0" y="41"/>
                </a:moveTo>
                <a:lnTo>
                  <a:pt x="0" y="41"/>
                </a:lnTo>
                <a:lnTo>
                  <a:pt x="0" y="66"/>
                </a:lnTo>
                <a:lnTo>
                  <a:pt x="17" y="91"/>
                </a:lnTo>
                <a:lnTo>
                  <a:pt x="40" y="102"/>
                </a:lnTo>
                <a:lnTo>
                  <a:pt x="53" y="105"/>
                </a:lnTo>
                <a:lnTo>
                  <a:pt x="67" y="130"/>
                </a:lnTo>
                <a:lnTo>
                  <a:pt x="116" y="126"/>
                </a:lnTo>
                <a:lnTo>
                  <a:pt x="136" y="115"/>
                </a:lnTo>
                <a:lnTo>
                  <a:pt x="116" y="65"/>
                </a:lnTo>
                <a:lnTo>
                  <a:pt x="121" y="44"/>
                </a:lnTo>
                <a:lnTo>
                  <a:pt x="57" y="0"/>
                </a:lnTo>
                <a:lnTo>
                  <a:pt x="39" y="22"/>
                </a:lnTo>
                <a:lnTo>
                  <a:pt x="32" y="16"/>
                </a:lnTo>
                <a:lnTo>
                  <a:pt x="27" y="21"/>
                </a:lnTo>
                <a:lnTo>
                  <a:pt x="27" y="0"/>
                </a:lnTo>
                <a:lnTo>
                  <a:pt x="10" y="1"/>
                </a:lnTo>
                <a:lnTo>
                  <a:pt x="13" y="17"/>
                </a:lnTo>
                <a:lnTo>
                  <a:pt x="14" y="27"/>
                </a:lnTo>
                <a:lnTo>
                  <a:pt x="0" y="41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820" name="Freeform 168"/>
          <p:cNvSpPr>
            <a:spLocks/>
          </p:cNvSpPr>
          <p:nvPr/>
        </p:nvSpPr>
        <p:spPr bwMode="auto">
          <a:xfrm>
            <a:off x="3698875" y="4573589"/>
            <a:ext cx="76200" cy="168275"/>
          </a:xfrm>
          <a:custGeom>
            <a:avLst/>
            <a:gdLst>
              <a:gd name="T0" fmla="*/ 0 w 28"/>
              <a:gd name="T1" fmla="*/ 0 h 63"/>
              <a:gd name="T2" fmla="*/ 0 w 28"/>
              <a:gd name="T3" fmla="*/ 0 h 63"/>
              <a:gd name="T4" fmla="*/ 2147483647 w 28"/>
              <a:gd name="T5" fmla="*/ 2147483647 h 63"/>
              <a:gd name="T6" fmla="*/ 2147483647 w 28"/>
              <a:gd name="T7" fmla="*/ 2147483647 h 63"/>
              <a:gd name="T8" fmla="*/ 2147483647 w 28"/>
              <a:gd name="T9" fmla="*/ 2147483647 h 63"/>
              <a:gd name="T10" fmla="*/ 0 w 28"/>
              <a:gd name="T11" fmla="*/ 0 h 63"/>
              <a:gd name="T12" fmla="*/ 0 w 28"/>
              <a:gd name="T13" fmla="*/ 0 h 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"/>
              <a:gd name="T22" fmla="*/ 0 h 63"/>
              <a:gd name="T23" fmla="*/ 28 w 28"/>
              <a:gd name="T24" fmla="*/ 63 h 6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" h="63">
                <a:moveTo>
                  <a:pt x="0" y="0"/>
                </a:moveTo>
                <a:lnTo>
                  <a:pt x="0" y="0"/>
                </a:lnTo>
                <a:lnTo>
                  <a:pt x="13" y="2"/>
                </a:lnTo>
                <a:lnTo>
                  <a:pt x="27" y="59"/>
                </a:lnTo>
                <a:lnTo>
                  <a:pt x="17" y="62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821" name="Freeform 169"/>
          <p:cNvSpPr>
            <a:spLocks/>
          </p:cNvSpPr>
          <p:nvPr/>
        </p:nvSpPr>
        <p:spPr bwMode="auto">
          <a:xfrm>
            <a:off x="4705351" y="4805363"/>
            <a:ext cx="180975" cy="176212"/>
          </a:xfrm>
          <a:custGeom>
            <a:avLst/>
            <a:gdLst>
              <a:gd name="T0" fmla="*/ 0 w 68"/>
              <a:gd name="T1" fmla="*/ 2147483647 h 65"/>
              <a:gd name="T2" fmla="*/ 0 w 68"/>
              <a:gd name="T3" fmla="*/ 2147483647 h 65"/>
              <a:gd name="T4" fmla="*/ 2147483647 w 68"/>
              <a:gd name="T5" fmla="*/ 2147483647 h 65"/>
              <a:gd name="T6" fmla="*/ 2147483647 w 68"/>
              <a:gd name="T7" fmla="*/ 2147483647 h 65"/>
              <a:gd name="T8" fmla="*/ 2147483647 w 68"/>
              <a:gd name="T9" fmla="*/ 2147483647 h 65"/>
              <a:gd name="T10" fmla="*/ 2147483647 w 68"/>
              <a:gd name="T11" fmla="*/ 2147483647 h 65"/>
              <a:gd name="T12" fmla="*/ 2147483647 w 68"/>
              <a:gd name="T13" fmla="*/ 2147483647 h 65"/>
              <a:gd name="T14" fmla="*/ 2147483647 w 68"/>
              <a:gd name="T15" fmla="*/ 0 h 65"/>
              <a:gd name="T16" fmla="*/ 2147483647 w 68"/>
              <a:gd name="T17" fmla="*/ 2147483647 h 65"/>
              <a:gd name="T18" fmla="*/ 2147483647 w 68"/>
              <a:gd name="T19" fmla="*/ 2147483647 h 65"/>
              <a:gd name="T20" fmla="*/ 2147483647 w 68"/>
              <a:gd name="T21" fmla="*/ 2147483647 h 65"/>
              <a:gd name="T22" fmla="*/ 0 w 68"/>
              <a:gd name="T23" fmla="*/ 2147483647 h 65"/>
              <a:gd name="T24" fmla="*/ 0 w 68"/>
              <a:gd name="T25" fmla="*/ 2147483647 h 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8"/>
              <a:gd name="T40" fmla="*/ 0 h 65"/>
              <a:gd name="T41" fmla="*/ 68 w 68"/>
              <a:gd name="T42" fmla="*/ 65 h 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8" h="65">
                <a:moveTo>
                  <a:pt x="0" y="64"/>
                </a:moveTo>
                <a:lnTo>
                  <a:pt x="0" y="64"/>
                </a:lnTo>
                <a:lnTo>
                  <a:pt x="10" y="60"/>
                </a:lnTo>
                <a:lnTo>
                  <a:pt x="26" y="59"/>
                </a:lnTo>
                <a:lnTo>
                  <a:pt x="26" y="50"/>
                </a:lnTo>
                <a:lnTo>
                  <a:pt x="53" y="45"/>
                </a:lnTo>
                <a:lnTo>
                  <a:pt x="67" y="23"/>
                </a:lnTo>
                <a:lnTo>
                  <a:pt x="53" y="0"/>
                </a:lnTo>
                <a:lnTo>
                  <a:pt x="14" y="4"/>
                </a:lnTo>
                <a:lnTo>
                  <a:pt x="19" y="22"/>
                </a:lnTo>
                <a:lnTo>
                  <a:pt x="10" y="33"/>
                </a:lnTo>
                <a:lnTo>
                  <a:pt x="0" y="64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822" name="Freeform 170"/>
          <p:cNvSpPr>
            <a:spLocks/>
          </p:cNvSpPr>
          <p:nvPr/>
        </p:nvSpPr>
        <p:spPr bwMode="auto">
          <a:xfrm>
            <a:off x="4525964" y="3873501"/>
            <a:ext cx="382587" cy="347663"/>
          </a:xfrm>
          <a:custGeom>
            <a:avLst/>
            <a:gdLst>
              <a:gd name="T0" fmla="*/ 0 w 142"/>
              <a:gd name="T1" fmla="*/ 2147483647 h 129"/>
              <a:gd name="T2" fmla="*/ 0 w 142"/>
              <a:gd name="T3" fmla="*/ 2147483647 h 129"/>
              <a:gd name="T4" fmla="*/ 2147483647 w 142"/>
              <a:gd name="T5" fmla="*/ 2147483647 h 129"/>
              <a:gd name="T6" fmla="*/ 2147483647 w 142"/>
              <a:gd name="T7" fmla="*/ 2147483647 h 129"/>
              <a:gd name="T8" fmla="*/ 2147483647 w 142"/>
              <a:gd name="T9" fmla="*/ 2147483647 h 129"/>
              <a:gd name="T10" fmla="*/ 2147483647 w 142"/>
              <a:gd name="T11" fmla="*/ 2147483647 h 129"/>
              <a:gd name="T12" fmla="*/ 2147483647 w 142"/>
              <a:gd name="T13" fmla="*/ 2147483647 h 129"/>
              <a:gd name="T14" fmla="*/ 2147483647 w 142"/>
              <a:gd name="T15" fmla="*/ 2147483647 h 129"/>
              <a:gd name="T16" fmla="*/ 2147483647 w 142"/>
              <a:gd name="T17" fmla="*/ 2147483647 h 129"/>
              <a:gd name="T18" fmla="*/ 2147483647 w 142"/>
              <a:gd name="T19" fmla="*/ 2147483647 h 129"/>
              <a:gd name="T20" fmla="*/ 2147483647 w 142"/>
              <a:gd name="T21" fmla="*/ 2147483647 h 129"/>
              <a:gd name="T22" fmla="*/ 2147483647 w 142"/>
              <a:gd name="T23" fmla="*/ 2147483647 h 129"/>
              <a:gd name="T24" fmla="*/ 2147483647 w 142"/>
              <a:gd name="T25" fmla="*/ 2147483647 h 129"/>
              <a:gd name="T26" fmla="*/ 2147483647 w 142"/>
              <a:gd name="T27" fmla="*/ 2147483647 h 129"/>
              <a:gd name="T28" fmla="*/ 2147483647 w 142"/>
              <a:gd name="T29" fmla="*/ 0 h 129"/>
              <a:gd name="T30" fmla="*/ 0 w 142"/>
              <a:gd name="T31" fmla="*/ 2147483647 h 129"/>
              <a:gd name="T32" fmla="*/ 0 w 142"/>
              <a:gd name="T33" fmla="*/ 2147483647 h 12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42"/>
              <a:gd name="T52" fmla="*/ 0 h 129"/>
              <a:gd name="T53" fmla="*/ 142 w 142"/>
              <a:gd name="T54" fmla="*/ 129 h 129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42" h="129">
                <a:moveTo>
                  <a:pt x="0" y="20"/>
                </a:moveTo>
                <a:lnTo>
                  <a:pt x="0" y="20"/>
                </a:lnTo>
                <a:lnTo>
                  <a:pt x="6" y="125"/>
                </a:lnTo>
                <a:lnTo>
                  <a:pt x="119" y="128"/>
                </a:lnTo>
                <a:lnTo>
                  <a:pt x="139" y="111"/>
                </a:lnTo>
                <a:lnTo>
                  <a:pt x="141" y="100"/>
                </a:lnTo>
                <a:lnTo>
                  <a:pt x="98" y="27"/>
                </a:lnTo>
                <a:lnTo>
                  <a:pt x="119" y="50"/>
                </a:lnTo>
                <a:lnTo>
                  <a:pt x="129" y="30"/>
                </a:lnTo>
                <a:lnTo>
                  <a:pt x="119" y="4"/>
                </a:lnTo>
                <a:lnTo>
                  <a:pt x="92" y="8"/>
                </a:lnTo>
                <a:lnTo>
                  <a:pt x="92" y="1"/>
                </a:lnTo>
                <a:lnTo>
                  <a:pt x="78" y="1"/>
                </a:lnTo>
                <a:lnTo>
                  <a:pt x="55" y="11"/>
                </a:lnTo>
                <a:lnTo>
                  <a:pt x="6" y="0"/>
                </a:lnTo>
                <a:lnTo>
                  <a:pt x="0" y="20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823" name="Freeform 171"/>
          <p:cNvSpPr>
            <a:spLocks/>
          </p:cNvSpPr>
          <p:nvPr/>
        </p:nvSpPr>
        <p:spPr bwMode="auto">
          <a:xfrm>
            <a:off x="3530600" y="4446589"/>
            <a:ext cx="255588" cy="180975"/>
          </a:xfrm>
          <a:custGeom>
            <a:avLst/>
            <a:gdLst>
              <a:gd name="T0" fmla="*/ 0 w 95"/>
              <a:gd name="T1" fmla="*/ 2147483647 h 67"/>
              <a:gd name="T2" fmla="*/ 0 w 95"/>
              <a:gd name="T3" fmla="*/ 2147483647 h 67"/>
              <a:gd name="T4" fmla="*/ 2147483647 w 95"/>
              <a:gd name="T5" fmla="*/ 2147483647 h 67"/>
              <a:gd name="T6" fmla="*/ 2147483647 w 95"/>
              <a:gd name="T7" fmla="*/ 2147483647 h 67"/>
              <a:gd name="T8" fmla="*/ 2147483647 w 95"/>
              <a:gd name="T9" fmla="*/ 2147483647 h 67"/>
              <a:gd name="T10" fmla="*/ 2147483647 w 95"/>
              <a:gd name="T11" fmla="*/ 2147483647 h 67"/>
              <a:gd name="T12" fmla="*/ 2147483647 w 95"/>
              <a:gd name="T13" fmla="*/ 2147483647 h 67"/>
              <a:gd name="T14" fmla="*/ 2147483647 w 95"/>
              <a:gd name="T15" fmla="*/ 2147483647 h 67"/>
              <a:gd name="T16" fmla="*/ 2147483647 w 95"/>
              <a:gd name="T17" fmla="*/ 2147483647 h 67"/>
              <a:gd name="T18" fmla="*/ 2147483647 w 95"/>
              <a:gd name="T19" fmla="*/ 0 h 67"/>
              <a:gd name="T20" fmla="*/ 2147483647 w 95"/>
              <a:gd name="T21" fmla="*/ 2147483647 h 67"/>
              <a:gd name="T22" fmla="*/ 0 w 95"/>
              <a:gd name="T23" fmla="*/ 2147483647 h 67"/>
              <a:gd name="T24" fmla="*/ 0 w 95"/>
              <a:gd name="T25" fmla="*/ 2147483647 h 6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5"/>
              <a:gd name="T40" fmla="*/ 0 h 67"/>
              <a:gd name="T41" fmla="*/ 95 w 95"/>
              <a:gd name="T42" fmla="*/ 67 h 6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5" h="67">
                <a:moveTo>
                  <a:pt x="0" y="56"/>
                </a:moveTo>
                <a:lnTo>
                  <a:pt x="0" y="56"/>
                </a:lnTo>
                <a:lnTo>
                  <a:pt x="6" y="63"/>
                </a:lnTo>
                <a:lnTo>
                  <a:pt x="32" y="66"/>
                </a:lnTo>
                <a:lnTo>
                  <a:pt x="29" y="49"/>
                </a:lnTo>
                <a:lnTo>
                  <a:pt x="62" y="46"/>
                </a:lnTo>
                <a:lnTo>
                  <a:pt x="75" y="49"/>
                </a:lnTo>
                <a:lnTo>
                  <a:pt x="94" y="37"/>
                </a:lnTo>
                <a:lnTo>
                  <a:pt x="70" y="11"/>
                </a:lnTo>
                <a:lnTo>
                  <a:pt x="67" y="0"/>
                </a:lnTo>
                <a:lnTo>
                  <a:pt x="15" y="21"/>
                </a:lnTo>
                <a:lnTo>
                  <a:pt x="0" y="56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824" name="Freeform 172"/>
          <p:cNvSpPr>
            <a:spLocks/>
          </p:cNvSpPr>
          <p:nvPr/>
        </p:nvSpPr>
        <p:spPr bwMode="auto">
          <a:xfrm>
            <a:off x="4443414" y="5200651"/>
            <a:ext cx="395287" cy="320675"/>
          </a:xfrm>
          <a:custGeom>
            <a:avLst/>
            <a:gdLst>
              <a:gd name="T0" fmla="*/ 0 w 147"/>
              <a:gd name="T1" fmla="*/ 2147483647 h 119"/>
              <a:gd name="T2" fmla="*/ 0 w 147"/>
              <a:gd name="T3" fmla="*/ 2147483647 h 119"/>
              <a:gd name="T4" fmla="*/ 0 w 147"/>
              <a:gd name="T5" fmla="*/ 2147483647 h 119"/>
              <a:gd name="T6" fmla="*/ 2147483647 w 147"/>
              <a:gd name="T7" fmla="*/ 2147483647 h 119"/>
              <a:gd name="T8" fmla="*/ 2147483647 w 147"/>
              <a:gd name="T9" fmla="*/ 2147483647 h 119"/>
              <a:gd name="T10" fmla="*/ 2147483647 w 147"/>
              <a:gd name="T11" fmla="*/ 2147483647 h 119"/>
              <a:gd name="T12" fmla="*/ 2147483647 w 147"/>
              <a:gd name="T13" fmla="*/ 2147483647 h 119"/>
              <a:gd name="T14" fmla="*/ 2147483647 w 147"/>
              <a:gd name="T15" fmla="*/ 2147483647 h 119"/>
              <a:gd name="T16" fmla="*/ 2147483647 w 147"/>
              <a:gd name="T17" fmla="*/ 2147483647 h 119"/>
              <a:gd name="T18" fmla="*/ 2147483647 w 147"/>
              <a:gd name="T19" fmla="*/ 2147483647 h 119"/>
              <a:gd name="T20" fmla="*/ 2147483647 w 147"/>
              <a:gd name="T21" fmla="*/ 2147483647 h 119"/>
              <a:gd name="T22" fmla="*/ 2147483647 w 147"/>
              <a:gd name="T23" fmla="*/ 2147483647 h 119"/>
              <a:gd name="T24" fmla="*/ 2147483647 w 147"/>
              <a:gd name="T25" fmla="*/ 2147483647 h 119"/>
              <a:gd name="T26" fmla="*/ 2147483647 w 147"/>
              <a:gd name="T27" fmla="*/ 2147483647 h 119"/>
              <a:gd name="T28" fmla="*/ 2147483647 w 147"/>
              <a:gd name="T29" fmla="*/ 2147483647 h 119"/>
              <a:gd name="T30" fmla="*/ 2147483647 w 147"/>
              <a:gd name="T31" fmla="*/ 0 h 119"/>
              <a:gd name="T32" fmla="*/ 2147483647 w 147"/>
              <a:gd name="T33" fmla="*/ 2147483647 h 119"/>
              <a:gd name="T34" fmla="*/ 2147483647 w 147"/>
              <a:gd name="T35" fmla="*/ 2147483647 h 119"/>
              <a:gd name="T36" fmla="*/ 2147483647 w 147"/>
              <a:gd name="T37" fmla="*/ 2147483647 h 119"/>
              <a:gd name="T38" fmla="*/ 2147483647 w 147"/>
              <a:gd name="T39" fmla="*/ 2147483647 h 119"/>
              <a:gd name="T40" fmla="*/ 2147483647 w 147"/>
              <a:gd name="T41" fmla="*/ 2147483647 h 119"/>
              <a:gd name="T42" fmla="*/ 2147483647 w 147"/>
              <a:gd name="T43" fmla="*/ 2147483647 h 119"/>
              <a:gd name="T44" fmla="*/ 0 w 147"/>
              <a:gd name="T45" fmla="*/ 2147483647 h 119"/>
              <a:gd name="T46" fmla="*/ 0 w 147"/>
              <a:gd name="T47" fmla="*/ 2147483647 h 11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47"/>
              <a:gd name="T73" fmla="*/ 0 h 119"/>
              <a:gd name="T74" fmla="*/ 147 w 147"/>
              <a:gd name="T75" fmla="*/ 119 h 119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47" h="119">
                <a:moveTo>
                  <a:pt x="0" y="57"/>
                </a:moveTo>
                <a:lnTo>
                  <a:pt x="0" y="57"/>
                </a:lnTo>
                <a:lnTo>
                  <a:pt x="0" y="103"/>
                </a:lnTo>
                <a:lnTo>
                  <a:pt x="15" y="114"/>
                </a:lnTo>
                <a:lnTo>
                  <a:pt x="38" y="118"/>
                </a:lnTo>
                <a:lnTo>
                  <a:pt x="60" y="118"/>
                </a:lnTo>
                <a:lnTo>
                  <a:pt x="82" y="101"/>
                </a:lnTo>
                <a:lnTo>
                  <a:pt x="83" y="95"/>
                </a:lnTo>
                <a:lnTo>
                  <a:pt x="102" y="90"/>
                </a:lnTo>
                <a:lnTo>
                  <a:pt x="99" y="84"/>
                </a:lnTo>
                <a:lnTo>
                  <a:pt x="139" y="72"/>
                </a:lnTo>
                <a:lnTo>
                  <a:pt x="133" y="65"/>
                </a:lnTo>
                <a:lnTo>
                  <a:pt x="146" y="30"/>
                </a:lnTo>
                <a:lnTo>
                  <a:pt x="136" y="14"/>
                </a:lnTo>
                <a:lnTo>
                  <a:pt x="113" y="3"/>
                </a:lnTo>
                <a:lnTo>
                  <a:pt x="107" y="0"/>
                </a:lnTo>
                <a:lnTo>
                  <a:pt x="85" y="10"/>
                </a:lnTo>
                <a:lnTo>
                  <a:pt x="82" y="41"/>
                </a:lnTo>
                <a:lnTo>
                  <a:pt x="95" y="48"/>
                </a:lnTo>
                <a:lnTo>
                  <a:pt x="96" y="61"/>
                </a:lnTo>
                <a:lnTo>
                  <a:pt x="25" y="32"/>
                </a:lnTo>
                <a:lnTo>
                  <a:pt x="27" y="57"/>
                </a:lnTo>
                <a:lnTo>
                  <a:pt x="0" y="57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825" name="Freeform 173"/>
          <p:cNvSpPr>
            <a:spLocks/>
          </p:cNvSpPr>
          <p:nvPr/>
        </p:nvSpPr>
        <p:spPr bwMode="auto">
          <a:xfrm>
            <a:off x="4254500" y="5665789"/>
            <a:ext cx="554038" cy="427037"/>
          </a:xfrm>
          <a:custGeom>
            <a:avLst/>
            <a:gdLst>
              <a:gd name="T0" fmla="*/ 0 w 206"/>
              <a:gd name="T1" fmla="*/ 2147483647 h 159"/>
              <a:gd name="T2" fmla="*/ 0 w 206"/>
              <a:gd name="T3" fmla="*/ 2147483647 h 159"/>
              <a:gd name="T4" fmla="*/ 2147483647 w 206"/>
              <a:gd name="T5" fmla="*/ 2147483647 h 159"/>
              <a:gd name="T6" fmla="*/ 2147483647 w 206"/>
              <a:gd name="T7" fmla="*/ 2147483647 h 159"/>
              <a:gd name="T8" fmla="*/ 2147483647 w 206"/>
              <a:gd name="T9" fmla="*/ 2147483647 h 159"/>
              <a:gd name="T10" fmla="*/ 2147483647 w 206"/>
              <a:gd name="T11" fmla="*/ 2147483647 h 159"/>
              <a:gd name="T12" fmla="*/ 2147483647 w 206"/>
              <a:gd name="T13" fmla="*/ 2147483647 h 159"/>
              <a:gd name="T14" fmla="*/ 2147483647 w 206"/>
              <a:gd name="T15" fmla="*/ 2147483647 h 159"/>
              <a:gd name="T16" fmla="*/ 2147483647 w 206"/>
              <a:gd name="T17" fmla="*/ 2147483647 h 159"/>
              <a:gd name="T18" fmla="*/ 2147483647 w 206"/>
              <a:gd name="T19" fmla="*/ 2147483647 h 159"/>
              <a:gd name="T20" fmla="*/ 2147483647 w 206"/>
              <a:gd name="T21" fmla="*/ 2147483647 h 159"/>
              <a:gd name="T22" fmla="*/ 2147483647 w 206"/>
              <a:gd name="T23" fmla="*/ 2147483647 h 159"/>
              <a:gd name="T24" fmla="*/ 2147483647 w 206"/>
              <a:gd name="T25" fmla="*/ 0 h 159"/>
              <a:gd name="T26" fmla="*/ 2147483647 w 206"/>
              <a:gd name="T27" fmla="*/ 2147483647 h 159"/>
              <a:gd name="T28" fmla="*/ 2147483647 w 206"/>
              <a:gd name="T29" fmla="*/ 2147483647 h 159"/>
              <a:gd name="T30" fmla="*/ 2147483647 w 206"/>
              <a:gd name="T31" fmla="*/ 2147483647 h 159"/>
              <a:gd name="T32" fmla="*/ 2147483647 w 206"/>
              <a:gd name="T33" fmla="*/ 2147483647 h 159"/>
              <a:gd name="T34" fmla="*/ 2147483647 w 206"/>
              <a:gd name="T35" fmla="*/ 2147483647 h 159"/>
              <a:gd name="T36" fmla="*/ 2147483647 w 206"/>
              <a:gd name="T37" fmla="*/ 2147483647 h 159"/>
              <a:gd name="T38" fmla="*/ 2147483647 w 206"/>
              <a:gd name="T39" fmla="*/ 2147483647 h 159"/>
              <a:gd name="T40" fmla="*/ 2147483647 w 206"/>
              <a:gd name="T41" fmla="*/ 2147483647 h 159"/>
              <a:gd name="T42" fmla="*/ 2147483647 w 206"/>
              <a:gd name="T43" fmla="*/ 2147483647 h 159"/>
              <a:gd name="T44" fmla="*/ 2147483647 w 206"/>
              <a:gd name="T45" fmla="*/ 2147483647 h 159"/>
              <a:gd name="T46" fmla="*/ 2147483647 w 206"/>
              <a:gd name="T47" fmla="*/ 2147483647 h 159"/>
              <a:gd name="T48" fmla="*/ 2147483647 w 206"/>
              <a:gd name="T49" fmla="*/ 2147483647 h 159"/>
              <a:gd name="T50" fmla="*/ 2147483647 w 206"/>
              <a:gd name="T51" fmla="*/ 2147483647 h 159"/>
              <a:gd name="T52" fmla="*/ 0 w 206"/>
              <a:gd name="T53" fmla="*/ 2147483647 h 159"/>
              <a:gd name="T54" fmla="*/ 0 w 206"/>
              <a:gd name="T55" fmla="*/ 2147483647 h 15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206"/>
              <a:gd name="T85" fmla="*/ 0 h 159"/>
              <a:gd name="T86" fmla="*/ 206 w 206"/>
              <a:gd name="T87" fmla="*/ 159 h 159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206" h="159">
                <a:moveTo>
                  <a:pt x="0" y="83"/>
                </a:moveTo>
                <a:lnTo>
                  <a:pt x="0" y="83"/>
                </a:lnTo>
                <a:lnTo>
                  <a:pt x="7" y="77"/>
                </a:lnTo>
                <a:lnTo>
                  <a:pt x="16" y="88"/>
                </a:lnTo>
                <a:lnTo>
                  <a:pt x="32" y="88"/>
                </a:lnTo>
                <a:lnTo>
                  <a:pt x="42" y="80"/>
                </a:lnTo>
                <a:lnTo>
                  <a:pt x="42" y="31"/>
                </a:lnTo>
                <a:lnTo>
                  <a:pt x="53" y="43"/>
                </a:lnTo>
                <a:lnTo>
                  <a:pt x="52" y="57"/>
                </a:lnTo>
                <a:lnTo>
                  <a:pt x="71" y="56"/>
                </a:lnTo>
                <a:lnTo>
                  <a:pt x="85" y="42"/>
                </a:lnTo>
                <a:lnTo>
                  <a:pt x="113" y="42"/>
                </a:lnTo>
                <a:lnTo>
                  <a:pt x="160" y="0"/>
                </a:lnTo>
                <a:lnTo>
                  <a:pt x="189" y="5"/>
                </a:lnTo>
                <a:lnTo>
                  <a:pt x="193" y="45"/>
                </a:lnTo>
                <a:lnTo>
                  <a:pt x="180" y="55"/>
                </a:lnTo>
                <a:lnTo>
                  <a:pt x="188" y="64"/>
                </a:lnTo>
                <a:lnTo>
                  <a:pt x="195" y="57"/>
                </a:lnTo>
                <a:lnTo>
                  <a:pt x="205" y="57"/>
                </a:lnTo>
                <a:lnTo>
                  <a:pt x="200" y="80"/>
                </a:lnTo>
                <a:lnTo>
                  <a:pt x="170" y="115"/>
                </a:lnTo>
                <a:lnTo>
                  <a:pt x="133" y="146"/>
                </a:lnTo>
                <a:lnTo>
                  <a:pt x="104" y="157"/>
                </a:lnTo>
                <a:lnTo>
                  <a:pt x="24" y="158"/>
                </a:lnTo>
                <a:lnTo>
                  <a:pt x="18" y="139"/>
                </a:lnTo>
                <a:lnTo>
                  <a:pt x="20" y="126"/>
                </a:lnTo>
                <a:lnTo>
                  <a:pt x="0" y="83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826" name="Freeform 174"/>
          <p:cNvSpPr>
            <a:spLocks/>
          </p:cNvSpPr>
          <p:nvPr/>
        </p:nvSpPr>
        <p:spPr bwMode="auto">
          <a:xfrm>
            <a:off x="6730584" y="5895809"/>
            <a:ext cx="80963" cy="80962"/>
          </a:xfrm>
          <a:custGeom>
            <a:avLst/>
            <a:gdLst>
              <a:gd name="T0" fmla="*/ 0 w 30"/>
              <a:gd name="T1" fmla="*/ 2147483647 h 30"/>
              <a:gd name="T2" fmla="*/ 0 w 30"/>
              <a:gd name="T3" fmla="*/ 2147483647 h 30"/>
              <a:gd name="T4" fmla="*/ 2147483647 w 30"/>
              <a:gd name="T5" fmla="*/ 2147483647 h 30"/>
              <a:gd name="T6" fmla="*/ 2147483647 w 30"/>
              <a:gd name="T7" fmla="*/ 2147483647 h 30"/>
              <a:gd name="T8" fmla="*/ 2147483647 w 30"/>
              <a:gd name="T9" fmla="*/ 0 h 30"/>
              <a:gd name="T10" fmla="*/ 0 w 30"/>
              <a:gd name="T11" fmla="*/ 2147483647 h 30"/>
              <a:gd name="T12" fmla="*/ 0 w 30"/>
              <a:gd name="T13" fmla="*/ 214748364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30"/>
              <a:gd name="T23" fmla="*/ 30 w 30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30">
                <a:moveTo>
                  <a:pt x="0" y="13"/>
                </a:moveTo>
                <a:lnTo>
                  <a:pt x="0" y="13"/>
                </a:lnTo>
                <a:lnTo>
                  <a:pt x="10" y="29"/>
                </a:lnTo>
                <a:lnTo>
                  <a:pt x="29" y="13"/>
                </a:lnTo>
                <a:lnTo>
                  <a:pt x="20" y="0"/>
                </a:lnTo>
                <a:lnTo>
                  <a:pt x="0" y="13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827" name="Freeform 175"/>
          <p:cNvSpPr>
            <a:spLocks/>
          </p:cNvSpPr>
          <p:nvPr/>
        </p:nvSpPr>
        <p:spPr bwMode="auto">
          <a:xfrm>
            <a:off x="4487863" y="2921001"/>
            <a:ext cx="271462" cy="206375"/>
          </a:xfrm>
          <a:custGeom>
            <a:avLst/>
            <a:gdLst>
              <a:gd name="T0" fmla="*/ 2147483647 w 101"/>
              <a:gd name="T1" fmla="*/ 0 h 77"/>
              <a:gd name="T2" fmla="*/ 2147483647 w 101"/>
              <a:gd name="T3" fmla="*/ 2147483647 h 77"/>
              <a:gd name="T4" fmla="*/ 2147483647 w 101"/>
              <a:gd name="T5" fmla="*/ 2147483647 h 77"/>
              <a:gd name="T6" fmla="*/ 2147483647 w 101"/>
              <a:gd name="T7" fmla="*/ 2147483647 h 77"/>
              <a:gd name="T8" fmla="*/ 2147483647 w 101"/>
              <a:gd name="T9" fmla="*/ 2147483647 h 77"/>
              <a:gd name="T10" fmla="*/ 2147483647 w 101"/>
              <a:gd name="T11" fmla="*/ 2147483647 h 77"/>
              <a:gd name="T12" fmla="*/ 2147483647 w 101"/>
              <a:gd name="T13" fmla="*/ 2147483647 h 77"/>
              <a:gd name="T14" fmla="*/ 2147483647 w 101"/>
              <a:gd name="T15" fmla="*/ 2147483647 h 77"/>
              <a:gd name="T16" fmla="*/ 2147483647 w 101"/>
              <a:gd name="T17" fmla="*/ 2147483647 h 77"/>
              <a:gd name="T18" fmla="*/ 2147483647 w 101"/>
              <a:gd name="T19" fmla="*/ 2147483647 h 77"/>
              <a:gd name="T20" fmla="*/ 2147483647 w 101"/>
              <a:gd name="T21" fmla="*/ 2147483647 h 77"/>
              <a:gd name="T22" fmla="*/ 2147483647 w 101"/>
              <a:gd name="T23" fmla="*/ 2147483647 h 77"/>
              <a:gd name="T24" fmla="*/ 2147483647 w 101"/>
              <a:gd name="T25" fmla="*/ 2147483647 h 77"/>
              <a:gd name="T26" fmla="*/ 2147483647 w 101"/>
              <a:gd name="T27" fmla="*/ 2147483647 h 77"/>
              <a:gd name="T28" fmla="*/ 2147483647 w 101"/>
              <a:gd name="T29" fmla="*/ 2147483647 h 77"/>
              <a:gd name="T30" fmla="*/ 2147483647 w 101"/>
              <a:gd name="T31" fmla="*/ 2147483647 h 77"/>
              <a:gd name="T32" fmla="*/ 2147483647 w 101"/>
              <a:gd name="T33" fmla="*/ 2147483647 h 77"/>
              <a:gd name="T34" fmla="*/ 2147483647 w 101"/>
              <a:gd name="T35" fmla="*/ 2147483647 h 77"/>
              <a:gd name="T36" fmla="*/ 2147483647 w 101"/>
              <a:gd name="T37" fmla="*/ 2147483647 h 77"/>
              <a:gd name="T38" fmla="*/ 2147483647 w 101"/>
              <a:gd name="T39" fmla="*/ 2147483647 h 77"/>
              <a:gd name="T40" fmla="*/ 2147483647 w 101"/>
              <a:gd name="T41" fmla="*/ 2147483647 h 77"/>
              <a:gd name="T42" fmla="*/ 2147483647 w 101"/>
              <a:gd name="T43" fmla="*/ 2147483647 h 77"/>
              <a:gd name="T44" fmla="*/ 2147483647 w 101"/>
              <a:gd name="T45" fmla="*/ 2147483647 h 77"/>
              <a:gd name="T46" fmla="*/ 2147483647 w 101"/>
              <a:gd name="T47" fmla="*/ 2147483647 h 77"/>
              <a:gd name="T48" fmla="*/ 2147483647 w 101"/>
              <a:gd name="T49" fmla="*/ 2147483647 h 77"/>
              <a:gd name="T50" fmla="*/ 2147483647 w 101"/>
              <a:gd name="T51" fmla="*/ 2147483647 h 77"/>
              <a:gd name="T52" fmla="*/ 2147483647 w 101"/>
              <a:gd name="T53" fmla="*/ 2147483647 h 77"/>
              <a:gd name="T54" fmla="*/ 2147483647 w 101"/>
              <a:gd name="T55" fmla="*/ 2147483647 h 77"/>
              <a:gd name="T56" fmla="*/ 2147483647 w 101"/>
              <a:gd name="T57" fmla="*/ 2147483647 h 77"/>
              <a:gd name="T58" fmla="*/ 2147483647 w 101"/>
              <a:gd name="T59" fmla="*/ 2147483647 h 77"/>
              <a:gd name="T60" fmla="*/ 0 w 101"/>
              <a:gd name="T61" fmla="*/ 2147483647 h 77"/>
              <a:gd name="T62" fmla="*/ 2147483647 w 101"/>
              <a:gd name="T63" fmla="*/ 2147483647 h 77"/>
              <a:gd name="T64" fmla="*/ 2147483647 w 101"/>
              <a:gd name="T65" fmla="*/ 2147483647 h 77"/>
              <a:gd name="T66" fmla="*/ 2147483647 w 101"/>
              <a:gd name="T67" fmla="*/ 2147483647 h 77"/>
              <a:gd name="T68" fmla="*/ 2147483647 w 101"/>
              <a:gd name="T69" fmla="*/ 2147483647 h 77"/>
              <a:gd name="T70" fmla="*/ 2147483647 w 101"/>
              <a:gd name="T71" fmla="*/ 2147483647 h 77"/>
              <a:gd name="T72" fmla="*/ 2147483647 w 101"/>
              <a:gd name="T73" fmla="*/ 2147483647 h 77"/>
              <a:gd name="T74" fmla="*/ 2147483647 w 101"/>
              <a:gd name="T75" fmla="*/ 2147483647 h 77"/>
              <a:gd name="T76" fmla="*/ 2147483647 w 101"/>
              <a:gd name="T77" fmla="*/ 2147483647 h 77"/>
              <a:gd name="T78" fmla="*/ 2147483647 w 101"/>
              <a:gd name="T79" fmla="*/ 0 h 77"/>
              <a:gd name="T80" fmla="*/ 2147483647 w 101"/>
              <a:gd name="T81" fmla="*/ 0 h 77"/>
              <a:gd name="T82" fmla="*/ 2147483647 w 101"/>
              <a:gd name="T83" fmla="*/ 0 h 77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01"/>
              <a:gd name="T127" fmla="*/ 0 h 77"/>
              <a:gd name="T128" fmla="*/ 101 w 101"/>
              <a:gd name="T129" fmla="*/ 77 h 77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01" h="77">
                <a:moveTo>
                  <a:pt x="32" y="0"/>
                </a:moveTo>
                <a:lnTo>
                  <a:pt x="40" y="1"/>
                </a:lnTo>
                <a:lnTo>
                  <a:pt x="48" y="7"/>
                </a:lnTo>
                <a:lnTo>
                  <a:pt x="62" y="7"/>
                </a:lnTo>
                <a:lnTo>
                  <a:pt x="76" y="9"/>
                </a:lnTo>
                <a:lnTo>
                  <a:pt x="83" y="18"/>
                </a:lnTo>
                <a:lnTo>
                  <a:pt x="88" y="30"/>
                </a:lnTo>
                <a:lnTo>
                  <a:pt x="90" y="35"/>
                </a:lnTo>
                <a:lnTo>
                  <a:pt x="95" y="39"/>
                </a:lnTo>
                <a:lnTo>
                  <a:pt x="100" y="43"/>
                </a:lnTo>
                <a:lnTo>
                  <a:pt x="100" y="47"/>
                </a:lnTo>
                <a:lnTo>
                  <a:pt x="93" y="47"/>
                </a:lnTo>
                <a:lnTo>
                  <a:pt x="85" y="47"/>
                </a:lnTo>
                <a:lnTo>
                  <a:pt x="88" y="53"/>
                </a:lnTo>
                <a:lnTo>
                  <a:pt x="91" y="55"/>
                </a:lnTo>
                <a:lnTo>
                  <a:pt x="93" y="62"/>
                </a:lnTo>
                <a:lnTo>
                  <a:pt x="88" y="65"/>
                </a:lnTo>
                <a:lnTo>
                  <a:pt x="80" y="65"/>
                </a:lnTo>
                <a:lnTo>
                  <a:pt x="76" y="68"/>
                </a:lnTo>
                <a:lnTo>
                  <a:pt x="76" y="74"/>
                </a:lnTo>
                <a:lnTo>
                  <a:pt x="71" y="76"/>
                </a:lnTo>
                <a:lnTo>
                  <a:pt x="66" y="72"/>
                </a:lnTo>
                <a:lnTo>
                  <a:pt x="58" y="71"/>
                </a:lnTo>
                <a:lnTo>
                  <a:pt x="51" y="68"/>
                </a:lnTo>
                <a:lnTo>
                  <a:pt x="44" y="70"/>
                </a:lnTo>
                <a:lnTo>
                  <a:pt x="23" y="62"/>
                </a:lnTo>
                <a:lnTo>
                  <a:pt x="15" y="63"/>
                </a:lnTo>
                <a:lnTo>
                  <a:pt x="8" y="62"/>
                </a:lnTo>
                <a:lnTo>
                  <a:pt x="4" y="68"/>
                </a:lnTo>
                <a:lnTo>
                  <a:pt x="0" y="54"/>
                </a:lnTo>
                <a:lnTo>
                  <a:pt x="9" y="46"/>
                </a:lnTo>
                <a:lnTo>
                  <a:pt x="2" y="30"/>
                </a:lnTo>
                <a:lnTo>
                  <a:pt x="8" y="33"/>
                </a:lnTo>
                <a:lnTo>
                  <a:pt x="9" y="29"/>
                </a:lnTo>
                <a:lnTo>
                  <a:pt x="10" y="23"/>
                </a:lnTo>
                <a:lnTo>
                  <a:pt x="14" y="21"/>
                </a:lnTo>
                <a:lnTo>
                  <a:pt x="15" y="13"/>
                </a:lnTo>
                <a:lnTo>
                  <a:pt x="22" y="6"/>
                </a:lnTo>
                <a:lnTo>
                  <a:pt x="27" y="0"/>
                </a:lnTo>
                <a:lnTo>
                  <a:pt x="32" y="0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828" name="Freeform 176"/>
          <p:cNvSpPr>
            <a:spLocks/>
          </p:cNvSpPr>
          <p:nvPr/>
        </p:nvSpPr>
        <p:spPr bwMode="auto">
          <a:xfrm>
            <a:off x="4446588" y="3063876"/>
            <a:ext cx="595312" cy="334963"/>
          </a:xfrm>
          <a:custGeom>
            <a:avLst/>
            <a:gdLst>
              <a:gd name="T0" fmla="*/ 2147483647 w 221"/>
              <a:gd name="T1" fmla="*/ 2147483647 h 124"/>
              <a:gd name="T2" fmla="*/ 2147483647 w 221"/>
              <a:gd name="T3" fmla="*/ 0 h 124"/>
              <a:gd name="T4" fmla="*/ 2147483647 w 221"/>
              <a:gd name="T5" fmla="*/ 2147483647 h 124"/>
              <a:gd name="T6" fmla="*/ 2147483647 w 221"/>
              <a:gd name="T7" fmla="*/ 2147483647 h 124"/>
              <a:gd name="T8" fmla="*/ 2147483647 w 221"/>
              <a:gd name="T9" fmla="*/ 2147483647 h 124"/>
              <a:gd name="T10" fmla="*/ 2147483647 w 221"/>
              <a:gd name="T11" fmla="*/ 2147483647 h 124"/>
              <a:gd name="T12" fmla="*/ 2147483647 w 221"/>
              <a:gd name="T13" fmla="*/ 2147483647 h 124"/>
              <a:gd name="T14" fmla="*/ 2147483647 w 221"/>
              <a:gd name="T15" fmla="*/ 2147483647 h 124"/>
              <a:gd name="T16" fmla="*/ 2147483647 w 221"/>
              <a:gd name="T17" fmla="*/ 2147483647 h 124"/>
              <a:gd name="T18" fmla="*/ 2147483647 w 221"/>
              <a:gd name="T19" fmla="*/ 2147483647 h 124"/>
              <a:gd name="T20" fmla="*/ 2147483647 w 221"/>
              <a:gd name="T21" fmla="*/ 2147483647 h 124"/>
              <a:gd name="T22" fmla="*/ 2147483647 w 221"/>
              <a:gd name="T23" fmla="*/ 2147483647 h 124"/>
              <a:gd name="T24" fmla="*/ 2147483647 w 221"/>
              <a:gd name="T25" fmla="*/ 2147483647 h 124"/>
              <a:gd name="T26" fmla="*/ 2147483647 w 221"/>
              <a:gd name="T27" fmla="*/ 2147483647 h 124"/>
              <a:gd name="T28" fmla="*/ 2147483647 w 221"/>
              <a:gd name="T29" fmla="*/ 2147483647 h 124"/>
              <a:gd name="T30" fmla="*/ 2147483647 w 221"/>
              <a:gd name="T31" fmla="*/ 2147483647 h 124"/>
              <a:gd name="T32" fmla="*/ 2147483647 w 221"/>
              <a:gd name="T33" fmla="*/ 2147483647 h 124"/>
              <a:gd name="T34" fmla="*/ 2147483647 w 221"/>
              <a:gd name="T35" fmla="*/ 2147483647 h 124"/>
              <a:gd name="T36" fmla="*/ 2147483647 w 221"/>
              <a:gd name="T37" fmla="*/ 2147483647 h 124"/>
              <a:gd name="T38" fmla="*/ 2147483647 w 221"/>
              <a:gd name="T39" fmla="*/ 2147483647 h 124"/>
              <a:gd name="T40" fmla="*/ 2147483647 w 221"/>
              <a:gd name="T41" fmla="*/ 2147483647 h 124"/>
              <a:gd name="T42" fmla="*/ 2147483647 w 221"/>
              <a:gd name="T43" fmla="*/ 2147483647 h 124"/>
              <a:gd name="T44" fmla="*/ 2147483647 w 221"/>
              <a:gd name="T45" fmla="*/ 2147483647 h 124"/>
              <a:gd name="T46" fmla="*/ 2147483647 w 221"/>
              <a:gd name="T47" fmla="*/ 2147483647 h 124"/>
              <a:gd name="T48" fmla="*/ 2147483647 w 221"/>
              <a:gd name="T49" fmla="*/ 2147483647 h 124"/>
              <a:gd name="T50" fmla="*/ 2147483647 w 221"/>
              <a:gd name="T51" fmla="*/ 2147483647 h 124"/>
              <a:gd name="T52" fmla="*/ 2147483647 w 221"/>
              <a:gd name="T53" fmla="*/ 2147483647 h 124"/>
              <a:gd name="T54" fmla="*/ 2147483647 w 221"/>
              <a:gd name="T55" fmla="*/ 2147483647 h 124"/>
              <a:gd name="T56" fmla="*/ 2147483647 w 221"/>
              <a:gd name="T57" fmla="*/ 2147483647 h 124"/>
              <a:gd name="T58" fmla="*/ 2147483647 w 221"/>
              <a:gd name="T59" fmla="*/ 2147483647 h 124"/>
              <a:gd name="T60" fmla="*/ 2147483647 w 221"/>
              <a:gd name="T61" fmla="*/ 2147483647 h 124"/>
              <a:gd name="T62" fmla="*/ 2147483647 w 221"/>
              <a:gd name="T63" fmla="*/ 2147483647 h 124"/>
              <a:gd name="T64" fmla="*/ 2147483647 w 221"/>
              <a:gd name="T65" fmla="*/ 2147483647 h 124"/>
              <a:gd name="T66" fmla="*/ 2147483647 w 221"/>
              <a:gd name="T67" fmla="*/ 2147483647 h 124"/>
              <a:gd name="T68" fmla="*/ 2147483647 w 221"/>
              <a:gd name="T69" fmla="*/ 2147483647 h 12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21"/>
              <a:gd name="T106" fmla="*/ 0 h 124"/>
              <a:gd name="T107" fmla="*/ 221 w 221"/>
              <a:gd name="T108" fmla="*/ 124 h 124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21" h="124">
                <a:moveTo>
                  <a:pt x="109" y="6"/>
                </a:moveTo>
                <a:lnTo>
                  <a:pt x="112" y="5"/>
                </a:lnTo>
                <a:lnTo>
                  <a:pt x="119" y="1"/>
                </a:lnTo>
                <a:lnTo>
                  <a:pt x="124" y="0"/>
                </a:lnTo>
                <a:lnTo>
                  <a:pt x="133" y="1"/>
                </a:lnTo>
                <a:lnTo>
                  <a:pt x="137" y="7"/>
                </a:lnTo>
                <a:lnTo>
                  <a:pt x="138" y="15"/>
                </a:lnTo>
                <a:lnTo>
                  <a:pt x="142" y="18"/>
                </a:lnTo>
                <a:lnTo>
                  <a:pt x="147" y="16"/>
                </a:lnTo>
                <a:lnTo>
                  <a:pt x="157" y="26"/>
                </a:lnTo>
                <a:lnTo>
                  <a:pt x="163" y="34"/>
                </a:lnTo>
                <a:lnTo>
                  <a:pt x="178" y="39"/>
                </a:lnTo>
                <a:lnTo>
                  <a:pt x="188" y="41"/>
                </a:lnTo>
                <a:lnTo>
                  <a:pt x="193" y="39"/>
                </a:lnTo>
                <a:lnTo>
                  <a:pt x="202" y="43"/>
                </a:lnTo>
                <a:lnTo>
                  <a:pt x="214" y="45"/>
                </a:lnTo>
                <a:lnTo>
                  <a:pt x="220" y="64"/>
                </a:lnTo>
                <a:lnTo>
                  <a:pt x="208" y="67"/>
                </a:lnTo>
                <a:lnTo>
                  <a:pt x="206" y="75"/>
                </a:lnTo>
                <a:lnTo>
                  <a:pt x="190" y="85"/>
                </a:lnTo>
                <a:lnTo>
                  <a:pt x="164" y="91"/>
                </a:lnTo>
                <a:lnTo>
                  <a:pt x="162" y="100"/>
                </a:lnTo>
                <a:lnTo>
                  <a:pt x="150" y="96"/>
                </a:lnTo>
                <a:lnTo>
                  <a:pt x="162" y="108"/>
                </a:lnTo>
                <a:lnTo>
                  <a:pt x="176" y="109"/>
                </a:lnTo>
                <a:lnTo>
                  <a:pt x="148" y="123"/>
                </a:lnTo>
                <a:lnTo>
                  <a:pt x="132" y="108"/>
                </a:lnTo>
                <a:lnTo>
                  <a:pt x="145" y="98"/>
                </a:lnTo>
                <a:lnTo>
                  <a:pt x="132" y="95"/>
                </a:lnTo>
                <a:lnTo>
                  <a:pt x="122" y="95"/>
                </a:lnTo>
                <a:lnTo>
                  <a:pt x="124" y="87"/>
                </a:lnTo>
                <a:lnTo>
                  <a:pt x="122" y="87"/>
                </a:lnTo>
                <a:lnTo>
                  <a:pt x="101" y="92"/>
                </a:lnTo>
                <a:lnTo>
                  <a:pt x="93" y="108"/>
                </a:lnTo>
                <a:lnTo>
                  <a:pt x="80" y="107"/>
                </a:lnTo>
                <a:lnTo>
                  <a:pt x="84" y="96"/>
                </a:lnTo>
                <a:lnTo>
                  <a:pt x="84" y="91"/>
                </a:lnTo>
                <a:lnTo>
                  <a:pt x="92" y="89"/>
                </a:lnTo>
                <a:lnTo>
                  <a:pt x="95" y="86"/>
                </a:lnTo>
                <a:lnTo>
                  <a:pt x="97" y="83"/>
                </a:lnTo>
                <a:lnTo>
                  <a:pt x="92" y="81"/>
                </a:lnTo>
                <a:lnTo>
                  <a:pt x="86" y="70"/>
                </a:lnTo>
                <a:lnTo>
                  <a:pt x="77" y="63"/>
                </a:lnTo>
                <a:lnTo>
                  <a:pt x="66" y="63"/>
                </a:lnTo>
                <a:lnTo>
                  <a:pt x="52" y="66"/>
                </a:lnTo>
                <a:lnTo>
                  <a:pt x="33" y="67"/>
                </a:lnTo>
                <a:lnTo>
                  <a:pt x="23" y="68"/>
                </a:lnTo>
                <a:lnTo>
                  <a:pt x="8" y="68"/>
                </a:lnTo>
                <a:lnTo>
                  <a:pt x="0" y="62"/>
                </a:lnTo>
                <a:lnTo>
                  <a:pt x="4" y="51"/>
                </a:lnTo>
                <a:lnTo>
                  <a:pt x="14" y="39"/>
                </a:lnTo>
                <a:lnTo>
                  <a:pt x="23" y="27"/>
                </a:lnTo>
                <a:lnTo>
                  <a:pt x="19" y="13"/>
                </a:lnTo>
                <a:lnTo>
                  <a:pt x="19" y="11"/>
                </a:lnTo>
                <a:lnTo>
                  <a:pt x="22" y="7"/>
                </a:lnTo>
                <a:lnTo>
                  <a:pt x="29" y="9"/>
                </a:lnTo>
                <a:lnTo>
                  <a:pt x="38" y="7"/>
                </a:lnTo>
                <a:lnTo>
                  <a:pt x="47" y="11"/>
                </a:lnTo>
                <a:lnTo>
                  <a:pt x="57" y="15"/>
                </a:lnTo>
                <a:lnTo>
                  <a:pt x="65" y="13"/>
                </a:lnTo>
                <a:lnTo>
                  <a:pt x="72" y="16"/>
                </a:lnTo>
                <a:lnTo>
                  <a:pt x="80" y="18"/>
                </a:lnTo>
                <a:lnTo>
                  <a:pt x="85" y="21"/>
                </a:lnTo>
                <a:lnTo>
                  <a:pt x="90" y="19"/>
                </a:lnTo>
                <a:lnTo>
                  <a:pt x="90" y="14"/>
                </a:lnTo>
                <a:lnTo>
                  <a:pt x="94" y="11"/>
                </a:lnTo>
                <a:lnTo>
                  <a:pt x="102" y="11"/>
                </a:lnTo>
                <a:lnTo>
                  <a:pt x="105" y="9"/>
                </a:lnTo>
                <a:lnTo>
                  <a:pt x="109" y="6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829" name="Freeform 177"/>
          <p:cNvSpPr>
            <a:spLocks/>
          </p:cNvSpPr>
          <p:nvPr/>
        </p:nvSpPr>
        <p:spPr bwMode="auto">
          <a:xfrm>
            <a:off x="4595814" y="3233739"/>
            <a:ext cx="117475" cy="123825"/>
          </a:xfrm>
          <a:custGeom>
            <a:avLst/>
            <a:gdLst>
              <a:gd name="T0" fmla="*/ 2147483647 w 43"/>
              <a:gd name="T1" fmla="*/ 2147483647 h 46"/>
              <a:gd name="T2" fmla="*/ 2147483647 w 43"/>
              <a:gd name="T3" fmla="*/ 2147483647 h 46"/>
              <a:gd name="T4" fmla="*/ 2147483647 w 43"/>
              <a:gd name="T5" fmla="*/ 2147483647 h 46"/>
              <a:gd name="T6" fmla="*/ 2147483647 w 43"/>
              <a:gd name="T7" fmla="*/ 2147483647 h 46"/>
              <a:gd name="T8" fmla="*/ 2147483647 w 43"/>
              <a:gd name="T9" fmla="*/ 2147483647 h 46"/>
              <a:gd name="T10" fmla="*/ 2147483647 w 43"/>
              <a:gd name="T11" fmla="*/ 2147483647 h 46"/>
              <a:gd name="T12" fmla="*/ 2147483647 w 43"/>
              <a:gd name="T13" fmla="*/ 2147483647 h 46"/>
              <a:gd name="T14" fmla="*/ 2147483647 w 43"/>
              <a:gd name="T15" fmla="*/ 2147483647 h 46"/>
              <a:gd name="T16" fmla="*/ 2147483647 w 43"/>
              <a:gd name="T17" fmla="*/ 2147483647 h 46"/>
              <a:gd name="T18" fmla="*/ 2147483647 w 43"/>
              <a:gd name="T19" fmla="*/ 2147483647 h 46"/>
              <a:gd name="T20" fmla="*/ 2147483647 w 43"/>
              <a:gd name="T21" fmla="*/ 2147483647 h 46"/>
              <a:gd name="T22" fmla="*/ 2147483647 w 43"/>
              <a:gd name="T23" fmla="*/ 0 h 46"/>
              <a:gd name="T24" fmla="*/ 2147483647 w 43"/>
              <a:gd name="T25" fmla="*/ 0 h 46"/>
              <a:gd name="T26" fmla="*/ 0 w 43"/>
              <a:gd name="T27" fmla="*/ 2147483647 h 46"/>
              <a:gd name="T28" fmla="*/ 2147483647 w 43"/>
              <a:gd name="T29" fmla="*/ 2147483647 h 46"/>
              <a:gd name="T30" fmla="*/ 2147483647 w 43"/>
              <a:gd name="T31" fmla="*/ 2147483647 h 4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3"/>
              <a:gd name="T49" fmla="*/ 0 h 46"/>
              <a:gd name="T50" fmla="*/ 43 w 43"/>
              <a:gd name="T51" fmla="*/ 46 h 4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3" h="46">
                <a:moveTo>
                  <a:pt x="10" y="12"/>
                </a:moveTo>
                <a:lnTo>
                  <a:pt x="15" y="18"/>
                </a:lnTo>
                <a:lnTo>
                  <a:pt x="17" y="23"/>
                </a:lnTo>
                <a:lnTo>
                  <a:pt x="20" y="44"/>
                </a:lnTo>
                <a:lnTo>
                  <a:pt x="24" y="45"/>
                </a:lnTo>
                <a:lnTo>
                  <a:pt x="28" y="33"/>
                </a:lnTo>
                <a:lnTo>
                  <a:pt x="28" y="28"/>
                </a:lnTo>
                <a:lnTo>
                  <a:pt x="39" y="24"/>
                </a:lnTo>
                <a:lnTo>
                  <a:pt x="42" y="20"/>
                </a:lnTo>
                <a:lnTo>
                  <a:pt x="36" y="19"/>
                </a:lnTo>
                <a:lnTo>
                  <a:pt x="31" y="7"/>
                </a:lnTo>
                <a:lnTo>
                  <a:pt x="22" y="0"/>
                </a:lnTo>
                <a:lnTo>
                  <a:pt x="10" y="0"/>
                </a:lnTo>
                <a:lnTo>
                  <a:pt x="0" y="1"/>
                </a:lnTo>
                <a:lnTo>
                  <a:pt x="10" y="12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830" name="Freeform 178"/>
          <p:cNvSpPr>
            <a:spLocks/>
          </p:cNvSpPr>
          <p:nvPr/>
        </p:nvSpPr>
        <p:spPr bwMode="auto">
          <a:xfrm>
            <a:off x="5003801" y="3395664"/>
            <a:ext cx="252413" cy="109537"/>
          </a:xfrm>
          <a:custGeom>
            <a:avLst/>
            <a:gdLst>
              <a:gd name="T0" fmla="*/ 0 w 93"/>
              <a:gd name="T1" fmla="*/ 2147483647 h 41"/>
              <a:gd name="T2" fmla="*/ 2147483647 w 93"/>
              <a:gd name="T3" fmla="*/ 0 h 41"/>
              <a:gd name="T4" fmla="*/ 2147483647 w 93"/>
              <a:gd name="T5" fmla="*/ 2147483647 h 41"/>
              <a:gd name="T6" fmla="*/ 2147483647 w 93"/>
              <a:gd name="T7" fmla="*/ 2147483647 h 41"/>
              <a:gd name="T8" fmla="*/ 2147483647 w 93"/>
              <a:gd name="T9" fmla="*/ 2147483647 h 41"/>
              <a:gd name="T10" fmla="*/ 2147483647 w 93"/>
              <a:gd name="T11" fmla="*/ 2147483647 h 41"/>
              <a:gd name="T12" fmla="*/ 2147483647 w 93"/>
              <a:gd name="T13" fmla="*/ 2147483647 h 41"/>
              <a:gd name="T14" fmla="*/ 2147483647 w 93"/>
              <a:gd name="T15" fmla="*/ 2147483647 h 41"/>
              <a:gd name="T16" fmla="*/ 2147483647 w 93"/>
              <a:gd name="T17" fmla="*/ 2147483647 h 41"/>
              <a:gd name="T18" fmla="*/ 2147483647 w 93"/>
              <a:gd name="T19" fmla="*/ 2147483647 h 41"/>
              <a:gd name="T20" fmla="*/ 2147483647 w 93"/>
              <a:gd name="T21" fmla="*/ 2147483647 h 41"/>
              <a:gd name="T22" fmla="*/ 2147483647 w 93"/>
              <a:gd name="T23" fmla="*/ 2147483647 h 41"/>
              <a:gd name="T24" fmla="*/ 2147483647 w 93"/>
              <a:gd name="T25" fmla="*/ 2147483647 h 41"/>
              <a:gd name="T26" fmla="*/ 2147483647 w 93"/>
              <a:gd name="T27" fmla="*/ 2147483647 h 41"/>
              <a:gd name="T28" fmla="*/ 2147483647 w 93"/>
              <a:gd name="T29" fmla="*/ 2147483647 h 41"/>
              <a:gd name="T30" fmla="*/ 2147483647 w 93"/>
              <a:gd name="T31" fmla="*/ 2147483647 h 41"/>
              <a:gd name="T32" fmla="*/ 2147483647 w 93"/>
              <a:gd name="T33" fmla="*/ 2147483647 h 41"/>
              <a:gd name="T34" fmla="*/ 2147483647 w 93"/>
              <a:gd name="T35" fmla="*/ 2147483647 h 41"/>
              <a:gd name="T36" fmla="*/ 2147483647 w 93"/>
              <a:gd name="T37" fmla="*/ 2147483647 h 41"/>
              <a:gd name="T38" fmla="*/ 2147483647 w 93"/>
              <a:gd name="T39" fmla="*/ 2147483647 h 41"/>
              <a:gd name="T40" fmla="*/ 2147483647 w 93"/>
              <a:gd name="T41" fmla="*/ 2147483647 h 41"/>
              <a:gd name="T42" fmla="*/ 0 w 93"/>
              <a:gd name="T43" fmla="*/ 2147483647 h 41"/>
              <a:gd name="T44" fmla="*/ 0 w 93"/>
              <a:gd name="T45" fmla="*/ 2147483647 h 41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93"/>
              <a:gd name="T70" fmla="*/ 0 h 41"/>
              <a:gd name="T71" fmla="*/ 93 w 93"/>
              <a:gd name="T72" fmla="*/ 41 h 41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93" h="41">
                <a:moveTo>
                  <a:pt x="0" y="1"/>
                </a:moveTo>
                <a:lnTo>
                  <a:pt x="22" y="0"/>
                </a:lnTo>
                <a:lnTo>
                  <a:pt x="42" y="7"/>
                </a:lnTo>
                <a:lnTo>
                  <a:pt x="51" y="17"/>
                </a:lnTo>
                <a:lnTo>
                  <a:pt x="62" y="17"/>
                </a:lnTo>
                <a:lnTo>
                  <a:pt x="69" y="13"/>
                </a:lnTo>
                <a:lnTo>
                  <a:pt x="75" y="11"/>
                </a:lnTo>
                <a:lnTo>
                  <a:pt x="81" y="21"/>
                </a:lnTo>
                <a:lnTo>
                  <a:pt x="91" y="22"/>
                </a:lnTo>
                <a:lnTo>
                  <a:pt x="88" y="26"/>
                </a:lnTo>
                <a:lnTo>
                  <a:pt x="92" y="34"/>
                </a:lnTo>
                <a:lnTo>
                  <a:pt x="91" y="40"/>
                </a:lnTo>
                <a:lnTo>
                  <a:pt x="81" y="31"/>
                </a:lnTo>
                <a:lnTo>
                  <a:pt x="75" y="28"/>
                </a:lnTo>
                <a:lnTo>
                  <a:pt x="70" y="28"/>
                </a:lnTo>
                <a:lnTo>
                  <a:pt x="68" y="37"/>
                </a:lnTo>
                <a:lnTo>
                  <a:pt x="60" y="35"/>
                </a:lnTo>
                <a:lnTo>
                  <a:pt x="48" y="40"/>
                </a:lnTo>
                <a:lnTo>
                  <a:pt x="35" y="39"/>
                </a:lnTo>
                <a:lnTo>
                  <a:pt x="34" y="22"/>
                </a:lnTo>
                <a:lnTo>
                  <a:pt x="12" y="8"/>
                </a:lnTo>
                <a:lnTo>
                  <a:pt x="0" y="1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831" name="Freeform 179"/>
          <p:cNvSpPr>
            <a:spLocks/>
          </p:cNvSpPr>
          <p:nvPr/>
        </p:nvSpPr>
        <p:spPr bwMode="auto">
          <a:xfrm>
            <a:off x="5189539" y="3455989"/>
            <a:ext cx="204787" cy="168275"/>
          </a:xfrm>
          <a:custGeom>
            <a:avLst/>
            <a:gdLst>
              <a:gd name="T0" fmla="*/ 2147483647 w 77"/>
              <a:gd name="T1" fmla="*/ 2147483647 h 62"/>
              <a:gd name="T2" fmla="*/ 2147483647 w 77"/>
              <a:gd name="T3" fmla="*/ 2147483647 h 62"/>
              <a:gd name="T4" fmla="*/ 2147483647 w 77"/>
              <a:gd name="T5" fmla="*/ 2147483647 h 62"/>
              <a:gd name="T6" fmla="*/ 2147483647 w 77"/>
              <a:gd name="T7" fmla="*/ 2147483647 h 62"/>
              <a:gd name="T8" fmla="*/ 2147483647 w 77"/>
              <a:gd name="T9" fmla="*/ 2147483647 h 62"/>
              <a:gd name="T10" fmla="*/ 2147483647 w 77"/>
              <a:gd name="T11" fmla="*/ 2147483647 h 62"/>
              <a:gd name="T12" fmla="*/ 2147483647 w 77"/>
              <a:gd name="T13" fmla="*/ 2147483647 h 62"/>
              <a:gd name="T14" fmla="*/ 2147483647 w 77"/>
              <a:gd name="T15" fmla="*/ 2147483647 h 62"/>
              <a:gd name="T16" fmla="*/ 2147483647 w 77"/>
              <a:gd name="T17" fmla="*/ 2147483647 h 62"/>
              <a:gd name="T18" fmla="*/ 2147483647 w 77"/>
              <a:gd name="T19" fmla="*/ 2147483647 h 62"/>
              <a:gd name="T20" fmla="*/ 2147483647 w 77"/>
              <a:gd name="T21" fmla="*/ 2147483647 h 62"/>
              <a:gd name="T22" fmla="*/ 2147483647 w 77"/>
              <a:gd name="T23" fmla="*/ 2147483647 h 62"/>
              <a:gd name="T24" fmla="*/ 2147483647 w 77"/>
              <a:gd name="T25" fmla="*/ 2147483647 h 62"/>
              <a:gd name="T26" fmla="*/ 2147483647 w 77"/>
              <a:gd name="T27" fmla="*/ 2147483647 h 62"/>
              <a:gd name="T28" fmla="*/ 2147483647 w 77"/>
              <a:gd name="T29" fmla="*/ 2147483647 h 62"/>
              <a:gd name="T30" fmla="*/ 2147483647 w 77"/>
              <a:gd name="T31" fmla="*/ 2147483647 h 62"/>
              <a:gd name="T32" fmla="*/ 2147483647 w 77"/>
              <a:gd name="T33" fmla="*/ 2147483647 h 62"/>
              <a:gd name="T34" fmla="*/ 2147483647 w 77"/>
              <a:gd name="T35" fmla="*/ 2147483647 h 62"/>
              <a:gd name="T36" fmla="*/ 2147483647 w 77"/>
              <a:gd name="T37" fmla="*/ 2147483647 h 62"/>
              <a:gd name="T38" fmla="*/ 2147483647 w 77"/>
              <a:gd name="T39" fmla="*/ 2147483647 h 62"/>
              <a:gd name="T40" fmla="*/ 2147483647 w 77"/>
              <a:gd name="T41" fmla="*/ 2147483647 h 62"/>
              <a:gd name="T42" fmla="*/ 2147483647 w 77"/>
              <a:gd name="T43" fmla="*/ 2147483647 h 62"/>
              <a:gd name="T44" fmla="*/ 2147483647 w 77"/>
              <a:gd name="T45" fmla="*/ 2147483647 h 62"/>
              <a:gd name="T46" fmla="*/ 2147483647 w 77"/>
              <a:gd name="T47" fmla="*/ 2147483647 h 62"/>
              <a:gd name="T48" fmla="*/ 2147483647 w 77"/>
              <a:gd name="T49" fmla="*/ 2147483647 h 62"/>
              <a:gd name="T50" fmla="*/ 2147483647 w 77"/>
              <a:gd name="T51" fmla="*/ 2147483647 h 62"/>
              <a:gd name="T52" fmla="*/ 0 w 77"/>
              <a:gd name="T53" fmla="*/ 2147483647 h 62"/>
              <a:gd name="T54" fmla="*/ 2147483647 w 77"/>
              <a:gd name="T55" fmla="*/ 2147483647 h 62"/>
              <a:gd name="T56" fmla="*/ 2147483647 w 77"/>
              <a:gd name="T57" fmla="*/ 2147483647 h 62"/>
              <a:gd name="T58" fmla="*/ 2147483647 w 77"/>
              <a:gd name="T59" fmla="*/ 2147483647 h 62"/>
              <a:gd name="T60" fmla="*/ 2147483647 w 77"/>
              <a:gd name="T61" fmla="*/ 2147483647 h 62"/>
              <a:gd name="T62" fmla="*/ 2147483647 w 77"/>
              <a:gd name="T63" fmla="*/ 2147483647 h 62"/>
              <a:gd name="T64" fmla="*/ 2147483647 w 77"/>
              <a:gd name="T65" fmla="*/ 2147483647 h 62"/>
              <a:gd name="T66" fmla="*/ 2147483647 w 77"/>
              <a:gd name="T67" fmla="*/ 2147483647 h 62"/>
              <a:gd name="T68" fmla="*/ 2147483647 w 77"/>
              <a:gd name="T69" fmla="*/ 0 h 62"/>
              <a:gd name="T70" fmla="*/ 2147483647 w 77"/>
              <a:gd name="T71" fmla="*/ 2147483647 h 62"/>
              <a:gd name="T72" fmla="*/ 2147483647 w 77"/>
              <a:gd name="T73" fmla="*/ 2147483647 h 6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77"/>
              <a:gd name="T112" fmla="*/ 0 h 62"/>
              <a:gd name="T113" fmla="*/ 77 w 77"/>
              <a:gd name="T114" fmla="*/ 62 h 62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77" h="62">
                <a:moveTo>
                  <a:pt x="28" y="2"/>
                </a:moveTo>
                <a:lnTo>
                  <a:pt x="33" y="2"/>
                </a:lnTo>
                <a:lnTo>
                  <a:pt x="43" y="5"/>
                </a:lnTo>
                <a:lnTo>
                  <a:pt x="55" y="13"/>
                </a:lnTo>
                <a:lnTo>
                  <a:pt x="61" y="23"/>
                </a:lnTo>
                <a:lnTo>
                  <a:pt x="76" y="34"/>
                </a:lnTo>
                <a:lnTo>
                  <a:pt x="68" y="36"/>
                </a:lnTo>
                <a:lnTo>
                  <a:pt x="63" y="44"/>
                </a:lnTo>
                <a:lnTo>
                  <a:pt x="62" y="47"/>
                </a:lnTo>
                <a:lnTo>
                  <a:pt x="59" y="61"/>
                </a:lnTo>
                <a:lnTo>
                  <a:pt x="49" y="56"/>
                </a:lnTo>
                <a:lnTo>
                  <a:pt x="46" y="45"/>
                </a:lnTo>
                <a:lnTo>
                  <a:pt x="36" y="49"/>
                </a:lnTo>
                <a:lnTo>
                  <a:pt x="25" y="56"/>
                </a:lnTo>
                <a:lnTo>
                  <a:pt x="19" y="55"/>
                </a:lnTo>
                <a:lnTo>
                  <a:pt x="13" y="49"/>
                </a:lnTo>
                <a:lnTo>
                  <a:pt x="9" y="44"/>
                </a:lnTo>
                <a:lnTo>
                  <a:pt x="14" y="38"/>
                </a:lnTo>
                <a:lnTo>
                  <a:pt x="18" y="43"/>
                </a:lnTo>
                <a:lnTo>
                  <a:pt x="31" y="48"/>
                </a:lnTo>
                <a:lnTo>
                  <a:pt x="33" y="43"/>
                </a:lnTo>
                <a:lnTo>
                  <a:pt x="21" y="33"/>
                </a:lnTo>
                <a:lnTo>
                  <a:pt x="17" y="25"/>
                </a:lnTo>
                <a:lnTo>
                  <a:pt x="13" y="23"/>
                </a:lnTo>
                <a:lnTo>
                  <a:pt x="13" y="18"/>
                </a:lnTo>
                <a:lnTo>
                  <a:pt x="7" y="16"/>
                </a:lnTo>
                <a:lnTo>
                  <a:pt x="0" y="15"/>
                </a:lnTo>
                <a:lnTo>
                  <a:pt x="1" y="8"/>
                </a:lnTo>
                <a:lnTo>
                  <a:pt x="2" y="5"/>
                </a:lnTo>
                <a:lnTo>
                  <a:pt x="9" y="5"/>
                </a:lnTo>
                <a:lnTo>
                  <a:pt x="13" y="8"/>
                </a:lnTo>
                <a:lnTo>
                  <a:pt x="23" y="16"/>
                </a:lnTo>
                <a:lnTo>
                  <a:pt x="23" y="11"/>
                </a:lnTo>
                <a:lnTo>
                  <a:pt x="20" y="4"/>
                </a:lnTo>
                <a:lnTo>
                  <a:pt x="23" y="0"/>
                </a:lnTo>
                <a:lnTo>
                  <a:pt x="28" y="2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832" name="Freeform 180"/>
          <p:cNvSpPr>
            <a:spLocks/>
          </p:cNvSpPr>
          <p:nvPr/>
        </p:nvSpPr>
        <p:spPr bwMode="auto">
          <a:xfrm>
            <a:off x="5145089" y="3489325"/>
            <a:ext cx="136525" cy="101600"/>
          </a:xfrm>
          <a:custGeom>
            <a:avLst/>
            <a:gdLst>
              <a:gd name="T0" fmla="*/ 0 w 51"/>
              <a:gd name="T1" fmla="*/ 2147483647 h 38"/>
              <a:gd name="T2" fmla="*/ 2147483647 w 51"/>
              <a:gd name="T3" fmla="*/ 2147483647 h 38"/>
              <a:gd name="T4" fmla="*/ 2147483647 w 51"/>
              <a:gd name="T5" fmla="*/ 2147483647 h 38"/>
              <a:gd name="T6" fmla="*/ 2147483647 w 51"/>
              <a:gd name="T7" fmla="*/ 2147483647 h 38"/>
              <a:gd name="T8" fmla="*/ 2147483647 w 51"/>
              <a:gd name="T9" fmla="*/ 2147483647 h 38"/>
              <a:gd name="T10" fmla="*/ 2147483647 w 51"/>
              <a:gd name="T11" fmla="*/ 2147483647 h 38"/>
              <a:gd name="T12" fmla="*/ 2147483647 w 51"/>
              <a:gd name="T13" fmla="*/ 2147483647 h 38"/>
              <a:gd name="T14" fmla="*/ 2147483647 w 51"/>
              <a:gd name="T15" fmla="*/ 2147483647 h 38"/>
              <a:gd name="T16" fmla="*/ 2147483647 w 51"/>
              <a:gd name="T17" fmla="*/ 2147483647 h 38"/>
              <a:gd name="T18" fmla="*/ 2147483647 w 51"/>
              <a:gd name="T19" fmla="*/ 2147483647 h 38"/>
              <a:gd name="T20" fmla="*/ 2147483647 w 51"/>
              <a:gd name="T21" fmla="*/ 2147483647 h 38"/>
              <a:gd name="T22" fmla="*/ 2147483647 w 51"/>
              <a:gd name="T23" fmla="*/ 2147483647 h 38"/>
              <a:gd name="T24" fmla="*/ 2147483647 w 51"/>
              <a:gd name="T25" fmla="*/ 2147483647 h 38"/>
              <a:gd name="T26" fmla="*/ 2147483647 w 51"/>
              <a:gd name="T27" fmla="*/ 2147483647 h 38"/>
              <a:gd name="T28" fmla="*/ 2147483647 w 51"/>
              <a:gd name="T29" fmla="*/ 2147483647 h 38"/>
              <a:gd name="T30" fmla="*/ 2147483647 w 51"/>
              <a:gd name="T31" fmla="*/ 0 h 38"/>
              <a:gd name="T32" fmla="*/ 2147483647 w 51"/>
              <a:gd name="T33" fmla="*/ 0 h 38"/>
              <a:gd name="T34" fmla="*/ 0 w 51"/>
              <a:gd name="T35" fmla="*/ 2147483647 h 38"/>
              <a:gd name="T36" fmla="*/ 0 w 51"/>
              <a:gd name="T37" fmla="*/ 2147483647 h 3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51"/>
              <a:gd name="T58" fmla="*/ 0 h 38"/>
              <a:gd name="T59" fmla="*/ 51 w 51"/>
              <a:gd name="T60" fmla="*/ 38 h 38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51" h="38">
                <a:moveTo>
                  <a:pt x="0" y="5"/>
                </a:moveTo>
                <a:lnTo>
                  <a:pt x="5" y="12"/>
                </a:lnTo>
                <a:lnTo>
                  <a:pt x="13" y="20"/>
                </a:lnTo>
                <a:lnTo>
                  <a:pt x="24" y="32"/>
                </a:lnTo>
                <a:lnTo>
                  <a:pt x="32" y="25"/>
                </a:lnTo>
                <a:lnTo>
                  <a:pt x="32" y="31"/>
                </a:lnTo>
                <a:lnTo>
                  <a:pt x="38" y="32"/>
                </a:lnTo>
                <a:lnTo>
                  <a:pt x="46" y="37"/>
                </a:lnTo>
                <a:lnTo>
                  <a:pt x="50" y="31"/>
                </a:lnTo>
                <a:lnTo>
                  <a:pt x="37" y="21"/>
                </a:lnTo>
                <a:lnTo>
                  <a:pt x="34" y="14"/>
                </a:lnTo>
                <a:lnTo>
                  <a:pt x="29" y="11"/>
                </a:lnTo>
                <a:lnTo>
                  <a:pt x="29" y="6"/>
                </a:lnTo>
                <a:lnTo>
                  <a:pt x="23" y="4"/>
                </a:lnTo>
                <a:lnTo>
                  <a:pt x="15" y="2"/>
                </a:lnTo>
                <a:lnTo>
                  <a:pt x="8" y="0"/>
                </a:lnTo>
                <a:lnTo>
                  <a:pt x="2" y="0"/>
                </a:lnTo>
                <a:lnTo>
                  <a:pt x="0" y="5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833" name="Freeform 181"/>
          <p:cNvSpPr>
            <a:spLocks/>
          </p:cNvSpPr>
          <p:nvPr/>
        </p:nvSpPr>
        <p:spPr bwMode="auto">
          <a:xfrm>
            <a:off x="5222876" y="2933701"/>
            <a:ext cx="1408113" cy="588963"/>
          </a:xfrm>
          <a:custGeom>
            <a:avLst/>
            <a:gdLst>
              <a:gd name="T0" fmla="*/ 2147483647 w 524"/>
              <a:gd name="T1" fmla="*/ 2147483647 h 219"/>
              <a:gd name="T2" fmla="*/ 2147483647 w 524"/>
              <a:gd name="T3" fmla="*/ 2147483647 h 219"/>
              <a:gd name="T4" fmla="*/ 2147483647 w 524"/>
              <a:gd name="T5" fmla="*/ 2147483647 h 219"/>
              <a:gd name="T6" fmla="*/ 2147483647 w 524"/>
              <a:gd name="T7" fmla="*/ 2147483647 h 219"/>
              <a:gd name="T8" fmla="*/ 2147483647 w 524"/>
              <a:gd name="T9" fmla="*/ 2147483647 h 219"/>
              <a:gd name="T10" fmla="*/ 2147483647 w 524"/>
              <a:gd name="T11" fmla="*/ 2147483647 h 219"/>
              <a:gd name="T12" fmla="*/ 2147483647 w 524"/>
              <a:gd name="T13" fmla="*/ 2147483647 h 219"/>
              <a:gd name="T14" fmla="*/ 2147483647 w 524"/>
              <a:gd name="T15" fmla="*/ 2147483647 h 219"/>
              <a:gd name="T16" fmla="*/ 2147483647 w 524"/>
              <a:gd name="T17" fmla="*/ 2147483647 h 219"/>
              <a:gd name="T18" fmla="*/ 2147483647 w 524"/>
              <a:gd name="T19" fmla="*/ 2147483647 h 219"/>
              <a:gd name="T20" fmla="*/ 2147483647 w 524"/>
              <a:gd name="T21" fmla="*/ 2147483647 h 219"/>
              <a:gd name="T22" fmla="*/ 2147483647 w 524"/>
              <a:gd name="T23" fmla="*/ 2147483647 h 219"/>
              <a:gd name="T24" fmla="*/ 2147483647 w 524"/>
              <a:gd name="T25" fmla="*/ 2147483647 h 219"/>
              <a:gd name="T26" fmla="*/ 2147483647 w 524"/>
              <a:gd name="T27" fmla="*/ 2147483647 h 219"/>
              <a:gd name="T28" fmla="*/ 2147483647 w 524"/>
              <a:gd name="T29" fmla="*/ 2147483647 h 219"/>
              <a:gd name="T30" fmla="*/ 2147483647 w 524"/>
              <a:gd name="T31" fmla="*/ 2147483647 h 219"/>
              <a:gd name="T32" fmla="*/ 2147483647 w 524"/>
              <a:gd name="T33" fmla="*/ 2147483647 h 219"/>
              <a:gd name="T34" fmla="*/ 2147483647 w 524"/>
              <a:gd name="T35" fmla="*/ 2147483647 h 219"/>
              <a:gd name="T36" fmla="*/ 2147483647 w 524"/>
              <a:gd name="T37" fmla="*/ 2147483647 h 219"/>
              <a:gd name="T38" fmla="*/ 2147483647 w 524"/>
              <a:gd name="T39" fmla="*/ 2147483647 h 219"/>
              <a:gd name="T40" fmla="*/ 2147483647 w 524"/>
              <a:gd name="T41" fmla="*/ 2147483647 h 219"/>
              <a:gd name="T42" fmla="*/ 2147483647 w 524"/>
              <a:gd name="T43" fmla="*/ 2147483647 h 219"/>
              <a:gd name="T44" fmla="*/ 0 w 524"/>
              <a:gd name="T45" fmla="*/ 2147483647 h 219"/>
              <a:gd name="T46" fmla="*/ 2147483647 w 524"/>
              <a:gd name="T47" fmla="*/ 2147483647 h 219"/>
              <a:gd name="T48" fmla="*/ 2147483647 w 524"/>
              <a:gd name="T49" fmla="*/ 2147483647 h 219"/>
              <a:gd name="T50" fmla="*/ 2147483647 w 524"/>
              <a:gd name="T51" fmla="*/ 2147483647 h 219"/>
              <a:gd name="T52" fmla="*/ 2147483647 w 524"/>
              <a:gd name="T53" fmla="*/ 2147483647 h 219"/>
              <a:gd name="T54" fmla="*/ 2147483647 w 524"/>
              <a:gd name="T55" fmla="*/ 2147483647 h 219"/>
              <a:gd name="T56" fmla="*/ 2147483647 w 524"/>
              <a:gd name="T57" fmla="*/ 2147483647 h 219"/>
              <a:gd name="T58" fmla="*/ 2147483647 w 524"/>
              <a:gd name="T59" fmla="*/ 2147483647 h 219"/>
              <a:gd name="T60" fmla="*/ 2147483647 w 524"/>
              <a:gd name="T61" fmla="*/ 2147483647 h 219"/>
              <a:gd name="T62" fmla="*/ 2147483647 w 524"/>
              <a:gd name="T63" fmla="*/ 2147483647 h 219"/>
              <a:gd name="T64" fmla="*/ 2147483647 w 524"/>
              <a:gd name="T65" fmla="*/ 2147483647 h 219"/>
              <a:gd name="T66" fmla="*/ 2147483647 w 524"/>
              <a:gd name="T67" fmla="*/ 2147483647 h 219"/>
              <a:gd name="T68" fmla="*/ 2147483647 w 524"/>
              <a:gd name="T69" fmla="*/ 2147483647 h 219"/>
              <a:gd name="T70" fmla="*/ 2147483647 w 524"/>
              <a:gd name="T71" fmla="*/ 2147483647 h 219"/>
              <a:gd name="T72" fmla="*/ 2147483647 w 524"/>
              <a:gd name="T73" fmla="*/ 2147483647 h 219"/>
              <a:gd name="T74" fmla="*/ 2147483647 w 524"/>
              <a:gd name="T75" fmla="*/ 2147483647 h 219"/>
              <a:gd name="T76" fmla="*/ 2147483647 w 524"/>
              <a:gd name="T77" fmla="*/ 2147483647 h 219"/>
              <a:gd name="T78" fmla="*/ 2147483647 w 524"/>
              <a:gd name="T79" fmla="*/ 2147483647 h 219"/>
              <a:gd name="T80" fmla="*/ 2147483647 w 524"/>
              <a:gd name="T81" fmla="*/ 2147483647 h 219"/>
              <a:gd name="T82" fmla="*/ 2147483647 w 524"/>
              <a:gd name="T83" fmla="*/ 2147483647 h 219"/>
              <a:gd name="T84" fmla="*/ 2147483647 w 524"/>
              <a:gd name="T85" fmla="*/ 2147483647 h 219"/>
              <a:gd name="T86" fmla="*/ 2147483647 w 524"/>
              <a:gd name="T87" fmla="*/ 2147483647 h 219"/>
              <a:gd name="T88" fmla="*/ 2147483647 w 524"/>
              <a:gd name="T89" fmla="*/ 2147483647 h 219"/>
              <a:gd name="T90" fmla="*/ 2147483647 w 524"/>
              <a:gd name="T91" fmla="*/ 2147483647 h 219"/>
              <a:gd name="T92" fmla="*/ 2147483647 w 524"/>
              <a:gd name="T93" fmla="*/ 2147483647 h 219"/>
              <a:gd name="T94" fmla="*/ 2147483647 w 524"/>
              <a:gd name="T95" fmla="*/ 2147483647 h 219"/>
              <a:gd name="T96" fmla="*/ 2147483647 w 524"/>
              <a:gd name="T97" fmla="*/ 2147483647 h 219"/>
              <a:gd name="T98" fmla="*/ 2147483647 w 524"/>
              <a:gd name="T99" fmla="*/ 2147483647 h 219"/>
              <a:gd name="T100" fmla="*/ 2147483647 w 524"/>
              <a:gd name="T101" fmla="*/ 2147483647 h 219"/>
              <a:gd name="T102" fmla="*/ 2147483647 w 524"/>
              <a:gd name="T103" fmla="*/ 2147483647 h 21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524"/>
              <a:gd name="T157" fmla="*/ 0 h 219"/>
              <a:gd name="T158" fmla="*/ 524 w 524"/>
              <a:gd name="T159" fmla="*/ 219 h 219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524" h="219">
                <a:moveTo>
                  <a:pt x="510" y="112"/>
                </a:moveTo>
                <a:lnTo>
                  <a:pt x="523" y="107"/>
                </a:lnTo>
                <a:lnTo>
                  <a:pt x="496" y="89"/>
                </a:lnTo>
                <a:lnTo>
                  <a:pt x="480" y="96"/>
                </a:lnTo>
                <a:lnTo>
                  <a:pt x="456" y="90"/>
                </a:lnTo>
                <a:lnTo>
                  <a:pt x="444" y="84"/>
                </a:lnTo>
                <a:lnTo>
                  <a:pt x="434" y="84"/>
                </a:lnTo>
                <a:lnTo>
                  <a:pt x="428" y="74"/>
                </a:lnTo>
                <a:lnTo>
                  <a:pt x="425" y="67"/>
                </a:lnTo>
                <a:lnTo>
                  <a:pt x="415" y="67"/>
                </a:lnTo>
                <a:lnTo>
                  <a:pt x="408" y="67"/>
                </a:lnTo>
                <a:lnTo>
                  <a:pt x="400" y="70"/>
                </a:lnTo>
                <a:lnTo>
                  <a:pt x="388" y="58"/>
                </a:lnTo>
                <a:lnTo>
                  <a:pt x="382" y="60"/>
                </a:lnTo>
                <a:lnTo>
                  <a:pt x="376" y="63"/>
                </a:lnTo>
                <a:lnTo>
                  <a:pt x="369" y="65"/>
                </a:lnTo>
                <a:lnTo>
                  <a:pt x="358" y="56"/>
                </a:lnTo>
                <a:lnTo>
                  <a:pt x="333" y="36"/>
                </a:lnTo>
                <a:lnTo>
                  <a:pt x="312" y="24"/>
                </a:lnTo>
                <a:lnTo>
                  <a:pt x="301" y="13"/>
                </a:lnTo>
                <a:lnTo>
                  <a:pt x="279" y="26"/>
                </a:lnTo>
                <a:lnTo>
                  <a:pt x="275" y="16"/>
                </a:lnTo>
                <a:lnTo>
                  <a:pt x="245" y="16"/>
                </a:lnTo>
                <a:lnTo>
                  <a:pt x="241" y="16"/>
                </a:lnTo>
                <a:lnTo>
                  <a:pt x="228" y="0"/>
                </a:lnTo>
                <a:lnTo>
                  <a:pt x="213" y="2"/>
                </a:lnTo>
                <a:lnTo>
                  <a:pt x="203" y="8"/>
                </a:lnTo>
                <a:lnTo>
                  <a:pt x="184" y="12"/>
                </a:lnTo>
                <a:lnTo>
                  <a:pt x="179" y="8"/>
                </a:lnTo>
                <a:lnTo>
                  <a:pt x="168" y="18"/>
                </a:lnTo>
                <a:lnTo>
                  <a:pt x="160" y="16"/>
                </a:lnTo>
                <a:lnTo>
                  <a:pt x="134" y="19"/>
                </a:lnTo>
                <a:lnTo>
                  <a:pt x="127" y="18"/>
                </a:lnTo>
                <a:lnTo>
                  <a:pt x="124" y="20"/>
                </a:lnTo>
                <a:lnTo>
                  <a:pt x="136" y="32"/>
                </a:lnTo>
                <a:lnTo>
                  <a:pt x="127" y="43"/>
                </a:lnTo>
                <a:lnTo>
                  <a:pt x="129" y="51"/>
                </a:lnTo>
                <a:lnTo>
                  <a:pt x="129" y="55"/>
                </a:lnTo>
                <a:lnTo>
                  <a:pt x="143" y="55"/>
                </a:lnTo>
                <a:lnTo>
                  <a:pt x="148" y="63"/>
                </a:lnTo>
                <a:lnTo>
                  <a:pt x="148" y="70"/>
                </a:lnTo>
                <a:lnTo>
                  <a:pt x="143" y="72"/>
                </a:lnTo>
                <a:lnTo>
                  <a:pt x="137" y="67"/>
                </a:lnTo>
                <a:lnTo>
                  <a:pt x="131" y="70"/>
                </a:lnTo>
                <a:lnTo>
                  <a:pt x="127" y="73"/>
                </a:lnTo>
                <a:lnTo>
                  <a:pt x="117" y="67"/>
                </a:lnTo>
                <a:lnTo>
                  <a:pt x="114" y="61"/>
                </a:lnTo>
                <a:lnTo>
                  <a:pt x="104" y="64"/>
                </a:lnTo>
                <a:lnTo>
                  <a:pt x="104" y="66"/>
                </a:lnTo>
                <a:lnTo>
                  <a:pt x="98" y="61"/>
                </a:lnTo>
                <a:lnTo>
                  <a:pt x="89" y="67"/>
                </a:lnTo>
                <a:lnTo>
                  <a:pt x="78" y="70"/>
                </a:lnTo>
                <a:lnTo>
                  <a:pt x="75" y="67"/>
                </a:lnTo>
                <a:lnTo>
                  <a:pt x="71" y="61"/>
                </a:lnTo>
                <a:lnTo>
                  <a:pt x="56" y="60"/>
                </a:lnTo>
                <a:lnTo>
                  <a:pt x="32" y="59"/>
                </a:lnTo>
                <a:lnTo>
                  <a:pt x="27" y="60"/>
                </a:lnTo>
                <a:lnTo>
                  <a:pt x="25" y="64"/>
                </a:lnTo>
                <a:lnTo>
                  <a:pt x="21" y="63"/>
                </a:lnTo>
                <a:lnTo>
                  <a:pt x="17" y="69"/>
                </a:lnTo>
                <a:lnTo>
                  <a:pt x="14" y="74"/>
                </a:lnTo>
                <a:lnTo>
                  <a:pt x="14" y="76"/>
                </a:lnTo>
                <a:lnTo>
                  <a:pt x="16" y="81"/>
                </a:lnTo>
                <a:lnTo>
                  <a:pt x="12" y="83"/>
                </a:lnTo>
                <a:lnTo>
                  <a:pt x="8" y="74"/>
                </a:lnTo>
                <a:lnTo>
                  <a:pt x="2" y="75"/>
                </a:lnTo>
                <a:lnTo>
                  <a:pt x="0" y="87"/>
                </a:lnTo>
                <a:lnTo>
                  <a:pt x="0" y="94"/>
                </a:lnTo>
                <a:lnTo>
                  <a:pt x="0" y="100"/>
                </a:lnTo>
                <a:lnTo>
                  <a:pt x="3" y="105"/>
                </a:lnTo>
                <a:lnTo>
                  <a:pt x="6" y="109"/>
                </a:lnTo>
                <a:lnTo>
                  <a:pt x="6" y="117"/>
                </a:lnTo>
                <a:lnTo>
                  <a:pt x="12" y="115"/>
                </a:lnTo>
                <a:lnTo>
                  <a:pt x="19" y="110"/>
                </a:lnTo>
                <a:lnTo>
                  <a:pt x="23" y="115"/>
                </a:lnTo>
                <a:lnTo>
                  <a:pt x="28" y="121"/>
                </a:lnTo>
                <a:lnTo>
                  <a:pt x="33" y="128"/>
                </a:lnTo>
                <a:lnTo>
                  <a:pt x="39" y="140"/>
                </a:lnTo>
                <a:lnTo>
                  <a:pt x="50" y="137"/>
                </a:lnTo>
                <a:lnTo>
                  <a:pt x="67" y="133"/>
                </a:lnTo>
                <a:lnTo>
                  <a:pt x="94" y="130"/>
                </a:lnTo>
                <a:lnTo>
                  <a:pt x="101" y="138"/>
                </a:lnTo>
                <a:lnTo>
                  <a:pt x="102" y="153"/>
                </a:lnTo>
                <a:lnTo>
                  <a:pt x="89" y="157"/>
                </a:lnTo>
                <a:lnTo>
                  <a:pt x="78" y="159"/>
                </a:lnTo>
                <a:lnTo>
                  <a:pt x="80" y="169"/>
                </a:lnTo>
                <a:lnTo>
                  <a:pt x="62" y="169"/>
                </a:lnTo>
                <a:lnTo>
                  <a:pt x="78" y="191"/>
                </a:lnTo>
                <a:lnTo>
                  <a:pt x="85" y="193"/>
                </a:lnTo>
                <a:lnTo>
                  <a:pt x="93" y="194"/>
                </a:lnTo>
                <a:lnTo>
                  <a:pt x="96" y="203"/>
                </a:lnTo>
                <a:lnTo>
                  <a:pt x="101" y="200"/>
                </a:lnTo>
                <a:lnTo>
                  <a:pt x="115" y="197"/>
                </a:lnTo>
                <a:lnTo>
                  <a:pt x="122" y="201"/>
                </a:lnTo>
                <a:lnTo>
                  <a:pt x="127" y="205"/>
                </a:lnTo>
                <a:lnTo>
                  <a:pt x="132" y="201"/>
                </a:lnTo>
                <a:lnTo>
                  <a:pt x="141" y="202"/>
                </a:lnTo>
                <a:lnTo>
                  <a:pt x="126" y="154"/>
                </a:lnTo>
                <a:lnTo>
                  <a:pt x="131" y="152"/>
                </a:lnTo>
                <a:lnTo>
                  <a:pt x="152" y="141"/>
                </a:lnTo>
                <a:lnTo>
                  <a:pt x="156" y="141"/>
                </a:lnTo>
                <a:lnTo>
                  <a:pt x="153" y="137"/>
                </a:lnTo>
                <a:lnTo>
                  <a:pt x="158" y="139"/>
                </a:lnTo>
                <a:lnTo>
                  <a:pt x="158" y="133"/>
                </a:lnTo>
                <a:lnTo>
                  <a:pt x="160" y="130"/>
                </a:lnTo>
                <a:lnTo>
                  <a:pt x="162" y="132"/>
                </a:lnTo>
                <a:lnTo>
                  <a:pt x="167" y="132"/>
                </a:lnTo>
                <a:lnTo>
                  <a:pt x="172" y="135"/>
                </a:lnTo>
                <a:lnTo>
                  <a:pt x="178" y="129"/>
                </a:lnTo>
                <a:lnTo>
                  <a:pt x="182" y="130"/>
                </a:lnTo>
                <a:lnTo>
                  <a:pt x="177" y="139"/>
                </a:lnTo>
                <a:lnTo>
                  <a:pt x="180" y="150"/>
                </a:lnTo>
                <a:lnTo>
                  <a:pt x="191" y="157"/>
                </a:lnTo>
                <a:lnTo>
                  <a:pt x="191" y="159"/>
                </a:lnTo>
                <a:lnTo>
                  <a:pt x="188" y="165"/>
                </a:lnTo>
                <a:lnTo>
                  <a:pt x="189" y="167"/>
                </a:lnTo>
                <a:lnTo>
                  <a:pt x="202" y="173"/>
                </a:lnTo>
                <a:lnTo>
                  <a:pt x="207" y="179"/>
                </a:lnTo>
                <a:lnTo>
                  <a:pt x="220" y="175"/>
                </a:lnTo>
                <a:lnTo>
                  <a:pt x="233" y="173"/>
                </a:lnTo>
                <a:lnTo>
                  <a:pt x="245" y="193"/>
                </a:lnTo>
                <a:lnTo>
                  <a:pt x="249" y="204"/>
                </a:lnTo>
                <a:lnTo>
                  <a:pt x="245" y="206"/>
                </a:lnTo>
                <a:lnTo>
                  <a:pt x="243" y="209"/>
                </a:lnTo>
                <a:lnTo>
                  <a:pt x="254" y="213"/>
                </a:lnTo>
                <a:lnTo>
                  <a:pt x="258" y="218"/>
                </a:lnTo>
                <a:lnTo>
                  <a:pt x="273" y="213"/>
                </a:lnTo>
                <a:lnTo>
                  <a:pt x="277" y="218"/>
                </a:lnTo>
                <a:lnTo>
                  <a:pt x="288" y="212"/>
                </a:lnTo>
                <a:lnTo>
                  <a:pt x="295" y="211"/>
                </a:lnTo>
                <a:lnTo>
                  <a:pt x="305" y="213"/>
                </a:lnTo>
                <a:lnTo>
                  <a:pt x="324" y="213"/>
                </a:lnTo>
                <a:lnTo>
                  <a:pt x="319" y="209"/>
                </a:lnTo>
                <a:lnTo>
                  <a:pt x="319" y="202"/>
                </a:lnTo>
                <a:lnTo>
                  <a:pt x="322" y="198"/>
                </a:lnTo>
                <a:lnTo>
                  <a:pt x="322" y="195"/>
                </a:lnTo>
                <a:lnTo>
                  <a:pt x="315" y="192"/>
                </a:lnTo>
                <a:lnTo>
                  <a:pt x="328" y="190"/>
                </a:lnTo>
                <a:lnTo>
                  <a:pt x="339" y="192"/>
                </a:lnTo>
                <a:lnTo>
                  <a:pt x="342" y="195"/>
                </a:lnTo>
                <a:lnTo>
                  <a:pt x="350" y="193"/>
                </a:lnTo>
                <a:lnTo>
                  <a:pt x="344" y="184"/>
                </a:lnTo>
                <a:lnTo>
                  <a:pt x="351" y="182"/>
                </a:lnTo>
                <a:lnTo>
                  <a:pt x="381" y="187"/>
                </a:lnTo>
                <a:lnTo>
                  <a:pt x="406" y="189"/>
                </a:lnTo>
                <a:lnTo>
                  <a:pt x="425" y="197"/>
                </a:lnTo>
                <a:lnTo>
                  <a:pt x="434" y="197"/>
                </a:lnTo>
                <a:lnTo>
                  <a:pt x="438" y="205"/>
                </a:lnTo>
                <a:lnTo>
                  <a:pt x="444" y="187"/>
                </a:lnTo>
                <a:lnTo>
                  <a:pt x="434" y="165"/>
                </a:lnTo>
                <a:lnTo>
                  <a:pt x="465" y="158"/>
                </a:lnTo>
                <a:lnTo>
                  <a:pt x="469" y="147"/>
                </a:lnTo>
                <a:lnTo>
                  <a:pt x="473" y="130"/>
                </a:lnTo>
                <a:lnTo>
                  <a:pt x="505" y="132"/>
                </a:lnTo>
                <a:lnTo>
                  <a:pt x="510" y="112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834" name="Freeform 182"/>
          <p:cNvSpPr>
            <a:spLocks/>
          </p:cNvSpPr>
          <p:nvPr/>
        </p:nvSpPr>
        <p:spPr bwMode="auto">
          <a:xfrm>
            <a:off x="5562601" y="3311525"/>
            <a:ext cx="614363" cy="361950"/>
          </a:xfrm>
          <a:custGeom>
            <a:avLst/>
            <a:gdLst>
              <a:gd name="T0" fmla="*/ 2147483647 w 229"/>
              <a:gd name="T1" fmla="*/ 2147483647 h 135"/>
              <a:gd name="T2" fmla="*/ 2147483647 w 229"/>
              <a:gd name="T3" fmla="*/ 2147483647 h 135"/>
              <a:gd name="T4" fmla="*/ 2147483647 w 229"/>
              <a:gd name="T5" fmla="*/ 2147483647 h 135"/>
              <a:gd name="T6" fmla="*/ 2147483647 w 229"/>
              <a:gd name="T7" fmla="*/ 2147483647 h 135"/>
              <a:gd name="T8" fmla="*/ 2147483647 w 229"/>
              <a:gd name="T9" fmla="*/ 2147483647 h 135"/>
              <a:gd name="T10" fmla="*/ 2147483647 w 229"/>
              <a:gd name="T11" fmla="*/ 2147483647 h 135"/>
              <a:gd name="T12" fmla="*/ 2147483647 w 229"/>
              <a:gd name="T13" fmla="*/ 2147483647 h 135"/>
              <a:gd name="T14" fmla="*/ 2147483647 w 229"/>
              <a:gd name="T15" fmla="*/ 2147483647 h 135"/>
              <a:gd name="T16" fmla="*/ 2147483647 w 229"/>
              <a:gd name="T17" fmla="*/ 2147483647 h 135"/>
              <a:gd name="T18" fmla="*/ 2147483647 w 229"/>
              <a:gd name="T19" fmla="*/ 2147483647 h 135"/>
              <a:gd name="T20" fmla="*/ 2147483647 w 229"/>
              <a:gd name="T21" fmla="*/ 2147483647 h 135"/>
              <a:gd name="T22" fmla="*/ 2147483647 w 229"/>
              <a:gd name="T23" fmla="*/ 2147483647 h 135"/>
              <a:gd name="T24" fmla="*/ 2147483647 w 229"/>
              <a:gd name="T25" fmla="*/ 2147483647 h 135"/>
              <a:gd name="T26" fmla="*/ 2147483647 w 229"/>
              <a:gd name="T27" fmla="*/ 2147483647 h 135"/>
              <a:gd name="T28" fmla="*/ 2147483647 w 229"/>
              <a:gd name="T29" fmla="*/ 2147483647 h 135"/>
              <a:gd name="T30" fmla="*/ 2147483647 w 229"/>
              <a:gd name="T31" fmla="*/ 2147483647 h 135"/>
              <a:gd name="T32" fmla="*/ 2147483647 w 229"/>
              <a:gd name="T33" fmla="*/ 2147483647 h 135"/>
              <a:gd name="T34" fmla="*/ 2147483647 w 229"/>
              <a:gd name="T35" fmla="*/ 2147483647 h 135"/>
              <a:gd name="T36" fmla="*/ 2147483647 w 229"/>
              <a:gd name="T37" fmla="*/ 2147483647 h 135"/>
              <a:gd name="T38" fmla="*/ 2147483647 w 229"/>
              <a:gd name="T39" fmla="*/ 2147483647 h 135"/>
              <a:gd name="T40" fmla="*/ 2147483647 w 229"/>
              <a:gd name="T41" fmla="*/ 2147483647 h 135"/>
              <a:gd name="T42" fmla="*/ 2147483647 w 229"/>
              <a:gd name="T43" fmla="*/ 2147483647 h 135"/>
              <a:gd name="T44" fmla="*/ 2147483647 w 229"/>
              <a:gd name="T45" fmla="*/ 2147483647 h 135"/>
              <a:gd name="T46" fmla="*/ 2147483647 w 229"/>
              <a:gd name="T47" fmla="*/ 2147483647 h 135"/>
              <a:gd name="T48" fmla="*/ 2147483647 w 229"/>
              <a:gd name="T49" fmla="*/ 2147483647 h 135"/>
              <a:gd name="T50" fmla="*/ 2147483647 w 229"/>
              <a:gd name="T51" fmla="*/ 2147483647 h 135"/>
              <a:gd name="T52" fmla="*/ 2147483647 w 229"/>
              <a:gd name="T53" fmla="*/ 2147483647 h 135"/>
              <a:gd name="T54" fmla="*/ 2147483647 w 229"/>
              <a:gd name="T55" fmla="*/ 2147483647 h 135"/>
              <a:gd name="T56" fmla="*/ 2147483647 w 229"/>
              <a:gd name="T57" fmla="*/ 2147483647 h 135"/>
              <a:gd name="T58" fmla="*/ 2147483647 w 229"/>
              <a:gd name="T59" fmla="*/ 2147483647 h 135"/>
              <a:gd name="T60" fmla="*/ 2147483647 w 229"/>
              <a:gd name="T61" fmla="*/ 2147483647 h 135"/>
              <a:gd name="T62" fmla="*/ 2147483647 w 229"/>
              <a:gd name="T63" fmla="*/ 2147483647 h 135"/>
              <a:gd name="T64" fmla="*/ 2147483647 w 229"/>
              <a:gd name="T65" fmla="*/ 2147483647 h 135"/>
              <a:gd name="T66" fmla="*/ 2147483647 w 229"/>
              <a:gd name="T67" fmla="*/ 0 h 135"/>
              <a:gd name="T68" fmla="*/ 2147483647 w 229"/>
              <a:gd name="T69" fmla="*/ 2147483647 h 13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29"/>
              <a:gd name="T106" fmla="*/ 0 h 135"/>
              <a:gd name="T107" fmla="*/ 229 w 229"/>
              <a:gd name="T108" fmla="*/ 135 h 135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29" h="135">
                <a:moveTo>
                  <a:pt x="15" y="61"/>
                </a:moveTo>
                <a:lnTo>
                  <a:pt x="21" y="60"/>
                </a:lnTo>
                <a:lnTo>
                  <a:pt x="23" y="55"/>
                </a:lnTo>
                <a:lnTo>
                  <a:pt x="25" y="50"/>
                </a:lnTo>
                <a:lnTo>
                  <a:pt x="32" y="52"/>
                </a:lnTo>
                <a:lnTo>
                  <a:pt x="30" y="46"/>
                </a:lnTo>
                <a:lnTo>
                  <a:pt x="36" y="43"/>
                </a:lnTo>
                <a:lnTo>
                  <a:pt x="40" y="47"/>
                </a:lnTo>
                <a:lnTo>
                  <a:pt x="46" y="47"/>
                </a:lnTo>
                <a:lnTo>
                  <a:pt x="51" y="51"/>
                </a:lnTo>
                <a:lnTo>
                  <a:pt x="54" y="52"/>
                </a:lnTo>
                <a:lnTo>
                  <a:pt x="54" y="54"/>
                </a:lnTo>
                <a:lnTo>
                  <a:pt x="55" y="58"/>
                </a:lnTo>
                <a:lnTo>
                  <a:pt x="61" y="60"/>
                </a:lnTo>
                <a:lnTo>
                  <a:pt x="61" y="66"/>
                </a:lnTo>
                <a:lnTo>
                  <a:pt x="66" y="75"/>
                </a:lnTo>
                <a:lnTo>
                  <a:pt x="73" y="76"/>
                </a:lnTo>
                <a:lnTo>
                  <a:pt x="76" y="74"/>
                </a:lnTo>
                <a:lnTo>
                  <a:pt x="82" y="70"/>
                </a:lnTo>
                <a:lnTo>
                  <a:pt x="88" y="75"/>
                </a:lnTo>
                <a:lnTo>
                  <a:pt x="95" y="82"/>
                </a:lnTo>
                <a:lnTo>
                  <a:pt x="106" y="94"/>
                </a:lnTo>
                <a:lnTo>
                  <a:pt x="125" y="98"/>
                </a:lnTo>
                <a:lnTo>
                  <a:pt x="125" y="104"/>
                </a:lnTo>
                <a:lnTo>
                  <a:pt x="137" y="109"/>
                </a:lnTo>
                <a:lnTo>
                  <a:pt x="143" y="115"/>
                </a:lnTo>
                <a:lnTo>
                  <a:pt x="139" y="134"/>
                </a:lnTo>
                <a:lnTo>
                  <a:pt x="151" y="134"/>
                </a:lnTo>
                <a:lnTo>
                  <a:pt x="158" y="125"/>
                </a:lnTo>
                <a:lnTo>
                  <a:pt x="162" y="119"/>
                </a:lnTo>
                <a:lnTo>
                  <a:pt x="166" y="114"/>
                </a:lnTo>
                <a:lnTo>
                  <a:pt x="163" y="105"/>
                </a:lnTo>
                <a:lnTo>
                  <a:pt x="155" y="102"/>
                </a:lnTo>
                <a:lnTo>
                  <a:pt x="156" y="86"/>
                </a:lnTo>
                <a:lnTo>
                  <a:pt x="165" y="78"/>
                </a:lnTo>
                <a:lnTo>
                  <a:pt x="171" y="81"/>
                </a:lnTo>
                <a:lnTo>
                  <a:pt x="189" y="78"/>
                </a:lnTo>
                <a:lnTo>
                  <a:pt x="191" y="85"/>
                </a:lnTo>
                <a:lnTo>
                  <a:pt x="201" y="84"/>
                </a:lnTo>
                <a:lnTo>
                  <a:pt x="223" y="82"/>
                </a:lnTo>
                <a:lnTo>
                  <a:pt x="228" y="75"/>
                </a:lnTo>
                <a:lnTo>
                  <a:pt x="223" y="70"/>
                </a:lnTo>
                <a:lnTo>
                  <a:pt x="209" y="70"/>
                </a:lnTo>
                <a:lnTo>
                  <a:pt x="185" y="70"/>
                </a:lnTo>
                <a:lnTo>
                  <a:pt x="176" y="70"/>
                </a:lnTo>
                <a:lnTo>
                  <a:pt x="166" y="70"/>
                </a:lnTo>
                <a:lnTo>
                  <a:pt x="152" y="76"/>
                </a:lnTo>
                <a:lnTo>
                  <a:pt x="150" y="75"/>
                </a:lnTo>
                <a:lnTo>
                  <a:pt x="147" y="71"/>
                </a:lnTo>
                <a:lnTo>
                  <a:pt x="138" y="74"/>
                </a:lnTo>
                <a:lnTo>
                  <a:pt x="132" y="76"/>
                </a:lnTo>
                <a:lnTo>
                  <a:pt x="130" y="74"/>
                </a:lnTo>
                <a:lnTo>
                  <a:pt x="128" y="71"/>
                </a:lnTo>
                <a:lnTo>
                  <a:pt x="119" y="70"/>
                </a:lnTo>
                <a:lnTo>
                  <a:pt x="117" y="68"/>
                </a:lnTo>
                <a:lnTo>
                  <a:pt x="118" y="65"/>
                </a:lnTo>
                <a:lnTo>
                  <a:pt x="123" y="63"/>
                </a:lnTo>
                <a:lnTo>
                  <a:pt x="117" y="49"/>
                </a:lnTo>
                <a:lnTo>
                  <a:pt x="107" y="31"/>
                </a:lnTo>
                <a:lnTo>
                  <a:pt x="81" y="37"/>
                </a:lnTo>
                <a:lnTo>
                  <a:pt x="76" y="31"/>
                </a:lnTo>
                <a:lnTo>
                  <a:pt x="63" y="26"/>
                </a:lnTo>
                <a:lnTo>
                  <a:pt x="52" y="33"/>
                </a:lnTo>
                <a:lnTo>
                  <a:pt x="40" y="31"/>
                </a:lnTo>
                <a:lnTo>
                  <a:pt x="28" y="23"/>
                </a:lnTo>
                <a:lnTo>
                  <a:pt x="26" y="14"/>
                </a:lnTo>
                <a:lnTo>
                  <a:pt x="27" y="7"/>
                </a:lnTo>
                <a:lnTo>
                  <a:pt x="26" y="0"/>
                </a:lnTo>
                <a:lnTo>
                  <a:pt x="0" y="14"/>
                </a:lnTo>
                <a:lnTo>
                  <a:pt x="15" y="61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835" name="Freeform 183"/>
          <p:cNvSpPr>
            <a:spLocks/>
          </p:cNvSpPr>
          <p:nvPr/>
        </p:nvSpPr>
        <p:spPr bwMode="auto">
          <a:xfrm>
            <a:off x="5476876" y="3429000"/>
            <a:ext cx="474663" cy="319088"/>
          </a:xfrm>
          <a:custGeom>
            <a:avLst/>
            <a:gdLst>
              <a:gd name="T0" fmla="*/ 0 w 176"/>
              <a:gd name="T1" fmla="*/ 2147483647 h 119"/>
              <a:gd name="T2" fmla="*/ 0 w 176"/>
              <a:gd name="T3" fmla="*/ 2147483647 h 119"/>
              <a:gd name="T4" fmla="*/ 2147483647 w 176"/>
              <a:gd name="T5" fmla="*/ 2147483647 h 119"/>
              <a:gd name="T6" fmla="*/ 2147483647 w 176"/>
              <a:gd name="T7" fmla="*/ 2147483647 h 119"/>
              <a:gd name="T8" fmla="*/ 2147483647 w 176"/>
              <a:gd name="T9" fmla="*/ 2147483647 h 119"/>
              <a:gd name="T10" fmla="*/ 2147483647 w 176"/>
              <a:gd name="T11" fmla="*/ 2147483647 h 119"/>
              <a:gd name="T12" fmla="*/ 0 w 176"/>
              <a:gd name="T13" fmla="*/ 2147483647 h 119"/>
              <a:gd name="T14" fmla="*/ 2147483647 w 176"/>
              <a:gd name="T15" fmla="*/ 2147483647 h 119"/>
              <a:gd name="T16" fmla="*/ 2147483647 w 176"/>
              <a:gd name="T17" fmla="*/ 2147483647 h 119"/>
              <a:gd name="T18" fmla="*/ 2147483647 w 176"/>
              <a:gd name="T19" fmla="*/ 2147483647 h 119"/>
              <a:gd name="T20" fmla="*/ 2147483647 w 176"/>
              <a:gd name="T21" fmla="*/ 2147483647 h 119"/>
              <a:gd name="T22" fmla="*/ 2147483647 w 176"/>
              <a:gd name="T23" fmla="*/ 2147483647 h 119"/>
              <a:gd name="T24" fmla="*/ 2147483647 w 176"/>
              <a:gd name="T25" fmla="*/ 2147483647 h 119"/>
              <a:gd name="T26" fmla="*/ 2147483647 w 176"/>
              <a:gd name="T27" fmla="*/ 2147483647 h 119"/>
              <a:gd name="T28" fmla="*/ 2147483647 w 176"/>
              <a:gd name="T29" fmla="*/ 2147483647 h 119"/>
              <a:gd name="T30" fmla="*/ 2147483647 w 176"/>
              <a:gd name="T31" fmla="*/ 2147483647 h 119"/>
              <a:gd name="T32" fmla="*/ 2147483647 w 176"/>
              <a:gd name="T33" fmla="*/ 2147483647 h 119"/>
              <a:gd name="T34" fmla="*/ 2147483647 w 176"/>
              <a:gd name="T35" fmla="*/ 2147483647 h 119"/>
              <a:gd name="T36" fmla="*/ 2147483647 w 176"/>
              <a:gd name="T37" fmla="*/ 2147483647 h 119"/>
              <a:gd name="T38" fmla="*/ 2147483647 w 176"/>
              <a:gd name="T39" fmla="*/ 2147483647 h 119"/>
              <a:gd name="T40" fmla="*/ 2147483647 w 176"/>
              <a:gd name="T41" fmla="*/ 2147483647 h 119"/>
              <a:gd name="T42" fmla="*/ 2147483647 w 176"/>
              <a:gd name="T43" fmla="*/ 2147483647 h 119"/>
              <a:gd name="T44" fmla="*/ 2147483647 w 176"/>
              <a:gd name="T45" fmla="*/ 2147483647 h 119"/>
              <a:gd name="T46" fmla="*/ 2147483647 w 176"/>
              <a:gd name="T47" fmla="*/ 2147483647 h 119"/>
              <a:gd name="T48" fmla="*/ 2147483647 w 176"/>
              <a:gd name="T49" fmla="*/ 2147483647 h 119"/>
              <a:gd name="T50" fmla="*/ 2147483647 w 176"/>
              <a:gd name="T51" fmla="*/ 2147483647 h 119"/>
              <a:gd name="T52" fmla="*/ 2147483647 w 176"/>
              <a:gd name="T53" fmla="*/ 2147483647 h 119"/>
              <a:gd name="T54" fmla="*/ 2147483647 w 176"/>
              <a:gd name="T55" fmla="*/ 2147483647 h 119"/>
              <a:gd name="T56" fmla="*/ 2147483647 w 176"/>
              <a:gd name="T57" fmla="*/ 2147483647 h 119"/>
              <a:gd name="T58" fmla="*/ 2147483647 w 176"/>
              <a:gd name="T59" fmla="*/ 2147483647 h 119"/>
              <a:gd name="T60" fmla="*/ 2147483647 w 176"/>
              <a:gd name="T61" fmla="*/ 2147483647 h 119"/>
              <a:gd name="T62" fmla="*/ 2147483647 w 176"/>
              <a:gd name="T63" fmla="*/ 2147483647 h 119"/>
              <a:gd name="T64" fmla="*/ 2147483647 w 176"/>
              <a:gd name="T65" fmla="*/ 2147483647 h 119"/>
              <a:gd name="T66" fmla="*/ 2147483647 w 176"/>
              <a:gd name="T67" fmla="*/ 2147483647 h 119"/>
              <a:gd name="T68" fmla="*/ 2147483647 w 176"/>
              <a:gd name="T69" fmla="*/ 2147483647 h 119"/>
              <a:gd name="T70" fmla="*/ 2147483647 w 176"/>
              <a:gd name="T71" fmla="*/ 2147483647 h 119"/>
              <a:gd name="T72" fmla="*/ 2147483647 w 176"/>
              <a:gd name="T73" fmla="*/ 2147483647 h 119"/>
              <a:gd name="T74" fmla="*/ 2147483647 w 176"/>
              <a:gd name="T75" fmla="*/ 2147483647 h 119"/>
              <a:gd name="T76" fmla="*/ 2147483647 w 176"/>
              <a:gd name="T77" fmla="*/ 2147483647 h 119"/>
              <a:gd name="T78" fmla="*/ 2147483647 w 176"/>
              <a:gd name="T79" fmla="*/ 0 h 119"/>
              <a:gd name="T80" fmla="*/ 2147483647 w 176"/>
              <a:gd name="T81" fmla="*/ 2147483647 h 119"/>
              <a:gd name="T82" fmla="*/ 2147483647 w 176"/>
              <a:gd name="T83" fmla="*/ 2147483647 h 119"/>
              <a:gd name="T84" fmla="*/ 2147483647 w 176"/>
              <a:gd name="T85" fmla="*/ 2147483647 h 119"/>
              <a:gd name="T86" fmla="*/ 2147483647 w 176"/>
              <a:gd name="T87" fmla="*/ 2147483647 h 119"/>
              <a:gd name="T88" fmla="*/ 2147483647 w 176"/>
              <a:gd name="T89" fmla="*/ 2147483647 h 119"/>
              <a:gd name="T90" fmla="*/ 2147483647 w 176"/>
              <a:gd name="T91" fmla="*/ 2147483647 h 119"/>
              <a:gd name="T92" fmla="*/ 2147483647 w 176"/>
              <a:gd name="T93" fmla="*/ 2147483647 h 119"/>
              <a:gd name="T94" fmla="*/ 2147483647 w 176"/>
              <a:gd name="T95" fmla="*/ 2147483647 h 119"/>
              <a:gd name="T96" fmla="*/ 2147483647 w 176"/>
              <a:gd name="T97" fmla="*/ 2147483647 h 119"/>
              <a:gd name="T98" fmla="*/ 2147483647 w 176"/>
              <a:gd name="T99" fmla="*/ 2147483647 h 119"/>
              <a:gd name="T100" fmla="*/ 0 w 176"/>
              <a:gd name="T101" fmla="*/ 2147483647 h 119"/>
              <a:gd name="T102" fmla="*/ 0 w 176"/>
              <a:gd name="T103" fmla="*/ 2147483647 h 11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76"/>
              <a:gd name="T157" fmla="*/ 0 h 119"/>
              <a:gd name="T158" fmla="*/ 176 w 176"/>
              <a:gd name="T159" fmla="*/ 119 h 119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76" h="119">
                <a:moveTo>
                  <a:pt x="0" y="17"/>
                </a:moveTo>
                <a:lnTo>
                  <a:pt x="0" y="32"/>
                </a:lnTo>
                <a:lnTo>
                  <a:pt x="10" y="23"/>
                </a:lnTo>
                <a:lnTo>
                  <a:pt x="23" y="35"/>
                </a:lnTo>
                <a:lnTo>
                  <a:pt x="18" y="43"/>
                </a:lnTo>
                <a:lnTo>
                  <a:pt x="2" y="35"/>
                </a:lnTo>
                <a:lnTo>
                  <a:pt x="0" y="46"/>
                </a:lnTo>
                <a:lnTo>
                  <a:pt x="2" y="51"/>
                </a:lnTo>
                <a:lnTo>
                  <a:pt x="10" y="53"/>
                </a:lnTo>
                <a:lnTo>
                  <a:pt x="6" y="59"/>
                </a:lnTo>
                <a:lnTo>
                  <a:pt x="14" y="65"/>
                </a:lnTo>
                <a:lnTo>
                  <a:pt x="14" y="86"/>
                </a:lnTo>
                <a:lnTo>
                  <a:pt x="38" y="79"/>
                </a:lnTo>
                <a:lnTo>
                  <a:pt x="52" y="73"/>
                </a:lnTo>
                <a:lnTo>
                  <a:pt x="82" y="87"/>
                </a:lnTo>
                <a:lnTo>
                  <a:pt x="101" y="95"/>
                </a:lnTo>
                <a:lnTo>
                  <a:pt x="105" y="99"/>
                </a:lnTo>
                <a:lnTo>
                  <a:pt x="108" y="110"/>
                </a:lnTo>
                <a:lnTo>
                  <a:pt x="126" y="118"/>
                </a:lnTo>
                <a:lnTo>
                  <a:pt x="152" y="90"/>
                </a:lnTo>
                <a:lnTo>
                  <a:pt x="170" y="90"/>
                </a:lnTo>
                <a:lnTo>
                  <a:pt x="172" y="78"/>
                </a:lnTo>
                <a:lnTo>
                  <a:pt x="175" y="73"/>
                </a:lnTo>
                <a:lnTo>
                  <a:pt x="169" y="65"/>
                </a:lnTo>
                <a:lnTo>
                  <a:pt x="156" y="60"/>
                </a:lnTo>
                <a:lnTo>
                  <a:pt x="155" y="55"/>
                </a:lnTo>
                <a:lnTo>
                  <a:pt x="137" y="51"/>
                </a:lnTo>
                <a:lnTo>
                  <a:pt x="126" y="39"/>
                </a:lnTo>
                <a:lnTo>
                  <a:pt x="121" y="33"/>
                </a:lnTo>
                <a:lnTo>
                  <a:pt x="113" y="27"/>
                </a:lnTo>
                <a:lnTo>
                  <a:pt x="107" y="30"/>
                </a:lnTo>
                <a:lnTo>
                  <a:pt x="104" y="33"/>
                </a:lnTo>
                <a:lnTo>
                  <a:pt x="97" y="32"/>
                </a:lnTo>
                <a:lnTo>
                  <a:pt x="92" y="23"/>
                </a:lnTo>
                <a:lnTo>
                  <a:pt x="91" y="17"/>
                </a:lnTo>
                <a:lnTo>
                  <a:pt x="85" y="15"/>
                </a:lnTo>
                <a:lnTo>
                  <a:pt x="84" y="9"/>
                </a:lnTo>
                <a:lnTo>
                  <a:pt x="76" y="4"/>
                </a:lnTo>
                <a:lnTo>
                  <a:pt x="70" y="4"/>
                </a:lnTo>
                <a:lnTo>
                  <a:pt x="66" y="0"/>
                </a:lnTo>
                <a:lnTo>
                  <a:pt x="61" y="3"/>
                </a:lnTo>
                <a:lnTo>
                  <a:pt x="62" y="9"/>
                </a:lnTo>
                <a:lnTo>
                  <a:pt x="60" y="7"/>
                </a:lnTo>
                <a:lnTo>
                  <a:pt x="56" y="7"/>
                </a:lnTo>
                <a:lnTo>
                  <a:pt x="52" y="17"/>
                </a:lnTo>
                <a:lnTo>
                  <a:pt x="45" y="18"/>
                </a:lnTo>
                <a:lnTo>
                  <a:pt x="38" y="16"/>
                </a:lnTo>
                <a:lnTo>
                  <a:pt x="32" y="21"/>
                </a:lnTo>
                <a:lnTo>
                  <a:pt x="27" y="17"/>
                </a:lnTo>
                <a:lnTo>
                  <a:pt x="18" y="12"/>
                </a:lnTo>
                <a:lnTo>
                  <a:pt x="0" y="17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836" name="Freeform 184"/>
          <p:cNvSpPr>
            <a:spLocks/>
          </p:cNvSpPr>
          <p:nvPr/>
        </p:nvSpPr>
        <p:spPr bwMode="auto">
          <a:xfrm>
            <a:off x="6005514" y="3422650"/>
            <a:ext cx="395287" cy="166688"/>
          </a:xfrm>
          <a:custGeom>
            <a:avLst/>
            <a:gdLst>
              <a:gd name="T0" fmla="*/ 2147483647 w 147"/>
              <a:gd name="T1" fmla="*/ 2147483647 h 62"/>
              <a:gd name="T2" fmla="*/ 2147483647 w 147"/>
              <a:gd name="T3" fmla="*/ 2147483647 h 62"/>
              <a:gd name="T4" fmla="*/ 2147483647 w 147"/>
              <a:gd name="T5" fmla="*/ 2147483647 h 62"/>
              <a:gd name="T6" fmla="*/ 0 w 147"/>
              <a:gd name="T7" fmla="*/ 2147483647 h 62"/>
              <a:gd name="T8" fmla="*/ 2147483647 w 147"/>
              <a:gd name="T9" fmla="*/ 2147483647 h 62"/>
              <a:gd name="T10" fmla="*/ 2147483647 w 147"/>
              <a:gd name="T11" fmla="*/ 2147483647 h 62"/>
              <a:gd name="T12" fmla="*/ 2147483647 w 147"/>
              <a:gd name="T13" fmla="*/ 2147483647 h 62"/>
              <a:gd name="T14" fmla="*/ 2147483647 w 147"/>
              <a:gd name="T15" fmla="*/ 2147483647 h 62"/>
              <a:gd name="T16" fmla="*/ 2147483647 w 147"/>
              <a:gd name="T17" fmla="*/ 2147483647 h 62"/>
              <a:gd name="T18" fmla="*/ 2147483647 w 147"/>
              <a:gd name="T19" fmla="*/ 2147483647 h 62"/>
              <a:gd name="T20" fmla="*/ 2147483647 w 147"/>
              <a:gd name="T21" fmla="*/ 2147483647 h 62"/>
              <a:gd name="T22" fmla="*/ 2147483647 w 147"/>
              <a:gd name="T23" fmla="*/ 2147483647 h 62"/>
              <a:gd name="T24" fmla="*/ 2147483647 w 147"/>
              <a:gd name="T25" fmla="*/ 2147483647 h 62"/>
              <a:gd name="T26" fmla="*/ 2147483647 w 147"/>
              <a:gd name="T27" fmla="*/ 2147483647 h 62"/>
              <a:gd name="T28" fmla="*/ 2147483647 w 147"/>
              <a:gd name="T29" fmla="*/ 2147483647 h 62"/>
              <a:gd name="T30" fmla="*/ 2147483647 w 147"/>
              <a:gd name="T31" fmla="*/ 2147483647 h 62"/>
              <a:gd name="T32" fmla="*/ 2147483647 w 147"/>
              <a:gd name="T33" fmla="*/ 2147483647 h 62"/>
              <a:gd name="T34" fmla="*/ 2147483647 w 147"/>
              <a:gd name="T35" fmla="*/ 2147483647 h 62"/>
              <a:gd name="T36" fmla="*/ 2147483647 w 147"/>
              <a:gd name="T37" fmla="*/ 2147483647 h 62"/>
              <a:gd name="T38" fmla="*/ 2147483647 w 147"/>
              <a:gd name="T39" fmla="*/ 2147483647 h 62"/>
              <a:gd name="T40" fmla="*/ 2147483647 w 147"/>
              <a:gd name="T41" fmla="*/ 2147483647 h 62"/>
              <a:gd name="T42" fmla="*/ 2147483647 w 147"/>
              <a:gd name="T43" fmla="*/ 0 h 62"/>
              <a:gd name="T44" fmla="*/ 2147483647 w 147"/>
              <a:gd name="T45" fmla="*/ 2147483647 h 62"/>
              <a:gd name="T46" fmla="*/ 2147483647 w 147"/>
              <a:gd name="T47" fmla="*/ 2147483647 h 62"/>
              <a:gd name="T48" fmla="*/ 2147483647 w 147"/>
              <a:gd name="T49" fmla="*/ 2147483647 h 62"/>
              <a:gd name="T50" fmla="*/ 2147483647 w 147"/>
              <a:gd name="T51" fmla="*/ 2147483647 h 62"/>
              <a:gd name="T52" fmla="*/ 2147483647 w 147"/>
              <a:gd name="T53" fmla="*/ 2147483647 h 62"/>
              <a:gd name="T54" fmla="*/ 2147483647 w 147"/>
              <a:gd name="T55" fmla="*/ 2147483647 h 62"/>
              <a:gd name="T56" fmla="*/ 2147483647 w 147"/>
              <a:gd name="T57" fmla="*/ 2147483647 h 62"/>
              <a:gd name="T58" fmla="*/ 2147483647 w 147"/>
              <a:gd name="T59" fmla="*/ 2147483647 h 62"/>
              <a:gd name="T60" fmla="*/ 2147483647 w 147"/>
              <a:gd name="T61" fmla="*/ 2147483647 h 62"/>
              <a:gd name="T62" fmla="*/ 2147483647 w 147"/>
              <a:gd name="T63" fmla="*/ 2147483647 h 62"/>
              <a:gd name="T64" fmla="*/ 2147483647 w 147"/>
              <a:gd name="T65" fmla="*/ 2147483647 h 62"/>
              <a:gd name="T66" fmla="*/ 2147483647 w 147"/>
              <a:gd name="T67" fmla="*/ 2147483647 h 62"/>
              <a:gd name="T68" fmla="*/ 2147483647 w 147"/>
              <a:gd name="T69" fmla="*/ 2147483647 h 62"/>
              <a:gd name="T70" fmla="*/ 2147483647 w 147"/>
              <a:gd name="T71" fmla="*/ 2147483647 h 62"/>
              <a:gd name="T72" fmla="*/ 2147483647 w 147"/>
              <a:gd name="T73" fmla="*/ 2147483647 h 62"/>
              <a:gd name="T74" fmla="*/ 2147483647 w 147"/>
              <a:gd name="T75" fmla="*/ 2147483647 h 62"/>
              <a:gd name="T76" fmla="*/ 2147483647 w 147"/>
              <a:gd name="T77" fmla="*/ 2147483647 h 62"/>
              <a:gd name="T78" fmla="*/ 2147483647 w 147"/>
              <a:gd name="T79" fmla="*/ 2147483647 h 62"/>
              <a:gd name="T80" fmla="*/ 2147483647 w 147"/>
              <a:gd name="T81" fmla="*/ 2147483647 h 62"/>
              <a:gd name="T82" fmla="*/ 2147483647 w 147"/>
              <a:gd name="T83" fmla="*/ 2147483647 h 62"/>
              <a:gd name="T84" fmla="*/ 2147483647 w 147"/>
              <a:gd name="T85" fmla="*/ 2147483647 h 6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47"/>
              <a:gd name="T130" fmla="*/ 0 h 62"/>
              <a:gd name="T131" fmla="*/ 147 w 147"/>
              <a:gd name="T132" fmla="*/ 62 h 62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47" h="62">
                <a:moveTo>
                  <a:pt x="37" y="43"/>
                </a:moveTo>
                <a:lnTo>
                  <a:pt x="26" y="43"/>
                </a:lnTo>
                <a:lnTo>
                  <a:pt x="5" y="45"/>
                </a:lnTo>
                <a:lnTo>
                  <a:pt x="0" y="52"/>
                </a:lnTo>
                <a:lnTo>
                  <a:pt x="5" y="55"/>
                </a:lnTo>
                <a:lnTo>
                  <a:pt x="9" y="57"/>
                </a:lnTo>
                <a:lnTo>
                  <a:pt x="39" y="56"/>
                </a:lnTo>
                <a:lnTo>
                  <a:pt x="59" y="56"/>
                </a:lnTo>
                <a:lnTo>
                  <a:pt x="67" y="61"/>
                </a:lnTo>
                <a:lnTo>
                  <a:pt x="70" y="53"/>
                </a:lnTo>
                <a:lnTo>
                  <a:pt x="79" y="52"/>
                </a:lnTo>
                <a:lnTo>
                  <a:pt x="90" y="49"/>
                </a:lnTo>
                <a:lnTo>
                  <a:pt x="101" y="48"/>
                </a:lnTo>
                <a:lnTo>
                  <a:pt x="119" y="37"/>
                </a:lnTo>
                <a:lnTo>
                  <a:pt x="139" y="28"/>
                </a:lnTo>
                <a:lnTo>
                  <a:pt x="146" y="23"/>
                </a:lnTo>
                <a:lnTo>
                  <a:pt x="143" y="14"/>
                </a:lnTo>
                <a:lnTo>
                  <a:pt x="134" y="14"/>
                </a:lnTo>
                <a:lnTo>
                  <a:pt x="124" y="9"/>
                </a:lnTo>
                <a:lnTo>
                  <a:pt x="115" y="6"/>
                </a:lnTo>
                <a:lnTo>
                  <a:pt x="90" y="4"/>
                </a:lnTo>
                <a:lnTo>
                  <a:pt x="60" y="0"/>
                </a:lnTo>
                <a:lnTo>
                  <a:pt x="53" y="1"/>
                </a:lnTo>
                <a:lnTo>
                  <a:pt x="56" y="6"/>
                </a:lnTo>
                <a:lnTo>
                  <a:pt x="59" y="11"/>
                </a:lnTo>
                <a:lnTo>
                  <a:pt x="51" y="12"/>
                </a:lnTo>
                <a:lnTo>
                  <a:pt x="47" y="9"/>
                </a:lnTo>
                <a:lnTo>
                  <a:pt x="37" y="8"/>
                </a:lnTo>
                <a:lnTo>
                  <a:pt x="24" y="9"/>
                </a:lnTo>
                <a:lnTo>
                  <a:pt x="31" y="12"/>
                </a:lnTo>
                <a:lnTo>
                  <a:pt x="32" y="16"/>
                </a:lnTo>
                <a:lnTo>
                  <a:pt x="28" y="20"/>
                </a:lnTo>
                <a:lnTo>
                  <a:pt x="28" y="26"/>
                </a:lnTo>
                <a:lnTo>
                  <a:pt x="32" y="30"/>
                </a:lnTo>
                <a:lnTo>
                  <a:pt x="51" y="30"/>
                </a:lnTo>
                <a:lnTo>
                  <a:pt x="56" y="29"/>
                </a:lnTo>
                <a:lnTo>
                  <a:pt x="62" y="35"/>
                </a:lnTo>
                <a:lnTo>
                  <a:pt x="56" y="42"/>
                </a:lnTo>
                <a:lnTo>
                  <a:pt x="50" y="42"/>
                </a:lnTo>
                <a:lnTo>
                  <a:pt x="44" y="41"/>
                </a:lnTo>
                <a:lnTo>
                  <a:pt x="41" y="42"/>
                </a:lnTo>
                <a:lnTo>
                  <a:pt x="37" y="43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837" name="Freeform 185"/>
          <p:cNvSpPr>
            <a:spLocks/>
          </p:cNvSpPr>
          <p:nvPr/>
        </p:nvSpPr>
        <p:spPr bwMode="auto">
          <a:xfrm>
            <a:off x="5970589" y="3524250"/>
            <a:ext cx="249237" cy="166688"/>
          </a:xfrm>
          <a:custGeom>
            <a:avLst/>
            <a:gdLst>
              <a:gd name="T0" fmla="*/ 0 w 93"/>
              <a:gd name="T1" fmla="*/ 2147483647 h 62"/>
              <a:gd name="T2" fmla="*/ 2147483647 w 93"/>
              <a:gd name="T3" fmla="*/ 2147483647 h 62"/>
              <a:gd name="T4" fmla="*/ 2147483647 w 93"/>
              <a:gd name="T5" fmla="*/ 2147483647 h 62"/>
              <a:gd name="T6" fmla="*/ 2147483647 w 93"/>
              <a:gd name="T7" fmla="*/ 2147483647 h 62"/>
              <a:gd name="T8" fmla="*/ 2147483647 w 93"/>
              <a:gd name="T9" fmla="*/ 2147483647 h 62"/>
              <a:gd name="T10" fmla="*/ 2147483647 w 93"/>
              <a:gd name="T11" fmla="*/ 2147483647 h 62"/>
              <a:gd name="T12" fmla="*/ 2147483647 w 93"/>
              <a:gd name="T13" fmla="*/ 2147483647 h 62"/>
              <a:gd name="T14" fmla="*/ 2147483647 w 93"/>
              <a:gd name="T15" fmla="*/ 2147483647 h 62"/>
              <a:gd name="T16" fmla="*/ 2147483647 w 93"/>
              <a:gd name="T17" fmla="*/ 2147483647 h 62"/>
              <a:gd name="T18" fmla="*/ 2147483647 w 93"/>
              <a:gd name="T19" fmla="*/ 2147483647 h 62"/>
              <a:gd name="T20" fmla="*/ 2147483647 w 93"/>
              <a:gd name="T21" fmla="*/ 2147483647 h 62"/>
              <a:gd name="T22" fmla="*/ 2147483647 w 93"/>
              <a:gd name="T23" fmla="*/ 2147483647 h 62"/>
              <a:gd name="T24" fmla="*/ 2147483647 w 93"/>
              <a:gd name="T25" fmla="*/ 2147483647 h 62"/>
              <a:gd name="T26" fmla="*/ 2147483647 w 93"/>
              <a:gd name="T27" fmla="*/ 2147483647 h 62"/>
              <a:gd name="T28" fmla="*/ 2147483647 w 93"/>
              <a:gd name="T29" fmla="*/ 2147483647 h 62"/>
              <a:gd name="T30" fmla="*/ 2147483647 w 93"/>
              <a:gd name="T31" fmla="*/ 2147483647 h 62"/>
              <a:gd name="T32" fmla="*/ 2147483647 w 93"/>
              <a:gd name="T33" fmla="*/ 2147483647 h 62"/>
              <a:gd name="T34" fmla="*/ 2147483647 w 93"/>
              <a:gd name="T35" fmla="*/ 2147483647 h 62"/>
              <a:gd name="T36" fmla="*/ 2147483647 w 93"/>
              <a:gd name="T37" fmla="*/ 2147483647 h 62"/>
              <a:gd name="T38" fmla="*/ 2147483647 w 93"/>
              <a:gd name="T39" fmla="*/ 2147483647 h 62"/>
              <a:gd name="T40" fmla="*/ 2147483647 w 93"/>
              <a:gd name="T41" fmla="*/ 2147483647 h 62"/>
              <a:gd name="T42" fmla="*/ 2147483647 w 93"/>
              <a:gd name="T43" fmla="*/ 2147483647 h 62"/>
              <a:gd name="T44" fmla="*/ 2147483647 w 93"/>
              <a:gd name="T45" fmla="*/ 2147483647 h 62"/>
              <a:gd name="T46" fmla="*/ 2147483647 w 93"/>
              <a:gd name="T47" fmla="*/ 2147483647 h 62"/>
              <a:gd name="T48" fmla="*/ 2147483647 w 93"/>
              <a:gd name="T49" fmla="*/ 0 h 62"/>
              <a:gd name="T50" fmla="*/ 2147483647 w 93"/>
              <a:gd name="T51" fmla="*/ 2147483647 h 62"/>
              <a:gd name="T52" fmla="*/ 2147483647 w 93"/>
              <a:gd name="T53" fmla="*/ 2147483647 h 62"/>
              <a:gd name="T54" fmla="*/ 2147483647 w 93"/>
              <a:gd name="T55" fmla="*/ 2147483647 h 62"/>
              <a:gd name="T56" fmla="*/ 2147483647 w 93"/>
              <a:gd name="T57" fmla="*/ 2147483647 h 62"/>
              <a:gd name="T58" fmla="*/ 2147483647 w 93"/>
              <a:gd name="T59" fmla="*/ 2147483647 h 62"/>
              <a:gd name="T60" fmla="*/ 2147483647 w 93"/>
              <a:gd name="T61" fmla="*/ 2147483647 h 62"/>
              <a:gd name="T62" fmla="*/ 2147483647 w 93"/>
              <a:gd name="T63" fmla="*/ 2147483647 h 62"/>
              <a:gd name="T64" fmla="*/ 2147483647 w 93"/>
              <a:gd name="T65" fmla="*/ 2147483647 h 62"/>
              <a:gd name="T66" fmla="*/ 2147483647 w 93"/>
              <a:gd name="T67" fmla="*/ 2147483647 h 62"/>
              <a:gd name="T68" fmla="*/ 2147483647 w 93"/>
              <a:gd name="T69" fmla="*/ 2147483647 h 62"/>
              <a:gd name="T70" fmla="*/ 2147483647 w 93"/>
              <a:gd name="T71" fmla="*/ 2147483647 h 62"/>
              <a:gd name="T72" fmla="*/ 0 w 93"/>
              <a:gd name="T73" fmla="*/ 2147483647 h 62"/>
              <a:gd name="T74" fmla="*/ 0 w 93"/>
              <a:gd name="T75" fmla="*/ 2147483647 h 6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93"/>
              <a:gd name="T115" fmla="*/ 0 h 62"/>
              <a:gd name="T116" fmla="*/ 93 w 93"/>
              <a:gd name="T117" fmla="*/ 62 h 62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93" h="62">
                <a:moveTo>
                  <a:pt x="0" y="51"/>
                </a:moveTo>
                <a:lnTo>
                  <a:pt x="1" y="53"/>
                </a:lnTo>
                <a:lnTo>
                  <a:pt x="8" y="54"/>
                </a:lnTo>
                <a:lnTo>
                  <a:pt x="24" y="55"/>
                </a:lnTo>
                <a:lnTo>
                  <a:pt x="43" y="36"/>
                </a:lnTo>
                <a:lnTo>
                  <a:pt x="48" y="48"/>
                </a:lnTo>
                <a:lnTo>
                  <a:pt x="54" y="61"/>
                </a:lnTo>
                <a:lnTo>
                  <a:pt x="65" y="56"/>
                </a:lnTo>
                <a:lnTo>
                  <a:pt x="78" y="51"/>
                </a:lnTo>
                <a:lnTo>
                  <a:pt x="91" y="54"/>
                </a:lnTo>
                <a:lnTo>
                  <a:pt x="92" y="37"/>
                </a:lnTo>
                <a:lnTo>
                  <a:pt x="82" y="33"/>
                </a:lnTo>
                <a:lnTo>
                  <a:pt x="78" y="34"/>
                </a:lnTo>
                <a:lnTo>
                  <a:pt x="81" y="22"/>
                </a:lnTo>
                <a:lnTo>
                  <a:pt x="70" y="20"/>
                </a:lnTo>
                <a:lnTo>
                  <a:pt x="61" y="19"/>
                </a:lnTo>
                <a:lnTo>
                  <a:pt x="49" y="19"/>
                </a:lnTo>
                <a:lnTo>
                  <a:pt x="38" y="19"/>
                </a:lnTo>
                <a:lnTo>
                  <a:pt x="26" y="19"/>
                </a:lnTo>
                <a:lnTo>
                  <a:pt x="15" y="17"/>
                </a:lnTo>
                <a:lnTo>
                  <a:pt x="13" y="16"/>
                </a:lnTo>
                <a:lnTo>
                  <a:pt x="16" y="11"/>
                </a:lnTo>
                <a:lnTo>
                  <a:pt x="20" y="8"/>
                </a:lnTo>
                <a:lnTo>
                  <a:pt x="37" y="6"/>
                </a:lnTo>
                <a:lnTo>
                  <a:pt x="36" y="0"/>
                </a:lnTo>
                <a:lnTo>
                  <a:pt x="23" y="1"/>
                </a:lnTo>
                <a:lnTo>
                  <a:pt x="12" y="1"/>
                </a:lnTo>
                <a:lnTo>
                  <a:pt x="4" y="7"/>
                </a:lnTo>
                <a:lnTo>
                  <a:pt x="2" y="19"/>
                </a:lnTo>
                <a:lnTo>
                  <a:pt x="3" y="22"/>
                </a:lnTo>
                <a:lnTo>
                  <a:pt x="2" y="23"/>
                </a:lnTo>
                <a:lnTo>
                  <a:pt x="10" y="25"/>
                </a:lnTo>
                <a:lnTo>
                  <a:pt x="14" y="32"/>
                </a:lnTo>
                <a:lnTo>
                  <a:pt x="11" y="40"/>
                </a:lnTo>
                <a:lnTo>
                  <a:pt x="9" y="41"/>
                </a:lnTo>
                <a:lnTo>
                  <a:pt x="6" y="45"/>
                </a:lnTo>
                <a:lnTo>
                  <a:pt x="0" y="51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838" name="Freeform 186"/>
          <p:cNvSpPr>
            <a:spLocks/>
          </p:cNvSpPr>
          <p:nvPr/>
        </p:nvSpPr>
        <p:spPr bwMode="auto">
          <a:xfrm>
            <a:off x="4416426" y="2897188"/>
            <a:ext cx="150813" cy="114300"/>
          </a:xfrm>
          <a:custGeom>
            <a:avLst/>
            <a:gdLst>
              <a:gd name="T0" fmla="*/ 2147483647 w 56"/>
              <a:gd name="T1" fmla="*/ 2147483647 h 43"/>
              <a:gd name="T2" fmla="*/ 0 w 56"/>
              <a:gd name="T3" fmla="*/ 2147483647 h 43"/>
              <a:gd name="T4" fmla="*/ 0 w 56"/>
              <a:gd name="T5" fmla="*/ 0 h 43"/>
              <a:gd name="T6" fmla="*/ 2147483647 w 56"/>
              <a:gd name="T7" fmla="*/ 2147483647 h 43"/>
              <a:gd name="T8" fmla="*/ 2147483647 w 56"/>
              <a:gd name="T9" fmla="*/ 2147483647 h 43"/>
              <a:gd name="T10" fmla="*/ 2147483647 w 56"/>
              <a:gd name="T11" fmla="*/ 2147483647 h 43"/>
              <a:gd name="T12" fmla="*/ 2147483647 w 56"/>
              <a:gd name="T13" fmla="*/ 2147483647 h 43"/>
              <a:gd name="T14" fmla="*/ 2147483647 w 56"/>
              <a:gd name="T15" fmla="*/ 2147483647 h 43"/>
              <a:gd name="T16" fmla="*/ 2147483647 w 56"/>
              <a:gd name="T17" fmla="*/ 2147483647 h 43"/>
              <a:gd name="T18" fmla="*/ 2147483647 w 56"/>
              <a:gd name="T19" fmla="*/ 2147483647 h 43"/>
              <a:gd name="T20" fmla="*/ 2147483647 w 56"/>
              <a:gd name="T21" fmla="*/ 2147483647 h 43"/>
              <a:gd name="T22" fmla="*/ 2147483647 w 56"/>
              <a:gd name="T23" fmla="*/ 2147483647 h 4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6"/>
              <a:gd name="T37" fmla="*/ 0 h 43"/>
              <a:gd name="T38" fmla="*/ 56 w 56"/>
              <a:gd name="T39" fmla="*/ 43 h 4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6" h="43">
                <a:moveTo>
                  <a:pt x="1" y="30"/>
                </a:moveTo>
                <a:lnTo>
                  <a:pt x="0" y="12"/>
                </a:lnTo>
                <a:lnTo>
                  <a:pt x="0" y="0"/>
                </a:lnTo>
                <a:lnTo>
                  <a:pt x="55" y="8"/>
                </a:lnTo>
                <a:lnTo>
                  <a:pt x="41" y="20"/>
                </a:lnTo>
                <a:lnTo>
                  <a:pt x="41" y="29"/>
                </a:lnTo>
                <a:lnTo>
                  <a:pt x="37" y="31"/>
                </a:lnTo>
                <a:lnTo>
                  <a:pt x="34" y="42"/>
                </a:lnTo>
                <a:lnTo>
                  <a:pt x="27" y="39"/>
                </a:lnTo>
                <a:lnTo>
                  <a:pt x="28" y="34"/>
                </a:lnTo>
                <a:lnTo>
                  <a:pt x="1" y="30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839" name="Freeform 187"/>
          <p:cNvSpPr>
            <a:spLocks/>
          </p:cNvSpPr>
          <p:nvPr/>
        </p:nvSpPr>
        <p:spPr bwMode="auto">
          <a:xfrm>
            <a:off x="4416426" y="2814638"/>
            <a:ext cx="168275" cy="107950"/>
          </a:xfrm>
          <a:custGeom>
            <a:avLst/>
            <a:gdLst>
              <a:gd name="T0" fmla="*/ 0 w 63"/>
              <a:gd name="T1" fmla="*/ 2147483647 h 40"/>
              <a:gd name="T2" fmla="*/ 0 w 63"/>
              <a:gd name="T3" fmla="*/ 2147483647 h 40"/>
              <a:gd name="T4" fmla="*/ 2147483647 w 63"/>
              <a:gd name="T5" fmla="*/ 2147483647 h 40"/>
              <a:gd name="T6" fmla="*/ 2147483647 w 63"/>
              <a:gd name="T7" fmla="*/ 2147483647 h 40"/>
              <a:gd name="T8" fmla="*/ 2147483647 w 63"/>
              <a:gd name="T9" fmla="*/ 2147483647 h 40"/>
              <a:gd name="T10" fmla="*/ 2147483647 w 63"/>
              <a:gd name="T11" fmla="*/ 0 h 40"/>
              <a:gd name="T12" fmla="*/ 2147483647 w 63"/>
              <a:gd name="T13" fmla="*/ 2147483647 h 40"/>
              <a:gd name="T14" fmla="*/ 2147483647 w 63"/>
              <a:gd name="T15" fmla="*/ 2147483647 h 40"/>
              <a:gd name="T16" fmla="*/ 2147483647 w 63"/>
              <a:gd name="T17" fmla="*/ 2147483647 h 40"/>
              <a:gd name="T18" fmla="*/ 2147483647 w 63"/>
              <a:gd name="T19" fmla="*/ 2147483647 h 40"/>
              <a:gd name="T20" fmla="*/ 0 w 63"/>
              <a:gd name="T21" fmla="*/ 2147483647 h 40"/>
              <a:gd name="T22" fmla="*/ 0 w 63"/>
              <a:gd name="T23" fmla="*/ 2147483647 h 4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3"/>
              <a:gd name="T37" fmla="*/ 0 h 40"/>
              <a:gd name="T38" fmla="*/ 63 w 63"/>
              <a:gd name="T39" fmla="*/ 40 h 4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3" h="40">
                <a:moveTo>
                  <a:pt x="0" y="30"/>
                </a:moveTo>
                <a:lnTo>
                  <a:pt x="0" y="23"/>
                </a:lnTo>
                <a:lnTo>
                  <a:pt x="6" y="5"/>
                </a:lnTo>
                <a:lnTo>
                  <a:pt x="15" y="5"/>
                </a:lnTo>
                <a:lnTo>
                  <a:pt x="36" y="15"/>
                </a:lnTo>
                <a:lnTo>
                  <a:pt x="40" y="0"/>
                </a:lnTo>
                <a:lnTo>
                  <a:pt x="61" y="7"/>
                </a:lnTo>
                <a:lnTo>
                  <a:pt x="61" y="23"/>
                </a:lnTo>
                <a:lnTo>
                  <a:pt x="62" y="39"/>
                </a:lnTo>
                <a:lnTo>
                  <a:pt x="51" y="38"/>
                </a:lnTo>
                <a:lnTo>
                  <a:pt x="0" y="30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840" name="Freeform 188"/>
          <p:cNvSpPr>
            <a:spLocks/>
          </p:cNvSpPr>
          <p:nvPr/>
        </p:nvSpPr>
        <p:spPr bwMode="auto">
          <a:xfrm>
            <a:off x="4491039" y="2735263"/>
            <a:ext cx="103187" cy="100012"/>
          </a:xfrm>
          <a:custGeom>
            <a:avLst/>
            <a:gdLst>
              <a:gd name="T0" fmla="*/ 2147483647 w 38"/>
              <a:gd name="T1" fmla="*/ 2147483647 h 37"/>
              <a:gd name="T2" fmla="*/ 2147483647 w 38"/>
              <a:gd name="T3" fmla="*/ 2147483647 h 37"/>
              <a:gd name="T4" fmla="*/ 2147483647 w 38"/>
              <a:gd name="T5" fmla="*/ 2147483647 h 37"/>
              <a:gd name="T6" fmla="*/ 0 w 38"/>
              <a:gd name="T7" fmla="*/ 2147483647 h 37"/>
              <a:gd name="T8" fmla="*/ 2147483647 w 38"/>
              <a:gd name="T9" fmla="*/ 0 h 37"/>
              <a:gd name="T10" fmla="*/ 2147483647 w 38"/>
              <a:gd name="T11" fmla="*/ 2147483647 h 37"/>
              <a:gd name="T12" fmla="*/ 2147483647 w 38"/>
              <a:gd name="T13" fmla="*/ 2147483647 h 37"/>
              <a:gd name="T14" fmla="*/ 2147483647 w 38"/>
              <a:gd name="T15" fmla="*/ 2147483647 h 37"/>
              <a:gd name="T16" fmla="*/ 2147483647 w 38"/>
              <a:gd name="T17" fmla="*/ 2147483647 h 3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"/>
              <a:gd name="T28" fmla="*/ 0 h 37"/>
              <a:gd name="T29" fmla="*/ 38 w 38"/>
              <a:gd name="T30" fmla="*/ 37 h 3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" h="37">
                <a:moveTo>
                  <a:pt x="12" y="29"/>
                </a:moveTo>
                <a:lnTo>
                  <a:pt x="13" y="20"/>
                </a:lnTo>
                <a:lnTo>
                  <a:pt x="4" y="19"/>
                </a:lnTo>
                <a:lnTo>
                  <a:pt x="0" y="5"/>
                </a:lnTo>
                <a:lnTo>
                  <a:pt x="37" y="0"/>
                </a:lnTo>
                <a:lnTo>
                  <a:pt x="37" y="20"/>
                </a:lnTo>
                <a:lnTo>
                  <a:pt x="34" y="36"/>
                </a:lnTo>
                <a:lnTo>
                  <a:pt x="12" y="29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841" name="Freeform 189"/>
          <p:cNvSpPr>
            <a:spLocks/>
          </p:cNvSpPr>
          <p:nvPr/>
        </p:nvSpPr>
        <p:spPr bwMode="auto">
          <a:xfrm>
            <a:off x="4364039" y="2946400"/>
            <a:ext cx="58737" cy="46038"/>
          </a:xfrm>
          <a:custGeom>
            <a:avLst/>
            <a:gdLst>
              <a:gd name="T0" fmla="*/ 2147483647 w 22"/>
              <a:gd name="T1" fmla="*/ 0 h 17"/>
              <a:gd name="T2" fmla="*/ 2147483647 w 22"/>
              <a:gd name="T3" fmla="*/ 2147483647 h 17"/>
              <a:gd name="T4" fmla="*/ 2147483647 w 22"/>
              <a:gd name="T5" fmla="*/ 2147483647 h 17"/>
              <a:gd name="T6" fmla="*/ 0 w 22"/>
              <a:gd name="T7" fmla="*/ 2147483647 h 17"/>
              <a:gd name="T8" fmla="*/ 2147483647 w 22"/>
              <a:gd name="T9" fmla="*/ 0 h 17"/>
              <a:gd name="T10" fmla="*/ 2147483647 w 22"/>
              <a:gd name="T11" fmla="*/ 0 h 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2"/>
              <a:gd name="T19" fmla="*/ 0 h 17"/>
              <a:gd name="T20" fmla="*/ 22 w 22"/>
              <a:gd name="T21" fmla="*/ 17 h 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2" h="17">
                <a:moveTo>
                  <a:pt x="12" y="0"/>
                </a:moveTo>
                <a:lnTo>
                  <a:pt x="21" y="5"/>
                </a:lnTo>
                <a:lnTo>
                  <a:pt x="21" y="16"/>
                </a:lnTo>
                <a:lnTo>
                  <a:pt x="0" y="11"/>
                </a:lnTo>
                <a:lnTo>
                  <a:pt x="12" y="0"/>
                </a:lnTo>
              </a:path>
            </a:pathLst>
          </a:custGeom>
          <a:solidFill>
            <a:srgbClr val="C0C0C0"/>
          </a:solidFill>
          <a:ln w="635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842" name="Oval 190"/>
          <p:cNvSpPr>
            <a:spLocks noChangeArrowheads="1"/>
          </p:cNvSpPr>
          <p:nvPr/>
        </p:nvSpPr>
        <p:spPr bwMode="auto">
          <a:xfrm>
            <a:off x="7543800" y="4167188"/>
            <a:ext cx="76200" cy="76200"/>
          </a:xfrm>
          <a:prstGeom prst="ellipse">
            <a:avLst/>
          </a:prstGeom>
          <a:solidFill>
            <a:srgbClr val="CC99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843" name="Oval 191"/>
          <p:cNvSpPr>
            <a:spLocks noChangeArrowheads="1"/>
          </p:cNvSpPr>
          <p:nvPr/>
        </p:nvSpPr>
        <p:spPr bwMode="auto">
          <a:xfrm>
            <a:off x="7162800" y="4852988"/>
            <a:ext cx="76200" cy="76200"/>
          </a:xfrm>
          <a:prstGeom prst="ellipse">
            <a:avLst/>
          </a:prstGeom>
          <a:solidFill>
            <a:srgbClr val="CC99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844" name="AutoShape 193"/>
          <p:cNvSpPr>
            <a:spLocks noChangeArrowheads="1"/>
          </p:cNvSpPr>
          <p:nvPr/>
        </p:nvSpPr>
        <p:spPr bwMode="auto">
          <a:xfrm>
            <a:off x="5317709" y="6073610"/>
            <a:ext cx="269875" cy="147637"/>
          </a:xfrm>
          <a:prstGeom prst="roundRect">
            <a:avLst>
              <a:gd name="adj" fmla="val 0"/>
            </a:avLst>
          </a:prstGeom>
          <a:solidFill>
            <a:srgbClr val="FFFF99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845" name="AutoShape 194"/>
          <p:cNvSpPr>
            <a:spLocks noChangeArrowheads="1"/>
          </p:cNvSpPr>
          <p:nvPr/>
        </p:nvSpPr>
        <p:spPr bwMode="auto">
          <a:xfrm>
            <a:off x="5317709" y="6383171"/>
            <a:ext cx="269875" cy="147638"/>
          </a:xfrm>
          <a:prstGeom prst="roundRect">
            <a:avLst>
              <a:gd name="adj" fmla="val 0"/>
            </a:avLst>
          </a:prstGeom>
          <a:solidFill>
            <a:srgbClr val="CC99FF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846" name="Freeform 195"/>
          <p:cNvSpPr>
            <a:spLocks/>
          </p:cNvSpPr>
          <p:nvPr/>
        </p:nvSpPr>
        <p:spPr bwMode="auto">
          <a:xfrm>
            <a:off x="7848600" y="3786188"/>
            <a:ext cx="457200" cy="762000"/>
          </a:xfrm>
          <a:custGeom>
            <a:avLst/>
            <a:gdLst>
              <a:gd name="T0" fmla="*/ 0 w 288"/>
              <a:gd name="T1" fmla="*/ 2147483647 h 480"/>
              <a:gd name="T2" fmla="*/ 2147483647 w 288"/>
              <a:gd name="T3" fmla="*/ 2147483647 h 480"/>
              <a:gd name="T4" fmla="*/ 2147483647 w 288"/>
              <a:gd name="T5" fmla="*/ 0 h 480"/>
              <a:gd name="T6" fmla="*/ 0 60000 65536"/>
              <a:gd name="T7" fmla="*/ 0 60000 65536"/>
              <a:gd name="T8" fmla="*/ 0 60000 65536"/>
              <a:gd name="T9" fmla="*/ 0 w 288"/>
              <a:gd name="T10" fmla="*/ 0 h 480"/>
              <a:gd name="T11" fmla="*/ 288 w 288"/>
              <a:gd name="T12" fmla="*/ 480 h 4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480">
                <a:moveTo>
                  <a:pt x="0" y="480"/>
                </a:moveTo>
                <a:cubicBezTo>
                  <a:pt x="96" y="424"/>
                  <a:pt x="192" y="368"/>
                  <a:pt x="240" y="288"/>
                </a:cubicBezTo>
                <a:cubicBezTo>
                  <a:pt x="288" y="208"/>
                  <a:pt x="288" y="104"/>
                  <a:pt x="288" y="0"/>
                </a:cubicBezTo>
              </a:path>
            </a:pathLst>
          </a:custGeom>
          <a:noFill/>
          <a:ln w="19050">
            <a:solidFill>
              <a:srgbClr val="800000"/>
            </a:solidFill>
            <a:round/>
            <a:headEnd type="oval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2847" name="Freeform 196"/>
          <p:cNvSpPr>
            <a:spLocks/>
          </p:cNvSpPr>
          <p:nvPr/>
        </p:nvSpPr>
        <p:spPr bwMode="auto">
          <a:xfrm>
            <a:off x="7696200" y="4243388"/>
            <a:ext cx="152400" cy="304800"/>
          </a:xfrm>
          <a:custGeom>
            <a:avLst/>
            <a:gdLst>
              <a:gd name="T0" fmla="*/ 2147483647 w 96"/>
              <a:gd name="T1" fmla="*/ 2147483647 h 192"/>
              <a:gd name="T2" fmla="*/ 2147483647 w 96"/>
              <a:gd name="T3" fmla="*/ 2147483647 h 192"/>
              <a:gd name="T4" fmla="*/ 0 w 96"/>
              <a:gd name="T5" fmla="*/ 0 h 192"/>
              <a:gd name="T6" fmla="*/ 0 60000 65536"/>
              <a:gd name="T7" fmla="*/ 0 60000 65536"/>
              <a:gd name="T8" fmla="*/ 0 60000 65536"/>
              <a:gd name="T9" fmla="*/ 0 w 96"/>
              <a:gd name="T10" fmla="*/ 0 h 192"/>
              <a:gd name="T11" fmla="*/ 96 w 96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" h="192">
                <a:moveTo>
                  <a:pt x="96" y="192"/>
                </a:moveTo>
                <a:cubicBezTo>
                  <a:pt x="80" y="136"/>
                  <a:pt x="64" y="80"/>
                  <a:pt x="48" y="48"/>
                </a:cubicBezTo>
                <a:cubicBezTo>
                  <a:pt x="32" y="16"/>
                  <a:pt x="16" y="8"/>
                  <a:pt x="0" y="0"/>
                </a:cubicBezTo>
              </a:path>
            </a:pathLst>
          </a:custGeom>
          <a:noFill/>
          <a:ln w="1587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2848" name="Freeform 197"/>
          <p:cNvSpPr>
            <a:spLocks/>
          </p:cNvSpPr>
          <p:nvPr/>
        </p:nvSpPr>
        <p:spPr bwMode="auto">
          <a:xfrm>
            <a:off x="7239000" y="4548188"/>
            <a:ext cx="609600" cy="304800"/>
          </a:xfrm>
          <a:custGeom>
            <a:avLst/>
            <a:gdLst>
              <a:gd name="T0" fmla="*/ 2147483647 w 384"/>
              <a:gd name="T1" fmla="*/ 0 h 192"/>
              <a:gd name="T2" fmla="*/ 2147483647 w 384"/>
              <a:gd name="T3" fmla="*/ 2147483647 h 192"/>
              <a:gd name="T4" fmla="*/ 0 w 384"/>
              <a:gd name="T5" fmla="*/ 2147483647 h 192"/>
              <a:gd name="T6" fmla="*/ 0 60000 65536"/>
              <a:gd name="T7" fmla="*/ 0 60000 65536"/>
              <a:gd name="T8" fmla="*/ 0 60000 65536"/>
              <a:gd name="T9" fmla="*/ 0 w 384"/>
              <a:gd name="T10" fmla="*/ 0 h 192"/>
              <a:gd name="T11" fmla="*/ 384 w 384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84" h="192">
                <a:moveTo>
                  <a:pt x="384" y="0"/>
                </a:moveTo>
                <a:cubicBezTo>
                  <a:pt x="320" y="32"/>
                  <a:pt x="256" y="64"/>
                  <a:pt x="192" y="96"/>
                </a:cubicBezTo>
                <a:cubicBezTo>
                  <a:pt x="128" y="128"/>
                  <a:pt x="64" y="160"/>
                  <a:pt x="0" y="192"/>
                </a:cubicBezTo>
              </a:path>
            </a:pathLst>
          </a:custGeom>
          <a:noFill/>
          <a:ln w="1587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2849" name="Freeform 198"/>
          <p:cNvSpPr>
            <a:spLocks/>
          </p:cNvSpPr>
          <p:nvPr/>
        </p:nvSpPr>
        <p:spPr bwMode="auto">
          <a:xfrm>
            <a:off x="5334000" y="3582989"/>
            <a:ext cx="2624138" cy="974725"/>
          </a:xfrm>
          <a:custGeom>
            <a:avLst/>
            <a:gdLst>
              <a:gd name="T0" fmla="*/ 2147483647 w 1653"/>
              <a:gd name="T1" fmla="*/ 2147483647 h 614"/>
              <a:gd name="T2" fmla="*/ 2147483647 w 1653"/>
              <a:gd name="T3" fmla="*/ 2147483647 h 614"/>
              <a:gd name="T4" fmla="*/ 2147483647 w 1653"/>
              <a:gd name="T5" fmla="*/ 2147483647 h 614"/>
              <a:gd name="T6" fmla="*/ 2147483647 w 1653"/>
              <a:gd name="T7" fmla="*/ 2147483647 h 614"/>
              <a:gd name="T8" fmla="*/ 0 w 1653"/>
              <a:gd name="T9" fmla="*/ 2147483647 h 6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53"/>
              <a:gd name="T16" fmla="*/ 0 h 614"/>
              <a:gd name="T17" fmla="*/ 1653 w 1653"/>
              <a:gd name="T18" fmla="*/ 614 h 61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53" h="614">
                <a:moveTo>
                  <a:pt x="1569" y="614"/>
                </a:moveTo>
                <a:cubicBezTo>
                  <a:pt x="1580" y="574"/>
                  <a:pt x="1653" y="449"/>
                  <a:pt x="1632" y="368"/>
                </a:cubicBezTo>
                <a:cubicBezTo>
                  <a:pt x="1611" y="287"/>
                  <a:pt x="1632" y="184"/>
                  <a:pt x="1440" y="128"/>
                </a:cubicBezTo>
                <a:cubicBezTo>
                  <a:pt x="1248" y="72"/>
                  <a:pt x="720" y="0"/>
                  <a:pt x="480" y="32"/>
                </a:cubicBezTo>
                <a:cubicBezTo>
                  <a:pt x="240" y="64"/>
                  <a:pt x="120" y="192"/>
                  <a:pt x="0" y="320"/>
                </a:cubicBezTo>
              </a:path>
            </a:pathLst>
          </a:custGeom>
          <a:noFill/>
          <a:ln w="1587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2850" name="Freeform 199"/>
          <p:cNvSpPr>
            <a:spLocks/>
          </p:cNvSpPr>
          <p:nvPr/>
        </p:nvSpPr>
        <p:spPr bwMode="auto">
          <a:xfrm>
            <a:off x="6400800" y="3989388"/>
            <a:ext cx="1143000" cy="254000"/>
          </a:xfrm>
          <a:custGeom>
            <a:avLst/>
            <a:gdLst>
              <a:gd name="T0" fmla="*/ 0 w 720"/>
              <a:gd name="T1" fmla="*/ 2147483647 h 160"/>
              <a:gd name="T2" fmla="*/ 2147483647 w 720"/>
              <a:gd name="T3" fmla="*/ 2147483647 h 160"/>
              <a:gd name="T4" fmla="*/ 2147483647 w 720"/>
              <a:gd name="T5" fmla="*/ 2147483647 h 160"/>
              <a:gd name="T6" fmla="*/ 0 60000 65536"/>
              <a:gd name="T7" fmla="*/ 0 60000 65536"/>
              <a:gd name="T8" fmla="*/ 0 60000 65536"/>
              <a:gd name="T9" fmla="*/ 0 w 720"/>
              <a:gd name="T10" fmla="*/ 0 h 160"/>
              <a:gd name="T11" fmla="*/ 720 w 720"/>
              <a:gd name="T12" fmla="*/ 160 h 1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0" h="160">
                <a:moveTo>
                  <a:pt x="0" y="160"/>
                </a:moveTo>
                <a:cubicBezTo>
                  <a:pt x="108" y="96"/>
                  <a:pt x="216" y="32"/>
                  <a:pt x="336" y="16"/>
                </a:cubicBezTo>
                <a:cubicBezTo>
                  <a:pt x="456" y="0"/>
                  <a:pt x="588" y="32"/>
                  <a:pt x="720" y="64"/>
                </a:cubicBezTo>
              </a:path>
            </a:pathLst>
          </a:custGeom>
          <a:noFill/>
          <a:ln w="19050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2851" name="Freeform 200"/>
          <p:cNvSpPr>
            <a:spLocks/>
          </p:cNvSpPr>
          <p:nvPr/>
        </p:nvSpPr>
        <p:spPr bwMode="auto">
          <a:xfrm>
            <a:off x="6418264" y="4256088"/>
            <a:ext cx="668337" cy="596900"/>
          </a:xfrm>
          <a:custGeom>
            <a:avLst/>
            <a:gdLst>
              <a:gd name="T0" fmla="*/ 0 w 421"/>
              <a:gd name="T1" fmla="*/ 0 h 376"/>
              <a:gd name="T2" fmla="*/ 2147483647 w 421"/>
              <a:gd name="T3" fmla="*/ 2147483647 h 376"/>
              <a:gd name="T4" fmla="*/ 2147483647 w 421"/>
              <a:gd name="T5" fmla="*/ 2147483647 h 376"/>
              <a:gd name="T6" fmla="*/ 0 60000 65536"/>
              <a:gd name="T7" fmla="*/ 0 60000 65536"/>
              <a:gd name="T8" fmla="*/ 0 60000 65536"/>
              <a:gd name="T9" fmla="*/ 0 w 421"/>
              <a:gd name="T10" fmla="*/ 0 h 376"/>
              <a:gd name="T11" fmla="*/ 421 w 421"/>
              <a:gd name="T12" fmla="*/ 376 h 3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1" h="376">
                <a:moveTo>
                  <a:pt x="0" y="0"/>
                </a:moveTo>
                <a:cubicBezTo>
                  <a:pt x="31" y="47"/>
                  <a:pt x="111" y="217"/>
                  <a:pt x="181" y="280"/>
                </a:cubicBezTo>
                <a:cubicBezTo>
                  <a:pt x="251" y="343"/>
                  <a:pt x="341" y="356"/>
                  <a:pt x="421" y="376"/>
                </a:cubicBezTo>
              </a:path>
            </a:pathLst>
          </a:custGeom>
          <a:noFill/>
          <a:ln w="19050">
            <a:solidFill>
              <a:srgbClr val="800000"/>
            </a:solidFill>
            <a:round/>
            <a:headEnd type="oval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2852" name="Freeform 201"/>
          <p:cNvSpPr>
            <a:spLocks/>
          </p:cNvSpPr>
          <p:nvPr/>
        </p:nvSpPr>
        <p:spPr bwMode="auto">
          <a:xfrm>
            <a:off x="5486400" y="3989389"/>
            <a:ext cx="920750" cy="257175"/>
          </a:xfrm>
          <a:custGeom>
            <a:avLst/>
            <a:gdLst>
              <a:gd name="T0" fmla="*/ 2147483647 w 580"/>
              <a:gd name="T1" fmla="*/ 2147483647 h 162"/>
              <a:gd name="T2" fmla="*/ 2147483647 w 580"/>
              <a:gd name="T3" fmla="*/ 2147483647 h 162"/>
              <a:gd name="T4" fmla="*/ 0 w 580"/>
              <a:gd name="T5" fmla="*/ 2147483647 h 162"/>
              <a:gd name="T6" fmla="*/ 0 60000 65536"/>
              <a:gd name="T7" fmla="*/ 0 60000 65536"/>
              <a:gd name="T8" fmla="*/ 0 60000 65536"/>
              <a:gd name="T9" fmla="*/ 0 w 580"/>
              <a:gd name="T10" fmla="*/ 0 h 162"/>
              <a:gd name="T11" fmla="*/ 580 w 580"/>
              <a:gd name="T12" fmla="*/ 162 h 16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80" h="162">
                <a:moveTo>
                  <a:pt x="580" y="162"/>
                </a:moveTo>
                <a:cubicBezTo>
                  <a:pt x="532" y="139"/>
                  <a:pt x="385" y="32"/>
                  <a:pt x="288" y="16"/>
                </a:cubicBezTo>
                <a:cubicBezTo>
                  <a:pt x="191" y="0"/>
                  <a:pt x="100" y="32"/>
                  <a:pt x="0" y="64"/>
                </a:cubicBezTo>
              </a:path>
            </a:pathLst>
          </a:custGeom>
          <a:noFill/>
          <a:ln w="19050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2853" name="Freeform 202"/>
          <p:cNvSpPr>
            <a:spLocks/>
          </p:cNvSpPr>
          <p:nvPr/>
        </p:nvSpPr>
        <p:spPr bwMode="auto">
          <a:xfrm>
            <a:off x="7239000" y="4929188"/>
            <a:ext cx="177800" cy="228600"/>
          </a:xfrm>
          <a:custGeom>
            <a:avLst/>
            <a:gdLst>
              <a:gd name="T0" fmla="*/ 2147483647 w 112"/>
              <a:gd name="T1" fmla="*/ 2147483647 h 144"/>
              <a:gd name="T2" fmla="*/ 2147483647 w 112"/>
              <a:gd name="T3" fmla="*/ 2147483647 h 144"/>
              <a:gd name="T4" fmla="*/ 0 w 112"/>
              <a:gd name="T5" fmla="*/ 0 h 144"/>
              <a:gd name="T6" fmla="*/ 0 60000 65536"/>
              <a:gd name="T7" fmla="*/ 0 60000 65536"/>
              <a:gd name="T8" fmla="*/ 0 60000 65536"/>
              <a:gd name="T9" fmla="*/ 0 w 112"/>
              <a:gd name="T10" fmla="*/ 0 h 144"/>
              <a:gd name="T11" fmla="*/ 112 w 112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2" h="144">
                <a:moveTo>
                  <a:pt x="96" y="144"/>
                </a:moveTo>
                <a:cubicBezTo>
                  <a:pt x="104" y="108"/>
                  <a:pt x="112" y="72"/>
                  <a:pt x="96" y="48"/>
                </a:cubicBezTo>
                <a:cubicBezTo>
                  <a:pt x="80" y="24"/>
                  <a:pt x="40" y="12"/>
                  <a:pt x="0" y="0"/>
                </a:cubicBezTo>
              </a:path>
            </a:pathLst>
          </a:custGeom>
          <a:noFill/>
          <a:ln w="19050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2854" name="Freeform 203"/>
          <p:cNvSpPr>
            <a:spLocks/>
          </p:cNvSpPr>
          <p:nvPr/>
        </p:nvSpPr>
        <p:spPr bwMode="auto">
          <a:xfrm>
            <a:off x="5334000" y="4243388"/>
            <a:ext cx="2057400" cy="1143000"/>
          </a:xfrm>
          <a:custGeom>
            <a:avLst/>
            <a:gdLst>
              <a:gd name="T0" fmla="*/ 2147483647 w 1296"/>
              <a:gd name="T1" fmla="*/ 2147483647 h 720"/>
              <a:gd name="T2" fmla="*/ 2147483647 w 1296"/>
              <a:gd name="T3" fmla="*/ 2147483647 h 720"/>
              <a:gd name="T4" fmla="*/ 0 w 1296"/>
              <a:gd name="T5" fmla="*/ 0 h 720"/>
              <a:gd name="T6" fmla="*/ 0 60000 65536"/>
              <a:gd name="T7" fmla="*/ 0 60000 65536"/>
              <a:gd name="T8" fmla="*/ 0 60000 65536"/>
              <a:gd name="T9" fmla="*/ 0 w 1296"/>
              <a:gd name="T10" fmla="*/ 0 h 720"/>
              <a:gd name="T11" fmla="*/ 1296 w 1296"/>
              <a:gd name="T12" fmla="*/ 720 h 7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96" h="720">
                <a:moveTo>
                  <a:pt x="1296" y="576"/>
                </a:moveTo>
                <a:cubicBezTo>
                  <a:pt x="1164" y="648"/>
                  <a:pt x="1032" y="720"/>
                  <a:pt x="816" y="624"/>
                </a:cubicBezTo>
                <a:cubicBezTo>
                  <a:pt x="600" y="528"/>
                  <a:pt x="300" y="264"/>
                  <a:pt x="0" y="0"/>
                </a:cubicBezTo>
              </a:path>
            </a:pathLst>
          </a:custGeom>
          <a:noFill/>
          <a:ln w="19050">
            <a:solidFill>
              <a:srgbClr val="800000"/>
            </a:solidFill>
            <a:round/>
            <a:headEnd type="oval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2855" name="Freeform 204"/>
          <p:cNvSpPr>
            <a:spLocks/>
          </p:cNvSpPr>
          <p:nvPr/>
        </p:nvSpPr>
        <p:spPr bwMode="auto">
          <a:xfrm>
            <a:off x="7391400" y="4319588"/>
            <a:ext cx="266700" cy="838200"/>
          </a:xfrm>
          <a:custGeom>
            <a:avLst/>
            <a:gdLst>
              <a:gd name="T0" fmla="*/ 0 w 168"/>
              <a:gd name="T1" fmla="*/ 2147483647 h 528"/>
              <a:gd name="T2" fmla="*/ 2147483647 w 168"/>
              <a:gd name="T3" fmla="*/ 2147483647 h 528"/>
              <a:gd name="T4" fmla="*/ 2147483647 w 168"/>
              <a:gd name="T5" fmla="*/ 0 h 528"/>
              <a:gd name="T6" fmla="*/ 0 60000 65536"/>
              <a:gd name="T7" fmla="*/ 0 60000 65536"/>
              <a:gd name="T8" fmla="*/ 0 60000 65536"/>
              <a:gd name="T9" fmla="*/ 0 w 168"/>
              <a:gd name="T10" fmla="*/ 0 h 528"/>
              <a:gd name="T11" fmla="*/ 168 w 168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8" h="528">
                <a:moveTo>
                  <a:pt x="0" y="528"/>
                </a:moveTo>
                <a:cubicBezTo>
                  <a:pt x="60" y="500"/>
                  <a:pt x="120" y="472"/>
                  <a:pt x="144" y="384"/>
                </a:cubicBezTo>
                <a:cubicBezTo>
                  <a:pt x="168" y="296"/>
                  <a:pt x="156" y="148"/>
                  <a:pt x="144" y="0"/>
                </a:cubicBezTo>
              </a:path>
            </a:pathLst>
          </a:custGeom>
          <a:noFill/>
          <a:ln w="19050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2856" name="Freeform 205"/>
          <p:cNvSpPr>
            <a:spLocks/>
          </p:cNvSpPr>
          <p:nvPr/>
        </p:nvSpPr>
        <p:spPr bwMode="auto">
          <a:xfrm>
            <a:off x="7086600" y="4319588"/>
            <a:ext cx="457200" cy="165100"/>
          </a:xfrm>
          <a:custGeom>
            <a:avLst/>
            <a:gdLst>
              <a:gd name="T0" fmla="*/ 0 w 288"/>
              <a:gd name="T1" fmla="*/ 2147483647 h 104"/>
              <a:gd name="T2" fmla="*/ 2147483647 w 288"/>
              <a:gd name="T3" fmla="*/ 2147483647 h 104"/>
              <a:gd name="T4" fmla="*/ 2147483647 w 288"/>
              <a:gd name="T5" fmla="*/ 0 h 104"/>
              <a:gd name="T6" fmla="*/ 0 60000 65536"/>
              <a:gd name="T7" fmla="*/ 0 60000 65536"/>
              <a:gd name="T8" fmla="*/ 0 60000 65536"/>
              <a:gd name="T9" fmla="*/ 0 w 288"/>
              <a:gd name="T10" fmla="*/ 0 h 104"/>
              <a:gd name="T11" fmla="*/ 288 w 288"/>
              <a:gd name="T12" fmla="*/ 104 h 1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104">
                <a:moveTo>
                  <a:pt x="0" y="48"/>
                </a:moveTo>
                <a:cubicBezTo>
                  <a:pt x="48" y="76"/>
                  <a:pt x="96" y="104"/>
                  <a:pt x="144" y="96"/>
                </a:cubicBezTo>
                <a:cubicBezTo>
                  <a:pt x="192" y="88"/>
                  <a:pt x="240" y="44"/>
                  <a:pt x="288" y="0"/>
                </a:cubicBezTo>
              </a:path>
            </a:pathLst>
          </a:custGeom>
          <a:noFill/>
          <a:ln w="19050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2857" name="Freeform 206"/>
          <p:cNvSpPr>
            <a:spLocks/>
          </p:cNvSpPr>
          <p:nvPr/>
        </p:nvSpPr>
        <p:spPr bwMode="auto">
          <a:xfrm>
            <a:off x="5638800" y="3786188"/>
            <a:ext cx="1447800" cy="609600"/>
          </a:xfrm>
          <a:custGeom>
            <a:avLst/>
            <a:gdLst>
              <a:gd name="T0" fmla="*/ 2147483647 w 912"/>
              <a:gd name="T1" fmla="*/ 2147483647 h 384"/>
              <a:gd name="T2" fmla="*/ 2147483647 w 912"/>
              <a:gd name="T3" fmla="*/ 2147483647 h 384"/>
              <a:gd name="T4" fmla="*/ 0 w 912"/>
              <a:gd name="T5" fmla="*/ 2147483647 h 384"/>
              <a:gd name="T6" fmla="*/ 0 60000 65536"/>
              <a:gd name="T7" fmla="*/ 0 60000 65536"/>
              <a:gd name="T8" fmla="*/ 0 60000 65536"/>
              <a:gd name="T9" fmla="*/ 0 w 912"/>
              <a:gd name="T10" fmla="*/ 0 h 384"/>
              <a:gd name="T11" fmla="*/ 912 w 912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12" h="384">
                <a:moveTo>
                  <a:pt x="912" y="384"/>
                </a:moveTo>
                <a:cubicBezTo>
                  <a:pt x="796" y="240"/>
                  <a:pt x="680" y="96"/>
                  <a:pt x="528" y="48"/>
                </a:cubicBezTo>
                <a:cubicBezTo>
                  <a:pt x="376" y="0"/>
                  <a:pt x="188" y="48"/>
                  <a:pt x="0" y="96"/>
                </a:cubicBezTo>
              </a:path>
            </a:pathLst>
          </a:custGeom>
          <a:noFill/>
          <a:ln w="19050">
            <a:solidFill>
              <a:srgbClr val="800000"/>
            </a:solidFill>
            <a:round/>
            <a:headEnd type="oval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2858" name="Text Box 207"/>
          <p:cNvSpPr txBox="1">
            <a:spLocks noChangeArrowheads="1"/>
          </p:cNvSpPr>
          <p:nvPr/>
        </p:nvSpPr>
        <p:spPr bwMode="auto">
          <a:xfrm>
            <a:off x="5622509" y="5965659"/>
            <a:ext cx="1533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  <a:latin typeface="Arial Narrow" pitchFamily="34" charset="0"/>
              </a:rPr>
              <a:t>Country of origin</a:t>
            </a:r>
          </a:p>
        </p:txBody>
      </p:sp>
      <p:sp>
        <p:nvSpPr>
          <p:cNvPr id="72859" name="Text Box 208"/>
          <p:cNvSpPr txBox="1">
            <a:spLocks noChangeArrowheads="1"/>
          </p:cNvSpPr>
          <p:nvPr/>
        </p:nvSpPr>
        <p:spPr bwMode="auto">
          <a:xfrm>
            <a:off x="5622508" y="6270459"/>
            <a:ext cx="19573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Country of destination</a:t>
            </a:r>
          </a:p>
        </p:txBody>
      </p:sp>
      <p:sp>
        <p:nvSpPr>
          <p:cNvPr id="72860" name="Text Box 209"/>
          <p:cNvSpPr txBox="1">
            <a:spLocks noChangeArrowheads="1"/>
          </p:cNvSpPr>
          <p:nvPr/>
        </p:nvSpPr>
        <p:spPr bwMode="auto">
          <a:xfrm>
            <a:off x="8382001" y="3525838"/>
            <a:ext cx="663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  <a:latin typeface="Arial Narrow" pitchFamily="34" charset="0"/>
              </a:rPr>
              <a:t>Japan</a:t>
            </a:r>
          </a:p>
        </p:txBody>
      </p:sp>
      <p:sp>
        <p:nvSpPr>
          <p:cNvPr id="72861" name="Text Box 210"/>
          <p:cNvSpPr txBox="1">
            <a:spLocks noChangeArrowheads="1"/>
          </p:cNvSpPr>
          <p:nvPr/>
        </p:nvSpPr>
        <p:spPr bwMode="auto">
          <a:xfrm>
            <a:off x="7921626" y="4395788"/>
            <a:ext cx="10699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  <a:latin typeface="Arial Narrow" pitchFamily="34" charset="0"/>
              </a:rPr>
              <a:t>Philippines</a:t>
            </a:r>
          </a:p>
        </p:txBody>
      </p:sp>
      <p:sp>
        <p:nvSpPr>
          <p:cNvPr id="72862" name="Text Box 211"/>
          <p:cNvSpPr txBox="1">
            <a:spLocks noChangeArrowheads="1"/>
          </p:cNvSpPr>
          <p:nvPr/>
        </p:nvSpPr>
        <p:spPr bwMode="auto">
          <a:xfrm>
            <a:off x="4295776" y="3738564"/>
            <a:ext cx="1190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  <a:latin typeface="Arial Narrow" pitchFamily="34" charset="0"/>
              </a:rPr>
              <a:t>Rich Persian</a:t>
            </a:r>
          </a:p>
          <a:p>
            <a:pPr eaLnBrk="0" hangingPunct="0"/>
            <a:r>
              <a:rPr lang="en-US" sz="1600" b="1">
                <a:solidFill>
                  <a:srgbClr val="000000"/>
                </a:solidFill>
                <a:latin typeface="Arial Narrow" pitchFamily="34" charset="0"/>
              </a:rPr>
              <a:t>Gulf States</a:t>
            </a:r>
          </a:p>
        </p:txBody>
      </p:sp>
      <p:sp>
        <p:nvSpPr>
          <p:cNvPr id="72863" name="Text Box 212"/>
          <p:cNvSpPr txBox="1">
            <a:spLocks noChangeArrowheads="1"/>
          </p:cNvSpPr>
          <p:nvPr/>
        </p:nvSpPr>
        <p:spPr bwMode="auto">
          <a:xfrm>
            <a:off x="5791200" y="4167189"/>
            <a:ext cx="11255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  <a:latin typeface="Arial Narrow" pitchFamily="34" charset="0"/>
              </a:rPr>
              <a:t>India and</a:t>
            </a:r>
          </a:p>
          <a:p>
            <a:pPr eaLnBrk="0" hangingPunct="0"/>
            <a:r>
              <a:rPr lang="en-US" sz="1600" b="1">
                <a:solidFill>
                  <a:srgbClr val="000000"/>
                </a:solidFill>
                <a:latin typeface="Arial Narrow" pitchFamily="34" charset="0"/>
              </a:rPr>
              <a:t>Bangladesh</a:t>
            </a:r>
          </a:p>
        </p:txBody>
      </p:sp>
      <p:sp>
        <p:nvSpPr>
          <p:cNvPr id="72864" name="Text Box 213"/>
          <p:cNvSpPr txBox="1">
            <a:spLocks noChangeArrowheads="1"/>
          </p:cNvSpPr>
          <p:nvPr/>
        </p:nvSpPr>
        <p:spPr bwMode="auto">
          <a:xfrm>
            <a:off x="7270750" y="5126038"/>
            <a:ext cx="958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  <a:latin typeface="Arial Narrow" pitchFamily="34" charset="0"/>
              </a:rPr>
              <a:t>Indonesia</a:t>
            </a:r>
          </a:p>
        </p:txBody>
      </p:sp>
      <p:sp>
        <p:nvSpPr>
          <p:cNvPr id="72865" name="Text Box 214"/>
          <p:cNvSpPr txBox="1">
            <a:spLocks noChangeArrowheads="1"/>
          </p:cNvSpPr>
          <p:nvPr/>
        </p:nvSpPr>
        <p:spPr bwMode="auto">
          <a:xfrm>
            <a:off x="7499350" y="3862388"/>
            <a:ext cx="4254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  <a:latin typeface="Arial Narrow" pitchFamily="34" charset="0"/>
              </a:rPr>
              <a:t>HK</a:t>
            </a:r>
          </a:p>
        </p:txBody>
      </p:sp>
      <p:sp>
        <p:nvSpPr>
          <p:cNvPr id="72866" name="Text Box 215"/>
          <p:cNvSpPr txBox="1">
            <a:spLocks noChangeArrowheads="1"/>
          </p:cNvSpPr>
          <p:nvPr/>
        </p:nvSpPr>
        <p:spPr bwMode="auto">
          <a:xfrm>
            <a:off x="5257801" y="4821238"/>
            <a:ext cx="2074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  <a:latin typeface="Arial Narrow" pitchFamily="34" charset="0"/>
              </a:rPr>
              <a:t>Malaysia and Singapore</a:t>
            </a:r>
          </a:p>
        </p:txBody>
      </p:sp>
      <p:sp>
        <p:nvSpPr>
          <p:cNvPr id="72867" name="Text Box 216"/>
          <p:cNvSpPr txBox="1">
            <a:spLocks noChangeArrowheads="1"/>
          </p:cNvSpPr>
          <p:nvPr/>
        </p:nvSpPr>
        <p:spPr bwMode="auto">
          <a:xfrm>
            <a:off x="6705601" y="4090988"/>
            <a:ext cx="8667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  <a:latin typeface="Arial Narrow" pitchFamily="34" charset="0"/>
              </a:rPr>
              <a:t>Thailand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CD3E0-059B-4A79-976F-1A5277557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4. The </a:t>
            </a:r>
            <a:r>
              <a:rPr lang="en-US" dirty="0"/>
              <a:t>Benefits and Perils of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AD31B-1988-46D7-91FE-00923C4056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Setting of Plantations from the Colonial Era to the Global Economy</a:t>
            </a:r>
          </a:p>
          <a:p>
            <a:r>
              <a:rPr lang="en-US" dirty="0"/>
              <a:t>Natural Resources</a:t>
            </a:r>
          </a:p>
          <a:p>
            <a:r>
              <a:rPr lang="en-US" dirty="0"/>
              <a:t>Environmental Challenges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D6275F-D736-4D0B-BF6B-D12EF7DFB5BF}"/>
              </a:ext>
            </a:extLst>
          </p:cNvPr>
          <p:cNvSpPr txBox="1"/>
          <p:nvPr/>
        </p:nvSpPr>
        <p:spPr>
          <a:xfrm>
            <a:off x="2384232" y="6045339"/>
            <a:ext cx="6604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Resources can both be a benefit and a peril. Provide some examples.</a:t>
            </a:r>
          </a:p>
        </p:txBody>
      </p:sp>
      <p:pic>
        <p:nvPicPr>
          <p:cNvPr id="5" name="Picture 2" descr="C:\Users\ecojpr\AppData\Local\Microsoft\Windows\Temporary Internet Files\Content.IE5\H0P94DF5\MC900442072[1].wmf">
            <a:extLst>
              <a:ext uri="{FF2B5EF4-FFF2-40B4-BE49-F238E27FC236}">
                <a16:creationId xmlns:a16="http://schemas.microsoft.com/office/drawing/2014/main" id="{EF54A045-647D-4C98-A302-F342BAB6A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998" y="6100510"/>
            <a:ext cx="914400" cy="6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3697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The Setting of Plantations from the Colonial Era to the Global Economy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Plantation system and resources</a:t>
            </a:r>
          </a:p>
          <a:p>
            <a:pPr lvl="1" eaLnBrk="1" hangingPunct="1"/>
            <a:r>
              <a:rPr lang="en-US" dirty="0"/>
              <a:t>Revenues from Indonesia accounted for about 1/3 of the Netherlands's budget.</a:t>
            </a:r>
          </a:p>
          <a:p>
            <a:pPr lvl="1" eaLnBrk="1" hangingPunct="1"/>
            <a:r>
              <a:rPr lang="en-US" dirty="0"/>
              <a:t>Tobacco, rubber and coffee plantations:</a:t>
            </a:r>
          </a:p>
          <a:p>
            <a:pPr lvl="2" eaLnBrk="1" hangingPunct="1"/>
            <a:r>
              <a:rPr lang="en-US" dirty="0"/>
              <a:t>Ottoman Empire forbid trading coffee with Europe in the 17</a:t>
            </a:r>
            <a:r>
              <a:rPr lang="en-US" baseline="30000" dirty="0"/>
              <a:t>th</a:t>
            </a:r>
            <a:r>
              <a:rPr lang="en-US" dirty="0"/>
              <a:t> century.</a:t>
            </a:r>
          </a:p>
          <a:p>
            <a:pPr lvl="2" eaLnBrk="1" hangingPunct="1"/>
            <a:r>
              <a:rPr lang="en-US" dirty="0"/>
              <a:t>The Dutch stole a coffee tree from the port of Mocha (Ethiopia) and implemented its cultivation on the island of Java.</a:t>
            </a:r>
          </a:p>
          <a:p>
            <a:pPr lvl="2" eaLnBrk="1" hangingPunct="1"/>
            <a:r>
              <a:rPr lang="en-US" dirty="0"/>
              <a:t>In the 17</a:t>
            </a:r>
            <a:r>
              <a:rPr lang="en-US" baseline="30000" dirty="0"/>
              <a:t>th</a:t>
            </a:r>
            <a:r>
              <a:rPr lang="en-US" dirty="0"/>
              <a:t> century, most of the coffee coming from Mocha or Java.</a:t>
            </a:r>
          </a:p>
          <a:p>
            <a:pPr lvl="1" eaLnBrk="1" hangingPunct="1"/>
            <a:r>
              <a:rPr lang="en-US" dirty="0"/>
              <a:t>Cultivation System:</a:t>
            </a:r>
          </a:p>
          <a:p>
            <a:pPr lvl="2" eaLnBrk="1" hangingPunct="1"/>
            <a:r>
              <a:rPr lang="en-US" dirty="0"/>
              <a:t>Provided that a village set aside a fifth of its cultivable land to produce export crops.</a:t>
            </a:r>
          </a:p>
          <a:p>
            <a:pPr lvl="2" eaLnBrk="1" hangingPunct="1"/>
            <a:r>
              <a:rPr lang="en-US" dirty="0"/>
              <a:t>These crops were to be delivered to the government instead of taxes. </a:t>
            </a:r>
          </a:p>
          <a:p>
            <a:pPr lvl="1" eaLnBrk="1" hangingPunct="1"/>
            <a:r>
              <a:rPr lang="en-US" dirty="0"/>
              <a:t>Discovery of oil (1920s):</a:t>
            </a:r>
          </a:p>
          <a:p>
            <a:pPr lvl="2" eaLnBrk="1" hangingPunct="1"/>
            <a:r>
              <a:rPr lang="en-US" dirty="0"/>
              <a:t>Permitted the creation of the Royal Dutch Shell multinational.</a:t>
            </a:r>
          </a:p>
          <a:p>
            <a:pPr lvl="2" eaLnBrk="1" hangingPunct="1"/>
            <a:r>
              <a:rPr lang="en-US" dirty="0"/>
              <a:t>Was of strategic importance during WWII.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Setting of Plantations from the Colonial Era to the Global Economy</a:t>
            </a:r>
          </a:p>
        </p:txBody>
      </p:sp>
      <p:sp>
        <p:nvSpPr>
          <p:cNvPr id="32771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Plantations, mines and immigration of labor</a:t>
            </a:r>
          </a:p>
          <a:p>
            <a:pPr lvl="1" eaLnBrk="1" hangingPunct="1"/>
            <a:r>
              <a:rPr lang="en-US" dirty="0"/>
              <a:t>Immigration:</a:t>
            </a:r>
          </a:p>
          <a:p>
            <a:pPr lvl="2" eaLnBrk="1" hangingPunct="1"/>
            <a:r>
              <a:rPr lang="en-US" dirty="0"/>
              <a:t>Between 1880 and 1910, 6 million Chinese went to Malaysia.</a:t>
            </a:r>
          </a:p>
          <a:p>
            <a:pPr lvl="2"/>
            <a:r>
              <a:rPr lang="en-US" dirty="0"/>
              <a:t>Work in mines and railway construction.</a:t>
            </a:r>
          </a:p>
          <a:p>
            <a:pPr lvl="2" eaLnBrk="1" hangingPunct="1"/>
            <a:r>
              <a:rPr lang="en-US" dirty="0"/>
              <a:t>Indians moved to work in plantations.</a:t>
            </a:r>
          </a:p>
          <a:p>
            <a:pPr lvl="2" eaLnBrk="1" hangingPunct="1"/>
            <a:r>
              <a:rPr lang="en-US" dirty="0"/>
              <a:t>Most of the Malays stayed in the traditional agricultural sector:</a:t>
            </a:r>
          </a:p>
          <a:p>
            <a:pPr lvl="3" eaLnBrk="1" hangingPunct="1"/>
            <a:r>
              <a:rPr lang="en-US" dirty="0"/>
              <a:t>The most educated became civil servants.</a:t>
            </a:r>
          </a:p>
          <a:p>
            <a:pPr lvl="2" eaLnBrk="1" hangingPunct="1"/>
            <a:r>
              <a:rPr lang="en-US" dirty="0"/>
              <a:t>Fusion cuisine.</a:t>
            </a:r>
          </a:p>
          <a:p>
            <a:pPr lvl="1" eaLnBrk="1" hangingPunct="1"/>
            <a:r>
              <a:rPr lang="en-US" dirty="0"/>
              <a:t>Rubber plantations and tin mines:</a:t>
            </a:r>
          </a:p>
          <a:p>
            <a:pPr lvl="2" eaLnBrk="1" hangingPunct="1"/>
            <a:r>
              <a:rPr lang="en-US" dirty="0"/>
              <a:t>Accounted for 85% of the total economic activities in early 20</a:t>
            </a:r>
            <a:r>
              <a:rPr lang="en-US" baseline="30000" dirty="0"/>
              <a:t>th</a:t>
            </a:r>
            <a:r>
              <a:rPr lang="en-US" dirty="0"/>
              <a:t> century.</a:t>
            </a:r>
          </a:p>
          <a:p>
            <a:pPr lvl="2" eaLnBrk="1" hangingPunct="1"/>
            <a:r>
              <a:rPr lang="en-US" dirty="0"/>
              <a:t>Rubber tree introduced from Brazil:</a:t>
            </a:r>
          </a:p>
          <a:p>
            <a:pPr lvl="3" eaLnBrk="1" hangingPunct="1"/>
            <a:r>
              <a:rPr lang="en-US" dirty="0"/>
              <a:t>Trees grows on a narrow band of 1,000 km each side of the equator.</a:t>
            </a:r>
          </a:p>
          <a:p>
            <a:pPr lvl="2" eaLnBrk="1" hangingPunct="1"/>
            <a:r>
              <a:rPr lang="en-US" dirty="0"/>
              <a:t>Natural rubber (latex) accounts for 1/3 of the global production.</a:t>
            </a:r>
          </a:p>
          <a:p>
            <a:pPr lvl="2" eaLnBrk="1" hangingPunct="1"/>
            <a:r>
              <a:rPr lang="en-US" dirty="0"/>
              <a:t>99% of the world’s natural rubber comes form Southeast Asia (Malaysia, Indonesia and Vietnam).</a:t>
            </a:r>
          </a:p>
          <a:p>
            <a:pPr lvl="2" eaLnBrk="1" hangingPunct="1"/>
            <a:r>
              <a:rPr lang="en-US" dirty="0"/>
              <a:t>Natural rubber more flexible than synthetic rubber:</a:t>
            </a:r>
          </a:p>
          <a:p>
            <a:pPr lvl="3" eaLnBrk="1" hangingPunct="1"/>
            <a:r>
              <a:rPr lang="en-US" dirty="0"/>
              <a:t>Aircraft tires entirely made entirely of natural rubber.</a:t>
            </a:r>
          </a:p>
        </p:txBody>
      </p:sp>
      <p:sp>
        <p:nvSpPr>
          <p:cNvPr id="2" name="Action Button: Video 1">
            <a:hlinkClick r:id="rId3" highlightClick="1"/>
            <a:extLst>
              <a:ext uri="{FF2B5EF4-FFF2-40B4-BE49-F238E27FC236}">
                <a16:creationId xmlns:a16="http://schemas.microsoft.com/office/drawing/2014/main" id="{F606AED2-45EC-4CED-B7FA-007B64820912}"/>
              </a:ext>
            </a:extLst>
          </p:cNvPr>
          <p:cNvSpPr/>
          <p:nvPr/>
        </p:nvSpPr>
        <p:spPr bwMode="auto">
          <a:xfrm>
            <a:off x="8313821" y="3429000"/>
            <a:ext cx="764005" cy="463216"/>
          </a:xfrm>
          <a:prstGeom prst="actionButtonMovi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624437-EDEA-4274-A810-BCE000D72E4C}"/>
              </a:ext>
            </a:extLst>
          </p:cNvPr>
          <p:cNvSpPr/>
          <p:nvPr/>
        </p:nvSpPr>
        <p:spPr>
          <a:xfrm>
            <a:off x="9077827" y="3337442"/>
            <a:ext cx="31141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gency FB" panose="020B0503020202020204" pitchFamily="34" charset="0"/>
              </a:rPr>
              <a:t>Satay &amp; </a:t>
            </a:r>
            <a:r>
              <a:rPr lang="en-US" b="1" dirty="0" err="1">
                <a:latin typeface="Agency FB" panose="020B0503020202020204" pitchFamily="34" charset="0"/>
              </a:rPr>
              <a:t>Ayam</a:t>
            </a:r>
            <a:r>
              <a:rPr lang="en-US" b="1" dirty="0">
                <a:latin typeface="Agency FB" panose="020B0503020202020204" pitchFamily="34" charset="0"/>
              </a:rPr>
              <a:t> </a:t>
            </a:r>
            <a:r>
              <a:rPr lang="en-US" b="1" dirty="0" err="1">
                <a:latin typeface="Agency FB" panose="020B0503020202020204" pitchFamily="34" charset="0"/>
              </a:rPr>
              <a:t>Percik</a:t>
            </a:r>
            <a:r>
              <a:rPr lang="en-US" b="1" dirty="0">
                <a:latin typeface="Agency FB" panose="020B0503020202020204" pitchFamily="34" charset="0"/>
              </a:rPr>
              <a:t> (Malaysian Roasted Spiced Chicken)</a:t>
            </a:r>
            <a:endParaRPr lang="en-US" b="1" i="0" dirty="0">
              <a:effectLst/>
              <a:latin typeface="Agency FB" panose="020B0503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Shipping Lanes and Strategic Passages in Pacific Asia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18B4546A-918E-45BE-959F-A891E1477B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009" y="1309442"/>
            <a:ext cx="7772400" cy="5443783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32B0F7-B58B-4490-BDF7-D6B4F17C9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Rubber Tree Plantation, Malaysia</a:t>
            </a:r>
          </a:p>
        </p:txBody>
      </p:sp>
      <p:pic>
        <p:nvPicPr>
          <p:cNvPr id="3074" name="Picture 2" descr="The long-awaited Rubber Replanting Programme in Malaysia">
            <a:extLst>
              <a:ext uri="{FF2B5EF4-FFF2-40B4-BE49-F238E27FC236}">
                <a16:creationId xmlns:a16="http://schemas.microsoft.com/office/drawing/2014/main" id="{B3FE74A5-6BEB-4854-A9A1-B2B6966B6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886" y="1679122"/>
            <a:ext cx="8534400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ction Button: Video 4">
            <a:hlinkClick r:id="rId3" highlightClick="1"/>
            <a:extLst>
              <a:ext uri="{FF2B5EF4-FFF2-40B4-BE49-F238E27FC236}">
                <a16:creationId xmlns:a16="http://schemas.microsoft.com/office/drawing/2014/main" id="{5C153A0F-74E8-4984-AEA1-235C4B552DDF}"/>
              </a:ext>
            </a:extLst>
          </p:cNvPr>
          <p:cNvSpPr/>
          <p:nvPr/>
        </p:nvSpPr>
        <p:spPr bwMode="auto">
          <a:xfrm>
            <a:off x="2830286" y="5965371"/>
            <a:ext cx="925285" cy="576943"/>
          </a:xfrm>
          <a:prstGeom prst="actionButtonMovi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B7560E-4D7E-42A4-B1E4-0901D7E22D96}"/>
              </a:ext>
            </a:extLst>
          </p:cNvPr>
          <p:cNvSpPr/>
          <p:nvPr/>
        </p:nvSpPr>
        <p:spPr>
          <a:xfrm>
            <a:off x="3766461" y="605993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latin typeface="Agency FB" panose="020B0503020202020204" pitchFamily="34" charset="0"/>
              </a:rPr>
              <a:t>Amazing Asia Natural Rubber Farm - Rubber Harvesting and Processing</a:t>
            </a:r>
            <a:endParaRPr lang="en-US" b="1" i="0" dirty="0">
              <a:effectLst/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9392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EA5A988-DD67-48AA-9B6E-002F39D41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Palm Oil and Chocolate (Nutella) Production</a:t>
            </a:r>
          </a:p>
        </p:txBody>
      </p:sp>
      <p:pic>
        <p:nvPicPr>
          <p:cNvPr id="7" name="Picture 2" descr="C:\Users\Shooting_Brake\Desktop\nutella-map.jpg">
            <a:extLst>
              <a:ext uri="{FF2B5EF4-FFF2-40B4-BE49-F238E27FC236}">
                <a16:creationId xmlns:a16="http://schemas.microsoft.com/office/drawing/2014/main" id="{0C5DBDA4-F561-42F1-A299-4C482AE8E3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6" t="12173" r="2403" b="8452"/>
          <a:stretch/>
        </p:blipFill>
        <p:spPr bwMode="auto">
          <a:xfrm>
            <a:off x="2823947" y="1418620"/>
            <a:ext cx="7091234" cy="516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3310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The Setting of Plantations from the Colonial Era to the Global Economy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Colonization in the Philippines</a:t>
            </a:r>
          </a:p>
          <a:p>
            <a:pPr lvl="1" eaLnBrk="1" hangingPunct="1"/>
            <a:r>
              <a:rPr lang="en-US" dirty="0"/>
              <a:t>Easy colonization by Spain (1565):</a:t>
            </a:r>
          </a:p>
          <a:p>
            <a:pPr lvl="2" eaLnBrk="1" hangingPunct="1"/>
            <a:r>
              <a:rPr lang="en-US" dirty="0"/>
              <a:t>Named after King Philip of Spain.</a:t>
            </a:r>
          </a:p>
          <a:p>
            <a:pPr lvl="2" eaLnBrk="1" hangingPunct="1"/>
            <a:r>
              <a:rPr lang="en-US" dirty="0"/>
              <a:t>Capital established at Manila; excellent harbor and agricultural hinterland.</a:t>
            </a:r>
          </a:p>
          <a:p>
            <a:pPr lvl="1" eaLnBrk="1" hangingPunct="1"/>
            <a:r>
              <a:rPr lang="en-US" dirty="0"/>
              <a:t>Major colonial goals for Spain:</a:t>
            </a:r>
          </a:p>
          <a:p>
            <a:pPr lvl="2" eaLnBrk="1" hangingPunct="1"/>
            <a:r>
              <a:rPr lang="en-US" dirty="0"/>
              <a:t>Philippines was the only Spanish colony in Pacific Asia.</a:t>
            </a:r>
          </a:p>
          <a:p>
            <a:pPr lvl="2" eaLnBrk="1" hangingPunct="1"/>
            <a:r>
              <a:rPr lang="en-US" dirty="0"/>
              <a:t>Conversion (baptism) to Catholicism on the island of Luzon; a method to achieve loyalty to the crown.</a:t>
            </a:r>
          </a:p>
          <a:p>
            <a:pPr lvl="2" eaLnBrk="1" hangingPunct="1"/>
            <a:r>
              <a:rPr lang="en-US" dirty="0"/>
              <a:t>Gain access to the spice trade.</a:t>
            </a:r>
          </a:p>
          <a:p>
            <a:pPr lvl="2" eaLnBrk="1" hangingPunct="1"/>
            <a:r>
              <a:rPr lang="en-US" dirty="0"/>
              <a:t>Gain access to the China trade (silver from Mexico).</a:t>
            </a:r>
          </a:p>
          <a:p>
            <a:pPr lvl="1" eaLnBrk="1" hangingPunct="1"/>
            <a:r>
              <a:rPr lang="en-US" dirty="0"/>
              <a:t>Introduction of the plantation system:</a:t>
            </a:r>
          </a:p>
          <a:p>
            <a:pPr lvl="2" eaLnBrk="1" hangingPunct="1"/>
            <a:r>
              <a:rPr lang="en-US" dirty="0"/>
              <a:t>Difficult conditions imposed on the population.</a:t>
            </a:r>
          </a:p>
          <a:p>
            <a:pPr lvl="2" eaLnBrk="1" hangingPunct="1"/>
            <a:r>
              <a:rPr lang="en-US" dirty="0"/>
              <a:t>Creation of a nationalistic elite, the first in colonial Asia.</a:t>
            </a:r>
          </a:p>
          <a:p>
            <a:pPr lvl="2" eaLnBrk="1" hangingPunct="1"/>
            <a:r>
              <a:rPr lang="en-US" dirty="0"/>
              <a:t>Main exports were tobacco, sugar and abaca (to make rope).</a:t>
            </a:r>
          </a:p>
          <a:p>
            <a:pPr lvl="2" eaLnBrk="1" hangingPunct="1"/>
            <a:r>
              <a:rPr lang="en-US" dirty="0"/>
              <a:t>Attempts at revolution (1886-87).</a:t>
            </a:r>
          </a:p>
          <a:p>
            <a:pPr lvl="1" eaLnBrk="1" hangingPunct="1"/>
            <a:r>
              <a:rPr lang="en-US" dirty="0"/>
              <a:t>United States protectorate from 1898 (Spanish / American War).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The Setting of Plantations from the Colonial Era to the Global Economy</a:t>
            </a:r>
          </a:p>
        </p:txBody>
      </p:sp>
      <p:sp>
        <p:nvSpPr>
          <p:cNvPr id="7373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Dole in the Philippines</a:t>
            </a:r>
          </a:p>
          <a:p>
            <a:pPr lvl="1" eaLnBrk="1" hangingPunct="1"/>
            <a:r>
              <a:rPr lang="en-US" dirty="0"/>
              <a:t>Philippines is the world second largest producer of pineapples.</a:t>
            </a:r>
          </a:p>
          <a:p>
            <a:pPr lvl="1" eaLnBrk="1" hangingPunct="1"/>
            <a:r>
              <a:rPr lang="en-US" dirty="0"/>
              <a:t>Dole (1851):</a:t>
            </a:r>
          </a:p>
          <a:p>
            <a:pPr lvl="2" eaLnBrk="1" hangingPunct="1"/>
            <a:r>
              <a:rPr lang="en-US" dirty="0"/>
              <a:t>World's largest producer and marketer of fresh fruits.</a:t>
            </a:r>
          </a:p>
          <a:p>
            <a:pPr lvl="2" eaLnBrk="1" hangingPunct="1"/>
            <a:r>
              <a:rPr lang="en-US" dirty="0"/>
              <a:t>Mainly bananas and pineapples.</a:t>
            </a:r>
          </a:p>
          <a:p>
            <a:pPr lvl="2" eaLnBrk="1" hangingPunct="1"/>
            <a:r>
              <a:rPr lang="en-US" dirty="0"/>
              <a:t>Developed the method to process and can pineapples.</a:t>
            </a:r>
          </a:p>
          <a:p>
            <a:pPr lvl="2" eaLnBrk="1" hangingPunct="1"/>
            <a:r>
              <a:rPr lang="en-US" dirty="0"/>
              <a:t>Highly globalized production system with the US as the main market.</a:t>
            </a:r>
          </a:p>
          <a:p>
            <a:pPr lvl="2" eaLnBrk="1" hangingPunct="1"/>
            <a:r>
              <a:rPr lang="en-US" dirty="0"/>
              <a:t>Use a fleet of 40 refrigerated ships (reefers).</a:t>
            </a:r>
          </a:p>
          <a:p>
            <a:pPr lvl="1" eaLnBrk="1" hangingPunct="1"/>
            <a:r>
              <a:rPr lang="en-US" dirty="0"/>
              <a:t>Pineapple cultivation:</a:t>
            </a:r>
          </a:p>
          <a:p>
            <a:pPr lvl="2" eaLnBrk="1" hangingPunct="1"/>
            <a:r>
              <a:rPr lang="en-US" dirty="0"/>
              <a:t>Endogenous to Brazil; grows in tropical climates, preferably with volcanic soils.</a:t>
            </a:r>
          </a:p>
          <a:p>
            <a:pPr lvl="2" eaLnBrk="1" hangingPunct="1"/>
            <a:r>
              <a:rPr lang="en-US" dirty="0"/>
              <a:t>Started in the 1880s in Hawaii; the only tropical climate in the US.</a:t>
            </a:r>
          </a:p>
          <a:p>
            <a:pPr lvl="2" eaLnBrk="1" hangingPunct="1"/>
            <a:r>
              <a:rPr lang="en-US" dirty="0"/>
              <a:t>Declined due to urbanization and growing labor costs.</a:t>
            </a:r>
          </a:p>
        </p:txBody>
      </p:sp>
      <p:pic>
        <p:nvPicPr>
          <p:cNvPr id="7" name="Picture 6" descr="Dole 1986 Logo">
            <a:extLst>
              <a:ext uri="{FF2B5EF4-FFF2-40B4-BE49-F238E27FC236}">
                <a16:creationId xmlns:a16="http://schemas.microsoft.com/office/drawing/2014/main" id="{C2623086-AFD4-4672-93F8-6B855D813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9854364" y="1410160"/>
            <a:ext cx="1428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7A65C-4900-46A1-BC76-6811B9AB5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 Pineapple Production, 2018 (thousands of metric tons)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CF1C9BE-BB21-4244-B32D-6437DDDB96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8571596"/>
              </p:ext>
            </p:extLst>
          </p:nvPr>
        </p:nvGraphicFramePr>
        <p:xfrm>
          <a:off x="1009650" y="1311275"/>
          <a:ext cx="10972800" cy="5291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868003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The Setting of Plantations from the Colonial Era to the Global Economy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 eaLnBrk="1" hangingPunct="1"/>
            <a:r>
              <a:rPr lang="en-US" dirty="0"/>
              <a:t>Relocation of Pineapple production from Hawaii:</a:t>
            </a:r>
          </a:p>
          <a:p>
            <a:pPr lvl="2" eaLnBrk="1" hangingPunct="1"/>
            <a:r>
              <a:rPr lang="en-US" dirty="0"/>
              <a:t>Cutting production costs.</a:t>
            </a:r>
          </a:p>
          <a:p>
            <a:pPr lvl="2" eaLnBrk="1" hangingPunct="1"/>
            <a:r>
              <a:rPr lang="en-US" dirty="0"/>
              <a:t>Strong ties with the United States.</a:t>
            </a:r>
          </a:p>
          <a:p>
            <a:pPr lvl="1" eaLnBrk="1" hangingPunct="1"/>
            <a:r>
              <a:rPr lang="en-US" dirty="0"/>
              <a:t>Took advantage of land reform in the Philippines:</a:t>
            </a:r>
          </a:p>
          <a:p>
            <a:pPr lvl="2" eaLnBrk="1" hangingPunct="1"/>
            <a:r>
              <a:rPr lang="en-US" dirty="0"/>
              <a:t>Standard Philippine Fruit Company (</a:t>
            </a:r>
            <a:r>
              <a:rPr lang="en-US" dirty="0" err="1"/>
              <a:t>Stanfilco</a:t>
            </a:r>
            <a:r>
              <a:rPr lang="en-US" dirty="0"/>
              <a:t>).</a:t>
            </a:r>
          </a:p>
          <a:p>
            <a:pPr lvl="2" eaLnBrk="1" hangingPunct="1"/>
            <a:r>
              <a:rPr lang="en-US" dirty="0"/>
              <a:t>Plantation land given back to peasants.</a:t>
            </a:r>
          </a:p>
          <a:p>
            <a:pPr lvl="2" eaLnBrk="1" hangingPunct="1"/>
            <a:r>
              <a:rPr lang="en-US" dirty="0"/>
              <a:t>Hired as contractors.</a:t>
            </a:r>
          </a:p>
          <a:p>
            <a:pPr lvl="2" eaLnBrk="1" hangingPunct="1"/>
            <a:r>
              <a:rPr lang="en-US" dirty="0"/>
              <a:t>Most contract workers did not understand well production costs and contracts.</a:t>
            </a:r>
          </a:p>
          <a:p>
            <a:pPr lvl="2" eaLnBrk="1" hangingPunct="1"/>
            <a:r>
              <a:rPr lang="en-US" dirty="0"/>
              <a:t>Dole was able to reduce acquisition costs; contract workers earned less.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Natural Resources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Exploitation of natural resources in Indonesia</a:t>
            </a:r>
          </a:p>
          <a:p>
            <a:pPr lvl="1" eaLnBrk="1" hangingPunct="1"/>
            <a:r>
              <a:rPr lang="en-US" dirty="0"/>
              <a:t>Controlled by foreign interests, notably American and Japanese.</a:t>
            </a:r>
          </a:p>
          <a:p>
            <a:pPr lvl="1" eaLnBrk="1" hangingPunct="1"/>
            <a:r>
              <a:rPr lang="en-US" dirty="0"/>
              <a:t>A large energy exporter.</a:t>
            </a:r>
          </a:p>
          <a:p>
            <a:pPr lvl="1" eaLnBrk="1" hangingPunct="1"/>
            <a:r>
              <a:rPr lang="en-US" dirty="0"/>
              <a:t>Resource development:</a:t>
            </a:r>
          </a:p>
          <a:p>
            <a:pPr lvl="2" eaLnBrk="1" hangingPunct="1"/>
            <a:r>
              <a:rPr lang="en-US" dirty="0"/>
              <a:t>Required foreign capital and technology, notably for petroleum, mines and timber.</a:t>
            </a:r>
          </a:p>
          <a:p>
            <a:pPr lvl="2" eaLnBrk="1" hangingPunct="1"/>
            <a:r>
              <a:rPr lang="en-US" dirty="0"/>
              <a:t>10% of the world’s rain forest.</a:t>
            </a:r>
          </a:p>
          <a:p>
            <a:pPr lvl="2" eaLnBrk="1" hangingPunct="1"/>
            <a:r>
              <a:rPr lang="en-US" dirty="0"/>
              <a:t>Joint ventures with foreign multinationals (Japanese and American).</a:t>
            </a:r>
          </a:p>
          <a:p>
            <a:pPr lvl="2" eaLnBrk="1" hangingPunct="1"/>
            <a:r>
              <a:rPr lang="en-US" dirty="0"/>
              <a:t>Japan receives a large share of its energy from Indonesia (natural gas).</a:t>
            </a:r>
          </a:p>
          <a:p>
            <a:pPr lvl="1" eaLnBrk="1" hangingPunct="1"/>
            <a:r>
              <a:rPr lang="en-US" dirty="0"/>
              <a:t>Fluctuation in oil and raw material prices:</a:t>
            </a:r>
          </a:p>
          <a:p>
            <a:pPr lvl="2" eaLnBrk="1" hangingPunct="1"/>
            <a:r>
              <a:rPr lang="en-US" dirty="0"/>
              <a:t>Gained tremendously during the oil shock of 1973 (OPEC member).</a:t>
            </a:r>
          </a:p>
          <a:p>
            <a:pPr lvl="2" eaLnBrk="1" hangingPunct="1"/>
            <a:r>
              <a:rPr lang="en-US" dirty="0"/>
              <a:t>Oil helped shield Indonesia from market realities.</a:t>
            </a:r>
          </a:p>
          <a:p>
            <a:pPr lvl="2" eaLnBrk="1" hangingPunct="1"/>
            <a:r>
              <a:rPr lang="en-US" dirty="0"/>
              <a:t>82% if all exports, and 73% of government tax revenue (1981).</a:t>
            </a:r>
          </a:p>
          <a:p>
            <a:pPr lvl="2" eaLnBrk="1" hangingPunct="1"/>
            <a:r>
              <a:rPr lang="en-US" dirty="0"/>
              <a:t>Competing for several cash crops such as coffee, cocoa and tea.</a:t>
            </a:r>
          </a:p>
          <a:p>
            <a:pPr lvl="2" eaLnBrk="1" hangingPunct="1"/>
            <a:r>
              <a:rPr lang="en-US" dirty="0"/>
              <a:t>Dwindling oil resources; Indonesia became a net importer (2003).</a:t>
            </a:r>
          </a:p>
          <a:p>
            <a:pPr lvl="2" eaLnBrk="1" hangingPunct="1"/>
            <a:r>
              <a:rPr lang="en-US" dirty="0"/>
              <a:t>Left OPEC in 2009.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Shift in the Indonesian Oil Balance, 1965-2018</a:t>
            </a:r>
          </a:p>
        </p:txBody>
      </p:sp>
      <p:graphicFrame>
        <p:nvGraphicFramePr>
          <p:cNvPr id="4" name="Object 1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5830661"/>
              </p:ext>
            </p:extLst>
          </p:nvPr>
        </p:nvGraphicFramePr>
        <p:xfrm>
          <a:off x="1009650" y="1311275"/>
          <a:ext cx="10972800" cy="5291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Shift in the Indonesian Gas Balance, 1970-2018</a:t>
            </a:r>
          </a:p>
        </p:txBody>
      </p:sp>
      <p:graphicFrame>
        <p:nvGraphicFramePr>
          <p:cNvPr id="4" name="Object 1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3471706"/>
              </p:ext>
            </p:extLst>
          </p:nvPr>
        </p:nvGraphicFramePr>
        <p:xfrm>
          <a:off x="1009650" y="1311275"/>
          <a:ext cx="10972800" cy="5291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9E2D70-A81C-452E-B8D8-8968F79D9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Malaysia Export </a:t>
            </a:r>
            <a:r>
              <a:rPr lang="en-US" dirty="0" err="1"/>
              <a:t>Treemap</a:t>
            </a:r>
            <a:r>
              <a:rPr lang="en-US" dirty="0"/>
              <a:t>, 2017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A5DA2D-866A-4BA2-ADE7-534A652DB2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82" t="41929" r="1627" b="2457"/>
          <a:stretch/>
        </p:blipFill>
        <p:spPr>
          <a:xfrm>
            <a:off x="1009651" y="1804737"/>
            <a:ext cx="11109032" cy="438551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BCFD5A0-4007-449E-8444-39C7143D006E}"/>
              </a:ext>
            </a:extLst>
          </p:cNvPr>
          <p:cNvSpPr/>
          <p:nvPr/>
        </p:nvSpPr>
        <p:spPr bwMode="auto">
          <a:xfrm>
            <a:off x="922883" y="1804737"/>
            <a:ext cx="2547832" cy="1493409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873DE81-DDD9-49FE-853E-D95CEEECDF02}"/>
              </a:ext>
            </a:extLst>
          </p:cNvPr>
          <p:cNvSpPr/>
          <p:nvPr/>
        </p:nvSpPr>
        <p:spPr bwMode="auto">
          <a:xfrm>
            <a:off x="6354079" y="1804737"/>
            <a:ext cx="2455086" cy="1493409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9A5BB6D-CAF8-4AD6-BCD4-451F9953819A}"/>
              </a:ext>
            </a:extLst>
          </p:cNvPr>
          <p:cNvSpPr/>
          <p:nvPr/>
        </p:nvSpPr>
        <p:spPr bwMode="auto">
          <a:xfrm>
            <a:off x="6354079" y="4732187"/>
            <a:ext cx="1515101" cy="860858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CDAC2AB-6126-45E5-85F3-EEDEBECD850D}"/>
              </a:ext>
            </a:extLst>
          </p:cNvPr>
          <p:cNvSpPr/>
          <p:nvPr/>
        </p:nvSpPr>
        <p:spPr bwMode="auto">
          <a:xfrm>
            <a:off x="8809165" y="2068134"/>
            <a:ext cx="988932" cy="860858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618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Southeast Asia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Buddhism</a:t>
            </a:r>
          </a:p>
          <a:p>
            <a:pPr lvl="1" eaLnBrk="1" hangingPunct="1"/>
            <a:r>
              <a:rPr lang="en-US" dirty="0"/>
              <a:t>Mahayana Buddhism (185 million adherents):</a:t>
            </a:r>
          </a:p>
          <a:p>
            <a:pPr lvl="2" eaLnBrk="1" hangingPunct="1"/>
            <a:r>
              <a:rPr lang="en-US" dirty="0"/>
              <a:t>Great vehicle.</a:t>
            </a:r>
          </a:p>
          <a:p>
            <a:pPr lvl="2" eaLnBrk="1" hangingPunct="1"/>
            <a:r>
              <a:rPr lang="en-US" dirty="0"/>
              <a:t>Mostly practiced in East Asia (and Vietnam).</a:t>
            </a:r>
          </a:p>
          <a:p>
            <a:pPr lvl="2" eaLnBrk="1" hangingPunct="1"/>
            <a:r>
              <a:rPr lang="en-US" dirty="0"/>
              <a:t>Salvation can be achieved through the intervention of deities.</a:t>
            </a:r>
          </a:p>
          <a:p>
            <a:pPr lvl="2" eaLnBrk="1" hangingPunct="1"/>
            <a:r>
              <a:rPr lang="en-US" dirty="0"/>
              <a:t>Bodhisattva are people who postpone entry to nirvana to save other beings.</a:t>
            </a:r>
          </a:p>
          <a:p>
            <a:pPr lvl="1" eaLnBrk="1" hangingPunct="1"/>
            <a:r>
              <a:rPr lang="en-US" dirty="0"/>
              <a:t>Theravada Buddhism (124 million adherents):</a:t>
            </a:r>
          </a:p>
          <a:p>
            <a:pPr lvl="2" eaLnBrk="1" hangingPunct="1"/>
            <a:r>
              <a:rPr lang="en-US"/>
              <a:t>Lesser vehicle.</a:t>
            </a:r>
          </a:p>
          <a:p>
            <a:pPr lvl="2" eaLnBrk="1" hangingPunct="1"/>
            <a:r>
              <a:rPr lang="en-US" dirty="0"/>
              <a:t>Mostly practiced in Southeast Asia (Indochina and Thailand).</a:t>
            </a:r>
          </a:p>
          <a:p>
            <a:pPr lvl="2" eaLnBrk="1" hangingPunct="1"/>
            <a:r>
              <a:rPr lang="en-US" dirty="0"/>
              <a:t>Individual is responsible for salvation.</a:t>
            </a:r>
          </a:p>
          <a:p>
            <a:pPr lvl="2" eaLnBrk="1" hangingPunct="1"/>
            <a:r>
              <a:rPr lang="en-US" dirty="0"/>
              <a:t>Achieved through good deeds and religious activity.</a:t>
            </a:r>
          </a:p>
          <a:p>
            <a:pPr lvl="2" eaLnBrk="1" hangingPunct="1"/>
            <a:r>
              <a:rPr lang="en-US" dirty="0"/>
              <a:t>Importance of monastic orders.</a:t>
            </a:r>
          </a:p>
        </p:txBody>
      </p:sp>
      <p:sp>
        <p:nvSpPr>
          <p:cNvPr id="2" name="Action Button: Video 1">
            <a:hlinkClick r:id="rId3" highlightClick="1"/>
            <a:extLst>
              <a:ext uri="{FF2B5EF4-FFF2-40B4-BE49-F238E27FC236}">
                <a16:creationId xmlns:a16="http://schemas.microsoft.com/office/drawing/2014/main" id="{3F402E35-9775-46A1-9419-24AE6013B41E}"/>
              </a:ext>
            </a:extLst>
          </p:cNvPr>
          <p:cNvSpPr/>
          <p:nvPr/>
        </p:nvSpPr>
        <p:spPr bwMode="auto">
          <a:xfrm>
            <a:off x="1383632" y="5895474"/>
            <a:ext cx="938463" cy="481263"/>
          </a:xfrm>
          <a:prstGeom prst="actionButtonMovi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361222-4824-412C-AC3E-327E2020378B}"/>
              </a:ext>
            </a:extLst>
          </p:cNvPr>
          <p:cNvSpPr/>
          <p:nvPr/>
        </p:nvSpPr>
        <p:spPr>
          <a:xfrm>
            <a:off x="2347514" y="5951439"/>
            <a:ext cx="30171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gency FB" panose="020B0503020202020204" pitchFamily="34" charset="0"/>
              </a:rPr>
              <a:t>Theravada and Mahayana Buddhism </a:t>
            </a:r>
            <a:endParaRPr lang="en-US" b="1" i="0" dirty="0">
              <a:effectLst/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0477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1CF6542-403B-4EEC-9D7F-F95A23924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Indonesia Export </a:t>
            </a:r>
            <a:r>
              <a:rPr lang="en-US" dirty="0" err="1"/>
              <a:t>Treemap</a:t>
            </a:r>
            <a:r>
              <a:rPr lang="en-US" dirty="0"/>
              <a:t>, 2017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0F7941-FC99-45E1-8DBE-7BDC77E3FB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80" t="42632" r="1933" b="2807"/>
          <a:stretch/>
        </p:blipFill>
        <p:spPr>
          <a:xfrm>
            <a:off x="950495" y="1570121"/>
            <a:ext cx="11155710" cy="433136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4D48A6E-CA9B-466F-87E0-F0105DFB76C4}"/>
              </a:ext>
            </a:extLst>
          </p:cNvPr>
          <p:cNvSpPr/>
          <p:nvPr/>
        </p:nvSpPr>
        <p:spPr bwMode="auto">
          <a:xfrm>
            <a:off x="950495" y="1570121"/>
            <a:ext cx="2455086" cy="1493409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9952A6B-F9C0-42DA-A57F-D816E739F779}"/>
              </a:ext>
            </a:extLst>
          </p:cNvPr>
          <p:cNvSpPr/>
          <p:nvPr/>
        </p:nvSpPr>
        <p:spPr bwMode="auto">
          <a:xfrm>
            <a:off x="950495" y="3931765"/>
            <a:ext cx="2455086" cy="1493409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3851DDB-D813-45A4-99B3-3579A8D8F6A9}"/>
              </a:ext>
            </a:extLst>
          </p:cNvPr>
          <p:cNvSpPr/>
          <p:nvPr/>
        </p:nvSpPr>
        <p:spPr bwMode="auto">
          <a:xfrm>
            <a:off x="5146003" y="4408081"/>
            <a:ext cx="1421658" cy="113171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EFE83ED-ADBA-4194-B966-9B74D46CC1AB}"/>
              </a:ext>
            </a:extLst>
          </p:cNvPr>
          <p:cNvSpPr/>
          <p:nvPr/>
        </p:nvSpPr>
        <p:spPr bwMode="auto">
          <a:xfrm>
            <a:off x="11271622" y="3063530"/>
            <a:ext cx="710829" cy="86823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3608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F1B5AC6-131E-4707-A4BE-E8A2C7E1A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Philippines Export </a:t>
            </a:r>
            <a:r>
              <a:rPr lang="en-US" dirty="0" err="1"/>
              <a:t>Treemap</a:t>
            </a:r>
            <a:r>
              <a:rPr lang="en-US" dirty="0"/>
              <a:t>, 2017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C5083A-C4A0-48D3-AD5B-8BFD5C3D78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80" t="42455" r="1831" b="2983"/>
          <a:stretch/>
        </p:blipFill>
        <p:spPr>
          <a:xfrm>
            <a:off x="962526" y="1455821"/>
            <a:ext cx="11185152" cy="433738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4F3EE6E-5D9E-45D9-A5BD-ED01E923806A}"/>
              </a:ext>
            </a:extLst>
          </p:cNvPr>
          <p:cNvSpPr/>
          <p:nvPr/>
        </p:nvSpPr>
        <p:spPr bwMode="auto">
          <a:xfrm>
            <a:off x="8489904" y="3197064"/>
            <a:ext cx="1475054" cy="88770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8BA51D0-46BE-43E3-B03A-D53F4BF91E67}"/>
              </a:ext>
            </a:extLst>
          </p:cNvPr>
          <p:cNvSpPr/>
          <p:nvPr/>
        </p:nvSpPr>
        <p:spPr bwMode="auto">
          <a:xfrm>
            <a:off x="10732519" y="3142554"/>
            <a:ext cx="727515" cy="68190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1DADFA1-E861-48C9-AF7F-B5512C38E763}"/>
              </a:ext>
            </a:extLst>
          </p:cNvPr>
          <p:cNvSpPr/>
          <p:nvPr/>
        </p:nvSpPr>
        <p:spPr bwMode="auto">
          <a:xfrm>
            <a:off x="922480" y="1527340"/>
            <a:ext cx="3182309" cy="118916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0676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Environmental Challenges</a:t>
            </a:r>
          </a:p>
        </p:txBody>
      </p:sp>
      <p:sp>
        <p:nvSpPr>
          <p:cNvPr id="36867" name="Rectangle 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/>
              <a:t>Deforestation</a:t>
            </a:r>
          </a:p>
          <a:p>
            <a:pPr lvl="1" eaLnBrk="1" hangingPunct="1"/>
            <a:r>
              <a:rPr lang="en-US"/>
              <a:t>Malaysia used to have one of the most luxuriant rain forest in the world:</a:t>
            </a:r>
          </a:p>
          <a:p>
            <a:pPr lvl="2" eaLnBrk="1" hangingPunct="1"/>
            <a:r>
              <a:rPr lang="en-US"/>
              <a:t>55-60% still forested.</a:t>
            </a:r>
          </a:p>
          <a:p>
            <a:pPr lvl="1" eaLnBrk="1" hangingPunct="1"/>
            <a:r>
              <a:rPr lang="en-US"/>
              <a:t>Intense deforestation:</a:t>
            </a:r>
          </a:p>
          <a:p>
            <a:pPr lvl="2" eaLnBrk="1" hangingPunct="1"/>
            <a:r>
              <a:rPr lang="en-US"/>
              <a:t>Plantations, agriculture and logging.</a:t>
            </a:r>
          </a:p>
          <a:p>
            <a:pPr lvl="2" eaLnBrk="1" hangingPunct="1"/>
            <a:r>
              <a:rPr lang="en-US"/>
              <a:t>Concessions given by the government to companies owned by cronies.</a:t>
            </a:r>
          </a:p>
          <a:p>
            <a:pPr lvl="1" eaLnBrk="1" hangingPunct="1"/>
            <a:r>
              <a:rPr lang="en-US"/>
              <a:t>West Malaysia has lost most of its forest cover.</a:t>
            </a:r>
          </a:p>
          <a:p>
            <a:pPr lvl="1" eaLnBrk="1" hangingPunct="1"/>
            <a:r>
              <a:rPr lang="en-US"/>
              <a:t>The process is accelerating in East Malaysia.</a:t>
            </a:r>
          </a:p>
          <a:p>
            <a:pPr lvl="1" eaLnBrk="1" hangingPunct="1"/>
            <a:r>
              <a:rPr lang="en-US"/>
              <a:t>Asia has lost almost 95% of its frontier forests.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Deforestation, Southeast Asia</a:t>
            </a:r>
          </a:p>
        </p:txBody>
      </p:sp>
      <p:pic>
        <p:nvPicPr>
          <p:cNvPr id="37891" name="Picture 14" descr="Southeast Asia Forest Cover"/>
          <p:cNvPicPr>
            <a:picLocks noChangeAspect="1" noChangeArrowheads="1"/>
          </p:cNvPicPr>
          <p:nvPr/>
        </p:nvPicPr>
        <p:blipFill>
          <a:blip r:embed="rId3" cstate="print"/>
          <a:srcRect l="-337" r="-464" b="-481"/>
          <a:stretch>
            <a:fillRect/>
          </a:stretch>
        </p:blipFill>
        <p:spPr bwMode="auto">
          <a:xfrm>
            <a:off x="2373672" y="1081062"/>
            <a:ext cx="8244758" cy="576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ction Button: Movie 1">
            <a:hlinkClick r:id="rId4" highlightClick="1"/>
          </p:cNvPr>
          <p:cNvSpPr/>
          <p:nvPr/>
        </p:nvSpPr>
        <p:spPr bwMode="auto">
          <a:xfrm>
            <a:off x="1143707" y="5812168"/>
            <a:ext cx="863193" cy="636422"/>
          </a:xfrm>
          <a:prstGeom prst="actionButtonMovi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38D365-232F-4BF0-B90D-28F267DE278D}"/>
              </a:ext>
            </a:extLst>
          </p:cNvPr>
          <p:cNvSpPr/>
          <p:nvPr/>
        </p:nvSpPr>
        <p:spPr>
          <a:xfrm>
            <a:off x="1009651" y="6422539"/>
            <a:ext cx="23187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gency FB" panose="020B0503020202020204" pitchFamily="34" charset="0"/>
              </a:rPr>
              <a:t>Borneo’s burning forests</a:t>
            </a:r>
            <a:endParaRPr lang="en-US" b="1" i="0" dirty="0">
              <a:effectLst/>
              <a:latin typeface="Agency FB" panose="020B0503020202020204" pitchFamily="34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Environmental Challenges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Coral Reefs: the rainforest of the seas</a:t>
            </a:r>
          </a:p>
          <a:p>
            <a:pPr lvl="1" eaLnBrk="1" hangingPunct="1"/>
            <a:r>
              <a:rPr lang="en-US" dirty="0"/>
              <a:t>The most complex aquatic ecosystem found on Earth:</a:t>
            </a:r>
          </a:p>
          <a:p>
            <a:pPr lvl="2" eaLnBrk="1" hangingPunct="1"/>
            <a:r>
              <a:rPr lang="en-US" dirty="0"/>
              <a:t>Only found between 30 degrees north and south latitude.</a:t>
            </a:r>
          </a:p>
          <a:p>
            <a:pPr lvl="2" eaLnBrk="1" hangingPunct="1"/>
            <a:r>
              <a:rPr lang="en-US" dirty="0"/>
              <a:t>Largest concentration is found between 4 degrees north and south latitude.</a:t>
            </a:r>
          </a:p>
          <a:p>
            <a:pPr lvl="2" eaLnBrk="1" hangingPunct="1"/>
            <a:r>
              <a:rPr lang="en-US" dirty="0"/>
              <a:t>Support greater numbers of fish and invertebrate species than any other ecosystem in the ocean. </a:t>
            </a:r>
          </a:p>
          <a:p>
            <a:pPr lvl="2" eaLnBrk="1" hangingPunct="1"/>
            <a:r>
              <a:rPr lang="en-US" dirty="0"/>
              <a:t>Home to over 25% of all marine life and are among the world’s most fragile and endangered ecosystems.</a:t>
            </a:r>
          </a:p>
          <a:p>
            <a:pPr lvl="1" eaLnBrk="1" hangingPunct="1"/>
            <a:r>
              <a:rPr lang="en-US" dirty="0"/>
              <a:t>Indonesia:</a:t>
            </a:r>
          </a:p>
          <a:p>
            <a:pPr lvl="2" eaLnBrk="1" hangingPunct="1"/>
            <a:r>
              <a:rPr lang="en-US" dirty="0"/>
              <a:t>Most of the country is within 4 degrees north and 10 degrees south.</a:t>
            </a:r>
          </a:p>
          <a:p>
            <a:pPr lvl="2" eaLnBrk="1" hangingPunct="1"/>
            <a:r>
              <a:rPr lang="en-US" dirty="0"/>
              <a:t>18% of the world’s coral reefs are found in Indonesian waters.</a:t>
            </a:r>
          </a:p>
          <a:p>
            <a:pPr lvl="2" eaLnBrk="1" hangingPunct="1"/>
            <a:r>
              <a:rPr lang="en-US" dirty="0"/>
              <a:t>55% of Pacific Asia’s coral reefs.</a:t>
            </a:r>
          </a:p>
          <a:p>
            <a:pPr lvl="2" eaLnBrk="1" hangingPunct="1"/>
            <a:r>
              <a:rPr lang="en-US" dirty="0"/>
              <a:t>Most of the population lives close to the ocean.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Coral Reefs in Pacific Asia (in Square km)</a:t>
            </a:r>
          </a:p>
        </p:txBody>
      </p:sp>
      <p:graphicFrame>
        <p:nvGraphicFramePr>
          <p:cNvPr id="4" name="Object 1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2918918"/>
              </p:ext>
            </p:extLst>
          </p:nvPr>
        </p:nvGraphicFramePr>
        <p:xfrm>
          <a:off x="1009650" y="1311275"/>
          <a:ext cx="10972800" cy="5291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Destruction of Coral Reefs</a:t>
            </a:r>
          </a:p>
        </p:txBody>
      </p:sp>
      <p:graphicFrame>
        <p:nvGraphicFramePr>
          <p:cNvPr id="730150" name="Group 3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9113796"/>
              </p:ext>
            </p:extLst>
          </p:nvPr>
        </p:nvGraphicFramePr>
        <p:xfrm>
          <a:off x="1009650" y="1311275"/>
          <a:ext cx="10972800" cy="4917642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3228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44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0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Cause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121685" marR="12168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Consequences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121685" marR="121685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16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 Narrow" pitchFamily="34" charset="0"/>
                        </a:rPr>
                        <a:t>Mangrove forest</a:t>
                      </a:r>
                    </a:p>
                  </a:txBody>
                  <a:tcPr marL="121685" marR="12168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 Narrow" pitchFamily="34" charset="0"/>
                        </a:rPr>
                        <a:t>Replacement with other activities, agriculture and aquaculture (e.g.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 Narrow" pitchFamily="34" charset="0"/>
                          <a:hlinkClick r:id="rId3" action="ppaction://hlinkfile"/>
                        </a:rPr>
                        <a:t>shrimp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 Narrow" pitchFamily="34" charset="0"/>
                        </a:rPr>
                        <a:t>).</a:t>
                      </a:r>
                    </a:p>
                  </a:txBody>
                  <a:tcPr marL="121685" marR="121685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1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Sedimentation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121685" marR="12168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Construction, mining or farming upstream, or logging in tropical forests. Causes erosion. Impair photosynthesis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121685" marR="121685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0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Fishing with Explosives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121685" marR="12168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Reefs are dynamited to harvest small fish. Large explosions which kill all the fish in the surrounding area and reduce nearby coral to lifeless rubble.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121685" marR="121685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31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Human Run-off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121685" marR="12168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Fertilizers and sewage. Encourage rapid algae growth which chokes coral polyps, cutting off their supply of light and oxygen.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121685" marR="121685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14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Cyanide Fishing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121685" marR="12168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Method often used to catch tropical fish for aquariums and is now used to capture fish for “live fish” restaurants.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121685" marR="121685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Action Button: Movie 3">
            <a:hlinkClick r:id="rId4" highlightClick="1"/>
          </p:cNvPr>
          <p:cNvSpPr/>
          <p:nvPr/>
        </p:nvSpPr>
        <p:spPr bwMode="auto">
          <a:xfrm>
            <a:off x="1297614" y="6116803"/>
            <a:ext cx="863193" cy="636422"/>
          </a:xfrm>
          <a:prstGeom prst="actionButtonMovi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1D1BC6-FCCE-4A90-9A31-7F8C604707C0}"/>
              </a:ext>
            </a:extLst>
          </p:cNvPr>
          <p:cNvSpPr txBox="1"/>
          <p:nvPr/>
        </p:nvSpPr>
        <p:spPr>
          <a:xfrm>
            <a:off x="2311146" y="6303013"/>
            <a:ext cx="61036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effectLst/>
                <a:latin typeface="Agency FB" panose="020B0503020202020204" pitchFamily="34" charset="0"/>
              </a:rPr>
              <a:t>Tin mining destroys forests and coral reefs in Indonesia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Destruction of Coral Reefs</a:t>
            </a:r>
          </a:p>
        </p:txBody>
      </p:sp>
      <p:graphicFrame>
        <p:nvGraphicFramePr>
          <p:cNvPr id="732163" name="Group 3"/>
          <p:cNvGraphicFramePr>
            <a:graphicFrameLocks noGrp="1"/>
          </p:cNvGraphicFramePr>
          <p:nvPr>
            <p:ph idx="1"/>
          </p:nvPr>
        </p:nvGraphicFramePr>
        <p:xfrm>
          <a:off x="1009650" y="1311275"/>
          <a:ext cx="10972800" cy="4614864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3228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44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0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Cause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121685" marR="12168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Consequences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121685" marR="121685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1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Collection and Dredging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121685" marR="12168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Removing coral to be used for construction material or sold as souvenirs. Dredging and dynamiting of coral for construction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121685" marR="121685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0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Water pollution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121685" marR="12168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Spills and trash damage coral reefs.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121685" marR="121685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1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Careless recreation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121685" marR="12168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Careless boating, diving, fishing, and other recreational uses of coral reef areas can cause damage to coral reefs.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121685" marR="121685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30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Climate change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121685" marR="12168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When ocean temperatures get too high, coral polyps lose the symbiotic algae inside them, causing them to turn white, or “bleach”, and eventually die. 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121685" marR="121685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Coral Reefs Threatened, Southeast Asia</a:t>
            </a:r>
          </a:p>
        </p:txBody>
      </p:sp>
      <p:pic>
        <p:nvPicPr>
          <p:cNvPr id="63491" name="Picture 13" descr="Southeast Asia Coral Reef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6951" y="1355725"/>
            <a:ext cx="8080375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Environmental Challenges</a:t>
            </a:r>
          </a:p>
        </p:txBody>
      </p:sp>
      <p:sp>
        <p:nvSpPr>
          <p:cNvPr id="59395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Forest fires in Indonesia (1997, 2005, 2015, 2018)</a:t>
            </a:r>
          </a:p>
          <a:p>
            <a:pPr lvl="1" eaLnBrk="1" hangingPunct="1"/>
            <a:r>
              <a:rPr lang="en-US" dirty="0"/>
              <a:t>Released more CO2 in the atmosphere in 6 months than Europe produces in 1 year burning fossil fuels.</a:t>
            </a:r>
          </a:p>
          <a:p>
            <a:pPr lvl="1" eaLnBrk="1" hangingPunct="1"/>
            <a:r>
              <a:rPr lang="en-US" dirty="0"/>
              <a:t>Smoke spread throughout Southeast Asia.</a:t>
            </a:r>
          </a:p>
          <a:p>
            <a:pPr lvl="1" eaLnBrk="1" hangingPunct="1"/>
            <a:r>
              <a:rPr lang="en-US" dirty="0"/>
              <a:t>Causes:</a:t>
            </a:r>
          </a:p>
          <a:p>
            <a:pPr lvl="2" eaLnBrk="1" hangingPunct="1"/>
            <a:r>
              <a:rPr lang="en-US" dirty="0"/>
              <a:t>Forest concessions provided by the government.</a:t>
            </a:r>
          </a:p>
          <a:p>
            <a:pPr lvl="2" eaLnBrk="1" hangingPunct="1"/>
            <a:r>
              <a:rPr lang="en-US" dirty="0"/>
              <a:t>Palm oil, rubber and coffee plantations needing land.</a:t>
            </a:r>
          </a:p>
          <a:p>
            <a:pPr lvl="2" eaLnBrk="1" hangingPunct="1"/>
            <a:r>
              <a:rPr lang="en-US" dirty="0"/>
              <a:t>Burning the forest is the cheapest way to clear it up.</a:t>
            </a:r>
          </a:p>
          <a:p>
            <a:pPr lvl="2" eaLnBrk="1" hangingPunct="1"/>
            <a:r>
              <a:rPr lang="en-US" dirty="0"/>
              <a:t>Soil is fertile for a few years.</a:t>
            </a:r>
          </a:p>
          <a:p>
            <a:pPr lvl="2" eaLnBrk="1" hangingPunct="1"/>
            <a:r>
              <a:rPr lang="en-US" dirty="0"/>
              <a:t>Loses its fertility.</a:t>
            </a:r>
          </a:p>
          <a:p>
            <a:pPr lvl="2" eaLnBrk="1" hangingPunct="1"/>
            <a:r>
              <a:rPr lang="en-US" dirty="0"/>
              <a:t>Forcing the process to begin again.</a:t>
            </a:r>
          </a:p>
          <a:p>
            <a:pPr lvl="1" eaLnBrk="1" hangingPunct="1"/>
            <a:r>
              <a:rPr lang="en-US" dirty="0"/>
              <a:t>Important health consequences:</a:t>
            </a:r>
          </a:p>
          <a:p>
            <a:pPr lvl="2" eaLnBrk="1" hangingPunct="1"/>
            <a:r>
              <a:rPr lang="en-US" dirty="0"/>
              <a:t>Increasing cases of asthma and respiratory problems.</a:t>
            </a:r>
          </a:p>
          <a:p>
            <a:pPr lvl="2" eaLnBrk="1" hangingPunct="1"/>
            <a:r>
              <a:rPr lang="en-US" dirty="0"/>
              <a:t>Especially for young children.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A. Maritime Southeast Asia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1. The Hub: Singapore</a:t>
            </a:r>
          </a:p>
          <a:p>
            <a:pPr eaLnBrk="1" hangingPunct="1"/>
            <a:r>
              <a:rPr lang="en-US" dirty="0"/>
              <a:t>2. The Physical Geography of Archipelagoes</a:t>
            </a:r>
          </a:p>
          <a:p>
            <a:pPr eaLnBrk="1" hangingPunct="1"/>
            <a:r>
              <a:rPr lang="en-US" dirty="0"/>
              <a:t>3. The Core versus the Periphery</a:t>
            </a:r>
          </a:p>
          <a:p>
            <a:pPr eaLnBrk="1" hangingPunct="1"/>
            <a:r>
              <a:rPr lang="en-US" dirty="0"/>
              <a:t>4. The Benefits and Perils of Resources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B. Continental Southeast Asia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/>
              <a:t>1. Thailand</a:t>
            </a:r>
          </a:p>
          <a:p>
            <a:pPr eaLnBrk="1" hangingPunct="1"/>
            <a:r>
              <a:rPr lang="en-US"/>
              <a:t>2. Vietnam</a:t>
            </a:r>
          </a:p>
          <a:p>
            <a:pPr eaLnBrk="1" hangingPunct="1"/>
            <a:r>
              <a:rPr lang="en-US"/>
              <a:t>Cambodia, Laos and Myanmar covered in Topic 8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Continental Southeast Asia: A Comparative Framework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7264972"/>
              </p:ext>
            </p:extLst>
          </p:nvPr>
        </p:nvGraphicFramePr>
        <p:xfrm>
          <a:off x="1009650" y="1311275"/>
          <a:ext cx="10973732" cy="311912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54868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8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Thailand</a:t>
                      </a:r>
                    </a:p>
                  </a:txBody>
                  <a:tcPr marL="125056" marR="125056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Vietnam</a:t>
                      </a:r>
                    </a:p>
                  </a:txBody>
                  <a:tcPr marL="125056" marR="12505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71 million.</a:t>
                      </a:r>
                    </a:p>
                  </a:txBody>
                  <a:tcPr marL="125056" marR="125056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98 million.</a:t>
                      </a:r>
                    </a:p>
                  </a:txBody>
                  <a:tcPr marL="125056" marR="12505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Thai (75%), Chinese (14%), Hill tribes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dirty="0"/>
                        <a:t>(11%).</a:t>
                      </a:r>
                    </a:p>
                    <a:p>
                      <a:r>
                        <a:rPr lang="en-US" sz="1600" dirty="0"/>
                        <a:t>Buddhist (94.4%), Islam (4%), Hindu (1.1%), Christian (0.5%).</a:t>
                      </a:r>
                    </a:p>
                    <a:p>
                      <a:r>
                        <a:rPr lang="en-US" sz="1600" dirty="0"/>
                        <a:t>Muslim minority in the south (along the Malaysia border).</a:t>
                      </a:r>
                    </a:p>
                  </a:txBody>
                  <a:tcPr marL="125056" marR="125056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“People of the south”</a:t>
                      </a:r>
                    </a:p>
                    <a:p>
                      <a:r>
                        <a:rPr lang="en-US" sz="1600" dirty="0"/>
                        <a:t>Viet (85%), Hill tribes</a:t>
                      </a:r>
                      <a:r>
                        <a:rPr lang="en-US" sz="1600" baseline="0" dirty="0"/>
                        <a:t> (15%).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Buddhist (85%), Christian</a:t>
                      </a:r>
                      <a:r>
                        <a:rPr lang="en-US" sz="1600" baseline="0" dirty="0"/>
                        <a:t> (8%).</a:t>
                      </a:r>
                      <a:endParaRPr lang="en-US" sz="1600" dirty="0"/>
                    </a:p>
                  </a:txBody>
                  <a:tcPr marL="125056" marR="12505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The “Land of the free”; Never colonized by European powers.</a:t>
                      </a:r>
                    </a:p>
                    <a:p>
                      <a:r>
                        <a:rPr lang="en-US" sz="1600" dirty="0"/>
                        <a:t>Kingdom of Siam (1782).</a:t>
                      </a:r>
                    </a:p>
                    <a:p>
                      <a:r>
                        <a:rPr lang="en-US" sz="1600" dirty="0"/>
                        <a:t>Buffer state between France and Britain.</a:t>
                      </a:r>
                    </a:p>
                    <a:p>
                      <a:r>
                        <a:rPr lang="en-US" sz="1600" dirty="0"/>
                        <a:t>Constitutional</a:t>
                      </a:r>
                      <a:r>
                        <a:rPr lang="en-US" sz="1600" baseline="0" dirty="0"/>
                        <a:t> monarchy (1939).</a:t>
                      </a:r>
                      <a:endParaRPr lang="en-US" sz="1600" dirty="0"/>
                    </a:p>
                  </a:txBody>
                  <a:tcPr marL="125056" marR="125056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Province of Imperial</a:t>
                      </a:r>
                      <a:r>
                        <a:rPr lang="en-US" sz="1600" baseline="0" dirty="0"/>
                        <a:t> China with periods of autonomy.</a:t>
                      </a:r>
                    </a:p>
                    <a:p>
                      <a:r>
                        <a:rPr lang="en-US" sz="1600" baseline="0" dirty="0"/>
                        <a:t>Independence from the 1500s.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Between 1884 and 1893 France captured Vietnam, Laos and Cambodia; Renamed Indochina.</a:t>
                      </a:r>
                    </a:p>
                    <a:p>
                      <a:r>
                        <a:rPr lang="en-US" sz="1600" dirty="0"/>
                        <a:t>First Indochina War (1945-1954).</a:t>
                      </a:r>
                    </a:p>
                    <a:p>
                      <a:r>
                        <a:rPr lang="en-US" sz="1600" dirty="0"/>
                        <a:t>Vietnam War</a:t>
                      </a:r>
                      <a:r>
                        <a:rPr lang="en-US" sz="1600" baseline="0" dirty="0"/>
                        <a:t> (1965-1975).</a:t>
                      </a:r>
                      <a:endParaRPr lang="en-US" sz="1600" dirty="0"/>
                    </a:p>
                  </a:txBody>
                  <a:tcPr marL="125056" marR="12505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37FD4-7744-4868-B7AC-C93C9E2C6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Population of Thailand and Vietnam, 1960-2022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87005F5-EDC5-4B83-AA4D-33990BB3B7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4013197"/>
              </p:ext>
            </p:extLst>
          </p:nvPr>
        </p:nvGraphicFramePr>
        <p:xfrm>
          <a:off x="1009650" y="1311275"/>
          <a:ext cx="10972800" cy="5291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4102240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1. Thailand</a:t>
            </a: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162" y="1411664"/>
            <a:ext cx="3496606" cy="5291138"/>
          </a:xfrm>
          <a:prstGeom prst="rect">
            <a:avLst/>
          </a:prstGeom>
        </p:spPr>
      </p:pic>
      <p:sp>
        <p:nvSpPr>
          <p:cNvPr id="76804" name="Rectangle 3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r>
              <a:rPr lang="en-US" sz="2400" dirty="0"/>
              <a:t>Profile</a:t>
            </a:r>
          </a:p>
          <a:p>
            <a:pPr lvl="1" eaLnBrk="1" hangingPunct="1"/>
            <a:r>
              <a:rPr lang="en-US" sz="2000" dirty="0"/>
              <a:t>The core along the Chao </a:t>
            </a:r>
            <a:r>
              <a:rPr lang="en-US" sz="2000" dirty="0" err="1"/>
              <a:t>Phrya</a:t>
            </a:r>
            <a:r>
              <a:rPr lang="en-US" sz="2000" dirty="0"/>
              <a:t> Valley.</a:t>
            </a:r>
          </a:p>
          <a:p>
            <a:pPr lvl="1" eaLnBrk="1" hangingPunct="1"/>
            <a:r>
              <a:rPr lang="en-US" sz="2000" dirty="0"/>
              <a:t>Access to the Indian (Gulf of Bengal) and Pacific (Gulf of Thailand) oceans.</a:t>
            </a:r>
          </a:p>
          <a:p>
            <a:pPr lvl="1" eaLnBrk="1" hangingPunct="1"/>
            <a:r>
              <a:rPr lang="en-US" sz="2000" dirty="0"/>
              <a:t>Importance of Buddhism in the landscape:</a:t>
            </a:r>
          </a:p>
          <a:p>
            <a:pPr lvl="2" eaLnBrk="1" hangingPunct="1"/>
            <a:r>
              <a:rPr lang="en-US" sz="1800" dirty="0"/>
              <a:t>Theravada Buddhism.</a:t>
            </a:r>
          </a:p>
          <a:p>
            <a:pPr lvl="2" eaLnBrk="1" hangingPunct="1"/>
            <a:r>
              <a:rPr lang="en-US" sz="1800" dirty="0"/>
              <a:t>Temples and monasteries.</a:t>
            </a:r>
          </a:p>
          <a:p>
            <a:pPr lvl="2" eaLnBrk="1" hangingPunct="1"/>
            <a:r>
              <a:rPr lang="en-US" sz="1800" dirty="0"/>
              <a:t>Time spent as a monk.</a:t>
            </a:r>
          </a:p>
        </p:txBody>
      </p:sp>
      <p:sp>
        <p:nvSpPr>
          <p:cNvPr id="76805" name="Oval 14"/>
          <p:cNvSpPr>
            <a:spLocks noChangeArrowheads="1"/>
          </p:cNvSpPr>
          <p:nvPr/>
        </p:nvSpPr>
        <p:spPr bwMode="auto">
          <a:xfrm rot="5400000">
            <a:off x="3110924" y="2974558"/>
            <a:ext cx="1066800" cy="762000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806" name="Oval 15"/>
          <p:cNvSpPr>
            <a:spLocks noChangeArrowheads="1"/>
          </p:cNvSpPr>
          <p:nvPr/>
        </p:nvSpPr>
        <p:spPr bwMode="auto">
          <a:xfrm>
            <a:off x="3581759" y="3644483"/>
            <a:ext cx="152400" cy="152400"/>
          </a:xfrm>
          <a:prstGeom prst="ellipse">
            <a:avLst/>
          </a:prstGeom>
          <a:solidFill>
            <a:srgbClr val="FFFF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807" name="Text Box 16"/>
          <p:cNvSpPr txBox="1">
            <a:spLocks noChangeArrowheads="1"/>
          </p:cNvSpPr>
          <p:nvPr/>
        </p:nvSpPr>
        <p:spPr bwMode="auto">
          <a:xfrm>
            <a:off x="3581759" y="3720683"/>
            <a:ext cx="908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  <a:latin typeface="Arial Narrow" panose="020B0606020202030204" pitchFamily="34" charset="0"/>
                <a:cs typeface="Calibri" pitchFamily="34" charset="0"/>
              </a:rPr>
              <a:t>Bangkok</a:t>
            </a:r>
          </a:p>
        </p:txBody>
      </p:sp>
      <p:sp>
        <p:nvSpPr>
          <p:cNvPr id="76808" name="Rectangle 17"/>
          <p:cNvSpPr>
            <a:spLocks noChangeArrowheads="1"/>
          </p:cNvSpPr>
          <p:nvPr/>
        </p:nvSpPr>
        <p:spPr bwMode="auto">
          <a:xfrm>
            <a:off x="2754671" y="3111083"/>
            <a:ext cx="16389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Arial Narrow" panose="020B0606020202030204" pitchFamily="34" charset="0"/>
                <a:cs typeface="Calibri" pitchFamily="34" charset="0"/>
              </a:rPr>
              <a:t>Chao </a:t>
            </a:r>
            <a:r>
              <a:rPr lang="en-US" sz="1600" b="1" dirty="0" err="1">
                <a:solidFill>
                  <a:srgbClr val="000000"/>
                </a:solidFill>
                <a:latin typeface="Arial Narrow" panose="020B0606020202030204" pitchFamily="34" charset="0"/>
                <a:cs typeface="Calibri" pitchFamily="34" charset="0"/>
              </a:rPr>
              <a:t>Phrya</a:t>
            </a:r>
            <a:r>
              <a:rPr lang="en-US" sz="1600" b="1" dirty="0">
                <a:solidFill>
                  <a:srgbClr val="000000"/>
                </a:solidFill>
                <a:latin typeface="Arial Narrow" panose="020B0606020202030204" pitchFamily="34" charset="0"/>
                <a:cs typeface="Calibri" pitchFamily="34" charset="0"/>
              </a:rPr>
              <a:t> Valley</a:t>
            </a:r>
          </a:p>
        </p:txBody>
      </p:sp>
      <p:sp>
        <p:nvSpPr>
          <p:cNvPr id="76809" name="Text Box 18"/>
          <p:cNvSpPr txBox="1">
            <a:spLocks noChangeArrowheads="1"/>
          </p:cNvSpPr>
          <p:nvPr/>
        </p:nvSpPr>
        <p:spPr bwMode="auto">
          <a:xfrm rot="3600000">
            <a:off x="3604778" y="5185944"/>
            <a:ext cx="16430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0066"/>
                </a:solidFill>
                <a:latin typeface="Times New Roman" pitchFamily="18" charset="0"/>
              </a:rPr>
              <a:t>Gulf of Thailand</a:t>
            </a:r>
          </a:p>
        </p:txBody>
      </p:sp>
      <p:sp>
        <p:nvSpPr>
          <p:cNvPr id="76810" name="Text Box 19"/>
          <p:cNvSpPr txBox="1">
            <a:spLocks noChangeArrowheads="1"/>
          </p:cNvSpPr>
          <p:nvPr/>
        </p:nvSpPr>
        <p:spPr bwMode="auto">
          <a:xfrm rot="5400000">
            <a:off x="1845034" y="5185945"/>
            <a:ext cx="1365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0066"/>
                </a:solidFill>
                <a:latin typeface="Times New Roman" pitchFamily="18" charset="0"/>
              </a:rPr>
              <a:t>Indian Ocean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1. Thailand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A buffer state</a:t>
            </a:r>
          </a:p>
          <a:p>
            <a:pPr lvl="1" eaLnBrk="1" hangingPunct="1"/>
            <a:r>
              <a:rPr lang="en-US" dirty="0"/>
              <a:t>Kingdom of Siam (1782).</a:t>
            </a:r>
          </a:p>
          <a:p>
            <a:pPr lvl="1" eaLnBrk="1" hangingPunct="1"/>
            <a:r>
              <a:rPr lang="en-US" dirty="0"/>
              <a:t>Maintained independence from colonial powers:</a:t>
            </a:r>
          </a:p>
          <a:p>
            <a:pPr lvl="2" eaLnBrk="1" hangingPunct="1"/>
            <a:r>
              <a:rPr lang="en-US" dirty="0"/>
              <a:t>Reforms and concessions.</a:t>
            </a:r>
          </a:p>
          <a:p>
            <a:pPr lvl="2" eaLnBrk="1" hangingPunct="1"/>
            <a:r>
              <a:rPr lang="en-US" dirty="0"/>
              <a:t>Treaty with France and Britain guaranteeing independence (1896).</a:t>
            </a:r>
          </a:p>
          <a:p>
            <a:pPr lvl="2" eaLnBrk="1" hangingPunct="1"/>
            <a:r>
              <a:rPr lang="en-US" dirty="0"/>
              <a:t>Played the game of diplomatic relations.</a:t>
            </a:r>
          </a:p>
          <a:p>
            <a:pPr lvl="2" eaLnBrk="1" hangingPunct="1"/>
            <a:r>
              <a:rPr lang="en-US" dirty="0"/>
              <a:t>Conceded Laos and Western Cambodia to France.</a:t>
            </a:r>
          </a:p>
          <a:p>
            <a:pPr lvl="2" eaLnBrk="1" hangingPunct="1"/>
            <a:r>
              <a:rPr lang="en-US" dirty="0"/>
              <a:t>Conceded the northern states of Malaysia and the Shan state (Burma) to Britain.</a:t>
            </a:r>
          </a:p>
          <a:p>
            <a:pPr lvl="1" eaLnBrk="1" hangingPunct="1"/>
            <a:r>
              <a:rPr lang="en-US" dirty="0"/>
              <a:t>Seen as a buffer state between France and Britain.</a:t>
            </a:r>
          </a:p>
          <a:p>
            <a:pPr lvl="1" eaLnBrk="1" hangingPunct="1"/>
            <a:r>
              <a:rPr lang="en-US" dirty="0"/>
              <a:t>Treaties to guarantee boundaries signed early 20th century.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1. Thailand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Creation of modern Thailand</a:t>
            </a:r>
          </a:p>
          <a:p>
            <a:pPr lvl="1" eaLnBrk="1" hangingPunct="1"/>
            <a:r>
              <a:rPr lang="en-US" dirty="0"/>
              <a:t>Constitutional monarchy:</a:t>
            </a:r>
          </a:p>
          <a:p>
            <a:pPr lvl="2" eaLnBrk="1" hangingPunct="1"/>
            <a:r>
              <a:rPr lang="en-US" dirty="0"/>
              <a:t>Military coup (1932).</a:t>
            </a:r>
          </a:p>
          <a:p>
            <a:pPr lvl="2" eaLnBrk="1" hangingPunct="1"/>
            <a:r>
              <a:rPr lang="en-US" dirty="0"/>
              <a:t>King as the head of state and symbol of unity.</a:t>
            </a:r>
          </a:p>
          <a:p>
            <a:pPr lvl="2" eaLnBrk="1" hangingPunct="1"/>
            <a:r>
              <a:rPr lang="en-US" dirty="0"/>
              <a:t>Siam became Thailand (1939).</a:t>
            </a:r>
          </a:p>
          <a:p>
            <a:pPr lvl="1" eaLnBrk="1" hangingPunct="1"/>
            <a:r>
              <a:rPr lang="en-US" dirty="0"/>
              <a:t>WWII:</a:t>
            </a:r>
          </a:p>
          <a:p>
            <a:pPr lvl="2" eaLnBrk="1" hangingPunct="1"/>
            <a:r>
              <a:rPr lang="en-US" dirty="0"/>
              <a:t>Invaded by Japan and became allied.</a:t>
            </a:r>
          </a:p>
          <a:p>
            <a:pPr lvl="2" eaLnBrk="1" hangingPunct="1"/>
            <a:r>
              <a:rPr lang="en-US" dirty="0"/>
              <a:t>Alliance shifted back to the United States against communism, thus receiving aid.</a:t>
            </a:r>
          </a:p>
          <a:p>
            <a:pPr lvl="1" eaLnBrk="1" hangingPunct="1"/>
            <a:r>
              <a:rPr lang="en-US" dirty="0"/>
              <a:t>Vietnam War:</a:t>
            </a:r>
          </a:p>
          <a:p>
            <a:pPr lvl="2" eaLnBrk="1" hangingPunct="1"/>
            <a:r>
              <a:rPr lang="en-US" dirty="0"/>
              <a:t>Boost for the economy.</a:t>
            </a:r>
          </a:p>
          <a:p>
            <a:pPr lvl="2" eaLnBrk="1" hangingPunct="1"/>
            <a:r>
              <a:rPr lang="en-US" dirty="0"/>
              <a:t>R&amp;R for US troops.</a:t>
            </a:r>
          </a:p>
          <a:p>
            <a:pPr lvl="2" eaLnBrk="1" hangingPunct="1"/>
            <a:r>
              <a:rPr lang="en-US" dirty="0"/>
              <a:t>Refugees from Vietnam and neighbor nations (Laos and Cambodia).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1. Thailand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A diversified economy</a:t>
            </a:r>
          </a:p>
          <a:p>
            <a:pPr lvl="1" eaLnBrk="1" hangingPunct="1"/>
            <a:r>
              <a:rPr lang="en-US" dirty="0"/>
              <a:t>Rice is a primary commodity:</a:t>
            </a:r>
          </a:p>
          <a:p>
            <a:pPr lvl="2" eaLnBrk="1" hangingPunct="1"/>
            <a:r>
              <a:rPr lang="en-US" dirty="0"/>
              <a:t>Feed the neighboring European colonies (plantations).</a:t>
            </a:r>
          </a:p>
          <a:p>
            <a:pPr lvl="2" eaLnBrk="1" hangingPunct="1"/>
            <a:r>
              <a:rPr lang="en-US" dirty="0"/>
              <a:t>Largest rice exporter in the world; change in diet to favor exports.</a:t>
            </a:r>
          </a:p>
          <a:p>
            <a:pPr lvl="2" eaLnBrk="1" hangingPunct="1"/>
            <a:r>
              <a:rPr lang="en-US" dirty="0"/>
              <a:t>25% of the country arable (largest in Asia).</a:t>
            </a:r>
          </a:p>
          <a:p>
            <a:pPr lvl="1" eaLnBrk="1" hangingPunct="1"/>
            <a:r>
              <a:rPr lang="en-US" dirty="0"/>
              <a:t>Agricultural diversification policies:</a:t>
            </a:r>
          </a:p>
          <a:p>
            <a:pPr lvl="2" eaLnBrk="1" hangingPunct="1"/>
            <a:r>
              <a:rPr lang="en-US" dirty="0"/>
              <a:t>Primary an agricultural nation.</a:t>
            </a:r>
          </a:p>
          <a:p>
            <a:pPr lvl="2" eaLnBrk="1" hangingPunct="1"/>
            <a:r>
              <a:rPr lang="en-US" dirty="0"/>
              <a:t>80% of the population living in rural areas, 66% of the workforce.</a:t>
            </a:r>
          </a:p>
          <a:p>
            <a:pPr lvl="2" eaLnBrk="1" hangingPunct="1"/>
            <a:r>
              <a:rPr lang="en-US" dirty="0"/>
              <a:t>Growth of rural population has involved deforestation.</a:t>
            </a:r>
          </a:p>
          <a:p>
            <a:pPr lvl="1" eaLnBrk="1" hangingPunct="1"/>
            <a:r>
              <a:rPr lang="en-US" dirty="0"/>
              <a:t>Manufacturing:</a:t>
            </a:r>
          </a:p>
          <a:p>
            <a:pPr lvl="2" eaLnBrk="1" hangingPunct="1"/>
            <a:r>
              <a:rPr lang="en-US" dirty="0"/>
              <a:t>Accounts for more than agriculture in the GDP (30% against 12%).</a:t>
            </a:r>
          </a:p>
          <a:p>
            <a:pPr lvl="2" eaLnBrk="1" hangingPunct="1"/>
            <a:r>
              <a:rPr lang="en-US" dirty="0"/>
              <a:t>Japan is the major investor (40% of FDI).</a:t>
            </a:r>
          </a:p>
          <a:p>
            <a:pPr lvl="1" eaLnBrk="1" hangingPunct="1"/>
            <a:r>
              <a:rPr lang="en-US" dirty="0"/>
              <a:t>Increased urbanization:</a:t>
            </a:r>
          </a:p>
          <a:p>
            <a:pPr lvl="2" eaLnBrk="1" hangingPunct="1"/>
            <a:r>
              <a:rPr lang="en-US" dirty="0"/>
              <a:t>Notably in Bangkok; primate city.</a:t>
            </a:r>
          </a:p>
          <a:p>
            <a:pPr lvl="2" eaLnBrk="1" hangingPunct="1"/>
            <a:r>
              <a:rPr lang="en-US" dirty="0"/>
              <a:t>10 million population with congestion and overcrowding problems.</a:t>
            </a:r>
          </a:p>
          <a:p>
            <a:pPr lvl="2" eaLnBrk="1" hangingPunct="1"/>
            <a:r>
              <a:rPr lang="en-US" dirty="0"/>
              <a:t>50 times larger than the second largest city.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E70933-464C-4DBB-BB9F-562BE900F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Thailand Export </a:t>
            </a:r>
            <a:r>
              <a:rPr lang="en-US" dirty="0" err="1"/>
              <a:t>Treemap</a:t>
            </a:r>
            <a:r>
              <a:rPr lang="en-US" dirty="0"/>
              <a:t>, 2017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9473D7-852F-4870-8D42-105B797C5F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82" t="42105" r="2035" b="2719"/>
          <a:stretch/>
        </p:blipFill>
        <p:spPr>
          <a:xfrm>
            <a:off x="1009651" y="1443789"/>
            <a:ext cx="11065148" cy="435543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DB8ECE5-3296-4971-8759-35D90745EC9C}"/>
              </a:ext>
            </a:extLst>
          </p:cNvPr>
          <p:cNvSpPr/>
          <p:nvPr/>
        </p:nvSpPr>
        <p:spPr bwMode="auto">
          <a:xfrm>
            <a:off x="7995993" y="4485231"/>
            <a:ext cx="921075" cy="99449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2E67F09-DD9C-4C84-9528-B06563B34AC4}"/>
              </a:ext>
            </a:extLst>
          </p:cNvPr>
          <p:cNvSpPr/>
          <p:nvPr/>
        </p:nvSpPr>
        <p:spPr bwMode="auto">
          <a:xfrm>
            <a:off x="5311751" y="3429000"/>
            <a:ext cx="1215864" cy="1363257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7C5918C-37E1-4984-8C6D-C5E1F076142D}"/>
              </a:ext>
            </a:extLst>
          </p:cNvPr>
          <p:cNvSpPr/>
          <p:nvPr/>
        </p:nvSpPr>
        <p:spPr bwMode="auto">
          <a:xfrm>
            <a:off x="1009651" y="1671952"/>
            <a:ext cx="2274180" cy="2045718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39905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1. Thailand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“One night in Bangkok”</a:t>
            </a:r>
          </a:p>
          <a:p>
            <a:pPr lvl="1" eaLnBrk="1" hangingPunct="1"/>
            <a:r>
              <a:rPr lang="en-US" dirty="0"/>
              <a:t>Tourism about 5% of the GDP of Thailand.</a:t>
            </a:r>
          </a:p>
          <a:p>
            <a:pPr lvl="1" eaLnBrk="1" hangingPunct="1"/>
            <a:r>
              <a:rPr lang="en-US" dirty="0"/>
              <a:t>Known for its sex tourism industry:</a:t>
            </a:r>
          </a:p>
          <a:p>
            <a:pPr lvl="2" eaLnBrk="1" hangingPunct="1"/>
            <a:r>
              <a:rPr lang="en-US" dirty="0"/>
              <a:t>Thai culture liberal and tolerant.</a:t>
            </a:r>
          </a:p>
          <a:p>
            <a:pPr lvl="2" eaLnBrk="1" hangingPunct="1"/>
            <a:r>
              <a:rPr lang="en-US" dirty="0"/>
              <a:t>Prostitution culturally accepted.</a:t>
            </a:r>
          </a:p>
          <a:p>
            <a:pPr lvl="2" eaLnBrk="1" hangingPunct="1"/>
            <a:r>
              <a:rPr lang="en-US" dirty="0"/>
              <a:t>Subservient role of women.</a:t>
            </a:r>
          </a:p>
          <a:p>
            <a:pPr lvl="2" eaLnBrk="1" hangingPunct="1"/>
            <a:r>
              <a:rPr lang="en-US" dirty="0"/>
              <a:t>Thailand was a neutral country; among the few safe spots in SE Asia.</a:t>
            </a:r>
          </a:p>
          <a:p>
            <a:pPr lvl="1" eaLnBrk="1" hangingPunct="1"/>
            <a:r>
              <a:rPr lang="en-US" dirty="0"/>
              <a:t>Development of “sex districts”; Patpong:</a:t>
            </a:r>
          </a:p>
          <a:p>
            <a:pPr lvl="2" eaLnBrk="1" hangingPunct="1"/>
            <a:r>
              <a:rPr lang="en-US" dirty="0"/>
              <a:t>Night clubs, bars, massage parlors.</a:t>
            </a:r>
          </a:p>
          <a:p>
            <a:pPr lvl="1" eaLnBrk="1" hangingPunct="1"/>
            <a:r>
              <a:rPr lang="en-US" dirty="0"/>
              <a:t>Prostitutes increasingly coming from outside Thailand:</a:t>
            </a:r>
          </a:p>
          <a:p>
            <a:pPr lvl="2" eaLnBrk="1" hangingPunct="1"/>
            <a:r>
              <a:rPr lang="en-US" dirty="0"/>
              <a:t>“Lack of local supply”.</a:t>
            </a:r>
          </a:p>
          <a:p>
            <a:pPr lvl="2" eaLnBrk="1" hangingPunct="1"/>
            <a:r>
              <a:rPr lang="en-US" dirty="0"/>
              <a:t>From poorer neighboring countries (Burma, Cambodia and Laos).</a:t>
            </a:r>
          </a:p>
          <a:p>
            <a:pPr lvl="1" eaLnBrk="1" hangingPunct="1"/>
            <a:r>
              <a:rPr lang="en-US" dirty="0"/>
              <a:t>Changes:</a:t>
            </a:r>
          </a:p>
          <a:p>
            <a:pPr lvl="2" eaLnBrk="1" hangingPunct="1"/>
            <a:r>
              <a:rPr lang="en-US" dirty="0"/>
              <a:t>Thailand is clamping down on the sex industry to change its image.</a:t>
            </a:r>
          </a:p>
          <a:p>
            <a:pPr lvl="2" eaLnBrk="1" hangingPunct="1"/>
            <a:r>
              <a:rPr lang="en-US" dirty="0"/>
              <a:t>Curfews for bars (Midnight).</a:t>
            </a:r>
          </a:p>
        </p:txBody>
      </p:sp>
      <p:sp>
        <p:nvSpPr>
          <p:cNvPr id="5" name="Action Button: Movie 4">
            <a:hlinkClick r:id="rId3" highlightClick="1"/>
          </p:cNvPr>
          <p:cNvSpPr/>
          <p:nvPr/>
        </p:nvSpPr>
        <p:spPr bwMode="auto">
          <a:xfrm>
            <a:off x="9467056" y="5790848"/>
            <a:ext cx="863193" cy="636422"/>
          </a:xfrm>
          <a:prstGeom prst="actionButtonMovi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33802E-CF8E-432E-9D94-5F0FF6B00685}"/>
              </a:ext>
            </a:extLst>
          </p:cNvPr>
          <p:cNvSpPr/>
          <p:nvPr/>
        </p:nvSpPr>
        <p:spPr>
          <a:xfrm>
            <a:off x="10330249" y="5924393"/>
            <a:ext cx="1798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gency FB" panose="020B0503020202020204" pitchFamily="34" charset="0"/>
              </a:rPr>
              <a:t>Patpong Sex District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1. Thailand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A global health care center?</a:t>
            </a:r>
          </a:p>
          <a:p>
            <a:pPr lvl="1" eaLnBrk="1" hangingPunct="1"/>
            <a:r>
              <a:rPr lang="en-US" dirty="0"/>
              <a:t>Thailand is the world’s largest medical tourism destination.</a:t>
            </a:r>
          </a:p>
          <a:p>
            <a:pPr lvl="1" eaLnBrk="1" hangingPunct="1"/>
            <a:r>
              <a:rPr lang="en-US" dirty="0"/>
              <a:t>More than 3 million visitors/patients per year.</a:t>
            </a:r>
          </a:p>
          <a:p>
            <a:pPr lvl="1" eaLnBrk="1" hangingPunct="1"/>
            <a:r>
              <a:rPr lang="en-US" dirty="0"/>
              <a:t>Socialization of medicine, corporate interests and aging of the population making healthcare unaffordable.</a:t>
            </a:r>
          </a:p>
          <a:p>
            <a:pPr lvl="1" eaLnBrk="1" hangingPunct="1"/>
            <a:r>
              <a:rPr lang="en-US" dirty="0"/>
              <a:t>Medical procedures 80% less costly than Europe and the US.</a:t>
            </a:r>
          </a:p>
          <a:p>
            <a:pPr lvl="1" eaLnBrk="1" hangingPunct="1"/>
            <a:r>
              <a:rPr lang="en-US" dirty="0"/>
              <a:t>Hearth bypass surgery; $100,000 in the US, $20,000 in Thailand.</a:t>
            </a:r>
          </a:p>
          <a:p>
            <a:pPr lvl="1" eaLnBrk="1" hangingPunct="1"/>
            <a:r>
              <a:rPr lang="en-US" dirty="0"/>
              <a:t>World class level of service.</a:t>
            </a:r>
          </a:p>
          <a:p>
            <a:pPr lvl="1" eaLnBrk="1" hangingPunct="1"/>
            <a:r>
              <a:rPr lang="en-US" dirty="0"/>
              <a:t>High grade facilities looking like hotels.</a:t>
            </a:r>
          </a:p>
          <a:p>
            <a:pPr lvl="1" eaLnBrk="1" hangingPunct="1"/>
            <a:r>
              <a:rPr lang="en-US" dirty="0" err="1"/>
              <a:t>Bumrungrad</a:t>
            </a:r>
            <a:r>
              <a:rPr lang="en-US" dirty="0"/>
              <a:t> International Hospital (Bangkok): 520,000 international patients per year.</a:t>
            </a:r>
          </a:p>
          <a:p>
            <a:pPr lvl="1" eaLnBrk="1" hangingPunct="1"/>
            <a:r>
              <a:rPr lang="en-US" dirty="0"/>
              <a:t>Mixing health care and tourism (post operation).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E38C92-1BDA-417D-B37B-7C681A1A6596}"/>
              </a:ext>
            </a:extLst>
          </p:cNvPr>
          <p:cNvSpPr txBox="1"/>
          <p:nvPr/>
        </p:nvSpPr>
        <p:spPr>
          <a:xfrm>
            <a:off x="2384232" y="6045339"/>
            <a:ext cx="6604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What is medical tourism and the role of Thailand in this industry?</a:t>
            </a:r>
          </a:p>
        </p:txBody>
      </p:sp>
      <p:pic>
        <p:nvPicPr>
          <p:cNvPr id="5" name="Picture 2" descr="C:\Users\ecojpr\AppData\Local\Microsoft\Windows\Temporary Internet Files\Content.IE5\H0P94DF5\MC900442072[1].wmf">
            <a:extLst>
              <a:ext uri="{FF2B5EF4-FFF2-40B4-BE49-F238E27FC236}">
                <a16:creationId xmlns:a16="http://schemas.microsoft.com/office/drawing/2014/main" id="{69A260AB-CD75-4A6E-81B7-EB1862504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998" y="6100510"/>
            <a:ext cx="914400" cy="6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Maritime Southeast Asia: A Comparative Framework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3392793"/>
              </p:ext>
            </p:extLst>
          </p:nvPr>
        </p:nvGraphicFramePr>
        <p:xfrm>
          <a:off x="1009650" y="1311275"/>
          <a:ext cx="10972800" cy="482600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Singapore</a:t>
                      </a:r>
                    </a:p>
                  </a:txBody>
                  <a:tcPr marL="121685" marR="121685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Malaysia</a:t>
                      </a:r>
                    </a:p>
                  </a:txBody>
                  <a:tcPr marL="121685" marR="121685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Indonesia</a:t>
                      </a:r>
                    </a:p>
                  </a:txBody>
                  <a:tcPr marL="121685" marR="121685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Philippines</a:t>
                      </a:r>
                    </a:p>
                  </a:txBody>
                  <a:tcPr marL="121685" marR="12168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5.6 million</a:t>
                      </a:r>
                    </a:p>
                  </a:txBody>
                  <a:tcPr marL="121685" marR="121685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31.5 million </a:t>
                      </a:r>
                    </a:p>
                  </a:txBody>
                  <a:tcPr marL="121685" marR="12168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267.6 million</a:t>
                      </a:r>
                    </a:p>
                  </a:txBody>
                  <a:tcPr marL="121685" marR="121685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106.6 million</a:t>
                      </a:r>
                    </a:p>
                  </a:txBody>
                  <a:tcPr marL="121685" marR="12168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Multicultural </a:t>
                      </a:r>
                    </a:p>
                    <a:p>
                      <a:r>
                        <a:rPr lang="en-US" sz="1600" dirty="0"/>
                        <a:t>75% Chinese, 14% Malays and 8% Indians</a:t>
                      </a:r>
                    </a:p>
                  </a:txBody>
                  <a:tcPr marL="121685" marR="121685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Multicultural.</a:t>
                      </a:r>
                    </a:p>
                    <a:p>
                      <a:r>
                        <a:rPr lang="en-US" sz="1600" dirty="0"/>
                        <a:t>51% Malays (mostly Muslim), 24% Chinese (mostly Buddhist, Confucian or Taoist)</a:t>
                      </a:r>
                    </a:p>
                    <a:p>
                      <a:r>
                        <a:rPr lang="en-US" sz="1600" dirty="0"/>
                        <a:t>7% Indian (Hindu).</a:t>
                      </a:r>
                    </a:p>
                    <a:p>
                      <a:r>
                        <a:rPr lang="en-US" sz="1600" dirty="0"/>
                        <a:t>18% Indigenous and others.</a:t>
                      </a:r>
                    </a:p>
                  </a:txBody>
                  <a:tcPr marL="121685" marR="121685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Multicultural.</a:t>
                      </a:r>
                    </a:p>
                    <a:p>
                      <a:r>
                        <a:rPr lang="en-US" sz="1600" dirty="0"/>
                        <a:t>87% Muslim, Christian 9%, Hindu 2%.</a:t>
                      </a:r>
                    </a:p>
                    <a:p>
                      <a:r>
                        <a:rPr lang="en-US" sz="1600" dirty="0"/>
                        <a:t>World’s largest Muslim population.</a:t>
                      </a:r>
                    </a:p>
                    <a:p>
                      <a:r>
                        <a:rPr lang="en-US" sz="1600" dirty="0"/>
                        <a:t>350 tribal and ethno-linguistic groups.</a:t>
                      </a:r>
                    </a:p>
                    <a:p>
                      <a:r>
                        <a:rPr lang="en-US" sz="1600" dirty="0"/>
                        <a:t>More than 500 different languages and dialects.</a:t>
                      </a:r>
                    </a:p>
                  </a:txBody>
                  <a:tcPr marL="121685" marR="121685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Fusion culture (Malay, Hispanic and American).</a:t>
                      </a:r>
                    </a:p>
                    <a:p>
                      <a:r>
                        <a:rPr lang="en-US" sz="1600" dirty="0"/>
                        <a:t>Christian Malay 91.5%,</a:t>
                      </a:r>
                    </a:p>
                    <a:p>
                      <a:r>
                        <a:rPr lang="en-US" sz="1600" dirty="0"/>
                        <a:t>Muslim Malay 4%</a:t>
                      </a:r>
                    </a:p>
                    <a:p>
                      <a:r>
                        <a:rPr lang="en-US" sz="1600" dirty="0"/>
                        <a:t>Chinese 1.5%.</a:t>
                      </a:r>
                    </a:p>
                    <a:p>
                      <a:r>
                        <a:rPr lang="en-US" sz="1600" dirty="0"/>
                        <a:t>83% Roman Catholic.</a:t>
                      </a:r>
                    </a:p>
                    <a:p>
                      <a:r>
                        <a:rPr lang="en-US" sz="1600" dirty="0"/>
                        <a:t>Muslim minority (Mindanao)</a:t>
                      </a:r>
                    </a:p>
                  </a:txBody>
                  <a:tcPr marL="121685" marR="12168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Founded by Britain (1819).</a:t>
                      </a:r>
                    </a:p>
                    <a:p>
                      <a:r>
                        <a:rPr lang="en-US" sz="1600" dirty="0"/>
                        <a:t>Trade</a:t>
                      </a:r>
                      <a:r>
                        <a:rPr lang="en-US" sz="1600" baseline="0" dirty="0"/>
                        <a:t> and military stronghold.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Independence (1958)</a:t>
                      </a:r>
                    </a:p>
                  </a:txBody>
                  <a:tcPr marL="121685" marR="121685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Sultanate of Malacca (c1400).</a:t>
                      </a:r>
                    </a:p>
                    <a:p>
                      <a:r>
                        <a:rPr lang="en-US" sz="1600" dirty="0"/>
                        <a:t>Strait Settlements; Penang (1786), Singapore (1819) and </a:t>
                      </a:r>
                      <a:r>
                        <a:rPr lang="en-US" sz="1600" dirty="0" err="1"/>
                        <a:t>Malaka</a:t>
                      </a:r>
                      <a:r>
                        <a:rPr lang="en-US" sz="1600" dirty="0"/>
                        <a:t> (1824).</a:t>
                      </a:r>
                    </a:p>
                    <a:p>
                      <a:r>
                        <a:rPr lang="en-US" sz="1600" dirty="0"/>
                        <a:t>Trade route to China and access Malaysian resources (tin and rubber).</a:t>
                      </a:r>
                    </a:p>
                  </a:txBody>
                  <a:tcPr marL="121685" marR="121685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Hindu and Buddhist states from the 4th century (Sri </a:t>
                      </a:r>
                      <a:r>
                        <a:rPr lang="en-US" sz="1600" dirty="0" err="1"/>
                        <a:t>Vijaya</a:t>
                      </a:r>
                      <a:r>
                        <a:rPr lang="en-US" sz="1600" dirty="0"/>
                        <a:t>).</a:t>
                      </a:r>
                    </a:p>
                    <a:p>
                      <a:r>
                        <a:rPr lang="en-US" sz="1600" dirty="0"/>
                        <a:t>Islam brought by Arab traders (13th century).</a:t>
                      </a:r>
                    </a:p>
                    <a:p>
                      <a:r>
                        <a:rPr lang="en-US" sz="1600" dirty="0"/>
                        <a:t>Dutch East India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dirty="0"/>
                        <a:t>Company began colonization in the 16th century; Batavia (Jakarta; 1619).</a:t>
                      </a:r>
                    </a:p>
                  </a:txBody>
                  <a:tcPr marL="121685" marR="121685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No kingdom before the Europeans.</a:t>
                      </a:r>
                    </a:p>
                    <a:p>
                      <a:r>
                        <a:rPr lang="en-US" sz="1600" dirty="0"/>
                        <a:t>Territory claimed by Magellan in 1521 and colonized by Spain by 1565.</a:t>
                      </a:r>
                    </a:p>
                    <a:p>
                      <a:r>
                        <a:rPr lang="en-US" sz="1600" dirty="0"/>
                        <a:t>American protectorate (1898).</a:t>
                      </a:r>
                    </a:p>
                  </a:txBody>
                  <a:tcPr marL="121685" marR="12168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A17B0DC-FA22-4A7E-9A1E-FB5A12E62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Bumrungrad</a:t>
            </a:r>
            <a:r>
              <a:rPr lang="en-US" dirty="0"/>
              <a:t> International Hospital, Bangkok</a:t>
            </a:r>
          </a:p>
        </p:txBody>
      </p:sp>
      <p:pic>
        <p:nvPicPr>
          <p:cNvPr id="1026" name="Picture 2" descr="Bumrungrad International Hospital - About Us">
            <a:extLst>
              <a:ext uri="{FF2B5EF4-FFF2-40B4-BE49-F238E27FC236}">
                <a16:creationId xmlns:a16="http://schemas.microsoft.com/office/drawing/2014/main" id="{F490542D-E52F-4603-BDCA-360C41D4E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5863"/>
            <a:ext cx="12192000" cy="515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ction Button: Video 4">
            <a:hlinkClick r:id="rId3" highlightClick="1"/>
            <a:extLst>
              <a:ext uri="{FF2B5EF4-FFF2-40B4-BE49-F238E27FC236}">
                <a16:creationId xmlns:a16="http://schemas.microsoft.com/office/drawing/2014/main" id="{1594340C-3F66-4768-9A00-8159AE0F1B4D}"/>
              </a:ext>
            </a:extLst>
          </p:cNvPr>
          <p:cNvSpPr/>
          <p:nvPr/>
        </p:nvSpPr>
        <p:spPr bwMode="auto">
          <a:xfrm>
            <a:off x="7549815" y="1638289"/>
            <a:ext cx="595563" cy="354931"/>
          </a:xfrm>
          <a:prstGeom prst="actionButtonMovi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445EEC-2813-4D0E-A46F-1F07225778C1}"/>
              </a:ext>
            </a:extLst>
          </p:cNvPr>
          <p:cNvSpPr/>
          <p:nvPr/>
        </p:nvSpPr>
        <p:spPr>
          <a:xfrm>
            <a:off x="8200646" y="1616744"/>
            <a:ext cx="3781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latin typeface="Agency FB" panose="020B0503020202020204" pitchFamily="34" charset="0"/>
              </a:rPr>
              <a:t>Bumrungrad</a:t>
            </a:r>
            <a:r>
              <a:rPr lang="en-US" b="1" dirty="0">
                <a:latin typeface="Agency FB" panose="020B0503020202020204" pitchFamily="34" charset="0"/>
              </a:rPr>
              <a:t> International Hospital Tour video</a:t>
            </a:r>
            <a:endParaRPr lang="en-US" b="1" i="0" dirty="0">
              <a:effectLst/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25935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1. Thailand</a:t>
            </a:r>
          </a:p>
        </p:txBody>
      </p:sp>
      <p:sp>
        <p:nvSpPr>
          <p:cNvPr id="82947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Shrimp farming</a:t>
            </a:r>
          </a:p>
          <a:p>
            <a:pPr lvl="1" eaLnBrk="1" hangingPunct="1"/>
            <a:r>
              <a:rPr lang="en-US" dirty="0"/>
              <a:t>Thailand is the world’s largest exporter and second largest producer.</a:t>
            </a:r>
          </a:p>
          <a:p>
            <a:pPr lvl="1" eaLnBrk="1" hangingPunct="1"/>
            <a:r>
              <a:rPr lang="en-US" dirty="0"/>
              <a:t>Shrimp is one of the most consumed seafood:</a:t>
            </a:r>
          </a:p>
          <a:p>
            <a:pPr lvl="2" eaLnBrk="1" hangingPunct="1"/>
            <a:r>
              <a:rPr lang="en-US" dirty="0"/>
              <a:t>Cheap; fast growth cycle.</a:t>
            </a:r>
          </a:p>
          <a:p>
            <a:pPr lvl="2" eaLnBrk="1" hangingPunct="1"/>
            <a:r>
              <a:rPr lang="en-US" dirty="0"/>
              <a:t>Can be grown using aquaculture.</a:t>
            </a:r>
          </a:p>
          <a:p>
            <a:pPr lvl="1" eaLnBrk="1" hangingPunct="1"/>
            <a:r>
              <a:rPr lang="en-US" dirty="0"/>
              <a:t>Marine shrimp:</a:t>
            </a:r>
          </a:p>
          <a:p>
            <a:pPr lvl="2" eaLnBrk="1" hangingPunct="1"/>
            <a:r>
              <a:rPr lang="en-US" dirty="0"/>
              <a:t>Southeast Asia very suitable; substantial tropical coastline.</a:t>
            </a:r>
          </a:p>
          <a:p>
            <a:pPr lvl="2" eaLnBrk="1" hangingPunct="1"/>
            <a:r>
              <a:rPr lang="en-US" dirty="0"/>
              <a:t>Grown in ponds along coastal areas. </a:t>
            </a:r>
          </a:p>
          <a:p>
            <a:pPr lvl="2" eaLnBrk="1" hangingPunct="1"/>
            <a:r>
              <a:rPr lang="en-US" dirty="0"/>
              <a:t>Filled with saltwater pumped from the ocean.</a:t>
            </a:r>
          </a:p>
          <a:p>
            <a:pPr lvl="2" eaLnBrk="1" hangingPunct="1"/>
            <a:r>
              <a:rPr lang="en-US" dirty="0"/>
              <a:t>Shrimp ready for harvest in 90 to 120 days.</a:t>
            </a:r>
          </a:p>
          <a:p>
            <a:pPr lvl="1" eaLnBrk="1" hangingPunct="1"/>
            <a:r>
              <a:rPr lang="en-US" dirty="0"/>
              <a:t>Ecological issues:</a:t>
            </a:r>
          </a:p>
          <a:p>
            <a:pPr lvl="2" eaLnBrk="1" hangingPunct="1"/>
            <a:r>
              <a:rPr lang="en-US" dirty="0"/>
              <a:t>Some mangrove forests cleared (Thailand may have lost 50% of its mangrove forests).</a:t>
            </a:r>
          </a:p>
          <a:p>
            <a:pPr lvl="2" eaLnBrk="1" hangingPunct="1"/>
            <a:r>
              <a:rPr lang="en-US" dirty="0"/>
              <a:t>Replace a diverse ecosystem with monoculture.</a:t>
            </a:r>
          </a:p>
          <a:p>
            <a:pPr lvl="2" eaLnBrk="1" hangingPunct="1"/>
            <a:r>
              <a:rPr lang="en-US" dirty="0"/>
              <a:t>Wastewater can be a source of pollution.</a:t>
            </a:r>
          </a:p>
        </p:txBody>
      </p:sp>
      <p:sp>
        <p:nvSpPr>
          <p:cNvPr id="2" name="Action Button: Video 1">
            <a:hlinkClick r:id="rId3" highlightClick="1"/>
            <a:extLst>
              <a:ext uri="{FF2B5EF4-FFF2-40B4-BE49-F238E27FC236}">
                <a16:creationId xmlns:a16="http://schemas.microsoft.com/office/drawing/2014/main" id="{0E73C92D-4830-4406-9B4F-583A58206FBF}"/>
              </a:ext>
            </a:extLst>
          </p:cNvPr>
          <p:cNvSpPr/>
          <p:nvPr/>
        </p:nvSpPr>
        <p:spPr bwMode="auto">
          <a:xfrm>
            <a:off x="1281363" y="6274468"/>
            <a:ext cx="824163" cy="478757"/>
          </a:xfrm>
          <a:prstGeom prst="actionButtonMovi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869CE0-1441-4E86-A4BA-374A29FB3D84}"/>
              </a:ext>
            </a:extLst>
          </p:cNvPr>
          <p:cNvSpPr/>
          <p:nvPr/>
        </p:nvSpPr>
        <p:spPr>
          <a:xfrm>
            <a:off x="2105526" y="6329180"/>
            <a:ext cx="2997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gency FB" panose="020B0503020202020204" pitchFamily="34" charset="0"/>
              </a:rPr>
              <a:t>The dirty business with the shrimps</a:t>
            </a:r>
            <a:endParaRPr lang="en-US" b="1" i="0" dirty="0">
              <a:effectLst/>
              <a:latin typeface="Agency FB" panose="020B0503020202020204" pitchFamily="34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2. Vietnam</a:t>
            </a:r>
          </a:p>
        </p:txBody>
      </p:sp>
      <p:pic>
        <p:nvPicPr>
          <p:cNvPr id="16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928" y="1311275"/>
            <a:ext cx="3495357" cy="5291138"/>
          </a:xfrm>
        </p:spPr>
      </p:pic>
      <p:sp>
        <p:nvSpPr>
          <p:cNvPr id="83972" name="Rectangle 3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r>
              <a:rPr lang="en-US" sz="2400" dirty="0"/>
              <a:t>An elongated country</a:t>
            </a:r>
          </a:p>
          <a:p>
            <a:pPr lvl="1" eaLnBrk="1" hangingPunct="1"/>
            <a:r>
              <a:rPr lang="en-US" sz="2000" dirty="0"/>
              <a:t>Coastal plain along the South China Sea.</a:t>
            </a:r>
          </a:p>
          <a:p>
            <a:pPr lvl="1" eaLnBrk="1" hangingPunct="1"/>
            <a:r>
              <a:rPr lang="en-US" sz="2000" dirty="0"/>
              <a:t>Stands for “People of the south”.</a:t>
            </a:r>
          </a:p>
          <a:p>
            <a:pPr lvl="1" eaLnBrk="1" hangingPunct="1"/>
            <a:r>
              <a:rPr lang="en-US" sz="2000" dirty="0"/>
              <a:t>Two major deltas: the Red River (Song </a:t>
            </a:r>
            <a:r>
              <a:rPr lang="en-US" sz="2000" dirty="0" err="1"/>
              <a:t>Koi</a:t>
            </a:r>
            <a:r>
              <a:rPr lang="en-US" sz="2000" dirty="0"/>
              <a:t>) and Mekong.</a:t>
            </a:r>
          </a:p>
          <a:p>
            <a:pPr lvl="1" eaLnBrk="1" hangingPunct="1"/>
            <a:r>
              <a:rPr lang="en-US" sz="2000" dirty="0"/>
              <a:t>Natural corridor towards China.</a:t>
            </a:r>
          </a:p>
          <a:p>
            <a:pPr lvl="1" eaLnBrk="1" hangingPunct="1"/>
            <a:r>
              <a:rPr lang="en-US" sz="2000" dirty="0"/>
              <a:t>Only 5% of the territory is mountainous.</a:t>
            </a:r>
          </a:p>
          <a:p>
            <a:pPr lvl="1" eaLnBrk="1" hangingPunct="1"/>
            <a:r>
              <a:rPr lang="en-US" sz="2000" dirty="0"/>
              <a:t>The south is more fertile than the north.</a:t>
            </a:r>
          </a:p>
          <a:p>
            <a:pPr lvl="1" eaLnBrk="1" hangingPunct="1"/>
            <a:r>
              <a:rPr lang="en-US" sz="2000" dirty="0"/>
              <a:t>Most minerals resources are in the north.</a:t>
            </a:r>
          </a:p>
          <a:p>
            <a:pPr eaLnBrk="1" hangingPunct="1"/>
            <a:r>
              <a:rPr lang="en-US" sz="2400" dirty="0"/>
              <a:t>Divided into three units</a:t>
            </a:r>
          </a:p>
          <a:p>
            <a:pPr lvl="1" eaLnBrk="1" hangingPunct="1"/>
            <a:r>
              <a:rPr lang="en-US" sz="2000" dirty="0"/>
              <a:t>Tonkin (Hanoi).</a:t>
            </a:r>
          </a:p>
          <a:p>
            <a:pPr lvl="1" eaLnBrk="1" hangingPunct="1"/>
            <a:r>
              <a:rPr lang="en-US" sz="2000" dirty="0"/>
              <a:t>Cochin China (Saigon).</a:t>
            </a:r>
          </a:p>
          <a:p>
            <a:pPr lvl="1" eaLnBrk="1" hangingPunct="1"/>
            <a:r>
              <a:rPr lang="en-US" sz="2000" dirty="0"/>
              <a:t>Annam (Hue).</a:t>
            </a:r>
          </a:p>
        </p:txBody>
      </p:sp>
      <p:sp>
        <p:nvSpPr>
          <p:cNvPr id="83973" name="Oval 20"/>
          <p:cNvSpPr>
            <a:spLocks noChangeArrowheads="1"/>
          </p:cNvSpPr>
          <p:nvPr/>
        </p:nvSpPr>
        <p:spPr bwMode="auto">
          <a:xfrm rot="1800000">
            <a:off x="2931051" y="1871886"/>
            <a:ext cx="1066800" cy="762000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83974" name="Oval 21"/>
          <p:cNvSpPr>
            <a:spLocks noChangeArrowheads="1"/>
          </p:cNvSpPr>
          <p:nvPr/>
        </p:nvSpPr>
        <p:spPr bwMode="auto">
          <a:xfrm rot="1800000">
            <a:off x="2931050" y="5317502"/>
            <a:ext cx="1066800" cy="762000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83975" name="Oval 22"/>
          <p:cNvSpPr>
            <a:spLocks noChangeArrowheads="1"/>
          </p:cNvSpPr>
          <p:nvPr/>
        </p:nvSpPr>
        <p:spPr bwMode="auto">
          <a:xfrm>
            <a:off x="3453338" y="2219549"/>
            <a:ext cx="152400" cy="152400"/>
          </a:xfrm>
          <a:prstGeom prst="ellipse">
            <a:avLst/>
          </a:prstGeom>
          <a:solidFill>
            <a:srgbClr val="FFFF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83976" name="Oval 23"/>
          <p:cNvSpPr>
            <a:spLocks noChangeArrowheads="1"/>
          </p:cNvSpPr>
          <p:nvPr/>
        </p:nvSpPr>
        <p:spPr bwMode="auto">
          <a:xfrm>
            <a:off x="3477150" y="5676277"/>
            <a:ext cx="152400" cy="152400"/>
          </a:xfrm>
          <a:prstGeom prst="ellipse">
            <a:avLst/>
          </a:prstGeom>
          <a:solidFill>
            <a:srgbClr val="FFFF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83977" name="Text Box 24"/>
          <p:cNvSpPr txBox="1">
            <a:spLocks noChangeArrowheads="1"/>
          </p:cNvSpPr>
          <p:nvPr/>
        </p:nvSpPr>
        <p:spPr bwMode="auto">
          <a:xfrm>
            <a:off x="2942187" y="1960707"/>
            <a:ext cx="62228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Hanoi</a:t>
            </a:r>
          </a:p>
        </p:txBody>
      </p:sp>
      <p:sp>
        <p:nvSpPr>
          <p:cNvPr id="83978" name="Text Box 25"/>
          <p:cNvSpPr txBox="1">
            <a:spLocks noChangeArrowheads="1"/>
          </p:cNvSpPr>
          <p:nvPr/>
        </p:nvSpPr>
        <p:spPr bwMode="auto">
          <a:xfrm>
            <a:off x="3105675" y="5120653"/>
            <a:ext cx="13500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solidFill>
                  <a:srgbClr val="000000"/>
                </a:solidFill>
                <a:latin typeface="Arial Narrow" panose="020B0606020202030204" pitchFamily="34" charset="0"/>
              </a:rPr>
              <a:t>Ho Chi Min City</a:t>
            </a:r>
          </a:p>
          <a:p>
            <a:pPr eaLnBrk="0" hangingPunct="0"/>
            <a:r>
              <a:rPr lang="en-US" sz="1600">
                <a:solidFill>
                  <a:srgbClr val="000000"/>
                </a:solidFill>
                <a:latin typeface="Arial Narrow" panose="020B0606020202030204" pitchFamily="34" charset="0"/>
              </a:rPr>
              <a:t>(Saigon)</a:t>
            </a:r>
          </a:p>
        </p:txBody>
      </p:sp>
      <p:sp>
        <p:nvSpPr>
          <p:cNvPr id="83979" name="Text Box 26"/>
          <p:cNvSpPr txBox="1">
            <a:spLocks noChangeArrowheads="1"/>
          </p:cNvSpPr>
          <p:nvPr/>
        </p:nvSpPr>
        <p:spPr bwMode="auto">
          <a:xfrm>
            <a:off x="2865963" y="2687861"/>
            <a:ext cx="136928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solidFill>
                  <a:srgbClr val="000000"/>
                </a:solidFill>
                <a:latin typeface="Arial Narrow" panose="020B0606020202030204" pitchFamily="34" charset="0"/>
              </a:rPr>
              <a:t>Red River Delta</a:t>
            </a:r>
          </a:p>
        </p:txBody>
      </p:sp>
      <p:sp>
        <p:nvSpPr>
          <p:cNvPr id="83980" name="Text Box 27"/>
          <p:cNvSpPr txBox="1">
            <a:spLocks noChangeArrowheads="1"/>
          </p:cNvSpPr>
          <p:nvPr/>
        </p:nvSpPr>
        <p:spPr bwMode="auto">
          <a:xfrm>
            <a:off x="2899300" y="6046164"/>
            <a:ext cx="165782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solidFill>
                  <a:srgbClr val="000000"/>
                </a:solidFill>
                <a:latin typeface="Arial Narrow" panose="020B0606020202030204" pitchFamily="34" charset="0"/>
              </a:rPr>
              <a:t>Mekong River Delta</a:t>
            </a:r>
          </a:p>
        </p:txBody>
      </p:sp>
      <p:sp>
        <p:nvSpPr>
          <p:cNvPr id="83981" name="Text Box 28"/>
          <p:cNvSpPr txBox="1">
            <a:spLocks noChangeArrowheads="1"/>
          </p:cNvSpPr>
          <p:nvPr/>
        </p:nvSpPr>
        <p:spPr bwMode="auto">
          <a:xfrm rot="2700000">
            <a:off x="2859560" y="3777390"/>
            <a:ext cx="16257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err="1">
                <a:latin typeface="Arial Narrow" panose="020B0606020202030204" pitchFamily="34" charset="0"/>
              </a:rPr>
              <a:t>Annamite</a:t>
            </a:r>
            <a:r>
              <a:rPr lang="en-US" b="1" dirty="0">
                <a:latin typeface="Arial Narrow" panose="020B0606020202030204" pitchFamily="34" charset="0"/>
              </a:rPr>
              <a:t> Chain</a:t>
            </a:r>
          </a:p>
        </p:txBody>
      </p:sp>
      <p:sp>
        <p:nvSpPr>
          <p:cNvPr id="83982" name="Freeform 29"/>
          <p:cNvSpPr>
            <a:spLocks/>
          </p:cNvSpPr>
          <p:nvPr/>
        </p:nvSpPr>
        <p:spPr bwMode="auto">
          <a:xfrm>
            <a:off x="2485682" y="1797508"/>
            <a:ext cx="1747837" cy="2646363"/>
          </a:xfrm>
          <a:custGeom>
            <a:avLst/>
            <a:gdLst>
              <a:gd name="T0" fmla="*/ 2147483647 w 1101"/>
              <a:gd name="T1" fmla="*/ 2147483647 h 1667"/>
              <a:gd name="T2" fmla="*/ 2147483647 w 1101"/>
              <a:gd name="T3" fmla="*/ 2147483647 h 1667"/>
              <a:gd name="T4" fmla="*/ 2147483647 w 1101"/>
              <a:gd name="T5" fmla="*/ 2147483647 h 1667"/>
              <a:gd name="T6" fmla="*/ 2147483647 w 1101"/>
              <a:gd name="T7" fmla="*/ 2147483647 h 1667"/>
              <a:gd name="T8" fmla="*/ 2147483647 w 1101"/>
              <a:gd name="T9" fmla="*/ 2147483647 h 1667"/>
              <a:gd name="T10" fmla="*/ 0 w 1101"/>
              <a:gd name="T11" fmla="*/ 0 h 166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01"/>
              <a:gd name="T19" fmla="*/ 0 h 1667"/>
              <a:gd name="T20" fmla="*/ 1101 w 1101"/>
              <a:gd name="T21" fmla="*/ 1667 h 166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01" h="1667">
                <a:moveTo>
                  <a:pt x="1101" y="1666"/>
                </a:moveTo>
                <a:cubicBezTo>
                  <a:pt x="1100" y="1666"/>
                  <a:pt x="1100" y="1667"/>
                  <a:pt x="1090" y="1626"/>
                </a:cubicBezTo>
                <a:cubicBezTo>
                  <a:pt x="1080" y="1585"/>
                  <a:pt x="1090" y="1505"/>
                  <a:pt x="1039" y="1417"/>
                </a:cubicBezTo>
                <a:cubicBezTo>
                  <a:pt x="988" y="1329"/>
                  <a:pt x="904" y="1210"/>
                  <a:pt x="785" y="1095"/>
                </a:cubicBezTo>
                <a:cubicBezTo>
                  <a:pt x="666" y="980"/>
                  <a:pt x="453" y="910"/>
                  <a:pt x="322" y="728"/>
                </a:cubicBezTo>
                <a:cubicBezTo>
                  <a:pt x="191" y="546"/>
                  <a:pt x="95" y="273"/>
                  <a:pt x="0" y="0"/>
                </a:cubicBezTo>
              </a:path>
            </a:pathLst>
          </a:custGeom>
          <a:noFill/>
          <a:ln w="50800">
            <a:solidFill>
              <a:srgbClr val="9933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2. Vietnam</a:t>
            </a:r>
          </a:p>
        </p:txBody>
      </p:sp>
      <p:sp>
        <p:nvSpPr>
          <p:cNvPr id="84995" name="Rectangle 8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Colonial history</a:t>
            </a:r>
          </a:p>
          <a:p>
            <a:pPr lvl="1" eaLnBrk="1" hangingPunct="1"/>
            <a:r>
              <a:rPr lang="en-US" dirty="0"/>
              <a:t>Strong Chinese influence:</a:t>
            </a:r>
          </a:p>
          <a:p>
            <a:pPr lvl="2" eaLnBrk="1" hangingPunct="1"/>
            <a:r>
              <a:rPr lang="en-US" dirty="0"/>
              <a:t>Vietnam was a province of China.</a:t>
            </a:r>
          </a:p>
          <a:p>
            <a:pPr lvl="2" eaLnBrk="1" hangingPunct="1"/>
            <a:r>
              <a:rPr lang="en-US" dirty="0"/>
              <a:t>Unified in the 1700s.</a:t>
            </a:r>
          </a:p>
          <a:p>
            <a:pPr lvl="1" eaLnBrk="1" hangingPunct="1"/>
            <a:r>
              <a:rPr lang="en-US" dirty="0"/>
              <a:t>Moved south and eventually overtook the kingdom of </a:t>
            </a:r>
            <a:r>
              <a:rPr lang="en-US" dirty="0" err="1"/>
              <a:t>Champa</a:t>
            </a:r>
            <a:r>
              <a:rPr lang="en-US" dirty="0"/>
              <a:t>.</a:t>
            </a:r>
          </a:p>
          <a:p>
            <a:pPr lvl="2" eaLnBrk="1" hangingPunct="1"/>
            <a:r>
              <a:rPr lang="en-US" dirty="0"/>
              <a:t>Dissolved in 1832.</a:t>
            </a:r>
          </a:p>
          <a:p>
            <a:pPr lvl="1" eaLnBrk="1" hangingPunct="1"/>
            <a:r>
              <a:rPr lang="en-US" dirty="0"/>
              <a:t>French influence from 1787:</a:t>
            </a:r>
          </a:p>
          <a:p>
            <a:pPr lvl="2" eaLnBrk="1" hangingPunct="1"/>
            <a:r>
              <a:rPr lang="en-US" dirty="0"/>
              <a:t>Between 1884 and 1893 France captured Vietnam, Laos and Cambodia.</a:t>
            </a:r>
          </a:p>
          <a:p>
            <a:pPr lvl="2" eaLnBrk="1" hangingPunct="1"/>
            <a:r>
              <a:rPr lang="en-US" dirty="0"/>
              <a:t>Renamed Indochina.</a:t>
            </a:r>
          </a:p>
          <a:p>
            <a:pPr lvl="2" eaLnBrk="1" hangingPunct="1"/>
            <a:r>
              <a:rPr lang="en-US" dirty="0"/>
              <a:t>“Mission </a:t>
            </a:r>
            <a:r>
              <a:rPr lang="en-US" dirty="0" err="1"/>
              <a:t>civilisatrice</a:t>
            </a:r>
            <a:r>
              <a:rPr lang="en-US" dirty="0"/>
              <a:t>”.</a:t>
            </a:r>
          </a:p>
          <a:p>
            <a:pPr lvl="2" eaLnBrk="1" hangingPunct="1"/>
            <a:r>
              <a:rPr lang="en-US" dirty="0"/>
              <a:t>Difficult colonial ruling because of different ethnic groups such as Thais, Laotians, Khmers and </a:t>
            </a:r>
            <a:r>
              <a:rPr lang="en-US" dirty="0" err="1"/>
              <a:t>Viets</a:t>
            </a:r>
            <a:r>
              <a:rPr lang="en-US" dirty="0"/>
              <a:t>.</a:t>
            </a:r>
          </a:p>
          <a:p>
            <a:pPr lvl="1" eaLnBrk="1" hangingPunct="1"/>
            <a:r>
              <a:rPr lang="en-US" dirty="0"/>
              <a:t>Emergence of nationalism in early 20th century.</a:t>
            </a:r>
          </a:p>
          <a:p>
            <a:pPr lvl="1" eaLnBrk="1" hangingPunct="1"/>
            <a:r>
              <a:rPr lang="en-US" dirty="0"/>
              <a:t>Japanese occupation increased nationalism.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2. Vietnam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Unification of Vietnam: Vietnam War</a:t>
            </a:r>
          </a:p>
          <a:p>
            <a:pPr lvl="1" eaLnBrk="1" hangingPunct="1"/>
            <a:r>
              <a:rPr lang="en-US" dirty="0"/>
              <a:t>Civil War (1945-1954):</a:t>
            </a:r>
          </a:p>
          <a:p>
            <a:pPr lvl="2" eaLnBrk="1" hangingPunct="1"/>
            <a:r>
              <a:rPr lang="en-US" dirty="0"/>
              <a:t>Civil war against the French occupation.</a:t>
            </a:r>
          </a:p>
          <a:p>
            <a:pPr lvl="2" eaLnBrk="1" hangingPunct="1"/>
            <a:r>
              <a:rPr lang="en-US" dirty="0"/>
              <a:t>Ended in 1954 with the division of Vietnam along the 17th parallel.</a:t>
            </a:r>
          </a:p>
          <a:p>
            <a:pPr lvl="1" eaLnBrk="1" hangingPunct="1"/>
            <a:r>
              <a:rPr lang="en-US" dirty="0"/>
              <a:t>Involvement of the United States in the Vietnam War:</a:t>
            </a:r>
          </a:p>
          <a:p>
            <a:pPr lvl="2" eaLnBrk="1" hangingPunct="1"/>
            <a:r>
              <a:rPr lang="en-US" dirty="0"/>
              <a:t>Started in 1950 with military aid to the French.</a:t>
            </a:r>
          </a:p>
          <a:p>
            <a:pPr lvl="2" eaLnBrk="1" hangingPunct="1"/>
            <a:r>
              <a:rPr lang="en-US" dirty="0"/>
              <a:t>After the French defeat, the United States backed the South Vietnam government.</a:t>
            </a:r>
          </a:p>
          <a:p>
            <a:pPr lvl="2" eaLnBrk="1" hangingPunct="1"/>
            <a:r>
              <a:rPr lang="en-US" dirty="0"/>
              <a:t>Strong guerilla warfare; the United States started to send troops in 1963.</a:t>
            </a:r>
          </a:p>
          <a:p>
            <a:pPr lvl="2" eaLnBrk="1" hangingPunct="1"/>
            <a:r>
              <a:rPr lang="en-US" dirty="0"/>
              <a:t>By 1969, 600,000 troops were involved in the Vietnam War.</a:t>
            </a:r>
          </a:p>
          <a:p>
            <a:pPr lvl="2" eaLnBrk="1" hangingPunct="1"/>
            <a:r>
              <a:rPr lang="en-US" dirty="0"/>
              <a:t>Withdrawn in 1973 and in 1975 South Vietnam surrendered.</a:t>
            </a:r>
          </a:p>
          <a:p>
            <a:pPr lvl="2" eaLnBrk="1" hangingPunct="1"/>
            <a:r>
              <a:rPr lang="en-US" dirty="0"/>
              <a:t>3 million Vietnamese killed during the 1965-1975 war.</a:t>
            </a:r>
          </a:p>
        </p:txBody>
      </p:sp>
      <p:sp>
        <p:nvSpPr>
          <p:cNvPr id="2" name="Action Button: Video 1">
            <a:hlinkClick r:id="rId3" highlightClick="1"/>
            <a:extLst>
              <a:ext uri="{FF2B5EF4-FFF2-40B4-BE49-F238E27FC236}">
                <a16:creationId xmlns:a16="http://schemas.microsoft.com/office/drawing/2014/main" id="{85ECCF7F-82F0-4310-A632-30C289345B31}"/>
              </a:ext>
            </a:extLst>
          </p:cNvPr>
          <p:cNvSpPr/>
          <p:nvPr/>
        </p:nvSpPr>
        <p:spPr bwMode="auto">
          <a:xfrm>
            <a:off x="9053763" y="2219826"/>
            <a:ext cx="697832" cy="427121"/>
          </a:xfrm>
          <a:prstGeom prst="actionButtonMovi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17A6B8-0303-4D7F-B4D5-9E53FCFE5623}"/>
              </a:ext>
            </a:extLst>
          </p:cNvPr>
          <p:cNvSpPr/>
          <p:nvPr/>
        </p:nvSpPr>
        <p:spPr>
          <a:xfrm>
            <a:off x="8908504" y="2646947"/>
            <a:ext cx="28216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gency FB" panose="020B0503020202020204" pitchFamily="34" charset="0"/>
              </a:rPr>
              <a:t>The First Vietnam War (1945~54)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2. Vietnam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Difficult economic recovery</a:t>
            </a:r>
          </a:p>
          <a:p>
            <a:pPr lvl="1" eaLnBrk="1" hangingPunct="1"/>
            <a:r>
              <a:rPr lang="en-US" dirty="0"/>
              <a:t>Embargo imposed by the United States (1975-1994).</a:t>
            </a:r>
          </a:p>
          <a:p>
            <a:pPr lvl="1" eaLnBrk="1" hangingPunct="1"/>
            <a:r>
              <a:rPr lang="en-US" dirty="0"/>
              <a:t>Conflicts with China (1979).</a:t>
            </a:r>
          </a:p>
          <a:p>
            <a:pPr lvl="1" eaLnBrk="1" hangingPunct="1"/>
            <a:r>
              <a:rPr lang="en-US" dirty="0"/>
              <a:t>The first decade after the Vietnam War:</a:t>
            </a:r>
          </a:p>
          <a:p>
            <a:pPr lvl="2" eaLnBrk="1" hangingPunct="1"/>
            <a:r>
              <a:rPr lang="en-US" dirty="0"/>
              <a:t>Very slow recovery.</a:t>
            </a:r>
          </a:p>
          <a:p>
            <a:pPr lvl="2" eaLnBrk="1" hangingPunct="1"/>
            <a:r>
              <a:rPr lang="en-US" dirty="0"/>
              <a:t>Became a net importer of rice, instead of an exporter.</a:t>
            </a:r>
          </a:p>
          <a:p>
            <a:pPr lvl="2" eaLnBrk="1" hangingPunct="1"/>
            <a:r>
              <a:rPr lang="en-US" dirty="0"/>
              <a:t>Communist style economic planning.</a:t>
            </a:r>
          </a:p>
          <a:p>
            <a:pPr lvl="1" eaLnBrk="1" hangingPunct="1"/>
            <a:r>
              <a:rPr lang="en-US" dirty="0"/>
              <a:t>Liberalization of the economy (mid 1980s):</a:t>
            </a:r>
          </a:p>
          <a:p>
            <a:pPr lvl="2" eaLnBrk="1" hangingPunct="1"/>
            <a:r>
              <a:rPr lang="en-US" dirty="0"/>
              <a:t>Introduction of market principles (</a:t>
            </a:r>
            <a:r>
              <a:rPr lang="en-US" dirty="0" err="1"/>
              <a:t>Doi</a:t>
            </a:r>
            <a:r>
              <a:rPr lang="en-US" dirty="0"/>
              <a:t> </a:t>
            </a:r>
            <a:r>
              <a:rPr lang="en-US" dirty="0" err="1"/>
              <a:t>Moi</a:t>
            </a:r>
            <a:r>
              <a:rPr lang="en-US" dirty="0"/>
              <a:t>).</a:t>
            </a:r>
          </a:p>
          <a:p>
            <a:pPr lvl="2" eaLnBrk="1" hangingPunct="1"/>
            <a:r>
              <a:rPr lang="en-US" dirty="0"/>
              <a:t>Benefited the agricultural sector (world’s second largest rice exporter).</a:t>
            </a:r>
          </a:p>
          <a:p>
            <a:pPr lvl="1" eaLnBrk="1" hangingPunct="1"/>
            <a:r>
              <a:rPr lang="en-US" dirty="0"/>
              <a:t>Among the lowest labor costs in Pacific Asia:</a:t>
            </a:r>
          </a:p>
          <a:p>
            <a:pPr lvl="2" eaLnBrk="1" hangingPunct="1"/>
            <a:r>
              <a:rPr lang="en-US" dirty="0"/>
              <a:t>Good level of education (88% literacy rate).</a:t>
            </a:r>
          </a:p>
          <a:p>
            <a:pPr lvl="2" eaLnBrk="1" hangingPunct="1"/>
            <a:r>
              <a:rPr lang="en-US" dirty="0"/>
              <a:t>Favored foreign investments (1994).</a:t>
            </a:r>
          </a:p>
          <a:p>
            <a:pPr lvl="2" eaLnBrk="1" hangingPunct="1"/>
            <a:r>
              <a:rPr lang="en-US" dirty="0"/>
              <a:t>ASEAN joined (1995).</a:t>
            </a:r>
          </a:p>
          <a:p>
            <a:pPr lvl="1" eaLnBrk="1" hangingPunct="1"/>
            <a:r>
              <a:rPr lang="en-US" dirty="0"/>
              <a:t>Differences between the north and the south, as the south was more exposed to capitalism.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2. Vietnam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Vietnamese diaspora</a:t>
            </a:r>
          </a:p>
          <a:p>
            <a:pPr lvl="1" eaLnBrk="1" hangingPunct="1"/>
            <a:r>
              <a:rPr lang="en-US" dirty="0"/>
              <a:t>Left during the Vietnam War and after the reunification.</a:t>
            </a:r>
          </a:p>
          <a:p>
            <a:pPr lvl="1" eaLnBrk="1" hangingPunct="1"/>
            <a:r>
              <a:rPr lang="en-US" dirty="0"/>
              <a:t>About 4.5 million left.</a:t>
            </a:r>
          </a:p>
          <a:p>
            <a:pPr lvl="1" eaLnBrk="1" hangingPunct="1"/>
            <a:r>
              <a:rPr lang="en-US" dirty="0"/>
              <a:t>Mainly left to the United States (2.2M), Canada (250K), France (250K) and Australia (350K).</a:t>
            </a:r>
          </a:p>
          <a:p>
            <a:pPr lvl="1" eaLnBrk="1" hangingPunct="1"/>
            <a:r>
              <a:rPr lang="en-US" dirty="0"/>
              <a:t>Similar impacts than China.</a:t>
            </a:r>
          </a:p>
          <a:p>
            <a:pPr lvl="1" eaLnBrk="1" hangingPunct="1"/>
            <a:r>
              <a:rPr lang="en-US" dirty="0"/>
              <a:t>Bring back skills, capital and connections.</a:t>
            </a:r>
          </a:p>
          <a:p>
            <a:pPr lvl="1" eaLnBrk="1" hangingPunct="1"/>
            <a:r>
              <a:rPr lang="en-US" dirty="0"/>
              <a:t>A significant low skilled labor pool.</a:t>
            </a:r>
          </a:p>
          <a:p>
            <a:pPr lvl="1" eaLnBrk="1" hangingPunct="1"/>
            <a:r>
              <a:rPr lang="en-US" dirty="0"/>
              <a:t>60% of the population less than 27 years old.</a:t>
            </a:r>
          </a:p>
          <a:p>
            <a:pPr eaLnBrk="1" hangingPunct="1"/>
            <a:r>
              <a:rPr lang="en-US" dirty="0"/>
              <a:t>A new manufacturing cluster</a:t>
            </a:r>
          </a:p>
          <a:p>
            <a:pPr lvl="1" eaLnBrk="1" hangingPunct="1"/>
            <a:r>
              <a:rPr lang="en-US" dirty="0"/>
              <a:t>Competing with China as a low-cost destination.</a:t>
            </a:r>
          </a:p>
          <a:p>
            <a:pPr lvl="1" eaLnBrk="1" hangingPunct="1"/>
            <a:r>
              <a:rPr lang="en-US" dirty="0"/>
              <a:t>Coastal access favors export-oriented strategies.</a:t>
            </a:r>
          </a:p>
          <a:p>
            <a:pPr lvl="1" eaLnBrk="1" hangingPunct="1"/>
            <a:r>
              <a:rPr lang="en-US" dirty="0"/>
              <a:t>High importance of the textile industry.</a:t>
            </a:r>
          </a:p>
          <a:p>
            <a:pPr lvl="1" eaLnBrk="1" hangingPunct="1"/>
            <a:r>
              <a:rPr lang="en-US" dirty="0"/>
              <a:t>Among the world’s fastest growth rates in recent years.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2859AE9-1730-457B-B313-5C9839DDD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Vietnam Export </a:t>
            </a:r>
            <a:r>
              <a:rPr lang="en-US" dirty="0" err="1"/>
              <a:t>Treemap</a:t>
            </a:r>
            <a:r>
              <a:rPr lang="en-US" dirty="0"/>
              <a:t>, 2017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25A83B-AD6E-4785-8CEA-68D3D565A8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82" t="42368" r="1882" b="2720"/>
          <a:stretch/>
        </p:blipFill>
        <p:spPr>
          <a:xfrm>
            <a:off x="1009651" y="1461836"/>
            <a:ext cx="11108280" cy="434340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76213FE-5C53-41AD-8D41-B17A47123DF5}"/>
              </a:ext>
            </a:extLst>
          </p:cNvPr>
          <p:cNvSpPr/>
          <p:nvPr/>
        </p:nvSpPr>
        <p:spPr bwMode="auto">
          <a:xfrm>
            <a:off x="5940262" y="3973934"/>
            <a:ext cx="1581845" cy="1493409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264D162-07D9-4D38-ADEE-A38F51CAB4F4}"/>
              </a:ext>
            </a:extLst>
          </p:cNvPr>
          <p:cNvSpPr/>
          <p:nvPr/>
        </p:nvSpPr>
        <p:spPr bwMode="auto">
          <a:xfrm>
            <a:off x="9944934" y="1529972"/>
            <a:ext cx="874354" cy="1166507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7D99FAD-DC4B-4978-B1CD-354D48E2874E}"/>
              </a:ext>
            </a:extLst>
          </p:cNvPr>
          <p:cNvSpPr/>
          <p:nvPr/>
        </p:nvSpPr>
        <p:spPr bwMode="auto">
          <a:xfrm>
            <a:off x="8646290" y="1529972"/>
            <a:ext cx="1231899" cy="148020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13D1F62-3271-4A34-8EF3-B0A7B7E84AB7}"/>
              </a:ext>
            </a:extLst>
          </p:cNvPr>
          <p:cNvSpPr/>
          <p:nvPr/>
        </p:nvSpPr>
        <p:spPr bwMode="auto">
          <a:xfrm>
            <a:off x="8646289" y="4131485"/>
            <a:ext cx="1231899" cy="74086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78394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2. Vietnam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High tourism potential</a:t>
            </a:r>
          </a:p>
          <a:p>
            <a:pPr lvl="1"/>
            <a:r>
              <a:rPr lang="en-US" dirty="0"/>
              <a:t>Sub-tropical climate.</a:t>
            </a:r>
          </a:p>
          <a:p>
            <a:pPr lvl="1" eaLnBrk="1" hangingPunct="1"/>
            <a:r>
              <a:rPr lang="en-US" dirty="0"/>
              <a:t>Long coastline; beach resorts.</a:t>
            </a:r>
          </a:p>
          <a:p>
            <a:pPr lvl="1" eaLnBrk="1" hangingPunct="1"/>
            <a:r>
              <a:rPr lang="en-US" dirty="0"/>
              <a:t>Subtropical climate.</a:t>
            </a:r>
          </a:p>
          <a:p>
            <a:pPr lvl="1" eaLnBrk="1" hangingPunct="1"/>
            <a:r>
              <a:rPr lang="en-US" dirty="0"/>
              <a:t>Intact coral reefs.</a:t>
            </a:r>
          </a:p>
          <a:p>
            <a:pPr lvl="1" eaLnBrk="1" hangingPunct="1"/>
            <a:r>
              <a:rPr lang="en-US" dirty="0"/>
              <a:t>Political and social stability.</a:t>
            </a:r>
          </a:p>
          <a:p>
            <a:pPr lvl="1" eaLnBrk="1" hangingPunct="1"/>
            <a:r>
              <a:rPr lang="en-US" dirty="0"/>
              <a:t>Original cuisine: often adapting French cuisine.</a:t>
            </a:r>
          </a:p>
          <a:p>
            <a:pPr lvl="1" eaLnBrk="1" hangingPunct="1"/>
            <a:r>
              <a:rPr lang="en-US" dirty="0"/>
              <a:t>Initial lack of development has protected Vietnam's numerous natural resources.</a:t>
            </a:r>
          </a:p>
          <a:p>
            <a:pPr lvl="1" eaLnBrk="1" hangingPunct="1"/>
            <a:r>
              <a:rPr lang="en-US" dirty="0"/>
              <a:t>18 million international tourists in 2019 (10 million in 2016).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AA4E23-9F95-4116-B0D3-2F5EAA451734}"/>
              </a:ext>
            </a:extLst>
          </p:cNvPr>
          <p:cNvSpPr txBox="1"/>
          <p:nvPr/>
        </p:nvSpPr>
        <p:spPr>
          <a:xfrm>
            <a:off x="2384232" y="6045339"/>
            <a:ext cx="6604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Explain why the geography and culture of Vietnam are suitable for the development of its tourism industry.</a:t>
            </a:r>
          </a:p>
        </p:txBody>
      </p:sp>
      <p:pic>
        <p:nvPicPr>
          <p:cNvPr id="5" name="Picture 2" descr="C:\Users\ecojpr\AppData\Local\Microsoft\Windows\Temporary Internet Files\Content.IE5\H0P94DF5\MC900442072[1].wmf">
            <a:extLst>
              <a:ext uri="{FF2B5EF4-FFF2-40B4-BE49-F238E27FC236}">
                <a16:creationId xmlns:a16="http://schemas.microsoft.com/office/drawing/2014/main" id="{71C9E70C-4F27-4C1C-B016-EC7B1AFE8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998" y="6100510"/>
            <a:ext cx="914400" cy="6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2. Malaysia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role of Singapore:</a:t>
            </a:r>
          </a:p>
          <a:p>
            <a:pPr lvl="1"/>
            <a:r>
              <a:rPr lang="en-US" dirty="0"/>
              <a:t>Financial and transport center.</a:t>
            </a:r>
          </a:p>
          <a:p>
            <a:pPr lvl="1"/>
            <a:r>
              <a:rPr lang="en-US" dirty="0"/>
              <a:t>Relocation of several labor-intensive activities to southern Malaysia (mainly </a:t>
            </a:r>
            <a:r>
              <a:rPr lang="en-US" dirty="0" err="1"/>
              <a:t>Johore</a:t>
            </a:r>
            <a:r>
              <a:rPr lang="en-US" dirty="0"/>
              <a:t>) in the 1980s and 1990s.</a:t>
            </a:r>
          </a:p>
          <a:p>
            <a:pPr eaLnBrk="1" hangingPunct="1"/>
            <a:r>
              <a:rPr lang="en-US" dirty="0"/>
              <a:t>A pluralistic society</a:t>
            </a:r>
          </a:p>
          <a:p>
            <a:pPr lvl="1"/>
            <a:r>
              <a:rPr lang="en-US" dirty="0"/>
              <a:t>Three major ethnic groups (Malay, Chinese and Indian).</a:t>
            </a:r>
          </a:p>
          <a:p>
            <a:pPr lvl="1"/>
            <a:r>
              <a:rPr lang="en-US" dirty="0"/>
              <a:t>Each has its own culture and socioeconomic role.</a:t>
            </a:r>
          </a:p>
          <a:p>
            <a:pPr lvl="1"/>
            <a:r>
              <a:rPr lang="en-US" dirty="0"/>
              <a:t>Ambitious goal to propel Malaysia as a developed economy.</a:t>
            </a:r>
          </a:p>
          <a:p>
            <a:pPr lvl="1" eaLnBrk="1" hangingPunct="1"/>
            <a:r>
              <a:rPr lang="en-US" dirty="0"/>
              <a:t>The risk of Islamization.</a:t>
            </a:r>
          </a:p>
        </p:txBody>
      </p:sp>
    </p:spTree>
    <p:extLst>
      <p:ext uri="{BB962C8B-B14F-4D97-AF65-F5344CB8AC3E}">
        <p14:creationId xmlns:p14="http://schemas.microsoft.com/office/powerpoint/2010/main" val="2367883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1. Singapore</a:t>
            </a:r>
          </a:p>
        </p:txBody>
      </p:sp>
      <p:sp>
        <p:nvSpPr>
          <p:cNvPr id="17411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Similarities and differences with Hong Kong</a:t>
            </a:r>
          </a:p>
          <a:p>
            <a:pPr lvl="1" eaLnBrk="1" hangingPunct="1"/>
            <a:r>
              <a:rPr lang="en-US" dirty="0"/>
              <a:t>City-state with only 724 square kilometers (about 1,000 for Hong Kong).</a:t>
            </a:r>
          </a:p>
          <a:p>
            <a:pPr lvl="2" eaLnBrk="1" hangingPunct="1"/>
            <a:r>
              <a:rPr lang="en-US" dirty="0"/>
              <a:t>High densities and limited importance of agriculture.</a:t>
            </a:r>
          </a:p>
          <a:p>
            <a:pPr lvl="2" eaLnBrk="1" hangingPunct="1"/>
            <a:r>
              <a:rPr lang="en-US" dirty="0"/>
              <a:t>Singapore is entirely flat.</a:t>
            </a:r>
          </a:p>
          <a:p>
            <a:pPr lvl="2" eaLnBrk="1" hangingPunct="1"/>
            <a:r>
              <a:rPr lang="en-US" dirty="0"/>
              <a:t>Land reclamations are extending the surface of Singapore.</a:t>
            </a:r>
          </a:p>
          <a:p>
            <a:pPr lvl="2" eaLnBrk="1" hangingPunct="1"/>
            <a:r>
              <a:rPr lang="en-US" dirty="0"/>
              <a:t>One of the few city-states left in the world.</a:t>
            </a:r>
          </a:p>
          <a:p>
            <a:pPr lvl="1" eaLnBrk="1" hangingPunct="1"/>
            <a:r>
              <a:rPr lang="en-US" dirty="0"/>
              <a:t>Financial and trade centers.</a:t>
            </a:r>
          </a:p>
          <a:p>
            <a:pPr lvl="1" eaLnBrk="1" hangingPunct="1"/>
            <a:r>
              <a:rPr lang="en-US" dirty="0"/>
              <a:t>Former British colonies.</a:t>
            </a:r>
          </a:p>
          <a:p>
            <a:pPr lvl="1" eaLnBrk="1" hangingPunct="1"/>
            <a:r>
              <a:rPr lang="en-US" dirty="0"/>
              <a:t>Strong rule of law.</a:t>
            </a:r>
          </a:p>
          <a:p>
            <a:pPr lvl="1" eaLnBrk="1" hangingPunct="1"/>
            <a:r>
              <a:rPr lang="en-US" dirty="0"/>
              <a:t>Small populations (5.6 vs. 6.9 million):</a:t>
            </a:r>
          </a:p>
          <a:p>
            <a:pPr lvl="2" eaLnBrk="1" hangingPunct="1"/>
            <a:r>
              <a:rPr lang="en-US" dirty="0"/>
              <a:t>Chinese ethnic dominance.</a:t>
            </a:r>
          </a:p>
          <a:p>
            <a:pPr lvl="2" eaLnBrk="1" hangingPunct="1"/>
            <a:r>
              <a:rPr lang="en-US" dirty="0"/>
              <a:t>Non-residents account for about 25% of the population.</a:t>
            </a:r>
          </a:p>
          <a:p>
            <a:pPr lvl="2" eaLnBrk="1" hangingPunct="1"/>
            <a:r>
              <a:rPr lang="en-US" dirty="0"/>
              <a:t>On occasion (e.g. 2003) non-residents not be allowed to overextend their stay.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3. Indonesia</a:t>
            </a:r>
          </a:p>
        </p:txBody>
      </p:sp>
      <p:sp>
        <p:nvSpPr>
          <p:cNvPr id="48131" name="Rectangle 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Colonial History</a:t>
            </a:r>
          </a:p>
          <a:p>
            <a:pPr lvl="1" eaLnBrk="1" hangingPunct="1"/>
            <a:r>
              <a:rPr lang="en-US" dirty="0"/>
              <a:t>Trading area between China and India:</a:t>
            </a:r>
          </a:p>
          <a:p>
            <a:pPr lvl="2" eaLnBrk="1" hangingPunct="1"/>
            <a:r>
              <a:rPr lang="en-US" dirty="0"/>
              <a:t>Cultural and religious influence mainly came from the outside.</a:t>
            </a:r>
          </a:p>
          <a:p>
            <a:pPr lvl="2" eaLnBrk="1" hangingPunct="1"/>
            <a:r>
              <a:rPr lang="en-US" dirty="0"/>
              <a:t>Malayo-Polynesian Animism (ca. 500 BC):</a:t>
            </a:r>
          </a:p>
          <a:p>
            <a:pPr lvl="3" eaLnBrk="1" hangingPunct="1"/>
            <a:r>
              <a:rPr lang="en-US" dirty="0"/>
              <a:t>Mixed with indigenous beliefs.</a:t>
            </a:r>
          </a:p>
          <a:p>
            <a:pPr lvl="3" eaLnBrk="1" hangingPunct="1"/>
            <a:r>
              <a:rPr lang="en-US" dirty="0"/>
              <a:t>Ancestor worship and of nature.</a:t>
            </a:r>
          </a:p>
          <a:p>
            <a:pPr lvl="3" eaLnBrk="1" hangingPunct="1"/>
            <a:r>
              <a:rPr lang="en-US" dirty="0"/>
              <a:t>Sacredness of the earth.</a:t>
            </a:r>
          </a:p>
          <a:p>
            <a:pPr lvl="2" eaLnBrk="1" hangingPunct="1"/>
            <a:r>
              <a:rPr lang="en-US" dirty="0"/>
              <a:t>Early Hindu and Buddhist states from the 4</a:t>
            </a:r>
            <a:r>
              <a:rPr lang="en-US" baseline="30000" dirty="0"/>
              <a:t>th</a:t>
            </a:r>
            <a:r>
              <a:rPr lang="en-US" dirty="0"/>
              <a:t> century (Sri </a:t>
            </a:r>
            <a:r>
              <a:rPr lang="en-US" dirty="0" err="1"/>
              <a:t>Vijaya</a:t>
            </a:r>
            <a:r>
              <a:rPr lang="en-US" dirty="0"/>
              <a:t>).</a:t>
            </a:r>
          </a:p>
          <a:p>
            <a:pPr lvl="2" eaLnBrk="1" hangingPunct="1"/>
            <a:r>
              <a:rPr lang="en-US" dirty="0"/>
              <a:t>Islam religion brought by Arab traders from the 13th century.</a:t>
            </a:r>
          </a:p>
          <a:p>
            <a:pPr lvl="2" eaLnBrk="1" hangingPunct="1"/>
            <a:r>
              <a:rPr lang="en-US" dirty="0"/>
              <a:t>Catholicism came with the Portuguese in the 16th century.</a:t>
            </a:r>
          </a:p>
          <a:p>
            <a:pPr lvl="2" eaLnBrk="1" hangingPunct="1"/>
            <a:r>
              <a:rPr lang="en-US" dirty="0"/>
              <a:t>Jakarta captured by the Dutch in (1619); renamed Batavia.</a:t>
            </a:r>
          </a:p>
          <a:p>
            <a:pPr lvl="1" eaLnBrk="1" hangingPunct="1"/>
            <a:r>
              <a:rPr lang="en-US" dirty="0"/>
              <a:t>Several island groups are multi-cultural:</a:t>
            </a:r>
          </a:p>
          <a:p>
            <a:pPr lvl="2" eaLnBrk="1" hangingPunct="1"/>
            <a:r>
              <a:rPr lang="en-US" dirty="0"/>
              <a:t>Mollusks: “spice islands” brought several external influences.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2. Malaysia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Colonial impact</a:t>
            </a:r>
          </a:p>
          <a:p>
            <a:pPr lvl="1" eaLnBrk="1" hangingPunct="1"/>
            <a:r>
              <a:rPr lang="en-US" dirty="0"/>
              <a:t>Modern Malaysia:</a:t>
            </a:r>
          </a:p>
          <a:p>
            <a:pPr lvl="2" eaLnBrk="1" hangingPunct="1"/>
            <a:r>
              <a:rPr lang="en-US" dirty="0"/>
              <a:t>Foundation of the Sultanate of Malacca (c1400):</a:t>
            </a:r>
          </a:p>
          <a:p>
            <a:pPr lvl="3" eaLnBrk="1" hangingPunct="1"/>
            <a:r>
              <a:rPr lang="en-US" dirty="0"/>
              <a:t>Fragmented history because was initially controlled by several sultans.</a:t>
            </a:r>
          </a:p>
          <a:p>
            <a:pPr lvl="2" eaLnBrk="1" hangingPunct="1"/>
            <a:r>
              <a:rPr lang="en-US" dirty="0"/>
              <a:t>Malacca fell to the Portuguese (1511).</a:t>
            </a:r>
          </a:p>
          <a:p>
            <a:pPr lvl="2" eaLnBrk="1" hangingPunct="1"/>
            <a:r>
              <a:rPr lang="en-US" dirty="0"/>
              <a:t>Taken over by the Dutch (1641).</a:t>
            </a:r>
          </a:p>
          <a:p>
            <a:pPr lvl="2" eaLnBrk="1" hangingPunct="1"/>
            <a:r>
              <a:rPr lang="en-US" dirty="0"/>
              <a:t>Seized by Britain (1824).</a:t>
            </a:r>
          </a:p>
          <a:p>
            <a:pPr lvl="1" eaLnBrk="1" hangingPunct="1"/>
            <a:r>
              <a:rPr lang="en-US" dirty="0"/>
              <a:t>British takeover:</a:t>
            </a:r>
          </a:p>
          <a:p>
            <a:pPr lvl="2" eaLnBrk="1" hangingPunct="1"/>
            <a:r>
              <a:rPr lang="en-US" dirty="0"/>
              <a:t>Political rivalry among Malaysian sultans favored the establishment of British control.</a:t>
            </a:r>
          </a:p>
          <a:p>
            <a:pPr lvl="2" eaLnBrk="1" hangingPunct="1"/>
            <a:r>
              <a:rPr lang="en-US" dirty="0"/>
              <a:t>Formation of the Strait Settlements with Penang (1786), Singapore (1819) and </a:t>
            </a:r>
            <a:r>
              <a:rPr lang="en-US" dirty="0" err="1"/>
              <a:t>Malaka</a:t>
            </a:r>
            <a:r>
              <a:rPr lang="en-US" dirty="0"/>
              <a:t> (1824).</a:t>
            </a:r>
          </a:p>
          <a:p>
            <a:pPr lvl="2" eaLnBrk="1" hangingPunct="1"/>
            <a:r>
              <a:rPr lang="en-US" dirty="0"/>
              <a:t>By 1888 most of the country was controlled by Britain.</a:t>
            </a:r>
          </a:p>
          <a:p>
            <a:pPr lvl="2" eaLnBrk="1" hangingPunct="1"/>
            <a:r>
              <a:rPr lang="en-US" dirty="0"/>
              <a:t>Goal of securing the trade route to China and access Malaysian resources (tin and rubber).</a:t>
            </a:r>
          </a:p>
        </p:txBody>
      </p:sp>
    </p:spTree>
    <p:extLst>
      <p:ext uri="{BB962C8B-B14F-4D97-AF65-F5344CB8AC3E}">
        <p14:creationId xmlns:p14="http://schemas.microsoft.com/office/powerpoint/2010/main" val="25164952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2. Malaysia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Independence</a:t>
            </a:r>
          </a:p>
          <a:p>
            <a:pPr lvl="1" eaLnBrk="1" hangingPunct="1"/>
            <a:r>
              <a:rPr lang="en-US" dirty="0"/>
              <a:t>Japanese occupation (Asia for Asians):</a:t>
            </a:r>
          </a:p>
          <a:p>
            <a:pPr lvl="2" eaLnBrk="1" hangingPunct="1"/>
            <a:r>
              <a:rPr lang="en-US" dirty="0"/>
              <a:t>Decisive factor the emergence of a national identity.</a:t>
            </a:r>
          </a:p>
          <a:p>
            <a:pPr lvl="2" eaLnBrk="1" hangingPunct="1"/>
            <a:r>
              <a:rPr lang="en-US" dirty="0"/>
              <a:t>Put Malays in key political positions.</a:t>
            </a:r>
          </a:p>
          <a:p>
            <a:pPr lvl="1" eaLnBrk="1" hangingPunct="1"/>
            <a:r>
              <a:rPr lang="en-US" dirty="0"/>
              <a:t>Federation of Malaysia (1948):</a:t>
            </a:r>
          </a:p>
          <a:p>
            <a:pPr lvl="2" eaLnBrk="1" hangingPunct="1"/>
            <a:r>
              <a:rPr lang="en-US" dirty="0"/>
              <a:t>Under British supervision.</a:t>
            </a:r>
          </a:p>
          <a:p>
            <a:pPr lvl="2" eaLnBrk="1" hangingPunct="1"/>
            <a:r>
              <a:rPr lang="en-US" dirty="0"/>
              <a:t>Citizenship granted to Chinese and Indian settlers.</a:t>
            </a:r>
          </a:p>
          <a:p>
            <a:pPr lvl="2" eaLnBrk="1" hangingPunct="1"/>
            <a:r>
              <a:rPr lang="en-US" dirty="0"/>
              <a:t>Independence in 1957 by a coalition government between the Malays, Chinese and Indian.</a:t>
            </a:r>
          </a:p>
          <a:p>
            <a:pPr lvl="1" eaLnBrk="1" hangingPunct="1"/>
            <a:r>
              <a:rPr lang="en-US" dirty="0"/>
              <a:t>Federation of Malaya (1963):</a:t>
            </a:r>
          </a:p>
          <a:p>
            <a:pPr lvl="2" eaLnBrk="1" hangingPunct="1"/>
            <a:r>
              <a:rPr lang="en-US" dirty="0"/>
              <a:t>Singapore, Sabah (North Borneo), and Sarawak.</a:t>
            </a:r>
          </a:p>
          <a:p>
            <a:pPr lvl="2" eaLnBrk="1" hangingPunct="1"/>
            <a:r>
              <a:rPr lang="en-US" dirty="0"/>
              <a:t>Singapore expelled (1965).</a:t>
            </a:r>
          </a:p>
          <a:p>
            <a:pPr lvl="1" eaLnBrk="1" hangingPunct="1"/>
            <a:r>
              <a:rPr lang="en-US" dirty="0"/>
              <a:t>Vietnamese refugees (Boat People) from 1978:</a:t>
            </a:r>
          </a:p>
          <a:p>
            <a:pPr lvl="2" eaLnBrk="1" hangingPunct="1"/>
            <a:r>
              <a:rPr lang="en-US" dirty="0"/>
              <a:t>Created ethnic problems since it increased the proportion of Chinese.</a:t>
            </a:r>
          </a:p>
          <a:p>
            <a:pPr lvl="2" eaLnBrk="1" hangingPunct="1"/>
            <a:r>
              <a:rPr lang="en-US" dirty="0"/>
              <a:t>Malaysia refused to accept refugees after 1988.</a:t>
            </a:r>
          </a:p>
        </p:txBody>
      </p:sp>
    </p:spTree>
    <p:extLst>
      <p:ext uri="{BB962C8B-B14F-4D97-AF65-F5344CB8AC3E}">
        <p14:creationId xmlns:p14="http://schemas.microsoft.com/office/powerpoint/2010/main" val="177854539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2. Malaysia</a:t>
            </a:r>
          </a:p>
        </p:txBody>
      </p:sp>
      <p:sp>
        <p:nvSpPr>
          <p:cNvPr id="34819" name="Rectangle 11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Contemporary economic development</a:t>
            </a:r>
          </a:p>
          <a:p>
            <a:pPr lvl="1" eaLnBrk="1" hangingPunct="1"/>
            <a:r>
              <a:rPr lang="en-US" dirty="0"/>
              <a:t>Significant growth after the 1960s:</a:t>
            </a:r>
          </a:p>
          <a:p>
            <a:pPr lvl="2" eaLnBrk="1" hangingPunct="1"/>
            <a:r>
              <a:rPr lang="en-US" dirty="0"/>
              <a:t>Malays had the political power while the Chinese had the economic power.</a:t>
            </a:r>
          </a:p>
          <a:p>
            <a:pPr lvl="2" eaLnBrk="1" hangingPunct="1"/>
            <a:r>
              <a:rPr lang="en-US" dirty="0"/>
              <a:t>The main reason behind its current stability.</a:t>
            </a:r>
          </a:p>
          <a:p>
            <a:pPr lvl="1" eaLnBrk="1" hangingPunct="1"/>
            <a:r>
              <a:rPr lang="en-US" dirty="0"/>
              <a:t>Abundance of natural resources:</a:t>
            </a:r>
          </a:p>
          <a:p>
            <a:pPr lvl="2" eaLnBrk="1" hangingPunct="1"/>
            <a:r>
              <a:rPr lang="en-US" dirty="0"/>
              <a:t>Minerals such as oil, natural gas, tin, copper, bauxite, coal and uranium.</a:t>
            </a:r>
          </a:p>
          <a:p>
            <a:pPr lvl="2" eaLnBrk="1" hangingPunct="1"/>
            <a:r>
              <a:rPr lang="en-US" dirty="0"/>
              <a:t>Main palm oil producer in the world.</a:t>
            </a:r>
          </a:p>
          <a:p>
            <a:pPr lvl="2" eaLnBrk="1" hangingPunct="1"/>
            <a:r>
              <a:rPr lang="en-US" dirty="0"/>
              <a:t>Half of world’s timber exports.</a:t>
            </a:r>
          </a:p>
          <a:p>
            <a:pPr lvl="1" eaLnBrk="1" hangingPunct="1"/>
            <a:r>
              <a:rPr lang="en-US" dirty="0"/>
              <a:t>New Economic Policy (1970):</a:t>
            </a:r>
          </a:p>
          <a:p>
            <a:pPr lvl="2" eaLnBrk="1" hangingPunct="1"/>
            <a:r>
              <a:rPr lang="en-US" dirty="0"/>
              <a:t>Export-oriented growth with foreign direct investments, mostly Japanese, Taiwanese, Singaporean and American.</a:t>
            </a:r>
          </a:p>
          <a:p>
            <a:pPr lvl="2" eaLnBrk="1" hangingPunct="1"/>
            <a:r>
              <a:rPr lang="en-US" dirty="0"/>
              <a:t>Growth was the result of a government strategy, like Japan.</a:t>
            </a:r>
          </a:p>
          <a:p>
            <a:pPr lvl="2" eaLnBrk="1" hangingPunct="1"/>
            <a:r>
              <a:rPr lang="en-US" dirty="0"/>
              <a:t>Manufacturing accounts for 70% of export.</a:t>
            </a:r>
          </a:p>
        </p:txBody>
      </p:sp>
    </p:spTree>
    <p:extLst>
      <p:ext uri="{BB962C8B-B14F-4D97-AF65-F5344CB8AC3E}">
        <p14:creationId xmlns:p14="http://schemas.microsoft.com/office/powerpoint/2010/main" val="116649117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3. Indonesia</a:t>
            </a:r>
          </a:p>
        </p:txBody>
      </p:sp>
      <p:sp>
        <p:nvSpPr>
          <p:cNvPr id="51203" name="Rectangle 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/>
              <a:t>Independence</a:t>
            </a:r>
          </a:p>
          <a:p>
            <a:pPr lvl="1" eaLnBrk="1" hangingPunct="1"/>
            <a:r>
              <a:rPr lang="en-US"/>
              <a:t>Japanese occupation (1942-1945):</a:t>
            </a:r>
          </a:p>
          <a:p>
            <a:pPr lvl="2" eaLnBrk="1" hangingPunct="1"/>
            <a:r>
              <a:rPr lang="en-US"/>
              <a:t>Supported by the local elite but brutality lost their support.</a:t>
            </a:r>
          </a:p>
          <a:p>
            <a:pPr lvl="2" eaLnBrk="1" hangingPunct="1"/>
            <a:r>
              <a:rPr lang="en-US"/>
              <a:t>Declared the Republic of Indonesia (August 1945).</a:t>
            </a:r>
          </a:p>
          <a:p>
            <a:pPr lvl="2" eaLnBrk="1" hangingPunct="1"/>
            <a:r>
              <a:rPr lang="en-US"/>
              <a:t>Rejected by the returning Dutch with 4 years of civil war (1945-1949).</a:t>
            </a:r>
          </a:p>
          <a:p>
            <a:pPr lvl="1" eaLnBrk="1" hangingPunct="1"/>
            <a:r>
              <a:rPr lang="en-US"/>
              <a:t>Republic of Indonesia proclaimed (1949).</a:t>
            </a:r>
          </a:p>
          <a:p>
            <a:pPr lvl="1" eaLnBrk="1" hangingPunct="1"/>
            <a:r>
              <a:rPr lang="en-US"/>
              <a:t>From socialism to dictatorship.</a:t>
            </a:r>
          </a:p>
          <a:p>
            <a:pPr eaLnBrk="1" hangingPunct="1"/>
            <a:r>
              <a:rPr lang="en-US"/>
              <a:t>Sukarno’s “Guided Democracy” (1957-65) </a:t>
            </a:r>
          </a:p>
          <a:p>
            <a:pPr lvl="1" eaLnBrk="1" hangingPunct="1"/>
            <a:r>
              <a:rPr lang="en-US"/>
              <a:t>Socialist government.</a:t>
            </a:r>
          </a:p>
          <a:p>
            <a:pPr lvl="1" eaLnBrk="1" hangingPunct="1"/>
            <a:r>
              <a:rPr lang="en-US"/>
              <a:t>Decolonisation idealism.</a:t>
            </a:r>
          </a:p>
          <a:p>
            <a:pPr lvl="1" eaLnBrk="1" hangingPunct="1"/>
            <a:r>
              <a:rPr lang="en-US"/>
              <a:t>Founder of Non-Aligned Countries.</a:t>
            </a:r>
          </a:p>
          <a:p>
            <a:pPr lvl="1" eaLnBrk="1" hangingPunct="1"/>
            <a:r>
              <a:rPr lang="en-US"/>
              <a:t>Economic nationalism:</a:t>
            </a:r>
          </a:p>
          <a:p>
            <a:pPr lvl="2" eaLnBrk="1" hangingPunct="1"/>
            <a:r>
              <a:rPr lang="en-US"/>
              <a:t>Anti-Chinese and anti-colonial attitude.</a:t>
            </a:r>
          </a:p>
          <a:p>
            <a:pPr lvl="2" eaLnBrk="1" hangingPunct="1"/>
            <a:r>
              <a:rPr lang="en-US"/>
              <a:t>Self-sufficiency.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3. Indonesia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Suharto’s “New Order” (1966-1998) </a:t>
            </a:r>
          </a:p>
          <a:p>
            <a:pPr lvl="1" eaLnBrk="1" hangingPunct="1"/>
            <a:r>
              <a:rPr lang="en-US" dirty="0"/>
              <a:t>Military coup (1965):</a:t>
            </a:r>
          </a:p>
          <a:p>
            <a:pPr lvl="2" eaLnBrk="1" hangingPunct="1"/>
            <a:r>
              <a:rPr lang="en-US" dirty="0"/>
              <a:t>Placed Suharto in power.</a:t>
            </a:r>
          </a:p>
          <a:p>
            <a:pPr lvl="2" eaLnBrk="1" hangingPunct="1"/>
            <a:r>
              <a:rPr lang="en-US" dirty="0"/>
              <a:t>More market oriented, but high levels of corruption.</a:t>
            </a:r>
          </a:p>
          <a:p>
            <a:pPr lvl="2" eaLnBrk="1" hangingPunct="1"/>
            <a:r>
              <a:rPr lang="en-US" dirty="0"/>
              <a:t>Destruction of the Indonesian Communist Party (500,000 deaths, mainly Chinese).</a:t>
            </a:r>
          </a:p>
          <a:p>
            <a:pPr lvl="1" eaLnBrk="1" hangingPunct="1"/>
            <a:r>
              <a:rPr lang="en-US" dirty="0"/>
              <a:t>Control of economic sectors by friends and family:</a:t>
            </a:r>
          </a:p>
          <a:p>
            <a:pPr lvl="2" eaLnBrk="1" hangingPunct="1"/>
            <a:r>
              <a:rPr lang="en-US" dirty="0"/>
              <a:t>A government ministry constitutes a kind of fiefdom given by the President to his trusted allies.</a:t>
            </a:r>
          </a:p>
          <a:p>
            <a:pPr lvl="2" eaLnBrk="1" hangingPunct="1"/>
            <a:r>
              <a:rPr lang="en-US" dirty="0"/>
              <a:t>1/3 of Indonesia’s GDP is controlled by the army.</a:t>
            </a:r>
          </a:p>
          <a:p>
            <a:pPr lvl="2" eaLnBrk="1" hangingPunct="1"/>
            <a:r>
              <a:rPr lang="en-US" dirty="0"/>
              <a:t>Mainly involved in resources such as oil, mines and timber.</a:t>
            </a:r>
          </a:p>
          <a:p>
            <a:pPr lvl="2" eaLnBrk="1" hangingPunct="1"/>
            <a:r>
              <a:rPr lang="en-US" dirty="0"/>
              <a:t>In remote and unstable areas.</a:t>
            </a:r>
          </a:p>
          <a:p>
            <a:pPr lvl="2" eaLnBrk="1" hangingPunct="1"/>
            <a:r>
              <a:rPr lang="en-US" dirty="0"/>
              <a:t>The national oil company, </a:t>
            </a:r>
            <a:r>
              <a:rPr lang="en-US" dirty="0" err="1"/>
              <a:t>Pertamina</a:t>
            </a:r>
            <a:r>
              <a:rPr lang="en-US" dirty="0"/>
              <a:t>, as a source of subsidy for the army.</a:t>
            </a:r>
          </a:p>
          <a:p>
            <a:pPr lvl="2" eaLnBrk="1" hangingPunct="1"/>
            <a:r>
              <a:rPr lang="en-US" dirty="0"/>
              <a:t>50% of the budget generated by oil revenues.</a:t>
            </a:r>
          </a:p>
          <a:p>
            <a:pPr lvl="1" eaLnBrk="1" hangingPunct="1"/>
            <a:r>
              <a:rPr lang="en-US" dirty="0"/>
              <a:t>Labeled as the most corrupted country in Pacific Asia.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3. Indonesia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Economic development</a:t>
            </a:r>
          </a:p>
          <a:p>
            <a:pPr lvl="1" eaLnBrk="1" hangingPunct="1"/>
            <a:r>
              <a:rPr lang="en-US" dirty="0"/>
              <a:t>Poor economy as opposed to a rich culture:</a:t>
            </a:r>
          </a:p>
          <a:p>
            <a:pPr lvl="2" eaLnBrk="1" hangingPunct="1"/>
            <a:r>
              <a:rPr lang="en-US" dirty="0"/>
              <a:t>55% of the population is rural.</a:t>
            </a:r>
          </a:p>
          <a:p>
            <a:pPr lvl="2" eaLnBrk="1" hangingPunct="1"/>
            <a:r>
              <a:rPr lang="en-US" dirty="0"/>
              <a:t>40% of the national budget is devoted to pay interests on the foreign debt.</a:t>
            </a:r>
          </a:p>
          <a:p>
            <a:pPr lvl="1" eaLnBrk="1" hangingPunct="1"/>
            <a:r>
              <a:rPr lang="en-US" dirty="0"/>
              <a:t>Uneven distribution:</a:t>
            </a:r>
          </a:p>
          <a:p>
            <a:pPr lvl="2" eaLnBrk="1" hangingPunct="1"/>
            <a:r>
              <a:rPr lang="en-US" dirty="0"/>
              <a:t>Rich in human and natural resources but unevenly distributed.</a:t>
            </a:r>
          </a:p>
          <a:p>
            <a:pPr lvl="2" eaLnBrk="1" hangingPunct="1"/>
            <a:r>
              <a:rPr lang="en-US" dirty="0"/>
              <a:t>Population located in the inner islands (mostly Java) while the resources are on the outer islands.</a:t>
            </a:r>
          </a:p>
          <a:p>
            <a:pPr lvl="2" eaLnBrk="1" hangingPunct="1"/>
            <a:r>
              <a:rPr lang="en-US" dirty="0"/>
              <a:t>The cost of linking more than 6,000 inhabited island is tremendous and inhibits the emergence of economies of scale.</a:t>
            </a:r>
          </a:p>
          <a:p>
            <a:pPr lvl="1" eaLnBrk="1" hangingPunct="1"/>
            <a:r>
              <a:rPr lang="en-US" dirty="0"/>
              <a:t>Tradition of economic nationalism:</a:t>
            </a:r>
          </a:p>
          <a:p>
            <a:pPr lvl="2" eaLnBrk="1" hangingPunct="1"/>
            <a:r>
              <a:rPr lang="en-US" dirty="0"/>
              <a:t>Economic development was a tool to maintain power.</a:t>
            </a:r>
          </a:p>
          <a:p>
            <a:pPr lvl="2" eaLnBrk="1" hangingPunct="1"/>
            <a:r>
              <a:rPr lang="en-US" dirty="0"/>
              <a:t>Capitalism is somewhat equated with colonialism and exploitation.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Population Pyramid of Indonesia, 2000-2018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64CDBA-61C8-4152-9826-98B47A812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245" y="1515136"/>
            <a:ext cx="5029200" cy="508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EE2E734-BAD7-4032-A2A8-AD0C4D487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002" y="1515136"/>
            <a:ext cx="5029200" cy="508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4. The Philippines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/>
              <a:t>Independence</a:t>
            </a:r>
          </a:p>
          <a:p>
            <a:pPr lvl="1" eaLnBrk="1" hangingPunct="1"/>
            <a:r>
              <a:rPr lang="en-US"/>
              <a:t>War of Resistance (1899-1901):</a:t>
            </a:r>
          </a:p>
          <a:p>
            <a:pPr lvl="2" eaLnBrk="1" hangingPunct="1"/>
            <a:r>
              <a:rPr lang="en-US"/>
              <a:t>14,000 troops and about 200,000 civilians killed (starvation and diseases).</a:t>
            </a:r>
          </a:p>
          <a:p>
            <a:pPr lvl="1" eaLnBrk="1" hangingPunct="1"/>
            <a:r>
              <a:rPr lang="en-US"/>
              <a:t>Independence:</a:t>
            </a:r>
          </a:p>
          <a:p>
            <a:pPr lvl="2" eaLnBrk="1" hangingPunct="1"/>
            <a:r>
              <a:rPr lang="en-US"/>
              <a:t>In 1934, the United States granted independence to be achieved in 1946.</a:t>
            </a:r>
          </a:p>
          <a:p>
            <a:pPr lvl="2" eaLnBrk="1" hangingPunct="1"/>
            <a:r>
              <a:rPr lang="en-US"/>
              <a:t>Japanese invasion and occupation (1942 - 1945).</a:t>
            </a:r>
          </a:p>
          <a:p>
            <a:pPr lvl="2" eaLnBrk="1" hangingPunct="1"/>
            <a:r>
              <a:rPr lang="en-US"/>
              <a:t>Independence in 1946 but several American military bases remained.</a:t>
            </a:r>
          </a:p>
          <a:p>
            <a:pPr lvl="1" eaLnBrk="1" hangingPunct="1"/>
            <a:r>
              <a:rPr lang="en-US"/>
              <a:t>The Marcos regime (1965-1986):</a:t>
            </a:r>
          </a:p>
          <a:p>
            <a:pPr lvl="2" eaLnBrk="1" hangingPunct="1"/>
            <a:r>
              <a:rPr lang="en-US"/>
              <a:t>Dictatorship.</a:t>
            </a:r>
          </a:p>
          <a:p>
            <a:pPr lvl="1" eaLnBrk="1" hangingPunct="1"/>
            <a:r>
              <a:rPr lang="en-US"/>
              <a:t>Democratic regime since then, but political instability.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4. The Philippines</a:t>
            </a:r>
          </a:p>
        </p:txBody>
      </p:sp>
      <p:sp>
        <p:nvSpPr>
          <p:cNvPr id="70659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/>
              <a:t>Economic development</a:t>
            </a:r>
          </a:p>
          <a:p>
            <a:pPr lvl="1" eaLnBrk="1" hangingPunct="1"/>
            <a:r>
              <a:rPr lang="en-US"/>
              <a:t>Marcos government (1970s):</a:t>
            </a:r>
          </a:p>
          <a:p>
            <a:pPr lvl="2" eaLnBrk="1" hangingPunct="1"/>
            <a:r>
              <a:rPr lang="en-US"/>
              <a:t>Maintained power by a system of patronage.</a:t>
            </a:r>
          </a:p>
          <a:p>
            <a:pPr lvl="2" eaLnBrk="1" hangingPunct="1"/>
            <a:r>
              <a:rPr lang="en-US"/>
              <a:t>Ruined by protectionist policies.</a:t>
            </a:r>
          </a:p>
          <a:p>
            <a:pPr lvl="2" eaLnBrk="1" hangingPunct="1"/>
            <a:r>
              <a:rPr lang="en-US"/>
              <a:t>Largest social inequity in Pacific Asia; 78% of the wealth controlled by a few families.</a:t>
            </a:r>
          </a:p>
          <a:p>
            <a:pPr lvl="2" eaLnBrk="1" hangingPunct="1"/>
            <a:r>
              <a:rPr lang="en-US"/>
              <a:t>Huge foreign debt.</a:t>
            </a:r>
          </a:p>
          <a:p>
            <a:pPr lvl="1" eaLnBrk="1" hangingPunct="1"/>
            <a:r>
              <a:rPr lang="en-US"/>
              <a:t>50% in agriculture and 40% below the poverty line.</a:t>
            </a:r>
          </a:p>
          <a:p>
            <a:pPr lvl="1" eaLnBrk="1" hangingPunct="1"/>
            <a:r>
              <a:rPr lang="en-US"/>
              <a:t>Closing of 6 US military bases (1991 - 1992):</a:t>
            </a:r>
          </a:p>
          <a:p>
            <a:pPr lvl="2" eaLnBrk="1" hangingPunct="1"/>
            <a:r>
              <a:rPr lang="en-US"/>
              <a:t>Loss of 15,000 direct and 200,000 indirect jobs.</a:t>
            </a:r>
          </a:p>
          <a:p>
            <a:pPr lvl="2" eaLnBrk="1" hangingPunct="1"/>
            <a:r>
              <a:rPr lang="en-US"/>
              <a:t>Loss of income (3% of the GDP).</a:t>
            </a:r>
          </a:p>
          <a:p>
            <a:pPr lvl="2" eaLnBrk="1" hangingPunct="1"/>
            <a:r>
              <a:rPr lang="en-US"/>
              <a:t>Some military installations reconverted for logistical activities; FedEx Asia hub.</a:t>
            </a:r>
          </a:p>
          <a:p>
            <a:pPr lvl="1" eaLnBrk="1" hangingPunct="1"/>
            <a:r>
              <a:rPr lang="en-US"/>
              <a:t>Negatively impacted by the financial crisis of 1997-98.</a:t>
            </a:r>
          </a:p>
          <a:p>
            <a:pPr lvl="1" eaLnBrk="1" hangingPunct="1"/>
            <a:r>
              <a:rPr lang="en-US"/>
              <a:t>Significant outsourcing destination of business processes (English speaking).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5_102Design">
  <a:themeElements>
    <a:clrScheme name="Custom 1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64D26"/>
      </a:hlink>
      <a:folHlink>
        <a:srgbClr val="997339"/>
      </a:folHlink>
    </a:clrScheme>
    <a:fontScheme name="GTS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5_102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102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102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102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102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102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102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102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102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102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102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102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Geog 113 Topic 1</Template>
  <TotalTime>23632</TotalTime>
  <Words>7301</Words>
  <Application>Microsoft Office PowerPoint</Application>
  <PresentationFormat>Widescreen</PresentationFormat>
  <Paragraphs>1075</Paragraphs>
  <Slides>99</Slides>
  <Notes>84</Notes>
  <HiddenSlides>12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7" baseType="lpstr">
      <vt:lpstr>Abadi MT Condensed Extra Bold</vt:lpstr>
      <vt:lpstr>Agency FB</vt:lpstr>
      <vt:lpstr>Arial</vt:lpstr>
      <vt:lpstr>Arial Narrow</vt:lpstr>
      <vt:lpstr>AvantGarde Bk BT</vt:lpstr>
      <vt:lpstr>Impact</vt:lpstr>
      <vt:lpstr>Times New Roman</vt:lpstr>
      <vt:lpstr>5_102Design</vt:lpstr>
      <vt:lpstr>Topic 7 –  Southeast Asia</vt:lpstr>
      <vt:lpstr>Conditions of Usage</vt:lpstr>
      <vt:lpstr>PowerPoint Presentation</vt:lpstr>
      <vt:lpstr>Landforms of Southeast Asia</vt:lpstr>
      <vt:lpstr>Shipping Lanes and Strategic Passages in Pacific Asia</vt:lpstr>
      <vt:lpstr>Southeast Asia</vt:lpstr>
      <vt:lpstr>A. Maritime Southeast Asia</vt:lpstr>
      <vt:lpstr>Maritime Southeast Asia: A Comparative Framework</vt:lpstr>
      <vt:lpstr>1. Singapore</vt:lpstr>
      <vt:lpstr>Population of Singapore, 1960-2022</vt:lpstr>
      <vt:lpstr>1. Singapore</vt:lpstr>
      <vt:lpstr>1. Singapore</vt:lpstr>
      <vt:lpstr>Container Traffic Handled at the Main Ports Around the Strait of Malacca, 1995-2021</vt:lpstr>
      <vt:lpstr>1. Singapore</vt:lpstr>
      <vt:lpstr>1. Singapore</vt:lpstr>
      <vt:lpstr>1. Singapore</vt:lpstr>
      <vt:lpstr>1. Singapore</vt:lpstr>
      <vt:lpstr>1. Singapore: Sijori Growth Triangle</vt:lpstr>
      <vt:lpstr>1. Singapore</vt:lpstr>
      <vt:lpstr>Singapore Export Treemap, 2017</vt:lpstr>
      <vt:lpstr>“Crazy Rich Asians”, 2014 </vt:lpstr>
      <vt:lpstr>2. The Physical Geography of Archipelagoes </vt:lpstr>
      <vt:lpstr>The Physical Geography of Archipelagoes </vt:lpstr>
      <vt:lpstr>Malaysia: A “Fake” Archipelago</vt:lpstr>
      <vt:lpstr>Indonesia: The World’s Most Complex Archipelago Nation-State</vt:lpstr>
      <vt:lpstr>Comparison of Indonesia and Europe</vt:lpstr>
      <vt:lpstr>The Physical Geography of Archipelagoes </vt:lpstr>
      <vt:lpstr>Tectonic Activity in Southeast Asia: Volcanism</vt:lpstr>
      <vt:lpstr>The Tectonic Landscape: Volcanoes</vt:lpstr>
      <vt:lpstr>Territorial Waters</vt:lpstr>
      <vt:lpstr>Sea Jurisdiction of Indonesia</vt:lpstr>
      <vt:lpstr>Sea Jurisdiction of the Philippines</vt:lpstr>
      <vt:lpstr>3. The Core versus the Periphery</vt:lpstr>
      <vt:lpstr>Population of Malaysia, Indonesia and the Philippines, 1960-2022</vt:lpstr>
      <vt:lpstr>Malaysia: Ethnic Diversity and Geographical Fragmentation</vt:lpstr>
      <vt:lpstr>Symbols of the Core</vt:lpstr>
      <vt:lpstr>Indonesia: Core and Periphery</vt:lpstr>
      <vt:lpstr>PowerPoint Presentation</vt:lpstr>
      <vt:lpstr>Conflicts between the Core and Periphery</vt:lpstr>
      <vt:lpstr>Conflicts between the Core and Periphery</vt:lpstr>
      <vt:lpstr>The Balkanization of Indonesia</vt:lpstr>
      <vt:lpstr>Conflicts between the Core and Periphery</vt:lpstr>
      <vt:lpstr>Conflicts between the Core and Periphery</vt:lpstr>
      <vt:lpstr>PowerPoint Presentation</vt:lpstr>
      <vt:lpstr>Conflicts between the Core and Periphery</vt:lpstr>
      <vt:lpstr>Core versus the Periphery: The Maid Trade</vt:lpstr>
      <vt:lpstr>4. The Benefits and Perils of Resources</vt:lpstr>
      <vt:lpstr>The Setting of Plantations from the Colonial Era to the Global Economy</vt:lpstr>
      <vt:lpstr>The Setting of Plantations from the Colonial Era to the Global Economy</vt:lpstr>
      <vt:lpstr>Rubber Tree Plantation, Malaysia</vt:lpstr>
      <vt:lpstr>Palm Oil and Chocolate (Nutella) Production</vt:lpstr>
      <vt:lpstr>The Setting of Plantations from the Colonial Era to the Global Economy</vt:lpstr>
      <vt:lpstr>The Setting of Plantations from the Colonial Era to the Global Economy</vt:lpstr>
      <vt:lpstr>World Pineapple Production, 2018 (thousands of metric tons)</vt:lpstr>
      <vt:lpstr>The Setting of Plantations from the Colonial Era to the Global Economy</vt:lpstr>
      <vt:lpstr>Natural Resources</vt:lpstr>
      <vt:lpstr>Shift in the Indonesian Oil Balance, 1965-2018</vt:lpstr>
      <vt:lpstr>Shift in the Indonesian Gas Balance, 1970-2018</vt:lpstr>
      <vt:lpstr>Malaysia Export Treemap, 2017</vt:lpstr>
      <vt:lpstr>Indonesia Export Treemap, 2017</vt:lpstr>
      <vt:lpstr>Philippines Export Treemap, 2017</vt:lpstr>
      <vt:lpstr>Environmental Challenges</vt:lpstr>
      <vt:lpstr>Deforestation, Southeast Asia</vt:lpstr>
      <vt:lpstr>Environmental Challenges</vt:lpstr>
      <vt:lpstr>Coral Reefs in Pacific Asia (in Square km)</vt:lpstr>
      <vt:lpstr>Destruction of Coral Reefs</vt:lpstr>
      <vt:lpstr>Destruction of Coral Reefs</vt:lpstr>
      <vt:lpstr>Coral Reefs Threatened, Southeast Asia</vt:lpstr>
      <vt:lpstr>Environmental Challenges</vt:lpstr>
      <vt:lpstr>B. Continental Southeast Asia</vt:lpstr>
      <vt:lpstr>Continental Southeast Asia: A Comparative Framework</vt:lpstr>
      <vt:lpstr>Population of Thailand and Vietnam, 1960-2022</vt:lpstr>
      <vt:lpstr>1. Thailand</vt:lpstr>
      <vt:lpstr>1. Thailand</vt:lpstr>
      <vt:lpstr>1. Thailand</vt:lpstr>
      <vt:lpstr>1. Thailand</vt:lpstr>
      <vt:lpstr>Thailand Export Treemap, 2017</vt:lpstr>
      <vt:lpstr>1. Thailand</vt:lpstr>
      <vt:lpstr>1. Thailand</vt:lpstr>
      <vt:lpstr>Bumrungrad International Hospital, Bangkok</vt:lpstr>
      <vt:lpstr>1. Thailand</vt:lpstr>
      <vt:lpstr>2. Vietnam</vt:lpstr>
      <vt:lpstr>2. Vietnam</vt:lpstr>
      <vt:lpstr>2. Vietnam</vt:lpstr>
      <vt:lpstr>2. Vietnam</vt:lpstr>
      <vt:lpstr>2. Vietnam</vt:lpstr>
      <vt:lpstr>Vietnam Export Treemap, 2017</vt:lpstr>
      <vt:lpstr>2. Vietnam</vt:lpstr>
      <vt:lpstr>2. Malaysia</vt:lpstr>
      <vt:lpstr>3. Indonesia</vt:lpstr>
      <vt:lpstr>2. Malaysia</vt:lpstr>
      <vt:lpstr>2. Malaysia</vt:lpstr>
      <vt:lpstr>2. Malaysia</vt:lpstr>
      <vt:lpstr>3. Indonesia</vt:lpstr>
      <vt:lpstr>3. Indonesia</vt:lpstr>
      <vt:lpstr>3. Indonesia</vt:lpstr>
      <vt:lpstr>Population Pyramid of Indonesia, 2000-2018</vt:lpstr>
      <vt:lpstr>4. The Philippines</vt:lpstr>
      <vt:lpstr>4. The Philippines</vt:lpstr>
    </vt:vector>
  </TitlesOfParts>
  <Company>Hofstra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Topic 7 –  Southeast Asia</dc:title>
  <dc:subject>GEOG 113 Geography of East and Southeast Asia</dc:subject>
  <dc:creator>Dr. Jean-Paul Rodrigue</dc:creator>
  <cp:keywords>Malaysia, Indonesia, Philippines, Singapore, Geography, History, Economic Development, Selected Problems</cp:keywords>
  <cp:lastModifiedBy>Jean-Paul Rodrigue</cp:lastModifiedBy>
  <cp:revision>2348</cp:revision>
  <cp:lastPrinted>1998-11-10T22:15:49Z</cp:lastPrinted>
  <dcterms:created xsi:type="dcterms:W3CDTF">1997-06-07T23:18:59Z</dcterms:created>
  <dcterms:modified xsi:type="dcterms:W3CDTF">2023-11-26T23:18:23Z</dcterms:modified>
  <cp:category>Cross-Cultural Core</cp:category>
</cp:coreProperties>
</file>