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20" r:id="rId1"/>
  </p:sldMasterIdLst>
  <p:notesMasterIdLst>
    <p:notesMasterId r:id="rId76"/>
  </p:notesMasterIdLst>
  <p:handoutMasterIdLst>
    <p:handoutMasterId r:id="rId77"/>
  </p:handoutMasterIdLst>
  <p:sldIdLst>
    <p:sldId id="277" r:id="rId2"/>
    <p:sldId id="436" r:id="rId3"/>
    <p:sldId id="445" r:id="rId4"/>
    <p:sldId id="308" r:id="rId5"/>
    <p:sldId id="603" r:id="rId6"/>
    <p:sldId id="449" r:id="rId7"/>
    <p:sldId id="396" r:id="rId8"/>
    <p:sldId id="595" r:id="rId9"/>
    <p:sldId id="397" r:id="rId10"/>
    <p:sldId id="318" r:id="rId11"/>
    <p:sldId id="414" r:id="rId12"/>
    <p:sldId id="320" r:id="rId13"/>
    <p:sldId id="279" r:id="rId14"/>
    <p:sldId id="402" r:id="rId15"/>
    <p:sldId id="323" r:id="rId16"/>
    <p:sldId id="328" r:id="rId17"/>
    <p:sldId id="422" r:id="rId18"/>
    <p:sldId id="427" r:id="rId19"/>
    <p:sldId id="429" r:id="rId20"/>
    <p:sldId id="455" r:id="rId21"/>
    <p:sldId id="541" r:id="rId22"/>
    <p:sldId id="592" r:id="rId23"/>
    <p:sldId id="431" r:id="rId24"/>
    <p:sldId id="330" r:id="rId25"/>
    <p:sldId id="389" r:id="rId26"/>
    <p:sldId id="600" r:id="rId27"/>
    <p:sldId id="456" r:id="rId28"/>
    <p:sldId id="454" r:id="rId29"/>
    <p:sldId id="424" r:id="rId30"/>
    <p:sldId id="423" r:id="rId31"/>
    <p:sldId id="425" r:id="rId32"/>
    <p:sldId id="426" r:id="rId33"/>
    <p:sldId id="598" r:id="rId34"/>
    <p:sldId id="335" r:id="rId35"/>
    <p:sldId id="399" r:id="rId36"/>
    <p:sldId id="384" r:id="rId37"/>
    <p:sldId id="336" r:id="rId38"/>
    <p:sldId id="416" r:id="rId39"/>
    <p:sldId id="339" r:id="rId40"/>
    <p:sldId id="406" r:id="rId41"/>
    <p:sldId id="340" r:id="rId42"/>
    <p:sldId id="341" r:id="rId43"/>
    <p:sldId id="453" r:id="rId44"/>
    <p:sldId id="350" r:id="rId45"/>
    <p:sldId id="413" r:id="rId46"/>
    <p:sldId id="447" r:id="rId47"/>
    <p:sldId id="432" r:id="rId48"/>
    <p:sldId id="450" r:id="rId49"/>
    <p:sldId id="354" r:id="rId50"/>
    <p:sldId id="386" r:id="rId51"/>
    <p:sldId id="457" r:id="rId52"/>
    <p:sldId id="602" r:id="rId53"/>
    <p:sldId id="355" r:id="rId54"/>
    <p:sldId id="448" r:id="rId55"/>
    <p:sldId id="594" r:id="rId56"/>
    <p:sldId id="418" r:id="rId57"/>
    <p:sldId id="391" r:id="rId58"/>
    <p:sldId id="411" r:id="rId59"/>
    <p:sldId id="451" r:id="rId60"/>
    <p:sldId id="357" r:id="rId61"/>
    <p:sldId id="361" r:id="rId62"/>
    <p:sldId id="362" r:id="rId63"/>
    <p:sldId id="363" r:id="rId64"/>
    <p:sldId id="419" r:id="rId65"/>
    <p:sldId id="443" r:id="rId66"/>
    <p:sldId id="601" r:id="rId67"/>
    <p:sldId id="597" r:id="rId68"/>
    <p:sldId id="444" r:id="rId69"/>
    <p:sldId id="365" r:id="rId70"/>
    <p:sldId id="596" r:id="rId71"/>
    <p:sldId id="283" r:id="rId72"/>
    <p:sldId id="284" r:id="rId73"/>
    <p:sldId id="285" r:id="rId74"/>
    <p:sldId id="593" r:id="rId75"/>
  </p:sldIdLst>
  <p:sldSz cx="12192000" cy="6858000"/>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521415D9-36F7-43E2-AB2F-B90AF26B5E84}">
      <p14:sectionLst xmlns:p14="http://schemas.microsoft.com/office/powerpoint/2010/main">
        <p14:section name="Topic 6 – The East Asian Tigers: Hong Kong, Taiwan and South Korea" id="{0933A88B-36A4-4199-B803-5286F3152890}">
          <p14:sldIdLst>
            <p14:sldId id="277"/>
            <p14:sldId id="436"/>
            <p14:sldId id="445"/>
          </p14:sldIdLst>
        </p14:section>
        <p14:section name="Hong Kong: China's Middlement" id="{22AA68B6-3A4F-456A-8288-5C8AC3654A68}">
          <p14:sldIdLst>
            <p14:sldId id="308"/>
            <p14:sldId id="603"/>
            <p14:sldId id="449"/>
            <p14:sldId id="396"/>
            <p14:sldId id="595"/>
            <p14:sldId id="397"/>
            <p14:sldId id="318"/>
            <p14:sldId id="414"/>
            <p14:sldId id="320"/>
            <p14:sldId id="279"/>
            <p14:sldId id="402"/>
            <p14:sldId id="323"/>
            <p14:sldId id="328"/>
            <p14:sldId id="422"/>
            <p14:sldId id="427"/>
            <p14:sldId id="429"/>
            <p14:sldId id="455"/>
            <p14:sldId id="541"/>
            <p14:sldId id="592"/>
            <p14:sldId id="431"/>
            <p14:sldId id="330"/>
            <p14:sldId id="389"/>
            <p14:sldId id="600"/>
            <p14:sldId id="456"/>
            <p14:sldId id="454"/>
            <p14:sldId id="424"/>
            <p14:sldId id="423"/>
            <p14:sldId id="425"/>
            <p14:sldId id="426"/>
            <p14:sldId id="598"/>
          </p14:sldIdLst>
        </p14:section>
        <p14:section name="The Other China: Taiwan" id="{03E834FE-526E-410D-B673-CF6BE54C05CE}">
          <p14:sldIdLst>
            <p14:sldId id="335"/>
            <p14:sldId id="399"/>
            <p14:sldId id="384"/>
            <p14:sldId id="336"/>
            <p14:sldId id="416"/>
            <p14:sldId id="339"/>
            <p14:sldId id="406"/>
            <p14:sldId id="340"/>
            <p14:sldId id="341"/>
            <p14:sldId id="453"/>
            <p14:sldId id="350"/>
            <p14:sldId id="413"/>
            <p14:sldId id="447"/>
            <p14:sldId id="432"/>
            <p14:sldId id="450"/>
          </p14:sldIdLst>
        </p14:section>
        <p14:section name="South Korea: A Divided Country" id="{1AE5C4CA-BDB0-47A8-AFA1-2A896BCB16FC}">
          <p14:sldIdLst>
            <p14:sldId id="354"/>
            <p14:sldId id="386"/>
            <p14:sldId id="457"/>
            <p14:sldId id="602"/>
            <p14:sldId id="355"/>
            <p14:sldId id="448"/>
            <p14:sldId id="594"/>
            <p14:sldId id="418"/>
            <p14:sldId id="391"/>
            <p14:sldId id="411"/>
            <p14:sldId id="451"/>
            <p14:sldId id="357"/>
            <p14:sldId id="361"/>
            <p14:sldId id="362"/>
            <p14:sldId id="363"/>
            <p14:sldId id="419"/>
            <p14:sldId id="443"/>
            <p14:sldId id="601"/>
            <p14:sldId id="597"/>
            <p14:sldId id="444"/>
            <p14:sldId id="365"/>
            <p14:sldId id="596"/>
            <p14:sldId id="283"/>
            <p14:sldId id="284"/>
            <p14:sldId id="285"/>
            <p14:sldId id="59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7C80"/>
    <a:srgbClr val="006666"/>
    <a:srgbClr val="339966"/>
    <a:srgbClr val="003300"/>
    <a:srgbClr val="3366FF"/>
    <a:srgbClr val="5F5F5F"/>
    <a:srgbClr val="000066"/>
    <a:srgbClr val="777777"/>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6703" autoAdjust="0"/>
    <p:restoredTop sz="86411" autoAdjust="0"/>
  </p:normalViewPr>
  <p:slideViewPr>
    <p:cSldViewPr snapToGrid="0">
      <p:cViewPr varScale="1">
        <p:scale>
          <a:sx n="131" d="100"/>
          <a:sy n="131" d="100"/>
        </p:scale>
        <p:origin x="4476" y="11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8118"/>
    </p:cViewPr>
  </p:sorterViewPr>
  <p:notesViewPr>
    <p:cSldViewPr snapToGrid="0">
      <p:cViewPr varScale="1">
        <p:scale>
          <a:sx n="69" d="100"/>
          <a:sy n="69" d="100"/>
        </p:scale>
        <p:origin x="-1872" y="-11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Hong Kong</c:v>
                </c:pt>
              </c:strCache>
            </c:strRef>
          </c:tx>
          <c:spPr>
            <a:ln w="28575" cap="rnd">
              <a:solidFill>
                <a:schemeClr val="accent1"/>
              </a:solidFill>
              <a:round/>
            </a:ln>
            <a:effectLst/>
          </c:spPr>
          <c:marker>
            <c:symbol val="none"/>
          </c:marker>
          <c:cat>
            <c:strRef>
              <c:f>Sheet1!$B$1:$BL$1</c:f>
              <c:strCache>
                <c:ptCount val="6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strCache>
            </c:strRef>
          </c:cat>
          <c:val>
            <c:numRef>
              <c:f>Sheet1!$B$2:$BL$2</c:f>
              <c:numCache>
                <c:formatCode>General</c:formatCode>
                <c:ptCount val="63"/>
                <c:pt idx="0">
                  <c:v>3114671</c:v>
                </c:pt>
                <c:pt idx="1">
                  <c:v>3168100</c:v>
                </c:pt>
                <c:pt idx="2">
                  <c:v>3305200</c:v>
                </c:pt>
                <c:pt idx="3">
                  <c:v>3420900</c:v>
                </c:pt>
                <c:pt idx="4">
                  <c:v>3504600</c:v>
                </c:pt>
                <c:pt idx="5">
                  <c:v>3597900</c:v>
                </c:pt>
                <c:pt idx="6">
                  <c:v>3629900</c:v>
                </c:pt>
                <c:pt idx="7">
                  <c:v>3722800</c:v>
                </c:pt>
                <c:pt idx="8">
                  <c:v>3802700</c:v>
                </c:pt>
                <c:pt idx="9">
                  <c:v>3863900</c:v>
                </c:pt>
                <c:pt idx="10">
                  <c:v>3959000</c:v>
                </c:pt>
                <c:pt idx="11">
                  <c:v>4045300</c:v>
                </c:pt>
                <c:pt idx="12">
                  <c:v>4123600</c:v>
                </c:pt>
                <c:pt idx="13">
                  <c:v>4241600</c:v>
                </c:pt>
                <c:pt idx="14">
                  <c:v>4377800</c:v>
                </c:pt>
                <c:pt idx="15">
                  <c:v>4461600</c:v>
                </c:pt>
                <c:pt idx="16">
                  <c:v>4518000</c:v>
                </c:pt>
                <c:pt idx="17">
                  <c:v>4583700</c:v>
                </c:pt>
                <c:pt idx="18">
                  <c:v>4667500</c:v>
                </c:pt>
                <c:pt idx="19">
                  <c:v>4929700</c:v>
                </c:pt>
                <c:pt idx="20">
                  <c:v>5063100</c:v>
                </c:pt>
                <c:pt idx="21">
                  <c:v>5183400</c:v>
                </c:pt>
                <c:pt idx="22">
                  <c:v>5264500</c:v>
                </c:pt>
                <c:pt idx="23">
                  <c:v>5345100</c:v>
                </c:pt>
                <c:pt idx="24">
                  <c:v>5397900</c:v>
                </c:pt>
                <c:pt idx="25">
                  <c:v>5456200</c:v>
                </c:pt>
                <c:pt idx="26">
                  <c:v>5524600</c:v>
                </c:pt>
                <c:pt idx="27">
                  <c:v>5580500</c:v>
                </c:pt>
                <c:pt idx="28">
                  <c:v>5627600</c:v>
                </c:pt>
                <c:pt idx="29">
                  <c:v>5686200</c:v>
                </c:pt>
                <c:pt idx="30">
                  <c:v>5704500</c:v>
                </c:pt>
                <c:pt idx="31">
                  <c:v>5752000</c:v>
                </c:pt>
                <c:pt idx="32">
                  <c:v>5800500</c:v>
                </c:pt>
                <c:pt idx="33">
                  <c:v>5901000</c:v>
                </c:pt>
                <c:pt idx="34">
                  <c:v>6035400</c:v>
                </c:pt>
                <c:pt idx="35">
                  <c:v>6156100</c:v>
                </c:pt>
                <c:pt idx="36">
                  <c:v>6435500</c:v>
                </c:pt>
                <c:pt idx="37">
                  <c:v>6489300</c:v>
                </c:pt>
                <c:pt idx="38">
                  <c:v>6543700</c:v>
                </c:pt>
                <c:pt idx="39">
                  <c:v>6606500</c:v>
                </c:pt>
                <c:pt idx="40">
                  <c:v>6665000</c:v>
                </c:pt>
                <c:pt idx="41">
                  <c:v>6714300</c:v>
                </c:pt>
                <c:pt idx="42">
                  <c:v>6744100</c:v>
                </c:pt>
                <c:pt idx="43">
                  <c:v>6730800</c:v>
                </c:pt>
                <c:pt idx="44">
                  <c:v>6783500</c:v>
                </c:pt>
                <c:pt idx="45">
                  <c:v>6813200</c:v>
                </c:pt>
                <c:pt idx="46">
                  <c:v>6857100</c:v>
                </c:pt>
                <c:pt idx="47">
                  <c:v>6916300</c:v>
                </c:pt>
                <c:pt idx="48">
                  <c:v>6957800</c:v>
                </c:pt>
                <c:pt idx="49">
                  <c:v>6972800</c:v>
                </c:pt>
                <c:pt idx="50">
                  <c:v>7024200</c:v>
                </c:pt>
                <c:pt idx="51">
                  <c:v>7071600</c:v>
                </c:pt>
                <c:pt idx="52">
                  <c:v>7150100</c:v>
                </c:pt>
                <c:pt idx="53">
                  <c:v>7178900</c:v>
                </c:pt>
                <c:pt idx="54">
                  <c:v>7229500</c:v>
                </c:pt>
                <c:pt idx="55">
                  <c:v>7291300</c:v>
                </c:pt>
                <c:pt idx="56">
                  <c:v>7336600</c:v>
                </c:pt>
                <c:pt idx="57">
                  <c:v>7393200</c:v>
                </c:pt>
                <c:pt idx="58">
                  <c:v>7452600</c:v>
                </c:pt>
                <c:pt idx="59">
                  <c:v>7507900</c:v>
                </c:pt>
                <c:pt idx="60">
                  <c:v>7481000</c:v>
                </c:pt>
                <c:pt idx="61">
                  <c:v>7413100</c:v>
                </c:pt>
                <c:pt idx="62">
                  <c:v>7346100</c:v>
                </c:pt>
              </c:numCache>
            </c:numRef>
          </c:val>
          <c:smooth val="0"/>
          <c:extLst>
            <c:ext xmlns:c16="http://schemas.microsoft.com/office/drawing/2014/chart" uri="{C3380CC4-5D6E-409C-BE32-E72D297353CC}">
              <c16:uniqueId val="{00000000-FF8B-421C-9111-E7A07674A8A9}"/>
            </c:ext>
          </c:extLst>
        </c:ser>
        <c:dLbls>
          <c:showLegendKey val="0"/>
          <c:showVal val="0"/>
          <c:showCatName val="0"/>
          <c:showSerName val="0"/>
          <c:showPercent val="0"/>
          <c:showBubbleSize val="0"/>
        </c:dLbls>
        <c:smooth val="0"/>
        <c:axId val="613089016"/>
        <c:axId val="613090656"/>
      </c:lineChart>
      <c:catAx>
        <c:axId val="613089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13090656"/>
        <c:crosses val="autoZero"/>
        <c:auto val="1"/>
        <c:lblAlgn val="ctr"/>
        <c:lblOffset val="100"/>
        <c:noMultiLvlLbl val="0"/>
      </c:catAx>
      <c:valAx>
        <c:axId val="613090656"/>
        <c:scaling>
          <c:orientation val="minMax"/>
          <c:min val="30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13089016"/>
        <c:crosses val="autoZero"/>
        <c:crossBetween val="between"/>
        <c:dispUnits>
          <c:builtInUnit val="millions"/>
          <c:dispUnitsLbl>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ispUnitsLbl>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645161290322689E-2"/>
          <c:y val="6.6098081023454172E-2"/>
          <c:w val="0.79465924832312629"/>
          <c:h val="0.82038381913304848"/>
        </c:manualLayout>
      </c:layout>
      <c:barChart>
        <c:barDir val="col"/>
        <c:grouping val="stacked"/>
        <c:varyColors val="0"/>
        <c:ser>
          <c:idx val="0"/>
          <c:order val="0"/>
          <c:tx>
            <c:strRef>
              <c:f>Sheet1!$A$2</c:f>
              <c:strCache>
                <c:ptCount val="1"/>
                <c:pt idx="0">
                  <c:v>Manufacturing</c:v>
                </c:pt>
              </c:strCache>
            </c:strRef>
          </c:tx>
          <c:spPr>
            <a:solidFill>
              <a:schemeClr val="accent1"/>
            </a:solidFill>
            <a:ln>
              <a:noFill/>
            </a:ln>
            <a:effectLst/>
          </c:spPr>
          <c:invertIfNegative val="0"/>
          <c:cat>
            <c:numRef>
              <c:f>Sheet1!$B$1:$H$1</c:f>
              <c:numCache>
                <c:formatCode>General</c:formatCode>
                <c:ptCount val="5"/>
                <c:pt idx="0">
                  <c:v>1980</c:v>
                </c:pt>
                <c:pt idx="1">
                  <c:v>1990</c:v>
                </c:pt>
                <c:pt idx="2">
                  <c:v>2000</c:v>
                </c:pt>
                <c:pt idx="3">
                  <c:v>2010</c:v>
                </c:pt>
                <c:pt idx="4">
                  <c:v>2018</c:v>
                </c:pt>
              </c:numCache>
            </c:numRef>
          </c:cat>
          <c:val>
            <c:numRef>
              <c:f>Sheet1!$B$2:$H$2</c:f>
              <c:numCache>
                <c:formatCode>General</c:formatCode>
                <c:ptCount val="5"/>
                <c:pt idx="0">
                  <c:v>22.8</c:v>
                </c:pt>
                <c:pt idx="1">
                  <c:v>17.600000000000001</c:v>
                </c:pt>
                <c:pt idx="2">
                  <c:v>4.8</c:v>
                </c:pt>
                <c:pt idx="3">
                  <c:v>1.8</c:v>
                </c:pt>
                <c:pt idx="4">
                  <c:v>1</c:v>
                </c:pt>
              </c:numCache>
            </c:numRef>
          </c:val>
          <c:extLst>
            <c:ext xmlns:c16="http://schemas.microsoft.com/office/drawing/2014/chart" uri="{C3380CC4-5D6E-409C-BE32-E72D297353CC}">
              <c16:uniqueId val="{00000000-66C4-4DE4-9167-28E2B621F5DC}"/>
            </c:ext>
          </c:extLst>
        </c:ser>
        <c:ser>
          <c:idx val="1"/>
          <c:order val="1"/>
          <c:tx>
            <c:strRef>
              <c:f>Sheet1!$A$3</c:f>
              <c:strCache>
                <c:ptCount val="1"/>
                <c:pt idx="0">
                  <c:v>Construction</c:v>
                </c:pt>
              </c:strCache>
            </c:strRef>
          </c:tx>
          <c:spPr>
            <a:solidFill>
              <a:schemeClr val="accent2"/>
            </a:solidFill>
            <a:ln>
              <a:noFill/>
            </a:ln>
            <a:effectLst/>
          </c:spPr>
          <c:invertIfNegative val="0"/>
          <c:cat>
            <c:numRef>
              <c:f>Sheet1!$B$1:$H$1</c:f>
              <c:numCache>
                <c:formatCode>General</c:formatCode>
                <c:ptCount val="5"/>
                <c:pt idx="0">
                  <c:v>1980</c:v>
                </c:pt>
                <c:pt idx="1">
                  <c:v>1990</c:v>
                </c:pt>
                <c:pt idx="2">
                  <c:v>2000</c:v>
                </c:pt>
                <c:pt idx="3">
                  <c:v>2010</c:v>
                </c:pt>
                <c:pt idx="4">
                  <c:v>2018</c:v>
                </c:pt>
              </c:numCache>
            </c:numRef>
          </c:cat>
          <c:val>
            <c:numRef>
              <c:f>Sheet1!$B$3:$H$3</c:f>
              <c:numCache>
                <c:formatCode>General</c:formatCode>
                <c:ptCount val="5"/>
                <c:pt idx="1">
                  <c:v>5.4</c:v>
                </c:pt>
                <c:pt idx="2">
                  <c:v>4.9000000000000004</c:v>
                </c:pt>
                <c:pt idx="3">
                  <c:v>3.3</c:v>
                </c:pt>
                <c:pt idx="4">
                  <c:v>4.5</c:v>
                </c:pt>
              </c:numCache>
            </c:numRef>
          </c:val>
          <c:extLst>
            <c:ext xmlns:c16="http://schemas.microsoft.com/office/drawing/2014/chart" uri="{C3380CC4-5D6E-409C-BE32-E72D297353CC}">
              <c16:uniqueId val="{00000001-66C4-4DE4-9167-28E2B621F5DC}"/>
            </c:ext>
          </c:extLst>
        </c:ser>
        <c:ser>
          <c:idx val="2"/>
          <c:order val="2"/>
          <c:tx>
            <c:strRef>
              <c:f>Sheet1!$A$4</c:f>
              <c:strCache>
                <c:ptCount val="1"/>
                <c:pt idx="0">
                  <c:v>Services</c:v>
                </c:pt>
              </c:strCache>
            </c:strRef>
          </c:tx>
          <c:spPr>
            <a:solidFill>
              <a:schemeClr val="accent3"/>
            </a:solidFill>
            <a:ln>
              <a:noFill/>
            </a:ln>
            <a:effectLst/>
          </c:spPr>
          <c:invertIfNegative val="0"/>
          <c:cat>
            <c:numRef>
              <c:f>Sheet1!$B$1:$H$1</c:f>
              <c:numCache>
                <c:formatCode>General</c:formatCode>
                <c:ptCount val="5"/>
                <c:pt idx="0">
                  <c:v>1980</c:v>
                </c:pt>
                <c:pt idx="1">
                  <c:v>1990</c:v>
                </c:pt>
                <c:pt idx="2">
                  <c:v>2000</c:v>
                </c:pt>
                <c:pt idx="3">
                  <c:v>2010</c:v>
                </c:pt>
                <c:pt idx="4">
                  <c:v>2018</c:v>
                </c:pt>
              </c:numCache>
            </c:numRef>
          </c:cat>
          <c:val>
            <c:numRef>
              <c:f>Sheet1!$B$4:$H$4</c:f>
              <c:numCache>
                <c:formatCode>General</c:formatCode>
                <c:ptCount val="5"/>
                <c:pt idx="0">
                  <c:v>68.3</c:v>
                </c:pt>
                <c:pt idx="1">
                  <c:v>74.5</c:v>
                </c:pt>
                <c:pt idx="2">
                  <c:v>88.1</c:v>
                </c:pt>
                <c:pt idx="3">
                  <c:v>93</c:v>
                </c:pt>
                <c:pt idx="4">
                  <c:v>93.1</c:v>
                </c:pt>
              </c:numCache>
            </c:numRef>
          </c:val>
          <c:extLst>
            <c:ext xmlns:c16="http://schemas.microsoft.com/office/drawing/2014/chart" uri="{C3380CC4-5D6E-409C-BE32-E72D297353CC}">
              <c16:uniqueId val="{00000002-66C4-4DE4-9167-28E2B621F5DC}"/>
            </c:ext>
          </c:extLst>
        </c:ser>
        <c:ser>
          <c:idx val="3"/>
          <c:order val="3"/>
          <c:tx>
            <c:strRef>
              <c:f>Sheet1!$A$5</c:f>
              <c:strCache>
                <c:ptCount val="1"/>
                <c:pt idx="0">
                  <c:v>Other</c:v>
                </c:pt>
              </c:strCache>
            </c:strRef>
          </c:tx>
          <c:spPr>
            <a:solidFill>
              <a:schemeClr val="accent4"/>
            </a:solidFill>
            <a:ln>
              <a:noFill/>
            </a:ln>
            <a:effectLst/>
          </c:spPr>
          <c:invertIfNegative val="0"/>
          <c:cat>
            <c:numRef>
              <c:f>Sheet1!$B$1:$H$1</c:f>
              <c:numCache>
                <c:formatCode>General</c:formatCode>
                <c:ptCount val="5"/>
                <c:pt idx="0">
                  <c:v>1980</c:v>
                </c:pt>
                <c:pt idx="1">
                  <c:v>1990</c:v>
                </c:pt>
                <c:pt idx="2">
                  <c:v>2000</c:v>
                </c:pt>
                <c:pt idx="3">
                  <c:v>2010</c:v>
                </c:pt>
                <c:pt idx="4">
                  <c:v>2018</c:v>
                </c:pt>
              </c:numCache>
            </c:numRef>
          </c:cat>
          <c:val>
            <c:numRef>
              <c:f>Sheet1!$B$5:$H$5</c:f>
              <c:numCache>
                <c:formatCode>General</c:formatCode>
                <c:ptCount val="5"/>
                <c:pt idx="0">
                  <c:v>8.9</c:v>
                </c:pt>
                <c:pt idx="1">
                  <c:v>2.5</c:v>
                </c:pt>
                <c:pt idx="2">
                  <c:v>2.2000000000000002</c:v>
                </c:pt>
                <c:pt idx="3">
                  <c:v>1.9</c:v>
                </c:pt>
                <c:pt idx="4">
                  <c:v>1.4</c:v>
                </c:pt>
              </c:numCache>
            </c:numRef>
          </c:val>
          <c:extLst>
            <c:ext xmlns:c16="http://schemas.microsoft.com/office/drawing/2014/chart" uri="{C3380CC4-5D6E-409C-BE32-E72D297353CC}">
              <c16:uniqueId val="{00000003-66C4-4DE4-9167-28E2B621F5DC}"/>
            </c:ext>
          </c:extLst>
        </c:ser>
        <c:dLbls>
          <c:showLegendKey val="0"/>
          <c:showVal val="0"/>
          <c:showCatName val="0"/>
          <c:showSerName val="0"/>
          <c:showPercent val="0"/>
          <c:showBubbleSize val="0"/>
        </c:dLbls>
        <c:gapWidth val="150"/>
        <c:overlap val="100"/>
        <c:axId val="1730432"/>
        <c:axId val="1731968"/>
      </c:barChart>
      <c:catAx>
        <c:axId val="1730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1731968"/>
        <c:crosses val="autoZero"/>
        <c:auto val="1"/>
        <c:lblAlgn val="ctr"/>
        <c:lblOffset val="100"/>
        <c:tickLblSkip val="1"/>
        <c:tickMarkSkip val="1"/>
        <c:noMultiLvlLbl val="0"/>
      </c:catAx>
      <c:valAx>
        <c:axId val="17319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173043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r>
              <a:rPr lang="en-US"/>
              <a:t>Ethnicity</a:t>
            </a:r>
          </a:p>
        </c:rich>
      </c:tx>
      <c:layout>
        <c:manualLayout>
          <c:xMode val="edge"/>
          <c:yMode val="edge"/>
          <c:x val="0.42307692307692357"/>
          <c:y val="2.0000000000000011E-2"/>
        </c:manualLayout>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2051282051282051"/>
          <c:y val="0.26800000000000002"/>
          <c:w val="0.42307692307692357"/>
          <c:h val="0.66000000000000103"/>
        </c:manualLayout>
      </c:layout>
      <c:pieChart>
        <c:varyColors val="1"/>
        <c:ser>
          <c:idx val="0"/>
          <c:order val="0"/>
          <c:tx>
            <c:strRef>
              <c:f>Sheet1!$B$1</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F04-4426-92A1-F1124C2A83B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F04-4426-92A1-F1124C2A83B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F04-4426-92A1-F1124C2A83BA}"/>
              </c:ext>
            </c:extLst>
          </c:dPt>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Sheet1!$A$2:$A$4</c:f>
              <c:strCache>
                <c:ptCount val="3"/>
                <c:pt idx="0">
                  <c:v>Taiwanese</c:v>
                </c:pt>
                <c:pt idx="1">
                  <c:v>Mainland Chinese</c:v>
                </c:pt>
                <c:pt idx="2">
                  <c:v>Aborigine</c:v>
                </c:pt>
              </c:strCache>
            </c:strRef>
          </c:cat>
          <c:val>
            <c:numRef>
              <c:f>Sheet1!$B$2:$B$4</c:f>
              <c:numCache>
                <c:formatCode>General</c:formatCode>
                <c:ptCount val="3"/>
                <c:pt idx="0">
                  <c:v>84</c:v>
                </c:pt>
                <c:pt idx="1">
                  <c:v>14</c:v>
                </c:pt>
                <c:pt idx="2">
                  <c:v>2</c:v>
                </c:pt>
              </c:numCache>
            </c:numRef>
          </c:val>
          <c:extLst>
            <c:ext xmlns:c16="http://schemas.microsoft.com/office/drawing/2014/chart" uri="{C3380CC4-5D6E-409C-BE32-E72D297353CC}">
              <c16:uniqueId val="{00000006-6F04-4426-92A1-F1124C2A83BA}"/>
            </c:ext>
          </c:extLst>
        </c:ser>
        <c:dLbls>
          <c:showLegendKey val="0"/>
          <c:showVal val="0"/>
          <c:showCatName val="0"/>
          <c:showSerName val="0"/>
          <c:showPercent val="0"/>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a:t>Language</a:t>
            </a:r>
          </a:p>
        </c:rich>
      </c:tx>
      <c:layout>
        <c:manualLayout>
          <c:xMode val="edge"/>
          <c:yMode val="edge"/>
          <c:x val="0.4"/>
          <c:y val="2.0000000000000011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5384615384615419"/>
          <c:y val="0.27200000000000002"/>
          <c:w val="0.43333333333333335"/>
          <c:h val="0.67600000000000104"/>
        </c:manualLayout>
      </c:layout>
      <c:pieChart>
        <c:varyColors val="1"/>
        <c:ser>
          <c:idx val="0"/>
          <c:order val="0"/>
          <c:tx>
            <c:strRef>
              <c:f>Sheet1!$B$1</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9E0-4293-BDAE-FB7D20DFEFC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9E0-4293-BDAE-FB7D20DFEFC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9E0-4293-BDAE-FB7D20DFEFC0}"/>
              </c:ext>
            </c:extLst>
          </c:dPt>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Sheet1!$A$2:$A$4</c:f>
              <c:strCache>
                <c:ptCount val="3"/>
                <c:pt idx="0">
                  <c:v>Taiwanese</c:v>
                </c:pt>
                <c:pt idx="1">
                  <c:v>Chinese</c:v>
                </c:pt>
                <c:pt idx="2">
                  <c:v>Hakka</c:v>
                </c:pt>
              </c:strCache>
            </c:strRef>
          </c:cat>
          <c:val>
            <c:numRef>
              <c:f>Sheet1!$B$2:$B$4</c:f>
              <c:numCache>
                <c:formatCode>General</c:formatCode>
                <c:ptCount val="3"/>
                <c:pt idx="0">
                  <c:v>69</c:v>
                </c:pt>
                <c:pt idx="1">
                  <c:v>21</c:v>
                </c:pt>
                <c:pt idx="2">
                  <c:v>10</c:v>
                </c:pt>
              </c:numCache>
            </c:numRef>
          </c:val>
          <c:extLst>
            <c:ext xmlns:c16="http://schemas.microsoft.com/office/drawing/2014/chart" uri="{C3380CC4-5D6E-409C-BE32-E72D297353CC}">
              <c16:uniqueId val="{00000006-79E0-4293-BDAE-FB7D20DFEFC0}"/>
            </c:ext>
          </c:extLst>
        </c:ser>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0.66891534389082996"/>
          <c:y val="0.42412846236859986"/>
          <c:w val="0.23719989555057688"/>
          <c:h val="0.3303273512130780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11347517730496"/>
          <c:y val="5.7195571955719657E-2"/>
          <c:w val="0.5378250591016549"/>
          <c:h val="0.81549815498154976"/>
        </c:manualLayout>
      </c:layout>
      <c:barChart>
        <c:barDir val="col"/>
        <c:grouping val="percentStacked"/>
        <c:varyColors val="0"/>
        <c:ser>
          <c:idx val="0"/>
          <c:order val="0"/>
          <c:tx>
            <c:strRef>
              <c:f>Sheet1!$A$2</c:f>
              <c:strCache>
                <c:ptCount val="1"/>
                <c:pt idx="0">
                  <c:v>Agricultural Products</c:v>
                </c:pt>
              </c:strCache>
            </c:strRef>
          </c:tx>
          <c:spPr>
            <a:solidFill>
              <a:schemeClr val="accent1"/>
            </a:solidFill>
            <a:ln>
              <a:noFill/>
            </a:ln>
            <a:effectLst/>
          </c:spPr>
          <c:invertIfNegative val="0"/>
          <c:cat>
            <c:numRef>
              <c:f>Sheet1!$B$1:$F$1</c:f>
              <c:numCache>
                <c:formatCode>General</c:formatCode>
                <c:ptCount val="5"/>
                <c:pt idx="0">
                  <c:v>1963</c:v>
                </c:pt>
                <c:pt idx="1">
                  <c:v>1973</c:v>
                </c:pt>
                <c:pt idx="2">
                  <c:v>1983</c:v>
                </c:pt>
                <c:pt idx="3">
                  <c:v>1993</c:v>
                </c:pt>
                <c:pt idx="4">
                  <c:v>2001</c:v>
                </c:pt>
              </c:numCache>
            </c:numRef>
          </c:cat>
          <c:val>
            <c:numRef>
              <c:f>Sheet1!$B$2:$F$2</c:f>
              <c:numCache>
                <c:formatCode>General</c:formatCode>
                <c:ptCount val="5"/>
                <c:pt idx="0">
                  <c:v>59.3</c:v>
                </c:pt>
                <c:pt idx="1">
                  <c:v>15.4</c:v>
                </c:pt>
                <c:pt idx="2">
                  <c:v>8</c:v>
                </c:pt>
                <c:pt idx="3">
                  <c:v>5.0999999999999996</c:v>
                </c:pt>
                <c:pt idx="4">
                  <c:v>2.6</c:v>
                </c:pt>
              </c:numCache>
            </c:numRef>
          </c:val>
          <c:extLst>
            <c:ext xmlns:c16="http://schemas.microsoft.com/office/drawing/2014/chart" uri="{C3380CC4-5D6E-409C-BE32-E72D297353CC}">
              <c16:uniqueId val="{00000000-FDD4-438B-9E97-1498061A9887}"/>
            </c:ext>
          </c:extLst>
        </c:ser>
        <c:ser>
          <c:idx val="1"/>
          <c:order val="1"/>
          <c:tx>
            <c:strRef>
              <c:f>Sheet1!$A$3</c:f>
              <c:strCache>
                <c:ptCount val="1"/>
                <c:pt idx="0">
                  <c:v>Mining Products</c:v>
                </c:pt>
              </c:strCache>
            </c:strRef>
          </c:tx>
          <c:spPr>
            <a:solidFill>
              <a:schemeClr val="accent2"/>
            </a:solidFill>
            <a:ln>
              <a:noFill/>
            </a:ln>
            <a:effectLst/>
          </c:spPr>
          <c:invertIfNegative val="0"/>
          <c:cat>
            <c:numRef>
              <c:f>Sheet1!$B$1:$F$1</c:f>
              <c:numCache>
                <c:formatCode>General</c:formatCode>
                <c:ptCount val="5"/>
                <c:pt idx="0">
                  <c:v>1963</c:v>
                </c:pt>
                <c:pt idx="1">
                  <c:v>1973</c:v>
                </c:pt>
                <c:pt idx="2">
                  <c:v>1983</c:v>
                </c:pt>
                <c:pt idx="3">
                  <c:v>1993</c:v>
                </c:pt>
                <c:pt idx="4">
                  <c:v>2001</c:v>
                </c:pt>
              </c:numCache>
            </c:numRef>
          </c:cat>
          <c:val>
            <c:numRef>
              <c:f>Sheet1!$B$3:$F$3</c:f>
              <c:numCache>
                <c:formatCode>General</c:formatCode>
                <c:ptCount val="5"/>
                <c:pt idx="0">
                  <c:v>2.7</c:v>
                </c:pt>
                <c:pt idx="1">
                  <c:v>0.9</c:v>
                </c:pt>
                <c:pt idx="2">
                  <c:v>2.4</c:v>
                </c:pt>
                <c:pt idx="3">
                  <c:v>1.7</c:v>
                </c:pt>
                <c:pt idx="4">
                  <c:v>2.6</c:v>
                </c:pt>
              </c:numCache>
            </c:numRef>
          </c:val>
          <c:extLst>
            <c:ext xmlns:c16="http://schemas.microsoft.com/office/drawing/2014/chart" uri="{C3380CC4-5D6E-409C-BE32-E72D297353CC}">
              <c16:uniqueId val="{00000001-FDD4-438B-9E97-1498061A9887}"/>
            </c:ext>
          </c:extLst>
        </c:ser>
        <c:ser>
          <c:idx val="2"/>
          <c:order val="2"/>
          <c:tx>
            <c:strRef>
              <c:f>Sheet1!$A$4</c:f>
              <c:strCache>
                <c:ptCount val="1"/>
                <c:pt idx="0">
                  <c:v>Iron, Steel and Chemicals</c:v>
                </c:pt>
              </c:strCache>
            </c:strRef>
          </c:tx>
          <c:spPr>
            <a:solidFill>
              <a:schemeClr val="accent3"/>
            </a:solidFill>
            <a:ln>
              <a:noFill/>
            </a:ln>
            <a:effectLst/>
          </c:spPr>
          <c:invertIfNegative val="0"/>
          <c:cat>
            <c:numRef>
              <c:f>Sheet1!$B$1:$F$1</c:f>
              <c:numCache>
                <c:formatCode>General</c:formatCode>
                <c:ptCount val="5"/>
                <c:pt idx="0">
                  <c:v>1963</c:v>
                </c:pt>
                <c:pt idx="1">
                  <c:v>1973</c:v>
                </c:pt>
                <c:pt idx="2">
                  <c:v>1983</c:v>
                </c:pt>
                <c:pt idx="3">
                  <c:v>1993</c:v>
                </c:pt>
                <c:pt idx="4">
                  <c:v>2001</c:v>
                </c:pt>
              </c:numCache>
            </c:numRef>
          </c:cat>
          <c:val>
            <c:numRef>
              <c:f>Sheet1!$B$4:$F$4</c:f>
              <c:numCache>
                <c:formatCode>General</c:formatCode>
                <c:ptCount val="5"/>
                <c:pt idx="0">
                  <c:v>8.1</c:v>
                </c:pt>
                <c:pt idx="1">
                  <c:v>2.8</c:v>
                </c:pt>
                <c:pt idx="2">
                  <c:v>4.9000000000000004</c:v>
                </c:pt>
                <c:pt idx="3">
                  <c:v>6.7</c:v>
                </c:pt>
                <c:pt idx="4">
                  <c:v>10</c:v>
                </c:pt>
              </c:numCache>
            </c:numRef>
          </c:val>
          <c:extLst>
            <c:ext xmlns:c16="http://schemas.microsoft.com/office/drawing/2014/chart" uri="{C3380CC4-5D6E-409C-BE32-E72D297353CC}">
              <c16:uniqueId val="{00000002-FDD4-438B-9E97-1498061A9887}"/>
            </c:ext>
          </c:extLst>
        </c:ser>
        <c:ser>
          <c:idx val="3"/>
          <c:order val="3"/>
          <c:tx>
            <c:strRef>
              <c:f>Sheet1!$A$5</c:f>
              <c:strCache>
                <c:ptCount val="1"/>
                <c:pt idx="0">
                  <c:v>Other semi-manufactures</c:v>
                </c:pt>
              </c:strCache>
            </c:strRef>
          </c:tx>
          <c:spPr>
            <a:solidFill>
              <a:schemeClr val="accent4"/>
            </a:solidFill>
            <a:ln>
              <a:noFill/>
            </a:ln>
            <a:effectLst/>
          </c:spPr>
          <c:invertIfNegative val="0"/>
          <c:cat>
            <c:numRef>
              <c:f>Sheet1!$B$1:$F$1</c:f>
              <c:numCache>
                <c:formatCode>General</c:formatCode>
                <c:ptCount val="5"/>
                <c:pt idx="0">
                  <c:v>1963</c:v>
                </c:pt>
                <c:pt idx="1">
                  <c:v>1973</c:v>
                </c:pt>
                <c:pt idx="2">
                  <c:v>1983</c:v>
                </c:pt>
                <c:pt idx="3">
                  <c:v>1993</c:v>
                </c:pt>
                <c:pt idx="4">
                  <c:v>2001</c:v>
                </c:pt>
              </c:numCache>
            </c:numRef>
          </c:cat>
          <c:val>
            <c:numRef>
              <c:f>Sheet1!$B$5:$F$5</c:f>
              <c:numCache>
                <c:formatCode>General</c:formatCode>
                <c:ptCount val="5"/>
                <c:pt idx="0">
                  <c:v>11.7</c:v>
                </c:pt>
                <c:pt idx="1">
                  <c:v>12.1</c:v>
                </c:pt>
                <c:pt idx="2">
                  <c:v>11.6</c:v>
                </c:pt>
                <c:pt idx="3">
                  <c:v>9.6</c:v>
                </c:pt>
                <c:pt idx="4">
                  <c:v>7.4</c:v>
                </c:pt>
              </c:numCache>
            </c:numRef>
          </c:val>
          <c:extLst>
            <c:ext xmlns:c16="http://schemas.microsoft.com/office/drawing/2014/chart" uri="{C3380CC4-5D6E-409C-BE32-E72D297353CC}">
              <c16:uniqueId val="{00000003-FDD4-438B-9E97-1498061A9887}"/>
            </c:ext>
          </c:extLst>
        </c:ser>
        <c:ser>
          <c:idx val="4"/>
          <c:order val="4"/>
          <c:tx>
            <c:strRef>
              <c:f>Sheet1!$A$6</c:f>
              <c:strCache>
                <c:ptCount val="1"/>
                <c:pt idx="0">
                  <c:v>Office &amp; Telecom equipment</c:v>
                </c:pt>
              </c:strCache>
            </c:strRef>
          </c:tx>
          <c:spPr>
            <a:solidFill>
              <a:schemeClr val="accent5"/>
            </a:solidFill>
            <a:ln>
              <a:noFill/>
            </a:ln>
            <a:effectLst/>
          </c:spPr>
          <c:invertIfNegative val="0"/>
          <c:cat>
            <c:numRef>
              <c:f>Sheet1!$B$1:$F$1</c:f>
              <c:numCache>
                <c:formatCode>General</c:formatCode>
                <c:ptCount val="5"/>
                <c:pt idx="0">
                  <c:v>1963</c:v>
                </c:pt>
                <c:pt idx="1">
                  <c:v>1973</c:v>
                </c:pt>
                <c:pt idx="2">
                  <c:v>1983</c:v>
                </c:pt>
                <c:pt idx="3">
                  <c:v>1993</c:v>
                </c:pt>
                <c:pt idx="4">
                  <c:v>2001</c:v>
                </c:pt>
              </c:numCache>
            </c:numRef>
          </c:cat>
          <c:val>
            <c:numRef>
              <c:f>Sheet1!$B$6:$F$6</c:f>
              <c:numCache>
                <c:formatCode>General</c:formatCode>
                <c:ptCount val="5"/>
                <c:pt idx="0">
                  <c:v>0.3</c:v>
                </c:pt>
                <c:pt idx="1">
                  <c:v>16.3</c:v>
                </c:pt>
                <c:pt idx="2">
                  <c:v>13.9</c:v>
                </c:pt>
                <c:pt idx="3">
                  <c:v>23.8</c:v>
                </c:pt>
                <c:pt idx="4">
                  <c:v>37.9</c:v>
                </c:pt>
              </c:numCache>
            </c:numRef>
          </c:val>
          <c:extLst>
            <c:ext xmlns:c16="http://schemas.microsoft.com/office/drawing/2014/chart" uri="{C3380CC4-5D6E-409C-BE32-E72D297353CC}">
              <c16:uniqueId val="{00000004-FDD4-438B-9E97-1498061A9887}"/>
            </c:ext>
          </c:extLst>
        </c:ser>
        <c:ser>
          <c:idx val="5"/>
          <c:order val="5"/>
          <c:tx>
            <c:strRef>
              <c:f>Sheet1!$A$7</c:f>
              <c:strCache>
                <c:ptCount val="1"/>
                <c:pt idx="0">
                  <c:v>Electrical Machinery</c:v>
                </c:pt>
              </c:strCache>
            </c:strRef>
          </c:tx>
          <c:spPr>
            <a:solidFill>
              <a:schemeClr val="accent6"/>
            </a:solidFill>
            <a:ln>
              <a:noFill/>
            </a:ln>
            <a:effectLst/>
          </c:spPr>
          <c:invertIfNegative val="0"/>
          <c:cat>
            <c:numRef>
              <c:f>Sheet1!$B$1:$F$1</c:f>
              <c:numCache>
                <c:formatCode>General</c:formatCode>
                <c:ptCount val="5"/>
                <c:pt idx="0">
                  <c:v>1963</c:v>
                </c:pt>
                <c:pt idx="1">
                  <c:v>1973</c:v>
                </c:pt>
                <c:pt idx="2">
                  <c:v>1983</c:v>
                </c:pt>
                <c:pt idx="3">
                  <c:v>1993</c:v>
                </c:pt>
                <c:pt idx="4">
                  <c:v>2001</c:v>
                </c:pt>
              </c:numCache>
            </c:numRef>
          </c:cat>
          <c:val>
            <c:numRef>
              <c:f>Sheet1!$B$7:$F$7</c:f>
              <c:numCache>
                <c:formatCode>General</c:formatCode>
                <c:ptCount val="5"/>
                <c:pt idx="0">
                  <c:v>0.3</c:v>
                </c:pt>
                <c:pt idx="1">
                  <c:v>2.7</c:v>
                </c:pt>
                <c:pt idx="2">
                  <c:v>3.6</c:v>
                </c:pt>
                <c:pt idx="3">
                  <c:v>6.5</c:v>
                </c:pt>
                <c:pt idx="4">
                  <c:v>7.7</c:v>
                </c:pt>
              </c:numCache>
            </c:numRef>
          </c:val>
          <c:extLst>
            <c:ext xmlns:c16="http://schemas.microsoft.com/office/drawing/2014/chart" uri="{C3380CC4-5D6E-409C-BE32-E72D297353CC}">
              <c16:uniqueId val="{00000005-FDD4-438B-9E97-1498061A9887}"/>
            </c:ext>
          </c:extLst>
        </c:ser>
        <c:ser>
          <c:idx val="6"/>
          <c:order val="6"/>
          <c:tx>
            <c:strRef>
              <c:f>Sheet1!$A$8</c:f>
              <c:strCache>
                <c:ptCount val="1"/>
                <c:pt idx="0">
                  <c:v>Textiles</c:v>
                </c:pt>
              </c:strCache>
            </c:strRef>
          </c:tx>
          <c:spPr>
            <a:solidFill>
              <a:schemeClr val="accent1">
                <a:lumMod val="60000"/>
              </a:schemeClr>
            </a:solidFill>
            <a:ln>
              <a:noFill/>
            </a:ln>
            <a:effectLst/>
          </c:spPr>
          <c:invertIfNegative val="0"/>
          <c:cat>
            <c:numRef>
              <c:f>Sheet1!$B$1:$F$1</c:f>
              <c:numCache>
                <c:formatCode>General</c:formatCode>
                <c:ptCount val="5"/>
                <c:pt idx="0">
                  <c:v>1963</c:v>
                </c:pt>
                <c:pt idx="1">
                  <c:v>1973</c:v>
                </c:pt>
                <c:pt idx="2">
                  <c:v>1983</c:v>
                </c:pt>
                <c:pt idx="3">
                  <c:v>1993</c:v>
                </c:pt>
                <c:pt idx="4">
                  <c:v>2001</c:v>
                </c:pt>
              </c:numCache>
            </c:numRef>
          </c:cat>
          <c:val>
            <c:numRef>
              <c:f>Sheet1!$B$8:$F$8</c:f>
              <c:numCache>
                <c:formatCode>General</c:formatCode>
                <c:ptCount val="5"/>
                <c:pt idx="0">
                  <c:v>11.7</c:v>
                </c:pt>
                <c:pt idx="1">
                  <c:v>12.8</c:v>
                </c:pt>
                <c:pt idx="2">
                  <c:v>7.2</c:v>
                </c:pt>
                <c:pt idx="3">
                  <c:v>9.6</c:v>
                </c:pt>
                <c:pt idx="4">
                  <c:v>7.8</c:v>
                </c:pt>
              </c:numCache>
            </c:numRef>
          </c:val>
          <c:extLst>
            <c:ext xmlns:c16="http://schemas.microsoft.com/office/drawing/2014/chart" uri="{C3380CC4-5D6E-409C-BE32-E72D297353CC}">
              <c16:uniqueId val="{00000006-FDD4-438B-9E97-1498061A9887}"/>
            </c:ext>
          </c:extLst>
        </c:ser>
        <c:ser>
          <c:idx val="7"/>
          <c:order val="7"/>
          <c:tx>
            <c:strRef>
              <c:f>Sheet1!$A$9</c:f>
              <c:strCache>
                <c:ptCount val="1"/>
                <c:pt idx="0">
                  <c:v>Clothing</c:v>
                </c:pt>
              </c:strCache>
            </c:strRef>
          </c:tx>
          <c:spPr>
            <a:solidFill>
              <a:schemeClr val="accent2">
                <a:lumMod val="60000"/>
              </a:schemeClr>
            </a:solidFill>
            <a:ln>
              <a:noFill/>
            </a:ln>
            <a:effectLst/>
          </c:spPr>
          <c:invertIfNegative val="0"/>
          <c:cat>
            <c:numRef>
              <c:f>Sheet1!$B$1:$F$1</c:f>
              <c:numCache>
                <c:formatCode>General</c:formatCode>
                <c:ptCount val="5"/>
                <c:pt idx="0">
                  <c:v>1963</c:v>
                </c:pt>
                <c:pt idx="1">
                  <c:v>1973</c:v>
                </c:pt>
                <c:pt idx="2">
                  <c:v>1983</c:v>
                </c:pt>
                <c:pt idx="3">
                  <c:v>1993</c:v>
                </c:pt>
                <c:pt idx="4">
                  <c:v>2001</c:v>
                </c:pt>
              </c:numCache>
            </c:numRef>
          </c:cat>
          <c:val>
            <c:numRef>
              <c:f>Sheet1!$B$9:$F$9</c:f>
              <c:numCache>
                <c:formatCode>General</c:formatCode>
                <c:ptCount val="5"/>
                <c:pt idx="0">
                  <c:v>3</c:v>
                </c:pt>
                <c:pt idx="1">
                  <c:v>16.100000000000001</c:v>
                </c:pt>
                <c:pt idx="2">
                  <c:v>11.9</c:v>
                </c:pt>
                <c:pt idx="3">
                  <c:v>4.4000000000000004</c:v>
                </c:pt>
                <c:pt idx="4">
                  <c:v>2</c:v>
                </c:pt>
              </c:numCache>
            </c:numRef>
          </c:val>
          <c:extLst>
            <c:ext xmlns:c16="http://schemas.microsoft.com/office/drawing/2014/chart" uri="{C3380CC4-5D6E-409C-BE32-E72D297353CC}">
              <c16:uniqueId val="{00000007-FDD4-438B-9E97-1498061A9887}"/>
            </c:ext>
          </c:extLst>
        </c:ser>
        <c:ser>
          <c:idx val="8"/>
          <c:order val="8"/>
          <c:tx>
            <c:strRef>
              <c:f>Sheet1!$A$10</c:f>
              <c:strCache>
                <c:ptCount val="1"/>
                <c:pt idx="0">
                  <c:v>Other consumer goods</c:v>
                </c:pt>
              </c:strCache>
            </c:strRef>
          </c:tx>
          <c:spPr>
            <a:solidFill>
              <a:schemeClr val="accent3">
                <a:lumMod val="60000"/>
              </a:schemeClr>
            </a:solidFill>
            <a:ln>
              <a:noFill/>
            </a:ln>
            <a:effectLst/>
          </c:spPr>
          <c:invertIfNegative val="0"/>
          <c:cat>
            <c:numRef>
              <c:f>Sheet1!$B$1:$F$1</c:f>
              <c:numCache>
                <c:formatCode>General</c:formatCode>
                <c:ptCount val="5"/>
                <c:pt idx="0">
                  <c:v>1963</c:v>
                </c:pt>
                <c:pt idx="1">
                  <c:v>1973</c:v>
                </c:pt>
                <c:pt idx="2">
                  <c:v>1983</c:v>
                </c:pt>
                <c:pt idx="3">
                  <c:v>1993</c:v>
                </c:pt>
                <c:pt idx="4">
                  <c:v>2001</c:v>
                </c:pt>
              </c:numCache>
            </c:numRef>
          </c:cat>
          <c:val>
            <c:numRef>
              <c:f>Sheet1!$B$10:$F$10</c:f>
              <c:numCache>
                <c:formatCode>General</c:formatCode>
                <c:ptCount val="5"/>
                <c:pt idx="0">
                  <c:v>1.8</c:v>
                </c:pt>
                <c:pt idx="1">
                  <c:v>16.3</c:v>
                </c:pt>
                <c:pt idx="2">
                  <c:v>27.4</c:v>
                </c:pt>
                <c:pt idx="3">
                  <c:v>18.399999999999999</c:v>
                </c:pt>
                <c:pt idx="4">
                  <c:v>10.1</c:v>
                </c:pt>
              </c:numCache>
            </c:numRef>
          </c:val>
          <c:extLst>
            <c:ext xmlns:c16="http://schemas.microsoft.com/office/drawing/2014/chart" uri="{C3380CC4-5D6E-409C-BE32-E72D297353CC}">
              <c16:uniqueId val="{00000008-FDD4-438B-9E97-1498061A9887}"/>
            </c:ext>
          </c:extLst>
        </c:ser>
        <c:dLbls>
          <c:showLegendKey val="0"/>
          <c:showVal val="0"/>
          <c:showCatName val="0"/>
          <c:showSerName val="0"/>
          <c:showPercent val="0"/>
          <c:showBubbleSize val="0"/>
        </c:dLbls>
        <c:gapWidth val="150"/>
        <c:overlap val="100"/>
        <c:axId val="49512832"/>
        <c:axId val="49514368"/>
      </c:barChart>
      <c:catAx>
        <c:axId val="49512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49514368"/>
        <c:crosses val="autoZero"/>
        <c:auto val="1"/>
        <c:lblAlgn val="ctr"/>
        <c:lblOffset val="100"/>
        <c:tickLblSkip val="1"/>
        <c:tickMarkSkip val="1"/>
        <c:noMultiLvlLbl val="0"/>
      </c:catAx>
      <c:valAx>
        <c:axId val="495143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4951283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South Korea</c:v>
                </c:pt>
              </c:strCache>
            </c:strRef>
          </c:tx>
          <c:spPr>
            <a:ln w="28575" cap="rnd">
              <a:solidFill>
                <a:schemeClr val="accent1"/>
              </a:solidFill>
              <a:round/>
            </a:ln>
            <a:effectLst/>
          </c:spPr>
          <c:marker>
            <c:symbol val="none"/>
          </c:marker>
          <c:cat>
            <c:strRef>
              <c:f>Sheet1!$B$1:$BL$1</c:f>
              <c:strCache>
                <c:ptCount val="6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strCache>
            </c:strRef>
          </c:cat>
          <c:val>
            <c:numRef>
              <c:f>Sheet1!$B$2:$BL$2</c:f>
              <c:numCache>
                <c:formatCode>General</c:formatCode>
                <c:ptCount val="63"/>
                <c:pt idx="0">
                  <c:v>25012374</c:v>
                </c:pt>
                <c:pt idx="1">
                  <c:v>25765673</c:v>
                </c:pt>
                <c:pt idx="2">
                  <c:v>26513030</c:v>
                </c:pt>
                <c:pt idx="3">
                  <c:v>27261747</c:v>
                </c:pt>
                <c:pt idx="4">
                  <c:v>27984155</c:v>
                </c:pt>
                <c:pt idx="5">
                  <c:v>28704674</c:v>
                </c:pt>
                <c:pt idx="6">
                  <c:v>29435571</c:v>
                </c:pt>
                <c:pt idx="7">
                  <c:v>30130983</c:v>
                </c:pt>
                <c:pt idx="8">
                  <c:v>30838302</c:v>
                </c:pt>
                <c:pt idx="9">
                  <c:v>31544266</c:v>
                </c:pt>
                <c:pt idx="10">
                  <c:v>32240827</c:v>
                </c:pt>
                <c:pt idx="11">
                  <c:v>32882704</c:v>
                </c:pt>
                <c:pt idx="12">
                  <c:v>33505406</c:v>
                </c:pt>
                <c:pt idx="13">
                  <c:v>34103149</c:v>
                </c:pt>
                <c:pt idx="14">
                  <c:v>34692266</c:v>
                </c:pt>
                <c:pt idx="15">
                  <c:v>35280725</c:v>
                </c:pt>
                <c:pt idx="16">
                  <c:v>35848523</c:v>
                </c:pt>
                <c:pt idx="17">
                  <c:v>36411795</c:v>
                </c:pt>
                <c:pt idx="18">
                  <c:v>36969185</c:v>
                </c:pt>
                <c:pt idx="19">
                  <c:v>37534236</c:v>
                </c:pt>
                <c:pt idx="20">
                  <c:v>38123775</c:v>
                </c:pt>
                <c:pt idx="21">
                  <c:v>38723248</c:v>
                </c:pt>
                <c:pt idx="22">
                  <c:v>39326352</c:v>
                </c:pt>
                <c:pt idx="23">
                  <c:v>39910403</c:v>
                </c:pt>
                <c:pt idx="24">
                  <c:v>40405956</c:v>
                </c:pt>
                <c:pt idx="25">
                  <c:v>40805744</c:v>
                </c:pt>
                <c:pt idx="26">
                  <c:v>41213674</c:v>
                </c:pt>
                <c:pt idx="27">
                  <c:v>41621690</c:v>
                </c:pt>
                <c:pt idx="28">
                  <c:v>42031247</c:v>
                </c:pt>
                <c:pt idx="29">
                  <c:v>42449038</c:v>
                </c:pt>
                <c:pt idx="30">
                  <c:v>42869283</c:v>
                </c:pt>
                <c:pt idx="31">
                  <c:v>43295704</c:v>
                </c:pt>
                <c:pt idx="32">
                  <c:v>43747962</c:v>
                </c:pt>
                <c:pt idx="33">
                  <c:v>44194628</c:v>
                </c:pt>
                <c:pt idx="34">
                  <c:v>44641540</c:v>
                </c:pt>
                <c:pt idx="35">
                  <c:v>45092991</c:v>
                </c:pt>
                <c:pt idx="36">
                  <c:v>45524681</c:v>
                </c:pt>
                <c:pt idx="37">
                  <c:v>45953580</c:v>
                </c:pt>
                <c:pt idx="38">
                  <c:v>46286503</c:v>
                </c:pt>
                <c:pt idx="39">
                  <c:v>46616677</c:v>
                </c:pt>
                <c:pt idx="40">
                  <c:v>47008111</c:v>
                </c:pt>
                <c:pt idx="41">
                  <c:v>47370164</c:v>
                </c:pt>
                <c:pt idx="42">
                  <c:v>47644736</c:v>
                </c:pt>
                <c:pt idx="43">
                  <c:v>47892330</c:v>
                </c:pt>
                <c:pt idx="44">
                  <c:v>48082519</c:v>
                </c:pt>
                <c:pt idx="45">
                  <c:v>48184561</c:v>
                </c:pt>
                <c:pt idx="46">
                  <c:v>48438292</c:v>
                </c:pt>
                <c:pt idx="47">
                  <c:v>48683638</c:v>
                </c:pt>
                <c:pt idx="48">
                  <c:v>49054708</c:v>
                </c:pt>
                <c:pt idx="49">
                  <c:v>49307835</c:v>
                </c:pt>
                <c:pt idx="50">
                  <c:v>49554112</c:v>
                </c:pt>
                <c:pt idx="51">
                  <c:v>49936638</c:v>
                </c:pt>
                <c:pt idx="52">
                  <c:v>50199853</c:v>
                </c:pt>
                <c:pt idx="53">
                  <c:v>50428893</c:v>
                </c:pt>
                <c:pt idx="54">
                  <c:v>50746659</c:v>
                </c:pt>
                <c:pt idx="55">
                  <c:v>51014947</c:v>
                </c:pt>
                <c:pt idx="56">
                  <c:v>51217803</c:v>
                </c:pt>
                <c:pt idx="57">
                  <c:v>51361911</c:v>
                </c:pt>
                <c:pt idx="58">
                  <c:v>51585058</c:v>
                </c:pt>
                <c:pt idx="59">
                  <c:v>51764822</c:v>
                </c:pt>
                <c:pt idx="60">
                  <c:v>51836239</c:v>
                </c:pt>
                <c:pt idx="61">
                  <c:v>51744876</c:v>
                </c:pt>
                <c:pt idx="62">
                  <c:v>51628117</c:v>
                </c:pt>
              </c:numCache>
            </c:numRef>
          </c:val>
          <c:smooth val="0"/>
          <c:extLst>
            <c:ext xmlns:c16="http://schemas.microsoft.com/office/drawing/2014/chart" uri="{C3380CC4-5D6E-409C-BE32-E72D297353CC}">
              <c16:uniqueId val="{00000000-ABF2-42CE-869F-9B7FDECA2B2B}"/>
            </c:ext>
          </c:extLst>
        </c:ser>
        <c:ser>
          <c:idx val="1"/>
          <c:order val="1"/>
          <c:tx>
            <c:strRef>
              <c:f>Sheet1!$A$3</c:f>
              <c:strCache>
                <c:ptCount val="1"/>
                <c:pt idx="0">
                  <c:v>North Korea</c:v>
                </c:pt>
              </c:strCache>
            </c:strRef>
          </c:tx>
          <c:spPr>
            <a:ln w="28575" cap="rnd">
              <a:solidFill>
                <a:schemeClr val="accent2"/>
              </a:solidFill>
              <a:round/>
            </a:ln>
            <a:effectLst/>
          </c:spPr>
          <c:marker>
            <c:symbol val="none"/>
          </c:marker>
          <c:cat>
            <c:strRef>
              <c:f>Sheet1!$B$1:$BL$1</c:f>
              <c:strCache>
                <c:ptCount val="6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strCache>
            </c:strRef>
          </c:cat>
          <c:val>
            <c:numRef>
              <c:f>Sheet1!$B$3:$BL$3</c:f>
              <c:numCache>
                <c:formatCode>General</c:formatCode>
                <c:ptCount val="63"/>
                <c:pt idx="0">
                  <c:v>11655666</c:v>
                </c:pt>
                <c:pt idx="1">
                  <c:v>11916515</c:v>
                </c:pt>
                <c:pt idx="2">
                  <c:v>12180505</c:v>
                </c:pt>
                <c:pt idx="3">
                  <c:v>12475236</c:v>
                </c:pt>
                <c:pt idx="4">
                  <c:v>12787523</c:v>
                </c:pt>
                <c:pt idx="5">
                  <c:v>13105946</c:v>
                </c:pt>
                <c:pt idx="6">
                  <c:v>13444048</c:v>
                </c:pt>
                <c:pt idx="7">
                  <c:v>13821409</c:v>
                </c:pt>
                <c:pt idx="8">
                  <c:v>14216305</c:v>
                </c:pt>
                <c:pt idx="9">
                  <c:v>14605481</c:v>
                </c:pt>
                <c:pt idx="10">
                  <c:v>14996879</c:v>
                </c:pt>
                <c:pt idx="11">
                  <c:v>15381626</c:v>
                </c:pt>
                <c:pt idx="12">
                  <c:v>15768363</c:v>
                </c:pt>
                <c:pt idx="13">
                  <c:v>16128122</c:v>
                </c:pt>
                <c:pt idx="14">
                  <c:v>16437002</c:v>
                </c:pt>
                <c:pt idx="15">
                  <c:v>16723252</c:v>
                </c:pt>
                <c:pt idx="16">
                  <c:v>16987170</c:v>
                </c:pt>
                <c:pt idx="17">
                  <c:v>17231389</c:v>
                </c:pt>
                <c:pt idx="18">
                  <c:v>17472094</c:v>
                </c:pt>
                <c:pt idx="19">
                  <c:v>17719172</c:v>
                </c:pt>
                <c:pt idx="20">
                  <c:v>17973650</c:v>
                </c:pt>
                <c:pt idx="21">
                  <c:v>18235202</c:v>
                </c:pt>
                <c:pt idx="22">
                  <c:v>18502087</c:v>
                </c:pt>
                <c:pt idx="23">
                  <c:v>18771363</c:v>
                </c:pt>
                <c:pt idx="24">
                  <c:v>19045154</c:v>
                </c:pt>
                <c:pt idx="25">
                  <c:v>19325487</c:v>
                </c:pt>
                <c:pt idx="26">
                  <c:v>19613038</c:v>
                </c:pt>
                <c:pt idx="27">
                  <c:v>19903893</c:v>
                </c:pt>
                <c:pt idx="28">
                  <c:v>20197464</c:v>
                </c:pt>
                <c:pt idx="29">
                  <c:v>20494965</c:v>
                </c:pt>
                <c:pt idx="30">
                  <c:v>20799523</c:v>
                </c:pt>
                <c:pt idx="31">
                  <c:v>21115534</c:v>
                </c:pt>
                <c:pt idx="32">
                  <c:v>21439991</c:v>
                </c:pt>
                <c:pt idx="33">
                  <c:v>21773017</c:v>
                </c:pt>
                <c:pt idx="34">
                  <c:v>22105225</c:v>
                </c:pt>
                <c:pt idx="35">
                  <c:v>22385536</c:v>
                </c:pt>
                <c:pt idx="36">
                  <c:v>22614347</c:v>
                </c:pt>
                <c:pt idx="37">
                  <c:v>22827373</c:v>
                </c:pt>
                <c:pt idx="38">
                  <c:v>23023636</c:v>
                </c:pt>
                <c:pt idx="39">
                  <c:v>23204498</c:v>
                </c:pt>
                <c:pt idx="40">
                  <c:v>23367059</c:v>
                </c:pt>
                <c:pt idx="41">
                  <c:v>23512522</c:v>
                </c:pt>
                <c:pt idx="42">
                  <c:v>23638411</c:v>
                </c:pt>
                <c:pt idx="43">
                  <c:v>23781707</c:v>
                </c:pt>
                <c:pt idx="44">
                  <c:v>23948930</c:v>
                </c:pt>
                <c:pt idx="45">
                  <c:v>24100982</c:v>
                </c:pt>
                <c:pt idx="46">
                  <c:v>24235761</c:v>
                </c:pt>
                <c:pt idx="47">
                  <c:v>24356506</c:v>
                </c:pt>
                <c:pt idx="48">
                  <c:v>24469047</c:v>
                </c:pt>
                <c:pt idx="49">
                  <c:v>24581509</c:v>
                </c:pt>
                <c:pt idx="50">
                  <c:v>24686435</c:v>
                </c:pt>
                <c:pt idx="51">
                  <c:v>24783789</c:v>
                </c:pt>
                <c:pt idx="52">
                  <c:v>24887770</c:v>
                </c:pt>
                <c:pt idx="53">
                  <c:v>25001819</c:v>
                </c:pt>
                <c:pt idx="54">
                  <c:v>25126131</c:v>
                </c:pt>
                <c:pt idx="55">
                  <c:v>25258015</c:v>
                </c:pt>
                <c:pt idx="56">
                  <c:v>25389611</c:v>
                </c:pt>
                <c:pt idx="57">
                  <c:v>25516321</c:v>
                </c:pt>
                <c:pt idx="58">
                  <c:v>25638149</c:v>
                </c:pt>
                <c:pt idx="59">
                  <c:v>25755441</c:v>
                </c:pt>
                <c:pt idx="60">
                  <c:v>25867467</c:v>
                </c:pt>
                <c:pt idx="61">
                  <c:v>25971909</c:v>
                </c:pt>
                <c:pt idx="62">
                  <c:v>26069416</c:v>
                </c:pt>
              </c:numCache>
            </c:numRef>
          </c:val>
          <c:smooth val="0"/>
          <c:extLst>
            <c:ext xmlns:c16="http://schemas.microsoft.com/office/drawing/2014/chart" uri="{C3380CC4-5D6E-409C-BE32-E72D297353CC}">
              <c16:uniqueId val="{00000001-ABF2-42CE-869F-9B7FDECA2B2B}"/>
            </c:ext>
          </c:extLst>
        </c:ser>
        <c:dLbls>
          <c:showLegendKey val="0"/>
          <c:showVal val="0"/>
          <c:showCatName val="0"/>
          <c:showSerName val="0"/>
          <c:showPercent val="0"/>
          <c:showBubbleSize val="0"/>
        </c:dLbls>
        <c:smooth val="0"/>
        <c:axId val="436006648"/>
        <c:axId val="436000744"/>
        <c:extLst/>
      </c:lineChart>
      <c:catAx>
        <c:axId val="436006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36000744"/>
        <c:crosses val="autoZero"/>
        <c:auto val="1"/>
        <c:lblAlgn val="ctr"/>
        <c:lblOffset val="100"/>
        <c:noMultiLvlLbl val="0"/>
      </c:catAx>
      <c:valAx>
        <c:axId val="436000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36006648"/>
        <c:crosses val="autoZero"/>
        <c:crossBetween val="between"/>
        <c:dispUnits>
          <c:builtInUnit val="millions"/>
          <c:dispUnitsLbl>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ispUnitsLbl>
        </c:dispUnits>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680100755667528E-2"/>
          <c:y val="6.25E-2"/>
          <c:w val="0.75314861460957438"/>
          <c:h val="0.79838709677419362"/>
        </c:manualLayout>
      </c:layout>
      <c:lineChart>
        <c:grouping val="standard"/>
        <c:varyColors val="0"/>
        <c:ser>
          <c:idx val="2"/>
          <c:order val="1"/>
          <c:tx>
            <c:strRef>
              <c:f>Sheet1!$A$2</c:f>
              <c:strCache>
                <c:ptCount val="1"/>
                <c:pt idx="0">
                  <c:v>China</c:v>
                </c:pt>
              </c:strCache>
            </c:strRef>
          </c:tx>
          <c:spPr>
            <a:ln w="28575" cap="rnd">
              <a:solidFill>
                <a:schemeClr val="accent3"/>
              </a:solidFill>
              <a:round/>
            </a:ln>
            <a:effectLst/>
          </c:spPr>
          <c:marker>
            <c:symbol val="none"/>
          </c:marker>
          <c:cat>
            <c:numRef>
              <c:f>Sheet1!$B$1:$G$1</c:f>
              <c:numCache>
                <c:formatCode>General</c:formatCode>
                <c:ptCount val="6"/>
                <c:pt idx="0">
                  <c:v>1991</c:v>
                </c:pt>
                <c:pt idx="1">
                  <c:v>1995</c:v>
                </c:pt>
                <c:pt idx="2">
                  <c:v>2000</c:v>
                </c:pt>
                <c:pt idx="3">
                  <c:v>2004</c:v>
                </c:pt>
                <c:pt idx="4">
                  <c:v>2009</c:v>
                </c:pt>
                <c:pt idx="5">
                  <c:v>2017</c:v>
                </c:pt>
              </c:numCache>
            </c:numRef>
          </c:cat>
          <c:val>
            <c:numRef>
              <c:f>Sheet1!$B$2:$G$2</c:f>
              <c:numCache>
                <c:formatCode>0.00%</c:formatCode>
                <c:ptCount val="6"/>
                <c:pt idx="0">
                  <c:v>2.9000000000000001E-2</c:v>
                </c:pt>
                <c:pt idx="1">
                  <c:v>6.4000000000000001E-2</c:v>
                </c:pt>
                <c:pt idx="2">
                  <c:v>9.4E-2</c:v>
                </c:pt>
                <c:pt idx="3">
                  <c:v>0.16600000000000001</c:v>
                </c:pt>
                <c:pt idx="4">
                  <c:v>0.23800000000000002</c:v>
                </c:pt>
                <c:pt idx="5">
                  <c:v>0.247</c:v>
                </c:pt>
              </c:numCache>
            </c:numRef>
          </c:val>
          <c:smooth val="0"/>
          <c:extLst>
            <c:ext xmlns:c16="http://schemas.microsoft.com/office/drawing/2014/chart" uri="{C3380CC4-5D6E-409C-BE32-E72D297353CC}">
              <c16:uniqueId val="{00000001-A224-4AE9-8E07-CE629AAD3F47}"/>
            </c:ext>
          </c:extLst>
        </c:ser>
        <c:ser>
          <c:idx val="3"/>
          <c:order val="2"/>
          <c:tx>
            <c:strRef>
              <c:f>Sheet1!$A$3</c:f>
              <c:strCache>
                <c:ptCount val="1"/>
                <c:pt idx="0">
                  <c:v>USA</c:v>
                </c:pt>
              </c:strCache>
            </c:strRef>
          </c:tx>
          <c:spPr>
            <a:ln w="28575" cap="rnd">
              <a:solidFill>
                <a:schemeClr val="accent4"/>
              </a:solidFill>
              <a:round/>
            </a:ln>
            <a:effectLst/>
          </c:spPr>
          <c:marker>
            <c:symbol val="none"/>
          </c:marker>
          <c:cat>
            <c:numRef>
              <c:f>Sheet1!$B$1:$G$1</c:f>
              <c:numCache>
                <c:formatCode>General</c:formatCode>
                <c:ptCount val="6"/>
                <c:pt idx="0">
                  <c:v>1991</c:v>
                </c:pt>
                <c:pt idx="1">
                  <c:v>1995</c:v>
                </c:pt>
                <c:pt idx="2">
                  <c:v>2000</c:v>
                </c:pt>
                <c:pt idx="3">
                  <c:v>2004</c:v>
                </c:pt>
                <c:pt idx="4">
                  <c:v>2009</c:v>
                </c:pt>
                <c:pt idx="5">
                  <c:v>2017</c:v>
                </c:pt>
              </c:numCache>
            </c:numRef>
          </c:cat>
          <c:val>
            <c:numRef>
              <c:f>Sheet1!$B$3:$G$3</c:f>
              <c:numCache>
                <c:formatCode>0.00%</c:formatCode>
                <c:ptCount val="6"/>
                <c:pt idx="0">
                  <c:v>0.24399999999999999</c:v>
                </c:pt>
                <c:pt idx="1">
                  <c:v>0.21</c:v>
                </c:pt>
                <c:pt idx="2">
                  <c:v>0.20100000000000001</c:v>
                </c:pt>
                <c:pt idx="3">
                  <c:v>0.15</c:v>
                </c:pt>
                <c:pt idx="4">
                  <c:v>0.10400000000000001</c:v>
                </c:pt>
                <c:pt idx="5">
                  <c:v>0.12</c:v>
                </c:pt>
              </c:numCache>
            </c:numRef>
          </c:val>
          <c:smooth val="0"/>
          <c:extLst>
            <c:ext xmlns:c16="http://schemas.microsoft.com/office/drawing/2014/chart" uri="{C3380CC4-5D6E-409C-BE32-E72D297353CC}">
              <c16:uniqueId val="{00000002-A224-4AE9-8E07-CE629AAD3F47}"/>
            </c:ext>
          </c:extLst>
        </c:ser>
        <c:ser>
          <c:idx val="0"/>
          <c:order val="3"/>
          <c:tx>
            <c:strRef>
              <c:f>Sheet1!$A$4</c:f>
              <c:strCache>
                <c:ptCount val="1"/>
                <c:pt idx="0">
                  <c:v>Japan</c:v>
                </c:pt>
              </c:strCache>
            </c:strRef>
          </c:tx>
          <c:spPr>
            <a:ln w="28575" cap="rnd">
              <a:solidFill>
                <a:schemeClr val="accent1"/>
              </a:solidFill>
              <a:round/>
            </a:ln>
            <a:effectLst/>
          </c:spPr>
          <c:marker>
            <c:symbol val="none"/>
          </c:marker>
          <c:cat>
            <c:numRef>
              <c:f>Sheet1!$B$1:$G$1</c:f>
              <c:numCache>
                <c:formatCode>General</c:formatCode>
                <c:ptCount val="6"/>
                <c:pt idx="0">
                  <c:v>1991</c:v>
                </c:pt>
                <c:pt idx="1">
                  <c:v>1995</c:v>
                </c:pt>
                <c:pt idx="2">
                  <c:v>2000</c:v>
                </c:pt>
                <c:pt idx="3">
                  <c:v>2004</c:v>
                </c:pt>
                <c:pt idx="4">
                  <c:v>2009</c:v>
                </c:pt>
                <c:pt idx="5">
                  <c:v>2017</c:v>
                </c:pt>
              </c:numCache>
            </c:numRef>
          </c:cat>
          <c:val>
            <c:numRef>
              <c:f>Sheet1!$B$4:$G$4</c:f>
              <c:numCache>
                <c:formatCode>0.00%</c:formatCode>
                <c:ptCount val="6"/>
                <c:pt idx="0">
                  <c:v>0.218</c:v>
                </c:pt>
                <c:pt idx="1">
                  <c:v>0.191</c:v>
                </c:pt>
                <c:pt idx="2">
                  <c:v>0.157</c:v>
                </c:pt>
                <c:pt idx="3">
                  <c:v>0.14199999999999999</c:v>
                </c:pt>
                <c:pt idx="4">
                  <c:v>5.7999999999999996E-2</c:v>
                </c:pt>
                <c:pt idx="5">
                  <c:v>0.03</c:v>
                </c:pt>
              </c:numCache>
            </c:numRef>
          </c:val>
          <c:smooth val="0"/>
          <c:extLst>
            <c:ext xmlns:c16="http://schemas.microsoft.com/office/drawing/2014/chart" uri="{C3380CC4-5D6E-409C-BE32-E72D297353CC}">
              <c16:uniqueId val="{00000000-DBA6-420C-86BF-DD3982523709}"/>
            </c:ext>
          </c:extLst>
        </c:ser>
        <c:dLbls>
          <c:showLegendKey val="0"/>
          <c:showVal val="0"/>
          <c:showCatName val="0"/>
          <c:showSerName val="0"/>
          <c:showPercent val="0"/>
          <c:showBubbleSize val="0"/>
        </c:dLbls>
        <c:smooth val="0"/>
        <c:axId val="108906752"/>
        <c:axId val="108908928"/>
        <c:extLst>
          <c:ext xmlns:c15="http://schemas.microsoft.com/office/drawing/2012/chart" uri="{02D57815-91ED-43cb-92C2-25804820EDAC}">
            <c15:filteredLineSeries>
              <c15:ser>
                <c:idx val="1"/>
                <c:order val="0"/>
                <c:tx>
                  <c:strRef>
                    <c:extLst>
                      <c:ext uri="{02D57815-91ED-43cb-92C2-25804820EDAC}">
                        <c15:formulaRef>
                          <c15:sqref>Sheet1!$A$1</c15:sqref>
                        </c15:formulaRef>
                      </c:ext>
                    </c:extLst>
                    <c:strCache>
                      <c:ptCount val="1"/>
                      <c:pt idx="0">
                        <c:v>TOTAL TD</c:v>
                      </c:pt>
                    </c:strCache>
                  </c:strRef>
                </c:tx>
                <c:spPr>
                  <a:ln w="28575" cap="rnd">
                    <a:solidFill>
                      <a:schemeClr val="accent2"/>
                    </a:solidFill>
                    <a:round/>
                  </a:ln>
                  <a:effectLst/>
                </c:spPr>
                <c:marker>
                  <c:symbol val="none"/>
                </c:marker>
                <c:cat>
                  <c:numRef>
                    <c:extLst>
                      <c:ext uri="{02D57815-91ED-43cb-92C2-25804820EDAC}">
                        <c15:formulaRef>
                          <c15:sqref>Sheet1!$B$1:$G$1</c15:sqref>
                        </c15:formulaRef>
                      </c:ext>
                    </c:extLst>
                    <c:numCache>
                      <c:formatCode>General</c:formatCode>
                      <c:ptCount val="6"/>
                      <c:pt idx="0">
                        <c:v>1991</c:v>
                      </c:pt>
                      <c:pt idx="1">
                        <c:v>1995</c:v>
                      </c:pt>
                      <c:pt idx="2">
                        <c:v>2000</c:v>
                      </c:pt>
                      <c:pt idx="3">
                        <c:v>2004</c:v>
                      </c:pt>
                      <c:pt idx="4">
                        <c:v>2009</c:v>
                      </c:pt>
                      <c:pt idx="5">
                        <c:v>2017</c:v>
                      </c:pt>
                    </c:numCache>
                  </c:numRef>
                </c:cat>
                <c:val>
                  <c:numRef>
                    <c:extLst>
                      <c:ext uri="{02D57815-91ED-43cb-92C2-25804820EDAC}">
                        <c15:formulaRef>
                          <c15:sqref>Sheet1!$B$1:$G$1</c15:sqref>
                        </c15:formulaRef>
                      </c:ext>
                    </c:extLst>
                    <c:numCache>
                      <c:formatCode>General</c:formatCode>
                      <c:ptCount val="6"/>
                      <c:pt idx="0">
                        <c:v>1991</c:v>
                      </c:pt>
                      <c:pt idx="1">
                        <c:v>1995</c:v>
                      </c:pt>
                      <c:pt idx="2">
                        <c:v>2000</c:v>
                      </c:pt>
                      <c:pt idx="3">
                        <c:v>2004</c:v>
                      </c:pt>
                      <c:pt idx="4">
                        <c:v>2009</c:v>
                      </c:pt>
                      <c:pt idx="5">
                        <c:v>2017</c:v>
                      </c:pt>
                    </c:numCache>
                  </c:numRef>
                </c:val>
                <c:smooth val="0"/>
                <c:extLst>
                  <c:ext xmlns:c16="http://schemas.microsoft.com/office/drawing/2014/chart" uri="{C3380CC4-5D6E-409C-BE32-E72D297353CC}">
                    <c16:uniqueId val="{00000000-A224-4AE9-8E07-CE629AAD3F47}"/>
                  </c:ext>
                </c:extLst>
              </c15:ser>
            </c15:filteredLineSeries>
          </c:ext>
        </c:extLst>
      </c:lineChart>
      <c:catAx>
        <c:axId val="108906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108908928"/>
        <c:crosses val="autoZero"/>
        <c:auto val="1"/>
        <c:lblAlgn val="ctr"/>
        <c:lblOffset val="100"/>
        <c:tickLblSkip val="1"/>
        <c:tickMarkSkip val="1"/>
        <c:noMultiLvlLbl val="0"/>
      </c:catAx>
      <c:valAx>
        <c:axId val="1089089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108906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Sheet1!$A$2:$A$7</c:f>
              <c:strCache>
                <c:ptCount val="6"/>
                <c:pt idx="0">
                  <c:v>Samsung (South Korea)</c:v>
                </c:pt>
                <c:pt idx="1">
                  <c:v>Lucky Goldstar (South Korea)</c:v>
                </c:pt>
                <c:pt idx="2">
                  <c:v>TCL (China)</c:v>
                </c:pt>
                <c:pt idx="3">
                  <c:v>Hisense (China)</c:v>
                </c:pt>
                <c:pt idx="4">
                  <c:v>Sony (Japan)</c:v>
                </c:pt>
                <c:pt idx="5">
                  <c:v>Other</c:v>
                </c:pt>
              </c:strCache>
            </c:strRef>
          </c:cat>
          <c:val>
            <c:numRef>
              <c:f>Sheet1!$B$2:$B$7</c:f>
              <c:numCache>
                <c:formatCode>General</c:formatCode>
                <c:ptCount val="6"/>
                <c:pt idx="0">
                  <c:v>42.7</c:v>
                </c:pt>
                <c:pt idx="1">
                  <c:v>27.9</c:v>
                </c:pt>
                <c:pt idx="2">
                  <c:v>20</c:v>
                </c:pt>
                <c:pt idx="3">
                  <c:v>4.5</c:v>
                </c:pt>
                <c:pt idx="4">
                  <c:v>12.9</c:v>
                </c:pt>
                <c:pt idx="5">
                  <c:v>98.5</c:v>
                </c:pt>
              </c:numCache>
            </c:numRef>
          </c:val>
          <c:extLst>
            <c:ext xmlns:c16="http://schemas.microsoft.com/office/drawing/2014/chart" uri="{C3380CC4-5D6E-409C-BE32-E72D297353CC}">
              <c16:uniqueId val="{00000000-11F5-4990-8CB1-542DAF8AA884}"/>
            </c:ext>
          </c:extLst>
        </c:ser>
        <c:dLbls>
          <c:showLegendKey val="0"/>
          <c:showVal val="0"/>
          <c:showCatName val="0"/>
          <c:showSerName val="0"/>
          <c:showPercent val="0"/>
          <c:showBubbleSize val="0"/>
        </c:dLbls>
        <c:gapWidth val="182"/>
        <c:axId val="531919608"/>
        <c:axId val="531915672"/>
      </c:barChart>
      <c:catAx>
        <c:axId val="531919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531915672"/>
        <c:crosses val="autoZero"/>
        <c:auto val="1"/>
        <c:lblAlgn val="ctr"/>
        <c:lblOffset val="100"/>
        <c:noMultiLvlLbl val="0"/>
      </c:catAx>
      <c:valAx>
        <c:axId val="5319156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31919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55299" name="Rectangle 3"/>
          <p:cNvSpPr>
            <a:spLocks noGrp="1" noChangeArrowheads="1"/>
          </p:cNvSpPr>
          <p:nvPr>
            <p:ph type="dt" sz="quarter" idx="1"/>
          </p:nvPr>
        </p:nvSpPr>
        <p:spPr bwMode="auto">
          <a:xfrm>
            <a:off x="3886200" y="0"/>
            <a:ext cx="29718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55300" name="Rectangle 4"/>
          <p:cNvSpPr>
            <a:spLocks noGrp="1" noChangeArrowheads="1"/>
          </p:cNvSpPr>
          <p:nvPr>
            <p:ph type="ftr" sz="quarter" idx="2"/>
          </p:nvPr>
        </p:nvSpPr>
        <p:spPr bwMode="auto">
          <a:xfrm>
            <a:off x="0" y="8847138"/>
            <a:ext cx="2971800"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55301" name="Rectangle 5"/>
          <p:cNvSpPr>
            <a:spLocks noGrp="1" noChangeArrowheads="1"/>
          </p:cNvSpPr>
          <p:nvPr>
            <p:ph type="sldNum" sz="quarter" idx="3"/>
          </p:nvPr>
        </p:nvSpPr>
        <p:spPr bwMode="auto">
          <a:xfrm>
            <a:off x="3886200" y="8847138"/>
            <a:ext cx="2971800"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658095E9-4051-4BAA-B50B-6D66AB916058}" type="slidenum">
              <a:rPr lang="en-US"/>
              <a:pPr>
                <a:defRPr/>
              </a:pPr>
              <a:t>‹#›</a:t>
            </a:fld>
            <a:endParaRPr lang="en-US"/>
          </a:p>
        </p:txBody>
      </p:sp>
    </p:spTree>
    <p:extLst>
      <p:ext uri="{BB962C8B-B14F-4D97-AF65-F5344CB8AC3E}">
        <p14:creationId xmlns:p14="http://schemas.microsoft.com/office/powerpoint/2010/main" val="1055559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7171"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63492" name="Rectangle 4"/>
          <p:cNvSpPr>
            <a:spLocks noGrp="1" noRot="1" noChangeAspect="1" noChangeArrowheads="1" noTextEdit="1"/>
          </p:cNvSpPr>
          <p:nvPr>
            <p:ph type="sldImg" idx="2"/>
          </p:nvPr>
        </p:nvSpPr>
        <p:spPr bwMode="auto">
          <a:xfrm>
            <a:off x="330200" y="696913"/>
            <a:ext cx="6197600" cy="34861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7175"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D7AA5271-89C6-4869-B0E2-B5E5DE6B42A8}" type="slidenum">
              <a:rPr lang="en-US"/>
              <a:pPr>
                <a:defRPr/>
              </a:pPr>
              <a:t>‹#›</a:t>
            </a:fld>
            <a:endParaRPr lang="en-US"/>
          </a:p>
        </p:txBody>
      </p:sp>
    </p:spTree>
    <p:extLst>
      <p:ext uri="{BB962C8B-B14F-4D97-AF65-F5344CB8AC3E}">
        <p14:creationId xmlns:p14="http://schemas.microsoft.com/office/powerpoint/2010/main" val="1867881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E287F418-76C7-4335-B00C-8FD611A25556}" type="slidenum">
              <a:rPr lang="en-US" smtClean="0"/>
              <a:pPr/>
              <a:t>1</a:t>
            </a:fld>
            <a:endParaRPr lang="en-US"/>
          </a:p>
        </p:txBody>
      </p:sp>
      <p:sp>
        <p:nvSpPr>
          <p:cNvPr id="64515" name="Rectangle 2"/>
          <p:cNvSpPr>
            <a:spLocks noGrp="1" noRot="1" noChangeAspect="1" noChangeArrowheads="1" noTextEdit="1"/>
          </p:cNvSpPr>
          <p:nvPr>
            <p:ph type="sldImg"/>
          </p:nvPr>
        </p:nvSpPr>
        <p:spPr>
          <a:xfrm>
            <a:off x="330200" y="696913"/>
            <a:ext cx="6197600" cy="3486150"/>
          </a:xfrm>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2707F7C9-2485-499E-9E7C-813E69B68058}" type="slidenum">
              <a:rPr lang="en-US" smtClean="0"/>
              <a:pPr/>
              <a:t>11</a:t>
            </a:fld>
            <a:endParaRPr lang="en-US"/>
          </a:p>
        </p:txBody>
      </p:sp>
      <p:sp>
        <p:nvSpPr>
          <p:cNvPr id="73731" name="Rectangle 2"/>
          <p:cNvSpPr>
            <a:spLocks noGrp="1" noRot="1" noChangeAspect="1" noChangeArrowheads="1" noTextEdit="1"/>
          </p:cNvSpPr>
          <p:nvPr>
            <p:ph type="sldImg"/>
          </p:nvPr>
        </p:nvSpPr>
        <p:spPr>
          <a:xfrm>
            <a:off x="330200" y="696913"/>
            <a:ext cx="6197600" cy="3486150"/>
          </a:xfrm>
          <a:ln/>
        </p:spPr>
      </p:sp>
      <p:sp>
        <p:nvSpPr>
          <p:cNvPr id="73732"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FCB88FD-1C00-41A9-BCA6-BE5B07D4DBE5}" type="slidenum">
              <a:rPr lang="en-US" smtClean="0"/>
              <a:pPr/>
              <a:t>12</a:t>
            </a:fld>
            <a:endParaRPr lang="en-US"/>
          </a:p>
        </p:txBody>
      </p:sp>
      <p:sp>
        <p:nvSpPr>
          <p:cNvPr id="74755" name="Rectangle 2"/>
          <p:cNvSpPr>
            <a:spLocks noGrp="1" noRot="1" noChangeAspect="1" noChangeArrowheads="1" noTextEdit="1"/>
          </p:cNvSpPr>
          <p:nvPr>
            <p:ph type="sldImg"/>
          </p:nvPr>
        </p:nvSpPr>
        <p:spPr>
          <a:xfrm>
            <a:off x="330200" y="696913"/>
            <a:ext cx="6197600" cy="3486150"/>
          </a:xfrm>
          <a:ln/>
        </p:spPr>
      </p:sp>
      <p:sp>
        <p:nvSpPr>
          <p:cNvPr id="74756"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44EF617-5FEF-4954-B935-C2004D3727E9}"/>
              </a:ext>
            </a:extLst>
          </p:cNvPr>
          <p:cNvSpPr>
            <a:spLocks noGrp="1" noChangeArrowheads="1"/>
          </p:cNvSpPr>
          <p:nvPr>
            <p:ph type="sldNum" sz="quarter" idx="5"/>
          </p:nvPr>
        </p:nvSpPr>
        <p:spPr>
          <a:ln/>
        </p:spPr>
        <p:txBody>
          <a:bodyPr/>
          <a:lstStyle/>
          <a:p>
            <a:fld id="{5F20FCF5-22EF-47C8-9D08-3FD377807922}" type="slidenum">
              <a:rPr lang="en-US" altLang="en-US"/>
              <a:pPr/>
              <a:t>13</a:t>
            </a:fld>
            <a:endParaRPr lang="en-US" altLang="en-US"/>
          </a:p>
        </p:txBody>
      </p:sp>
      <p:sp>
        <p:nvSpPr>
          <p:cNvPr id="743426" name="Rectangle 2">
            <a:extLst>
              <a:ext uri="{FF2B5EF4-FFF2-40B4-BE49-F238E27FC236}">
                <a16:creationId xmlns:a16="http://schemas.microsoft.com/office/drawing/2014/main" id="{02E91214-42D0-4BF5-8C4E-BD82D42C1272}"/>
              </a:ext>
            </a:extLst>
          </p:cNvPr>
          <p:cNvSpPr>
            <a:spLocks noGrp="1" noRot="1" noChangeAspect="1" noChangeArrowheads="1" noTextEdit="1"/>
          </p:cNvSpPr>
          <p:nvPr>
            <p:ph type="sldImg"/>
          </p:nvPr>
        </p:nvSpPr>
        <p:spPr>
          <a:ln/>
        </p:spPr>
      </p:sp>
      <p:sp>
        <p:nvSpPr>
          <p:cNvPr id="743427" name="Rectangle 3">
            <a:extLst>
              <a:ext uri="{FF2B5EF4-FFF2-40B4-BE49-F238E27FC236}">
                <a16:creationId xmlns:a16="http://schemas.microsoft.com/office/drawing/2014/main" id="{DA4AE253-55DF-4068-8029-FCC68C36DE2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E92D6DF5-C527-46DA-ABAB-7E79E2EFC17E}" type="slidenum">
              <a:rPr lang="en-US" smtClean="0"/>
              <a:pPr/>
              <a:t>14</a:t>
            </a:fld>
            <a:endParaRPr lang="en-US"/>
          </a:p>
        </p:txBody>
      </p:sp>
      <p:sp>
        <p:nvSpPr>
          <p:cNvPr id="75779" name="Rectangle 2"/>
          <p:cNvSpPr>
            <a:spLocks noGrp="1" noRot="1" noChangeAspect="1" noChangeArrowheads="1" noTextEdit="1"/>
          </p:cNvSpPr>
          <p:nvPr>
            <p:ph type="sldImg"/>
          </p:nvPr>
        </p:nvSpPr>
        <p:spPr>
          <a:xfrm>
            <a:off x="330200" y="696913"/>
            <a:ext cx="6197600" cy="3486150"/>
          </a:xfrm>
          <a:ln/>
        </p:spPr>
      </p:sp>
      <p:sp>
        <p:nvSpPr>
          <p:cNvPr id="75780"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4C83590-AE92-4FD7-BD11-4AB115A72BE8}" type="slidenum">
              <a:rPr lang="en-US" smtClean="0"/>
              <a:pPr/>
              <a:t>15</a:t>
            </a:fld>
            <a:endParaRPr lang="en-US"/>
          </a:p>
        </p:txBody>
      </p:sp>
      <p:sp>
        <p:nvSpPr>
          <p:cNvPr id="76803" name="Rectangle 2"/>
          <p:cNvSpPr>
            <a:spLocks noGrp="1" noRot="1" noChangeAspect="1" noChangeArrowheads="1" noTextEdit="1"/>
          </p:cNvSpPr>
          <p:nvPr>
            <p:ph type="sldImg"/>
          </p:nvPr>
        </p:nvSpPr>
        <p:spPr>
          <a:xfrm>
            <a:off x="330200" y="696913"/>
            <a:ext cx="6197600" cy="3486150"/>
          </a:xfrm>
          <a:ln/>
        </p:spPr>
      </p:sp>
      <p:sp>
        <p:nvSpPr>
          <p:cNvPr id="76804"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1382FA41-A1A3-4CCB-B6B9-805312FD928B}" type="slidenum">
              <a:rPr lang="en-US" smtClean="0"/>
              <a:pPr/>
              <a:t>16</a:t>
            </a:fld>
            <a:endParaRPr lang="en-US"/>
          </a:p>
        </p:txBody>
      </p:sp>
      <p:sp>
        <p:nvSpPr>
          <p:cNvPr id="77827" name="Rectangle 2"/>
          <p:cNvSpPr>
            <a:spLocks noGrp="1" noRot="1" noChangeAspect="1" noChangeArrowheads="1" noTextEdit="1"/>
          </p:cNvSpPr>
          <p:nvPr>
            <p:ph type="sldImg"/>
          </p:nvPr>
        </p:nvSpPr>
        <p:spPr>
          <a:xfrm>
            <a:off x="330200" y="696913"/>
            <a:ext cx="6197600" cy="3486150"/>
          </a:xfrm>
          <a:ln/>
        </p:spPr>
      </p:sp>
      <p:sp>
        <p:nvSpPr>
          <p:cNvPr id="77828"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850B3C97-E3E0-479E-96D4-E63955899A41}" type="slidenum">
              <a:rPr lang="en-US" smtClean="0"/>
              <a:pPr/>
              <a:t>17</a:t>
            </a:fld>
            <a:endParaRPr lang="en-US"/>
          </a:p>
        </p:txBody>
      </p:sp>
      <p:sp>
        <p:nvSpPr>
          <p:cNvPr id="78851" name="Rectangle 2"/>
          <p:cNvSpPr>
            <a:spLocks noGrp="1" noRot="1" noChangeAspect="1" noChangeArrowheads="1" noTextEdit="1"/>
          </p:cNvSpPr>
          <p:nvPr>
            <p:ph type="sldImg"/>
          </p:nvPr>
        </p:nvSpPr>
        <p:spPr>
          <a:xfrm>
            <a:off x="330200" y="696913"/>
            <a:ext cx="6197600" cy="3486150"/>
          </a:xfrm>
          <a:ln/>
        </p:spPr>
      </p:sp>
      <p:sp>
        <p:nvSpPr>
          <p:cNvPr id="78852"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E81CB3C9-4448-4D71-B6CB-C472798DC478}" type="slidenum">
              <a:rPr lang="en-US" smtClean="0"/>
              <a:pPr/>
              <a:t>18</a:t>
            </a:fld>
            <a:endParaRPr lang="en-US"/>
          </a:p>
        </p:txBody>
      </p:sp>
      <p:sp>
        <p:nvSpPr>
          <p:cNvPr id="79875" name="Rectangle 2"/>
          <p:cNvSpPr>
            <a:spLocks noGrp="1" noRot="1" noChangeAspect="1" noChangeArrowheads="1" noTextEdit="1"/>
          </p:cNvSpPr>
          <p:nvPr>
            <p:ph type="sldImg"/>
          </p:nvPr>
        </p:nvSpPr>
        <p:spPr>
          <a:xfrm>
            <a:off x="330200" y="696913"/>
            <a:ext cx="6197600" cy="3486150"/>
          </a:xfrm>
          <a:ln/>
        </p:spPr>
      </p:sp>
      <p:sp>
        <p:nvSpPr>
          <p:cNvPr id="79876"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D80DE858-A769-494E-8D9D-7C3F7D18E647}" type="slidenum">
              <a:rPr lang="en-US" smtClean="0"/>
              <a:pPr/>
              <a:t>19</a:t>
            </a:fld>
            <a:endParaRPr lang="en-US"/>
          </a:p>
        </p:txBody>
      </p:sp>
      <p:sp>
        <p:nvSpPr>
          <p:cNvPr id="80899" name="Rectangle 2"/>
          <p:cNvSpPr>
            <a:spLocks noGrp="1" noRot="1" noChangeAspect="1" noChangeArrowheads="1" noTextEdit="1"/>
          </p:cNvSpPr>
          <p:nvPr>
            <p:ph type="sldImg"/>
          </p:nvPr>
        </p:nvSpPr>
        <p:spPr>
          <a:xfrm>
            <a:off x="330200" y="696913"/>
            <a:ext cx="6197600" cy="3486150"/>
          </a:xfrm>
          <a:ln/>
        </p:spPr>
      </p:sp>
      <p:sp>
        <p:nvSpPr>
          <p:cNvPr id="80900"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CD6AA02-33D6-4FA5-81E2-08488E249B39}" type="slidenum">
              <a:rPr lang="en-US" smtClean="0"/>
              <a:pPr>
                <a:defRPr/>
              </a:pPr>
              <a:t>20</a:t>
            </a:fld>
            <a:endParaRPr lang="en-US"/>
          </a:p>
        </p:txBody>
      </p:sp>
    </p:spTree>
    <p:extLst>
      <p:ext uri="{BB962C8B-B14F-4D97-AF65-F5344CB8AC3E}">
        <p14:creationId xmlns:p14="http://schemas.microsoft.com/office/powerpoint/2010/main" val="2602372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56EC633-719A-4EF5-8EA1-F60BA44BAADC}" type="slidenum">
              <a:rPr lang="en-US" smtClean="0"/>
              <a:pPr/>
              <a:t>2</a:t>
            </a:fld>
            <a:endParaRPr lang="en-US"/>
          </a:p>
        </p:txBody>
      </p:sp>
      <p:sp>
        <p:nvSpPr>
          <p:cNvPr id="65539" name="Rectangle 2"/>
          <p:cNvSpPr>
            <a:spLocks noGrp="1" noRot="1" noChangeAspect="1" noChangeArrowheads="1" noTextEdit="1"/>
          </p:cNvSpPr>
          <p:nvPr>
            <p:ph type="sldImg"/>
          </p:nvPr>
        </p:nvSpPr>
        <p:spPr>
          <a:xfrm>
            <a:off x="330200" y="696913"/>
            <a:ext cx="6197600" cy="3486150"/>
          </a:xfrm>
          <a:ln/>
        </p:spPr>
      </p:sp>
      <p:sp>
        <p:nvSpPr>
          <p:cNvPr id="65540"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Map location: </a:t>
            </a:r>
            <a:r>
              <a:rPr lang="en-US" dirty="0" err="1"/>
              <a:t>airport_terminals</a:t>
            </a:r>
            <a:endParaRPr lang="en-US" dirty="0"/>
          </a:p>
          <a:p>
            <a:endParaRPr lang="en-US" dirty="0"/>
          </a:p>
        </p:txBody>
      </p:sp>
      <p:sp>
        <p:nvSpPr>
          <p:cNvPr id="4" name="Slide Number Placeholder 3"/>
          <p:cNvSpPr>
            <a:spLocks noGrp="1"/>
          </p:cNvSpPr>
          <p:nvPr>
            <p:ph type="sldNum" sz="quarter" idx="5"/>
          </p:nvPr>
        </p:nvSpPr>
        <p:spPr/>
        <p:txBody>
          <a:bodyPr/>
          <a:lstStyle/>
          <a:p>
            <a:fld id="{9C49A8F7-4E15-4F3A-B11D-F4A0C8C47F62}" type="slidenum">
              <a:rPr lang="en-US" smtClean="0"/>
              <a:t>21</a:t>
            </a:fld>
            <a:endParaRPr lang="en-US"/>
          </a:p>
        </p:txBody>
      </p:sp>
    </p:spTree>
    <p:extLst>
      <p:ext uri="{BB962C8B-B14F-4D97-AF65-F5344CB8AC3E}">
        <p14:creationId xmlns:p14="http://schemas.microsoft.com/office/powerpoint/2010/main" val="1504332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3222162B-CE8E-4FA6-AA5D-7378F462E744}" type="slidenum">
              <a:rPr lang="en-US" smtClean="0"/>
              <a:pPr/>
              <a:t>23</a:t>
            </a:fld>
            <a:endParaRPr lang="en-US"/>
          </a:p>
        </p:txBody>
      </p:sp>
      <p:sp>
        <p:nvSpPr>
          <p:cNvPr id="84995" name="Rectangle 2"/>
          <p:cNvSpPr>
            <a:spLocks noGrp="1" noRot="1" noChangeAspect="1" noChangeArrowheads="1" noTextEdit="1"/>
          </p:cNvSpPr>
          <p:nvPr>
            <p:ph type="sldImg"/>
          </p:nvPr>
        </p:nvSpPr>
        <p:spPr>
          <a:xfrm>
            <a:off x="330200" y="696913"/>
            <a:ext cx="6197600" cy="3486150"/>
          </a:xfrm>
          <a:ln/>
        </p:spPr>
      </p:sp>
      <p:sp>
        <p:nvSpPr>
          <p:cNvPr id="84996"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79551F7D-A4FC-47EF-A790-FD214D5D52F9}" type="slidenum">
              <a:rPr lang="en-US" smtClean="0"/>
              <a:pPr/>
              <a:t>24</a:t>
            </a:fld>
            <a:endParaRPr lang="en-US"/>
          </a:p>
        </p:txBody>
      </p:sp>
      <p:sp>
        <p:nvSpPr>
          <p:cNvPr id="86019" name="Rectangle 2"/>
          <p:cNvSpPr>
            <a:spLocks noGrp="1" noRot="1" noChangeAspect="1" noChangeArrowheads="1" noTextEdit="1"/>
          </p:cNvSpPr>
          <p:nvPr>
            <p:ph type="sldImg"/>
          </p:nvPr>
        </p:nvSpPr>
        <p:spPr>
          <a:xfrm>
            <a:off x="330200" y="696913"/>
            <a:ext cx="6197600" cy="3486150"/>
          </a:xfrm>
          <a:ln/>
        </p:spPr>
      </p:sp>
      <p:sp>
        <p:nvSpPr>
          <p:cNvPr id="86020"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A89C47E9-C18F-4A16-BE1A-26858DCAC2B7}" type="slidenum">
              <a:rPr lang="en-US" smtClean="0"/>
              <a:pPr/>
              <a:t>25</a:t>
            </a:fld>
            <a:endParaRPr lang="en-US"/>
          </a:p>
        </p:txBody>
      </p:sp>
      <p:sp>
        <p:nvSpPr>
          <p:cNvPr id="87043" name="Rectangle 2"/>
          <p:cNvSpPr>
            <a:spLocks noGrp="1" noRot="1" noChangeAspect="1" noChangeArrowheads="1" noTextEdit="1"/>
          </p:cNvSpPr>
          <p:nvPr>
            <p:ph type="sldImg"/>
          </p:nvPr>
        </p:nvSpPr>
        <p:spPr>
          <a:xfrm>
            <a:off x="330200" y="696913"/>
            <a:ext cx="6197600" cy="3486150"/>
          </a:xfrm>
          <a:ln/>
        </p:spPr>
      </p:sp>
      <p:sp>
        <p:nvSpPr>
          <p:cNvPr id="87044" name="Rectangle 3"/>
          <p:cNvSpPr>
            <a:spLocks noGrp="1" noChangeArrowheads="1"/>
          </p:cNvSpPr>
          <p:nvPr>
            <p:ph type="body" idx="1"/>
          </p:nvPr>
        </p:nvSpPr>
        <p:spPr>
          <a:noFill/>
          <a:ln/>
        </p:spPr>
        <p:txBody>
          <a:bodyPr/>
          <a:lstStyle/>
          <a:p>
            <a:r>
              <a:rPr lang="en-US" dirty="0">
                <a:latin typeface="Arial" pitchFamily="34" charset="0"/>
              </a:rPr>
              <a:t>Source: Hong Kong, Census and Statistics Department, </a:t>
            </a:r>
          </a:p>
          <a:p>
            <a:endParaRPr lang="en-US" dirty="0">
              <a:latin typeface="Arial" pitchFamily="34" charset="0"/>
            </a:endParaRPr>
          </a:p>
          <a:p>
            <a:r>
              <a:rPr lang="en-US" dirty="0">
                <a:latin typeface="Arial" pitchFamily="34" charset="0"/>
              </a:rPr>
              <a:t>https://www.censtatd.gov.hk/home/index.jsp</a:t>
            </a:r>
          </a:p>
          <a:p>
            <a:endParaRPr lang="en-US" dirty="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Source: Economic Complexity Observatory, MIT Media Lab and the Center for International Development at Harvard University.</a:t>
            </a:r>
          </a:p>
          <a:p>
            <a:endParaRPr lang="en-US" dirty="0"/>
          </a:p>
          <a:p>
            <a:r>
              <a:rPr lang="en-US" dirty="0"/>
              <a:t>https://oec.world/en/profile/country/hkg/</a:t>
            </a:r>
          </a:p>
          <a:p>
            <a:endParaRPr lang="en-US" dirty="0"/>
          </a:p>
          <a:p>
            <a:r>
              <a:rPr lang="en-US" dirty="0"/>
              <a:t>Broadcasting Equipment is also known as television, radio broadcasting, antenna, digital, wireless, FM, AM, </a:t>
            </a:r>
            <a:r>
              <a:rPr lang="en-US" dirty="0" err="1"/>
              <a:t>bluetooth</a:t>
            </a:r>
            <a:r>
              <a:rPr lang="en-US" dirty="0"/>
              <a:t>, microwave.</a:t>
            </a:r>
          </a:p>
        </p:txBody>
      </p:sp>
      <p:sp>
        <p:nvSpPr>
          <p:cNvPr id="4" name="Slide Number Placeholder 3"/>
          <p:cNvSpPr>
            <a:spLocks noGrp="1"/>
          </p:cNvSpPr>
          <p:nvPr>
            <p:ph type="sldNum" sz="quarter" idx="5"/>
          </p:nvPr>
        </p:nvSpPr>
        <p:spPr/>
        <p:txBody>
          <a:bodyPr/>
          <a:lstStyle/>
          <a:p>
            <a:pPr>
              <a:defRPr/>
            </a:pPr>
            <a:fld id="{D7AA5271-89C6-4869-B0E2-B5E5DE6B42A8}" type="slidenum">
              <a:rPr lang="en-US" smtClean="0"/>
              <a:pPr>
                <a:defRPr/>
              </a:pPr>
              <a:t>26</a:t>
            </a:fld>
            <a:endParaRPr lang="en-US"/>
          </a:p>
        </p:txBody>
      </p:sp>
    </p:spTree>
    <p:extLst>
      <p:ext uri="{BB962C8B-B14F-4D97-AF65-F5344CB8AC3E}">
        <p14:creationId xmlns:p14="http://schemas.microsoft.com/office/powerpoint/2010/main" val="18444457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7AA5271-89C6-4869-B0E2-B5E5DE6B42A8}" type="slidenum">
              <a:rPr lang="en-US" smtClean="0"/>
              <a:pPr>
                <a:defRPr/>
              </a:pPr>
              <a:t>28</a:t>
            </a:fld>
            <a:endParaRPr lang="en-US"/>
          </a:p>
        </p:txBody>
      </p:sp>
    </p:spTree>
    <p:extLst>
      <p:ext uri="{BB962C8B-B14F-4D97-AF65-F5344CB8AC3E}">
        <p14:creationId xmlns:p14="http://schemas.microsoft.com/office/powerpoint/2010/main" val="1611498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E092598F-50C2-4ECD-95F7-C3AA3F975DD9}" type="slidenum">
              <a:rPr lang="en-US" smtClean="0"/>
              <a:pPr/>
              <a:t>29</a:t>
            </a:fld>
            <a:endParaRPr lang="en-US"/>
          </a:p>
        </p:txBody>
      </p:sp>
      <p:sp>
        <p:nvSpPr>
          <p:cNvPr id="89091" name="Rectangle 2"/>
          <p:cNvSpPr>
            <a:spLocks noGrp="1" noRot="1" noChangeAspect="1" noChangeArrowheads="1" noTextEdit="1"/>
          </p:cNvSpPr>
          <p:nvPr>
            <p:ph type="sldImg"/>
          </p:nvPr>
        </p:nvSpPr>
        <p:spPr>
          <a:xfrm>
            <a:off x="330200" y="696913"/>
            <a:ext cx="6197600" cy="3486150"/>
          </a:xfrm>
          <a:ln/>
        </p:spPr>
      </p:sp>
      <p:sp>
        <p:nvSpPr>
          <p:cNvPr id="89092"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BE117139-EF1D-4F21-8C81-E3CA2853FA76}" type="slidenum">
              <a:rPr lang="en-US" smtClean="0"/>
              <a:pPr/>
              <a:t>30</a:t>
            </a:fld>
            <a:endParaRPr lang="en-US"/>
          </a:p>
        </p:txBody>
      </p:sp>
      <p:sp>
        <p:nvSpPr>
          <p:cNvPr id="90115" name="Rectangle 2"/>
          <p:cNvSpPr>
            <a:spLocks noGrp="1" noRot="1" noChangeAspect="1" noChangeArrowheads="1" noTextEdit="1"/>
          </p:cNvSpPr>
          <p:nvPr>
            <p:ph type="sldImg"/>
          </p:nvPr>
        </p:nvSpPr>
        <p:spPr>
          <a:xfrm>
            <a:off x="330200" y="696913"/>
            <a:ext cx="6197600" cy="3486150"/>
          </a:xfrm>
          <a:ln/>
        </p:spPr>
      </p:sp>
      <p:sp>
        <p:nvSpPr>
          <p:cNvPr id="90116"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8CE22F28-DDA9-4BDE-B291-06C4C1FD6419}" type="slidenum">
              <a:rPr lang="en-US" smtClean="0"/>
              <a:pPr/>
              <a:t>31</a:t>
            </a:fld>
            <a:endParaRPr lang="en-US"/>
          </a:p>
        </p:txBody>
      </p:sp>
      <p:sp>
        <p:nvSpPr>
          <p:cNvPr id="91139" name="Rectangle 2"/>
          <p:cNvSpPr>
            <a:spLocks noGrp="1" noRot="1" noChangeAspect="1" noChangeArrowheads="1" noTextEdit="1"/>
          </p:cNvSpPr>
          <p:nvPr>
            <p:ph type="sldImg"/>
          </p:nvPr>
        </p:nvSpPr>
        <p:spPr>
          <a:xfrm>
            <a:off x="330200" y="696913"/>
            <a:ext cx="6197600" cy="3486150"/>
          </a:xfrm>
          <a:ln/>
        </p:spPr>
      </p:sp>
      <p:sp>
        <p:nvSpPr>
          <p:cNvPr id="91140"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6AF8F7DC-A910-4C19-871B-3A83DFBE2135}" type="slidenum">
              <a:rPr lang="en-US" smtClean="0"/>
              <a:pPr/>
              <a:t>32</a:t>
            </a:fld>
            <a:endParaRPr lang="en-US"/>
          </a:p>
        </p:txBody>
      </p:sp>
      <p:sp>
        <p:nvSpPr>
          <p:cNvPr id="92163" name="Rectangle 2"/>
          <p:cNvSpPr>
            <a:spLocks noGrp="1" noRot="1" noChangeAspect="1" noChangeArrowheads="1" noTextEdit="1"/>
          </p:cNvSpPr>
          <p:nvPr>
            <p:ph type="sldImg"/>
          </p:nvPr>
        </p:nvSpPr>
        <p:spPr>
          <a:xfrm>
            <a:off x="330200" y="696913"/>
            <a:ext cx="6197600" cy="3486150"/>
          </a:xfrm>
          <a:ln/>
        </p:spPr>
      </p:sp>
      <p:sp>
        <p:nvSpPr>
          <p:cNvPr id="92164"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B5EC579-6FD5-46A3-B08E-0B86897B5D4B}" type="slidenum">
              <a:rPr lang="en-US" smtClean="0"/>
              <a:pPr/>
              <a:t>3</a:t>
            </a:fld>
            <a:endParaRPr lang="en-US"/>
          </a:p>
        </p:txBody>
      </p:sp>
      <p:sp>
        <p:nvSpPr>
          <p:cNvPr id="66563" name="Rectangle 2"/>
          <p:cNvSpPr>
            <a:spLocks noGrp="1" noRot="1" noChangeAspect="1" noChangeArrowheads="1" noTextEdit="1"/>
          </p:cNvSpPr>
          <p:nvPr>
            <p:ph type="sldImg"/>
          </p:nvPr>
        </p:nvSpPr>
        <p:spPr>
          <a:xfrm>
            <a:off x="330200" y="696913"/>
            <a:ext cx="6197600" cy="3486150"/>
          </a:xfrm>
          <a:ln/>
        </p:spPr>
      </p:sp>
      <p:sp>
        <p:nvSpPr>
          <p:cNvPr id="66564"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explains why many buildings along the waterline have gaping holes in the middle. These holes provide the dragons an unobstructed path to the water, so that the winds of positive energy continue to flow through the city.</a:t>
            </a:r>
          </a:p>
        </p:txBody>
      </p:sp>
      <p:sp>
        <p:nvSpPr>
          <p:cNvPr id="4" name="Slide Number Placeholder 3"/>
          <p:cNvSpPr>
            <a:spLocks noGrp="1"/>
          </p:cNvSpPr>
          <p:nvPr>
            <p:ph type="sldNum" sz="quarter" idx="5"/>
          </p:nvPr>
        </p:nvSpPr>
        <p:spPr/>
        <p:txBody>
          <a:bodyPr/>
          <a:lstStyle/>
          <a:p>
            <a:pPr>
              <a:defRPr/>
            </a:pPr>
            <a:fld id="{D7AA5271-89C6-4869-B0E2-B5E5DE6B42A8}" type="slidenum">
              <a:rPr lang="en-US" smtClean="0"/>
              <a:pPr>
                <a:defRPr/>
              </a:pPr>
              <a:t>33</a:t>
            </a:fld>
            <a:endParaRPr lang="en-US"/>
          </a:p>
        </p:txBody>
      </p:sp>
    </p:spTree>
    <p:extLst>
      <p:ext uri="{BB962C8B-B14F-4D97-AF65-F5344CB8AC3E}">
        <p14:creationId xmlns:p14="http://schemas.microsoft.com/office/powerpoint/2010/main" val="25266750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72395D24-6FD6-4A8E-B4A6-67EB210F3621}" type="slidenum">
              <a:rPr lang="en-US" smtClean="0"/>
              <a:pPr/>
              <a:t>34</a:t>
            </a:fld>
            <a:endParaRPr lang="en-US"/>
          </a:p>
        </p:txBody>
      </p:sp>
      <p:sp>
        <p:nvSpPr>
          <p:cNvPr id="93187" name="Rectangle 2"/>
          <p:cNvSpPr>
            <a:spLocks noGrp="1" noRot="1" noChangeAspect="1" noChangeArrowheads="1" noTextEdit="1"/>
          </p:cNvSpPr>
          <p:nvPr>
            <p:ph type="sldImg"/>
          </p:nvPr>
        </p:nvSpPr>
        <p:spPr>
          <a:xfrm>
            <a:off x="330200" y="696913"/>
            <a:ext cx="6197600" cy="3486150"/>
          </a:xfrm>
          <a:ln/>
        </p:spPr>
      </p:sp>
      <p:sp>
        <p:nvSpPr>
          <p:cNvPr id="93188"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BBB53359-F616-44A4-8846-E637766AE9BC}" type="slidenum">
              <a:rPr lang="en-US" smtClean="0"/>
              <a:pPr/>
              <a:t>35</a:t>
            </a:fld>
            <a:endParaRPr lang="en-US"/>
          </a:p>
        </p:txBody>
      </p:sp>
      <p:sp>
        <p:nvSpPr>
          <p:cNvPr id="94211" name="Rectangle 2"/>
          <p:cNvSpPr>
            <a:spLocks noGrp="1" noRot="1" noChangeAspect="1" noChangeArrowheads="1" noTextEdit="1"/>
          </p:cNvSpPr>
          <p:nvPr>
            <p:ph type="sldImg"/>
          </p:nvPr>
        </p:nvSpPr>
        <p:spPr>
          <a:xfrm>
            <a:off x="330200" y="696913"/>
            <a:ext cx="6197600" cy="3486150"/>
          </a:xfrm>
          <a:ln/>
        </p:spPr>
      </p:sp>
      <p:sp>
        <p:nvSpPr>
          <p:cNvPr id="94212"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4E83F0B3-CA9F-4B54-99D1-39149A6CCF8B}" type="slidenum">
              <a:rPr lang="en-US" smtClean="0"/>
              <a:pPr/>
              <a:t>36</a:t>
            </a:fld>
            <a:endParaRPr lang="en-US"/>
          </a:p>
        </p:txBody>
      </p:sp>
      <p:sp>
        <p:nvSpPr>
          <p:cNvPr id="95235" name="Rectangle 2"/>
          <p:cNvSpPr>
            <a:spLocks noGrp="1" noRot="1" noChangeAspect="1" noChangeArrowheads="1" noTextEdit="1"/>
          </p:cNvSpPr>
          <p:nvPr>
            <p:ph type="sldImg"/>
          </p:nvPr>
        </p:nvSpPr>
        <p:spPr>
          <a:xfrm>
            <a:off x="330200" y="696913"/>
            <a:ext cx="6197600" cy="3486150"/>
          </a:xfrm>
          <a:ln/>
        </p:spPr>
      </p:sp>
      <p:sp>
        <p:nvSpPr>
          <p:cNvPr id="95236"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7F1AD560-2355-435A-AD24-8B01B4612D22}" type="slidenum">
              <a:rPr lang="en-US" smtClean="0"/>
              <a:pPr/>
              <a:t>37</a:t>
            </a:fld>
            <a:endParaRPr lang="en-US"/>
          </a:p>
        </p:txBody>
      </p:sp>
      <p:sp>
        <p:nvSpPr>
          <p:cNvPr id="96259" name="Rectangle 2"/>
          <p:cNvSpPr>
            <a:spLocks noGrp="1" noRot="1" noChangeAspect="1" noChangeArrowheads="1" noTextEdit="1"/>
          </p:cNvSpPr>
          <p:nvPr>
            <p:ph type="sldImg"/>
          </p:nvPr>
        </p:nvSpPr>
        <p:spPr>
          <a:xfrm>
            <a:off x="330200" y="696913"/>
            <a:ext cx="6197600" cy="3486150"/>
          </a:xfrm>
          <a:ln/>
        </p:spPr>
      </p:sp>
      <p:sp>
        <p:nvSpPr>
          <p:cNvPr id="96260"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CAA34F95-A583-4553-9760-53D66FE708AA}" type="slidenum">
              <a:rPr lang="en-US" smtClean="0"/>
              <a:pPr/>
              <a:t>38</a:t>
            </a:fld>
            <a:endParaRPr lang="en-US"/>
          </a:p>
        </p:txBody>
      </p:sp>
      <p:sp>
        <p:nvSpPr>
          <p:cNvPr id="97283" name="Rectangle 2"/>
          <p:cNvSpPr>
            <a:spLocks noGrp="1" noRot="1" noChangeAspect="1" noChangeArrowheads="1" noTextEdit="1"/>
          </p:cNvSpPr>
          <p:nvPr>
            <p:ph type="sldImg"/>
          </p:nvPr>
        </p:nvSpPr>
        <p:spPr>
          <a:xfrm>
            <a:off x="330200" y="696913"/>
            <a:ext cx="6197600" cy="3486150"/>
          </a:xfrm>
          <a:ln/>
        </p:spPr>
      </p:sp>
      <p:sp>
        <p:nvSpPr>
          <p:cNvPr id="97284"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BE620311-8EA9-46D5-A4A0-A809198544DF}" type="slidenum">
              <a:rPr lang="en-US" smtClean="0"/>
              <a:pPr/>
              <a:t>39</a:t>
            </a:fld>
            <a:endParaRPr lang="en-US"/>
          </a:p>
        </p:txBody>
      </p:sp>
      <p:sp>
        <p:nvSpPr>
          <p:cNvPr id="98307" name="Rectangle 2"/>
          <p:cNvSpPr>
            <a:spLocks noGrp="1" noRot="1" noChangeAspect="1" noChangeArrowheads="1" noTextEdit="1"/>
          </p:cNvSpPr>
          <p:nvPr>
            <p:ph type="sldImg"/>
          </p:nvPr>
        </p:nvSpPr>
        <p:spPr>
          <a:xfrm>
            <a:off x="330200" y="696913"/>
            <a:ext cx="6197600" cy="3486150"/>
          </a:xfrm>
          <a:ln/>
        </p:spPr>
      </p:sp>
      <p:sp>
        <p:nvSpPr>
          <p:cNvPr id="98308"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40560A89-D1B1-4551-A845-F2C1A2B2C9F8}" type="slidenum">
              <a:rPr lang="en-US" smtClean="0"/>
              <a:pPr/>
              <a:t>40</a:t>
            </a:fld>
            <a:endParaRPr lang="en-US"/>
          </a:p>
        </p:txBody>
      </p:sp>
      <p:sp>
        <p:nvSpPr>
          <p:cNvPr id="99331" name="Rectangle 2"/>
          <p:cNvSpPr>
            <a:spLocks noGrp="1" noRot="1" noChangeAspect="1" noChangeArrowheads="1" noTextEdit="1"/>
          </p:cNvSpPr>
          <p:nvPr>
            <p:ph type="sldImg"/>
          </p:nvPr>
        </p:nvSpPr>
        <p:spPr>
          <a:xfrm>
            <a:off x="330200" y="696913"/>
            <a:ext cx="6197600" cy="3486150"/>
          </a:xfrm>
          <a:ln/>
        </p:spPr>
      </p:sp>
      <p:sp>
        <p:nvSpPr>
          <p:cNvPr id="99332"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794D6513-1825-4941-81C7-50177AD2E17D}" type="slidenum">
              <a:rPr lang="en-US" smtClean="0"/>
              <a:pPr/>
              <a:t>41</a:t>
            </a:fld>
            <a:endParaRPr lang="en-US"/>
          </a:p>
        </p:txBody>
      </p:sp>
      <p:sp>
        <p:nvSpPr>
          <p:cNvPr id="100355" name="Rectangle 2"/>
          <p:cNvSpPr>
            <a:spLocks noGrp="1" noRot="1" noChangeAspect="1" noChangeArrowheads="1" noTextEdit="1"/>
          </p:cNvSpPr>
          <p:nvPr>
            <p:ph type="sldImg"/>
          </p:nvPr>
        </p:nvSpPr>
        <p:spPr>
          <a:xfrm>
            <a:off x="330200" y="696913"/>
            <a:ext cx="6197600" cy="3486150"/>
          </a:xfrm>
          <a:ln/>
        </p:spPr>
      </p:sp>
      <p:sp>
        <p:nvSpPr>
          <p:cNvPr id="100356"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B7E93AB7-0CA5-48DF-9029-64E2C79395CB}" type="slidenum">
              <a:rPr lang="en-US" smtClean="0"/>
              <a:pPr/>
              <a:t>42</a:t>
            </a:fld>
            <a:endParaRPr lang="en-US"/>
          </a:p>
        </p:txBody>
      </p:sp>
      <p:sp>
        <p:nvSpPr>
          <p:cNvPr id="101379" name="Rectangle 2"/>
          <p:cNvSpPr>
            <a:spLocks noGrp="1" noRot="1" noChangeAspect="1" noChangeArrowheads="1" noTextEdit="1"/>
          </p:cNvSpPr>
          <p:nvPr>
            <p:ph type="sldImg"/>
          </p:nvPr>
        </p:nvSpPr>
        <p:spPr>
          <a:xfrm>
            <a:off x="330200" y="696913"/>
            <a:ext cx="6197600" cy="3486150"/>
          </a:xfrm>
          <a:ln/>
        </p:spPr>
      </p:sp>
      <p:sp>
        <p:nvSpPr>
          <p:cNvPr id="101380"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8805BE7C-CDAB-41AF-BD41-2166E37FABF4}" type="slidenum">
              <a:rPr lang="en-US" smtClean="0"/>
              <a:pPr/>
              <a:t>4</a:t>
            </a:fld>
            <a:endParaRPr lang="en-US"/>
          </a:p>
        </p:txBody>
      </p:sp>
      <p:sp>
        <p:nvSpPr>
          <p:cNvPr id="67587" name="Rectangle 2"/>
          <p:cNvSpPr>
            <a:spLocks noGrp="1" noRot="1" noChangeAspect="1" noChangeArrowheads="1" noTextEdit="1"/>
          </p:cNvSpPr>
          <p:nvPr>
            <p:ph type="sldImg"/>
          </p:nvPr>
        </p:nvSpPr>
        <p:spPr>
          <a:xfrm>
            <a:off x="330200" y="696913"/>
            <a:ext cx="6197600" cy="3486150"/>
          </a:xfrm>
          <a:ln/>
        </p:spPr>
      </p:sp>
      <p:sp>
        <p:nvSpPr>
          <p:cNvPr id="67588"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7AA5271-89C6-4869-B0E2-B5E5DE6B42A8}" type="slidenum">
              <a:rPr lang="en-US" smtClean="0"/>
              <a:pPr>
                <a:defRPr/>
              </a:pPr>
              <a:t>43</a:t>
            </a:fld>
            <a:endParaRPr lang="en-US"/>
          </a:p>
        </p:txBody>
      </p:sp>
    </p:spTree>
    <p:extLst>
      <p:ext uri="{BB962C8B-B14F-4D97-AF65-F5344CB8AC3E}">
        <p14:creationId xmlns:p14="http://schemas.microsoft.com/office/powerpoint/2010/main" val="7839410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19AFBB7C-2164-4A84-AFEA-011B8AF89A7D}" type="slidenum">
              <a:rPr lang="en-US" smtClean="0"/>
              <a:pPr/>
              <a:t>44</a:t>
            </a:fld>
            <a:endParaRPr lang="en-US"/>
          </a:p>
        </p:txBody>
      </p:sp>
      <p:sp>
        <p:nvSpPr>
          <p:cNvPr id="104451" name="Rectangle 2"/>
          <p:cNvSpPr>
            <a:spLocks noGrp="1" noRot="1" noChangeAspect="1" noChangeArrowheads="1" noTextEdit="1"/>
          </p:cNvSpPr>
          <p:nvPr>
            <p:ph type="sldImg"/>
          </p:nvPr>
        </p:nvSpPr>
        <p:spPr>
          <a:xfrm>
            <a:off x="330200" y="696913"/>
            <a:ext cx="6197600" cy="3486150"/>
          </a:xfrm>
          <a:ln/>
        </p:spPr>
      </p:sp>
      <p:sp>
        <p:nvSpPr>
          <p:cNvPr id="104452"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D4BDB089-4D4D-4C33-914E-F01AF3A2B6C1}" type="slidenum">
              <a:rPr lang="en-US" smtClean="0"/>
              <a:pPr/>
              <a:t>45</a:t>
            </a:fld>
            <a:endParaRPr lang="en-US"/>
          </a:p>
        </p:txBody>
      </p:sp>
      <p:sp>
        <p:nvSpPr>
          <p:cNvPr id="105475" name="Rectangle 2"/>
          <p:cNvSpPr>
            <a:spLocks noGrp="1" noRot="1" noChangeAspect="1" noChangeArrowheads="1" noTextEdit="1"/>
          </p:cNvSpPr>
          <p:nvPr>
            <p:ph type="sldImg"/>
          </p:nvPr>
        </p:nvSpPr>
        <p:spPr>
          <a:xfrm>
            <a:off x="330200" y="696913"/>
            <a:ext cx="6197600" cy="3486150"/>
          </a:xfrm>
          <a:ln/>
        </p:spPr>
      </p:sp>
      <p:sp>
        <p:nvSpPr>
          <p:cNvPr id="105476" name="Rectangle 3"/>
          <p:cNvSpPr>
            <a:spLocks noGrp="1" noChangeArrowheads="1"/>
          </p:cNvSpPr>
          <p:nvPr>
            <p:ph type="body" idx="1"/>
          </p:nvPr>
        </p:nvSpPr>
        <p:spPr>
          <a:noFill/>
          <a:ln/>
        </p:spPr>
        <p:txBody>
          <a:bodyPr/>
          <a:lstStyle/>
          <a:p>
            <a:r>
              <a:rPr lang="en-US">
                <a:latin typeface="Arial" pitchFamily="34" charset="0"/>
              </a:rPr>
              <a:t>Source: WTO. http://www.wto.org/english/res_e/booksp_e/anrep_e/world_trade_report_2003_e.pdf</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xfrm>
            <a:off x="330200" y="696913"/>
            <a:ext cx="6197600" cy="3486150"/>
          </a:xfrm>
          <a:ln/>
        </p:spPr>
      </p:sp>
      <p:sp>
        <p:nvSpPr>
          <p:cNvPr id="106499" name="Notes Placeholder 2"/>
          <p:cNvSpPr>
            <a:spLocks noGrp="1"/>
          </p:cNvSpPr>
          <p:nvPr>
            <p:ph type="body" idx="1"/>
          </p:nvPr>
        </p:nvSpPr>
        <p:spPr>
          <a:noFill/>
          <a:ln/>
        </p:spPr>
        <p:txBody>
          <a:bodyPr/>
          <a:lstStyle/>
          <a:p>
            <a:endParaRPr lang="en-US">
              <a:latin typeface="Arial" pitchFamily="34" charset="0"/>
            </a:endParaRPr>
          </a:p>
        </p:txBody>
      </p:sp>
      <p:sp>
        <p:nvSpPr>
          <p:cNvPr id="106500" name="Slide Number Placeholder 3"/>
          <p:cNvSpPr>
            <a:spLocks noGrp="1"/>
          </p:cNvSpPr>
          <p:nvPr>
            <p:ph type="sldNum" sz="quarter" idx="5"/>
          </p:nvPr>
        </p:nvSpPr>
        <p:spPr>
          <a:noFill/>
        </p:spPr>
        <p:txBody>
          <a:bodyPr/>
          <a:lstStyle/>
          <a:p>
            <a:fld id="{9483C065-F4CF-4C53-BB85-B50D123C670A}" type="slidenum">
              <a:rPr lang="en-US" smtClean="0"/>
              <a:pPr/>
              <a:t>46</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28E409DC-1544-4AEF-A658-6725A0488C04}" type="slidenum">
              <a:rPr lang="en-US" smtClean="0"/>
              <a:pPr/>
              <a:t>47</a:t>
            </a:fld>
            <a:endParaRPr lang="en-US"/>
          </a:p>
        </p:txBody>
      </p:sp>
      <p:sp>
        <p:nvSpPr>
          <p:cNvPr id="107523" name="Rectangle 2"/>
          <p:cNvSpPr>
            <a:spLocks noGrp="1" noRot="1" noChangeAspect="1" noChangeArrowheads="1" noTextEdit="1"/>
          </p:cNvSpPr>
          <p:nvPr>
            <p:ph type="sldImg"/>
          </p:nvPr>
        </p:nvSpPr>
        <p:spPr>
          <a:xfrm>
            <a:off x="330200" y="696913"/>
            <a:ext cx="6197600" cy="3486150"/>
          </a:xfrm>
          <a:ln/>
        </p:spPr>
      </p:sp>
      <p:sp>
        <p:nvSpPr>
          <p:cNvPr id="107524"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7AA5271-89C6-4869-B0E2-B5E5DE6B42A8}" type="slidenum">
              <a:rPr lang="en-US" smtClean="0"/>
              <a:pPr>
                <a:defRPr/>
              </a:pPr>
              <a:t>48</a:t>
            </a:fld>
            <a:endParaRPr lang="en-US"/>
          </a:p>
        </p:txBody>
      </p:sp>
    </p:spTree>
    <p:extLst>
      <p:ext uri="{BB962C8B-B14F-4D97-AF65-F5344CB8AC3E}">
        <p14:creationId xmlns:p14="http://schemas.microsoft.com/office/powerpoint/2010/main" val="30661326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850E847D-EC8B-4FCE-A5D2-3522CC7BBF3D}" type="slidenum">
              <a:rPr lang="en-US" smtClean="0"/>
              <a:pPr/>
              <a:t>49</a:t>
            </a:fld>
            <a:endParaRPr lang="en-US"/>
          </a:p>
        </p:txBody>
      </p:sp>
      <p:sp>
        <p:nvSpPr>
          <p:cNvPr id="108547" name="Rectangle 2"/>
          <p:cNvSpPr>
            <a:spLocks noGrp="1" noRot="1" noChangeAspect="1" noChangeArrowheads="1" noTextEdit="1"/>
          </p:cNvSpPr>
          <p:nvPr>
            <p:ph type="sldImg"/>
          </p:nvPr>
        </p:nvSpPr>
        <p:spPr>
          <a:xfrm>
            <a:off x="330200" y="696913"/>
            <a:ext cx="6197600" cy="3486150"/>
          </a:xfrm>
          <a:ln/>
        </p:spPr>
      </p:sp>
      <p:sp>
        <p:nvSpPr>
          <p:cNvPr id="108548"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B50CFF39-3FB0-4E2B-AFD2-12A9336D5CFD}" type="slidenum">
              <a:rPr lang="en-US" smtClean="0"/>
              <a:pPr/>
              <a:t>50</a:t>
            </a:fld>
            <a:endParaRPr lang="en-US"/>
          </a:p>
        </p:txBody>
      </p:sp>
      <p:sp>
        <p:nvSpPr>
          <p:cNvPr id="109571" name="Rectangle 2"/>
          <p:cNvSpPr>
            <a:spLocks noGrp="1" noRot="1" noChangeAspect="1" noChangeArrowheads="1" noTextEdit="1"/>
          </p:cNvSpPr>
          <p:nvPr>
            <p:ph type="sldImg"/>
          </p:nvPr>
        </p:nvSpPr>
        <p:spPr>
          <a:xfrm>
            <a:off x="330200" y="696913"/>
            <a:ext cx="6197600" cy="3486150"/>
          </a:xfrm>
          <a:ln/>
        </p:spPr>
      </p:sp>
      <p:sp>
        <p:nvSpPr>
          <p:cNvPr id="109572"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World Bank. </a:t>
            </a:r>
          </a:p>
          <a:p>
            <a:r>
              <a:rPr lang="en-US" dirty="0"/>
              <a:t>https://data.worldbank.org/indicator/SP.POP.TOTL?locations=KR</a:t>
            </a:r>
          </a:p>
        </p:txBody>
      </p:sp>
      <p:sp>
        <p:nvSpPr>
          <p:cNvPr id="4" name="Slide Number Placeholder 3"/>
          <p:cNvSpPr>
            <a:spLocks noGrp="1"/>
          </p:cNvSpPr>
          <p:nvPr>
            <p:ph type="sldNum" sz="quarter" idx="5"/>
          </p:nvPr>
        </p:nvSpPr>
        <p:spPr/>
        <p:txBody>
          <a:bodyPr/>
          <a:lstStyle/>
          <a:p>
            <a:pPr>
              <a:defRPr/>
            </a:pPr>
            <a:fld id="{D7AA5271-89C6-4869-B0E2-B5E5DE6B42A8}" type="slidenum">
              <a:rPr lang="en-US" smtClean="0"/>
              <a:pPr>
                <a:defRPr/>
              </a:pPr>
              <a:t>51</a:t>
            </a:fld>
            <a:endParaRPr lang="en-US"/>
          </a:p>
        </p:txBody>
      </p:sp>
    </p:spTree>
    <p:extLst>
      <p:ext uri="{BB962C8B-B14F-4D97-AF65-F5344CB8AC3E}">
        <p14:creationId xmlns:p14="http://schemas.microsoft.com/office/powerpoint/2010/main" val="32492839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02ADA549-E65B-4E81-84FC-708488C5E409}" type="slidenum">
              <a:rPr lang="en-US" smtClean="0"/>
              <a:pPr/>
              <a:t>53</a:t>
            </a:fld>
            <a:endParaRPr lang="en-US"/>
          </a:p>
        </p:txBody>
      </p:sp>
      <p:sp>
        <p:nvSpPr>
          <p:cNvPr id="110595" name="Rectangle 2"/>
          <p:cNvSpPr>
            <a:spLocks noGrp="1" noRot="1" noChangeAspect="1" noChangeArrowheads="1" noTextEdit="1"/>
          </p:cNvSpPr>
          <p:nvPr>
            <p:ph type="sldImg"/>
          </p:nvPr>
        </p:nvSpPr>
        <p:spPr>
          <a:xfrm>
            <a:off x="330200" y="696913"/>
            <a:ext cx="6197600" cy="3486150"/>
          </a:xfrm>
          <a:ln/>
        </p:spPr>
      </p:sp>
      <p:sp>
        <p:nvSpPr>
          <p:cNvPr id="110596"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7AA5271-89C6-4869-B0E2-B5E5DE6B42A8}" type="slidenum">
              <a:rPr lang="en-US" smtClean="0"/>
              <a:pPr>
                <a:defRPr/>
              </a:pPr>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xfrm>
            <a:off x="330200" y="696913"/>
            <a:ext cx="6197600" cy="3486150"/>
          </a:xfrm>
          <a:ln/>
        </p:spPr>
      </p:sp>
      <p:sp>
        <p:nvSpPr>
          <p:cNvPr id="111619" name="Notes Placeholder 2"/>
          <p:cNvSpPr>
            <a:spLocks noGrp="1"/>
          </p:cNvSpPr>
          <p:nvPr>
            <p:ph type="body" idx="1"/>
          </p:nvPr>
        </p:nvSpPr>
        <p:spPr>
          <a:noFill/>
          <a:ln/>
        </p:spPr>
        <p:txBody>
          <a:bodyPr/>
          <a:lstStyle/>
          <a:p>
            <a:endParaRPr lang="en-US">
              <a:latin typeface="Arial" pitchFamily="34" charset="0"/>
            </a:endParaRPr>
          </a:p>
        </p:txBody>
      </p:sp>
      <p:sp>
        <p:nvSpPr>
          <p:cNvPr id="111620" name="Slide Number Placeholder 3"/>
          <p:cNvSpPr>
            <a:spLocks noGrp="1"/>
          </p:cNvSpPr>
          <p:nvPr>
            <p:ph type="sldNum" sz="quarter" idx="5"/>
          </p:nvPr>
        </p:nvSpPr>
        <p:spPr>
          <a:noFill/>
        </p:spPr>
        <p:txBody>
          <a:bodyPr/>
          <a:lstStyle/>
          <a:p>
            <a:fld id="{11B698E6-3D94-4337-BDA0-72984E4F862C}" type="slidenum">
              <a:rPr lang="en-US" smtClean="0"/>
              <a:pPr/>
              <a:t>54</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5326CA2D-7F98-4570-903F-519244609A89}" type="slidenum">
              <a:rPr lang="en-US" smtClean="0"/>
              <a:pPr/>
              <a:t>56</a:t>
            </a:fld>
            <a:endParaRPr lang="en-US"/>
          </a:p>
        </p:txBody>
      </p:sp>
      <p:sp>
        <p:nvSpPr>
          <p:cNvPr id="112643" name="Rectangle 2"/>
          <p:cNvSpPr>
            <a:spLocks noGrp="1" noRot="1" noChangeAspect="1" noChangeArrowheads="1" noTextEdit="1"/>
          </p:cNvSpPr>
          <p:nvPr>
            <p:ph type="sldImg"/>
          </p:nvPr>
        </p:nvSpPr>
        <p:spPr>
          <a:xfrm>
            <a:off x="330200" y="696913"/>
            <a:ext cx="6197600" cy="3486150"/>
          </a:xfrm>
          <a:ln/>
        </p:spPr>
      </p:sp>
      <p:sp>
        <p:nvSpPr>
          <p:cNvPr id="112644"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ED536259-AFF6-4B63-8DD7-EFFEC13DB619}" type="slidenum">
              <a:rPr lang="en-US" smtClean="0"/>
              <a:pPr/>
              <a:t>57</a:t>
            </a:fld>
            <a:endParaRPr lang="en-US"/>
          </a:p>
        </p:txBody>
      </p:sp>
      <p:sp>
        <p:nvSpPr>
          <p:cNvPr id="113667" name="Rectangle 2"/>
          <p:cNvSpPr>
            <a:spLocks noGrp="1" noRot="1" noChangeAspect="1" noChangeArrowheads="1" noTextEdit="1"/>
          </p:cNvSpPr>
          <p:nvPr>
            <p:ph type="sldImg"/>
          </p:nvPr>
        </p:nvSpPr>
        <p:spPr>
          <a:xfrm>
            <a:off x="330200" y="696913"/>
            <a:ext cx="6197600" cy="3486150"/>
          </a:xfrm>
          <a:ln/>
        </p:spPr>
      </p:sp>
      <p:sp>
        <p:nvSpPr>
          <p:cNvPr id="113668"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D131D236-91E7-4648-9100-31E7ACF74AF9}" type="slidenum">
              <a:rPr lang="en-US" smtClean="0"/>
              <a:pPr/>
              <a:t>58</a:t>
            </a:fld>
            <a:endParaRPr lang="en-US"/>
          </a:p>
        </p:txBody>
      </p:sp>
      <p:sp>
        <p:nvSpPr>
          <p:cNvPr id="114691" name="Rectangle 2"/>
          <p:cNvSpPr>
            <a:spLocks noGrp="1" noRot="1" noChangeAspect="1" noChangeArrowheads="1" noTextEdit="1"/>
          </p:cNvSpPr>
          <p:nvPr>
            <p:ph type="sldImg"/>
          </p:nvPr>
        </p:nvSpPr>
        <p:spPr>
          <a:xfrm>
            <a:off x="330200" y="696913"/>
            <a:ext cx="6197600" cy="3486150"/>
          </a:xfrm>
          <a:ln/>
        </p:spPr>
      </p:sp>
      <p:sp>
        <p:nvSpPr>
          <p:cNvPr id="114692"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7AA5271-89C6-4869-B0E2-B5E5DE6B42A8}" type="slidenum">
              <a:rPr lang="en-US" smtClean="0"/>
              <a:pPr>
                <a:defRPr/>
              </a:pPr>
              <a:t>59</a:t>
            </a:fld>
            <a:endParaRPr lang="en-US"/>
          </a:p>
        </p:txBody>
      </p:sp>
    </p:spTree>
    <p:extLst>
      <p:ext uri="{BB962C8B-B14F-4D97-AF65-F5344CB8AC3E}">
        <p14:creationId xmlns:p14="http://schemas.microsoft.com/office/powerpoint/2010/main" val="18096218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8229E301-FD34-402D-8C2A-4307A55CE424}" type="slidenum">
              <a:rPr lang="en-US" smtClean="0"/>
              <a:pPr/>
              <a:t>60</a:t>
            </a:fld>
            <a:endParaRPr lang="en-US"/>
          </a:p>
        </p:txBody>
      </p:sp>
      <p:sp>
        <p:nvSpPr>
          <p:cNvPr id="115715" name="Rectangle 2"/>
          <p:cNvSpPr>
            <a:spLocks noGrp="1" noRot="1" noChangeAspect="1" noChangeArrowheads="1" noTextEdit="1"/>
          </p:cNvSpPr>
          <p:nvPr>
            <p:ph type="sldImg"/>
          </p:nvPr>
        </p:nvSpPr>
        <p:spPr>
          <a:xfrm>
            <a:off x="330200" y="696913"/>
            <a:ext cx="6197600" cy="3486150"/>
          </a:xfrm>
          <a:ln/>
        </p:spPr>
      </p:sp>
      <p:sp>
        <p:nvSpPr>
          <p:cNvPr id="115716"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FE32B796-E555-476B-A1E2-E1D3F27ADB1E}" type="slidenum">
              <a:rPr lang="en-US" smtClean="0"/>
              <a:pPr/>
              <a:t>61</a:t>
            </a:fld>
            <a:endParaRPr lang="en-US"/>
          </a:p>
        </p:txBody>
      </p:sp>
      <p:sp>
        <p:nvSpPr>
          <p:cNvPr id="116739" name="Rectangle 2"/>
          <p:cNvSpPr>
            <a:spLocks noGrp="1" noRot="1" noChangeAspect="1" noChangeArrowheads="1" noTextEdit="1"/>
          </p:cNvSpPr>
          <p:nvPr>
            <p:ph type="sldImg"/>
          </p:nvPr>
        </p:nvSpPr>
        <p:spPr>
          <a:xfrm>
            <a:off x="330200" y="696913"/>
            <a:ext cx="6197600" cy="3486150"/>
          </a:xfrm>
          <a:ln/>
        </p:spPr>
      </p:sp>
      <p:sp>
        <p:nvSpPr>
          <p:cNvPr id="116740"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3EB941B3-865F-407D-BF43-F6B8B5E5922B}" type="slidenum">
              <a:rPr lang="en-US" smtClean="0"/>
              <a:pPr/>
              <a:t>62</a:t>
            </a:fld>
            <a:endParaRPr lang="en-US"/>
          </a:p>
        </p:txBody>
      </p:sp>
      <p:sp>
        <p:nvSpPr>
          <p:cNvPr id="117763" name="Rectangle 2"/>
          <p:cNvSpPr>
            <a:spLocks noGrp="1" noRot="1" noChangeAspect="1" noChangeArrowheads="1" noTextEdit="1"/>
          </p:cNvSpPr>
          <p:nvPr>
            <p:ph type="sldImg"/>
          </p:nvPr>
        </p:nvSpPr>
        <p:spPr>
          <a:xfrm>
            <a:off x="330200" y="696913"/>
            <a:ext cx="6197600" cy="3486150"/>
          </a:xfrm>
          <a:ln/>
        </p:spPr>
      </p:sp>
      <p:sp>
        <p:nvSpPr>
          <p:cNvPr id="117764"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47B145DB-EE82-4D89-BEFB-7C1DCE66E64E}" type="slidenum">
              <a:rPr lang="en-US" smtClean="0"/>
              <a:pPr/>
              <a:t>63</a:t>
            </a:fld>
            <a:endParaRPr lang="en-US"/>
          </a:p>
        </p:txBody>
      </p:sp>
      <p:sp>
        <p:nvSpPr>
          <p:cNvPr id="118787" name="Rectangle 2"/>
          <p:cNvSpPr>
            <a:spLocks noGrp="1" noRot="1" noChangeAspect="1" noChangeArrowheads="1" noTextEdit="1"/>
          </p:cNvSpPr>
          <p:nvPr>
            <p:ph type="sldImg"/>
          </p:nvPr>
        </p:nvSpPr>
        <p:spPr>
          <a:xfrm>
            <a:off x="330200" y="696913"/>
            <a:ext cx="6197600" cy="3486150"/>
          </a:xfrm>
          <a:ln/>
        </p:spPr>
      </p:sp>
      <p:sp>
        <p:nvSpPr>
          <p:cNvPr id="118788"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8EA6F18D-0DC3-46F1-A1F2-DC7AB1283F15}" type="slidenum">
              <a:rPr lang="en-US" smtClean="0"/>
              <a:pPr/>
              <a:t>64</a:t>
            </a:fld>
            <a:endParaRPr lang="en-US"/>
          </a:p>
        </p:txBody>
      </p:sp>
      <p:sp>
        <p:nvSpPr>
          <p:cNvPr id="119811" name="Rectangle 2"/>
          <p:cNvSpPr>
            <a:spLocks noGrp="1" noRot="1" noChangeAspect="1" noChangeArrowheads="1" noTextEdit="1"/>
          </p:cNvSpPr>
          <p:nvPr>
            <p:ph type="sldImg"/>
          </p:nvPr>
        </p:nvSpPr>
        <p:spPr>
          <a:xfrm>
            <a:off x="330200" y="696913"/>
            <a:ext cx="6197600" cy="3486150"/>
          </a:xfrm>
          <a:ln/>
        </p:spPr>
      </p:sp>
      <p:sp>
        <p:nvSpPr>
          <p:cNvPr id="119812"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6BE11D0C-1B4C-40D7-9D03-2B9EB8EF356A}" type="slidenum">
              <a:rPr lang="en-US" smtClean="0"/>
              <a:pPr/>
              <a:t>7</a:t>
            </a:fld>
            <a:endParaRPr lang="en-US"/>
          </a:p>
        </p:txBody>
      </p:sp>
      <p:sp>
        <p:nvSpPr>
          <p:cNvPr id="70659" name="Rectangle 2"/>
          <p:cNvSpPr>
            <a:spLocks noGrp="1" noRot="1" noChangeAspect="1" noChangeArrowheads="1" noTextEdit="1"/>
          </p:cNvSpPr>
          <p:nvPr>
            <p:ph type="sldImg"/>
          </p:nvPr>
        </p:nvSpPr>
        <p:spPr>
          <a:xfrm>
            <a:off x="330200" y="696913"/>
            <a:ext cx="6197600" cy="3486150"/>
          </a:xfrm>
          <a:ln/>
        </p:spPr>
      </p:sp>
      <p:sp>
        <p:nvSpPr>
          <p:cNvPr id="70660"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6BE0D5C9-13C2-49AA-A6AD-D44410F72A46}" type="slidenum">
              <a:rPr lang="en-US" smtClean="0"/>
              <a:pPr/>
              <a:t>65</a:t>
            </a:fld>
            <a:endParaRPr lang="en-US"/>
          </a:p>
        </p:txBody>
      </p:sp>
      <p:sp>
        <p:nvSpPr>
          <p:cNvPr id="123907" name="Rectangle 2"/>
          <p:cNvSpPr>
            <a:spLocks noGrp="1" noRot="1" noChangeAspect="1" noChangeArrowheads="1" noTextEdit="1"/>
          </p:cNvSpPr>
          <p:nvPr>
            <p:ph type="sldImg"/>
          </p:nvPr>
        </p:nvSpPr>
        <p:spPr>
          <a:xfrm>
            <a:off x="330200" y="696913"/>
            <a:ext cx="6197600" cy="3486150"/>
          </a:xfrm>
          <a:ln/>
        </p:spPr>
      </p:sp>
      <p:sp>
        <p:nvSpPr>
          <p:cNvPr id="123908" name="Rectangle 3"/>
          <p:cNvSpPr>
            <a:spLocks noGrp="1" noChangeArrowheads="1"/>
          </p:cNvSpPr>
          <p:nvPr>
            <p:ph type="body" idx="1"/>
          </p:nvPr>
        </p:nvSpPr>
        <p:spPr>
          <a:noFill/>
          <a:ln/>
        </p:spPr>
        <p:txBody>
          <a:bodyPr/>
          <a:lstStyle/>
          <a:p>
            <a:endParaRPr lang="en-US" dirty="0">
              <a:latin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15A3EABC-03A4-4844-8FD2-AC6FDE0B372D}" type="slidenum">
              <a:rPr lang="en-US" smtClean="0"/>
              <a:pPr/>
              <a:t>68</a:t>
            </a:fld>
            <a:endParaRPr lang="en-US"/>
          </a:p>
        </p:txBody>
      </p:sp>
      <p:sp>
        <p:nvSpPr>
          <p:cNvPr id="121859" name="Rectangle 2"/>
          <p:cNvSpPr>
            <a:spLocks noGrp="1" noRot="1" noChangeAspect="1" noChangeArrowheads="1" noTextEdit="1"/>
          </p:cNvSpPr>
          <p:nvPr>
            <p:ph type="sldImg"/>
          </p:nvPr>
        </p:nvSpPr>
        <p:spPr>
          <a:xfrm>
            <a:off x="330200" y="696913"/>
            <a:ext cx="6197600" cy="3486150"/>
          </a:xfrm>
          <a:ln/>
        </p:spPr>
      </p:sp>
      <p:sp>
        <p:nvSpPr>
          <p:cNvPr id="121860"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5C930407-CFE7-4402-B86D-A5877FA894A6}" type="slidenum">
              <a:rPr lang="en-US" smtClean="0"/>
              <a:pPr/>
              <a:t>69</a:t>
            </a:fld>
            <a:endParaRPr lang="en-US"/>
          </a:p>
        </p:txBody>
      </p:sp>
      <p:sp>
        <p:nvSpPr>
          <p:cNvPr id="122883" name="Rectangle 2"/>
          <p:cNvSpPr>
            <a:spLocks noGrp="1" noRot="1" noChangeAspect="1" noChangeArrowheads="1" noTextEdit="1"/>
          </p:cNvSpPr>
          <p:nvPr>
            <p:ph type="sldImg"/>
          </p:nvPr>
        </p:nvSpPr>
        <p:spPr>
          <a:xfrm>
            <a:off x="330200" y="696913"/>
            <a:ext cx="6197600" cy="3486150"/>
          </a:xfrm>
          <a:ln/>
        </p:spPr>
      </p:sp>
      <p:sp>
        <p:nvSpPr>
          <p:cNvPr id="122884"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A8FB821-BA23-4EBF-B97E-1BC0909651C2}"/>
              </a:ext>
            </a:extLst>
          </p:cNvPr>
          <p:cNvSpPr>
            <a:spLocks noGrp="1" noChangeArrowheads="1"/>
          </p:cNvSpPr>
          <p:nvPr>
            <p:ph type="sldNum" sz="quarter" idx="5"/>
          </p:nvPr>
        </p:nvSpPr>
        <p:spPr>
          <a:ln/>
        </p:spPr>
        <p:txBody>
          <a:bodyPr/>
          <a:lstStyle/>
          <a:p>
            <a:fld id="{A8DF0A00-780B-4F11-B02A-59693ADD216C}" type="slidenum">
              <a:rPr lang="en-US" altLang="en-US"/>
              <a:pPr/>
              <a:t>71</a:t>
            </a:fld>
            <a:endParaRPr lang="en-US" altLang="en-US"/>
          </a:p>
        </p:txBody>
      </p:sp>
      <p:sp>
        <p:nvSpPr>
          <p:cNvPr id="748546" name="Rectangle 2">
            <a:extLst>
              <a:ext uri="{FF2B5EF4-FFF2-40B4-BE49-F238E27FC236}">
                <a16:creationId xmlns:a16="http://schemas.microsoft.com/office/drawing/2014/main" id="{D593BC6B-975F-4B4A-9666-32600BEA525F}"/>
              </a:ext>
            </a:extLst>
          </p:cNvPr>
          <p:cNvSpPr>
            <a:spLocks noGrp="1" noRot="1" noChangeAspect="1" noChangeArrowheads="1" noTextEdit="1"/>
          </p:cNvSpPr>
          <p:nvPr>
            <p:ph type="sldImg"/>
          </p:nvPr>
        </p:nvSpPr>
        <p:spPr>
          <a:ln/>
        </p:spPr>
      </p:sp>
      <p:sp>
        <p:nvSpPr>
          <p:cNvPr id="748547" name="Rectangle 3">
            <a:extLst>
              <a:ext uri="{FF2B5EF4-FFF2-40B4-BE49-F238E27FC236}">
                <a16:creationId xmlns:a16="http://schemas.microsoft.com/office/drawing/2014/main" id="{92C454E1-190A-40B8-8A8C-112E3D90F51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E003ECD-F6E3-477B-A2AD-D9952D383908}"/>
              </a:ext>
            </a:extLst>
          </p:cNvPr>
          <p:cNvSpPr>
            <a:spLocks noGrp="1" noChangeArrowheads="1"/>
          </p:cNvSpPr>
          <p:nvPr>
            <p:ph type="sldNum" sz="quarter" idx="5"/>
          </p:nvPr>
        </p:nvSpPr>
        <p:spPr>
          <a:ln/>
        </p:spPr>
        <p:txBody>
          <a:bodyPr/>
          <a:lstStyle/>
          <a:p>
            <a:fld id="{C38C0FF1-ED4D-4845-901A-E7E9E7A8666D}" type="slidenum">
              <a:rPr lang="en-US" altLang="en-US"/>
              <a:pPr/>
              <a:t>72</a:t>
            </a:fld>
            <a:endParaRPr lang="en-US" altLang="en-US"/>
          </a:p>
        </p:txBody>
      </p:sp>
      <p:sp>
        <p:nvSpPr>
          <p:cNvPr id="749570" name="Rectangle 2">
            <a:extLst>
              <a:ext uri="{FF2B5EF4-FFF2-40B4-BE49-F238E27FC236}">
                <a16:creationId xmlns:a16="http://schemas.microsoft.com/office/drawing/2014/main" id="{C87580B6-BAEA-467A-842A-FB3050641E60}"/>
              </a:ext>
            </a:extLst>
          </p:cNvPr>
          <p:cNvSpPr>
            <a:spLocks noGrp="1" noRot="1" noChangeAspect="1" noChangeArrowheads="1" noTextEdit="1"/>
          </p:cNvSpPr>
          <p:nvPr>
            <p:ph type="sldImg"/>
          </p:nvPr>
        </p:nvSpPr>
        <p:spPr>
          <a:ln/>
        </p:spPr>
      </p:sp>
      <p:sp>
        <p:nvSpPr>
          <p:cNvPr id="749571" name="Rectangle 3">
            <a:extLst>
              <a:ext uri="{FF2B5EF4-FFF2-40B4-BE49-F238E27FC236}">
                <a16:creationId xmlns:a16="http://schemas.microsoft.com/office/drawing/2014/main" id="{B9BD1BE9-8513-4865-A0BA-A7FDA8CD31C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9230AB7-A372-4382-90C9-0EAC67D35D57}"/>
              </a:ext>
            </a:extLst>
          </p:cNvPr>
          <p:cNvSpPr>
            <a:spLocks noGrp="1" noChangeArrowheads="1"/>
          </p:cNvSpPr>
          <p:nvPr>
            <p:ph type="sldNum" sz="quarter" idx="5"/>
          </p:nvPr>
        </p:nvSpPr>
        <p:spPr>
          <a:ln/>
        </p:spPr>
        <p:txBody>
          <a:bodyPr/>
          <a:lstStyle/>
          <a:p>
            <a:fld id="{CB027CB2-3B6A-4853-BF3D-61635AE068BC}" type="slidenum">
              <a:rPr lang="en-US" altLang="en-US"/>
              <a:pPr/>
              <a:t>73</a:t>
            </a:fld>
            <a:endParaRPr lang="en-US" altLang="en-US"/>
          </a:p>
        </p:txBody>
      </p:sp>
      <p:sp>
        <p:nvSpPr>
          <p:cNvPr id="750594" name="Rectangle 2">
            <a:extLst>
              <a:ext uri="{FF2B5EF4-FFF2-40B4-BE49-F238E27FC236}">
                <a16:creationId xmlns:a16="http://schemas.microsoft.com/office/drawing/2014/main" id="{8FEA106F-9CDB-401F-A358-0224D6E7E1E5}"/>
              </a:ext>
            </a:extLst>
          </p:cNvPr>
          <p:cNvSpPr>
            <a:spLocks noGrp="1" noRot="1" noChangeAspect="1" noChangeArrowheads="1" noTextEdit="1"/>
          </p:cNvSpPr>
          <p:nvPr>
            <p:ph type="sldImg"/>
          </p:nvPr>
        </p:nvSpPr>
        <p:spPr>
          <a:ln/>
        </p:spPr>
      </p:sp>
      <p:sp>
        <p:nvSpPr>
          <p:cNvPr id="750595" name="Rectangle 3">
            <a:extLst>
              <a:ext uri="{FF2B5EF4-FFF2-40B4-BE49-F238E27FC236}">
                <a16:creationId xmlns:a16="http://schemas.microsoft.com/office/drawing/2014/main" id="{B1DB46A5-7CB4-4A4D-AF99-1D1D5C82AD5E}"/>
              </a:ext>
            </a:extLst>
          </p:cNvPr>
          <p:cNvSpPr>
            <a:spLocks noGrp="1" noChangeArrowheads="1"/>
          </p:cNvSpPr>
          <p:nvPr>
            <p:ph type="body" idx="1"/>
          </p:nvPr>
        </p:nvSpPr>
        <p:spPr/>
        <p:txBody>
          <a:bodyPr/>
          <a:lstStyle/>
          <a:p>
            <a:r>
              <a:rPr lang="en-US" altLang="en-US" dirty="0"/>
              <a:t>Dynamic Random Access Memory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World Bank</a:t>
            </a:r>
          </a:p>
          <a:p>
            <a:r>
              <a:rPr lang="en-US" dirty="0"/>
              <a:t>https://data.worldbank.org/indicator/SP.POP.TOTL?locations=HK</a:t>
            </a:r>
          </a:p>
        </p:txBody>
      </p:sp>
      <p:sp>
        <p:nvSpPr>
          <p:cNvPr id="4" name="Slide Number Placeholder 3"/>
          <p:cNvSpPr>
            <a:spLocks noGrp="1"/>
          </p:cNvSpPr>
          <p:nvPr>
            <p:ph type="sldNum" sz="quarter" idx="5"/>
          </p:nvPr>
        </p:nvSpPr>
        <p:spPr/>
        <p:txBody>
          <a:bodyPr/>
          <a:lstStyle/>
          <a:p>
            <a:pPr>
              <a:defRPr/>
            </a:pPr>
            <a:fld id="{D7AA5271-89C6-4869-B0E2-B5E5DE6B42A8}" type="slidenum">
              <a:rPr lang="en-US" smtClean="0"/>
              <a:pPr>
                <a:defRPr/>
              </a:pPr>
              <a:t>8</a:t>
            </a:fld>
            <a:endParaRPr lang="en-US"/>
          </a:p>
        </p:txBody>
      </p:sp>
    </p:spTree>
    <p:extLst>
      <p:ext uri="{BB962C8B-B14F-4D97-AF65-F5344CB8AC3E}">
        <p14:creationId xmlns:p14="http://schemas.microsoft.com/office/powerpoint/2010/main" val="1637125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50BC5911-B230-4C44-9152-0F9EF404741C}" type="slidenum">
              <a:rPr lang="en-US" smtClean="0"/>
              <a:pPr/>
              <a:t>9</a:t>
            </a:fld>
            <a:endParaRPr lang="en-US"/>
          </a:p>
        </p:txBody>
      </p:sp>
      <p:sp>
        <p:nvSpPr>
          <p:cNvPr id="71683" name="Rectangle 2"/>
          <p:cNvSpPr>
            <a:spLocks noGrp="1" noRot="1" noChangeAspect="1" noChangeArrowheads="1" noTextEdit="1"/>
          </p:cNvSpPr>
          <p:nvPr>
            <p:ph type="sldImg"/>
          </p:nvPr>
        </p:nvSpPr>
        <p:spPr>
          <a:xfrm>
            <a:off x="330200" y="696913"/>
            <a:ext cx="6197600" cy="3486150"/>
          </a:xfrm>
          <a:ln/>
        </p:spPr>
      </p:sp>
      <p:sp>
        <p:nvSpPr>
          <p:cNvPr id="71684"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23E0D76E-D0DC-422F-8280-8A6F5FC2601A}" type="slidenum">
              <a:rPr lang="en-US" smtClean="0"/>
              <a:pPr/>
              <a:t>10</a:t>
            </a:fld>
            <a:endParaRPr lang="en-US"/>
          </a:p>
        </p:txBody>
      </p:sp>
      <p:sp>
        <p:nvSpPr>
          <p:cNvPr id="72707" name="Rectangle 2"/>
          <p:cNvSpPr>
            <a:spLocks noGrp="1" noRot="1" noChangeAspect="1" noChangeArrowheads="1" noTextEdit="1"/>
          </p:cNvSpPr>
          <p:nvPr>
            <p:ph type="sldImg"/>
          </p:nvPr>
        </p:nvSpPr>
        <p:spPr>
          <a:xfrm>
            <a:off x="330200" y="696913"/>
            <a:ext cx="6197600" cy="3486150"/>
          </a:xfrm>
          <a:ln/>
        </p:spPr>
      </p:sp>
      <p:sp>
        <p:nvSpPr>
          <p:cNvPr id="72708"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auto">
          <a:xfrm>
            <a:off x="10153651" y="152400"/>
            <a:ext cx="920749" cy="1143000"/>
          </a:xfrm>
          <a:custGeom>
            <a:avLst/>
            <a:gdLst/>
            <a:ahLst/>
            <a:cxnLst>
              <a:cxn ang="0">
                <a:pos x="59" y="0"/>
              </a:cxn>
              <a:cxn ang="0">
                <a:pos x="435" y="1"/>
              </a:cxn>
              <a:cxn ang="0">
                <a:pos x="158" y="720"/>
              </a:cxn>
              <a:cxn ang="0">
                <a:pos x="0" y="719"/>
              </a:cxn>
              <a:cxn ang="0">
                <a:pos x="59" y="0"/>
              </a:cxn>
            </a:cxnLst>
            <a:rect l="0" t="0" r="r" b="b"/>
            <a:pathLst>
              <a:path w="435" h="720">
                <a:moveTo>
                  <a:pt x="59" y="0"/>
                </a:moveTo>
                <a:lnTo>
                  <a:pt x="435" y="1"/>
                </a:lnTo>
                <a:lnTo>
                  <a:pt x="158" y="720"/>
                </a:lnTo>
                <a:lnTo>
                  <a:pt x="0" y="719"/>
                </a:lnTo>
                <a:lnTo>
                  <a:pt x="59" y="0"/>
                </a:lnTo>
                <a:close/>
              </a:path>
            </a:pathLst>
          </a:custGeom>
          <a:solidFill>
            <a:srgbClr val="993300"/>
          </a:solidFill>
          <a:ln w="9525">
            <a:noFill/>
            <a:round/>
            <a:headEnd/>
            <a:tailEnd/>
          </a:ln>
          <a:effectLst/>
        </p:spPr>
        <p:txBody>
          <a:bodyPr/>
          <a:lstStyle/>
          <a:p>
            <a:pPr>
              <a:defRPr/>
            </a:pPr>
            <a:endParaRPr lang="en-US">
              <a:latin typeface="Arial" charset="0"/>
            </a:endParaRPr>
          </a:p>
        </p:txBody>
      </p:sp>
      <p:sp>
        <p:nvSpPr>
          <p:cNvPr id="5" name="Freeform 3"/>
          <p:cNvSpPr>
            <a:spLocks/>
          </p:cNvSpPr>
          <p:nvPr/>
        </p:nvSpPr>
        <p:spPr bwMode="auto">
          <a:xfrm>
            <a:off x="5526618" y="-3175"/>
            <a:ext cx="1037167" cy="1462088"/>
          </a:xfrm>
          <a:custGeom>
            <a:avLst/>
            <a:gdLst/>
            <a:ahLst/>
            <a:cxnLst>
              <a:cxn ang="0">
                <a:pos x="34" y="0"/>
              </a:cxn>
              <a:cxn ang="0">
                <a:pos x="490" y="0"/>
              </a:cxn>
              <a:cxn ang="0">
                <a:pos x="140" y="921"/>
              </a:cxn>
              <a:cxn ang="0">
                <a:pos x="0" y="921"/>
              </a:cxn>
              <a:cxn ang="0">
                <a:pos x="34" y="0"/>
              </a:cxn>
            </a:cxnLst>
            <a:rect l="0" t="0" r="r" b="b"/>
            <a:pathLst>
              <a:path w="490" h="921">
                <a:moveTo>
                  <a:pt x="34" y="0"/>
                </a:moveTo>
                <a:lnTo>
                  <a:pt x="490" y="0"/>
                </a:lnTo>
                <a:lnTo>
                  <a:pt x="140" y="921"/>
                </a:lnTo>
                <a:lnTo>
                  <a:pt x="0" y="921"/>
                </a:lnTo>
                <a:lnTo>
                  <a:pt x="34" y="0"/>
                </a:lnTo>
                <a:close/>
              </a:path>
            </a:pathLst>
          </a:custGeom>
          <a:solidFill>
            <a:srgbClr val="FFCC00"/>
          </a:solidFill>
          <a:ln w="9525">
            <a:noFill/>
            <a:round/>
            <a:headEnd/>
            <a:tailEnd/>
          </a:ln>
          <a:effectLst/>
        </p:spPr>
        <p:txBody>
          <a:bodyPr/>
          <a:lstStyle/>
          <a:p>
            <a:pPr>
              <a:defRPr/>
            </a:pPr>
            <a:endParaRPr lang="en-US">
              <a:latin typeface="Arial" charset="0"/>
            </a:endParaRPr>
          </a:p>
        </p:txBody>
      </p:sp>
      <p:sp>
        <p:nvSpPr>
          <p:cNvPr id="6" name="Rectangle 4"/>
          <p:cNvSpPr>
            <a:spLocks noChangeArrowheads="1"/>
          </p:cNvSpPr>
          <p:nvPr/>
        </p:nvSpPr>
        <p:spPr bwMode="auto">
          <a:xfrm>
            <a:off x="-10584" y="1447800"/>
            <a:ext cx="2252135" cy="4953000"/>
          </a:xfrm>
          <a:prstGeom prst="rect">
            <a:avLst/>
          </a:prstGeom>
          <a:solidFill>
            <a:schemeClr val="accent1">
              <a:lumMod val="40000"/>
              <a:lumOff val="60000"/>
            </a:schemeClr>
          </a:solidFill>
          <a:ln w="9525">
            <a:noFill/>
            <a:miter lim="800000"/>
            <a:headEnd/>
            <a:tailEnd/>
          </a:ln>
          <a:effectLst/>
        </p:spPr>
        <p:txBody>
          <a:bodyPr wrap="none" anchor="ctr"/>
          <a:lstStyle/>
          <a:p>
            <a:pPr>
              <a:defRPr/>
            </a:pPr>
            <a:endParaRPr lang="en-US">
              <a:latin typeface="Arial" charset="0"/>
            </a:endParaRPr>
          </a:p>
        </p:txBody>
      </p:sp>
      <p:sp>
        <p:nvSpPr>
          <p:cNvPr id="7" name="Rectangle 5"/>
          <p:cNvSpPr>
            <a:spLocks noChangeArrowheads="1"/>
          </p:cNvSpPr>
          <p:nvPr/>
        </p:nvSpPr>
        <p:spPr bwMode="auto">
          <a:xfrm>
            <a:off x="-8467" y="-1588"/>
            <a:ext cx="5689600" cy="1460501"/>
          </a:xfrm>
          <a:prstGeom prst="rect">
            <a:avLst/>
          </a:prstGeom>
          <a:solidFill>
            <a:srgbClr val="FFCC00"/>
          </a:solidFill>
          <a:ln w="9525">
            <a:noFill/>
            <a:miter lim="800000"/>
            <a:headEnd/>
            <a:tailEnd/>
          </a:ln>
          <a:effectLst/>
        </p:spPr>
        <p:txBody>
          <a:bodyPr wrap="none" anchor="ctr"/>
          <a:lstStyle/>
          <a:p>
            <a:pPr>
              <a:defRPr/>
            </a:pPr>
            <a:endParaRPr lang="en-US">
              <a:latin typeface="Arial" charset="0"/>
            </a:endParaRPr>
          </a:p>
        </p:txBody>
      </p:sp>
      <p:sp>
        <p:nvSpPr>
          <p:cNvPr id="8" name="Rectangle 6"/>
          <p:cNvSpPr>
            <a:spLocks noChangeArrowheads="1"/>
          </p:cNvSpPr>
          <p:nvPr/>
        </p:nvSpPr>
        <p:spPr bwMode="auto">
          <a:xfrm>
            <a:off x="-12700" y="152400"/>
            <a:ext cx="10363200" cy="1143000"/>
          </a:xfrm>
          <a:prstGeom prst="rect">
            <a:avLst/>
          </a:prstGeom>
          <a:solidFill>
            <a:srgbClr val="993300"/>
          </a:solidFill>
          <a:ln w="9525">
            <a:noFill/>
            <a:miter lim="800000"/>
            <a:headEnd/>
            <a:tailEnd/>
          </a:ln>
          <a:effectLst/>
        </p:spPr>
        <p:txBody>
          <a:bodyPr wrap="none" anchor="ctr"/>
          <a:lstStyle/>
          <a:p>
            <a:pPr>
              <a:defRPr/>
            </a:pPr>
            <a:endParaRPr lang="en-US">
              <a:latin typeface="Arial" charset="0"/>
            </a:endParaRPr>
          </a:p>
        </p:txBody>
      </p:sp>
      <p:sp>
        <p:nvSpPr>
          <p:cNvPr id="10" name="Freeform 8"/>
          <p:cNvSpPr>
            <a:spLocks/>
          </p:cNvSpPr>
          <p:nvPr/>
        </p:nvSpPr>
        <p:spPr bwMode="auto">
          <a:xfrm>
            <a:off x="-8467" y="1460500"/>
            <a:ext cx="651933" cy="1422400"/>
          </a:xfrm>
          <a:custGeom>
            <a:avLst/>
            <a:gdLst/>
            <a:ahLst/>
            <a:cxnLst>
              <a:cxn ang="0">
                <a:pos x="1" y="0"/>
              </a:cxn>
              <a:cxn ang="0">
                <a:pos x="347" y="0"/>
              </a:cxn>
              <a:cxn ang="0">
                <a:pos x="0" y="1008"/>
              </a:cxn>
              <a:cxn ang="0">
                <a:pos x="1" y="0"/>
              </a:cxn>
            </a:cxnLst>
            <a:rect l="0" t="0" r="r" b="b"/>
            <a:pathLst>
              <a:path w="347" h="1008">
                <a:moveTo>
                  <a:pt x="1" y="0"/>
                </a:moveTo>
                <a:lnTo>
                  <a:pt x="347" y="0"/>
                </a:lnTo>
                <a:lnTo>
                  <a:pt x="0" y="1008"/>
                </a:lnTo>
                <a:lnTo>
                  <a:pt x="1" y="0"/>
                </a:lnTo>
                <a:close/>
              </a:path>
            </a:pathLst>
          </a:custGeom>
          <a:solidFill>
            <a:srgbClr val="800000"/>
          </a:solidFill>
          <a:ln w="9525">
            <a:noFill/>
            <a:round/>
            <a:headEnd/>
            <a:tailEnd/>
          </a:ln>
          <a:effectLst/>
        </p:spPr>
        <p:txBody>
          <a:bodyPr/>
          <a:lstStyle/>
          <a:p>
            <a:pPr>
              <a:defRPr/>
            </a:pPr>
            <a:endParaRPr lang="en-US">
              <a:latin typeface="Arial" charset="0"/>
            </a:endParaRPr>
          </a:p>
        </p:txBody>
      </p:sp>
      <p:sp>
        <p:nvSpPr>
          <p:cNvPr id="11" name="Freeform 9"/>
          <p:cNvSpPr>
            <a:spLocks/>
          </p:cNvSpPr>
          <p:nvPr/>
        </p:nvSpPr>
        <p:spPr bwMode="auto">
          <a:xfrm>
            <a:off x="-12699" y="-4763"/>
            <a:ext cx="1318684" cy="157163"/>
          </a:xfrm>
          <a:custGeom>
            <a:avLst/>
            <a:gdLst/>
            <a:ahLst/>
            <a:cxnLst>
              <a:cxn ang="0">
                <a:pos x="0" y="0"/>
              </a:cxn>
              <a:cxn ang="0">
                <a:pos x="623" y="0"/>
              </a:cxn>
              <a:cxn ang="0">
                <a:pos x="584" y="99"/>
              </a:cxn>
              <a:cxn ang="0">
                <a:pos x="0" y="99"/>
              </a:cxn>
              <a:cxn ang="0">
                <a:pos x="0" y="0"/>
              </a:cxn>
            </a:cxnLst>
            <a:rect l="0" t="0" r="r" b="b"/>
            <a:pathLst>
              <a:path w="623" h="99">
                <a:moveTo>
                  <a:pt x="0" y="0"/>
                </a:moveTo>
                <a:lnTo>
                  <a:pt x="623" y="0"/>
                </a:lnTo>
                <a:lnTo>
                  <a:pt x="584" y="99"/>
                </a:lnTo>
                <a:lnTo>
                  <a:pt x="0" y="99"/>
                </a:lnTo>
                <a:lnTo>
                  <a:pt x="0" y="0"/>
                </a:lnTo>
                <a:close/>
              </a:path>
            </a:pathLst>
          </a:custGeom>
          <a:solidFill>
            <a:srgbClr val="800000"/>
          </a:solidFill>
          <a:ln w="9525">
            <a:noFill/>
            <a:round/>
            <a:headEnd/>
            <a:tailEnd/>
          </a:ln>
          <a:effectLst/>
        </p:spPr>
        <p:txBody>
          <a:bodyPr/>
          <a:lstStyle/>
          <a:p>
            <a:pPr>
              <a:defRPr/>
            </a:pPr>
            <a:endParaRPr lang="en-US">
              <a:latin typeface="Arial" charset="0"/>
            </a:endParaRPr>
          </a:p>
        </p:txBody>
      </p:sp>
      <p:sp>
        <p:nvSpPr>
          <p:cNvPr id="12" name="Text Box 10"/>
          <p:cNvSpPr txBox="1">
            <a:spLocks noChangeArrowheads="1"/>
          </p:cNvSpPr>
          <p:nvPr/>
        </p:nvSpPr>
        <p:spPr bwMode="auto">
          <a:xfrm>
            <a:off x="152401" y="6511926"/>
            <a:ext cx="6107826" cy="246221"/>
          </a:xfrm>
          <a:prstGeom prst="rect">
            <a:avLst/>
          </a:prstGeom>
          <a:noFill/>
          <a:ln w="9525">
            <a:noFill/>
            <a:miter lim="800000"/>
            <a:headEnd/>
            <a:tailEnd/>
          </a:ln>
          <a:effectLst/>
        </p:spPr>
        <p:txBody>
          <a:bodyPr wrap="none" lIns="0" tIns="0" rIns="0" bIns="0">
            <a:spAutoFit/>
          </a:bodyPr>
          <a:lstStyle/>
          <a:p>
            <a:pPr>
              <a:defRPr/>
            </a:pPr>
            <a:r>
              <a:rPr lang="en-US" sz="1600" b="1" i="1" dirty="0">
                <a:solidFill>
                  <a:srgbClr val="800000"/>
                </a:solidFill>
                <a:latin typeface="Arial" charset="0"/>
              </a:rPr>
              <a:t>Hofstra University, Department of Global Studies &amp; Geography</a:t>
            </a:r>
          </a:p>
        </p:txBody>
      </p:sp>
      <p:sp>
        <p:nvSpPr>
          <p:cNvPr id="13" name="Rectangle 13"/>
          <p:cNvSpPr>
            <a:spLocks noChangeArrowheads="1"/>
          </p:cNvSpPr>
          <p:nvPr/>
        </p:nvSpPr>
        <p:spPr bwMode="auto">
          <a:xfrm>
            <a:off x="1822451" y="317500"/>
            <a:ext cx="5652766" cy="400110"/>
          </a:xfrm>
          <a:prstGeom prst="rect">
            <a:avLst/>
          </a:prstGeom>
          <a:noFill/>
          <a:ln w="9525">
            <a:noFill/>
            <a:miter lim="800000"/>
            <a:headEnd/>
            <a:tailEnd/>
          </a:ln>
          <a:effectLst/>
        </p:spPr>
        <p:txBody>
          <a:bodyPr wrap="none">
            <a:spAutoFit/>
          </a:bodyPr>
          <a:lstStyle/>
          <a:p>
            <a:pPr eaLnBrk="0" hangingPunct="0">
              <a:defRPr/>
            </a:pPr>
            <a:r>
              <a:rPr lang="en-US" sz="2000" b="1" dirty="0">
                <a:solidFill>
                  <a:srgbClr val="FFFF99"/>
                </a:solidFill>
                <a:effectLst/>
                <a:latin typeface="+mj-lt"/>
              </a:rPr>
              <a:t>GEOG 113C – Geography of East and Southeast Asia</a:t>
            </a:r>
          </a:p>
        </p:txBody>
      </p:sp>
      <p:sp>
        <p:nvSpPr>
          <p:cNvPr id="14" name="Rectangle 14"/>
          <p:cNvSpPr>
            <a:spLocks noChangeArrowheads="1"/>
          </p:cNvSpPr>
          <p:nvPr/>
        </p:nvSpPr>
        <p:spPr bwMode="auto">
          <a:xfrm>
            <a:off x="1822451" y="777875"/>
            <a:ext cx="3001463" cy="338554"/>
          </a:xfrm>
          <a:prstGeom prst="rect">
            <a:avLst/>
          </a:prstGeom>
          <a:noFill/>
          <a:ln w="9525">
            <a:noFill/>
            <a:miter lim="800000"/>
            <a:headEnd/>
            <a:tailEnd/>
          </a:ln>
          <a:effectLst/>
        </p:spPr>
        <p:txBody>
          <a:bodyPr wrap="none">
            <a:spAutoFit/>
          </a:bodyPr>
          <a:lstStyle/>
          <a:p>
            <a:pPr eaLnBrk="0" hangingPunct="0">
              <a:defRPr/>
            </a:pPr>
            <a:r>
              <a:rPr lang="en-US" sz="1600" b="1">
                <a:solidFill>
                  <a:srgbClr val="FFFF99"/>
                </a:solidFill>
                <a:effectLst/>
                <a:latin typeface="AvantGarde Bk BT" pitchFamily="34" charset="0"/>
              </a:rPr>
              <a:t>Professor: Dr. Jean-Paul Rodrigue</a:t>
            </a:r>
          </a:p>
        </p:txBody>
      </p:sp>
      <p:pic>
        <p:nvPicPr>
          <p:cNvPr id="15" name="Picture 15" descr="Hofstra_Shield"/>
          <p:cNvPicPr>
            <a:picLocks noChangeAspect="1" noChangeArrowheads="1"/>
          </p:cNvPicPr>
          <p:nvPr/>
        </p:nvPicPr>
        <p:blipFill>
          <a:blip r:embed="rId2" cstate="print"/>
          <a:srcRect/>
          <a:stretch>
            <a:fillRect/>
          </a:stretch>
        </p:blipFill>
        <p:spPr bwMode="auto">
          <a:xfrm>
            <a:off x="49106" y="164867"/>
            <a:ext cx="1188720" cy="1130533"/>
          </a:xfrm>
          <a:prstGeom prst="rect">
            <a:avLst/>
          </a:prstGeom>
          <a:noFill/>
          <a:ln w="9525">
            <a:noFill/>
            <a:miter lim="800000"/>
            <a:headEnd/>
            <a:tailEnd/>
          </a:ln>
        </p:spPr>
      </p:pic>
      <p:pic>
        <p:nvPicPr>
          <p:cNvPr id="18" name="Picture 16" descr="side_map_PA"/>
          <p:cNvPicPr>
            <a:picLocks noChangeAspect="1" noChangeArrowheads="1"/>
          </p:cNvPicPr>
          <p:nvPr/>
        </p:nvPicPr>
        <p:blipFill>
          <a:blip r:embed="rId3" cstate="print"/>
          <a:srcRect/>
          <a:stretch>
            <a:fillRect/>
          </a:stretch>
        </p:blipFill>
        <p:spPr bwMode="auto">
          <a:xfrm>
            <a:off x="-10583" y="2359026"/>
            <a:ext cx="1920240" cy="3303085"/>
          </a:xfrm>
          <a:prstGeom prst="rect">
            <a:avLst/>
          </a:prstGeom>
          <a:noFill/>
          <a:ln w="9525">
            <a:noFill/>
            <a:miter lim="800000"/>
            <a:headEnd/>
            <a:tailEnd/>
          </a:ln>
        </p:spPr>
      </p:pic>
      <p:sp>
        <p:nvSpPr>
          <p:cNvPr id="19" name="Rectangle 22"/>
          <p:cNvSpPr>
            <a:spLocks noChangeArrowheads="1"/>
          </p:cNvSpPr>
          <p:nvPr/>
        </p:nvSpPr>
        <p:spPr bwMode="auto">
          <a:xfrm>
            <a:off x="0" y="6389936"/>
            <a:ext cx="12206817" cy="457200"/>
          </a:xfrm>
          <a:prstGeom prst="rect">
            <a:avLst/>
          </a:prstGeom>
          <a:solidFill>
            <a:schemeClr val="accent1">
              <a:lumMod val="60000"/>
              <a:lumOff val="40000"/>
            </a:schemeClr>
          </a:solidFill>
          <a:ln w="9525">
            <a:noFill/>
            <a:miter lim="800000"/>
            <a:headEnd/>
            <a:tailEnd/>
          </a:ln>
          <a:effectLst/>
        </p:spPr>
        <p:txBody>
          <a:bodyPr wrap="none" anchor="ctr"/>
          <a:lstStyle/>
          <a:p>
            <a:pPr>
              <a:defRPr/>
            </a:pPr>
            <a:endParaRPr lang="en-US">
              <a:latin typeface="Arial" charset="0"/>
            </a:endParaRPr>
          </a:p>
        </p:txBody>
      </p:sp>
      <p:sp>
        <p:nvSpPr>
          <p:cNvPr id="20" name="Text Box 25"/>
          <p:cNvSpPr txBox="1">
            <a:spLocks noChangeArrowheads="1"/>
          </p:cNvSpPr>
          <p:nvPr/>
        </p:nvSpPr>
        <p:spPr bwMode="auto">
          <a:xfrm>
            <a:off x="152401" y="6511926"/>
            <a:ext cx="6107826" cy="246221"/>
          </a:xfrm>
          <a:prstGeom prst="rect">
            <a:avLst/>
          </a:prstGeom>
          <a:noFill/>
          <a:ln w="9525">
            <a:noFill/>
            <a:miter lim="800000"/>
            <a:headEnd/>
            <a:tailEnd/>
          </a:ln>
          <a:effectLst/>
        </p:spPr>
        <p:txBody>
          <a:bodyPr wrap="none" lIns="0" tIns="0" rIns="0" bIns="0">
            <a:spAutoFit/>
          </a:bodyPr>
          <a:lstStyle/>
          <a:p>
            <a:pPr>
              <a:defRPr/>
            </a:pPr>
            <a:r>
              <a:rPr lang="en-US" sz="1600" b="1" i="1" dirty="0">
                <a:solidFill>
                  <a:srgbClr val="800000"/>
                </a:solidFill>
                <a:latin typeface="Arial" charset="0"/>
              </a:rPr>
              <a:t>Hofstra University, Department of Global Studies &amp; Geography</a:t>
            </a:r>
          </a:p>
        </p:txBody>
      </p:sp>
      <p:sp>
        <p:nvSpPr>
          <p:cNvPr id="822283" name="Rectangle 11"/>
          <p:cNvSpPr>
            <a:spLocks noGrp="1" noChangeArrowheads="1"/>
          </p:cNvSpPr>
          <p:nvPr>
            <p:ph type="ctrTitle"/>
          </p:nvPr>
        </p:nvSpPr>
        <p:spPr>
          <a:xfrm>
            <a:off x="2269068" y="1501776"/>
            <a:ext cx="9478433" cy="1470025"/>
          </a:xfrm>
        </p:spPr>
        <p:txBody>
          <a:bodyPr/>
          <a:lstStyle>
            <a:lvl1pPr>
              <a:defRPr sz="3600"/>
            </a:lvl1pPr>
          </a:lstStyle>
          <a:p>
            <a:r>
              <a:rPr lang="en-US"/>
              <a:t>Click to edit Master title style</a:t>
            </a:r>
            <a:endParaRPr lang="en-US" dirty="0"/>
          </a:p>
        </p:txBody>
      </p:sp>
      <p:sp>
        <p:nvSpPr>
          <p:cNvPr id="822284" name="Rectangle 12"/>
          <p:cNvSpPr>
            <a:spLocks noGrp="1" noChangeArrowheads="1"/>
          </p:cNvSpPr>
          <p:nvPr>
            <p:ph type="subTitle" idx="1"/>
          </p:nvPr>
        </p:nvSpPr>
        <p:spPr>
          <a:xfrm>
            <a:off x="2269068" y="3200400"/>
            <a:ext cx="9478433" cy="2971800"/>
          </a:xfrm>
        </p:spPr>
        <p:txBody>
          <a:bodyPr/>
          <a:lstStyle>
            <a:lvl1pPr marL="0" indent="0">
              <a:buFont typeface="Arial Narrow" pitchFamily="34" charset="0"/>
              <a:buNone/>
              <a:defRPr/>
            </a:lvl1pPr>
          </a:lstStyle>
          <a:p>
            <a:r>
              <a:rPr lang="en-US"/>
              <a:t>Click to edit Master subtitle style</a:t>
            </a:r>
          </a:p>
        </p:txBody>
      </p:sp>
    </p:spTree>
    <p:extLst>
      <p:ext uri="{BB962C8B-B14F-4D97-AF65-F5344CB8AC3E}">
        <p14:creationId xmlns:p14="http://schemas.microsoft.com/office/powerpoint/2010/main" val="1520170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F24C08D3-33E0-482E-ABC6-82F61CF5F178}" type="slidenum">
              <a:rPr lang="en-US" smtClean="0"/>
              <a:pPr>
                <a:defRPr/>
              </a:pPr>
              <a:t>‹#›</a:t>
            </a:fld>
            <a:endParaRPr lang="en-US"/>
          </a:p>
        </p:txBody>
      </p:sp>
    </p:spTree>
    <p:extLst>
      <p:ext uri="{BB962C8B-B14F-4D97-AF65-F5344CB8AC3E}">
        <p14:creationId xmlns:p14="http://schemas.microsoft.com/office/powerpoint/2010/main" val="3488562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56185" y="104775"/>
            <a:ext cx="2747433" cy="64976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09651" y="104775"/>
            <a:ext cx="8043333" cy="64976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FD1BF963-5B7A-48C1-84E2-1404CF7D656A}" type="slidenum">
              <a:rPr lang="en-US" smtClean="0"/>
              <a:pPr>
                <a:defRPr/>
              </a:pPr>
              <a:t>‹#›</a:t>
            </a:fld>
            <a:endParaRPr lang="en-US"/>
          </a:p>
        </p:txBody>
      </p:sp>
    </p:spTree>
    <p:extLst>
      <p:ext uri="{BB962C8B-B14F-4D97-AF65-F5344CB8AC3E}">
        <p14:creationId xmlns:p14="http://schemas.microsoft.com/office/powerpoint/2010/main" val="278791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39285" y="104775"/>
            <a:ext cx="10949516" cy="947738"/>
          </a:xfrm>
        </p:spPr>
        <p:txBody>
          <a:bodyPr/>
          <a:lstStyle/>
          <a:p>
            <a:r>
              <a:rPr lang="en-US"/>
              <a:t>Click to edit Master title style</a:t>
            </a:r>
          </a:p>
        </p:txBody>
      </p:sp>
      <p:sp>
        <p:nvSpPr>
          <p:cNvPr id="3" name="Content Placeholder 2"/>
          <p:cNvSpPr>
            <a:spLocks noGrp="1"/>
          </p:cNvSpPr>
          <p:nvPr>
            <p:ph sz="half" idx="1"/>
          </p:nvPr>
        </p:nvSpPr>
        <p:spPr>
          <a:xfrm>
            <a:off x="1009651" y="1311275"/>
            <a:ext cx="5395383" cy="5291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608233" y="1311275"/>
            <a:ext cx="5395384" cy="5291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1DA17985-8AC9-441B-9C2C-3C4CB1271C8D}" type="slidenum">
              <a:rPr lang="en-US" smtClean="0"/>
              <a:pPr>
                <a:defRPr/>
              </a:pPr>
              <a:t>‹#›</a:t>
            </a:fld>
            <a:endParaRPr lang="en-US"/>
          </a:p>
        </p:txBody>
      </p:sp>
    </p:spTree>
    <p:extLst>
      <p:ext uri="{BB962C8B-B14F-4D97-AF65-F5344CB8AC3E}">
        <p14:creationId xmlns:p14="http://schemas.microsoft.com/office/powerpoint/2010/main" val="1703617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39285" y="104775"/>
            <a:ext cx="10949516" cy="947738"/>
          </a:xfrm>
        </p:spPr>
        <p:txBody>
          <a:bodyPr/>
          <a:lstStyle/>
          <a:p>
            <a:r>
              <a:rPr lang="en-US"/>
              <a:t>Click to edit Master title style</a:t>
            </a:r>
          </a:p>
        </p:txBody>
      </p:sp>
      <p:sp>
        <p:nvSpPr>
          <p:cNvPr id="3" name="Chart Placeholder 2"/>
          <p:cNvSpPr>
            <a:spLocks noGrp="1"/>
          </p:cNvSpPr>
          <p:nvPr>
            <p:ph type="chart" sz="half" idx="1"/>
          </p:nvPr>
        </p:nvSpPr>
        <p:spPr>
          <a:xfrm>
            <a:off x="1009651" y="1311275"/>
            <a:ext cx="5395383" cy="5291138"/>
          </a:xfrm>
        </p:spPr>
        <p:txBody>
          <a:bodyPr/>
          <a:lstStyle/>
          <a:p>
            <a:pPr lvl="0"/>
            <a:r>
              <a:rPr lang="en-US" noProof="0"/>
              <a:t>Click icon to add chart</a:t>
            </a:r>
          </a:p>
        </p:txBody>
      </p:sp>
      <p:sp>
        <p:nvSpPr>
          <p:cNvPr id="4" name="Text Placeholder 3"/>
          <p:cNvSpPr>
            <a:spLocks noGrp="1"/>
          </p:cNvSpPr>
          <p:nvPr>
            <p:ph type="body" sz="half" idx="2"/>
          </p:nvPr>
        </p:nvSpPr>
        <p:spPr>
          <a:xfrm>
            <a:off x="6608233" y="1311275"/>
            <a:ext cx="5395384" cy="5291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54A2D249-1BC6-4A78-9172-AAC03B2C5DCE}" type="slidenum">
              <a:rPr lang="en-US" smtClean="0"/>
              <a:pPr>
                <a:defRPr/>
              </a:pPr>
              <a:t>‹#›</a:t>
            </a:fld>
            <a:endParaRPr lang="en-US"/>
          </a:p>
        </p:txBody>
      </p:sp>
    </p:spTree>
    <p:extLst>
      <p:ext uri="{BB962C8B-B14F-4D97-AF65-F5344CB8AC3E}">
        <p14:creationId xmlns:p14="http://schemas.microsoft.com/office/powerpoint/2010/main" val="3825110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39285" y="104775"/>
            <a:ext cx="10949516" cy="947738"/>
          </a:xfrm>
        </p:spPr>
        <p:txBody>
          <a:bodyPr/>
          <a:lstStyle/>
          <a:p>
            <a:r>
              <a:rPr lang="en-US"/>
              <a:t>Click to edit Master title style</a:t>
            </a:r>
          </a:p>
        </p:txBody>
      </p:sp>
      <p:sp>
        <p:nvSpPr>
          <p:cNvPr id="3" name="Content Placeholder 2"/>
          <p:cNvSpPr>
            <a:spLocks noGrp="1"/>
          </p:cNvSpPr>
          <p:nvPr>
            <p:ph sz="quarter" idx="1"/>
          </p:nvPr>
        </p:nvSpPr>
        <p:spPr>
          <a:xfrm>
            <a:off x="1009651" y="1447801"/>
            <a:ext cx="5395383" cy="2500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009651" y="4100513"/>
            <a:ext cx="5395383" cy="2501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608233" y="1447801"/>
            <a:ext cx="5395384" cy="5154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sldNum" sz="quarter" idx="10"/>
          </p:nvPr>
        </p:nvSpPr>
        <p:spPr>
          <a:ln/>
        </p:spPr>
        <p:txBody>
          <a:bodyPr/>
          <a:lstStyle>
            <a:lvl1pPr>
              <a:defRPr/>
            </a:lvl1pPr>
          </a:lstStyle>
          <a:p>
            <a:pPr>
              <a:defRPr/>
            </a:pPr>
            <a:fld id="{88490BB6-C34E-4156-BC8A-2A74403D3EEE}" type="slidenum">
              <a:rPr lang="en-US"/>
              <a:pPr>
                <a:defRPr/>
              </a:pPr>
              <a:t>‹#›</a:t>
            </a:fld>
            <a:endParaRPr lang="en-US"/>
          </a:p>
        </p:txBody>
      </p:sp>
    </p:spTree>
    <p:extLst>
      <p:ext uri="{BB962C8B-B14F-4D97-AF65-F5344CB8AC3E}">
        <p14:creationId xmlns:p14="http://schemas.microsoft.com/office/powerpoint/2010/main" val="1947671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5683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976" y="129794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00599" y="2906714"/>
            <a:ext cx="10363200" cy="3121293"/>
          </a:xfrm>
          <a:noFill/>
        </p:spPr>
        <p:txBody>
          <a:bodyPr/>
          <a:lstStyle>
            <a:lvl1pPr marL="0" indent="0">
              <a:buNone/>
              <a:defRPr sz="2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58094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09651" y="1311275"/>
            <a:ext cx="5395383" cy="5291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8233" y="1311275"/>
            <a:ext cx="5395384" cy="5291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0556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D7ABA0C8-3FE9-4A1A-A51A-0809F8C90F56}" type="slidenum">
              <a:rPr lang="en-US" smtClean="0"/>
              <a:pPr>
                <a:defRPr/>
              </a:pPr>
              <a:t>‹#›</a:t>
            </a:fld>
            <a:endParaRPr lang="en-US"/>
          </a:p>
        </p:txBody>
      </p:sp>
    </p:spTree>
    <p:extLst>
      <p:ext uri="{BB962C8B-B14F-4D97-AF65-F5344CB8AC3E}">
        <p14:creationId xmlns:p14="http://schemas.microsoft.com/office/powerpoint/2010/main" val="1129920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1646B742-2AC2-40BD-9419-5BC38D883DB6}" type="slidenum">
              <a:rPr lang="en-US" smtClean="0"/>
              <a:pPr>
                <a:defRPr/>
              </a:pPr>
              <a:t>‹#›</a:t>
            </a:fld>
            <a:endParaRPr lang="en-US"/>
          </a:p>
        </p:txBody>
      </p:sp>
    </p:spTree>
    <p:extLst>
      <p:ext uri="{BB962C8B-B14F-4D97-AF65-F5344CB8AC3E}">
        <p14:creationId xmlns:p14="http://schemas.microsoft.com/office/powerpoint/2010/main" val="422045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06CC6D80-FB25-408B-90B9-1B4645DE0EA7}" type="slidenum">
              <a:rPr lang="en-US" smtClean="0"/>
              <a:pPr>
                <a:defRPr/>
              </a:pPr>
              <a:t>‹#›</a:t>
            </a:fld>
            <a:endParaRPr lang="en-US"/>
          </a:p>
        </p:txBody>
      </p:sp>
    </p:spTree>
    <p:extLst>
      <p:ext uri="{BB962C8B-B14F-4D97-AF65-F5344CB8AC3E}">
        <p14:creationId xmlns:p14="http://schemas.microsoft.com/office/powerpoint/2010/main" val="3075681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CC2AA4A1-1668-430C-B771-827940F32C9F}" type="slidenum">
              <a:rPr lang="en-US" smtClean="0"/>
              <a:pPr>
                <a:defRPr/>
              </a:pPr>
              <a:t>‹#›</a:t>
            </a:fld>
            <a:endParaRPr lang="en-US"/>
          </a:p>
        </p:txBody>
      </p:sp>
    </p:spTree>
    <p:extLst>
      <p:ext uri="{BB962C8B-B14F-4D97-AF65-F5344CB8AC3E}">
        <p14:creationId xmlns:p14="http://schemas.microsoft.com/office/powerpoint/2010/main" val="163652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9C13CAFA-3E5E-4136-A356-CEED026DEAAC}" type="slidenum">
              <a:rPr lang="en-US" smtClean="0"/>
              <a:pPr>
                <a:defRPr/>
              </a:pPr>
              <a:t>‹#›</a:t>
            </a:fld>
            <a:endParaRPr lang="en-US"/>
          </a:p>
        </p:txBody>
      </p:sp>
    </p:spTree>
    <p:extLst>
      <p:ext uri="{BB962C8B-B14F-4D97-AF65-F5344CB8AC3E}">
        <p14:creationId xmlns:p14="http://schemas.microsoft.com/office/powerpoint/2010/main" val="2299501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1250" name="Rectangle 2"/>
          <p:cNvSpPr>
            <a:spLocks noGrp="1" noChangeArrowheads="1"/>
          </p:cNvSpPr>
          <p:nvPr>
            <p:ph type="title"/>
          </p:nvPr>
        </p:nvSpPr>
        <p:spPr bwMode="auto">
          <a:xfrm>
            <a:off x="1009651" y="104775"/>
            <a:ext cx="10972800" cy="9477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7171" name="Rectangle 3"/>
          <p:cNvSpPr>
            <a:spLocks noGrp="1" noChangeArrowheads="1"/>
          </p:cNvSpPr>
          <p:nvPr>
            <p:ph type="body" idx="1"/>
          </p:nvPr>
        </p:nvSpPr>
        <p:spPr bwMode="auto">
          <a:xfrm>
            <a:off x="1009651" y="1311275"/>
            <a:ext cx="10972800" cy="5291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21252" name="Rectangle 4"/>
          <p:cNvSpPr>
            <a:spLocks noGrp="1" noChangeArrowheads="1"/>
          </p:cNvSpPr>
          <p:nvPr>
            <p:ph type="sldNum" sz="quarter" idx="4"/>
          </p:nvPr>
        </p:nvSpPr>
        <p:spPr bwMode="auto">
          <a:xfrm>
            <a:off x="254000" y="6353175"/>
            <a:ext cx="508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latin typeface="Abadi MT Condensed Extra Bold" pitchFamily="34" charset="0"/>
              </a:defRPr>
            </a:lvl1pPr>
          </a:lstStyle>
          <a:p>
            <a:pPr>
              <a:defRPr/>
            </a:pPr>
            <a:fld id="{E4810D51-E8FB-4306-99EE-BBEF2C923BCF}" type="slidenum">
              <a:rPr lang="en-US" smtClean="0"/>
              <a:pPr>
                <a:defRPr/>
              </a:pPr>
              <a:t>‹#›</a:t>
            </a:fld>
            <a:endParaRPr lang="en-US"/>
          </a:p>
        </p:txBody>
      </p:sp>
      <p:sp>
        <p:nvSpPr>
          <p:cNvPr id="821254" name="Rectangle 6"/>
          <p:cNvSpPr>
            <a:spLocks noChangeArrowheads="1"/>
          </p:cNvSpPr>
          <p:nvPr/>
        </p:nvSpPr>
        <p:spPr bwMode="auto">
          <a:xfrm>
            <a:off x="-14817" y="17462"/>
            <a:ext cx="914400" cy="1447801"/>
          </a:xfrm>
          <a:prstGeom prst="rect">
            <a:avLst/>
          </a:prstGeom>
          <a:solidFill>
            <a:srgbClr val="FFCC00"/>
          </a:solidFill>
          <a:ln w="9525">
            <a:noFill/>
            <a:miter lim="800000"/>
            <a:headEnd/>
            <a:tailEnd/>
          </a:ln>
          <a:effectLst/>
        </p:spPr>
        <p:txBody>
          <a:bodyPr wrap="none" anchor="ctr"/>
          <a:lstStyle/>
          <a:p>
            <a:pPr>
              <a:defRPr/>
            </a:pPr>
            <a:endParaRPr lang="en-US">
              <a:latin typeface="Arial" charset="0"/>
            </a:endParaRPr>
          </a:p>
        </p:txBody>
      </p:sp>
      <p:sp>
        <p:nvSpPr>
          <p:cNvPr id="821255" name="Rectangle 7"/>
          <p:cNvSpPr>
            <a:spLocks noChangeArrowheads="1"/>
          </p:cNvSpPr>
          <p:nvPr/>
        </p:nvSpPr>
        <p:spPr bwMode="auto">
          <a:xfrm>
            <a:off x="-14817" y="1436688"/>
            <a:ext cx="914400" cy="5421312"/>
          </a:xfrm>
          <a:prstGeom prst="rect">
            <a:avLst/>
          </a:prstGeom>
          <a:solidFill>
            <a:schemeClr val="accent1"/>
          </a:solidFill>
          <a:ln w="9525">
            <a:noFill/>
            <a:miter lim="800000"/>
            <a:headEnd/>
            <a:tailEnd/>
          </a:ln>
          <a:effectLst/>
        </p:spPr>
        <p:txBody>
          <a:bodyPr wrap="none" anchor="ctr"/>
          <a:lstStyle/>
          <a:p>
            <a:pPr>
              <a:defRPr/>
            </a:pPr>
            <a:endParaRPr lang="en-US">
              <a:latin typeface="Arial" charset="0"/>
            </a:endParaRPr>
          </a:p>
        </p:txBody>
      </p:sp>
      <p:sp>
        <p:nvSpPr>
          <p:cNvPr id="821256" name="Rectangle 8"/>
          <p:cNvSpPr>
            <a:spLocks noChangeArrowheads="1"/>
          </p:cNvSpPr>
          <p:nvPr/>
        </p:nvSpPr>
        <p:spPr bwMode="auto">
          <a:xfrm>
            <a:off x="1001184" y="1054100"/>
            <a:ext cx="11190818" cy="241300"/>
          </a:xfrm>
          <a:prstGeom prst="rect">
            <a:avLst/>
          </a:prstGeom>
          <a:solidFill>
            <a:schemeClr val="accent1"/>
          </a:solidFill>
          <a:ln w="9525">
            <a:noFill/>
            <a:miter lim="800000"/>
            <a:headEnd/>
            <a:tailEnd/>
          </a:ln>
          <a:effectLst/>
        </p:spPr>
        <p:txBody>
          <a:bodyPr wrap="none" anchor="ctr"/>
          <a:lstStyle/>
          <a:p>
            <a:pPr>
              <a:defRPr/>
            </a:pPr>
            <a:endParaRPr lang="en-US">
              <a:latin typeface="Arial" charset="0"/>
            </a:endParaRPr>
          </a:p>
        </p:txBody>
      </p:sp>
      <p:pic>
        <p:nvPicPr>
          <p:cNvPr id="7177" name="Picture 9" descr="side_map_PA"/>
          <p:cNvPicPr>
            <a:picLocks noChangeAspect="1" noChangeArrowheads="1"/>
          </p:cNvPicPr>
          <p:nvPr/>
        </p:nvPicPr>
        <p:blipFill>
          <a:blip r:embed="rId16" cstate="print"/>
          <a:srcRect/>
          <a:stretch>
            <a:fillRect/>
          </a:stretch>
        </p:blipFill>
        <p:spPr bwMode="auto">
          <a:xfrm>
            <a:off x="-10583" y="20637"/>
            <a:ext cx="914400" cy="1385286"/>
          </a:xfrm>
          <a:prstGeom prst="rect">
            <a:avLst/>
          </a:prstGeom>
          <a:noFill/>
          <a:ln w="9525">
            <a:noFill/>
            <a:miter lim="800000"/>
            <a:headEnd/>
            <a:tailEnd/>
          </a:ln>
        </p:spPr>
      </p:pic>
      <p:sp>
        <p:nvSpPr>
          <p:cNvPr id="12" name="Text Box 10"/>
          <p:cNvSpPr txBox="1">
            <a:spLocks noChangeArrowheads="1"/>
          </p:cNvSpPr>
          <p:nvPr/>
        </p:nvSpPr>
        <p:spPr bwMode="auto">
          <a:xfrm>
            <a:off x="10904765" y="6653213"/>
            <a:ext cx="1197444" cy="153888"/>
          </a:xfrm>
          <a:prstGeom prst="rect">
            <a:avLst/>
          </a:prstGeom>
          <a:noFill/>
          <a:ln w="9525">
            <a:noFill/>
            <a:miter lim="800000"/>
            <a:headEnd/>
            <a:tailEnd/>
          </a:ln>
          <a:effectLst/>
        </p:spPr>
        <p:txBody>
          <a:bodyPr wrap="none" lIns="0" tIns="0" rIns="0" bIns="0">
            <a:spAutoFit/>
          </a:bodyPr>
          <a:lstStyle/>
          <a:p>
            <a:pPr>
              <a:defRPr/>
            </a:pPr>
            <a:r>
              <a:rPr lang="en-US" sz="1000" dirty="0">
                <a:latin typeface="Arial Narrow" pitchFamily="34" charset="0"/>
              </a:rPr>
              <a:t>© Dr. Jean-Paul Rodrigue</a:t>
            </a:r>
          </a:p>
        </p:txBody>
      </p:sp>
    </p:spTree>
    <p:extLst>
      <p:ext uri="{BB962C8B-B14F-4D97-AF65-F5344CB8AC3E}">
        <p14:creationId xmlns:p14="http://schemas.microsoft.com/office/powerpoint/2010/main" val="380113432"/>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Lst>
  <p:txStyles>
    <p:titleStyle>
      <a:lvl1pPr algn="l" rtl="0" eaLnBrk="1" fontAlgn="base" hangingPunct="1">
        <a:spcBef>
          <a:spcPct val="0"/>
        </a:spcBef>
        <a:spcAft>
          <a:spcPct val="0"/>
        </a:spcAft>
        <a:defRPr sz="3200" b="1">
          <a:solidFill>
            <a:srgbClr val="CC3300"/>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2800">
          <a:solidFill>
            <a:srgbClr val="CC3300"/>
          </a:solidFill>
          <a:effectLst>
            <a:outerShdw blurRad="38100" dist="38100" dir="2700000" algn="tl">
              <a:srgbClr val="C0C0C0"/>
            </a:outerShdw>
          </a:effectLst>
          <a:latin typeface="Impact" pitchFamily="34" charset="0"/>
        </a:defRPr>
      </a:lvl2pPr>
      <a:lvl3pPr algn="l" rtl="0" eaLnBrk="1" fontAlgn="base" hangingPunct="1">
        <a:spcBef>
          <a:spcPct val="0"/>
        </a:spcBef>
        <a:spcAft>
          <a:spcPct val="0"/>
        </a:spcAft>
        <a:defRPr sz="2800">
          <a:solidFill>
            <a:srgbClr val="CC3300"/>
          </a:solidFill>
          <a:effectLst>
            <a:outerShdw blurRad="38100" dist="38100" dir="2700000" algn="tl">
              <a:srgbClr val="C0C0C0"/>
            </a:outerShdw>
          </a:effectLst>
          <a:latin typeface="Impact" pitchFamily="34" charset="0"/>
        </a:defRPr>
      </a:lvl3pPr>
      <a:lvl4pPr algn="l" rtl="0" eaLnBrk="1" fontAlgn="base" hangingPunct="1">
        <a:spcBef>
          <a:spcPct val="0"/>
        </a:spcBef>
        <a:spcAft>
          <a:spcPct val="0"/>
        </a:spcAft>
        <a:defRPr sz="2800">
          <a:solidFill>
            <a:srgbClr val="CC3300"/>
          </a:solidFill>
          <a:effectLst>
            <a:outerShdw blurRad="38100" dist="38100" dir="2700000" algn="tl">
              <a:srgbClr val="C0C0C0"/>
            </a:outerShdw>
          </a:effectLst>
          <a:latin typeface="Impact" pitchFamily="34" charset="0"/>
        </a:defRPr>
      </a:lvl4pPr>
      <a:lvl5pPr algn="l" rtl="0" eaLnBrk="1" fontAlgn="base" hangingPunct="1">
        <a:spcBef>
          <a:spcPct val="0"/>
        </a:spcBef>
        <a:spcAft>
          <a:spcPct val="0"/>
        </a:spcAft>
        <a:defRPr sz="2800">
          <a:solidFill>
            <a:srgbClr val="CC3300"/>
          </a:solidFill>
          <a:effectLst>
            <a:outerShdw blurRad="38100" dist="38100" dir="2700000" algn="tl">
              <a:srgbClr val="C0C0C0"/>
            </a:outerShdw>
          </a:effectLst>
          <a:latin typeface="Impact" pitchFamily="34" charset="0"/>
        </a:defRPr>
      </a:lvl5pPr>
      <a:lvl6pPr marL="457200" algn="l" rtl="0" eaLnBrk="1" fontAlgn="base" hangingPunct="1">
        <a:spcBef>
          <a:spcPct val="0"/>
        </a:spcBef>
        <a:spcAft>
          <a:spcPct val="0"/>
        </a:spcAft>
        <a:defRPr sz="2800">
          <a:solidFill>
            <a:srgbClr val="CC3300"/>
          </a:solidFill>
          <a:effectLst>
            <a:outerShdw blurRad="38100" dist="38100" dir="2700000" algn="tl">
              <a:srgbClr val="C0C0C0"/>
            </a:outerShdw>
          </a:effectLst>
          <a:latin typeface="Impact" pitchFamily="34" charset="0"/>
        </a:defRPr>
      </a:lvl6pPr>
      <a:lvl7pPr marL="914400" algn="l" rtl="0" eaLnBrk="1" fontAlgn="base" hangingPunct="1">
        <a:spcBef>
          <a:spcPct val="0"/>
        </a:spcBef>
        <a:spcAft>
          <a:spcPct val="0"/>
        </a:spcAft>
        <a:defRPr sz="2800">
          <a:solidFill>
            <a:srgbClr val="CC3300"/>
          </a:solidFill>
          <a:effectLst>
            <a:outerShdw blurRad="38100" dist="38100" dir="2700000" algn="tl">
              <a:srgbClr val="C0C0C0"/>
            </a:outerShdw>
          </a:effectLst>
          <a:latin typeface="Impact" pitchFamily="34" charset="0"/>
        </a:defRPr>
      </a:lvl7pPr>
      <a:lvl8pPr marL="1371600" algn="l" rtl="0" eaLnBrk="1" fontAlgn="base" hangingPunct="1">
        <a:spcBef>
          <a:spcPct val="0"/>
        </a:spcBef>
        <a:spcAft>
          <a:spcPct val="0"/>
        </a:spcAft>
        <a:defRPr sz="2800">
          <a:solidFill>
            <a:srgbClr val="CC3300"/>
          </a:solidFill>
          <a:effectLst>
            <a:outerShdw blurRad="38100" dist="38100" dir="2700000" algn="tl">
              <a:srgbClr val="C0C0C0"/>
            </a:outerShdw>
          </a:effectLst>
          <a:latin typeface="Impact" pitchFamily="34" charset="0"/>
        </a:defRPr>
      </a:lvl8pPr>
      <a:lvl9pPr marL="1828800" algn="l" rtl="0" eaLnBrk="1" fontAlgn="base" hangingPunct="1">
        <a:spcBef>
          <a:spcPct val="0"/>
        </a:spcBef>
        <a:spcAft>
          <a:spcPct val="0"/>
        </a:spcAft>
        <a:defRPr sz="2800">
          <a:solidFill>
            <a:srgbClr val="CC3300"/>
          </a:solidFill>
          <a:effectLst>
            <a:outerShdw blurRad="38100" dist="38100" dir="2700000" algn="tl">
              <a:srgbClr val="C0C0C0"/>
            </a:outerShdw>
          </a:effectLst>
          <a:latin typeface="Impact" pitchFamily="34" charset="0"/>
        </a:defRPr>
      </a:lvl9pPr>
    </p:titleStyle>
    <p:bodyStyle>
      <a:lvl1pPr marL="342900" indent="-342900" algn="l" rtl="0" eaLnBrk="1" fontAlgn="base" hangingPunct="1">
        <a:spcBef>
          <a:spcPct val="0"/>
        </a:spcBef>
        <a:spcAft>
          <a:spcPct val="0"/>
        </a:spcAft>
        <a:buClr>
          <a:srgbClr val="990000"/>
        </a:buClr>
        <a:buFont typeface="Arial Narrow" pitchFamily="34" charset="0"/>
        <a:buChar char="■"/>
        <a:defRPr sz="2800" b="1">
          <a:solidFill>
            <a:srgbClr val="333333"/>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a:solidFill>
            <a:srgbClr val="5F5F5F"/>
          </a:solidFill>
          <a:latin typeface="+mn-lt"/>
        </a:defRPr>
      </a:lvl2pPr>
      <a:lvl3pPr marL="1143000" indent="-228600" algn="l" rtl="0" eaLnBrk="1" fontAlgn="base" hangingPunct="1">
        <a:spcBef>
          <a:spcPct val="0"/>
        </a:spcBef>
        <a:spcAft>
          <a:spcPct val="0"/>
        </a:spcAft>
        <a:buChar char="•"/>
        <a:defRPr sz="2000">
          <a:solidFill>
            <a:srgbClr val="5F5F5F"/>
          </a:solidFill>
          <a:latin typeface="+mn-lt"/>
        </a:defRPr>
      </a:lvl3pPr>
      <a:lvl4pPr marL="1600200" indent="-228600" algn="l" rtl="0" eaLnBrk="1" fontAlgn="base" hangingPunct="1">
        <a:spcBef>
          <a:spcPct val="0"/>
        </a:spcBef>
        <a:spcAft>
          <a:spcPct val="0"/>
        </a:spcAft>
        <a:buChar char="–"/>
        <a:defRPr sz="1600">
          <a:solidFill>
            <a:srgbClr val="5F5F5F"/>
          </a:solidFill>
          <a:latin typeface="+mn-lt"/>
        </a:defRPr>
      </a:lvl4pPr>
      <a:lvl5pPr marL="2057400" indent="-228600" algn="l" rtl="0" eaLnBrk="1" fontAlgn="base" hangingPunct="1">
        <a:spcBef>
          <a:spcPct val="0"/>
        </a:spcBef>
        <a:spcAft>
          <a:spcPct val="0"/>
        </a:spcAft>
        <a:buChar char="»"/>
        <a:defRPr sz="1600">
          <a:solidFill>
            <a:srgbClr val="5F5F5F"/>
          </a:solidFill>
          <a:latin typeface="+mn-lt"/>
        </a:defRPr>
      </a:lvl5pPr>
      <a:lvl6pPr marL="2514600" indent="-228600" algn="l" rtl="0" eaLnBrk="1" fontAlgn="base" hangingPunct="1">
        <a:spcBef>
          <a:spcPct val="0"/>
        </a:spcBef>
        <a:spcAft>
          <a:spcPct val="0"/>
        </a:spcAft>
        <a:buChar char="»"/>
        <a:defRPr sz="1600">
          <a:solidFill>
            <a:srgbClr val="5F5F5F"/>
          </a:solidFill>
          <a:latin typeface="+mn-lt"/>
        </a:defRPr>
      </a:lvl6pPr>
      <a:lvl7pPr marL="2971800" indent="-228600" algn="l" rtl="0" eaLnBrk="1" fontAlgn="base" hangingPunct="1">
        <a:spcBef>
          <a:spcPct val="0"/>
        </a:spcBef>
        <a:spcAft>
          <a:spcPct val="0"/>
        </a:spcAft>
        <a:buChar char="»"/>
        <a:defRPr sz="1600">
          <a:solidFill>
            <a:srgbClr val="5F5F5F"/>
          </a:solidFill>
          <a:latin typeface="+mn-lt"/>
        </a:defRPr>
      </a:lvl7pPr>
      <a:lvl8pPr marL="3429000" indent="-228600" algn="l" rtl="0" eaLnBrk="1" fontAlgn="base" hangingPunct="1">
        <a:spcBef>
          <a:spcPct val="0"/>
        </a:spcBef>
        <a:spcAft>
          <a:spcPct val="0"/>
        </a:spcAft>
        <a:buChar char="»"/>
        <a:defRPr sz="1600">
          <a:solidFill>
            <a:srgbClr val="5F5F5F"/>
          </a:solidFill>
          <a:latin typeface="+mn-lt"/>
        </a:defRPr>
      </a:lvl8pPr>
      <a:lvl9pPr marL="3886200" indent="-228600" algn="l" rtl="0" eaLnBrk="1" fontAlgn="base" hangingPunct="1">
        <a:spcBef>
          <a:spcPct val="0"/>
        </a:spcBef>
        <a:spcAft>
          <a:spcPct val="0"/>
        </a:spcAft>
        <a:buChar char="»"/>
        <a:defRPr sz="16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PcSBOUpgng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d9ft1dqLOg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transportgeography.org/?page_id=3771"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hyperlink" Target="https://transportgeography.org/?page_id=3813" TargetMode="External"/><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hyperlink" Target="https://youtu.be/MVC5BiQXk7A"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hyperlink" Target="https://youtu.be/mlDBgOkxgS8"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3.xml"/><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chart" Target="../charts/char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youtu.be/KQTtwh2GRME"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youtu.be/GIVk5DsFqgE"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5.xml"/><Relationship Id="rId1" Type="http://schemas.openxmlformats.org/officeDocument/2006/relationships/slideLayout" Target="../slideLayouts/slideLayout4.xml"/><Relationship Id="rId5" Type="http://schemas.openxmlformats.org/officeDocument/2006/relationships/hyperlink" Target="https://youtu.be/zVyuv1Q7kAM" TargetMode="External"/><Relationship Id="rId4" Type="http://schemas.openxmlformats.org/officeDocument/2006/relationships/image" Target="../media/image25.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sv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youtu.be/-X7nbwFxGRU"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hyperlink" Target="https://youtu.be/TjqRJZswl-U" TargetMode="Externa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youtu.be/xn3no6tYRKA"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hyperlink" Target="https://youtu.be/6Afpey7Eldo"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9186" name="Rectangle 2"/>
          <p:cNvSpPr>
            <a:spLocks noGrp="1" noChangeArrowheads="1"/>
          </p:cNvSpPr>
          <p:nvPr>
            <p:ph type="ctrTitle"/>
          </p:nvPr>
        </p:nvSpPr>
        <p:spPr/>
        <p:txBody>
          <a:bodyPr/>
          <a:lstStyle/>
          <a:p>
            <a:pPr eaLnBrk="1" hangingPunct="1">
              <a:defRPr/>
            </a:pPr>
            <a:r>
              <a:rPr lang="en-US" b="1" dirty="0"/>
              <a:t>Topic 6 – The East Asian Tigers: Hong Kong, Taiwan and South Korea</a:t>
            </a:r>
          </a:p>
        </p:txBody>
      </p:sp>
      <p:sp>
        <p:nvSpPr>
          <p:cNvPr id="9219" name="Rectangle 3"/>
          <p:cNvSpPr>
            <a:spLocks noGrp="1" noChangeArrowheads="1"/>
          </p:cNvSpPr>
          <p:nvPr>
            <p:ph type="subTitle" idx="1"/>
          </p:nvPr>
        </p:nvSpPr>
        <p:spPr/>
        <p:txBody>
          <a:bodyPr/>
          <a:lstStyle/>
          <a:p>
            <a:pPr eaLnBrk="1" hangingPunct="1"/>
            <a:r>
              <a:rPr lang="en-US" dirty="0"/>
              <a:t>A – Hong Kong: China’s Southern Gateway</a:t>
            </a:r>
          </a:p>
          <a:p>
            <a:pPr eaLnBrk="1" hangingPunct="1"/>
            <a:r>
              <a:rPr lang="en-US" dirty="0"/>
              <a:t>B – The Other China: Taiwan</a:t>
            </a:r>
          </a:p>
          <a:p>
            <a:pPr eaLnBrk="1" hangingPunct="1"/>
            <a:r>
              <a:rPr lang="en-US" dirty="0"/>
              <a:t>C – South Korea: The Shrimp between the Whales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7" name="Rectangle 5"/>
          <p:cNvSpPr>
            <a:spLocks noGrp="1" noChangeArrowheads="1"/>
          </p:cNvSpPr>
          <p:nvPr>
            <p:ph type="title"/>
          </p:nvPr>
        </p:nvSpPr>
        <p:spPr/>
        <p:txBody>
          <a:bodyPr/>
          <a:lstStyle/>
          <a:p>
            <a:pPr eaLnBrk="1" hangingPunct="1">
              <a:defRPr/>
            </a:pPr>
            <a:r>
              <a:rPr lang="en-US" dirty="0"/>
              <a:t>1. Geographical and Historical Context</a:t>
            </a:r>
          </a:p>
        </p:txBody>
      </p:sp>
      <p:sp>
        <p:nvSpPr>
          <p:cNvPr id="17411" name="Rectangle 6"/>
          <p:cNvSpPr>
            <a:spLocks noGrp="1" noChangeArrowheads="1"/>
          </p:cNvSpPr>
          <p:nvPr>
            <p:ph idx="1"/>
          </p:nvPr>
        </p:nvSpPr>
        <p:spPr/>
        <p:txBody>
          <a:bodyPr/>
          <a:lstStyle/>
          <a:p>
            <a:pPr eaLnBrk="1" hangingPunct="1"/>
            <a:r>
              <a:rPr lang="en-US" dirty="0"/>
              <a:t>Colonial history and a regional paradox</a:t>
            </a:r>
          </a:p>
          <a:p>
            <a:pPr lvl="1" eaLnBrk="1" hangingPunct="1"/>
            <a:r>
              <a:rPr lang="en-US" dirty="0"/>
              <a:t>Linked with the British Colonial history in Pacific Asia:</a:t>
            </a:r>
          </a:p>
          <a:p>
            <a:pPr lvl="2" eaLnBrk="1" hangingPunct="1"/>
            <a:r>
              <a:rPr lang="en-US" dirty="0"/>
              <a:t>“Borrowed place living on borrowed time”.</a:t>
            </a:r>
          </a:p>
          <a:p>
            <a:pPr lvl="2" eaLnBrk="1" hangingPunct="1"/>
            <a:r>
              <a:rPr lang="en-US" dirty="0"/>
              <a:t>More than 150 years of British occupation.</a:t>
            </a:r>
          </a:p>
          <a:p>
            <a:pPr lvl="1" eaLnBrk="1" hangingPunct="1"/>
            <a:r>
              <a:rPr lang="en-US" dirty="0"/>
              <a:t>Contradiction with the surrounding environment:</a:t>
            </a:r>
          </a:p>
          <a:p>
            <a:pPr lvl="2" eaLnBrk="1" hangingPunct="1"/>
            <a:r>
              <a:rPr lang="en-US" dirty="0"/>
              <a:t>One of the most liberal market economies next to one of the most hard-liner communist nations.</a:t>
            </a:r>
          </a:p>
          <a:p>
            <a:pPr lvl="2" eaLnBrk="1" hangingPunct="1"/>
            <a:r>
              <a:rPr lang="en-US" dirty="0"/>
              <a:t>7 million people compared to 1.3 billion.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4" name="Rectangle 4"/>
          <p:cNvSpPr>
            <a:spLocks noGrp="1" noChangeArrowheads="1"/>
          </p:cNvSpPr>
          <p:nvPr>
            <p:ph type="title"/>
          </p:nvPr>
        </p:nvSpPr>
        <p:spPr/>
        <p:txBody>
          <a:bodyPr/>
          <a:lstStyle/>
          <a:p>
            <a:pPr eaLnBrk="1" hangingPunct="1">
              <a:defRPr/>
            </a:pPr>
            <a:r>
              <a:rPr lang="en-US"/>
              <a:t>The Foundation of Hong Kong</a:t>
            </a:r>
          </a:p>
        </p:txBody>
      </p:sp>
      <p:graphicFrame>
        <p:nvGraphicFramePr>
          <p:cNvPr id="701475" name="Group 35"/>
          <p:cNvGraphicFramePr>
            <a:graphicFrameLocks noGrp="1"/>
          </p:cNvGraphicFramePr>
          <p:nvPr>
            <p:ph idx="1"/>
            <p:extLst>
              <p:ext uri="{D42A27DB-BD31-4B8C-83A1-F6EECF244321}">
                <p14:modId xmlns:p14="http://schemas.microsoft.com/office/powerpoint/2010/main" val="1953013971"/>
              </p:ext>
            </p:extLst>
          </p:nvPr>
        </p:nvGraphicFramePr>
        <p:xfrm>
          <a:off x="1009650" y="1311275"/>
          <a:ext cx="10972800" cy="4206240"/>
        </p:xfrm>
        <a:graphic>
          <a:graphicData uri="http://schemas.openxmlformats.org/drawingml/2006/table">
            <a:tbl>
              <a:tblPr firstRow="1" firstCol="1" bandRow="1">
                <a:tableStyleId>{0E3FDE45-AF77-4B5C-9715-49D594BDF05E}</a:tableStyleId>
              </a:tblPr>
              <a:tblGrid>
                <a:gridCol w="3101665">
                  <a:extLst>
                    <a:ext uri="{9D8B030D-6E8A-4147-A177-3AD203B41FA5}">
                      <a16:colId xmlns:a16="http://schemas.microsoft.com/office/drawing/2014/main" val="20000"/>
                    </a:ext>
                  </a:extLst>
                </a:gridCol>
                <a:gridCol w="7871135">
                  <a:extLst>
                    <a:ext uri="{9D8B030D-6E8A-4147-A177-3AD203B41FA5}">
                      <a16:colId xmlns:a16="http://schemas.microsoft.com/office/drawing/2014/main" val="20001"/>
                    </a:ext>
                  </a:extLst>
                </a:gridCol>
              </a:tblGrid>
              <a:tr h="0">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2000" u="none" strike="noStrike" cap="none" normalizeH="0" baseline="0" dirty="0">
                          <a:ln>
                            <a:noFill/>
                          </a:ln>
                          <a:effectLst/>
                        </a:rPr>
                        <a:t>Event</a:t>
                      </a:r>
                      <a:endParaRPr kumimoji="0" lang="en-US" sz="2000" b="1" i="0" u="none" strike="noStrike" cap="none" normalizeH="0" baseline="0" dirty="0">
                        <a:ln>
                          <a:noFill/>
                        </a:ln>
                        <a:solidFill>
                          <a:srgbClr val="333333"/>
                        </a:solidFill>
                        <a:effectLst/>
                        <a:latin typeface="Arial Narrow" pitchFamily="34" charset="0"/>
                      </a:endParaRPr>
                    </a:p>
                  </a:txBody>
                  <a:tcPr marL="121685" marR="121685" horzOverflow="overflow"/>
                </a:tc>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2000" u="none" strike="noStrike" cap="none" normalizeH="0" baseline="0">
                          <a:ln>
                            <a:noFill/>
                          </a:ln>
                          <a:effectLst/>
                        </a:rPr>
                        <a:t>Consequences</a:t>
                      </a:r>
                      <a:endParaRPr kumimoji="0" lang="en-US" sz="2000" b="1" i="0" u="none" strike="noStrike" cap="none" normalizeH="0" baseline="0">
                        <a:ln>
                          <a:noFill/>
                        </a:ln>
                        <a:solidFill>
                          <a:srgbClr val="333333"/>
                        </a:solidFill>
                        <a:effectLst/>
                        <a:latin typeface="Arial Narrow" pitchFamily="34" charset="0"/>
                      </a:endParaRPr>
                    </a:p>
                  </a:txBody>
                  <a:tcPr marL="121685" marR="121685" horzOverflow="overflow"/>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2000" b="1" i="0" u="none" strike="noStrike" cap="none" normalizeH="0" baseline="0" dirty="0">
                          <a:ln>
                            <a:noFill/>
                          </a:ln>
                          <a:solidFill>
                            <a:srgbClr val="333333"/>
                          </a:solidFill>
                          <a:effectLst/>
                          <a:latin typeface="Arial Narrow" pitchFamily="34" charset="0"/>
                        </a:rPr>
                        <a:t>Foundation (1821)</a:t>
                      </a:r>
                    </a:p>
                  </a:txBody>
                  <a:tcPr marL="121685" marR="121685" horzOverflow="overflow"/>
                </a:tc>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2000" b="0" i="0" u="none" strike="noStrike" cap="none" normalizeH="0" baseline="0" dirty="0">
                          <a:ln>
                            <a:noFill/>
                          </a:ln>
                          <a:solidFill>
                            <a:srgbClr val="333333"/>
                          </a:solidFill>
                          <a:effectLst/>
                          <a:latin typeface="Arial Narrow" pitchFamily="34" charset="0"/>
                        </a:rPr>
                        <a:t>Hong Kong island was occupied by opium dealers; Operation base for the opium trafficking in China.</a:t>
                      </a:r>
                    </a:p>
                  </a:txBody>
                  <a:tcPr marL="121685" marR="121685" horzOverflow="overflow"/>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2000" u="none" strike="noStrike" cap="none" normalizeH="0" baseline="0" dirty="0">
                          <a:ln>
                            <a:noFill/>
                          </a:ln>
                          <a:effectLst/>
                        </a:rPr>
                        <a:t>Opium War (1839-1842)</a:t>
                      </a:r>
                      <a:endParaRPr kumimoji="0" lang="en-US" sz="2000" b="1" i="0" u="none" strike="noStrike" cap="none" normalizeH="0" baseline="0" dirty="0">
                        <a:ln>
                          <a:noFill/>
                        </a:ln>
                        <a:solidFill>
                          <a:srgbClr val="333333"/>
                        </a:solidFill>
                        <a:effectLst/>
                        <a:latin typeface="Arial Narrow" pitchFamily="34" charset="0"/>
                      </a:endParaRPr>
                    </a:p>
                  </a:txBody>
                  <a:tcPr marL="121685" marR="121685" horzOverflow="overflow"/>
                </a:tc>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2000" u="none" strike="noStrike" cap="none" normalizeH="0" baseline="0" dirty="0">
                          <a:ln>
                            <a:noFill/>
                          </a:ln>
                          <a:effectLst/>
                        </a:rPr>
                        <a:t>China forbade opium traffic in 1839. British forces retaliated and won a settlement with China.</a:t>
                      </a:r>
                      <a:endParaRPr kumimoji="0" lang="en-US" sz="2000" b="1" i="0" u="none" strike="noStrike" cap="none" normalizeH="0" baseline="0" dirty="0">
                        <a:ln>
                          <a:noFill/>
                        </a:ln>
                        <a:solidFill>
                          <a:srgbClr val="333333"/>
                        </a:solidFill>
                        <a:effectLst/>
                        <a:latin typeface="Arial Narrow" pitchFamily="34" charset="0"/>
                      </a:endParaRPr>
                    </a:p>
                  </a:txBody>
                  <a:tcPr marL="121685" marR="121685" horzOverflow="overflow"/>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2000" u="none" strike="noStrike" cap="none" normalizeH="0" baseline="0">
                          <a:ln>
                            <a:noFill/>
                          </a:ln>
                          <a:effectLst/>
                        </a:rPr>
                        <a:t>Treaty of Nankin (1842)</a:t>
                      </a:r>
                      <a:endParaRPr kumimoji="0" lang="en-US" sz="2000" b="1" i="0" u="none" strike="noStrike" cap="none" normalizeH="0" baseline="0">
                        <a:ln>
                          <a:noFill/>
                        </a:ln>
                        <a:solidFill>
                          <a:srgbClr val="333333"/>
                        </a:solidFill>
                        <a:effectLst/>
                        <a:latin typeface="Arial Narrow" pitchFamily="34" charset="0"/>
                      </a:endParaRPr>
                    </a:p>
                  </a:txBody>
                  <a:tcPr marL="121685" marR="121685" horzOverflow="overflow"/>
                </a:tc>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2000" u="none" strike="noStrike" cap="none" normalizeH="0" baseline="0" dirty="0">
                          <a:ln>
                            <a:noFill/>
                          </a:ln>
                          <a:effectLst/>
                        </a:rPr>
                        <a:t>Opened five Treaty Ports along the Chinese coast.</a:t>
                      </a:r>
                    </a:p>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2000" u="none" strike="noStrike" cap="none" normalizeH="0" baseline="0" dirty="0">
                          <a:ln>
                            <a:noFill/>
                          </a:ln>
                          <a:effectLst/>
                        </a:rPr>
                        <a:t>Ceded the island of Hong Kong to England in perpetuity.</a:t>
                      </a:r>
                    </a:p>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2000" u="none" strike="noStrike" cap="none" normalizeH="0" baseline="0" dirty="0">
                          <a:ln>
                            <a:noFill/>
                          </a:ln>
                          <a:effectLst/>
                        </a:rPr>
                        <a:t>6,000 inhabitants lived in Hong Kong.</a:t>
                      </a:r>
                      <a:endParaRPr kumimoji="0" lang="en-US" sz="2000" b="1" i="0" u="none" strike="noStrike" cap="none" normalizeH="0" baseline="0" dirty="0">
                        <a:ln>
                          <a:noFill/>
                        </a:ln>
                        <a:solidFill>
                          <a:srgbClr val="333333"/>
                        </a:solidFill>
                        <a:effectLst/>
                        <a:latin typeface="Arial Narrow" pitchFamily="34" charset="0"/>
                      </a:endParaRPr>
                    </a:p>
                  </a:txBody>
                  <a:tcPr marL="121685" marR="121685" horzOverflow="overflow"/>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2000" u="none" strike="noStrike" cap="none" normalizeH="0" baseline="0" dirty="0">
                          <a:ln>
                            <a:noFill/>
                          </a:ln>
                          <a:effectLst/>
                        </a:rPr>
                        <a:t>Treaty of Tientsin, second Opium War, (1860)</a:t>
                      </a:r>
                      <a:endParaRPr kumimoji="0" lang="en-US" sz="2000" b="1" i="0" u="none" strike="noStrike" cap="none" normalizeH="0" baseline="0" dirty="0">
                        <a:ln>
                          <a:noFill/>
                        </a:ln>
                        <a:solidFill>
                          <a:srgbClr val="333333"/>
                        </a:solidFill>
                        <a:effectLst/>
                        <a:latin typeface="Arial Narrow" pitchFamily="34" charset="0"/>
                      </a:endParaRPr>
                    </a:p>
                  </a:txBody>
                  <a:tcPr marL="121685" marR="121685" horzOverflow="overflow"/>
                </a:tc>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2000" u="none" strike="noStrike" cap="none" normalizeH="0" baseline="0" dirty="0">
                          <a:ln>
                            <a:noFill/>
                          </a:ln>
                          <a:effectLst/>
                        </a:rPr>
                        <a:t>Acknowledged the ownership of Kowloon by England.</a:t>
                      </a:r>
                      <a:endParaRPr kumimoji="0" lang="en-US" sz="2000" b="1" i="0" u="none" strike="noStrike" cap="none" normalizeH="0" baseline="0" dirty="0">
                        <a:ln>
                          <a:noFill/>
                        </a:ln>
                        <a:solidFill>
                          <a:srgbClr val="333333"/>
                        </a:solidFill>
                        <a:effectLst/>
                        <a:latin typeface="Arial Narrow" pitchFamily="34" charset="0"/>
                      </a:endParaRPr>
                    </a:p>
                  </a:txBody>
                  <a:tcPr marL="121685" marR="121685" horzOverflow="overflow"/>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2000" u="none" strike="noStrike" cap="none" normalizeH="0" baseline="0">
                          <a:ln>
                            <a:noFill/>
                          </a:ln>
                          <a:effectLst/>
                        </a:rPr>
                        <a:t>Bail of 1898</a:t>
                      </a:r>
                      <a:endParaRPr kumimoji="0" lang="en-US" sz="2000" b="1" i="0" u="none" strike="noStrike" cap="none" normalizeH="0" baseline="0">
                        <a:ln>
                          <a:noFill/>
                        </a:ln>
                        <a:solidFill>
                          <a:srgbClr val="333333"/>
                        </a:solidFill>
                        <a:effectLst/>
                        <a:latin typeface="Arial Narrow" pitchFamily="34" charset="0"/>
                      </a:endParaRPr>
                    </a:p>
                  </a:txBody>
                  <a:tcPr marL="121685" marR="121685" horzOverflow="overflow"/>
                </a:tc>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2000" u="none" strike="noStrike" cap="none" normalizeH="0" baseline="0" dirty="0">
                          <a:ln>
                            <a:noFill/>
                          </a:ln>
                          <a:effectLst/>
                        </a:rPr>
                        <a:t>Bail of 99 years for the New Territories was signed, which expired June 30th 1997.</a:t>
                      </a:r>
                    </a:p>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2000" u="none" strike="noStrike" cap="none" normalizeH="0" baseline="0" dirty="0">
                          <a:ln>
                            <a:noFill/>
                          </a:ln>
                          <a:effectLst/>
                        </a:rPr>
                        <a:t>Provided an agricultural hinterland for Hong Kong</a:t>
                      </a:r>
                      <a:endParaRPr kumimoji="0" lang="en-US" sz="2000" b="1" i="0" u="none" strike="noStrike" cap="none" normalizeH="0" baseline="0" dirty="0">
                        <a:ln>
                          <a:noFill/>
                        </a:ln>
                        <a:solidFill>
                          <a:srgbClr val="333333"/>
                        </a:solidFill>
                        <a:effectLst/>
                        <a:latin typeface="Arial Narrow" pitchFamily="34" charset="0"/>
                      </a:endParaRPr>
                    </a:p>
                  </a:txBody>
                  <a:tcPr marL="121685" marR="121685" horzOverflow="overflow"/>
                </a:tc>
                <a:extLst>
                  <a:ext uri="{0D108BD9-81ED-4DB2-BD59-A6C34878D82A}">
                    <a16:rowId xmlns:a16="http://schemas.microsoft.com/office/drawing/2014/main" val="10005"/>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5" name="Rectangle 5"/>
          <p:cNvSpPr>
            <a:spLocks noGrp="1" noChangeArrowheads="1"/>
          </p:cNvSpPr>
          <p:nvPr>
            <p:ph type="title"/>
          </p:nvPr>
        </p:nvSpPr>
        <p:spPr/>
        <p:txBody>
          <a:bodyPr/>
          <a:lstStyle/>
          <a:p>
            <a:pPr eaLnBrk="1" hangingPunct="1">
              <a:defRPr/>
            </a:pPr>
            <a:r>
              <a:rPr lang="en-US" dirty="0"/>
              <a:t>1. Geographical and Historical Context</a:t>
            </a:r>
          </a:p>
        </p:txBody>
      </p:sp>
      <p:sp>
        <p:nvSpPr>
          <p:cNvPr id="19459" name="Rectangle 6"/>
          <p:cNvSpPr>
            <a:spLocks noGrp="1" noChangeArrowheads="1"/>
          </p:cNvSpPr>
          <p:nvPr>
            <p:ph idx="1"/>
          </p:nvPr>
        </p:nvSpPr>
        <p:spPr/>
        <p:txBody>
          <a:bodyPr/>
          <a:lstStyle/>
          <a:p>
            <a:pPr eaLnBrk="1" hangingPunct="1"/>
            <a:r>
              <a:rPr lang="en-US" dirty="0"/>
              <a:t>Emergence of an entrepot</a:t>
            </a:r>
          </a:p>
          <a:p>
            <a:pPr lvl="1" eaLnBrk="1" hangingPunct="1"/>
            <a:r>
              <a:rPr lang="en-US" dirty="0"/>
              <a:t>Interface function with Southern China.</a:t>
            </a:r>
          </a:p>
          <a:p>
            <a:pPr lvl="1" eaLnBrk="1" hangingPunct="1"/>
            <a:r>
              <a:rPr lang="en-US" dirty="0"/>
              <a:t>Opium trade was gradually abandoned:</a:t>
            </a:r>
          </a:p>
          <a:p>
            <a:pPr lvl="2" eaLnBrk="1" hangingPunct="1"/>
            <a:r>
              <a:rPr lang="en-US" dirty="0"/>
              <a:t>More “noble” activities appeared in Hong Kong.</a:t>
            </a:r>
          </a:p>
          <a:p>
            <a:pPr lvl="2" eaLnBrk="1" hangingPunct="1"/>
            <a:r>
              <a:rPr lang="en-US" dirty="0"/>
              <a:t>Finance, banks and insurance companies.</a:t>
            </a:r>
          </a:p>
          <a:p>
            <a:pPr lvl="2" eaLnBrk="1" hangingPunct="1"/>
            <a:r>
              <a:rPr lang="en-US" dirty="0"/>
              <a:t>No tariffs on trade applied by the colonial government.</a:t>
            </a:r>
          </a:p>
          <a:p>
            <a:pPr lvl="1" eaLnBrk="1" hangingPunct="1"/>
            <a:r>
              <a:rPr lang="en-US" dirty="0"/>
              <a:t>Political instability in China:</a:t>
            </a:r>
          </a:p>
          <a:p>
            <a:pPr lvl="2" eaLnBrk="1" hangingPunct="1"/>
            <a:r>
              <a:rPr lang="en-US" dirty="0"/>
              <a:t>End of the Qing dynasty (1911).</a:t>
            </a:r>
          </a:p>
          <a:p>
            <a:pPr lvl="2" eaLnBrk="1" hangingPunct="1"/>
            <a:r>
              <a:rPr lang="en-US" dirty="0"/>
              <a:t>Favored the immigration of Chinese merchants.</a:t>
            </a:r>
          </a:p>
          <a:p>
            <a:pPr lvl="2" eaLnBrk="1" hangingPunct="1"/>
            <a:r>
              <a:rPr lang="en-US" dirty="0"/>
              <a:t>Kept their business network with China.</a:t>
            </a:r>
          </a:p>
          <a:p>
            <a:pPr lvl="2" eaLnBrk="1" hangingPunct="1"/>
            <a:r>
              <a:rPr lang="en-US" dirty="0"/>
              <a:t>Provided new trade opportunities for Hong Kong.</a:t>
            </a:r>
          </a:p>
          <a:p>
            <a:pPr lvl="1" eaLnBrk="1" hangingPunct="1"/>
            <a:r>
              <a:rPr lang="en-US" dirty="0"/>
              <a:t>Transplantation of the Chinese merchant and business class to Hong Kong.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a:extLst>
              <a:ext uri="{FF2B5EF4-FFF2-40B4-BE49-F238E27FC236}">
                <a16:creationId xmlns:a16="http://schemas.microsoft.com/office/drawing/2014/main" id="{C194F481-D462-4E16-B053-D11CFA4FFE17}"/>
              </a:ext>
            </a:extLst>
          </p:cNvPr>
          <p:cNvSpPr>
            <a:spLocks noGrp="1" noChangeArrowheads="1"/>
          </p:cNvSpPr>
          <p:nvPr>
            <p:ph type="title"/>
          </p:nvPr>
        </p:nvSpPr>
        <p:spPr/>
        <p:txBody>
          <a:bodyPr/>
          <a:lstStyle/>
          <a:p>
            <a:r>
              <a:rPr lang="en-US" altLang="en-US"/>
              <a:t>War and Crisis in Hong Kong</a:t>
            </a:r>
          </a:p>
        </p:txBody>
      </p:sp>
      <p:graphicFrame>
        <p:nvGraphicFramePr>
          <p:cNvPr id="734211" name="Group 3">
            <a:extLst>
              <a:ext uri="{FF2B5EF4-FFF2-40B4-BE49-F238E27FC236}">
                <a16:creationId xmlns:a16="http://schemas.microsoft.com/office/drawing/2014/main" id="{29DA2D48-DF9A-4EC5-AE46-979F720B047B}"/>
              </a:ext>
            </a:extLst>
          </p:cNvPr>
          <p:cNvGraphicFramePr>
            <a:graphicFrameLocks noGrp="1"/>
          </p:cNvGraphicFramePr>
          <p:nvPr>
            <p:ph idx="1"/>
            <p:extLst>
              <p:ext uri="{D42A27DB-BD31-4B8C-83A1-F6EECF244321}">
                <p14:modId xmlns:p14="http://schemas.microsoft.com/office/powerpoint/2010/main" val="2171799974"/>
              </p:ext>
            </p:extLst>
          </p:nvPr>
        </p:nvGraphicFramePr>
        <p:xfrm>
          <a:off x="1009650" y="1311275"/>
          <a:ext cx="10972800" cy="4675188"/>
        </p:xfrm>
        <a:graphic>
          <a:graphicData uri="http://schemas.openxmlformats.org/drawingml/2006/table">
            <a:tbl>
              <a:tblPr/>
              <a:tblGrid>
                <a:gridCol w="2678766">
                  <a:extLst>
                    <a:ext uri="{9D8B030D-6E8A-4147-A177-3AD203B41FA5}">
                      <a16:colId xmlns:a16="http://schemas.microsoft.com/office/drawing/2014/main" val="2748430598"/>
                    </a:ext>
                  </a:extLst>
                </a:gridCol>
                <a:gridCol w="8294034">
                  <a:extLst>
                    <a:ext uri="{9D8B030D-6E8A-4147-A177-3AD203B41FA5}">
                      <a16:colId xmlns:a16="http://schemas.microsoft.com/office/drawing/2014/main" val="3107778819"/>
                    </a:ext>
                  </a:extLst>
                </a:gridCol>
              </a:tblGrid>
              <a:tr h="552450">
                <a:tc>
                  <a:txBody>
                    <a:bodyPr/>
                    <a:lstStyle>
                      <a:lvl1pPr>
                        <a:buClr>
                          <a:srgbClr val="990000"/>
                        </a:buClr>
                        <a:buFont typeface="Arial Narrow" panose="020B0606020202030204" pitchFamily="34" charset="0"/>
                        <a:defRPr sz="2400" b="1">
                          <a:solidFill>
                            <a:srgbClr val="333333"/>
                          </a:solidFill>
                          <a:latin typeface="Arial Narrow" panose="020B0606020202030204" pitchFamily="34" charset="0"/>
                        </a:defRPr>
                      </a:lvl1pPr>
                      <a:lvl2pPr>
                        <a:buFont typeface="Arial" panose="020B0604020202020204" pitchFamily="34" charset="0"/>
                        <a:defRPr sz="2000">
                          <a:solidFill>
                            <a:srgbClr val="5F5F5F"/>
                          </a:solidFill>
                          <a:latin typeface="Arial Narrow" panose="020B0606020202030204" pitchFamily="34" charset="0"/>
                        </a:defRPr>
                      </a:lvl2pPr>
                      <a:lvl3pPr>
                        <a:defRPr>
                          <a:solidFill>
                            <a:srgbClr val="5F5F5F"/>
                          </a:solidFill>
                          <a:latin typeface="Arial Narrow" panose="020B0606020202030204" pitchFamily="34" charset="0"/>
                        </a:defRPr>
                      </a:lvl3pPr>
                      <a:lvl4pPr>
                        <a:defRPr sz="1400">
                          <a:solidFill>
                            <a:srgbClr val="5F5F5F"/>
                          </a:solidFill>
                          <a:latin typeface="Arial Narrow" panose="020B0606020202030204" pitchFamily="34" charset="0"/>
                        </a:defRPr>
                      </a:lvl4pPr>
                      <a:lvl5pPr>
                        <a:defRPr sz="1400">
                          <a:solidFill>
                            <a:srgbClr val="5F5F5F"/>
                          </a:solidFill>
                          <a:latin typeface="Arial Narrow" panose="020B0606020202030204" pitchFamily="34" charset="0"/>
                        </a:defRPr>
                      </a:lvl5pPr>
                      <a:lvl6pPr fontAlgn="base">
                        <a:spcBef>
                          <a:spcPct val="0"/>
                        </a:spcBef>
                        <a:spcAft>
                          <a:spcPct val="0"/>
                        </a:spcAft>
                        <a:defRPr sz="1400">
                          <a:solidFill>
                            <a:srgbClr val="5F5F5F"/>
                          </a:solidFill>
                          <a:latin typeface="Arial Narrow" panose="020B0606020202030204" pitchFamily="34" charset="0"/>
                        </a:defRPr>
                      </a:lvl6pPr>
                      <a:lvl7pPr fontAlgn="base">
                        <a:spcBef>
                          <a:spcPct val="0"/>
                        </a:spcBef>
                        <a:spcAft>
                          <a:spcPct val="0"/>
                        </a:spcAft>
                        <a:defRPr sz="1400">
                          <a:solidFill>
                            <a:srgbClr val="5F5F5F"/>
                          </a:solidFill>
                          <a:latin typeface="Arial Narrow" panose="020B0606020202030204" pitchFamily="34" charset="0"/>
                        </a:defRPr>
                      </a:lvl7pPr>
                      <a:lvl8pPr fontAlgn="base">
                        <a:spcBef>
                          <a:spcPct val="0"/>
                        </a:spcBef>
                        <a:spcAft>
                          <a:spcPct val="0"/>
                        </a:spcAft>
                        <a:defRPr sz="1400">
                          <a:solidFill>
                            <a:srgbClr val="5F5F5F"/>
                          </a:solidFill>
                          <a:latin typeface="Arial Narrow" panose="020B0606020202030204" pitchFamily="34" charset="0"/>
                        </a:defRPr>
                      </a:lvl8pPr>
                      <a:lvl9pPr fontAlgn="base">
                        <a:spcBef>
                          <a:spcPct val="0"/>
                        </a:spcBef>
                        <a:spcAft>
                          <a:spcPct val="0"/>
                        </a:spcAft>
                        <a:defRPr sz="1400">
                          <a:solidFill>
                            <a:srgbClr val="5F5F5F"/>
                          </a:solidFill>
                          <a:latin typeface="Arial Narrow" panose="020B0606020202030204" pitchFamily="34" charset="0"/>
                        </a:defRPr>
                      </a:lvl9p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anose="020B0606020202030204" pitchFamily="34" charset="0"/>
                        <a:buNone/>
                        <a:tabLst/>
                      </a:pPr>
                      <a:r>
                        <a:rPr kumimoji="0" lang="en-US" altLang="en-US" sz="2000" b="1" i="0" u="none" strike="noStrike" cap="none" normalizeH="0" baseline="0">
                          <a:ln>
                            <a:noFill/>
                          </a:ln>
                          <a:solidFill>
                            <a:srgbClr val="333333"/>
                          </a:solidFill>
                          <a:effectLst/>
                          <a:latin typeface="Arial Narrow" panose="020B0606020202030204" pitchFamily="34" charset="0"/>
                        </a:rPr>
                        <a:t>Event</a:t>
                      </a:r>
                    </a:p>
                  </a:txBody>
                  <a:tcPr marL="121685" marR="1216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buClr>
                          <a:srgbClr val="990000"/>
                        </a:buClr>
                        <a:buFont typeface="Arial Narrow" panose="020B0606020202030204" pitchFamily="34" charset="0"/>
                        <a:defRPr sz="2400" b="1">
                          <a:solidFill>
                            <a:srgbClr val="333333"/>
                          </a:solidFill>
                          <a:latin typeface="Arial Narrow" panose="020B0606020202030204" pitchFamily="34" charset="0"/>
                        </a:defRPr>
                      </a:lvl1pPr>
                      <a:lvl2pPr>
                        <a:buFont typeface="Arial" panose="020B0604020202020204" pitchFamily="34" charset="0"/>
                        <a:defRPr sz="2000">
                          <a:solidFill>
                            <a:srgbClr val="5F5F5F"/>
                          </a:solidFill>
                          <a:latin typeface="Arial Narrow" panose="020B0606020202030204" pitchFamily="34" charset="0"/>
                        </a:defRPr>
                      </a:lvl2pPr>
                      <a:lvl3pPr>
                        <a:defRPr>
                          <a:solidFill>
                            <a:srgbClr val="5F5F5F"/>
                          </a:solidFill>
                          <a:latin typeface="Arial Narrow" panose="020B0606020202030204" pitchFamily="34" charset="0"/>
                        </a:defRPr>
                      </a:lvl3pPr>
                      <a:lvl4pPr>
                        <a:defRPr sz="1400">
                          <a:solidFill>
                            <a:srgbClr val="5F5F5F"/>
                          </a:solidFill>
                          <a:latin typeface="Arial Narrow" panose="020B0606020202030204" pitchFamily="34" charset="0"/>
                        </a:defRPr>
                      </a:lvl4pPr>
                      <a:lvl5pPr>
                        <a:defRPr sz="1400">
                          <a:solidFill>
                            <a:srgbClr val="5F5F5F"/>
                          </a:solidFill>
                          <a:latin typeface="Arial Narrow" panose="020B0606020202030204" pitchFamily="34" charset="0"/>
                        </a:defRPr>
                      </a:lvl5pPr>
                      <a:lvl6pPr fontAlgn="base">
                        <a:spcBef>
                          <a:spcPct val="0"/>
                        </a:spcBef>
                        <a:spcAft>
                          <a:spcPct val="0"/>
                        </a:spcAft>
                        <a:defRPr sz="1400">
                          <a:solidFill>
                            <a:srgbClr val="5F5F5F"/>
                          </a:solidFill>
                          <a:latin typeface="Arial Narrow" panose="020B0606020202030204" pitchFamily="34" charset="0"/>
                        </a:defRPr>
                      </a:lvl6pPr>
                      <a:lvl7pPr fontAlgn="base">
                        <a:spcBef>
                          <a:spcPct val="0"/>
                        </a:spcBef>
                        <a:spcAft>
                          <a:spcPct val="0"/>
                        </a:spcAft>
                        <a:defRPr sz="1400">
                          <a:solidFill>
                            <a:srgbClr val="5F5F5F"/>
                          </a:solidFill>
                          <a:latin typeface="Arial Narrow" panose="020B0606020202030204" pitchFamily="34" charset="0"/>
                        </a:defRPr>
                      </a:lvl7pPr>
                      <a:lvl8pPr fontAlgn="base">
                        <a:spcBef>
                          <a:spcPct val="0"/>
                        </a:spcBef>
                        <a:spcAft>
                          <a:spcPct val="0"/>
                        </a:spcAft>
                        <a:defRPr sz="1400">
                          <a:solidFill>
                            <a:srgbClr val="5F5F5F"/>
                          </a:solidFill>
                          <a:latin typeface="Arial Narrow" panose="020B0606020202030204" pitchFamily="34" charset="0"/>
                        </a:defRPr>
                      </a:lvl8pPr>
                      <a:lvl9pPr fontAlgn="base">
                        <a:spcBef>
                          <a:spcPct val="0"/>
                        </a:spcBef>
                        <a:spcAft>
                          <a:spcPct val="0"/>
                        </a:spcAft>
                        <a:defRPr sz="1400">
                          <a:solidFill>
                            <a:srgbClr val="5F5F5F"/>
                          </a:solidFill>
                          <a:latin typeface="Arial Narrow" panose="020B0606020202030204" pitchFamily="34" charset="0"/>
                        </a:defRPr>
                      </a:lvl9p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anose="020B0606020202030204" pitchFamily="34" charset="0"/>
                        <a:buNone/>
                        <a:tabLst/>
                      </a:pPr>
                      <a:r>
                        <a:rPr kumimoji="0" lang="en-US" altLang="en-US" sz="2000" b="1" i="0" u="none" strike="noStrike" cap="none" normalizeH="0" baseline="0">
                          <a:ln>
                            <a:noFill/>
                          </a:ln>
                          <a:solidFill>
                            <a:srgbClr val="333333"/>
                          </a:solidFill>
                          <a:effectLst/>
                          <a:latin typeface="Arial Narrow" panose="020B0606020202030204" pitchFamily="34" charset="0"/>
                        </a:rPr>
                        <a:t>Consequences</a:t>
                      </a:r>
                    </a:p>
                  </a:txBody>
                  <a:tcPr marL="121685" marR="1216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816180489"/>
                  </a:ext>
                </a:extLst>
              </a:tr>
              <a:tr h="1031875">
                <a:tc>
                  <a:txBody>
                    <a:bodyPr/>
                    <a:lstStyle>
                      <a:lvl1pPr>
                        <a:buClr>
                          <a:srgbClr val="990000"/>
                        </a:buClr>
                        <a:buFont typeface="Arial Narrow" panose="020B0606020202030204" pitchFamily="34" charset="0"/>
                        <a:defRPr sz="2400" b="1">
                          <a:solidFill>
                            <a:srgbClr val="333333"/>
                          </a:solidFill>
                          <a:latin typeface="Arial Narrow" panose="020B0606020202030204" pitchFamily="34" charset="0"/>
                        </a:defRPr>
                      </a:lvl1pPr>
                      <a:lvl2pPr>
                        <a:buFont typeface="Arial" panose="020B0604020202020204" pitchFamily="34" charset="0"/>
                        <a:defRPr sz="2000">
                          <a:solidFill>
                            <a:srgbClr val="5F5F5F"/>
                          </a:solidFill>
                          <a:latin typeface="Arial Narrow" panose="020B0606020202030204" pitchFamily="34" charset="0"/>
                        </a:defRPr>
                      </a:lvl2pPr>
                      <a:lvl3pPr>
                        <a:defRPr>
                          <a:solidFill>
                            <a:srgbClr val="5F5F5F"/>
                          </a:solidFill>
                          <a:latin typeface="Arial Narrow" panose="020B0606020202030204" pitchFamily="34" charset="0"/>
                        </a:defRPr>
                      </a:lvl3pPr>
                      <a:lvl4pPr>
                        <a:defRPr sz="1400">
                          <a:solidFill>
                            <a:srgbClr val="5F5F5F"/>
                          </a:solidFill>
                          <a:latin typeface="Arial Narrow" panose="020B0606020202030204" pitchFamily="34" charset="0"/>
                        </a:defRPr>
                      </a:lvl4pPr>
                      <a:lvl5pPr>
                        <a:defRPr sz="1400">
                          <a:solidFill>
                            <a:srgbClr val="5F5F5F"/>
                          </a:solidFill>
                          <a:latin typeface="Arial Narrow" panose="020B0606020202030204" pitchFamily="34" charset="0"/>
                        </a:defRPr>
                      </a:lvl5pPr>
                      <a:lvl6pPr fontAlgn="base">
                        <a:spcBef>
                          <a:spcPct val="0"/>
                        </a:spcBef>
                        <a:spcAft>
                          <a:spcPct val="0"/>
                        </a:spcAft>
                        <a:defRPr sz="1400">
                          <a:solidFill>
                            <a:srgbClr val="5F5F5F"/>
                          </a:solidFill>
                          <a:latin typeface="Arial Narrow" panose="020B0606020202030204" pitchFamily="34" charset="0"/>
                        </a:defRPr>
                      </a:lvl6pPr>
                      <a:lvl7pPr fontAlgn="base">
                        <a:spcBef>
                          <a:spcPct val="0"/>
                        </a:spcBef>
                        <a:spcAft>
                          <a:spcPct val="0"/>
                        </a:spcAft>
                        <a:defRPr sz="1400">
                          <a:solidFill>
                            <a:srgbClr val="5F5F5F"/>
                          </a:solidFill>
                          <a:latin typeface="Arial Narrow" panose="020B0606020202030204" pitchFamily="34" charset="0"/>
                        </a:defRPr>
                      </a:lvl7pPr>
                      <a:lvl8pPr fontAlgn="base">
                        <a:spcBef>
                          <a:spcPct val="0"/>
                        </a:spcBef>
                        <a:spcAft>
                          <a:spcPct val="0"/>
                        </a:spcAft>
                        <a:defRPr sz="1400">
                          <a:solidFill>
                            <a:srgbClr val="5F5F5F"/>
                          </a:solidFill>
                          <a:latin typeface="Arial Narrow" panose="020B0606020202030204" pitchFamily="34" charset="0"/>
                        </a:defRPr>
                      </a:lvl8pPr>
                      <a:lvl9pPr fontAlgn="base">
                        <a:spcBef>
                          <a:spcPct val="0"/>
                        </a:spcBef>
                        <a:spcAft>
                          <a:spcPct val="0"/>
                        </a:spcAft>
                        <a:defRPr sz="1400">
                          <a:solidFill>
                            <a:srgbClr val="5F5F5F"/>
                          </a:solidFill>
                          <a:latin typeface="Arial Narrow" panose="020B0606020202030204" pitchFamily="34" charset="0"/>
                        </a:defRPr>
                      </a:lvl9p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anose="020B0606020202030204" pitchFamily="34" charset="0"/>
                        <a:buNone/>
                        <a:tabLst/>
                      </a:pPr>
                      <a:r>
                        <a:rPr kumimoji="0" lang="en-US" altLang="en-US" sz="2000" b="1" i="0" u="none" strike="noStrike" cap="none" normalizeH="0" baseline="0">
                          <a:ln>
                            <a:noFill/>
                          </a:ln>
                          <a:solidFill>
                            <a:srgbClr val="333333"/>
                          </a:solidFill>
                          <a:effectLst/>
                          <a:latin typeface="Arial Narrow" panose="020B0606020202030204" pitchFamily="34" charset="0"/>
                        </a:rPr>
                        <a:t>Japanese invasion of Manchuria (1937)</a:t>
                      </a:r>
                    </a:p>
                  </a:txBody>
                  <a:tcPr marL="121685" marR="1216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buClr>
                          <a:srgbClr val="990000"/>
                        </a:buClr>
                        <a:buFont typeface="Arial Narrow" panose="020B0606020202030204" pitchFamily="34" charset="0"/>
                        <a:defRPr sz="2400" b="1">
                          <a:solidFill>
                            <a:srgbClr val="333333"/>
                          </a:solidFill>
                          <a:latin typeface="Arial Narrow" panose="020B0606020202030204" pitchFamily="34" charset="0"/>
                        </a:defRPr>
                      </a:lvl1pPr>
                      <a:lvl2pPr>
                        <a:buFont typeface="Arial" panose="020B0604020202020204" pitchFamily="34" charset="0"/>
                        <a:defRPr sz="2000">
                          <a:solidFill>
                            <a:srgbClr val="5F5F5F"/>
                          </a:solidFill>
                          <a:latin typeface="Arial Narrow" panose="020B0606020202030204" pitchFamily="34" charset="0"/>
                        </a:defRPr>
                      </a:lvl2pPr>
                      <a:lvl3pPr>
                        <a:defRPr>
                          <a:solidFill>
                            <a:srgbClr val="5F5F5F"/>
                          </a:solidFill>
                          <a:latin typeface="Arial Narrow" panose="020B0606020202030204" pitchFamily="34" charset="0"/>
                        </a:defRPr>
                      </a:lvl3pPr>
                      <a:lvl4pPr>
                        <a:defRPr sz="1400">
                          <a:solidFill>
                            <a:srgbClr val="5F5F5F"/>
                          </a:solidFill>
                          <a:latin typeface="Arial Narrow" panose="020B0606020202030204" pitchFamily="34" charset="0"/>
                        </a:defRPr>
                      </a:lvl4pPr>
                      <a:lvl5pPr>
                        <a:defRPr sz="1400">
                          <a:solidFill>
                            <a:srgbClr val="5F5F5F"/>
                          </a:solidFill>
                          <a:latin typeface="Arial Narrow" panose="020B0606020202030204" pitchFamily="34" charset="0"/>
                        </a:defRPr>
                      </a:lvl5pPr>
                      <a:lvl6pPr fontAlgn="base">
                        <a:spcBef>
                          <a:spcPct val="0"/>
                        </a:spcBef>
                        <a:spcAft>
                          <a:spcPct val="0"/>
                        </a:spcAft>
                        <a:defRPr sz="1400">
                          <a:solidFill>
                            <a:srgbClr val="5F5F5F"/>
                          </a:solidFill>
                          <a:latin typeface="Arial Narrow" panose="020B0606020202030204" pitchFamily="34" charset="0"/>
                        </a:defRPr>
                      </a:lvl6pPr>
                      <a:lvl7pPr fontAlgn="base">
                        <a:spcBef>
                          <a:spcPct val="0"/>
                        </a:spcBef>
                        <a:spcAft>
                          <a:spcPct val="0"/>
                        </a:spcAft>
                        <a:defRPr sz="1400">
                          <a:solidFill>
                            <a:srgbClr val="5F5F5F"/>
                          </a:solidFill>
                          <a:latin typeface="Arial Narrow" panose="020B0606020202030204" pitchFamily="34" charset="0"/>
                        </a:defRPr>
                      </a:lvl7pPr>
                      <a:lvl8pPr fontAlgn="base">
                        <a:spcBef>
                          <a:spcPct val="0"/>
                        </a:spcBef>
                        <a:spcAft>
                          <a:spcPct val="0"/>
                        </a:spcAft>
                        <a:defRPr sz="1400">
                          <a:solidFill>
                            <a:srgbClr val="5F5F5F"/>
                          </a:solidFill>
                          <a:latin typeface="Arial Narrow" panose="020B0606020202030204" pitchFamily="34" charset="0"/>
                        </a:defRPr>
                      </a:lvl8pPr>
                      <a:lvl9pPr fontAlgn="base">
                        <a:spcBef>
                          <a:spcPct val="0"/>
                        </a:spcBef>
                        <a:spcAft>
                          <a:spcPct val="0"/>
                        </a:spcAft>
                        <a:defRPr sz="1400">
                          <a:solidFill>
                            <a:srgbClr val="5F5F5F"/>
                          </a:solidFill>
                          <a:latin typeface="Arial Narrow" panose="020B0606020202030204" pitchFamily="34" charset="0"/>
                        </a:defRPr>
                      </a:lvl9p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anose="020B0606020202030204" pitchFamily="34" charset="0"/>
                        <a:buNone/>
                        <a:tabLst/>
                      </a:pPr>
                      <a:r>
                        <a:rPr kumimoji="0" lang="en-US" altLang="en-US" sz="2000" b="1" i="0" u="none" strike="noStrike" cap="none" normalizeH="0" baseline="0">
                          <a:ln>
                            <a:noFill/>
                          </a:ln>
                          <a:solidFill>
                            <a:srgbClr val="333333"/>
                          </a:solidFill>
                          <a:effectLst/>
                          <a:latin typeface="Arial Narrow" panose="020B0606020202030204" pitchFamily="34" charset="0"/>
                        </a:rPr>
                        <a:t>Collapse of the Chinese central government. Most of the coastal regions occupied (1938), including Guangdong province next to Hong Kong.</a:t>
                      </a:r>
                    </a:p>
                  </a:txBody>
                  <a:tcPr marL="121685" marR="1216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79996250"/>
                  </a:ext>
                </a:extLst>
              </a:tr>
              <a:tr h="1028700">
                <a:tc>
                  <a:txBody>
                    <a:bodyPr/>
                    <a:lstStyle>
                      <a:lvl1pPr>
                        <a:buClr>
                          <a:srgbClr val="990000"/>
                        </a:buClr>
                        <a:buFont typeface="Arial Narrow" panose="020B0606020202030204" pitchFamily="34" charset="0"/>
                        <a:defRPr sz="2400" b="1">
                          <a:solidFill>
                            <a:srgbClr val="333333"/>
                          </a:solidFill>
                          <a:latin typeface="Arial Narrow" panose="020B0606020202030204" pitchFamily="34" charset="0"/>
                        </a:defRPr>
                      </a:lvl1pPr>
                      <a:lvl2pPr>
                        <a:buFont typeface="Arial" panose="020B0604020202020204" pitchFamily="34" charset="0"/>
                        <a:defRPr sz="2000">
                          <a:solidFill>
                            <a:srgbClr val="5F5F5F"/>
                          </a:solidFill>
                          <a:latin typeface="Arial Narrow" panose="020B0606020202030204" pitchFamily="34" charset="0"/>
                        </a:defRPr>
                      </a:lvl2pPr>
                      <a:lvl3pPr>
                        <a:defRPr>
                          <a:solidFill>
                            <a:srgbClr val="5F5F5F"/>
                          </a:solidFill>
                          <a:latin typeface="Arial Narrow" panose="020B0606020202030204" pitchFamily="34" charset="0"/>
                        </a:defRPr>
                      </a:lvl3pPr>
                      <a:lvl4pPr>
                        <a:defRPr sz="1400">
                          <a:solidFill>
                            <a:srgbClr val="5F5F5F"/>
                          </a:solidFill>
                          <a:latin typeface="Arial Narrow" panose="020B0606020202030204" pitchFamily="34" charset="0"/>
                        </a:defRPr>
                      </a:lvl4pPr>
                      <a:lvl5pPr>
                        <a:defRPr sz="1400">
                          <a:solidFill>
                            <a:srgbClr val="5F5F5F"/>
                          </a:solidFill>
                          <a:latin typeface="Arial Narrow" panose="020B0606020202030204" pitchFamily="34" charset="0"/>
                        </a:defRPr>
                      </a:lvl5pPr>
                      <a:lvl6pPr fontAlgn="base">
                        <a:spcBef>
                          <a:spcPct val="0"/>
                        </a:spcBef>
                        <a:spcAft>
                          <a:spcPct val="0"/>
                        </a:spcAft>
                        <a:defRPr sz="1400">
                          <a:solidFill>
                            <a:srgbClr val="5F5F5F"/>
                          </a:solidFill>
                          <a:latin typeface="Arial Narrow" panose="020B0606020202030204" pitchFamily="34" charset="0"/>
                        </a:defRPr>
                      </a:lvl6pPr>
                      <a:lvl7pPr fontAlgn="base">
                        <a:spcBef>
                          <a:spcPct val="0"/>
                        </a:spcBef>
                        <a:spcAft>
                          <a:spcPct val="0"/>
                        </a:spcAft>
                        <a:defRPr sz="1400">
                          <a:solidFill>
                            <a:srgbClr val="5F5F5F"/>
                          </a:solidFill>
                          <a:latin typeface="Arial Narrow" panose="020B0606020202030204" pitchFamily="34" charset="0"/>
                        </a:defRPr>
                      </a:lvl7pPr>
                      <a:lvl8pPr fontAlgn="base">
                        <a:spcBef>
                          <a:spcPct val="0"/>
                        </a:spcBef>
                        <a:spcAft>
                          <a:spcPct val="0"/>
                        </a:spcAft>
                        <a:defRPr sz="1400">
                          <a:solidFill>
                            <a:srgbClr val="5F5F5F"/>
                          </a:solidFill>
                          <a:latin typeface="Arial Narrow" panose="020B0606020202030204" pitchFamily="34" charset="0"/>
                        </a:defRPr>
                      </a:lvl8pPr>
                      <a:lvl9pPr fontAlgn="base">
                        <a:spcBef>
                          <a:spcPct val="0"/>
                        </a:spcBef>
                        <a:spcAft>
                          <a:spcPct val="0"/>
                        </a:spcAft>
                        <a:defRPr sz="1400">
                          <a:solidFill>
                            <a:srgbClr val="5F5F5F"/>
                          </a:solidFill>
                          <a:latin typeface="Arial Narrow" panose="020B0606020202030204" pitchFamily="34" charset="0"/>
                        </a:defRPr>
                      </a:lvl9p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anose="020B0606020202030204" pitchFamily="34" charset="0"/>
                        <a:buNone/>
                        <a:tabLst/>
                      </a:pPr>
                      <a:r>
                        <a:rPr kumimoji="0" lang="en-US" altLang="en-US" sz="2000" b="1" i="0" u="none" strike="noStrike" cap="none" normalizeH="0" baseline="0" dirty="0">
                          <a:ln>
                            <a:noFill/>
                          </a:ln>
                          <a:solidFill>
                            <a:srgbClr val="333333"/>
                          </a:solidFill>
                          <a:effectLst/>
                          <a:latin typeface="Arial Narrow" panose="020B0606020202030204" pitchFamily="34" charset="0"/>
                        </a:rPr>
                        <a:t>Japanese occupation (1941-1945)</a:t>
                      </a:r>
                    </a:p>
                  </a:txBody>
                  <a:tcPr marL="121685" marR="1216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buClr>
                          <a:srgbClr val="990000"/>
                        </a:buClr>
                        <a:buFont typeface="Arial Narrow" panose="020B0606020202030204" pitchFamily="34" charset="0"/>
                        <a:defRPr sz="2400" b="1">
                          <a:solidFill>
                            <a:srgbClr val="333333"/>
                          </a:solidFill>
                          <a:latin typeface="Arial Narrow" panose="020B0606020202030204" pitchFamily="34" charset="0"/>
                        </a:defRPr>
                      </a:lvl1pPr>
                      <a:lvl2pPr>
                        <a:buFont typeface="Arial" panose="020B0604020202020204" pitchFamily="34" charset="0"/>
                        <a:defRPr sz="2000">
                          <a:solidFill>
                            <a:srgbClr val="5F5F5F"/>
                          </a:solidFill>
                          <a:latin typeface="Arial Narrow" panose="020B0606020202030204" pitchFamily="34" charset="0"/>
                        </a:defRPr>
                      </a:lvl2pPr>
                      <a:lvl3pPr>
                        <a:defRPr>
                          <a:solidFill>
                            <a:srgbClr val="5F5F5F"/>
                          </a:solidFill>
                          <a:latin typeface="Arial Narrow" panose="020B0606020202030204" pitchFamily="34" charset="0"/>
                        </a:defRPr>
                      </a:lvl3pPr>
                      <a:lvl4pPr>
                        <a:defRPr sz="1400">
                          <a:solidFill>
                            <a:srgbClr val="5F5F5F"/>
                          </a:solidFill>
                          <a:latin typeface="Arial Narrow" panose="020B0606020202030204" pitchFamily="34" charset="0"/>
                        </a:defRPr>
                      </a:lvl4pPr>
                      <a:lvl5pPr>
                        <a:defRPr sz="1400">
                          <a:solidFill>
                            <a:srgbClr val="5F5F5F"/>
                          </a:solidFill>
                          <a:latin typeface="Arial Narrow" panose="020B0606020202030204" pitchFamily="34" charset="0"/>
                        </a:defRPr>
                      </a:lvl5pPr>
                      <a:lvl6pPr fontAlgn="base">
                        <a:spcBef>
                          <a:spcPct val="0"/>
                        </a:spcBef>
                        <a:spcAft>
                          <a:spcPct val="0"/>
                        </a:spcAft>
                        <a:defRPr sz="1400">
                          <a:solidFill>
                            <a:srgbClr val="5F5F5F"/>
                          </a:solidFill>
                          <a:latin typeface="Arial Narrow" panose="020B0606020202030204" pitchFamily="34" charset="0"/>
                        </a:defRPr>
                      </a:lvl6pPr>
                      <a:lvl7pPr fontAlgn="base">
                        <a:spcBef>
                          <a:spcPct val="0"/>
                        </a:spcBef>
                        <a:spcAft>
                          <a:spcPct val="0"/>
                        </a:spcAft>
                        <a:defRPr sz="1400">
                          <a:solidFill>
                            <a:srgbClr val="5F5F5F"/>
                          </a:solidFill>
                          <a:latin typeface="Arial Narrow" panose="020B0606020202030204" pitchFamily="34" charset="0"/>
                        </a:defRPr>
                      </a:lvl7pPr>
                      <a:lvl8pPr fontAlgn="base">
                        <a:spcBef>
                          <a:spcPct val="0"/>
                        </a:spcBef>
                        <a:spcAft>
                          <a:spcPct val="0"/>
                        </a:spcAft>
                        <a:defRPr sz="1400">
                          <a:solidFill>
                            <a:srgbClr val="5F5F5F"/>
                          </a:solidFill>
                          <a:latin typeface="Arial Narrow" panose="020B0606020202030204" pitchFamily="34" charset="0"/>
                        </a:defRPr>
                      </a:lvl8pPr>
                      <a:lvl9pPr fontAlgn="base">
                        <a:spcBef>
                          <a:spcPct val="0"/>
                        </a:spcBef>
                        <a:spcAft>
                          <a:spcPct val="0"/>
                        </a:spcAft>
                        <a:defRPr sz="1400">
                          <a:solidFill>
                            <a:srgbClr val="5F5F5F"/>
                          </a:solidFill>
                          <a:latin typeface="Arial Narrow" panose="020B0606020202030204" pitchFamily="34" charset="0"/>
                        </a:defRPr>
                      </a:lvl9p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anose="020B0606020202030204" pitchFamily="34" charset="0"/>
                        <a:buNone/>
                        <a:tabLst/>
                      </a:pPr>
                      <a:r>
                        <a:rPr kumimoji="0" lang="en-US" altLang="en-US" sz="2000" b="1" i="0" u="none" strike="noStrike" cap="none" normalizeH="0" baseline="0">
                          <a:ln>
                            <a:noFill/>
                          </a:ln>
                          <a:solidFill>
                            <a:srgbClr val="333333"/>
                          </a:solidFill>
                          <a:effectLst/>
                          <a:latin typeface="Arial Narrow" panose="020B0606020202030204" pitchFamily="34" charset="0"/>
                        </a:rPr>
                        <a:t>End of Hong Kong’s commercial role. Massive deportations (about 150,000 people).</a:t>
                      </a:r>
                    </a:p>
                  </a:txBody>
                  <a:tcPr marL="121685" marR="1216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2163735"/>
                  </a:ext>
                </a:extLst>
              </a:tr>
              <a:tr h="1031875">
                <a:tc>
                  <a:txBody>
                    <a:bodyPr/>
                    <a:lstStyle>
                      <a:lvl1pPr>
                        <a:buClr>
                          <a:srgbClr val="990000"/>
                        </a:buClr>
                        <a:buFont typeface="Arial Narrow" panose="020B0606020202030204" pitchFamily="34" charset="0"/>
                        <a:defRPr sz="2400" b="1">
                          <a:solidFill>
                            <a:srgbClr val="333333"/>
                          </a:solidFill>
                          <a:latin typeface="Arial Narrow" panose="020B0606020202030204" pitchFamily="34" charset="0"/>
                        </a:defRPr>
                      </a:lvl1pPr>
                      <a:lvl2pPr>
                        <a:buFont typeface="Arial" panose="020B0604020202020204" pitchFamily="34" charset="0"/>
                        <a:defRPr sz="2000">
                          <a:solidFill>
                            <a:srgbClr val="5F5F5F"/>
                          </a:solidFill>
                          <a:latin typeface="Arial Narrow" panose="020B0606020202030204" pitchFamily="34" charset="0"/>
                        </a:defRPr>
                      </a:lvl2pPr>
                      <a:lvl3pPr>
                        <a:defRPr>
                          <a:solidFill>
                            <a:srgbClr val="5F5F5F"/>
                          </a:solidFill>
                          <a:latin typeface="Arial Narrow" panose="020B0606020202030204" pitchFamily="34" charset="0"/>
                        </a:defRPr>
                      </a:lvl3pPr>
                      <a:lvl4pPr>
                        <a:defRPr sz="1400">
                          <a:solidFill>
                            <a:srgbClr val="5F5F5F"/>
                          </a:solidFill>
                          <a:latin typeface="Arial Narrow" panose="020B0606020202030204" pitchFamily="34" charset="0"/>
                        </a:defRPr>
                      </a:lvl4pPr>
                      <a:lvl5pPr>
                        <a:defRPr sz="1400">
                          <a:solidFill>
                            <a:srgbClr val="5F5F5F"/>
                          </a:solidFill>
                          <a:latin typeface="Arial Narrow" panose="020B0606020202030204" pitchFamily="34" charset="0"/>
                        </a:defRPr>
                      </a:lvl5pPr>
                      <a:lvl6pPr fontAlgn="base">
                        <a:spcBef>
                          <a:spcPct val="0"/>
                        </a:spcBef>
                        <a:spcAft>
                          <a:spcPct val="0"/>
                        </a:spcAft>
                        <a:defRPr sz="1400">
                          <a:solidFill>
                            <a:srgbClr val="5F5F5F"/>
                          </a:solidFill>
                          <a:latin typeface="Arial Narrow" panose="020B0606020202030204" pitchFamily="34" charset="0"/>
                        </a:defRPr>
                      </a:lvl6pPr>
                      <a:lvl7pPr fontAlgn="base">
                        <a:spcBef>
                          <a:spcPct val="0"/>
                        </a:spcBef>
                        <a:spcAft>
                          <a:spcPct val="0"/>
                        </a:spcAft>
                        <a:defRPr sz="1400">
                          <a:solidFill>
                            <a:srgbClr val="5F5F5F"/>
                          </a:solidFill>
                          <a:latin typeface="Arial Narrow" panose="020B0606020202030204" pitchFamily="34" charset="0"/>
                        </a:defRPr>
                      </a:lvl7pPr>
                      <a:lvl8pPr fontAlgn="base">
                        <a:spcBef>
                          <a:spcPct val="0"/>
                        </a:spcBef>
                        <a:spcAft>
                          <a:spcPct val="0"/>
                        </a:spcAft>
                        <a:defRPr sz="1400">
                          <a:solidFill>
                            <a:srgbClr val="5F5F5F"/>
                          </a:solidFill>
                          <a:latin typeface="Arial Narrow" panose="020B0606020202030204" pitchFamily="34" charset="0"/>
                        </a:defRPr>
                      </a:lvl8pPr>
                      <a:lvl9pPr fontAlgn="base">
                        <a:spcBef>
                          <a:spcPct val="0"/>
                        </a:spcBef>
                        <a:spcAft>
                          <a:spcPct val="0"/>
                        </a:spcAft>
                        <a:defRPr sz="1400">
                          <a:solidFill>
                            <a:srgbClr val="5F5F5F"/>
                          </a:solidFill>
                          <a:latin typeface="Arial Narrow" panose="020B0606020202030204" pitchFamily="34" charset="0"/>
                        </a:defRPr>
                      </a:lvl9p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anose="020B0606020202030204" pitchFamily="34" charset="0"/>
                        <a:buNone/>
                        <a:tabLst/>
                      </a:pPr>
                      <a:r>
                        <a:rPr kumimoji="0" lang="en-US" altLang="en-US" sz="2000" b="1" i="0" u="none" strike="noStrike" cap="none" normalizeH="0" baseline="0">
                          <a:ln>
                            <a:noFill/>
                          </a:ln>
                          <a:solidFill>
                            <a:srgbClr val="333333"/>
                          </a:solidFill>
                          <a:effectLst/>
                          <a:latin typeface="Arial Narrow" panose="020B0606020202030204" pitchFamily="34" charset="0"/>
                        </a:rPr>
                        <a:t>Chinese Civil War (1945-1949)</a:t>
                      </a:r>
                    </a:p>
                  </a:txBody>
                  <a:tcPr marL="121685" marR="1216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buClr>
                          <a:srgbClr val="990000"/>
                        </a:buClr>
                        <a:buFont typeface="Arial Narrow" panose="020B0606020202030204" pitchFamily="34" charset="0"/>
                        <a:defRPr sz="2400" b="1">
                          <a:solidFill>
                            <a:srgbClr val="333333"/>
                          </a:solidFill>
                          <a:latin typeface="Arial Narrow" panose="020B0606020202030204" pitchFamily="34" charset="0"/>
                        </a:defRPr>
                      </a:lvl1pPr>
                      <a:lvl2pPr>
                        <a:buFont typeface="Arial" panose="020B0604020202020204" pitchFamily="34" charset="0"/>
                        <a:defRPr sz="2000">
                          <a:solidFill>
                            <a:srgbClr val="5F5F5F"/>
                          </a:solidFill>
                          <a:latin typeface="Arial Narrow" panose="020B0606020202030204" pitchFamily="34" charset="0"/>
                        </a:defRPr>
                      </a:lvl2pPr>
                      <a:lvl3pPr>
                        <a:defRPr>
                          <a:solidFill>
                            <a:srgbClr val="5F5F5F"/>
                          </a:solidFill>
                          <a:latin typeface="Arial Narrow" panose="020B0606020202030204" pitchFamily="34" charset="0"/>
                        </a:defRPr>
                      </a:lvl3pPr>
                      <a:lvl4pPr>
                        <a:defRPr sz="1400">
                          <a:solidFill>
                            <a:srgbClr val="5F5F5F"/>
                          </a:solidFill>
                          <a:latin typeface="Arial Narrow" panose="020B0606020202030204" pitchFamily="34" charset="0"/>
                        </a:defRPr>
                      </a:lvl4pPr>
                      <a:lvl5pPr>
                        <a:defRPr sz="1400">
                          <a:solidFill>
                            <a:srgbClr val="5F5F5F"/>
                          </a:solidFill>
                          <a:latin typeface="Arial Narrow" panose="020B0606020202030204" pitchFamily="34" charset="0"/>
                        </a:defRPr>
                      </a:lvl5pPr>
                      <a:lvl6pPr fontAlgn="base">
                        <a:spcBef>
                          <a:spcPct val="0"/>
                        </a:spcBef>
                        <a:spcAft>
                          <a:spcPct val="0"/>
                        </a:spcAft>
                        <a:defRPr sz="1400">
                          <a:solidFill>
                            <a:srgbClr val="5F5F5F"/>
                          </a:solidFill>
                          <a:latin typeface="Arial Narrow" panose="020B0606020202030204" pitchFamily="34" charset="0"/>
                        </a:defRPr>
                      </a:lvl6pPr>
                      <a:lvl7pPr fontAlgn="base">
                        <a:spcBef>
                          <a:spcPct val="0"/>
                        </a:spcBef>
                        <a:spcAft>
                          <a:spcPct val="0"/>
                        </a:spcAft>
                        <a:defRPr sz="1400">
                          <a:solidFill>
                            <a:srgbClr val="5F5F5F"/>
                          </a:solidFill>
                          <a:latin typeface="Arial Narrow" panose="020B0606020202030204" pitchFamily="34" charset="0"/>
                        </a:defRPr>
                      </a:lvl7pPr>
                      <a:lvl8pPr fontAlgn="base">
                        <a:spcBef>
                          <a:spcPct val="0"/>
                        </a:spcBef>
                        <a:spcAft>
                          <a:spcPct val="0"/>
                        </a:spcAft>
                        <a:defRPr sz="1400">
                          <a:solidFill>
                            <a:srgbClr val="5F5F5F"/>
                          </a:solidFill>
                          <a:latin typeface="Arial Narrow" panose="020B0606020202030204" pitchFamily="34" charset="0"/>
                        </a:defRPr>
                      </a:lvl8pPr>
                      <a:lvl9pPr fontAlgn="base">
                        <a:spcBef>
                          <a:spcPct val="0"/>
                        </a:spcBef>
                        <a:spcAft>
                          <a:spcPct val="0"/>
                        </a:spcAft>
                        <a:defRPr sz="1400">
                          <a:solidFill>
                            <a:srgbClr val="5F5F5F"/>
                          </a:solidFill>
                          <a:latin typeface="Arial Narrow" panose="020B0606020202030204" pitchFamily="34" charset="0"/>
                        </a:defRPr>
                      </a:lvl9p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anose="020B0606020202030204" pitchFamily="34" charset="0"/>
                        <a:buNone/>
                        <a:tabLst/>
                      </a:pPr>
                      <a:r>
                        <a:rPr kumimoji="0" lang="en-US" altLang="en-US" sz="2000" b="1" i="0" u="none" strike="noStrike" cap="none" normalizeH="0" baseline="0">
                          <a:ln>
                            <a:noFill/>
                          </a:ln>
                          <a:solidFill>
                            <a:srgbClr val="333333"/>
                          </a:solidFill>
                          <a:effectLst/>
                          <a:latin typeface="Arial Narrow" panose="020B0606020202030204" pitchFamily="34" charset="0"/>
                        </a:rPr>
                        <a:t>Increased influx of refugees from mainland China. 750,000 between 1945 and 1949. 500,000 between 1949 and 1950.</a:t>
                      </a:r>
                    </a:p>
                  </a:txBody>
                  <a:tcPr marL="121685" marR="1216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93487590"/>
                  </a:ext>
                </a:extLst>
              </a:tr>
              <a:tr h="1030288">
                <a:tc>
                  <a:txBody>
                    <a:bodyPr/>
                    <a:lstStyle>
                      <a:lvl1pPr>
                        <a:buClr>
                          <a:srgbClr val="990000"/>
                        </a:buClr>
                        <a:buFont typeface="Arial Narrow" panose="020B0606020202030204" pitchFamily="34" charset="0"/>
                        <a:defRPr sz="2400" b="1">
                          <a:solidFill>
                            <a:srgbClr val="333333"/>
                          </a:solidFill>
                          <a:latin typeface="Arial Narrow" panose="020B0606020202030204" pitchFamily="34" charset="0"/>
                        </a:defRPr>
                      </a:lvl1pPr>
                      <a:lvl2pPr>
                        <a:buFont typeface="Arial" panose="020B0604020202020204" pitchFamily="34" charset="0"/>
                        <a:defRPr sz="2000">
                          <a:solidFill>
                            <a:srgbClr val="5F5F5F"/>
                          </a:solidFill>
                          <a:latin typeface="Arial Narrow" panose="020B0606020202030204" pitchFamily="34" charset="0"/>
                        </a:defRPr>
                      </a:lvl2pPr>
                      <a:lvl3pPr>
                        <a:defRPr>
                          <a:solidFill>
                            <a:srgbClr val="5F5F5F"/>
                          </a:solidFill>
                          <a:latin typeface="Arial Narrow" panose="020B0606020202030204" pitchFamily="34" charset="0"/>
                        </a:defRPr>
                      </a:lvl3pPr>
                      <a:lvl4pPr>
                        <a:defRPr sz="1400">
                          <a:solidFill>
                            <a:srgbClr val="5F5F5F"/>
                          </a:solidFill>
                          <a:latin typeface="Arial Narrow" panose="020B0606020202030204" pitchFamily="34" charset="0"/>
                        </a:defRPr>
                      </a:lvl4pPr>
                      <a:lvl5pPr>
                        <a:defRPr sz="1400">
                          <a:solidFill>
                            <a:srgbClr val="5F5F5F"/>
                          </a:solidFill>
                          <a:latin typeface="Arial Narrow" panose="020B0606020202030204" pitchFamily="34" charset="0"/>
                        </a:defRPr>
                      </a:lvl5pPr>
                      <a:lvl6pPr fontAlgn="base">
                        <a:spcBef>
                          <a:spcPct val="0"/>
                        </a:spcBef>
                        <a:spcAft>
                          <a:spcPct val="0"/>
                        </a:spcAft>
                        <a:defRPr sz="1400">
                          <a:solidFill>
                            <a:srgbClr val="5F5F5F"/>
                          </a:solidFill>
                          <a:latin typeface="Arial Narrow" panose="020B0606020202030204" pitchFamily="34" charset="0"/>
                        </a:defRPr>
                      </a:lvl6pPr>
                      <a:lvl7pPr fontAlgn="base">
                        <a:spcBef>
                          <a:spcPct val="0"/>
                        </a:spcBef>
                        <a:spcAft>
                          <a:spcPct val="0"/>
                        </a:spcAft>
                        <a:defRPr sz="1400">
                          <a:solidFill>
                            <a:srgbClr val="5F5F5F"/>
                          </a:solidFill>
                          <a:latin typeface="Arial Narrow" panose="020B0606020202030204" pitchFamily="34" charset="0"/>
                        </a:defRPr>
                      </a:lvl7pPr>
                      <a:lvl8pPr fontAlgn="base">
                        <a:spcBef>
                          <a:spcPct val="0"/>
                        </a:spcBef>
                        <a:spcAft>
                          <a:spcPct val="0"/>
                        </a:spcAft>
                        <a:defRPr sz="1400">
                          <a:solidFill>
                            <a:srgbClr val="5F5F5F"/>
                          </a:solidFill>
                          <a:latin typeface="Arial Narrow" panose="020B0606020202030204" pitchFamily="34" charset="0"/>
                        </a:defRPr>
                      </a:lvl8pPr>
                      <a:lvl9pPr fontAlgn="base">
                        <a:spcBef>
                          <a:spcPct val="0"/>
                        </a:spcBef>
                        <a:spcAft>
                          <a:spcPct val="0"/>
                        </a:spcAft>
                        <a:defRPr sz="1400">
                          <a:solidFill>
                            <a:srgbClr val="5F5F5F"/>
                          </a:solidFill>
                          <a:latin typeface="Arial Narrow" panose="020B0606020202030204" pitchFamily="34" charset="0"/>
                        </a:defRPr>
                      </a:lvl9p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anose="020B0606020202030204" pitchFamily="34" charset="0"/>
                        <a:buNone/>
                        <a:tabLst/>
                      </a:pPr>
                      <a:r>
                        <a:rPr kumimoji="0" lang="en-US" altLang="en-US" sz="2000" b="1" i="0" u="none" strike="noStrike" cap="none" normalizeH="0" baseline="0">
                          <a:ln>
                            <a:noFill/>
                          </a:ln>
                          <a:solidFill>
                            <a:srgbClr val="333333"/>
                          </a:solidFill>
                          <a:effectLst/>
                          <a:latin typeface="Arial Narrow" panose="020B0606020202030204" pitchFamily="34" charset="0"/>
                        </a:rPr>
                        <a:t>Korean War (1950)</a:t>
                      </a:r>
                    </a:p>
                  </a:txBody>
                  <a:tcPr marL="121685" marR="1216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buClr>
                          <a:srgbClr val="990000"/>
                        </a:buClr>
                        <a:buFont typeface="Arial Narrow" panose="020B0606020202030204" pitchFamily="34" charset="0"/>
                        <a:defRPr sz="2400" b="1">
                          <a:solidFill>
                            <a:srgbClr val="333333"/>
                          </a:solidFill>
                          <a:latin typeface="Arial Narrow" panose="020B0606020202030204" pitchFamily="34" charset="0"/>
                        </a:defRPr>
                      </a:lvl1pPr>
                      <a:lvl2pPr>
                        <a:buFont typeface="Arial" panose="020B0604020202020204" pitchFamily="34" charset="0"/>
                        <a:defRPr sz="2000">
                          <a:solidFill>
                            <a:srgbClr val="5F5F5F"/>
                          </a:solidFill>
                          <a:latin typeface="Arial Narrow" panose="020B0606020202030204" pitchFamily="34" charset="0"/>
                        </a:defRPr>
                      </a:lvl2pPr>
                      <a:lvl3pPr>
                        <a:defRPr>
                          <a:solidFill>
                            <a:srgbClr val="5F5F5F"/>
                          </a:solidFill>
                          <a:latin typeface="Arial Narrow" panose="020B0606020202030204" pitchFamily="34" charset="0"/>
                        </a:defRPr>
                      </a:lvl3pPr>
                      <a:lvl4pPr>
                        <a:defRPr sz="1400">
                          <a:solidFill>
                            <a:srgbClr val="5F5F5F"/>
                          </a:solidFill>
                          <a:latin typeface="Arial Narrow" panose="020B0606020202030204" pitchFamily="34" charset="0"/>
                        </a:defRPr>
                      </a:lvl4pPr>
                      <a:lvl5pPr>
                        <a:defRPr sz="1400">
                          <a:solidFill>
                            <a:srgbClr val="5F5F5F"/>
                          </a:solidFill>
                          <a:latin typeface="Arial Narrow" panose="020B0606020202030204" pitchFamily="34" charset="0"/>
                        </a:defRPr>
                      </a:lvl5pPr>
                      <a:lvl6pPr fontAlgn="base">
                        <a:spcBef>
                          <a:spcPct val="0"/>
                        </a:spcBef>
                        <a:spcAft>
                          <a:spcPct val="0"/>
                        </a:spcAft>
                        <a:defRPr sz="1400">
                          <a:solidFill>
                            <a:srgbClr val="5F5F5F"/>
                          </a:solidFill>
                          <a:latin typeface="Arial Narrow" panose="020B0606020202030204" pitchFamily="34" charset="0"/>
                        </a:defRPr>
                      </a:lvl6pPr>
                      <a:lvl7pPr fontAlgn="base">
                        <a:spcBef>
                          <a:spcPct val="0"/>
                        </a:spcBef>
                        <a:spcAft>
                          <a:spcPct val="0"/>
                        </a:spcAft>
                        <a:defRPr sz="1400">
                          <a:solidFill>
                            <a:srgbClr val="5F5F5F"/>
                          </a:solidFill>
                          <a:latin typeface="Arial Narrow" panose="020B0606020202030204" pitchFamily="34" charset="0"/>
                        </a:defRPr>
                      </a:lvl7pPr>
                      <a:lvl8pPr fontAlgn="base">
                        <a:spcBef>
                          <a:spcPct val="0"/>
                        </a:spcBef>
                        <a:spcAft>
                          <a:spcPct val="0"/>
                        </a:spcAft>
                        <a:defRPr sz="1400">
                          <a:solidFill>
                            <a:srgbClr val="5F5F5F"/>
                          </a:solidFill>
                          <a:latin typeface="Arial Narrow" panose="020B0606020202030204" pitchFamily="34" charset="0"/>
                        </a:defRPr>
                      </a:lvl8pPr>
                      <a:lvl9pPr fontAlgn="base">
                        <a:spcBef>
                          <a:spcPct val="0"/>
                        </a:spcBef>
                        <a:spcAft>
                          <a:spcPct val="0"/>
                        </a:spcAft>
                        <a:defRPr sz="1400">
                          <a:solidFill>
                            <a:srgbClr val="5F5F5F"/>
                          </a:solidFill>
                          <a:latin typeface="Arial Narrow" panose="020B0606020202030204" pitchFamily="34" charset="0"/>
                        </a:defRPr>
                      </a:lvl9p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anose="020B0606020202030204" pitchFamily="34" charset="0"/>
                        <a:buNone/>
                        <a:tabLst/>
                      </a:pPr>
                      <a:r>
                        <a:rPr kumimoji="0" lang="en-US" altLang="en-US" sz="2000" b="1" i="0" u="none" strike="noStrike" cap="none" normalizeH="0" baseline="0" dirty="0">
                          <a:ln>
                            <a:noFill/>
                          </a:ln>
                          <a:solidFill>
                            <a:srgbClr val="333333"/>
                          </a:solidFill>
                          <a:effectLst/>
                          <a:latin typeface="Arial Narrow" panose="020B0606020202030204" pitchFamily="34" charset="0"/>
                        </a:rPr>
                        <a:t>Trade with China halted. UN embargo and communist / isolationist China. Loss of the commercial hinterland.</a:t>
                      </a:r>
                    </a:p>
                  </a:txBody>
                  <a:tcPr marL="121685" marR="1216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23079216"/>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2"/>
          <p:cNvSpPr>
            <a:spLocks noGrp="1" noChangeArrowheads="1"/>
          </p:cNvSpPr>
          <p:nvPr>
            <p:ph type="title"/>
          </p:nvPr>
        </p:nvSpPr>
        <p:spPr/>
        <p:txBody>
          <a:bodyPr/>
          <a:lstStyle/>
          <a:p>
            <a:pPr eaLnBrk="1" hangingPunct="1">
              <a:defRPr/>
            </a:pPr>
            <a:r>
              <a:rPr lang="en-US" dirty="0"/>
              <a:t>1. Geographical and Historical Context</a:t>
            </a:r>
          </a:p>
        </p:txBody>
      </p:sp>
      <p:sp>
        <p:nvSpPr>
          <p:cNvPr id="20483" name="Rectangle 3"/>
          <p:cNvSpPr>
            <a:spLocks noGrp="1" noChangeArrowheads="1"/>
          </p:cNvSpPr>
          <p:nvPr>
            <p:ph idx="1"/>
          </p:nvPr>
        </p:nvSpPr>
        <p:spPr/>
        <p:txBody>
          <a:bodyPr/>
          <a:lstStyle/>
          <a:p>
            <a:pPr eaLnBrk="1" hangingPunct="1"/>
            <a:r>
              <a:rPr lang="en-US" dirty="0"/>
              <a:t>Adaptation and reconversion</a:t>
            </a:r>
          </a:p>
          <a:p>
            <a:pPr lvl="1" eaLnBrk="1" hangingPunct="1"/>
            <a:r>
              <a:rPr lang="en-US" dirty="0"/>
              <a:t>Labor intensive activities (1950s):</a:t>
            </a:r>
          </a:p>
          <a:p>
            <a:pPr lvl="2" eaLnBrk="1" hangingPunct="1"/>
            <a:r>
              <a:rPr lang="en-US" dirty="0"/>
              <a:t>Conversion of the economy towards and export-oriented industrial sector.</a:t>
            </a:r>
          </a:p>
          <a:p>
            <a:pPr lvl="2" eaLnBrk="1" hangingPunct="1"/>
            <a:r>
              <a:rPr lang="en-US" dirty="0"/>
              <a:t>Notably in the light industrial sector (textiles, garments).</a:t>
            </a:r>
          </a:p>
          <a:p>
            <a:pPr lvl="1" eaLnBrk="1" hangingPunct="1"/>
            <a:r>
              <a:rPr lang="en-US" dirty="0"/>
              <a:t>Specialization:</a:t>
            </a:r>
          </a:p>
          <a:p>
            <a:pPr lvl="2" eaLnBrk="1" hangingPunct="1"/>
            <a:r>
              <a:rPr lang="en-US" dirty="0"/>
              <a:t>Industry requiring limited raw materials such as plastics and electronics.</a:t>
            </a:r>
          </a:p>
          <a:p>
            <a:pPr lvl="2" eaLnBrk="1" hangingPunct="1"/>
            <a:r>
              <a:rPr lang="en-US" dirty="0"/>
              <a:t>First global exporter of watches.</a:t>
            </a:r>
          </a:p>
          <a:p>
            <a:pPr lvl="1" eaLnBrk="1" hangingPunct="1"/>
            <a:r>
              <a:rPr lang="en-US" dirty="0"/>
              <a:t>Lack of space:</a:t>
            </a:r>
          </a:p>
          <a:p>
            <a:pPr lvl="2" eaLnBrk="1" hangingPunct="1"/>
            <a:r>
              <a:rPr lang="en-US" dirty="0"/>
              <a:t>Restrained agricultural development and space consuming industrial sectors.</a:t>
            </a:r>
          </a:p>
          <a:p>
            <a:pPr lvl="2" eaLnBrk="1" hangingPunct="1"/>
            <a:r>
              <a:rPr lang="en-US" dirty="0"/>
              <a:t>Reconversion to manufacturing and an export-oriented economy.</a:t>
            </a:r>
          </a:p>
          <a:p>
            <a:pPr lvl="1" eaLnBrk="1" hangingPunct="1"/>
            <a:r>
              <a:rPr lang="en-US" dirty="0"/>
              <a:t>Government incomes through land leases:</a:t>
            </a:r>
          </a:p>
          <a:p>
            <a:pPr lvl="2" eaLnBrk="1" hangingPunct="1"/>
            <a:r>
              <a:rPr lang="en-US" dirty="0"/>
              <a:t>No income taxes, no sale taxes or capital gain taxes.</a:t>
            </a:r>
          </a:p>
          <a:p>
            <a:pPr lvl="2" eaLnBrk="1" hangingPunct="1"/>
            <a:r>
              <a:rPr lang="en-US" dirty="0"/>
              <a:t>Used income to subsidize low-cost housing.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7" name="Rectangle 5"/>
          <p:cNvSpPr>
            <a:spLocks noGrp="1" noChangeArrowheads="1"/>
          </p:cNvSpPr>
          <p:nvPr>
            <p:ph type="title"/>
          </p:nvPr>
        </p:nvSpPr>
        <p:spPr/>
        <p:txBody>
          <a:bodyPr/>
          <a:lstStyle/>
          <a:p>
            <a:pPr eaLnBrk="1" hangingPunct="1">
              <a:defRPr/>
            </a:pPr>
            <a:r>
              <a:rPr lang="en-US" dirty="0"/>
              <a:t>1. Geographical and Historical Context</a:t>
            </a:r>
          </a:p>
        </p:txBody>
      </p:sp>
      <p:sp>
        <p:nvSpPr>
          <p:cNvPr id="21507" name="Rectangle 6"/>
          <p:cNvSpPr>
            <a:spLocks noGrp="1" noChangeArrowheads="1"/>
          </p:cNvSpPr>
          <p:nvPr>
            <p:ph idx="1"/>
          </p:nvPr>
        </p:nvSpPr>
        <p:spPr/>
        <p:txBody>
          <a:bodyPr/>
          <a:lstStyle/>
          <a:p>
            <a:pPr eaLnBrk="1" hangingPunct="1"/>
            <a:r>
              <a:rPr lang="en-US" dirty="0"/>
              <a:t>Spatial problems</a:t>
            </a:r>
          </a:p>
          <a:p>
            <a:pPr lvl="1" eaLnBrk="1" hangingPunct="1"/>
            <a:r>
              <a:rPr lang="en-US" dirty="0"/>
              <a:t>Immigration and refugees:</a:t>
            </a:r>
          </a:p>
          <a:p>
            <a:pPr lvl="2" eaLnBrk="1" hangingPunct="1"/>
            <a:r>
              <a:rPr lang="en-US" dirty="0"/>
              <a:t>Large and continuous influx of low-wage labor coming from China.</a:t>
            </a:r>
          </a:p>
          <a:p>
            <a:pPr lvl="2" eaLnBrk="1" hangingPunct="1"/>
            <a:r>
              <a:rPr lang="en-US" dirty="0"/>
              <a:t>About 25,000 persons per year (1949-1979).</a:t>
            </a:r>
          </a:p>
          <a:p>
            <a:pPr lvl="2" eaLnBrk="1" hangingPunct="1"/>
            <a:r>
              <a:rPr lang="en-US" dirty="0"/>
              <a:t>Immigration fueled by period of crisis in China (Great Leap Forward and the Cultural Revolution).</a:t>
            </a:r>
          </a:p>
          <a:p>
            <a:pPr lvl="2" eaLnBrk="1" hangingPunct="1"/>
            <a:r>
              <a:rPr lang="en-US" dirty="0"/>
              <a:t>Thousands of Chinese refugees from Vietnam (boat people; 1975).</a:t>
            </a:r>
          </a:p>
          <a:p>
            <a:pPr lvl="1" eaLnBrk="1" hangingPunct="1"/>
            <a:r>
              <a:rPr lang="en-US" dirty="0"/>
              <a:t>Housing problems:</a:t>
            </a:r>
          </a:p>
          <a:p>
            <a:pPr lvl="2" eaLnBrk="1" hangingPunct="1"/>
            <a:r>
              <a:rPr lang="en-US" dirty="0"/>
              <a:t>Solved by the government.</a:t>
            </a:r>
          </a:p>
          <a:p>
            <a:pPr lvl="2" eaLnBrk="1" hangingPunct="1"/>
            <a:r>
              <a:rPr lang="en-US" dirty="0"/>
              <a:t>Provide public housing from 1953.</a:t>
            </a:r>
          </a:p>
          <a:p>
            <a:pPr lvl="1" eaLnBrk="1" hangingPunct="1"/>
            <a:r>
              <a:rPr lang="en-US" dirty="0"/>
              <a:t>Competitiveness problems:</a:t>
            </a:r>
          </a:p>
          <a:p>
            <a:pPr lvl="2" eaLnBrk="1" hangingPunct="1"/>
            <a:r>
              <a:rPr lang="en-US" dirty="0"/>
              <a:t>Started to be felt by the 1970s.</a:t>
            </a:r>
          </a:p>
          <a:p>
            <a:pPr lvl="2" eaLnBrk="1" hangingPunct="1"/>
            <a:r>
              <a:rPr lang="en-US" dirty="0"/>
              <a:t>Growing labor and land costs.</a:t>
            </a:r>
          </a:p>
          <a:p>
            <a:pPr lvl="2" eaLnBrk="1" hangingPunct="1"/>
            <a:r>
              <a:rPr lang="en-US" dirty="0"/>
              <a:t>Could not be easily solved.</a:t>
            </a:r>
          </a:p>
        </p:txBody>
      </p:sp>
      <p:sp>
        <p:nvSpPr>
          <p:cNvPr id="2" name="Action Button: Video 1">
            <a:hlinkClick r:id="" action="ppaction://noaction" highlightClick="1"/>
            <a:hlinkHover r:id="rId3"/>
            <a:extLst>
              <a:ext uri="{FF2B5EF4-FFF2-40B4-BE49-F238E27FC236}">
                <a16:creationId xmlns:a16="http://schemas.microsoft.com/office/drawing/2014/main" id="{064F01ED-82DC-4E4D-96F9-7885F5235220}"/>
              </a:ext>
            </a:extLst>
          </p:cNvPr>
          <p:cNvSpPr/>
          <p:nvPr/>
        </p:nvSpPr>
        <p:spPr bwMode="auto">
          <a:xfrm>
            <a:off x="6712619" y="3779377"/>
            <a:ext cx="795086" cy="485817"/>
          </a:xfrm>
          <a:prstGeom prst="actionButtonMovie">
            <a:avLst/>
          </a:prstGeom>
          <a:solidFill>
            <a:schemeClr val="accent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 name="Rectangle 2">
            <a:extLst>
              <a:ext uri="{FF2B5EF4-FFF2-40B4-BE49-F238E27FC236}">
                <a16:creationId xmlns:a16="http://schemas.microsoft.com/office/drawing/2014/main" id="{7D3BF09E-1B12-4C97-A843-BD6FCC87A5CF}"/>
              </a:ext>
            </a:extLst>
          </p:cNvPr>
          <p:cNvSpPr/>
          <p:nvPr/>
        </p:nvSpPr>
        <p:spPr>
          <a:xfrm>
            <a:off x="7507705" y="3837619"/>
            <a:ext cx="4131259" cy="369332"/>
          </a:xfrm>
          <a:prstGeom prst="rect">
            <a:avLst/>
          </a:prstGeom>
        </p:spPr>
        <p:txBody>
          <a:bodyPr wrap="none">
            <a:spAutoFit/>
          </a:bodyPr>
          <a:lstStyle/>
          <a:p>
            <a:r>
              <a:rPr lang="en-US" b="1" dirty="0">
                <a:latin typeface="Agency FB" panose="020B0503020202020204" pitchFamily="34" charset="0"/>
              </a:rPr>
              <a:t>Kowloon Walled City: Hong Kong's City of Darkness</a:t>
            </a:r>
            <a:endParaRPr lang="en-US" b="1" i="0" dirty="0">
              <a:effectLst/>
              <a:latin typeface="Agency FB" panose="020B0503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81" name="Rectangle 9"/>
          <p:cNvSpPr>
            <a:spLocks noGrp="1" noChangeArrowheads="1"/>
          </p:cNvSpPr>
          <p:nvPr>
            <p:ph type="title"/>
          </p:nvPr>
        </p:nvSpPr>
        <p:spPr/>
        <p:txBody>
          <a:bodyPr/>
          <a:lstStyle/>
          <a:p>
            <a:pPr eaLnBrk="1" hangingPunct="1">
              <a:defRPr/>
            </a:pPr>
            <a:r>
              <a:rPr lang="en-US" dirty="0"/>
              <a:t>1. Geographical and Historical Context</a:t>
            </a:r>
          </a:p>
        </p:txBody>
      </p:sp>
      <p:sp>
        <p:nvSpPr>
          <p:cNvPr id="22531" name="Rectangle 10"/>
          <p:cNvSpPr>
            <a:spLocks noGrp="1" noChangeArrowheads="1"/>
          </p:cNvSpPr>
          <p:nvPr>
            <p:ph idx="1"/>
          </p:nvPr>
        </p:nvSpPr>
        <p:spPr/>
        <p:txBody>
          <a:bodyPr/>
          <a:lstStyle/>
          <a:p>
            <a:pPr eaLnBrk="1" hangingPunct="1"/>
            <a:r>
              <a:rPr lang="en-US" dirty="0"/>
              <a:t>Symbiotic relationship Hong Kong / China</a:t>
            </a:r>
          </a:p>
          <a:p>
            <a:pPr lvl="1" eaLnBrk="1" hangingPunct="1"/>
            <a:r>
              <a:rPr lang="en-US" dirty="0"/>
              <a:t>Chinese Open-Door policy (1978):</a:t>
            </a:r>
          </a:p>
          <a:p>
            <a:pPr lvl="2" eaLnBrk="1" hangingPunct="1"/>
            <a:r>
              <a:rPr lang="en-US" dirty="0"/>
              <a:t>Changed considerably the business and industrial context of Hong Kong.</a:t>
            </a:r>
          </a:p>
          <a:p>
            <a:pPr lvl="2" eaLnBrk="1" hangingPunct="1"/>
            <a:r>
              <a:rPr lang="en-US" dirty="0"/>
              <a:t>Relocation of its industrial base to China.</a:t>
            </a:r>
          </a:p>
          <a:p>
            <a:pPr lvl="1" eaLnBrk="1" hangingPunct="1"/>
            <a:r>
              <a:rPr lang="en-US" dirty="0"/>
              <a:t>What Hong Kong had to offer to China:</a:t>
            </a:r>
          </a:p>
          <a:p>
            <a:pPr lvl="2" eaLnBrk="1" hangingPunct="1"/>
            <a:r>
              <a:rPr lang="en-US" dirty="0"/>
              <a:t>Expand its exports with a first-rate port.</a:t>
            </a:r>
          </a:p>
          <a:p>
            <a:pPr lvl="2" eaLnBrk="1" hangingPunct="1"/>
            <a:r>
              <a:rPr lang="en-US" dirty="0"/>
              <a:t>Established business and distribution network with the world.</a:t>
            </a:r>
          </a:p>
          <a:p>
            <a:pPr lvl="2" eaLnBrk="1" hangingPunct="1"/>
            <a:r>
              <a:rPr lang="en-US" dirty="0"/>
              <a:t>Trained managerial capabilities.</a:t>
            </a:r>
          </a:p>
          <a:p>
            <a:pPr lvl="2" eaLnBrk="1" hangingPunct="1"/>
            <a:r>
              <a:rPr lang="en-US" dirty="0"/>
              <a:t>Intermediary function with added value for re-exports.</a:t>
            </a:r>
          </a:p>
          <a:p>
            <a:pPr lvl="1" eaLnBrk="1" hangingPunct="1"/>
            <a:r>
              <a:rPr lang="en-US" dirty="0"/>
              <a:t>What China had to offer to Hong Kong:</a:t>
            </a:r>
          </a:p>
          <a:p>
            <a:pPr lvl="2" eaLnBrk="1" hangingPunct="1"/>
            <a:r>
              <a:rPr lang="en-US" dirty="0"/>
              <a:t>Unlimited supply of labor.</a:t>
            </a:r>
          </a:p>
          <a:p>
            <a:pPr lvl="2" eaLnBrk="1" hangingPunct="1"/>
            <a:r>
              <a:rPr lang="en-US" dirty="0"/>
              <a:t>Resources.</a:t>
            </a:r>
          </a:p>
          <a:p>
            <a:pPr lvl="2" eaLnBrk="1" hangingPunct="1"/>
            <a:r>
              <a:rPr lang="en-US" dirty="0"/>
              <a:t>Land for building modern factories.</a:t>
            </a:r>
          </a:p>
          <a:p>
            <a:pPr lvl="2" eaLnBrk="1" hangingPunct="1"/>
            <a:r>
              <a:rPr lang="en-US" dirty="0"/>
              <a:t>A growing consumption market.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Rectangle 2"/>
          <p:cNvSpPr>
            <a:spLocks noGrp="1" noChangeArrowheads="1"/>
          </p:cNvSpPr>
          <p:nvPr>
            <p:ph type="title"/>
          </p:nvPr>
        </p:nvSpPr>
        <p:spPr/>
        <p:txBody>
          <a:bodyPr/>
          <a:lstStyle/>
          <a:p>
            <a:pPr eaLnBrk="1" hangingPunct="1">
              <a:defRPr/>
            </a:pPr>
            <a:r>
              <a:rPr lang="en-US" dirty="0"/>
              <a:t>1. Geographical and Historical Context</a:t>
            </a:r>
          </a:p>
        </p:txBody>
      </p:sp>
      <p:sp>
        <p:nvSpPr>
          <p:cNvPr id="23555" name="Rectangle 3"/>
          <p:cNvSpPr>
            <a:spLocks noGrp="1" noChangeArrowheads="1"/>
          </p:cNvSpPr>
          <p:nvPr>
            <p:ph idx="1"/>
          </p:nvPr>
        </p:nvSpPr>
        <p:spPr/>
        <p:txBody>
          <a:bodyPr/>
          <a:lstStyle/>
          <a:p>
            <a:pPr eaLnBrk="1" hangingPunct="1"/>
            <a:r>
              <a:rPr lang="en-US" dirty="0"/>
              <a:t>Reunification</a:t>
            </a:r>
          </a:p>
          <a:p>
            <a:pPr lvl="1" eaLnBrk="1" hangingPunct="1"/>
            <a:r>
              <a:rPr lang="en-US" dirty="0"/>
              <a:t>Retrocession protocol with China:</a:t>
            </a:r>
          </a:p>
          <a:p>
            <a:pPr lvl="2" eaLnBrk="1" hangingPunct="1"/>
            <a:r>
              <a:rPr lang="en-US" dirty="0"/>
              <a:t>Signed in 1984 (Thatcher).</a:t>
            </a:r>
          </a:p>
          <a:p>
            <a:pPr lvl="2" eaLnBrk="1" hangingPunct="1"/>
            <a:r>
              <a:rPr lang="en-US" dirty="0"/>
              <a:t>Respecting the original bail.</a:t>
            </a:r>
          </a:p>
          <a:p>
            <a:pPr lvl="2" eaLnBrk="1" hangingPunct="1"/>
            <a:r>
              <a:rPr lang="en-US" dirty="0"/>
              <a:t>Hong Kong to be a Special Administrative Region (SAR).</a:t>
            </a:r>
          </a:p>
          <a:p>
            <a:pPr lvl="2" eaLnBrk="1" hangingPunct="1"/>
            <a:r>
              <a:rPr lang="en-US" dirty="0"/>
              <a:t>Political, economic and financial management autonomy.</a:t>
            </a:r>
          </a:p>
          <a:p>
            <a:pPr lvl="1" eaLnBrk="1" hangingPunct="1"/>
            <a:r>
              <a:rPr lang="en-US" dirty="0"/>
              <a:t>Tiananmen events (1989):</a:t>
            </a:r>
          </a:p>
          <a:p>
            <a:pPr lvl="2" eaLnBrk="1" hangingPunct="1"/>
            <a:r>
              <a:rPr lang="en-US" dirty="0"/>
              <a:t>Produced a lot of uncertainty about the future of Hong Kong.</a:t>
            </a:r>
          </a:p>
          <a:p>
            <a:pPr lvl="2" eaLnBrk="1" hangingPunct="1"/>
            <a:r>
              <a:rPr lang="en-US" dirty="0"/>
              <a:t>Several residents of Hong Kong started to immigrate abroad.</a:t>
            </a:r>
          </a:p>
          <a:p>
            <a:pPr lvl="2" eaLnBrk="1" hangingPunct="1"/>
            <a:r>
              <a:rPr lang="en-US" dirty="0"/>
              <a:t>Notably in Australia, Canada and the United States.</a:t>
            </a:r>
          </a:p>
          <a:p>
            <a:pPr lvl="2" eaLnBrk="1" hangingPunct="1"/>
            <a:r>
              <a:rPr lang="en-US" dirty="0"/>
              <a:t>About 60,000 per year left between 1990 and 1997.</a:t>
            </a:r>
          </a:p>
          <a:p>
            <a:pPr lvl="2" eaLnBrk="1" hangingPunct="1"/>
            <a:r>
              <a:rPr lang="en-US" dirty="0"/>
              <a:t>Pragmatism: Gained foreign citizenship and came back to do business.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Rectangle 2"/>
          <p:cNvSpPr>
            <a:spLocks noGrp="1" noChangeArrowheads="1"/>
          </p:cNvSpPr>
          <p:nvPr>
            <p:ph type="title"/>
          </p:nvPr>
        </p:nvSpPr>
        <p:spPr/>
        <p:txBody>
          <a:bodyPr/>
          <a:lstStyle/>
          <a:p>
            <a:pPr eaLnBrk="1" hangingPunct="1">
              <a:defRPr/>
            </a:pPr>
            <a:r>
              <a:rPr lang="en-US" dirty="0"/>
              <a:t>1. Geographical and Historical Context</a:t>
            </a:r>
          </a:p>
        </p:txBody>
      </p:sp>
      <p:sp>
        <p:nvSpPr>
          <p:cNvPr id="24579" name="Rectangle 3"/>
          <p:cNvSpPr>
            <a:spLocks noGrp="1" noChangeArrowheads="1"/>
          </p:cNvSpPr>
          <p:nvPr>
            <p:ph idx="1"/>
          </p:nvPr>
        </p:nvSpPr>
        <p:spPr/>
        <p:txBody>
          <a:bodyPr/>
          <a:lstStyle/>
          <a:p>
            <a:pPr eaLnBrk="1" hangingPunct="1"/>
            <a:r>
              <a:rPr lang="en-US" dirty="0"/>
              <a:t>Hong Kong within China</a:t>
            </a:r>
          </a:p>
          <a:p>
            <a:pPr lvl="1" eaLnBrk="1" hangingPunct="1"/>
            <a:r>
              <a:rPr lang="en-US" dirty="0"/>
              <a:t>“One country, two systems”.</a:t>
            </a:r>
          </a:p>
          <a:p>
            <a:pPr lvl="1" eaLnBrk="1" hangingPunct="1"/>
            <a:r>
              <a:rPr lang="en-US" dirty="0"/>
              <a:t>Level of autonomy for a period of 50 years (2047):</a:t>
            </a:r>
          </a:p>
          <a:p>
            <a:pPr lvl="2" eaLnBrk="1" hangingPunct="1"/>
            <a:r>
              <a:rPr lang="en-US" dirty="0"/>
              <a:t>Economic and financial autonomy.</a:t>
            </a:r>
          </a:p>
          <a:p>
            <a:pPr lvl="2" eaLnBrk="1" hangingPunct="1"/>
            <a:r>
              <a:rPr lang="en-US" dirty="0"/>
              <a:t>Except defense and foreign policy.</a:t>
            </a:r>
          </a:p>
          <a:p>
            <a:pPr lvl="2" eaLnBrk="1" hangingPunct="1"/>
            <a:r>
              <a:rPr lang="en-US" dirty="0"/>
              <a:t>Not to impose communism.</a:t>
            </a:r>
          </a:p>
          <a:p>
            <a:pPr lvl="2" eaLnBrk="1" hangingPunct="1"/>
            <a:r>
              <a:rPr lang="en-US" dirty="0"/>
              <a:t>Remained a free port and kept its currency.</a:t>
            </a:r>
          </a:p>
          <a:p>
            <a:pPr lvl="2" eaLnBrk="1" hangingPunct="1"/>
            <a:r>
              <a:rPr lang="en-US" dirty="0"/>
              <a:t>Could join the WTO.</a:t>
            </a:r>
          </a:p>
          <a:p>
            <a:pPr lvl="1" eaLnBrk="1" hangingPunct="1"/>
            <a:r>
              <a:rPr lang="en-US" dirty="0"/>
              <a:t>Creation of a Special Administrative Region (SAR):</a:t>
            </a:r>
          </a:p>
          <a:p>
            <a:pPr lvl="2" eaLnBrk="1" hangingPunct="1"/>
            <a:r>
              <a:rPr lang="en-US" dirty="0"/>
              <a:t>Called </a:t>
            </a:r>
            <a:r>
              <a:rPr lang="en-US" dirty="0" err="1"/>
              <a:t>Xianggang</a:t>
            </a:r>
            <a:r>
              <a:rPr lang="en-US" dirty="0"/>
              <a:t> by the Chinese.</a:t>
            </a:r>
          </a:p>
          <a:p>
            <a:pPr lvl="2" eaLnBrk="1" hangingPunct="1"/>
            <a:r>
              <a:rPr lang="en-US" dirty="0"/>
              <a:t>Free to establish independent economic relations with foreign countries.</a:t>
            </a:r>
          </a:p>
          <a:p>
            <a:pPr lvl="1" eaLnBrk="1" hangingPunct="1"/>
            <a:r>
              <a:rPr lang="en-US" dirty="0"/>
              <a:t>China now maintains strict border control:</a:t>
            </a:r>
          </a:p>
          <a:p>
            <a:pPr lvl="2" eaLnBrk="1" hangingPunct="1"/>
            <a:r>
              <a:rPr lang="en-US" dirty="0"/>
              <a:t>Prevent immigration from mainland.</a:t>
            </a:r>
          </a:p>
        </p:txBody>
      </p:sp>
      <p:sp>
        <p:nvSpPr>
          <p:cNvPr id="2" name="Action Button: Video 1">
            <a:hlinkClick r:id="rId3" highlightClick="1"/>
            <a:extLst>
              <a:ext uri="{FF2B5EF4-FFF2-40B4-BE49-F238E27FC236}">
                <a16:creationId xmlns:a16="http://schemas.microsoft.com/office/drawing/2014/main" id="{13DD04B3-ACA2-48CE-BD51-0059656A0809}"/>
              </a:ext>
            </a:extLst>
          </p:cNvPr>
          <p:cNvSpPr/>
          <p:nvPr/>
        </p:nvSpPr>
        <p:spPr bwMode="auto">
          <a:xfrm>
            <a:off x="7637542" y="5823131"/>
            <a:ext cx="736783" cy="504071"/>
          </a:xfrm>
          <a:prstGeom prst="actionButtonMovie">
            <a:avLst/>
          </a:prstGeom>
          <a:solidFill>
            <a:schemeClr val="accent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 name="Rectangle 2">
            <a:extLst>
              <a:ext uri="{FF2B5EF4-FFF2-40B4-BE49-F238E27FC236}">
                <a16:creationId xmlns:a16="http://schemas.microsoft.com/office/drawing/2014/main" id="{E0657C00-C627-404A-8369-CC61E203C2EA}"/>
              </a:ext>
            </a:extLst>
          </p:cNvPr>
          <p:cNvSpPr/>
          <p:nvPr/>
        </p:nvSpPr>
        <p:spPr>
          <a:xfrm>
            <a:off x="8374325" y="5752002"/>
            <a:ext cx="3608126" cy="646331"/>
          </a:xfrm>
          <a:prstGeom prst="rect">
            <a:avLst/>
          </a:prstGeom>
        </p:spPr>
        <p:txBody>
          <a:bodyPr wrap="square">
            <a:spAutoFit/>
          </a:bodyPr>
          <a:lstStyle/>
          <a:p>
            <a:r>
              <a:rPr lang="en-US" b="1" dirty="0">
                <a:latin typeface="Agency FB" panose="020B0503020202020204" pitchFamily="34" charset="0"/>
              </a:rPr>
              <a:t>History of Hong Kong - From British Colony to Special Administrative Region of China</a:t>
            </a:r>
            <a:endParaRPr lang="en-US" b="1" i="0" dirty="0">
              <a:effectLst/>
              <a:latin typeface="Agency FB" panose="020B0503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p:cNvSpPr>
            <a:spLocks noGrp="1" noChangeArrowheads="1"/>
          </p:cNvSpPr>
          <p:nvPr>
            <p:ph type="title"/>
          </p:nvPr>
        </p:nvSpPr>
        <p:spPr/>
        <p:txBody>
          <a:bodyPr/>
          <a:lstStyle/>
          <a:p>
            <a:pPr eaLnBrk="1" hangingPunct="1">
              <a:defRPr/>
            </a:pPr>
            <a:r>
              <a:rPr lang="en-US" dirty="0"/>
              <a:t>2. Creating a Gateway</a:t>
            </a:r>
          </a:p>
        </p:txBody>
      </p:sp>
      <p:sp>
        <p:nvSpPr>
          <p:cNvPr id="25603" name="Rectangle 3"/>
          <p:cNvSpPr>
            <a:spLocks noGrp="1" noChangeArrowheads="1"/>
          </p:cNvSpPr>
          <p:nvPr>
            <p:ph idx="1"/>
          </p:nvPr>
        </p:nvSpPr>
        <p:spPr/>
        <p:txBody>
          <a:bodyPr/>
          <a:lstStyle/>
          <a:p>
            <a:pPr eaLnBrk="1" hangingPunct="1"/>
            <a:r>
              <a:rPr lang="en-US" dirty="0"/>
              <a:t>The role of Hong Kong as a nexus</a:t>
            </a:r>
          </a:p>
          <a:p>
            <a:pPr lvl="1" eaLnBrk="1" hangingPunct="1"/>
            <a:r>
              <a:rPr lang="en-US" dirty="0"/>
              <a:t>An intermediate for Southern China trade.</a:t>
            </a:r>
          </a:p>
          <a:p>
            <a:pPr lvl="1" eaLnBrk="1" hangingPunct="1"/>
            <a:r>
              <a:rPr lang="en-US" dirty="0"/>
              <a:t>Transportation nexus:</a:t>
            </a:r>
          </a:p>
          <a:p>
            <a:pPr lvl="2" eaLnBrk="1" hangingPunct="1"/>
            <a:r>
              <a:rPr lang="en-US" dirty="0"/>
              <a:t>The most efficient port and airport of the region.</a:t>
            </a:r>
          </a:p>
          <a:p>
            <a:pPr lvl="2" eaLnBrk="1" hangingPunct="1"/>
            <a:r>
              <a:rPr lang="en-US" dirty="0"/>
              <a:t>A gateway for passengers and freight; global connections.</a:t>
            </a:r>
          </a:p>
          <a:p>
            <a:pPr lvl="1" eaLnBrk="1" hangingPunct="1"/>
            <a:r>
              <a:rPr lang="en-US" dirty="0"/>
              <a:t>Commercial nexus:</a:t>
            </a:r>
          </a:p>
          <a:p>
            <a:pPr lvl="2" eaLnBrk="1" hangingPunct="1"/>
            <a:r>
              <a:rPr lang="en-US" dirty="0"/>
              <a:t>Decisions made about regional production.</a:t>
            </a:r>
          </a:p>
          <a:p>
            <a:pPr lvl="2" eaLnBrk="1" hangingPunct="1"/>
            <a:r>
              <a:rPr lang="en-US" dirty="0"/>
              <a:t>Integration to global supply chains.</a:t>
            </a:r>
          </a:p>
          <a:p>
            <a:pPr lvl="2" eaLnBrk="1" hangingPunct="1"/>
            <a:r>
              <a:rPr lang="en-US" dirty="0"/>
              <a:t>78% of Hong Kong’s exports are re-exports.</a:t>
            </a:r>
          </a:p>
          <a:p>
            <a:pPr lvl="1" eaLnBrk="1" hangingPunct="1"/>
            <a:r>
              <a:rPr lang="en-US" dirty="0"/>
              <a:t>Financial nexus:</a:t>
            </a:r>
          </a:p>
          <a:p>
            <a:pPr lvl="2" eaLnBrk="1" hangingPunct="1"/>
            <a:r>
              <a:rPr lang="en-US" dirty="0"/>
              <a:t>Banking and stock market activities.</a:t>
            </a:r>
          </a:p>
          <a:p>
            <a:pPr lvl="2" eaLnBrk="1" hangingPunct="1"/>
            <a:r>
              <a:rPr lang="en-US" dirty="0"/>
              <a:t>A platform for investments in (Southern) China.</a:t>
            </a:r>
          </a:p>
          <a:p>
            <a:pPr lvl="1" eaLnBrk="1" hangingPunct="1"/>
            <a:r>
              <a:rPr lang="en-US" dirty="0"/>
              <a:t>Tourism nexus:</a:t>
            </a:r>
          </a:p>
          <a:p>
            <a:pPr lvl="2" eaLnBrk="1" hangingPunct="1"/>
            <a:r>
              <a:rPr lang="en-US" dirty="0"/>
              <a:t>More than 65 million tourists per year (about 78% from mainland China).</a:t>
            </a:r>
          </a:p>
          <a:p>
            <a:pPr lvl="2" eaLnBrk="1" hangingPunct="1"/>
            <a:r>
              <a:rPr lang="en-US" dirty="0"/>
              <a:t>Disneyland opened in 2005.</a:t>
            </a:r>
          </a:p>
          <a:p>
            <a:pPr lvl="2" eaLnBrk="1" hangingPunct="1"/>
            <a:r>
              <a:rPr lang="en-US" dirty="0"/>
              <a:t>Large retail sector with a specialization in gold, diamonds and jewelry.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21250" name="Rectangle 2"/>
          <p:cNvSpPr>
            <a:spLocks noGrp="1" noChangeArrowheads="1"/>
          </p:cNvSpPr>
          <p:nvPr>
            <p:ph type="title"/>
          </p:nvPr>
        </p:nvSpPr>
        <p:spPr/>
        <p:txBody>
          <a:bodyPr/>
          <a:lstStyle/>
          <a:p>
            <a:pPr eaLnBrk="1" hangingPunct="1">
              <a:defRPr/>
            </a:pPr>
            <a:r>
              <a:rPr lang="en-US"/>
              <a:t>Conditions of Usage</a:t>
            </a:r>
          </a:p>
        </p:txBody>
      </p:sp>
      <p:sp>
        <p:nvSpPr>
          <p:cNvPr id="10243" name="Rectangle 3"/>
          <p:cNvSpPr>
            <a:spLocks noGrp="1" noChangeArrowheads="1"/>
          </p:cNvSpPr>
          <p:nvPr>
            <p:ph idx="1"/>
          </p:nvPr>
        </p:nvSpPr>
        <p:spPr/>
        <p:txBody>
          <a:bodyPr/>
          <a:lstStyle/>
          <a:p>
            <a:pPr eaLnBrk="1" hangingPunct="1"/>
            <a:r>
              <a:rPr lang="en-US"/>
              <a:t>For personal and classroom use only</a:t>
            </a:r>
          </a:p>
          <a:p>
            <a:pPr lvl="1" eaLnBrk="1" hangingPunct="1"/>
            <a:r>
              <a:rPr lang="en-US"/>
              <a:t>Excludes any other form of communication such as conference presentations, published reports and papers.</a:t>
            </a:r>
          </a:p>
          <a:p>
            <a:pPr eaLnBrk="1" hangingPunct="1"/>
            <a:r>
              <a:rPr lang="en-US"/>
              <a:t>No modification and redistribution permitted</a:t>
            </a:r>
          </a:p>
          <a:p>
            <a:pPr lvl="1" eaLnBrk="1" hangingPunct="1"/>
            <a:r>
              <a:rPr lang="en-US"/>
              <a:t>Cannot be published, in whole or in part, in any form (printed or electronic) and on any media without consent.</a:t>
            </a:r>
          </a:p>
          <a:p>
            <a:pPr eaLnBrk="1" hangingPunct="1"/>
            <a:r>
              <a:rPr lang="en-US"/>
              <a:t>Citation</a:t>
            </a:r>
          </a:p>
          <a:p>
            <a:pPr lvl="1" eaLnBrk="1" hangingPunct="1"/>
            <a:r>
              <a:rPr lang="en-US"/>
              <a:t>Dr. Jean-Paul Rodrigue, Dept. of Global Studies &amp; Geography, Hofstra University.</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World’s Major Container Ports, 2016</a:t>
            </a:r>
          </a:p>
        </p:txBody>
      </p:sp>
      <p:pic>
        <p:nvPicPr>
          <p:cNvPr id="4" name="Picture 3" descr="Chart, surface chart&#10;&#10;Description automatically generated">
            <a:extLst>
              <a:ext uri="{FF2B5EF4-FFF2-40B4-BE49-F238E27FC236}">
                <a16:creationId xmlns:a16="http://schemas.microsoft.com/office/drawing/2014/main" id="{E9A6FA2F-C3CB-4E05-9D21-60F93CA3AB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8280" y="1171013"/>
            <a:ext cx="9235440" cy="5686987"/>
          </a:xfrm>
          <a:prstGeom prst="rect">
            <a:avLst/>
          </a:prstGeom>
        </p:spPr>
      </p:pic>
    </p:spTree>
    <p:extLst>
      <p:ext uri="{BB962C8B-B14F-4D97-AF65-F5344CB8AC3E}">
        <p14:creationId xmlns:p14="http://schemas.microsoft.com/office/powerpoint/2010/main" val="914328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Passenger and Freight Traffic at East and Southeast Asian Airports, 2018</a:t>
            </a:r>
          </a:p>
        </p:txBody>
      </p:sp>
      <p:sp>
        <p:nvSpPr>
          <p:cNvPr id="8" name="Action Button: Document 7" title="Read this Web Page">
            <a:hlinkClick r:id="rId3" highlightClick="1"/>
            <a:extLst>
              <a:ext uri="{FF2B5EF4-FFF2-40B4-BE49-F238E27FC236}">
                <a16:creationId xmlns:a16="http://schemas.microsoft.com/office/drawing/2014/main" id="{E706B749-37BD-4B33-B5E9-2049FFB5537B}"/>
              </a:ext>
            </a:extLst>
          </p:cNvPr>
          <p:cNvSpPr/>
          <p:nvPr/>
        </p:nvSpPr>
        <p:spPr bwMode="auto">
          <a:xfrm>
            <a:off x="9584626" y="765037"/>
            <a:ext cx="603316" cy="527901"/>
          </a:xfrm>
          <a:prstGeom prst="actionButtonDocument">
            <a:avLst/>
          </a:prstGeom>
          <a:solidFill>
            <a:schemeClr val="accent2">
              <a:lumMod val="20000"/>
              <a:lumOff val="80000"/>
            </a:schemeClr>
          </a:solid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en-US"/>
          </a:p>
        </p:txBody>
      </p:sp>
      <p:sp>
        <p:nvSpPr>
          <p:cNvPr id="9" name="TextBox 8">
            <a:extLst>
              <a:ext uri="{FF2B5EF4-FFF2-40B4-BE49-F238E27FC236}">
                <a16:creationId xmlns:a16="http://schemas.microsoft.com/office/drawing/2014/main" id="{A8850FC2-CDCF-40AE-B9E6-0A4D5CC3DE09}"/>
              </a:ext>
            </a:extLst>
          </p:cNvPr>
          <p:cNvSpPr txBox="1"/>
          <p:nvPr/>
        </p:nvSpPr>
        <p:spPr>
          <a:xfrm>
            <a:off x="10187942" y="707278"/>
            <a:ext cx="1701107" cy="400110"/>
          </a:xfrm>
          <a:prstGeom prst="rect">
            <a:avLst/>
          </a:prstGeom>
          <a:noFill/>
        </p:spPr>
        <p:txBody>
          <a:bodyPr wrap="none" rtlCol="0">
            <a:spAutoFit/>
          </a:bodyPr>
          <a:lstStyle/>
          <a:p>
            <a:r>
              <a:rPr lang="en-US" sz="2000" b="1" dirty="0">
                <a:latin typeface="Agency FB" pitchFamily="34" charset="0"/>
              </a:rPr>
              <a:t>Read this content</a:t>
            </a:r>
          </a:p>
        </p:txBody>
      </p:sp>
      <p:pic>
        <p:nvPicPr>
          <p:cNvPr id="6" name="Picture 5" descr="Map&#10;&#10;Description automatically generated">
            <a:extLst>
              <a:ext uri="{FF2B5EF4-FFF2-40B4-BE49-F238E27FC236}">
                <a16:creationId xmlns:a16="http://schemas.microsoft.com/office/drawing/2014/main" id="{A452B085-E747-4107-8075-85C143DC49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350697"/>
            <a:ext cx="12192000" cy="5256657"/>
          </a:xfrm>
          <a:prstGeom prst="rect">
            <a:avLst/>
          </a:prstGeom>
        </p:spPr>
      </p:pic>
    </p:spTree>
    <p:extLst>
      <p:ext uri="{BB962C8B-B14F-4D97-AF65-F5344CB8AC3E}">
        <p14:creationId xmlns:p14="http://schemas.microsoft.com/office/powerpoint/2010/main" val="505017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99D2F-6630-43F1-A492-940F65AE0A63}"/>
              </a:ext>
            </a:extLst>
          </p:cNvPr>
          <p:cNvSpPr>
            <a:spLocks noGrp="1"/>
          </p:cNvSpPr>
          <p:nvPr>
            <p:ph type="title"/>
          </p:nvPr>
        </p:nvSpPr>
        <p:spPr/>
        <p:txBody>
          <a:bodyPr/>
          <a:lstStyle/>
          <a:p>
            <a:r>
              <a:rPr lang="en-US" dirty="0"/>
              <a:t>Hong Kong </a:t>
            </a:r>
            <a:r>
              <a:rPr lang="en-US" dirty="0" err="1"/>
              <a:t>Chek</a:t>
            </a:r>
            <a:r>
              <a:rPr lang="en-US" dirty="0"/>
              <a:t> Lap </a:t>
            </a:r>
            <a:r>
              <a:rPr lang="en-US" dirty="0" err="1"/>
              <a:t>Kok</a:t>
            </a:r>
            <a:r>
              <a:rPr lang="en-US" dirty="0"/>
              <a:t> Terminal</a:t>
            </a:r>
          </a:p>
        </p:txBody>
      </p:sp>
      <p:pic>
        <p:nvPicPr>
          <p:cNvPr id="3" name="Picture 2">
            <a:extLst>
              <a:ext uri="{FF2B5EF4-FFF2-40B4-BE49-F238E27FC236}">
                <a16:creationId xmlns:a16="http://schemas.microsoft.com/office/drawing/2014/main" id="{3BB1A35E-12E8-4DCB-9C71-BB0EF6D178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34752" y="1192256"/>
            <a:ext cx="10008296" cy="5499578"/>
          </a:xfrm>
          <a:prstGeom prst="rect">
            <a:avLst/>
          </a:prstGeom>
        </p:spPr>
      </p:pic>
      <p:sp>
        <p:nvSpPr>
          <p:cNvPr id="4" name="Text Box 60">
            <a:extLst>
              <a:ext uri="{FF2B5EF4-FFF2-40B4-BE49-F238E27FC236}">
                <a16:creationId xmlns:a16="http://schemas.microsoft.com/office/drawing/2014/main" id="{0BAFA5C5-84F8-4968-A265-A97602571321}"/>
              </a:ext>
            </a:extLst>
          </p:cNvPr>
          <p:cNvSpPr txBox="1">
            <a:spLocks noChangeArrowheads="1"/>
          </p:cNvSpPr>
          <p:nvPr/>
        </p:nvSpPr>
        <p:spPr bwMode="auto">
          <a:xfrm>
            <a:off x="1539095" y="6065364"/>
            <a:ext cx="3276859" cy="369332"/>
          </a:xfrm>
          <a:prstGeom prst="rect">
            <a:avLst/>
          </a:prstGeom>
          <a:noFill/>
          <a:ln w="9525">
            <a:noFill/>
            <a:miter lim="800000"/>
            <a:headEnd/>
            <a:tailEnd/>
          </a:ln>
        </p:spPr>
        <p:txBody>
          <a:bodyPr wrap="none">
            <a:spAutoFit/>
          </a:bodyPr>
          <a:lstStyle/>
          <a:p>
            <a:r>
              <a:rPr lang="en-US" b="1" dirty="0">
                <a:solidFill>
                  <a:schemeClr val="bg1"/>
                </a:solidFill>
                <a:latin typeface="+mn-lt"/>
              </a:rPr>
              <a:t>Hong Kong–Zhuhai–Macau Bridge</a:t>
            </a:r>
          </a:p>
        </p:txBody>
      </p:sp>
      <p:sp>
        <p:nvSpPr>
          <p:cNvPr id="5" name="Text Box 55">
            <a:extLst>
              <a:ext uri="{FF2B5EF4-FFF2-40B4-BE49-F238E27FC236}">
                <a16:creationId xmlns:a16="http://schemas.microsoft.com/office/drawing/2014/main" id="{48E67BF7-1457-4341-9BC4-F9E6709F1D18}"/>
              </a:ext>
            </a:extLst>
          </p:cNvPr>
          <p:cNvSpPr txBox="1">
            <a:spLocks noChangeArrowheads="1"/>
          </p:cNvSpPr>
          <p:nvPr/>
        </p:nvSpPr>
        <p:spPr bwMode="auto">
          <a:xfrm rot="20494349">
            <a:off x="2065014" y="5307878"/>
            <a:ext cx="492443" cy="338554"/>
          </a:xfrm>
          <a:prstGeom prst="rect">
            <a:avLst/>
          </a:prstGeom>
          <a:noFill/>
          <a:ln w="9525">
            <a:noFill/>
            <a:miter lim="800000"/>
            <a:headEnd/>
            <a:tailEnd/>
          </a:ln>
        </p:spPr>
        <p:txBody>
          <a:bodyPr wrap="none">
            <a:spAutoFit/>
          </a:bodyPr>
          <a:lstStyle/>
          <a:p>
            <a:pPr eaLnBrk="0" hangingPunct="0"/>
            <a:r>
              <a:rPr lang="en-US" sz="1600" b="1" dirty="0">
                <a:solidFill>
                  <a:schemeClr val="bg1"/>
                </a:solidFill>
                <a:latin typeface="+mn-lt"/>
              </a:rPr>
              <a:t>07R</a:t>
            </a:r>
          </a:p>
        </p:txBody>
      </p:sp>
      <p:sp>
        <p:nvSpPr>
          <p:cNvPr id="6" name="Text Box 55">
            <a:extLst>
              <a:ext uri="{FF2B5EF4-FFF2-40B4-BE49-F238E27FC236}">
                <a16:creationId xmlns:a16="http://schemas.microsoft.com/office/drawing/2014/main" id="{52A5D1AA-EF5B-43CF-BF4E-08FECB73C757}"/>
              </a:ext>
            </a:extLst>
          </p:cNvPr>
          <p:cNvSpPr txBox="1">
            <a:spLocks noChangeArrowheads="1"/>
          </p:cNvSpPr>
          <p:nvPr/>
        </p:nvSpPr>
        <p:spPr bwMode="auto">
          <a:xfrm rot="20494349">
            <a:off x="1957026" y="3290256"/>
            <a:ext cx="473206" cy="338554"/>
          </a:xfrm>
          <a:prstGeom prst="rect">
            <a:avLst/>
          </a:prstGeom>
          <a:noFill/>
          <a:ln w="9525">
            <a:noFill/>
            <a:miter lim="800000"/>
            <a:headEnd/>
            <a:tailEnd/>
          </a:ln>
        </p:spPr>
        <p:txBody>
          <a:bodyPr wrap="none">
            <a:spAutoFit/>
          </a:bodyPr>
          <a:lstStyle/>
          <a:p>
            <a:pPr eaLnBrk="0" hangingPunct="0"/>
            <a:r>
              <a:rPr lang="en-US" sz="1600" b="1" dirty="0">
                <a:solidFill>
                  <a:schemeClr val="bg1"/>
                </a:solidFill>
                <a:latin typeface="+mn-lt"/>
              </a:rPr>
              <a:t>07L</a:t>
            </a:r>
          </a:p>
        </p:txBody>
      </p:sp>
      <p:sp>
        <p:nvSpPr>
          <p:cNvPr id="7" name="Text Box 55">
            <a:extLst>
              <a:ext uri="{FF2B5EF4-FFF2-40B4-BE49-F238E27FC236}">
                <a16:creationId xmlns:a16="http://schemas.microsoft.com/office/drawing/2014/main" id="{82F1910E-407C-424D-9EFC-818D4D046760}"/>
              </a:ext>
            </a:extLst>
          </p:cNvPr>
          <p:cNvSpPr txBox="1">
            <a:spLocks noChangeArrowheads="1"/>
          </p:cNvSpPr>
          <p:nvPr/>
        </p:nvSpPr>
        <p:spPr bwMode="auto">
          <a:xfrm rot="20534998">
            <a:off x="7265246" y="3603491"/>
            <a:ext cx="473206" cy="338554"/>
          </a:xfrm>
          <a:prstGeom prst="rect">
            <a:avLst/>
          </a:prstGeom>
          <a:noFill/>
          <a:ln w="9525">
            <a:noFill/>
            <a:miter lim="800000"/>
            <a:headEnd/>
            <a:tailEnd/>
          </a:ln>
        </p:spPr>
        <p:txBody>
          <a:bodyPr wrap="none">
            <a:spAutoFit/>
          </a:bodyPr>
          <a:lstStyle/>
          <a:p>
            <a:pPr eaLnBrk="0" hangingPunct="0"/>
            <a:r>
              <a:rPr lang="en-US" sz="1600" b="1" dirty="0">
                <a:solidFill>
                  <a:schemeClr val="bg1"/>
                </a:solidFill>
                <a:latin typeface="+mn-lt"/>
              </a:rPr>
              <a:t>25L</a:t>
            </a:r>
          </a:p>
        </p:txBody>
      </p:sp>
      <p:sp>
        <p:nvSpPr>
          <p:cNvPr id="8" name="Text Box 55">
            <a:extLst>
              <a:ext uri="{FF2B5EF4-FFF2-40B4-BE49-F238E27FC236}">
                <a16:creationId xmlns:a16="http://schemas.microsoft.com/office/drawing/2014/main" id="{6C6014D2-1244-4A56-BA52-29E0529E5378}"/>
              </a:ext>
            </a:extLst>
          </p:cNvPr>
          <p:cNvSpPr txBox="1">
            <a:spLocks noChangeArrowheads="1"/>
          </p:cNvSpPr>
          <p:nvPr/>
        </p:nvSpPr>
        <p:spPr bwMode="auto">
          <a:xfrm rot="20534998">
            <a:off x="7009406" y="1560775"/>
            <a:ext cx="492443" cy="338554"/>
          </a:xfrm>
          <a:prstGeom prst="rect">
            <a:avLst/>
          </a:prstGeom>
          <a:noFill/>
          <a:ln w="9525">
            <a:noFill/>
            <a:miter lim="800000"/>
            <a:headEnd/>
            <a:tailEnd/>
          </a:ln>
        </p:spPr>
        <p:txBody>
          <a:bodyPr wrap="none">
            <a:spAutoFit/>
          </a:bodyPr>
          <a:lstStyle/>
          <a:p>
            <a:pPr eaLnBrk="0" hangingPunct="0"/>
            <a:r>
              <a:rPr lang="en-US" sz="1600" b="1" dirty="0">
                <a:solidFill>
                  <a:schemeClr val="bg1"/>
                </a:solidFill>
                <a:latin typeface="+mn-lt"/>
              </a:rPr>
              <a:t>25R</a:t>
            </a:r>
          </a:p>
        </p:txBody>
      </p:sp>
      <p:sp>
        <p:nvSpPr>
          <p:cNvPr id="9" name="Text Box 55">
            <a:extLst>
              <a:ext uri="{FF2B5EF4-FFF2-40B4-BE49-F238E27FC236}">
                <a16:creationId xmlns:a16="http://schemas.microsoft.com/office/drawing/2014/main" id="{9D44BE5F-0B49-4CB8-875E-855E9A8300C9}"/>
              </a:ext>
            </a:extLst>
          </p:cNvPr>
          <p:cNvSpPr txBox="1">
            <a:spLocks noChangeArrowheads="1"/>
          </p:cNvSpPr>
          <p:nvPr/>
        </p:nvSpPr>
        <p:spPr bwMode="auto">
          <a:xfrm>
            <a:off x="4075863" y="1730052"/>
            <a:ext cx="2246128" cy="338554"/>
          </a:xfrm>
          <a:prstGeom prst="rect">
            <a:avLst/>
          </a:prstGeom>
          <a:noFill/>
          <a:ln w="9525">
            <a:noFill/>
            <a:miter lim="800000"/>
            <a:headEnd/>
            <a:tailEnd/>
          </a:ln>
        </p:spPr>
        <p:txBody>
          <a:bodyPr wrap="none">
            <a:spAutoFit/>
          </a:bodyPr>
          <a:lstStyle/>
          <a:p>
            <a:pPr eaLnBrk="0" hangingPunct="0"/>
            <a:r>
              <a:rPr lang="en-US" sz="1600" b="1" dirty="0">
                <a:solidFill>
                  <a:schemeClr val="bg1"/>
                </a:solidFill>
                <a:latin typeface="+mn-lt"/>
              </a:rPr>
              <a:t>North Satellite Concourse</a:t>
            </a:r>
          </a:p>
        </p:txBody>
      </p:sp>
      <p:cxnSp>
        <p:nvCxnSpPr>
          <p:cNvPr id="10" name="Straight Arrow Connector 9">
            <a:extLst>
              <a:ext uri="{FF2B5EF4-FFF2-40B4-BE49-F238E27FC236}">
                <a16:creationId xmlns:a16="http://schemas.microsoft.com/office/drawing/2014/main" id="{B26EA05A-B21E-460B-9F6B-963D67597F06}"/>
              </a:ext>
            </a:extLst>
          </p:cNvPr>
          <p:cNvCxnSpPr/>
          <p:nvPr/>
        </p:nvCxnSpPr>
        <p:spPr>
          <a:xfrm>
            <a:off x="6144660" y="2032058"/>
            <a:ext cx="657021" cy="33281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 name="Text Box 55">
            <a:extLst>
              <a:ext uri="{FF2B5EF4-FFF2-40B4-BE49-F238E27FC236}">
                <a16:creationId xmlns:a16="http://schemas.microsoft.com/office/drawing/2014/main" id="{D49B6DDE-FE61-4C41-8E8F-9C1F475AFEBB}"/>
              </a:ext>
            </a:extLst>
          </p:cNvPr>
          <p:cNvSpPr txBox="1">
            <a:spLocks noChangeArrowheads="1"/>
          </p:cNvSpPr>
          <p:nvPr/>
        </p:nvSpPr>
        <p:spPr bwMode="auto">
          <a:xfrm rot="20412679">
            <a:off x="6423100" y="2656683"/>
            <a:ext cx="1296317" cy="338554"/>
          </a:xfrm>
          <a:prstGeom prst="rect">
            <a:avLst/>
          </a:prstGeom>
          <a:noFill/>
          <a:ln w="9525">
            <a:noFill/>
            <a:miter lim="800000"/>
            <a:headEnd/>
            <a:tailEnd/>
          </a:ln>
        </p:spPr>
        <p:txBody>
          <a:bodyPr wrap="none">
            <a:spAutoFit/>
          </a:bodyPr>
          <a:lstStyle/>
          <a:p>
            <a:pPr eaLnBrk="0" hangingPunct="0"/>
            <a:r>
              <a:rPr lang="en-US" sz="1600" b="1" dirty="0">
                <a:solidFill>
                  <a:schemeClr val="bg1"/>
                </a:solidFill>
                <a:latin typeface="+mn-lt"/>
              </a:rPr>
              <a:t>Main Terminal</a:t>
            </a:r>
          </a:p>
        </p:txBody>
      </p:sp>
      <p:sp>
        <p:nvSpPr>
          <p:cNvPr id="12" name="Text Box 55">
            <a:extLst>
              <a:ext uri="{FF2B5EF4-FFF2-40B4-BE49-F238E27FC236}">
                <a16:creationId xmlns:a16="http://schemas.microsoft.com/office/drawing/2014/main" id="{554C90A5-2C40-4AC7-85A7-553851DB4131}"/>
              </a:ext>
            </a:extLst>
          </p:cNvPr>
          <p:cNvSpPr txBox="1">
            <a:spLocks noChangeArrowheads="1"/>
          </p:cNvSpPr>
          <p:nvPr/>
        </p:nvSpPr>
        <p:spPr bwMode="auto">
          <a:xfrm rot="912404">
            <a:off x="9413583" y="1999981"/>
            <a:ext cx="1721806" cy="830997"/>
          </a:xfrm>
          <a:prstGeom prst="rect">
            <a:avLst/>
          </a:prstGeom>
          <a:noFill/>
          <a:ln w="9525">
            <a:noFill/>
            <a:miter lim="800000"/>
            <a:headEnd/>
            <a:tailEnd/>
          </a:ln>
        </p:spPr>
        <p:txBody>
          <a:bodyPr wrap="square">
            <a:spAutoFit/>
          </a:bodyPr>
          <a:lstStyle/>
          <a:p>
            <a:r>
              <a:rPr lang="en-US" sz="1600" b="1" dirty="0">
                <a:solidFill>
                  <a:schemeClr val="bg1"/>
                </a:solidFill>
                <a:latin typeface="+mn-lt"/>
              </a:rPr>
              <a:t>Hong Kong Boundary Crossing Facilities</a:t>
            </a:r>
          </a:p>
        </p:txBody>
      </p:sp>
      <p:sp>
        <p:nvSpPr>
          <p:cNvPr id="13" name="Text Box 55">
            <a:extLst>
              <a:ext uri="{FF2B5EF4-FFF2-40B4-BE49-F238E27FC236}">
                <a16:creationId xmlns:a16="http://schemas.microsoft.com/office/drawing/2014/main" id="{0494C830-447B-4BA3-8C9C-99728AB93D93}"/>
              </a:ext>
            </a:extLst>
          </p:cNvPr>
          <p:cNvSpPr txBox="1">
            <a:spLocks noChangeArrowheads="1"/>
          </p:cNvSpPr>
          <p:nvPr/>
        </p:nvSpPr>
        <p:spPr bwMode="auto">
          <a:xfrm rot="20482600">
            <a:off x="4935035" y="4817191"/>
            <a:ext cx="2419252" cy="369332"/>
          </a:xfrm>
          <a:prstGeom prst="rect">
            <a:avLst/>
          </a:prstGeom>
          <a:noFill/>
          <a:ln w="9525">
            <a:noFill/>
            <a:miter lim="800000"/>
            <a:headEnd/>
            <a:tailEnd/>
          </a:ln>
        </p:spPr>
        <p:txBody>
          <a:bodyPr wrap="none">
            <a:spAutoFit/>
          </a:bodyPr>
          <a:lstStyle/>
          <a:p>
            <a:pPr eaLnBrk="0" hangingPunct="0"/>
            <a:r>
              <a:rPr lang="en-US" b="1" dirty="0">
                <a:solidFill>
                  <a:schemeClr val="bg1"/>
                </a:solidFill>
                <a:latin typeface="+mn-lt"/>
              </a:rPr>
              <a:t>Logistics and cargo area</a:t>
            </a:r>
          </a:p>
        </p:txBody>
      </p:sp>
      <p:sp>
        <p:nvSpPr>
          <p:cNvPr id="14" name="Text Box 55">
            <a:extLst>
              <a:ext uri="{FF2B5EF4-FFF2-40B4-BE49-F238E27FC236}">
                <a16:creationId xmlns:a16="http://schemas.microsoft.com/office/drawing/2014/main" id="{CC4AEB91-059F-44F6-B7F4-F4506A30C8D2}"/>
              </a:ext>
            </a:extLst>
          </p:cNvPr>
          <p:cNvSpPr txBox="1">
            <a:spLocks noChangeArrowheads="1"/>
          </p:cNvSpPr>
          <p:nvPr/>
        </p:nvSpPr>
        <p:spPr bwMode="auto">
          <a:xfrm rot="20650657">
            <a:off x="8160195" y="1291002"/>
            <a:ext cx="771365" cy="338554"/>
          </a:xfrm>
          <a:prstGeom prst="rect">
            <a:avLst/>
          </a:prstGeom>
          <a:noFill/>
          <a:ln w="9525">
            <a:noFill/>
            <a:miter lim="800000"/>
            <a:headEnd/>
            <a:tailEnd/>
          </a:ln>
        </p:spPr>
        <p:txBody>
          <a:bodyPr wrap="none">
            <a:spAutoFit/>
          </a:bodyPr>
          <a:lstStyle/>
          <a:p>
            <a:pPr eaLnBrk="0" hangingPunct="0"/>
            <a:r>
              <a:rPr lang="en-US" sz="1600" b="1" dirty="0" err="1">
                <a:solidFill>
                  <a:schemeClr val="bg1"/>
                </a:solidFill>
                <a:latin typeface="+mn-lt"/>
              </a:rPr>
              <a:t>Skycity</a:t>
            </a:r>
            <a:endParaRPr lang="en-US" sz="1600" b="1" dirty="0">
              <a:solidFill>
                <a:schemeClr val="bg1"/>
              </a:solidFill>
              <a:latin typeface="+mn-lt"/>
            </a:endParaRPr>
          </a:p>
        </p:txBody>
      </p:sp>
      <p:sp>
        <p:nvSpPr>
          <p:cNvPr id="15" name="Text Box 55">
            <a:extLst>
              <a:ext uri="{FF2B5EF4-FFF2-40B4-BE49-F238E27FC236}">
                <a16:creationId xmlns:a16="http://schemas.microsoft.com/office/drawing/2014/main" id="{ECE09953-9EBB-419C-ACD0-FD2CD4566A17}"/>
              </a:ext>
            </a:extLst>
          </p:cNvPr>
          <p:cNvSpPr txBox="1">
            <a:spLocks noChangeArrowheads="1"/>
          </p:cNvSpPr>
          <p:nvPr/>
        </p:nvSpPr>
        <p:spPr bwMode="auto">
          <a:xfrm rot="20439241">
            <a:off x="4198440" y="3174236"/>
            <a:ext cx="1853392" cy="584775"/>
          </a:xfrm>
          <a:prstGeom prst="rect">
            <a:avLst/>
          </a:prstGeom>
          <a:noFill/>
          <a:ln w="9525">
            <a:noFill/>
            <a:miter lim="800000"/>
            <a:headEnd/>
            <a:tailEnd/>
          </a:ln>
        </p:spPr>
        <p:txBody>
          <a:bodyPr wrap="none">
            <a:spAutoFit/>
          </a:bodyPr>
          <a:lstStyle/>
          <a:p>
            <a:pPr algn="ctr" eaLnBrk="0" hangingPunct="0"/>
            <a:r>
              <a:rPr lang="en-US" sz="1600" b="1" dirty="0">
                <a:solidFill>
                  <a:schemeClr val="bg1"/>
                </a:solidFill>
                <a:latin typeface="+mn-lt"/>
              </a:rPr>
              <a:t>Terminal Expansion</a:t>
            </a:r>
          </a:p>
          <a:p>
            <a:pPr algn="ctr"/>
            <a:r>
              <a:rPr lang="en-US" sz="1600" b="1" dirty="0">
                <a:solidFill>
                  <a:schemeClr val="bg1"/>
                </a:solidFill>
                <a:latin typeface="+mn-lt"/>
              </a:rPr>
              <a:t>(Midfield Concourse)</a:t>
            </a:r>
          </a:p>
        </p:txBody>
      </p:sp>
      <p:sp>
        <p:nvSpPr>
          <p:cNvPr id="16" name="Text Box 60">
            <a:extLst>
              <a:ext uri="{FF2B5EF4-FFF2-40B4-BE49-F238E27FC236}">
                <a16:creationId xmlns:a16="http://schemas.microsoft.com/office/drawing/2014/main" id="{4AED0E19-F0D1-4A8E-A918-F61E7887C674}"/>
              </a:ext>
            </a:extLst>
          </p:cNvPr>
          <p:cNvSpPr txBox="1">
            <a:spLocks noChangeArrowheads="1"/>
          </p:cNvSpPr>
          <p:nvPr/>
        </p:nvSpPr>
        <p:spPr bwMode="auto">
          <a:xfrm>
            <a:off x="8411640" y="5926864"/>
            <a:ext cx="1592103" cy="646331"/>
          </a:xfrm>
          <a:prstGeom prst="rect">
            <a:avLst/>
          </a:prstGeom>
          <a:noFill/>
          <a:ln w="9525">
            <a:noFill/>
            <a:miter lim="800000"/>
            <a:headEnd/>
            <a:tailEnd/>
          </a:ln>
        </p:spPr>
        <p:txBody>
          <a:bodyPr wrap="none">
            <a:spAutoFit/>
          </a:bodyPr>
          <a:lstStyle/>
          <a:p>
            <a:pPr eaLnBrk="0" hangingPunct="0"/>
            <a:r>
              <a:rPr lang="en-US" b="1" dirty="0">
                <a:solidFill>
                  <a:schemeClr val="bg1"/>
                </a:solidFill>
                <a:latin typeface="+mn-lt"/>
              </a:rPr>
              <a:t>To Kowloon</a:t>
            </a:r>
          </a:p>
          <a:p>
            <a:pPr eaLnBrk="0" hangingPunct="0"/>
            <a:r>
              <a:rPr lang="en-US" b="1" dirty="0">
                <a:solidFill>
                  <a:schemeClr val="bg1"/>
                </a:solidFill>
                <a:latin typeface="+mn-lt"/>
              </a:rPr>
              <a:t>and Hong Kong</a:t>
            </a:r>
          </a:p>
        </p:txBody>
      </p:sp>
      <p:cxnSp>
        <p:nvCxnSpPr>
          <p:cNvPr id="17" name="Straight Arrow Connector 16">
            <a:extLst>
              <a:ext uri="{FF2B5EF4-FFF2-40B4-BE49-F238E27FC236}">
                <a16:creationId xmlns:a16="http://schemas.microsoft.com/office/drawing/2014/main" id="{1163187A-07D3-4785-8B6D-2C469CE76A0E}"/>
              </a:ext>
            </a:extLst>
          </p:cNvPr>
          <p:cNvCxnSpPr>
            <a:cxnSpLocks/>
          </p:cNvCxnSpPr>
          <p:nvPr/>
        </p:nvCxnSpPr>
        <p:spPr>
          <a:xfrm flipV="1">
            <a:off x="9710403" y="5734898"/>
            <a:ext cx="586680" cy="47190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Action Button: Document 18" title="Read this Web Page">
            <a:hlinkClick r:id="rId3" highlightClick="1"/>
            <a:extLst>
              <a:ext uri="{FF2B5EF4-FFF2-40B4-BE49-F238E27FC236}">
                <a16:creationId xmlns:a16="http://schemas.microsoft.com/office/drawing/2014/main" id="{0576FA72-7A0F-4437-A2C8-D57B923DA3E8}"/>
              </a:ext>
            </a:extLst>
          </p:cNvPr>
          <p:cNvSpPr/>
          <p:nvPr/>
        </p:nvSpPr>
        <p:spPr bwMode="auto">
          <a:xfrm>
            <a:off x="7738451" y="56006"/>
            <a:ext cx="603316" cy="527901"/>
          </a:xfrm>
          <a:prstGeom prst="actionButtonDocument">
            <a:avLst/>
          </a:prstGeom>
          <a:solidFill>
            <a:schemeClr val="accent2">
              <a:lumMod val="20000"/>
              <a:lumOff val="80000"/>
            </a:schemeClr>
          </a:solid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en-US" dirty="0"/>
          </a:p>
        </p:txBody>
      </p:sp>
      <p:sp>
        <p:nvSpPr>
          <p:cNvPr id="20" name="TextBox 19">
            <a:extLst>
              <a:ext uri="{FF2B5EF4-FFF2-40B4-BE49-F238E27FC236}">
                <a16:creationId xmlns:a16="http://schemas.microsoft.com/office/drawing/2014/main" id="{0506051A-7903-485D-9EE7-21C66D327D8A}"/>
              </a:ext>
            </a:extLst>
          </p:cNvPr>
          <p:cNvSpPr txBox="1"/>
          <p:nvPr/>
        </p:nvSpPr>
        <p:spPr>
          <a:xfrm>
            <a:off x="8411640" y="119901"/>
            <a:ext cx="1701107" cy="400110"/>
          </a:xfrm>
          <a:prstGeom prst="rect">
            <a:avLst/>
          </a:prstGeom>
          <a:noFill/>
        </p:spPr>
        <p:txBody>
          <a:bodyPr wrap="none" rtlCol="0">
            <a:spAutoFit/>
          </a:bodyPr>
          <a:lstStyle/>
          <a:p>
            <a:r>
              <a:rPr lang="en-US" sz="2000" b="1" dirty="0">
                <a:latin typeface="Agency FB" pitchFamily="34" charset="0"/>
              </a:rPr>
              <a:t>Read this content</a:t>
            </a:r>
          </a:p>
        </p:txBody>
      </p:sp>
      <p:sp>
        <p:nvSpPr>
          <p:cNvPr id="18" name="Action Button: Video 17">
            <a:hlinkClick r:id="rId4" highlightClick="1"/>
            <a:extLst>
              <a:ext uri="{FF2B5EF4-FFF2-40B4-BE49-F238E27FC236}">
                <a16:creationId xmlns:a16="http://schemas.microsoft.com/office/drawing/2014/main" id="{F923BDD4-E982-4214-BEDB-35FA746042E1}"/>
              </a:ext>
            </a:extLst>
          </p:cNvPr>
          <p:cNvSpPr/>
          <p:nvPr/>
        </p:nvSpPr>
        <p:spPr bwMode="auto">
          <a:xfrm>
            <a:off x="7774157" y="630459"/>
            <a:ext cx="708991" cy="490331"/>
          </a:xfrm>
          <a:prstGeom prst="actionButtonMovi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Verdana" pitchFamily="34" charset="0"/>
            </a:endParaRPr>
          </a:p>
        </p:txBody>
      </p:sp>
      <p:sp>
        <p:nvSpPr>
          <p:cNvPr id="21" name="Rectangle 20">
            <a:extLst>
              <a:ext uri="{FF2B5EF4-FFF2-40B4-BE49-F238E27FC236}">
                <a16:creationId xmlns:a16="http://schemas.microsoft.com/office/drawing/2014/main" id="{83E99E08-06F1-4137-86CE-56C96E2DB6D5}"/>
              </a:ext>
            </a:extLst>
          </p:cNvPr>
          <p:cNvSpPr/>
          <p:nvPr/>
        </p:nvSpPr>
        <p:spPr>
          <a:xfrm>
            <a:off x="8556061" y="668098"/>
            <a:ext cx="3482043" cy="369332"/>
          </a:xfrm>
          <a:prstGeom prst="rect">
            <a:avLst/>
          </a:prstGeom>
        </p:spPr>
        <p:txBody>
          <a:bodyPr wrap="none">
            <a:spAutoFit/>
          </a:bodyPr>
          <a:lstStyle/>
          <a:p>
            <a:r>
              <a:rPr lang="en-US" b="1" i="0" dirty="0">
                <a:latin typeface="Agency FB" panose="020B0503020202020204" pitchFamily="34" charset="0"/>
              </a:rPr>
              <a:t>Building Hong Kong's International Airport</a:t>
            </a:r>
            <a:endParaRPr lang="en-US" b="1" i="0" dirty="0">
              <a:effectLst/>
              <a:latin typeface="Agency FB" panose="020B0503020202020204" pitchFamily="34" charset="0"/>
            </a:endParaRPr>
          </a:p>
        </p:txBody>
      </p:sp>
    </p:spTree>
    <p:extLst>
      <p:ext uri="{BB962C8B-B14F-4D97-AF65-F5344CB8AC3E}">
        <p14:creationId xmlns:p14="http://schemas.microsoft.com/office/powerpoint/2010/main" val="1555900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62" name="Rectangle 6"/>
          <p:cNvSpPr>
            <a:spLocks noGrp="1" noChangeArrowheads="1"/>
          </p:cNvSpPr>
          <p:nvPr>
            <p:ph type="title"/>
          </p:nvPr>
        </p:nvSpPr>
        <p:spPr/>
        <p:txBody>
          <a:bodyPr/>
          <a:lstStyle/>
          <a:p>
            <a:pPr eaLnBrk="1" hangingPunct="1">
              <a:defRPr/>
            </a:pPr>
            <a:r>
              <a:rPr lang="en-US" dirty="0"/>
              <a:t>The Pearl River Delta: The World’s Manufacturing Hub</a:t>
            </a:r>
          </a:p>
        </p:txBody>
      </p:sp>
      <p:pic>
        <p:nvPicPr>
          <p:cNvPr id="28675" name="Picture 5" descr="Guangdong"/>
          <p:cNvPicPr>
            <a:picLocks noGrp="1" noChangeAspect="1" noChangeArrowheads="1"/>
          </p:cNvPicPr>
          <p:nvPr>
            <p:ph idx="1"/>
          </p:nvPr>
        </p:nvPicPr>
        <p:blipFill>
          <a:blip r:embed="rId3" cstate="print"/>
          <a:srcRect l="2240" t="5193" r="1610" b="7458"/>
          <a:stretch>
            <a:fillRect/>
          </a:stretch>
        </p:blipFill>
        <p:spPr>
          <a:xfrm>
            <a:off x="2514601" y="1373189"/>
            <a:ext cx="7554913" cy="5303837"/>
          </a:xfrm>
          <a:noFill/>
        </p:spPr>
      </p:pic>
      <p:sp>
        <p:nvSpPr>
          <p:cNvPr id="28676" name="Freeform 8"/>
          <p:cNvSpPr>
            <a:spLocks/>
          </p:cNvSpPr>
          <p:nvPr/>
        </p:nvSpPr>
        <p:spPr bwMode="auto">
          <a:xfrm>
            <a:off x="5722634" y="2845384"/>
            <a:ext cx="2225026" cy="2054277"/>
          </a:xfrm>
          <a:custGeom>
            <a:avLst/>
            <a:gdLst>
              <a:gd name="T0" fmla="*/ 2147483647 w 1056"/>
              <a:gd name="T1" fmla="*/ 2147483647 h 1104"/>
              <a:gd name="T2" fmla="*/ 0 w 1056"/>
              <a:gd name="T3" fmla="*/ 0 h 1104"/>
              <a:gd name="T4" fmla="*/ 2147483647 w 1056"/>
              <a:gd name="T5" fmla="*/ 2147483647 h 1104"/>
              <a:gd name="T6" fmla="*/ 2147483647 w 1056"/>
              <a:gd name="T7" fmla="*/ 2147483647 h 1104"/>
              <a:gd name="T8" fmla="*/ 0 60000 65536"/>
              <a:gd name="T9" fmla="*/ 0 60000 65536"/>
              <a:gd name="T10" fmla="*/ 0 60000 65536"/>
              <a:gd name="T11" fmla="*/ 0 60000 65536"/>
              <a:gd name="T12" fmla="*/ 0 w 1056"/>
              <a:gd name="T13" fmla="*/ 0 h 1104"/>
              <a:gd name="T14" fmla="*/ 1056 w 1056"/>
              <a:gd name="T15" fmla="*/ 1104 h 1104"/>
              <a:gd name="connsiteX0" fmla="*/ 8957 w 8957"/>
              <a:gd name="connsiteY0" fmla="*/ 6162 h 10075"/>
              <a:gd name="connsiteX1" fmla="*/ 0 w 8957"/>
              <a:gd name="connsiteY1" fmla="*/ 0 h 10075"/>
              <a:gd name="connsiteX2" fmla="*/ 1684 w 8957"/>
              <a:gd name="connsiteY2" fmla="*/ 10075 h 10075"/>
              <a:gd name="connsiteX3" fmla="*/ 8957 w 8957"/>
              <a:gd name="connsiteY3" fmla="*/ 6162 h 10075"/>
            </a:gdLst>
            <a:ahLst/>
            <a:cxnLst>
              <a:cxn ang="0">
                <a:pos x="connsiteX0" y="connsiteY0"/>
              </a:cxn>
              <a:cxn ang="0">
                <a:pos x="connsiteX1" y="connsiteY1"/>
              </a:cxn>
              <a:cxn ang="0">
                <a:pos x="connsiteX2" y="connsiteY2"/>
              </a:cxn>
              <a:cxn ang="0">
                <a:pos x="connsiteX3" y="connsiteY3"/>
              </a:cxn>
            </a:cxnLst>
            <a:rect l="l" t="t" r="r" b="b"/>
            <a:pathLst>
              <a:path w="8957" h="10075">
                <a:moveTo>
                  <a:pt x="8957" y="6162"/>
                </a:moveTo>
                <a:lnTo>
                  <a:pt x="0" y="0"/>
                </a:lnTo>
                <a:lnTo>
                  <a:pt x="1684" y="10075"/>
                </a:lnTo>
                <a:lnTo>
                  <a:pt x="8957" y="6162"/>
                </a:lnTo>
                <a:close/>
              </a:path>
            </a:pathLst>
          </a:custGeom>
          <a:noFill/>
          <a:ln w="50800">
            <a:solidFill>
              <a:srgbClr val="FF7C80">
                <a:alpha val="70000"/>
              </a:srgbClr>
            </a:solidFill>
            <a:round/>
            <a:headEnd/>
            <a:tailEnd/>
          </a:ln>
        </p:spPr>
        <p:txBody>
          <a:bodyPr/>
          <a:lstStyle/>
          <a:p>
            <a:endParaRPr lang="en-US"/>
          </a:p>
        </p:txBody>
      </p:sp>
      <p:sp>
        <p:nvSpPr>
          <p:cNvPr id="28677" name="Text Box 9"/>
          <p:cNvSpPr txBox="1">
            <a:spLocks noChangeArrowheads="1"/>
          </p:cNvSpPr>
          <p:nvPr/>
        </p:nvSpPr>
        <p:spPr bwMode="auto">
          <a:xfrm rot="-1551147">
            <a:off x="6297072" y="4575453"/>
            <a:ext cx="1720343" cy="369332"/>
          </a:xfrm>
          <a:prstGeom prst="rect">
            <a:avLst/>
          </a:prstGeom>
          <a:noFill/>
          <a:ln w="9525">
            <a:noFill/>
            <a:miter lim="800000"/>
            <a:headEnd/>
            <a:tailEnd/>
          </a:ln>
        </p:spPr>
        <p:txBody>
          <a:bodyPr wrap="none">
            <a:spAutoFit/>
          </a:bodyPr>
          <a:lstStyle/>
          <a:p>
            <a:r>
              <a:rPr lang="en-US" b="1" dirty="0">
                <a:solidFill>
                  <a:srgbClr val="000000"/>
                </a:solidFill>
                <a:effectLst>
                  <a:outerShdw blurRad="38100" dist="38100" dir="2700000" algn="tl">
                    <a:srgbClr val="000000">
                      <a:alpha val="43137"/>
                    </a:srgbClr>
                  </a:outerShdw>
                </a:effectLst>
                <a:latin typeface="AvantGarde Bk BT"/>
              </a:rPr>
              <a:t>Growth Triangle</a:t>
            </a:r>
          </a:p>
        </p:txBody>
      </p:sp>
      <p:sp>
        <p:nvSpPr>
          <p:cNvPr id="28678" name="Text Box 10"/>
          <p:cNvSpPr txBox="1">
            <a:spLocks noChangeArrowheads="1"/>
          </p:cNvSpPr>
          <p:nvPr/>
        </p:nvSpPr>
        <p:spPr bwMode="auto">
          <a:xfrm>
            <a:off x="5292725" y="5681663"/>
            <a:ext cx="1784350" cy="366712"/>
          </a:xfrm>
          <a:prstGeom prst="rect">
            <a:avLst/>
          </a:prstGeom>
          <a:noFill/>
          <a:ln w="9525">
            <a:noFill/>
            <a:miter lim="800000"/>
            <a:headEnd/>
            <a:tailEnd/>
          </a:ln>
        </p:spPr>
        <p:txBody>
          <a:bodyPr wrap="none">
            <a:spAutoFit/>
          </a:bodyPr>
          <a:lstStyle/>
          <a:p>
            <a:r>
              <a:rPr lang="en-US" b="1" i="1">
                <a:solidFill>
                  <a:srgbClr val="000066"/>
                </a:solidFill>
                <a:latin typeface="Times New Roman" pitchFamily="18" charset="0"/>
              </a:rPr>
              <a:t>South China Sea</a:t>
            </a:r>
          </a:p>
        </p:txBody>
      </p:sp>
      <p:sp>
        <p:nvSpPr>
          <p:cNvPr id="28679" name="Text Box 11"/>
          <p:cNvSpPr txBox="1">
            <a:spLocks noChangeArrowheads="1"/>
          </p:cNvSpPr>
          <p:nvPr/>
        </p:nvSpPr>
        <p:spPr bwMode="auto">
          <a:xfrm>
            <a:off x="3529013" y="3003551"/>
            <a:ext cx="1257300" cy="366713"/>
          </a:xfrm>
          <a:prstGeom prst="rect">
            <a:avLst/>
          </a:prstGeom>
          <a:noFill/>
          <a:ln w="9525">
            <a:noFill/>
            <a:miter lim="800000"/>
            <a:headEnd/>
            <a:tailEnd/>
          </a:ln>
        </p:spPr>
        <p:txBody>
          <a:bodyPr wrap="none">
            <a:spAutoFit/>
          </a:bodyPr>
          <a:lstStyle/>
          <a:p>
            <a:r>
              <a:rPr lang="en-US" b="1" i="1" dirty="0">
                <a:solidFill>
                  <a:srgbClr val="000066"/>
                </a:solidFill>
                <a:latin typeface="Times New Roman" pitchFamily="18" charset="0"/>
              </a:rPr>
              <a:t>Pearl River</a:t>
            </a:r>
          </a:p>
        </p:txBody>
      </p:sp>
      <p:sp>
        <p:nvSpPr>
          <p:cNvPr id="28680" name="Text Box 12"/>
          <p:cNvSpPr txBox="1">
            <a:spLocks noChangeArrowheads="1"/>
          </p:cNvSpPr>
          <p:nvPr/>
        </p:nvSpPr>
        <p:spPr bwMode="auto">
          <a:xfrm>
            <a:off x="5588954" y="2288540"/>
            <a:ext cx="1127232" cy="338554"/>
          </a:xfrm>
          <a:prstGeom prst="rect">
            <a:avLst/>
          </a:prstGeom>
          <a:noFill/>
          <a:ln w="9525">
            <a:noFill/>
            <a:miter lim="800000"/>
            <a:headEnd/>
            <a:tailEnd/>
          </a:ln>
        </p:spPr>
        <p:txBody>
          <a:bodyPr wrap="none">
            <a:spAutoFit/>
          </a:bodyPr>
          <a:lstStyle/>
          <a:p>
            <a:r>
              <a:rPr lang="en-US" sz="1600" b="1" i="1" dirty="0">
                <a:solidFill>
                  <a:srgbClr val="5F5F5F"/>
                </a:solidFill>
                <a:latin typeface="Arial Narrow" panose="020B0606020202030204" pitchFamily="34" charset="0"/>
              </a:rPr>
              <a:t>Guangdong</a:t>
            </a:r>
          </a:p>
        </p:txBody>
      </p:sp>
      <p:sp>
        <p:nvSpPr>
          <p:cNvPr id="28681" name="Text Box 13"/>
          <p:cNvSpPr txBox="1">
            <a:spLocks noChangeArrowheads="1"/>
          </p:cNvSpPr>
          <p:nvPr/>
        </p:nvSpPr>
        <p:spPr bwMode="auto">
          <a:xfrm>
            <a:off x="2889251" y="2266950"/>
            <a:ext cx="856325" cy="338554"/>
          </a:xfrm>
          <a:prstGeom prst="rect">
            <a:avLst/>
          </a:prstGeom>
          <a:noFill/>
          <a:ln w="9525">
            <a:noFill/>
            <a:miter lim="800000"/>
            <a:headEnd/>
            <a:tailEnd/>
          </a:ln>
        </p:spPr>
        <p:txBody>
          <a:bodyPr wrap="none">
            <a:spAutoFit/>
          </a:bodyPr>
          <a:lstStyle/>
          <a:p>
            <a:r>
              <a:rPr lang="en-US" sz="1600" b="1" i="1" dirty="0">
                <a:solidFill>
                  <a:srgbClr val="5F5F5F"/>
                </a:solidFill>
                <a:latin typeface="Arial Narrow" panose="020B0606020202030204" pitchFamily="34" charset="0"/>
              </a:rPr>
              <a:t>Guangxi</a:t>
            </a:r>
          </a:p>
        </p:txBody>
      </p:sp>
      <p:sp>
        <p:nvSpPr>
          <p:cNvPr id="28682" name="Text Box 14"/>
          <p:cNvSpPr txBox="1">
            <a:spLocks noChangeArrowheads="1"/>
          </p:cNvSpPr>
          <p:nvPr/>
        </p:nvSpPr>
        <p:spPr bwMode="auto">
          <a:xfrm>
            <a:off x="5175250" y="1462088"/>
            <a:ext cx="707245" cy="338554"/>
          </a:xfrm>
          <a:prstGeom prst="rect">
            <a:avLst/>
          </a:prstGeom>
          <a:noFill/>
          <a:ln w="9525">
            <a:noFill/>
            <a:miter lim="800000"/>
            <a:headEnd/>
            <a:tailEnd/>
          </a:ln>
        </p:spPr>
        <p:txBody>
          <a:bodyPr wrap="none">
            <a:spAutoFit/>
          </a:bodyPr>
          <a:lstStyle/>
          <a:p>
            <a:r>
              <a:rPr lang="en-US" sz="1600" b="1" i="1">
                <a:solidFill>
                  <a:srgbClr val="5F5F5F"/>
                </a:solidFill>
                <a:latin typeface="Arial Narrow" panose="020B0606020202030204" pitchFamily="34" charset="0"/>
              </a:rPr>
              <a:t>Hunan</a:t>
            </a:r>
          </a:p>
        </p:txBody>
      </p:sp>
      <p:sp>
        <p:nvSpPr>
          <p:cNvPr id="28683" name="Text Box 15"/>
          <p:cNvSpPr txBox="1">
            <a:spLocks noChangeArrowheads="1"/>
          </p:cNvSpPr>
          <p:nvPr/>
        </p:nvSpPr>
        <p:spPr bwMode="auto">
          <a:xfrm>
            <a:off x="7472364" y="1504950"/>
            <a:ext cx="761747" cy="338554"/>
          </a:xfrm>
          <a:prstGeom prst="rect">
            <a:avLst/>
          </a:prstGeom>
          <a:noFill/>
          <a:ln w="9525">
            <a:noFill/>
            <a:miter lim="800000"/>
            <a:headEnd/>
            <a:tailEnd/>
          </a:ln>
        </p:spPr>
        <p:txBody>
          <a:bodyPr wrap="none">
            <a:spAutoFit/>
          </a:bodyPr>
          <a:lstStyle/>
          <a:p>
            <a:r>
              <a:rPr lang="en-US" sz="1600" b="1" i="1">
                <a:solidFill>
                  <a:srgbClr val="5F5F5F"/>
                </a:solidFill>
                <a:latin typeface="Arial Narrow" panose="020B0606020202030204" pitchFamily="34" charset="0"/>
              </a:rPr>
              <a:t>Jiangxi</a:t>
            </a:r>
          </a:p>
        </p:txBody>
      </p:sp>
      <p:sp>
        <p:nvSpPr>
          <p:cNvPr id="28684" name="Text Box 16"/>
          <p:cNvSpPr txBox="1">
            <a:spLocks noChangeArrowheads="1"/>
          </p:cNvSpPr>
          <p:nvPr/>
        </p:nvSpPr>
        <p:spPr bwMode="auto">
          <a:xfrm>
            <a:off x="9061450" y="1843088"/>
            <a:ext cx="678391" cy="338554"/>
          </a:xfrm>
          <a:prstGeom prst="rect">
            <a:avLst/>
          </a:prstGeom>
          <a:noFill/>
          <a:ln w="9525">
            <a:noFill/>
            <a:miter lim="800000"/>
            <a:headEnd/>
            <a:tailEnd/>
          </a:ln>
        </p:spPr>
        <p:txBody>
          <a:bodyPr wrap="none">
            <a:spAutoFit/>
          </a:bodyPr>
          <a:lstStyle/>
          <a:p>
            <a:r>
              <a:rPr lang="en-US" sz="1600" b="1" i="1">
                <a:solidFill>
                  <a:srgbClr val="5F5F5F"/>
                </a:solidFill>
                <a:latin typeface="Arial Narrow" panose="020B0606020202030204" pitchFamily="34" charset="0"/>
              </a:rPr>
              <a:t>Fujian</a:t>
            </a:r>
          </a:p>
        </p:txBody>
      </p:sp>
      <p:sp>
        <p:nvSpPr>
          <p:cNvPr id="28685" name="Text Box 17"/>
          <p:cNvSpPr txBox="1">
            <a:spLocks noChangeArrowheads="1"/>
          </p:cNvSpPr>
          <p:nvPr/>
        </p:nvSpPr>
        <p:spPr bwMode="auto">
          <a:xfrm>
            <a:off x="3422651" y="6284913"/>
            <a:ext cx="744114" cy="338554"/>
          </a:xfrm>
          <a:prstGeom prst="rect">
            <a:avLst/>
          </a:prstGeom>
          <a:noFill/>
          <a:ln w="9525">
            <a:noFill/>
            <a:miter lim="800000"/>
            <a:headEnd/>
            <a:tailEnd/>
          </a:ln>
        </p:spPr>
        <p:txBody>
          <a:bodyPr wrap="none">
            <a:spAutoFit/>
          </a:bodyPr>
          <a:lstStyle/>
          <a:p>
            <a:r>
              <a:rPr lang="en-US" sz="1600" b="1" i="1">
                <a:solidFill>
                  <a:srgbClr val="5F5F5F"/>
                </a:solidFill>
                <a:latin typeface="Arial Narrow" panose="020B0606020202030204" pitchFamily="34" charset="0"/>
              </a:rPr>
              <a:t>Hainan</a:t>
            </a:r>
          </a:p>
        </p:txBody>
      </p:sp>
      <p:sp>
        <p:nvSpPr>
          <p:cNvPr id="28688" name="Oval 21"/>
          <p:cNvSpPr>
            <a:spLocks noChangeArrowheads="1"/>
          </p:cNvSpPr>
          <p:nvPr/>
        </p:nvSpPr>
        <p:spPr bwMode="auto">
          <a:xfrm>
            <a:off x="6164263" y="3479800"/>
            <a:ext cx="336550" cy="336550"/>
          </a:xfrm>
          <a:prstGeom prst="ellipse">
            <a:avLst/>
          </a:prstGeom>
          <a:noFill/>
          <a:ln w="25400">
            <a:solidFill>
              <a:srgbClr val="FF0000"/>
            </a:solidFill>
            <a:round/>
            <a:headEnd/>
            <a:tailEnd/>
          </a:ln>
        </p:spPr>
        <p:txBody>
          <a:bodyPr wrap="none" anchor="ctr"/>
          <a:lstStyle/>
          <a:p>
            <a:endParaRPr lang="en-US"/>
          </a:p>
        </p:txBody>
      </p:sp>
      <p:sp>
        <p:nvSpPr>
          <p:cNvPr id="28689" name="Oval 22"/>
          <p:cNvSpPr>
            <a:spLocks noChangeArrowheads="1"/>
          </p:cNvSpPr>
          <p:nvPr/>
        </p:nvSpPr>
        <p:spPr bwMode="auto">
          <a:xfrm>
            <a:off x="6424613" y="4365626"/>
            <a:ext cx="163512" cy="163513"/>
          </a:xfrm>
          <a:prstGeom prst="ellipse">
            <a:avLst/>
          </a:prstGeom>
          <a:noFill/>
          <a:ln w="25400">
            <a:solidFill>
              <a:srgbClr val="FF0000"/>
            </a:solidFill>
            <a:round/>
            <a:headEnd/>
            <a:tailEnd/>
          </a:ln>
        </p:spPr>
        <p:txBody>
          <a:bodyPr wrap="none" anchor="ctr"/>
          <a:lstStyle/>
          <a:p>
            <a:endParaRPr lang="en-US"/>
          </a:p>
        </p:txBody>
      </p:sp>
      <p:sp>
        <p:nvSpPr>
          <p:cNvPr id="28690" name="Oval 23"/>
          <p:cNvSpPr>
            <a:spLocks noChangeArrowheads="1"/>
          </p:cNvSpPr>
          <p:nvPr/>
        </p:nvSpPr>
        <p:spPr bwMode="auto">
          <a:xfrm>
            <a:off x="6311901" y="4217988"/>
            <a:ext cx="163513" cy="163512"/>
          </a:xfrm>
          <a:prstGeom prst="ellipse">
            <a:avLst/>
          </a:prstGeom>
          <a:noFill/>
          <a:ln w="25400">
            <a:solidFill>
              <a:srgbClr val="FF0000"/>
            </a:solidFill>
            <a:round/>
            <a:headEnd/>
            <a:tailEnd/>
          </a:ln>
        </p:spPr>
        <p:txBody>
          <a:bodyPr wrap="none" anchor="ctr"/>
          <a:lstStyle/>
          <a:p>
            <a:endParaRPr lang="en-US"/>
          </a:p>
        </p:txBody>
      </p:sp>
      <p:sp>
        <p:nvSpPr>
          <p:cNvPr id="28691" name="Text Box 24"/>
          <p:cNvSpPr txBox="1">
            <a:spLocks noChangeArrowheads="1"/>
          </p:cNvSpPr>
          <p:nvPr/>
        </p:nvSpPr>
        <p:spPr bwMode="auto">
          <a:xfrm>
            <a:off x="6519229" y="4104640"/>
            <a:ext cx="968375" cy="304800"/>
          </a:xfrm>
          <a:prstGeom prst="rect">
            <a:avLst/>
          </a:prstGeom>
          <a:noFill/>
          <a:ln w="9525">
            <a:noFill/>
            <a:miter lim="800000"/>
            <a:headEnd/>
            <a:tailEnd/>
          </a:ln>
        </p:spPr>
        <p:txBody>
          <a:bodyPr wrap="none">
            <a:spAutoFit/>
          </a:bodyPr>
          <a:lstStyle/>
          <a:p>
            <a:r>
              <a:rPr lang="en-US" sz="1400" b="1" dirty="0">
                <a:latin typeface="Arial Narrow" pitchFamily="34" charset="0"/>
              </a:rPr>
              <a:t>Hong Kong</a:t>
            </a:r>
          </a:p>
        </p:txBody>
      </p:sp>
      <p:sp>
        <p:nvSpPr>
          <p:cNvPr id="28693" name="Text Box 26"/>
          <p:cNvSpPr txBox="1">
            <a:spLocks noChangeArrowheads="1"/>
          </p:cNvSpPr>
          <p:nvPr/>
        </p:nvSpPr>
        <p:spPr bwMode="auto">
          <a:xfrm>
            <a:off x="5708650" y="3230563"/>
            <a:ext cx="984250" cy="304800"/>
          </a:xfrm>
          <a:prstGeom prst="rect">
            <a:avLst/>
          </a:prstGeom>
          <a:noFill/>
          <a:ln w="9525">
            <a:noFill/>
            <a:miter lim="800000"/>
            <a:headEnd/>
            <a:tailEnd/>
          </a:ln>
        </p:spPr>
        <p:txBody>
          <a:bodyPr wrap="none">
            <a:spAutoFit/>
          </a:bodyPr>
          <a:lstStyle/>
          <a:p>
            <a:r>
              <a:rPr lang="en-US" sz="1400" b="1">
                <a:latin typeface="Arial Narrow" pitchFamily="34" charset="0"/>
              </a:rPr>
              <a:t>Guangzhou</a:t>
            </a:r>
          </a:p>
        </p:txBody>
      </p:sp>
      <p:sp>
        <p:nvSpPr>
          <p:cNvPr id="28694" name="Text Box 27"/>
          <p:cNvSpPr txBox="1">
            <a:spLocks noChangeArrowheads="1"/>
          </p:cNvSpPr>
          <p:nvPr/>
        </p:nvSpPr>
        <p:spPr bwMode="auto">
          <a:xfrm>
            <a:off x="5970589" y="3949700"/>
            <a:ext cx="661987" cy="304800"/>
          </a:xfrm>
          <a:prstGeom prst="rect">
            <a:avLst/>
          </a:prstGeom>
          <a:noFill/>
          <a:ln w="9525">
            <a:noFill/>
            <a:miter lim="800000"/>
            <a:headEnd/>
            <a:tailEnd/>
          </a:ln>
        </p:spPr>
        <p:txBody>
          <a:bodyPr wrap="none">
            <a:spAutoFit/>
          </a:bodyPr>
          <a:lstStyle/>
          <a:p>
            <a:r>
              <a:rPr lang="en-US" sz="1400" b="1">
                <a:latin typeface="Arial Narrow" pitchFamily="34" charset="0"/>
              </a:rPr>
              <a:t>Zhuhai</a:t>
            </a:r>
          </a:p>
        </p:txBody>
      </p:sp>
      <p:sp>
        <p:nvSpPr>
          <p:cNvPr id="28695" name="Text Box 28"/>
          <p:cNvSpPr txBox="1">
            <a:spLocks noChangeArrowheads="1"/>
          </p:cNvSpPr>
          <p:nvPr/>
        </p:nvSpPr>
        <p:spPr bwMode="auto">
          <a:xfrm>
            <a:off x="6122989" y="4435475"/>
            <a:ext cx="638175" cy="304800"/>
          </a:xfrm>
          <a:prstGeom prst="rect">
            <a:avLst/>
          </a:prstGeom>
          <a:noFill/>
          <a:ln w="9525">
            <a:noFill/>
            <a:miter lim="800000"/>
            <a:headEnd/>
            <a:tailEnd/>
          </a:ln>
        </p:spPr>
        <p:txBody>
          <a:bodyPr wrap="none">
            <a:spAutoFit/>
          </a:bodyPr>
          <a:lstStyle/>
          <a:p>
            <a:r>
              <a:rPr lang="en-US" sz="1400" b="1">
                <a:latin typeface="Arial Narrow" pitchFamily="34" charset="0"/>
              </a:rPr>
              <a:t>Macau</a:t>
            </a:r>
          </a:p>
        </p:txBody>
      </p:sp>
      <p:sp>
        <p:nvSpPr>
          <p:cNvPr id="24" name="Rectangle 23"/>
          <p:cNvSpPr/>
          <p:nvPr/>
        </p:nvSpPr>
        <p:spPr bwMode="auto">
          <a:xfrm>
            <a:off x="7651116" y="2754689"/>
            <a:ext cx="3703320" cy="947739"/>
          </a:xfrm>
          <a:prstGeom prst="rect">
            <a:avLst/>
          </a:prstGeom>
          <a:solidFill>
            <a:srgbClr val="FFFFFF">
              <a:alpha val="80000"/>
            </a:srgbClr>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400" dirty="0">
                <a:latin typeface="Arial Narrow" pitchFamily="34" charset="0"/>
              </a:rPr>
              <a:t>Opened in 1978.</a:t>
            </a:r>
          </a:p>
          <a:p>
            <a:r>
              <a:rPr lang="en-US" sz="1400" dirty="0">
                <a:latin typeface="Arial Narrow" pitchFamily="34" charset="0"/>
              </a:rPr>
              <a:t>Attract investments and technology from Hong Kong.</a:t>
            </a:r>
          </a:p>
          <a:p>
            <a:r>
              <a:rPr lang="en-US" sz="1400" dirty="0">
                <a:latin typeface="Arial Narrow" pitchFamily="34" charset="0"/>
              </a:rPr>
              <a:t>Tax incentives and collaboration.</a:t>
            </a:r>
          </a:p>
          <a:p>
            <a:r>
              <a:rPr lang="en-US" sz="1400" dirty="0">
                <a:latin typeface="Arial Narrow" pitchFamily="34" charset="0"/>
              </a:rPr>
              <a:t>Population above 12.5 million.</a:t>
            </a:r>
          </a:p>
        </p:txBody>
      </p:sp>
      <p:sp>
        <p:nvSpPr>
          <p:cNvPr id="25" name="Rectangle 24"/>
          <p:cNvSpPr/>
          <p:nvPr/>
        </p:nvSpPr>
        <p:spPr>
          <a:xfrm>
            <a:off x="7537318" y="3648195"/>
            <a:ext cx="3001143" cy="307777"/>
          </a:xfrm>
          <a:prstGeom prst="rect">
            <a:avLst/>
          </a:prstGeom>
        </p:spPr>
        <p:txBody>
          <a:bodyPr wrap="none">
            <a:spAutoFit/>
          </a:bodyPr>
          <a:lstStyle/>
          <a:p>
            <a:r>
              <a:rPr lang="en-US" sz="1400" b="1" dirty="0">
                <a:latin typeface="Arial Narrow" pitchFamily="34" charset="0"/>
              </a:rPr>
              <a:t>Shenzhen Special Economic Zone (SEZ)</a:t>
            </a:r>
          </a:p>
        </p:txBody>
      </p:sp>
      <p:cxnSp>
        <p:nvCxnSpPr>
          <p:cNvPr id="29" name="Straight Arrow Connector 28"/>
          <p:cNvCxnSpPr>
            <a:stCxn id="30" idx="3"/>
            <a:endCxn id="28676" idx="2"/>
          </p:cNvCxnSpPr>
          <p:nvPr/>
        </p:nvCxnSpPr>
        <p:spPr bwMode="auto">
          <a:xfrm flipV="1">
            <a:off x="5288280" y="4899660"/>
            <a:ext cx="852680" cy="175260"/>
          </a:xfrm>
          <a:prstGeom prst="straightConnector1">
            <a:avLst/>
          </a:prstGeom>
          <a:solidFill>
            <a:schemeClr val="accent1"/>
          </a:solidFill>
          <a:ln w="38100" cap="flat" cmpd="sng" algn="ctr">
            <a:solidFill>
              <a:srgbClr val="FF0000"/>
            </a:solidFill>
            <a:prstDash val="solid"/>
            <a:round/>
            <a:headEnd type="none" w="med" len="med"/>
            <a:tailEnd type="oval"/>
          </a:ln>
          <a:effectLst/>
        </p:spPr>
      </p:cxnSp>
      <p:sp>
        <p:nvSpPr>
          <p:cNvPr id="30" name="Rectangle 29"/>
          <p:cNvSpPr/>
          <p:nvPr/>
        </p:nvSpPr>
        <p:spPr bwMode="auto">
          <a:xfrm>
            <a:off x="2301240" y="4343400"/>
            <a:ext cx="2987040" cy="1463040"/>
          </a:xfrm>
          <a:prstGeom prst="rect">
            <a:avLst/>
          </a:prstGeom>
          <a:solidFill>
            <a:srgbClr val="FFFFFF">
              <a:alpha val="80000"/>
            </a:srgbClr>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400" dirty="0">
                <a:latin typeface="Arial Narrow" pitchFamily="34" charset="0"/>
              </a:rPr>
              <a:t>Includes the whole Pearl River Delta.</a:t>
            </a:r>
          </a:p>
          <a:p>
            <a:r>
              <a:rPr lang="en-US" sz="1400" dirty="0">
                <a:latin typeface="Arial Narrow" pitchFamily="34" charset="0"/>
              </a:rPr>
              <a:t>Several special economic zones.</a:t>
            </a:r>
          </a:p>
          <a:p>
            <a:r>
              <a:rPr lang="en-US" sz="1400" dirty="0">
                <a:latin typeface="Arial Narrow" pitchFamily="34" charset="0"/>
              </a:rPr>
              <a:t>The world’s main manufacturing hub.</a:t>
            </a:r>
          </a:p>
          <a:p>
            <a:r>
              <a:rPr lang="en-US" sz="1400" dirty="0">
                <a:latin typeface="Arial Narrow" pitchFamily="34" charset="0"/>
              </a:rPr>
              <a:t>Emerged as a functional economic entity.</a:t>
            </a:r>
          </a:p>
          <a:p>
            <a:r>
              <a:rPr lang="en-US" sz="1400" dirty="0">
                <a:latin typeface="Arial Narrow" pitchFamily="34" charset="0"/>
              </a:rPr>
              <a:t>Large transport infrastructures (ports and airports).</a:t>
            </a:r>
          </a:p>
        </p:txBody>
      </p:sp>
      <p:sp>
        <p:nvSpPr>
          <p:cNvPr id="31" name="Rectangle 30"/>
          <p:cNvSpPr/>
          <p:nvPr/>
        </p:nvSpPr>
        <p:spPr>
          <a:xfrm>
            <a:off x="2301240" y="4026035"/>
            <a:ext cx="1358064" cy="307777"/>
          </a:xfrm>
          <a:prstGeom prst="rect">
            <a:avLst/>
          </a:prstGeom>
        </p:spPr>
        <p:txBody>
          <a:bodyPr wrap="none">
            <a:spAutoFit/>
          </a:bodyPr>
          <a:lstStyle/>
          <a:p>
            <a:r>
              <a:rPr lang="en-US" sz="1400" b="1" dirty="0">
                <a:effectLst>
                  <a:outerShdw blurRad="38100" dist="38100" dir="2700000" algn="tl">
                    <a:srgbClr val="000000">
                      <a:alpha val="43137"/>
                    </a:srgbClr>
                  </a:outerShdw>
                </a:effectLst>
                <a:latin typeface="Arial Narrow" pitchFamily="34" charset="0"/>
              </a:rPr>
              <a:t>Pearl River Delta</a:t>
            </a:r>
          </a:p>
        </p:txBody>
      </p:sp>
      <p:cxnSp>
        <p:nvCxnSpPr>
          <p:cNvPr id="32" name="Straight Arrow Connector 31"/>
          <p:cNvCxnSpPr>
            <a:cxnSpLocks/>
            <a:stCxn id="25" idx="1"/>
          </p:cNvCxnSpPr>
          <p:nvPr/>
        </p:nvCxnSpPr>
        <p:spPr bwMode="auto">
          <a:xfrm flipH="1">
            <a:off x="6915573" y="3802084"/>
            <a:ext cx="621745" cy="302556"/>
          </a:xfrm>
          <a:prstGeom prst="straightConnector1">
            <a:avLst/>
          </a:prstGeom>
          <a:solidFill>
            <a:schemeClr val="accent1"/>
          </a:solidFill>
          <a:ln w="38100" cap="flat" cmpd="sng" algn="ctr">
            <a:solidFill>
              <a:srgbClr val="FF0000"/>
            </a:solidFill>
            <a:prstDash val="solid"/>
            <a:round/>
            <a:headEnd type="none" w="med" len="med"/>
            <a:tailEnd type="oval"/>
          </a:ln>
          <a:effectLst/>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31" name="Rectangle 11"/>
          <p:cNvSpPr>
            <a:spLocks noGrp="1" noChangeArrowheads="1"/>
          </p:cNvSpPr>
          <p:nvPr>
            <p:ph type="title"/>
          </p:nvPr>
        </p:nvSpPr>
        <p:spPr/>
        <p:txBody>
          <a:bodyPr/>
          <a:lstStyle/>
          <a:p>
            <a:pPr eaLnBrk="1" hangingPunct="1">
              <a:defRPr/>
            </a:pPr>
            <a:r>
              <a:rPr lang="en-US" dirty="0"/>
              <a:t>2. Creating a Gateway</a:t>
            </a:r>
          </a:p>
        </p:txBody>
      </p:sp>
      <p:sp>
        <p:nvSpPr>
          <p:cNvPr id="29699" name="Rectangle 12"/>
          <p:cNvSpPr>
            <a:spLocks noGrp="1" noChangeArrowheads="1"/>
          </p:cNvSpPr>
          <p:nvPr>
            <p:ph idx="1"/>
          </p:nvPr>
        </p:nvSpPr>
        <p:spPr/>
        <p:txBody>
          <a:bodyPr/>
          <a:lstStyle/>
          <a:p>
            <a:pPr eaLnBrk="1" hangingPunct="1"/>
            <a:r>
              <a:rPr lang="en-US" dirty="0"/>
              <a:t>A new mutation towards services</a:t>
            </a:r>
          </a:p>
          <a:p>
            <a:pPr lvl="1" eaLnBrk="1" hangingPunct="1"/>
            <a:r>
              <a:rPr lang="en-US" dirty="0"/>
              <a:t>Decline in manufacturing.</a:t>
            </a:r>
          </a:p>
          <a:p>
            <a:pPr lvl="1" eaLnBrk="1" hangingPunct="1"/>
            <a:r>
              <a:rPr lang="en-US" dirty="0"/>
              <a:t>The main primary activity is quarrying and sand (construction).</a:t>
            </a:r>
          </a:p>
          <a:p>
            <a:pPr lvl="1" eaLnBrk="1" hangingPunct="1"/>
            <a:r>
              <a:rPr lang="en-US" dirty="0"/>
              <a:t>Relocation of labor-intensive industrial activities to nearby China:</a:t>
            </a:r>
          </a:p>
          <a:p>
            <a:pPr lvl="2" eaLnBrk="1" hangingPunct="1"/>
            <a:r>
              <a:rPr lang="en-US" dirty="0"/>
              <a:t>1980: 22% of the GDP in manufacturing.</a:t>
            </a:r>
          </a:p>
          <a:p>
            <a:pPr lvl="2" eaLnBrk="1" hangingPunct="1"/>
            <a:r>
              <a:rPr lang="en-US" dirty="0"/>
              <a:t>2004: less than 5%.</a:t>
            </a:r>
          </a:p>
          <a:p>
            <a:pPr lvl="1" eaLnBrk="1" hangingPunct="1"/>
            <a:r>
              <a:rPr lang="en-US" dirty="0"/>
              <a:t>Knowledge, service and capital-intensive sectors stayed.</a:t>
            </a:r>
          </a:p>
          <a:p>
            <a:pPr lvl="1" eaLnBrk="1" hangingPunct="1"/>
            <a:r>
              <a:rPr lang="en-US" dirty="0"/>
              <a:t>Telecommunications:</a:t>
            </a:r>
          </a:p>
          <a:p>
            <a:pPr lvl="2" eaLnBrk="1" hangingPunct="1"/>
            <a:r>
              <a:rPr lang="en-US" dirty="0"/>
              <a:t>More cell-phones than people (1,227 per 1,000).</a:t>
            </a:r>
          </a:p>
          <a:p>
            <a:pPr lvl="2" eaLnBrk="1" hangingPunct="1"/>
            <a:r>
              <a:rPr lang="en-US" dirty="0"/>
              <a:t>Compact structure easy to service.</a:t>
            </a:r>
          </a:p>
          <a:p>
            <a:pPr lvl="1" eaLnBrk="1" hangingPunct="1"/>
            <a:r>
              <a:rPr lang="en-US" dirty="0"/>
              <a:t>Proliferation of service jobs for the wealthy:</a:t>
            </a:r>
          </a:p>
          <a:p>
            <a:pPr lvl="2" eaLnBrk="1" hangingPunct="1"/>
            <a:r>
              <a:rPr lang="en-US" dirty="0"/>
              <a:t>Cooks, maids, gardeners and chauffeurs.</a:t>
            </a:r>
          </a:p>
          <a:p>
            <a:pPr lvl="2" eaLnBrk="1" hangingPunct="1"/>
            <a:r>
              <a:rPr lang="en-US" dirty="0"/>
              <a:t>Maids in Hong Kong are mostly Filipinas (Less likely to stay).</a:t>
            </a:r>
          </a:p>
          <a:p>
            <a:pPr lvl="1" eaLnBrk="1" hangingPunct="1"/>
            <a:r>
              <a:rPr lang="en-US" dirty="0"/>
              <a:t>Largest concentration of luxury cars in the world:</a:t>
            </a:r>
          </a:p>
          <a:p>
            <a:pPr lvl="2"/>
            <a:r>
              <a:rPr lang="en-US" dirty="0"/>
              <a:t>In 2019, a single parking spot sold for $969K.</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6" name="Rectangle 8"/>
          <p:cNvSpPr>
            <a:spLocks noGrp="1" noChangeArrowheads="1"/>
          </p:cNvSpPr>
          <p:nvPr>
            <p:ph type="title"/>
          </p:nvPr>
        </p:nvSpPr>
        <p:spPr/>
        <p:txBody>
          <a:bodyPr/>
          <a:lstStyle/>
          <a:p>
            <a:pPr eaLnBrk="1" hangingPunct="1">
              <a:defRPr/>
            </a:pPr>
            <a:r>
              <a:rPr lang="en-US" dirty="0"/>
              <a:t>Share of Selected Sectors in the GDP of Hong Kong, 1980-2018</a:t>
            </a:r>
          </a:p>
        </p:txBody>
      </p:sp>
      <p:graphicFrame>
        <p:nvGraphicFramePr>
          <p:cNvPr id="4" name="Object 9"/>
          <p:cNvGraphicFramePr>
            <a:graphicFrameLocks noGrp="1" noChangeAspect="1"/>
          </p:cNvGraphicFramePr>
          <p:nvPr>
            <p:ph idx="1"/>
            <p:extLst>
              <p:ext uri="{D42A27DB-BD31-4B8C-83A1-F6EECF244321}">
                <p14:modId xmlns:p14="http://schemas.microsoft.com/office/powerpoint/2010/main" val="218149947"/>
              </p:ext>
            </p:extLst>
          </p:nvPr>
        </p:nvGraphicFramePr>
        <p:xfrm>
          <a:off x="1009650" y="1311275"/>
          <a:ext cx="10972800" cy="52911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21B797-306F-471A-900C-3CED334296E4}"/>
              </a:ext>
            </a:extLst>
          </p:cNvPr>
          <p:cNvSpPr>
            <a:spLocks noGrp="1"/>
          </p:cNvSpPr>
          <p:nvPr>
            <p:ph type="title"/>
          </p:nvPr>
        </p:nvSpPr>
        <p:spPr/>
        <p:txBody>
          <a:bodyPr/>
          <a:lstStyle/>
          <a:p>
            <a:r>
              <a:rPr lang="en-US" dirty="0"/>
              <a:t>Hong Kong Export </a:t>
            </a:r>
            <a:r>
              <a:rPr lang="en-US" dirty="0" err="1"/>
              <a:t>Treemap</a:t>
            </a:r>
            <a:r>
              <a:rPr lang="en-US" dirty="0"/>
              <a:t>, 2017</a:t>
            </a:r>
          </a:p>
        </p:txBody>
      </p:sp>
      <p:pic>
        <p:nvPicPr>
          <p:cNvPr id="5" name="Picture 4">
            <a:extLst>
              <a:ext uri="{FF2B5EF4-FFF2-40B4-BE49-F238E27FC236}">
                <a16:creationId xmlns:a16="http://schemas.microsoft.com/office/drawing/2014/main" id="{53F5C36A-7A20-4AF4-A9B9-58F7D15CD750}"/>
              </a:ext>
            </a:extLst>
          </p:cNvPr>
          <p:cNvPicPr>
            <a:picLocks noChangeAspect="1"/>
          </p:cNvPicPr>
          <p:nvPr/>
        </p:nvPicPr>
        <p:blipFill rotWithShape="1">
          <a:blip r:embed="rId3"/>
          <a:srcRect l="15552" t="15347" r="1457" b="31990"/>
          <a:stretch/>
        </p:blipFill>
        <p:spPr>
          <a:xfrm>
            <a:off x="1009651" y="1651148"/>
            <a:ext cx="11053887" cy="4111546"/>
          </a:xfrm>
          <a:prstGeom prst="rect">
            <a:avLst/>
          </a:prstGeom>
        </p:spPr>
      </p:pic>
      <p:cxnSp>
        <p:nvCxnSpPr>
          <p:cNvPr id="3" name="Straight Arrow Connector 2">
            <a:extLst>
              <a:ext uri="{FF2B5EF4-FFF2-40B4-BE49-F238E27FC236}">
                <a16:creationId xmlns:a16="http://schemas.microsoft.com/office/drawing/2014/main" id="{26D4348A-C0ED-4AAA-A2E2-00C053B6266B}"/>
              </a:ext>
            </a:extLst>
          </p:cNvPr>
          <p:cNvCxnSpPr/>
          <p:nvPr/>
        </p:nvCxnSpPr>
        <p:spPr bwMode="auto">
          <a:xfrm flipV="1">
            <a:off x="6032407" y="5591655"/>
            <a:ext cx="0" cy="457200"/>
          </a:xfrm>
          <a:prstGeom prst="straightConnector1">
            <a:avLst/>
          </a:prstGeom>
          <a:solidFill>
            <a:schemeClr val="accent1"/>
          </a:solidFill>
          <a:ln w="38100" cap="flat" cmpd="sng" algn="ctr">
            <a:solidFill>
              <a:schemeClr val="tx1"/>
            </a:solidFill>
            <a:prstDash val="solid"/>
            <a:round/>
            <a:headEnd type="none" w="med" len="med"/>
            <a:tailEnd type="oval"/>
          </a:ln>
          <a:effectLst/>
        </p:spPr>
      </p:cxnSp>
      <p:cxnSp>
        <p:nvCxnSpPr>
          <p:cNvPr id="7" name="Straight Arrow Connector 6">
            <a:extLst>
              <a:ext uri="{FF2B5EF4-FFF2-40B4-BE49-F238E27FC236}">
                <a16:creationId xmlns:a16="http://schemas.microsoft.com/office/drawing/2014/main" id="{BF3A9682-6734-4C9F-8EEB-F87659C77BCB}"/>
              </a:ext>
            </a:extLst>
          </p:cNvPr>
          <p:cNvCxnSpPr/>
          <p:nvPr/>
        </p:nvCxnSpPr>
        <p:spPr bwMode="auto">
          <a:xfrm flipV="1">
            <a:off x="7960979" y="5591655"/>
            <a:ext cx="0" cy="457200"/>
          </a:xfrm>
          <a:prstGeom prst="straightConnector1">
            <a:avLst/>
          </a:prstGeom>
          <a:solidFill>
            <a:schemeClr val="accent1"/>
          </a:solidFill>
          <a:ln w="38100" cap="flat" cmpd="sng" algn="ctr">
            <a:solidFill>
              <a:schemeClr val="tx1"/>
            </a:solidFill>
            <a:prstDash val="solid"/>
            <a:round/>
            <a:headEnd type="none" w="med" len="med"/>
            <a:tailEnd type="oval"/>
          </a:ln>
          <a:effectLst/>
        </p:spPr>
      </p:cxnSp>
      <p:sp>
        <p:nvSpPr>
          <p:cNvPr id="8" name="TextBox 7">
            <a:extLst>
              <a:ext uri="{FF2B5EF4-FFF2-40B4-BE49-F238E27FC236}">
                <a16:creationId xmlns:a16="http://schemas.microsoft.com/office/drawing/2014/main" id="{3455CF78-E0AD-4D89-A656-77714B0803D9}"/>
              </a:ext>
            </a:extLst>
          </p:cNvPr>
          <p:cNvSpPr txBox="1"/>
          <p:nvPr/>
        </p:nvSpPr>
        <p:spPr>
          <a:xfrm>
            <a:off x="7507069" y="6009386"/>
            <a:ext cx="877741" cy="369332"/>
          </a:xfrm>
          <a:prstGeom prst="rect">
            <a:avLst/>
          </a:prstGeom>
          <a:noFill/>
        </p:spPr>
        <p:txBody>
          <a:bodyPr wrap="none" rtlCol="0">
            <a:spAutoFit/>
          </a:bodyPr>
          <a:lstStyle/>
          <a:p>
            <a:r>
              <a:rPr lang="en-US" b="1" dirty="0">
                <a:latin typeface="Arial Narrow" panose="020B0606020202030204" pitchFamily="34" charset="0"/>
              </a:rPr>
              <a:t>Textiles</a:t>
            </a:r>
          </a:p>
        </p:txBody>
      </p:sp>
      <p:cxnSp>
        <p:nvCxnSpPr>
          <p:cNvPr id="9" name="Straight Arrow Connector 8">
            <a:extLst>
              <a:ext uri="{FF2B5EF4-FFF2-40B4-BE49-F238E27FC236}">
                <a16:creationId xmlns:a16="http://schemas.microsoft.com/office/drawing/2014/main" id="{9C7B3365-1DB7-46B7-A4E4-D27FA94B905B}"/>
              </a:ext>
            </a:extLst>
          </p:cNvPr>
          <p:cNvCxnSpPr/>
          <p:nvPr/>
        </p:nvCxnSpPr>
        <p:spPr bwMode="auto">
          <a:xfrm flipV="1">
            <a:off x="7480757" y="5591655"/>
            <a:ext cx="0" cy="914400"/>
          </a:xfrm>
          <a:prstGeom prst="straightConnector1">
            <a:avLst/>
          </a:prstGeom>
          <a:solidFill>
            <a:schemeClr val="accent1"/>
          </a:solidFill>
          <a:ln w="38100" cap="flat" cmpd="sng" algn="ctr">
            <a:solidFill>
              <a:schemeClr val="tx1"/>
            </a:solidFill>
            <a:prstDash val="solid"/>
            <a:round/>
            <a:headEnd type="none" w="med" len="med"/>
            <a:tailEnd type="oval"/>
          </a:ln>
          <a:effectLst/>
        </p:spPr>
      </p:cxnSp>
      <p:sp>
        <p:nvSpPr>
          <p:cNvPr id="10" name="TextBox 9">
            <a:extLst>
              <a:ext uri="{FF2B5EF4-FFF2-40B4-BE49-F238E27FC236}">
                <a16:creationId xmlns:a16="http://schemas.microsoft.com/office/drawing/2014/main" id="{23D08A73-1C37-40B1-9DDF-1F13F6E25DA9}"/>
              </a:ext>
            </a:extLst>
          </p:cNvPr>
          <p:cNvSpPr txBox="1"/>
          <p:nvPr/>
        </p:nvSpPr>
        <p:spPr>
          <a:xfrm>
            <a:off x="6316377" y="6460161"/>
            <a:ext cx="1628972" cy="369332"/>
          </a:xfrm>
          <a:prstGeom prst="rect">
            <a:avLst/>
          </a:prstGeom>
          <a:noFill/>
        </p:spPr>
        <p:txBody>
          <a:bodyPr wrap="none" rtlCol="0">
            <a:spAutoFit/>
          </a:bodyPr>
          <a:lstStyle/>
          <a:p>
            <a:r>
              <a:rPr lang="en-US" b="1" dirty="0">
                <a:latin typeface="Arial Narrow" panose="020B0606020202030204" pitchFamily="34" charset="0"/>
              </a:rPr>
              <a:t>Precious Metals</a:t>
            </a:r>
          </a:p>
        </p:txBody>
      </p:sp>
      <p:cxnSp>
        <p:nvCxnSpPr>
          <p:cNvPr id="11" name="Straight Arrow Connector 10">
            <a:extLst>
              <a:ext uri="{FF2B5EF4-FFF2-40B4-BE49-F238E27FC236}">
                <a16:creationId xmlns:a16="http://schemas.microsoft.com/office/drawing/2014/main" id="{CC675DE7-ED24-4579-820E-E8E9962FED3F}"/>
              </a:ext>
            </a:extLst>
          </p:cNvPr>
          <p:cNvCxnSpPr/>
          <p:nvPr/>
        </p:nvCxnSpPr>
        <p:spPr bwMode="auto">
          <a:xfrm flipV="1">
            <a:off x="5776112" y="5591655"/>
            <a:ext cx="0" cy="914400"/>
          </a:xfrm>
          <a:prstGeom prst="straightConnector1">
            <a:avLst/>
          </a:prstGeom>
          <a:solidFill>
            <a:schemeClr val="accent1"/>
          </a:solidFill>
          <a:ln w="38100" cap="flat" cmpd="sng" algn="ctr">
            <a:solidFill>
              <a:schemeClr val="tx1"/>
            </a:solidFill>
            <a:prstDash val="solid"/>
            <a:round/>
            <a:headEnd type="none" w="med" len="med"/>
            <a:tailEnd type="oval"/>
          </a:ln>
          <a:effectLst/>
        </p:spPr>
      </p:cxnSp>
      <p:sp>
        <p:nvSpPr>
          <p:cNvPr id="6" name="TextBox 5">
            <a:extLst>
              <a:ext uri="{FF2B5EF4-FFF2-40B4-BE49-F238E27FC236}">
                <a16:creationId xmlns:a16="http://schemas.microsoft.com/office/drawing/2014/main" id="{65FABFB3-6F6A-4263-8AEC-17953A0758AE}"/>
              </a:ext>
            </a:extLst>
          </p:cNvPr>
          <p:cNvSpPr txBox="1"/>
          <p:nvPr/>
        </p:nvSpPr>
        <p:spPr>
          <a:xfrm>
            <a:off x="5869358" y="5991997"/>
            <a:ext cx="1048685" cy="369332"/>
          </a:xfrm>
          <a:prstGeom prst="rect">
            <a:avLst/>
          </a:prstGeom>
          <a:noFill/>
        </p:spPr>
        <p:txBody>
          <a:bodyPr wrap="none" rtlCol="0">
            <a:spAutoFit/>
          </a:bodyPr>
          <a:lstStyle/>
          <a:p>
            <a:r>
              <a:rPr lang="en-US" b="1" dirty="0">
                <a:latin typeface="Arial Narrow" panose="020B0606020202030204" pitchFamily="34" charset="0"/>
              </a:rPr>
              <a:t>Machines</a:t>
            </a:r>
          </a:p>
        </p:txBody>
      </p:sp>
      <p:sp>
        <p:nvSpPr>
          <p:cNvPr id="12" name="TextBox 11">
            <a:extLst>
              <a:ext uri="{FF2B5EF4-FFF2-40B4-BE49-F238E27FC236}">
                <a16:creationId xmlns:a16="http://schemas.microsoft.com/office/drawing/2014/main" id="{C108D4EE-FCFA-46CA-9D5A-514196FE2418}"/>
              </a:ext>
            </a:extLst>
          </p:cNvPr>
          <p:cNvSpPr txBox="1"/>
          <p:nvPr/>
        </p:nvSpPr>
        <p:spPr>
          <a:xfrm>
            <a:off x="4725991" y="6450449"/>
            <a:ext cx="1268296" cy="369332"/>
          </a:xfrm>
          <a:prstGeom prst="rect">
            <a:avLst/>
          </a:prstGeom>
          <a:noFill/>
        </p:spPr>
        <p:txBody>
          <a:bodyPr wrap="none" rtlCol="0">
            <a:spAutoFit/>
          </a:bodyPr>
          <a:lstStyle/>
          <a:p>
            <a:r>
              <a:rPr lang="en-US" b="1" dirty="0">
                <a:latin typeface="Arial Narrow" panose="020B0606020202030204" pitchFamily="34" charset="0"/>
              </a:rPr>
              <a:t>Instruments</a:t>
            </a:r>
          </a:p>
        </p:txBody>
      </p:sp>
    </p:spTree>
    <p:extLst>
      <p:ext uri="{BB962C8B-B14F-4D97-AF65-F5344CB8AC3E}">
        <p14:creationId xmlns:p14="http://schemas.microsoft.com/office/powerpoint/2010/main" val="365130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69BD2-032A-48EB-B522-7BF24C5BCB00}"/>
              </a:ext>
            </a:extLst>
          </p:cNvPr>
          <p:cNvSpPr>
            <a:spLocks noGrp="1"/>
          </p:cNvSpPr>
          <p:nvPr>
            <p:ph type="title"/>
          </p:nvPr>
        </p:nvSpPr>
        <p:spPr/>
        <p:txBody>
          <a:bodyPr/>
          <a:lstStyle/>
          <a:p>
            <a:r>
              <a:rPr lang="en-US" dirty="0"/>
              <a:t>2. Creating a Gateway</a:t>
            </a:r>
          </a:p>
        </p:txBody>
      </p:sp>
      <p:sp>
        <p:nvSpPr>
          <p:cNvPr id="3" name="Content Placeholder 2">
            <a:extLst>
              <a:ext uri="{FF2B5EF4-FFF2-40B4-BE49-F238E27FC236}">
                <a16:creationId xmlns:a16="http://schemas.microsoft.com/office/drawing/2014/main" id="{CC69915B-8660-4D60-AE15-B2468ACD88B5}"/>
              </a:ext>
            </a:extLst>
          </p:cNvPr>
          <p:cNvSpPr>
            <a:spLocks noGrp="1"/>
          </p:cNvSpPr>
          <p:nvPr>
            <p:ph idx="1"/>
          </p:nvPr>
        </p:nvSpPr>
        <p:spPr/>
        <p:txBody>
          <a:bodyPr/>
          <a:lstStyle/>
          <a:p>
            <a:r>
              <a:rPr lang="en-US" dirty="0"/>
              <a:t>Financial center</a:t>
            </a:r>
          </a:p>
          <a:p>
            <a:pPr lvl="1"/>
            <a:r>
              <a:rPr lang="en-US" dirty="0"/>
              <a:t>10</a:t>
            </a:r>
            <a:r>
              <a:rPr lang="en-US" baseline="30000" dirty="0"/>
              <a:t>th</a:t>
            </a:r>
            <a:r>
              <a:rPr lang="en-US" dirty="0"/>
              <a:t> largest banking center in the world.</a:t>
            </a:r>
          </a:p>
          <a:p>
            <a:pPr lvl="1"/>
            <a:r>
              <a:rPr lang="en-US" dirty="0"/>
              <a:t>7</a:t>
            </a:r>
            <a:r>
              <a:rPr lang="en-US" baseline="30000" dirty="0"/>
              <a:t>th</a:t>
            </a:r>
            <a:r>
              <a:rPr lang="en-US" dirty="0"/>
              <a:t> largest foreign exchange center in the world.</a:t>
            </a:r>
          </a:p>
          <a:p>
            <a:pPr lvl="1"/>
            <a:r>
              <a:rPr lang="en-US" dirty="0"/>
              <a:t>Convergence of capital to be invested in China.</a:t>
            </a:r>
          </a:p>
          <a:p>
            <a:pPr lvl="1"/>
            <a:r>
              <a:rPr lang="en-US" dirty="0"/>
              <a:t>Financial intermediary:</a:t>
            </a:r>
          </a:p>
          <a:p>
            <a:pPr lvl="2"/>
            <a:r>
              <a:rPr lang="en-US" dirty="0"/>
              <a:t>For investments bound for China.</a:t>
            </a:r>
          </a:p>
          <a:p>
            <a:pPr lvl="2"/>
            <a:r>
              <a:rPr lang="en-US" dirty="0"/>
              <a:t>From 50 to 70% over the 1980s and mid 1990s.</a:t>
            </a:r>
          </a:p>
          <a:p>
            <a:pPr lvl="2"/>
            <a:r>
              <a:rPr lang="en-US" dirty="0"/>
              <a:t>An important share of the capital comes from the Chinese diaspora.</a:t>
            </a:r>
          </a:p>
          <a:p>
            <a:pPr lvl="1"/>
            <a:r>
              <a:rPr lang="en-US" dirty="0"/>
              <a:t>Significant increase of the services and financial sector.</a:t>
            </a:r>
          </a:p>
          <a:p>
            <a:pPr lvl="1"/>
            <a:r>
              <a:rPr lang="en-US" dirty="0"/>
              <a:t>HSBC (Hong Kong Shanghai Banking Corporation).</a:t>
            </a:r>
          </a:p>
          <a:p>
            <a:pPr lvl="2"/>
            <a:r>
              <a:rPr lang="en-US" dirty="0"/>
              <a:t>Founded in 1865 to finance trade in Pacific Asia.</a:t>
            </a:r>
          </a:p>
          <a:p>
            <a:pPr lvl="2"/>
            <a:r>
              <a:rPr lang="en-US" dirty="0"/>
              <a:t>Seventh largest bank in the world (2018).</a:t>
            </a:r>
          </a:p>
          <a:p>
            <a:pPr lvl="2"/>
            <a:r>
              <a:rPr lang="en-US" dirty="0"/>
              <a:t>One of the three private issuer of currency in Hong Kong (60% of issues).</a:t>
            </a:r>
          </a:p>
        </p:txBody>
      </p:sp>
      <p:pic>
        <p:nvPicPr>
          <p:cNvPr id="4" name="Picture 6" descr="hsbc">
            <a:extLst>
              <a:ext uri="{FF2B5EF4-FFF2-40B4-BE49-F238E27FC236}">
                <a16:creationId xmlns:a16="http://schemas.microsoft.com/office/drawing/2014/main" id="{6106434F-9238-44F8-A368-078046FFE0BD}"/>
              </a:ext>
            </a:extLst>
          </p:cNvPr>
          <p:cNvPicPr>
            <a:picLocks noChangeAspect="1" noChangeArrowheads="1"/>
          </p:cNvPicPr>
          <p:nvPr/>
        </p:nvPicPr>
        <p:blipFill>
          <a:blip r:embed="rId2" cstate="print"/>
          <a:stretch>
            <a:fillRect/>
          </a:stretch>
        </p:blipFill>
        <p:spPr bwMode="auto">
          <a:xfrm>
            <a:off x="6436895" y="316707"/>
            <a:ext cx="3619500" cy="571500"/>
          </a:xfrm>
          <a:prstGeom prst="rect">
            <a:avLst/>
          </a:prstGeom>
          <a:noFill/>
          <a:ln w="9525">
            <a:noFill/>
            <a:miter lim="800000"/>
            <a:headEnd/>
            <a:tailEnd/>
          </a:ln>
        </p:spPr>
      </p:pic>
      <p:pic>
        <p:nvPicPr>
          <p:cNvPr id="5" name="Picture 2" descr="It looks like Hong Kong may soon end its link with the US dollar ...">
            <a:extLst>
              <a:ext uri="{FF2B5EF4-FFF2-40B4-BE49-F238E27FC236}">
                <a16:creationId xmlns:a16="http://schemas.microsoft.com/office/drawing/2014/main" id="{61909635-F679-4B4D-B87F-90D10A3E7E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6645" y="1527047"/>
            <a:ext cx="3770052" cy="1963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559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Creating a Gateway</a:t>
            </a:r>
          </a:p>
        </p:txBody>
      </p:sp>
      <p:sp>
        <p:nvSpPr>
          <p:cNvPr id="3" name="Content Placeholder 2"/>
          <p:cNvSpPr>
            <a:spLocks noGrp="1"/>
          </p:cNvSpPr>
          <p:nvPr>
            <p:ph idx="1"/>
          </p:nvPr>
        </p:nvSpPr>
        <p:spPr/>
        <p:txBody>
          <a:bodyPr/>
          <a:lstStyle/>
          <a:p>
            <a:r>
              <a:rPr lang="en-US" dirty="0"/>
              <a:t>Li &amp; Fung: A proxy for the role of Hong Kong in global manufacturing</a:t>
            </a:r>
          </a:p>
          <a:p>
            <a:pPr lvl="1"/>
            <a:r>
              <a:rPr lang="en-US" dirty="0"/>
              <a:t>Founded in 1906 in Guangzhou as an exporter of Chinese products (silk, porcelain).</a:t>
            </a:r>
          </a:p>
          <a:p>
            <a:pPr lvl="1"/>
            <a:r>
              <a:rPr lang="en-US" dirty="0"/>
              <a:t>Moved in Hong Kong in 1949 and developed a manufacturing base.</a:t>
            </a:r>
          </a:p>
          <a:p>
            <a:pPr lvl="1"/>
            <a:r>
              <a:rPr lang="en-US" dirty="0"/>
              <a:t>Actively expanded in China after 1979.</a:t>
            </a:r>
          </a:p>
          <a:p>
            <a:pPr lvl="1"/>
            <a:r>
              <a:rPr lang="en-US" dirty="0"/>
              <a:t>One of the world’s leading consumer goods procurement / supply chain company.</a:t>
            </a:r>
          </a:p>
          <a:p>
            <a:pPr lvl="1"/>
            <a:r>
              <a:rPr lang="en-US" dirty="0"/>
              <a:t>Specialized in the sourcing of time-sensitive mass-market goods.</a:t>
            </a:r>
          </a:p>
          <a:p>
            <a:pPr lvl="1"/>
            <a:r>
              <a:rPr lang="en-US" dirty="0"/>
              <a:t>Supply many of the world’s largest retailers:</a:t>
            </a:r>
          </a:p>
          <a:p>
            <a:pPr lvl="2"/>
            <a:r>
              <a:rPr lang="en-US" dirty="0"/>
              <a:t>A network of more than 10,000 factories.</a:t>
            </a:r>
          </a:p>
          <a:p>
            <a:pPr lvl="2"/>
            <a:r>
              <a:rPr lang="en-US" dirty="0"/>
              <a:t>Garments, fashion accessories, sporting goods, and toys are the most dominant goods.</a:t>
            </a:r>
          </a:p>
          <a:p>
            <a:pPr lvl="2"/>
            <a:r>
              <a:rPr lang="en-US" dirty="0"/>
              <a:t>Can provide product design, sourcing, distribution, &amp; marketing.</a:t>
            </a:r>
          </a:p>
          <a:p>
            <a:pPr lvl="2"/>
            <a:r>
              <a:rPr lang="en-US" dirty="0"/>
              <a:t>20,000 employees.</a:t>
            </a:r>
          </a:p>
          <a:p>
            <a:pPr lvl="2"/>
            <a:r>
              <a:rPr lang="en-US" dirty="0"/>
              <a:t>Moving into digital supply chains.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6676" y="5895600"/>
            <a:ext cx="221932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9224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p:cNvSpPr>
            <a:spLocks noGrp="1" noChangeArrowheads="1"/>
          </p:cNvSpPr>
          <p:nvPr>
            <p:ph type="title"/>
          </p:nvPr>
        </p:nvSpPr>
        <p:spPr/>
        <p:txBody>
          <a:bodyPr/>
          <a:lstStyle/>
          <a:p>
            <a:pPr eaLnBrk="1" hangingPunct="1">
              <a:defRPr/>
            </a:pPr>
            <a:r>
              <a:rPr lang="en-US" dirty="0"/>
              <a:t>3. Urban Planning in Hong Kong</a:t>
            </a:r>
          </a:p>
        </p:txBody>
      </p:sp>
      <p:sp>
        <p:nvSpPr>
          <p:cNvPr id="31747" name="Rectangle 3"/>
          <p:cNvSpPr>
            <a:spLocks noGrp="1" noChangeArrowheads="1"/>
          </p:cNvSpPr>
          <p:nvPr>
            <p:ph idx="1"/>
          </p:nvPr>
        </p:nvSpPr>
        <p:spPr/>
        <p:txBody>
          <a:bodyPr/>
          <a:lstStyle/>
          <a:p>
            <a:pPr eaLnBrk="1" hangingPunct="1"/>
            <a:r>
              <a:rPr lang="en-US" dirty="0"/>
              <a:t>Urban Planning</a:t>
            </a:r>
          </a:p>
          <a:p>
            <a:pPr lvl="1" eaLnBrk="1" hangingPunct="1"/>
            <a:r>
              <a:rPr lang="en-US" dirty="0"/>
              <a:t>Urban planning in Hong Kong is the outcome of its geography.</a:t>
            </a:r>
          </a:p>
          <a:p>
            <a:pPr lvl="1" eaLnBrk="1" hangingPunct="1"/>
            <a:r>
              <a:rPr lang="en-US" dirty="0"/>
              <a:t>Design and organization of urban space and activities.</a:t>
            </a:r>
          </a:p>
          <a:p>
            <a:pPr lvl="1" eaLnBrk="1" hangingPunct="1"/>
            <a:r>
              <a:rPr lang="en-US" dirty="0"/>
              <a:t>Land use / zoning:</a:t>
            </a:r>
          </a:p>
          <a:p>
            <a:pPr lvl="2" eaLnBrk="1" hangingPunct="1"/>
            <a:r>
              <a:rPr lang="en-US" dirty="0"/>
              <a:t>What type of activities are permitted in which areas?</a:t>
            </a:r>
          </a:p>
          <a:p>
            <a:pPr lvl="2" eaLnBrk="1" hangingPunct="1"/>
            <a:r>
              <a:rPr lang="en-US" dirty="0"/>
              <a:t>High density.</a:t>
            </a:r>
          </a:p>
          <a:p>
            <a:pPr lvl="1" eaLnBrk="1" hangingPunct="1"/>
            <a:r>
              <a:rPr lang="en-US" dirty="0"/>
              <a:t>Transportation:</a:t>
            </a:r>
          </a:p>
          <a:p>
            <a:pPr lvl="2" eaLnBrk="1" hangingPunct="1"/>
            <a:r>
              <a:rPr lang="en-US" dirty="0"/>
              <a:t>How can transportation bet set to answer mobility needs?</a:t>
            </a:r>
          </a:p>
          <a:p>
            <a:pPr lvl="1" eaLnBrk="1" hangingPunct="1"/>
            <a:r>
              <a:rPr lang="en-US" dirty="0"/>
              <a:t>Architecture:</a:t>
            </a:r>
          </a:p>
          <a:p>
            <a:pPr lvl="2" eaLnBrk="1" hangingPunct="1"/>
            <a:r>
              <a:rPr lang="en-US" dirty="0"/>
              <a:t>How the physical landscape gets constructed to support planning goals?</a:t>
            </a:r>
          </a:p>
        </p:txBody>
      </p:sp>
      <p:sp>
        <p:nvSpPr>
          <p:cNvPr id="4" name="TextBox 3">
            <a:extLst>
              <a:ext uri="{FF2B5EF4-FFF2-40B4-BE49-F238E27FC236}">
                <a16:creationId xmlns:a16="http://schemas.microsoft.com/office/drawing/2014/main" id="{1981CD4B-570E-4A7B-83EE-B30677790BFB}"/>
              </a:ext>
            </a:extLst>
          </p:cNvPr>
          <p:cNvSpPr txBox="1"/>
          <p:nvPr/>
        </p:nvSpPr>
        <p:spPr>
          <a:xfrm>
            <a:off x="2384233" y="6045339"/>
            <a:ext cx="6077972" cy="707886"/>
          </a:xfrm>
          <a:prstGeom prst="rect">
            <a:avLst/>
          </a:prstGeom>
          <a:noFill/>
        </p:spPr>
        <p:txBody>
          <a:bodyPr wrap="square" rtlCol="0">
            <a:spAutoFit/>
          </a:bodyPr>
          <a:lstStyle/>
          <a:p>
            <a:r>
              <a:rPr lang="en-US" sz="2000" b="1" dirty="0">
                <a:latin typeface="Agency FB" pitchFamily="34" charset="0"/>
              </a:rPr>
              <a:t>Provide some examples about why Hong Kong is a unique case for urban planning.</a:t>
            </a:r>
          </a:p>
        </p:txBody>
      </p:sp>
      <p:pic>
        <p:nvPicPr>
          <p:cNvPr id="5" name="Picture 2" descr="C:\Users\ecojpr\AppData\Local\Microsoft\Windows\Temporary Internet Files\Content.IE5\H0P94DF5\MC900442072[1].wmf">
            <a:extLst>
              <a:ext uri="{FF2B5EF4-FFF2-40B4-BE49-F238E27FC236}">
                <a16:creationId xmlns:a16="http://schemas.microsoft.com/office/drawing/2014/main" id="{D1290B60-B90F-4016-B580-5E6133F1BC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6998" y="6100510"/>
            <a:ext cx="914400" cy="6527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0" descr="Map&#10;&#10;Description automatically generated">
            <a:extLst>
              <a:ext uri="{FF2B5EF4-FFF2-40B4-BE49-F238E27FC236}">
                <a16:creationId xmlns:a16="http://schemas.microsoft.com/office/drawing/2014/main" id="{E2A7C4B3-7B23-4B01-B28B-A43C377772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248491" y="1311275"/>
            <a:ext cx="4918230" cy="5291138"/>
          </a:xfrm>
          <a:prstGeom prst="rect">
            <a:avLst/>
          </a:prstGeom>
          <a:noFill/>
          <a:ln w="9525">
            <a:noFill/>
            <a:miter lim="800000"/>
            <a:headEnd/>
            <a:tailEnd/>
          </a:ln>
        </p:spPr>
      </p:pic>
      <p:sp>
        <p:nvSpPr>
          <p:cNvPr id="850946" name="Rectangle 2"/>
          <p:cNvSpPr>
            <a:spLocks noGrp="1" noChangeArrowheads="1"/>
          </p:cNvSpPr>
          <p:nvPr>
            <p:ph type="title"/>
          </p:nvPr>
        </p:nvSpPr>
        <p:spPr/>
        <p:txBody>
          <a:bodyPr/>
          <a:lstStyle/>
          <a:p>
            <a:pPr eaLnBrk="1" hangingPunct="1">
              <a:defRPr/>
            </a:pPr>
            <a:r>
              <a:rPr lang="en-US"/>
              <a:t>The East Asian Tigers</a:t>
            </a:r>
          </a:p>
        </p:txBody>
      </p:sp>
      <p:sp>
        <p:nvSpPr>
          <p:cNvPr id="11268" name="Rectangle 4"/>
          <p:cNvSpPr>
            <a:spLocks noGrp="1" noChangeArrowheads="1"/>
          </p:cNvSpPr>
          <p:nvPr>
            <p:ph sz="half" idx="1"/>
          </p:nvPr>
        </p:nvSpPr>
        <p:spPr/>
        <p:txBody>
          <a:bodyPr/>
          <a:lstStyle/>
          <a:p>
            <a:pPr eaLnBrk="1" hangingPunct="1"/>
            <a:endParaRPr lang="en-US" sz="2000" dirty="0"/>
          </a:p>
        </p:txBody>
      </p:sp>
      <p:sp>
        <p:nvSpPr>
          <p:cNvPr id="4" name="Content Placeholder 3">
            <a:extLst>
              <a:ext uri="{FF2B5EF4-FFF2-40B4-BE49-F238E27FC236}">
                <a16:creationId xmlns:a16="http://schemas.microsoft.com/office/drawing/2014/main" id="{07EA5F0A-27A4-41FD-91D2-CA016047D73C}"/>
              </a:ext>
            </a:extLst>
          </p:cNvPr>
          <p:cNvSpPr>
            <a:spLocks noGrp="1"/>
          </p:cNvSpPr>
          <p:nvPr>
            <p:ph sz="half" idx="2"/>
          </p:nvPr>
        </p:nvSpPr>
        <p:spPr/>
        <p:txBody>
          <a:bodyPr/>
          <a:lstStyle/>
          <a:p>
            <a:r>
              <a:rPr lang="en-US" sz="2400" dirty="0"/>
              <a:t>What the Tigers have in common?</a:t>
            </a:r>
          </a:p>
          <a:p>
            <a:pPr lvl="1"/>
            <a:r>
              <a:rPr lang="en-US" sz="2000" dirty="0"/>
              <a:t>Small sized with small populations.</a:t>
            </a:r>
          </a:p>
          <a:p>
            <a:pPr lvl="1"/>
            <a:r>
              <a:rPr lang="en-US" sz="2000" dirty="0"/>
              <a:t>Little or no natural resources.</a:t>
            </a:r>
          </a:p>
          <a:p>
            <a:pPr lvl="1"/>
            <a:r>
              <a:rPr lang="en-US" sz="2000" dirty="0"/>
              <a:t>Market economies / trade gateways.</a:t>
            </a:r>
          </a:p>
          <a:p>
            <a:pPr lvl="1"/>
            <a:r>
              <a:rPr lang="en-US" sz="2000" dirty="0"/>
              <a:t>Democracies / Semi-democracies.</a:t>
            </a:r>
          </a:p>
          <a:p>
            <a:pPr lvl="1"/>
            <a:r>
              <a:rPr lang="en-US" sz="2000" dirty="0"/>
              <a:t>Coastal / Maritime access.</a:t>
            </a:r>
          </a:p>
          <a:p>
            <a:pPr lvl="1"/>
            <a:r>
              <a:rPr lang="en-US" sz="2000" dirty="0"/>
              <a:t>Chinese dominance (except South Korea; cultural influence).</a:t>
            </a:r>
          </a:p>
        </p:txBody>
      </p:sp>
      <p:sp>
        <p:nvSpPr>
          <p:cNvPr id="11269" name="Line 5"/>
          <p:cNvSpPr>
            <a:spLocks noChangeShapeType="1"/>
          </p:cNvSpPr>
          <p:nvPr/>
        </p:nvSpPr>
        <p:spPr bwMode="auto">
          <a:xfrm flipH="1" flipV="1">
            <a:off x="4297965" y="2635476"/>
            <a:ext cx="533400" cy="220662"/>
          </a:xfrm>
          <a:prstGeom prst="line">
            <a:avLst/>
          </a:prstGeom>
          <a:noFill/>
          <a:ln w="25400">
            <a:solidFill>
              <a:srgbClr val="FF0000"/>
            </a:solidFill>
            <a:round/>
            <a:headEnd/>
            <a:tailEnd type="oval" w="med" len="med"/>
          </a:ln>
        </p:spPr>
        <p:txBody>
          <a:bodyPr/>
          <a:lstStyle/>
          <a:p>
            <a:endParaRPr lang="en-US"/>
          </a:p>
        </p:txBody>
      </p:sp>
      <p:sp>
        <p:nvSpPr>
          <p:cNvPr id="11270" name="Text Box 6"/>
          <p:cNvSpPr txBox="1">
            <a:spLocks noChangeArrowheads="1"/>
          </p:cNvSpPr>
          <p:nvPr/>
        </p:nvSpPr>
        <p:spPr bwMode="auto">
          <a:xfrm>
            <a:off x="4564666" y="2856139"/>
            <a:ext cx="998671" cy="246221"/>
          </a:xfrm>
          <a:prstGeom prst="rect">
            <a:avLst/>
          </a:prstGeom>
          <a:noFill/>
          <a:ln w="9525">
            <a:noFill/>
            <a:miter lim="800000"/>
            <a:headEnd/>
            <a:tailEnd/>
          </a:ln>
        </p:spPr>
        <p:txBody>
          <a:bodyPr wrap="none" lIns="0" tIns="0" rIns="0" bIns="0">
            <a:spAutoFit/>
          </a:bodyPr>
          <a:lstStyle/>
          <a:p>
            <a:r>
              <a:rPr lang="en-US" sz="1600" b="1" dirty="0">
                <a:effectLst>
                  <a:outerShdw blurRad="38100" dist="38100" dir="2700000" algn="tl">
                    <a:srgbClr val="000000">
                      <a:alpha val="43137"/>
                    </a:srgbClr>
                  </a:outerShdw>
                </a:effectLst>
                <a:latin typeface="Arial Narrow" pitchFamily="34" charset="0"/>
              </a:rPr>
              <a:t>South Korea</a:t>
            </a:r>
          </a:p>
        </p:txBody>
      </p:sp>
      <p:sp>
        <p:nvSpPr>
          <p:cNvPr id="11271" name="Line 7"/>
          <p:cNvSpPr>
            <a:spLocks noChangeShapeType="1"/>
          </p:cNvSpPr>
          <p:nvPr/>
        </p:nvSpPr>
        <p:spPr bwMode="auto">
          <a:xfrm flipH="1" flipV="1">
            <a:off x="3963004" y="3548351"/>
            <a:ext cx="506412" cy="82550"/>
          </a:xfrm>
          <a:prstGeom prst="line">
            <a:avLst/>
          </a:prstGeom>
          <a:noFill/>
          <a:ln w="25400">
            <a:solidFill>
              <a:srgbClr val="FF0000"/>
            </a:solidFill>
            <a:round/>
            <a:headEnd/>
            <a:tailEnd type="oval" w="med" len="med"/>
          </a:ln>
        </p:spPr>
        <p:txBody>
          <a:bodyPr/>
          <a:lstStyle/>
          <a:p>
            <a:endParaRPr lang="en-US"/>
          </a:p>
        </p:txBody>
      </p:sp>
      <p:sp>
        <p:nvSpPr>
          <p:cNvPr id="11272" name="Text Box 8"/>
          <p:cNvSpPr txBox="1">
            <a:spLocks noChangeArrowheads="1"/>
          </p:cNvSpPr>
          <p:nvPr/>
        </p:nvSpPr>
        <p:spPr bwMode="auto">
          <a:xfrm>
            <a:off x="4507247" y="3507791"/>
            <a:ext cx="556755" cy="246221"/>
          </a:xfrm>
          <a:prstGeom prst="rect">
            <a:avLst/>
          </a:prstGeom>
          <a:noFill/>
          <a:ln w="9525">
            <a:noFill/>
            <a:miter lim="800000"/>
            <a:headEnd/>
            <a:tailEnd/>
          </a:ln>
        </p:spPr>
        <p:txBody>
          <a:bodyPr wrap="none" lIns="0" tIns="0" rIns="0" bIns="0">
            <a:spAutoFit/>
          </a:bodyPr>
          <a:lstStyle/>
          <a:p>
            <a:r>
              <a:rPr lang="en-US" sz="1600" b="1" dirty="0">
                <a:effectLst>
                  <a:outerShdw blurRad="38100" dist="38100" dir="2700000" algn="tl">
                    <a:srgbClr val="000000">
                      <a:alpha val="43137"/>
                    </a:srgbClr>
                  </a:outerShdw>
                </a:effectLst>
                <a:latin typeface="Arial Narrow" pitchFamily="34" charset="0"/>
              </a:rPr>
              <a:t>Taiwan</a:t>
            </a:r>
          </a:p>
        </p:txBody>
      </p:sp>
      <p:sp>
        <p:nvSpPr>
          <p:cNvPr id="11273" name="Line 9"/>
          <p:cNvSpPr>
            <a:spLocks noChangeShapeType="1"/>
          </p:cNvSpPr>
          <p:nvPr/>
        </p:nvSpPr>
        <p:spPr bwMode="auto">
          <a:xfrm flipH="1" flipV="1">
            <a:off x="3477149" y="3625626"/>
            <a:ext cx="871538" cy="376237"/>
          </a:xfrm>
          <a:prstGeom prst="line">
            <a:avLst/>
          </a:prstGeom>
          <a:noFill/>
          <a:ln w="25400">
            <a:solidFill>
              <a:srgbClr val="FF0000"/>
            </a:solidFill>
            <a:round/>
            <a:headEnd/>
            <a:tailEnd type="oval" w="med" len="med"/>
          </a:ln>
        </p:spPr>
        <p:txBody>
          <a:bodyPr/>
          <a:lstStyle/>
          <a:p>
            <a:endParaRPr lang="en-US"/>
          </a:p>
        </p:txBody>
      </p:sp>
      <p:sp>
        <p:nvSpPr>
          <p:cNvPr id="11274" name="Text Box 10"/>
          <p:cNvSpPr txBox="1">
            <a:spLocks noChangeArrowheads="1"/>
          </p:cNvSpPr>
          <p:nvPr/>
        </p:nvSpPr>
        <p:spPr bwMode="auto">
          <a:xfrm>
            <a:off x="4443938" y="3878752"/>
            <a:ext cx="905697" cy="246221"/>
          </a:xfrm>
          <a:prstGeom prst="rect">
            <a:avLst/>
          </a:prstGeom>
          <a:noFill/>
          <a:ln w="9525">
            <a:noFill/>
            <a:miter lim="800000"/>
            <a:headEnd/>
            <a:tailEnd/>
          </a:ln>
        </p:spPr>
        <p:txBody>
          <a:bodyPr wrap="none" lIns="0" tIns="0" rIns="0" bIns="0">
            <a:spAutoFit/>
          </a:bodyPr>
          <a:lstStyle/>
          <a:p>
            <a:r>
              <a:rPr lang="en-US" sz="1600" b="1" dirty="0">
                <a:effectLst>
                  <a:outerShdw blurRad="38100" dist="38100" dir="2700000" algn="tl">
                    <a:srgbClr val="000000">
                      <a:alpha val="43137"/>
                    </a:srgbClr>
                  </a:outerShdw>
                </a:effectLst>
                <a:latin typeface="Arial Narrow" pitchFamily="34" charset="0"/>
              </a:rPr>
              <a:t>Hong Kong</a:t>
            </a:r>
          </a:p>
        </p:txBody>
      </p:sp>
      <p:sp>
        <p:nvSpPr>
          <p:cNvPr id="11275" name="Line 11"/>
          <p:cNvSpPr>
            <a:spLocks noChangeShapeType="1"/>
          </p:cNvSpPr>
          <p:nvPr/>
        </p:nvSpPr>
        <p:spPr bwMode="auto">
          <a:xfrm flipH="1">
            <a:off x="2516503" y="4974793"/>
            <a:ext cx="1762920" cy="178752"/>
          </a:xfrm>
          <a:prstGeom prst="line">
            <a:avLst/>
          </a:prstGeom>
          <a:noFill/>
          <a:ln w="25400">
            <a:solidFill>
              <a:srgbClr val="FF0000"/>
            </a:solidFill>
            <a:round/>
            <a:headEnd/>
            <a:tailEnd type="oval" w="med" len="med"/>
          </a:ln>
        </p:spPr>
        <p:txBody>
          <a:bodyPr/>
          <a:lstStyle/>
          <a:p>
            <a:endParaRPr lang="en-US"/>
          </a:p>
        </p:txBody>
      </p:sp>
      <p:sp>
        <p:nvSpPr>
          <p:cNvPr id="11276" name="Text Box 12"/>
          <p:cNvSpPr txBox="1">
            <a:spLocks noChangeArrowheads="1"/>
          </p:cNvSpPr>
          <p:nvPr/>
        </p:nvSpPr>
        <p:spPr bwMode="auto">
          <a:xfrm>
            <a:off x="4364383" y="4826237"/>
            <a:ext cx="820738" cy="246221"/>
          </a:xfrm>
          <a:prstGeom prst="rect">
            <a:avLst/>
          </a:prstGeom>
          <a:noFill/>
          <a:ln w="9525">
            <a:noFill/>
            <a:miter lim="800000"/>
            <a:headEnd/>
            <a:tailEnd/>
          </a:ln>
        </p:spPr>
        <p:txBody>
          <a:bodyPr wrap="none" lIns="0" tIns="0" rIns="0" bIns="0">
            <a:spAutoFit/>
          </a:bodyPr>
          <a:lstStyle/>
          <a:p>
            <a:r>
              <a:rPr lang="en-US" sz="1600" b="1" dirty="0">
                <a:effectLst>
                  <a:outerShdw blurRad="38100" dist="38100" dir="2700000" algn="tl">
                    <a:srgbClr val="000000">
                      <a:alpha val="43137"/>
                    </a:srgbClr>
                  </a:outerShdw>
                </a:effectLst>
                <a:latin typeface="Arial Narrow" pitchFamily="34" charset="0"/>
              </a:rPr>
              <a:t>Singapore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2"/>
          <p:cNvSpPr>
            <a:spLocks noGrp="1" noChangeArrowheads="1"/>
          </p:cNvSpPr>
          <p:nvPr>
            <p:ph type="title"/>
          </p:nvPr>
        </p:nvSpPr>
        <p:spPr/>
        <p:txBody>
          <a:bodyPr/>
          <a:lstStyle/>
          <a:p>
            <a:pPr eaLnBrk="1" hangingPunct="1">
              <a:defRPr/>
            </a:pPr>
            <a:r>
              <a:rPr lang="en-US" dirty="0"/>
              <a:t>3. Urban Planning in Hong Kong</a:t>
            </a:r>
          </a:p>
        </p:txBody>
      </p:sp>
      <p:sp>
        <p:nvSpPr>
          <p:cNvPr id="32771" name="Rectangle 3"/>
          <p:cNvSpPr>
            <a:spLocks noGrp="1" noChangeArrowheads="1"/>
          </p:cNvSpPr>
          <p:nvPr>
            <p:ph idx="1"/>
          </p:nvPr>
        </p:nvSpPr>
        <p:spPr/>
        <p:txBody>
          <a:bodyPr/>
          <a:lstStyle/>
          <a:p>
            <a:pPr eaLnBrk="1" hangingPunct="1"/>
            <a:r>
              <a:rPr lang="en-US" dirty="0"/>
              <a:t>Land use</a:t>
            </a:r>
          </a:p>
          <a:p>
            <a:pPr lvl="1" eaLnBrk="1" hangingPunct="1"/>
            <a:r>
              <a:rPr lang="en-US" dirty="0"/>
              <a:t>Extreme scarcity:</a:t>
            </a:r>
          </a:p>
          <a:p>
            <a:pPr lvl="2" eaLnBrk="1" hangingPunct="1"/>
            <a:r>
              <a:rPr lang="en-US" dirty="0"/>
              <a:t>Most of the territory is either forests/mountains or high-density urban.</a:t>
            </a:r>
          </a:p>
          <a:p>
            <a:pPr lvl="1" eaLnBrk="1" hangingPunct="1"/>
            <a:r>
              <a:rPr lang="en-US" dirty="0"/>
              <a:t>High land value forces construction to go up:</a:t>
            </a:r>
          </a:p>
          <a:p>
            <a:pPr lvl="2" eaLnBrk="1" hangingPunct="1"/>
            <a:r>
              <a:rPr lang="en-US" dirty="0"/>
              <a:t>“The Manhattan of China”.</a:t>
            </a:r>
          </a:p>
          <a:p>
            <a:pPr lvl="1" eaLnBrk="1" hangingPunct="1"/>
            <a:r>
              <a:rPr lang="en-US" dirty="0"/>
              <a:t>Intense precipitations required massive investments in erosion control projects.</a:t>
            </a:r>
          </a:p>
          <a:p>
            <a:pPr lvl="1" eaLnBrk="1" hangingPunct="1"/>
            <a:r>
              <a:rPr lang="en-US" dirty="0"/>
              <a:t>Land reclamation projects:</a:t>
            </a:r>
          </a:p>
          <a:p>
            <a:pPr lvl="2" eaLnBrk="1" hangingPunct="1"/>
            <a:r>
              <a:rPr lang="en-US" dirty="0"/>
              <a:t>The surface of Hong Kong is growing.</a:t>
            </a:r>
          </a:p>
          <a:p>
            <a:pPr lvl="2" eaLnBrk="1" hangingPunct="1"/>
            <a:r>
              <a:rPr lang="en-US" dirty="0"/>
              <a:t>The new airport created a lot of new land for development.</a:t>
            </a:r>
          </a:p>
          <a:p>
            <a:pPr lvl="2" eaLnBrk="1" hangingPunct="1"/>
            <a:r>
              <a:rPr lang="en-US" dirty="0"/>
              <a:t>Extension of Kowloon and </a:t>
            </a:r>
            <a:r>
              <a:rPr lang="en-US" dirty="0" err="1"/>
              <a:t>Wanchai</a:t>
            </a:r>
            <a:r>
              <a:rPr lang="en-US" dirty="0"/>
              <a:t> (downtown area).</a:t>
            </a:r>
          </a:p>
          <a:p>
            <a:pPr lvl="2" eaLnBrk="1" hangingPunct="1"/>
            <a:r>
              <a:rPr lang="en-US" dirty="0"/>
              <a:t>Enables the government to generate substantial income by selling new land for real estate development.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2"/>
          <p:cNvSpPr>
            <a:spLocks noGrp="1" noChangeArrowheads="1"/>
          </p:cNvSpPr>
          <p:nvPr>
            <p:ph type="title"/>
          </p:nvPr>
        </p:nvSpPr>
        <p:spPr/>
        <p:txBody>
          <a:bodyPr/>
          <a:lstStyle/>
          <a:p>
            <a:pPr eaLnBrk="1" hangingPunct="1">
              <a:defRPr/>
            </a:pPr>
            <a:r>
              <a:rPr lang="en-US" dirty="0"/>
              <a:t>3. Urban Planning in Hong Kong</a:t>
            </a:r>
          </a:p>
        </p:txBody>
      </p:sp>
      <p:sp>
        <p:nvSpPr>
          <p:cNvPr id="33795" name="Rectangle 3"/>
          <p:cNvSpPr>
            <a:spLocks noGrp="1" noChangeArrowheads="1"/>
          </p:cNvSpPr>
          <p:nvPr>
            <p:ph idx="1"/>
          </p:nvPr>
        </p:nvSpPr>
        <p:spPr/>
        <p:txBody>
          <a:bodyPr/>
          <a:lstStyle/>
          <a:p>
            <a:pPr eaLnBrk="1" hangingPunct="1"/>
            <a:r>
              <a:rPr lang="en-US" dirty="0"/>
              <a:t>Transportation</a:t>
            </a:r>
          </a:p>
          <a:p>
            <a:pPr lvl="1" eaLnBrk="1" hangingPunct="1"/>
            <a:r>
              <a:rPr lang="en-US" dirty="0"/>
              <a:t>Heavy reliance on public transit:</a:t>
            </a:r>
          </a:p>
          <a:p>
            <a:pPr lvl="2" eaLnBrk="1" hangingPunct="1"/>
            <a:r>
              <a:rPr lang="en-US" dirty="0"/>
              <a:t>About 11 million daily journeys.</a:t>
            </a:r>
          </a:p>
          <a:p>
            <a:pPr lvl="2" eaLnBrk="1" hangingPunct="1"/>
            <a:r>
              <a:rPr lang="en-US" dirty="0"/>
              <a:t>The only way to move such a large number of people in such a constrained area.</a:t>
            </a:r>
          </a:p>
          <a:p>
            <a:pPr lvl="2" eaLnBrk="1" hangingPunct="1"/>
            <a:r>
              <a:rPr lang="en-US" dirty="0"/>
              <a:t>The subway handles 5.2 million passengers per day.</a:t>
            </a:r>
          </a:p>
          <a:p>
            <a:pPr lvl="2" eaLnBrk="1" hangingPunct="1"/>
            <a:r>
              <a:rPr lang="en-US" dirty="0"/>
              <a:t>Double deck tramway system in CBD.</a:t>
            </a:r>
          </a:p>
          <a:p>
            <a:pPr lvl="1" eaLnBrk="1" hangingPunct="1"/>
            <a:r>
              <a:rPr lang="en-US" dirty="0"/>
              <a:t>Dominance of walking:</a:t>
            </a:r>
          </a:p>
          <a:p>
            <a:pPr lvl="2" eaLnBrk="1" hangingPunct="1"/>
            <a:r>
              <a:rPr lang="en-US" dirty="0"/>
              <a:t>Compact and high-density city.</a:t>
            </a:r>
          </a:p>
          <a:p>
            <a:pPr lvl="2" eaLnBrk="1" hangingPunct="1"/>
            <a:r>
              <a:rPr lang="en-US" dirty="0"/>
              <a:t>Longest escalator in the world (800 meters).</a:t>
            </a:r>
          </a:p>
          <a:p>
            <a:pPr lvl="1" eaLnBrk="1" hangingPunct="1"/>
            <a:r>
              <a:rPr lang="en-US" dirty="0"/>
              <a:t>Airport train:</a:t>
            </a:r>
          </a:p>
          <a:p>
            <a:pPr lvl="2" eaLnBrk="1" hangingPunct="1"/>
            <a:r>
              <a:rPr lang="en-US" dirty="0"/>
              <a:t>Linking the main terminal to the CBD.</a:t>
            </a:r>
          </a:p>
          <a:p>
            <a:pPr lvl="1"/>
            <a:r>
              <a:rPr lang="en-US" dirty="0"/>
              <a:t>High-speed rail:</a:t>
            </a:r>
          </a:p>
          <a:p>
            <a:pPr lvl="2"/>
            <a:r>
              <a:rPr lang="en-US" dirty="0"/>
              <a:t>Connected to China’s HSR system.</a:t>
            </a:r>
          </a:p>
          <a:p>
            <a:pPr lvl="1"/>
            <a:r>
              <a:rPr lang="en-US" dirty="0"/>
              <a:t>Hong Kong–Zhuhai–Macau Bridge</a:t>
            </a:r>
          </a:p>
          <a:p>
            <a:pPr lvl="2"/>
            <a:r>
              <a:rPr lang="en-US" dirty="0"/>
              <a:t>55-kilometer bridge opened in 2018.</a:t>
            </a:r>
          </a:p>
          <a:p>
            <a:pPr lvl="2" eaLnBrk="1" hangingPunct="1"/>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2"/>
          <p:cNvSpPr>
            <a:spLocks noGrp="1" noChangeArrowheads="1"/>
          </p:cNvSpPr>
          <p:nvPr>
            <p:ph type="title"/>
          </p:nvPr>
        </p:nvSpPr>
        <p:spPr/>
        <p:txBody>
          <a:bodyPr/>
          <a:lstStyle/>
          <a:p>
            <a:pPr eaLnBrk="1" hangingPunct="1">
              <a:defRPr/>
            </a:pPr>
            <a:r>
              <a:rPr lang="en-US" dirty="0"/>
              <a:t>3. Urban Planning in Hong Kong</a:t>
            </a:r>
          </a:p>
        </p:txBody>
      </p:sp>
      <p:sp>
        <p:nvSpPr>
          <p:cNvPr id="34819" name="Rectangle 3"/>
          <p:cNvSpPr>
            <a:spLocks noGrp="1" noChangeArrowheads="1"/>
          </p:cNvSpPr>
          <p:nvPr>
            <p:ph idx="1"/>
          </p:nvPr>
        </p:nvSpPr>
        <p:spPr/>
        <p:txBody>
          <a:bodyPr/>
          <a:lstStyle/>
          <a:p>
            <a:pPr eaLnBrk="1" hangingPunct="1"/>
            <a:r>
              <a:rPr lang="en-US" dirty="0"/>
              <a:t>Architecture</a:t>
            </a:r>
          </a:p>
          <a:p>
            <a:pPr lvl="1" eaLnBrk="1" hangingPunct="1"/>
            <a:r>
              <a:rPr lang="en-US" dirty="0"/>
              <a:t>Collective architecture:</a:t>
            </a:r>
          </a:p>
          <a:p>
            <a:pPr lvl="2" eaLnBrk="1" hangingPunct="1"/>
            <a:r>
              <a:rPr lang="en-US" dirty="0"/>
              <a:t>Reflects the Chinese culture.</a:t>
            </a:r>
          </a:p>
          <a:p>
            <a:pPr lvl="2" eaLnBrk="1" hangingPunct="1"/>
            <a:r>
              <a:rPr lang="en-US" dirty="0"/>
              <a:t>Apartments and public housing complexes.</a:t>
            </a:r>
          </a:p>
          <a:p>
            <a:pPr lvl="2" eaLnBrk="1" hangingPunct="1"/>
            <a:r>
              <a:rPr lang="en-US" dirty="0"/>
              <a:t>Collective recreational spaces.</a:t>
            </a:r>
          </a:p>
          <a:p>
            <a:pPr lvl="1" eaLnBrk="1" hangingPunct="1"/>
            <a:r>
              <a:rPr lang="en-US" dirty="0"/>
              <a:t>High rises / arcologies:</a:t>
            </a:r>
          </a:p>
          <a:p>
            <a:pPr lvl="2" eaLnBrk="1" hangingPunct="1"/>
            <a:r>
              <a:rPr lang="en-US" dirty="0"/>
              <a:t>Importance of vertical movements.</a:t>
            </a:r>
          </a:p>
          <a:p>
            <a:pPr lvl="2" eaLnBrk="1" hangingPunct="1"/>
            <a:r>
              <a:rPr lang="en-US" dirty="0"/>
              <a:t>Self-contained buildings with all services (250,000 people per </a:t>
            </a:r>
            <a:r>
              <a:rPr lang="en-US" dirty="0" err="1"/>
              <a:t>sqr</a:t>
            </a:r>
            <a:r>
              <a:rPr lang="en-US" dirty="0"/>
              <a:t> mile).</a:t>
            </a:r>
          </a:p>
          <a:p>
            <a:pPr lvl="2" eaLnBrk="1" hangingPunct="1"/>
            <a:r>
              <a:rPr lang="en-US" dirty="0"/>
              <a:t>Separation of commercial activities from roads in central areas.</a:t>
            </a:r>
          </a:p>
          <a:p>
            <a:pPr lvl="2" eaLnBrk="1" hangingPunct="1"/>
            <a:r>
              <a:rPr lang="en-US" dirty="0"/>
              <a:t>International Commerce Center; opened in 2010. Tallest building in Hong Kong; World’s 12</a:t>
            </a:r>
            <a:r>
              <a:rPr lang="en-US" baseline="30000" dirty="0"/>
              <a:t>th</a:t>
            </a:r>
            <a:r>
              <a:rPr lang="en-US" dirty="0"/>
              <a:t> tallest building (multifunctional: offices, hotels, restaurants, shopping).</a:t>
            </a:r>
          </a:p>
          <a:p>
            <a:pPr lvl="1" eaLnBrk="1" hangingPunct="1"/>
            <a:r>
              <a:rPr lang="en-US" dirty="0"/>
              <a:t>Post-modern landscape:</a:t>
            </a:r>
          </a:p>
          <a:p>
            <a:pPr lvl="2" eaLnBrk="1" hangingPunct="1"/>
            <a:r>
              <a:rPr lang="en-US" dirty="0"/>
              <a:t>Buildings an expression of power, wealth and prestige.</a:t>
            </a:r>
          </a:p>
          <a:p>
            <a:pPr lvl="2" eaLnBrk="1" hangingPunct="1"/>
            <a:r>
              <a:rPr lang="en-US" dirty="0"/>
              <a:t>Many buildings are architectural landmarks.</a:t>
            </a:r>
          </a:p>
          <a:p>
            <a:pPr lvl="2" eaLnBrk="1" hangingPunct="1"/>
            <a:r>
              <a:rPr lang="en-US" dirty="0"/>
              <a:t>Impact of culture (Feng Shui; “wind - water”) in setting and design (even superstitions).</a:t>
            </a:r>
          </a:p>
          <a:p>
            <a:pPr lvl="2" eaLnBrk="1" hangingPunct="1"/>
            <a:r>
              <a:rPr lang="en-US" dirty="0"/>
              <a:t>Harmonizing individuals with their surroundings.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AE91AC-E893-4DD8-A77F-4D5291442620}"/>
              </a:ext>
            </a:extLst>
          </p:cNvPr>
          <p:cNvSpPr>
            <a:spLocks noGrp="1"/>
          </p:cNvSpPr>
          <p:nvPr>
            <p:ph type="title"/>
          </p:nvPr>
        </p:nvSpPr>
        <p:spPr/>
        <p:txBody>
          <a:bodyPr/>
          <a:lstStyle/>
          <a:p>
            <a:r>
              <a:rPr lang="en-US" dirty="0"/>
              <a:t>Impacts of Feng Shui on Hong Kong Architecture</a:t>
            </a:r>
          </a:p>
        </p:txBody>
      </p:sp>
      <p:pic>
        <p:nvPicPr>
          <p:cNvPr id="1026" name="Picture 2" descr="The Feng Shui Skyscrapers of Hong Kong | Amusing Planet">
            <a:extLst>
              <a:ext uri="{FF2B5EF4-FFF2-40B4-BE49-F238E27FC236}">
                <a16:creationId xmlns:a16="http://schemas.microsoft.com/office/drawing/2014/main" id="{F952DA4A-F456-409E-AF87-B19B10F68B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1633" y="1313218"/>
            <a:ext cx="7366731" cy="5525048"/>
          </a:xfrm>
          <a:prstGeom prst="rect">
            <a:avLst/>
          </a:prstGeom>
          <a:noFill/>
          <a:extLst>
            <a:ext uri="{909E8E84-426E-40DD-AFC4-6F175D3DCCD1}">
              <a14:hiddenFill xmlns:a14="http://schemas.microsoft.com/office/drawing/2010/main">
                <a:solidFill>
                  <a:srgbClr val="FFFFFF"/>
                </a:solidFill>
              </a14:hiddenFill>
            </a:ext>
          </a:extLst>
        </p:spPr>
      </p:pic>
      <p:sp>
        <p:nvSpPr>
          <p:cNvPr id="2" name="Action Button: Video 1">
            <a:hlinkClick r:id="rId4" highlightClick="1"/>
            <a:extLst>
              <a:ext uri="{FF2B5EF4-FFF2-40B4-BE49-F238E27FC236}">
                <a16:creationId xmlns:a16="http://schemas.microsoft.com/office/drawing/2014/main" id="{65854906-5360-4C89-9B52-34787498A4F1}"/>
              </a:ext>
            </a:extLst>
          </p:cNvPr>
          <p:cNvSpPr/>
          <p:nvPr/>
        </p:nvSpPr>
        <p:spPr bwMode="auto">
          <a:xfrm>
            <a:off x="9683430" y="4374647"/>
            <a:ext cx="670999" cy="499960"/>
          </a:xfrm>
          <a:prstGeom prst="actionButtonMovie">
            <a:avLst/>
          </a:prstGeom>
          <a:solidFill>
            <a:schemeClr val="accent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 name="Rectangle 2">
            <a:extLst>
              <a:ext uri="{FF2B5EF4-FFF2-40B4-BE49-F238E27FC236}">
                <a16:creationId xmlns:a16="http://schemas.microsoft.com/office/drawing/2014/main" id="{8A5AA977-41B7-49FA-B5F9-A063AB3E4904}"/>
              </a:ext>
            </a:extLst>
          </p:cNvPr>
          <p:cNvSpPr/>
          <p:nvPr/>
        </p:nvSpPr>
        <p:spPr>
          <a:xfrm>
            <a:off x="9591332" y="4934988"/>
            <a:ext cx="2065623" cy="646331"/>
          </a:xfrm>
          <a:prstGeom prst="rect">
            <a:avLst/>
          </a:prstGeom>
        </p:spPr>
        <p:txBody>
          <a:bodyPr wrap="square">
            <a:spAutoFit/>
          </a:bodyPr>
          <a:lstStyle/>
          <a:p>
            <a:r>
              <a:rPr lang="en-US" b="1" dirty="0">
                <a:latin typeface="Agency FB" panose="020B0503020202020204" pitchFamily="34" charset="0"/>
              </a:rPr>
              <a:t>How feng shui shaped Hong Kong's skyline</a:t>
            </a:r>
            <a:endParaRPr lang="en-US" b="1" i="0" dirty="0">
              <a:effectLst/>
              <a:latin typeface="Agency FB" panose="020B0503020202020204" pitchFamily="34" charset="0"/>
            </a:endParaRPr>
          </a:p>
        </p:txBody>
      </p:sp>
    </p:spTree>
    <p:extLst>
      <p:ext uri="{BB962C8B-B14F-4D97-AF65-F5344CB8AC3E}">
        <p14:creationId xmlns:p14="http://schemas.microsoft.com/office/powerpoint/2010/main" val="1769476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p:txBody>
          <a:bodyPr/>
          <a:lstStyle/>
          <a:p>
            <a:pPr eaLnBrk="1" hangingPunct="1">
              <a:defRPr/>
            </a:pPr>
            <a:r>
              <a:rPr lang="en-US" dirty="0"/>
              <a:t>B. The Other China: Taiwan</a:t>
            </a:r>
          </a:p>
        </p:txBody>
      </p:sp>
      <p:sp>
        <p:nvSpPr>
          <p:cNvPr id="35843" name="Rectangle 3"/>
          <p:cNvSpPr>
            <a:spLocks noGrp="1" noChangeArrowheads="1"/>
          </p:cNvSpPr>
          <p:nvPr>
            <p:ph type="body" idx="1"/>
          </p:nvPr>
        </p:nvSpPr>
        <p:spPr/>
        <p:txBody>
          <a:bodyPr/>
          <a:lstStyle/>
          <a:p>
            <a:pPr eaLnBrk="1" hangingPunct="1"/>
            <a:r>
              <a:rPr lang="en-US" dirty="0"/>
              <a:t>1. Geography of Taiwan</a:t>
            </a:r>
          </a:p>
          <a:p>
            <a:pPr lvl="1" eaLnBrk="1" hangingPunct="1"/>
            <a:r>
              <a:rPr lang="en-US" dirty="0"/>
              <a:t>What characterizes the geography of Taiwan?</a:t>
            </a:r>
          </a:p>
          <a:p>
            <a:pPr eaLnBrk="1" hangingPunct="1"/>
            <a:r>
              <a:rPr lang="en-US" dirty="0"/>
              <a:t>2. The Republic of China</a:t>
            </a:r>
          </a:p>
          <a:p>
            <a:pPr lvl="1" eaLnBrk="1" hangingPunct="1"/>
            <a:r>
              <a:rPr lang="en-US" dirty="0"/>
              <a:t>How the ROC came into existence?</a:t>
            </a:r>
          </a:p>
          <a:p>
            <a:pPr eaLnBrk="1" hangingPunct="1"/>
            <a:r>
              <a:rPr lang="en-US" dirty="0"/>
              <a:t>3. ROC vs PRC</a:t>
            </a:r>
          </a:p>
          <a:p>
            <a:pPr lvl="1" eaLnBrk="1" hangingPunct="1"/>
            <a:r>
              <a:rPr lang="en-US" dirty="0"/>
              <a:t>What is the nature of the conflict with China and what are the reunification possibilities?</a:t>
            </a:r>
          </a:p>
          <a:p>
            <a:pPr eaLnBrk="1" hangingPunct="1"/>
            <a:r>
              <a:rPr lang="en-US" dirty="0"/>
              <a:t>4. Silicon Island</a:t>
            </a:r>
          </a:p>
          <a:p>
            <a:pPr lvl="1" eaLnBrk="1" hangingPunct="1"/>
            <a:r>
              <a:rPr lang="en-US" dirty="0"/>
              <a:t>What is the contribution of Taiwan to the global IT industry?</a:t>
            </a:r>
          </a:p>
          <a:p>
            <a:pPr lvl="1" eaLnBrk="1" hangingPunct="1"/>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89AA121-DB44-4B5A-84D5-99048AE25E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6837" y="1335088"/>
            <a:ext cx="4419600" cy="5267325"/>
          </a:xfrm>
          <a:prstGeom prst="rect">
            <a:avLst/>
          </a:prstGeom>
          <a:noFill/>
          <a:extLst>
            <a:ext uri="{909E8E84-426E-40DD-AFC4-6F175D3DCCD1}">
              <a14:hiddenFill xmlns:a14="http://schemas.microsoft.com/office/drawing/2010/main">
                <a:solidFill>
                  <a:srgbClr val="FFFFFF"/>
                </a:solidFill>
              </a14:hiddenFill>
            </a:ext>
          </a:extLst>
        </p:spPr>
      </p:pic>
      <p:sp>
        <p:nvSpPr>
          <p:cNvPr id="36867" name="Freeform 7"/>
          <p:cNvSpPr>
            <a:spLocks/>
          </p:cNvSpPr>
          <p:nvPr/>
        </p:nvSpPr>
        <p:spPr bwMode="auto">
          <a:xfrm>
            <a:off x="1622025" y="3429000"/>
            <a:ext cx="411163" cy="396875"/>
          </a:xfrm>
          <a:custGeom>
            <a:avLst/>
            <a:gdLst>
              <a:gd name="T0" fmla="*/ 2147483647 w 259"/>
              <a:gd name="T1" fmla="*/ 2147483647 h 250"/>
              <a:gd name="T2" fmla="*/ 2147483647 w 259"/>
              <a:gd name="T3" fmla="*/ 2147483647 h 250"/>
              <a:gd name="T4" fmla="*/ 2147483647 w 259"/>
              <a:gd name="T5" fmla="*/ 2147483647 h 250"/>
              <a:gd name="T6" fmla="*/ 2147483647 w 259"/>
              <a:gd name="T7" fmla="*/ 2147483647 h 250"/>
              <a:gd name="T8" fmla="*/ 2147483647 w 259"/>
              <a:gd name="T9" fmla="*/ 2147483647 h 250"/>
              <a:gd name="T10" fmla="*/ 2147483647 w 259"/>
              <a:gd name="T11" fmla="*/ 2147483647 h 250"/>
              <a:gd name="T12" fmla="*/ 0 60000 65536"/>
              <a:gd name="T13" fmla="*/ 0 60000 65536"/>
              <a:gd name="T14" fmla="*/ 0 60000 65536"/>
              <a:gd name="T15" fmla="*/ 0 60000 65536"/>
              <a:gd name="T16" fmla="*/ 0 60000 65536"/>
              <a:gd name="T17" fmla="*/ 0 60000 65536"/>
              <a:gd name="T18" fmla="*/ 0 w 259"/>
              <a:gd name="T19" fmla="*/ 0 h 250"/>
              <a:gd name="T20" fmla="*/ 259 w 259"/>
              <a:gd name="T21" fmla="*/ 250 h 250"/>
            </a:gdLst>
            <a:ahLst/>
            <a:cxnLst>
              <a:cxn ang="T12">
                <a:pos x="T0" y="T1"/>
              </a:cxn>
              <a:cxn ang="T13">
                <a:pos x="T2" y="T3"/>
              </a:cxn>
              <a:cxn ang="T14">
                <a:pos x="T4" y="T5"/>
              </a:cxn>
              <a:cxn ang="T15">
                <a:pos x="T6" y="T7"/>
              </a:cxn>
              <a:cxn ang="T16">
                <a:pos x="T8" y="T9"/>
              </a:cxn>
              <a:cxn ang="T17">
                <a:pos x="T10" y="T11"/>
              </a:cxn>
            </a:cxnLst>
            <a:rect l="T18" t="T19" r="T20" b="T21"/>
            <a:pathLst>
              <a:path w="259" h="250">
                <a:moveTo>
                  <a:pt x="69" y="250"/>
                </a:moveTo>
                <a:cubicBezTo>
                  <a:pt x="49" y="216"/>
                  <a:pt x="29" y="183"/>
                  <a:pt x="19" y="155"/>
                </a:cubicBezTo>
                <a:cubicBezTo>
                  <a:pt x="9" y="127"/>
                  <a:pt x="0" y="103"/>
                  <a:pt x="8" y="82"/>
                </a:cubicBezTo>
                <a:cubicBezTo>
                  <a:pt x="16" y="61"/>
                  <a:pt x="45" y="38"/>
                  <a:pt x="69" y="26"/>
                </a:cubicBezTo>
                <a:cubicBezTo>
                  <a:pt x="93" y="14"/>
                  <a:pt x="121" y="0"/>
                  <a:pt x="153" y="9"/>
                </a:cubicBezTo>
                <a:cubicBezTo>
                  <a:pt x="185" y="18"/>
                  <a:pt x="222" y="50"/>
                  <a:pt x="259" y="82"/>
                </a:cubicBezTo>
              </a:path>
            </a:pathLst>
          </a:custGeom>
          <a:noFill/>
          <a:ln w="25400">
            <a:solidFill>
              <a:srgbClr val="FF0000"/>
            </a:solidFill>
            <a:round/>
            <a:headEnd/>
            <a:tailEnd/>
          </a:ln>
        </p:spPr>
        <p:txBody>
          <a:bodyPr/>
          <a:lstStyle/>
          <a:p>
            <a:endParaRPr lang="en-US"/>
          </a:p>
        </p:txBody>
      </p:sp>
      <p:sp>
        <p:nvSpPr>
          <p:cNvPr id="36868" name="Freeform 8"/>
          <p:cNvSpPr>
            <a:spLocks/>
          </p:cNvSpPr>
          <p:nvPr/>
        </p:nvSpPr>
        <p:spPr bwMode="auto">
          <a:xfrm rot="2731508">
            <a:off x="3304814" y="1309363"/>
            <a:ext cx="325438" cy="620861"/>
          </a:xfrm>
          <a:custGeom>
            <a:avLst/>
            <a:gdLst>
              <a:gd name="T0" fmla="*/ 2147483647 w 205"/>
              <a:gd name="T1" fmla="*/ 0 h 430"/>
              <a:gd name="T2" fmla="*/ 2147483647 w 205"/>
              <a:gd name="T3" fmla="*/ 2147483647 h 430"/>
              <a:gd name="T4" fmla="*/ 2147483647 w 205"/>
              <a:gd name="T5" fmla="*/ 2147483647 h 430"/>
              <a:gd name="T6" fmla="*/ 2147483647 w 205"/>
              <a:gd name="T7" fmla="*/ 2147483647 h 430"/>
              <a:gd name="T8" fmla="*/ 2147483647 w 205"/>
              <a:gd name="T9" fmla="*/ 2147483647 h 430"/>
              <a:gd name="T10" fmla="*/ 0 60000 65536"/>
              <a:gd name="T11" fmla="*/ 0 60000 65536"/>
              <a:gd name="T12" fmla="*/ 0 60000 65536"/>
              <a:gd name="T13" fmla="*/ 0 60000 65536"/>
              <a:gd name="T14" fmla="*/ 0 60000 65536"/>
              <a:gd name="T15" fmla="*/ 0 w 205"/>
              <a:gd name="T16" fmla="*/ 0 h 430"/>
              <a:gd name="T17" fmla="*/ 205 w 205"/>
              <a:gd name="T18" fmla="*/ 430 h 430"/>
            </a:gdLst>
            <a:ahLst/>
            <a:cxnLst>
              <a:cxn ang="T10">
                <a:pos x="T0" y="T1"/>
              </a:cxn>
              <a:cxn ang="T11">
                <a:pos x="T2" y="T3"/>
              </a:cxn>
              <a:cxn ang="T12">
                <a:pos x="T4" y="T5"/>
              </a:cxn>
              <a:cxn ang="T13">
                <a:pos x="T6" y="T7"/>
              </a:cxn>
              <a:cxn ang="T14">
                <a:pos x="T8" y="T9"/>
              </a:cxn>
            </a:cxnLst>
            <a:rect l="T15" t="T16" r="T17" b="T18"/>
            <a:pathLst>
              <a:path w="205" h="430">
                <a:moveTo>
                  <a:pt x="205" y="0"/>
                </a:moveTo>
                <a:cubicBezTo>
                  <a:pt x="162" y="11"/>
                  <a:pt x="119" y="22"/>
                  <a:pt x="88" y="44"/>
                </a:cubicBezTo>
                <a:cubicBezTo>
                  <a:pt x="57" y="66"/>
                  <a:pt x="31" y="93"/>
                  <a:pt x="21" y="134"/>
                </a:cubicBezTo>
                <a:cubicBezTo>
                  <a:pt x="11" y="175"/>
                  <a:pt x="0" y="241"/>
                  <a:pt x="26" y="290"/>
                </a:cubicBezTo>
                <a:cubicBezTo>
                  <a:pt x="52" y="339"/>
                  <a:pt x="114" y="384"/>
                  <a:pt x="177" y="430"/>
                </a:cubicBezTo>
              </a:path>
            </a:pathLst>
          </a:custGeom>
          <a:noFill/>
          <a:ln w="25400">
            <a:solidFill>
              <a:srgbClr val="FF0000"/>
            </a:solidFill>
            <a:round/>
            <a:headEnd/>
            <a:tailEnd/>
          </a:ln>
        </p:spPr>
        <p:txBody>
          <a:bodyPr/>
          <a:lstStyle/>
          <a:p>
            <a:endParaRPr lang="en-US"/>
          </a:p>
        </p:txBody>
      </p:sp>
      <p:sp>
        <p:nvSpPr>
          <p:cNvPr id="36869" name="Text Box 9"/>
          <p:cNvSpPr txBox="1">
            <a:spLocks noChangeArrowheads="1"/>
          </p:cNvSpPr>
          <p:nvPr/>
        </p:nvSpPr>
        <p:spPr bwMode="auto">
          <a:xfrm rot="18710345">
            <a:off x="2369770" y="3323207"/>
            <a:ext cx="1612900" cy="366713"/>
          </a:xfrm>
          <a:prstGeom prst="rect">
            <a:avLst/>
          </a:prstGeom>
          <a:noFill/>
          <a:ln w="9525">
            <a:noFill/>
            <a:miter lim="800000"/>
            <a:headEnd/>
            <a:tailEnd/>
          </a:ln>
        </p:spPr>
        <p:txBody>
          <a:bodyPr wrap="none">
            <a:spAutoFit/>
          </a:bodyPr>
          <a:lstStyle/>
          <a:p>
            <a:r>
              <a:rPr lang="en-US" b="1" i="1" dirty="0">
                <a:solidFill>
                  <a:srgbClr val="000066"/>
                </a:solidFill>
                <a:latin typeface="Times New Roman" pitchFamily="18" charset="0"/>
              </a:rPr>
              <a:t>Formosa Strait</a:t>
            </a:r>
          </a:p>
        </p:txBody>
      </p:sp>
      <p:sp>
        <p:nvSpPr>
          <p:cNvPr id="36870" name="Rectangle 10"/>
          <p:cNvSpPr>
            <a:spLocks noChangeArrowheads="1"/>
          </p:cNvSpPr>
          <p:nvPr/>
        </p:nvSpPr>
        <p:spPr bwMode="auto">
          <a:xfrm rot="-3800729">
            <a:off x="3708638" y="4313221"/>
            <a:ext cx="1757363" cy="336550"/>
          </a:xfrm>
          <a:prstGeom prst="rect">
            <a:avLst/>
          </a:prstGeom>
          <a:noFill/>
          <a:ln w="9525">
            <a:noFill/>
            <a:miter lim="800000"/>
            <a:headEnd/>
            <a:tailEnd/>
          </a:ln>
        </p:spPr>
        <p:txBody>
          <a:bodyPr wrap="none">
            <a:spAutoFit/>
          </a:bodyPr>
          <a:lstStyle/>
          <a:p>
            <a:r>
              <a:rPr lang="en-US" sz="1600" b="1" i="1" dirty="0" err="1">
                <a:solidFill>
                  <a:srgbClr val="800000"/>
                </a:solidFill>
                <a:latin typeface="Times New Roman" pitchFamily="18" charset="0"/>
              </a:rPr>
              <a:t>Chungyang</a:t>
            </a:r>
            <a:r>
              <a:rPr lang="en-US" sz="1600" b="1" i="1" dirty="0">
                <a:solidFill>
                  <a:srgbClr val="800000"/>
                </a:solidFill>
                <a:latin typeface="Times New Roman" pitchFamily="18" charset="0"/>
              </a:rPr>
              <a:t> Range</a:t>
            </a:r>
          </a:p>
        </p:txBody>
      </p:sp>
      <p:sp>
        <p:nvSpPr>
          <p:cNvPr id="36871" name="Text Box 11"/>
          <p:cNvSpPr txBox="1">
            <a:spLocks noChangeArrowheads="1"/>
          </p:cNvSpPr>
          <p:nvPr/>
        </p:nvSpPr>
        <p:spPr bwMode="auto">
          <a:xfrm>
            <a:off x="4587319" y="2177223"/>
            <a:ext cx="884238" cy="366712"/>
          </a:xfrm>
          <a:prstGeom prst="rect">
            <a:avLst/>
          </a:prstGeom>
          <a:noFill/>
          <a:ln w="9525">
            <a:noFill/>
            <a:miter lim="800000"/>
            <a:headEnd/>
            <a:tailEnd/>
          </a:ln>
        </p:spPr>
        <p:txBody>
          <a:bodyPr wrap="none">
            <a:spAutoFit/>
          </a:bodyPr>
          <a:lstStyle/>
          <a:p>
            <a:r>
              <a:rPr lang="en-US" b="1" dirty="0">
                <a:latin typeface="AvantGarde Bk BT"/>
              </a:rPr>
              <a:t>Taiwan</a:t>
            </a:r>
          </a:p>
        </p:txBody>
      </p:sp>
      <p:sp>
        <p:nvSpPr>
          <p:cNvPr id="36872" name="Text Box 12"/>
          <p:cNvSpPr txBox="1">
            <a:spLocks noChangeArrowheads="1"/>
          </p:cNvSpPr>
          <p:nvPr/>
        </p:nvSpPr>
        <p:spPr bwMode="auto">
          <a:xfrm>
            <a:off x="1465968" y="1992557"/>
            <a:ext cx="723275" cy="369332"/>
          </a:xfrm>
          <a:prstGeom prst="rect">
            <a:avLst/>
          </a:prstGeom>
          <a:noFill/>
          <a:ln w="9525">
            <a:noFill/>
            <a:miter lim="800000"/>
            <a:headEnd/>
            <a:tailEnd/>
          </a:ln>
        </p:spPr>
        <p:txBody>
          <a:bodyPr wrap="none">
            <a:spAutoFit/>
          </a:bodyPr>
          <a:lstStyle/>
          <a:p>
            <a:r>
              <a:rPr lang="en-US" b="1" dirty="0">
                <a:latin typeface="AvantGarde Bk BT"/>
              </a:rPr>
              <a:t>China</a:t>
            </a:r>
          </a:p>
        </p:txBody>
      </p:sp>
      <p:sp>
        <p:nvSpPr>
          <p:cNvPr id="677901" name="Rectangle 13"/>
          <p:cNvSpPr>
            <a:spLocks noGrp="1" noChangeArrowheads="1"/>
          </p:cNvSpPr>
          <p:nvPr>
            <p:ph type="title"/>
          </p:nvPr>
        </p:nvSpPr>
        <p:spPr/>
        <p:txBody>
          <a:bodyPr/>
          <a:lstStyle/>
          <a:p>
            <a:pPr eaLnBrk="1" hangingPunct="1">
              <a:defRPr/>
            </a:pPr>
            <a:r>
              <a:rPr lang="en-US" dirty="0"/>
              <a:t>1. Geography of Taiwan</a:t>
            </a:r>
          </a:p>
        </p:txBody>
      </p:sp>
      <p:sp>
        <p:nvSpPr>
          <p:cNvPr id="2" name="Content Placeholder 1">
            <a:extLst>
              <a:ext uri="{FF2B5EF4-FFF2-40B4-BE49-F238E27FC236}">
                <a16:creationId xmlns:a16="http://schemas.microsoft.com/office/drawing/2014/main" id="{701EFB00-CC07-4CEF-AA07-81FE0BF94444}"/>
              </a:ext>
            </a:extLst>
          </p:cNvPr>
          <p:cNvSpPr>
            <a:spLocks noGrp="1"/>
          </p:cNvSpPr>
          <p:nvPr>
            <p:ph sz="half" idx="2"/>
          </p:nvPr>
        </p:nvSpPr>
        <p:spPr/>
        <p:txBody>
          <a:bodyPr/>
          <a:lstStyle/>
          <a:p>
            <a:r>
              <a:rPr lang="en-US" sz="2400" dirty="0"/>
              <a:t>Geographical Context</a:t>
            </a:r>
          </a:p>
          <a:p>
            <a:pPr lvl="1"/>
            <a:r>
              <a:rPr lang="en-US" sz="2000" dirty="0"/>
              <a:t>About 150 km (100 miles) from the coast of southeast China.</a:t>
            </a:r>
          </a:p>
          <a:p>
            <a:pPr lvl="1"/>
            <a:r>
              <a:rPr lang="en-US" sz="2000" dirty="0"/>
              <a:t>High proximity favors economic integration.</a:t>
            </a:r>
          </a:p>
          <a:p>
            <a:pPr lvl="1"/>
            <a:r>
              <a:rPr lang="en-US" sz="2000" dirty="0"/>
              <a:t>Plate tectonics: getting 3.15 inches closer to China each year.</a:t>
            </a:r>
          </a:p>
          <a:p>
            <a:pPr lvl="1"/>
            <a:r>
              <a:rPr lang="en-US" sz="2000" dirty="0"/>
              <a:t>About the size of Idaho.</a:t>
            </a:r>
          </a:p>
          <a:p>
            <a:pPr lvl="1"/>
            <a:r>
              <a:rPr lang="en-US" sz="2000" dirty="0"/>
              <a:t>Similar constraints than neighboring countries:</a:t>
            </a:r>
          </a:p>
          <a:p>
            <a:pPr lvl="2"/>
            <a:r>
              <a:rPr lang="en-US" sz="1800" dirty="0"/>
              <a:t>60% of the territory is composed of mountains.</a:t>
            </a:r>
          </a:p>
          <a:p>
            <a:pPr lvl="2"/>
            <a:r>
              <a:rPr lang="en-US" sz="1800" dirty="0" err="1"/>
              <a:t>Chungyang</a:t>
            </a:r>
            <a:r>
              <a:rPr lang="en-US" sz="1800" dirty="0"/>
              <a:t> Range covers about 50% the total land area.</a:t>
            </a:r>
          </a:p>
          <a:p>
            <a:pPr lvl="2"/>
            <a:r>
              <a:rPr lang="en-US" sz="1800" dirty="0"/>
              <a:t>25% usable for agriculture.</a:t>
            </a:r>
          </a:p>
          <a:p>
            <a:pPr lvl="1"/>
            <a:r>
              <a:rPr lang="en-US" sz="2000" dirty="0"/>
              <a:t>Bulk of the population lives in the western coastal plain.</a:t>
            </a:r>
          </a:p>
          <a:p>
            <a:pPr lvl="1"/>
            <a:r>
              <a:rPr lang="en-US" sz="2000" dirty="0"/>
              <a:t>Quemoy and Matsu islands:</a:t>
            </a:r>
          </a:p>
          <a:p>
            <a:pPr lvl="2"/>
            <a:r>
              <a:rPr lang="en-US" sz="1800" dirty="0"/>
              <a:t>Used for defensive purposes.</a:t>
            </a:r>
          </a:p>
        </p:txBody>
      </p:sp>
      <p:sp>
        <p:nvSpPr>
          <p:cNvPr id="36875" name="Text Box 17"/>
          <p:cNvSpPr txBox="1">
            <a:spLocks noChangeArrowheads="1"/>
          </p:cNvSpPr>
          <p:nvPr/>
        </p:nvSpPr>
        <p:spPr bwMode="auto">
          <a:xfrm>
            <a:off x="1681648" y="3570808"/>
            <a:ext cx="820033" cy="307777"/>
          </a:xfrm>
          <a:prstGeom prst="rect">
            <a:avLst/>
          </a:prstGeom>
          <a:noFill/>
          <a:ln w="9525">
            <a:noFill/>
            <a:miter lim="800000"/>
            <a:headEnd/>
            <a:tailEnd/>
          </a:ln>
        </p:spPr>
        <p:txBody>
          <a:bodyPr wrap="none">
            <a:spAutoFit/>
          </a:bodyPr>
          <a:lstStyle/>
          <a:p>
            <a:r>
              <a:rPr lang="en-US" sz="1400" b="1" dirty="0">
                <a:latin typeface="AvantGarde Bk BT"/>
              </a:rPr>
              <a:t>Quemoy</a:t>
            </a:r>
          </a:p>
        </p:txBody>
      </p:sp>
      <p:sp>
        <p:nvSpPr>
          <p:cNvPr id="36876" name="Text Box 18"/>
          <p:cNvSpPr txBox="1">
            <a:spLocks noChangeArrowheads="1"/>
          </p:cNvSpPr>
          <p:nvPr/>
        </p:nvSpPr>
        <p:spPr bwMode="auto">
          <a:xfrm>
            <a:off x="3396283" y="1552172"/>
            <a:ext cx="679450" cy="304800"/>
          </a:xfrm>
          <a:prstGeom prst="rect">
            <a:avLst/>
          </a:prstGeom>
          <a:noFill/>
          <a:ln w="9525">
            <a:noFill/>
            <a:miter lim="800000"/>
            <a:headEnd/>
            <a:tailEnd/>
          </a:ln>
        </p:spPr>
        <p:txBody>
          <a:bodyPr wrap="none">
            <a:spAutoFit/>
          </a:bodyPr>
          <a:lstStyle/>
          <a:p>
            <a:r>
              <a:rPr lang="en-US" sz="1400" b="1" dirty="0">
                <a:latin typeface="AvantGarde Bk BT"/>
              </a:rPr>
              <a:t>Matsu</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8" name="Rectangle 4"/>
          <p:cNvSpPr>
            <a:spLocks noGrp="1" noChangeArrowheads="1"/>
          </p:cNvSpPr>
          <p:nvPr>
            <p:ph type="title"/>
          </p:nvPr>
        </p:nvSpPr>
        <p:spPr/>
        <p:txBody>
          <a:bodyPr/>
          <a:lstStyle/>
          <a:p>
            <a:pPr eaLnBrk="1" hangingPunct="1">
              <a:defRPr/>
            </a:pPr>
            <a:r>
              <a:rPr lang="en-US" dirty="0"/>
              <a:t>1. Geography of Taiwan</a:t>
            </a:r>
          </a:p>
        </p:txBody>
      </p:sp>
      <p:graphicFrame>
        <p:nvGraphicFramePr>
          <p:cNvPr id="7" name="Object 8"/>
          <p:cNvGraphicFramePr>
            <a:graphicFrameLocks noGrp="1" noChangeAspect="1"/>
          </p:cNvGraphicFramePr>
          <p:nvPr>
            <p:ph sz="quarter" idx="1"/>
            <p:extLst>
              <p:ext uri="{D42A27DB-BD31-4B8C-83A1-F6EECF244321}">
                <p14:modId xmlns:p14="http://schemas.microsoft.com/office/powerpoint/2010/main" val="3277133762"/>
              </p:ext>
            </p:extLst>
          </p:nvPr>
        </p:nvGraphicFramePr>
        <p:xfrm>
          <a:off x="1009650" y="1447800"/>
          <a:ext cx="5395913" cy="2500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Object 9"/>
          <p:cNvGraphicFramePr>
            <a:graphicFrameLocks noGrp="1" noChangeAspect="1"/>
          </p:cNvGraphicFramePr>
          <p:nvPr>
            <p:ph sz="quarter" idx="2"/>
            <p:extLst>
              <p:ext uri="{D42A27DB-BD31-4B8C-83A1-F6EECF244321}">
                <p14:modId xmlns:p14="http://schemas.microsoft.com/office/powerpoint/2010/main" val="2580831518"/>
              </p:ext>
            </p:extLst>
          </p:nvPr>
        </p:nvGraphicFramePr>
        <p:xfrm>
          <a:off x="1009650" y="4100513"/>
          <a:ext cx="5395913" cy="2501900"/>
        </p:xfrm>
        <a:graphic>
          <a:graphicData uri="http://schemas.openxmlformats.org/drawingml/2006/chart">
            <c:chart xmlns:c="http://schemas.openxmlformats.org/drawingml/2006/chart" xmlns:r="http://schemas.openxmlformats.org/officeDocument/2006/relationships" r:id="rId4"/>
          </a:graphicData>
        </a:graphic>
      </p:graphicFrame>
      <p:sp>
        <p:nvSpPr>
          <p:cNvPr id="3077" name="Rectangle 10"/>
          <p:cNvSpPr>
            <a:spLocks noGrp="1" noChangeArrowheads="1"/>
          </p:cNvSpPr>
          <p:nvPr>
            <p:ph type="body" sz="half" idx="3"/>
          </p:nvPr>
        </p:nvSpPr>
        <p:spPr/>
        <p:txBody>
          <a:bodyPr/>
          <a:lstStyle/>
          <a:p>
            <a:pPr eaLnBrk="1" hangingPunct="1">
              <a:lnSpc>
                <a:spcPct val="90000"/>
              </a:lnSpc>
            </a:pPr>
            <a:r>
              <a:rPr lang="en-US" sz="2400" dirty="0"/>
              <a:t>Population</a:t>
            </a:r>
          </a:p>
          <a:p>
            <a:pPr lvl="1" eaLnBrk="1" hangingPunct="1">
              <a:lnSpc>
                <a:spcPct val="90000"/>
              </a:lnSpc>
            </a:pPr>
            <a:r>
              <a:rPr lang="en-US" sz="2000" dirty="0"/>
              <a:t>23.5 million inhabitants (2020).</a:t>
            </a:r>
          </a:p>
          <a:p>
            <a:pPr lvl="1" eaLnBrk="1" hangingPunct="1">
              <a:lnSpc>
                <a:spcPct val="90000"/>
              </a:lnSpc>
            </a:pPr>
            <a:r>
              <a:rPr lang="en-US" sz="2000" dirty="0"/>
              <a:t>Population stabilizing; growth rate close to 0%</a:t>
            </a:r>
          </a:p>
          <a:p>
            <a:pPr lvl="1" eaLnBrk="1" hangingPunct="1">
              <a:lnSpc>
                <a:spcPct val="90000"/>
              </a:lnSpc>
            </a:pPr>
            <a:r>
              <a:rPr lang="en-US" sz="2000" dirty="0"/>
              <a:t>One of the highest population density in the world (1,600 people per square mile).</a:t>
            </a:r>
          </a:p>
          <a:p>
            <a:pPr lvl="1" eaLnBrk="1" hangingPunct="1">
              <a:lnSpc>
                <a:spcPct val="90000"/>
              </a:lnSpc>
            </a:pPr>
            <a:r>
              <a:rPr lang="en-US" sz="2000" dirty="0"/>
              <a:t>75% urbanized.</a:t>
            </a:r>
          </a:p>
          <a:p>
            <a:pPr lvl="1" eaLnBrk="1" hangingPunct="1">
              <a:lnSpc>
                <a:spcPct val="90000"/>
              </a:lnSpc>
            </a:pPr>
            <a:r>
              <a:rPr lang="en-US" sz="2000" dirty="0"/>
              <a:t>Most inhabitants are Chinese or have ancestors coming from mainland China.</a:t>
            </a:r>
          </a:p>
          <a:p>
            <a:pPr eaLnBrk="1" hangingPunct="1">
              <a:lnSpc>
                <a:spcPct val="90000"/>
              </a:lnSpc>
            </a:pPr>
            <a:r>
              <a:rPr lang="en-US" sz="2400" dirty="0"/>
              <a:t>Taiwan flag</a:t>
            </a:r>
          </a:p>
          <a:p>
            <a:pPr lvl="1" eaLnBrk="1" hangingPunct="1">
              <a:lnSpc>
                <a:spcPct val="90000"/>
              </a:lnSpc>
            </a:pPr>
            <a:r>
              <a:rPr lang="en-US" sz="2000" dirty="0"/>
              <a:t>Red: the land of China (dominance of the Han).</a:t>
            </a:r>
          </a:p>
          <a:p>
            <a:pPr lvl="1" eaLnBrk="1" hangingPunct="1">
              <a:lnSpc>
                <a:spcPct val="90000"/>
              </a:lnSpc>
            </a:pPr>
            <a:r>
              <a:rPr lang="en-US" sz="2000" dirty="0"/>
              <a:t>White sun: spirit of progress as the twelve points represent the twelve hours of the day (a traditional Chinese hour = two conventional hours).</a:t>
            </a:r>
          </a:p>
          <a:p>
            <a:pPr eaLnBrk="1" hangingPunct="1">
              <a:lnSpc>
                <a:spcPct val="90000"/>
              </a:lnSpc>
            </a:pPr>
            <a:endParaRPr lang="en-US" sz="2400" dirty="0"/>
          </a:p>
        </p:txBody>
      </p:sp>
      <p:pic>
        <p:nvPicPr>
          <p:cNvPr id="3078" name="Picture 12" descr="tw"/>
          <p:cNvPicPr>
            <a:picLocks noChangeAspect="1" noChangeArrowheads="1"/>
          </p:cNvPicPr>
          <p:nvPr/>
        </p:nvPicPr>
        <p:blipFill>
          <a:blip r:embed="rId5" cstate="print"/>
          <a:srcRect/>
          <a:stretch>
            <a:fillRect/>
          </a:stretch>
        </p:blipFill>
        <p:spPr bwMode="auto">
          <a:xfrm>
            <a:off x="8554399" y="5386392"/>
            <a:ext cx="1976437" cy="131762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ChangeArrowheads="1"/>
          </p:cNvSpPr>
          <p:nvPr>
            <p:ph type="title"/>
          </p:nvPr>
        </p:nvSpPr>
        <p:spPr/>
        <p:txBody>
          <a:bodyPr/>
          <a:lstStyle/>
          <a:p>
            <a:pPr eaLnBrk="1" hangingPunct="1">
              <a:defRPr/>
            </a:pPr>
            <a:r>
              <a:rPr lang="en-US" dirty="0"/>
              <a:t>1. Geography of Taiwan</a:t>
            </a:r>
          </a:p>
        </p:txBody>
      </p:sp>
      <p:sp>
        <p:nvSpPr>
          <p:cNvPr id="37891" name="Rectangle 3"/>
          <p:cNvSpPr>
            <a:spLocks noGrp="1" noChangeArrowheads="1"/>
          </p:cNvSpPr>
          <p:nvPr>
            <p:ph idx="1"/>
          </p:nvPr>
        </p:nvSpPr>
        <p:spPr/>
        <p:txBody>
          <a:bodyPr/>
          <a:lstStyle/>
          <a:p>
            <a:pPr eaLnBrk="1" hangingPunct="1"/>
            <a:r>
              <a:rPr lang="en-US" dirty="0"/>
              <a:t>Early history</a:t>
            </a:r>
          </a:p>
          <a:p>
            <a:pPr lvl="1" eaLnBrk="1" hangingPunct="1"/>
            <a:r>
              <a:rPr lang="en-US" dirty="0"/>
              <a:t>Initially settled by Malay tribes.</a:t>
            </a:r>
          </a:p>
          <a:p>
            <a:pPr lvl="1" eaLnBrk="1" hangingPunct="1"/>
            <a:r>
              <a:rPr lang="en-US" dirty="0"/>
              <a:t>Known to the Chinese as the island of Bao Dao.</a:t>
            </a:r>
          </a:p>
          <a:p>
            <a:pPr lvl="1" eaLnBrk="1" hangingPunct="1"/>
            <a:r>
              <a:rPr lang="en-US" dirty="0"/>
              <a:t>Known to the Japanese as “Tai Wan” (Big Bay).</a:t>
            </a:r>
          </a:p>
          <a:p>
            <a:pPr lvl="1" eaLnBrk="1" hangingPunct="1"/>
            <a:r>
              <a:rPr lang="en-US" dirty="0"/>
              <a:t>From the 7</a:t>
            </a:r>
            <a:r>
              <a:rPr lang="en-US" baseline="30000" dirty="0"/>
              <a:t>th</a:t>
            </a:r>
            <a:r>
              <a:rPr lang="en-US" dirty="0"/>
              <a:t> century, Chinese began to settle the island and became the major ethnic group.</a:t>
            </a:r>
          </a:p>
          <a:p>
            <a:pPr lvl="1" eaLnBrk="1" hangingPunct="1"/>
            <a:r>
              <a:rPr lang="en-US" dirty="0"/>
              <a:t>Named Formosa (“the Beautiful one”) by the Portuguese in 1590.</a:t>
            </a:r>
          </a:p>
          <a:p>
            <a:pPr lvl="1" eaLnBrk="1" hangingPunct="1"/>
            <a:r>
              <a:rPr lang="en-US" dirty="0"/>
              <a:t>Brief Spanish and then Dutch occupation between 1624 and 1661.</a:t>
            </a:r>
          </a:p>
          <a:p>
            <a:pPr lvl="1" eaLnBrk="1" hangingPunct="1"/>
            <a:r>
              <a:rPr lang="en-US" dirty="0"/>
              <a:t>Conquered to the Qing Empire (Manchu) in 1683:</a:t>
            </a:r>
          </a:p>
          <a:p>
            <a:pPr lvl="2" eaLnBrk="1" hangingPunct="1"/>
            <a:r>
              <a:rPr lang="en-US" dirty="0"/>
              <a:t>Received little interest from the imperial government.</a:t>
            </a:r>
          </a:p>
          <a:p>
            <a:pPr lvl="2" eaLnBrk="1" hangingPunct="1"/>
            <a:r>
              <a:rPr lang="en-US" dirty="0"/>
              <a:t>Made a Chinese province in 1887.</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Rectangle 2"/>
          <p:cNvSpPr>
            <a:spLocks noGrp="1" noChangeArrowheads="1"/>
          </p:cNvSpPr>
          <p:nvPr>
            <p:ph type="title"/>
          </p:nvPr>
        </p:nvSpPr>
        <p:spPr/>
        <p:txBody>
          <a:bodyPr/>
          <a:lstStyle/>
          <a:p>
            <a:pPr eaLnBrk="1" hangingPunct="1">
              <a:defRPr/>
            </a:pPr>
            <a:r>
              <a:rPr lang="en-US" dirty="0"/>
              <a:t>2. Foundation of Taiwan</a:t>
            </a:r>
          </a:p>
        </p:txBody>
      </p:sp>
      <p:graphicFrame>
        <p:nvGraphicFramePr>
          <p:cNvPr id="704542" name="Group 30"/>
          <p:cNvGraphicFramePr>
            <a:graphicFrameLocks noGrp="1"/>
          </p:cNvGraphicFramePr>
          <p:nvPr>
            <p:ph idx="1"/>
            <p:extLst>
              <p:ext uri="{D42A27DB-BD31-4B8C-83A1-F6EECF244321}">
                <p14:modId xmlns:p14="http://schemas.microsoft.com/office/powerpoint/2010/main" val="2558567810"/>
              </p:ext>
            </p:extLst>
          </p:nvPr>
        </p:nvGraphicFramePr>
        <p:xfrm>
          <a:off x="1009650" y="1311275"/>
          <a:ext cx="10972800" cy="3413760"/>
        </p:xfrm>
        <a:graphic>
          <a:graphicData uri="http://schemas.openxmlformats.org/drawingml/2006/table">
            <a:tbl>
              <a:tblPr firstRow="1" firstCol="1" bandRow="1">
                <a:tableStyleId>{0E3FDE45-AF77-4B5C-9715-49D594BDF05E}</a:tableStyleId>
              </a:tblPr>
              <a:tblGrid>
                <a:gridCol w="2678766">
                  <a:extLst>
                    <a:ext uri="{9D8B030D-6E8A-4147-A177-3AD203B41FA5}">
                      <a16:colId xmlns:a16="http://schemas.microsoft.com/office/drawing/2014/main" val="20000"/>
                    </a:ext>
                  </a:extLst>
                </a:gridCol>
                <a:gridCol w="8294034">
                  <a:extLst>
                    <a:ext uri="{9D8B030D-6E8A-4147-A177-3AD203B41FA5}">
                      <a16:colId xmlns:a16="http://schemas.microsoft.com/office/drawing/2014/main" val="20001"/>
                    </a:ext>
                  </a:extLst>
                </a:gridCol>
              </a:tblGrid>
              <a:tr h="0">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2000" u="none" strike="noStrike" cap="none" normalizeH="0" baseline="0" dirty="0">
                          <a:ln>
                            <a:noFill/>
                          </a:ln>
                          <a:effectLst/>
                        </a:rPr>
                        <a:t>Event</a:t>
                      </a:r>
                      <a:endParaRPr kumimoji="0" lang="en-US" sz="2000" b="1" i="0" u="none" strike="noStrike" cap="none" normalizeH="0" baseline="0" dirty="0">
                        <a:ln>
                          <a:noFill/>
                        </a:ln>
                        <a:solidFill>
                          <a:srgbClr val="333333"/>
                        </a:solidFill>
                        <a:effectLst/>
                        <a:latin typeface="Arial Narrow" pitchFamily="34" charset="0"/>
                      </a:endParaRPr>
                    </a:p>
                  </a:txBody>
                  <a:tcPr marL="121685" marR="121685" horzOverflow="overflow"/>
                </a:tc>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2000" u="none" strike="noStrike" cap="none" normalizeH="0" baseline="0">
                          <a:ln>
                            <a:noFill/>
                          </a:ln>
                          <a:effectLst/>
                        </a:rPr>
                        <a:t>Consequences</a:t>
                      </a:r>
                      <a:endParaRPr kumimoji="0" lang="en-US" sz="2000" b="1" i="0" u="none" strike="noStrike" cap="none" normalizeH="0" baseline="0">
                        <a:ln>
                          <a:noFill/>
                        </a:ln>
                        <a:solidFill>
                          <a:srgbClr val="333333"/>
                        </a:solidFill>
                        <a:effectLst/>
                        <a:latin typeface="Arial Narrow" pitchFamily="34" charset="0"/>
                      </a:endParaRPr>
                    </a:p>
                  </a:txBody>
                  <a:tcPr marL="121685" marR="121685" horzOverflow="overflow"/>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2000" u="none" strike="noStrike" cap="none" normalizeH="0" baseline="0" dirty="0">
                          <a:ln>
                            <a:noFill/>
                          </a:ln>
                          <a:effectLst/>
                        </a:rPr>
                        <a:t>Sino-Japanese War (1894-95)</a:t>
                      </a:r>
                      <a:endParaRPr kumimoji="0" lang="en-US" sz="2000" b="1" i="0" u="none" strike="noStrike" cap="none" normalizeH="0" baseline="0" dirty="0">
                        <a:ln>
                          <a:noFill/>
                        </a:ln>
                        <a:solidFill>
                          <a:srgbClr val="333333"/>
                        </a:solidFill>
                        <a:effectLst/>
                        <a:latin typeface="Arial Narrow" pitchFamily="34" charset="0"/>
                      </a:endParaRPr>
                    </a:p>
                  </a:txBody>
                  <a:tcPr marL="121685" marR="121685" horzOverflow="overflow"/>
                </a:tc>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2000" u="none" strike="noStrike" cap="none" normalizeH="0" baseline="0" dirty="0">
                          <a:ln>
                            <a:noFill/>
                          </a:ln>
                          <a:effectLst/>
                        </a:rPr>
                        <a:t>Ceded to Japan in perpetuity by the Treaty of Shimonoseki.</a:t>
                      </a:r>
                    </a:p>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2000" u="none" strike="noStrike" cap="none" normalizeH="0" baseline="0" dirty="0">
                          <a:ln>
                            <a:noFill/>
                          </a:ln>
                          <a:effectLst/>
                        </a:rPr>
                        <a:t>Local economy converted to fit the needs of the Japanese economy (food supply).</a:t>
                      </a:r>
                    </a:p>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2000" u="none" strike="noStrike" cap="none" normalizeH="0" baseline="0" dirty="0">
                          <a:ln>
                            <a:noFill/>
                          </a:ln>
                          <a:effectLst/>
                        </a:rPr>
                        <a:t>Investment in modern infrastructures such as railways, roads and ports (Keelung and Kaohsiung).</a:t>
                      </a:r>
                      <a:endParaRPr kumimoji="0" lang="en-US" sz="2000" b="1" i="0" u="none" strike="noStrike" cap="none" normalizeH="0" baseline="0" dirty="0">
                        <a:ln>
                          <a:noFill/>
                        </a:ln>
                        <a:solidFill>
                          <a:srgbClr val="333333"/>
                        </a:solidFill>
                        <a:effectLst/>
                        <a:latin typeface="Arial Narrow" pitchFamily="34" charset="0"/>
                      </a:endParaRPr>
                    </a:p>
                  </a:txBody>
                  <a:tcPr marL="121685" marR="121685" horzOverflow="overflow"/>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2000" u="none" strike="noStrike" cap="none" normalizeH="0" baseline="0">
                          <a:ln>
                            <a:noFill/>
                          </a:ln>
                          <a:effectLst/>
                        </a:rPr>
                        <a:t>Capitulation of Japan (1945)</a:t>
                      </a:r>
                      <a:endParaRPr kumimoji="0" lang="en-US" sz="2000" b="1" i="0" u="none" strike="noStrike" cap="none" normalizeH="0" baseline="0">
                        <a:ln>
                          <a:noFill/>
                        </a:ln>
                        <a:solidFill>
                          <a:srgbClr val="333333"/>
                        </a:solidFill>
                        <a:effectLst/>
                        <a:latin typeface="Arial Narrow" pitchFamily="34" charset="0"/>
                      </a:endParaRPr>
                    </a:p>
                  </a:txBody>
                  <a:tcPr marL="121685" marR="121685" horzOverflow="overflow"/>
                </a:tc>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2000" u="none" strike="noStrike" cap="none" normalizeH="0" baseline="0" dirty="0">
                          <a:ln>
                            <a:noFill/>
                          </a:ln>
                          <a:effectLst/>
                        </a:rPr>
                        <a:t>Cairo Declaration (1943) promising to restore Taiwan to China.</a:t>
                      </a:r>
                    </a:p>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2000" u="none" strike="noStrike" cap="none" normalizeH="0" baseline="0" dirty="0">
                          <a:ln>
                            <a:noFill/>
                          </a:ln>
                          <a:effectLst/>
                        </a:rPr>
                        <a:t>Taiwan ceded back to the Republic of China (ROC).</a:t>
                      </a:r>
                      <a:endParaRPr kumimoji="0" lang="en-US" sz="2000" b="1" i="0" u="none" strike="noStrike" cap="none" normalizeH="0" baseline="0" dirty="0">
                        <a:ln>
                          <a:noFill/>
                        </a:ln>
                        <a:solidFill>
                          <a:srgbClr val="333333"/>
                        </a:solidFill>
                        <a:effectLst/>
                        <a:latin typeface="Arial Narrow" pitchFamily="34" charset="0"/>
                      </a:endParaRPr>
                    </a:p>
                  </a:txBody>
                  <a:tcPr marL="121685" marR="121685" horzOverflow="overflow"/>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2000" u="none" strike="noStrike" cap="none" normalizeH="0" baseline="0">
                          <a:ln>
                            <a:noFill/>
                          </a:ln>
                          <a:effectLst/>
                        </a:rPr>
                        <a:t>End of Chinese Civil War (1949)</a:t>
                      </a:r>
                      <a:endParaRPr kumimoji="0" lang="en-US" sz="2000" b="1" i="0" u="none" strike="noStrike" cap="none" normalizeH="0" baseline="0">
                        <a:ln>
                          <a:noFill/>
                        </a:ln>
                        <a:solidFill>
                          <a:srgbClr val="333333"/>
                        </a:solidFill>
                        <a:effectLst/>
                        <a:latin typeface="Arial Narrow" pitchFamily="34" charset="0"/>
                      </a:endParaRPr>
                    </a:p>
                  </a:txBody>
                  <a:tcPr marL="121685" marR="121685" horzOverflow="overflow"/>
                </a:tc>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2000" u="none" strike="noStrike" cap="none" normalizeH="0" baseline="0" dirty="0">
                          <a:ln>
                            <a:noFill/>
                          </a:ln>
                          <a:effectLst/>
                        </a:rPr>
                        <a:t>2 million Kuomintang (Chinese Nationalists) led by Chiang Kai-shek fled China.</a:t>
                      </a:r>
                    </a:p>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2000" u="none" strike="noStrike" cap="none" normalizeH="0" baseline="0" dirty="0">
                          <a:ln>
                            <a:noFill/>
                          </a:ln>
                          <a:effectLst/>
                        </a:rPr>
                        <a:t>ROC government in exile.</a:t>
                      </a:r>
                    </a:p>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2000" u="none" strike="noStrike" cap="none" normalizeH="0" baseline="0" dirty="0">
                          <a:ln>
                            <a:noFill/>
                          </a:ln>
                          <a:effectLst/>
                        </a:rPr>
                        <a:t>Continuation of the war with the Chinese communists (martial law).</a:t>
                      </a:r>
                      <a:endParaRPr kumimoji="0" lang="en-US" sz="2000" b="1" i="0" u="none" strike="noStrike" cap="none" normalizeH="0" baseline="0" dirty="0">
                        <a:ln>
                          <a:noFill/>
                        </a:ln>
                        <a:solidFill>
                          <a:srgbClr val="333333"/>
                        </a:solidFill>
                        <a:effectLst/>
                        <a:latin typeface="Arial Narrow" pitchFamily="34" charset="0"/>
                      </a:endParaRPr>
                    </a:p>
                  </a:txBody>
                  <a:tcPr marL="121685" marR="121685" horzOverflow="overflow"/>
                </a:tc>
                <a:extLst>
                  <a:ext uri="{0D108BD9-81ED-4DB2-BD59-A6C34878D82A}">
                    <a16:rowId xmlns:a16="http://schemas.microsoft.com/office/drawing/2014/main" val="10003"/>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ChangeArrowheads="1"/>
          </p:cNvSpPr>
          <p:nvPr>
            <p:ph type="title"/>
          </p:nvPr>
        </p:nvSpPr>
        <p:spPr/>
        <p:txBody>
          <a:bodyPr/>
          <a:lstStyle/>
          <a:p>
            <a:pPr eaLnBrk="1" hangingPunct="1">
              <a:defRPr/>
            </a:pPr>
            <a:r>
              <a:rPr lang="en-US" dirty="0"/>
              <a:t>2. The Republic of China</a:t>
            </a:r>
          </a:p>
        </p:txBody>
      </p:sp>
      <p:sp>
        <p:nvSpPr>
          <p:cNvPr id="39939" name="Rectangle 3"/>
          <p:cNvSpPr>
            <a:spLocks noGrp="1" noChangeArrowheads="1"/>
          </p:cNvSpPr>
          <p:nvPr>
            <p:ph idx="1"/>
          </p:nvPr>
        </p:nvSpPr>
        <p:spPr/>
        <p:txBody>
          <a:bodyPr/>
          <a:lstStyle/>
          <a:p>
            <a:pPr eaLnBrk="1" hangingPunct="1"/>
            <a:r>
              <a:rPr lang="en-US"/>
              <a:t>Two representatives for China</a:t>
            </a:r>
          </a:p>
          <a:p>
            <a:pPr lvl="1" eaLnBrk="1" hangingPunct="1"/>
            <a:r>
              <a:rPr lang="en-US"/>
              <a:t>People’s Republic of China (PRC):</a:t>
            </a:r>
          </a:p>
          <a:p>
            <a:pPr lvl="2" eaLnBrk="1" hangingPunct="1"/>
            <a:r>
              <a:rPr lang="en-US"/>
              <a:t>Considered Taiwan as the 22</a:t>
            </a:r>
            <a:r>
              <a:rPr lang="en-US" baseline="30000"/>
              <a:t>nd</a:t>
            </a:r>
            <a:r>
              <a:rPr lang="en-US"/>
              <a:t> Chinese province.</a:t>
            </a:r>
          </a:p>
          <a:p>
            <a:pPr lvl="2" eaLnBrk="1" hangingPunct="1"/>
            <a:r>
              <a:rPr lang="en-US"/>
              <a:t>Often labeled as “Mainland China”.</a:t>
            </a:r>
          </a:p>
          <a:p>
            <a:pPr lvl="1" eaLnBrk="1" hangingPunct="1"/>
            <a:r>
              <a:rPr lang="en-US"/>
              <a:t>Republic of China (ROC):</a:t>
            </a:r>
          </a:p>
          <a:p>
            <a:pPr lvl="2" eaLnBrk="1" hangingPunct="1"/>
            <a:r>
              <a:rPr lang="en-US"/>
              <a:t>Declared to be the legitimate representative of China.</a:t>
            </a:r>
          </a:p>
          <a:p>
            <a:pPr lvl="1" eaLnBrk="1" hangingPunct="1"/>
            <a:r>
              <a:rPr lang="en-US"/>
              <a:t>Both claimed a “One China” policy.</a:t>
            </a:r>
          </a:p>
          <a:p>
            <a:pPr lvl="1" eaLnBrk="1" hangingPunct="1"/>
            <a:r>
              <a:rPr lang="en-US"/>
              <a:t>Communism has never settled in Taiwan:</a:t>
            </a:r>
          </a:p>
          <a:p>
            <a:pPr lvl="2" eaLnBrk="1" hangingPunct="1"/>
            <a:r>
              <a:rPr lang="en-US"/>
              <a:t>Isolation from the mainland.</a:t>
            </a:r>
          </a:p>
          <a:p>
            <a:pPr lvl="2" eaLnBrk="1" hangingPunct="1"/>
            <a:r>
              <a:rPr lang="en-US"/>
              <a:t>Occupied by the Japanese for 50 years.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txBody>
          <a:bodyPr/>
          <a:lstStyle/>
          <a:p>
            <a:pPr eaLnBrk="1" hangingPunct="1">
              <a:defRPr/>
            </a:pPr>
            <a:r>
              <a:rPr lang="en-US" dirty="0"/>
              <a:t>A. Hong Kong: China’s Southern Gateway</a:t>
            </a:r>
          </a:p>
        </p:txBody>
      </p:sp>
      <p:sp>
        <p:nvSpPr>
          <p:cNvPr id="12291" name="Rectangle 3"/>
          <p:cNvSpPr>
            <a:spLocks noGrp="1" noChangeArrowheads="1"/>
          </p:cNvSpPr>
          <p:nvPr>
            <p:ph type="body" idx="1"/>
          </p:nvPr>
        </p:nvSpPr>
        <p:spPr/>
        <p:txBody>
          <a:bodyPr/>
          <a:lstStyle/>
          <a:p>
            <a:pPr eaLnBrk="1" hangingPunct="1"/>
            <a:r>
              <a:rPr lang="en-US" dirty="0"/>
              <a:t>1. Geographical and Historical Context</a:t>
            </a:r>
          </a:p>
          <a:p>
            <a:pPr lvl="1" eaLnBrk="1" hangingPunct="1"/>
            <a:r>
              <a:rPr lang="en-US" dirty="0"/>
              <a:t>What is specific about the geography of Hong Kong?</a:t>
            </a:r>
          </a:p>
          <a:p>
            <a:pPr lvl="1" eaLnBrk="1" hangingPunct="1"/>
            <a:r>
              <a:rPr lang="en-US" dirty="0"/>
              <a:t>Why the location of Hong Kong is so important?</a:t>
            </a:r>
          </a:p>
          <a:p>
            <a:pPr lvl="1" eaLnBrk="1" hangingPunct="1"/>
            <a:r>
              <a:rPr lang="en-US" dirty="0"/>
              <a:t>What is the status of Hong Kong within China?</a:t>
            </a:r>
          </a:p>
          <a:p>
            <a:pPr eaLnBrk="1" hangingPunct="1"/>
            <a:r>
              <a:rPr lang="en-US" dirty="0"/>
              <a:t>2. Creating a Gateway</a:t>
            </a:r>
          </a:p>
          <a:p>
            <a:pPr lvl="1" eaLnBrk="1" hangingPunct="1"/>
            <a:r>
              <a:rPr lang="en-US" dirty="0"/>
              <a:t>To what extent trade is linked to the dynamism of Hong Kong?</a:t>
            </a:r>
          </a:p>
          <a:p>
            <a:pPr lvl="1" eaLnBrk="1" hangingPunct="1"/>
            <a:r>
              <a:rPr lang="en-US" dirty="0"/>
              <a:t>What are the major economic functions of Hong Kong?</a:t>
            </a:r>
          </a:p>
          <a:p>
            <a:pPr eaLnBrk="1" hangingPunct="1"/>
            <a:r>
              <a:rPr lang="en-US" dirty="0"/>
              <a:t>3. Urban Planning in Hong Kong</a:t>
            </a:r>
          </a:p>
          <a:p>
            <a:pPr lvl="1" eaLnBrk="1" hangingPunct="1"/>
            <a:r>
              <a:rPr lang="en-US" dirty="0"/>
              <a:t>How urban planning has adapted to the unique context of Hong Kong?</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p:cNvSpPr>
            <a:spLocks noGrp="1" noChangeArrowheads="1"/>
          </p:cNvSpPr>
          <p:nvPr>
            <p:ph type="title"/>
          </p:nvPr>
        </p:nvSpPr>
        <p:spPr/>
        <p:txBody>
          <a:bodyPr/>
          <a:lstStyle/>
          <a:p>
            <a:pPr eaLnBrk="1" hangingPunct="1">
              <a:defRPr/>
            </a:pPr>
            <a:r>
              <a:rPr lang="en-US" dirty="0"/>
              <a:t>2. The Republic of China</a:t>
            </a:r>
          </a:p>
        </p:txBody>
      </p:sp>
      <p:sp>
        <p:nvSpPr>
          <p:cNvPr id="40963" name="Rectangle 3"/>
          <p:cNvSpPr>
            <a:spLocks noGrp="1" noChangeArrowheads="1"/>
          </p:cNvSpPr>
          <p:nvPr>
            <p:ph idx="1"/>
          </p:nvPr>
        </p:nvSpPr>
        <p:spPr/>
        <p:txBody>
          <a:bodyPr/>
          <a:lstStyle/>
          <a:p>
            <a:pPr eaLnBrk="1" hangingPunct="1"/>
            <a:r>
              <a:rPr lang="en-US"/>
              <a:t>International recognition</a:t>
            </a:r>
          </a:p>
          <a:p>
            <a:pPr lvl="1" eaLnBrk="1" hangingPunct="1"/>
            <a:r>
              <a:rPr lang="en-US"/>
              <a:t>Facing the PRC isolationism, the international community recognized Taiwan as the sole representative of China.</a:t>
            </a:r>
          </a:p>
          <a:p>
            <a:pPr lvl="1" eaLnBrk="1" hangingPunct="1"/>
            <a:r>
              <a:rPr lang="en-US"/>
              <a:t>Member of the United Nations.</a:t>
            </a:r>
          </a:p>
          <a:p>
            <a:pPr eaLnBrk="1" hangingPunct="1"/>
            <a:r>
              <a:rPr lang="en-US"/>
              <a:t>American Intervention</a:t>
            </a:r>
          </a:p>
          <a:p>
            <a:pPr lvl="1" eaLnBrk="1" hangingPunct="1"/>
            <a:r>
              <a:rPr lang="en-US"/>
              <a:t>Prevented a Chinese invasion by a naval blockade (1950):</a:t>
            </a:r>
          </a:p>
          <a:p>
            <a:pPr lvl="2" eaLnBrk="1" hangingPunct="1"/>
            <a:r>
              <a:rPr lang="en-US"/>
              <a:t>Mutual security pact (1954).</a:t>
            </a:r>
          </a:p>
          <a:p>
            <a:pPr lvl="2" eaLnBrk="1" hangingPunct="1"/>
            <a:r>
              <a:rPr lang="en-US"/>
              <a:t>Taiwan became a protectorate of the United States.</a:t>
            </a:r>
          </a:p>
          <a:p>
            <a:pPr lvl="1" eaLnBrk="1" hangingPunct="1"/>
            <a:r>
              <a:rPr lang="en-US"/>
              <a:t>Anticommunism made Taiwan a natural ally.</a:t>
            </a:r>
          </a:p>
          <a:p>
            <a:pPr lvl="1" eaLnBrk="1" hangingPunct="1"/>
            <a:r>
              <a:rPr lang="en-US"/>
              <a:t>American aid:</a:t>
            </a:r>
          </a:p>
          <a:p>
            <a:pPr lvl="2" eaLnBrk="1" hangingPunct="1"/>
            <a:r>
              <a:rPr lang="en-US"/>
              <a:t>About 4 billion in the 1950s and 1960s.</a:t>
            </a:r>
          </a:p>
          <a:p>
            <a:pPr lvl="2" eaLnBrk="1" hangingPunct="1"/>
            <a:r>
              <a:rPr lang="en-US"/>
              <a:t>Establishment of several industrial sectors and the growth of exports.</a:t>
            </a:r>
          </a:p>
          <a:p>
            <a:pPr lvl="2" eaLnBrk="1" hangingPunct="1"/>
            <a:r>
              <a:rPr lang="en-US"/>
              <a:t>25% of capital formation and 49% of public investments in infrastructure.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p:txBody>
          <a:bodyPr/>
          <a:lstStyle/>
          <a:p>
            <a:pPr eaLnBrk="1" hangingPunct="1">
              <a:defRPr/>
            </a:pPr>
            <a:r>
              <a:rPr lang="en-US" dirty="0"/>
              <a:t>3. ROC vs. PRC</a:t>
            </a:r>
          </a:p>
        </p:txBody>
      </p:sp>
      <p:sp>
        <p:nvSpPr>
          <p:cNvPr id="41987" name="Rectangle 3"/>
          <p:cNvSpPr>
            <a:spLocks noGrp="1" noChangeArrowheads="1"/>
          </p:cNvSpPr>
          <p:nvPr>
            <p:ph idx="1"/>
          </p:nvPr>
        </p:nvSpPr>
        <p:spPr/>
        <p:txBody>
          <a:bodyPr/>
          <a:lstStyle/>
          <a:p>
            <a:pPr eaLnBrk="1" hangingPunct="1"/>
            <a:r>
              <a:rPr lang="en-US" dirty="0"/>
              <a:t>Expulsion from international affairs (1960s and 1970s)</a:t>
            </a:r>
          </a:p>
          <a:p>
            <a:pPr lvl="1" eaLnBrk="1" hangingPunct="1"/>
            <a:r>
              <a:rPr lang="en-US" dirty="0"/>
              <a:t>Gradually expelled from international diplomatic relations:</a:t>
            </a:r>
          </a:p>
          <a:p>
            <a:pPr lvl="2" eaLnBrk="1" hangingPunct="1"/>
            <a:r>
              <a:rPr lang="en-US" dirty="0"/>
              <a:t>Increasing pressures from the PRC.</a:t>
            </a:r>
          </a:p>
          <a:p>
            <a:pPr lvl="2" eaLnBrk="1" hangingPunct="1"/>
            <a:r>
              <a:rPr lang="en-US" dirty="0"/>
              <a:t>Expelled from the United Nations to be replaced by the PRC (1971).</a:t>
            </a:r>
          </a:p>
          <a:p>
            <a:pPr lvl="2" eaLnBrk="1" hangingPunct="1"/>
            <a:r>
              <a:rPr lang="en-US" dirty="0"/>
              <a:t>Now called “Chinese Taipei” by the United Nations.</a:t>
            </a:r>
          </a:p>
          <a:p>
            <a:pPr lvl="1" eaLnBrk="1" hangingPunct="1"/>
            <a:r>
              <a:rPr lang="en-US" dirty="0"/>
              <a:t>Normalization of American relations with the PRC (1979):</a:t>
            </a:r>
          </a:p>
          <a:p>
            <a:pPr lvl="2" eaLnBrk="1" hangingPunct="1"/>
            <a:r>
              <a:rPr lang="en-US" dirty="0"/>
              <a:t>Ended their relations with the ROC.</a:t>
            </a:r>
          </a:p>
          <a:p>
            <a:pPr lvl="2" eaLnBrk="1" hangingPunct="1"/>
            <a:r>
              <a:rPr lang="en-US" dirty="0"/>
              <a:t>One could not be done without the other.</a:t>
            </a:r>
          </a:p>
          <a:p>
            <a:pPr eaLnBrk="1" hangingPunct="1"/>
            <a:r>
              <a:rPr lang="en-US" dirty="0"/>
              <a:t>Emphasis on trade</a:t>
            </a:r>
          </a:p>
          <a:p>
            <a:pPr lvl="1" eaLnBrk="1" hangingPunct="1"/>
            <a:r>
              <a:rPr lang="en-US" dirty="0"/>
              <a:t>Economic linkages have strongly increased.</a:t>
            </a:r>
          </a:p>
          <a:p>
            <a:pPr lvl="1" eaLnBrk="1" hangingPunct="1"/>
            <a:r>
              <a:rPr lang="en-US" dirty="0"/>
              <a:t>Trade and development to promote Taiwan’s perspective:</a:t>
            </a:r>
          </a:p>
          <a:p>
            <a:pPr lvl="2" eaLnBrk="1" hangingPunct="1"/>
            <a:r>
              <a:rPr lang="en-US" dirty="0"/>
              <a:t>Similar to Japan.</a:t>
            </a:r>
          </a:p>
        </p:txBody>
      </p:sp>
      <p:sp>
        <p:nvSpPr>
          <p:cNvPr id="2" name="Action Button: Video 1">
            <a:hlinkClick r:id="rId3" highlightClick="1"/>
            <a:extLst>
              <a:ext uri="{FF2B5EF4-FFF2-40B4-BE49-F238E27FC236}">
                <a16:creationId xmlns:a16="http://schemas.microsoft.com/office/drawing/2014/main" id="{266323BD-F109-4A76-9EE2-3C8CE3B7E492}"/>
              </a:ext>
            </a:extLst>
          </p:cNvPr>
          <p:cNvSpPr/>
          <p:nvPr/>
        </p:nvSpPr>
        <p:spPr bwMode="auto">
          <a:xfrm>
            <a:off x="2223505" y="5749537"/>
            <a:ext cx="1039390" cy="605214"/>
          </a:xfrm>
          <a:prstGeom prst="actionButtonMovie">
            <a:avLst/>
          </a:prstGeom>
          <a:solidFill>
            <a:schemeClr val="accent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 name="Rectangle 2">
            <a:extLst>
              <a:ext uri="{FF2B5EF4-FFF2-40B4-BE49-F238E27FC236}">
                <a16:creationId xmlns:a16="http://schemas.microsoft.com/office/drawing/2014/main" id="{F571608C-6997-4A77-A285-5E58B3C63913}"/>
              </a:ext>
            </a:extLst>
          </p:cNvPr>
          <p:cNvSpPr/>
          <p:nvPr/>
        </p:nvSpPr>
        <p:spPr>
          <a:xfrm>
            <a:off x="3265679" y="5867478"/>
            <a:ext cx="3230372" cy="369332"/>
          </a:xfrm>
          <a:prstGeom prst="rect">
            <a:avLst/>
          </a:prstGeom>
        </p:spPr>
        <p:txBody>
          <a:bodyPr wrap="none">
            <a:spAutoFit/>
          </a:bodyPr>
          <a:lstStyle/>
          <a:p>
            <a:r>
              <a:rPr lang="en-US" b="1" dirty="0">
                <a:latin typeface="Agency FB" panose="020B0503020202020204" pitchFamily="34" charset="0"/>
              </a:rPr>
              <a:t>Is Taiwan a country... or part of China?</a:t>
            </a:r>
            <a:endParaRPr lang="en-US" b="1" i="0" dirty="0">
              <a:effectLst/>
              <a:latin typeface="Agency FB" panose="020B0503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type="title"/>
          </p:nvPr>
        </p:nvSpPr>
        <p:spPr/>
        <p:txBody>
          <a:bodyPr/>
          <a:lstStyle/>
          <a:p>
            <a:pPr eaLnBrk="1" hangingPunct="1">
              <a:defRPr/>
            </a:pPr>
            <a:r>
              <a:rPr lang="en-US" dirty="0"/>
              <a:t>3. ROC vs. PRC</a:t>
            </a:r>
          </a:p>
        </p:txBody>
      </p:sp>
      <p:sp>
        <p:nvSpPr>
          <p:cNvPr id="43011" name="Rectangle 3"/>
          <p:cNvSpPr>
            <a:spLocks noGrp="1" noChangeArrowheads="1"/>
          </p:cNvSpPr>
          <p:nvPr>
            <p:ph idx="1"/>
          </p:nvPr>
        </p:nvSpPr>
        <p:spPr/>
        <p:txBody>
          <a:bodyPr/>
          <a:lstStyle/>
          <a:p>
            <a:pPr eaLnBrk="1" hangingPunct="1"/>
            <a:r>
              <a:rPr lang="en-US" dirty="0"/>
              <a:t>The integration of the two Chinas</a:t>
            </a:r>
          </a:p>
          <a:p>
            <a:pPr lvl="1" eaLnBrk="1" hangingPunct="1"/>
            <a:r>
              <a:rPr lang="en-US" dirty="0"/>
              <a:t>During the 1980s the PRC offered the ROC reintegration and autonomous status.</a:t>
            </a:r>
          </a:p>
          <a:p>
            <a:pPr lvl="1" eaLnBrk="1" hangingPunct="1"/>
            <a:r>
              <a:rPr lang="en-US" dirty="0"/>
              <a:t>Strong ideological conflicts prevents reintegration.</a:t>
            </a:r>
          </a:p>
          <a:p>
            <a:pPr lvl="1" eaLnBrk="1" hangingPunct="1"/>
            <a:r>
              <a:rPr lang="en-US" dirty="0"/>
              <a:t>Tiananmen massacre (1989):</a:t>
            </a:r>
          </a:p>
          <a:p>
            <a:pPr lvl="2" eaLnBrk="1" hangingPunct="1"/>
            <a:r>
              <a:rPr lang="en-US" dirty="0"/>
              <a:t>Reinforced mistrust towards mainland China.</a:t>
            </a:r>
          </a:p>
          <a:p>
            <a:pPr lvl="2" eaLnBrk="1" hangingPunct="1"/>
            <a:r>
              <a:rPr lang="en-US" dirty="0"/>
              <a:t>Provided additional support by the United States.</a:t>
            </a:r>
          </a:p>
          <a:p>
            <a:pPr lvl="1" eaLnBrk="1" hangingPunct="1"/>
            <a:r>
              <a:rPr lang="en-US" dirty="0"/>
              <a:t>One China Policy:</a:t>
            </a:r>
          </a:p>
          <a:p>
            <a:pPr lvl="2" eaLnBrk="1" hangingPunct="1"/>
            <a:r>
              <a:rPr lang="en-US" dirty="0"/>
              <a:t>Rapprochement with China (1991):</a:t>
            </a:r>
          </a:p>
          <a:p>
            <a:pPr lvl="3" eaLnBrk="1" hangingPunct="1"/>
            <a:r>
              <a:rPr lang="en-US" dirty="0"/>
              <a:t>Declaration of the end of hostilities (Chinese Civil War).</a:t>
            </a:r>
          </a:p>
          <a:p>
            <a:pPr lvl="3" eaLnBrk="1" hangingPunct="1"/>
            <a:r>
              <a:rPr lang="en-US" dirty="0"/>
              <a:t>Recognition of the existence of the PRC by the ROC.</a:t>
            </a:r>
          </a:p>
          <a:p>
            <a:pPr lvl="2" eaLnBrk="1" hangingPunct="1"/>
            <a:r>
              <a:rPr lang="en-US" dirty="0"/>
              <a:t>Taiwan government recognized there is one China and that Taiwan is a province of China (1995).</a:t>
            </a:r>
          </a:p>
          <a:p>
            <a:pPr lvl="2" eaLnBrk="1" hangingPunct="1"/>
            <a:r>
              <a:rPr lang="en-US" dirty="0"/>
              <a:t>Officially gave up its pretension of being the representative government of China.</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ROC vs. PRC</a:t>
            </a:r>
          </a:p>
        </p:txBody>
      </p:sp>
      <p:sp>
        <p:nvSpPr>
          <p:cNvPr id="3" name="Content Placeholder 2"/>
          <p:cNvSpPr>
            <a:spLocks noGrp="1"/>
          </p:cNvSpPr>
          <p:nvPr>
            <p:ph idx="1"/>
          </p:nvPr>
        </p:nvSpPr>
        <p:spPr/>
        <p:txBody>
          <a:bodyPr/>
          <a:lstStyle/>
          <a:p>
            <a:pPr eaLnBrk="1" hangingPunct="1"/>
            <a:r>
              <a:rPr lang="en-US" dirty="0"/>
              <a:t>Towards the first Chinese democracy in history</a:t>
            </a:r>
          </a:p>
          <a:p>
            <a:pPr lvl="1" eaLnBrk="1" hangingPunct="1"/>
            <a:r>
              <a:rPr lang="en-US" dirty="0"/>
              <a:t>40 years of economic growth, independence and a market economy has changed considerably the Taiwanese society.</a:t>
            </a:r>
          </a:p>
          <a:p>
            <a:pPr lvl="1" eaLnBrk="1" hangingPunct="1"/>
            <a:r>
              <a:rPr lang="en-US" dirty="0"/>
              <a:t>Democratization and multiparty system (1987).</a:t>
            </a:r>
          </a:p>
          <a:p>
            <a:pPr lvl="1" eaLnBrk="1" hangingPunct="1"/>
            <a:r>
              <a:rPr lang="en-US" dirty="0"/>
              <a:t>First elections (1989).</a:t>
            </a:r>
          </a:p>
          <a:p>
            <a:r>
              <a:rPr lang="en-US" dirty="0"/>
              <a:t>Economic Cooperation Framework Agreement (ECFA)</a:t>
            </a:r>
          </a:p>
          <a:p>
            <a:pPr lvl="1"/>
            <a:r>
              <a:rPr lang="en-US" dirty="0"/>
              <a:t>2010; free trade agreement between mainland China and Taiwan.</a:t>
            </a:r>
          </a:p>
          <a:p>
            <a:pPr lvl="1"/>
            <a:r>
              <a:rPr lang="en-US" dirty="0"/>
              <a:t>Covers goods but also services (finance, insurance, healthcare).</a:t>
            </a:r>
          </a:p>
          <a:p>
            <a:pPr lvl="1" eaLnBrk="1" hangingPunct="1"/>
            <a:r>
              <a:rPr lang="en-US" dirty="0"/>
              <a:t>Taiwan, SAR?</a:t>
            </a:r>
          </a:p>
          <a:p>
            <a:pPr lvl="1" eaLnBrk="1" hangingPunct="1"/>
            <a:r>
              <a:rPr lang="en-US" dirty="0"/>
              <a:t>Would the Hong Kong model be suitable for Taiwan?</a:t>
            </a:r>
          </a:p>
        </p:txBody>
      </p:sp>
    </p:spTree>
    <p:extLst>
      <p:ext uri="{BB962C8B-B14F-4D97-AF65-F5344CB8AC3E}">
        <p14:creationId xmlns:p14="http://schemas.microsoft.com/office/powerpoint/2010/main" val="12580871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ChangeArrowheads="1"/>
          </p:cNvSpPr>
          <p:nvPr>
            <p:ph type="title"/>
          </p:nvPr>
        </p:nvSpPr>
        <p:spPr/>
        <p:txBody>
          <a:bodyPr/>
          <a:lstStyle/>
          <a:p>
            <a:pPr eaLnBrk="1" hangingPunct="1">
              <a:defRPr/>
            </a:pPr>
            <a:r>
              <a:rPr lang="en-US" dirty="0"/>
              <a:t>4. Silicon Island</a:t>
            </a:r>
          </a:p>
        </p:txBody>
      </p:sp>
      <p:sp>
        <p:nvSpPr>
          <p:cNvPr id="46083" name="Rectangle 3"/>
          <p:cNvSpPr>
            <a:spLocks noGrp="1" noChangeArrowheads="1"/>
          </p:cNvSpPr>
          <p:nvPr>
            <p:ph idx="1"/>
          </p:nvPr>
        </p:nvSpPr>
        <p:spPr/>
        <p:txBody>
          <a:bodyPr/>
          <a:lstStyle/>
          <a:p>
            <a:pPr eaLnBrk="1" hangingPunct="1"/>
            <a:r>
              <a:rPr lang="en-US" dirty="0"/>
              <a:t>High technology and modernization (1981-1990)</a:t>
            </a:r>
          </a:p>
          <a:p>
            <a:pPr lvl="1" eaLnBrk="1" hangingPunct="1"/>
            <a:r>
              <a:rPr lang="en-US" dirty="0"/>
              <a:t>Restructuration of the economy:</a:t>
            </a:r>
          </a:p>
          <a:p>
            <a:pPr lvl="2" eaLnBrk="1" hangingPunct="1"/>
            <a:r>
              <a:rPr lang="en-US" dirty="0"/>
              <a:t>Supported by the government.</a:t>
            </a:r>
          </a:p>
          <a:p>
            <a:pPr lvl="2" eaLnBrk="1" hangingPunct="1"/>
            <a:r>
              <a:rPr lang="en-US" dirty="0"/>
              <a:t>Towards high technology and R&amp;D.</a:t>
            </a:r>
          </a:p>
          <a:p>
            <a:pPr lvl="2" eaLnBrk="1" hangingPunct="1"/>
            <a:r>
              <a:rPr lang="en-US" dirty="0"/>
              <a:t>Monitors, desktops, graphic cards and motherboards.</a:t>
            </a:r>
          </a:p>
          <a:p>
            <a:pPr lvl="1" eaLnBrk="1" hangingPunct="1"/>
            <a:r>
              <a:rPr lang="en-US" dirty="0"/>
              <a:t>Chinese Open-Door Policy:</a:t>
            </a:r>
          </a:p>
          <a:p>
            <a:pPr lvl="2" eaLnBrk="1" hangingPunct="1"/>
            <a:r>
              <a:rPr lang="en-US" dirty="0"/>
              <a:t>Taiwan was actively involved to the industrial development of the mainland by providing capital and technology.</a:t>
            </a:r>
          </a:p>
          <a:p>
            <a:pPr lvl="2" eaLnBrk="1" hangingPunct="1"/>
            <a:r>
              <a:rPr lang="en-US" dirty="0"/>
              <a:t>Taiwan became an exporter of capital.</a:t>
            </a:r>
          </a:p>
          <a:p>
            <a:pPr eaLnBrk="1" hangingPunct="1"/>
            <a:r>
              <a:rPr lang="en-US" dirty="0"/>
              <a:t>Information technologies (1990-)</a:t>
            </a:r>
          </a:p>
          <a:p>
            <a:pPr lvl="1" eaLnBrk="1" hangingPunct="1"/>
            <a:r>
              <a:rPr lang="en-US" dirty="0"/>
              <a:t>Global logistics center:</a:t>
            </a:r>
          </a:p>
          <a:p>
            <a:pPr lvl="2" eaLnBrk="1" hangingPunct="1"/>
            <a:r>
              <a:rPr lang="en-US" dirty="0"/>
              <a:t>Important maritime (Evergreen) and air (Eva) services.</a:t>
            </a:r>
          </a:p>
          <a:p>
            <a:pPr lvl="2" eaLnBrk="1" hangingPunct="1"/>
            <a:r>
              <a:rPr lang="en-US" dirty="0"/>
              <a:t>Kaohsiung: 12</a:t>
            </a:r>
            <a:r>
              <a:rPr lang="en-US" baseline="30000" dirty="0"/>
              <a:t>th</a:t>
            </a:r>
            <a:r>
              <a:rPr lang="en-US" dirty="0"/>
              <a:t> largest container port in the world.</a:t>
            </a:r>
          </a:p>
          <a:p>
            <a:pPr lvl="1" eaLnBrk="1" hangingPunct="1"/>
            <a:r>
              <a:rPr lang="en-US" dirty="0"/>
              <a:t>Information and services economy.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5" name="Rectangle 7"/>
          <p:cNvSpPr>
            <a:spLocks noGrp="1" noChangeArrowheads="1"/>
          </p:cNvSpPr>
          <p:nvPr>
            <p:ph type="title"/>
          </p:nvPr>
        </p:nvSpPr>
        <p:spPr/>
        <p:txBody>
          <a:bodyPr/>
          <a:lstStyle/>
          <a:p>
            <a:pPr eaLnBrk="1" hangingPunct="1">
              <a:defRPr/>
            </a:pPr>
            <a:r>
              <a:rPr lang="en-US" dirty="0"/>
              <a:t>Evolution of Taiwan Exports, 1963-2001</a:t>
            </a:r>
          </a:p>
        </p:txBody>
      </p:sp>
      <p:graphicFrame>
        <p:nvGraphicFramePr>
          <p:cNvPr id="4" name="Object 8"/>
          <p:cNvGraphicFramePr>
            <a:graphicFrameLocks noGrp="1" noChangeAspect="1"/>
          </p:cNvGraphicFramePr>
          <p:nvPr>
            <p:ph idx="1"/>
            <p:extLst>
              <p:ext uri="{D42A27DB-BD31-4B8C-83A1-F6EECF244321}">
                <p14:modId xmlns:p14="http://schemas.microsoft.com/office/powerpoint/2010/main" val="3613790637"/>
              </p:ext>
            </p:extLst>
          </p:nvPr>
        </p:nvGraphicFramePr>
        <p:xfrm>
          <a:off x="1009650" y="1311275"/>
          <a:ext cx="10972800" cy="52911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4. Silicon Island</a:t>
            </a:r>
          </a:p>
        </p:txBody>
      </p:sp>
      <p:sp>
        <p:nvSpPr>
          <p:cNvPr id="47107" name="Content Placeholder 2"/>
          <p:cNvSpPr>
            <a:spLocks noGrp="1"/>
          </p:cNvSpPr>
          <p:nvPr>
            <p:ph idx="1"/>
          </p:nvPr>
        </p:nvSpPr>
        <p:spPr/>
        <p:txBody>
          <a:bodyPr/>
          <a:lstStyle/>
          <a:p>
            <a:pPr eaLnBrk="1" hangingPunct="1"/>
            <a:r>
              <a:rPr lang="en-US" dirty="0"/>
              <a:t>Direct access to China:</a:t>
            </a:r>
          </a:p>
          <a:p>
            <a:pPr lvl="1" eaLnBrk="1" hangingPunct="1"/>
            <a:r>
              <a:rPr lang="en-US" dirty="0"/>
              <a:t>Direct trade between Taiwan and China was not permitted:</a:t>
            </a:r>
          </a:p>
          <a:p>
            <a:pPr lvl="2" eaLnBrk="1" hangingPunct="1"/>
            <a:r>
              <a:rPr lang="en-US" dirty="0"/>
              <a:t>The bulk of capital and trade was going through Hong Kong.</a:t>
            </a:r>
          </a:p>
          <a:p>
            <a:pPr lvl="2" eaLnBrk="1" hangingPunct="1"/>
            <a:r>
              <a:rPr lang="en-US" dirty="0"/>
              <a:t>Involved supplementary costs and delays.</a:t>
            </a:r>
          </a:p>
          <a:p>
            <a:pPr lvl="1" eaLnBrk="1" hangingPunct="1"/>
            <a:r>
              <a:rPr lang="en-US" dirty="0"/>
              <a:t>Restoring the “three links”: transport, trade and postal services.</a:t>
            </a:r>
          </a:p>
          <a:p>
            <a:pPr lvl="2" eaLnBrk="1" hangingPunct="1"/>
            <a:r>
              <a:rPr lang="en-US" dirty="0"/>
              <a:t>Permitted in 1992 for FDI (4</a:t>
            </a:r>
            <a:r>
              <a:rPr lang="en-US" baseline="30000" dirty="0"/>
              <a:t>th</a:t>
            </a:r>
            <a:r>
              <a:rPr lang="en-US" dirty="0"/>
              <a:t> link).</a:t>
            </a:r>
          </a:p>
          <a:p>
            <a:pPr lvl="2" eaLnBrk="1" hangingPunct="1"/>
            <a:r>
              <a:rPr lang="en-US" dirty="0"/>
              <a:t>Keep open the Taiwanese supply of capital and technology in a post-1997 environment.</a:t>
            </a:r>
          </a:p>
          <a:p>
            <a:pPr lvl="2" eaLnBrk="1" hangingPunct="1"/>
            <a:r>
              <a:rPr lang="en-US" dirty="0"/>
              <a:t>Investment patterns tend to follow family contacts.</a:t>
            </a:r>
          </a:p>
          <a:p>
            <a:pPr lvl="2" eaLnBrk="1" hangingPunct="1"/>
            <a:r>
              <a:rPr lang="en-US" dirty="0"/>
              <a:t>Specific air links permitted in 2003 (for Chinese new year):</a:t>
            </a:r>
          </a:p>
          <a:p>
            <a:pPr lvl="3" eaLnBrk="1" hangingPunct="1"/>
            <a:r>
              <a:rPr lang="en-US" dirty="0"/>
              <a:t>500,000 Taiwanese live in Shanghai.</a:t>
            </a:r>
          </a:p>
          <a:p>
            <a:pPr lvl="3" eaLnBrk="1" hangingPunct="1"/>
            <a:r>
              <a:rPr lang="en-US" dirty="0"/>
              <a:t>Takes 6 hours to fly from Shanghai – Hong Kong – Taipei.</a:t>
            </a:r>
          </a:p>
          <a:p>
            <a:pPr lvl="3" eaLnBrk="1" hangingPunct="1"/>
            <a:r>
              <a:rPr lang="en-US" dirty="0"/>
              <a:t>Cut to an hour and a half.</a:t>
            </a:r>
          </a:p>
          <a:p>
            <a:pPr lvl="2" eaLnBrk="1" hangingPunct="1"/>
            <a:r>
              <a:rPr lang="en-US" dirty="0"/>
              <a:t>More direct regular air services (2008).</a:t>
            </a:r>
          </a:p>
          <a:p>
            <a:pPr lvl="2" eaLnBrk="1" hangingPunct="1"/>
            <a:r>
              <a:rPr lang="en-US" dirty="0"/>
              <a:t>Mainland Chinese tourism in Taiwan permitted as tours (2008).</a:t>
            </a:r>
          </a:p>
          <a:p>
            <a:pPr lvl="2" eaLnBrk="1" hangingPunct="1"/>
            <a:r>
              <a:rPr lang="en-US" dirty="0"/>
              <a:t>Direct maritime shipping links (2009).</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p:cNvSpPr>
            <a:spLocks noGrp="1" noChangeArrowheads="1"/>
          </p:cNvSpPr>
          <p:nvPr>
            <p:ph type="title"/>
          </p:nvPr>
        </p:nvSpPr>
        <p:spPr/>
        <p:txBody>
          <a:bodyPr/>
          <a:lstStyle/>
          <a:p>
            <a:pPr eaLnBrk="1" hangingPunct="1">
              <a:defRPr/>
            </a:pPr>
            <a:r>
              <a:rPr lang="en-US" dirty="0"/>
              <a:t>4. Silicon Island</a:t>
            </a:r>
          </a:p>
        </p:txBody>
      </p:sp>
      <p:sp>
        <p:nvSpPr>
          <p:cNvPr id="48131" name="Rectangle 3"/>
          <p:cNvSpPr>
            <a:spLocks noGrp="1" noChangeArrowheads="1"/>
          </p:cNvSpPr>
          <p:nvPr>
            <p:ph idx="1"/>
          </p:nvPr>
        </p:nvSpPr>
        <p:spPr/>
        <p:txBody>
          <a:bodyPr/>
          <a:lstStyle/>
          <a:p>
            <a:pPr eaLnBrk="1" hangingPunct="1"/>
            <a:r>
              <a:rPr lang="en-US" dirty="0"/>
              <a:t>“Silicon Island”</a:t>
            </a:r>
          </a:p>
          <a:p>
            <a:pPr lvl="1" eaLnBrk="1" hangingPunct="1"/>
            <a:r>
              <a:rPr lang="en-US" dirty="0"/>
              <a:t>Strategy to promote Taiwan in the IT sector:</a:t>
            </a:r>
          </a:p>
          <a:p>
            <a:pPr lvl="2" eaLnBrk="1" hangingPunct="1"/>
            <a:r>
              <a:rPr lang="en-US" dirty="0"/>
              <a:t>Develop a specialization remaining competitive with China.</a:t>
            </a:r>
          </a:p>
          <a:p>
            <a:pPr lvl="2" eaLnBrk="1" hangingPunct="1"/>
            <a:r>
              <a:rPr lang="en-US" dirty="0"/>
              <a:t>Joint division of production.</a:t>
            </a:r>
          </a:p>
          <a:p>
            <a:pPr lvl="1" eaLnBrk="1" hangingPunct="1"/>
            <a:r>
              <a:rPr lang="en-US" dirty="0"/>
              <a:t>Lower range activities relocated to China:</a:t>
            </a:r>
          </a:p>
          <a:p>
            <a:pPr lvl="2" eaLnBrk="1" hangingPunct="1"/>
            <a:r>
              <a:rPr lang="en-US" dirty="0"/>
              <a:t>60-70% of China’s IT products are made by Taiwanese enterprises.</a:t>
            </a:r>
          </a:p>
          <a:p>
            <a:pPr lvl="2" eaLnBrk="1" hangingPunct="1"/>
            <a:r>
              <a:rPr lang="en-US" dirty="0"/>
              <a:t>Foxconn:</a:t>
            </a:r>
          </a:p>
          <a:p>
            <a:pPr lvl="3" eaLnBrk="1" hangingPunct="1"/>
            <a:r>
              <a:rPr lang="en-US" dirty="0"/>
              <a:t>World’s largest maker of electronic components (iPhones, iPads).</a:t>
            </a:r>
          </a:p>
          <a:p>
            <a:pPr lvl="3" eaLnBrk="1" hangingPunct="1"/>
            <a:r>
              <a:rPr lang="en-US" dirty="0"/>
              <a:t>900,000 employees, largest exporter in mainland China.</a:t>
            </a:r>
          </a:p>
          <a:p>
            <a:pPr lvl="1" eaLnBrk="1" hangingPunct="1"/>
            <a:r>
              <a:rPr lang="en-US" dirty="0"/>
              <a:t>Achievements:</a:t>
            </a:r>
          </a:p>
          <a:p>
            <a:pPr lvl="2" eaLnBrk="1" hangingPunct="1"/>
            <a:r>
              <a:rPr lang="en-US" dirty="0"/>
              <a:t>3rd largest computer hardware manufacturer in the world.</a:t>
            </a:r>
          </a:p>
          <a:p>
            <a:pPr lvl="2" eaLnBrk="1" hangingPunct="1"/>
            <a:r>
              <a:rPr lang="en-US" dirty="0"/>
              <a:t>Manufactured a third of the global laptop production.</a:t>
            </a:r>
          </a:p>
          <a:p>
            <a:pPr lvl="2" eaLnBrk="1" hangingPunct="1"/>
            <a:r>
              <a:rPr lang="en-US" dirty="0"/>
              <a:t>41% of Taiwan’s export related to high tech products.</a:t>
            </a:r>
          </a:p>
          <a:p>
            <a:pPr lvl="1" eaLnBrk="1" hangingPunct="1"/>
            <a:r>
              <a:rPr lang="en-US" dirty="0"/>
              <a:t>Entered the WTO in 2001 (jointly with China).</a:t>
            </a:r>
          </a:p>
          <a:p>
            <a:pPr lvl="1"/>
            <a:r>
              <a:rPr lang="en-US" dirty="0"/>
              <a:t>Asian Silicon Valley (2016).</a:t>
            </a:r>
          </a:p>
        </p:txBody>
      </p:sp>
      <p:sp>
        <p:nvSpPr>
          <p:cNvPr id="4" name="Action Button: Video 3">
            <a:hlinkClick r:id="rId3" highlightClick="1"/>
            <a:extLst>
              <a:ext uri="{FF2B5EF4-FFF2-40B4-BE49-F238E27FC236}">
                <a16:creationId xmlns:a16="http://schemas.microsoft.com/office/drawing/2014/main" id="{9B81DC42-C04A-4D56-89AB-A65F2E7D2BB3}"/>
              </a:ext>
            </a:extLst>
          </p:cNvPr>
          <p:cNvSpPr/>
          <p:nvPr/>
        </p:nvSpPr>
        <p:spPr bwMode="auto">
          <a:xfrm>
            <a:off x="9466342" y="4650941"/>
            <a:ext cx="802567" cy="493381"/>
          </a:xfrm>
          <a:prstGeom prst="actionButtonMovie">
            <a:avLst/>
          </a:prstGeom>
          <a:solidFill>
            <a:schemeClr val="accent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 name="Rectangle 4">
            <a:extLst>
              <a:ext uri="{FF2B5EF4-FFF2-40B4-BE49-F238E27FC236}">
                <a16:creationId xmlns:a16="http://schemas.microsoft.com/office/drawing/2014/main" id="{DFBE0E56-C971-4240-9A94-6EF83D372F4D}"/>
              </a:ext>
            </a:extLst>
          </p:cNvPr>
          <p:cNvSpPr/>
          <p:nvPr/>
        </p:nvSpPr>
        <p:spPr>
          <a:xfrm>
            <a:off x="8725734" y="5218418"/>
            <a:ext cx="2637260" cy="369332"/>
          </a:xfrm>
          <a:prstGeom prst="rect">
            <a:avLst/>
          </a:prstGeom>
        </p:spPr>
        <p:txBody>
          <a:bodyPr wrap="none">
            <a:spAutoFit/>
          </a:bodyPr>
          <a:lstStyle/>
          <a:p>
            <a:r>
              <a:rPr lang="fi-FI" b="1" dirty="0">
                <a:latin typeface="Agency FB" panose="020B0503020202020204" pitchFamily="34" charset="0"/>
              </a:rPr>
              <a:t>Taiwan ASV Asian Silicon Valley</a:t>
            </a:r>
            <a:endParaRPr lang="fi-FI" b="1" i="0" dirty="0">
              <a:effectLst/>
              <a:latin typeface="Agency FB" panose="020B0503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Silicon Island</a:t>
            </a:r>
          </a:p>
        </p:txBody>
      </p:sp>
      <p:sp>
        <p:nvSpPr>
          <p:cNvPr id="3" name="Content Placeholder 2"/>
          <p:cNvSpPr>
            <a:spLocks noGrp="1"/>
          </p:cNvSpPr>
          <p:nvPr>
            <p:ph sz="half" idx="1"/>
          </p:nvPr>
        </p:nvSpPr>
        <p:spPr/>
        <p:txBody>
          <a:bodyPr/>
          <a:lstStyle/>
          <a:p>
            <a:r>
              <a:rPr lang="en-US" dirty="0"/>
              <a:t>“Love Hotels”</a:t>
            </a:r>
          </a:p>
          <a:p>
            <a:pPr lvl="1"/>
            <a:r>
              <a:rPr lang="en-US" dirty="0"/>
              <a:t>Most young adults stay with their parents.</a:t>
            </a:r>
          </a:p>
          <a:p>
            <a:pPr lvl="2"/>
            <a:r>
              <a:rPr lang="en-US" dirty="0"/>
              <a:t>Apartments are of small size.</a:t>
            </a:r>
          </a:p>
          <a:p>
            <a:pPr lvl="2"/>
            <a:r>
              <a:rPr lang="en-US" dirty="0"/>
              <a:t>Limited room or opportunities for intimacy.</a:t>
            </a:r>
          </a:p>
          <a:p>
            <a:pPr lvl="1"/>
            <a:r>
              <a:rPr lang="en-US" dirty="0"/>
              <a:t>Prevalent in many Asian countries (Japan, Korea, Hong Kong):</a:t>
            </a:r>
          </a:p>
          <a:p>
            <a:pPr lvl="2"/>
            <a:r>
              <a:rPr lang="en-US" dirty="0"/>
              <a:t>Theme initially developed in Japan.</a:t>
            </a:r>
          </a:p>
          <a:p>
            <a:pPr lvl="1"/>
            <a:r>
              <a:rPr lang="en-US" dirty="0"/>
              <a:t>Large industry of theme hotels becoming mainstream.</a:t>
            </a:r>
          </a:p>
          <a:p>
            <a:pPr lvl="1"/>
            <a:r>
              <a:rPr lang="en-US" dirty="0"/>
              <a:t>Rooms rented for a short duration.</a:t>
            </a:r>
          </a:p>
          <a:p>
            <a:pPr lvl="1"/>
            <a:r>
              <a:rPr lang="en-US" dirty="0"/>
              <a:t>Many designed around a theme:</a:t>
            </a:r>
          </a:p>
          <a:p>
            <a:pPr lvl="2"/>
            <a:r>
              <a:rPr lang="en-US" dirty="0"/>
              <a:t>Sports, locations (New York, Las Vegas), fantasy (Disney, fairy tales), etc.</a:t>
            </a:r>
          </a:p>
          <a:p>
            <a:pPr lvl="2"/>
            <a:r>
              <a:rPr lang="en-US" dirty="0"/>
              <a:t>Some themes are more explicit… </a:t>
            </a:r>
          </a:p>
        </p:txBody>
      </p:sp>
      <p:sp>
        <p:nvSpPr>
          <p:cNvPr id="4" name="Content Placeholder 3">
            <a:extLst>
              <a:ext uri="{FF2B5EF4-FFF2-40B4-BE49-F238E27FC236}">
                <a16:creationId xmlns:a16="http://schemas.microsoft.com/office/drawing/2014/main" id="{E826B6D0-EDA5-4869-B454-965E0C9E1D6B}"/>
              </a:ext>
            </a:extLst>
          </p:cNvPr>
          <p:cNvSpPr>
            <a:spLocks noGrp="1"/>
          </p:cNvSpPr>
          <p:nvPr>
            <p:ph sz="half" idx="2"/>
          </p:nvPr>
        </p:nvSpPr>
        <p:spPr/>
        <p:txBody>
          <a:bodyPr/>
          <a:lstStyle/>
          <a:p>
            <a:endParaRPr lang="en-US"/>
          </a:p>
        </p:txBody>
      </p:sp>
      <p:pic>
        <p:nvPicPr>
          <p:cNvPr id="5" name="Picture 2" descr="Image result for love hotel taiwan">
            <a:extLst>
              <a:ext uri="{FF2B5EF4-FFF2-40B4-BE49-F238E27FC236}">
                <a16:creationId xmlns:a16="http://schemas.microsoft.com/office/drawing/2014/main" id="{4D877733-435E-4588-A93D-FF1E745A82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4367" y="3132409"/>
            <a:ext cx="5429250" cy="34385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love hotel taiwan">
            <a:extLst>
              <a:ext uri="{FF2B5EF4-FFF2-40B4-BE49-F238E27FC236}">
                <a16:creationId xmlns:a16="http://schemas.microsoft.com/office/drawing/2014/main" id="{D2D1DCF5-9933-437D-9BA2-670E1C943D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2570" y="1357856"/>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6" name="Action Button: Video 5">
            <a:hlinkClick r:id="rId5" highlightClick="1"/>
            <a:extLst>
              <a:ext uri="{FF2B5EF4-FFF2-40B4-BE49-F238E27FC236}">
                <a16:creationId xmlns:a16="http://schemas.microsoft.com/office/drawing/2014/main" id="{5A013568-067B-4643-B3CF-032476F3FF26}"/>
              </a:ext>
            </a:extLst>
          </p:cNvPr>
          <p:cNvSpPr/>
          <p:nvPr/>
        </p:nvSpPr>
        <p:spPr bwMode="auto">
          <a:xfrm>
            <a:off x="7058642" y="421019"/>
            <a:ext cx="888086" cy="486803"/>
          </a:xfrm>
          <a:prstGeom prst="actionButtonMovie">
            <a:avLst/>
          </a:prstGeom>
          <a:solidFill>
            <a:schemeClr val="accent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1F9A8D77-ABDE-41D1-AE9B-8AC4997DD9D5}"/>
              </a:ext>
            </a:extLst>
          </p:cNvPr>
          <p:cNvSpPr/>
          <p:nvPr/>
        </p:nvSpPr>
        <p:spPr>
          <a:xfrm>
            <a:off x="8073911" y="341254"/>
            <a:ext cx="3352800" cy="646331"/>
          </a:xfrm>
          <a:prstGeom prst="rect">
            <a:avLst/>
          </a:prstGeom>
        </p:spPr>
        <p:txBody>
          <a:bodyPr wrap="square">
            <a:spAutoFit/>
          </a:bodyPr>
          <a:lstStyle/>
          <a:p>
            <a:r>
              <a:rPr lang="en-US" b="1" dirty="0">
                <a:latin typeface="Agency FB" panose="020B0503020202020204" pitchFamily="34" charset="0"/>
              </a:rPr>
              <a:t>Love hotels: inside Taiwan's crazy and outrageous high-end hotels </a:t>
            </a:r>
            <a:endParaRPr lang="en-US" b="1" i="0" dirty="0">
              <a:effectLst/>
              <a:latin typeface="Agency FB" panose="020B05030202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ChangeArrowheads="1"/>
          </p:cNvSpPr>
          <p:nvPr>
            <p:ph type="title"/>
          </p:nvPr>
        </p:nvSpPr>
        <p:spPr/>
        <p:txBody>
          <a:bodyPr/>
          <a:lstStyle/>
          <a:p>
            <a:pPr eaLnBrk="1" hangingPunct="1">
              <a:defRPr/>
            </a:pPr>
            <a:r>
              <a:rPr lang="en-US" dirty="0"/>
              <a:t>C. South Korea: The Shrimp between the Whales</a:t>
            </a:r>
          </a:p>
        </p:txBody>
      </p:sp>
      <p:sp>
        <p:nvSpPr>
          <p:cNvPr id="49155" name="Rectangle 3"/>
          <p:cNvSpPr>
            <a:spLocks noGrp="1" noChangeArrowheads="1"/>
          </p:cNvSpPr>
          <p:nvPr>
            <p:ph type="body" idx="1"/>
          </p:nvPr>
        </p:nvSpPr>
        <p:spPr/>
        <p:txBody>
          <a:bodyPr/>
          <a:lstStyle/>
          <a:p>
            <a:pPr eaLnBrk="1" hangingPunct="1"/>
            <a:r>
              <a:rPr lang="en-US" dirty="0"/>
              <a:t>1. The Division of the Koreas</a:t>
            </a:r>
          </a:p>
          <a:p>
            <a:pPr lvl="1" eaLnBrk="1" hangingPunct="1"/>
            <a:r>
              <a:rPr lang="en-US" dirty="0"/>
              <a:t>What were the causes and consequences of the division of the Koreas?</a:t>
            </a:r>
          </a:p>
          <a:p>
            <a:pPr eaLnBrk="1" hangingPunct="1"/>
            <a:r>
              <a:rPr lang="en-US" dirty="0"/>
              <a:t>2. The Industrialization of South Korea</a:t>
            </a:r>
          </a:p>
          <a:p>
            <a:pPr lvl="1" eaLnBrk="1" hangingPunct="1"/>
            <a:r>
              <a:rPr lang="en-US" dirty="0"/>
              <a:t>How South Korea was able to develop?</a:t>
            </a:r>
          </a:p>
          <a:p>
            <a:r>
              <a:rPr lang="en-US" dirty="0"/>
              <a:t>3. South Korean Chaebols</a:t>
            </a:r>
          </a:p>
          <a:p>
            <a:pPr lvl="1"/>
            <a:r>
              <a:rPr lang="en-US" dirty="0"/>
              <a:t>How South Korea was able to develop?</a:t>
            </a:r>
          </a:p>
          <a:p>
            <a:pPr lvl="1" eaLnBrk="1" hangingPunct="1"/>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B38F5C-B161-4D3C-8F59-25FAB0F756E4}"/>
              </a:ext>
            </a:extLst>
          </p:cNvPr>
          <p:cNvSpPr>
            <a:spLocks noGrp="1"/>
          </p:cNvSpPr>
          <p:nvPr>
            <p:ph type="title"/>
          </p:nvPr>
        </p:nvSpPr>
        <p:spPr/>
        <p:txBody>
          <a:bodyPr/>
          <a:lstStyle/>
          <a:p>
            <a:r>
              <a:rPr lang="en-US" dirty="0"/>
              <a:t>1. Geographical and Historical Context: Scarcity Issues in Hong Kong</a:t>
            </a:r>
          </a:p>
        </p:txBody>
      </p:sp>
      <p:sp>
        <p:nvSpPr>
          <p:cNvPr id="5" name="Rectangle: Rounded Corners 4">
            <a:extLst>
              <a:ext uri="{FF2B5EF4-FFF2-40B4-BE49-F238E27FC236}">
                <a16:creationId xmlns:a16="http://schemas.microsoft.com/office/drawing/2014/main" id="{1154947E-9751-4D28-BB8A-C5A4F28E066A}"/>
              </a:ext>
            </a:extLst>
          </p:cNvPr>
          <p:cNvSpPr/>
          <p:nvPr/>
        </p:nvSpPr>
        <p:spPr bwMode="auto">
          <a:xfrm>
            <a:off x="2039815" y="2704793"/>
            <a:ext cx="1828800" cy="323557"/>
          </a:xfrm>
          <a:prstGeom prst="roundRect">
            <a:avLst/>
          </a:prstGeom>
          <a:solidFill>
            <a:schemeClr val="accent1"/>
          </a:solidFill>
          <a:ln w="25400" cap="flat" cmpd="sng" algn="ctr">
            <a:solidFill>
              <a:schemeClr val="tx1"/>
            </a:solidFill>
            <a:prstDash val="solid"/>
            <a:round/>
            <a:headEnd type="none" w="med" len="med"/>
            <a:tailEnd type="none" w="med" len="med"/>
          </a:ln>
          <a:effectLst/>
        </p:spPr>
        <p:txBody>
          <a:bodyPr vert="horz" wrap="square" lIns="45720" tIns="0" rIns="4572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anose="020B0606020202030204" pitchFamily="34" charset="0"/>
              </a:rPr>
              <a:t>Limited land</a:t>
            </a:r>
          </a:p>
        </p:txBody>
      </p:sp>
      <p:sp>
        <p:nvSpPr>
          <p:cNvPr id="6" name="TextBox 5">
            <a:extLst>
              <a:ext uri="{FF2B5EF4-FFF2-40B4-BE49-F238E27FC236}">
                <a16:creationId xmlns:a16="http://schemas.microsoft.com/office/drawing/2014/main" id="{D564FBD9-F90E-417A-8D01-139FA30CFFAF}"/>
              </a:ext>
            </a:extLst>
          </p:cNvPr>
          <p:cNvSpPr txBox="1"/>
          <p:nvPr/>
        </p:nvSpPr>
        <p:spPr>
          <a:xfrm>
            <a:off x="3984379" y="2603260"/>
            <a:ext cx="7867652"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1800" u="none" strike="noStrike" cap="none" normalizeH="0" baseline="0" dirty="0">
                <a:ln>
                  <a:noFill/>
                </a:ln>
                <a:effectLst/>
                <a:latin typeface="Arial Narrow" panose="020B0606020202030204" pitchFamily="34" charset="0"/>
              </a:rPr>
              <a:t>About 1,108 square kilometers (400 square miles): 200 islands.</a:t>
            </a:r>
          </a:p>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1800" u="none" strike="noStrike" cap="none" normalizeH="0" baseline="0" dirty="0">
                <a:ln>
                  <a:noFill/>
                </a:ln>
                <a:effectLst/>
                <a:latin typeface="Arial Narrow" panose="020B0606020202030204" pitchFamily="34" charset="0"/>
              </a:rPr>
              <a:t>Only 100 square kilometers can be used: 9% of the territory.</a:t>
            </a:r>
          </a:p>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1800" u="none" strike="noStrike" cap="none" normalizeH="0" baseline="0" dirty="0">
                <a:ln>
                  <a:noFill/>
                </a:ln>
                <a:effectLst/>
                <a:latin typeface="Arial Narrow" panose="020B0606020202030204" pitchFamily="34" charset="0"/>
              </a:rPr>
              <a:t>Geography is a multiplying constraint.</a:t>
            </a:r>
            <a:endParaRPr kumimoji="0" lang="en-US" sz="1800" b="0" i="0" u="none" strike="noStrike" cap="none" normalizeH="0" baseline="0" dirty="0">
              <a:ln>
                <a:noFill/>
              </a:ln>
              <a:solidFill>
                <a:srgbClr val="333333"/>
              </a:solidFill>
              <a:effectLst/>
              <a:latin typeface="Arial Narrow" panose="020B0606020202030204" pitchFamily="34" charset="0"/>
            </a:endParaRPr>
          </a:p>
        </p:txBody>
      </p:sp>
      <p:sp>
        <p:nvSpPr>
          <p:cNvPr id="7" name="Rectangle: Rounded Corners 6">
            <a:extLst>
              <a:ext uri="{FF2B5EF4-FFF2-40B4-BE49-F238E27FC236}">
                <a16:creationId xmlns:a16="http://schemas.microsoft.com/office/drawing/2014/main" id="{210F8F8C-69DE-4A6E-A4B7-4B47BE6CE1B1}"/>
              </a:ext>
            </a:extLst>
          </p:cNvPr>
          <p:cNvSpPr/>
          <p:nvPr/>
        </p:nvSpPr>
        <p:spPr bwMode="auto">
          <a:xfrm>
            <a:off x="2039815" y="3832642"/>
            <a:ext cx="1828800" cy="323557"/>
          </a:xfrm>
          <a:prstGeom prst="roundRect">
            <a:avLst/>
          </a:prstGeom>
          <a:solidFill>
            <a:schemeClr val="accent1"/>
          </a:solidFill>
          <a:ln w="25400" cap="flat" cmpd="sng" algn="ctr">
            <a:solidFill>
              <a:schemeClr val="tx1"/>
            </a:solidFill>
            <a:prstDash val="solid"/>
            <a:round/>
            <a:headEnd type="none" w="med" len="med"/>
            <a:tailEnd type="none" w="med" len="med"/>
          </a:ln>
          <a:effectLst/>
        </p:spPr>
        <p:txBody>
          <a:bodyPr vert="horz" wrap="square" lIns="45720" tIns="0" rIns="4572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anose="020B0606020202030204" pitchFamily="34" charset="0"/>
              </a:rPr>
              <a:t>High densities</a:t>
            </a:r>
          </a:p>
        </p:txBody>
      </p:sp>
      <p:sp>
        <p:nvSpPr>
          <p:cNvPr id="8" name="TextBox 7">
            <a:extLst>
              <a:ext uri="{FF2B5EF4-FFF2-40B4-BE49-F238E27FC236}">
                <a16:creationId xmlns:a16="http://schemas.microsoft.com/office/drawing/2014/main" id="{9FFF1A17-0B6A-48DF-92F0-EF96F7ABE2FC}"/>
              </a:ext>
            </a:extLst>
          </p:cNvPr>
          <p:cNvSpPr txBox="1"/>
          <p:nvPr/>
        </p:nvSpPr>
        <p:spPr>
          <a:xfrm>
            <a:off x="3984379" y="3718461"/>
            <a:ext cx="7210162" cy="1477328"/>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1800" u="none" strike="noStrike" cap="none" normalizeH="0" baseline="0" dirty="0">
                <a:ln>
                  <a:noFill/>
                </a:ln>
                <a:effectLst/>
                <a:latin typeface="Arial Narrow" panose="020B0606020202030204" pitchFamily="34" charset="0"/>
              </a:rPr>
              <a:t>The island of Hong Kong, which includes the CBD.</a:t>
            </a:r>
          </a:p>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1800" u="none" strike="noStrike" cap="none" normalizeH="0" baseline="0" dirty="0">
                <a:ln>
                  <a:noFill/>
                </a:ln>
                <a:effectLst/>
                <a:latin typeface="Arial Narrow" panose="020B0606020202030204" pitchFamily="34" charset="0"/>
              </a:rPr>
              <a:t>Kowloon, the continental peninsula.</a:t>
            </a:r>
          </a:p>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1800" u="none" strike="noStrike" cap="none" normalizeH="0" baseline="0" dirty="0">
                <a:ln>
                  <a:noFill/>
                </a:ln>
                <a:effectLst/>
                <a:latin typeface="Arial Narrow" panose="020B0606020202030204" pitchFamily="34" charset="0"/>
              </a:rPr>
              <a:t>About 5,900 persons per square kilometer, but the real numbers are about 59,000.</a:t>
            </a:r>
          </a:p>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1800" u="none" strike="noStrike" cap="none" normalizeH="0" baseline="0" dirty="0">
                <a:ln>
                  <a:noFill/>
                </a:ln>
                <a:effectLst/>
                <a:latin typeface="Arial Narrow" panose="020B0606020202030204" pitchFamily="34" charset="0"/>
              </a:rPr>
              <a:t>Some parts have a density of 250,000 persons per square km (Manhattan has about 33,000).</a:t>
            </a:r>
          </a:p>
        </p:txBody>
      </p:sp>
      <p:sp>
        <p:nvSpPr>
          <p:cNvPr id="9" name="Rectangle: Rounded Corners 8">
            <a:extLst>
              <a:ext uri="{FF2B5EF4-FFF2-40B4-BE49-F238E27FC236}">
                <a16:creationId xmlns:a16="http://schemas.microsoft.com/office/drawing/2014/main" id="{AB038D96-3C50-4F34-B5C7-F9E91B30F89C}"/>
              </a:ext>
            </a:extLst>
          </p:cNvPr>
          <p:cNvSpPr/>
          <p:nvPr/>
        </p:nvSpPr>
        <p:spPr bwMode="auto">
          <a:xfrm>
            <a:off x="2039815" y="5390972"/>
            <a:ext cx="1828800" cy="323557"/>
          </a:xfrm>
          <a:prstGeom prst="roundRect">
            <a:avLst/>
          </a:prstGeom>
          <a:solidFill>
            <a:schemeClr val="accent1"/>
          </a:solidFill>
          <a:ln w="25400" cap="flat" cmpd="sng" algn="ctr">
            <a:solidFill>
              <a:schemeClr val="tx1"/>
            </a:solidFill>
            <a:prstDash val="solid"/>
            <a:round/>
            <a:headEnd type="none" w="med" len="med"/>
            <a:tailEnd type="none" w="med" len="med"/>
          </a:ln>
          <a:effectLst/>
        </p:spPr>
        <p:txBody>
          <a:bodyPr vert="horz" wrap="square" lIns="45720" tIns="0" rIns="4572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anose="020B0606020202030204" pitchFamily="34" charset="0"/>
              </a:rPr>
              <a:t>Expansion</a:t>
            </a:r>
          </a:p>
        </p:txBody>
      </p:sp>
      <p:sp>
        <p:nvSpPr>
          <p:cNvPr id="10" name="TextBox 9">
            <a:extLst>
              <a:ext uri="{FF2B5EF4-FFF2-40B4-BE49-F238E27FC236}">
                <a16:creationId xmlns:a16="http://schemas.microsoft.com/office/drawing/2014/main" id="{91EBCEBF-DD90-4121-A1D0-1C2E6F739B94}"/>
              </a:ext>
            </a:extLst>
          </p:cNvPr>
          <p:cNvSpPr txBox="1"/>
          <p:nvPr/>
        </p:nvSpPr>
        <p:spPr>
          <a:xfrm>
            <a:off x="3984379" y="5366281"/>
            <a:ext cx="7867652" cy="64633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1800" u="none" strike="noStrike" cap="none" normalizeH="0" baseline="0" dirty="0">
                <a:ln>
                  <a:noFill/>
                </a:ln>
                <a:effectLst/>
                <a:latin typeface="Arial Narrow" panose="020B0606020202030204" pitchFamily="34" charset="0"/>
              </a:rPr>
              <a:t>Large labor pool. Wages kept relatively low. Reliance on women. Development of skills through education.</a:t>
            </a:r>
            <a:endParaRPr kumimoji="0" lang="en-US" sz="1800" b="0" i="0" u="none" strike="noStrike" cap="none" normalizeH="0" baseline="0" dirty="0">
              <a:ln>
                <a:noFill/>
              </a:ln>
              <a:solidFill>
                <a:srgbClr val="333333"/>
              </a:solidFill>
              <a:effectLst/>
              <a:latin typeface="Arial Narrow" panose="020B0606020202030204" pitchFamily="34" charset="0"/>
            </a:endParaRPr>
          </a:p>
        </p:txBody>
      </p:sp>
      <p:pic>
        <p:nvPicPr>
          <p:cNvPr id="12" name="Graphic 11" descr="Topography Map with solid fill">
            <a:extLst>
              <a:ext uri="{FF2B5EF4-FFF2-40B4-BE49-F238E27FC236}">
                <a16:creationId xmlns:a16="http://schemas.microsoft.com/office/drawing/2014/main" id="{8A6D2741-96A3-4B1F-A95F-909AB36009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9651" y="2749562"/>
            <a:ext cx="914400" cy="914400"/>
          </a:xfrm>
          <a:prstGeom prst="rect">
            <a:avLst/>
          </a:prstGeom>
        </p:spPr>
      </p:pic>
      <p:pic>
        <p:nvPicPr>
          <p:cNvPr id="1026" name="Picture 2" descr="Density - Free maps and location icons">
            <a:extLst>
              <a:ext uri="{FF2B5EF4-FFF2-40B4-BE49-F238E27FC236}">
                <a16:creationId xmlns:a16="http://schemas.microsoft.com/office/drawing/2014/main" id="{AD18E436-7C12-46EC-A0A0-37929E3076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9709" y="3879393"/>
            <a:ext cx="854342" cy="854342"/>
          </a:xfrm>
          <a:prstGeom prst="rect">
            <a:avLst/>
          </a:prstGeom>
          <a:noFill/>
          <a:extLst>
            <a:ext uri="{909E8E84-426E-40DD-AFC4-6F175D3DCCD1}">
              <a14:hiddenFill xmlns:a14="http://schemas.microsoft.com/office/drawing/2010/main">
                <a:solidFill>
                  <a:srgbClr val="FFFFFF"/>
                </a:solidFill>
              </a14:hiddenFill>
            </a:ext>
          </a:extLst>
        </p:spPr>
      </p:pic>
      <p:pic>
        <p:nvPicPr>
          <p:cNvPr id="14" name="Graphic 13" descr="Business Growth with solid fill">
            <a:extLst>
              <a:ext uri="{FF2B5EF4-FFF2-40B4-BE49-F238E27FC236}">
                <a16:creationId xmlns:a16="http://schemas.microsoft.com/office/drawing/2014/main" id="{0CD82415-1378-44AF-9D6F-1A058017500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7459" y="5350738"/>
            <a:ext cx="914400" cy="914400"/>
          </a:xfrm>
          <a:prstGeom prst="rect">
            <a:avLst/>
          </a:prstGeom>
        </p:spPr>
      </p:pic>
      <p:sp>
        <p:nvSpPr>
          <p:cNvPr id="16" name="Rectangle: Rounded Corners 15">
            <a:extLst>
              <a:ext uri="{FF2B5EF4-FFF2-40B4-BE49-F238E27FC236}">
                <a16:creationId xmlns:a16="http://schemas.microsoft.com/office/drawing/2014/main" id="{39A3B71B-577D-4DFB-9DAA-054FEBFE8DC9}"/>
              </a:ext>
            </a:extLst>
          </p:cNvPr>
          <p:cNvSpPr/>
          <p:nvPr/>
        </p:nvSpPr>
        <p:spPr bwMode="auto">
          <a:xfrm>
            <a:off x="2039815" y="1593162"/>
            <a:ext cx="1828800" cy="323557"/>
          </a:xfrm>
          <a:prstGeom prst="roundRect">
            <a:avLst/>
          </a:prstGeom>
          <a:solidFill>
            <a:schemeClr val="accent1"/>
          </a:solidFill>
          <a:ln w="25400" cap="flat" cmpd="sng" algn="ctr">
            <a:solidFill>
              <a:schemeClr val="tx1"/>
            </a:solidFill>
            <a:prstDash val="solid"/>
            <a:round/>
            <a:headEnd type="none" w="med" len="med"/>
            <a:tailEnd type="none" w="med" len="med"/>
          </a:ln>
          <a:effectLst/>
        </p:spPr>
        <p:txBody>
          <a:bodyPr vert="horz" wrap="square" lIns="45720" tIns="0" rIns="4572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anose="020B0606020202030204" pitchFamily="34" charset="0"/>
              </a:rPr>
              <a:t>Location</a:t>
            </a:r>
          </a:p>
        </p:txBody>
      </p:sp>
      <p:sp>
        <p:nvSpPr>
          <p:cNvPr id="17" name="TextBox 16">
            <a:extLst>
              <a:ext uri="{FF2B5EF4-FFF2-40B4-BE49-F238E27FC236}">
                <a16:creationId xmlns:a16="http://schemas.microsoft.com/office/drawing/2014/main" id="{FCFF0E7C-32B2-46AE-B554-751273555E56}"/>
              </a:ext>
            </a:extLst>
          </p:cNvPr>
          <p:cNvSpPr txBox="1"/>
          <p:nvPr/>
        </p:nvSpPr>
        <p:spPr>
          <a:xfrm>
            <a:off x="3984379" y="1496910"/>
            <a:ext cx="7867652"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1800" u="none" strike="noStrike" cap="none" normalizeH="0" baseline="0" dirty="0">
                <a:ln>
                  <a:noFill/>
                </a:ln>
                <a:effectLst/>
                <a:latin typeface="Arial Narrow" panose="020B0606020202030204" pitchFamily="34" charset="0"/>
              </a:rPr>
              <a:t>Head of the Pearl River Delta.</a:t>
            </a:r>
          </a:p>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1800" u="none" strike="noStrike" cap="none" normalizeH="0" baseline="0" dirty="0">
                <a:ln>
                  <a:noFill/>
                </a:ln>
                <a:effectLst/>
                <a:latin typeface="Arial Narrow" panose="020B0606020202030204" pitchFamily="34" charset="0"/>
              </a:rPr>
              <a:t>Vulnerability to Monsoons and typhoons (hurricanes; June to August).</a:t>
            </a:r>
          </a:p>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1800" u="none" strike="noStrike" cap="none" normalizeH="0" baseline="0" dirty="0">
                <a:ln>
                  <a:noFill/>
                </a:ln>
                <a:effectLst/>
                <a:latin typeface="Arial Narrow" panose="020B0606020202030204" pitchFamily="34" charset="0"/>
              </a:rPr>
              <a:t>Rain-induced landslides a risk.</a:t>
            </a:r>
          </a:p>
        </p:txBody>
      </p:sp>
      <p:pic>
        <p:nvPicPr>
          <p:cNvPr id="18" name="Graphic 17" descr="Marker with solid fill">
            <a:extLst>
              <a:ext uri="{FF2B5EF4-FFF2-40B4-BE49-F238E27FC236}">
                <a16:creationId xmlns:a16="http://schemas.microsoft.com/office/drawing/2014/main" id="{41FC4EB1-E18A-47C8-B34C-01320003071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0203" y="1593162"/>
            <a:ext cx="914400" cy="914400"/>
          </a:xfrm>
          <a:prstGeom prst="rect">
            <a:avLst/>
          </a:prstGeom>
        </p:spPr>
      </p:pic>
    </p:spTree>
    <p:extLst>
      <p:ext uri="{BB962C8B-B14F-4D97-AF65-F5344CB8AC3E}">
        <p14:creationId xmlns:p14="http://schemas.microsoft.com/office/powerpoint/2010/main" val="18184559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066" name="Rectangle 114"/>
          <p:cNvSpPr>
            <a:spLocks noGrp="1" noChangeArrowheads="1"/>
          </p:cNvSpPr>
          <p:nvPr>
            <p:ph type="title"/>
          </p:nvPr>
        </p:nvSpPr>
        <p:spPr/>
        <p:txBody>
          <a:bodyPr/>
          <a:lstStyle/>
          <a:p>
            <a:pPr eaLnBrk="1" hangingPunct="1">
              <a:defRPr/>
            </a:pPr>
            <a:r>
              <a:rPr lang="en-US" dirty="0"/>
              <a:t>1. The Division of the Koreas</a:t>
            </a:r>
          </a:p>
        </p:txBody>
      </p:sp>
      <p:sp>
        <p:nvSpPr>
          <p:cNvPr id="50180" name="Rectangle 116"/>
          <p:cNvSpPr>
            <a:spLocks noGrp="1" noChangeArrowheads="1"/>
          </p:cNvSpPr>
          <p:nvPr>
            <p:ph sz="half" idx="2"/>
          </p:nvPr>
        </p:nvSpPr>
        <p:spPr/>
        <p:txBody>
          <a:bodyPr/>
          <a:lstStyle/>
          <a:p>
            <a:pPr eaLnBrk="1" hangingPunct="1"/>
            <a:r>
              <a:rPr lang="en-US" sz="2400" dirty="0"/>
              <a:t>Geography</a:t>
            </a:r>
          </a:p>
          <a:p>
            <a:pPr lvl="1" eaLnBrk="1" hangingPunct="1"/>
            <a:r>
              <a:rPr lang="en-US" sz="2000" dirty="0"/>
              <a:t>“The shrimp between the whales”.</a:t>
            </a:r>
          </a:p>
          <a:p>
            <a:pPr lvl="1" eaLnBrk="1" hangingPunct="1"/>
            <a:r>
              <a:rPr lang="en-US" sz="2000" dirty="0"/>
              <a:t>About the size of Indiana.</a:t>
            </a:r>
          </a:p>
          <a:p>
            <a:pPr lvl="1" eaLnBrk="1" hangingPunct="1"/>
            <a:r>
              <a:rPr lang="en-US" sz="2000" dirty="0"/>
              <a:t>70% mountainous.</a:t>
            </a:r>
          </a:p>
          <a:p>
            <a:pPr lvl="1" eaLnBrk="1" hangingPunct="1"/>
            <a:r>
              <a:rPr lang="en-US" sz="2000" dirty="0"/>
              <a:t>North/South climatic variations.</a:t>
            </a:r>
          </a:p>
          <a:p>
            <a:pPr lvl="1" eaLnBrk="1" hangingPunct="1"/>
            <a:r>
              <a:rPr lang="en-US" sz="2000" dirty="0"/>
              <a:t>Population of 52 million.</a:t>
            </a:r>
          </a:p>
          <a:p>
            <a:pPr lvl="1" eaLnBrk="1" hangingPunct="1"/>
            <a:r>
              <a:rPr lang="en-US" sz="2000" dirty="0"/>
              <a:t>Very low growth rates (less than 1%)</a:t>
            </a:r>
          </a:p>
          <a:p>
            <a:pPr lvl="1" eaLnBrk="1" hangingPunct="1"/>
            <a:r>
              <a:rPr lang="en-US" sz="2000" dirty="0"/>
              <a:t>Highly homogenous ethnicity and linguistically (100% Korean).</a:t>
            </a:r>
          </a:p>
          <a:p>
            <a:pPr lvl="1" eaLnBrk="1" hangingPunct="1"/>
            <a:r>
              <a:rPr lang="en-US" sz="2000" dirty="0"/>
              <a:t>Religiously divided between Christianity (49%) and Buddhism (47%).</a:t>
            </a:r>
          </a:p>
          <a:p>
            <a:pPr lvl="1" eaLnBrk="1" hangingPunct="1"/>
            <a:r>
              <a:rPr lang="en-US" sz="2000" dirty="0"/>
              <a:t>75% urban with 27% of the population living in Seoul (13 million).</a:t>
            </a:r>
          </a:p>
          <a:p>
            <a:pPr lvl="1" eaLnBrk="1" hangingPunct="1"/>
            <a:r>
              <a:rPr lang="en-US" sz="2000" dirty="0"/>
              <a:t>5 million Koreans live oversea:</a:t>
            </a:r>
          </a:p>
          <a:p>
            <a:pPr lvl="2" eaLnBrk="1" hangingPunct="1"/>
            <a:r>
              <a:rPr lang="en-US" sz="1800" dirty="0"/>
              <a:t>1 million in the United States.</a:t>
            </a:r>
          </a:p>
        </p:txBody>
      </p:sp>
      <p:pic>
        <p:nvPicPr>
          <p:cNvPr id="1143" name="Picture 119" descr="South Korea Map and Satellite Image">
            <a:extLst>
              <a:ext uri="{FF2B5EF4-FFF2-40B4-BE49-F238E27FC236}">
                <a16:creationId xmlns:a16="http://schemas.microsoft.com/office/drawing/2014/main" id="{FD84C174-E74A-485C-970F-FD4B524870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826" y="1366583"/>
            <a:ext cx="4920666" cy="54914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BE720D-BA32-434F-B5C6-255C68245156}"/>
              </a:ext>
            </a:extLst>
          </p:cNvPr>
          <p:cNvSpPr>
            <a:spLocks noGrp="1"/>
          </p:cNvSpPr>
          <p:nvPr>
            <p:ph type="title"/>
          </p:nvPr>
        </p:nvSpPr>
        <p:spPr/>
        <p:txBody>
          <a:bodyPr/>
          <a:lstStyle/>
          <a:p>
            <a:r>
              <a:rPr lang="en-US" dirty="0"/>
              <a:t>Population of the Korean Peninsula, 1960-2022</a:t>
            </a:r>
          </a:p>
        </p:txBody>
      </p:sp>
      <p:graphicFrame>
        <p:nvGraphicFramePr>
          <p:cNvPr id="9" name="Content Placeholder 8">
            <a:extLst>
              <a:ext uri="{FF2B5EF4-FFF2-40B4-BE49-F238E27FC236}">
                <a16:creationId xmlns:a16="http://schemas.microsoft.com/office/drawing/2014/main" id="{43FA18FB-5CC5-4BE5-913D-AC4849A5A82C}"/>
              </a:ext>
            </a:extLst>
          </p:cNvPr>
          <p:cNvGraphicFramePr>
            <a:graphicFrameLocks noGrp="1"/>
          </p:cNvGraphicFramePr>
          <p:nvPr>
            <p:ph idx="1"/>
            <p:extLst>
              <p:ext uri="{D42A27DB-BD31-4B8C-83A1-F6EECF244321}">
                <p14:modId xmlns:p14="http://schemas.microsoft.com/office/powerpoint/2010/main" val="1798066326"/>
              </p:ext>
            </p:extLst>
          </p:nvPr>
        </p:nvGraphicFramePr>
        <p:xfrm>
          <a:off x="1009650" y="1311275"/>
          <a:ext cx="10972800" cy="5291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75404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BCF38A-2B0D-4C5A-985C-52208964C157}"/>
              </a:ext>
            </a:extLst>
          </p:cNvPr>
          <p:cNvSpPr>
            <a:spLocks noGrp="1"/>
          </p:cNvSpPr>
          <p:nvPr>
            <p:ph type="title"/>
          </p:nvPr>
        </p:nvSpPr>
        <p:spPr/>
        <p:txBody>
          <a:bodyPr/>
          <a:lstStyle/>
          <a:p>
            <a:r>
              <a:rPr lang="en-US" dirty="0"/>
              <a:t>1. The Division of the Koreas</a:t>
            </a:r>
          </a:p>
        </p:txBody>
      </p:sp>
      <p:sp>
        <p:nvSpPr>
          <p:cNvPr id="5" name="Content Placeholder 4">
            <a:extLst>
              <a:ext uri="{FF2B5EF4-FFF2-40B4-BE49-F238E27FC236}">
                <a16:creationId xmlns:a16="http://schemas.microsoft.com/office/drawing/2014/main" id="{ADFB54C4-20A2-40DC-8961-C014B113FA91}"/>
              </a:ext>
            </a:extLst>
          </p:cNvPr>
          <p:cNvSpPr>
            <a:spLocks noGrp="1"/>
          </p:cNvSpPr>
          <p:nvPr>
            <p:ph sz="half" idx="1"/>
          </p:nvPr>
        </p:nvSpPr>
        <p:spPr/>
        <p:txBody>
          <a:bodyPr/>
          <a:lstStyle/>
          <a:p>
            <a:endParaRPr lang="en-US"/>
          </a:p>
        </p:txBody>
      </p:sp>
      <p:sp>
        <p:nvSpPr>
          <p:cNvPr id="6" name="Content Placeholder 5">
            <a:extLst>
              <a:ext uri="{FF2B5EF4-FFF2-40B4-BE49-F238E27FC236}">
                <a16:creationId xmlns:a16="http://schemas.microsoft.com/office/drawing/2014/main" id="{E1785A28-E5EA-4A7C-8B2E-7A9D20E4E3CC}"/>
              </a:ext>
            </a:extLst>
          </p:cNvPr>
          <p:cNvSpPr>
            <a:spLocks noGrp="1"/>
          </p:cNvSpPr>
          <p:nvPr>
            <p:ph sz="half" idx="2"/>
          </p:nvPr>
        </p:nvSpPr>
        <p:spPr>
          <a:xfrm>
            <a:off x="7349067" y="1311275"/>
            <a:ext cx="4654550" cy="5291138"/>
          </a:xfrm>
        </p:spPr>
        <p:txBody>
          <a:bodyPr/>
          <a:lstStyle/>
          <a:p>
            <a:r>
              <a:rPr lang="en-US" dirty="0"/>
              <a:t>Unfolding demographic crisis</a:t>
            </a:r>
          </a:p>
          <a:p>
            <a:pPr lvl="1"/>
            <a:r>
              <a:rPr lang="en-US" dirty="0"/>
              <a:t>In 2020 South Korea broke the world record for lowest recorded fertility rate for any country ever.</a:t>
            </a:r>
          </a:p>
          <a:p>
            <a:pPr lvl="1"/>
            <a:r>
              <a:rPr lang="en-US" dirty="0"/>
              <a:t>TFR of 0.837 children per female.</a:t>
            </a:r>
          </a:p>
          <a:p>
            <a:pPr lvl="1"/>
            <a:r>
              <a:rPr lang="en-US" dirty="0"/>
              <a:t>Becoming a national crisis having profound economic and social consequences.</a:t>
            </a:r>
          </a:p>
          <a:p>
            <a:pPr lvl="1"/>
            <a:r>
              <a:rPr lang="en-US" dirty="0"/>
              <a:t>Preferences for sons.</a:t>
            </a:r>
          </a:p>
        </p:txBody>
      </p:sp>
      <p:pic>
        <p:nvPicPr>
          <p:cNvPr id="1026" name="Picture 2" descr="Image">
            <a:extLst>
              <a:ext uri="{FF2B5EF4-FFF2-40B4-BE49-F238E27FC236}">
                <a16:creationId xmlns:a16="http://schemas.microsoft.com/office/drawing/2014/main" id="{2F3684D4-3B80-47A5-97CF-D469E85031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560" y="1478386"/>
            <a:ext cx="6421639" cy="5124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4326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7" name="Rectangle 5"/>
          <p:cNvSpPr>
            <a:spLocks noGrp="1" noChangeArrowheads="1"/>
          </p:cNvSpPr>
          <p:nvPr>
            <p:ph type="title"/>
          </p:nvPr>
        </p:nvSpPr>
        <p:spPr/>
        <p:txBody>
          <a:bodyPr/>
          <a:lstStyle/>
          <a:p>
            <a:pPr eaLnBrk="1" hangingPunct="1">
              <a:defRPr/>
            </a:pPr>
            <a:r>
              <a:rPr lang="en-US" dirty="0"/>
              <a:t>1. The Division of the Koreas</a:t>
            </a:r>
          </a:p>
        </p:txBody>
      </p:sp>
      <p:sp>
        <p:nvSpPr>
          <p:cNvPr id="3" name="Content Placeholder 2">
            <a:extLst>
              <a:ext uri="{FF2B5EF4-FFF2-40B4-BE49-F238E27FC236}">
                <a16:creationId xmlns:a16="http://schemas.microsoft.com/office/drawing/2014/main" id="{0E30A7C6-72A1-4366-A639-EAE7D7842435}"/>
              </a:ext>
            </a:extLst>
          </p:cNvPr>
          <p:cNvSpPr>
            <a:spLocks noGrp="1"/>
          </p:cNvSpPr>
          <p:nvPr>
            <p:ph idx="1"/>
          </p:nvPr>
        </p:nvSpPr>
        <p:spPr/>
        <p:txBody>
          <a:bodyPr/>
          <a:lstStyle/>
          <a:p>
            <a:r>
              <a:rPr lang="en-US" dirty="0"/>
              <a:t>South Korean flag</a:t>
            </a:r>
          </a:p>
          <a:p>
            <a:pPr lvl="1"/>
            <a:r>
              <a:rPr lang="en-US" dirty="0"/>
              <a:t>Center: Yin-Yang symbol.</a:t>
            </a:r>
          </a:p>
          <a:p>
            <a:pPr lvl="1"/>
            <a:r>
              <a:rPr lang="en-US" dirty="0"/>
              <a:t>Four elements in the corners (air, water, fire and earth).</a:t>
            </a:r>
          </a:p>
          <a:p>
            <a:r>
              <a:rPr lang="en-US" dirty="0"/>
              <a:t>Historical perspective</a:t>
            </a:r>
          </a:p>
          <a:p>
            <a:pPr lvl="1"/>
            <a:r>
              <a:rPr lang="en-US" dirty="0"/>
              <a:t>The history “the calm morning country” is highly turbulent.</a:t>
            </a:r>
          </a:p>
          <a:p>
            <a:pPr lvl="1"/>
            <a:r>
              <a:rPr lang="en-US" dirty="0"/>
              <a:t>Presence of Korean culture and kingdoms by 1,000 BC.</a:t>
            </a:r>
          </a:p>
          <a:p>
            <a:pPr lvl="1"/>
            <a:r>
              <a:rPr lang="en-US" dirty="0"/>
              <a:t>Chinese vassal from the 13</a:t>
            </a:r>
            <a:r>
              <a:rPr lang="en-US" baseline="30000" dirty="0"/>
              <a:t>th</a:t>
            </a:r>
            <a:r>
              <a:rPr lang="en-US" dirty="0"/>
              <a:t> century.</a:t>
            </a:r>
          </a:p>
          <a:p>
            <a:pPr lvl="1"/>
            <a:r>
              <a:rPr lang="en-US" dirty="0"/>
              <a:t>Japanese and Manchu invasions in the 16</a:t>
            </a:r>
            <a:r>
              <a:rPr lang="en-US" baseline="30000" dirty="0"/>
              <a:t>th</a:t>
            </a:r>
            <a:r>
              <a:rPr lang="en-US" dirty="0"/>
              <a:t> and 17</a:t>
            </a:r>
            <a:r>
              <a:rPr lang="en-US" baseline="30000" dirty="0"/>
              <a:t>th</a:t>
            </a:r>
            <a:r>
              <a:rPr lang="en-US" dirty="0"/>
              <a:t> centuries.</a:t>
            </a:r>
          </a:p>
          <a:p>
            <a:pPr lvl="1"/>
            <a:r>
              <a:rPr lang="en-US" dirty="0"/>
              <a:t>Isolationist policies (18</a:t>
            </a:r>
            <a:r>
              <a:rPr lang="en-US" baseline="30000" dirty="0"/>
              <a:t>th</a:t>
            </a:r>
            <a:r>
              <a:rPr lang="en-US" dirty="0"/>
              <a:t> and 19</a:t>
            </a:r>
            <a:r>
              <a:rPr lang="en-US" baseline="30000" dirty="0"/>
              <a:t>th</a:t>
            </a:r>
            <a:r>
              <a:rPr lang="en-US" dirty="0"/>
              <a:t> centuries; Hermit Kingdom).</a:t>
            </a:r>
          </a:p>
        </p:txBody>
      </p:sp>
      <p:pic>
        <p:nvPicPr>
          <p:cNvPr id="6" name="Picture 8" descr="Flag of Korea, South">
            <a:extLst>
              <a:ext uri="{FF2B5EF4-FFF2-40B4-BE49-F238E27FC236}">
                <a16:creationId xmlns:a16="http://schemas.microsoft.com/office/drawing/2014/main" id="{AE5E452F-964B-40B4-9035-43A5EDBEEAF8}"/>
              </a:ext>
            </a:extLst>
          </p:cNvPr>
          <p:cNvPicPr>
            <a:picLocks noChangeAspect="1" noChangeArrowheads="1"/>
          </p:cNvPicPr>
          <p:nvPr/>
        </p:nvPicPr>
        <p:blipFill>
          <a:blip r:embed="rId3" cstate="print"/>
          <a:srcRect/>
          <a:stretch>
            <a:fillRect/>
          </a:stretch>
        </p:blipFill>
        <p:spPr bwMode="auto">
          <a:xfrm>
            <a:off x="7994650" y="358776"/>
            <a:ext cx="2128838" cy="1419225"/>
          </a:xfrm>
          <a:prstGeom prst="rect">
            <a:avLst/>
          </a:prstGeom>
          <a:noFill/>
          <a:ln w="9525">
            <a:solidFill>
              <a:schemeClr val="tx1"/>
            </a:solid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1. The Division of the Koreas</a:t>
            </a:r>
          </a:p>
        </p:txBody>
      </p:sp>
      <p:sp>
        <p:nvSpPr>
          <p:cNvPr id="52227" name="Content Placeholder 2"/>
          <p:cNvSpPr>
            <a:spLocks noGrp="1"/>
          </p:cNvSpPr>
          <p:nvPr>
            <p:ph idx="1"/>
          </p:nvPr>
        </p:nvSpPr>
        <p:spPr/>
        <p:txBody>
          <a:bodyPr/>
          <a:lstStyle/>
          <a:p>
            <a:pPr eaLnBrk="1" hangingPunct="1"/>
            <a:r>
              <a:rPr lang="en-US" dirty="0"/>
              <a:t>Korean Culture</a:t>
            </a:r>
          </a:p>
          <a:p>
            <a:pPr lvl="1" eaLnBrk="1" hangingPunct="1"/>
            <a:r>
              <a:rPr lang="en-US" dirty="0"/>
              <a:t>Ancient identity:</a:t>
            </a:r>
          </a:p>
          <a:p>
            <a:pPr lvl="2" eaLnBrk="1" hangingPunct="1"/>
            <a:r>
              <a:rPr lang="en-US" dirty="0"/>
              <a:t>Very important Chinese influence.</a:t>
            </a:r>
          </a:p>
          <a:p>
            <a:pPr lvl="2" eaLnBrk="1" hangingPunct="1"/>
            <a:r>
              <a:rPr lang="en-US" dirty="0"/>
              <a:t>Cultural bridge between China and Japan.</a:t>
            </a:r>
          </a:p>
          <a:p>
            <a:pPr lvl="2" eaLnBrk="1" hangingPunct="1"/>
            <a:r>
              <a:rPr lang="en-US" dirty="0"/>
              <a:t>Usage of the “ondol” heating system.</a:t>
            </a:r>
          </a:p>
          <a:p>
            <a:pPr lvl="1" eaLnBrk="1" hangingPunct="1"/>
            <a:r>
              <a:rPr lang="en-US" dirty="0"/>
              <a:t>Developed its own writing system:</a:t>
            </a:r>
          </a:p>
          <a:p>
            <a:pPr lvl="2" eaLnBrk="1" hangingPunct="1"/>
            <a:r>
              <a:rPr lang="en-US" dirty="0"/>
              <a:t>Hangul invented in the 15th century.</a:t>
            </a:r>
          </a:p>
          <a:p>
            <a:pPr lvl="2" eaLnBrk="1" hangingPunct="1"/>
            <a:r>
              <a:rPr lang="en-US" dirty="0"/>
              <a:t>Phonetic system using 14 consonant letters and 10 vowels.</a:t>
            </a:r>
          </a:p>
          <a:p>
            <a:pPr lvl="2" eaLnBrk="1" hangingPunct="1"/>
            <a:r>
              <a:rPr lang="en-US" dirty="0"/>
              <a:t>Replaced a system borrowed from Chinese characters.</a:t>
            </a:r>
          </a:p>
          <a:p>
            <a:pPr lvl="1" eaLnBrk="1" hangingPunct="1"/>
            <a:r>
              <a:rPr lang="en-US" dirty="0"/>
              <a:t>Food:</a:t>
            </a:r>
          </a:p>
          <a:p>
            <a:pPr lvl="2" eaLnBrk="1" hangingPunct="1"/>
            <a:r>
              <a:rPr lang="en-US" dirty="0"/>
              <a:t>Usage of fermentation to keep vegetables preserved (Kimchi).</a:t>
            </a:r>
          </a:p>
          <a:p>
            <a:pPr lvl="3"/>
            <a:r>
              <a:rPr lang="en-US" dirty="0"/>
              <a:t>Chili peppers (New World crop) introduced in the 16</a:t>
            </a:r>
            <a:r>
              <a:rPr lang="en-US" baseline="30000" dirty="0"/>
              <a:t>th</a:t>
            </a:r>
            <a:r>
              <a:rPr lang="en-US" dirty="0"/>
              <a:t> century by Portuguese traders.</a:t>
            </a:r>
          </a:p>
          <a:p>
            <a:pPr lvl="2" eaLnBrk="1" hangingPunct="1"/>
            <a:r>
              <a:rPr lang="en-US" dirty="0"/>
              <a:t>Korean barbecue (Bulgogi).</a:t>
            </a:r>
          </a:p>
          <a:p>
            <a:pPr lvl="2" eaLnBrk="1" hangingPunct="1"/>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987DFC-2838-4378-A95F-4D72E4C89D31}"/>
              </a:ext>
            </a:extLst>
          </p:cNvPr>
          <p:cNvSpPr>
            <a:spLocks noGrp="1"/>
          </p:cNvSpPr>
          <p:nvPr>
            <p:ph type="title"/>
          </p:nvPr>
        </p:nvSpPr>
        <p:spPr/>
        <p:txBody>
          <a:bodyPr/>
          <a:lstStyle/>
          <a:p>
            <a:r>
              <a:rPr lang="en-US" dirty="0"/>
              <a:t>Korean Food Culture</a:t>
            </a:r>
          </a:p>
        </p:txBody>
      </p:sp>
      <p:pic>
        <p:nvPicPr>
          <p:cNvPr id="7170" name="Picture 2" descr="Chinese exports ease Korean kimchi crisis">
            <a:extLst>
              <a:ext uri="{FF2B5EF4-FFF2-40B4-BE49-F238E27FC236}">
                <a16:creationId xmlns:a16="http://schemas.microsoft.com/office/drawing/2014/main" id="{4A4CA29A-D8F7-4DC9-AC91-55AA81688E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523" y="2144378"/>
            <a:ext cx="4804106" cy="310665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Genwa Korean Bbq brings Korean fare to downtown Los Angeles | Hoodline">
            <a:extLst>
              <a:ext uri="{FF2B5EF4-FFF2-40B4-BE49-F238E27FC236}">
                <a16:creationId xmlns:a16="http://schemas.microsoft.com/office/drawing/2014/main" id="{9F625B46-D087-44BB-A483-7F74B649D9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8346" y="2144378"/>
            <a:ext cx="4791576" cy="3194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7962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2"/>
          <p:cNvSpPr>
            <a:spLocks noGrp="1" noChangeArrowheads="1"/>
          </p:cNvSpPr>
          <p:nvPr>
            <p:ph type="title"/>
          </p:nvPr>
        </p:nvSpPr>
        <p:spPr/>
        <p:txBody>
          <a:bodyPr/>
          <a:lstStyle/>
          <a:p>
            <a:pPr eaLnBrk="1" hangingPunct="1">
              <a:defRPr/>
            </a:pPr>
            <a:r>
              <a:rPr lang="en-US" dirty="0"/>
              <a:t>1. The Division of the Koreas</a:t>
            </a:r>
          </a:p>
        </p:txBody>
      </p:sp>
      <p:graphicFrame>
        <p:nvGraphicFramePr>
          <p:cNvPr id="706602" name="Group 42"/>
          <p:cNvGraphicFramePr>
            <a:graphicFrameLocks noGrp="1"/>
          </p:cNvGraphicFramePr>
          <p:nvPr>
            <p:ph idx="1"/>
          </p:nvPr>
        </p:nvGraphicFramePr>
        <p:xfrm>
          <a:off x="1009650" y="1311275"/>
          <a:ext cx="10972800" cy="4911726"/>
        </p:xfrm>
        <a:graphic>
          <a:graphicData uri="http://schemas.openxmlformats.org/drawingml/2006/table">
            <a:tbl>
              <a:tblPr firstRow="1" firstCol="1" bandRow="1">
                <a:tableStyleId>{0E3FDE45-AF77-4B5C-9715-49D594BDF05E}</a:tableStyleId>
              </a:tblPr>
              <a:tblGrid>
                <a:gridCol w="2678766">
                  <a:extLst>
                    <a:ext uri="{9D8B030D-6E8A-4147-A177-3AD203B41FA5}">
                      <a16:colId xmlns:a16="http://schemas.microsoft.com/office/drawing/2014/main" val="20000"/>
                    </a:ext>
                  </a:extLst>
                </a:gridCol>
                <a:gridCol w="8294034">
                  <a:extLst>
                    <a:ext uri="{9D8B030D-6E8A-4147-A177-3AD203B41FA5}">
                      <a16:colId xmlns:a16="http://schemas.microsoft.com/office/drawing/2014/main" val="20001"/>
                    </a:ext>
                  </a:extLst>
                </a:gridCol>
              </a:tblGrid>
              <a:tr h="581025">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2000" u="none" strike="noStrike" cap="none" normalizeH="0" baseline="0" dirty="0">
                          <a:ln>
                            <a:noFill/>
                          </a:ln>
                          <a:effectLst/>
                        </a:rPr>
                        <a:t>Event</a:t>
                      </a:r>
                      <a:endParaRPr kumimoji="0" lang="en-US" sz="2000" b="1" i="0" u="none" strike="noStrike" cap="none" normalizeH="0" baseline="0" dirty="0">
                        <a:ln>
                          <a:noFill/>
                        </a:ln>
                        <a:solidFill>
                          <a:srgbClr val="333333"/>
                        </a:solidFill>
                        <a:effectLst/>
                        <a:latin typeface="Arial Narrow" pitchFamily="34" charset="0"/>
                      </a:endParaRPr>
                    </a:p>
                  </a:txBody>
                  <a:tcPr marL="121685" marR="121685" horzOverflow="overflow"/>
                </a:tc>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2000" u="none" strike="noStrike" cap="none" normalizeH="0" baseline="0">
                          <a:ln>
                            <a:noFill/>
                          </a:ln>
                          <a:effectLst/>
                        </a:rPr>
                        <a:t>Consequences</a:t>
                      </a:r>
                      <a:endParaRPr kumimoji="0" lang="en-US" sz="2000" b="1" i="0" u="none" strike="noStrike" cap="none" normalizeH="0" baseline="0">
                        <a:ln>
                          <a:noFill/>
                        </a:ln>
                        <a:solidFill>
                          <a:srgbClr val="333333"/>
                        </a:solidFill>
                        <a:effectLst/>
                        <a:latin typeface="Arial Narrow" pitchFamily="34" charset="0"/>
                      </a:endParaRPr>
                    </a:p>
                  </a:txBody>
                  <a:tcPr marL="121685" marR="121685" horzOverflow="overflow"/>
                </a:tc>
                <a:extLst>
                  <a:ext uri="{0D108BD9-81ED-4DB2-BD59-A6C34878D82A}">
                    <a16:rowId xmlns:a16="http://schemas.microsoft.com/office/drawing/2014/main" val="10000"/>
                  </a:ext>
                </a:extLst>
              </a:tr>
              <a:tr h="1082675">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2000" u="none" strike="noStrike" cap="none" normalizeH="0" baseline="0">
                          <a:ln>
                            <a:noFill/>
                          </a:ln>
                          <a:effectLst/>
                        </a:rPr>
                        <a:t>Japanese occupation (1868-1945)</a:t>
                      </a:r>
                      <a:endParaRPr kumimoji="0" lang="en-US" sz="2000" b="1" i="0" u="none" strike="noStrike" cap="none" normalizeH="0" baseline="0">
                        <a:ln>
                          <a:noFill/>
                        </a:ln>
                        <a:solidFill>
                          <a:srgbClr val="333333"/>
                        </a:solidFill>
                        <a:effectLst/>
                        <a:latin typeface="Arial Narrow" pitchFamily="34" charset="0"/>
                      </a:endParaRPr>
                    </a:p>
                  </a:txBody>
                  <a:tcPr marL="121685" marR="121685" horzOverflow="overflow"/>
                </a:tc>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2000" u="none" strike="noStrike" cap="none" normalizeH="0" baseline="0">
                          <a:ln>
                            <a:noFill/>
                          </a:ln>
                          <a:effectLst/>
                        </a:rPr>
                        <a:t>Invaded by Japan (1868). Formally annexed (1910). Attempts at complete cultural and political annexation. Supply food and raw materials.</a:t>
                      </a:r>
                      <a:endParaRPr kumimoji="0" lang="en-US" sz="2000" b="1" i="0" u="none" strike="noStrike" cap="none" normalizeH="0" baseline="0">
                        <a:ln>
                          <a:noFill/>
                        </a:ln>
                        <a:solidFill>
                          <a:srgbClr val="333333"/>
                        </a:solidFill>
                        <a:effectLst/>
                        <a:latin typeface="Arial Narrow" pitchFamily="34" charset="0"/>
                      </a:endParaRPr>
                    </a:p>
                  </a:txBody>
                  <a:tcPr marL="121685" marR="121685" horzOverflow="overflow"/>
                </a:tc>
                <a:extLst>
                  <a:ext uri="{0D108BD9-81ED-4DB2-BD59-A6C34878D82A}">
                    <a16:rowId xmlns:a16="http://schemas.microsoft.com/office/drawing/2014/main" val="10001"/>
                  </a:ext>
                </a:extLst>
              </a:tr>
              <a:tr h="1081088">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2000" u="none" strike="noStrike" cap="none" normalizeH="0" baseline="0">
                          <a:ln>
                            <a:noFill/>
                          </a:ln>
                          <a:effectLst/>
                        </a:rPr>
                        <a:t>Soviet and American Invasion (1945)</a:t>
                      </a:r>
                      <a:endParaRPr kumimoji="0" lang="en-US" sz="2000" b="1" i="0" u="none" strike="noStrike" cap="none" normalizeH="0" baseline="0">
                        <a:ln>
                          <a:noFill/>
                        </a:ln>
                        <a:solidFill>
                          <a:srgbClr val="333333"/>
                        </a:solidFill>
                        <a:effectLst/>
                        <a:latin typeface="Arial Narrow" pitchFamily="34" charset="0"/>
                      </a:endParaRPr>
                    </a:p>
                  </a:txBody>
                  <a:tcPr marL="121685" marR="121685" horzOverflow="overflow"/>
                </a:tc>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2000" u="none" strike="noStrike" cap="none" normalizeH="0" baseline="0" dirty="0">
                          <a:ln>
                            <a:noFill/>
                          </a:ln>
                          <a:effectLst/>
                        </a:rPr>
                        <a:t>Soviet Union declared war on Japan (8 days before the end of the war). Invaded Korea from the north. American forces occupied the south a month later.</a:t>
                      </a:r>
                      <a:endParaRPr kumimoji="0" lang="en-US" sz="2000" b="1" i="0" u="none" strike="noStrike" cap="none" normalizeH="0" baseline="0" dirty="0">
                        <a:ln>
                          <a:noFill/>
                        </a:ln>
                        <a:solidFill>
                          <a:srgbClr val="333333"/>
                        </a:solidFill>
                        <a:effectLst/>
                        <a:latin typeface="Arial Narrow" pitchFamily="34" charset="0"/>
                      </a:endParaRPr>
                    </a:p>
                  </a:txBody>
                  <a:tcPr marL="121685" marR="121685" horzOverflow="overflow"/>
                </a:tc>
                <a:extLst>
                  <a:ext uri="{0D108BD9-81ED-4DB2-BD59-A6C34878D82A}">
                    <a16:rowId xmlns:a16="http://schemas.microsoft.com/office/drawing/2014/main" val="10002"/>
                  </a:ext>
                </a:extLst>
              </a:tr>
              <a:tr h="1082675">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2000" u="none" strike="noStrike" cap="none" normalizeH="0" baseline="0">
                          <a:ln>
                            <a:noFill/>
                          </a:ln>
                          <a:effectLst/>
                        </a:rPr>
                        <a:t>Occupation zones (1945-46)</a:t>
                      </a:r>
                      <a:endParaRPr kumimoji="0" lang="en-US" sz="2000" b="1" i="0" u="none" strike="noStrike" cap="none" normalizeH="0" baseline="0">
                        <a:ln>
                          <a:noFill/>
                        </a:ln>
                        <a:solidFill>
                          <a:srgbClr val="333333"/>
                        </a:solidFill>
                        <a:effectLst/>
                        <a:latin typeface="Arial Narrow" pitchFamily="34" charset="0"/>
                      </a:endParaRPr>
                    </a:p>
                  </a:txBody>
                  <a:tcPr marL="121685" marR="121685" horzOverflow="overflow"/>
                </a:tc>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2000" u="none" strike="noStrike" cap="none" normalizeH="0" baseline="0" dirty="0">
                          <a:ln>
                            <a:noFill/>
                          </a:ln>
                          <a:effectLst/>
                        </a:rPr>
                        <a:t>USSR and USA agreed to divide the country along the 38th parallel. Military administration for a period of 5 years until elections could be held.</a:t>
                      </a:r>
                      <a:endParaRPr kumimoji="0" lang="en-US" sz="2000" b="1" i="0" u="none" strike="noStrike" cap="none" normalizeH="0" baseline="0" dirty="0">
                        <a:ln>
                          <a:noFill/>
                        </a:ln>
                        <a:solidFill>
                          <a:srgbClr val="333333"/>
                        </a:solidFill>
                        <a:effectLst/>
                        <a:latin typeface="Arial Narrow" pitchFamily="34" charset="0"/>
                      </a:endParaRPr>
                    </a:p>
                  </a:txBody>
                  <a:tcPr marL="121685" marR="121685" horzOverflow="overflow"/>
                </a:tc>
                <a:extLst>
                  <a:ext uri="{0D108BD9-81ED-4DB2-BD59-A6C34878D82A}">
                    <a16:rowId xmlns:a16="http://schemas.microsoft.com/office/drawing/2014/main" val="10003"/>
                  </a:ext>
                </a:extLst>
              </a:tr>
              <a:tr h="1084263">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2000" u="none" strike="noStrike" cap="none" normalizeH="0" baseline="0" dirty="0">
                          <a:ln>
                            <a:noFill/>
                          </a:ln>
                          <a:effectLst/>
                        </a:rPr>
                        <a:t>Partition of Korea (1948)</a:t>
                      </a:r>
                      <a:endParaRPr kumimoji="0" lang="en-US" sz="2000" b="1" i="0" u="none" strike="noStrike" cap="none" normalizeH="0" baseline="0" dirty="0">
                        <a:ln>
                          <a:noFill/>
                        </a:ln>
                        <a:solidFill>
                          <a:srgbClr val="333333"/>
                        </a:solidFill>
                        <a:effectLst/>
                        <a:latin typeface="Arial Narrow" pitchFamily="34" charset="0"/>
                      </a:endParaRPr>
                    </a:p>
                  </a:txBody>
                  <a:tcPr marL="121685" marR="121685" horzOverflow="overflow"/>
                </a:tc>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Arial Narrow" pitchFamily="34" charset="0"/>
                        <a:buNone/>
                        <a:tabLst/>
                      </a:pPr>
                      <a:r>
                        <a:rPr kumimoji="0" lang="en-US" sz="2000" u="none" strike="noStrike" cap="none" normalizeH="0" baseline="0">
                          <a:ln>
                            <a:noFill/>
                          </a:ln>
                          <a:effectLst/>
                        </a:rPr>
                        <a:t>People’s Democratic Republic of Korea north of the 38th parallel. The United States, with the United Nations established the Republic of Korea south of the 38th parallel.</a:t>
                      </a:r>
                      <a:endParaRPr kumimoji="0" lang="en-US" sz="2000" b="1" i="0" u="none" strike="noStrike" cap="none" normalizeH="0" baseline="0">
                        <a:ln>
                          <a:noFill/>
                        </a:ln>
                        <a:solidFill>
                          <a:srgbClr val="333333"/>
                        </a:solidFill>
                        <a:effectLst/>
                        <a:latin typeface="Arial Narrow" pitchFamily="34" charset="0"/>
                      </a:endParaRPr>
                    </a:p>
                  </a:txBody>
                  <a:tcPr marL="121685" marR="121685" horzOverflow="overflow"/>
                </a:tc>
                <a:extLst>
                  <a:ext uri="{0D108BD9-81ED-4DB2-BD59-A6C34878D82A}">
                    <a16:rowId xmlns:a16="http://schemas.microsoft.com/office/drawing/2014/main" val="10004"/>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title"/>
          </p:nvPr>
        </p:nvSpPr>
        <p:spPr/>
        <p:txBody>
          <a:bodyPr/>
          <a:lstStyle/>
          <a:p>
            <a:pPr eaLnBrk="1" hangingPunct="1">
              <a:defRPr/>
            </a:pPr>
            <a:r>
              <a:rPr lang="en-US" dirty="0"/>
              <a:t>1. The Division of the Koreas</a:t>
            </a:r>
          </a:p>
        </p:txBody>
      </p:sp>
      <p:sp>
        <p:nvSpPr>
          <p:cNvPr id="54275" name="Rectangle 3"/>
          <p:cNvSpPr>
            <a:spLocks noGrp="1" noChangeArrowheads="1"/>
          </p:cNvSpPr>
          <p:nvPr>
            <p:ph idx="1"/>
          </p:nvPr>
        </p:nvSpPr>
        <p:spPr/>
        <p:txBody>
          <a:bodyPr/>
          <a:lstStyle/>
          <a:p>
            <a:pPr eaLnBrk="1" hangingPunct="1"/>
            <a:r>
              <a:rPr lang="en-US" dirty="0"/>
              <a:t>The Korean War (1950-1953)</a:t>
            </a:r>
          </a:p>
          <a:p>
            <a:pPr lvl="1" eaLnBrk="1" hangingPunct="1"/>
            <a:r>
              <a:rPr lang="en-US" dirty="0"/>
              <a:t>Antagonism of the two new nations:</a:t>
            </a:r>
          </a:p>
          <a:p>
            <a:pPr lvl="2" eaLnBrk="1" hangingPunct="1"/>
            <a:r>
              <a:rPr lang="en-US" dirty="0"/>
              <a:t>Supported by China and the USSR.</a:t>
            </a:r>
          </a:p>
          <a:p>
            <a:pPr lvl="2" eaLnBrk="1" hangingPunct="1"/>
            <a:r>
              <a:rPr lang="en-US" dirty="0"/>
              <a:t>Invasion of South Korea by North Korea (1950).</a:t>
            </a:r>
          </a:p>
          <a:p>
            <a:pPr lvl="1" eaLnBrk="1" hangingPunct="1"/>
            <a:r>
              <a:rPr lang="en-US" dirty="0"/>
              <a:t>United Nations intervention:</a:t>
            </a:r>
          </a:p>
          <a:p>
            <a:pPr lvl="2" eaLnBrk="1" hangingPunct="1"/>
            <a:r>
              <a:rPr lang="en-US" dirty="0"/>
              <a:t>Multinational force intervened and repelled the invasion (1951).</a:t>
            </a:r>
          </a:p>
          <a:p>
            <a:pPr lvl="1" eaLnBrk="1" hangingPunct="1"/>
            <a:r>
              <a:rPr lang="en-US" dirty="0"/>
              <a:t>Military intervention of China (1952).</a:t>
            </a:r>
          </a:p>
          <a:p>
            <a:pPr lvl="1" eaLnBrk="1" hangingPunct="1"/>
            <a:r>
              <a:rPr lang="en-US" dirty="0"/>
              <a:t>An armistice “ceasefire” was signed (1953):</a:t>
            </a:r>
          </a:p>
          <a:p>
            <a:pPr lvl="2" eaLnBrk="1" hangingPunct="1"/>
            <a:r>
              <a:rPr lang="en-US" dirty="0"/>
              <a:t>Both countries are still technically at war.</a:t>
            </a:r>
          </a:p>
          <a:p>
            <a:pPr lvl="2" eaLnBrk="1" hangingPunct="1"/>
            <a:r>
              <a:rPr lang="en-US" dirty="0"/>
              <a:t>4 million civilians perished.</a:t>
            </a:r>
          </a:p>
          <a:p>
            <a:pPr lvl="2" eaLnBrk="1" hangingPunct="1"/>
            <a:r>
              <a:rPr lang="en-US" dirty="0"/>
              <a:t>Millions of refugees trapped in the division of Korea.</a:t>
            </a:r>
          </a:p>
        </p:txBody>
      </p:sp>
      <p:sp>
        <p:nvSpPr>
          <p:cNvPr id="2" name="Action Button: Video 1">
            <a:hlinkClick r:id="rId3" highlightClick="1"/>
            <a:extLst>
              <a:ext uri="{FF2B5EF4-FFF2-40B4-BE49-F238E27FC236}">
                <a16:creationId xmlns:a16="http://schemas.microsoft.com/office/drawing/2014/main" id="{ACE4DB30-E4BD-4EEC-AF97-19FA62543E1F}"/>
              </a:ext>
            </a:extLst>
          </p:cNvPr>
          <p:cNvSpPr/>
          <p:nvPr/>
        </p:nvSpPr>
        <p:spPr bwMode="auto">
          <a:xfrm>
            <a:off x="3854953" y="5683753"/>
            <a:ext cx="993341" cy="592057"/>
          </a:xfrm>
          <a:prstGeom prst="actionButtonMovie">
            <a:avLst/>
          </a:prstGeom>
          <a:solidFill>
            <a:schemeClr val="accent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 name="Rectangle 2">
            <a:extLst>
              <a:ext uri="{FF2B5EF4-FFF2-40B4-BE49-F238E27FC236}">
                <a16:creationId xmlns:a16="http://schemas.microsoft.com/office/drawing/2014/main" id="{49536381-341D-4CA7-8C04-2C55DCF9AE21}"/>
              </a:ext>
            </a:extLst>
          </p:cNvPr>
          <p:cNvSpPr/>
          <p:nvPr/>
        </p:nvSpPr>
        <p:spPr>
          <a:xfrm>
            <a:off x="4848294" y="5795115"/>
            <a:ext cx="2433680" cy="369332"/>
          </a:xfrm>
          <a:prstGeom prst="rect">
            <a:avLst/>
          </a:prstGeom>
        </p:spPr>
        <p:txBody>
          <a:bodyPr wrap="none">
            <a:spAutoFit/>
          </a:bodyPr>
          <a:lstStyle/>
          <a:p>
            <a:r>
              <a:rPr lang="en-US" b="1" dirty="0">
                <a:latin typeface="Agency FB" panose="020B0503020202020204" pitchFamily="34" charset="0"/>
              </a:rPr>
              <a:t>A History Of The Korean War</a:t>
            </a:r>
            <a:endParaRPr lang="en-US" b="1" i="0" dirty="0">
              <a:effectLst/>
              <a:latin typeface="Agency FB" panose="020B050302020202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Rectangle 2"/>
          <p:cNvSpPr>
            <a:spLocks noGrp="1" noChangeArrowheads="1"/>
          </p:cNvSpPr>
          <p:nvPr>
            <p:ph type="title"/>
          </p:nvPr>
        </p:nvSpPr>
        <p:spPr/>
        <p:txBody>
          <a:bodyPr/>
          <a:lstStyle/>
          <a:p>
            <a:pPr eaLnBrk="1" hangingPunct="1">
              <a:defRPr/>
            </a:pPr>
            <a:r>
              <a:rPr lang="en-US" dirty="0"/>
              <a:t>1. The Division of the Koreas</a:t>
            </a:r>
          </a:p>
        </p:txBody>
      </p:sp>
      <p:sp>
        <p:nvSpPr>
          <p:cNvPr id="55299" name="Rectangle 3"/>
          <p:cNvSpPr>
            <a:spLocks noGrp="1" noChangeArrowheads="1"/>
          </p:cNvSpPr>
          <p:nvPr>
            <p:ph idx="1"/>
          </p:nvPr>
        </p:nvSpPr>
        <p:spPr/>
        <p:txBody>
          <a:bodyPr/>
          <a:lstStyle/>
          <a:p>
            <a:pPr eaLnBrk="1" hangingPunct="1"/>
            <a:r>
              <a:rPr lang="en-US" dirty="0"/>
              <a:t>The consequences of the Korean war</a:t>
            </a:r>
          </a:p>
          <a:p>
            <a:pPr lvl="1" eaLnBrk="1" hangingPunct="1"/>
            <a:r>
              <a:rPr lang="en-US" dirty="0"/>
              <a:t>Division of Korea in two artificial parts.</a:t>
            </a:r>
          </a:p>
          <a:p>
            <a:pPr lvl="1"/>
            <a:r>
              <a:rPr lang="en-US" dirty="0"/>
              <a:t>The demilitarized zone of the 38</a:t>
            </a:r>
            <a:r>
              <a:rPr lang="en-US" baseline="30000" dirty="0"/>
              <a:t>th</a:t>
            </a:r>
            <a:r>
              <a:rPr lang="en-US" dirty="0"/>
              <a:t> parallel:</a:t>
            </a:r>
          </a:p>
          <a:p>
            <a:pPr lvl="2"/>
            <a:r>
              <a:rPr lang="en-US" dirty="0"/>
              <a:t>240 km in length and 4 km in width.</a:t>
            </a:r>
          </a:p>
          <a:p>
            <a:pPr lvl="2"/>
            <a:r>
              <a:rPr lang="en-US" dirty="0"/>
              <a:t>Current border between the Koreas.</a:t>
            </a:r>
          </a:p>
          <a:p>
            <a:pPr lvl="2"/>
            <a:r>
              <a:rPr lang="en-US" dirty="0"/>
              <a:t>The United States maintains a force of 37,000 to 45,000 troops.</a:t>
            </a:r>
          </a:p>
          <a:p>
            <a:pPr lvl="1" eaLnBrk="1" hangingPunct="1"/>
            <a:r>
              <a:rPr lang="en-US" dirty="0"/>
              <a:t>Social and economic divisions:</a:t>
            </a:r>
          </a:p>
          <a:p>
            <a:pPr lvl="2" eaLnBrk="1" hangingPunct="1"/>
            <a:r>
              <a:rPr lang="en-US" dirty="0"/>
              <a:t>Smaller market.</a:t>
            </a:r>
          </a:p>
          <a:p>
            <a:pPr lvl="2" eaLnBrk="1" hangingPunct="1"/>
            <a:r>
              <a:rPr lang="en-US" dirty="0"/>
              <a:t>Break of economic and social (family) links.</a:t>
            </a:r>
          </a:p>
          <a:p>
            <a:pPr lvl="2" eaLnBrk="1" hangingPunct="1"/>
            <a:r>
              <a:rPr lang="en-US" dirty="0"/>
              <a:t>Destruction of regional complementarity.</a:t>
            </a:r>
          </a:p>
          <a:p>
            <a:pPr lvl="1" eaLnBrk="1" hangingPunct="1"/>
            <a:r>
              <a:rPr lang="en-US" dirty="0"/>
              <a:t>South Korea’s losses:</a:t>
            </a:r>
          </a:p>
          <a:p>
            <a:pPr lvl="2" eaLnBrk="1" hangingPunct="1"/>
            <a:r>
              <a:rPr lang="en-US" dirty="0"/>
              <a:t>Hydroelectric potential.</a:t>
            </a:r>
          </a:p>
          <a:p>
            <a:pPr lvl="2" eaLnBrk="1" hangingPunct="1"/>
            <a:r>
              <a:rPr lang="en-US" dirty="0"/>
              <a:t>Natural resources.</a:t>
            </a:r>
          </a:p>
          <a:p>
            <a:pPr lvl="2" eaLnBrk="1" hangingPunct="1"/>
            <a:r>
              <a:rPr lang="en-US" dirty="0"/>
              <a:t>Heavy industries located in the north.</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The Industrialization of South Korea</a:t>
            </a:r>
          </a:p>
        </p:txBody>
      </p:sp>
      <p:sp>
        <p:nvSpPr>
          <p:cNvPr id="3" name="Content Placeholder 2"/>
          <p:cNvSpPr>
            <a:spLocks noGrp="1"/>
          </p:cNvSpPr>
          <p:nvPr>
            <p:ph idx="1"/>
          </p:nvPr>
        </p:nvSpPr>
        <p:spPr/>
        <p:txBody>
          <a:bodyPr/>
          <a:lstStyle/>
          <a:p>
            <a:r>
              <a:rPr lang="en-US" dirty="0"/>
              <a:t>Some advantages of South Korea</a:t>
            </a:r>
          </a:p>
          <a:p>
            <a:pPr lvl="1"/>
            <a:r>
              <a:rPr lang="en-US" dirty="0"/>
              <a:t>A relatively equal distribution of wealth:</a:t>
            </a:r>
          </a:p>
          <a:p>
            <a:pPr lvl="2"/>
            <a:r>
              <a:rPr lang="en-US" dirty="0"/>
              <a:t>Due to the Japanese occupation and the Korean war.</a:t>
            </a:r>
          </a:p>
          <a:p>
            <a:pPr lvl="1"/>
            <a:r>
              <a:rPr lang="en-US" dirty="0"/>
              <a:t>High levels of education.</a:t>
            </a:r>
          </a:p>
          <a:p>
            <a:pPr lvl="1"/>
            <a:r>
              <a:rPr lang="en-US" dirty="0"/>
              <a:t>A relatively young population:</a:t>
            </a:r>
          </a:p>
          <a:p>
            <a:pPr lvl="2"/>
            <a:r>
              <a:rPr lang="en-US" dirty="0"/>
              <a:t>10% of Koreans and 20% of Germans are 65 or older.</a:t>
            </a:r>
          </a:p>
          <a:p>
            <a:pPr lvl="2"/>
            <a:r>
              <a:rPr lang="en-US" dirty="0"/>
              <a:t>Rapidly aging.</a:t>
            </a:r>
          </a:p>
          <a:p>
            <a:pPr lvl="1"/>
            <a:r>
              <a:rPr lang="en-US" dirty="0"/>
              <a:t>A culture oriented towards hard work (Confucianism).</a:t>
            </a:r>
          </a:p>
          <a:p>
            <a:pPr lvl="1"/>
            <a:r>
              <a:rPr lang="en-US" dirty="0"/>
              <a:t>A high savings and investment rates.</a:t>
            </a:r>
          </a:p>
          <a:p>
            <a:pPr lvl="1"/>
            <a:r>
              <a:rPr lang="en-US" dirty="0"/>
              <a:t>Role of governments:</a:t>
            </a:r>
          </a:p>
          <a:p>
            <a:pPr lvl="2"/>
            <a:r>
              <a:rPr lang="en-US" dirty="0"/>
              <a:t>A tradition of bureaucratic service.</a:t>
            </a:r>
          </a:p>
          <a:p>
            <a:pPr lvl="2"/>
            <a:r>
              <a:rPr lang="en-US" dirty="0"/>
              <a:t>A concerted effort to stimulate and protect a set of carefully selected manufacturing and technology industries.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Main Territorial Elements of Hong Kong</a:t>
            </a:r>
          </a:p>
        </p:txBody>
      </p:sp>
      <p:pic>
        <p:nvPicPr>
          <p:cNvPr id="6" name="Picture 2"/>
          <p:cNvPicPr>
            <a:picLocks noChangeAspect="1" noChangeArrowheads="1"/>
          </p:cNvPicPr>
          <p:nvPr/>
        </p:nvPicPr>
        <p:blipFill>
          <a:blip r:embed="rId3" cstate="print"/>
          <a:srcRect b="1754"/>
          <a:stretch>
            <a:fillRect/>
          </a:stretch>
        </p:blipFill>
        <p:spPr bwMode="auto">
          <a:xfrm>
            <a:off x="2483369" y="1116770"/>
            <a:ext cx="7498080" cy="5562099"/>
          </a:xfrm>
          <a:prstGeom prst="rect">
            <a:avLst/>
          </a:prstGeom>
          <a:noFill/>
          <a:ln w="9525">
            <a:noFill/>
            <a:miter lim="800000"/>
            <a:headEnd/>
            <a:tailEnd/>
          </a:ln>
        </p:spPr>
      </p:pic>
      <p:sp>
        <p:nvSpPr>
          <p:cNvPr id="7" name="TextBox 6"/>
          <p:cNvSpPr txBox="1"/>
          <p:nvPr/>
        </p:nvSpPr>
        <p:spPr>
          <a:xfrm>
            <a:off x="4012374" y="1274165"/>
            <a:ext cx="2044149" cy="369332"/>
          </a:xfrm>
          <a:prstGeom prst="rect">
            <a:avLst/>
          </a:prstGeom>
          <a:noFill/>
        </p:spPr>
        <p:txBody>
          <a:bodyPr wrap="none" rtlCol="0">
            <a:spAutoFit/>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China (Shenzhen)</a:t>
            </a:r>
          </a:p>
        </p:txBody>
      </p:sp>
      <p:sp>
        <p:nvSpPr>
          <p:cNvPr id="8" name="Freeform 7"/>
          <p:cNvSpPr/>
          <p:nvPr/>
        </p:nvSpPr>
        <p:spPr bwMode="auto">
          <a:xfrm>
            <a:off x="3974892" y="1506512"/>
            <a:ext cx="4309672" cy="1026827"/>
          </a:xfrm>
          <a:custGeom>
            <a:avLst/>
            <a:gdLst>
              <a:gd name="connsiteX0" fmla="*/ 0 w 4309672"/>
              <a:gd name="connsiteY0" fmla="*/ 1026827 h 1026827"/>
              <a:gd name="connsiteX1" fmla="*/ 284813 w 4309672"/>
              <a:gd name="connsiteY1" fmla="*/ 742014 h 1026827"/>
              <a:gd name="connsiteX2" fmla="*/ 712033 w 4309672"/>
              <a:gd name="connsiteY2" fmla="*/ 629587 h 1026827"/>
              <a:gd name="connsiteX3" fmla="*/ 951875 w 4309672"/>
              <a:gd name="connsiteY3" fmla="*/ 659568 h 1026827"/>
              <a:gd name="connsiteX4" fmla="*/ 1139252 w 4309672"/>
              <a:gd name="connsiteY4" fmla="*/ 712033 h 1026827"/>
              <a:gd name="connsiteX5" fmla="*/ 1184223 w 4309672"/>
              <a:gd name="connsiteY5" fmla="*/ 704538 h 1026827"/>
              <a:gd name="connsiteX6" fmla="*/ 1221698 w 4309672"/>
              <a:gd name="connsiteY6" fmla="*/ 667063 h 1026827"/>
              <a:gd name="connsiteX7" fmla="*/ 1244183 w 4309672"/>
              <a:gd name="connsiteY7" fmla="*/ 577122 h 1026827"/>
              <a:gd name="connsiteX8" fmla="*/ 1364105 w 4309672"/>
              <a:gd name="connsiteY8" fmla="*/ 524656 h 1026827"/>
              <a:gd name="connsiteX9" fmla="*/ 1424065 w 4309672"/>
              <a:gd name="connsiteY9" fmla="*/ 509666 h 1026827"/>
              <a:gd name="connsiteX10" fmla="*/ 1469036 w 4309672"/>
              <a:gd name="connsiteY10" fmla="*/ 374755 h 1026827"/>
              <a:gd name="connsiteX11" fmla="*/ 1551482 w 4309672"/>
              <a:gd name="connsiteY11" fmla="*/ 322289 h 1026827"/>
              <a:gd name="connsiteX12" fmla="*/ 1596452 w 4309672"/>
              <a:gd name="connsiteY12" fmla="*/ 277319 h 1026827"/>
              <a:gd name="connsiteX13" fmla="*/ 1693888 w 4309672"/>
              <a:gd name="connsiteY13" fmla="*/ 299804 h 1026827"/>
              <a:gd name="connsiteX14" fmla="*/ 1843790 w 4309672"/>
              <a:gd name="connsiteY14" fmla="*/ 292309 h 1026827"/>
              <a:gd name="connsiteX15" fmla="*/ 1858780 w 4309672"/>
              <a:gd name="connsiteY15" fmla="*/ 382250 h 1026827"/>
              <a:gd name="connsiteX16" fmla="*/ 1918741 w 4309672"/>
              <a:gd name="connsiteY16" fmla="*/ 487181 h 1026827"/>
              <a:gd name="connsiteX17" fmla="*/ 1956216 w 4309672"/>
              <a:gd name="connsiteY17" fmla="*/ 607102 h 1026827"/>
              <a:gd name="connsiteX18" fmla="*/ 2031167 w 4309672"/>
              <a:gd name="connsiteY18" fmla="*/ 539646 h 1026827"/>
              <a:gd name="connsiteX19" fmla="*/ 2158583 w 4309672"/>
              <a:gd name="connsiteY19" fmla="*/ 637082 h 1026827"/>
              <a:gd name="connsiteX20" fmla="*/ 2293495 w 4309672"/>
              <a:gd name="connsiteY20" fmla="*/ 637082 h 1026827"/>
              <a:gd name="connsiteX21" fmla="*/ 2450892 w 4309672"/>
              <a:gd name="connsiteY21" fmla="*/ 539646 h 1026827"/>
              <a:gd name="connsiteX22" fmla="*/ 2638269 w 4309672"/>
              <a:gd name="connsiteY22" fmla="*/ 479686 h 1026827"/>
              <a:gd name="connsiteX23" fmla="*/ 3080478 w 4309672"/>
              <a:gd name="connsiteY23" fmla="*/ 344774 h 1026827"/>
              <a:gd name="connsiteX24" fmla="*/ 3267856 w 4309672"/>
              <a:gd name="connsiteY24" fmla="*/ 254833 h 1026827"/>
              <a:gd name="connsiteX25" fmla="*/ 3410262 w 4309672"/>
              <a:gd name="connsiteY25" fmla="*/ 97437 h 1026827"/>
              <a:gd name="connsiteX26" fmla="*/ 3680085 w 4309672"/>
              <a:gd name="connsiteY26" fmla="*/ 0 h 1026827"/>
              <a:gd name="connsiteX27" fmla="*/ 4309672 w 4309672"/>
              <a:gd name="connsiteY27" fmla="*/ 0 h 1026827"/>
              <a:gd name="connsiteX0" fmla="*/ 0 w 4309672"/>
              <a:gd name="connsiteY0" fmla="*/ 1026827 h 1026827"/>
              <a:gd name="connsiteX1" fmla="*/ 284813 w 4309672"/>
              <a:gd name="connsiteY1" fmla="*/ 742014 h 1026827"/>
              <a:gd name="connsiteX2" fmla="*/ 712033 w 4309672"/>
              <a:gd name="connsiteY2" fmla="*/ 629587 h 1026827"/>
              <a:gd name="connsiteX3" fmla="*/ 951875 w 4309672"/>
              <a:gd name="connsiteY3" fmla="*/ 659568 h 1026827"/>
              <a:gd name="connsiteX4" fmla="*/ 1139252 w 4309672"/>
              <a:gd name="connsiteY4" fmla="*/ 712033 h 1026827"/>
              <a:gd name="connsiteX5" fmla="*/ 1184223 w 4309672"/>
              <a:gd name="connsiteY5" fmla="*/ 704538 h 1026827"/>
              <a:gd name="connsiteX6" fmla="*/ 1221698 w 4309672"/>
              <a:gd name="connsiteY6" fmla="*/ 667063 h 1026827"/>
              <a:gd name="connsiteX7" fmla="*/ 1244183 w 4309672"/>
              <a:gd name="connsiteY7" fmla="*/ 577122 h 1026827"/>
              <a:gd name="connsiteX8" fmla="*/ 1364105 w 4309672"/>
              <a:gd name="connsiteY8" fmla="*/ 524656 h 1026827"/>
              <a:gd name="connsiteX9" fmla="*/ 1424065 w 4309672"/>
              <a:gd name="connsiteY9" fmla="*/ 509666 h 1026827"/>
              <a:gd name="connsiteX10" fmla="*/ 1469036 w 4309672"/>
              <a:gd name="connsiteY10" fmla="*/ 374755 h 1026827"/>
              <a:gd name="connsiteX11" fmla="*/ 1551482 w 4309672"/>
              <a:gd name="connsiteY11" fmla="*/ 322289 h 1026827"/>
              <a:gd name="connsiteX12" fmla="*/ 1596452 w 4309672"/>
              <a:gd name="connsiteY12" fmla="*/ 277319 h 1026827"/>
              <a:gd name="connsiteX13" fmla="*/ 1693888 w 4309672"/>
              <a:gd name="connsiteY13" fmla="*/ 299804 h 1026827"/>
              <a:gd name="connsiteX14" fmla="*/ 1843790 w 4309672"/>
              <a:gd name="connsiteY14" fmla="*/ 292309 h 1026827"/>
              <a:gd name="connsiteX15" fmla="*/ 1858780 w 4309672"/>
              <a:gd name="connsiteY15" fmla="*/ 382250 h 1026827"/>
              <a:gd name="connsiteX16" fmla="*/ 1986197 w 4309672"/>
              <a:gd name="connsiteY16" fmla="*/ 314794 h 1026827"/>
              <a:gd name="connsiteX17" fmla="*/ 1956216 w 4309672"/>
              <a:gd name="connsiteY17" fmla="*/ 607102 h 1026827"/>
              <a:gd name="connsiteX18" fmla="*/ 2031167 w 4309672"/>
              <a:gd name="connsiteY18" fmla="*/ 539646 h 1026827"/>
              <a:gd name="connsiteX19" fmla="*/ 2158583 w 4309672"/>
              <a:gd name="connsiteY19" fmla="*/ 637082 h 1026827"/>
              <a:gd name="connsiteX20" fmla="*/ 2293495 w 4309672"/>
              <a:gd name="connsiteY20" fmla="*/ 637082 h 1026827"/>
              <a:gd name="connsiteX21" fmla="*/ 2450892 w 4309672"/>
              <a:gd name="connsiteY21" fmla="*/ 539646 h 1026827"/>
              <a:gd name="connsiteX22" fmla="*/ 2638269 w 4309672"/>
              <a:gd name="connsiteY22" fmla="*/ 479686 h 1026827"/>
              <a:gd name="connsiteX23" fmla="*/ 3080478 w 4309672"/>
              <a:gd name="connsiteY23" fmla="*/ 344774 h 1026827"/>
              <a:gd name="connsiteX24" fmla="*/ 3267856 w 4309672"/>
              <a:gd name="connsiteY24" fmla="*/ 254833 h 1026827"/>
              <a:gd name="connsiteX25" fmla="*/ 3410262 w 4309672"/>
              <a:gd name="connsiteY25" fmla="*/ 97437 h 1026827"/>
              <a:gd name="connsiteX26" fmla="*/ 3680085 w 4309672"/>
              <a:gd name="connsiteY26" fmla="*/ 0 h 1026827"/>
              <a:gd name="connsiteX27" fmla="*/ 4309672 w 4309672"/>
              <a:gd name="connsiteY27" fmla="*/ 0 h 1026827"/>
              <a:gd name="connsiteX0" fmla="*/ 0 w 4309672"/>
              <a:gd name="connsiteY0" fmla="*/ 1026827 h 1026827"/>
              <a:gd name="connsiteX1" fmla="*/ 284813 w 4309672"/>
              <a:gd name="connsiteY1" fmla="*/ 742014 h 1026827"/>
              <a:gd name="connsiteX2" fmla="*/ 712033 w 4309672"/>
              <a:gd name="connsiteY2" fmla="*/ 629587 h 1026827"/>
              <a:gd name="connsiteX3" fmla="*/ 951875 w 4309672"/>
              <a:gd name="connsiteY3" fmla="*/ 659568 h 1026827"/>
              <a:gd name="connsiteX4" fmla="*/ 1139252 w 4309672"/>
              <a:gd name="connsiteY4" fmla="*/ 712033 h 1026827"/>
              <a:gd name="connsiteX5" fmla="*/ 1184223 w 4309672"/>
              <a:gd name="connsiteY5" fmla="*/ 704538 h 1026827"/>
              <a:gd name="connsiteX6" fmla="*/ 1221698 w 4309672"/>
              <a:gd name="connsiteY6" fmla="*/ 667063 h 1026827"/>
              <a:gd name="connsiteX7" fmla="*/ 1244183 w 4309672"/>
              <a:gd name="connsiteY7" fmla="*/ 577122 h 1026827"/>
              <a:gd name="connsiteX8" fmla="*/ 1364105 w 4309672"/>
              <a:gd name="connsiteY8" fmla="*/ 524656 h 1026827"/>
              <a:gd name="connsiteX9" fmla="*/ 1424065 w 4309672"/>
              <a:gd name="connsiteY9" fmla="*/ 509666 h 1026827"/>
              <a:gd name="connsiteX10" fmla="*/ 1469036 w 4309672"/>
              <a:gd name="connsiteY10" fmla="*/ 374755 h 1026827"/>
              <a:gd name="connsiteX11" fmla="*/ 1551482 w 4309672"/>
              <a:gd name="connsiteY11" fmla="*/ 322289 h 1026827"/>
              <a:gd name="connsiteX12" fmla="*/ 1596452 w 4309672"/>
              <a:gd name="connsiteY12" fmla="*/ 277319 h 1026827"/>
              <a:gd name="connsiteX13" fmla="*/ 1693888 w 4309672"/>
              <a:gd name="connsiteY13" fmla="*/ 299804 h 1026827"/>
              <a:gd name="connsiteX14" fmla="*/ 1843790 w 4309672"/>
              <a:gd name="connsiteY14" fmla="*/ 292309 h 1026827"/>
              <a:gd name="connsiteX15" fmla="*/ 1858780 w 4309672"/>
              <a:gd name="connsiteY15" fmla="*/ 382250 h 1026827"/>
              <a:gd name="connsiteX16" fmla="*/ 1986197 w 4309672"/>
              <a:gd name="connsiteY16" fmla="*/ 314794 h 1026827"/>
              <a:gd name="connsiteX17" fmla="*/ 2121108 w 4309672"/>
              <a:gd name="connsiteY17" fmla="*/ 239843 h 1026827"/>
              <a:gd name="connsiteX18" fmla="*/ 2031167 w 4309672"/>
              <a:gd name="connsiteY18" fmla="*/ 539646 h 1026827"/>
              <a:gd name="connsiteX19" fmla="*/ 2158583 w 4309672"/>
              <a:gd name="connsiteY19" fmla="*/ 637082 h 1026827"/>
              <a:gd name="connsiteX20" fmla="*/ 2293495 w 4309672"/>
              <a:gd name="connsiteY20" fmla="*/ 637082 h 1026827"/>
              <a:gd name="connsiteX21" fmla="*/ 2450892 w 4309672"/>
              <a:gd name="connsiteY21" fmla="*/ 539646 h 1026827"/>
              <a:gd name="connsiteX22" fmla="*/ 2638269 w 4309672"/>
              <a:gd name="connsiteY22" fmla="*/ 479686 h 1026827"/>
              <a:gd name="connsiteX23" fmla="*/ 3080478 w 4309672"/>
              <a:gd name="connsiteY23" fmla="*/ 344774 h 1026827"/>
              <a:gd name="connsiteX24" fmla="*/ 3267856 w 4309672"/>
              <a:gd name="connsiteY24" fmla="*/ 254833 h 1026827"/>
              <a:gd name="connsiteX25" fmla="*/ 3410262 w 4309672"/>
              <a:gd name="connsiteY25" fmla="*/ 97437 h 1026827"/>
              <a:gd name="connsiteX26" fmla="*/ 3680085 w 4309672"/>
              <a:gd name="connsiteY26" fmla="*/ 0 h 1026827"/>
              <a:gd name="connsiteX27" fmla="*/ 4309672 w 4309672"/>
              <a:gd name="connsiteY27" fmla="*/ 0 h 1026827"/>
              <a:gd name="connsiteX0" fmla="*/ 0 w 4309672"/>
              <a:gd name="connsiteY0" fmla="*/ 1026827 h 1026827"/>
              <a:gd name="connsiteX1" fmla="*/ 284813 w 4309672"/>
              <a:gd name="connsiteY1" fmla="*/ 742014 h 1026827"/>
              <a:gd name="connsiteX2" fmla="*/ 712033 w 4309672"/>
              <a:gd name="connsiteY2" fmla="*/ 629587 h 1026827"/>
              <a:gd name="connsiteX3" fmla="*/ 951875 w 4309672"/>
              <a:gd name="connsiteY3" fmla="*/ 659568 h 1026827"/>
              <a:gd name="connsiteX4" fmla="*/ 1139252 w 4309672"/>
              <a:gd name="connsiteY4" fmla="*/ 712033 h 1026827"/>
              <a:gd name="connsiteX5" fmla="*/ 1184223 w 4309672"/>
              <a:gd name="connsiteY5" fmla="*/ 704538 h 1026827"/>
              <a:gd name="connsiteX6" fmla="*/ 1221698 w 4309672"/>
              <a:gd name="connsiteY6" fmla="*/ 667063 h 1026827"/>
              <a:gd name="connsiteX7" fmla="*/ 1244183 w 4309672"/>
              <a:gd name="connsiteY7" fmla="*/ 577122 h 1026827"/>
              <a:gd name="connsiteX8" fmla="*/ 1364105 w 4309672"/>
              <a:gd name="connsiteY8" fmla="*/ 524656 h 1026827"/>
              <a:gd name="connsiteX9" fmla="*/ 1424065 w 4309672"/>
              <a:gd name="connsiteY9" fmla="*/ 509666 h 1026827"/>
              <a:gd name="connsiteX10" fmla="*/ 1469036 w 4309672"/>
              <a:gd name="connsiteY10" fmla="*/ 374755 h 1026827"/>
              <a:gd name="connsiteX11" fmla="*/ 1551482 w 4309672"/>
              <a:gd name="connsiteY11" fmla="*/ 322289 h 1026827"/>
              <a:gd name="connsiteX12" fmla="*/ 1596452 w 4309672"/>
              <a:gd name="connsiteY12" fmla="*/ 277319 h 1026827"/>
              <a:gd name="connsiteX13" fmla="*/ 1693888 w 4309672"/>
              <a:gd name="connsiteY13" fmla="*/ 299804 h 1026827"/>
              <a:gd name="connsiteX14" fmla="*/ 1843790 w 4309672"/>
              <a:gd name="connsiteY14" fmla="*/ 292309 h 1026827"/>
              <a:gd name="connsiteX15" fmla="*/ 1858780 w 4309672"/>
              <a:gd name="connsiteY15" fmla="*/ 382250 h 1026827"/>
              <a:gd name="connsiteX16" fmla="*/ 1986197 w 4309672"/>
              <a:gd name="connsiteY16" fmla="*/ 314794 h 1026827"/>
              <a:gd name="connsiteX17" fmla="*/ 2121108 w 4309672"/>
              <a:gd name="connsiteY17" fmla="*/ 239843 h 1026827"/>
              <a:gd name="connsiteX18" fmla="*/ 2271010 w 4309672"/>
              <a:gd name="connsiteY18" fmla="*/ 172387 h 1026827"/>
              <a:gd name="connsiteX19" fmla="*/ 2158583 w 4309672"/>
              <a:gd name="connsiteY19" fmla="*/ 637082 h 1026827"/>
              <a:gd name="connsiteX20" fmla="*/ 2293495 w 4309672"/>
              <a:gd name="connsiteY20" fmla="*/ 637082 h 1026827"/>
              <a:gd name="connsiteX21" fmla="*/ 2450892 w 4309672"/>
              <a:gd name="connsiteY21" fmla="*/ 539646 h 1026827"/>
              <a:gd name="connsiteX22" fmla="*/ 2638269 w 4309672"/>
              <a:gd name="connsiteY22" fmla="*/ 479686 h 1026827"/>
              <a:gd name="connsiteX23" fmla="*/ 3080478 w 4309672"/>
              <a:gd name="connsiteY23" fmla="*/ 344774 h 1026827"/>
              <a:gd name="connsiteX24" fmla="*/ 3267856 w 4309672"/>
              <a:gd name="connsiteY24" fmla="*/ 254833 h 1026827"/>
              <a:gd name="connsiteX25" fmla="*/ 3410262 w 4309672"/>
              <a:gd name="connsiteY25" fmla="*/ 97437 h 1026827"/>
              <a:gd name="connsiteX26" fmla="*/ 3680085 w 4309672"/>
              <a:gd name="connsiteY26" fmla="*/ 0 h 1026827"/>
              <a:gd name="connsiteX27" fmla="*/ 4309672 w 4309672"/>
              <a:gd name="connsiteY27" fmla="*/ 0 h 1026827"/>
              <a:gd name="connsiteX0" fmla="*/ 0 w 4309672"/>
              <a:gd name="connsiteY0" fmla="*/ 1026827 h 1026827"/>
              <a:gd name="connsiteX1" fmla="*/ 284813 w 4309672"/>
              <a:gd name="connsiteY1" fmla="*/ 742014 h 1026827"/>
              <a:gd name="connsiteX2" fmla="*/ 712033 w 4309672"/>
              <a:gd name="connsiteY2" fmla="*/ 629587 h 1026827"/>
              <a:gd name="connsiteX3" fmla="*/ 951875 w 4309672"/>
              <a:gd name="connsiteY3" fmla="*/ 659568 h 1026827"/>
              <a:gd name="connsiteX4" fmla="*/ 1139252 w 4309672"/>
              <a:gd name="connsiteY4" fmla="*/ 712033 h 1026827"/>
              <a:gd name="connsiteX5" fmla="*/ 1184223 w 4309672"/>
              <a:gd name="connsiteY5" fmla="*/ 704538 h 1026827"/>
              <a:gd name="connsiteX6" fmla="*/ 1221698 w 4309672"/>
              <a:gd name="connsiteY6" fmla="*/ 667063 h 1026827"/>
              <a:gd name="connsiteX7" fmla="*/ 1244183 w 4309672"/>
              <a:gd name="connsiteY7" fmla="*/ 577122 h 1026827"/>
              <a:gd name="connsiteX8" fmla="*/ 1364105 w 4309672"/>
              <a:gd name="connsiteY8" fmla="*/ 524656 h 1026827"/>
              <a:gd name="connsiteX9" fmla="*/ 1424065 w 4309672"/>
              <a:gd name="connsiteY9" fmla="*/ 509666 h 1026827"/>
              <a:gd name="connsiteX10" fmla="*/ 1469036 w 4309672"/>
              <a:gd name="connsiteY10" fmla="*/ 374755 h 1026827"/>
              <a:gd name="connsiteX11" fmla="*/ 1551482 w 4309672"/>
              <a:gd name="connsiteY11" fmla="*/ 322289 h 1026827"/>
              <a:gd name="connsiteX12" fmla="*/ 1596452 w 4309672"/>
              <a:gd name="connsiteY12" fmla="*/ 277319 h 1026827"/>
              <a:gd name="connsiteX13" fmla="*/ 1693888 w 4309672"/>
              <a:gd name="connsiteY13" fmla="*/ 299804 h 1026827"/>
              <a:gd name="connsiteX14" fmla="*/ 1843790 w 4309672"/>
              <a:gd name="connsiteY14" fmla="*/ 292309 h 1026827"/>
              <a:gd name="connsiteX15" fmla="*/ 1858780 w 4309672"/>
              <a:gd name="connsiteY15" fmla="*/ 382250 h 1026827"/>
              <a:gd name="connsiteX16" fmla="*/ 1986197 w 4309672"/>
              <a:gd name="connsiteY16" fmla="*/ 314794 h 1026827"/>
              <a:gd name="connsiteX17" fmla="*/ 2121108 w 4309672"/>
              <a:gd name="connsiteY17" fmla="*/ 239843 h 1026827"/>
              <a:gd name="connsiteX18" fmla="*/ 2271010 w 4309672"/>
              <a:gd name="connsiteY18" fmla="*/ 172387 h 1026827"/>
              <a:gd name="connsiteX19" fmla="*/ 2435901 w 4309672"/>
              <a:gd name="connsiteY19" fmla="*/ 209863 h 1026827"/>
              <a:gd name="connsiteX20" fmla="*/ 2293495 w 4309672"/>
              <a:gd name="connsiteY20" fmla="*/ 637082 h 1026827"/>
              <a:gd name="connsiteX21" fmla="*/ 2450892 w 4309672"/>
              <a:gd name="connsiteY21" fmla="*/ 539646 h 1026827"/>
              <a:gd name="connsiteX22" fmla="*/ 2638269 w 4309672"/>
              <a:gd name="connsiteY22" fmla="*/ 479686 h 1026827"/>
              <a:gd name="connsiteX23" fmla="*/ 3080478 w 4309672"/>
              <a:gd name="connsiteY23" fmla="*/ 344774 h 1026827"/>
              <a:gd name="connsiteX24" fmla="*/ 3267856 w 4309672"/>
              <a:gd name="connsiteY24" fmla="*/ 254833 h 1026827"/>
              <a:gd name="connsiteX25" fmla="*/ 3410262 w 4309672"/>
              <a:gd name="connsiteY25" fmla="*/ 97437 h 1026827"/>
              <a:gd name="connsiteX26" fmla="*/ 3680085 w 4309672"/>
              <a:gd name="connsiteY26" fmla="*/ 0 h 1026827"/>
              <a:gd name="connsiteX27" fmla="*/ 4309672 w 4309672"/>
              <a:gd name="connsiteY27" fmla="*/ 0 h 1026827"/>
              <a:gd name="connsiteX0" fmla="*/ 0 w 4309672"/>
              <a:gd name="connsiteY0" fmla="*/ 1026827 h 1026827"/>
              <a:gd name="connsiteX1" fmla="*/ 284813 w 4309672"/>
              <a:gd name="connsiteY1" fmla="*/ 742014 h 1026827"/>
              <a:gd name="connsiteX2" fmla="*/ 712033 w 4309672"/>
              <a:gd name="connsiteY2" fmla="*/ 629587 h 1026827"/>
              <a:gd name="connsiteX3" fmla="*/ 951875 w 4309672"/>
              <a:gd name="connsiteY3" fmla="*/ 659568 h 1026827"/>
              <a:gd name="connsiteX4" fmla="*/ 1139252 w 4309672"/>
              <a:gd name="connsiteY4" fmla="*/ 712033 h 1026827"/>
              <a:gd name="connsiteX5" fmla="*/ 1184223 w 4309672"/>
              <a:gd name="connsiteY5" fmla="*/ 704538 h 1026827"/>
              <a:gd name="connsiteX6" fmla="*/ 1221698 w 4309672"/>
              <a:gd name="connsiteY6" fmla="*/ 667063 h 1026827"/>
              <a:gd name="connsiteX7" fmla="*/ 1244183 w 4309672"/>
              <a:gd name="connsiteY7" fmla="*/ 577122 h 1026827"/>
              <a:gd name="connsiteX8" fmla="*/ 1364105 w 4309672"/>
              <a:gd name="connsiteY8" fmla="*/ 524656 h 1026827"/>
              <a:gd name="connsiteX9" fmla="*/ 1424065 w 4309672"/>
              <a:gd name="connsiteY9" fmla="*/ 509666 h 1026827"/>
              <a:gd name="connsiteX10" fmla="*/ 1469036 w 4309672"/>
              <a:gd name="connsiteY10" fmla="*/ 374755 h 1026827"/>
              <a:gd name="connsiteX11" fmla="*/ 1551482 w 4309672"/>
              <a:gd name="connsiteY11" fmla="*/ 322289 h 1026827"/>
              <a:gd name="connsiteX12" fmla="*/ 1596452 w 4309672"/>
              <a:gd name="connsiteY12" fmla="*/ 277319 h 1026827"/>
              <a:gd name="connsiteX13" fmla="*/ 1693888 w 4309672"/>
              <a:gd name="connsiteY13" fmla="*/ 299804 h 1026827"/>
              <a:gd name="connsiteX14" fmla="*/ 1843790 w 4309672"/>
              <a:gd name="connsiteY14" fmla="*/ 292309 h 1026827"/>
              <a:gd name="connsiteX15" fmla="*/ 1858780 w 4309672"/>
              <a:gd name="connsiteY15" fmla="*/ 382250 h 1026827"/>
              <a:gd name="connsiteX16" fmla="*/ 1986197 w 4309672"/>
              <a:gd name="connsiteY16" fmla="*/ 314794 h 1026827"/>
              <a:gd name="connsiteX17" fmla="*/ 2121108 w 4309672"/>
              <a:gd name="connsiteY17" fmla="*/ 239843 h 1026827"/>
              <a:gd name="connsiteX18" fmla="*/ 2271010 w 4309672"/>
              <a:gd name="connsiteY18" fmla="*/ 172387 h 1026827"/>
              <a:gd name="connsiteX19" fmla="*/ 2435901 w 4309672"/>
              <a:gd name="connsiteY19" fmla="*/ 209863 h 1026827"/>
              <a:gd name="connsiteX20" fmla="*/ 2593298 w 4309672"/>
              <a:gd name="connsiteY20" fmla="*/ 292308 h 1026827"/>
              <a:gd name="connsiteX21" fmla="*/ 2450892 w 4309672"/>
              <a:gd name="connsiteY21" fmla="*/ 539646 h 1026827"/>
              <a:gd name="connsiteX22" fmla="*/ 2638269 w 4309672"/>
              <a:gd name="connsiteY22" fmla="*/ 479686 h 1026827"/>
              <a:gd name="connsiteX23" fmla="*/ 3080478 w 4309672"/>
              <a:gd name="connsiteY23" fmla="*/ 344774 h 1026827"/>
              <a:gd name="connsiteX24" fmla="*/ 3267856 w 4309672"/>
              <a:gd name="connsiteY24" fmla="*/ 254833 h 1026827"/>
              <a:gd name="connsiteX25" fmla="*/ 3410262 w 4309672"/>
              <a:gd name="connsiteY25" fmla="*/ 97437 h 1026827"/>
              <a:gd name="connsiteX26" fmla="*/ 3680085 w 4309672"/>
              <a:gd name="connsiteY26" fmla="*/ 0 h 1026827"/>
              <a:gd name="connsiteX27" fmla="*/ 4309672 w 4309672"/>
              <a:gd name="connsiteY27" fmla="*/ 0 h 1026827"/>
              <a:gd name="connsiteX0" fmla="*/ 0 w 4309672"/>
              <a:gd name="connsiteY0" fmla="*/ 1026827 h 1026827"/>
              <a:gd name="connsiteX1" fmla="*/ 284813 w 4309672"/>
              <a:gd name="connsiteY1" fmla="*/ 742014 h 1026827"/>
              <a:gd name="connsiteX2" fmla="*/ 712033 w 4309672"/>
              <a:gd name="connsiteY2" fmla="*/ 629587 h 1026827"/>
              <a:gd name="connsiteX3" fmla="*/ 951875 w 4309672"/>
              <a:gd name="connsiteY3" fmla="*/ 659568 h 1026827"/>
              <a:gd name="connsiteX4" fmla="*/ 1139252 w 4309672"/>
              <a:gd name="connsiteY4" fmla="*/ 712033 h 1026827"/>
              <a:gd name="connsiteX5" fmla="*/ 1184223 w 4309672"/>
              <a:gd name="connsiteY5" fmla="*/ 704538 h 1026827"/>
              <a:gd name="connsiteX6" fmla="*/ 1221698 w 4309672"/>
              <a:gd name="connsiteY6" fmla="*/ 667063 h 1026827"/>
              <a:gd name="connsiteX7" fmla="*/ 1244183 w 4309672"/>
              <a:gd name="connsiteY7" fmla="*/ 577122 h 1026827"/>
              <a:gd name="connsiteX8" fmla="*/ 1364105 w 4309672"/>
              <a:gd name="connsiteY8" fmla="*/ 524656 h 1026827"/>
              <a:gd name="connsiteX9" fmla="*/ 1424065 w 4309672"/>
              <a:gd name="connsiteY9" fmla="*/ 509666 h 1026827"/>
              <a:gd name="connsiteX10" fmla="*/ 1469036 w 4309672"/>
              <a:gd name="connsiteY10" fmla="*/ 374755 h 1026827"/>
              <a:gd name="connsiteX11" fmla="*/ 1551482 w 4309672"/>
              <a:gd name="connsiteY11" fmla="*/ 322289 h 1026827"/>
              <a:gd name="connsiteX12" fmla="*/ 1596452 w 4309672"/>
              <a:gd name="connsiteY12" fmla="*/ 277319 h 1026827"/>
              <a:gd name="connsiteX13" fmla="*/ 1693888 w 4309672"/>
              <a:gd name="connsiteY13" fmla="*/ 299804 h 1026827"/>
              <a:gd name="connsiteX14" fmla="*/ 1843790 w 4309672"/>
              <a:gd name="connsiteY14" fmla="*/ 292309 h 1026827"/>
              <a:gd name="connsiteX15" fmla="*/ 1858780 w 4309672"/>
              <a:gd name="connsiteY15" fmla="*/ 382250 h 1026827"/>
              <a:gd name="connsiteX16" fmla="*/ 1986197 w 4309672"/>
              <a:gd name="connsiteY16" fmla="*/ 314794 h 1026827"/>
              <a:gd name="connsiteX17" fmla="*/ 2121108 w 4309672"/>
              <a:gd name="connsiteY17" fmla="*/ 239843 h 1026827"/>
              <a:gd name="connsiteX18" fmla="*/ 2271010 w 4309672"/>
              <a:gd name="connsiteY18" fmla="*/ 172387 h 1026827"/>
              <a:gd name="connsiteX19" fmla="*/ 2435901 w 4309672"/>
              <a:gd name="connsiteY19" fmla="*/ 209863 h 1026827"/>
              <a:gd name="connsiteX20" fmla="*/ 2593298 w 4309672"/>
              <a:gd name="connsiteY20" fmla="*/ 292308 h 1026827"/>
              <a:gd name="connsiteX21" fmla="*/ 2728210 w 4309672"/>
              <a:gd name="connsiteY21" fmla="*/ 277318 h 1026827"/>
              <a:gd name="connsiteX22" fmla="*/ 2638269 w 4309672"/>
              <a:gd name="connsiteY22" fmla="*/ 479686 h 1026827"/>
              <a:gd name="connsiteX23" fmla="*/ 3080478 w 4309672"/>
              <a:gd name="connsiteY23" fmla="*/ 344774 h 1026827"/>
              <a:gd name="connsiteX24" fmla="*/ 3267856 w 4309672"/>
              <a:gd name="connsiteY24" fmla="*/ 254833 h 1026827"/>
              <a:gd name="connsiteX25" fmla="*/ 3410262 w 4309672"/>
              <a:gd name="connsiteY25" fmla="*/ 97437 h 1026827"/>
              <a:gd name="connsiteX26" fmla="*/ 3680085 w 4309672"/>
              <a:gd name="connsiteY26" fmla="*/ 0 h 1026827"/>
              <a:gd name="connsiteX27" fmla="*/ 4309672 w 4309672"/>
              <a:gd name="connsiteY27" fmla="*/ 0 h 1026827"/>
              <a:gd name="connsiteX0" fmla="*/ 0 w 4309672"/>
              <a:gd name="connsiteY0" fmla="*/ 1026827 h 1026827"/>
              <a:gd name="connsiteX1" fmla="*/ 284813 w 4309672"/>
              <a:gd name="connsiteY1" fmla="*/ 742014 h 1026827"/>
              <a:gd name="connsiteX2" fmla="*/ 712033 w 4309672"/>
              <a:gd name="connsiteY2" fmla="*/ 629587 h 1026827"/>
              <a:gd name="connsiteX3" fmla="*/ 951875 w 4309672"/>
              <a:gd name="connsiteY3" fmla="*/ 659568 h 1026827"/>
              <a:gd name="connsiteX4" fmla="*/ 1139252 w 4309672"/>
              <a:gd name="connsiteY4" fmla="*/ 712033 h 1026827"/>
              <a:gd name="connsiteX5" fmla="*/ 1184223 w 4309672"/>
              <a:gd name="connsiteY5" fmla="*/ 704538 h 1026827"/>
              <a:gd name="connsiteX6" fmla="*/ 1221698 w 4309672"/>
              <a:gd name="connsiteY6" fmla="*/ 667063 h 1026827"/>
              <a:gd name="connsiteX7" fmla="*/ 1244183 w 4309672"/>
              <a:gd name="connsiteY7" fmla="*/ 577122 h 1026827"/>
              <a:gd name="connsiteX8" fmla="*/ 1364105 w 4309672"/>
              <a:gd name="connsiteY8" fmla="*/ 524656 h 1026827"/>
              <a:gd name="connsiteX9" fmla="*/ 1424065 w 4309672"/>
              <a:gd name="connsiteY9" fmla="*/ 509666 h 1026827"/>
              <a:gd name="connsiteX10" fmla="*/ 1469036 w 4309672"/>
              <a:gd name="connsiteY10" fmla="*/ 374755 h 1026827"/>
              <a:gd name="connsiteX11" fmla="*/ 1551482 w 4309672"/>
              <a:gd name="connsiteY11" fmla="*/ 322289 h 1026827"/>
              <a:gd name="connsiteX12" fmla="*/ 1596452 w 4309672"/>
              <a:gd name="connsiteY12" fmla="*/ 277319 h 1026827"/>
              <a:gd name="connsiteX13" fmla="*/ 1693888 w 4309672"/>
              <a:gd name="connsiteY13" fmla="*/ 299804 h 1026827"/>
              <a:gd name="connsiteX14" fmla="*/ 1843790 w 4309672"/>
              <a:gd name="connsiteY14" fmla="*/ 292309 h 1026827"/>
              <a:gd name="connsiteX15" fmla="*/ 1858780 w 4309672"/>
              <a:gd name="connsiteY15" fmla="*/ 382250 h 1026827"/>
              <a:gd name="connsiteX16" fmla="*/ 1986197 w 4309672"/>
              <a:gd name="connsiteY16" fmla="*/ 314794 h 1026827"/>
              <a:gd name="connsiteX17" fmla="*/ 2121108 w 4309672"/>
              <a:gd name="connsiteY17" fmla="*/ 239843 h 1026827"/>
              <a:gd name="connsiteX18" fmla="*/ 2271010 w 4309672"/>
              <a:gd name="connsiteY18" fmla="*/ 172387 h 1026827"/>
              <a:gd name="connsiteX19" fmla="*/ 2435901 w 4309672"/>
              <a:gd name="connsiteY19" fmla="*/ 209863 h 1026827"/>
              <a:gd name="connsiteX20" fmla="*/ 2593298 w 4309672"/>
              <a:gd name="connsiteY20" fmla="*/ 292308 h 1026827"/>
              <a:gd name="connsiteX21" fmla="*/ 2728210 w 4309672"/>
              <a:gd name="connsiteY21" fmla="*/ 277318 h 1026827"/>
              <a:gd name="connsiteX22" fmla="*/ 2900597 w 4309672"/>
              <a:gd name="connsiteY22" fmla="*/ 209863 h 1026827"/>
              <a:gd name="connsiteX23" fmla="*/ 3080478 w 4309672"/>
              <a:gd name="connsiteY23" fmla="*/ 344774 h 1026827"/>
              <a:gd name="connsiteX24" fmla="*/ 3267856 w 4309672"/>
              <a:gd name="connsiteY24" fmla="*/ 254833 h 1026827"/>
              <a:gd name="connsiteX25" fmla="*/ 3410262 w 4309672"/>
              <a:gd name="connsiteY25" fmla="*/ 97437 h 1026827"/>
              <a:gd name="connsiteX26" fmla="*/ 3680085 w 4309672"/>
              <a:gd name="connsiteY26" fmla="*/ 0 h 1026827"/>
              <a:gd name="connsiteX27" fmla="*/ 4309672 w 4309672"/>
              <a:gd name="connsiteY27" fmla="*/ 0 h 1026827"/>
              <a:gd name="connsiteX0" fmla="*/ 0 w 4309672"/>
              <a:gd name="connsiteY0" fmla="*/ 1026827 h 1026827"/>
              <a:gd name="connsiteX1" fmla="*/ 284813 w 4309672"/>
              <a:gd name="connsiteY1" fmla="*/ 742014 h 1026827"/>
              <a:gd name="connsiteX2" fmla="*/ 712033 w 4309672"/>
              <a:gd name="connsiteY2" fmla="*/ 629587 h 1026827"/>
              <a:gd name="connsiteX3" fmla="*/ 951875 w 4309672"/>
              <a:gd name="connsiteY3" fmla="*/ 659568 h 1026827"/>
              <a:gd name="connsiteX4" fmla="*/ 1139252 w 4309672"/>
              <a:gd name="connsiteY4" fmla="*/ 712033 h 1026827"/>
              <a:gd name="connsiteX5" fmla="*/ 1184223 w 4309672"/>
              <a:gd name="connsiteY5" fmla="*/ 704538 h 1026827"/>
              <a:gd name="connsiteX6" fmla="*/ 1221698 w 4309672"/>
              <a:gd name="connsiteY6" fmla="*/ 667063 h 1026827"/>
              <a:gd name="connsiteX7" fmla="*/ 1244183 w 4309672"/>
              <a:gd name="connsiteY7" fmla="*/ 577122 h 1026827"/>
              <a:gd name="connsiteX8" fmla="*/ 1364105 w 4309672"/>
              <a:gd name="connsiteY8" fmla="*/ 524656 h 1026827"/>
              <a:gd name="connsiteX9" fmla="*/ 1424065 w 4309672"/>
              <a:gd name="connsiteY9" fmla="*/ 509666 h 1026827"/>
              <a:gd name="connsiteX10" fmla="*/ 1469036 w 4309672"/>
              <a:gd name="connsiteY10" fmla="*/ 374755 h 1026827"/>
              <a:gd name="connsiteX11" fmla="*/ 1551482 w 4309672"/>
              <a:gd name="connsiteY11" fmla="*/ 322289 h 1026827"/>
              <a:gd name="connsiteX12" fmla="*/ 1596452 w 4309672"/>
              <a:gd name="connsiteY12" fmla="*/ 277319 h 1026827"/>
              <a:gd name="connsiteX13" fmla="*/ 1693888 w 4309672"/>
              <a:gd name="connsiteY13" fmla="*/ 299804 h 1026827"/>
              <a:gd name="connsiteX14" fmla="*/ 1843790 w 4309672"/>
              <a:gd name="connsiteY14" fmla="*/ 292309 h 1026827"/>
              <a:gd name="connsiteX15" fmla="*/ 1858780 w 4309672"/>
              <a:gd name="connsiteY15" fmla="*/ 382250 h 1026827"/>
              <a:gd name="connsiteX16" fmla="*/ 1986197 w 4309672"/>
              <a:gd name="connsiteY16" fmla="*/ 314794 h 1026827"/>
              <a:gd name="connsiteX17" fmla="*/ 2121108 w 4309672"/>
              <a:gd name="connsiteY17" fmla="*/ 239843 h 1026827"/>
              <a:gd name="connsiteX18" fmla="*/ 2271010 w 4309672"/>
              <a:gd name="connsiteY18" fmla="*/ 172387 h 1026827"/>
              <a:gd name="connsiteX19" fmla="*/ 2435901 w 4309672"/>
              <a:gd name="connsiteY19" fmla="*/ 209863 h 1026827"/>
              <a:gd name="connsiteX20" fmla="*/ 2593298 w 4309672"/>
              <a:gd name="connsiteY20" fmla="*/ 292308 h 1026827"/>
              <a:gd name="connsiteX21" fmla="*/ 2728210 w 4309672"/>
              <a:gd name="connsiteY21" fmla="*/ 277318 h 1026827"/>
              <a:gd name="connsiteX22" fmla="*/ 2900597 w 4309672"/>
              <a:gd name="connsiteY22" fmla="*/ 209863 h 1026827"/>
              <a:gd name="connsiteX23" fmla="*/ 3117953 w 4309672"/>
              <a:gd name="connsiteY23" fmla="*/ 322289 h 1026827"/>
              <a:gd name="connsiteX24" fmla="*/ 3267856 w 4309672"/>
              <a:gd name="connsiteY24" fmla="*/ 254833 h 1026827"/>
              <a:gd name="connsiteX25" fmla="*/ 3410262 w 4309672"/>
              <a:gd name="connsiteY25" fmla="*/ 97437 h 1026827"/>
              <a:gd name="connsiteX26" fmla="*/ 3680085 w 4309672"/>
              <a:gd name="connsiteY26" fmla="*/ 0 h 1026827"/>
              <a:gd name="connsiteX27" fmla="*/ 4309672 w 4309672"/>
              <a:gd name="connsiteY27" fmla="*/ 0 h 102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09672" h="1026827">
                <a:moveTo>
                  <a:pt x="0" y="1026827"/>
                </a:moveTo>
                <a:lnTo>
                  <a:pt x="284813" y="742014"/>
                </a:lnTo>
                <a:lnTo>
                  <a:pt x="712033" y="629587"/>
                </a:lnTo>
                <a:lnTo>
                  <a:pt x="951875" y="659568"/>
                </a:lnTo>
                <a:lnTo>
                  <a:pt x="1139252" y="712033"/>
                </a:lnTo>
                <a:lnTo>
                  <a:pt x="1184223" y="704538"/>
                </a:lnTo>
                <a:lnTo>
                  <a:pt x="1221698" y="667063"/>
                </a:lnTo>
                <a:lnTo>
                  <a:pt x="1244183" y="577122"/>
                </a:lnTo>
                <a:lnTo>
                  <a:pt x="1364105" y="524656"/>
                </a:lnTo>
                <a:lnTo>
                  <a:pt x="1424065" y="509666"/>
                </a:lnTo>
                <a:lnTo>
                  <a:pt x="1469036" y="374755"/>
                </a:lnTo>
                <a:lnTo>
                  <a:pt x="1551482" y="322289"/>
                </a:lnTo>
                <a:lnTo>
                  <a:pt x="1596452" y="277319"/>
                </a:lnTo>
                <a:lnTo>
                  <a:pt x="1693888" y="299804"/>
                </a:lnTo>
                <a:lnTo>
                  <a:pt x="1843790" y="292309"/>
                </a:lnTo>
                <a:lnTo>
                  <a:pt x="1858780" y="382250"/>
                </a:lnTo>
                <a:lnTo>
                  <a:pt x="1986197" y="314794"/>
                </a:lnTo>
                <a:lnTo>
                  <a:pt x="2121108" y="239843"/>
                </a:lnTo>
                <a:lnTo>
                  <a:pt x="2271010" y="172387"/>
                </a:lnTo>
                <a:lnTo>
                  <a:pt x="2435901" y="209863"/>
                </a:lnTo>
                <a:lnTo>
                  <a:pt x="2593298" y="292308"/>
                </a:lnTo>
                <a:lnTo>
                  <a:pt x="2728210" y="277318"/>
                </a:lnTo>
                <a:lnTo>
                  <a:pt x="2900597" y="209863"/>
                </a:lnTo>
                <a:lnTo>
                  <a:pt x="3117953" y="322289"/>
                </a:lnTo>
                <a:lnTo>
                  <a:pt x="3267856" y="254833"/>
                </a:lnTo>
                <a:lnTo>
                  <a:pt x="3410262" y="97437"/>
                </a:lnTo>
                <a:lnTo>
                  <a:pt x="3680085" y="0"/>
                </a:lnTo>
                <a:lnTo>
                  <a:pt x="4309672" y="0"/>
                </a:lnTo>
              </a:path>
            </a:pathLst>
          </a:custGeom>
          <a:noFill/>
          <a:ln w="254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charset="0"/>
            </a:endParaRPr>
          </a:p>
        </p:txBody>
      </p:sp>
      <p:sp>
        <p:nvSpPr>
          <p:cNvPr id="9" name="TextBox 8"/>
          <p:cNvSpPr txBox="1"/>
          <p:nvPr/>
        </p:nvSpPr>
        <p:spPr>
          <a:xfrm>
            <a:off x="5858662" y="5226572"/>
            <a:ext cx="1813317" cy="338554"/>
          </a:xfrm>
          <a:prstGeom prst="rect">
            <a:avLst/>
          </a:prstGeom>
          <a:noFill/>
        </p:spPr>
        <p:txBody>
          <a:bodyPr wrap="none" rtlCol="0">
            <a:spAutoFit/>
          </a:bodyPr>
          <a:lstStyle/>
          <a:p>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rPr>
              <a:t>Hong Kong Island</a:t>
            </a:r>
          </a:p>
        </p:txBody>
      </p:sp>
      <p:sp>
        <p:nvSpPr>
          <p:cNvPr id="10" name="TextBox 9"/>
          <p:cNvSpPr txBox="1"/>
          <p:nvPr/>
        </p:nvSpPr>
        <p:spPr>
          <a:xfrm>
            <a:off x="6183448" y="4389622"/>
            <a:ext cx="968535" cy="338554"/>
          </a:xfrm>
          <a:prstGeom prst="rect">
            <a:avLst/>
          </a:prstGeom>
          <a:noFill/>
        </p:spPr>
        <p:txBody>
          <a:bodyPr wrap="none" rtlCol="0">
            <a:spAutoFit/>
          </a:bodyPr>
          <a:lstStyle/>
          <a:p>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rPr>
              <a:t>Kowloon</a:t>
            </a:r>
          </a:p>
        </p:txBody>
      </p:sp>
      <p:sp>
        <p:nvSpPr>
          <p:cNvPr id="11" name="TextBox 10"/>
          <p:cNvSpPr txBox="1"/>
          <p:nvPr/>
        </p:nvSpPr>
        <p:spPr>
          <a:xfrm>
            <a:off x="4956752" y="3117956"/>
            <a:ext cx="1547988" cy="338554"/>
          </a:xfrm>
          <a:prstGeom prst="rect">
            <a:avLst/>
          </a:prstGeom>
          <a:noFill/>
        </p:spPr>
        <p:txBody>
          <a:bodyPr wrap="none" rtlCol="0">
            <a:spAutoFit/>
          </a:bodyPr>
          <a:lstStyle/>
          <a:p>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rPr>
              <a:t>New Territories</a:t>
            </a:r>
          </a:p>
        </p:txBody>
      </p:sp>
      <p:sp>
        <p:nvSpPr>
          <p:cNvPr id="12" name="Oval 11"/>
          <p:cNvSpPr/>
          <p:nvPr/>
        </p:nvSpPr>
        <p:spPr bwMode="auto">
          <a:xfrm>
            <a:off x="5736237" y="4054839"/>
            <a:ext cx="419724" cy="53215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charset="0"/>
            </a:endParaRPr>
          </a:p>
        </p:txBody>
      </p:sp>
      <p:sp>
        <p:nvSpPr>
          <p:cNvPr id="13" name="TextBox 12"/>
          <p:cNvSpPr txBox="1"/>
          <p:nvPr/>
        </p:nvSpPr>
        <p:spPr>
          <a:xfrm>
            <a:off x="5696517" y="3739423"/>
            <a:ext cx="561372" cy="338554"/>
          </a:xfrm>
          <a:prstGeom prst="rect">
            <a:avLst/>
          </a:prstGeom>
          <a:noFill/>
        </p:spPr>
        <p:txBody>
          <a:bodyPr wrap="none" rtlCol="0">
            <a:spAutoFit/>
          </a:bodyPr>
          <a:lstStyle/>
          <a:p>
            <a:r>
              <a:rPr lang="en-US" sz="1600" i="1" dirty="0">
                <a:ln w="18415" cmpd="sng">
                  <a:solidFill>
                    <a:srgbClr val="FFFFFF"/>
                  </a:solidFill>
                  <a:prstDash val="solid"/>
                </a:ln>
                <a:solidFill>
                  <a:srgbClr val="FFFFFF"/>
                </a:solidFill>
                <a:effectLst>
                  <a:outerShdw blurRad="63500" dir="3600000" algn="tl" rotWithShape="0">
                    <a:srgbClr val="000000">
                      <a:alpha val="70000"/>
                    </a:srgbClr>
                  </a:outerShdw>
                </a:effectLst>
              </a:rPr>
              <a:t>Port</a:t>
            </a:r>
          </a:p>
        </p:txBody>
      </p:sp>
      <p:sp>
        <p:nvSpPr>
          <p:cNvPr id="14" name="Oval 13"/>
          <p:cNvSpPr/>
          <p:nvPr/>
        </p:nvSpPr>
        <p:spPr bwMode="auto">
          <a:xfrm>
            <a:off x="3220388" y="4417101"/>
            <a:ext cx="739514" cy="53215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charset="0"/>
            </a:endParaRPr>
          </a:p>
        </p:txBody>
      </p:sp>
      <p:sp>
        <p:nvSpPr>
          <p:cNvPr id="15" name="TextBox 14"/>
          <p:cNvSpPr txBox="1"/>
          <p:nvPr/>
        </p:nvSpPr>
        <p:spPr>
          <a:xfrm>
            <a:off x="2898104" y="4139785"/>
            <a:ext cx="788999" cy="338554"/>
          </a:xfrm>
          <a:prstGeom prst="rect">
            <a:avLst/>
          </a:prstGeom>
          <a:noFill/>
        </p:spPr>
        <p:txBody>
          <a:bodyPr wrap="none" rtlCol="0">
            <a:spAutoFit/>
          </a:bodyPr>
          <a:lstStyle/>
          <a:p>
            <a:r>
              <a:rPr lang="en-US" sz="1600" i="1" dirty="0">
                <a:ln w="18415" cmpd="sng">
                  <a:solidFill>
                    <a:srgbClr val="FFFFFF"/>
                  </a:solidFill>
                  <a:prstDash val="solid"/>
                </a:ln>
                <a:solidFill>
                  <a:srgbClr val="FFFFFF"/>
                </a:solidFill>
                <a:effectLst>
                  <a:outerShdw blurRad="63500" dir="3600000" algn="tl" rotWithShape="0">
                    <a:srgbClr val="000000">
                      <a:alpha val="70000"/>
                    </a:srgbClr>
                  </a:outerShdw>
                </a:effectLst>
              </a:rPr>
              <a:t>Airport</a:t>
            </a:r>
          </a:p>
        </p:txBody>
      </p:sp>
      <p:sp>
        <p:nvSpPr>
          <p:cNvPr id="16" name="Oval 15"/>
          <p:cNvSpPr/>
          <p:nvPr/>
        </p:nvSpPr>
        <p:spPr bwMode="auto">
          <a:xfrm>
            <a:off x="6033541" y="4764374"/>
            <a:ext cx="1066800" cy="362263"/>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charset="0"/>
            </a:endParaRPr>
          </a:p>
        </p:txBody>
      </p:sp>
      <p:sp>
        <p:nvSpPr>
          <p:cNvPr id="17" name="TextBox 16"/>
          <p:cNvSpPr txBox="1"/>
          <p:nvPr/>
        </p:nvSpPr>
        <p:spPr>
          <a:xfrm>
            <a:off x="6213429" y="4809345"/>
            <a:ext cx="627095" cy="338554"/>
          </a:xfrm>
          <a:prstGeom prst="rect">
            <a:avLst/>
          </a:prstGeom>
          <a:noFill/>
        </p:spPr>
        <p:txBody>
          <a:bodyPr wrap="none" rtlCol="0">
            <a:spAutoFit/>
          </a:bodyPr>
          <a:lstStyle/>
          <a:p>
            <a:r>
              <a:rPr lang="en-US" sz="1600" i="1" dirty="0">
                <a:ln w="18415" cmpd="sng">
                  <a:solidFill>
                    <a:srgbClr val="FFFFFF"/>
                  </a:solidFill>
                  <a:prstDash val="solid"/>
                </a:ln>
                <a:solidFill>
                  <a:srgbClr val="FFFFFF"/>
                </a:solidFill>
                <a:effectLst>
                  <a:outerShdw blurRad="63500" dir="3600000" algn="tl" rotWithShape="0">
                    <a:srgbClr val="000000">
                      <a:alpha val="70000"/>
                    </a:srgbClr>
                  </a:outerShdw>
                </a:effectLst>
              </a:rPr>
              <a:t>CBD</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5" name="Rectangle 5"/>
          <p:cNvSpPr>
            <a:spLocks noGrp="1" noChangeArrowheads="1"/>
          </p:cNvSpPr>
          <p:nvPr>
            <p:ph type="title"/>
          </p:nvPr>
        </p:nvSpPr>
        <p:spPr/>
        <p:txBody>
          <a:bodyPr/>
          <a:lstStyle/>
          <a:p>
            <a:pPr eaLnBrk="1" hangingPunct="1">
              <a:defRPr/>
            </a:pPr>
            <a:r>
              <a:rPr lang="en-US" dirty="0"/>
              <a:t>2. The Industrialization of South Korea</a:t>
            </a:r>
          </a:p>
        </p:txBody>
      </p:sp>
      <p:sp>
        <p:nvSpPr>
          <p:cNvPr id="56323" name="Rectangle 6"/>
          <p:cNvSpPr>
            <a:spLocks noGrp="1" noChangeArrowheads="1"/>
          </p:cNvSpPr>
          <p:nvPr>
            <p:ph idx="1"/>
          </p:nvPr>
        </p:nvSpPr>
        <p:spPr/>
        <p:txBody>
          <a:bodyPr/>
          <a:lstStyle/>
          <a:p>
            <a:pPr eaLnBrk="1" hangingPunct="1"/>
            <a:r>
              <a:rPr lang="en-US" dirty="0"/>
              <a:t>Export takeoff (1961-73)</a:t>
            </a:r>
          </a:p>
          <a:p>
            <a:pPr lvl="1" eaLnBrk="1" hangingPunct="1"/>
            <a:r>
              <a:rPr lang="en-US" dirty="0"/>
              <a:t>Primary industries initially.</a:t>
            </a:r>
          </a:p>
          <a:p>
            <a:pPr lvl="1" eaLnBrk="1" hangingPunct="1"/>
            <a:r>
              <a:rPr lang="en-US" dirty="0"/>
              <a:t>High savings rate: 25 to 35% of GDP.</a:t>
            </a:r>
          </a:p>
          <a:p>
            <a:pPr lvl="1" eaLnBrk="1" hangingPunct="1"/>
            <a:r>
              <a:rPr lang="en-US" dirty="0"/>
              <a:t>Democracy failed:</a:t>
            </a:r>
          </a:p>
          <a:p>
            <a:pPr lvl="2" eaLnBrk="1" hangingPunct="1"/>
            <a:r>
              <a:rPr lang="en-US" dirty="0"/>
              <a:t>Military dictatorship (1961):</a:t>
            </a:r>
          </a:p>
          <a:p>
            <a:pPr lvl="2" eaLnBrk="1" hangingPunct="1"/>
            <a:r>
              <a:rPr lang="en-US" dirty="0"/>
              <a:t>Government control over industrial development (State capitalism).</a:t>
            </a:r>
          </a:p>
          <a:p>
            <a:pPr lvl="1" eaLnBrk="1" hangingPunct="1"/>
            <a:r>
              <a:rPr lang="en-US" dirty="0"/>
              <a:t>Five-year plans:</a:t>
            </a:r>
          </a:p>
          <a:p>
            <a:pPr lvl="2" eaLnBrk="1" hangingPunct="1"/>
            <a:r>
              <a:rPr lang="en-US" dirty="0"/>
              <a:t>The state started to intervene to favor priority sectors where investments and subsidies were accumulated.</a:t>
            </a:r>
          </a:p>
          <a:p>
            <a:pPr lvl="2" eaLnBrk="1" hangingPunct="1"/>
            <a:r>
              <a:rPr lang="en-US" dirty="0"/>
              <a:t>Development of light industries, notably textiles.</a:t>
            </a:r>
          </a:p>
          <a:p>
            <a:pPr lvl="1" eaLnBrk="1" hangingPunct="1"/>
            <a:r>
              <a:rPr lang="en-US" dirty="0"/>
              <a:t>Establishment of Chaebols:</a:t>
            </a:r>
          </a:p>
          <a:p>
            <a:pPr lvl="2" eaLnBrk="1" hangingPunct="1"/>
            <a:r>
              <a:rPr lang="en-US" dirty="0"/>
              <a:t>Main instruments of Korea’s development.</a:t>
            </a:r>
          </a:p>
          <a:p>
            <a:pPr lvl="2" eaLnBrk="1" hangingPunct="1"/>
            <a:r>
              <a:rPr lang="en-US" dirty="0"/>
              <a:t>Large Korean conglomerates.</a:t>
            </a:r>
          </a:p>
          <a:p>
            <a:pPr lvl="2" eaLnBrk="1" hangingPunct="1"/>
            <a:r>
              <a:rPr lang="en-US" dirty="0"/>
              <a:t>Influenced by the Japanese Keiretsu model.</a:t>
            </a:r>
          </a:p>
          <a:p>
            <a:pPr lvl="2" eaLnBrk="1" hangingPunct="1"/>
            <a:r>
              <a:rPr lang="en-US" dirty="0"/>
              <a:t>Privileged relationships with the government.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p:txBody>
          <a:bodyPr/>
          <a:lstStyle/>
          <a:p>
            <a:pPr eaLnBrk="1" hangingPunct="1">
              <a:defRPr/>
            </a:pPr>
            <a:r>
              <a:rPr lang="en-US" dirty="0"/>
              <a:t>2. The Industrialization of South Korea</a:t>
            </a:r>
          </a:p>
        </p:txBody>
      </p:sp>
      <p:sp>
        <p:nvSpPr>
          <p:cNvPr id="57347" name="Rectangle 3"/>
          <p:cNvSpPr>
            <a:spLocks noGrp="1" noChangeArrowheads="1"/>
          </p:cNvSpPr>
          <p:nvPr>
            <p:ph idx="1"/>
          </p:nvPr>
        </p:nvSpPr>
        <p:spPr/>
        <p:txBody>
          <a:bodyPr/>
          <a:lstStyle/>
          <a:p>
            <a:pPr eaLnBrk="1" hangingPunct="1"/>
            <a:r>
              <a:rPr lang="en-US"/>
              <a:t>Heavy industries (1973-79)</a:t>
            </a:r>
          </a:p>
          <a:p>
            <a:pPr lvl="1" eaLnBrk="1" hangingPunct="1"/>
            <a:r>
              <a:rPr lang="en-US"/>
              <a:t>Became the foundation of the Korean industrial development.</a:t>
            </a:r>
          </a:p>
          <a:p>
            <a:pPr lvl="1" eaLnBrk="1" hangingPunct="1"/>
            <a:r>
              <a:rPr lang="en-US"/>
              <a:t>Spin off effects with steel, shipbuilding and machinery.</a:t>
            </a:r>
          </a:p>
          <a:p>
            <a:pPr lvl="1" eaLnBrk="1" hangingPunct="1"/>
            <a:r>
              <a:rPr lang="en-US"/>
              <a:t>Korea specialized in shipbuilding:</a:t>
            </a:r>
          </a:p>
          <a:p>
            <a:pPr lvl="2" eaLnBrk="1" hangingPunct="1"/>
            <a:r>
              <a:rPr lang="en-US"/>
              <a:t>Largest shipbuilder in the world (40%).</a:t>
            </a:r>
          </a:p>
          <a:p>
            <a:pPr lvl="2" eaLnBrk="1" hangingPunct="1"/>
            <a:r>
              <a:rPr lang="en-US"/>
              <a:t>Japan (32%).</a:t>
            </a:r>
          </a:p>
          <a:p>
            <a:pPr lvl="1" eaLnBrk="1" hangingPunct="1"/>
            <a:r>
              <a:rPr lang="en-US"/>
              <a:t>Chemicals and petrochemicals:</a:t>
            </a:r>
          </a:p>
          <a:p>
            <a:pPr lvl="2" eaLnBrk="1" hangingPunct="1"/>
            <a:r>
              <a:rPr lang="en-US"/>
              <a:t>Reinforced industrialization.</a:t>
            </a:r>
          </a:p>
          <a:p>
            <a:pPr lvl="2" eaLnBrk="1" hangingPunct="1"/>
            <a:r>
              <a:rPr lang="en-US"/>
              <a:t>Highly dependent on imports of raw materials and transfers of technology.</a:t>
            </a:r>
          </a:p>
          <a:p>
            <a:pPr lvl="1" eaLnBrk="1" hangingPunct="1"/>
            <a:r>
              <a:rPr lang="en-US"/>
              <a:t>The Korean steel industry became highly competitive:</a:t>
            </a:r>
          </a:p>
          <a:p>
            <a:pPr lvl="2" eaLnBrk="1" hangingPunct="1"/>
            <a:r>
              <a:rPr lang="en-US"/>
              <a:t>Production costs 40% lower than the international average.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p:txBody>
          <a:bodyPr/>
          <a:lstStyle/>
          <a:p>
            <a:pPr eaLnBrk="1" hangingPunct="1">
              <a:defRPr/>
            </a:pPr>
            <a:r>
              <a:rPr lang="en-US" dirty="0"/>
              <a:t>2. The Industrialization of South Korea</a:t>
            </a:r>
          </a:p>
        </p:txBody>
      </p:sp>
      <p:sp>
        <p:nvSpPr>
          <p:cNvPr id="58371" name="Rectangle 3"/>
          <p:cNvSpPr>
            <a:spLocks noGrp="1" noChangeArrowheads="1"/>
          </p:cNvSpPr>
          <p:nvPr>
            <p:ph idx="1"/>
          </p:nvPr>
        </p:nvSpPr>
        <p:spPr/>
        <p:txBody>
          <a:bodyPr/>
          <a:lstStyle/>
          <a:p>
            <a:pPr eaLnBrk="1" hangingPunct="1"/>
            <a:r>
              <a:rPr lang="en-US" dirty="0"/>
              <a:t>Market liberalization (1980-1997)</a:t>
            </a:r>
          </a:p>
          <a:p>
            <a:pPr lvl="1" eaLnBrk="1" hangingPunct="1"/>
            <a:r>
              <a:rPr lang="en-US" dirty="0"/>
              <a:t>Civil unrest in 1979 and in 1980:</a:t>
            </a:r>
          </a:p>
          <a:p>
            <a:pPr lvl="2" eaLnBrk="1" hangingPunct="1"/>
            <a:r>
              <a:rPr lang="en-US" dirty="0"/>
              <a:t>New constitution promoting social stability and economic growth (1981).</a:t>
            </a:r>
          </a:p>
          <a:p>
            <a:pPr lvl="1" eaLnBrk="1" hangingPunct="1"/>
            <a:r>
              <a:rPr lang="en-US" dirty="0"/>
              <a:t>Olympics games of 1988.</a:t>
            </a:r>
          </a:p>
          <a:p>
            <a:pPr lvl="1" eaLnBrk="1" hangingPunct="1"/>
            <a:r>
              <a:rPr lang="en-US" dirty="0"/>
              <a:t>New reforms in 1988 and elections in 1993.</a:t>
            </a:r>
          </a:p>
          <a:p>
            <a:pPr lvl="1" eaLnBrk="1" hangingPunct="1"/>
            <a:r>
              <a:rPr lang="en-US" dirty="0"/>
              <a:t>Development of the high technology sector:</a:t>
            </a:r>
          </a:p>
          <a:p>
            <a:pPr lvl="2" eaLnBrk="1" hangingPunct="1"/>
            <a:r>
              <a:rPr lang="en-US" dirty="0"/>
              <a:t>Mainly linked to foreign imports of technology.</a:t>
            </a:r>
          </a:p>
          <a:p>
            <a:pPr lvl="2" eaLnBrk="1" hangingPunct="1"/>
            <a:r>
              <a:rPr lang="en-US" dirty="0"/>
              <a:t>Labor training from foreign enterprises having spin-off effects on the economy.</a:t>
            </a:r>
          </a:p>
          <a:p>
            <a:pPr lvl="2" eaLnBrk="1" hangingPunct="1"/>
            <a:r>
              <a:rPr lang="en-US" dirty="0"/>
              <a:t>Creation of joint-ventures with large foreign electronic firms such as Sanyo, Hitachi and Siemens.</a:t>
            </a:r>
          </a:p>
          <a:p>
            <a:pPr lvl="2" eaLnBrk="1" hangingPunct="1"/>
            <a:r>
              <a:rPr lang="en-US" dirty="0"/>
              <a:t>Purchase of licenses to use foreign technology for production purposes, notably for memory.</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p:cNvSpPr>
            <a:spLocks noGrp="1" noChangeArrowheads="1"/>
          </p:cNvSpPr>
          <p:nvPr>
            <p:ph type="title"/>
          </p:nvPr>
        </p:nvSpPr>
        <p:spPr/>
        <p:txBody>
          <a:bodyPr/>
          <a:lstStyle/>
          <a:p>
            <a:pPr eaLnBrk="1" hangingPunct="1">
              <a:defRPr/>
            </a:pPr>
            <a:r>
              <a:rPr lang="en-US" dirty="0"/>
              <a:t>2. The Industrialization of South Korea</a:t>
            </a:r>
          </a:p>
        </p:txBody>
      </p:sp>
      <p:sp>
        <p:nvSpPr>
          <p:cNvPr id="59395" name="Rectangle 3"/>
          <p:cNvSpPr>
            <a:spLocks noGrp="1" noChangeArrowheads="1"/>
          </p:cNvSpPr>
          <p:nvPr>
            <p:ph idx="1"/>
          </p:nvPr>
        </p:nvSpPr>
        <p:spPr/>
        <p:txBody>
          <a:bodyPr/>
          <a:lstStyle/>
          <a:p>
            <a:pPr eaLnBrk="1" hangingPunct="1"/>
            <a:r>
              <a:rPr lang="en-US" dirty="0"/>
              <a:t>Financial issues</a:t>
            </a:r>
          </a:p>
          <a:p>
            <a:pPr lvl="1" eaLnBrk="1" hangingPunct="1"/>
            <a:r>
              <a:rPr lang="en-US" dirty="0"/>
              <a:t>Banks:</a:t>
            </a:r>
          </a:p>
          <a:p>
            <a:pPr lvl="2" eaLnBrk="1" hangingPunct="1"/>
            <a:r>
              <a:rPr lang="en-US" dirty="0"/>
              <a:t>Tool of industrial policy.</a:t>
            </a:r>
          </a:p>
          <a:p>
            <a:pPr lvl="2" eaLnBrk="1" hangingPunct="1"/>
            <a:r>
              <a:rPr lang="en-US" dirty="0"/>
              <a:t>Politically oriented loans.</a:t>
            </a:r>
          </a:p>
          <a:p>
            <a:pPr lvl="2" eaLnBrk="1" hangingPunct="1"/>
            <a:r>
              <a:rPr lang="en-US" dirty="0"/>
              <a:t>Forced to loan money to specific industrial sectors at low rates.</a:t>
            </a:r>
          </a:p>
          <a:p>
            <a:pPr lvl="2" eaLnBrk="1" hangingPunct="1"/>
            <a:r>
              <a:rPr lang="en-US" dirty="0"/>
              <a:t>Borrowing foreign capital, since the Won (Korean currency) was high.</a:t>
            </a:r>
          </a:p>
          <a:p>
            <a:pPr lvl="1" eaLnBrk="1" hangingPunct="1"/>
            <a:r>
              <a:rPr lang="en-US" dirty="0"/>
              <a:t>Government / chaebols relationships:</a:t>
            </a:r>
          </a:p>
          <a:p>
            <a:pPr lvl="2" eaLnBrk="1" hangingPunct="1"/>
            <a:r>
              <a:rPr lang="en-US" dirty="0"/>
              <a:t>Corporations were expecting the government to bail them.</a:t>
            </a:r>
          </a:p>
          <a:p>
            <a:pPr lvl="2" eaLnBrk="1" hangingPunct="1"/>
            <a:r>
              <a:rPr lang="en-US" dirty="0"/>
              <a:t>Massively borrow money and invest without much attention.</a:t>
            </a:r>
          </a:p>
          <a:p>
            <a:pPr lvl="2" eaLnBrk="1" hangingPunct="1"/>
            <a:r>
              <a:rPr lang="en-US" dirty="0"/>
              <a:t>Misallocation of capital.</a:t>
            </a:r>
          </a:p>
          <a:p>
            <a:pPr lvl="1" eaLnBrk="1" hangingPunct="1"/>
            <a:r>
              <a:rPr lang="en-US" dirty="0"/>
              <a:t>Financial crisis of 1997-98:</a:t>
            </a:r>
          </a:p>
          <a:p>
            <a:pPr lvl="2" eaLnBrk="1" hangingPunct="1"/>
            <a:r>
              <a:rPr lang="en-US" dirty="0"/>
              <a:t>Underlined corruption between the government and the industry.</a:t>
            </a:r>
          </a:p>
          <a:p>
            <a:pPr lvl="2" eaLnBrk="1" hangingPunct="1"/>
            <a:r>
              <a:rPr lang="en-US" dirty="0"/>
              <a:t>The Won lost half of its value, multiplying the Korean foreign debt.</a:t>
            </a:r>
          </a:p>
          <a:p>
            <a:pPr lvl="2" eaLnBrk="1" hangingPunct="1"/>
            <a:r>
              <a:rPr lang="en-US" dirty="0"/>
              <a:t>Female labor force handling fluctuations: (From 48% of labor force in 1995 to 41% in 1999).</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ChangeArrowheads="1"/>
          </p:cNvSpPr>
          <p:nvPr>
            <p:ph type="title"/>
          </p:nvPr>
        </p:nvSpPr>
        <p:spPr/>
        <p:txBody>
          <a:bodyPr/>
          <a:lstStyle/>
          <a:p>
            <a:pPr eaLnBrk="1" hangingPunct="1">
              <a:defRPr/>
            </a:pPr>
            <a:r>
              <a:rPr lang="en-US" dirty="0"/>
              <a:t>2. The Industrialization of South Korea</a:t>
            </a:r>
          </a:p>
        </p:txBody>
      </p:sp>
      <p:sp>
        <p:nvSpPr>
          <p:cNvPr id="60419" name="Rectangle 3"/>
          <p:cNvSpPr>
            <a:spLocks noGrp="1" noChangeArrowheads="1"/>
          </p:cNvSpPr>
          <p:nvPr>
            <p:ph idx="1"/>
          </p:nvPr>
        </p:nvSpPr>
        <p:spPr/>
        <p:txBody>
          <a:bodyPr/>
          <a:lstStyle/>
          <a:p>
            <a:pPr eaLnBrk="1" hangingPunct="1"/>
            <a:r>
              <a:rPr lang="en-US" dirty="0"/>
              <a:t>Restructuration (1997-)</a:t>
            </a:r>
          </a:p>
          <a:p>
            <a:pPr lvl="1" eaLnBrk="1" hangingPunct="1"/>
            <a:r>
              <a:rPr lang="en-US" dirty="0"/>
              <a:t>Shift from the east (Japan and USA) to the west (China).</a:t>
            </a:r>
          </a:p>
          <a:p>
            <a:pPr lvl="1" eaLnBrk="1" hangingPunct="1"/>
            <a:r>
              <a:rPr lang="en-US" dirty="0"/>
              <a:t>Korea is losing competitiveness.</a:t>
            </a:r>
          </a:p>
          <a:p>
            <a:pPr lvl="1" eaLnBrk="1" hangingPunct="1"/>
            <a:r>
              <a:rPr lang="en-US" dirty="0"/>
              <a:t>50% of Korea’s FDIs went to China (2003):</a:t>
            </a:r>
          </a:p>
          <a:p>
            <a:pPr lvl="2" eaLnBrk="1" hangingPunct="1"/>
            <a:r>
              <a:rPr lang="en-US" dirty="0"/>
              <a:t>Emergence of a China / Korea supply chain.</a:t>
            </a:r>
          </a:p>
          <a:p>
            <a:pPr lvl="1" eaLnBrk="1" hangingPunct="1"/>
            <a:r>
              <a:rPr lang="en-US" dirty="0"/>
              <a:t>High speed train network:</a:t>
            </a:r>
          </a:p>
          <a:p>
            <a:pPr lvl="2" eaLnBrk="1" hangingPunct="1"/>
            <a:r>
              <a:rPr lang="en-US" dirty="0"/>
              <a:t>Seoul – Pusan in 2 hours 30 minutes.</a:t>
            </a:r>
          </a:p>
          <a:p>
            <a:pPr lvl="2" eaLnBrk="1" hangingPunct="1"/>
            <a:r>
              <a:rPr lang="en-US" dirty="0"/>
              <a:t>The second in Asia after Taiwan.</a:t>
            </a:r>
          </a:p>
          <a:p>
            <a:pPr lvl="1" eaLnBrk="1" hangingPunct="1"/>
            <a:r>
              <a:rPr lang="en-US" dirty="0"/>
              <a:t>Ongoing dominance in consumer electronics:</a:t>
            </a:r>
          </a:p>
          <a:p>
            <a:pPr lvl="2" eaLnBrk="1" hangingPunct="1"/>
            <a:r>
              <a:rPr lang="en-US" dirty="0"/>
              <a:t>Flat screen displays (LCD; liquid crystal displays).</a:t>
            </a:r>
          </a:p>
          <a:p>
            <a:pPr lvl="2" eaLnBrk="1" hangingPunct="1"/>
            <a:r>
              <a:rPr lang="en-US" dirty="0"/>
              <a:t>Cell phones.</a:t>
            </a:r>
          </a:p>
          <a:p>
            <a:pPr lvl="2" eaLnBrk="1" hangingPunct="1"/>
            <a:r>
              <a:rPr lang="en-US" dirty="0"/>
              <a:t>Robots.</a:t>
            </a:r>
          </a:p>
          <a:p>
            <a:pPr lvl="1" eaLnBrk="1" hangingPunct="1"/>
            <a:r>
              <a:rPr lang="en-US" dirty="0"/>
              <a:t>Shipbuilding is a powerful industry:</a:t>
            </a:r>
          </a:p>
          <a:p>
            <a:pPr lvl="2" eaLnBrk="1" hangingPunct="1"/>
            <a:r>
              <a:rPr lang="en-US" dirty="0"/>
              <a:t>LNG carriers are the latest boom.</a:t>
            </a:r>
          </a:p>
          <a:p>
            <a:pPr lvl="2" eaLnBrk="1" hangingPunct="1"/>
            <a:r>
              <a:rPr lang="en-US" dirty="0"/>
              <a:t>South Korea manufactures 72% of the world’s LNG carriers.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4" name="Rectangle 4"/>
          <p:cNvSpPr>
            <a:spLocks noGrp="1" noChangeArrowheads="1"/>
          </p:cNvSpPr>
          <p:nvPr>
            <p:ph type="title"/>
          </p:nvPr>
        </p:nvSpPr>
        <p:spPr/>
        <p:txBody>
          <a:bodyPr/>
          <a:lstStyle/>
          <a:p>
            <a:pPr eaLnBrk="1" hangingPunct="1">
              <a:defRPr/>
            </a:pPr>
            <a:r>
              <a:rPr lang="en-US" dirty="0"/>
              <a:t>Share of South Korea’s Exports by Main Trading Partners,  1991-2017</a:t>
            </a:r>
          </a:p>
        </p:txBody>
      </p:sp>
      <p:graphicFrame>
        <p:nvGraphicFramePr>
          <p:cNvPr id="4" name="Object 5"/>
          <p:cNvGraphicFramePr>
            <a:graphicFrameLocks noGrp="1" noChangeAspect="1"/>
          </p:cNvGraphicFramePr>
          <p:nvPr>
            <p:ph idx="1"/>
            <p:extLst>
              <p:ext uri="{D42A27DB-BD31-4B8C-83A1-F6EECF244321}">
                <p14:modId xmlns:p14="http://schemas.microsoft.com/office/powerpoint/2010/main" val="2090353237"/>
              </p:ext>
            </p:extLst>
          </p:nvPr>
        </p:nvGraphicFramePr>
        <p:xfrm>
          <a:off x="1009650" y="1311275"/>
          <a:ext cx="10972800" cy="52911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5132F-C3F2-4BA3-8718-30971627BEE4}"/>
              </a:ext>
            </a:extLst>
          </p:cNvPr>
          <p:cNvSpPr>
            <a:spLocks noGrp="1"/>
          </p:cNvSpPr>
          <p:nvPr>
            <p:ph type="title"/>
          </p:nvPr>
        </p:nvSpPr>
        <p:spPr/>
        <p:txBody>
          <a:bodyPr/>
          <a:lstStyle/>
          <a:p>
            <a:r>
              <a:rPr lang="en-US" dirty="0"/>
              <a:t>South Korean Export </a:t>
            </a:r>
            <a:r>
              <a:rPr lang="en-US" dirty="0" err="1"/>
              <a:t>Treemap</a:t>
            </a:r>
            <a:r>
              <a:rPr lang="en-US" dirty="0"/>
              <a:t>, 2019</a:t>
            </a:r>
          </a:p>
        </p:txBody>
      </p:sp>
      <p:pic>
        <p:nvPicPr>
          <p:cNvPr id="6" name="Picture 5" descr="Chart, treemap chart&#10;&#10;Description automatically generated">
            <a:extLst>
              <a:ext uri="{FF2B5EF4-FFF2-40B4-BE49-F238E27FC236}">
                <a16:creationId xmlns:a16="http://schemas.microsoft.com/office/drawing/2014/main" id="{AF0369EF-1DF8-4F0D-B65C-E0EF2AEB0967}"/>
              </a:ext>
            </a:extLst>
          </p:cNvPr>
          <p:cNvPicPr>
            <a:picLocks noChangeAspect="1"/>
          </p:cNvPicPr>
          <p:nvPr/>
        </p:nvPicPr>
        <p:blipFill rotWithShape="1">
          <a:blip r:embed="rId2">
            <a:extLst>
              <a:ext uri="{28A0092B-C50C-407E-A947-70E740481C1C}">
                <a14:useLocalDpi xmlns:a14="http://schemas.microsoft.com/office/drawing/2010/main" val="0"/>
              </a:ext>
            </a:extLst>
          </a:blip>
          <a:srcRect t="7605" b="13382"/>
          <a:stretch/>
        </p:blipFill>
        <p:spPr>
          <a:xfrm>
            <a:off x="2031300" y="1334559"/>
            <a:ext cx="8007479" cy="5418666"/>
          </a:xfrm>
          <a:prstGeom prst="rect">
            <a:avLst/>
          </a:prstGeom>
        </p:spPr>
      </p:pic>
    </p:spTree>
    <p:extLst>
      <p:ext uri="{BB962C8B-B14F-4D97-AF65-F5344CB8AC3E}">
        <p14:creationId xmlns:p14="http://schemas.microsoft.com/office/powerpoint/2010/main" val="31113979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A1AC2-B368-49EC-AFE4-0AF6A7DF3794}"/>
              </a:ext>
            </a:extLst>
          </p:cNvPr>
          <p:cNvSpPr>
            <a:spLocks noGrp="1"/>
          </p:cNvSpPr>
          <p:nvPr>
            <p:ph type="title"/>
          </p:nvPr>
        </p:nvSpPr>
        <p:spPr/>
        <p:txBody>
          <a:bodyPr/>
          <a:lstStyle/>
          <a:p>
            <a:r>
              <a:rPr lang="en-US" dirty="0"/>
              <a:t>LCD TV Shipments, 2019 (in millions)</a:t>
            </a:r>
          </a:p>
        </p:txBody>
      </p:sp>
      <p:graphicFrame>
        <p:nvGraphicFramePr>
          <p:cNvPr id="6" name="Content Placeholder 5">
            <a:extLst>
              <a:ext uri="{FF2B5EF4-FFF2-40B4-BE49-F238E27FC236}">
                <a16:creationId xmlns:a16="http://schemas.microsoft.com/office/drawing/2014/main" id="{7028F2EC-38B5-4D38-B9F8-B7212F89391C}"/>
              </a:ext>
            </a:extLst>
          </p:cNvPr>
          <p:cNvGraphicFramePr>
            <a:graphicFrameLocks noGrp="1"/>
          </p:cNvGraphicFramePr>
          <p:nvPr>
            <p:ph idx="1"/>
            <p:extLst>
              <p:ext uri="{D42A27DB-BD31-4B8C-83A1-F6EECF244321}">
                <p14:modId xmlns:p14="http://schemas.microsoft.com/office/powerpoint/2010/main" val="2772127383"/>
              </p:ext>
            </p:extLst>
          </p:nvPr>
        </p:nvGraphicFramePr>
        <p:xfrm>
          <a:off x="1009650" y="1311275"/>
          <a:ext cx="10972800" cy="5291138"/>
        </p:xfrm>
        <a:graphic>
          <a:graphicData uri="http://schemas.openxmlformats.org/drawingml/2006/chart">
            <c:chart xmlns:c="http://schemas.openxmlformats.org/drawingml/2006/chart" xmlns:r="http://schemas.openxmlformats.org/officeDocument/2006/relationships" r:id="rId2"/>
          </a:graphicData>
        </a:graphic>
      </p:graphicFrame>
      <p:sp>
        <p:nvSpPr>
          <p:cNvPr id="3" name="Action Button: Video 2">
            <a:hlinkClick r:id="rId3" highlightClick="1"/>
            <a:extLst>
              <a:ext uri="{FF2B5EF4-FFF2-40B4-BE49-F238E27FC236}">
                <a16:creationId xmlns:a16="http://schemas.microsoft.com/office/drawing/2014/main" id="{F73CC80A-284F-4BD9-B3D0-516CA694C570}"/>
              </a:ext>
            </a:extLst>
          </p:cNvPr>
          <p:cNvSpPr/>
          <p:nvPr/>
        </p:nvSpPr>
        <p:spPr bwMode="auto">
          <a:xfrm>
            <a:off x="8111188" y="4216765"/>
            <a:ext cx="927557" cy="559166"/>
          </a:xfrm>
          <a:prstGeom prst="actionButtonMovie">
            <a:avLst/>
          </a:prstGeom>
          <a:solidFill>
            <a:schemeClr val="accent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8D640094-38D8-44CD-B4B7-6AB71F59638A}"/>
              </a:ext>
            </a:extLst>
          </p:cNvPr>
          <p:cNvSpPr/>
          <p:nvPr/>
        </p:nvSpPr>
        <p:spPr>
          <a:xfrm>
            <a:off x="8054176" y="4835254"/>
            <a:ext cx="3846180" cy="646331"/>
          </a:xfrm>
          <a:prstGeom prst="rect">
            <a:avLst/>
          </a:prstGeom>
        </p:spPr>
        <p:txBody>
          <a:bodyPr wrap="square">
            <a:spAutoFit/>
          </a:bodyPr>
          <a:lstStyle/>
          <a:p>
            <a:r>
              <a:rPr lang="en-US" b="1" dirty="0">
                <a:latin typeface="Agency FB" panose="020B0503020202020204" pitchFamily="34" charset="0"/>
              </a:rPr>
              <a:t>Exclusive tour of LG's OLED R&amp;D and manufacturing facilities in South Korea</a:t>
            </a:r>
          </a:p>
        </p:txBody>
      </p:sp>
    </p:spTree>
    <p:extLst>
      <p:ext uri="{BB962C8B-B14F-4D97-AF65-F5344CB8AC3E}">
        <p14:creationId xmlns:p14="http://schemas.microsoft.com/office/powerpoint/2010/main" val="18010553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ChangeArrowheads="1"/>
          </p:cNvSpPr>
          <p:nvPr>
            <p:ph type="title"/>
          </p:nvPr>
        </p:nvSpPr>
        <p:spPr/>
        <p:txBody>
          <a:bodyPr/>
          <a:lstStyle/>
          <a:p>
            <a:pPr eaLnBrk="1" hangingPunct="1">
              <a:defRPr/>
            </a:pPr>
            <a:r>
              <a:rPr lang="en-US" dirty="0"/>
              <a:t>2. The Industrialization of South Korea</a:t>
            </a:r>
          </a:p>
        </p:txBody>
      </p:sp>
      <p:sp>
        <p:nvSpPr>
          <p:cNvPr id="61443" name="Rectangle 3"/>
          <p:cNvSpPr>
            <a:spLocks noGrp="1" noChangeArrowheads="1"/>
          </p:cNvSpPr>
          <p:nvPr>
            <p:ph idx="1"/>
          </p:nvPr>
        </p:nvSpPr>
        <p:spPr/>
        <p:txBody>
          <a:bodyPr/>
          <a:lstStyle/>
          <a:p>
            <a:pPr eaLnBrk="1" hangingPunct="1"/>
            <a:r>
              <a:rPr lang="en-US" dirty="0"/>
              <a:t>The reunification of the Koreas</a:t>
            </a:r>
          </a:p>
          <a:p>
            <a:pPr lvl="1" eaLnBrk="1" hangingPunct="1"/>
            <a:r>
              <a:rPr lang="en-US" dirty="0"/>
              <a:t>“Sunshine Policy”.</a:t>
            </a:r>
          </a:p>
          <a:p>
            <a:pPr lvl="1" eaLnBrk="1" hangingPunct="1"/>
            <a:r>
              <a:rPr lang="en-US" dirty="0"/>
              <a:t>Summit between North and South Korea first held (2000).</a:t>
            </a:r>
          </a:p>
          <a:p>
            <a:pPr lvl="1" eaLnBrk="1" hangingPunct="1"/>
            <a:r>
              <a:rPr lang="en-US" dirty="0"/>
              <a:t>Acute economic differences between North and South Korea.</a:t>
            </a:r>
          </a:p>
          <a:p>
            <a:pPr lvl="1" eaLnBrk="1" hangingPunct="1"/>
            <a:r>
              <a:rPr lang="en-US" dirty="0"/>
              <a:t>Excessively unlikely unless North Korea collapses.</a:t>
            </a:r>
          </a:p>
          <a:p>
            <a:pPr lvl="1" eaLnBrk="1" hangingPunct="1"/>
            <a:r>
              <a:rPr lang="en-US" dirty="0"/>
              <a:t>South Korean investments in development zones.</a:t>
            </a:r>
          </a:p>
          <a:p>
            <a:pPr lvl="1" eaLnBrk="1" hangingPunct="1"/>
            <a:r>
              <a:rPr lang="en-US" dirty="0"/>
              <a:t>Willingness of South Korea to resolve matters on its own.</a:t>
            </a:r>
          </a:p>
          <a:p>
            <a:pPr lvl="1" eaLnBrk="1" hangingPunct="1"/>
            <a:r>
              <a:rPr lang="en-US" dirty="0"/>
              <a:t>The North / South issue increasingly perceived by the Koreans as an “internal” problem.</a:t>
            </a:r>
          </a:p>
          <a:p>
            <a:pPr lvl="1" eaLnBrk="1" hangingPunct="1"/>
            <a:r>
              <a:rPr lang="en-US" dirty="0"/>
              <a:t>The wish to issue a formal declaration to end the Korean War, which is still considered as a cease-fire.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ChangeArrowheads="1"/>
          </p:cNvSpPr>
          <p:nvPr>
            <p:ph type="title"/>
          </p:nvPr>
        </p:nvSpPr>
        <p:spPr/>
        <p:txBody>
          <a:bodyPr/>
          <a:lstStyle/>
          <a:p>
            <a:pPr eaLnBrk="1" hangingPunct="1">
              <a:defRPr/>
            </a:pPr>
            <a:r>
              <a:rPr lang="en-US" dirty="0"/>
              <a:t>2. The Industrialization of South Korea</a:t>
            </a:r>
          </a:p>
        </p:txBody>
      </p:sp>
      <p:sp>
        <p:nvSpPr>
          <p:cNvPr id="62467" name="Rectangle 3"/>
          <p:cNvSpPr>
            <a:spLocks noGrp="1" noChangeArrowheads="1"/>
          </p:cNvSpPr>
          <p:nvPr>
            <p:ph idx="1"/>
          </p:nvPr>
        </p:nvSpPr>
        <p:spPr/>
        <p:txBody>
          <a:bodyPr/>
          <a:lstStyle/>
          <a:p>
            <a:pPr eaLnBrk="1" hangingPunct="1"/>
            <a:r>
              <a:rPr lang="en-US" dirty="0" err="1"/>
              <a:t>Chaebols</a:t>
            </a:r>
            <a:r>
              <a:rPr lang="en-US" dirty="0"/>
              <a:t> and the Korean Economy</a:t>
            </a:r>
          </a:p>
          <a:p>
            <a:pPr lvl="1" eaLnBrk="1" hangingPunct="1"/>
            <a:r>
              <a:rPr lang="en-US" dirty="0"/>
              <a:t>Created during the Japanese occupation.</a:t>
            </a:r>
          </a:p>
          <a:p>
            <a:pPr lvl="1" eaLnBrk="1" hangingPunct="1"/>
            <a:r>
              <a:rPr lang="en-US" dirty="0"/>
              <a:t>Large industrial groups:</a:t>
            </a:r>
          </a:p>
          <a:p>
            <a:pPr lvl="2"/>
            <a:r>
              <a:rPr lang="en-US" dirty="0"/>
              <a:t>Means “fortune cluster”.</a:t>
            </a:r>
          </a:p>
          <a:p>
            <a:pPr lvl="2"/>
            <a:r>
              <a:rPr lang="ko-KR" altLang="en-US" dirty="0"/>
              <a:t>재 財 </a:t>
            </a:r>
            <a:r>
              <a:rPr lang="en-US" dirty="0" err="1"/>
              <a:t>chae</a:t>
            </a:r>
            <a:r>
              <a:rPr lang="en-US" dirty="0"/>
              <a:t>; wealth, property.</a:t>
            </a:r>
          </a:p>
          <a:p>
            <a:pPr lvl="2"/>
            <a:r>
              <a:rPr lang="ko-KR" altLang="en-US" dirty="0"/>
              <a:t>벌 閥 </a:t>
            </a:r>
            <a:r>
              <a:rPr lang="en-US" dirty="0" err="1"/>
              <a:t>bol</a:t>
            </a:r>
            <a:r>
              <a:rPr lang="en-US" dirty="0"/>
              <a:t>; faction, clan.</a:t>
            </a:r>
          </a:p>
          <a:p>
            <a:pPr lvl="2" eaLnBrk="1" hangingPunct="1"/>
            <a:r>
              <a:rPr lang="en-US" dirty="0"/>
              <a:t>Owned by a shareholder family (more centralized).</a:t>
            </a:r>
          </a:p>
          <a:p>
            <a:pPr lvl="2" eaLnBrk="1" hangingPunct="1"/>
            <a:r>
              <a:rPr lang="en-US" dirty="0"/>
              <a:t>Do not have a bank at their center.</a:t>
            </a:r>
          </a:p>
          <a:p>
            <a:pPr lvl="1" eaLnBrk="1" hangingPunct="1"/>
            <a:r>
              <a:rPr lang="en-US" dirty="0"/>
              <a:t>Korean government has privileged a limited number of corporations.</a:t>
            </a:r>
          </a:p>
          <a:p>
            <a:pPr lvl="1" eaLnBrk="1" hangingPunct="1"/>
            <a:r>
              <a:rPr lang="en-US" dirty="0"/>
              <a:t>Purchased foreign production technologies (patents, licensing).</a:t>
            </a:r>
          </a:p>
          <a:p>
            <a:pPr lvl="1" eaLnBrk="1" hangingPunct="1"/>
            <a:r>
              <a:rPr lang="en-US" dirty="0"/>
              <a:t>Hyundai, Samsung, Daewoo and Lucky </a:t>
            </a:r>
            <a:r>
              <a:rPr lang="en-US" dirty="0" err="1"/>
              <a:t>Goldstar</a:t>
            </a:r>
            <a:r>
              <a:rPr lang="en-US" dirty="0"/>
              <a:t>:</a:t>
            </a:r>
          </a:p>
          <a:p>
            <a:pPr lvl="2" eaLnBrk="1" hangingPunct="1"/>
            <a:r>
              <a:rPr lang="en-US" dirty="0"/>
              <a:t>Represent 45% of the Korean GDP and 60% of exports.</a:t>
            </a:r>
          </a:p>
          <a:p>
            <a:pPr lvl="2" eaLnBrk="1" hangingPunct="1"/>
            <a:r>
              <a:rPr lang="en-US" dirty="0"/>
              <a:t>Samsung accounts for 20% of all exports.</a:t>
            </a:r>
          </a:p>
          <a:p>
            <a:pPr lvl="2" eaLnBrk="1" hangingPunct="1"/>
            <a:r>
              <a:rPr lang="en-US" dirty="0"/>
              <a:t>Bankruptcy of Daewoo in 2006.</a:t>
            </a:r>
          </a:p>
          <a:p>
            <a:pPr lvl="2" eaLnBrk="1" hangingPunct="1"/>
            <a:r>
              <a:rPr lang="en-US" dirty="0"/>
              <a:t>Hanjin shipping bankruptcy in 2016.</a:t>
            </a:r>
          </a:p>
          <a:p>
            <a:pPr lvl="2" eaLnBrk="1" hangingPunct="1"/>
            <a:r>
              <a:rPr lang="en-US" dirty="0"/>
              <a:t>Facing controversy in terms of concentration of power and declining competitiveness.</a:t>
            </a:r>
          </a:p>
        </p:txBody>
      </p:sp>
      <p:sp>
        <p:nvSpPr>
          <p:cNvPr id="2" name="Action Button: Video 1">
            <a:hlinkClick r:id="rId3" highlightClick="1"/>
            <a:extLst>
              <a:ext uri="{FF2B5EF4-FFF2-40B4-BE49-F238E27FC236}">
                <a16:creationId xmlns:a16="http://schemas.microsoft.com/office/drawing/2014/main" id="{DEB539A9-6BD6-4917-92BE-C74F8C4E400A}"/>
              </a:ext>
            </a:extLst>
          </p:cNvPr>
          <p:cNvSpPr/>
          <p:nvPr/>
        </p:nvSpPr>
        <p:spPr bwMode="auto">
          <a:xfrm>
            <a:off x="8091453" y="1968854"/>
            <a:ext cx="657842" cy="513117"/>
          </a:xfrm>
          <a:prstGeom prst="actionButtonMovie">
            <a:avLst/>
          </a:prstGeom>
          <a:solidFill>
            <a:schemeClr val="accent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 name="Rectangle 2">
            <a:extLst>
              <a:ext uri="{FF2B5EF4-FFF2-40B4-BE49-F238E27FC236}">
                <a16:creationId xmlns:a16="http://schemas.microsoft.com/office/drawing/2014/main" id="{CF38B89A-BB9C-4DA1-956D-FA2C5F3ECAE6}"/>
              </a:ext>
            </a:extLst>
          </p:cNvPr>
          <p:cNvSpPr/>
          <p:nvPr/>
        </p:nvSpPr>
        <p:spPr>
          <a:xfrm>
            <a:off x="8832622" y="1902246"/>
            <a:ext cx="3149829" cy="646331"/>
          </a:xfrm>
          <a:prstGeom prst="rect">
            <a:avLst/>
          </a:prstGeom>
        </p:spPr>
        <p:txBody>
          <a:bodyPr wrap="square">
            <a:spAutoFit/>
          </a:bodyPr>
          <a:lstStyle/>
          <a:p>
            <a:r>
              <a:rPr lang="en-US" b="1" dirty="0">
                <a:latin typeface="Agency FB" panose="020B0503020202020204" pitchFamily="34" charset="0"/>
              </a:rPr>
              <a:t>South Korea’s Family-Run Conglomerates Are Under Pressure</a:t>
            </a:r>
            <a:endParaRPr lang="en-US" b="1" i="0" dirty="0">
              <a:effectLst/>
              <a:latin typeface="Agency FB" panose="020B0503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p:cNvSpPr>
            <a:spLocks noGrp="1" noChangeArrowheads="1"/>
          </p:cNvSpPr>
          <p:nvPr>
            <p:ph type="title"/>
          </p:nvPr>
        </p:nvSpPr>
        <p:spPr/>
        <p:txBody>
          <a:bodyPr/>
          <a:lstStyle/>
          <a:p>
            <a:pPr eaLnBrk="1" hangingPunct="1">
              <a:defRPr/>
            </a:pPr>
            <a:r>
              <a:rPr lang="en-US" dirty="0"/>
              <a:t>1. Geographical and Historical Context</a:t>
            </a:r>
          </a:p>
        </p:txBody>
      </p:sp>
      <p:sp>
        <p:nvSpPr>
          <p:cNvPr id="15363" name="Rectangle 3"/>
          <p:cNvSpPr>
            <a:spLocks noGrp="1" noChangeArrowheads="1"/>
          </p:cNvSpPr>
          <p:nvPr>
            <p:ph idx="1"/>
          </p:nvPr>
        </p:nvSpPr>
        <p:spPr/>
        <p:txBody>
          <a:bodyPr/>
          <a:lstStyle/>
          <a:p>
            <a:pPr eaLnBrk="1" hangingPunct="1"/>
            <a:r>
              <a:rPr lang="en-US" dirty="0"/>
              <a:t>Immigration</a:t>
            </a:r>
          </a:p>
          <a:p>
            <a:pPr lvl="1" eaLnBrk="1" hangingPunct="1"/>
            <a:r>
              <a:rPr lang="en-US" dirty="0"/>
              <a:t>Population of 7.3 million (2022).</a:t>
            </a:r>
          </a:p>
          <a:p>
            <a:pPr lvl="1" eaLnBrk="1" hangingPunct="1"/>
            <a:r>
              <a:rPr lang="en-US" dirty="0"/>
              <a:t>About half the population was born in Hong Kong.</a:t>
            </a:r>
          </a:p>
          <a:p>
            <a:pPr lvl="1" eaLnBrk="1" hangingPunct="1"/>
            <a:r>
              <a:rPr lang="en-US" dirty="0"/>
              <a:t>The great majority of the population comes from southern China.</a:t>
            </a:r>
          </a:p>
          <a:p>
            <a:pPr lvl="1" eaLnBrk="1" hangingPunct="1"/>
            <a:r>
              <a:rPr lang="en-US" dirty="0"/>
              <a:t>95% of Chinese ethnic origin.</a:t>
            </a:r>
          </a:p>
          <a:p>
            <a:pPr lvl="1" eaLnBrk="1" hangingPunct="1"/>
            <a:r>
              <a:rPr lang="en-US" dirty="0"/>
              <a:t>Indian and European (expats) minorities.</a:t>
            </a:r>
          </a:p>
          <a:p>
            <a:pPr lvl="1" eaLnBrk="1" hangingPunct="1"/>
            <a:r>
              <a:rPr lang="en-US" dirty="0"/>
              <a:t>Cantonese the main language, with Mandarin growing rapidly since 1997.</a:t>
            </a:r>
          </a:p>
          <a:p>
            <a:pPr eaLnBrk="1" hangingPunct="1"/>
            <a:r>
              <a:rPr lang="en-US" dirty="0"/>
              <a:t>Global connections</a:t>
            </a:r>
          </a:p>
          <a:p>
            <a:pPr lvl="1" eaLnBrk="1" hangingPunct="1"/>
            <a:r>
              <a:rPr lang="en-US" dirty="0"/>
              <a:t>A global city.</a:t>
            </a:r>
          </a:p>
          <a:p>
            <a:pPr lvl="1" eaLnBrk="1" hangingPunct="1"/>
            <a:r>
              <a:rPr lang="en-US" dirty="0"/>
              <a:t>A cosmopolitan population (British colony from 1842 to 1997).</a:t>
            </a:r>
          </a:p>
          <a:p>
            <a:pPr lvl="1" eaLnBrk="1" hangingPunct="1"/>
            <a:r>
              <a:rPr lang="en-US" dirty="0"/>
              <a:t>A financial center.</a:t>
            </a:r>
          </a:p>
          <a:p>
            <a:pPr lvl="1" eaLnBrk="1" hangingPunct="1"/>
            <a:r>
              <a:rPr lang="en-US" dirty="0"/>
              <a:t>A first-rate port and airport (new):</a:t>
            </a:r>
          </a:p>
          <a:p>
            <a:pPr lvl="2" eaLnBrk="1" hangingPunct="1"/>
            <a:r>
              <a:rPr lang="en-US" dirty="0"/>
              <a:t>Linked to international trade.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6D3DD-03D6-4841-A242-E8C65BA7704E}"/>
              </a:ext>
            </a:extLst>
          </p:cNvPr>
          <p:cNvSpPr>
            <a:spLocks noGrp="1"/>
          </p:cNvSpPr>
          <p:nvPr>
            <p:ph type="title"/>
          </p:nvPr>
        </p:nvSpPr>
        <p:spPr/>
        <p:txBody>
          <a:bodyPr/>
          <a:lstStyle/>
          <a:p>
            <a:r>
              <a:rPr lang="en-US" dirty="0"/>
              <a:t>Main Differences between </a:t>
            </a:r>
            <a:r>
              <a:rPr lang="en-US" dirty="0" err="1"/>
              <a:t>Keiretsus</a:t>
            </a:r>
            <a:r>
              <a:rPr lang="en-US" dirty="0"/>
              <a:t> and Chaebols</a:t>
            </a:r>
          </a:p>
        </p:txBody>
      </p:sp>
      <p:graphicFrame>
        <p:nvGraphicFramePr>
          <p:cNvPr id="4" name="Table 4">
            <a:extLst>
              <a:ext uri="{FF2B5EF4-FFF2-40B4-BE49-F238E27FC236}">
                <a16:creationId xmlns:a16="http://schemas.microsoft.com/office/drawing/2014/main" id="{CEE2B44B-DE85-4761-A1A3-3E5CA881E451}"/>
              </a:ext>
            </a:extLst>
          </p:cNvPr>
          <p:cNvGraphicFramePr>
            <a:graphicFrameLocks noGrp="1"/>
          </p:cNvGraphicFramePr>
          <p:nvPr>
            <p:ph idx="1"/>
            <p:extLst>
              <p:ext uri="{D42A27DB-BD31-4B8C-83A1-F6EECF244321}">
                <p14:modId xmlns:p14="http://schemas.microsoft.com/office/powerpoint/2010/main" val="1125472126"/>
              </p:ext>
            </p:extLst>
          </p:nvPr>
        </p:nvGraphicFramePr>
        <p:xfrm>
          <a:off x="1009650" y="1311275"/>
          <a:ext cx="10972797" cy="2123440"/>
        </p:xfrm>
        <a:graphic>
          <a:graphicData uri="http://schemas.openxmlformats.org/drawingml/2006/table">
            <a:tbl>
              <a:tblPr firstRow="1" bandRow="1">
                <a:tableStyleId>{5C22544A-7EE6-4342-B048-85BDC9FD1C3A}</a:tableStyleId>
              </a:tblPr>
              <a:tblGrid>
                <a:gridCol w="3657599">
                  <a:extLst>
                    <a:ext uri="{9D8B030D-6E8A-4147-A177-3AD203B41FA5}">
                      <a16:colId xmlns:a16="http://schemas.microsoft.com/office/drawing/2014/main" val="4078503264"/>
                    </a:ext>
                  </a:extLst>
                </a:gridCol>
                <a:gridCol w="3657599">
                  <a:extLst>
                    <a:ext uri="{9D8B030D-6E8A-4147-A177-3AD203B41FA5}">
                      <a16:colId xmlns:a16="http://schemas.microsoft.com/office/drawing/2014/main" val="2311285733"/>
                    </a:ext>
                  </a:extLst>
                </a:gridCol>
                <a:gridCol w="3657599">
                  <a:extLst>
                    <a:ext uri="{9D8B030D-6E8A-4147-A177-3AD203B41FA5}">
                      <a16:colId xmlns:a16="http://schemas.microsoft.com/office/drawing/2014/main" val="730906034"/>
                    </a:ext>
                  </a:extLst>
                </a:gridCol>
              </a:tblGrid>
              <a:tr h="370840">
                <a:tc>
                  <a:txBody>
                    <a:bodyPr/>
                    <a:lstStyle/>
                    <a:p>
                      <a:endParaRPr lang="en-US"/>
                    </a:p>
                  </a:txBody>
                  <a:tcPr/>
                </a:tc>
                <a:tc>
                  <a:txBody>
                    <a:bodyPr/>
                    <a:lstStyle/>
                    <a:p>
                      <a:r>
                        <a:rPr lang="en-US" dirty="0"/>
                        <a:t>Keiretsu</a:t>
                      </a:r>
                    </a:p>
                  </a:txBody>
                  <a:tcPr/>
                </a:tc>
                <a:tc>
                  <a:txBody>
                    <a:bodyPr/>
                    <a:lstStyle/>
                    <a:p>
                      <a:r>
                        <a:rPr lang="en-US" dirty="0"/>
                        <a:t>Chaebol</a:t>
                      </a:r>
                    </a:p>
                  </a:txBody>
                  <a:tcPr/>
                </a:tc>
                <a:extLst>
                  <a:ext uri="{0D108BD9-81ED-4DB2-BD59-A6C34878D82A}">
                    <a16:rowId xmlns:a16="http://schemas.microsoft.com/office/drawing/2014/main" val="172621735"/>
                  </a:ext>
                </a:extLst>
              </a:tr>
              <a:tr h="370840">
                <a:tc>
                  <a:txBody>
                    <a:bodyPr/>
                    <a:lstStyle/>
                    <a:p>
                      <a:r>
                        <a:rPr lang="en-US" b="1" dirty="0"/>
                        <a:t>Ownership</a:t>
                      </a:r>
                    </a:p>
                  </a:txBody>
                  <a:tcPr/>
                </a:tc>
                <a:tc>
                  <a:txBody>
                    <a:bodyPr/>
                    <a:lstStyle/>
                    <a:p>
                      <a:r>
                        <a:rPr lang="en-US" dirty="0"/>
                        <a:t>Public (stock) ownership</a:t>
                      </a:r>
                    </a:p>
                  </a:txBody>
                  <a:tcPr/>
                </a:tc>
                <a:tc>
                  <a:txBody>
                    <a:bodyPr/>
                    <a:lstStyle/>
                    <a:p>
                      <a:r>
                        <a:rPr lang="en-US" dirty="0"/>
                        <a:t>Mainly family-owned</a:t>
                      </a:r>
                    </a:p>
                  </a:txBody>
                  <a:tcPr/>
                </a:tc>
                <a:extLst>
                  <a:ext uri="{0D108BD9-81ED-4DB2-BD59-A6C34878D82A}">
                    <a16:rowId xmlns:a16="http://schemas.microsoft.com/office/drawing/2014/main" val="2262973902"/>
                  </a:ext>
                </a:extLst>
              </a:tr>
              <a:tr h="370840">
                <a:tc>
                  <a:txBody>
                    <a:bodyPr/>
                    <a:lstStyle/>
                    <a:p>
                      <a:r>
                        <a:rPr lang="en-US" b="1" dirty="0"/>
                        <a:t>Business / Government Relations</a:t>
                      </a:r>
                    </a:p>
                  </a:txBody>
                  <a:tcPr/>
                </a:tc>
                <a:tc>
                  <a:txBody>
                    <a:bodyPr/>
                    <a:lstStyle/>
                    <a:p>
                      <a:r>
                        <a:rPr lang="en-US" dirty="0"/>
                        <a:t>Weak government influence</a:t>
                      </a:r>
                    </a:p>
                  </a:txBody>
                  <a:tcPr/>
                </a:tc>
                <a:tc>
                  <a:txBody>
                    <a:bodyPr/>
                    <a:lstStyle/>
                    <a:p>
                      <a:r>
                        <a:rPr lang="en-US" dirty="0"/>
                        <a:t>Strong government influence</a:t>
                      </a:r>
                    </a:p>
                  </a:txBody>
                  <a:tcPr/>
                </a:tc>
                <a:extLst>
                  <a:ext uri="{0D108BD9-81ED-4DB2-BD59-A6C34878D82A}">
                    <a16:rowId xmlns:a16="http://schemas.microsoft.com/office/drawing/2014/main" val="4185961868"/>
                  </a:ext>
                </a:extLst>
              </a:tr>
              <a:tr h="370840">
                <a:tc>
                  <a:txBody>
                    <a:bodyPr/>
                    <a:lstStyle/>
                    <a:p>
                      <a:r>
                        <a:rPr lang="en-US" b="1" dirty="0"/>
                        <a:t>Decision-making</a:t>
                      </a:r>
                    </a:p>
                  </a:txBody>
                  <a:tcPr/>
                </a:tc>
                <a:tc>
                  <a:txBody>
                    <a:bodyPr/>
                    <a:lstStyle/>
                    <a:p>
                      <a:r>
                        <a:rPr lang="en-US" dirty="0"/>
                        <a:t>Distributed</a:t>
                      </a:r>
                    </a:p>
                  </a:txBody>
                  <a:tcPr/>
                </a:tc>
                <a:tc>
                  <a:txBody>
                    <a:bodyPr/>
                    <a:lstStyle/>
                    <a:p>
                      <a:r>
                        <a:rPr lang="en-US" dirty="0"/>
                        <a:t>Centralized</a:t>
                      </a:r>
                    </a:p>
                  </a:txBody>
                  <a:tcPr/>
                </a:tc>
                <a:extLst>
                  <a:ext uri="{0D108BD9-81ED-4DB2-BD59-A6C34878D82A}">
                    <a16:rowId xmlns:a16="http://schemas.microsoft.com/office/drawing/2014/main" val="3746826956"/>
                  </a:ext>
                </a:extLst>
              </a:tr>
              <a:tr h="370840">
                <a:tc>
                  <a:txBody>
                    <a:bodyPr/>
                    <a:lstStyle/>
                    <a:p>
                      <a:r>
                        <a:rPr lang="en-US" b="1" dirty="0"/>
                        <a:t>Capitalization</a:t>
                      </a:r>
                    </a:p>
                  </a:txBody>
                  <a:tcPr/>
                </a:tc>
                <a:tc>
                  <a:txBody>
                    <a:bodyPr/>
                    <a:lstStyle/>
                    <a:p>
                      <a:r>
                        <a:rPr lang="en-US" dirty="0"/>
                        <a:t>Mainly internal (bank and financial holdings)</a:t>
                      </a:r>
                    </a:p>
                  </a:txBody>
                  <a:tcPr/>
                </a:tc>
                <a:tc>
                  <a:txBody>
                    <a:bodyPr/>
                    <a:lstStyle/>
                    <a:p>
                      <a:r>
                        <a:rPr lang="en-US" dirty="0"/>
                        <a:t>Mainly external (capital markets)</a:t>
                      </a:r>
                    </a:p>
                  </a:txBody>
                  <a:tcPr/>
                </a:tc>
                <a:extLst>
                  <a:ext uri="{0D108BD9-81ED-4DB2-BD59-A6C34878D82A}">
                    <a16:rowId xmlns:a16="http://schemas.microsoft.com/office/drawing/2014/main" val="2678593063"/>
                  </a:ext>
                </a:extLst>
              </a:tr>
            </a:tbl>
          </a:graphicData>
        </a:graphic>
      </p:graphicFrame>
    </p:spTree>
    <p:extLst>
      <p:ext uri="{BB962C8B-B14F-4D97-AF65-F5344CB8AC3E}">
        <p14:creationId xmlns:p14="http://schemas.microsoft.com/office/powerpoint/2010/main" val="26060384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a:extLst>
              <a:ext uri="{FF2B5EF4-FFF2-40B4-BE49-F238E27FC236}">
                <a16:creationId xmlns:a16="http://schemas.microsoft.com/office/drawing/2014/main" id="{AC9D740A-B145-4FB7-B6A5-1EC9E9E01856}"/>
              </a:ext>
            </a:extLst>
          </p:cNvPr>
          <p:cNvSpPr>
            <a:spLocks noGrp="1" noChangeArrowheads="1"/>
          </p:cNvSpPr>
          <p:nvPr>
            <p:ph type="title"/>
          </p:nvPr>
        </p:nvSpPr>
        <p:spPr/>
        <p:txBody>
          <a:bodyPr/>
          <a:lstStyle/>
          <a:p>
            <a:r>
              <a:rPr lang="en-US" altLang="en-US"/>
              <a:t>Chaebols and the Korean Economy</a:t>
            </a:r>
            <a:br>
              <a:rPr lang="en-US" altLang="en-US"/>
            </a:br>
            <a:r>
              <a:rPr lang="en-US" altLang="en-US"/>
              <a:t>- Samsung</a:t>
            </a:r>
          </a:p>
        </p:txBody>
      </p:sp>
      <p:sp>
        <p:nvSpPr>
          <p:cNvPr id="738307" name="Rectangle 3">
            <a:extLst>
              <a:ext uri="{FF2B5EF4-FFF2-40B4-BE49-F238E27FC236}">
                <a16:creationId xmlns:a16="http://schemas.microsoft.com/office/drawing/2014/main" id="{20D303AC-7B8D-4947-A6E5-C1D4D0BD6477}"/>
              </a:ext>
            </a:extLst>
          </p:cNvPr>
          <p:cNvSpPr>
            <a:spLocks noGrp="1" noChangeArrowheads="1"/>
          </p:cNvSpPr>
          <p:nvPr>
            <p:ph type="body" idx="1"/>
          </p:nvPr>
        </p:nvSpPr>
        <p:spPr/>
        <p:txBody>
          <a:bodyPr/>
          <a:lstStyle/>
          <a:p>
            <a:r>
              <a:rPr lang="en-US" altLang="en-US" dirty="0"/>
              <a:t>Scale and scope</a:t>
            </a:r>
          </a:p>
          <a:p>
            <a:pPr lvl="1"/>
            <a:r>
              <a:rPr lang="en-US" altLang="en-US" dirty="0"/>
              <a:t>Samsung means “three stars” in Korean.</a:t>
            </a:r>
          </a:p>
          <a:p>
            <a:pPr lvl="1"/>
            <a:r>
              <a:rPr lang="en-US" altLang="en-US" dirty="0"/>
              <a:t>15</a:t>
            </a:r>
            <a:r>
              <a:rPr lang="en-US" altLang="en-US" baseline="30000" dirty="0"/>
              <a:t>th</a:t>
            </a:r>
            <a:r>
              <a:rPr lang="en-US" altLang="en-US" dirty="0"/>
              <a:t> largest corporation in the world in 2019.</a:t>
            </a:r>
          </a:p>
          <a:p>
            <a:pPr lvl="1"/>
            <a:r>
              <a:rPr lang="en-US" altLang="en-US" dirty="0"/>
              <a:t>131</a:t>
            </a:r>
            <a:r>
              <a:rPr lang="en-US" altLang="en-US" baseline="30000" dirty="0"/>
              <a:t>st</a:t>
            </a:r>
            <a:r>
              <a:rPr lang="en-US" altLang="en-US" dirty="0"/>
              <a:t> in 2001; remained around the 20 largest since 2010.</a:t>
            </a:r>
          </a:p>
          <a:p>
            <a:pPr lvl="1"/>
            <a:r>
              <a:rPr lang="en-US" altLang="en-US" dirty="0"/>
              <a:t>6</a:t>
            </a:r>
            <a:r>
              <a:rPr lang="en-US" altLang="en-US" baseline="30000" dirty="0"/>
              <a:t>th</a:t>
            </a:r>
            <a:r>
              <a:rPr lang="en-US" altLang="en-US" dirty="0"/>
              <a:t> most valued brand in the world.</a:t>
            </a:r>
          </a:p>
          <a:p>
            <a:pPr lvl="1"/>
            <a:r>
              <a:rPr lang="en-US" altLang="en-US" dirty="0"/>
              <a:t>Annual sales of 120 billion dollars and more than 309,000 employees across the world.</a:t>
            </a:r>
          </a:p>
          <a:p>
            <a:pPr lvl="1"/>
            <a:r>
              <a:rPr lang="en-US" altLang="en-US" dirty="0"/>
              <a:t>Several economic sectors in a conglomerate structure.</a:t>
            </a:r>
          </a:p>
          <a:p>
            <a:pPr lvl="1"/>
            <a:r>
              <a:rPr lang="en-US" altLang="en-US" dirty="0"/>
              <a:t>World’s second-largest shipbuilder.</a:t>
            </a:r>
          </a:p>
          <a:p>
            <a:r>
              <a:rPr lang="en-US" altLang="en-US" dirty="0"/>
              <a:t>History</a:t>
            </a:r>
          </a:p>
          <a:p>
            <a:pPr lvl="1"/>
            <a:r>
              <a:rPr lang="en-US" altLang="en-US" dirty="0"/>
              <a:t>Established in 1938 as a trading company specializing in food exports to Japan.</a:t>
            </a:r>
          </a:p>
          <a:p>
            <a:pPr lvl="1"/>
            <a:r>
              <a:rPr lang="en-US" altLang="en-US" dirty="0"/>
              <a:t>After WWII, the trading network shifted to the United States.</a:t>
            </a:r>
          </a:p>
          <a:p>
            <a:pPr lvl="1"/>
            <a:r>
              <a:rPr lang="en-US" altLang="en-US" dirty="0"/>
              <a:t>Followed a similar development process to the Korean economy.</a:t>
            </a:r>
          </a:p>
        </p:txBody>
      </p:sp>
      <p:pic>
        <p:nvPicPr>
          <p:cNvPr id="5122" name="Picture 2">
            <a:extLst>
              <a:ext uri="{FF2B5EF4-FFF2-40B4-BE49-F238E27FC236}">
                <a16:creationId xmlns:a16="http://schemas.microsoft.com/office/drawing/2014/main" id="{8C6E5D50-0B4C-4BA4-9EEC-45FD9B3F86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1809" y="56648"/>
            <a:ext cx="2839954" cy="939369"/>
          </a:xfrm>
          <a:prstGeom prst="rect">
            <a:avLst/>
          </a:prstGeom>
          <a:noFill/>
          <a:extLst>
            <a:ext uri="{909E8E84-426E-40DD-AFC4-6F175D3DCCD1}">
              <a14:hiddenFill xmlns:a14="http://schemas.microsoft.com/office/drawing/2010/main">
                <a:solidFill>
                  <a:srgbClr val="FFFFFF"/>
                </a:solidFill>
              </a14:hiddenFill>
            </a:ext>
          </a:extLst>
        </p:spPr>
      </p:pic>
      <p:sp>
        <p:nvSpPr>
          <p:cNvPr id="2" name="Action Button: Video 1">
            <a:hlinkClick r:id="rId4" highlightClick="1"/>
            <a:extLst>
              <a:ext uri="{FF2B5EF4-FFF2-40B4-BE49-F238E27FC236}">
                <a16:creationId xmlns:a16="http://schemas.microsoft.com/office/drawing/2014/main" id="{7A2FB1D3-EC82-4C02-8A10-27CE845950C1}"/>
              </a:ext>
            </a:extLst>
          </p:cNvPr>
          <p:cNvSpPr/>
          <p:nvPr/>
        </p:nvSpPr>
        <p:spPr bwMode="auto">
          <a:xfrm>
            <a:off x="7834895" y="1591977"/>
            <a:ext cx="638106" cy="434176"/>
          </a:xfrm>
          <a:prstGeom prst="actionButtonMovie">
            <a:avLst/>
          </a:prstGeom>
          <a:solidFill>
            <a:schemeClr val="accent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 name="Rectangle 2">
            <a:extLst>
              <a:ext uri="{FF2B5EF4-FFF2-40B4-BE49-F238E27FC236}">
                <a16:creationId xmlns:a16="http://schemas.microsoft.com/office/drawing/2014/main" id="{DA20BEC1-A956-4A68-B7BD-7038DDA136DF}"/>
              </a:ext>
            </a:extLst>
          </p:cNvPr>
          <p:cNvSpPr/>
          <p:nvPr/>
        </p:nvSpPr>
        <p:spPr>
          <a:xfrm>
            <a:off x="8473001" y="1612887"/>
            <a:ext cx="1915909" cy="369332"/>
          </a:xfrm>
          <a:prstGeom prst="rect">
            <a:avLst/>
          </a:prstGeom>
        </p:spPr>
        <p:txBody>
          <a:bodyPr wrap="none">
            <a:spAutoFit/>
          </a:bodyPr>
          <a:lstStyle/>
          <a:p>
            <a:r>
              <a:rPr lang="en-US" b="1" dirty="0">
                <a:latin typeface="Agency FB" panose="020B0503020202020204" pitchFamily="34" charset="0"/>
              </a:rPr>
              <a:t>How BIG is Samsung? </a:t>
            </a:r>
            <a:endParaRPr lang="en-US" b="1" i="0" dirty="0">
              <a:effectLst/>
              <a:latin typeface="Agency FB" panose="020B0503020202020204"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a:extLst>
              <a:ext uri="{FF2B5EF4-FFF2-40B4-BE49-F238E27FC236}">
                <a16:creationId xmlns:a16="http://schemas.microsoft.com/office/drawing/2014/main" id="{74D5F7E6-6758-434E-8765-EE145E4E75E8}"/>
              </a:ext>
            </a:extLst>
          </p:cNvPr>
          <p:cNvSpPr>
            <a:spLocks noGrp="1" noChangeArrowheads="1"/>
          </p:cNvSpPr>
          <p:nvPr>
            <p:ph type="title"/>
          </p:nvPr>
        </p:nvSpPr>
        <p:spPr/>
        <p:txBody>
          <a:bodyPr/>
          <a:lstStyle/>
          <a:p>
            <a:r>
              <a:rPr lang="en-US" altLang="en-US"/>
              <a:t>Chaebols and the Korean Economy</a:t>
            </a:r>
            <a:br>
              <a:rPr lang="en-US" altLang="en-US"/>
            </a:br>
            <a:r>
              <a:rPr lang="en-US" altLang="en-US"/>
              <a:t>- Samsung</a:t>
            </a:r>
          </a:p>
        </p:txBody>
      </p:sp>
      <p:sp>
        <p:nvSpPr>
          <p:cNvPr id="739331" name="Rectangle 3">
            <a:extLst>
              <a:ext uri="{FF2B5EF4-FFF2-40B4-BE49-F238E27FC236}">
                <a16:creationId xmlns:a16="http://schemas.microsoft.com/office/drawing/2014/main" id="{3C53F782-5BF9-4585-B0B8-6A658D560FDB}"/>
              </a:ext>
            </a:extLst>
          </p:cNvPr>
          <p:cNvSpPr>
            <a:spLocks noGrp="1" noChangeArrowheads="1"/>
          </p:cNvSpPr>
          <p:nvPr>
            <p:ph type="body" idx="1"/>
          </p:nvPr>
        </p:nvSpPr>
        <p:spPr/>
        <p:txBody>
          <a:bodyPr/>
          <a:lstStyle/>
          <a:p>
            <a:r>
              <a:rPr lang="en-US" altLang="en-US" dirty="0"/>
              <a:t>Consumer electronics:</a:t>
            </a:r>
          </a:p>
          <a:p>
            <a:pPr lvl="1"/>
            <a:r>
              <a:rPr lang="en-US" altLang="en-US" dirty="0"/>
              <a:t>In the early 1970s, Samsung diversified, notably by establishing Samsung Electronics.</a:t>
            </a:r>
          </a:p>
          <a:p>
            <a:pPr lvl="1"/>
            <a:r>
              <a:rPr lang="en-US" altLang="en-US" dirty="0"/>
              <a:t>Made VCRs, integrated circuits, televisions and telephones:</a:t>
            </a:r>
          </a:p>
          <a:p>
            <a:pPr lvl="2"/>
            <a:r>
              <a:rPr lang="en-US" altLang="en-US" dirty="0"/>
              <a:t>The largest producer of black and white televisions (1970s) by borrowing Japanese technology.</a:t>
            </a:r>
          </a:p>
          <a:p>
            <a:pPr lvl="2"/>
            <a:r>
              <a:rPr lang="en-US" altLang="en-US" dirty="0"/>
              <a:t>In 1994, controlled 47% of the Korean television market.</a:t>
            </a:r>
          </a:p>
          <a:p>
            <a:pPr lvl="2"/>
            <a:r>
              <a:rPr lang="en-US" altLang="en-US" dirty="0"/>
              <a:t>The number of workers on a VCR assembly line dropped from 26 to 14.</a:t>
            </a:r>
          </a:p>
          <a:p>
            <a:pPr lvl="1"/>
            <a:r>
              <a:rPr lang="en-US" altLang="en-US" dirty="0"/>
              <a:t>1980s: began to specialize in the production of computer memory (64K DRAM).</a:t>
            </a:r>
          </a:p>
          <a:p>
            <a:pPr lvl="1"/>
            <a:r>
              <a:rPr lang="en-US" altLang="en-US" dirty="0"/>
              <a:t>1990s: progressively abandoning simple consumption goods such as fans, freezers and tape recorders.</a:t>
            </a:r>
          </a:p>
          <a:p>
            <a:pPr lvl="1"/>
            <a:r>
              <a:rPr lang="en-US" altLang="en-US" dirty="0"/>
              <a:t>Capitalization towards productive activities while sub-contracting tasks requiring a low level of technical expertise.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Rectangle 2">
            <a:extLst>
              <a:ext uri="{FF2B5EF4-FFF2-40B4-BE49-F238E27FC236}">
                <a16:creationId xmlns:a16="http://schemas.microsoft.com/office/drawing/2014/main" id="{7AEAF13C-0802-4146-A9D6-684666DD8DE1}"/>
              </a:ext>
            </a:extLst>
          </p:cNvPr>
          <p:cNvSpPr>
            <a:spLocks noGrp="1" noChangeArrowheads="1"/>
          </p:cNvSpPr>
          <p:nvPr>
            <p:ph type="title"/>
          </p:nvPr>
        </p:nvSpPr>
        <p:spPr/>
        <p:txBody>
          <a:bodyPr/>
          <a:lstStyle/>
          <a:p>
            <a:r>
              <a:rPr lang="en-US" altLang="en-US"/>
              <a:t>Chaebols and the Korean Economy</a:t>
            </a:r>
            <a:br>
              <a:rPr lang="en-US" altLang="en-US"/>
            </a:br>
            <a:r>
              <a:rPr lang="en-US" altLang="en-US"/>
              <a:t>- Samsung</a:t>
            </a:r>
          </a:p>
        </p:txBody>
      </p:sp>
      <p:sp>
        <p:nvSpPr>
          <p:cNvPr id="740355" name="Rectangle 3">
            <a:extLst>
              <a:ext uri="{FF2B5EF4-FFF2-40B4-BE49-F238E27FC236}">
                <a16:creationId xmlns:a16="http://schemas.microsoft.com/office/drawing/2014/main" id="{47480327-35BF-4E99-8890-12A3B322089A}"/>
              </a:ext>
            </a:extLst>
          </p:cNvPr>
          <p:cNvSpPr>
            <a:spLocks noGrp="1" noChangeArrowheads="1"/>
          </p:cNvSpPr>
          <p:nvPr>
            <p:ph type="body" idx="1"/>
          </p:nvPr>
        </p:nvSpPr>
        <p:spPr/>
        <p:txBody>
          <a:bodyPr/>
          <a:lstStyle/>
          <a:p>
            <a:r>
              <a:rPr lang="en-US" altLang="en-US" dirty="0"/>
              <a:t>Semiconductors</a:t>
            </a:r>
          </a:p>
          <a:p>
            <a:pPr lvl="1"/>
            <a:r>
              <a:rPr lang="en-US" altLang="en-US" dirty="0"/>
              <a:t>Manufactured the 64K DRAM (Dynamic Random Access Memory; 1983), 16M DRAM (1991), 256M DRAM (1994), 1GB DRAM (1996), 4GB DRAM (2001), 1GB MDDR (2009). </a:t>
            </a:r>
          </a:p>
          <a:p>
            <a:pPr lvl="1"/>
            <a:r>
              <a:rPr lang="en-US" altLang="en-US" dirty="0"/>
              <a:t>The most important manufacturer of memory in the world (40% of the DRAM production).</a:t>
            </a:r>
          </a:p>
          <a:p>
            <a:pPr lvl="1"/>
            <a:r>
              <a:rPr lang="en-US" altLang="en-US" dirty="0"/>
              <a:t>The bulk of the production is OEM (Original Equipment Manufacturing) using a foreign license.</a:t>
            </a:r>
          </a:p>
          <a:p>
            <a:pPr lvl="1"/>
            <a:r>
              <a:rPr lang="en-US" altLang="en-US" dirty="0"/>
              <a:t>Controlled 15% of the global LCD market in 2018.</a:t>
            </a:r>
          </a:p>
          <a:p>
            <a:pPr lvl="1"/>
            <a:r>
              <a:rPr lang="en-US" altLang="en-US" dirty="0"/>
              <a:t>Shift towards OLED technology (Organic Light Emitting Diode).</a:t>
            </a:r>
          </a:p>
          <a:p>
            <a:r>
              <a:rPr lang="en-US" altLang="en-US" dirty="0"/>
              <a:t>Car</a:t>
            </a:r>
          </a:p>
          <a:p>
            <a:pPr lvl="1"/>
            <a:r>
              <a:rPr lang="en-US" altLang="en-US" dirty="0"/>
              <a:t>Began production in 1994.</a:t>
            </a:r>
          </a:p>
          <a:p>
            <a:pPr lvl="1"/>
            <a:r>
              <a:rPr lang="en-US" altLang="en-US" dirty="0"/>
              <a:t>Capitalizing on Asian demand.</a:t>
            </a:r>
          </a:p>
          <a:p>
            <a:pPr lvl="1"/>
            <a:r>
              <a:rPr lang="en-US" altLang="en-US" dirty="0"/>
              <a:t>Highly competitive sector with competitors such as Hyundai.</a:t>
            </a:r>
          </a:p>
          <a:p>
            <a:pPr lvl="1"/>
            <a:r>
              <a:rPr lang="en-US" altLang="en-US" dirty="0"/>
              <a:t>Saturation of the market.</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8C24D-C37D-4289-A612-E50C0D6F3B10}"/>
              </a:ext>
            </a:extLst>
          </p:cNvPr>
          <p:cNvSpPr>
            <a:spLocks noGrp="1"/>
          </p:cNvSpPr>
          <p:nvPr>
            <p:ph type="title"/>
          </p:nvPr>
        </p:nvSpPr>
        <p:spPr/>
        <p:txBody>
          <a:bodyPr/>
          <a:lstStyle/>
          <a:p>
            <a:r>
              <a:rPr lang="en-US" dirty="0"/>
              <a:t>Main Components of the Samsung Group</a:t>
            </a:r>
          </a:p>
        </p:txBody>
      </p:sp>
      <p:graphicFrame>
        <p:nvGraphicFramePr>
          <p:cNvPr id="6" name="Table 6">
            <a:extLst>
              <a:ext uri="{FF2B5EF4-FFF2-40B4-BE49-F238E27FC236}">
                <a16:creationId xmlns:a16="http://schemas.microsoft.com/office/drawing/2014/main" id="{5718B1D5-A336-4131-AC2D-08D71281A610}"/>
              </a:ext>
            </a:extLst>
          </p:cNvPr>
          <p:cNvGraphicFramePr>
            <a:graphicFrameLocks noGrp="1"/>
          </p:cNvGraphicFramePr>
          <p:nvPr>
            <p:ph idx="1"/>
            <p:extLst>
              <p:ext uri="{D42A27DB-BD31-4B8C-83A1-F6EECF244321}">
                <p14:modId xmlns:p14="http://schemas.microsoft.com/office/powerpoint/2010/main" val="3931301969"/>
              </p:ext>
            </p:extLst>
          </p:nvPr>
        </p:nvGraphicFramePr>
        <p:xfrm>
          <a:off x="1009650" y="1311275"/>
          <a:ext cx="10972800" cy="5217160"/>
        </p:xfrm>
        <a:graphic>
          <a:graphicData uri="http://schemas.openxmlformats.org/drawingml/2006/table">
            <a:tbl>
              <a:tblPr firstRow="1" bandRow="1">
                <a:tableStyleId>{5C22544A-7EE6-4342-B048-85BDC9FD1C3A}</a:tableStyleId>
              </a:tblPr>
              <a:tblGrid>
                <a:gridCol w="1805739">
                  <a:extLst>
                    <a:ext uri="{9D8B030D-6E8A-4147-A177-3AD203B41FA5}">
                      <a16:colId xmlns:a16="http://schemas.microsoft.com/office/drawing/2014/main" val="35013315"/>
                    </a:ext>
                  </a:extLst>
                </a:gridCol>
                <a:gridCol w="4496351">
                  <a:extLst>
                    <a:ext uri="{9D8B030D-6E8A-4147-A177-3AD203B41FA5}">
                      <a16:colId xmlns:a16="http://schemas.microsoft.com/office/drawing/2014/main" val="1337813115"/>
                    </a:ext>
                  </a:extLst>
                </a:gridCol>
                <a:gridCol w="4670710">
                  <a:extLst>
                    <a:ext uri="{9D8B030D-6E8A-4147-A177-3AD203B41FA5}">
                      <a16:colId xmlns:a16="http://schemas.microsoft.com/office/drawing/2014/main" val="768001109"/>
                    </a:ext>
                  </a:extLst>
                </a:gridCol>
              </a:tblGrid>
              <a:tr h="370840">
                <a:tc>
                  <a:txBody>
                    <a:bodyPr/>
                    <a:lstStyle/>
                    <a:p>
                      <a:r>
                        <a:rPr lang="en-US" dirty="0"/>
                        <a:t>Sector</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952715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800" b="1" dirty="0">
                          <a:ln w="10541" cmpd="sng">
                            <a:noFill/>
                            <a:prstDash val="solid"/>
                          </a:ln>
                        </a:rPr>
                        <a:t>Electronics Industries</a:t>
                      </a:r>
                    </a:p>
                  </a:txBody>
                  <a:tcPr/>
                </a:tc>
                <a:tc>
                  <a:txBody>
                    <a:bodyPr/>
                    <a:lstStyle/>
                    <a:p>
                      <a:r>
                        <a:rPr lang="en-US" dirty="0"/>
                        <a:t>Samsung Electro-Mechanics</a:t>
                      </a:r>
                    </a:p>
                    <a:p>
                      <a:r>
                        <a:rPr lang="en-US" dirty="0"/>
                        <a:t>Samsung SDI</a:t>
                      </a:r>
                    </a:p>
                    <a:p>
                      <a:r>
                        <a:rPr lang="en-US" dirty="0"/>
                        <a:t>Samsung Corning Precision Materials</a:t>
                      </a:r>
                    </a:p>
                    <a:p>
                      <a:r>
                        <a:rPr lang="en-US" dirty="0"/>
                        <a:t>Samsung SDS</a:t>
                      </a:r>
                    </a:p>
                  </a:txBody>
                  <a:tcPr/>
                </a:tc>
                <a:tc>
                  <a:txBody>
                    <a:bodyPr/>
                    <a:lstStyle/>
                    <a:p>
                      <a:r>
                        <a:rPr lang="en-US" dirty="0"/>
                        <a:t>Samsung </a:t>
                      </a:r>
                      <a:r>
                        <a:rPr lang="en-US" dirty="0" err="1"/>
                        <a:t>Techwin</a:t>
                      </a:r>
                      <a:endParaRPr lang="en-US" dirty="0"/>
                    </a:p>
                    <a:p>
                      <a:r>
                        <a:rPr lang="en-US" dirty="0"/>
                        <a:t>Samsung Mobile Display</a:t>
                      </a:r>
                    </a:p>
                    <a:p>
                      <a:r>
                        <a:rPr lang="en-US" dirty="0"/>
                        <a:t>Samsung Digital Imaging</a:t>
                      </a:r>
                    </a:p>
                  </a:txBody>
                  <a:tcPr/>
                </a:tc>
                <a:extLst>
                  <a:ext uri="{0D108BD9-81ED-4DB2-BD59-A6C34878D82A}">
                    <a16:rowId xmlns:a16="http://schemas.microsoft.com/office/drawing/2014/main" val="4248981243"/>
                  </a:ext>
                </a:extLst>
              </a:tr>
              <a:tr h="370840">
                <a:tc>
                  <a:txBody>
                    <a:bodyPr/>
                    <a:lstStyle/>
                    <a:p>
                      <a:r>
                        <a:rPr lang="en-US" b="1" dirty="0"/>
                        <a:t>Machinery &amp; Heavy Industries</a:t>
                      </a:r>
                    </a:p>
                  </a:txBody>
                  <a:tcPr/>
                </a:tc>
                <a:tc>
                  <a:txBody>
                    <a:bodyPr/>
                    <a:lstStyle/>
                    <a:p>
                      <a:r>
                        <a:rPr lang="en-US" dirty="0"/>
                        <a:t>Samsung Heavy Industries</a:t>
                      </a:r>
                    </a:p>
                  </a:txBody>
                  <a:tcPr/>
                </a:tc>
                <a:tc>
                  <a:txBody>
                    <a:bodyPr/>
                    <a:lstStyle/>
                    <a:p>
                      <a:endParaRPr lang="en-US" dirty="0"/>
                    </a:p>
                  </a:txBody>
                  <a:tcPr/>
                </a:tc>
                <a:extLst>
                  <a:ext uri="{0D108BD9-81ED-4DB2-BD59-A6C34878D82A}">
                    <a16:rowId xmlns:a16="http://schemas.microsoft.com/office/drawing/2014/main" val="3756039975"/>
                  </a:ext>
                </a:extLst>
              </a:tr>
              <a:tr h="370840">
                <a:tc>
                  <a:txBody>
                    <a:bodyPr/>
                    <a:lstStyle/>
                    <a:p>
                      <a:r>
                        <a:rPr lang="en-US" b="1" dirty="0"/>
                        <a:t>Chemical Industries</a:t>
                      </a:r>
                    </a:p>
                  </a:txBody>
                  <a:tcPr/>
                </a:tc>
                <a:tc>
                  <a:txBody>
                    <a:bodyPr/>
                    <a:lstStyle/>
                    <a:p>
                      <a:r>
                        <a:rPr lang="en-US" dirty="0"/>
                        <a:t>Samsung Total Petrochemicals</a:t>
                      </a:r>
                    </a:p>
                    <a:p>
                      <a:r>
                        <a:rPr lang="en-US" dirty="0"/>
                        <a:t>Samsung Petrochemicals</a:t>
                      </a:r>
                    </a:p>
                  </a:txBody>
                  <a:tcPr/>
                </a:tc>
                <a:tc>
                  <a:txBody>
                    <a:bodyPr/>
                    <a:lstStyle/>
                    <a:p>
                      <a:r>
                        <a:rPr lang="en-US" dirty="0"/>
                        <a:t>Samsung Fine Chemicals</a:t>
                      </a:r>
                    </a:p>
                    <a:p>
                      <a:r>
                        <a:rPr lang="en-US" dirty="0"/>
                        <a:t>Samsung BP Chemicals</a:t>
                      </a:r>
                    </a:p>
                  </a:txBody>
                  <a:tcPr/>
                </a:tc>
                <a:extLst>
                  <a:ext uri="{0D108BD9-81ED-4DB2-BD59-A6C34878D82A}">
                    <a16:rowId xmlns:a16="http://schemas.microsoft.com/office/drawing/2014/main" val="793685464"/>
                  </a:ext>
                </a:extLst>
              </a:tr>
              <a:tr h="370840">
                <a:tc>
                  <a:txBody>
                    <a:bodyPr/>
                    <a:lstStyle/>
                    <a:p>
                      <a:r>
                        <a:rPr lang="en-US" b="1" dirty="0"/>
                        <a:t>Financial Services</a:t>
                      </a:r>
                    </a:p>
                  </a:txBody>
                  <a:tcPr/>
                </a:tc>
                <a:tc>
                  <a:txBody>
                    <a:bodyPr/>
                    <a:lstStyle/>
                    <a:p>
                      <a:r>
                        <a:rPr lang="en-US" dirty="0"/>
                        <a:t>Samsung Life Insurance</a:t>
                      </a:r>
                    </a:p>
                    <a:p>
                      <a:r>
                        <a:rPr lang="en-US" dirty="0"/>
                        <a:t>Samsung Fire &amp; Marine Insurance</a:t>
                      </a:r>
                    </a:p>
                    <a:p>
                      <a:r>
                        <a:rPr lang="en-US" dirty="0"/>
                        <a:t>Samsung Card</a:t>
                      </a:r>
                    </a:p>
                  </a:txBody>
                  <a:tcPr/>
                </a:tc>
                <a:tc>
                  <a:txBody>
                    <a:bodyPr/>
                    <a:lstStyle/>
                    <a:p>
                      <a:r>
                        <a:rPr lang="en-US" dirty="0"/>
                        <a:t>Samsung Securities </a:t>
                      </a:r>
                    </a:p>
                    <a:p>
                      <a:r>
                        <a:rPr lang="en-US" dirty="0"/>
                        <a:t>Samsung Investment Trust Management</a:t>
                      </a:r>
                    </a:p>
                    <a:p>
                      <a:r>
                        <a:rPr lang="en-US" dirty="0"/>
                        <a:t>Samsung Venture Investment</a:t>
                      </a:r>
                    </a:p>
                  </a:txBody>
                  <a:tcPr/>
                </a:tc>
                <a:extLst>
                  <a:ext uri="{0D108BD9-81ED-4DB2-BD59-A6C34878D82A}">
                    <a16:rowId xmlns:a16="http://schemas.microsoft.com/office/drawing/2014/main" val="3094181992"/>
                  </a:ext>
                </a:extLst>
              </a:tr>
              <a:tr h="370840">
                <a:tc>
                  <a:txBody>
                    <a:bodyPr/>
                    <a:lstStyle/>
                    <a:p>
                      <a:r>
                        <a:rPr lang="en-US" b="1" dirty="0"/>
                        <a:t>Affiliated Companies</a:t>
                      </a:r>
                    </a:p>
                  </a:txBody>
                  <a:tcPr/>
                </a:tc>
                <a:tc>
                  <a:txBody>
                    <a:bodyPr/>
                    <a:lstStyle/>
                    <a:p>
                      <a:r>
                        <a:rPr lang="en-US" dirty="0"/>
                        <a:t>Samsung C&amp;T Corporation</a:t>
                      </a:r>
                    </a:p>
                    <a:p>
                      <a:r>
                        <a:rPr lang="en-US" dirty="0"/>
                        <a:t>Samsung Engineering</a:t>
                      </a:r>
                    </a:p>
                    <a:p>
                      <a:r>
                        <a:rPr lang="en-US" dirty="0" err="1"/>
                        <a:t>Cheil</a:t>
                      </a:r>
                      <a:r>
                        <a:rPr lang="en-US" dirty="0"/>
                        <a:t> Industries</a:t>
                      </a:r>
                    </a:p>
                    <a:p>
                      <a:r>
                        <a:rPr lang="en-US" dirty="0"/>
                        <a:t>Samsung Everland</a:t>
                      </a:r>
                    </a:p>
                    <a:p>
                      <a:r>
                        <a:rPr lang="en-US" dirty="0"/>
                        <a:t>The </a:t>
                      </a:r>
                      <a:r>
                        <a:rPr lang="en-US" dirty="0" err="1"/>
                        <a:t>Shilla</a:t>
                      </a:r>
                      <a:r>
                        <a:rPr lang="en-US" dirty="0"/>
                        <a:t> Hotels &amp; Resorts</a:t>
                      </a:r>
                    </a:p>
                  </a:txBody>
                  <a:tcPr/>
                </a:tc>
                <a:tc>
                  <a:txBody>
                    <a:bodyPr/>
                    <a:lstStyle/>
                    <a:p>
                      <a:r>
                        <a:rPr lang="en-US" dirty="0"/>
                        <a:t>Samsung Medical Center</a:t>
                      </a:r>
                    </a:p>
                    <a:p>
                      <a:r>
                        <a:rPr lang="en-US" dirty="0"/>
                        <a:t>Samsung Human Resources Development Center</a:t>
                      </a:r>
                    </a:p>
                    <a:p>
                      <a:r>
                        <a:rPr lang="en-US" dirty="0"/>
                        <a:t>Samsung Economics Research Institute</a:t>
                      </a:r>
                    </a:p>
                    <a:p>
                      <a:r>
                        <a:rPr lang="en-US" dirty="0"/>
                        <a:t>Samsung Lions</a:t>
                      </a:r>
                    </a:p>
                  </a:txBody>
                  <a:tcPr/>
                </a:tc>
                <a:extLst>
                  <a:ext uri="{0D108BD9-81ED-4DB2-BD59-A6C34878D82A}">
                    <a16:rowId xmlns:a16="http://schemas.microsoft.com/office/drawing/2014/main" val="564969888"/>
                  </a:ext>
                </a:extLst>
              </a:tr>
            </a:tbl>
          </a:graphicData>
        </a:graphic>
      </p:graphicFrame>
    </p:spTree>
    <p:extLst>
      <p:ext uri="{BB962C8B-B14F-4D97-AF65-F5344CB8AC3E}">
        <p14:creationId xmlns:p14="http://schemas.microsoft.com/office/powerpoint/2010/main" val="2917970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53791-907E-4463-A2D2-2F6443B536EE}"/>
              </a:ext>
            </a:extLst>
          </p:cNvPr>
          <p:cNvSpPr>
            <a:spLocks noGrp="1"/>
          </p:cNvSpPr>
          <p:nvPr>
            <p:ph type="title"/>
          </p:nvPr>
        </p:nvSpPr>
        <p:spPr/>
        <p:txBody>
          <a:bodyPr/>
          <a:lstStyle/>
          <a:p>
            <a:r>
              <a:rPr lang="en-US" dirty="0"/>
              <a:t>Population of Hong Kong, 1960-2022</a:t>
            </a:r>
          </a:p>
        </p:txBody>
      </p:sp>
      <p:graphicFrame>
        <p:nvGraphicFramePr>
          <p:cNvPr id="6" name="Content Placeholder 5">
            <a:extLst>
              <a:ext uri="{FF2B5EF4-FFF2-40B4-BE49-F238E27FC236}">
                <a16:creationId xmlns:a16="http://schemas.microsoft.com/office/drawing/2014/main" id="{6D58532B-E9F0-4963-BD94-D31803819B38}"/>
              </a:ext>
            </a:extLst>
          </p:cNvPr>
          <p:cNvGraphicFramePr>
            <a:graphicFrameLocks noGrp="1"/>
          </p:cNvGraphicFramePr>
          <p:nvPr>
            <p:ph idx="1"/>
            <p:extLst>
              <p:ext uri="{D42A27DB-BD31-4B8C-83A1-F6EECF244321}">
                <p14:modId xmlns:p14="http://schemas.microsoft.com/office/powerpoint/2010/main" val="651549213"/>
              </p:ext>
            </p:extLst>
          </p:nvPr>
        </p:nvGraphicFramePr>
        <p:xfrm>
          <a:off x="1009650" y="1311275"/>
          <a:ext cx="10972800" cy="5291138"/>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Arrow Connector 3">
            <a:extLst>
              <a:ext uri="{FF2B5EF4-FFF2-40B4-BE49-F238E27FC236}">
                <a16:creationId xmlns:a16="http://schemas.microsoft.com/office/drawing/2014/main" id="{78B80F43-EC53-409D-BF12-86A87A163780}"/>
              </a:ext>
            </a:extLst>
          </p:cNvPr>
          <p:cNvCxnSpPr>
            <a:cxnSpLocks/>
          </p:cNvCxnSpPr>
          <p:nvPr/>
        </p:nvCxnSpPr>
        <p:spPr bwMode="auto">
          <a:xfrm>
            <a:off x="4418381" y="3893891"/>
            <a:ext cx="402336" cy="475488"/>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7" name="TextBox 6">
            <a:extLst>
              <a:ext uri="{FF2B5EF4-FFF2-40B4-BE49-F238E27FC236}">
                <a16:creationId xmlns:a16="http://schemas.microsoft.com/office/drawing/2014/main" id="{B4DEC20F-D98F-4B62-A8A2-2240534D7F33}"/>
              </a:ext>
            </a:extLst>
          </p:cNvPr>
          <p:cNvSpPr txBox="1"/>
          <p:nvPr/>
        </p:nvSpPr>
        <p:spPr>
          <a:xfrm>
            <a:off x="2939466" y="3429000"/>
            <a:ext cx="2351862" cy="369332"/>
          </a:xfrm>
          <a:prstGeom prst="rect">
            <a:avLst/>
          </a:prstGeom>
          <a:noFill/>
        </p:spPr>
        <p:txBody>
          <a:bodyPr wrap="none" rtlCol="0">
            <a:spAutoFit/>
          </a:bodyPr>
          <a:lstStyle/>
          <a:p>
            <a:r>
              <a:rPr lang="en-US" dirty="0">
                <a:latin typeface="Arial Narrow" panose="020B0606020202030204" pitchFamily="34" charset="0"/>
              </a:rPr>
              <a:t>China’s Open-Door Policy</a:t>
            </a:r>
          </a:p>
        </p:txBody>
      </p:sp>
      <p:cxnSp>
        <p:nvCxnSpPr>
          <p:cNvPr id="8" name="Straight Arrow Connector 7">
            <a:extLst>
              <a:ext uri="{FF2B5EF4-FFF2-40B4-BE49-F238E27FC236}">
                <a16:creationId xmlns:a16="http://schemas.microsoft.com/office/drawing/2014/main" id="{9D7327E2-1CFE-4089-BA18-6845A0DEC824}"/>
              </a:ext>
            </a:extLst>
          </p:cNvPr>
          <p:cNvCxnSpPr>
            <a:cxnSpLocks/>
          </p:cNvCxnSpPr>
          <p:nvPr/>
        </p:nvCxnSpPr>
        <p:spPr bwMode="auto">
          <a:xfrm>
            <a:off x="6781190" y="2469120"/>
            <a:ext cx="677357" cy="645833"/>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9" name="TextBox 8">
            <a:extLst>
              <a:ext uri="{FF2B5EF4-FFF2-40B4-BE49-F238E27FC236}">
                <a16:creationId xmlns:a16="http://schemas.microsoft.com/office/drawing/2014/main" id="{D6DAAAA6-0584-4B16-92F6-6E7330BD8FED}"/>
              </a:ext>
            </a:extLst>
          </p:cNvPr>
          <p:cNvSpPr txBox="1"/>
          <p:nvPr/>
        </p:nvSpPr>
        <p:spPr>
          <a:xfrm>
            <a:off x="5196230" y="2099788"/>
            <a:ext cx="2050561" cy="369332"/>
          </a:xfrm>
          <a:prstGeom prst="rect">
            <a:avLst/>
          </a:prstGeom>
          <a:noFill/>
        </p:spPr>
        <p:txBody>
          <a:bodyPr wrap="none" rtlCol="0">
            <a:spAutoFit/>
          </a:bodyPr>
          <a:lstStyle/>
          <a:p>
            <a:r>
              <a:rPr lang="en-US" dirty="0">
                <a:latin typeface="Arial Narrow" panose="020B0606020202030204" pitchFamily="34" charset="0"/>
              </a:rPr>
              <a:t>Retrocession to China</a:t>
            </a:r>
          </a:p>
        </p:txBody>
      </p:sp>
      <p:cxnSp>
        <p:nvCxnSpPr>
          <p:cNvPr id="10" name="Straight Arrow Connector 9">
            <a:extLst>
              <a:ext uri="{FF2B5EF4-FFF2-40B4-BE49-F238E27FC236}">
                <a16:creationId xmlns:a16="http://schemas.microsoft.com/office/drawing/2014/main" id="{E9AA2CCC-61A2-40B7-989F-18165D06C570}"/>
              </a:ext>
            </a:extLst>
          </p:cNvPr>
          <p:cNvCxnSpPr>
            <a:cxnSpLocks/>
          </p:cNvCxnSpPr>
          <p:nvPr/>
        </p:nvCxnSpPr>
        <p:spPr bwMode="auto">
          <a:xfrm flipV="1">
            <a:off x="11182350" y="2114093"/>
            <a:ext cx="331775" cy="819012"/>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11" name="TextBox 10">
            <a:extLst>
              <a:ext uri="{FF2B5EF4-FFF2-40B4-BE49-F238E27FC236}">
                <a16:creationId xmlns:a16="http://schemas.microsoft.com/office/drawing/2014/main" id="{EE14F266-7E73-4EF0-B13E-3C5A0E74F7DD}"/>
              </a:ext>
            </a:extLst>
          </p:cNvPr>
          <p:cNvSpPr txBox="1"/>
          <p:nvPr/>
        </p:nvSpPr>
        <p:spPr>
          <a:xfrm>
            <a:off x="10141287" y="2933105"/>
            <a:ext cx="1787669" cy="369332"/>
          </a:xfrm>
          <a:prstGeom prst="rect">
            <a:avLst/>
          </a:prstGeom>
          <a:noFill/>
        </p:spPr>
        <p:txBody>
          <a:bodyPr wrap="none" rtlCol="0">
            <a:spAutoFit/>
          </a:bodyPr>
          <a:lstStyle/>
          <a:p>
            <a:r>
              <a:rPr lang="en-US" dirty="0">
                <a:latin typeface="Arial Narrow" panose="020B0606020202030204" pitchFamily="34" charset="0"/>
              </a:rPr>
              <a:t>Protests and Covid</a:t>
            </a:r>
          </a:p>
        </p:txBody>
      </p:sp>
    </p:spTree>
    <p:extLst>
      <p:ext uri="{BB962C8B-B14F-4D97-AF65-F5344CB8AC3E}">
        <p14:creationId xmlns:p14="http://schemas.microsoft.com/office/powerpoint/2010/main" val="2798536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p:txBody>
          <a:bodyPr/>
          <a:lstStyle/>
          <a:p>
            <a:pPr eaLnBrk="1" hangingPunct="1">
              <a:defRPr/>
            </a:pPr>
            <a:r>
              <a:rPr lang="en-US" dirty="0"/>
              <a:t>1. Geographical and Historical Context</a:t>
            </a:r>
          </a:p>
        </p:txBody>
      </p:sp>
      <p:sp>
        <p:nvSpPr>
          <p:cNvPr id="16387" name="Rectangle 3"/>
          <p:cNvSpPr>
            <a:spLocks noGrp="1" noChangeArrowheads="1"/>
          </p:cNvSpPr>
          <p:nvPr>
            <p:ph idx="1"/>
          </p:nvPr>
        </p:nvSpPr>
        <p:spPr/>
        <p:txBody>
          <a:bodyPr/>
          <a:lstStyle/>
          <a:p>
            <a:pPr eaLnBrk="1" hangingPunct="1"/>
            <a:r>
              <a:rPr lang="en-US" dirty="0"/>
              <a:t>Cost of living</a:t>
            </a:r>
          </a:p>
          <a:p>
            <a:pPr lvl="1" eaLnBrk="1" hangingPunct="1"/>
            <a:r>
              <a:rPr lang="en-US" dirty="0"/>
              <a:t>One of the most expensive places in the world.</a:t>
            </a:r>
          </a:p>
          <a:p>
            <a:pPr lvl="1" eaLnBrk="1" hangingPunct="1"/>
            <a:r>
              <a:rPr lang="en-US" dirty="0"/>
              <a:t>No income, sales or capital gain taxes.</a:t>
            </a:r>
          </a:p>
          <a:p>
            <a:pPr lvl="1" eaLnBrk="1" hangingPunct="1"/>
            <a:r>
              <a:rPr lang="en-US" dirty="0"/>
              <a:t>Massive intervention of the government in housing:</a:t>
            </a:r>
          </a:p>
          <a:p>
            <a:pPr lvl="2" eaLnBrk="1" hangingPunct="1"/>
            <a:r>
              <a:rPr lang="en-US" dirty="0"/>
              <a:t>Most of the population cannot afford private housing.</a:t>
            </a:r>
          </a:p>
          <a:p>
            <a:pPr lvl="2" eaLnBrk="1" hangingPunct="1"/>
            <a:r>
              <a:rPr lang="en-GB" dirty="0"/>
              <a:t>95% of the population lives in apartments.</a:t>
            </a:r>
            <a:endParaRPr lang="en-US" b="1" dirty="0"/>
          </a:p>
          <a:p>
            <a:pPr lvl="2" eaLnBrk="1" hangingPunct="1"/>
            <a:r>
              <a:rPr lang="en-US" dirty="0"/>
              <a:t>49% of the population lived in public or subsidized housing in 2018.</a:t>
            </a:r>
          </a:p>
          <a:p>
            <a:pPr eaLnBrk="1" hangingPunct="1"/>
            <a:r>
              <a:rPr lang="en-US" dirty="0"/>
              <a:t>Resources of Hong Kong</a:t>
            </a:r>
          </a:p>
          <a:p>
            <a:pPr lvl="1" eaLnBrk="1" hangingPunct="1"/>
            <a:r>
              <a:rPr lang="en-US" dirty="0"/>
              <a:t>Hong Kong has no natural resources to speak of.</a:t>
            </a:r>
          </a:p>
          <a:p>
            <a:pPr lvl="1" eaLnBrk="1" hangingPunct="1"/>
            <a:r>
              <a:rPr lang="en-US" dirty="0"/>
              <a:t>Strategic location for the China trade.</a:t>
            </a:r>
          </a:p>
          <a:p>
            <a:pPr lvl="1" eaLnBrk="1" hangingPunct="1"/>
            <a:r>
              <a:rPr lang="en-US" dirty="0"/>
              <a:t>Its natural harbor is its most important resource:</a:t>
            </a:r>
          </a:p>
          <a:p>
            <a:pPr lvl="2" eaLnBrk="1" hangingPunct="1"/>
            <a:r>
              <a:rPr lang="en-US" dirty="0"/>
              <a:t>Deep water port.</a:t>
            </a:r>
          </a:p>
          <a:p>
            <a:pPr lvl="2" eaLnBrk="1" hangingPunct="1"/>
            <a:r>
              <a:rPr lang="en-US" dirty="0"/>
              <a:t>5</a:t>
            </a:r>
            <a:r>
              <a:rPr lang="en-US" baseline="30000" dirty="0"/>
              <a:t>th</a:t>
            </a:r>
            <a:r>
              <a:rPr lang="en-US" dirty="0"/>
              <a:t> largest container port in the world (after Singapore and Shanghai).</a:t>
            </a:r>
          </a:p>
          <a:p>
            <a:pPr lvl="1" eaLnBrk="1" hangingPunct="1"/>
            <a:r>
              <a:rPr lang="en-US" dirty="0"/>
              <a:t>Highly integrated in the transpacific trade.</a:t>
            </a:r>
          </a:p>
        </p:txBody>
      </p:sp>
    </p:spTree>
  </p:cSld>
  <p:clrMapOvr>
    <a:masterClrMapping/>
  </p:clrMapOvr>
</p:sld>
</file>

<file path=ppt/theme/theme1.xml><?xml version="1.0" encoding="utf-8"?>
<a:theme xmlns:a="http://schemas.openxmlformats.org/drawingml/2006/main" name="5_102Design">
  <a:themeElements>
    <a:clrScheme name="Custom 1">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64D26"/>
      </a:hlink>
      <a:folHlink>
        <a:srgbClr val="997339"/>
      </a:folHlink>
    </a:clrScheme>
    <a:fontScheme name="GT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5_102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102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102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102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102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102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102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102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102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102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102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102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Geog 113 Topic 1</Template>
  <TotalTime>22336</TotalTime>
  <Words>6597</Words>
  <Application>Microsoft Office PowerPoint</Application>
  <PresentationFormat>Widescreen</PresentationFormat>
  <Paragraphs>937</Paragraphs>
  <Slides>74</Slides>
  <Notes>65</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74</vt:i4>
      </vt:variant>
    </vt:vector>
  </HeadingPairs>
  <TitlesOfParts>
    <vt:vector size="83" baseType="lpstr">
      <vt:lpstr>Abadi MT Condensed Extra Bold</vt:lpstr>
      <vt:lpstr>Agency FB</vt:lpstr>
      <vt:lpstr>Arial</vt:lpstr>
      <vt:lpstr>Arial Narrow</vt:lpstr>
      <vt:lpstr>AvantGarde Bk BT</vt:lpstr>
      <vt:lpstr>Impact</vt:lpstr>
      <vt:lpstr>Times New Roman</vt:lpstr>
      <vt:lpstr>Verdana</vt:lpstr>
      <vt:lpstr>5_102Design</vt:lpstr>
      <vt:lpstr>Topic 6 – The East Asian Tigers: Hong Kong, Taiwan and South Korea</vt:lpstr>
      <vt:lpstr>Conditions of Usage</vt:lpstr>
      <vt:lpstr>The East Asian Tigers</vt:lpstr>
      <vt:lpstr>A. Hong Kong: China’s Southern Gateway</vt:lpstr>
      <vt:lpstr>1. Geographical and Historical Context: Scarcity Issues in Hong Kong</vt:lpstr>
      <vt:lpstr>Main Territorial Elements of Hong Kong</vt:lpstr>
      <vt:lpstr>1. Geographical and Historical Context</vt:lpstr>
      <vt:lpstr>Population of Hong Kong, 1960-2022</vt:lpstr>
      <vt:lpstr>1. Geographical and Historical Context</vt:lpstr>
      <vt:lpstr>1. Geographical and Historical Context</vt:lpstr>
      <vt:lpstr>The Foundation of Hong Kong</vt:lpstr>
      <vt:lpstr>1. Geographical and Historical Context</vt:lpstr>
      <vt:lpstr>War and Crisis in Hong Kong</vt:lpstr>
      <vt:lpstr>1. Geographical and Historical Context</vt:lpstr>
      <vt:lpstr>1. Geographical and Historical Context</vt:lpstr>
      <vt:lpstr>1. Geographical and Historical Context</vt:lpstr>
      <vt:lpstr>1. Geographical and Historical Context</vt:lpstr>
      <vt:lpstr>1. Geographical and Historical Context</vt:lpstr>
      <vt:lpstr>2. Creating a Gateway</vt:lpstr>
      <vt:lpstr>World’s Major Container Ports, 2016</vt:lpstr>
      <vt:lpstr>Passenger and Freight Traffic at East and Southeast Asian Airports, 2018</vt:lpstr>
      <vt:lpstr>Hong Kong Chek Lap Kok Terminal</vt:lpstr>
      <vt:lpstr>The Pearl River Delta: The World’s Manufacturing Hub</vt:lpstr>
      <vt:lpstr>2. Creating a Gateway</vt:lpstr>
      <vt:lpstr>Share of Selected Sectors in the GDP of Hong Kong, 1980-2018</vt:lpstr>
      <vt:lpstr>Hong Kong Export Treemap, 2017</vt:lpstr>
      <vt:lpstr>2. Creating a Gateway</vt:lpstr>
      <vt:lpstr>2. Creating a Gateway</vt:lpstr>
      <vt:lpstr>3. Urban Planning in Hong Kong</vt:lpstr>
      <vt:lpstr>3. Urban Planning in Hong Kong</vt:lpstr>
      <vt:lpstr>3. Urban Planning in Hong Kong</vt:lpstr>
      <vt:lpstr>3. Urban Planning in Hong Kong</vt:lpstr>
      <vt:lpstr>Impacts of Feng Shui on Hong Kong Architecture</vt:lpstr>
      <vt:lpstr>B. The Other China: Taiwan</vt:lpstr>
      <vt:lpstr>1. Geography of Taiwan</vt:lpstr>
      <vt:lpstr>1. Geography of Taiwan</vt:lpstr>
      <vt:lpstr>1. Geography of Taiwan</vt:lpstr>
      <vt:lpstr>2. Foundation of Taiwan</vt:lpstr>
      <vt:lpstr>2. The Republic of China</vt:lpstr>
      <vt:lpstr>2. The Republic of China</vt:lpstr>
      <vt:lpstr>3. ROC vs. PRC</vt:lpstr>
      <vt:lpstr>3. ROC vs. PRC</vt:lpstr>
      <vt:lpstr>3. ROC vs. PRC</vt:lpstr>
      <vt:lpstr>4. Silicon Island</vt:lpstr>
      <vt:lpstr>Evolution of Taiwan Exports, 1963-2001</vt:lpstr>
      <vt:lpstr>4. Silicon Island</vt:lpstr>
      <vt:lpstr>4. Silicon Island</vt:lpstr>
      <vt:lpstr>4. Silicon Island</vt:lpstr>
      <vt:lpstr>C. South Korea: The Shrimp between the Whales</vt:lpstr>
      <vt:lpstr>1. The Division of the Koreas</vt:lpstr>
      <vt:lpstr>Population of the Korean Peninsula, 1960-2022</vt:lpstr>
      <vt:lpstr>1. The Division of the Koreas</vt:lpstr>
      <vt:lpstr>1. The Division of the Koreas</vt:lpstr>
      <vt:lpstr>1. The Division of the Koreas</vt:lpstr>
      <vt:lpstr>Korean Food Culture</vt:lpstr>
      <vt:lpstr>1. The Division of the Koreas</vt:lpstr>
      <vt:lpstr>1. The Division of the Koreas</vt:lpstr>
      <vt:lpstr>1. The Division of the Koreas</vt:lpstr>
      <vt:lpstr>2. The Industrialization of South Korea</vt:lpstr>
      <vt:lpstr>2. The Industrialization of South Korea</vt:lpstr>
      <vt:lpstr>2. The Industrialization of South Korea</vt:lpstr>
      <vt:lpstr>2. The Industrialization of South Korea</vt:lpstr>
      <vt:lpstr>2. The Industrialization of South Korea</vt:lpstr>
      <vt:lpstr>2. The Industrialization of South Korea</vt:lpstr>
      <vt:lpstr>Share of South Korea’s Exports by Main Trading Partners,  1991-2017</vt:lpstr>
      <vt:lpstr>South Korean Export Treemap, 2019</vt:lpstr>
      <vt:lpstr>LCD TV Shipments, 2019 (in millions)</vt:lpstr>
      <vt:lpstr>2. The Industrialization of South Korea</vt:lpstr>
      <vt:lpstr>2. The Industrialization of South Korea</vt:lpstr>
      <vt:lpstr>Main Differences between Keiretsus and Chaebols</vt:lpstr>
      <vt:lpstr>Chaebols and the Korean Economy - Samsung</vt:lpstr>
      <vt:lpstr>Chaebols and the Korean Economy - Samsung</vt:lpstr>
      <vt:lpstr>Chaebols and the Korean Economy - Samsung</vt:lpstr>
      <vt:lpstr>Main Components of the Samsung Group</vt:lpstr>
    </vt:vector>
  </TitlesOfParts>
  <Company>Hofstra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6 The East Asia Tigers: Hong Kong, Taiwan and South Korea</dc:title>
  <dc:subject>GEOG 113 Geography of East and Southeast Asia</dc:subject>
  <dc:creator>Dr. Jean-Paul Rodrigue</dc:creator>
  <cp:keywords>Hong Kong, Taiwan (ROC), South Korea</cp:keywords>
  <cp:lastModifiedBy>Jean-Paul Rodrigue</cp:lastModifiedBy>
  <cp:revision>2368</cp:revision>
  <cp:lastPrinted>1998-11-10T22:15:49Z</cp:lastPrinted>
  <dcterms:created xsi:type="dcterms:W3CDTF">1997-06-07T23:18:59Z</dcterms:created>
  <dcterms:modified xsi:type="dcterms:W3CDTF">2023-11-15T01:59:11Z</dcterms:modified>
  <cp:category>Distribution, Cross-Cultural</cp:category>
</cp:coreProperties>
</file>