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3" r:id="rId1"/>
  </p:sldMasterIdLst>
  <p:notesMasterIdLst>
    <p:notesMasterId r:id="rId71"/>
  </p:notesMasterIdLst>
  <p:handoutMasterIdLst>
    <p:handoutMasterId r:id="rId72"/>
  </p:handoutMasterIdLst>
  <p:sldIdLst>
    <p:sldId id="280" r:id="rId2"/>
    <p:sldId id="423" r:id="rId3"/>
    <p:sldId id="288" r:id="rId4"/>
    <p:sldId id="371" r:id="rId5"/>
    <p:sldId id="395" r:id="rId6"/>
    <p:sldId id="292" r:id="rId7"/>
    <p:sldId id="418" r:id="rId8"/>
    <p:sldId id="716" r:id="rId9"/>
    <p:sldId id="414" r:id="rId10"/>
    <p:sldId id="416" r:id="rId11"/>
    <p:sldId id="411" r:id="rId12"/>
    <p:sldId id="422" r:id="rId13"/>
    <p:sldId id="294" r:id="rId14"/>
    <p:sldId id="296" r:id="rId15"/>
    <p:sldId id="300" r:id="rId16"/>
    <p:sldId id="301" r:id="rId17"/>
    <p:sldId id="302" r:id="rId18"/>
    <p:sldId id="440" r:id="rId19"/>
    <p:sldId id="409" r:id="rId20"/>
    <p:sldId id="438" r:id="rId21"/>
    <p:sldId id="514" r:id="rId22"/>
    <p:sldId id="437" r:id="rId23"/>
    <p:sldId id="425" r:id="rId24"/>
    <p:sldId id="306" r:id="rId25"/>
    <p:sldId id="433" r:id="rId26"/>
    <p:sldId id="711" r:id="rId27"/>
    <p:sldId id="420" r:id="rId28"/>
    <p:sldId id="394" r:id="rId29"/>
    <p:sldId id="307" r:id="rId30"/>
    <p:sldId id="426" r:id="rId31"/>
    <p:sldId id="515" r:id="rId32"/>
    <p:sldId id="712" r:id="rId33"/>
    <p:sldId id="386" r:id="rId34"/>
    <p:sldId id="399" r:id="rId35"/>
    <p:sldId id="310" r:id="rId36"/>
    <p:sldId id="435" r:id="rId37"/>
    <p:sldId id="311" r:id="rId38"/>
    <p:sldId id="312" r:id="rId39"/>
    <p:sldId id="313" r:id="rId40"/>
    <p:sldId id="314" r:id="rId41"/>
    <p:sldId id="385" r:id="rId42"/>
    <p:sldId id="431" r:id="rId43"/>
    <p:sldId id="512" r:id="rId44"/>
    <p:sldId id="408" r:id="rId45"/>
    <p:sldId id="315" r:id="rId46"/>
    <p:sldId id="316" r:id="rId47"/>
    <p:sldId id="417" r:id="rId48"/>
    <p:sldId id="388" r:id="rId49"/>
    <p:sldId id="318" r:id="rId50"/>
    <p:sldId id="319" r:id="rId51"/>
    <p:sldId id="714" r:id="rId52"/>
    <p:sldId id="421" r:id="rId53"/>
    <p:sldId id="322" r:id="rId54"/>
    <p:sldId id="415" r:id="rId55"/>
    <p:sldId id="713" r:id="rId56"/>
    <p:sldId id="436" r:id="rId57"/>
    <p:sldId id="326" r:id="rId58"/>
    <p:sldId id="327" r:id="rId59"/>
    <p:sldId id="329" r:id="rId60"/>
    <p:sldId id="331" r:id="rId61"/>
    <p:sldId id="341" r:id="rId62"/>
    <p:sldId id="715" r:id="rId63"/>
    <p:sldId id="439" r:id="rId64"/>
    <p:sldId id="342" r:id="rId65"/>
    <p:sldId id="391" r:id="rId66"/>
    <p:sldId id="404" r:id="rId67"/>
    <p:sldId id="390" r:id="rId68"/>
    <p:sldId id="345" r:id="rId69"/>
    <p:sldId id="434" r:id="rId70"/>
  </p:sldIdLst>
  <p:sldSz cx="12192000" cy="6858000"/>
  <p:notesSz cx="6858000" cy="92075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Historical Geography of Pacific Asia" id="{8EDE8293-D3EB-4FA3-90DB-CFA758734B66}">
          <p14:sldIdLst>
            <p14:sldId id="280"/>
            <p14:sldId id="423"/>
          </p14:sldIdLst>
        </p14:section>
        <p14:section name="Pre Colonial Period" id="{9E8F6031-E465-4060-B2D1-64856766AB68}">
          <p14:sldIdLst>
            <p14:sldId id="288"/>
            <p14:sldId id="371"/>
            <p14:sldId id="395"/>
            <p14:sldId id="292"/>
            <p14:sldId id="418"/>
            <p14:sldId id="716"/>
            <p14:sldId id="414"/>
            <p14:sldId id="416"/>
            <p14:sldId id="411"/>
            <p14:sldId id="422"/>
            <p14:sldId id="294"/>
            <p14:sldId id="296"/>
          </p14:sldIdLst>
        </p14:section>
        <p14:section name="The Age of Merchants" id="{08853D0D-0759-418F-B4F1-978FDCA366B8}">
          <p14:sldIdLst>
            <p14:sldId id="300"/>
            <p14:sldId id="301"/>
            <p14:sldId id="302"/>
            <p14:sldId id="440"/>
            <p14:sldId id="409"/>
            <p14:sldId id="438"/>
            <p14:sldId id="514"/>
            <p14:sldId id="437"/>
            <p14:sldId id="425"/>
            <p14:sldId id="306"/>
            <p14:sldId id="433"/>
            <p14:sldId id="711"/>
            <p14:sldId id="420"/>
            <p14:sldId id="394"/>
            <p14:sldId id="307"/>
            <p14:sldId id="426"/>
            <p14:sldId id="515"/>
            <p14:sldId id="712"/>
            <p14:sldId id="386"/>
            <p14:sldId id="399"/>
            <p14:sldId id="310"/>
            <p14:sldId id="435"/>
            <p14:sldId id="311"/>
            <p14:sldId id="312"/>
            <p14:sldId id="313"/>
            <p14:sldId id="314"/>
            <p14:sldId id="385"/>
            <p14:sldId id="431"/>
            <p14:sldId id="512"/>
            <p14:sldId id="408"/>
          </p14:sldIdLst>
        </p14:section>
        <p14:section name="European Colonial Empires" id="{65CF0BB9-26B6-443C-BFBE-886F29BBEB06}">
          <p14:sldIdLst>
            <p14:sldId id="315"/>
            <p14:sldId id="316"/>
            <p14:sldId id="417"/>
            <p14:sldId id="388"/>
            <p14:sldId id="318"/>
            <p14:sldId id="319"/>
            <p14:sldId id="714"/>
            <p14:sldId id="421"/>
            <p14:sldId id="322"/>
            <p14:sldId id="415"/>
            <p14:sldId id="713"/>
            <p14:sldId id="436"/>
          </p14:sldIdLst>
        </p14:section>
        <p14:section name="The Collapse of Colonial Empires" id="{6A4849DB-C3B3-4995-9444-2B913183FCE8}">
          <p14:sldIdLst>
            <p14:sldId id="326"/>
            <p14:sldId id="327"/>
            <p14:sldId id="329"/>
            <p14:sldId id="331"/>
            <p14:sldId id="341"/>
            <p14:sldId id="715"/>
            <p14:sldId id="439"/>
            <p14:sldId id="342"/>
            <p14:sldId id="391"/>
            <p14:sldId id="404"/>
            <p14:sldId id="390"/>
            <p14:sldId id="345"/>
            <p14:sldId id="4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339966"/>
    <a:srgbClr val="003300"/>
    <a:srgbClr val="3366FF"/>
    <a:srgbClr val="009999"/>
    <a:srgbClr val="FFFF7D"/>
    <a:srgbClr val="FFC043"/>
    <a:srgbClr val="A7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93279" autoAdjust="0"/>
  </p:normalViewPr>
  <p:slideViewPr>
    <p:cSldViewPr snapToGrid="0">
      <p:cViewPr varScale="1">
        <p:scale>
          <a:sx n="129" d="100"/>
          <a:sy n="129" d="100"/>
        </p:scale>
        <p:origin x="600" y="1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220"/>
    </p:cViewPr>
  </p:sorterViewPr>
  <p:notesViewPr>
    <p:cSldViewPr snapToGrid="0">
      <p:cViewPr varScale="1">
        <p:scale>
          <a:sx n="67" d="100"/>
          <a:sy n="67" d="100"/>
        </p:scale>
        <p:origin x="-1488" y="-82"/>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China</c:v>
                </c:pt>
                <c:pt idx="1">
                  <c:v>India</c:v>
                </c:pt>
                <c:pt idx="2">
                  <c:v>Uzbekistan</c:v>
                </c:pt>
                <c:pt idx="3">
                  <c:v>Turkey</c:v>
                </c:pt>
                <c:pt idx="4">
                  <c:v>Thailand</c:v>
                </c:pt>
                <c:pt idx="5">
                  <c:v>Vietnam</c:v>
                </c:pt>
                <c:pt idx="6">
                  <c:v>Brazil</c:v>
                </c:pt>
                <c:pt idx="7">
                  <c:v>North Korea</c:v>
                </c:pt>
                <c:pt idx="8">
                  <c:v>Iran</c:v>
                </c:pt>
                <c:pt idx="9">
                  <c:v>Bangladesh</c:v>
                </c:pt>
                <c:pt idx="10">
                  <c:v>Turkey</c:v>
                </c:pt>
                <c:pt idx="11">
                  <c:v>Bulgaria</c:v>
                </c:pt>
              </c:strCache>
            </c:strRef>
          </c:cat>
          <c:val>
            <c:numRef>
              <c:f>Sheet1!$B$2:$B$13</c:f>
              <c:numCache>
                <c:formatCode>General</c:formatCode>
                <c:ptCount val="12"/>
                <c:pt idx="0">
                  <c:v>120000</c:v>
                </c:pt>
                <c:pt idx="1">
                  <c:v>35261</c:v>
                </c:pt>
                <c:pt idx="2">
                  <c:v>1800</c:v>
                </c:pt>
                <c:pt idx="3">
                  <c:v>680</c:v>
                </c:pt>
                <c:pt idx="4">
                  <c:v>680</c:v>
                </c:pt>
                <c:pt idx="5">
                  <c:v>680</c:v>
                </c:pt>
                <c:pt idx="6">
                  <c:v>650</c:v>
                </c:pt>
                <c:pt idx="7">
                  <c:v>350</c:v>
                </c:pt>
                <c:pt idx="8">
                  <c:v>110</c:v>
                </c:pt>
                <c:pt idx="9">
                  <c:v>41</c:v>
                </c:pt>
                <c:pt idx="10">
                  <c:v>30</c:v>
                </c:pt>
                <c:pt idx="11">
                  <c:v>10</c:v>
                </c:pt>
              </c:numCache>
            </c:numRef>
          </c:val>
          <c:extLst>
            <c:ext xmlns:c16="http://schemas.microsoft.com/office/drawing/2014/chart" uri="{C3380CC4-5D6E-409C-BE32-E72D297353CC}">
              <c16:uniqueId val="{00000000-8CEB-4E76-BA28-B47D73882457}"/>
            </c:ext>
          </c:extLst>
        </c:ser>
        <c:dLbls>
          <c:showLegendKey val="0"/>
          <c:showVal val="0"/>
          <c:showCatName val="0"/>
          <c:showSerName val="0"/>
          <c:showPercent val="0"/>
          <c:showBubbleSize val="0"/>
        </c:dLbls>
        <c:gapWidth val="100"/>
        <c:axId val="562842592"/>
        <c:axId val="562840624"/>
      </c:barChart>
      <c:catAx>
        <c:axId val="56284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2840624"/>
        <c:crosses val="autoZero"/>
        <c:auto val="1"/>
        <c:lblAlgn val="ctr"/>
        <c:lblOffset val="100"/>
        <c:noMultiLvlLbl val="0"/>
      </c:catAx>
      <c:valAx>
        <c:axId val="5628406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2842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chemeClr val="accent1"/>
            </a:solidFill>
            <a:ln>
              <a:noFill/>
            </a:ln>
            <a:effectLst/>
          </c:spPr>
          <c:invertIfNegative val="0"/>
          <c:cat>
            <c:strRef>
              <c:f>Sheet1!$A$2:$A$11</c:f>
              <c:strCache>
                <c:ptCount val="10"/>
                <c:pt idx="0">
                  <c:v>China</c:v>
                </c:pt>
                <c:pt idx="1">
                  <c:v>India</c:v>
                </c:pt>
                <c:pt idx="2">
                  <c:v>Kenya</c:v>
                </c:pt>
                <c:pt idx="3">
                  <c:v>Sri Lanka</c:v>
                </c:pt>
                <c:pt idx="4">
                  <c:v>Vietnam</c:v>
                </c:pt>
                <c:pt idx="5">
                  <c:v>Turkey</c:v>
                </c:pt>
                <c:pt idx="6">
                  <c:v>Indonesia</c:v>
                </c:pt>
                <c:pt idx="7">
                  <c:v>Myanmar</c:v>
                </c:pt>
                <c:pt idx="8">
                  <c:v>Iran</c:v>
                </c:pt>
                <c:pt idx="9">
                  <c:v>Bangladesh</c:v>
                </c:pt>
              </c:strCache>
            </c:strRef>
          </c:cat>
          <c:val>
            <c:numRef>
              <c:f>Sheet1!$B$2:$B$11</c:f>
              <c:numCache>
                <c:formatCode>#,##0</c:formatCode>
                <c:ptCount val="10"/>
                <c:pt idx="0">
                  <c:v>2473443</c:v>
                </c:pt>
                <c:pt idx="1">
                  <c:v>1325050</c:v>
                </c:pt>
                <c:pt idx="2">
                  <c:v>439857</c:v>
                </c:pt>
                <c:pt idx="3">
                  <c:v>349699</c:v>
                </c:pt>
                <c:pt idx="4">
                  <c:v>260000</c:v>
                </c:pt>
                <c:pt idx="5">
                  <c:v>234000</c:v>
                </c:pt>
                <c:pt idx="6">
                  <c:v>139362</c:v>
                </c:pt>
                <c:pt idx="7">
                  <c:v>104743</c:v>
                </c:pt>
                <c:pt idx="8">
                  <c:v>100580</c:v>
                </c:pt>
                <c:pt idx="9">
                  <c:v>81850</c:v>
                </c:pt>
              </c:numCache>
            </c:numRef>
          </c:val>
          <c:extLst>
            <c:ext xmlns:c16="http://schemas.microsoft.com/office/drawing/2014/chart" uri="{C3380CC4-5D6E-409C-BE32-E72D297353CC}">
              <c16:uniqueId val="{00000000-8770-4D88-95AA-6850942EF72C}"/>
            </c:ext>
          </c:extLst>
        </c:ser>
        <c:dLbls>
          <c:showLegendKey val="0"/>
          <c:showVal val="0"/>
          <c:showCatName val="0"/>
          <c:showSerName val="0"/>
          <c:showPercent val="0"/>
          <c:showBubbleSize val="0"/>
        </c:dLbls>
        <c:gapWidth val="100"/>
        <c:axId val="196769024"/>
        <c:axId val="725042648"/>
      </c:barChart>
      <c:catAx>
        <c:axId val="196769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25042648"/>
        <c:crosses val="autoZero"/>
        <c:auto val="1"/>
        <c:lblAlgn val="ctr"/>
        <c:lblOffset val="100"/>
        <c:noMultiLvlLbl val="0"/>
      </c:catAx>
      <c:valAx>
        <c:axId val="7250426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6769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101654846335776E-2"/>
          <c:y val="5.1660516605166053E-2"/>
          <c:w val="0.78983353524165967"/>
          <c:h val="0.82993393859695208"/>
        </c:manualLayout>
      </c:layout>
      <c:barChart>
        <c:barDir val="col"/>
        <c:grouping val="stacked"/>
        <c:varyColors val="0"/>
        <c:ser>
          <c:idx val="0"/>
          <c:order val="0"/>
          <c:tx>
            <c:strRef>
              <c:f>Sheet1!$A$2</c:f>
              <c:strCache>
                <c:ptCount val="1"/>
                <c:pt idx="0">
                  <c:v>Textiles</c:v>
                </c:pt>
              </c:strCache>
            </c:strRef>
          </c:tx>
          <c:spPr>
            <a:solidFill>
              <a:schemeClr val="accent1"/>
            </a:solidFill>
            <a:ln>
              <a:noFill/>
            </a:ln>
            <a:effectLst/>
          </c:spPr>
          <c:invertIfNegative val="0"/>
          <c:cat>
            <c:numRef>
              <c:f>Sheet1!$B$1:$F$1</c:f>
              <c:numCache>
                <c:formatCode>General</c:formatCode>
                <c:ptCount val="5"/>
                <c:pt idx="0">
                  <c:v>1650</c:v>
                </c:pt>
                <c:pt idx="1">
                  <c:v>1670</c:v>
                </c:pt>
                <c:pt idx="2">
                  <c:v>1700</c:v>
                </c:pt>
                <c:pt idx="3">
                  <c:v>1740</c:v>
                </c:pt>
                <c:pt idx="4">
                  <c:v>1780</c:v>
                </c:pt>
              </c:numCache>
            </c:numRef>
          </c:cat>
          <c:val>
            <c:numRef>
              <c:f>Sheet1!$B$2:$F$2</c:f>
              <c:numCache>
                <c:formatCode>General</c:formatCode>
                <c:ptCount val="5"/>
                <c:pt idx="0">
                  <c:v>20</c:v>
                </c:pt>
                <c:pt idx="1">
                  <c:v>24</c:v>
                </c:pt>
                <c:pt idx="2">
                  <c:v>43</c:v>
                </c:pt>
                <c:pt idx="3">
                  <c:v>28</c:v>
                </c:pt>
                <c:pt idx="4">
                  <c:v>33</c:v>
                </c:pt>
              </c:numCache>
            </c:numRef>
          </c:val>
          <c:extLst>
            <c:ext xmlns:c16="http://schemas.microsoft.com/office/drawing/2014/chart" uri="{C3380CC4-5D6E-409C-BE32-E72D297353CC}">
              <c16:uniqueId val="{00000000-B950-45C9-93D8-C74A88073DC9}"/>
            </c:ext>
          </c:extLst>
        </c:ser>
        <c:ser>
          <c:idx val="1"/>
          <c:order val="1"/>
          <c:tx>
            <c:strRef>
              <c:f>Sheet1!$A$3</c:f>
              <c:strCache>
                <c:ptCount val="1"/>
                <c:pt idx="0">
                  <c:v>Spices</c:v>
                </c:pt>
              </c:strCache>
            </c:strRef>
          </c:tx>
          <c:spPr>
            <a:solidFill>
              <a:schemeClr val="accent2"/>
            </a:solidFill>
            <a:ln>
              <a:noFill/>
            </a:ln>
            <a:effectLst/>
          </c:spPr>
          <c:invertIfNegative val="0"/>
          <c:cat>
            <c:numRef>
              <c:f>Sheet1!$B$1:$F$1</c:f>
              <c:numCache>
                <c:formatCode>General</c:formatCode>
                <c:ptCount val="5"/>
                <c:pt idx="0">
                  <c:v>1650</c:v>
                </c:pt>
                <c:pt idx="1">
                  <c:v>1670</c:v>
                </c:pt>
                <c:pt idx="2">
                  <c:v>1700</c:v>
                </c:pt>
                <c:pt idx="3">
                  <c:v>1740</c:v>
                </c:pt>
                <c:pt idx="4">
                  <c:v>1780</c:v>
                </c:pt>
              </c:numCache>
            </c:numRef>
          </c:cat>
          <c:val>
            <c:numRef>
              <c:f>Sheet1!$B$3:$F$3</c:f>
              <c:numCache>
                <c:formatCode>General</c:formatCode>
                <c:ptCount val="5"/>
                <c:pt idx="0">
                  <c:v>26</c:v>
                </c:pt>
                <c:pt idx="1">
                  <c:v>28</c:v>
                </c:pt>
                <c:pt idx="2">
                  <c:v>25</c:v>
                </c:pt>
                <c:pt idx="3">
                  <c:v>24</c:v>
                </c:pt>
                <c:pt idx="4">
                  <c:v>25</c:v>
                </c:pt>
              </c:numCache>
            </c:numRef>
          </c:val>
          <c:extLst>
            <c:ext xmlns:c16="http://schemas.microsoft.com/office/drawing/2014/chart" uri="{C3380CC4-5D6E-409C-BE32-E72D297353CC}">
              <c16:uniqueId val="{00000001-B950-45C9-93D8-C74A88073DC9}"/>
            </c:ext>
          </c:extLst>
        </c:ser>
        <c:ser>
          <c:idx val="2"/>
          <c:order val="2"/>
          <c:tx>
            <c:strRef>
              <c:f>Sheet1!$A$4</c:f>
              <c:strCache>
                <c:ptCount val="1"/>
                <c:pt idx="0">
                  <c:v>Pepper</c:v>
                </c:pt>
              </c:strCache>
            </c:strRef>
          </c:tx>
          <c:spPr>
            <a:solidFill>
              <a:schemeClr val="accent3"/>
            </a:solidFill>
            <a:ln>
              <a:noFill/>
            </a:ln>
            <a:effectLst/>
          </c:spPr>
          <c:invertIfNegative val="0"/>
          <c:cat>
            <c:numRef>
              <c:f>Sheet1!$B$1:$F$1</c:f>
              <c:numCache>
                <c:formatCode>General</c:formatCode>
                <c:ptCount val="5"/>
                <c:pt idx="0">
                  <c:v>1650</c:v>
                </c:pt>
                <c:pt idx="1">
                  <c:v>1670</c:v>
                </c:pt>
                <c:pt idx="2">
                  <c:v>1700</c:v>
                </c:pt>
                <c:pt idx="3">
                  <c:v>1740</c:v>
                </c:pt>
                <c:pt idx="4">
                  <c:v>1780</c:v>
                </c:pt>
              </c:numCache>
            </c:numRef>
          </c:cat>
          <c:val>
            <c:numRef>
              <c:f>Sheet1!$B$4:$F$4</c:f>
              <c:numCache>
                <c:formatCode>General</c:formatCode>
                <c:ptCount val="5"/>
                <c:pt idx="0">
                  <c:v>33</c:v>
                </c:pt>
                <c:pt idx="1">
                  <c:v>28</c:v>
                </c:pt>
                <c:pt idx="2">
                  <c:v>13</c:v>
                </c:pt>
                <c:pt idx="3">
                  <c:v>12</c:v>
                </c:pt>
                <c:pt idx="4">
                  <c:v>12</c:v>
                </c:pt>
              </c:numCache>
            </c:numRef>
          </c:val>
          <c:extLst>
            <c:ext xmlns:c16="http://schemas.microsoft.com/office/drawing/2014/chart" uri="{C3380CC4-5D6E-409C-BE32-E72D297353CC}">
              <c16:uniqueId val="{00000002-B950-45C9-93D8-C74A88073DC9}"/>
            </c:ext>
          </c:extLst>
        </c:ser>
        <c:ser>
          <c:idx val="3"/>
          <c:order val="3"/>
          <c:tx>
            <c:strRef>
              <c:f>Sheet1!$A$5</c:f>
              <c:strCache>
                <c:ptCount val="1"/>
                <c:pt idx="0">
                  <c:v>Tea and Coffee</c:v>
                </c:pt>
              </c:strCache>
            </c:strRef>
          </c:tx>
          <c:spPr>
            <a:solidFill>
              <a:schemeClr val="accent4"/>
            </a:solidFill>
            <a:ln>
              <a:noFill/>
            </a:ln>
            <a:effectLst/>
          </c:spPr>
          <c:invertIfNegative val="0"/>
          <c:cat>
            <c:numRef>
              <c:f>Sheet1!$B$1:$F$1</c:f>
              <c:numCache>
                <c:formatCode>General</c:formatCode>
                <c:ptCount val="5"/>
                <c:pt idx="0">
                  <c:v>1650</c:v>
                </c:pt>
                <c:pt idx="1">
                  <c:v>1670</c:v>
                </c:pt>
                <c:pt idx="2">
                  <c:v>1700</c:v>
                </c:pt>
                <c:pt idx="3">
                  <c:v>1740</c:v>
                </c:pt>
                <c:pt idx="4">
                  <c:v>1780</c:v>
                </c:pt>
              </c:numCache>
            </c:numRef>
          </c:cat>
          <c:val>
            <c:numRef>
              <c:f>Sheet1!$B$5:$F$5</c:f>
              <c:numCache>
                <c:formatCode>General</c:formatCode>
                <c:ptCount val="5"/>
                <c:pt idx="0">
                  <c:v>0</c:v>
                </c:pt>
                <c:pt idx="1">
                  <c:v>0</c:v>
                </c:pt>
                <c:pt idx="2">
                  <c:v>5</c:v>
                </c:pt>
                <c:pt idx="3">
                  <c:v>26</c:v>
                </c:pt>
                <c:pt idx="4">
                  <c:v>22</c:v>
                </c:pt>
              </c:numCache>
            </c:numRef>
          </c:val>
          <c:extLst>
            <c:ext xmlns:c16="http://schemas.microsoft.com/office/drawing/2014/chart" uri="{C3380CC4-5D6E-409C-BE32-E72D297353CC}">
              <c16:uniqueId val="{00000003-B950-45C9-93D8-C74A88073DC9}"/>
            </c:ext>
          </c:extLst>
        </c:ser>
        <c:ser>
          <c:idx val="4"/>
          <c:order val="4"/>
          <c:tx>
            <c:strRef>
              <c:f>Sheet1!$A$6</c:f>
              <c:strCache>
                <c:ptCount val="1"/>
                <c:pt idx="0">
                  <c:v>Sugar</c:v>
                </c:pt>
              </c:strCache>
            </c:strRef>
          </c:tx>
          <c:spPr>
            <a:solidFill>
              <a:schemeClr val="accent5"/>
            </a:solidFill>
            <a:ln>
              <a:noFill/>
            </a:ln>
            <a:effectLst/>
          </c:spPr>
          <c:invertIfNegative val="0"/>
          <c:cat>
            <c:numRef>
              <c:f>Sheet1!$B$1:$F$1</c:f>
              <c:numCache>
                <c:formatCode>General</c:formatCode>
                <c:ptCount val="5"/>
                <c:pt idx="0">
                  <c:v>1650</c:v>
                </c:pt>
                <c:pt idx="1">
                  <c:v>1670</c:v>
                </c:pt>
                <c:pt idx="2">
                  <c:v>1700</c:v>
                </c:pt>
                <c:pt idx="3">
                  <c:v>1740</c:v>
                </c:pt>
                <c:pt idx="4">
                  <c:v>1780</c:v>
                </c:pt>
              </c:numCache>
            </c:numRef>
          </c:cat>
          <c:val>
            <c:numRef>
              <c:f>Sheet1!$B$6:$F$6</c:f>
              <c:numCache>
                <c:formatCode>General</c:formatCode>
                <c:ptCount val="5"/>
                <c:pt idx="0">
                  <c:v>9</c:v>
                </c:pt>
                <c:pt idx="1">
                  <c:v>3</c:v>
                </c:pt>
                <c:pt idx="2">
                  <c:v>1</c:v>
                </c:pt>
                <c:pt idx="3">
                  <c:v>4</c:v>
                </c:pt>
                <c:pt idx="4">
                  <c:v>1</c:v>
                </c:pt>
              </c:numCache>
            </c:numRef>
          </c:val>
          <c:extLst>
            <c:ext xmlns:c16="http://schemas.microsoft.com/office/drawing/2014/chart" uri="{C3380CC4-5D6E-409C-BE32-E72D297353CC}">
              <c16:uniqueId val="{00000004-B950-45C9-93D8-C74A88073DC9}"/>
            </c:ext>
          </c:extLst>
        </c:ser>
        <c:dLbls>
          <c:showLegendKey val="0"/>
          <c:showVal val="0"/>
          <c:showCatName val="0"/>
          <c:showSerName val="0"/>
          <c:showPercent val="0"/>
          <c:showBubbleSize val="0"/>
        </c:dLbls>
        <c:gapWidth val="150"/>
        <c:overlap val="100"/>
        <c:axId val="151336064"/>
        <c:axId val="151337984"/>
      </c:barChart>
      <c:catAx>
        <c:axId val="151336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151337984"/>
        <c:crosses val="autoZero"/>
        <c:auto val="1"/>
        <c:lblAlgn val="ctr"/>
        <c:lblOffset val="100"/>
        <c:noMultiLvlLbl val="1"/>
      </c:catAx>
      <c:valAx>
        <c:axId val="1513379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1513360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B22258AF-C920-4C59-A931-F9A5D71334B0}" type="slidenum">
              <a:rPr lang="en-US"/>
              <a:pPr>
                <a:defRPr/>
              </a:pPr>
              <a:t>‹#›</a:t>
            </a:fld>
            <a:endParaRPr lang="en-US"/>
          </a:p>
        </p:txBody>
      </p:sp>
    </p:spTree>
    <p:extLst>
      <p:ext uri="{BB962C8B-B14F-4D97-AF65-F5344CB8AC3E}">
        <p14:creationId xmlns:p14="http://schemas.microsoft.com/office/powerpoint/2010/main" val="2385860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360363" y="690563"/>
            <a:ext cx="6137275" cy="34528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F44872DF-0ADD-485F-925B-22DC6C5D88AF}" type="slidenum">
              <a:rPr lang="en-US"/>
              <a:pPr>
                <a:defRPr/>
              </a:pPr>
              <a:t>‹#›</a:t>
            </a:fld>
            <a:endParaRPr lang="en-US"/>
          </a:p>
        </p:txBody>
      </p:sp>
    </p:spTree>
    <p:extLst>
      <p:ext uri="{BB962C8B-B14F-4D97-AF65-F5344CB8AC3E}">
        <p14:creationId xmlns:p14="http://schemas.microsoft.com/office/powerpoint/2010/main" val="1327058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BE18293-2527-4A68-8D04-36CF0CE70F22}" type="slidenum">
              <a:rPr lang="en-US" smtClean="0"/>
              <a:pPr/>
              <a:t>1</a:t>
            </a:fld>
            <a:endParaRPr lang="en-US"/>
          </a:p>
        </p:txBody>
      </p:sp>
      <p:sp>
        <p:nvSpPr>
          <p:cNvPr id="69635"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58FA4B8-65C2-4A84-B3BD-B48AB717B0B4}" type="slidenum">
              <a:rPr lang="en-US" smtClean="0"/>
              <a:pPr/>
              <a:t>11</a:t>
            </a:fld>
            <a:endParaRPr lang="en-US"/>
          </a:p>
        </p:txBody>
      </p:sp>
      <p:sp>
        <p:nvSpPr>
          <p:cNvPr id="78851" name="Rectangle 2"/>
          <p:cNvSpPr>
            <a:spLocks noGrp="1" noRot="1" noChangeAspect="1" noChangeArrowheads="1" noTextEdit="1"/>
          </p:cNvSpPr>
          <p:nvPr>
            <p:ph type="sldImg"/>
          </p:nvPr>
        </p:nvSpPr>
        <p:spPr>
          <a:xfrm>
            <a:off x="360363" y="690563"/>
            <a:ext cx="6137275" cy="3452812"/>
          </a:xfrm>
          <a:ln/>
        </p:spPr>
      </p:sp>
      <p:sp>
        <p:nvSpPr>
          <p:cNvPr id="7885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C794DB9-B415-4333-86E2-255BED6C7DE6}" type="slidenum">
              <a:rPr lang="en-US" smtClean="0"/>
              <a:pPr/>
              <a:t>12</a:t>
            </a:fld>
            <a:endParaRPr lang="en-US"/>
          </a:p>
        </p:txBody>
      </p:sp>
      <p:sp>
        <p:nvSpPr>
          <p:cNvPr id="79875" name="Rectangle 2"/>
          <p:cNvSpPr>
            <a:spLocks noGrp="1" noRot="1" noChangeAspect="1" noChangeArrowheads="1" noTextEdit="1"/>
          </p:cNvSpPr>
          <p:nvPr>
            <p:ph type="sldImg"/>
          </p:nvPr>
        </p:nvSpPr>
        <p:spPr>
          <a:xfrm>
            <a:off x="360363" y="690563"/>
            <a:ext cx="6137275" cy="3452812"/>
          </a:xfrm>
          <a:ln/>
        </p:spPr>
      </p:sp>
      <p:sp>
        <p:nvSpPr>
          <p:cNvPr id="7987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63F304C-09DF-46A6-BE60-6429915C70E4}" type="slidenum">
              <a:rPr lang="en-US" smtClean="0"/>
              <a:pPr/>
              <a:t>13</a:t>
            </a:fld>
            <a:endParaRPr lang="en-US"/>
          </a:p>
        </p:txBody>
      </p:sp>
      <p:sp>
        <p:nvSpPr>
          <p:cNvPr id="80899" name="Rectangle 2"/>
          <p:cNvSpPr>
            <a:spLocks noGrp="1" noRot="1" noChangeAspect="1" noChangeArrowheads="1" noTextEdit="1"/>
          </p:cNvSpPr>
          <p:nvPr>
            <p:ph type="sldImg"/>
          </p:nvPr>
        </p:nvSpPr>
        <p:spPr>
          <a:xfrm>
            <a:off x="360363" y="690563"/>
            <a:ext cx="6137275" cy="3452812"/>
          </a:xfrm>
          <a:ln/>
        </p:spPr>
      </p:sp>
      <p:sp>
        <p:nvSpPr>
          <p:cNvPr id="8090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586CDA5-48E6-4A81-9927-6CCA0AD26402}" type="slidenum">
              <a:rPr lang="en-US" smtClean="0"/>
              <a:pPr/>
              <a:t>14</a:t>
            </a:fld>
            <a:endParaRPr lang="en-US"/>
          </a:p>
        </p:txBody>
      </p:sp>
      <p:sp>
        <p:nvSpPr>
          <p:cNvPr id="81923" name="Rectangle 2"/>
          <p:cNvSpPr>
            <a:spLocks noGrp="1" noRot="1" noChangeAspect="1" noChangeArrowheads="1" noTextEdit="1"/>
          </p:cNvSpPr>
          <p:nvPr>
            <p:ph type="sldImg"/>
          </p:nvPr>
        </p:nvSpPr>
        <p:spPr>
          <a:xfrm>
            <a:off x="360363" y="690563"/>
            <a:ext cx="6137275" cy="3452812"/>
          </a:xfrm>
          <a:ln/>
        </p:spPr>
      </p:sp>
      <p:sp>
        <p:nvSpPr>
          <p:cNvPr id="8192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99D874B-C168-4C8B-B8CD-73DD69608826}" type="slidenum">
              <a:rPr lang="en-US" smtClean="0"/>
              <a:pPr/>
              <a:t>15</a:t>
            </a:fld>
            <a:endParaRPr lang="en-US"/>
          </a:p>
        </p:txBody>
      </p:sp>
      <p:sp>
        <p:nvSpPr>
          <p:cNvPr id="83971" name="Rectangle 2"/>
          <p:cNvSpPr>
            <a:spLocks noGrp="1" noRot="1" noChangeAspect="1" noChangeArrowheads="1" noTextEdit="1"/>
          </p:cNvSpPr>
          <p:nvPr>
            <p:ph type="sldImg"/>
          </p:nvPr>
        </p:nvSpPr>
        <p:spPr>
          <a:xfrm>
            <a:off x="360363" y="690563"/>
            <a:ext cx="6137275" cy="3452812"/>
          </a:xfrm>
          <a:ln/>
        </p:spPr>
      </p:sp>
      <p:sp>
        <p:nvSpPr>
          <p:cNvPr id="8397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109FCB7-A22D-4F2E-A3B7-F766CE2999EC}" type="slidenum">
              <a:rPr lang="en-US" smtClean="0"/>
              <a:pPr/>
              <a:t>16</a:t>
            </a:fld>
            <a:endParaRPr lang="en-US"/>
          </a:p>
        </p:txBody>
      </p:sp>
      <p:sp>
        <p:nvSpPr>
          <p:cNvPr id="84995" name="Rectangle 2"/>
          <p:cNvSpPr>
            <a:spLocks noGrp="1" noRot="1" noChangeAspect="1" noChangeArrowheads="1" noTextEdit="1"/>
          </p:cNvSpPr>
          <p:nvPr>
            <p:ph type="sldImg"/>
          </p:nvPr>
        </p:nvSpPr>
        <p:spPr>
          <a:xfrm>
            <a:off x="360363" y="690563"/>
            <a:ext cx="6137275" cy="3452812"/>
          </a:xfrm>
          <a:ln/>
        </p:spPr>
      </p:sp>
      <p:sp>
        <p:nvSpPr>
          <p:cNvPr id="8499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0829A84-369E-46E6-A032-253140E168E7}" type="slidenum">
              <a:rPr lang="en-US" smtClean="0"/>
              <a:pPr/>
              <a:t>17</a:t>
            </a:fld>
            <a:endParaRPr lang="en-US"/>
          </a:p>
        </p:txBody>
      </p:sp>
      <p:sp>
        <p:nvSpPr>
          <p:cNvPr id="86019" name="Rectangle 2"/>
          <p:cNvSpPr>
            <a:spLocks noGrp="1" noRot="1" noChangeAspect="1" noChangeArrowheads="1" noTextEdit="1"/>
          </p:cNvSpPr>
          <p:nvPr>
            <p:ph type="sldImg"/>
          </p:nvPr>
        </p:nvSpPr>
        <p:spPr>
          <a:xfrm>
            <a:off x="360363" y="690563"/>
            <a:ext cx="6137275" cy="3452812"/>
          </a:xfrm>
          <a:ln/>
        </p:spPr>
      </p:sp>
      <p:sp>
        <p:nvSpPr>
          <p:cNvPr id="8602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https://inserco.org/en/statistics</a:t>
            </a:r>
          </a:p>
        </p:txBody>
      </p:sp>
      <p:sp>
        <p:nvSpPr>
          <p:cNvPr id="4" name="Slide Number Placeholder 3"/>
          <p:cNvSpPr>
            <a:spLocks noGrp="1"/>
          </p:cNvSpPr>
          <p:nvPr>
            <p:ph type="sldNum" sz="quarter" idx="5"/>
          </p:nvPr>
        </p:nvSpPr>
        <p:spPr/>
        <p:txBody>
          <a:bodyPr/>
          <a:lstStyle/>
          <a:p>
            <a:pPr>
              <a:defRPr/>
            </a:pPr>
            <a:fld id="{F44872DF-0ADD-485F-925B-22DC6C5D88AF}" type="slidenum">
              <a:rPr lang="en-US" smtClean="0"/>
              <a:pPr>
                <a:defRPr/>
              </a:pPr>
              <a:t>18</a:t>
            </a:fld>
            <a:endParaRPr lang="en-US"/>
          </a:p>
        </p:txBody>
      </p:sp>
    </p:spTree>
    <p:extLst>
      <p:ext uri="{BB962C8B-B14F-4D97-AF65-F5344CB8AC3E}">
        <p14:creationId xmlns:p14="http://schemas.microsoft.com/office/powerpoint/2010/main" val="232689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CE4FCCA-76F2-4E66-9814-31AF7CF6D755}" type="slidenum">
              <a:rPr lang="en-US" smtClean="0"/>
              <a:pPr/>
              <a:t>19</a:t>
            </a:fld>
            <a:endParaRPr lang="en-US"/>
          </a:p>
        </p:txBody>
      </p:sp>
      <p:sp>
        <p:nvSpPr>
          <p:cNvPr id="88067" name="Rectangle 2"/>
          <p:cNvSpPr>
            <a:spLocks noGrp="1" noRot="1" noChangeAspect="1" noChangeArrowheads="1" noTextEdit="1"/>
          </p:cNvSpPr>
          <p:nvPr>
            <p:ph type="sldImg"/>
          </p:nvPr>
        </p:nvSpPr>
        <p:spPr>
          <a:xfrm>
            <a:off x="360363" y="690563"/>
            <a:ext cx="6137275" cy="3452812"/>
          </a:xfrm>
          <a:ln/>
        </p:spPr>
      </p:sp>
      <p:sp>
        <p:nvSpPr>
          <p:cNvPr id="8806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https://inserco.org/en/statistics</a:t>
            </a:r>
          </a:p>
          <a:p>
            <a:endParaRPr lang="en-US" dirty="0"/>
          </a:p>
        </p:txBody>
      </p:sp>
      <p:sp>
        <p:nvSpPr>
          <p:cNvPr id="4" name="Slide Number Placeholder 3"/>
          <p:cNvSpPr>
            <a:spLocks noGrp="1"/>
          </p:cNvSpPr>
          <p:nvPr>
            <p:ph type="sldNum" sz="quarter" idx="5"/>
          </p:nvPr>
        </p:nvSpPr>
        <p:spPr/>
        <p:txBody>
          <a:bodyPr/>
          <a:lstStyle/>
          <a:p>
            <a:pPr>
              <a:defRPr/>
            </a:pPr>
            <a:fld id="{F44872DF-0ADD-485F-925B-22DC6C5D88AF}" type="slidenum">
              <a:rPr lang="en-US" smtClean="0"/>
              <a:pPr>
                <a:defRPr/>
              </a:pPr>
              <a:t>21</a:t>
            </a:fld>
            <a:endParaRPr lang="en-US"/>
          </a:p>
        </p:txBody>
      </p:sp>
    </p:spTree>
    <p:extLst>
      <p:ext uri="{BB962C8B-B14F-4D97-AF65-F5344CB8AC3E}">
        <p14:creationId xmlns:p14="http://schemas.microsoft.com/office/powerpoint/2010/main" val="331978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6650E88-253D-4201-B97B-865EA579C2A7}" type="slidenum">
              <a:rPr lang="en-US" smtClean="0"/>
              <a:pPr/>
              <a:t>2</a:t>
            </a:fld>
            <a:endParaRPr lang="en-US"/>
          </a:p>
        </p:txBody>
      </p:sp>
      <p:sp>
        <p:nvSpPr>
          <p:cNvPr id="70659" name="Rectangle 2"/>
          <p:cNvSpPr>
            <a:spLocks noGrp="1" noRot="1" noChangeAspect="1" noChangeArrowheads="1" noTextEdit="1"/>
          </p:cNvSpPr>
          <p:nvPr>
            <p:ph type="sldImg"/>
          </p:nvPr>
        </p:nvSpPr>
        <p:spPr>
          <a:xfrm>
            <a:off x="360363" y="690563"/>
            <a:ext cx="6137275" cy="3452812"/>
          </a:xfrm>
          <a:ln/>
        </p:spPr>
      </p:sp>
      <p:sp>
        <p:nvSpPr>
          <p:cNvPr id="7066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4872DF-0ADD-485F-925B-22DC6C5D88AF}" type="slidenum">
              <a:rPr lang="en-US" smtClean="0"/>
              <a:pPr>
                <a:defRPr/>
              </a:pPr>
              <a:t>22</a:t>
            </a:fld>
            <a:endParaRPr lang="en-US"/>
          </a:p>
        </p:txBody>
      </p:sp>
    </p:spTree>
    <p:extLst>
      <p:ext uri="{BB962C8B-B14F-4D97-AF65-F5344CB8AC3E}">
        <p14:creationId xmlns:p14="http://schemas.microsoft.com/office/powerpoint/2010/main" val="194040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DEBF881-529F-47E3-928D-6BD114270196}" type="slidenum">
              <a:rPr lang="en-US" smtClean="0"/>
              <a:pPr/>
              <a:t>23</a:t>
            </a:fld>
            <a:endParaRPr lang="en-US"/>
          </a:p>
        </p:txBody>
      </p:sp>
      <p:sp>
        <p:nvSpPr>
          <p:cNvPr id="91139" name="Rectangle 2"/>
          <p:cNvSpPr>
            <a:spLocks noGrp="1" noRot="1" noChangeAspect="1" noChangeArrowheads="1" noTextEdit="1"/>
          </p:cNvSpPr>
          <p:nvPr>
            <p:ph type="sldImg"/>
          </p:nvPr>
        </p:nvSpPr>
        <p:spPr>
          <a:xfrm>
            <a:off x="360363" y="690563"/>
            <a:ext cx="6137275" cy="3452812"/>
          </a:xfrm>
          <a:ln/>
        </p:spPr>
      </p:sp>
      <p:sp>
        <p:nvSpPr>
          <p:cNvPr id="9114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0883117-5A90-49A7-AF90-59E0B3C8E955}" type="slidenum">
              <a:rPr lang="en-US" smtClean="0"/>
              <a:pPr/>
              <a:t>24</a:t>
            </a:fld>
            <a:endParaRPr lang="en-US"/>
          </a:p>
        </p:txBody>
      </p:sp>
      <p:sp>
        <p:nvSpPr>
          <p:cNvPr id="94211" name="Rectangle 2"/>
          <p:cNvSpPr>
            <a:spLocks noGrp="1" noRot="1" noChangeAspect="1" noChangeArrowheads="1" noTextEdit="1"/>
          </p:cNvSpPr>
          <p:nvPr>
            <p:ph type="sldImg"/>
          </p:nvPr>
        </p:nvSpPr>
        <p:spPr>
          <a:xfrm>
            <a:off x="360363" y="690563"/>
            <a:ext cx="6137275" cy="3452812"/>
          </a:xfrm>
          <a:ln/>
        </p:spPr>
      </p:sp>
      <p:sp>
        <p:nvSpPr>
          <p:cNvPr id="9421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FD4555D-D912-4408-8F4C-7BA76B94C469}" type="slidenum">
              <a:rPr lang="en-US" smtClean="0"/>
              <a:pPr/>
              <a:t>25</a:t>
            </a:fld>
            <a:endParaRPr lang="en-US"/>
          </a:p>
        </p:txBody>
      </p:sp>
      <p:sp>
        <p:nvSpPr>
          <p:cNvPr id="95235" name="Rectangle 2"/>
          <p:cNvSpPr>
            <a:spLocks noGrp="1" noRot="1" noChangeAspect="1" noChangeArrowheads="1" noTextEdit="1"/>
          </p:cNvSpPr>
          <p:nvPr>
            <p:ph type="sldImg"/>
          </p:nvPr>
        </p:nvSpPr>
        <p:spPr>
          <a:xfrm>
            <a:off x="360363" y="690563"/>
            <a:ext cx="6137275" cy="3452812"/>
          </a:xfrm>
          <a:ln/>
        </p:spPr>
      </p:sp>
      <p:sp>
        <p:nvSpPr>
          <p:cNvPr id="9523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ABB11E0-3A44-44C5-96DD-1521CC828D4B}" type="slidenum">
              <a:rPr lang="en-US" smtClean="0"/>
              <a:pPr/>
              <a:t>28</a:t>
            </a:fld>
            <a:endParaRPr lang="en-US"/>
          </a:p>
        </p:txBody>
      </p:sp>
      <p:sp>
        <p:nvSpPr>
          <p:cNvPr id="96259" name="Rectangle 2"/>
          <p:cNvSpPr>
            <a:spLocks noGrp="1" noRot="1" noChangeAspect="1" noChangeArrowheads="1" noTextEdit="1"/>
          </p:cNvSpPr>
          <p:nvPr>
            <p:ph type="sldImg"/>
          </p:nvPr>
        </p:nvSpPr>
        <p:spPr>
          <a:xfrm>
            <a:off x="360363" y="690563"/>
            <a:ext cx="6137275" cy="3452812"/>
          </a:xfrm>
          <a:ln/>
        </p:spPr>
      </p:sp>
      <p:sp>
        <p:nvSpPr>
          <p:cNvPr id="9626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C016249-2E7D-46CB-B44A-30D8904744FB}" type="slidenum">
              <a:rPr lang="en-US" smtClean="0"/>
              <a:pPr/>
              <a:t>29</a:t>
            </a:fld>
            <a:endParaRPr lang="en-US"/>
          </a:p>
        </p:txBody>
      </p:sp>
      <p:sp>
        <p:nvSpPr>
          <p:cNvPr id="97283" name="Rectangle 2"/>
          <p:cNvSpPr>
            <a:spLocks noGrp="1" noRot="1" noChangeAspect="1" noChangeArrowheads="1" noTextEdit="1"/>
          </p:cNvSpPr>
          <p:nvPr>
            <p:ph type="sldImg"/>
          </p:nvPr>
        </p:nvSpPr>
        <p:spPr>
          <a:xfrm>
            <a:off x="360363" y="690563"/>
            <a:ext cx="6137275" cy="3452812"/>
          </a:xfrm>
          <a:ln/>
        </p:spPr>
      </p:sp>
      <p:sp>
        <p:nvSpPr>
          <p:cNvPr id="9728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39945CE-7EA3-4EC5-9D24-5BD746CCE1DD}" type="slidenum">
              <a:rPr lang="en-US" smtClean="0"/>
              <a:pPr/>
              <a:t>30</a:t>
            </a:fld>
            <a:endParaRPr lang="en-US"/>
          </a:p>
        </p:txBody>
      </p:sp>
      <p:sp>
        <p:nvSpPr>
          <p:cNvPr id="98307" name="Rectangle 2"/>
          <p:cNvSpPr>
            <a:spLocks noGrp="1" noRot="1" noChangeAspect="1" noChangeArrowheads="1" noTextEdit="1"/>
          </p:cNvSpPr>
          <p:nvPr>
            <p:ph type="sldImg"/>
          </p:nvPr>
        </p:nvSpPr>
        <p:spPr>
          <a:xfrm>
            <a:off x="360363" y="690563"/>
            <a:ext cx="6137275" cy="3452812"/>
          </a:xfrm>
          <a:ln/>
        </p:spPr>
      </p:sp>
      <p:sp>
        <p:nvSpPr>
          <p:cNvPr id="9830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b="0" i="0" dirty="0">
                <a:solidFill>
                  <a:srgbClr val="333333"/>
                </a:solidFill>
                <a:effectLst/>
                <a:latin typeface="Source Sans Variable"/>
              </a:rPr>
              <a:t>MAP Braga Collection Col./108</a:t>
            </a:r>
            <a:endParaRPr lang="en-US" dirty="0"/>
          </a:p>
        </p:txBody>
      </p:sp>
      <p:sp>
        <p:nvSpPr>
          <p:cNvPr id="4" name="Slide Number Placeholder 3"/>
          <p:cNvSpPr>
            <a:spLocks noGrp="1"/>
          </p:cNvSpPr>
          <p:nvPr>
            <p:ph type="sldNum" sz="quarter" idx="5"/>
          </p:nvPr>
        </p:nvSpPr>
        <p:spPr/>
        <p:txBody>
          <a:bodyPr/>
          <a:lstStyle/>
          <a:p>
            <a:pPr>
              <a:defRPr/>
            </a:pPr>
            <a:fld id="{F44872DF-0ADD-485F-925B-22DC6C5D88AF}" type="slidenum">
              <a:rPr lang="en-US" smtClean="0"/>
              <a:pPr>
                <a:defRPr/>
              </a:pPr>
              <a:t>32</a:t>
            </a:fld>
            <a:endParaRPr lang="en-US"/>
          </a:p>
        </p:txBody>
      </p:sp>
    </p:spTree>
    <p:extLst>
      <p:ext uri="{BB962C8B-B14F-4D97-AF65-F5344CB8AC3E}">
        <p14:creationId xmlns:p14="http://schemas.microsoft.com/office/powerpoint/2010/main" val="1598327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17BA681-11A6-4CCE-A190-1A0AEB8FEE99}" type="slidenum">
              <a:rPr lang="en-US" smtClean="0"/>
              <a:pPr/>
              <a:t>33</a:t>
            </a:fld>
            <a:endParaRPr lang="en-US"/>
          </a:p>
        </p:txBody>
      </p:sp>
      <p:sp>
        <p:nvSpPr>
          <p:cNvPr id="99331" name="Rectangle 2"/>
          <p:cNvSpPr>
            <a:spLocks noGrp="1" noRot="1" noChangeAspect="1" noChangeArrowheads="1" noTextEdit="1"/>
          </p:cNvSpPr>
          <p:nvPr>
            <p:ph type="sldImg"/>
          </p:nvPr>
        </p:nvSpPr>
        <p:spPr>
          <a:xfrm>
            <a:off x="360363" y="690563"/>
            <a:ext cx="6137275" cy="3452812"/>
          </a:xfrm>
          <a:ln/>
        </p:spPr>
      </p:sp>
      <p:sp>
        <p:nvSpPr>
          <p:cNvPr id="9933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920B2F6-F478-4F2F-90EE-2B0FB810473F}" type="slidenum">
              <a:rPr lang="en-US" smtClean="0"/>
              <a:pPr/>
              <a:t>34</a:t>
            </a:fld>
            <a:endParaRPr lang="en-US"/>
          </a:p>
        </p:txBody>
      </p:sp>
      <p:sp>
        <p:nvSpPr>
          <p:cNvPr id="100355" name="Rectangle 2"/>
          <p:cNvSpPr>
            <a:spLocks noGrp="1" noRot="1" noChangeAspect="1" noChangeArrowheads="1" noTextEdit="1"/>
          </p:cNvSpPr>
          <p:nvPr>
            <p:ph type="sldImg"/>
          </p:nvPr>
        </p:nvSpPr>
        <p:spPr>
          <a:xfrm>
            <a:off x="360363" y="690563"/>
            <a:ext cx="6137275" cy="3452812"/>
          </a:xfrm>
          <a:ln/>
        </p:spPr>
      </p:sp>
      <p:sp>
        <p:nvSpPr>
          <p:cNvPr id="10035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CAD6F4-E54B-4289-9305-D347E52DA0CD}" type="slidenum">
              <a:rPr lang="en-US" smtClean="0"/>
              <a:pPr/>
              <a:t>3</a:t>
            </a:fld>
            <a:endParaRPr lang="en-US"/>
          </a:p>
        </p:txBody>
      </p:sp>
      <p:sp>
        <p:nvSpPr>
          <p:cNvPr id="71683" name="Rectangle 2"/>
          <p:cNvSpPr>
            <a:spLocks noGrp="1" noRot="1" noChangeAspect="1" noChangeArrowheads="1" noTextEdit="1"/>
          </p:cNvSpPr>
          <p:nvPr>
            <p:ph type="sldImg"/>
          </p:nvPr>
        </p:nvSpPr>
        <p:spPr>
          <a:xfrm>
            <a:off x="360363" y="690563"/>
            <a:ext cx="6137275" cy="3452812"/>
          </a:xfrm>
          <a:ln/>
        </p:spPr>
      </p:sp>
      <p:sp>
        <p:nvSpPr>
          <p:cNvPr id="7168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CD2B61E-F058-4539-ACB7-E87786E75E74}" type="slidenum">
              <a:rPr lang="en-US" smtClean="0"/>
              <a:pPr/>
              <a:t>35</a:t>
            </a:fld>
            <a:endParaRPr lang="en-US"/>
          </a:p>
        </p:txBody>
      </p:sp>
      <p:sp>
        <p:nvSpPr>
          <p:cNvPr id="101379" name="Rectangle 2"/>
          <p:cNvSpPr>
            <a:spLocks noGrp="1" noRot="1" noChangeAspect="1" noChangeArrowheads="1" noTextEdit="1"/>
          </p:cNvSpPr>
          <p:nvPr>
            <p:ph type="sldImg"/>
          </p:nvPr>
        </p:nvSpPr>
        <p:spPr>
          <a:xfrm>
            <a:off x="360363" y="690563"/>
            <a:ext cx="6137275" cy="3452812"/>
          </a:xfrm>
          <a:ln/>
        </p:spPr>
      </p:sp>
      <p:sp>
        <p:nvSpPr>
          <p:cNvPr id="10138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360363" y="690563"/>
            <a:ext cx="6137275" cy="3452812"/>
          </a:xfrm>
          <a:ln/>
        </p:spPr>
      </p:sp>
      <p:sp>
        <p:nvSpPr>
          <p:cNvPr id="102403" name="Notes Placeholder 2"/>
          <p:cNvSpPr>
            <a:spLocks noGrp="1"/>
          </p:cNvSpPr>
          <p:nvPr>
            <p:ph type="body" idx="1"/>
          </p:nvPr>
        </p:nvSpPr>
        <p:spPr>
          <a:noFill/>
          <a:ln/>
        </p:spPr>
        <p:txBody>
          <a:bodyPr/>
          <a:lstStyle/>
          <a:p>
            <a:r>
              <a:rPr lang="en-US">
                <a:latin typeface="Arial" pitchFamily="34" charset="0"/>
              </a:rPr>
              <a:t>Source: adapted from Historical Atlas by William R. Shepherd, 1911. The Age of Discovery, 1340-1600. University of Texas at Austin.</a:t>
            </a:r>
          </a:p>
        </p:txBody>
      </p:sp>
      <p:sp>
        <p:nvSpPr>
          <p:cNvPr id="102404" name="Slide Number Placeholder 3"/>
          <p:cNvSpPr>
            <a:spLocks noGrp="1"/>
          </p:cNvSpPr>
          <p:nvPr>
            <p:ph type="sldNum" sz="quarter" idx="5"/>
          </p:nvPr>
        </p:nvSpPr>
        <p:spPr>
          <a:noFill/>
        </p:spPr>
        <p:txBody>
          <a:bodyPr/>
          <a:lstStyle/>
          <a:p>
            <a:fld id="{7387ED18-4326-4DBD-A09F-D24A9661CADE}"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04E6447-BFF6-4553-918D-CE7AC3A9781A}" type="slidenum">
              <a:rPr lang="en-US" smtClean="0"/>
              <a:pPr/>
              <a:t>37</a:t>
            </a:fld>
            <a:endParaRPr lang="en-US"/>
          </a:p>
        </p:txBody>
      </p:sp>
      <p:sp>
        <p:nvSpPr>
          <p:cNvPr id="103427" name="Rectangle 2"/>
          <p:cNvSpPr>
            <a:spLocks noGrp="1" noRot="1" noChangeAspect="1" noChangeArrowheads="1" noTextEdit="1"/>
          </p:cNvSpPr>
          <p:nvPr>
            <p:ph type="sldImg"/>
          </p:nvPr>
        </p:nvSpPr>
        <p:spPr>
          <a:xfrm>
            <a:off x="360363" y="690563"/>
            <a:ext cx="6137275" cy="3452812"/>
          </a:xfrm>
          <a:ln/>
        </p:spPr>
      </p:sp>
      <p:sp>
        <p:nvSpPr>
          <p:cNvPr id="10342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C898C3D-FDC2-480D-ABEA-354754147FA7}" type="slidenum">
              <a:rPr lang="en-US" smtClean="0"/>
              <a:pPr/>
              <a:t>38</a:t>
            </a:fld>
            <a:endParaRPr lang="en-US"/>
          </a:p>
        </p:txBody>
      </p:sp>
      <p:sp>
        <p:nvSpPr>
          <p:cNvPr id="104451" name="Rectangle 2"/>
          <p:cNvSpPr>
            <a:spLocks noGrp="1" noRot="1" noChangeAspect="1" noChangeArrowheads="1" noTextEdit="1"/>
          </p:cNvSpPr>
          <p:nvPr>
            <p:ph type="sldImg"/>
          </p:nvPr>
        </p:nvSpPr>
        <p:spPr>
          <a:xfrm>
            <a:off x="360363" y="690563"/>
            <a:ext cx="6137275" cy="3452812"/>
          </a:xfrm>
          <a:ln/>
        </p:spPr>
      </p:sp>
      <p:sp>
        <p:nvSpPr>
          <p:cNvPr id="10445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FB29F64-9566-4A68-9DDB-8C27E622E524}" type="slidenum">
              <a:rPr lang="en-US" smtClean="0"/>
              <a:pPr/>
              <a:t>39</a:t>
            </a:fld>
            <a:endParaRPr lang="en-US"/>
          </a:p>
        </p:txBody>
      </p:sp>
      <p:sp>
        <p:nvSpPr>
          <p:cNvPr id="105475" name="Rectangle 2"/>
          <p:cNvSpPr>
            <a:spLocks noGrp="1" noRot="1" noChangeAspect="1" noChangeArrowheads="1" noTextEdit="1"/>
          </p:cNvSpPr>
          <p:nvPr>
            <p:ph type="sldImg"/>
          </p:nvPr>
        </p:nvSpPr>
        <p:spPr>
          <a:xfrm>
            <a:off x="360363" y="690563"/>
            <a:ext cx="6137275" cy="3452812"/>
          </a:xfrm>
          <a:ln/>
        </p:spPr>
      </p:sp>
      <p:sp>
        <p:nvSpPr>
          <p:cNvPr id="10547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0ED8E7E-1650-4E10-B379-50FA6EE4B670}" type="slidenum">
              <a:rPr lang="en-US" smtClean="0"/>
              <a:pPr/>
              <a:t>40</a:t>
            </a:fld>
            <a:endParaRPr lang="en-US"/>
          </a:p>
        </p:txBody>
      </p:sp>
      <p:sp>
        <p:nvSpPr>
          <p:cNvPr id="106499" name="Rectangle 2"/>
          <p:cNvSpPr>
            <a:spLocks noGrp="1" noRot="1" noChangeAspect="1" noChangeArrowheads="1" noTextEdit="1"/>
          </p:cNvSpPr>
          <p:nvPr>
            <p:ph type="sldImg"/>
          </p:nvPr>
        </p:nvSpPr>
        <p:spPr>
          <a:xfrm>
            <a:off x="360363" y="690563"/>
            <a:ext cx="6137275" cy="3452812"/>
          </a:xfrm>
          <a:ln/>
        </p:spPr>
      </p:sp>
      <p:sp>
        <p:nvSpPr>
          <p:cNvPr id="10650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47AF439-146B-49F2-A145-A58C31CE73A6}" type="slidenum">
              <a:rPr lang="en-US" smtClean="0"/>
              <a:pPr/>
              <a:t>41</a:t>
            </a:fld>
            <a:endParaRPr lang="en-US"/>
          </a:p>
        </p:txBody>
      </p:sp>
      <p:sp>
        <p:nvSpPr>
          <p:cNvPr id="107523" name="Rectangle 2"/>
          <p:cNvSpPr>
            <a:spLocks noGrp="1" noRot="1" noChangeAspect="1" noChangeArrowheads="1" noTextEdit="1"/>
          </p:cNvSpPr>
          <p:nvPr>
            <p:ph type="sldImg"/>
          </p:nvPr>
        </p:nvSpPr>
        <p:spPr>
          <a:xfrm>
            <a:off x="360363" y="690563"/>
            <a:ext cx="6137275" cy="3452812"/>
          </a:xfrm>
          <a:ln/>
        </p:spPr>
      </p:sp>
      <p:sp>
        <p:nvSpPr>
          <p:cNvPr id="10752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360363" y="690563"/>
            <a:ext cx="6137275" cy="3452812"/>
          </a:xfrm>
          <a:ln/>
        </p:spPr>
      </p:sp>
      <p:sp>
        <p:nvSpPr>
          <p:cNvPr id="108547" name="Notes Placeholder 2"/>
          <p:cNvSpPr>
            <a:spLocks noGrp="1"/>
          </p:cNvSpPr>
          <p:nvPr>
            <p:ph type="body" idx="1"/>
          </p:nvPr>
        </p:nvSpPr>
        <p:spPr>
          <a:noFill/>
          <a:ln/>
        </p:spPr>
        <p:txBody>
          <a:bodyPr/>
          <a:lstStyle/>
          <a:p>
            <a:r>
              <a:rPr lang="en-US">
                <a:latin typeface="Arial" pitchFamily="34" charset="0"/>
              </a:rPr>
              <a:t>Source: adapted from: http://cf.hum.uva.nl/galle/galle/voc_shipping.html</a:t>
            </a:r>
          </a:p>
          <a:p>
            <a:endParaRPr lang="en-US">
              <a:latin typeface="Arial" pitchFamily="34" charset="0"/>
            </a:endParaRPr>
          </a:p>
        </p:txBody>
      </p:sp>
      <p:sp>
        <p:nvSpPr>
          <p:cNvPr id="108548" name="Slide Number Placeholder 3"/>
          <p:cNvSpPr>
            <a:spLocks noGrp="1"/>
          </p:cNvSpPr>
          <p:nvPr>
            <p:ph type="sldNum" sz="quarter" idx="5"/>
          </p:nvPr>
        </p:nvSpPr>
        <p:spPr>
          <a:noFill/>
        </p:spPr>
        <p:txBody>
          <a:bodyPr/>
          <a:lstStyle/>
          <a:p>
            <a:fld id="{2B884163-9EA2-439E-8E39-1EFD30C3A581}"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AFB6574-51A4-457F-9DCE-6C136034D0CC}" type="slidenum">
              <a:rPr lang="en-US" smtClean="0"/>
              <a:pPr/>
              <a:t>43</a:t>
            </a:fld>
            <a:endParaRPr lang="en-US"/>
          </a:p>
        </p:txBody>
      </p:sp>
      <p:sp>
        <p:nvSpPr>
          <p:cNvPr id="109571" name="Rectangle 2"/>
          <p:cNvSpPr>
            <a:spLocks noGrp="1" noRot="1" noChangeAspect="1" noChangeArrowheads="1" noTextEdit="1"/>
          </p:cNvSpPr>
          <p:nvPr>
            <p:ph type="sldImg"/>
          </p:nvPr>
        </p:nvSpPr>
        <p:spPr>
          <a:xfrm>
            <a:off x="360363" y="690563"/>
            <a:ext cx="6137275" cy="3452812"/>
          </a:xfrm>
          <a:ln/>
        </p:spPr>
      </p:sp>
      <p:sp>
        <p:nvSpPr>
          <p:cNvPr id="109572" name="Rectangle 3"/>
          <p:cNvSpPr>
            <a:spLocks noGrp="1" noChangeArrowheads="1"/>
          </p:cNvSpPr>
          <p:nvPr>
            <p:ph type="body" idx="1"/>
          </p:nvPr>
        </p:nvSpPr>
        <p:spPr>
          <a:noFill/>
          <a:ln/>
        </p:spPr>
        <p:txBody>
          <a:bodyPr/>
          <a:lstStyle/>
          <a:p>
            <a:r>
              <a:rPr lang="en-US">
                <a:latin typeface="Arial" pitchFamily="34" charset="0"/>
              </a:rPr>
              <a:t>Source: W. J. Bernstein (2008) A Spendid Exchange: How Trade Shaped the World, New York: Atlantic Monthly Press, p. 244.</a:t>
            </a:r>
          </a:p>
        </p:txBody>
      </p:sp>
    </p:spTree>
    <p:extLst>
      <p:ext uri="{BB962C8B-B14F-4D97-AF65-F5344CB8AC3E}">
        <p14:creationId xmlns:p14="http://schemas.microsoft.com/office/powerpoint/2010/main" val="2864245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0C8895D-5D9C-48B5-89C7-7354E52CBAB6}" type="slidenum">
              <a:rPr lang="en-US" smtClean="0"/>
              <a:pPr/>
              <a:t>44</a:t>
            </a:fld>
            <a:endParaRPr lang="en-US"/>
          </a:p>
        </p:txBody>
      </p:sp>
      <p:sp>
        <p:nvSpPr>
          <p:cNvPr id="110595" name="Rectangle 2"/>
          <p:cNvSpPr>
            <a:spLocks noGrp="1" noRot="1" noChangeAspect="1" noChangeArrowheads="1" noTextEdit="1"/>
          </p:cNvSpPr>
          <p:nvPr>
            <p:ph type="sldImg"/>
          </p:nvPr>
        </p:nvSpPr>
        <p:spPr>
          <a:xfrm>
            <a:off x="360363" y="690563"/>
            <a:ext cx="6137275" cy="3452812"/>
          </a:xfrm>
          <a:ln/>
        </p:spPr>
      </p:sp>
      <p:sp>
        <p:nvSpPr>
          <p:cNvPr id="11059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63138DA-B64A-4035-9C19-2CB487706D84}" type="slidenum">
              <a:rPr lang="en-US" smtClean="0"/>
              <a:pPr/>
              <a:t>4</a:t>
            </a:fld>
            <a:endParaRPr lang="en-US"/>
          </a:p>
        </p:txBody>
      </p:sp>
      <p:sp>
        <p:nvSpPr>
          <p:cNvPr id="72707" name="Rectangle 2"/>
          <p:cNvSpPr>
            <a:spLocks noGrp="1" noRot="1" noChangeAspect="1" noChangeArrowheads="1" noTextEdit="1"/>
          </p:cNvSpPr>
          <p:nvPr>
            <p:ph type="sldImg"/>
          </p:nvPr>
        </p:nvSpPr>
        <p:spPr>
          <a:xfrm>
            <a:off x="360363" y="690563"/>
            <a:ext cx="6137275" cy="3452812"/>
          </a:xfrm>
          <a:ln/>
        </p:spPr>
      </p:sp>
      <p:sp>
        <p:nvSpPr>
          <p:cNvPr id="7270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9738E74-FB8F-4AEF-B476-89FAB2E2A537}" type="slidenum">
              <a:rPr lang="en-US" smtClean="0"/>
              <a:pPr/>
              <a:t>45</a:t>
            </a:fld>
            <a:endParaRPr lang="en-US"/>
          </a:p>
        </p:txBody>
      </p:sp>
      <p:sp>
        <p:nvSpPr>
          <p:cNvPr id="111619" name="Rectangle 2"/>
          <p:cNvSpPr>
            <a:spLocks noGrp="1" noRot="1" noChangeAspect="1" noChangeArrowheads="1" noTextEdit="1"/>
          </p:cNvSpPr>
          <p:nvPr>
            <p:ph type="sldImg"/>
          </p:nvPr>
        </p:nvSpPr>
        <p:spPr>
          <a:xfrm>
            <a:off x="360363" y="690563"/>
            <a:ext cx="6137275" cy="3452812"/>
          </a:xfrm>
          <a:ln/>
        </p:spPr>
      </p:sp>
      <p:sp>
        <p:nvSpPr>
          <p:cNvPr id="11162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C03A82D-E377-4BCC-B833-63F480998E48}" type="slidenum">
              <a:rPr lang="en-US" smtClean="0"/>
              <a:pPr/>
              <a:t>46</a:t>
            </a:fld>
            <a:endParaRPr lang="en-US"/>
          </a:p>
        </p:txBody>
      </p:sp>
      <p:sp>
        <p:nvSpPr>
          <p:cNvPr id="112643" name="Rectangle 2"/>
          <p:cNvSpPr>
            <a:spLocks noGrp="1" noRot="1" noChangeAspect="1" noChangeArrowheads="1" noTextEdit="1"/>
          </p:cNvSpPr>
          <p:nvPr>
            <p:ph type="sldImg"/>
          </p:nvPr>
        </p:nvSpPr>
        <p:spPr>
          <a:xfrm>
            <a:off x="360363" y="690563"/>
            <a:ext cx="6137275" cy="3452812"/>
          </a:xfrm>
          <a:ln/>
        </p:spPr>
      </p:sp>
      <p:sp>
        <p:nvSpPr>
          <p:cNvPr id="11264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0619159-AF53-43B4-8B69-D26D71FD321C}" type="slidenum">
              <a:rPr lang="en-US" smtClean="0"/>
              <a:pPr/>
              <a:t>47</a:t>
            </a:fld>
            <a:endParaRPr lang="en-US"/>
          </a:p>
        </p:txBody>
      </p:sp>
      <p:sp>
        <p:nvSpPr>
          <p:cNvPr id="113667" name="Rectangle 2"/>
          <p:cNvSpPr>
            <a:spLocks noGrp="1" noRot="1" noChangeAspect="1" noChangeArrowheads="1" noTextEdit="1"/>
          </p:cNvSpPr>
          <p:nvPr>
            <p:ph type="sldImg"/>
          </p:nvPr>
        </p:nvSpPr>
        <p:spPr>
          <a:xfrm>
            <a:off x="360363" y="690563"/>
            <a:ext cx="6137275" cy="3452812"/>
          </a:xfrm>
          <a:ln/>
        </p:spPr>
      </p:sp>
      <p:sp>
        <p:nvSpPr>
          <p:cNvPr id="11366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252C61B-5ED9-48DA-B6F4-B792A1514707}" type="slidenum">
              <a:rPr lang="en-US" smtClean="0"/>
              <a:pPr/>
              <a:t>48</a:t>
            </a:fld>
            <a:endParaRPr lang="en-US"/>
          </a:p>
        </p:txBody>
      </p:sp>
      <p:sp>
        <p:nvSpPr>
          <p:cNvPr id="114691" name="Rectangle 2"/>
          <p:cNvSpPr>
            <a:spLocks noGrp="1" noRot="1" noChangeAspect="1" noChangeArrowheads="1" noTextEdit="1"/>
          </p:cNvSpPr>
          <p:nvPr>
            <p:ph type="sldImg"/>
          </p:nvPr>
        </p:nvSpPr>
        <p:spPr>
          <a:xfrm>
            <a:off x="360363" y="690563"/>
            <a:ext cx="6137275" cy="3452812"/>
          </a:xfrm>
          <a:ln/>
        </p:spPr>
      </p:sp>
      <p:sp>
        <p:nvSpPr>
          <p:cNvPr id="11469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0A02011-4B6E-423B-B4A2-6A0FDCE27F10}" type="slidenum">
              <a:rPr lang="en-US" smtClean="0"/>
              <a:pPr/>
              <a:t>49</a:t>
            </a:fld>
            <a:endParaRPr lang="en-US"/>
          </a:p>
        </p:txBody>
      </p:sp>
      <p:sp>
        <p:nvSpPr>
          <p:cNvPr id="115715" name="Rectangle 2"/>
          <p:cNvSpPr>
            <a:spLocks noGrp="1" noRot="1" noChangeAspect="1" noChangeArrowheads="1" noTextEdit="1"/>
          </p:cNvSpPr>
          <p:nvPr>
            <p:ph type="sldImg"/>
          </p:nvPr>
        </p:nvSpPr>
        <p:spPr>
          <a:xfrm>
            <a:off x="360363" y="690563"/>
            <a:ext cx="6137275" cy="3452812"/>
          </a:xfrm>
          <a:ln/>
        </p:spPr>
      </p:sp>
      <p:sp>
        <p:nvSpPr>
          <p:cNvPr id="11571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7302A51-5D57-4CF2-9090-E81987AAE03D}" type="slidenum">
              <a:rPr lang="en-US" smtClean="0"/>
              <a:pPr/>
              <a:t>50</a:t>
            </a:fld>
            <a:endParaRPr lang="en-US"/>
          </a:p>
        </p:txBody>
      </p:sp>
      <p:sp>
        <p:nvSpPr>
          <p:cNvPr id="116739" name="Rectangle 2"/>
          <p:cNvSpPr>
            <a:spLocks noGrp="1" noRot="1" noChangeAspect="1" noChangeArrowheads="1" noTextEdit="1"/>
          </p:cNvSpPr>
          <p:nvPr>
            <p:ph type="sldImg"/>
          </p:nvPr>
        </p:nvSpPr>
        <p:spPr>
          <a:xfrm>
            <a:off x="360363" y="690563"/>
            <a:ext cx="6137275" cy="3452812"/>
          </a:xfrm>
          <a:ln/>
        </p:spPr>
      </p:sp>
      <p:sp>
        <p:nvSpPr>
          <p:cNvPr id="11674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C66866E-3D9D-454E-92EF-9A2ED7264B7C}" type="slidenum">
              <a:rPr lang="en-US" smtClean="0"/>
              <a:pPr/>
              <a:t>52</a:t>
            </a:fld>
            <a:endParaRPr lang="en-US"/>
          </a:p>
        </p:txBody>
      </p:sp>
      <p:sp>
        <p:nvSpPr>
          <p:cNvPr id="117763" name="Rectangle 2"/>
          <p:cNvSpPr>
            <a:spLocks noGrp="1" noRot="1" noChangeAspect="1" noChangeArrowheads="1" noTextEdit="1"/>
          </p:cNvSpPr>
          <p:nvPr>
            <p:ph type="sldImg"/>
          </p:nvPr>
        </p:nvSpPr>
        <p:spPr>
          <a:xfrm>
            <a:off x="360363" y="690563"/>
            <a:ext cx="6137275" cy="3452812"/>
          </a:xfrm>
          <a:ln/>
        </p:spPr>
      </p:sp>
      <p:sp>
        <p:nvSpPr>
          <p:cNvPr id="11776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77C6347-3D6F-4E46-B262-91F28E98237B}" type="slidenum">
              <a:rPr lang="en-US" smtClean="0"/>
              <a:pPr/>
              <a:t>53</a:t>
            </a:fld>
            <a:endParaRPr lang="en-US"/>
          </a:p>
        </p:txBody>
      </p:sp>
      <p:sp>
        <p:nvSpPr>
          <p:cNvPr id="118787" name="Rectangle 2"/>
          <p:cNvSpPr>
            <a:spLocks noGrp="1" noRot="1" noChangeAspect="1" noChangeArrowheads="1" noTextEdit="1"/>
          </p:cNvSpPr>
          <p:nvPr>
            <p:ph type="sldImg"/>
          </p:nvPr>
        </p:nvSpPr>
        <p:spPr>
          <a:xfrm>
            <a:off x="360363" y="690563"/>
            <a:ext cx="6137275" cy="3452812"/>
          </a:xfrm>
          <a:ln/>
        </p:spPr>
      </p:sp>
      <p:sp>
        <p:nvSpPr>
          <p:cNvPr id="11878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86E1D0C-BF4A-4EFA-9C33-7CE3DA50C7E9}" type="slidenum">
              <a:rPr lang="en-US" smtClean="0"/>
              <a:pPr/>
              <a:t>54</a:t>
            </a:fld>
            <a:endParaRPr lang="en-US"/>
          </a:p>
        </p:txBody>
      </p:sp>
      <p:sp>
        <p:nvSpPr>
          <p:cNvPr id="119811" name="Rectangle 2"/>
          <p:cNvSpPr>
            <a:spLocks noGrp="1" noRot="1" noChangeAspect="1" noChangeArrowheads="1" noTextEdit="1"/>
          </p:cNvSpPr>
          <p:nvPr>
            <p:ph type="sldImg"/>
          </p:nvPr>
        </p:nvSpPr>
        <p:spPr>
          <a:xfrm>
            <a:off x="360363" y="690563"/>
            <a:ext cx="6137275" cy="3452812"/>
          </a:xfrm>
          <a:ln/>
        </p:spPr>
      </p:sp>
      <p:sp>
        <p:nvSpPr>
          <p:cNvPr id="11981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Relying on its unique political system and advantageous geography, Shanghai, after being opened up as a port, gradually became the most prosperous center of trade in the Far East, regarded as a “paradise for adventurers”, with the people who came all expressing an attitude of “doing business big, or not doing it at all”. Photo is of Shanghai’s riverbank pedestrian street around the 1930s in the 20th century. AFP</a:t>
            </a:r>
          </a:p>
        </p:txBody>
      </p:sp>
      <p:sp>
        <p:nvSpPr>
          <p:cNvPr id="4" name="Slide Number Placeholder 3"/>
          <p:cNvSpPr>
            <a:spLocks noGrp="1"/>
          </p:cNvSpPr>
          <p:nvPr>
            <p:ph type="sldNum" sz="quarter" idx="5"/>
          </p:nvPr>
        </p:nvSpPr>
        <p:spPr/>
        <p:txBody>
          <a:bodyPr/>
          <a:lstStyle/>
          <a:p>
            <a:pPr>
              <a:defRPr/>
            </a:pPr>
            <a:fld id="{F44872DF-0ADD-485F-925B-22DC6C5D88AF}" type="slidenum">
              <a:rPr lang="en-US" smtClean="0"/>
              <a:pPr>
                <a:defRPr/>
              </a:pPr>
              <a:t>55</a:t>
            </a:fld>
            <a:endParaRPr lang="en-US"/>
          </a:p>
        </p:txBody>
      </p:sp>
    </p:spTree>
    <p:extLst>
      <p:ext uri="{BB962C8B-B14F-4D97-AF65-F5344CB8AC3E}">
        <p14:creationId xmlns:p14="http://schemas.microsoft.com/office/powerpoint/2010/main" val="19376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D8AE2BC-6CFE-43E9-ABAC-6EBE9512581C}" type="slidenum">
              <a:rPr lang="en-US" smtClean="0"/>
              <a:pPr/>
              <a:t>5</a:t>
            </a:fld>
            <a:endParaRPr lang="en-US"/>
          </a:p>
        </p:txBody>
      </p:sp>
      <p:sp>
        <p:nvSpPr>
          <p:cNvPr id="73731" name="Rectangle 2"/>
          <p:cNvSpPr>
            <a:spLocks noGrp="1" noRot="1" noChangeAspect="1" noChangeArrowheads="1" noTextEdit="1"/>
          </p:cNvSpPr>
          <p:nvPr>
            <p:ph type="sldImg"/>
          </p:nvPr>
        </p:nvSpPr>
        <p:spPr>
          <a:xfrm>
            <a:off x="360363" y="690563"/>
            <a:ext cx="6137275" cy="3452812"/>
          </a:xfrm>
          <a:ln/>
        </p:spPr>
      </p:sp>
      <p:sp>
        <p:nvSpPr>
          <p:cNvPr id="7373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4872DF-0ADD-485F-925B-22DC6C5D88AF}" type="slidenum">
              <a:rPr lang="en-US" smtClean="0"/>
              <a:pPr>
                <a:defRPr/>
              </a:pPr>
              <a:t>56</a:t>
            </a:fld>
            <a:endParaRPr lang="en-US"/>
          </a:p>
        </p:txBody>
      </p:sp>
    </p:spTree>
    <p:extLst>
      <p:ext uri="{BB962C8B-B14F-4D97-AF65-F5344CB8AC3E}">
        <p14:creationId xmlns:p14="http://schemas.microsoft.com/office/powerpoint/2010/main" val="56732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F0DBC62-908D-47DB-A0D9-F6945A9E6E8E}" type="slidenum">
              <a:rPr lang="en-US" smtClean="0"/>
              <a:pPr/>
              <a:t>57</a:t>
            </a:fld>
            <a:endParaRPr lang="en-US"/>
          </a:p>
        </p:txBody>
      </p:sp>
      <p:sp>
        <p:nvSpPr>
          <p:cNvPr id="121859" name="Rectangle 2"/>
          <p:cNvSpPr>
            <a:spLocks noGrp="1" noRot="1" noChangeAspect="1" noChangeArrowheads="1" noTextEdit="1"/>
          </p:cNvSpPr>
          <p:nvPr>
            <p:ph type="sldImg"/>
          </p:nvPr>
        </p:nvSpPr>
        <p:spPr>
          <a:xfrm>
            <a:off x="360363" y="690563"/>
            <a:ext cx="6137275" cy="3452812"/>
          </a:xfrm>
          <a:ln/>
        </p:spPr>
      </p:sp>
      <p:sp>
        <p:nvSpPr>
          <p:cNvPr id="12186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BFAA960-4B65-4254-87A3-C2C561D61E06}" type="slidenum">
              <a:rPr lang="en-US" smtClean="0"/>
              <a:pPr/>
              <a:t>58</a:t>
            </a:fld>
            <a:endParaRPr lang="en-US"/>
          </a:p>
        </p:txBody>
      </p:sp>
      <p:sp>
        <p:nvSpPr>
          <p:cNvPr id="122883" name="Rectangle 2"/>
          <p:cNvSpPr>
            <a:spLocks noGrp="1" noRot="1" noChangeAspect="1" noChangeArrowheads="1" noTextEdit="1"/>
          </p:cNvSpPr>
          <p:nvPr>
            <p:ph type="sldImg"/>
          </p:nvPr>
        </p:nvSpPr>
        <p:spPr>
          <a:xfrm>
            <a:off x="360363" y="690563"/>
            <a:ext cx="6137275" cy="3452812"/>
          </a:xfrm>
          <a:ln/>
        </p:spPr>
      </p:sp>
      <p:sp>
        <p:nvSpPr>
          <p:cNvPr id="12288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FB8DF84-0A34-4D55-BF86-DFEE5C34DA94}" type="slidenum">
              <a:rPr lang="en-US" smtClean="0"/>
              <a:pPr/>
              <a:t>59</a:t>
            </a:fld>
            <a:endParaRPr lang="en-US"/>
          </a:p>
        </p:txBody>
      </p:sp>
      <p:sp>
        <p:nvSpPr>
          <p:cNvPr id="123907" name="Rectangle 2"/>
          <p:cNvSpPr>
            <a:spLocks noGrp="1" noRot="1" noChangeAspect="1" noChangeArrowheads="1" noTextEdit="1"/>
          </p:cNvSpPr>
          <p:nvPr>
            <p:ph type="sldImg"/>
          </p:nvPr>
        </p:nvSpPr>
        <p:spPr>
          <a:xfrm>
            <a:off x="360363" y="690563"/>
            <a:ext cx="6137275" cy="3452812"/>
          </a:xfrm>
          <a:ln/>
        </p:spPr>
      </p:sp>
      <p:sp>
        <p:nvSpPr>
          <p:cNvPr id="12390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7A51BD9-3AA1-4435-B098-F1C89EDFA578}" type="slidenum">
              <a:rPr lang="en-US" smtClean="0"/>
              <a:pPr/>
              <a:t>60</a:t>
            </a:fld>
            <a:endParaRPr lang="en-US"/>
          </a:p>
        </p:txBody>
      </p:sp>
      <p:sp>
        <p:nvSpPr>
          <p:cNvPr id="124931" name="Rectangle 2"/>
          <p:cNvSpPr>
            <a:spLocks noGrp="1" noRot="1" noChangeAspect="1" noChangeArrowheads="1" noTextEdit="1"/>
          </p:cNvSpPr>
          <p:nvPr>
            <p:ph type="sldImg"/>
          </p:nvPr>
        </p:nvSpPr>
        <p:spPr>
          <a:xfrm>
            <a:off x="360363" y="690563"/>
            <a:ext cx="6137275" cy="3452812"/>
          </a:xfrm>
          <a:ln/>
        </p:spPr>
      </p:sp>
      <p:sp>
        <p:nvSpPr>
          <p:cNvPr id="12493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FC4E692-9A0D-4C9B-85EA-60DC7DC4E8A6}" type="slidenum">
              <a:rPr lang="en-US" smtClean="0"/>
              <a:pPr/>
              <a:t>61</a:t>
            </a:fld>
            <a:endParaRPr lang="en-US"/>
          </a:p>
        </p:txBody>
      </p:sp>
      <p:sp>
        <p:nvSpPr>
          <p:cNvPr id="126979" name="Rectangle 2"/>
          <p:cNvSpPr>
            <a:spLocks noGrp="1" noRot="1" noChangeAspect="1" noChangeArrowheads="1" noTextEdit="1"/>
          </p:cNvSpPr>
          <p:nvPr>
            <p:ph type="sldImg"/>
          </p:nvPr>
        </p:nvSpPr>
        <p:spPr>
          <a:xfrm>
            <a:off x="360363" y="690563"/>
            <a:ext cx="6137275" cy="3452812"/>
          </a:xfrm>
          <a:ln/>
        </p:spPr>
      </p:sp>
      <p:sp>
        <p:nvSpPr>
          <p:cNvPr id="12698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http://www.emersonkent.com/map_archive/wwii_major_operations_asia.htm</a:t>
            </a:r>
          </a:p>
        </p:txBody>
      </p:sp>
      <p:sp>
        <p:nvSpPr>
          <p:cNvPr id="4" name="Slide Number Placeholder 3"/>
          <p:cNvSpPr>
            <a:spLocks noGrp="1"/>
          </p:cNvSpPr>
          <p:nvPr>
            <p:ph type="sldNum" sz="quarter" idx="5"/>
          </p:nvPr>
        </p:nvSpPr>
        <p:spPr/>
        <p:txBody>
          <a:bodyPr/>
          <a:lstStyle/>
          <a:p>
            <a:pPr>
              <a:defRPr/>
            </a:pPr>
            <a:fld id="{F44872DF-0ADD-485F-925B-22DC6C5D88AF}" type="slidenum">
              <a:rPr lang="en-US" smtClean="0"/>
              <a:pPr>
                <a:defRPr/>
              </a:pPr>
              <a:t>63</a:t>
            </a:fld>
            <a:endParaRPr lang="en-US"/>
          </a:p>
        </p:txBody>
      </p:sp>
    </p:spTree>
    <p:extLst>
      <p:ext uri="{BB962C8B-B14F-4D97-AF65-F5344CB8AC3E}">
        <p14:creationId xmlns:p14="http://schemas.microsoft.com/office/powerpoint/2010/main" val="2560268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5928F9BF-DE2E-4A3A-BB8B-768024B127A8}" type="slidenum">
              <a:rPr lang="en-US" smtClean="0"/>
              <a:pPr/>
              <a:t>64</a:t>
            </a:fld>
            <a:endParaRPr lang="en-US"/>
          </a:p>
        </p:txBody>
      </p:sp>
      <p:sp>
        <p:nvSpPr>
          <p:cNvPr id="128003" name="Rectangle 2"/>
          <p:cNvSpPr>
            <a:spLocks noGrp="1" noRot="1" noChangeAspect="1" noChangeArrowheads="1" noTextEdit="1"/>
          </p:cNvSpPr>
          <p:nvPr>
            <p:ph type="sldImg"/>
          </p:nvPr>
        </p:nvSpPr>
        <p:spPr>
          <a:xfrm>
            <a:off x="360363" y="690563"/>
            <a:ext cx="6137275" cy="3452812"/>
          </a:xfrm>
          <a:ln/>
        </p:spPr>
      </p:sp>
      <p:sp>
        <p:nvSpPr>
          <p:cNvPr id="12800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A55ED488-8067-40AE-873F-63552F22F529}" type="slidenum">
              <a:rPr lang="en-US" smtClean="0"/>
              <a:pPr/>
              <a:t>65</a:t>
            </a:fld>
            <a:endParaRPr lang="en-US"/>
          </a:p>
        </p:txBody>
      </p:sp>
      <p:sp>
        <p:nvSpPr>
          <p:cNvPr id="129027" name="Rectangle 2"/>
          <p:cNvSpPr>
            <a:spLocks noGrp="1" noRot="1" noChangeAspect="1" noChangeArrowheads="1" noTextEdit="1"/>
          </p:cNvSpPr>
          <p:nvPr>
            <p:ph type="sldImg"/>
          </p:nvPr>
        </p:nvSpPr>
        <p:spPr>
          <a:xfrm>
            <a:off x="360363" y="690563"/>
            <a:ext cx="6137275" cy="3452812"/>
          </a:xfrm>
          <a:ln/>
        </p:spPr>
      </p:sp>
      <p:sp>
        <p:nvSpPr>
          <p:cNvPr id="12902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871764D-8E7F-4EB4-80E4-3279A2D7CE55}" type="slidenum">
              <a:rPr lang="en-US" smtClean="0"/>
              <a:pPr/>
              <a:t>66</a:t>
            </a:fld>
            <a:endParaRPr lang="en-US"/>
          </a:p>
        </p:txBody>
      </p:sp>
      <p:sp>
        <p:nvSpPr>
          <p:cNvPr id="130051" name="Rectangle 2"/>
          <p:cNvSpPr>
            <a:spLocks noGrp="1" noRot="1" noChangeAspect="1" noChangeArrowheads="1" noTextEdit="1"/>
          </p:cNvSpPr>
          <p:nvPr>
            <p:ph type="sldImg"/>
          </p:nvPr>
        </p:nvSpPr>
        <p:spPr>
          <a:xfrm>
            <a:off x="360363" y="690563"/>
            <a:ext cx="6137275" cy="3452812"/>
          </a:xfrm>
          <a:ln/>
        </p:spPr>
      </p:sp>
      <p:sp>
        <p:nvSpPr>
          <p:cNvPr id="13005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4FE2C6C-089A-4DFF-A6D8-8B3FAB88BF81}" type="slidenum">
              <a:rPr lang="en-US" smtClean="0"/>
              <a:pPr/>
              <a:t>6</a:t>
            </a:fld>
            <a:endParaRPr lang="en-US"/>
          </a:p>
        </p:txBody>
      </p:sp>
      <p:sp>
        <p:nvSpPr>
          <p:cNvPr id="74755" name="Rectangle 2"/>
          <p:cNvSpPr>
            <a:spLocks noGrp="1" noRot="1" noChangeAspect="1" noChangeArrowheads="1" noTextEdit="1"/>
          </p:cNvSpPr>
          <p:nvPr>
            <p:ph type="sldImg"/>
          </p:nvPr>
        </p:nvSpPr>
        <p:spPr>
          <a:xfrm>
            <a:off x="360363" y="690563"/>
            <a:ext cx="6137275" cy="3452812"/>
          </a:xfrm>
          <a:ln/>
        </p:spPr>
      </p:sp>
      <p:sp>
        <p:nvSpPr>
          <p:cNvPr id="7475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E01AD0F-C61A-4D1C-A7F9-7015C3E45E49}" type="slidenum">
              <a:rPr lang="en-US" smtClean="0"/>
              <a:pPr/>
              <a:t>67</a:t>
            </a:fld>
            <a:endParaRPr lang="en-US"/>
          </a:p>
        </p:txBody>
      </p:sp>
      <p:sp>
        <p:nvSpPr>
          <p:cNvPr id="132099" name="Rectangle 2"/>
          <p:cNvSpPr>
            <a:spLocks noGrp="1" noRot="1" noChangeAspect="1" noChangeArrowheads="1" noTextEdit="1"/>
          </p:cNvSpPr>
          <p:nvPr>
            <p:ph type="sldImg"/>
          </p:nvPr>
        </p:nvSpPr>
        <p:spPr>
          <a:xfrm>
            <a:off x="360363" y="690563"/>
            <a:ext cx="6137275" cy="3452812"/>
          </a:xfrm>
          <a:ln/>
        </p:spPr>
      </p:sp>
      <p:sp>
        <p:nvSpPr>
          <p:cNvPr id="13210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F56EEC1-6DAC-4C21-88C0-457830C1C543}" type="slidenum">
              <a:rPr lang="en-US" smtClean="0"/>
              <a:pPr/>
              <a:t>68</a:t>
            </a:fld>
            <a:endParaRPr lang="en-US"/>
          </a:p>
        </p:txBody>
      </p:sp>
      <p:sp>
        <p:nvSpPr>
          <p:cNvPr id="133123" name="Rectangle 2"/>
          <p:cNvSpPr>
            <a:spLocks noGrp="1" noRot="1" noChangeAspect="1" noChangeArrowheads="1" noTextEdit="1"/>
          </p:cNvSpPr>
          <p:nvPr>
            <p:ph type="sldImg"/>
          </p:nvPr>
        </p:nvSpPr>
        <p:spPr>
          <a:xfrm>
            <a:off x="360363" y="690563"/>
            <a:ext cx="6137275" cy="3452812"/>
          </a:xfrm>
          <a:ln/>
        </p:spPr>
      </p:sp>
      <p:sp>
        <p:nvSpPr>
          <p:cNvPr id="13312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360363" y="690563"/>
            <a:ext cx="6137275" cy="3452812"/>
          </a:xfrm>
          <a:ln/>
        </p:spPr>
      </p:sp>
      <p:sp>
        <p:nvSpPr>
          <p:cNvPr id="134147" name="Notes Placeholder 2"/>
          <p:cNvSpPr>
            <a:spLocks noGrp="1"/>
          </p:cNvSpPr>
          <p:nvPr>
            <p:ph type="body" idx="1"/>
          </p:nvPr>
        </p:nvSpPr>
        <p:spPr>
          <a:noFill/>
          <a:ln/>
        </p:spPr>
        <p:txBody>
          <a:bodyPr/>
          <a:lstStyle/>
          <a:p>
            <a:endParaRPr lang="en-US">
              <a:latin typeface="Arial" pitchFamily="34" charset="0"/>
            </a:endParaRPr>
          </a:p>
        </p:txBody>
      </p:sp>
      <p:sp>
        <p:nvSpPr>
          <p:cNvPr id="134148" name="Slide Number Placeholder 3"/>
          <p:cNvSpPr>
            <a:spLocks noGrp="1"/>
          </p:cNvSpPr>
          <p:nvPr>
            <p:ph type="sldNum" sz="quarter" idx="5"/>
          </p:nvPr>
        </p:nvSpPr>
        <p:spPr>
          <a:noFill/>
        </p:spPr>
        <p:txBody>
          <a:bodyPr/>
          <a:lstStyle/>
          <a:p>
            <a:fld id="{CF787C71-58EB-486A-96B5-CEFDAC2A19AE}"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AD9C944-BB60-4EF6-85A5-07AE39FA02B9}" type="slidenum">
              <a:rPr lang="en-US" smtClean="0"/>
              <a:pPr/>
              <a:t>7</a:t>
            </a:fld>
            <a:endParaRPr lang="en-US"/>
          </a:p>
        </p:txBody>
      </p:sp>
      <p:sp>
        <p:nvSpPr>
          <p:cNvPr id="75779" name="Rectangle 2"/>
          <p:cNvSpPr>
            <a:spLocks noGrp="1" noRot="1" noChangeAspect="1" noChangeArrowheads="1" noTextEdit="1"/>
          </p:cNvSpPr>
          <p:nvPr>
            <p:ph type="sldImg"/>
          </p:nvPr>
        </p:nvSpPr>
        <p:spPr>
          <a:xfrm>
            <a:off x="360363" y="690563"/>
            <a:ext cx="6137275" cy="3452812"/>
          </a:xfrm>
          <a:ln/>
        </p:spPr>
      </p:sp>
      <p:sp>
        <p:nvSpPr>
          <p:cNvPr id="7578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37CCDDA-6906-47B3-9C4E-2D8952D9EB15}" type="slidenum">
              <a:rPr lang="en-US" smtClean="0"/>
              <a:pPr/>
              <a:t>9</a:t>
            </a:fld>
            <a:endParaRPr lang="en-US"/>
          </a:p>
        </p:txBody>
      </p:sp>
      <p:sp>
        <p:nvSpPr>
          <p:cNvPr id="76803" name="Rectangle 2"/>
          <p:cNvSpPr>
            <a:spLocks noGrp="1" noRot="1" noChangeAspect="1" noChangeArrowheads="1" noTextEdit="1"/>
          </p:cNvSpPr>
          <p:nvPr>
            <p:ph type="sldImg"/>
          </p:nvPr>
        </p:nvSpPr>
        <p:spPr>
          <a:xfrm>
            <a:off x="360363" y="690563"/>
            <a:ext cx="6137275" cy="3452812"/>
          </a:xfrm>
          <a:ln/>
        </p:spPr>
      </p:sp>
      <p:sp>
        <p:nvSpPr>
          <p:cNvPr id="7680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72C4B98-443E-4E26-9E62-AEAC6D48105D}" type="slidenum">
              <a:rPr lang="en-US" smtClean="0"/>
              <a:pPr/>
              <a:t>10</a:t>
            </a:fld>
            <a:endParaRPr lang="en-US"/>
          </a:p>
        </p:txBody>
      </p:sp>
      <p:sp>
        <p:nvSpPr>
          <p:cNvPr id="77827" name="Rectangle 2"/>
          <p:cNvSpPr>
            <a:spLocks noGrp="1" noRot="1" noChangeAspect="1" noChangeArrowheads="1" noTextEdit="1"/>
          </p:cNvSpPr>
          <p:nvPr>
            <p:ph type="sldImg"/>
          </p:nvPr>
        </p:nvSpPr>
        <p:spPr>
          <a:xfrm>
            <a:off x="360363" y="690563"/>
            <a:ext cx="6137275" cy="3452812"/>
          </a:xfrm>
          <a:ln/>
        </p:spPr>
      </p:sp>
      <p:sp>
        <p:nvSpPr>
          <p:cNvPr id="7782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rgbClr val="993300"/>
          </a:solidFill>
          <a:ln w="9525">
            <a:noFill/>
            <a:round/>
            <a:headEnd/>
            <a:tailEnd/>
          </a:ln>
          <a:effectLst/>
        </p:spPr>
        <p:txBody>
          <a:bodyPr/>
          <a:lstStyle/>
          <a:p>
            <a:pPr>
              <a:defRPr/>
            </a:pPr>
            <a:endParaRPr lang="en-US">
              <a:latin typeface="Arial" charset="0"/>
            </a:endParaRPr>
          </a:p>
        </p:txBody>
      </p:sp>
      <p:sp>
        <p:nvSpPr>
          <p:cNvPr id="5"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rgbClr val="FFCC00"/>
          </a:solidFill>
          <a:ln w="9525">
            <a:noFill/>
            <a:round/>
            <a:headEnd/>
            <a:tailEnd/>
          </a:ln>
          <a:effectLst/>
        </p:spPr>
        <p:txBody>
          <a:bodyPr/>
          <a:lstStyle/>
          <a:p>
            <a:pPr>
              <a:defRPr/>
            </a:pPr>
            <a:endParaRPr lang="en-US">
              <a:latin typeface="Arial" charset="0"/>
            </a:endParaRPr>
          </a:p>
        </p:txBody>
      </p:sp>
      <p:sp>
        <p:nvSpPr>
          <p:cNvPr id="6" name="Rectangle 4"/>
          <p:cNvSpPr>
            <a:spLocks noChangeArrowheads="1"/>
          </p:cNvSpPr>
          <p:nvPr userDrawn="1"/>
        </p:nvSpPr>
        <p:spPr bwMode="auto">
          <a:xfrm>
            <a:off x="-10584" y="1447800"/>
            <a:ext cx="2252135" cy="4953000"/>
          </a:xfrm>
          <a:prstGeom prst="rect">
            <a:avLst/>
          </a:prstGeom>
          <a:solidFill>
            <a:schemeClr val="accent1">
              <a:lumMod val="40000"/>
              <a:lumOff val="60000"/>
            </a:schemeClr>
          </a:solidFill>
          <a:ln w="9525">
            <a:noFill/>
            <a:miter lim="800000"/>
            <a:headEnd/>
            <a:tailEnd/>
          </a:ln>
          <a:effectLst/>
        </p:spPr>
        <p:txBody>
          <a:bodyPr wrap="none" anchor="ctr"/>
          <a:lstStyle/>
          <a:p>
            <a:pPr>
              <a:defRPr/>
            </a:pPr>
            <a:endParaRPr lang="en-US">
              <a:latin typeface="Arial" charset="0"/>
            </a:endParaRPr>
          </a:p>
        </p:txBody>
      </p:sp>
      <p:sp>
        <p:nvSpPr>
          <p:cNvPr id="7" name="Rectangle 5"/>
          <p:cNvSpPr>
            <a:spLocks noChangeArrowheads="1"/>
          </p:cNvSpPr>
          <p:nvPr/>
        </p:nvSpPr>
        <p:spPr bwMode="auto">
          <a:xfrm>
            <a:off x="-8467" y="-1588"/>
            <a:ext cx="5689600" cy="1460501"/>
          </a:xfrm>
          <a:prstGeom prst="rect">
            <a:avLst/>
          </a:prstGeom>
          <a:solidFill>
            <a:srgbClr val="FFCC00"/>
          </a:solidFill>
          <a:ln w="9525">
            <a:noFill/>
            <a:miter lim="800000"/>
            <a:headEnd/>
            <a:tailEnd/>
          </a:ln>
          <a:effectLst/>
        </p:spPr>
        <p:txBody>
          <a:bodyPr wrap="none" anchor="ctr"/>
          <a:lstStyle/>
          <a:p>
            <a:pPr>
              <a:defRPr/>
            </a:pPr>
            <a:endParaRPr lang="en-US">
              <a:latin typeface="Arial" charset="0"/>
            </a:endParaRPr>
          </a:p>
        </p:txBody>
      </p:sp>
      <p:sp>
        <p:nvSpPr>
          <p:cNvPr id="8" name="Rectangle 6"/>
          <p:cNvSpPr>
            <a:spLocks noChangeArrowheads="1"/>
          </p:cNvSpPr>
          <p:nvPr/>
        </p:nvSpPr>
        <p:spPr bwMode="auto">
          <a:xfrm>
            <a:off x="-12700" y="152400"/>
            <a:ext cx="10363200" cy="1143000"/>
          </a:xfrm>
          <a:prstGeom prst="rect">
            <a:avLst/>
          </a:prstGeom>
          <a:solidFill>
            <a:srgbClr val="993300"/>
          </a:solidFill>
          <a:ln w="9525">
            <a:noFill/>
            <a:miter lim="800000"/>
            <a:headEnd/>
            <a:tailEnd/>
          </a:ln>
          <a:effectLst/>
        </p:spPr>
        <p:txBody>
          <a:bodyPr wrap="none" anchor="ctr"/>
          <a:lstStyle/>
          <a:p>
            <a:pPr>
              <a:defRPr/>
            </a:pPr>
            <a:endParaRPr lang="en-US">
              <a:latin typeface="Arial" charset="0"/>
            </a:endParaRPr>
          </a:p>
        </p:txBody>
      </p:sp>
      <p:sp>
        <p:nvSpPr>
          <p:cNvPr id="10" name="Freeform 8"/>
          <p:cNvSpPr>
            <a:spLocks/>
          </p:cNvSpPr>
          <p:nvPr/>
        </p:nvSpPr>
        <p:spPr bwMode="auto">
          <a:xfrm>
            <a:off x="-8467" y="1460500"/>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rgbClr val="800000"/>
          </a:solidFill>
          <a:ln w="9525">
            <a:noFill/>
            <a:round/>
            <a:headEnd/>
            <a:tailEnd/>
          </a:ln>
          <a:effectLst/>
        </p:spPr>
        <p:txBody>
          <a:bodyPr/>
          <a:lstStyle/>
          <a:p>
            <a:pPr>
              <a:defRPr/>
            </a:pPr>
            <a:endParaRPr lang="en-US">
              <a:latin typeface="Arial" charset="0"/>
            </a:endParaRPr>
          </a:p>
        </p:txBody>
      </p:sp>
      <p:sp>
        <p:nvSpPr>
          <p:cNvPr id="11" name="Freeform 9"/>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rgbClr val="800000"/>
          </a:solidFill>
          <a:ln w="9525">
            <a:noFill/>
            <a:round/>
            <a:headEnd/>
            <a:tailEnd/>
          </a:ln>
          <a:effectLst/>
        </p:spPr>
        <p:txBody>
          <a:bodyPr/>
          <a:lstStyle/>
          <a:p>
            <a:pPr>
              <a:defRPr/>
            </a:pPr>
            <a:endParaRPr lang="en-US">
              <a:latin typeface="Arial" charset="0"/>
            </a:endParaRPr>
          </a:p>
        </p:txBody>
      </p:sp>
      <p:sp>
        <p:nvSpPr>
          <p:cNvPr id="12" name="Text Box 10"/>
          <p:cNvSpPr txBox="1">
            <a:spLocks noChangeArrowheads="1"/>
          </p:cNvSpPr>
          <p:nvPr/>
        </p:nvSpPr>
        <p:spPr bwMode="auto">
          <a:xfrm>
            <a:off x="152401" y="6511926"/>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800000"/>
                </a:solidFill>
                <a:latin typeface="Arial" charset="0"/>
              </a:rPr>
              <a:t>Hofstra University, Department of Global Studies &amp; Geography</a:t>
            </a:r>
          </a:p>
        </p:txBody>
      </p:sp>
      <p:sp>
        <p:nvSpPr>
          <p:cNvPr id="13" name="Rectangle 13"/>
          <p:cNvSpPr>
            <a:spLocks noChangeArrowheads="1"/>
          </p:cNvSpPr>
          <p:nvPr/>
        </p:nvSpPr>
        <p:spPr bwMode="auto">
          <a:xfrm>
            <a:off x="1822451" y="317500"/>
            <a:ext cx="5652766"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mj-lt"/>
              </a:rPr>
              <a:t>GEOG 113C – Geography of East and Southeast Asia</a:t>
            </a:r>
          </a:p>
        </p:txBody>
      </p:sp>
      <p:sp>
        <p:nvSpPr>
          <p:cNvPr id="14" name="Rectangle 14"/>
          <p:cNvSpPr>
            <a:spLocks noChangeArrowheads="1"/>
          </p:cNvSpPr>
          <p:nvPr/>
        </p:nvSpPr>
        <p:spPr bwMode="auto">
          <a:xfrm>
            <a:off x="1822451" y="777875"/>
            <a:ext cx="3001463" cy="338554"/>
          </a:xfrm>
          <a:prstGeom prst="rect">
            <a:avLst/>
          </a:prstGeom>
          <a:noFill/>
          <a:ln w="9525">
            <a:noFill/>
            <a:miter lim="800000"/>
            <a:headEnd/>
            <a:tailEnd/>
          </a:ln>
          <a:effectLst/>
        </p:spPr>
        <p:txBody>
          <a:bodyPr wrap="none">
            <a:spAutoFit/>
          </a:bodyPr>
          <a:lstStyle/>
          <a:p>
            <a:pPr eaLnBrk="0" hangingPunct="0">
              <a:defRPr/>
            </a:pPr>
            <a:r>
              <a:rPr lang="en-US" sz="1600" b="1">
                <a:solidFill>
                  <a:srgbClr val="FFFF99"/>
                </a:solidFill>
                <a:effectLst/>
                <a:latin typeface="AvantGarde Bk BT" pitchFamily="34" charset="0"/>
              </a:rPr>
              <a:t>Professor: Dr. Jean-Paul Rodrigue</a:t>
            </a:r>
          </a:p>
        </p:txBody>
      </p:sp>
      <p:pic>
        <p:nvPicPr>
          <p:cNvPr id="15" name="Picture 15" descr="Hofstra_Shield"/>
          <p:cNvPicPr>
            <a:picLocks noChangeAspect="1" noChangeArrowheads="1"/>
          </p:cNvPicPr>
          <p:nvPr userDrawn="1"/>
        </p:nvPicPr>
        <p:blipFill>
          <a:blip r:embed="rId2" cstate="print"/>
          <a:srcRect/>
          <a:stretch>
            <a:fillRect/>
          </a:stretch>
        </p:blipFill>
        <p:spPr bwMode="auto">
          <a:xfrm>
            <a:off x="49106" y="164867"/>
            <a:ext cx="1188720" cy="1130533"/>
          </a:xfrm>
          <a:prstGeom prst="rect">
            <a:avLst/>
          </a:prstGeom>
          <a:noFill/>
          <a:ln w="9525">
            <a:noFill/>
            <a:miter lim="800000"/>
            <a:headEnd/>
            <a:tailEnd/>
          </a:ln>
        </p:spPr>
      </p:pic>
      <p:pic>
        <p:nvPicPr>
          <p:cNvPr id="18" name="Picture 16" descr="side_map_PA"/>
          <p:cNvPicPr>
            <a:picLocks noChangeAspect="1" noChangeArrowheads="1"/>
          </p:cNvPicPr>
          <p:nvPr userDrawn="1"/>
        </p:nvPicPr>
        <p:blipFill>
          <a:blip r:embed="rId3" cstate="print"/>
          <a:srcRect/>
          <a:stretch>
            <a:fillRect/>
          </a:stretch>
        </p:blipFill>
        <p:spPr bwMode="auto">
          <a:xfrm>
            <a:off x="-10583" y="2359026"/>
            <a:ext cx="1920240" cy="3303085"/>
          </a:xfrm>
          <a:prstGeom prst="rect">
            <a:avLst/>
          </a:prstGeom>
          <a:noFill/>
          <a:ln w="9525">
            <a:noFill/>
            <a:miter lim="800000"/>
            <a:headEnd/>
            <a:tailEnd/>
          </a:ln>
        </p:spPr>
      </p:pic>
      <p:sp>
        <p:nvSpPr>
          <p:cNvPr id="19" name="Rectangle 22"/>
          <p:cNvSpPr>
            <a:spLocks noChangeArrowheads="1"/>
          </p:cNvSpPr>
          <p:nvPr/>
        </p:nvSpPr>
        <p:spPr bwMode="auto">
          <a:xfrm>
            <a:off x="0" y="6389936"/>
            <a:ext cx="12206817" cy="457200"/>
          </a:xfrm>
          <a:prstGeom prst="rect">
            <a:avLst/>
          </a:prstGeom>
          <a:solidFill>
            <a:schemeClr val="accent1">
              <a:lumMod val="60000"/>
              <a:lumOff val="40000"/>
            </a:schemeClr>
          </a:solidFill>
          <a:ln w="9525">
            <a:noFill/>
            <a:miter lim="800000"/>
            <a:headEnd/>
            <a:tailEnd/>
          </a:ln>
          <a:effectLst/>
        </p:spPr>
        <p:txBody>
          <a:bodyPr wrap="none" anchor="ctr"/>
          <a:lstStyle/>
          <a:p>
            <a:pPr>
              <a:defRPr/>
            </a:pPr>
            <a:endParaRPr lang="en-US">
              <a:latin typeface="Arial" charset="0"/>
            </a:endParaRPr>
          </a:p>
        </p:txBody>
      </p:sp>
      <p:sp>
        <p:nvSpPr>
          <p:cNvPr id="20" name="Text Box 25"/>
          <p:cNvSpPr txBox="1">
            <a:spLocks noChangeArrowheads="1"/>
          </p:cNvSpPr>
          <p:nvPr/>
        </p:nvSpPr>
        <p:spPr bwMode="auto">
          <a:xfrm>
            <a:off x="152401" y="6511926"/>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800000"/>
                </a:solidFill>
                <a:latin typeface="Arial" charset="0"/>
              </a:rPr>
              <a:t>Hofstra University, Department of Global Studies &amp; Geography</a:t>
            </a:r>
          </a:p>
        </p:txBody>
      </p:sp>
      <p:sp>
        <p:nvSpPr>
          <p:cNvPr id="822283" name="Rectangle 11"/>
          <p:cNvSpPr>
            <a:spLocks noGrp="1" noChangeArrowheads="1"/>
          </p:cNvSpPr>
          <p:nvPr>
            <p:ph type="ctrTitle"/>
          </p:nvPr>
        </p:nvSpPr>
        <p:spPr>
          <a:xfrm>
            <a:off x="2269068" y="1501776"/>
            <a:ext cx="9478433" cy="1470025"/>
          </a:xfrm>
        </p:spPr>
        <p:txBody>
          <a:bodyPr/>
          <a:lstStyle>
            <a:lvl1pPr>
              <a:defRPr sz="3600"/>
            </a:lvl1pPr>
          </a:lstStyle>
          <a:p>
            <a:r>
              <a:rPr lang="en-US"/>
              <a:t>Click to edit Master title style</a:t>
            </a:r>
            <a:endParaRPr lang="en-US" dirty="0"/>
          </a:p>
        </p:txBody>
      </p:sp>
      <p:sp>
        <p:nvSpPr>
          <p:cNvPr id="82228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vl1pPr>
          </a:lstStyle>
          <a:p>
            <a:r>
              <a:rPr lang="en-US"/>
              <a:t>Click to edit Master subtitle style</a:t>
            </a:r>
          </a:p>
        </p:txBody>
      </p:sp>
    </p:spTree>
    <p:extLst>
      <p:ext uri="{BB962C8B-B14F-4D97-AF65-F5344CB8AC3E}">
        <p14:creationId xmlns:p14="http://schemas.microsoft.com/office/powerpoint/2010/main" val="168967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97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21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6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hart Placeholder 2"/>
          <p:cNvSpPr>
            <a:spLocks noGrp="1"/>
          </p:cNvSpPr>
          <p:nvPr>
            <p:ph type="chart" sz="half" idx="1"/>
          </p:nvPr>
        </p:nvSpPr>
        <p:spPr>
          <a:xfrm>
            <a:off x="1009651" y="1311275"/>
            <a:ext cx="5395383" cy="5291138"/>
          </a:xfrm>
        </p:spPr>
        <p:txBody>
          <a:bodyPr/>
          <a:lstStyle/>
          <a:p>
            <a:pPr lvl="0"/>
            <a:r>
              <a:rPr lang="en-US" noProof="0"/>
              <a:t>Click icon to add chart</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79253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0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976" y="129794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0599" y="2906714"/>
            <a:ext cx="10363200" cy="3121293"/>
          </a:xfrm>
          <a:noFill/>
        </p:spPr>
        <p:txBody>
          <a:bodyPr/>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065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93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8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9882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32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4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586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bwMode="auto">
          <a:xfrm>
            <a:off x="1009651" y="104775"/>
            <a:ext cx="10972800"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1" name="Rectangle 3"/>
          <p:cNvSpPr>
            <a:spLocks noGrp="1" noChangeArrowheads="1"/>
          </p:cNvSpPr>
          <p:nvPr>
            <p:ph type="body" idx="1"/>
          </p:nvPr>
        </p:nvSpPr>
        <p:spPr bwMode="auto">
          <a:xfrm>
            <a:off x="1009651" y="1311275"/>
            <a:ext cx="10972800"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2125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Abadi MT Condensed Extra Bold" pitchFamily="34" charset="0"/>
              </a:defRPr>
            </a:lvl1pPr>
          </a:lstStyle>
          <a:p>
            <a:pPr>
              <a:defRPr/>
            </a:pPr>
            <a:fld id="{3CA50880-CE34-4760-BED1-3967BB7AB1BD}" type="slidenum">
              <a:rPr lang="en-US" smtClean="0"/>
              <a:pPr>
                <a:defRPr/>
              </a:pPr>
              <a:t>‹#›</a:t>
            </a:fld>
            <a:endParaRPr lang="en-US"/>
          </a:p>
        </p:txBody>
      </p:sp>
      <p:sp>
        <p:nvSpPr>
          <p:cNvPr id="821254" name="Rectangle 6"/>
          <p:cNvSpPr>
            <a:spLocks noChangeArrowheads="1"/>
          </p:cNvSpPr>
          <p:nvPr/>
        </p:nvSpPr>
        <p:spPr bwMode="auto">
          <a:xfrm>
            <a:off x="-14817" y="17462"/>
            <a:ext cx="914400" cy="1447801"/>
          </a:xfrm>
          <a:prstGeom prst="rect">
            <a:avLst/>
          </a:prstGeom>
          <a:solidFill>
            <a:srgbClr val="FFCC00"/>
          </a:solidFill>
          <a:ln w="9525">
            <a:noFill/>
            <a:miter lim="800000"/>
            <a:headEnd/>
            <a:tailEnd/>
          </a:ln>
          <a:effectLst/>
        </p:spPr>
        <p:txBody>
          <a:bodyPr wrap="none" anchor="ctr"/>
          <a:lstStyle/>
          <a:p>
            <a:pPr>
              <a:defRPr/>
            </a:pPr>
            <a:endParaRPr lang="en-US">
              <a:latin typeface="Arial" charset="0"/>
            </a:endParaRPr>
          </a:p>
        </p:txBody>
      </p:sp>
      <p:sp>
        <p:nvSpPr>
          <p:cNvPr id="821255" name="Rectangle 7"/>
          <p:cNvSpPr>
            <a:spLocks noChangeArrowheads="1"/>
          </p:cNvSpPr>
          <p:nvPr/>
        </p:nvSpPr>
        <p:spPr bwMode="auto">
          <a:xfrm>
            <a:off x="-14817" y="1436688"/>
            <a:ext cx="914400" cy="5421312"/>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sp>
        <p:nvSpPr>
          <p:cNvPr id="821256" name="Rectangle 8"/>
          <p:cNvSpPr>
            <a:spLocks noChangeArrowheads="1"/>
          </p:cNvSpPr>
          <p:nvPr userDrawn="1"/>
        </p:nvSpPr>
        <p:spPr bwMode="auto">
          <a:xfrm>
            <a:off x="1001184" y="1054100"/>
            <a:ext cx="11190818" cy="241300"/>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pic>
        <p:nvPicPr>
          <p:cNvPr id="7177" name="Picture 9" descr="side_map_PA"/>
          <p:cNvPicPr>
            <a:picLocks noChangeAspect="1" noChangeArrowheads="1"/>
          </p:cNvPicPr>
          <p:nvPr/>
        </p:nvPicPr>
        <p:blipFill>
          <a:blip r:embed="rId15" cstate="print"/>
          <a:srcRect/>
          <a:stretch>
            <a:fillRect/>
          </a:stretch>
        </p:blipFill>
        <p:spPr bwMode="auto">
          <a:xfrm>
            <a:off x="-10583" y="20637"/>
            <a:ext cx="914400" cy="1385286"/>
          </a:xfrm>
          <a:prstGeom prst="rect">
            <a:avLst/>
          </a:prstGeom>
          <a:noFill/>
          <a:ln w="9525">
            <a:noFill/>
            <a:miter lim="800000"/>
            <a:headEnd/>
            <a:tailEnd/>
          </a:ln>
        </p:spPr>
      </p:pic>
      <p:sp>
        <p:nvSpPr>
          <p:cNvPr id="12" name="Text Box 10"/>
          <p:cNvSpPr txBox="1">
            <a:spLocks noChangeArrowheads="1"/>
          </p:cNvSpPr>
          <p:nvPr/>
        </p:nvSpPr>
        <p:spPr bwMode="auto">
          <a:xfrm>
            <a:off x="10904765"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itchFamily="34" charset="0"/>
              </a:rPr>
              <a:t>© Dr. Jean-Paul Rodrigue</a:t>
            </a:r>
          </a:p>
        </p:txBody>
      </p:sp>
    </p:spTree>
    <p:extLst>
      <p:ext uri="{BB962C8B-B14F-4D97-AF65-F5344CB8AC3E}">
        <p14:creationId xmlns:p14="http://schemas.microsoft.com/office/powerpoint/2010/main" val="365723076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hdr="0" ftr="0" dt="0"/>
  <p:txStyles>
    <p:titleStyle>
      <a:lvl1pPr algn="l" rtl="0" eaLnBrk="1" fontAlgn="base" hangingPunct="1">
        <a:spcBef>
          <a:spcPct val="0"/>
        </a:spcBef>
        <a:spcAft>
          <a:spcPct val="0"/>
        </a:spcAft>
        <a:defRPr sz="3200" b="1">
          <a:solidFill>
            <a:srgbClr val="CC3300"/>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rgbClr val="990000"/>
        </a:buClr>
        <a:buFont typeface="Arial Narrow" pitchFamily="34" charset="0"/>
        <a:buChar char="■"/>
        <a:defRPr sz="2800" b="1">
          <a:solidFill>
            <a:srgbClr val="333333"/>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a:solidFill>
            <a:srgbClr val="5F5F5F"/>
          </a:solidFill>
          <a:latin typeface="+mn-lt"/>
        </a:defRPr>
      </a:lvl2pPr>
      <a:lvl3pPr marL="1143000" indent="-228600" algn="l" rtl="0" eaLnBrk="1" fontAlgn="base" hangingPunct="1">
        <a:spcBef>
          <a:spcPct val="0"/>
        </a:spcBef>
        <a:spcAft>
          <a:spcPct val="0"/>
        </a:spcAft>
        <a:buChar char="•"/>
        <a:defRPr sz="2000">
          <a:solidFill>
            <a:srgbClr val="5F5F5F"/>
          </a:solidFill>
          <a:latin typeface="+mn-lt"/>
        </a:defRPr>
      </a:lvl3pPr>
      <a:lvl4pPr marL="1600200" indent="-228600" algn="l" rtl="0" eaLnBrk="1" fontAlgn="base" hangingPunct="1">
        <a:spcBef>
          <a:spcPct val="0"/>
        </a:spcBef>
        <a:spcAft>
          <a:spcPct val="0"/>
        </a:spcAft>
        <a:buChar char="–"/>
        <a:defRPr sz="1600">
          <a:solidFill>
            <a:srgbClr val="5F5F5F"/>
          </a:solidFill>
          <a:latin typeface="+mn-lt"/>
        </a:defRPr>
      </a:lvl4pPr>
      <a:lvl5pPr marL="2057400" indent="-228600" algn="l" rtl="0" eaLnBrk="1" fontAlgn="base" hangingPunct="1">
        <a:spcBef>
          <a:spcPct val="0"/>
        </a:spcBef>
        <a:spcAft>
          <a:spcPct val="0"/>
        </a:spcAft>
        <a:buChar char="»"/>
        <a:defRPr sz="1600">
          <a:solidFill>
            <a:srgbClr val="5F5F5F"/>
          </a:solidFill>
          <a:latin typeface="+mn-lt"/>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wUVvTqvjUaM"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b8rX5DRusN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transportgeography.org/contents/chapter1/emergence-of-mechanized-transportation-systems/silk-road-arab-sea-routes-12th-centur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transportgeography.org/contents/chapter1/emergence-of-mechanized-transportation-systems/spanish-portuguese-empires-17th-century/"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transportgeography.org/contents/chapter1/emergence-of-mechanized-transportation-systems/dutch-east-india-company-trade-network/" TargetMode="Externa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youtu.be/kipF5zoCGAk"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60" name="Rectangle 4"/>
          <p:cNvSpPr>
            <a:spLocks noGrp="1" noChangeArrowheads="1"/>
          </p:cNvSpPr>
          <p:nvPr>
            <p:ph type="ctrTitle"/>
          </p:nvPr>
        </p:nvSpPr>
        <p:spPr/>
        <p:txBody>
          <a:bodyPr/>
          <a:lstStyle/>
          <a:p>
            <a:pPr eaLnBrk="1" hangingPunct="1">
              <a:defRPr/>
            </a:pPr>
            <a:r>
              <a:rPr lang="en-US" b="1" dirty="0"/>
              <a:t>Topic 2 – Historical Geography of Pacific Asia</a:t>
            </a:r>
          </a:p>
        </p:txBody>
      </p:sp>
      <p:sp>
        <p:nvSpPr>
          <p:cNvPr id="6147" name="Rectangle 5"/>
          <p:cNvSpPr>
            <a:spLocks noGrp="1" noChangeArrowheads="1"/>
          </p:cNvSpPr>
          <p:nvPr>
            <p:ph type="subTitle" idx="1"/>
          </p:nvPr>
        </p:nvSpPr>
        <p:spPr/>
        <p:txBody>
          <a:bodyPr/>
          <a:lstStyle/>
          <a:p>
            <a:pPr eaLnBrk="1" hangingPunct="1"/>
            <a:r>
              <a:rPr lang="en-US"/>
              <a:t>A – Pre-colonial Period</a:t>
            </a:r>
          </a:p>
          <a:p>
            <a:pPr eaLnBrk="1" hangingPunct="1"/>
            <a:r>
              <a:rPr lang="en-US"/>
              <a:t>B – The Age of Merchants</a:t>
            </a:r>
          </a:p>
          <a:p>
            <a:pPr eaLnBrk="1" hangingPunct="1"/>
            <a:r>
              <a:rPr lang="en-US"/>
              <a:t>C – European Colonial Empires</a:t>
            </a:r>
          </a:p>
          <a:p>
            <a:pPr eaLnBrk="1" hangingPunct="1"/>
            <a:r>
              <a:rPr lang="en-US"/>
              <a:t>D – The Collapse of Colonial Empires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pPr eaLnBrk="1" hangingPunct="1">
              <a:defRPr/>
            </a:pPr>
            <a:r>
              <a:rPr lang="en-US"/>
              <a:t>2. East Asian Empires</a:t>
            </a:r>
          </a:p>
        </p:txBody>
      </p:sp>
      <p:sp>
        <p:nvSpPr>
          <p:cNvPr id="14339" name="Rectangle 3"/>
          <p:cNvSpPr>
            <a:spLocks noGrp="1" noChangeArrowheads="1"/>
          </p:cNvSpPr>
          <p:nvPr>
            <p:ph idx="1"/>
          </p:nvPr>
        </p:nvSpPr>
        <p:spPr/>
        <p:txBody>
          <a:bodyPr/>
          <a:lstStyle/>
          <a:p>
            <a:pPr eaLnBrk="1" hangingPunct="1"/>
            <a:r>
              <a:rPr lang="en-US" dirty="0"/>
              <a:t>China and the outside world</a:t>
            </a:r>
          </a:p>
          <a:p>
            <a:pPr lvl="1" eaLnBrk="1" hangingPunct="1"/>
            <a:r>
              <a:rPr lang="en-US" dirty="0"/>
              <a:t>Tradition of self-reliance (vastness of the Empire).</a:t>
            </a:r>
          </a:p>
          <a:p>
            <a:pPr lvl="1" eaLnBrk="1" hangingPunct="1"/>
            <a:r>
              <a:rPr lang="en-US" dirty="0"/>
              <a:t>A world by itself, difficult to reach:</a:t>
            </a:r>
          </a:p>
          <a:p>
            <a:pPr lvl="2" eaLnBrk="1" hangingPunct="1"/>
            <a:r>
              <a:rPr lang="en-US" dirty="0"/>
              <a:t>Circled by seas, mountains and deserts.</a:t>
            </a:r>
          </a:p>
          <a:p>
            <a:pPr lvl="1" eaLnBrk="1" hangingPunct="1"/>
            <a:r>
              <a:rPr lang="en-US" dirty="0" err="1"/>
              <a:t>Sinocentrism</a:t>
            </a:r>
            <a:r>
              <a:rPr lang="en-US" dirty="0"/>
              <a:t> resulting from a superiority complex.</a:t>
            </a:r>
          </a:p>
          <a:p>
            <a:pPr lvl="1" eaLnBrk="1" hangingPunct="1"/>
            <a:r>
              <a:rPr lang="en-US" dirty="0"/>
              <a:t>Outside states seen as vassals:</a:t>
            </a:r>
          </a:p>
          <a:p>
            <a:pPr lvl="2" eaLnBrk="1" hangingPunct="1"/>
            <a:r>
              <a:rPr lang="en-US" dirty="0"/>
              <a:t>Paid a tribute to China (Korea and Vietnam).</a:t>
            </a:r>
          </a:p>
          <a:p>
            <a:pPr lvl="2" eaLnBrk="1" hangingPunct="1"/>
            <a:r>
              <a:rPr lang="en-US" dirty="0"/>
              <a:t>China also paid tribute to barbarians at the northern frontier (Mongols).</a:t>
            </a:r>
          </a:p>
          <a:p>
            <a:pPr lvl="1" eaLnBrk="1" hangingPunct="1"/>
            <a:r>
              <a:rPr lang="en-US" dirty="0"/>
              <a:t>Foreign invasions (Mongols, 1271 and Manchu, 1644):</a:t>
            </a:r>
          </a:p>
          <a:p>
            <a:pPr lvl="2" eaLnBrk="1" hangingPunct="1"/>
            <a:r>
              <a:rPr lang="en-US" dirty="0"/>
              <a:t>Recurrent fear of invasion from northern nomads (e.g. the Great Wall).</a:t>
            </a:r>
          </a:p>
          <a:p>
            <a:pPr lvl="2" eaLnBrk="1" hangingPunct="1"/>
            <a:r>
              <a:rPr lang="en-US" dirty="0"/>
              <a:t>Reinforced xenophobia.</a:t>
            </a:r>
          </a:p>
          <a:p>
            <a:pPr lvl="2" eaLnBrk="1" hangingPunct="1"/>
            <a:r>
              <a:rPr lang="en-US" dirty="0"/>
              <a:t>Ming Dynasty (1368 - 1644) closed China to the outside.</a:t>
            </a:r>
          </a:p>
          <a:p>
            <a:pPr lvl="2" eaLnBrk="1" hangingPunct="1"/>
            <a:r>
              <a:rPr lang="en-US" dirty="0"/>
              <a:t>The Qing dynasty (1644 - 1911); strong restriction on trade.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pPr eaLnBrk="1" hangingPunct="1">
              <a:defRPr/>
            </a:pPr>
            <a:r>
              <a:rPr lang="en-US"/>
              <a:t>2. East Asian Empires</a:t>
            </a:r>
          </a:p>
        </p:txBody>
      </p:sp>
      <p:sp>
        <p:nvSpPr>
          <p:cNvPr id="15363" name="Rectangle 3"/>
          <p:cNvSpPr>
            <a:spLocks noGrp="1" noChangeArrowheads="1"/>
          </p:cNvSpPr>
          <p:nvPr>
            <p:ph idx="1"/>
          </p:nvPr>
        </p:nvSpPr>
        <p:spPr/>
        <p:txBody>
          <a:bodyPr/>
          <a:lstStyle/>
          <a:p>
            <a:pPr eaLnBrk="1" hangingPunct="1"/>
            <a:r>
              <a:rPr lang="en-US" dirty="0"/>
              <a:t>The Mongolian Empire</a:t>
            </a:r>
          </a:p>
          <a:p>
            <a:pPr lvl="1" eaLnBrk="1" hangingPunct="1"/>
            <a:r>
              <a:rPr lang="en-US" dirty="0"/>
              <a:t>Warring state.</a:t>
            </a:r>
          </a:p>
          <a:p>
            <a:pPr lvl="1" eaLnBrk="1" hangingPunct="1"/>
            <a:r>
              <a:rPr lang="en-US" dirty="0"/>
              <a:t>Mongols were nomadic tribes living in Central Asia.</a:t>
            </a:r>
          </a:p>
          <a:p>
            <a:pPr lvl="1" eaLnBrk="1" hangingPunct="1"/>
            <a:r>
              <a:rPr lang="en-US" dirty="0"/>
              <a:t>United by Genghis Khan (1167?-1227) in 1206.</a:t>
            </a:r>
          </a:p>
          <a:p>
            <a:pPr lvl="1" eaLnBrk="1" hangingPunct="1"/>
            <a:r>
              <a:rPr lang="en-US" dirty="0"/>
              <a:t>Creation of a military force based on cavalry to invade neighbors:</a:t>
            </a:r>
          </a:p>
          <a:p>
            <a:pPr lvl="2" eaLnBrk="1" hangingPunct="1"/>
            <a:r>
              <a:rPr lang="en-US" dirty="0"/>
              <a:t>China invaded by 1241; 35 million peasants exterminated.</a:t>
            </a:r>
          </a:p>
          <a:p>
            <a:pPr lvl="2" eaLnBrk="1" hangingPunct="1"/>
            <a:r>
              <a:rPr lang="en-US" dirty="0"/>
              <a:t>Separated in several Khanates.</a:t>
            </a:r>
          </a:p>
          <a:p>
            <a:pPr lvl="1" eaLnBrk="1" hangingPunct="1"/>
            <a:r>
              <a:rPr lang="en-US" dirty="0"/>
              <a:t>Kublai Khan (1215-1294):</a:t>
            </a:r>
          </a:p>
          <a:p>
            <a:pPr lvl="2" eaLnBrk="1" hangingPunct="1"/>
            <a:r>
              <a:rPr lang="en-US" dirty="0"/>
              <a:t>Grandson of Genghis Khan.</a:t>
            </a:r>
          </a:p>
          <a:p>
            <a:pPr lvl="2" eaLnBrk="1" hangingPunct="1"/>
            <a:r>
              <a:rPr lang="en-US" dirty="0"/>
              <a:t>Established the largest empire in human history.</a:t>
            </a:r>
          </a:p>
          <a:p>
            <a:pPr lvl="2" eaLnBrk="1" hangingPunct="1"/>
            <a:r>
              <a:rPr lang="en-US" dirty="0"/>
              <a:t>Established a new dynasty (Yuan), in 1271.</a:t>
            </a:r>
          </a:p>
          <a:p>
            <a:pPr lvl="2" eaLnBrk="1" hangingPunct="1"/>
            <a:r>
              <a:rPr lang="en-US" dirty="0"/>
              <a:t>Permitted trade with Europe (Silk Road).</a:t>
            </a:r>
          </a:p>
          <a:p>
            <a:pPr lvl="1" eaLnBrk="1" hangingPunct="1"/>
            <a:r>
              <a:rPr lang="en-US" dirty="0"/>
              <a:t>Empire collapsed in 1368.</a:t>
            </a:r>
          </a:p>
          <a:p>
            <a:pPr lvl="1" eaLnBrk="1" hangingPunct="1"/>
            <a:r>
              <a:rPr lang="en-US" dirty="0"/>
              <a:t>Many Khanates remained (Golden Horde until 1480).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4" name="Rectangle 4"/>
          <p:cNvSpPr>
            <a:spLocks noGrp="1" noChangeArrowheads="1"/>
          </p:cNvSpPr>
          <p:nvPr>
            <p:ph type="title"/>
          </p:nvPr>
        </p:nvSpPr>
        <p:spPr/>
        <p:txBody>
          <a:bodyPr/>
          <a:lstStyle/>
          <a:p>
            <a:pPr eaLnBrk="1" hangingPunct="1">
              <a:defRPr/>
            </a:pPr>
            <a:r>
              <a:rPr lang="en-US"/>
              <a:t>Mongolian Empire, circa 1300 AD</a:t>
            </a:r>
          </a:p>
        </p:txBody>
      </p:sp>
      <p:sp>
        <p:nvSpPr>
          <p:cNvPr id="3" name="Action Button: Video 2">
            <a:hlinkClick r:id="rId3" highlightClick="1"/>
            <a:extLst>
              <a:ext uri="{FF2B5EF4-FFF2-40B4-BE49-F238E27FC236}">
                <a16:creationId xmlns:a16="http://schemas.microsoft.com/office/drawing/2014/main" id="{5165E3C2-C501-4C04-9EE4-5B6CB91B5143}"/>
              </a:ext>
            </a:extLst>
          </p:cNvPr>
          <p:cNvSpPr/>
          <p:nvPr/>
        </p:nvSpPr>
        <p:spPr bwMode="auto">
          <a:xfrm>
            <a:off x="10573901" y="1614008"/>
            <a:ext cx="902126" cy="490953"/>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 name="Picture 3" descr="Map&#10;&#10;Description automatically generated">
            <a:extLst>
              <a:ext uri="{FF2B5EF4-FFF2-40B4-BE49-F238E27FC236}">
                <a16:creationId xmlns:a16="http://schemas.microsoft.com/office/drawing/2014/main" id="{2A38C802-4B2C-4928-8BFE-931824B83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651" y="1335126"/>
            <a:ext cx="8961120" cy="548977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pPr eaLnBrk="1" hangingPunct="1">
              <a:defRPr/>
            </a:pPr>
            <a:r>
              <a:rPr lang="en-US"/>
              <a:t>2. East Asian Empires</a:t>
            </a:r>
          </a:p>
        </p:txBody>
      </p:sp>
      <p:sp>
        <p:nvSpPr>
          <p:cNvPr id="17411" name="Rectangle 3"/>
          <p:cNvSpPr>
            <a:spLocks noGrp="1" noChangeArrowheads="1"/>
          </p:cNvSpPr>
          <p:nvPr>
            <p:ph idx="1"/>
          </p:nvPr>
        </p:nvSpPr>
        <p:spPr/>
        <p:txBody>
          <a:bodyPr/>
          <a:lstStyle/>
          <a:p>
            <a:pPr eaLnBrk="1" hangingPunct="1"/>
            <a:r>
              <a:rPr lang="en-US" dirty="0"/>
              <a:t>Imperial Japan</a:t>
            </a:r>
          </a:p>
          <a:p>
            <a:pPr lvl="1" eaLnBrk="1" hangingPunct="1"/>
            <a:r>
              <a:rPr lang="en-US" dirty="0"/>
              <a:t>For most of its history, Japan has been isolated from outside influence.</a:t>
            </a:r>
          </a:p>
          <a:p>
            <a:pPr lvl="1" eaLnBrk="1" hangingPunct="1"/>
            <a:r>
              <a:rPr lang="en-US" dirty="0"/>
              <a:t>Before the Europeans, China was the nation that influenced Japan the most.</a:t>
            </a:r>
          </a:p>
          <a:p>
            <a:pPr lvl="1" eaLnBrk="1" hangingPunct="1"/>
            <a:r>
              <a:rPr lang="en-US" dirty="0"/>
              <a:t>Feudal society where power was measured by rice production.</a:t>
            </a:r>
          </a:p>
          <a:p>
            <a:pPr lvl="1" eaLnBrk="1" hangingPunct="1"/>
            <a:r>
              <a:rPr lang="en-US" dirty="0"/>
              <a:t>The society was very strictly organized but constantly feuding:</a:t>
            </a:r>
          </a:p>
          <a:p>
            <a:pPr lvl="2" eaLnBrk="1" hangingPunct="1"/>
            <a:r>
              <a:rPr lang="en-US" dirty="0"/>
              <a:t>Emperor.</a:t>
            </a:r>
          </a:p>
          <a:p>
            <a:pPr lvl="2" eaLnBrk="1" hangingPunct="1"/>
            <a:r>
              <a:rPr lang="en-US" dirty="0"/>
              <a:t>Daimyos (landlords).</a:t>
            </a:r>
          </a:p>
          <a:p>
            <a:pPr lvl="2" eaLnBrk="1" hangingPunct="1"/>
            <a:r>
              <a:rPr lang="en-US" dirty="0"/>
              <a:t>Samurai (warriors).</a:t>
            </a:r>
          </a:p>
          <a:p>
            <a:pPr lvl="2" eaLnBrk="1" hangingPunct="1"/>
            <a:r>
              <a:rPr lang="en-US" dirty="0"/>
              <a:t>Merchants.</a:t>
            </a:r>
          </a:p>
          <a:p>
            <a:pPr lvl="2" eaLnBrk="1" hangingPunct="1"/>
            <a:r>
              <a:rPr lang="en-US" dirty="0"/>
              <a:t>Peasants.</a:t>
            </a:r>
          </a:p>
        </p:txBody>
      </p:sp>
      <p:sp>
        <p:nvSpPr>
          <p:cNvPr id="5" name="TextBox 4">
            <a:extLst>
              <a:ext uri="{FF2B5EF4-FFF2-40B4-BE49-F238E27FC236}">
                <a16:creationId xmlns:a16="http://schemas.microsoft.com/office/drawing/2014/main" id="{C7809970-8ED8-46E8-AAE0-4566E39FECA8}"/>
              </a:ext>
            </a:extLst>
          </p:cNvPr>
          <p:cNvSpPr txBox="1"/>
          <p:nvPr/>
        </p:nvSpPr>
        <p:spPr>
          <a:xfrm>
            <a:off x="3334158" y="6010584"/>
            <a:ext cx="4562478" cy="707886"/>
          </a:xfrm>
          <a:prstGeom prst="rect">
            <a:avLst/>
          </a:prstGeom>
          <a:noFill/>
        </p:spPr>
        <p:txBody>
          <a:bodyPr wrap="square" rtlCol="0">
            <a:spAutoFit/>
          </a:bodyPr>
          <a:lstStyle/>
          <a:p>
            <a:r>
              <a:rPr lang="en-US" sz="2000" b="1" dirty="0">
                <a:latin typeface="Agency FB" pitchFamily="34" charset="0"/>
              </a:rPr>
              <a:t>What were the main characteristics of precolonial East Asian empires such as China and Japan?</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ADC9048C-2EC8-4CA1-8706-349A171149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755" y="6026817"/>
            <a:ext cx="914400" cy="652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9" name="Rectangle 5"/>
          <p:cNvSpPr>
            <a:spLocks noGrp="1" noChangeArrowheads="1"/>
          </p:cNvSpPr>
          <p:nvPr>
            <p:ph type="title"/>
          </p:nvPr>
        </p:nvSpPr>
        <p:spPr/>
        <p:txBody>
          <a:bodyPr/>
          <a:lstStyle/>
          <a:p>
            <a:pPr eaLnBrk="1" hangingPunct="1">
              <a:defRPr/>
            </a:pPr>
            <a:r>
              <a:rPr lang="en-US"/>
              <a:t>3. Southeast Asian Empires</a:t>
            </a:r>
          </a:p>
        </p:txBody>
      </p:sp>
      <p:sp>
        <p:nvSpPr>
          <p:cNvPr id="18435" name="Rectangle 6"/>
          <p:cNvSpPr>
            <a:spLocks noGrp="1" noChangeArrowheads="1"/>
          </p:cNvSpPr>
          <p:nvPr>
            <p:ph idx="1"/>
          </p:nvPr>
        </p:nvSpPr>
        <p:spPr/>
        <p:txBody>
          <a:bodyPr/>
          <a:lstStyle/>
          <a:p>
            <a:pPr eaLnBrk="1" hangingPunct="1">
              <a:lnSpc>
                <a:spcPct val="90000"/>
              </a:lnSpc>
            </a:pPr>
            <a:r>
              <a:rPr lang="en-US" dirty="0"/>
              <a:t>Buddhist states</a:t>
            </a:r>
          </a:p>
          <a:p>
            <a:pPr lvl="1" eaLnBrk="1" hangingPunct="1">
              <a:lnSpc>
                <a:spcPct val="90000"/>
              </a:lnSpc>
            </a:pPr>
            <a:r>
              <a:rPr lang="en-US" dirty="0"/>
              <a:t>Power radiates from the center; diminishes with distance.</a:t>
            </a:r>
          </a:p>
          <a:p>
            <a:pPr lvl="1" eaLnBrk="1" hangingPunct="1">
              <a:lnSpc>
                <a:spcPct val="90000"/>
              </a:lnSpc>
            </a:pPr>
            <a:r>
              <a:rPr lang="en-US" dirty="0"/>
              <a:t>Semi-autonomous provinces.</a:t>
            </a:r>
          </a:p>
          <a:p>
            <a:pPr lvl="1" eaLnBrk="1" hangingPunct="1">
              <a:lnSpc>
                <a:spcPct val="90000"/>
              </a:lnSpc>
            </a:pPr>
            <a:r>
              <a:rPr lang="en-US" dirty="0"/>
              <a:t>Uncertain borders.</a:t>
            </a:r>
          </a:p>
          <a:p>
            <a:pPr lvl="1" eaLnBrk="1" hangingPunct="1">
              <a:lnSpc>
                <a:spcPct val="90000"/>
              </a:lnSpc>
            </a:pPr>
            <a:r>
              <a:rPr lang="en-US" dirty="0"/>
              <a:t>Kings are semi-divine;</a:t>
            </a:r>
          </a:p>
          <a:p>
            <a:pPr lvl="2" eaLnBrk="1" hangingPunct="1">
              <a:lnSpc>
                <a:spcPct val="90000"/>
              </a:lnSpc>
            </a:pPr>
            <a:r>
              <a:rPr lang="en-US" dirty="0"/>
              <a:t>Highly regarded; mystical powers; gain legitimacy through Buddhist faith.</a:t>
            </a:r>
          </a:p>
          <a:p>
            <a:pPr lvl="1" eaLnBrk="1" hangingPunct="1">
              <a:lnSpc>
                <a:spcPct val="90000"/>
              </a:lnSpc>
            </a:pPr>
            <a:r>
              <a:rPr lang="en-US" dirty="0"/>
              <a:t>Bureaucracy is quasi-hereditary, family-based.</a:t>
            </a:r>
          </a:p>
          <a:p>
            <a:pPr eaLnBrk="1" hangingPunct="1">
              <a:lnSpc>
                <a:spcPct val="90000"/>
              </a:lnSpc>
            </a:pPr>
            <a:r>
              <a:rPr lang="en-US" dirty="0"/>
              <a:t>State formation</a:t>
            </a:r>
          </a:p>
          <a:p>
            <a:pPr lvl="1" eaLnBrk="1" hangingPunct="1">
              <a:lnSpc>
                <a:spcPct val="90000"/>
              </a:lnSpc>
            </a:pPr>
            <a:r>
              <a:rPr lang="en-US" dirty="0"/>
              <a:t>Small and unstable states:</a:t>
            </a:r>
          </a:p>
          <a:p>
            <a:pPr lvl="2" eaLnBrk="1" hangingPunct="1">
              <a:lnSpc>
                <a:spcPct val="90000"/>
              </a:lnSpc>
            </a:pPr>
            <a:r>
              <a:rPr lang="en-US" dirty="0"/>
              <a:t>Partially linked with the regional geography.</a:t>
            </a:r>
          </a:p>
          <a:p>
            <a:pPr lvl="2" eaLnBrk="1" hangingPunct="1">
              <a:lnSpc>
                <a:spcPct val="90000"/>
              </a:lnSpc>
            </a:pPr>
            <a:r>
              <a:rPr lang="en-US" dirty="0"/>
              <a:t>Fragmentation of maritime Pacific Asia.</a:t>
            </a:r>
          </a:p>
          <a:p>
            <a:pPr lvl="2" eaLnBrk="1" hangingPunct="1">
              <a:lnSpc>
                <a:spcPct val="90000"/>
              </a:lnSpc>
            </a:pPr>
            <a:r>
              <a:rPr lang="en-US" dirty="0"/>
              <a:t>Smaller river systems.</a:t>
            </a:r>
          </a:p>
          <a:p>
            <a:pPr lvl="2" eaLnBrk="1" hangingPunct="1">
              <a:lnSpc>
                <a:spcPct val="90000"/>
              </a:lnSpc>
            </a:pPr>
            <a:r>
              <a:rPr lang="en-US" dirty="0"/>
              <a:t>Powerful neighbors (China and India).</a:t>
            </a:r>
          </a:p>
          <a:p>
            <a:pPr lvl="2" eaLnBrk="1" hangingPunct="1">
              <a:lnSpc>
                <a:spcPct val="90000"/>
              </a:lnSpc>
            </a:pPr>
            <a:r>
              <a:rPr lang="en-US" dirty="0"/>
              <a:t>Looser definition than the European state.</a:t>
            </a:r>
          </a:p>
          <a:p>
            <a:pPr lvl="1" eaLnBrk="1" hangingPunct="1">
              <a:lnSpc>
                <a:spcPct val="90000"/>
              </a:lnSpc>
            </a:pPr>
            <a:r>
              <a:rPr lang="en-US" dirty="0"/>
              <a:t>No dominant regional power.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pPr eaLnBrk="1" hangingPunct="1">
              <a:defRPr/>
            </a:pPr>
            <a:r>
              <a:rPr lang="en-US"/>
              <a:t>B – The Age of Merchants</a:t>
            </a:r>
          </a:p>
        </p:txBody>
      </p:sp>
      <p:sp>
        <p:nvSpPr>
          <p:cNvPr id="20483" name="Rectangle 3"/>
          <p:cNvSpPr>
            <a:spLocks noGrp="1" noChangeArrowheads="1"/>
          </p:cNvSpPr>
          <p:nvPr>
            <p:ph type="body" idx="1"/>
          </p:nvPr>
        </p:nvSpPr>
        <p:spPr/>
        <p:txBody>
          <a:bodyPr/>
          <a:lstStyle/>
          <a:p>
            <a:pPr eaLnBrk="1" hangingPunct="1"/>
            <a:r>
              <a:rPr lang="en-US"/>
              <a:t>1. The Drive Towards Asia</a:t>
            </a:r>
          </a:p>
          <a:p>
            <a:pPr lvl="1" eaLnBrk="1" hangingPunct="1"/>
            <a:r>
              <a:rPr lang="en-US"/>
              <a:t>Why Europe traded with Asia for thousands of years and how Asia could be reached?</a:t>
            </a:r>
          </a:p>
          <a:p>
            <a:pPr eaLnBrk="1" hangingPunct="1"/>
            <a:r>
              <a:rPr lang="en-US"/>
              <a:t>2. Early Expeditions</a:t>
            </a:r>
          </a:p>
          <a:p>
            <a:pPr lvl="1" eaLnBrk="1" hangingPunct="1"/>
            <a:r>
              <a:rPr lang="en-US"/>
              <a:t>How Europe was able to find maritime routes to Asia?</a:t>
            </a:r>
          </a:p>
          <a:p>
            <a:pPr eaLnBrk="1" hangingPunct="1"/>
            <a:r>
              <a:rPr lang="en-US"/>
              <a:t>3. Colonialism</a:t>
            </a:r>
          </a:p>
          <a:p>
            <a:pPr lvl="1" eaLnBrk="1" hangingPunct="1"/>
            <a:r>
              <a:rPr lang="en-US"/>
              <a:t>What was the rationale for colonialism?</a:t>
            </a:r>
          </a:p>
          <a:p>
            <a:pPr eaLnBrk="1" hangingPunct="1"/>
            <a:r>
              <a:rPr lang="en-US"/>
              <a:t>4. Trading Companies</a:t>
            </a:r>
          </a:p>
          <a:p>
            <a:pPr lvl="1" eaLnBrk="1" hangingPunct="1"/>
            <a:r>
              <a:rPr lang="en-US"/>
              <a:t>How Europe took control of most of Asian territories?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93" name="Rectangle 9"/>
          <p:cNvSpPr>
            <a:spLocks noGrp="1" noChangeArrowheads="1"/>
          </p:cNvSpPr>
          <p:nvPr>
            <p:ph type="title"/>
          </p:nvPr>
        </p:nvSpPr>
        <p:spPr/>
        <p:txBody>
          <a:bodyPr/>
          <a:lstStyle/>
          <a:p>
            <a:pPr eaLnBrk="1" hangingPunct="1">
              <a:defRPr/>
            </a:pPr>
            <a:r>
              <a:rPr lang="en-US"/>
              <a:t>1. The Drive Towards Asia</a:t>
            </a:r>
          </a:p>
        </p:txBody>
      </p:sp>
      <p:sp>
        <p:nvSpPr>
          <p:cNvPr id="21507" name="Rectangle 10"/>
          <p:cNvSpPr>
            <a:spLocks noGrp="1" noChangeArrowheads="1"/>
          </p:cNvSpPr>
          <p:nvPr>
            <p:ph idx="1"/>
          </p:nvPr>
        </p:nvSpPr>
        <p:spPr/>
        <p:txBody>
          <a:bodyPr/>
          <a:lstStyle/>
          <a:p>
            <a:pPr eaLnBrk="1" hangingPunct="1"/>
            <a:r>
              <a:rPr lang="en-US" dirty="0"/>
              <a:t>Asian myth</a:t>
            </a:r>
          </a:p>
          <a:p>
            <a:pPr lvl="1" eaLnBrk="1" hangingPunct="1"/>
            <a:r>
              <a:rPr lang="en-US" dirty="0"/>
              <a:t>A significant share of what is Pacific Asia today was defined from the outside.</a:t>
            </a:r>
          </a:p>
          <a:p>
            <a:pPr lvl="1" eaLnBrk="1" hangingPunct="1"/>
            <a:r>
              <a:rPr lang="en-US" dirty="0"/>
              <a:t>For centuries, Europe traded rare commodities:</a:t>
            </a:r>
          </a:p>
          <a:p>
            <a:pPr lvl="2" eaLnBrk="1" hangingPunct="1"/>
            <a:r>
              <a:rPr lang="en-US" dirty="0"/>
              <a:t>Silk, spices and tea (later).</a:t>
            </a:r>
          </a:p>
          <a:p>
            <a:pPr lvl="2" eaLnBrk="1" hangingPunct="1"/>
            <a:r>
              <a:rPr lang="en-US" dirty="0"/>
              <a:t>Silk was found in Egypt, 1,000 BCE.</a:t>
            </a:r>
          </a:p>
          <a:p>
            <a:pPr lvl="2" eaLnBrk="1" hangingPunct="1"/>
            <a:r>
              <a:rPr lang="en-US" dirty="0"/>
              <a:t>Mainly came from Sina (Cathay; China), “the silk country”.</a:t>
            </a:r>
          </a:p>
          <a:p>
            <a:pPr lvl="2" eaLnBrk="1" hangingPunct="1"/>
            <a:r>
              <a:rPr lang="en-US" dirty="0"/>
              <a:t>First seen in Rome around 1 CE.</a:t>
            </a:r>
          </a:p>
          <a:p>
            <a:pPr lvl="2" eaLnBrk="1" hangingPunct="1"/>
            <a:r>
              <a:rPr lang="en-US" dirty="0"/>
              <a:t>Rome sent an ambassador to China around 100 CE.</a:t>
            </a:r>
          </a:p>
          <a:p>
            <a:pPr lvl="1" eaLnBrk="1" hangingPunct="1"/>
            <a:r>
              <a:rPr lang="en-US" dirty="0"/>
              <a:t>Spices were particularly important:</a:t>
            </a:r>
          </a:p>
          <a:p>
            <a:pPr lvl="2" eaLnBrk="1" hangingPunct="1"/>
            <a:r>
              <a:rPr lang="en-US" dirty="0"/>
              <a:t>Pepper, cloves, nutmeg, mace, cinnamon, ginger.</a:t>
            </a:r>
          </a:p>
          <a:p>
            <a:pPr lvl="2" eaLnBrk="1" hangingPunct="1"/>
            <a:r>
              <a:rPr lang="en-US" dirty="0"/>
              <a:t>Coming mainly from India, Sri Lanka and Southeast Asia.</a:t>
            </a:r>
          </a:p>
          <a:p>
            <a:pPr lvl="2" eaLnBrk="1" hangingPunct="1"/>
            <a:r>
              <a:rPr lang="en-US" dirty="0"/>
              <a:t>Some only available at the “Spice Islands”; Moluccas (today’s Maluku Province of Indonesia):</a:t>
            </a:r>
          </a:p>
          <a:p>
            <a:pPr lvl="3" eaLnBrk="1" hangingPunct="1"/>
            <a:r>
              <a:rPr lang="en-US" dirty="0"/>
              <a:t>The only source of economically significant spices including clove, nutmeg and mace.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20" name="Rectangle 12"/>
          <p:cNvSpPr>
            <a:spLocks noGrp="1" noChangeArrowheads="1"/>
          </p:cNvSpPr>
          <p:nvPr>
            <p:ph type="title"/>
          </p:nvPr>
        </p:nvSpPr>
        <p:spPr/>
        <p:txBody>
          <a:bodyPr/>
          <a:lstStyle/>
          <a:p>
            <a:pPr eaLnBrk="1" hangingPunct="1">
              <a:defRPr/>
            </a:pPr>
            <a:r>
              <a:rPr lang="en-US"/>
              <a:t>1. The Drive Towards Asia</a:t>
            </a:r>
          </a:p>
        </p:txBody>
      </p:sp>
      <p:sp>
        <p:nvSpPr>
          <p:cNvPr id="22531" name="Rectangle 13"/>
          <p:cNvSpPr>
            <a:spLocks noGrp="1" noChangeArrowheads="1"/>
          </p:cNvSpPr>
          <p:nvPr>
            <p:ph idx="1"/>
          </p:nvPr>
        </p:nvSpPr>
        <p:spPr/>
        <p:txBody>
          <a:bodyPr/>
          <a:lstStyle/>
          <a:p>
            <a:pPr eaLnBrk="1" hangingPunct="1"/>
            <a:r>
              <a:rPr lang="en-US" dirty="0"/>
              <a:t>Silk and sericulture</a:t>
            </a:r>
          </a:p>
          <a:p>
            <a:pPr lvl="1" eaLnBrk="1" hangingPunct="1"/>
            <a:r>
              <a:rPr lang="en-US" dirty="0"/>
              <a:t>Silk is made from the cocoons of caterpillars (Bombyx moth).</a:t>
            </a:r>
          </a:p>
          <a:p>
            <a:pPr lvl="1" eaLnBrk="1" hangingPunct="1"/>
            <a:r>
              <a:rPr lang="en-US" dirty="0"/>
              <a:t>Sericulture is the culture of the silkworm:</a:t>
            </a:r>
          </a:p>
          <a:p>
            <a:pPr lvl="2" eaLnBrk="1" hangingPunct="1"/>
            <a:r>
              <a:rPr lang="en-US" dirty="0"/>
              <a:t>Predates recorded history, about 4,000 – 6,000 years ago.</a:t>
            </a:r>
          </a:p>
          <a:p>
            <a:pPr lvl="2" eaLnBrk="1" hangingPunct="1"/>
            <a:r>
              <a:rPr lang="en-US" dirty="0"/>
              <a:t>Feed with mulberry leaves.</a:t>
            </a:r>
          </a:p>
          <a:p>
            <a:pPr lvl="2" eaLnBrk="1" hangingPunct="1"/>
            <a:r>
              <a:rPr lang="en-US" dirty="0"/>
              <a:t>Cocoons plunged in hot water to kill the larva and to loosen the fiber.</a:t>
            </a:r>
          </a:p>
          <a:p>
            <a:pPr lvl="1" eaLnBrk="1" hangingPunct="1"/>
            <a:r>
              <a:rPr lang="en-US" dirty="0"/>
              <a:t>Was kept a secret by Chinese rulers for a long time.</a:t>
            </a:r>
          </a:p>
          <a:p>
            <a:pPr lvl="1" eaLnBrk="1" hangingPunct="1"/>
            <a:r>
              <a:rPr lang="en-US" dirty="0"/>
              <a:t>Han dynasty authorized direct trade with Europe (150 BCE).</a:t>
            </a:r>
          </a:p>
          <a:p>
            <a:pPr lvl="1" eaLnBrk="1" hangingPunct="1"/>
            <a:r>
              <a:rPr lang="en-US" dirty="0"/>
              <a:t>The secret of making silk diffused:</a:t>
            </a:r>
          </a:p>
          <a:p>
            <a:pPr lvl="2" eaLnBrk="1" hangingPunct="1"/>
            <a:r>
              <a:rPr lang="en-US" dirty="0"/>
              <a:t>Around 400 CE several regions were producing silk.</a:t>
            </a:r>
          </a:p>
          <a:p>
            <a:pPr lvl="1" eaLnBrk="1" hangingPunct="1"/>
            <a:r>
              <a:rPr lang="en-US" dirty="0"/>
              <a:t>Raw Silk is now extensively produced:</a:t>
            </a:r>
          </a:p>
          <a:p>
            <a:pPr lvl="2" eaLnBrk="1" hangingPunct="1"/>
            <a:r>
              <a:rPr lang="en-US" dirty="0"/>
              <a:t>China, India, Vietnam, Thailand, Brazil and Japan.</a:t>
            </a:r>
          </a:p>
          <a:p>
            <a:pPr lvl="2" eaLnBrk="1" hangingPunct="1"/>
            <a:r>
              <a:rPr lang="en-US" dirty="0"/>
              <a:t>China still accounts for 71% of the global silk production.</a:t>
            </a:r>
          </a:p>
        </p:txBody>
      </p:sp>
      <p:sp>
        <p:nvSpPr>
          <p:cNvPr id="2" name="Action Button: Video 1">
            <a:hlinkClick r:id="rId3" highlightClick="1"/>
            <a:extLst>
              <a:ext uri="{FF2B5EF4-FFF2-40B4-BE49-F238E27FC236}">
                <a16:creationId xmlns:a16="http://schemas.microsoft.com/office/drawing/2014/main" id="{C2DD1741-C949-48CA-833B-7CBF5625C53B}"/>
              </a:ext>
            </a:extLst>
          </p:cNvPr>
          <p:cNvSpPr/>
          <p:nvPr/>
        </p:nvSpPr>
        <p:spPr bwMode="auto">
          <a:xfrm>
            <a:off x="9469256" y="2669557"/>
            <a:ext cx="889853" cy="533911"/>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5F94-8C84-4365-A6CD-4CE4ABACCA9B}"/>
              </a:ext>
            </a:extLst>
          </p:cNvPr>
          <p:cNvSpPr>
            <a:spLocks noGrp="1"/>
          </p:cNvSpPr>
          <p:nvPr>
            <p:ph type="title"/>
          </p:nvPr>
        </p:nvSpPr>
        <p:spPr/>
        <p:txBody>
          <a:bodyPr/>
          <a:lstStyle/>
          <a:p>
            <a:r>
              <a:rPr lang="en-US" dirty="0"/>
              <a:t>Global Silk Production (in tons), 2018</a:t>
            </a:r>
          </a:p>
        </p:txBody>
      </p:sp>
      <p:graphicFrame>
        <p:nvGraphicFramePr>
          <p:cNvPr id="6" name="Content Placeholder 5">
            <a:extLst>
              <a:ext uri="{FF2B5EF4-FFF2-40B4-BE49-F238E27FC236}">
                <a16:creationId xmlns:a16="http://schemas.microsoft.com/office/drawing/2014/main" id="{98969D4F-F23F-4501-A709-85CB370393F0}"/>
              </a:ext>
            </a:extLst>
          </p:cNvPr>
          <p:cNvGraphicFramePr>
            <a:graphicFrameLocks noGrp="1"/>
          </p:cNvGraphicFramePr>
          <p:nvPr>
            <p:ph idx="1"/>
            <p:extLst>
              <p:ext uri="{D42A27DB-BD31-4B8C-83A1-F6EECF244321}">
                <p14:modId xmlns:p14="http://schemas.microsoft.com/office/powerpoint/2010/main" val="2604308630"/>
              </p:ext>
            </p:extLst>
          </p:nvPr>
        </p:nvGraphicFramePr>
        <p:xfrm>
          <a:off x="1009650" y="1311275"/>
          <a:ext cx="10972800"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780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p:txBody>
          <a:bodyPr/>
          <a:lstStyle/>
          <a:p>
            <a:pPr eaLnBrk="1" hangingPunct="1">
              <a:defRPr/>
            </a:pPr>
            <a:r>
              <a:rPr lang="en-US"/>
              <a:t>1. The Drive Towards Asia</a:t>
            </a:r>
          </a:p>
        </p:txBody>
      </p:sp>
      <p:sp>
        <p:nvSpPr>
          <p:cNvPr id="23555" name="Rectangle 3"/>
          <p:cNvSpPr>
            <a:spLocks noGrp="1" noChangeArrowheads="1"/>
          </p:cNvSpPr>
          <p:nvPr>
            <p:ph idx="1"/>
          </p:nvPr>
        </p:nvSpPr>
        <p:spPr/>
        <p:txBody>
          <a:bodyPr/>
          <a:lstStyle/>
          <a:p>
            <a:pPr eaLnBrk="1" hangingPunct="1"/>
            <a:r>
              <a:rPr lang="en-US" dirty="0"/>
              <a:t>Tea</a:t>
            </a:r>
          </a:p>
          <a:p>
            <a:pPr lvl="1" eaLnBrk="1" hangingPunct="1"/>
            <a:r>
              <a:rPr lang="en-US" dirty="0"/>
              <a:t>Stimulant with caffeine concentrations between 2.5 and 4.5%.</a:t>
            </a:r>
          </a:p>
          <a:p>
            <a:pPr lvl="1" eaLnBrk="1" hangingPunct="1"/>
            <a:r>
              <a:rPr lang="en-US" dirty="0"/>
              <a:t>In use in China at least since 10</a:t>
            </a:r>
            <a:r>
              <a:rPr lang="en-US" baseline="30000" dirty="0"/>
              <a:t>th</a:t>
            </a:r>
            <a:r>
              <a:rPr lang="en-US" dirty="0"/>
              <a:t> century BCE:</a:t>
            </a:r>
          </a:p>
          <a:p>
            <a:pPr lvl="2" eaLnBrk="1" hangingPunct="1"/>
            <a:r>
              <a:rPr lang="en-US" dirty="0"/>
              <a:t>Called “cha” in Chinese.</a:t>
            </a:r>
          </a:p>
          <a:p>
            <a:pPr lvl="1" eaLnBrk="1" hangingPunct="1"/>
            <a:r>
              <a:rPr lang="en-US" dirty="0"/>
              <a:t>Became a commercial commodity by the 6</a:t>
            </a:r>
            <a:r>
              <a:rPr lang="en-US" baseline="30000" dirty="0"/>
              <a:t>th</a:t>
            </a:r>
            <a:r>
              <a:rPr lang="en-US" dirty="0"/>
              <a:t> century:</a:t>
            </a:r>
          </a:p>
          <a:p>
            <a:pPr lvl="2" eaLnBrk="1" hangingPunct="1"/>
            <a:r>
              <a:rPr lang="en-US" dirty="0"/>
              <a:t>Tea comprised 70-90% of all China's exports.</a:t>
            </a:r>
          </a:p>
          <a:p>
            <a:pPr lvl="1" eaLnBrk="1" hangingPunct="1"/>
            <a:r>
              <a:rPr lang="en-US" dirty="0"/>
              <a:t>Introduced in Europe by the Dutch in the 17</a:t>
            </a:r>
            <a:r>
              <a:rPr lang="en-US" baseline="30000" dirty="0"/>
              <a:t>th</a:t>
            </a:r>
            <a:r>
              <a:rPr lang="en-US" dirty="0"/>
              <a:t> century (1610):</a:t>
            </a:r>
          </a:p>
          <a:p>
            <a:pPr lvl="2" eaLnBrk="1" hangingPunct="1"/>
            <a:r>
              <a:rPr lang="en-US" dirty="0"/>
              <a:t>Dutch traders obtained Tea indirectly from Chinese merchants in Java.</a:t>
            </a:r>
          </a:p>
          <a:p>
            <a:pPr lvl="2" eaLnBrk="1" hangingPunct="1"/>
            <a:r>
              <a:rPr lang="en-US" dirty="0"/>
              <a:t>Merchants from Fujian province where Tea is pronounced “</a:t>
            </a:r>
            <a:r>
              <a:rPr lang="en-US" dirty="0" err="1"/>
              <a:t>T’e</a:t>
            </a:r>
            <a:r>
              <a:rPr lang="en-US" dirty="0"/>
              <a:t>”.</a:t>
            </a:r>
          </a:p>
          <a:p>
            <a:pPr lvl="2" eaLnBrk="1" hangingPunct="1"/>
            <a:r>
              <a:rPr lang="en-US" dirty="0"/>
              <a:t>Came into Britain by 1650; cost about $100 per pound.</a:t>
            </a:r>
          </a:p>
          <a:p>
            <a:pPr lvl="2" eaLnBrk="1" hangingPunct="1"/>
            <a:r>
              <a:rPr lang="en-US" dirty="0"/>
              <a:t>Became increasingly used by the aristocracy and later by the general public.</a:t>
            </a:r>
          </a:p>
          <a:p>
            <a:pPr lvl="1" eaLnBrk="1" hangingPunct="1"/>
            <a:r>
              <a:rPr lang="en-US" dirty="0"/>
              <a:t>In 1833 China stopped exporting tea to Europe.</a:t>
            </a:r>
          </a:p>
          <a:p>
            <a:pPr lvl="1" eaLnBrk="1" hangingPunct="1"/>
            <a:r>
              <a:rPr lang="en-US" dirty="0"/>
              <a:t>England introduced tea cultivation in India in 1836:</a:t>
            </a:r>
          </a:p>
          <a:p>
            <a:pPr lvl="2" eaLnBrk="1" hangingPunct="1"/>
            <a:r>
              <a:rPr lang="en-US" dirty="0"/>
              <a:t>A colonial commodity.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eaLnBrk="1" hangingPunct="1">
              <a:defRPr/>
            </a:pPr>
            <a:r>
              <a:rPr lang="en-US"/>
              <a:t>Conditions of Usage</a:t>
            </a:r>
          </a:p>
        </p:txBody>
      </p:sp>
      <p:sp>
        <p:nvSpPr>
          <p:cNvPr id="7171" name="Rectangle 3"/>
          <p:cNvSpPr>
            <a:spLocks noGrp="1" noChangeArrowheads="1"/>
          </p:cNvSpPr>
          <p:nvPr>
            <p:ph idx="1"/>
          </p:nvPr>
        </p:nvSpPr>
        <p:spPr/>
        <p:txBody>
          <a:bodyPr/>
          <a:lstStyle/>
          <a:p>
            <a:pPr eaLnBrk="1" hangingPunct="1"/>
            <a:r>
              <a:rPr lang="en-US"/>
              <a:t>For personal and classroom use only</a:t>
            </a:r>
          </a:p>
          <a:p>
            <a:pPr lvl="1" eaLnBrk="1" hangingPunct="1"/>
            <a:r>
              <a:rPr lang="en-US"/>
              <a:t>Excludes any other forms of communication such as conference presentations, published reports and papers.</a:t>
            </a:r>
          </a:p>
          <a:p>
            <a:pPr eaLnBrk="1" hangingPunct="1"/>
            <a:r>
              <a:rPr lang="en-US"/>
              <a:t>No modification and redistribution permitted</a:t>
            </a:r>
          </a:p>
          <a:p>
            <a:pPr lvl="1" eaLnBrk="1" hangingPunct="1"/>
            <a:r>
              <a:rPr lang="en-US"/>
              <a:t>Cannot be published, in whole or in part, in any form (printed or electronic) and on any media without consent.</a:t>
            </a:r>
          </a:p>
          <a:p>
            <a:pPr eaLnBrk="1" hangingPunct="1"/>
            <a:r>
              <a:rPr lang="en-US"/>
              <a:t>Citation</a:t>
            </a:r>
          </a:p>
          <a:p>
            <a:pPr lvl="1" eaLnBrk="1" hangingPunct="1"/>
            <a:r>
              <a:rPr lang="en-US"/>
              <a:t>Dr. Jean-Paul Rodrigue, Dept. of Global Studies &amp; Geography, Hofstra University.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1BB5EB-1F54-41AF-B0E6-19319267C066}"/>
              </a:ext>
            </a:extLst>
          </p:cNvPr>
          <p:cNvSpPr>
            <a:spLocks noGrp="1"/>
          </p:cNvSpPr>
          <p:nvPr>
            <p:ph type="title"/>
          </p:nvPr>
        </p:nvSpPr>
        <p:spPr/>
        <p:txBody>
          <a:bodyPr/>
          <a:lstStyle/>
          <a:p>
            <a:r>
              <a:rPr lang="en-US" dirty="0"/>
              <a:t>Geo-linguistic map of Tea</a:t>
            </a:r>
          </a:p>
        </p:txBody>
      </p:sp>
      <p:pic>
        <p:nvPicPr>
          <p:cNvPr id="2" name="Picture 2">
            <a:extLst>
              <a:ext uri="{FF2B5EF4-FFF2-40B4-BE49-F238E27FC236}">
                <a16:creationId xmlns:a16="http://schemas.microsoft.com/office/drawing/2014/main" id="{74145793-8C51-41F3-AC13-016775A24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06" y="1322262"/>
            <a:ext cx="9836187" cy="553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9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9D0A-FC68-49AA-9670-93A55EEE7A6A}"/>
              </a:ext>
            </a:extLst>
          </p:cNvPr>
          <p:cNvSpPr>
            <a:spLocks noGrp="1"/>
          </p:cNvSpPr>
          <p:nvPr>
            <p:ph type="title"/>
          </p:nvPr>
        </p:nvSpPr>
        <p:spPr/>
        <p:txBody>
          <a:bodyPr/>
          <a:lstStyle/>
          <a:p>
            <a:r>
              <a:rPr lang="en-US" dirty="0"/>
              <a:t>Major Tea Producers, 2018 (tons)</a:t>
            </a:r>
          </a:p>
        </p:txBody>
      </p:sp>
      <p:graphicFrame>
        <p:nvGraphicFramePr>
          <p:cNvPr id="6" name="Content Placeholder 5">
            <a:extLst>
              <a:ext uri="{FF2B5EF4-FFF2-40B4-BE49-F238E27FC236}">
                <a16:creationId xmlns:a16="http://schemas.microsoft.com/office/drawing/2014/main" id="{67907DE9-B6CC-40E6-9E1B-FFD4C3032BCE}"/>
              </a:ext>
            </a:extLst>
          </p:cNvPr>
          <p:cNvGraphicFramePr>
            <a:graphicFrameLocks noGrp="1"/>
          </p:cNvGraphicFramePr>
          <p:nvPr>
            <p:ph idx="1"/>
            <p:extLst>
              <p:ext uri="{D42A27DB-BD31-4B8C-83A1-F6EECF244321}">
                <p14:modId xmlns:p14="http://schemas.microsoft.com/office/powerpoint/2010/main" val="4016242813"/>
              </p:ext>
            </p:extLst>
          </p:nvPr>
        </p:nvGraphicFramePr>
        <p:xfrm>
          <a:off x="1009650" y="1311275"/>
          <a:ext cx="10972800"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52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The Drive Towards Asia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73210772"/>
              </p:ext>
            </p:extLst>
          </p:nvPr>
        </p:nvGraphicFramePr>
        <p:xfrm>
          <a:off x="1009650" y="1311275"/>
          <a:ext cx="10972800" cy="4216400"/>
        </p:xfrm>
        <a:graphic>
          <a:graphicData uri="http://schemas.openxmlformats.org/drawingml/2006/table">
            <a:tbl>
              <a:tblPr firstRow="1" bandRow="1">
                <a:tableStyleId>{5DA37D80-6434-44D0-A028-1B22A696006F}</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70840">
                <a:tc>
                  <a:txBody>
                    <a:bodyPr/>
                    <a:lstStyle/>
                    <a:p>
                      <a:pPr algn="ctr"/>
                      <a:r>
                        <a:rPr lang="en-US" dirty="0"/>
                        <a:t>Silk Road</a:t>
                      </a:r>
                    </a:p>
                  </a:txBody>
                  <a:tcPr marL="121685" marR="121685"/>
                </a:tc>
                <a:tc>
                  <a:txBody>
                    <a:bodyPr/>
                    <a:lstStyle/>
                    <a:p>
                      <a:pPr algn="ctr"/>
                      <a:r>
                        <a:rPr lang="en-US" dirty="0"/>
                        <a:t>Arab Sea Routes</a:t>
                      </a:r>
                    </a:p>
                  </a:txBody>
                  <a:tcPr marL="121685" marR="121685"/>
                </a:tc>
                <a:extLst>
                  <a:ext uri="{0D108BD9-81ED-4DB2-BD59-A6C34878D82A}">
                    <a16:rowId xmlns:a16="http://schemas.microsoft.com/office/drawing/2014/main" val="10000"/>
                  </a:ext>
                </a:extLst>
              </a:tr>
              <a:tr h="370840">
                <a:tc>
                  <a:txBody>
                    <a:bodyPr/>
                    <a:lstStyle/>
                    <a:p>
                      <a:r>
                        <a:rPr lang="en-US" dirty="0"/>
                        <a:t>Opened around 150 BCE.</a:t>
                      </a:r>
                      <a:r>
                        <a:rPr lang="en-US" baseline="0" dirty="0"/>
                        <a:t> </a:t>
                      </a:r>
                      <a:r>
                        <a:rPr lang="en-US" dirty="0"/>
                        <a:t>Succession of trails followed by caravans through Central Asia; 6,400 km-long road.</a:t>
                      </a:r>
                    </a:p>
                  </a:txBody>
                  <a:tcPr marL="121685" marR="121685"/>
                </a:tc>
                <a:tc>
                  <a:txBody>
                    <a:bodyPr/>
                    <a:lstStyle/>
                    <a:p>
                      <a:r>
                        <a:rPr lang="en-US" dirty="0"/>
                        <a:t>Opened around 8</a:t>
                      </a:r>
                      <a:r>
                        <a:rPr lang="en-US" baseline="30000" dirty="0"/>
                        <a:t>th</a:t>
                      </a:r>
                      <a:r>
                        <a:rPr lang="en-US" dirty="0"/>
                        <a:t> century.</a:t>
                      </a:r>
                      <a:r>
                        <a:rPr lang="en-US" baseline="0" dirty="0"/>
                        <a:t> </a:t>
                      </a:r>
                      <a:r>
                        <a:rPr lang="en-US" dirty="0"/>
                        <a:t>Coastal shipping routes between the Middle East, South Asia,</a:t>
                      </a:r>
                      <a:r>
                        <a:rPr lang="en-US" baseline="0" dirty="0"/>
                        <a:t> Southeast Asia and East Asia. </a:t>
                      </a:r>
                      <a:endParaRPr lang="en-US" dirty="0"/>
                    </a:p>
                  </a:txBody>
                  <a:tcPr marL="121685" marR="121685"/>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Favored by the presence of steppes. By-passing arid zones (Gobi Desert).</a:t>
                      </a:r>
                    </a:p>
                  </a:txBody>
                  <a:tcPr marL="121685" marR="121685"/>
                </a:tc>
                <a:tc>
                  <a:txBody>
                    <a:bodyPr/>
                    <a:lstStyle/>
                    <a:p>
                      <a:r>
                        <a:rPr lang="en-US" dirty="0"/>
                        <a:t>Followed Monsoon winds. Eastbound in the summer (June to September). Westbound in the winter (December to March).</a:t>
                      </a:r>
                    </a:p>
                  </a:txBody>
                  <a:tcPr marL="121685" marR="121685"/>
                </a:tc>
                <a:extLst>
                  <a:ext uri="{0D108BD9-81ED-4DB2-BD59-A6C34878D82A}">
                    <a16:rowId xmlns:a16="http://schemas.microsoft.com/office/drawing/2014/main" val="10002"/>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Trade commodities: Silk, gold, jade, tea, spices. Manufactured goods, perfumes, glassware.</a:t>
                      </a:r>
                    </a:p>
                  </a:txBody>
                  <a:tcPr marL="121685" marR="121685"/>
                </a:tc>
                <a:tc hMerge="1">
                  <a:txBody>
                    <a:bodyPr/>
                    <a:lstStyle/>
                    <a:p>
                      <a:endParaRPr lang="en-US"/>
                    </a:p>
                  </a:txBody>
                  <a:tcPr/>
                </a:tc>
                <a:extLst>
                  <a:ext uri="{0D108BD9-81ED-4DB2-BD59-A6C34878D82A}">
                    <a16:rowId xmlns:a16="http://schemas.microsoft.com/office/drawing/2014/main" val="10003"/>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Flows of goods from one trading town to the other. Commodities added or removed based upon the local economy. Markup at each stage. </a:t>
                      </a:r>
                    </a:p>
                  </a:txBody>
                  <a:tcPr marL="121685" marR="121685"/>
                </a:tc>
                <a:tc hMerge="1">
                  <a:txBody>
                    <a:bodyPr/>
                    <a:lstStyle/>
                    <a:p>
                      <a:endParaRPr lang="en-US" dirty="0"/>
                    </a:p>
                  </a:txBody>
                  <a:tcPr/>
                </a:tc>
                <a:extLst>
                  <a:ext uri="{0D108BD9-81ED-4DB2-BD59-A6C34878D82A}">
                    <a16:rowId xmlns:a16="http://schemas.microsoft.com/office/drawing/2014/main" val="10004"/>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Diffusion of ideas and religions (mainly Buddhism and Islam). Islam as a religion of trade.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Conversion of many local merchants; incorporation in the trade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Foundation of Muslim trading communities through Asia.</a:t>
                      </a:r>
                    </a:p>
                  </a:txBody>
                  <a:tcPr marL="121685" marR="121685"/>
                </a:tc>
                <a:tc hMerge="1">
                  <a:txBody>
                    <a:bodyPr/>
                    <a:lstStyle/>
                    <a:p>
                      <a:endParaRPr lang="en-US"/>
                    </a:p>
                  </a:txBody>
                  <a:tcPr/>
                </a:tc>
                <a:extLst>
                  <a:ext uri="{0D108BD9-81ED-4DB2-BD59-A6C34878D82A}">
                    <a16:rowId xmlns:a16="http://schemas.microsoft.com/office/drawing/2014/main" val="10005"/>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Venetians controlled the bulk of the Mediterranean trade. Middle East (Constantinople, Antioch and Alexandria) to Europe. Were thus brokers for several centuries (1200 to 1500).</a:t>
                      </a:r>
                    </a:p>
                  </a:txBody>
                  <a:tcPr marL="121685" marR="12168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51FDABB3-B483-4CAD-AF12-78D5FA2C9CCF}"/>
              </a:ext>
            </a:extLst>
          </p:cNvPr>
          <p:cNvSpPr txBox="1"/>
          <p:nvPr/>
        </p:nvSpPr>
        <p:spPr>
          <a:xfrm>
            <a:off x="3334158" y="6010584"/>
            <a:ext cx="4562478" cy="707886"/>
          </a:xfrm>
          <a:prstGeom prst="rect">
            <a:avLst/>
          </a:prstGeom>
          <a:noFill/>
        </p:spPr>
        <p:txBody>
          <a:bodyPr wrap="square" rtlCol="0">
            <a:spAutoFit/>
          </a:bodyPr>
          <a:lstStyle/>
          <a:p>
            <a:r>
              <a:rPr lang="en-US" sz="2000" b="1" dirty="0">
                <a:latin typeface="Agency FB" pitchFamily="34" charset="0"/>
              </a:rPr>
              <a:t>What was the silk road and what types of relations it enabled?</a:t>
            </a:r>
          </a:p>
        </p:txBody>
      </p:sp>
      <p:pic>
        <p:nvPicPr>
          <p:cNvPr id="7" name="Picture 2" descr="C:\Users\ecojpr\AppData\Local\Microsoft\Windows\Temporary Internet Files\Content.IE5\H0P94DF5\MC900442072[1].wmf">
            <a:extLst>
              <a:ext uri="{FF2B5EF4-FFF2-40B4-BE49-F238E27FC236}">
                <a16:creationId xmlns:a16="http://schemas.microsoft.com/office/drawing/2014/main" id="{893642B7-48EB-48B1-9708-0932AC73F3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755" y="6026817"/>
            <a:ext cx="914400" cy="6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21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4" name="Rectangle 4"/>
          <p:cNvSpPr>
            <a:spLocks noGrp="1" noChangeArrowheads="1"/>
          </p:cNvSpPr>
          <p:nvPr>
            <p:ph type="title"/>
          </p:nvPr>
        </p:nvSpPr>
        <p:spPr/>
        <p:txBody>
          <a:bodyPr/>
          <a:lstStyle/>
          <a:p>
            <a:pPr eaLnBrk="1" hangingPunct="1">
              <a:defRPr/>
            </a:pPr>
            <a:r>
              <a:rPr lang="en-US"/>
              <a:t>The Silk Road and Arab Sea Routes (8</a:t>
            </a:r>
            <a:r>
              <a:rPr lang="en-US" baseline="30000"/>
              <a:t>th</a:t>
            </a:r>
            <a:r>
              <a:rPr lang="en-US"/>
              <a:t> to 14</a:t>
            </a:r>
            <a:r>
              <a:rPr lang="en-US" baseline="30000"/>
              <a:t>th</a:t>
            </a:r>
            <a:r>
              <a:rPr lang="en-US"/>
              <a:t> Centuries)</a:t>
            </a:r>
          </a:p>
        </p:txBody>
      </p:sp>
      <p:pic>
        <p:nvPicPr>
          <p:cNvPr id="3" name="Picture 2" descr="Map&#10;&#10;Description automatically generated">
            <a:extLst>
              <a:ext uri="{FF2B5EF4-FFF2-40B4-BE49-F238E27FC236}">
                <a16:creationId xmlns:a16="http://schemas.microsoft.com/office/drawing/2014/main" id="{BE54A5A9-7DD3-4F74-990D-BD6945430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894" y="1331965"/>
            <a:ext cx="9156211" cy="5498603"/>
          </a:xfrm>
          <a:prstGeom prst="rect">
            <a:avLst/>
          </a:prstGeom>
        </p:spPr>
      </p:pic>
      <p:sp>
        <p:nvSpPr>
          <p:cNvPr id="2" name="Action Button: Document 1">
            <a:hlinkClick r:id="rId4" highlightClick="1"/>
            <a:extLst>
              <a:ext uri="{FF2B5EF4-FFF2-40B4-BE49-F238E27FC236}">
                <a16:creationId xmlns:a16="http://schemas.microsoft.com/office/drawing/2014/main" id="{90B67261-F7E6-4D25-AFAE-E69DB9A0857D}"/>
              </a:ext>
            </a:extLst>
          </p:cNvPr>
          <p:cNvSpPr/>
          <p:nvPr/>
        </p:nvSpPr>
        <p:spPr bwMode="auto">
          <a:xfrm>
            <a:off x="11129376" y="1446756"/>
            <a:ext cx="501041" cy="482252"/>
          </a:xfrm>
          <a:prstGeom prst="actionButtonDocumen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DC31968F-2C96-466F-9FF1-F037C117B705}"/>
              </a:ext>
            </a:extLst>
          </p:cNvPr>
          <p:cNvSpPr txBox="1"/>
          <p:nvPr/>
        </p:nvSpPr>
        <p:spPr>
          <a:xfrm>
            <a:off x="10889367" y="1991638"/>
            <a:ext cx="1206526" cy="707886"/>
          </a:xfrm>
          <a:prstGeom prst="rect">
            <a:avLst/>
          </a:prstGeom>
          <a:noFill/>
        </p:spPr>
        <p:txBody>
          <a:bodyPr wrap="square" rtlCol="0">
            <a:spAutoFit/>
          </a:bodyPr>
          <a:lstStyle/>
          <a:p>
            <a:r>
              <a:rPr lang="en-US" sz="2000" b="1" dirty="0">
                <a:latin typeface="Agency FB" pitchFamily="34" charset="0"/>
              </a:rPr>
              <a:t>Read this document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11" name="Rectangle 7"/>
          <p:cNvSpPr>
            <a:spLocks noGrp="1" noChangeArrowheads="1"/>
          </p:cNvSpPr>
          <p:nvPr>
            <p:ph type="title"/>
          </p:nvPr>
        </p:nvSpPr>
        <p:spPr/>
        <p:txBody>
          <a:bodyPr/>
          <a:lstStyle/>
          <a:p>
            <a:pPr eaLnBrk="1" hangingPunct="1">
              <a:defRPr/>
            </a:pPr>
            <a:r>
              <a:rPr lang="en-US"/>
              <a:t>1. The Drive Towards Asia</a:t>
            </a:r>
          </a:p>
        </p:txBody>
      </p:sp>
      <p:sp>
        <p:nvSpPr>
          <p:cNvPr id="28675" name="Rectangle 8"/>
          <p:cNvSpPr>
            <a:spLocks noGrp="1" noChangeArrowheads="1"/>
          </p:cNvSpPr>
          <p:nvPr>
            <p:ph idx="1"/>
          </p:nvPr>
        </p:nvSpPr>
        <p:spPr/>
        <p:txBody>
          <a:bodyPr/>
          <a:lstStyle/>
          <a:p>
            <a:pPr eaLnBrk="1" hangingPunct="1"/>
            <a:r>
              <a:rPr lang="en-US" dirty="0"/>
              <a:t>European misrepresentations</a:t>
            </a:r>
          </a:p>
          <a:p>
            <a:pPr lvl="1" eaLnBrk="1" hangingPunct="1"/>
            <a:r>
              <a:rPr lang="en-US" dirty="0"/>
              <a:t>Europe had very limited knowledge about the Asian world.</a:t>
            </a:r>
          </a:p>
          <a:p>
            <a:pPr lvl="1" eaLnBrk="1" hangingPunct="1"/>
            <a:r>
              <a:rPr lang="en-US" dirty="0"/>
              <a:t>Arabs served as intermediaries:</a:t>
            </a:r>
          </a:p>
          <a:p>
            <a:pPr lvl="2" eaLnBrk="1" hangingPunct="1"/>
            <a:r>
              <a:rPr lang="en-US" dirty="0"/>
              <a:t>Did not share their trade routes.</a:t>
            </a:r>
          </a:p>
          <a:p>
            <a:pPr lvl="2" eaLnBrk="1" hangingPunct="1"/>
            <a:r>
              <a:rPr lang="en-US" dirty="0"/>
              <a:t>Not to reveal the location of the sources of their trade commodities.</a:t>
            </a:r>
          </a:p>
          <a:p>
            <a:pPr lvl="2" eaLnBrk="1" hangingPunct="1"/>
            <a:r>
              <a:rPr lang="en-US" dirty="0"/>
              <a:t>Often in conflict with European powers.</a:t>
            </a:r>
          </a:p>
          <a:p>
            <a:pPr lvl="1" eaLnBrk="1" hangingPunct="1"/>
            <a:r>
              <a:rPr lang="en-US" dirty="0"/>
              <a:t>Land distances were preventing profitable expeditions.</a:t>
            </a:r>
          </a:p>
          <a:p>
            <a:pPr lvl="1" eaLnBrk="1" hangingPunct="1"/>
            <a:r>
              <a:rPr lang="en-US" dirty="0"/>
              <a:t>Information was sketchy:</a:t>
            </a:r>
          </a:p>
          <a:p>
            <a:pPr lvl="2" eaLnBrk="1" hangingPunct="1"/>
            <a:r>
              <a:rPr lang="en-US" dirty="0"/>
              <a:t>More based upon religion and legends (e.g. Antique authors, Norse Saga) than on empirical evidence.</a:t>
            </a:r>
          </a:p>
          <a:p>
            <a:pPr lvl="2" eaLnBrk="1" hangingPunct="1"/>
            <a:r>
              <a:rPr lang="en-US" dirty="0"/>
              <a:t>The Garden of Eden was said to be located in Asia.</a:t>
            </a:r>
          </a:p>
          <a:p>
            <a:pPr lvl="1" eaLnBrk="1" hangingPunct="1"/>
            <a:r>
              <a:rPr lang="en-US" dirty="0"/>
              <a:t>Marco Polo (a Venetian) visited the region in 1295:</a:t>
            </a:r>
          </a:p>
          <a:p>
            <a:pPr lvl="2" eaLnBrk="1" hangingPunct="1"/>
            <a:r>
              <a:rPr lang="en-US" dirty="0"/>
              <a:t>First European to provide accurate accounts about Asia.</a:t>
            </a:r>
          </a:p>
          <a:p>
            <a:pPr lvl="2" eaLnBrk="1" hangingPunct="1"/>
            <a:r>
              <a:rPr lang="en-US" dirty="0"/>
              <a:t>Came into service of Kublai Khan.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1027"/>
          <p:cNvSpPr>
            <a:spLocks noGrp="1" noChangeArrowheads="1"/>
          </p:cNvSpPr>
          <p:nvPr>
            <p:ph type="title"/>
          </p:nvPr>
        </p:nvSpPr>
        <p:spPr/>
        <p:txBody>
          <a:bodyPr/>
          <a:lstStyle/>
          <a:p>
            <a:pPr eaLnBrk="1" hangingPunct="1">
              <a:defRPr/>
            </a:pPr>
            <a:r>
              <a:rPr lang="en-US" b="1" dirty="0"/>
              <a:t>St. Sever World Map after </a:t>
            </a:r>
            <a:r>
              <a:rPr lang="en-US" b="1" dirty="0" err="1"/>
              <a:t>Beatus</a:t>
            </a:r>
            <a:r>
              <a:rPr lang="en-US" b="1" dirty="0"/>
              <a:t>, 1030 AD</a:t>
            </a:r>
            <a:endParaRPr lang="en-US" dirty="0"/>
          </a:p>
        </p:txBody>
      </p:sp>
      <p:pic>
        <p:nvPicPr>
          <p:cNvPr id="3076" name="Picture 4">
            <a:extLst>
              <a:ext uri="{FF2B5EF4-FFF2-40B4-BE49-F238E27FC236}">
                <a16:creationId xmlns:a16="http://schemas.microsoft.com/office/drawing/2014/main" id="{87C1A1EB-718C-4681-884F-BFD7E73087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6596" y="1424842"/>
            <a:ext cx="8412480" cy="529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3E2E-BF0A-4C6C-915C-FCB873FD134B}"/>
              </a:ext>
            </a:extLst>
          </p:cNvPr>
          <p:cNvSpPr>
            <a:spLocks noGrp="1"/>
          </p:cNvSpPr>
          <p:nvPr>
            <p:ph type="title"/>
          </p:nvPr>
        </p:nvSpPr>
        <p:spPr/>
        <p:txBody>
          <a:bodyPr/>
          <a:lstStyle/>
          <a:p>
            <a:r>
              <a:rPr lang="en-US" dirty="0"/>
              <a:t>Tabula </a:t>
            </a:r>
            <a:r>
              <a:rPr lang="en-US" dirty="0" err="1"/>
              <a:t>Rogeriana</a:t>
            </a:r>
            <a:r>
              <a:rPr lang="en-US" dirty="0"/>
              <a:t> (Map of Roger); Muhammad al-Idrisi (1154)</a:t>
            </a:r>
          </a:p>
        </p:txBody>
      </p:sp>
      <p:pic>
        <p:nvPicPr>
          <p:cNvPr id="1026" name="Picture 2">
            <a:extLst>
              <a:ext uri="{FF2B5EF4-FFF2-40B4-BE49-F238E27FC236}">
                <a16:creationId xmlns:a16="http://schemas.microsoft.com/office/drawing/2014/main" id="{43DEF290-BE9E-432D-BCEE-AC5CAF389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052513"/>
            <a:ext cx="12182475"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7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3576D-E9AC-4303-9BC6-D8A806270D66}"/>
              </a:ext>
            </a:extLst>
          </p:cNvPr>
          <p:cNvSpPr>
            <a:spLocks noGrp="1"/>
          </p:cNvSpPr>
          <p:nvPr>
            <p:ph type="title"/>
          </p:nvPr>
        </p:nvSpPr>
        <p:spPr/>
        <p:txBody>
          <a:bodyPr/>
          <a:lstStyle/>
          <a:p>
            <a:r>
              <a:rPr lang="en-US" dirty="0"/>
              <a:t>Da Ming </a:t>
            </a:r>
            <a:r>
              <a:rPr lang="en-US" dirty="0" err="1"/>
              <a:t>Hunyi</a:t>
            </a:r>
            <a:r>
              <a:rPr lang="en-US" dirty="0"/>
              <a:t> Tu (Map of the Ming Empire), circa 1389</a:t>
            </a:r>
          </a:p>
        </p:txBody>
      </p:sp>
      <p:pic>
        <p:nvPicPr>
          <p:cNvPr id="6" name="Picture 2">
            <a:extLst>
              <a:ext uri="{FF2B5EF4-FFF2-40B4-BE49-F238E27FC236}">
                <a16:creationId xmlns:a16="http://schemas.microsoft.com/office/drawing/2014/main" id="{3EE84522-C412-4266-AE58-7A0B52DC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235" y="1052513"/>
            <a:ext cx="6500577" cy="570898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4A88C6B-6EE4-4287-9BDB-ABAFE942ACEC}"/>
              </a:ext>
            </a:extLst>
          </p:cNvPr>
          <p:cNvSpPr/>
          <p:nvPr/>
        </p:nvSpPr>
        <p:spPr bwMode="auto">
          <a:xfrm>
            <a:off x="2699359" y="4415425"/>
            <a:ext cx="519830" cy="102713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46D02947-F3C1-41EA-9B17-43033B905634}"/>
              </a:ext>
            </a:extLst>
          </p:cNvPr>
          <p:cNvSpPr txBox="1"/>
          <p:nvPr/>
        </p:nvSpPr>
        <p:spPr>
          <a:xfrm>
            <a:off x="1981664" y="4465529"/>
            <a:ext cx="774571" cy="369332"/>
          </a:xfrm>
          <a:prstGeom prst="rect">
            <a:avLst/>
          </a:prstGeom>
          <a:noFill/>
        </p:spPr>
        <p:txBody>
          <a:bodyPr wrap="none" rtlCol="0">
            <a:spAutoFit/>
          </a:bodyPr>
          <a:lstStyle/>
          <a:p>
            <a:r>
              <a:rPr lang="en-US" dirty="0"/>
              <a:t>Africa</a:t>
            </a:r>
          </a:p>
        </p:txBody>
      </p:sp>
      <p:sp>
        <p:nvSpPr>
          <p:cNvPr id="7" name="Oval 6">
            <a:extLst>
              <a:ext uri="{FF2B5EF4-FFF2-40B4-BE49-F238E27FC236}">
                <a16:creationId xmlns:a16="http://schemas.microsoft.com/office/drawing/2014/main" id="{D9FACCC4-FA4A-442F-AB74-416DF280445D}"/>
              </a:ext>
            </a:extLst>
          </p:cNvPr>
          <p:cNvSpPr/>
          <p:nvPr/>
        </p:nvSpPr>
        <p:spPr bwMode="auto">
          <a:xfrm>
            <a:off x="3148694" y="4415425"/>
            <a:ext cx="254742" cy="69823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8DF23785-51BD-4A39-A93F-2C8E9CA25F56}"/>
              </a:ext>
            </a:extLst>
          </p:cNvPr>
          <p:cNvSpPr txBox="1"/>
          <p:nvPr/>
        </p:nvSpPr>
        <p:spPr>
          <a:xfrm>
            <a:off x="2943999" y="4086524"/>
            <a:ext cx="851515" cy="369332"/>
          </a:xfrm>
          <a:prstGeom prst="rect">
            <a:avLst/>
          </a:prstGeom>
          <a:noFill/>
        </p:spPr>
        <p:txBody>
          <a:bodyPr wrap="none" rtlCol="0">
            <a:spAutoFit/>
          </a:bodyPr>
          <a:lstStyle/>
          <a:p>
            <a:r>
              <a:rPr lang="en-US" dirty="0"/>
              <a:t>Arabia</a:t>
            </a:r>
          </a:p>
        </p:txBody>
      </p:sp>
    </p:spTree>
    <p:extLst>
      <p:ext uri="{BB962C8B-B14F-4D97-AF65-F5344CB8AC3E}">
        <p14:creationId xmlns:p14="http://schemas.microsoft.com/office/powerpoint/2010/main" val="3651210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a:lstStyle/>
          <a:p>
            <a:pPr eaLnBrk="1" hangingPunct="1">
              <a:defRPr/>
            </a:pPr>
            <a:r>
              <a:rPr lang="en-US"/>
              <a:t>1. The Drive Towards Asia</a:t>
            </a:r>
          </a:p>
        </p:txBody>
      </p:sp>
      <p:sp>
        <p:nvSpPr>
          <p:cNvPr id="30723" name="Rectangle 3"/>
          <p:cNvSpPr>
            <a:spLocks noGrp="1" noChangeArrowheads="1"/>
          </p:cNvSpPr>
          <p:nvPr>
            <p:ph idx="1"/>
          </p:nvPr>
        </p:nvSpPr>
        <p:spPr/>
        <p:txBody>
          <a:bodyPr/>
          <a:lstStyle/>
          <a:p>
            <a:pPr eaLnBrk="1" hangingPunct="1"/>
            <a:r>
              <a:rPr lang="en-US" dirty="0"/>
              <a:t>The Fall of Constantinople (1453)</a:t>
            </a:r>
          </a:p>
          <a:p>
            <a:pPr lvl="1" eaLnBrk="1" hangingPunct="1"/>
            <a:r>
              <a:rPr lang="en-US" dirty="0"/>
              <a:t>Capital of the Byzantium Empire (Eastern Roman Empire).</a:t>
            </a:r>
          </a:p>
          <a:p>
            <a:pPr lvl="1" eaLnBrk="1" hangingPunct="1"/>
            <a:r>
              <a:rPr lang="en-US" dirty="0"/>
              <a:t>Turkish invasion:</a:t>
            </a:r>
          </a:p>
          <a:p>
            <a:pPr lvl="2" eaLnBrk="1" hangingPunct="1"/>
            <a:r>
              <a:rPr lang="en-US" dirty="0"/>
              <a:t>Expansion of the Ottoman Empire along the Mediterranean Ocean (Eastern Europe and North Africa).</a:t>
            </a:r>
          </a:p>
          <a:p>
            <a:pPr lvl="2" eaLnBrk="1" hangingPunct="1"/>
            <a:r>
              <a:rPr lang="en-US" dirty="0"/>
              <a:t>Closed the land route from Europe to Asia.</a:t>
            </a:r>
          </a:p>
          <a:p>
            <a:pPr lvl="2" eaLnBrk="1" hangingPunct="1"/>
            <a:r>
              <a:rPr lang="en-US" dirty="0"/>
              <a:t>About 200 years of conflicts with the Ottoman Empire (</a:t>
            </a:r>
            <a:r>
              <a:rPr lang="en-US" dirty="0" err="1"/>
              <a:t>e.g</a:t>
            </a:r>
            <a:r>
              <a:rPr lang="en-US" dirty="0"/>
              <a:t> Siege of Vienna, 1683).</a:t>
            </a:r>
          </a:p>
          <a:p>
            <a:pPr lvl="1" eaLnBrk="1" hangingPunct="1"/>
            <a:r>
              <a:rPr lang="en-US" dirty="0"/>
              <a:t>Europe was induced to find an alternate maritime route:</a:t>
            </a:r>
          </a:p>
          <a:p>
            <a:pPr lvl="2" eaLnBrk="1" hangingPunct="1"/>
            <a:r>
              <a:rPr lang="en-US" dirty="0"/>
              <a:t>Maritime exploration could not be done without sufficient knowledge about sailing.</a:t>
            </a:r>
          </a:p>
          <a:p>
            <a:pPr lvl="2" eaLnBrk="1" hangingPunct="1"/>
            <a:r>
              <a:rPr lang="en-US" dirty="0"/>
              <a:t>Discovery of trade winds pattern on the Atlantic Ocean and of monsoon wind patterns on the Indian Ocean.</a:t>
            </a:r>
          </a:p>
          <a:p>
            <a:pPr lvl="2" eaLnBrk="1" hangingPunct="1"/>
            <a:r>
              <a:rPr lang="en-US" dirty="0"/>
              <a:t>Portugal was the first European nation to master sufficiently.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7" name="Rectangle 9"/>
          <p:cNvSpPr>
            <a:spLocks noGrp="1" noChangeArrowheads="1"/>
          </p:cNvSpPr>
          <p:nvPr>
            <p:ph type="title"/>
          </p:nvPr>
        </p:nvSpPr>
        <p:spPr/>
        <p:txBody>
          <a:bodyPr/>
          <a:lstStyle/>
          <a:p>
            <a:pPr eaLnBrk="1" hangingPunct="1">
              <a:defRPr/>
            </a:pPr>
            <a:r>
              <a:rPr lang="en-US"/>
              <a:t>2. Early Expeditions</a:t>
            </a:r>
          </a:p>
        </p:txBody>
      </p:sp>
      <p:sp>
        <p:nvSpPr>
          <p:cNvPr id="31747" name="Rectangle 10"/>
          <p:cNvSpPr>
            <a:spLocks noGrp="1" noChangeArrowheads="1"/>
          </p:cNvSpPr>
          <p:nvPr>
            <p:ph idx="1"/>
          </p:nvPr>
        </p:nvSpPr>
        <p:spPr/>
        <p:txBody>
          <a:bodyPr/>
          <a:lstStyle/>
          <a:p>
            <a:pPr eaLnBrk="1" hangingPunct="1"/>
            <a:r>
              <a:rPr lang="en-US" dirty="0"/>
              <a:t>Mercantilist drive</a:t>
            </a:r>
          </a:p>
          <a:p>
            <a:pPr lvl="1" eaLnBrk="1" hangingPunct="1"/>
            <a:r>
              <a:rPr lang="en-US" dirty="0"/>
              <a:t>The emergence of a merchant class in Europe.</a:t>
            </a:r>
          </a:p>
          <a:p>
            <a:pPr lvl="1" eaLnBrk="1" hangingPunct="1"/>
            <a:r>
              <a:rPr lang="en-US" dirty="0"/>
              <a:t>Wealth of a nation measured in the quantity of gold it holds.</a:t>
            </a:r>
          </a:p>
          <a:p>
            <a:pPr lvl="1" eaLnBrk="1" hangingPunct="1"/>
            <a:r>
              <a:rPr lang="en-US" dirty="0"/>
              <a:t>The only way to be enriched is to have a positive trade balance.</a:t>
            </a:r>
          </a:p>
          <a:p>
            <a:pPr lvl="1" eaLnBrk="1" hangingPunct="1"/>
            <a:r>
              <a:rPr lang="en-US" dirty="0"/>
              <a:t>Lack of gold and silver supplies in Europe.</a:t>
            </a:r>
          </a:p>
          <a:p>
            <a:pPr lvl="1" eaLnBrk="1" hangingPunct="1"/>
            <a:r>
              <a:rPr lang="en-CA" dirty="0"/>
              <a:t>Achieved through the control and the monopoly of the trade of commodities.</a:t>
            </a:r>
          </a:p>
          <a:p>
            <a:pPr lvl="1" eaLnBrk="1" hangingPunct="1"/>
            <a:r>
              <a:rPr lang="en-CA" dirty="0"/>
              <a:t>Trade is the reason explaining the presence of European powers in Pacific Asia from 1500.</a:t>
            </a:r>
          </a:p>
          <a:p>
            <a:pPr lvl="1" eaLnBrk="1" hangingPunct="1"/>
            <a:r>
              <a:rPr lang="en-US" dirty="0"/>
              <a:t>Early competition between Spain and Portugal:</a:t>
            </a:r>
          </a:p>
          <a:p>
            <a:pPr lvl="2" eaLnBrk="1" hangingPunct="1"/>
            <a:r>
              <a:rPr lang="en-US" dirty="0"/>
              <a:t>Conflicts between Iberians and Muslims.</a:t>
            </a:r>
          </a:p>
          <a:p>
            <a:pPr lvl="2" eaLnBrk="1" hangingPunct="1"/>
            <a:r>
              <a:rPr lang="en-US" dirty="0"/>
              <a:t>Most advanced maritime powers of the 16th century.</a:t>
            </a:r>
          </a:p>
          <a:p>
            <a:pPr lvl="2" eaLnBrk="1" hangingPunct="1"/>
            <a:r>
              <a:rPr lang="en-US" dirty="0"/>
              <a:t>Portugal discovered the eastern maritime route to Asia.</a:t>
            </a:r>
          </a:p>
          <a:p>
            <a:pPr lvl="2" eaLnBrk="1" hangingPunct="1"/>
            <a:r>
              <a:rPr lang="en-US" dirty="0"/>
              <a:t>Spain tried (Columbus) to find the western 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pPr eaLnBrk="1" hangingPunct="1">
              <a:defRPr/>
            </a:pPr>
            <a:r>
              <a:rPr lang="en-US" dirty="0"/>
              <a:t>A – Pre-Colonial Period</a:t>
            </a:r>
          </a:p>
        </p:txBody>
      </p:sp>
      <p:sp>
        <p:nvSpPr>
          <p:cNvPr id="8195" name="Rectangle 3"/>
          <p:cNvSpPr>
            <a:spLocks noGrp="1" noChangeArrowheads="1"/>
          </p:cNvSpPr>
          <p:nvPr>
            <p:ph type="body" idx="1"/>
          </p:nvPr>
        </p:nvSpPr>
        <p:spPr/>
        <p:txBody>
          <a:bodyPr/>
          <a:lstStyle/>
          <a:p>
            <a:pPr eaLnBrk="1" hangingPunct="1"/>
            <a:r>
              <a:rPr lang="en-US"/>
              <a:t>1. Origins of Pacific Asian Civilizations</a:t>
            </a:r>
          </a:p>
          <a:p>
            <a:pPr lvl="1" eaLnBrk="1" hangingPunct="1"/>
            <a:r>
              <a:rPr lang="en-US"/>
              <a:t>When, where and how the first civilizations emerged in Pacific Asia?</a:t>
            </a:r>
          </a:p>
          <a:p>
            <a:pPr eaLnBrk="1" hangingPunct="1"/>
            <a:r>
              <a:rPr lang="en-US"/>
              <a:t>2. East Asian Empires</a:t>
            </a:r>
          </a:p>
          <a:p>
            <a:pPr lvl="1" eaLnBrk="1" hangingPunct="1"/>
            <a:r>
              <a:rPr lang="en-US"/>
              <a:t>What were the dominant civilizations of East Asia?</a:t>
            </a:r>
          </a:p>
          <a:p>
            <a:pPr eaLnBrk="1" hangingPunct="1"/>
            <a:r>
              <a:rPr lang="en-US"/>
              <a:t>3. Southeast Asian Empires</a:t>
            </a:r>
          </a:p>
          <a:p>
            <a:pPr lvl="1" eaLnBrk="1" hangingPunct="1"/>
            <a:r>
              <a:rPr lang="en-US"/>
              <a:t>What were the dominant civilizations of Southeast Asia?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6" name="Rectangle 4"/>
          <p:cNvSpPr>
            <a:spLocks noGrp="1" noChangeArrowheads="1"/>
          </p:cNvSpPr>
          <p:nvPr>
            <p:ph type="title"/>
          </p:nvPr>
        </p:nvSpPr>
        <p:spPr/>
        <p:txBody>
          <a:bodyPr/>
          <a:lstStyle/>
          <a:p>
            <a:pPr eaLnBrk="1" hangingPunct="1">
              <a:defRPr/>
            </a:pPr>
            <a:r>
              <a:rPr lang="en-US" dirty="0"/>
              <a:t>The Eastern and Western Maritime Routes to Asia</a:t>
            </a:r>
          </a:p>
        </p:txBody>
      </p:sp>
      <p:pic>
        <p:nvPicPr>
          <p:cNvPr id="6" name="Picture 5" descr="Map&#10;&#10;Description automatically generated">
            <a:extLst>
              <a:ext uri="{FF2B5EF4-FFF2-40B4-BE49-F238E27FC236}">
                <a16:creationId xmlns:a16="http://schemas.microsoft.com/office/drawing/2014/main" id="{B89CA70C-E7BB-46DF-9AE7-8F97041A2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367" y="1357645"/>
            <a:ext cx="8503920" cy="54465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AC6EA-3615-4DE7-92FB-BB18B3526136}"/>
              </a:ext>
            </a:extLst>
          </p:cNvPr>
          <p:cNvSpPr>
            <a:spLocks noGrp="1"/>
          </p:cNvSpPr>
          <p:nvPr>
            <p:ph type="title"/>
          </p:nvPr>
        </p:nvSpPr>
        <p:spPr/>
        <p:txBody>
          <a:bodyPr/>
          <a:lstStyle/>
          <a:p>
            <a:r>
              <a:rPr lang="en-US" dirty="0"/>
              <a:t>Map of Southeast Asia by Jan </a:t>
            </a:r>
            <a:r>
              <a:rPr lang="en-US" dirty="0" err="1"/>
              <a:t>Huygen</a:t>
            </a:r>
            <a:r>
              <a:rPr lang="en-US" dirty="0"/>
              <a:t> Van </a:t>
            </a:r>
            <a:r>
              <a:rPr lang="en-US" dirty="0" err="1"/>
              <a:t>Linschoten</a:t>
            </a:r>
            <a:r>
              <a:rPr lang="en-US" dirty="0"/>
              <a:t> (1596)</a:t>
            </a:r>
          </a:p>
        </p:txBody>
      </p:sp>
      <p:pic>
        <p:nvPicPr>
          <p:cNvPr id="1026" name="Picture 2">
            <a:extLst>
              <a:ext uri="{FF2B5EF4-FFF2-40B4-BE49-F238E27FC236}">
                <a16:creationId xmlns:a16="http://schemas.microsoft.com/office/drawing/2014/main" id="{5AA10AD2-022C-49B3-89D0-CABB507C705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61989" y="1125463"/>
            <a:ext cx="7562437" cy="573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06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2556-FC06-4FFD-8AE5-9F30C80E0742}"/>
              </a:ext>
            </a:extLst>
          </p:cNvPr>
          <p:cNvSpPr>
            <a:spLocks noGrp="1"/>
          </p:cNvSpPr>
          <p:nvPr>
            <p:ph type="title"/>
          </p:nvPr>
        </p:nvSpPr>
        <p:spPr/>
        <p:txBody>
          <a:bodyPr/>
          <a:lstStyle/>
          <a:p>
            <a:r>
              <a:rPr lang="en-US" dirty="0"/>
              <a:t>Macau, Mid 17</a:t>
            </a:r>
            <a:r>
              <a:rPr lang="en-US" baseline="30000" dirty="0"/>
              <a:t>th</a:t>
            </a:r>
            <a:r>
              <a:rPr lang="en-US" dirty="0"/>
              <a:t> Century</a:t>
            </a:r>
          </a:p>
        </p:txBody>
      </p:sp>
      <p:pic>
        <p:nvPicPr>
          <p:cNvPr id="1026" name="Picture 2">
            <a:extLst>
              <a:ext uri="{FF2B5EF4-FFF2-40B4-BE49-F238E27FC236}">
                <a16:creationId xmlns:a16="http://schemas.microsoft.com/office/drawing/2014/main" id="{19787EA1-4864-417B-910E-94C0078453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03540" y="1338165"/>
            <a:ext cx="7956485" cy="551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43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pPr eaLnBrk="1" hangingPunct="1">
              <a:defRPr/>
            </a:pPr>
            <a:r>
              <a:rPr lang="en-US"/>
              <a:t>3. Colonialism in Pacific Asia</a:t>
            </a:r>
          </a:p>
        </p:txBody>
      </p:sp>
      <p:sp>
        <p:nvSpPr>
          <p:cNvPr id="33795" name="Rectangle 3"/>
          <p:cNvSpPr>
            <a:spLocks noGrp="1" noChangeArrowheads="1"/>
          </p:cNvSpPr>
          <p:nvPr>
            <p:ph idx="1"/>
          </p:nvPr>
        </p:nvSpPr>
        <p:spPr/>
        <p:txBody>
          <a:bodyPr/>
          <a:lstStyle/>
          <a:p>
            <a:pPr eaLnBrk="1" hangingPunct="1"/>
            <a:r>
              <a:rPr lang="en-US" dirty="0"/>
              <a:t>Why colonialism in Pacific Asia?</a:t>
            </a:r>
          </a:p>
          <a:p>
            <a:pPr lvl="1" eaLnBrk="1" hangingPunct="1"/>
            <a:r>
              <a:rPr lang="en-US" dirty="0"/>
              <a:t>As in the Americas and in Africa, Pacific Asia has been shaped by foreign influences.</a:t>
            </a:r>
          </a:p>
          <a:p>
            <a:pPr lvl="1"/>
            <a:r>
              <a:rPr lang="en-US" dirty="0"/>
              <a:t>Economic incentives:</a:t>
            </a:r>
          </a:p>
          <a:p>
            <a:pPr lvl="2"/>
            <a:r>
              <a:rPr lang="en-US" dirty="0"/>
              <a:t>Search for raw materials (‘colonial’ commodities; tea, coffee, sugar, cocoa, minerals).</a:t>
            </a:r>
          </a:p>
          <a:p>
            <a:pPr lvl="2"/>
            <a:r>
              <a:rPr lang="en-US" dirty="0"/>
              <a:t>Expansion of national market into monopolistic areas (large populations).</a:t>
            </a:r>
          </a:p>
          <a:p>
            <a:pPr lvl="2"/>
            <a:r>
              <a:rPr lang="en-US" dirty="0"/>
              <a:t>New territories for capital investments in infrastructure (ports, railways, roads).</a:t>
            </a:r>
          </a:p>
          <a:p>
            <a:pPr lvl="2"/>
            <a:r>
              <a:rPr lang="en-US" dirty="0"/>
              <a:t>Territories for European migration (demographic transition; limited importance).</a:t>
            </a:r>
          </a:p>
          <a:p>
            <a:pPr lvl="1"/>
            <a:r>
              <a:rPr lang="en-US" dirty="0"/>
              <a:t>Political and strategic factors:</a:t>
            </a:r>
          </a:p>
          <a:p>
            <a:pPr lvl="2"/>
            <a:r>
              <a:rPr lang="en-US" dirty="0"/>
              <a:t>National prestige and manifest destiny (proof of success and power).</a:t>
            </a:r>
          </a:p>
          <a:p>
            <a:pPr lvl="2"/>
            <a:r>
              <a:rPr lang="en-US" dirty="0"/>
              <a:t>Control of strategic locations for trade benefits (Suez, Malacca, Gibraltar, Malta, Hong Kong).</a:t>
            </a:r>
          </a:p>
          <a:p>
            <a:pPr lvl="1"/>
            <a:r>
              <a:rPr lang="en-US" dirty="0"/>
              <a:t>Cultural:</a:t>
            </a:r>
          </a:p>
          <a:p>
            <a:pPr lvl="2"/>
            <a:r>
              <a:rPr lang="en-US" dirty="0"/>
              <a:t>The drive for discovery (territories, biology).</a:t>
            </a:r>
          </a:p>
          <a:p>
            <a:pPr lvl="2"/>
            <a:r>
              <a:rPr lang="en-US" dirty="0"/>
              <a:t>Spread of religion and culture.</a:t>
            </a:r>
          </a:p>
          <a:p>
            <a:pPr lvl="1"/>
            <a:r>
              <a:rPr lang="en-US" dirty="0"/>
              <a:t>Technological factors</a:t>
            </a:r>
          </a:p>
          <a:p>
            <a:pPr lvl="2"/>
            <a:r>
              <a:rPr lang="en-US" dirty="0"/>
              <a:t>Scientific advantages.</a:t>
            </a:r>
          </a:p>
          <a:p>
            <a:pPr lvl="2"/>
            <a:r>
              <a:rPr lang="en-US" dirty="0"/>
              <a:t>Military superiority.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6" name="Rectangle 6"/>
          <p:cNvSpPr>
            <a:spLocks noGrp="1" noChangeArrowheads="1"/>
          </p:cNvSpPr>
          <p:nvPr>
            <p:ph type="title"/>
          </p:nvPr>
        </p:nvSpPr>
        <p:spPr/>
        <p:txBody>
          <a:bodyPr/>
          <a:lstStyle/>
          <a:p>
            <a:pPr eaLnBrk="1" hangingPunct="1">
              <a:defRPr/>
            </a:pPr>
            <a:r>
              <a:rPr lang="en-US"/>
              <a:t>European Control of the World, 1500-1950</a:t>
            </a:r>
          </a:p>
        </p:txBody>
      </p:sp>
      <p:pic>
        <p:nvPicPr>
          <p:cNvPr id="7" name="Picture 6" descr="A close up of a map&#10;&#10;Description automatically generated">
            <a:extLst>
              <a:ext uri="{FF2B5EF4-FFF2-40B4-BE49-F238E27FC236}">
                <a16:creationId xmlns:a16="http://schemas.microsoft.com/office/drawing/2014/main" id="{CE8DA412-CB12-41E3-8CC3-3B8A89174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910" y="1288636"/>
            <a:ext cx="10058400" cy="5129782"/>
          </a:xfrm>
          <a:prstGeom prst="rect">
            <a:avLst/>
          </a:prstGeom>
        </p:spPr>
      </p:pic>
      <p:sp>
        <p:nvSpPr>
          <p:cNvPr id="8" name="Rectangle 4">
            <a:extLst>
              <a:ext uri="{FF2B5EF4-FFF2-40B4-BE49-F238E27FC236}">
                <a16:creationId xmlns:a16="http://schemas.microsoft.com/office/drawing/2014/main" id="{2C5D5E5E-3649-4F57-9CA3-94E6C56EED77}"/>
              </a:ext>
            </a:extLst>
          </p:cNvPr>
          <p:cNvSpPr>
            <a:spLocks noChangeArrowheads="1"/>
          </p:cNvSpPr>
          <p:nvPr/>
        </p:nvSpPr>
        <p:spPr bwMode="auto">
          <a:xfrm>
            <a:off x="2681872" y="4595068"/>
            <a:ext cx="1165704" cy="10341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spcBef>
                <a:spcPct val="20000"/>
              </a:spcBef>
              <a:defRPr/>
            </a:pPr>
            <a:r>
              <a:rPr lang="en-US" b="1" dirty="0">
                <a:latin typeface="Arial Narrow" panose="020B0606020202030204" pitchFamily="34" charset="0"/>
                <a:cs typeface="Calibri" pitchFamily="34" charset="0"/>
              </a:rPr>
              <a:t>1800 (37%)</a:t>
            </a:r>
          </a:p>
          <a:p>
            <a:pPr>
              <a:spcBef>
                <a:spcPct val="20000"/>
              </a:spcBef>
              <a:defRPr/>
            </a:pPr>
            <a:r>
              <a:rPr lang="en-US" b="1" dirty="0">
                <a:latin typeface="Arial Narrow" panose="020B0606020202030204" pitchFamily="34" charset="0"/>
                <a:cs typeface="Calibri" pitchFamily="34" charset="0"/>
              </a:rPr>
              <a:t>1878 (67%)</a:t>
            </a:r>
          </a:p>
          <a:p>
            <a:pPr>
              <a:spcBef>
                <a:spcPct val="20000"/>
              </a:spcBef>
              <a:defRPr/>
            </a:pPr>
            <a:r>
              <a:rPr lang="en-US" b="1" dirty="0">
                <a:latin typeface="Arial Narrow" panose="020B0606020202030204" pitchFamily="34" charset="0"/>
                <a:cs typeface="Calibri" pitchFamily="34" charset="0"/>
              </a:rPr>
              <a:t>1913 (84%)</a:t>
            </a:r>
          </a:p>
        </p:txBody>
      </p:sp>
      <p:sp>
        <p:nvSpPr>
          <p:cNvPr id="9" name="Rectangle 8">
            <a:extLst>
              <a:ext uri="{FF2B5EF4-FFF2-40B4-BE49-F238E27FC236}">
                <a16:creationId xmlns:a16="http://schemas.microsoft.com/office/drawing/2014/main" id="{D0EED68A-48B9-4F0C-939D-813FB4554634}"/>
              </a:ext>
            </a:extLst>
          </p:cNvPr>
          <p:cNvSpPr/>
          <p:nvPr/>
        </p:nvSpPr>
        <p:spPr>
          <a:xfrm>
            <a:off x="3050955" y="6390162"/>
            <a:ext cx="6405868" cy="369332"/>
          </a:xfrm>
          <a:prstGeom prst="rect">
            <a:avLst/>
          </a:prstGeom>
        </p:spPr>
        <p:txBody>
          <a:bodyPr wrap="square">
            <a:spAutoFit/>
          </a:bodyPr>
          <a:lstStyle/>
          <a:p>
            <a:pPr lvl="0"/>
            <a:r>
              <a:rPr lang="en-US" dirty="0">
                <a:latin typeface="Arial Narrow" panose="020B0606020202030204" pitchFamily="34" charset="0"/>
              </a:rPr>
              <a:t>40% of the world’s international boundaries traced by the UK and France.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5" name="Rectangle 5"/>
          <p:cNvSpPr>
            <a:spLocks noGrp="1" noChangeArrowheads="1"/>
          </p:cNvSpPr>
          <p:nvPr>
            <p:ph type="title"/>
          </p:nvPr>
        </p:nvSpPr>
        <p:spPr/>
        <p:txBody>
          <a:bodyPr/>
          <a:lstStyle/>
          <a:p>
            <a:pPr eaLnBrk="1" hangingPunct="1">
              <a:defRPr/>
            </a:pPr>
            <a:r>
              <a:rPr lang="en-US"/>
              <a:t>3. Colonialism in Pacific Asia</a:t>
            </a:r>
          </a:p>
        </p:txBody>
      </p:sp>
      <p:sp>
        <p:nvSpPr>
          <p:cNvPr id="35843" name="Rectangle 6"/>
          <p:cNvSpPr>
            <a:spLocks noGrp="1" noChangeArrowheads="1"/>
          </p:cNvSpPr>
          <p:nvPr>
            <p:ph idx="1"/>
          </p:nvPr>
        </p:nvSpPr>
        <p:spPr/>
        <p:txBody>
          <a:bodyPr/>
          <a:lstStyle/>
          <a:p>
            <a:pPr eaLnBrk="1" hangingPunct="1"/>
            <a:r>
              <a:rPr lang="en-US" dirty="0"/>
              <a:t>European strategies in Pacific Asia</a:t>
            </a:r>
          </a:p>
          <a:p>
            <a:pPr lvl="1" eaLnBrk="1" hangingPunct="1"/>
            <a:r>
              <a:rPr lang="en-US" dirty="0"/>
              <a:t>Negotiation:</a:t>
            </a:r>
          </a:p>
          <a:p>
            <a:pPr lvl="2" eaLnBrk="1" hangingPunct="1"/>
            <a:r>
              <a:rPr lang="en-US" dirty="0"/>
              <a:t>Facing powers such as China and Japan:</a:t>
            </a:r>
          </a:p>
          <a:p>
            <a:pPr lvl="2" eaLnBrk="1" hangingPunct="1"/>
            <a:r>
              <a:rPr lang="en-US" dirty="0"/>
              <a:t>China: Negotiated trade depots such as Macao and Canton.</a:t>
            </a:r>
          </a:p>
          <a:p>
            <a:pPr lvl="2" eaLnBrk="1" hangingPunct="1"/>
            <a:r>
              <a:rPr lang="en-US" dirty="0"/>
              <a:t>Japan: Negotiations were very difficult but small counters such as Yokohama and Nagasaki were opened. </a:t>
            </a:r>
          </a:p>
          <a:p>
            <a:pPr lvl="1" eaLnBrk="1" hangingPunct="1"/>
            <a:r>
              <a:rPr lang="en-US" dirty="0"/>
              <a:t>Control and usurpation:</a:t>
            </a:r>
          </a:p>
          <a:p>
            <a:pPr lvl="2" eaLnBrk="1" hangingPunct="1"/>
            <a:r>
              <a:rPr lang="en-US" dirty="0"/>
              <a:t>Replaced Arab merchants as middlemen.</a:t>
            </a:r>
          </a:p>
          <a:p>
            <a:pPr lvl="2" eaLnBrk="1" hangingPunct="1"/>
            <a:r>
              <a:rPr lang="en-US" dirty="0"/>
              <a:t>Took control of the maritime trade due to better ships.</a:t>
            </a:r>
          </a:p>
          <a:p>
            <a:pPr lvl="2" eaLnBrk="1" hangingPunct="1"/>
            <a:r>
              <a:rPr lang="en-US" dirty="0"/>
              <a:t>Building their own colonial ports (Penang, Batavia, Singapore).</a:t>
            </a:r>
          </a:p>
          <a:p>
            <a:pPr lvl="2" eaLnBrk="1" hangingPunct="1"/>
            <a:r>
              <a:rPr lang="en-US" dirty="0"/>
              <a:t>Taking strongholds (Malacca).</a:t>
            </a:r>
          </a:p>
          <a:p>
            <a:pPr lvl="2" eaLnBrk="1" hangingPunct="1"/>
            <a:r>
              <a:rPr lang="en-US" dirty="0"/>
              <a:t>Local collection was left to existing traders that were simply incorporated in the European trading network.</a:t>
            </a:r>
          </a:p>
          <a:p>
            <a:pPr lvl="1" eaLnBrk="1" hangingPunct="1"/>
            <a:r>
              <a:rPr lang="en-US" dirty="0"/>
              <a:t>Conquests were mainly done by charter companies.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Spanish and Portuguese Empires (1581-1640)</a:t>
            </a:r>
          </a:p>
        </p:txBody>
      </p:sp>
      <p:sp>
        <p:nvSpPr>
          <p:cNvPr id="36868" name="Rectangle 4"/>
          <p:cNvSpPr>
            <a:spLocks noChangeArrowheads="1"/>
          </p:cNvSpPr>
          <p:nvPr/>
        </p:nvSpPr>
        <p:spPr bwMode="auto">
          <a:xfrm>
            <a:off x="1673225" y="1303338"/>
            <a:ext cx="4421188" cy="862012"/>
          </a:xfrm>
          <a:prstGeom prst="rect">
            <a:avLst/>
          </a:prstGeom>
          <a:solidFill>
            <a:srgbClr val="FFFFFF">
              <a:alpha val="59999"/>
            </a:srgbClr>
          </a:solidFill>
          <a:ln w="9525">
            <a:noFill/>
            <a:miter lim="800000"/>
            <a:headEnd/>
            <a:tailEnd/>
          </a:ln>
        </p:spPr>
        <p:txBody>
          <a:bodyPr>
            <a:spAutoFit/>
          </a:bodyPr>
          <a:lstStyle/>
          <a:p>
            <a:r>
              <a:rPr lang="en-US" sz="1400" b="1" dirty="0"/>
              <a:t>The Treaty of Tordesillas (1494)</a:t>
            </a:r>
          </a:p>
          <a:p>
            <a:r>
              <a:rPr lang="en-US" sz="1200" dirty="0"/>
              <a:t>Between Spain and Portugal (1,770 km west of Cape Verde).</a:t>
            </a:r>
          </a:p>
          <a:p>
            <a:r>
              <a:rPr lang="en-US" sz="1200" dirty="0"/>
              <a:t>Separate the newly discovered lands (and those to be discovered) by a demarcation.</a:t>
            </a:r>
          </a:p>
        </p:txBody>
      </p:sp>
      <p:sp>
        <p:nvSpPr>
          <p:cNvPr id="36869" name="Rectangle 5"/>
          <p:cNvSpPr>
            <a:spLocks noChangeArrowheads="1"/>
          </p:cNvSpPr>
          <p:nvPr/>
        </p:nvSpPr>
        <p:spPr bwMode="auto">
          <a:xfrm>
            <a:off x="6418263" y="1303338"/>
            <a:ext cx="4178300" cy="862012"/>
          </a:xfrm>
          <a:prstGeom prst="rect">
            <a:avLst/>
          </a:prstGeom>
          <a:solidFill>
            <a:srgbClr val="FFFFFF">
              <a:alpha val="59999"/>
            </a:srgbClr>
          </a:solidFill>
          <a:ln w="9525">
            <a:noFill/>
            <a:miter lim="800000"/>
            <a:headEnd/>
            <a:tailEnd/>
          </a:ln>
        </p:spPr>
        <p:txBody>
          <a:bodyPr>
            <a:spAutoFit/>
          </a:bodyPr>
          <a:lstStyle/>
          <a:p>
            <a:r>
              <a:rPr lang="en-US" sz="1400" b="1" dirty="0"/>
              <a:t>Treaty of Zaragoza (1529)</a:t>
            </a:r>
          </a:p>
          <a:p>
            <a:r>
              <a:rPr lang="en-US" sz="1200" dirty="0"/>
              <a:t>Specified the anti-meridian to the line of demarcation in the Treaty of Tordesillas.</a:t>
            </a:r>
          </a:p>
          <a:p>
            <a:r>
              <a:rPr lang="en-US" sz="1200" dirty="0"/>
              <a:t>To sort the ownership of the “spice islands”.</a:t>
            </a:r>
          </a:p>
        </p:txBody>
      </p:sp>
      <p:pic>
        <p:nvPicPr>
          <p:cNvPr id="6" name="Picture 5" descr="A close up of a map&#10;&#10;Description automatically generated">
            <a:extLst>
              <a:ext uri="{FF2B5EF4-FFF2-40B4-BE49-F238E27FC236}">
                <a16:creationId xmlns:a16="http://schemas.microsoft.com/office/drawing/2014/main" id="{814DC4DF-6DAF-40C2-A990-18F4547A0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536" y="2127024"/>
            <a:ext cx="8786097" cy="4730976"/>
          </a:xfrm>
          <a:prstGeom prst="rect">
            <a:avLst/>
          </a:prstGeom>
        </p:spPr>
      </p:pic>
      <p:sp>
        <p:nvSpPr>
          <p:cNvPr id="7" name="Action Button: Document 6">
            <a:hlinkClick r:id="rId4" highlightClick="1"/>
            <a:extLst>
              <a:ext uri="{FF2B5EF4-FFF2-40B4-BE49-F238E27FC236}">
                <a16:creationId xmlns:a16="http://schemas.microsoft.com/office/drawing/2014/main" id="{6429F165-E1F5-4FD9-93BE-FB5351B2A58A}"/>
              </a:ext>
            </a:extLst>
          </p:cNvPr>
          <p:cNvSpPr/>
          <p:nvPr/>
        </p:nvSpPr>
        <p:spPr bwMode="auto">
          <a:xfrm>
            <a:off x="11129376" y="1446756"/>
            <a:ext cx="501041" cy="482252"/>
          </a:xfrm>
          <a:prstGeom prst="actionButtonDocumen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B0F3B4BD-C177-48C7-9FF5-49C34173FCF6}"/>
              </a:ext>
            </a:extLst>
          </p:cNvPr>
          <p:cNvSpPr txBox="1"/>
          <p:nvPr/>
        </p:nvSpPr>
        <p:spPr>
          <a:xfrm>
            <a:off x="10889367" y="1991638"/>
            <a:ext cx="1206526" cy="707886"/>
          </a:xfrm>
          <a:prstGeom prst="rect">
            <a:avLst/>
          </a:prstGeom>
          <a:noFill/>
        </p:spPr>
        <p:txBody>
          <a:bodyPr wrap="square" rtlCol="0">
            <a:spAutoFit/>
          </a:bodyPr>
          <a:lstStyle/>
          <a:p>
            <a:r>
              <a:rPr lang="en-US" sz="2000" b="1" dirty="0">
                <a:latin typeface="Agency FB" pitchFamily="34" charset="0"/>
              </a:rPr>
              <a:t>Read this document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r>
              <a:rPr lang="en-US"/>
              <a:t>4. Trading Companies</a:t>
            </a:r>
          </a:p>
        </p:txBody>
      </p:sp>
      <p:sp>
        <p:nvSpPr>
          <p:cNvPr id="37891" name="Rectangle 3"/>
          <p:cNvSpPr>
            <a:spLocks noGrp="1" noChangeArrowheads="1"/>
          </p:cNvSpPr>
          <p:nvPr>
            <p:ph idx="1"/>
          </p:nvPr>
        </p:nvSpPr>
        <p:spPr/>
        <p:txBody>
          <a:bodyPr/>
          <a:lstStyle/>
          <a:p>
            <a:pPr eaLnBrk="1" hangingPunct="1"/>
            <a:r>
              <a:rPr lang="en-US" dirty="0"/>
              <a:t>Private mercantilist tool</a:t>
            </a:r>
          </a:p>
          <a:p>
            <a:pPr lvl="1" eaLnBrk="1" hangingPunct="1"/>
            <a:r>
              <a:rPr lang="en-US" dirty="0"/>
              <a:t>From the 17</a:t>
            </a:r>
            <a:r>
              <a:rPr lang="en-US" baseline="30000" dirty="0"/>
              <a:t>th</a:t>
            </a:r>
            <a:r>
              <a:rPr lang="en-US" dirty="0"/>
              <a:t> to the 18</a:t>
            </a:r>
            <a:r>
              <a:rPr lang="en-US" baseline="30000" dirty="0"/>
              <a:t>th</a:t>
            </a:r>
            <a:r>
              <a:rPr lang="en-US" dirty="0"/>
              <a:t> century trading companies acted on behalf of European governments in East Asia.</a:t>
            </a:r>
          </a:p>
          <a:p>
            <a:pPr lvl="1" eaLnBrk="1" hangingPunct="1"/>
            <a:r>
              <a:rPr lang="en-US" dirty="0"/>
              <a:t>Joint stock companies.</a:t>
            </a:r>
          </a:p>
          <a:p>
            <a:pPr lvl="1" eaLnBrk="1" hangingPunct="1"/>
            <a:r>
              <a:rPr lang="en-US" dirty="0"/>
              <a:t>Guarantied trade monopoly:</a:t>
            </a:r>
          </a:p>
          <a:p>
            <a:pPr lvl="2" eaLnBrk="1" hangingPunct="1"/>
            <a:r>
              <a:rPr lang="en-US" dirty="0"/>
              <a:t>Rights paid to their respective governments.</a:t>
            </a:r>
          </a:p>
          <a:p>
            <a:pPr lvl="1" eaLnBrk="1" hangingPunct="1"/>
            <a:r>
              <a:rPr lang="en-US" dirty="0"/>
              <a:t>Almost states in themselves:</a:t>
            </a:r>
          </a:p>
          <a:p>
            <a:pPr lvl="2" eaLnBrk="1" hangingPunct="1"/>
            <a:r>
              <a:rPr lang="en-US" dirty="0"/>
              <a:t>Had their own ships (military and merchant) and military forces.</a:t>
            </a:r>
          </a:p>
          <a:p>
            <a:pPr lvl="2" eaLnBrk="1" hangingPunct="1"/>
            <a:r>
              <a:rPr lang="en-US" dirty="0"/>
              <a:t>Could acquire and manage a foreign territory.</a:t>
            </a:r>
          </a:p>
          <a:p>
            <a:pPr lvl="1" eaLnBrk="1" hangingPunct="1"/>
            <a:r>
              <a:rPr lang="en-US" dirty="0"/>
              <a:t>Developed trade links for commodities such as pepper.</a:t>
            </a:r>
          </a:p>
          <a:p>
            <a:pPr lvl="1" eaLnBrk="1" hangingPunct="1"/>
            <a:r>
              <a:rPr lang="en-US" dirty="0"/>
              <a:t>Increasingly involved in the control and development of their respective territories.</a:t>
            </a:r>
          </a:p>
          <a:p>
            <a:pPr lvl="1" eaLnBrk="1" hangingPunct="1"/>
            <a:r>
              <a:rPr lang="en-US" dirty="0"/>
              <a:t>Faced lack of interest from European governments.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4" name="Rectangle 6"/>
          <p:cNvSpPr>
            <a:spLocks noGrp="1" noChangeArrowheads="1"/>
          </p:cNvSpPr>
          <p:nvPr>
            <p:ph type="title"/>
          </p:nvPr>
        </p:nvSpPr>
        <p:spPr/>
        <p:txBody>
          <a:bodyPr/>
          <a:lstStyle/>
          <a:p>
            <a:pPr eaLnBrk="1" hangingPunct="1">
              <a:defRPr/>
            </a:pPr>
            <a:r>
              <a:rPr lang="en-US"/>
              <a:t>4. Trading Companies</a:t>
            </a:r>
          </a:p>
        </p:txBody>
      </p:sp>
      <p:sp>
        <p:nvSpPr>
          <p:cNvPr id="38915" name="Rectangle 7"/>
          <p:cNvSpPr>
            <a:spLocks noGrp="1" noChangeArrowheads="1"/>
          </p:cNvSpPr>
          <p:nvPr>
            <p:ph idx="1"/>
          </p:nvPr>
        </p:nvSpPr>
        <p:spPr/>
        <p:txBody>
          <a:bodyPr/>
          <a:lstStyle/>
          <a:p>
            <a:pPr eaLnBrk="1" hangingPunct="1"/>
            <a:r>
              <a:rPr lang="en-US" dirty="0"/>
              <a:t>English East Asian Company</a:t>
            </a:r>
          </a:p>
          <a:p>
            <a:pPr lvl="1" eaLnBrk="1" hangingPunct="1"/>
            <a:r>
              <a:rPr lang="en-US" dirty="0"/>
              <a:t>In 1592, a Portuguese ship was captured by England:</a:t>
            </a:r>
          </a:p>
          <a:p>
            <a:pPr lvl="2" eaLnBrk="1" hangingPunct="1"/>
            <a:r>
              <a:rPr lang="en-US" dirty="0"/>
              <a:t>Its cargo contained stores of goods from Asia.</a:t>
            </a:r>
          </a:p>
          <a:p>
            <a:pPr lvl="2" eaLnBrk="1" hangingPunct="1"/>
            <a:r>
              <a:rPr lang="en-US" dirty="0"/>
              <a:t>Triggered the need to establish a lucrative Asia trade.</a:t>
            </a:r>
          </a:p>
          <a:p>
            <a:pPr lvl="1" eaLnBrk="1" hangingPunct="1"/>
            <a:r>
              <a:rPr lang="en-US" dirty="0"/>
              <a:t>EEAC founded in 1599 by British merchants:</a:t>
            </a:r>
          </a:p>
          <a:p>
            <a:pPr lvl="2" eaLnBrk="1" hangingPunct="1"/>
            <a:r>
              <a:rPr lang="en-US" dirty="0"/>
              <a:t>Granted a monopoly to trade with Africa, India and America.</a:t>
            </a:r>
          </a:p>
          <a:p>
            <a:pPr lvl="1" eaLnBrk="1" hangingPunct="1"/>
            <a:r>
              <a:rPr lang="en-US" dirty="0"/>
              <a:t>Trade structure:</a:t>
            </a:r>
          </a:p>
          <a:p>
            <a:pPr lvl="2" eaLnBrk="1" hangingPunct="1"/>
            <a:r>
              <a:rPr lang="en-US" dirty="0"/>
              <a:t>Fill ships with European goods, sail to Asian trade depots.</a:t>
            </a:r>
          </a:p>
          <a:p>
            <a:pPr lvl="2" eaLnBrk="1" hangingPunct="1"/>
            <a:r>
              <a:rPr lang="en-US" dirty="0"/>
              <a:t>Sell the goods in exchange of colonial commodities.</a:t>
            </a:r>
          </a:p>
          <a:p>
            <a:pPr lvl="2" eaLnBrk="1" hangingPunct="1"/>
            <a:r>
              <a:rPr lang="en-US" dirty="0"/>
              <a:t>Sail back to Europe and sell the goods, cash in and pay dividends to the shareholders.</a:t>
            </a:r>
          </a:p>
          <a:p>
            <a:pPr lvl="2" eaLnBrk="1" hangingPunct="1"/>
            <a:r>
              <a:rPr lang="en-US" dirty="0"/>
              <a:t>Dividends were over 10% per year (Sometimes up to 65%).</a:t>
            </a:r>
          </a:p>
          <a:p>
            <a:pPr lvl="2" eaLnBrk="1" hangingPunct="1"/>
            <a:r>
              <a:rPr lang="en-US" dirty="0"/>
              <a:t>25% of the profits coming from the China trade.</a:t>
            </a:r>
          </a:p>
        </p:txBody>
      </p:sp>
      <p:pic>
        <p:nvPicPr>
          <p:cNvPr id="38917" name="Picture 5"/>
          <p:cNvPicPr>
            <a:picLocks noChangeAspect="1" noChangeArrowheads="1"/>
          </p:cNvPicPr>
          <p:nvPr/>
        </p:nvPicPr>
        <p:blipFill>
          <a:blip r:embed="rId3" cstate="print"/>
          <a:srcRect/>
          <a:stretch>
            <a:fillRect/>
          </a:stretch>
        </p:blipFill>
        <p:spPr bwMode="auto">
          <a:xfrm>
            <a:off x="10306049" y="104775"/>
            <a:ext cx="1752600" cy="139223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7" name="Rectangle 5"/>
          <p:cNvSpPr>
            <a:spLocks noGrp="1" noChangeArrowheads="1"/>
          </p:cNvSpPr>
          <p:nvPr>
            <p:ph type="title"/>
          </p:nvPr>
        </p:nvSpPr>
        <p:spPr/>
        <p:txBody>
          <a:bodyPr/>
          <a:lstStyle/>
          <a:p>
            <a:pPr eaLnBrk="1" hangingPunct="1">
              <a:defRPr/>
            </a:pPr>
            <a:r>
              <a:rPr lang="en-US"/>
              <a:t>4. Trading Companies</a:t>
            </a:r>
          </a:p>
        </p:txBody>
      </p:sp>
      <p:sp>
        <p:nvSpPr>
          <p:cNvPr id="39939" name="Rectangle 6"/>
          <p:cNvSpPr>
            <a:spLocks noGrp="1" noChangeArrowheads="1"/>
          </p:cNvSpPr>
          <p:nvPr>
            <p:ph idx="1"/>
          </p:nvPr>
        </p:nvSpPr>
        <p:spPr/>
        <p:txBody>
          <a:bodyPr/>
          <a:lstStyle/>
          <a:p>
            <a:pPr lvl="1" eaLnBrk="1" hangingPunct="1"/>
            <a:r>
              <a:rPr lang="en-US" dirty="0"/>
              <a:t>Intense competition with the Dutch East Indian Company:</a:t>
            </a:r>
          </a:p>
          <a:p>
            <a:pPr lvl="2" eaLnBrk="1" hangingPunct="1"/>
            <a:r>
              <a:rPr lang="en-US" dirty="0"/>
              <a:t>Forced withdrawal from Southeast Asian Trade in 1620.</a:t>
            </a:r>
          </a:p>
          <a:p>
            <a:pPr lvl="2" eaLnBrk="1" hangingPunct="1"/>
            <a:r>
              <a:rPr lang="en-US" dirty="0"/>
              <a:t>The company focused on India (Madras, Bombay and Calcutta).</a:t>
            </a:r>
          </a:p>
          <a:p>
            <a:pPr lvl="1" eaLnBrk="1" hangingPunct="1"/>
            <a:r>
              <a:rPr lang="en-US" dirty="0"/>
              <a:t>Constant warfare with French, Dutch and other competitors.</a:t>
            </a:r>
          </a:p>
          <a:p>
            <a:pPr lvl="1" eaLnBrk="1" hangingPunct="1"/>
            <a:r>
              <a:rPr lang="en-US" dirty="0"/>
              <a:t>China trade:</a:t>
            </a:r>
          </a:p>
          <a:p>
            <a:pPr lvl="2" eaLnBrk="1" hangingPunct="1"/>
            <a:r>
              <a:rPr lang="en-US" dirty="0"/>
              <a:t>From the middle of the 18</a:t>
            </a:r>
            <a:r>
              <a:rPr lang="en-US" baseline="30000" dirty="0"/>
              <a:t>th</a:t>
            </a:r>
            <a:r>
              <a:rPr lang="en-US" dirty="0"/>
              <a:t> century, the company became more involved in trade with China.</a:t>
            </a:r>
          </a:p>
          <a:p>
            <a:pPr lvl="2" eaLnBrk="1" hangingPunct="1"/>
            <a:r>
              <a:rPr lang="en-US" dirty="0"/>
              <a:t>European markets needed porcelain, silk and tea.</a:t>
            </a:r>
          </a:p>
          <a:p>
            <a:pPr lvl="2" eaLnBrk="1" hangingPunct="1"/>
            <a:r>
              <a:rPr lang="en-US" dirty="0"/>
              <a:t>The company traded silver in exchange.</a:t>
            </a:r>
          </a:p>
          <a:p>
            <a:pPr lvl="2" eaLnBrk="1" hangingPunct="1"/>
            <a:r>
              <a:rPr lang="en-US" dirty="0"/>
              <a:t>Opium, grown in India, became a substitute for silver, increasing profits.</a:t>
            </a:r>
          </a:p>
          <a:p>
            <a:pPr lvl="2" eaLnBrk="1" hangingPunct="1"/>
            <a:r>
              <a:rPr lang="en-US" dirty="0"/>
              <a:t>Lead to conflicts with China (Opium War of 1844).</a:t>
            </a:r>
          </a:p>
          <a:p>
            <a:pPr lvl="1" eaLnBrk="1" hangingPunct="1"/>
            <a:r>
              <a:rPr lang="en-US" dirty="0"/>
              <a:t>Collapse of the EEAC:</a:t>
            </a:r>
          </a:p>
          <a:p>
            <a:pPr lvl="2" eaLnBrk="1" hangingPunct="1"/>
            <a:r>
              <a:rPr lang="en-US" dirty="0"/>
              <a:t>Facing intense discontent from other British interests, the company gradually lost its monopolies from 1813.</a:t>
            </a:r>
          </a:p>
          <a:p>
            <a:pPr lvl="2" eaLnBrk="1" hangingPunct="1"/>
            <a:r>
              <a:rPr lang="en-US" dirty="0"/>
              <a:t>Dissolved in 1874.</a:t>
            </a:r>
          </a:p>
          <a:p>
            <a:pPr lvl="2" eaLnBrk="1" hangingPunct="1"/>
            <a:r>
              <a:rPr lang="en-US" dirty="0"/>
              <a:t>Holdings transferred to the British Crown which appointed Governors.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p:txBody>
          <a:bodyPr/>
          <a:lstStyle/>
          <a:p>
            <a:pPr eaLnBrk="1" hangingPunct="1">
              <a:defRPr/>
            </a:pPr>
            <a:r>
              <a:rPr lang="en-US"/>
              <a:t>1. Origins of Pacific Asian Civilizations</a:t>
            </a:r>
          </a:p>
        </p:txBody>
      </p:sp>
      <p:sp>
        <p:nvSpPr>
          <p:cNvPr id="9219" name="Rectangle 3"/>
          <p:cNvSpPr>
            <a:spLocks noGrp="1" noChangeArrowheads="1"/>
          </p:cNvSpPr>
          <p:nvPr>
            <p:ph idx="1"/>
          </p:nvPr>
        </p:nvSpPr>
        <p:spPr/>
        <p:txBody>
          <a:bodyPr/>
          <a:lstStyle/>
          <a:p>
            <a:pPr eaLnBrk="1" hangingPunct="1">
              <a:lnSpc>
                <a:spcPct val="90000"/>
              </a:lnSpc>
            </a:pPr>
            <a:r>
              <a:rPr lang="en-US" dirty="0"/>
              <a:t>Origin of agriculture</a:t>
            </a:r>
          </a:p>
          <a:p>
            <a:pPr lvl="1" eaLnBrk="1" hangingPunct="1">
              <a:lnSpc>
                <a:spcPct val="90000"/>
              </a:lnSpc>
            </a:pPr>
            <a:r>
              <a:rPr lang="en-US" dirty="0"/>
              <a:t>Societies draw their origin from mastering agriculture.</a:t>
            </a:r>
          </a:p>
          <a:p>
            <a:pPr lvl="1" eaLnBrk="1" hangingPunct="1">
              <a:lnSpc>
                <a:spcPct val="90000"/>
              </a:lnSpc>
            </a:pPr>
            <a:r>
              <a:rPr lang="en-US" dirty="0"/>
              <a:t>Vegeculture:</a:t>
            </a:r>
          </a:p>
          <a:p>
            <a:pPr lvl="2" eaLnBrk="1" hangingPunct="1">
              <a:lnSpc>
                <a:spcPct val="90000"/>
              </a:lnSpc>
            </a:pPr>
            <a:r>
              <a:rPr lang="en-US" dirty="0"/>
              <a:t>Practiced around 9,000 BCE to 7,000 BCE.</a:t>
            </a:r>
          </a:p>
          <a:p>
            <a:pPr lvl="2" eaLnBrk="1" hangingPunct="1">
              <a:lnSpc>
                <a:spcPct val="90000"/>
              </a:lnSpc>
            </a:pPr>
            <a:r>
              <a:rPr lang="en-US" dirty="0"/>
              <a:t>Cultivation of tubers and tree crops.</a:t>
            </a:r>
          </a:p>
          <a:p>
            <a:pPr lvl="2" eaLnBrk="1" hangingPunct="1">
              <a:lnSpc>
                <a:spcPct val="90000"/>
              </a:lnSpc>
            </a:pPr>
            <a:r>
              <a:rPr lang="en-US" dirty="0"/>
              <a:t>No clearing required.</a:t>
            </a:r>
          </a:p>
          <a:p>
            <a:pPr eaLnBrk="1" hangingPunct="1">
              <a:lnSpc>
                <a:spcPct val="90000"/>
              </a:lnSpc>
            </a:pPr>
            <a:r>
              <a:rPr lang="en-US" dirty="0"/>
              <a:t>Rice culture</a:t>
            </a:r>
          </a:p>
          <a:p>
            <a:pPr lvl="1" eaLnBrk="1" hangingPunct="1">
              <a:lnSpc>
                <a:spcPct val="90000"/>
              </a:lnSpc>
            </a:pPr>
            <a:r>
              <a:rPr lang="en-US" dirty="0"/>
              <a:t>Ancient practices:</a:t>
            </a:r>
          </a:p>
          <a:p>
            <a:pPr lvl="2" eaLnBrk="1" hangingPunct="1">
              <a:lnSpc>
                <a:spcPct val="90000"/>
              </a:lnSpc>
            </a:pPr>
            <a:r>
              <a:rPr lang="en-US" dirty="0"/>
              <a:t>7,000 BCE in Southeast Asia (Thailand) and 5,000 BCE. in China:</a:t>
            </a:r>
          </a:p>
          <a:p>
            <a:pPr lvl="2" eaLnBrk="1" hangingPunct="1">
              <a:lnSpc>
                <a:spcPct val="90000"/>
              </a:lnSpc>
            </a:pPr>
            <a:r>
              <a:rPr lang="en-US" dirty="0"/>
              <a:t>Replaced millet as the main staple.</a:t>
            </a:r>
          </a:p>
          <a:p>
            <a:pPr lvl="1" eaLnBrk="1" hangingPunct="1">
              <a:lnSpc>
                <a:spcPct val="90000"/>
              </a:lnSpc>
            </a:pPr>
            <a:r>
              <a:rPr lang="en-US" dirty="0"/>
              <a:t>Wet rice replaced dry rice agriculture:</a:t>
            </a:r>
          </a:p>
          <a:p>
            <a:pPr lvl="2" eaLnBrk="1" hangingPunct="1">
              <a:lnSpc>
                <a:spcPct val="90000"/>
              </a:lnSpc>
            </a:pPr>
            <a:r>
              <a:rPr lang="en-US" dirty="0"/>
              <a:t>High-yield but labor-intensive culture.</a:t>
            </a:r>
          </a:p>
          <a:p>
            <a:pPr lvl="2" eaLnBrk="1" hangingPunct="1">
              <a:lnSpc>
                <a:spcPct val="90000"/>
              </a:lnSpc>
            </a:pPr>
            <a:r>
              <a:rPr lang="en-US" dirty="0"/>
              <a:t>Requires vast quantities of water.</a:t>
            </a:r>
          </a:p>
          <a:p>
            <a:pPr lvl="2" eaLnBrk="1" hangingPunct="1">
              <a:lnSpc>
                <a:spcPct val="90000"/>
              </a:lnSpc>
            </a:pPr>
            <a:r>
              <a:rPr lang="en-US" dirty="0"/>
              <a:t>Terracing and irrigation in several cases.</a:t>
            </a:r>
          </a:p>
          <a:p>
            <a:pPr lvl="1" eaLnBrk="1" hangingPunct="1">
              <a:lnSpc>
                <a:spcPct val="90000"/>
              </a:lnSpc>
            </a:pPr>
            <a:r>
              <a:rPr lang="en-US" dirty="0"/>
              <a:t>Hydraulic civilization:</a:t>
            </a:r>
          </a:p>
          <a:p>
            <a:pPr lvl="2">
              <a:lnSpc>
                <a:spcPct val="90000"/>
              </a:lnSpc>
            </a:pPr>
            <a:r>
              <a:rPr lang="en-US" dirty="0"/>
              <a:t>Agricultural system depending on a number of centralized waterworks (irrigation and flood control).</a:t>
            </a:r>
          </a:p>
          <a:p>
            <a:pPr lvl="2" eaLnBrk="1" hangingPunct="1">
              <a:lnSpc>
                <a:spcPct val="90000"/>
              </a:lnSpc>
            </a:pPr>
            <a:r>
              <a:rPr lang="en-US" dirty="0"/>
              <a:t>Fixed large amounts of labor to the countryside.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04" name="Rectangle 8"/>
          <p:cNvSpPr>
            <a:spLocks noGrp="1" noChangeArrowheads="1"/>
          </p:cNvSpPr>
          <p:nvPr>
            <p:ph type="title"/>
          </p:nvPr>
        </p:nvSpPr>
        <p:spPr/>
        <p:txBody>
          <a:bodyPr/>
          <a:lstStyle/>
          <a:p>
            <a:pPr eaLnBrk="1" hangingPunct="1">
              <a:defRPr/>
            </a:pPr>
            <a:r>
              <a:rPr lang="en-US"/>
              <a:t>4. Trading Companies</a:t>
            </a:r>
          </a:p>
        </p:txBody>
      </p:sp>
      <p:sp>
        <p:nvSpPr>
          <p:cNvPr id="2" name="Content Placeholder 1">
            <a:extLst>
              <a:ext uri="{FF2B5EF4-FFF2-40B4-BE49-F238E27FC236}">
                <a16:creationId xmlns:a16="http://schemas.microsoft.com/office/drawing/2014/main" id="{5D055FA5-F5BA-488B-A4CF-6097F4AD4BE2}"/>
              </a:ext>
            </a:extLst>
          </p:cNvPr>
          <p:cNvSpPr>
            <a:spLocks noGrp="1"/>
          </p:cNvSpPr>
          <p:nvPr>
            <p:ph idx="1"/>
          </p:nvPr>
        </p:nvSpPr>
        <p:spPr/>
        <p:txBody>
          <a:bodyPr/>
          <a:lstStyle/>
          <a:p>
            <a:r>
              <a:rPr lang="en-US" dirty="0"/>
              <a:t>Dutch East India Company</a:t>
            </a:r>
          </a:p>
          <a:p>
            <a:pPr lvl="1"/>
            <a:r>
              <a:rPr lang="en-US" dirty="0"/>
              <a:t>The first Dutch expedition to Indonesia took place in 1595.</a:t>
            </a:r>
          </a:p>
          <a:p>
            <a:pPr lvl="1"/>
            <a:r>
              <a:rPr lang="en-US" dirty="0"/>
              <a:t>Founded in 1602 by Dutch merchants.</a:t>
            </a:r>
          </a:p>
          <a:p>
            <a:pPr lvl="1"/>
            <a:r>
              <a:rPr lang="en-US" dirty="0"/>
              <a:t>The world’s first multinational corporation.</a:t>
            </a:r>
          </a:p>
          <a:p>
            <a:pPr lvl="1"/>
            <a:r>
              <a:rPr lang="en-US" dirty="0"/>
              <a:t>Conquest:</a:t>
            </a:r>
          </a:p>
          <a:p>
            <a:pPr lvl="2"/>
            <a:r>
              <a:rPr lang="en-US" dirty="0"/>
              <a:t>Gained a foothold in Batavia (Indonesia; 1610).</a:t>
            </a:r>
          </a:p>
          <a:p>
            <a:pPr lvl="2"/>
            <a:r>
              <a:rPr lang="en-US" dirty="0"/>
              <a:t>Conquest of most of the island of Ceylon (Sri Lanka; 1640).</a:t>
            </a:r>
          </a:p>
          <a:p>
            <a:pPr lvl="2"/>
            <a:r>
              <a:rPr lang="en-US" dirty="0"/>
              <a:t>Took Malacca from the Portuguese (1641).</a:t>
            </a:r>
          </a:p>
          <a:p>
            <a:pPr lvl="2"/>
            <a:r>
              <a:rPr lang="en-US" dirty="0"/>
              <a:t>Sunk all vessels they found in Indonesian waters, removing competition.</a:t>
            </a:r>
          </a:p>
          <a:p>
            <a:pPr lvl="1"/>
            <a:r>
              <a:rPr lang="en-US" dirty="0"/>
              <a:t>Impacts:</a:t>
            </a:r>
          </a:p>
          <a:p>
            <a:pPr lvl="2"/>
            <a:r>
              <a:rPr lang="en-US" dirty="0"/>
              <a:t>Replaced local trading networks with their own.</a:t>
            </a:r>
          </a:p>
          <a:p>
            <a:pPr lvl="2"/>
            <a:r>
              <a:rPr lang="en-US" dirty="0"/>
              <a:t>Established fortified trading posts.</a:t>
            </a:r>
          </a:p>
          <a:p>
            <a:pPr lvl="2"/>
            <a:r>
              <a:rPr lang="en-US" dirty="0"/>
              <a:t>Founded Cape Town (South Africa; 1650) as a stage for the long Europe-Asia voyage.</a:t>
            </a:r>
          </a:p>
          <a:p>
            <a:pPr lvl="2"/>
            <a:r>
              <a:rPr lang="en-US" dirty="0"/>
              <a:t>Took advantage of feuding Indonesian dynasties by arming allies and gaining territorial rights.</a:t>
            </a:r>
          </a:p>
        </p:txBody>
      </p:sp>
      <p:pic>
        <p:nvPicPr>
          <p:cNvPr id="40965" name="Picture 5"/>
          <p:cNvPicPr>
            <a:picLocks noChangeAspect="1" noChangeArrowheads="1"/>
          </p:cNvPicPr>
          <p:nvPr/>
        </p:nvPicPr>
        <p:blipFill>
          <a:blip r:embed="rId3" cstate="print"/>
          <a:srcRect/>
          <a:stretch>
            <a:fillRect/>
          </a:stretch>
        </p:blipFill>
        <p:spPr bwMode="auto">
          <a:xfrm>
            <a:off x="8991600" y="152400"/>
            <a:ext cx="1524000" cy="11811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r>
              <a:rPr lang="en-US"/>
              <a:t>4. Trading Companies</a:t>
            </a:r>
          </a:p>
        </p:txBody>
      </p:sp>
      <p:sp>
        <p:nvSpPr>
          <p:cNvPr id="41987" name="Rectangle 3"/>
          <p:cNvSpPr>
            <a:spLocks noGrp="1" noChangeArrowheads="1"/>
          </p:cNvSpPr>
          <p:nvPr>
            <p:ph idx="1"/>
          </p:nvPr>
        </p:nvSpPr>
        <p:spPr/>
        <p:txBody>
          <a:bodyPr/>
          <a:lstStyle/>
          <a:p>
            <a:pPr lvl="1" eaLnBrk="1" hangingPunct="1"/>
            <a:r>
              <a:rPr lang="en-US" dirty="0"/>
              <a:t>Plantations:</a:t>
            </a:r>
          </a:p>
          <a:p>
            <a:pPr lvl="2" eaLnBrk="1" hangingPunct="1"/>
            <a:r>
              <a:rPr lang="en-US" dirty="0"/>
              <a:t>Forced the introduction of new cultures such as coffee in West Java (1711).</a:t>
            </a:r>
          </a:p>
          <a:p>
            <a:pPr lvl="2" eaLnBrk="1" hangingPunct="1"/>
            <a:r>
              <a:rPr lang="en-US" dirty="0"/>
              <a:t>Monopoly on nutmeg (meat preserver) and cinnamon.</a:t>
            </a:r>
          </a:p>
          <a:p>
            <a:pPr lvl="2" eaLnBrk="1" hangingPunct="1"/>
            <a:r>
              <a:rPr lang="en-US" dirty="0"/>
              <a:t>Destroying spice production on uncontrolled islands.</a:t>
            </a:r>
          </a:p>
          <a:p>
            <a:pPr lvl="1" eaLnBrk="1" hangingPunct="1"/>
            <a:r>
              <a:rPr lang="en-US" dirty="0"/>
              <a:t>One of the first true multinational corporations:</a:t>
            </a:r>
          </a:p>
          <a:p>
            <a:pPr lvl="2" eaLnBrk="1" hangingPunct="1"/>
            <a:r>
              <a:rPr lang="en-US" dirty="0"/>
              <a:t>By 1750, employed around 25,000 people.</a:t>
            </a:r>
          </a:p>
          <a:p>
            <a:pPr lvl="2" eaLnBrk="1" hangingPunct="1"/>
            <a:r>
              <a:rPr lang="en-US" dirty="0"/>
              <a:t>Business in 10 Asian countries.</a:t>
            </a:r>
          </a:p>
          <a:p>
            <a:pPr lvl="2" eaLnBrk="1" hangingPunct="1"/>
            <a:r>
              <a:rPr lang="en-US" dirty="0"/>
              <a:t>Built 1,500 ships.</a:t>
            </a:r>
          </a:p>
          <a:p>
            <a:pPr lvl="2" eaLnBrk="1" hangingPunct="1"/>
            <a:r>
              <a:rPr lang="en-US" dirty="0"/>
              <a:t>Made 5,000 voyages to Asia.</a:t>
            </a:r>
          </a:p>
          <a:p>
            <a:pPr lvl="1" eaLnBrk="1" hangingPunct="1"/>
            <a:r>
              <a:rPr lang="en-US" dirty="0"/>
              <a:t>Bankruptcy in 1799:</a:t>
            </a:r>
          </a:p>
          <a:p>
            <a:pPr lvl="2" eaLnBrk="1" hangingPunct="1"/>
            <a:r>
              <a:rPr lang="en-US" dirty="0"/>
              <a:t>Corruption and mismanagement.</a:t>
            </a:r>
          </a:p>
          <a:p>
            <a:pPr lvl="2" eaLnBrk="1" hangingPunct="1"/>
            <a:r>
              <a:rPr lang="en-US" dirty="0"/>
              <a:t>Holdings transferred to the Dutch Crown which appointed Governors.</a:t>
            </a:r>
          </a:p>
        </p:txBody>
      </p:sp>
      <p:sp>
        <p:nvSpPr>
          <p:cNvPr id="5" name="TextBox 4">
            <a:extLst>
              <a:ext uri="{FF2B5EF4-FFF2-40B4-BE49-F238E27FC236}">
                <a16:creationId xmlns:a16="http://schemas.microsoft.com/office/drawing/2014/main" id="{8B35F080-A474-4F07-AD4E-FE741D761AA1}"/>
              </a:ext>
            </a:extLst>
          </p:cNvPr>
          <p:cNvSpPr txBox="1"/>
          <p:nvPr/>
        </p:nvSpPr>
        <p:spPr>
          <a:xfrm>
            <a:off x="3334158" y="6010584"/>
            <a:ext cx="4562478" cy="707886"/>
          </a:xfrm>
          <a:prstGeom prst="rect">
            <a:avLst/>
          </a:prstGeom>
          <a:noFill/>
        </p:spPr>
        <p:txBody>
          <a:bodyPr wrap="square" rtlCol="0">
            <a:spAutoFit/>
          </a:bodyPr>
          <a:lstStyle/>
          <a:p>
            <a:r>
              <a:rPr lang="en-US" sz="2000" b="1" dirty="0">
                <a:latin typeface="Agency FB" pitchFamily="34" charset="0"/>
              </a:rPr>
              <a:t>Explain what trading companies were and how they influenced the development of Pacific Asia.</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A4B86BFF-E1D1-403B-8E4E-7B071134C5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755" y="6026817"/>
            <a:ext cx="914400" cy="652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Dutch East India Company, Trade Network, 17</a:t>
            </a:r>
            <a:r>
              <a:rPr lang="en-US" baseline="30000" dirty="0"/>
              <a:t>th</a:t>
            </a:r>
            <a:r>
              <a:rPr lang="en-US" dirty="0"/>
              <a:t> Century</a:t>
            </a:r>
          </a:p>
        </p:txBody>
      </p:sp>
      <p:pic>
        <p:nvPicPr>
          <p:cNvPr id="4" name="Picture 3" descr="A picture containing text, map&#10;&#10;Description automatically generated">
            <a:extLst>
              <a:ext uri="{FF2B5EF4-FFF2-40B4-BE49-F238E27FC236}">
                <a16:creationId xmlns:a16="http://schemas.microsoft.com/office/drawing/2014/main" id="{5704B7D3-D030-442F-9180-A5A7AFFD2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903" y="1176137"/>
            <a:ext cx="9144000" cy="5630678"/>
          </a:xfrm>
          <a:prstGeom prst="rect">
            <a:avLst/>
          </a:prstGeom>
        </p:spPr>
      </p:pic>
      <p:sp>
        <p:nvSpPr>
          <p:cNvPr id="5" name="Action Button: Document 4">
            <a:hlinkClick r:id="rId4" highlightClick="1"/>
            <a:extLst>
              <a:ext uri="{FF2B5EF4-FFF2-40B4-BE49-F238E27FC236}">
                <a16:creationId xmlns:a16="http://schemas.microsoft.com/office/drawing/2014/main" id="{501F377D-2357-48F6-8EA4-1B9B3E71FD6C}"/>
              </a:ext>
            </a:extLst>
          </p:cNvPr>
          <p:cNvSpPr/>
          <p:nvPr/>
        </p:nvSpPr>
        <p:spPr bwMode="auto">
          <a:xfrm>
            <a:off x="11129376" y="1446756"/>
            <a:ext cx="501041" cy="482252"/>
          </a:xfrm>
          <a:prstGeom prst="actionButtonDocumen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403AFBDD-5060-4DFE-8D1F-08416628D94A}"/>
              </a:ext>
            </a:extLst>
          </p:cNvPr>
          <p:cNvSpPr txBox="1"/>
          <p:nvPr/>
        </p:nvSpPr>
        <p:spPr>
          <a:xfrm>
            <a:off x="10889367" y="1991638"/>
            <a:ext cx="1206526" cy="707886"/>
          </a:xfrm>
          <a:prstGeom prst="rect">
            <a:avLst/>
          </a:prstGeom>
          <a:noFill/>
        </p:spPr>
        <p:txBody>
          <a:bodyPr wrap="square" rtlCol="0">
            <a:spAutoFit/>
          </a:bodyPr>
          <a:lstStyle/>
          <a:p>
            <a:r>
              <a:rPr lang="en-US" sz="2000" b="1" dirty="0">
                <a:latin typeface="Agency FB" pitchFamily="34" charset="0"/>
              </a:rPr>
              <a:t>Read this document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6" name="Rectangle 4"/>
          <p:cNvSpPr>
            <a:spLocks noGrp="1" noChangeArrowheads="1"/>
          </p:cNvSpPr>
          <p:nvPr>
            <p:ph type="title"/>
          </p:nvPr>
        </p:nvSpPr>
        <p:spPr/>
        <p:txBody>
          <a:bodyPr/>
          <a:lstStyle/>
          <a:p>
            <a:pPr eaLnBrk="1" hangingPunct="1">
              <a:defRPr/>
            </a:pPr>
            <a:r>
              <a:rPr lang="en-US" dirty="0"/>
              <a:t>Imports from the Dutch East India Company at Amsterdam, 17</a:t>
            </a:r>
            <a:r>
              <a:rPr lang="en-US" baseline="30000" dirty="0"/>
              <a:t>th</a:t>
            </a:r>
            <a:r>
              <a:rPr lang="en-US" dirty="0"/>
              <a:t> and 18</a:t>
            </a:r>
            <a:r>
              <a:rPr lang="en-US" baseline="30000" dirty="0"/>
              <a:t>th</a:t>
            </a:r>
            <a:r>
              <a:rPr lang="en-US" dirty="0"/>
              <a:t> Centuries </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969707223"/>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0193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p:txBody>
          <a:bodyPr/>
          <a:lstStyle/>
          <a:p>
            <a:pPr eaLnBrk="1" hangingPunct="1">
              <a:defRPr/>
            </a:pPr>
            <a:r>
              <a:rPr lang="en-US"/>
              <a:t>4. Trading Companies</a:t>
            </a:r>
          </a:p>
        </p:txBody>
      </p:sp>
      <p:sp>
        <p:nvSpPr>
          <p:cNvPr id="44035" name="Rectangle 3"/>
          <p:cNvSpPr>
            <a:spLocks noGrp="1" noChangeArrowheads="1"/>
          </p:cNvSpPr>
          <p:nvPr>
            <p:ph idx="1"/>
          </p:nvPr>
        </p:nvSpPr>
        <p:spPr/>
        <p:txBody>
          <a:bodyPr/>
          <a:lstStyle/>
          <a:p>
            <a:pPr eaLnBrk="1" hangingPunct="1"/>
            <a:r>
              <a:rPr lang="en-US" dirty="0"/>
              <a:t>Legacies</a:t>
            </a:r>
          </a:p>
          <a:p>
            <a:pPr lvl="1" eaLnBrk="1" hangingPunct="1"/>
            <a:r>
              <a:rPr lang="en-US" dirty="0"/>
              <a:t>Dissolution of numerous Asian kingdoms and empires.</a:t>
            </a:r>
          </a:p>
          <a:p>
            <a:pPr lvl="1" eaLnBrk="1" hangingPunct="1"/>
            <a:r>
              <a:rPr lang="en-US" dirty="0"/>
              <a:t>Left a network of colonial free-trading ports (e.g. Penang, Singapore, Hong Kong).</a:t>
            </a:r>
          </a:p>
          <a:p>
            <a:pPr lvl="1" eaLnBrk="1" hangingPunct="1"/>
            <a:r>
              <a:rPr lang="en-US" dirty="0"/>
              <a:t>Created colonial empires.</a:t>
            </a:r>
          </a:p>
          <a:p>
            <a:pPr lvl="1" eaLnBrk="1" hangingPunct="1"/>
            <a:r>
              <a:rPr lang="en-US" dirty="0"/>
              <a:t>Integrated the region in a global unequal trade pattern.</a:t>
            </a:r>
          </a:p>
          <a:p>
            <a:pPr lvl="1" eaLnBrk="1" hangingPunct="1"/>
            <a:r>
              <a:rPr lang="en-US" dirty="0"/>
              <a:t>Created a demand in Europe for Asian commodities.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pPr eaLnBrk="1" hangingPunct="1">
              <a:defRPr/>
            </a:pPr>
            <a:r>
              <a:rPr lang="en-US"/>
              <a:t>C – European Colonial Empires</a:t>
            </a:r>
          </a:p>
        </p:txBody>
      </p:sp>
      <p:sp>
        <p:nvSpPr>
          <p:cNvPr id="45059" name="Rectangle 3"/>
          <p:cNvSpPr>
            <a:spLocks noGrp="1" noChangeArrowheads="1"/>
          </p:cNvSpPr>
          <p:nvPr>
            <p:ph type="body" idx="1"/>
          </p:nvPr>
        </p:nvSpPr>
        <p:spPr/>
        <p:txBody>
          <a:bodyPr/>
          <a:lstStyle/>
          <a:p>
            <a:pPr eaLnBrk="1" hangingPunct="1"/>
            <a:r>
              <a:rPr lang="en-US"/>
              <a:t>1. Changes in the Patterns of Territorial Control</a:t>
            </a:r>
          </a:p>
          <a:p>
            <a:pPr lvl="1" eaLnBrk="1" hangingPunct="1"/>
            <a:r>
              <a:rPr lang="en-US"/>
              <a:t>What accelerated colonialism in the 19</a:t>
            </a:r>
            <a:r>
              <a:rPr lang="en-US" baseline="30000"/>
              <a:t>th</a:t>
            </a:r>
            <a:r>
              <a:rPr lang="en-US"/>
              <a:t> century?</a:t>
            </a:r>
          </a:p>
          <a:p>
            <a:pPr eaLnBrk="1" hangingPunct="1"/>
            <a:r>
              <a:rPr lang="en-US"/>
              <a:t>2. Colonial Empires in Pacific Asia</a:t>
            </a:r>
          </a:p>
          <a:p>
            <a:pPr lvl="1" eaLnBrk="1" hangingPunct="1"/>
            <a:r>
              <a:rPr lang="en-US"/>
              <a:t>Which colonial empires controlled the resources of Pacific Asia?</a:t>
            </a:r>
          </a:p>
          <a:p>
            <a:pPr eaLnBrk="1" hangingPunct="1"/>
            <a:r>
              <a:rPr lang="en-US"/>
              <a:t>3. Chinese Treaty Ports</a:t>
            </a:r>
          </a:p>
          <a:p>
            <a:pPr lvl="1" eaLnBrk="1" hangingPunct="1"/>
            <a:r>
              <a:rPr lang="en-US"/>
              <a:t>How European colonialism impacted with China?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9" name="Rectangle 5"/>
          <p:cNvSpPr>
            <a:spLocks noGrp="1" noChangeArrowheads="1"/>
          </p:cNvSpPr>
          <p:nvPr>
            <p:ph type="title"/>
          </p:nvPr>
        </p:nvSpPr>
        <p:spPr/>
        <p:txBody>
          <a:bodyPr/>
          <a:lstStyle/>
          <a:p>
            <a:pPr eaLnBrk="1" hangingPunct="1">
              <a:defRPr/>
            </a:pPr>
            <a:r>
              <a:rPr lang="en-US"/>
              <a:t>1. Changes in the Patterns of Territorial Control</a:t>
            </a:r>
          </a:p>
        </p:txBody>
      </p:sp>
      <p:sp>
        <p:nvSpPr>
          <p:cNvPr id="46083" name="Rectangle 6"/>
          <p:cNvSpPr>
            <a:spLocks noGrp="1" noChangeArrowheads="1"/>
          </p:cNvSpPr>
          <p:nvPr>
            <p:ph idx="1"/>
          </p:nvPr>
        </p:nvSpPr>
        <p:spPr/>
        <p:txBody>
          <a:bodyPr/>
          <a:lstStyle/>
          <a:p>
            <a:pPr eaLnBrk="1" hangingPunct="1"/>
            <a:r>
              <a:rPr lang="en-US" dirty="0"/>
              <a:t>New colonial powers</a:t>
            </a:r>
          </a:p>
          <a:p>
            <a:pPr lvl="1" eaLnBrk="1" hangingPunct="1"/>
            <a:r>
              <a:rPr lang="en-US" dirty="0"/>
              <a:t>Number of colonial powers:</a:t>
            </a:r>
          </a:p>
          <a:p>
            <a:pPr lvl="2" eaLnBrk="1" hangingPunct="1"/>
            <a:r>
              <a:rPr lang="en-US" dirty="0"/>
              <a:t>Increased from two in the 16</a:t>
            </a:r>
            <a:r>
              <a:rPr lang="en-US" baseline="30000" dirty="0"/>
              <a:t>th</a:t>
            </a:r>
            <a:r>
              <a:rPr lang="en-US" dirty="0"/>
              <a:t> century to five in the 17</a:t>
            </a:r>
            <a:r>
              <a:rPr lang="en-US" baseline="30000" dirty="0"/>
              <a:t>th </a:t>
            </a:r>
            <a:r>
              <a:rPr lang="en-US" dirty="0"/>
              <a:t>century.</a:t>
            </a:r>
          </a:p>
          <a:p>
            <a:pPr lvl="2" eaLnBrk="1" hangingPunct="1"/>
            <a:r>
              <a:rPr lang="en-US" dirty="0"/>
              <a:t>Portugal, Spain, Britain, Netherlands and France.</a:t>
            </a:r>
          </a:p>
          <a:p>
            <a:pPr lvl="1" eaLnBrk="1" hangingPunct="1"/>
            <a:r>
              <a:rPr lang="en-US" dirty="0"/>
              <a:t>Portugal and Spain:</a:t>
            </a:r>
          </a:p>
          <a:p>
            <a:pPr lvl="2" eaLnBrk="1" hangingPunct="1"/>
            <a:r>
              <a:rPr lang="en-US" dirty="0"/>
              <a:t>Held control of Pacific Asia until the 18</a:t>
            </a:r>
            <a:r>
              <a:rPr lang="en-US" baseline="30000" dirty="0"/>
              <a:t>th</a:t>
            </a:r>
            <a:r>
              <a:rPr lang="en-US" dirty="0"/>
              <a:t> century.</a:t>
            </a:r>
          </a:p>
          <a:p>
            <a:pPr lvl="2" eaLnBrk="1" hangingPunct="1"/>
            <a:r>
              <a:rPr lang="en-US" dirty="0"/>
              <a:t>Not enough manpower (military) to maintain their empires.</a:t>
            </a:r>
          </a:p>
          <a:p>
            <a:pPr lvl="2" eaLnBrk="1" hangingPunct="1"/>
            <a:r>
              <a:rPr lang="en-US" dirty="0"/>
              <a:t>Portugal kept Macao (China) and East Timor (Indonesia).</a:t>
            </a:r>
          </a:p>
          <a:p>
            <a:pPr lvl="2" eaLnBrk="1" hangingPunct="1"/>
            <a:r>
              <a:rPr lang="en-US" dirty="0"/>
              <a:t>Spain kept the Philippines.</a:t>
            </a:r>
          </a:p>
          <a:p>
            <a:pPr eaLnBrk="1" hangingPunct="1"/>
            <a:r>
              <a:rPr lang="en-US" dirty="0"/>
              <a:t>Reasons for expansion</a:t>
            </a:r>
          </a:p>
          <a:p>
            <a:pPr lvl="1" eaLnBrk="1" hangingPunct="1"/>
            <a:r>
              <a:rPr lang="en-US" dirty="0"/>
              <a:t>Exploit mineral resources and export-oriented agriculture.</a:t>
            </a:r>
          </a:p>
          <a:p>
            <a:pPr lvl="1" eaLnBrk="1" hangingPunct="1"/>
            <a:r>
              <a:rPr lang="en-US" dirty="0"/>
              <a:t>Deny other European powers access to colonies.</a:t>
            </a:r>
          </a:p>
          <a:p>
            <a:pPr lvl="1" eaLnBrk="1" hangingPunct="1"/>
            <a:r>
              <a:rPr lang="en-US" dirty="0"/>
              <a:t>National pride.</a:t>
            </a:r>
          </a:p>
          <a:p>
            <a:pPr lvl="1" eaLnBrk="1" hangingPunct="1"/>
            <a:r>
              <a:rPr lang="en-US" dirty="0"/>
              <a:t>“Manifest destiny”.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a:lstStyle/>
          <a:p>
            <a:pPr eaLnBrk="1" hangingPunct="1">
              <a:defRPr/>
            </a:pPr>
            <a:r>
              <a:rPr lang="en-US"/>
              <a:t>1. Changes in the Patterns of Territorial Control</a:t>
            </a:r>
          </a:p>
        </p:txBody>
      </p:sp>
      <p:sp>
        <p:nvSpPr>
          <p:cNvPr id="47107" name="Rectangle 3"/>
          <p:cNvSpPr>
            <a:spLocks noGrp="1" noChangeArrowheads="1"/>
          </p:cNvSpPr>
          <p:nvPr>
            <p:ph idx="1"/>
          </p:nvPr>
        </p:nvSpPr>
        <p:spPr/>
        <p:txBody>
          <a:bodyPr/>
          <a:lstStyle/>
          <a:p>
            <a:pPr eaLnBrk="1" hangingPunct="1"/>
            <a:r>
              <a:rPr lang="en-US" dirty="0"/>
              <a:t>Formal territorial control</a:t>
            </a:r>
          </a:p>
          <a:p>
            <a:pPr lvl="1" eaLnBrk="1" hangingPunct="1"/>
            <a:r>
              <a:rPr lang="en-US" dirty="0"/>
              <a:t>Annexation of most of Pacific Asia in colonial empires:</a:t>
            </a:r>
          </a:p>
          <a:p>
            <a:pPr lvl="2" eaLnBrk="1" hangingPunct="1"/>
            <a:r>
              <a:rPr lang="en-US" dirty="0"/>
              <a:t>Scramble to capture remaining territories.</a:t>
            </a:r>
          </a:p>
          <a:p>
            <a:pPr lvl="2" eaLnBrk="1" hangingPunct="1"/>
            <a:r>
              <a:rPr lang="en-US" dirty="0"/>
              <a:t>Thailand remained independent as a buffer state between French and British colonies.</a:t>
            </a:r>
          </a:p>
          <a:p>
            <a:pPr lvl="1" eaLnBrk="1" hangingPunct="1"/>
            <a:r>
              <a:rPr lang="en-US" dirty="0"/>
              <a:t>Britain:</a:t>
            </a:r>
          </a:p>
          <a:p>
            <a:pPr lvl="2" eaLnBrk="1" hangingPunct="1"/>
            <a:r>
              <a:rPr lang="en-US" dirty="0"/>
              <a:t>Occupied the Malaysian Peninsula and Hong Kong.</a:t>
            </a:r>
          </a:p>
          <a:p>
            <a:pPr lvl="2" eaLnBrk="1" hangingPunct="1"/>
            <a:r>
              <a:rPr lang="en-US" dirty="0"/>
              <a:t>Malacca (1796).</a:t>
            </a:r>
          </a:p>
          <a:p>
            <a:pPr lvl="2" eaLnBrk="1" hangingPunct="1"/>
            <a:r>
              <a:rPr lang="en-US" dirty="0"/>
              <a:t>Singapore (1819).</a:t>
            </a:r>
          </a:p>
          <a:p>
            <a:pPr lvl="1" eaLnBrk="1" hangingPunct="1"/>
            <a:r>
              <a:rPr lang="en-US" dirty="0"/>
              <a:t>The Dutch occupied Indonesia.</a:t>
            </a:r>
          </a:p>
          <a:p>
            <a:pPr lvl="1" eaLnBrk="1" hangingPunct="1"/>
            <a:r>
              <a:rPr lang="en-US" dirty="0"/>
              <a:t>The French occupied Indochina:</a:t>
            </a:r>
          </a:p>
          <a:p>
            <a:pPr lvl="2" eaLnBrk="1" hangingPunct="1"/>
            <a:r>
              <a:rPr lang="en-US" dirty="0"/>
              <a:t>The Seven Year War (1756-1763) between France and Britain ended up French control in North America and India.</a:t>
            </a:r>
          </a:p>
          <a:p>
            <a:pPr eaLnBrk="1" hangingPunct="1"/>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pPr eaLnBrk="1" hangingPunct="1">
              <a:defRPr/>
            </a:pPr>
            <a:r>
              <a:rPr lang="en-US"/>
              <a:t>1. Changes in the Patterns of Territorial Control</a:t>
            </a:r>
          </a:p>
        </p:txBody>
      </p:sp>
      <p:sp>
        <p:nvSpPr>
          <p:cNvPr id="48131" name="Rectangle 3"/>
          <p:cNvSpPr>
            <a:spLocks noGrp="1" noChangeArrowheads="1"/>
          </p:cNvSpPr>
          <p:nvPr>
            <p:ph sz="half" idx="1"/>
          </p:nvPr>
        </p:nvSpPr>
        <p:spPr/>
        <p:txBody>
          <a:bodyPr/>
          <a:lstStyle/>
          <a:p>
            <a:pPr eaLnBrk="1" hangingPunct="1"/>
            <a:endParaRPr lang="en-US" sz="2000" dirty="0"/>
          </a:p>
        </p:txBody>
      </p:sp>
      <p:sp>
        <p:nvSpPr>
          <p:cNvPr id="2" name="Content Placeholder 1">
            <a:extLst>
              <a:ext uri="{FF2B5EF4-FFF2-40B4-BE49-F238E27FC236}">
                <a16:creationId xmlns:a16="http://schemas.microsoft.com/office/drawing/2014/main" id="{D6B7C80F-3B15-48B2-8B14-3F2E8B41D5BD}"/>
              </a:ext>
            </a:extLst>
          </p:cNvPr>
          <p:cNvSpPr>
            <a:spLocks noGrp="1"/>
          </p:cNvSpPr>
          <p:nvPr>
            <p:ph sz="half" idx="2"/>
          </p:nvPr>
        </p:nvSpPr>
        <p:spPr/>
        <p:txBody>
          <a:bodyPr/>
          <a:lstStyle/>
          <a:p>
            <a:r>
              <a:rPr lang="en-US" sz="2400" dirty="0"/>
              <a:t>Suez Canal</a:t>
            </a:r>
          </a:p>
          <a:p>
            <a:pPr lvl="1"/>
            <a:r>
              <a:rPr lang="en-US" sz="2000" dirty="0"/>
              <a:t>Planned by the French but realized by the British.</a:t>
            </a:r>
          </a:p>
          <a:p>
            <a:pPr lvl="1"/>
            <a:r>
              <a:rPr lang="en-US" sz="2000" dirty="0"/>
              <a:t>Opened in 1869.</a:t>
            </a:r>
          </a:p>
          <a:p>
            <a:pPr lvl="1"/>
            <a:r>
              <a:rPr lang="en-US" sz="2000" dirty="0"/>
              <a:t>Brought a new era of European influence in Pacific Asia.</a:t>
            </a:r>
          </a:p>
          <a:p>
            <a:pPr lvl="1"/>
            <a:r>
              <a:rPr lang="en-US" sz="2000" dirty="0"/>
              <a:t>Cape Route: 10,000 km</a:t>
            </a:r>
          </a:p>
          <a:p>
            <a:pPr lvl="1"/>
            <a:r>
              <a:rPr lang="en-US" sz="2000" dirty="0"/>
              <a:t>The journey from Asia to Europe was considerably reduced (saved 6,500 km around Africa).</a:t>
            </a:r>
          </a:p>
          <a:p>
            <a:pPr lvl="1"/>
            <a:r>
              <a:rPr lang="en-US" sz="2000" dirty="0"/>
              <a:t>Increased interactions between Europe and Pacific Asia.</a:t>
            </a:r>
          </a:p>
          <a:p>
            <a:pPr lvl="1"/>
            <a:r>
              <a:rPr lang="en-US" sz="2000" dirty="0"/>
              <a:t>The region became commercially accessible.</a:t>
            </a:r>
          </a:p>
          <a:p>
            <a:endParaRPr lang="en-US" dirty="0"/>
          </a:p>
        </p:txBody>
      </p:sp>
      <p:pic>
        <p:nvPicPr>
          <p:cNvPr id="7" name="Picture 6" descr="A close up of a logo&#10;&#10;Description automatically generated">
            <a:extLst>
              <a:ext uri="{FF2B5EF4-FFF2-40B4-BE49-F238E27FC236}">
                <a16:creationId xmlns:a16="http://schemas.microsoft.com/office/drawing/2014/main" id="{29ACE7CD-310E-41E3-B611-E659D6235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86" y="1311275"/>
            <a:ext cx="5230674" cy="523067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defRPr/>
            </a:pPr>
            <a:r>
              <a:rPr lang="en-US"/>
              <a:t>1. Changes in the Patterns of Territorial Control</a:t>
            </a:r>
          </a:p>
        </p:txBody>
      </p:sp>
      <p:sp>
        <p:nvSpPr>
          <p:cNvPr id="49155" name="Rectangle 3"/>
          <p:cNvSpPr>
            <a:spLocks noGrp="1" noChangeArrowheads="1"/>
          </p:cNvSpPr>
          <p:nvPr>
            <p:ph idx="1"/>
          </p:nvPr>
        </p:nvSpPr>
        <p:spPr/>
        <p:txBody>
          <a:bodyPr/>
          <a:lstStyle/>
          <a:p>
            <a:pPr eaLnBrk="1" hangingPunct="1"/>
            <a:r>
              <a:rPr lang="en-US" dirty="0"/>
              <a:t>Industrial revolution in Europe</a:t>
            </a:r>
          </a:p>
          <a:p>
            <a:pPr lvl="1" eaLnBrk="1" hangingPunct="1"/>
            <a:r>
              <a:rPr lang="en-US" dirty="0"/>
              <a:t>Beginning of mass production of consumer goods.</a:t>
            </a:r>
          </a:p>
          <a:p>
            <a:pPr lvl="1" eaLnBrk="1" hangingPunct="1"/>
            <a:r>
              <a:rPr lang="en-US" dirty="0"/>
              <a:t>Sought cheap raw material and foreign markets.</a:t>
            </a:r>
          </a:p>
          <a:p>
            <a:pPr lvl="1" eaLnBrk="1" hangingPunct="1"/>
            <a:r>
              <a:rPr lang="en-US" dirty="0"/>
              <a:t>Cheaper food sources.</a:t>
            </a:r>
          </a:p>
          <a:p>
            <a:pPr lvl="1" eaLnBrk="1" hangingPunct="1"/>
            <a:r>
              <a:rPr lang="en-US" dirty="0"/>
              <a:t>Each colony was consequently the hinterland of its metropolis.</a:t>
            </a:r>
          </a:p>
          <a:p>
            <a:pPr lvl="1" eaLnBrk="1" hangingPunct="1"/>
            <a:r>
              <a:rPr lang="en-US" dirty="0"/>
              <a:t>Extensive organization of the exploitation of resources (e.g. plantations).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43" name="Rectangle 15"/>
          <p:cNvSpPr>
            <a:spLocks noGrp="1" noChangeArrowheads="1"/>
          </p:cNvSpPr>
          <p:nvPr>
            <p:ph type="title"/>
          </p:nvPr>
        </p:nvSpPr>
        <p:spPr/>
        <p:txBody>
          <a:bodyPr/>
          <a:lstStyle/>
          <a:p>
            <a:pPr eaLnBrk="1" hangingPunct="1">
              <a:defRPr/>
            </a:pPr>
            <a:r>
              <a:rPr lang="en-US"/>
              <a:t>1. Origins of Pacific Asian Civilizations</a:t>
            </a:r>
          </a:p>
        </p:txBody>
      </p:sp>
      <p:sp>
        <p:nvSpPr>
          <p:cNvPr id="2" name="Content Placeholder 1">
            <a:extLst>
              <a:ext uri="{FF2B5EF4-FFF2-40B4-BE49-F238E27FC236}">
                <a16:creationId xmlns:a16="http://schemas.microsoft.com/office/drawing/2014/main" id="{752D4012-D6C3-4B34-BEC8-1F90B88F2F68}"/>
              </a:ext>
            </a:extLst>
          </p:cNvPr>
          <p:cNvSpPr>
            <a:spLocks noGrp="1"/>
          </p:cNvSpPr>
          <p:nvPr>
            <p:ph sz="half" idx="2"/>
          </p:nvPr>
        </p:nvSpPr>
        <p:spPr/>
        <p:txBody>
          <a:bodyPr/>
          <a:lstStyle/>
          <a:p>
            <a:r>
              <a:rPr lang="en-US" sz="2400" dirty="0"/>
              <a:t>Core areas</a:t>
            </a:r>
          </a:p>
          <a:p>
            <a:pPr lvl="1"/>
            <a:r>
              <a:rPr lang="en-US" sz="2000" dirty="0"/>
              <a:t>Most Pacific-Asian civilizations have emerged along a fluvial plain or a coastal gradation.</a:t>
            </a:r>
          </a:p>
          <a:p>
            <a:pPr lvl="1"/>
            <a:r>
              <a:rPr lang="en-US" sz="2000" dirty="0"/>
              <a:t>Domestication of rice and organization of irrigation work (hydraulic civilizations).</a:t>
            </a:r>
          </a:p>
          <a:p>
            <a:pPr lvl="1"/>
            <a:r>
              <a:rPr lang="en-US" sz="2000" dirty="0"/>
              <a:t>Power a function of rice production.</a:t>
            </a:r>
          </a:p>
          <a:p>
            <a:pPr lvl="1"/>
            <a:r>
              <a:rPr lang="en-US" sz="2000" dirty="0"/>
              <a:t>Red River (Vietnamese).</a:t>
            </a:r>
          </a:p>
          <a:p>
            <a:pPr lvl="1"/>
            <a:r>
              <a:rPr lang="en-US" sz="2000" dirty="0"/>
              <a:t>Mekong River (Khmer).</a:t>
            </a:r>
          </a:p>
          <a:p>
            <a:pPr lvl="1"/>
            <a:r>
              <a:rPr lang="en-US" sz="2000" dirty="0"/>
              <a:t>Yellow River (Han).</a:t>
            </a:r>
          </a:p>
          <a:p>
            <a:pPr lvl="1"/>
            <a:r>
              <a:rPr lang="en-US" sz="2000" dirty="0"/>
              <a:t>Irrawaddy (Burmese).</a:t>
            </a:r>
          </a:p>
          <a:p>
            <a:pPr lvl="1"/>
            <a:r>
              <a:rPr lang="en-US" sz="2000" dirty="0"/>
              <a:t>Chao Phraya (Thai).</a:t>
            </a:r>
          </a:p>
          <a:p>
            <a:endParaRPr lang="en-US" dirty="0"/>
          </a:p>
        </p:txBody>
      </p:sp>
      <p:pic>
        <p:nvPicPr>
          <p:cNvPr id="6" name="Content Placeholder 5" descr="Map&#10;&#10;Description automatically generated">
            <a:extLst>
              <a:ext uri="{FF2B5EF4-FFF2-40B4-BE49-F238E27FC236}">
                <a16:creationId xmlns:a16="http://schemas.microsoft.com/office/drawing/2014/main" id="{510951A7-2311-4574-8FA1-434B7BF5A36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17415" y="1373905"/>
            <a:ext cx="4980382" cy="529113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pPr eaLnBrk="1" hangingPunct="1">
              <a:defRPr/>
            </a:pPr>
            <a:r>
              <a:rPr lang="en-US"/>
              <a:t>2. Colonial Empires in Pacific Asia</a:t>
            </a:r>
          </a:p>
        </p:txBody>
      </p:sp>
      <p:sp>
        <p:nvSpPr>
          <p:cNvPr id="50179" name="Rectangle 3"/>
          <p:cNvSpPr>
            <a:spLocks noGrp="1" noChangeArrowheads="1"/>
          </p:cNvSpPr>
          <p:nvPr>
            <p:ph idx="1"/>
          </p:nvPr>
        </p:nvSpPr>
        <p:spPr/>
        <p:txBody>
          <a:bodyPr/>
          <a:lstStyle/>
          <a:p>
            <a:pPr eaLnBrk="1" hangingPunct="1"/>
            <a:r>
              <a:rPr lang="en-US" dirty="0"/>
              <a:t>Geographical divisions</a:t>
            </a:r>
          </a:p>
          <a:p>
            <a:pPr lvl="1" eaLnBrk="1" hangingPunct="1"/>
            <a:r>
              <a:rPr lang="en-US" dirty="0"/>
              <a:t>The political geography of the region was transformed by European colonial powers.</a:t>
            </a:r>
          </a:p>
          <a:p>
            <a:pPr lvl="1" eaLnBrk="1" hangingPunct="1"/>
            <a:r>
              <a:rPr lang="en-US" dirty="0"/>
              <a:t>Did not took account of existing ethnic and cultural factors.</a:t>
            </a:r>
          </a:p>
          <a:p>
            <a:pPr eaLnBrk="1" hangingPunct="1"/>
            <a:r>
              <a:rPr lang="en-US" dirty="0"/>
              <a:t>Different colonial rules</a:t>
            </a:r>
          </a:p>
          <a:p>
            <a:pPr lvl="1" eaLnBrk="1" hangingPunct="1"/>
            <a:r>
              <a:rPr lang="en-US" dirty="0"/>
              <a:t>Britain: Indirect rule with Chinese and Indian middlemen.</a:t>
            </a:r>
          </a:p>
          <a:p>
            <a:pPr lvl="1" eaLnBrk="1" hangingPunct="1"/>
            <a:r>
              <a:rPr lang="en-US" dirty="0"/>
              <a:t>France and Holland: Direct and centralized domination.</a:t>
            </a:r>
          </a:p>
          <a:p>
            <a:pPr eaLnBrk="1" hangingPunct="1"/>
            <a:r>
              <a:rPr lang="en-US" dirty="0"/>
              <a:t>Creation of plantations</a:t>
            </a:r>
          </a:p>
          <a:p>
            <a:pPr lvl="1" eaLnBrk="1" hangingPunct="1"/>
            <a:r>
              <a:rPr lang="en-US" dirty="0"/>
              <a:t>Specialization in the production of export commodities such as coffee, rubber, rice, palm oil, tea.</a:t>
            </a:r>
          </a:p>
          <a:p>
            <a:pPr lvl="1" eaLnBrk="1" hangingPunct="1"/>
            <a:r>
              <a:rPr lang="en-US" dirty="0"/>
              <a:t>Monopolistic control (price-fixing).</a:t>
            </a:r>
          </a:p>
          <a:p>
            <a:pPr lvl="1" eaLnBrk="1" hangingPunct="1"/>
            <a:r>
              <a:rPr lang="en-US" dirty="0"/>
              <a:t>The rest was imported (food).</a:t>
            </a:r>
          </a:p>
          <a:p>
            <a:pPr lvl="1" eaLnBrk="1" hangingPunct="1"/>
            <a:r>
              <a:rPr lang="en-US" dirty="0"/>
              <a:t>The benefits were at the hands of import/export firms.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553D02-D99A-4434-943F-4B87A3AACC86}"/>
              </a:ext>
            </a:extLst>
          </p:cNvPr>
          <p:cNvSpPr>
            <a:spLocks noGrp="1"/>
          </p:cNvSpPr>
          <p:nvPr>
            <p:ph type="title"/>
          </p:nvPr>
        </p:nvSpPr>
        <p:spPr/>
        <p:txBody>
          <a:bodyPr/>
          <a:lstStyle/>
          <a:p>
            <a:r>
              <a:rPr lang="en-US" dirty="0"/>
              <a:t>Indian Worker, Rubber Plantation, Malaysia, late 19</a:t>
            </a:r>
            <a:r>
              <a:rPr lang="en-US" baseline="30000" dirty="0"/>
              <a:t>th</a:t>
            </a:r>
            <a:r>
              <a:rPr lang="en-US" dirty="0"/>
              <a:t> Century</a:t>
            </a:r>
          </a:p>
        </p:txBody>
      </p:sp>
      <p:pic>
        <p:nvPicPr>
          <p:cNvPr id="2050" name="Picture 2">
            <a:extLst>
              <a:ext uri="{FF2B5EF4-FFF2-40B4-BE49-F238E27FC236}">
                <a16:creationId xmlns:a16="http://schemas.microsoft.com/office/drawing/2014/main" id="{DE0ACF2A-1C12-4F65-9A2C-A0609473A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468" y="1804234"/>
            <a:ext cx="7143750"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52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2" name="Rectangle 4"/>
          <p:cNvSpPr>
            <a:spLocks noGrp="1" noChangeArrowheads="1"/>
          </p:cNvSpPr>
          <p:nvPr>
            <p:ph type="title"/>
          </p:nvPr>
        </p:nvSpPr>
        <p:spPr/>
        <p:txBody>
          <a:bodyPr/>
          <a:lstStyle/>
          <a:p>
            <a:pPr eaLnBrk="1" hangingPunct="1">
              <a:defRPr/>
            </a:pPr>
            <a:r>
              <a:rPr lang="en-US" dirty="0"/>
              <a:t>Colonial Territories in Pacific Asia by 1900</a:t>
            </a:r>
          </a:p>
        </p:txBody>
      </p:sp>
      <p:sp>
        <p:nvSpPr>
          <p:cNvPr id="11" name="TextBox 10">
            <a:extLst>
              <a:ext uri="{FF2B5EF4-FFF2-40B4-BE49-F238E27FC236}">
                <a16:creationId xmlns:a16="http://schemas.microsoft.com/office/drawing/2014/main" id="{5A18973A-50BB-46A0-94C6-D1C9A1A9774A}"/>
              </a:ext>
            </a:extLst>
          </p:cNvPr>
          <p:cNvSpPr txBox="1"/>
          <p:nvPr/>
        </p:nvSpPr>
        <p:spPr>
          <a:xfrm>
            <a:off x="7629522" y="1882205"/>
            <a:ext cx="4562478" cy="707886"/>
          </a:xfrm>
          <a:prstGeom prst="rect">
            <a:avLst/>
          </a:prstGeom>
          <a:noFill/>
        </p:spPr>
        <p:txBody>
          <a:bodyPr wrap="square" rtlCol="0">
            <a:spAutoFit/>
          </a:bodyPr>
          <a:lstStyle/>
          <a:p>
            <a:r>
              <a:rPr lang="en-US" sz="2000" b="1" dirty="0">
                <a:latin typeface="Agency FB" pitchFamily="34" charset="0"/>
              </a:rPr>
              <a:t>Pacific Asia was divided into colonies. What were the consequences of colonialism for the region?</a:t>
            </a:r>
          </a:p>
        </p:txBody>
      </p:sp>
      <p:pic>
        <p:nvPicPr>
          <p:cNvPr id="12" name="Picture 2" descr="C:\Users\ecojpr\AppData\Local\Microsoft\Windows\Temporary Internet Files\Content.IE5\H0P94DF5\MC900442072[1].wmf">
            <a:extLst>
              <a:ext uri="{FF2B5EF4-FFF2-40B4-BE49-F238E27FC236}">
                <a16:creationId xmlns:a16="http://schemas.microsoft.com/office/drawing/2014/main" id="{33B7AFA2-CC87-4ADD-8916-40E58028D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19" y="1898438"/>
            <a:ext cx="914400" cy="652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13BDBAE2-074C-4374-B6EB-E29B3647C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90" y="1356113"/>
            <a:ext cx="5029200" cy="546458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8" name="Rectangle 10"/>
          <p:cNvSpPr>
            <a:spLocks noGrp="1" noChangeArrowheads="1"/>
          </p:cNvSpPr>
          <p:nvPr>
            <p:ph type="title"/>
          </p:nvPr>
        </p:nvSpPr>
        <p:spPr/>
        <p:txBody>
          <a:bodyPr/>
          <a:lstStyle/>
          <a:p>
            <a:pPr eaLnBrk="1" hangingPunct="1">
              <a:defRPr/>
            </a:pPr>
            <a:r>
              <a:rPr lang="en-US"/>
              <a:t>3. Treaty Ports</a:t>
            </a:r>
          </a:p>
        </p:txBody>
      </p:sp>
      <p:sp>
        <p:nvSpPr>
          <p:cNvPr id="52227" name="Rectangle 11"/>
          <p:cNvSpPr>
            <a:spLocks noGrp="1" noChangeArrowheads="1"/>
          </p:cNvSpPr>
          <p:nvPr>
            <p:ph idx="1"/>
          </p:nvPr>
        </p:nvSpPr>
        <p:spPr/>
        <p:txBody>
          <a:bodyPr/>
          <a:lstStyle/>
          <a:p>
            <a:pPr eaLnBrk="1" hangingPunct="1"/>
            <a:r>
              <a:rPr lang="en-US" dirty="0"/>
              <a:t>Definition</a:t>
            </a:r>
          </a:p>
          <a:p>
            <a:pPr lvl="1" eaLnBrk="1" hangingPunct="1"/>
            <a:r>
              <a:rPr lang="en-US" dirty="0"/>
              <a:t>Ports that Asian countries opened to foreign trade and residence in the mid-19</a:t>
            </a:r>
            <a:r>
              <a:rPr lang="en-US" baseline="30000" dirty="0"/>
              <a:t>th</a:t>
            </a:r>
            <a:r>
              <a:rPr lang="en-US" dirty="0"/>
              <a:t> century:</a:t>
            </a:r>
          </a:p>
          <a:p>
            <a:pPr lvl="2" eaLnBrk="1" hangingPunct="1"/>
            <a:r>
              <a:rPr lang="en-US" dirty="0"/>
              <a:t>Especially China and Japan,</a:t>
            </a:r>
          </a:p>
          <a:p>
            <a:pPr lvl="1" eaLnBrk="1" hangingPunct="1"/>
            <a:r>
              <a:rPr lang="en-US" dirty="0"/>
              <a:t>Pressure from colonial powers:</a:t>
            </a:r>
          </a:p>
          <a:p>
            <a:pPr lvl="2" eaLnBrk="1" hangingPunct="1"/>
            <a:r>
              <a:rPr lang="en-US" dirty="0"/>
              <a:t>Britain, France, Germany, the United States and Japan.</a:t>
            </a:r>
          </a:p>
          <a:p>
            <a:pPr lvl="1" eaLnBrk="1" hangingPunct="1"/>
            <a:r>
              <a:rPr lang="en-US" dirty="0"/>
              <a:t>Initial ports were opened to British traders in 1842:</a:t>
            </a:r>
          </a:p>
          <a:p>
            <a:pPr lvl="2" eaLnBrk="1" hangingPunct="1"/>
            <a:r>
              <a:rPr lang="en-US" dirty="0"/>
              <a:t>Following China’s defeat in the Opium War.</a:t>
            </a:r>
          </a:p>
          <a:p>
            <a:pPr lvl="2" eaLnBrk="1" hangingPunct="1"/>
            <a:r>
              <a:rPr lang="en-US" dirty="0"/>
              <a:t>Hong Kong, Shanghai, Fuzhou and Ningbo.</a:t>
            </a:r>
          </a:p>
          <a:p>
            <a:pPr lvl="1" eaLnBrk="1" hangingPunct="1"/>
            <a:r>
              <a:rPr lang="en-US" dirty="0"/>
              <a:t>Development of the principle of extraterritoriality:</a:t>
            </a:r>
          </a:p>
          <a:p>
            <a:pPr lvl="2" eaLnBrk="1" hangingPunct="1"/>
            <a:r>
              <a:rPr lang="en-US" dirty="0"/>
              <a:t>Nationals of treaty nations were subject to the laws of their home nation rather than the laws of China.</a:t>
            </a:r>
          </a:p>
          <a:p>
            <a:pPr lvl="1" eaLnBrk="1" hangingPunct="1"/>
            <a:r>
              <a:rPr lang="en-US" dirty="0"/>
              <a:t>There were about 39 Treaty Ports in China.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899A8AD7-EE86-4C11-A438-77E76218F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773" y="1331475"/>
            <a:ext cx="5020295" cy="5455642"/>
          </a:xfrm>
          <a:prstGeom prst="rect">
            <a:avLst/>
          </a:prstGeom>
        </p:spPr>
      </p:pic>
      <p:sp>
        <p:nvSpPr>
          <p:cNvPr id="699402" name="Rectangle 10"/>
          <p:cNvSpPr>
            <a:spLocks noGrp="1" noChangeArrowheads="1"/>
          </p:cNvSpPr>
          <p:nvPr>
            <p:ph type="title"/>
          </p:nvPr>
        </p:nvSpPr>
        <p:spPr/>
        <p:txBody>
          <a:bodyPr/>
          <a:lstStyle/>
          <a:p>
            <a:pPr eaLnBrk="1" hangingPunct="1">
              <a:defRPr/>
            </a:pPr>
            <a:r>
              <a:rPr lang="en-US"/>
              <a:t>3. Treaty Ports of China</a:t>
            </a:r>
          </a:p>
        </p:txBody>
      </p:sp>
      <p:sp>
        <p:nvSpPr>
          <p:cNvPr id="53255" name="Freeform 16" descr="Light upward diagonal"/>
          <p:cNvSpPr>
            <a:spLocks/>
          </p:cNvSpPr>
          <p:nvPr/>
        </p:nvSpPr>
        <p:spPr bwMode="auto">
          <a:xfrm>
            <a:off x="2633786" y="5975769"/>
            <a:ext cx="314325" cy="231775"/>
          </a:xfrm>
          <a:custGeom>
            <a:avLst/>
            <a:gdLst>
              <a:gd name="T0" fmla="*/ 2147483647 w 198"/>
              <a:gd name="T1" fmla="*/ 2147483647 h 146"/>
              <a:gd name="T2" fmla="*/ 0 w 198"/>
              <a:gd name="T3" fmla="*/ 2147483647 h 146"/>
              <a:gd name="T4" fmla="*/ 2147483647 w 198"/>
              <a:gd name="T5" fmla="*/ 2147483647 h 146"/>
              <a:gd name="T6" fmla="*/ 2147483647 w 198"/>
              <a:gd name="T7" fmla="*/ 0 h 146"/>
              <a:gd name="T8" fmla="*/ 2147483647 w 198"/>
              <a:gd name="T9" fmla="*/ 2147483647 h 146"/>
              <a:gd name="T10" fmla="*/ 2147483647 w 198"/>
              <a:gd name="T11" fmla="*/ 2147483647 h 146"/>
              <a:gd name="T12" fmla="*/ 2147483647 w 198"/>
              <a:gd name="T13" fmla="*/ 2147483647 h 146"/>
              <a:gd name="T14" fmla="*/ 2147483647 w 198"/>
              <a:gd name="T15" fmla="*/ 2147483647 h 146"/>
              <a:gd name="T16" fmla="*/ 2147483647 w 198"/>
              <a:gd name="T17" fmla="*/ 2147483647 h 146"/>
              <a:gd name="T18" fmla="*/ 2147483647 w 198"/>
              <a:gd name="T19" fmla="*/ 2147483647 h 146"/>
              <a:gd name="T20" fmla="*/ 2147483647 w 198"/>
              <a:gd name="T21" fmla="*/ 2147483647 h 146"/>
              <a:gd name="T22" fmla="*/ 2147483647 w 198"/>
              <a:gd name="T23" fmla="*/ 2147483647 h 146"/>
              <a:gd name="T24" fmla="*/ 2147483647 w 198"/>
              <a:gd name="T25" fmla="*/ 2147483647 h 146"/>
              <a:gd name="T26" fmla="*/ 2147483647 w 198"/>
              <a:gd name="T27" fmla="*/ 2147483647 h 146"/>
              <a:gd name="T28" fmla="*/ 2147483647 w 198"/>
              <a:gd name="T29" fmla="*/ 2147483647 h 146"/>
              <a:gd name="T30" fmla="*/ 2147483647 w 198"/>
              <a:gd name="T31" fmla="*/ 214748364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46"/>
              <a:gd name="T50" fmla="*/ 198 w 19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46">
                <a:moveTo>
                  <a:pt x="4" y="106"/>
                </a:moveTo>
                <a:lnTo>
                  <a:pt x="0" y="54"/>
                </a:lnTo>
                <a:lnTo>
                  <a:pt x="36" y="26"/>
                </a:lnTo>
                <a:lnTo>
                  <a:pt x="92" y="0"/>
                </a:lnTo>
                <a:lnTo>
                  <a:pt x="122" y="8"/>
                </a:lnTo>
                <a:lnTo>
                  <a:pt x="164" y="2"/>
                </a:lnTo>
                <a:lnTo>
                  <a:pt x="190" y="10"/>
                </a:lnTo>
                <a:lnTo>
                  <a:pt x="198" y="32"/>
                </a:lnTo>
                <a:lnTo>
                  <a:pt x="162" y="60"/>
                </a:lnTo>
                <a:lnTo>
                  <a:pt x="154" y="96"/>
                </a:lnTo>
                <a:lnTo>
                  <a:pt x="134" y="108"/>
                </a:lnTo>
                <a:lnTo>
                  <a:pt x="106" y="126"/>
                </a:lnTo>
                <a:lnTo>
                  <a:pt x="84" y="134"/>
                </a:lnTo>
                <a:lnTo>
                  <a:pt x="74" y="146"/>
                </a:lnTo>
                <a:lnTo>
                  <a:pt x="42" y="130"/>
                </a:lnTo>
                <a:lnTo>
                  <a:pt x="4" y="106"/>
                </a:lnTo>
                <a:close/>
              </a:path>
            </a:pathLst>
          </a:custGeom>
          <a:pattFill prst="ltUpDiag">
            <a:fgClr>
              <a:srgbClr val="3366FF">
                <a:alpha val="59999"/>
              </a:srgbClr>
            </a:fgClr>
            <a:bgClr>
              <a:schemeClr val="bg1">
                <a:alpha val="59999"/>
              </a:schemeClr>
            </a:bgClr>
          </a:pattFill>
          <a:ln w="9525">
            <a:noFill/>
            <a:round/>
            <a:headEnd/>
            <a:tailEnd/>
          </a:ln>
        </p:spPr>
        <p:txBody>
          <a:bodyPr/>
          <a:lstStyle/>
          <a:p>
            <a:endParaRPr lang="en-US">
              <a:latin typeface="Arial Narrow" panose="020B0606020202030204" pitchFamily="34" charset="0"/>
            </a:endParaRPr>
          </a:p>
        </p:txBody>
      </p:sp>
      <p:sp>
        <p:nvSpPr>
          <p:cNvPr id="53258" name="Freeform 19" descr="Light upward diagonal"/>
          <p:cNvSpPr>
            <a:spLocks/>
          </p:cNvSpPr>
          <p:nvPr/>
        </p:nvSpPr>
        <p:spPr bwMode="auto">
          <a:xfrm>
            <a:off x="3682388" y="4923043"/>
            <a:ext cx="542925" cy="595312"/>
          </a:xfrm>
          <a:custGeom>
            <a:avLst/>
            <a:gdLst>
              <a:gd name="T0" fmla="*/ 0 w 342"/>
              <a:gd name="T1" fmla="*/ 2147483647 h 375"/>
              <a:gd name="T2" fmla="*/ 2147483647 w 342"/>
              <a:gd name="T3" fmla="*/ 2147483647 h 375"/>
              <a:gd name="T4" fmla="*/ 2147483647 w 342"/>
              <a:gd name="T5" fmla="*/ 2147483647 h 375"/>
              <a:gd name="T6" fmla="*/ 2147483647 w 342"/>
              <a:gd name="T7" fmla="*/ 0 h 375"/>
              <a:gd name="T8" fmla="*/ 2147483647 w 342"/>
              <a:gd name="T9" fmla="*/ 2147483647 h 375"/>
              <a:gd name="T10" fmla="*/ 2147483647 w 342"/>
              <a:gd name="T11" fmla="*/ 2147483647 h 375"/>
              <a:gd name="T12" fmla="*/ 2147483647 w 342"/>
              <a:gd name="T13" fmla="*/ 2147483647 h 375"/>
              <a:gd name="T14" fmla="*/ 2147483647 w 342"/>
              <a:gd name="T15" fmla="*/ 2147483647 h 375"/>
              <a:gd name="T16" fmla="*/ 2147483647 w 342"/>
              <a:gd name="T17" fmla="*/ 2147483647 h 375"/>
              <a:gd name="T18" fmla="*/ 2147483647 w 342"/>
              <a:gd name="T19" fmla="*/ 2147483647 h 375"/>
              <a:gd name="T20" fmla="*/ 2147483647 w 342"/>
              <a:gd name="T21" fmla="*/ 2147483647 h 375"/>
              <a:gd name="T22" fmla="*/ 2147483647 w 342"/>
              <a:gd name="T23" fmla="*/ 2147483647 h 375"/>
              <a:gd name="T24" fmla="*/ 2147483647 w 342"/>
              <a:gd name="T25" fmla="*/ 2147483647 h 375"/>
              <a:gd name="T26" fmla="*/ 2147483647 w 342"/>
              <a:gd name="T27" fmla="*/ 2147483647 h 375"/>
              <a:gd name="T28" fmla="*/ 2147483647 w 342"/>
              <a:gd name="T29" fmla="*/ 2147483647 h 375"/>
              <a:gd name="T30" fmla="*/ 2147483647 w 342"/>
              <a:gd name="T31" fmla="*/ 2147483647 h 375"/>
              <a:gd name="T32" fmla="*/ 2147483647 w 342"/>
              <a:gd name="T33" fmla="*/ 2147483647 h 375"/>
              <a:gd name="T34" fmla="*/ 2147483647 w 342"/>
              <a:gd name="T35" fmla="*/ 2147483647 h 375"/>
              <a:gd name="T36" fmla="*/ 2147483647 w 342"/>
              <a:gd name="T37" fmla="*/ 2147483647 h 375"/>
              <a:gd name="T38" fmla="*/ 2147483647 w 342"/>
              <a:gd name="T39" fmla="*/ 2147483647 h 375"/>
              <a:gd name="T40" fmla="*/ 2147483647 w 342"/>
              <a:gd name="T41" fmla="*/ 2147483647 h 375"/>
              <a:gd name="T42" fmla="*/ 2147483647 w 342"/>
              <a:gd name="T43" fmla="*/ 2147483647 h 375"/>
              <a:gd name="T44" fmla="*/ 2147483647 w 342"/>
              <a:gd name="T45" fmla="*/ 2147483647 h 375"/>
              <a:gd name="T46" fmla="*/ 0 w 342"/>
              <a:gd name="T47" fmla="*/ 2147483647 h 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2"/>
              <a:gd name="T73" fmla="*/ 0 h 375"/>
              <a:gd name="T74" fmla="*/ 342 w 342"/>
              <a:gd name="T75" fmla="*/ 375 h 3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2" h="375">
                <a:moveTo>
                  <a:pt x="0" y="264"/>
                </a:moveTo>
                <a:lnTo>
                  <a:pt x="45" y="174"/>
                </a:lnTo>
                <a:lnTo>
                  <a:pt x="132" y="63"/>
                </a:lnTo>
                <a:lnTo>
                  <a:pt x="195" y="0"/>
                </a:lnTo>
                <a:lnTo>
                  <a:pt x="228" y="12"/>
                </a:lnTo>
                <a:lnTo>
                  <a:pt x="231" y="39"/>
                </a:lnTo>
                <a:lnTo>
                  <a:pt x="261" y="42"/>
                </a:lnTo>
                <a:lnTo>
                  <a:pt x="288" y="18"/>
                </a:lnTo>
                <a:lnTo>
                  <a:pt x="312" y="51"/>
                </a:lnTo>
                <a:lnTo>
                  <a:pt x="342" y="51"/>
                </a:lnTo>
                <a:lnTo>
                  <a:pt x="318" y="81"/>
                </a:lnTo>
                <a:lnTo>
                  <a:pt x="279" y="102"/>
                </a:lnTo>
                <a:lnTo>
                  <a:pt x="273" y="144"/>
                </a:lnTo>
                <a:lnTo>
                  <a:pt x="234" y="159"/>
                </a:lnTo>
                <a:lnTo>
                  <a:pt x="279" y="177"/>
                </a:lnTo>
                <a:lnTo>
                  <a:pt x="240" y="207"/>
                </a:lnTo>
                <a:lnTo>
                  <a:pt x="207" y="252"/>
                </a:lnTo>
                <a:lnTo>
                  <a:pt x="195" y="285"/>
                </a:lnTo>
                <a:lnTo>
                  <a:pt x="138" y="291"/>
                </a:lnTo>
                <a:lnTo>
                  <a:pt x="147" y="321"/>
                </a:lnTo>
                <a:lnTo>
                  <a:pt x="72" y="375"/>
                </a:lnTo>
                <a:lnTo>
                  <a:pt x="51" y="321"/>
                </a:lnTo>
                <a:lnTo>
                  <a:pt x="42" y="267"/>
                </a:lnTo>
                <a:lnTo>
                  <a:pt x="0" y="264"/>
                </a:lnTo>
                <a:close/>
              </a:path>
            </a:pathLst>
          </a:custGeom>
          <a:pattFill prst="ltUpDiag">
            <a:fgClr>
              <a:srgbClr val="FFFF00">
                <a:alpha val="79999"/>
              </a:srgbClr>
            </a:fgClr>
            <a:bgClr>
              <a:schemeClr val="bg1">
                <a:alpha val="79999"/>
              </a:schemeClr>
            </a:bgClr>
          </a:pattFill>
          <a:ln w="9525">
            <a:noFill/>
            <a:round/>
            <a:headEnd/>
            <a:tailEnd/>
          </a:ln>
        </p:spPr>
        <p:txBody>
          <a:bodyPr/>
          <a:lstStyle/>
          <a:p>
            <a:endParaRPr lang="en-US">
              <a:latin typeface="Arial Narrow" panose="020B0606020202030204" pitchFamily="34" charset="0"/>
            </a:endParaRPr>
          </a:p>
        </p:txBody>
      </p:sp>
      <p:sp>
        <p:nvSpPr>
          <p:cNvPr id="53262" name="Text Box 25"/>
          <p:cNvSpPr txBox="1">
            <a:spLocks noChangeArrowheads="1"/>
          </p:cNvSpPr>
          <p:nvPr/>
        </p:nvSpPr>
        <p:spPr bwMode="auto">
          <a:xfrm>
            <a:off x="1358103" y="5829114"/>
            <a:ext cx="695703" cy="430887"/>
          </a:xfrm>
          <a:prstGeom prst="rect">
            <a:avLst/>
          </a:prstGeom>
          <a:noFill/>
          <a:ln w="9525">
            <a:noFill/>
            <a:miter lim="800000"/>
            <a:headEnd/>
            <a:tailEnd/>
          </a:ln>
        </p:spPr>
        <p:txBody>
          <a:bodyPr wrap="none" lIns="0" tIns="0" rIns="0" bIns="0">
            <a:spAutoFit/>
          </a:bodyPr>
          <a:lstStyle/>
          <a:p>
            <a:pPr algn="ctr"/>
            <a:r>
              <a:rPr lang="en-US" sz="1400" b="1" dirty="0">
                <a:latin typeface="Arial Narrow" panose="020B0606020202030204" pitchFamily="34" charset="0"/>
              </a:rPr>
              <a:t>Indochina</a:t>
            </a:r>
          </a:p>
          <a:p>
            <a:pPr algn="ctr"/>
            <a:r>
              <a:rPr lang="en-US" sz="1400" b="1" dirty="0">
                <a:latin typeface="Arial Narrow" panose="020B0606020202030204" pitchFamily="34" charset="0"/>
              </a:rPr>
              <a:t>(France)</a:t>
            </a:r>
          </a:p>
        </p:txBody>
      </p:sp>
      <p:sp>
        <p:nvSpPr>
          <p:cNvPr id="53265" name="Text Box 21"/>
          <p:cNvSpPr txBox="1">
            <a:spLocks noChangeArrowheads="1"/>
          </p:cNvSpPr>
          <p:nvPr/>
        </p:nvSpPr>
        <p:spPr bwMode="auto">
          <a:xfrm>
            <a:off x="4941019" y="3106292"/>
            <a:ext cx="540212" cy="430887"/>
          </a:xfrm>
          <a:prstGeom prst="rect">
            <a:avLst/>
          </a:prstGeom>
          <a:noFill/>
          <a:ln w="9525">
            <a:noFill/>
            <a:miter lim="800000"/>
            <a:headEnd/>
            <a:tailEnd/>
          </a:ln>
        </p:spPr>
        <p:txBody>
          <a:bodyPr wrap="none" lIns="0" tIns="0" rIns="0" bIns="0">
            <a:spAutoFit/>
          </a:bodyPr>
          <a:lstStyle/>
          <a:p>
            <a:pPr algn="ctr"/>
            <a:r>
              <a:rPr lang="en-US" sz="1400" b="1" dirty="0">
                <a:latin typeface="Arial Narrow" panose="020B0606020202030204" pitchFamily="34" charset="0"/>
              </a:rPr>
              <a:t>Korea</a:t>
            </a:r>
          </a:p>
          <a:p>
            <a:pPr algn="ctr"/>
            <a:r>
              <a:rPr lang="en-US" sz="1400" b="1" dirty="0">
                <a:latin typeface="Arial Narrow" panose="020B0606020202030204" pitchFamily="34" charset="0"/>
              </a:rPr>
              <a:t>(Japan)</a:t>
            </a:r>
          </a:p>
        </p:txBody>
      </p:sp>
      <p:sp>
        <p:nvSpPr>
          <p:cNvPr id="53266" name="Text Box 28"/>
          <p:cNvSpPr txBox="1">
            <a:spLocks noChangeArrowheads="1"/>
          </p:cNvSpPr>
          <p:nvPr/>
        </p:nvSpPr>
        <p:spPr bwMode="auto">
          <a:xfrm>
            <a:off x="2242008" y="1742778"/>
            <a:ext cx="647613" cy="430887"/>
          </a:xfrm>
          <a:prstGeom prst="rect">
            <a:avLst/>
          </a:prstGeom>
          <a:noFill/>
          <a:ln w="9525">
            <a:noFill/>
            <a:miter lim="800000"/>
            <a:headEnd/>
            <a:tailEnd/>
          </a:ln>
        </p:spPr>
        <p:txBody>
          <a:bodyPr wrap="none" lIns="0" tIns="0" rIns="0" bIns="0">
            <a:spAutoFit/>
          </a:bodyPr>
          <a:lstStyle/>
          <a:p>
            <a:pPr algn="ctr"/>
            <a:r>
              <a:rPr lang="en-US" sz="1400" b="1" dirty="0">
                <a:latin typeface="Arial Narrow" panose="020B0606020202030204" pitchFamily="34" charset="0"/>
              </a:rPr>
              <a:t>Mongolia</a:t>
            </a:r>
          </a:p>
          <a:p>
            <a:pPr algn="ctr"/>
            <a:r>
              <a:rPr lang="en-US" sz="1400" b="1" dirty="0">
                <a:latin typeface="Arial Narrow" panose="020B0606020202030204" pitchFamily="34" charset="0"/>
              </a:rPr>
              <a:t>(Russia)</a:t>
            </a:r>
          </a:p>
        </p:txBody>
      </p:sp>
      <p:sp>
        <p:nvSpPr>
          <p:cNvPr id="53274" name="Text Box 20"/>
          <p:cNvSpPr txBox="1">
            <a:spLocks noChangeArrowheads="1"/>
          </p:cNvSpPr>
          <p:nvPr/>
        </p:nvSpPr>
        <p:spPr bwMode="auto">
          <a:xfrm>
            <a:off x="4338032" y="5411959"/>
            <a:ext cx="1053622"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Taiwan (Japan)</a:t>
            </a:r>
          </a:p>
        </p:txBody>
      </p:sp>
      <p:sp>
        <p:nvSpPr>
          <p:cNvPr id="53276" name="Text Box 38"/>
          <p:cNvSpPr txBox="1">
            <a:spLocks noChangeArrowheads="1"/>
          </p:cNvSpPr>
          <p:nvPr/>
        </p:nvSpPr>
        <p:spPr bwMode="auto">
          <a:xfrm>
            <a:off x="3423626" y="3640343"/>
            <a:ext cx="556243"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German</a:t>
            </a:r>
          </a:p>
        </p:txBody>
      </p:sp>
      <p:sp>
        <p:nvSpPr>
          <p:cNvPr id="53277" name="Text Box 39"/>
          <p:cNvSpPr txBox="1">
            <a:spLocks noChangeArrowheads="1"/>
          </p:cNvSpPr>
          <p:nvPr/>
        </p:nvSpPr>
        <p:spPr bwMode="auto">
          <a:xfrm>
            <a:off x="3414100" y="4427743"/>
            <a:ext cx="485710"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British</a:t>
            </a:r>
          </a:p>
        </p:txBody>
      </p:sp>
      <p:sp>
        <p:nvSpPr>
          <p:cNvPr id="53278" name="Text Box 40"/>
          <p:cNvSpPr txBox="1">
            <a:spLocks noChangeArrowheads="1"/>
          </p:cNvSpPr>
          <p:nvPr/>
        </p:nvSpPr>
        <p:spPr bwMode="auto">
          <a:xfrm>
            <a:off x="2388265" y="5563035"/>
            <a:ext cx="501356"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French</a:t>
            </a:r>
          </a:p>
        </p:txBody>
      </p:sp>
      <p:sp>
        <p:nvSpPr>
          <p:cNvPr id="32" name="Rectangle 31"/>
          <p:cNvSpPr/>
          <p:nvPr/>
        </p:nvSpPr>
        <p:spPr>
          <a:xfrm>
            <a:off x="6519325" y="2286126"/>
            <a:ext cx="5232884"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solidFill>
                  <a:schemeClr val="tx1"/>
                </a:solidFill>
                <a:latin typeface="Arial Narrow" panose="020B0606020202030204" pitchFamily="34" charset="0"/>
              </a:rPr>
              <a:t>Port Arthur (Dalian) 1898-1905 (Russia) 1905-1945 (Japan)</a:t>
            </a:r>
          </a:p>
          <a:p>
            <a:pPr>
              <a:defRPr/>
            </a:pPr>
            <a:r>
              <a:rPr lang="en-US" dirty="0" err="1">
                <a:solidFill>
                  <a:schemeClr val="tx1"/>
                </a:solidFill>
                <a:latin typeface="Arial Narrow" panose="020B0606020202030204" pitchFamily="34" charset="0"/>
              </a:rPr>
              <a:t>Weihai</a:t>
            </a:r>
            <a:r>
              <a:rPr lang="en-US" dirty="0">
                <a:solidFill>
                  <a:schemeClr val="tx1"/>
                </a:solidFill>
                <a:latin typeface="Arial Narrow" panose="020B0606020202030204" pitchFamily="34" charset="0"/>
              </a:rPr>
              <a:t> 1898-1931 (UK)</a:t>
            </a:r>
          </a:p>
          <a:p>
            <a:pPr>
              <a:defRPr/>
            </a:pPr>
            <a:r>
              <a:rPr lang="en-US" dirty="0">
                <a:solidFill>
                  <a:schemeClr val="tx1"/>
                </a:solidFill>
                <a:latin typeface="Arial Narrow" panose="020B0606020202030204" pitchFamily="34" charset="0"/>
              </a:rPr>
              <a:t>Tsingtao (Qingdao) 1898-1914 (Germany)</a:t>
            </a:r>
          </a:p>
          <a:p>
            <a:pPr>
              <a:defRPr/>
            </a:pPr>
            <a:endParaRPr lang="en-US" dirty="0">
              <a:solidFill>
                <a:schemeClr val="tx1"/>
              </a:solidFill>
              <a:latin typeface="Arial Narrow" panose="020B0606020202030204" pitchFamily="34" charset="0"/>
            </a:endParaRPr>
          </a:p>
          <a:p>
            <a:pPr>
              <a:defRPr/>
            </a:pPr>
            <a:r>
              <a:rPr lang="en-US" dirty="0">
                <a:solidFill>
                  <a:schemeClr val="tx1"/>
                </a:solidFill>
                <a:latin typeface="Arial Narrow" panose="020B0606020202030204" pitchFamily="34" charset="0"/>
              </a:rPr>
              <a:t>Shanghai 1843-1949 (Multinational)</a:t>
            </a:r>
          </a:p>
          <a:p>
            <a:pPr>
              <a:defRPr/>
            </a:pPr>
            <a:r>
              <a:rPr lang="en-US" dirty="0">
                <a:solidFill>
                  <a:schemeClr val="tx1"/>
                </a:solidFill>
                <a:latin typeface="Arial Narrow" panose="020B0606020202030204" pitchFamily="34" charset="0"/>
              </a:rPr>
              <a:t>Ningbo 1844-1949 (Multinational)</a:t>
            </a:r>
          </a:p>
          <a:p>
            <a:pPr>
              <a:defRPr/>
            </a:pPr>
            <a:r>
              <a:rPr lang="en-US" dirty="0">
                <a:solidFill>
                  <a:schemeClr val="tx1"/>
                </a:solidFill>
                <a:latin typeface="Arial Narrow" panose="020B0606020202030204" pitchFamily="34" charset="0"/>
              </a:rPr>
              <a:t>Fuzhou 1842-1949 (Multinational)</a:t>
            </a:r>
          </a:p>
          <a:p>
            <a:pPr>
              <a:defRPr/>
            </a:pPr>
            <a:r>
              <a:rPr lang="en-US" dirty="0">
                <a:solidFill>
                  <a:schemeClr val="tx1"/>
                </a:solidFill>
                <a:latin typeface="Arial Narrow" panose="020B0606020202030204" pitchFamily="34" charset="0"/>
              </a:rPr>
              <a:t>Xiamen 1851-1949 (Multinational)</a:t>
            </a:r>
          </a:p>
          <a:p>
            <a:pPr>
              <a:defRPr/>
            </a:pPr>
            <a:r>
              <a:rPr lang="en-US" dirty="0">
                <a:solidFill>
                  <a:schemeClr val="tx1"/>
                </a:solidFill>
                <a:latin typeface="Arial Narrow" panose="020B0606020202030204" pitchFamily="34" charset="0"/>
              </a:rPr>
              <a:t>Taiwan,1895-1945 (Japan)</a:t>
            </a:r>
          </a:p>
          <a:p>
            <a:pPr>
              <a:defRPr/>
            </a:pPr>
            <a:endParaRPr lang="en-US" dirty="0">
              <a:solidFill>
                <a:schemeClr val="tx1"/>
              </a:solidFill>
              <a:latin typeface="Arial Narrow" panose="020B0606020202030204" pitchFamily="34" charset="0"/>
            </a:endParaRPr>
          </a:p>
          <a:p>
            <a:pPr>
              <a:defRPr/>
            </a:pPr>
            <a:endParaRPr lang="en-US" dirty="0">
              <a:solidFill>
                <a:schemeClr val="tx1"/>
              </a:solidFill>
              <a:latin typeface="Arial Narrow" panose="020B0606020202030204" pitchFamily="34" charset="0"/>
            </a:endParaRPr>
          </a:p>
          <a:p>
            <a:pPr>
              <a:defRPr/>
            </a:pPr>
            <a:r>
              <a:rPr lang="en-US" dirty="0">
                <a:solidFill>
                  <a:schemeClr val="tx1"/>
                </a:solidFill>
                <a:latin typeface="Arial Narrow" panose="020B0606020202030204" pitchFamily="34" charset="0"/>
              </a:rPr>
              <a:t>Guangzhou 1859-1949 (Multinational)</a:t>
            </a:r>
          </a:p>
          <a:p>
            <a:pPr>
              <a:defRPr/>
            </a:pPr>
            <a:r>
              <a:rPr lang="en-US" dirty="0">
                <a:solidFill>
                  <a:schemeClr val="tx1"/>
                </a:solidFill>
                <a:latin typeface="Arial Narrow" panose="020B0606020202030204" pitchFamily="34" charset="0"/>
              </a:rPr>
              <a:t>Hong Kong 1842-1997 (UK: Formal colony)</a:t>
            </a:r>
          </a:p>
          <a:p>
            <a:pPr>
              <a:defRPr/>
            </a:pPr>
            <a:r>
              <a:rPr lang="en-US" dirty="0">
                <a:solidFill>
                  <a:schemeClr val="tx1"/>
                </a:solidFill>
                <a:latin typeface="Arial Narrow" panose="020B0606020202030204" pitchFamily="34" charset="0"/>
              </a:rPr>
              <a:t>Macao 1557-1999 (Portugal: Formal colony)</a:t>
            </a:r>
            <a:endParaRPr lang="en-US" dirty="0">
              <a:latin typeface="Arial Narrow" panose="020B0606020202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6625-75E7-436B-8B3A-E7C5E3E45FE3}"/>
              </a:ext>
            </a:extLst>
          </p:cNvPr>
          <p:cNvSpPr>
            <a:spLocks noGrp="1"/>
          </p:cNvSpPr>
          <p:nvPr>
            <p:ph type="title"/>
          </p:nvPr>
        </p:nvSpPr>
        <p:spPr/>
        <p:txBody>
          <a:bodyPr/>
          <a:lstStyle/>
          <a:p>
            <a:r>
              <a:rPr lang="en-US" dirty="0"/>
              <a:t>Shanghai, 1930s</a:t>
            </a:r>
          </a:p>
        </p:txBody>
      </p:sp>
      <p:pic>
        <p:nvPicPr>
          <p:cNvPr id="1026" name="Picture 2">
            <a:extLst>
              <a:ext uri="{FF2B5EF4-FFF2-40B4-BE49-F238E27FC236}">
                <a16:creationId xmlns:a16="http://schemas.microsoft.com/office/drawing/2014/main" id="{122A18B1-7DCD-4E9D-AF87-4A0644FD7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94" y="1052513"/>
            <a:ext cx="8581818" cy="572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49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CDE6-DC8C-4FB9-AD16-538D99E214F5}"/>
              </a:ext>
            </a:extLst>
          </p:cNvPr>
          <p:cNvSpPr>
            <a:spLocks noGrp="1"/>
          </p:cNvSpPr>
          <p:nvPr>
            <p:ph type="title"/>
          </p:nvPr>
        </p:nvSpPr>
        <p:spPr/>
        <p:txBody>
          <a:bodyPr/>
          <a:lstStyle/>
          <a:p>
            <a:r>
              <a:rPr lang="en-US" dirty="0"/>
              <a:t>The Taiping Rebellion</a:t>
            </a:r>
          </a:p>
        </p:txBody>
      </p:sp>
      <p:sp>
        <p:nvSpPr>
          <p:cNvPr id="3" name="Content Placeholder 2">
            <a:extLst>
              <a:ext uri="{FF2B5EF4-FFF2-40B4-BE49-F238E27FC236}">
                <a16:creationId xmlns:a16="http://schemas.microsoft.com/office/drawing/2014/main" id="{C27B52E8-FB01-4FB1-A069-7A42EBBBECD3}"/>
              </a:ext>
            </a:extLst>
          </p:cNvPr>
          <p:cNvSpPr>
            <a:spLocks noGrp="1"/>
          </p:cNvSpPr>
          <p:nvPr>
            <p:ph sz="half" idx="1"/>
          </p:nvPr>
        </p:nvSpPr>
        <p:spPr/>
        <p:txBody>
          <a:bodyPr/>
          <a:lstStyle/>
          <a:p>
            <a:r>
              <a:rPr lang="en-US" dirty="0"/>
              <a:t>Taiping Civil War</a:t>
            </a:r>
          </a:p>
          <a:p>
            <a:pPr lvl="1"/>
            <a:r>
              <a:rPr lang="en-US" dirty="0"/>
              <a:t>One of the largest civil wars in human history (10 to 30 million deaths).</a:t>
            </a:r>
          </a:p>
          <a:p>
            <a:pPr lvl="1"/>
            <a:r>
              <a:rPr lang="en-US" dirty="0"/>
              <a:t>Lasted 15 years (1850-64).</a:t>
            </a:r>
          </a:p>
          <a:p>
            <a:pPr lvl="1"/>
            <a:r>
              <a:rPr lang="en-US" dirty="0"/>
              <a:t>Chinese nationalists against the Qing dynasty.</a:t>
            </a:r>
          </a:p>
          <a:p>
            <a:pPr lvl="1"/>
            <a:r>
              <a:rPr lang="en-US" dirty="0"/>
              <a:t>Contributed to the decline of China’s economic and military power.</a:t>
            </a:r>
          </a:p>
          <a:p>
            <a:pPr lvl="1"/>
            <a:r>
              <a:rPr lang="en-US" dirty="0"/>
              <a:t>Inspired further nationalistic ideals.</a:t>
            </a:r>
          </a:p>
        </p:txBody>
      </p:sp>
      <p:sp>
        <p:nvSpPr>
          <p:cNvPr id="4" name="Content Placeholder 3">
            <a:extLst>
              <a:ext uri="{FF2B5EF4-FFF2-40B4-BE49-F238E27FC236}">
                <a16:creationId xmlns:a16="http://schemas.microsoft.com/office/drawing/2014/main" id="{D6B16DF7-4E2D-4B02-83A6-FE22381106B0}"/>
              </a:ext>
            </a:extLst>
          </p:cNvPr>
          <p:cNvSpPr>
            <a:spLocks noGrp="1"/>
          </p:cNvSpPr>
          <p:nvPr>
            <p:ph sz="half" idx="2"/>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146"/>
          <a:stretch/>
        </p:blipFill>
        <p:spPr bwMode="auto">
          <a:xfrm>
            <a:off x="6608233" y="104774"/>
            <a:ext cx="5486400" cy="654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934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eaLnBrk="1" hangingPunct="1">
              <a:defRPr/>
            </a:pPr>
            <a:r>
              <a:rPr lang="en-US"/>
              <a:t>D – The Collapse of Colonial Empires</a:t>
            </a:r>
          </a:p>
        </p:txBody>
      </p:sp>
      <p:sp>
        <p:nvSpPr>
          <p:cNvPr id="55299" name="Rectangle 3"/>
          <p:cNvSpPr>
            <a:spLocks noGrp="1" noChangeArrowheads="1"/>
          </p:cNvSpPr>
          <p:nvPr>
            <p:ph type="body" idx="1"/>
          </p:nvPr>
        </p:nvSpPr>
        <p:spPr/>
        <p:txBody>
          <a:bodyPr/>
          <a:lstStyle/>
          <a:p>
            <a:pPr eaLnBrk="1" hangingPunct="1"/>
            <a:r>
              <a:rPr lang="en-US"/>
              <a:t>1. Japanese Colonialism</a:t>
            </a:r>
          </a:p>
          <a:p>
            <a:pPr lvl="1" eaLnBrk="1" hangingPunct="1"/>
            <a:r>
              <a:rPr lang="en-US"/>
              <a:t>How Japan became a colonial and imperialistic power in Pacific Asia?</a:t>
            </a:r>
          </a:p>
          <a:p>
            <a:pPr eaLnBrk="1" hangingPunct="1"/>
            <a:r>
              <a:rPr lang="en-US"/>
              <a:t>2. The Second World War</a:t>
            </a:r>
          </a:p>
          <a:p>
            <a:pPr lvl="1" eaLnBrk="1" hangingPunct="1"/>
            <a:r>
              <a:rPr lang="en-US"/>
              <a:t>What were the consequences of WWII on Pacific Asia?</a:t>
            </a:r>
          </a:p>
          <a:p>
            <a:pPr eaLnBrk="1" hangingPunct="1"/>
            <a:r>
              <a:rPr lang="en-US"/>
              <a:t>3. The Colonial Legacy</a:t>
            </a:r>
          </a:p>
          <a:p>
            <a:pPr lvl="1" eaLnBrk="1" hangingPunct="1"/>
            <a:r>
              <a:rPr lang="en-US"/>
              <a:t>How many Pacific Asian countries became independent and what was the impacts of colonialism in the region?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6" name="Rectangle 8"/>
          <p:cNvSpPr>
            <a:spLocks noGrp="1" noChangeArrowheads="1"/>
          </p:cNvSpPr>
          <p:nvPr>
            <p:ph type="title"/>
          </p:nvPr>
        </p:nvSpPr>
        <p:spPr/>
        <p:txBody>
          <a:bodyPr/>
          <a:lstStyle/>
          <a:p>
            <a:pPr eaLnBrk="1" hangingPunct="1">
              <a:defRPr/>
            </a:pPr>
            <a:r>
              <a:rPr lang="en-US"/>
              <a:t>1. Japanese Colonialism</a:t>
            </a:r>
          </a:p>
        </p:txBody>
      </p:sp>
      <p:sp>
        <p:nvSpPr>
          <p:cNvPr id="56323" name="Rectangle 9"/>
          <p:cNvSpPr>
            <a:spLocks noGrp="1" noChangeArrowheads="1"/>
          </p:cNvSpPr>
          <p:nvPr>
            <p:ph idx="1"/>
          </p:nvPr>
        </p:nvSpPr>
        <p:spPr/>
        <p:txBody>
          <a:bodyPr/>
          <a:lstStyle/>
          <a:p>
            <a:pPr eaLnBrk="1" hangingPunct="1"/>
            <a:r>
              <a:rPr lang="en-US" dirty="0"/>
              <a:t>The Britain of the Pacific</a:t>
            </a:r>
          </a:p>
          <a:p>
            <a:pPr lvl="1" eaLnBrk="1" hangingPunct="1"/>
            <a:r>
              <a:rPr lang="en-US" dirty="0"/>
              <a:t>Japan began to industrialize late in the 19th century.</a:t>
            </a:r>
          </a:p>
          <a:p>
            <a:pPr lvl="1" eaLnBrk="1" hangingPunct="1"/>
            <a:r>
              <a:rPr lang="en-US" dirty="0"/>
              <a:t>Needed foreign resources and markets.</a:t>
            </a:r>
          </a:p>
          <a:p>
            <a:pPr lvl="1" eaLnBrk="1" hangingPunct="1"/>
            <a:r>
              <a:rPr lang="en-US" dirty="0"/>
              <a:t>The closest neighbor was Korea (annexed in 1898).</a:t>
            </a:r>
          </a:p>
          <a:p>
            <a:pPr lvl="1" eaLnBrk="1" hangingPunct="1"/>
            <a:r>
              <a:rPr lang="en-US" dirty="0"/>
              <a:t>Taiwan was ceded by China in 1895 (Treaty of Shimonoseki).</a:t>
            </a:r>
          </a:p>
          <a:p>
            <a:pPr lvl="1" eaLnBrk="1" hangingPunct="1"/>
            <a:r>
              <a:rPr lang="en-US" dirty="0"/>
              <a:t>Conflict with Russian interests in the Liaodong Peninsula and in Port Arthur (Dalian).</a:t>
            </a:r>
          </a:p>
          <a:p>
            <a:pPr eaLnBrk="1" hangingPunct="1"/>
            <a:r>
              <a:rPr lang="en-US" dirty="0"/>
              <a:t>The victory of Japan against Russia (1905)</a:t>
            </a:r>
          </a:p>
          <a:p>
            <a:pPr lvl="1" eaLnBrk="1" hangingPunct="1"/>
            <a:r>
              <a:rPr lang="en-US" dirty="0"/>
              <a:t>First time a non-European power defeated a European power.</a:t>
            </a:r>
          </a:p>
          <a:p>
            <a:pPr lvl="1" eaLnBrk="1" hangingPunct="1"/>
            <a:r>
              <a:rPr lang="en-US" dirty="0"/>
              <a:t>Took the Liaodong Peninsula, Port Arthur and half the Sakhalin peninsula (Treaty of Portsmouth).</a:t>
            </a:r>
          </a:p>
          <a:p>
            <a:pPr lvl="1" eaLnBrk="1" hangingPunct="1"/>
            <a:r>
              <a:rPr lang="en-US" dirty="0"/>
              <a:t>Confirmed Japanese influence over Korea and halted Russian expansion in the region.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9" name="Rectangle 13"/>
          <p:cNvSpPr>
            <a:spLocks noGrp="1" noChangeArrowheads="1"/>
          </p:cNvSpPr>
          <p:nvPr>
            <p:ph type="title"/>
          </p:nvPr>
        </p:nvSpPr>
        <p:spPr/>
        <p:txBody>
          <a:bodyPr/>
          <a:lstStyle/>
          <a:p>
            <a:pPr eaLnBrk="1" hangingPunct="1">
              <a:defRPr/>
            </a:pPr>
            <a:r>
              <a:rPr lang="en-US"/>
              <a:t>1. Japanese Colonialism</a:t>
            </a:r>
          </a:p>
        </p:txBody>
      </p:sp>
      <p:sp>
        <p:nvSpPr>
          <p:cNvPr id="57347" name="Rectangle 14"/>
          <p:cNvSpPr>
            <a:spLocks noGrp="1" noChangeArrowheads="1"/>
          </p:cNvSpPr>
          <p:nvPr>
            <p:ph idx="1"/>
          </p:nvPr>
        </p:nvSpPr>
        <p:spPr/>
        <p:txBody>
          <a:bodyPr/>
          <a:lstStyle/>
          <a:p>
            <a:pPr eaLnBrk="1" hangingPunct="1"/>
            <a:r>
              <a:rPr lang="en-US" dirty="0"/>
              <a:t>Korea and Taiwan</a:t>
            </a:r>
          </a:p>
          <a:p>
            <a:pPr lvl="1" eaLnBrk="1" hangingPunct="1"/>
            <a:r>
              <a:rPr lang="en-US" dirty="0"/>
              <a:t>Japan invested massively.</a:t>
            </a:r>
          </a:p>
          <a:p>
            <a:pPr lvl="1" eaLnBrk="1" hangingPunct="1"/>
            <a:r>
              <a:rPr lang="en-US" dirty="0"/>
              <a:t>Food production for the Japanese homeland.</a:t>
            </a:r>
          </a:p>
          <a:p>
            <a:pPr lvl="1" eaLnBrk="1" hangingPunct="1"/>
            <a:r>
              <a:rPr lang="en-US" dirty="0"/>
              <a:t>Raw materials and basic transformation industries.</a:t>
            </a:r>
          </a:p>
          <a:p>
            <a:pPr lvl="1" eaLnBrk="1" hangingPunct="1"/>
            <a:r>
              <a:rPr lang="en-US" dirty="0"/>
              <a:t>Markets for Japanese products.</a:t>
            </a:r>
          </a:p>
          <a:p>
            <a:pPr lvl="1" eaLnBrk="1" hangingPunct="1"/>
            <a:r>
              <a:rPr lang="en-US" dirty="0"/>
              <a:t>Major Taiwanese and Korean corporations were initially dealing with Japan.</a:t>
            </a:r>
          </a:p>
          <a:p>
            <a:pPr eaLnBrk="1" hangingPunct="1"/>
            <a:r>
              <a:rPr lang="en-US" dirty="0"/>
              <a:t>Regional domination by Japan</a:t>
            </a:r>
          </a:p>
          <a:p>
            <a:pPr lvl="1" eaLnBrk="1" hangingPunct="1"/>
            <a:r>
              <a:rPr lang="en-US" dirty="0"/>
              <a:t>Formation of the League of Asian People (1926).</a:t>
            </a:r>
          </a:p>
          <a:p>
            <a:pPr lvl="1" eaLnBrk="1" hangingPunct="1"/>
            <a:r>
              <a:rPr lang="en-US" dirty="0"/>
              <a:t>“Asia to Asians” became the dominant slogan of Japanese imperialism.</a:t>
            </a:r>
          </a:p>
          <a:p>
            <a:pPr lvl="1" eaLnBrk="1" hangingPunct="1"/>
            <a:r>
              <a:rPr lang="en-US" dirty="0"/>
              <a:t>Setting of the Manchukuo puppet state in China in 1932.</a:t>
            </a:r>
          </a:p>
          <a:p>
            <a:pPr lvl="1" eaLnBrk="1" hangingPunct="1"/>
            <a:r>
              <a:rPr lang="en-US" dirty="0"/>
              <a:t>Japan was at war with China since 1931 (invasion of Manchuria).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3" name="Rectangle 5"/>
          <p:cNvSpPr>
            <a:spLocks noGrp="1" noChangeArrowheads="1"/>
          </p:cNvSpPr>
          <p:nvPr>
            <p:ph type="title"/>
          </p:nvPr>
        </p:nvSpPr>
        <p:spPr/>
        <p:txBody>
          <a:bodyPr/>
          <a:lstStyle/>
          <a:p>
            <a:pPr eaLnBrk="1" hangingPunct="1">
              <a:defRPr/>
            </a:pPr>
            <a:r>
              <a:rPr lang="en-US"/>
              <a:t>2. East Asian Empires</a:t>
            </a:r>
          </a:p>
        </p:txBody>
      </p:sp>
      <p:sp>
        <p:nvSpPr>
          <p:cNvPr id="11267" name="Rectangle 6"/>
          <p:cNvSpPr>
            <a:spLocks noGrp="1" noChangeArrowheads="1"/>
          </p:cNvSpPr>
          <p:nvPr>
            <p:ph idx="1"/>
          </p:nvPr>
        </p:nvSpPr>
        <p:spPr/>
        <p:txBody>
          <a:bodyPr/>
          <a:lstStyle/>
          <a:p>
            <a:pPr eaLnBrk="1" hangingPunct="1"/>
            <a:r>
              <a:rPr lang="en-US"/>
              <a:t>Confucian states</a:t>
            </a:r>
          </a:p>
          <a:p>
            <a:pPr lvl="1" eaLnBrk="1" hangingPunct="1"/>
            <a:r>
              <a:rPr lang="en-GB"/>
              <a:t>Stress on loyalty and obedience.</a:t>
            </a:r>
          </a:p>
          <a:p>
            <a:pPr lvl="1" eaLnBrk="1" hangingPunct="1"/>
            <a:r>
              <a:rPr lang="en-GB"/>
              <a:t>Hierarchy/social stratification.</a:t>
            </a:r>
          </a:p>
          <a:p>
            <a:pPr lvl="1" eaLnBrk="1" hangingPunct="1"/>
            <a:r>
              <a:rPr lang="en-GB"/>
              <a:t>Stability and good governance.</a:t>
            </a:r>
          </a:p>
          <a:p>
            <a:pPr lvl="1" eaLnBrk="1" hangingPunct="1"/>
            <a:r>
              <a:rPr lang="en-GB"/>
              <a:t>Power/influence through merit.</a:t>
            </a:r>
          </a:p>
          <a:p>
            <a:pPr eaLnBrk="1" hangingPunct="1"/>
            <a:r>
              <a:rPr lang="en-GB"/>
              <a:t>State formation</a:t>
            </a:r>
          </a:p>
          <a:p>
            <a:pPr lvl="1" eaLnBrk="1" hangingPunct="1">
              <a:lnSpc>
                <a:spcPct val="90000"/>
              </a:lnSpc>
            </a:pPr>
            <a:r>
              <a:rPr lang="en-US"/>
              <a:t>Strong and enduring states:</a:t>
            </a:r>
          </a:p>
          <a:p>
            <a:pPr lvl="2" eaLnBrk="1" hangingPunct="1">
              <a:lnSpc>
                <a:spcPct val="90000"/>
              </a:lnSpc>
            </a:pPr>
            <a:r>
              <a:rPr lang="en-US"/>
              <a:t>Governmental institutions.</a:t>
            </a:r>
          </a:p>
          <a:p>
            <a:pPr lvl="2" eaLnBrk="1" hangingPunct="1">
              <a:lnSpc>
                <a:spcPct val="90000"/>
              </a:lnSpc>
            </a:pPr>
            <a:r>
              <a:rPr lang="en-US"/>
              <a:t>Endogenous religions.</a:t>
            </a:r>
          </a:p>
          <a:p>
            <a:pPr lvl="1" eaLnBrk="1" hangingPunct="1">
              <a:lnSpc>
                <a:spcPct val="90000"/>
              </a:lnSpc>
            </a:pPr>
            <a:r>
              <a:rPr lang="en-US"/>
              <a:t>Dominant regional powers (China and then Japan).</a:t>
            </a:r>
            <a:endParaRPr lang="en-GB"/>
          </a:p>
          <a:p>
            <a:pPr lvl="1" eaLnBrk="1" hangingPunct="1"/>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9" name="Rectangle 5"/>
          <p:cNvSpPr>
            <a:spLocks noGrp="1" noChangeArrowheads="1"/>
          </p:cNvSpPr>
          <p:nvPr>
            <p:ph type="title"/>
          </p:nvPr>
        </p:nvSpPr>
        <p:spPr/>
        <p:txBody>
          <a:bodyPr/>
          <a:lstStyle/>
          <a:p>
            <a:pPr eaLnBrk="1" hangingPunct="1">
              <a:defRPr/>
            </a:pPr>
            <a:r>
              <a:rPr lang="en-US" dirty="0"/>
              <a:t>2. The Second World War</a:t>
            </a:r>
          </a:p>
        </p:txBody>
      </p:sp>
      <p:sp>
        <p:nvSpPr>
          <p:cNvPr id="58371" name="Rectangle 6"/>
          <p:cNvSpPr>
            <a:spLocks noGrp="1" noChangeArrowheads="1"/>
          </p:cNvSpPr>
          <p:nvPr>
            <p:ph idx="1"/>
          </p:nvPr>
        </p:nvSpPr>
        <p:spPr/>
        <p:txBody>
          <a:bodyPr/>
          <a:lstStyle/>
          <a:p>
            <a:pPr eaLnBrk="1" hangingPunct="1"/>
            <a:r>
              <a:rPr lang="en-US" dirty="0"/>
              <a:t>The geography of WWII in the Pacific</a:t>
            </a:r>
          </a:p>
          <a:p>
            <a:pPr lvl="1" eaLnBrk="1" hangingPunct="1"/>
            <a:r>
              <a:rPr lang="en-US" dirty="0"/>
              <a:t>Japanese plan:</a:t>
            </a:r>
          </a:p>
          <a:p>
            <a:pPr lvl="2" eaLnBrk="1" hangingPunct="1"/>
            <a:r>
              <a:rPr lang="en-US" dirty="0"/>
              <a:t>Neutralizing the Allied Pacific fleets.</a:t>
            </a:r>
          </a:p>
          <a:p>
            <a:pPr lvl="2" eaLnBrk="1" hangingPunct="1"/>
            <a:r>
              <a:rPr lang="en-US" dirty="0"/>
              <a:t>Capturing strongholds (Hong Kong, Singapore, Philippines).</a:t>
            </a:r>
          </a:p>
          <a:p>
            <a:pPr lvl="2" eaLnBrk="1" hangingPunct="1"/>
            <a:r>
              <a:rPr lang="en-US" dirty="0"/>
              <a:t>Access to Southeast Asian resources (Malaysia &amp; Dutch East Indies).</a:t>
            </a:r>
          </a:p>
          <a:p>
            <a:pPr lvl="2" eaLnBrk="1" hangingPunct="1"/>
            <a:r>
              <a:rPr lang="en-US" dirty="0"/>
              <a:t>Dig in and negotiate peace.</a:t>
            </a:r>
          </a:p>
          <a:p>
            <a:pPr lvl="1" eaLnBrk="1" hangingPunct="1"/>
            <a:r>
              <a:rPr lang="en-US" dirty="0"/>
              <a:t>Military constraints:</a:t>
            </a:r>
          </a:p>
          <a:p>
            <a:pPr lvl="2" eaLnBrk="1" hangingPunct="1"/>
            <a:r>
              <a:rPr lang="en-US" dirty="0"/>
              <a:t>No significant landmasses and flat terrain (limited armor forces).</a:t>
            </a:r>
          </a:p>
          <a:p>
            <a:pPr lvl="2" eaLnBrk="1" hangingPunct="1"/>
            <a:r>
              <a:rPr lang="en-US" dirty="0"/>
              <a:t>Supplies moved by ships (fragile supply lines; submarine warfare).</a:t>
            </a:r>
          </a:p>
          <a:p>
            <a:pPr lvl="2" eaLnBrk="1" hangingPunct="1"/>
            <a:r>
              <a:rPr lang="en-US" dirty="0"/>
              <a:t>Importance of combined fleets (battleships and aircraft carriers).</a:t>
            </a:r>
          </a:p>
          <a:p>
            <a:pPr lvl="2" eaLnBrk="1" hangingPunct="1"/>
            <a:r>
              <a:rPr lang="en-US" dirty="0"/>
              <a:t>Amphibious assaults over fortified positions.</a:t>
            </a:r>
          </a:p>
          <a:p>
            <a:pPr lvl="2" eaLnBrk="1" hangingPunct="1"/>
            <a:r>
              <a:rPr lang="en-US" dirty="0"/>
              <a:t>Islands as staging areas, airbases and redoubts.</a:t>
            </a:r>
          </a:p>
          <a:p>
            <a:pPr lvl="2"/>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lstStyle/>
          <a:p>
            <a:pPr eaLnBrk="1" hangingPunct="1">
              <a:defRPr/>
            </a:pPr>
            <a:r>
              <a:rPr lang="en-US"/>
              <a:t>2. The Second World War</a:t>
            </a:r>
          </a:p>
        </p:txBody>
      </p:sp>
      <p:sp>
        <p:nvSpPr>
          <p:cNvPr id="60419" name="Rectangle 3"/>
          <p:cNvSpPr>
            <a:spLocks noGrp="1" noChangeArrowheads="1"/>
          </p:cNvSpPr>
          <p:nvPr>
            <p:ph idx="1"/>
          </p:nvPr>
        </p:nvSpPr>
        <p:spPr/>
        <p:txBody>
          <a:bodyPr/>
          <a:lstStyle/>
          <a:p>
            <a:pPr eaLnBrk="1" hangingPunct="1"/>
            <a:r>
              <a:rPr lang="en-US" dirty="0"/>
              <a:t>Japanese occupation (1942-1945)</a:t>
            </a:r>
          </a:p>
          <a:p>
            <a:pPr lvl="1" eaLnBrk="1" hangingPunct="1"/>
            <a:r>
              <a:rPr lang="en-US" dirty="0"/>
              <a:t>Major change of the colonial setting of the Pacific Asian region:</a:t>
            </a:r>
          </a:p>
          <a:p>
            <a:pPr lvl="2" eaLnBrk="1" hangingPunct="1"/>
            <a:r>
              <a:rPr lang="en-US" dirty="0"/>
              <a:t>Colonies were cut off from colonial control.</a:t>
            </a:r>
          </a:p>
          <a:p>
            <a:pPr lvl="2" eaLnBrk="1" hangingPunct="1"/>
            <a:r>
              <a:rPr lang="en-US" dirty="0"/>
              <a:t>Under Japanese administration which did its best to destroy the colonial structures.</a:t>
            </a:r>
          </a:p>
          <a:p>
            <a:pPr lvl="1" eaLnBrk="1" hangingPunct="1"/>
            <a:r>
              <a:rPr lang="en-US" dirty="0"/>
              <a:t>Collaboration from local leaders and groups:</a:t>
            </a:r>
          </a:p>
          <a:p>
            <a:pPr lvl="2" eaLnBrk="1" hangingPunct="1"/>
            <a:r>
              <a:rPr lang="en-US" dirty="0"/>
              <a:t>Promise of independence under Japanese tutelage.</a:t>
            </a:r>
          </a:p>
          <a:p>
            <a:pPr lvl="1" eaLnBrk="1" hangingPunct="1"/>
            <a:r>
              <a:rPr lang="en-US" dirty="0"/>
              <a:t>The Tokyo Conference (1943):</a:t>
            </a:r>
          </a:p>
          <a:p>
            <a:pPr lvl="2" eaLnBrk="1" hangingPunct="1"/>
            <a:r>
              <a:rPr lang="en-US" dirty="0"/>
              <a:t>Established the baselines for the future independence of the Philippines, Burma, Indonesia, Malaysia and Singapore.</a:t>
            </a:r>
          </a:p>
          <a:p>
            <a:pPr lvl="2" eaLnBrk="1" hangingPunct="1"/>
            <a:r>
              <a:rPr lang="en-US" dirty="0"/>
              <a:t>Goal: Elimination of occidental influence in Pacific Asia.</a:t>
            </a:r>
          </a:p>
          <a:p>
            <a:pPr lvl="2" eaLnBrk="1" hangingPunct="1"/>
            <a:r>
              <a:rPr lang="en-US" dirty="0"/>
              <a:t>Japan was not willing to support these promises because the war effort demanded a lot of resources.</a:t>
            </a:r>
          </a:p>
          <a:p>
            <a:pPr lvl="2" eaLnBrk="1" hangingPunct="1"/>
            <a:r>
              <a:rPr lang="en-US" dirty="0"/>
              <a:t>Joining the “Asian Co-prosperity Sphere” under the dominion of Japan.</a:t>
            </a:r>
          </a:p>
        </p:txBody>
      </p:sp>
      <p:sp>
        <p:nvSpPr>
          <p:cNvPr id="5" name="TextBox 4">
            <a:extLst>
              <a:ext uri="{FF2B5EF4-FFF2-40B4-BE49-F238E27FC236}">
                <a16:creationId xmlns:a16="http://schemas.microsoft.com/office/drawing/2014/main" id="{EDCA2917-D8B4-4B28-96EC-6CB9D1F00E41}"/>
              </a:ext>
            </a:extLst>
          </p:cNvPr>
          <p:cNvSpPr txBox="1"/>
          <p:nvPr/>
        </p:nvSpPr>
        <p:spPr>
          <a:xfrm>
            <a:off x="3080661" y="5738980"/>
            <a:ext cx="4562478" cy="707886"/>
          </a:xfrm>
          <a:prstGeom prst="rect">
            <a:avLst/>
          </a:prstGeom>
          <a:noFill/>
        </p:spPr>
        <p:txBody>
          <a:bodyPr wrap="square" rtlCol="0">
            <a:spAutoFit/>
          </a:bodyPr>
          <a:lstStyle/>
          <a:p>
            <a:r>
              <a:rPr lang="en-US" sz="2000" b="1" dirty="0">
                <a:latin typeface="Agency FB" pitchFamily="34" charset="0"/>
              </a:rPr>
              <a:t>Explain how Japanese imperial ambitions led to the Second World War in the Pacific.</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BBE0C32A-816C-4D9B-97AA-8DA9B131C3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6258" y="5755213"/>
            <a:ext cx="914400" cy="652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794C-D686-40EB-B021-B0086B0DB088}"/>
              </a:ext>
            </a:extLst>
          </p:cNvPr>
          <p:cNvSpPr>
            <a:spLocks noGrp="1"/>
          </p:cNvSpPr>
          <p:nvPr>
            <p:ph type="title"/>
          </p:nvPr>
        </p:nvSpPr>
        <p:spPr/>
        <p:txBody>
          <a:bodyPr/>
          <a:lstStyle/>
          <a:p>
            <a:r>
              <a:rPr lang="en-US" dirty="0"/>
              <a:t>2. The Second World War</a:t>
            </a:r>
          </a:p>
        </p:txBody>
      </p:sp>
      <p:sp>
        <p:nvSpPr>
          <p:cNvPr id="3" name="Content Placeholder 2">
            <a:extLst>
              <a:ext uri="{FF2B5EF4-FFF2-40B4-BE49-F238E27FC236}">
                <a16:creationId xmlns:a16="http://schemas.microsoft.com/office/drawing/2014/main" id="{3E159679-EC94-470C-8D33-4F74A718FD5E}"/>
              </a:ext>
            </a:extLst>
          </p:cNvPr>
          <p:cNvSpPr>
            <a:spLocks noGrp="1"/>
          </p:cNvSpPr>
          <p:nvPr>
            <p:ph idx="1"/>
          </p:nvPr>
        </p:nvSpPr>
        <p:spPr/>
        <p:txBody>
          <a:bodyPr/>
          <a:lstStyle/>
          <a:p>
            <a:r>
              <a:rPr lang="en-US" dirty="0"/>
              <a:t>Phases of WWII in the Pacific</a:t>
            </a:r>
          </a:p>
          <a:p>
            <a:pPr lvl="1"/>
            <a:r>
              <a:rPr lang="en-US" dirty="0"/>
              <a:t>First phase (December 1941 until June 1942):</a:t>
            </a:r>
          </a:p>
          <a:p>
            <a:pPr lvl="2"/>
            <a:r>
              <a:rPr lang="en-US" dirty="0"/>
              <a:t>Japanese initiative and rapid expansion.</a:t>
            </a:r>
          </a:p>
          <a:p>
            <a:pPr lvl="2"/>
            <a:r>
              <a:rPr lang="en-US" dirty="0"/>
              <a:t>Pearl Harbor, Wake and Guam Islands.</a:t>
            </a:r>
          </a:p>
          <a:p>
            <a:pPr lvl="2"/>
            <a:r>
              <a:rPr lang="en-US" dirty="0"/>
              <a:t>Invasion of all major European strongholds (Philippines, Dutch East Indies, Singapore and Burma).</a:t>
            </a:r>
          </a:p>
          <a:p>
            <a:pPr lvl="2"/>
            <a:r>
              <a:rPr lang="en-US" dirty="0"/>
              <a:t>Halted with the battles of Coral Sea (May 1942) and Midway (June 1942).</a:t>
            </a:r>
          </a:p>
          <a:p>
            <a:pPr lvl="1"/>
            <a:r>
              <a:rPr lang="en-US" dirty="0"/>
              <a:t>Second phase (June 1942 until mid-1943):</a:t>
            </a:r>
          </a:p>
          <a:p>
            <a:pPr lvl="2"/>
            <a:r>
              <a:rPr lang="en-US" dirty="0"/>
              <a:t>Stalemate with both sides unable to take the offensive.</a:t>
            </a:r>
          </a:p>
          <a:p>
            <a:pPr lvl="2"/>
            <a:r>
              <a:rPr lang="en-US" dirty="0"/>
              <a:t>Guadalcanal (1942-1943).</a:t>
            </a:r>
          </a:p>
          <a:p>
            <a:pPr lvl="1"/>
            <a:r>
              <a:rPr lang="en-US" dirty="0"/>
              <a:t>Third phase (Mid-1943 to 1945):</a:t>
            </a:r>
          </a:p>
          <a:p>
            <a:pPr lvl="2"/>
            <a:r>
              <a:rPr lang="en-US" dirty="0"/>
              <a:t>Sustained allied offensive.</a:t>
            </a:r>
          </a:p>
          <a:p>
            <a:pPr lvl="2"/>
            <a:r>
              <a:rPr lang="en-US" dirty="0"/>
              <a:t>Two drives hopping islands and converging towards the Philippines (Spruance and MacArthur). </a:t>
            </a:r>
          </a:p>
          <a:p>
            <a:pPr lvl="2"/>
            <a:r>
              <a:rPr lang="en-US" dirty="0"/>
              <a:t>Decisive naval victories (Philippines Sea, June 1944; Leyte Gulf, October 1944).</a:t>
            </a:r>
          </a:p>
          <a:p>
            <a:pPr lvl="2"/>
            <a:r>
              <a:rPr lang="en-US" dirty="0"/>
              <a:t>Conquest of Iwo Jima (February-March 1945) and Okinawa (April-June 1945); airbases from bombers.</a:t>
            </a:r>
          </a:p>
          <a:p>
            <a:pPr lvl="2"/>
            <a:r>
              <a:rPr lang="en-US" dirty="0"/>
              <a:t>Nuclear bombing of two Japanese cities (Hiroshima and Nagasaki)</a:t>
            </a:r>
          </a:p>
        </p:txBody>
      </p:sp>
    </p:spTree>
    <p:extLst>
      <p:ext uri="{BB962C8B-B14F-4D97-AF65-F5344CB8AC3E}">
        <p14:creationId xmlns:p14="http://schemas.microsoft.com/office/powerpoint/2010/main" val="1504058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 of WWII: Major Operations in Asia and the Pacific">
            <a:extLst>
              <a:ext uri="{FF2B5EF4-FFF2-40B4-BE49-F238E27FC236}">
                <a16:creationId xmlns:a16="http://schemas.microsoft.com/office/drawing/2014/main" id="{01234969-7FCD-4561-8492-BCE426DB8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71" y="0"/>
            <a:ext cx="10702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Video 2">
            <a:hlinkClick r:id="rId4" highlightClick="1"/>
            <a:extLst>
              <a:ext uri="{FF2B5EF4-FFF2-40B4-BE49-F238E27FC236}">
                <a16:creationId xmlns:a16="http://schemas.microsoft.com/office/drawing/2014/main" id="{CFC5AD8E-B679-485E-9B80-70AA5A6B7297}"/>
              </a:ext>
            </a:extLst>
          </p:cNvPr>
          <p:cNvSpPr/>
          <p:nvPr/>
        </p:nvSpPr>
        <p:spPr bwMode="auto">
          <a:xfrm>
            <a:off x="7079810" y="2489703"/>
            <a:ext cx="814812" cy="497941"/>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8021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p:txBody>
          <a:bodyPr/>
          <a:lstStyle/>
          <a:p>
            <a:pPr eaLnBrk="1" hangingPunct="1">
              <a:defRPr/>
            </a:pPr>
            <a:r>
              <a:rPr lang="en-US"/>
              <a:t>3. The Colonial Legacy</a:t>
            </a:r>
          </a:p>
        </p:txBody>
      </p:sp>
      <p:sp>
        <p:nvSpPr>
          <p:cNvPr id="61443" name="Rectangle 3"/>
          <p:cNvSpPr>
            <a:spLocks noGrp="1" noChangeArrowheads="1"/>
          </p:cNvSpPr>
          <p:nvPr>
            <p:ph idx="1"/>
          </p:nvPr>
        </p:nvSpPr>
        <p:spPr/>
        <p:txBody>
          <a:bodyPr/>
          <a:lstStyle/>
          <a:p>
            <a:pPr eaLnBrk="1" hangingPunct="1"/>
            <a:r>
              <a:rPr lang="en-US" dirty="0"/>
              <a:t>European reoccupation and its failure</a:t>
            </a:r>
          </a:p>
          <a:p>
            <a:pPr lvl="1" eaLnBrk="1" hangingPunct="1"/>
            <a:r>
              <a:rPr lang="en-US" dirty="0"/>
              <a:t>European powers tried to reclaim their colonies after WWII.</a:t>
            </a:r>
          </a:p>
          <a:p>
            <a:pPr lvl="1" eaLnBrk="1" hangingPunct="1"/>
            <a:r>
              <a:rPr lang="en-US" dirty="0"/>
              <a:t>Indonesia and Vietnam became entangled in liberation wars:</a:t>
            </a:r>
          </a:p>
          <a:p>
            <a:pPr lvl="2" eaLnBrk="1" hangingPunct="1"/>
            <a:r>
              <a:rPr lang="en-US" dirty="0"/>
              <a:t>France was very resistant to losing Indochina.</a:t>
            </a:r>
          </a:p>
          <a:p>
            <a:pPr lvl="2" eaLnBrk="1" hangingPunct="1"/>
            <a:r>
              <a:rPr lang="en-US" dirty="0"/>
              <a:t>Question of national prestige lost during WWII (German occupation).</a:t>
            </a:r>
          </a:p>
          <a:p>
            <a:pPr lvl="2" eaLnBrk="1" hangingPunct="1"/>
            <a:r>
              <a:rPr lang="en-US" dirty="0"/>
              <a:t>Lost almost 100,000 soldiers between 1945 and 1954.</a:t>
            </a:r>
          </a:p>
          <a:p>
            <a:pPr lvl="1" eaLnBrk="1" hangingPunct="1"/>
            <a:r>
              <a:rPr lang="en-US" dirty="0"/>
              <a:t>Brunei, Hong Kong and Macao retained their colonial statuses.</a:t>
            </a:r>
          </a:p>
          <a:p>
            <a:pPr lvl="1" eaLnBrk="1" hangingPunct="1"/>
            <a:r>
              <a:rPr lang="en-US" dirty="0"/>
              <a:t>Reoccupation attempts failed:</a:t>
            </a:r>
          </a:p>
          <a:p>
            <a:pPr lvl="2" eaLnBrk="1" hangingPunct="1"/>
            <a:r>
              <a:rPr lang="en-US" dirty="0"/>
              <a:t>Colonies quickly became independent by the mid-1950s and early 1960s.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pPr eaLnBrk="1" hangingPunct="1">
              <a:defRPr/>
            </a:pPr>
            <a:r>
              <a:rPr lang="en-US"/>
              <a:t>3. The Colonial Legacy</a:t>
            </a:r>
          </a:p>
        </p:txBody>
      </p:sp>
      <p:sp>
        <p:nvSpPr>
          <p:cNvPr id="62467" name="Rectangle 3"/>
          <p:cNvSpPr>
            <a:spLocks noGrp="1" noChangeArrowheads="1"/>
          </p:cNvSpPr>
          <p:nvPr>
            <p:ph idx="1"/>
          </p:nvPr>
        </p:nvSpPr>
        <p:spPr/>
        <p:txBody>
          <a:bodyPr/>
          <a:lstStyle/>
          <a:p>
            <a:pPr eaLnBrk="1" hangingPunct="1"/>
            <a:r>
              <a:rPr lang="en-US" dirty="0"/>
              <a:t>Decolonization</a:t>
            </a:r>
          </a:p>
          <a:p>
            <a:pPr lvl="1" eaLnBrk="1" hangingPunct="1"/>
            <a:r>
              <a:rPr lang="en-US" dirty="0"/>
              <a:t>Emerging Asian nationalisms and patriotisms.</a:t>
            </a:r>
          </a:p>
          <a:p>
            <a:pPr lvl="1" eaLnBrk="1" hangingPunct="1"/>
            <a:r>
              <a:rPr lang="en-US" dirty="0"/>
              <a:t>Influence of Marxism-Leninism in explaining past oppression.</a:t>
            </a:r>
          </a:p>
          <a:p>
            <a:pPr lvl="1" eaLnBrk="1" hangingPunct="1"/>
            <a:r>
              <a:rPr lang="en-US" dirty="0"/>
              <a:t>Nationalism was the driving force:</a:t>
            </a:r>
          </a:p>
          <a:p>
            <a:pPr lvl="2" eaLnBrk="1" hangingPunct="1"/>
            <a:r>
              <a:rPr lang="en-US" dirty="0"/>
              <a:t>Upheld by leaders such as Sun </a:t>
            </a:r>
            <a:r>
              <a:rPr lang="en-US" dirty="0" err="1"/>
              <a:t>Yat</a:t>
            </a:r>
            <a:r>
              <a:rPr lang="en-US" dirty="0"/>
              <a:t>-Sen (China), Mao Zedong (China), Ho Chi-Minh (Vietnam) and Sukarno (Indonesia).</a:t>
            </a:r>
          </a:p>
          <a:p>
            <a:pPr lvl="1" eaLnBrk="1" hangingPunct="1"/>
            <a:r>
              <a:rPr lang="en-US" dirty="0"/>
              <a:t>Created a wide variety of governments and ideologies.</a:t>
            </a:r>
          </a:p>
          <a:p>
            <a:pPr lvl="1" eaLnBrk="1" hangingPunct="1"/>
            <a:r>
              <a:rPr lang="en-US" dirty="0"/>
              <a:t>The United States encouraged de-colonization movements:</a:t>
            </a:r>
          </a:p>
          <a:p>
            <a:pPr lvl="2" eaLnBrk="1" hangingPunct="1"/>
            <a:r>
              <a:rPr lang="en-US" dirty="0"/>
              <a:t>As long as the involved countries remained in its sphere of influence.</a:t>
            </a:r>
          </a:p>
          <a:p>
            <a:pPr lvl="2" eaLnBrk="1" hangingPunct="1"/>
            <a:r>
              <a:rPr lang="en-US" dirty="0"/>
              <a:t>The Philippines; promise of independence granted in 1946.</a:t>
            </a:r>
          </a:p>
          <a:p>
            <a:pPr lvl="2" eaLnBrk="1" hangingPunct="1"/>
            <a:r>
              <a:rPr lang="en-US" dirty="0"/>
              <a:t>South Korea; partition after Korean War (1950-53).</a:t>
            </a:r>
          </a:p>
          <a:p>
            <a:pPr lvl="2" eaLnBrk="1" hangingPunct="1"/>
            <a:r>
              <a:rPr lang="en-US" dirty="0"/>
              <a:t>South Vietnam; partition.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6" name="Rectangle 4"/>
          <p:cNvSpPr>
            <a:spLocks noGrp="1" noChangeArrowheads="1"/>
          </p:cNvSpPr>
          <p:nvPr>
            <p:ph type="title"/>
          </p:nvPr>
        </p:nvSpPr>
        <p:spPr/>
        <p:txBody>
          <a:bodyPr/>
          <a:lstStyle/>
          <a:p>
            <a:pPr eaLnBrk="1" hangingPunct="1">
              <a:defRPr/>
            </a:pPr>
            <a:r>
              <a:rPr lang="en-US"/>
              <a:t>3. The Colonial Legacy</a:t>
            </a:r>
          </a:p>
        </p:txBody>
      </p:sp>
      <p:pic>
        <p:nvPicPr>
          <p:cNvPr id="5" name="Content Placeholder 4" descr="Map&#10;&#10;Description automatically generated">
            <a:extLst>
              <a:ext uri="{FF2B5EF4-FFF2-40B4-BE49-F238E27FC236}">
                <a16:creationId xmlns:a16="http://schemas.microsoft.com/office/drawing/2014/main" id="{026CAE7A-73B3-41DB-959E-6A714A35A38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72819" y="1311275"/>
            <a:ext cx="4869574" cy="5291138"/>
          </a:xfrm>
        </p:spPr>
      </p:pic>
      <p:sp>
        <p:nvSpPr>
          <p:cNvPr id="3" name="Content Placeholder 2">
            <a:extLst>
              <a:ext uri="{FF2B5EF4-FFF2-40B4-BE49-F238E27FC236}">
                <a16:creationId xmlns:a16="http://schemas.microsoft.com/office/drawing/2014/main" id="{EA0BC17A-DC11-43CF-9836-4192AFD36222}"/>
              </a:ext>
            </a:extLst>
          </p:cNvPr>
          <p:cNvSpPr>
            <a:spLocks noGrp="1"/>
          </p:cNvSpPr>
          <p:nvPr>
            <p:ph sz="half" idx="2"/>
          </p:nvPr>
        </p:nvSpPr>
        <p:spPr>
          <a:xfrm>
            <a:off x="6142393" y="1311275"/>
            <a:ext cx="5861224" cy="5291138"/>
          </a:xfrm>
        </p:spPr>
        <p:txBody>
          <a:bodyPr/>
          <a:lstStyle/>
          <a:p>
            <a:pPr eaLnBrk="1" hangingPunct="1"/>
            <a:r>
              <a:rPr lang="en-US" sz="2400" dirty="0"/>
              <a:t>Political divisions</a:t>
            </a:r>
          </a:p>
          <a:p>
            <a:pPr lvl="1" eaLnBrk="1" hangingPunct="1"/>
            <a:r>
              <a:rPr lang="en-US" sz="2000" dirty="0"/>
              <a:t>Limited relevance with pre-colonial societies.</a:t>
            </a:r>
          </a:p>
          <a:p>
            <a:pPr lvl="1" eaLnBrk="1" hangingPunct="1"/>
            <a:r>
              <a:rPr lang="en-US" sz="2000" dirty="0"/>
              <a:t>“Balkanization”.</a:t>
            </a:r>
          </a:p>
          <a:p>
            <a:pPr lvl="1" eaLnBrk="1" hangingPunct="1"/>
            <a:r>
              <a:rPr lang="en-US" sz="2000" dirty="0"/>
              <a:t>The Malay world:</a:t>
            </a:r>
          </a:p>
          <a:p>
            <a:pPr lvl="2" eaLnBrk="1" hangingPunct="1"/>
            <a:r>
              <a:rPr lang="en-US" sz="1800" dirty="0"/>
              <a:t>Divided between Malaysia, Indonesia and the Philippines.</a:t>
            </a:r>
          </a:p>
          <a:p>
            <a:pPr lvl="1" eaLnBrk="1" hangingPunct="1"/>
            <a:r>
              <a:rPr lang="en-US" sz="2000" dirty="0"/>
              <a:t>Burma:</a:t>
            </a:r>
          </a:p>
          <a:p>
            <a:pPr lvl="2" eaLnBrk="1" hangingPunct="1"/>
            <a:r>
              <a:rPr lang="en-US" sz="1800" dirty="0"/>
              <a:t>Composed of different tribes, formed a single entity.</a:t>
            </a:r>
          </a:p>
          <a:p>
            <a:pPr lvl="1" eaLnBrk="1" hangingPunct="1"/>
            <a:r>
              <a:rPr lang="en-US" sz="2000" dirty="0"/>
              <a:t>New divisions based on political ideology (Korea, Vietnam and China).</a:t>
            </a:r>
          </a:p>
          <a:p>
            <a:pPr eaLnBrk="1" hangingPunct="1"/>
            <a:r>
              <a:rPr lang="en-US" sz="2400" dirty="0"/>
              <a:t>Change in ethnic composition</a:t>
            </a:r>
          </a:p>
          <a:p>
            <a:pPr lvl="1" eaLnBrk="1" hangingPunct="1"/>
            <a:r>
              <a:rPr lang="en-US" sz="2000" dirty="0"/>
              <a:t>Migrations during the colonial era changed the ethnicity of several countries.</a:t>
            </a:r>
          </a:p>
          <a:p>
            <a:pPr lvl="1" eaLnBrk="1" hangingPunct="1"/>
            <a:r>
              <a:rPr lang="en-US" sz="2000" dirty="0"/>
              <a:t>Contract labor from India to Malaysia.</a:t>
            </a:r>
          </a:p>
          <a:p>
            <a:pPr lvl="1" eaLnBrk="1" hangingPunct="1"/>
            <a:r>
              <a:rPr lang="en-US" sz="2000" dirty="0"/>
              <a:t>Chinese immigration to Malaysia, Singapore, Burma and Indonesia.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7" name="Rectangle 5"/>
          <p:cNvSpPr>
            <a:spLocks noGrp="1" noChangeArrowheads="1"/>
          </p:cNvSpPr>
          <p:nvPr>
            <p:ph type="title"/>
          </p:nvPr>
        </p:nvSpPr>
        <p:spPr/>
        <p:txBody>
          <a:bodyPr/>
          <a:lstStyle/>
          <a:p>
            <a:pPr eaLnBrk="1" hangingPunct="1">
              <a:defRPr/>
            </a:pPr>
            <a:r>
              <a:rPr lang="en-US"/>
              <a:t>3. The Colonial Legacy</a:t>
            </a:r>
          </a:p>
        </p:txBody>
      </p:sp>
      <p:sp>
        <p:nvSpPr>
          <p:cNvPr id="65539" name="Rectangle 6"/>
          <p:cNvSpPr>
            <a:spLocks noGrp="1" noChangeArrowheads="1"/>
          </p:cNvSpPr>
          <p:nvPr>
            <p:ph idx="1"/>
          </p:nvPr>
        </p:nvSpPr>
        <p:spPr/>
        <p:txBody>
          <a:bodyPr/>
          <a:lstStyle/>
          <a:p>
            <a:pPr eaLnBrk="1" hangingPunct="1"/>
            <a:r>
              <a:rPr lang="en-US" dirty="0"/>
              <a:t>Early Cold War</a:t>
            </a:r>
          </a:p>
          <a:p>
            <a:pPr lvl="1" eaLnBrk="1" hangingPunct="1"/>
            <a:r>
              <a:rPr lang="en-US" dirty="0"/>
              <a:t>Pacific Asia saw violent cold war clashes.</a:t>
            </a:r>
          </a:p>
          <a:p>
            <a:pPr lvl="1" eaLnBrk="1" hangingPunct="1"/>
            <a:r>
              <a:rPr lang="en-US" dirty="0"/>
              <a:t>Communism/capitalism ideological driven confrontations:</a:t>
            </a:r>
          </a:p>
          <a:p>
            <a:pPr lvl="2" eaLnBrk="1" hangingPunct="1"/>
            <a:r>
              <a:rPr lang="en-US" dirty="0"/>
              <a:t>Created artificial entities.</a:t>
            </a:r>
          </a:p>
          <a:p>
            <a:pPr lvl="2" eaLnBrk="1" hangingPunct="1"/>
            <a:r>
              <a:rPr lang="en-US" dirty="0"/>
              <a:t>Taiwan, North and South Korea, North and South Vietnam.</a:t>
            </a:r>
          </a:p>
          <a:p>
            <a:pPr lvl="1" eaLnBrk="1" hangingPunct="1"/>
            <a:r>
              <a:rPr lang="en-US" dirty="0"/>
              <a:t>Inhibited regional integration for 3 decades (1950s to 1970s).</a:t>
            </a:r>
          </a:p>
          <a:p>
            <a:pPr lvl="1" eaLnBrk="1" hangingPunct="1"/>
            <a:r>
              <a:rPr lang="en-US" dirty="0"/>
              <a:t>Korean War (1950-53): </a:t>
            </a:r>
          </a:p>
          <a:p>
            <a:pPr lvl="2" eaLnBrk="1" hangingPunct="1"/>
            <a:r>
              <a:rPr lang="en-US" dirty="0"/>
              <a:t>Korea became the first battlefield between communism and capitalism.</a:t>
            </a:r>
          </a:p>
          <a:p>
            <a:pPr lvl="2" eaLnBrk="1" hangingPunct="1"/>
            <a:r>
              <a:rPr lang="en-US" dirty="0"/>
              <a:t>Killed 1 million people, destroyed and divided Korea (North and South Korea).</a:t>
            </a:r>
          </a:p>
          <a:p>
            <a:pPr lvl="1" eaLnBrk="1" hangingPunct="1"/>
            <a:r>
              <a:rPr lang="en-US" dirty="0"/>
              <a:t>Taiwan:</a:t>
            </a:r>
          </a:p>
          <a:p>
            <a:pPr lvl="2" eaLnBrk="1" hangingPunct="1"/>
            <a:r>
              <a:rPr lang="en-US" dirty="0"/>
              <a:t>Became the refuge of the Kuomintang after the end of the Chinese Civil War (1949).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pPr eaLnBrk="1" hangingPunct="1">
              <a:defRPr/>
            </a:pPr>
            <a:r>
              <a:rPr lang="en-US"/>
              <a:t>3. The Colonial Legacy</a:t>
            </a:r>
          </a:p>
        </p:txBody>
      </p:sp>
      <p:sp>
        <p:nvSpPr>
          <p:cNvPr id="66563" name="Rectangle 3"/>
          <p:cNvSpPr>
            <a:spLocks noGrp="1" noChangeArrowheads="1"/>
          </p:cNvSpPr>
          <p:nvPr>
            <p:ph idx="1"/>
          </p:nvPr>
        </p:nvSpPr>
        <p:spPr/>
        <p:txBody>
          <a:bodyPr/>
          <a:lstStyle/>
          <a:p>
            <a:pPr eaLnBrk="1" hangingPunct="1"/>
            <a:r>
              <a:rPr lang="en-US" dirty="0"/>
              <a:t>Territorial and economic changes</a:t>
            </a:r>
          </a:p>
          <a:p>
            <a:pPr lvl="1" eaLnBrk="1" hangingPunct="1"/>
            <a:r>
              <a:rPr lang="en-US" dirty="0"/>
              <a:t>Export structure:</a:t>
            </a:r>
          </a:p>
          <a:p>
            <a:pPr lvl="2" eaLnBrk="1" hangingPunct="1"/>
            <a:r>
              <a:rPr lang="en-US" dirty="0"/>
              <a:t>Imbalances between developed (global trade) and remote areas (subsistence).</a:t>
            </a:r>
          </a:p>
          <a:p>
            <a:pPr lvl="2" eaLnBrk="1" hangingPunct="1"/>
            <a:r>
              <a:rPr lang="en-US" dirty="0"/>
              <a:t>The structure of the territory was changed by mines and plantations.</a:t>
            </a:r>
          </a:p>
          <a:p>
            <a:pPr lvl="2" eaLnBrk="1" hangingPunct="1"/>
            <a:r>
              <a:rPr lang="en-US" dirty="0"/>
              <a:t>Transportation networks geared towards export (port / hinterland).</a:t>
            </a:r>
          </a:p>
          <a:p>
            <a:pPr lvl="1" eaLnBrk="1" hangingPunct="1"/>
            <a:r>
              <a:rPr lang="en-US" dirty="0"/>
              <a:t>Specialization in a limited amount of export goods:</a:t>
            </a:r>
          </a:p>
          <a:p>
            <a:pPr lvl="2" eaLnBrk="1" hangingPunct="1"/>
            <a:r>
              <a:rPr lang="en-US" dirty="0"/>
              <a:t>Subject to price fluctuations.</a:t>
            </a:r>
          </a:p>
          <a:p>
            <a:pPr lvl="2" eaLnBrk="1" hangingPunct="1"/>
            <a:r>
              <a:rPr lang="en-US" dirty="0"/>
              <a:t>Economies did not change much in the first years of their independence.</a:t>
            </a:r>
          </a:p>
          <a:p>
            <a:pPr lvl="2" eaLnBrk="1" hangingPunct="1"/>
            <a:r>
              <a:rPr lang="en-US" dirty="0"/>
              <a:t>Strategies aiming at import substitution.</a:t>
            </a:r>
          </a:p>
          <a:p>
            <a:pPr lvl="1" eaLnBrk="1" hangingPunct="1"/>
            <a:r>
              <a:rPr lang="en-US" dirty="0"/>
              <a:t>By 1970, the economic situation started to change.</a:t>
            </a:r>
          </a:p>
          <a:p>
            <a:pPr lvl="1" eaLnBrk="1" hangingPunct="1"/>
            <a:r>
              <a:rPr lang="en-US" dirty="0"/>
              <a:t>Japan was the first to recover.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Historical Evolution in Pacific Asia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5198272"/>
              </p:ext>
            </p:extLst>
          </p:nvPr>
        </p:nvGraphicFramePr>
        <p:xfrm>
          <a:off x="1009650" y="1311275"/>
          <a:ext cx="10972801" cy="3947160"/>
        </p:xfrm>
        <a:graphic>
          <a:graphicData uri="http://schemas.openxmlformats.org/drawingml/2006/table">
            <a:tbl>
              <a:tblPr firstCol="1" bandRow="1">
                <a:tableStyleId>{0E3FDE45-AF77-4B5C-9715-49D594BDF05E}</a:tableStyleId>
              </a:tblPr>
              <a:tblGrid>
                <a:gridCol w="1953301">
                  <a:extLst>
                    <a:ext uri="{9D8B030D-6E8A-4147-A177-3AD203B41FA5}">
                      <a16:colId xmlns:a16="http://schemas.microsoft.com/office/drawing/2014/main" val="20000"/>
                    </a:ext>
                  </a:extLst>
                </a:gridCol>
                <a:gridCol w="2028088">
                  <a:extLst>
                    <a:ext uri="{9D8B030D-6E8A-4147-A177-3AD203B41FA5}">
                      <a16:colId xmlns:a16="http://schemas.microsoft.com/office/drawing/2014/main" val="20001"/>
                    </a:ext>
                  </a:extLst>
                </a:gridCol>
                <a:gridCol w="6991412">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Pre-colonial</a:t>
                      </a:r>
                    </a:p>
                    <a:p>
                      <a:endParaRPr lang="en-US" dirty="0"/>
                    </a:p>
                  </a:txBody>
                  <a:tcPr marL="121685" marR="121685"/>
                </a:tc>
                <a:tc>
                  <a:txBody>
                    <a:bodyPr/>
                    <a:lstStyle/>
                    <a:p>
                      <a:r>
                        <a:rPr lang="en-US" dirty="0"/>
                        <a:t>Before the 16</a:t>
                      </a:r>
                      <a:r>
                        <a:rPr lang="en-US" baseline="30000" dirty="0"/>
                        <a:t>th</a:t>
                      </a:r>
                      <a:r>
                        <a:rPr lang="en-US" dirty="0"/>
                        <a:t> Century</a:t>
                      </a:r>
                    </a:p>
                  </a:txBody>
                  <a:tcPr marL="121685" marR="121685"/>
                </a:tc>
                <a:tc>
                  <a:txBody>
                    <a:bodyPr/>
                    <a:lstStyle/>
                    <a:p>
                      <a:r>
                        <a:rPr lang="en-US" dirty="0"/>
                        <a:t>Several empires and societies. China as the dominant culture. Several regional cultures (Japan, Korean, Thai, Burmese, Khmer, etc.). Indian and Islam influences (state and social structures).</a:t>
                      </a:r>
                    </a:p>
                  </a:txBody>
                  <a:tcPr marL="121685" marR="121685"/>
                </a:tc>
                <a:extLst>
                  <a:ext uri="{0D108BD9-81ED-4DB2-BD59-A6C34878D82A}">
                    <a16:rowId xmlns:a16="http://schemas.microsoft.com/office/drawing/2014/main" val="10000"/>
                  </a:ext>
                </a:extLst>
              </a:tr>
              <a:tr h="370840">
                <a:tc>
                  <a:txBody>
                    <a:bodyPr/>
                    <a:lstStyle/>
                    <a:p>
                      <a:r>
                        <a:rPr lang="en-US" dirty="0"/>
                        <a:t>Mercantile Colonialism</a:t>
                      </a:r>
                    </a:p>
                  </a:txBody>
                  <a:tcPr marL="121685" marR="121685"/>
                </a:tc>
                <a:tc>
                  <a:txBody>
                    <a:bodyPr/>
                    <a:lstStyle/>
                    <a:p>
                      <a:r>
                        <a:rPr lang="en-US" dirty="0"/>
                        <a:t>1500 -1800</a:t>
                      </a:r>
                    </a:p>
                  </a:txBody>
                  <a:tcPr marL="121685" marR="121685"/>
                </a:tc>
                <a:tc>
                  <a:txBody>
                    <a:bodyPr/>
                    <a:lstStyle/>
                    <a:p>
                      <a:r>
                        <a:rPr lang="en-US" dirty="0"/>
                        <a:t>Limited colonial presence in existing ports (depots). Trade usually in natural products of local region.</a:t>
                      </a:r>
                    </a:p>
                  </a:txBody>
                  <a:tcPr marL="121685" marR="121685"/>
                </a:tc>
                <a:extLst>
                  <a:ext uri="{0D108BD9-81ED-4DB2-BD59-A6C34878D82A}">
                    <a16:rowId xmlns:a16="http://schemas.microsoft.com/office/drawing/2014/main" val="10001"/>
                  </a:ext>
                </a:extLst>
              </a:tr>
              <a:tr h="370840">
                <a:tc>
                  <a:txBody>
                    <a:bodyPr/>
                    <a:lstStyle/>
                    <a:p>
                      <a:r>
                        <a:rPr lang="en-US" dirty="0"/>
                        <a:t>Transitional Phase</a:t>
                      </a:r>
                    </a:p>
                  </a:txBody>
                  <a:tcPr marL="121685" marR="121685"/>
                </a:tc>
                <a:tc>
                  <a:txBody>
                    <a:bodyPr/>
                    <a:lstStyle/>
                    <a:p>
                      <a:r>
                        <a:rPr lang="en-US" dirty="0"/>
                        <a:t>1800 - 1850</a:t>
                      </a:r>
                    </a:p>
                  </a:txBody>
                  <a:tcPr marL="121685" marR="121685"/>
                </a:tc>
                <a:tc>
                  <a:txBody>
                    <a:bodyPr/>
                    <a:lstStyle/>
                    <a:p>
                      <a:r>
                        <a:rPr lang="en-US" dirty="0"/>
                        <a:t>Reduced European interests. Greater profits to be made in industrial revolution.</a:t>
                      </a:r>
                    </a:p>
                  </a:txBody>
                  <a:tcPr marL="121685" marR="121685"/>
                </a:tc>
                <a:extLst>
                  <a:ext uri="{0D108BD9-81ED-4DB2-BD59-A6C34878D82A}">
                    <a16:rowId xmlns:a16="http://schemas.microsoft.com/office/drawing/2014/main" val="10002"/>
                  </a:ext>
                </a:extLst>
              </a:tr>
              <a:tr h="370840">
                <a:tc>
                  <a:txBody>
                    <a:bodyPr/>
                    <a:lstStyle/>
                    <a:p>
                      <a:r>
                        <a:rPr lang="en-US" dirty="0"/>
                        <a:t>Industrial Colonialism</a:t>
                      </a:r>
                    </a:p>
                  </a:txBody>
                  <a:tcPr marL="121685" marR="121685"/>
                </a:tc>
                <a:tc>
                  <a:txBody>
                    <a:bodyPr/>
                    <a:lstStyle/>
                    <a:p>
                      <a:r>
                        <a:rPr lang="en-US" dirty="0"/>
                        <a:t>1850 - 1920</a:t>
                      </a:r>
                    </a:p>
                  </a:txBody>
                  <a:tcPr marL="121685" marR="121685"/>
                </a:tc>
                <a:tc>
                  <a:txBody>
                    <a:bodyPr/>
                    <a:lstStyle/>
                    <a:p>
                      <a:r>
                        <a:rPr lang="en-US" dirty="0"/>
                        <a:t>European need for cheap raw materials and food. Colonialism and new settlements.</a:t>
                      </a:r>
                    </a:p>
                  </a:txBody>
                  <a:tcPr marL="121685" marR="121685"/>
                </a:tc>
                <a:extLst>
                  <a:ext uri="{0D108BD9-81ED-4DB2-BD59-A6C34878D82A}">
                    <a16:rowId xmlns:a16="http://schemas.microsoft.com/office/drawing/2014/main" val="10003"/>
                  </a:ext>
                </a:extLst>
              </a:tr>
              <a:tr h="370840">
                <a:tc>
                  <a:txBody>
                    <a:bodyPr/>
                    <a:lstStyle/>
                    <a:p>
                      <a:r>
                        <a:rPr lang="en-US" dirty="0"/>
                        <a:t>Late Colonialism</a:t>
                      </a:r>
                    </a:p>
                  </a:txBody>
                  <a:tcPr marL="121685" marR="121685"/>
                </a:tc>
                <a:tc>
                  <a:txBody>
                    <a:bodyPr/>
                    <a:lstStyle/>
                    <a:p>
                      <a:r>
                        <a:rPr lang="en-US" dirty="0"/>
                        <a:t>1920 - 1950</a:t>
                      </a:r>
                    </a:p>
                  </a:txBody>
                  <a:tcPr marL="121685" marR="121685"/>
                </a:tc>
                <a:tc>
                  <a:txBody>
                    <a:bodyPr/>
                    <a:lstStyle/>
                    <a:p>
                      <a:r>
                        <a:rPr lang="en-US" dirty="0"/>
                        <a:t>European direct control over the major part of Pacific Asia. Dependency.</a:t>
                      </a:r>
                    </a:p>
                  </a:txBody>
                  <a:tcPr marL="121685" marR="121685"/>
                </a:tc>
                <a:extLst>
                  <a:ext uri="{0D108BD9-81ED-4DB2-BD59-A6C34878D82A}">
                    <a16:rowId xmlns:a16="http://schemas.microsoft.com/office/drawing/2014/main" val="10004"/>
                  </a:ext>
                </a:extLst>
              </a:tr>
              <a:tr h="370840">
                <a:tc>
                  <a:txBody>
                    <a:bodyPr/>
                    <a:lstStyle/>
                    <a:p>
                      <a:r>
                        <a:rPr lang="en-US" dirty="0"/>
                        <a:t>Early Independence</a:t>
                      </a:r>
                    </a:p>
                  </a:txBody>
                  <a:tcPr marL="121685" marR="121685"/>
                </a:tc>
                <a:tc>
                  <a:txBody>
                    <a:bodyPr/>
                    <a:lstStyle/>
                    <a:p>
                      <a:r>
                        <a:rPr lang="en-US" dirty="0"/>
                        <a:t>1950 - 1970</a:t>
                      </a:r>
                    </a:p>
                  </a:txBody>
                  <a:tcPr marL="121685" marR="121685"/>
                </a:tc>
                <a:tc>
                  <a:txBody>
                    <a:bodyPr/>
                    <a:lstStyle/>
                    <a:p>
                      <a:r>
                        <a:rPr lang="en-US" dirty="0"/>
                        <a:t>Emergence of national economies. Foreign aid. Rapid population growth.</a:t>
                      </a:r>
                    </a:p>
                  </a:txBody>
                  <a:tcPr marL="121685" marR="121685"/>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Contemporary Era</a:t>
                      </a:r>
                    </a:p>
                  </a:txBody>
                  <a:tcPr marL="121685" marR="121685"/>
                </a:tc>
                <a:tc>
                  <a:txBody>
                    <a:bodyPr/>
                    <a:lstStyle/>
                    <a:p>
                      <a:r>
                        <a:rPr lang="en-US" dirty="0"/>
                        <a:t>1970 -</a:t>
                      </a:r>
                    </a:p>
                  </a:txBody>
                  <a:tcPr marL="121685" marR="121685"/>
                </a:tc>
                <a:tc>
                  <a:txBody>
                    <a:bodyPr/>
                    <a:lstStyle/>
                    <a:p>
                      <a:r>
                        <a:rPr lang="en-US" dirty="0"/>
                        <a:t>Development of multinational corporations. Rapid urban growth.</a:t>
                      </a:r>
                    </a:p>
                  </a:txBody>
                  <a:tcPr marL="121685" marR="121685"/>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pPr eaLnBrk="1" hangingPunct="1">
              <a:defRPr/>
            </a:pPr>
            <a:r>
              <a:rPr lang="en-US"/>
              <a:t>2. East Asian Empires</a:t>
            </a:r>
          </a:p>
        </p:txBody>
      </p:sp>
      <p:sp>
        <p:nvSpPr>
          <p:cNvPr id="12291" name="Rectangle 3"/>
          <p:cNvSpPr>
            <a:spLocks noGrp="1" noChangeArrowheads="1"/>
          </p:cNvSpPr>
          <p:nvPr>
            <p:ph idx="1"/>
          </p:nvPr>
        </p:nvSpPr>
        <p:spPr/>
        <p:txBody>
          <a:bodyPr/>
          <a:lstStyle/>
          <a:p>
            <a:pPr eaLnBrk="1" hangingPunct="1"/>
            <a:r>
              <a:rPr lang="en-US" dirty="0"/>
              <a:t>The Chinese Civilization</a:t>
            </a:r>
          </a:p>
          <a:p>
            <a:pPr lvl="1" eaLnBrk="1" hangingPunct="1"/>
            <a:r>
              <a:rPr lang="en-US" dirty="0"/>
              <a:t>One of the greatest empire ever established:</a:t>
            </a:r>
          </a:p>
          <a:p>
            <a:pPr lvl="2" eaLnBrk="1" hangingPunct="1"/>
            <a:r>
              <a:rPr lang="en-US" dirty="0"/>
              <a:t>Founded in 221 BCE when the first emperor unified China. </a:t>
            </a:r>
          </a:p>
          <a:p>
            <a:pPr lvl="1" eaLnBrk="1" hangingPunct="1"/>
            <a:r>
              <a:rPr lang="en-US" dirty="0"/>
              <a:t>Supported by the “Mandate of Heaven”:</a:t>
            </a:r>
          </a:p>
          <a:p>
            <a:pPr lvl="2" eaLnBrk="1" hangingPunct="1"/>
            <a:r>
              <a:rPr lang="en-US" dirty="0"/>
              <a:t>Called </a:t>
            </a:r>
            <a:r>
              <a:rPr lang="en-US" dirty="0" err="1"/>
              <a:t>tianxia</a:t>
            </a:r>
            <a:r>
              <a:rPr lang="en-US" dirty="0"/>
              <a:t> “all under Heaven”.</a:t>
            </a:r>
          </a:p>
          <a:p>
            <a:pPr lvl="2" eaLnBrk="1" hangingPunct="1"/>
            <a:r>
              <a:rPr lang="en-US" dirty="0"/>
              <a:t>Confucianism doctrine; Virtuous right to rule.</a:t>
            </a:r>
          </a:p>
          <a:p>
            <a:pPr lvl="2" eaLnBrk="1" hangingPunct="1"/>
            <a:r>
              <a:rPr lang="en-US" dirty="0"/>
              <a:t>The Heaven (Tian) can withdraw its mandate.</a:t>
            </a:r>
          </a:p>
          <a:p>
            <a:pPr lvl="1" eaLnBrk="1" hangingPunct="1"/>
            <a:r>
              <a:rPr lang="en-US" dirty="0"/>
              <a:t>Dynasties:</a:t>
            </a:r>
          </a:p>
          <a:p>
            <a:pPr lvl="2" eaLnBrk="1" hangingPunct="1"/>
            <a:r>
              <a:rPr lang="en-US" dirty="0"/>
              <a:t>Succession of the Chinese imperial government.</a:t>
            </a:r>
          </a:p>
          <a:p>
            <a:pPr lvl="2" eaLnBrk="1" hangingPunct="1"/>
            <a:r>
              <a:rPr lang="en-US" dirty="0"/>
              <a:t>The Han dynasty gave its name to the Chinese population.</a:t>
            </a:r>
          </a:p>
          <a:p>
            <a:pPr lvl="1" eaLnBrk="1" hangingPunct="1"/>
            <a:r>
              <a:rPr lang="en-US" dirty="0"/>
              <a:t>Government:</a:t>
            </a:r>
          </a:p>
          <a:p>
            <a:pPr lvl="2" eaLnBrk="1" hangingPunct="1"/>
            <a:r>
              <a:rPr lang="en-US" dirty="0"/>
              <a:t>First public servants (Mandarins) hired through an examination process.</a:t>
            </a:r>
          </a:p>
          <a:p>
            <a:pPr lvl="1" eaLnBrk="1" hangingPunct="1"/>
            <a:r>
              <a:rPr lang="en-US" dirty="0"/>
              <a:t>Industrial powerhouse:</a:t>
            </a:r>
          </a:p>
          <a:p>
            <a:pPr lvl="2" eaLnBrk="1" hangingPunct="1"/>
            <a:r>
              <a:rPr lang="en-US" dirty="0"/>
              <a:t>Accounted for a third of the world’s industrial output by 1800.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DC5CF-D787-4FEA-967C-3CCB28025574}"/>
              </a:ext>
            </a:extLst>
          </p:cNvPr>
          <p:cNvSpPr>
            <a:spLocks noGrp="1"/>
          </p:cNvSpPr>
          <p:nvPr>
            <p:ph type="title"/>
          </p:nvPr>
        </p:nvSpPr>
        <p:spPr/>
        <p:txBody>
          <a:bodyPr/>
          <a:lstStyle/>
          <a:p>
            <a:r>
              <a:rPr lang="en-US" dirty="0"/>
              <a:t>Imperial China, 1137 A.D</a:t>
            </a:r>
            <a:br>
              <a:rPr lang="en-US" dirty="0"/>
            </a:br>
            <a:r>
              <a:rPr lang="en-US" dirty="0"/>
              <a:t>(Song Dynasty)</a:t>
            </a:r>
          </a:p>
        </p:txBody>
      </p:sp>
      <p:pic>
        <p:nvPicPr>
          <p:cNvPr id="1026" name="Picture 2">
            <a:extLst>
              <a:ext uri="{FF2B5EF4-FFF2-40B4-BE49-F238E27FC236}">
                <a16:creationId xmlns:a16="http://schemas.microsoft.com/office/drawing/2014/main" id="{582B0639-848F-4BEC-AEEB-792F76A4C3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3667" y="0"/>
            <a:ext cx="6457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20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6" name="Rectangle 6"/>
          <p:cNvSpPr>
            <a:spLocks noGrp="1" noChangeArrowheads="1"/>
          </p:cNvSpPr>
          <p:nvPr>
            <p:ph type="title"/>
          </p:nvPr>
        </p:nvSpPr>
        <p:spPr/>
        <p:txBody>
          <a:bodyPr/>
          <a:lstStyle/>
          <a:p>
            <a:pPr eaLnBrk="1" hangingPunct="1">
              <a:defRPr/>
            </a:pPr>
            <a:r>
              <a:rPr lang="en-US" dirty="0"/>
              <a:t>Major Chinese Dynasties</a:t>
            </a:r>
          </a:p>
        </p:txBody>
      </p:sp>
      <p:sp>
        <p:nvSpPr>
          <p:cNvPr id="5" name="Content Placeholder 4">
            <a:extLst>
              <a:ext uri="{FF2B5EF4-FFF2-40B4-BE49-F238E27FC236}">
                <a16:creationId xmlns:a16="http://schemas.microsoft.com/office/drawing/2014/main" id="{94333A69-B88D-47C7-BA08-D58716D61087}"/>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3BDDE393-04FB-4946-B52E-0EEDD0590D79}"/>
              </a:ext>
            </a:extLst>
          </p:cNvPr>
          <p:cNvSpPr>
            <a:spLocks noGrp="1"/>
          </p:cNvSpPr>
          <p:nvPr>
            <p:ph sz="half" idx="2"/>
          </p:nvPr>
        </p:nvSpPr>
        <p:spPr>
          <a:xfrm>
            <a:off x="8698399" y="1311275"/>
            <a:ext cx="3305218" cy="5291138"/>
          </a:xfrm>
        </p:spPr>
        <p:txBody>
          <a:bodyPr/>
          <a:lstStyle/>
          <a:p>
            <a:r>
              <a:rPr lang="en-US" sz="2400" dirty="0"/>
              <a:t>Shang Dynasty</a:t>
            </a:r>
          </a:p>
          <a:p>
            <a:pPr lvl="1"/>
            <a:r>
              <a:rPr lang="en-US" sz="2000" dirty="0"/>
              <a:t>Earliest recorded dynasty in Chinese history.</a:t>
            </a:r>
          </a:p>
          <a:p>
            <a:pPr lvl="1"/>
            <a:r>
              <a:rPr lang="en-US" sz="2000" dirty="0"/>
              <a:t>Foundation of writing system.</a:t>
            </a:r>
          </a:p>
          <a:p>
            <a:r>
              <a:rPr lang="en-US" sz="2400" dirty="0"/>
              <a:t>Han Dynasty</a:t>
            </a:r>
          </a:p>
          <a:p>
            <a:pPr lvl="1"/>
            <a:r>
              <a:rPr lang="en-US" sz="2000" dirty="0"/>
              <a:t>First unification of China.</a:t>
            </a:r>
          </a:p>
          <a:p>
            <a:pPr lvl="1"/>
            <a:r>
              <a:rPr lang="en-US" sz="2000" dirty="0"/>
              <a:t>Core foundation of Chinese culture (Confucianism).</a:t>
            </a:r>
          </a:p>
          <a:p>
            <a:r>
              <a:rPr lang="en-US" sz="2400" dirty="0"/>
              <a:t>Tang Dynasty</a:t>
            </a:r>
          </a:p>
          <a:p>
            <a:pPr lvl="1"/>
            <a:r>
              <a:rPr lang="en-US" sz="2000" dirty="0"/>
              <a:t>Considered the golden age of Chinese civilization.</a:t>
            </a:r>
          </a:p>
          <a:p>
            <a:r>
              <a:rPr lang="en-US" sz="2400" dirty="0"/>
              <a:t>Qing Dynasty</a:t>
            </a:r>
          </a:p>
          <a:p>
            <a:pPr lvl="1"/>
            <a:r>
              <a:rPr lang="en-US" sz="2000" dirty="0"/>
              <a:t>Foremost territorial expansion.</a:t>
            </a:r>
          </a:p>
        </p:txBody>
      </p:sp>
      <p:pic>
        <p:nvPicPr>
          <p:cNvPr id="3" name="Picture 2" descr="Map&#10;&#10;Description automatically generated">
            <a:extLst>
              <a:ext uri="{FF2B5EF4-FFF2-40B4-BE49-F238E27FC236}">
                <a16:creationId xmlns:a16="http://schemas.microsoft.com/office/drawing/2014/main" id="{A0EA1A80-194C-41D4-BF61-374D5B8BE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49" y="1371600"/>
            <a:ext cx="7747950" cy="5486400"/>
          </a:xfrm>
          <a:prstGeom prst="rect">
            <a:avLst/>
          </a:prstGeom>
        </p:spPr>
      </p:pic>
    </p:spTree>
  </p:cSld>
  <p:clrMapOvr>
    <a:masterClrMapping/>
  </p:clrMapOvr>
</p:sld>
</file>

<file path=ppt/theme/theme1.xml><?xml version="1.0" encoding="utf-8"?>
<a:theme xmlns:a="http://schemas.openxmlformats.org/drawingml/2006/main" name="5_102Design">
  <a:themeElements>
    <a:clrScheme name="Custom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64D26"/>
      </a:hlink>
      <a:folHlink>
        <a:srgbClr val="997339"/>
      </a:folHlink>
    </a:clrScheme>
    <a:fontScheme name="G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113 Topic 1</Template>
  <TotalTime>27639</TotalTime>
  <Words>5506</Words>
  <Application>Microsoft Office PowerPoint</Application>
  <PresentationFormat>Widescreen</PresentationFormat>
  <Paragraphs>715</Paragraphs>
  <Slides>69</Slides>
  <Notes>62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Abadi MT Condensed Extra Bold</vt:lpstr>
      <vt:lpstr>Agency FB</vt:lpstr>
      <vt:lpstr>Arial</vt:lpstr>
      <vt:lpstr>Arial Narrow</vt:lpstr>
      <vt:lpstr>AvantGarde Bk BT</vt:lpstr>
      <vt:lpstr>Impact</vt:lpstr>
      <vt:lpstr>Source Sans Variable</vt:lpstr>
      <vt:lpstr>Times New Roman</vt:lpstr>
      <vt:lpstr>5_102Design</vt:lpstr>
      <vt:lpstr>Topic 2 – Historical Geography of Pacific Asia</vt:lpstr>
      <vt:lpstr>Conditions of Usage</vt:lpstr>
      <vt:lpstr>A – Pre-Colonial Period</vt:lpstr>
      <vt:lpstr>1. Origins of Pacific Asian Civilizations</vt:lpstr>
      <vt:lpstr>1. Origins of Pacific Asian Civilizations</vt:lpstr>
      <vt:lpstr>2. East Asian Empires</vt:lpstr>
      <vt:lpstr>2. East Asian Empires</vt:lpstr>
      <vt:lpstr>Imperial China, 1137 A.D (Song Dynasty)</vt:lpstr>
      <vt:lpstr>Major Chinese Dynasties</vt:lpstr>
      <vt:lpstr>2. East Asian Empires</vt:lpstr>
      <vt:lpstr>2. East Asian Empires</vt:lpstr>
      <vt:lpstr>Mongolian Empire, circa 1300 AD</vt:lpstr>
      <vt:lpstr>2. East Asian Empires</vt:lpstr>
      <vt:lpstr>3. Southeast Asian Empires</vt:lpstr>
      <vt:lpstr>B – The Age of Merchants</vt:lpstr>
      <vt:lpstr>1. The Drive Towards Asia</vt:lpstr>
      <vt:lpstr>1. The Drive Towards Asia</vt:lpstr>
      <vt:lpstr>Global Silk Production (in tons), 2018</vt:lpstr>
      <vt:lpstr>1. The Drive Towards Asia</vt:lpstr>
      <vt:lpstr>Geo-linguistic map of Tea</vt:lpstr>
      <vt:lpstr>Major Tea Producers, 2018 (tons)</vt:lpstr>
      <vt:lpstr>1. The Drive Towards Asia</vt:lpstr>
      <vt:lpstr>The Silk Road and Arab Sea Routes (8th to 14th Centuries)</vt:lpstr>
      <vt:lpstr>1. The Drive Towards Asia</vt:lpstr>
      <vt:lpstr>St. Sever World Map after Beatus, 1030 AD</vt:lpstr>
      <vt:lpstr>Tabula Rogeriana (Map of Roger); Muhammad al-Idrisi (1154)</vt:lpstr>
      <vt:lpstr>Da Ming Hunyi Tu (Map of the Ming Empire), circa 1389</vt:lpstr>
      <vt:lpstr>1. The Drive Towards Asia</vt:lpstr>
      <vt:lpstr>2. Early Expeditions</vt:lpstr>
      <vt:lpstr>The Eastern and Western Maritime Routes to Asia</vt:lpstr>
      <vt:lpstr>Map of Southeast Asia by Jan Huygen Van Linschoten (1596)</vt:lpstr>
      <vt:lpstr>Macau, Mid 17th Century</vt:lpstr>
      <vt:lpstr>3. Colonialism in Pacific Asia</vt:lpstr>
      <vt:lpstr>European Control of the World, 1500-1950</vt:lpstr>
      <vt:lpstr>3. Colonialism in Pacific Asia</vt:lpstr>
      <vt:lpstr>Spanish and Portuguese Empires (1581-1640)</vt:lpstr>
      <vt:lpstr>4. Trading Companies</vt:lpstr>
      <vt:lpstr>4. Trading Companies</vt:lpstr>
      <vt:lpstr>4. Trading Companies</vt:lpstr>
      <vt:lpstr>4. Trading Companies</vt:lpstr>
      <vt:lpstr>4. Trading Companies</vt:lpstr>
      <vt:lpstr>Dutch East India Company, Trade Network, 17th Century</vt:lpstr>
      <vt:lpstr>Imports from the Dutch East India Company at Amsterdam, 17th and 18th Centuries </vt:lpstr>
      <vt:lpstr>4. Trading Companies</vt:lpstr>
      <vt:lpstr>C – European Colonial Empires</vt:lpstr>
      <vt:lpstr>1. Changes in the Patterns of Territorial Control</vt:lpstr>
      <vt:lpstr>1. Changes in the Patterns of Territorial Control</vt:lpstr>
      <vt:lpstr>1. Changes in the Patterns of Territorial Control</vt:lpstr>
      <vt:lpstr>1. Changes in the Patterns of Territorial Control</vt:lpstr>
      <vt:lpstr>2. Colonial Empires in Pacific Asia</vt:lpstr>
      <vt:lpstr>Indian Worker, Rubber Plantation, Malaysia, late 19th Century</vt:lpstr>
      <vt:lpstr>Colonial Territories in Pacific Asia by 1900</vt:lpstr>
      <vt:lpstr>3. Treaty Ports</vt:lpstr>
      <vt:lpstr>3. Treaty Ports of China</vt:lpstr>
      <vt:lpstr>Shanghai, 1930s</vt:lpstr>
      <vt:lpstr>The Taiping Rebellion</vt:lpstr>
      <vt:lpstr>D – The Collapse of Colonial Empires</vt:lpstr>
      <vt:lpstr>1. Japanese Colonialism</vt:lpstr>
      <vt:lpstr>1. Japanese Colonialism</vt:lpstr>
      <vt:lpstr>2. The Second World War</vt:lpstr>
      <vt:lpstr>2. The Second World War</vt:lpstr>
      <vt:lpstr>2. The Second World War</vt:lpstr>
      <vt:lpstr>PowerPoint Presentation</vt:lpstr>
      <vt:lpstr>3. The Colonial Legacy</vt:lpstr>
      <vt:lpstr>3. The Colonial Legacy</vt:lpstr>
      <vt:lpstr>3. The Colonial Legacy</vt:lpstr>
      <vt:lpstr>3. The Colonial Legacy</vt:lpstr>
      <vt:lpstr>3. The Colonial Legacy</vt:lpstr>
      <vt:lpstr>Historical Evolution in Pacific Asia</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2 – Historical Geography of Pacific Asia</dc:title>
  <dc:subject>GEOG 113 Geography of East and Southeast Asia</dc:subject>
  <dc:creator>Dr. Jean-Paul Rodrigue</dc:creator>
  <cp:keywords>Geography, History, East Asia, Southeast Asia, Pacific Asia, Colonialism</cp:keywords>
  <cp:lastModifiedBy>Jean-Paul Rodrigue</cp:lastModifiedBy>
  <cp:revision>2475</cp:revision>
  <cp:lastPrinted>1998-11-10T22:15:49Z</cp:lastPrinted>
  <dcterms:created xsi:type="dcterms:W3CDTF">1997-06-07T23:18:59Z</dcterms:created>
  <dcterms:modified xsi:type="dcterms:W3CDTF">2023-09-18T13:41:06Z</dcterms:modified>
  <cp:category>Cross-Cultural Distribution</cp:category>
</cp:coreProperties>
</file>