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33" r:id="rId1"/>
  </p:sldMasterIdLst>
  <p:notesMasterIdLst>
    <p:notesMasterId r:id="rId73"/>
  </p:notesMasterIdLst>
  <p:handoutMasterIdLst>
    <p:handoutMasterId r:id="rId74"/>
  </p:handoutMasterIdLst>
  <p:sldIdLst>
    <p:sldId id="277" r:id="rId2"/>
    <p:sldId id="414" r:id="rId3"/>
    <p:sldId id="292" r:id="rId4"/>
    <p:sldId id="293" r:id="rId5"/>
    <p:sldId id="298" r:id="rId6"/>
    <p:sldId id="294" r:id="rId7"/>
    <p:sldId id="295" r:id="rId8"/>
    <p:sldId id="296" r:id="rId9"/>
    <p:sldId id="302" r:id="rId10"/>
    <p:sldId id="303" r:id="rId11"/>
    <p:sldId id="297" r:id="rId12"/>
    <p:sldId id="284" r:id="rId13"/>
    <p:sldId id="283" r:id="rId14"/>
    <p:sldId id="278" r:id="rId15"/>
    <p:sldId id="428" r:id="rId16"/>
    <p:sldId id="431" r:id="rId17"/>
    <p:sldId id="437" r:id="rId18"/>
    <p:sldId id="436" r:id="rId19"/>
    <p:sldId id="360" r:id="rId20"/>
    <p:sldId id="474" r:id="rId21"/>
    <p:sldId id="475" r:id="rId22"/>
    <p:sldId id="427" r:id="rId23"/>
    <p:sldId id="476" r:id="rId24"/>
    <p:sldId id="404" r:id="rId25"/>
    <p:sldId id="377" r:id="rId26"/>
    <p:sldId id="403" r:id="rId27"/>
    <p:sldId id="429" r:id="rId28"/>
    <p:sldId id="374" r:id="rId29"/>
    <p:sldId id="473" r:id="rId30"/>
    <p:sldId id="470" r:id="rId31"/>
    <p:sldId id="469" r:id="rId32"/>
    <p:sldId id="399" r:id="rId33"/>
    <p:sldId id="397" r:id="rId34"/>
    <p:sldId id="477" r:id="rId35"/>
    <p:sldId id="388" r:id="rId36"/>
    <p:sldId id="413" r:id="rId37"/>
    <p:sldId id="346" r:id="rId38"/>
    <p:sldId id="416" r:id="rId39"/>
    <p:sldId id="423" r:id="rId40"/>
    <p:sldId id="478" r:id="rId41"/>
    <p:sldId id="389" r:id="rId42"/>
    <p:sldId id="481" r:id="rId43"/>
    <p:sldId id="334" r:id="rId44"/>
    <p:sldId id="425" r:id="rId45"/>
    <p:sldId id="405" r:id="rId46"/>
    <p:sldId id="479" r:id="rId47"/>
    <p:sldId id="398" r:id="rId48"/>
    <p:sldId id="426" r:id="rId49"/>
    <p:sldId id="357" r:id="rId50"/>
    <p:sldId id="394" r:id="rId51"/>
    <p:sldId id="354" r:id="rId52"/>
    <p:sldId id="434" r:id="rId53"/>
    <p:sldId id="435" r:id="rId54"/>
    <p:sldId id="480" r:id="rId55"/>
    <p:sldId id="309" r:id="rId56"/>
    <p:sldId id="410" r:id="rId57"/>
    <p:sldId id="378" r:id="rId58"/>
    <p:sldId id="383" r:id="rId59"/>
    <p:sldId id="333" r:id="rId60"/>
    <p:sldId id="287" r:id="rId61"/>
    <p:sldId id="331" r:id="rId62"/>
    <p:sldId id="471" r:id="rId63"/>
    <p:sldId id="411" r:id="rId64"/>
    <p:sldId id="310" r:id="rId65"/>
    <p:sldId id="432" r:id="rId66"/>
    <p:sldId id="352" r:id="rId67"/>
    <p:sldId id="472" r:id="rId68"/>
    <p:sldId id="382" r:id="rId69"/>
    <p:sldId id="385" r:id="rId70"/>
    <p:sldId id="317" r:id="rId71"/>
    <p:sldId id="424" r:id="rId72"/>
  </p:sldIdLst>
  <p:sldSz cx="12192000" cy="6858000"/>
  <p:notesSz cx="6858000" cy="92075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521415D9-36F7-43E2-AB2F-B90AF26B5E84}">
      <p14:sectionLst xmlns:p14="http://schemas.microsoft.com/office/powerpoint/2010/main">
        <p14:section name="Topice 1 - The Pacific Asian Space" id="{4EF7D865-F41E-426E-A39D-13A9308124CB}">
          <p14:sldIdLst>
            <p14:sldId id="277"/>
            <p14:sldId id="414"/>
            <p14:sldId id="292"/>
            <p14:sldId id="293"/>
            <p14:sldId id="298"/>
            <p14:sldId id="294"/>
            <p14:sldId id="295"/>
            <p14:sldId id="296"/>
            <p14:sldId id="302"/>
            <p14:sldId id="303"/>
            <p14:sldId id="297"/>
            <p14:sldId id="284"/>
            <p14:sldId id="283"/>
          </p14:sldIdLst>
        </p14:section>
        <p14:section name="Pacific Asia as a Region" id="{820C90B7-5171-4C17-BE67-9F7D1FA11F3A}">
          <p14:sldIdLst>
            <p14:sldId id="278"/>
            <p14:sldId id="428"/>
            <p14:sldId id="431"/>
            <p14:sldId id="437"/>
            <p14:sldId id="436"/>
            <p14:sldId id="360"/>
            <p14:sldId id="474"/>
            <p14:sldId id="475"/>
            <p14:sldId id="427"/>
            <p14:sldId id="476"/>
            <p14:sldId id="404"/>
            <p14:sldId id="377"/>
            <p14:sldId id="403"/>
            <p14:sldId id="429"/>
            <p14:sldId id="374"/>
            <p14:sldId id="473"/>
            <p14:sldId id="470"/>
            <p14:sldId id="469"/>
            <p14:sldId id="399"/>
            <p14:sldId id="397"/>
            <p14:sldId id="477"/>
            <p14:sldId id="388"/>
            <p14:sldId id="413"/>
            <p14:sldId id="346"/>
          </p14:sldIdLst>
        </p14:section>
        <p14:section name="Physical Landscape of Pacific Asia" id="{9D136A49-BBF3-4526-B226-B188B9BE34C4}">
          <p14:sldIdLst>
            <p14:sldId id="416"/>
            <p14:sldId id="423"/>
            <p14:sldId id="478"/>
            <p14:sldId id="389"/>
            <p14:sldId id="481"/>
            <p14:sldId id="334"/>
            <p14:sldId id="425"/>
            <p14:sldId id="405"/>
            <p14:sldId id="479"/>
            <p14:sldId id="398"/>
            <p14:sldId id="426"/>
            <p14:sldId id="357"/>
            <p14:sldId id="394"/>
            <p14:sldId id="354"/>
            <p14:sldId id="434"/>
            <p14:sldId id="435"/>
            <p14:sldId id="480"/>
            <p14:sldId id="309"/>
          </p14:sldIdLst>
        </p14:section>
        <p14:section name="The Regions of Pacific Asia" id="{A85FE82C-6686-4E72-98B0-3AE446F53A0F}">
          <p14:sldIdLst>
            <p14:sldId id="410"/>
            <p14:sldId id="378"/>
            <p14:sldId id="383"/>
            <p14:sldId id="333"/>
            <p14:sldId id="287"/>
            <p14:sldId id="331"/>
            <p14:sldId id="471"/>
            <p14:sldId id="411"/>
            <p14:sldId id="310"/>
            <p14:sldId id="432"/>
            <p14:sldId id="352"/>
            <p14:sldId id="472"/>
            <p14:sldId id="382"/>
            <p14:sldId id="385"/>
            <p14:sldId id="317"/>
            <p14:sldId id="42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0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37FA"/>
    <a:srgbClr val="7F5DC9"/>
    <a:srgbClr val="8F31D6"/>
    <a:srgbClr val="BD8FF2"/>
    <a:srgbClr val="B059EB"/>
    <a:srgbClr val="6539C4"/>
    <a:srgbClr val="FFFFFF"/>
    <a:srgbClr val="006666"/>
    <a:srgbClr val="FFFF00"/>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5" autoAdjust="0"/>
    <p:restoredTop sz="91166" autoAdjust="0"/>
  </p:normalViewPr>
  <p:slideViewPr>
    <p:cSldViewPr snapToGrid="0">
      <p:cViewPr varScale="1">
        <p:scale>
          <a:sx n="138" d="100"/>
          <a:sy n="138" d="100"/>
        </p:scale>
        <p:origin x="3270" y="11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4266"/>
    </p:cViewPr>
  </p:sorterViewPr>
  <p:notesViewPr>
    <p:cSldViewPr snapToGrid="0">
      <p:cViewPr varScale="1">
        <p:scale>
          <a:sx n="56" d="100"/>
          <a:sy n="56" d="100"/>
        </p:scale>
        <p:origin x="-1236" y="-90"/>
      </p:cViewPr>
      <p:guideLst>
        <p:guide orient="horz" pos="290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solidFill>
                <a:latin typeface="+mn-lt"/>
                <a:ea typeface="+mn-ea"/>
                <a:cs typeface="+mn-cs"/>
              </a:defRPr>
            </a:pPr>
            <a:r>
              <a:rPr lang="en-US"/>
              <a:t>Share of Global Population</a:t>
            </a:r>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spPr>
            <a:ln>
              <a:noFill/>
            </a:ln>
          </c:spPr>
          <c:dPt>
            <c:idx val="0"/>
            <c:bubble3D val="0"/>
            <c:spPr>
              <a:solidFill>
                <a:srgbClr val="6539C4"/>
              </a:solidFill>
              <a:ln w="19050">
                <a:noFill/>
              </a:ln>
              <a:effectLst/>
            </c:spPr>
            <c:extLst>
              <c:ext xmlns:c16="http://schemas.microsoft.com/office/drawing/2014/chart" uri="{C3380CC4-5D6E-409C-BE32-E72D297353CC}">
                <c16:uniqueId val="{00000002-6BF1-4682-B008-252D9A97FC94}"/>
              </c:ext>
            </c:extLst>
          </c:dPt>
          <c:dPt>
            <c:idx val="1"/>
            <c:bubble3D val="0"/>
            <c:spPr>
              <a:solidFill>
                <a:srgbClr val="B059EB"/>
              </a:solidFill>
              <a:ln w="19050">
                <a:noFill/>
              </a:ln>
              <a:effectLst/>
            </c:spPr>
            <c:extLst>
              <c:ext xmlns:c16="http://schemas.microsoft.com/office/drawing/2014/chart" uri="{C3380CC4-5D6E-409C-BE32-E72D297353CC}">
                <c16:uniqueId val="{00000003-6BF1-4682-B008-252D9A97FC94}"/>
              </c:ext>
            </c:extLst>
          </c:dPt>
          <c:dPt>
            <c:idx val="2"/>
            <c:bubble3D val="0"/>
            <c:spPr>
              <a:solidFill>
                <a:srgbClr val="BD8FF2"/>
              </a:solidFill>
              <a:ln w="19050">
                <a:noFill/>
              </a:ln>
              <a:effectLst/>
            </c:spPr>
            <c:extLst>
              <c:ext xmlns:c16="http://schemas.microsoft.com/office/drawing/2014/chart" uri="{C3380CC4-5D6E-409C-BE32-E72D297353CC}">
                <c16:uniqueId val="{00000004-6BF1-4682-B008-252D9A97FC94}"/>
              </c:ext>
            </c:extLst>
          </c:dPt>
          <c:dPt>
            <c:idx val="3"/>
            <c:bubble3D val="0"/>
            <c:spPr>
              <a:solidFill>
                <a:srgbClr val="7F5DC9"/>
              </a:solidFill>
              <a:ln w="19050">
                <a:noFill/>
              </a:ln>
              <a:effectLst/>
            </c:spPr>
            <c:extLst>
              <c:ext xmlns:c16="http://schemas.microsoft.com/office/drawing/2014/chart" uri="{C3380CC4-5D6E-409C-BE32-E72D297353CC}">
                <c16:uniqueId val="{00000007-6BF1-4682-B008-252D9A97FC94}"/>
              </c:ext>
            </c:extLst>
          </c:dPt>
          <c:dPt>
            <c:idx val="4"/>
            <c:bubble3D val="0"/>
            <c:spPr>
              <a:solidFill>
                <a:srgbClr val="8F31D6"/>
              </a:solidFill>
              <a:ln w="19050">
                <a:noFill/>
              </a:ln>
              <a:effectLst/>
            </c:spPr>
            <c:extLst>
              <c:ext xmlns:c16="http://schemas.microsoft.com/office/drawing/2014/chart" uri="{C3380CC4-5D6E-409C-BE32-E72D297353CC}">
                <c16:uniqueId val="{00000005-6BF1-4682-B008-252D9A97FC94}"/>
              </c:ext>
            </c:extLst>
          </c:dPt>
          <c:dPt>
            <c:idx val="5"/>
            <c:bubble3D val="0"/>
            <c:spPr>
              <a:solidFill>
                <a:schemeClr val="accent6"/>
              </a:solidFill>
              <a:ln w="19050">
                <a:noFill/>
              </a:ln>
              <a:effectLst/>
            </c:spPr>
            <c:extLst>
              <c:ext xmlns:c16="http://schemas.microsoft.com/office/drawing/2014/chart" uri="{C3380CC4-5D6E-409C-BE32-E72D297353CC}">
                <c16:uniqueId val="{0000000B-2CB2-49E6-B3A2-081B3A9DAFEC}"/>
              </c:ext>
            </c:extLst>
          </c:dPt>
          <c:dPt>
            <c:idx val="6"/>
            <c:bubble3D val="0"/>
            <c:spPr>
              <a:solidFill>
                <a:schemeClr val="bg1">
                  <a:lumMod val="75000"/>
                </a:schemeClr>
              </a:solidFill>
              <a:ln w="19050">
                <a:noFill/>
              </a:ln>
              <a:effectLst/>
            </c:spPr>
            <c:extLst>
              <c:ext xmlns:c16="http://schemas.microsoft.com/office/drawing/2014/chart" uri="{C3380CC4-5D6E-409C-BE32-E72D297353CC}">
                <c16:uniqueId val="{00000006-6BF1-4682-B008-252D9A97FC94}"/>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East Asia</c:v>
                </c:pt>
                <c:pt idx="1">
                  <c:v>Southeast Asia</c:v>
                </c:pt>
                <c:pt idx="2">
                  <c:v>South Asia</c:v>
                </c:pt>
                <c:pt idx="3">
                  <c:v>Central Asia</c:v>
                </c:pt>
                <c:pt idx="4">
                  <c:v>Middle East</c:v>
                </c:pt>
                <c:pt idx="5">
                  <c:v>Russian Far East</c:v>
                </c:pt>
                <c:pt idx="6">
                  <c:v>Rest of the World</c:v>
                </c:pt>
              </c:strCache>
            </c:strRef>
          </c:cat>
          <c:val>
            <c:numRef>
              <c:f>Sheet1!$B$2:$B$8</c:f>
              <c:numCache>
                <c:formatCode>General</c:formatCode>
                <c:ptCount val="7"/>
                <c:pt idx="0">
                  <c:v>24</c:v>
                </c:pt>
                <c:pt idx="1">
                  <c:v>7</c:v>
                </c:pt>
                <c:pt idx="2">
                  <c:v>23</c:v>
                </c:pt>
                <c:pt idx="3">
                  <c:v>0.5</c:v>
                </c:pt>
                <c:pt idx="4">
                  <c:v>1</c:v>
                </c:pt>
                <c:pt idx="5">
                  <c:v>0.1</c:v>
                </c:pt>
                <c:pt idx="6">
                  <c:v>45</c:v>
                </c:pt>
              </c:numCache>
            </c:numRef>
          </c:val>
          <c:extLst>
            <c:ext xmlns:c16="http://schemas.microsoft.com/office/drawing/2014/chart" uri="{C3380CC4-5D6E-409C-BE32-E72D297353CC}">
              <c16:uniqueId val="{00000000-6BF1-4682-B008-252D9A97FC94}"/>
            </c:ext>
          </c:extLst>
        </c:ser>
        <c:dLbls>
          <c:showLegendKey val="0"/>
          <c:showVal val="0"/>
          <c:showCatName val="0"/>
          <c:showSerName val="0"/>
          <c:showPercent val="0"/>
          <c:showBubbleSize val="0"/>
          <c:showLeaderLines val="1"/>
        </c:dLbls>
        <c:firstSliceAng val="0"/>
      </c:pieChart>
      <c:spPr>
        <a:noFill/>
        <a:ln w="6350">
          <a:noFill/>
        </a:ln>
        <a:effectLst/>
      </c:spPr>
    </c:plotArea>
    <c:legend>
      <c:legendPos val="r"/>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1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solidFill>
                <a:latin typeface="+mn-lt"/>
                <a:ea typeface="+mn-ea"/>
                <a:cs typeface="+mn-cs"/>
              </a:defRPr>
            </a:pPr>
            <a:r>
              <a:rPr lang="en-US" dirty="0"/>
              <a:t>Share of Global Landmass</a:t>
            </a:r>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spPr>
            <a:ln>
              <a:noFill/>
            </a:ln>
          </c:spPr>
          <c:dPt>
            <c:idx val="0"/>
            <c:bubble3D val="0"/>
            <c:spPr>
              <a:solidFill>
                <a:srgbClr val="6539C4"/>
              </a:solidFill>
              <a:ln w="19050">
                <a:noFill/>
              </a:ln>
              <a:effectLst/>
            </c:spPr>
            <c:extLst>
              <c:ext xmlns:c16="http://schemas.microsoft.com/office/drawing/2014/chart" uri="{C3380CC4-5D6E-409C-BE32-E72D297353CC}">
                <c16:uniqueId val="{00000001-E2C2-4057-8F07-B879F9425239}"/>
              </c:ext>
            </c:extLst>
          </c:dPt>
          <c:dPt>
            <c:idx val="1"/>
            <c:bubble3D val="0"/>
            <c:spPr>
              <a:solidFill>
                <a:srgbClr val="B059EB"/>
              </a:solidFill>
              <a:ln w="19050">
                <a:noFill/>
              </a:ln>
              <a:effectLst/>
            </c:spPr>
            <c:extLst>
              <c:ext xmlns:c16="http://schemas.microsoft.com/office/drawing/2014/chart" uri="{C3380CC4-5D6E-409C-BE32-E72D297353CC}">
                <c16:uniqueId val="{00000003-E2C2-4057-8F07-B879F9425239}"/>
              </c:ext>
            </c:extLst>
          </c:dPt>
          <c:dPt>
            <c:idx val="2"/>
            <c:bubble3D val="0"/>
            <c:spPr>
              <a:solidFill>
                <a:srgbClr val="BD8FF2"/>
              </a:solidFill>
              <a:ln w="19050">
                <a:noFill/>
              </a:ln>
              <a:effectLst/>
            </c:spPr>
            <c:extLst>
              <c:ext xmlns:c16="http://schemas.microsoft.com/office/drawing/2014/chart" uri="{C3380CC4-5D6E-409C-BE32-E72D297353CC}">
                <c16:uniqueId val="{00000005-E2C2-4057-8F07-B879F9425239}"/>
              </c:ext>
            </c:extLst>
          </c:dPt>
          <c:dPt>
            <c:idx val="3"/>
            <c:bubble3D val="0"/>
            <c:spPr>
              <a:solidFill>
                <a:srgbClr val="7F5DC9"/>
              </a:solidFill>
              <a:ln w="19050">
                <a:noFill/>
              </a:ln>
              <a:effectLst/>
            </c:spPr>
            <c:extLst>
              <c:ext xmlns:c16="http://schemas.microsoft.com/office/drawing/2014/chart" uri="{C3380CC4-5D6E-409C-BE32-E72D297353CC}">
                <c16:uniqueId val="{00000007-E2C2-4057-8F07-B879F9425239}"/>
              </c:ext>
            </c:extLst>
          </c:dPt>
          <c:dPt>
            <c:idx val="4"/>
            <c:bubble3D val="0"/>
            <c:spPr>
              <a:solidFill>
                <a:srgbClr val="8F31D6"/>
              </a:solidFill>
              <a:ln w="19050">
                <a:noFill/>
              </a:ln>
              <a:effectLst/>
            </c:spPr>
            <c:extLst>
              <c:ext xmlns:c16="http://schemas.microsoft.com/office/drawing/2014/chart" uri="{C3380CC4-5D6E-409C-BE32-E72D297353CC}">
                <c16:uniqueId val="{00000009-E2C2-4057-8F07-B879F9425239}"/>
              </c:ext>
            </c:extLst>
          </c:dPt>
          <c:dPt>
            <c:idx val="5"/>
            <c:bubble3D val="0"/>
            <c:spPr>
              <a:solidFill>
                <a:srgbClr val="7837FA"/>
              </a:solidFill>
              <a:ln w="19050">
                <a:noFill/>
              </a:ln>
              <a:effectLst/>
            </c:spPr>
            <c:extLst>
              <c:ext xmlns:c16="http://schemas.microsoft.com/office/drawing/2014/chart" uri="{C3380CC4-5D6E-409C-BE32-E72D297353CC}">
                <c16:uniqueId val="{0000000B-E2C2-4057-8F07-B879F9425239}"/>
              </c:ext>
            </c:extLst>
          </c:dPt>
          <c:dPt>
            <c:idx val="6"/>
            <c:bubble3D val="0"/>
            <c:spPr>
              <a:solidFill>
                <a:schemeClr val="bg1">
                  <a:lumMod val="75000"/>
                </a:schemeClr>
              </a:solidFill>
              <a:ln w="19050">
                <a:noFill/>
              </a:ln>
              <a:effectLst/>
            </c:spPr>
            <c:extLst>
              <c:ext xmlns:c16="http://schemas.microsoft.com/office/drawing/2014/chart" uri="{C3380CC4-5D6E-409C-BE32-E72D297353CC}">
                <c16:uniqueId val="{0000000D-E2C2-4057-8F07-B879F9425239}"/>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East Asia</c:v>
                </c:pt>
                <c:pt idx="1">
                  <c:v>Southeast Asia</c:v>
                </c:pt>
                <c:pt idx="2">
                  <c:v>South Asia</c:v>
                </c:pt>
                <c:pt idx="3">
                  <c:v>Central Asia</c:v>
                </c:pt>
                <c:pt idx="4">
                  <c:v>Middle East</c:v>
                </c:pt>
                <c:pt idx="5">
                  <c:v>Russian Far East</c:v>
                </c:pt>
                <c:pt idx="6">
                  <c:v>Rest of the World</c:v>
                </c:pt>
              </c:strCache>
            </c:strRef>
          </c:cat>
          <c:val>
            <c:numRef>
              <c:f>Sheet1!$B$2:$B$8</c:f>
              <c:numCache>
                <c:formatCode>General</c:formatCode>
                <c:ptCount val="7"/>
                <c:pt idx="0">
                  <c:v>9</c:v>
                </c:pt>
                <c:pt idx="1">
                  <c:v>8</c:v>
                </c:pt>
                <c:pt idx="2">
                  <c:v>5</c:v>
                </c:pt>
                <c:pt idx="3">
                  <c:v>3</c:v>
                </c:pt>
                <c:pt idx="4">
                  <c:v>3</c:v>
                </c:pt>
                <c:pt idx="5">
                  <c:v>9</c:v>
                </c:pt>
                <c:pt idx="6">
                  <c:v>69</c:v>
                </c:pt>
              </c:numCache>
            </c:numRef>
          </c:val>
          <c:extLst>
            <c:ext xmlns:c16="http://schemas.microsoft.com/office/drawing/2014/chart" uri="{C3380CC4-5D6E-409C-BE32-E72D297353CC}">
              <c16:uniqueId val="{0000000E-E2C2-4057-8F07-B879F9425239}"/>
            </c:ext>
          </c:extLst>
        </c:ser>
        <c:dLbls>
          <c:showLegendKey val="0"/>
          <c:showVal val="0"/>
          <c:showCatName val="0"/>
          <c:showSerName val="0"/>
          <c:showPercent val="0"/>
          <c:showBubbleSize val="0"/>
          <c:showLeaderLines val="1"/>
        </c:dLbls>
        <c:firstSliceAng val="0"/>
      </c:pieChart>
      <c:spPr>
        <a:noFill/>
        <a:ln w="6350">
          <a:noFill/>
        </a:ln>
        <a:effectLst/>
      </c:spPr>
    </c:plotArea>
    <c:legend>
      <c:legendPos val="r"/>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1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chemeClr val="tx1">
                    <a:lumMod val="65000"/>
                    <a:lumOff val="35000"/>
                  </a:schemeClr>
                </a:solidFill>
                <a:latin typeface="+mn-lt"/>
                <a:ea typeface="+mn-ea"/>
                <a:cs typeface="+mn-cs"/>
              </a:defRPr>
            </a:pPr>
            <a:r>
              <a:rPr lang="en-US" sz="1680" b="1" i="0" u="none" strike="noStrike" baseline="0" dirty="0">
                <a:effectLst/>
              </a:rPr>
              <a:t>Share of Global Population, 2018</a:t>
            </a:r>
            <a:endParaRPr lang="en-US" b="1" dirty="0"/>
          </a:p>
        </c:rich>
      </c:tx>
      <c:overlay val="0"/>
      <c:spPr>
        <a:noFill/>
        <a:ln>
          <a:noFill/>
        </a:ln>
        <a:effectLst/>
      </c:spPr>
      <c:txPr>
        <a:bodyPr rot="0" spcFirstLastPara="1" vertOverflow="ellipsis" vert="horz" wrap="square" anchor="ctr" anchorCtr="1"/>
        <a:lstStyle/>
        <a:p>
          <a:pPr>
            <a:defRPr sz="168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1"/>
          <c:order val="1"/>
          <c:tx>
            <c:strRef>
              <c:f>Sheet1!$C$1</c:f>
              <c:strCache>
                <c:ptCount val="1"/>
                <c:pt idx="0">
                  <c:v>2018</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6AA-48D1-9D36-90077D02563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6AA-48D1-9D36-90077D02563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6AA-48D1-9D36-90077D02563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6AA-48D1-9D36-90077D02563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6AA-48D1-9D36-90077D02563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6AA-48D1-9D36-90077D02563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6AA-48D1-9D36-90077D02563A}"/>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46AA-48D1-9D36-90077D02563A}"/>
              </c:ext>
            </c:extLst>
          </c:dPt>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China</c:v>
                </c:pt>
                <c:pt idx="1">
                  <c:v>India</c:v>
                </c:pt>
                <c:pt idx="2">
                  <c:v>Rest of Asia</c:v>
                </c:pt>
                <c:pt idx="3">
                  <c:v>Europe</c:v>
                </c:pt>
                <c:pt idx="4">
                  <c:v>Middle East</c:v>
                </c:pt>
                <c:pt idx="5">
                  <c:v>Sub-Saharan Africa</c:v>
                </c:pt>
                <c:pt idx="6">
                  <c:v>North America</c:v>
                </c:pt>
                <c:pt idx="7">
                  <c:v>Latin America</c:v>
                </c:pt>
              </c:strCache>
            </c:strRef>
          </c:cat>
          <c:val>
            <c:numRef>
              <c:f>Sheet1!$C$2:$C$9</c:f>
              <c:numCache>
                <c:formatCode>General</c:formatCode>
                <c:ptCount val="8"/>
                <c:pt idx="0">
                  <c:v>1392</c:v>
                </c:pt>
                <c:pt idx="1">
                  <c:v>1352</c:v>
                </c:pt>
                <c:pt idx="2">
                  <c:v>1398</c:v>
                </c:pt>
                <c:pt idx="3">
                  <c:v>918</c:v>
                </c:pt>
                <c:pt idx="4">
                  <c:v>448</c:v>
                </c:pt>
                <c:pt idx="5">
                  <c:v>1078</c:v>
                </c:pt>
                <c:pt idx="6">
                  <c:v>368</c:v>
                </c:pt>
                <c:pt idx="7">
                  <c:v>641</c:v>
                </c:pt>
              </c:numCache>
            </c:numRef>
          </c:val>
          <c:extLst>
            <c:ext xmlns:c16="http://schemas.microsoft.com/office/drawing/2014/chart" uri="{C3380CC4-5D6E-409C-BE32-E72D297353CC}">
              <c16:uniqueId val="{00000001-CF26-4250-8D48-1898E663DC43}"/>
            </c:ext>
          </c:extLst>
        </c:ser>
        <c:dLbls>
          <c:showLegendKey val="0"/>
          <c:showVal val="0"/>
          <c:showCatName val="0"/>
          <c:showSerName val="0"/>
          <c:showPercent val="0"/>
          <c:showBubbleSize val="0"/>
          <c:showLeaderLines val="1"/>
        </c:dLbls>
        <c:firstSliceAng val="0"/>
        <c:extLst>
          <c:ext xmlns:c15="http://schemas.microsoft.com/office/drawing/2012/chart" uri="{02D57815-91ED-43cb-92C2-25804820EDAC}">
            <c15:filteredPieSeries>
              <c15:ser>
                <c:idx val="0"/>
                <c:order val="0"/>
                <c:tx>
                  <c:strRef>
                    <c:extLst>
                      <c:ext uri="{02D57815-91ED-43cb-92C2-25804820EDAC}">
                        <c15:formulaRef>
                          <c15:sqref>Sheet1!$B$1</c15:sqref>
                        </c15:formulaRef>
                      </c:ext>
                    </c:extLst>
                    <c:strCache>
                      <c:ptCount val="1"/>
                      <c:pt idx="0">
                        <c:v>2002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1-46AA-48D1-9D36-90077D02563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3-46AA-48D1-9D36-90077D02563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5-46AA-48D1-9D36-90077D02563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7-46AA-48D1-9D36-90077D02563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9-46AA-48D1-9D36-90077D02563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B-46AA-48D1-9D36-90077D02563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1D-46AA-48D1-9D36-90077D02563A}"/>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1F-46AA-48D1-9D36-90077D02563A}"/>
                    </c:ext>
                  </c:extLst>
                </c:dPt>
                <c:cat>
                  <c:strRef>
                    <c:extLst>
                      <c:ext uri="{02D57815-91ED-43cb-92C2-25804820EDAC}">
                        <c15:formulaRef>
                          <c15:sqref>Sheet1!$A$2:$A$9</c15:sqref>
                        </c15:formulaRef>
                      </c:ext>
                    </c:extLst>
                    <c:strCache>
                      <c:ptCount val="8"/>
                      <c:pt idx="0">
                        <c:v>China</c:v>
                      </c:pt>
                      <c:pt idx="1">
                        <c:v>India</c:v>
                      </c:pt>
                      <c:pt idx="2">
                        <c:v>Rest of Asia</c:v>
                      </c:pt>
                      <c:pt idx="3">
                        <c:v>Europe</c:v>
                      </c:pt>
                      <c:pt idx="4">
                        <c:v>Middle East</c:v>
                      </c:pt>
                      <c:pt idx="5">
                        <c:v>Sub-Saharan Africa</c:v>
                      </c:pt>
                      <c:pt idx="6">
                        <c:v>North America</c:v>
                      </c:pt>
                      <c:pt idx="7">
                        <c:v>Latin America</c:v>
                      </c:pt>
                    </c:strCache>
                  </c:strRef>
                </c:cat>
                <c:val>
                  <c:numRef>
                    <c:extLst>
                      <c:ext uri="{02D57815-91ED-43cb-92C2-25804820EDAC}">
                        <c15:formulaRef>
                          <c15:sqref>Sheet1!$B$2:$B$9</c15:sqref>
                        </c15:formulaRef>
                      </c:ext>
                    </c:extLst>
                    <c:numCache>
                      <c:formatCode>General</c:formatCode>
                      <c:ptCount val="8"/>
                      <c:pt idx="0">
                        <c:v>1294</c:v>
                      </c:pt>
                      <c:pt idx="1">
                        <c:v>1041</c:v>
                      </c:pt>
                      <c:pt idx="2">
                        <c:v>1158</c:v>
                      </c:pt>
                      <c:pt idx="3">
                        <c:v>725</c:v>
                      </c:pt>
                      <c:pt idx="4">
                        <c:v>423</c:v>
                      </c:pt>
                      <c:pt idx="5">
                        <c:v>685</c:v>
                      </c:pt>
                      <c:pt idx="6">
                        <c:v>320</c:v>
                      </c:pt>
                      <c:pt idx="7">
                        <c:v>534</c:v>
                      </c:pt>
                    </c:numCache>
                  </c:numRef>
                </c:val>
                <c:extLst>
                  <c:ext xmlns:c16="http://schemas.microsoft.com/office/drawing/2014/chart" uri="{C3380CC4-5D6E-409C-BE32-E72D297353CC}">
                    <c16:uniqueId val="{00000000-CF26-4250-8D48-1898E663DC43}"/>
                  </c:ext>
                </c:extLst>
              </c15:ser>
            </c15:filteredPieSeries>
          </c:ext>
        </c:extLst>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0189125295508277E-2"/>
          <c:y val="1.6605166051660521E-2"/>
          <c:w val="0.89239102705619833"/>
          <c:h val="0.86514435695538061"/>
        </c:manualLayout>
      </c:layout>
      <c:barChart>
        <c:barDir val="bar"/>
        <c:grouping val="stacked"/>
        <c:varyColors val="0"/>
        <c:ser>
          <c:idx val="2"/>
          <c:order val="1"/>
          <c:tx>
            <c:strRef>
              <c:f>Sheet1!$C$1</c:f>
              <c:strCache>
                <c:ptCount val="1"/>
                <c:pt idx="0">
                  <c:v>2018</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  India</c:v>
                </c:pt>
                <c:pt idx="1">
                  <c:v>  China</c:v>
                </c:pt>
                <c:pt idx="2">
                  <c:v>  United States</c:v>
                </c:pt>
                <c:pt idx="3">
                  <c:v>  Pakistan</c:v>
                </c:pt>
                <c:pt idx="4">
                  <c:v>  Indonesia</c:v>
                </c:pt>
                <c:pt idx="5">
                  <c:v>  Nigeria</c:v>
                </c:pt>
                <c:pt idx="6">
                  <c:v>  Bangladesh</c:v>
                </c:pt>
                <c:pt idx="7">
                  <c:v>  Brazil</c:v>
                </c:pt>
                <c:pt idx="8">
                  <c:v>  Ethiopia</c:v>
                </c:pt>
                <c:pt idx="9">
                  <c:v>  Congo, DR of</c:v>
                </c:pt>
                <c:pt idx="10">
                  <c:v>  Mexico</c:v>
                </c:pt>
                <c:pt idx="11">
                  <c:v>  Egypt</c:v>
                </c:pt>
                <c:pt idx="12">
                  <c:v>  Philippines</c:v>
                </c:pt>
                <c:pt idx="13">
                  <c:v>  Viet Nam</c:v>
                </c:pt>
                <c:pt idx="14">
                  <c:v>  Japan</c:v>
                </c:pt>
              </c:strCache>
            </c:strRef>
          </c:cat>
          <c:val>
            <c:numRef>
              <c:f>Sheet1!$C$2:$C$16</c:f>
              <c:numCache>
                <c:formatCode>#,##0</c:formatCode>
                <c:ptCount val="15"/>
                <c:pt idx="0">
                  <c:v>1352617</c:v>
                </c:pt>
                <c:pt idx="1">
                  <c:v>1392730</c:v>
                </c:pt>
                <c:pt idx="2">
                  <c:v>327167</c:v>
                </c:pt>
                <c:pt idx="3">
                  <c:v>212215</c:v>
                </c:pt>
                <c:pt idx="4">
                  <c:v>267663</c:v>
                </c:pt>
                <c:pt idx="5">
                  <c:v>195874</c:v>
                </c:pt>
                <c:pt idx="6">
                  <c:v>161356</c:v>
                </c:pt>
                <c:pt idx="7">
                  <c:v>209469</c:v>
                </c:pt>
                <c:pt idx="8">
                  <c:v>109224</c:v>
                </c:pt>
                <c:pt idx="9">
                  <c:v>84068</c:v>
                </c:pt>
                <c:pt idx="10">
                  <c:v>126190</c:v>
                </c:pt>
                <c:pt idx="11">
                  <c:v>98423</c:v>
                </c:pt>
                <c:pt idx="12">
                  <c:v>106651</c:v>
                </c:pt>
                <c:pt idx="13">
                  <c:v>95540</c:v>
                </c:pt>
                <c:pt idx="14">
                  <c:v>126529</c:v>
                </c:pt>
              </c:numCache>
            </c:numRef>
          </c:val>
          <c:extLst>
            <c:ext xmlns:c16="http://schemas.microsoft.com/office/drawing/2014/chart" uri="{C3380CC4-5D6E-409C-BE32-E72D297353CC}">
              <c16:uniqueId val="{00000001-876A-47E7-80E0-B1F1300E521D}"/>
            </c:ext>
          </c:extLst>
        </c:ser>
        <c:ser>
          <c:idx val="3"/>
          <c:order val="3"/>
          <c:tx>
            <c:strRef>
              <c:f>Sheet1!$E$1</c:f>
              <c:strCache>
                <c:ptCount val="1"/>
                <c:pt idx="0">
                  <c:v>Growth (2018-2050)</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  India</c:v>
                </c:pt>
                <c:pt idx="1">
                  <c:v>  China</c:v>
                </c:pt>
                <c:pt idx="2">
                  <c:v>  United States</c:v>
                </c:pt>
                <c:pt idx="3">
                  <c:v>  Pakistan</c:v>
                </c:pt>
                <c:pt idx="4">
                  <c:v>  Indonesia</c:v>
                </c:pt>
                <c:pt idx="5">
                  <c:v>  Nigeria</c:v>
                </c:pt>
                <c:pt idx="6">
                  <c:v>  Bangladesh</c:v>
                </c:pt>
                <c:pt idx="7">
                  <c:v>  Brazil</c:v>
                </c:pt>
                <c:pt idx="8">
                  <c:v>  Ethiopia</c:v>
                </c:pt>
                <c:pt idx="9">
                  <c:v>  Congo, DR of</c:v>
                </c:pt>
                <c:pt idx="10">
                  <c:v>  Mexico</c:v>
                </c:pt>
                <c:pt idx="11">
                  <c:v>  Egypt</c:v>
                </c:pt>
                <c:pt idx="12">
                  <c:v>  Philippines</c:v>
                </c:pt>
                <c:pt idx="13">
                  <c:v>  Viet Nam</c:v>
                </c:pt>
                <c:pt idx="14">
                  <c:v>  Japan</c:v>
                </c:pt>
              </c:strCache>
            </c:strRef>
          </c:cat>
          <c:val>
            <c:numRef>
              <c:f>Sheet1!$E$2:$E$16</c:f>
              <c:numCache>
                <c:formatCode>#,##0</c:formatCode>
                <c:ptCount val="15"/>
                <c:pt idx="0">
                  <c:v>178821</c:v>
                </c:pt>
                <c:pt idx="1">
                  <c:v>12461</c:v>
                </c:pt>
                <c:pt idx="2">
                  <c:v>81528</c:v>
                </c:pt>
                <c:pt idx="3">
                  <c:v>136485</c:v>
                </c:pt>
                <c:pt idx="4">
                  <c:v>26134</c:v>
                </c:pt>
                <c:pt idx="5">
                  <c:v>62604</c:v>
                </c:pt>
                <c:pt idx="6">
                  <c:v>93243</c:v>
                </c:pt>
                <c:pt idx="7">
                  <c:v>23671</c:v>
                </c:pt>
                <c:pt idx="8">
                  <c:v>61763</c:v>
                </c:pt>
                <c:pt idx="9">
                  <c:v>67576</c:v>
                </c:pt>
                <c:pt idx="10">
                  <c:v>14038</c:v>
                </c:pt>
                <c:pt idx="11">
                  <c:v>28984</c:v>
                </c:pt>
                <c:pt idx="12">
                  <c:v>20314</c:v>
                </c:pt>
                <c:pt idx="13">
                  <c:v>22153</c:v>
                </c:pt>
                <c:pt idx="14">
                  <c:v>-16807</c:v>
                </c:pt>
              </c:numCache>
            </c:numRef>
          </c:val>
          <c:extLst>
            <c:ext xmlns:c16="http://schemas.microsoft.com/office/drawing/2014/chart" uri="{C3380CC4-5D6E-409C-BE32-E72D297353CC}">
              <c16:uniqueId val="{00000001-2D32-4FBE-8865-3FF8FED44596}"/>
            </c:ext>
          </c:extLst>
        </c:ser>
        <c:dLbls>
          <c:showLegendKey val="0"/>
          <c:showVal val="0"/>
          <c:showCatName val="0"/>
          <c:showSerName val="0"/>
          <c:showPercent val="0"/>
          <c:showBubbleSize val="0"/>
        </c:dLbls>
        <c:gapWidth val="150"/>
        <c:overlap val="100"/>
        <c:axId val="423158688"/>
        <c:axId val="423157120"/>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2005</c:v>
                      </c:pt>
                    </c:strCache>
                  </c:strRef>
                </c:tx>
                <c:spPr>
                  <a:solidFill>
                    <a:schemeClr val="accent1"/>
                  </a:solidFill>
                  <a:ln>
                    <a:noFill/>
                  </a:ln>
                  <a:effectLst/>
                </c:spPr>
                <c:invertIfNegative val="0"/>
                <c:cat>
                  <c:strRef>
                    <c:extLst>
                      <c:ext uri="{02D57815-91ED-43cb-92C2-25804820EDAC}">
                        <c15:formulaRef>
                          <c15:sqref>Sheet1!$A$2:$A$16</c15:sqref>
                        </c15:formulaRef>
                      </c:ext>
                    </c:extLst>
                    <c:strCache>
                      <c:ptCount val="15"/>
                      <c:pt idx="0">
                        <c:v>  India</c:v>
                      </c:pt>
                      <c:pt idx="1">
                        <c:v>  China</c:v>
                      </c:pt>
                      <c:pt idx="2">
                        <c:v>  United States</c:v>
                      </c:pt>
                      <c:pt idx="3">
                        <c:v>  Pakistan</c:v>
                      </c:pt>
                      <c:pt idx="4">
                        <c:v>  Indonesia</c:v>
                      </c:pt>
                      <c:pt idx="5">
                        <c:v>  Nigeria</c:v>
                      </c:pt>
                      <c:pt idx="6">
                        <c:v>  Bangladesh</c:v>
                      </c:pt>
                      <c:pt idx="7">
                        <c:v>  Brazil</c:v>
                      </c:pt>
                      <c:pt idx="8">
                        <c:v>  Ethiopia</c:v>
                      </c:pt>
                      <c:pt idx="9">
                        <c:v>  Congo, DR of</c:v>
                      </c:pt>
                      <c:pt idx="10">
                        <c:v>  Mexico</c:v>
                      </c:pt>
                      <c:pt idx="11">
                        <c:v>  Egypt</c:v>
                      </c:pt>
                      <c:pt idx="12">
                        <c:v>  Philippines</c:v>
                      </c:pt>
                      <c:pt idx="13">
                        <c:v>  Viet Nam</c:v>
                      </c:pt>
                      <c:pt idx="14">
                        <c:v>  Japan</c:v>
                      </c:pt>
                    </c:strCache>
                  </c:strRef>
                </c:cat>
                <c:val>
                  <c:numRef>
                    <c:extLst>
                      <c:ext uri="{02D57815-91ED-43cb-92C2-25804820EDAC}">
                        <c15:formulaRef>
                          <c15:sqref>Sheet1!$B$2:$B$16</c15:sqref>
                        </c15:formulaRef>
                      </c:ext>
                    </c:extLst>
                    <c:numCache>
                      <c:formatCode>#,##0</c:formatCode>
                      <c:ptCount val="15"/>
                      <c:pt idx="0">
                        <c:v>1096917</c:v>
                      </c:pt>
                      <c:pt idx="1">
                        <c:v>1329927</c:v>
                      </c:pt>
                      <c:pt idx="2">
                        <c:v>300038</c:v>
                      </c:pt>
                      <c:pt idx="3">
                        <c:v>161151</c:v>
                      </c:pt>
                      <c:pt idx="4">
                        <c:v>225313</c:v>
                      </c:pt>
                      <c:pt idx="5">
                        <c:v>130236</c:v>
                      </c:pt>
                      <c:pt idx="6">
                        <c:v>152593</c:v>
                      </c:pt>
                      <c:pt idx="7">
                        <c:v>182798</c:v>
                      </c:pt>
                      <c:pt idx="8">
                        <c:v>74189</c:v>
                      </c:pt>
                      <c:pt idx="9">
                        <c:v>56079</c:v>
                      </c:pt>
                      <c:pt idx="10">
                        <c:v>106385</c:v>
                      </c:pt>
                      <c:pt idx="11">
                        <c:v>74878</c:v>
                      </c:pt>
                      <c:pt idx="12">
                        <c:v>82809</c:v>
                      </c:pt>
                      <c:pt idx="13">
                        <c:v>83585</c:v>
                      </c:pt>
                      <c:pt idx="14">
                        <c:v>127914</c:v>
                      </c:pt>
                    </c:numCache>
                  </c:numRef>
                </c:val>
                <c:extLst>
                  <c:ext xmlns:c16="http://schemas.microsoft.com/office/drawing/2014/chart" uri="{C3380CC4-5D6E-409C-BE32-E72D297353CC}">
                    <c16:uniqueId val="{00000000-876A-47E7-80E0-B1F1300E521D}"/>
                  </c:ext>
                </c:extLst>
              </c15:ser>
            </c15:filteredBarSeries>
            <c15:filteredBarSeries>
              <c15:ser>
                <c:idx val="1"/>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2050</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Sheet1!$A$2:$A$16</c15:sqref>
                        </c15:formulaRef>
                      </c:ext>
                    </c:extLst>
                    <c:strCache>
                      <c:ptCount val="15"/>
                      <c:pt idx="0">
                        <c:v>  India</c:v>
                      </c:pt>
                      <c:pt idx="1">
                        <c:v>  China</c:v>
                      </c:pt>
                      <c:pt idx="2">
                        <c:v>  United States</c:v>
                      </c:pt>
                      <c:pt idx="3">
                        <c:v>  Pakistan</c:v>
                      </c:pt>
                      <c:pt idx="4">
                        <c:v>  Indonesia</c:v>
                      </c:pt>
                      <c:pt idx="5">
                        <c:v>  Nigeria</c:v>
                      </c:pt>
                      <c:pt idx="6">
                        <c:v>  Bangladesh</c:v>
                      </c:pt>
                      <c:pt idx="7">
                        <c:v>  Brazil</c:v>
                      </c:pt>
                      <c:pt idx="8">
                        <c:v>  Ethiopia</c:v>
                      </c:pt>
                      <c:pt idx="9">
                        <c:v>  Congo, DR of</c:v>
                      </c:pt>
                      <c:pt idx="10">
                        <c:v>  Mexico</c:v>
                      </c:pt>
                      <c:pt idx="11">
                        <c:v>  Egypt</c:v>
                      </c:pt>
                      <c:pt idx="12">
                        <c:v>  Philippines</c:v>
                      </c:pt>
                      <c:pt idx="13">
                        <c:v>  Viet Nam</c:v>
                      </c:pt>
                      <c:pt idx="14">
                        <c:v>  Japan</c:v>
                      </c:pt>
                    </c:strCache>
                  </c:strRef>
                </c:cat>
                <c:val>
                  <c:numRef>
                    <c:extLst xmlns:c15="http://schemas.microsoft.com/office/drawing/2012/chart">
                      <c:ext xmlns:c15="http://schemas.microsoft.com/office/drawing/2012/chart" uri="{02D57815-91ED-43cb-92C2-25804820EDAC}">
                        <c15:formulaRef>
                          <c15:sqref>Sheet1!$D$2:$D$16</c15:sqref>
                        </c15:formulaRef>
                      </c:ext>
                    </c:extLst>
                    <c:numCache>
                      <c:formatCode>#,##0</c:formatCode>
                      <c:ptCount val="15"/>
                      <c:pt idx="0">
                        <c:v>1531438</c:v>
                      </c:pt>
                      <c:pt idx="1">
                        <c:v>1405191</c:v>
                      </c:pt>
                      <c:pt idx="2">
                        <c:v>408695</c:v>
                      </c:pt>
                      <c:pt idx="3">
                        <c:v>348700</c:v>
                      </c:pt>
                      <c:pt idx="4">
                        <c:v>293797</c:v>
                      </c:pt>
                      <c:pt idx="5">
                        <c:v>258478</c:v>
                      </c:pt>
                      <c:pt idx="6">
                        <c:v>254599</c:v>
                      </c:pt>
                      <c:pt idx="7">
                        <c:v>233140</c:v>
                      </c:pt>
                      <c:pt idx="8">
                        <c:v>170987</c:v>
                      </c:pt>
                      <c:pt idx="9">
                        <c:v>151644</c:v>
                      </c:pt>
                      <c:pt idx="10">
                        <c:v>140228</c:v>
                      </c:pt>
                      <c:pt idx="11">
                        <c:v>127407</c:v>
                      </c:pt>
                      <c:pt idx="12">
                        <c:v>126965</c:v>
                      </c:pt>
                      <c:pt idx="13">
                        <c:v>117693</c:v>
                      </c:pt>
                      <c:pt idx="14">
                        <c:v>109722</c:v>
                      </c:pt>
                    </c:numCache>
                  </c:numRef>
                </c:val>
                <c:extLst xmlns:c15="http://schemas.microsoft.com/office/drawing/2012/chart">
                  <c:ext xmlns:c16="http://schemas.microsoft.com/office/drawing/2014/chart" uri="{C3380CC4-5D6E-409C-BE32-E72D297353CC}">
                    <c16:uniqueId val="{00000000-2D32-4FBE-8865-3FF8FED44596}"/>
                  </c:ext>
                </c:extLst>
              </c15:ser>
            </c15:filteredBarSeries>
          </c:ext>
        </c:extLst>
      </c:barChart>
      <c:catAx>
        <c:axId val="4231586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baseline="0">
                <a:solidFill>
                  <a:schemeClr val="tx1"/>
                </a:solidFill>
                <a:latin typeface="+mn-lt"/>
                <a:ea typeface="+mn-ea"/>
                <a:cs typeface="+mn-cs"/>
              </a:defRPr>
            </a:pPr>
            <a:endParaRPr lang="en-US"/>
          </a:p>
        </c:txPr>
        <c:crossAx val="423157120"/>
        <c:crosses val="autoZero"/>
        <c:auto val="1"/>
        <c:lblAlgn val="ctr"/>
        <c:lblOffset val="100"/>
        <c:tickLblSkip val="1"/>
        <c:tickMarkSkip val="1"/>
        <c:noMultiLvlLbl val="0"/>
      </c:catAx>
      <c:valAx>
        <c:axId val="423157120"/>
        <c:scaling>
          <c:orientation val="minMax"/>
          <c:max val="160000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solidFill>
                <a:latin typeface="+mn-lt"/>
                <a:ea typeface="+mn-ea"/>
                <a:cs typeface="+mn-cs"/>
              </a:defRPr>
            </a:pPr>
            <a:endParaRPr lang="en-US"/>
          </a:p>
        </c:txPr>
        <c:crossAx val="423158688"/>
        <c:crosses val="autoZero"/>
        <c:crossBetween val="between"/>
        <c:dispUnits>
          <c:builtInUnit val="thousands"/>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09941639730903"/>
          <c:y val="2.2132796780684159E-2"/>
          <c:w val="0.81704049270119139"/>
          <c:h val="0.89134808853118763"/>
        </c:manualLayout>
      </c:layout>
      <c:barChart>
        <c:barDir val="bar"/>
        <c:grouping val="clustered"/>
        <c:varyColors val="0"/>
        <c:ser>
          <c:idx val="2"/>
          <c:order val="2"/>
          <c:tx>
            <c:strRef>
              <c:f>Sheet1!$D$1</c:f>
              <c:strCache>
                <c:ptCount val="1"/>
                <c:pt idx="0">
                  <c:v>2017</c:v>
                </c:pt>
              </c:strCache>
            </c:strRef>
          </c:tx>
          <c:spPr>
            <a:solidFill>
              <a:schemeClr val="accent2"/>
            </a:solidFill>
            <a:ln>
              <a:noFill/>
            </a:ln>
            <a:effectLst/>
          </c:spPr>
          <c:invertIfNegative val="0"/>
          <c:cat>
            <c:strRef>
              <c:f>Sheet1!$A$2:$A$27</c:f>
              <c:strCache>
                <c:ptCount val="18"/>
                <c:pt idx="0">
                  <c:v>Mandarin Chinese</c:v>
                </c:pt>
                <c:pt idx="1">
                  <c:v>English</c:v>
                </c:pt>
                <c:pt idx="2">
                  <c:v>Spanish</c:v>
                </c:pt>
                <c:pt idx="3">
                  <c:v>Hindi</c:v>
                </c:pt>
                <c:pt idx="4">
                  <c:v>Arabic</c:v>
                </c:pt>
                <c:pt idx="5">
                  <c:v>Malay/Indonesian</c:v>
                </c:pt>
                <c:pt idx="6">
                  <c:v>French</c:v>
                </c:pt>
                <c:pt idx="7">
                  <c:v>Portuguese</c:v>
                </c:pt>
                <c:pt idx="8">
                  <c:v>Bengali</c:v>
                </c:pt>
                <c:pt idx="9">
                  <c:v>Russian</c:v>
                </c:pt>
                <c:pt idx="10">
                  <c:v>Japanese</c:v>
                </c:pt>
                <c:pt idx="11">
                  <c:v>German</c:v>
                </c:pt>
                <c:pt idx="12">
                  <c:v>Lahnda</c:v>
                </c:pt>
                <c:pt idx="13">
                  <c:v>Javanese</c:v>
                </c:pt>
                <c:pt idx="14">
                  <c:v>Wu Chinese</c:v>
                </c:pt>
                <c:pt idx="15">
                  <c:v>Telugu</c:v>
                </c:pt>
                <c:pt idx="16">
                  <c:v>Korean</c:v>
                </c:pt>
                <c:pt idx="17">
                  <c:v>Turkish</c:v>
                </c:pt>
              </c:strCache>
            </c:strRef>
          </c:cat>
          <c:val>
            <c:numRef>
              <c:f>Sheet1!$D$2:$D$27</c:f>
              <c:numCache>
                <c:formatCode>General</c:formatCode>
                <c:ptCount val="18"/>
                <c:pt idx="0">
                  <c:v>1090</c:v>
                </c:pt>
                <c:pt idx="1">
                  <c:v>982</c:v>
                </c:pt>
                <c:pt idx="2">
                  <c:v>572</c:v>
                </c:pt>
                <c:pt idx="3">
                  <c:v>544</c:v>
                </c:pt>
                <c:pt idx="4">
                  <c:v>422</c:v>
                </c:pt>
                <c:pt idx="5">
                  <c:v>281</c:v>
                </c:pt>
                <c:pt idx="6">
                  <c:v>233</c:v>
                </c:pt>
                <c:pt idx="7">
                  <c:v>229</c:v>
                </c:pt>
                <c:pt idx="8">
                  <c:v>224</c:v>
                </c:pt>
                <c:pt idx="9">
                  <c:v>201</c:v>
                </c:pt>
                <c:pt idx="10">
                  <c:v>140</c:v>
                </c:pt>
                <c:pt idx="11">
                  <c:v>128</c:v>
                </c:pt>
                <c:pt idx="12">
                  <c:v>102</c:v>
                </c:pt>
                <c:pt idx="13">
                  <c:v>84</c:v>
                </c:pt>
                <c:pt idx="14">
                  <c:v>80</c:v>
                </c:pt>
                <c:pt idx="15">
                  <c:v>79</c:v>
                </c:pt>
                <c:pt idx="16">
                  <c:v>77</c:v>
                </c:pt>
                <c:pt idx="17">
                  <c:v>71</c:v>
                </c:pt>
              </c:numCache>
            </c:numRef>
          </c:val>
          <c:extLst>
            <c:ext xmlns:c16="http://schemas.microsoft.com/office/drawing/2014/chart" uri="{C3380CC4-5D6E-409C-BE32-E72D297353CC}">
              <c16:uniqueId val="{00000001-60EE-4798-BF3C-AA8EDAD98AA9}"/>
            </c:ext>
          </c:extLst>
        </c:ser>
        <c:dLbls>
          <c:showLegendKey val="0"/>
          <c:showVal val="0"/>
          <c:showCatName val="0"/>
          <c:showSerName val="0"/>
          <c:showPercent val="0"/>
          <c:showBubbleSize val="0"/>
        </c:dLbls>
        <c:gapWidth val="125"/>
        <c:axId val="48990464"/>
        <c:axId val="49006848"/>
        <c:extLst>
          <c:ext xmlns:c15="http://schemas.microsoft.com/office/drawing/2012/chart" uri="{02D57815-91ED-43cb-92C2-25804820EDAC}">
            <c15:filteredBarSeries>
              <c15:ser>
                <c:idx val="1"/>
                <c:order val="0"/>
                <c:tx>
                  <c:strRef>
                    <c:extLst>
                      <c:ext uri="{02D57815-91ED-43cb-92C2-25804820EDAC}">
                        <c15:formulaRef>
                          <c15:sqref>Sheet1!$B$1</c15:sqref>
                        </c15:formulaRef>
                      </c:ext>
                    </c:extLst>
                    <c:strCache>
                      <c:ptCount val="1"/>
                      <c:pt idx="0">
                        <c:v>2000</c:v>
                      </c:pt>
                    </c:strCache>
                  </c:strRef>
                </c:tx>
                <c:spPr>
                  <a:solidFill>
                    <a:schemeClr val="accent3">
                      <a:lumMod val="50000"/>
                    </a:schemeClr>
                  </a:solidFill>
                  <a:ln>
                    <a:noFill/>
                  </a:ln>
                  <a:effectLst/>
                </c:spPr>
                <c:invertIfNegative val="0"/>
                <c:cat>
                  <c:strRef>
                    <c:extLst>
                      <c:ext uri="{02D57815-91ED-43cb-92C2-25804820EDAC}">
                        <c15:formulaRef>
                          <c15:sqref>Sheet1!$A$2:$A$27</c15:sqref>
                        </c15:formulaRef>
                      </c:ext>
                    </c:extLst>
                    <c:strCache>
                      <c:ptCount val="18"/>
                      <c:pt idx="0">
                        <c:v>Mandarin Chinese</c:v>
                      </c:pt>
                      <c:pt idx="1">
                        <c:v>English</c:v>
                      </c:pt>
                      <c:pt idx="2">
                        <c:v>Spanish</c:v>
                      </c:pt>
                      <c:pt idx="3">
                        <c:v>Hindi</c:v>
                      </c:pt>
                      <c:pt idx="4">
                        <c:v>Arabic</c:v>
                      </c:pt>
                      <c:pt idx="5">
                        <c:v>Malay/Indonesian</c:v>
                      </c:pt>
                      <c:pt idx="6">
                        <c:v>French</c:v>
                      </c:pt>
                      <c:pt idx="7">
                        <c:v>Portuguese</c:v>
                      </c:pt>
                      <c:pt idx="8">
                        <c:v>Bengali</c:v>
                      </c:pt>
                      <c:pt idx="9">
                        <c:v>Russian</c:v>
                      </c:pt>
                      <c:pt idx="10">
                        <c:v>Japanese</c:v>
                      </c:pt>
                      <c:pt idx="11">
                        <c:v>German</c:v>
                      </c:pt>
                      <c:pt idx="12">
                        <c:v>Lahnda</c:v>
                      </c:pt>
                      <c:pt idx="13">
                        <c:v>Javanese</c:v>
                      </c:pt>
                      <c:pt idx="14">
                        <c:v>Wu Chinese</c:v>
                      </c:pt>
                      <c:pt idx="15">
                        <c:v>Telugu</c:v>
                      </c:pt>
                      <c:pt idx="16">
                        <c:v>Korean</c:v>
                      </c:pt>
                      <c:pt idx="17">
                        <c:v>Turkish</c:v>
                      </c:pt>
                    </c:strCache>
                  </c:strRef>
                </c:cat>
                <c:val>
                  <c:numRef>
                    <c:extLst>
                      <c:ext uri="{02D57815-91ED-43cb-92C2-25804820EDAC}">
                        <c15:formulaRef>
                          <c15:sqref>Sheet1!$B$2:$B$27</c15:sqref>
                        </c15:formulaRef>
                      </c:ext>
                    </c:extLst>
                    <c:numCache>
                      <c:formatCode>General</c:formatCode>
                      <c:ptCount val="18"/>
                      <c:pt idx="0">
                        <c:v>874</c:v>
                      </c:pt>
                      <c:pt idx="1">
                        <c:v>341</c:v>
                      </c:pt>
                      <c:pt idx="2">
                        <c:v>350</c:v>
                      </c:pt>
                      <c:pt idx="3">
                        <c:v>366</c:v>
                      </c:pt>
                      <c:pt idx="6">
                        <c:v>77</c:v>
                      </c:pt>
                      <c:pt idx="7">
                        <c:v>176</c:v>
                      </c:pt>
                      <c:pt idx="8">
                        <c:v>207</c:v>
                      </c:pt>
                      <c:pt idx="9">
                        <c:v>167</c:v>
                      </c:pt>
                      <c:pt idx="10">
                        <c:v>125</c:v>
                      </c:pt>
                      <c:pt idx="11">
                        <c:v>100</c:v>
                      </c:pt>
                      <c:pt idx="13">
                        <c:v>75</c:v>
                      </c:pt>
                      <c:pt idx="14">
                        <c:v>77</c:v>
                      </c:pt>
                      <c:pt idx="16">
                        <c:v>78</c:v>
                      </c:pt>
                    </c:numCache>
                  </c:numRef>
                </c:val>
                <c:extLst>
                  <c:ext xmlns:c16="http://schemas.microsoft.com/office/drawing/2014/chart" uri="{C3380CC4-5D6E-409C-BE32-E72D297353CC}">
                    <c16:uniqueId val="{00000000-5CCE-4231-806C-CFDBE9636D4C}"/>
                  </c:ext>
                </c:extLst>
              </c15:ser>
            </c15:filteredBarSeries>
            <c15:filteredBarSeries>
              <c15:ser>
                <c:idx val="0"/>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2005</c:v>
                      </c:pt>
                    </c:strCache>
                  </c:strRef>
                </c:tx>
                <c:spPr>
                  <a:solidFill>
                    <a:schemeClr val="accent1"/>
                  </a:solidFill>
                  <a:ln>
                    <a:noFill/>
                  </a:ln>
                  <a:effectLst/>
                </c:spPr>
                <c:invertIfNegative val="0"/>
                <c:cat>
                  <c:strRef>
                    <c:extLst xmlns:c15="http://schemas.microsoft.com/office/drawing/2012/chart">
                      <c:ext xmlns:c15="http://schemas.microsoft.com/office/drawing/2012/chart" uri="{02D57815-91ED-43cb-92C2-25804820EDAC}">
                        <c15:formulaRef>
                          <c15:sqref>Sheet1!$A$2:$A$27</c15:sqref>
                        </c15:formulaRef>
                      </c:ext>
                    </c:extLst>
                    <c:strCache>
                      <c:ptCount val="18"/>
                      <c:pt idx="0">
                        <c:v>Mandarin Chinese</c:v>
                      </c:pt>
                      <c:pt idx="1">
                        <c:v>English</c:v>
                      </c:pt>
                      <c:pt idx="2">
                        <c:v>Spanish</c:v>
                      </c:pt>
                      <c:pt idx="3">
                        <c:v>Hindi</c:v>
                      </c:pt>
                      <c:pt idx="4">
                        <c:v>Arabic</c:v>
                      </c:pt>
                      <c:pt idx="5">
                        <c:v>Malay/Indonesian</c:v>
                      </c:pt>
                      <c:pt idx="6">
                        <c:v>French</c:v>
                      </c:pt>
                      <c:pt idx="7">
                        <c:v>Portuguese</c:v>
                      </c:pt>
                      <c:pt idx="8">
                        <c:v>Bengali</c:v>
                      </c:pt>
                      <c:pt idx="9">
                        <c:v>Russian</c:v>
                      </c:pt>
                      <c:pt idx="10">
                        <c:v>Japanese</c:v>
                      </c:pt>
                      <c:pt idx="11">
                        <c:v>German</c:v>
                      </c:pt>
                      <c:pt idx="12">
                        <c:v>Lahnda</c:v>
                      </c:pt>
                      <c:pt idx="13">
                        <c:v>Javanese</c:v>
                      </c:pt>
                      <c:pt idx="14">
                        <c:v>Wu Chinese</c:v>
                      </c:pt>
                      <c:pt idx="15">
                        <c:v>Telugu</c:v>
                      </c:pt>
                      <c:pt idx="16">
                        <c:v>Korean</c:v>
                      </c:pt>
                      <c:pt idx="17">
                        <c:v>Turkish</c:v>
                      </c:pt>
                    </c:strCache>
                  </c:strRef>
                </c:cat>
                <c:val>
                  <c:numRef>
                    <c:extLst xmlns:c15="http://schemas.microsoft.com/office/drawing/2012/chart">
                      <c:ext xmlns:c15="http://schemas.microsoft.com/office/drawing/2012/chart" uri="{02D57815-91ED-43cb-92C2-25804820EDAC}">
                        <c15:formulaRef>
                          <c15:sqref>Sheet1!$C$2:$C$27</c15:sqref>
                        </c15:formulaRef>
                      </c:ext>
                    </c:extLst>
                    <c:numCache>
                      <c:formatCode>General</c:formatCode>
                      <c:ptCount val="18"/>
                      <c:pt idx="0">
                        <c:v>1100</c:v>
                      </c:pt>
                      <c:pt idx="1">
                        <c:v>1000</c:v>
                      </c:pt>
                      <c:pt idx="2">
                        <c:v>450</c:v>
                      </c:pt>
                      <c:pt idx="3">
                        <c:v>750</c:v>
                      </c:pt>
                      <c:pt idx="6">
                        <c:v>125</c:v>
                      </c:pt>
                      <c:pt idx="7">
                        <c:v>195</c:v>
                      </c:pt>
                      <c:pt idx="8">
                        <c:v>250</c:v>
                      </c:pt>
                      <c:pt idx="9">
                        <c:v>270</c:v>
                      </c:pt>
                      <c:pt idx="10">
                        <c:v>132</c:v>
                      </c:pt>
                      <c:pt idx="11">
                        <c:v>121</c:v>
                      </c:pt>
                      <c:pt idx="13">
                        <c:v>85</c:v>
                      </c:pt>
                      <c:pt idx="14">
                        <c:v>85</c:v>
                      </c:pt>
                      <c:pt idx="16">
                        <c:v>78</c:v>
                      </c:pt>
                      <c:pt idx="17">
                        <c:v>80</c:v>
                      </c:pt>
                    </c:numCache>
                  </c:numRef>
                </c:val>
                <c:extLst xmlns:c15="http://schemas.microsoft.com/office/drawing/2012/chart">
                  <c:ext xmlns:c16="http://schemas.microsoft.com/office/drawing/2014/chart" uri="{C3380CC4-5D6E-409C-BE32-E72D297353CC}">
                    <c16:uniqueId val="{00000000-60EE-4798-BF3C-AA8EDAD98AA9}"/>
                  </c:ext>
                </c:extLst>
              </c15:ser>
            </c15:filteredBarSeries>
          </c:ext>
        </c:extLst>
      </c:barChart>
      <c:catAx>
        <c:axId val="48990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49006848"/>
        <c:crosses val="autoZero"/>
        <c:auto val="1"/>
        <c:lblAlgn val="ctr"/>
        <c:lblOffset val="100"/>
        <c:tickLblSkip val="1"/>
        <c:tickMarkSkip val="1"/>
        <c:noMultiLvlLbl val="0"/>
      </c:catAx>
      <c:valAx>
        <c:axId val="490068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48990464"/>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923076923076927E-2"/>
          <c:y val="3.4220532319391636E-2"/>
          <c:w val="0.92307692307692257"/>
          <c:h val="0.87481048500341529"/>
        </c:manualLayout>
      </c:layout>
      <c:lineChart>
        <c:grouping val="standard"/>
        <c:varyColors val="0"/>
        <c:ser>
          <c:idx val="0"/>
          <c:order val="0"/>
          <c:tx>
            <c:strRef>
              <c:f>Sheet1!$A$2</c:f>
              <c:strCache>
                <c:ptCount val="1"/>
                <c:pt idx="0">
                  <c:v>Mumbai (19N)</c:v>
                </c:pt>
              </c:strCache>
            </c:strRef>
          </c:tx>
          <c:spPr>
            <a:ln w="28575" cap="rnd">
              <a:solidFill>
                <a:srgbClr val="FF0000"/>
              </a:solidFill>
              <a:round/>
            </a:ln>
            <a:effectLst/>
          </c:spPr>
          <c:marker>
            <c:symbol val="none"/>
          </c:marker>
          <c:cat>
            <c:strRef>
              <c:f>Sheet1!$B$1:$N$1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Sheet1!$B$2:$N$2</c:f>
              <c:numCache>
                <c:formatCode>General</c:formatCode>
                <c:ptCount val="12"/>
                <c:pt idx="0">
                  <c:v>2</c:v>
                </c:pt>
                <c:pt idx="1">
                  <c:v>3</c:v>
                </c:pt>
                <c:pt idx="2">
                  <c:v>1</c:v>
                </c:pt>
                <c:pt idx="3">
                  <c:v>1</c:v>
                </c:pt>
                <c:pt idx="4">
                  <c:v>13</c:v>
                </c:pt>
                <c:pt idx="5">
                  <c:v>508</c:v>
                </c:pt>
                <c:pt idx="6">
                  <c:v>638</c:v>
                </c:pt>
                <c:pt idx="7">
                  <c:v>383</c:v>
                </c:pt>
                <c:pt idx="8">
                  <c:v>235</c:v>
                </c:pt>
                <c:pt idx="9">
                  <c:v>123</c:v>
                </c:pt>
                <c:pt idx="10">
                  <c:v>26</c:v>
                </c:pt>
                <c:pt idx="11">
                  <c:v>6</c:v>
                </c:pt>
              </c:numCache>
            </c:numRef>
          </c:val>
          <c:smooth val="0"/>
          <c:extLst>
            <c:ext xmlns:c16="http://schemas.microsoft.com/office/drawing/2014/chart" uri="{C3380CC4-5D6E-409C-BE32-E72D297353CC}">
              <c16:uniqueId val="{00000000-31F5-4C01-A4F5-497519BFA547}"/>
            </c:ext>
          </c:extLst>
        </c:ser>
        <c:ser>
          <c:idx val="1"/>
          <c:order val="1"/>
          <c:tx>
            <c:strRef>
              <c:f>Sheet1!$A$3</c:f>
              <c:strCache>
                <c:ptCount val="1"/>
                <c:pt idx="0">
                  <c:v>Rangoon (19N)</c:v>
                </c:pt>
              </c:strCache>
            </c:strRef>
          </c:tx>
          <c:spPr>
            <a:ln w="28575" cap="rnd">
              <a:solidFill>
                <a:schemeClr val="accent2"/>
              </a:solidFill>
              <a:round/>
            </a:ln>
            <a:effectLst/>
          </c:spPr>
          <c:marker>
            <c:symbol val="none"/>
          </c:marker>
          <c:cat>
            <c:strRef>
              <c:f>Sheet1!$B$1:$N$1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Sheet1!$B$3:$N$3</c:f>
              <c:numCache>
                <c:formatCode>General</c:formatCode>
                <c:ptCount val="12"/>
                <c:pt idx="0">
                  <c:v>1</c:v>
                </c:pt>
                <c:pt idx="1">
                  <c:v>7</c:v>
                </c:pt>
                <c:pt idx="2">
                  <c:v>2</c:v>
                </c:pt>
                <c:pt idx="3">
                  <c:v>102</c:v>
                </c:pt>
                <c:pt idx="4">
                  <c:v>310</c:v>
                </c:pt>
                <c:pt idx="5">
                  <c:v>544</c:v>
                </c:pt>
                <c:pt idx="6">
                  <c:v>591</c:v>
                </c:pt>
                <c:pt idx="7">
                  <c:v>513</c:v>
                </c:pt>
                <c:pt idx="8">
                  <c:v>437</c:v>
                </c:pt>
                <c:pt idx="9">
                  <c:v>200</c:v>
                </c:pt>
                <c:pt idx="10">
                  <c:v>82</c:v>
                </c:pt>
                <c:pt idx="11">
                  <c:v>25</c:v>
                </c:pt>
              </c:numCache>
            </c:numRef>
          </c:val>
          <c:smooth val="0"/>
          <c:extLst>
            <c:ext xmlns:c16="http://schemas.microsoft.com/office/drawing/2014/chart" uri="{C3380CC4-5D6E-409C-BE32-E72D297353CC}">
              <c16:uniqueId val="{00000001-31F5-4C01-A4F5-497519BFA547}"/>
            </c:ext>
          </c:extLst>
        </c:ser>
        <c:ser>
          <c:idx val="2"/>
          <c:order val="2"/>
          <c:tx>
            <c:strRef>
              <c:f>Sheet1!$A$4</c:f>
              <c:strCache>
                <c:ptCount val="1"/>
                <c:pt idx="0">
                  <c:v>Padang (15N)</c:v>
                </c:pt>
              </c:strCache>
            </c:strRef>
          </c:tx>
          <c:spPr>
            <a:ln w="28575" cap="rnd">
              <a:solidFill>
                <a:schemeClr val="accent3"/>
              </a:solidFill>
              <a:round/>
            </a:ln>
            <a:effectLst/>
          </c:spPr>
          <c:marker>
            <c:symbol val="none"/>
          </c:marker>
          <c:cat>
            <c:strRef>
              <c:f>Sheet1!$B$1:$N$1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Sheet1!$B$4:$N$4</c:f>
              <c:numCache>
                <c:formatCode>General</c:formatCode>
                <c:ptCount val="12"/>
                <c:pt idx="0">
                  <c:v>381</c:v>
                </c:pt>
                <c:pt idx="1">
                  <c:v>227</c:v>
                </c:pt>
                <c:pt idx="2">
                  <c:v>308</c:v>
                </c:pt>
                <c:pt idx="3">
                  <c:v>382</c:v>
                </c:pt>
                <c:pt idx="4">
                  <c:v>338</c:v>
                </c:pt>
                <c:pt idx="5">
                  <c:v>240</c:v>
                </c:pt>
                <c:pt idx="6">
                  <c:v>237</c:v>
                </c:pt>
                <c:pt idx="7">
                  <c:v>329</c:v>
                </c:pt>
                <c:pt idx="8">
                  <c:v>426</c:v>
                </c:pt>
                <c:pt idx="9">
                  <c:v>550</c:v>
                </c:pt>
                <c:pt idx="10">
                  <c:v>549</c:v>
                </c:pt>
                <c:pt idx="11">
                  <c:v>476</c:v>
                </c:pt>
              </c:numCache>
            </c:numRef>
          </c:val>
          <c:smooth val="0"/>
          <c:extLst>
            <c:ext xmlns:c16="http://schemas.microsoft.com/office/drawing/2014/chart" uri="{C3380CC4-5D6E-409C-BE32-E72D297353CC}">
              <c16:uniqueId val="{00000002-31F5-4C01-A4F5-497519BFA547}"/>
            </c:ext>
          </c:extLst>
        </c:ser>
        <c:ser>
          <c:idx val="3"/>
          <c:order val="3"/>
          <c:tx>
            <c:strRef>
              <c:f>Sheet1!$A$5</c:f>
              <c:strCache>
                <c:ptCount val="1"/>
                <c:pt idx="0">
                  <c:v>Pontianak (O)</c:v>
                </c:pt>
              </c:strCache>
            </c:strRef>
          </c:tx>
          <c:spPr>
            <a:ln w="28575" cap="rnd">
              <a:solidFill>
                <a:schemeClr val="accent4"/>
              </a:solidFill>
              <a:round/>
            </a:ln>
            <a:effectLst/>
          </c:spPr>
          <c:marker>
            <c:symbol val="none"/>
          </c:marker>
          <c:cat>
            <c:strRef>
              <c:f>Sheet1!$B$1:$N$1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Sheet1!$B$5:$N$5</c:f>
              <c:numCache>
                <c:formatCode>General</c:formatCode>
                <c:ptCount val="12"/>
                <c:pt idx="0">
                  <c:v>269</c:v>
                </c:pt>
                <c:pt idx="1">
                  <c:v>217</c:v>
                </c:pt>
                <c:pt idx="2">
                  <c:v>245</c:v>
                </c:pt>
                <c:pt idx="3">
                  <c:v>283</c:v>
                </c:pt>
                <c:pt idx="4">
                  <c:v>272</c:v>
                </c:pt>
                <c:pt idx="5">
                  <c:v>225</c:v>
                </c:pt>
                <c:pt idx="6">
                  <c:v>165</c:v>
                </c:pt>
                <c:pt idx="7">
                  <c:v>219</c:v>
                </c:pt>
                <c:pt idx="8">
                  <c:v>219</c:v>
                </c:pt>
                <c:pt idx="9">
                  <c:v>394</c:v>
                </c:pt>
                <c:pt idx="10">
                  <c:v>409</c:v>
                </c:pt>
                <c:pt idx="11">
                  <c:v>333</c:v>
                </c:pt>
              </c:numCache>
            </c:numRef>
          </c:val>
          <c:smooth val="0"/>
          <c:extLst>
            <c:ext xmlns:c16="http://schemas.microsoft.com/office/drawing/2014/chart" uri="{C3380CC4-5D6E-409C-BE32-E72D297353CC}">
              <c16:uniqueId val="{00000003-31F5-4C01-A4F5-497519BFA547}"/>
            </c:ext>
          </c:extLst>
        </c:ser>
        <c:ser>
          <c:idx val="4"/>
          <c:order val="4"/>
          <c:tx>
            <c:strRef>
              <c:f>Sheet1!$A$6</c:f>
              <c:strCache>
                <c:ptCount val="1"/>
                <c:pt idx="0">
                  <c:v>Jakarta (6S)</c:v>
                </c:pt>
              </c:strCache>
            </c:strRef>
          </c:tx>
          <c:spPr>
            <a:ln w="28575" cap="rnd">
              <a:solidFill>
                <a:schemeClr val="accent5"/>
              </a:solidFill>
              <a:round/>
            </a:ln>
            <a:effectLst/>
          </c:spPr>
          <c:marker>
            <c:symbol val="none"/>
          </c:marker>
          <c:cat>
            <c:strRef>
              <c:f>Sheet1!$B$1:$N$1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Sheet1!$B$6:$N$6</c:f>
              <c:numCache>
                <c:formatCode>General</c:formatCode>
                <c:ptCount val="12"/>
                <c:pt idx="0">
                  <c:v>303</c:v>
                </c:pt>
                <c:pt idx="1">
                  <c:v>212</c:v>
                </c:pt>
                <c:pt idx="2">
                  <c:v>214</c:v>
                </c:pt>
                <c:pt idx="3">
                  <c:v>175</c:v>
                </c:pt>
                <c:pt idx="4">
                  <c:v>129</c:v>
                </c:pt>
                <c:pt idx="5">
                  <c:v>125</c:v>
                </c:pt>
                <c:pt idx="6">
                  <c:v>53</c:v>
                </c:pt>
                <c:pt idx="7">
                  <c:v>50</c:v>
                </c:pt>
                <c:pt idx="8">
                  <c:v>61</c:v>
                </c:pt>
                <c:pt idx="9">
                  <c:v>74</c:v>
                </c:pt>
                <c:pt idx="10">
                  <c:v>136</c:v>
                </c:pt>
                <c:pt idx="11">
                  <c:v>253</c:v>
                </c:pt>
              </c:numCache>
            </c:numRef>
          </c:val>
          <c:smooth val="0"/>
          <c:extLst>
            <c:ext xmlns:c16="http://schemas.microsoft.com/office/drawing/2014/chart" uri="{C3380CC4-5D6E-409C-BE32-E72D297353CC}">
              <c16:uniqueId val="{00000004-31F5-4C01-A4F5-497519BFA547}"/>
            </c:ext>
          </c:extLst>
        </c:ser>
        <c:ser>
          <c:idx val="5"/>
          <c:order val="5"/>
          <c:tx>
            <c:strRef>
              <c:f>Sheet1!$A$7</c:f>
              <c:strCache>
                <c:ptCount val="1"/>
                <c:pt idx="0">
                  <c:v>Darwin (12S)</c:v>
                </c:pt>
              </c:strCache>
            </c:strRef>
          </c:tx>
          <c:spPr>
            <a:ln w="28575" cap="rnd">
              <a:solidFill>
                <a:srgbClr val="FFC000"/>
              </a:solidFill>
              <a:round/>
            </a:ln>
            <a:effectLst/>
          </c:spPr>
          <c:marker>
            <c:symbol val="none"/>
          </c:marker>
          <c:cat>
            <c:strRef>
              <c:f>Sheet1!$B$1:$N$1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Sheet1!$B$7:$N$7</c:f>
              <c:numCache>
                <c:formatCode>General</c:formatCode>
                <c:ptCount val="12"/>
                <c:pt idx="0">
                  <c:v>403</c:v>
                </c:pt>
                <c:pt idx="1">
                  <c:v>290</c:v>
                </c:pt>
                <c:pt idx="2">
                  <c:v>319</c:v>
                </c:pt>
                <c:pt idx="3">
                  <c:v>58</c:v>
                </c:pt>
                <c:pt idx="4">
                  <c:v>7</c:v>
                </c:pt>
                <c:pt idx="5">
                  <c:v>5</c:v>
                </c:pt>
                <c:pt idx="6">
                  <c:v>0</c:v>
                </c:pt>
                <c:pt idx="7">
                  <c:v>0</c:v>
                </c:pt>
                <c:pt idx="8">
                  <c:v>14</c:v>
                </c:pt>
                <c:pt idx="9">
                  <c:v>54</c:v>
                </c:pt>
                <c:pt idx="10">
                  <c:v>151</c:v>
                </c:pt>
                <c:pt idx="11">
                  <c:v>189</c:v>
                </c:pt>
              </c:numCache>
            </c:numRef>
          </c:val>
          <c:smooth val="0"/>
          <c:extLst>
            <c:ext xmlns:c16="http://schemas.microsoft.com/office/drawing/2014/chart" uri="{C3380CC4-5D6E-409C-BE32-E72D297353CC}">
              <c16:uniqueId val="{00000005-31F5-4C01-A4F5-497519BFA547}"/>
            </c:ext>
          </c:extLst>
        </c:ser>
        <c:dLbls>
          <c:showLegendKey val="0"/>
          <c:showVal val="0"/>
          <c:showCatName val="0"/>
          <c:showSerName val="0"/>
          <c:showPercent val="0"/>
          <c:showBubbleSize val="0"/>
        </c:dLbls>
        <c:smooth val="0"/>
        <c:axId val="91613824"/>
        <c:axId val="92087040"/>
      </c:lineChart>
      <c:catAx>
        <c:axId val="91613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600" b="0" i="0" u="none" strike="noStrike" kern="1200" baseline="0">
                <a:solidFill>
                  <a:schemeClr val="tx1"/>
                </a:solidFill>
                <a:latin typeface="+mn-lt"/>
                <a:ea typeface="+mn-ea"/>
                <a:cs typeface="+mn-cs"/>
              </a:defRPr>
            </a:pPr>
            <a:endParaRPr lang="en-US"/>
          </a:p>
        </c:txPr>
        <c:crossAx val="92087040"/>
        <c:crosses val="autoZero"/>
        <c:auto val="1"/>
        <c:lblAlgn val="ctr"/>
        <c:lblOffset val="100"/>
        <c:tickLblSkip val="1"/>
        <c:tickMarkSkip val="1"/>
        <c:noMultiLvlLbl val="0"/>
      </c:catAx>
      <c:valAx>
        <c:axId val="920870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1600" b="0" i="0" u="none" strike="noStrike" kern="1200" baseline="0">
                <a:solidFill>
                  <a:schemeClr val="tx1"/>
                </a:solidFill>
                <a:latin typeface="+mn-lt"/>
                <a:ea typeface="+mn-ea"/>
                <a:cs typeface="+mn-cs"/>
              </a:defRPr>
            </a:pPr>
            <a:endParaRPr lang="en-US"/>
          </a:p>
        </c:txPr>
        <c:crossAx val="91613824"/>
        <c:crosses val="autoZero"/>
        <c:crossBetween val="between"/>
      </c:valAx>
      <c:spPr>
        <a:noFill/>
        <a:ln>
          <a:noFill/>
        </a:ln>
        <a:effectLst/>
      </c:spPr>
    </c:plotArea>
    <c:legend>
      <c:legendPos val="r"/>
      <c:layout>
        <c:manualLayout>
          <c:xMode val="edge"/>
          <c:yMode val="edge"/>
          <c:x val="0.10495162498218727"/>
          <c:y val="6.0136023668254351E-2"/>
          <c:w val="0.14957282630776275"/>
          <c:h val="0.27966800336713954"/>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r>
              <a:rPr lang="en-US"/>
              <a:t>Share of Labor Force, 2019</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2019</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A32-4414-9068-1715D57A84D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A32-4414-9068-1715D57A84D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A32-4414-9068-1715D57A84D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A32-4414-9068-1715D57A84D8}"/>
              </c:ext>
            </c:extLst>
          </c:dPt>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China</c:v>
                </c:pt>
                <c:pt idx="1">
                  <c:v>Japan</c:v>
                </c:pt>
                <c:pt idx="2">
                  <c:v>South Korea</c:v>
                </c:pt>
                <c:pt idx="3">
                  <c:v>Rest of East Asia</c:v>
                </c:pt>
              </c:strCache>
            </c:strRef>
          </c:cat>
          <c:val>
            <c:numRef>
              <c:f>Sheet1!$B$2:$B$5</c:f>
              <c:numCache>
                <c:formatCode>General</c:formatCode>
                <c:ptCount val="4"/>
                <c:pt idx="0">
                  <c:v>783.2</c:v>
                </c:pt>
                <c:pt idx="1">
                  <c:v>66.8</c:v>
                </c:pt>
                <c:pt idx="2">
                  <c:v>28.4</c:v>
                </c:pt>
                <c:pt idx="3">
                  <c:v>386.80000000000007</c:v>
                </c:pt>
              </c:numCache>
            </c:numRef>
          </c:val>
          <c:extLst>
            <c:ext xmlns:c16="http://schemas.microsoft.com/office/drawing/2014/chart" uri="{C3380CC4-5D6E-409C-BE32-E72D297353CC}">
              <c16:uniqueId val="{00000000-41ED-4FBF-BFAF-5D60C9AB8DBC}"/>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r>
              <a:rPr lang="en-US"/>
              <a:t>Share of GDP, 2018</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2018</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B56-4B6F-A8A2-E46E4F6006F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B56-4B6F-A8A2-E46E4F6006F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B56-4B6F-A8A2-E46E4F6006F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B56-4B6F-A8A2-E46E4F6006FF}"/>
              </c:ext>
            </c:extLst>
          </c:dPt>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China</c:v>
                </c:pt>
                <c:pt idx="1">
                  <c:v>Japan</c:v>
                </c:pt>
                <c:pt idx="2">
                  <c:v>South Korea</c:v>
                </c:pt>
                <c:pt idx="3">
                  <c:v>Rest of East Asia</c:v>
                </c:pt>
              </c:strCache>
            </c:strRef>
          </c:cat>
          <c:val>
            <c:numRef>
              <c:f>Sheet1!$B$2:$B$5</c:f>
              <c:numCache>
                <c:formatCode>General</c:formatCode>
                <c:ptCount val="4"/>
                <c:pt idx="0">
                  <c:v>13.6</c:v>
                </c:pt>
                <c:pt idx="1">
                  <c:v>4.9000000000000004</c:v>
                </c:pt>
                <c:pt idx="2">
                  <c:v>1.6</c:v>
                </c:pt>
                <c:pt idx="3">
                  <c:v>5.7999999999999972</c:v>
                </c:pt>
              </c:numCache>
            </c:numRef>
          </c:val>
          <c:extLst>
            <c:ext xmlns:c16="http://schemas.microsoft.com/office/drawing/2014/chart" uri="{C3380CC4-5D6E-409C-BE32-E72D297353CC}">
              <c16:uniqueId val="{00000008-0B56-4B6F-A8A2-E46E4F6006FF}"/>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5529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defRPr>
            </a:lvl1pPr>
          </a:lstStyle>
          <a:p>
            <a:pPr>
              <a:defRPr/>
            </a:pPr>
            <a:endParaRPr lang="en-US"/>
          </a:p>
        </p:txBody>
      </p:sp>
      <p:sp>
        <p:nvSpPr>
          <p:cNvPr id="55300" name="Rectangle 4"/>
          <p:cNvSpPr>
            <a:spLocks noGrp="1" noChangeArrowheads="1"/>
          </p:cNvSpPr>
          <p:nvPr>
            <p:ph type="ftr" sz="quarter" idx="2"/>
          </p:nvPr>
        </p:nvSpPr>
        <p:spPr bwMode="auto">
          <a:xfrm>
            <a:off x="0" y="87630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55301" name="Rectangle 5"/>
          <p:cNvSpPr>
            <a:spLocks noGrp="1" noChangeArrowheads="1"/>
          </p:cNvSpPr>
          <p:nvPr>
            <p:ph type="sldNum" sz="quarter" idx="3"/>
          </p:nvPr>
        </p:nvSpPr>
        <p:spPr bwMode="auto">
          <a:xfrm>
            <a:off x="3886200" y="87630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New Roman" pitchFamily="18" charset="0"/>
              </a:defRPr>
            </a:lvl1pPr>
          </a:lstStyle>
          <a:p>
            <a:pPr>
              <a:defRPr/>
            </a:pPr>
            <a:fld id="{076D8695-D0EF-4EFC-B27C-D77C6666195B}" type="slidenum">
              <a:rPr lang="en-US"/>
              <a:pPr>
                <a:defRPr/>
              </a:pPr>
              <a:t>‹#›</a:t>
            </a:fld>
            <a:endParaRPr lang="en-US"/>
          </a:p>
        </p:txBody>
      </p:sp>
    </p:spTree>
    <p:extLst>
      <p:ext uri="{BB962C8B-B14F-4D97-AF65-F5344CB8AC3E}">
        <p14:creationId xmlns:p14="http://schemas.microsoft.com/office/powerpoint/2010/main" val="19560191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7171" name="Rectangle 3"/>
          <p:cNvSpPr>
            <a:spLocks noGrp="1" noChangeArrowheads="1"/>
          </p:cNvSpPr>
          <p:nvPr>
            <p:ph type="dt" idx="1"/>
          </p:nvPr>
        </p:nvSpPr>
        <p:spPr bwMode="auto">
          <a:xfrm>
            <a:off x="3886200" y="0"/>
            <a:ext cx="2971800"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defRPr>
            </a:lvl1pPr>
          </a:lstStyle>
          <a:p>
            <a:pPr>
              <a:defRPr/>
            </a:pPr>
            <a:endParaRPr lang="en-US"/>
          </a:p>
        </p:txBody>
      </p:sp>
      <p:sp>
        <p:nvSpPr>
          <p:cNvPr id="58372" name="Rectangle 4"/>
          <p:cNvSpPr>
            <a:spLocks noGrp="1" noRot="1" noChangeAspect="1" noChangeArrowheads="1" noTextEdit="1"/>
          </p:cNvSpPr>
          <p:nvPr>
            <p:ph type="sldImg" idx="2"/>
          </p:nvPr>
        </p:nvSpPr>
        <p:spPr bwMode="auto">
          <a:xfrm>
            <a:off x="360363" y="690563"/>
            <a:ext cx="6137275" cy="3452812"/>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914400" y="4373563"/>
            <a:ext cx="5029200" cy="414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747125"/>
            <a:ext cx="2971800"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7175" name="Rectangle 7"/>
          <p:cNvSpPr>
            <a:spLocks noGrp="1" noChangeArrowheads="1"/>
          </p:cNvSpPr>
          <p:nvPr>
            <p:ph type="sldNum" sz="quarter" idx="5"/>
          </p:nvPr>
        </p:nvSpPr>
        <p:spPr bwMode="auto">
          <a:xfrm>
            <a:off x="3886200" y="8747125"/>
            <a:ext cx="2971800"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New Roman" pitchFamily="18" charset="0"/>
              </a:defRPr>
            </a:lvl1pPr>
          </a:lstStyle>
          <a:p>
            <a:pPr>
              <a:defRPr/>
            </a:pPr>
            <a:fld id="{140A4CEF-1953-4CE9-B7E5-D17B7BDBFC4B}" type="slidenum">
              <a:rPr lang="en-US"/>
              <a:pPr>
                <a:defRPr/>
              </a:pPr>
              <a:t>‹#›</a:t>
            </a:fld>
            <a:endParaRPr lang="en-US"/>
          </a:p>
        </p:txBody>
      </p:sp>
    </p:spTree>
    <p:extLst>
      <p:ext uri="{BB962C8B-B14F-4D97-AF65-F5344CB8AC3E}">
        <p14:creationId xmlns:p14="http://schemas.microsoft.com/office/powerpoint/2010/main" val="40386357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data.worldbank.org/indicator/SP.POP.TOTL?most_recent_value_desc=true"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0894B290-5ACC-4A6E-BBA7-2310553780EF}" type="slidenum">
              <a:rPr lang="en-US" smtClean="0"/>
              <a:pPr/>
              <a:t>1</a:t>
            </a:fld>
            <a:endParaRPr lang="en-US"/>
          </a:p>
        </p:txBody>
      </p:sp>
      <p:sp>
        <p:nvSpPr>
          <p:cNvPr id="59395" name="Rectangle 2"/>
          <p:cNvSpPr>
            <a:spLocks noGrp="1" noRot="1" noChangeAspect="1" noChangeArrowheads="1" noTextEdit="1"/>
          </p:cNvSpPr>
          <p:nvPr>
            <p:ph type="sldImg"/>
          </p:nvPr>
        </p:nvSpPr>
        <p:spPr>
          <a:xfrm>
            <a:off x="360363" y="690563"/>
            <a:ext cx="6137275" cy="3452812"/>
          </a:xfrm>
          <a:solidFill>
            <a:srgbClr val="FFFFFF"/>
          </a:solidFill>
          <a:ln/>
        </p:spPr>
      </p:sp>
      <p:sp>
        <p:nvSpPr>
          <p:cNvPr id="593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p:spPr>
        <p:txBody>
          <a:bodyPr/>
          <a:lstStyle/>
          <a:p>
            <a:endParaRPr lang="en-US">
              <a:latin typeface="Arial" pitchFamily="34" charset="0"/>
            </a:endParaRPr>
          </a:p>
        </p:txBody>
      </p:sp>
      <p:sp>
        <p:nvSpPr>
          <p:cNvPr id="29700" name="Slide Number Placeholder 3"/>
          <p:cNvSpPr>
            <a:spLocks noGrp="1"/>
          </p:cNvSpPr>
          <p:nvPr>
            <p:ph type="sldNum" sz="quarter" idx="5"/>
          </p:nvPr>
        </p:nvSpPr>
        <p:spPr>
          <a:noFill/>
        </p:spPr>
        <p:txBody>
          <a:bodyPr/>
          <a:lstStyle/>
          <a:p>
            <a:fld id="{BEF2CF64-415B-46E0-9EB0-AF6DDE2B7543}"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endParaRPr lang="en-US">
              <a:latin typeface="Arial" pitchFamily="34" charset="0"/>
            </a:endParaRPr>
          </a:p>
        </p:txBody>
      </p:sp>
      <p:sp>
        <p:nvSpPr>
          <p:cNvPr id="30724" name="Slide Number Placeholder 3"/>
          <p:cNvSpPr>
            <a:spLocks noGrp="1"/>
          </p:cNvSpPr>
          <p:nvPr>
            <p:ph type="sldNum" sz="quarter" idx="5"/>
          </p:nvPr>
        </p:nvSpPr>
        <p:spPr>
          <a:noFill/>
        </p:spPr>
        <p:txBody>
          <a:bodyPr/>
          <a:lstStyle/>
          <a:p>
            <a:fld id="{403C9441-703E-4375-B4CA-648F6020F41D}"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A74C4270-5035-47FE-BAEC-00314B060AD4}" type="slidenum">
              <a:rPr lang="en-US" smtClean="0"/>
              <a:pPr/>
              <a:t>12</a:t>
            </a:fld>
            <a:endParaRPr 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9CBB01C8-E1D8-4FE1-93A2-756581A0E2FF}" type="slidenum">
              <a:rPr lang="en-US" smtClean="0"/>
              <a:pPr/>
              <a:t>13</a:t>
            </a:fld>
            <a:endParaRPr 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859FF647-4CC0-41A1-9B28-AB94FF4AAE38}" type="slidenum">
              <a:rPr lang="en-US" smtClean="0"/>
              <a:pPr/>
              <a:t>14</a:t>
            </a:fld>
            <a:endParaRPr lang="en-US"/>
          </a:p>
        </p:txBody>
      </p:sp>
      <p:sp>
        <p:nvSpPr>
          <p:cNvPr id="61443" name="Rectangle 2"/>
          <p:cNvSpPr>
            <a:spLocks noGrp="1" noRot="1" noChangeAspect="1" noChangeArrowheads="1" noTextEdit="1"/>
          </p:cNvSpPr>
          <p:nvPr>
            <p:ph type="sldImg"/>
          </p:nvPr>
        </p:nvSpPr>
        <p:spPr>
          <a:xfrm>
            <a:off x="360363" y="690563"/>
            <a:ext cx="6137275" cy="3452812"/>
          </a:xfrm>
          <a:solidFill>
            <a:srgbClr val="FFFFFF"/>
          </a:solidFill>
          <a:ln/>
        </p:spPr>
      </p:sp>
      <p:sp>
        <p:nvSpPr>
          <p:cNvPr id="614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xfrm>
            <a:off x="360363" y="690563"/>
            <a:ext cx="6137275" cy="3452812"/>
          </a:xfrm>
          <a:ln/>
        </p:spPr>
      </p:sp>
      <p:sp>
        <p:nvSpPr>
          <p:cNvPr id="62467" name="Notes Placeholder 2"/>
          <p:cNvSpPr>
            <a:spLocks noGrp="1"/>
          </p:cNvSpPr>
          <p:nvPr>
            <p:ph type="body" idx="1"/>
          </p:nvPr>
        </p:nvSpPr>
        <p:spPr>
          <a:noFill/>
          <a:ln/>
        </p:spPr>
        <p:txBody>
          <a:bodyPr/>
          <a:lstStyle/>
          <a:p>
            <a:endParaRPr lang="en-US">
              <a:latin typeface="Arial" pitchFamily="34" charset="0"/>
            </a:endParaRPr>
          </a:p>
        </p:txBody>
      </p:sp>
      <p:sp>
        <p:nvSpPr>
          <p:cNvPr id="62468" name="Slide Number Placeholder 3"/>
          <p:cNvSpPr>
            <a:spLocks noGrp="1"/>
          </p:cNvSpPr>
          <p:nvPr>
            <p:ph type="sldNum" sz="quarter" idx="5"/>
          </p:nvPr>
        </p:nvSpPr>
        <p:spPr>
          <a:noFill/>
        </p:spPr>
        <p:txBody>
          <a:bodyPr/>
          <a:lstStyle/>
          <a:p>
            <a:fld id="{3FBDC974-E170-4C7C-B412-F9E162CD24C5}"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90563"/>
            <a:ext cx="6137275" cy="345281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40A4CEF-1953-4CE9-B7E5-D17B7BDBFC4B}"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90563"/>
            <a:ext cx="6137275" cy="34528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40A4CEF-1953-4CE9-B7E5-D17B7BDBFC4B}" type="slidenum">
              <a:rPr lang="en-US" smtClean="0"/>
              <a:pPr>
                <a:defRPr/>
              </a:pPr>
              <a:t>18</a:t>
            </a:fld>
            <a:endParaRPr lang="en-US"/>
          </a:p>
        </p:txBody>
      </p:sp>
    </p:spTree>
    <p:extLst>
      <p:ext uri="{BB962C8B-B14F-4D97-AF65-F5344CB8AC3E}">
        <p14:creationId xmlns:p14="http://schemas.microsoft.com/office/powerpoint/2010/main" val="3024480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7E47266F-E8F8-41A7-8067-35FBE5A0E7F8}" type="slidenum">
              <a:rPr lang="en-US" smtClean="0"/>
              <a:pPr/>
              <a:t>19</a:t>
            </a:fld>
            <a:endParaRPr lang="en-US"/>
          </a:p>
        </p:txBody>
      </p:sp>
      <p:sp>
        <p:nvSpPr>
          <p:cNvPr id="63491" name="Rectangle 2"/>
          <p:cNvSpPr>
            <a:spLocks noGrp="1" noRot="1" noChangeAspect="1" noChangeArrowheads="1" noTextEdit="1"/>
          </p:cNvSpPr>
          <p:nvPr>
            <p:ph type="sldImg"/>
          </p:nvPr>
        </p:nvSpPr>
        <p:spPr>
          <a:xfrm>
            <a:off x="360363" y="690563"/>
            <a:ext cx="6137275" cy="3452812"/>
          </a:xfrm>
          <a:ln/>
        </p:spPr>
      </p:sp>
      <p:sp>
        <p:nvSpPr>
          <p:cNvPr id="63492"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xfrm>
            <a:off x="360363" y="690563"/>
            <a:ext cx="6137275" cy="3452812"/>
          </a:xfrm>
          <a:ln/>
        </p:spPr>
      </p:sp>
      <p:sp>
        <p:nvSpPr>
          <p:cNvPr id="64515" name="Notes Placeholder 2"/>
          <p:cNvSpPr>
            <a:spLocks noGrp="1"/>
          </p:cNvSpPr>
          <p:nvPr>
            <p:ph type="body" idx="1"/>
          </p:nvPr>
        </p:nvSpPr>
        <p:spPr>
          <a:noFill/>
          <a:ln/>
        </p:spPr>
        <p:txBody>
          <a:bodyPr/>
          <a:lstStyle/>
          <a:p>
            <a:r>
              <a:rPr lang="en-US" dirty="0">
                <a:latin typeface="Arial" pitchFamily="34" charset="0"/>
              </a:rPr>
              <a:t>Terms used to label the region</a:t>
            </a:r>
          </a:p>
          <a:p>
            <a:r>
              <a:rPr lang="en-US" dirty="0">
                <a:latin typeface="Arial" pitchFamily="34" charset="0"/>
              </a:rPr>
              <a:t>Asia: The term emerged in Europe during Antiquity (Herodotus, 440 BC). Europe as a point of reference. 130 B.C: Roman Province east of the Aegean sea (Turkey today).</a:t>
            </a:r>
          </a:p>
          <a:p>
            <a:r>
              <a:rPr lang="en-US" dirty="0">
                <a:latin typeface="Arial" pitchFamily="34" charset="0"/>
              </a:rPr>
              <a:t>Orient: Synonym for east. Direction from which the sun and celestial bodies rise. First defined by the Greeks. Somewhat a pejorative term.</a:t>
            </a:r>
          </a:p>
          <a:p>
            <a:r>
              <a:rPr lang="en-US" dirty="0">
                <a:latin typeface="Arial" pitchFamily="34" charset="0"/>
              </a:rPr>
              <a:t>Far East: Introduced by Britain in the 18th century. From Burma to Japan. Middle East: From Egypt to India. East of Suez.</a:t>
            </a:r>
          </a:p>
          <a:p>
            <a:endParaRPr lang="en-US" dirty="0">
              <a:latin typeface="Arial" pitchFamily="34" charset="0"/>
            </a:endParaRPr>
          </a:p>
        </p:txBody>
      </p:sp>
      <p:sp>
        <p:nvSpPr>
          <p:cNvPr id="64516" name="Slide Number Placeholder 3"/>
          <p:cNvSpPr>
            <a:spLocks noGrp="1"/>
          </p:cNvSpPr>
          <p:nvPr>
            <p:ph type="sldNum" sz="quarter" idx="5"/>
          </p:nvPr>
        </p:nvSpPr>
        <p:spPr>
          <a:noFill/>
        </p:spPr>
        <p:txBody>
          <a:bodyPr/>
          <a:lstStyle/>
          <a:p>
            <a:fld id="{90BD4774-5FF1-4C41-B4CD-782E60FC255D}" type="slidenum">
              <a:rPr lang="en-US" smtClean="0"/>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6192C746-3416-4790-8EFD-6E9F6F614219}" type="slidenum">
              <a:rPr lang="en-US" smtClean="0"/>
              <a:pPr/>
              <a:t>2</a:t>
            </a:fld>
            <a:endParaRPr lang="en-US"/>
          </a:p>
        </p:txBody>
      </p:sp>
      <p:sp>
        <p:nvSpPr>
          <p:cNvPr id="60419" name="Rectangle 2"/>
          <p:cNvSpPr>
            <a:spLocks noGrp="1" noRot="1" noChangeAspect="1" noChangeArrowheads="1" noTextEdit="1"/>
          </p:cNvSpPr>
          <p:nvPr>
            <p:ph type="sldImg"/>
          </p:nvPr>
        </p:nvSpPr>
        <p:spPr>
          <a:xfrm>
            <a:off x="360363" y="690563"/>
            <a:ext cx="6137275" cy="3452812"/>
          </a:xfrm>
          <a:ln/>
        </p:spPr>
      </p:sp>
      <p:sp>
        <p:nvSpPr>
          <p:cNvPr id="60420"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itchFamily="34" charset="0"/>
              </a:rPr>
              <a:t>The Asian continent: Largest landmass on earth (30% of the total land surface). 60% of the world’s population.</a:t>
            </a:r>
          </a:p>
          <a:p>
            <a:endParaRPr lang="en-US" dirty="0"/>
          </a:p>
        </p:txBody>
      </p:sp>
      <p:sp>
        <p:nvSpPr>
          <p:cNvPr id="4" name="Slide Number Placeholder 3"/>
          <p:cNvSpPr>
            <a:spLocks noGrp="1"/>
          </p:cNvSpPr>
          <p:nvPr>
            <p:ph type="sldNum" sz="quarter" idx="5"/>
          </p:nvPr>
        </p:nvSpPr>
        <p:spPr/>
        <p:txBody>
          <a:bodyPr/>
          <a:lstStyle/>
          <a:p>
            <a:pPr>
              <a:defRPr/>
            </a:pPr>
            <a:fld id="{140A4CEF-1953-4CE9-B7E5-D17B7BDBFC4B}" type="slidenum">
              <a:rPr lang="en-US" smtClean="0"/>
              <a:pPr>
                <a:defRPr/>
              </a:pPr>
              <a:t>23</a:t>
            </a:fld>
            <a:endParaRPr lang="en-US"/>
          </a:p>
        </p:txBody>
      </p:sp>
    </p:spTree>
    <p:extLst>
      <p:ext uri="{BB962C8B-B14F-4D97-AF65-F5344CB8AC3E}">
        <p14:creationId xmlns:p14="http://schemas.microsoft.com/office/powerpoint/2010/main" val="36700198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B908273C-8ED6-4231-8B50-ABD100F2BF28}" type="slidenum">
              <a:rPr lang="en-US" smtClean="0"/>
              <a:pPr/>
              <a:t>24</a:t>
            </a:fld>
            <a:endParaRPr lang="en-US"/>
          </a:p>
        </p:txBody>
      </p:sp>
      <p:sp>
        <p:nvSpPr>
          <p:cNvPr id="66563" name="Rectangle 2"/>
          <p:cNvSpPr>
            <a:spLocks noGrp="1" noRot="1" noChangeAspect="1" noChangeArrowheads="1" noTextEdit="1"/>
          </p:cNvSpPr>
          <p:nvPr>
            <p:ph type="sldImg"/>
          </p:nvPr>
        </p:nvSpPr>
        <p:spPr>
          <a:xfrm>
            <a:off x="360363" y="690563"/>
            <a:ext cx="6137275" cy="3452812"/>
          </a:xfrm>
          <a:ln/>
        </p:spPr>
      </p:sp>
      <p:sp>
        <p:nvSpPr>
          <p:cNvPr id="66564"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32852F5D-94C0-44D1-9A9F-F57CF3B6BF9E}" type="slidenum">
              <a:rPr lang="en-US" smtClean="0"/>
              <a:pPr/>
              <a:t>25</a:t>
            </a:fld>
            <a:endParaRPr lang="en-US"/>
          </a:p>
        </p:txBody>
      </p:sp>
      <p:sp>
        <p:nvSpPr>
          <p:cNvPr id="67587" name="Rectangle 2"/>
          <p:cNvSpPr>
            <a:spLocks noGrp="1" noRot="1" noChangeAspect="1" noChangeArrowheads="1" noTextEdit="1"/>
          </p:cNvSpPr>
          <p:nvPr>
            <p:ph type="sldImg"/>
          </p:nvPr>
        </p:nvSpPr>
        <p:spPr>
          <a:xfrm>
            <a:off x="360363" y="690563"/>
            <a:ext cx="6137275" cy="3452812"/>
          </a:xfrm>
          <a:ln/>
        </p:spPr>
      </p:sp>
      <p:sp>
        <p:nvSpPr>
          <p:cNvPr id="67588"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096FB259-AE47-4A5A-B815-3C892620C126}" type="slidenum">
              <a:rPr lang="en-US" smtClean="0"/>
              <a:pPr/>
              <a:t>26</a:t>
            </a:fld>
            <a:endParaRPr lang="en-US"/>
          </a:p>
        </p:txBody>
      </p:sp>
      <p:sp>
        <p:nvSpPr>
          <p:cNvPr id="68611" name="Rectangle 2"/>
          <p:cNvSpPr>
            <a:spLocks noGrp="1" noRot="1" noChangeAspect="1" noChangeArrowheads="1" noTextEdit="1"/>
          </p:cNvSpPr>
          <p:nvPr>
            <p:ph type="sldImg"/>
          </p:nvPr>
        </p:nvSpPr>
        <p:spPr>
          <a:xfrm>
            <a:off x="360363" y="690563"/>
            <a:ext cx="6137275" cy="3452812"/>
          </a:xfrm>
          <a:ln/>
        </p:spPr>
      </p:sp>
      <p:sp>
        <p:nvSpPr>
          <p:cNvPr id="68612"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90563"/>
            <a:ext cx="6137275" cy="345281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40A4CEF-1953-4CE9-B7E5-D17B7BDBFC4B}" type="slidenum">
              <a:rPr lang="en-US" smtClean="0"/>
              <a:pPr>
                <a:defRPr/>
              </a:pPr>
              <a:t>27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0915F770-0BE7-48B1-AC39-B63867FF92E7}" type="slidenum">
              <a:rPr lang="en-US" smtClean="0"/>
              <a:pPr/>
              <a:t>28</a:t>
            </a:fld>
            <a:endParaRPr lang="en-US"/>
          </a:p>
        </p:txBody>
      </p:sp>
      <p:sp>
        <p:nvSpPr>
          <p:cNvPr id="71683" name="Rectangle 2"/>
          <p:cNvSpPr>
            <a:spLocks noGrp="1" noRot="1" noChangeAspect="1" noChangeArrowheads="1" noTextEdit="1"/>
          </p:cNvSpPr>
          <p:nvPr>
            <p:ph type="sldImg"/>
          </p:nvPr>
        </p:nvSpPr>
        <p:spPr>
          <a:xfrm>
            <a:off x="360363" y="690563"/>
            <a:ext cx="6137275" cy="3452812"/>
          </a:xfrm>
          <a:ln/>
        </p:spPr>
      </p:sp>
      <p:sp>
        <p:nvSpPr>
          <p:cNvPr id="71684"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World Bank. </a:t>
            </a:r>
            <a:r>
              <a:rPr lang="en-US" dirty="0">
                <a:hlinkClick r:id="rId3"/>
              </a:rPr>
              <a:t>https://data.worldbank.org/indicator/SP.POP.TOTL?most_recent_value_desc=true</a:t>
            </a:r>
            <a:endParaRPr lang="en-US" dirty="0"/>
          </a:p>
        </p:txBody>
      </p:sp>
      <p:sp>
        <p:nvSpPr>
          <p:cNvPr id="4" name="Slide Number Placeholder 3"/>
          <p:cNvSpPr>
            <a:spLocks noGrp="1"/>
          </p:cNvSpPr>
          <p:nvPr>
            <p:ph type="sldNum" sz="quarter" idx="5"/>
          </p:nvPr>
        </p:nvSpPr>
        <p:spPr/>
        <p:txBody>
          <a:bodyPr/>
          <a:lstStyle/>
          <a:p>
            <a:pPr>
              <a:defRPr/>
            </a:pPr>
            <a:fld id="{140A4CEF-1953-4CE9-B7E5-D17B7BDBFC4B}" type="slidenum">
              <a:rPr lang="en-US" smtClean="0"/>
              <a:pPr>
                <a:defRPr/>
              </a:pPr>
              <a:t>30</a:t>
            </a:fld>
            <a:endParaRPr lang="en-US"/>
          </a:p>
        </p:txBody>
      </p:sp>
    </p:spTree>
    <p:extLst>
      <p:ext uri="{BB962C8B-B14F-4D97-AF65-F5344CB8AC3E}">
        <p14:creationId xmlns:p14="http://schemas.microsoft.com/office/powerpoint/2010/main" val="15368091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1831D2A1-5871-438C-AAC5-5FD10ED19566}" type="slidenum">
              <a:rPr lang="en-US" smtClean="0"/>
              <a:pPr/>
              <a:t>31</a:t>
            </a:fld>
            <a:endParaRPr lang="en-US"/>
          </a:p>
        </p:txBody>
      </p:sp>
      <p:sp>
        <p:nvSpPr>
          <p:cNvPr id="73731" name="Rectangle 2"/>
          <p:cNvSpPr>
            <a:spLocks noGrp="1" noRot="1" noChangeAspect="1" noChangeArrowheads="1" noTextEdit="1"/>
          </p:cNvSpPr>
          <p:nvPr>
            <p:ph type="sldImg"/>
          </p:nvPr>
        </p:nvSpPr>
        <p:spPr>
          <a:xfrm>
            <a:off x="360363" y="690563"/>
            <a:ext cx="6137275" cy="3452812"/>
          </a:xfrm>
          <a:ln/>
        </p:spPr>
      </p:sp>
      <p:sp>
        <p:nvSpPr>
          <p:cNvPr id="73732" name="Rectangle 3"/>
          <p:cNvSpPr>
            <a:spLocks noGrp="1" noChangeArrowheads="1"/>
          </p:cNvSpPr>
          <p:nvPr>
            <p:ph type="body" idx="1"/>
          </p:nvPr>
        </p:nvSpPr>
        <p:spPr>
          <a:noFill/>
          <a:ln/>
        </p:spPr>
        <p:txBody>
          <a:bodyPr/>
          <a:lstStyle/>
          <a:p>
            <a:pPr eaLnBrk="1" hangingPunct="1"/>
            <a:r>
              <a:rPr lang="en-US">
                <a:latin typeface="Arial" pitchFamily="34" charset="0"/>
              </a:rPr>
              <a:t>Source: FAO Statistical Database</a:t>
            </a:r>
          </a:p>
        </p:txBody>
      </p:sp>
    </p:spTree>
    <p:extLst>
      <p:ext uri="{BB962C8B-B14F-4D97-AF65-F5344CB8AC3E}">
        <p14:creationId xmlns:p14="http://schemas.microsoft.com/office/powerpoint/2010/main" val="40506824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22E939AD-251B-4862-9C1D-E39F4D917951}" type="slidenum">
              <a:rPr lang="en-US" smtClean="0"/>
              <a:pPr/>
              <a:t>32</a:t>
            </a:fld>
            <a:endParaRPr lang="en-US"/>
          </a:p>
        </p:txBody>
      </p:sp>
      <p:sp>
        <p:nvSpPr>
          <p:cNvPr id="74755" name="Rectangle 2"/>
          <p:cNvSpPr>
            <a:spLocks noGrp="1" noRot="1" noChangeAspect="1" noChangeArrowheads="1" noTextEdit="1"/>
          </p:cNvSpPr>
          <p:nvPr>
            <p:ph type="sldImg"/>
          </p:nvPr>
        </p:nvSpPr>
        <p:spPr>
          <a:xfrm>
            <a:off x="360363" y="690563"/>
            <a:ext cx="6137275" cy="3452812"/>
          </a:xfrm>
          <a:ln/>
        </p:spPr>
      </p:sp>
      <p:sp>
        <p:nvSpPr>
          <p:cNvPr id="74756"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5F27C5CA-FBF7-4EEE-AA15-9EF77880F965}" type="slidenum">
              <a:rPr lang="en-US" smtClean="0"/>
              <a:pPr/>
              <a:t>33</a:t>
            </a:fld>
            <a:endParaRPr lang="en-US"/>
          </a:p>
        </p:txBody>
      </p:sp>
      <p:sp>
        <p:nvSpPr>
          <p:cNvPr id="75779" name="Rectangle 2"/>
          <p:cNvSpPr>
            <a:spLocks noGrp="1" noRot="1" noChangeAspect="1" noChangeArrowheads="1" noTextEdit="1"/>
          </p:cNvSpPr>
          <p:nvPr>
            <p:ph type="sldImg"/>
          </p:nvPr>
        </p:nvSpPr>
        <p:spPr>
          <a:xfrm>
            <a:off x="360363" y="690563"/>
            <a:ext cx="6137275" cy="3452812"/>
          </a:xfrm>
          <a:ln/>
        </p:spPr>
      </p:sp>
      <p:sp>
        <p:nvSpPr>
          <p:cNvPr id="75780" name="Rectangle 3"/>
          <p:cNvSpPr>
            <a:spLocks noGrp="1" noChangeArrowheads="1"/>
          </p:cNvSpPr>
          <p:nvPr>
            <p:ph type="body" idx="1"/>
          </p:nvPr>
        </p:nvSpPr>
        <p:spPr>
          <a:noFill/>
          <a:ln/>
        </p:spPr>
        <p:txBody>
          <a:bodyPr/>
          <a:lstStyle/>
          <a:p>
            <a:pPr eaLnBrk="1" hangingPunct="1"/>
            <a:r>
              <a:rPr lang="en-US">
                <a:latin typeface="Arial" pitchFamily="34" charset="0"/>
              </a:rPr>
              <a:t>Re. Judaism. Mostly an ethnically based religion. Extension through reproduction. Limited proselytization.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p:spPr>
        <p:txBody>
          <a:bodyPr/>
          <a:lstStyle/>
          <a:p>
            <a:endParaRPr lang="en-US">
              <a:latin typeface="Arial" pitchFamily="34" charset="0"/>
            </a:endParaRPr>
          </a:p>
        </p:txBody>
      </p:sp>
      <p:sp>
        <p:nvSpPr>
          <p:cNvPr id="22532" name="Slide Number Placeholder 3"/>
          <p:cNvSpPr>
            <a:spLocks noGrp="1"/>
          </p:cNvSpPr>
          <p:nvPr>
            <p:ph type="sldNum" sz="quarter" idx="5"/>
          </p:nvPr>
        </p:nvSpPr>
        <p:spPr>
          <a:noFill/>
        </p:spPr>
        <p:txBody>
          <a:bodyPr/>
          <a:lstStyle/>
          <a:p>
            <a:fld id="{EB090031-BB17-47E4-8B67-2D42B465B7EC}"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CE13638D-8546-4F8A-A6A3-E03BF086BE75}" type="slidenum">
              <a:rPr lang="en-US" smtClean="0"/>
              <a:pPr/>
              <a:t>35</a:t>
            </a:fld>
            <a:endParaRPr lang="en-US"/>
          </a:p>
        </p:txBody>
      </p:sp>
      <p:sp>
        <p:nvSpPr>
          <p:cNvPr id="60419" name="Rectangle 2"/>
          <p:cNvSpPr>
            <a:spLocks noGrp="1" noRot="1" noChangeAspect="1" noChangeArrowheads="1" noTextEdit="1"/>
          </p:cNvSpPr>
          <p:nvPr>
            <p:ph type="sldImg"/>
          </p:nvPr>
        </p:nvSpPr>
        <p:spPr>
          <a:xfrm>
            <a:off x="360363" y="690563"/>
            <a:ext cx="6137275" cy="3452812"/>
          </a:xfrm>
          <a:ln/>
        </p:spPr>
      </p:sp>
      <p:sp>
        <p:nvSpPr>
          <p:cNvPr id="60420" name="Rectangle 3"/>
          <p:cNvSpPr>
            <a:spLocks noGrp="1" noChangeArrowheads="1"/>
          </p:cNvSpPr>
          <p:nvPr>
            <p:ph type="body" idx="1"/>
          </p:nvPr>
        </p:nvSpPr>
        <p:spPr>
          <a:noFill/>
          <a:ln/>
        </p:spPr>
        <p:txBody>
          <a:bodyPr/>
          <a:lstStyle/>
          <a:p>
            <a:pPr eaLnBrk="1" hangingPunct="1"/>
            <a:r>
              <a:rPr lang="en-US" dirty="0">
                <a:latin typeface="Arial" pitchFamily="34" charset="0"/>
              </a:rPr>
              <a:t>Telegu is a language spoken in India. Wu Chinese around Shanghai. Yue Chinese (Cantonese). </a:t>
            </a:r>
            <a:r>
              <a:rPr lang="en-US" dirty="0" err="1">
                <a:latin typeface="Arial" pitchFamily="34" charset="0"/>
              </a:rPr>
              <a:t>Lahnda</a:t>
            </a:r>
            <a:r>
              <a:rPr lang="en-US" dirty="0">
                <a:latin typeface="Arial" pitchFamily="34" charset="0"/>
              </a:rPr>
              <a:t> is a dialect of Punjabi, mostly spoken </a:t>
            </a:r>
            <a:r>
              <a:rPr lang="en-US">
                <a:latin typeface="Arial" pitchFamily="34" charset="0"/>
              </a:rPr>
              <a:t>in Pakistan. </a:t>
            </a:r>
            <a:r>
              <a:rPr lang="en-US" dirty="0">
                <a:latin typeface="Arial" pitchFamily="34" charset="0"/>
              </a:rPr>
              <a:t>The most popular language is English. About 35% of the world's mail, telexes, and cables are in English. </a:t>
            </a:r>
          </a:p>
          <a:p>
            <a:pPr eaLnBrk="1" hangingPunct="1"/>
            <a:r>
              <a:rPr lang="en-US" dirty="0">
                <a:latin typeface="Arial" pitchFamily="34" charset="0"/>
              </a:rPr>
              <a:t>Approximately 40% of the world's radio programs are in English.  About 50% of all Internet traffic uses English.</a:t>
            </a:r>
          </a:p>
        </p:txBody>
      </p:sp>
    </p:spTree>
    <p:extLst>
      <p:ext uri="{BB962C8B-B14F-4D97-AF65-F5344CB8AC3E}">
        <p14:creationId xmlns:p14="http://schemas.microsoft.com/office/powerpoint/2010/main" val="3646289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C62AD8D9-4BFB-4D9C-B441-CF7385C6CDB3}" type="slidenum">
              <a:rPr lang="en-US" smtClean="0"/>
              <a:pPr/>
              <a:t>36</a:t>
            </a:fld>
            <a:endParaRPr lang="en-US"/>
          </a:p>
        </p:txBody>
      </p:sp>
      <p:sp>
        <p:nvSpPr>
          <p:cNvPr id="77827" name="Rectangle 2"/>
          <p:cNvSpPr>
            <a:spLocks noGrp="1" noRot="1" noChangeAspect="1" noChangeArrowheads="1" noTextEdit="1"/>
          </p:cNvSpPr>
          <p:nvPr>
            <p:ph type="sldImg"/>
          </p:nvPr>
        </p:nvSpPr>
        <p:spPr>
          <a:xfrm>
            <a:off x="360363" y="690563"/>
            <a:ext cx="6137275" cy="3452812"/>
          </a:xfrm>
          <a:ln/>
        </p:spPr>
      </p:sp>
      <p:sp>
        <p:nvSpPr>
          <p:cNvPr id="77828"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A21C067B-FA6A-4C62-AC98-98FDEC4B0783}" type="slidenum">
              <a:rPr lang="en-US" smtClean="0"/>
              <a:pPr/>
              <a:t>37</a:t>
            </a:fld>
            <a:endParaRPr lang="en-US"/>
          </a:p>
        </p:txBody>
      </p:sp>
      <p:sp>
        <p:nvSpPr>
          <p:cNvPr id="78851" name="Rectangle 2"/>
          <p:cNvSpPr>
            <a:spLocks noGrp="1" noRot="1" noChangeAspect="1" noChangeArrowheads="1" noTextEdit="1"/>
          </p:cNvSpPr>
          <p:nvPr>
            <p:ph type="sldImg"/>
          </p:nvPr>
        </p:nvSpPr>
        <p:spPr>
          <a:xfrm>
            <a:off x="360363" y="690563"/>
            <a:ext cx="6137275" cy="3452812"/>
          </a:xfrm>
          <a:ln/>
        </p:spPr>
      </p:sp>
      <p:sp>
        <p:nvSpPr>
          <p:cNvPr id="78852" name="Rectangle 3"/>
          <p:cNvSpPr>
            <a:spLocks noGrp="1" noChangeArrowheads="1"/>
          </p:cNvSpPr>
          <p:nvPr>
            <p:ph type="body" idx="1"/>
          </p:nvPr>
        </p:nvSpPr>
        <p:spPr>
          <a:noFill/>
          <a:ln/>
        </p:spPr>
        <p:txBody>
          <a:bodyPr/>
          <a:lstStyle/>
          <a:p>
            <a:pPr eaLnBrk="1" hangingPunct="1"/>
            <a:r>
              <a:rPr lang="en-US" dirty="0">
                <a:latin typeface="Arial" pitchFamily="34" charset="0"/>
              </a:rPr>
              <a:t>Source: Classification from National Geographic.</a:t>
            </a:r>
          </a:p>
          <a:p>
            <a:pPr eaLnBrk="1" hangingPunct="1"/>
            <a:endParaRPr lang="en-US" dirty="0">
              <a:latin typeface="Arial" pitchFamily="34" charset="0"/>
            </a:endParaRPr>
          </a:p>
          <a:p>
            <a:pPr eaLnBrk="1" hangingPunct="1"/>
            <a:r>
              <a:rPr lang="en-US" dirty="0">
                <a:latin typeface="Arial" pitchFamily="34" charset="0"/>
              </a:rPr>
              <a:t>Communist. A system where a single party exercises ultimate governing authority.</a:t>
            </a:r>
          </a:p>
          <a:p>
            <a:pPr eaLnBrk="1" hangingPunct="1"/>
            <a:r>
              <a:rPr lang="en-US" dirty="0">
                <a:latin typeface="Arial" pitchFamily="34" charset="0"/>
              </a:rPr>
              <a:t>Absolute monarchy: A system where the monarch exercises ultimate governing authority as head of state and head of government. </a:t>
            </a:r>
          </a:p>
          <a:p>
            <a:pPr eaLnBrk="1" hangingPunct="1"/>
            <a:r>
              <a:rPr lang="en-US" dirty="0">
                <a:latin typeface="Arial" pitchFamily="34" charset="0"/>
              </a:rPr>
              <a:t>Constitutional monarchy. The monarch's powers are limited by law or by a formal constitution, usually assigning them to those of the head of state.</a:t>
            </a:r>
          </a:p>
          <a:p>
            <a:pPr eaLnBrk="1" hangingPunct="1"/>
            <a:r>
              <a:rPr lang="en-US" dirty="0">
                <a:latin typeface="Arial" pitchFamily="34" charset="0"/>
              </a:rPr>
              <a:t>Presidential republic. Republic with an elected head of state, where the head of state is also the head of the government.</a:t>
            </a:r>
          </a:p>
          <a:p>
            <a:pPr eaLnBrk="1" hangingPunct="1"/>
            <a:r>
              <a:rPr lang="en-US" b="0" i="0" dirty="0">
                <a:solidFill>
                  <a:srgbClr val="202122"/>
                </a:solidFill>
                <a:effectLst/>
                <a:latin typeface="Arial" panose="020B0604020202020204" pitchFamily="34" charset="0"/>
              </a:rPr>
              <a:t>Constitutional monarchy. A form of government where the monarch (and family) is an official ceremonial entity with no political power. </a:t>
            </a:r>
          </a:p>
          <a:p>
            <a:pPr eaLnBrk="1" hangingPunct="1"/>
            <a:r>
              <a:rPr lang="en-US" dirty="0">
                <a:latin typeface="Arial" pitchFamily="34" charset="0"/>
              </a:rPr>
              <a:t>Parliamentary republic. Republic, with an elected head of state, but where the head of state and head of government are kept separate with the head of government retaining most executive powers, or a head of state akin to a head of government, elected by a parliament.</a:t>
            </a:r>
          </a:p>
          <a:p>
            <a:pPr eaLnBrk="1" hangingPunct="1"/>
            <a:r>
              <a:rPr lang="en-US" dirty="0">
                <a:latin typeface="Arial" pitchFamily="34" charset="0"/>
              </a:rPr>
              <a:t>Semi-presidential republic. A system of in which a president exists alongside a prime minister and a cabinet, with the latter two responding to the legislature of the state.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53CB7766-BD9B-4CBE-BD65-89DE2B1CD1D6}" type="slidenum">
              <a:rPr lang="en-US" smtClean="0"/>
              <a:pPr/>
              <a:t>38</a:t>
            </a:fld>
            <a:endParaRPr lang="en-US"/>
          </a:p>
        </p:txBody>
      </p:sp>
      <p:sp>
        <p:nvSpPr>
          <p:cNvPr id="79875" name="Rectangle 2"/>
          <p:cNvSpPr>
            <a:spLocks noGrp="1" noRot="1" noChangeAspect="1" noChangeArrowheads="1" noTextEdit="1"/>
          </p:cNvSpPr>
          <p:nvPr>
            <p:ph type="sldImg"/>
          </p:nvPr>
        </p:nvSpPr>
        <p:spPr>
          <a:xfrm>
            <a:off x="360363" y="690563"/>
            <a:ext cx="6137275" cy="3452812"/>
          </a:xfrm>
          <a:ln/>
        </p:spPr>
      </p:sp>
      <p:sp>
        <p:nvSpPr>
          <p:cNvPr id="79876"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D7D5B192-2302-487F-8104-DC118F07BF4C}" type="slidenum">
              <a:rPr lang="en-US" smtClean="0"/>
              <a:pPr/>
              <a:t>39</a:t>
            </a:fld>
            <a:endParaRPr lang="en-US"/>
          </a:p>
        </p:txBody>
      </p:sp>
      <p:sp>
        <p:nvSpPr>
          <p:cNvPr id="81923" name="Rectangle 2"/>
          <p:cNvSpPr>
            <a:spLocks noGrp="1" noRot="1" noChangeAspect="1" noChangeArrowheads="1" noTextEdit="1"/>
          </p:cNvSpPr>
          <p:nvPr>
            <p:ph type="sldImg"/>
          </p:nvPr>
        </p:nvSpPr>
        <p:spPr>
          <a:xfrm>
            <a:off x="360363" y="690563"/>
            <a:ext cx="6137275" cy="3452812"/>
          </a:xfrm>
          <a:ln/>
        </p:spPr>
      </p:sp>
      <p:sp>
        <p:nvSpPr>
          <p:cNvPr id="81924" name="Rectangle 3"/>
          <p:cNvSpPr>
            <a:spLocks noGrp="1" noChangeArrowheads="1"/>
          </p:cNvSpPr>
          <p:nvPr>
            <p:ph type="body" idx="1"/>
          </p:nvPr>
        </p:nvSpPr>
        <p:spPr>
          <a:noFill/>
          <a:ln/>
        </p:spPr>
        <p:txBody>
          <a:bodyPr/>
          <a:lstStyle/>
          <a:p>
            <a:pPr eaLnBrk="1" hangingPunct="1"/>
            <a:r>
              <a:rPr lang="en-US" dirty="0">
                <a:latin typeface="Arial" pitchFamily="34" charset="0"/>
              </a:rPr>
              <a:t>Map location: </a:t>
            </a:r>
            <a:r>
              <a:rPr lang="en-US" dirty="0" err="1">
                <a:latin typeface="Arial" pitchFamily="34" charset="0"/>
              </a:rPr>
              <a:t>plate_tectonics</a:t>
            </a:r>
            <a:endParaRPr lang="en-US" dirty="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8571DCC4-C9B6-45DE-9B88-9634354B7819}" type="slidenum">
              <a:rPr lang="en-US" smtClean="0"/>
              <a:pPr/>
              <a:t>41</a:t>
            </a:fld>
            <a:endParaRPr lang="en-US"/>
          </a:p>
        </p:txBody>
      </p:sp>
      <p:sp>
        <p:nvSpPr>
          <p:cNvPr id="84995" name="Rectangle 2"/>
          <p:cNvSpPr>
            <a:spLocks noGrp="1" noRot="1" noChangeAspect="1" noChangeArrowheads="1" noTextEdit="1"/>
          </p:cNvSpPr>
          <p:nvPr>
            <p:ph type="sldImg"/>
          </p:nvPr>
        </p:nvSpPr>
        <p:spPr>
          <a:xfrm>
            <a:off x="360363" y="690563"/>
            <a:ext cx="6137275" cy="3452812"/>
          </a:xfrm>
          <a:ln/>
        </p:spPr>
      </p:sp>
      <p:sp>
        <p:nvSpPr>
          <p:cNvPr id="84996"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4F98E786-7089-4D2D-8AA1-4287ECF16697}" type="slidenum">
              <a:rPr lang="en-US" smtClean="0"/>
              <a:pPr/>
              <a:t>43</a:t>
            </a:fld>
            <a:endParaRPr lang="en-US"/>
          </a:p>
        </p:txBody>
      </p:sp>
      <p:sp>
        <p:nvSpPr>
          <p:cNvPr id="86019" name="Rectangle 2"/>
          <p:cNvSpPr>
            <a:spLocks noGrp="1" noRot="1" noChangeAspect="1" noChangeArrowheads="1" noTextEdit="1"/>
          </p:cNvSpPr>
          <p:nvPr>
            <p:ph type="sldImg"/>
          </p:nvPr>
        </p:nvSpPr>
        <p:spPr>
          <a:xfrm>
            <a:off x="360363" y="690563"/>
            <a:ext cx="6137275" cy="3452812"/>
          </a:xfrm>
          <a:ln/>
        </p:spPr>
      </p:sp>
      <p:sp>
        <p:nvSpPr>
          <p:cNvPr id="86020"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AC7732E-F827-4BDE-AD7B-3A43AB3CC18B}" type="slidenum">
              <a:rPr lang="en-US" smtClean="0"/>
              <a:pPr/>
              <a:t>44</a:t>
            </a:fld>
            <a:endParaRPr lang="en-US"/>
          </a:p>
        </p:txBody>
      </p:sp>
      <p:sp>
        <p:nvSpPr>
          <p:cNvPr id="87043" name="Rectangle 2"/>
          <p:cNvSpPr>
            <a:spLocks noGrp="1" noRot="1" noChangeAspect="1" noChangeArrowheads="1" noTextEdit="1"/>
          </p:cNvSpPr>
          <p:nvPr>
            <p:ph type="sldImg"/>
          </p:nvPr>
        </p:nvSpPr>
        <p:spPr>
          <a:xfrm>
            <a:off x="360363" y="690563"/>
            <a:ext cx="6137275" cy="3452812"/>
          </a:xfrm>
          <a:ln/>
        </p:spPr>
      </p:sp>
      <p:sp>
        <p:nvSpPr>
          <p:cNvPr id="87044"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31EDB301-A4F4-4EDA-AF12-A7065ABA46D5}" type="slidenum">
              <a:rPr lang="en-US" smtClean="0"/>
              <a:pPr/>
              <a:t>45</a:t>
            </a:fld>
            <a:endParaRPr lang="en-US"/>
          </a:p>
        </p:txBody>
      </p:sp>
      <p:sp>
        <p:nvSpPr>
          <p:cNvPr id="88067" name="Rectangle 2"/>
          <p:cNvSpPr>
            <a:spLocks noGrp="1" noRot="1" noChangeAspect="1" noChangeArrowheads="1" noTextEdit="1"/>
          </p:cNvSpPr>
          <p:nvPr>
            <p:ph type="sldImg"/>
          </p:nvPr>
        </p:nvSpPr>
        <p:spPr>
          <a:xfrm>
            <a:off x="360363" y="690563"/>
            <a:ext cx="6137275" cy="3452812"/>
          </a:xfrm>
          <a:ln/>
        </p:spPr>
      </p:sp>
      <p:sp>
        <p:nvSpPr>
          <p:cNvPr id="88068"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400CFCFD-A8DB-46D6-B200-490508330EF2}" type="slidenum">
              <a:rPr lang="en-US" smtClean="0"/>
              <a:pPr/>
              <a:t>47</a:t>
            </a:fld>
            <a:endParaRPr lang="en-US"/>
          </a:p>
        </p:txBody>
      </p:sp>
      <p:sp>
        <p:nvSpPr>
          <p:cNvPr id="89091" name="Rectangle 2"/>
          <p:cNvSpPr>
            <a:spLocks noGrp="1" noRot="1" noChangeAspect="1" noChangeArrowheads="1" noTextEdit="1"/>
          </p:cNvSpPr>
          <p:nvPr>
            <p:ph type="sldImg"/>
          </p:nvPr>
        </p:nvSpPr>
        <p:spPr>
          <a:xfrm>
            <a:off x="360363" y="690563"/>
            <a:ext cx="6137275" cy="3452812"/>
          </a:xfrm>
          <a:ln/>
        </p:spPr>
      </p:sp>
      <p:sp>
        <p:nvSpPr>
          <p:cNvPr id="89092" name="Rectangle 3"/>
          <p:cNvSpPr>
            <a:spLocks noGrp="1" noChangeArrowheads="1"/>
          </p:cNvSpPr>
          <p:nvPr>
            <p:ph type="body" idx="1"/>
          </p:nvPr>
        </p:nvSpPr>
        <p:spPr>
          <a:noFill/>
          <a:ln/>
        </p:spPr>
        <p:txBody>
          <a:bodyPr/>
          <a:lstStyle/>
          <a:p>
            <a:pPr eaLnBrk="1" hangingPunct="1"/>
            <a:endParaRPr lang="en-US" dirty="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p:spPr>
        <p:txBody>
          <a:bodyPr/>
          <a:lstStyle/>
          <a:p>
            <a:endParaRPr lang="en-US">
              <a:latin typeface="Arial" pitchFamily="34" charset="0"/>
            </a:endParaRPr>
          </a:p>
        </p:txBody>
      </p:sp>
      <p:sp>
        <p:nvSpPr>
          <p:cNvPr id="23556" name="Slide Number Placeholder 3"/>
          <p:cNvSpPr>
            <a:spLocks noGrp="1"/>
          </p:cNvSpPr>
          <p:nvPr>
            <p:ph type="sldNum" sz="quarter" idx="5"/>
          </p:nvPr>
        </p:nvSpPr>
        <p:spPr>
          <a:noFill/>
        </p:spPr>
        <p:txBody>
          <a:bodyPr/>
          <a:lstStyle/>
          <a:p>
            <a:fld id="{04BD0DCD-33F9-4F90-8F63-E63E00544BCC}"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360363" y="690563"/>
            <a:ext cx="6137275" cy="3452812"/>
          </a:xfrm>
          <a:ln/>
        </p:spPr>
      </p:sp>
      <p:sp>
        <p:nvSpPr>
          <p:cNvPr id="90115" name="Notes Placeholder 2"/>
          <p:cNvSpPr>
            <a:spLocks noGrp="1"/>
          </p:cNvSpPr>
          <p:nvPr>
            <p:ph type="body" idx="1"/>
          </p:nvPr>
        </p:nvSpPr>
        <p:spPr>
          <a:noFill/>
          <a:ln/>
        </p:spPr>
        <p:txBody>
          <a:bodyPr/>
          <a:lstStyle/>
          <a:p>
            <a:endParaRPr lang="en-US">
              <a:latin typeface="Arial" pitchFamily="34" charset="0"/>
            </a:endParaRPr>
          </a:p>
        </p:txBody>
      </p:sp>
      <p:sp>
        <p:nvSpPr>
          <p:cNvPr id="90116" name="Slide Number Placeholder 3"/>
          <p:cNvSpPr>
            <a:spLocks noGrp="1"/>
          </p:cNvSpPr>
          <p:nvPr>
            <p:ph type="sldNum" sz="quarter" idx="5"/>
          </p:nvPr>
        </p:nvSpPr>
        <p:spPr>
          <a:noFill/>
        </p:spPr>
        <p:txBody>
          <a:bodyPr/>
          <a:lstStyle/>
          <a:p>
            <a:fld id="{CE144DA4-1C27-4E7D-AF4B-0B6EE684BDB4}" type="slidenum">
              <a:rPr lang="en-US" smtClean="0"/>
              <a:pPr/>
              <a:t>48</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4936A82F-616A-4560-8495-B1F615F6689B}" type="slidenum">
              <a:rPr lang="en-US" smtClean="0"/>
              <a:pPr/>
              <a:t>49</a:t>
            </a:fld>
            <a:endParaRPr lang="en-US"/>
          </a:p>
        </p:txBody>
      </p:sp>
      <p:sp>
        <p:nvSpPr>
          <p:cNvPr id="91139" name="Rectangle 2"/>
          <p:cNvSpPr>
            <a:spLocks noGrp="1" noRot="1" noChangeAspect="1" noChangeArrowheads="1" noTextEdit="1"/>
          </p:cNvSpPr>
          <p:nvPr>
            <p:ph type="sldImg"/>
          </p:nvPr>
        </p:nvSpPr>
        <p:spPr>
          <a:xfrm>
            <a:off x="360363" y="690563"/>
            <a:ext cx="6137275" cy="3452812"/>
          </a:xfrm>
          <a:ln/>
        </p:spPr>
      </p:sp>
      <p:sp>
        <p:nvSpPr>
          <p:cNvPr id="91140"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2D2EB61A-8493-487B-BDD4-4F60382C09F1}" type="slidenum">
              <a:rPr lang="en-US" smtClean="0"/>
              <a:pPr/>
              <a:t>50</a:t>
            </a:fld>
            <a:endParaRPr lang="en-US"/>
          </a:p>
        </p:txBody>
      </p:sp>
      <p:sp>
        <p:nvSpPr>
          <p:cNvPr id="95235" name="Rectangle 2"/>
          <p:cNvSpPr>
            <a:spLocks noGrp="1" noRot="1" noChangeAspect="1" noChangeArrowheads="1" noTextEdit="1"/>
          </p:cNvSpPr>
          <p:nvPr>
            <p:ph type="sldImg"/>
          </p:nvPr>
        </p:nvSpPr>
        <p:spPr>
          <a:xfrm>
            <a:off x="360363" y="690563"/>
            <a:ext cx="6137275" cy="3452812"/>
          </a:xfrm>
          <a:ln/>
        </p:spPr>
      </p:sp>
      <p:sp>
        <p:nvSpPr>
          <p:cNvPr id="95236"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126AAE3A-DB2D-4E8A-AFA6-6423EA689557}" type="slidenum">
              <a:rPr lang="en-US" smtClean="0"/>
              <a:pPr/>
              <a:t>51</a:t>
            </a:fld>
            <a:endParaRPr lang="en-US"/>
          </a:p>
        </p:txBody>
      </p:sp>
      <p:sp>
        <p:nvSpPr>
          <p:cNvPr id="92163" name="Rectangle 2"/>
          <p:cNvSpPr>
            <a:spLocks noGrp="1" noRot="1" noChangeAspect="1" noChangeArrowheads="1" noTextEdit="1"/>
          </p:cNvSpPr>
          <p:nvPr>
            <p:ph type="sldImg"/>
          </p:nvPr>
        </p:nvSpPr>
        <p:spPr>
          <a:xfrm>
            <a:off x="360363" y="690563"/>
            <a:ext cx="6137275" cy="3452812"/>
          </a:xfrm>
          <a:ln/>
        </p:spPr>
      </p:sp>
      <p:sp>
        <p:nvSpPr>
          <p:cNvPr id="92164"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90563"/>
            <a:ext cx="6137275" cy="3452812"/>
          </a:xfrm>
        </p:spPr>
      </p:sp>
      <p:sp>
        <p:nvSpPr>
          <p:cNvPr id="3" name="Notes Placeholder 2"/>
          <p:cNvSpPr>
            <a:spLocks noGrp="1"/>
          </p:cNvSpPr>
          <p:nvPr>
            <p:ph type="body" idx="1"/>
          </p:nvPr>
        </p:nvSpPr>
        <p:spPr/>
        <p:txBody>
          <a:bodyPr/>
          <a:lstStyle/>
          <a:p>
            <a:r>
              <a:rPr lang="en-US" dirty="0"/>
              <a:t>Source: Rainfall dataset: NASA Earth Observations;</a:t>
            </a:r>
            <a:r>
              <a:rPr lang="en-US" baseline="0" dirty="0"/>
              <a:t> http://neo.sci.gsfc.nasa.gov/Search.html </a:t>
            </a:r>
          </a:p>
          <a:p>
            <a:r>
              <a:rPr lang="en-US" baseline="0" dirty="0"/>
              <a:t>November precipitation.</a:t>
            </a:r>
            <a:endParaRPr lang="en-US" dirty="0"/>
          </a:p>
        </p:txBody>
      </p:sp>
      <p:sp>
        <p:nvSpPr>
          <p:cNvPr id="4" name="Slide Number Placeholder 3"/>
          <p:cNvSpPr>
            <a:spLocks noGrp="1"/>
          </p:cNvSpPr>
          <p:nvPr>
            <p:ph type="sldNum" sz="quarter" idx="10"/>
          </p:nvPr>
        </p:nvSpPr>
        <p:spPr/>
        <p:txBody>
          <a:bodyPr/>
          <a:lstStyle/>
          <a:p>
            <a:pPr>
              <a:defRPr/>
            </a:pPr>
            <a:fld id="{140A4CEF-1953-4CE9-B7E5-D17B7BDBFC4B}" type="slidenum">
              <a:rPr lang="en-US" smtClean="0"/>
              <a:pPr>
                <a:defRPr/>
              </a:pPr>
              <a:t>52</a:t>
            </a:fld>
            <a:endParaRPr lang="en-US"/>
          </a:p>
        </p:txBody>
      </p:sp>
    </p:spTree>
    <p:extLst>
      <p:ext uri="{BB962C8B-B14F-4D97-AF65-F5344CB8AC3E}">
        <p14:creationId xmlns:p14="http://schemas.microsoft.com/office/powerpoint/2010/main" val="3773144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90563"/>
            <a:ext cx="6137275" cy="3452812"/>
          </a:xfrm>
        </p:spPr>
      </p:sp>
      <p:sp>
        <p:nvSpPr>
          <p:cNvPr id="3" name="Notes Placeholder 2"/>
          <p:cNvSpPr>
            <a:spLocks noGrp="1"/>
          </p:cNvSpPr>
          <p:nvPr>
            <p:ph type="body" idx="1"/>
          </p:nvPr>
        </p:nvSpPr>
        <p:spPr/>
        <p:txBody>
          <a:bodyPr/>
          <a:lstStyle/>
          <a:p>
            <a:r>
              <a:rPr lang="en-US" dirty="0"/>
              <a:t>June precipitation.</a:t>
            </a:r>
          </a:p>
        </p:txBody>
      </p:sp>
      <p:sp>
        <p:nvSpPr>
          <p:cNvPr id="4" name="Slide Number Placeholder 3"/>
          <p:cNvSpPr>
            <a:spLocks noGrp="1"/>
          </p:cNvSpPr>
          <p:nvPr>
            <p:ph type="sldNum" sz="quarter" idx="10"/>
          </p:nvPr>
        </p:nvSpPr>
        <p:spPr/>
        <p:txBody>
          <a:bodyPr/>
          <a:lstStyle/>
          <a:p>
            <a:pPr>
              <a:defRPr/>
            </a:pPr>
            <a:fld id="{140A4CEF-1953-4CE9-B7E5-D17B7BDBFC4B}" type="slidenum">
              <a:rPr lang="en-US" smtClean="0"/>
              <a:pPr>
                <a:defRPr/>
              </a:pPr>
              <a:t>53</a:t>
            </a:fld>
            <a:endParaRPr lang="en-US"/>
          </a:p>
        </p:txBody>
      </p:sp>
    </p:spTree>
    <p:extLst>
      <p:ext uri="{BB962C8B-B14F-4D97-AF65-F5344CB8AC3E}">
        <p14:creationId xmlns:p14="http://schemas.microsoft.com/office/powerpoint/2010/main" val="22905993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1E38F1B1-3E3A-46E5-8B9E-18CC0350FCDE}" type="slidenum">
              <a:rPr lang="en-US" smtClean="0"/>
              <a:pPr/>
              <a:t>55</a:t>
            </a:fld>
            <a:endParaRPr lang="en-US"/>
          </a:p>
        </p:txBody>
      </p:sp>
      <p:sp>
        <p:nvSpPr>
          <p:cNvPr id="96259" name="Rectangle 2"/>
          <p:cNvSpPr>
            <a:spLocks noGrp="1" noRot="1" noChangeAspect="1" noChangeArrowheads="1" noTextEdit="1"/>
          </p:cNvSpPr>
          <p:nvPr>
            <p:ph type="sldImg"/>
          </p:nvPr>
        </p:nvSpPr>
        <p:spPr>
          <a:xfrm>
            <a:off x="381000" y="685800"/>
            <a:ext cx="6096000" cy="3429000"/>
          </a:xfrm>
          <a:ln/>
        </p:spPr>
      </p:sp>
      <p:sp>
        <p:nvSpPr>
          <p:cNvPr id="96260"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033970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A488C302-9176-47EE-8A2E-A73643FE7C6B}" type="slidenum">
              <a:rPr lang="en-US" smtClean="0"/>
              <a:pPr/>
              <a:t>56</a:t>
            </a:fld>
            <a:endParaRPr lang="en-US"/>
          </a:p>
        </p:txBody>
      </p:sp>
      <p:sp>
        <p:nvSpPr>
          <p:cNvPr id="97283" name="Rectangle 2"/>
          <p:cNvSpPr>
            <a:spLocks noGrp="1" noRot="1" noChangeAspect="1" noChangeArrowheads="1" noTextEdit="1"/>
          </p:cNvSpPr>
          <p:nvPr>
            <p:ph type="sldImg"/>
          </p:nvPr>
        </p:nvSpPr>
        <p:spPr>
          <a:xfrm>
            <a:off x="360363" y="690563"/>
            <a:ext cx="6137275" cy="3452812"/>
          </a:xfrm>
          <a:ln/>
        </p:spPr>
      </p:sp>
      <p:sp>
        <p:nvSpPr>
          <p:cNvPr id="97284"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0EAFDA08-8EF3-4CDA-909E-646A28DF254C}" type="slidenum">
              <a:rPr lang="en-US" smtClean="0"/>
              <a:pPr/>
              <a:t>57</a:t>
            </a:fld>
            <a:endParaRPr lang="en-US"/>
          </a:p>
        </p:txBody>
      </p:sp>
      <p:sp>
        <p:nvSpPr>
          <p:cNvPr id="98307" name="Rectangle 2"/>
          <p:cNvSpPr>
            <a:spLocks noGrp="1" noRot="1" noChangeAspect="1" noChangeArrowheads="1" noTextEdit="1"/>
          </p:cNvSpPr>
          <p:nvPr>
            <p:ph type="sldImg"/>
          </p:nvPr>
        </p:nvSpPr>
        <p:spPr>
          <a:xfrm>
            <a:off x="360363" y="690563"/>
            <a:ext cx="6137275" cy="3452812"/>
          </a:xfrm>
          <a:ln/>
        </p:spPr>
      </p:sp>
      <p:sp>
        <p:nvSpPr>
          <p:cNvPr id="98308"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1F946BE2-A3E9-487E-A040-510FC388B275}" type="slidenum">
              <a:rPr lang="en-US" smtClean="0"/>
              <a:pPr/>
              <a:t>58</a:t>
            </a:fld>
            <a:endParaRPr lang="en-US"/>
          </a:p>
        </p:txBody>
      </p:sp>
      <p:sp>
        <p:nvSpPr>
          <p:cNvPr id="100355" name="Rectangle 2"/>
          <p:cNvSpPr>
            <a:spLocks noGrp="1" noRot="1" noChangeAspect="1" noChangeArrowheads="1" noTextEdit="1"/>
          </p:cNvSpPr>
          <p:nvPr>
            <p:ph type="sldImg"/>
          </p:nvPr>
        </p:nvSpPr>
        <p:spPr>
          <a:xfrm>
            <a:off x="360363" y="690563"/>
            <a:ext cx="6137275" cy="3452812"/>
          </a:xfrm>
          <a:ln/>
        </p:spPr>
      </p:sp>
      <p:sp>
        <p:nvSpPr>
          <p:cNvPr id="100356"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p:spPr>
        <p:txBody>
          <a:bodyPr/>
          <a:lstStyle/>
          <a:p>
            <a:endParaRPr lang="en-US">
              <a:latin typeface="Arial" pitchFamily="34" charset="0"/>
            </a:endParaRPr>
          </a:p>
        </p:txBody>
      </p:sp>
      <p:sp>
        <p:nvSpPr>
          <p:cNvPr id="24580" name="Slide Number Placeholder 3"/>
          <p:cNvSpPr>
            <a:spLocks noGrp="1"/>
          </p:cNvSpPr>
          <p:nvPr>
            <p:ph type="sldNum" sz="quarter" idx="5"/>
          </p:nvPr>
        </p:nvSpPr>
        <p:spPr>
          <a:noFill/>
        </p:spPr>
        <p:txBody>
          <a:bodyPr/>
          <a:lstStyle/>
          <a:p>
            <a:fld id="{41DFEFA8-56C6-4CE4-A59C-422F7594BD70}"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1DBD2D0D-C01B-45A8-9470-500317DCCA85}" type="slidenum">
              <a:rPr lang="en-US" smtClean="0"/>
              <a:pPr/>
              <a:t>59</a:t>
            </a:fld>
            <a:endParaRPr lang="en-US"/>
          </a:p>
        </p:txBody>
      </p:sp>
      <p:sp>
        <p:nvSpPr>
          <p:cNvPr id="99331" name="Rectangle 2"/>
          <p:cNvSpPr>
            <a:spLocks noGrp="1" noRot="1" noChangeAspect="1" noChangeArrowheads="1" noTextEdit="1"/>
          </p:cNvSpPr>
          <p:nvPr>
            <p:ph type="sldImg"/>
          </p:nvPr>
        </p:nvSpPr>
        <p:spPr>
          <a:xfrm>
            <a:off x="360363" y="690563"/>
            <a:ext cx="6137275" cy="3452812"/>
          </a:xfrm>
          <a:solidFill>
            <a:srgbClr val="FFFFFF"/>
          </a:solidFill>
          <a:ln/>
        </p:spPr>
      </p:sp>
      <p:sp>
        <p:nvSpPr>
          <p:cNvPr id="993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F100BDB5-2642-460B-94E4-2A36077592A6}" type="slidenum">
              <a:rPr lang="en-US" smtClean="0"/>
              <a:pPr/>
              <a:t>60</a:t>
            </a:fld>
            <a:endParaRPr lang="en-US"/>
          </a:p>
        </p:txBody>
      </p:sp>
      <p:sp>
        <p:nvSpPr>
          <p:cNvPr id="101379" name="Rectangle 2"/>
          <p:cNvSpPr>
            <a:spLocks noGrp="1" noRot="1" noChangeAspect="1" noChangeArrowheads="1" noTextEdit="1"/>
          </p:cNvSpPr>
          <p:nvPr>
            <p:ph type="sldImg"/>
          </p:nvPr>
        </p:nvSpPr>
        <p:spPr>
          <a:xfrm>
            <a:off x="360363" y="690563"/>
            <a:ext cx="6137275" cy="3452812"/>
          </a:xfrm>
          <a:solidFill>
            <a:srgbClr val="FFFFFF"/>
          </a:solidFill>
          <a:ln/>
        </p:spPr>
      </p:sp>
      <p:sp>
        <p:nvSpPr>
          <p:cNvPr id="1013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9A8F3C8E-BBE8-494D-A55F-3ACF04697438}" type="slidenum">
              <a:rPr lang="en-US" smtClean="0"/>
              <a:pPr/>
              <a:t>61</a:t>
            </a:fld>
            <a:endParaRPr lang="en-US"/>
          </a:p>
        </p:txBody>
      </p:sp>
      <p:sp>
        <p:nvSpPr>
          <p:cNvPr id="102403" name="Rectangle 2"/>
          <p:cNvSpPr>
            <a:spLocks noGrp="1" noRot="1" noChangeAspect="1" noChangeArrowheads="1" noTextEdit="1"/>
          </p:cNvSpPr>
          <p:nvPr>
            <p:ph type="sldImg"/>
          </p:nvPr>
        </p:nvSpPr>
        <p:spPr>
          <a:xfrm>
            <a:off x="360363" y="690563"/>
            <a:ext cx="6137275" cy="3452812"/>
          </a:xfrm>
          <a:solidFill>
            <a:srgbClr val="FFFFFF"/>
          </a:solidFill>
          <a:ln/>
        </p:spPr>
      </p:sp>
      <p:sp>
        <p:nvSpPr>
          <p:cNvPr id="1024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D7736F7D-9300-4ADF-91D1-5E40EBADE6C7}" type="slidenum">
              <a:rPr lang="en-US" smtClean="0"/>
              <a:pPr/>
              <a:t>63</a:t>
            </a:fld>
            <a:endParaRPr lang="en-US"/>
          </a:p>
        </p:txBody>
      </p:sp>
      <p:sp>
        <p:nvSpPr>
          <p:cNvPr id="103427" name="Rectangle 2"/>
          <p:cNvSpPr>
            <a:spLocks noGrp="1" noRot="1" noChangeAspect="1" noChangeArrowheads="1" noTextEdit="1"/>
          </p:cNvSpPr>
          <p:nvPr>
            <p:ph type="sldImg"/>
          </p:nvPr>
        </p:nvSpPr>
        <p:spPr>
          <a:xfrm>
            <a:off x="360363" y="690563"/>
            <a:ext cx="6137275" cy="3452812"/>
          </a:xfrm>
          <a:ln/>
        </p:spPr>
      </p:sp>
      <p:sp>
        <p:nvSpPr>
          <p:cNvPr id="103428"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E8C846B3-CFCB-4C19-86BE-1D3ABC249DCA}" type="slidenum">
              <a:rPr lang="en-US" smtClean="0"/>
              <a:pPr/>
              <a:t>64</a:t>
            </a:fld>
            <a:endParaRPr lang="en-US"/>
          </a:p>
        </p:txBody>
      </p:sp>
      <p:sp>
        <p:nvSpPr>
          <p:cNvPr id="105475" name="Rectangle 2"/>
          <p:cNvSpPr>
            <a:spLocks noGrp="1" noRot="1" noChangeAspect="1" noChangeArrowheads="1" noTextEdit="1"/>
          </p:cNvSpPr>
          <p:nvPr>
            <p:ph type="sldImg"/>
          </p:nvPr>
        </p:nvSpPr>
        <p:spPr>
          <a:xfrm>
            <a:off x="360363" y="690563"/>
            <a:ext cx="6137275" cy="3452812"/>
          </a:xfrm>
          <a:solidFill>
            <a:srgbClr val="FFFFFF"/>
          </a:solidFill>
          <a:ln/>
        </p:spPr>
      </p:sp>
      <p:sp>
        <p:nvSpPr>
          <p:cNvPr id="1054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90563"/>
            <a:ext cx="6137275" cy="345281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40A4CEF-1953-4CE9-B7E5-D17B7BDBFC4B}" type="slidenum">
              <a:rPr lang="en-US" smtClean="0"/>
              <a:pPr>
                <a:defRPr/>
              </a:pPr>
              <a:t>65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9D2EF67E-D7AE-482D-AC87-6B3CC05437F5}" type="slidenum">
              <a:rPr lang="en-US" smtClean="0"/>
              <a:pPr/>
              <a:t>66</a:t>
            </a:fld>
            <a:endParaRPr lang="en-US"/>
          </a:p>
        </p:txBody>
      </p:sp>
      <p:sp>
        <p:nvSpPr>
          <p:cNvPr id="108547" name="Rectangle 2"/>
          <p:cNvSpPr>
            <a:spLocks noGrp="1" noRot="1" noChangeAspect="1" noChangeArrowheads="1" noTextEdit="1"/>
          </p:cNvSpPr>
          <p:nvPr>
            <p:ph type="sldImg"/>
          </p:nvPr>
        </p:nvSpPr>
        <p:spPr>
          <a:xfrm>
            <a:off x="360363" y="690563"/>
            <a:ext cx="6137275" cy="3452812"/>
          </a:xfrm>
          <a:ln/>
        </p:spPr>
      </p:sp>
      <p:sp>
        <p:nvSpPr>
          <p:cNvPr id="108548"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40A4CEF-1953-4CE9-B7E5-D17B7BDBFC4B}" type="slidenum">
              <a:rPr lang="en-US" smtClean="0"/>
              <a:pPr>
                <a:defRPr/>
              </a:pPr>
              <a:t>67</a:t>
            </a:fld>
            <a:endParaRPr lang="en-US"/>
          </a:p>
        </p:txBody>
      </p:sp>
    </p:spTree>
    <p:extLst>
      <p:ext uri="{BB962C8B-B14F-4D97-AF65-F5344CB8AC3E}">
        <p14:creationId xmlns:p14="http://schemas.microsoft.com/office/powerpoint/2010/main" val="3706890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5311B12F-6C01-4C53-BF66-5E735BC0158E}" type="slidenum">
              <a:rPr lang="en-US" smtClean="0"/>
              <a:pPr/>
              <a:t>68</a:t>
            </a:fld>
            <a:endParaRPr lang="en-US"/>
          </a:p>
        </p:txBody>
      </p:sp>
      <p:sp>
        <p:nvSpPr>
          <p:cNvPr id="109571" name="Rectangle 2"/>
          <p:cNvSpPr>
            <a:spLocks noGrp="1" noRot="1" noChangeAspect="1" noChangeArrowheads="1" noTextEdit="1"/>
          </p:cNvSpPr>
          <p:nvPr>
            <p:ph type="sldImg"/>
          </p:nvPr>
        </p:nvSpPr>
        <p:spPr>
          <a:xfrm>
            <a:off x="360363" y="690563"/>
            <a:ext cx="6137275" cy="3452812"/>
          </a:xfrm>
          <a:ln/>
        </p:spPr>
      </p:sp>
      <p:sp>
        <p:nvSpPr>
          <p:cNvPr id="109572" name="Rectangle 3"/>
          <p:cNvSpPr>
            <a:spLocks noGrp="1" noChangeArrowheads="1"/>
          </p:cNvSpPr>
          <p:nvPr>
            <p:ph type="body" idx="1"/>
          </p:nvPr>
        </p:nvSpPr>
        <p:spPr>
          <a:noFill/>
          <a:ln/>
        </p:spPr>
        <p:txBody>
          <a:bodyPr/>
          <a:lstStyle/>
          <a:p>
            <a:pPr eaLnBrk="1" hangingPunct="1"/>
            <a:endParaRPr lang="en-US" dirty="0">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CD3D3E88-204B-4DCC-8285-31A1AC16B64A}" type="slidenum">
              <a:rPr lang="en-US" smtClean="0"/>
              <a:pPr/>
              <a:t>69</a:t>
            </a:fld>
            <a:endParaRPr lang="en-US"/>
          </a:p>
        </p:txBody>
      </p:sp>
      <p:sp>
        <p:nvSpPr>
          <p:cNvPr id="111619" name="Rectangle 2"/>
          <p:cNvSpPr>
            <a:spLocks noGrp="1" noRot="1" noChangeAspect="1" noChangeArrowheads="1" noTextEdit="1"/>
          </p:cNvSpPr>
          <p:nvPr>
            <p:ph type="sldImg"/>
          </p:nvPr>
        </p:nvSpPr>
        <p:spPr>
          <a:xfrm>
            <a:off x="360363" y="690563"/>
            <a:ext cx="6137275" cy="3452812"/>
          </a:xfrm>
          <a:ln/>
        </p:spPr>
      </p:sp>
      <p:sp>
        <p:nvSpPr>
          <p:cNvPr id="111620"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endParaRPr lang="en-US">
              <a:latin typeface="Arial" pitchFamily="34" charset="0"/>
            </a:endParaRPr>
          </a:p>
        </p:txBody>
      </p:sp>
      <p:sp>
        <p:nvSpPr>
          <p:cNvPr id="25604" name="Slide Number Placeholder 3"/>
          <p:cNvSpPr>
            <a:spLocks noGrp="1"/>
          </p:cNvSpPr>
          <p:nvPr>
            <p:ph type="sldNum" sz="quarter" idx="5"/>
          </p:nvPr>
        </p:nvSpPr>
        <p:spPr>
          <a:noFill/>
        </p:spPr>
        <p:txBody>
          <a:bodyPr/>
          <a:lstStyle/>
          <a:p>
            <a:fld id="{C01D4412-154A-4B0D-8B1E-67A746C66ED0}"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037FE50B-5101-4DBD-96AE-3E2D01642D25}" type="slidenum">
              <a:rPr lang="en-US" smtClean="0"/>
              <a:pPr/>
              <a:t>70</a:t>
            </a:fld>
            <a:endParaRPr lang="en-US"/>
          </a:p>
        </p:txBody>
      </p:sp>
      <p:sp>
        <p:nvSpPr>
          <p:cNvPr id="112643" name="Rectangle 2"/>
          <p:cNvSpPr>
            <a:spLocks noGrp="1" noRot="1" noChangeAspect="1" noChangeArrowheads="1" noTextEdit="1"/>
          </p:cNvSpPr>
          <p:nvPr>
            <p:ph type="sldImg"/>
          </p:nvPr>
        </p:nvSpPr>
        <p:spPr>
          <a:xfrm>
            <a:off x="360363" y="690563"/>
            <a:ext cx="6137275" cy="3452812"/>
          </a:xfrm>
          <a:solidFill>
            <a:srgbClr val="FFFFFF"/>
          </a:solidFill>
          <a:ln/>
        </p:spPr>
      </p:sp>
      <p:sp>
        <p:nvSpPr>
          <p:cNvPr id="1126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237A3AAF-0F57-4C06-B194-275571D181BB}" type="slidenum">
              <a:rPr lang="en-US" smtClean="0"/>
              <a:pPr/>
              <a:t>71</a:t>
            </a:fld>
            <a:endParaRPr lang="en-US"/>
          </a:p>
        </p:txBody>
      </p:sp>
      <p:sp>
        <p:nvSpPr>
          <p:cNvPr id="113667" name="Rectangle 2"/>
          <p:cNvSpPr>
            <a:spLocks noGrp="1" noRot="1" noChangeAspect="1" noChangeArrowheads="1" noTextEdit="1"/>
          </p:cNvSpPr>
          <p:nvPr>
            <p:ph type="sldImg"/>
          </p:nvPr>
        </p:nvSpPr>
        <p:spPr>
          <a:xfrm>
            <a:off x="360363" y="690563"/>
            <a:ext cx="6137275" cy="3452812"/>
          </a:xfrm>
          <a:ln/>
        </p:spPr>
      </p:sp>
      <p:sp>
        <p:nvSpPr>
          <p:cNvPr id="113668"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p:spPr>
        <p:txBody>
          <a:bodyPr/>
          <a:lstStyle/>
          <a:p>
            <a:endParaRPr lang="en-US">
              <a:latin typeface="Arial" pitchFamily="34" charset="0"/>
            </a:endParaRPr>
          </a:p>
        </p:txBody>
      </p:sp>
      <p:sp>
        <p:nvSpPr>
          <p:cNvPr id="26628" name="Slide Number Placeholder 3"/>
          <p:cNvSpPr>
            <a:spLocks noGrp="1"/>
          </p:cNvSpPr>
          <p:nvPr>
            <p:ph type="sldNum" sz="quarter" idx="5"/>
          </p:nvPr>
        </p:nvSpPr>
        <p:spPr>
          <a:noFill/>
        </p:spPr>
        <p:txBody>
          <a:bodyPr/>
          <a:lstStyle/>
          <a:p>
            <a:fld id="{B21FDEBE-9799-40E7-8674-74BBBABE7832}"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endParaRPr lang="en-US">
              <a:latin typeface="Arial" pitchFamily="34" charset="0"/>
            </a:endParaRPr>
          </a:p>
        </p:txBody>
      </p:sp>
      <p:sp>
        <p:nvSpPr>
          <p:cNvPr id="27652" name="Slide Number Placeholder 3"/>
          <p:cNvSpPr>
            <a:spLocks noGrp="1"/>
          </p:cNvSpPr>
          <p:nvPr>
            <p:ph type="sldNum" sz="quarter" idx="5"/>
          </p:nvPr>
        </p:nvSpPr>
        <p:spPr>
          <a:noFill/>
        </p:spPr>
        <p:txBody>
          <a:bodyPr/>
          <a:lstStyle/>
          <a:p>
            <a:fld id="{B5920EEB-5D9B-4899-A03B-3D2EB7026F03}"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p:spPr>
        <p:txBody>
          <a:bodyPr/>
          <a:lstStyle/>
          <a:p>
            <a:endParaRPr lang="en-US">
              <a:latin typeface="Arial" pitchFamily="34" charset="0"/>
            </a:endParaRPr>
          </a:p>
        </p:txBody>
      </p:sp>
      <p:sp>
        <p:nvSpPr>
          <p:cNvPr id="28676" name="Slide Number Placeholder 3"/>
          <p:cNvSpPr>
            <a:spLocks noGrp="1"/>
          </p:cNvSpPr>
          <p:nvPr>
            <p:ph type="sldNum" sz="quarter" idx="5"/>
          </p:nvPr>
        </p:nvSpPr>
        <p:spPr>
          <a:noFill/>
        </p:spPr>
        <p:txBody>
          <a:bodyPr/>
          <a:lstStyle/>
          <a:p>
            <a:fld id="{2ACCEAAD-0864-4E2C-998E-A80BCD8314A9}"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10153651" y="152400"/>
            <a:ext cx="920749" cy="1143000"/>
          </a:xfrm>
          <a:custGeom>
            <a:avLst/>
            <a:gdLst/>
            <a:ahLst/>
            <a:cxnLst>
              <a:cxn ang="0">
                <a:pos x="59" y="0"/>
              </a:cxn>
              <a:cxn ang="0">
                <a:pos x="435" y="1"/>
              </a:cxn>
              <a:cxn ang="0">
                <a:pos x="158" y="720"/>
              </a:cxn>
              <a:cxn ang="0">
                <a:pos x="0" y="719"/>
              </a:cxn>
              <a:cxn ang="0">
                <a:pos x="59" y="0"/>
              </a:cxn>
            </a:cxnLst>
            <a:rect l="0" t="0" r="r" b="b"/>
            <a:pathLst>
              <a:path w="435" h="720">
                <a:moveTo>
                  <a:pt x="59" y="0"/>
                </a:moveTo>
                <a:lnTo>
                  <a:pt x="435" y="1"/>
                </a:lnTo>
                <a:lnTo>
                  <a:pt x="158" y="720"/>
                </a:lnTo>
                <a:lnTo>
                  <a:pt x="0" y="719"/>
                </a:lnTo>
                <a:lnTo>
                  <a:pt x="59" y="0"/>
                </a:lnTo>
                <a:close/>
              </a:path>
            </a:pathLst>
          </a:custGeom>
          <a:solidFill>
            <a:srgbClr val="993300"/>
          </a:solidFill>
          <a:ln w="9525">
            <a:noFill/>
            <a:round/>
            <a:headEnd/>
            <a:tailEnd/>
          </a:ln>
          <a:effectLst/>
        </p:spPr>
        <p:txBody>
          <a:bodyPr/>
          <a:lstStyle/>
          <a:p>
            <a:pPr>
              <a:defRPr/>
            </a:pPr>
            <a:endParaRPr lang="en-US">
              <a:latin typeface="Arial" charset="0"/>
            </a:endParaRPr>
          </a:p>
        </p:txBody>
      </p:sp>
      <p:sp>
        <p:nvSpPr>
          <p:cNvPr id="5" name="Freeform 3"/>
          <p:cNvSpPr>
            <a:spLocks/>
          </p:cNvSpPr>
          <p:nvPr/>
        </p:nvSpPr>
        <p:spPr bwMode="auto">
          <a:xfrm>
            <a:off x="5526618" y="-3175"/>
            <a:ext cx="1037167" cy="1462088"/>
          </a:xfrm>
          <a:custGeom>
            <a:avLst/>
            <a:gdLst/>
            <a:ahLst/>
            <a:cxnLst>
              <a:cxn ang="0">
                <a:pos x="34" y="0"/>
              </a:cxn>
              <a:cxn ang="0">
                <a:pos x="490" y="0"/>
              </a:cxn>
              <a:cxn ang="0">
                <a:pos x="140" y="921"/>
              </a:cxn>
              <a:cxn ang="0">
                <a:pos x="0" y="921"/>
              </a:cxn>
              <a:cxn ang="0">
                <a:pos x="34" y="0"/>
              </a:cxn>
            </a:cxnLst>
            <a:rect l="0" t="0" r="r" b="b"/>
            <a:pathLst>
              <a:path w="490" h="921">
                <a:moveTo>
                  <a:pt x="34" y="0"/>
                </a:moveTo>
                <a:lnTo>
                  <a:pt x="490" y="0"/>
                </a:lnTo>
                <a:lnTo>
                  <a:pt x="140" y="921"/>
                </a:lnTo>
                <a:lnTo>
                  <a:pt x="0" y="921"/>
                </a:lnTo>
                <a:lnTo>
                  <a:pt x="34" y="0"/>
                </a:lnTo>
                <a:close/>
              </a:path>
            </a:pathLst>
          </a:custGeom>
          <a:solidFill>
            <a:srgbClr val="FFCC00"/>
          </a:solidFill>
          <a:ln w="9525">
            <a:noFill/>
            <a:round/>
            <a:headEnd/>
            <a:tailEnd/>
          </a:ln>
          <a:effectLst/>
        </p:spPr>
        <p:txBody>
          <a:bodyPr/>
          <a:lstStyle/>
          <a:p>
            <a:pPr>
              <a:defRPr/>
            </a:pPr>
            <a:endParaRPr lang="en-US">
              <a:latin typeface="Arial" charset="0"/>
            </a:endParaRPr>
          </a:p>
        </p:txBody>
      </p:sp>
      <p:sp>
        <p:nvSpPr>
          <p:cNvPr id="6" name="Rectangle 4"/>
          <p:cNvSpPr>
            <a:spLocks noChangeArrowheads="1"/>
          </p:cNvSpPr>
          <p:nvPr userDrawn="1"/>
        </p:nvSpPr>
        <p:spPr bwMode="auto">
          <a:xfrm>
            <a:off x="-10584" y="1447800"/>
            <a:ext cx="2252135" cy="4953000"/>
          </a:xfrm>
          <a:prstGeom prst="rect">
            <a:avLst/>
          </a:prstGeom>
          <a:solidFill>
            <a:schemeClr val="accent1">
              <a:lumMod val="40000"/>
              <a:lumOff val="60000"/>
            </a:schemeClr>
          </a:solidFill>
          <a:ln w="9525">
            <a:noFill/>
            <a:miter lim="800000"/>
            <a:headEnd/>
            <a:tailEnd/>
          </a:ln>
          <a:effectLst/>
        </p:spPr>
        <p:txBody>
          <a:bodyPr wrap="none" anchor="ctr"/>
          <a:lstStyle/>
          <a:p>
            <a:pPr>
              <a:defRPr/>
            </a:pPr>
            <a:endParaRPr lang="en-US">
              <a:latin typeface="Arial" charset="0"/>
            </a:endParaRPr>
          </a:p>
        </p:txBody>
      </p:sp>
      <p:sp>
        <p:nvSpPr>
          <p:cNvPr id="7" name="Rectangle 5"/>
          <p:cNvSpPr>
            <a:spLocks noChangeArrowheads="1"/>
          </p:cNvSpPr>
          <p:nvPr/>
        </p:nvSpPr>
        <p:spPr bwMode="auto">
          <a:xfrm>
            <a:off x="-8467" y="-1588"/>
            <a:ext cx="5689600" cy="1460501"/>
          </a:xfrm>
          <a:prstGeom prst="rect">
            <a:avLst/>
          </a:prstGeom>
          <a:solidFill>
            <a:srgbClr val="FFCC00"/>
          </a:solidFill>
          <a:ln w="9525">
            <a:noFill/>
            <a:miter lim="800000"/>
            <a:headEnd/>
            <a:tailEnd/>
          </a:ln>
          <a:effectLst/>
        </p:spPr>
        <p:txBody>
          <a:bodyPr wrap="none" anchor="ctr"/>
          <a:lstStyle/>
          <a:p>
            <a:pPr>
              <a:defRPr/>
            </a:pPr>
            <a:endParaRPr lang="en-US">
              <a:latin typeface="Arial" charset="0"/>
            </a:endParaRPr>
          </a:p>
        </p:txBody>
      </p:sp>
      <p:sp>
        <p:nvSpPr>
          <p:cNvPr id="8" name="Rectangle 6"/>
          <p:cNvSpPr>
            <a:spLocks noChangeArrowheads="1"/>
          </p:cNvSpPr>
          <p:nvPr/>
        </p:nvSpPr>
        <p:spPr bwMode="auto">
          <a:xfrm>
            <a:off x="-12700" y="152400"/>
            <a:ext cx="10363200" cy="1143000"/>
          </a:xfrm>
          <a:prstGeom prst="rect">
            <a:avLst/>
          </a:prstGeom>
          <a:solidFill>
            <a:srgbClr val="993300"/>
          </a:solidFill>
          <a:ln w="9525">
            <a:noFill/>
            <a:miter lim="800000"/>
            <a:headEnd/>
            <a:tailEnd/>
          </a:ln>
          <a:effectLst/>
        </p:spPr>
        <p:txBody>
          <a:bodyPr wrap="none" anchor="ctr"/>
          <a:lstStyle/>
          <a:p>
            <a:pPr>
              <a:defRPr/>
            </a:pPr>
            <a:endParaRPr lang="en-US">
              <a:latin typeface="Arial" charset="0"/>
            </a:endParaRPr>
          </a:p>
        </p:txBody>
      </p:sp>
      <p:sp>
        <p:nvSpPr>
          <p:cNvPr id="10" name="Freeform 8"/>
          <p:cNvSpPr>
            <a:spLocks/>
          </p:cNvSpPr>
          <p:nvPr userDrawn="1"/>
        </p:nvSpPr>
        <p:spPr bwMode="auto">
          <a:xfrm>
            <a:off x="-8467" y="1460500"/>
            <a:ext cx="651933" cy="1422400"/>
          </a:xfrm>
          <a:custGeom>
            <a:avLst/>
            <a:gdLst/>
            <a:ahLst/>
            <a:cxnLst>
              <a:cxn ang="0">
                <a:pos x="1" y="0"/>
              </a:cxn>
              <a:cxn ang="0">
                <a:pos x="347" y="0"/>
              </a:cxn>
              <a:cxn ang="0">
                <a:pos x="0" y="1008"/>
              </a:cxn>
              <a:cxn ang="0">
                <a:pos x="1" y="0"/>
              </a:cxn>
            </a:cxnLst>
            <a:rect l="0" t="0" r="r" b="b"/>
            <a:pathLst>
              <a:path w="347" h="1008">
                <a:moveTo>
                  <a:pt x="1" y="0"/>
                </a:moveTo>
                <a:lnTo>
                  <a:pt x="347" y="0"/>
                </a:lnTo>
                <a:lnTo>
                  <a:pt x="0" y="1008"/>
                </a:lnTo>
                <a:lnTo>
                  <a:pt x="1" y="0"/>
                </a:lnTo>
                <a:close/>
              </a:path>
            </a:pathLst>
          </a:custGeom>
          <a:solidFill>
            <a:srgbClr val="800000"/>
          </a:solidFill>
          <a:ln w="9525">
            <a:noFill/>
            <a:round/>
            <a:headEnd/>
            <a:tailEnd/>
          </a:ln>
          <a:effectLst/>
        </p:spPr>
        <p:txBody>
          <a:bodyPr/>
          <a:lstStyle/>
          <a:p>
            <a:pPr>
              <a:defRPr/>
            </a:pPr>
            <a:endParaRPr lang="en-US">
              <a:latin typeface="Arial" charset="0"/>
            </a:endParaRPr>
          </a:p>
        </p:txBody>
      </p:sp>
      <p:sp>
        <p:nvSpPr>
          <p:cNvPr id="11" name="Freeform 9"/>
          <p:cNvSpPr>
            <a:spLocks/>
          </p:cNvSpPr>
          <p:nvPr/>
        </p:nvSpPr>
        <p:spPr bwMode="auto">
          <a:xfrm>
            <a:off x="-12699" y="-4763"/>
            <a:ext cx="1318684" cy="157163"/>
          </a:xfrm>
          <a:custGeom>
            <a:avLst/>
            <a:gdLst/>
            <a:ahLst/>
            <a:cxnLst>
              <a:cxn ang="0">
                <a:pos x="0" y="0"/>
              </a:cxn>
              <a:cxn ang="0">
                <a:pos x="623" y="0"/>
              </a:cxn>
              <a:cxn ang="0">
                <a:pos x="584" y="99"/>
              </a:cxn>
              <a:cxn ang="0">
                <a:pos x="0" y="99"/>
              </a:cxn>
              <a:cxn ang="0">
                <a:pos x="0" y="0"/>
              </a:cxn>
            </a:cxnLst>
            <a:rect l="0" t="0" r="r" b="b"/>
            <a:pathLst>
              <a:path w="623" h="99">
                <a:moveTo>
                  <a:pt x="0" y="0"/>
                </a:moveTo>
                <a:lnTo>
                  <a:pt x="623" y="0"/>
                </a:lnTo>
                <a:lnTo>
                  <a:pt x="584" y="99"/>
                </a:lnTo>
                <a:lnTo>
                  <a:pt x="0" y="99"/>
                </a:lnTo>
                <a:lnTo>
                  <a:pt x="0" y="0"/>
                </a:lnTo>
                <a:close/>
              </a:path>
            </a:pathLst>
          </a:custGeom>
          <a:solidFill>
            <a:srgbClr val="800000"/>
          </a:solidFill>
          <a:ln w="9525">
            <a:noFill/>
            <a:round/>
            <a:headEnd/>
            <a:tailEnd/>
          </a:ln>
          <a:effectLst/>
        </p:spPr>
        <p:txBody>
          <a:bodyPr/>
          <a:lstStyle/>
          <a:p>
            <a:pPr>
              <a:defRPr/>
            </a:pPr>
            <a:endParaRPr lang="en-US">
              <a:latin typeface="Arial" charset="0"/>
            </a:endParaRPr>
          </a:p>
        </p:txBody>
      </p:sp>
      <p:sp>
        <p:nvSpPr>
          <p:cNvPr id="12" name="Text Box 10"/>
          <p:cNvSpPr txBox="1">
            <a:spLocks noChangeArrowheads="1"/>
          </p:cNvSpPr>
          <p:nvPr/>
        </p:nvSpPr>
        <p:spPr bwMode="auto">
          <a:xfrm>
            <a:off x="152401" y="6511926"/>
            <a:ext cx="6107826" cy="246221"/>
          </a:xfrm>
          <a:prstGeom prst="rect">
            <a:avLst/>
          </a:prstGeom>
          <a:noFill/>
          <a:ln w="9525">
            <a:noFill/>
            <a:miter lim="800000"/>
            <a:headEnd/>
            <a:tailEnd/>
          </a:ln>
          <a:effectLst/>
        </p:spPr>
        <p:txBody>
          <a:bodyPr wrap="none" lIns="0" tIns="0" rIns="0" bIns="0">
            <a:spAutoFit/>
          </a:bodyPr>
          <a:lstStyle/>
          <a:p>
            <a:pPr>
              <a:defRPr/>
            </a:pPr>
            <a:r>
              <a:rPr lang="en-US" sz="1600" b="1" i="1" dirty="0">
                <a:solidFill>
                  <a:srgbClr val="800000"/>
                </a:solidFill>
                <a:latin typeface="Arial" charset="0"/>
              </a:rPr>
              <a:t>Hofstra University, Department of Global Studies &amp; Geography</a:t>
            </a:r>
          </a:p>
        </p:txBody>
      </p:sp>
      <p:sp>
        <p:nvSpPr>
          <p:cNvPr id="13" name="Rectangle 13"/>
          <p:cNvSpPr>
            <a:spLocks noChangeArrowheads="1"/>
          </p:cNvSpPr>
          <p:nvPr userDrawn="1"/>
        </p:nvSpPr>
        <p:spPr bwMode="auto">
          <a:xfrm>
            <a:off x="1822451" y="317500"/>
            <a:ext cx="5652766" cy="400110"/>
          </a:xfrm>
          <a:prstGeom prst="rect">
            <a:avLst/>
          </a:prstGeom>
          <a:noFill/>
          <a:ln w="9525">
            <a:noFill/>
            <a:miter lim="800000"/>
            <a:headEnd/>
            <a:tailEnd/>
          </a:ln>
          <a:effectLst/>
        </p:spPr>
        <p:txBody>
          <a:bodyPr wrap="none">
            <a:spAutoFit/>
          </a:bodyPr>
          <a:lstStyle/>
          <a:p>
            <a:pPr eaLnBrk="0" hangingPunct="0">
              <a:defRPr/>
            </a:pPr>
            <a:r>
              <a:rPr lang="en-US" sz="2000" b="1" dirty="0">
                <a:solidFill>
                  <a:srgbClr val="FFFF99"/>
                </a:solidFill>
                <a:effectLst/>
                <a:latin typeface="+mj-lt"/>
              </a:rPr>
              <a:t>GEOG 113C – Geography of East and Southeast Asia</a:t>
            </a:r>
          </a:p>
        </p:txBody>
      </p:sp>
      <p:sp>
        <p:nvSpPr>
          <p:cNvPr id="14" name="Rectangle 14"/>
          <p:cNvSpPr>
            <a:spLocks noChangeArrowheads="1"/>
          </p:cNvSpPr>
          <p:nvPr/>
        </p:nvSpPr>
        <p:spPr bwMode="auto">
          <a:xfrm>
            <a:off x="1822451" y="777875"/>
            <a:ext cx="3001463" cy="338554"/>
          </a:xfrm>
          <a:prstGeom prst="rect">
            <a:avLst/>
          </a:prstGeom>
          <a:noFill/>
          <a:ln w="9525">
            <a:noFill/>
            <a:miter lim="800000"/>
            <a:headEnd/>
            <a:tailEnd/>
          </a:ln>
          <a:effectLst/>
        </p:spPr>
        <p:txBody>
          <a:bodyPr wrap="none">
            <a:spAutoFit/>
          </a:bodyPr>
          <a:lstStyle/>
          <a:p>
            <a:pPr eaLnBrk="0" hangingPunct="0">
              <a:defRPr/>
            </a:pPr>
            <a:r>
              <a:rPr lang="en-US" sz="1600" b="1">
                <a:solidFill>
                  <a:srgbClr val="FFFF99"/>
                </a:solidFill>
                <a:effectLst/>
                <a:latin typeface="AvantGarde Bk BT" pitchFamily="34" charset="0"/>
              </a:rPr>
              <a:t>Professor: Dr. Jean-Paul Rodrigue</a:t>
            </a:r>
          </a:p>
        </p:txBody>
      </p:sp>
      <p:pic>
        <p:nvPicPr>
          <p:cNvPr id="15" name="Picture 15" descr="Hofstra_Shield"/>
          <p:cNvPicPr>
            <a:picLocks noChangeAspect="1" noChangeArrowheads="1"/>
          </p:cNvPicPr>
          <p:nvPr/>
        </p:nvPicPr>
        <p:blipFill>
          <a:blip r:embed="rId2" cstate="print"/>
          <a:srcRect/>
          <a:stretch>
            <a:fillRect/>
          </a:stretch>
        </p:blipFill>
        <p:spPr bwMode="auto">
          <a:xfrm>
            <a:off x="49106" y="164867"/>
            <a:ext cx="1188720" cy="1130533"/>
          </a:xfrm>
          <a:prstGeom prst="rect">
            <a:avLst/>
          </a:prstGeom>
          <a:noFill/>
          <a:ln w="9525">
            <a:noFill/>
            <a:miter lim="800000"/>
            <a:headEnd/>
            <a:tailEnd/>
          </a:ln>
        </p:spPr>
      </p:pic>
      <p:pic>
        <p:nvPicPr>
          <p:cNvPr id="18" name="Picture 16" descr="side_map_PA"/>
          <p:cNvPicPr>
            <a:picLocks noChangeAspect="1" noChangeArrowheads="1"/>
          </p:cNvPicPr>
          <p:nvPr userDrawn="1"/>
        </p:nvPicPr>
        <p:blipFill>
          <a:blip r:embed="rId3" cstate="print"/>
          <a:srcRect/>
          <a:stretch>
            <a:fillRect/>
          </a:stretch>
        </p:blipFill>
        <p:spPr bwMode="auto">
          <a:xfrm>
            <a:off x="-10583" y="2359026"/>
            <a:ext cx="1920240" cy="3303085"/>
          </a:xfrm>
          <a:prstGeom prst="rect">
            <a:avLst/>
          </a:prstGeom>
          <a:noFill/>
          <a:ln w="9525">
            <a:noFill/>
            <a:miter lim="800000"/>
            <a:headEnd/>
            <a:tailEnd/>
          </a:ln>
        </p:spPr>
      </p:pic>
      <p:sp>
        <p:nvSpPr>
          <p:cNvPr id="19" name="Rectangle 22"/>
          <p:cNvSpPr>
            <a:spLocks noChangeArrowheads="1"/>
          </p:cNvSpPr>
          <p:nvPr userDrawn="1"/>
        </p:nvSpPr>
        <p:spPr bwMode="auto">
          <a:xfrm>
            <a:off x="0" y="6389936"/>
            <a:ext cx="12206817" cy="457200"/>
          </a:xfrm>
          <a:prstGeom prst="rect">
            <a:avLst/>
          </a:prstGeom>
          <a:solidFill>
            <a:schemeClr val="accent1">
              <a:lumMod val="60000"/>
              <a:lumOff val="40000"/>
            </a:schemeClr>
          </a:solidFill>
          <a:ln w="9525">
            <a:noFill/>
            <a:miter lim="800000"/>
            <a:headEnd/>
            <a:tailEnd/>
          </a:ln>
          <a:effectLst/>
        </p:spPr>
        <p:txBody>
          <a:bodyPr wrap="none" anchor="ctr"/>
          <a:lstStyle/>
          <a:p>
            <a:pPr>
              <a:defRPr/>
            </a:pPr>
            <a:endParaRPr lang="en-US">
              <a:latin typeface="Arial" charset="0"/>
            </a:endParaRPr>
          </a:p>
        </p:txBody>
      </p:sp>
      <p:sp>
        <p:nvSpPr>
          <p:cNvPr id="20" name="Text Box 25"/>
          <p:cNvSpPr txBox="1">
            <a:spLocks noChangeArrowheads="1"/>
          </p:cNvSpPr>
          <p:nvPr userDrawn="1"/>
        </p:nvSpPr>
        <p:spPr bwMode="auto">
          <a:xfrm>
            <a:off x="152401" y="6511926"/>
            <a:ext cx="6107826" cy="246221"/>
          </a:xfrm>
          <a:prstGeom prst="rect">
            <a:avLst/>
          </a:prstGeom>
          <a:noFill/>
          <a:ln w="9525">
            <a:noFill/>
            <a:miter lim="800000"/>
            <a:headEnd/>
            <a:tailEnd/>
          </a:ln>
          <a:effectLst/>
        </p:spPr>
        <p:txBody>
          <a:bodyPr wrap="none" lIns="0" tIns="0" rIns="0" bIns="0">
            <a:spAutoFit/>
          </a:bodyPr>
          <a:lstStyle/>
          <a:p>
            <a:pPr>
              <a:defRPr/>
            </a:pPr>
            <a:r>
              <a:rPr lang="en-US" sz="1600" b="1" i="1" dirty="0">
                <a:solidFill>
                  <a:srgbClr val="800000"/>
                </a:solidFill>
                <a:latin typeface="Arial" charset="0"/>
              </a:rPr>
              <a:t>Hofstra University, Department of Global Studies &amp; Geography</a:t>
            </a:r>
          </a:p>
        </p:txBody>
      </p:sp>
      <p:sp>
        <p:nvSpPr>
          <p:cNvPr id="822283" name="Rectangle 11"/>
          <p:cNvSpPr>
            <a:spLocks noGrp="1" noChangeArrowheads="1"/>
          </p:cNvSpPr>
          <p:nvPr>
            <p:ph type="ctrTitle"/>
          </p:nvPr>
        </p:nvSpPr>
        <p:spPr>
          <a:xfrm>
            <a:off x="2269068" y="1501776"/>
            <a:ext cx="9478433" cy="1470025"/>
          </a:xfrm>
        </p:spPr>
        <p:txBody>
          <a:bodyPr/>
          <a:lstStyle>
            <a:lvl1pPr>
              <a:defRPr sz="3600"/>
            </a:lvl1pPr>
          </a:lstStyle>
          <a:p>
            <a:r>
              <a:rPr lang="en-US" dirty="0"/>
              <a:t>Click to edit Master title style</a:t>
            </a:r>
          </a:p>
        </p:txBody>
      </p:sp>
      <p:sp>
        <p:nvSpPr>
          <p:cNvPr id="822284" name="Rectangle 12"/>
          <p:cNvSpPr>
            <a:spLocks noGrp="1" noChangeArrowheads="1"/>
          </p:cNvSpPr>
          <p:nvPr>
            <p:ph type="subTitle" idx="1"/>
          </p:nvPr>
        </p:nvSpPr>
        <p:spPr>
          <a:xfrm>
            <a:off x="2269068" y="3200400"/>
            <a:ext cx="9478433" cy="2971800"/>
          </a:xfrm>
        </p:spPr>
        <p:txBody>
          <a:bodyPr/>
          <a:lstStyle>
            <a:lvl1pPr marL="0" indent="0">
              <a:buFont typeface="Arial Narrow" pitchFamily="34" charset="0"/>
              <a:buNone/>
              <a:defRPr/>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defRPr/>
            </a:lvl1pPr>
          </a:lstStyle>
          <a:p>
            <a:pPr>
              <a:defRPr/>
            </a:pPr>
            <a:fld id="{43F9E98B-EBEC-41BF-A5B2-CA663CFAD01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56185" y="104775"/>
            <a:ext cx="2747433" cy="64976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9651" y="104775"/>
            <a:ext cx="8043333" cy="64976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defRPr/>
            </a:lvl1pPr>
          </a:lstStyle>
          <a:p>
            <a:pPr>
              <a:defRPr/>
            </a:pPr>
            <a:fld id="{5E884874-30A6-4422-B957-A31010E9323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39285" y="104775"/>
            <a:ext cx="10949516" cy="947738"/>
          </a:xfrm>
        </p:spPr>
        <p:txBody>
          <a:bodyPr/>
          <a:lstStyle/>
          <a:p>
            <a:r>
              <a:rPr lang="en-US"/>
              <a:t>Click to edit Master title style</a:t>
            </a:r>
          </a:p>
        </p:txBody>
      </p:sp>
      <p:sp>
        <p:nvSpPr>
          <p:cNvPr id="3" name="Content Placeholder 2"/>
          <p:cNvSpPr>
            <a:spLocks noGrp="1"/>
          </p:cNvSpPr>
          <p:nvPr>
            <p:ph sz="half" idx="1"/>
          </p:nvPr>
        </p:nvSpPr>
        <p:spPr>
          <a:xfrm>
            <a:off x="1009651" y="1311275"/>
            <a:ext cx="5395383" cy="5291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608233" y="1311275"/>
            <a:ext cx="5395384" cy="5291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a:ln/>
        </p:spPr>
        <p:txBody>
          <a:bodyPr/>
          <a:lstStyle>
            <a:lvl1pPr>
              <a:defRPr/>
            </a:lvl1pPr>
          </a:lstStyle>
          <a:p>
            <a:pPr>
              <a:defRPr/>
            </a:pPr>
            <a:fld id="{71230050-86BC-45BC-B48B-D3C417D7D40A}"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39285" y="104775"/>
            <a:ext cx="10949516" cy="947738"/>
          </a:xfrm>
        </p:spPr>
        <p:txBody>
          <a:bodyPr/>
          <a:lstStyle/>
          <a:p>
            <a:r>
              <a:rPr lang="en-US"/>
              <a:t>Click to edit Master title style</a:t>
            </a:r>
          </a:p>
        </p:txBody>
      </p:sp>
      <p:sp>
        <p:nvSpPr>
          <p:cNvPr id="3" name="Chart Placeholder 2"/>
          <p:cNvSpPr>
            <a:spLocks noGrp="1"/>
          </p:cNvSpPr>
          <p:nvPr>
            <p:ph type="chart" sz="half" idx="1"/>
          </p:nvPr>
        </p:nvSpPr>
        <p:spPr>
          <a:xfrm>
            <a:off x="1009651" y="1311275"/>
            <a:ext cx="5395383" cy="5291138"/>
          </a:xfrm>
        </p:spPr>
        <p:txBody>
          <a:bodyPr/>
          <a:lstStyle/>
          <a:p>
            <a:pPr lvl="0"/>
            <a:r>
              <a:rPr lang="en-US" noProof="0"/>
              <a:t>Click icon to add chart</a:t>
            </a:r>
          </a:p>
        </p:txBody>
      </p:sp>
      <p:sp>
        <p:nvSpPr>
          <p:cNvPr id="4" name="Text Placeholder 3"/>
          <p:cNvSpPr>
            <a:spLocks noGrp="1"/>
          </p:cNvSpPr>
          <p:nvPr>
            <p:ph type="body" sz="half" idx="2"/>
          </p:nvPr>
        </p:nvSpPr>
        <p:spPr>
          <a:xfrm>
            <a:off x="6608233" y="1311275"/>
            <a:ext cx="5395384" cy="5291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a:ln/>
        </p:spPr>
        <p:txBody>
          <a:bodyPr/>
          <a:lstStyle>
            <a:lvl1pPr>
              <a:defRPr/>
            </a:lvl1pPr>
          </a:lstStyle>
          <a:p>
            <a:pPr>
              <a:defRPr/>
            </a:pPr>
            <a:fld id="{045B483D-4AAE-4435-B8FF-0604A36EA14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976" y="129794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00599" y="2906714"/>
            <a:ext cx="10363200" cy="3121293"/>
          </a:xfrm>
          <a:noFill/>
        </p:spPr>
        <p:txBody>
          <a:bodyPr/>
          <a:lstStyle>
            <a:lvl1pPr marL="0" indent="0">
              <a:buNone/>
              <a:defRPr sz="28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9651" y="1311275"/>
            <a:ext cx="5395383" cy="5291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8233" y="1311275"/>
            <a:ext cx="5395384" cy="5291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nvPr>
        </p:nvSpPr>
        <p:spPr>
          <a:ln/>
        </p:spPr>
        <p:txBody>
          <a:bodyPr/>
          <a:lstStyle>
            <a:lvl1pPr>
              <a:defRPr/>
            </a:lvl1pPr>
          </a:lstStyle>
          <a:p>
            <a:pPr>
              <a:defRPr/>
            </a:pPr>
            <a:fld id="{E078EDEC-6F7B-4AC1-B31D-80D16B5B299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sz="quarter" idx="10"/>
          </p:nvPr>
        </p:nvSpPr>
        <p:spPr>
          <a:ln/>
        </p:spPr>
        <p:txBody>
          <a:bodyPr/>
          <a:lstStyle>
            <a:lvl1pPr>
              <a:defRPr/>
            </a:lvl1pPr>
          </a:lstStyle>
          <a:p>
            <a:pPr>
              <a:defRPr/>
            </a:pPr>
            <a:fld id="{AECB7351-858B-474D-AFFC-55CFFE82582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D38C5A0B-959D-40A6-A284-E28376671B1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E85AC80B-37D6-454F-AFCF-E00DB01FBC9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F78CE578-D528-43DC-9CCA-0B87DDA78C5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1250" name="Rectangle 2"/>
          <p:cNvSpPr>
            <a:spLocks noGrp="1" noChangeArrowheads="1"/>
          </p:cNvSpPr>
          <p:nvPr>
            <p:ph type="title"/>
          </p:nvPr>
        </p:nvSpPr>
        <p:spPr bwMode="auto">
          <a:xfrm>
            <a:off x="1009651" y="104775"/>
            <a:ext cx="10972800" cy="9477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171" name="Rectangle 3"/>
          <p:cNvSpPr>
            <a:spLocks noGrp="1" noChangeArrowheads="1"/>
          </p:cNvSpPr>
          <p:nvPr>
            <p:ph type="body" idx="1"/>
          </p:nvPr>
        </p:nvSpPr>
        <p:spPr bwMode="auto">
          <a:xfrm>
            <a:off x="1009651" y="1311275"/>
            <a:ext cx="10972800" cy="5291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1252" name="Rectangle 4"/>
          <p:cNvSpPr>
            <a:spLocks noGrp="1" noChangeArrowheads="1"/>
          </p:cNvSpPr>
          <p:nvPr>
            <p:ph type="sldNum" sz="quarter" idx="4"/>
          </p:nvPr>
        </p:nvSpPr>
        <p:spPr bwMode="auto">
          <a:xfrm>
            <a:off x="254000" y="6353175"/>
            <a:ext cx="508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atin typeface="Abadi MT Condensed Extra Bold" pitchFamily="34" charset="0"/>
              </a:defRPr>
            </a:lvl1pPr>
          </a:lstStyle>
          <a:p>
            <a:pPr>
              <a:defRPr/>
            </a:pPr>
            <a:fld id="{21B263A1-EC05-446C-B6F2-0628CD6131F1}" type="slidenum">
              <a:rPr lang="en-US"/>
              <a:pPr>
                <a:defRPr/>
              </a:pPr>
              <a:t>‹#›</a:t>
            </a:fld>
            <a:endParaRPr lang="en-US"/>
          </a:p>
        </p:txBody>
      </p:sp>
      <p:sp>
        <p:nvSpPr>
          <p:cNvPr id="821254" name="Rectangle 6"/>
          <p:cNvSpPr>
            <a:spLocks noChangeArrowheads="1"/>
          </p:cNvSpPr>
          <p:nvPr/>
        </p:nvSpPr>
        <p:spPr bwMode="auto">
          <a:xfrm>
            <a:off x="-14817" y="17462"/>
            <a:ext cx="914400" cy="1447801"/>
          </a:xfrm>
          <a:prstGeom prst="rect">
            <a:avLst/>
          </a:prstGeom>
          <a:solidFill>
            <a:srgbClr val="FFCC00"/>
          </a:solidFill>
          <a:ln w="9525">
            <a:noFill/>
            <a:miter lim="800000"/>
            <a:headEnd/>
            <a:tailEnd/>
          </a:ln>
          <a:effectLst/>
        </p:spPr>
        <p:txBody>
          <a:bodyPr wrap="none" anchor="ctr"/>
          <a:lstStyle/>
          <a:p>
            <a:pPr>
              <a:defRPr/>
            </a:pPr>
            <a:endParaRPr lang="en-US">
              <a:latin typeface="Arial" charset="0"/>
            </a:endParaRPr>
          </a:p>
        </p:txBody>
      </p:sp>
      <p:sp>
        <p:nvSpPr>
          <p:cNvPr id="821255" name="Rectangle 7"/>
          <p:cNvSpPr>
            <a:spLocks noChangeArrowheads="1"/>
          </p:cNvSpPr>
          <p:nvPr/>
        </p:nvSpPr>
        <p:spPr bwMode="auto">
          <a:xfrm>
            <a:off x="-14817" y="1436688"/>
            <a:ext cx="914400" cy="5421312"/>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ndParaRPr>
          </a:p>
        </p:txBody>
      </p:sp>
      <p:sp>
        <p:nvSpPr>
          <p:cNvPr id="821256" name="Rectangle 8"/>
          <p:cNvSpPr>
            <a:spLocks noChangeArrowheads="1"/>
          </p:cNvSpPr>
          <p:nvPr/>
        </p:nvSpPr>
        <p:spPr bwMode="auto">
          <a:xfrm>
            <a:off x="1001184" y="1054100"/>
            <a:ext cx="11190818" cy="241300"/>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ndParaRPr>
          </a:p>
        </p:txBody>
      </p:sp>
      <p:pic>
        <p:nvPicPr>
          <p:cNvPr id="7177" name="Picture 9" descr="side_map_PA"/>
          <p:cNvPicPr>
            <a:picLocks noChangeAspect="1" noChangeArrowheads="1"/>
          </p:cNvPicPr>
          <p:nvPr/>
        </p:nvPicPr>
        <p:blipFill>
          <a:blip r:embed="rId15" cstate="print"/>
          <a:srcRect/>
          <a:stretch>
            <a:fillRect/>
          </a:stretch>
        </p:blipFill>
        <p:spPr bwMode="auto">
          <a:xfrm>
            <a:off x="-10583" y="20637"/>
            <a:ext cx="914400" cy="1385286"/>
          </a:xfrm>
          <a:prstGeom prst="rect">
            <a:avLst/>
          </a:prstGeom>
          <a:noFill/>
          <a:ln w="9525">
            <a:noFill/>
            <a:miter lim="800000"/>
            <a:headEnd/>
            <a:tailEnd/>
          </a:ln>
        </p:spPr>
      </p:pic>
      <p:sp>
        <p:nvSpPr>
          <p:cNvPr id="12" name="Text Box 10"/>
          <p:cNvSpPr txBox="1">
            <a:spLocks noChangeArrowheads="1"/>
          </p:cNvSpPr>
          <p:nvPr/>
        </p:nvSpPr>
        <p:spPr bwMode="auto">
          <a:xfrm>
            <a:off x="10904765" y="6653213"/>
            <a:ext cx="1197444" cy="153888"/>
          </a:xfrm>
          <a:prstGeom prst="rect">
            <a:avLst/>
          </a:prstGeom>
          <a:noFill/>
          <a:ln w="9525">
            <a:noFill/>
            <a:miter lim="800000"/>
            <a:headEnd/>
            <a:tailEnd/>
          </a:ln>
          <a:effectLst/>
        </p:spPr>
        <p:txBody>
          <a:bodyPr wrap="none" lIns="0" tIns="0" rIns="0" bIns="0">
            <a:spAutoFit/>
          </a:bodyPr>
          <a:lstStyle/>
          <a:p>
            <a:pPr>
              <a:defRPr/>
            </a:pPr>
            <a:r>
              <a:rPr lang="en-US" sz="1000" dirty="0">
                <a:latin typeface="Arial Narrow" pitchFamily="34" charset="0"/>
              </a:rPr>
              <a:t>© Dr. Jean-Paul Rodrigue</a:t>
            </a:r>
          </a:p>
        </p:txBody>
      </p:sp>
    </p:spTree>
  </p:cSld>
  <p:clrMap bg1="lt1" tx1="dk1" bg2="lt2" tx2="dk2" accent1="accent1" accent2="accent2" accent3="accent3" accent4="accent4" accent5="accent5" accent6="accent6" hlink="hlink" folHlink="folHlink"/>
  <p:sldLayoutIdLst>
    <p:sldLayoutId id="2147483902"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Lst>
  <p:hf hdr="0" ftr="0" dt="0"/>
  <p:txStyles>
    <p:titleStyle>
      <a:lvl1pPr algn="l" rtl="0" eaLnBrk="0" fontAlgn="base" hangingPunct="0">
        <a:spcBef>
          <a:spcPct val="0"/>
        </a:spcBef>
        <a:spcAft>
          <a:spcPct val="0"/>
        </a:spcAft>
        <a:defRPr sz="3200" b="1">
          <a:solidFill>
            <a:srgbClr val="CC3300"/>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2800">
          <a:solidFill>
            <a:srgbClr val="CC3300"/>
          </a:solidFill>
          <a:effectLst>
            <a:outerShdw blurRad="38100" dist="38100" dir="2700000" algn="tl">
              <a:srgbClr val="C0C0C0"/>
            </a:outerShdw>
          </a:effectLst>
          <a:latin typeface="Impact" pitchFamily="34" charset="0"/>
        </a:defRPr>
      </a:lvl2pPr>
      <a:lvl3pPr algn="l" rtl="0" eaLnBrk="0" fontAlgn="base" hangingPunct="0">
        <a:spcBef>
          <a:spcPct val="0"/>
        </a:spcBef>
        <a:spcAft>
          <a:spcPct val="0"/>
        </a:spcAft>
        <a:defRPr sz="2800">
          <a:solidFill>
            <a:srgbClr val="CC3300"/>
          </a:solidFill>
          <a:effectLst>
            <a:outerShdw blurRad="38100" dist="38100" dir="2700000" algn="tl">
              <a:srgbClr val="C0C0C0"/>
            </a:outerShdw>
          </a:effectLst>
          <a:latin typeface="Impact" pitchFamily="34" charset="0"/>
        </a:defRPr>
      </a:lvl3pPr>
      <a:lvl4pPr algn="l" rtl="0" eaLnBrk="0" fontAlgn="base" hangingPunct="0">
        <a:spcBef>
          <a:spcPct val="0"/>
        </a:spcBef>
        <a:spcAft>
          <a:spcPct val="0"/>
        </a:spcAft>
        <a:defRPr sz="2800">
          <a:solidFill>
            <a:srgbClr val="CC3300"/>
          </a:solidFill>
          <a:effectLst>
            <a:outerShdw blurRad="38100" dist="38100" dir="2700000" algn="tl">
              <a:srgbClr val="C0C0C0"/>
            </a:outerShdw>
          </a:effectLst>
          <a:latin typeface="Impact" pitchFamily="34" charset="0"/>
        </a:defRPr>
      </a:lvl4pPr>
      <a:lvl5pPr algn="l" rtl="0" eaLnBrk="0" fontAlgn="base" hangingPunct="0">
        <a:spcBef>
          <a:spcPct val="0"/>
        </a:spcBef>
        <a:spcAft>
          <a:spcPct val="0"/>
        </a:spcAft>
        <a:defRPr sz="2800">
          <a:solidFill>
            <a:srgbClr val="CC3300"/>
          </a:solidFill>
          <a:effectLst>
            <a:outerShdw blurRad="38100" dist="38100" dir="2700000" algn="tl">
              <a:srgbClr val="C0C0C0"/>
            </a:outerShdw>
          </a:effectLst>
          <a:latin typeface="Impact" pitchFamily="34" charset="0"/>
        </a:defRPr>
      </a:lvl5pPr>
      <a:lvl6pPr marL="457200" algn="l" rtl="0" eaLnBrk="1" fontAlgn="base" hangingPunct="1">
        <a:spcBef>
          <a:spcPct val="0"/>
        </a:spcBef>
        <a:spcAft>
          <a:spcPct val="0"/>
        </a:spcAft>
        <a:defRPr sz="2800">
          <a:solidFill>
            <a:srgbClr val="CC3300"/>
          </a:solidFill>
          <a:effectLst>
            <a:outerShdw blurRad="38100" dist="38100" dir="2700000" algn="tl">
              <a:srgbClr val="C0C0C0"/>
            </a:outerShdw>
          </a:effectLst>
          <a:latin typeface="Impact" pitchFamily="34" charset="0"/>
        </a:defRPr>
      </a:lvl6pPr>
      <a:lvl7pPr marL="914400" algn="l" rtl="0" eaLnBrk="1" fontAlgn="base" hangingPunct="1">
        <a:spcBef>
          <a:spcPct val="0"/>
        </a:spcBef>
        <a:spcAft>
          <a:spcPct val="0"/>
        </a:spcAft>
        <a:defRPr sz="2800">
          <a:solidFill>
            <a:srgbClr val="CC3300"/>
          </a:solidFill>
          <a:effectLst>
            <a:outerShdw blurRad="38100" dist="38100" dir="2700000" algn="tl">
              <a:srgbClr val="C0C0C0"/>
            </a:outerShdw>
          </a:effectLst>
          <a:latin typeface="Impact" pitchFamily="34" charset="0"/>
        </a:defRPr>
      </a:lvl7pPr>
      <a:lvl8pPr marL="1371600" algn="l" rtl="0" eaLnBrk="1" fontAlgn="base" hangingPunct="1">
        <a:spcBef>
          <a:spcPct val="0"/>
        </a:spcBef>
        <a:spcAft>
          <a:spcPct val="0"/>
        </a:spcAft>
        <a:defRPr sz="2800">
          <a:solidFill>
            <a:srgbClr val="CC3300"/>
          </a:solidFill>
          <a:effectLst>
            <a:outerShdw blurRad="38100" dist="38100" dir="2700000" algn="tl">
              <a:srgbClr val="C0C0C0"/>
            </a:outerShdw>
          </a:effectLst>
          <a:latin typeface="Impact" pitchFamily="34" charset="0"/>
        </a:defRPr>
      </a:lvl8pPr>
      <a:lvl9pPr marL="1828800" algn="l" rtl="0" eaLnBrk="1" fontAlgn="base" hangingPunct="1">
        <a:spcBef>
          <a:spcPct val="0"/>
        </a:spcBef>
        <a:spcAft>
          <a:spcPct val="0"/>
        </a:spcAft>
        <a:defRPr sz="2800">
          <a:solidFill>
            <a:srgbClr val="CC3300"/>
          </a:solidFill>
          <a:effectLst>
            <a:outerShdw blurRad="38100" dist="38100" dir="2700000" algn="tl">
              <a:srgbClr val="C0C0C0"/>
            </a:outerShdw>
          </a:effectLst>
          <a:latin typeface="Impact" pitchFamily="34" charset="0"/>
        </a:defRPr>
      </a:lvl9pPr>
    </p:titleStyle>
    <p:bodyStyle>
      <a:lvl1pPr marL="342900" indent="-342900" algn="l" rtl="0" eaLnBrk="0" fontAlgn="base" hangingPunct="0">
        <a:spcBef>
          <a:spcPct val="0"/>
        </a:spcBef>
        <a:spcAft>
          <a:spcPct val="0"/>
        </a:spcAft>
        <a:buClr>
          <a:srgbClr val="990000"/>
        </a:buClr>
        <a:buFont typeface="Arial Narrow" pitchFamily="34" charset="0"/>
        <a:buChar char="■"/>
        <a:defRPr sz="2800" b="1">
          <a:solidFill>
            <a:srgbClr val="333333"/>
          </a:solidFill>
          <a:latin typeface="+mn-lt"/>
          <a:ea typeface="+mn-ea"/>
          <a:cs typeface="+mn-cs"/>
        </a:defRPr>
      </a:lvl1pPr>
      <a:lvl2pPr marL="742950" indent="-285750" algn="l" rtl="0" eaLnBrk="0" fontAlgn="base" hangingPunct="0">
        <a:spcBef>
          <a:spcPct val="0"/>
        </a:spcBef>
        <a:spcAft>
          <a:spcPct val="0"/>
        </a:spcAft>
        <a:buFont typeface="Arial" pitchFamily="34" charset="0"/>
        <a:buChar char="•"/>
        <a:defRPr sz="2400">
          <a:solidFill>
            <a:srgbClr val="5F5F5F"/>
          </a:solidFill>
          <a:latin typeface="+mn-lt"/>
        </a:defRPr>
      </a:lvl2pPr>
      <a:lvl3pPr marL="1143000" indent="-228600" algn="l" rtl="0" eaLnBrk="0" fontAlgn="base" hangingPunct="0">
        <a:spcBef>
          <a:spcPct val="0"/>
        </a:spcBef>
        <a:spcAft>
          <a:spcPct val="0"/>
        </a:spcAft>
        <a:buChar char="•"/>
        <a:defRPr sz="2000">
          <a:solidFill>
            <a:srgbClr val="5F5F5F"/>
          </a:solidFill>
          <a:latin typeface="+mn-lt"/>
        </a:defRPr>
      </a:lvl3pPr>
      <a:lvl4pPr marL="1600200" indent="-228600" algn="l" rtl="0" eaLnBrk="0" fontAlgn="base" hangingPunct="0">
        <a:spcBef>
          <a:spcPct val="0"/>
        </a:spcBef>
        <a:spcAft>
          <a:spcPct val="0"/>
        </a:spcAft>
        <a:buChar char="–"/>
        <a:defRPr sz="1600">
          <a:solidFill>
            <a:srgbClr val="5F5F5F"/>
          </a:solidFill>
          <a:latin typeface="+mn-lt"/>
        </a:defRPr>
      </a:lvl4pPr>
      <a:lvl5pPr marL="2057400" indent="-228600" algn="l" rtl="0" eaLnBrk="0" fontAlgn="base" hangingPunct="0">
        <a:spcBef>
          <a:spcPct val="0"/>
        </a:spcBef>
        <a:spcAft>
          <a:spcPct val="0"/>
        </a:spcAft>
        <a:buChar char="»"/>
        <a:defRPr sz="1600">
          <a:solidFill>
            <a:srgbClr val="5F5F5F"/>
          </a:solidFill>
          <a:latin typeface="+mn-lt"/>
        </a:defRPr>
      </a:lvl5pPr>
      <a:lvl6pPr marL="2514600" indent="-228600" algn="l" rtl="0" eaLnBrk="1" fontAlgn="base" hangingPunct="1">
        <a:spcBef>
          <a:spcPct val="0"/>
        </a:spcBef>
        <a:spcAft>
          <a:spcPct val="0"/>
        </a:spcAft>
        <a:buChar char="»"/>
        <a:defRPr sz="1600">
          <a:solidFill>
            <a:srgbClr val="5F5F5F"/>
          </a:solidFill>
          <a:latin typeface="+mn-lt"/>
        </a:defRPr>
      </a:lvl6pPr>
      <a:lvl7pPr marL="2971800" indent="-228600" algn="l" rtl="0" eaLnBrk="1" fontAlgn="base" hangingPunct="1">
        <a:spcBef>
          <a:spcPct val="0"/>
        </a:spcBef>
        <a:spcAft>
          <a:spcPct val="0"/>
        </a:spcAft>
        <a:buChar char="»"/>
        <a:defRPr sz="1600">
          <a:solidFill>
            <a:srgbClr val="5F5F5F"/>
          </a:solidFill>
          <a:latin typeface="+mn-lt"/>
        </a:defRPr>
      </a:lvl7pPr>
      <a:lvl8pPr marL="3429000" indent="-228600" algn="l" rtl="0" eaLnBrk="1" fontAlgn="base" hangingPunct="1">
        <a:spcBef>
          <a:spcPct val="0"/>
        </a:spcBef>
        <a:spcAft>
          <a:spcPct val="0"/>
        </a:spcAft>
        <a:buChar char="»"/>
        <a:defRPr sz="1600">
          <a:solidFill>
            <a:srgbClr val="5F5F5F"/>
          </a:solidFill>
          <a:latin typeface="+mn-lt"/>
        </a:defRPr>
      </a:lvl8pPr>
      <a:lvl9pPr marL="3886200" indent="-228600" algn="l" rtl="0" eaLnBrk="1" fontAlgn="base" hangingPunct="1">
        <a:spcBef>
          <a:spcPct val="0"/>
        </a:spcBef>
        <a:spcAft>
          <a:spcPct val="0"/>
        </a:spcAft>
        <a:buChar char="»"/>
        <a:defRPr sz="1600">
          <a:solidFill>
            <a:srgbClr val="5F5F5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chart" Target="../charts/chart2.xml"/><Relationship Id="rId4" Type="http://schemas.openxmlformats.org/officeDocument/2006/relationships/chart" Target="../charts/char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hyperlink" Target="https://youtu.be/DrwYtGf40hA" TargetMode="External"/><Relationship Id="rId4" Type="http://schemas.openxmlformats.org/officeDocument/2006/relationships/image" Target="../media/image21.wmf"/></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40.gif"/></Relationships>
</file>

<file path=ppt/slides/_rels/slide49.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hyperlink" Target="https://youtu.be/WFNnvdC7n4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51.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youtu.be/lpeVqICLTig"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gi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6409" name="Rectangle 9"/>
          <p:cNvSpPr>
            <a:spLocks noGrp="1" noChangeArrowheads="1"/>
          </p:cNvSpPr>
          <p:nvPr>
            <p:ph type="ctrTitle"/>
          </p:nvPr>
        </p:nvSpPr>
        <p:spPr/>
        <p:txBody>
          <a:bodyPr/>
          <a:lstStyle/>
          <a:p>
            <a:pPr eaLnBrk="1" hangingPunct="1">
              <a:defRPr/>
            </a:pPr>
            <a:r>
              <a:rPr lang="en-US"/>
              <a:t>Topic 1 – The Pacific Asian Space</a:t>
            </a:r>
          </a:p>
        </p:txBody>
      </p:sp>
      <p:sp>
        <p:nvSpPr>
          <p:cNvPr id="9219" name="Rectangle 10"/>
          <p:cNvSpPr>
            <a:spLocks noGrp="1" noChangeArrowheads="1"/>
          </p:cNvSpPr>
          <p:nvPr>
            <p:ph type="subTitle" idx="1"/>
          </p:nvPr>
        </p:nvSpPr>
        <p:spPr/>
        <p:txBody>
          <a:bodyPr/>
          <a:lstStyle/>
          <a:p>
            <a:pPr eaLnBrk="1" hangingPunct="1"/>
            <a:r>
              <a:rPr lang="en-US"/>
              <a:t>A – Pacific Asia as a Region</a:t>
            </a:r>
          </a:p>
          <a:p>
            <a:pPr eaLnBrk="1" hangingPunct="1"/>
            <a:r>
              <a:rPr lang="en-US"/>
              <a:t>B – Physical Landscape of Pacific Asia</a:t>
            </a:r>
          </a:p>
          <a:p>
            <a:pPr eaLnBrk="1" hangingPunct="1"/>
            <a:r>
              <a:rPr lang="en-US"/>
              <a:t>C – The Regions of Pacific Asia</a:t>
            </a:r>
          </a:p>
          <a:p>
            <a:pPr eaLnBrk="1" hangingPunct="1"/>
            <a:r>
              <a:rPr lang="en-US"/>
              <a:t>D – East and Southeast Asia: An Overview</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hangingPunct="1">
              <a:defRPr/>
            </a:pPr>
            <a:r>
              <a:rPr lang="en-US" dirty="0"/>
              <a:t>Objectives</a:t>
            </a:r>
          </a:p>
        </p:txBody>
      </p:sp>
      <p:sp>
        <p:nvSpPr>
          <p:cNvPr id="4" name="Text Placeholder 3"/>
          <p:cNvSpPr>
            <a:spLocks noGrp="1"/>
          </p:cNvSpPr>
          <p:nvPr>
            <p:ph type="body" idx="1"/>
          </p:nvPr>
        </p:nvSpPr>
        <p:spPr/>
        <p:txBody>
          <a:bodyPr/>
          <a:lstStyle/>
          <a:p>
            <a:pPr marL="457200" indent="-457200" eaLnBrk="1" hangingPunct="1">
              <a:buFont typeface="Arial Narrow" pitchFamily="34" charset="0"/>
              <a:buAutoNum type="arabicParenR"/>
              <a:defRPr/>
            </a:pPr>
            <a:r>
              <a:rPr lang="en-US" dirty="0"/>
              <a:t>Introduction about the main regions of East and Southeast Asia in terms of their uniqueness.</a:t>
            </a:r>
          </a:p>
          <a:p>
            <a:pPr marL="457200" indent="-457200" eaLnBrk="1" hangingPunct="1">
              <a:buFont typeface="Arial Narrow" pitchFamily="34" charset="0"/>
              <a:buAutoNum type="arabicParenR"/>
              <a:defRPr/>
            </a:pPr>
            <a:r>
              <a:rPr lang="en-US" dirty="0"/>
              <a:t>Relationships between the global, the regional and the local, particularly how places are inserted in regional and global processes.</a:t>
            </a:r>
          </a:p>
          <a:p>
            <a:pPr marL="457200" indent="-457200" eaLnBrk="1" hangingPunct="1">
              <a:buFont typeface="Arial Narrow" pitchFamily="34" charset="0"/>
              <a:buAutoNum type="arabicParenR"/>
              <a:defRPr/>
            </a:pPr>
            <a:r>
              <a:rPr lang="en-US" dirty="0"/>
              <a:t>Historical, economic, cultural, social and physical characteristics of East and Southeast Asia.</a:t>
            </a:r>
          </a:p>
          <a:p>
            <a:pPr marL="457200" indent="-457200" eaLnBrk="1" hangingPunct="1">
              <a:buFont typeface="Arial Narrow" pitchFamily="34" charset="0"/>
              <a:buAutoNum type="arabicParenR"/>
              <a:defRPr/>
            </a:pPr>
            <a:r>
              <a:rPr lang="en-US" dirty="0"/>
              <a:t>Human activities and the regional environment interact within the region. </a:t>
            </a:r>
          </a:p>
          <a:p>
            <a:pPr eaLnBrk="1" hangingPunct="1">
              <a:defRPr/>
            </a:pP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t>Objectives</a:t>
            </a:r>
          </a:p>
        </p:txBody>
      </p:sp>
      <p:sp>
        <p:nvSpPr>
          <p:cNvPr id="12291" name="Content Placeholder 2"/>
          <p:cNvSpPr>
            <a:spLocks noGrp="1"/>
          </p:cNvSpPr>
          <p:nvPr>
            <p:ph idx="1"/>
          </p:nvPr>
        </p:nvSpPr>
        <p:spPr/>
        <p:txBody>
          <a:bodyPr/>
          <a:lstStyle/>
          <a:p>
            <a:pPr eaLnBrk="1" hangingPunct="1"/>
            <a:r>
              <a:rPr lang="en-US" dirty="0"/>
              <a:t>The relevance of East and Southeast Asia</a:t>
            </a:r>
          </a:p>
          <a:p>
            <a:pPr lvl="1" eaLnBrk="1" hangingPunct="1"/>
            <a:r>
              <a:rPr lang="en-US" dirty="0"/>
              <a:t>The fastest growing region of the world.</a:t>
            </a:r>
          </a:p>
          <a:p>
            <a:pPr lvl="1" eaLnBrk="1" hangingPunct="1"/>
            <a:r>
              <a:rPr lang="en-US" dirty="0"/>
              <a:t>China; the world’s factory and a growing market.</a:t>
            </a:r>
          </a:p>
          <a:p>
            <a:pPr lvl="1" eaLnBrk="1" hangingPunct="1"/>
            <a:r>
              <a:rPr lang="en-US" dirty="0"/>
              <a:t>Other Asian countries such as Japan, Korea, Thailand, Malaysia and Indonesia are also of high importance.</a:t>
            </a:r>
          </a:p>
          <a:p>
            <a:pPr eaLnBrk="1" hangingPunct="1"/>
            <a:r>
              <a:rPr lang="en-US" dirty="0"/>
              <a:t>Shift in the balance of power (economic and political):</a:t>
            </a:r>
          </a:p>
          <a:p>
            <a:pPr lvl="1" eaLnBrk="1" hangingPunct="1"/>
            <a:r>
              <a:rPr lang="en-US" dirty="0"/>
              <a:t>China increasingly assertive over global economic and political affairs.</a:t>
            </a:r>
          </a:p>
          <a:p>
            <a:pPr lvl="1" eaLnBrk="1" hangingPunct="1"/>
            <a:r>
              <a:rPr lang="en-US" dirty="0"/>
              <a:t>20th century; the American century. 21st century; the Pacific century.</a:t>
            </a:r>
          </a:p>
          <a:p>
            <a:pPr eaLnBrk="1" hangingPunct="1"/>
            <a:r>
              <a:rPr lang="en-US" dirty="0"/>
              <a:t>Asia matters to your future welfare:</a:t>
            </a:r>
          </a:p>
          <a:p>
            <a:pPr lvl="1" eaLnBrk="1" hangingPunct="1"/>
            <a:r>
              <a:rPr lang="en-US" dirty="0"/>
              <a:t>Employment opportunities.</a:t>
            </a:r>
          </a:p>
          <a:p>
            <a:pPr lvl="1" eaLnBrk="1" hangingPunct="1"/>
            <a:r>
              <a:rPr lang="en-US" dirty="0"/>
              <a:t>Ranges of products (and some services).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p:cNvSpPr>
            <a:spLocks noGrp="1" noChangeArrowheads="1"/>
          </p:cNvSpPr>
          <p:nvPr>
            <p:ph type="title"/>
          </p:nvPr>
        </p:nvSpPr>
        <p:spPr/>
        <p:txBody>
          <a:bodyPr/>
          <a:lstStyle/>
          <a:p>
            <a:pPr eaLnBrk="1" hangingPunct="1">
              <a:defRPr/>
            </a:pPr>
            <a:r>
              <a:rPr lang="en-US" dirty="0"/>
              <a:t>Objectives</a:t>
            </a:r>
          </a:p>
        </p:txBody>
      </p:sp>
      <p:sp>
        <p:nvSpPr>
          <p:cNvPr id="13315" name="Rectangle 3"/>
          <p:cNvSpPr>
            <a:spLocks noGrp="1" noChangeArrowheads="1"/>
          </p:cNvSpPr>
          <p:nvPr>
            <p:ph idx="1"/>
          </p:nvPr>
        </p:nvSpPr>
        <p:spPr/>
        <p:txBody>
          <a:bodyPr/>
          <a:lstStyle/>
          <a:p>
            <a:pPr eaLnBrk="1" hangingPunct="1"/>
            <a:r>
              <a:rPr lang="en-US" dirty="0"/>
              <a:t>Value provided by the class</a:t>
            </a:r>
            <a:r>
              <a:rPr lang="en-US" dirty="0">
                <a:cs typeface="Times New Roman" pitchFamily="18" charset="0"/>
              </a:rPr>
              <a:t> </a:t>
            </a:r>
          </a:p>
          <a:p>
            <a:pPr lvl="1" eaLnBrk="1" hangingPunct="1"/>
            <a:r>
              <a:rPr lang="en-US" dirty="0">
                <a:cs typeface="Times New Roman" pitchFamily="18" charset="0"/>
              </a:rPr>
              <a:t>Employers interested by a familiarity about the region.</a:t>
            </a:r>
          </a:p>
          <a:p>
            <a:pPr lvl="1" eaLnBrk="1" hangingPunct="1"/>
            <a:r>
              <a:rPr lang="en-US" dirty="0">
                <a:cs typeface="Times New Roman" pitchFamily="18" charset="0"/>
              </a:rPr>
              <a:t>Geographical overview:</a:t>
            </a:r>
          </a:p>
          <a:p>
            <a:pPr lvl="2" eaLnBrk="1" hangingPunct="1"/>
            <a:r>
              <a:rPr lang="en-US" dirty="0">
                <a:cs typeface="Times New Roman" pitchFamily="18" charset="0"/>
              </a:rPr>
              <a:t>Regional geography about East and Southeast Asia.</a:t>
            </a:r>
          </a:p>
          <a:p>
            <a:pPr lvl="2" eaLnBrk="1" hangingPunct="1"/>
            <a:r>
              <a:rPr lang="en-US" dirty="0">
                <a:cs typeface="Times New Roman" pitchFamily="18" charset="0"/>
              </a:rPr>
              <a:t>Underlining the vastness, diversity and the complexity of the regions</a:t>
            </a:r>
            <a:r>
              <a:rPr lang="en-US" dirty="0"/>
              <a:t>.</a:t>
            </a:r>
          </a:p>
          <a:p>
            <a:pPr lvl="2" eaLnBrk="1" hangingPunct="1"/>
            <a:r>
              <a:rPr lang="en-US" dirty="0"/>
              <a:t>Reliance on many media elements: maps, photos, films, charts.</a:t>
            </a:r>
          </a:p>
          <a:p>
            <a:pPr lvl="1" eaLnBrk="1" hangingPunct="1"/>
            <a:r>
              <a:rPr lang="en-US" dirty="0">
                <a:cs typeface="Times New Roman" pitchFamily="18" charset="0"/>
              </a:rPr>
              <a:t>Country profiles:</a:t>
            </a:r>
          </a:p>
          <a:p>
            <a:pPr lvl="2" eaLnBrk="1" hangingPunct="1"/>
            <a:r>
              <a:rPr lang="en-US" dirty="0">
                <a:cs typeface="Times New Roman" pitchFamily="18" charset="0"/>
              </a:rPr>
              <a:t>An inquiry on specific historical, economic, social, cultural and political environments related to each Pacific Asian country</a:t>
            </a:r>
            <a:r>
              <a:rPr lang="en-US" dirty="0"/>
              <a:t>.</a:t>
            </a:r>
          </a:p>
          <a:p>
            <a:pPr lvl="1" eaLnBrk="1" hangingPunct="1"/>
            <a:r>
              <a:rPr lang="en-US" dirty="0">
                <a:cs typeface="Times New Roman" pitchFamily="18" charset="0"/>
              </a:rPr>
              <a:t>Current issues, problems and prospects:</a:t>
            </a:r>
          </a:p>
          <a:p>
            <a:pPr lvl="2" eaLnBrk="1" hangingPunct="1"/>
            <a:r>
              <a:rPr lang="en-US" dirty="0">
                <a:cs typeface="Times New Roman" pitchFamily="18" charset="0"/>
              </a:rPr>
              <a:t>Regional and national.</a:t>
            </a:r>
          </a:p>
          <a:p>
            <a:pPr lvl="2" eaLnBrk="1" hangingPunct="1"/>
            <a:r>
              <a:rPr lang="en-US" dirty="0">
                <a:cs typeface="Times New Roman" pitchFamily="18" charset="0"/>
              </a:rPr>
              <a:t>Multidisciplinary perspective</a:t>
            </a:r>
            <a:r>
              <a:rPr lang="en-US" dirty="0"/>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170"/>
          <p:cNvSpPr>
            <a:spLocks noChangeArrowheads="1"/>
          </p:cNvSpPr>
          <p:nvPr/>
        </p:nvSpPr>
        <p:spPr bwMode="auto">
          <a:xfrm>
            <a:off x="3067051" y="3702421"/>
            <a:ext cx="6858000" cy="2971800"/>
          </a:xfrm>
          <a:prstGeom prst="rect">
            <a:avLst/>
          </a:prstGeom>
          <a:solidFill>
            <a:srgbClr val="EAEAEA">
              <a:alpha val="74901"/>
            </a:srgbClr>
          </a:solidFill>
          <a:ln w="25400">
            <a:solidFill>
              <a:srgbClr val="808080"/>
            </a:solidFill>
            <a:prstDash val="dash"/>
            <a:miter lim="800000"/>
            <a:headEnd/>
            <a:tailEnd/>
          </a:ln>
        </p:spPr>
        <p:txBody>
          <a:bodyPr wrap="none" anchor="ctr"/>
          <a:lstStyle/>
          <a:p>
            <a:endParaRPr lang="en-US"/>
          </a:p>
        </p:txBody>
      </p:sp>
      <p:sp>
        <p:nvSpPr>
          <p:cNvPr id="19460" name="Rectangle 169"/>
          <p:cNvSpPr>
            <a:spLocks noChangeArrowheads="1"/>
          </p:cNvSpPr>
          <p:nvPr/>
        </p:nvSpPr>
        <p:spPr bwMode="auto">
          <a:xfrm>
            <a:off x="3067051" y="1421184"/>
            <a:ext cx="6858000" cy="2181225"/>
          </a:xfrm>
          <a:prstGeom prst="rect">
            <a:avLst/>
          </a:prstGeom>
          <a:solidFill>
            <a:srgbClr val="EAEAEA">
              <a:alpha val="74901"/>
            </a:srgbClr>
          </a:solidFill>
          <a:ln w="25400">
            <a:solidFill>
              <a:srgbClr val="808080"/>
            </a:solidFill>
            <a:prstDash val="dash"/>
            <a:miter lim="800000"/>
            <a:headEnd/>
            <a:tailEnd/>
          </a:ln>
        </p:spPr>
        <p:txBody>
          <a:bodyPr wrap="none" anchor="ctr"/>
          <a:lstStyle/>
          <a:p>
            <a:endParaRPr lang="en-US"/>
          </a:p>
        </p:txBody>
      </p:sp>
      <p:sp>
        <p:nvSpPr>
          <p:cNvPr id="361474" name="Rectangle 2"/>
          <p:cNvSpPr>
            <a:spLocks noGrp="1" noChangeArrowheads="1"/>
          </p:cNvSpPr>
          <p:nvPr>
            <p:ph type="title"/>
          </p:nvPr>
        </p:nvSpPr>
        <p:spPr/>
        <p:txBody>
          <a:bodyPr/>
          <a:lstStyle/>
          <a:p>
            <a:pPr eaLnBrk="1" hangingPunct="1">
              <a:defRPr/>
            </a:pPr>
            <a:r>
              <a:rPr lang="en-US" dirty="0"/>
              <a:t>Course Outline</a:t>
            </a:r>
          </a:p>
        </p:txBody>
      </p:sp>
      <p:sp>
        <p:nvSpPr>
          <p:cNvPr id="20493" name="Text Box 171"/>
          <p:cNvSpPr txBox="1">
            <a:spLocks noChangeArrowheads="1"/>
          </p:cNvSpPr>
          <p:nvPr/>
        </p:nvSpPr>
        <p:spPr bwMode="auto">
          <a:xfrm>
            <a:off x="5676901" y="1468808"/>
            <a:ext cx="1411288" cy="400050"/>
          </a:xfrm>
          <a:prstGeom prst="rect">
            <a:avLst/>
          </a:prstGeom>
          <a:noFill/>
          <a:ln w="9525">
            <a:noFill/>
            <a:miter lim="800000"/>
            <a:headEnd/>
            <a:tailEnd/>
          </a:ln>
        </p:spPr>
        <p:txBody>
          <a:bodyPr wrap="none">
            <a:spAutoFit/>
          </a:bodyPr>
          <a:lstStyle/>
          <a:p>
            <a:pPr>
              <a:defRPr/>
            </a:pPr>
            <a:r>
              <a:rPr lang="en-US" sz="2000" b="1" dirty="0">
                <a:latin typeface="Arial Narrow" pitchFamily="34" charset="0"/>
              </a:rPr>
              <a:t>Background</a:t>
            </a:r>
          </a:p>
        </p:txBody>
      </p:sp>
      <p:sp>
        <p:nvSpPr>
          <p:cNvPr id="20494" name="Text Box 172"/>
          <p:cNvSpPr txBox="1">
            <a:spLocks noChangeArrowheads="1"/>
          </p:cNvSpPr>
          <p:nvPr/>
        </p:nvSpPr>
        <p:spPr bwMode="auto">
          <a:xfrm>
            <a:off x="5356226" y="3702421"/>
            <a:ext cx="2238113" cy="400110"/>
          </a:xfrm>
          <a:prstGeom prst="rect">
            <a:avLst/>
          </a:prstGeom>
          <a:noFill/>
          <a:ln w="9525">
            <a:noFill/>
            <a:miter lim="800000"/>
            <a:headEnd/>
            <a:tailEnd/>
          </a:ln>
        </p:spPr>
        <p:txBody>
          <a:bodyPr wrap="none">
            <a:spAutoFit/>
          </a:bodyPr>
          <a:lstStyle/>
          <a:p>
            <a:pPr>
              <a:defRPr/>
            </a:pPr>
            <a:r>
              <a:rPr lang="en-US" sz="2000" b="1" dirty="0">
                <a:latin typeface="Arial Narrow" pitchFamily="34" charset="0"/>
              </a:rPr>
              <a:t>Regional Geography</a:t>
            </a:r>
          </a:p>
        </p:txBody>
      </p:sp>
      <p:sp>
        <p:nvSpPr>
          <p:cNvPr id="16" name="Oval 5"/>
          <p:cNvSpPr>
            <a:spLocks noChangeArrowheads="1"/>
          </p:cNvSpPr>
          <p:nvPr/>
        </p:nvSpPr>
        <p:spPr bwMode="auto">
          <a:xfrm>
            <a:off x="3228977" y="1914897"/>
            <a:ext cx="2124074" cy="1125537"/>
          </a:xfrm>
          <a:prstGeom prst="ellipse">
            <a:avLst/>
          </a:prstGeom>
          <a:solidFill>
            <a:schemeClr val="accent1"/>
          </a:solidFill>
          <a:ln>
            <a:headEnd/>
            <a:tailEn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none" lIns="92075" tIns="46038" rIns="92075" bIns="46038" anchor="ctr">
            <a:normAutofit/>
          </a:bodyPr>
          <a:lstStyle/>
          <a:p>
            <a:pPr algn="ctr">
              <a:defRPr/>
            </a:pPr>
            <a:r>
              <a:rPr lang="en-US" sz="2000" dirty="0">
                <a:ln w="18415" cmpd="sng">
                  <a:solidFill>
                    <a:srgbClr val="FFFFFF"/>
                  </a:solidFill>
                  <a:prstDash val="solid"/>
                </a:ln>
                <a:solidFill>
                  <a:srgbClr val="FFFFFF"/>
                </a:solidFill>
                <a:latin typeface="Arial Narrow" panose="020B0606020202030204" pitchFamily="34" charset="0"/>
              </a:rPr>
              <a:t>1 – Pacific Asia</a:t>
            </a:r>
          </a:p>
        </p:txBody>
      </p:sp>
      <p:sp>
        <p:nvSpPr>
          <p:cNvPr id="17" name="Oval 5"/>
          <p:cNvSpPr>
            <a:spLocks noChangeArrowheads="1"/>
          </p:cNvSpPr>
          <p:nvPr/>
        </p:nvSpPr>
        <p:spPr bwMode="auto">
          <a:xfrm>
            <a:off x="5400677" y="1914897"/>
            <a:ext cx="2124074" cy="1125537"/>
          </a:xfrm>
          <a:prstGeom prst="ellipse">
            <a:avLst/>
          </a:prstGeom>
          <a:solidFill>
            <a:schemeClr val="accent3"/>
          </a:solidFill>
          <a:ln>
            <a:headEnd/>
            <a:tailEnd/>
          </a:ln>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wrap="none" lIns="92075" tIns="46038" rIns="92075" bIns="46038" anchor="ctr">
            <a:normAutofit/>
          </a:bodyPr>
          <a:lstStyle/>
          <a:p>
            <a:pPr algn="ctr">
              <a:defRPr/>
            </a:pP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2 – Historical</a:t>
            </a:r>
          </a:p>
          <a:p>
            <a:pPr algn="ctr">
              <a:defRPr/>
            </a:pP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Geography</a:t>
            </a:r>
          </a:p>
        </p:txBody>
      </p:sp>
      <p:sp>
        <p:nvSpPr>
          <p:cNvPr id="18" name="Oval 5"/>
          <p:cNvSpPr>
            <a:spLocks noChangeArrowheads="1"/>
          </p:cNvSpPr>
          <p:nvPr/>
        </p:nvSpPr>
        <p:spPr bwMode="auto">
          <a:xfrm>
            <a:off x="7591427" y="1914897"/>
            <a:ext cx="2124074" cy="1125537"/>
          </a:xfrm>
          <a:prstGeom prst="ellipse">
            <a:avLst/>
          </a:prstGeom>
          <a:solidFill>
            <a:schemeClr val="accent3"/>
          </a:solidFill>
          <a:ln>
            <a:headEnd/>
            <a:tailEnd/>
          </a:ln>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wrap="none" lIns="92075" tIns="46038" rIns="92075" bIns="46038" anchor="ctr">
            <a:normAutofit/>
          </a:bodyPr>
          <a:lstStyle/>
          <a:p>
            <a:pPr algn="ctr">
              <a:defRPr/>
            </a:pP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3 – Economy and</a:t>
            </a:r>
            <a:b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Society</a:t>
            </a:r>
          </a:p>
        </p:txBody>
      </p:sp>
      <p:sp>
        <p:nvSpPr>
          <p:cNvPr id="19" name="Oval 5"/>
          <p:cNvSpPr>
            <a:spLocks noChangeArrowheads="1"/>
          </p:cNvSpPr>
          <p:nvPr/>
        </p:nvSpPr>
        <p:spPr bwMode="auto">
          <a:xfrm>
            <a:off x="4095752" y="4162797"/>
            <a:ext cx="2124074" cy="1125537"/>
          </a:xfrm>
          <a:prstGeom prst="ellipse">
            <a:avLst/>
          </a:prstGeom>
          <a:solidFill>
            <a:schemeClr val="accent2"/>
          </a:solidFill>
          <a:ln>
            <a:headEnd/>
            <a:tailEn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none" lIns="92075" tIns="46038" rIns="92075" bIns="46038" anchor="ctr">
            <a:normAutofit/>
          </a:bodyPr>
          <a:lstStyle/>
          <a:p>
            <a:pPr algn="ctr">
              <a:defRPr/>
            </a:pP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4 – Japan</a:t>
            </a:r>
          </a:p>
        </p:txBody>
      </p:sp>
      <p:sp>
        <p:nvSpPr>
          <p:cNvPr id="20" name="Oval 5"/>
          <p:cNvSpPr>
            <a:spLocks noChangeArrowheads="1"/>
          </p:cNvSpPr>
          <p:nvPr/>
        </p:nvSpPr>
        <p:spPr bwMode="auto">
          <a:xfrm>
            <a:off x="6553202" y="4162797"/>
            <a:ext cx="2124074" cy="1125537"/>
          </a:xfrm>
          <a:prstGeom prst="ellipse">
            <a:avLst/>
          </a:prstGeom>
          <a:solidFill>
            <a:schemeClr val="accent2"/>
          </a:solidFill>
          <a:ln>
            <a:headEnd/>
            <a:tailEn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none" lIns="92075" tIns="46038" rIns="92075" bIns="46038" anchor="ctr">
            <a:normAutofit/>
          </a:bodyPr>
          <a:lstStyle/>
          <a:p>
            <a:pPr algn="ctr">
              <a:defRPr/>
            </a:pP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5 – China</a:t>
            </a:r>
          </a:p>
        </p:txBody>
      </p:sp>
      <p:sp>
        <p:nvSpPr>
          <p:cNvPr id="21" name="Oval 5"/>
          <p:cNvSpPr>
            <a:spLocks noChangeArrowheads="1"/>
          </p:cNvSpPr>
          <p:nvPr/>
        </p:nvSpPr>
        <p:spPr bwMode="auto">
          <a:xfrm>
            <a:off x="5338764" y="5401047"/>
            <a:ext cx="2124074" cy="1125537"/>
          </a:xfrm>
          <a:prstGeom prst="ellipse">
            <a:avLst/>
          </a:prstGeom>
          <a:solidFill>
            <a:schemeClr val="accent2"/>
          </a:solidFill>
          <a:ln>
            <a:headEnd/>
            <a:tailEn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none" lIns="92075" tIns="46038" rIns="92075" bIns="46038" anchor="ctr">
            <a:normAutofit/>
          </a:bodyPr>
          <a:lstStyle/>
          <a:p>
            <a:pPr algn="ctr">
              <a:defRPr/>
            </a:pP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6 – East Asian</a:t>
            </a:r>
            <a:b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Tigers</a:t>
            </a:r>
          </a:p>
        </p:txBody>
      </p:sp>
      <p:sp>
        <p:nvSpPr>
          <p:cNvPr id="22" name="Oval 5"/>
          <p:cNvSpPr>
            <a:spLocks noChangeArrowheads="1"/>
          </p:cNvSpPr>
          <p:nvPr/>
        </p:nvSpPr>
        <p:spPr bwMode="auto">
          <a:xfrm>
            <a:off x="3186114" y="5401047"/>
            <a:ext cx="2124074" cy="1125537"/>
          </a:xfrm>
          <a:prstGeom prst="ellipse">
            <a:avLst/>
          </a:prstGeom>
          <a:solidFill>
            <a:schemeClr val="accent2"/>
          </a:solidFill>
          <a:ln>
            <a:headEnd/>
            <a:tailEn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none" lIns="92075" tIns="46038" rIns="92075" bIns="46038" anchor="ctr">
            <a:normAutofit/>
          </a:bodyPr>
          <a:lstStyle/>
          <a:p>
            <a:pPr algn="ctr">
              <a:defRPr/>
            </a:pP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7 – Southeast</a:t>
            </a:r>
            <a:b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Asia</a:t>
            </a:r>
          </a:p>
        </p:txBody>
      </p:sp>
      <p:sp>
        <p:nvSpPr>
          <p:cNvPr id="23" name="Oval 5"/>
          <p:cNvSpPr>
            <a:spLocks noChangeArrowheads="1"/>
          </p:cNvSpPr>
          <p:nvPr/>
        </p:nvSpPr>
        <p:spPr bwMode="auto">
          <a:xfrm>
            <a:off x="7519989" y="5401047"/>
            <a:ext cx="2124074" cy="1125537"/>
          </a:xfrm>
          <a:prstGeom prst="ellipse">
            <a:avLst/>
          </a:prstGeom>
          <a:solidFill>
            <a:schemeClr val="accent2"/>
          </a:solidFill>
          <a:ln>
            <a:headEnd/>
            <a:tailEn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none" lIns="92075" tIns="46038" rIns="92075" bIns="46038" anchor="ctr">
            <a:normAutofit/>
          </a:bodyPr>
          <a:lstStyle/>
          <a:p>
            <a:pPr algn="ctr">
              <a:defRPr/>
            </a:pP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8 – The Excluded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7" name="Rectangle 5"/>
          <p:cNvSpPr>
            <a:spLocks noGrp="1" noChangeArrowheads="1"/>
          </p:cNvSpPr>
          <p:nvPr>
            <p:ph type="title"/>
          </p:nvPr>
        </p:nvSpPr>
        <p:spPr/>
        <p:txBody>
          <a:bodyPr/>
          <a:lstStyle/>
          <a:p>
            <a:pPr eaLnBrk="1" hangingPunct="1">
              <a:defRPr/>
            </a:pPr>
            <a:r>
              <a:rPr lang="en-US"/>
              <a:t>A – Pacific Asia as a Region</a:t>
            </a:r>
          </a:p>
        </p:txBody>
      </p:sp>
      <p:sp>
        <p:nvSpPr>
          <p:cNvPr id="11267" name="Rectangle 6"/>
          <p:cNvSpPr>
            <a:spLocks noGrp="1" noChangeArrowheads="1"/>
          </p:cNvSpPr>
          <p:nvPr>
            <p:ph type="body" idx="1"/>
          </p:nvPr>
        </p:nvSpPr>
        <p:spPr/>
        <p:txBody>
          <a:bodyPr/>
          <a:lstStyle/>
          <a:p>
            <a:pPr eaLnBrk="1" hangingPunct="1"/>
            <a:r>
              <a:rPr lang="en-US"/>
              <a:t>1. What is Asia and Pacific Asia?</a:t>
            </a:r>
          </a:p>
          <a:p>
            <a:pPr lvl="1" eaLnBrk="1" hangingPunct="1"/>
            <a:r>
              <a:rPr lang="en-US"/>
              <a:t>How the term “Asia” came to be used? What are the major geographical elements of the region?</a:t>
            </a:r>
          </a:p>
          <a:p>
            <a:pPr eaLnBrk="1" hangingPunct="1"/>
            <a:r>
              <a:rPr lang="en-US"/>
              <a:t>2. Significance of the Region</a:t>
            </a:r>
          </a:p>
          <a:p>
            <a:pPr lvl="1" eaLnBrk="1" hangingPunct="1"/>
            <a:r>
              <a:rPr lang="en-US"/>
              <a:t>Why and to what extent Pacific Asia is significant in the global economy?</a:t>
            </a:r>
          </a:p>
          <a:p>
            <a:pPr eaLnBrk="1" hangingPunct="1"/>
            <a:r>
              <a:rPr lang="en-US"/>
              <a:t>3. Socioeconomic Diversity</a:t>
            </a:r>
          </a:p>
          <a:p>
            <a:pPr lvl="1" eaLnBrk="1" hangingPunct="1"/>
            <a:r>
              <a:rPr lang="en-US"/>
              <a:t>What are the main components behind the human geographical heterogeneity of Pacific Asia?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eaLnBrk="1" hangingPunct="1">
              <a:defRPr/>
            </a:pPr>
            <a:r>
              <a:rPr lang="en-US" dirty="0"/>
              <a:t>1. What is Asia and Pacific Asia?</a:t>
            </a:r>
          </a:p>
        </p:txBody>
      </p:sp>
      <p:sp>
        <p:nvSpPr>
          <p:cNvPr id="12291" name="Content Placeholder 5"/>
          <p:cNvSpPr>
            <a:spLocks noGrp="1"/>
          </p:cNvSpPr>
          <p:nvPr>
            <p:ph idx="1"/>
          </p:nvPr>
        </p:nvSpPr>
        <p:spPr/>
        <p:txBody>
          <a:bodyPr/>
          <a:lstStyle/>
          <a:p>
            <a:r>
              <a:rPr lang="en-US" dirty="0"/>
              <a:t>Geographic realms</a:t>
            </a:r>
          </a:p>
          <a:p>
            <a:pPr lvl="1"/>
            <a:r>
              <a:rPr lang="en-US" dirty="0"/>
              <a:t>Global neighborhoods/regions with combinations of environmental, cultural, economic and political properties.</a:t>
            </a:r>
          </a:p>
          <a:p>
            <a:pPr lvl="2" eaLnBrk="1" hangingPunct="1"/>
            <a:r>
              <a:rPr lang="en-US" dirty="0"/>
              <a:t>Human (cultural) properties.</a:t>
            </a:r>
          </a:p>
          <a:p>
            <a:pPr lvl="2" eaLnBrk="1" hangingPunct="1"/>
            <a:r>
              <a:rPr lang="en-US" dirty="0"/>
              <a:t>Physical (natural) characteristics.</a:t>
            </a:r>
          </a:p>
          <a:p>
            <a:pPr lvl="1" eaLnBrk="1" hangingPunct="1"/>
            <a:r>
              <a:rPr lang="en-US" dirty="0"/>
              <a:t>All regions have an area and boundaries.</a:t>
            </a:r>
          </a:p>
          <a:p>
            <a:pPr eaLnBrk="1" hangingPunct="1"/>
            <a:r>
              <a:rPr lang="en-US" dirty="0"/>
              <a:t>Formal region</a:t>
            </a:r>
          </a:p>
          <a:p>
            <a:pPr lvl="1" eaLnBrk="1" hangingPunct="1"/>
            <a:r>
              <a:rPr lang="en-US" dirty="0"/>
              <a:t>People have one or more cultural traits in common (language, religion, livelihood).</a:t>
            </a:r>
          </a:p>
          <a:p>
            <a:pPr lvl="1" eaLnBrk="1" hangingPunct="1"/>
            <a:r>
              <a:rPr lang="en-US" dirty="0"/>
              <a:t>Area where one or more traits are dominant.</a:t>
            </a:r>
          </a:p>
          <a:p>
            <a:pPr eaLnBrk="1" hangingPunct="1"/>
            <a:r>
              <a:rPr lang="en-US" dirty="0"/>
              <a:t>Functional region</a:t>
            </a:r>
          </a:p>
          <a:p>
            <a:pPr lvl="1"/>
            <a:r>
              <a:rPr lang="en-US" dirty="0"/>
              <a:t>An area organized to function politically, socially, or economically as one unit. (A city, a state, a trade area).</a:t>
            </a:r>
          </a:p>
          <a:p>
            <a:pPr lvl="1"/>
            <a:r>
              <a:rPr lang="en-US" dirty="0"/>
              <a:t>Tend to have clearly defined borders.</a:t>
            </a:r>
          </a:p>
          <a:p>
            <a:pPr lvl="1"/>
            <a:r>
              <a:rPr lang="en-US" dirty="0"/>
              <a:t>Nodes: central points where the functions are coordinated and directed.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Main Cultural Regions of the World (Formal Regions)</a:t>
            </a:r>
          </a:p>
        </p:txBody>
      </p:sp>
      <p:pic>
        <p:nvPicPr>
          <p:cNvPr id="6" name="Picture 5" descr="w00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24000" y="1655764"/>
            <a:ext cx="9144000" cy="4554537"/>
          </a:xfrm>
          <a:prstGeom prst="rect">
            <a:avLst/>
          </a:prstGeom>
          <a:noFill/>
          <a:ln w="9525">
            <a:noFill/>
            <a:miter lim="800000"/>
            <a:headEnd/>
            <a:tailEnd/>
          </a:ln>
        </p:spPr>
      </p:pic>
      <p:sp>
        <p:nvSpPr>
          <p:cNvPr id="7" name="Freeform 5"/>
          <p:cNvSpPr>
            <a:spLocks noChangeArrowheads="1"/>
          </p:cNvSpPr>
          <p:nvPr/>
        </p:nvSpPr>
        <p:spPr bwMode="auto">
          <a:xfrm>
            <a:off x="2667000" y="1878014"/>
            <a:ext cx="4025900" cy="1373187"/>
          </a:xfrm>
          <a:custGeom>
            <a:avLst/>
            <a:gdLst>
              <a:gd name="T0" fmla="*/ 216649 w 4024440"/>
              <a:gd name="T1" fmla="*/ 200510 h 1374298"/>
              <a:gd name="T2" fmla="*/ 46042 w 4024440"/>
              <a:gd name="T3" fmla="*/ 561426 h 1374298"/>
              <a:gd name="T4" fmla="*/ 492879 w 4024440"/>
              <a:gd name="T5" fmla="*/ 1042648 h 1374298"/>
              <a:gd name="T6" fmla="*/ 1029089 w 4024440"/>
              <a:gd name="T7" fmla="*/ 1219098 h 1374298"/>
              <a:gd name="T8" fmla="*/ 1435310 w 4024440"/>
              <a:gd name="T9" fmla="*/ 1347422 h 1374298"/>
              <a:gd name="T10" fmla="*/ 2800202 w 4024440"/>
              <a:gd name="T11" fmla="*/ 1130872 h 1374298"/>
              <a:gd name="T12" fmla="*/ 3547645 w 4024440"/>
              <a:gd name="T13" fmla="*/ 986505 h 1374298"/>
              <a:gd name="T14" fmla="*/ 3823875 w 4024440"/>
              <a:gd name="T15" fmla="*/ 994525 h 1374298"/>
              <a:gd name="T16" fmla="*/ 3929491 w 4024440"/>
              <a:gd name="T17" fmla="*/ 826097 h 1374298"/>
              <a:gd name="T18" fmla="*/ 4035107 w 4024440"/>
              <a:gd name="T19" fmla="*/ 417059 h 1374298"/>
              <a:gd name="T20" fmla="*/ 3961989 w 4024440"/>
              <a:gd name="T21" fmla="*/ 0 h 13742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24440"/>
              <a:gd name="T34" fmla="*/ 0 h 1374298"/>
              <a:gd name="T35" fmla="*/ 4024440 w 4024440"/>
              <a:gd name="T36" fmla="*/ 1374298 h 13742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24440" h="1374298">
                <a:moveTo>
                  <a:pt x="215788" y="202301"/>
                </a:moveTo>
                <a:cubicBezTo>
                  <a:pt x="107894" y="313566"/>
                  <a:pt x="0" y="424832"/>
                  <a:pt x="45855" y="566443"/>
                </a:cubicBezTo>
                <a:cubicBezTo>
                  <a:pt x="91710" y="708054"/>
                  <a:pt x="327728" y="941374"/>
                  <a:pt x="490917" y="1051965"/>
                </a:cubicBezTo>
                <a:cubicBezTo>
                  <a:pt x="654106" y="1162556"/>
                  <a:pt x="1024991" y="1229990"/>
                  <a:pt x="1024991" y="1229990"/>
                </a:cubicBezTo>
                <a:cubicBezTo>
                  <a:pt x="1181437" y="1281240"/>
                  <a:pt x="1135582" y="1374298"/>
                  <a:pt x="1429593" y="1359462"/>
                </a:cubicBezTo>
                <a:cubicBezTo>
                  <a:pt x="1723604" y="1344627"/>
                  <a:pt x="2438400" y="1201667"/>
                  <a:pt x="2789055" y="1140977"/>
                </a:cubicBezTo>
                <a:cubicBezTo>
                  <a:pt x="3139710" y="1080287"/>
                  <a:pt x="3363589" y="1018248"/>
                  <a:pt x="3533522" y="995321"/>
                </a:cubicBezTo>
                <a:cubicBezTo>
                  <a:pt x="3703455" y="972394"/>
                  <a:pt x="3745264" y="1030386"/>
                  <a:pt x="3808652" y="1003413"/>
                </a:cubicBezTo>
                <a:cubicBezTo>
                  <a:pt x="3872040" y="976440"/>
                  <a:pt x="3878783" y="930584"/>
                  <a:pt x="3913848" y="833480"/>
                </a:cubicBezTo>
                <a:cubicBezTo>
                  <a:pt x="3948913" y="736376"/>
                  <a:pt x="4013650" y="559699"/>
                  <a:pt x="4019045" y="420786"/>
                </a:cubicBezTo>
                <a:cubicBezTo>
                  <a:pt x="4024440" y="281873"/>
                  <a:pt x="3985328" y="140936"/>
                  <a:pt x="3946216" y="0"/>
                </a:cubicBezTo>
              </a:path>
            </a:pathLst>
          </a:custGeom>
          <a:noFill/>
          <a:ln w="38100" algn="ctr">
            <a:solidFill>
              <a:schemeClr val="tx1"/>
            </a:solidFill>
            <a:round/>
            <a:headEnd/>
            <a:tailEnd/>
          </a:ln>
        </p:spPr>
        <p:txBody>
          <a:bodyPr/>
          <a:lstStyle/>
          <a:p>
            <a:endParaRPr lang="en-US"/>
          </a:p>
        </p:txBody>
      </p:sp>
      <p:sp>
        <p:nvSpPr>
          <p:cNvPr id="8" name="Freeform 6"/>
          <p:cNvSpPr>
            <a:spLocks noChangeArrowheads="1"/>
          </p:cNvSpPr>
          <p:nvPr/>
        </p:nvSpPr>
        <p:spPr bwMode="auto">
          <a:xfrm>
            <a:off x="5497514" y="2443163"/>
            <a:ext cx="2968625" cy="1524000"/>
          </a:xfrm>
          <a:custGeom>
            <a:avLst/>
            <a:gdLst>
              <a:gd name="T0" fmla="*/ 132967 w 2944151"/>
              <a:gd name="T1" fmla="*/ 557893 h 1518605"/>
              <a:gd name="T2" fmla="*/ 35458 w 2944151"/>
              <a:gd name="T3" fmla="*/ 1104573 h 1518605"/>
              <a:gd name="T4" fmla="*/ 345715 w 2944151"/>
              <a:gd name="T5" fmla="*/ 1104573 h 1518605"/>
              <a:gd name="T6" fmla="*/ 1125791 w 2944151"/>
              <a:gd name="T7" fmla="*/ 1247550 h 1518605"/>
              <a:gd name="T8" fmla="*/ 1755173 w 2944151"/>
              <a:gd name="T9" fmla="*/ 1323243 h 1518605"/>
              <a:gd name="T10" fmla="*/ 1755173 w 2944151"/>
              <a:gd name="T11" fmla="*/ 1567147 h 1518605"/>
              <a:gd name="T12" fmla="*/ 2154074 w 2944151"/>
              <a:gd name="T13" fmla="*/ 1390528 h 1518605"/>
              <a:gd name="T14" fmla="*/ 2366818 w 2944151"/>
              <a:gd name="T15" fmla="*/ 911130 h 1518605"/>
              <a:gd name="T16" fmla="*/ 2801179 w 2944151"/>
              <a:gd name="T17" fmla="*/ 583124 h 1518605"/>
              <a:gd name="T18" fmla="*/ 3191214 w 2944151"/>
              <a:gd name="T19" fmla="*/ 482198 h 1518605"/>
              <a:gd name="T20" fmla="*/ 3005061 w 2944151"/>
              <a:gd name="T21" fmla="*/ 398092 h 1518605"/>
              <a:gd name="T22" fmla="*/ 2685938 w 2944151"/>
              <a:gd name="T23" fmla="*/ 95317 h 1518605"/>
              <a:gd name="T24" fmla="*/ 2198395 w 2944151"/>
              <a:gd name="T25" fmla="*/ 2805 h 1518605"/>
              <a:gd name="T26" fmla="*/ 1905867 w 2944151"/>
              <a:gd name="T27" fmla="*/ 112138 h 1518605"/>
              <a:gd name="T28" fmla="*/ 1879275 w 2944151"/>
              <a:gd name="T29" fmla="*/ 330810 h 1518605"/>
              <a:gd name="T30" fmla="*/ 1418322 w 2944151"/>
              <a:gd name="T31" fmla="*/ 322397 h 1518605"/>
              <a:gd name="T32" fmla="*/ 1294221 w 2944151"/>
              <a:gd name="T33" fmla="*/ 482198 h 1518605"/>
              <a:gd name="T34" fmla="*/ 1063739 w 2944151"/>
              <a:gd name="T35" fmla="*/ 473788 h 15186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44151"/>
              <a:gd name="T55" fmla="*/ 0 h 1518605"/>
              <a:gd name="T56" fmla="*/ 2944151 w 2944151"/>
              <a:gd name="T57" fmla="*/ 1518605 h 151860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44151" h="1518605">
                <a:moveTo>
                  <a:pt x="121380" y="536771"/>
                </a:moveTo>
                <a:cubicBezTo>
                  <a:pt x="60690" y="755930"/>
                  <a:pt x="0" y="975089"/>
                  <a:pt x="32368" y="1062753"/>
                </a:cubicBezTo>
                <a:cubicBezTo>
                  <a:pt x="64736" y="1150417"/>
                  <a:pt x="149702" y="1039826"/>
                  <a:pt x="315589" y="1062753"/>
                </a:cubicBezTo>
                <a:cubicBezTo>
                  <a:pt x="481476" y="1085681"/>
                  <a:pt x="813249" y="1165253"/>
                  <a:pt x="1027688" y="1200318"/>
                </a:cubicBezTo>
                <a:cubicBezTo>
                  <a:pt x="1242127" y="1235383"/>
                  <a:pt x="1506466" y="1221897"/>
                  <a:pt x="1602222" y="1273146"/>
                </a:cubicBezTo>
                <a:cubicBezTo>
                  <a:pt x="1697978" y="1324395"/>
                  <a:pt x="1541532" y="1497025"/>
                  <a:pt x="1602222" y="1507815"/>
                </a:cubicBezTo>
                <a:cubicBezTo>
                  <a:pt x="1662912" y="1518605"/>
                  <a:pt x="1873306" y="1443079"/>
                  <a:pt x="1966364" y="1337883"/>
                </a:cubicBezTo>
                <a:cubicBezTo>
                  <a:pt x="2059422" y="1232687"/>
                  <a:pt x="2062120" y="1006110"/>
                  <a:pt x="2160573" y="876637"/>
                </a:cubicBezTo>
                <a:cubicBezTo>
                  <a:pt x="2259026" y="747164"/>
                  <a:pt x="2431657" y="629829"/>
                  <a:pt x="2557083" y="561047"/>
                </a:cubicBezTo>
                <a:cubicBezTo>
                  <a:pt x="2682509" y="492265"/>
                  <a:pt x="2882113" y="493614"/>
                  <a:pt x="2913132" y="463943"/>
                </a:cubicBezTo>
                <a:cubicBezTo>
                  <a:pt x="2944151" y="434272"/>
                  <a:pt x="2820073" y="445061"/>
                  <a:pt x="2743199" y="383022"/>
                </a:cubicBezTo>
                <a:cubicBezTo>
                  <a:pt x="2666325" y="320983"/>
                  <a:pt x="2574615" y="155096"/>
                  <a:pt x="2451886" y="91709"/>
                </a:cubicBezTo>
                <a:cubicBezTo>
                  <a:pt x="2329157" y="28322"/>
                  <a:pt x="2125507" y="0"/>
                  <a:pt x="2006824" y="2697"/>
                </a:cubicBezTo>
                <a:cubicBezTo>
                  <a:pt x="1888141" y="5394"/>
                  <a:pt x="1788339" y="55295"/>
                  <a:pt x="1739787" y="107893"/>
                </a:cubicBezTo>
                <a:cubicBezTo>
                  <a:pt x="1691235" y="160491"/>
                  <a:pt x="1789688" y="284569"/>
                  <a:pt x="1715511" y="318286"/>
                </a:cubicBezTo>
                <a:cubicBezTo>
                  <a:pt x="1641334" y="352003"/>
                  <a:pt x="1383737" y="285918"/>
                  <a:pt x="1294725" y="310194"/>
                </a:cubicBezTo>
                <a:cubicBezTo>
                  <a:pt x="1205713" y="334470"/>
                  <a:pt x="1235384" y="439667"/>
                  <a:pt x="1181437" y="463943"/>
                </a:cubicBezTo>
                <a:cubicBezTo>
                  <a:pt x="1127490" y="488219"/>
                  <a:pt x="1049267" y="472035"/>
                  <a:pt x="971044" y="455851"/>
                </a:cubicBezTo>
              </a:path>
            </a:pathLst>
          </a:custGeom>
          <a:noFill/>
          <a:ln w="38100" algn="ctr">
            <a:solidFill>
              <a:schemeClr val="tx1"/>
            </a:solidFill>
            <a:round/>
            <a:headEnd/>
            <a:tailEnd/>
          </a:ln>
        </p:spPr>
        <p:txBody>
          <a:bodyPr/>
          <a:lstStyle/>
          <a:p>
            <a:endParaRPr lang="en-US"/>
          </a:p>
        </p:txBody>
      </p:sp>
      <p:sp>
        <p:nvSpPr>
          <p:cNvPr id="9" name="Freeform 7"/>
          <p:cNvSpPr>
            <a:spLocks noChangeArrowheads="1"/>
          </p:cNvSpPr>
          <p:nvPr/>
        </p:nvSpPr>
        <p:spPr bwMode="auto">
          <a:xfrm>
            <a:off x="8718551" y="4244975"/>
            <a:ext cx="1666875" cy="1136650"/>
          </a:xfrm>
          <a:custGeom>
            <a:avLst/>
            <a:gdLst>
              <a:gd name="T0" fmla="*/ 1679580 w 1665610"/>
              <a:gd name="T1" fmla="*/ 525993 h 1135583"/>
              <a:gd name="T2" fmla="*/ 1010466 w 1665610"/>
              <a:gd name="T3" fmla="*/ 68135 h 1135583"/>
              <a:gd name="T4" fmla="*/ 210796 w 1665610"/>
              <a:gd name="T5" fmla="*/ 117190 h 1135583"/>
              <a:gd name="T6" fmla="*/ 6798 w 1665610"/>
              <a:gd name="T7" fmla="*/ 534171 h 1135583"/>
              <a:gd name="T8" fmla="*/ 251596 w 1665610"/>
              <a:gd name="T9" fmla="*/ 828507 h 1135583"/>
              <a:gd name="T10" fmla="*/ 1255265 w 1665610"/>
              <a:gd name="T11" fmla="*/ 1147375 h 1135583"/>
              <a:gd name="T12" fmla="*/ 0 60000 65536"/>
              <a:gd name="T13" fmla="*/ 0 60000 65536"/>
              <a:gd name="T14" fmla="*/ 0 60000 65536"/>
              <a:gd name="T15" fmla="*/ 0 60000 65536"/>
              <a:gd name="T16" fmla="*/ 0 60000 65536"/>
              <a:gd name="T17" fmla="*/ 0 60000 65536"/>
              <a:gd name="T18" fmla="*/ 0 w 1665610"/>
              <a:gd name="T19" fmla="*/ 0 h 1135583"/>
              <a:gd name="T20" fmla="*/ 1665610 w 1665610"/>
              <a:gd name="T21" fmla="*/ 1135583 h 1135583"/>
            </a:gdLst>
            <a:ahLst/>
            <a:cxnLst>
              <a:cxn ang="T12">
                <a:pos x="T0" y="T1"/>
              </a:cxn>
              <a:cxn ang="T13">
                <a:pos x="T2" y="T3"/>
              </a:cxn>
              <a:cxn ang="T14">
                <a:pos x="T4" y="T5"/>
              </a:cxn>
              <a:cxn ang="T15">
                <a:pos x="T6" y="T7"/>
              </a:cxn>
              <a:cxn ang="T16">
                <a:pos x="T8" y="T9"/>
              </a:cxn>
              <a:cxn ang="T17">
                <a:pos x="T10" y="T11"/>
              </a:cxn>
            </a:cxnLst>
            <a:rect l="T18" t="T19" r="T20" b="T21"/>
            <a:pathLst>
              <a:path w="1665610" h="1135583">
                <a:moveTo>
                  <a:pt x="1665610" y="520588"/>
                </a:moveTo>
                <a:cubicBezTo>
                  <a:pt x="1455217" y="327728"/>
                  <a:pt x="1244824" y="134868"/>
                  <a:pt x="1002063" y="67434"/>
                </a:cubicBezTo>
                <a:cubicBezTo>
                  <a:pt x="759302" y="0"/>
                  <a:pt x="374930" y="39112"/>
                  <a:pt x="209043" y="115986"/>
                </a:cubicBezTo>
                <a:cubicBezTo>
                  <a:pt x="43156" y="192860"/>
                  <a:pt x="0" y="411346"/>
                  <a:pt x="6743" y="528680"/>
                </a:cubicBezTo>
                <a:cubicBezTo>
                  <a:pt x="13487" y="646015"/>
                  <a:pt x="43157" y="718843"/>
                  <a:pt x="249504" y="819993"/>
                </a:cubicBezTo>
                <a:cubicBezTo>
                  <a:pt x="455851" y="921144"/>
                  <a:pt x="850337" y="1028363"/>
                  <a:pt x="1244824" y="1135583"/>
                </a:cubicBezTo>
              </a:path>
            </a:pathLst>
          </a:custGeom>
          <a:noFill/>
          <a:ln w="38100" algn="ctr">
            <a:solidFill>
              <a:schemeClr val="tx1"/>
            </a:solidFill>
            <a:round/>
            <a:headEnd/>
            <a:tailEnd/>
          </a:ln>
        </p:spPr>
        <p:txBody>
          <a:bodyPr/>
          <a:lstStyle/>
          <a:p>
            <a:endParaRPr lang="en-US"/>
          </a:p>
        </p:txBody>
      </p:sp>
      <p:sp>
        <p:nvSpPr>
          <p:cNvPr id="10" name="Freeform 8"/>
          <p:cNvSpPr>
            <a:spLocks noChangeArrowheads="1"/>
          </p:cNvSpPr>
          <p:nvPr/>
        </p:nvSpPr>
        <p:spPr bwMode="auto">
          <a:xfrm>
            <a:off x="7535864" y="3090863"/>
            <a:ext cx="979487" cy="906462"/>
          </a:xfrm>
          <a:custGeom>
            <a:avLst/>
            <a:gdLst>
              <a:gd name="T0" fmla="*/ 681933 w 930584"/>
              <a:gd name="T1" fmla="*/ 0 h 927886"/>
              <a:gd name="T2" fmla="*/ 1264422 w 930584"/>
              <a:gd name="T3" fmla="*/ 43815 h 927886"/>
              <a:gd name="T4" fmla="*/ 1619595 w 930584"/>
              <a:gd name="T5" fmla="*/ 50075 h 927886"/>
              <a:gd name="T6" fmla="*/ 1349664 w 930584"/>
              <a:gd name="T7" fmla="*/ 187781 h 927886"/>
              <a:gd name="T8" fmla="*/ 1292834 w 930584"/>
              <a:gd name="T9" fmla="*/ 594639 h 927886"/>
              <a:gd name="T10" fmla="*/ 809799 w 930584"/>
              <a:gd name="T11" fmla="*/ 701047 h 927886"/>
              <a:gd name="T12" fmla="*/ 0 w 930584"/>
              <a:gd name="T13" fmla="*/ 494490 h 927886"/>
              <a:gd name="T14" fmla="*/ 0 60000 65536"/>
              <a:gd name="T15" fmla="*/ 0 60000 65536"/>
              <a:gd name="T16" fmla="*/ 0 60000 65536"/>
              <a:gd name="T17" fmla="*/ 0 60000 65536"/>
              <a:gd name="T18" fmla="*/ 0 60000 65536"/>
              <a:gd name="T19" fmla="*/ 0 60000 65536"/>
              <a:gd name="T20" fmla="*/ 0 60000 65536"/>
              <a:gd name="T21" fmla="*/ 0 w 930584"/>
              <a:gd name="T22" fmla="*/ 0 h 927886"/>
              <a:gd name="T23" fmla="*/ 930584 w 930584"/>
              <a:gd name="T24" fmla="*/ 927886 h 9278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0584" h="927886">
                <a:moveTo>
                  <a:pt x="388417" y="0"/>
                </a:moveTo>
                <a:cubicBezTo>
                  <a:pt x="509797" y="22927"/>
                  <a:pt x="631178" y="45855"/>
                  <a:pt x="720191" y="56644"/>
                </a:cubicBezTo>
                <a:cubicBezTo>
                  <a:pt x="809204" y="67433"/>
                  <a:pt x="914400" y="33717"/>
                  <a:pt x="922492" y="64736"/>
                </a:cubicBezTo>
                <a:cubicBezTo>
                  <a:pt x="930584" y="95755"/>
                  <a:pt x="799763" y="125427"/>
                  <a:pt x="768743" y="242761"/>
                </a:cubicBezTo>
                <a:cubicBezTo>
                  <a:pt x="737724" y="360096"/>
                  <a:pt x="787624" y="658152"/>
                  <a:pt x="736375" y="768743"/>
                </a:cubicBezTo>
                <a:cubicBezTo>
                  <a:pt x="685126" y="879334"/>
                  <a:pt x="583975" y="927886"/>
                  <a:pt x="461246" y="906307"/>
                </a:cubicBezTo>
                <a:cubicBezTo>
                  <a:pt x="338517" y="884728"/>
                  <a:pt x="169258" y="761999"/>
                  <a:pt x="0" y="639270"/>
                </a:cubicBezTo>
              </a:path>
            </a:pathLst>
          </a:custGeom>
          <a:noFill/>
          <a:ln w="38100" algn="ctr">
            <a:solidFill>
              <a:schemeClr val="tx1"/>
            </a:solidFill>
            <a:round/>
            <a:headEnd/>
            <a:tailEnd/>
          </a:ln>
        </p:spPr>
        <p:txBody>
          <a:bodyPr/>
          <a:lstStyle/>
          <a:p>
            <a:endParaRPr lang="en-US"/>
          </a:p>
        </p:txBody>
      </p:sp>
      <p:sp>
        <p:nvSpPr>
          <p:cNvPr id="11" name="Freeform 9"/>
          <p:cNvSpPr>
            <a:spLocks noChangeArrowheads="1"/>
          </p:cNvSpPr>
          <p:nvPr/>
        </p:nvSpPr>
        <p:spPr bwMode="auto">
          <a:xfrm>
            <a:off x="3111500" y="2954339"/>
            <a:ext cx="2254250" cy="2611437"/>
          </a:xfrm>
          <a:custGeom>
            <a:avLst/>
            <a:gdLst>
              <a:gd name="T0" fmla="*/ 1280704 w 2254982"/>
              <a:gd name="T1" fmla="*/ 241804 h 2612379"/>
              <a:gd name="T2" fmla="*/ 1699986 w 2254982"/>
              <a:gd name="T3" fmla="*/ 636742 h 2612379"/>
              <a:gd name="T4" fmla="*/ 2224092 w 2254982"/>
              <a:gd name="T5" fmla="*/ 1209005 h 2612379"/>
              <a:gd name="T6" fmla="*/ 1837060 w 2254982"/>
              <a:gd name="T7" fmla="*/ 2176202 h 2612379"/>
              <a:gd name="T8" fmla="*/ 1627418 w 2254982"/>
              <a:gd name="T9" fmla="*/ 2498602 h 2612379"/>
              <a:gd name="T10" fmla="*/ 1409714 w 2254982"/>
              <a:gd name="T11" fmla="*/ 2538905 h 2612379"/>
              <a:gd name="T12" fmla="*/ 1014615 w 2254982"/>
              <a:gd name="T13" fmla="*/ 2119786 h 2612379"/>
              <a:gd name="T14" fmla="*/ 821101 w 2254982"/>
              <a:gd name="T15" fmla="*/ 1273486 h 2612379"/>
              <a:gd name="T16" fmla="*/ 434071 w 2254982"/>
              <a:gd name="T17" fmla="*/ 838243 h 2612379"/>
              <a:gd name="T18" fmla="*/ 63157 w 2254982"/>
              <a:gd name="T19" fmla="*/ 330463 h 2612379"/>
              <a:gd name="T20" fmla="*/ 55098 w 2254982"/>
              <a:gd name="T21" fmla="*/ 0 h 26123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54982"/>
              <a:gd name="T34" fmla="*/ 0 h 2612379"/>
              <a:gd name="T35" fmla="*/ 2254982 w 2254982"/>
              <a:gd name="T36" fmla="*/ 2612379 h 261237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54982" h="2612379">
                <a:moveTo>
                  <a:pt x="1285286" y="242761"/>
                </a:moveTo>
                <a:cubicBezTo>
                  <a:pt x="1416781" y="360095"/>
                  <a:pt x="1548276" y="477430"/>
                  <a:pt x="1706071" y="639271"/>
                </a:cubicBezTo>
                <a:cubicBezTo>
                  <a:pt x="1863866" y="801112"/>
                  <a:pt x="2209126" y="956209"/>
                  <a:pt x="2232054" y="1213805"/>
                </a:cubicBezTo>
                <a:cubicBezTo>
                  <a:pt x="2254982" y="1471401"/>
                  <a:pt x="1943438" y="1969061"/>
                  <a:pt x="1843636" y="2184849"/>
                </a:cubicBezTo>
                <a:cubicBezTo>
                  <a:pt x="1743834" y="2400637"/>
                  <a:pt x="1704723" y="2447841"/>
                  <a:pt x="1633243" y="2508531"/>
                </a:cubicBezTo>
                <a:cubicBezTo>
                  <a:pt x="1561763" y="2569221"/>
                  <a:pt x="1517257" y="2612379"/>
                  <a:pt x="1414758" y="2548991"/>
                </a:cubicBezTo>
                <a:cubicBezTo>
                  <a:pt x="1312259" y="2485603"/>
                  <a:pt x="1116701" y="2339947"/>
                  <a:pt x="1018248" y="2128205"/>
                </a:cubicBezTo>
                <a:cubicBezTo>
                  <a:pt x="919795" y="1916464"/>
                  <a:pt x="921144" y="1492981"/>
                  <a:pt x="824040" y="1278542"/>
                </a:cubicBezTo>
                <a:cubicBezTo>
                  <a:pt x="726936" y="1064103"/>
                  <a:pt x="562397" y="999367"/>
                  <a:pt x="435622" y="841572"/>
                </a:cubicBezTo>
                <a:cubicBezTo>
                  <a:pt x="308847" y="683777"/>
                  <a:pt x="126776" y="472035"/>
                  <a:pt x="63388" y="331773"/>
                </a:cubicBezTo>
                <a:cubicBezTo>
                  <a:pt x="0" y="191511"/>
                  <a:pt x="27648" y="95755"/>
                  <a:pt x="55296" y="0"/>
                </a:cubicBezTo>
              </a:path>
            </a:pathLst>
          </a:custGeom>
          <a:noFill/>
          <a:ln w="38100" algn="ctr">
            <a:solidFill>
              <a:schemeClr val="tx1"/>
            </a:solidFill>
            <a:round/>
            <a:headEnd/>
            <a:tailEnd/>
          </a:ln>
        </p:spPr>
        <p:txBody>
          <a:bodyPr/>
          <a:lstStyle/>
          <a:p>
            <a:endParaRPr lang="en-US"/>
          </a:p>
        </p:txBody>
      </p:sp>
      <p:sp>
        <p:nvSpPr>
          <p:cNvPr id="12" name="Freeform 10"/>
          <p:cNvSpPr>
            <a:spLocks noChangeArrowheads="1"/>
          </p:cNvSpPr>
          <p:nvPr/>
        </p:nvSpPr>
        <p:spPr bwMode="auto">
          <a:xfrm>
            <a:off x="8337551" y="3406776"/>
            <a:ext cx="1552575" cy="930275"/>
          </a:xfrm>
          <a:custGeom>
            <a:avLst/>
            <a:gdLst>
              <a:gd name="T0" fmla="*/ 0 w 1552322"/>
              <a:gd name="T1" fmla="*/ 0 h 930584"/>
              <a:gd name="T2" fmla="*/ 194561 w 1552322"/>
              <a:gd name="T3" fmla="*/ 274128 h 930584"/>
              <a:gd name="T4" fmla="*/ 559351 w 1552322"/>
              <a:gd name="T5" fmla="*/ 362811 h 930584"/>
              <a:gd name="T6" fmla="*/ 753912 w 1552322"/>
              <a:gd name="T7" fmla="*/ 346691 h 930584"/>
              <a:gd name="T8" fmla="*/ 1434863 w 1552322"/>
              <a:gd name="T9" fmla="*/ 588564 h 930584"/>
              <a:gd name="T10" fmla="*/ 1475390 w 1552322"/>
              <a:gd name="T11" fmla="*/ 927191 h 930584"/>
              <a:gd name="T12" fmla="*/ 0 60000 65536"/>
              <a:gd name="T13" fmla="*/ 0 60000 65536"/>
              <a:gd name="T14" fmla="*/ 0 60000 65536"/>
              <a:gd name="T15" fmla="*/ 0 60000 65536"/>
              <a:gd name="T16" fmla="*/ 0 60000 65536"/>
              <a:gd name="T17" fmla="*/ 0 60000 65536"/>
              <a:gd name="T18" fmla="*/ 0 w 1552322"/>
              <a:gd name="T19" fmla="*/ 0 h 930584"/>
              <a:gd name="T20" fmla="*/ 1552322 w 1552322"/>
              <a:gd name="T21" fmla="*/ 930584 h 930584"/>
            </a:gdLst>
            <a:ahLst/>
            <a:cxnLst>
              <a:cxn ang="T12">
                <a:pos x="T0" y="T1"/>
              </a:cxn>
              <a:cxn ang="T13">
                <a:pos x="T2" y="T3"/>
              </a:cxn>
              <a:cxn ang="T14">
                <a:pos x="T4" y="T5"/>
              </a:cxn>
              <a:cxn ang="T15">
                <a:pos x="T6" y="T7"/>
              </a:cxn>
              <a:cxn ang="T16">
                <a:pos x="T8" y="T9"/>
              </a:cxn>
              <a:cxn ang="T17">
                <a:pos x="T10" y="T11"/>
              </a:cxn>
            </a:cxnLst>
            <a:rect l="T18" t="T19" r="T20" b="T21"/>
            <a:pathLst>
              <a:path w="1552322" h="930584">
                <a:moveTo>
                  <a:pt x="0" y="0"/>
                </a:moveTo>
                <a:cubicBezTo>
                  <a:pt x="50575" y="107219"/>
                  <a:pt x="101151" y="214439"/>
                  <a:pt x="194209" y="275129"/>
                </a:cubicBezTo>
                <a:cubicBezTo>
                  <a:pt x="287267" y="335819"/>
                  <a:pt x="465292" y="352003"/>
                  <a:pt x="558350" y="364141"/>
                </a:cubicBezTo>
                <a:cubicBezTo>
                  <a:pt x="651408" y="376279"/>
                  <a:pt x="606902" y="310194"/>
                  <a:pt x="752559" y="347957"/>
                </a:cubicBezTo>
                <a:cubicBezTo>
                  <a:pt x="898216" y="385720"/>
                  <a:pt x="1312258" y="493614"/>
                  <a:pt x="1432290" y="590718"/>
                </a:cubicBezTo>
                <a:cubicBezTo>
                  <a:pt x="1552322" y="687822"/>
                  <a:pt x="1512536" y="809203"/>
                  <a:pt x="1472750" y="930584"/>
                </a:cubicBezTo>
              </a:path>
            </a:pathLst>
          </a:custGeom>
          <a:noFill/>
          <a:ln w="38100" algn="ctr">
            <a:solidFill>
              <a:schemeClr val="tx1"/>
            </a:solidFill>
            <a:round/>
            <a:headEnd/>
            <a:tailEnd/>
          </a:ln>
        </p:spPr>
        <p:txBody>
          <a:bodyPr/>
          <a:lstStyle/>
          <a:p>
            <a:endParaRPr lang="en-US"/>
          </a:p>
        </p:txBody>
      </p:sp>
      <p:sp>
        <p:nvSpPr>
          <p:cNvPr id="13" name="Freeform 11"/>
          <p:cNvSpPr>
            <a:spLocks noChangeArrowheads="1"/>
          </p:cNvSpPr>
          <p:nvPr/>
        </p:nvSpPr>
        <p:spPr bwMode="auto">
          <a:xfrm>
            <a:off x="8329614" y="3827464"/>
            <a:ext cx="752475" cy="477837"/>
          </a:xfrm>
          <a:custGeom>
            <a:avLst/>
            <a:gdLst>
              <a:gd name="T0" fmla="*/ 1166964 w 720191"/>
              <a:gd name="T1" fmla="*/ 481855 h 477430"/>
              <a:gd name="T2" fmla="*/ 498255 w 720191"/>
              <a:gd name="T3" fmla="*/ 383850 h 477430"/>
              <a:gd name="T4" fmla="*/ 118008 w 720191"/>
              <a:gd name="T5" fmla="*/ 138839 h 477430"/>
              <a:gd name="T6" fmla="*/ 0 w 720191"/>
              <a:gd name="T7" fmla="*/ 0 h 477430"/>
              <a:gd name="T8" fmla="*/ 0 60000 65536"/>
              <a:gd name="T9" fmla="*/ 0 60000 65536"/>
              <a:gd name="T10" fmla="*/ 0 60000 65536"/>
              <a:gd name="T11" fmla="*/ 0 60000 65536"/>
              <a:gd name="T12" fmla="*/ 0 w 720191"/>
              <a:gd name="T13" fmla="*/ 0 h 477430"/>
              <a:gd name="T14" fmla="*/ 720191 w 720191"/>
              <a:gd name="T15" fmla="*/ 477430 h 477430"/>
            </a:gdLst>
            <a:ahLst/>
            <a:cxnLst>
              <a:cxn ang="T8">
                <a:pos x="T0" y="T1"/>
              </a:cxn>
              <a:cxn ang="T9">
                <a:pos x="T2" y="T3"/>
              </a:cxn>
              <a:cxn ang="T10">
                <a:pos x="T4" y="T5"/>
              </a:cxn>
              <a:cxn ang="T11">
                <a:pos x="T6" y="T7"/>
              </a:cxn>
            </a:cxnLst>
            <a:rect l="T12" t="T13" r="T14" b="T15"/>
            <a:pathLst>
              <a:path w="720191" h="477430">
                <a:moveTo>
                  <a:pt x="720191" y="477430"/>
                </a:moveTo>
                <a:cubicBezTo>
                  <a:pt x="567791" y="457199"/>
                  <a:pt x="415391" y="436969"/>
                  <a:pt x="307497" y="380325"/>
                </a:cubicBezTo>
                <a:cubicBezTo>
                  <a:pt x="199603" y="323681"/>
                  <a:pt x="124077" y="200951"/>
                  <a:pt x="72828" y="137564"/>
                </a:cubicBezTo>
                <a:cubicBezTo>
                  <a:pt x="21579" y="74177"/>
                  <a:pt x="10789" y="37088"/>
                  <a:pt x="0" y="0"/>
                </a:cubicBezTo>
              </a:path>
            </a:pathLst>
          </a:custGeom>
          <a:noFill/>
          <a:ln w="38100" algn="ctr">
            <a:solidFill>
              <a:schemeClr val="tx1"/>
            </a:solidFill>
            <a:round/>
            <a:headEnd/>
            <a:tailEnd/>
          </a:ln>
        </p:spPr>
        <p:txBody>
          <a:bodyPr/>
          <a:lstStyle/>
          <a:p>
            <a:endParaRPr lang="en-US"/>
          </a:p>
        </p:txBody>
      </p:sp>
      <p:sp>
        <p:nvSpPr>
          <p:cNvPr id="14" name="Freeform 10"/>
          <p:cNvSpPr>
            <a:spLocks noChangeArrowheads="1"/>
          </p:cNvSpPr>
          <p:nvPr/>
        </p:nvSpPr>
        <p:spPr bwMode="auto">
          <a:xfrm>
            <a:off x="5578476" y="3552826"/>
            <a:ext cx="1825625" cy="1490663"/>
          </a:xfrm>
          <a:custGeom>
            <a:avLst/>
            <a:gdLst>
              <a:gd name="T0" fmla="*/ 0 w 1826103"/>
              <a:gd name="T1" fmla="*/ 0 h 1491632"/>
              <a:gd name="T2" fmla="*/ 274409 w 1826103"/>
              <a:gd name="T3" fmla="*/ 401980 h 1491632"/>
              <a:gd name="T4" fmla="*/ 661814 w 1826103"/>
              <a:gd name="T5" fmla="*/ 1069270 h 1491632"/>
              <a:gd name="T6" fmla="*/ 1016930 w 1826103"/>
              <a:gd name="T7" fmla="*/ 1455171 h 1491632"/>
              <a:gd name="T8" fmla="*/ 1630318 w 1826103"/>
              <a:gd name="T9" fmla="*/ 1230061 h 1491632"/>
              <a:gd name="T10" fmla="*/ 1799807 w 1826103"/>
              <a:gd name="T11" fmla="*/ 771803 h 1491632"/>
              <a:gd name="T12" fmla="*/ 1759450 w 1826103"/>
              <a:gd name="T13" fmla="*/ 369822 h 1491632"/>
              <a:gd name="T14" fmla="*/ 0 60000 65536"/>
              <a:gd name="T15" fmla="*/ 0 60000 65536"/>
              <a:gd name="T16" fmla="*/ 0 60000 65536"/>
              <a:gd name="T17" fmla="*/ 0 60000 65536"/>
              <a:gd name="T18" fmla="*/ 0 60000 65536"/>
              <a:gd name="T19" fmla="*/ 0 60000 65536"/>
              <a:gd name="T20" fmla="*/ 0 60000 65536"/>
              <a:gd name="T21" fmla="*/ 0 w 1826103"/>
              <a:gd name="T22" fmla="*/ 0 h 1491632"/>
              <a:gd name="T23" fmla="*/ 1826103 w 1826103"/>
              <a:gd name="T24" fmla="*/ 1491632 h 14916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26103" h="1491632">
                <a:moveTo>
                  <a:pt x="0" y="0"/>
                </a:moveTo>
                <a:cubicBezTo>
                  <a:pt x="82269" y="112614"/>
                  <a:pt x="164538" y="225228"/>
                  <a:pt x="275129" y="404601"/>
                </a:cubicBezTo>
                <a:cubicBezTo>
                  <a:pt x="385720" y="583974"/>
                  <a:pt x="539469" y="899564"/>
                  <a:pt x="663547" y="1076240"/>
                </a:cubicBezTo>
                <a:cubicBezTo>
                  <a:pt x="787625" y="1252916"/>
                  <a:pt x="857755" y="1437685"/>
                  <a:pt x="1019596" y="1464658"/>
                </a:cubicBezTo>
                <a:cubicBezTo>
                  <a:pt x="1181437" y="1491632"/>
                  <a:pt x="1503770" y="1352718"/>
                  <a:pt x="1634591" y="1238081"/>
                </a:cubicBezTo>
                <a:cubicBezTo>
                  <a:pt x="1765412" y="1123444"/>
                  <a:pt x="1782945" y="921143"/>
                  <a:pt x="1804524" y="776835"/>
                </a:cubicBezTo>
                <a:cubicBezTo>
                  <a:pt x="1826103" y="632527"/>
                  <a:pt x="1795083" y="502380"/>
                  <a:pt x="1764063" y="372233"/>
                </a:cubicBezTo>
              </a:path>
            </a:pathLst>
          </a:custGeom>
          <a:noFill/>
          <a:ln w="38100" algn="ctr">
            <a:solidFill>
              <a:schemeClr val="tx1"/>
            </a:solidFill>
            <a:prstDash val="sysDash"/>
            <a:round/>
            <a:headEnd/>
            <a:tailEnd/>
          </a:ln>
        </p:spPr>
        <p:txBody>
          <a:bodyPr/>
          <a:lstStyle/>
          <a:p>
            <a:endParaRPr lang="en-US"/>
          </a:p>
        </p:txBody>
      </p:sp>
      <p:sp>
        <p:nvSpPr>
          <p:cNvPr id="15" name="Freeform 11"/>
          <p:cNvSpPr>
            <a:spLocks noChangeArrowheads="1"/>
          </p:cNvSpPr>
          <p:nvPr/>
        </p:nvSpPr>
        <p:spPr bwMode="auto">
          <a:xfrm>
            <a:off x="8005763" y="2422526"/>
            <a:ext cx="1573212" cy="1446213"/>
          </a:xfrm>
          <a:custGeom>
            <a:avLst/>
            <a:gdLst>
              <a:gd name="T0" fmla="*/ 0 w 1572553"/>
              <a:gd name="T1" fmla="*/ 127155 h 1445777"/>
              <a:gd name="T2" fmla="*/ 203151 w 1572553"/>
              <a:gd name="T3" fmla="*/ 45995 h 1445777"/>
              <a:gd name="T4" fmla="*/ 845106 w 1572553"/>
              <a:gd name="T5" fmla="*/ 54107 h 1445777"/>
              <a:gd name="T6" fmla="*/ 1153894 w 1572553"/>
              <a:gd name="T7" fmla="*/ 370654 h 1445777"/>
              <a:gd name="T8" fmla="*/ 1275785 w 1572553"/>
              <a:gd name="T9" fmla="*/ 257018 h 1445777"/>
              <a:gd name="T10" fmla="*/ 1535816 w 1572553"/>
              <a:gd name="T11" fmla="*/ 159623 h 1445777"/>
              <a:gd name="T12" fmla="*/ 1535816 w 1572553"/>
              <a:gd name="T13" fmla="*/ 800824 h 1445777"/>
              <a:gd name="T14" fmla="*/ 1470809 w 1572553"/>
              <a:gd name="T15" fmla="*/ 1450143 h 1445777"/>
              <a:gd name="T16" fmla="*/ 0 60000 65536"/>
              <a:gd name="T17" fmla="*/ 0 60000 65536"/>
              <a:gd name="T18" fmla="*/ 0 60000 65536"/>
              <a:gd name="T19" fmla="*/ 0 60000 65536"/>
              <a:gd name="T20" fmla="*/ 0 60000 65536"/>
              <a:gd name="T21" fmla="*/ 0 60000 65536"/>
              <a:gd name="T22" fmla="*/ 0 60000 65536"/>
              <a:gd name="T23" fmla="*/ 0 60000 65536"/>
              <a:gd name="T24" fmla="*/ 0 w 1572553"/>
              <a:gd name="T25" fmla="*/ 0 h 1445777"/>
              <a:gd name="T26" fmla="*/ 1572553 w 1572553"/>
              <a:gd name="T27" fmla="*/ 1445777 h 14457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72553" h="1445777">
                <a:moveTo>
                  <a:pt x="0" y="126775"/>
                </a:moveTo>
                <a:cubicBezTo>
                  <a:pt x="31019" y="92384"/>
                  <a:pt x="62039" y="57993"/>
                  <a:pt x="202301" y="45855"/>
                </a:cubicBezTo>
                <a:cubicBezTo>
                  <a:pt x="342563" y="33717"/>
                  <a:pt x="683777" y="0"/>
                  <a:pt x="841572" y="53947"/>
                </a:cubicBezTo>
                <a:cubicBezTo>
                  <a:pt x="999367" y="107894"/>
                  <a:pt x="1077589" y="335819"/>
                  <a:pt x="1149069" y="369536"/>
                </a:cubicBezTo>
                <a:cubicBezTo>
                  <a:pt x="1220549" y="403253"/>
                  <a:pt x="1207062" y="291314"/>
                  <a:pt x="1270450" y="256248"/>
                </a:cubicBezTo>
                <a:cubicBezTo>
                  <a:pt x="1333838" y="221183"/>
                  <a:pt x="1486237" y="68782"/>
                  <a:pt x="1529395" y="159143"/>
                </a:cubicBezTo>
                <a:cubicBezTo>
                  <a:pt x="1572553" y="249504"/>
                  <a:pt x="1540184" y="583975"/>
                  <a:pt x="1529395" y="798414"/>
                </a:cubicBezTo>
                <a:cubicBezTo>
                  <a:pt x="1518606" y="1012853"/>
                  <a:pt x="1491632" y="1229315"/>
                  <a:pt x="1464659" y="1445777"/>
                </a:cubicBezTo>
              </a:path>
            </a:pathLst>
          </a:custGeom>
          <a:noFill/>
          <a:ln w="38100" algn="ctr">
            <a:solidFill>
              <a:schemeClr val="tx1"/>
            </a:solidFill>
            <a:round/>
            <a:headEnd/>
            <a:tailEnd/>
          </a:ln>
        </p:spPr>
        <p:txBody>
          <a:bodyPr/>
          <a:lstStyle/>
          <a:p>
            <a:endParaRPr lang="en-US"/>
          </a:p>
        </p:txBody>
      </p:sp>
      <p:sp>
        <p:nvSpPr>
          <p:cNvPr id="16" name="Freeform 12"/>
          <p:cNvSpPr>
            <a:spLocks noChangeArrowheads="1"/>
          </p:cNvSpPr>
          <p:nvPr/>
        </p:nvSpPr>
        <p:spPr bwMode="auto">
          <a:xfrm>
            <a:off x="9185275" y="2782889"/>
            <a:ext cx="357188" cy="511175"/>
          </a:xfrm>
          <a:custGeom>
            <a:avLst/>
            <a:gdLst>
              <a:gd name="T0" fmla="*/ 9381 w 357398"/>
              <a:gd name="T1" fmla="*/ 0 h 511147"/>
              <a:gd name="T2" fmla="*/ 9381 w 357398"/>
              <a:gd name="T3" fmla="*/ 242891 h 511147"/>
              <a:gd name="T4" fmla="*/ 65695 w 357398"/>
              <a:gd name="T5" fmla="*/ 493884 h 511147"/>
              <a:gd name="T6" fmla="*/ 355303 w 357398"/>
              <a:gd name="T7" fmla="*/ 137645 h 511147"/>
              <a:gd name="T8" fmla="*/ 0 60000 65536"/>
              <a:gd name="T9" fmla="*/ 0 60000 65536"/>
              <a:gd name="T10" fmla="*/ 0 60000 65536"/>
              <a:gd name="T11" fmla="*/ 0 60000 65536"/>
              <a:gd name="T12" fmla="*/ 0 w 357398"/>
              <a:gd name="T13" fmla="*/ 0 h 511147"/>
              <a:gd name="T14" fmla="*/ 357398 w 357398"/>
              <a:gd name="T15" fmla="*/ 511147 h 511147"/>
            </a:gdLst>
            <a:ahLst/>
            <a:cxnLst>
              <a:cxn ang="T8">
                <a:pos x="T0" y="T1"/>
              </a:cxn>
              <a:cxn ang="T9">
                <a:pos x="T2" y="T3"/>
              </a:cxn>
              <a:cxn ang="T10">
                <a:pos x="T4" y="T5"/>
              </a:cxn>
              <a:cxn ang="T11">
                <a:pos x="T6" y="T7"/>
              </a:cxn>
            </a:cxnLst>
            <a:rect l="T12" t="T13" r="T14" b="T15"/>
            <a:pathLst>
              <a:path w="357398" h="511147">
                <a:moveTo>
                  <a:pt x="9441" y="0"/>
                </a:moveTo>
                <a:cubicBezTo>
                  <a:pt x="4720" y="80246"/>
                  <a:pt x="0" y="160492"/>
                  <a:pt x="9441" y="242761"/>
                </a:cubicBezTo>
                <a:cubicBezTo>
                  <a:pt x="18882" y="325030"/>
                  <a:pt x="8092" y="511147"/>
                  <a:pt x="66085" y="493614"/>
                </a:cubicBezTo>
                <a:cubicBezTo>
                  <a:pt x="124078" y="476081"/>
                  <a:pt x="240738" y="306823"/>
                  <a:pt x="357398" y="137565"/>
                </a:cubicBezTo>
              </a:path>
            </a:pathLst>
          </a:custGeom>
          <a:noFill/>
          <a:ln w="38100" algn="ctr">
            <a:solidFill>
              <a:schemeClr val="tx1"/>
            </a:solidFill>
            <a:prstDash val="sysDash"/>
            <a:round/>
            <a:headEnd/>
            <a:tailEnd/>
          </a:ln>
        </p:spPr>
        <p:txBody>
          <a:bodyPr/>
          <a:lstStyle/>
          <a:p>
            <a:endParaRPr lang="en-US"/>
          </a:p>
        </p:txBody>
      </p:sp>
      <p:sp>
        <p:nvSpPr>
          <p:cNvPr id="17" name="Freeform 13"/>
          <p:cNvSpPr>
            <a:spLocks noChangeArrowheads="1"/>
          </p:cNvSpPr>
          <p:nvPr/>
        </p:nvSpPr>
        <p:spPr bwMode="auto">
          <a:xfrm>
            <a:off x="9012239" y="3370264"/>
            <a:ext cx="352425" cy="441325"/>
          </a:xfrm>
          <a:custGeom>
            <a:avLst/>
            <a:gdLst>
              <a:gd name="T0" fmla="*/ 13137 w 353352"/>
              <a:gd name="T1" fmla="*/ 362627 h 441016"/>
              <a:gd name="T2" fmla="*/ 13137 w 353352"/>
              <a:gd name="T3" fmla="*/ 167052 h 441016"/>
              <a:gd name="T4" fmla="*/ 91959 w 353352"/>
              <a:gd name="T5" fmla="*/ 4076 h 441016"/>
              <a:gd name="T6" fmla="*/ 289018 w 353352"/>
              <a:gd name="T7" fmla="*/ 191500 h 441016"/>
              <a:gd name="T8" fmla="*/ 344190 w 353352"/>
              <a:gd name="T9" fmla="*/ 444116 h 441016"/>
              <a:gd name="T10" fmla="*/ 0 60000 65536"/>
              <a:gd name="T11" fmla="*/ 0 60000 65536"/>
              <a:gd name="T12" fmla="*/ 0 60000 65536"/>
              <a:gd name="T13" fmla="*/ 0 60000 65536"/>
              <a:gd name="T14" fmla="*/ 0 60000 65536"/>
              <a:gd name="T15" fmla="*/ 0 w 353352"/>
              <a:gd name="T16" fmla="*/ 0 h 441016"/>
              <a:gd name="T17" fmla="*/ 353352 w 353352"/>
              <a:gd name="T18" fmla="*/ 441016 h 441016"/>
            </a:gdLst>
            <a:ahLst/>
            <a:cxnLst>
              <a:cxn ang="T10">
                <a:pos x="T0" y="T1"/>
              </a:cxn>
              <a:cxn ang="T11">
                <a:pos x="T2" y="T3"/>
              </a:cxn>
              <a:cxn ang="T12">
                <a:pos x="T4" y="T5"/>
              </a:cxn>
              <a:cxn ang="T13">
                <a:pos x="T6" y="T7"/>
              </a:cxn>
              <a:cxn ang="T14">
                <a:pos x="T8" y="T9"/>
              </a:cxn>
            </a:cxnLst>
            <a:rect l="T15" t="T16" r="T17" b="T18"/>
            <a:pathLst>
              <a:path w="353352" h="441016">
                <a:moveTo>
                  <a:pt x="13487" y="360095"/>
                </a:moveTo>
                <a:cubicBezTo>
                  <a:pt x="6743" y="292661"/>
                  <a:pt x="0" y="225227"/>
                  <a:pt x="13487" y="165886"/>
                </a:cubicBezTo>
                <a:cubicBezTo>
                  <a:pt x="26974" y="106545"/>
                  <a:pt x="47204" y="0"/>
                  <a:pt x="94407" y="4046"/>
                </a:cubicBezTo>
                <a:cubicBezTo>
                  <a:pt x="141611" y="8092"/>
                  <a:pt x="253551" y="117335"/>
                  <a:pt x="296708" y="190163"/>
                </a:cubicBezTo>
                <a:cubicBezTo>
                  <a:pt x="339865" y="262991"/>
                  <a:pt x="346608" y="352003"/>
                  <a:pt x="353352" y="441016"/>
                </a:cubicBezTo>
              </a:path>
            </a:pathLst>
          </a:custGeom>
          <a:noFill/>
          <a:ln w="38100" algn="ctr">
            <a:solidFill>
              <a:schemeClr val="tx1"/>
            </a:solidFill>
            <a:prstDash val="sysDash"/>
            <a:round/>
            <a:headEnd/>
            <a:tailEnd/>
          </a:ln>
        </p:spPr>
        <p:txBody>
          <a:bodyPr/>
          <a:lstStyle/>
          <a:p>
            <a:endParaRPr lang="en-US"/>
          </a:p>
        </p:txBody>
      </p:sp>
      <p:sp>
        <p:nvSpPr>
          <p:cNvPr id="18" name="TextBox 17"/>
          <p:cNvSpPr txBox="1"/>
          <p:nvPr/>
        </p:nvSpPr>
        <p:spPr>
          <a:xfrm>
            <a:off x="4371975" y="2352675"/>
            <a:ext cx="928688" cy="369888"/>
          </a:xfrm>
          <a:prstGeom prst="rect">
            <a:avLst/>
          </a:prstGeom>
          <a:noFill/>
        </p:spPr>
        <p:txBody>
          <a:bodyPr wrap="none">
            <a:spAutoFit/>
          </a:bodyPr>
          <a:lstStyle/>
          <a:p>
            <a:pPr>
              <a:defRPr/>
            </a:pPr>
            <a:r>
              <a:rPr lang="en-US" b="1" dirty="0">
                <a:solidFill>
                  <a:srgbClr val="FFFFFF"/>
                </a:solidFill>
                <a:effectLst>
                  <a:outerShdw blurRad="38100" dist="38100" dir="2700000" algn="tl">
                    <a:srgbClr val="000000">
                      <a:alpha val="43137"/>
                    </a:srgbClr>
                  </a:outerShdw>
                </a:effectLst>
                <a:latin typeface="Arial Narrow" pitchFamily="34" charset="0"/>
              </a:rPr>
              <a:t>Western</a:t>
            </a:r>
          </a:p>
        </p:txBody>
      </p:sp>
      <p:sp>
        <p:nvSpPr>
          <p:cNvPr id="19" name="TextBox 18"/>
          <p:cNvSpPr txBox="1"/>
          <p:nvPr/>
        </p:nvSpPr>
        <p:spPr>
          <a:xfrm>
            <a:off x="6972301" y="2019300"/>
            <a:ext cx="1647825" cy="369888"/>
          </a:xfrm>
          <a:prstGeom prst="rect">
            <a:avLst/>
          </a:prstGeom>
          <a:noFill/>
        </p:spPr>
        <p:txBody>
          <a:bodyPr wrap="none">
            <a:spAutoFit/>
          </a:bodyPr>
          <a:lstStyle/>
          <a:p>
            <a:pPr>
              <a:defRPr/>
            </a:pPr>
            <a:r>
              <a:rPr lang="en-US" b="1" dirty="0">
                <a:solidFill>
                  <a:srgbClr val="FFFFFF"/>
                </a:solidFill>
                <a:effectLst>
                  <a:outerShdw blurRad="38100" dist="38100" dir="2700000" algn="tl">
                    <a:srgbClr val="000000">
                      <a:alpha val="43137"/>
                    </a:srgbClr>
                  </a:outerShdw>
                </a:effectLst>
                <a:latin typeface="Arial Narrow" pitchFamily="34" charset="0"/>
              </a:rPr>
              <a:t>Slavic-Orthodox</a:t>
            </a:r>
          </a:p>
        </p:txBody>
      </p:sp>
      <p:sp>
        <p:nvSpPr>
          <p:cNvPr id="20" name="TextBox 19"/>
          <p:cNvSpPr txBox="1"/>
          <p:nvPr/>
        </p:nvSpPr>
        <p:spPr>
          <a:xfrm>
            <a:off x="3743326" y="3838575"/>
            <a:ext cx="1546225" cy="369888"/>
          </a:xfrm>
          <a:prstGeom prst="rect">
            <a:avLst/>
          </a:prstGeom>
          <a:noFill/>
        </p:spPr>
        <p:txBody>
          <a:bodyPr wrap="none">
            <a:spAutoFit/>
          </a:bodyPr>
          <a:lstStyle/>
          <a:p>
            <a:pPr>
              <a:defRPr/>
            </a:pPr>
            <a:r>
              <a:rPr lang="en-US" b="1">
                <a:solidFill>
                  <a:srgbClr val="FFFFFF"/>
                </a:solidFill>
                <a:effectLst>
                  <a:outerShdw blurRad="38100" dist="38100" dir="2700000" algn="tl">
                    <a:srgbClr val="000000">
                      <a:alpha val="43137"/>
                    </a:srgbClr>
                  </a:outerShdw>
                </a:effectLst>
                <a:latin typeface="Arial Narrow" pitchFamily="34" charset="0"/>
              </a:rPr>
              <a:t>Latin American</a:t>
            </a:r>
            <a:endParaRPr lang="en-US" b="1" dirty="0">
              <a:solidFill>
                <a:srgbClr val="FFFFFF"/>
              </a:solidFill>
              <a:effectLst>
                <a:outerShdw blurRad="38100" dist="38100" dir="2700000" algn="tl">
                  <a:srgbClr val="000000">
                    <a:alpha val="43137"/>
                  </a:srgbClr>
                </a:outerShdw>
              </a:effectLst>
              <a:latin typeface="Arial Narrow" pitchFamily="34" charset="0"/>
            </a:endParaRPr>
          </a:p>
        </p:txBody>
      </p:sp>
      <p:sp>
        <p:nvSpPr>
          <p:cNvPr id="21" name="TextBox 20"/>
          <p:cNvSpPr txBox="1"/>
          <p:nvPr/>
        </p:nvSpPr>
        <p:spPr>
          <a:xfrm>
            <a:off x="6286501" y="3943350"/>
            <a:ext cx="836613" cy="369888"/>
          </a:xfrm>
          <a:prstGeom prst="rect">
            <a:avLst/>
          </a:prstGeom>
          <a:noFill/>
        </p:spPr>
        <p:txBody>
          <a:bodyPr wrap="none">
            <a:spAutoFit/>
          </a:bodyPr>
          <a:lstStyle/>
          <a:p>
            <a:pPr>
              <a:defRPr/>
            </a:pPr>
            <a:r>
              <a:rPr lang="en-US" b="1" dirty="0">
                <a:solidFill>
                  <a:srgbClr val="FFFFFF"/>
                </a:solidFill>
                <a:effectLst>
                  <a:outerShdw blurRad="38100" dist="38100" dir="2700000" algn="tl">
                    <a:srgbClr val="000000">
                      <a:alpha val="43137"/>
                    </a:srgbClr>
                  </a:outerShdw>
                </a:effectLst>
                <a:latin typeface="Arial Narrow" pitchFamily="34" charset="0"/>
              </a:rPr>
              <a:t>African</a:t>
            </a:r>
          </a:p>
        </p:txBody>
      </p:sp>
      <p:sp>
        <p:nvSpPr>
          <p:cNvPr id="22" name="TextBox 21"/>
          <p:cNvSpPr txBox="1"/>
          <p:nvPr/>
        </p:nvSpPr>
        <p:spPr>
          <a:xfrm>
            <a:off x="6600826" y="2981325"/>
            <a:ext cx="828675" cy="369888"/>
          </a:xfrm>
          <a:prstGeom prst="rect">
            <a:avLst/>
          </a:prstGeom>
          <a:noFill/>
        </p:spPr>
        <p:txBody>
          <a:bodyPr wrap="none">
            <a:spAutoFit/>
          </a:bodyPr>
          <a:lstStyle/>
          <a:p>
            <a:pPr>
              <a:defRPr/>
            </a:pPr>
            <a:r>
              <a:rPr lang="en-US" b="1" dirty="0">
                <a:solidFill>
                  <a:srgbClr val="FFFFFF"/>
                </a:solidFill>
                <a:effectLst>
                  <a:outerShdw blurRad="38100" dist="38100" dir="2700000" algn="tl">
                    <a:srgbClr val="000000">
                      <a:alpha val="43137"/>
                    </a:srgbClr>
                  </a:outerShdw>
                </a:effectLst>
                <a:latin typeface="Arial Narrow" pitchFamily="34" charset="0"/>
              </a:rPr>
              <a:t>Islamic</a:t>
            </a:r>
          </a:p>
        </p:txBody>
      </p:sp>
      <p:sp>
        <p:nvSpPr>
          <p:cNvPr id="23" name="TextBox 22"/>
          <p:cNvSpPr txBox="1"/>
          <p:nvPr/>
        </p:nvSpPr>
        <p:spPr>
          <a:xfrm>
            <a:off x="9077325" y="4524375"/>
            <a:ext cx="928688" cy="369888"/>
          </a:xfrm>
          <a:prstGeom prst="rect">
            <a:avLst/>
          </a:prstGeom>
          <a:noFill/>
        </p:spPr>
        <p:txBody>
          <a:bodyPr wrap="none">
            <a:spAutoFit/>
          </a:bodyPr>
          <a:lstStyle/>
          <a:p>
            <a:pPr>
              <a:defRPr/>
            </a:pPr>
            <a:r>
              <a:rPr lang="en-US" b="1" dirty="0">
                <a:solidFill>
                  <a:srgbClr val="FFFFFF"/>
                </a:solidFill>
                <a:effectLst>
                  <a:outerShdw blurRad="38100" dist="38100" dir="2700000" algn="tl">
                    <a:srgbClr val="000000">
                      <a:alpha val="43137"/>
                    </a:srgbClr>
                  </a:outerShdw>
                </a:effectLst>
                <a:latin typeface="Arial Narrow" pitchFamily="34" charset="0"/>
              </a:rPr>
              <a:t>Western</a:t>
            </a:r>
          </a:p>
        </p:txBody>
      </p:sp>
      <p:sp>
        <p:nvSpPr>
          <p:cNvPr id="24" name="TextBox 23"/>
          <p:cNvSpPr txBox="1"/>
          <p:nvPr/>
        </p:nvSpPr>
        <p:spPr>
          <a:xfrm>
            <a:off x="7620001" y="3343275"/>
            <a:ext cx="720725" cy="369888"/>
          </a:xfrm>
          <a:prstGeom prst="rect">
            <a:avLst/>
          </a:prstGeom>
          <a:noFill/>
        </p:spPr>
        <p:txBody>
          <a:bodyPr wrap="none">
            <a:spAutoFit/>
          </a:bodyPr>
          <a:lstStyle/>
          <a:p>
            <a:pPr>
              <a:defRPr/>
            </a:pPr>
            <a:r>
              <a:rPr lang="en-US" b="1" dirty="0">
                <a:solidFill>
                  <a:srgbClr val="FFFFFF"/>
                </a:solidFill>
                <a:effectLst>
                  <a:outerShdw blurRad="38100" dist="38100" dir="2700000" algn="tl">
                    <a:srgbClr val="000000">
                      <a:alpha val="43137"/>
                    </a:srgbClr>
                  </a:outerShdw>
                </a:effectLst>
                <a:latin typeface="Arial Narrow" pitchFamily="34" charset="0"/>
              </a:rPr>
              <a:t>Hindu</a:t>
            </a:r>
          </a:p>
        </p:txBody>
      </p:sp>
      <p:sp>
        <p:nvSpPr>
          <p:cNvPr id="25" name="TextBox 24"/>
          <p:cNvSpPr txBox="1"/>
          <p:nvPr/>
        </p:nvSpPr>
        <p:spPr>
          <a:xfrm>
            <a:off x="8258176" y="2847975"/>
            <a:ext cx="1109663" cy="369888"/>
          </a:xfrm>
          <a:prstGeom prst="rect">
            <a:avLst/>
          </a:prstGeom>
          <a:noFill/>
        </p:spPr>
        <p:txBody>
          <a:bodyPr wrap="none">
            <a:spAutoFit/>
          </a:bodyPr>
          <a:lstStyle/>
          <a:p>
            <a:pPr>
              <a:defRPr/>
            </a:pPr>
            <a:r>
              <a:rPr lang="en-US" b="1" dirty="0">
                <a:solidFill>
                  <a:srgbClr val="FFFFFF"/>
                </a:solidFill>
                <a:effectLst>
                  <a:outerShdw blurRad="38100" dist="38100" dir="2700000" algn="tl">
                    <a:srgbClr val="000000">
                      <a:alpha val="43137"/>
                    </a:srgbClr>
                  </a:outerShdw>
                </a:effectLst>
                <a:latin typeface="Arial Narrow" pitchFamily="34" charset="0"/>
              </a:rPr>
              <a:t>Confucian</a:t>
            </a:r>
          </a:p>
        </p:txBody>
      </p:sp>
      <p:sp>
        <p:nvSpPr>
          <p:cNvPr id="26" name="TextBox 25"/>
          <p:cNvSpPr txBox="1"/>
          <p:nvPr/>
        </p:nvSpPr>
        <p:spPr>
          <a:xfrm>
            <a:off x="8601076" y="3829050"/>
            <a:ext cx="828675" cy="369888"/>
          </a:xfrm>
          <a:prstGeom prst="rect">
            <a:avLst/>
          </a:prstGeom>
          <a:noFill/>
        </p:spPr>
        <p:txBody>
          <a:bodyPr wrap="none">
            <a:spAutoFit/>
          </a:bodyPr>
          <a:lstStyle/>
          <a:p>
            <a:pPr>
              <a:defRPr/>
            </a:pPr>
            <a:r>
              <a:rPr lang="en-US" b="1" dirty="0">
                <a:solidFill>
                  <a:srgbClr val="FFFFFF"/>
                </a:solidFill>
                <a:effectLst>
                  <a:outerShdw blurRad="38100" dist="38100" dir="2700000" algn="tl">
                    <a:srgbClr val="000000">
                      <a:alpha val="43137"/>
                    </a:srgbClr>
                  </a:outerShdw>
                </a:effectLst>
                <a:latin typeface="Arial Narrow" pitchFamily="34" charset="0"/>
              </a:rPr>
              <a:t>Islamic</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AEFDA-9C8C-4C80-9DDD-3C08065B1AF6}"/>
              </a:ext>
            </a:extLst>
          </p:cNvPr>
          <p:cNvSpPr>
            <a:spLocks noGrp="1"/>
          </p:cNvSpPr>
          <p:nvPr>
            <p:ph type="title"/>
          </p:nvPr>
        </p:nvSpPr>
        <p:spPr/>
        <p:txBody>
          <a:bodyPr/>
          <a:lstStyle/>
          <a:p>
            <a:r>
              <a:rPr lang="en-US" dirty="0"/>
              <a:t>Europe-Centric Map of the World</a:t>
            </a:r>
          </a:p>
        </p:txBody>
      </p:sp>
      <p:pic>
        <p:nvPicPr>
          <p:cNvPr id="2050" name="Picture 2" descr="Image result for europe centric map">
            <a:extLst>
              <a:ext uri="{FF2B5EF4-FFF2-40B4-BE49-F238E27FC236}">
                <a16:creationId xmlns:a16="http://schemas.microsoft.com/office/drawing/2014/main" id="{3FE2F1BB-E270-4C9D-8A20-BE6C2B9F77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6098" y="1355617"/>
            <a:ext cx="7706248" cy="5286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270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Asia-Centric Map of the World</a:t>
            </a:r>
          </a:p>
        </p:txBody>
      </p:sp>
      <p:pic>
        <p:nvPicPr>
          <p:cNvPr id="1026" name="Picture 2" descr="Related image">
            <a:extLst>
              <a:ext uri="{FF2B5EF4-FFF2-40B4-BE49-F238E27FC236}">
                <a16:creationId xmlns:a16="http://schemas.microsoft.com/office/drawing/2014/main" id="{2F98B101-0396-42FA-9A99-F9CAEF9615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5748" y="1456608"/>
            <a:ext cx="9832870" cy="4981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121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9" name="Rectangle 7"/>
          <p:cNvSpPr>
            <a:spLocks noGrp="1" noChangeArrowheads="1"/>
          </p:cNvSpPr>
          <p:nvPr>
            <p:ph type="title"/>
          </p:nvPr>
        </p:nvSpPr>
        <p:spPr/>
        <p:txBody>
          <a:bodyPr/>
          <a:lstStyle/>
          <a:p>
            <a:pPr eaLnBrk="1" hangingPunct="1">
              <a:defRPr/>
            </a:pPr>
            <a:r>
              <a:rPr lang="en-US" dirty="0"/>
              <a:t>1. What is Asia and Pacific Asia?</a:t>
            </a:r>
          </a:p>
        </p:txBody>
      </p:sp>
      <p:sp>
        <p:nvSpPr>
          <p:cNvPr id="13315" name="Rectangle 8"/>
          <p:cNvSpPr>
            <a:spLocks noGrp="1" noChangeArrowheads="1"/>
          </p:cNvSpPr>
          <p:nvPr>
            <p:ph idx="1"/>
          </p:nvPr>
        </p:nvSpPr>
        <p:spPr/>
        <p:txBody>
          <a:bodyPr/>
          <a:lstStyle/>
          <a:p>
            <a:pPr eaLnBrk="1" hangingPunct="1"/>
            <a:r>
              <a:rPr lang="en-US" dirty="0"/>
              <a:t>A geographical paradox</a:t>
            </a:r>
          </a:p>
          <a:p>
            <a:pPr lvl="1" eaLnBrk="1" hangingPunct="1"/>
            <a:r>
              <a:rPr lang="en-US" dirty="0"/>
              <a:t>A region such as Asia is more an idea than a reality.</a:t>
            </a:r>
          </a:p>
          <a:p>
            <a:pPr lvl="1" eaLnBrk="1" hangingPunct="1"/>
            <a:r>
              <a:rPr lang="en-US" dirty="0"/>
              <a:t>“Asia as a myth”:</a:t>
            </a:r>
          </a:p>
          <a:p>
            <a:pPr lvl="2" eaLnBrk="1" hangingPunct="1"/>
            <a:r>
              <a:rPr lang="en-US" dirty="0"/>
              <a:t>It makes no sense, geographically, politically, economically, culturally, linguistically or ethnically.</a:t>
            </a:r>
          </a:p>
          <a:p>
            <a:pPr lvl="1" eaLnBrk="1" hangingPunct="1"/>
            <a:r>
              <a:rPr lang="en-US" dirty="0"/>
              <a:t>No “Asian culture” or “Asian civilization”:</a:t>
            </a:r>
          </a:p>
          <a:p>
            <a:pPr lvl="2" eaLnBrk="1" hangingPunct="1"/>
            <a:r>
              <a:rPr lang="en-US" dirty="0"/>
              <a:t>Little political, cultural, ethnic or economic commonalities.</a:t>
            </a:r>
          </a:p>
          <a:p>
            <a:pPr lvl="1" eaLnBrk="1" hangingPunct="1"/>
            <a:r>
              <a:rPr lang="en-US" dirty="0"/>
              <a:t>Asia:</a:t>
            </a:r>
          </a:p>
          <a:p>
            <a:pPr lvl="2" eaLnBrk="1" hangingPunct="1"/>
            <a:r>
              <a:rPr lang="en-US" dirty="0"/>
              <a:t>A functional or a formal region?</a:t>
            </a:r>
          </a:p>
          <a:p>
            <a:pPr lvl="2" eaLnBrk="1" hangingPunct="1"/>
            <a:r>
              <a:rPr lang="en-US" dirty="0"/>
              <a:t>A functional region composed of formal regions.</a:t>
            </a:r>
          </a:p>
          <a:p>
            <a:pPr lvl="1" eaLnBrk="1" hangingPunct="1"/>
            <a:r>
              <a:rPr lang="en-US" dirty="0"/>
              <a:t>Who constructed Asia?</a:t>
            </a:r>
          </a:p>
          <a:p>
            <a:pPr lvl="2" eaLnBrk="1" hangingPunct="1"/>
            <a:r>
              <a:rPr lang="en-US" dirty="0"/>
              <a:t>External definition.</a:t>
            </a:r>
          </a:p>
          <a:p>
            <a:pPr lvl="2" eaLnBrk="1" hangingPunct="1"/>
            <a:r>
              <a:rPr lang="en-US" dirty="0"/>
              <a:t>European powers that colonized the region until the Second World War.</a:t>
            </a:r>
          </a:p>
          <a:p>
            <a:pPr lvl="2" eaLnBrk="1" hangingPunct="1"/>
            <a:r>
              <a:rPr lang="en-US" dirty="0"/>
              <a:t>The boundary between Europe and Asia (Ural mountains) was drawn by decree (Congress of Vienna in 1815).</a:t>
            </a:r>
          </a:p>
          <a:p>
            <a:pPr lvl="2" eaLnBrk="1" hangingPunct="1"/>
            <a:r>
              <a:rPr lang="en-US" dirty="0"/>
              <a:t>Asia is an occidental construct (externally and internally).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5650" name="Rectangle 2"/>
          <p:cNvSpPr>
            <a:spLocks noGrp="1" noChangeArrowheads="1"/>
          </p:cNvSpPr>
          <p:nvPr>
            <p:ph type="title"/>
          </p:nvPr>
        </p:nvSpPr>
        <p:spPr/>
        <p:txBody>
          <a:bodyPr/>
          <a:lstStyle/>
          <a:p>
            <a:pPr eaLnBrk="1" hangingPunct="1">
              <a:defRPr/>
            </a:pPr>
            <a:r>
              <a:rPr lang="en-US"/>
              <a:t>Conditions of Usage</a:t>
            </a:r>
          </a:p>
        </p:txBody>
      </p:sp>
      <p:sp>
        <p:nvSpPr>
          <p:cNvPr id="10243" name="Rectangle 3"/>
          <p:cNvSpPr>
            <a:spLocks noGrp="1" noChangeArrowheads="1"/>
          </p:cNvSpPr>
          <p:nvPr>
            <p:ph idx="1"/>
          </p:nvPr>
        </p:nvSpPr>
        <p:spPr/>
        <p:txBody>
          <a:bodyPr/>
          <a:lstStyle/>
          <a:p>
            <a:pPr eaLnBrk="1" hangingPunct="1"/>
            <a:r>
              <a:rPr lang="en-US"/>
              <a:t>For personal and classroom use only</a:t>
            </a:r>
          </a:p>
          <a:p>
            <a:pPr lvl="1" eaLnBrk="1" hangingPunct="1"/>
            <a:r>
              <a:rPr lang="en-US"/>
              <a:t>Excludes any other forms of communication such as conference presentations, published reports and papers.</a:t>
            </a:r>
          </a:p>
          <a:p>
            <a:pPr eaLnBrk="1" hangingPunct="1"/>
            <a:r>
              <a:rPr lang="en-US"/>
              <a:t>No modification and redistribution permitted</a:t>
            </a:r>
          </a:p>
          <a:p>
            <a:pPr lvl="1" eaLnBrk="1" hangingPunct="1"/>
            <a:r>
              <a:rPr lang="en-US"/>
              <a:t>Cannot be published, in whole or in part, in any form (printed or electronic) and on any media without consent.</a:t>
            </a:r>
          </a:p>
          <a:p>
            <a:pPr eaLnBrk="1" hangingPunct="1"/>
            <a:r>
              <a:rPr lang="en-US"/>
              <a:t>Citation</a:t>
            </a:r>
          </a:p>
          <a:p>
            <a:pPr lvl="1" eaLnBrk="1" hangingPunct="1"/>
            <a:r>
              <a:rPr lang="en-US"/>
              <a:t>Dr. Jean-Paul Rodrigue, Dept. of Global Studies &amp; Geography, Hofstra University.</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0093A7-F70D-4266-ACFC-D2D8DFB85432}"/>
              </a:ext>
            </a:extLst>
          </p:cNvPr>
          <p:cNvSpPr>
            <a:spLocks noGrp="1"/>
          </p:cNvSpPr>
          <p:nvPr>
            <p:ph type="title"/>
          </p:nvPr>
        </p:nvSpPr>
        <p:spPr/>
        <p:txBody>
          <a:bodyPr/>
          <a:lstStyle/>
          <a:p>
            <a:r>
              <a:rPr lang="en-US" dirty="0"/>
              <a:t>Early European Representations of the World</a:t>
            </a:r>
          </a:p>
        </p:txBody>
      </p:sp>
      <p:pic>
        <p:nvPicPr>
          <p:cNvPr id="4098" name="Picture 2" descr="Image result for t and o map">
            <a:extLst>
              <a:ext uri="{FF2B5EF4-FFF2-40B4-BE49-F238E27FC236}">
                <a16:creationId xmlns:a16="http://schemas.microsoft.com/office/drawing/2014/main" id="{D1C7FD35-C6B7-4687-A885-9555AE9284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484556"/>
            <a:ext cx="5162550" cy="51625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CAB8BAE9-86E5-43A9-93D5-36747F83D9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278" y="1306222"/>
            <a:ext cx="4233145" cy="5340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927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CB1094-7071-4616-BFC1-2B90E291AE71}"/>
              </a:ext>
            </a:extLst>
          </p:cNvPr>
          <p:cNvSpPr>
            <a:spLocks noGrp="1"/>
          </p:cNvSpPr>
          <p:nvPr>
            <p:ph type="title"/>
          </p:nvPr>
        </p:nvSpPr>
        <p:spPr/>
        <p:txBody>
          <a:bodyPr/>
          <a:lstStyle/>
          <a:p>
            <a:r>
              <a:rPr lang="en-US" dirty="0"/>
              <a:t>1. What is Asia and Pacific Asia?</a:t>
            </a:r>
          </a:p>
        </p:txBody>
      </p:sp>
      <p:sp>
        <p:nvSpPr>
          <p:cNvPr id="5" name="Content Placeholder 4">
            <a:extLst>
              <a:ext uri="{FF2B5EF4-FFF2-40B4-BE49-F238E27FC236}">
                <a16:creationId xmlns:a16="http://schemas.microsoft.com/office/drawing/2014/main" id="{2BE7DE99-A7B1-4693-9D38-43C73D1048E3}"/>
              </a:ext>
            </a:extLst>
          </p:cNvPr>
          <p:cNvSpPr>
            <a:spLocks noGrp="1"/>
          </p:cNvSpPr>
          <p:nvPr>
            <p:ph idx="1"/>
          </p:nvPr>
        </p:nvSpPr>
        <p:spPr/>
        <p:txBody>
          <a:bodyPr/>
          <a:lstStyle/>
          <a:p>
            <a:r>
              <a:rPr lang="en-US" dirty="0"/>
              <a:t>Asia:</a:t>
            </a:r>
          </a:p>
          <a:p>
            <a:pPr lvl="1"/>
            <a:r>
              <a:rPr lang="en-US" dirty="0"/>
              <a:t>The term emerged in Europe during Antiquity (Herodotus, 440 BC). </a:t>
            </a:r>
          </a:p>
          <a:p>
            <a:pPr lvl="1"/>
            <a:r>
              <a:rPr lang="en-US" dirty="0"/>
              <a:t>Europe as a point of reference.</a:t>
            </a:r>
          </a:p>
          <a:p>
            <a:pPr lvl="1"/>
            <a:r>
              <a:rPr lang="en-US" dirty="0"/>
              <a:t>130 B.C: Roman Province east of the Aegean sea (Turkey today).</a:t>
            </a:r>
          </a:p>
          <a:p>
            <a:r>
              <a:rPr lang="en-US" dirty="0"/>
              <a:t>Orient</a:t>
            </a:r>
          </a:p>
          <a:p>
            <a:pPr lvl="1"/>
            <a:r>
              <a:rPr lang="en-US" dirty="0"/>
              <a:t>Synonym for east.</a:t>
            </a:r>
          </a:p>
          <a:p>
            <a:pPr lvl="1"/>
            <a:r>
              <a:rPr lang="en-US" dirty="0"/>
              <a:t>Direction from which the sun and celestial bodies rise.</a:t>
            </a:r>
          </a:p>
          <a:p>
            <a:pPr lvl="1"/>
            <a:r>
              <a:rPr lang="en-US" dirty="0"/>
              <a:t>First defined by the Greeks.</a:t>
            </a:r>
          </a:p>
          <a:p>
            <a:r>
              <a:rPr lang="en-US" dirty="0"/>
              <a:t>Far East</a:t>
            </a:r>
          </a:p>
          <a:p>
            <a:pPr lvl="1"/>
            <a:r>
              <a:rPr lang="en-US" dirty="0"/>
              <a:t>Introduced by Britain in the 18th century.</a:t>
            </a:r>
          </a:p>
          <a:p>
            <a:pPr lvl="1"/>
            <a:r>
              <a:rPr lang="en-US" dirty="0"/>
              <a:t>From Burma to Japan.</a:t>
            </a:r>
          </a:p>
          <a:p>
            <a:pPr lvl="1"/>
            <a:r>
              <a:rPr lang="en-US" dirty="0"/>
              <a:t>Middle East: From Egypt to India. East of Suez.</a:t>
            </a:r>
          </a:p>
        </p:txBody>
      </p:sp>
    </p:spTree>
    <p:extLst>
      <p:ext uri="{BB962C8B-B14F-4D97-AF65-F5344CB8AC3E}">
        <p14:creationId xmlns:p14="http://schemas.microsoft.com/office/powerpoint/2010/main" val="200189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5676920E-A63A-462D-B4E5-90562A0AB9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6871" y="1472002"/>
            <a:ext cx="9601220" cy="5120650"/>
          </a:xfrm>
          <a:prstGeom prst="rect">
            <a:avLst/>
          </a:prstGeom>
        </p:spPr>
      </p:pic>
      <p:sp>
        <p:nvSpPr>
          <p:cNvPr id="5" name="Title 4"/>
          <p:cNvSpPr>
            <a:spLocks noGrp="1"/>
          </p:cNvSpPr>
          <p:nvPr>
            <p:ph type="title"/>
          </p:nvPr>
        </p:nvSpPr>
        <p:spPr/>
        <p:txBody>
          <a:bodyPr/>
          <a:lstStyle/>
          <a:p>
            <a:pPr eaLnBrk="1" hangingPunct="1">
              <a:defRPr/>
            </a:pPr>
            <a:r>
              <a:rPr lang="en-US" dirty="0"/>
              <a:t>1. What is Asia and Pacific Asia?</a:t>
            </a:r>
          </a:p>
        </p:txBody>
      </p:sp>
      <p:sp>
        <p:nvSpPr>
          <p:cNvPr id="14341" name="Right Arrow 11"/>
          <p:cNvSpPr>
            <a:spLocks noChangeArrowheads="1"/>
          </p:cNvSpPr>
          <p:nvPr/>
        </p:nvSpPr>
        <p:spPr bwMode="auto">
          <a:xfrm>
            <a:off x="7344846" y="1712522"/>
            <a:ext cx="1979613" cy="585788"/>
          </a:xfrm>
          <a:prstGeom prst="rightArrow">
            <a:avLst>
              <a:gd name="adj1" fmla="val 50000"/>
              <a:gd name="adj2" fmla="val 50003"/>
            </a:avLst>
          </a:prstGeom>
          <a:ln>
            <a:headEnd/>
            <a:tailEnd/>
          </a:ln>
          <a:effectLst/>
        </p:spPr>
        <p:style>
          <a:lnRef idx="3">
            <a:schemeClr val="lt1"/>
          </a:lnRef>
          <a:fillRef idx="1">
            <a:schemeClr val="accent1"/>
          </a:fillRef>
          <a:effectRef idx="1">
            <a:schemeClr val="accent1"/>
          </a:effectRef>
          <a:fontRef idx="minor">
            <a:schemeClr val="lt1"/>
          </a:fontRef>
        </p:style>
        <p:txBody>
          <a:bodyPr anchor="ctr"/>
          <a:lstStyle/>
          <a:p>
            <a:pPr algn="ctr"/>
            <a:r>
              <a:rPr lang="en-US" b="1" dirty="0"/>
              <a:t>Orient</a:t>
            </a:r>
          </a:p>
        </p:txBody>
      </p:sp>
      <p:sp>
        <p:nvSpPr>
          <p:cNvPr id="14342" name="Right Arrow 14"/>
          <p:cNvSpPr>
            <a:spLocks noChangeArrowheads="1"/>
          </p:cNvSpPr>
          <p:nvPr/>
        </p:nvSpPr>
        <p:spPr bwMode="auto">
          <a:xfrm flipH="1">
            <a:off x="3240935" y="5470521"/>
            <a:ext cx="1979613" cy="585787"/>
          </a:xfrm>
          <a:prstGeom prst="rightArrow">
            <a:avLst>
              <a:gd name="adj1" fmla="val 50000"/>
              <a:gd name="adj2" fmla="val 50003"/>
            </a:avLst>
          </a:prstGeom>
          <a:ln>
            <a:headEnd/>
            <a:tailEnd/>
          </a:ln>
          <a:effectLst/>
        </p:spPr>
        <p:style>
          <a:lnRef idx="3">
            <a:schemeClr val="lt1"/>
          </a:lnRef>
          <a:fillRef idx="1">
            <a:schemeClr val="accent1"/>
          </a:fillRef>
          <a:effectRef idx="1">
            <a:schemeClr val="accent1"/>
          </a:effectRef>
          <a:fontRef idx="minor">
            <a:schemeClr val="lt1"/>
          </a:fontRef>
        </p:style>
        <p:txBody>
          <a:bodyPr anchor="ctr"/>
          <a:lstStyle/>
          <a:p>
            <a:pPr algn="ctr"/>
            <a:r>
              <a:rPr lang="en-US" b="1"/>
              <a:t>Occident</a:t>
            </a:r>
          </a:p>
        </p:txBody>
      </p:sp>
      <p:cxnSp>
        <p:nvCxnSpPr>
          <p:cNvPr id="14343" name="Straight Connector 16"/>
          <p:cNvCxnSpPr>
            <a:cxnSpLocks noChangeShapeType="1"/>
          </p:cNvCxnSpPr>
          <p:nvPr/>
        </p:nvCxnSpPr>
        <p:spPr bwMode="auto">
          <a:xfrm rot="5400000">
            <a:off x="6315238" y="4003558"/>
            <a:ext cx="1703388" cy="133350"/>
          </a:xfrm>
          <a:prstGeom prst="line">
            <a:avLst/>
          </a:prstGeom>
          <a:noFill/>
          <a:ln w="31750" algn="ctr">
            <a:solidFill>
              <a:srgbClr val="C00000"/>
            </a:solidFill>
            <a:prstDash val="dash"/>
            <a:round/>
            <a:headEnd/>
            <a:tailEnd/>
          </a:ln>
        </p:spPr>
      </p:cxnSp>
      <p:sp>
        <p:nvSpPr>
          <p:cNvPr id="18" name="TextBox 17"/>
          <p:cNvSpPr txBox="1"/>
          <p:nvPr/>
        </p:nvSpPr>
        <p:spPr>
          <a:xfrm rot="18900000">
            <a:off x="7492484" y="3578223"/>
            <a:ext cx="1181100" cy="461963"/>
          </a:xfrm>
          <a:prstGeom prst="rect">
            <a:avLst/>
          </a:prstGeom>
          <a:noFill/>
        </p:spPr>
        <p:txBody>
          <a:bodyPr wrap="none">
            <a:spAutoFit/>
          </a:bodyPr>
          <a:lstStyle/>
          <a:p>
            <a:pPr>
              <a:defRPr/>
            </a:pPr>
            <a:r>
              <a:rPr lang="en-US" sz="2400" b="1" i="1" dirty="0">
                <a:effectLst>
                  <a:outerShdw blurRad="38100" dist="38100" dir="2700000" algn="tl">
                    <a:srgbClr val="000000">
                      <a:alpha val="43137"/>
                    </a:srgbClr>
                  </a:outerShdw>
                </a:effectLst>
                <a:latin typeface="Arial Narrow" pitchFamily="34" charset="0"/>
              </a:rPr>
              <a:t>Far East</a:t>
            </a:r>
          </a:p>
        </p:txBody>
      </p:sp>
      <p:cxnSp>
        <p:nvCxnSpPr>
          <p:cNvPr id="14345" name="Straight Connector 18"/>
          <p:cNvCxnSpPr>
            <a:cxnSpLocks noChangeShapeType="1"/>
          </p:cNvCxnSpPr>
          <p:nvPr/>
        </p:nvCxnSpPr>
        <p:spPr bwMode="auto">
          <a:xfrm rot="16200000" flipH="1">
            <a:off x="5208752" y="3751146"/>
            <a:ext cx="1100137" cy="177800"/>
          </a:xfrm>
          <a:prstGeom prst="line">
            <a:avLst/>
          </a:prstGeom>
          <a:noFill/>
          <a:ln w="31750" algn="ctr">
            <a:solidFill>
              <a:srgbClr val="C00000"/>
            </a:solidFill>
            <a:prstDash val="dash"/>
            <a:round/>
            <a:headEnd/>
            <a:tailEnd/>
          </a:ln>
        </p:spPr>
      </p:cxnSp>
      <p:sp>
        <p:nvSpPr>
          <p:cNvPr id="22" name="TextBox 21"/>
          <p:cNvSpPr txBox="1"/>
          <p:nvPr/>
        </p:nvSpPr>
        <p:spPr>
          <a:xfrm>
            <a:off x="4534906" y="3616402"/>
            <a:ext cx="985837" cy="831850"/>
          </a:xfrm>
          <a:prstGeom prst="rect">
            <a:avLst/>
          </a:prstGeom>
          <a:noFill/>
        </p:spPr>
        <p:txBody>
          <a:bodyPr wrap="none">
            <a:spAutoFit/>
          </a:bodyPr>
          <a:lstStyle/>
          <a:p>
            <a:pPr algn="ctr">
              <a:defRPr/>
            </a:pPr>
            <a:r>
              <a:rPr lang="en-US" sz="2400" b="1" i="1" dirty="0">
                <a:effectLst>
                  <a:outerShdw blurRad="38100" dist="38100" dir="2700000" algn="tl">
                    <a:srgbClr val="000000">
                      <a:alpha val="43137"/>
                    </a:srgbClr>
                  </a:outerShdw>
                </a:effectLst>
                <a:latin typeface="Arial Narrow" pitchFamily="34" charset="0"/>
              </a:rPr>
              <a:t>Middle</a:t>
            </a:r>
            <a:br>
              <a:rPr lang="en-US" sz="2400" b="1" i="1" dirty="0">
                <a:effectLst>
                  <a:outerShdw blurRad="38100" dist="38100" dir="2700000" algn="tl">
                    <a:srgbClr val="000000">
                      <a:alpha val="43137"/>
                    </a:srgbClr>
                  </a:outerShdw>
                </a:effectLst>
                <a:latin typeface="Arial Narrow" pitchFamily="34" charset="0"/>
              </a:rPr>
            </a:br>
            <a:r>
              <a:rPr lang="en-US" sz="2400" b="1" i="1" dirty="0">
                <a:effectLst>
                  <a:outerShdw blurRad="38100" dist="38100" dir="2700000" algn="tl">
                    <a:srgbClr val="000000">
                      <a:alpha val="43137"/>
                    </a:srgbClr>
                  </a:outerShdw>
                </a:effectLst>
                <a:latin typeface="Arial Narrow" pitchFamily="34" charset="0"/>
              </a:rPr>
              <a:t>East</a:t>
            </a:r>
          </a:p>
        </p:txBody>
      </p:sp>
      <p:pic>
        <p:nvPicPr>
          <p:cNvPr id="14347" name="Picture 5" descr="http://upload.wikimedia.org/wikipedia/commons/b/b6/T_and_O_map_Guntherus_Ziner_1472_bw.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rot="5222686">
            <a:off x="1774023" y="1555969"/>
            <a:ext cx="3076575" cy="3074987"/>
          </a:xfrm>
          <a:prstGeom prst="rect">
            <a:avLst/>
          </a:prstGeom>
          <a:noFill/>
          <a:ln w="9525">
            <a:noFill/>
            <a:miter lim="800000"/>
            <a:headEnd/>
            <a:tailEnd/>
          </a:ln>
        </p:spPr>
      </p:pic>
      <p:pic>
        <p:nvPicPr>
          <p:cNvPr id="14348" name="Picture 17" descr="http://bp3.blogger.com/_ljFvcfs-6DQ/R9b8kNQvq_I/AAAAAAAAAGc/xZwV9p-VCno/s400/Caribean+sunrise.jpg"/>
          <p:cNvPicPr>
            <a:picLocks noChangeAspect="1" noChangeArrowheads="1"/>
          </p:cNvPicPr>
          <p:nvPr/>
        </p:nvPicPr>
        <p:blipFill>
          <a:blip r:embed="rId5" cstate="print"/>
          <a:srcRect b="18451"/>
          <a:stretch>
            <a:fillRect/>
          </a:stretch>
        </p:blipFill>
        <p:spPr bwMode="auto">
          <a:xfrm>
            <a:off x="9380020" y="1595048"/>
            <a:ext cx="1303338" cy="796925"/>
          </a:xfrm>
          <a:prstGeom prst="rect">
            <a:avLst/>
          </a:prstGeom>
          <a:noFill/>
          <a:ln w="9525">
            <a:noFill/>
            <a:miter lim="800000"/>
            <a:headEnd/>
            <a:tailEnd/>
          </a:ln>
        </p:spPr>
      </p:pic>
      <p:pic>
        <p:nvPicPr>
          <p:cNvPr id="14349" name="Picture 19" descr="http://bp0.blogger.com/_ljFvcfs-6DQ/R9b8kdQvrAI/AAAAAAAAAGk/xHYlRwIvJE8/s400/Caribean+sunset.jpg"/>
          <p:cNvPicPr>
            <a:picLocks noChangeAspect="1" noChangeArrowheads="1"/>
          </p:cNvPicPr>
          <p:nvPr/>
        </p:nvPicPr>
        <p:blipFill>
          <a:blip r:embed="rId6" cstate="print"/>
          <a:srcRect t="16959"/>
          <a:stretch>
            <a:fillRect/>
          </a:stretch>
        </p:blipFill>
        <p:spPr bwMode="auto">
          <a:xfrm>
            <a:off x="1886798" y="5376858"/>
            <a:ext cx="1292225" cy="804863"/>
          </a:xfrm>
          <a:prstGeom prst="rect">
            <a:avLst/>
          </a:prstGeom>
          <a:noFill/>
          <a:ln w="9525">
            <a:noFill/>
            <a:miter lim="800000"/>
            <a:headEnd/>
            <a:tailEnd/>
          </a:ln>
        </p:spPr>
      </p:pic>
      <p:sp>
        <p:nvSpPr>
          <p:cNvPr id="20" name="TextBox 19"/>
          <p:cNvSpPr txBox="1"/>
          <p:nvPr/>
        </p:nvSpPr>
        <p:spPr>
          <a:xfrm>
            <a:off x="9667359" y="2064947"/>
            <a:ext cx="827087" cy="368300"/>
          </a:xfrm>
          <a:prstGeom prst="rect">
            <a:avLst/>
          </a:prstGeom>
          <a:noFill/>
        </p:spPr>
        <p:txBody>
          <a:bodyPr wrap="none">
            <a:spAutoFit/>
          </a:bodyPr>
          <a:lstStyle/>
          <a:p>
            <a:pPr>
              <a:defRPr/>
            </a:pPr>
            <a:r>
              <a:rPr lang="en-US" i="1" dirty="0">
                <a:solidFill>
                  <a:srgbClr val="EAEAEA"/>
                </a:solidFill>
                <a:effectLst>
                  <a:outerShdw blurRad="38100" dist="38100" dir="2700000" algn="tl">
                    <a:srgbClr val="000000">
                      <a:alpha val="43137"/>
                    </a:srgbClr>
                  </a:outerShdw>
                </a:effectLst>
                <a:latin typeface="Arial Narrow" pitchFamily="34" charset="0"/>
              </a:rPr>
              <a:t>Sunrise</a:t>
            </a:r>
          </a:p>
        </p:txBody>
      </p:sp>
      <p:sp>
        <p:nvSpPr>
          <p:cNvPr id="21" name="TextBox 20"/>
          <p:cNvSpPr txBox="1"/>
          <p:nvPr/>
        </p:nvSpPr>
        <p:spPr>
          <a:xfrm>
            <a:off x="2124923" y="5772145"/>
            <a:ext cx="776287" cy="368300"/>
          </a:xfrm>
          <a:prstGeom prst="rect">
            <a:avLst/>
          </a:prstGeom>
          <a:noFill/>
        </p:spPr>
        <p:txBody>
          <a:bodyPr wrap="none">
            <a:spAutoFit/>
          </a:bodyPr>
          <a:lstStyle/>
          <a:p>
            <a:pPr>
              <a:defRPr/>
            </a:pPr>
            <a:r>
              <a:rPr lang="en-US" i="1" dirty="0">
                <a:solidFill>
                  <a:srgbClr val="EAEAEA"/>
                </a:solidFill>
                <a:effectLst>
                  <a:outerShdw blurRad="38100" dist="38100" dir="2700000" algn="tl">
                    <a:srgbClr val="000000">
                      <a:alpha val="43137"/>
                    </a:srgbClr>
                  </a:outerShdw>
                </a:effectLst>
                <a:latin typeface="Arial Narrow" pitchFamily="34" charset="0"/>
              </a:rPr>
              <a:t>Sunset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p&#10;&#10;Description automatically generated">
            <a:extLst>
              <a:ext uri="{FF2B5EF4-FFF2-40B4-BE49-F238E27FC236}">
                <a16:creationId xmlns:a16="http://schemas.microsoft.com/office/drawing/2014/main" id="{6DC2E138-6C94-4696-AEDE-80D54F544E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671" b="14332"/>
          <a:stretch/>
        </p:blipFill>
        <p:spPr>
          <a:xfrm>
            <a:off x="939438" y="1457297"/>
            <a:ext cx="10372265" cy="5298831"/>
          </a:xfrm>
          <a:prstGeom prst="rect">
            <a:avLst/>
          </a:prstGeom>
        </p:spPr>
      </p:pic>
      <p:sp>
        <p:nvSpPr>
          <p:cNvPr id="2" name="Title 1">
            <a:extLst>
              <a:ext uri="{FF2B5EF4-FFF2-40B4-BE49-F238E27FC236}">
                <a16:creationId xmlns:a16="http://schemas.microsoft.com/office/drawing/2014/main" id="{6A6AC410-58E5-46E6-A691-795B40DF5111}"/>
              </a:ext>
            </a:extLst>
          </p:cNvPr>
          <p:cNvSpPr>
            <a:spLocks noGrp="1"/>
          </p:cNvSpPr>
          <p:nvPr>
            <p:ph type="title"/>
          </p:nvPr>
        </p:nvSpPr>
        <p:spPr/>
        <p:txBody>
          <a:bodyPr/>
          <a:lstStyle/>
          <a:p>
            <a:r>
              <a:rPr lang="en-US" dirty="0"/>
              <a:t>The Asian Continent and its Sub Regions</a:t>
            </a:r>
          </a:p>
        </p:txBody>
      </p:sp>
      <p:sp>
        <p:nvSpPr>
          <p:cNvPr id="4" name="TextBox 3">
            <a:extLst>
              <a:ext uri="{FF2B5EF4-FFF2-40B4-BE49-F238E27FC236}">
                <a16:creationId xmlns:a16="http://schemas.microsoft.com/office/drawing/2014/main" id="{FB405648-95EF-4998-91CE-B68B9CDD3705}"/>
              </a:ext>
            </a:extLst>
          </p:cNvPr>
          <p:cNvSpPr txBox="1"/>
          <p:nvPr/>
        </p:nvSpPr>
        <p:spPr>
          <a:xfrm>
            <a:off x="4114800" y="2784896"/>
            <a:ext cx="933589" cy="338554"/>
          </a:xfrm>
          <a:prstGeom prst="rect">
            <a:avLst/>
          </a:prstGeom>
          <a:noFill/>
        </p:spPr>
        <p:txBody>
          <a:bodyPr wrap="none" rtlCol="0">
            <a:spAutoFit/>
          </a:bodyPr>
          <a:lstStyle/>
          <a:p>
            <a:r>
              <a:rPr lang="en-US" sz="1600" b="1" dirty="0">
                <a:solidFill>
                  <a:schemeClr val="bg1"/>
                </a:solidFill>
                <a:latin typeface="Arial Narrow" panose="020B0606020202030204" pitchFamily="34" charset="0"/>
              </a:rPr>
              <a:t>East Asia</a:t>
            </a:r>
          </a:p>
        </p:txBody>
      </p:sp>
      <p:sp>
        <p:nvSpPr>
          <p:cNvPr id="6" name="TextBox 5">
            <a:extLst>
              <a:ext uri="{FF2B5EF4-FFF2-40B4-BE49-F238E27FC236}">
                <a16:creationId xmlns:a16="http://schemas.microsoft.com/office/drawing/2014/main" id="{6BCF1270-E89B-41A9-BBF9-83F31F9251D5}"/>
              </a:ext>
            </a:extLst>
          </p:cNvPr>
          <p:cNvSpPr txBox="1"/>
          <p:nvPr/>
        </p:nvSpPr>
        <p:spPr>
          <a:xfrm>
            <a:off x="4078662" y="3824435"/>
            <a:ext cx="1390445" cy="338554"/>
          </a:xfrm>
          <a:prstGeom prst="rect">
            <a:avLst/>
          </a:prstGeom>
          <a:noFill/>
        </p:spPr>
        <p:txBody>
          <a:bodyPr wrap="none" rtlCol="0">
            <a:spAutoFit/>
          </a:bodyPr>
          <a:lstStyle/>
          <a:p>
            <a:r>
              <a:rPr lang="en-US" sz="1600" b="1" dirty="0">
                <a:solidFill>
                  <a:schemeClr val="bg1"/>
                </a:solidFill>
                <a:latin typeface="Arial Narrow" panose="020B0606020202030204" pitchFamily="34" charset="0"/>
              </a:rPr>
              <a:t>Southeast Asia</a:t>
            </a:r>
          </a:p>
        </p:txBody>
      </p:sp>
      <p:sp>
        <p:nvSpPr>
          <p:cNvPr id="7" name="TextBox 6">
            <a:extLst>
              <a:ext uri="{FF2B5EF4-FFF2-40B4-BE49-F238E27FC236}">
                <a16:creationId xmlns:a16="http://schemas.microsoft.com/office/drawing/2014/main" id="{E79EDBB8-B075-4B4E-ACA8-3F2A50545306}"/>
              </a:ext>
            </a:extLst>
          </p:cNvPr>
          <p:cNvSpPr txBox="1"/>
          <p:nvPr/>
        </p:nvSpPr>
        <p:spPr>
          <a:xfrm>
            <a:off x="3138636" y="2898370"/>
            <a:ext cx="1055417" cy="338554"/>
          </a:xfrm>
          <a:prstGeom prst="rect">
            <a:avLst/>
          </a:prstGeom>
          <a:noFill/>
        </p:spPr>
        <p:txBody>
          <a:bodyPr wrap="none" rtlCol="0">
            <a:spAutoFit/>
          </a:bodyPr>
          <a:lstStyle/>
          <a:p>
            <a:r>
              <a:rPr lang="en-US" sz="1600" b="1" dirty="0">
                <a:solidFill>
                  <a:schemeClr val="bg1"/>
                </a:solidFill>
                <a:latin typeface="Arial Narrow" panose="020B0606020202030204" pitchFamily="34" charset="0"/>
              </a:rPr>
              <a:t>South Asia</a:t>
            </a:r>
          </a:p>
        </p:txBody>
      </p:sp>
      <p:sp>
        <p:nvSpPr>
          <p:cNvPr id="8" name="TextBox 7">
            <a:extLst>
              <a:ext uri="{FF2B5EF4-FFF2-40B4-BE49-F238E27FC236}">
                <a16:creationId xmlns:a16="http://schemas.microsoft.com/office/drawing/2014/main" id="{4DCB0EEC-D7EB-4C88-87B0-A1378E77E47E}"/>
              </a:ext>
            </a:extLst>
          </p:cNvPr>
          <p:cNvSpPr txBox="1"/>
          <p:nvPr/>
        </p:nvSpPr>
        <p:spPr>
          <a:xfrm>
            <a:off x="1933363" y="3059668"/>
            <a:ext cx="1116011" cy="338554"/>
          </a:xfrm>
          <a:prstGeom prst="rect">
            <a:avLst/>
          </a:prstGeom>
          <a:noFill/>
        </p:spPr>
        <p:txBody>
          <a:bodyPr wrap="none" rtlCol="0">
            <a:spAutoFit/>
          </a:bodyPr>
          <a:lstStyle/>
          <a:p>
            <a:r>
              <a:rPr lang="en-US" sz="1600" b="1" dirty="0">
                <a:latin typeface="Arial Narrow" panose="020B0606020202030204" pitchFamily="34" charset="0"/>
              </a:rPr>
              <a:t>Middle East</a:t>
            </a:r>
          </a:p>
        </p:txBody>
      </p:sp>
      <p:sp>
        <p:nvSpPr>
          <p:cNvPr id="9" name="TextBox 8">
            <a:extLst>
              <a:ext uri="{FF2B5EF4-FFF2-40B4-BE49-F238E27FC236}">
                <a16:creationId xmlns:a16="http://schemas.microsoft.com/office/drawing/2014/main" id="{66CD6760-05DE-4F95-9029-9F31CA0C4FE9}"/>
              </a:ext>
            </a:extLst>
          </p:cNvPr>
          <p:cNvSpPr txBox="1"/>
          <p:nvPr/>
        </p:nvSpPr>
        <p:spPr>
          <a:xfrm>
            <a:off x="3249203" y="2436762"/>
            <a:ext cx="1158009" cy="338554"/>
          </a:xfrm>
          <a:prstGeom prst="rect">
            <a:avLst/>
          </a:prstGeom>
          <a:noFill/>
        </p:spPr>
        <p:txBody>
          <a:bodyPr wrap="none" rtlCol="0">
            <a:spAutoFit/>
          </a:bodyPr>
          <a:lstStyle/>
          <a:p>
            <a:r>
              <a:rPr lang="en-US" sz="1600" b="1" dirty="0">
                <a:solidFill>
                  <a:schemeClr val="bg1"/>
                </a:solidFill>
                <a:latin typeface="Arial Narrow" panose="020B0606020202030204" pitchFamily="34" charset="0"/>
              </a:rPr>
              <a:t>Central Asia</a:t>
            </a:r>
          </a:p>
        </p:txBody>
      </p:sp>
      <p:sp>
        <p:nvSpPr>
          <p:cNvPr id="10" name="TextBox 9">
            <a:extLst>
              <a:ext uri="{FF2B5EF4-FFF2-40B4-BE49-F238E27FC236}">
                <a16:creationId xmlns:a16="http://schemas.microsoft.com/office/drawing/2014/main" id="{A71CA12C-7B90-4903-AED3-1E51364C8814}"/>
              </a:ext>
            </a:extLst>
          </p:cNvPr>
          <p:cNvSpPr txBox="1"/>
          <p:nvPr/>
        </p:nvSpPr>
        <p:spPr>
          <a:xfrm>
            <a:off x="4131532" y="1941419"/>
            <a:ext cx="1545616" cy="338554"/>
          </a:xfrm>
          <a:prstGeom prst="rect">
            <a:avLst/>
          </a:prstGeom>
          <a:noFill/>
        </p:spPr>
        <p:txBody>
          <a:bodyPr wrap="none" rtlCol="0">
            <a:spAutoFit/>
          </a:bodyPr>
          <a:lstStyle/>
          <a:p>
            <a:r>
              <a:rPr lang="en-US" sz="1600" b="1" dirty="0">
                <a:solidFill>
                  <a:schemeClr val="bg1"/>
                </a:solidFill>
                <a:latin typeface="Arial Narrow" panose="020B0606020202030204" pitchFamily="34" charset="0"/>
              </a:rPr>
              <a:t>Russian Far East</a:t>
            </a:r>
          </a:p>
        </p:txBody>
      </p:sp>
      <p:graphicFrame>
        <p:nvGraphicFramePr>
          <p:cNvPr id="13" name="Chart 12">
            <a:extLst>
              <a:ext uri="{FF2B5EF4-FFF2-40B4-BE49-F238E27FC236}">
                <a16:creationId xmlns:a16="http://schemas.microsoft.com/office/drawing/2014/main" id="{C723C727-3682-41FD-A929-C3197D847B0F}"/>
              </a:ext>
            </a:extLst>
          </p:cNvPr>
          <p:cNvGraphicFramePr/>
          <p:nvPr>
            <p:extLst>
              <p:ext uri="{D42A27DB-BD31-4B8C-83A1-F6EECF244321}">
                <p14:modId xmlns:p14="http://schemas.microsoft.com/office/powerpoint/2010/main" val="4251369128"/>
              </p:ext>
            </p:extLst>
          </p:nvPr>
        </p:nvGraphicFramePr>
        <p:xfrm>
          <a:off x="8608332" y="1364758"/>
          <a:ext cx="3383280" cy="247007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a:extLst>
              <a:ext uri="{FF2B5EF4-FFF2-40B4-BE49-F238E27FC236}">
                <a16:creationId xmlns:a16="http://schemas.microsoft.com/office/drawing/2014/main" id="{0C0A43A6-8073-4189-B111-E64E8330F078}"/>
              </a:ext>
            </a:extLst>
          </p:cNvPr>
          <p:cNvGraphicFramePr/>
          <p:nvPr>
            <p:extLst>
              <p:ext uri="{D42A27DB-BD31-4B8C-83A1-F6EECF244321}">
                <p14:modId xmlns:p14="http://schemas.microsoft.com/office/powerpoint/2010/main" val="4006803119"/>
              </p:ext>
            </p:extLst>
          </p:nvPr>
        </p:nvGraphicFramePr>
        <p:xfrm>
          <a:off x="8608331" y="4057000"/>
          <a:ext cx="3383280" cy="247007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64029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40" name="Rectangle 4"/>
          <p:cNvSpPr>
            <a:spLocks noGrp="1" noChangeArrowheads="1"/>
          </p:cNvSpPr>
          <p:nvPr>
            <p:ph type="title"/>
          </p:nvPr>
        </p:nvSpPr>
        <p:spPr/>
        <p:txBody>
          <a:bodyPr/>
          <a:lstStyle/>
          <a:p>
            <a:pPr eaLnBrk="1" hangingPunct="1">
              <a:defRPr/>
            </a:pPr>
            <a:r>
              <a:rPr lang="en-US"/>
              <a:t>The Pacific Rim</a:t>
            </a:r>
          </a:p>
        </p:txBody>
      </p:sp>
      <p:sp>
        <p:nvSpPr>
          <p:cNvPr id="16390" name="Rectangle 5"/>
          <p:cNvSpPr>
            <a:spLocks noChangeArrowheads="1"/>
          </p:cNvSpPr>
          <p:nvPr/>
        </p:nvSpPr>
        <p:spPr bwMode="auto">
          <a:xfrm>
            <a:off x="9637277" y="3303739"/>
            <a:ext cx="2256088" cy="861774"/>
          </a:xfrm>
          <a:prstGeom prst="rect">
            <a:avLst/>
          </a:prstGeom>
          <a:noFill/>
          <a:ln w="9525">
            <a:noFill/>
            <a:miter lim="800000"/>
            <a:headEnd/>
            <a:tailEnd/>
          </a:ln>
        </p:spPr>
        <p:txBody>
          <a:bodyPr wrap="square">
            <a:spAutoFit/>
          </a:bodyPr>
          <a:lstStyle/>
          <a:p>
            <a:r>
              <a:rPr lang="en-US" b="1" dirty="0">
                <a:latin typeface="Arial Narrow" panose="020B0606020202030204" pitchFamily="34" charset="0"/>
              </a:rPr>
              <a:t>Pacific Rim</a:t>
            </a:r>
          </a:p>
          <a:p>
            <a:r>
              <a:rPr lang="en-US" sz="1600" dirty="0">
                <a:latin typeface="Arial Narrow" panose="020B0606020202030204" pitchFamily="34" charset="0"/>
              </a:rPr>
              <a:t>States bordering the Pacific Ocean.</a:t>
            </a:r>
            <a:endParaRPr lang="en-US" sz="1400" dirty="0">
              <a:latin typeface="Arial Narrow" panose="020B0606020202030204" pitchFamily="34" charset="0"/>
            </a:endParaRPr>
          </a:p>
        </p:txBody>
      </p:sp>
      <p:sp>
        <p:nvSpPr>
          <p:cNvPr id="9" name="Rectangle 5">
            <a:extLst>
              <a:ext uri="{FF2B5EF4-FFF2-40B4-BE49-F238E27FC236}">
                <a16:creationId xmlns:a16="http://schemas.microsoft.com/office/drawing/2014/main" id="{F0A329D9-C40F-4B71-887F-02CEF7EC85BD}"/>
              </a:ext>
            </a:extLst>
          </p:cNvPr>
          <p:cNvSpPr>
            <a:spLocks noChangeArrowheads="1"/>
          </p:cNvSpPr>
          <p:nvPr/>
        </p:nvSpPr>
        <p:spPr bwMode="auto">
          <a:xfrm>
            <a:off x="9637277" y="1340700"/>
            <a:ext cx="2469128" cy="1846659"/>
          </a:xfrm>
          <a:prstGeom prst="rect">
            <a:avLst/>
          </a:prstGeom>
          <a:noFill/>
          <a:ln w="9525">
            <a:noFill/>
            <a:miter lim="800000"/>
            <a:headEnd/>
            <a:tailEnd/>
          </a:ln>
        </p:spPr>
        <p:txBody>
          <a:bodyPr wrap="square">
            <a:spAutoFit/>
          </a:bodyPr>
          <a:lstStyle/>
          <a:p>
            <a:r>
              <a:rPr lang="en-US" b="1" dirty="0">
                <a:latin typeface="Arial Narrow" panose="020B0606020202030204" pitchFamily="34" charset="0"/>
              </a:rPr>
              <a:t>Pacific Ocean</a:t>
            </a:r>
          </a:p>
          <a:p>
            <a:r>
              <a:rPr lang="en-US" sz="1600" dirty="0">
                <a:latin typeface="Arial Narrow" panose="020B0606020202030204" pitchFamily="34" charset="0"/>
              </a:rPr>
              <a:t>Largest ocean on earth.</a:t>
            </a:r>
          </a:p>
          <a:p>
            <a:r>
              <a:rPr lang="en-US" sz="1600" dirty="0">
                <a:latin typeface="Arial Narrow" panose="020B0606020202030204" pitchFamily="34" charset="0"/>
              </a:rPr>
              <a:t>The largest thermal regulator on earth.</a:t>
            </a:r>
          </a:p>
          <a:p>
            <a:r>
              <a:rPr lang="en-US" sz="1600" dirty="0">
                <a:latin typeface="Arial Narrow" panose="020B0606020202030204" pitchFamily="34" charset="0"/>
              </a:rPr>
              <a:t>Redistributes heat accumulated at the equator to higher latitudes.</a:t>
            </a:r>
          </a:p>
        </p:txBody>
      </p:sp>
      <p:sp>
        <p:nvSpPr>
          <p:cNvPr id="10" name="Rectangle 5">
            <a:extLst>
              <a:ext uri="{FF2B5EF4-FFF2-40B4-BE49-F238E27FC236}">
                <a16:creationId xmlns:a16="http://schemas.microsoft.com/office/drawing/2014/main" id="{072CDDF6-4440-4E70-8322-E82B1D6E6D26}"/>
              </a:ext>
            </a:extLst>
          </p:cNvPr>
          <p:cNvSpPr>
            <a:spLocks noChangeArrowheads="1"/>
          </p:cNvSpPr>
          <p:nvPr/>
        </p:nvSpPr>
        <p:spPr bwMode="auto">
          <a:xfrm>
            <a:off x="9637277" y="4242656"/>
            <a:ext cx="2256088" cy="861774"/>
          </a:xfrm>
          <a:prstGeom prst="rect">
            <a:avLst/>
          </a:prstGeom>
          <a:noFill/>
          <a:ln w="9525">
            <a:noFill/>
            <a:miter lim="800000"/>
            <a:headEnd/>
            <a:tailEnd/>
          </a:ln>
        </p:spPr>
        <p:txBody>
          <a:bodyPr wrap="square">
            <a:spAutoFit/>
          </a:bodyPr>
          <a:lstStyle/>
          <a:p>
            <a:r>
              <a:rPr lang="en-US" b="1" dirty="0">
                <a:latin typeface="Arial Narrow" panose="020B0606020202030204" pitchFamily="34" charset="0"/>
              </a:rPr>
              <a:t>Pacific Asia</a:t>
            </a:r>
          </a:p>
          <a:p>
            <a:r>
              <a:rPr lang="en-US" sz="1600" dirty="0">
                <a:latin typeface="Arial Narrow" panose="020B0606020202030204" pitchFamily="34" charset="0"/>
              </a:rPr>
              <a:t>States of Asia bordering the Pacific Ocean.</a:t>
            </a:r>
            <a:endParaRPr lang="en-US" sz="1400" dirty="0">
              <a:latin typeface="Arial Narrow" panose="020B0606020202030204" pitchFamily="34" charset="0"/>
            </a:endParaRPr>
          </a:p>
        </p:txBody>
      </p:sp>
      <p:pic>
        <p:nvPicPr>
          <p:cNvPr id="6" name="Picture 5" descr="Map&#10;&#10;Description automatically generated">
            <a:extLst>
              <a:ext uri="{FF2B5EF4-FFF2-40B4-BE49-F238E27FC236}">
                <a16:creationId xmlns:a16="http://schemas.microsoft.com/office/drawing/2014/main" id="{FDAC1821-6809-4477-A23F-E690C876C6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651" y="1340699"/>
            <a:ext cx="8595360" cy="547356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8" name="Rectangle 4"/>
          <p:cNvSpPr>
            <a:spLocks noGrp="1" noChangeArrowheads="1"/>
          </p:cNvSpPr>
          <p:nvPr>
            <p:ph type="title"/>
          </p:nvPr>
        </p:nvSpPr>
        <p:spPr/>
        <p:txBody>
          <a:bodyPr/>
          <a:lstStyle/>
          <a:p>
            <a:pPr eaLnBrk="1" hangingPunct="1">
              <a:defRPr/>
            </a:pPr>
            <a:r>
              <a:rPr lang="en-US"/>
              <a:t>1. What is Asia and Pacific Asia?</a:t>
            </a:r>
          </a:p>
        </p:txBody>
      </p:sp>
      <p:sp>
        <p:nvSpPr>
          <p:cNvPr id="17411" name="Rectangle 6"/>
          <p:cNvSpPr>
            <a:spLocks noGrp="1" noChangeArrowheads="1"/>
          </p:cNvSpPr>
          <p:nvPr>
            <p:ph type="body" sz="half" idx="2"/>
          </p:nvPr>
        </p:nvSpPr>
        <p:spPr>
          <a:xfrm>
            <a:off x="6350001" y="1311275"/>
            <a:ext cx="4176713" cy="5291138"/>
          </a:xfrm>
        </p:spPr>
        <p:txBody>
          <a:bodyPr/>
          <a:lstStyle/>
          <a:p>
            <a:pPr eaLnBrk="1" hangingPunct="1"/>
            <a:r>
              <a:rPr lang="en-US" sz="2400" dirty="0"/>
              <a:t>Realms</a:t>
            </a:r>
          </a:p>
          <a:p>
            <a:pPr lvl="1" eaLnBrk="1" hangingPunct="1"/>
            <a:r>
              <a:rPr lang="en-US" sz="2000" dirty="0"/>
              <a:t>States of Asia bordering the Pacific Ocean:</a:t>
            </a:r>
          </a:p>
          <a:p>
            <a:pPr lvl="2" eaLnBrk="1" hangingPunct="1"/>
            <a:r>
              <a:rPr lang="en-US" sz="1800" dirty="0"/>
              <a:t>Also includes Burma and Laos.</a:t>
            </a:r>
          </a:p>
          <a:p>
            <a:pPr lvl="1" eaLnBrk="1" hangingPunct="1"/>
            <a:r>
              <a:rPr lang="en-US" sz="2000" dirty="0"/>
              <a:t>Two major realms:</a:t>
            </a:r>
          </a:p>
          <a:p>
            <a:pPr lvl="2" eaLnBrk="1" hangingPunct="1"/>
            <a:r>
              <a:rPr lang="en-US" sz="1800" dirty="0"/>
              <a:t>East and Southeast Asia.</a:t>
            </a:r>
          </a:p>
          <a:p>
            <a:pPr lvl="1" eaLnBrk="1" hangingPunct="1"/>
            <a:r>
              <a:rPr lang="en-US" sz="2000" dirty="0"/>
              <a:t>Two physiographical realms:</a:t>
            </a:r>
          </a:p>
          <a:p>
            <a:pPr lvl="2" eaLnBrk="1" hangingPunct="1"/>
            <a:r>
              <a:rPr lang="en-US" sz="1800" dirty="0"/>
              <a:t>Maritime and continental Pacific Asia.</a:t>
            </a:r>
          </a:p>
          <a:p>
            <a:pPr lvl="1" eaLnBrk="1" hangingPunct="1"/>
            <a:r>
              <a:rPr lang="en-US" sz="2000" dirty="0"/>
              <a:t>New definition of the region:</a:t>
            </a:r>
          </a:p>
          <a:p>
            <a:pPr lvl="2" eaLnBrk="1" hangingPunct="1"/>
            <a:r>
              <a:rPr lang="en-US" sz="1800" dirty="0"/>
              <a:t>More developed and more cohesive.</a:t>
            </a:r>
          </a:p>
          <a:p>
            <a:pPr lvl="2" eaLnBrk="1" hangingPunct="1"/>
            <a:r>
              <a:rPr lang="en-US" sz="1800" dirty="0"/>
              <a:t>Relation with the Pacific Ocean: a link.</a:t>
            </a:r>
          </a:p>
        </p:txBody>
      </p:sp>
      <p:sp>
        <p:nvSpPr>
          <p:cNvPr id="7" name="TextBox 6">
            <a:extLst>
              <a:ext uri="{FF2B5EF4-FFF2-40B4-BE49-F238E27FC236}">
                <a16:creationId xmlns:a16="http://schemas.microsoft.com/office/drawing/2014/main" id="{CC910EAD-FEC2-42E4-8FE0-FA68625474F1}"/>
              </a:ext>
            </a:extLst>
          </p:cNvPr>
          <p:cNvSpPr txBox="1"/>
          <p:nvPr/>
        </p:nvSpPr>
        <p:spPr>
          <a:xfrm>
            <a:off x="7426324" y="5748361"/>
            <a:ext cx="4562478" cy="707886"/>
          </a:xfrm>
          <a:prstGeom prst="rect">
            <a:avLst/>
          </a:prstGeom>
          <a:noFill/>
        </p:spPr>
        <p:txBody>
          <a:bodyPr wrap="square" rtlCol="0">
            <a:spAutoFit/>
          </a:bodyPr>
          <a:lstStyle/>
          <a:p>
            <a:r>
              <a:rPr lang="en-US" sz="2000" b="1" dirty="0">
                <a:latin typeface="Agency FB" pitchFamily="34" charset="0"/>
              </a:rPr>
              <a:t>Explain the fundamental differences between continental and maritime Pacific Asia.</a:t>
            </a:r>
          </a:p>
        </p:txBody>
      </p:sp>
      <p:pic>
        <p:nvPicPr>
          <p:cNvPr id="8" name="Picture 2" descr="C:\Users\ecojpr\AppData\Local\Microsoft\Windows\Temporary Internet Files\Content.IE5\H0P94DF5\MC900442072[1].wmf">
            <a:extLst>
              <a:ext uri="{FF2B5EF4-FFF2-40B4-BE49-F238E27FC236}">
                <a16:creationId xmlns:a16="http://schemas.microsoft.com/office/drawing/2014/main" id="{3BAAD161-4C7B-48FB-8DC4-48EB8F3CB9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1921" y="5764594"/>
            <a:ext cx="914400" cy="652715"/>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descr="Map&#10;&#10;Description automatically generated">
            <a:extLst>
              <a:ext uri="{FF2B5EF4-FFF2-40B4-BE49-F238E27FC236}">
                <a16:creationId xmlns:a16="http://schemas.microsoft.com/office/drawing/2014/main" id="{E66BEC4B-EB1B-4EDF-854C-46FA5A1B4F0A}"/>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039285" y="1462087"/>
            <a:ext cx="4922560" cy="5291138"/>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87C09ED1-F3E3-41ED-971C-51A49CB35A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0338" y="1305377"/>
            <a:ext cx="5120640" cy="5504049"/>
          </a:xfrm>
          <a:prstGeom prst="rect">
            <a:avLst/>
          </a:prstGeom>
        </p:spPr>
      </p:pic>
      <p:sp>
        <p:nvSpPr>
          <p:cNvPr id="703492" name="Rectangle 4"/>
          <p:cNvSpPr>
            <a:spLocks noGrp="1" noChangeArrowheads="1"/>
          </p:cNvSpPr>
          <p:nvPr>
            <p:ph type="title"/>
          </p:nvPr>
        </p:nvSpPr>
        <p:spPr/>
        <p:txBody>
          <a:bodyPr/>
          <a:lstStyle/>
          <a:p>
            <a:pPr eaLnBrk="1" hangingPunct="1">
              <a:defRPr/>
            </a:pPr>
            <a:r>
              <a:rPr lang="en-US"/>
              <a:t>Types of Territorial Morphology</a:t>
            </a:r>
          </a:p>
        </p:txBody>
      </p:sp>
      <p:grpSp>
        <p:nvGrpSpPr>
          <p:cNvPr id="18467" name="Group 47"/>
          <p:cNvGrpSpPr>
            <a:grpSpLocks/>
          </p:cNvGrpSpPr>
          <p:nvPr/>
        </p:nvGrpSpPr>
        <p:grpSpPr bwMode="auto">
          <a:xfrm>
            <a:off x="1969809" y="1892817"/>
            <a:ext cx="3155950" cy="4490587"/>
            <a:chOff x="696" y="1035"/>
            <a:chExt cx="1988" cy="2953"/>
          </a:xfrm>
        </p:grpSpPr>
        <p:sp>
          <p:nvSpPr>
            <p:cNvPr id="18469" name="Line 9"/>
            <p:cNvSpPr>
              <a:spLocks noChangeShapeType="1"/>
            </p:cNvSpPr>
            <p:nvPr/>
          </p:nvSpPr>
          <p:spPr bwMode="auto">
            <a:xfrm flipV="1">
              <a:off x="1362" y="1035"/>
              <a:ext cx="1125" cy="1116"/>
            </a:xfrm>
            <a:prstGeom prst="line">
              <a:avLst/>
            </a:prstGeom>
            <a:noFill/>
            <a:ln w="31750">
              <a:solidFill>
                <a:srgbClr val="993366"/>
              </a:solidFill>
              <a:round/>
              <a:headEnd type="diamond" w="med" len="med"/>
              <a:tailEnd type="diamond" w="med" len="med"/>
            </a:ln>
          </p:spPr>
          <p:txBody>
            <a:bodyPr/>
            <a:lstStyle/>
            <a:p>
              <a:endParaRPr lang="en-US"/>
            </a:p>
          </p:txBody>
        </p:sp>
        <p:sp>
          <p:nvSpPr>
            <p:cNvPr id="18470" name="Line 10"/>
            <p:cNvSpPr>
              <a:spLocks noChangeShapeType="1"/>
            </p:cNvSpPr>
            <p:nvPr/>
          </p:nvSpPr>
          <p:spPr bwMode="auto">
            <a:xfrm>
              <a:off x="696" y="1080"/>
              <a:ext cx="1533" cy="915"/>
            </a:xfrm>
            <a:prstGeom prst="line">
              <a:avLst/>
            </a:prstGeom>
            <a:noFill/>
            <a:ln w="31750">
              <a:solidFill>
                <a:srgbClr val="993366"/>
              </a:solidFill>
              <a:round/>
              <a:headEnd type="diamond" w="med" len="med"/>
              <a:tailEnd type="diamond" w="med" len="med"/>
            </a:ln>
          </p:spPr>
          <p:txBody>
            <a:bodyPr/>
            <a:lstStyle/>
            <a:p>
              <a:endParaRPr lang="en-US"/>
            </a:p>
          </p:txBody>
        </p:sp>
        <p:sp>
          <p:nvSpPr>
            <p:cNvPr id="18471" name="Oval 11"/>
            <p:cNvSpPr>
              <a:spLocks noChangeArrowheads="1"/>
            </p:cNvSpPr>
            <p:nvPr/>
          </p:nvSpPr>
          <p:spPr bwMode="auto">
            <a:xfrm rot="-4422971">
              <a:off x="2148" y="2126"/>
              <a:ext cx="213" cy="150"/>
            </a:xfrm>
            <a:prstGeom prst="ellipse">
              <a:avLst/>
            </a:prstGeom>
            <a:noFill/>
            <a:ln w="31750">
              <a:solidFill>
                <a:srgbClr val="993366"/>
              </a:solidFill>
              <a:round/>
              <a:headEnd/>
              <a:tailEnd/>
            </a:ln>
          </p:spPr>
          <p:txBody>
            <a:bodyPr wrap="none" anchor="ctr"/>
            <a:lstStyle/>
            <a:p>
              <a:endParaRPr lang="en-US"/>
            </a:p>
          </p:txBody>
        </p:sp>
        <p:sp>
          <p:nvSpPr>
            <p:cNvPr id="18472" name="Line 12"/>
            <p:cNvSpPr>
              <a:spLocks noChangeShapeType="1"/>
            </p:cNvSpPr>
            <p:nvPr/>
          </p:nvSpPr>
          <p:spPr bwMode="auto">
            <a:xfrm flipV="1">
              <a:off x="1395" y="2610"/>
              <a:ext cx="192" cy="144"/>
            </a:xfrm>
            <a:prstGeom prst="line">
              <a:avLst/>
            </a:prstGeom>
            <a:noFill/>
            <a:ln w="31750">
              <a:solidFill>
                <a:srgbClr val="993366"/>
              </a:solidFill>
              <a:round/>
              <a:headEnd type="diamond" w="med" len="med"/>
              <a:tailEnd type="diamond" w="med" len="med"/>
            </a:ln>
          </p:spPr>
          <p:txBody>
            <a:bodyPr/>
            <a:lstStyle/>
            <a:p>
              <a:endParaRPr lang="en-US"/>
            </a:p>
          </p:txBody>
        </p:sp>
        <p:sp>
          <p:nvSpPr>
            <p:cNvPr id="18473" name="Line 13"/>
            <p:cNvSpPr>
              <a:spLocks noChangeShapeType="1"/>
            </p:cNvSpPr>
            <p:nvPr/>
          </p:nvSpPr>
          <p:spPr bwMode="auto">
            <a:xfrm flipH="1" flipV="1">
              <a:off x="1398" y="2586"/>
              <a:ext cx="108" cy="144"/>
            </a:xfrm>
            <a:prstGeom prst="line">
              <a:avLst/>
            </a:prstGeom>
            <a:noFill/>
            <a:ln w="31750">
              <a:solidFill>
                <a:srgbClr val="993366"/>
              </a:solidFill>
              <a:round/>
              <a:headEnd type="diamond" w="med" len="med"/>
              <a:tailEnd type="diamond" w="med" len="med"/>
            </a:ln>
          </p:spPr>
          <p:txBody>
            <a:bodyPr/>
            <a:lstStyle/>
            <a:p>
              <a:endParaRPr lang="en-US"/>
            </a:p>
          </p:txBody>
        </p:sp>
        <p:sp>
          <p:nvSpPr>
            <p:cNvPr id="18474" name="Oval 16"/>
            <p:cNvSpPr>
              <a:spLocks noChangeArrowheads="1"/>
            </p:cNvSpPr>
            <p:nvPr/>
          </p:nvSpPr>
          <p:spPr bwMode="auto">
            <a:xfrm rot="-4422971">
              <a:off x="1882" y="3121"/>
              <a:ext cx="79" cy="79"/>
            </a:xfrm>
            <a:prstGeom prst="ellipse">
              <a:avLst/>
            </a:prstGeom>
            <a:noFill/>
            <a:ln w="31750">
              <a:solidFill>
                <a:srgbClr val="993366"/>
              </a:solidFill>
              <a:round/>
              <a:headEnd/>
              <a:tailEnd/>
            </a:ln>
          </p:spPr>
          <p:txBody>
            <a:bodyPr wrap="none" anchor="ctr"/>
            <a:lstStyle/>
            <a:p>
              <a:endParaRPr lang="en-US"/>
            </a:p>
          </p:txBody>
        </p:sp>
        <p:sp>
          <p:nvSpPr>
            <p:cNvPr id="18475" name="Oval 17"/>
            <p:cNvSpPr>
              <a:spLocks noChangeArrowheads="1"/>
            </p:cNvSpPr>
            <p:nvPr/>
          </p:nvSpPr>
          <p:spPr bwMode="auto">
            <a:xfrm rot="17177029">
              <a:off x="1290" y="3239"/>
              <a:ext cx="57" cy="57"/>
            </a:xfrm>
            <a:prstGeom prst="ellipse">
              <a:avLst/>
            </a:prstGeom>
            <a:noFill/>
            <a:ln w="31750">
              <a:solidFill>
                <a:srgbClr val="993366"/>
              </a:solidFill>
              <a:round/>
              <a:headEnd/>
              <a:tailEnd/>
            </a:ln>
          </p:spPr>
          <p:txBody>
            <a:bodyPr wrap="none" anchor="ctr"/>
            <a:lstStyle/>
            <a:p>
              <a:endParaRPr lang="en-US"/>
            </a:p>
          </p:txBody>
        </p:sp>
        <p:sp>
          <p:nvSpPr>
            <p:cNvPr id="18476" name="Oval 30"/>
            <p:cNvSpPr>
              <a:spLocks noChangeArrowheads="1"/>
            </p:cNvSpPr>
            <p:nvPr/>
          </p:nvSpPr>
          <p:spPr bwMode="auto">
            <a:xfrm rot="-6475425">
              <a:off x="2564" y="3867"/>
              <a:ext cx="76" cy="165"/>
            </a:xfrm>
            <a:prstGeom prst="ellipse">
              <a:avLst/>
            </a:prstGeom>
            <a:noFill/>
            <a:ln w="31750">
              <a:solidFill>
                <a:srgbClr val="993366"/>
              </a:solidFill>
              <a:round/>
              <a:headEnd/>
              <a:tailEnd/>
            </a:ln>
          </p:spPr>
          <p:txBody>
            <a:bodyPr wrap="none" anchor="ctr"/>
            <a:lstStyle/>
            <a:p>
              <a:endParaRPr lang="en-US"/>
            </a:p>
          </p:txBody>
        </p:sp>
      </p:grpSp>
      <p:sp>
        <p:nvSpPr>
          <p:cNvPr id="18468" name="Rectangle 41"/>
          <p:cNvSpPr>
            <a:spLocks noChangeArrowheads="1"/>
          </p:cNvSpPr>
          <p:nvPr/>
        </p:nvSpPr>
        <p:spPr bwMode="auto">
          <a:xfrm>
            <a:off x="6921544" y="1372326"/>
            <a:ext cx="3474720" cy="1279525"/>
          </a:xfrm>
          <a:prstGeom prst="rect">
            <a:avLst/>
          </a:prstGeom>
          <a:noFill/>
          <a:ln w="19050">
            <a:solidFill>
              <a:srgbClr val="808080"/>
            </a:solidFill>
            <a:miter lim="800000"/>
            <a:headEnd/>
            <a:tailEnd/>
          </a:ln>
        </p:spPr>
        <p:txBody>
          <a:bodyPr anchor="ctr"/>
          <a:lstStyle/>
          <a:p>
            <a:r>
              <a:rPr lang="en-US" dirty="0">
                <a:latin typeface="Arial Narrow" pitchFamily="34" charset="0"/>
              </a:rPr>
              <a:t>Compact: China, Taiwan, Singapore, Brunei, East Timor and Cambodia.</a:t>
            </a:r>
          </a:p>
          <a:p>
            <a:r>
              <a:rPr lang="en-US" dirty="0">
                <a:latin typeface="Arial Narrow" pitchFamily="34" charset="0"/>
              </a:rPr>
              <a:t>Relatively easy to administer.</a:t>
            </a:r>
          </a:p>
        </p:txBody>
      </p:sp>
      <p:grpSp>
        <p:nvGrpSpPr>
          <p:cNvPr id="18451" name="Group 49"/>
          <p:cNvGrpSpPr>
            <a:grpSpLocks/>
          </p:cNvGrpSpPr>
          <p:nvPr/>
        </p:nvGrpSpPr>
        <p:grpSpPr bwMode="auto">
          <a:xfrm>
            <a:off x="2167945" y="1776480"/>
            <a:ext cx="4433888" cy="4840287"/>
            <a:chOff x="798" y="1043"/>
            <a:chExt cx="2793" cy="3049"/>
          </a:xfrm>
        </p:grpSpPr>
        <p:sp>
          <p:nvSpPr>
            <p:cNvPr id="18453" name="Oval 6"/>
            <p:cNvSpPr>
              <a:spLocks noChangeArrowheads="1"/>
            </p:cNvSpPr>
            <p:nvPr/>
          </p:nvSpPr>
          <p:spPr bwMode="auto">
            <a:xfrm rot="-3712495">
              <a:off x="2400" y="1278"/>
              <a:ext cx="881" cy="412"/>
            </a:xfrm>
            <a:prstGeom prst="ellipse">
              <a:avLst/>
            </a:prstGeom>
            <a:noFill/>
            <a:ln w="31750">
              <a:solidFill>
                <a:srgbClr val="008000"/>
              </a:solidFill>
              <a:round/>
              <a:headEnd/>
              <a:tailEnd/>
            </a:ln>
          </p:spPr>
          <p:txBody>
            <a:bodyPr wrap="none" anchor="ctr"/>
            <a:lstStyle/>
            <a:p>
              <a:endParaRPr lang="en-US"/>
            </a:p>
          </p:txBody>
        </p:sp>
        <p:sp>
          <p:nvSpPr>
            <p:cNvPr id="18454" name="Oval 7"/>
            <p:cNvSpPr>
              <a:spLocks noChangeArrowheads="1"/>
            </p:cNvSpPr>
            <p:nvPr/>
          </p:nvSpPr>
          <p:spPr bwMode="auto">
            <a:xfrm rot="-5727349">
              <a:off x="2262" y="1395"/>
              <a:ext cx="408" cy="265"/>
            </a:xfrm>
            <a:prstGeom prst="ellipse">
              <a:avLst/>
            </a:prstGeom>
            <a:noFill/>
            <a:ln w="31750">
              <a:solidFill>
                <a:srgbClr val="008000"/>
              </a:solidFill>
              <a:round/>
              <a:headEnd/>
              <a:tailEnd/>
            </a:ln>
          </p:spPr>
          <p:txBody>
            <a:bodyPr wrap="none" anchor="ctr"/>
            <a:lstStyle/>
            <a:p>
              <a:endParaRPr lang="en-US"/>
            </a:p>
          </p:txBody>
        </p:sp>
        <p:sp>
          <p:nvSpPr>
            <p:cNvPr id="18455" name="Line 8"/>
            <p:cNvSpPr>
              <a:spLocks noChangeShapeType="1"/>
            </p:cNvSpPr>
            <p:nvPr/>
          </p:nvSpPr>
          <p:spPr bwMode="auto">
            <a:xfrm flipH="1">
              <a:off x="2360" y="1458"/>
              <a:ext cx="212" cy="130"/>
            </a:xfrm>
            <a:prstGeom prst="line">
              <a:avLst/>
            </a:prstGeom>
            <a:noFill/>
            <a:ln w="31750">
              <a:solidFill>
                <a:srgbClr val="FF0000"/>
              </a:solidFill>
              <a:round/>
              <a:headEnd/>
              <a:tailEnd/>
            </a:ln>
          </p:spPr>
          <p:txBody>
            <a:bodyPr/>
            <a:lstStyle/>
            <a:p>
              <a:endParaRPr lang="en-US"/>
            </a:p>
          </p:txBody>
        </p:sp>
        <p:sp>
          <p:nvSpPr>
            <p:cNvPr id="18456" name="Oval 22"/>
            <p:cNvSpPr>
              <a:spLocks noChangeArrowheads="1"/>
            </p:cNvSpPr>
            <p:nvPr/>
          </p:nvSpPr>
          <p:spPr bwMode="auto">
            <a:xfrm rot="-6511862">
              <a:off x="1899" y="2598"/>
              <a:ext cx="881" cy="412"/>
            </a:xfrm>
            <a:prstGeom prst="ellipse">
              <a:avLst/>
            </a:prstGeom>
            <a:noFill/>
            <a:ln w="31750">
              <a:solidFill>
                <a:srgbClr val="008000"/>
              </a:solidFill>
              <a:round/>
              <a:headEnd/>
              <a:tailEnd/>
            </a:ln>
          </p:spPr>
          <p:txBody>
            <a:bodyPr wrap="none" anchor="ctr"/>
            <a:lstStyle/>
            <a:p>
              <a:endParaRPr lang="en-US"/>
            </a:p>
          </p:txBody>
        </p:sp>
        <p:sp>
          <p:nvSpPr>
            <p:cNvPr id="18457" name="Line 23"/>
            <p:cNvSpPr>
              <a:spLocks noChangeShapeType="1"/>
            </p:cNvSpPr>
            <p:nvPr/>
          </p:nvSpPr>
          <p:spPr bwMode="auto">
            <a:xfrm flipH="1">
              <a:off x="2675" y="1227"/>
              <a:ext cx="431" cy="148"/>
            </a:xfrm>
            <a:prstGeom prst="line">
              <a:avLst/>
            </a:prstGeom>
            <a:noFill/>
            <a:ln w="31750">
              <a:solidFill>
                <a:srgbClr val="FF0000"/>
              </a:solidFill>
              <a:round/>
              <a:headEnd/>
              <a:tailEnd/>
            </a:ln>
          </p:spPr>
          <p:txBody>
            <a:bodyPr/>
            <a:lstStyle/>
            <a:p>
              <a:endParaRPr lang="en-US"/>
            </a:p>
          </p:txBody>
        </p:sp>
        <p:sp>
          <p:nvSpPr>
            <p:cNvPr id="18458" name="Line 24"/>
            <p:cNvSpPr>
              <a:spLocks noChangeShapeType="1"/>
            </p:cNvSpPr>
            <p:nvPr/>
          </p:nvSpPr>
          <p:spPr bwMode="auto">
            <a:xfrm flipH="1" flipV="1">
              <a:off x="2579" y="1684"/>
              <a:ext cx="335" cy="23"/>
            </a:xfrm>
            <a:prstGeom prst="line">
              <a:avLst/>
            </a:prstGeom>
            <a:noFill/>
            <a:ln w="31750">
              <a:solidFill>
                <a:srgbClr val="FF0000"/>
              </a:solidFill>
              <a:round/>
              <a:headEnd/>
              <a:tailEnd/>
            </a:ln>
          </p:spPr>
          <p:txBody>
            <a:bodyPr/>
            <a:lstStyle/>
            <a:p>
              <a:endParaRPr lang="en-US"/>
            </a:p>
          </p:txBody>
        </p:sp>
        <p:sp>
          <p:nvSpPr>
            <p:cNvPr id="18459" name="Line 26"/>
            <p:cNvSpPr>
              <a:spLocks noChangeShapeType="1"/>
            </p:cNvSpPr>
            <p:nvPr/>
          </p:nvSpPr>
          <p:spPr bwMode="auto">
            <a:xfrm flipH="1" flipV="1">
              <a:off x="2120" y="2701"/>
              <a:ext cx="407" cy="35"/>
            </a:xfrm>
            <a:prstGeom prst="line">
              <a:avLst/>
            </a:prstGeom>
            <a:noFill/>
            <a:ln w="31750">
              <a:solidFill>
                <a:srgbClr val="FF0000"/>
              </a:solidFill>
              <a:round/>
              <a:headEnd/>
              <a:tailEnd/>
            </a:ln>
          </p:spPr>
          <p:txBody>
            <a:bodyPr/>
            <a:lstStyle/>
            <a:p>
              <a:endParaRPr lang="en-US"/>
            </a:p>
          </p:txBody>
        </p:sp>
        <p:sp>
          <p:nvSpPr>
            <p:cNvPr id="18460" name="Line 27"/>
            <p:cNvSpPr>
              <a:spLocks noChangeShapeType="1"/>
            </p:cNvSpPr>
            <p:nvPr/>
          </p:nvSpPr>
          <p:spPr bwMode="auto">
            <a:xfrm flipH="1">
              <a:off x="2231" y="2817"/>
              <a:ext cx="314" cy="223"/>
            </a:xfrm>
            <a:prstGeom prst="line">
              <a:avLst/>
            </a:prstGeom>
            <a:noFill/>
            <a:ln w="31750">
              <a:solidFill>
                <a:srgbClr val="FF0000"/>
              </a:solidFill>
              <a:round/>
              <a:headEnd/>
              <a:tailEnd/>
            </a:ln>
          </p:spPr>
          <p:txBody>
            <a:bodyPr/>
            <a:lstStyle/>
            <a:p>
              <a:endParaRPr lang="en-US"/>
            </a:p>
          </p:txBody>
        </p:sp>
        <p:sp>
          <p:nvSpPr>
            <p:cNvPr id="18461" name="Oval 28"/>
            <p:cNvSpPr>
              <a:spLocks noChangeArrowheads="1"/>
            </p:cNvSpPr>
            <p:nvPr/>
          </p:nvSpPr>
          <p:spPr bwMode="auto">
            <a:xfrm rot="-5092075">
              <a:off x="1415" y="2625"/>
              <a:ext cx="397" cy="1005"/>
            </a:xfrm>
            <a:prstGeom prst="ellipse">
              <a:avLst/>
            </a:prstGeom>
            <a:noFill/>
            <a:ln w="31750">
              <a:solidFill>
                <a:srgbClr val="008000"/>
              </a:solidFill>
              <a:round/>
              <a:headEnd/>
              <a:tailEnd/>
            </a:ln>
          </p:spPr>
          <p:txBody>
            <a:bodyPr wrap="none" anchor="ctr"/>
            <a:lstStyle/>
            <a:p>
              <a:endParaRPr lang="en-US"/>
            </a:p>
          </p:txBody>
        </p:sp>
        <p:sp>
          <p:nvSpPr>
            <p:cNvPr id="18462" name="Line 29"/>
            <p:cNvSpPr>
              <a:spLocks noChangeShapeType="1"/>
            </p:cNvSpPr>
            <p:nvPr/>
          </p:nvSpPr>
          <p:spPr bwMode="auto">
            <a:xfrm flipH="1">
              <a:off x="1462" y="2949"/>
              <a:ext cx="189" cy="351"/>
            </a:xfrm>
            <a:prstGeom prst="line">
              <a:avLst/>
            </a:prstGeom>
            <a:noFill/>
            <a:ln w="31750">
              <a:solidFill>
                <a:srgbClr val="FF0000"/>
              </a:solidFill>
              <a:round/>
              <a:headEnd/>
              <a:tailEnd/>
            </a:ln>
          </p:spPr>
          <p:txBody>
            <a:bodyPr/>
            <a:lstStyle/>
            <a:p>
              <a:endParaRPr lang="en-US"/>
            </a:p>
          </p:txBody>
        </p:sp>
        <p:sp>
          <p:nvSpPr>
            <p:cNvPr id="18463" name="Freeform 32"/>
            <p:cNvSpPr>
              <a:spLocks/>
            </p:cNvSpPr>
            <p:nvPr/>
          </p:nvSpPr>
          <p:spPr bwMode="auto">
            <a:xfrm>
              <a:off x="798" y="2834"/>
              <a:ext cx="2793" cy="1258"/>
            </a:xfrm>
            <a:custGeom>
              <a:avLst/>
              <a:gdLst>
                <a:gd name="T0" fmla="*/ 46 w 2793"/>
                <a:gd name="T1" fmla="*/ 318 h 1258"/>
                <a:gd name="T2" fmla="*/ 78 w 2793"/>
                <a:gd name="T3" fmla="*/ 30 h 1258"/>
                <a:gd name="T4" fmla="*/ 254 w 2793"/>
                <a:gd name="T5" fmla="*/ 138 h 1258"/>
                <a:gd name="T6" fmla="*/ 370 w 2793"/>
                <a:gd name="T7" fmla="*/ 366 h 1258"/>
                <a:gd name="T8" fmla="*/ 562 w 2793"/>
                <a:gd name="T9" fmla="*/ 486 h 1258"/>
                <a:gd name="T10" fmla="*/ 914 w 2793"/>
                <a:gd name="T11" fmla="*/ 522 h 1258"/>
                <a:gd name="T12" fmla="*/ 1242 w 2793"/>
                <a:gd name="T13" fmla="*/ 470 h 1258"/>
                <a:gd name="T14" fmla="*/ 1534 w 2793"/>
                <a:gd name="T15" fmla="*/ 442 h 1258"/>
                <a:gd name="T16" fmla="*/ 1970 w 2793"/>
                <a:gd name="T17" fmla="*/ 402 h 1258"/>
                <a:gd name="T18" fmla="*/ 2426 w 2793"/>
                <a:gd name="T19" fmla="*/ 482 h 1258"/>
                <a:gd name="T20" fmla="*/ 2678 w 2793"/>
                <a:gd name="T21" fmla="*/ 686 h 1258"/>
                <a:gd name="T22" fmla="*/ 2706 w 2793"/>
                <a:gd name="T23" fmla="*/ 1046 h 1258"/>
                <a:gd name="T24" fmla="*/ 2158 w 2793"/>
                <a:gd name="T25" fmla="*/ 1138 h 1258"/>
                <a:gd name="T26" fmla="*/ 1402 w 2793"/>
                <a:gd name="T27" fmla="*/ 1250 h 1258"/>
                <a:gd name="T28" fmla="*/ 750 w 2793"/>
                <a:gd name="T29" fmla="*/ 1090 h 1258"/>
                <a:gd name="T30" fmla="*/ 274 w 2793"/>
                <a:gd name="T31" fmla="*/ 790 h 1258"/>
                <a:gd name="T32" fmla="*/ 46 w 2793"/>
                <a:gd name="T33" fmla="*/ 318 h 12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93"/>
                <a:gd name="T52" fmla="*/ 0 h 1258"/>
                <a:gd name="T53" fmla="*/ 2793 w 2793"/>
                <a:gd name="T54" fmla="*/ 1258 h 125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93" h="1258">
                  <a:moveTo>
                    <a:pt x="46" y="318"/>
                  </a:moveTo>
                  <a:cubicBezTo>
                    <a:pt x="0" y="205"/>
                    <a:pt x="43" y="60"/>
                    <a:pt x="78" y="30"/>
                  </a:cubicBezTo>
                  <a:cubicBezTo>
                    <a:pt x="113" y="0"/>
                    <a:pt x="205" y="82"/>
                    <a:pt x="254" y="138"/>
                  </a:cubicBezTo>
                  <a:cubicBezTo>
                    <a:pt x="303" y="194"/>
                    <a:pt x="319" y="308"/>
                    <a:pt x="370" y="366"/>
                  </a:cubicBezTo>
                  <a:cubicBezTo>
                    <a:pt x="421" y="424"/>
                    <a:pt x="471" y="460"/>
                    <a:pt x="562" y="486"/>
                  </a:cubicBezTo>
                  <a:cubicBezTo>
                    <a:pt x="653" y="512"/>
                    <a:pt x="801" y="525"/>
                    <a:pt x="914" y="522"/>
                  </a:cubicBezTo>
                  <a:cubicBezTo>
                    <a:pt x="1027" y="519"/>
                    <a:pt x="1139" y="483"/>
                    <a:pt x="1242" y="470"/>
                  </a:cubicBezTo>
                  <a:cubicBezTo>
                    <a:pt x="1345" y="457"/>
                    <a:pt x="1413" y="453"/>
                    <a:pt x="1534" y="442"/>
                  </a:cubicBezTo>
                  <a:cubicBezTo>
                    <a:pt x="1655" y="431"/>
                    <a:pt x="1821" y="395"/>
                    <a:pt x="1970" y="402"/>
                  </a:cubicBezTo>
                  <a:cubicBezTo>
                    <a:pt x="2119" y="409"/>
                    <a:pt x="2308" y="435"/>
                    <a:pt x="2426" y="482"/>
                  </a:cubicBezTo>
                  <a:cubicBezTo>
                    <a:pt x="2544" y="529"/>
                    <a:pt x="2631" y="592"/>
                    <a:pt x="2678" y="686"/>
                  </a:cubicBezTo>
                  <a:cubicBezTo>
                    <a:pt x="2725" y="780"/>
                    <a:pt x="2793" y="971"/>
                    <a:pt x="2706" y="1046"/>
                  </a:cubicBezTo>
                  <a:cubicBezTo>
                    <a:pt x="2619" y="1121"/>
                    <a:pt x="2375" y="1104"/>
                    <a:pt x="2158" y="1138"/>
                  </a:cubicBezTo>
                  <a:cubicBezTo>
                    <a:pt x="1941" y="1172"/>
                    <a:pt x="1637" y="1258"/>
                    <a:pt x="1402" y="1250"/>
                  </a:cubicBezTo>
                  <a:cubicBezTo>
                    <a:pt x="1167" y="1242"/>
                    <a:pt x="938" y="1167"/>
                    <a:pt x="750" y="1090"/>
                  </a:cubicBezTo>
                  <a:cubicBezTo>
                    <a:pt x="562" y="1013"/>
                    <a:pt x="391" y="918"/>
                    <a:pt x="274" y="790"/>
                  </a:cubicBezTo>
                  <a:cubicBezTo>
                    <a:pt x="157" y="662"/>
                    <a:pt x="93" y="416"/>
                    <a:pt x="46" y="318"/>
                  </a:cubicBezTo>
                  <a:close/>
                </a:path>
              </a:pathLst>
            </a:custGeom>
            <a:noFill/>
            <a:ln w="31750">
              <a:solidFill>
                <a:srgbClr val="008000"/>
              </a:solidFill>
              <a:round/>
              <a:headEnd/>
              <a:tailEnd/>
            </a:ln>
          </p:spPr>
          <p:txBody>
            <a:bodyPr/>
            <a:lstStyle/>
            <a:p>
              <a:endParaRPr lang="en-US"/>
            </a:p>
          </p:txBody>
        </p:sp>
        <p:sp>
          <p:nvSpPr>
            <p:cNvPr id="18464" name="Line 33"/>
            <p:cNvSpPr>
              <a:spLocks noChangeShapeType="1"/>
            </p:cNvSpPr>
            <p:nvPr/>
          </p:nvSpPr>
          <p:spPr bwMode="auto">
            <a:xfrm flipH="1">
              <a:off x="1271" y="3369"/>
              <a:ext cx="306" cy="399"/>
            </a:xfrm>
            <a:prstGeom prst="line">
              <a:avLst/>
            </a:prstGeom>
            <a:noFill/>
            <a:ln w="31750">
              <a:solidFill>
                <a:srgbClr val="FF0000"/>
              </a:solidFill>
              <a:round/>
              <a:headEnd/>
              <a:tailEnd/>
            </a:ln>
          </p:spPr>
          <p:txBody>
            <a:bodyPr/>
            <a:lstStyle/>
            <a:p>
              <a:endParaRPr lang="en-US"/>
            </a:p>
          </p:txBody>
        </p:sp>
        <p:sp>
          <p:nvSpPr>
            <p:cNvPr id="18465" name="Line 34"/>
            <p:cNvSpPr>
              <a:spLocks noChangeShapeType="1"/>
            </p:cNvSpPr>
            <p:nvPr/>
          </p:nvSpPr>
          <p:spPr bwMode="auto">
            <a:xfrm flipH="1" flipV="1">
              <a:off x="2767" y="3264"/>
              <a:ext cx="262" cy="681"/>
            </a:xfrm>
            <a:prstGeom prst="line">
              <a:avLst/>
            </a:prstGeom>
            <a:noFill/>
            <a:ln w="31750">
              <a:solidFill>
                <a:srgbClr val="FF0000"/>
              </a:solidFill>
              <a:round/>
              <a:headEnd/>
              <a:tailEnd/>
            </a:ln>
          </p:spPr>
          <p:txBody>
            <a:bodyPr/>
            <a:lstStyle/>
            <a:p>
              <a:endParaRPr lang="en-US"/>
            </a:p>
          </p:txBody>
        </p:sp>
        <p:sp>
          <p:nvSpPr>
            <p:cNvPr id="18466" name="Line 35"/>
            <p:cNvSpPr>
              <a:spLocks noChangeShapeType="1"/>
            </p:cNvSpPr>
            <p:nvPr/>
          </p:nvSpPr>
          <p:spPr bwMode="auto">
            <a:xfrm flipV="1">
              <a:off x="1825" y="3311"/>
              <a:ext cx="362" cy="681"/>
            </a:xfrm>
            <a:prstGeom prst="line">
              <a:avLst/>
            </a:prstGeom>
            <a:noFill/>
            <a:ln w="31750">
              <a:solidFill>
                <a:srgbClr val="FF0000"/>
              </a:solidFill>
              <a:round/>
              <a:headEnd/>
              <a:tailEnd/>
            </a:ln>
          </p:spPr>
          <p:txBody>
            <a:bodyPr/>
            <a:lstStyle/>
            <a:p>
              <a:endParaRPr lang="en-US"/>
            </a:p>
          </p:txBody>
        </p:sp>
      </p:grpSp>
      <p:sp>
        <p:nvSpPr>
          <p:cNvPr id="18452" name="Rectangle 42"/>
          <p:cNvSpPr>
            <a:spLocks noChangeArrowheads="1"/>
          </p:cNvSpPr>
          <p:nvPr/>
        </p:nvSpPr>
        <p:spPr bwMode="auto">
          <a:xfrm>
            <a:off x="6921543" y="2741360"/>
            <a:ext cx="3474720" cy="1279525"/>
          </a:xfrm>
          <a:prstGeom prst="rect">
            <a:avLst/>
          </a:prstGeom>
          <a:noFill/>
          <a:ln w="19050">
            <a:solidFill>
              <a:srgbClr val="808080"/>
            </a:solidFill>
            <a:miter lim="800000"/>
            <a:headEnd/>
            <a:tailEnd/>
          </a:ln>
        </p:spPr>
        <p:txBody>
          <a:bodyPr anchor="ctr"/>
          <a:lstStyle/>
          <a:p>
            <a:r>
              <a:rPr lang="en-US">
                <a:latin typeface="Arial Narrow" pitchFamily="34" charset="0"/>
              </a:rPr>
              <a:t>Fragmented: Indonesia, the Philippines, Malaysia and Japan (Geographical). North and South Korea (political).</a:t>
            </a:r>
          </a:p>
        </p:txBody>
      </p:sp>
      <p:grpSp>
        <p:nvGrpSpPr>
          <p:cNvPr id="18447" name="Group 51"/>
          <p:cNvGrpSpPr>
            <a:grpSpLocks/>
          </p:cNvGrpSpPr>
          <p:nvPr/>
        </p:nvGrpSpPr>
        <p:grpSpPr bwMode="auto">
          <a:xfrm>
            <a:off x="3046057" y="3641015"/>
            <a:ext cx="452437" cy="1052513"/>
            <a:chOff x="1353" y="2208"/>
            <a:chExt cx="285" cy="663"/>
          </a:xfrm>
        </p:grpSpPr>
        <p:sp>
          <p:nvSpPr>
            <p:cNvPr id="18449" name="Freeform 14"/>
            <p:cNvSpPr>
              <a:spLocks/>
            </p:cNvSpPr>
            <p:nvPr/>
          </p:nvSpPr>
          <p:spPr bwMode="auto">
            <a:xfrm>
              <a:off x="1425" y="2208"/>
              <a:ext cx="213" cy="663"/>
            </a:xfrm>
            <a:custGeom>
              <a:avLst/>
              <a:gdLst>
                <a:gd name="T0" fmla="*/ 120 w 213"/>
                <a:gd name="T1" fmla="*/ 0 h 663"/>
                <a:gd name="T2" fmla="*/ 114 w 213"/>
                <a:gd name="T3" fmla="*/ 114 h 663"/>
                <a:gd name="T4" fmla="*/ 117 w 213"/>
                <a:gd name="T5" fmla="*/ 192 h 663"/>
                <a:gd name="T6" fmla="*/ 168 w 213"/>
                <a:gd name="T7" fmla="*/ 285 h 663"/>
                <a:gd name="T8" fmla="*/ 204 w 213"/>
                <a:gd name="T9" fmla="*/ 345 h 663"/>
                <a:gd name="T10" fmla="*/ 210 w 213"/>
                <a:gd name="T11" fmla="*/ 447 h 663"/>
                <a:gd name="T12" fmla="*/ 189 w 213"/>
                <a:gd name="T13" fmla="*/ 531 h 663"/>
                <a:gd name="T14" fmla="*/ 81 w 213"/>
                <a:gd name="T15" fmla="*/ 588 h 663"/>
                <a:gd name="T16" fmla="*/ 0 w 213"/>
                <a:gd name="T17" fmla="*/ 663 h 6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3"/>
                <a:gd name="T28" fmla="*/ 0 h 663"/>
                <a:gd name="T29" fmla="*/ 213 w 213"/>
                <a:gd name="T30" fmla="*/ 663 h 6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3" h="663">
                  <a:moveTo>
                    <a:pt x="120" y="0"/>
                  </a:moveTo>
                  <a:cubicBezTo>
                    <a:pt x="117" y="41"/>
                    <a:pt x="115" y="82"/>
                    <a:pt x="114" y="114"/>
                  </a:cubicBezTo>
                  <a:cubicBezTo>
                    <a:pt x="113" y="146"/>
                    <a:pt x="108" y="164"/>
                    <a:pt x="117" y="192"/>
                  </a:cubicBezTo>
                  <a:cubicBezTo>
                    <a:pt x="126" y="220"/>
                    <a:pt x="154" y="260"/>
                    <a:pt x="168" y="285"/>
                  </a:cubicBezTo>
                  <a:cubicBezTo>
                    <a:pt x="182" y="310"/>
                    <a:pt x="197" y="318"/>
                    <a:pt x="204" y="345"/>
                  </a:cubicBezTo>
                  <a:cubicBezTo>
                    <a:pt x="211" y="372"/>
                    <a:pt x="213" y="416"/>
                    <a:pt x="210" y="447"/>
                  </a:cubicBezTo>
                  <a:cubicBezTo>
                    <a:pt x="207" y="478"/>
                    <a:pt x="211" y="508"/>
                    <a:pt x="189" y="531"/>
                  </a:cubicBezTo>
                  <a:cubicBezTo>
                    <a:pt x="167" y="554"/>
                    <a:pt x="112" y="566"/>
                    <a:pt x="81" y="588"/>
                  </a:cubicBezTo>
                  <a:cubicBezTo>
                    <a:pt x="50" y="610"/>
                    <a:pt x="25" y="636"/>
                    <a:pt x="0" y="663"/>
                  </a:cubicBezTo>
                </a:path>
              </a:pathLst>
            </a:custGeom>
            <a:noFill/>
            <a:ln w="31750">
              <a:solidFill>
                <a:srgbClr val="FF6600"/>
              </a:solidFill>
              <a:round/>
              <a:headEnd/>
              <a:tailEnd/>
            </a:ln>
          </p:spPr>
          <p:txBody>
            <a:bodyPr/>
            <a:lstStyle/>
            <a:p>
              <a:endParaRPr lang="en-US"/>
            </a:p>
          </p:txBody>
        </p:sp>
        <p:sp>
          <p:nvSpPr>
            <p:cNvPr id="18450" name="Freeform 15"/>
            <p:cNvSpPr>
              <a:spLocks/>
            </p:cNvSpPr>
            <p:nvPr/>
          </p:nvSpPr>
          <p:spPr bwMode="auto">
            <a:xfrm>
              <a:off x="1353" y="2244"/>
              <a:ext cx="192" cy="339"/>
            </a:xfrm>
            <a:custGeom>
              <a:avLst/>
              <a:gdLst>
                <a:gd name="T0" fmla="*/ 0 w 192"/>
                <a:gd name="T1" fmla="*/ 0 h 339"/>
                <a:gd name="T2" fmla="*/ 51 w 192"/>
                <a:gd name="T3" fmla="*/ 78 h 339"/>
                <a:gd name="T4" fmla="*/ 117 w 192"/>
                <a:gd name="T5" fmla="*/ 129 h 339"/>
                <a:gd name="T6" fmla="*/ 153 w 192"/>
                <a:gd name="T7" fmla="*/ 189 h 339"/>
                <a:gd name="T8" fmla="*/ 186 w 192"/>
                <a:gd name="T9" fmla="*/ 258 h 339"/>
                <a:gd name="T10" fmla="*/ 192 w 192"/>
                <a:gd name="T11" fmla="*/ 339 h 339"/>
                <a:gd name="T12" fmla="*/ 0 60000 65536"/>
                <a:gd name="T13" fmla="*/ 0 60000 65536"/>
                <a:gd name="T14" fmla="*/ 0 60000 65536"/>
                <a:gd name="T15" fmla="*/ 0 60000 65536"/>
                <a:gd name="T16" fmla="*/ 0 60000 65536"/>
                <a:gd name="T17" fmla="*/ 0 60000 65536"/>
                <a:gd name="T18" fmla="*/ 0 w 192"/>
                <a:gd name="T19" fmla="*/ 0 h 339"/>
                <a:gd name="T20" fmla="*/ 192 w 192"/>
                <a:gd name="T21" fmla="*/ 339 h 339"/>
              </a:gdLst>
              <a:ahLst/>
              <a:cxnLst>
                <a:cxn ang="T12">
                  <a:pos x="T0" y="T1"/>
                </a:cxn>
                <a:cxn ang="T13">
                  <a:pos x="T2" y="T3"/>
                </a:cxn>
                <a:cxn ang="T14">
                  <a:pos x="T4" y="T5"/>
                </a:cxn>
                <a:cxn ang="T15">
                  <a:pos x="T6" y="T7"/>
                </a:cxn>
                <a:cxn ang="T16">
                  <a:pos x="T8" y="T9"/>
                </a:cxn>
                <a:cxn ang="T17">
                  <a:pos x="T10" y="T11"/>
                </a:cxn>
              </a:cxnLst>
              <a:rect l="T18" t="T19" r="T20" b="T21"/>
              <a:pathLst>
                <a:path w="192" h="339">
                  <a:moveTo>
                    <a:pt x="0" y="0"/>
                  </a:moveTo>
                  <a:cubicBezTo>
                    <a:pt x="15" y="28"/>
                    <a:pt x="31" y="56"/>
                    <a:pt x="51" y="78"/>
                  </a:cubicBezTo>
                  <a:cubicBezTo>
                    <a:pt x="71" y="100"/>
                    <a:pt x="100" y="111"/>
                    <a:pt x="117" y="129"/>
                  </a:cubicBezTo>
                  <a:cubicBezTo>
                    <a:pt x="134" y="147"/>
                    <a:pt x="141" y="168"/>
                    <a:pt x="153" y="189"/>
                  </a:cubicBezTo>
                  <a:cubicBezTo>
                    <a:pt x="165" y="210"/>
                    <a:pt x="180" y="233"/>
                    <a:pt x="186" y="258"/>
                  </a:cubicBezTo>
                  <a:cubicBezTo>
                    <a:pt x="192" y="283"/>
                    <a:pt x="192" y="311"/>
                    <a:pt x="192" y="339"/>
                  </a:cubicBezTo>
                </a:path>
              </a:pathLst>
            </a:custGeom>
            <a:noFill/>
            <a:ln w="31750">
              <a:solidFill>
                <a:srgbClr val="FF6600"/>
              </a:solidFill>
              <a:round/>
              <a:headEnd/>
              <a:tailEnd/>
            </a:ln>
          </p:spPr>
          <p:txBody>
            <a:bodyPr/>
            <a:lstStyle/>
            <a:p>
              <a:endParaRPr lang="en-US"/>
            </a:p>
          </p:txBody>
        </p:sp>
      </p:grpSp>
      <p:sp>
        <p:nvSpPr>
          <p:cNvPr id="18448" name="Rectangle 45"/>
          <p:cNvSpPr>
            <a:spLocks noChangeArrowheads="1"/>
          </p:cNvSpPr>
          <p:nvPr/>
        </p:nvSpPr>
        <p:spPr bwMode="auto">
          <a:xfrm>
            <a:off x="6921543" y="4106668"/>
            <a:ext cx="3474720" cy="1279525"/>
          </a:xfrm>
          <a:prstGeom prst="rect">
            <a:avLst/>
          </a:prstGeom>
          <a:noFill/>
          <a:ln w="19050">
            <a:solidFill>
              <a:srgbClr val="808080"/>
            </a:solidFill>
            <a:miter lim="800000"/>
            <a:headEnd/>
            <a:tailEnd/>
          </a:ln>
        </p:spPr>
        <p:txBody>
          <a:bodyPr anchor="ctr"/>
          <a:lstStyle/>
          <a:p>
            <a:r>
              <a:rPr lang="en-US">
                <a:latin typeface="Arial Narrow" pitchFamily="34" charset="0"/>
              </a:rPr>
              <a:t>Elongated: More length than width. Vietnam and Laos. Unity and external influence issues.</a:t>
            </a:r>
          </a:p>
        </p:txBody>
      </p:sp>
      <p:grpSp>
        <p:nvGrpSpPr>
          <p:cNvPr id="18441" name="Group 53"/>
          <p:cNvGrpSpPr>
            <a:grpSpLocks/>
          </p:cNvGrpSpPr>
          <p:nvPr/>
        </p:nvGrpSpPr>
        <p:grpSpPr bwMode="auto">
          <a:xfrm>
            <a:off x="2582583" y="3682122"/>
            <a:ext cx="301625" cy="1166813"/>
            <a:chOff x="1082" y="2232"/>
            <a:chExt cx="190" cy="735"/>
          </a:xfrm>
        </p:grpSpPr>
        <p:sp>
          <p:nvSpPr>
            <p:cNvPr id="18443" name="Freeform 20"/>
            <p:cNvSpPr>
              <a:spLocks/>
            </p:cNvSpPr>
            <p:nvPr/>
          </p:nvSpPr>
          <p:spPr bwMode="auto">
            <a:xfrm>
              <a:off x="1087" y="2232"/>
              <a:ext cx="77" cy="327"/>
            </a:xfrm>
            <a:custGeom>
              <a:avLst/>
              <a:gdLst>
                <a:gd name="T0" fmla="*/ 77 w 77"/>
                <a:gd name="T1" fmla="*/ 327 h 327"/>
                <a:gd name="T2" fmla="*/ 11 w 77"/>
                <a:gd name="T3" fmla="*/ 225 h 327"/>
                <a:gd name="T4" fmla="*/ 8 w 77"/>
                <a:gd name="T5" fmla="*/ 0 h 327"/>
                <a:gd name="T6" fmla="*/ 0 60000 65536"/>
                <a:gd name="T7" fmla="*/ 0 60000 65536"/>
                <a:gd name="T8" fmla="*/ 0 60000 65536"/>
                <a:gd name="T9" fmla="*/ 0 w 77"/>
                <a:gd name="T10" fmla="*/ 0 h 327"/>
                <a:gd name="T11" fmla="*/ 77 w 77"/>
                <a:gd name="T12" fmla="*/ 327 h 327"/>
              </a:gdLst>
              <a:ahLst/>
              <a:cxnLst>
                <a:cxn ang="T6">
                  <a:pos x="T0" y="T1"/>
                </a:cxn>
                <a:cxn ang="T7">
                  <a:pos x="T2" y="T3"/>
                </a:cxn>
                <a:cxn ang="T8">
                  <a:pos x="T4" y="T5"/>
                </a:cxn>
              </a:cxnLst>
              <a:rect l="T9" t="T10" r="T11" b="T12"/>
              <a:pathLst>
                <a:path w="77" h="327">
                  <a:moveTo>
                    <a:pt x="77" y="327"/>
                  </a:moveTo>
                  <a:cubicBezTo>
                    <a:pt x="65" y="310"/>
                    <a:pt x="22" y="279"/>
                    <a:pt x="11" y="225"/>
                  </a:cubicBezTo>
                  <a:cubicBezTo>
                    <a:pt x="0" y="171"/>
                    <a:pt x="5" y="87"/>
                    <a:pt x="8" y="0"/>
                  </a:cubicBezTo>
                </a:path>
              </a:pathLst>
            </a:custGeom>
            <a:noFill/>
            <a:ln w="31750">
              <a:solidFill>
                <a:srgbClr val="000080"/>
              </a:solidFill>
              <a:round/>
              <a:headEnd type="oval" w="med" len="med"/>
              <a:tailEnd type="oval" w="med" len="med"/>
            </a:ln>
          </p:spPr>
          <p:txBody>
            <a:bodyPr/>
            <a:lstStyle/>
            <a:p>
              <a:endParaRPr lang="en-US"/>
            </a:p>
          </p:txBody>
        </p:sp>
        <p:sp>
          <p:nvSpPr>
            <p:cNvPr id="18444" name="Freeform 21"/>
            <p:cNvSpPr>
              <a:spLocks/>
            </p:cNvSpPr>
            <p:nvPr/>
          </p:nvSpPr>
          <p:spPr bwMode="auto">
            <a:xfrm>
              <a:off x="1131" y="2511"/>
              <a:ext cx="141" cy="321"/>
            </a:xfrm>
            <a:custGeom>
              <a:avLst/>
              <a:gdLst>
                <a:gd name="T0" fmla="*/ 0 w 141"/>
                <a:gd name="T1" fmla="*/ 321 h 321"/>
                <a:gd name="T2" fmla="*/ 96 w 141"/>
                <a:gd name="T3" fmla="*/ 204 h 321"/>
                <a:gd name="T4" fmla="*/ 141 w 141"/>
                <a:gd name="T5" fmla="*/ 0 h 321"/>
                <a:gd name="T6" fmla="*/ 0 60000 65536"/>
                <a:gd name="T7" fmla="*/ 0 60000 65536"/>
                <a:gd name="T8" fmla="*/ 0 60000 65536"/>
                <a:gd name="T9" fmla="*/ 0 w 141"/>
                <a:gd name="T10" fmla="*/ 0 h 321"/>
                <a:gd name="T11" fmla="*/ 141 w 141"/>
                <a:gd name="T12" fmla="*/ 321 h 321"/>
              </a:gdLst>
              <a:ahLst/>
              <a:cxnLst>
                <a:cxn ang="T6">
                  <a:pos x="T0" y="T1"/>
                </a:cxn>
                <a:cxn ang="T7">
                  <a:pos x="T2" y="T3"/>
                </a:cxn>
                <a:cxn ang="T8">
                  <a:pos x="T4" y="T5"/>
                </a:cxn>
              </a:cxnLst>
              <a:rect l="T9" t="T10" r="T11" b="T12"/>
              <a:pathLst>
                <a:path w="141" h="321">
                  <a:moveTo>
                    <a:pt x="0" y="321"/>
                  </a:moveTo>
                  <a:cubicBezTo>
                    <a:pt x="36" y="289"/>
                    <a:pt x="73" y="257"/>
                    <a:pt x="96" y="204"/>
                  </a:cubicBezTo>
                  <a:cubicBezTo>
                    <a:pt x="119" y="151"/>
                    <a:pt x="130" y="75"/>
                    <a:pt x="141" y="0"/>
                  </a:cubicBezTo>
                </a:path>
              </a:pathLst>
            </a:custGeom>
            <a:noFill/>
            <a:ln w="31750">
              <a:solidFill>
                <a:srgbClr val="000080"/>
              </a:solidFill>
              <a:round/>
              <a:headEnd type="oval" w="med" len="med"/>
              <a:tailEnd type="oval" w="med" len="med"/>
            </a:ln>
          </p:spPr>
          <p:txBody>
            <a:bodyPr/>
            <a:lstStyle/>
            <a:p>
              <a:endParaRPr lang="en-US"/>
            </a:p>
          </p:txBody>
        </p:sp>
        <p:sp>
          <p:nvSpPr>
            <p:cNvPr id="18445" name="Oval 43"/>
            <p:cNvSpPr>
              <a:spLocks noChangeArrowheads="1"/>
            </p:cNvSpPr>
            <p:nvPr/>
          </p:nvSpPr>
          <p:spPr bwMode="auto">
            <a:xfrm rot="-6681000">
              <a:off x="1026" y="2790"/>
              <a:ext cx="233" cy="122"/>
            </a:xfrm>
            <a:prstGeom prst="ellipse">
              <a:avLst/>
            </a:prstGeom>
            <a:noFill/>
            <a:ln w="31750">
              <a:solidFill>
                <a:srgbClr val="000080"/>
              </a:solidFill>
              <a:round/>
              <a:headEnd/>
              <a:tailEnd/>
            </a:ln>
          </p:spPr>
          <p:txBody>
            <a:bodyPr wrap="none" anchor="ctr"/>
            <a:lstStyle/>
            <a:p>
              <a:endParaRPr lang="en-US"/>
            </a:p>
          </p:txBody>
        </p:sp>
        <p:sp>
          <p:nvSpPr>
            <p:cNvPr id="18446" name="Oval 44"/>
            <p:cNvSpPr>
              <a:spLocks noChangeArrowheads="1"/>
            </p:cNvSpPr>
            <p:nvPr/>
          </p:nvSpPr>
          <p:spPr bwMode="auto">
            <a:xfrm rot="-4945811">
              <a:off x="1044" y="2511"/>
              <a:ext cx="233" cy="122"/>
            </a:xfrm>
            <a:prstGeom prst="ellipse">
              <a:avLst/>
            </a:prstGeom>
            <a:noFill/>
            <a:ln w="31750">
              <a:solidFill>
                <a:srgbClr val="000080"/>
              </a:solidFill>
              <a:round/>
              <a:headEnd/>
              <a:tailEnd/>
            </a:ln>
          </p:spPr>
          <p:txBody>
            <a:bodyPr wrap="none" anchor="ctr"/>
            <a:lstStyle/>
            <a:p>
              <a:endParaRPr lang="en-US"/>
            </a:p>
          </p:txBody>
        </p:sp>
      </p:grpSp>
      <p:sp>
        <p:nvSpPr>
          <p:cNvPr id="18442" name="Rectangle 46"/>
          <p:cNvSpPr>
            <a:spLocks noChangeArrowheads="1"/>
          </p:cNvSpPr>
          <p:nvPr/>
        </p:nvSpPr>
        <p:spPr bwMode="auto">
          <a:xfrm>
            <a:off x="6921543" y="5471976"/>
            <a:ext cx="3474720" cy="1279525"/>
          </a:xfrm>
          <a:prstGeom prst="rect">
            <a:avLst/>
          </a:prstGeom>
          <a:noFill/>
          <a:ln w="19050">
            <a:solidFill>
              <a:srgbClr val="808080"/>
            </a:solidFill>
            <a:miter lim="800000"/>
            <a:headEnd/>
            <a:tailEnd/>
          </a:ln>
        </p:spPr>
        <p:txBody>
          <a:bodyPr anchor="ctr"/>
          <a:lstStyle/>
          <a:p>
            <a:r>
              <a:rPr lang="en-US">
                <a:latin typeface="Arial Narrow" pitchFamily="34" charset="0"/>
              </a:rPr>
              <a:t>Prorupt: Main territory and a narrow corridor leading from it. Difficulty of administering the extension.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Significance of the Region</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59889143"/>
              </p:ext>
            </p:extLst>
          </p:nvPr>
        </p:nvGraphicFramePr>
        <p:xfrm>
          <a:off x="1009650" y="1311275"/>
          <a:ext cx="10993439" cy="3876040"/>
        </p:xfrm>
        <a:graphic>
          <a:graphicData uri="http://schemas.openxmlformats.org/drawingml/2006/table">
            <a:tbl>
              <a:tblPr firstCol="1" bandRow="1">
                <a:tableStyleId>{21E4AEA4-8DFA-4A89-87EB-49C32662AFE0}</a:tableStyleId>
              </a:tblPr>
              <a:tblGrid>
                <a:gridCol w="2794960">
                  <a:extLst>
                    <a:ext uri="{9D8B030D-6E8A-4147-A177-3AD203B41FA5}">
                      <a16:colId xmlns:a16="http://schemas.microsoft.com/office/drawing/2014/main" val="20000"/>
                    </a:ext>
                  </a:extLst>
                </a:gridCol>
                <a:gridCol w="8198479">
                  <a:extLst>
                    <a:ext uri="{9D8B030D-6E8A-4147-A177-3AD203B41FA5}">
                      <a16:colId xmlns:a16="http://schemas.microsoft.com/office/drawing/2014/main" val="20001"/>
                    </a:ext>
                  </a:extLst>
                </a:gridCol>
              </a:tblGrid>
              <a:tr h="370840">
                <a:tc>
                  <a:txBody>
                    <a:bodyPr/>
                    <a:lstStyle/>
                    <a:p>
                      <a:r>
                        <a:rPr lang="en-US" dirty="0"/>
                        <a:t>Geography</a:t>
                      </a:r>
                    </a:p>
                  </a:txBody>
                  <a:tcPr marL="121914" marR="121914"/>
                </a:tc>
                <a:tc>
                  <a:txBody>
                    <a:bodyPr/>
                    <a:lstStyle/>
                    <a:p>
                      <a:r>
                        <a:rPr lang="en-US" dirty="0"/>
                        <a:t>Large continent</a:t>
                      </a:r>
                      <a:r>
                        <a:rPr lang="en-US" baseline="0" dirty="0"/>
                        <a:t> with various landscapes. 30% of the total land surface. Spans two major oceans.</a:t>
                      </a:r>
                      <a:endParaRPr lang="en-US" dirty="0"/>
                    </a:p>
                  </a:txBody>
                  <a:tcPr marL="121914" marR="121914"/>
                </a:tc>
                <a:extLst>
                  <a:ext uri="{0D108BD9-81ED-4DB2-BD59-A6C34878D82A}">
                    <a16:rowId xmlns:a16="http://schemas.microsoft.com/office/drawing/2014/main" val="10000"/>
                  </a:ext>
                </a:extLst>
              </a:tr>
              <a:tr h="370840">
                <a:tc>
                  <a:txBody>
                    <a:bodyPr/>
                    <a:lstStyle/>
                    <a:p>
                      <a:r>
                        <a:rPr lang="en-US" dirty="0"/>
                        <a:t>Demography</a:t>
                      </a:r>
                    </a:p>
                  </a:txBody>
                  <a:tcPr marL="121914" marR="121914"/>
                </a:tc>
                <a:tc>
                  <a:txBody>
                    <a:bodyPr/>
                    <a:lstStyle/>
                    <a:p>
                      <a:r>
                        <a:rPr lang="en-US" dirty="0"/>
                        <a:t>Large population with</a:t>
                      </a:r>
                      <a:r>
                        <a:rPr lang="en-US" baseline="0" dirty="0"/>
                        <a:t> significant impacts on global consumption and migration</a:t>
                      </a:r>
                      <a:r>
                        <a:rPr lang="en-US" dirty="0"/>
                        <a:t>. 64% of the world’s population.</a:t>
                      </a:r>
                    </a:p>
                  </a:txBody>
                  <a:tcPr marL="121914" marR="121914"/>
                </a:tc>
                <a:extLst>
                  <a:ext uri="{0D108BD9-81ED-4DB2-BD59-A6C34878D82A}">
                    <a16:rowId xmlns:a16="http://schemas.microsoft.com/office/drawing/2014/main" val="10001"/>
                  </a:ext>
                </a:extLst>
              </a:tr>
              <a:tr h="370840">
                <a:tc>
                  <a:txBody>
                    <a:bodyPr/>
                    <a:lstStyle/>
                    <a:p>
                      <a:r>
                        <a:rPr lang="en-US" dirty="0"/>
                        <a:t>History</a:t>
                      </a:r>
                    </a:p>
                  </a:txBody>
                  <a:tcPr marL="121914" marR="121914"/>
                </a:tc>
                <a:tc>
                  <a:txBody>
                    <a:bodyPr/>
                    <a:lstStyle/>
                    <a:p>
                      <a:r>
                        <a:rPr lang="en-US" dirty="0"/>
                        <a:t>Long and complex history (China: 4,000 years of recorded history). Major civilizations.</a:t>
                      </a:r>
                    </a:p>
                  </a:txBody>
                  <a:tcPr marL="121914" marR="121914"/>
                </a:tc>
                <a:extLst>
                  <a:ext uri="{0D108BD9-81ED-4DB2-BD59-A6C34878D82A}">
                    <a16:rowId xmlns:a16="http://schemas.microsoft.com/office/drawing/2014/main" val="10002"/>
                  </a:ext>
                </a:extLst>
              </a:tr>
              <a:tr h="370840">
                <a:tc>
                  <a:txBody>
                    <a:bodyPr/>
                    <a:lstStyle/>
                    <a:p>
                      <a:r>
                        <a:rPr lang="en-US" dirty="0"/>
                        <a:t>Culture &amp; Religions</a:t>
                      </a:r>
                    </a:p>
                  </a:txBody>
                  <a:tcPr marL="121914" marR="121914"/>
                </a:tc>
                <a:tc>
                  <a:txBody>
                    <a:bodyPr/>
                    <a:lstStyle/>
                    <a:p>
                      <a:r>
                        <a:rPr lang="en-US" dirty="0"/>
                        <a:t>Major cultural and religious influence (Buddhism &amp; Islam).</a:t>
                      </a:r>
                    </a:p>
                  </a:txBody>
                  <a:tcPr marL="121914" marR="121914"/>
                </a:tc>
                <a:extLst>
                  <a:ext uri="{0D108BD9-81ED-4DB2-BD59-A6C34878D82A}">
                    <a16:rowId xmlns:a16="http://schemas.microsoft.com/office/drawing/2014/main" val="10003"/>
                  </a:ext>
                </a:extLst>
              </a:tr>
              <a:tr h="370840">
                <a:tc>
                  <a:txBody>
                    <a:bodyPr/>
                    <a:lstStyle/>
                    <a:p>
                      <a:r>
                        <a:rPr lang="en-US" dirty="0"/>
                        <a:t>Economy</a:t>
                      </a:r>
                    </a:p>
                  </a:txBody>
                  <a:tcPr marL="121914" marR="121914"/>
                </a:tc>
                <a:tc>
                  <a:txBody>
                    <a:bodyPr/>
                    <a:lstStyle/>
                    <a:p>
                      <a:r>
                        <a:rPr lang="en-US" dirty="0"/>
                        <a:t>Export-oriented economies accounting</a:t>
                      </a:r>
                      <a:r>
                        <a:rPr lang="en-US" baseline="0" dirty="0"/>
                        <a:t> for the world’s main manufacturers.</a:t>
                      </a:r>
                      <a:endParaRPr lang="en-US" dirty="0"/>
                    </a:p>
                  </a:txBody>
                  <a:tcPr marL="121914" marR="121914"/>
                </a:tc>
                <a:extLst>
                  <a:ext uri="{0D108BD9-81ED-4DB2-BD59-A6C34878D82A}">
                    <a16:rowId xmlns:a16="http://schemas.microsoft.com/office/drawing/2014/main" val="10004"/>
                  </a:ext>
                </a:extLst>
              </a:tr>
              <a:tr h="370840">
                <a:tc>
                  <a:txBody>
                    <a:bodyPr/>
                    <a:lstStyle/>
                    <a:p>
                      <a:r>
                        <a:rPr lang="en-US" dirty="0"/>
                        <a:t>Technology</a:t>
                      </a:r>
                    </a:p>
                  </a:txBody>
                  <a:tcPr marL="121914" marR="121914"/>
                </a:tc>
                <a:tc>
                  <a:txBody>
                    <a:bodyPr/>
                    <a:lstStyle/>
                    <a:p>
                      <a:r>
                        <a:rPr lang="en-US" baseline="0" dirty="0"/>
                        <a:t>Major innovator in the past. Decline in the 19</a:t>
                      </a:r>
                      <a:r>
                        <a:rPr lang="en-US" baseline="30000" dirty="0"/>
                        <a:t>th</a:t>
                      </a:r>
                      <a:r>
                        <a:rPr lang="en-US" baseline="0" dirty="0"/>
                        <a:t> and 20</a:t>
                      </a:r>
                      <a:r>
                        <a:rPr lang="en-US" baseline="30000" dirty="0"/>
                        <a:t>th</a:t>
                      </a:r>
                      <a:r>
                        <a:rPr lang="en-US" baseline="0" dirty="0"/>
                        <a:t> centuries. Increasingly innovative.</a:t>
                      </a:r>
                      <a:endParaRPr lang="en-US" dirty="0"/>
                    </a:p>
                  </a:txBody>
                  <a:tcPr marL="121914" marR="121914"/>
                </a:tc>
                <a:extLst>
                  <a:ext uri="{0D108BD9-81ED-4DB2-BD59-A6C34878D82A}">
                    <a16:rowId xmlns:a16="http://schemas.microsoft.com/office/drawing/2014/main" val="10005"/>
                  </a:ext>
                </a:extLst>
              </a:tr>
              <a:tr h="370840">
                <a:tc>
                  <a:txBody>
                    <a:bodyPr/>
                    <a:lstStyle/>
                    <a:p>
                      <a:r>
                        <a:rPr lang="en-US" dirty="0"/>
                        <a:t>Politics</a:t>
                      </a:r>
                    </a:p>
                  </a:txBody>
                  <a:tcPr marL="121914" marR="121914"/>
                </a:tc>
                <a:tc>
                  <a:txBody>
                    <a:bodyPr/>
                    <a:lstStyle/>
                    <a:p>
                      <a:r>
                        <a:rPr lang="en-US" dirty="0"/>
                        <a:t>Different political</a:t>
                      </a:r>
                      <a:r>
                        <a:rPr lang="en-US" baseline="0" dirty="0"/>
                        <a:t> systems. Growing importance in global affairs.</a:t>
                      </a:r>
                      <a:endParaRPr lang="en-US" dirty="0"/>
                    </a:p>
                  </a:txBody>
                  <a:tcPr marL="121914" marR="121914"/>
                </a:tc>
                <a:extLst>
                  <a:ext uri="{0D108BD9-81ED-4DB2-BD59-A6C34878D82A}">
                    <a16:rowId xmlns:a16="http://schemas.microsoft.com/office/drawing/2014/main" val="10006"/>
                  </a:ext>
                </a:extLst>
              </a:tr>
              <a:tr h="370840">
                <a:tc>
                  <a:txBody>
                    <a:bodyPr/>
                    <a:lstStyle/>
                    <a:p>
                      <a:r>
                        <a:rPr lang="en-US" dirty="0"/>
                        <a:t>Finance</a:t>
                      </a:r>
                    </a:p>
                  </a:txBody>
                  <a:tcPr marL="121914" marR="121914"/>
                </a:tc>
                <a:tc>
                  <a:txBody>
                    <a:bodyPr/>
                    <a:lstStyle/>
                    <a:p>
                      <a:r>
                        <a:rPr lang="en-US" dirty="0"/>
                        <a:t>Surplus</a:t>
                      </a:r>
                      <a:r>
                        <a:rPr lang="en-US" baseline="0" dirty="0"/>
                        <a:t> capital invested in production and debt instruments.</a:t>
                      </a:r>
                      <a:endParaRPr lang="en-US" dirty="0"/>
                    </a:p>
                  </a:txBody>
                  <a:tcPr marL="121914" marR="121914"/>
                </a:tc>
                <a:extLst>
                  <a:ext uri="{0D108BD9-81ED-4DB2-BD59-A6C34878D82A}">
                    <a16:rowId xmlns:a16="http://schemas.microsoft.com/office/drawing/2014/main" val="10007"/>
                  </a:ext>
                </a:extLst>
              </a:tr>
              <a:tr h="370840">
                <a:tc>
                  <a:txBody>
                    <a:bodyPr/>
                    <a:lstStyle/>
                    <a:p>
                      <a:r>
                        <a:rPr lang="en-US" dirty="0"/>
                        <a:t>Environment</a:t>
                      </a:r>
                    </a:p>
                  </a:txBody>
                  <a:tcPr marL="121914" marR="121914"/>
                </a:tc>
                <a:tc>
                  <a:txBody>
                    <a:bodyPr/>
                    <a:lstStyle/>
                    <a:p>
                      <a:r>
                        <a:rPr lang="en-US" dirty="0"/>
                        <a:t>Variety of ecosystems (subarctic to tropical). Significant</a:t>
                      </a:r>
                      <a:r>
                        <a:rPr lang="en-US" baseline="0" dirty="0"/>
                        <a:t> environmental problems.</a:t>
                      </a:r>
                      <a:endParaRPr lang="en-US" dirty="0"/>
                    </a:p>
                  </a:txBody>
                  <a:tcPr marL="121914" marR="121914"/>
                </a:tc>
                <a:extLst>
                  <a:ext uri="{0D108BD9-81ED-4DB2-BD59-A6C34878D82A}">
                    <a16:rowId xmlns:a16="http://schemas.microsoft.com/office/drawing/2014/main" val="10008"/>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316" name="Rectangle 20"/>
          <p:cNvSpPr>
            <a:spLocks noGrp="1" noChangeArrowheads="1"/>
          </p:cNvSpPr>
          <p:nvPr>
            <p:ph type="title"/>
          </p:nvPr>
        </p:nvSpPr>
        <p:spPr/>
        <p:txBody>
          <a:bodyPr/>
          <a:lstStyle/>
          <a:p>
            <a:pPr eaLnBrk="1" hangingPunct="1">
              <a:defRPr/>
            </a:pPr>
            <a:r>
              <a:rPr lang="en-US"/>
              <a:t>2. Significance of the Region</a:t>
            </a:r>
          </a:p>
        </p:txBody>
      </p:sp>
      <p:sp>
        <p:nvSpPr>
          <p:cNvPr id="21508" name="Content Placeholder 5"/>
          <p:cNvSpPr>
            <a:spLocks noGrp="1"/>
          </p:cNvSpPr>
          <p:nvPr>
            <p:ph sz="half" idx="2"/>
          </p:nvPr>
        </p:nvSpPr>
        <p:spPr/>
        <p:txBody>
          <a:bodyPr/>
          <a:lstStyle/>
          <a:p>
            <a:pPr eaLnBrk="1" hangingPunct="1"/>
            <a:r>
              <a:rPr lang="en-US" sz="2400"/>
              <a:t>Geographical Scale</a:t>
            </a:r>
          </a:p>
          <a:p>
            <a:pPr lvl="1" eaLnBrk="1" hangingPunct="1"/>
            <a:r>
              <a:rPr lang="en-US" sz="2000"/>
              <a:t>A vast region with the dimensions of North America.</a:t>
            </a:r>
          </a:p>
          <a:p>
            <a:pPr lvl="1" eaLnBrk="1" hangingPunct="1"/>
            <a:r>
              <a:rPr lang="en-US" sz="2000"/>
              <a:t>About 4,400 miles north-south</a:t>
            </a:r>
          </a:p>
          <a:p>
            <a:pPr lvl="1" eaLnBrk="1" hangingPunct="1"/>
            <a:r>
              <a:rPr lang="en-US" sz="2000"/>
              <a:t>About 5,400 miles east-west.</a:t>
            </a:r>
          </a:p>
          <a:p>
            <a:pPr lvl="1" eaLnBrk="1" hangingPunct="1"/>
            <a:r>
              <a:rPr lang="en-US" sz="2000"/>
              <a:t>Continental USA is about 2,800 miles wide.</a:t>
            </a:r>
          </a:p>
          <a:p>
            <a:pPr lvl="1" eaLnBrk="1" hangingPunct="1"/>
            <a:r>
              <a:rPr lang="en-US" sz="2000"/>
              <a:t>60% maritime, 40% land.</a:t>
            </a:r>
          </a:p>
          <a:p>
            <a:pPr lvl="1" eaLnBrk="1" hangingPunct="1"/>
            <a:r>
              <a:rPr lang="en-US" sz="2000"/>
              <a:t>Access to two major oceans:</a:t>
            </a:r>
          </a:p>
          <a:p>
            <a:pPr lvl="2" eaLnBrk="1" hangingPunct="1"/>
            <a:r>
              <a:rPr lang="en-US" sz="1800"/>
              <a:t>Pacific (largest in the world).</a:t>
            </a:r>
          </a:p>
          <a:p>
            <a:pPr lvl="2" eaLnBrk="1" hangingPunct="1"/>
            <a:r>
              <a:rPr lang="en-US" sz="1800"/>
              <a:t>Indian.</a:t>
            </a:r>
          </a:p>
          <a:p>
            <a:pPr lvl="2" eaLnBrk="1" hangingPunct="1"/>
            <a:r>
              <a:rPr lang="en-US" sz="1800"/>
              <a:t>Limited passages; strategic importance to global trade.</a:t>
            </a:r>
          </a:p>
        </p:txBody>
      </p:sp>
      <p:pic>
        <p:nvPicPr>
          <p:cNvPr id="6" name="Content Placeholder 5" descr="Map&#10;&#10;Description automatically generated">
            <a:extLst>
              <a:ext uri="{FF2B5EF4-FFF2-40B4-BE49-F238E27FC236}">
                <a16:creationId xmlns:a16="http://schemas.microsoft.com/office/drawing/2014/main" id="{5134FAB5-C4D4-4BED-AC1B-0B12408B0E48}"/>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242141" y="1487010"/>
            <a:ext cx="4754880" cy="5115403"/>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D7D5C8-DCC2-4329-A2AE-1DD5E57DBA92}"/>
              </a:ext>
            </a:extLst>
          </p:cNvPr>
          <p:cNvSpPr>
            <a:spLocks noGrp="1"/>
          </p:cNvSpPr>
          <p:nvPr>
            <p:ph type="title"/>
          </p:nvPr>
        </p:nvSpPr>
        <p:spPr/>
        <p:txBody>
          <a:bodyPr/>
          <a:lstStyle/>
          <a:p>
            <a:r>
              <a:rPr lang="en-US" dirty="0"/>
              <a:t>Distribution of the Global Population by </a:t>
            </a:r>
            <a:r>
              <a:rPr lang="en-US"/>
              <a:t>Major Region</a:t>
            </a:r>
            <a:endParaRPr lang="en-US" dirty="0"/>
          </a:p>
        </p:txBody>
      </p:sp>
      <p:pic>
        <p:nvPicPr>
          <p:cNvPr id="2050" name="Picture 2" descr="Image">
            <a:extLst>
              <a:ext uri="{FF2B5EF4-FFF2-40B4-BE49-F238E27FC236}">
                <a16:creationId xmlns:a16="http://schemas.microsoft.com/office/drawing/2014/main" id="{5CB030E2-5FAC-4219-8E95-61AD118FEB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804" b="5479"/>
          <a:stretch/>
        </p:blipFill>
        <p:spPr bwMode="auto">
          <a:xfrm>
            <a:off x="894244" y="1367033"/>
            <a:ext cx="10601325" cy="5329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521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hangingPunct="1">
              <a:defRPr/>
            </a:pPr>
            <a:r>
              <a:rPr lang="en-US" dirty="0" err="1"/>
              <a:t>Padi</a:t>
            </a:r>
            <a:r>
              <a:rPr lang="en-US" dirty="0"/>
              <a:t> Field, Laos</a:t>
            </a:r>
          </a:p>
        </p:txBody>
      </p:sp>
      <p:pic>
        <p:nvPicPr>
          <p:cNvPr id="4099" name="Picture 2" descr="C:\Users\ecojpr\Documents\Current Work\Photos\LaosThailand2003\IMG_0286.JPG"/>
          <p:cNvPicPr>
            <a:picLocks noChangeAspect="1" noChangeArrowheads="1"/>
          </p:cNvPicPr>
          <p:nvPr/>
        </p:nvPicPr>
        <p:blipFill>
          <a:blip r:embed="rId3" cstate="print"/>
          <a:srcRect/>
          <a:stretch>
            <a:fillRect/>
          </a:stretch>
        </p:blipFill>
        <p:spPr bwMode="auto">
          <a:xfrm>
            <a:off x="2867026" y="1347788"/>
            <a:ext cx="7019925" cy="526415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90726-5FF9-4007-8434-1144BFD561F5}"/>
              </a:ext>
            </a:extLst>
          </p:cNvPr>
          <p:cNvSpPr>
            <a:spLocks noGrp="1"/>
          </p:cNvSpPr>
          <p:nvPr>
            <p:ph type="title"/>
          </p:nvPr>
        </p:nvSpPr>
        <p:spPr/>
        <p:txBody>
          <a:bodyPr/>
          <a:lstStyle/>
          <a:p>
            <a:r>
              <a:rPr lang="en-US" dirty="0"/>
              <a:t>2. Significance of the Region</a:t>
            </a:r>
          </a:p>
        </p:txBody>
      </p:sp>
      <p:graphicFrame>
        <p:nvGraphicFramePr>
          <p:cNvPr id="8" name="Content Placeholder 7">
            <a:extLst>
              <a:ext uri="{FF2B5EF4-FFF2-40B4-BE49-F238E27FC236}">
                <a16:creationId xmlns:a16="http://schemas.microsoft.com/office/drawing/2014/main" id="{F5487860-6AB6-4C98-9E09-1E1CE8900E2C}"/>
              </a:ext>
            </a:extLst>
          </p:cNvPr>
          <p:cNvGraphicFramePr>
            <a:graphicFrameLocks noGrp="1"/>
          </p:cNvGraphicFramePr>
          <p:nvPr>
            <p:ph sz="half" idx="1"/>
            <p:extLst>
              <p:ext uri="{D42A27DB-BD31-4B8C-83A1-F6EECF244321}">
                <p14:modId xmlns:p14="http://schemas.microsoft.com/office/powerpoint/2010/main" val="4223052931"/>
              </p:ext>
            </p:extLst>
          </p:nvPr>
        </p:nvGraphicFramePr>
        <p:xfrm>
          <a:off x="1009650" y="1311275"/>
          <a:ext cx="5395913" cy="5291138"/>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75C28119-20B8-481F-B2CE-BB4FCC3AC389}"/>
              </a:ext>
            </a:extLst>
          </p:cNvPr>
          <p:cNvSpPr>
            <a:spLocks noGrp="1"/>
          </p:cNvSpPr>
          <p:nvPr>
            <p:ph type="body" sz="half" idx="2"/>
          </p:nvPr>
        </p:nvSpPr>
        <p:spPr/>
        <p:txBody>
          <a:bodyPr/>
          <a:lstStyle/>
          <a:p>
            <a:pPr eaLnBrk="1" hangingPunct="1"/>
            <a:r>
              <a:rPr lang="en-US" sz="2400" dirty="0"/>
              <a:t>Demographic importance</a:t>
            </a:r>
          </a:p>
          <a:p>
            <a:pPr lvl="1" eaLnBrk="1" hangingPunct="1"/>
            <a:r>
              <a:rPr lang="en-US" sz="2000" dirty="0"/>
              <a:t>2.3 billion people were living in East Asia in 2018.</a:t>
            </a:r>
          </a:p>
          <a:p>
            <a:pPr lvl="1" eaLnBrk="1" hangingPunct="1"/>
            <a:r>
              <a:rPr lang="en-US" sz="2000" dirty="0"/>
              <a:t>64% of the global population.</a:t>
            </a:r>
          </a:p>
          <a:p>
            <a:pPr lvl="1" eaLnBrk="1" hangingPunct="1"/>
            <a:r>
              <a:rPr lang="en-US" sz="2000" dirty="0"/>
              <a:t>Expected to reach 2.4 billion in 2025.</a:t>
            </a:r>
          </a:p>
          <a:p>
            <a:pPr lvl="1" eaLnBrk="1" hangingPunct="1"/>
            <a:r>
              <a:rPr lang="en-US" sz="2000" dirty="0"/>
              <a:t>Share will remain unchanged.</a:t>
            </a:r>
          </a:p>
          <a:p>
            <a:pPr eaLnBrk="1" hangingPunct="1"/>
            <a:r>
              <a:rPr lang="en-US" sz="2400" dirty="0"/>
              <a:t>Overpopulation</a:t>
            </a:r>
          </a:p>
          <a:p>
            <a:pPr lvl="1" eaLnBrk="1" hangingPunct="1"/>
            <a:r>
              <a:rPr lang="en-US" sz="2000" dirty="0"/>
              <a:t>China adds 1 million people per month.</a:t>
            </a:r>
          </a:p>
          <a:p>
            <a:pPr lvl="1" eaLnBrk="1" hangingPunct="1"/>
            <a:r>
              <a:rPr lang="en-US" sz="2000" dirty="0"/>
              <a:t>Most of the largest and most crowded cities in the world.</a:t>
            </a:r>
          </a:p>
        </p:txBody>
      </p:sp>
    </p:spTree>
    <p:extLst>
      <p:ext uri="{BB962C8B-B14F-4D97-AF65-F5344CB8AC3E}">
        <p14:creationId xmlns:p14="http://schemas.microsoft.com/office/powerpoint/2010/main" val="23144253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23" name="Rectangle 7"/>
          <p:cNvSpPr>
            <a:spLocks noGrp="1" noChangeArrowheads="1"/>
          </p:cNvSpPr>
          <p:nvPr>
            <p:ph type="title"/>
          </p:nvPr>
        </p:nvSpPr>
        <p:spPr/>
        <p:txBody>
          <a:bodyPr/>
          <a:lstStyle/>
          <a:p>
            <a:pPr eaLnBrk="1" hangingPunct="1">
              <a:defRPr/>
            </a:pPr>
            <a:r>
              <a:rPr lang="en-US" dirty="0"/>
              <a:t>15 Largest Countries, 2018, 2050 (in millions)</a:t>
            </a:r>
          </a:p>
        </p:txBody>
      </p:sp>
      <p:graphicFrame>
        <p:nvGraphicFramePr>
          <p:cNvPr id="5" name="Object 8"/>
          <p:cNvGraphicFramePr>
            <a:graphicFrameLocks noGrp="1" noChangeAspect="1"/>
          </p:cNvGraphicFramePr>
          <p:nvPr>
            <p:ph idx="1"/>
            <p:extLst>
              <p:ext uri="{D42A27DB-BD31-4B8C-83A1-F6EECF244321}">
                <p14:modId xmlns:p14="http://schemas.microsoft.com/office/powerpoint/2010/main" val="4286029870"/>
              </p:ext>
            </p:extLst>
          </p:nvPr>
        </p:nvGraphicFramePr>
        <p:xfrm>
          <a:off x="1009650" y="1311275"/>
          <a:ext cx="10972800" cy="52911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409890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9" name="Rectangle 3"/>
          <p:cNvSpPr>
            <a:spLocks noGrp="1" noChangeArrowheads="1"/>
          </p:cNvSpPr>
          <p:nvPr>
            <p:ph type="title"/>
          </p:nvPr>
        </p:nvSpPr>
        <p:spPr/>
        <p:txBody>
          <a:bodyPr/>
          <a:lstStyle/>
          <a:p>
            <a:pPr eaLnBrk="1" hangingPunct="1">
              <a:defRPr/>
            </a:pPr>
            <a:r>
              <a:rPr lang="en-US" dirty="0"/>
              <a:t>3. Socioeconomic Diversity</a:t>
            </a:r>
          </a:p>
        </p:txBody>
      </p:sp>
      <p:sp>
        <p:nvSpPr>
          <p:cNvPr id="22532" name="Rectangle 4"/>
          <p:cNvSpPr>
            <a:spLocks noGrp="1" noChangeArrowheads="1"/>
          </p:cNvSpPr>
          <p:nvPr>
            <p:ph type="body" sz="half" idx="2"/>
          </p:nvPr>
        </p:nvSpPr>
        <p:spPr/>
        <p:txBody>
          <a:bodyPr/>
          <a:lstStyle/>
          <a:p>
            <a:pPr eaLnBrk="1" hangingPunct="1"/>
            <a:r>
              <a:rPr lang="en-US" sz="2400" dirty="0"/>
              <a:t>Cultural / Ethnic diversity</a:t>
            </a:r>
          </a:p>
          <a:p>
            <a:pPr lvl="1" eaLnBrk="1" hangingPunct="1"/>
            <a:r>
              <a:rPr lang="en-US" sz="2000" dirty="0"/>
              <a:t>Each culture has its ecumene:</a:t>
            </a:r>
          </a:p>
          <a:p>
            <a:pPr lvl="2" eaLnBrk="1" hangingPunct="1"/>
            <a:r>
              <a:rPr lang="en-US" sz="1800" dirty="0"/>
              <a:t>Inhabited (or inhabitable) area.</a:t>
            </a:r>
          </a:p>
          <a:p>
            <a:pPr lvl="2" eaLnBrk="1" hangingPunct="1"/>
            <a:r>
              <a:rPr lang="en-US" sz="1800" dirty="0"/>
              <a:t>Set of environmental conditions that impacted on the culture.</a:t>
            </a:r>
          </a:p>
          <a:p>
            <a:pPr lvl="1" eaLnBrk="1" hangingPunct="1"/>
            <a:r>
              <a:rPr lang="en-US" sz="2000" dirty="0"/>
              <a:t>Major ethnic groups:</a:t>
            </a:r>
          </a:p>
          <a:p>
            <a:pPr lvl="2" eaLnBrk="1" hangingPunct="1"/>
            <a:r>
              <a:rPr lang="en-US" sz="1600" dirty="0"/>
              <a:t>Chinese world (Han).</a:t>
            </a:r>
          </a:p>
          <a:p>
            <a:pPr lvl="2" eaLnBrk="1" hangingPunct="1"/>
            <a:r>
              <a:rPr lang="en-US" sz="1600" dirty="0"/>
              <a:t>Koreans / Japanese.</a:t>
            </a:r>
          </a:p>
          <a:p>
            <a:pPr lvl="2" eaLnBrk="1" hangingPunct="1"/>
            <a:r>
              <a:rPr lang="en-US" sz="1600" dirty="0"/>
              <a:t>Malays / Indonesians.</a:t>
            </a:r>
          </a:p>
          <a:p>
            <a:pPr lvl="2" eaLnBrk="1" hangingPunct="1"/>
            <a:r>
              <a:rPr lang="en-US" sz="1600" dirty="0"/>
              <a:t>Filipinos.</a:t>
            </a:r>
          </a:p>
          <a:p>
            <a:pPr lvl="2" eaLnBrk="1" hangingPunct="1"/>
            <a:r>
              <a:rPr lang="en-US" sz="1600" dirty="0"/>
              <a:t>Thais.</a:t>
            </a:r>
          </a:p>
          <a:p>
            <a:pPr lvl="2" eaLnBrk="1" hangingPunct="1"/>
            <a:r>
              <a:rPr lang="en-US" sz="1600" dirty="0"/>
              <a:t>Khmers.</a:t>
            </a:r>
          </a:p>
          <a:p>
            <a:pPr lvl="2" eaLnBrk="1" hangingPunct="1"/>
            <a:r>
              <a:rPr lang="en-US" sz="1600" dirty="0"/>
              <a:t>Tibetan-Burmese.</a:t>
            </a:r>
          </a:p>
          <a:p>
            <a:pPr lvl="2" eaLnBrk="1" hangingPunct="1"/>
            <a:r>
              <a:rPr lang="en-US" sz="1600" dirty="0"/>
              <a:t>Vietnamese.</a:t>
            </a:r>
          </a:p>
          <a:p>
            <a:pPr lvl="1" eaLnBrk="1" hangingPunct="1"/>
            <a:r>
              <a:rPr lang="en-US" sz="2000" dirty="0"/>
              <a:t>Many other minorities.</a:t>
            </a:r>
          </a:p>
          <a:p>
            <a:pPr eaLnBrk="1" hangingPunct="1"/>
            <a:endParaRPr lang="en-US" sz="2400" dirty="0"/>
          </a:p>
        </p:txBody>
      </p:sp>
      <p:pic>
        <p:nvPicPr>
          <p:cNvPr id="6" name="Content Placeholder 5" descr="Map&#10;&#10;Description automatically generated">
            <a:extLst>
              <a:ext uri="{FF2B5EF4-FFF2-40B4-BE49-F238E27FC236}">
                <a16:creationId xmlns:a16="http://schemas.microsoft.com/office/drawing/2014/main" id="{81F3F466-7A99-49B8-8496-E8EE72847582}"/>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217398" y="1462087"/>
            <a:ext cx="4754880" cy="5156956"/>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2"/>
          <p:cNvSpPr>
            <a:spLocks noGrp="1" noChangeArrowheads="1"/>
          </p:cNvSpPr>
          <p:nvPr>
            <p:ph type="title"/>
          </p:nvPr>
        </p:nvSpPr>
        <p:spPr/>
        <p:txBody>
          <a:bodyPr/>
          <a:lstStyle/>
          <a:p>
            <a:pPr eaLnBrk="1" hangingPunct="1">
              <a:defRPr/>
            </a:pPr>
            <a:r>
              <a:rPr lang="en-US" dirty="0"/>
              <a:t>3. Socioeconomic Diversity</a:t>
            </a:r>
          </a:p>
        </p:txBody>
      </p:sp>
      <p:sp>
        <p:nvSpPr>
          <p:cNvPr id="23556" name="Rectangle 62"/>
          <p:cNvSpPr>
            <a:spLocks noGrp="1" noChangeArrowheads="1"/>
          </p:cNvSpPr>
          <p:nvPr>
            <p:ph type="body" sz="half" idx="2"/>
          </p:nvPr>
        </p:nvSpPr>
        <p:spPr>
          <a:xfrm>
            <a:off x="6608233" y="1311275"/>
            <a:ext cx="5395384" cy="5291138"/>
          </a:xfrm>
        </p:spPr>
        <p:txBody>
          <a:bodyPr/>
          <a:lstStyle/>
          <a:p>
            <a:pPr eaLnBrk="1" hangingPunct="1"/>
            <a:r>
              <a:rPr lang="en-US" sz="2400" dirty="0"/>
              <a:t>Religious diversity</a:t>
            </a:r>
          </a:p>
          <a:p>
            <a:pPr lvl="1" eaLnBrk="1" hangingPunct="1"/>
            <a:r>
              <a:rPr lang="en-US" sz="2000" dirty="0"/>
              <a:t>Simplistically: Buddhism in the north and Islam in the south.</a:t>
            </a:r>
          </a:p>
          <a:p>
            <a:pPr lvl="1" eaLnBrk="1" hangingPunct="1"/>
            <a:r>
              <a:rPr lang="en-US" sz="2000" dirty="0"/>
              <a:t>The outcome of endogenous and exogenous influences.</a:t>
            </a:r>
          </a:p>
          <a:p>
            <a:pPr lvl="1" eaLnBrk="1" hangingPunct="1"/>
            <a:r>
              <a:rPr lang="en-US" sz="2000" dirty="0"/>
              <a:t>Hinduism, Buddhism, Islam and Christianity are of external origins:</a:t>
            </a:r>
          </a:p>
          <a:p>
            <a:pPr lvl="2" eaLnBrk="1" hangingPunct="1"/>
            <a:r>
              <a:rPr lang="en-US" sz="1800" dirty="0"/>
              <a:t>Diffused the region under different eras and circumstances.</a:t>
            </a:r>
          </a:p>
          <a:p>
            <a:pPr lvl="1" eaLnBrk="1" hangingPunct="1"/>
            <a:r>
              <a:rPr lang="en-US" sz="2000" dirty="0"/>
              <a:t>Traditional Chinese (Confucianism) and Shinto:</a:t>
            </a:r>
          </a:p>
          <a:p>
            <a:pPr lvl="2" eaLnBrk="1" hangingPunct="1"/>
            <a:r>
              <a:rPr lang="en-US" sz="1800" dirty="0"/>
              <a:t>Indigenous regions with adaptations from Buddhism.</a:t>
            </a:r>
          </a:p>
          <a:p>
            <a:pPr lvl="1" eaLnBrk="1" hangingPunct="1"/>
            <a:r>
              <a:rPr lang="en-US" sz="2200" dirty="0"/>
              <a:t>Diversity does not necessarily mean tolerance.</a:t>
            </a:r>
          </a:p>
        </p:txBody>
      </p:sp>
      <p:pic>
        <p:nvPicPr>
          <p:cNvPr id="6" name="Content Placeholder 5" descr="Map&#10;&#10;Description automatically generated">
            <a:extLst>
              <a:ext uri="{FF2B5EF4-FFF2-40B4-BE49-F238E27FC236}">
                <a16:creationId xmlns:a16="http://schemas.microsoft.com/office/drawing/2014/main" id="{4948945A-4065-4C77-AF7B-8370C86992F1}"/>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341120" y="1445458"/>
            <a:ext cx="4754880" cy="5156955"/>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4746CE-7FDE-4927-BDF7-B2612E4DDDC8}"/>
              </a:ext>
            </a:extLst>
          </p:cNvPr>
          <p:cNvSpPr>
            <a:spLocks noGrp="1"/>
          </p:cNvSpPr>
          <p:nvPr>
            <p:ph type="title"/>
          </p:nvPr>
        </p:nvSpPr>
        <p:spPr/>
        <p:txBody>
          <a:bodyPr/>
          <a:lstStyle/>
          <a:p>
            <a:endParaRPr lang="en-US"/>
          </a:p>
        </p:txBody>
      </p:sp>
      <p:pic>
        <p:nvPicPr>
          <p:cNvPr id="1026" name="Picture 2">
            <a:extLst>
              <a:ext uri="{FF2B5EF4-FFF2-40B4-BE49-F238E27FC236}">
                <a16:creationId xmlns:a16="http://schemas.microsoft.com/office/drawing/2014/main" id="{7F8C8D99-05FA-4801-88FC-A0A33501F2C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4388" y="0"/>
            <a:ext cx="80216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4336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703" name="Rectangle 7"/>
          <p:cNvSpPr>
            <a:spLocks noGrp="1" noChangeArrowheads="1"/>
          </p:cNvSpPr>
          <p:nvPr>
            <p:ph type="title"/>
          </p:nvPr>
        </p:nvSpPr>
        <p:spPr/>
        <p:txBody>
          <a:bodyPr/>
          <a:lstStyle/>
          <a:p>
            <a:pPr eaLnBrk="1" hangingPunct="1">
              <a:defRPr/>
            </a:pPr>
            <a:r>
              <a:rPr lang="en-US" dirty="0"/>
              <a:t>World’s Most Spoken Languages, 2017 (primary or secondary)</a:t>
            </a:r>
          </a:p>
        </p:txBody>
      </p:sp>
      <p:graphicFrame>
        <p:nvGraphicFramePr>
          <p:cNvPr id="4" name="Object 8"/>
          <p:cNvGraphicFramePr>
            <a:graphicFrameLocks noGrp="1" noChangeAspect="1"/>
          </p:cNvGraphicFramePr>
          <p:nvPr>
            <p:ph idx="1"/>
            <p:extLst>
              <p:ext uri="{D42A27DB-BD31-4B8C-83A1-F6EECF244321}">
                <p14:modId xmlns:p14="http://schemas.microsoft.com/office/powerpoint/2010/main" val="1718884087"/>
              </p:ext>
            </p:extLst>
          </p:nvPr>
        </p:nvGraphicFramePr>
        <p:xfrm>
          <a:off x="1009650" y="1311275"/>
          <a:ext cx="10993438" cy="529113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4633FCDB-FFC5-4FB5-96E4-306D848443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5116" y="1406868"/>
            <a:ext cx="9144000" cy="4778864"/>
          </a:xfrm>
          <a:prstGeom prst="rect">
            <a:avLst/>
          </a:prstGeom>
        </p:spPr>
      </p:pic>
      <p:sp>
        <p:nvSpPr>
          <p:cNvPr id="786436" name="Rectangle 4"/>
          <p:cNvSpPr>
            <a:spLocks noGrp="1" noChangeArrowheads="1"/>
          </p:cNvSpPr>
          <p:nvPr>
            <p:ph type="title"/>
          </p:nvPr>
        </p:nvSpPr>
        <p:spPr/>
        <p:txBody>
          <a:bodyPr/>
          <a:lstStyle/>
          <a:p>
            <a:pPr eaLnBrk="1" hangingPunct="1">
              <a:defRPr/>
            </a:pPr>
            <a:r>
              <a:rPr lang="en-US" dirty="0"/>
              <a:t>3. Socioeconomic Diversity</a:t>
            </a:r>
          </a:p>
        </p:txBody>
      </p:sp>
      <p:sp>
        <p:nvSpPr>
          <p:cNvPr id="5" name="TextBox 4">
            <a:extLst>
              <a:ext uri="{FF2B5EF4-FFF2-40B4-BE49-F238E27FC236}">
                <a16:creationId xmlns:a16="http://schemas.microsoft.com/office/drawing/2014/main" id="{FCA521DC-CEC0-4996-B22E-FC500C087D21}"/>
              </a:ext>
            </a:extLst>
          </p:cNvPr>
          <p:cNvSpPr txBox="1"/>
          <p:nvPr/>
        </p:nvSpPr>
        <p:spPr>
          <a:xfrm>
            <a:off x="1665582" y="5539401"/>
            <a:ext cx="5454570" cy="646331"/>
          </a:xfrm>
          <a:prstGeom prst="rect">
            <a:avLst/>
          </a:prstGeom>
          <a:noFill/>
        </p:spPr>
        <p:txBody>
          <a:bodyPr wrap="none" rtlCol="0">
            <a:spAutoFit/>
          </a:bodyPr>
          <a:lstStyle/>
          <a:p>
            <a:r>
              <a:rPr lang="en-US" b="1" dirty="0">
                <a:latin typeface="Arial Narrow" panose="020B0606020202030204" pitchFamily="34" charset="0"/>
              </a:rPr>
              <a:t>Variety of development profiles and levels of achievement.</a:t>
            </a:r>
          </a:p>
          <a:p>
            <a:r>
              <a:rPr lang="en-US" b="1" dirty="0">
                <a:latin typeface="Arial Narrow" panose="020B0606020202030204" pitchFamily="34" charset="0"/>
              </a:rPr>
              <a:t>Export-oriented development prevails.</a:t>
            </a:r>
          </a:p>
        </p:txBody>
      </p:sp>
      <p:sp>
        <p:nvSpPr>
          <p:cNvPr id="7" name="TextBox 6">
            <a:extLst>
              <a:ext uri="{FF2B5EF4-FFF2-40B4-BE49-F238E27FC236}">
                <a16:creationId xmlns:a16="http://schemas.microsoft.com/office/drawing/2014/main" id="{10C1AD9D-0E33-4D4B-B7E9-53C1B39823B9}"/>
              </a:ext>
            </a:extLst>
          </p:cNvPr>
          <p:cNvSpPr txBox="1"/>
          <p:nvPr/>
        </p:nvSpPr>
        <p:spPr>
          <a:xfrm>
            <a:off x="6337298" y="6185732"/>
            <a:ext cx="4581534" cy="646331"/>
          </a:xfrm>
          <a:prstGeom prst="rect">
            <a:avLst/>
          </a:prstGeom>
          <a:noFill/>
        </p:spPr>
        <p:txBody>
          <a:bodyPr wrap="square" rtlCol="0">
            <a:spAutoFit/>
          </a:bodyPr>
          <a:lstStyle/>
          <a:p>
            <a:r>
              <a:rPr lang="en-US" b="1" dirty="0">
                <a:latin typeface="Arial Narrow" panose="020B0606020202030204" pitchFamily="34" charset="0"/>
              </a:rPr>
              <a:t>Economic leaders: Japan, Taiwan, South Korea, Hong Kong and Singapore.</a:t>
            </a:r>
          </a:p>
        </p:txBody>
      </p:sp>
      <p:sp>
        <p:nvSpPr>
          <p:cNvPr id="8" name="TextBox 7">
            <a:extLst>
              <a:ext uri="{FF2B5EF4-FFF2-40B4-BE49-F238E27FC236}">
                <a16:creationId xmlns:a16="http://schemas.microsoft.com/office/drawing/2014/main" id="{6ED2CCDE-AAD3-4144-8ABD-E4A2D6719DC4}"/>
              </a:ext>
            </a:extLst>
          </p:cNvPr>
          <p:cNvSpPr txBox="1"/>
          <p:nvPr/>
        </p:nvSpPr>
        <p:spPr>
          <a:xfrm>
            <a:off x="1575399" y="6185733"/>
            <a:ext cx="4581534" cy="646331"/>
          </a:xfrm>
          <a:prstGeom prst="rect">
            <a:avLst/>
          </a:prstGeom>
          <a:noFill/>
        </p:spPr>
        <p:txBody>
          <a:bodyPr wrap="square" rtlCol="0">
            <a:spAutoFit/>
          </a:bodyPr>
          <a:lstStyle/>
          <a:p>
            <a:r>
              <a:rPr lang="en-US" b="1" dirty="0">
                <a:latin typeface="Arial Narrow" panose="020B0606020202030204" pitchFamily="34" charset="0"/>
              </a:rPr>
              <a:t>Among the poorest societies on earth (Laos, Cambodia, Burma).</a:t>
            </a:r>
          </a:p>
        </p:txBody>
      </p:sp>
      <p:sp>
        <p:nvSpPr>
          <p:cNvPr id="9" name="TextBox 8">
            <a:extLst>
              <a:ext uri="{FF2B5EF4-FFF2-40B4-BE49-F238E27FC236}">
                <a16:creationId xmlns:a16="http://schemas.microsoft.com/office/drawing/2014/main" id="{16C8100E-6E0C-46F8-8769-F010DE644F2F}"/>
              </a:ext>
            </a:extLst>
          </p:cNvPr>
          <p:cNvSpPr txBox="1"/>
          <p:nvPr/>
        </p:nvSpPr>
        <p:spPr>
          <a:xfrm>
            <a:off x="1665582" y="1406867"/>
            <a:ext cx="4581534" cy="369332"/>
          </a:xfrm>
          <a:prstGeom prst="rect">
            <a:avLst/>
          </a:prstGeom>
          <a:noFill/>
        </p:spPr>
        <p:txBody>
          <a:bodyPr wrap="square" rtlCol="0">
            <a:spAutoFit/>
          </a:bodyPr>
          <a:lstStyle/>
          <a:p>
            <a:r>
              <a:rPr lang="en-US" b="1" dirty="0">
                <a:latin typeface="Arial Narrow" panose="020B0606020202030204" pitchFamily="34" charset="0"/>
              </a:rPr>
              <a:t>GPD per Capita (PPP) as % of the USA</a:t>
            </a:r>
          </a:p>
        </p:txBody>
      </p:sp>
      <p:sp>
        <p:nvSpPr>
          <p:cNvPr id="10" name="TextBox 9">
            <a:extLst>
              <a:ext uri="{FF2B5EF4-FFF2-40B4-BE49-F238E27FC236}">
                <a16:creationId xmlns:a16="http://schemas.microsoft.com/office/drawing/2014/main" id="{A28286C7-3714-47D0-9F26-04EE813DB6D5}"/>
              </a:ext>
            </a:extLst>
          </p:cNvPr>
          <p:cNvSpPr txBox="1"/>
          <p:nvPr/>
        </p:nvSpPr>
        <p:spPr>
          <a:xfrm>
            <a:off x="4851119" y="3503167"/>
            <a:ext cx="788747" cy="400110"/>
          </a:xfrm>
          <a:prstGeom prst="rect">
            <a:avLst/>
          </a:prstGeom>
          <a:noFill/>
        </p:spPr>
        <p:txBody>
          <a:bodyPr wrap="square" rtlCol="0">
            <a:spAutoFit/>
          </a:bodyPr>
          <a:lstStyle/>
          <a:p>
            <a:r>
              <a:rPr lang="en-US" sz="2000" b="1" dirty="0">
                <a:latin typeface="Arial Narrow" panose="020B0606020202030204" pitchFamily="34" charset="0"/>
              </a:rPr>
              <a:t>1990</a:t>
            </a:r>
          </a:p>
        </p:txBody>
      </p:sp>
      <p:sp>
        <p:nvSpPr>
          <p:cNvPr id="11" name="TextBox 10">
            <a:extLst>
              <a:ext uri="{FF2B5EF4-FFF2-40B4-BE49-F238E27FC236}">
                <a16:creationId xmlns:a16="http://schemas.microsoft.com/office/drawing/2014/main" id="{145271D6-81FE-45A6-8EE6-24F795041B82}"/>
              </a:ext>
            </a:extLst>
          </p:cNvPr>
          <p:cNvSpPr txBox="1"/>
          <p:nvPr/>
        </p:nvSpPr>
        <p:spPr>
          <a:xfrm>
            <a:off x="9543547" y="3475501"/>
            <a:ext cx="788747" cy="400110"/>
          </a:xfrm>
          <a:prstGeom prst="rect">
            <a:avLst/>
          </a:prstGeom>
          <a:noFill/>
        </p:spPr>
        <p:txBody>
          <a:bodyPr wrap="square" rtlCol="0">
            <a:spAutoFit/>
          </a:bodyPr>
          <a:lstStyle/>
          <a:p>
            <a:r>
              <a:rPr lang="en-US" sz="2000" b="1" dirty="0">
                <a:latin typeface="Arial Narrow" panose="020B0606020202030204" pitchFamily="34" charset="0"/>
              </a:rPr>
              <a:t>2017</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Grp="1" noChangeArrowheads="1"/>
          </p:cNvSpPr>
          <p:nvPr>
            <p:ph type="title"/>
          </p:nvPr>
        </p:nvSpPr>
        <p:spPr/>
        <p:txBody>
          <a:bodyPr/>
          <a:lstStyle/>
          <a:p>
            <a:pPr eaLnBrk="1" hangingPunct="1">
              <a:defRPr/>
            </a:pPr>
            <a:r>
              <a:rPr lang="en-US" dirty="0"/>
              <a:t>3. Socioeconomic Diversity</a:t>
            </a:r>
          </a:p>
        </p:txBody>
      </p:sp>
      <p:sp>
        <p:nvSpPr>
          <p:cNvPr id="25604" name="Content Placeholder 5"/>
          <p:cNvSpPr>
            <a:spLocks noGrp="1"/>
          </p:cNvSpPr>
          <p:nvPr>
            <p:ph sz="half" idx="2"/>
          </p:nvPr>
        </p:nvSpPr>
        <p:spPr/>
        <p:txBody>
          <a:bodyPr/>
          <a:lstStyle/>
          <a:p>
            <a:pPr eaLnBrk="1" hangingPunct="1"/>
            <a:r>
              <a:rPr lang="en-US" sz="2400" dirty="0"/>
              <a:t>Political diversity</a:t>
            </a:r>
          </a:p>
          <a:p>
            <a:pPr lvl="1" eaLnBrk="1" hangingPunct="1"/>
            <a:r>
              <a:rPr lang="en-US" sz="2000" dirty="0"/>
              <a:t>Several political systems underlining heterogeneity.</a:t>
            </a:r>
          </a:p>
          <a:p>
            <a:pPr lvl="1" eaLnBrk="1" hangingPunct="1"/>
            <a:r>
              <a:rPr lang="en-US" sz="2000" dirty="0"/>
              <a:t>Centrally planned economies to market-driven economies.</a:t>
            </a:r>
          </a:p>
          <a:p>
            <a:pPr lvl="1" eaLnBrk="1" hangingPunct="1"/>
            <a:r>
              <a:rPr lang="en-US" sz="2000" dirty="0"/>
              <a:t>Tendency towards democracy.</a:t>
            </a:r>
          </a:p>
          <a:p>
            <a:pPr lvl="1" eaLnBrk="1" hangingPunct="1"/>
            <a:r>
              <a:rPr lang="en-US" sz="2000" dirty="0"/>
              <a:t>China: “a socialist market economy”.</a:t>
            </a:r>
          </a:p>
          <a:p>
            <a:pPr lvl="1" eaLnBrk="1" hangingPunct="1"/>
            <a:r>
              <a:rPr lang="en-US" sz="2000" dirty="0"/>
              <a:t>Korea: economically and politically divided country.</a:t>
            </a:r>
          </a:p>
          <a:p>
            <a:pPr lvl="1" eaLnBrk="1" hangingPunct="1"/>
            <a:r>
              <a:rPr lang="en-US" sz="2000" dirty="0"/>
              <a:t>Taiwan: Division of China.</a:t>
            </a:r>
          </a:p>
          <a:p>
            <a:pPr eaLnBrk="1" hangingPunct="1"/>
            <a:r>
              <a:rPr lang="en-US" sz="2400" dirty="0"/>
              <a:t>Geopolitical importance</a:t>
            </a:r>
          </a:p>
          <a:p>
            <a:pPr lvl="1" eaLnBrk="1" hangingPunct="1"/>
            <a:r>
              <a:rPr lang="en-US" sz="2000" dirty="0"/>
              <a:t>Old regional power: Japan.</a:t>
            </a:r>
          </a:p>
          <a:p>
            <a:pPr lvl="1" eaLnBrk="1" hangingPunct="1"/>
            <a:r>
              <a:rPr lang="en-US" sz="2000" dirty="0"/>
              <a:t>Emerging regional power: China.</a:t>
            </a:r>
          </a:p>
          <a:p>
            <a:pPr lvl="1" eaLnBrk="1" hangingPunct="1"/>
            <a:r>
              <a:rPr lang="en-US" sz="2000" dirty="0"/>
              <a:t>External power: USA.</a:t>
            </a:r>
          </a:p>
        </p:txBody>
      </p:sp>
      <p:pic>
        <p:nvPicPr>
          <p:cNvPr id="6" name="Content Placeholder 5" descr="Map&#10;&#10;Description automatically generated">
            <a:extLst>
              <a:ext uri="{FF2B5EF4-FFF2-40B4-BE49-F238E27FC236}">
                <a16:creationId xmlns:a16="http://schemas.microsoft.com/office/drawing/2014/main" id="{32ED8379-2E69-4EB4-8921-AB9D61B528CD}"/>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268306" y="1311275"/>
            <a:ext cx="4878601" cy="5291138"/>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2"/>
          <p:cNvSpPr>
            <a:spLocks noGrp="1" noChangeArrowheads="1"/>
          </p:cNvSpPr>
          <p:nvPr>
            <p:ph type="title"/>
          </p:nvPr>
        </p:nvSpPr>
        <p:spPr/>
        <p:txBody>
          <a:bodyPr/>
          <a:lstStyle/>
          <a:p>
            <a:pPr eaLnBrk="1" hangingPunct="1">
              <a:defRPr/>
            </a:pPr>
            <a:r>
              <a:rPr lang="en-US"/>
              <a:t>B – Physical Landscape of Pacific Asia</a:t>
            </a:r>
          </a:p>
        </p:txBody>
      </p:sp>
      <p:sp>
        <p:nvSpPr>
          <p:cNvPr id="26627" name="Rectangle 3"/>
          <p:cNvSpPr>
            <a:spLocks noGrp="1" noChangeArrowheads="1"/>
          </p:cNvSpPr>
          <p:nvPr>
            <p:ph type="body" idx="1"/>
          </p:nvPr>
        </p:nvSpPr>
        <p:spPr/>
        <p:txBody>
          <a:bodyPr/>
          <a:lstStyle/>
          <a:p>
            <a:pPr eaLnBrk="1" hangingPunct="1"/>
            <a:r>
              <a:rPr lang="en-US"/>
              <a:t>1. The Pacific Ring of Fire</a:t>
            </a:r>
          </a:p>
          <a:p>
            <a:pPr lvl="1" eaLnBrk="1" hangingPunct="1"/>
            <a:r>
              <a:rPr lang="en-US"/>
              <a:t>What explains the high level of tectonic activity in the region?</a:t>
            </a:r>
          </a:p>
          <a:p>
            <a:pPr eaLnBrk="1" hangingPunct="1"/>
            <a:r>
              <a:rPr lang="en-US"/>
              <a:t>2. A Maritime and Continental Space</a:t>
            </a:r>
          </a:p>
          <a:p>
            <a:pPr lvl="1" eaLnBrk="1" hangingPunct="1"/>
            <a:r>
              <a:rPr lang="en-US"/>
              <a:t>What are the basic features of the region’s physical landscape?</a:t>
            </a:r>
          </a:p>
          <a:p>
            <a:pPr eaLnBrk="1" hangingPunct="1"/>
            <a:r>
              <a:rPr lang="en-US"/>
              <a:t>3. Monsoons</a:t>
            </a:r>
          </a:p>
          <a:p>
            <a:pPr lvl="1" eaLnBrk="1" hangingPunct="1"/>
            <a:r>
              <a:rPr lang="en-US"/>
              <a:t>What are the monsoons and what are their impacts on the region?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p&#10;&#10;Description automatically generated">
            <a:extLst>
              <a:ext uri="{FF2B5EF4-FFF2-40B4-BE49-F238E27FC236}">
                <a16:creationId xmlns:a16="http://schemas.microsoft.com/office/drawing/2014/main" id="{4C22E14C-A56F-468D-8F3B-0A82CE49CA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651" y="1333468"/>
            <a:ext cx="9601200" cy="4896610"/>
          </a:xfrm>
          <a:prstGeom prst="rect">
            <a:avLst/>
          </a:prstGeom>
        </p:spPr>
      </p:pic>
      <p:sp>
        <p:nvSpPr>
          <p:cNvPr id="817154" name="Rectangle 2"/>
          <p:cNvSpPr>
            <a:spLocks noGrp="1" noChangeArrowheads="1"/>
          </p:cNvSpPr>
          <p:nvPr>
            <p:ph type="title"/>
          </p:nvPr>
        </p:nvSpPr>
        <p:spPr/>
        <p:txBody>
          <a:bodyPr/>
          <a:lstStyle/>
          <a:p>
            <a:pPr eaLnBrk="1" hangingPunct="1">
              <a:defRPr/>
            </a:pPr>
            <a:r>
              <a:rPr lang="en-US" dirty="0"/>
              <a:t>1. The Pacific Ring of Fire (40,000 km belt)</a:t>
            </a:r>
          </a:p>
        </p:txBody>
      </p:sp>
      <p:sp>
        <p:nvSpPr>
          <p:cNvPr id="3" name="Rectangle 2"/>
          <p:cNvSpPr/>
          <p:nvPr/>
        </p:nvSpPr>
        <p:spPr>
          <a:xfrm>
            <a:off x="9513654" y="1441531"/>
            <a:ext cx="2556343" cy="830997"/>
          </a:xfrm>
          <a:prstGeom prst="rect">
            <a:avLst/>
          </a:prstGeom>
          <a:solidFill>
            <a:srgbClr val="FFFFFF">
              <a:alpha val="70000"/>
            </a:srgbClr>
          </a:solidFill>
        </p:spPr>
        <p:txBody>
          <a:bodyPr wrap="square">
            <a:spAutoFit/>
          </a:bodyPr>
          <a:lstStyle/>
          <a:p>
            <a:r>
              <a:rPr lang="en-US" sz="1600" dirty="0">
                <a:latin typeface="Arial Narrow" pitchFamily="34" charset="0"/>
              </a:rPr>
              <a:t>90% of the world’s earthquakes.</a:t>
            </a:r>
          </a:p>
          <a:p>
            <a:r>
              <a:rPr lang="en-US" sz="1600" dirty="0">
                <a:latin typeface="Arial Narrow" pitchFamily="34" charset="0"/>
              </a:rPr>
              <a:t>10 largest earthquakes of the last 100 years.</a:t>
            </a:r>
          </a:p>
        </p:txBody>
      </p:sp>
      <p:sp>
        <p:nvSpPr>
          <p:cNvPr id="4" name="Rectangle 3">
            <a:extLst>
              <a:ext uri="{FF2B5EF4-FFF2-40B4-BE49-F238E27FC236}">
                <a16:creationId xmlns:a16="http://schemas.microsoft.com/office/drawing/2014/main" id="{F15A530D-8983-4FE1-8B6C-BB788D902D7E}"/>
              </a:ext>
            </a:extLst>
          </p:cNvPr>
          <p:cNvSpPr/>
          <p:nvPr/>
        </p:nvSpPr>
        <p:spPr>
          <a:xfrm>
            <a:off x="2110740" y="6160965"/>
            <a:ext cx="9653622" cy="707886"/>
          </a:xfrm>
          <a:prstGeom prst="rect">
            <a:avLst/>
          </a:prstGeom>
        </p:spPr>
        <p:txBody>
          <a:bodyPr wrap="square">
            <a:spAutoFit/>
          </a:bodyPr>
          <a:lstStyle/>
          <a:p>
            <a:r>
              <a:rPr lang="en-US" sz="2000" b="1" dirty="0">
                <a:latin typeface="Agency FB" panose="020B0503020202020204" pitchFamily="34" charset="0"/>
                <a:ea typeface="Times New Roman" panose="02020603050405020304" pitchFamily="18" charset="0"/>
              </a:rPr>
              <a:t>Explain why the Pacific Rim is also called the Pacific Ring of Fire. Also provide recent examples of what this implies for Pacific Asian coastal communities.</a:t>
            </a:r>
            <a:endParaRPr lang="en-US" sz="2000" b="1" dirty="0">
              <a:latin typeface="Agency FB" panose="020B0503020202020204" pitchFamily="34" charset="0"/>
            </a:endParaRPr>
          </a:p>
        </p:txBody>
      </p:sp>
      <p:pic>
        <p:nvPicPr>
          <p:cNvPr id="8" name="Picture 2" descr="C:\Users\ecojpr\AppData\Local\Microsoft\Windows\Temporary Internet Files\Content.IE5\H0P94DF5\MC900442072[1].wmf">
            <a:extLst>
              <a:ext uri="{FF2B5EF4-FFF2-40B4-BE49-F238E27FC236}">
                <a16:creationId xmlns:a16="http://schemas.microsoft.com/office/drawing/2014/main" id="{8C408EFE-8452-4203-93B3-5E248BC2AE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6340" y="6160965"/>
            <a:ext cx="914400" cy="652715"/>
          </a:xfrm>
          <a:prstGeom prst="rect">
            <a:avLst/>
          </a:prstGeom>
          <a:noFill/>
          <a:extLst>
            <a:ext uri="{909E8E84-426E-40DD-AFC4-6F175D3DCCD1}">
              <a14:hiddenFill xmlns:a14="http://schemas.microsoft.com/office/drawing/2010/main">
                <a:solidFill>
                  <a:srgbClr val="FFFFFF"/>
                </a:solidFill>
              </a14:hiddenFill>
            </a:ext>
          </a:extLst>
        </p:spPr>
      </p:pic>
      <p:sp>
        <p:nvSpPr>
          <p:cNvPr id="2" name="Action Button: Movie 1">
            <a:hlinkClick r:id="rId5" highlightClick="1"/>
          </p:cNvPr>
          <p:cNvSpPr/>
          <p:nvPr/>
        </p:nvSpPr>
        <p:spPr bwMode="auto">
          <a:xfrm>
            <a:off x="10972800" y="5381897"/>
            <a:ext cx="791562" cy="513806"/>
          </a:xfrm>
          <a:prstGeom prst="actionButtonMovi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Oval 11">
            <a:extLst>
              <a:ext uri="{FF2B5EF4-FFF2-40B4-BE49-F238E27FC236}">
                <a16:creationId xmlns:a16="http://schemas.microsoft.com/office/drawing/2014/main" id="{72405092-F65D-4297-B718-8D299AA54717}"/>
              </a:ext>
            </a:extLst>
          </p:cNvPr>
          <p:cNvSpPr/>
          <p:nvPr/>
        </p:nvSpPr>
        <p:spPr bwMode="auto">
          <a:xfrm>
            <a:off x="5940402" y="4306635"/>
            <a:ext cx="149203" cy="147071"/>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TextBox 12">
            <a:extLst>
              <a:ext uri="{FF2B5EF4-FFF2-40B4-BE49-F238E27FC236}">
                <a16:creationId xmlns:a16="http://schemas.microsoft.com/office/drawing/2014/main" id="{1A8135BB-4407-4016-8308-79D1FB3665AC}"/>
              </a:ext>
            </a:extLst>
          </p:cNvPr>
          <p:cNvSpPr txBox="1"/>
          <p:nvPr/>
        </p:nvSpPr>
        <p:spPr>
          <a:xfrm>
            <a:off x="4786891" y="4306635"/>
            <a:ext cx="1214243" cy="307777"/>
          </a:xfrm>
          <a:prstGeom prst="rect">
            <a:avLst/>
          </a:prstGeom>
          <a:noFill/>
        </p:spPr>
        <p:txBody>
          <a:bodyPr wrap="none" rtlCol="0">
            <a:spAutoFit/>
          </a:bodyPr>
          <a:lstStyle/>
          <a:p>
            <a:r>
              <a:rPr lang="en-US" sz="1400" b="1" dirty="0">
                <a:latin typeface="Arial Narrow" panose="020B0606020202030204" pitchFamily="34" charset="0"/>
              </a:rPr>
              <a:t>Tonga (Jan 22)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t>Outdoor Market, </a:t>
            </a:r>
            <a:r>
              <a:rPr lang="en-US" dirty="0" err="1"/>
              <a:t>Luang</a:t>
            </a:r>
            <a:r>
              <a:rPr lang="en-US" dirty="0"/>
              <a:t> </a:t>
            </a:r>
            <a:r>
              <a:rPr lang="en-US" dirty="0" err="1"/>
              <a:t>Prabang</a:t>
            </a:r>
            <a:r>
              <a:rPr lang="en-US" dirty="0"/>
              <a:t>, Laos</a:t>
            </a:r>
          </a:p>
        </p:txBody>
      </p:sp>
      <p:pic>
        <p:nvPicPr>
          <p:cNvPr id="5123" name="Picture 2" descr="C:\Users\ecojpr\Documents\Current Work\Photos\LaosThailand2003\IMG_0384.JPG"/>
          <p:cNvPicPr>
            <a:picLocks noChangeAspect="1" noChangeArrowheads="1"/>
          </p:cNvPicPr>
          <p:nvPr/>
        </p:nvPicPr>
        <p:blipFill>
          <a:blip r:embed="rId3" cstate="print"/>
          <a:srcRect/>
          <a:stretch>
            <a:fillRect/>
          </a:stretch>
        </p:blipFill>
        <p:spPr bwMode="auto">
          <a:xfrm>
            <a:off x="2667001" y="1354139"/>
            <a:ext cx="7038975" cy="5280025"/>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DB29A-6CFE-4F83-BE60-FEF0D709B4BE}"/>
              </a:ext>
            </a:extLst>
          </p:cNvPr>
          <p:cNvSpPr>
            <a:spLocks noGrp="1"/>
          </p:cNvSpPr>
          <p:nvPr>
            <p:ph type="title"/>
          </p:nvPr>
        </p:nvSpPr>
        <p:spPr/>
        <p:txBody>
          <a:bodyPr/>
          <a:lstStyle/>
          <a:p>
            <a:r>
              <a:rPr lang="en-US" dirty="0"/>
              <a:t>January 14, 2022</a:t>
            </a:r>
          </a:p>
        </p:txBody>
      </p:sp>
      <p:sp>
        <p:nvSpPr>
          <p:cNvPr id="3" name="Slide Number Placeholder 2">
            <a:extLst>
              <a:ext uri="{FF2B5EF4-FFF2-40B4-BE49-F238E27FC236}">
                <a16:creationId xmlns:a16="http://schemas.microsoft.com/office/drawing/2014/main" id="{4D1113C9-B809-4BEB-94A6-5E61F7A068C2}"/>
              </a:ext>
            </a:extLst>
          </p:cNvPr>
          <p:cNvSpPr>
            <a:spLocks noGrp="1"/>
          </p:cNvSpPr>
          <p:nvPr>
            <p:ph type="sldNum" sz="quarter" idx="10"/>
          </p:nvPr>
        </p:nvSpPr>
        <p:spPr/>
        <p:txBody>
          <a:bodyPr/>
          <a:lstStyle/>
          <a:p>
            <a:pPr>
              <a:defRPr/>
            </a:pPr>
            <a:fld id="{AECB7351-858B-474D-AFFC-55CFFE825823}" type="slidenum">
              <a:rPr lang="en-US" smtClean="0"/>
              <a:pPr>
                <a:defRPr/>
              </a:pPr>
              <a:t>40</a:t>
            </a:fld>
            <a:endParaRPr lang="en-US"/>
          </a:p>
        </p:txBody>
      </p:sp>
      <p:pic>
        <p:nvPicPr>
          <p:cNvPr id="1026" name="Picture 2" descr="The threat of the tsunami recedes; volcanic ash hamper Tonga&amp;#39;s response |  News Volcanoes - TittlePress">
            <a:extLst>
              <a:ext uri="{FF2B5EF4-FFF2-40B4-BE49-F238E27FC236}">
                <a16:creationId xmlns:a16="http://schemas.microsoft.com/office/drawing/2014/main" id="{8CD8A1A9-ECAC-4BDE-98D8-4AA6D81561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9103"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Understand the Powerful Volcanic Eruption Near Tonga">
            <a:extLst>
              <a:ext uri="{FF2B5EF4-FFF2-40B4-BE49-F238E27FC236}">
                <a16:creationId xmlns:a16="http://schemas.microsoft.com/office/drawing/2014/main" id="{005EDCC8-7372-4B91-96D4-972CB7AD6A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856" y="1518555"/>
            <a:ext cx="4873403" cy="4873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7091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6" name="Rectangle 4"/>
          <p:cNvSpPr>
            <a:spLocks noGrp="1" noChangeArrowheads="1"/>
          </p:cNvSpPr>
          <p:nvPr>
            <p:ph type="title"/>
          </p:nvPr>
        </p:nvSpPr>
        <p:spPr/>
        <p:txBody>
          <a:bodyPr/>
          <a:lstStyle/>
          <a:p>
            <a:pPr eaLnBrk="1" hangingPunct="1">
              <a:defRPr/>
            </a:pPr>
            <a:r>
              <a:rPr lang="en-US"/>
              <a:t>2. A Maritime and Continental Space</a:t>
            </a:r>
          </a:p>
        </p:txBody>
      </p:sp>
      <p:sp>
        <p:nvSpPr>
          <p:cNvPr id="31748" name="Rectangle 6"/>
          <p:cNvSpPr>
            <a:spLocks noGrp="1" noChangeArrowheads="1"/>
          </p:cNvSpPr>
          <p:nvPr>
            <p:ph type="body" sz="half" idx="2"/>
          </p:nvPr>
        </p:nvSpPr>
        <p:spPr>
          <a:xfrm>
            <a:off x="6481763" y="1311275"/>
            <a:ext cx="4044950" cy="5291138"/>
          </a:xfrm>
        </p:spPr>
        <p:txBody>
          <a:bodyPr/>
          <a:lstStyle/>
          <a:p>
            <a:pPr eaLnBrk="1" hangingPunct="1"/>
            <a:r>
              <a:rPr lang="en-US" sz="2400"/>
              <a:t>Continental space</a:t>
            </a:r>
          </a:p>
          <a:p>
            <a:pPr lvl="1" eaLnBrk="1" hangingPunct="1"/>
            <a:r>
              <a:rPr lang="en-US" sz="2000"/>
              <a:t>Continuous land mass.</a:t>
            </a:r>
          </a:p>
          <a:p>
            <a:pPr lvl="1" eaLnBrk="1" hangingPunct="1"/>
            <a:r>
              <a:rPr lang="en-US" sz="2000"/>
              <a:t>Including the Asian land mass (China, the Koreas, Vietnam, Cambodia, Laos, Thailand and Myanmar)</a:t>
            </a:r>
          </a:p>
          <a:p>
            <a:pPr eaLnBrk="1" hangingPunct="1"/>
            <a:r>
              <a:rPr lang="en-US" sz="2400"/>
              <a:t>Maritime space</a:t>
            </a:r>
          </a:p>
          <a:p>
            <a:pPr lvl="1" eaLnBrk="1" hangingPunct="1"/>
            <a:r>
              <a:rPr lang="en-US" sz="2000"/>
              <a:t>A discontinuous space.</a:t>
            </a:r>
          </a:p>
          <a:p>
            <a:pPr lvl="1" eaLnBrk="1" hangingPunct="1"/>
            <a:r>
              <a:rPr lang="en-US" sz="2000"/>
              <a:t>Including islands (Japan and Taiwan) and archipelagos (Malaysia, the Philippines and Indonesia; over 25,000 islands).</a:t>
            </a:r>
          </a:p>
          <a:p>
            <a:pPr eaLnBrk="1" hangingPunct="1"/>
            <a:r>
              <a:rPr lang="en-US" sz="2400"/>
              <a:t>Oriented along a corridor</a:t>
            </a:r>
          </a:p>
          <a:p>
            <a:pPr lvl="1" eaLnBrk="1" hangingPunct="1"/>
            <a:r>
              <a:rPr lang="en-US" sz="2000"/>
              <a:t>A significant share of the population lives along coastline.</a:t>
            </a:r>
          </a:p>
        </p:txBody>
      </p:sp>
      <p:sp>
        <p:nvSpPr>
          <p:cNvPr id="3" name="Content Placeholder 2">
            <a:extLst>
              <a:ext uri="{FF2B5EF4-FFF2-40B4-BE49-F238E27FC236}">
                <a16:creationId xmlns:a16="http://schemas.microsoft.com/office/drawing/2014/main" id="{5138EDDB-87F4-4D47-BDDC-AC0133288F1E}"/>
              </a:ext>
            </a:extLst>
          </p:cNvPr>
          <p:cNvSpPr>
            <a:spLocks noGrp="1"/>
          </p:cNvSpPr>
          <p:nvPr>
            <p:ph sz="half" idx="1"/>
          </p:nvPr>
        </p:nvSpPr>
        <p:spPr/>
        <p:txBody>
          <a:bodyPr/>
          <a:lstStyle/>
          <a:p>
            <a:endParaRPr lang="en-US" dirty="0"/>
          </a:p>
        </p:txBody>
      </p:sp>
      <p:pic>
        <p:nvPicPr>
          <p:cNvPr id="6" name="Content Placeholder 5" descr="Map&#10;&#10;Description automatically generated">
            <a:extLst>
              <a:ext uri="{FF2B5EF4-FFF2-40B4-BE49-F238E27FC236}">
                <a16:creationId xmlns:a16="http://schemas.microsoft.com/office/drawing/2014/main" id="{5EE7A6BD-6773-43DE-B94C-590BE78A58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039285" y="1462087"/>
            <a:ext cx="4922560" cy="5291138"/>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EA35EE-9A6F-7305-DF54-03465EAB03B6}"/>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140EABF2-8A7E-FD68-D379-2D5058E38CBA}"/>
              </a:ext>
            </a:extLst>
          </p:cNvPr>
          <p:cNvSpPr>
            <a:spLocks noGrp="1"/>
          </p:cNvSpPr>
          <p:nvPr>
            <p:ph type="sldNum" sz="quarter" idx="10"/>
          </p:nvPr>
        </p:nvSpPr>
        <p:spPr/>
        <p:txBody>
          <a:bodyPr/>
          <a:lstStyle/>
          <a:p>
            <a:pPr>
              <a:defRPr/>
            </a:pPr>
            <a:fld id="{71230050-86BC-45BC-B48B-D3C417D7D40A}" type="slidenum">
              <a:rPr lang="en-US" smtClean="0"/>
              <a:pPr>
                <a:defRPr/>
              </a:pPr>
              <a:t>42</a:t>
            </a:fld>
            <a:endParaRPr lang="en-US"/>
          </a:p>
        </p:txBody>
      </p:sp>
      <p:pic>
        <p:nvPicPr>
          <p:cNvPr id="1026" name="Picture 2" descr="CDN media">
            <a:extLst>
              <a:ext uri="{FF2B5EF4-FFF2-40B4-BE49-F238E27FC236}">
                <a16:creationId xmlns:a16="http://schemas.microsoft.com/office/drawing/2014/main" id="{B5E25E84-7F83-911B-BCCD-A94923A2913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7575" y="0"/>
            <a:ext cx="52752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4547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5" name="Rectangle 5"/>
          <p:cNvSpPr>
            <a:spLocks noGrp="1" noChangeArrowheads="1"/>
          </p:cNvSpPr>
          <p:nvPr>
            <p:ph type="title"/>
          </p:nvPr>
        </p:nvSpPr>
        <p:spPr/>
        <p:txBody>
          <a:bodyPr/>
          <a:lstStyle/>
          <a:p>
            <a:pPr eaLnBrk="1" hangingPunct="1">
              <a:defRPr/>
            </a:pPr>
            <a:r>
              <a:rPr lang="en-US"/>
              <a:t>2. A Maritime and Continental Space</a:t>
            </a:r>
          </a:p>
        </p:txBody>
      </p:sp>
      <p:sp>
        <p:nvSpPr>
          <p:cNvPr id="32771" name="Rectangle 6"/>
          <p:cNvSpPr>
            <a:spLocks noGrp="1" noChangeArrowheads="1"/>
          </p:cNvSpPr>
          <p:nvPr>
            <p:ph idx="1"/>
          </p:nvPr>
        </p:nvSpPr>
        <p:spPr/>
        <p:txBody>
          <a:bodyPr/>
          <a:lstStyle/>
          <a:p>
            <a:pPr eaLnBrk="1" hangingPunct="1"/>
            <a:r>
              <a:rPr lang="en-US"/>
              <a:t>A highly constraining geography</a:t>
            </a:r>
          </a:p>
          <a:p>
            <a:pPr lvl="1" eaLnBrk="1" hangingPunct="1"/>
            <a:r>
              <a:rPr lang="en-US"/>
              <a:t>One of the most rugged topography in the world:</a:t>
            </a:r>
          </a:p>
          <a:p>
            <a:pPr lvl="2" eaLnBrk="1" hangingPunct="1"/>
            <a:r>
              <a:rPr lang="en-US"/>
              <a:t>Complex landforms created by tectonic activity.</a:t>
            </a:r>
          </a:p>
          <a:p>
            <a:pPr lvl="2" eaLnBrk="1" hangingPunct="1"/>
            <a:r>
              <a:rPr lang="en-US"/>
              <a:t>Permitted the creation of unique cultures (barrier effect).</a:t>
            </a:r>
          </a:p>
          <a:p>
            <a:pPr lvl="2" eaLnBrk="1" hangingPunct="1"/>
            <a:r>
              <a:rPr lang="en-US"/>
              <a:t>Interactions were possible.</a:t>
            </a:r>
          </a:p>
          <a:p>
            <a:pPr lvl="1" eaLnBrk="1" hangingPunct="1"/>
            <a:r>
              <a:rPr lang="en-US"/>
              <a:t>Limited flat land:</a:t>
            </a:r>
          </a:p>
          <a:p>
            <a:pPr lvl="2" eaLnBrk="1" hangingPunct="1"/>
            <a:r>
              <a:rPr lang="en-US"/>
              <a:t>Relative to the population.</a:t>
            </a:r>
          </a:p>
          <a:p>
            <a:pPr lvl="2" eaLnBrk="1" hangingPunct="1"/>
            <a:r>
              <a:rPr lang="en-US"/>
              <a:t>Creation of space for agriculture.</a:t>
            </a:r>
          </a:p>
          <a:p>
            <a:pPr lvl="2" eaLnBrk="1" hangingPunct="1"/>
            <a:r>
              <a:rPr lang="en-US"/>
              <a:t>Terracing and irrigation.</a:t>
            </a:r>
          </a:p>
          <a:p>
            <a:pPr lvl="2" eaLnBrk="1" hangingPunct="1"/>
            <a:r>
              <a:rPr lang="en-US"/>
              <a:t>Maximize agricultural productivity.</a:t>
            </a:r>
          </a:p>
          <a:p>
            <a:pPr lvl="1" eaLnBrk="1" hangingPunct="1"/>
            <a:r>
              <a:rPr lang="en-US"/>
              <a:t>Himalayas:</a:t>
            </a:r>
          </a:p>
          <a:p>
            <a:pPr lvl="2" eaLnBrk="1" hangingPunct="1"/>
            <a:r>
              <a:rPr lang="en-US"/>
              <a:t>Indian plate hitting the East Asian plate.</a:t>
            </a:r>
          </a:p>
          <a:p>
            <a:pPr lvl="2" eaLnBrk="1" hangingPunct="1"/>
            <a:r>
              <a:rPr lang="en-US"/>
              <a:t>Started 50 million years ago.</a:t>
            </a:r>
          </a:p>
          <a:p>
            <a:pPr lvl="2" eaLnBrk="1" hangingPunct="1"/>
            <a:r>
              <a:rPr lang="en-US"/>
              <a:t>Contains the highest mountains in the world.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F3403F12-B2B2-40F0-988F-EA40914CE2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9757" y="1315982"/>
            <a:ext cx="6540811" cy="5542018"/>
          </a:xfrm>
          <a:prstGeom prst="rect">
            <a:avLst/>
          </a:prstGeom>
        </p:spPr>
      </p:pic>
      <p:sp>
        <p:nvSpPr>
          <p:cNvPr id="586758" name="Rectangle 6"/>
          <p:cNvSpPr>
            <a:spLocks noGrp="1" noChangeArrowheads="1"/>
          </p:cNvSpPr>
          <p:nvPr>
            <p:ph type="title"/>
          </p:nvPr>
        </p:nvSpPr>
        <p:spPr/>
        <p:txBody>
          <a:bodyPr/>
          <a:lstStyle/>
          <a:p>
            <a:pPr eaLnBrk="1" hangingPunct="1">
              <a:defRPr/>
            </a:pPr>
            <a:r>
              <a:rPr lang="en-US"/>
              <a:t>Physical Landscape of Pacific Asia</a:t>
            </a:r>
          </a:p>
        </p:txBody>
      </p:sp>
      <p:sp>
        <p:nvSpPr>
          <p:cNvPr id="586766" name="Text Box 14"/>
          <p:cNvSpPr txBox="1">
            <a:spLocks noChangeArrowheads="1"/>
          </p:cNvSpPr>
          <p:nvPr/>
        </p:nvSpPr>
        <p:spPr bwMode="auto">
          <a:xfrm>
            <a:off x="2747258" y="2825751"/>
            <a:ext cx="775725" cy="369332"/>
          </a:xfrm>
          <a:prstGeom prst="rect">
            <a:avLst/>
          </a:prstGeom>
          <a:noFill/>
          <a:ln w="9525">
            <a:noFill/>
            <a:miter lim="800000"/>
            <a:headEnd/>
            <a:tailEnd/>
          </a:ln>
          <a:effectLst/>
        </p:spPr>
        <p:txBody>
          <a:bodyPr wrap="none">
            <a:spAutoFit/>
          </a:bodyPr>
          <a:lstStyle/>
          <a:p>
            <a:pPr eaLnBrk="0" hangingPunct="0">
              <a:defRPr/>
            </a:pPr>
            <a:r>
              <a:rPr lang="en-US" b="1" i="1" dirty="0">
                <a:solidFill>
                  <a:srgbClr val="800000"/>
                </a:solidFill>
                <a:effectLst>
                  <a:outerShdw blurRad="38100" dist="38100" dir="2700000" algn="tl">
                    <a:srgbClr val="000000">
                      <a:alpha val="43137"/>
                    </a:srgbClr>
                  </a:outerShdw>
                </a:effectLst>
                <a:latin typeface="AvantGarde Bk BT" pitchFamily="34" charset="0"/>
              </a:rPr>
              <a:t>Step 1</a:t>
            </a:r>
          </a:p>
        </p:txBody>
      </p:sp>
      <p:sp>
        <p:nvSpPr>
          <p:cNvPr id="586767" name="Text Box 15"/>
          <p:cNvSpPr txBox="1">
            <a:spLocks noChangeArrowheads="1"/>
          </p:cNvSpPr>
          <p:nvPr/>
        </p:nvSpPr>
        <p:spPr bwMode="auto">
          <a:xfrm>
            <a:off x="4118329" y="2020602"/>
            <a:ext cx="775725" cy="369332"/>
          </a:xfrm>
          <a:prstGeom prst="rect">
            <a:avLst/>
          </a:prstGeom>
          <a:noFill/>
          <a:ln w="9525">
            <a:noFill/>
            <a:miter lim="800000"/>
            <a:headEnd/>
            <a:tailEnd/>
          </a:ln>
          <a:effectLst/>
        </p:spPr>
        <p:txBody>
          <a:bodyPr wrap="none">
            <a:spAutoFit/>
          </a:bodyPr>
          <a:lstStyle/>
          <a:p>
            <a:pPr eaLnBrk="0" hangingPunct="0">
              <a:defRPr/>
            </a:pPr>
            <a:r>
              <a:rPr lang="en-US" b="1" i="1" dirty="0">
                <a:solidFill>
                  <a:srgbClr val="800000"/>
                </a:solidFill>
                <a:effectLst>
                  <a:outerShdw blurRad="38100" dist="38100" dir="2700000" algn="tl">
                    <a:srgbClr val="000000">
                      <a:alpha val="43137"/>
                    </a:srgbClr>
                  </a:outerShdw>
                </a:effectLst>
                <a:latin typeface="AvantGarde Bk BT" pitchFamily="34" charset="0"/>
              </a:rPr>
              <a:t>Step 2</a:t>
            </a:r>
          </a:p>
        </p:txBody>
      </p:sp>
      <p:sp>
        <p:nvSpPr>
          <p:cNvPr id="586768" name="Text Box 16"/>
          <p:cNvSpPr txBox="1">
            <a:spLocks noChangeArrowheads="1"/>
          </p:cNvSpPr>
          <p:nvPr/>
        </p:nvSpPr>
        <p:spPr bwMode="auto">
          <a:xfrm>
            <a:off x="4723446" y="3315042"/>
            <a:ext cx="775725" cy="369332"/>
          </a:xfrm>
          <a:prstGeom prst="rect">
            <a:avLst/>
          </a:prstGeom>
          <a:noFill/>
          <a:ln w="9525">
            <a:noFill/>
            <a:miter lim="800000"/>
            <a:headEnd/>
            <a:tailEnd/>
          </a:ln>
          <a:effectLst/>
        </p:spPr>
        <p:txBody>
          <a:bodyPr wrap="none">
            <a:spAutoFit/>
          </a:bodyPr>
          <a:lstStyle/>
          <a:p>
            <a:pPr eaLnBrk="0" hangingPunct="0">
              <a:defRPr/>
            </a:pPr>
            <a:r>
              <a:rPr lang="en-US" b="1" i="1" dirty="0">
                <a:solidFill>
                  <a:srgbClr val="800000"/>
                </a:solidFill>
                <a:effectLst>
                  <a:outerShdw blurRad="38100" dist="38100" dir="2700000" algn="tl">
                    <a:srgbClr val="000000">
                      <a:alpha val="43137"/>
                    </a:srgbClr>
                  </a:outerShdw>
                </a:effectLst>
                <a:latin typeface="AvantGarde Bk BT" pitchFamily="34" charset="0"/>
              </a:rPr>
              <a:t>Step 3</a:t>
            </a:r>
          </a:p>
        </p:txBody>
      </p:sp>
      <p:sp>
        <p:nvSpPr>
          <p:cNvPr id="586769" name="Text Box 17"/>
          <p:cNvSpPr txBox="1">
            <a:spLocks noChangeArrowheads="1"/>
          </p:cNvSpPr>
          <p:nvPr/>
        </p:nvSpPr>
        <p:spPr bwMode="auto">
          <a:xfrm>
            <a:off x="5091574" y="5667483"/>
            <a:ext cx="775725" cy="369332"/>
          </a:xfrm>
          <a:prstGeom prst="rect">
            <a:avLst/>
          </a:prstGeom>
          <a:noFill/>
          <a:ln w="9525">
            <a:noFill/>
            <a:miter lim="800000"/>
            <a:headEnd/>
            <a:tailEnd/>
          </a:ln>
          <a:effectLst/>
        </p:spPr>
        <p:txBody>
          <a:bodyPr wrap="none">
            <a:spAutoFit/>
          </a:bodyPr>
          <a:lstStyle/>
          <a:p>
            <a:pPr eaLnBrk="0" hangingPunct="0">
              <a:defRPr/>
            </a:pPr>
            <a:r>
              <a:rPr lang="en-US" b="1" i="1" dirty="0">
                <a:solidFill>
                  <a:srgbClr val="800000"/>
                </a:solidFill>
                <a:effectLst>
                  <a:outerShdw blurRad="38100" dist="38100" dir="2700000" algn="tl">
                    <a:srgbClr val="000000">
                      <a:alpha val="43137"/>
                    </a:srgbClr>
                  </a:outerShdw>
                </a:effectLst>
                <a:latin typeface="AvantGarde Bk BT" pitchFamily="34" charset="0"/>
              </a:rPr>
              <a:t>Step 4</a:t>
            </a:r>
          </a:p>
        </p:txBody>
      </p:sp>
      <p:sp>
        <p:nvSpPr>
          <p:cNvPr id="33801" name="Text Box 45"/>
          <p:cNvSpPr txBox="1">
            <a:spLocks noChangeArrowheads="1"/>
          </p:cNvSpPr>
          <p:nvPr/>
        </p:nvSpPr>
        <p:spPr bwMode="auto">
          <a:xfrm>
            <a:off x="5809802" y="2310810"/>
            <a:ext cx="1173162" cy="581025"/>
          </a:xfrm>
          <a:prstGeom prst="rect">
            <a:avLst/>
          </a:prstGeom>
          <a:noFill/>
          <a:ln w="9525">
            <a:noFill/>
            <a:miter lim="800000"/>
            <a:headEnd/>
            <a:tailEnd/>
          </a:ln>
        </p:spPr>
        <p:txBody>
          <a:bodyPr wrap="none">
            <a:spAutoFit/>
          </a:bodyPr>
          <a:lstStyle/>
          <a:p>
            <a:pPr eaLnBrk="0" hangingPunct="0"/>
            <a:r>
              <a:rPr lang="en-US" sz="1600" b="1">
                <a:latin typeface="Arial Narrow" pitchFamily="34" charset="0"/>
              </a:rPr>
              <a:t>Yellow River</a:t>
            </a:r>
          </a:p>
          <a:p>
            <a:pPr eaLnBrk="0" hangingPunct="0"/>
            <a:r>
              <a:rPr lang="en-US" sz="1600" b="1">
                <a:latin typeface="Arial Narrow" pitchFamily="34" charset="0"/>
              </a:rPr>
              <a:t>(Huang He)</a:t>
            </a:r>
          </a:p>
        </p:txBody>
      </p:sp>
      <p:sp>
        <p:nvSpPr>
          <p:cNvPr id="33802" name="Text Box 46"/>
          <p:cNvSpPr txBox="1">
            <a:spLocks noChangeArrowheads="1"/>
          </p:cNvSpPr>
          <p:nvPr/>
        </p:nvSpPr>
        <p:spPr bwMode="auto">
          <a:xfrm>
            <a:off x="6013407" y="3531902"/>
            <a:ext cx="1006475" cy="581025"/>
          </a:xfrm>
          <a:prstGeom prst="rect">
            <a:avLst/>
          </a:prstGeom>
          <a:noFill/>
          <a:ln w="9525">
            <a:noFill/>
            <a:miter lim="800000"/>
            <a:headEnd/>
            <a:tailEnd/>
          </a:ln>
        </p:spPr>
        <p:txBody>
          <a:bodyPr wrap="none">
            <a:spAutoFit/>
          </a:bodyPr>
          <a:lstStyle/>
          <a:p>
            <a:pPr eaLnBrk="0" hangingPunct="0"/>
            <a:r>
              <a:rPr lang="en-US" sz="1600" b="1" dirty="0">
                <a:latin typeface="Arial Narrow" pitchFamily="34" charset="0"/>
              </a:rPr>
              <a:t>Blue River</a:t>
            </a:r>
          </a:p>
          <a:p>
            <a:pPr eaLnBrk="0" hangingPunct="0"/>
            <a:r>
              <a:rPr lang="en-US" sz="1600" b="1" dirty="0">
                <a:latin typeface="Arial Narrow" pitchFamily="34" charset="0"/>
              </a:rPr>
              <a:t>(Yangtze)</a:t>
            </a:r>
          </a:p>
        </p:txBody>
      </p:sp>
      <p:sp>
        <p:nvSpPr>
          <p:cNvPr id="33803" name="Text Box 47"/>
          <p:cNvSpPr txBox="1">
            <a:spLocks noChangeArrowheads="1"/>
          </p:cNvSpPr>
          <p:nvPr/>
        </p:nvSpPr>
        <p:spPr bwMode="auto">
          <a:xfrm>
            <a:off x="5809802" y="4265625"/>
            <a:ext cx="1052512" cy="336550"/>
          </a:xfrm>
          <a:prstGeom prst="rect">
            <a:avLst/>
          </a:prstGeom>
          <a:noFill/>
          <a:ln w="9525">
            <a:noFill/>
            <a:miter lim="800000"/>
            <a:headEnd/>
            <a:tailEnd/>
          </a:ln>
        </p:spPr>
        <p:txBody>
          <a:bodyPr wrap="none">
            <a:spAutoFit/>
          </a:bodyPr>
          <a:lstStyle/>
          <a:p>
            <a:pPr eaLnBrk="0" hangingPunct="0"/>
            <a:r>
              <a:rPr lang="en-US" sz="1600" b="1">
                <a:latin typeface="Arial Narrow" pitchFamily="34" charset="0"/>
              </a:rPr>
              <a:t>Pearl River</a:t>
            </a:r>
          </a:p>
        </p:txBody>
      </p:sp>
      <p:sp>
        <p:nvSpPr>
          <p:cNvPr id="33804" name="Text Box 48"/>
          <p:cNvSpPr txBox="1">
            <a:spLocks noChangeArrowheads="1"/>
          </p:cNvSpPr>
          <p:nvPr/>
        </p:nvSpPr>
        <p:spPr bwMode="auto">
          <a:xfrm>
            <a:off x="6098639" y="4693102"/>
            <a:ext cx="960438" cy="336550"/>
          </a:xfrm>
          <a:prstGeom prst="rect">
            <a:avLst/>
          </a:prstGeom>
          <a:noFill/>
          <a:ln w="9525">
            <a:noFill/>
            <a:miter lim="800000"/>
            <a:headEnd/>
            <a:tailEnd/>
          </a:ln>
        </p:spPr>
        <p:txBody>
          <a:bodyPr wrap="none">
            <a:spAutoFit/>
          </a:bodyPr>
          <a:lstStyle/>
          <a:p>
            <a:pPr eaLnBrk="0" hangingPunct="0"/>
            <a:r>
              <a:rPr lang="en-US" sz="1600" b="1">
                <a:latin typeface="Arial Narrow" pitchFamily="34" charset="0"/>
              </a:rPr>
              <a:t>Red River</a:t>
            </a:r>
          </a:p>
        </p:txBody>
      </p:sp>
      <p:sp>
        <p:nvSpPr>
          <p:cNvPr id="33805" name="Text Box 49"/>
          <p:cNvSpPr txBox="1">
            <a:spLocks noChangeArrowheads="1"/>
          </p:cNvSpPr>
          <p:nvPr/>
        </p:nvSpPr>
        <p:spPr bwMode="auto">
          <a:xfrm>
            <a:off x="4761262" y="4597210"/>
            <a:ext cx="811212" cy="336550"/>
          </a:xfrm>
          <a:prstGeom prst="rect">
            <a:avLst/>
          </a:prstGeom>
          <a:noFill/>
          <a:ln w="9525">
            <a:noFill/>
            <a:miter lim="800000"/>
            <a:headEnd/>
            <a:tailEnd/>
          </a:ln>
        </p:spPr>
        <p:txBody>
          <a:bodyPr wrap="none">
            <a:spAutoFit/>
          </a:bodyPr>
          <a:lstStyle/>
          <a:p>
            <a:pPr eaLnBrk="0" hangingPunct="0"/>
            <a:r>
              <a:rPr lang="en-US" sz="1600" b="1" dirty="0">
                <a:latin typeface="Arial Narrow" pitchFamily="34" charset="0"/>
              </a:rPr>
              <a:t>Mekong</a:t>
            </a:r>
          </a:p>
        </p:txBody>
      </p:sp>
      <p:sp>
        <p:nvSpPr>
          <p:cNvPr id="33806" name="Text Box 50"/>
          <p:cNvSpPr txBox="1">
            <a:spLocks noChangeArrowheads="1"/>
          </p:cNvSpPr>
          <p:nvPr/>
        </p:nvSpPr>
        <p:spPr bwMode="auto">
          <a:xfrm>
            <a:off x="3916115" y="5027421"/>
            <a:ext cx="1171575" cy="336550"/>
          </a:xfrm>
          <a:prstGeom prst="rect">
            <a:avLst/>
          </a:prstGeom>
          <a:noFill/>
          <a:ln w="9525">
            <a:noFill/>
            <a:miter lim="800000"/>
            <a:headEnd/>
            <a:tailEnd/>
          </a:ln>
        </p:spPr>
        <p:txBody>
          <a:bodyPr wrap="none">
            <a:spAutoFit/>
          </a:bodyPr>
          <a:lstStyle/>
          <a:p>
            <a:pPr eaLnBrk="0" hangingPunct="0"/>
            <a:r>
              <a:rPr lang="en-US" sz="1600" b="1">
                <a:latin typeface="Arial Narrow" pitchFamily="34" charset="0"/>
              </a:rPr>
              <a:t>Tchao Praya</a:t>
            </a:r>
          </a:p>
        </p:txBody>
      </p:sp>
      <p:sp>
        <p:nvSpPr>
          <p:cNvPr id="33807" name="Text Box 51"/>
          <p:cNvSpPr txBox="1">
            <a:spLocks noChangeArrowheads="1"/>
          </p:cNvSpPr>
          <p:nvPr/>
        </p:nvSpPr>
        <p:spPr bwMode="auto">
          <a:xfrm>
            <a:off x="2469510" y="4470320"/>
            <a:ext cx="868362" cy="336550"/>
          </a:xfrm>
          <a:prstGeom prst="rect">
            <a:avLst/>
          </a:prstGeom>
          <a:noFill/>
          <a:ln w="9525">
            <a:noFill/>
            <a:miter lim="800000"/>
            <a:headEnd/>
            <a:tailEnd/>
          </a:ln>
        </p:spPr>
        <p:txBody>
          <a:bodyPr wrap="none">
            <a:spAutoFit/>
          </a:bodyPr>
          <a:lstStyle/>
          <a:p>
            <a:pPr eaLnBrk="0" hangingPunct="0"/>
            <a:r>
              <a:rPr lang="en-US" sz="1600" b="1" dirty="0" err="1">
                <a:latin typeface="Arial Narrow" pitchFamily="34" charset="0"/>
              </a:rPr>
              <a:t>Irrawady</a:t>
            </a:r>
            <a:endParaRPr lang="en-US" sz="1600" b="1" dirty="0">
              <a:latin typeface="Arial Narrow" pitchFamily="34" charset="0"/>
            </a:endParaRPr>
          </a:p>
        </p:txBody>
      </p:sp>
      <p:sp>
        <p:nvSpPr>
          <p:cNvPr id="33808" name="Line 59"/>
          <p:cNvSpPr>
            <a:spLocks noChangeShapeType="1"/>
          </p:cNvSpPr>
          <p:nvPr/>
        </p:nvSpPr>
        <p:spPr bwMode="auto">
          <a:xfrm flipH="1">
            <a:off x="5297039" y="2550522"/>
            <a:ext cx="533400" cy="112712"/>
          </a:xfrm>
          <a:prstGeom prst="line">
            <a:avLst/>
          </a:prstGeom>
          <a:noFill/>
          <a:ln w="25400">
            <a:solidFill>
              <a:srgbClr val="0000FF"/>
            </a:solidFill>
            <a:round/>
            <a:headEnd/>
            <a:tailEnd type="triangle" w="med" len="med"/>
          </a:ln>
        </p:spPr>
        <p:txBody>
          <a:bodyPr/>
          <a:lstStyle/>
          <a:p>
            <a:endParaRPr lang="en-US"/>
          </a:p>
        </p:txBody>
      </p:sp>
      <p:sp>
        <p:nvSpPr>
          <p:cNvPr id="33809" name="Line 60"/>
          <p:cNvSpPr>
            <a:spLocks noChangeShapeType="1"/>
          </p:cNvSpPr>
          <p:nvPr/>
        </p:nvSpPr>
        <p:spPr bwMode="auto">
          <a:xfrm flipH="1" flipV="1">
            <a:off x="5418094" y="3073115"/>
            <a:ext cx="695325" cy="458787"/>
          </a:xfrm>
          <a:prstGeom prst="line">
            <a:avLst/>
          </a:prstGeom>
          <a:noFill/>
          <a:ln w="25400">
            <a:solidFill>
              <a:srgbClr val="0000FF"/>
            </a:solidFill>
            <a:round/>
            <a:headEnd/>
            <a:tailEnd type="triangle" w="med" len="med"/>
          </a:ln>
        </p:spPr>
        <p:txBody>
          <a:bodyPr/>
          <a:lstStyle/>
          <a:p>
            <a:endParaRPr lang="en-US"/>
          </a:p>
        </p:txBody>
      </p:sp>
      <p:sp>
        <p:nvSpPr>
          <p:cNvPr id="33810" name="Line 61"/>
          <p:cNvSpPr>
            <a:spLocks noChangeShapeType="1"/>
          </p:cNvSpPr>
          <p:nvPr/>
        </p:nvSpPr>
        <p:spPr bwMode="auto">
          <a:xfrm flipH="1" flipV="1">
            <a:off x="4879527" y="3854464"/>
            <a:ext cx="989012" cy="517525"/>
          </a:xfrm>
          <a:prstGeom prst="line">
            <a:avLst/>
          </a:prstGeom>
          <a:noFill/>
          <a:ln w="25400">
            <a:solidFill>
              <a:srgbClr val="0000FF"/>
            </a:solidFill>
            <a:round/>
            <a:headEnd/>
            <a:tailEnd type="triangle" w="med" len="med"/>
          </a:ln>
        </p:spPr>
        <p:txBody>
          <a:bodyPr/>
          <a:lstStyle/>
          <a:p>
            <a:endParaRPr lang="en-US"/>
          </a:p>
        </p:txBody>
      </p:sp>
      <p:sp>
        <p:nvSpPr>
          <p:cNvPr id="33811" name="Line 62"/>
          <p:cNvSpPr>
            <a:spLocks noChangeShapeType="1"/>
          </p:cNvSpPr>
          <p:nvPr/>
        </p:nvSpPr>
        <p:spPr bwMode="auto">
          <a:xfrm flipH="1" flipV="1">
            <a:off x="4257139" y="4010477"/>
            <a:ext cx="1874838" cy="812800"/>
          </a:xfrm>
          <a:prstGeom prst="line">
            <a:avLst/>
          </a:prstGeom>
          <a:noFill/>
          <a:ln w="25400">
            <a:solidFill>
              <a:srgbClr val="0000FF"/>
            </a:solidFill>
            <a:round/>
            <a:headEnd/>
            <a:tailEnd type="triangle" w="med" len="med"/>
          </a:ln>
        </p:spPr>
        <p:txBody>
          <a:bodyPr/>
          <a:lstStyle/>
          <a:p>
            <a:endParaRPr lang="en-US"/>
          </a:p>
        </p:txBody>
      </p:sp>
      <p:sp>
        <p:nvSpPr>
          <p:cNvPr id="33812" name="Line 63"/>
          <p:cNvSpPr>
            <a:spLocks noChangeShapeType="1"/>
          </p:cNvSpPr>
          <p:nvPr/>
        </p:nvSpPr>
        <p:spPr bwMode="auto">
          <a:xfrm flipH="1" flipV="1">
            <a:off x="4285012" y="4674998"/>
            <a:ext cx="501650" cy="74613"/>
          </a:xfrm>
          <a:prstGeom prst="line">
            <a:avLst/>
          </a:prstGeom>
          <a:noFill/>
          <a:ln w="25400">
            <a:solidFill>
              <a:srgbClr val="0000FF"/>
            </a:solidFill>
            <a:round/>
            <a:headEnd/>
            <a:tailEnd type="triangle" w="med" len="med"/>
          </a:ln>
        </p:spPr>
        <p:txBody>
          <a:bodyPr/>
          <a:lstStyle/>
          <a:p>
            <a:endParaRPr lang="en-US"/>
          </a:p>
        </p:txBody>
      </p:sp>
      <p:sp>
        <p:nvSpPr>
          <p:cNvPr id="33813" name="Line 64"/>
          <p:cNvSpPr>
            <a:spLocks noChangeShapeType="1"/>
          </p:cNvSpPr>
          <p:nvPr/>
        </p:nvSpPr>
        <p:spPr bwMode="auto">
          <a:xfrm flipV="1">
            <a:off x="3115622" y="4248070"/>
            <a:ext cx="368300" cy="311150"/>
          </a:xfrm>
          <a:prstGeom prst="line">
            <a:avLst/>
          </a:prstGeom>
          <a:noFill/>
          <a:ln w="25400">
            <a:solidFill>
              <a:srgbClr val="0000FF"/>
            </a:solidFill>
            <a:round/>
            <a:headEnd/>
            <a:tailEnd type="triangle" w="med" len="med"/>
          </a:ln>
        </p:spPr>
        <p:txBody>
          <a:bodyPr/>
          <a:lstStyle/>
          <a:p>
            <a:endParaRPr lang="en-US"/>
          </a:p>
        </p:txBody>
      </p:sp>
      <p:sp>
        <p:nvSpPr>
          <p:cNvPr id="33814" name="Line 65"/>
          <p:cNvSpPr>
            <a:spLocks noChangeShapeType="1"/>
          </p:cNvSpPr>
          <p:nvPr/>
        </p:nvSpPr>
        <p:spPr bwMode="auto">
          <a:xfrm flipH="1" flipV="1">
            <a:off x="3870078" y="4446397"/>
            <a:ext cx="384175" cy="650875"/>
          </a:xfrm>
          <a:prstGeom prst="line">
            <a:avLst/>
          </a:prstGeom>
          <a:noFill/>
          <a:ln w="25400">
            <a:solidFill>
              <a:srgbClr val="0000FF"/>
            </a:solidFill>
            <a:round/>
            <a:headEnd/>
            <a:tailEnd type="triangle" w="med" len="med"/>
          </a:ln>
        </p:spPr>
        <p:txBody>
          <a:bodyPr/>
          <a:lstStyle/>
          <a:p>
            <a:endParaRPr lang="en-US"/>
          </a:p>
        </p:txBody>
      </p:sp>
      <p:sp>
        <p:nvSpPr>
          <p:cNvPr id="33815" name="Rectangle 67"/>
          <p:cNvSpPr>
            <a:spLocks noChangeArrowheads="1"/>
          </p:cNvSpPr>
          <p:nvPr/>
        </p:nvSpPr>
        <p:spPr bwMode="auto">
          <a:xfrm>
            <a:off x="8606011" y="1346200"/>
            <a:ext cx="3006229" cy="1371600"/>
          </a:xfrm>
          <a:prstGeom prst="rect">
            <a:avLst/>
          </a:prstGeom>
          <a:solidFill>
            <a:srgbClr val="FFFFFF"/>
          </a:solidFill>
          <a:ln w="25400">
            <a:solidFill>
              <a:srgbClr val="808080"/>
            </a:solidFill>
            <a:miter lim="800000"/>
            <a:headEnd/>
            <a:tailEnd/>
          </a:ln>
        </p:spPr>
        <p:txBody>
          <a:bodyPr lIns="45720" rIns="45720"/>
          <a:lstStyle/>
          <a:p>
            <a:r>
              <a:rPr lang="en-US" b="1">
                <a:latin typeface="Arial Narrow" pitchFamily="34" charset="0"/>
              </a:rPr>
              <a:t>Himalayas (“abode of snow”) plateau</a:t>
            </a:r>
          </a:p>
          <a:p>
            <a:pPr>
              <a:buFontTx/>
              <a:buChar char="•"/>
            </a:pPr>
            <a:r>
              <a:rPr lang="en-US">
                <a:latin typeface="Arial Narrow" pitchFamily="34" charset="0"/>
              </a:rPr>
              <a:t>High altitude.</a:t>
            </a:r>
          </a:p>
          <a:p>
            <a:pPr>
              <a:buFontTx/>
              <a:buChar char="•"/>
            </a:pPr>
            <a:r>
              <a:rPr lang="en-US">
                <a:latin typeface="Arial Narrow" pitchFamily="34" charset="0"/>
              </a:rPr>
              <a:t>Limited agriculture</a:t>
            </a:r>
          </a:p>
        </p:txBody>
      </p:sp>
      <p:sp>
        <p:nvSpPr>
          <p:cNvPr id="33816" name="Rectangle 68"/>
          <p:cNvSpPr>
            <a:spLocks noChangeArrowheads="1"/>
          </p:cNvSpPr>
          <p:nvPr/>
        </p:nvSpPr>
        <p:spPr bwMode="auto">
          <a:xfrm>
            <a:off x="8606011" y="2825751"/>
            <a:ext cx="3006229" cy="1211263"/>
          </a:xfrm>
          <a:prstGeom prst="rect">
            <a:avLst/>
          </a:prstGeom>
          <a:solidFill>
            <a:srgbClr val="FFFFFF"/>
          </a:solidFill>
          <a:ln w="25400">
            <a:solidFill>
              <a:srgbClr val="808080"/>
            </a:solidFill>
            <a:miter lim="800000"/>
            <a:headEnd/>
            <a:tailEnd/>
          </a:ln>
        </p:spPr>
        <p:txBody>
          <a:bodyPr lIns="45720" rIns="45720"/>
          <a:lstStyle/>
          <a:p>
            <a:r>
              <a:rPr lang="en-US" b="1" dirty="0">
                <a:latin typeface="Arial Narrow" pitchFamily="34" charset="0"/>
              </a:rPr>
              <a:t>Basins, plateaus and low mountain ranges</a:t>
            </a:r>
          </a:p>
          <a:p>
            <a:pPr>
              <a:buFontTx/>
              <a:buChar char="•"/>
            </a:pPr>
            <a:r>
              <a:rPr lang="en-US" dirty="0">
                <a:latin typeface="Arial Narrow" pitchFamily="34" charset="0"/>
              </a:rPr>
              <a:t>Dry climate</a:t>
            </a:r>
          </a:p>
          <a:p>
            <a:pPr>
              <a:buFontTx/>
              <a:buChar char="•"/>
            </a:pPr>
            <a:r>
              <a:rPr lang="en-US" dirty="0">
                <a:latin typeface="Arial Narrow" pitchFamily="34" charset="0"/>
              </a:rPr>
              <a:t>Gobi Desert</a:t>
            </a:r>
          </a:p>
        </p:txBody>
      </p:sp>
      <p:sp>
        <p:nvSpPr>
          <p:cNvPr id="33817" name="Rectangle 69"/>
          <p:cNvSpPr>
            <a:spLocks noChangeArrowheads="1"/>
          </p:cNvSpPr>
          <p:nvPr/>
        </p:nvSpPr>
        <p:spPr bwMode="auto">
          <a:xfrm>
            <a:off x="8606011" y="4157663"/>
            <a:ext cx="3006229" cy="1250950"/>
          </a:xfrm>
          <a:prstGeom prst="rect">
            <a:avLst/>
          </a:prstGeom>
          <a:solidFill>
            <a:srgbClr val="FFFFFF"/>
          </a:solidFill>
          <a:ln w="25400">
            <a:solidFill>
              <a:srgbClr val="808080"/>
            </a:solidFill>
            <a:miter lim="800000"/>
            <a:headEnd/>
            <a:tailEnd/>
          </a:ln>
        </p:spPr>
        <p:txBody>
          <a:bodyPr lIns="45720" rIns="45720"/>
          <a:lstStyle/>
          <a:p>
            <a:r>
              <a:rPr lang="en-US" b="1">
                <a:latin typeface="Arial Narrow" pitchFamily="34" charset="0"/>
              </a:rPr>
              <a:t>Plains and deltas</a:t>
            </a:r>
          </a:p>
          <a:p>
            <a:pPr>
              <a:buFontTx/>
              <a:buChar char="•"/>
            </a:pPr>
            <a:r>
              <a:rPr lang="en-US">
                <a:latin typeface="Arial Narrow" pitchFamily="34" charset="0"/>
              </a:rPr>
              <a:t>Major rivers (irrigated agriculture).</a:t>
            </a:r>
          </a:p>
        </p:txBody>
      </p:sp>
      <p:sp>
        <p:nvSpPr>
          <p:cNvPr id="33818" name="Rectangle 70"/>
          <p:cNvSpPr>
            <a:spLocks noChangeArrowheads="1"/>
          </p:cNvSpPr>
          <p:nvPr/>
        </p:nvSpPr>
        <p:spPr bwMode="auto">
          <a:xfrm>
            <a:off x="8606011" y="5530850"/>
            <a:ext cx="3006229" cy="1250950"/>
          </a:xfrm>
          <a:prstGeom prst="rect">
            <a:avLst/>
          </a:prstGeom>
          <a:solidFill>
            <a:srgbClr val="FFFFFF"/>
          </a:solidFill>
          <a:ln w="25400">
            <a:solidFill>
              <a:srgbClr val="808080"/>
            </a:solidFill>
            <a:miter lim="800000"/>
            <a:headEnd/>
            <a:tailEnd/>
          </a:ln>
        </p:spPr>
        <p:txBody>
          <a:bodyPr lIns="45720" rIns="45720"/>
          <a:lstStyle/>
          <a:p>
            <a:r>
              <a:rPr lang="en-US" b="1">
                <a:latin typeface="Arial Narrow" pitchFamily="34" charset="0"/>
              </a:rPr>
              <a:t>Continental shelf and islands</a:t>
            </a:r>
          </a:p>
          <a:p>
            <a:pPr>
              <a:buFontTx/>
              <a:buChar char="•"/>
            </a:pPr>
            <a:r>
              <a:rPr lang="en-US">
                <a:latin typeface="Arial Narrow" pitchFamily="34" charset="0"/>
              </a:rPr>
              <a:t>Seismic and volcanic activity.</a:t>
            </a:r>
          </a:p>
        </p:txBody>
      </p:sp>
      <p:sp>
        <p:nvSpPr>
          <p:cNvPr id="33819" name="Text Box 71"/>
          <p:cNvSpPr txBox="1">
            <a:spLocks noChangeArrowheads="1"/>
          </p:cNvSpPr>
          <p:nvPr/>
        </p:nvSpPr>
        <p:spPr bwMode="auto">
          <a:xfrm rot="-5400000">
            <a:off x="7931174" y="1891914"/>
            <a:ext cx="779765" cy="276999"/>
          </a:xfrm>
          <a:prstGeom prst="rect">
            <a:avLst/>
          </a:prstGeom>
          <a:solidFill>
            <a:srgbClr val="FFFFFF"/>
          </a:solidFill>
          <a:ln w="9525">
            <a:solidFill>
              <a:srgbClr val="808080"/>
            </a:solidFill>
            <a:miter lim="800000"/>
            <a:headEnd/>
            <a:tailEnd/>
          </a:ln>
        </p:spPr>
        <p:txBody>
          <a:bodyPr wrap="none" tIns="0" bIns="0">
            <a:spAutoFit/>
          </a:bodyPr>
          <a:lstStyle/>
          <a:p>
            <a:pPr eaLnBrk="0" hangingPunct="0"/>
            <a:r>
              <a:rPr lang="en-US" b="1">
                <a:latin typeface="AvantGarde Bk BT" pitchFamily="34" charset="0"/>
              </a:rPr>
              <a:t>Step 1</a:t>
            </a:r>
          </a:p>
        </p:txBody>
      </p:sp>
      <p:sp>
        <p:nvSpPr>
          <p:cNvPr id="33820" name="Text Box 72"/>
          <p:cNvSpPr txBox="1">
            <a:spLocks noChangeArrowheads="1"/>
          </p:cNvSpPr>
          <p:nvPr/>
        </p:nvSpPr>
        <p:spPr bwMode="auto">
          <a:xfrm rot="-5400000">
            <a:off x="7932761" y="3338126"/>
            <a:ext cx="779765" cy="276999"/>
          </a:xfrm>
          <a:prstGeom prst="rect">
            <a:avLst/>
          </a:prstGeom>
          <a:solidFill>
            <a:srgbClr val="FFFFFF"/>
          </a:solidFill>
          <a:ln w="9525">
            <a:solidFill>
              <a:srgbClr val="808080"/>
            </a:solidFill>
            <a:miter lim="800000"/>
            <a:headEnd/>
            <a:tailEnd/>
          </a:ln>
        </p:spPr>
        <p:txBody>
          <a:bodyPr wrap="none" tIns="0" bIns="0">
            <a:spAutoFit/>
          </a:bodyPr>
          <a:lstStyle/>
          <a:p>
            <a:pPr eaLnBrk="0" hangingPunct="0"/>
            <a:r>
              <a:rPr lang="en-US" b="1">
                <a:latin typeface="AvantGarde Bk BT" pitchFamily="34" charset="0"/>
              </a:rPr>
              <a:t>Step 2</a:t>
            </a:r>
          </a:p>
        </p:txBody>
      </p:sp>
      <p:sp>
        <p:nvSpPr>
          <p:cNvPr id="33821" name="Text Box 73"/>
          <p:cNvSpPr txBox="1">
            <a:spLocks noChangeArrowheads="1"/>
          </p:cNvSpPr>
          <p:nvPr/>
        </p:nvSpPr>
        <p:spPr bwMode="auto">
          <a:xfrm rot="-5400000">
            <a:off x="7939111" y="4655751"/>
            <a:ext cx="779765" cy="276999"/>
          </a:xfrm>
          <a:prstGeom prst="rect">
            <a:avLst/>
          </a:prstGeom>
          <a:solidFill>
            <a:srgbClr val="FFFFFF"/>
          </a:solidFill>
          <a:ln w="9525">
            <a:solidFill>
              <a:srgbClr val="808080"/>
            </a:solidFill>
            <a:miter lim="800000"/>
            <a:headEnd/>
            <a:tailEnd/>
          </a:ln>
        </p:spPr>
        <p:txBody>
          <a:bodyPr wrap="none" tIns="0" bIns="0">
            <a:spAutoFit/>
          </a:bodyPr>
          <a:lstStyle/>
          <a:p>
            <a:pPr eaLnBrk="0" hangingPunct="0"/>
            <a:r>
              <a:rPr lang="en-US" b="1">
                <a:latin typeface="AvantGarde Bk BT" pitchFamily="34" charset="0"/>
              </a:rPr>
              <a:t>Step 3</a:t>
            </a:r>
          </a:p>
        </p:txBody>
      </p:sp>
      <p:sp>
        <p:nvSpPr>
          <p:cNvPr id="33822" name="Text Box 74"/>
          <p:cNvSpPr txBox="1">
            <a:spLocks noChangeArrowheads="1"/>
          </p:cNvSpPr>
          <p:nvPr/>
        </p:nvSpPr>
        <p:spPr bwMode="auto">
          <a:xfrm rot="-5400000">
            <a:off x="7940699" y="6014652"/>
            <a:ext cx="779765" cy="276999"/>
          </a:xfrm>
          <a:prstGeom prst="rect">
            <a:avLst/>
          </a:prstGeom>
          <a:solidFill>
            <a:srgbClr val="FFFFFF"/>
          </a:solidFill>
          <a:ln w="9525">
            <a:solidFill>
              <a:srgbClr val="808080"/>
            </a:solidFill>
            <a:miter lim="800000"/>
            <a:headEnd/>
            <a:tailEnd/>
          </a:ln>
        </p:spPr>
        <p:txBody>
          <a:bodyPr wrap="none" tIns="0" bIns="0">
            <a:spAutoFit/>
          </a:bodyPr>
          <a:lstStyle/>
          <a:p>
            <a:pPr eaLnBrk="0" hangingPunct="0"/>
            <a:r>
              <a:rPr lang="en-US" b="1">
                <a:latin typeface="AvantGarde Bk BT" pitchFamily="34" charset="0"/>
              </a:rPr>
              <a:t>Step 4</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6" name="Rectangle 4"/>
          <p:cNvSpPr>
            <a:spLocks noGrp="1" noChangeArrowheads="1"/>
          </p:cNvSpPr>
          <p:nvPr>
            <p:ph type="title"/>
          </p:nvPr>
        </p:nvSpPr>
        <p:spPr/>
        <p:txBody>
          <a:bodyPr/>
          <a:lstStyle/>
          <a:p>
            <a:pPr eaLnBrk="1" hangingPunct="1">
              <a:defRPr/>
            </a:pPr>
            <a:r>
              <a:rPr lang="en-US"/>
              <a:t>The Himalayan System</a:t>
            </a:r>
          </a:p>
        </p:txBody>
      </p:sp>
      <p:pic>
        <p:nvPicPr>
          <p:cNvPr id="34820" name="Picture 5" descr="Himalayas"/>
          <p:cNvPicPr>
            <a:picLocks noChangeAspect="1" noChangeArrowheads="1"/>
          </p:cNvPicPr>
          <p:nvPr/>
        </p:nvPicPr>
        <p:blipFill>
          <a:blip r:embed="rId3" cstate="print"/>
          <a:srcRect/>
          <a:stretch>
            <a:fillRect/>
          </a:stretch>
        </p:blipFill>
        <p:spPr bwMode="auto">
          <a:xfrm>
            <a:off x="2343151" y="1346200"/>
            <a:ext cx="8145463" cy="5041900"/>
          </a:xfrm>
          <a:prstGeom prst="rect">
            <a:avLst/>
          </a:prstGeom>
          <a:noFill/>
          <a:ln w="9525">
            <a:noFill/>
            <a:miter lim="800000"/>
            <a:headEnd/>
            <a:tailEnd/>
          </a:ln>
        </p:spPr>
      </p:pic>
      <p:sp>
        <p:nvSpPr>
          <p:cNvPr id="34821" name="Text Box 10"/>
          <p:cNvSpPr txBox="1">
            <a:spLocks noChangeArrowheads="1"/>
          </p:cNvSpPr>
          <p:nvPr/>
        </p:nvSpPr>
        <p:spPr bwMode="auto">
          <a:xfrm>
            <a:off x="4854576" y="5629275"/>
            <a:ext cx="838371" cy="369332"/>
          </a:xfrm>
          <a:prstGeom prst="rect">
            <a:avLst/>
          </a:prstGeom>
          <a:noFill/>
          <a:ln w="9525">
            <a:noFill/>
            <a:miter lim="800000"/>
            <a:headEnd/>
            <a:tailEnd/>
          </a:ln>
        </p:spPr>
        <p:txBody>
          <a:bodyPr wrap="none" lIns="0" tIns="0" rIns="0" bIns="0">
            <a:spAutoFit/>
          </a:bodyPr>
          <a:lstStyle/>
          <a:p>
            <a:r>
              <a:rPr lang="en-US" sz="2400" b="1"/>
              <a:t>INDIA</a:t>
            </a:r>
          </a:p>
        </p:txBody>
      </p:sp>
      <p:sp>
        <p:nvSpPr>
          <p:cNvPr id="34822" name="Text Box 12"/>
          <p:cNvSpPr txBox="1">
            <a:spLocks noChangeArrowheads="1"/>
          </p:cNvSpPr>
          <p:nvPr/>
        </p:nvSpPr>
        <p:spPr bwMode="auto">
          <a:xfrm rot="879332">
            <a:off x="5116513" y="5072063"/>
            <a:ext cx="869950" cy="336550"/>
          </a:xfrm>
          <a:prstGeom prst="rect">
            <a:avLst/>
          </a:prstGeom>
          <a:noFill/>
          <a:ln w="9525">
            <a:noFill/>
            <a:miter lim="800000"/>
            <a:headEnd/>
            <a:tailEnd/>
          </a:ln>
        </p:spPr>
        <p:txBody>
          <a:bodyPr>
            <a:spAutoFit/>
          </a:bodyPr>
          <a:lstStyle/>
          <a:p>
            <a:r>
              <a:rPr lang="en-US" sz="1600" b="1"/>
              <a:t>NEPAL</a:t>
            </a:r>
          </a:p>
        </p:txBody>
      </p:sp>
      <p:sp>
        <p:nvSpPr>
          <p:cNvPr id="34823" name="Text Box 14"/>
          <p:cNvSpPr txBox="1">
            <a:spLocks noChangeArrowheads="1"/>
          </p:cNvSpPr>
          <p:nvPr/>
        </p:nvSpPr>
        <p:spPr bwMode="auto">
          <a:xfrm>
            <a:off x="2409825" y="4168776"/>
            <a:ext cx="1035050" cy="244475"/>
          </a:xfrm>
          <a:prstGeom prst="rect">
            <a:avLst/>
          </a:prstGeom>
          <a:noFill/>
          <a:ln w="9525">
            <a:noFill/>
            <a:miter lim="800000"/>
            <a:headEnd/>
            <a:tailEnd/>
          </a:ln>
        </p:spPr>
        <p:txBody>
          <a:bodyPr wrap="none" lIns="0" tIns="0" rIns="0" bIns="0">
            <a:spAutoFit/>
          </a:bodyPr>
          <a:lstStyle/>
          <a:p>
            <a:r>
              <a:rPr lang="en-US" sz="1600" b="1"/>
              <a:t>PAKISTAN</a:t>
            </a:r>
          </a:p>
        </p:txBody>
      </p:sp>
      <p:sp>
        <p:nvSpPr>
          <p:cNvPr id="34824" name="Text Box 15"/>
          <p:cNvSpPr txBox="1">
            <a:spLocks noChangeArrowheads="1"/>
          </p:cNvSpPr>
          <p:nvPr/>
        </p:nvSpPr>
        <p:spPr bwMode="auto">
          <a:xfrm>
            <a:off x="2779713" y="1435100"/>
            <a:ext cx="1163780" cy="369332"/>
          </a:xfrm>
          <a:prstGeom prst="rect">
            <a:avLst/>
          </a:prstGeom>
          <a:noFill/>
          <a:ln w="9525">
            <a:noFill/>
            <a:miter lim="800000"/>
            <a:headEnd/>
            <a:tailEnd/>
          </a:ln>
        </p:spPr>
        <p:txBody>
          <a:bodyPr wrap="none" lIns="0" tIns="0" rIns="0" bIns="0">
            <a:spAutoFit/>
          </a:bodyPr>
          <a:lstStyle/>
          <a:p>
            <a:r>
              <a:rPr lang="en-US" sz="2400" b="1" dirty="0"/>
              <a:t>RUSSIA</a:t>
            </a:r>
          </a:p>
        </p:txBody>
      </p:sp>
      <p:sp>
        <p:nvSpPr>
          <p:cNvPr id="34825" name="Text Box 16"/>
          <p:cNvSpPr txBox="1">
            <a:spLocks noChangeArrowheads="1"/>
          </p:cNvSpPr>
          <p:nvPr/>
        </p:nvSpPr>
        <p:spPr bwMode="auto">
          <a:xfrm>
            <a:off x="8920163" y="1568451"/>
            <a:ext cx="1130118" cy="246221"/>
          </a:xfrm>
          <a:prstGeom prst="rect">
            <a:avLst/>
          </a:prstGeom>
          <a:noFill/>
          <a:ln w="9525">
            <a:noFill/>
            <a:miter lim="800000"/>
            <a:headEnd/>
            <a:tailEnd/>
          </a:ln>
        </p:spPr>
        <p:txBody>
          <a:bodyPr wrap="none" lIns="0" tIns="0" rIns="0" bIns="0">
            <a:spAutoFit/>
          </a:bodyPr>
          <a:lstStyle/>
          <a:p>
            <a:r>
              <a:rPr lang="en-US" sz="1600" b="1"/>
              <a:t>MONGOLIA</a:t>
            </a:r>
          </a:p>
        </p:txBody>
      </p:sp>
      <p:grpSp>
        <p:nvGrpSpPr>
          <p:cNvPr id="2" name="Group 31"/>
          <p:cNvGrpSpPr>
            <a:grpSpLocks/>
          </p:cNvGrpSpPr>
          <p:nvPr/>
        </p:nvGrpSpPr>
        <p:grpSpPr bwMode="auto">
          <a:xfrm>
            <a:off x="4535489" y="2655889"/>
            <a:ext cx="5337175" cy="2732087"/>
            <a:chOff x="1897" y="1728"/>
            <a:chExt cx="3362" cy="1721"/>
          </a:xfrm>
        </p:grpSpPr>
        <p:sp>
          <p:nvSpPr>
            <p:cNvPr id="34847" name="Freeform 6"/>
            <p:cNvSpPr>
              <a:spLocks/>
            </p:cNvSpPr>
            <p:nvPr/>
          </p:nvSpPr>
          <p:spPr bwMode="auto">
            <a:xfrm>
              <a:off x="1897" y="1728"/>
              <a:ext cx="3362" cy="1721"/>
            </a:xfrm>
            <a:custGeom>
              <a:avLst/>
              <a:gdLst>
                <a:gd name="T0" fmla="*/ 488 w 3362"/>
                <a:gd name="T1" fmla="*/ 1301 h 1721"/>
                <a:gd name="T2" fmla="*/ 285 w 3362"/>
                <a:gd name="T3" fmla="*/ 1050 h 1721"/>
                <a:gd name="T4" fmla="*/ 102 w 3362"/>
                <a:gd name="T5" fmla="*/ 935 h 1721"/>
                <a:gd name="T6" fmla="*/ 0 w 3362"/>
                <a:gd name="T7" fmla="*/ 745 h 1721"/>
                <a:gd name="T8" fmla="*/ 0 w 3362"/>
                <a:gd name="T9" fmla="*/ 617 h 1721"/>
                <a:gd name="T10" fmla="*/ 89 w 3362"/>
                <a:gd name="T11" fmla="*/ 549 h 1721"/>
                <a:gd name="T12" fmla="*/ 326 w 3362"/>
                <a:gd name="T13" fmla="*/ 549 h 1721"/>
                <a:gd name="T14" fmla="*/ 861 w 3362"/>
                <a:gd name="T15" fmla="*/ 332 h 1721"/>
                <a:gd name="T16" fmla="*/ 1281 w 3362"/>
                <a:gd name="T17" fmla="*/ 169 h 1721"/>
                <a:gd name="T18" fmla="*/ 1722 w 3362"/>
                <a:gd name="T19" fmla="*/ 81 h 1721"/>
                <a:gd name="T20" fmla="*/ 2067 w 3362"/>
                <a:gd name="T21" fmla="*/ 61 h 1721"/>
                <a:gd name="T22" fmla="*/ 2399 w 3362"/>
                <a:gd name="T23" fmla="*/ 0 h 1721"/>
                <a:gd name="T24" fmla="*/ 2847 w 3362"/>
                <a:gd name="T25" fmla="*/ 190 h 1721"/>
                <a:gd name="T26" fmla="*/ 3172 w 3362"/>
                <a:gd name="T27" fmla="*/ 325 h 1721"/>
                <a:gd name="T28" fmla="*/ 3226 w 3362"/>
                <a:gd name="T29" fmla="*/ 413 h 1721"/>
                <a:gd name="T30" fmla="*/ 3307 w 3362"/>
                <a:gd name="T31" fmla="*/ 576 h 1721"/>
                <a:gd name="T32" fmla="*/ 3362 w 3362"/>
                <a:gd name="T33" fmla="*/ 725 h 1721"/>
                <a:gd name="T34" fmla="*/ 3348 w 3362"/>
                <a:gd name="T35" fmla="*/ 1003 h 1721"/>
                <a:gd name="T36" fmla="*/ 3192 w 3362"/>
                <a:gd name="T37" fmla="*/ 1206 h 1721"/>
                <a:gd name="T38" fmla="*/ 3104 w 3362"/>
                <a:gd name="T39" fmla="*/ 1430 h 1721"/>
                <a:gd name="T40" fmla="*/ 2975 w 3362"/>
                <a:gd name="T41" fmla="*/ 1640 h 1721"/>
                <a:gd name="T42" fmla="*/ 2813 w 3362"/>
                <a:gd name="T43" fmla="*/ 1721 h 1721"/>
                <a:gd name="T44" fmla="*/ 2657 w 3362"/>
                <a:gd name="T45" fmla="*/ 1613 h 1721"/>
                <a:gd name="T46" fmla="*/ 2514 w 3362"/>
                <a:gd name="T47" fmla="*/ 1498 h 1721"/>
                <a:gd name="T48" fmla="*/ 2318 w 3362"/>
                <a:gd name="T49" fmla="*/ 1382 h 1721"/>
                <a:gd name="T50" fmla="*/ 2108 w 3362"/>
                <a:gd name="T51" fmla="*/ 1321 h 1721"/>
                <a:gd name="T52" fmla="*/ 1932 w 3362"/>
                <a:gd name="T53" fmla="*/ 1349 h 1721"/>
                <a:gd name="T54" fmla="*/ 1728 w 3362"/>
                <a:gd name="T55" fmla="*/ 1362 h 1721"/>
                <a:gd name="T56" fmla="*/ 1417 w 3362"/>
                <a:gd name="T57" fmla="*/ 1396 h 1721"/>
                <a:gd name="T58" fmla="*/ 895 w 3362"/>
                <a:gd name="T59" fmla="*/ 1349 h 1721"/>
                <a:gd name="T60" fmla="*/ 488 w 3362"/>
                <a:gd name="T61" fmla="*/ 1301 h 17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62"/>
                <a:gd name="T94" fmla="*/ 0 h 1721"/>
                <a:gd name="T95" fmla="*/ 3362 w 3362"/>
                <a:gd name="T96" fmla="*/ 1721 h 17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62" h="1721">
                  <a:moveTo>
                    <a:pt x="488" y="1301"/>
                  </a:moveTo>
                  <a:lnTo>
                    <a:pt x="285" y="1050"/>
                  </a:lnTo>
                  <a:lnTo>
                    <a:pt x="102" y="935"/>
                  </a:lnTo>
                  <a:lnTo>
                    <a:pt x="0" y="745"/>
                  </a:lnTo>
                  <a:lnTo>
                    <a:pt x="0" y="617"/>
                  </a:lnTo>
                  <a:lnTo>
                    <a:pt x="89" y="549"/>
                  </a:lnTo>
                  <a:lnTo>
                    <a:pt x="326" y="549"/>
                  </a:lnTo>
                  <a:lnTo>
                    <a:pt x="861" y="332"/>
                  </a:lnTo>
                  <a:lnTo>
                    <a:pt x="1281" y="169"/>
                  </a:lnTo>
                  <a:lnTo>
                    <a:pt x="1722" y="81"/>
                  </a:lnTo>
                  <a:lnTo>
                    <a:pt x="2067" y="61"/>
                  </a:lnTo>
                  <a:lnTo>
                    <a:pt x="2399" y="0"/>
                  </a:lnTo>
                  <a:lnTo>
                    <a:pt x="2847" y="190"/>
                  </a:lnTo>
                  <a:lnTo>
                    <a:pt x="3172" y="325"/>
                  </a:lnTo>
                  <a:lnTo>
                    <a:pt x="3226" y="413"/>
                  </a:lnTo>
                  <a:lnTo>
                    <a:pt x="3307" y="576"/>
                  </a:lnTo>
                  <a:lnTo>
                    <a:pt x="3362" y="725"/>
                  </a:lnTo>
                  <a:lnTo>
                    <a:pt x="3348" y="1003"/>
                  </a:lnTo>
                  <a:lnTo>
                    <a:pt x="3192" y="1206"/>
                  </a:lnTo>
                  <a:lnTo>
                    <a:pt x="3104" y="1430"/>
                  </a:lnTo>
                  <a:lnTo>
                    <a:pt x="2975" y="1640"/>
                  </a:lnTo>
                  <a:lnTo>
                    <a:pt x="2813" y="1721"/>
                  </a:lnTo>
                  <a:lnTo>
                    <a:pt x="2657" y="1613"/>
                  </a:lnTo>
                  <a:lnTo>
                    <a:pt x="2514" y="1498"/>
                  </a:lnTo>
                  <a:lnTo>
                    <a:pt x="2318" y="1382"/>
                  </a:lnTo>
                  <a:lnTo>
                    <a:pt x="2108" y="1321"/>
                  </a:lnTo>
                  <a:lnTo>
                    <a:pt x="1932" y="1349"/>
                  </a:lnTo>
                  <a:lnTo>
                    <a:pt x="1728" y="1362"/>
                  </a:lnTo>
                  <a:lnTo>
                    <a:pt x="1417" y="1396"/>
                  </a:lnTo>
                  <a:lnTo>
                    <a:pt x="895" y="1349"/>
                  </a:lnTo>
                  <a:lnTo>
                    <a:pt x="488" y="1301"/>
                  </a:lnTo>
                  <a:close/>
                </a:path>
              </a:pathLst>
            </a:custGeom>
            <a:solidFill>
              <a:srgbClr val="FFFFFF">
                <a:alpha val="30196"/>
              </a:srgbClr>
            </a:solidFill>
            <a:ln w="25400">
              <a:solidFill>
                <a:schemeClr val="tx1"/>
              </a:solidFill>
              <a:prstDash val="dash"/>
              <a:round/>
              <a:headEnd/>
              <a:tailEnd/>
            </a:ln>
          </p:spPr>
          <p:txBody>
            <a:bodyPr/>
            <a:lstStyle/>
            <a:p>
              <a:endParaRPr lang="en-US"/>
            </a:p>
          </p:txBody>
        </p:sp>
        <p:sp>
          <p:nvSpPr>
            <p:cNvPr id="34848" name="Text Box 20"/>
            <p:cNvSpPr txBox="1">
              <a:spLocks noChangeArrowheads="1"/>
            </p:cNvSpPr>
            <p:nvPr/>
          </p:nvSpPr>
          <p:spPr bwMode="auto">
            <a:xfrm>
              <a:off x="2903" y="2035"/>
              <a:ext cx="1432" cy="523"/>
            </a:xfrm>
            <a:prstGeom prst="rect">
              <a:avLst/>
            </a:prstGeom>
            <a:noFill/>
            <a:ln w="9525">
              <a:noFill/>
              <a:miter lim="800000"/>
              <a:headEnd/>
              <a:tailEnd/>
            </a:ln>
          </p:spPr>
          <p:txBody>
            <a:bodyPr wrap="none">
              <a:spAutoFit/>
            </a:bodyPr>
            <a:lstStyle/>
            <a:p>
              <a:pPr algn="ctr"/>
              <a:r>
                <a:rPr lang="en-US" sz="2400" b="1">
                  <a:solidFill>
                    <a:srgbClr val="000000"/>
                  </a:solidFill>
                  <a:latin typeface="Times New Roman" pitchFamily="18" charset="0"/>
                </a:rPr>
                <a:t>Tibetan Plateau</a:t>
              </a:r>
            </a:p>
            <a:p>
              <a:pPr algn="ctr"/>
              <a:r>
                <a:rPr lang="en-US" sz="2400" b="1">
                  <a:solidFill>
                    <a:srgbClr val="000000"/>
                  </a:solidFill>
                  <a:latin typeface="Times New Roman" pitchFamily="18" charset="0"/>
                </a:rPr>
                <a:t>(10,000 feet)</a:t>
              </a:r>
            </a:p>
          </p:txBody>
        </p:sp>
      </p:grpSp>
      <p:grpSp>
        <p:nvGrpSpPr>
          <p:cNvPr id="3" name="Group 30"/>
          <p:cNvGrpSpPr>
            <a:grpSpLocks/>
          </p:cNvGrpSpPr>
          <p:nvPr/>
        </p:nvGrpSpPr>
        <p:grpSpPr bwMode="auto">
          <a:xfrm>
            <a:off x="2717800" y="1622425"/>
            <a:ext cx="5583238" cy="3830638"/>
            <a:chOff x="752" y="1077"/>
            <a:chExt cx="3517" cy="2413"/>
          </a:xfrm>
        </p:grpSpPr>
        <p:sp>
          <p:nvSpPr>
            <p:cNvPr id="34841" name="Freeform 8"/>
            <p:cNvSpPr>
              <a:spLocks/>
            </p:cNvSpPr>
            <p:nvPr/>
          </p:nvSpPr>
          <p:spPr bwMode="auto">
            <a:xfrm>
              <a:off x="1328" y="2426"/>
              <a:ext cx="2941" cy="1064"/>
            </a:xfrm>
            <a:custGeom>
              <a:avLst/>
              <a:gdLst>
                <a:gd name="T0" fmla="*/ 1315 w 2941"/>
                <a:gd name="T1" fmla="*/ 989 h 1064"/>
                <a:gd name="T2" fmla="*/ 1084 w 2941"/>
                <a:gd name="T3" fmla="*/ 928 h 1064"/>
                <a:gd name="T4" fmla="*/ 847 w 2941"/>
                <a:gd name="T5" fmla="*/ 840 h 1064"/>
                <a:gd name="T6" fmla="*/ 603 w 2941"/>
                <a:gd name="T7" fmla="*/ 712 h 1064"/>
                <a:gd name="T8" fmla="*/ 244 w 2941"/>
                <a:gd name="T9" fmla="*/ 495 h 1064"/>
                <a:gd name="T10" fmla="*/ 68 w 2941"/>
                <a:gd name="T11" fmla="*/ 325 h 1064"/>
                <a:gd name="T12" fmla="*/ 21 w 2941"/>
                <a:gd name="T13" fmla="*/ 169 h 1064"/>
                <a:gd name="T14" fmla="*/ 0 w 2941"/>
                <a:gd name="T15" fmla="*/ 54 h 1064"/>
                <a:gd name="T16" fmla="*/ 163 w 2941"/>
                <a:gd name="T17" fmla="*/ 0 h 1064"/>
                <a:gd name="T18" fmla="*/ 373 w 2941"/>
                <a:gd name="T19" fmla="*/ 54 h 1064"/>
                <a:gd name="T20" fmla="*/ 515 w 2941"/>
                <a:gd name="T21" fmla="*/ 136 h 1064"/>
                <a:gd name="T22" fmla="*/ 664 w 2941"/>
                <a:gd name="T23" fmla="*/ 278 h 1064"/>
                <a:gd name="T24" fmla="*/ 807 w 2941"/>
                <a:gd name="T25" fmla="*/ 373 h 1064"/>
                <a:gd name="T26" fmla="*/ 935 w 2941"/>
                <a:gd name="T27" fmla="*/ 522 h 1064"/>
                <a:gd name="T28" fmla="*/ 1084 w 2941"/>
                <a:gd name="T29" fmla="*/ 651 h 1064"/>
                <a:gd name="T30" fmla="*/ 1294 w 2941"/>
                <a:gd name="T31" fmla="*/ 664 h 1064"/>
                <a:gd name="T32" fmla="*/ 1721 w 2941"/>
                <a:gd name="T33" fmla="*/ 705 h 1064"/>
                <a:gd name="T34" fmla="*/ 2189 w 2941"/>
                <a:gd name="T35" fmla="*/ 725 h 1064"/>
                <a:gd name="T36" fmla="*/ 2514 w 2941"/>
                <a:gd name="T37" fmla="*/ 705 h 1064"/>
                <a:gd name="T38" fmla="*/ 2799 w 2941"/>
                <a:gd name="T39" fmla="*/ 684 h 1064"/>
                <a:gd name="T40" fmla="*/ 2941 w 2941"/>
                <a:gd name="T41" fmla="*/ 793 h 1064"/>
                <a:gd name="T42" fmla="*/ 2846 w 2941"/>
                <a:gd name="T43" fmla="*/ 874 h 1064"/>
                <a:gd name="T44" fmla="*/ 2711 w 2941"/>
                <a:gd name="T45" fmla="*/ 888 h 1064"/>
                <a:gd name="T46" fmla="*/ 2507 w 2941"/>
                <a:gd name="T47" fmla="*/ 935 h 1064"/>
                <a:gd name="T48" fmla="*/ 2358 w 2941"/>
                <a:gd name="T49" fmla="*/ 1023 h 1064"/>
                <a:gd name="T50" fmla="*/ 2148 w 2941"/>
                <a:gd name="T51" fmla="*/ 1057 h 1064"/>
                <a:gd name="T52" fmla="*/ 1999 w 2941"/>
                <a:gd name="T53" fmla="*/ 1064 h 1064"/>
                <a:gd name="T54" fmla="*/ 1762 w 2941"/>
                <a:gd name="T55" fmla="*/ 1050 h 1064"/>
                <a:gd name="T56" fmla="*/ 1518 w 2941"/>
                <a:gd name="T57" fmla="*/ 1030 h 1064"/>
                <a:gd name="T58" fmla="*/ 1315 w 2941"/>
                <a:gd name="T59" fmla="*/ 989 h 10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41"/>
                <a:gd name="T91" fmla="*/ 0 h 1064"/>
                <a:gd name="T92" fmla="*/ 2941 w 2941"/>
                <a:gd name="T93" fmla="*/ 1064 h 10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41" h="1064">
                  <a:moveTo>
                    <a:pt x="1315" y="989"/>
                  </a:moveTo>
                  <a:lnTo>
                    <a:pt x="1084" y="928"/>
                  </a:lnTo>
                  <a:lnTo>
                    <a:pt x="847" y="840"/>
                  </a:lnTo>
                  <a:lnTo>
                    <a:pt x="603" y="712"/>
                  </a:lnTo>
                  <a:lnTo>
                    <a:pt x="244" y="495"/>
                  </a:lnTo>
                  <a:lnTo>
                    <a:pt x="68" y="325"/>
                  </a:lnTo>
                  <a:lnTo>
                    <a:pt x="21" y="169"/>
                  </a:lnTo>
                  <a:lnTo>
                    <a:pt x="0" y="54"/>
                  </a:lnTo>
                  <a:lnTo>
                    <a:pt x="163" y="0"/>
                  </a:lnTo>
                  <a:lnTo>
                    <a:pt x="373" y="54"/>
                  </a:lnTo>
                  <a:lnTo>
                    <a:pt x="515" y="136"/>
                  </a:lnTo>
                  <a:lnTo>
                    <a:pt x="664" y="278"/>
                  </a:lnTo>
                  <a:lnTo>
                    <a:pt x="807" y="373"/>
                  </a:lnTo>
                  <a:lnTo>
                    <a:pt x="935" y="522"/>
                  </a:lnTo>
                  <a:lnTo>
                    <a:pt x="1084" y="651"/>
                  </a:lnTo>
                  <a:lnTo>
                    <a:pt x="1294" y="664"/>
                  </a:lnTo>
                  <a:lnTo>
                    <a:pt x="1721" y="705"/>
                  </a:lnTo>
                  <a:lnTo>
                    <a:pt x="2189" y="725"/>
                  </a:lnTo>
                  <a:lnTo>
                    <a:pt x="2514" y="705"/>
                  </a:lnTo>
                  <a:lnTo>
                    <a:pt x="2799" y="684"/>
                  </a:lnTo>
                  <a:lnTo>
                    <a:pt x="2941" y="793"/>
                  </a:lnTo>
                  <a:lnTo>
                    <a:pt x="2846" y="874"/>
                  </a:lnTo>
                  <a:lnTo>
                    <a:pt x="2711" y="888"/>
                  </a:lnTo>
                  <a:lnTo>
                    <a:pt x="2507" y="935"/>
                  </a:lnTo>
                  <a:lnTo>
                    <a:pt x="2358" y="1023"/>
                  </a:lnTo>
                  <a:lnTo>
                    <a:pt x="2148" y="1057"/>
                  </a:lnTo>
                  <a:lnTo>
                    <a:pt x="1999" y="1064"/>
                  </a:lnTo>
                  <a:lnTo>
                    <a:pt x="1762" y="1050"/>
                  </a:lnTo>
                  <a:lnTo>
                    <a:pt x="1518" y="1030"/>
                  </a:lnTo>
                  <a:lnTo>
                    <a:pt x="1315" y="989"/>
                  </a:lnTo>
                  <a:close/>
                </a:path>
              </a:pathLst>
            </a:custGeom>
            <a:solidFill>
              <a:srgbClr val="FFFFFF">
                <a:alpha val="30196"/>
              </a:srgbClr>
            </a:solidFill>
            <a:ln w="50800">
              <a:solidFill>
                <a:srgbClr val="800000"/>
              </a:solidFill>
              <a:round/>
              <a:headEnd/>
              <a:tailEnd/>
            </a:ln>
          </p:spPr>
          <p:txBody>
            <a:bodyPr/>
            <a:lstStyle/>
            <a:p>
              <a:endParaRPr lang="en-US"/>
            </a:p>
          </p:txBody>
        </p:sp>
        <p:sp>
          <p:nvSpPr>
            <p:cNvPr id="34842" name="Freeform 9"/>
            <p:cNvSpPr>
              <a:spLocks/>
            </p:cNvSpPr>
            <p:nvPr/>
          </p:nvSpPr>
          <p:spPr bwMode="auto">
            <a:xfrm>
              <a:off x="752" y="1077"/>
              <a:ext cx="3280" cy="590"/>
            </a:xfrm>
            <a:custGeom>
              <a:avLst/>
              <a:gdLst>
                <a:gd name="T0" fmla="*/ 3253 w 3280"/>
                <a:gd name="T1" fmla="*/ 170 h 590"/>
                <a:gd name="T2" fmla="*/ 2968 w 3280"/>
                <a:gd name="T3" fmla="*/ 75 h 590"/>
                <a:gd name="T4" fmla="*/ 2609 w 3280"/>
                <a:gd name="T5" fmla="*/ 75 h 590"/>
                <a:gd name="T6" fmla="*/ 2386 w 3280"/>
                <a:gd name="T7" fmla="*/ 41 h 590"/>
                <a:gd name="T8" fmla="*/ 2060 w 3280"/>
                <a:gd name="T9" fmla="*/ 34 h 590"/>
                <a:gd name="T10" fmla="*/ 1566 w 3280"/>
                <a:gd name="T11" fmla="*/ 0 h 590"/>
                <a:gd name="T12" fmla="*/ 1498 w 3280"/>
                <a:gd name="T13" fmla="*/ 55 h 590"/>
                <a:gd name="T14" fmla="*/ 1538 w 3280"/>
                <a:gd name="T15" fmla="*/ 129 h 590"/>
                <a:gd name="T16" fmla="*/ 1267 w 3280"/>
                <a:gd name="T17" fmla="*/ 129 h 590"/>
                <a:gd name="T18" fmla="*/ 922 w 3280"/>
                <a:gd name="T19" fmla="*/ 305 h 590"/>
                <a:gd name="T20" fmla="*/ 630 w 3280"/>
                <a:gd name="T21" fmla="*/ 285 h 590"/>
                <a:gd name="T22" fmla="*/ 0 w 3280"/>
                <a:gd name="T23" fmla="*/ 299 h 590"/>
                <a:gd name="T24" fmla="*/ 136 w 3280"/>
                <a:gd name="T25" fmla="*/ 434 h 590"/>
                <a:gd name="T26" fmla="*/ 319 w 3280"/>
                <a:gd name="T27" fmla="*/ 509 h 590"/>
                <a:gd name="T28" fmla="*/ 468 w 3280"/>
                <a:gd name="T29" fmla="*/ 590 h 590"/>
                <a:gd name="T30" fmla="*/ 888 w 3280"/>
                <a:gd name="T31" fmla="*/ 522 h 590"/>
                <a:gd name="T32" fmla="*/ 1173 w 3280"/>
                <a:gd name="T33" fmla="*/ 441 h 590"/>
                <a:gd name="T34" fmla="*/ 1383 w 3280"/>
                <a:gd name="T35" fmla="*/ 346 h 590"/>
                <a:gd name="T36" fmla="*/ 1789 w 3280"/>
                <a:gd name="T37" fmla="*/ 299 h 590"/>
                <a:gd name="T38" fmla="*/ 2087 w 3280"/>
                <a:gd name="T39" fmla="*/ 285 h 590"/>
                <a:gd name="T40" fmla="*/ 2311 w 3280"/>
                <a:gd name="T41" fmla="*/ 258 h 590"/>
                <a:gd name="T42" fmla="*/ 2399 w 3280"/>
                <a:gd name="T43" fmla="*/ 177 h 590"/>
                <a:gd name="T44" fmla="*/ 2751 w 3280"/>
                <a:gd name="T45" fmla="*/ 177 h 590"/>
                <a:gd name="T46" fmla="*/ 3002 w 3280"/>
                <a:gd name="T47" fmla="*/ 163 h 590"/>
                <a:gd name="T48" fmla="*/ 3178 w 3280"/>
                <a:gd name="T49" fmla="*/ 231 h 590"/>
                <a:gd name="T50" fmla="*/ 3280 w 3280"/>
                <a:gd name="T51" fmla="*/ 238 h 590"/>
                <a:gd name="T52" fmla="*/ 3253 w 3280"/>
                <a:gd name="T53" fmla="*/ 170 h 5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280"/>
                <a:gd name="T82" fmla="*/ 0 h 590"/>
                <a:gd name="T83" fmla="*/ 3280 w 3280"/>
                <a:gd name="T84" fmla="*/ 590 h 5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280" h="590">
                  <a:moveTo>
                    <a:pt x="3253" y="170"/>
                  </a:moveTo>
                  <a:lnTo>
                    <a:pt x="2968" y="75"/>
                  </a:lnTo>
                  <a:lnTo>
                    <a:pt x="2609" y="75"/>
                  </a:lnTo>
                  <a:lnTo>
                    <a:pt x="2386" y="41"/>
                  </a:lnTo>
                  <a:lnTo>
                    <a:pt x="2060" y="34"/>
                  </a:lnTo>
                  <a:lnTo>
                    <a:pt x="1566" y="0"/>
                  </a:lnTo>
                  <a:lnTo>
                    <a:pt x="1498" y="55"/>
                  </a:lnTo>
                  <a:lnTo>
                    <a:pt x="1538" y="129"/>
                  </a:lnTo>
                  <a:lnTo>
                    <a:pt x="1267" y="129"/>
                  </a:lnTo>
                  <a:lnTo>
                    <a:pt x="922" y="305"/>
                  </a:lnTo>
                  <a:lnTo>
                    <a:pt x="630" y="285"/>
                  </a:lnTo>
                  <a:lnTo>
                    <a:pt x="0" y="299"/>
                  </a:lnTo>
                  <a:lnTo>
                    <a:pt x="136" y="434"/>
                  </a:lnTo>
                  <a:lnTo>
                    <a:pt x="319" y="509"/>
                  </a:lnTo>
                  <a:lnTo>
                    <a:pt x="468" y="590"/>
                  </a:lnTo>
                  <a:lnTo>
                    <a:pt x="888" y="522"/>
                  </a:lnTo>
                  <a:lnTo>
                    <a:pt x="1173" y="441"/>
                  </a:lnTo>
                  <a:lnTo>
                    <a:pt x="1383" y="346"/>
                  </a:lnTo>
                  <a:lnTo>
                    <a:pt x="1789" y="299"/>
                  </a:lnTo>
                  <a:lnTo>
                    <a:pt x="2087" y="285"/>
                  </a:lnTo>
                  <a:lnTo>
                    <a:pt x="2311" y="258"/>
                  </a:lnTo>
                  <a:lnTo>
                    <a:pt x="2399" y="177"/>
                  </a:lnTo>
                  <a:lnTo>
                    <a:pt x="2751" y="177"/>
                  </a:lnTo>
                  <a:lnTo>
                    <a:pt x="3002" y="163"/>
                  </a:lnTo>
                  <a:lnTo>
                    <a:pt x="3178" y="231"/>
                  </a:lnTo>
                  <a:lnTo>
                    <a:pt x="3280" y="238"/>
                  </a:lnTo>
                  <a:lnTo>
                    <a:pt x="3253" y="170"/>
                  </a:lnTo>
                  <a:close/>
                </a:path>
              </a:pathLst>
            </a:custGeom>
            <a:solidFill>
              <a:srgbClr val="FFFFFF">
                <a:alpha val="30196"/>
              </a:srgbClr>
            </a:solidFill>
            <a:ln w="50800">
              <a:solidFill>
                <a:srgbClr val="800000"/>
              </a:solidFill>
              <a:round/>
              <a:headEnd/>
              <a:tailEnd/>
            </a:ln>
          </p:spPr>
          <p:txBody>
            <a:bodyPr/>
            <a:lstStyle/>
            <a:p>
              <a:endParaRPr lang="en-US"/>
            </a:p>
          </p:txBody>
        </p:sp>
        <p:sp>
          <p:nvSpPr>
            <p:cNvPr id="34843" name="Freeform 13"/>
            <p:cNvSpPr>
              <a:spLocks/>
            </p:cNvSpPr>
            <p:nvPr/>
          </p:nvSpPr>
          <p:spPr bwMode="auto">
            <a:xfrm>
              <a:off x="908" y="1687"/>
              <a:ext cx="969" cy="739"/>
            </a:xfrm>
            <a:custGeom>
              <a:avLst/>
              <a:gdLst>
                <a:gd name="T0" fmla="*/ 678 w 969"/>
                <a:gd name="T1" fmla="*/ 698 h 739"/>
                <a:gd name="T2" fmla="*/ 447 w 969"/>
                <a:gd name="T3" fmla="*/ 624 h 739"/>
                <a:gd name="T4" fmla="*/ 197 w 969"/>
                <a:gd name="T5" fmla="*/ 441 h 739"/>
                <a:gd name="T6" fmla="*/ 75 w 969"/>
                <a:gd name="T7" fmla="*/ 231 h 739"/>
                <a:gd name="T8" fmla="*/ 14 w 969"/>
                <a:gd name="T9" fmla="*/ 116 h 739"/>
                <a:gd name="T10" fmla="*/ 0 w 969"/>
                <a:gd name="T11" fmla="*/ 0 h 739"/>
                <a:gd name="T12" fmla="*/ 149 w 969"/>
                <a:gd name="T13" fmla="*/ 7 h 739"/>
                <a:gd name="T14" fmla="*/ 264 w 969"/>
                <a:gd name="T15" fmla="*/ 55 h 739"/>
                <a:gd name="T16" fmla="*/ 447 w 969"/>
                <a:gd name="T17" fmla="*/ 183 h 739"/>
                <a:gd name="T18" fmla="*/ 630 w 969"/>
                <a:gd name="T19" fmla="*/ 366 h 739"/>
                <a:gd name="T20" fmla="*/ 888 w 969"/>
                <a:gd name="T21" fmla="*/ 488 h 739"/>
                <a:gd name="T22" fmla="*/ 969 w 969"/>
                <a:gd name="T23" fmla="*/ 563 h 739"/>
                <a:gd name="T24" fmla="*/ 942 w 969"/>
                <a:gd name="T25" fmla="*/ 712 h 739"/>
                <a:gd name="T26" fmla="*/ 867 w 969"/>
                <a:gd name="T27" fmla="*/ 739 h 739"/>
                <a:gd name="T28" fmla="*/ 623 w 969"/>
                <a:gd name="T29" fmla="*/ 678 h 739"/>
                <a:gd name="T30" fmla="*/ 678 w 969"/>
                <a:gd name="T31" fmla="*/ 698 h 7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69"/>
                <a:gd name="T49" fmla="*/ 0 h 739"/>
                <a:gd name="T50" fmla="*/ 969 w 969"/>
                <a:gd name="T51" fmla="*/ 739 h 7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69" h="739">
                  <a:moveTo>
                    <a:pt x="678" y="698"/>
                  </a:moveTo>
                  <a:lnTo>
                    <a:pt x="447" y="624"/>
                  </a:lnTo>
                  <a:lnTo>
                    <a:pt x="197" y="441"/>
                  </a:lnTo>
                  <a:lnTo>
                    <a:pt x="75" y="231"/>
                  </a:lnTo>
                  <a:lnTo>
                    <a:pt x="14" y="116"/>
                  </a:lnTo>
                  <a:lnTo>
                    <a:pt x="0" y="0"/>
                  </a:lnTo>
                  <a:lnTo>
                    <a:pt x="149" y="7"/>
                  </a:lnTo>
                  <a:lnTo>
                    <a:pt x="264" y="55"/>
                  </a:lnTo>
                  <a:lnTo>
                    <a:pt x="447" y="183"/>
                  </a:lnTo>
                  <a:lnTo>
                    <a:pt x="630" y="366"/>
                  </a:lnTo>
                  <a:lnTo>
                    <a:pt x="888" y="488"/>
                  </a:lnTo>
                  <a:lnTo>
                    <a:pt x="969" y="563"/>
                  </a:lnTo>
                  <a:lnTo>
                    <a:pt x="942" y="712"/>
                  </a:lnTo>
                  <a:lnTo>
                    <a:pt x="867" y="739"/>
                  </a:lnTo>
                  <a:lnTo>
                    <a:pt x="623" y="678"/>
                  </a:lnTo>
                  <a:lnTo>
                    <a:pt x="678" y="698"/>
                  </a:lnTo>
                  <a:close/>
                </a:path>
              </a:pathLst>
            </a:custGeom>
            <a:solidFill>
              <a:srgbClr val="FFFFFF">
                <a:alpha val="30196"/>
              </a:srgbClr>
            </a:solidFill>
            <a:ln w="50800">
              <a:solidFill>
                <a:srgbClr val="800000"/>
              </a:solidFill>
              <a:round/>
              <a:headEnd/>
              <a:tailEnd/>
            </a:ln>
          </p:spPr>
          <p:txBody>
            <a:bodyPr/>
            <a:lstStyle/>
            <a:p>
              <a:endParaRPr lang="en-US"/>
            </a:p>
          </p:txBody>
        </p:sp>
        <p:sp>
          <p:nvSpPr>
            <p:cNvPr id="34844" name="Text Box 17"/>
            <p:cNvSpPr txBox="1">
              <a:spLocks noChangeArrowheads="1"/>
            </p:cNvSpPr>
            <p:nvPr/>
          </p:nvSpPr>
          <p:spPr bwMode="auto">
            <a:xfrm rot="604499">
              <a:off x="2085" y="3041"/>
              <a:ext cx="915" cy="288"/>
            </a:xfrm>
            <a:prstGeom prst="rect">
              <a:avLst/>
            </a:prstGeom>
            <a:noFill/>
            <a:ln w="9525">
              <a:noFill/>
              <a:miter lim="800000"/>
              <a:headEnd/>
              <a:tailEnd/>
            </a:ln>
          </p:spPr>
          <p:txBody>
            <a:bodyPr wrap="none">
              <a:spAutoFit/>
            </a:bodyPr>
            <a:lstStyle/>
            <a:p>
              <a:r>
                <a:rPr lang="en-US" sz="2400" b="1">
                  <a:solidFill>
                    <a:srgbClr val="000000"/>
                  </a:solidFill>
                  <a:latin typeface="Times New Roman" pitchFamily="18" charset="0"/>
                </a:rPr>
                <a:t>Himalaya</a:t>
              </a:r>
            </a:p>
          </p:txBody>
        </p:sp>
        <p:sp>
          <p:nvSpPr>
            <p:cNvPr id="34845" name="Text Box 18"/>
            <p:cNvSpPr txBox="1">
              <a:spLocks noChangeArrowheads="1"/>
            </p:cNvSpPr>
            <p:nvPr/>
          </p:nvSpPr>
          <p:spPr bwMode="auto">
            <a:xfrm rot="1899294">
              <a:off x="870" y="1897"/>
              <a:ext cx="1086" cy="288"/>
            </a:xfrm>
            <a:prstGeom prst="rect">
              <a:avLst/>
            </a:prstGeom>
            <a:noFill/>
            <a:ln w="9525">
              <a:noFill/>
              <a:miter lim="800000"/>
              <a:headEnd/>
              <a:tailEnd/>
            </a:ln>
          </p:spPr>
          <p:txBody>
            <a:bodyPr wrap="none">
              <a:spAutoFit/>
            </a:bodyPr>
            <a:lstStyle/>
            <a:p>
              <a:r>
                <a:rPr lang="en-US" sz="2400" b="1">
                  <a:solidFill>
                    <a:srgbClr val="000000"/>
                  </a:solidFill>
                  <a:latin typeface="Times New Roman" pitchFamily="18" charset="0"/>
                </a:rPr>
                <a:t>Karakoram</a:t>
              </a:r>
            </a:p>
          </p:txBody>
        </p:sp>
        <p:sp>
          <p:nvSpPr>
            <p:cNvPr id="34846" name="Text Box 19"/>
            <p:cNvSpPr txBox="1">
              <a:spLocks noChangeArrowheads="1"/>
            </p:cNvSpPr>
            <p:nvPr/>
          </p:nvSpPr>
          <p:spPr bwMode="auto">
            <a:xfrm rot="-755851">
              <a:off x="1763" y="1158"/>
              <a:ext cx="954" cy="288"/>
            </a:xfrm>
            <a:prstGeom prst="rect">
              <a:avLst/>
            </a:prstGeom>
            <a:noFill/>
            <a:ln w="9525">
              <a:noFill/>
              <a:miter lim="800000"/>
              <a:headEnd/>
              <a:tailEnd/>
            </a:ln>
          </p:spPr>
          <p:txBody>
            <a:bodyPr wrap="none">
              <a:spAutoFit/>
            </a:bodyPr>
            <a:lstStyle/>
            <a:p>
              <a:r>
                <a:rPr lang="en-US" sz="2400" b="1">
                  <a:solidFill>
                    <a:srgbClr val="000000"/>
                  </a:solidFill>
                  <a:latin typeface="Times New Roman" pitchFamily="18" charset="0"/>
                </a:rPr>
                <a:t>Tien Shan</a:t>
              </a:r>
            </a:p>
          </p:txBody>
        </p:sp>
      </p:grpSp>
      <p:grpSp>
        <p:nvGrpSpPr>
          <p:cNvPr id="4" name="Group 32"/>
          <p:cNvGrpSpPr>
            <a:grpSpLocks/>
          </p:cNvGrpSpPr>
          <p:nvPr/>
        </p:nvGrpSpPr>
        <p:grpSpPr bwMode="auto">
          <a:xfrm>
            <a:off x="3675063" y="2151064"/>
            <a:ext cx="3625850" cy="1203325"/>
            <a:chOff x="1355" y="1410"/>
            <a:chExt cx="2284" cy="758"/>
          </a:xfrm>
        </p:grpSpPr>
        <p:sp>
          <p:nvSpPr>
            <p:cNvPr id="34839" name="Freeform 22"/>
            <p:cNvSpPr>
              <a:spLocks/>
            </p:cNvSpPr>
            <p:nvPr/>
          </p:nvSpPr>
          <p:spPr bwMode="auto">
            <a:xfrm>
              <a:off x="1355" y="1410"/>
              <a:ext cx="2284" cy="758"/>
            </a:xfrm>
            <a:custGeom>
              <a:avLst/>
              <a:gdLst>
                <a:gd name="T0" fmla="*/ 265 w 2284"/>
                <a:gd name="T1" fmla="*/ 650 h 758"/>
                <a:gd name="T2" fmla="*/ 122 w 2284"/>
                <a:gd name="T3" fmla="*/ 521 h 758"/>
                <a:gd name="T4" fmla="*/ 0 w 2284"/>
                <a:gd name="T5" fmla="*/ 393 h 758"/>
                <a:gd name="T6" fmla="*/ 14 w 2284"/>
                <a:gd name="T7" fmla="*/ 325 h 758"/>
                <a:gd name="T8" fmla="*/ 143 w 2284"/>
                <a:gd name="T9" fmla="*/ 298 h 758"/>
                <a:gd name="T10" fmla="*/ 373 w 2284"/>
                <a:gd name="T11" fmla="*/ 237 h 758"/>
                <a:gd name="T12" fmla="*/ 637 w 2284"/>
                <a:gd name="T13" fmla="*/ 162 h 758"/>
                <a:gd name="T14" fmla="*/ 766 w 2284"/>
                <a:gd name="T15" fmla="*/ 74 h 758"/>
                <a:gd name="T16" fmla="*/ 1071 w 2284"/>
                <a:gd name="T17" fmla="*/ 20 h 758"/>
                <a:gd name="T18" fmla="*/ 1295 w 2284"/>
                <a:gd name="T19" fmla="*/ 0 h 758"/>
                <a:gd name="T20" fmla="*/ 1518 w 2284"/>
                <a:gd name="T21" fmla="*/ 47 h 758"/>
                <a:gd name="T22" fmla="*/ 1688 w 2284"/>
                <a:gd name="T23" fmla="*/ 108 h 758"/>
                <a:gd name="T24" fmla="*/ 1904 w 2284"/>
                <a:gd name="T25" fmla="*/ 176 h 758"/>
                <a:gd name="T26" fmla="*/ 2284 w 2284"/>
                <a:gd name="T27" fmla="*/ 115 h 758"/>
                <a:gd name="T28" fmla="*/ 2243 w 2284"/>
                <a:gd name="T29" fmla="*/ 223 h 758"/>
                <a:gd name="T30" fmla="*/ 1959 w 2284"/>
                <a:gd name="T31" fmla="*/ 352 h 758"/>
                <a:gd name="T32" fmla="*/ 1694 w 2284"/>
                <a:gd name="T33" fmla="*/ 447 h 758"/>
                <a:gd name="T34" fmla="*/ 1376 w 2284"/>
                <a:gd name="T35" fmla="*/ 589 h 758"/>
                <a:gd name="T36" fmla="*/ 1030 w 2284"/>
                <a:gd name="T37" fmla="*/ 711 h 758"/>
                <a:gd name="T38" fmla="*/ 691 w 2284"/>
                <a:gd name="T39" fmla="*/ 758 h 758"/>
                <a:gd name="T40" fmla="*/ 495 w 2284"/>
                <a:gd name="T41" fmla="*/ 697 h 758"/>
                <a:gd name="T42" fmla="*/ 387 w 2284"/>
                <a:gd name="T43" fmla="*/ 670 h 758"/>
                <a:gd name="T44" fmla="*/ 265 w 2284"/>
                <a:gd name="T45" fmla="*/ 650 h 75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284"/>
                <a:gd name="T70" fmla="*/ 0 h 758"/>
                <a:gd name="T71" fmla="*/ 2284 w 2284"/>
                <a:gd name="T72" fmla="*/ 758 h 75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284" h="758">
                  <a:moveTo>
                    <a:pt x="265" y="650"/>
                  </a:moveTo>
                  <a:lnTo>
                    <a:pt x="122" y="521"/>
                  </a:lnTo>
                  <a:lnTo>
                    <a:pt x="0" y="393"/>
                  </a:lnTo>
                  <a:lnTo>
                    <a:pt x="14" y="325"/>
                  </a:lnTo>
                  <a:lnTo>
                    <a:pt x="143" y="298"/>
                  </a:lnTo>
                  <a:lnTo>
                    <a:pt x="373" y="237"/>
                  </a:lnTo>
                  <a:lnTo>
                    <a:pt x="637" y="162"/>
                  </a:lnTo>
                  <a:lnTo>
                    <a:pt x="766" y="74"/>
                  </a:lnTo>
                  <a:lnTo>
                    <a:pt x="1071" y="20"/>
                  </a:lnTo>
                  <a:lnTo>
                    <a:pt x="1295" y="0"/>
                  </a:lnTo>
                  <a:lnTo>
                    <a:pt x="1518" y="47"/>
                  </a:lnTo>
                  <a:lnTo>
                    <a:pt x="1688" y="108"/>
                  </a:lnTo>
                  <a:lnTo>
                    <a:pt x="1904" y="176"/>
                  </a:lnTo>
                  <a:lnTo>
                    <a:pt x="2284" y="115"/>
                  </a:lnTo>
                  <a:lnTo>
                    <a:pt x="2243" y="223"/>
                  </a:lnTo>
                  <a:lnTo>
                    <a:pt x="1959" y="352"/>
                  </a:lnTo>
                  <a:lnTo>
                    <a:pt x="1694" y="447"/>
                  </a:lnTo>
                  <a:lnTo>
                    <a:pt x="1376" y="589"/>
                  </a:lnTo>
                  <a:lnTo>
                    <a:pt x="1030" y="711"/>
                  </a:lnTo>
                  <a:lnTo>
                    <a:pt x="691" y="758"/>
                  </a:lnTo>
                  <a:lnTo>
                    <a:pt x="495" y="697"/>
                  </a:lnTo>
                  <a:lnTo>
                    <a:pt x="387" y="670"/>
                  </a:lnTo>
                  <a:lnTo>
                    <a:pt x="265" y="650"/>
                  </a:lnTo>
                  <a:close/>
                </a:path>
              </a:pathLst>
            </a:custGeom>
            <a:solidFill>
              <a:srgbClr val="FFFFFF">
                <a:alpha val="30196"/>
              </a:srgbClr>
            </a:solidFill>
            <a:ln w="19050">
              <a:solidFill>
                <a:schemeClr val="tx1"/>
              </a:solidFill>
              <a:prstDash val="dash"/>
              <a:round/>
              <a:headEnd/>
              <a:tailEnd/>
            </a:ln>
          </p:spPr>
          <p:txBody>
            <a:bodyPr/>
            <a:lstStyle/>
            <a:p>
              <a:endParaRPr lang="en-US"/>
            </a:p>
          </p:txBody>
        </p:sp>
        <p:sp>
          <p:nvSpPr>
            <p:cNvPr id="34840" name="Text Box 21"/>
            <p:cNvSpPr txBox="1">
              <a:spLocks noChangeArrowheads="1"/>
            </p:cNvSpPr>
            <p:nvPr/>
          </p:nvSpPr>
          <p:spPr bwMode="auto">
            <a:xfrm>
              <a:off x="1696" y="1650"/>
              <a:ext cx="1231" cy="288"/>
            </a:xfrm>
            <a:prstGeom prst="rect">
              <a:avLst/>
            </a:prstGeom>
            <a:noFill/>
            <a:ln w="9525">
              <a:noFill/>
              <a:miter lim="800000"/>
              <a:headEnd/>
              <a:tailEnd/>
            </a:ln>
          </p:spPr>
          <p:txBody>
            <a:bodyPr wrap="none">
              <a:spAutoFit/>
            </a:bodyPr>
            <a:lstStyle/>
            <a:p>
              <a:r>
                <a:rPr lang="en-US" sz="2400" b="1" dirty="0" err="1">
                  <a:solidFill>
                    <a:srgbClr val="000000"/>
                  </a:solidFill>
                  <a:latin typeface="Times New Roman" pitchFamily="18" charset="0"/>
                </a:rPr>
                <a:t>Takla</a:t>
              </a:r>
              <a:r>
                <a:rPr lang="en-US" sz="2400" b="1" dirty="0">
                  <a:solidFill>
                    <a:srgbClr val="000000"/>
                  </a:solidFill>
                  <a:latin typeface="Times New Roman" pitchFamily="18" charset="0"/>
                </a:rPr>
                <a:t> </a:t>
              </a:r>
              <a:r>
                <a:rPr lang="en-US" sz="2400" b="1" dirty="0" err="1">
                  <a:solidFill>
                    <a:srgbClr val="000000"/>
                  </a:solidFill>
                  <a:latin typeface="Times New Roman" pitchFamily="18" charset="0"/>
                </a:rPr>
                <a:t>Makan</a:t>
              </a:r>
              <a:endParaRPr lang="en-US" sz="2400" b="1" dirty="0">
                <a:solidFill>
                  <a:srgbClr val="000000"/>
                </a:solidFill>
                <a:latin typeface="Times New Roman" pitchFamily="18" charset="0"/>
              </a:endParaRPr>
            </a:p>
          </p:txBody>
        </p:sp>
      </p:grpSp>
      <p:grpSp>
        <p:nvGrpSpPr>
          <p:cNvPr id="5" name="Group 34"/>
          <p:cNvGrpSpPr>
            <a:grpSpLocks/>
          </p:cNvGrpSpPr>
          <p:nvPr/>
        </p:nvGrpSpPr>
        <p:grpSpPr bwMode="auto">
          <a:xfrm>
            <a:off x="2563814" y="3600451"/>
            <a:ext cx="7693025" cy="3070225"/>
            <a:chOff x="655" y="2323"/>
            <a:chExt cx="4846" cy="1934"/>
          </a:xfrm>
        </p:grpSpPr>
        <p:grpSp>
          <p:nvGrpSpPr>
            <p:cNvPr id="34831" name="Group 33"/>
            <p:cNvGrpSpPr>
              <a:grpSpLocks/>
            </p:cNvGrpSpPr>
            <p:nvPr/>
          </p:nvGrpSpPr>
          <p:grpSpPr bwMode="auto">
            <a:xfrm>
              <a:off x="812" y="2323"/>
              <a:ext cx="3859" cy="1284"/>
              <a:chOff x="812" y="2323"/>
              <a:chExt cx="3859" cy="1284"/>
            </a:xfrm>
          </p:grpSpPr>
          <p:sp>
            <p:nvSpPr>
              <p:cNvPr id="34833" name="Oval 23"/>
              <p:cNvSpPr>
                <a:spLocks noChangeArrowheads="1"/>
              </p:cNvSpPr>
              <p:nvPr/>
            </p:nvSpPr>
            <p:spPr bwMode="auto">
              <a:xfrm>
                <a:off x="4385" y="2323"/>
                <a:ext cx="217" cy="217"/>
              </a:xfrm>
              <a:prstGeom prst="ellipse">
                <a:avLst/>
              </a:prstGeom>
              <a:noFill/>
              <a:ln w="50800">
                <a:solidFill>
                  <a:srgbClr val="0000FF"/>
                </a:solidFill>
                <a:round/>
                <a:headEnd/>
                <a:tailEnd/>
              </a:ln>
            </p:spPr>
            <p:txBody>
              <a:bodyPr wrap="none" anchor="ctr"/>
              <a:lstStyle/>
              <a:p>
                <a:pPr algn="ctr"/>
                <a:r>
                  <a:rPr lang="en-US" b="1">
                    <a:solidFill>
                      <a:srgbClr val="0000FF"/>
                    </a:solidFill>
                  </a:rPr>
                  <a:t>1</a:t>
                </a:r>
              </a:p>
            </p:txBody>
          </p:sp>
          <p:sp>
            <p:nvSpPr>
              <p:cNvPr id="34834" name="Oval 24"/>
              <p:cNvSpPr>
                <a:spLocks noChangeArrowheads="1"/>
              </p:cNvSpPr>
              <p:nvPr/>
            </p:nvSpPr>
            <p:spPr bwMode="auto">
              <a:xfrm>
                <a:off x="4454" y="2832"/>
                <a:ext cx="217" cy="217"/>
              </a:xfrm>
              <a:prstGeom prst="ellipse">
                <a:avLst/>
              </a:prstGeom>
              <a:noFill/>
              <a:ln w="50800">
                <a:solidFill>
                  <a:srgbClr val="0000FF"/>
                </a:solidFill>
                <a:round/>
                <a:headEnd/>
                <a:tailEnd/>
              </a:ln>
            </p:spPr>
            <p:txBody>
              <a:bodyPr wrap="none" anchor="ctr"/>
              <a:lstStyle/>
              <a:p>
                <a:pPr algn="ctr"/>
                <a:r>
                  <a:rPr lang="en-US" b="1">
                    <a:solidFill>
                      <a:srgbClr val="0000FF"/>
                    </a:solidFill>
                  </a:rPr>
                  <a:t>2</a:t>
                </a:r>
              </a:p>
            </p:txBody>
          </p:sp>
          <p:sp>
            <p:nvSpPr>
              <p:cNvPr id="34835" name="Oval 25"/>
              <p:cNvSpPr>
                <a:spLocks noChangeArrowheads="1"/>
              </p:cNvSpPr>
              <p:nvPr/>
            </p:nvSpPr>
            <p:spPr bwMode="auto">
              <a:xfrm>
                <a:off x="4096" y="2657"/>
                <a:ext cx="217" cy="217"/>
              </a:xfrm>
              <a:prstGeom prst="ellipse">
                <a:avLst/>
              </a:prstGeom>
              <a:noFill/>
              <a:ln w="50800">
                <a:solidFill>
                  <a:srgbClr val="0000FF"/>
                </a:solidFill>
                <a:round/>
                <a:headEnd/>
                <a:tailEnd/>
              </a:ln>
            </p:spPr>
            <p:txBody>
              <a:bodyPr wrap="none" anchor="ctr"/>
              <a:lstStyle/>
              <a:p>
                <a:pPr algn="ctr"/>
                <a:r>
                  <a:rPr lang="en-US" b="1">
                    <a:solidFill>
                      <a:srgbClr val="0000FF"/>
                    </a:solidFill>
                  </a:rPr>
                  <a:t>3</a:t>
                </a:r>
              </a:p>
            </p:txBody>
          </p:sp>
          <p:sp>
            <p:nvSpPr>
              <p:cNvPr id="34836" name="Oval 26"/>
              <p:cNvSpPr>
                <a:spLocks noChangeArrowheads="1"/>
              </p:cNvSpPr>
              <p:nvPr/>
            </p:nvSpPr>
            <p:spPr bwMode="auto">
              <a:xfrm>
                <a:off x="3805" y="3390"/>
                <a:ext cx="217" cy="217"/>
              </a:xfrm>
              <a:prstGeom prst="ellipse">
                <a:avLst/>
              </a:prstGeom>
              <a:noFill/>
              <a:ln w="50800">
                <a:solidFill>
                  <a:srgbClr val="0000FF"/>
                </a:solidFill>
                <a:round/>
                <a:headEnd/>
                <a:tailEnd/>
              </a:ln>
            </p:spPr>
            <p:txBody>
              <a:bodyPr wrap="none" anchor="ctr"/>
              <a:lstStyle/>
              <a:p>
                <a:pPr algn="ctr"/>
                <a:r>
                  <a:rPr lang="en-US" b="1">
                    <a:solidFill>
                      <a:srgbClr val="0000FF"/>
                    </a:solidFill>
                  </a:rPr>
                  <a:t>4</a:t>
                </a:r>
              </a:p>
            </p:txBody>
          </p:sp>
          <p:sp>
            <p:nvSpPr>
              <p:cNvPr id="34837" name="Oval 27"/>
              <p:cNvSpPr>
                <a:spLocks noChangeArrowheads="1"/>
              </p:cNvSpPr>
              <p:nvPr/>
            </p:nvSpPr>
            <p:spPr bwMode="auto">
              <a:xfrm>
                <a:off x="1597" y="3189"/>
                <a:ext cx="217" cy="217"/>
              </a:xfrm>
              <a:prstGeom prst="ellipse">
                <a:avLst/>
              </a:prstGeom>
              <a:noFill/>
              <a:ln w="50800">
                <a:solidFill>
                  <a:srgbClr val="0000FF"/>
                </a:solidFill>
                <a:round/>
                <a:headEnd/>
                <a:tailEnd/>
              </a:ln>
            </p:spPr>
            <p:txBody>
              <a:bodyPr wrap="none" anchor="ctr"/>
              <a:lstStyle/>
              <a:p>
                <a:pPr algn="ctr"/>
                <a:r>
                  <a:rPr lang="en-US" b="1">
                    <a:solidFill>
                      <a:srgbClr val="0000FF"/>
                    </a:solidFill>
                  </a:rPr>
                  <a:t>5</a:t>
                </a:r>
              </a:p>
            </p:txBody>
          </p:sp>
          <p:sp>
            <p:nvSpPr>
              <p:cNvPr id="34838" name="Oval 28"/>
              <p:cNvSpPr>
                <a:spLocks noChangeArrowheads="1"/>
              </p:cNvSpPr>
              <p:nvPr/>
            </p:nvSpPr>
            <p:spPr bwMode="auto">
              <a:xfrm>
                <a:off x="812" y="2323"/>
                <a:ext cx="217" cy="217"/>
              </a:xfrm>
              <a:prstGeom prst="ellipse">
                <a:avLst/>
              </a:prstGeom>
              <a:noFill/>
              <a:ln w="50800">
                <a:solidFill>
                  <a:srgbClr val="0000FF"/>
                </a:solidFill>
                <a:round/>
                <a:headEnd/>
                <a:tailEnd/>
              </a:ln>
            </p:spPr>
            <p:txBody>
              <a:bodyPr wrap="none" anchor="ctr"/>
              <a:lstStyle/>
              <a:p>
                <a:pPr algn="ctr"/>
                <a:r>
                  <a:rPr lang="en-US" b="1">
                    <a:solidFill>
                      <a:srgbClr val="0000FF"/>
                    </a:solidFill>
                  </a:rPr>
                  <a:t>6</a:t>
                </a:r>
              </a:p>
            </p:txBody>
          </p:sp>
        </p:grpSp>
        <p:sp>
          <p:nvSpPr>
            <p:cNvPr id="34832" name="Rectangle 29"/>
            <p:cNvSpPr>
              <a:spLocks noChangeArrowheads="1"/>
            </p:cNvSpPr>
            <p:nvPr/>
          </p:nvSpPr>
          <p:spPr bwMode="auto">
            <a:xfrm>
              <a:off x="655" y="4103"/>
              <a:ext cx="4846" cy="154"/>
            </a:xfrm>
            <a:prstGeom prst="rect">
              <a:avLst/>
            </a:prstGeom>
            <a:noFill/>
            <a:ln w="9525">
              <a:noFill/>
              <a:miter lim="800000"/>
              <a:headEnd/>
              <a:tailEnd/>
            </a:ln>
          </p:spPr>
          <p:txBody>
            <a:bodyPr wrap="none" lIns="0" tIns="0" rIns="0" bIns="0">
              <a:spAutoFit/>
            </a:bodyPr>
            <a:lstStyle/>
            <a:p>
              <a:r>
                <a:rPr lang="en-US" sz="1600" b="1">
                  <a:solidFill>
                    <a:srgbClr val="333333"/>
                  </a:solidFill>
                  <a:latin typeface="Arial Narrow" pitchFamily="34" charset="0"/>
                </a:rPr>
                <a:t>(1) Huang He (Yellow) (2) Yangtze (Chang Jiang) (3) Mekong (4) Brahmaputra (5) Ganges (6) Indus</a:t>
              </a:r>
            </a:p>
          </p:txBody>
        </p:sp>
      </p:grpSp>
      <p:sp>
        <p:nvSpPr>
          <p:cNvPr id="34830" name="Text Box 11"/>
          <p:cNvSpPr txBox="1">
            <a:spLocks noChangeArrowheads="1"/>
          </p:cNvSpPr>
          <p:nvPr/>
        </p:nvSpPr>
        <p:spPr bwMode="auto">
          <a:xfrm>
            <a:off x="9018589" y="3597275"/>
            <a:ext cx="976229" cy="369332"/>
          </a:xfrm>
          <a:prstGeom prst="rect">
            <a:avLst/>
          </a:prstGeom>
          <a:noFill/>
          <a:ln w="9525">
            <a:noFill/>
            <a:miter lim="800000"/>
            <a:headEnd/>
            <a:tailEnd/>
          </a:ln>
        </p:spPr>
        <p:txBody>
          <a:bodyPr wrap="none" lIns="0" tIns="0" rIns="0" bIns="0">
            <a:spAutoFit/>
          </a:bodyPr>
          <a:lstStyle/>
          <a:p>
            <a:r>
              <a:rPr lang="en-US" sz="2400" b="1"/>
              <a:t>CHINA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87EC4-9060-F57B-482F-46D5E7B417AE}"/>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70554B05-1F78-496F-533B-65B8FC181329}"/>
              </a:ext>
            </a:extLst>
          </p:cNvPr>
          <p:cNvSpPr>
            <a:spLocks noGrp="1"/>
          </p:cNvSpPr>
          <p:nvPr>
            <p:ph type="sldNum" sz="quarter" idx="10"/>
          </p:nvPr>
        </p:nvSpPr>
        <p:spPr/>
        <p:txBody>
          <a:bodyPr/>
          <a:lstStyle/>
          <a:p>
            <a:pPr>
              <a:defRPr/>
            </a:pPr>
            <a:fld id="{AECB7351-858B-474D-AFFC-55CFFE825823}" type="slidenum">
              <a:rPr lang="en-US" smtClean="0"/>
              <a:pPr>
                <a:defRPr/>
              </a:pPr>
              <a:t>46</a:t>
            </a:fld>
            <a:endParaRPr lang="en-US"/>
          </a:p>
        </p:txBody>
      </p:sp>
      <p:pic>
        <p:nvPicPr>
          <p:cNvPr id="1026" name="Picture 2" descr="Image">
            <a:extLst>
              <a:ext uri="{FF2B5EF4-FFF2-40B4-BE49-F238E27FC236}">
                <a16:creationId xmlns:a16="http://schemas.microsoft.com/office/drawing/2014/main" id="{F6D29589-5A5E-BC46-3C13-C8AD3DD1DC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6050" y="0"/>
            <a:ext cx="93599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5418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60" name="Rectangle 8"/>
          <p:cNvSpPr>
            <a:spLocks noGrp="1" noChangeArrowheads="1"/>
          </p:cNvSpPr>
          <p:nvPr>
            <p:ph type="title"/>
          </p:nvPr>
        </p:nvSpPr>
        <p:spPr/>
        <p:txBody>
          <a:bodyPr/>
          <a:lstStyle/>
          <a:p>
            <a:pPr eaLnBrk="1" hangingPunct="1">
              <a:defRPr/>
            </a:pPr>
            <a:r>
              <a:rPr lang="en-US"/>
              <a:t>Physical Landscape of Pacific Asia</a:t>
            </a:r>
          </a:p>
        </p:txBody>
      </p:sp>
      <p:sp>
        <p:nvSpPr>
          <p:cNvPr id="35844" name="Content Placeholder 5"/>
          <p:cNvSpPr>
            <a:spLocks noGrp="1"/>
          </p:cNvSpPr>
          <p:nvPr>
            <p:ph sz="half" idx="2"/>
          </p:nvPr>
        </p:nvSpPr>
        <p:spPr/>
        <p:txBody>
          <a:bodyPr/>
          <a:lstStyle/>
          <a:p>
            <a:pPr eaLnBrk="1" hangingPunct="1"/>
            <a:r>
              <a:rPr lang="en-US" sz="2400"/>
              <a:t>Climatic diversity</a:t>
            </a:r>
          </a:p>
          <a:p>
            <a:pPr lvl="1" eaLnBrk="1" hangingPunct="1"/>
            <a:r>
              <a:rPr lang="en-US" sz="2000"/>
              <a:t>Latitudinal and altitudinal effects.</a:t>
            </a:r>
          </a:p>
          <a:p>
            <a:pPr lvl="1" eaLnBrk="1" hangingPunct="1"/>
            <a:r>
              <a:rPr lang="en-US" sz="2000"/>
              <a:t>Tropical Climate (hot and humid).</a:t>
            </a:r>
          </a:p>
          <a:p>
            <a:pPr lvl="1" eaLnBrk="1" hangingPunct="1"/>
            <a:r>
              <a:rPr lang="en-US" sz="2000"/>
              <a:t>Subtropical Climate (warm and humid).</a:t>
            </a:r>
          </a:p>
          <a:p>
            <a:pPr lvl="1" eaLnBrk="1" hangingPunct="1"/>
            <a:r>
              <a:rPr lang="en-US" sz="2000"/>
              <a:t>Continental Climate (cold and humid).</a:t>
            </a:r>
          </a:p>
          <a:p>
            <a:pPr lvl="1" eaLnBrk="1" hangingPunct="1"/>
            <a:r>
              <a:rPr lang="en-US" sz="2000"/>
              <a:t>Dry Climate (Desert / steppe and arid)</a:t>
            </a:r>
          </a:p>
          <a:p>
            <a:pPr lvl="1" eaLnBrk="1" hangingPunct="1"/>
            <a:r>
              <a:rPr lang="en-US" sz="2000"/>
              <a:t>Mountain Climate.</a:t>
            </a:r>
          </a:p>
          <a:p>
            <a:pPr lvl="1" eaLnBrk="1" hangingPunct="1"/>
            <a:r>
              <a:rPr lang="en-US" sz="2000"/>
              <a:t>Influence on agriculture:</a:t>
            </a:r>
          </a:p>
          <a:p>
            <a:pPr lvl="2" eaLnBrk="1" hangingPunct="1"/>
            <a:r>
              <a:rPr lang="en-US" sz="1800"/>
              <a:t>Nomadic in the northwest.</a:t>
            </a:r>
          </a:p>
          <a:p>
            <a:pPr lvl="2" eaLnBrk="1" hangingPunct="1"/>
            <a:r>
              <a:rPr lang="en-US" sz="1800"/>
              <a:t>Paddy field / collective in the south.</a:t>
            </a:r>
          </a:p>
          <a:p>
            <a:pPr lvl="1" eaLnBrk="1" hangingPunct="1"/>
            <a:r>
              <a:rPr lang="en-US" sz="2000"/>
              <a:t>Monsoons a fundamental component of climate patterns.</a:t>
            </a:r>
          </a:p>
        </p:txBody>
      </p:sp>
      <p:pic>
        <p:nvPicPr>
          <p:cNvPr id="6" name="Content Placeholder 5" descr="Map&#10;&#10;Description automatically generated">
            <a:extLst>
              <a:ext uri="{FF2B5EF4-FFF2-40B4-BE49-F238E27FC236}">
                <a16:creationId xmlns:a16="http://schemas.microsoft.com/office/drawing/2014/main" id="{58564328-F711-4D91-AE14-EF37E3AF0FB9}"/>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439257" y="1311275"/>
            <a:ext cx="4536698" cy="5291138"/>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eaLnBrk="1" hangingPunct="1">
              <a:defRPr/>
            </a:pPr>
            <a:r>
              <a:rPr lang="en-US" dirty="0"/>
              <a:t>Southeast  Asia: Land Above Sea Level Around 18,000 BCE</a:t>
            </a:r>
          </a:p>
        </p:txBody>
      </p:sp>
      <p:pic>
        <p:nvPicPr>
          <p:cNvPr id="36868" name="Picture 8" descr="Southeast Asia Huxley Line.png"/>
          <p:cNvPicPr>
            <a:picLocks noChangeAspect="1"/>
          </p:cNvPicPr>
          <p:nvPr/>
        </p:nvPicPr>
        <p:blipFill>
          <a:blip r:embed="rId3" cstate="print"/>
          <a:srcRect/>
          <a:stretch>
            <a:fillRect/>
          </a:stretch>
        </p:blipFill>
        <p:spPr bwMode="auto">
          <a:xfrm>
            <a:off x="5198486" y="1052513"/>
            <a:ext cx="6907213" cy="5775325"/>
          </a:xfrm>
          <a:prstGeom prst="rect">
            <a:avLst/>
          </a:prstGeom>
          <a:noFill/>
          <a:ln w="9525">
            <a:noFill/>
            <a:miter lim="800000"/>
            <a:headEnd/>
            <a:tailEnd/>
          </a:ln>
        </p:spPr>
      </p:pic>
      <p:sp>
        <p:nvSpPr>
          <p:cNvPr id="36869" name="Rectangle 6"/>
          <p:cNvSpPr>
            <a:spLocks noChangeArrowheads="1"/>
          </p:cNvSpPr>
          <p:nvPr/>
        </p:nvSpPr>
        <p:spPr bwMode="auto">
          <a:xfrm>
            <a:off x="1435608" y="4305757"/>
            <a:ext cx="3421564" cy="830997"/>
          </a:xfrm>
          <a:prstGeom prst="rect">
            <a:avLst/>
          </a:prstGeom>
          <a:solidFill>
            <a:schemeClr val="bg1">
              <a:alpha val="20000"/>
            </a:schemeClr>
          </a:solidFill>
          <a:ln w="9525">
            <a:noFill/>
            <a:miter lim="800000"/>
            <a:headEnd/>
            <a:tailEnd/>
          </a:ln>
        </p:spPr>
        <p:txBody>
          <a:bodyPr wrap="square">
            <a:spAutoFit/>
          </a:bodyPr>
          <a:lstStyle/>
          <a:p>
            <a:r>
              <a:rPr lang="en-US" sz="1600" b="1" dirty="0" err="1">
                <a:latin typeface="Arial Narrow" pitchFamily="34" charset="0"/>
              </a:rPr>
              <a:t>Sunda</a:t>
            </a:r>
            <a:r>
              <a:rPr lang="en-US" sz="1600" b="1" dirty="0">
                <a:latin typeface="Arial Narrow" pitchFamily="34" charset="0"/>
              </a:rPr>
              <a:t> Shelf</a:t>
            </a:r>
            <a:endParaRPr lang="en-US" sz="1600" dirty="0">
              <a:latin typeface="Arial Narrow" pitchFamily="34" charset="0"/>
            </a:endParaRPr>
          </a:p>
          <a:p>
            <a:r>
              <a:rPr lang="en-US" sz="1600" dirty="0">
                <a:latin typeface="Arial Narrow" pitchFamily="34" charset="0"/>
              </a:rPr>
              <a:t>World’s largest expanse of shallow ocean.</a:t>
            </a:r>
          </a:p>
          <a:p>
            <a:r>
              <a:rPr lang="en-US" sz="1600" dirty="0">
                <a:latin typeface="Arial Narrow" pitchFamily="34" charset="0"/>
              </a:rPr>
              <a:t>Up to 16,000 years ago: above water.</a:t>
            </a:r>
          </a:p>
        </p:txBody>
      </p:sp>
      <p:cxnSp>
        <p:nvCxnSpPr>
          <p:cNvPr id="36870" name="Straight Arrow Connector 8"/>
          <p:cNvCxnSpPr>
            <a:cxnSpLocks noChangeShapeType="1"/>
            <a:stCxn id="36869" idx="3"/>
          </p:cNvCxnSpPr>
          <p:nvPr/>
        </p:nvCxnSpPr>
        <p:spPr bwMode="auto">
          <a:xfrm flipV="1">
            <a:off x="4857172" y="4403298"/>
            <a:ext cx="2288927" cy="317958"/>
          </a:xfrm>
          <a:prstGeom prst="straightConnector1">
            <a:avLst/>
          </a:prstGeom>
          <a:noFill/>
          <a:ln w="38100" algn="ctr">
            <a:solidFill>
              <a:srgbClr val="FF0000"/>
            </a:solidFill>
            <a:round/>
            <a:headEnd/>
            <a:tailEnd type="oval" w="med" len="med"/>
          </a:ln>
        </p:spPr>
      </p:cxnSp>
      <p:sp>
        <p:nvSpPr>
          <p:cNvPr id="36871" name="Rectangle 9"/>
          <p:cNvSpPr>
            <a:spLocks noChangeArrowheads="1"/>
          </p:cNvSpPr>
          <p:nvPr/>
        </p:nvSpPr>
        <p:spPr bwMode="auto">
          <a:xfrm>
            <a:off x="1422348" y="5183188"/>
            <a:ext cx="3528488" cy="1323439"/>
          </a:xfrm>
          <a:prstGeom prst="rect">
            <a:avLst/>
          </a:prstGeom>
          <a:solidFill>
            <a:schemeClr val="bg1">
              <a:alpha val="20000"/>
            </a:schemeClr>
          </a:solidFill>
          <a:ln w="9525">
            <a:noFill/>
            <a:miter lim="800000"/>
            <a:headEnd/>
            <a:tailEnd/>
          </a:ln>
        </p:spPr>
        <p:txBody>
          <a:bodyPr wrap="square">
            <a:spAutoFit/>
          </a:bodyPr>
          <a:lstStyle/>
          <a:p>
            <a:r>
              <a:rPr lang="en-US" sz="1600" dirty="0">
                <a:latin typeface="Arial Narrow" pitchFamily="34" charset="0"/>
              </a:rPr>
              <a:t>Deep ocean trench separating Southeast Asia in two. Division between the Asian and Australian ecosystems. Large mammals on western islands (tigers, bears, elephants, rhinoceros and orangutans).</a:t>
            </a:r>
          </a:p>
        </p:txBody>
      </p:sp>
      <p:cxnSp>
        <p:nvCxnSpPr>
          <p:cNvPr id="10" name="Straight Arrow Connector 8">
            <a:extLst>
              <a:ext uri="{FF2B5EF4-FFF2-40B4-BE49-F238E27FC236}">
                <a16:creationId xmlns:a16="http://schemas.microsoft.com/office/drawing/2014/main" id="{AB866B12-E17A-4220-9570-A5E1098341B9}"/>
              </a:ext>
            </a:extLst>
          </p:cNvPr>
          <p:cNvCxnSpPr>
            <a:cxnSpLocks noChangeShapeType="1"/>
            <a:stCxn id="36871" idx="3"/>
          </p:cNvCxnSpPr>
          <p:nvPr/>
        </p:nvCxnSpPr>
        <p:spPr bwMode="auto">
          <a:xfrm>
            <a:off x="4950836" y="5844908"/>
            <a:ext cx="3404025" cy="105500"/>
          </a:xfrm>
          <a:prstGeom prst="straightConnector1">
            <a:avLst/>
          </a:prstGeom>
          <a:noFill/>
          <a:ln w="38100" algn="ctr">
            <a:solidFill>
              <a:srgbClr val="0070C0"/>
            </a:solidFill>
            <a:round/>
            <a:headEnd/>
            <a:tailEnd type="oval" w="med" len="med"/>
          </a:ln>
        </p:spPr>
      </p:cxnSp>
      <p:pic>
        <p:nvPicPr>
          <p:cNvPr id="2052" name="Picture 4" descr="Related image">
            <a:extLst>
              <a:ext uri="{FF2B5EF4-FFF2-40B4-BE49-F238E27FC236}">
                <a16:creationId xmlns:a16="http://schemas.microsoft.com/office/drawing/2014/main" id="{91CBD8DD-B8D2-46E0-A9EE-9F584C15F2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332" y="1386294"/>
            <a:ext cx="3985474" cy="27802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2" name="Rectangle 4"/>
          <p:cNvSpPr>
            <a:spLocks noGrp="1" noChangeArrowheads="1"/>
          </p:cNvSpPr>
          <p:nvPr>
            <p:ph type="title"/>
          </p:nvPr>
        </p:nvSpPr>
        <p:spPr/>
        <p:txBody>
          <a:bodyPr/>
          <a:lstStyle/>
          <a:p>
            <a:pPr eaLnBrk="1" hangingPunct="1">
              <a:defRPr/>
            </a:pPr>
            <a:r>
              <a:rPr lang="en-US"/>
              <a:t>3. Monsoons</a:t>
            </a:r>
          </a:p>
        </p:txBody>
      </p:sp>
      <p:sp>
        <p:nvSpPr>
          <p:cNvPr id="37891" name="Rectangle 5"/>
          <p:cNvSpPr>
            <a:spLocks noGrp="1" noChangeArrowheads="1"/>
          </p:cNvSpPr>
          <p:nvPr>
            <p:ph sz="half" idx="1"/>
          </p:nvPr>
        </p:nvSpPr>
        <p:spPr/>
        <p:txBody>
          <a:bodyPr/>
          <a:lstStyle/>
          <a:p>
            <a:pPr eaLnBrk="1" hangingPunct="1"/>
            <a:endParaRPr lang="en-US" sz="2000" dirty="0"/>
          </a:p>
        </p:txBody>
      </p:sp>
      <p:sp>
        <p:nvSpPr>
          <p:cNvPr id="5" name="Content Placeholder 4">
            <a:extLst>
              <a:ext uri="{FF2B5EF4-FFF2-40B4-BE49-F238E27FC236}">
                <a16:creationId xmlns:a16="http://schemas.microsoft.com/office/drawing/2014/main" id="{0DF72FBE-A109-4E84-B361-D53E3D8CA1BB}"/>
              </a:ext>
            </a:extLst>
          </p:cNvPr>
          <p:cNvSpPr>
            <a:spLocks noGrp="1"/>
          </p:cNvSpPr>
          <p:nvPr>
            <p:ph sz="half" idx="2"/>
          </p:nvPr>
        </p:nvSpPr>
        <p:spPr/>
        <p:txBody>
          <a:bodyPr/>
          <a:lstStyle/>
          <a:p>
            <a:pPr eaLnBrk="1" hangingPunct="1"/>
            <a:r>
              <a:rPr lang="en-US" sz="2400" dirty="0"/>
              <a:t>Convectional rainfall</a:t>
            </a:r>
          </a:p>
          <a:p>
            <a:pPr lvl="1" eaLnBrk="1" hangingPunct="1"/>
            <a:r>
              <a:rPr lang="en-US" sz="2000" dirty="0"/>
              <a:t>Mostly during the summer, almost everyday around the tropics.</a:t>
            </a:r>
          </a:p>
          <a:p>
            <a:pPr lvl="1" eaLnBrk="1" hangingPunct="1"/>
            <a:r>
              <a:rPr lang="en-US" sz="2000" dirty="0"/>
              <a:t>Hot temperature causes rapid evaporation.</a:t>
            </a:r>
          </a:p>
          <a:p>
            <a:pPr lvl="1" eaLnBrk="1" hangingPunct="1"/>
            <a:r>
              <a:rPr lang="en-US" sz="2000" dirty="0"/>
              <a:t>As the humid air climbs, it cools and causes torrential rain falls.</a:t>
            </a:r>
          </a:p>
          <a:p>
            <a:pPr eaLnBrk="1" hangingPunct="1"/>
            <a:r>
              <a:rPr lang="en-US" sz="2400" dirty="0"/>
              <a:t>Orographic rainfall</a:t>
            </a:r>
          </a:p>
          <a:p>
            <a:pPr lvl="1" eaLnBrk="1" hangingPunct="1"/>
            <a:r>
              <a:rPr lang="en-US" sz="2000" dirty="0"/>
              <a:t>Mostly during the monsoons.</a:t>
            </a:r>
          </a:p>
          <a:p>
            <a:pPr lvl="1" eaLnBrk="1" hangingPunct="1"/>
            <a:r>
              <a:rPr lang="en-US" sz="2000" dirty="0"/>
              <a:t>High mountain ranges force humid air masses to climb.</a:t>
            </a:r>
          </a:p>
          <a:p>
            <a:pPr lvl="1" eaLnBrk="1" hangingPunct="1"/>
            <a:r>
              <a:rPr lang="en-US" sz="2000" dirty="0"/>
              <a:t>Air temperature cools and rain falls.</a:t>
            </a:r>
          </a:p>
          <a:p>
            <a:pPr lvl="1" eaLnBrk="1" hangingPunct="1"/>
            <a:r>
              <a:rPr lang="en-US" sz="2000" dirty="0"/>
              <a:t>Rain shadow effect.</a:t>
            </a:r>
          </a:p>
          <a:p>
            <a:pPr lvl="1" eaLnBrk="1" hangingPunct="1"/>
            <a:r>
              <a:rPr lang="en-US" sz="2000" dirty="0"/>
              <a:t>Highest levels of precipitation are on the Indian side of the Himalayas (more than 30 feet of precipitation per year).</a:t>
            </a:r>
          </a:p>
        </p:txBody>
      </p:sp>
      <p:sp>
        <p:nvSpPr>
          <p:cNvPr id="37893" name="Rectangle 7"/>
          <p:cNvSpPr>
            <a:spLocks noChangeArrowheads="1"/>
          </p:cNvSpPr>
          <p:nvPr/>
        </p:nvSpPr>
        <p:spPr bwMode="auto">
          <a:xfrm>
            <a:off x="2495813" y="3720230"/>
            <a:ext cx="2514600" cy="152400"/>
          </a:xfrm>
          <a:prstGeom prst="rect">
            <a:avLst/>
          </a:prstGeom>
          <a:solidFill>
            <a:srgbClr val="993300"/>
          </a:solidFill>
          <a:ln w="9525">
            <a:noFill/>
            <a:miter lim="800000"/>
            <a:headEnd/>
            <a:tailEnd/>
          </a:ln>
        </p:spPr>
        <p:txBody>
          <a:bodyPr wrap="none" anchor="ctr"/>
          <a:lstStyle/>
          <a:p>
            <a:endParaRPr lang="en-US"/>
          </a:p>
        </p:txBody>
      </p:sp>
      <p:grpSp>
        <p:nvGrpSpPr>
          <p:cNvPr id="2" name="Group 47"/>
          <p:cNvGrpSpPr>
            <a:grpSpLocks/>
          </p:cNvGrpSpPr>
          <p:nvPr/>
        </p:nvGrpSpPr>
        <p:grpSpPr bwMode="auto">
          <a:xfrm>
            <a:off x="1429013" y="1891430"/>
            <a:ext cx="2743200" cy="1752600"/>
            <a:chOff x="528" y="1152"/>
            <a:chExt cx="1728" cy="1104"/>
          </a:xfrm>
        </p:grpSpPr>
        <p:sp>
          <p:nvSpPr>
            <p:cNvPr id="37932" name="AutoShape 8"/>
            <p:cNvSpPr>
              <a:spLocks noChangeArrowheads="1"/>
            </p:cNvSpPr>
            <p:nvPr/>
          </p:nvSpPr>
          <p:spPr bwMode="auto">
            <a:xfrm>
              <a:off x="1728" y="1152"/>
              <a:ext cx="528" cy="1104"/>
            </a:xfrm>
            <a:prstGeom prst="upArrow">
              <a:avLst>
                <a:gd name="adj1" fmla="val 50000"/>
                <a:gd name="adj2" fmla="val 52273"/>
              </a:avLst>
            </a:prstGeom>
            <a:gradFill rotWithShape="0">
              <a:gsLst>
                <a:gs pos="0">
                  <a:srgbClr val="3366FF"/>
                </a:gs>
                <a:gs pos="100000">
                  <a:srgbClr val="FF3300"/>
                </a:gs>
              </a:gsLst>
              <a:lin ang="5400000" scaled="1"/>
            </a:gradFill>
            <a:ln w="9525">
              <a:noFill/>
              <a:miter lim="800000"/>
              <a:headEnd/>
              <a:tailEnd/>
            </a:ln>
          </p:spPr>
          <p:txBody>
            <a:bodyPr wrap="none" anchor="ctr"/>
            <a:lstStyle/>
            <a:p>
              <a:endParaRPr lang="en-US"/>
            </a:p>
          </p:txBody>
        </p:sp>
        <p:sp>
          <p:nvSpPr>
            <p:cNvPr id="37933" name="Text Box 9"/>
            <p:cNvSpPr txBox="1">
              <a:spLocks noChangeArrowheads="1"/>
            </p:cNvSpPr>
            <p:nvPr/>
          </p:nvSpPr>
          <p:spPr bwMode="auto">
            <a:xfrm>
              <a:off x="528" y="1955"/>
              <a:ext cx="765" cy="194"/>
            </a:xfrm>
            <a:prstGeom prst="rect">
              <a:avLst/>
            </a:prstGeom>
            <a:noFill/>
            <a:ln w="9525">
              <a:noFill/>
              <a:miter lim="800000"/>
              <a:headEnd/>
              <a:tailEnd/>
            </a:ln>
          </p:spPr>
          <p:txBody>
            <a:bodyPr wrap="none" lIns="0" tIns="0" rIns="0" bIns="0">
              <a:spAutoFit/>
            </a:bodyPr>
            <a:lstStyle/>
            <a:p>
              <a:pPr eaLnBrk="0" hangingPunct="0"/>
              <a:r>
                <a:rPr lang="en-US" sz="2000" b="1" dirty="0">
                  <a:solidFill>
                    <a:srgbClr val="000066"/>
                  </a:solidFill>
                  <a:latin typeface="Arial Narrow" panose="020B0606020202030204" pitchFamily="34" charset="0"/>
                </a:rPr>
                <a:t>Evaporation</a:t>
              </a:r>
            </a:p>
          </p:txBody>
        </p:sp>
      </p:grpSp>
      <p:sp>
        <p:nvSpPr>
          <p:cNvPr id="503818" name="Text Box 10"/>
          <p:cNvSpPr txBox="1">
            <a:spLocks noChangeArrowheads="1"/>
          </p:cNvSpPr>
          <p:nvPr/>
        </p:nvSpPr>
        <p:spPr bwMode="auto">
          <a:xfrm>
            <a:off x="1329002" y="1631080"/>
            <a:ext cx="1401025" cy="307777"/>
          </a:xfrm>
          <a:prstGeom prst="rect">
            <a:avLst/>
          </a:prstGeom>
          <a:noFill/>
          <a:ln w="9525">
            <a:noFill/>
            <a:miter lim="800000"/>
            <a:headEnd/>
            <a:tailEnd/>
          </a:ln>
        </p:spPr>
        <p:txBody>
          <a:bodyPr wrap="none" lIns="0" tIns="0" rIns="0" bIns="0">
            <a:spAutoFit/>
          </a:bodyPr>
          <a:lstStyle/>
          <a:p>
            <a:pPr eaLnBrk="0" hangingPunct="0"/>
            <a:r>
              <a:rPr lang="en-US" sz="2000" b="1" dirty="0">
                <a:solidFill>
                  <a:srgbClr val="000066"/>
                </a:solidFill>
                <a:latin typeface="Arial Narrow" panose="020B0606020202030204" pitchFamily="34" charset="0"/>
              </a:rPr>
              <a:t>Condensation</a:t>
            </a:r>
          </a:p>
        </p:txBody>
      </p:sp>
      <p:sp>
        <p:nvSpPr>
          <p:cNvPr id="37896" name="Freeform 11"/>
          <p:cNvSpPr>
            <a:spLocks/>
          </p:cNvSpPr>
          <p:nvPr/>
        </p:nvSpPr>
        <p:spPr bwMode="auto">
          <a:xfrm>
            <a:off x="1810013" y="4787030"/>
            <a:ext cx="3352800" cy="1676400"/>
          </a:xfrm>
          <a:custGeom>
            <a:avLst/>
            <a:gdLst>
              <a:gd name="T0" fmla="*/ 0 w 2112"/>
              <a:gd name="T1" fmla="*/ 2147483647 h 1056"/>
              <a:gd name="T2" fmla="*/ 2147483647 w 2112"/>
              <a:gd name="T3" fmla="*/ 2147483647 h 1056"/>
              <a:gd name="T4" fmla="*/ 2147483647 w 2112"/>
              <a:gd name="T5" fmla="*/ 0 h 1056"/>
              <a:gd name="T6" fmla="*/ 0 60000 65536"/>
              <a:gd name="T7" fmla="*/ 0 60000 65536"/>
              <a:gd name="T8" fmla="*/ 0 60000 65536"/>
              <a:gd name="T9" fmla="*/ 0 w 2112"/>
              <a:gd name="T10" fmla="*/ 0 h 1056"/>
              <a:gd name="T11" fmla="*/ 2112 w 2112"/>
              <a:gd name="T12" fmla="*/ 1056 h 1056"/>
            </a:gdLst>
            <a:ahLst/>
            <a:cxnLst>
              <a:cxn ang="T6">
                <a:pos x="T0" y="T1"/>
              </a:cxn>
              <a:cxn ang="T7">
                <a:pos x="T2" y="T3"/>
              </a:cxn>
              <a:cxn ang="T8">
                <a:pos x="T4" y="T5"/>
              </a:cxn>
            </a:cxnLst>
            <a:rect l="T9" t="T10" r="T11" b="T12"/>
            <a:pathLst>
              <a:path w="2112" h="1056">
                <a:moveTo>
                  <a:pt x="0" y="1056"/>
                </a:moveTo>
                <a:lnTo>
                  <a:pt x="1152" y="1056"/>
                </a:lnTo>
                <a:lnTo>
                  <a:pt x="2112" y="0"/>
                </a:lnTo>
              </a:path>
            </a:pathLst>
          </a:custGeom>
          <a:noFill/>
          <a:ln w="76200">
            <a:solidFill>
              <a:srgbClr val="993300"/>
            </a:solidFill>
            <a:round/>
            <a:headEnd/>
            <a:tailEnd/>
          </a:ln>
        </p:spPr>
        <p:txBody>
          <a:bodyPr/>
          <a:lstStyle/>
          <a:p>
            <a:endParaRPr lang="en-US"/>
          </a:p>
        </p:txBody>
      </p:sp>
      <p:sp>
        <p:nvSpPr>
          <p:cNvPr id="503820" name="AutoShape 12"/>
          <p:cNvSpPr>
            <a:spLocks noChangeArrowheads="1"/>
          </p:cNvSpPr>
          <p:nvPr/>
        </p:nvSpPr>
        <p:spPr bwMode="auto">
          <a:xfrm rot="5400000" flipH="1">
            <a:off x="2495813" y="4558430"/>
            <a:ext cx="1447800" cy="20574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3668 h 21600"/>
              <a:gd name="T14" fmla="*/ 19034 w 21600"/>
              <a:gd name="T15" fmla="*/ 8490 h 21600"/>
            </a:gdLst>
            <a:ahLst/>
            <a:cxnLst>
              <a:cxn ang="T8">
                <a:pos x="T0" y="T1"/>
              </a:cxn>
              <a:cxn ang="T9">
                <a:pos x="T2" y="T3"/>
              </a:cxn>
              <a:cxn ang="T10">
                <a:pos x="T4" y="T5"/>
              </a:cxn>
              <a:cxn ang="T11">
                <a:pos x="T6" y="T7"/>
              </a:cxn>
            </a:cxnLst>
            <a:rect l="T12" t="T13" r="T14" b="T15"/>
            <a:pathLst>
              <a:path w="21600" h="21600">
                <a:moveTo>
                  <a:pt x="21600" y="6079"/>
                </a:moveTo>
                <a:lnTo>
                  <a:pt x="15131" y="0"/>
                </a:lnTo>
                <a:lnTo>
                  <a:pt x="15131" y="3668"/>
                </a:lnTo>
                <a:lnTo>
                  <a:pt x="12427" y="3668"/>
                </a:lnTo>
                <a:cubicBezTo>
                  <a:pt x="5564" y="3668"/>
                  <a:pt x="0" y="7469"/>
                  <a:pt x="0" y="12158"/>
                </a:cubicBezTo>
                <a:lnTo>
                  <a:pt x="0" y="21600"/>
                </a:lnTo>
                <a:lnTo>
                  <a:pt x="4929" y="21600"/>
                </a:lnTo>
                <a:lnTo>
                  <a:pt x="4929" y="12158"/>
                </a:lnTo>
                <a:cubicBezTo>
                  <a:pt x="4929" y="10132"/>
                  <a:pt x="8286" y="8490"/>
                  <a:pt x="12427" y="8490"/>
                </a:cubicBezTo>
                <a:lnTo>
                  <a:pt x="15131" y="8490"/>
                </a:lnTo>
                <a:lnTo>
                  <a:pt x="15131" y="12158"/>
                </a:lnTo>
                <a:close/>
              </a:path>
            </a:pathLst>
          </a:custGeom>
          <a:gradFill rotWithShape="0">
            <a:gsLst>
              <a:gs pos="0">
                <a:srgbClr val="3366FF"/>
              </a:gs>
              <a:gs pos="100000">
                <a:srgbClr val="FF3300"/>
              </a:gs>
            </a:gsLst>
            <a:lin ang="5400000" scaled="1"/>
          </a:gradFill>
          <a:ln w="9525">
            <a:noFill/>
            <a:miter lim="800000"/>
            <a:headEnd/>
            <a:tailEnd/>
          </a:ln>
        </p:spPr>
        <p:txBody>
          <a:bodyPr wrap="none" anchor="ctr"/>
          <a:lstStyle/>
          <a:p>
            <a:endParaRPr lang="en-US"/>
          </a:p>
        </p:txBody>
      </p:sp>
      <p:sp>
        <p:nvSpPr>
          <p:cNvPr id="37898" name="AutoShape 14"/>
          <p:cNvSpPr>
            <a:spLocks noChangeArrowheads="1"/>
          </p:cNvSpPr>
          <p:nvPr/>
        </p:nvSpPr>
        <p:spPr bwMode="auto">
          <a:xfrm>
            <a:off x="1532201" y="4558430"/>
            <a:ext cx="1497012" cy="457200"/>
          </a:xfrm>
          <a:prstGeom prst="rightArrow">
            <a:avLst>
              <a:gd name="adj1" fmla="val 50000"/>
              <a:gd name="adj2" fmla="val 81858"/>
            </a:avLst>
          </a:prstGeom>
          <a:solidFill>
            <a:srgbClr val="99CCFF"/>
          </a:solidFill>
          <a:ln w="9525">
            <a:solidFill>
              <a:srgbClr val="808080"/>
            </a:solidFill>
            <a:miter lim="800000"/>
            <a:headEnd/>
            <a:tailEnd/>
          </a:ln>
        </p:spPr>
        <p:txBody>
          <a:bodyPr wrap="none" anchor="ctr"/>
          <a:lstStyle/>
          <a:p>
            <a:endParaRPr lang="en-US"/>
          </a:p>
        </p:txBody>
      </p:sp>
      <p:sp>
        <p:nvSpPr>
          <p:cNvPr id="37899" name="Text Box 15"/>
          <p:cNvSpPr txBox="1">
            <a:spLocks noChangeArrowheads="1"/>
          </p:cNvSpPr>
          <p:nvPr/>
        </p:nvSpPr>
        <p:spPr bwMode="auto">
          <a:xfrm>
            <a:off x="1784613" y="4321894"/>
            <a:ext cx="695896" cy="400110"/>
          </a:xfrm>
          <a:prstGeom prst="rect">
            <a:avLst/>
          </a:prstGeom>
          <a:noFill/>
          <a:ln w="9525">
            <a:noFill/>
            <a:miter lim="800000"/>
            <a:headEnd/>
            <a:tailEnd/>
          </a:ln>
        </p:spPr>
        <p:txBody>
          <a:bodyPr wrap="none">
            <a:spAutoFit/>
          </a:bodyPr>
          <a:lstStyle/>
          <a:p>
            <a:pPr eaLnBrk="0" hangingPunct="0"/>
            <a:r>
              <a:rPr lang="en-US" sz="2000" b="1" dirty="0">
                <a:latin typeface="Arial Narrow" panose="020B0606020202030204" pitchFamily="34" charset="0"/>
              </a:rPr>
              <a:t>Wind</a:t>
            </a:r>
          </a:p>
        </p:txBody>
      </p:sp>
      <p:grpSp>
        <p:nvGrpSpPr>
          <p:cNvPr id="3" name="Group 16"/>
          <p:cNvGrpSpPr>
            <a:grpSpLocks/>
          </p:cNvGrpSpPr>
          <p:nvPr/>
        </p:nvGrpSpPr>
        <p:grpSpPr bwMode="auto">
          <a:xfrm>
            <a:off x="1581413" y="5166443"/>
            <a:ext cx="1296988" cy="850900"/>
            <a:chOff x="193" y="1786"/>
            <a:chExt cx="1153" cy="756"/>
          </a:xfrm>
        </p:grpSpPr>
        <p:sp>
          <p:nvSpPr>
            <p:cNvPr id="37918" name="Freeform 17"/>
            <p:cNvSpPr>
              <a:spLocks/>
            </p:cNvSpPr>
            <p:nvPr/>
          </p:nvSpPr>
          <p:spPr bwMode="auto">
            <a:xfrm>
              <a:off x="334" y="1786"/>
              <a:ext cx="880" cy="539"/>
            </a:xfrm>
            <a:custGeom>
              <a:avLst/>
              <a:gdLst>
                <a:gd name="T0" fmla="*/ 1 w 1758"/>
                <a:gd name="T1" fmla="*/ 1 h 1078"/>
                <a:gd name="T2" fmla="*/ 1 w 1758"/>
                <a:gd name="T3" fmla="*/ 1 h 1078"/>
                <a:gd name="T4" fmla="*/ 1 w 1758"/>
                <a:gd name="T5" fmla="*/ 1 h 1078"/>
                <a:gd name="T6" fmla="*/ 1 w 1758"/>
                <a:gd name="T7" fmla="*/ 1 h 1078"/>
                <a:gd name="T8" fmla="*/ 1 w 1758"/>
                <a:gd name="T9" fmla="*/ 1 h 1078"/>
                <a:gd name="T10" fmla="*/ 1 w 1758"/>
                <a:gd name="T11" fmla="*/ 1 h 1078"/>
                <a:gd name="T12" fmla="*/ 1 w 1758"/>
                <a:gd name="T13" fmla="*/ 1 h 1078"/>
                <a:gd name="T14" fmla="*/ 1 w 1758"/>
                <a:gd name="T15" fmla="*/ 1 h 1078"/>
                <a:gd name="T16" fmla="*/ 1 w 1758"/>
                <a:gd name="T17" fmla="*/ 1 h 1078"/>
                <a:gd name="T18" fmla="*/ 1 w 1758"/>
                <a:gd name="T19" fmla="*/ 1 h 1078"/>
                <a:gd name="T20" fmla="*/ 1 w 1758"/>
                <a:gd name="T21" fmla="*/ 1 h 1078"/>
                <a:gd name="T22" fmla="*/ 1 w 1758"/>
                <a:gd name="T23" fmla="*/ 1 h 1078"/>
                <a:gd name="T24" fmla="*/ 1 w 1758"/>
                <a:gd name="T25" fmla="*/ 1 h 1078"/>
                <a:gd name="T26" fmla="*/ 1 w 1758"/>
                <a:gd name="T27" fmla="*/ 1 h 1078"/>
                <a:gd name="T28" fmla="*/ 1 w 1758"/>
                <a:gd name="T29" fmla="*/ 1 h 1078"/>
                <a:gd name="T30" fmla="*/ 1 w 1758"/>
                <a:gd name="T31" fmla="*/ 1 h 1078"/>
                <a:gd name="T32" fmla="*/ 1 w 1758"/>
                <a:gd name="T33" fmla="*/ 1 h 1078"/>
                <a:gd name="T34" fmla="*/ 1 w 1758"/>
                <a:gd name="T35" fmla="*/ 1 h 1078"/>
                <a:gd name="T36" fmla="*/ 1 w 1758"/>
                <a:gd name="T37" fmla="*/ 1 h 1078"/>
                <a:gd name="T38" fmla="*/ 1 w 1758"/>
                <a:gd name="T39" fmla="*/ 1 h 1078"/>
                <a:gd name="T40" fmla="*/ 1 w 1758"/>
                <a:gd name="T41" fmla="*/ 1 h 1078"/>
                <a:gd name="T42" fmla="*/ 1 w 1758"/>
                <a:gd name="T43" fmla="*/ 1 h 1078"/>
                <a:gd name="T44" fmla="*/ 1 w 1758"/>
                <a:gd name="T45" fmla="*/ 1 h 1078"/>
                <a:gd name="T46" fmla="*/ 1 w 1758"/>
                <a:gd name="T47" fmla="*/ 1 h 1078"/>
                <a:gd name="T48" fmla="*/ 1 w 1758"/>
                <a:gd name="T49" fmla="*/ 1 h 1078"/>
                <a:gd name="T50" fmla="*/ 1 w 1758"/>
                <a:gd name="T51" fmla="*/ 1 h 1078"/>
                <a:gd name="T52" fmla="*/ 1 w 1758"/>
                <a:gd name="T53" fmla="*/ 1 h 1078"/>
                <a:gd name="T54" fmla="*/ 1 w 1758"/>
                <a:gd name="T55" fmla="*/ 1 h 1078"/>
                <a:gd name="T56" fmla="*/ 1 w 1758"/>
                <a:gd name="T57" fmla="*/ 1 h 1078"/>
                <a:gd name="T58" fmla="*/ 1 w 1758"/>
                <a:gd name="T59" fmla="*/ 1 h 1078"/>
                <a:gd name="T60" fmla="*/ 1 w 1758"/>
                <a:gd name="T61" fmla="*/ 1 h 1078"/>
                <a:gd name="T62" fmla="*/ 1 w 1758"/>
                <a:gd name="T63" fmla="*/ 1 h 1078"/>
                <a:gd name="T64" fmla="*/ 1 w 1758"/>
                <a:gd name="T65" fmla="*/ 1 h 1078"/>
                <a:gd name="T66" fmla="*/ 1 w 1758"/>
                <a:gd name="T67" fmla="*/ 1 h 1078"/>
                <a:gd name="T68" fmla="*/ 1 w 1758"/>
                <a:gd name="T69" fmla="*/ 1 h 1078"/>
                <a:gd name="T70" fmla="*/ 1 w 1758"/>
                <a:gd name="T71" fmla="*/ 1 h 1078"/>
                <a:gd name="T72" fmla="*/ 1 w 1758"/>
                <a:gd name="T73" fmla="*/ 0 h 1078"/>
                <a:gd name="T74" fmla="*/ 1 w 1758"/>
                <a:gd name="T75" fmla="*/ 1 h 1078"/>
                <a:gd name="T76" fmla="*/ 1 w 1758"/>
                <a:gd name="T77" fmla="*/ 1 h 1078"/>
                <a:gd name="T78" fmla="*/ 1 w 1758"/>
                <a:gd name="T79" fmla="*/ 1 h 1078"/>
                <a:gd name="T80" fmla="*/ 1 w 1758"/>
                <a:gd name="T81" fmla="*/ 1 h 1078"/>
                <a:gd name="T82" fmla="*/ 1 w 1758"/>
                <a:gd name="T83" fmla="*/ 1 h 1078"/>
                <a:gd name="T84" fmla="*/ 1 w 1758"/>
                <a:gd name="T85" fmla="*/ 1 h 1078"/>
                <a:gd name="T86" fmla="*/ 1 w 1758"/>
                <a:gd name="T87" fmla="*/ 1 h 1078"/>
                <a:gd name="T88" fmla="*/ 1 w 1758"/>
                <a:gd name="T89" fmla="*/ 1 h 1078"/>
                <a:gd name="T90" fmla="*/ 1 w 1758"/>
                <a:gd name="T91" fmla="*/ 1 h 1078"/>
                <a:gd name="T92" fmla="*/ 1 w 1758"/>
                <a:gd name="T93" fmla="*/ 1 h 1078"/>
                <a:gd name="T94" fmla="*/ 1 w 1758"/>
                <a:gd name="T95" fmla="*/ 1 h 1078"/>
                <a:gd name="T96" fmla="*/ 1 w 1758"/>
                <a:gd name="T97" fmla="*/ 1 h 1078"/>
                <a:gd name="T98" fmla="*/ 1 w 1758"/>
                <a:gd name="T99" fmla="*/ 1 h 1078"/>
                <a:gd name="T100" fmla="*/ 1 w 1758"/>
                <a:gd name="T101" fmla="*/ 1 h 1078"/>
                <a:gd name="T102" fmla="*/ 1 w 1758"/>
                <a:gd name="T103" fmla="*/ 1 h 1078"/>
                <a:gd name="T104" fmla="*/ 1 w 1758"/>
                <a:gd name="T105" fmla="*/ 1 h 1078"/>
                <a:gd name="T106" fmla="*/ 1 w 1758"/>
                <a:gd name="T107" fmla="*/ 1 h 1078"/>
                <a:gd name="T108" fmla="*/ 1 w 1758"/>
                <a:gd name="T109" fmla="*/ 1 h 1078"/>
                <a:gd name="T110" fmla="*/ 1 w 1758"/>
                <a:gd name="T111" fmla="*/ 1 h 1078"/>
                <a:gd name="T112" fmla="*/ 1 w 1758"/>
                <a:gd name="T113" fmla="*/ 1 h 1078"/>
                <a:gd name="T114" fmla="*/ 1 w 1758"/>
                <a:gd name="T115" fmla="*/ 1 h 1078"/>
                <a:gd name="T116" fmla="*/ 1 w 1758"/>
                <a:gd name="T117" fmla="*/ 1 h 10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58"/>
                <a:gd name="T178" fmla="*/ 0 h 1078"/>
                <a:gd name="T179" fmla="*/ 1758 w 1758"/>
                <a:gd name="T180" fmla="*/ 1078 h 10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58" h="1078">
                  <a:moveTo>
                    <a:pt x="395" y="505"/>
                  </a:moveTo>
                  <a:lnTo>
                    <a:pt x="403" y="504"/>
                  </a:lnTo>
                  <a:lnTo>
                    <a:pt x="411" y="504"/>
                  </a:lnTo>
                  <a:lnTo>
                    <a:pt x="418" y="503"/>
                  </a:lnTo>
                  <a:lnTo>
                    <a:pt x="426" y="503"/>
                  </a:lnTo>
                  <a:lnTo>
                    <a:pt x="436" y="468"/>
                  </a:lnTo>
                  <a:lnTo>
                    <a:pt x="449" y="433"/>
                  </a:lnTo>
                  <a:lnTo>
                    <a:pt x="464" y="401"/>
                  </a:lnTo>
                  <a:lnTo>
                    <a:pt x="481" y="370"/>
                  </a:lnTo>
                  <a:lnTo>
                    <a:pt x="501" y="340"/>
                  </a:lnTo>
                  <a:lnTo>
                    <a:pt x="522" y="311"/>
                  </a:lnTo>
                  <a:lnTo>
                    <a:pt x="544" y="285"/>
                  </a:lnTo>
                  <a:lnTo>
                    <a:pt x="568" y="261"/>
                  </a:lnTo>
                  <a:lnTo>
                    <a:pt x="593" y="237"/>
                  </a:lnTo>
                  <a:lnTo>
                    <a:pt x="621" y="218"/>
                  </a:lnTo>
                  <a:lnTo>
                    <a:pt x="648" y="199"/>
                  </a:lnTo>
                  <a:lnTo>
                    <a:pt x="677" y="183"/>
                  </a:lnTo>
                  <a:lnTo>
                    <a:pt x="708" y="169"/>
                  </a:lnTo>
                  <a:lnTo>
                    <a:pt x="739" y="159"/>
                  </a:lnTo>
                  <a:lnTo>
                    <a:pt x="772" y="151"/>
                  </a:lnTo>
                  <a:lnTo>
                    <a:pt x="804" y="146"/>
                  </a:lnTo>
                  <a:lnTo>
                    <a:pt x="829" y="145"/>
                  </a:lnTo>
                  <a:lnTo>
                    <a:pt x="854" y="145"/>
                  </a:lnTo>
                  <a:lnTo>
                    <a:pt x="878" y="146"/>
                  </a:lnTo>
                  <a:lnTo>
                    <a:pt x="902" y="151"/>
                  </a:lnTo>
                  <a:lnTo>
                    <a:pt x="925" y="156"/>
                  </a:lnTo>
                  <a:lnTo>
                    <a:pt x="947" y="163"/>
                  </a:lnTo>
                  <a:lnTo>
                    <a:pt x="969" y="172"/>
                  </a:lnTo>
                  <a:lnTo>
                    <a:pt x="990" y="182"/>
                  </a:lnTo>
                  <a:lnTo>
                    <a:pt x="1010" y="194"/>
                  </a:lnTo>
                  <a:lnTo>
                    <a:pt x="1030" y="206"/>
                  </a:lnTo>
                  <a:lnTo>
                    <a:pt x="1048" y="220"/>
                  </a:lnTo>
                  <a:lnTo>
                    <a:pt x="1066" y="236"/>
                  </a:lnTo>
                  <a:lnTo>
                    <a:pt x="1083" y="254"/>
                  </a:lnTo>
                  <a:lnTo>
                    <a:pt x="1099" y="272"/>
                  </a:lnTo>
                  <a:lnTo>
                    <a:pt x="1113" y="290"/>
                  </a:lnTo>
                  <a:lnTo>
                    <a:pt x="1127" y="311"/>
                  </a:lnTo>
                  <a:lnTo>
                    <a:pt x="1145" y="302"/>
                  </a:lnTo>
                  <a:lnTo>
                    <a:pt x="1165" y="293"/>
                  </a:lnTo>
                  <a:lnTo>
                    <a:pt x="1184" y="286"/>
                  </a:lnTo>
                  <a:lnTo>
                    <a:pt x="1204" y="279"/>
                  </a:lnTo>
                  <a:lnTo>
                    <a:pt x="1223" y="273"/>
                  </a:lnTo>
                  <a:lnTo>
                    <a:pt x="1243" y="269"/>
                  </a:lnTo>
                  <a:lnTo>
                    <a:pt x="1264" y="264"/>
                  </a:lnTo>
                  <a:lnTo>
                    <a:pt x="1285" y="262"/>
                  </a:lnTo>
                  <a:lnTo>
                    <a:pt x="1329" y="259"/>
                  </a:lnTo>
                  <a:lnTo>
                    <a:pt x="1372" y="263"/>
                  </a:lnTo>
                  <a:lnTo>
                    <a:pt x="1414" y="271"/>
                  </a:lnTo>
                  <a:lnTo>
                    <a:pt x="1454" y="284"/>
                  </a:lnTo>
                  <a:lnTo>
                    <a:pt x="1492" y="301"/>
                  </a:lnTo>
                  <a:lnTo>
                    <a:pt x="1528" y="322"/>
                  </a:lnTo>
                  <a:lnTo>
                    <a:pt x="1561" y="347"/>
                  </a:lnTo>
                  <a:lnTo>
                    <a:pt x="1591" y="376"/>
                  </a:lnTo>
                  <a:lnTo>
                    <a:pt x="1619" y="409"/>
                  </a:lnTo>
                  <a:lnTo>
                    <a:pt x="1644" y="445"/>
                  </a:lnTo>
                  <a:lnTo>
                    <a:pt x="1665" y="483"/>
                  </a:lnTo>
                  <a:lnTo>
                    <a:pt x="1683" y="526"/>
                  </a:lnTo>
                  <a:lnTo>
                    <a:pt x="1697" y="569"/>
                  </a:lnTo>
                  <a:lnTo>
                    <a:pt x="1707" y="617"/>
                  </a:lnTo>
                  <a:lnTo>
                    <a:pt x="1713" y="665"/>
                  </a:lnTo>
                  <a:lnTo>
                    <a:pt x="1715" y="716"/>
                  </a:lnTo>
                  <a:lnTo>
                    <a:pt x="1713" y="758"/>
                  </a:lnTo>
                  <a:lnTo>
                    <a:pt x="1709" y="799"/>
                  </a:lnTo>
                  <a:lnTo>
                    <a:pt x="1701" y="840"/>
                  </a:lnTo>
                  <a:lnTo>
                    <a:pt x="1690" y="879"/>
                  </a:lnTo>
                  <a:lnTo>
                    <a:pt x="1705" y="848"/>
                  </a:lnTo>
                  <a:lnTo>
                    <a:pt x="1718" y="815"/>
                  </a:lnTo>
                  <a:lnTo>
                    <a:pt x="1729" y="781"/>
                  </a:lnTo>
                  <a:lnTo>
                    <a:pt x="1740" y="747"/>
                  </a:lnTo>
                  <a:lnTo>
                    <a:pt x="1747" y="712"/>
                  </a:lnTo>
                  <a:lnTo>
                    <a:pt x="1752" y="677"/>
                  </a:lnTo>
                  <a:lnTo>
                    <a:pt x="1757" y="640"/>
                  </a:lnTo>
                  <a:lnTo>
                    <a:pt x="1758" y="603"/>
                  </a:lnTo>
                  <a:lnTo>
                    <a:pt x="1756" y="550"/>
                  </a:lnTo>
                  <a:lnTo>
                    <a:pt x="1750" y="498"/>
                  </a:lnTo>
                  <a:lnTo>
                    <a:pt x="1739" y="448"/>
                  </a:lnTo>
                  <a:lnTo>
                    <a:pt x="1724" y="401"/>
                  </a:lnTo>
                  <a:lnTo>
                    <a:pt x="1705" y="357"/>
                  </a:lnTo>
                  <a:lnTo>
                    <a:pt x="1682" y="317"/>
                  </a:lnTo>
                  <a:lnTo>
                    <a:pt x="1656" y="279"/>
                  </a:lnTo>
                  <a:lnTo>
                    <a:pt x="1627" y="244"/>
                  </a:lnTo>
                  <a:lnTo>
                    <a:pt x="1593" y="213"/>
                  </a:lnTo>
                  <a:lnTo>
                    <a:pt x="1559" y="187"/>
                  </a:lnTo>
                  <a:lnTo>
                    <a:pt x="1521" y="165"/>
                  </a:lnTo>
                  <a:lnTo>
                    <a:pt x="1480" y="146"/>
                  </a:lnTo>
                  <a:lnTo>
                    <a:pt x="1439" y="133"/>
                  </a:lnTo>
                  <a:lnTo>
                    <a:pt x="1395" y="125"/>
                  </a:lnTo>
                  <a:lnTo>
                    <a:pt x="1349" y="121"/>
                  </a:lnTo>
                  <a:lnTo>
                    <a:pt x="1302" y="123"/>
                  </a:lnTo>
                  <a:lnTo>
                    <a:pt x="1280" y="126"/>
                  </a:lnTo>
                  <a:lnTo>
                    <a:pt x="1259" y="130"/>
                  </a:lnTo>
                  <a:lnTo>
                    <a:pt x="1237" y="135"/>
                  </a:lnTo>
                  <a:lnTo>
                    <a:pt x="1217" y="141"/>
                  </a:lnTo>
                  <a:lnTo>
                    <a:pt x="1196" y="149"/>
                  </a:lnTo>
                  <a:lnTo>
                    <a:pt x="1175" y="157"/>
                  </a:lnTo>
                  <a:lnTo>
                    <a:pt x="1155" y="165"/>
                  </a:lnTo>
                  <a:lnTo>
                    <a:pt x="1136" y="175"/>
                  </a:lnTo>
                  <a:lnTo>
                    <a:pt x="1121" y="153"/>
                  </a:lnTo>
                  <a:lnTo>
                    <a:pt x="1106" y="134"/>
                  </a:lnTo>
                  <a:lnTo>
                    <a:pt x="1090" y="114"/>
                  </a:lnTo>
                  <a:lnTo>
                    <a:pt x="1071" y="97"/>
                  </a:lnTo>
                  <a:lnTo>
                    <a:pt x="1053" y="80"/>
                  </a:lnTo>
                  <a:lnTo>
                    <a:pt x="1033" y="65"/>
                  </a:lnTo>
                  <a:lnTo>
                    <a:pt x="1013" y="51"/>
                  </a:lnTo>
                  <a:lnTo>
                    <a:pt x="992" y="39"/>
                  </a:lnTo>
                  <a:lnTo>
                    <a:pt x="969" y="28"/>
                  </a:lnTo>
                  <a:lnTo>
                    <a:pt x="946" y="20"/>
                  </a:lnTo>
                  <a:lnTo>
                    <a:pt x="923" y="12"/>
                  </a:lnTo>
                  <a:lnTo>
                    <a:pt x="898" y="6"/>
                  </a:lnTo>
                  <a:lnTo>
                    <a:pt x="873" y="2"/>
                  </a:lnTo>
                  <a:lnTo>
                    <a:pt x="848" y="0"/>
                  </a:lnTo>
                  <a:lnTo>
                    <a:pt x="821" y="0"/>
                  </a:lnTo>
                  <a:lnTo>
                    <a:pt x="795" y="1"/>
                  </a:lnTo>
                  <a:lnTo>
                    <a:pt x="760" y="7"/>
                  </a:lnTo>
                  <a:lnTo>
                    <a:pt x="726" y="15"/>
                  </a:lnTo>
                  <a:lnTo>
                    <a:pt x="693" y="27"/>
                  </a:lnTo>
                  <a:lnTo>
                    <a:pt x="661" y="40"/>
                  </a:lnTo>
                  <a:lnTo>
                    <a:pt x="630" y="58"/>
                  </a:lnTo>
                  <a:lnTo>
                    <a:pt x="600" y="76"/>
                  </a:lnTo>
                  <a:lnTo>
                    <a:pt x="571" y="98"/>
                  </a:lnTo>
                  <a:lnTo>
                    <a:pt x="545" y="122"/>
                  </a:lnTo>
                  <a:lnTo>
                    <a:pt x="519" y="149"/>
                  </a:lnTo>
                  <a:lnTo>
                    <a:pt x="495" y="176"/>
                  </a:lnTo>
                  <a:lnTo>
                    <a:pt x="473" y="206"/>
                  </a:lnTo>
                  <a:lnTo>
                    <a:pt x="454" y="237"/>
                  </a:lnTo>
                  <a:lnTo>
                    <a:pt x="435" y="271"/>
                  </a:lnTo>
                  <a:lnTo>
                    <a:pt x="419" y="305"/>
                  </a:lnTo>
                  <a:lnTo>
                    <a:pt x="406" y="341"/>
                  </a:lnTo>
                  <a:lnTo>
                    <a:pt x="395" y="378"/>
                  </a:lnTo>
                  <a:lnTo>
                    <a:pt x="387" y="378"/>
                  </a:lnTo>
                  <a:lnTo>
                    <a:pt x="379" y="379"/>
                  </a:lnTo>
                  <a:lnTo>
                    <a:pt x="370" y="379"/>
                  </a:lnTo>
                  <a:lnTo>
                    <a:pt x="361" y="380"/>
                  </a:lnTo>
                  <a:lnTo>
                    <a:pt x="325" y="386"/>
                  </a:lnTo>
                  <a:lnTo>
                    <a:pt x="289" y="395"/>
                  </a:lnTo>
                  <a:lnTo>
                    <a:pt x="254" y="409"/>
                  </a:lnTo>
                  <a:lnTo>
                    <a:pt x="222" y="426"/>
                  </a:lnTo>
                  <a:lnTo>
                    <a:pt x="190" y="447"/>
                  </a:lnTo>
                  <a:lnTo>
                    <a:pt x="161" y="470"/>
                  </a:lnTo>
                  <a:lnTo>
                    <a:pt x="133" y="497"/>
                  </a:lnTo>
                  <a:lnTo>
                    <a:pt x="107" y="526"/>
                  </a:lnTo>
                  <a:lnTo>
                    <a:pt x="84" y="557"/>
                  </a:lnTo>
                  <a:lnTo>
                    <a:pt x="63" y="590"/>
                  </a:lnTo>
                  <a:lnTo>
                    <a:pt x="45" y="626"/>
                  </a:lnTo>
                  <a:lnTo>
                    <a:pt x="30" y="663"/>
                  </a:lnTo>
                  <a:lnTo>
                    <a:pt x="17" y="702"/>
                  </a:lnTo>
                  <a:lnTo>
                    <a:pt x="8" y="742"/>
                  </a:lnTo>
                  <a:lnTo>
                    <a:pt x="2" y="784"/>
                  </a:lnTo>
                  <a:lnTo>
                    <a:pt x="0" y="825"/>
                  </a:lnTo>
                  <a:lnTo>
                    <a:pt x="1" y="862"/>
                  </a:lnTo>
                  <a:lnTo>
                    <a:pt x="4" y="897"/>
                  </a:lnTo>
                  <a:lnTo>
                    <a:pt x="11" y="931"/>
                  </a:lnTo>
                  <a:lnTo>
                    <a:pt x="20" y="964"/>
                  </a:lnTo>
                  <a:lnTo>
                    <a:pt x="32" y="995"/>
                  </a:lnTo>
                  <a:lnTo>
                    <a:pt x="46" y="1025"/>
                  </a:lnTo>
                  <a:lnTo>
                    <a:pt x="61" y="1052"/>
                  </a:lnTo>
                  <a:lnTo>
                    <a:pt x="79" y="1078"/>
                  </a:lnTo>
                  <a:lnTo>
                    <a:pt x="68" y="1043"/>
                  </a:lnTo>
                  <a:lnTo>
                    <a:pt x="60" y="1005"/>
                  </a:lnTo>
                  <a:lnTo>
                    <a:pt x="54" y="967"/>
                  </a:lnTo>
                  <a:lnTo>
                    <a:pt x="53" y="927"/>
                  </a:lnTo>
                  <a:lnTo>
                    <a:pt x="55" y="886"/>
                  </a:lnTo>
                  <a:lnTo>
                    <a:pt x="61" y="848"/>
                  </a:lnTo>
                  <a:lnTo>
                    <a:pt x="69" y="810"/>
                  </a:lnTo>
                  <a:lnTo>
                    <a:pt x="80" y="773"/>
                  </a:lnTo>
                  <a:lnTo>
                    <a:pt x="95" y="738"/>
                  </a:lnTo>
                  <a:lnTo>
                    <a:pt x="113" y="704"/>
                  </a:lnTo>
                  <a:lnTo>
                    <a:pt x="132" y="672"/>
                  </a:lnTo>
                  <a:lnTo>
                    <a:pt x="154" y="642"/>
                  </a:lnTo>
                  <a:lnTo>
                    <a:pt x="178" y="614"/>
                  </a:lnTo>
                  <a:lnTo>
                    <a:pt x="205" y="590"/>
                  </a:lnTo>
                  <a:lnTo>
                    <a:pt x="232" y="568"/>
                  </a:lnTo>
                  <a:lnTo>
                    <a:pt x="262" y="549"/>
                  </a:lnTo>
                  <a:lnTo>
                    <a:pt x="293" y="533"/>
                  </a:lnTo>
                  <a:lnTo>
                    <a:pt x="327" y="520"/>
                  </a:lnTo>
                  <a:lnTo>
                    <a:pt x="360" y="511"/>
                  </a:lnTo>
                  <a:lnTo>
                    <a:pt x="395" y="505"/>
                  </a:lnTo>
                  <a:close/>
                </a:path>
              </a:pathLst>
            </a:custGeom>
            <a:solidFill>
              <a:srgbClr val="99CCFF"/>
            </a:solidFill>
            <a:ln w="9525">
              <a:noFill/>
              <a:round/>
              <a:headEnd/>
              <a:tailEnd/>
            </a:ln>
          </p:spPr>
          <p:txBody>
            <a:bodyPr/>
            <a:lstStyle/>
            <a:p>
              <a:endParaRPr lang="en-US"/>
            </a:p>
          </p:txBody>
        </p:sp>
        <p:sp>
          <p:nvSpPr>
            <p:cNvPr id="37919" name="Freeform 18"/>
            <p:cNvSpPr>
              <a:spLocks/>
            </p:cNvSpPr>
            <p:nvPr/>
          </p:nvSpPr>
          <p:spPr bwMode="auto">
            <a:xfrm>
              <a:off x="480" y="2378"/>
              <a:ext cx="266" cy="108"/>
            </a:xfrm>
            <a:custGeom>
              <a:avLst/>
              <a:gdLst>
                <a:gd name="T0" fmla="*/ 1 w 531"/>
                <a:gd name="T1" fmla="*/ 1 h 215"/>
                <a:gd name="T2" fmla="*/ 1 w 531"/>
                <a:gd name="T3" fmla="*/ 1 h 215"/>
                <a:gd name="T4" fmla="*/ 1 w 531"/>
                <a:gd name="T5" fmla="*/ 1 h 215"/>
                <a:gd name="T6" fmla="*/ 1 w 531"/>
                <a:gd name="T7" fmla="*/ 1 h 215"/>
                <a:gd name="T8" fmla="*/ 1 w 531"/>
                <a:gd name="T9" fmla="*/ 1 h 215"/>
                <a:gd name="T10" fmla="*/ 1 w 531"/>
                <a:gd name="T11" fmla="*/ 1 h 215"/>
                <a:gd name="T12" fmla="*/ 1 w 531"/>
                <a:gd name="T13" fmla="*/ 1 h 215"/>
                <a:gd name="T14" fmla="*/ 1 w 531"/>
                <a:gd name="T15" fmla="*/ 1 h 215"/>
                <a:gd name="T16" fmla="*/ 1 w 531"/>
                <a:gd name="T17" fmla="*/ 1 h 215"/>
                <a:gd name="T18" fmla="*/ 1 w 531"/>
                <a:gd name="T19" fmla="*/ 1 h 215"/>
                <a:gd name="T20" fmla="*/ 1 w 531"/>
                <a:gd name="T21" fmla="*/ 1 h 215"/>
                <a:gd name="T22" fmla="*/ 1 w 531"/>
                <a:gd name="T23" fmla="*/ 1 h 215"/>
                <a:gd name="T24" fmla="*/ 1 w 531"/>
                <a:gd name="T25" fmla="*/ 1 h 215"/>
                <a:gd name="T26" fmla="*/ 1 w 531"/>
                <a:gd name="T27" fmla="*/ 1 h 215"/>
                <a:gd name="T28" fmla="*/ 1 w 531"/>
                <a:gd name="T29" fmla="*/ 1 h 215"/>
                <a:gd name="T30" fmla="*/ 1 w 531"/>
                <a:gd name="T31" fmla="*/ 1 h 215"/>
                <a:gd name="T32" fmla="*/ 1 w 531"/>
                <a:gd name="T33" fmla="*/ 1 h 215"/>
                <a:gd name="T34" fmla="*/ 1 w 531"/>
                <a:gd name="T35" fmla="*/ 1 h 215"/>
                <a:gd name="T36" fmla="*/ 1 w 531"/>
                <a:gd name="T37" fmla="*/ 1 h 215"/>
                <a:gd name="T38" fmla="*/ 1 w 531"/>
                <a:gd name="T39" fmla="*/ 1 h 215"/>
                <a:gd name="T40" fmla="*/ 1 w 531"/>
                <a:gd name="T41" fmla="*/ 1 h 215"/>
                <a:gd name="T42" fmla="*/ 1 w 531"/>
                <a:gd name="T43" fmla="*/ 1 h 215"/>
                <a:gd name="T44" fmla="*/ 1 w 531"/>
                <a:gd name="T45" fmla="*/ 1 h 215"/>
                <a:gd name="T46" fmla="*/ 1 w 531"/>
                <a:gd name="T47" fmla="*/ 1 h 215"/>
                <a:gd name="T48" fmla="*/ 1 w 531"/>
                <a:gd name="T49" fmla="*/ 1 h 215"/>
                <a:gd name="T50" fmla="*/ 1 w 531"/>
                <a:gd name="T51" fmla="*/ 1 h 215"/>
                <a:gd name="T52" fmla="*/ 1 w 531"/>
                <a:gd name="T53" fmla="*/ 1 h 215"/>
                <a:gd name="T54" fmla="*/ 1 w 531"/>
                <a:gd name="T55" fmla="*/ 1 h 215"/>
                <a:gd name="T56" fmla="*/ 1 w 531"/>
                <a:gd name="T57" fmla="*/ 1 h 215"/>
                <a:gd name="T58" fmla="*/ 1 w 531"/>
                <a:gd name="T59" fmla="*/ 1 h 215"/>
                <a:gd name="T60" fmla="*/ 1 w 531"/>
                <a:gd name="T61" fmla="*/ 1 h 215"/>
                <a:gd name="T62" fmla="*/ 1 w 531"/>
                <a:gd name="T63" fmla="*/ 1 h 2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1"/>
                <a:gd name="T97" fmla="*/ 0 h 215"/>
                <a:gd name="T98" fmla="*/ 531 w 531"/>
                <a:gd name="T99" fmla="*/ 215 h 2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1" h="215">
                  <a:moveTo>
                    <a:pt x="0" y="34"/>
                  </a:moveTo>
                  <a:lnTo>
                    <a:pt x="4" y="54"/>
                  </a:lnTo>
                  <a:lnTo>
                    <a:pt x="11" y="74"/>
                  </a:lnTo>
                  <a:lnTo>
                    <a:pt x="19" y="91"/>
                  </a:lnTo>
                  <a:lnTo>
                    <a:pt x="29" y="108"/>
                  </a:lnTo>
                  <a:lnTo>
                    <a:pt x="41" y="124"/>
                  </a:lnTo>
                  <a:lnTo>
                    <a:pt x="54" y="140"/>
                  </a:lnTo>
                  <a:lnTo>
                    <a:pt x="70" y="154"/>
                  </a:lnTo>
                  <a:lnTo>
                    <a:pt x="87" y="167"/>
                  </a:lnTo>
                  <a:lnTo>
                    <a:pt x="105" y="178"/>
                  </a:lnTo>
                  <a:lnTo>
                    <a:pt x="125" y="189"/>
                  </a:lnTo>
                  <a:lnTo>
                    <a:pt x="147" y="197"/>
                  </a:lnTo>
                  <a:lnTo>
                    <a:pt x="168" y="204"/>
                  </a:lnTo>
                  <a:lnTo>
                    <a:pt x="191" y="210"/>
                  </a:lnTo>
                  <a:lnTo>
                    <a:pt x="215" y="213"/>
                  </a:lnTo>
                  <a:lnTo>
                    <a:pt x="240" y="215"/>
                  </a:lnTo>
                  <a:lnTo>
                    <a:pt x="265" y="215"/>
                  </a:lnTo>
                  <a:lnTo>
                    <a:pt x="292" y="213"/>
                  </a:lnTo>
                  <a:lnTo>
                    <a:pt x="317" y="210"/>
                  </a:lnTo>
                  <a:lnTo>
                    <a:pt x="341" y="203"/>
                  </a:lnTo>
                  <a:lnTo>
                    <a:pt x="365" y="196"/>
                  </a:lnTo>
                  <a:lnTo>
                    <a:pt x="389" y="187"/>
                  </a:lnTo>
                  <a:lnTo>
                    <a:pt x="409" y="175"/>
                  </a:lnTo>
                  <a:lnTo>
                    <a:pt x="430" y="162"/>
                  </a:lnTo>
                  <a:lnTo>
                    <a:pt x="448" y="148"/>
                  </a:lnTo>
                  <a:lnTo>
                    <a:pt x="466" y="134"/>
                  </a:lnTo>
                  <a:lnTo>
                    <a:pt x="481" y="117"/>
                  </a:lnTo>
                  <a:lnTo>
                    <a:pt x="495" y="100"/>
                  </a:lnTo>
                  <a:lnTo>
                    <a:pt x="506" y="82"/>
                  </a:lnTo>
                  <a:lnTo>
                    <a:pt x="516" y="62"/>
                  </a:lnTo>
                  <a:lnTo>
                    <a:pt x="523" y="42"/>
                  </a:lnTo>
                  <a:lnTo>
                    <a:pt x="529" y="22"/>
                  </a:lnTo>
                  <a:lnTo>
                    <a:pt x="531" y="0"/>
                  </a:lnTo>
                  <a:lnTo>
                    <a:pt x="520" y="11"/>
                  </a:lnTo>
                  <a:lnTo>
                    <a:pt x="508" y="22"/>
                  </a:lnTo>
                  <a:lnTo>
                    <a:pt x="495" y="32"/>
                  </a:lnTo>
                  <a:lnTo>
                    <a:pt x="481" y="42"/>
                  </a:lnTo>
                  <a:lnTo>
                    <a:pt x="466" y="52"/>
                  </a:lnTo>
                  <a:lnTo>
                    <a:pt x="450" y="60"/>
                  </a:lnTo>
                  <a:lnTo>
                    <a:pt x="433" y="68"/>
                  </a:lnTo>
                  <a:lnTo>
                    <a:pt x="416" y="76"/>
                  </a:lnTo>
                  <a:lnTo>
                    <a:pt x="398" y="83"/>
                  </a:lnTo>
                  <a:lnTo>
                    <a:pt x="379" y="89"/>
                  </a:lnTo>
                  <a:lnTo>
                    <a:pt x="361" y="94"/>
                  </a:lnTo>
                  <a:lnTo>
                    <a:pt x="341" y="98"/>
                  </a:lnTo>
                  <a:lnTo>
                    <a:pt x="321" y="102"/>
                  </a:lnTo>
                  <a:lnTo>
                    <a:pt x="301" y="105"/>
                  </a:lnTo>
                  <a:lnTo>
                    <a:pt x="279" y="107"/>
                  </a:lnTo>
                  <a:lnTo>
                    <a:pt x="258" y="108"/>
                  </a:lnTo>
                  <a:lnTo>
                    <a:pt x="239" y="108"/>
                  </a:lnTo>
                  <a:lnTo>
                    <a:pt x="219" y="108"/>
                  </a:lnTo>
                  <a:lnTo>
                    <a:pt x="201" y="107"/>
                  </a:lnTo>
                  <a:lnTo>
                    <a:pt x="182" y="106"/>
                  </a:lnTo>
                  <a:lnTo>
                    <a:pt x="164" y="102"/>
                  </a:lnTo>
                  <a:lnTo>
                    <a:pt x="147" y="100"/>
                  </a:lnTo>
                  <a:lnTo>
                    <a:pt x="129" y="95"/>
                  </a:lnTo>
                  <a:lnTo>
                    <a:pt x="112" y="91"/>
                  </a:lnTo>
                  <a:lnTo>
                    <a:pt x="96" y="86"/>
                  </a:lnTo>
                  <a:lnTo>
                    <a:pt x="80" y="80"/>
                  </a:lnTo>
                  <a:lnTo>
                    <a:pt x="65" y="74"/>
                  </a:lnTo>
                  <a:lnTo>
                    <a:pt x="51" y="67"/>
                  </a:lnTo>
                  <a:lnTo>
                    <a:pt x="37" y="60"/>
                  </a:lnTo>
                  <a:lnTo>
                    <a:pt x="24" y="52"/>
                  </a:lnTo>
                  <a:lnTo>
                    <a:pt x="12" y="44"/>
                  </a:lnTo>
                  <a:lnTo>
                    <a:pt x="0" y="34"/>
                  </a:lnTo>
                  <a:close/>
                </a:path>
              </a:pathLst>
            </a:custGeom>
            <a:solidFill>
              <a:srgbClr val="99CCFF"/>
            </a:solidFill>
            <a:ln w="9525">
              <a:noFill/>
              <a:round/>
              <a:headEnd/>
              <a:tailEnd/>
            </a:ln>
          </p:spPr>
          <p:txBody>
            <a:bodyPr/>
            <a:lstStyle/>
            <a:p>
              <a:endParaRPr lang="en-US"/>
            </a:p>
          </p:txBody>
        </p:sp>
        <p:sp>
          <p:nvSpPr>
            <p:cNvPr id="37920" name="Freeform 19"/>
            <p:cNvSpPr>
              <a:spLocks/>
            </p:cNvSpPr>
            <p:nvPr/>
          </p:nvSpPr>
          <p:spPr bwMode="auto">
            <a:xfrm>
              <a:off x="474" y="2292"/>
              <a:ext cx="266" cy="108"/>
            </a:xfrm>
            <a:custGeom>
              <a:avLst/>
              <a:gdLst>
                <a:gd name="T0" fmla="*/ 1 w 532"/>
                <a:gd name="T1" fmla="*/ 1 h 215"/>
                <a:gd name="T2" fmla="*/ 1 w 532"/>
                <a:gd name="T3" fmla="*/ 1 h 215"/>
                <a:gd name="T4" fmla="*/ 1 w 532"/>
                <a:gd name="T5" fmla="*/ 1 h 215"/>
                <a:gd name="T6" fmla="*/ 1 w 532"/>
                <a:gd name="T7" fmla="*/ 1 h 215"/>
                <a:gd name="T8" fmla="*/ 1 w 532"/>
                <a:gd name="T9" fmla="*/ 1 h 215"/>
                <a:gd name="T10" fmla="*/ 1 w 532"/>
                <a:gd name="T11" fmla="*/ 1 h 215"/>
                <a:gd name="T12" fmla="*/ 1 w 532"/>
                <a:gd name="T13" fmla="*/ 1 h 215"/>
                <a:gd name="T14" fmla="*/ 1 w 532"/>
                <a:gd name="T15" fmla="*/ 1 h 215"/>
                <a:gd name="T16" fmla="*/ 1 w 532"/>
                <a:gd name="T17" fmla="*/ 1 h 215"/>
                <a:gd name="T18" fmla="*/ 1 w 532"/>
                <a:gd name="T19" fmla="*/ 1 h 215"/>
                <a:gd name="T20" fmla="*/ 1 w 532"/>
                <a:gd name="T21" fmla="*/ 1 h 215"/>
                <a:gd name="T22" fmla="*/ 1 w 532"/>
                <a:gd name="T23" fmla="*/ 1 h 215"/>
                <a:gd name="T24" fmla="*/ 1 w 532"/>
                <a:gd name="T25" fmla="*/ 1 h 215"/>
                <a:gd name="T26" fmla="*/ 1 w 532"/>
                <a:gd name="T27" fmla="*/ 1 h 215"/>
                <a:gd name="T28" fmla="*/ 1 w 532"/>
                <a:gd name="T29" fmla="*/ 1 h 215"/>
                <a:gd name="T30" fmla="*/ 1 w 532"/>
                <a:gd name="T31" fmla="*/ 1 h 215"/>
                <a:gd name="T32" fmla="*/ 1 w 532"/>
                <a:gd name="T33" fmla="*/ 1 h 215"/>
                <a:gd name="T34" fmla="*/ 1 w 532"/>
                <a:gd name="T35" fmla="*/ 1 h 215"/>
                <a:gd name="T36" fmla="*/ 1 w 532"/>
                <a:gd name="T37" fmla="*/ 1 h 215"/>
                <a:gd name="T38" fmla="*/ 1 w 532"/>
                <a:gd name="T39" fmla="*/ 1 h 215"/>
                <a:gd name="T40" fmla="*/ 1 w 532"/>
                <a:gd name="T41" fmla="*/ 1 h 215"/>
                <a:gd name="T42" fmla="*/ 1 w 532"/>
                <a:gd name="T43" fmla="*/ 1 h 215"/>
                <a:gd name="T44" fmla="*/ 1 w 532"/>
                <a:gd name="T45" fmla="*/ 1 h 215"/>
                <a:gd name="T46" fmla="*/ 1 w 532"/>
                <a:gd name="T47" fmla="*/ 1 h 215"/>
                <a:gd name="T48" fmla="*/ 1 w 532"/>
                <a:gd name="T49" fmla="*/ 1 h 215"/>
                <a:gd name="T50" fmla="*/ 1 w 532"/>
                <a:gd name="T51" fmla="*/ 1 h 215"/>
                <a:gd name="T52" fmla="*/ 1 w 532"/>
                <a:gd name="T53" fmla="*/ 1 h 215"/>
                <a:gd name="T54" fmla="*/ 1 w 532"/>
                <a:gd name="T55" fmla="*/ 1 h 215"/>
                <a:gd name="T56" fmla="*/ 1 w 532"/>
                <a:gd name="T57" fmla="*/ 1 h 215"/>
                <a:gd name="T58" fmla="*/ 1 w 532"/>
                <a:gd name="T59" fmla="*/ 1 h 215"/>
                <a:gd name="T60" fmla="*/ 1 w 532"/>
                <a:gd name="T61" fmla="*/ 1 h 215"/>
                <a:gd name="T62" fmla="*/ 1 w 532"/>
                <a:gd name="T63" fmla="*/ 1 h 2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2"/>
                <a:gd name="T97" fmla="*/ 0 h 215"/>
                <a:gd name="T98" fmla="*/ 532 w 532"/>
                <a:gd name="T99" fmla="*/ 215 h 2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2" h="215">
                  <a:moveTo>
                    <a:pt x="0" y="35"/>
                  </a:moveTo>
                  <a:lnTo>
                    <a:pt x="4" y="54"/>
                  </a:lnTo>
                  <a:lnTo>
                    <a:pt x="10" y="74"/>
                  </a:lnTo>
                  <a:lnTo>
                    <a:pt x="18" y="91"/>
                  </a:lnTo>
                  <a:lnTo>
                    <a:pt x="28" y="108"/>
                  </a:lnTo>
                  <a:lnTo>
                    <a:pt x="41" y="124"/>
                  </a:lnTo>
                  <a:lnTo>
                    <a:pt x="55" y="141"/>
                  </a:lnTo>
                  <a:lnTo>
                    <a:pt x="70" y="154"/>
                  </a:lnTo>
                  <a:lnTo>
                    <a:pt x="87" y="167"/>
                  </a:lnTo>
                  <a:lnTo>
                    <a:pt x="106" y="179"/>
                  </a:lnTo>
                  <a:lnTo>
                    <a:pt x="125" y="189"/>
                  </a:lnTo>
                  <a:lnTo>
                    <a:pt x="147" y="197"/>
                  </a:lnTo>
                  <a:lnTo>
                    <a:pt x="169" y="204"/>
                  </a:lnTo>
                  <a:lnTo>
                    <a:pt x="192" y="210"/>
                  </a:lnTo>
                  <a:lnTo>
                    <a:pt x="215" y="213"/>
                  </a:lnTo>
                  <a:lnTo>
                    <a:pt x="240" y="215"/>
                  </a:lnTo>
                  <a:lnTo>
                    <a:pt x="266" y="215"/>
                  </a:lnTo>
                  <a:lnTo>
                    <a:pt x="292" y="213"/>
                  </a:lnTo>
                  <a:lnTo>
                    <a:pt x="318" y="210"/>
                  </a:lnTo>
                  <a:lnTo>
                    <a:pt x="342" y="203"/>
                  </a:lnTo>
                  <a:lnTo>
                    <a:pt x="366" y="196"/>
                  </a:lnTo>
                  <a:lnTo>
                    <a:pt x="389" y="187"/>
                  </a:lnTo>
                  <a:lnTo>
                    <a:pt x="410" y="175"/>
                  </a:lnTo>
                  <a:lnTo>
                    <a:pt x="430" y="162"/>
                  </a:lnTo>
                  <a:lnTo>
                    <a:pt x="449" y="149"/>
                  </a:lnTo>
                  <a:lnTo>
                    <a:pt x="466" y="134"/>
                  </a:lnTo>
                  <a:lnTo>
                    <a:pt x="481" y="117"/>
                  </a:lnTo>
                  <a:lnTo>
                    <a:pt x="495" y="100"/>
                  </a:lnTo>
                  <a:lnTo>
                    <a:pt x="507" y="82"/>
                  </a:lnTo>
                  <a:lnTo>
                    <a:pt x="517" y="62"/>
                  </a:lnTo>
                  <a:lnTo>
                    <a:pt x="524" y="43"/>
                  </a:lnTo>
                  <a:lnTo>
                    <a:pt x="530" y="22"/>
                  </a:lnTo>
                  <a:lnTo>
                    <a:pt x="532" y="0"/>
                  </a:lnTo>
                  <a:lnTo>
                    <a:pt x="520" y="11"/>
                  </a:lnTo>
                  <a:lnTo>
                    <a:pt x="508" y="22"/>
                  </a:lnTo>
                  <a:lnTo>
                    <a:pt x="495" y="32"/>
                  </a:lnTo>
                  <a:lnTo>
                    <a:pt x="480" y="43"/>
                  </a:lnTo>
                  <a:lnTo>
                    <a:pt x="465" y="52"/>
                  </a:lnTo>
                  <a:lnTo>
                    <a:pt x="450" y="61"/>
                  </a:lnTo>
                  <a:lnTo>
                    <a:pt x="433" y="69"/>
                  </a:lnTo>
                  <a:lnTo>
                    <a:pt x="417" y="76"/>
                  </a:lnTo>
                  <a:lnTo>
                    <a:pt x="398" y="83"/>
                  </a:lnTo>
                  <a:lnTo>
                    <a:pt x="380" y="89"/>
                  </a:lnTo>
                  <a:lnTo>
                    <a:pt x="361" y="94"/>
                  </a:lnTo>
                  <a:lnTo>
                    <a:pt x="342" y="99"/>
                  </a:lnTo>
                  <a:lnTo>
                    <a:pt x="321" y="103"/>
                  </a:lnTo>
                  <a:lnTo>
                    <a:pt x="301" y="105"/>
                  </a:lnTo>
                  <a:lnTo>
                    <a:pt x="280" y="107"/>
                  </a:lnTo>
                  <a:lnTo>
                    <a:pt x="259" y="108"/>
                  </a:lnTo>
                  <a:lnTo>
                    <a:pt x="239" y="108"/>
                  </a:lnTo>
                  <a:lnTo>
                    <a:pt x="220" y="108"/>
                  </a:lnTo>
                  <a:lnTo>
                    <a:pt x="201" y="107"/>
                  </a:lnTo>
                  <a:lnTo>
                    <a:pt x="182" y="106"/>
                  </a:lnTo>
                  <a:lnTo>
                    <a:pt x="164" y="103"/>
                  </a:lnTo>
                  <a:lnTo>
                    <a:pt x="146" y="100"/>
                  </a:lnTo>
                  <a:lnTo>
                    <a:pt x="129" y="96"/>
                  </a:lnTo>
                  <a:lnTo>
                    <a:pt x="112" y="91"/>
                  </a:lnTo>
                  <a:lnTo>
                    <a:pt x="95" y="86"/>
                  </a:lnTo>
                  <a:lnTo>
                    <a:pt x="80" y="81"/>
                  </a:lnTo>
                  <a:lnTo>
                    <a:pt x="65" y="74"/>
                  </a:lnTo>
                  <a:lnTo>
                    <a:pt x="50" y="67"/>
                  </a:lnTo>
                  <a:lnTo>
                    <a:pt x="36" y="60"/>
                  </a:lnTo>
                  <a:lnTo>
                    <a:pt x="24" y="52"/>
                  </a:lnTo>
                  <a:lnTo>
                    <a:pt x="11" y="44"/>
                  </a:lnTo>
                  <a:lnTo>
                    <a:pt x="0" y="35"/>
                  </a:lnTo>
                  <a:close/>
                </a:path>
              </a:pathLst>
            </a:custGeom>
            <a:solidFill>
              <a:srgbClr val="99CCFF"/>
            </a:solidFill>
            <a:ln w="9525">
              <a:noFill/>
              <a:round/>
              <a:headEnd/>
              <a:tailEnd/>
            </a:ln>
          </p:spPr>
          <p:txBody>
            <a:bodyPr/>
            <a:lstStyle/>
            <a:p>
              <a:endParaRPr lang="en-US"/>
            </a:p>
          </p:txBody>
        </p:sp>
        <p:sp>
          <p:nvSpPr>
            <p:cNvPr id="37921" name="Freeform 20"/>
            <p:cNvSpPr>
              <a:spLocks/>
            </p:cNvSpPr>
            <p:nvPr/>
          </p:nvSpPr>
          <p:spPr bwMode="auto">
            <a:xfrm>
              <a:off x="344" y="2349"/>
              <a:ext cx="175" cy="71"/>
            </a:xfrm>
            <a:custGeom>
              <a:avLst/>
              <a:gdLst>
                <a:gd name="T0" fmla="*/ 0 w 349"/>
                <a:gd name="T1" fmla="*/ 1 h 142"/>
                <a:gd name="T2" fmla="*/ 1 w 349"/>
                <a:gd name="T3" fmla="*/ 1 h 142"/>
                <a:gd name="T4" fmla="*/ 1 w 349"/>
                <a:gd name="T5" fmla="*/ 1 h 142"/>
                <a:gd name="T6" fmla="*/ 1 w 349"/>
                <a:gd name="T7" fmla="*/ 1 h 142"/>
                <a:gd name="T8" fmla="*/ 1 w 349"/>
                <a:gd name="T9" fmla="*/ 1 h 142"/>
                <a:gd name="T10" fmla="*/ 1 w 349"/>
                <a:gd name="T11" fmla="*/ 1 h 142"/>
                <a:gd name="T12" fmla="*/ 1 w 349"/>
                <a:gd name="T13" fmla="*/ 1 h 142"/>
                <a:gd name="T14" fmla="*/ 1 w 349"/>
                <a:gd name="T15" fmla="*/ 1 h 142"/>
                <a:gd name="T16" fmla="*/ 1 w 349"/>
                <a:gd name="T17" fmla="*/ 1 h 142"/>
                <a:gd name="T18" fmla="*/ 1 w 349"/>
                <a:gd name="T19" fmla="*/ 1 h 142"/>
                <a:gd name="T20" fmla="*/ 1 w 349"/>
                <a:gd name="T21" fmla="*/ 1 h 142"/>
                <a:gd name="T22" fmla="*/ 1 w 349"/>
                <a:gd name="T23" fmla="*/ 1 h 142"/>
                <a:gd name="T24" fmla="*/ 1 w 349"/>
                <a:gd name="T25" fmla="*/ 1 h 142"/>
                <a:gd name="T26" fmla="*/ 1 w 349"/>
                <a:gd name="T27" fmla="*/ 1 h 142"/>
                <a:gd name="T28" fmla="*/ 1 w 349"/>
                <a:gd name="T29" fmla="*/ 1 h 142"/>
                <a:gd name="T30" fmla="*/ 1 w 349"/>
                <a:gd name="T31" fmla="*/ 1 h 142"/>
                <a:gd name="T32" fmla="*/ 1 w 349"/>
                <a:gd name="T33" fmla="*/ 0 h 142"/>
                <a:gd name="T34" fmla="*/ 1 w 349"/>
                <a:gd name="T35" fmla="*/ 1 h 142"/>
                <a:gd name="T36" fmla="*/ 1 w 349"/>
                <a:gd name="T37" fmla="*/ 1 h 142"/>
                <a:gd name="T38" fmla="*/ 1 w 349"/>
                <a:gd name="T39" fmla="*/ 1 h 142"/>
                <a:gd name="T40" fmla="*/ 1 w 349"/>
                <a:gd name="T41" fmla="*/ 1 h 142"/>
                <a:gd name="T42" fmla="*/ 1 w 349"/>
                <a:gd name="T43" fmla="*/ 1 h 142"/>
                <a:gd name="T44" fmla="*/ 1 w 349"/>
                <a:gd name="T45" fmla="*/ 1 h 142"/>
                <a:gd name="T46" fmla="*/ 1 w 349"/>
                <a:gd name="T47" fmla="*/ 1 h 142"/>
                <a:gd name="T48" fmla="*/ 1 w 349"/>
                <a:gd name="T49" fmla="*/ 1 h 142"/>
                <a:gd name="T50" fmla="*/ 1 w 349"/>
                <a:gd name="T51" fmla="*/ 1 h 142"/>
                <a:gd name="T52" fmla="*/ 1 w 349"/>
                <a:gd name="T53" fmla="*/ 1 h 142"/>
                <a:gd name="T54" fmla="*/ 1 w 349"/>
                <a:gd name="T55" fmla="*/ 1 h 142"/>
                <a:gd name="T56" fmla="*/ 1 w 349"/>
                <a:gd name="T57" fmla="*/ 1 h 142"/>
                <a:gd name="T58" fmla="*/ 1 w 349"/>
                <a:gd name="T59" fmla="*/ 1 h 142"/>
                <a:gd name="T60" fmla="*/ 1 w 349"/>
                <a:gd name="T61" fmla="*/ 1 h 142"/>
                <a:gd name="T62" fmla="*/ 1 w 349"/>
                <a:gd name="T63" fmla="*/ 1 h 142"/>
                <a:gd name="T64" fmla="*/ 0 w 349"/>
                <a:gd name="T65" fmla="*/ 1 h 1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9"/>
                <a:gd name="T100" fmla="*/ 0 h 142"/>
                <a:gd name="T101" fmla="*/ 349 w 349"/>
                <a:gd name="T102" fmla="*/ 142 h 1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9" h="142">
                  <a:moveTo>
                    <a:pt x="0" y="23"/>
                  </a:moveTo>
                  <a:lnTo>
                    <a:pt x="7" y="48"/>
                  </a:lnTo>
                  <a:lnTo>
                    <a:pt x="19" y="71"/>
                  </a:lnTo>
                  <a:lnTo>
                    <a:pt x="36" y="92"/>
                  </a:lnTo>
                  <a:lnTo>
                    <a:pt x="58" y="110"/>
                  </a:lnTo>
                  <a:lnTo>
                    <a:pt x="82" y="125"/>
                  </a:lnTo>
                  <a:lnTo>
                    <a:pt x="111" y="135"/>
                  </a:lnTo>
                  <a:lnTo>
                    <a:pt x="141" y="141"/>
                  </a:lnTo>
                  <a:lnTo>
                    <a:pt x="174" y="142"/>
                  </a:lnTo>
                  <a:lnTo>
                    <a:pt x="209" y="138"/>
                  </a:lnTo>
                  <a:lnTo>
                    <a:pt x="240" y="129"/>
                  </a:lnTo>
                  <a:lnTo>
                    <a:pt x="270" y="115"/>
                  </a:lnTo>
                  <a:lnTo>
                    <a:pt x="295" y="98"/>
                  </a:lnTo>
                  <a:lnTo>
                    <a:pt x="317" y="77"/>
                  </a:lnTo>
                  <a:lnTo>
                    <a:pt x="333" y="54"/>
                  </a:lnTo>
                  <a:lnTo>
                    <a:pt x="345" y="28"/>
                  </a:lnTo>
                  <a:lnTo>
                    <a:pt x="349" y="0"/>
                  </a:lnTo>
                  <a:lnTo>
                    <a:pt x="333" y="15"/>
                  </a:lnTo>
                  <a:lnTo>
                    <a:pt x="316" y="28"/>
                  </a:lnTo>
                  <a:lnTo>
                    <a:pt x="295" y="39"/>
                  </a:lnTo>
                  <a:lnTo>
                    <a:pt x="273" y="50"/>
                  </a:lnTo>
                  <a:lnTo>
                    <a:pt x="249" y="59"/>
                  </a:lnTo>
                  <a:lnTo>
                    <a:pt x="224" y="65"/>
                  </a:lnTo>
                  <a:lnTo>
                    <a:pt x="197" y="69"/>
                  </a:lnTo>
                  <a:lnTo>
                    <a:pt x="170" y="71"/>
                  </a:lnTo>
                  <a:lnTo>
                    <a:pt x="144" y="71"/>
                  </a:lnTo>
                  <a:lnTo>
                    <a:pt x="120" y="69"/>
                  </a:lnTo>
                  <a:lnTo>
                    <a:pt x="96" y="66"/>
                  </a:lnTo>
                  <a:lnTo>
                    <a:pt x="74" y="60"/>
                  </a:lnTo>
                  <a:lnTo>
                    <a:pt x="53" y="53"/>
                  </a:lnTo>
                  <a:lnTo>
                    <a:pt x="34" y="45"/>
                  </a:lnTo>
                  <a:lnTo>
                    <a:pt x="16" y="35"/>
                  </a:lnTo>
                  <a:lnTo>
                    <a:pt x="0" y="23"/>
                  </a:lnTo>
                  <a:close/>
                </a:path>
              </a:pathLst>
            </a:custGeom>
            <a:solidFill>
              <a:srgbClr val="99CCFF"/>
            </a:solidFill>
            <a:ln w="9525">
              <a:noFill/>
              <a:round/>
              <a:headEnd/>
              <a:tailEnd/>
            </a:ln>
          </p:spPr>
          <p:txBody>
            <a:bodyPr/>
            <a:lstStyle/>
            <a:p>
              <a:endParaRPr lang="en-US"/>
            </a:p>
          </p:txBody>
        </p:sp>
        <p:sp>
          <p:nvSpPr>
            <p:cNvPr id="37922" name="Freeform 21"/>
            <p:cNvSpPr>
              <a:spLocks/>
            </p:cNvSpPr>
            <p:nvPr/>
          </p:nvSpPr>
          <p:spPr bwMode="auto">
            <a:xfrm>
              <a:off x="668" y="2450"/>
              <a:ext cx="176" cy="71"/>
            </a:xfrm>
            <a:custGeom>
              <a:avLst/>
              <a:gdLst>
                <a:gd name="T0" fmla="*/ 0 w 350"/>
                <a:gd name="T1" fmla="*/ 1 h 141"/>
                <a:gd name="T2" fmla="*/ 1 w 350"/>
                <a:gd name="T3" fmla="*/ 1 h 141"/>
                <a:gd name="T4" fmla="*/ 1 w 350"/>
                <a:gd name="T5" fmla="*/ 1 h 141"/>
                <a:gd name="T6" fmla="*/ 1 w 350"/>
                <a:gd name="T7" fmla="*/ 1 h 141"/>
                <a:gd name="T8" fmla="*/ 1 w 350"/>
                <a:gd name="T9" fmla="*/ 1 h 141"/>
                <a:gd name="T10" fmla="*/ 1 w 350"/>
                <a:gd name="T11" fmla="*/ 1 h 141"/>
                <a:gd name="T12" fmla="*/ 1 w 350"/>
                <a:gd name="T13" fmla="*/ 1 h 141"/>
                <a:gd name="T14" fmla="*/ 1 w 350"/>
                <a:gd name="T15" fmla="*/ 1 h 141"/>
                <a:gd name="T16" fmla="*/ 1 w 350"/>
                <a:gd name="T17" fmla="*/ 1 h 141"/>
                <a:gd name="T18" fmla="*/ 1 w 350"/>
                <a:gd name="T19" fmla="*/ 1 h 141"/>
                <a:gd name="T20" fmla="*/ 1 w 350"/>
                <a:gd name="T21" fmla="*/ 1 h 141"/>
                <a:gd name="T22" fmla="*/ 1 w 350"/>
                <a:gd name="T23" fmla="*/ 1 h 141"/>
                <a:gd name="T24" fmla="*/ 1 w 350"/>
                <a:gd name="T25" fmla="*/ 1 h 141"/>
                <a:gd name="T26" fmla="*/ 1 w 350"/>
                <a:gd name="T27" fmla="*/ 1 h 141"/>
                <a:gd name="T28" fmla="*/ 1 w 350"/>
                <a:gd name="T29" fmla="*/ 1 h 141"/>
                <a:gd name="T30" fmla="*/ 1 w 350"/>
                <a:gd name="T31" fmla="*/ 1 h 141"/>
                <a:gd name="T32" fmla="*/ 1 w 350"/>
                <a:gd name="T33" fmla="*/ 0 h 141"/>
                <a:gd name="T34" fmla="*/ 1 w 350"/>
                <a:gd name="T35" fmla="*/ 1 h 141"/>
                <a:gd name="T36" fmla="*/ 1 w 350"/>
                <a:gd name="T37" fmla="*/ 1 h 141"/>
                <a:gd name="T38" fmla="*/ 1 w 350"/>
                <a:gd name="T39" fmla="*/ 1 h 141"/>
                <a:gd name="T40" fmla="*/ 1 w 350"/>
                <a:gd name="T41" fmla="*/ 1 h 141"/>
                <a:gd name="T42" fmla="*/ 1 w 350"/>
                <a:gd name="T43" fmla="*/ 1 h 141"/>
                <a:gd name="T44" fmla="*/ 1 w 350"/>
                <a:gd name="T45" fmla="*/ 1 h 141"/>
                <a:gd name="T46" fmla="*/ 1 w 350"/>
                <a:gd name="T47" fmla="*/ 1 h 141"/>
                <a:gd name="T48" fmla="*/ 1 w 350"/>
                <a:gd name="T49" fmla="*/ 1 h 141"/>
                <a:gd name="T50" fmla="*/ 1 w 350"/>
                <a:gd name="T51" fmla="*/ 1 h 141"/>
                <a:gd name="T52" fmla="*/ 1 w 350"/>
                <a:gd name="T53" fmla="*/ 1 h 141"/>
                <a:gd name="T54" fmla="*/ 1 w 350"/>
                <a:gd name="T55" fmla="*/ 1 h 141"/>
                <a:gd name="T56" fmla="*/ 1 w 350"/>
                <a:gd name="T57" fmla="*/ 1 h 141"/>
                <a:gd name="T58" fmla="*/ 1 w 350"/>
                <a:gd name="T59" fmla="*/ 1 h 141"/>
                <a:gd name="T60" fmla="*/ 1 w 350"/>
                <a:gd name="T61" fmla="*/ 1 h 141"/>
                <a:gd name="T62" fmla="*/ 1 w 350"/>
                <a:gd name="T63" fmla="*/ 1 h 141"/>
                <a:gd name="T64" fmla="*/ 0 w 350"/>
                <a:gd name="T65" fmla="*/ 1 h 1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141"/>
                <a:gd name="T101" fmla="*/ 350 w 350"/>
                <a:gd name="T102" fmla="*/ 141 h 14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141">
                  <a:moveTo>
                    <a:pt x="0" y="23"/>
                  </a:moveTo>
                  <a:lnTo>
                    <a:pt x="7" y="48"/>
                  </a:lnTo>
                  <a:lnTo>
                    <a:pt x="18" y="71"/>
                  </a:lnTo>
                  <a:lnTo>
                    <a:pt x="36" y="92"/>
                  </a:lnTo>
                  <a:lnTo>
                    <a:pt x="58" y="109"/>
                  </a:lnTo>
                  <a:lnTo>
                    <a:pt x="82" y="124"/>
                  </a:lnTo>
                  <a:lnTo>
                    <a:pt x="111" y="135"/>
                  </a:lnTo>
                  <a:lnTo>
                    <a:pt x="141" y="140"/>
                  </a:lnTo>
                  <a:lnTo>
                    <a:pt x="174" y="141"/>
                  </a:lnTo>
                  <a:lnTo>
                    <a:pt x="209" y="138"/>
                  </a:lnTo>
                  <a:lnTo>
                    <a:pt x="241" y="129"/>
                  </a:lnTo>
                  <a:lnTo>
                    <a:pt x="270" y="115"/>
                  </a:lnTo>
                  <a:lnTo>
                    <a:pt x="295" y="98"/>
                  </a:lnTo>
                  <a:lnTo>
                    <a:pt x="317" y="77"/>
                  </a:lnTo>
                  <a:lnTo>
                    <a:pt x="334" y="54"/>
                  </a:lnTo>
                  <a:lnTo>
                    <a:pt x="345" y="27"/>
                  </a:lnTo>
                  <a:lnTo>
                    <a:pt x="350" y="0"/>
                  </a:lnTo>
                  <a:lnTo>
                    <a:pt x="334" y="15"/>
                  </a:lnTo>
                  <a:lnTo>
                    <a:pt x="316" y="27"/>
                  </a:lnTo>
                  <a:lnTo>
                    <a:pt x="296" y="39"/>
                  </a:lnTo>
                  <a:lnTo>
                    <a:pt x="274" y="49"/>
                  </a:lnTo>
                  <a:lnTo>
                    <a:pt x="250" y="59"/>
                  </a:lnTo>
                  <a:lnTo>
                    <a:pt x="225" y="64"/>
                  </a:lnTo>
                  <a:lnTo>
                    <a:pt x="198" y="69"/>
                  </a:lnTo>
                  <a:lnTo>
                    <a:pt x="171" y="71"/>
                  </a:lnTo>
                  <a:lnTo>
                    <a:pt x="145" y="71"/>
                  </a:lnTo>
                  <a:lnTo>
                    <a:pt x="120" y="69"/>
                  </a:lnTo>
                  <a:lnTo>
                    <a:pt x="97" y="65"/>
                  </a:lnTo>
                  <a:lnTo>
                    <a:pt x="74" y="60"/>
                  </a:lnTo>
                  <a:lnTo>
                    <a:pt x="53" y="53"/>
                  </a:lnTo>
                  <a:lnTo>
                    <a:pt x="33" y="45"/>
                  </a:lnTo>
                  <a:lnTo>
                    <a:pt x="16" y="34"/>
                  </a:lnTo>
                  <a:lnTo>
                    <a:pt x="0" y="23"/>
                  </a:lnTo>
                  <a:close/>
                </a:path>
              </a:pathLst>
            </a:custGeom>
            <a:solidFill>
              <a:srgbClr val="99CCFF"/>
            </a:solidFill>
            <a:ln w="9525">
              <a:noFill/>
              <a:round/>
              <a:headEnd/>
              <a:tailEnd/>
            </a:ln>
          </p:spPr>
          <p:txBody>
            <a:bodyPr/>
            <a:lstStyle/>
            <a:p>
              <a:endParaRPr lang="en-US"/>
            </a:p>
          </p:txBody>
        </p:sp>
        <p:sp>
          <p:nvSpPr>
            <p:cNvPr id="37923" name="Freeform 22"/>
            <p:cNvSpPr>
              <a:spLocks/>
            </p:cNvSpPr>
            <p:nvPr/>
          </p:nvSpPr>
          <p:spPr bwMode="auto">
            <a:xfrm>
              <a:off x="267" y="2434"/>
              <a:ext cx="174" cy="71"/>
            </a:xfrm>
            <a:custGeom>
              <a:avLst/>
              <a:gdLst>
                <a:gd name="T0" fmla="*/ 0 w 348"/>
                <a:gd name="T1" fmla="*/ 1 h 140"/>
                <a:gd name="T2" fmla="*/ 1 w 348"/>
                <a:gd name="T3" fmla="*/ 1 h 140"/>
                <a:gd name="T4" fmla="*/ 1 w 348"/>
                <a:gd name="T5" fmla="*/ 1 h 140"/>
                <a:gd name="T6" fmla="*/ 1 w 348"/>
                <a:gd name="T7" fmla="*/ 1 h 140"/>
                <a:gd name="T8" fmla="*/ 1 w 348"/>
                <a:gd name="T9" fmla="*/ 1 h 140"/>
                <a:gd name="T10" fmla="*/ 1 w 348"/>
                <a:gd name="T11" fmla="*/ 1 h 140"/>
                <a:gd name="T12" fmla="*/ 1 w 348"/>
                <a:gd name="T13" fmla="*/ 1 h 140"/>
                <a:gd name="T14" fmla="*/ 1 w 348"/>
                <a:gd name="T15" fmla="*/ 1 h 140"/>
                <a:gd name="T16" fmla="*/ 1 w 348"/>
                <a:gd name="T17" fmla="*/ 1 h 140"/>
                <a:gd name="T18" fmla="*/ 1 w 348"/>
                <a:gd name="T19" fmla="*/ 1 h 140"/>
                <a:gd name="T20" fmla="*/ 1 w 348"/>
                <a:gd name="T21" fmla="*/ 1 h 140"/>
                <a:gd name="T22" fmla="*/ 1 w 348"/>
                <a:gd name="T23" fmla="*/ 1 h 140"/>
                <a:gd name="T24" fmla="*/ 1 w 348"/>
                <a:gd name="T25" fmla="*/ 1 h 140"/>
                <a:gd name="T26" fmla="*/ 1 w 348"/>
                <a:gd name="T27" fmla="*/ 1 h 140"/>
                <a:gd name="T28" fmla="*/ 1 w 348"/>
                <a:gd name="T29" fmla="*/ 1 h 140"/>
                <a:gd name="T30" fmla="*/ 1 w 348"/>
                <a:gd name="T31" fmla="*/ 1 h 140"/>
                <a:gd name="T32" fmla="*/ 1 w 348"/>
                <a:gd name="T33" fmla="*/ 0 h 140"/>
                <a:gd name="T34" fmla="*/ 1 w 348"/>
                <a:gd name="T35" fmla="*/ 1 h 140"/>
                <a:gd name="T36" fmla="*/ 1 w 348"/>
                <a:gd name="T37" fmla="*/ 1 h 140"/>
                <a:gd name="T38" fmla="*/ 1 w 348"/>
                <a:gd name="T39" fmla="*/ 1 h 140"/>
                <a:gd name="T40" fmla="*/ 1 w 348"/>
                <a:gd name="T41" fmla="*/ 1 h 140"/>
                <a:gd name="T42" fmla="*/ 1 w 348"/>
                <a:gd name="T43" fmla="*/ 1 h 140"/>
                <a:gd name="T44" fmla="*/ 1 w 348"/>
                <a:gd name="T45" fmla="*/ 1 h 140"/>
                <a:gd name="T46" fmla="*/ 1 w 348"/>
                <a:gd name="T47" fmla="*/ 1 h 140"/>
                <a:gd name="T48" fmla="*/ 1 w 348"/>
                <a:gd name="T49" fmla="*/ 1 h 140"/>
                <a:gd name="T50" fmla="*/ 1 w 348"/>
                <a:gd name="T51" fmla="*/ 1 h 140"/>
                <a:gd name="T52" fmla="*/ 1 w 348"/>
                <a:gd name="T53" fmla="*/ 1 h 140"/>
                <a:gd name="T54" fmla="*/ 1 w 348"/>
                <a:gd name="T55" fmla="*/ 1 h 140"/>
                <a:gd name="T56" fmla="*/ 1 w 348"/>
                <a:gd name="T57" fmla="*/ 1 h 140"/>
                <a:gd name="T58" fmla="*/ 1 w 348"/>
                <a:gd name="T59" fmla="*/ 1 h 140"/>
                <a:gd name="T60" fmla="*/ 1 w 348"/>
                <a:gd name="T61" fmla="*/ 1 h 140"/>
                <a:gd name="T62" fmla="*/ 1 w 348"/>
                <a:gd name="T63" fmla="*/ 1 h 140"/>
                <a:gd name="T64" fmla="*/ 0 w 348"/>
                <a:gd name="T65" fmla="*/ 1 h 1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8"/>
                <a:gd name="T100" fmla="*/ 0 h 140"/>
                <a:gd name="T101" fmla="*/ 348 w 348"/>
                <a:gd name="T102" fmla="*/ 140 h 1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8" h="140">
                  <a:moveTo>
                    <a:pt x="0" y="22"/>
                  </a:moveTo>
                  <a:lnTo>
                    <a:pt x="7" y="47"/>
                  </a:lnTo>
                  <a:lnTo>
                    <a:pt x="18" y="70"/>
                  </a:lnTo>
                  <a:lnTo>
                    <a:pt x="36" y="91"/>
                  </a:lnTo>
                  <a:lnTo>
                    <a:pt x="58" y="108"/>
                  </a:lnTo>
                  <a:lnTo>
                    <a:pt x="82" y="123"/>
                  </a:lnTo>
                  <a:lnTo>
                    <a:pt x="111" y="133"/>
                  </a:lnTo>
                  <a:lnTo>
                    <a:pt x="141" y="139"/>
                  </a:lnTo>
                  <a:lnTo>
                    <a:pt x="174" y="140"/>
                  </a:lnTo>
                  <a:lnTo>
                    <a:pt x="207" y="137"/>
                  </a:lnTo>
                  <a:lnTo>
                    <a:pt x="240" y="128"/>
                  </a:lnTo>
                  <a:lnTo>
                    <a:pt x="268" y="114"/>
                  </a:lnTo>
                  <a:lnTo>
                    <a:pt x="294" y="96"/>
                  </a:lnTo>
                  <a:lnTo>
                    <a:pt x="316" y="76"/>
                  </a:lnTo>
                  <a:lnTo>
                    <a:pt x="332" y="53"/>
                  </a:lnTo>
                  <a:lnTo>
                    <a:pt x="343" y="27"/>
                  </a:lnTo>
                  <a:lnTo>
                    <a:pt x="348" y="0"/>
                  </a:lnTo>
                  <a:lnTo>
                    <a:pt x="332" y="13"/>
                  </a:lnTo>
                  <a:lnTo>
                    <a:pt x="315" y="27"/>
                  </a:lnTo>
                  <a:lnTo>
                    <a:pt x="294" y="39"/>
                  </a:lnTo>
                  <a:lnTo>
                    <a:pt x="272" y="48"/>
                  </a:lnTo>
                  <a:lnTo>
                    <a:pt x="248" y="57"/>
                  </a:lnTo>
                  <a:lnTo>
                    <a:pt x="224" y="63"/>
                  </a:lnTo>
                  <a:lnTo>
                    <a:pt x="197" y="68"/>
                  </a:lnTo>
                  <a:lnTo>
                    <a:pt x="169" y="70"/>
                  </a:lnTo>
                  <a:lnTo>
                    <a:pt x="144" y="70"/>
                  </a:lnTo>
                  <a:lnTo>
                    <a:pt x="120" y="69"/>
                  </a:lnTo>
                  <a:lnTo>
                    <a:pt x="96" y="64"/>
                  </a:lnTo>
                  <a:lnTo>
                    <a:pt x="74" y="60"/>
                  </a:lnTo>
                  <a:lnTo>
                    <a:pt x="53" y="51"/>
                  </a:lnTo>
                  <a:lnTo>
                    <a:pt x="33" y="43"/>
                  </a:lnTo>
                  <a:lnTo>
                    <a:pt x="16" y="33"/>
                  </a:lnTo>
                  <a:lnTo>
                    <a:pt x="0" y="22"/>
                  </a:lnTo>
                  <a:close/>
                </a:path>
              </a:pathLst>
            </a:custGeom>
            <a:solidFill>
              <a:srgbClr val="99CCFF"/>
            </a:solidFill>
            <a:ln w="9525">
              <a:noFill/>
              <a:round/>
              <a:headEnd/>
              <a:tailEnd/>
            </a:ln>
          </p:spPr>
          <p:txBody>
            <a:bodyPr/>
            <a:lstStyle/>
            <a:p>
              <a:endParaRPr lang="en-US"/>
            </a:p>
          </p:txBody>
        </p:sp>
        <p:sp>
          <p:nvSpPr>
            <p:cNvPr id="37924" name="Freeform 23"/>
            <p:cNvSpPr>
              <a:spLocks/>
            </p:cNvSpPr>
            <p:nvPr/>
          </p:nvSpPr>
          <p:spPr bwMode="auto">
            <a:xfrm>
              <a:off x="1026" y="2348"/>
              <a:ext cx="175" cy="71"/>
            </a:xfrm>
            <a:custGeom>
              <a:avLst/>
              <a:gdLst>
                <a:gd name="T0" fmla="*/ 0 w 350"/>
                <a:gd name="T1" fmla="*/ 1 h 142"/>
                <a:gd name="T2" fmla="*/ 1 w 350"/>
                <a:gd name="T3" fmla="*/ 1 h 142"/>
                <a:gd name="T4" fmla="*/ 1 w 350"/>
                <a:gd name="T5" fmla="*/ 1 h 142"/>
                <a:gd name="T6" fmla="*/ 1 w 350"/>
                <a:gd name="T7" fmla="*/ 1 h 142"/>
                <a:gd name="T8" fmla="*/ 1 w 350"/>
                <a:gd name="T9" fmla="*/ 1 h 142"/>
                <a:gd name="T10" fmla="*/ 1 w 350"/>
                <a:gd name="T11" fmla="*/ 1 h 142"/>
                <a:gd name="T12" fmla="*/ 1 w 350"/>
                <a:gd name="T13" fmla="*/ 1 h 142"/>
                <a:gd name="T14" fmla="*/ 1 w 350"/>
                <a:gd name="T15" fmla="*/ 1 h 142"/>
                <a:gd name="T16" fmla="*/ 1 w 350"/>
                <a:gd name="T17" fmla="*/ 1 h 142"/>
                <a:gd name="T18" fmla="*/ 1 w 350"/>
                <a:gd name="T19" fmla="*/ 1 h 142"/>
                <a:gd name="T20" fmla="*/ 1 w 350"/>
                <a:gd name="T21" fmla="*/ 1 h 142"/>
                <a:gd name="T22" fmla="*/ 1 w 350"/>
                <a:gd name="T23" fmla="*/ 1 h 142"/>
                <a:gd name="T24" fmla="*/ 1 w 350"/>
                <a:gd name="T25" fmla="*/ 1 h 142"/>
                <a:gd name="T26" fmla="*/ 1 w 350"/>
                <a:gd name="T27" fmla="*/ 1 h 142"/>
                <a:gd name="T28" fmla="*/ 1 w 350"/>
                <a:gd name="T29" fmla="*/ 1 h 142"/>
                <a:gd name="T30" fmla="*/ 1 w 350"/>
                <a:gd name="T31" fmla="*/ 1 h 142"/>
                <a:gd name="T32" fmla="*/ 1 w 350"/>
                <a:gd name="T33" fmla="*/ 0 h 142"/>
                <a:gd name="T34" fmla="*/ 1 w 350"/>
                <a:gd name="T35" fmla="*/ 1 h 142"/>
                <a:gd name="T36" fmla="*/ 1 w 350"/>
                <a:gd name="T37" fmla="*/ 1 h 142"/>
                <a:gd name="T38" fmla="*/ 1 w 350"/>
                <a:gd name="T39" fmla="*/ 1 h 142"/>
                <a:gd name="T40" fmla="*/ 1 w 350"/>
                <a:gd name="T41" fmla="*/ 1 h 142"/>
                <a:gd name="T42" fmla="*/ 1 w 350"/>
                <a:gd name="T43" fmla="*/ 1 h 142"/>
                <a:gd name="T44" fmla="*/ 1 w 350"/>
                <a:gd name="T45" fmla="*/ 1 h 142"/>
                <a:gd name="T46" fmla="*/ 1 w 350"/>
                <a:gd name="T47" fmla="*/ 1 h 142"/>
                <a:gd name="T48" fmla="*/ 1 w 350"/>
                <a:gd name="T49" fmla="*/ 1 h 142"/>
                <a:gd name="T50" fmla="*/ 1 w 350"/>
                <a:gd name="T51" fmla="*/ 1 h 142"/>
                <a:gd name="T52" fmla="*/ 1 w 350"/>
                <a:gd name="T53" fmla="*/ 1 h 142"/>
                <a:gd name="T54" fmla="*/ 1 w 350"/>
                <a:gd name="T55" fmla="*/ 1 h 142"/>
                <a:gd name="T56" fmla="*/ 1 w 350"/>
                <a:gd name="T57" fmla="*/ 1 h 142"/>
                <a:gd name="T58" fmla="*/ 1 w 350"/>
                <a:gd name="T59" fmla="*/ 1 h 142"/>
                <a:gd name="T60" fmla="*/ 1 w 350"/>
                <a:gd name="T61" fmla="*/ 1 h 142"/>
                <a:gd name="T62" fmla="*/ 1 w 350"/>
                <a:gd name="T63" fmla="*/ 1 h 142"/>
                <a:gd name="T64" fmla="*/ 0 w 350"/>
                <a:gd name="T65" fmla="*/ 1 h 1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142"/>
                <a:gd name="T101" fmla="*/ 350 w 350"/>
                <a:gd name="T102" fmla="*/ 142 h 1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142">
                  <a:moveTo>
                    <a:pt x="0" y="23"/>
                  </a:moveTo>
                  <a:lnTo>
                    <a:pt x="7" y="48"/>
                  </a:lnTo>
                  <a:lnTo>
                    <a:pt x="18" y="71"/>
                  </a:lnTo>
                  <a:lnTo>
                    <a:pt x="35" y="92"/>
                  </a:lnTo>
                  <a:lnTo>
                    <a:pt x="57" y="109"/>
                  </a:lnTo>
                  <a:lnTo>
                    <a:pt x="83" y="124"/>
                  </a:lnTo>
                  <a:lnTo>
                    <a:pt x="110" y="135"/>
                  </a:lnTo>
                  <a:lnTo>
                    <a:pt x="141" y="140"/>
                  </a:lnTo>
                  <a:lnTo>
                    <a:pt x="175" y="142"/>
                  </a:lnTo>
                  <a:lnTo>
                    <a:pt x="209" y="138"/>
                  </a:lnTo>
                  <a:lnTo>
                    <a:pt x="240" y="129"/>
                  </a:lnTo>
                  <a:lnTo>
                    <a:pt x="269" y="115"/>
                  </a:lnTo>
                  <a:lnTo>
                    <a:pt x="296" y="98"/>
                  </a:lnTo>
                  <a:lnTo>
                    <a:pt x="317" y="77"/>
                  </a:lnTo>
                  <a:lnTo>
                    <a:pt x="334" y="54"/>
                  </a:lnTo>
                  <a:lnTo>
                    <a:pt x="344" y="28"/>
                  </a:lnTo>
                  <a:lnTo>
                    <a:pt x="350" y="0"/>
                  </a:lnTo>
                  <a:lnTo>
                    <a:pt x="334" y="15"/>
                  </a:lnTo>
                  <a:lnTo>
                    <a:pt x="315" y="28"/>
                  </a:lnTo>
                  <a:lnTo>
                    <a:pt x="296" y="39"/>
                  </a:lnTo>
                  <a:lnTo>
                    <a:pt x="274" y="49"/>
                  </a:lnTo>
                  <a:lnTo>
                    <a:pt x="250" y="59"/>
                  </a:lnTo>
                  <a:lnTo>
                    <a:pt x="224" y="64"/>
                  </a:lnTo>
                  <a:lnTo>
                    <a:pt x="198" y="69"/>
                  </a:lnTo>
                  <a:lnTo>
                    <a:pt x="170" y="71"/>
                  </a:lnTo>
                  <a:lnTo>
                    <a:pt x="145" y="71"/>
                  </a:lnTo>
                  <a:lnTo>
                    <a:pt x="119" y="70"/>
                  </a:lnTo>
                  <a:lnTo>
                    <a:pt x="96" y="66"/>
                  </a:lnTo>
                  <a:lnTo>
                    <a:pt x="73" y="61"/>
                  </a:lnTo>
                  <a:lnTo>
                    <a:pt x="53" y="53"/>
                  </a:lnTo>
                  <a:lnTo>
                    <a:pt x="33" y="45"/>
                  </a:lnTo>
                  <a:lnTo>
                    <a:pt x="16" y="34"/>
                  </a:lnTo>
                  <a:lnTo>
                    <a:pt x="0" y="23"/>
                  </a:lnTo>
                  <a:close/>
                </a:path>
              </a:pathLst>
            </a:custGeom>
            <a:solidFill>
              <a:srgbClr val="99CCFF"/>
            </a:solidFill>
            <a:ln w="9525">
              <a:noFill/>
              <a:round/>
              <a:headEnd/>
              <a:tailEnd/>
            </a:ln>
          </p:spPr>
          <p:txBody>
            <a:bodyPr/>
            <a:lstStyle/>
            <a:p>
              <a:endParaRPr lang="en-US"/>
            </a:p>
          </p:txBody>
        </p:sp>
        <p:sp>
          <p:nvSpPr>
            <p:cNvPr id="37925" name="Freeform 24"/>
            <p:cNvSpPr>
              <a:spLocks/>
            </p:cNvSpPr>
            <p:nvPr/>
          </p:nvSpPr>
          <p:spPr bwMode="auto">
            <a:xfrm>
              <a:off x="791" y="2471"/>
              <a:ext cx="175" cy="71"/>
            </a:xfrm>
            <a:custGeom>
              <a:avLst/>
              <a:gdLst>
                <a:gd name="T0" fmla="*/ 0 w 351"/>
                <a:gd name="T1" fmla="*/ 1 h 142"/>
                <a:gd name="T2" fmla="*/ 0 w 351"/>
                <a:gd name="T3" fmla="*/ 1 h 142"/>
                <a:gd name="T4" fmla="*/ 0 w 351"/>
                <a:gd name="T5" fmla="*/ 1 h 142"/>
                <a:gd name="T6" fmla="*/ 0 w 351"/>
                <a:gd name="T7" fmla="*/ 1 h 142"/>
                <a:gd name="T8" fmla="*/ 0 w 351"/>
                <a:gd name="T9" fmla="*/ 1 h 142"/>
                <a:gd name="T10" fmla="*/ 0 w 351"/>
                <a:gd name="T11" fmla="*/ 1 h 142"/>
                <a:gd name="T12" fmla="*/ 0 w 351"/>
                <a:gd name="T13" fmla="*/ 1 h 142"/>
                <a:gd name="T14" fmla="*/ 0 w 351"/>
                <a:gd name="T15" fmla="*/ 1 h 142"/>
                <a:gd name="T16" fmla="*/ 0 w 351"/>
                <a:gd name="T17" fmla="*/ 1 h 142"/>
                <a:gd name="T18" fmla="*/ 0 w 351"/>
                <a:gd name="T19" fmla="*/ 1 h 142"/>
                <a:gd name="T20" fmla="*/ 0 w 351"/>
                <a:gd name="T21" fmla="*/ 1 h 142"/>
                <a:gd name="T22" fmla="*/ 0 w 351"/>
                <a:gd name="T23" fmla="*/ 1 h 142"/>
                <a:gd name="T24" fmla="*/ 0 w 351"/>
                <a:gd name="T25" fmla="*/ 1 h 142"/>
                <a:gd name="T26" fmla="*/ 0 w 351"/>
                <a:gd name="T27" fmla="*/ 1 h 142"/>
                <a:gd name="T28" fmla="*/ 0 w 351"/>
                <a:gd name="T29" fmla="*/ 1 h 142"/>
                <a:gd name="T30" fmla="*/ 0 w 351"/>
                <a:gd name="T31" fmla="*/ 1 h 142"/>
                <a:gd name="T32" fmla="*/ 0 w 351"/>
                <a:gd name="T33" fmla="*/ 0 h 142"/>
                <a:gd name="T34" fmla="*/ 0 w 351"/>
                <a:gd name="T35" fmla="*/ 1 h 142"/>
                <a:gd name="T36" fmla="*/ 0 w 351"/>
                <a:gd name="T37" fmla="*/ 1 h 142"/>
                <a:gd name="T38" fmla="*/ 0 w 351"/>
                <a:gd name="T39" fmla="*/ 1 h 142"/>
                <a:gd name="T40" fmla="*/ 0 w 351"/>
                <a:gd name="T41" fmla="*/ 1 h 142"/>
                <a:gd name="T42" fmla="*/ 0 w 351"/>
                <a:gd name="T43" fmla="*/ 1 h 142"/>
                <a:gd name="T44" fmla="*/ 0 w 351"/>
                <a:gd name="T45" fmla="*/ 1 h 142"/>
                <a:gd name="T46" fmla="*/ 0 w 351"/>
                <a:gd name="T47" fmla="*/ 1 h 142"/>
                <a:gd name="T48" fmla="*/ 0 w 351"/>
                <a:gd name="T49" fmla="*/ 1 h 142"/>
                <a:gd name="T50" fmla="*/ 0 w 351"/>
                <a:gd name="T51" fmla="*/ 1 h 142"/>
                <a:gd name="T52" fmla="*/ 0 w 351"/>
                <a:gd name="T53" fmla="*/ 1 h 142"/>
                <a:gd name="T54" fmla="*/ 0 w 351"/>
                <a:gd name="T55" fmla="*/ 1 h 142"/>
                <a:gd name="T56" fmla="*/ 0 w 351"/>
                <a:gd name="T57" fmla="*/ 1 h 142"/>
                <a:gd name="T58" fmla="*/ 0 w 351"/>
                <a:gd name="T59" fmla="*/ 1 h 142"/>
                <a:gd name="T60" fmla="*/ 0 w 351"/>
                <a:gd name="T61" fmla="*/ 1 h 142"/>
                <a:gd name="T62" fmla="*/ 0 w 351"/>
                <a:gd name="T63" fmla="*/ 1 h 142"/>
                <a:gd name="T64" fmla="*/ 0 w 351"/>
                <a:gd name="T65" fmla="*/ 1 h 1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1"/>
                <a:gd name="T100" fmla="*/ 0 h 142"/>
                <a:gd name="T101" fmla="*/ 351 w 351"/>
                <a:gd name="T102" fmla="*/ 142 h 1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1" h="142">
                  <a:moveTo>
                    <a:pt x="0" y="23"/>
                  </a:moveTo>
                  <a:lnTo>
                    <a:pt x="7" y="49"/>
                  </a:lnTo>
                  <a:lnTo>
                    <a:pt x="20" y="72"/>
                  </a:lnTo>
                  <a:lnTo>
                    <a:pt x="36" y="93"/>
                  </a:lnTo>
                  <a:lnTo>
                    <a:pt x="58" y="110"/>
                  </a:lnTo>
                  <a:lnTo>
                    <a:pt x="83" y="125"/>
                  </a:lnTo>
                  <a:lnTo>
                    <a:pt x="112" y="135"/>
                  </a:lnTo>
                  <a:lnTo>
                    <a:pt x="142" y="141"/>
                  </a:lnTo>
                  <a:lnTo>
                    <a:pt x="176" y="142"/>
                  </a:lnTo>
                  <a:lnTo>
                    <a:pt x="210" y="139"/>
                  </a:lnTo>
                  <a:lnTo>
                    <a:pt x="241" y="129"/>
                  </a:lnTo>
                  <a:lnTo>
                    <a:pt x="270" y="116"/>
                  </a:lnTo>
                  <a:lnTo>
                    <a:pt x="297" y="98"/>
                  </a:lnTo>
                  <a:lnTo>
                    <a:pt x="317" y="78"/>
                  </a:lnTo>
                  <a:lnTo>
                    <a:pt x="335" y="55"/>
                  </a:lnTo>
                  <a:lnTo>
                    <a:pt x="345" y="28"/>
                  </a:lnTo>
                  <a:lnTo>
                    <a:pt x="351" y="0"/>
                  </a:lnTo>
                  <a:lnTo>
                    <a:pt x="335" y="15"/>
                  </a:lnTo>
                  <a:lnTo>
                    <a:pt x="317" y="28"/>
                  </a:lnTo>
                  <a:lnTo>
                    <a:pt x="297" y="40"/>
                  </a:lnTo>
                  <a:lnTo>
                    <a:pt x="275" y="50"/>
                  </a:lnTo>
                  <a:lnTo>
                    <a:pt x="251" y="59"/>
                  </a:lnTo>
                  <a:lnTo>
                    <a:pt x="225" y="65"/>
                  </a:lnTo>
                  <a:lnTo>
                    <a:pt x="199" y="70"/>
                  </a:lnTo>
                  <a:lnTo>
                    <a:pt x="171" y="72"/>
                  </a:lnTo>
                  <a:lnTo>
                    <a:pt x="146" y="72"/>
                  </a:lnTo>
                  <a:lnTo>
                    <a:pt x="120" y="71"/>
                  </a:lnTo>
                  <a:lnTo>
                    <a:pt x="97" y="66"/>
                  </a:lnTo>
                  <a:lnTo>
                    <a:pt x="74" y="61"/>
                  </a:lnTo>
                  <a:lnTo>
                    <a:pt x="53" y="53"/>
                  </a:lnTo>
                  <a:lnTo>
                    <a:pt x="34" y="45"/>
                  </a:lnTo>
                  <a:lnTo>
                    <a:pt x="17" y="35"/>
                  </a:lnTo>
                  <a:lnTo>
                    <a:pt x="0" y="23"/>
                  </a:lnTo>
                  <a:close/>
                </a:path>
              </a:pathLst>
            </a:custGeom>
            <a:solidFill>
              <a:srgbClr val="99CCFF"/>
            </a:solidFill>
            <a:ln w="9525">
              <a:noFill/>
              <a:round/>
              <a:headEnd/>
              <a:tailEnd/>
            </a:ln>
          </p:spPr>
          <p:txBody>
            <a:bodyPr/>
            <a:lstStyle/>
            <a:p>
              <a:endParaRPr lang="en-US"/>
            </a:p>
          </p:txBody>
        </p:sp>
        <p:sp>
          <p:nvSpPr>
            <p:cNvPr id="37926" name="Freeform 25"/>
            <p:cNvSpPr>
              <a:spLocks/>
            </p:cNvSpPr>
            <p:nvPr/>
          </p:nvSpPr>
          <p:spPr bwMode="auto">
            <a:xfrm>
              <a:off x="403" y="2450"/>
              <a:ext cx="175" cy="71"/>
            </a:xfrm>
            <a:custGeom>
              <a:avLst/>
              <a:gdLst>
                <a:gd name="T0" fmla="*/ 0 w 349"/>
                <a:gd name="T1" fmla="*/ 1 h 141"/>
                <a:gd name="T2" fmla="*/ 1 w 349"/>
                <a:gd name="T3" fmla="*/ 1 h 141"/>
                <a:gd name="T4" fmla="*/ 1 w 349"/>
                <a:gd name="T5" fmla="*/ 1 h 141"/>
                <a:gd name="T6" fmla="*/ 1 w 349"/>
                <a:gd name="T7" fmla="*/ 1 h 141"/>
                <a:gd name="T8" fmla="*/ 1 w 349"/>
                <a:gd name="T9" fmla="*/ 1 h 141"/>
                <a:gd name="T10" fmla="*/ 1 w 349"/>
                <a:gd name="T11" fmla="*/ 1 h 141"/>
                <a:gd name="T12" fmla="*/ 1 w 349"/>
                <a:gd name="T13" fmla="*/ 1 h 141"/>
                <a:gd name="T14" fmla="*/ 1 w 349"/>
                <a:gd name="T15" fmla="*/ 1 h 141"/>
                <a:gd name="T16" fmla="*/ 1 w 349"/>
                <a:gd name="T17" fmla="*/ 1 h 141"/>
                <a:gd name="T18" fmla="*/ 1 w 349"/>
                <a:gd name="T19" fmla="*/ 1 h 141"/>
                <a:gd name="T20" fmla="*/ 1 w 349"/>
                <a:gd name="T21" fmla="*/ 1 h 141"/>
                <a:gd name="T22" fmla="*/ 1 w 349"/>
                <a:gd name="T23" fmla="*/ 1 h 141"/>
                <a:gd name="T24" fmla="*/ 1 w 349"/>
                <a:gd name="T25" fmla="*/ 1 h 141"/>
                <a:gd name="T26" fmla="*/ 1 w 349"/>
                <a:gd name="T27" fmla="*/ 1 h 141"/>
                <a:gd name="T28" fmla="*/ 1 w 349"/>
                <a:gd name="T29" fmla="*/ 1 h 141"/>
                <a:gd name="T30" fmla="*/ 1 w 349"/>
                <a:gd name="T31" fmla="*/ 1 h 141"/>
                <a:gd name="T32" fmla="*/ 1 w 349"/>
                <a:gd name="T33" fmla="*/ 0 h 141"/>
                <a:gd name="T34" fmla="*/ 1 w 349"/>
                <a:gd name="T35" fmla="*/ 1 h 141"/>
                <a:gd name="T36" fmla="*/ 1 w 349"/>
                <a:gd name="T37" fmla="*/ 1 h 141"/>
                <a:gd name="T38" fmla="*/ 1 w 349"/>
                <a:gd name="T39" fmla="*/ 1 h 141"/>
                <a:gd name="T40" fmla="*/ 1 w 349"/>
                <a:gd name="T41" fmla="*/ 1 h 141"/>
                <a:gd name="T42" fmla="*/ 1 w 349"/>
                <a:gd name="T43" fmla="*/ 1 h 141"/>
                <a:gd name="T44" fmla="*/ 1 w 349"/>
                <a:gd name="T45" fmla="*/ 1 h 141"/>
                <a:gd name="T46" fmla="*/ 1 w 349"/>
                <a:gd name="T47" fmla="*/ 1 h 141"/>
                <a:gd name="T48" fmla="*/ 1 w 349"/>
                <a:gd name="T49" fmla="*/ 1 h 141"/>
                <a:gd name="T50" fmla="*/ 1 w 349"/>
                <a:gd name="T51" fmla="*/ 1 h 141"/>
                <a:gd name="T52" fmla="*/ 1 w 349"/>
                <a:gd name="T53" fmla="*/ 1 h 141"/>
                <a:gd name="T54" fmla="*/ 1 w 349"/>
                <a:gd name="T55" fmla="*/ 1 h 141"/>
                <a:gd name="T56" fmla="*/ 1 w 349"/>
                <a:gd name="T57" fmla="*/ 1 h 141"/>
                <a:gd name="T58" fmla="*/ 1 w 349"/>
                <a:gd name="T59" fmla="*/ 1 h 141"/>
                <a:gd name="T60" fmla="*/ 1 w 349"/>
                <a:gd name="T61" fmla="*/ 1 h 141"/>
                <a:gd name="T62" fmla="*/ 1 w 349"/>
                <a:gd name="T63" fmla="*/ 1 h 141"/>
                <a:gd name="T64" fmla="*/ 0 w 349"/>
                <a:gd name="T65" fmla="*/ 1 h 1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9"/>
                <a:gd name="T100" fmla="*/ 0 h 141"/>
                <a:gd name="T101" fmla="*/ 349 w 349"/>
                <a:gd name="T102" fmla="*/ 141 h 14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9" h="141">
                  <a:moveTo>
                    <a:pt x="0" y="23"/>
                  </a:moveTo>
                  <a:lnTo>
                    <a:pt x="7" y="48"/>
                  </a:lnTo>
                  <a:lnTo>
                    <a:pt x="18" y="71"/>
                  </a:lnTo>
                  <a:lnTo>
                    <a:pt x="36" y="92"/>
                  </a:lnTo>
                  <a:lnTo>
                    <a:pt x="58" y="109"/>
                  </a:lnTo>
                  <a:lnTo>
                    <a:pt x="82" y="124"/>
                  </a:lnTo>
                  <a:lnTo>
                    <a:pt x="111" y="135"/>
                  </a:lnTo>
                  <a:lnTo>
                    <a:pt x="141" y="140"/>
                  </a:lnTo>
                  <a:lnTo>
                    <a:pt x="174" y="141"/>
                  </a:lnTo>
                  <a:lnTo>
                    <a:pt x="208" y="138"/>
                  </a:lnTo>
                  <a:lnTo>
                    <a:pt x="240" y="129"/>
                  </a:lnTo>
                  <a:lnTo>
                    <a:pt x="270" y="115"/>
                  </a:lnTo>
                  <a:lnTo>
                    <a:pt x="295" y="98"/>
                  </a:lnTo>
                  <a:lnTo>
                    <a:pt x="317" y="77"/>
                  </a:lnTo>
                  <a:lnTo>
                    <a:pt x="333" y="54"/>
                  </a:lnTo>
                  <a:lnTo>
                    <a:pt x="344" y="27"/>
                  </a:lnTo>
                  <a:lnTo>
                    <a:pt x="349" y="0"/>
                  </a:lnTo>
                  <a:lnTo>
                    <a:pt x="334" y="15"/>
                  </a:lnTo>
                  <a:lnTo>
                    <a:pt x="316" y="27"/>
                  </a:lnTo>
                  <a:lnTo>
                    <a:pt x="296" y="39"/>
                  </a:lnTo>
                  <a:lnTo>
                    <a:pt x="273" y="49"/>
                  </a:lnTo>
                  <a:lnTo>
                    <a:pt x="250" y="59"/>
                  </a:lnTo>
                  <a:lnTo>
                    <a:pt x="225" y="64"/>
                  </a:lnTo>
                  <a:lnTo>
                    <a:pt x="197" y="69"/>
                  </a:lnTo>
                  <a:lnTo>
                    <a:pt x="169" y="71"/>
                  </a:lnTo>
                  <a:lnTo>
                    <a:pt x="144" y="71"/>
                  </a:lnTo>
                  <a:lnTo>
                    <a:pt x="120" y="69"/>
                  </a:lnTo>
                  <a:lnTo>
                    <a:pt x="96" y="65"/>
                  </a:lnTo>
                  <a:lnTo>
                    <a:pt x="74" y="60"/>
                  </a:lnTo>
                  <a:lnTo>
                    <a:pt x="53" y="53"/>
                  </a:lnTo>
                  <a:lnTo>
                    <a:pt x="33" y="45"/>
                  </a:lnTo>
                  <a:lnTo>
                    <a:pt x="16" y="34"/>
                  </a:lnTo>
                  <a:lnTo>
                    <a:pt x="0" y="23"/>
                  </a:lnTo>
                  <a:close/>
                </a:path>
              </a:pathLst>
            </a:custGeom>
            <a:solidFill>
              <a:srgbClr val="99CCFF"/>
            </a:solidFill>
            <a:ln w="9525">
              <a:noFill/>
              <a:round/>
              <a:headEnd/>
              <a:tailEnd/>
            </a:ln>
          </p:spPr>
          <p:txBody>
            <a:bodyPr/>
            <a:lstStyle/>
            <a:p>
              <a:endParaRPr lang="en-US"/>
            </a:p>
          </p:txBody>
        </p:sp>
        <p:sp>
          <p:nvSpPr>
            <p:cNvPr id="37927" name="Freeform 26"/>
            <p:cNvSpPr>
              <a:spLocks/>
            </p:cNvSpPr>
            <p:nvPr/>
          </p:nvSpPr>
          <p:spPr bwMode="auto">
            <a:xfrm>
              <a:off x="829" y="2411"/>
              <a:ext cx="266" cy="103"/>
            </a:xfrm>
            <a:custGeom>
              <a:avLst/>
              <a:gdLst>
                <a:gd name="T0" fmla="*/ 0 w 533"/>
                <a:gd name="T1" fmla="*/ 0 h 208"/>
                <a:gd name="T2" fmla="*/ 0 w 533"/>
                <a:gd name="T3" fmla="*/ 0 h 208"/>
                <a:gd name="T4" fmla="*/ 0 w 533"/>
                <a:gd name="T5" fmla="*/ 0 h 208"/>
                <a:gd name="T6" fmla="*/ 0 w 533"/>
                <a:gd name="T7" fmla="*/ 0 h 208"/>
                <a:gd name="T8" fmla="*/ 0 w 533"/>
                <a:gd name="T9" fmla="*/ 0 h 208"/>
                <a:gd name="T10" fmla="*/ 0 w 533"/>
                <a:gd name="T11" fmla="*/ 0 h 208"/>
                <a:gd name="T12" fmla="*/ 0 w 533"/>
                <a:gd name="T13" fmla="*/ 0 h 208"/>
                <a:gd name="T14" fmla="*/ 0 w 533"/>
                <a:gd name="T15" fmla="*/ 0 h 208"/>
                <a:gd name="T16" fmla="*/ 0 w 533"/>
                <a:gd name="T17" fmla="*/ 0 h 208"/>
                <a:gd name="T18" fmla="*/ 0 w 533"/>
                <a:gd name="T19" fmla="*/ 0 h 208"/>
                <a:gd name="T20" fmla="*/ 0 w 533"/>
                <a:gd name="T21" fmla="*/ 0 h 208"/>
                <a:gd name="T22" fmla="*/ 0 w 533"/>
                <a:gd name="T23" fmla="*/ 0 h 208"/>
                <a:gd name="T24" fmla="*/ 0 w 533"/>
                <a:gd name="T25" fmla="*/ 0 h 208"/>
                <a:gd name="T26" fmla="*/ 0 w 533"/>
                <a:gd name="T27" fmla="*/ 0 h 208"/>
                <a:gd name="T28" fmla="*/ 0 w 533"/>
                <a:gd name="T29" fmla="*/ 0 h 208"/>
                <a:gd name="T30" fmla="*/ 0 w 533"/>
                <a:gd name="T31" fmla="*/ 0 h 208"/>
                <a:gd name="T32" fmla="*/ 0 w 533"/>
                <a:gd name="T33" fmla="*/ 0 h 208"/>
                <a:gd name="T34" fmla="*/ 0 w 533"/>
                <a:gd name="T35" fmla="*/ 0 h 208"/>
                <a:gd name="T36" fmla="*/ 0 w 533"/>
                <a:gd name="T37" fmla="*/ 0 h 208"/>
                <a:gd name="T38" fmla="*/ 0 w 533"/>
                <a:gd name="T39" fmla="*/ 0 h 208"/>
                <a:gd name="T40" fmla="*/ 0 w 533"/>
                <a:gd name="T41" fmla="*/ 0 h 208"/>
                <a:gd name="T42" fmla="*/ 0 w 533"/>
                <a:gd name="T43" fmla="*/ 0 h 208"/>
                <a:gd name="T44" fmla="*/ 0 w 533"/>
                <a:gd name="T45" fmla="*/ 0 h 208"/>
                <a:gd name="T46" fmla="*/ 0 w 533"/>
                <a:gd name="T47" fmla="*/ 0 h 208"/>
                <a:gd name="T48" fmla="*/ 0 w 533"/>
                <a:gd name="T49" fmla="*/ 0 h 208"/>
                <a:gd name="T50" fmla="*/ 0 w 533"/>
                <a:gd name="T51" fmla="*/ 0 h 208"/>
                <a:gd name="T52" fmla="*/ 0 w 533"/>
                <a:gd name="T53" fmla="*/ 0 h 208"/>
                <a:gd name="T54" fmla="*/ 0 w 533"/>
                <a:gd name="T55" fmla="*/ 0 h 208"/>
                <a:gd name="T56" fmla="*/ 0 w 533"/>
                <a:gd name="T57" fmla="*/ 0 h 208"/>
                <a:gd name="T58" fmla="*/ 0 w 533"/>
                <a:gd name="T59" fmla="*/ 0 h 208"/>
                <a:gd name="T60" fmla="*/ 0 w 533"/>
                <a:gd name="T61" fmla="*/ 0 h 208"/>
                <a:gd name="T62" fmla="*/ 0 w 533"/>
                <a:gd name="T63" fmla="*/ 0 h 2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3"/>
                <a:gd name="T97" fmla="*/ 0 h 208"/>
                <a:gd name="T98" fmla="*/ 533 w 533"/>
                <a:gd name="T99" fmla="*/ 208 h 20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3" h="208">
                  <a:moveTo>
                    <a:pt x="0" y="21"/>
                  </a:moveTo>
                  <a:lnTo>
                    <a:pt x="4" y="41"/>
                  </a:lnTo>
                  <a:lnTo>
                    <a:pt x="10" y="60"/>
                  </a:lnTo>
                  <a:lnTo>
                    <a:pt x="18" y="79"/>
                  </a:lnTo>
                  <a:lnTo>
                    <a:pt x="28" y="96"/>
                  </a:lnTo>
                  <a:lnTo>
                    <a:pt x="40" y="112"/>
                  </a:lnTo>
                  <a:lnTo>
                    <a:pt x="53" y="128"/>
                  </a:lnTo>
                  <a:lnTo>
                    <a:pt x="68" y="142"/>
                  </a:lnTo>
                  <a:lnTo>
                    <a:pt x="84" y="156"/>
                  </a:lnTo>
                  <a:lnTo>
                    <a:pt x="103" y="167"/>
                  </a:lnTo>
                  <a:lnTo>
                    <a:pt x="123" y="178"/>
                  </a:lnTo>
                  <a:lnTo>
                    <a:pt x="143" y="187"/>
                  </a:lnTo>
                  <a:lnTo>
                    <a:pt x="165" y="195"/>
                  </a:lnTo>
                  <a:lnTo>
                    <a:pt x="188" y="201"/>
                  </a:lnTo>
                  <a:lnTo>
                    <a:pt x="212" y="204"/>
                  </a:lnTo>
                  <a:lnTo>
                    <a:pt x="237" y="208"/>
                  </a:lnTo>
                  <a:lnTo>
                    <a:pt x="262" y="208"/>
                  </a:lnTo>
                  <a:lnTo>
                    <a:pt x="288" y="207"/>
                  </a:lnTo>
                  <a:lnTo>
                    <a:pt x="314" y="203"/>
                  </a:lnTo>
                  <a:lnTo>
                    <a:pt x="339" y="199"/>
                  </a:lnTo>
                  <a:lnTo>
                    <a:pt x="363" y="191"/>
                  </a:lnTo>
                  <a:lnTo>
                    <a:pt x="386" y="182"/>
                  </a:lnTo>
                  <a:lnTo>
                    <a:pt x="407" y="172"/>
                  </a:lnTo>
                  <a:lnTo>
                    <a:pt x="428" y="159"/>
                  </a:lnTo>
                  <a:lnTo>
                    <a:pt x="447" y="147"/>
                  </a:lnTo>
                  <a:lnTo>
                    <a:pt x="465" y="132"/>
                  </a:lnTo>
                  <a:lnTo>
                    <a:pt x="480" y="116"/>
                  </a:lnTo>
                  <a:lnTo>
                    <a:pt x="494" y="98"/>
                  </a:lnTo>
                  <a:lnTo>
                    <a:pt x="506" y="81"/>
                  </a:lnTo>
                  <a:lnTo>
                    <a:pt x="517" y="61"/>
                  </a:lnTo>
                  <a:lnTo>
                    <a:pt x="524" y="42"/>
                  </a:lnTo>
                  <a:lnTo>
                    <a:pt x="529" y="21"/>
                  </a:lnTo>
                  <a:lnTo>
                    <a:pt x="533" y="0"/>
                  </a:lnTo>
                  <a:lnTo>
                    <a:pt x="521" y="12"/>
                  </a:lnTo>
                  <a:lnTo>
                    <a:pt x="509" y="22"/>
                  </a:lnTo>
                  <a:lnTo>
                    <a:pt x="495" y="31"/>
                  </a:lnTo>
                  <a:lnTo>
                    <a:pt x="481" y="42"/>
                  </a:lnTo>
                  <a:lnTo>
                    <a:pt x="465" y="50"/>
                  </a:lnTo>
                  <a:lnTo>
                    <a:pt x="450" y="58"/>
                  </a:lnTo>
                  <a:lnTo>
                    <a:pt x="432" y="66"/>
                  </a:lnTo>
                  <a:lnTo>
                    <a:pt x="415" y="73"/>
                  </a:lnTo>
                  <a:lnTo>
                    <a:pt x="398" y="80"/>
                  </a:lnTo>
                  <a:lnTo>
                    <a:pt x="378" y="84"/>
                  </a:lnTo>
                  <a:lnTo>
                    <a:pt x="360" y="90"/>
                  </a:lnTo>
                  <a:lnTo>
                    <a:pt x="340" y="94"/>
                  </a:lnTo>
                  <a:lnTo>
                    <a:pt x="320" y="97"/>
                  </a:lnTo>
                  <a:lnTo>
                    <a:pt x="300" y="99"/>
                  </a:lnTo>
                  <a:lnTo>
                    <a:pt x="278" y="101"/>
                  </a:lnTo>
                  <a:lnTo>
                    <a:pt x="257" y="102"/>
                  </a:lnTo>
                  <a:lnTo>
                    <a:pt x="238" y="102"/>
                  </a:lnTo>
                  <a:lnTo>
                    <a:pt x="218" y="101"/>
                  </a:lnTo>
                  <a:lnTo>
                    <a:pt x="200" y="99"/>
                  </a:lnTo>
                  <a:lnTo>
                    <a:pt x="181" y="97"/>
                  </a:lnTo>
                  <a:lnTo>
                    <a:pt x="163" y="94"/>
                  </a:lnTo>
                  <a:lnTo>
                    <a:pt x="146" y="90"/>
                  </a:lnTo>
                  <a:lnTo>
                    <a:pt x="128" y="86"/>
                  </a:lnTo>
                  <a:lnTo>
                    <a:pt x="112" y="80"/>
                  </a:lnTo>
                  <a:lnTo>
                    <a:pt x="95" y="75"/>
                  </a:lnTo>
                  <a:lnTo>
                    <a:pt x="80" y="68"/>
                  </a:lnTo>
                  <a:lnTo>
                    <a:pt x="65" y="61"/>
                  </a:lnTo>
                  <a:lnTo>
                    <a:pt x="51" y="55"/>
                  </a:lnTo>
                  <a:lnTo>
                    <a:pt x="37" y="48"/>
                  </a:lnTo>
                  <a:lnTo>
                    <a:pt x="23" y="38"/>
                  </a:lnTo>
                  <a:lnTo>
                    <a:pt x="12" y="30"/>
                  </a:lnTo>
                  <a:lnTo>
                    <a:pt x="0" y="21"/>
                  </a:lnTo>
                  <a:close/>
                </a:path>
              </a:pathLst>
            </a:custGeom>
            <a:solidFill>
              <a:srgbClr val="99CCFF"/>
            </a:solidFill>
            <a:ln w="9525">
              <a:noFill/>
              <a:round/>
              <a:headEnd/>
              <a:tailEnd/>
            </a:ln>
          </p:spPr>
          <p:txBody>
            <a:bodyPr/>
            <a:lstStyle/>
            <a:p>
              <a:endParaRPr lang="en-US"/>
            </a:p>
          </p:txBody>
        </p:sp>
        <p:sp>
          <p:nvSpPr>
            <p:cNvPr id="37928" name="Freeform 27"/>
            <p:cNvSpPr>
              <a:spLocks/>
            </p:cNvSpPr>
            <p:nvPr/>
          </p:nvSpPr>
          <p:spPr bwMode="auto">
            <a:xfrm>
              <a:off x="735" y="2262"/>
              <a:ext cx="310" cy="125"/>
            </a:xfrm>
            <a:custGeom>
              <a:avLst/>
              <a:gdLst>
                <a:gd name="T0" fmla="*/ 1 w 620"/>
                <a:gd name="T1" fmla="*/ 1 h 250"/>
                <a:gd name="T2" fmla="*/ 1 w 620"/>
                <a:gd name="T3" fmla="*/ 1 h 250"/>
                <a:gd name="T4" fmla="*/ 1 w 620"/>
                <a:gd name="T5" fmla="*/ 1 h 250"/>
                <a:gd name="T6" fmla="*/ 1 w 620"/>
                <a:gd name="T7" fmla="*/ 1 h 250"/>
                <a:gd name="T8" fmla="*/ 1 w 620"/>
                <a:gd name="T9" fmla="*/ 1 h 250"/>
                <a:gd name="T10" fmla="*/ 1 w 620"/>
                <a:gd name="T11" fmla="*/ 1 h 250"/>
                <a:gd name="T12" fmla="*/ 1 w 620"/>
                <a:gd name="T13" fmla="*/ 1 h 250"/>
                <a:gd name="T14" fmla="*/ 1 w 620"/>
                <a:gd name="T15" fmla="*/ 1 h 250"/>
                <a:gd name="T16" fmla="*/ 1 w 620"/>
                <a:gd name="T17" fmla="*/ 1 h 250"/>
                <a:gd name="T18" fmla="*/ 1 w 620"/>
                <a:gd name="T19" fmla="*/ 1 h 250"/>
                <a:gd name="T20" fmla="*/ 1 w 620"/>
                <a:gd name="T21" fmla="*/ 1 h 250"/>
                <a:gd name="T22" fmla="*/ 1 w 620"/>
                <a:gd name="T23" fmla="*/ 1 h 250"/>
                <a:gd name="T24" fmla="*/ 1 w 620"/>
                <a:gd name="T25" fmla="*/ 1 h 250"/>
                <a:gd name="T26" fmla="*/ 1 w 620"/>
                <a:gd name="T27" fmla="*/ 1 h 250"/>
                <a:gd name="T28" fmla="*/ 1 w 620"/>
                <a:gd name="T29" fmla="*/ 1 h 250"/>
                <a:gd name="T30" fmla="*/ 1 w 620"/>
                <a:gd name="T31" fmla="*/ 1 h 250"/>
                <a:gd name="T32" fmla="*/ 1 w 620"/>
                <a:gd name="T33" fmla="*/ 1 h 250"/>
                <a:gd name="T34" fmla="*/ 1 w 620"/>
                <a:gd name="T35" fmla="*/ 1 h 250"/>
                <a:gd name="T36" fmla="*/ 1 w 620"/>
                <a:gd name="T37" fmla="*/ 1 h 250"/>
                <a:gd name="T38" fmla="*/ 1 w 620"/>
                <a:gd name="T39" fmla="*/ 1 h 250"/>
                <a:gd name="T40" fmla="*/ 1 w 620"/>
                <a:gd name="T41" fmla="*/ 1 h 250"/>
                <a:gd name="T42" fmla="*/ 1 w 620"/>
                <a:gd name="T43" fmla="*/ 1 h 250"/>
                <a:gd name="T44" fmla="*/ 1 w 620"/>
                <a:gd name="T45" fmla="*/ 1 h 250"/>
                <a:gd name="T46" fmla="*/ 1 w 620"/>
                <a:gd name="T47" fmla="*/ 1 h 250"/>
                <a:gd name="T48" fmla="*/ 1 w 620"/>
                <a:gd name="T49" fmla="*/ 1 h 250"/>
                <a:gd name="T50" fmla="*/ 1 w 620"/>
                <a:gd name="T51" fmla="*/ 1 h 250"/>
                <a:gd name="T52" fmla="*/ 1 w 620"/>
                <a:gd name="T53" fmla="*/ 1 h 250"/>
                <a:gd name="T54" fmla="*/ 1 w 620"/>
                <a:gd name="T55" fmla="*/ 1 h 250"/>
                <a:gd name="T56" fmla="*/ 1 w 620"/>
                <a:gd name="T57" fmla="*/ 1 h 250"/>
                <a:gd name="T58" fmla="*/ 1 w 620"/>
                <a:gd name="T59" fmla="*/ 1 h 250"/>
                <a:gd name="T60" fmla="*/ 1 w 620"/>
                <a:gd name="T61" fmla="*/ 1 h 250"/>
                <a:gd name="T62" fmla="*/ 1 w 620"/>
                <a:gd name="T63" fmla="*/ 1 h 2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0"/>
                <a:gd name="T97" fmla="*/ 0 h 250"/>
                <a:gd name="T98" fmla="*/ 620 w 620"/>
                <a:gd name="T99" fmla="*/ 250 h 25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0" h="250">
                  <a:moveTo>
                    <a:pt x="0" y="40"/>
                  </a:moveTo>
                  <a:lnTo>
                    <a:pt x="4" y="63"/>
                  </a:lnTo>
                  <a:lnTo>
                    <a:pt x="11" y="85"/>
                  </a:lnTo>
                  <a:lnTo>
                    <a:pt x="22" y="106"/>
                  </a:lnTo>
                  <a:lnTo>
                    <a:pt x="33" y="127"/>
                  </a:lnTo>
                  <a:lnTo>
                    <a:pt x="47" y="145"/>
                  </a:lnTo>
                  <a:lnTo>
                    <a:pt x="63" y="164"/>
                  </a:lnTo>
                  <a:lnTo>
                    <a:pt x="81" y="180"/>
                  </a:lnTo>
                  <a:lnTo>
                    <a:pt x="101" y="195"/>
                  </a:lnTo>
                  <a:lnTo>
                    <a:pt x="123" y="207"/>
                  </a:lnTo>
                  <a:lnTo>
                    <a:pt x="146" y="220"/>
                  </a:lnTo>
                  <a:lnTo>
                    <a:pt x="170" y="229"/>
                  </a:lnTo>
                  <a:lnTo>
                    <a:pt x="196" y="237"/>
                  </a:lnTo>
                  <a:lnTo>
                    <a:pt x="222" y="244"/>
                  </a:lnTo>
                  <a:lnTo>
                    <a:pt x="251" y="248"/>
                  </a:lnTo>
                  <a:lnTo>
                    <a:pt x="279" y="250"/>
                  </a:lnTo>
                  <a:lnTo>
                    <a:pt x="309" y="250"/>
                  </a:lnTo>
                  <a:lnTo>
                    <a:pt x="340" y="248"/>
                  </a:lnTo>
                  <a:lnTo>
                    <a:pt x="370" y="243"/>
                  </a:lnTo>
                  <a:lnTo>
                    <a:pt x="398" y="236"/>
                  </a:lnTo>
                  <a:lnTo>
                    <a:pt x="426" y="227"/>
                  </a:lnTo>
                  <a:lnTo>
                    <a:pt x="453" y="217"/>
                  </a:lnTo>
                  <a:lnTo>
                    <a:pt x="478" y="204"/>
                  </a:lnTo>
                  <a:lnTo>
                    <a:pt x="501" y="189"/>
                  </a:lnTo>
                  <a:lnTo>
                    <a:pt x="523" y="173"/>
                  </a:lnTo>
                  <a:lnTo>
                    <a:pt x="542" y="156"/>
                  </a:lnTo>
                  <a:lnTo>
                    <a:pt x="561" y="136"/>
                  </a:lnTo>
                  <a:lnTo>
                    <a:pt x="577" y="116"/>
                  </a:lnTo>
                  <a:lnTo>
                    <a:pt x="591" y="95"/>
                  </a:lnTo>
                  <a:lnTo>
                    <a:pt x="601" y="73"/>
                  </a:lnTo>
                  <a:lnTo>
                    <a:pt x="610" y="48"/>
                  </a:lnTo>
                  <a:lnTo>
                    <a:pt x="616" y="24"/>
                  </a:lnTo>
                  <a:lnTo>
                    <a:pt x="620" y="0"/>
                  </a:lnTo>
                  <a:lnTo>
                    <a:pt x="606" y="13"/>
                  </a:lnTo>
                  <a:lnTo>
                    <a:pt x="592" y="25"/>
                  </a:lnTo>
                  <a:lnTo>
                    <a:pt x="576" y="38"/>
                  </a:lnTo>
                  <a:lnTo>
                    <a:pt x="560" y="50"/>
                  </a:lnTo>
                  <a:lnTo>
                    <a:pt x="542" y="60"/>
                  </a:lnTo>
                  <a:lnTo>
                    <a:pt x="524" y="70"/>
                  </a:lnTo>
                  <a:lnTo>
                    <a:pt x="504" y="80"/>
                  </a:lnTo>
                  <a:lnTo>
                    <a:pt x="485" y="88"/>
                  </a:lnTo>
                  <a:lnTo>
                    <a:pt x="464" y="96"/>
                  </a:lnTo>
                  <a:lnTo>
                    <a:pt x="442" y="103"/>
                  </a:lnTo>
                  <a:lnTo>
                    <a:pt x="420" y="109"/>
                  </a:lnTo>
                  <a:lnTo>
                    <a:pt x="397" y="114"/>
                  </a:lnTo>
                  <a:lnTo>
                    <a:pt x="374" y="119"/>
                  </a:lnTo>
                  <a:lnTo>
                    <a:pt x="350" y="122"/>
                  </a:lnTo>
                  <a:lnTo>
                    <a:pt x="326" y="126"/>
                  </a:lnTo>
                  <a:lnTo>
                    <a:pt x="302" y="127"/>
                  </a:lnTo>
                  <a:lnTo>
                    <a:pt x="279" y="127"/>
                  </a:lnTo>
                  <a:lnTo>
                    <a:pt x="257" y="127"/>
                  </a:lnTo>
                  <a:lnTo>
                    <a:pt x="234" y="126"/>
                  </a:lnTo>
                  <a:lnTo>
                    <a:pt x="213" y="123"/>
                  </a:lnTo>
                  <a:lnTo>
                    <a:pt x="191" y="120"/>
                  </a:lnTo>
                  <a:lnTo>
                    <a:pt x="170" y="116"/>
                  </a:lnTo>
                  <a:lnTo>
                    <a:pt x="151" y="112"/>
                  </a:lnTo>
                  <a:lnTo>
                    <a:pt x="131" y="106"/>
                  </a:lnTo>
                  <a:lnTo>
                    <a:pt x="111" y="100"/>
                  </a:lnTo>
                  <a:lnTo>
                    <a:pt x="93" y="93"/>
                  </a:lnTo>
                  <a:lnTo>
                    <a:pt x="76" y="86"/>
                  </a:lnTo>
                  <a:lnTo>
                    <a:pt x="60" y="78"/>
                  </a:lnTo>
                  <a:lnTo>
                    <a:pt x="43" y="69"/>
                  </a:lnTo>
                  <a:lnTo>
                    <a:pt x="27" y="60"/>
                  </a:lnTo>
                  <a:lnTo>
                    <a:pt x="14" y="51"/>
                  </a:lnTo>
                  <a:lnTo>
                    <a:pt x="0" y="40"/>
                  </a:lnTo>
                  <a:close/>
                </a:path>
              </a:pathLst>
            </a:custGeom>
            <a:solidFill>
              <a:srgbClr val="99CCFF"/>
            </a:solidFill>
            <a:ln w="9525">
              <a:noFill/>
              <a:round/>
              <a:headEnd/>
              <a:tailEnd/>
            </a:ln>
          </p:spPr>
          <p:txBody>
            <a:bodyPr/>
            <a:lstStyle/>
            <a:p>
              <a:endParaRPr lang="en-US"/>
            </a:p>
          </p:txBody>
        </p:sp>
        <p:sp>
          <p:nvSpPr>
            <p:cNvPr id="37929" name="Freeform 28"/>
            <p:cNvSpPr>
              <a:spLocks/>
            </p:cNvSpPr>
            <p:nvPr/>
          </p:nvSpPr>
          <p:spPr bwMode="auto">
            <a:xfrm>
              <a:off x="1052" y="2403"/>
              <a:ext cx="277" cy="121"/>
            </a:xfrm>
            <a:custGeom>
              <a:avLst/>
              <a:gdLst>
                <a:gd name="T0" fmla="*/ 0 w 556"/>
                <a:gd name="T1" fmla="*/ 1 h 242"/>
                <a:gd name="T2" fmla="*/ 0 w 556"/>
                <a:gd name="T3" fmla="*/ 1 h 242"/>
                <a:gd name="T4" fmla="*/ 0 w 556"/>
                <a:gd name="T5" fmla="*/ 1 h 242"/>
                <a:gd name="T6" fmla="*/ 0 w 556"/>
                <a:gd name="T7" fmla="*/ 1 h 242"/>
                <a:gd name="T8" fmla="*/ 0 w 556"/>
                <a:gd name="T9" fmla="*/ 1 h 242"/>
                <a:gd name="T10" fmla="*/ 0 w 556"/>
                <a:gd name="T11" fmla="*/ 1 h 242"/>
                <a:gd name="T12" fmla="*/ 0 w 556"/>
                <a:gd name="T13" fmla="*/ 1 h 242"/>
                <a:gd name="T14" fmla="*/ 0 w 556"/>
                <a:gd name="T15" fmla="*/ 1 h 242"/>
                <a:gd name="T16" fmla="*/ 0 w 556"/>
                <a:gd name="T17" fmla="*/ 1 h 242"/>
                <a:gd name="T18" fmla="*/ 0 w 556"/>
                <a:gd name="T19" fmla="*/ 1 h 242"/>
                <a:gd name="T20" fmla="*/ 0 w 556"/>
                <a:gd name="T21" fmla="*/ 1 h 242"/>
                <a:gd name="T22" fmla="*/ 0 w 556"/>
                <a:gd name="T23" fmla="*/ 1 h 242"/>
                <a:gd name="T24" fmla="*/ 0 w 556"/>
                <a:gd name="T25" fmla="*/ 1 h 242"/>
                <a:gd name="T26" fmla="*/ 0 w 556"/>
                <a:gd name="T27" fmla="*/ 1 h 242"/>
                <a:gd name="T28" fmla="*/ 0 w 556"/>
                <a:gd name="T29" fmla="*/ 1 h 242"/>
                <a:gd name="T30" fmla="*/ 0 w 556"/>
                <a:gd name="T31" fmla="*/ 1 h 242"/>
                <a:gd name="T32" fmla="*/ 0 w 556"/>
                <a:gd name="T33" fmla="*/ 1 h 242"/>
                <a:gd name="T34" fmla="*/ 0 w 556"/>
                <a:gd name="T35" fmla="*/ 1 h 242"/>
                <a:gd name="T36" fmla="*/ 0 w 556"/>
                <a:gd name="T37" fmla="*/ 1 h 242"/>
                <a:gd name="T38" fmla="*/ 0 w 556"/>
                <a:gd name="T39" fmla="*/ 1 h 242"/>
                <a:gd name="T40" fmla="*/ 0 w 556"/>
                <a:gd name="T41" fmla="*/ 1 h 242"/>
                <a:gd name="T42" fmla="*/ 0 w 556"/>
                <a:gd name="T43" fmla="*/ 1 h 242"/>
                <a:gd name="T44" fmla="*/ 0 w 556"/>
                <a:gd name="T45" fmla="*/ 1 h 242"/>
                <a:gd name="T46" fmla="*/ 0 w 556"/>
                <a:gd name="T47" fmla="*/ 1 h 242"/>
                <a:gd name="T48" fmla="*/ 0 w 556"/>
                <a:gd name="T49" fmla="*/ 0 h 242"/>
                <a:gd name="T50" fmla="*/ 0 w 556"/>
                <a:gd name="T51" fmla="*/ 1 h 242"/>
                <a:gd name="T52" fmla="*/ 0 w 556"/>
                <a:gd name="T53" fmla="*/ 1 h 242"/>
                <a:gd name="T54" fmla="*/ 0 w 556"/>
                <a:gd name="T55" fmla="*/ 1 h 242"/>
                <a:gd name="T56" fmla="*/ 0 w 556"/>
                <a:gd name="T57" fmla="*/ 1 h 242"/>
                <a:gd name="T58" fmla="*/ 0 w 556"/>
                <a:gd name="T59" fmla="*/ 1 h 242"/>
                <a:gd name="T60" fmla="*/ 0 w 556"/>
                <a:gd name="T61" fmla="*/ 1 h 242"/>
                <a:gd name="T62" fmla="*/ 0 w 556"/>
                <a:gd name="T63" fmla="*/ 1 h 242"/>
                <a:gd name="T64" fmla="*/ 0 w 556"/>
                <a:gd name="T65" fmla="*/ 1 h 242"/>
                <a:gd name="T66" fmla="*/ 0 w 556"/>
                <a:gd name="T67" fmla="*/ 1 h 242"/>
                <a:gd name="T68" fmla="*/ 0 w 556"/>
                <a:gd name="T69" fmla="*/ 1 h 242"/>
                <a:gd name="T70" fmla="*/ 0 w 556"/>
                <a:gd name="T71" fmla="*/ 1 h 242"/>
                <a:gd name="T72" fmla="*/ 0 w 556"/>
                <a:gd name="T73" fmla="*/ 1 h 242"/>
                <a:gd name="T74" fmla="*/ 0 w 556"/>
                <a:gd name="T75" fmla="*/ 1 h 242"/>
                <a:gd name="T76" fmla="*/ 0 w 556"/>
                <a:gd name="T77" fmla="*/ 1 h 242"/>
                <a:gd name="T78" fmla="*/ 0 w 556"/>
                <a:gd name="T79" fmla="*/ 1 h 242"/>
                <a:gd name="T80" fmla="*/ 0 w 556"/>
                <a:gd name="T81" fmla="*/ 1 h 242"/>
                <a:gd name="T82" fmla="*/ 0 w 556"/>
                <a:gd name="T83" fmla="*/ 1 h 242"/>
                <a:gd name="T84" fmla="*/ 0 w 556"/>
                <a:gd name="T85" fmla="*/ 1 h 242"/>
                <a:gd name="T86" fmla="*/ 0 w 556"/>
                <a:gd name="T87" fmla="*/ 1 h 242"/>
                <a:gd name="T88" fmla="*/ 0 w 556"/>
                <a:gd name="T89" fmla="*/ 1 h 242"/>
                <a:gd name="T90" fmla="*/ 0 w 556"/>
                <a:gd name="T91" fmla="*/ 1 h 242"/>
                <a:gd name="T92" fmla="*/ 0 w 556"/>
                <a:gd name="T93" fmla="*/ 1 h 242"/>
                <a:gd name="T94" fmla="*/ 0 w 556"/>
                <a:gd name="T95" fmla="*/ 1 h 242"/>
                <a:gd name="T96" fmla="*/ 0 w 556"/>
                <a:gd name="T97" fmla="*/ 1 h 242"/>
                <a:gd name="T98" fmla="*/ 0 w 556"/>
                <a:gd name="T99" fmla="*/ 1 h 242"/>
                <a:gd name="T100" fmla="*/ 0 w 556"/>
                <a:gd name="T101" fmla="*/ 1 h 242"/>
                <a:gd name="T102" fmla="*/ 0 w 556"/>
                <a:gd name="T103" fmla="*/ 1 h 242"/>
                <a:gd name="T104" fmla="*/ 0 w 556"/>
                <a:gd name="T105" fmla="*/ 1 h 242"/>
                <a:gd name="T106" fmla="*/ 0 w 556"/>
                <a:gd name="T107" fmla="*/ 1 h 242"/>
                <a:gd name="T108" fmla="*/ 0 w 556"/>
                <a:gd name="T109" fmla="*/ 1 h 242"/>
                <a:gd name="T110" fmla="*/ 0 w 556"/>
                <a:gd name="T111" fmla="*/ 1 h 242"/>
                <a:gd name="T112" fmla="*/ 0 w 556"/>
                <a:gd name="T113" fmla="*/ 1 h 242"/>
                <a:gd name="T114" fmla="*/ 0 w 556"/>
                <a:gd name="T115" fmla="*/ 1 h 24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56"/>
                <a:gd name="T175" fmla="*/ 0 h 242"/>
                <a:gd name="T176" fmla="*/ 556 w 556"/>
                <a:gd name="T177" fmla="*/ 242 h 24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56" h="242">
                  <a:moveTo>
                    <a:pt x="65" y="94"/>
                  </a:moveTo>
                  <a:lnTo>
                    <a:pt x="84" y="99"/>
                  </a:lnTo>
                  <a:lnTo>
                    <a:pt x="105" y="104"/>
                  </a:lnTo>
                  <a:lnTo>
                    <a:pt x="126" y="109"/>
                  </a:lnTo>
                  <a:lnTo>
                    <a:pt x="147" y="112"/>
                  </a:lnTo>
                  <a:lnTo>
                    <a:pt x="169" y="114"/>
                  </a:lnTo>
                  <a:lnTo>
                    <a:pt x="190" y="117"/>
                  </a:lnTo>
                  <a:lnTo>
                    <a:pt x="212" y="118"/>
                  </a:lnTo>
                  <a:lnTo>
                    <a:pt x="235" y="118"/>
                  </a:lnTo>
                  <a:lnTo>
                    <a:pt x="260" y="117"/>
                  </a:lnTo>
                  <a:lnTo>
                    <a:pt x="285" y="115"/>
                  </a:lnTo>
                  <a:lnTo>
                    <a:pt x="308" y="112"/>
                  </a:lnTo>
                  <a:lnTo>
                    <a:pt x="332" y="109"/>
                  </a:lnTo>
                  <a:lnTo>
                    <a:pt x="354" y="104"/>
                  </a:lnTo>
                  <a:lnTo>
                    <a:pt x="377" y="98"/>
                  </a:lnTo>
                  <a:lnTo>
                    <a:pt x="398" y="91"/>
                  </a:lnTo>
                  <a:lnTo>
                    <a:pt x="420" y="84"/>
                  </a:lnTo>
                  <a:lnTo>
                    <a:pt x="439" y="76"/>
                  </a:lnTo>
                  <a:lnTo>
                    <a:pt x="459" y="67"/>
                  </a:lnTo>
                  <a:lnTo>
                    <a:pt x="477" y="58"/>
                  </a:lnTo>
                  <a:lnTo>
                    <a:pt x="495" y="47"/>
                  </a:lnTo>
                  <a:lnTo>
                    <a:pt x="512" y="37"/>
                  </a:lnTo>
                  <a:lnTo>
                    <a:pt x="528" y="26"/>
                  </a:lnTo>
                  <a:lnTo>
                    <a:pt x="542" y="13"/>
                  </a:lnTo>
                  <a:lnTo>
                    <a:pt x="556" y="0"/>
                  </a:lnTo>
                  <a:lnTo>
                    <a:pt x="552" y="24"/>
                  </a:lnTo>
                  <a:lnTo>
                    <a:pt x="545" y="49"/>
                  </a:lnTo>
                  <a:lnTo>
                    <a:pt x="536" y="72"/>
                  </a:lnTo>
                  <a:lnTo>
                    <a:pt x="525" y="94"/>
                  </a:lnTo>
                  <a:lnTo>
                    <a:pt x="511" y="114"/>
                  </a:lnTo>
                  <a:lnTo>
                    <a:pt x="495" y="134"/>
                  </a:lnTo>
                  <a:lnTo>
                    <a:pt x="476" y="154"/>
                  </a:lnTo>
                  <a:lnTo>
                    <a:pt x="455" y="170"/>
                  </a:lnTo>
                  <a:lnTo>
                    <a:pt x="434" y="186"/>
                  </a:lnTo>
                  <a:lnTo>
                    <a:pt x="409" y="200"/>
                  </a:lnTo>
                  <a:lnTo>
                    <a:pt x="384" y="212"/>
                  </a:lnTo>
                  <a:lnTo>
                    <a:pt x="358" y="223"/>
                  </a:lnTo>
                  <a:lnTo>
                    <a:pt x="330" y="231"/>
                  </a:lnTo>
                  <a:lnTo>
                    <a:pt x="301" y="236"/>
                  </a:lnTo>
                  <a:lnTo>
                    <a:pt x="271" y="241"/>
                  </a:lnTo>
                  <a:lnTo>
                    <a:pt x="240" y="242"/>
                  </a:lnTo>
                  <a:lnTo>
                    <a:pt x="222" y="242"/>
                  </a:lnTo>
                  <a:lnTo>
                    <a:pt x="204" y="241"/>
                  </a:lnTo>
                  <a:lnTo>
                    <a:pt x="186" y="239"/>
                  </a:lnTo>
                  <a:lnTo>
                    <a:pt x="169" y="236"/>
                  </a:lnTo>
                  <a:lnTo>
                    <a:pt x="152" y="233"/>
                  </a:lnTo>
                  <a:lnTo>
                    <a:pt x="135" y="228"/>
                  </a:lnTo>
                  <a:lnTo>
                    <a:pt x="120" y="224"/>
                  </a:lnTo>
                  <a:lnTo>
                    <a:pt x="104" y="218"/>
                  </a:lnTo>
                  <a:lnTo>
                    <a:pt x="89" y="212"/>
                  </a:lnTo>
                  <a:lnTo>
                    <a:pt x="74" y="205"/>
                  </a:lnTo>
                  <a:lnTo>
                    <a:pt x="60" y="197"/>
                  </a:lnTo>
                  <a:lnTo>
                    <a:pt x="48" y="189"/>
                  </a:lnTo>
                  <a:lnTo>
                    <a:pt x="35" y="181"/>
                  </a:lnTo>
                  <a:lnTo>
                    <a:pt x="22" y="172"/>
                  </a:lnTo>
                  <a:lnTo>
                    <a:pt x="11" y="162"/>
                  </a:lnTo>
                  <a:lnTo>
                    <a:pt x="0" y="151"/>
                  </a:lnTo>
                  <a:lnTo>
                    <a:pt x="65" y="94"/>
                  </a:lnTo>
                  <a:close/>
                </a:path>
              </a:pathLst>
            </a:custGeom>
            <a:solidFill>
              <a:srgbClr val="99CCFF"/>
            </a:solidFill>
            <a:ln w="9525">
              <a:noFill/>
              <a:round/>
              <a:headEnd/>
              <a:tailEnd/>
            </a:ln>
          </p:spPr>
          <p:txBody>
            <a:bodyPr/>
            <a:lstStyle/>
            <a:p>
              <a:endParaRPr lang="en-US"/>
            </a:p>
          </p:txBody>
        </p:sp>
        <p:sp>
          <p:nvSpPr>
            <p:cNvPr id="37930" name="Freeform 29"/>
            <p:cNvSpPr>
              <a:spLocks/>
            </p:cNvSpPr>
            <p:nvPr/>
          </p:nvSpPr>
          <p:spPr bwMode="auto">
            <a:xfrm>
              <a:off x="883" y="2061"/>
              <a:ext cx="463" cy="327"/>
            </a:xfrm>
            <a:custGeom>
              <a:avLst/>
              <a:gdLst>
                <a:gd name="T0" fmla="*/ 1 w 925"/>
                <a:gd name="T1" fmla="*/ 1 h 652"/>
                <a:gd name="T2" fmla="*/ 1 w 925"/>
                <a:gd name="T3" fmla="*/ 1 h 652"/>
                <a:gd name="T4" fmla="*/ 1 w 925"/>
                <a:gd name="T5" fmla="*/ 1 h 652"/>
                <a:gd name="T6" fmla="*/ 1 w 925"/>
                <a:gd name="T7" fmla="*/ 1 h 652"/>
                <a:gd name="T8" fmla="*/ 1 w 925"/>
                <a:gd name="T9" fmla="*/ 1 h 652"/>
                <a:gd name="T10" fmla="*/ 1 w 925"/>
                <a:gd name="T11" fmla="*/ 1 h 652"/>
                <a:gd name="T12" fmla="*/ 1 w 925"/>
                <a:gd name="T13" fmla="*/ 1 h 652"/>
                <a:gd name="T14" fmla="*/ 1 w 925"/>
                <a:gd name="T15" fmla="*/ 1 h 652"/>
                <a:gd name="T16" fmla="*/ 1 w 925"/>
                <a:gd name="T17" fmla="*/ 1 h 652"/>
                <a:gd name="T18" fmla="*/ 1 w 925"/>
                <a:gd name="T19" fmla="*/ 1 h 652"/>
                <a:gd name="T20" fmla="*/ 1 w 925"/>
                <a:gd name="T21" fmla="*/ 1 h 652"/>
                <a:gd name="T22" fmla="*/ 1 w 925"/>
                <a:gd name="T23" fmla="*/ 1 h 652"/>
                <a:gd name="T24" fmla="*/ 1 w 925"/>
                <a:gd name="T25" fmla="*/ 1 h 652"/>
                <a:gd name="T26" fmla="*/ 1 w 925"/>
                <a:gd name="T27" fmla="*/ 1 h 652"/>
                <a:gd name="T28" fmla="*/ 1 w 925"/>
                <a:gd name="T29" fmla="*/ 1 h 652"/>
                <a:gd name="T30" fmla="*/ 1 w 925"/>
                <a:gd name="T31" fmla="*/ 1 h 652"/>
                <a:gd name="T32" fmla="*/ 1 w 925"/>
                <a:gd name="T33" fmla="*/ 1 h 652"/>
                <a:gd name="T34" fmla="*/ 1 w 925"/>
                <a:gd name="T35" fmla="*/ 1 h 652"/>
                <a:gd name="T36" fmla="*/ 1 w 925"/>
                <a:gd name="T37" fmla="*/ 1 h 652"/>
                <a:gd name="T38" fmla="*/ 1 w 925"/>
                <a:gd name="T39" fmla="*/ 1 h 652"/>
                <a:gd name="T40" fmla="*/ 1 w 925"/>
                <a:gd name="T41" fmla="*/ 1 h 652"/>
                <a:gd name="T42" fmla="*/ 1 w 925"/>
                <a:gd name="T43" fmla="*/ 1 h 652"/>
                <a:gd name="T44" fmla="*/ 1 w 925"/>
                <a:gd name="T45" fmla="*/ 1 h 652"/>
                <a:gd name="T46" fmla="*/ 1 w 925"/>
                <a:gd name="T47" fmla="*/ 1 h 652"/>
                <a:gd name="T48" fmla="*/ 1 w 925"/>
                <a:gd name="T49" fmla="*/ 1 h 652"/>
                <a:gd name="T50" fmla="*/ 1 w 925"/>
                <a:gd name="T51" fmla="*/ 1 h 652"/>
                <a:gd name="T52" fmla="*/ 1 w 925"/>
                <a:gd name="T53" fmla="*/ 1 h 652"/>
                <a:gd name="T54" fmla="*/ 1 w 925"/>
                <a:gd name="T55" fmla="*/ 1 h 652"/>
                <a:gd name="T56" fmla="*/ 1 w 925"/>
                <a:gd name="T57" fmla="*/ 1 h 652"/>
                <a:gd name="T58" fmla="*/ 1 w 925"/>
                <a:gd name="T59" fmla="*/ 1 h 652"/>
                <a:gd name="T60" fmla="*/ 1 w 925"/>
                <a:gd name="T61" fmla="*/ 1 h 652"/>
                <a:gd name="T62" fmla="*/ 1 w 925"/>
                <a:gd name="T63" fmla="*/ 1 h 652"/>
                <a:gd name="T64" fmla="*/ 1 w 925"/>
                <a:gd name="T65" fmla="*/ 1 h 652"/>
                <a:gd name="T66" fmla="*/ 1 w 925"/>
                <a:gd name="T67" fmla="*/ 1 h 652"/>
                <a:gd name="T68" fmla="*/ 1 w 925"/>
                <a:gd name="T69" fmla="*/ 0 h 652"/>
                <a:gd name="T70" fmla="*/ 1 w 925"/>
                <a:gd name="T71" fmla="*/ 1 h 652"/>
                <a:gd name="T72" fmla="*/ 1 w 925"/>
                <a:gd name="T73" fmla="*/ 1 h 652"/>
                <a:gd name="T74" fmla="*/ 1 w 925"/>
                <a:gd name="T75" fmla="*/ 1 h 652"/>
                <a:gd name="T76" fmla="*/ 1 w 925"/>
                <a:gd name="T77" fmla="*/ 1 h 652"/>
                <a:gd name="T78" fmla="*/ 1 w 925"/>
                <a:gd name="T79" fmla="*/ 1 h 652"/>
                <a:gd name="T80" fmla="*/ 1 w 925"/>
                <a:gd name="T81" fmla="*/ 1 h 652"/>
                <a:gd name="T82" fmla="*/ 1 w 925"/>
                <a:gd name="T83" fmla="*/ 1 h 652"/>
                <a:gd name="T84" fmla="*/ 1 w 925"/>
                <a:gd name="T85" fmla="*/ 1 h 652"/>
                <a:gd name="T86" fmla="*/ 1 w 925"/>
                <a:gd name="T87" fmla="*/ 1 h 652"/>
                <a:gd name="T88" fmla="*/ 1 w 925"/>
                <a:gd name="T89" fmla="*/ 1 h 652"/>
                <a:gd name="T90" fmla="*/ 1 w 925"/>
                <a:gd name="T91" fmla="*/ 1 h 652"/>
                <a:gd name="T92" fmla="*/ 1 w 925"/>
                <a:gd name="T93" fmla="*/ 1 h 652"/>
                <a:gd name="T94" fmla="*/ 1 w 925"/>
                <a:gd name="T95" fmla="*/ 1 h 652"/>
                <a:gd name="T96" fmla="*/ 1 w 925"/>
                <a:gd name="T97" fmla="*/ 1 h 652"/>
                <a:gd name="T98" fmla="*/ 1 w 925"/>
                <a:gd name="T99" fmla="*/ 1 h 652"/>
                <a:gd name="T100" fmla="*/ 1 w 925"/>
                <a:gd name="T101" fmla="*/ 1 h 652"/>
                <a:gd name="T102" fmla="*/ 1 w 925"/>
                <a:gd name="T103" fmla="*/ 1 h 652"/>
                <a:gd name="T104" fmla="*/ 1 w 925"/>
                <a:gd name="T105" fmla="*/ 1 h 652"/>
                <a:gd name="T106" fmla="*/ 1 w 925"/>
                <a:gd name="T107" fmla="*/ 1 h 652"/>
                <a:gd name="T108" fmla="*/ 1 w 925"/>
                <a:gd name="T109" fmla="*/ 1 h 652"/>
                <a:gd name="T110" fmla="*/ 1 w 925"/>
                <a:gd name="T111" fmla="*/ 1 h 652"/>
                <a:gd name="T112" fmla="*/ 1 w 925"/>
                <a:gd name="T113" fmla="*/ 1 h 652"/>
                <a:gd name="T114" fmla="*/ 1 w 925"/>
                <a:gd name="T115" fmla="*/ 1 h 6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25"/>
                <a:gd name="T175" fmla="*/ 0 h 652"/>
                <a:gd name="T176" fmla="*/ 925 w 925"/>
                <a:gd name="T177" fmla="*/ 652 h 6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25" h="652">
                  <a:moveTo>
                    <a:pt x="487" y="361"/>
                  </a:moveTo>
                  <a:lnTo>
                    <a:pt x="503" y="354"/>
                  </a:lnTo>
                  <a:lnTo>
                    <a:pt x="521" y="347"/>
                  </a:lnTo>
                  <a:lnTo>
                    <a:pt x="539" y="342"/>
                  </a:lnTo>
                  <a:lnTo>
                    <a:pt x="556" y="338"/>
                  </a:lnTo>
                  <a:lnTo>
                    <a:pt x="575" y="334"/>
                  </a:lnTo>
                  <a:lnTo>
                    <a:pt x="593" y="333"/>
                  </a:lnTo>
                  <a:lnTo>
                    <a:pt x="613" y="332"/>
                  </a:lnTo>
                  <a:lnTo>
                    <a:pt x="631" y="332"/>
                  </a:lnTo>
                  <a:lnTo>
                    <a:pt x="661" y="335"/>
                  </a:lnTo>
                  <a:lnTo>
                    <a:pt x="691" y="342"/>
                  </a:lnTo>
                  <a:lnTo>
                    <a:pt x="719" y="350"/>
                  </a:lnTo>
                  <a:lnTo>
                    <a:pt x="745" y="363"/>
                  </a:lnTo>
                  <a:lnTo>
                    <a:pt x="771" y="377"/>
                  </a:lnTo>
                  <a:lnTo>
                    <a:pt x="794" y="393"/>
                  </a:lnTo>
                  <a:lnTo>
                    <a:pt x="814" y="413"/>
                  </a:lnTo>
                  <a:lnTo>
                    <a:pt x="834" y="433"/>
                  </a:lnTo>
                  <a:lnTo>
                    <a:pt x="852" y="455"/>
                  </a:lnTo>
                  <a:lnTo>
                    <a:pt x="867" y="479"/>
                  </a:lnTo>
                  <a:lnTo>
                    <a:pt x="880" y="506"/>
                  </a:lnTo>
                  <a:lnTo>
                    <a:pt x="890" y="532"/>
                  </a:lnTo>
                  <a:lnTo>
                    <a:pt x="899" y="561"/>
                  </a:lnTo>
                  <a:lnTo>
                    <a:pt x="904" y="591"/>
                  </a:lnTo>
                  <a:lnTo>
                    <a:pt x="907" y="621"/>
                  </a:lnTo>
                  <a:lnTo>
                    <a:pt x="905" y="652"/>
                  </a:lnTo>
                  <a:lnTo>
                    <a:pt x="912" y="632"/>
                  </a:lnTo>
                  <a:lnTo>
                    <a:pt x="917" y="611"/>
                  </a:lnTo>
                  <a:lnTo>
                    <a:pt x="922" y="589"/>
                  </a:lnTo>
                  <a:lnTo>
                    <a:pt x="924" y="567"/>
                  </a:lnTo>
                  <a:lnTo>
                    <a:pt x="925" y="536"/>
                  </a:lnTo>
                  <a:lnTo>
                    <a:pt x="924" y="505"/>
                  </a:lnTo>
                  <a:lnTo>
                    <a:pt x="919" y="475"/>
                  </a:lnTo>
                  <a:lnTo>
                    <a:pt x="912" y="446"/>
                  </a:lnTo>
                  <a:lnTo>
                    <a:pt x="903" y="418"/>
                  </a:lnTo>
                  <a:lnTo>
                    <a:pt x="892" y="392"/>
                  </a:lnTo>
                  <a:lnTo>
                    <a:pt x="877" y="366"/>
                  </a:lnTo>
                  <a:lnTo>
                    <a:pt x="860" y="343"/>
                  </a:lnTo>
                  <a:lnTo>
                    <a:pt x="842" y="323"/>
                  </a:lnTo>
                  <a:lnTo>
                    <a:pt x="821" y="304"/>
                  </a:lnTo>
                  <a:lnTo>
                    <a:pt x="799" y="287"/>
                  </a:lnTo>
                  <a:lnTo>
                    <a:pt x="776" y="273"/>
                  </a:lnTo>
                  <a:lnTo>
                    <a:pt x="751" y="260"/>
                  </a:lnTo>
                  <a:lnTo>
                    <a:pt x="723" y="251"/>
                  </a:lnTo>
                  <a:lnTo>
                    <a:pt x="696" y="245"/>
                  </a:lnTo>
                  <a:lnTo>
                    <a:pt x="667" y="242"/>
                  </a:lnTo>
                  <a:lnTo>
                    <a:pt x="648" y="242"/>
                  </a:lnTo>
                  <a:lnTo>
                    <a:pt x="631" y="243"/>
                  </a:lnTo>
                  <a:lnTo>
                    <a:pt x="614" y="244"/>
                  </a:lnTo>
                  <a:lnTo>
                    <a:pt x="597" y="248"/>
                  </a:lnTo>
                  <a:lnTo>
                    <a:pt x="579" y="252"/>
                  </a:lnTo>
                  <a:lnTo>
                    <a:pt x="562" y="257"/>
                  </a:lnTo>
                  <a:lnTo>
                    <a:pt x="546" y="264"/>
                  </a:lnTo>
                  <a:lnTo>
                    <a:pt x="530" y="271"/>
                  </a:lnTo>
                  <a:lnTo>
                    <a:pt x="526" y="244"/>
                  </a:lnTo>
                  <a:lnTo>
                    <a:pt x="522" y="218"/>
                  </a:lnTo>
                  <a:lnTo>
                    <a:pt x="515" y="192"/>
                  </a:lnTo>
                  <a:lnTo>
                    <a:pt x="506" y="168"/>
                  </a:lnTo>
                  <a:lnTo>
                    <a:pt x="494" y="145"/>
                  </a:lnTo>
                  <a:lnTo>
                    <a:pt x="481" y="123"/>
                  </a:lnTo>
                  <a:lnTo>
                    <a:pt x="466" y="103"/>
                  </a:lnTo>
                  <a:lnTo>
                    <a:pt x="450" y="83"/>
                  </a:lnTo>
                  <a:lnTo>
                    <a:pt x="432" y="66"/>
                  </a:lnTo>
                  <a:lnTo>
                    <a:pt x="413" y="51"/>
                  </a:lnTo>
                  <a:lnTo>
                    <a:pt x="393" y="37"/>
                  </a:lnTo>
                  <a:lnTo>
                    <a:pt x="371" y="25"/>
                  </a:lnTo>
                  <a:lnTo>
                    <a:pt x="348" y="15"/>
                  </a:lnTo>
                  <a:lnTo>
                    <a:pt x="323" y="8"/>
                  </a:lnTo>
                  <a:lnTo>
                    <a:pt x="299" y="2"/>
                  </a:lnTo>
                  <a:lnTo>
                    <a:pt x="273" y="0"/>
                  </a:lnTo>
                  <a:lnTo>
                    <a:pt x="252" y="0"/>
                  </a:lnTo>
                  <a:lnTo>
                    <a:pt x="230" y="1"/>
                  </a:lnTo>
                  <a:lnTo>
                    <a:pt x="209" y="3"/>
                  </a:lnTo>
                  <a:lnTo>
                    <a:pt x="190" y="8"/>
                  </a:lnTo>
                  <a:lnTo>
                    <a:pt x="170" y="14"/>
                  </a:lnTo>
                  <a:lnTo>
                    <a:pt x="151" y="21"/>
                  </a:lnTo>
                  <a:lnTo>
                    <a:pt x="132" y="30"/>
                  </a:lnTo>
                  <a:lnTo>
                    <a:pt x="114" y="40"/>
                  </a:lnTo>
                  <a:lnTo>
                    <a:pt x="96" y="52"/>
                  </a:lnTo>
                  <a:lnTo>
                    <a:pt x="80" y="63"/>
                  </a:lnTo>
                  <a:lnTo>
                    <a:pt x="64" y="77"/>
                  </a:lnTo>
                  <a:lnTo>
                    <a:pt x="49" y="92"/>
                  </a:lnTo>
                  <a:lnTo>
                    <a:pt x="35" y="108"/>
                  </a:lnTo>
                  <a:lnTo>
                    <a:pt x="23" y="124"/>
                  </a:lnTo>
                  <a:lnTo>
                    <a:pt x="10" y="143"/>
                  </a:lnTo>
                  <a:lnTo>
                    <a:pt x="0" y="161"/>
                  </a:lnTo>
                  <a:lnTo>
                    <a:pt x="11" y="152"/>
                  </a:lnTo>
                  <a:lnTo>
                    <a:pt x="23" y="144"/>
                  </a:lnTo>
                  <a:lnTo>
                    <a:pt x="34" y="136"/>
                  </a:lnTo>
                  <a:lnTo>
                    <a:pt x="47" y="128"/>
                  </a:lnTo>
                  <a:lnTo>
                    <a:pt x="60" y="122"/>
                  </a:lnTo>
                  <a:lnTo>
                    <a:pt x="72" y="115"/>
                  </a:lnTo>
                  <a:lnTo>
                    <a:pt x="85" y="109"/>
                  </a:lnTo>
                  <a:lnTo>
                    <a:pt x="99" y="105"/>
                  </a:lnTo>
                  <a:lnTo>
                    <a:pt x="113" y="100"/>
                  </a:lnTo>
                  <a:lnTo>
                    <a:pt x="126" y="97"/>
                  </a:lnTo>
                  <a:lnTo>
                    <a:pt x="140" y="93"/>
                  </a:lnTo>
                  <a:lnTo>
                    <a:pt x="155" y="91"/>
                  </a:lnTo>
                  <a:lnTo>
                    <a:pt x="169" y="90"/>
                  </a:lnTo>
                  <a:lnTo>
                    <a:pt x="184" y="89"/>
                  </a:lnTo>
                  <a:lnTo>
                    <a:pt x="199" y="89"/>
                  </a:lnTo>
                  <a:lnTo>
                    <a:pt x="214" y="89"/>
                  </a:lnTo>
                  <a:lnTo>
                    <a:pt x="242" y="91"/>
                  </a:lnTo>
                  <a:lnTo>
                    <a:pt x="268" y="97"/>
                  </a:lnTo>
                  <a:lnTo>
                    <a:pt x="294" y="104"/>
                  </a:lnTo>
                  <a:lnTo>
                    <a:pt x="318" y="114"/>
                  </a:lnTo>
                  <a:lnTo>
                    <a:pt x="341" y="126"/>
                  </a:lnTo>
                  <a:lnTo>
                    <a:pt x="363" y="139"/>
                  </a:lnTo>
                  <a:lnTo>
                    <a:pt x="382" y="156"/>
                  </a:lnTo>
                  <a:lnTo>
                    <a:pt x="402" y="173"/>
                  </a:lnTo>
                  <a:lnTo>
                    <a:pt x="419" y="192"/>
                  </a:lnTo>
                  <a:lnTo>
                    <a:pt x="434" y="212"/>
                  </a:lnTo>
                  <a:lnTo>
                    <a:pt x="448" y="234"/>
                  </a:lnTo>
                  <a:lnTo>
                    <a:pt x="461" y="258"/>
                  </a:lnTo>
                  <a:lnTo>
                    <a:pt x="470" y="282"/>
                  </a:lnTo>
                  <a:lnTo>
                    <a:pt x="478" y="308"/>
                  </a:lnTo>
                  <a:lnTo>
                    <a:pt x="484" y="333"/>
                  </a:lnTo>
                  <a:lnTo>
                    <a:pt x="487" y="361"/>
                  </a:lnTo>
                  <a:close/>
                </a:path>
              </a:pathLst>
            </a:custGeom>
            <a:solidFill>
              <a:srgbClr val="99CCFF"/>
            </a:solidFill>
            <a:ln w="9525">
              <a:noFill/>
              <a:round/>
              <a:headEnd/>
              <a:tailEnd/>
            </a:ln>
          </p:spPr>
          <p:txBody>
            <a:bodyPr/>
            <a:lstStyle/>
            <a:p>
              <a:endParaRPr lang="en-US"/>
            </a:p>
          </p:txBody>
        </p:sp>
        <p:sp>
          <p:nvSpPr>
            <p:cNvPr id="37931" name="Freeform 30"/>
            <p:cNvSpPr>
              <a:spLocks/>
            </p:cNvSpPr>
            <p:nvPr/>
          </p:nvSpPr>
          <p:spPr bwMode="auto">
            <a:xfrm>
              <a:off x="193" y="2204"/>
              <a:ext cx="162" cy="216"/>
            </a:xfrm>
            <a:custGeom>
              <a:avLst/>
              <a:gdLst>
                <a:gd name="T0" fmla="*/ 1 w 324"/>
                <a:gd name="T1" fmla="*/ 1 h 431"/>
                <a:gd name="T2" fmla="*/ 1 w 324"/>
                <a:gd name="T3" fmla="*/ 1 h 431"/>
                <a:gd name="T4" fmla="*/ 1 w 324"/>
                <a:gd name="T5" fmla="*/ 1 h 431"/>
                <a:gd name="T6" fmla="*/ 1 w 324"/>
                <a:gd name="T7" fmla="*/ 1 h 431"/>
                <a:gd name="T8" fmla="*/ 1 w 324"/>
                <a:gd name="T9" fmla="*/ 1 h 431"/>
                <a:gd name="T10" fmla="*/ 1 w 324"/>
                <a:gd name="T11" fmla="*/ 1 h 431"/>
                <a:gd name="T12" fmla="*/ 1 w 324"/>
                <a:gd name="T13" fmla="*/ 1 h 431"/>
                <a:gd name="T14" fmla="*/ 1 w 324"/>
                <a:gd name="T15" fmla="*/ 1 h 431"/>
                <a:gd name="T16" fmla="*/ 1 w 324"/>
                <a:gd name="T17" fmla="*/ 0 h 431"/>
                <a:gd name="T18" fmla="*/ 1 w 324"/>
                <a:gd name="T19" fmla="*/ 1 h 431"/>
                <a:gd name="T20" fmla="*/ 1 w 324"/>
                <a:gd name="T21" fmla="*/ 1 h 431"/>
                <a:gd name="T22" fmla="*/ 1 w 324"/>
                <a:gd name="T23" fmla="*/ 1 h 431"/>
                <a:gd name="T24" fmla="*/ 1 w 324"/>
                <a:gd name="T25" fmla="*/ 1 h 431"/>
                <a:gd name="T26" fmla="*/ 1 w 324"/>
                <a:gd name="T27" fmla="*/ 1 h 431"/>
                <a:gd name="T28" fmla="*/ 1 w 324"/>
                <a:gd name="T29" fmla="*/ 1 h 431"/>
                <a:gd name="T30" fmla="*/ 1 w 324"/>
                <a:gd name="T31" fmla="*/ 1 h 431"/>
                <a:gd name="T32" fmla="*/ 1 w 324"/>
                <a:gd name="T33" fmla="*/ 1 h 431"/>
                <a:gd name="T34" fmla="*/ 1 w 324"/>
                <a:gd name="T35" fmla="*/ 1 h 431"/>
                <a:gd name="T36" fmla="*/ 1 w 324"/>
                <a:gd name="T37" fmla="*/ 1 h 431"/>
                <a:gd name="T38" fmla="*/ 1 w 324"/>
                <a:gd name="T39" fmla="*/ 1 h 431"/>
                <a:gd name="T40" fmla="*/ 1 w 324"/>
                <a:gd name="T41" fmla="*/ 1 h 431"/>
                <a:gd name="T42" fmla="*/ 1 w 324"/>
                <a:gd name="T43" fmla="*/ 1 h 431"/>
                <a:gd name="T44" fmla="*/ 1 w 324"/>
                <a:gd name="T45" fmla="*/ 1 h 431"/>
                <a:gd name="T46" fmla="*/ 1 w 324"/>
                <a:gd name="T47" fmla="*/ 1 h 431"/>
                <a:gd name="T48" fmla="*/ 0 w 324"/>
                <a:gd name="T49" fmla="*/ 1 h 431"/>
                <a:gd name="T50" fmla="*/ 0 w 324"/>
                <a:gd name="T51" fmla="*/ 1 h 431"/>
                <a:gd name="T52" fmla="*/ 1 w 324"/>
                <a:gd name="T53" fmla="*/ 1 h 431"/>
                <a:gd name="T54" fmla="*/ 1 w 324"/>
                <a:gd name="T55" fmla="*/ 1 h 431"/>
                <a:gd name="T56" fmla="*/ 1 w 324"/>
                <a:gd name="T57" fmla="*/ 1 h 431"/>
                <a:gd name="T58" fmla="*/ 1 w 324"/>
                <a:gd name="T59" fmla="*/ 1 h 431"/>
                <a:gd name="T60" fmla="*/ 1 w 324"/>
                <a:gd name="T61" fmla="*/ 1 h 431"/>
                <a:gd name="T62" fmla="*/ 1 w 324"/>
                <a:gd name="T63" fmla="*/ 1 h 431"/>
                <a:gd name="T64" fmla="*/ 1 w 324"/>
                <a:gd name="T65" fmla="*/ 1 h 431"/>
                <a:gd name="T66" fmla="*/ 1 w 324"/>
                <a:gd name="T67" fmla="*/ 1 h 431"/>
                <a:gd name="T68" fmla="*/ 1 w 324"/>
                <a:gd name="T69" fmla="*/ 1 h 431"/>
                <a:gd name="T70" fmla="*/ 1 w 324"/>
                <a:gd name="T71" fmla="*/ 1 h 431"/>
                <a:gd name="T72" fmla="*/ 1 w 324"/>
                <a:gd name="T73" fmla="*/ 1 h 431"/>
                <a:gd name="T74" fmla="*/ 1 w 324"/>
                <a:gd name="T75" fmla="*/ 1 h 431"/>
                <a:gd name="T76" fmla="*/ 1 w 324"/>
                <a:gd name="T77" fmla="*/ 1 h 431"/>
                <a:gd name="T78" fmla="*/ 1 w 324"/>
                <a:gd name="T79" fmla="*/ 1 h 431"/>
                <a:gd name="T80" fmla="*/ 1 w 324"/>
                <a:gd name="T81" fmla="*/ 1 h 431"/>
                <a:gd name="T82" fmla="*/ 1 w 324"/>
                <a:gd name="T83" fmla="*/ 1 h 431"/>
                <a:gd name="T84" fmla="*/ 1 w 324"/>
                <a:gd name="T85" fmla="*/ 1 h 431"/>
                <a:gd name="T86" fmla="*/ 1 w 324"/>
                <a:gd name="T87" fmla="*/ 1 h 431"/>
                <a:gd name="T88" fmla="*/ 1 w 324"/>
                <a:gd name="T89" fmla="*/ 1 h 431"/>
                <a:gd name="T90" fmla="*/ 1 w 324"/>
                <a:gd name="T91" fmla="*/ 1 h 431"/>
                <a:gd name="T92" fmla="*/ 1 w 324"/>
                <a:gd name="T93" fmla="*/ 1 h 431"/>
                <a:gd name="T94" fmla="*/ 1 w 324"/>
                <a:gd name="T95" fmla="*/ 1 h 431"/>
                <a:gd name="T96" fmla="*/ 1 w 324"/>
                <a:gd name="T97" fmla="*/ 1 h 431"/>
                <a:gd name="T98" fmla="*/ 1 w 324"/>
                <a:gd name="T99" fmla="*/ 1 h 431"/>
                <a:gd name="T100" fmla="*/ 1 w 324"/>
                <a:gd name="T101" fmla="*/ 1 h 431"/>
                <a:gd name="T102" fmla="*/ 1 w 324"/>
                <a:gd name="T103" fmla="*/ 1 h 431"/>
                <a:gd name="T104" fmla="*/ 1 w 324"/>
                <a:gd name="T105" fmla="*/ 1 h 431"/>
                <a:gd name="T106" fmla="*/ 1 w 324"/>
                <a:gd name="T107" fmla="*/ 1 h 431"/>
                <a:gd name="T108" fmla="*/ 1 w 324"/>
                <a:gd name="T109" fmla="*/ 1 h 431"/>
                <a:gd name="T110" fmla="*/ 1 w 324"/>
                <a:gd name="T111" fmla="*/ 1 h 431"/>
                <a:gd name="T112" fmla="*/ 1 w 324"/>
                <a:gd name="T113" fmla="*/ 1 h 431"/>
                <a:gd name="T114" fmla="*/ 1 w 324"/>
                <a:gd name="T115" fmla="*/ 1 h 431"/>
                <a:gd name="T116" fmla="*/ 1 w 324"/>
                <a:gd name="T117" fmla="*/ 1 h 431"/>
                <a:gd name="T118" fmla="*/ 1 w 324"/>
                <a:gd name="T119" fmla="*/ 1 h 431"/>
                <a:gd name="T120" fmla="*/ 1 w 324"/>
                <a:gd name="T121" fmla="*/ 1 h 431"/>
                <a:gd name="T122" fmla="*/ 1 w 324"/>
                <a:gd name="T123" fmla="*/ 1 h 43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24"/>
                <a:gd name="T187" fmla="*/ 0 h 431"/>
                <a:gd name="T188" fmla="*/ 324 w 324"/>
                <a:gd name="T189" fmla="*/ 431 h 43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24" h="431">
                  <a:moveTo>
                    <a:pt x="324" y="26"/>
                  </a:moveTo>
                  <a:lnTo>
                    <a:pt x="314" y="21"/>
                  </a:lnTo>
                  <a:lnTo>
                    <a:pt x="303" y="16"/>
                  </a:lnTo>
                  <a:lnTo>
                    <a:pt x="292" y="11"/>
                  </a:lnTo>
                  <a:lnTo>
                    <a:pt x="280" y="8"/>
                  </a:lnTo>
                  <a:lnTo>
                    <a:pt x="269" y="4"/>
                  </a:lnTo>
                  <a:lnTo>
                    <a:pt x="257" y="2"/>
                  </a:lnTo>
                  <a:lnTo>
                    <a:pt x="246" y="1"/>
                  </a:lnTo>
                  <a:lnTo>
                    <a:pt x="233" y="0"/>
                  </a:lnTo>
                  <a:lnTo>
                    <a:pt x="210" y="1"/>
                  </a:lnTo>
                  <a:lnTo>
                    <a:pt x="188" y="4"/>
                  </a:lnTo>
                  <a:lnTo>
                    <a:pt x="167" y="10"/>
                  </a:lnTo>
                  <a:lnTo>
                    <a:pt x="147" y="19"/>
                  </a:lnTo>
                  <a:lnTo>
                    <a:pt x="126" y="30"/>
                  </a:lnTo>
                  <a:lnTo>
                    <a:pt x="107" y="42"/>
                  </a:lnTo>
                  <a:lnTo>
                    <a:pt x="90" y="57"/>
                  </a:lnTo>
                  <a:lnTo>
                    <a:pt x="74" y="74"/>
                  </a:lnTo>
                  <a:lnTo>
                    <a:pt x="58" y="93"/>
                  </a:lnTo>
                  <a:lnTo>
                    <a:pt x="45" y="113"/>
                  </a:lnTo>
                  <a:lnTo>
                    <a:pt x="33" y="135"/>
                  </a:lnTo>
                  <a:lnTo>
                    <a:pt x="22" y="157"/>
                  </a:lnTo>
                  <a:lnTo>
                    <a:pt x="14" y="181"/>
                  </a:lnTo>
                  <a:lnTo>
                    <a:pt x="7" y="206"/>
                  </a:lnTo>
                  <a:lnTo>
                    <a:pt x="3" y="233"/>
                  </a:lnTo>
                  <a:lnTo>
                    <a:pt x="0" y="259"/>
                  </a:lnTo>
                  <a:lnTo>
                    <a:pt x="0" y="283"/>
                  </a:lnTo>
                  <a:lnTo>
                    <a:pt x="3" y="307"/>
                  </a:lnTo>
                  <a:lnTo>
                    <a:pt x="6" y="331"/>
                  </a:lnTo>
                  <a:lnTo>
                    <a:pt x="11" y="352"/>
                  </a:lnTo>
                  <a:lnTo>
                    <a:pt x="18" y="373"/>
                  </a:lnTo>
                  <a:lnTo>
                    <a:pt x="26" y="394"/>
                  </a:lnTo>
                  <a:lnTo>
                    <a:pt x="35" y="412"/>
                  </a:lnTo>
                  <a:lnTo>
                    <a:pt x="45" y="431"/>
                  </a:lnTo>
                  <a:lnTo>
                    <a:pt x="44" y="416"/>
                  </a:lnTo>
                  <a:lnTo>
                    <a:pt x="43" y="401"/>
                  </a:lnTo>
                  <a:lnTo>
                    <a:pt x="42" y="386"/>
                  </a:lnTo>
                  <a:lnTo>
                    <a:pt x="42" y="371"/>
                  </a:lnTo>
                  <a:lnTo>
                    <a:pt x="44" y="344"/>
                  </a:lnTo>
                  <a:lnTo>
                    <a:pt x="49" y="318"/>
                  </a:lnTo>
                  <a:lnTo>
                    <a:pt x="56" y="292"/>
                  </a:lnTo>
                  <a:lnTo>
                    <a:pt x="64" y="268"/>
                  </a:lnTo>
                  <a:lnTo>
                    <a:pt x="74" y="245"/>
                  </a:lnTo>
                  <a:lnTo>
                    <a:pt x="87" y="223"/>
                  </a:lnTo>
                  <a:lnTo>
                    <a:pt x="99" y="204"/>
                  </a:lnTo>
                  <a:lnTo>
                    <a:pt x="116" y="185"/>
                  </a:lnTo>
                  <a:lnTo>
                    <a:pt x="132" y="168"/>
                  </a:lnTo>
                  <a:lnTo>
                    <a:pt x="149" y="153"/>
                  </a:lnTo>
                  <a:lnTo>
                    <a:pt x="167" y="140"/>
                  </a:lnTo>
                  <a:lnTo>
                    <a:pt x="188" y="130"/>
                  </a:lnTo>
                  <a:lnTo>
                    <a:pt x="209" y="122"/>
                  </a:lnTo>
                  <a:lnTo>
                    <a:pt x="230" y="116"/>
                  </a:lnTo>
                  <a:lnTo>
                    <a:pt x="252" y="113"/>
                  </a:lnTo>
                  <a:lnTo>
                    <a:pt x="275" y="112"/>
                  </a:lnTo>
                  <a:lnTo>
                    <a:pt x="280" y="112"/>
                  </a:lnTo>
                  <a:lnTo>
                    <a:pt x="286" y="112"/>
                  </a:lnTo>
                  <a:lnTo>
                    <a:pt x="293" y="113"/>
                  </a:lnTo>
                  <a:lnTo>
                    <a:pt x="299" y="113"/>
                  </a:lnTo>
                  <a:lnTo>
                    <a:pt x="305" y="114"/>
                  </a:lnTo>
                  <a:lnTo>
                    <a:pt x="310" y="115"/>
                  </a:lnTo>
                  <a:lnTo>
                    <a:pt x="316" y="117"/>
                  </a:lnTo>
                  <a:lnTo>
                    <a:pt x="322" y="118"/>
                  </a:lnTo>
                  <a:lnTo>
                    <a:pt x="324" y="26"/>
                  </a:lnTo>
                  <a:close/>
                </a:path>
              </a:pathLst>
            </a:custGeom>
            <a:solidFill>
              <a:srgbClr val="99CCFF"/>
            </a:solidFill>
            <a:ln w="9525">
              <a:noFill/>
              <a:round/>
              <a:headEnd/>
              <a:tailEnd/>
            </a:ln>
          </p:spPr>
          <p:txBody>
            <a:bodyPr/>
            <a:lstStyle/>
            <a:p>
              <a:endParaRPr lang="en-US"/>
            </a:p>
          </p:txBody>
        </p:sp>
      </p:grpSp>
      <p:grpSp>
        <p:nvGrpSpPr>
          <p:cNvPr id="4" name="Group 32"/>
          <p:cNvGrpSpPr>
            <a:grpSpLocks/>
          </p:cNvGrpSpPr>
          <p:nvPr/>
        </p:nvGrpSpPr>
        <p:grpSpPr bwMode="auto">
          <a:xfrm>
            <a:off x="3099063" y="2762968"/>
            <a:ext cx="1296988" cy="850900"/>
            <a:chOff x="193" y="1786"/>
            <a:chExt cx="1153" cy="756"/>
          </a:xfrm>
        </p:grpSpPr>
        <p:sp>
          <p:nvSpPr>
            <p:cNvPr id="37904" name="Freeform 33"/>
            <p:cNvSpPr>
              <a:spLocks/>
            </p:cNvSpPr>
            <p:nvPr/>
          </p:nvSpPr>
          <p:spPr bwMode="auto">
            <a:xfrm>
              <a:off x="334" y="1786"/>
              <a:ext cx="880" cy="539"/>
            </a:xfrm>
            <a:custGeom>
              <a:avLst/>
              <a:gdLst>
                <a:gd name="T0" fmla="*/ 1 w 1758"/>
                <a:gd name="T1" fmla="*/ 1 h 1078"/>
                <a:gd name="T2" fmla="*/ 1 w 1758"/>
                <a:gd name="T3" fmla="*/ 1 h 1078"/>
                <a:gd name="T4" fmla="*/ 1 w 1758"/>
                <a:gd name="T5" fmla="*/ 1 h 1078"/>
                <a:gd name="T6" fmla="*/ 1 w 1758"/>
                <a:gd name="T7" fmla="*/ 1 h 1078"/>
                <a:gd name="T8" fmla="*/ 1 w 1758"/>
                <a:gd name="T9" fmla="*/ 1 h 1078"/>
                <a:gd name="T10" fmla="*/ 1 w 1758"/>
                <a:gd name="T11" fmla="*/ 1 h 1078"/>
                <a:gd name="T12" fmla="*/ 1 w 1758"/>
                <a:gd name="T13" fmla="*/ 1 h 1078"/>
                <a:gd name="T14" fmla="*/ 1 w 1758"/>
                <a:gd name="T15" fmla="*/ 1 h 1078"/>
                <a:gd name="T16" fmla="*/ 1 w 1758"/>
                <a:gd name="T17" fmla="*/ 1 h 1078"/>
                <a:gd name="T18" fmla="*/ 1 w 1758"/>
                <a:gd name="T19" fmla="*/ 1 h 1078"/>
                <a:gd name="T20" fmla="*/ 1 w 1758"/>
                <a:gd name="T21" fmla="*/ 1 h 1078"/>
                <a:gd name="T22" fmla="*/ 1 w 1758"/>
                <a:gd name="T23" fmla="*/ 1 h 1078"/>
                <a:gd name="T24" fmla="*/ 1 w 1758"/>
                <a:gd name="T25" fmla="*/ 1 h 1078"/>
                <a:gd name="T26" fmla="*/ 1 w 1758"/>
                <a:gd name="T27" fmla="*/ 1 h 1078"/>
                <a:gd name="T28" fmla="*/ 1 w 1758"/>
                <a:gd name="T29" fmla="*/ 1 h 1078"/>
                <a:gd name="T30" fmla="*/ 1 w 1758"/>
                <a:gd name="T31" fmla="*/ 1 h 1078"/>
                <a:gd name="T32" fmla="*/ 1 w 1758"/>
                <a:gd name="T33" fmla="*/ 1 h 1078"/>
                <a:gd name="T34" fmla="*/ 1 w 1758"/>
                <a:gd name="T35" fmla="*/ 1 h 1078"/>
                <a:gd name="T36" fmla="*/ 1 w 1758"/>
                <a:gd name="T37" fmla="*/ 1 h 1078"/>
                <a:gd name="T38" fmla="*/ 1 w 1758"/>
                <a:gd name="T39" fmla="*/ 1 h 1078"/>
                <a:gd name="T40" fmla="*/ 1 w 1758"/>
                <a:gd name="T41" fmla="*/ 1 h 1078"/>
                <a:gd name="T42" fmla="*/ 1 w 1758"/>
                <a:gd name="T43" fmla="*/ 1 h 1078"/>
                <a:gd name="T44" fmla="*/ 1 w 1758"/>
                <a:gd name="T45" fmla="*/ 1 h 1078"/>
                <a:gd name="T46" fmla="*/ 1 w 1758"/>
                <a:gd name="T47" fmla="*/ 1 h 1078"/>
                <a:gd name="T48" fmla="*/ 1 w 1758"/>
                <a:gd name="T49" fmla="*/ 1 h 1078"/>
                <a:gd name="T50" fmla="*/ 1 w 1758"/>
                <a:gd name="T51" fmla="*/ 1 h 1078"/>
                <a:gd name="T52" fmla="*/ 1 w 1758"/>
                <a:gd name="T53" fmla="*/ 1 h 1078"/>
                <a:gd name="T54" fmla="*/ 1 w 1758"/>
                <a:gd name="T55" fmla="*/ 1 h 1078"/>
                <a:gd name="T56" fmla="*/ 1 w 1758"/>
                <a:gd name="T57" fmla="*/ 1 h 1078"/>
                <a:gd name="T58" fmla="*/ 1 w 1758"/>
                <a:gd name="T59" fmla="*/ 1 h 1078"/>
                <a:gd name="T60" fmla="*/ 1 w 1758"/>
                <a:gd name="T61" fmla="*/ 1 h 1078"/>
                <a:gd name="T62" fmla="*/ 1 w 1758"/>
                <a:gd name="T63" fmla="*/ 1 h 1078"/>
                <a:gd name="T64" fmla="*/ 1 w 1758"/>
                <a:gd name="T65" fmla="*/ 1 h 1078"/>
                <a:gd name="T66" fmla="*/ 1 w 1758"/>
                <a:gd name="T67" fmla="*/ 1 h 1078"/>
                <a:gd name="T68" fmla="*/ 1 w 1758"/>
                <a:gd name="T69" fmla="*/ 1 h 1078"/>
                <a:gd name="T70" fmla="*/ 1 w 1758"/>
                <a:gd name="T71" fmla="*/ 1 h 1078"/>
                <a:gd name="T72" fmla="*/ 1 w 1758"/>
                <a:gd name="T73" fmla="*/ 0 h 1078"/>
                <a:gd name="T74" fmla="*/ 1 w 1758"/>
                <a:gd name="T75" fmla="*/ 1 h 1078"/>
                <a:gd name="T76" fmla="*/ 1 w 1758"/>
                <a:gd name="T77" fmla="*/ 1 h 1078"/>
                <a:gd name="T78" fmla="*/ 1 w 1758"/>
                <a:gd name="T79" fmla="*/ 1 h 1078"/>
                <a:gd name="T80" fmla="*/ 1 w 1758"/>
                <a:gd name="T81" fmla="*/ 1 h 1078"/>
                <a:gd name="T82" fmla="*/ 1 w 1758"/>
                <a:gd name="T83" fmla="*/ 1 h 1078"/>
                <a:gd name="T84" fmla="*/ 1 w 1758"/>
                <a:gd name="T85" fmla="*/ 1 h 1078"/>
                <a:gd name="T86" fmla="*/ 1 w 1758"/>
                <a:gd name="T87" fmla="*/ 1 h 1078"/>
                <a:gd name="T88" fmla="*/ 1 w 1758"/>
                <a:gd name="T89" fmla="*/ 1 h 1078"/>
                <a:gd name="T90" fmla="*/ 1 w 1758"/>
                <a:gd name="T91" fmla="*/ 1 h 1078"/>
                <a:gd name="T92" fmla="*/ 1 w 1758"/>
                <a:gd name="T93" fmla="*/ 1 h 1078"/>
                <a:gd name="T94" fmla="*/ 1 w 1758"/>
                <a:gd name="T95" fmla="*/ 1 h 1078"/>
                <a:gd name="T96" fmla="*/ 1 w 1758"/>
                <a:gd name="T97" fmla="*/ 1 h 1078"/>
                <a:gd name="T98" fmla="*/ 1 w 1758"/>
                <a:gd name="T99" fmla="*/ 1 h 1078"/>
                <a:gd name="T100" fmla="*/ 1 w 1758"/>
                <a:gd name="T101" fmla="*/ 1 h 1078"/>
                <a:gd name="T102" fmla="*/ 1 w 1758"/>
                <a:gd name="T103" fmla="*/ 1 h 1078"/>
                <a:gd name="T104" fmla="*/ 1 w 1758"/>
                <a:gd name="T105" fmla="*/ 1 h 1078"/>
                <a:gd name="T106" fmla="*/ 1 w 1758"/>
                <a:gd name="T107" fmla="*/ 1 h 1078"/>
                <a:gd name="T108" fmla="*/ 1 w 1758"/>
                <a:gd name="T109" fmla="*/ 1 h 1078"/>
                <a:gd name="T110" fmla="*/ 1 w 1758"/>
                <a:gd name="T111" fmla="*/ 1 h 1078"/>
                <a:gd name="T112" fmla="*/ 1 w 1758"/>
                <a:gd name="T113" fmla="*/ 1 h 1078"/>
                <a:gd name="T114" fmla="*/ 1 w 1758"/>
                <a:gd name="T115" fmla="*/ 1 h 1078"/>
                <a:gd name="T116" fmla="*/ 1 w 1758"/>
                <a:gd name="T117" fmla="*/ 1 h 10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58"/>
                <a:gd name="T178" fmla="*/ 0 h 1078"/>
                <a:gd name="T179" fmla="*/ 1758 w 1758"/>
                <a:gd name="T180" fmla="*/ 1078 h 10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58" h="1078">
                  <a:moveTo>
                    <a:pt x="395" y="505"/>
                  </a:moveTo>
                  <a:lnTo>
                    <a:pt x="403" y="504"/>
                  </a:lnTo>
                  <a:lnTo>
                    <a:pt x="411" y="504"/>
                  </a:lnTo>
                  <a:lnTo>
                    <a:pt x="418" y="503"/>
                  </a:lnTo>
                  <a:lnTo>
                    <a:pt x="426" y="503"/>
                  </a:lnTo>
                  <a:lnTo>
                    <a:pt x="436" y="468"/>
                  </a:lnTo>
                  <a:lnTo>
                    <a:pt x="449" y="433"/>
                  </a:lnTo>
                  <a:lnTo>
                    <a:pt x="464" y="401"/>
                  </a:lnTo>
                  <a:lnTo>
                    <a:pt x="481" y="370"/>
                  </a:lnTo>
                  <a:lnTo>
                    <a:pt x="501" y="340"/>
                  </a:lnTo>
                  <a:lnTo>
                    <a:pt x="522" y="311"/>
                  </a:lnTo>
                  <a:lnTo>
                    <a:pt x="544" y="285"/>
                  </a:lnTo>
                  <a:lnTo>
                    <a:pt x="568" y="261"/>
                  </a:lnTo>
                  <a:lnTo>
                    <a:pt x="593" y="237"/>
                  </a:lnTo>
                  <a:lnTo>
                    <a:pt x="621" y="218"/>
                  </a:lnTo>
                  <a:lnTo>
                    <a:pt x="648" y="199"/>
                  </a:lnTo>
                  <a:lnTo>
                    <a:pt x="677" y="183"/>
                  </a:lnTo>
                  <a:lnTo>
                    <a:pt x="708" y="169"/>
                  </a:lnTo>
                  <a:lnTo>
                    <a:pt x="739" y="159"/>
                  </a:lnTo>
                  <a:lnTo>
                    <a:pt x="772" y="151"/>
                  </a:lnTo>
                  <a:lnTo>
                    <a:pt x="804" y="146"/>
                  </a:lnTo>
                  <a:lnTo>
                    <a:pt x="829" y="145"/>
                  </a:lnTo>
                  <a:lnTo>
                    <a:pt x="854" y="145"/>
                  </a:lnTo>
                  <a:lnTo>
                    <a:pt x="878" y="146"/>
                  </a:lnTo>
                  <a:lnTo>
                    <a:pt x="902" y="151"/>
                  </a:lnTo>
                  <a:lnTo>
                    <a:pt x="925" y="156"/>
                  </a:lnTo>
                  <a:lnTo>
                    <a:pt x="947" y="163"/>
                  </a:lnTo>
                  <a:lnTo>
                    <a:pt x="969" y="172"/>
                  </a:lnTo>
                  <a:lnTo>
                    <a:pt x="990" y="182"/>
                  </a:lnTo>
                  <a:lnTo>
                    <a:pt x="1010" y="194"/>
                  </a:lnTo>
                  <a:lnTo>
                    <a:pt x="1030" y="206"/>
                  </a:lnTo>
                  <a:lnTo>
                    <a:pt x="1048" y="220"/>
                  </a:lnTo>
                  <a:lnTo>
                    <a:pt x="1066" y="236"/>
                  </a:lnTo>
                  <a:lnTo>
                    <a:pt x="1083" y="254"/>
                  </a:lnTo>
                  <a:lnTo>
                    <a:pt x="1099" y="272"/>
                  </a:lnTo>
                  <a:lnTo>
                    <a:pt x="1113" y="290"/>
                  </a:lnTo>
                  <a:lnTo>
                    <a:pt x="1127" y="311"/>
                  </a:lnTo>
                  <a:lnTo>
                    <a:pt x="1145" y="302"/>
                  </a:lnTo>
                  <a:lnTo>
                    <a:pt x="1165" y="293"/>
                  </a:lnTo>
                  <a:lnTo>
                    <a:pt x="1184" y="286"/>
                  </a:lnTo>
                  <a:lnTo>
                    <a:pt x="1204" y="279"/>
                  </a:lnTo>
                  <a:lnTo>
                    <a:pt x="1223" y="273"/>
                  </a:lnTo>
                  <a:lnTo>
                    <a:pt x="1243" y="269"/>
                  </a:lnTo>
                  <a:lnTo>
                    <a:pt x="1264" y="264"/>
                  </a:lnTo>
                  <a:lnTo>
                    <a:pt x="1285" y="262"/>
                  </a:lnTo>
                  <a:lnTo>
                    <a:pt x="1329" y="259"/>
                  </a:lnTo>
                  <a:lnTo>
                    <a:pt x="1372" y="263"/>
                  </a:lnTo>
                  <a:lnTo>
                    <a:pt x="1414" y="271"/>
                  </a:lnTo>
                  <a:lnTo>
                    <a:pt x="1454" y="284"/>
                  </a:lnTo>
                  <a:lnTo>
                    <a:pt x="1492" y="301"/>
                  </a:lnTo>
                  <a:lnTo>
                    <a:pt x="1528" y="322"/>
                  </a:lnTo>
                  <a:lnTo>
                    <a:pt x="1561" y="347"/>
                  </a:lnTo>
                  <a:lnTo>
                    <a:pt x="1591" y="376"/>
                  </a:lnTo>
                  <a:lnTo>
                    <a:pt x="1619" y="409"/>
                  </a:lnTo>
                  <a:lnTo>
                    <a:pt x="1644" y="445"/>
                  </a:lnTo>
                  <a:lnTo>
                    <a:pt x="1665" y="483"/>
                  </a:lnTo>
                  <a:lnTo>
                    <a:pt x="1683" y="526"/>
                  </a:lnTo>
                  <a:lnTo>
                    <a:pt x="1697" y="569"/>
                  </a:lnTo>
                  <a:lnTo>
                    <a:pt x="1707" y="617"/>
                  </a:lnTo>
                  <a:lnTo>
                    <a:pt x="1713" y="665"/>
                  </a:lnTo>
                  <a:lnTo>
                    <a:pt x="1715" y="716"/>
                  </a:lnTo>
                  <a:lnTo>
                    <a:pt x="1713" y="758"/>
                  </a:lnTo>
                  <a:lnTo>
                    <a:pt x="1709" y="799"/>
                  </a:lnTo>
                  <a:lnTo>
                    <a:pt x="1701" y="840"/>
                  </a:lnTo>
                  <a:lnTo>
                    <a:pt x="1690" y="879"/>
                  </a:lnTo>
                  <a:lnTo>
                    <a:pt x="1705" y="848"/>
                  </a:lnTo>
                  <a:lnTo>
                    <a:pt x="1718" y="815"/>
                  </a:lnTo>
                  <a:lnTo>
                    <a:pt x="1729" y="781"/>
                  </a:lnTo>
                  <a:lnTo>
                    <a:pt x="1740" y="747"/>
                  </a:lnTo>
                  <a:lnTo>
                    <a:pt x="1747" y="712"/>
                  </a:lnTo>
                  <a:lnTo>
                    <a:pt x="1752" y="677"/>
                  </a:lnTo>
                  <a:lnTo>
                    <a:pt x="1757" y="640"/>
                  </a:lnTo>
                  <a:lnTo>
                    <a:pt x="1758" y="603"/>
                  </a:lnTo>
                  <a:lnTo>
                    <a:pt x="1756" y="550"/>
                  </a:lnTo>
                  <a:lnTo>
                    <a:pt x="1750" y="498"/>
                  </a:lnTo>
                  <a:lnTo>
                    <a:pt x="1739" y="448"/>
                  </a:lnTo>
                  <a:lnTo>
                    <a:pt x="1724" y="401"/>
                  </a:lnTo>
                  <a:lnTo>
                    <a:pt x="1705" y="357"/>
                  </a:lnTo>
                  <a:lnTo>
                    <a:pt x="1682" y="317"/>
                  </a:lnTo>
                  <a:lnTo>
                    <a:pt x="1656" y="279"/>
                  </a:lnTo>
                  <a:lnTo>
                    <a:pt x="1627" y="244"/>
                  </a:lnTo>
                  <a:lnTo>
                    <a:pt x="1593" y="213"/>
                  </a:lnTo>
                  <a:lnTo>
                    <a:pt x="1559" y="187"/>
                  </a:lnTo>
                  <a:lnTo>
                    <a:pt x="1521" y="165"/>
                  </a:lnTo>
                  <a:lnTo>
                    <a:pt x="1480" y="146"/>
                  </a:lnTo>
                  <a:lnTo>
                    <a:pt x="1439" y="133"/>
                  </a:lnTo>
                  <a:lnTo>
                    <a:pt x="1395" y="125"/>
                  </a:lnTo>
                  <a:lnTo>
                    <a:pt x="1349" y="121"/>
                  </a:lnTo>
                  <a:lnTo>
                    <a:pt x="1302" y="123"/>
                  </a:lnTo>
                  <a:lnTo>
                    <a:pt x="1280" y="126"/>
                  </a:lnTo>
                  <a:lnTo>
                    <a:pt x="1259" y="130"/>
                  </a:lnTo>
                  <a:lnTo>
                    <a:pt x="1237" y="135"/>
                  </a:lnTo>
                  <a:lnTo>
                    <a:pt x="1217" y="141"/>
                  </a:lnTo>
                  <a:lnTo>
                    <a:pt x="1196" y="149"/>
                  </a:lnTo>
                  <a:lnTo>
                    <a:pt x="1175" y="157"/>
                  </a:lnTo>
                  <a:lnTo>
                    <a:pt x="1155" y="165"/>
                  </a:lnTo>
                  <a:lnTo>
                    <a:pt x="1136" y="175"/>
                  </a:lnTo>
                  <a:lnTo>
                    <a:pt x="1121" y="153"/>
                  </a:lnTo>
                  <a:lnTo>
                    <a:pt x="1106" y="134"/>
                  </a:lnTo>
                  <a:lnTo>
                    <a:pt x="1090" y="114"/>
                  </a:lnTo>
                  <a:lnTo>
                    <a:pt x="1071" y="97"/>
                  </a:lnTo>
                  <a:lnTo>
                    <a:pt x="1053" y="80"/>
                  </a:lnTo>
                  <a:lnTo>
                    <a:pt x="1033" y="65"/>
                  </a:lnTo>
                  <a:lnTo>
                    <a:pt x="1013" y="51"/>
                  </a:lnTo>
                  <a:lnTo>
                    <a:pt x="992" y="39"/>
                  </a:lnTo>
                  <a:lnTo>
                    <a:pt x="969" y="28"/>
                  </a:lnTo>
                  <a:lnTo>
                    <a:pt x="946" y="20"/>
                  </a:lnTo>
                  <a:lnTo>
                    <a:pt x="923" y="12"/>
                  </a:lnTo>
                  <a:lnTo>
                    <a:pt x="898" y="6"/>
                  </a:lnTo>
                  <a:lnTo>
                    <a:pt x="873" y="2"/>
                  </a:lnTo>
                  <a:lnTo>
                    <a:pt x="848" y="0"/>
                  </a:lnTo>
                  <a:lnTo>
                    <a:pt x="821" y="0"/>
                  </a:lnTo>
                  <a:lnTo>
                    <a:pt x="795" y="1"/>
                  </a:lnTo>
                  <a:lnTo>
                    <a:pt x="760" y="7"/>
                  </a:lnTo>
                  <a:lnTo>
                    <a:pt x="726" y="15"/>
                  </a:lnTo>
                  <a:lnTo>
                    <a:pt x="693" y="27"/>
                  </a:lnTo>
                  <a:lnTo>
                    <a:pt x="661" y="40"/>
                  </a:lnTo>
                  <a:lnTo>
                    <a:pt x="630" y="58"/>
                  </a:lnTo>
                  <a:lnTo>
                    <a:pt x="600" y="76"/>
                  </a:lnTo>
                  <a:lnTo>
                    <a:pt x="571" y="98"/>
                  </a:lnTo>
                  <a:lnTo>
                    <a:pt x="545" y="122"/>
                  </a:lnTo>
                  <a:lnTo>
                    <a:pt x="519" y="149"/>
                  </a:lnTo>
                  <a:lnTo>
                    <a:pt x="495" y="176"/>
                  </a:lnTo>
                  <a:lnTo>
                    <a:pt x="473" y="206"/>
                  </a:lnTo>
                  <a:lnTo>
                    <a:pt x="454" y="237"/>
                  </a:lnTo>
                  <a:lnTo>
                    <a:pt x="435" y="271"/>
                  </a:lnTo>
                  <a:lnTo>
                    <a:pt x="419" y="305"/>
                  </a:lnTo>
                  <a:lnTo>
                    <a:pt x="406" y="341"/>
                  </a:lnTo>
                  <a:lnTo>
                    <a:pt x="395" y="378"/>
                  </a:lnTo>
                  <a:lnTo>
                    <a:pt x="387" y="378"/>
                  </a:lnTo>
                  <a:lnTo>
                    <a:pt x="379" y="379"/>
                  </a:lnTo>
                  <a:lnTo>
                    <a:pt x="370" y="379"/>
                  </a:lnTo>
                  <a:lnTo>
                    <a:pt x="361" y="380"/>
                  </a:lnTo>
                  <a:lnTo>
                    <a:pt x="325" y="386"/>
                  </a:lnTo>
                  <a:lnTo>
                    <a:pt x="289" y="395"/>
                  </a:lnTo>
                  <a:lnTo>
                    <a:pt x="254" y="409"/>
                  </a:lnTo>
                  <a:lnTo>
                    <a:pt x="222" y="426"/>
                  </a:lnTo>
                  <a:lnTo>
                    <a:pt x="190" y="447"/>
                  </a:lnTo>
                  <a:lnTo>
                    <a:pt x="161" y="470"/>
                  </a:lnTo>
                  <a:lnTo>
                    <a:pt x="133" y="497"/>
                  </a:lnTo>
                  <a:lnTo>
                    <a:pt x="107" y="526"/>
                  </a:lnTo>
                  <a:lnTo>
                    <a:pt x="84" y="557"/>
                  </a:lnTo>
                  <a:lnTo>
                    <a:pt x="63" y="590"/>
                  </a:lnTo>
                  <a:lnTo>
                    <a:pt x="45" y="626"/>
                  </a:lnTo>
                  <a:lnTo>
                    <a:pt x="30" y="663"/>
                  </a:lnTo>
                  <a:lnTo>
                    <a:pt x="17" y="702"/>
                  </a:lnTo>
                  <a:lnTo>
                    <a:pt x="8" y="742"/>
                  </a:lnTo>
                  <a:lnTo>
                    <a:pt x="2" y="784"/>
                  </a:lnTo>
                  <a:lnTo>
                    <a:pt x="0" y="825"/>
                  </a:lnTo>
                  <a:lnTo>
                    <a:pt x="1" y="862"/>
                  </a:lnTo>
                  <a:lnTo>
                    <a:pt x="4" y="897"/>
                  </a:lnTo>
                  <a:lnTo>
                    <a:pt x="11" y="931"/>
                  </a:lnTo>
                  <a:lnTo>
                    <a:pt x="20" y="964"/>
                  </a:lnTo>
                  <a:lnTo>
                    <a:pt x="32" y="995"/>
                  </a:lnTo>
                  <a:lnTo>
                    <a:pt x="46" y="1025"/>
                  </a:lnTo>
                  <a:lnTo>
                    <a:pt x="61" y="1052"/>
                  </a:lnTo>
                  <a:lnTo>
                    <a:pt x="79" y="1078"/>
                  </a:lnTo>
                  <a:lnTo>
                    <a:pt x="68" y="1043"/>
                  </a:lnTo>
                  <a:lnTo>
                    <a:pt x="60" y="1005"/>
                  </a:lnTo>
                  <a:lnTo>
                    <a:pt x="54" y="967"/>
                  </a:lnTo>
                  <a:lnTo>
                    <a:pt x="53" y="927"/>
                  </a:lnTo>
                  <a:lnTo>
                    <a:pt x="55" y="886"/>
                  </a:lnTo>
                  <a:lnTo>
                    <a:pt x="61" y="848"/>
                  </a:lnTo>
                  <a:lnTo>
                    <a:pt x="69" y="810"/>
                  </a:lnTo>
                  <a:lnTo>
                    <a:pt x="80" y="773"/>
                  </a:lnTo>
                  <a:lnTo>
                    <a:pt x="95" y="738"/>
                  </a:lnTo>
                  <a:lnTo>
                    <a:pt x="113" y="704"/>
                  </a:lnTo>
                  <a:lnTo>
                    <a:pt x="132" y="672"/>
                  </a:lnTo>
                  <a:lnTo>
                    <a:pt x="154" y="642"/>
                  </a:lnTo>
                  <a:lnTo>
                    <a:pt x="178" y="614"/>
                  </a:lnTo>
                  <a:lnTo>
                    <a:pt x="205" y="590"/>
                  </a:lnTo>
                  <a:lnTo>
                    <a:pt x="232" y="568"/>
                  </a:lnTo>
                  <a:lnTo>
                    <a:pt x="262" y="549"/>
                  </a:lnTo>
                  <a:lnTo>
                    <a:pt x="293" y="533"/>
                  </a:lnTo>
                  <a:lnTo>
                    <a:pt x="327" y="520"/>
                  </a:lnTo>
                  <a:lnTo>
                    <a:pt x="360" y="511"/>
                  </a:lnTo>
                  <a:lnTo>
                    <a:pt x="395" y="505"/>
                  </a:lnTo>
                  <a:close/>
                </a:path>
              </a:pathLst>
            </a:custGeom>
            <a:solidFill>
              <a:srgbClr val="99CCFF"/>
            </a:solidFill>
            <a:ln w="9525">
              <a:noFill/>
              <a:round/>
              <a:headEnd/>
              <a:tailEnd/>
            </a:ln>
          </p:spPr>
          <p:txBody>
            <a:bodyPr/>
            <a:lstStyle/>
            <a:p>
              <a:endParaRPr lang="en-US"/>
            </a:p>
          </p:txBody>
        </p:sp>
        <p:sp>
          <p:nvSpPr>
            <p:cNvPr id="37905" name="Freeform 34"/>
            <p:cNvSpPr>
              <a:spLocks/>
            </p:cNvSpPr>
            <p:nvPr/>
          </p:nvSpPr>
          <p:spPr bwMode="auto">
            <a:xfrm>
              <a:off x="480" y="2378"/>
              <a:ext cx="266" cy="108"/>
            </a:xfrm>
            <a:custGeom>
              <a:avLst/>
              <a:gdLst>
                <a:gd name="T0" fmla="*/ 1 w 531"/>
                <a:gd name="T1" fmla="*/ 1 h 215"/>
                <a:gd name="T2" fmla="*/ 1 w 531"/>
                <a:gd name="T3" fmla="*/ 1 h 215"/>
                <a:gd name="T4" fmla="*/ 1 w 531"/>
                <a:gd name="T5" fmla="*/ 1 h 215"/>
                <a:gd name="T6" fmla="*/ 1 w 531"/>
                <a:gd name="T7" fmla="*/ 1 h 215"/>
                <a:gd name="T8" fmla="*/ 1 w 531"/>
                <a:gd name="T9" fmla="*/ 1 h 215"/>
                <a:gd name="T10" fmla="*/ 1 w 531"/>
                <a:gd name="T11" fmla="*/ 1 h 215"/>
                <a:gd name="T12" fmla="*/ 1 w 531"/>
                <a:gd name="T13" fmla="*/ 1 h 215"/>
                <a:gd name="T14" fmla="*/ 1 w 531"/>
                <a:gd name="T15" fmla="*/ 1 h 215"/>
                <a:gd name="T16" fmla="*/ 1 w 531"/>
                <a:gd name="T17" fmla="*/ 1 h 215"/>
                <a:gd name="T18" fmla="*/ 1 w 531"/>
                <a:gd name="T19" fmla="*/ 1 h 215"/>
                <a:gd name="T20" fmla="*/ 1 w 531"/>
                <a:gd name="T21" fmla="*/ 1 h 215"/>
                <a:gd name="T22" fmla="*/ 1 w 531"/>
                <a:gd name="T23" fmla="*/ 1 h 215"/>
                <a:gd name="T24" fmla="*/ 1 w 531"/>
                <a:gd name="T25" fmla="*/ 1 h 215"/>
                <a:gd name="T26" fmla="*/ 1 w 531"/>
                <a:gd name="T27" fmla="*/ 1 h 215"/>
                <a:gd name="T28" fmla="*/ 1 w 531"/>
                <a:gd name="T29" fmla="*/ 1 h 215"/>
                <a:gd name="T30" fmla="*/ 1 w 531"/>
                <a:gd name="T31" fmla="*/ 1 h 215"/>
                <a:gd name="T32" fmla="*/ 1 w 531"/>
                <a:gd name="T33" fmla="*/ 1 h 215"/>
                <a:gd name="T34" fmla="*/ 1 w 531"/>
                <a:gd name="T35" fmla="*/ 1 h 215"/>
                <a:gd name="T36" fmla="*/ 1 w 531"/>
                <a:gd name="T37" fmla="*/ 1 h 215"/>
                <a:gd name="T38" fmla="*/ 1 w 531"/>
                <a:gd name="T39" fmla="*/ 1 h 215"/>
                <a:gd name="T40" fmla="*/ 1 w 531"/>
                <a:gd name="T41" fmla="*/ 1 h 215"/>
                <a:gd name="T42" fmla="*/ 1 w 531"/>
                <a:gd name="T43" fmla="*/ 1 h 215"/>
                <a:gd name="T44" fmla="*/ 1 w 531"/>
                <a:gd name="T45" fmla="*/ 1 h 215"/>
                <a:gd name="T46" fmla="*/ 1 w 531"/>
                <a:gd name="T47" fmla="*/ 1 h 215"/>
                <a:gd name="T48" fmla="*/ 1 w 531"/>
                <a:gd name="T49" fmla="*/ 1 h 215"/>
                <a:gd name="T50" fmla="*/ 1 w 531"/>
                <a:gd name="T51" fmla="*/ 1 h 215"/>
                <a:gd name="T52" fmla="*/ 1 w 531"/>
                <a:gd name="T53" fmla="*/ 1 h 215"/>
                <a:gd name="T54" fmla="*/ 1 w 531"/>
                <a:gd name="T55" fmla="*/ 1 h 215"/>
                <a:gd name="T56" fmla="*/ 1 w 531"/>
                <a:gd name="T57" fmla="*/ 1 h 215"/>
                <a:gd name="T58" fmla="*/ 1 w 531"/>
                <a:gd name="T59" fmla="*/ 1 h 215"/>
                <a:gd name="T60" fmla="*/ 1 w 531"/>
                <a:gd name="T61" fmla="*/ 1 h 215"/>
                <a:gd name="T62" fmla="*/ 1 w 531"/>
                <a:gd name="T63" fmla="*/ 1 h 2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1"/>
                <a:gd name="T97" fmla="*/ 0 h 215"/>
                <a:gd name="T98" fmla="*/ 531 w 531"/>
                <a:gd name="T99" fmla="*/ 215 h 2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1" h="215">
                  <a:moveTo>
                    <a:pt x="0" y="34"/>
                  </a:moveTo>
                  <a:lnTo>
                    <a:pt x="4" y="54"/>
                  </a:lnTo>
                  <a:lnTo>
                    <a:pt x="11" y="74"/>
                  </a:lnTo>
                  <a:lnTo>
                    <a:pt x="19" y="91"/>
                  </a:lnTo>
                  <a:lnTo>
                    <a:pt x="29" y="108"/>
                  </a:lnTo>
                  <a:lnTo>
                    <a:pt x="41" y="124"/>
                  </a:lnTo>
                  <a:lnTo>
                    <a:pt x="54" y="140"/>
                  </a:lnTo>
                  <a:lnTo>
                    <a:pt x="70" y="154"/>
                  </a:lnTo>
                  <a:lnTo>
                    <a:pt x="87" y="167"/>
                  </a:lnTo>
                  <a:lnTo>
                    <a:pt x="105" y="178"/>
                  </a:lnTo>
                  <a:lnTo>
                    <a:pt x="125" y="189"/>
                  </a:lnTo>
                  <a:lnTo>
                    <a:pt x="147" y="197"/>
                  </a:lnTo>
                  <a:lnTo>
                    <a:pt x="168" y="204"/>
                  </a:lnTo>
                  <a:lnTo>
                    <a:pt x="191" y="210"/>
                  </a:lnTo>
                  <a:lnTo>
                    <a:pt x="215" y="213"/>
                  </a:lnTo>
                  <a:lnTo>
                    <a:pt x="240" y="215"/>
                  </a:lnTo>
                  <a:lnTo>
                    <a:pt x="265" y="215"/>
                  </a:lnTo>
                  <a:lnTo>
                    <a:pt x="292" y="213"/>
                  </a:lnTo>
                  <a:lnTo>
                    <a:pt x="317" y="210"/>
                  </a:lnTo>
                  <a:lnTo>
                    <a:pt x="341" y="203"/>
                  </a:lnTo>
                  <a:lnTo>
                    <a:pt x="365" y="196"/>
                  </a:lnTo>
                  <a:lnTo>
                    <a:pt x="389" y="187"/>
                  </a:lnTo>
                  <a:lnTo>
                    <a:pt x="409" y="175"/>
                  </a:lnTo>
                  <a:lnTo>
                    <a:pt x="430" y="162"/>
                  </a:lnTo>
                  <a:lnTo>
                    <a:pt x="448" y="148"/>
                  </a:lnTo>
                  <a:lnTo>
                    <a:pt x="466" y="134"/>
                  </a:lnTo>
                  <a:lnTo>
                    <a:pt x="481" y="117"/>
                  </a:lnTo>
                  <a:lnTo>
                    <a:pt x="495" y="100"/>
                  </a:lnTo>
                  <a:lnTo>
                    <a:pt x="506" y="82"/>
                  </a:lnTo>
                  <a:lnTo>
                    <a:pt x="516" y="62"/>
                  </a:lnTo>
                  <a:lnTo>
                    <a:pt x="523" y="42"/>
                  </a:lnTo>
                  <a:lnTo>
                    <a:pt x="529" y="22"/>
                  </a:lnTo>
                  <a:lnTo>
                    <a:pt x="531" y="0"/>
                  </a:lnTo>
                  <a:lnTo>
                    <a:pt x="520" y="11"/>
                  </a:lnTo>
                  <a:lnTo>
                    <a:pt x="508" y="22"/>
                  </a:lnTo>
                  <a:lnTo>
                    <a:pt x="495" y="32"/>
                  </a:lnTo>
                  <a:lnTo>
                    <a:pt x="481" y="42"/>
                  </a:lnTo>
                  <a:lnTo>
                    <a:pt x="466" y="52"/>
                  </a:lnTo>
                  <a:lnTo>
                    <a:pt x="450" y="60"/>
                  </a:lnTo>
                  <a:lnTo>
                    <a:pt x="433" y="68"/>
                  </a:lnTo>
                  <a:lnTo>
                    <a:pt x="416" y="76"/>
                  </a:lnTo>
                  <a:lnTo>
                    <a:pt x="398" y="83"/>
                  </a:lnTo>
                  <a:lnTo>
                    <a:pt x="379" y="89"/>
                  </a:lnTo>
                  <a:lnTo>
                    <a:pt x="361" y="94"/>
                  </a:lnTo>
                  <a:lnTo>
                    <a:pt x="341" y="98"/>
                  </a:lnTo>
                  <a:lnTo>
                    <a:pt x="321" y="102"/>
                  </a:lnTo>
                  <a:lnTo>
                    <a:pt x="301" y="105"/>
                  </a:lnTo>
                  <a:lnTo>
                    <a:pt x="279" y="107"/>
                  </a:lnTo>
                  <a:lnTo>
                    <a:pt x="258" y="108"/>
                  </a:lnTo>
                  <a:lnTo>
                    <a:pt x="239" y="108"/>
                  </a:lnTo>
                  <a:lnTo>
                    <a:pt x="219" y="108"/>
                  </a:lnTo>
                  <a:lnTo>
                    <a:pt x="201" y="107"/>
                  </a:lnTo>
                  <a:lnTo>
                    <a:pt x="182" y="106"/>
                  </a:lnTo>
                  <a:lnTo>
                    <a:pt x="164" y="102"/>
                  </a:lnTo>
                  <a:lnTo>
                    <a:pt x="147" y="100"/>
                  </a:lnTo>
                  <a:lnTo>
                    <a:pt x="129" y="95"/>
                  </a:lnTo>
                  <a:lnTo>
                    <a:pt x="112" y="91"/>
                  </a:lnTo>
                  <a:lnTo>
                    <a:pt x="96" y="86"/>
                  </a:lnTo>
                  <a:lnTo>
                    <a:pt x="80" y="80"/>
                  </a:lnTo>
                  <a:lnTo>
                    <a:pt x="65" y="74"/>
                  </a:lnTo>
                  <a:lnTo>
                    <a:pt x="51" y="67"/>
                  </a:lnTo>
                  <a:lnTo>
                    <a:pt x="37" y="60"/>
                  </a:lnTo>
                  <a:lnTo>
                    <a:pt x="24" y="52"/>
                  </a:lnTo>
                  <a:lnTo>
                    <a:pt x="12" y="44"/>
                  </a:lnTo>
                  <a:lnTo>
                    <a:pt x="0" y="34"/>
                  </a:lnTo>
                  <a:close/>
                </a:path>
              </a:pathLst>
            </a:custGeom>
            <a:solidFill>
              <a:srgbClr val="99CCFF"/>
            </a:solidFill>
            <a:ln w="9525">
              <a:noFill/>
              <a:round/>
              <a:headEnd/>
              <a:tailEnd/>
            </a:ln>
          </p:spPr>
          <p:txBody>
            <a:bodyPr/>
            <a:lstStyle/>
            <a:p>
              <a:endParaRPr lang="en-US"/>
            </a:p>
          </p:txBody>
        </p:sp>
        <p:sp>
          <p:nvSpPr>
            <p:cNvPr id="37906" name="Freeform 35"/>
            <p:cNvSpPr>
              <a:spLocks/>
            </p:cNvSpPr>
            <p:nvPr/>
          </p:nvSpPr>
          <p:spPr bwMode="auto">
            <a:xfrm>
              <a:off x="474" y="2292"/>
              <a:ext cx="266" cy="108"/>
            </a:xfrm>
            <a:custGeom>
              <a:avLst/>
              <a:gdLst>
                <a:gd name="T0" fmla="*/ 1 w 532"/>
                <a:gd name="T1" fmla="*/ 1 h 215"/>
                <a:gd name="T2" fmla="*/ 1 w 532"/>
                <a:gd name="T3" fmla="*/ 1 h 215"/>
                <a:gd name="T4" fmla="*/ 1 w 532"/>
                <a:gd name="T5" fmla="*/ 1 h 215"/>
                <a:gd name="T6" fmla="*/ 1 w 532"/>
                <a:gd name="T7" fmla="*/ 1 h 215"/>
                <a:gd name="T8" fmla="*/ 1 w 532"/>
                <a:gd name="T9" fmla="*/ 1 h 215"/>
                <a:gd name="T10" fmla="*/ 1 w 532"/>
                <a:gd name="T11" fmla="*/ 1 h 215"/>
                <a:gd name="T12" fmla="*/ 1 w 532"/>
                <a:gd name="T13" fmla="*/ 1 h 215"/>
                <a:gd name="T14" fmla="*/ 1 w 532"/>
                <a:gd name="T15" fmla="*/ 1 h 215"/>
                <a:gd name="T16" fmla="*/ 1 w 532"/>
                <a:gd name="T17" fmla="*/ 1 h 215"/>
                <a:gd name="T18" fmla="*/ 1 w 532"/>
                <a:gd name="T19" fmla="*/ 1 h 215"/>
                <a:gd name="T20" fmla="*/ 1 w 532"/>
                <a:gd name="T21" fmla="*/ 1 h 215"/>
                <a:gd name="T22" fmla="*/ 1 w 532"/>
                <a:gd name="T23" fmla="*/ 1 h 215"/>
                <a:gd name="T24" fmla="*/ 1 w 532"/>
                <a:gd name="T25" fmla="*/ 1 h 215"/>
                <a:gd name="T26" fmla="*/ 1 w 532"/>
                <a:gd name="T27" fmla="*/ 1 h 215"/>
                <a:gd name="T28" fmla="*/ 1 w 532"/>
                <a:gd name="T29" fmla="*/ 1 h 215"/>
                <a:gd name="T30" fmla="*/ 1 w 532"/>
                <a:gd name="T31" fmla="*/ 1 h 215"/>
                <a:gd name="T32" fmla="*/ 1 w 532"/>
                <a:gd name="T33" fmla="*/ 1 h 215"/>
                <a:gd name="T34" fmla="*/ 1 w 532"/>
                <a:gd name="T35" fmla="*/ 1 h 215"/>
                <a:gd name="T36" fmla="*/ 1 w 532"/>
                <a:gd name="T37" fmla="*/ 1 h 215"/>
                <a:gd name="T38" fmla="*/ 1 w 532"/>
                <a:gd name="T39" fmla="*/ 1 h 215"/>
                <a:gd name="T40" fmla="*/ 1 w 532"/>
                <a:gd name="T41" fmla="*/ 1 h 215"/>
                <a:gd name="T42" fmla="*/ 1 w 532"/>
                <a:gd name="T43" fmla="*/ 1 h 215"/>
                <a:gd name="T44" fmla="*/ 1 w 532"/>
                <a:gd name="T45" fmla="*/ 1 h 215"/>
                <a:gd name="T46" fmla="*/ 1 w 532"/>
                <a:gd name="T47" fmla="*/ 1 h 215"/>
                <a:gd name="T48" fmla="*/ 1 w 532"/>
                <a:gd name="T49" fmla="*/ 1 h 215"/>
                <a:gd name="T50" fmla="*/ 1 w 532"/>
                <a:gd name="T51" fmla="*/ 1 h 215"/>
                <a:gd name="T52" fmla="*/ 1 w 532"/>
                <a:gd name="T53" fmla="*/ 1 h 215"/>
                <a:gd name="T54" fmla="*/ 1 w 532"/>
                <a:gd name="T55" fmla="*/ 1 h 215"/>
                <a:gd name="T56" fmla="*/ 1 w 532"/>
                <a:gd name="T57" fmla="*/ 1 h 215"/>
                <a:gd name="T58" fmla="*/ 1 w 532"/>
                <a:gd name="T59" fmla="*/ 1 h 215"/>
                <a:gd name="T60" fmla="*/ 1 w 532"/>
                <a:gd name="T61" fmla="*/ 1 h 215"/>
                <a:gd name="T62" fmla="*/ 1 w 532"/>
                <a:gd name="T63" fmla="*/ 1 h 2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2"/>
                <a:gd name="T97" fmla="*/ 0 h 215"/>
                <a:gd name="T98" fmla="*/ 532 w 532"/>
                <a:gd name="T99" fmla="*/ 215 h 2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2" h="215">
                  <a:moveTo>
                    <a:pt x="0" y="35"/>
                  </a:moveTo>
                  <a:lnTo>
                    <a:pt x="4" y="54"/>
                  </a:lnTo>
                  <a:lnTo>
                    <a:pt x="10" y="74"/>
                  </a:lnTo>
                  <a:lnTo>
                    <a:pt x="18" y="91"/>
                  </a:lnTo>
                  <a:lnTo>
                    <a:pt x="28" y="108"/>
                  </a:lnTo>
                  <a:lnTo>
                    <a:pt x="41" y="124"/>
                  </a:lnTo>
                  <a:lnTo>
                    <a:pt x="55" y="141"/>
                  </a:lnTo>
                  <a:lnTo>
                    <a:pt x="70" y="154"/>
                  </a:lnTo>
                  <a:lnTo>
                    <a:pt x="87" y="167"/>
                  </a:lnTo>
                  <a:lnTo>
                    <a:pt x="106" y="179"/>
                  </a:lnTo>
                  <a:lnTo>
                    <a:pt x="125" y="189"/>
                  </a:lnTo>
                  <a:lnTo>
                    <a:pt x="147" y="197"/>
                  </a:lnTo>
                  <a:lnTo>
                    <a:pt x="169" y="204"/>
                  </a:lnTo>
                  <a:lnTo>
                    <a:pt x="192" y="210"/>
                  </a:lnTo>
                  <a:lnTo>
                    <a:pt x="215" y="213"/>
                  </a:lnTo>
                  <a:lnTo>
                    <a:pt x="240" y="215"/>
                  </a:lnTo>
                  <a:lnTo>
                    <a:pt x="266" y="215"/>
                  </a:lnTo>
                  <a:lnTo>
                    <a:pt x="292" y="213"/>
                  </a:lnTo>
                  <a:lnTo>
                    <a:pt x="318" y="210"/>
                  </a:lnTo>
                  <a:lnTo>
                    <a:pt x="342" y="203"/>
                  </a:lnTo>
                  <a:lnTo>
                    <a:pt x="366" y="196"/>
                  </a:lnTo>
                  <a:lnTo>
                    <a:pt x="389" y="187"/>
                  </a:lnTo>
                  <a:lnTo>
                    <a:pt x="410" y="175"/>
                  </a:lnTo>
                  <a:lnTo>
                    <a:pt x="430" y="162"/>
                  </a:lnTo>
                  <a:lnTo>
                    <a:pt x="449" y="149"/>
                  </a:lnTo>
                  <a:lnTo>
                    <a:pt x="466" y="134"/>
                  </a:lnTo>
                  <a:lnTo>
                    <a:pt x="481" y="117"/>
                  </a:lnTo>
                  <a:lnTo>
                    <a:pt x="495" y="100"/>
                  </a:lnTo>
                  <a:lnTo>
                    <a:pt x="507" y="82"/>
                  </a:lnTo>
                  <a:lnTo>
                    <a:pt x="517" y="62"/>
                  </a:lnTo>
                  <a:lnTo>
                    <a:pt x="524" y="43"/>
                  </a:lnTo>
                  <a:lnTo>
                    <a:pt x="530" y="22"/>
                  </a:lnTo>
                  <a:lnTo>
                    <a:pt x="532" y="0"/>
                  </a:lnTo>
                  <a:lnTo>
                    <a:pt x="520" y="11"/>
                  </a:lnTo>
                  <a:lnTo>
                    <a:pt x="508" y="22"/>
                  </a:lnTo>
                  <a:lnTo>
                    <a:pt x="495" y="32"/>
                  </a:lnTo>
                  <a:lnTo>
                    <a:pt x="480" y="43"/>
                  </a:lnTo>
                  <a:lnTo>
                    <a:pt x="465" y="52"/>
                  </a:lnTo>
                  <a:lnTo>
                    <a:pt x="450" y="61"/>
                  </a:lnTo>
                  <a:lnTo>
                    <a:pt x="433" y="69"/>
                  </a:lnTo>
                  <a:lnTo>
                    <a:pt x="417" y="76"/>
                  </a:lnTo>
                  <a:lnTo>
                    <a:pt x="398" y="83"/>
                  </a:lnTo>
                  <a:lnTo>
                    <a:pt x="380" y="89"/>
                  </a:lnTo>
                  <a:lnTo>
                    <a:pt x="361" y="94"/>
                  </a:lnTo>
                  <a:lnTo>
                    <a:pt x="342" y="99"/>
                  </a:lnTo>
                  <a:lnTo>
                    <a:pt x="321" y="103"/>
                  </a:lnTo>
                  <a:lnTo>
                    <a:pt x="301" y="105"/>
                  </a:lnTo>
                  <a:lnTo>
                    <a:pt x="280" y="107"/>
                  </a:lnTo>
                  <a:lnTo>
                    <a:pt x="259" y="108"/>
                  </a:lnTo>
                  <a:lnTo>
                    <a:pt x="239" y="108"/>
                  </a:lnTo>
                  <a:lnTo>
                    <a:pt x="220" y="108"/>
                  </a:lnTo>
                  <a:lnTo>
                    <a:pt x="201" y="107"/>
                  </a:lnTo>
                  <a:lnTo>
                    <a:pt x="182" y="106"/>
                  </a:lnTo>
                  <a:lnTo>
                    <a:pt x="164" y="103"/>
                  </a:lnTo>
                  <a:lnTo>
                    <a:pt x="146" y="100"/>
                  </a:lnTo>
                  <a:lnTo>
                    <a:pt x="129" y="96"/>
                  </a:lnTo>
                  <a:lnTo>
                    <a:pt x="112" y="91"/>
                  </a:lnTo>
                  <a:lnTo>
                    <a:pt x="95" y="86"/>
                  </a:lnTo>
                  <a:lnTo>
                    <a:pt x="80" y="81"/>
                  </a:lnTo>
                  <a:lnTo>
                    <a:pt x="65" y="74"/>
                  </a:lnTo>
                  <a:lnTo>
                    <a:pt x="50" y="67"/>
                  </a:lnTo>
                  <a:lnTo>
                    <a:pt x="36" y="60"/>
                  </a:lnTo>
                  <a:lnTo>
                    <a:pt x="24" y="52"/>
                  </a:lnTo>
                  <a:lnTo>
                    <a:pt x="11" y="44"/>
                  </a:lnTo>
                  <a:lnTo>
                    <a:pt x="0" y="35"/>
                  </a:lnTo>
                  <a:close/>
                </a:path>
              </a:pathLst>
            </a:custGeom>
            <a:solidFill>
              <a:srgbClr val="99CCFF"/>
            </a:solidFill>
            <a:ln w="9525">
              <a:noFill/>
              <a:round/>
              <a:headEnd/>
              <a:tailEnd/>
            </a:ln>
          </p:spPr>
          <p:txBody>
            <a:bodyPr/>
            <a:lstStyle/>
            <a:p>
              <a:endParaRPr lang="en-US"/>
            </a:p>
          </p:txBody>
        </p:sp>
        <p:sp>
          <p:nvSpPr>
            <p:cNvPr id="37907" name="Freeform 36"/>
            <p:cNvSpPr>
              <a:spLocks/>
            </p:cNvSpPr>
            <p:nvPr/>
          </p:nvSpPr>
          <p:spPr bwMode="auto">
            <a:xfrm>
              <a:off x="344" y="2349"/>
              <a:ext cx="175" cy="71"/>
            </a:xfrm>
            <a:custGeom>
              <a:avLst/>
              <a:gdLst>
                <a:gd name="T0" fmla="*/ 0 w 349"/>
                <a:gd name="T1" fmla="*/ 1 h 142"/>
                <a:gd name="T2" fmla="*/ 1 w 349"/>
                <a:gd name="T3" fmla="*/ 1 h 142"/>
                <a:gd name="T4" fmla="*/ 1 w 349"/>
                <a:gd name="T5" fmla="*/ 1 h 142"/>
                <a:gd name="T6" fmla="*/ 1 w 349"/>
                <a:gd name="T7" fmla="*/ 1 h 142"/>
                <a:gd name="T8" fmla="*/ 1 w 349"/>
                <a:gd name="T9" fmla="*/ 1 h 142"/>
                <a:gd name="T10" fmla="*/ 1 w 349"/>
                <a:gd name="T11" fmla="*/ 1 h 142"/>
                <a:gd name="T12" fmla="*/ 1 w 349"/>
                <a:gd name="T13" fmla="*/ 1 h 142"/>
                <a:gd name="T14" fmla="*/ 1 w 349"/>
                <a:gd name="T15" fmla="*/ 1 h 142"/>
                <a:gd name="T16" fmla="*/ 1 w 349"/>
                <a:gd name="T17" fmla="*/ 1 h 142"/>
                <a:gd name="T18" fmla="*/ 1 w 349"/>
                <a:gd name="T19" fmla="*/ 1 h 142"/>
                <a:gd name="T20" fmla="*/ 1 w 349"/>
                <a:gd name="T21" fmla="*/ 1 h 142"/>
                <a:gd name="T22" fmla="*/ 1 w 349"/>
                <a:gd name="T23" fmla="*/ 1 h 142"/>
                <a:gd name="T24" fmla="*/ 1 w 349"/>
                <a:gd name="T25" fmla="*/ 1 h 142"/>
                <a:gd name="T26" fmla="*/ 1 w 349"/>
                <a:gd name="T27" fmla="*/ 1 h 142"/>
                <a:gd name="T28" fmla="*/ 1 w 349"/>
                <a:gd name="T29" fmla="*/ 1 h 142"/>
                <a:gd name="T30" fmla="*/ 1 w 349"/>
                <a:gd name="T31" fmla="*/ 1 h 142"/>
                <a:gd name="T32" fmla="*/ 1 w 349"/>
                <a:gd name="T33" fmla="*/ 0 h 142"/>
                <a:gd name="T34" fmla="*/ 1 w 349"/>
                <a:gd name="T35" fmla="*/ 1 h 142"/>
                <a:gd name="T36" fmla="*/ 1 w 349"/>
                <a:gd name="T37" fmla="*/ 1 h 142"/>
                <a:gd name="T38" fmla="*/ 1 w 349"/>
                <a:gd name="T39" fmla="*/ 1 h 142"/>
                <a:gd name="T40" fmla="*/ 1 w 349"/>
                <a:gd name="T41" fmla="*/ 1 h 142"/>
                <a:gd name="T42" fmla="*/ 1 w 349"/>
                <a:gd name="T43" fmla="*/ 1 h 142"/>
                <a:gd name="T44" fmla="*/ 1 w 349"/>
                <a:gd name="T45" fmla="*/ 1 h 142"/>
                <a:gd name="T46" fmla="*/ 1 w 349"/>
                <a:gd name="T47" fmla="*/ 1 h 142"/>
                <a:gd name="T48" fmla="*/ 1 w 349"/>
                <a:gd name="T49" fmla="*/ 1 h 142"/>
                <a:gd name="T50" fmla="*/ 1 w 349"/>
                <a:gd name="T51" fmla="*/ 1 h 142"/>
                <a:gd name="T52" fmla="*/ 1 w 349"/>
                <a:gd name="T53" fmla="*/ 1 h 142"/>
                <a:gd name="T54" fmla="*/ 1 w 349"/>
                <a:gd name="T55" fmla="*/ 1 h 142"/>
                <a:gd name="T56" fmla="*/ 1 w 349"/>
                <a:gd name="T57" fmla="*/ 1 h 142"/>
                <a:gd name="T58" fmla="*/ 1 w 349"/>
                <a:gd name="T59" fmla="*/ 1 h 142"/>
                <a:gd name="T60" fmla="*/ 1 w 349"/>
                <a:gd name="T61" fmla="*/ 1 h 142"/>
                <a:gd name="T62" fmla="*/ 1 w 349"/>
                <a:gd name="T63" fmla="*/ 1 h 142"/>
                <a:gd name="T64" fmla="*/ 0 w 349"/>
                <a:gd name="T65" fmla="*/ 1 h 1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9"/>
                <a:gd name="T100" fmla="*/ 0 h 142"/>
                <a:gd name="T101" fmla="*/ 349 w 349"/>
                <a:gd name="T102" fmla="*/ 142 h 1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9" h="142">
                  <a:moveTo>
                    <a:pt x="0" y="23"/>
                  </a:moveTo>
                  <a:lnTo>
                    <a:pt x="7" y="48"/>
                  </a:lnTo>
                  <a:lnTo>
                    <a:pt x="19" y="71"/>
                  </a:lnTo>
                  <a:lnTo>
                    <a:pt x="36" y="92"/>
                  </a:lnTo>
                  <a:lnTo>
                    <a:pt x="58" y="110"/>
                  </a:lnTo>
                  <a:lnTo>
                    <a:pt x="82" y="125"/>
                  </a:lnTo>
                  <a:lnTo>
                    <a:pt x="111" y="135"/>
                  </a:lnTo>
                  <a:lnTo>
                    <a:pt x="141" y="141"/>
                  </a:lnTo>
                  <a:lnTo>
                    <a:pt x="174" y="142"/>
                  </a:lnTo>
                  <a:lnTo>
                    <a:pt x="209" y="138"/>
                  </a:lnTo>
                  <a:lnTo>
                    <a:pt x="240" y="129"/>
                  </a:lnTo>
                  <a:lnTo>
                    <a:pt x="270" y="115"/>
                  </a:lnTo>
                  <a:lnTo>
                    <a:pt x="295" y="98"/>
                  </a:lnTo>
                  <a:lnTo>
                    <a:pt x="317" y="77"/>
                  </a:lnTo>
                  <a:lnTo>
                    <a:pt x="333" y="54"/>
                  </a:lnTo>
                  <a:lnTo>
                    <a:pt x="345" y="28"/>
                  </a:lnTo>
                  <a:lnTo>
                    <a:pt x="349" y="0"/>
                  </a:lnTo>
                  <a:lnTo>
                    <a:pt x="333" y="15"/>
                  </a:lnTo>
                  <a:lnTo>
                    <a:pt x="316" y="28"/>
                  </a:lnTo>
                  <a:lnTo>
                    <a:pt x="295" y="39"/>
                  </a:lnTo>
                  <a:lnTo>
                    <a:pt x="273" y="50"/>
                  </a:lnTo>
                  <a:lnTo>
                    <a:pt x="249" y="59"/>
                  </a:lnTo>
                  <a:lnTo>
                    <a:pt x="224" y="65"/>
                  </a:lnTo>
                  <a:lnTo>
                    <a:pt x="197" y="69"/>
                  </a:lnTo>
                  <a:lnTo>
                    <a:pt x="170" y="71"/>
                  </a:lnTo>
                  <a:lnTo>
                    <a:pt x="144" y="71"/>
                  </a:lnTo>
                  <a:lnTo>
                    <a:pt x="120" y="69"/>
                  </a:lnTo>
                  <a:lnTo>
                    <a:pt x="96" y="66"/>
                  </a:lnTo>
                  <a:lnTo>
                    <a:pt x="74" y="60"/>
                  </a:lnTo>
                  <a:lnTo>
                    <a:pt x="53" y="53"/>
                  </a:lnTo>
                  <a:lnTo>
                    <a:pt x="34" y="45"/>
                  </a:lnTo>
                  <a:lnTo>
                    <a:pt x="16" y="35"/>
                  </a:lnTo>
                  <a:lnTo>
                    <a:pt x="0" y="23"/>
                  </a:lnTo>
                  <a:close/>
                </a:path>
              </a:pathLst>
            </a:custGeom>
            <a:solidFill>
              <a:srgbClr val="99CCFF"/>
            </a:solidFill>
            <a:ln w="9525">
              <a:noFill/>
              <a:round/>
              <a:headEnd/>
              <a:tailEnd/>
            </a:ln>
          </p:spPr>
          <p:txBody>
            <a:bodyPr/>
            <a:lstStyle/>
            <a:p>
              <a:endParaRPr lang="en-US"/>
            </a:p>
          </p:txBody>
        </p:sp>
        <p:sp>
          <p:nvSpPr>
            <p:cNvPr id="37908" name="Freeform 37"/>
            <p:cNvSpPr>
              <a:spLocks/>
            </p:cNvSpPr>
            <p:nvPr/>
          </p:nvSpPr>
          <p:spPr bwMode="auto">
            <a:xfrm>
              <a:off x="668" y="2450"/>
              <a:ext cx="176" cy="71"/>
            </a:xfrm>
            <a:custGeom>
              <a:avLst/>
              <a:gdLst>
                <a:gd name="T0" fmla="*/ 0 w 350"/>
                <a:gd name="T1" fmla="*/ 1 h 141"/>
                <a:gd name="T2" fmla="*/ 1 w 350"/>
                <a:gd name="T3" fmla="*/ 1 h 141"/>
                <a:gd name="T4" fmla="*/ 1 w 350"/>
                <a:gd name="T5" fmla="*/ 1 h 141"/>
                <a:gd name="T6" fmla="*/ 1 w 350"/>
                <a:gd name="T7" fmla="*/ 1 h 141"/>
                <a:gd name="T8" fmla="*/ 1 w 350"/>
                <a:gd name="T9" fmla="*/ 1 h 141"/>
                <a:gd name="T10" fmla="*/ 1 w 350"/>
                <a:gd name="T11" fmla="*/ 1 h 141"/>
                <a:gd name="T12" fmla="*/ 1 w 350"/>
                <a:gd name="T13" fmla="*/ 1 h 141"/>
                <a:gd name="T14" fmla="*/ 1 w 350"/>
                <a:gd name="T15" fmla="*/ 1 h 141"/>
                <a:gd name="T16" fmla="*/ 1 w 350"/>
                <a:gd name="T17" fmla="*/ 1 h 141"/>
                <a:gd name="T18" fmla="*/ 1 w 350"/>
                <a:gd name="T19" fmla="*/ 1 h 141"/>
                <a:gd name="T20" fmla="*/ 1 w 350"/>
                <a:gd name="T21" fmla="*/ 1 h 141"/>
                <a:gd name="T22" fmla="*/ 1 w 350"/>
                <a:gd name="T23" fmla="*/ 1 h 141"/>
                <a:gd name="T24" fmla="*/ 1 w 350"/>
                <a:gd name="T25" fmla="*/ 1 h 141"/>
                <a:gd name="T26" fmla="*/ 1 w 350"/>
                <a:gd name="T27" fmla="*/ 1 h 141"/>
                <a:gd name="T28" fmla="*/ 1 w 350"/>
                <a:gd name="T29" fmla="*/ 1 h 141"/>
                <a:gd name="T30" fmla="*/ 1 w 350"/>
                <a:gd name="T31" fmla="*/ 1 h 141"/>
                <a:gd name="T32" fmla="*/ 1 w 350"/>
                <a:gd name="T33" fmla="*/ 0 h 141"/>
                <a:gd name="T34" fmla="*/ 1 w 350"/>
                <a:gd name="T35" fmla="*/ 1 h 141"/>
                <a:gd name="T36" fmla="*/ 1 w 350"/>
                <a:gd name="T37" fmla="*/ 1 h 141"/>
                <a:gd name="T38" fmla="*/ 1 w 350"/>
                <a:gd name="T39" fmla="*/ 1 h 141"/>
                <a:gd name="T40" fmla="*/ 1 w 350"/>
                <a:gd name="T41" fmla="*/ 1 h 141"/>
                <a:gd name="T42" fmla="*/ 1 w 350"/>
                <a:gd name="T43" fmla="*/ 1 h 141"/>
                <a:gd name="T44" fmla="*/ 1 w 350"/>
                <a:gd name="T45" fmla="*/ 1 h 141"/>
                <a:gd name="T46" fmla="*/ 1 w 350"/>
                <a:gd name="T47" fmla="*/ 1 h 141"/>
                <a:gd name="T48" fmla="*/ 1 w 350"/>
                <a:gd name="T49" fmla="*/ 1 h 141"/>
                <a:gd name="T50" fmla="*/ 1 w 350"/>
                <a:gd name="T51" fmla="*/ 1 h 141"/>
                <a:gd name="T52" fmla="*/ 1 w 350"/>
                <a:gd name="T53" fmla="*/ 1 h 141"/>
                <a:gd name="T54" fmla="*/ 1 w 350"/>
                <a:gd name="T55" fmla="*/ 1 h 141"/>
                <a:gd name="T56" fmla="*/ 1 w 350"/>
                <a:gd name="T57" fmla="*/ 1 h 141"/>
                <a:gd name="T58" fmla="*/ 1 w 350"/>
                <a:gd name="T59" fmla="*/ 1 h 141"/>
                <a:gd name="T60" fmla="*/ 1 w 350"/>
                <a:gd name="T61" fmla="*/ 1 h 141"/>
                <a:gd name="T62" fmla="*/ 1 w 350"/>
                <a:gd name="T63" fmla="*/ 1 h 141"/>
                <a:gd name="T64" fmla="*/ 0 w 350"/>
                <a:gd name="T65" fmla="*/ 1 h 1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141"/>
                <a:gd name="T101" fmla="*/ 350 w 350"/>
                <a:gd name="T102" fmla="*/ 141 h 14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141">
                  <a:moveTo>
                    <a:pt x="0" y="23"/>
                  </a:moveTo>
                  <a:lnTo>
                    <a:pt x="7" y="48"/>
                  </a:lnTo>
                  <a:lnTo>
                    <a:pt x="18" y="71"/>
                  </a:lnTo>
                  <a:lnTo>
                    <a:pt x="36" y="92"/>
                  </a:lnTo>
                  <a:lnTo>
                    <a:pt x="58" y="109"/>
                  </a:lnTo>
                  <a:lnTo>
                    <a:pt x="82" y="124"/>
                  </a:lnTo>
                  <a:lnTo>
                    <a:pt x="111" y="135"/>
                  </a:lnTo>
                  <a:lnTo>
                    <a:pt x="141" y="140"/>
                  </a:lnTo>
                  <a:lnTo>
                    <a:pt x="174" y="141"/>
                  </a:lnTo>
                  <a:lnTo>
                    <a:pt x="209" y="138"/>
                  </a:lnTo>
                  <a:lnTo>
                    <a:pt x="241" y="129"/>
                  </a:lnTo>
                  <a:lnTo>
                    <a:pt x="270" y="115"/>
                  </a:lnTo>
                  <a:lnTo>
                    <a:pt x="295" y="98"/>
                  </a:lnTo>
                  <a:lnTo>
                    <a:pt x="317" y="77"/>
                  </a:lnTo>
                  <a:lnTo>
                    <a:pt x="334" y="54"/>
                  </a:lnTo>
                  <a:lnTo>
                    <a:pt x="345" y="27"/>
                  </a:lnTo>
                  <a:lnTo>
                    <a:pt x="350" y="0"/>
                  </a:lnTo>
                  <a:lnTo>
                    <a:pt x="334" y="15"/>
                  </a:lnTo>
                  <a:lnTo>
                    <a:pt x="316" y="27"/>
                  </a:lnTo>
                  <a:lnTo>
                    <a:pt x="296" y="39"/>
                  </a:lnTo>
                  <a:lnTo>
                    <a:pt x="274" y="49"/>
                  </a:lnTo>
                  <a:lnTo>
                    <a:pt x="250" y="59"/>
                  </a:lnTo>
                  <a:lnTo>
                    <a:pt x="225" y="64"/>
                  </a:lnTo>
                  <a:lnTo>
                    <a:pt x="198" y="69"/>
                  </a:lnTo>
                  <a:lnTo>
                    <a:pt x="171" y="71"/>
                  </a:lnTo>
                  <a:lnTo>
                    <a:pt x="145" y="71"/>
                  </a:lnTo>
                  <a:lnTo>
                    <a:pt x="120" y="69"/>
                  </a:lnTo>
                  <a:lnTo>
                    <a:pt x="97" y="65"/>
                  </a:lnTo>
                  <a:lnTo>
                    <a:pt x="74" y="60"/>
                  </a:lnTo>
                  <a:lnTo>
                    <a:pt x="53" y="53"/>
                  </a:lnTo>
                  <a:lnTo>
                    <a:pt x="33" y="45"/>
                  </a:lnTo>
                  <a:lnTo>
                    <a:pt x="16" y="34"/>
                  </a:lnTo>
                  <a:lnTo>
                    <a:pt x="0" y="23"/>
                  </a:lnTo>
                  <a:close/>
                </a:path>
              </a:pathLst>
            </a:custGeom>
            <a:solidFill>
              <a:srgbClr val="99CCFF"/>
            </a:solidFill>
            <a:ln w="9525">
              <a:noFill/>
              <a:round/>
              <a:headEnd/>
              <a:tailEnd/>
            </a:ln>
          </p:spPr>
          <p:txBody>
            <a:bodyPr/>
            <a:lstStyle/>
            <a:p>
              <a:endParaRPr lang="en-US"/>
            </a:p>
          </p:txBody>
        </p:sp>
        <p:sp>
          <p:nvSpPr>
            <p:cNvPr id="37909" name="Freeform 38"/>
            <p:cNvSpPr>
              <a:spLocks/>
            </p:cNvSpPr>
            <p:nvPr/>
          </p:nvSpPr>
          <p:spPr bwMode="auto">
            <a:xfrm>
              <a:off x="267" y="2434"/>
              <a:ext cx="174" cy="71"/>
            </a:xfrm>
            <a:custGeom>
              <a:avLst/>
              <a:gdLst>
                <a:gd name="T0" fmla="*/ 0 w 348"/>
                <a:gd name="T1" fmla="*/ 1 h 140"/>
                <a:gd name="T2" fmla="*/ 1 w 348"/>
                <a:gd name="T3" fmla="*/ 1 h 140"/>
                <a:gd name="T4" fmla="*/ 1 w 348"/>
                <a:gd name="T5" fmla="*/ 1 h 140"/>
                <a:gd name="T6" fmla="*/ 1 w 348"/>
                <a:gd name="T7" fmla="*/ 1 h 140"/>
                <a:gd name="T8" fmla="*/ 1 w 348"/>
                <a:gd name="T9" fmla="*/ 1 h 140"/>
                <a:gd name="T10" fmla="*/ 1 w 348"/>
                <a:gd name="T11" fmla="*/ 1 h 140"/>
                <a:gd name="T12" fmla="*/ 1 w 348"/>
                <a:gd name="T13" fmla="*/ 1 h 140"/>
                <a:gd name="T14" fmla="*/ 1 w 348"/>
                <a:gd name="T15" fmla="*/ 1 h 140"/>
                <a:gd name="T16" fmla="*/ 1 w 348"/>
                <a:gd name="T17" fmla="*/ 1 h 140"/>
                <a:gd name="T18" fmla="*/ 1 w 348"/>
                <a:gd name="T19" fmla="*/ 1 h 140"/>
                <a:gd name="T20" fmla="*/ 1 w 348"/>
                <a:gd name="T21" fmla="*/ 1 h 140"/>
                <a:gd name="T22" fmla="*/ 1 w 348"/>
                <a:gd name="T23" fmla="*/ 1 h 140"/>
                <a:gd name="T24" fmla="*/ 1 w 348"/>
                <a:gd name="T25" fmla="*/ 1 h 140"/>
                <a:gd name="T26" fmla="*/ 1 w 348"/>
                <a:gd name="T27" fmla="*/ 1 h 140"/>
                <a:gd name="T28" fmla="*/ 1 w 348"/>
                <a:gd name="T29" fmla="*/ 1 h 140"/>
                <a:gd name="T30" fmla="*/ 1 w 348"/>
                <a:gd name="T31" fmla="*/ 1 h 140"/>
                <a:gd name="T32" fmla="*/ 1 w 348"/>
                <a:gd name="T33" fmla="*/ 0 h 140"/>
                <a:gd name="T34" fmla="*/ 1 w 348"/>
                <a:gd name="T35" fmla="*/ 1 h 140"/>
                <a:gd name="T36" fmla="*/ 1 w 348"/>
                <a:gd name="T37" fmla="*/ 1 h 140"/>
                <a:gd name="T38" fmla="*/ 1 w 348"/>
                <a:gd name="T39" fmla="*/ 1 h 140"/>
                <a:gd name="T40" fmla="*/ 1 w 348"/>
                <a:gd name="T41" fmla="*/ 1 h 140"/>
                <a:gd name="T42" fmla="*/ 1 w 348"/>
                <a:gd name="T43" fmla="*/ 1 h 140"/>
                <a:gd name="T44" fmla="*/ 1 w 348"/>
                <a:gd name="T45" fmla="*/ 1 h 140"/>
                <a:gd name="T46" fmla="*/ 1 w 348"/>
                <a:gd name="T47" fmla="*/ 1 h 140"/>
                <a:gd name="T48" fmla="*/ 1 w 348"/>
                <a:gd name="T49" fmla="*/ 1 h 140"/>
                <a:gd name="T50" fmla="*/ 1 w 348"/>
                <a:gd name="T51" fmla="*/ 1 h 140"/>
                <a:gd name="T52" fmla="*/ 1 w 348"/>
                <a:gd name="T53" fmla="*/ 1 h 140"/>
                <a:gd name="T54" fmla="*/ 1 w 348"/>
                <a:gd name="T55" fmla="*/ 1 h 140"/>
                <a:gd name="T56" fmla="*/ 1 w 348"/>
                <a:gd name="T57" fmla="*/ 1 h 140"/>
                <a:gd name="T58" fmla="*/ 1 w 348"/>
                <a:gd name="T59" fmla="*/ 1 h 140"/>
                <a:gd name="T60" fmla="*/ 1 w 348"/>
                <a:gd name="T61" fmla="*/ 1 h 140"/>
                <a:gd name="T62" fmla="*/ 1 w 348"/>
                <a:gd name="T63" fmla="*/ 1 h 140"/>
                <a:gd name="T64" fmla="*/ 0 w 348"/>
                <a:gd name="T65" fmla="*/ 1 h 1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8"/>
                <a:gd name="T100" fmla="*/ 0 h 140"/>
                <a:gd name="T101" fmla="*/ 348 w 348"/>
                <a:gd name="T102" fmla="*/ 140 h 1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8" h="140">
                  <a:moveTo>
                    <a:pt x="0" y="22"/>
                  </a:moveTo>
                  <a:lnTo>
                    <a:pt x="7" y="47"/>
                  </a:lnTo>
                  <a:lnTo>
                    <a:pt x="18" y="70"/>
                  </a:lnTo>
                  <a:lnTo>
                    <a:pt x="36" y="91"/>
                  </a:lnTo>
                  <a:lnTo>
                    <a:pt x="58" y="108"/>
                  </a:lnTo>
                  <a:lnTo>
                    <a:pt x="82" y="123"/>
                  </a:lnTo>
                  <a:lnTo>
                    <a:pt x="111" y="133"/>
                  </a:lnTo>
                  <a:lnTo>
                    <a:pt x="141" y="139"/>
                  </a:lnTo>
                  <a:lnTo>
                    <a:pt x="174" y="140"/>
                  </a:lnTo>
                  <a:lnTo>
                    <a:pt x="207" y="137"/>
                  </a:lnTo>
                  <a:lnTo>
                    <a:pt x="240" y="128"/>
                  </a:lnTo>
                  <a:lnTo>
                    <a:pt x="268" y="114"/>
                  </a:lnTo>
                  <a:lnTo>
                    <a:pt x="294" y="96"/>
                  </a:lnTo>
                  <a:lnTo>
                    <a:pt x="316" y="76"/>
                  </a:lnTo>
                  <a:lnTo>
                    <a:pt x="332" y="53"/>
                  </a:lnTo>
                  <a:lnTo>
                    <a:pt x="343" y="27"/>
                  </a:lnTo>
                  <a:lnTo>
                    <a:pt x="348" y="0"/>
                  </a:lnTo>
                  <a:lnTo>
                    <a:pt x="332" y="13"/>
                  </a:lnTo>
                  <a:lnTo>
                    <a:pt x="315" y="27"/>
                  </a:lnTo>
                  <a:lnTo>
                    <a:pt x="294" y="39"/>
                  </a:lnTo>
                  <a:lnTo>
                    <a:pt x="272" y="48"/>
                  </a:lnTo>
                  <a:lnTo>
                    <a:pt x="248" y="57"/>
                  </a:lnTo>
                  <a:lnTo>
                    <a:pt x="224" y="63"/>
                  </a:lnTo>
                  <a:lnTo>
                    <a:pt x="197" y="68"/>
                  </a:lnTo>
                  <a:lnTo>
                    <a:pt x="169" y="70"/>
                  </a:lnTo>
                  <a:lnTo>
                    <a:pt x="144" y="70"/>
                  </a:lnTo>
                  <a:lnTo>
                    <a:pt x="120" y="69"/>
                  </a:lnTo>
                  <a:lnTo>
                    <a:pt x="96" y="64"/>
                  </a:lnTo>
                  <a:lnTo>
                    <a:pt x="74" y="60"/>
                  </a:lnTo>
                  <a:lnTo>
                    <a:pt x="53" y="51"/>
                  </a:lnTo>
                  <a:lnTo>
                    <a:pt x="33" y="43"/>
                  </a:lnTo>
                  <a:lnTo>
                    <a:pt x="16" y="33"/>
                  </a:lnTo>
                  <a:lnTo>
                    <a:pt x="0" y="22"/>
                  </a:lnTo>
                  <a:close/>
                </a:path>
              </a:pathLst>
            </a:custGeom>
            <a:solidFill>
              <a:srgbClr val="99CCFF"/>
            </a:solidFill>
            <a:ln w="9525">
              <a:noFill/>
              <a:round/>
              <a:headEnd/>
              <a:tailEnd/>
            </a:ln>
          </p:spPr>
          <p:txBody>
            <a:bodyPr/>
            <a:lstStyle/>
            <a:p>
              <a:endParaRPr lang="en-US"/>
            </a:p>
          </p:txBody>
        </p:sp>
        <p:sp>
          <p:nvSpPr>
            <p:cNvPr id="37910" name="Freeform 39"/>
            <p:cNvSpPr>
              <a:spLocks/>
            </p:cNvSpPr>
            <p:nvPr/>
          </p:nvSpPr>
          <p:spPr bwMode="auto">
            <a:xfrm>
              <a:off x="1026" y="2348"/>
              <a:ext cx="175" cy="71"/>
            </a:xfrm>
            <a:custGeom>
              <a:avLst/>
              <a:gdLst>
                <a:gd name="T0" fmla="*/ 0 w 350"/>
                <a:gd name="T1" fmla="*/ 1 h 142"/>
                <a:gd name="T2" fmla="*/ 1 w 350"/>
                <a:gd name="T3" fmla="*/ 1 h 142"/>
                <a:gd name="T4" fmla="*/ 1 w 350"/>
                <a:gd name="T5" fmla="*/ 1 h 142"/>
                <a:gd name="T6" fmla="*/ 1 w 350"/>
                <a:gd name="T7" fmla="*/ 1 h 142"/>
                <a:gd name="T8" fmla="*/ 1 w 350"/>
                <a:gd name="T9" fmla="*/ 1 h 142"/>
                <a:gd name="T10" fmla="*/ 1 w 350"/>
                <a:gd name="T11" fmla="*/ 1 h 142"/>
                <a:gd name="T12" fmla="*/ 1 w 350"/>
                <a:gd name="T13" fmla="*/ 1 h 142"/>
                <a:gd name="T14" fmla="*/ 1 w 350"/>
                <a:gd name="T15" fmla="*/ 1 h 142"/>
                <a:gd name="T16" fmla="*/ 1 w 350"/>
                <a:gd name="T17" fmla="*/ 1 h 142"/>
                <a:gd name="T18" fmla="*/ 1 w 350"/>
                <a:gd name="T19" fmla="*/ 1 h 142"/>
                <a:gd name="T20" fmla="*/ 1 w 350"/>
                <a:gd name="T21" fmla="*/ 1 h 142"/>
                <a:gd name="T22" fmla="*/ 1 w 350"/>
                <a:gd name="T23" fmla="*/ 1 h 142"/>
                <a:gd name="T24" fmla="*/ 1 w 350"/>
                <a:gd name="T25" fmla="*/ 1 h 142"/>
                <a:gd name="T26" fmla="*/ 1 w 350"/>
                <a:gd name="T27" fmla="*/ 1 h 142"/>
                <a:gd name="T28" fmla="*/ 1 w 350"/>
                <a:gd name="T29" fmla="*/ 1 h 142"/>
                <a:gd name="T30" fmla="*/ 1 w 350"/>
                <a:gd name="T31" fmla="*/ 1 h 142"/>
                <a:gd name="T32" fmla="*/ 1 w 350"/>
                <a:gd name="T33" fmla="*/ 0 h 142"/>
                <a:gd name="T34" fmla="*/ 1 w 350"/>
                <a:gd name="T35" fmla="*/ 1 h 142"/>
                <a:gd name="T36" fmla="*/ 1 w 350"/>
                <a:gd name="T37" fmla="*/ 1 h 142"/>
                <a:gd name="T38" fmla="*/ 1 w 350"/>
                <a:gd name="T39" fmla="*/ 1 h 142"/>
                <a:gd name="T40" fmla="*/ 1 w 350"/>
                <a:gd name="T41" fmla="*/ 1 h 142"/>
                <a:gd name="T42" fmla="*/ 1 w 350"/>
                <a:gd name="T43" fmla="*/ 1 h 142"/>
                <a:gd name="T44" fmla="*/ 1 w 350"/>
                <a:gd name="T45" fmla="*/ 1 h 142"/>
                <a:gd name="T46" fmla="*/ 1 w 350"/>
                <a:gd name="T47" fmla="*/ 1 h 142"/>
                <a:gd name="T48" fmla="*/ 1 w 350"/>
                <a:gd name="T49" fmla="*/ 1 h 142"/>
                <a:gd name="T50" fmla="*/ 1 w 350"/>
                <a:gd name="T51" fmla="*/ 1 h 142"/>
                <a:gd name="T52" fmla="*/ 1 w 350"/>
                <a:gd name="T53" fmla="*/ 1 h 142"/>
                <a:gd name="T54" fmla="*/ 1 w 350"/>
                <a:gd name="T55" fmla="*/ 1 h 142"/>
                <a:gd name="T56" fmla="*/ 1 w 350"/>
                <a:gd name="T57" fmla="*/ 1 h 142"/>
                <a:gd name="T58" fmla="*/ 1 w 350"/>
                <a:gd name="T59" fmla="*/ 1 h 142"/>
                <a:gd name="T60" fmla="*/ 1 w 350"/>
                <a:gd name="T61" fmla="*/ 1 h 142"/>
                <a:gd name="T62" fmla="*/ 1 w 350"/>
                <a:gd name="T63" fmla="*/ 1 h 142"/>
                <a:gd name="T64" fmla="*/ 0 w 350"/>
                <a:gd name="T65" fmla="*/ 1 h 1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142"/>
                <a:gd name="T101" fmla="*/ 350 w 350"/>
                <a:gd name="T102" fmla="*/ 142 h 1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142">
                  <a:moveTo>
                    <a:pt x="0" y="23"/>
                  </a:moveTo>
                  <a:lnTo>
                    <a:pt x="7" y="48"/>
                  </a:lnTo>
                  <a:lnTo>
                    <a:pt x="18" y="71"/>
                  </a:lnTo>
                  <a:lnTo>
                    <a:pt x="35" y="92"/>
                  </a:lnTo>
                  <a:lnTo>
                    <a:pt x="57" y="109"/>
                  </a:lnTo>
                  <a:lnTo>
                    <a:pt x="83" y="124"/>
                  </a:lnTo>
                  <a:lnTo>
                    <a:pt x="110" y="135"/>
                  </a:lnTo>
                  <a:lnTo>
                    <a:pt x="141" y="140"/>
                  </a:lnTo>
                  <a:lnTo>
                    <a:pt x="175" y="142"/>
                  </a:lnTo>
                  <a:lnTo>
                    <a:pt x="209" y="138"/>
                  </a:lnTo>
                  <a:lnTo>
                    <a:pt x="240" y="129"/>
                  </a:lnTo>
                  <a:lnTo>
                    <a:pt x="269" y="115"/>
                  </a:lnTo>
                  <a:lnTo>
                    <a:pt x="296" y="98"/>
                  </a:lnTo>
                  <a:lnTo>
                    <a:pt x="317" y="77"/>
                  </a:lnTo>
                  <a:lnTo>
                    <a:pt x="334" y="54"/>
                  </a:lnTo>
                  <a:lnTo>
                    <a:pt x="344" y="28"/>
                  </a:lnTo>
                  <a:lnTo>
                    <a:pt x="350" y="0"/>
                  </a:lnTo>
                  <a:lnTo>
                    <a:pt x="334" y="15"/>
                  </a:lnTo>
                  <a:lnTo>
                    <a:pt x="315" y="28"/>
                  </a:lnTo>
                  <a:lnTo>
                    <a:pt x="296" y="39"/>
                  </a:lnTo>
                  <a:lnTo>
                    <a:pt x="274" y="49"/>
                  </a:lnTo>
                  <a:lnTo>
                    <a:pt x="250" y="59"/>
                  </a:lnTo>
                  <a:lnTo>
                    <a:pt x="224" y="64"/>
                  </a:lnTo>
                  <a:lnTo>
                    <a:pt x="198" y="69"/>
                  </a:lnTo>
                  <a:lnTo>
                    <a:pt x="170" y="71"/>
                  </a:lnTo>
                  <a:lnTo>
                    <a:pt x="145" y="71"/>
                  </a:lnTo>
                  <a:lnTo>
                    <a:pt x="119" y="70"/>
                  </a:lnTo>
                  <a:lnTo>
                    <a:pt x="96" y="66"/>
                  </a:lnTo>
                  <a:lnTo>
                    <a:pt x="73" y="61"/>
                  </a:lnTo>
                  <a:lnTo>
                    <a:pt x="53" y="53"/>
                  </a:lnTo>
                  <a:lnTo>
                    <a:pt x="33" y="45"/>
                  </a:lnTo>
                  <a:lnTo>
                    <a:pt x="16" y="34"/>
                  </a:lnTo>
                  <a:lnTo>
                    <a:pt x="0" y="23"/>
                  </a:lnTo>
                  <a:close/>
                </a:path>
              </a:pathLst>
            </a:custGeom>
            <a:solidFill>
              <a:srgbClr val="99CCFF"/>
            </a:solidFill>
            <a:ln w="9525">
              <a:noFill/>
              <a:round/>
              <a:headEnd/>
              <a:tailEnd/>
            </a:ln>
          </p:spPr>
          <p:txBody>
            <a:bodyPr/>
            <a:lstStyle/>
            <a:p>
              <a:endParaRPr lang="en-US"/>
            </a:p>
          </p:txBody>
        </p:sp>
        <p:sp>
          <p:nvSpPr>
            <p:cNvPr id="37911" name="Freeform 40"/>
            <p:cNvSpPr>
              <a:spLocks/>
            </p:cNvSpPr>
            <p:nvPr/>
          </p:nvSpPr>
          <p:spPr bwMode="auto">
            <a:xfrm>
              <a:off x="791" y="2471"/>
              <a:ext cx="175" cy="71"/>
            </a:xfrm>
            <a:custGeom>
              <a:avLst/>
              <a:gdLst>
                <a:gd name="T0" fmla="*/ 0 w 351"/>
                <a:gd name="T1" fmla="*/ 1 h 142"/>
                <a:gd name="T2" fmla="*/ 0 w 351"/>
                <a:gd name="T3" fmla="*/ 1 h 142"/>
                <a:gd name="T4" fmla="*/ 0 w 351"/>
                <a:gd name="T5" fmla="*/ 1 h 142"/>
                <a:gd name="T6" fmla="*/ 0 w 351"/>
                <a:gd name="T7" fmla="*/ 1 h 142"/>
                <a:gd name="T8" fmla="*/ 0 w 351"/>
                <a:gd name="T9" fmla="*/ 1 h 142"/>
                <a:gd name="T10" fmla="*/ 0 w 351"/>
                <a:gd name="T11" fmla="*/ 1 h 142"/>
                <a:gd name="T12" fmla="*/ 0 w 351"/>
                <a:gd name="T13" fmla="*/ 1 h 142"/>
                <a:gd name="T14" fmla="*/ 0 w 351"/>
                <a:gd name="T15" fmla="*/ 1 h 142"/>
                <a:gd name="T16" fmla="*/ 0 w 351"/>
                <a:gd name="T17" fmla="*/ 1 h 142"/>
                <a:gd name="T18" fmla="*/ 0 w 351"/>
                <a:gd name="T19" fmla="*/ 1 h 142"/>
                <a:gd name="T20" fmla="*/ 0 w 351"/>
                <a:gd name="T21" fmla="*/ 1 h 142"/>
                <a:gd name="T22" fmla="*/ 0 w 351"/>
                <a:gd name="T23" fmla="*/ 1 h 142"/>
                <a:gd name="T24" fmla="*/ 0 w 351"/>
                <a:gd name="T25" fmla="*/ 1 h 142"/>
                <a:gd name="T26" fmla="*/ 0 w 351"/>
                <a:gd name="T27" fmla="*/ 1 h 142"/>
                <a:gd name="T28" fmla="*/ 0 w 351"/>
                <a:gd name="T29" fmla="*/ 1 h 142"/>
                <a:gd name="T30" fmla="*/ 0 w 351"/>
                <a:gd name="T31" fmla="*/ 1 h 142"/>
                <a:gd name="T32" fmla="*/ 0 w 351"/>
                <a:gd name="T33" fmla="*/ 0 h 142"/>
                <a:gd name="T34" fmla="*/ 0 w 351"/>
                <a:gd name="T35" fmla="*/ 1 h 142"/>
                <a:gd name="T36" fmla="*/ 0 w 351"/>
                <a:gd name="T37" fmla="*/ 1 h 142"/>
                <a:gd name="T38" fmla="*/ 0 w 351"/>
                <a:gd name="T39" fmla="*/ 1 h 142"/>
                <a:gd name="T40" fmla="*/ 0 w 351"/>
                <a:gd name="T41" fmla="*/ 1 h 142"/>
                <a:gd name="T42" fmla="*/ 0 w 351"/>
                <a:gd name="T43" fmla="*/ 1 h 142"/>
                <a:gd name="T44" fmla="*/ 0 w 351"/>
                <a:gd name="T45" fmla="*/ 1 h 142"/>
                <a:gd name="T46" fmla="*/ 0 w 351"/>
                <a:gd name="T47" fmla="*/ 1 h 142"/>
                <a:gd name="T48" fmla="*/ 0 w 351"/>
                <a:gd name="T49" fmla="*/ 1 h 142"/>
                <a:gd name="T50" fmla="*/ 0 w 351"/>
                <a:gd name="T51" fmla="*/ 1 h 142"/>
                <a:gd name="T52" fmla="*/ 0 w 351"/>
                <a:gd name="T53" fmla="*/ 1 h 142"/>
                <a:gd name="T54" fmla="*/ 0 w 351"/>
                <a:gd name="T55" fmla="*/ 1 h 142"/>
                <a:gd name="T56" fmla="*/ 0 w 351"/>
                <a:gd name="T57" fmla="*/ 1 h 142"/>
                <a:gd name="T58" fmla="*/ 0 w 351"/>
                <a:gd name="T59" fmla="*/ 1 h 142"/>
                <a:gd name="T60" fmla="*/ 0 w 351"/>
                <a:gd name="T61" fmla="*/ 1 h 142"/>
                <a:gd name="T62" fmla="*/ 0 w 351"/>
                <a:gd name="T63" fmla="*/ 1 h 142"/>
                <a:gd name="T64" fmla="*/ 0 w 351"/>
                <a:gd name="T65" fmla="*/ 1 h 1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1"/>
                <a:gd name="T100" fmla="*/ 0 h 142"/>
                <a:gd name="T101" fmla="*/ 351 w 351"/>
                <a:gd name="T102" fmla="*/ 142 h 1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1" h="142">
                  <a:moveTo>
                    <a:pt x="0" y="23"/>
                  </a:moveTo>
                  <a:lnTo>
                    <a:pt x="7" y="49"/>
                  </a:lnTo>
                  <a:lnTo>
                    <a:pt x="20" y="72"/>
                  </a:lnTo>
                  <a:lnTo>
                    <a:pt x="36" y="93"/>
                  </a:lnTo>
                  <a:lnTo>
                    <a:pt x="58" y="110"/>
                  </a:lnTo>
                  <a:lnTo>
                    <a:pt x="83" y="125"/>
                  </a:lnTo>
                  <a:lnTo>
                    <a:pt x="112" y="135"/>
                  </a:lnTo>
                  <a:lnTo>
                    <a:pt x="142" y="141"/>
                  </a:lnTo>
                  <a:lnTo>
                    <a:pt x="176" y="142"/>
                  </a:lnTo>
                  <a:lnTo>
                    <a:pt x="210" y="139"/>
                  </a:lnTo>
                  <a:lnTo>
                    <a:pt x="241" y="129"/>
                  </a:lnTo>
                  <a:lnTo>
                    <a:pt x="270" y="116"/>
                  </a:lnTo>
                  <a:lnTo>
                    <a:pt x="297" y="98"/>
                  </a:lnTo>
                  <a:lnTo>
                    <a:pt x="317" y="78"/>
                  </a:lnTo>
                  <a:lnTo>
                    <a:pt x="335" y="55"/>
                  </a:lnTo>
                  <a:lnTo>
                    <a:pt x="345" y="28"/>
                  </a:lnTo>
                  <a:lnTo>
                    <a:pt x="351" y="0"/>
                  </a:lnTo>
                  <a:lnTo>
                    <a:pt x="335" y="15"/>
                  </a:lnTo>
                  <a:lnTo>
                    <a:pt x="317" y="28"/>
                  </a:lnTo>
                  <a:lnTo>
                    <a:pt x="297" y="40"/>
                  </a:lnTo>
                  <a:lnTo>
                    <a:pt x="275" y="50"/>
                  </a:lnTo>
                  <a:lnTo>
                    <a:pt x="251" y="59"/>
                  </a:lnTo>
                  <a:lnTo>
                    <a:pt x="225" y="65"/>
                  </a:lnTo>
                  <a:lnTo>
                    <a:pt x="199" y="70"/>
                  </a:lnTo>
                  <a:lnTo>
                    <a:pt x="171" y="72"/>
                  </a:lnTo>
                  <a:lnTo>
                    <a:pt x="146" y="72"/>
                  </a:lnTo>
                  <a:lnTo>
                    <a:pt x="120" y="71"/>
                  </a:lnTo>
                  <a:lnTo>
                    <a:pt x="97" y="66"/>
                  </a:lnTo>
                  <a:lnTo>
                    <a:pt x="74" y="61"/>
                  </a:lnTo>
                  <a:lnTo>
                    <a:pt x="53" y="53"/>
                  </a:lnTo>
                  <a:lnTo>
                    <a:pt x="34" y="45"/>
                  </a:lnTo>
                  <a:lnTo>
                    <a:pt x="17" y="35"/>
                  </a:lnTo>
                  <a:lnTo>
                    <a:pt x="0" y="23"/>
                  </a:lnTo>
                  <a:close/>
                </a:path>
              </a:pathLst>
            </a:custGeom>
            <a:solidFill>
              <a:srgbClr val="99CCFF"/>
            </a:solidFill>
            <a:ln w="9525">
              <a:noFill/>
              <a:round/>
              <a:headEnd/>
              <a:tailEnd/>
            </a:ln>
          </p:spPr>
          <p:txBody>
            <a:bodyPr/>
            <a:lstStyle/>
            <a:p>
              <a:endParaRPr lang="en-US"/>
            </a:p>
          </p:txBody>
        </p:sp>
        <p:sp>
          <p:nvSpPr>
            <p:cNvPr id="37912" name="Freeform 41"/>
            <p:cNvSpPr>
              <a:spLocks/>
            </p:cNvSpPr>
            <p:nvPr/>
          </p:nvSpPr>
          <p:spPr bwMode="auto">
            <a:xfrm>
              <a:off x="403" y="2450"/>
              <a:ext cx="175" cy="71"/>
            </a:xfrm>
            <a:custGeom>
              <a:avLst/>
              <a:gdLst>
                <a:gd name="T0" fmla="*/ 0 w 349"/>
                <a:gd name="T1" fmla="*/ 1 h 141"/>
                <a:gd name="T2" fmla="*/ 1 w 349"/>
                <a:gd name="T3" fmla="*/ 1 h 141"/>
                <a:gd name="T4" fmla="*/ 1 w 349"/>
                <a:gd name="T5" fmla="*/ 1 h 141"/>
                <a:gd name="T6" fmla="*/ 1 w 349"/>
                <a:gd name="T7" fmla="*/ 1 h 141"/>
                <a:gd name="T8" fmla="*/ 1 w 349"/>
                <a:gd name="T9" fmla="*/ 1 h 141"/>
                <a:gd name="T10" fmla="*/ 1 w 349"/>
                <a:gd name="T11" fmla="*/ 1 h 141"/>
                <a:gd name="T12" fmla="*/ 1 w 349"/>
                <a:gd name="T13" fmla="*/ 1 h 141"/>
                <a:gd name="T14" fmla="*/ 1 w 349"/>
                <a:gd name="T15" fmla="*/ 1 h 141"/>
                <a:gd name="T16" fmla="*/ 1 w 349"/>
                <a:gd name="T17" fmla="*/ 1 h 141"/>
                <a:gd name="T18" fmla="*/ 1 w 349"/>
                <a:gd name="T19" fmla="*/ 1 h 141"/>
                <a:gd name="T20" fmla="*/ 1 w 349"/>
                <a:gd name="T21" fmla="*/ 1 h 141"/>
                <a:gd name="T22" fmla="*/ 1 w 349"/>
                <a:gd name="T23" fmla="*/ 1 h 141"/>
                <a:gd name="T24" fmla="*/ 1 w 349"/>
                <a:gd name="T25" fmla="*/ 1 h 141"/>
                <a:gd name="T26" fmla="*/ 1 w 349"/>
                <a:gd name="T27" fmla="*/ 1 h 141"/>
                <a:gd name="T28" fmla="*/ 1 w 349"/>
                <a:gd name="T29" fmla="*/ 1 h 141"/>
                <a:gd name="T30" fmla="*/ 1 w 349"/>
                <a:gd name="T31" fmla="*/ 1 h 141"/>
                <a:gd name="T32" fmla="*/ 1 w 349"/>
                <a:gd name="T33" fmla="*/ 0 h 141"/>
                <a:gd name="T34" fmla="*/ 1 w 349"/>
                <a:gd name="T35" fmla="*/ 1 h 141"/>
                <a:gd name="T36" fmla="*/ 1 w 349"/>
                <a:gd name="T37" fmla="*/ 1 h 141"/>
                <a:gd name="T38" fmla="*/ 1 w 349"/>
                <a:gd name="T39" fmla="*/ 1 h 141"/>
                <a:gd name="T40" fmla="*/ 1 w 349"/>
                <a:gd name="T41" fmla="*/ 1 h 141"/>
                <a:gd name="T42" fmla="*/ 1 w 349"/>
                <a:gd name="T43" fmla="*/ 1 h 141"/>
                <a:gd name="T44" fmla="*/ 1 w 349"/>
                <a:gd name="T45" fmla="*/ 1 h 141"/>
                <a:gd name="T46" fmla="*/ 1 w 349"/>
                <a:gd name="T47" fmla="*/ 1 h 141"/>
                <a:gd name="T48" fmla="*/ 1 w 349"/>
                <a:gd name="T49" fmla="*/ 1 h 141"/>
                <a:gd name="T50" fmla="*/ 1 w 349"/>
                <a:gd name="T51" fmla="*/ 1 h 141"/>
                <a:gd name="T52" fmla="*/ 1 w 349"/>
                <a:gd name="T53" fmla="*/ 1 h 141"/>
                <a:gd name="T54" fmla="*/ 1 w 349"/>
                <a:gd name="T55" fmla="*/ 1 h 141"/>
                <a:gd name="T56" fmla="*/ 1 w 349"/>
                <a:gd name="T57" fmla="*/ 1 h 141"/>
                <a:gd name="T58" fmla="*/ 1 w 349"/>
                <a:gd name="T59" fmla="*/ 1 h 141"/>
                <a:gd name="T60" fmla="*/ 1 w 349"/>
                <a:gd name="T61" fmla="*/ 1 h 141"/>
                <a:gd name="T62" fmla="*/ 1 w 349"/>
                <a:gd name="T63" fmla="*/ 1 h 141"/>
                <a:gd name="T64" fmla="*/ 0 w 349"/>
                <a:gd name="T65" fmla="*/ 1 h 1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9"/>
                <a:gd name="T100" fmla="*/ 0 h 141"/>
                <a:gd name="T101" fmla="*/ 349 w 349"/>
                <a:gd name="T102" fmla="*/ 141 h 14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9" h="141">
                  <a:moveTo>
                    <a:pt x="0" y="23"/>
                  </a:moveTo>
                  <a:lnTo>
                    <a:pt x="7" y="48"/>
                  </a:lnTo>
                  <a:lnTo>
                    <a:pt x="18" y="71"/>
                  </a:lnTo>
                  <a:lnTo>
                    <a:pt x="36" y="92"/>
                  </a:lnTo>
                  <a:lnTo>
                    <a:pt x="58" y="109"/>
                  </a:lnTo>
                  <a:lnTo>
                    <a:pt x="82" y="124"/>
                  </a:lnTo>
                  <a:lnTo>
                    <a:pt x="111" y="135"/>
                  </a:lnTo>
                  <a:lnTo>
                    <a:pt x="141" y="140"/>
                  </a:lnTo>
                  <a:lnTo>
                    <a:pt x="174" y="141"/>
                  </a:lnTo>
                  <a:lnTo>
                    <a:pt x="208" y="138"/>
                  </a:lnTo>
                  <a:lnTo>
                    <a:pt x="240" y="129"/>
                  </a:lnTo>
                  <a:lnTo>
                    <a:pt x="270" y="115"/>
                  </a:lnTo>
                  <a:lnTo>
                    <a:pt x="295" y="98"/>
                  </a:lnTo>
                  <a:lnTo>
                    <a:pt x="317" y="77"/>
                  </a:lnTo>
                  <a:lnTo>
                    <a:pt x="333" y="54"/>
                  </a:lnTo>
                  <a:lnTo>
                    <a:pt x="344" y="27"/>
                  </a:lnTo>
                  <a:lnTo>
                    <a:pt x="349" y="0"/>
                  </a:lnTo>
                  <a:lnTo>
                    <a:pt x="334" y="15"/>
                  </a:lnTo>
                  <a:lnTo>
                    <a:pt x="316" y="27"/>
                  </a:lnTo>
                  <a:lnTo>
                    <a:pt x="296" y="39"/>
                  </a:lnTo>
                  <a:lnTo>
                    <a:pt x="273" y="49"/>
                  </a:lnTo>
                  <a:lnTo>
                    <a:pt x="250" y="59"/>
                  </a:lnTo>
                  <a:lnTo>
                    <a:pt x="225" y="64"/>
                  </a:lnTo>
                  <a:lnTo>
                    <a:pt x="197" y="69"/>
                  </a:lnTo>
                  <a:lnTo>
                    <a:pt x="169" y="71"/>
                  </a:lnTo>
                  <a:lnTo>
                    <a:pt x="144" y="71"/>
                  </a:lnTo>
                  <a:lnTo>
                    <a:pt x="120" y="69"/>
                  </a:lnTo>
                  <a:lnTo>
                    <a:pt x="96" y="65"/>
                  </a:lnTo>
                  <a:lnTo>
                    <a:pt x="74" y="60"/>
                  </a:lnTo>
                  <a:lnTo>
                    <a:pt x="53" y="53"/>
                  </a:lnTo>
                  <a:lnTo>
                    <a:pt x="33" y="45"/>
                  </a:lnTo>
                  <a:lnTo>
                    <a:pt x="16" y="34"/>
                  </a:lnTo>
                  <a:lnTo>
                    <a:pt x="0" y="23"/>
                  </a:lnTo>
                  <a:close/>
                </a:path>
              </a:pathLst>
            </a:custGeom>
            <a:solidFill>
              <a:srgbClr val="99CCFF"/>
            </a:solidFill>
            <a:ln w="9525">
              <a:noFill/>
              <a:round/>
              <a:headEnd/>
              <a:tailEnd/>
            </a:ln>
          </p:spPr>
          <p:txBody>
            <a:bodyPr/>
            <a:lstStyle/>
            <a:p>
              <a:endParaRPr lang="en-US"/>
            </a:p>
          </p:txBody>
        </p:sp>
        <p:sp>
          <p:nvSpPr>
            <p:cNvPr id="37913" name="Freeform 42"/>
            <p:cNvSpPr>
              <a:spLocks/>
            </p:cNvSpPr>
            <p:nvPr/>
          </p:nvSpPr>
          <p:spPr bwMode="auto">
            <a:xfrm>
              <a:off x="829" y="2411"/>
              <a:ext cx="266" cy="103"/>
            </a:xfrm>
            <a:custGeom>
              <a:avLst/>
              <a:gdLst>
                <a:gd name="T0" fmla="*/ 0 w 533"/>
                <a:gd name="T1" fmla="*/ 0 h 208"/>
                <a:gd name="T2" fmla="*/ 0 w 533"/>
                <a:gd name="T3" fmla="*/ 0 h 208"/>
                <a:gd name="T4" fmla="*/ 0 w 533"/>
                <a:gd name="T5" fmla="*/ 0 h 208"/>
                <a:gd name="T6" fmla="*/ 0 w 533"/>
                <a:gd name="T7" fmla="*/ 0 h 208"/>
                <a:gd name="T8" fmla="*/ 0 w 533"/>
                <a:gd name="T9" fmla="*/ 0 h 208"/>
                <a:gd name="T10" fmla="*/ 0 w 533"/>
                <a:gd name="T11" fmla="*/ 0 h 208"/>
                <a:gd name="T12" fmla="*/ 0 w 533"/>
                <a:gd name="T13" fmla="*/ 0 h 208"/>
                <a:gd name="T14" fmla="*/ 0 w 533"/>
                <a:gd name="T15" fmla="*/ 0 h 208"/>
                <a:gd name="T16" fmla="*/ 0 w 533"/>
                <a:gd name="T17" fmla="*/ 0 h 208"/>
                <a:gd name="T18" fmla="*/ 0 w 533"/>
                <a:gd name="T19" fmla="*/ 0 h 208"/>
                <a:gd name="T20" fmla="*/ 0 w 533"/>
                <a:gd name="T21" fmla="*/ 0 h 208"/>
                <a:gd name="T22" fmla="*/ 0 w 533"/>
                <a:gd name="T23" fmla="*/ 0 h 208"/>
                <a:gd name="T24" fmla="*/ 0 w 533"/>
                <a:gd name="T25" fmla="*/ 0 h 208"/>
                <a:gd name="T26" fmla="*/ 0 w 533"/>
                <a:gd name="T27" fmla="*/ 0 h 208"/>
                <a:gd name="T28" fmla="*/ 0 w 533"/>
                <a:gd name="T29" fmla="*/ 0 h 208"/>
                <a:gd name="T30" fmla="*/ 0 w 533"/>
                <a:gd name="T31" fmla="*/ 0 h 208"/>
                <a:gd name="T32" fmla="*/ 0 w 533"/>
                <a:gd name="T33" fmla="*/ 0 h 208"/>
                <a:gd name="T34" fmla="*/ 0 w 533"/>
                <a:gd name="T35" fmla="*/ 0 h 208"/>
                <a:gd name="T36" fmla="*/ 0 w 533"/>
                <a:gd name="T37" fmla="*/ 0 h 208"/>
                <a:gd name="T38" fmla="*/ 0 w 533"/>
                <a:gd name="T39" fmla="*/ 0 h 208"/>
                <a:gd name="T40" fmla="*/ 0 w 533"/>
                <a:gd name="T41" fmla="*/ 0 h 208"/>
                <a:gd name="T42" fmla="*/ 0 w 533"/>
                <a:gd name="T43" fmla="*/ 0 h 208"/>
                <a:gd name="T44" fmla="*/ 0 w 533"/>
                <a:gd name="T45" fmla="*/ 0 h 208"/>
                <a:gd name="T46" fmla="*/ 0 w 533"/>
                <a:gd name="T47" fmla="*/ 0 h 208"/>
                <a:gd name="T48" fmla="*/ 0 w 533"/>
                <a:gd name="T49" fmla="*/ 0 h 208"/>
                <a:gd name="T50" fmla="*/ 0 w 533"/>
                <a:gd name="T51" fmla="*/ 0 h 208"/>
                <a:gd name="T52" fmla="*/ 0 w 533"/>
                <a:gd name="T53" fmla="*/ 0 h 208"/>
                <a:gd name="T54" fmla="*/ 0 w 533"/>
                <a:gd name="T55" fmla="*/ 0 h 208"/>
                <a:gd name="T56" fmla="*/ 0 w 533"/>
                <a:gd name="T57" fmla="*/ 0 h 208"/>
                <a:gd name="T58" fmla="*/ 0 w 533"/>
                <a:gd name="T59" fmla="*/ 0 h 208"/>
                <a:gd name="T60" fmla="*/ 0 w 533"/>
                <a:gd name="T61" fmla="*/ 0 h 208"/>
                <a:gd name="T62" fmla="*/ 0 w 533"/>
                <a:gd name="T63" fmla="*/ 0 h 2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3"/>
                <a:gd name="T97" fmla="*/ 0 h 208"/>
                <a:gd name="T98" fmla="*/ 533 w 533"/>
                <a:gd name="T99" fmla="*/ 208 h 20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3" h="208">
                  <a:moveTo>
                    <a:pt x="0" y="21"/>
                  </a:moveTo>
                  <a:lnTo>
                    <a:pt x="4" y="41"/>
                  </a:lnTo>
                  <a:lnTo>
                    <a:pt x="10" y="60"/>
                  </a:lnTo>
                  <a:lnTo>
                    <a:pt x="18" y="79"/>
                  </a:lnTo>
                  <a:lnTo>
                    <a:pt x="28" y="96"/>
                  </a:lnTo>
                  <a:lnTo>
                    <a:pt x="40" y="112"/>
                  </a:lnTo>
                  <a:lnTo>
                    <a:pt x="53" y="128"/>
                  </a:lnTo>
                  <a:lnTo>
                    <a:pt x="68" y="142"/>
                  </a:lnTo>
                  <a:lnTo>
                    <a:pt x="84" y="156"/>
                  </a:lnTo>
                  <a:lnTo>
                    <a:pt x="103" y="167"/>
                  </a:lnTo>
                  <a:lnTo>
                    <a:pt x="123" y="178"/>
                  </a:lnTo>
                  <a:lnTo>
                    <a:pt x="143" y="187"/>
                  </a:lnTo>
                  <a:lnTo>
                    <a:pt x="165" y="195"/>
                  </a:lnTo>
                  <a:lnTo>
                    <a:pt x="188" y="201"/>
                  </a:lnTo>
                  <a:lnTo>
                    <a:pt x="212" y="204"/>
                  </a:lnTo>
                  <a:lnTo>
                    <a:pt x="237" y="208"/>
                  </a:lnTo>
                  <a:lnTo>
                    <a:pt x="262" y="208"/>
                  </a:lnTo>
                  <a:lnTo>
                    <a:pt x="288" y="207"/>
                  </a:lnTo>
                  <a:lnTo>
                    <a:pt x="314" y="203"/>
                  </a:lnTo>
                  <a:lnTo>
                    <a:pt x="339" y="199"/>
                  </a:lnTo>
                  <a:lnTo>
                    <a:pt x="363" y="191"/>
                  </a:lnTo>
                  <a:lnTo>
                    <a:pt x="386" y="182"/>
                  </a:lnTo>
                  <a:lnTo>
                    <a:pt x="407" y="172"/>
                  </a:lnTo>
                  <a:lnTo>
                    <a:pt x="428" y="159"/>
                  </a:lnTo>
                  <a:lnTo>
                    <a:pt x="447" y="147"/>
                  </a:lnTo>
                  <a:lnTo>
                    <a:pt x="465" y="132"/>
                  </a:lnTo>
                  <a:lnTo>
                    <a:pt x="480" y="116"/>
                  </a:lnTo>
                  <a:lnTo>
                    <a:pt x="494" y="98"/>
                  </a:lnTo>
                  <a:lnTo>
                    <a:pt x="506" y="81"/>
                  </a:lnTo>
                  <a:lnTo>
                    <a:pt x="517" y="61"/>
                  </a:lnTo>
                  <a:lnTo>
                    <a:pt x="524" y="42"/>
                  </a:lnTo>
                  <a:lnTo>
                    <a:pt x="529" y="21"/>
                  </a:lnTo>
                  <a:lnTo>
                    <a:pt x="533" y="0"/>
                  </a:lnTo>
                  <a:lnTo>
                    <a:pt x="521" y="12"/>
                  </a:lnTo>
                  <a:lnTo>
                    <a:pt x="509" y="22"/>
                  </a:lnTo>
                  <a:lnTo>
                    <a:pt x="495" y="31"/>
                  </a:lnTo>
                  <a:lnTo>
                    <a:pt x="481" y="42"/>
                  </a:lnTo>
                  <a:lnTo>
                    <a:pt x="465" y="50"/>
                  </a:lnTo>
                  <a:lnTo>
                    <a:pt x="450" y="58"/>
                  </a:lnTo>
                  <a:lnTo>
                    <a:pt x="432" y="66"/>
                  </a:lnTo>
                  <a:lnTo>
                    <a:pt x="415" y="73"/>
                  </a:lnTo>
                  <a:lnTo>
                    <a:pt x="398" y="80"/>
                  </a:lnTo>
                  <a:lnTo>
                    <a:pt x="378" y="84"/>
                  </a:lnTo>
                  <a:lnTo>
                    <a:pt x="360" y="90"/>
                  </a:lnTo>
                  <a:lnTo>
                    <a:pt x="340" y="94"/>
                  </a:lnTo>
                  <a:lnTo>
                    <a:pt x="320" y="97"/>
                  </a:lnTo>
                  <a:lnTo>
                    <a:pt x="300" y="99"/>
                  </a:lnTo>
                  <a:lnTo>
                    <a:pt x="278" y="101"/>
                  </a:lnTo>
                  <a:lnTo>
                    <a:pt x="257" y="102"/>
                  </a:lnTo>
                  <a:lnTo>
                    <a:pt x="238" y="102"/>
                  </a:lnTo>
                  <a:lnTo>
                    <a:pt x="218" y="101"/>
                  </a:lnTo>
                  <a:lnTo>
                    <a:pt x="200" y="99"/>
                  </a:lnTo>
                  <a:lnTo>
                    <a:pt x="181" y="97"/>
                  </a:lnTo>
                  <a:lnTo>
                    <a:pt x="163" y="94"/>
                  </a:lnTo>
                  <a:lnTo>
                    <a:pt x="146" y="90"/>
                  </a:lnTo>
                  <a:lnTo>
                    <a:pt x="128" y="86"/>
                  </a:lnTo>
                  <a:lnTo>
                    <a:pt x="112" y="80"/>
                  </a:lnTo>
                  <a:lnTo>
                    <a:pt x="95" y="75"/>
                  </a:lnTo>
                  <a:lnTo>
                    <a:pt x="80" y="68"/>
                  </a:lnTo>
                  <a:lnTo>
                    <a:pt x="65" y="61"/>
                  </a:lnTo>
                  <a:lnTo>
                    <a:pt x="51" y="55"/>
                  </a:lnTo>
                  <a:lnTo>
                    <a:pt x="37" y="48"/>
                  </a:lnTo>
                  <a:lnTo>
                    <a:pt x="23" y="38"/>
                  </a:lnTo>
                  <a:lnTo>
                    <a:pt x="12" y="30"/>
                  </a:lnTo>
                  <a:lnTo>
                    <a:pt x="0" y="21"/>
                  </a:lnTo>
                  <a:close/>
                </a:path>
              </a:pathLst>
            </a:custGeom>
            <a:solidFill>
              <a:srgbClr val="99CCFF"/>
            </a:solidFill>
            <a:ln w="9525">
              <a:noFill/>
              <a:round/>
              <a:headEnd/>
              <a:tailEnd/>
            </a:ln>
          </p:spPr>
          <p:txBody>
            <a:bodyPr/>
            <a:lstStyle/>
            <a:p>
              <a:endParaRPr lang="en-US"/>
            </a:p>
          </p:txBody>
        </p:sp>
        <p:sp>
          <p:nvSpPr>
            <p:cNvPr id="37914" name="Freeform 43"/>
            <p:cNvSpPr>
              <a:spLocks/>
            </p:cNvSpPr>
            <p:nvPr/>
          </p:nvSpPr>
          <p:spPr bwMode="auto">
            <a:xfrm>
              <a:off x="735" y="2262"/>
              <a:ext cx="310" cy="125"/>
            </a:xfrm>
            <a:custGeom>
              <a:avLst/>
              <a:gdLst>
                <a:gd name="T0" fmla="*/ 1 w 620"/>
                <a:gd name="T1" fmla="*/ 1 h 250"/>
                <a:gd name="T2" fmla="*/ 1 w 620"/>
                <a:gd name="T3" fmla="*/ 1 h 250"/>
                <a:gd name="T4" fmla="*/ 1 w 620"/>
                <a:gd name="T5" fmla="*/ 1 h 250"/>
                <a:gd name="T6" fmla="*/ 1 w 620"/>
                <a:gd name="T7" fmla="*/ 1 h 250"/>
                <a:gd name="T8" fmla="*/ 1 w 620"/>
                <a:gd name="T9" fmla="*/ 1 h 250"/>
                <a:gd name="T10" fmla="*/ 1 w 620"/>
                <a:gd name="T11" fmla="*/ 1 h 250"/>
                <a:gd name="T12" fmla="*/ 1 w 620"/>
                <a:gd name="T13" fmla="*/ 1 h 250"/>
                <a:gd name="T14" fmla="*/ 1 w 620"/>
                <a:gd name="T15" fmla="*/ 1 h 250"/>
                <a:gd name="T16" fmla="*/ 1 w 620"/>
                <a:gd name="T17" fmla="*/ 1 h 250"/>
                <a:gd name="T18" fmla="*/ 1 w 620"/>
                <a:gd name="T19" fmla="*/ 1 h 250"/>
                <a:gd name="T20" fmla="*/ 1 w 620"/>
                <a:gd name="T21" fmla="*/ 1 h 250"/>
                <a:gd name="T22" fmla="*/ 1 w 620"/>
                <a:gd name="T23" fmla="*/ 1 h 250"/>
                <a:gd name="T24" fmla="*/ 1 w 620"/>
                <a:gd name="T25" fmla="*/ 1 h 250"/>
                <a:gd name="T26" fmla="*/ 1 w 620"/>
                <a:gd name="T27" fmla="*/ 1 h 250"/>
                <a:gd name="T28" fmla="*/ 1 w 620"/>
                <a:gd name="T29" fmla="*/ 1 h 250"/>
                <a:gd name="T30" fmla="*/ 1 w 620"/>
                <a:gd name="T31" fmla="*/ 1 h 250"/>
                <a:gd name="T32" fmla="*/ 1 w 620"/>
                <a:gd name="T33" fmla="*/ 1 h 250"/>
                <a:gd name="T34" fmla="*/ 1 w 620"/>
                <a:gd name="T35" fmla="*/ 1 h 250"/>
                <a:gd name="T36" fmla="*/ 1 w 620"/>
                <a:gd name="T37" fmla="*/ 1 h 250"/>
                <a:gd name="T38" fmla="*/ 1 w 620"/>
                <a:gd name="T39" fmla="*/ 1 h 250"/>
                <a:gd name="T40" fmla="*/ 1 w 620"/>
                <a:gd name="T41" fmla="*/ 1 h 250"/>
                <a:gd name="T42" fmla="*/ 1 w 620"/>
                <a:gd name="T43" fmla="*/ 1 h 250"/>
                <a:gd name="T44" fmla="*/ 1 w 620"/>
                <a:gd name="T45" fmla="*/ 1 h 250"/>
                <a:gd name="T46" fmla="*/ 1 w 620"/>
                <a:gd name="T47" fmla="*/ 1 h 250"/>
                <a:gd name="T48" fmla="*/ 1 w 620"/>
                <a:gd name="T49" fmla="*/ 1 h 250"/>
                <a:gd name="T50" fmla="*/ 1 w 620"/>
                <a:gd name="T51" fmla="*/ 1 h 250"/>
                <a:gd name="T52" fmla="*/ 1 w 620"/>
                <a:gd name="T53" fmla="*/ 1 h 250"/>
                <a:gd name="T54" fmla="*/ 1 w 620"/>
                <a:gd name="T55" fmla="*/ 1 h 250"/>
                <a:gd name="T56" fmla="*/ 1 w 620"/>
                <a:gd name="T57" fmla="*/ 1 h 250"/>
                <a:gd name="T58" fmla="*/ 1 w 620"/>
                <a:gd name="T59" fmla="*/ 1 h 250"/>
                <a:gd name="T60" fmla="*/ 1 w 620"/>
                <a:gd name="T61" fmla="*/ 1 h 250"/>
                <a:gd name="T62" fmla="*/ 1 w 620"/>
                <a:gd name="T63" fmla="*/ 1 h 2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0"/>
                <a:gd name="T97" fmla="*/ 0 h 250"/>
                <a:gd name="T98" fmla="*/ 620 w 620"/>
                <a:gd name="T99" fmla="*/ 250 h 25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0" h="250">
                  <a:moveTo>
                    <a:pt x="0" y="40"/>
                  </a:moveTo>
                  <a:lnTo>
                    <a:pt x="4" y="63"/>
                  </a:lnTo>
                  <a:lnTo>
                    <a:pt x="11" y="85"/>
                  </a:lnTo>
                  <a:lnTo>
                    <a:pt x="22" y="106"/>
                  </a:lnTo>
                  <a:lnTo>
                    <a:pt x="33" y="127"/>
                  </a:lnTo>
                  <a:lnTo>
                    <a:pt x="47" y="145"/>
                  </a:lnTo>
                  <a:lnTo>
                    <a:pt x="63" y="164"/>
                  </a:lnTo>
                  <a:lnTo>
                    <a:pt x="81" y="180"/>
                  </a:lnTo>
                  <a:lnTo>
                    <a:pt x="101" y="195"/>
                  </a:lnTo>
                  <a:lnTo>
                    <a:pt x="123" y="207"/>
                  </a:lnTo>
                  <a:lnTo>
                    <a:pt x="146" y="220"/>
                  </a:lnTo>
                  <a:lnTo>
                    <a:pt x="170" y="229"/>
                  </a:lnTo>
                  <a:lnTo>
                    <a:pt x="196" y="237"/>
                  </a:lnTo>
                  <a:lnTo>
                    <a:pt x="222" y="244"/>
                  </a:lnTo>
                  <a:lnTo>
                    <a:pt x="251" y="248"/>
                  </a:lnTo>
                  <a:lnTo>
                    <a:pt x="279" y="250"/>
                  </a:lnTo>
                  <a:lnTo>
                    <a:pt x="309" y="250"/>
                  </a:lnTo>
                  <a:lnTo>
                    <a:pt x="340" y="248"/>
                  </a:lnTo>
                  <a:lnTo>
                    <a:pt x="370" y="243"/>
                  </a:lnTo>
                  <a:lnTo>
                    <a:pt x="398" y="236"/>
                  </a:lnTo>
                  <a:lnTo>
                    <a:pt x="426" y="227"/>
                  </a:lnTo>
                  <a:lnTo>
                    <a:pt x="453" y="217"/>
                  </a:lnTo>
                  <a:lnTo>
                    <a:pt x="478" y="204"/>
                  </a:lnTo>
                  <a:lnTo>
                    <a:pt x="501" y="189"/>
                  </a:lnTo>
                  <a:lnTo>
                    <a:pt x="523" y="173"/>
                  </a:lnTo>
                  <a:lnTo>
                    <a:pt x="542" y="156"/>
                  </a:lnTo>
                  <a:lnTo>
                    <a:pt x="561" y="136"/>
                  </a:lnTo>
                  <a:lnTo>
                    <a:pt x="577" y="116"/>
                  </a:lnTo>
                  <a:lnTo>
                    <a:pt x="591" y="95"/>
                  </a:lnTo>
                  <a:lnTo>
                    <a:pt x="601" y="73"/>
                  </a:lnTo>
                  <a:lnTo>
                    <a:pt x="610" y="48"/>
                  </a:lnTo>
                  <a:lnTo>
                    <a:pt x="616" y="24"/>
                  </a:lnTo>
                  <a:lnTo>
                    <a:pt x="620" y="0"/>
                  </a:lnTo>
                  <a:lnTo>
                    <a:pt x="606" y="13"/>
                  </a:lnTo>
                  <a:lnTo>
                    <a:pt x="592" y="25"/>
                  </a:lnTo>
                  <a:lnTo>
                    <a:pt x="576" y="38"/>
                  </a:lnTo>
                  <a:lnTo>
                    <a:pt x="560" y="50"/>
                  </a:lnTo>
                  <a:lnTo>
                    <a:pt x="542" y="60"/>
                  </a:lnTo>
                  <a:lnTo>
                    <a:pt x="524" y="70"/>
                  </a:lnTo>
                  <a:lnTo>
                    <a:pt x="504" y="80"/>
                  </a:lnTo>
                  <a:lnTo>
                    <a:pt x="485" y="88"/>
                  </a:lnTo>
                  <a:lnTo>
                    <a:pt x="464" y="96"/>
                  </a:lnTo>
                  <a:lnTo>
                    <a:pt x="442" y="103"/>
                  </a:lnTo>
                  <a:lnTo>
                    <a:pt x="420" y="109"/>
                  </a:lnTo>
                  <a:lnTo>
                    <a:pt x="397" y="114"/>
                  </a:lnTo>
                  <a:lnTo>
                    <a:pt x="374" y="119"/>
                  </a:lnTo>
                  <a:lnTo>
                    <a:pt x="350" y="122"/>
                  </a:lnTo>
                  <a:lnTo>
                    <a:pt x="326" y="126"/>
                  </a:lnTo>
                  <a:lnTo>
                    <a:pt x="302" y="127"/>
                  </a:lnTo>
                  <a:lnTo>
                    <a:pt x="279" y="127"/>
                  </a:lnTo>
                  <a:lnTo>
                    <a:pt x="257" y="127"/>
                  </a:lnTo>
                  <a:lnTo>
                    <a:pt x="234" y="126"/>
                  </a:lnTo>
                  <a:lnTo>
                    <a:pt x="213" y="123"/>
                  </a:lnTo>
                  <a:lnTo>
                    <a:pt x="191" y="120"/>
                  </a:lnTo>
                  <a:lnTo>
                    <a:pt x="170" y="116"/>
                  </a:lnTo>
                  <a:lnTo>
                    <a:pt x="151" y="112"/>
                  </a:lnTo>
                  <a:lnTo>
                    <a:pt x="131" y="106"/>
                  </a:lnTo>
                  <a:lnTo>
                    <a:pt x="111" y="100"/>
                  </a:lnTo>
                  <a:lnTo>
                    <a:pt x="93" y="93"/>
                  </a:lnTo>
                  <a:lnTo>
                    <a:pt x="76" y="86"/>
                  </a:lnTo>
                  <a:lnTo>
                    <a:pt x="60" y="78"/>
                  </a:lnTo>
                  <a:lnTo>
                    <a:pt x="43" y="69"/>
                  </a:lnTo>
                  <a:lnTo>
                    <a:pt x="27" y="60"/>
                  </a:lnTo>
                  <a:lnTo>
                    <a:pt x="14" y="51"/>
                  </a:lnTo>
                  <a:lnTo>
                    <a:pt x="0" y="40"/>
                  </a:lnTo>
                  <a:close/>
                </a:path>
              </a:pathLst>
            </a:custGeom>
            <a:solidFill>
              <a:srgbClr val="99CCFF"/>
            </a:solidFill>
            <a:ln w="9525">
              <a:noFill/>
              <a:round/>
              <a:headEnd/>
              <a:tailEnd/>
            </a:ln>
          </p:spPr>
          <p:txBody>
            <a:bodyPr/>
            <a:lstStyle/>
            <a:p>
              <a:endParaRPr lang="en-US"/>
            </a:p>
          </p:txBody>
        </p:sp>
        <p:sp>
          <p:nvSpPr>
            <p:cNvPr id="37915" name="Freeform 44"/>
            <p:cNvSpPr>
              <a:spLocks/>
            </p:cNvSpPr>
            <p:nvPr/>
          </p:nvSpPr>
          <p:spPr bwMode="auto">
            <a:xfrm>
              <a:off x="1052" y="2403"/>
              <a:ext cx="277" cy="121"/>
            </a:xfrm>
            <a:custGeom>
              <a:avLst/>
              <a:gdLst>
                <a:gd name="T0" fmla="*/ 0 w 556"/>
                <a:gd name="T1" fmla="*/ 1 h 242"/>
                <a:gd name="T2" fmla="*/ 0 w 556"/>
                <a:gd name="T3" fmla="*/ 1 h 242"/>
                <a:gd name="T4" fmla="*/ 0 w 556"/>
                <a:gd name="T5" fmla="*/ 1 h 242"/>
                <a:gd name="T6" fmla="*/ 0 w 556"/>
                <a:gd name="T7" fmla="*/ 1 h 242"/>
                <a:gd name="T8" fmla="*/ 0 w 556"/>
                <a:gd name="T9" fmla="*/ 1 h 242"/>
                <a:gd name="T10" fmla="*/ 0 w 556"/>
                <a:gd name="T11" fmla="*/ 1 h 242"/>
                <a:gd name="T12" fmla="*/ 0 w 556"/>
                <a:gd name="T13" fmla="*/ 1 h 242"/>
                <a:gd name="T14" fmla="*/ 0 w 556"/>
                <a:gd name="T15" fmla="*/ 1 h 242"/>
                <a:gd name="T16" fmla="*/ 0 w 556"/>
                <a:gd name="T17" fmla="*/ 1 h 242"/>
                <a:gd name="T18" fmla="*/ 0 w 556"/>
                <a:gd name="T19" fmla="*/ 1 h 242"/>
                <a:gd name="T20" fmla="*/ 0 w 556"/>
                <a:gd name="T21" fmla="*/ 1 h 242"/>
                <a:gd name="T22" fmla="*/ 0 w 556"/>
                <a:gd name="T23" fmla="*/ 1 h 242"/>
                <a:gd name="T24" fmla="*/ 0 w 556"/>
                <a:gd name="T25" fmla="*/ 1 h 242"/>
                <a:gd name="T26" fmla="*/ 0 w 556"/>
                <a:gd name="T27" fmla="*/ 1 h 242"/>
                <a:gd name="T28" fmla="*/ 0 w 556"/>
                <a:gd name="T29" fmla="*/ 1 h 242"/>
                <a:gd name="T30" fmla="*/ 0 w 556"/>
                <a:gd name="T31" fmla="*/ 1 h 242"/>
                <a:gd name="T32" fmla="*/ 0 w 556"/>
                <a:gd name="T33" fmla="*/ 1 h 242"/>
                <a:gd name="T34" fmla="*/ 0 w 556"/>
                <a:gd name="T35" fmla="*/ 1 h 242"/>
                <a:gd name="T36" fmla="*/ 0 w 556"/>
                <a:gd name="T37" fmla="*/ 1 h 242"/>
                <a:gd name="T38" fmla="*/ 0 w 556"/>
                <a:gd name="T39" fmla="*/ 1 h 242"/>
                <a:gd name="T40" fmla="*/ 0 w 556"/>
                <a:gd name="T41" fmla="*/ 1 h 242"/>
                <a:gd name="T42" fmla="*/ 0 w 556"/>
                <a:gd name="T43" fmla="*/ 1 h 242"/>
                <a:gd name="T44" fmla="*/ 0 w 556"/>
                <a:gd name="T45" fmla="*/ 1 h 242"/>
                <a:gd name="T46" fmla="*/ 0 w 556"/>
                <a:gd name="T47" fmla="*/ 1 h 242"/>
                <a:gd name="T48" fmla="*/ 0 w 556"/>
                <a:gd name="T49" fmla="*/ 0 h 242"/>
                <a:gd name="T50" fmla="*/ 0 w 556"/>
                <a:gd name="T51" fmla="*/ 1 h 242"/>
                <a:gd name="T52" fmla="*/ 0 w 556"/>
                <a:gd name="T53" fmla="*/ 1 h 242"/>
                <a:gd name="T54" fmla="*/ 0 w 556"/>
                <a:gd name="T55" fmla="*/ 1 h 242"/>
                <a:gd name="T56" fmla="*/ 0 w 556"/>
                <a:gd name="T57" fmla="*/ 1 h 242"/>
                <a:gd name="T58" fmla="*/ 0 w 556"/>
                <a:gd name="T59" fmla="*/ 1 h 242"/>
                <a:gd name="T60" fmla="*/ 0 w 556"/>
                <a:gd name="T61" fmla="*/ 1 h 242"/>
                <a:gd name="T62" fmla="*/ 0 w 556"/>
                <a:gd name="T63" fmla="*/ 1 h 242"/>
                <a:gd name="T64" fmla="*/ 0 w 556"/>
                <a:gd name="T65" fmla="*/ 1 h 242"/>
                <a:gd name="T66" fmla="*/ 0 w 556"/>
                <a:gd name="T67" fmla="*/ 1 h 242"/>
                <a:gd name="T68" fmla="*/ 0 w 556"/>
                <a:gd name="T69" fmla="*/ 1 h 242"/>
                <a:gd name="T70" fmla="*/ 0 w 556"/>
                <a:gd name="T71" fmla="*/ 1 h 242"/>
                <a:gd name="T72" fmla="*/ 0 w 556"/>
                <a:gd name="T73" fmla="*/ 1 h 242"/>
                <a:gd name="T74" fmla="*/ 0 w 556"/>
                <a:gd name="T75" fmla="*/ 1 h 242"/>
                <a:gd name="T76" fmla="*/ 0 w 556"/>
                <a:gd name="T77" fmla="*/ 1 h 242"/>
                <a:gd name="T78" fmla="*/ 0 w 556"/>
                <a:gd name="T79" fmla="*/ 1 h 242"/>
                <a:gd name="T80" fmla="*/ 0 w 556"/>
                <a:gd name="T81" fmla="*/ 1 h 242"/>
                <a:gd name="T82" fmla="*/ 0 w 556"/>
                <a:gd name="T83" fmla="*/ 1 h 242"/>
                <a:gd name="T84" fmla="*/ 0 w 556"/>
                <a:gd name="T85" fmla="*/ 1 h 242"/>
                <a:gd name="T86" fmla="*/ 0 w 556"/>
                <a:gd name="T87" fmla="*/ 1 h 242"/>
                <a:gd name="T88" fmla="*/ 0 w 556"/>
                <a:gd name="T89" fmla="*/ 1 h 242"/>
                <a:gd name="T90" fmla="*/ 0 w 556"/>
                <a:gd name="T91" fmla="*/ 1 h 242"/>
                <a:gd name="T92" fmla="*/ 0 w 556"/>
                <a:gd name="T93" fmla="*/ 1 h 242"/>
                <a:gd name="T94" fmla="*/ 0 w 556"/>
                <a:gd name="T95" fmla="*/ 1 h 242"/>
                <a:gd name="T96" fmla="*/ 0 w 556"/>
                <a:gd name="T97" fmla="*/ 1 h 242"/>
                <a:gd name="T98" fmla="*/ 0 w 556"/>
                <a:gd name="T99" fmla="*/ 1 h 242"/>
                <a:gd name="T100" fmla="*/ 0 w 556"/>
                <a:gd name="T101" fmla="*/ 1 h 242"/>
                <a:gd name="T102" fmla="*/ 0 w 556"/>
                <a:gd name="T103" fmla="*/ 1 h 242"/>
                <a:gd name="T104" fmla="*/ 0 w 556"/>
                <a:gd name="T105" fmla="*/ 1 h 242"/>
                <a:gd name="T106" fmla="*/ 0 w 556"/>
                <a:gd name="T107" fmla="*/ 1 h 242"/>
                <a:gd name="T108" fmla="*/ 0 w 556"/>
                <a:gd name="T109" fmla="*/ 1 h 242"/>
                <a:gd name="T110" fmla="*/ 0 w 556"/>
                <a:gd name="T111" fmla="*/ 1 h 242"/>
                <a:gd name="T112" fmla="*/ 0 w 556"/>
                <a:gd name="T113" fmla="*/ 1 h 242"/>
                <a:gd name="T114" fmla="*/ 0 w 556"/>
                <a:gd name="T115" fmla="*/ 1 h 24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56"/>
                <a:gd name="T175" fmla="*/ 0 h 242"/>
                <a:gd name="T176" fmla="*/ 556 w 556"/>
                <a:gd name="T177" fmla="*/ 242 h 24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56" h="242">
                  <a:moveTo>
                    <a:pt x="65" y="94"/>
                  </a:moveTo>
                  <a:lnTo>
                    <a:pt x="84" y="99"/>
                  </a:lnTo>
                  <a:lnTo>
                    <a:pt x="105" y="104"/>
                  </a:lnTo>
                  <a:lnTo>
                    <a:pt x="126" y="109"/>
                  </a:lnTo>
                  <a:lnTo>
                    <a:pt x="147" y="112"/>
                  </a:lnTo>
                  <a:lnTo>
                    <a:pt x="169" y="114"/>
                  </a:lnTo>
                  <a:lnTo>
                    <a:pt x="190" y="117"/>
                  </a:lnTo>
                  <a:lnTo>
                    <a:pt x="212" y="118"/>
                  </a:lnTo>
                  <a:lnTo>
                    <a:pt x="235" y="118"/>
                  </a:lnTo>
                  <a:lnTo>
                    <a:pt x="260" y="117"/>
                  </a:lnTo>
                  <a:lnTo>
                    <a:pt x="285" y="115"/>
                  </a:lnTo>
                  <a:lnTo>
                    <a:pt x="308" y="112"/>
                  </a:lnTo>
                  <a:lnTo>
                    <a:pt x="332" y="109"/>
                  </a:lnTo>
                  <a:lnTo>
                    <a:pt x="354" y="104"/>
                  </a:lnTo>
                  <a:lnTo>
                    <a:pt x="377" y="98"/>
                  </a:lnTo>
                  <a:lnTo>
                    <a:pt x="398" y="91"/>
                  </a:lnTo>
                  <a:lnTo>
                    <a:pt x="420" y="84"/>
                  </a:lnTo>
                  <a:lnTo>
                    <a:pt x="439" y="76"/>
                  </a:lnTo>
                  <a:lnTo>
                    <a:pt x="459" y="67"/>
                  </a:lnTo>
                  <a:lnTo>
                    <a:pt x="477" y="58"/>
                  </a:lnTo>
                  <a:lnTo>
                    <a:pt x="495" y="47"/>
                  </a:lnTo>
                  <a:lnTo>
                    <a:pt x="512" y="37"/>
                  </a:lnTo>
                  <a:lnTo>
                    <a:pt x="528" y="26"/>
                  </a:lnTo>
                  <a:lnTo>
                    <a:pt x="542" y="13"/>
                  </a:lnTo>
                  <a:lnTo>
                    <a:pt x="556" y="0"/>
                  </a:lnTo>
                  <a:lnTo>
                    <a:pt x="552" y="24"/>
                  </a:lnTo>
                  <a:lnTo>
                    <a:pt x="545" y="49"/>
                  </a:lnTo>
                  <a:lnTo>
                    <a:pt x="536" y="72"/>
                  </a:lnTo>
                  <a:lnTo>
                    <a:pt x="525" y="94"/>
                  </a:lnTo>
                  <a:lnTo>
                    <a:pt x="511" y="114"/>
                  </a:lnTo>
                  <a:lnTo>
                    <a:pt x="495" y="134"/>
                  </a:lnTo>
                  <a:lnTo>
                    <a:pt x="476" y="154"/>
                  </a:lnTo>
                  <a:lnTo>
                    <a:pt x="455" y="170"/>
                  </a:lnTo>
                  <a:lnTo>
                    <a:pt x="434" y="186"/>
                  </a:lnTo>
                  <a:lnTo>
                    <a:pt x="409" y="200"/>
                  </a:lnTo>
                  <a:lnTo>
                    <a:pt x="384" y="212"/>
                  </a:lnTo>
                  <a:lnTo>
                    <a:pt x="358" y="223"/>
                  </a:lnTo>
                  <a:lnTo>
                    <a:pt x="330" y="231"/>
                  </a:lnTo>
                  <a:lnTo>
                    <a:pt x="301" y="236"/>
                  </a:lnTo>
                  <a:lnTo>
                    <a:pt x="271" y="241"/>
                  </a:lnTo>
                  <a:lnTo>
                    <a:pt x="240" y="242"/>
                  </a:lnTo>
                  <a:lnTo>
                    <a:pt x="222" y="242"/>
                  </a:lnTo>
                  <a:lnTo>
                    <a:pt x="204" y="241"/>
                  </a:lnTo>
                  <a:lnTo>
                    <a:pt x="186" y="239"/>
                  </a:lnTo>
                  <a:lnTo>
                    <a:pt x="169" y="236"/>
                  </a:lnTo>
                  <a:lnTo>
                    <a:pt x="152" y="233"/>
                  </a:lnTo>
                  <a:lnTo>
                    <a:pt x="135" y="228"/>
                  </a:lnTo>
                  <a:lnTo>
                    <a:pt x="120" y="224"/>
                  </a:lnTo>
                  <a:lnTo>
                    <a:pt x="104" y="218"/>
                  </a:lnTo>
                  <a:lnTo>
                    <a:pt x="89" y="212"/>
                  </a:lnTo>
                  <a:lnTo>
                    <a:pt x="74" y="205"/>
                  </a:lnTo>
                  <a:lnTo>
                    <a:pt x="60" y="197"/>
                  </a:lnTo>
                  <a:lnTo>
                    <a:pt x="48" y="189"/>
                  </a:lnTo>
                  <a:lnTo>
                    <a:pt x="35" y="181"/>
                  </a:lnTo>
                  <a:lnTo>
                    <a:pt x="22" y="172"/>
                  </a:lnTo>
                  <a:lnTo>
                    <a:pt x="11" y="162"/>
                  </a:lnTo>
                  <a:lnTo>
                    <a:pt x="0" y="151"/>
                  </a:lnTo>
                  <a:lnTo>
                    <a:pt x="65" y="94"/>
                  </a:lnTo>
                  <a:close/>
                </a:path>
              </a:pathLst>
            </a:custGeom>
            <a:solidFill>
              <a:srgbClr val="99CCFF"/>
            </a:solidFill>
            <a:ln w="9525">
              <a:noFill/>
              <a:round/>
              <a:headEnd/>
              <a:tailEnd/>
            </a:ln>
          </p:spPr>
          <p:txBody>
            <a:bodyPr/>
            <a:lstStyle/>
            <a:p>
              <a:endParaRPr lang="en-US"/>
            </a:p>
          </p:txBody>
        </p:sp>
        <p:sp>
          <p:nvSpPr>
            <p:cNvPr id="37916" name="Freeform 45"/>
            <p:cNvSpPr>
              <a:spLocks/>
            </p:cNvSpPr>
            <p:nvPr/>
          </p:nvSpPr>
          <p:spPr bwMode="auto">
            <a:xfrm>
              <a:off x="883" y="2061"/>
              <a:ext cx="463" cy="327"/>
            </a:xfrm>
            <a:custGeom>
              <a:avLst/>
              <a:gdLst>
                <a:gd name="T0" fmla="*/ 1 w 925"/>
                <a:gd name="T1" fmla="*/ 1 h 652"/>
                <a:gd name="T2" fmla="*/ 1 w 925"/>
                <a:gd name="T3" fmla="*/ 1 h 652"/>
                <a:gd name="T4" fmla="*/ 1 w 925"/>
                <a:gd name="T5" fmla="*/ 1 h 652"/>
                <a:gd name="T6" fmla="*/ 1 w 925"/>
                <a:gd name="T7" fmla="*/ 1 h 652"/>
                <a:gd name="T8" fmla="*/ 1 w 925"/>
                <a:gd name="T9" fmla="*/ 1 h 652"/>
                <a:gd name="T10" fmla="*/ 1 w 925"/>
                <a:gd name="T11" fmla="*/ 1 h 652"/>
                <a:gd name="T12" fmla="*/ 1 w 925"/>
                <a:gd name="T13" fmla="*/ 1 h 652"/>
                <a:gd name="T14" fmla="*/ 1 w 925"/>
                <a:gd name="T15" fmla="*/ 1 h 652"/>
                <a:gd name="T16" fmla="*/ 1 w 925"/>
                <a:gd name="T17" fmla="*/ 1 h 652"/>
                <a:gd name="T18" fmla="*/ 1 w 925"/>
                <a:gd name="T19" fmla="*/ 1 h 652"/>
                <a:gd name="T20" fmla="*/ 1 w 925"/>
                <a:gd name="T21" fmla="*/ 1 h 652"/>
                <a:gd name="T22" fmla="*/ 1 w 925"/>
                <a:gd name="T23" fmla="*/ 1 h 652"/>
                <a:gd name="T24" fmla="*/ 1 w 925"/>
                <a:gd name="T25" fmla="*/ 1 h 652"/>
                <a:gd name="T26" fmla="*/ 1 w 925"/>
                <a:gd name="T27" fmla="*/ 1 h 652"/>
                <a:gd name="T28" fmla="*/ 1 w 925"/>
                <a:gd name="T29" fmla="*/ 1 h 652"/>
                <a:gd name="T30" fmla="*/ 1 w 925"/>
                <a:gd name="T31" fmla="*/ 1 h 652"/>
                <a:gd name="T32" fmla="*/ 1 w 925"/>
                <a:gd name="T33" fmla="*/ 1 h 652"/>
                <a:gd name="T34" fmla="*/ 1 w 925"/>
                <a:gd name="T35" fmla="*/ 1 h 652"/>
                <a:gd name="T36" fmla="*/ 1 w 925"/>
                <a:gd name="T37" fmla="*/ 1 h 652"/>
                <a:gd name="T38" fmla="*/ 1 w 925"/>
                <a:gd name="T39" fmla="*/ 1 h 652"/>
                <a:gd name="T40" fmla="*/ 1 w 925"/>
                <a:gd name="T41" fmla="*/ 1 h 652"/>
                <a:gd name="T42" fmla="*/ 1 w 925"/>
                <a:gd name="T43" fmla="*/ 1 h 652"/>
                <a:gd name="T44" fmla="*/ 1 w 925"/>
                <a:gd name="T45" fmla="*/ 1 h 652"/>
                <a:gd name="T46" fmla="*/ 1 w 925"/>
                <a:gd name="T47" fmla="*/ 1 h 652"/>
                <a:gd name="T48" fmla="*/ 1 w 925"/>
                <a:gd name="T49" fmla="*/ 1 h 652"/>
                <a:gd name="T50" fmla="*/ 1 w 925"/>
                <a:gd name="T51" fmla="*/ 1 h 652"/>
                <a:gd name="T52" fmla="*/ 1 w 925"/>
                <a:gd name="T53" fmla="*/ 1 h 652"/>
                <a:gd name="T54" fmla="*/ 1 w 925"/>
                <a:gd name="T55" fmla="*/ 1 h 652"/>
                <a:gd name="T56" fmla="*/ 1 w 925"/>
                <a:gd name="T57" fmla="*/ 1 h 652"/>
                <a:gd name="T58" fmla="*/ 1 w 925"/>
                <a:gd name="T59" fmla="*/ 1 h 652"/>
                <a:gd name="T60" fmla="*/ 1 w 925"/>
                <a:gd name="T61" fmla="*/ 1 h 652"/>
                <a:gd name="T62" fmla="*/ 1 w 925"/>
                <a:gd name="T63" fmla="*/ 1 h 652"/>
                <a:gd name="T64" fmla="*/ 1 w 925"/>
                <a:gd name="T65" fmla="*/ 1 h 652"/>
                <a:gd name="T66" fmla="*/ 1 w 925"/>
                <a:gd name="T67" fmla="*/ 1 h 652"/>
                <a:gd name="T68" fmla="*/ 1 w 925"/>
                <a:gd name="T69" fmla="*/ 0 h 652"/>
                <a:gd name="T70" fmla="*/ 1 w 925"/>
                <a:gd name="T71" fmla="*/ 1 h 652"/>
                <a:gd name="T72" fmla="*/ 1 w 925"/>
                <a:gd name="T73" fmla="*/ 1 h 652"/>
                <a:gd name="T74" fmla="*/ 1 w 925"/>
                <a:gd name="T75" fmla="*/ 1 h 652"/>
                <a:gd name="T76" fmla="*/ 1 w 925"/>
                <a:gd name="T77" fmla="*/ 1 h 652"/>
                <a:gd name="T78" fmla="*/ 1 w 925"/>
                <a:gd name="T79" fmla="*/ 1 h 652"/>
                <a:gd name="T80" fmla="*/ 1 w 925"/>
                <a:gd name="T81" fmla="*/ 1 h 652"/>
                <a:gd name="T82" fmla="*/ 1 w 925"/>
                <a:gd name="T83" fmla="*/ 1 h 652"/>
                <a:gd name="T84" fmla="*/ 1 w 925"/>
                <a:gd name="T85" fmla="*/ 1 h 652"/>
                <a:gd name="T86" fmla="*/ 1 w 925"/>
                <a:gd name="T87" fmla="*/ 1 h 652"/>
                <a:gd name="T88" fmla="*/ 1 w 925"/>
                <a:gd name="T89" fmla="*/ 1 h 652"/>
                <a:gd name="T90" fmla="*/ 1 w 925"/>
                <a:gd name="T91" fmla="*/ 1 h 652"/>
                <a:gd name="T92" fmla="*/ 1 w 925"/>
                <a:gd name="T93" fmla="*/ 1 h 652"/>
                <a:gd name="T94" fmla="*/ 1 w 925"/>
                <a:gd name="T95" fmla="*/ 1 h 652"/>
                <a:gd name="T96" fmla="*/ 1 w 925"/>
                <a:gd name="T97" fmla="*/ 1 h 652"/>
                <a:gd name="T98" fmla="*/ 1 w 925"/>
                <a:gd name="T99" fmla="*/ 1 h 652"/>
                <a:gd name="T100" fmla="*/ 1 w 925"/>
                <a:gd name="T101" fmla="*/ 1 h 652"/>
                <a:gd name="T102" fmla="*/ 1 w 925"/>
                <a:gd name="T103" fmla="*/ 1 h 652"/>
                <a:gd name="T104" fmla="*/ 1 w 925"/>
                <a:gd name="T105" fmla="*/ 1 h 652"/>
                <a:gd name="T106" fmla="*/ 1 w 925"/>
                <a:gd name="T107" fmla="*/ 1 h 652"/>
                <a:gd name="T108" fmla="*/ 1 w 925"/>
                <a:gd name="T109" fmla="*/ 1 h 652"/>
                <a:gd name="T110" fmla="*/ 1 w 925"/>
                <a:gd name="T111" fmla="*/ 1 h 652"/>
                <a:gd name="T112" fmla="*/ 1 w 925"/>
                <a:gd name="T113" fmla="*/ 1 h 652"/>
                <a:gd name="T114" fmla="*/ 1 w 925"/>
                <a:gd name="T115" fmla="*/ 1 h 6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25"/>
                <a:gd name="T175" fmla="*/ 0 h 652"/>
                <a:gd name="T176" fmla="*/ 925 w 925"/>
                <a:gd name="T177" fmla="*/ 652 h 6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25" h="652">
                  <a:moveTo>
                    <a:pt x="487" y="361"/>
                  </a:moveTo>
                  <a:lnTo>
                    <a:pt x="503" y="354"/>
                  </a:lnTo>
                  <a:lnTo>
                    <a:pt x="521" y="347"/>
                  </a:lnTo>
                  <a:lnTo>
                    <a:pt x="539" y="342"/>
                  </a:lnTo>
                  <a:lnTo>
                    <a:pt x="556" y="338"/>
                  </a:lnTo>
                  <a:lnTo>
                    <a:pt x="575" y="334"/>
                  </a:lnTo>
                  <a:lnTo>
                    <a:pt x="593" y="333"/>
                  </a:lnTo>
                  <a:lnTo>
                    <a:pt x="613" y="332"/>
                  </a:lnTo>
                  <a:lnTo>
                    <a:pt x="631" y="332"/>
                  </a:lnTo>
                  <a:lnTo>
                    <a:pt x="661" y="335"/>
                  </a:lnTo>
                  <a:lnTo>
                    <a:pt x="691" y="342"/>
                  </a:lnTo>
                  <a:lnTo>
                    <a:pt x="719" y="350"/>
                  </a:lnTo>
                  <a:lnTo>
                    <a:pt x="745" y="363"/>
                  </a:lnTo>
                  <a:lnTo>
                    <a:pt x="771" y="377"/>
                  </a:lnTo>
                  <a:lnTo>
                    <a:pt x="794" y="393"/>
                  </a:lnTo>
                  <a:lnTo>
                    <a:pt x="814" y="413"/>
                  </a:lnTo>
                  <a:lnTo>
                    <a:pt x="834" y="433"/>
                  </a:lnTo>
                  <a:lnTo>
                    <a:pt x="852" y="455"/>
                  </a:lnTo>
                  <a:lnTo>
                    <a:pt x="867" y="479"/>
                  </a:lnTo>
                  <a:lnTo>
                    <a:pt x="880" y="506"/>
                  </a:lnTo>
                  <a:lnTo>
                    <a:pt x="890" y="532"/>
                  </a:lnTo>
                  <a:lnTo>
                    <a:pt x="899" y="561"/>
                  </a:lnTo>
                  <a:lnTo>
                    <a:pt x="904" y="591"/>
                  </a:lnTo>
                  <a:lnTo>
                    <a:pt x="907" y="621"/>
                  </a:lnTo>
                  <a:lnTo>
                    <a:pt x="905" y="652"/>
                  </a:lnTo>
                  <a:lnTo>
                    <a:pt x="912" y="632"/>
                  </a:lnTo>
                  <a:lnTo>
                    <a:pt x="917" y="611"/>
                  </a:lnTo>
                  <a:lnTo>
                    <a:pt x="922" y="589"/>
                  </a:lnTo>
                  <a:lnTo>
                    <a:pt x="924" y="567"/>
                  </a:lnTo>
                  <a:lnTo>
                    <a:pt x="925" y="536"/>
                  </a:lnTo>
                  <a:lnTo>
                    <a:pt x="924" y="505"/>
                  </a:lnTo>
                  <a:lnTo>
                    <a:pt x="919" y="475"/>
                  </a:lnTo>
                  <a:lnTo>
                    <a:pt x="912" y="446"/>
                  </a:lnTo>
                  <a:lnTo>
                    <a:pt x="903" y="418"/>
                  </a:lnTo>
                  <a:lnTo>
                    <a:pt x="892" y="392"/>
                  </a:lnTo>
                  <a:lnTo>
                    <a:pt x="877" y="366"/>
                  </a:lnTo>
                  <a:lnTo>
                    <a:pt x="860" y="343"/>
                  </a:lnTo>
                  <a:lnTo>
                    <a:pt x="842" y="323"/>
                  </a:lnTo>
                  <a:lnTo>
                    <a:pt x="821" y="304"/>
                  </a:lnTo>
                  <a:lnTo>
                    <a:pt x="799" y="287"/>
                  </a:lnTo>
                  <a:lnTo>
                    <a:pt x="776" y="273"/>
                  </a:lnTo>
                  <a:lnTo>
                    <a:pt x="751" y="260"/>
                  </a:lnTo>
                  <a:lnTo>
                    <a:pt x="723" y="251"/>
                  </a:lnTo>
                  <a:lnTo>
                    <a:pt x="696" y="245"/>
                  </a:lnTo>
                  <a:lnTo>
                    <a:pt x="667" y="242"/>
                  </a:lnTo>
                  <a:lnTo>
                    <a:pt x="648" y="242"/>
                  </a:lnTo>
                  <a:lnTo>
                    <a:pt x="631" y="243"/>
                  </a:lnTo>
                  <a:lnTo>
                    <a:pt x="614" y="244"/>
                  </a:lnTo>
                  <a:lnTo>
                    <a:pt x="597" y="248"/>
                  </a:lnTo>
                  <a:lnTo>
                    <a:pt x="579" y="252"/>
                  </a:lnTo>
                  <a:lnTo>
                    <a:pt x="562" y="257"/>
                  </a:lnTo>
                  <a:lnTo>
                    <a:pt x="546" y="264"/>
                  </a:lnTo>
                  <a:lnTo>
                    <a:pt x="530" y="271"/>
                  </a:lnTo>
                  <a:lnTo>
                    <a:pt x="526" y="244"/>
                  </a:lnTo>
                  <a:lnTo>
                    <a:pt x="522" y="218"/>
                  </a:lnTo>
                  <a:lnTo>
                    <a:pt x="515" y="192"/>
                  </a:lnTo>
                  <a:lnTo>
                    <a:pt x="506" y="168"/>
                  </a:lnTo>
                  <a:lnTo>
                    <a:pt x="494" y="145"/>
                  </a:lnTo>
                  <a:lnTo>
                    <a:pt x="481" y="123"/>
                  </a:lnTo>
                  <a:lnTo>
                    <a:pt x="466" y="103"/>
                  </a:lnTo>
                  <a:lnTo>
                    <a:pt x="450" y="83"/>
                  </a:lnTo>
                  <a:lnTo>
                    <a:pt x="432" y="66"/>
                  </a:lnTo>
                  <a:lnTo>
                    <a:pt x="413" y="51"/>
                  </a:lnTo>
                  <a:lnTo>
                    <a:pt x="393" y="37"/>
                  </a:lnTo>
                  <a:lnTo>
                    <a:pt x="371" y="25"/>
                  </a:lnTo>
                  <a:lnTo>
                    <a:pt x="348" y="15"/>
                  </a:lnTo>
                  <a:lnTo>
                    <a:pt x="323" y="8"/>
                  </a:lnTo>
                  <a:lnTo>
                    <a:pt x="299" y="2"/>
                  </a:lnTo>
                  <a:lnTo>
                    <a:pt x="273" y="0"/>
                  </a:lnTo>
                  <a:lnTo>
                    <a:pt x="252" y="0"/>
                  </a:lnTo>
                  <a:lnTo>
                    <a:pt x="230" y="1"/>
                  </a:lnTo>
                  <a:lnTo>
                    <a:pt x="209" y="3"/>
                  </a:lnTo>
                  <a:lnTo>
                    <a:pt x="190" y="8"/>
                  </a:lnTo>
                  <a:lnTo>
                    <a:pt x="170" y="14"/>
                  </a:lnTo>
                  <a:lnTo>
                    <a:pt x="151" y="21"/>
                  </a:lnTo>
                  <a:lnTo>
                    <a:pt x="132" y="30"/>
                  </a:lnTo>
                  <a:lnTo>
                    <a:pt x="114" y="40"/>
                  </a:lnTo>
                  <a:lnTo>
                    <a:pt x="96" y="52"/>
                  </a:lnTo>
                  <a:lnTo>
                    <a:pt x="80" y="63"/>
                  </a:lnTo>
                  <a:lnTo>
                    <a:pt x="64" y="77"/>
                  </a:lnTo>
                  <a:lnTo>
                    <a:pt x="49" y="92"/>
                  </a:lnTo>
                  <a:lnTo>
                    <a:pt x="35" y="108"/>
                  </a:lnTo>
                  <a:lnTo>
                    <a:pt x="23" y="124"/>
                  </a:lnTo>
                  <a:lnTo>
                    <a:pt x="10" y="143"/>
                  </a:lnTo>
                  <a:lnTo>
                    <a:pt x="0" y="161"/>
                  </a:lnTo>
                  <a:lnTo>
                    <a:pt x="11" y="152"/>
                  </a:lnTo>
                  <a:lnTo>
                    <a:pt x="23" y="144"/>
                  </a:lnTo>
                  <a:lnTo>
                    <a:pt x="34" y="136"/>
                  </a:lnTo>
                  <a:lnTo>
                    <a:pt x="47" y="128"/>
                  </a:lnTo>
                  <a:lnTo>
                    <a:pt x="60" y="122"/>
                  </a:lnTo>
                  <a:lnTo>
                    <a:pt x="72" y="115"/>
                  </a:lnTo>
                  <a:lnTo>
                    <a:pt x="85" y="109"/>
                  </a:lnTo>
                  <a:lnTo>
                    <a:pt x="99" y="105"/>
                  </a:lnTo>
                  <a:lnTo>
                    <a:pt x="113" y="100"/>
                  </a:lnTo>
                  <a:lnTo>
                    <a:pt x="126" y="97"/>
                  </a:lnTo>
                  <a:lnTo>
                    <a:pt x="140" y="93"/>
                  </a:lnTo>
                  <a:lnTo>
                    <a:pt x="155" y="91"/>
                  </a:lnTo>
                  <a:lnTo>
                    <a:pt x="169" y="90"/>
                  </a:lnTo>
                  <a:lnTo>
                    <a:pt x="184" y="89"/>
                  </a:lnTo>
                  <a:lnTo>
                    <a:pt x="199" y="89"/>
                  </a:lnTo>
                  <a:lnTo>
                    <a:pt x="214" y="89"/>
                  </a:lnTo>
                  <a:lnTo>
                    <a:pt x="242" y="91"/>
                  </a:lnTo>
                  <a:lnTo>
                    <a:pt x="268" y="97"/>
                  </a:lnTo>
                  <a:lnTo>
                    <a:pt x="294" y="104"/>
                  </a:lnTo>
                  <a:lnTo>
                    <a:pt x="318" y="114"/>
                  </a:lnTo>
                  <a:lnTo>
                    <a:pt x="341" y="126"/>
                  </a:lnTo>
                  <a:lnTo>
                    <a:pt x="363" y="139"/>
                  </a:lnTo>
                  <a:lnTo>
                    <a:pt x="382" y="156"/>
                  </a:lnTo>
                  <a:lnTo>
                    <a:pt x="402" y="173"/>
                  </a:lnTo>
                  <a:lnTo>
                    <a:pt x="419" y="192"/>
                  </a:lnTo>
                  <a:lnTo>
                    <a:pt x="434" y="212"/>
                  </a:lnTo>
                  <a:lnTo>
                    <a:pt x="448" y="234"/>
                  </a:lnTo>
                  <a:lnTo>
                    <a:pt x="461" y="258"/>
                  </a:lnTo>
                  <a:lnTo>
                    <a:pt x="470" y="282"/>
                  </a:lnTo>
                  <a:lnTo>
                    <a:pt x="478" y="308"/>
                  </a:lnTo>
                  <a:lnTo>
                    <a:pt x="484" y="333"/>
                  </a:lnTo>
                  <a:lnTo>
                    <a:pt x="487" y="361"/>
                  </a:lnTo>
                  <a:close/>
                </a:path>
              </a:pathLst>
            </a:custGeom>
            <a:solidFill>
              <a:srgbClr val="99CCFF"/>
            </a:solidFill>
            <a:ln w="9525">
              <a:noFill/>
              <a:round/>
              <a:headEnd/>
              <a:tailEnd/>
            </a:ln>
          </p:spPr>
          <p:txBody>
            <a:bodyPr/>
            <a:lstStyle/>
            <a:p>
              <a:endParaRPr lang="en-US"/>
            </a:p>
          </p:txBody>
        </p:sp>
        <p:sp>
          <p:nvSpPr>
            <p:cNvPr id="37917" name="Freeform 46"/>
            <p:cNvSpPr>
              <a:spLocks/>
            </p:cNvSpPr>
            <p:nvPr/>
          </p:nvSpPr>
          <p:spPr bwMode="auto">
            <a:xfrm>
              <a:off x="193" y="2204"/>
              <a:ext cx="162" cy="216"/>
            </a:xfrm>
            <a:custGeom>
              <a:avLst/>
              <a:gdLst>
                <a:gd name="T0" fmla="*/ 1 w 324"/>
                <a:gd name="T1" fmla="*/ 1 h 431"/>
                <a:gd name="T2" fmla="*/ 1 w 324"/>
                <a:gd name="T3" fmla="*/ 1 h 431"/>
                <a:gd name="T4" fmla="*/ 1 w 324"/>
                <a:gd name="T5" fmla="*/ 1 h 431"/>
                <a:gd name="T6" fmla="*/ 1 w 324"/>
                <a:gd name="T7" fmla="*/ 1 h 431"/>
                <a:gd name="T8" fmla="*/ 1 w 324"/>
                <a:gd name="T9" fmla="*/ 1 h 431"/>
                <a:gd name="T10" fmla="*/ 1 w 324"/>
                <a:gd name="T11" fmla="*/ 1 h 431"/>
                <a:gd name="T12" fmla="*/ 1 w 324"/>
                <a:gd name="T13" fmla="*/ 1 h 431"/>
                <a:gd name="T14" fmla="*/ 1 w 324"/>
                <a:gd name="T15" fmla="*/ 1 h 431"/>
                <a:gd name="T16" fmla="*/ 1 w 324"/>
                <a:gd name="T17" fmla="*/ 0 h 431"/>
                <a:gd name="T18" fmla="*/ 1 w 324"/>
                <a:gd name="T19" fmla="*/ 1 h 431"/>
                <a:gd name="T20" fmla="*/ 1 w 324"/>
                <a:gd name="T21" fmla="*/ 1 h 431"/>
                <a:gd name="T22" fmla="*/ 1 w 324"/>
                <a:gd name="T23" fmla="*/ 1 h 431"/>
                <a:gd name="T24" fmla="*/ 1 w 324"/>
                <a:gd name="T25" fmla="*/ 1 h 431"/>
                <a:gd name="T26" fmla="*/ 1 w 324"/>
                <a:gd name="T27" fmla="*/ 1 h 431"/>
                <a:gd name="T28" fmla="*/ 1 w 324"/>
                <a:gd name="T29" fmla="*/ 1 h 431"/>
                <a:gd name="T30" fmla="*/ 1 w 324"/>
                <a:gd name="T31" fmla="*/ 1 h 431"/>
                <a:gd name="T32" fmla="*/ 1 w 324"/>
                <a:gd name="T33" fmla="*/ 1 h 431"/>
                <a:gd name="T34" fmla="*/ 1 w 324"/>
                <a:gd name="T35" fmla="*/ 1 h 431"/>
                <a:gd name="T36" fmla="*/ 1 w 324"/>
                <a:gd name="T37" fmla="*/ 1 h 431"/>
                <a:gd name="T38" fmla="*/ 1 w 324"/>
                <a:gd name="T39" fmla="*/ 1 h 431"/>
                <a:gd name="T40" fmla="*/ 1 w 324"/>
                <a:gd name="T41" fmla="*/ 1 h 431"/>
                <a:gd name="T42" fmla="*/ 1 w 324"/>
                <a:gd name="T43" fmla="*/ 1 h 431"/>
                <a:gd name="T44" fmla="*/ 1 w 324"/>
                <a:gd name="T45" fmla="*/ 1 h 431"/>
                <a:gd name="T46" fmla="*/ 1 w 324"/>
                <a:gd name="T47" fmla="*/ 1 h 431"/>
                <a:gd name="T48" fmla="*/ 0 w 324"/>
                <a:gd name="T49" fmla="*/ 1 h 431"/>
                <a:gd name="T50" fmla="*/ 0 w 324"/>
                <a:gd name="T51" fmla="*/ 1 h 431"/>
                <a:gd name="T52" fmla="*/ 1 w 324"/>
                <a:gd name="T53" fmla="*/ 1 h 431"/>
                <a:gd name="T54" fmla="*/ 1 w 324"/>
                <a:gd name="T55" fmla="*/ 1 h 431"/>
                <a:gd name="T56" fmla="*/ 1 w 324"/>
                <a:gd name="T57" fmla="*/ 1 h 431"/>
                <a:gd name="T58" fmla="*/ 1 w 324"/>
                <a:gd name="T59" fmla="*/ 1 h 431"/>
                <a:gd name="T60" fmla="*/ 1 w 324"/>
                <a:gd name="T61" fmla="*/ 1 h 431"/>
                <a:gd name="T62" fmla="*/ 1 w 324"/>
                <a:gd name="T63" fmla="*/ 1 h 431"/>
                <a:gd name="T64" fmla="*/ 1 w 324"/>
                <a:gd name="T65" fmla="*/ 1 h 431"/>
                <a:gd name="T66" fmla="*/ 1 w 324"/>
                <a:gd name="T67" fmla="*/ 1 h 431"/>
                <a:gd name="T68" fmla="*/ 1 w 324"/>
                <a:gd name="T69" fmla="*/ 1 h 431"/>
                <a:gd name="T70" fmla="*/ 1 w 324"/>
                <a:gd name="T71" fmla="*/ 1 h 431"/>
                <a:gd name="T72" fmla="*/ 1 w 324"/>
                <a:gd name="T73" fmla="*/ 1 h 431"/>
                <a:gd name="T74" fmla="*/ 1 w 324"/>
                <a:gd name="T75" fmla="*/ 1 h 431"/>
                <a:gd name="T76" fmla="*/ 1 w 324"/>
                <a:gd name="T77" fmla="*/ 1 h 431"/>
                <a:gd name="T78" fmla="*/ 1 w 324"/>
                <a:gd name="T79" fmla="*/ 1 h 431"/>
                <a:gd name="T80" fmla="*/ 1 w 324"/>
                <a:gd name="T81" fmla="*/ 1 h 431"/>
                <a:gd name="T82" fmla="*/ 1 w 324"/>
                <a:gd name="T83" fmla="*/ 1 h 431"/>
                <a:gd name="T84" fmla="*/ 1 w 324"/>
                <a:gd name="T85" fmla="*/ 1 h 431"/>
                <a:gd name="T86" fmla="*/ 1 w 324"/>
                <a:gd name="T87" fmla="*/ 1 h 431"/>
                <a:gd name="T88" fmla="*/ 1 w 324"/>
                <a:gd name="T89" fmla="*/ 1 h 431"/>
                <a:gd name="T90" fmla="*/ 1 w 324"/>
                <a:gd name="T91" fmla="*/ 1 h 431"/>
                <a:gd name="T92" fmla="*/ 1 w 324"/>
                <a:gd name="T93" fmla="*/ 1 h 431"/>
                <a:gd name="T94" fmla="*/ 1 w 324"/>
                <a:gd name="T95" fmla="*/ 1 h 431"/>
                <a:gd name="T96" fmla="*/ 1 w 324"/>
                <a:gd name="T97" fmla="*/ 1 h 431"/>
                <a:gd name="T98" fmla="*/ 1 w 324"/>
                <a:gd name="T99" fmla="*/ 1 h 431"/>
                <a:gd name="T100" fmla="*/ 1 w 324"/>
                <a:gd name="T101" fmla="*/ 1 h 431"/>
                <a:gd name="T102" fmla="*/ 1 w 324"/>
                <a:gd name="T103" fmla="*/ 1 h 431"/>
                <a:gd name="T104" fmla="*/ 1 w 324"/>
                <a:gd name="T105" fmla="*/ 1 h 431"/>
                <a:gd name="T106" fmla="*/ 1 w 324"/>
                <a:gd name="T107" fmla="*/ 1 h 431"/>
                <a:gd name="T108" fmla="*/ 1 w 324"/>
                <a:gd name="T109" fmla="*/ 1 h 431"/>
                <a:gd name="T110" fmla="*/ 1 w 324"/>
                <a:gd name="T111" fmla="*/ 1 h 431"/>
                <a:gd name="T112" fmla="*/ 1 w 324"/>
                <a:gd name="T113" fmla="*/ 1 h 431"/>
                <a:gd name="T114" fmla="*/ 1 w 324"/>
                <a:gd name="T115" fmla="*/ 1 h 431"/>
                <a:gd name="T116" fmla="*/ 1 w 324"/>
                <a:gd name="T117" fmla="*/ 1 h 431"/>
                <a:gd name="T118" fmla="*/ 1 w 324"/>
                <a:gd name="T119" fmla="*/ 1 h 431"/>
                <a:gd name="T120" fmla="*/ 1 w 324"/>
                <a:gd name="T121" fmla="*/ 1 h 431"/>
                <a:gd name="T122" fmla="*/ 1 w 324"/>
                <a:gd name="T123" fmla="*/ 1 h 43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24"/>
                <a:gd name="T187" fmla="*/ 0 h 431"/>
                <a:gd name="T188" fmla="*/ 324 w 324"/>
                <a:gd name="T189" fmla="*/ 431 h 43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24" h="431">
                  <a:moveTo>
                    <a:pt x="324" y="26"/>
                  </a:moveTo>
                  <a:lnTo>
                    <a:pt x="314" y="21"/>
                  </a:lnTo>
                  <a:lnTo>
                    <a:pt x="303" y="16"/>
                  </a:lnTo>
                  <a:lnTo>
                    <a:pt x="292" y="11"/>
                  </a:lnTo>
                  <a:lnTo>
                    <a:pt x="280" y="8"/>
                  </a:lnTo>
                  <a:lnTo>
                    <a:pt x="269" y="4"/>
                  </a:lnTo>
                  <a:lnTo>
                    <a:pt x="257" y="2"/>
                  </a:lnTo>
                  <a:lnTo>
                    <a:pt x="246" y="1"/>
                  </a:lnTo>
                  <a:lnTo>
                    <a:pt x="233" y="0"/>
                  </a:lnTo>
                  <a:lnTo>
                    <a:pt x="210" y="1"/>
                  </a:lnTo>
                  <a:lnTo>
                    <a:pt x="188" y="4"/>
                  </a:lnTo>
                  <a:lnTo>
                    <a:pt x="167" y="10"/>
                  </a:lnTo>
                  <a:lnTo>
                    <a:pt x="147" y="19"/>
                  </a:lnTo>
                  <a:lnTo>
                    <a:pt x="126" y="30"/>
                  </a:lnTo>
                  <a:lnTo>
                    <a:pt x="107" y="42"/>
                  </a:lnTo>
                  <a:lnTo>
                    <a:pt x="90" y="57"/>
                  </a:lnTo>
                  <a:lnTo>
                    <a:pt x="74" y="74"/>
                  </a:lnTo>
                  <a:lnTo>
                    <a:pt x="58" y="93"/>
                  </a:lnTo>
                  <a:lnTo>
                    <a:pt x="45" y="113"/>
                  </a:lnTo>
                  <a:lnTo>
                    <a:pt x="33" y="135"/>
                  </a:lnTo>
                  <a:lnTo>
                    <a:pt x="22" y="157"/>
                  </a:lnTo>
                  <a:lnTo>
                    <a:pt x="14" y="181"/>
                  </a:lnTo>
                  <a:lnTo>
                    <a:pt x="7" y="206"/>
                  </a:lnTo>
                  <a:lnTo>
                    <a:pt x="3" y="233"/>
                  </a:lnTo>
                  <a:lnTo>
                    <a:pt x="0" y="259"/>
                  </a:lnTo>
                  <a:lnTo>
                    <a:pt x="0" y="283"/>
                  </a:lnTo>
                  <a:lnTo>
                    <a:pt x="3" y="307"/>
                  </a:lnTo>
                  <a:lnTo>
                    <a:pt x="6" y="331"/>
                  </a:lnTo>
                  <a:lnTo>
                    <a:pt x="11" y="352"/>
                  </a:lnTo>
                  <a:lnTo>
                    <a:pt x="18" y="373"/>
                  </a:lnTo>
                  <a:lnTo>
                    <a:pt x="26" y="394"/>
                  </a:lnTo>
                  <a:lnTo>
                    <a:pt x="35" y="412"/>
                  </a:lnTo>
                  <a:lnTo>
                    <a:pt x="45" y="431"/>
                  </a:lnTo>
                  <a:lnTo>
                    <a:pt x="44" y="416"/>
                  </a:lnTo>
                  <a:lnTo>
                    <a:pt x="43" y="401"/>
                  </a:lnTo>
                  <a:lnTo>
                    <a:pt x="42" y="386"/>
                  </a:lnTo>
                  <a:lnTo>
                    <a:pt x="42" y="371"/>
                  </a:lnTo>
                  <a:lnTo>
                    <a:pt x="44" y="344"/>
                  </a:lnTo>
                  <a:lnTo>
                    <a:pt x="49" y="318"/>
                  </a:lnTo>
                  <a:lnTo>
                    <a:pt x="56" y="292"/>
                  </a:lnTo>
                  <a:lnTo>
                    <a:pt x="64" y="268"/>
                  </a:lnTo>
                  <a:lnTo>
                    <a:pt x="74" y="245"/>
                  </a:lnTo>
                  <a:lnTo>
                    <a:pt x="87" y="223"/>
                  </a:lnTo>
                  <a:lnTo>
                    <a:pt x="99" y="204"/>
                  </a:lnTo>
                  <a:lnTo>
                    <a:pt x="116" y="185"/>
                  </a:lnTo>
                  <a:lnTo>
                    <a:pt x="132" y="168"/>
                  </a:lnTo>
                  <a:lnTo>
                    <a:pt x="149" y="153"/>
                  </a:lnTo>
                  <a:lnTo>
                    <a:pt x="167" y="140"/>
                  </a:lnTo>
                  <a:lnTo>
                    <a:pt x="188" y="130"/>
                  </a:lnTo>
                  <a:lnTo>
                    <a:pt x="209" y="122"/>
                  </a:lnTo>
                  <a:lnTo>
                    <a:pt x="230" y="116"/>
                  </a:lnTo>
                  <a:lnTo>
                    <a:pt x="252" y="113"/>
                  </a:lnTo>
                  <a:lnTo>
                    <a:pt x="275" y="112"/>
                  </a:lnTo>
                  <a:lnTo>
                    <a:pt x="280" y="112"/>
                  </a:lnTo>
                  <a:lnTo>
                    <a:pt x="286" y="112"/>
                  </a:lnTo>
                  <a:lnTo>
                    <a:pt x="293" y="113"/>
                  </a:lnTo>
                  <a:lnTo>
                    <a:pt x="299" y="113"/>
                  </a:lnTo>
                  <a:lnTo>
                    <a:pt x="305" y="114"/>
                  </a:lnTo>
                  <a:lnTo>
                    <a:pt x="310" y="115"/>
                  </a:lnTo>
                  <a:lnTo>
                    <a:pt x="316" y="117"/>
                  </a:lnTo>
                  <a:lnTo>
                    <a:pt x="322" y="118"/>
                  </a:lnTo>
                  <a:lnTo>
                    <a:pt x="324" y="26"/>
                  </a:lnTo>
                  <a:close/>
                </a:path>
              </a:pathLst>
            </a:custGeom>
            <a:solidFill>
              <a:srgbClr val="99CCFF"/>
            </a:solidFill>
            <a:ln w="9525">
              <a:noFill/>
              <a:round/>
              <a:headEnd/>
              <a:tailEnd/>
            </a:ln>
          </p:spPr>
          <p:txBody>
            <a:bodyPr/>
            <a:lstStyle/>
            <a:p>
              <a:endParaRPr lang="en-US"/>
            </a:p>
          </p:txBody>
        </p:sp>
      </p:grpSp>
      <p:pic>
        <p:nvPicPr>
          <p:cNvPr id="503811" name="Picture 3" descr="Rain"/>
          <p:cNvPicPr>
            <a:picLocks noChangeAspect="1" noChangeArrowheads="1"/>
          </p:cNvPicPr>
          <p:nvPr/>
        </p:nvPicPr>
        <p:blipFill>
          <a:blip r:embed="rId3" cstate="print"/>
          <a:srcRect/>
          <a:stretch>
            <a:fillRect/>
          </a:stretch>
        </p:blipFill>
        <p:spPr bwMode="auto">
          <a:xfrm>
            <a:off x="2876814" y="1358030"/>
            <a:ext cx="1649413" cy="1676400"/>
          </a:xfrm>
          <a:prstGeom prst="rect">
            <a:avLst/>
          </a:prstGeom>
          <a:noFill/>
          <a:ln w="9525">
            <a:noFill/>
            <a:miter lim="800000"/>
            <a:headEnd/>
            <a:tailEnd/>
          </a:ln>
        </p:spPr>
      </p:pic>
      <p:pic>
        <p:nvPicPr>
          <p:cNvPr id="503810" name="Picture 2" descr="Rain"/>
          <p:cNvPicPr>
            <a:picLocks noChangeAspect="1" noChangeArrowheads="1"/>
          </p:cNvPicPr>
          <p:nvPr/>
        </p:nvPicPr>
        <p:blipFill>
          <a:blip r:embed="rId3" cstate="print"/>
          <a:srcRect/>
          <a:stretch>
            <a:fillRect/>
          </a:stretch>
        </p:blipFill>
        <p:spPr bwMode="auto">
          <a:xfrm>
            <a:off x="3105414" y="4177430"/>
            <a:ext cx="1649413" cy="1676400"/>
          </a:xfrm>
          <a:prstGeom prst="rect">
            <a:avLst/>
          </a:prstGeom>
          <a:noFill/>
          <a:ln w="9525">
            <a:noFill/>
            <a:miter lim="800000"/>
            <a:headEnd/>
            <a:tailEnd/>
          </a:ln>
        </p:spPr>
      </p:pic>
      <p:sp>
        <p:nvSpPr>
          <p:cNvPr id="6" name="Action Button: Movie 5">
            <a:hlinkClick r:id="rId4" highlightClick="1"/>
          </p:cNvPr>
          <p:cNvSpPr/>
          <p:nvPr/>
        </p:nvSpPr>
        <p:spPr bwMode="auto">
          <a:xfrm>
            <a:off x="6688183" y="6217920"/>
            <a:ext cx="775063" cy="522514"/>
          </a:xfrm>
          <a:prstGeom prst="actionButtonMovi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1.11111E-6 -3.33333E-6 L 1.11111E-6 -0.19629 " pathEditMode="relative" rAng="0" ptsTypes="AA">
                                      <p:cBhvr>
                                        <p:cTn id="14" dur="2000" fill="hold"/>
                                        <p:tgtEl>
                                          <p:spTgt spid="4"/>
                                        </p:tgtEl>
                                        <p:attrNameLst>
                                          <p:attrName>ppt_x</p:attrName>
                                          <p:attrName>ppt_y</p:attrName>
                                        </p:attrNameLst>
                                      </p:cBhvr>
                                      <p:rCtr x="0" y="-98"/>
                                    </p:animMotion>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503818"/>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5038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3.33333E-6 -3.40042E-6 L 0.07986 -3.40042E-6 L 0.13872 -0.00948 L 0.18576 -0.0643 L 0.2 -0.13185 " pathEditMode="relative" ptsTypes="AAAAA">
                                      <p:cBhvr>
                                        <p:cTn id="32" dur="2000" fill="hold"/>
                                        <p:tgtEl>
                                          <p:spTgt spid="3"/>
                                        </p:tgtEl>
                                        <p:attrNameLst>
                                          <p:attrName>ppt_x</p:attrName>
                                          <p:attrName>ppt_y</p:attrName>
                                        </p:attrNameLst>
                                      </p:cBhvr>
                                    </p:animMotion>
                                  </p:childTnLst>
                                </p:cTn>
                              </p:par>
                              <p:par>
                                <p:cTn id="33" presetID="1" presetClass="entr" presetSubtype="0" fill="hold" grpId="0" nodeType="withEffect">
                                  <p:stCondLst>
                                    <p:cond delay="0"/>
                                  </p:stCondLst>
                                  <p:childTnLst>
                                    <p:set>
                                      <p:cBhvr>
                                        <p:cTn id="34" dur="1" fill="hold">
                                          <p:stCondLst>
                                            <p:cond delay="0"/>
                                          </p:stCondLst>
                                        </p:cTn>
                                        <p:tgtEl>
                                          <p:spTgt spid="5038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3"/>
                                        </p:tgtEl>
                                        <p:attrNameLst>
                                          <p:attrName>style.visibility</p:attrName>
                                        </p:attrNameLst>
                                      </p:cBhvr>
                                      <p:to>
                                        <p:strVal val="hidden"/>
                                      </p:to>
                                    </p:set>
                                  </p:childTnLst>
                                </p:cTn>
                              </p:par>
                            </p:childTnLst>
                          </p:cTn>
                        </p:par>
                        <p:par>
                          <p:cTn id="39" fill="hold">
                            <p:stCondLst>
                              <p:cond delay="0"/>
                            </p:stCondLst>
                            <p:childTnLst>
                              <p:par>
                                <p:cTn id="40" presetID="1" presetClass="entr" presetSubtype="0" fill="hold" nodeType="afterEffect">
                                  <p:stCondLst>
                                    <p:cond delay="0"/>
                                  </p:stCondLst>
                                  <p:childTnLst>
                                    <p:set>
                                      <p:cBhvr>
                                        <p:cTn id="41" dur="1" fill="hold">
                                          <p:stCondLst>
                                            <p:cond delay="0"/>
                                          </p:stCondLst>
                                        </p:cTn>
                                        <p:tgtEl>
                                          <p:spTgt spid="503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18" grpId="0"/>
      <p:bldP spid="5038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t>Market, </a:t>
            </a:r>
            <a:r>
              <a:rPr lang="en-US" dirty="0" err="1"/>
              <a:t>Phosavan</a:t>
            </a:r>
            <a:r>
              <a:rPr lang="en-US" dirty="0"/>
              <a:t>, Laos</a:t>
            </a:r>
          </a:p>
        </p:txBody>
      </p:sp>
      <p:pic>
        <p:nvPicPr>
          <p:cNvPr id="6147" name="Picture 2" descr="F:\Current Work\Photos\LaosThailand2003\IMG_0269.JPG"/>
          <p:cNvPicPr>
            <a:picLocks noChangeAspect="1" noChangeArrowheads="1"/>
          </p:cNvPicPr>
          <p:nvPr/>
        </p:nvPicPr>
        <p:blipFill>
          <a:blip r:embed="rId3" cstate="print"/>
          <a:srcRect/>
          <a:stretch>
            <a:fillRect/>
          </a:stretch>
        </p:blipFill>
        <p:spPr bwMode="auto">
          <a:xfrm>
            <a:off x="2790826" y="1363663"/>
            <a:ext cx="6905625" cy="5180012"/>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1D122FAE-1FA0-46DD-B32C-08379DE60E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269" y="1361433"/>
            <a:ext cx="7498080" cy="5451498"/>
          </a:xfrm>
          <a:prstGeom prst="rect">
            <a:avLst/>
          </a:prstGeom>
        </p:spPr>
      </p:pic>
      <p:sp>
        <p:nvSpPr>
          <p:cNvPr id="652294" name="Rectangle 6"/>
          <p:cNvSpPr>
            <a:spLocks noGrp="1" noChangeArrowheads="1"/>
          </p:cNvSpPr>
          <p:nvPr>
            <p:ph type="title"/>
          </p:nvPr>
        </p:nvSpPr>
        <p:spPr/>
        <p:txBody>
          <a:bodyPr/>
          <a:lstStyle/>
          <a:p>
            <a:pPr eaLnBrk="1" hangingPunct="1">
              <a:defRPr/>
            </a:pPr>
            <a:r>
              <a:rPr lang="en-US"/>
              <a:t>Average Annual Precipitations (in millimeters)</a:t>
            </a:r>
          </a:p>
        </p:txBody>
      </p:sp>
      <p:sp>
        <p:nvSpPr>
          <p:cNvPr id="41989" name="Text Box 11"/>
          <p:cNvSpPr txBox="1">
            <a:spLocks noChangeArrowheads="1"/>
          </p:cNvSpPr>
          <p:nvPr/>
        </p:nvSpPr>
        <p:spPr bwMode="auto">
          <a:xfrm>
            <a:off x="3306218" y="4481809"/>
            <a:ext cx="1596912" cy="400110"/>
          </a:xfrm>
          <a:prstGeom prst="rect">
            <a:avLst/>
          </a:prstGeom>
          <a:noFill/>
          <a:ln w="9525">
            <a:noFill/>
            <a:miter lim="800000"/>
            <a:headEnd/>
            <a:tailEnd/>
          </a:ln>
        </p:spPr>
        <p:txBody>
          <a:bodyPr wrap="none">
            <a:spAutoFit/>
          </a:bodyPr>
          <a:lstStyle/>
          <a:p>
            <a:pPr eaLnBrk="0" hangingPunct="0"/>
            <a:r>
              <a:rPr lang="en-US" sz="2000" b="1" i="1">
                <a:solidFill>
                  <a:srgbClr val="000099"/>
                </a:solidFill>
                <a:latin typeface="Arial Narrow" panose="020B0606020202030204" pitchFamily="34" charset="0"/>
              </a:rPr>
              <a:t>Monsoon east</a:t>
            </a:r>
          </a:p>
        </p:txBody>
      </p:sp>
      <p:sp>
        <p:nvSpPr>
          <p:cNvPr id="41990" name="Text Box 12"/>
          <p:cNvSpPr txBox="1">
            <a:spLocks noChangeArrowheads="1"/>
          </p:cNvSpPr>
          <p:nvPr/>
        </p:nvSpPr>
        <p:spPr bwMode="auto">
          <a:xfrm>
            <a:off x="3082381" y="1508420"/>
            <a:ext cx="1713931" cy="400110"/>
          </a:xfrm>
          <a:prstGeom prst="rect">
            <a:avLst/>
          </a:prstGeom>
          <a:noFill/>
          <a:ln w="9525">
            <a:noFill/>
            <a:miter lim="800000"/>
            <a:headEnd/>
            <a:tailEnd/>
          </a:ln>
        </p:spPr>
        <p:txBody>
          <a:bodyPr wrap="none">
            <a:spAutoFit/>
          </a:bodyPr>
          <a:lstStyle/>
          <a:p>
            <a:pPr eaLnBrk="0" hangingPunct="0"/>
            <a:r>
              <a:rPr lang="en-US" sz="2000" b="1" i="1" dirty="0">
                <a:solidFill>
                  <a:srgbClr val="993300"/>
                </a:solidFill>
                <a:latin typeface="Arial Narrow" panose="020B0606020202030204" pitchFamily="34" charset="0"/>
              </a:rPr>
              <a:t>Dry continental</a:t>
            </a:r>
          </a:p>
        </p:txBody>
      </p:sp>
      <p:sp>
        <p:nvSpPr>
          <p:cNvPr id="41991" name="Text Box 13"/>
          <p:cNvSpPr txBox="1">
            <a:spLocks noChangeArrowheads="1"/>
          </p:cNvSpPr>
          <p:nvPr/>
        </p:nvSpPr>
        <p:spPr bwMode="auto">
          <a:xfrm>
            <a:off x="3182424" y="2330533"/>
            <a:ext cx="1019831" cy="307777"/>
          </a:xfrm>
          <a:prstGeom prst="rect">
            <a:avLst/>
          </a:prstGeom>
          <a:noFill/>
          <a:ln w="9525">
            <a:noFill/>
            <a:miter lim="800000"/>
            <a:headEnd/>
            <a:tailEnd/>
          </a:ln>
        </p:spPr>
        <p:txBody>
          <a:bodyPr wrap="none">
            <a:spAutoFit/>
          </a:bodyPr>
          <a:lstStyle/>
          <a:p>
            <a:pPr eaLnBrk="0" hangingPunct="0"/>
            <a:r>
              <a:rPr lang="en-US" sz="1400" b="1" dirty="0">
                <a:solidFill>
                  <a:srgbClr val="993300"/>
                </a:solidFill>
                <a:latin typeface="Arial Narrow" panose="020B0606020202030204" pitchFamily="34" charset="0"/>
              </a:rPr>
              <a:t>Gobi Desert</a:t>
            </a:r>
          </a:p>
        </p:txBody>
      </p:sp>
      <p:sp>
        <p:nvSpPr>
          <p:cNvPr id="41992" name="Text Box 14"/>
          <p:cNvSpPr txBox="1">
            <a:spLocks noChangeArrowheads="1"/>
          </p:cNvSpPr>
          <p:nvPr/>
        </p:nvSpPr>
        <p:spPr bwMode="auto">
          <a:xfrm>
            <a:off x="2340559" y="3054684"/>
            <a:ext cx="1125629" cy="307777"/>
          </a:xfrm>
          <a:prstGeom prst="rect">
            <a:avLst/>
          </a:prstGeom>
          <a:noFill/>
          <a:ln w="9525">
            <a:noFill/>
            <a:miter lim="800000"/>
            <a:headEnd/>
            <a:tailEnd/>
          </a:ln>
        </p:spPr>
        <p:txBody>
          <a:bodyPr wrap="none">
            <a:spAutoFit/>
          </a:bodyPr>
          <a:lstStyle/>
          <a:p>
            <a:pPr eaLnBrk="0" hangingPunct="0"/>
            <a:r>
              <a:rPr lang="en-US" sz="1400" b="1" dirty="0">
                <a:solidFill>
                  <a:srgbClr val="000099"/>
                </a:solidFill>
                <a:latin typeface="Arial Narrow" panose="020B0606020202030204" pitchFamily="34" charset="0"/>
              </a:rPr>
              <a:t>Ganges Delta</a:t>
            </a:r>
          </a:p>
        </p:txBody>
      </p:sp>
      <p:sp>
        <p:nvSpPr>
          <p:cNvPr id="41993" name="Text Box 15"/>
          <p:cNvSpPr txBox="1">
            <a:spLocks noChangeArrowheads="1"/>
          </p:cNvSpPr>
          <p:nvPr/>
        </p:nvSpPr>
        <p:spPr bwMode="auto">
          <a:xfrm>
            <a:off x="3939346" y="5147131"/>
            <a:ext cx="699230" cy="307777"/>
          </a:xfrm>
          <a:prstGeom prst="rect">
            <a:avLst/>
          </a:prstGeom>
          <a:noFill/>
          <a:ln w="9525">
            <a:noFill/>
            <a:miter lim="800000"/>
            <a:headEnd/>
            <a:tailEnd/>
          </a:ln>
        </p:spPr>
        <p:txBody>
          <a:bodyPr wrap="none">
            <a:spAutoFit/>
          </a:bodyPr>
          <a:lstStyle/>
          <a:p>
            <a:pPr eaLnBrk="0" hangingPunct="0"/>
            <a:r>
              <a:rPr lang="en-US" sz="1400" b="1" dirty="0">
                <a:solidFill>
                  <a:srgbClr val="000099"/>
                </a:solidFill>
                <a:latin typeface="Arial Narrow" panose="020B0606020202030204" pitchFamily="34" charset="0"/>
              </a:rPr>
              <a:t>Borneo</a:t>
            </a:r>
          </a:p>
        </p:txBody>
      </p:sp>
      <p:sp>
        <p:nvSpPr>
          <p:cNvPr id="41994" name="Freeform 17"/>
          <p:cNvSpPr>
            <a:spLocks/>
          </p:cNvSpPr>
          <p:nvPr/>
        </p:nvSpPr>
        <p:spPr bwMode="auto">
          <a:xfrm>
            <a:off x="1619772" y="2107701"/>
            <a:ext cx="4549775" cy="1065213"/>
          </a:xfrm>
          <a:custGeom>
            <a:avLst/>
            <a:gdLst>
              <a:gd name="T0" fmla="*/ 2147483647 w 2866"/>
              <a:gd name="T1" fmla="*/ 2147483647 h 671"/>
              <a:gd name="T2" fmla="*/ 2147483647 w 2866"/>
              <a:gd name="T3" fmla="*/ 2147483647 h 671"/>
              <a:gd name="T4" fmla="*/ 2147483647 w 2866"/>
              <a:gd name="T5" fmla="*/ 2147483647 h 671"/>
              <a:gd name="T6" fmla="*/ 2147483647 w 2866"/>
              <a:gd name="T7" fmla="*/ 2147483647 h 671"/>
              <a:gd name="T8" fmla="*/ 2147483647 w 2866"/>
              <a:gd name="T9" fmla="*/ 2147483647 h 671"/>
              <a:gd name="T10" fmla="*/ 2147483647 w 2866"/>
              <a:gd name="T11" fmla="*/ 2147483647 h 671"/>
              <a:gd name="T12" fmla="*/ 2147483647 w 2866"/>
              <a:gd name="T13" fmla="*/ 2147483647 h 671"/>
              <a:gd name="T14" fmla="*/ 2147483647 w 2866"/>
              <a:gd name="T15" fmla="*/ 2147483647 h 671"/>
              <a:gd name="T16" fmla="*/ 0 w 2866"/>
              <a:gd name="T17" fmla="*/ 2147483647 h 6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66"/>
              <a:gd name="T28" fmla="*/ 0 h 671"/>
              <a:gd name="T29" fmla="*/ 2866 w 2866"/>
              <a:gd name="T30" fmla="*/ 671 h 67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66" h="671">
                <a:moveTo>
                  <a:pt x="2866" y="13"/>
                </a:moveTo>
                <a:cubicBezTo>
                  <a:pt x="2774" y="21"/>
                  <a:pt x="2439" y="0"/>
                  <a:pt x="2311" y="61"/>
                </a:cubicBezTo>
                <a:cubicBezTo>
                  <a:pt x="2183" y="122"/>
                  <a:pt x="2233" y="286"/>
                  <a:pt x="2098" y="376"/>
                </a:cubicBezTo>
                <a:cubicBezTo>
                  <a:pt x="1963" y="466"/>
                  <a:pt x="1659" y="561"/>
                  <a:pt x="1502" y="602"/>
                </a:cubicBezTo>
                <a:cubicBezTo>
                  <a:pt x="1345" y="643"/>
                  <a:pt x="1273" y="670"/>
                  <a:pt x="1153" y="624"/>
                </a:cubicBezTo>
                <a:cubicBezTo>
                  <a:pt x="1033" y="578"/>
                  <a:pt x="889" y="384"/>
                  <a:pt x="781" y="327"/>
                </a:cubicBezTo>
                <a:cubicBezTo>
                  <a:pt x="673" y="270"/>
                  <a:pt x="587" y="264"/>
                  <a:pt x="507" y="280"/>
                </a:cubicBezTo>
                <a:cubicBezTo>
                  <a:pt x="427" y="296"/>
                  <a:pt x="386" y="359"/>
                  <a:pt x="302" y="424"/>
                </a:cubicBezTo>
                <a:cubicBezTo>
                  <a:pt x="218" y="489"/>
                  <a:pt x="63" y="620"/>
                  <a:pt x="0" y="671"/>
                </a:cubicBezTo>
              </a:path>
            </a:pathLst>
          </a:custGeom>
          <a:noFill/>
          <a:ln w="38100">
            <a:solidFill>
              <a:srgbClr val="0070C0"/>
            </a:solidFill>
            <a:prstDash val="sysDot"/>
            <a:round/>
            <a:headEnd/>
            <a:tailEnd/>
          </a:ln>
        </p:spPr>
        <p:txBody>
          <a:bodyPr/>
          <a:lstStyle/>
          <a:p>
            <a:endParaRPr lang="en-US"/>
          </a:p>
        </p:txBody>
      </p:sp>
      <p:sp>
        <p:nvSpPr>
          <p:cNvPr id="41995" name="Rectangle 19"/>
          <p:cNvSpPr>
            <a:spLocks noChangeArrowheads="1"/>
          </p:cNvSpPr>
          <p:nvPr/>
        </p:nvSpPr>
        <p:spPr bwMode="auto">
          <a:xfrm>
            <a:off x="1158513" y="5870106"/>
            <a:ext cx="1577975" cy="508000"/>
          </a:xfrm>
          <a:prstGeom prst="rect">
            <a:avLst/>
          </a:prstGeom>
          <a:noFill/>
          <a:ln w="19050">
            <a:noFill/>
            <a:miter lim="800000"/>
            <a:headEnd/>
            <a:tailEnd/>
          </a:ln>
        </p:spPr>
        <p:txBody>
          <a:bodyPr lIns="0" tIns="0" rIns="0" bIns="0">
            <a:spAutoFit/>
          </a:bodyPr>
          <a:lstStyle/>
          <a:p>
            <a:r>
              <a:rPr lang="en-US" sz="1600" b="1" dirty="0">
                <a:solidFill>
                  <a:srgbClr val="333333"/>
                </a:solidFill>
                <a:latin typeface="Arial Narrow" pitchFamily="34" charset="0"/>
              </a:rPr>
              <a:t>Raining every day with no dry season</a:t>
            </a:r>
          </a:p>
        </p:txBody>
      </p:sp>
      <p:sp>
        <p:nvSpPr>
          <p:cNvPr id="41996" name="Rectangle 21"/>
          <p:cNvSpPr>
            <a:spLocks noChangeArrowheads="1"/>
          </p:cNvSpPr>
          <p:nvPr/>
        </p:nvSpPr>
        <p:spPr bwMode="auto">
          <a:xfrm>
            <a:off x="1317600" y="2130310"/>
            <a:ext cx="1130300" cy="508000"/>
          </a:xfrm>
          <a:prstGeom prst="rect">
            <a:avLst/>
          </a:prstGeom>
          <a:noFill/>
          <a:ln w="19050">
            <a:noFill/>
            <a:miter lim="800000"/>
            <a:headEnd/>
            <a:tailEnd/>
          </a:ln>
        </p:spPr>
        <p:txBody>
          <a:bodyPr lIns="0" tIns="0" rIns="0" bIns="0">
            <a:spAutoFit/>
          </a:bodyPr>
          <a:lstStyle/>
          <a:p>
            <a:r>
              <a:rPr lang="en-US" sz="1600" b="1" dirty="0">
                <a:solidFill>
                  <a:srgbClr val="333333"/>
                </a:solidFill>
                <a:latin typeface="Arial Narrow" pitchFamily="34" charset="0"/>
              </a:rPr>
              <a:t>Driest desert on earth</a:t>
            </a:r>
          </a:p>
        </p:txBody>
      </p:sp>
      <p:sp>
        <p:nvSpPr>
          <p:cNvPr id="41997" name="Line 23"/>
          <p:cNvSpPr>
            <a:spLocks noChangeShapeType="1"/>
          </p:cNvSpPr>
          <p:nvPr/>
        </p:nvSpPr>
        <p:spPr bwMode="auto">
          <a:xfrm>
            <a:off x="2438375" y="2401774"/>
            <a:ext cx="652462" cy="130175"/>
          </a:xfrm>
          <a:prstGeom prst="line">
            <a:avLst/>
          </a:prstGeom>
          <a:noFill/>
          <a:ln w="38100">
            <a:solidFill>
              <a:srgbClr val="333333"/>
            </a:solidFill>
            <a:round/>
            <a:headEnd/>
            <a:tailEnd type="oval" w="med" len="med"/>
          </a:ln>
        </p:spPr>
        <p:txBody>
          <a:bodyPr/>
          <a:lstStyle/>
          <a:p>
            <a:endParaRPr lang="en-US"/>
          </a:p>
        </p:txBody>
      </p:sp>
      <p:sp>
        <p:nvSpPr>
          <p:cNvPr id="41998" name="Line 24"/>
          <p:cNvSpPr>
            <a:spLocks noChangeShapeType="1"/>
          </p:cNvSpPr>
          <p:nvPr/>
        </p:nvSpPr>
        <p:spPr bwMode="auto">
          <a:xfrm flipV="1">
            <a:off x="2723787" y="5420844"/>
            <a:ext cx="1338262" cy="708025"/>
          </a:xfrm>
          <a:prstGeom prst="line">
            <a:avLst/>
          </a:prstGeom>
          <a:noFill/>
          <a:ln w="38100">
            <a:solidFill>
              <a:srgbClr val="333333"/>
            </a:solidFill>
            <a:round/>
            <a:headEnd/>
            <a:tailEnd type="oval" w="med" len="med"/>
          </a:ln>
        </p:spPr>
        <p:txBody>
          <a:bodyPr/>
          <a:lstStyle/>
          <a:p>
            <a:endParaRPr lang="en-US"/>
          </a:p>
        </p:txBody>
      </p:sp>
      <p:sp>
        <p:nvSpPr>
          <p:cNvPr id="41999" name="Line 25"/>
          <p:cNvSpPr>
            <a:spLocks noChangeShapeType="1"/>
          </p:cNvSpPr>
          <p:nvPr/>
        </p:nvSpPr>
        <p:spPr bwMode="auto">
          <a:xfrm flipH="1" flipV="1">
            <a:off x="3125417" y="3404293"/>
            <a:ext cx="2240346" cy="657088"/>
          </a:xfrm>
          <a:prstGeom prst="line">
            <a:avLst/>
          </a:prstGeom>
          <a:noFill/>
          <a:ln w="38100">
            <a:solidFill>
              <a:srgbClr val="333333"/>
            </a:solidFill>
            <a:round/>
            <a:headEnd/>
            <a:tailEnd type="oval" w="med" len="med"/>
          </a:ln>
        </p:spPr>
        <p:txBody>
          <a:bodyPr/>
          <a:lstStyle/>
          <a:p>
            <a:endParaRPr lang="en-US"/>
          </a:p>
        </p:txBody>
      </p:sp>
      <p:sp>
        <p:nvSpPr>
          <p:cNvPr id="42000" name="Rectangle 26"/>
          <p:cNvSpPr>
            <a:spLocks noChangeArrowheads="1"/>
          </p:cNvSpPr>
          <p:nvPr/>
        </p:nvSpPr>
        <p:spPr bwMode="auto">
          <a:xfrm>
            <a:off x="5381081" y="3588707"/>
            <a:ext cx="1817688" cy="996950"/>
          </a:xfrm>
          <a:prstGeom prst="rect">
            <a:avLst/>
          </a:prstGeom>
          <a:noFill/>
          <a:ln w="19050">
            <a:noFill/>
            <a:miter lim="800000"/>
            <a:headEnd/>
            <a:tailEnd/>
          </a:ln>
        </p:spPr>
        <p:txBody>
          <a:bodyPr lIns="0" tIns="0" rIns="0" bIns="0">
            <a:spAutoFit/>
          </a:bodyPr>
          <a:lstStyle/>
          <a:p>
            <a:r>
              <a:rPr lang="en-US" sz="1600" b="1" dirty="0" err="1">
                <a:solidFill>
                  <a:srgbClr val="333333"/>
                </a:solidFill>
                <a:latin typeface="Arial Narrow" pitchFamily="34" charset="0"/>
              </a:rPr>
              <a:t>Mawsynram</a:t>
            </a:r>
            <a:r>
              <a:rPr lang="en-US" sz="1600" b="1" dirty="0">
                <a:solidFill>
                  <a:srgbClr val="333333"/>
                </a:solidFill>
                <a:latin typeface="Arial Narrow" pitchFamily="34" charset="0"/>
              </a:rPr>
              <a:t>, India (467” of rain per year; 11860 mm). Most precipitation on earth</a:t>
            </a:r>
          </a:p>
        </p:txBody>
      </p:sp>
      <p:sp>
        <p:nvSpPr>
          <p:cNvPr id="42001" name="Freeform 27"/>
          <p:cNvSpPr>
            <a:spLocks/>
          </p:cNvSpPr>
          <p:nvPr/>
        </p:nvSpPr>
        <p:spPr bwMode="auto">
          <a:xfrm>
            <a:off x="7198769" y="6291558"/>
            <a:ext cx="1393825" cy="196850"/>
          </a:xfrm>
          <a:custGeom>
            <a:avLst/>
            <a:gdLst>
              <a:gd name="T0" fmla="*/ 0 w 878"/>
              <a:gd name="T1" fmla="*/ 2147483647 h 124"/>
              <a:gd name="T2" fmla="*/ 2147483647 w 878"/>
              <a:gd name="T3" fmla="*/ 2147483647 h 124"/>
              <a:gd name="T4" fmla="*/ 2147483647 w 878"/>
              <a:gd name="T5" fmla="*/ 2147483647 h 124"/>
              <a:gd name="T6" fmla="*/ 2147483647 w 878"/>
              <a:gd name="T7" fmla="*/ 0 h 124"/>
              <a:gd name="T8" fmla="*/ 0 60000 65536"/>
              <a:gd name="T9" fmla="*/ 0 60000 65536"/>
              <a:gd name="T10" fmla="*/ 0 60000 65536"/>
              <a:gd name="T11" fmla="*/ 0 60000 65536"/>
              <a:gd name="T12" fmla="*/ 0 w 878"/>
              <a:gd name="T13" fmla="*/ 0 h 124"/>
              <a:gd name="T14" fmla="*/ 878 w 878"/>
              <a:gd name="T15" fmla="*/ 124 h 124"/>
            </a:gdLst>
            <a:ahLst/>
            <a:cxnLst>
              <a:cxn ang="T8">
                <a:pos x="T0" y="T1"/>
              </a:cxn>
              <a:cxn ang="T9">
                <a:pos x="T2" y="T3"/>
              </a:cxn>
              <a:cxn ang="T10">
                <a:pos x="T4" y="T5"/>
              </a:cxn>
              <a:cxn ang="T11">
                <a:pos x="T6" y="T7"/>
              </a:cxn>
            </a:cxnLst>
            <a:rect l="T12" t="T13" r="T14" b="T15"/>
            <a:pathLst>
              <a:path w="878" h="124">
                <a:moveTo>
                  <a:pt x="0" y="124"/>
                </a:moveTo>
                <a:cubicBezTo>
                  <a:pt x="67" y="100"/>
                  <a:pt x="135" y="76"/>
                  <a:pt x="233" y="69"/>
                </a:cubicBezTo>
                <a:cubicBezTo>
                  <a:pt x="331" y="62"/>
                  <a:pt x="483" y="94"/>
                  <a:pt x="590" y="83"/>
                </a:cubicBezTo>
                <a:cubicBezTo>
                  <a:pt x="697" y="72"/>
                  <a:pt x="787" y="36"/>
                  <a:pt x="878" y="0"/>
                </a:cubicBezTo>
              </a:path>
            </a:pathLst>
          </a:custGeom>
          <a:noFill/>
          <a:ln w="38100">
            <a:solidFill>
              <a:srgbClr val="0000FF"/>
            </a:solidFill>
            <a:prstDash val="sysDot"/>
            <a:round/>
            <a:headEnd/>
            <a:tailEnd/>
          </a:ln>
        </p:spPr>
        <p:txBody>
          <a:bodyPr/>
          <a:lstStyle/>
          <a:p>
            <a:endParaRPr lang="en-US"/>
          </a:p>
        </p:txBody>
      </p:sp>
      <p:pic>
        <p:nvPicPr>
          <p:cNvPr id="1026" name="Picture 2" descr="Image result for Rain Shadow effect.">
            <a:extLst>
              <a:ext uri="{FF2B5EF4-FFF2-40B4-BE49-F238E27FC236}">
                <a16:creationId xmlns:a16="http://schemas.microsoft.com/office/drawing/2014/main" id="{DE0D37F1-5909-47D6-9FFF-11003AE0D9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2594" y="1394522"/>
            <a:ext cx="3524250" cy="1733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2"/>
          <p:cNvSpPr>
            <a:spLocks noGrp="1" noChangeArrowheads="1"/>
          </p:cNvSpPr>
          <p:nvPr>
            <p:ph type="title"/>
          </p:nvPr>
        </p:nvSpPr>
        <p:spPr/>
        <p:txBody>
          <a:bodyPr/>
          <a:lstStyle/>
          <a:p>
            <a:pPr eaLnBrk="1" hangingPunct="1">
              <a:defRPr/>
            </a:pPr>
            <a:r>
              <a:rPr lang="en-US"/>
              <a:t>3. Monsoons</a:t>
            </a:r>
          </a:p>
        </p:txBody>
      </p:sp>
      <p:sp>
        <p:nvSpPr>
          <p:cNvPr id="38915" name="Rectangle 3"/>
          <p:cNvSpPr>
            <a:spLocks noGrp="1" noChangeArrowheads="1"/>
          </p:cNvSpPr>
          <p:nvPr>
            <p:ph idx="1"/>
          </p:nvPr>
        </p:nvSpPr>
        <p:spPr/>
        <p:txBody>
          <a:bodyPr/>
          <a:lstStyle/>
          <a:p>
            <a:pPr eaLnBrk="1" hangingPunct="1"/>
            <a:r>
              <a:rPr lang="en-US" dirty="0"/>
              <a:t>Monsoons</a:t>
            </a:r>
          </a:p>
          <a:p>
            <a:pPr lvl="1" eaLnBrk="1" hangingPunct="1"/>
            <a:r>
              <a:rPr lang="en-US" dirty="0"/>
              <a:t>From the Arabic word “</a:t>
            </a:r>
            <a:r>
              <a:rPr lang="en-US" dirty="0" err="1"/>
              <a:t>mausim</a:t>
            </a:r>
            <a:r>
              <a:rPr lang="en-US" dirty="0"/>
              <a:t>” which means season:</a:t>
            </a:r>
          </a:p>
          <a:p>
            <a:pPr lvl="2" eaLnBrk="1" hangingPunct="1"/>
            <a:r>
              <a:rPr lang="en-US" dirty="0"/>
              <a:t>Annual weather cycle within the tropical and subtropical continents of Asia, Australia and Africa and the adjacent seas and oceans.</a:t>
            </a:r>
          </a:p>
          <a:p>
            <a:pPr lvl="1" eaLnBrk="1" hangingPunct="1"/>
            <a:r>
              <a:rPr lang="en-US" dirty="0"/>
              <a:t>Most vigorous and dramatic cycles of weather events on earth:</a:t>
            </a:r>
          </a:p>
          <a:p>
            <a:pPr lvl="2" eaLnBrk="1" hangingPunct="1"/>
            <a:r>
              <a:rPr lang="en-US" dirty="0"/>
              <a:t>Torrential rains.</a:t>
            </a:r>
          </a:p>
          <a:p>
            <a:pPr lvl="2" eaLnBrk="1" hangingPunct="1"/>
            <a:r>
              <a:rPr lang="en-US" dirty="0"/>
              <a:t>Floods.</a:t>
            </a:r>
          </a:p>
          <a:p>
            <a:pPr lvl="2" eaLnBrk="1" hangingPunct="1"/>
            <a:r>
              <a:rPr lang="en-US" dirty="0"/>
              <a:t>Tropical cyclones.</a:t>
            </a:r>
          </a:p>
          <a:p>
            <a:pPr lvl="1" eaLnBrk="1" hangingPunct="1"/>
            <a:r>
              <a:rPr lang="en-US" dirty="0"/>
              <a:t>Blow from the southwest from April to October:</a:t>
            </a:r>
          </a:p>
          <a:p>
            <a:pPr lvl="2" eaLnBrk="1" hangingPunct="1"/>
            <a:r>
              <a:rPr lang="en-US" dirty="0"/>
              <a:t>Wet season.</a:t>
            </a:r>
          </a:p>
          <a:p>
            <a:pPr lvl="2" eaLnBrk="1" hangingPunct="1"/>
            <a:r>
              <a:rPr lang="en-US" dirty="0"/>
              <a:t>India gets more than 80% of its rainfall during the monsoon.</a:t>
            </a:r>
          </a:p>
          <a:p>
            <a:pPr lvl="1" eaLnBrk="1" hangingPunct="1"/>
            <a:r>
              <a:rPr lang="en-US" dirty="0"/>
              <a:t>Blow from the northeast from October to April:</a:t>
            </a:r>
          </a:p>
          <a:p>
            <a:pPr lvl="2" eaLnBrk="1" hangingPunct="1"/>
            <a:r>
              <a:rPr lang="en-US" dirty="0"/>
              <a:t>Dry season.</a:t>
            </a:r>
          </a:p>
          <a:p>
            <a:pPr lvl="1"/>
            <a:r>
              <a:rPr lang="en-US" dirty="0"/>
              <a:t>Blocked and directed by Himalayas; Lasts for weeks.</a:t>
            </a:r>
          </a:p>
        </p:txBody>
      </p:sp>
      <p:sp>
        <p:nvSpPr>
          <p:cNvPr id="5" name="TextBox 4">
            <a:extLst>
              <a:ext uri="{FF2B5EF4-FFF2-40B4-BE49-F238E27FC236}">
                <a16:creationId xmlns:a16="http://schemas.microsoft.com/office/drawing/2014/main" id="{DCB3C8D7-2194-464B-9E44-E952631615C1}"/>
              </a:ext>
            </a:extLst>
          </p:cNvPr>
          <p:cNvSpPr txBox="1"/>
          <p:nvPr/>
        </p:nvSpPr>
        <p:spPr>
          <a:xfrm>
            <a:off x="8645697" y="5713211"/>
            <a:ext cx="3336753" cy="707886"/>
          </a:xfrm>
          <a:prstGeom prst="rect">
            <a:avLst/>
          </a:prstGeom>
          <a:noFill/>
        </p:spPr>
        <p:txBody>
          <a:bodyPr wrap="square" rtlCol="0">
            <a:spAutoFit/>
          </a:bodyPr>
          <a:lstStyle/>
          <a:p>
            <a:r>
              <a:rPr lang="en-US" sz="2000" b="1" dirty="0">
                <a:latin typeface="Agency FB" pitchFamily="34" charset="0"/>
              </a:rPr>
              <a:t>What are the meteorological and economic impacts of the monsoon?</a:t>
            </a:r>
          </a:p>
        </p:txBody>
      </p:sp>
      <p:pic>
        <p:nvPicPr>
          <p:cNvPr id="6" name="Picture 2" descr="C:\Users\ecojpr\AppData\Local\Microsoft\Windows\Temporary Internet Files\Content.IE5\H0P94DF5\MC900442072[1].wmf">
            <a:extLst>
              <a:ext uri="{FF2B5EF4-FFF2-40B4-BE49-F238E27FC236}">
                <a16:creationId xmlns:a16="http://schemas.microsoft.com/office/drawing/2014/main" id="{15667E58-7002-46FB-9D0F-1AB37D06A7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24789" y="4873393"/>
            <a:ext cx="914400" cy="652715"/>
          </a:xfrm>
          <a:prstGeom prst="rect">
            <a:avLst/>
          </a:prstGeom>
          <a:noFill/>
          <a:extLst>
            <a:ext uri="{909E8E84-426E-40DD-AFC4-6F175D3DCCD1}">
              <a14:hiddenFill xmlns:a14="http://schemas.microsoft.com/office/drawing/2010/main">
                <a:solidFill>
                  <a:srgbClr val="FFFFFF"/>
                </a:solidFill>
              </a14:hiddenFill>
            </a:ext>
          </a:extLst>
        </p:spPr>
      </p:pic>
      <p:sp>
        <p:nvSpPr>
          <p:cNvPr id="2" name="Action Button: Movie 1">
            <a:hlinkClick r:id="rId4" highlightClick="1"/>
          </p:cNvPr>
          <p:cNvSpPr/>
          <p:nvPr/>
        </p:nvSpPr>
        <p:spPr bwMode="auto">
          <a:xfrm>
            <a:off x="9840686" y="2989728"/>
            <a:ext cx="647440" cy="522515"/>
          </a:xfrm>
          <a:prstGeom prst="actionButtonMovi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Dominant Wind Patterns in the Winter (October to April) – Dry Season</a:t>
            </a:r>
          </a:p>
        </p:txBody>
      </p:sp>
      <p:pic>
        <p:nvPicPr>
          <p:cNvPr id="3" name="Picture 2" descr="Map&#10;&#10;Description automatically generated">
            <a:extLst>
              <a:ext uri="{FF2B5EF4-FFF2-40B4-BE49-F238E27FC236}">
                <a16:creationId xmlns:a16="http://schemas.microsoft.com/office/drawing/2014/main" id="{22699D90-E7CC-49D1-9D56-47B9F2A553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468880" y="1280160"/>
            <a:ext cx="7315200" cy="5511417"/>
          </a:xfrm>
          <a:prstGeom prst="rect">
            <a:avLst/>
          </a:prstGeom>
        </p:spPr>
      </p:pic>
    </p:spTree>
    <p:extLst>
      <p:ext uri="{BB962C8B-B14F-4D97-AF65-F5344CB8AC3E}">
        <p14:creationId xmlns:p14="http://schemas.microsoft.com/office/powerpoint/2010/main" val="25239516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Dominant Wind Patterns in the Summer (April to October) – Wet Season</a:t>
            </a:r>
          </a:p>
        </p:txBody>
      </p:sp>
      <p:pic>
        <p:nvPicPr>
          <p:cNvPr id="5" name="Picture 4" descr="Map&#10;&#10;Description automatically generated">
            <a:extLst>
              <a:ext uri="{FF2B5EF4-FFF2-40B4-BE49-F238E27FC236}">
                <a16:creationId xmlns:a16="http://schemas.microsoft.com/office/drawing/2014/main" id="{100F9EEE-8ED6-4448-B399-10A4476D75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468880" y="1280160"/>
            <a:ext cx="7315200" cy="5485146"/>
          </a:xfrm>
          <a:prstGeom prst="rect">
            <a:avLst/>
          </a:prstGeom>
        </p:spPr>
      </p:pic>
    </p:spTree>
    <p:extLst>
      <p:ext uri="{BB962C8B-B14F-4D97-AF65-F5344CB8AC3E}">
        <p14:creationId xmlns:p14="http://schemas.microsoft.com/office/powerpoint/2010/main" val="1286850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6A548-59AD-27A3-2E29-77A096DD3FCF}"/>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F790F996-A338-6D26-5CEA-29C742471EB1}"/>
              </a:ext>
            </a:extLst>
          </p:cNvPr>
          <p:cNvSpPr>
            <a:spLocks noGrp="1"/>
          </p:cNvSpPr>
          <p:nvPr>
            <p:ph type="sldNum" sz="quarter" idx="10"/>
          </p:nvPr>
        </p:nvSpPr>
        <p:spPr/>
        <p:txBody>
          <a:bodyPr/>
          <a:lstStyle/>
          <a:p>
            <a:pPr>
              <a:defRPr/>
            </a:pPr>
            <a:fld id="{AECB7351-858B-474D-AFFC-55CFFE825823}" type="slidenum">
              <a:rPr lang="en-US" smtClean="0"/>
              <a:pPr>
                <a:defRPr/>
              </a:pPr>
              <a:t>54</a:t>
            </a:fld>
            <a:endParaRPr lang="en-US"/>
          </a:p>
        </p:txBody>
      </p:sp>
      <p:pic>
        <p:nvPicPr>
          <p:cNvPr id="1028" name="Picture 4">
            <a:extLst>
              <a:ext uri="{FF2B5EF4-FFF2-40B4-BE49-F238E27FC236}">
                <a16:creationId xmlns:a16="http://schemas.microsoft.com/office/drawing/2014/main" id="{2F0CEAB9-575D-AE75-9903-9DC15B2D03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0637" y="0"/>
            <a:ext cx="49371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82BA230-37AF-8643-9FFE-9F536E5CBC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3512" y="0"/>
            <a:ext cx="49371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1992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7" name="Rectangle 7"/>
          <p:cNvSpPr>
            <a:spLocks noGrp="1" noChangeArrowheads="1"/>
          </p:cNvSpPr>
          <p:nvPr>
            <p:ph type="title"/>
          </p:nvPr>
        </p:nvSpPr>
        <p:spPr/>
        <p:txBody>
          <a:bodyPr/>
          <a:lstStyle/>
          <a:p>
            <a:pPr eaLnBrk="1" hangingPunct="1">
              <a:defRPr/>
            </a:pPr>
            <a:r>
              <a:rPr lang="en-US"/>
              <a:t>Monthly Precipitations (in mm)</a:t>
            </a:r>
          </a:p>
        </p:txBody>
      </p:sp>
      <p:graphicFrame>
        <p:nvGraphicFramePr>
          <p:cNvPr id="5" name="Object 8"/>
          <p:cNvGraphicFramePr>
            <a:graphicFrameLocks noGrp="1" noChangeAspect="1"/>
          </p:cNvGraphicFramePr>
          <p:nvPr>
            <p:ph idx="1"/>
            <p:extLst>
              <p:ext uri="{D42A27DB-BD31-4B8C-83A1-F6EECF244321}">
                <p14:modId xmlns:p14="http://schemas.microsoft.com/office/powerpoint/2010/main" val="3445294640"/>
              </p:ext>
            </p:extLst>
          </p:nvPr>
        </p:nvGraphicFramePr>
        <p:xfrm>
          <a:off x="1009650" y="1311275"/>
          <a:ext cx="10993438" cy="52911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514389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Rectangle 2"/>
          <p:cNvSpPr>
            <a:spLocks noGrp="1" noChangeArrowheads="1"/>
          </p:cNvSpPr>
          <p:nvPr>
            <p:ph type="title"/>
          </p:nvPr>
        </p:nvSpPr>
        <p:spPr/>
        <p:txBody>
          <a:bodyPr/>
          <a:lstStyle/>
          <a:p>
            <a:pPr eaLnBrk="1" hangingPunct="1">
              <a:defRPr/>
            </a:pPr>
            <a:r>
              <a:rPr lang="en-US"/>
              <a:t>C – The Regions of Pacific Asia</a:t>
            </a:r>
          </a:p>
        </p:txBody>
      </p:sp>
      <p:sp>
        <p:nvSpPr>
          <p:cNvPr id="43011" name="Rectangle 3"/>
          <p:cNvSpPr>
            <a:spLocks noGrp="1" noChangeArrowheads="1"/>
          </p:cNvSpPr>
          <p:nvPr>
            <p:ph type="body" idx="1"/>
          </p:nvPr>
        </p:nvSpPr>
        <p:spPr/>
        <p:txBody>
          <a:bodyPr/>
          <a:lstStyle/>
          <a:p>
            <a:pPr eaLnBrk="1" hangingPunct="1"/>
            <a:r>
              <a:rPr lang="en-US" dirty="0"/>
              <a:t>1. Regional Divisions</a:t>
            </a:r>
          </a:p>
          <a:p>
            <a:pPr lvl="1" eaLnBrk="1" hangingPunct="1"/>
            <a:r>
              <a:rPr lang="en-US" dirty="0"/>
              <a:t>What are the major geographical, economic, political and social divisions of Pacific Asia? How are the various levels of economic development of the region expressed in its geography?</a:t>
            </a:r>
          </a:p>
          <a:p>
            <a:pPr eaLnBrk="1" hangingPunct="1"/>
            <a:r>
              <a:rPr lang="en-US" dirty="0"/>
              <a:t>2. The East Asian Context</a:t>
            </a:r>
          </a:p>
          <a:p>
            <a:pPr lvl="1" eaLnBrk="1" hangingPunct="1"/>
            <a:r>
              <a:rPr lang="en-US" dirty="0"/>
              <a:t>Which attributes are unique to East Asia?</a:t>
            </a:r>
          </a:p>
          <a:p>
            <a:pPr eaLnBrk="1" hangingPunct="1"/>
            <a:r>
              <a:rPr lang="en-US" dirty="0"/>
              <a:t>3. The Southeast Asian Context</a:t>
            </a:r>
          </a:p>
          <a:p>
            <a:pPr lvl="1" eaLnBrk="1" hangingPunct="1"/>
            <a:r>
              <a:rPr lang="en-US" dirty="0"/>
              <a:t>Which attributes are unique to Southeast Asia?</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4" name="Rectangle 4"/>
          <p:cNvSpPr>
            <a:spLocks noGrp="1" noChangeArrowheads="1"/>
          </p:cNvSpPr>
          <p:nvPr>
            <p:ph type="title"/>
          </p:nvPr>
        </p:nvSpPr>
        <p:spPr/>
        <p:txBody>
          <a:bodyPr/>
          <a:lstStyle/>
          <a:p>
            <a:pPr eaLnBrk="1" hangingPunct="1">
              <a:defRPr/>
            </a:pPr>
            <a:r>
              <a:rPr lang="en-US"/>
              <a:t>1. Regional Divisions</a:t>
            </a:r>
          </a:p>
        </p:txBody>
      </p:sp>
      <p:sp>
        <p:nvSpPr>
          <p:cNvPr id="4" name="Content Placeholder 3">
            <a:extLst>
              <a:ext uri="{FF2B5EF4-FFF2-40B4-BE49-F238E27FC236}">
                <a16:creationId xmlns:a16="http://schemas.microsoft.com/office/drawing/2014/main" id="{D67D7FCF-B6C1-4899-97E1-082A782C4D8D}"/>
              </a:ext>
            </a:extLst>
          </p:cNvPr>
          <p:cNvSpPr>
            <a:spLocks noGrp="1"/>
          </p:cNvSpPr>
          <p:nvPr>
            <p:ph sz="half" idx="2"/>
          </p:nvPr>
        </p:nvSpPr>
        <p:spPr/>
        <p:txBody>
          <a:bodyPr/>
          <a:lstStyle/>
          <a:p>
            <a:r>
              <a:rPr lang="en-US" dirty="0"/>
              <a:t>East Asia:</a:t>
            </a:r>
          </a:p>
          <a:p>
            <a:pPr lvl="1"/>
            <a:r>
              <a:rPr lang="en-US" dirty="0"/>
              <a:t>Temperate to subtropical climates.</a:t>
            </a:r>
          </a:p>
          <a:p>
            <a:pPr lvl="1"/>
            <a:r>
              <a:rPr lang="en-US" dirty="0"/>
              <a:t>High population densities.</a:t>
            </a:r>
          </a:p>
          <a:p>
            <a:pPr lvl="1"/>
            <a:r>
              <a:rPr lang="en-US" dirty="0"/>
              <a:t>Strong nation states / identity.</a:t>
            </a:r>
          </a:p>
          <a:p>
            <a:pPr lvl="1"/>
            <a:r>
              <a:rPr lang="en-US" dirty="0"/>
              <a:t>Limited (Japan, Koreas) or highly strained (China) natural resources.</a:t>
            </a:r>
          </a:p>
          <a:p>
            <a:r>
              <a:rPr lang="en-US" dirty="0"/>
              <a:t>Southeast Asia:</a:t>
            </a:r>
          </a:p>
          <a:p>
            <a:pPr lvl="1"/>
            <a:r>
              <a:rPr lang="en-US" dirty="0"/>
              <a:t>Subtropical to tropical climates.</a:t>
            </a:r>
          </a:p>
          <a:p>
            <a:pPr lvl="1"/>
            <a:r>
              <a:rPr lang="en-US" dirty="0"/>
              <a:t>Lower population densities (except Java).</a:t>
            </a:r>
          </a:p>
          <a:p>
            <a:pPr lvl="1"/>
            <a:r>
              <a:rPr lang="en-US" dirty="0"/>
              <a:t>Weak nation states / identity.</a:t>
            </a:r>
          </a:p>
          <a:p>
            <a:pPr lvl="1"/>
            <a:r>
              <a:rPr lang="en-US" dirty="0"/>
              <a:t>Numerous natural resources (minerals, timber and petroleum).</a:t>
            </a:r>
          </a:p>
        </p:txBody>
      </p:sp>
      <p:pic>
        <p:nvPicPr>
          <p:cNvPr id="6" name="Content Placeholder 5" descr="Map&#10;&#10;Description automatically generated">
            <a:extLst>
              <a:ext uri="{FF2B5EF4-FFF2-40B4-BE49-F238E27FC236}">
                <a16:creationId xmlns:a16="http://schemas.microsoft.com/office/drawing/2014/main" id="{EB1EF5D4-FC7D-4D6F-92E2-8D2866180847}"/>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bwMode="auto">
          <a:xfrm>
            <a:off x="1248999" y="1313269"/>
            <a:ext cx="4917215" cy="5287149"/>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3" name="Rectangle 13"/>
          <p:cNvSpPr>
            <a:spLocks noGrp="1" noChangeArrowheads="1"/>
          </p:cNvSpPr>
          <p:nvPr>
            <p:ph type="title"/>
          </p:nvPr>
        </p:nvSpPr>
        <p:spPr/>
        <p:txBody>
          <a:bodyPr/>
          <a:lstStyle/>
          <a:p>
            <a:pPr eaLnBrk="1" hangingPunct="1">
              <a:defRPr/>
            </a:pPr>
            <a:r>
              <a:rPr lang="en-US" dirty="0"/>
              <a:t>1. Regional Divisions</a:t>
            </a:r>
          </a:p>
        </p:txBody>
      </p:sp>
      <p:pic>
        <p:nvPicPr>
          <p:cNvPr id="5" name="Content Placeholder 4" descr="Map&#10;&#10;Description automatically generated">
            <a:extLst>
              <a:ext uri="{FF2B5EF4-FFF2-40B4-BE49-F238E27FC236}">
                <a16:creationId xmlns:a16="http://schemas.microsoft.com/office/drawing/2014/main" id="{A4D876F0-2932-44A9-9599-7594B5CF4E8E}"/>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246326" y="1311275"/>
            <a:ext cx="4922560" cy="5291138"/>
          </a:xfrm>
        </p:spPr>
      </p:pic>
      <p:sp>
        <p:nvSpPr>
          <p:cNvPr id="46084" name="Rectangle 15"/>
          <p:cNvSpPr>
            <a:spLocks noGrp="1" noChangeArrowheads="1"/>
          </p:cNvSpPr>
          <p:nvPr>
            <p:ph sz="half" idx="2"/>
          </p:nvPr>
        </p:nvSpPr>
        <p:spPr/>
        <p:txBody>
          <a:bodyPr/>
          <a:lstStyle/>
          <a:p>
            <a:pPr eaLnBrk="1" hangingPunct="1"/>
            <a:r>
              <a:rPr lang="en-US" sz="2000" dirty="0"/>
              <a:t>Japan (High Income)</a:t>
            </a:r>
          </a:p>
          <a:p>
            <a:pPr eaLnBrk="1" hangingPunct="1"/>
            <a:r>
              <a:rPr lang="en-US" sz="2000" dirty="0"/>
              <a:t>The People’s Republic of China</a:t>
            </a:r>
          </a:p>
          <a:p>
            <a:pPr eaLnBrk="1" hangingPunct="1"/>
            <a:r>
              <a:rPr lang="en-US" sz="2000" dirty="0"/>
              <a:t>NIEs (Newly Industrialized Economies)</a:t>
            </a:r>
          </a:p>
          <a:p>
            <a:pPr lvl="1" eaLnBrk="1" hangingPunct="1"/>
            <a:r>
              <a:rPr lang="en-US" sz="1800" dirty="0"/>
              <a:t>High income.</a:t>
            </a:r>
          </a:p>
          <a:p>
            <a:pPr lvl="1" eaLnBrk="1" hangingPunct="1"/>
            <a:r>
              <a:rPr lang="en-US" sz="1800" dirty="0"/>
              <a:t>South Korea, Taiwan, Hong Kong and Singapore.</a:t>
            </a:r>
          </a:p>
          <a:p>
            <a:pPr lvl="1" eaLnBrk="1" hangingPunct="1"/>
            <a:r>
              <a:rPr lang="en-US" sz="1800" dirty="0"/>
              <a:t>South Korea joined the rank of advanced economies in 2018.</a:t>
            </a:r>
          </a:p>
          <a:p>
            <a:pPr eaLnBrk="1" hangingPunct="1"/>
            <a:r>
              <a:rPr lang="en-US" sz="2000" dirty="0"/>
              <a:t>ASEAN-5</a:t>
            </a:r>
          </a:p>
          <a:p>
            <a:pPr lvl="1" eaLnBrk="1" hangingPunct="1"/>
            <a:r>
              <a:rPr lang="en-US" sz="1800" dirty="0"/>
              <a:t>Middle to upper middle income.</a:t>
            </a:r>
          </a:p>
          <a:p>
            <a:pPr lvl="1" eaLnBrk="1" hangingPunct="1"/>
            <a:r>
              <a:rPr lang="en-US" sz="1800" dirty="0"/>
              <a:t>The five major powers of the Association of Southeast Asian Nations.</a:t>
            </a:r>
          </a:p>
          <a:p>
            <a:pPr lvl="1" eaLnBrk="1" hangingPunct="1"/>
            <a:r>
              <a:rPr lang="en-US" sz="1800" dirty="0"/>
              <a:t>Indonesia, Malaysia, Thailand, Vietnam and Philippines.</a:t>
            </a:r>
          </a:p>
          <a:p>
            <a:pPr eaLnBrk="1" hangingPunct="1"/>
            <a:r>
              <a:rPr lang="en-US" sz="2000" dirty="0"/>
              <a:t>Transition Economies</a:t>
            </a:r>
          </a:p>
          <a:p>
            <a:pPr lvl="1" eaLnBrk="1" hangingPunct="1"/>
            <a:r>
              <a:rPr lang="en-US" sz="1800" dirty="0"/>
              <a:t>Low to lower middle income.</a:t>
            </a:r>
          </a:p>
          <a:p>
            <a:pPr lvl="1" eaLnBrk="1" hangingPunct="1"/>
            <a:r>
              <a:rPr lang="en-US" sz="1800" dirty="0"/>
              <a:t>The least developed of Pacific Asia</a:t>
            </a:r>
          </a:p>
          <a:p>
            <a:pPr lvl="1" eaLnBrk="1" hangingPunct="1"/>
            <a:r>
              <a:rPr lang="en-US" sz="1800" dirty="0"/>
              <a:t>North Korea, Laos, Cambodia, Burma.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Grp="1" noChangeArrowheads="1"/>
          </p:cNvSpPr>
          <p:nvPr>
            <p:ph type="title"/>
          </p:nvPr>
        </p:nvSpPr>
        <p:spPr/>
        <p:txBody>
          <a:bodyPr/>
          <a:lstStyle/>
          <a:p>
            <a:pPr eaLnBrk="1" hangingPunct="1">
              <a:defRPr/>
            </a:pPr>
            <a:r>
              <a:rPr lang="en-US" dirty="0"/>
              <a:t>1. Regional Divisions</a:t>
            </a:r>
          </a:p>
        </p:txBody>
      </p:sp>
      <p:sp>
        <p:nvSpPr>
          <p:cNvPr id="45059" name="Rectangle 3"/>
          <p:cNvSpPr>
            <a:spLocks noGrp="1" noChangeArrowheads="1"/>
          </p:cNvSpPr>
          <p:nvPr>
            <p:ph idx="1"/>
          </p:nvPr>
        </p:nvSpPr>
        <p:spPr/>
        <p:txBody>
          <a:bodyPr/>
          <a:lstStyle/>
          <a:p>
            <a:pPr eaLnBrk="1" hangingPunct="1"/>
            <a:r>
              <a:rPr lang="en-US" sz="2400" dirty="0"/>
              <a:t>Cultural divisions</a:t>
            </a:r>
          </a:p>
          <a:p>
            <a:pPr lvl="1" eaLnBrk="1" hangingPunct="1"/>
            <a:r>
              <a:rPr lang="en-US" sz="2000" dirty="0"/>
              <a:t>Japan, China (92% Han), Korea and Taiwan are ethnically homogeneous.</a:t>
            </a:r>
          </a:p>
          <a:p>
            <a:pPr lvl="1" eaLnBrk="1" hangingPunct="1"/>
            <a:r>
              <a:rPr lang="en-US" sz="2000" dirty="0"/>
              <a:t>ASEAN-5, Hong Kong and Singapore are multicultural.</a:t>
            </a:r>
          </a:p>
          <a:p>
            <a:pPr eaLnBrk="1" hangingPunct="1"/>
            <a:r>
              <a:rPr lang="en-US" sz="2400" dirty="0"/>
              <a:t>National identity</a:t>
            </a:r>
          </a:p>
          <a:p>
            <a:pPr lvl="1" eaLnBrk="1" hangingPunct="1"/>
            <a:r>
              <a:rPr lang="en-US" sz="2000" dirty="0"/>
              <a:t>A new concept.</a:t>
            </a:r>
          </a:p>
          <a:p>
            <a:pPr lvl="1" eaLnBrk="1" hangingPunct="1"/>
            <a:r>
              <a:rPr lang="en-US" sz="2000" dirty="0"/>
              <a:t>Difficult to assert, especially in Southeast Asia.</a:t>
            </a:r>
          </a:p>
          <a:p>
            <a:pPr lvl="1" eaLnBrk="1" hangingPunct="1"/>
            <a:r>
              <a:rPr lang="en-US" sz="2000" dirty="0"/>
              <a:t>Multicultural archipelagos.</a:t>
            </a:r>
          </a:p>
          <a:p>
            <a:pPr lvl="1" eaLnBrk="1" hangingPunct="1"/>
            <a:r>
              <a:rPr lang="en-US" sz="2000" dirty="0"/>
              <a:t>More tribal and ethnic identity.</a:t>
            </a:r>
          </a:p>
          <a:p>
            <a:pPr eaLnBrk="1" hangingPunct="1"/>
            <a:r>
              <a:rPr lang="en-US" sz="2400" dirty="0"/>
              <a:t>Political divide</a:t>
            </a:r>
          </a:p>
          <a:p>
            <a:pPr lvl="1" eaLnBrk="1" hangingPunct="1"/>
            <a:r>
              <a:rPr lang="en-US" sz="2000" dirty="0"/>
              <a:t>China, Vietnam and North Korea still have socialist development strategies.</a:t>
            </a:r>
          </a:p>
          <a:p>
            <a:pPr lvl="1" eaLnBrk="1" hangingPunct="1"/>
            <a:r>
              <a:rPr lang="en-US" sz="2000" dirty="0"/>
              <a:t>Border clashes with Russia, Vietnam and India.</a:t>
            </a:r>
          </a:p>
          <a:p>
            <a:pPr lvl="1" eaLnBrk="1" hangingPunct="1"/>
            <a:r>
              <a:rPr lang="en-US" sz="2000" dirty="0"/>
              <a:t>North Korea and South Korea.</a:t>
            </a:r>
          </a:p>
          <a:p>
            <a:pPr lvl="1" eaLnBrk="1" hangingPunct="1"/>
            <a:r>
              <a:rPr lang="en-US" sz="2000" dirty="0"/>
              <a:t>China and Taiwan.</a:t>
            </a:r>
          </a:p>
          <a:p>
            <a:pPr lvl="1" eaLnBrk="1" hangingPunct="1"/>
            <a:r>
              <a:rPr lang="en-US" sz="2000" dirty="0"/>
              <a:t>China and Hong Kong.</a:t>
            </a:r>
          </a:p>
          <a:p>
            <a:pPr lvl="1" eaLnBrk="1" hangingPunct="1"/>
            <a:r>
              <a:rPr lang="en-US" sz="2000" dirty="0"/>
              <a:t>The South China Sea.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t>Buddhist Temple Complex (</a:t>
            </a:r>
            <a:r>
              <a:rPr lang="en-US" dirty="0" err="1"/>
              <a:t>Wat</a:t>
            </a:r>
            <a:r>
              <a:rPr lang="en-US" dirty="0"/>
              <a:t>), Bangkok, Thailand</a:t>
            </a:r>
          </a:p>
        </p:txBody>
      </p:sp>
      <p:pic>
        <p:nvPicPr>
          <p:cNvPr id="7171" name="Picture 2" descr="C:\Users\ecojpr\Documents\Current Work\Photos\LaosThailand2003\IMG_0405.JPG"/>
          <p:cNvPicPr>
            <a:picLocks noChangeAspect="1" noChangeArrowheads="1"/>
          </p:cNvPicPr>
          <p:nvPr/>
        </p:nvPicPr>
        <p:blipFill>
          <a:blip r:embed="rId3" cstate="print"/>
          <a:srcRect/>
          <a:stretch>
            <a:fillRect/>
          </a:stretch>
        </p:blipFill>
        <p:spPr bwMode="auto">
          <a:xfrm>
            <a:off x="2581276" y="1325564"/>
            <a:ext cx="7019925" cy="5265737"/>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73" name="Rectangle 9"/>
          <p:cNvSpPr>
            <a:spLocks noGrp="1" noChangeArrowheads="1"/>
          </p:cNvSpPr>
          <p:nvPr>
            <p:ph type="title"/>
          </p:nvPr>
        </p:nvSpPr>
        <p:spPr/>
        <p:txBody>
          <a:bodyPr/>
          <a:lstStyle/>
          <a:p>
            <a:pPr eaLnBrk="1" hangingPunct="1">
              <a:defRPr/>
            </a:pPr>
            <a:r>
              <a:rPr lang="en-US" dirty="0"/>
              <a:t>1. Regional Divisions</a:t>
            </a:r>
          </a:p>
        </p:txBody>
      </p:sp>
      <p:sp>
        <p:nvSpPr>
          <p:cNvPr id="5124" name="Rectangle 10"/>
          <p:cNvSpPr>
            <a:spLocks noGrp="1" noChangeArrowheads="1"/>
          </p:cNvSpPr>
          <p:nvPr>
            <p:ph idx="1"/>
          </p:nvPr>
        </p:nvSpPr>
        <p:spPr/>
        <p:txBody>
          <a:bodyPr/>
          <a:lstStyle/>
          <a:p>
            <a:pPr eaLnBrk="1" hangingPunct="1"/>
            <a:r>
              <a:rPr lang="en-US" dirty="0"/>
              <a:t>Newly Industrialized Economies</a:t>
            </a:r>
          </a:p>
          <a:p>
            <a:pPr lvl="1" eaLnBrk="1" hangingPunct="1"/>
            <a:r>
              <a:rPr lang="en-US" dirty="0"/>
              <a:t>New because, Europe, North America and Japan were industrialized since the 19th century.</a:t>
            </a:r>
          </a:p>
          <a:p>
            <a:pPr lvl="1" eaLnBrk="1" hangingPunct="1"/>
            <a:r>
              <a:rPr lang="en-US" dirty="0"/>
              <a:t>South Korea, Taiwan, Hong Kong and Singapore.</a:t>
            </a:r>
          </a:p>
          <a:p>
            <a:pPr lvl="1" eaLnBrk="1" hangingPunct="1"/>
            <a:r>
              <a:rPr lang="en-US" dirty="0"/>
              <a:t>Using “Economies” instead of “Countries”:</a:t>
            </a:r>
          </a:p>
          <a:p>
            <a:pPr lvl="2" eaLnBrk="1" hangingPunct="1"/>
            <a:r>
              <a:rPr lang="en-US" dirty="0"/>
              <a:t>Artificial political entities.</a:t>
            </a:r>
          </a:p>
          <a:p>
            <a:pPr lvl="2" eaLnBrk="1" hangingPunct="1"/>
            <a:r>
              <a:rPr lang="en-US" dirty="0"/>
              <a:t>South Korea: created from the Korean War (1953).</a:t>
            </a:r>
          </a:p>
          <a:p>
            <a:pPr lvl="2" eaLnBrk="1" hangingPunct="1"/>
            <a:r>
              <a:rPr lang="en-US" dirty="0"/>
              <a:t>Taiwan: separated from China at the end of the Chinese Civil War (1949).</a:t>
            </a:r>
          </a:p>
          <a:p>
            <a:pPr lvl="2" eaLnBrk="1" hangingPunct="1"/>
            <a:r>
              <a:rPr lang="en-US" dirty="0"/>
              <a:t>Hong Kong: British colony from 1848 to 1997.</a:t>
            </a:r>
          </a:p>
          <a:p>
            <a:pPr lvl="2" eaLnBrk="1" hangingPunct="1"/>
            <a:r>
              <a:rPr lang="en-US" dirty="0"/>
              <a:t>Singapore: City-State which seceded from the Malaysian Federation in 1965.</a:t>
            </a:r>
          </a:p>
          <a:p>
            <a:pPr lvl="1" eaLnBrk="1" hangingPunct="1"/>
            <a:r>
              <a:rPr lang="en-US" dirty="0"/>
              <a:t>Also known as the “Four Dragons” or “Four Tigers”:</a:t>
            </a:r>
          </a:p>
          <a:p>
            <a:pPr lvl="2" eaLnBrk="1" hangingPunct="1"/>
            <a:r>
              <a:rPr lang="en-US" dirty="0"/>
              <a:t>They belong to the Chinese cultural sphere of influence (less so for South Korea).</a:t>
            </a:r>
          </a:p>
          <a:p>
            <a:pPr lvl="2" eaLnBrk="1" hangingPunct="1"/>
            <a:r>
              <a:rPr lang="en-US" dirty="0"/>
              <a:t>Very aggressive economic actors.</a:t>
            </a:r>
          </a:p>
          <a:p>
            <a:pPr lvl="2" eaLnBrk="1" hangingPunct="1"/>
            <a:r>
              <a:rPr lang="en-US" dirty="0"/>
              <a:t>At the forefront of Asian development.</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4658" name="Rectangle 2"/>
          <p:cNvSpPr>
            <a:spLocks noGrp="1" noChangeArrowheads="1"/>
          </p:cNvSpPr>
          <p:nvPr>
            <p:ph type="title"/>
          </p:nvPr>
        </p:nvSpPr>
        <p:spPr/>
        <p:txBody>
          <a:bodyPr/>
          <a:lstStyle/>
          <a:p>
            <a:pPr eaLnBrk="1" hangingPunct="1">
              <a:defRPr/>
            </a:pPr>
            <a:r>
              <a:rPr lang="en-US" dirty="0"/>
              <a:t>1. Regional Divisions</a:t>
            </a:r>
          </a:p>
        </p:txBody>
      </p:sp>
      <p:sp>
        <p:nvSpPr>
          <p:cNvPr id="4" name="Content Placeholder 3">
            <a:extLst>
              <a:ext uri="{FF2B5EF4-FFF2-40B4-BE49-F238E27FC236}">
                <a16:creationId xmlns:a16="http://schemas.microsoft.com/office/drawing/2014/main" id="{6D6EB77E-6BE2-4962-8542-DFC10C5DF3A8}"/>
              </a:ext>
            </a:extLst>
          </p:cNvPr>
          <p:cNvSpPr>
            <a:spLocks noGrp="1"/>
          </p:cNvSpPr>
          <p:nvPr>
            <p:ph idx="1"/>
          </p:nvPr>
        </p:nvSpPr>
        <p:spPr/>
        <p:txBody>
          <a:bodyPr/>
          <a:lstStyle/>
          <a:p>
            <a:r>
              <a:rPr lang="en-US" dirty="0"/>
              <a:t>Imbalances in distribution</a:t>
            </a:r>
          </a:p>
          <a:p>
            <a:pPr lvl="1"/>
            <a:r>
              <a:rPr lang="en-US" dirty="0"/>
              <a:t>Japan had around 5% of the workforce of East Asia and generates 19% of the GDP.</a:t>
            </a:r>
          </a:p>
          <a:p>
            <a:pPr lvl="1"/>
            <a:r>
              <a:rPr lang="en-US" dirty="0"/>
              <a:t>China has 62% of the workforce and generates 53% of the GDP.</a:t>
            </a:r>
          </a:p>
          <a:p>
            <a:r>
              <a:rPr lang="en-US" dirty="0"/>
              <a:t>Chinese world</a:t>
            </a:r>
          </a:p>
          <a:p>
            <a:pPr lvl="1"/>
            <a:r>
              <a:rPr lang="en-US" dirty="0"/>
              <a:t>China has the bulk of population.</a:t>
            </a:r>
          </a:p>
          <a:p>
            <a:pPr lvl="1"/>
            <a:r>
              <a:rPr lang="en-US" dirty="0"/>
              <a:t>City-states (Hong Kong and Singapore) have a combined population of 12 million.</a:t>
            </a:r>
          </a:p>
          <a:p>
            <a:r>
              <a:rPr lang="en-US" dirty="0"/>
              <a:t>Development</a:t>
            </a:r>
          </a:p>
          <a:p>
            <a:pPr lvl="1"/>
            <a:r>
              <a:rPr lang="en-US" dirty="0"/>
              <a:t>Advanced economies versus developing economies.</a:t>
            </a:r>
          </a:p>
          <a:p>
            <a:pPr lvl="1"/>
            <a:r>
              <a:rPr lang="en-US" dirty="0"/>
              <a:t>Labor versus knowledge intensive activities.</a:t>
            </a:r>
          </a:p>
          <a:p>
            <a:pPr lvl="1"/>
            <a:r>
              <a:rPr lang="en-US" dirty="0"/>
              <a:t>Singapore and South Korea the most knowledge intensive.</a:t>
            </a:r>
          </a:p>
          <a:p>
            <a:pPr lvl="1"/>
            <a:r>
              <a:rPr lang="en-US" dirty="0"/>
              <a:t>China the most labor intensive, but shifting rapidly.</a:t>
            </a:r>
          </a:p>
          <a:p>
            <a:pPr lvl="1"/>
            <a:r>
              <a:rPr lang="en-US" dirty="0"/>
              <a:t>Divide linked to labor productivity and technology.</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20DEF8-F296-4391-AF7C-EB80173A57CD}"/>
              </a:ext>
            </a:extLst>
          </p:cNvPr>
          <p:cNvSpPr>
            <a:spLocks noGrp="1"/>
          </p:cNvSpPr>
          <p:nvPr>
            <p:ph type="title"/>
          </p:nvPr>
        </p:nvSpPr>
        <p:spPr/>
        <p:txBody>
          <a:bodyPr/>
          <a:lstStyle/>
          <a:p>
            <a:r>
              <a:rPr lang="en-US" dirty="0"/>
              <a:t>1. Regional Divisions</a:t>
            </a:r>
          </a:p>
        </p:txBody>
      </p:sp>
      <p:graphicFrame>
        <p:nvGraphicFramePr>
          <p:cNvPr id="11" name="Content Placeholder 10">
            <a:extLst>
              <a:ext uri="{FF2B5EF4-FFF2-40B4-BE49-F238E27FC236}">
                <a16:creationId xmlns:a16="http://schemas.microsoft.com/office/drawing/2014/main" id="{8A8931D7-B67F-4DDF-8AEA-CE0A47EC1E8B}"/>
              </a:ext>
            </a:extLst>
          </p:cNvPr>
          <p:cNvGraphicFramePr>
            <a:graphicFrameLocks noGrp="1"/>
          </p:cNvGraphicFramePr>
          <p:nvPr>
            <p:ph sz="half" idx="1"/>
            <p:extLst>
              <p:ext uri="{D42A27DB-BD31-4B8C-83A1-F6EECF244321}">
                <p14:modId xmlns:p14="http://schemas.microsoft.com/office/powerpoint/2010/main" val="2821877011"/>
              </p:ext>
            </p:extLst>
          </p:nvPr>
        </p:nvGraphicFramePr>
        <p:xfrm>
          <a:off x="1009650" y="1311275"/>
          <a:ext cx="5395913" cy="52911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ontent Placeholder 10">
            <a:extLst>
              <a:ext uri="{FF2B5EF4-FFF2-40B4-BE49-F238E27FC236}">
                <a16:creationId xmlns:a16="http://schemas.microsoft.com/office/drawing/2014/main" id="{E4C2C395-34B0-40F5-924A-9D3E90B7C14A}"/>
              </a:ext>
            </a:extLst>
          </p:cNvPr>
          <p:cNvGraphicFramePr>
            <a:graphicFrameLocks noGrp="1"/>
          </p:cNvGraphicFramePr>
          <p:nvPr>
            <p:ph sz="half" idx="2"/>
            <p:extLst>
              <p:ext uri="{D42A27DB-BD31-4B8C-83A1-F6EECF244321}">
                <p14:modId xmlns:p14="http://schemas.microsoft.com/office/powerpoint/2010/main" val="1808930083"/>
              </p:ext>
            </p:extLst>
          </p:nvPr>
        </p:nvGraphicFramePr>
        <p:xfrm>
          <a:off x="6608763" y="1311275"/>
          <a:ext cx="5394325" cy="52911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355953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6" name="Rectangle 4"/>
          <p:cNvSpPr>
            <a:spLocks noGrp="1" noChangeArrowheads="1"/>
          </p:cNvSpPr>
          <p:nvPr>
            <p:ph type="title"/>
          </p:nvPr>
        </p:nvSpPr>
        <p:spPr/>
        <p:txBody>
          <a:bodyPr/>
          <a:lstStyle/>
          <a:p>
            <a:pPr eaLnBrk="1" hangingPunct="1">
              <a:defRPr/>
            </a:pPr>
            <a:r>
              <a:rPr lang="en-US"/>
              <a:t>Political, Physiographical and Functional Perspectives</a:t>
            </a:r>
          </a:p>
        </p:txBody>
      </p:sp>
      <p:sp>
        <p:nvSpPr>
          <p:cNvPr id="47108" name="Rectangle 11"/>
          <p:cNvSpPr>
            <a:spLocks noChangeArrowheads="1"/>
          </p:cNvSpPr>
          <p:nvPr/>
        </p:nvSpPr>
        <p:spPr bwMode="auto">
          <a:xfrm>
            <a:off x="7091364" y="1427163"/>
            <a:ext cx="3355975" cy="838200"/>
          </a:xfrm>
          <a:prstGeom prst="rect">
            <a:avLst/>
          </a:prstGeom>
          <a:noFill/>
          <a:ln w="19050">
            <a:solidFill>
              <a:srgbClr val="808080"/>
            </a:solidFill>
            <a:miter lim="800000"/>
            <a:headEnd/>
            <a:tailEnd/>
          </a:ln>
        </p:spPr>
        <p:txBody>
          <a:bodyPr anchor="ctr"/>
          <a:lstStyle/>
          <a:p>
            <a:r>
              <a:rPr lang="en-US">
                <a:latin typeface="Arial Narrow" pitchFamily="34" charset="0"/>
              </a:rPr>
              <a:t>JAKOTA: Japan / Korea / Taiwan</a:t>
            </a:r>
          </a:p>
          <a:p>
            <a:r>
              <a:rPr lang="en-US">
                <a:latin typeface="Arial Narrow" pitchFamily="34" charset="0"/>
              </a:rPr>
              <a:t>Most advanced segment.</a:t>
            </a:r>
          </a:p>
        </p:txBody>
      </p:sp>
      <p:sp>
        <p:nvSpPr>
          <p:cNvPr id="47109" name="Rectangle 12"/>
          <p:cNvSpPr>
            <a:spLocks noChangeArrowheads="1"/>
          </p:cNvSpPr>
          <p:nvPr/>
        </p:nvSpPr>
        <p:spPr bwMode="auto">
          <a:xfrm>
            <a:off x="7091364" y="2328863"/>
            <a:ext cx="3355975" cy="1225550"/>
          </a:xfrm>
          <a:prstGeom prst="rect">
            <a:avLst/>
          </a:prstGeom>
          <a:noFill/>
          <a:ln w="19050">
            <a:solidFill>
              <a:srgbClr val="808080"/>
            </a:solidFill>
            <a:miter lim="800000"/>
            <a:headEnd/>
            <a:tailEnd/>
          </a:ln>
        </p:spPr>
        <p:txBody>
          <a:bodyPr anchor="ctr"/>
          <a:lstStyle/>
          <a:p>
            <a:r>
              <a:rPr lang="en-US">
                <a:latin typeface="Arial Narrow" pitchFamily="34" charset="0"/>
              </a:rPr>
              <a:t>Coastal China: A fast growing segment with three major industrial poles (Beijing, Shanghai and Pearl River Delta).</a:t>
            </a:r>
          </a:p>
        </p:txBody>
      </p:sp>
      <p:sp>
        <p:nvSpPr>
          <p:cNvPr id="47110" name="Rectangle 13"/>
          <p:cNvSpPr>
            <a:spLocks noChangeArrowheads="1"/>
          </p:cNvSpPr>
          <p:nvPr/>
        </p:nvSpPr>
        <p:spPr bwMode="auto">
          <a:xfrm>
            <a:off x="7091364" y="3632201"/>
            <a:ext cx="3355975" cy="912813"/>
          </a:xfrm>
          <a:prstGeom prst="rect">
            <a:avLst/>
          </a:prstGeom>
          <a:noFill/>
          <a:ln w="19050">
            <a:solidFill>
              <a:srgbClr val="808080"/>
            </a:solidFill>
            <a:miter lim="800000"/>
            <a:headEnd/>
            <a:tailEnd/>
          </a:ln>
        </p:spPr>
        <p:txBody>
          <a:bodyPr anchor="ctr"/>
          <a:lstStyle/>
          <a:p>
            <a:r>
              <a:rPr lang="en-US" dirty="0">
                <a:latin typeface="Arial Narrow" pitchFamily="34" charset="0"/>
              </a:rPr>
              <a:t>ASEAN Core (Thailand, Malaysia and Singapore): The most advanced segment of Southeast Asia.</a:t>
            </a:r>
          </a:p>
        </p:txBody>
      </p:sp>
      <p:sp>
        <p:nvSpPr>
          <p:cNvPr id="47111" name="Rectangle 14"/>
          <p:cNvSpPr>
            <a:spLocks noChangeArrowheads="1"/>
          </p:cNvSpPr>
          <p:nvPr/>
        </p:nvSpPr>
        <p:spPr bwMode="auto">
          <a:xfrm>
            <a:off x="7092951" y="5762626"/>
            <a:ext cx="3355975" cy="912813"/>
          </a:xfrm>
          <a:prstGeom prst="rect">
            <a:avLst/>
          </a:prstGeom>
          <a:noFill/>
          <a:ln w="19050">
            <a:solidFill>
              <a:srgbClr val="808080"/>
            </a:solidFill>
            <a:miter lim="800000"/>
            <a:headEnd/>
            <a:tailEnd/>
          </a:ln>
        </p:spPr>
        <p:txBody>
          <a:bodyPr anchor="ctr"/>
          <a:lstStyle/>
          <a:p>
            <a:r>
              <a:rPr lang="en-US">
                <a:latin typeface="Arial Narrow" pitchFamily="34" charset="0"/>
              </a:rPr>
              <a:t>North Korea &amp; Burma: Trade sanctions and economic isolation</a:t>
            </a:r>
          </a:p>
        </p:txBody>
      </p:sp>
      <p:sp>
        <p:nvSpPr>
          <p:cNvPr id="47112" name="Rectangle 15"/>
          <p:cNvSpPr>
            <a:spLocks noChangeArrowheads="1"/>
          </p:cNvSpPr>
          <p:nvPr/>
        </p:nvSpPr>
        <p:spPr bwMode="auto">
          <a:xfrm>
            <a:off x="7091364" y="4633914"/>
            <a:ext cx="3355975" cy="1042987"/>
          </a:xfrm>
          <a:prstGeom prst="rect">
            <a:avLst/>
          </a:prstGeom>
          <a:noFill/>
          <a:ln w="19050">
            <a:solidFill>
              <a:srgbClr val="808080"/>
            </a:solidFill>
            <a:miter lim="800000"/>
            <a:headEnd/>
            <a:tailEnd/>
          </a:ln>
        </p:spPr>
        <p:txBody>
          <a:bodyPr anchor="ctr"/>
          <a:lstStyle/>
          <a:p>
            <a:r>
              <a:rPr lang="en-US" dirty="0">
                <a:latin typeface="Arial Narrow" pitchFamily="34" charset="0"/>
              </a:rPr>
              <a:t>ASEAN Periphery: Less advanced segments of Southeast Asia.</a:t>
            </a:r>
          </a:p>
        </p:txBody>
      </p:sp>
      <p:pic>
        <p:nvPicPr>
          <p:cNvPr id="6" name="Picture 5" descr="Map&#10;&#10;Description automatically generated">
            <a:extLst>
              <a:ext uri="{FF2B5EF4-FFF2-40B4-BE49-F238E27FC236}">
                <a16:creationId xmlns:a16="http://schemas.microsoft.com/office/drawing/2014/main" id="{5EAF636D-8128-484C-A9B2-88367107E3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5662" y="1427163"/>
            <a:ext cx="4955052" cy="5326062"/>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3" name="Rectangle 5"/>
          <p:cNvSpPr>
            <a:spLocks noGrp="1" noChangeArrowheads="1"/>
          </p:cNvSpPr>
          <p:nvPr>
            <p:ph type="title"/>
          </p:nvPr>
        </p:nvSpPr>
        <p:spPr/>
        <p:txBody>
          <a:bodyPr/>
          <a:lstStyle/>
          <a:p>
            <a:pPr eaLnBrk="1" hangingPunct="1">
              <a:defRPr/>
            </a:pPr>
            <a:r>
              <a:rPr lang="en-US" dirty="0"/>
              <a:t>2. The East Asian Context</a:t>
            </a:r>
          </a:p>
        </p:txBody>
      </p:sp>
      <p:sp>
        <p:nvSpPr>
          <p:cNvPr id="49155" name="Rectangle 6"/>
          <p:cNvSpPr>
            <a:spLocks noGrp="1" noChangeArrowheads="1"/>
          </p:cNvSpPr>
          <p:nvPr>
            <p:ph idx="1"/>
          </p:nvPr>
        </p:nvSpPr>
        <p:spPr/>
        <p:txBody>
          <a:bodyPr/>
          <a:lstStyle/>
          <a:p>
            <a:pPr eaLnBrk="1" hangingPunct="1"/>
            <a:r>
              <a:rPr lang="en-US" sz="2400" dirty="0"/>
              <a:t>The “Core region” of Pacific Asia</a:t>
            </a:r>
          </a:p>
          <a:p>
            <a:pPr lvl="1" eaLnBrk="1" hangingPunct="1"/>
            <a:r>
              <a:rPr lang="en-US" sz="2000" dirty="0"/>
              <a:t>The tale of two giants (China and Japan) and a divided neighbor (Korea).</a:t>
            </a:r>
          </a:p>
          <a:p>
            <a:pPr lvl="2" eaLnBrk="1" hangingPunct="1"/>
            <a:r>
              <a:rPr lang="en-US" sz="1800" dirty="0"/>
              <a:t>Demographic giant: China.</a:t>
            </a:r>
          </a:p>
          <a:p>
            <a:pPr lvl="2" eaLnBrk="1" hangingPunct="1"/>
            <a:r>
              <a:rPr lang="en-US" sz="1800" dirty="0"/>
              <a:t>Economic giant: Japan.</a:t>
            </a:r>
          </a:p>
          <a:p>
            <a:pPr lvl="2" eaLnBrk="1" hangingPunct="1"/>
            <a:r>
              <a:rPr lang="en-US" sz="1800" dirty="0"/>
              <a:t>Mongoloid race.</a:t>
            </a:r>
          </a:p>
          <a:p>
            <a:pPr lvl="1" eaLnBrk="1" hangingPunct="1"/>
            <a:r>
              <a:rPr lang="en-US" sz="2000" dirty="0"/>
              <a:t>Also considered as the “Chinese Realm” and the “Japanese Realm”:</a:t>
            </a:r>
          </a:p>
          <a:p>
            <a:pPr lvl="2" eaLnBrk="1" hangingPunct="1"/>
            <a:r>
              <a:rPr lang="en-US" sz="1800" dirty="0"/>
              <a:t>Korea being a “zone of interaction” between China and Japan.</a:t>
            </a:r>
          </a:p>
          <a:p>
            <a:pPr lvl="1" eaLnBrk="1" hangingPunct="1"/>
            <a:r>
              <a:rPr lang="en-US" sz="2000" dirty="0"/>
              <a:t>Chinese culture area:</a:t>
            </a:r>
          </a:p>
          <a:p>
            <a:pPr lvl="2" eaLnBrk="1" hangingPunct="1"/>
            <a:r>
              <a:rPr lang="en-US" sz="1800" dirty="0"/>
              <a:t>Mother civilization.</a:t>
            </a:r>
          </a:p>
          <a:p>
            <a:pPr lvl="2" eaLnBrk="1" hangingPunct="1"/>
            <a:r>
              <a:rPr lang="en-US" sz="1800" dirty="0"/>
              <a:t>Japanese and Korean cultures strongly influenced by China.</a:t>
            </a:r>
          </a:p>
          <a:p>
            <a:pPr lvl="1" eaLnBrk="1" hangingPunct="1"/>
            <a:r>
              <a:rPr lang="en-US" sz="2000" dirty="0"/>
              <a:t>East of the Himalayan mountains.</a:t>
            </a:r>
          </a:p>
          <a:p>
            <a:pPr eaLnBrk="1" hangingPunct="1"/>
            <a:r>
              <a:rPr lang="en-US" sz="2400" dirty="0"/>
              <a:t>Foreign influence</a:t>
            </a:r>
          </a:p>
          <a:p>
            <a:pPr lvl="1" eaLnBrk="1" hangingPunct="1"/>
            <a:r>
              <a:rPr lang="en-US" sz="2000" dirty="0"/>
              <a:t>Endogenous (mostly) cultural development.</a:t>
            </a:r>
          </a:p>
          <a:p>
            <a:pPr lvl="1" eaLnBrk="1" hangingPunct="1"/>
            <a:r>
              <a:rPr lang="en-US" sz="2000" dirty="0"/>
              <a:t>Both were not influenced from the outside until late 19th century.</a:t>
            </a:r>
          </a:p>
          <a:p>
            <a:pPr lvl="1" eaLnBrk="1" hangingPunct="1"/>
            <a:r>
              <a:rPr lang="en-US" sz="2000" dirty="0"/>
              <a:t>China was forced to open Treaty Ports (Hong Kong, Shanghai, Tianjin, etc.).</a:t>
            </a:r>
          </a:p>
          <a:p>
            <a:pPr lvl="1" eaLnBrk="1" hangingPunct="1"/>
            <a:r>
              <a:rPr lang="en-US" sz="2000" dirty="0"/>
              <a:t>Japan remained closed but reformed with foreign technology.</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2. The East Asian Context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179" y="1185286"/>
            <a:ext cx="6989197" cy="5632960"/>
          </a:xfrm>
          <a:prstGeom prst="rect">
            <a:avLst/>
          </a:prstGeom>
        </p:spPr>
      </p:pic>
      <p:sp>
        <p:nvSpPr>
          <p:cNvPr id="7" name="Freeform 6"/>
          <p:cNvSpPr/>
          <p:nvPr/>
        </p:nvSpPr>
        <p:spPr>
          <a:xfrm>
            <a:off x="2327524" y="2293140"/>
            <a:ext cx="2978013" cy="2727091"/>
          </a:xfrm>
          <a:custGeom>
            <a:avLst/>
            <a:gdLst>
              <a:gd name="connsiteX0" fmla="*/ 373712 w 2978013"/>
              <a:gd name="connsiteY0" fmla="*/ 1027110 h 2727091"/>
              <a:gd name="connsiteX1" fmla="*/ 564543 w 2978013"/>
              <a:gd name="connsiteY1" fmla="*/ 1456481 h 2727091"/>
              <a:gd name="connsiteX2" fmla="*/ 898498 w 2978013"/>
              <a:gd name="connsiteY2" fmla="*/ 1838143 h 2727091"/>
              <a:gd name="connsiteX3" fmla="*/ 1526651 w 2978013"/>
              <a:gd name="connsiteY3" fmla="*/ 2124390 h 2727091"/>
              <a:gd name="connsiteX4" fmla="*/ 2091194 w 2978013"/>
              <a:gd name="connsiteY4" fmla="*/ 2005121 h 2727091"/>
              <a:gd name="connsiteX5" fmla="*/ 2274074 w 2978013"/>
              <a:gd name="connsiteY5" fmla="*/ 2323173 h 2727091"/>
              <a:gd name="connsiteX6" fmla="*/ 2321781 w 2978013"/>
              <a:gd name="connsiteY6" fmla="*/ 2665079 h 2727091"/>
              <a:gd name="connsiteX7" fmla="*/ 2615980 w 2978013"/>
              <a:gd name="connsiteY7" fmla="*/ 2720738 h 2727091"/>
              <a:gd name="connsiteX8" fmla="*/ 2934032 w 2978013"/>
              <a:gd name="connsiteY8" fmla="*/ 2585566 h 2727091"/>
              <a:gd name="connsiteX9" fmla="*/ 2949934 w 2978013"/>
              <a:gd name="connsiteY9" fmla="*/ 2275465 h 2727091"/>
              <a:gd name="connsiteX10" fmla="*/ 2695493 w 2978013"/>
              <a:gd name="connsiteY10" fmla="*/ 1949462 h 2727091"/>
              <a:gd name="connsiteX11" fmla="*/ 2854519 w 2978013"/>
              <a:gd name="connsiteY11" fmla="*/ 1655263 h 2727091"/>
              <a:gd name="connsiteX12" fmla="*/ 2926080 w 2978013"/>
              <a:gd name="connsiteY12" fmla="*/ 1273601 h 2727091"/>
              <a:gd name="connsiteX13" fmla="*/ 2576223 w 2978013"/>
              <a:gd name="connsiteY13" fmla="*/ 812425 h 2727091"/>
              <a:gd name="connsiteX14" fmla="*/ 2154804 w 2978013"/>
              <a:gd name="connsiteY14" fmla="*/ 685204 h 2727091"/>
              <a:gd name="connsiteX15" fmla="*/ 1661823 w 2978013"/>
              <a:gd name="connsiteY15" fmla="*/ 740863 h 2727091"/>
              <a:gd name="connsiteX16" fmla="*/ 1089329 w 2978013"/>
              <a:gd name="connsiteY16" fmla="*/ 891938 h 2727091"/>
              <a:gd name="connsiteX17" fmla="*/ 811034 w 2978013"/>
              <a:gd name="connsiteY17" fmla="*/ 748815 h 2727091"/>
              <a:gd name="connsiteX18" fmla="*/ 683813 w 2978013"/>
              <a:gd name="connsiteY18" fmla="*/ 494373 h 2727091"/>
              <a:gd name="connsiteX19" fmla="*/ 922352 w 2978013"/>
              <a:gd name="connsiteY19" fmla="*/ 343298 h 2727091"/>
              <a:gd name="connsiteX20" fmla="*/ 1391479 w 2978013"/>
              <a:gd name="connsiteY20" fmla="*/ 287639 h 2727091"/>
              <a:gd name="connsiteX21" fmla="*/ 1804947 w 2978013"/>
              <a:gd name="connsiteY21" fmla="*/ 263785 h 2727091"/>
              <a:gd name="connsiteX22" fmla="*/ 2170707 w 2978013"/>
              <a:gd name="connsiteY22" fmla="*/ 327396 h 2727091"/>
              <a:gd name="connsiteX23" fmla="*/ 1630018 w 2978013"/>
              <a:gd name="connsiteY23" fmla="*/ 96808 h 2727091"/>
              <a:gd name="connsiteX24" fmla="*/ 1025719 w 2978013"/>
              <a:gd name="connsiteY24" fmla="*/ 1392 h 2727091"/>
              <a:gd name="connsiteX25" fmla="*/ 318053 w 2978013"/>
              <a:gd name="connsiteY25" fmla="*/ 160418 h 2727091"/>
              <a:gd name="connsiteX26" fmla="*/ 0 w 2978013"/>
              <a:gd name="connsiteY26" fmla="*/ 518227 h 2727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78013" h="2727091">
                <a:moveTo>
                  <a:pt x="373712" y="1027110"/>
                </a:moveTo>
                <a:cubicBezTo>
                  <a:pt x="425395" y="1174209"/>
                  <a:pt x="477079" y="1321309"/>
                  <a:pt x="564543" y="1456481"/>
                </a:cubicBezTo>
                <a:cubicBezTo>
                  <a:pt x="652007" y="1591653"/>
                  <a:pt x="738147" y="1726825"/>
                  <a:pt x="898498" y="1838143"/>
                </a:cubicBezTo>
                <a:cubicBezTo>
                  <a:pt x="1058849" y="1949461"/>
                  <a:pt x="1327868" y="2096560"/>
                  <a:pt x="1526651" y="2124390"/>
                </a:cubicBezTo>
                <a:cubicBezTo>
                  <a:pt x="1725434" y="2152220"/>
                  <a:pt x="1966624" y="1971991"/>
                  <a:pt x="2091194" y="2005121"/>
                </a:cubicBezTo>
                <a:cubicBezTo>
                  <a:pt x="2215764" y="2038251"/>
                  <a:pt x="2235643" y="2213180"/>
                  <a:pt x="2274074" y="2323173"/>
                </a:cubicBezTo>
                <a:cubicBezTo>
                  <a:pt x="2312505" y="2433166"/>
                  <a:pt x="2264797" y="2598818"/>
                  <a:pt x="2321781" y="2665079"/>
                </a:cubicBezTo>
                <a:cubicBezTo>
                  <a:pt x="2378765" y="2731340"/>
                  <a:pt x="2513938" y="2733990"/>
                  <a:pt x="2615980" y="2720738"/>
                </a:cubicBezTo>
                <a:cubicBezTo>
                  <a:pt x="2718022" y="2707486"/>
                  <a:pt x="2878373" y="2659778"/>
                  <a:pt x="2934032" y="2585566"/>
                </a:cubicBezTo>
                <a:cubicBezTo>
                  <a:pt x="2989691" y="2511354"/>
                  <a:pt x="2989691" y="2381482"/>
                  <a:pt x="2949934" y="2275465"/>
                </a:cubicBezTo>
                <a:cubicBezTo>
                  <a:pt x="2910177" y="2169448"/>
                  <a:pt x="2711395" y="2052829"/>
                  <a:pt x="2695493" y="1949462"/>
                </a:cubicBezTo>
                <a:cubicBezTo>
                  <a:pt x="2679591" y="1846095"/>
                  <a:pt x="2816088" y="1767906"/>
                  <a:pt x="2854519" y="1655263"/>
                </a:cubicBezTo>
                <a:cubicBezTo>
                  <a:pt x="2892950" y="1542620"/>
                  <a:pt x="2972463" y="1414074"/>
                  <a:pt x="2926080" y="1273601"/>
                </a:cubicBezTo>
                <a:cubicBezTo>
                  <a:pt x="2879697" y="1133128"/>
                  <a:pt x="2704769" y="910491"/>
                  <a:pt x="2576223" y="812425"/>
                </a:cubicBezTo>
                <a:cubicBezTo>
                  <a:pt x="2447677" y="714359"/>
                  <a:pt x="2307204" y="697131"/>
                  <a:pt x="2154804" y="685204"/>
                </a:cubicBezTo>
                <a:cubicBezTo>
                  <a:pt x="2002404" y="673277"/>
                  <a:pt x="1839402" y="706407"/>
                  <a:pt x="1661823" y="740863"/>
                </a:cubicBezTo>
                <a:cubicBezTo>
                  <a:pt x="1484244" y="775319"/>
                  <a:pt x="1231127" y="890613"/>
                  <a:pt x="1089329" y="891938"/>
                </a:cubicBezTo>
                <a:cubicBezTo>
                  <a:pt x="947531" y="893263"/>
                  <a:pt x="878620" y="815076"/>
                  <a:pt x="811034" y="748815"/>
                </a:cubicBezTo>
                <a:cubicBezTo>
                  <a:pt x="743448" y="682554"/>
                  <a:pt x="665260" y="561959"/>
                  <a:pt x="683813" y="494373"/>
                </a:cubicBezTo>
                <a:cubicBezTo>
                  <a:pt x="702366" y="426787"/>
                  <a:pt x="804408" y="377754"/>
                  <a:pt x="922352" y="343298"/>
                </a:cubicBezTo>
                <a:cubicBezTo>
                  <a:pt x="1040296" y="308842"/>
                  <a:pt x="1244380" y="300891"/>
                  <a:pt x="1391479" y="287639"/>
                </a:cubicBezTo>
                <a:cubicBezTo>
                  <a:pt x="1538578" y="274387"/>
                  <a:pt x="1675076" y="257159"/>
                  <a:pt x="1804947" y="263785"/>
                </a:cubicBezTo>
                <a:cubicBezTo>
                  <a:pt x="1934818" y="270411"/>
                  <a:pt x="2199862" y="355225"/>
                  <a:pt x="2170707" y="327396"/>
                </a:cubicBezTo>
                <a:cubicBezTo>
                  <a:pt x="2141552" y="299567"/>
                  <a:pt x="1820849" y="151142"/>
                  <a:pt x="1630018" y="96808"/>
                </a:cubicBezTo>
                <a:cubicBezTo>
                  <a:pt x="1439187" y="42474"/>
                  <a:pt x="1244380" y="-9210"/>
                  <a:pt x="1025719" y="1392"/>
                </a:cubicBezTo>
                <a:cubicBezTo>
                  <a:pt x="807058" y="11994"/>
                  <a:pt x="489006" y="74279"/>
                  <a:pt x="318053" y="160418"/>
                </a:cubicBezTo>
                <a:cubicBezTo>
                  <a:pt x="147100" y="246557"/>
                  <a:pt x="73550" y="382392"/>
                  <a:pt x="0" y="518227"/>
                </a:cubicBezTo>
              </a:path>
            </a:pathLst>
          </a:custGeom>
          <a:ln w="38100">
            <a:solidFill>
              <a:schemeClr val="accent2">
                <a:lumMod val="75000"/>
                <a:alpha val="80000"/>
              </a:schemeClr>
            </a:solidFill>
          </a:ln>
        </p:spPr>
        <p:txBody>
          <a:bodyPr vert="horz" wrap="square" lIns="91440" tIns="45720" rIns="91440" bIns="45720" numCol="1" rtlCol="0" anchor="t" anchorCtr="0" compatLnSpc="1">
            <a:prstTxWarp prst="textNoShape">
              <a:avLst/>
            </a:prstTxWarp>
          </a:bodyPr>
          <a:lstStyle/>
          <a:p>
            <a:endParaRPr lang="en-US">
              <a:latin typeface="Arial" charset="0"/>
            </a:endParaRPr>
          </a:p>
        </p:txBody>
      </p:sp>
      <p:sp>
        <p:nvSpPr>
          <p:cNvPr id="8" name="Text Box 21"/>
          <p:cNvSpPr txBox="1">
            <a:spLocks noChangeArrowheads="1"/>
          </p:cNvSpPr>
          <p:nvPr/>
        </p:nvSpPr>
        <p:spPr bwMode="auto">
          <a:xfrm>
            <a:off x="2971649" y="3279482"/>
            <a:ext cx="2165350" cy="641350"/>
          </a:xfrm>
          <a:prstGeom prst="rect">
            <a:avLst/>
          </a:prstGeom>
          <a:noFill/>
          <a:ln w="9525">
            <a:noFill/>
            <a:miter lim="800000"/>
            <a:headEnd/>
            <a:tailEnd/>
          </a:ln>
        </p:spPr>
        <p:txBody>
          <a:bodyPr wrap="none">
            <a:spAutoFit/>
          </a:bodyPr>
          <a:lstStyle/>
          <a:p>
            <a:pPr algn="ctr"/>
            <a:r>
              <a:rPr lang="en-US" b="1" dirty="0">
                <a:latin typeface="Times New Roman" pitchFamily="18" charset="0"/>
              </a:rPr>
              <a:t>Himalayas </a:t>
            </a:r>
          </a:p>
          <a:p>
            <a:pPr algn="ctr"/>
            <a:r>
              <a:rPr lang="en-US" b="1" dirty="0">
                <a:latin typeface="Times New Roman" pitchFamily="18" charset="0"/>
              </a:rPr>
              <a:t>and Tibetan Plateau</a:t>
            </a:r>
          </a:p>
        </p:txBody>
      </p:sp>
      <p:sp>
        <p:nvSpPr>
          <p:cNvPr id="9" name="Text Box 9"/>
          <p:cNvSpPr txBox="1">
            <a:spLocks noChangeArrowheads="1"/>
          </p:cNvSpPr>
          <p:nvPr/>
        </p:nvSpPr>
        <p:spPr bwMode="auto">
          <a:xfrm>
            <a:off x="5627093" y="5705296"/>
            <a:ext cx="1168400" cy="641350"/>
          </a:xfrm>
          <a:prstGeom prst="rect">
            <a:avLst/>
          </a:prstGeom>
          <a:noFill/>
          <a:ln w="9525">
            <a:noFill/>
            <a:miter lim="800000"/>
            <a:headEnd/>
            <a:tailEnd/>
          </a:ln>
        </p:spPr>
        <p:txBody>
          <a:bodyPr wrap="none">
            <a:spAutoFit/>
          </a:bodyPr>
          <a:lstStyle/>
          <a:p>
            <a:pPr algn="ctr"/>
            <a:r>
              <a:rPr lang="en-US" i="1" dirty="0">
                <a:ln w="18415" cmpd="sng">
                  <a:solidFill>
                    <a:srgbClr val="FFFFFF"/>
                  </a:solidFill>
                  <a:prstDash val="solid"/>
                </a:ln>
                <a:solidFill>
                  <a:srgbClr val="FFFFFF"/>
                </a:solidFill>
                <a:latin typeface="Times New Roman" pitchFamily="18" charset="0"/>
              </a:rPr>
              <a:t>South</a:t>
            </a:r>
          </a:p>
          <a:p>
            <a:pPr algn="ctr"/>
            <a:r>
              <a:rPr lang="en-US" i="1" dirty="0">
                <a:ln w="18415" cmpd="sng">
                  <a:solidFill>
                    <a:srgbClr val="FFFFFF"/>
                  </a:solidFill>
                  <a:prstDash val="solid"/>
                </a:ln>
                <a:solidFill>
                  <a:srgbClr val="FFFFFF"/>
                </a:solidFill>
                <a:latin typeface="Times New Roman" pitchFamily="18" charset="0"/>
              </a:rPr>
              <a:t>China Sea</a:t>
            </a:r>
          </a:p>
        </p:txBody>
      </p:sp>
      <p:sp>
        <p:nvSpPr>
          <p:cNvPr id="10" name="Text Box 16"/>
          <p:cNvSpPr txBox="1">
            <a:spLocks noChangeArrowheads="1"/>
          </p:cNvSpPr>
          <p:nvPr/>
        </p:nvSpPr>
        <p:spPr bwMode="auto">
          <a:xfrm>
            <a:off x="6491551" y="3104681"/>
            <a:ext cx="859531" cy="338554"/>
          </a:xfrm>
          <a:prstGeom prst="rect">
            <a:avLst/>
          </a:prstGeom>
          <a:noFill/>
          <a:ln w="9525">
            <a:noFill/>
            <a:miter lim="800000"/>
            <a:headEnd/>
            <a:tailEnd/>
          </a:ln>
        </p:spPr>
        <p:txBody>
          <a:bodyPr wrap="none">
            <a:spAutoFit/>
          </a:bodyPr>
          <a:lstStyle/>
          <a:p>
            <a:pPr eaLnBrk="0" hangingPunct="0"/>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rPr>
              <a:t>S. Korea</a:t>
            </a:r>
          </a:p>
        </p:txBody>
      </p:sp>
      <p:sp>
        <p:nvSpPr>
          <p:cNvPr id="11" name="Text Box 17"/>
          <p:cNvSpPr txBox="1">
            <a:spLocks noChangeArrowheads="1"/>
          </p:cNvSpPr>
          <p:nvPr/>
        </p:nvSpPr>
        <p:spPr bwMode="auto">
          <a:xfrm>
            <a:off x="6714147" y="2124864"/>
            <a:ext cx="846707" cy="338554"/>
          </a:xfrm>
          <a:prstGeom prst="rect">
            <a:avLst/>
          </a:prstGeom>
          <a:noFill/>
          <a:ln w="9525">
            <a:noFill/>
            <a:miter lim="800000"/>
            <a:headEnd/>
            <a:tailEnd/>
          </a:ln>
        </p:spPr>
        <p:txBody>
          <a:bodyPr wrap="none">
            <a:spAutoFit/>
          </a:bodyPr>
          <a:lstStyle/>
          <a:p>
            <a:pPr eaLnBrk="0" hangingPunct="0"/>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rPr>
              <a:t>N. Korea</a:t>
            </a:r>
          </a:p>
        </p:txBody>
      </p:sp>
      <p:sp>
        <p:nvSpPr>
          <p:cNvPr id="12" name="Oval 11"/>
          <p:cNvSpPr/>
          <p:nvPr/>
        </p:nvSpPr>
        <p:spPr bwMode="auto">
          <a:xfrm rot="1559600">
            <a:off x="6690952" y="2445604"/>
            <a:ext cx="385656" cy="698832"/>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ndParaRPr>
          </a:p>
        </p:txBody>
      </p:sp>
      <p:sp>
        <p:nvSpPr>
          <p:cNvPr id="13" name="Oval 12"/>
          <p:cNvSpPr/>
          <p:nvPr/>
        </p:nvSpPr>
        <p:spPr bwMode="auto">
          <a:xfrm rot="633576">
            <a:off x="6579615" y="4505462"/>
            <a:ext cx="308736" cy="539606"/>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ndParaRPr>
          </a:p>
        </p:txBody>
      </p:sp>
      <p:sp>
        <p:nvSpPr>
          <p:cNvPr id="14" name="Text Box 15"/>
          <p:cNvSpPr txBox="1">
            <a:spLocks noChangeArrowheads="1"/>
          </p:cNvSpPr>
          <p:nvPr/>
        </p:nvSpPr>
        <p:spPr bwMode="auto">
          <a:xfrm>
            <a:off x="6842693" y="4683680"/>
            <a:ext cx="706219" cy="338554"/>
          </a:xfrm>
          <a:prstGeom prst="rect">
            <a:avLst/>
          </a:prstGeom>
          <a:noFill/>
          <a:ln w="9525">
            <a:noFill/>
            <a:miter lim="800000"/>
            <a:headEnd/>
            <a:tailEnd/>
          </a:ln>
        </p:spPr>
        <p:txBody>
          <a:bodyPr wrap="none">
            <a:spAutoFit/>
          </a:bodyPr>
          <a:lstStyle/>
          <a:p>
            <a:pPr eaLnBrk="0" hangingPunct="0"/>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rPr>
              <a:t>Taiwan</a:t>
            </a:r>
          </a:p>
        </p:txBody>
      </p:sp>
      <p:sp>
        <p:nvSpPr>
          <p:cNvPr id="15" name="Freeform 25"/>
          <p:cNvSpPr>
            <a:spLocks/>
          </p:cNvSpPr>
          <p:nvPr/>
        </p:nvSpPr>
        <p:spPr bwMode="auto">
          <a:xfrm>
            <a:off x="5084874" y="3987800"/>
            <a:ext cx="441325" cy="342900"/>
          </a:xfrm>
          <a:custGeom>
            <a:avLst/>
            <a:gdLst>
              <a:gd name="T0" fmla="*/ 2147483647 w 278"/>
              <a:gd name="T1" fmla="*/ 2147483647 h 216"/>
              <a:gd name="T2" fmla="*/ 2147483647 w 278"/>
              <a:gd name="T3" fmla="*/ 2147483647 h 216"/>
              <a:gd name="T4" fmla="*/ 2147483647 w 278"/>
              <a:gd name="T5" fmla="*/ 2147483647 h 216"/>
              <a:gd name="T6" fmla="*/ 2147483647 w 278"/>
              <a:gd name="T7" fmla="*/ 2147483647 h 216"/>
              <a:gd name="T8" fmla="*/ 2147483647 w 278"/>
              <a:gd name="T9" fmla="*/ 2147483647 h 216"/>
              <a:gd name="T10" fmla="*/ 2147483647 w 278"/>
              <a:gd name="T11" fmla="*/ 2147483647 h 216"/>
              <a:gd name="T12" fmla="*/ 2147483647 w 278"/>
              <a:gd name="T13" fmla="*/ 2147483647 h 216"/>
              <a:gd name="T14" fmla="*/ 0 60000 65536"/>
              <a:gd name="T15" fmla="*/ 0 60000 65536"/>
              <a:gd name="T16" fmla="*/ 0 60000 65536"/>
              <a:gd name="T17" fmla="*/ 0 60000 65536"/>
              <a:gd name="T18" fmla="*/ 0 60000 65536"/>
              <a:gd name="T19" fmla="*/ 0 60000 65536"/>
              <a:gd name="T20" fmla="*/ 0 60000 65536"/>
              <a:gd name="T21" fmla="*/ 0 w 278"/>
              <a:gd name="T22" fmla="*/ 0 h 216"/>
              <a:gd name="T23" fmla="*/ 278 w 278"/>
              <a:gd name="T24" fmla="*/ 216 h 2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8" h="216">
                <a:moveTo>
                  <a:pt x="154" y="180"/>
                </a:moveTo>
                <a:cubicBezTo>
                  <a:pt x="193" y="161"/>
                  <a:pt x="264" y="112"/>
                  <a:pt x="271" y="84"/>
                </a:cubicBezTo>
                <a:cubicBezTo>
                  <a:pt x="278" y="56"/>
                  <a:pt x="230" y="18"/>
                  <a:pt x="195" y="9"/>
                </a:cubicBezTo>
                <a:cubicBezTo>
                  <a:pt x="160" y="0"/>
                  <a:pt x="90" y="12"/>
                  <a:pt x="58" y="30"/>
                </a:cubicBezTo>
                <a:cubicBezTo>
                  <a:pt x="26" y="48"/>
                  <a:pt x="6" y="91"/>
                  <a:pt x="3" y="119"/>
                </a:cubicBezTo>
                <a:cubicBezTo>
                  <a:pt x="0" y="147"/>
                  <a:pt x="11" y="186"/>
                  <a:pt x="38" y="201"/>
                </a:cubicBezTo>
                <a:cubicBezTo>
                  <a:pt x="65" y="216"/>
                  <a:pt x="115" y="199"/>
                  <a:pt x="154" y="180"/>
                </a:cubicBezTo>
                <a:close/>
              </a:path>
            </a:pathLst>
          </a:custGeom>
          <a:noFill/>
          <a:ln w="38100">
            <a:solidFill>
              <a:srgbClr val="006666"/>
            </a:solidFill>
            <a:round/>
            <a:headEnd/>
            <a:tailEnd/>
          </a:ln>
        </p:spPr>
        <p:txBody>
          <a:bodyPr/>
          <a:lstStyle/>
          <a:p>
            <a:endParaRPr lang="en-US"/>
          </a:p>
        </p:txBody>
      </p:sp>
      <p:sp>
        <p:nvSpPr>
          <p:cNvPr id="17" name="Freeform 16"/>
          <p:cNvSpPr/>
          <p:nvPr/>
        </p:nvSpPr>
        <p:spPr>
          <a:xfrm>
            <a:off x="5770186" y="2466475"/>
            <a:ext cx="856563" cy="2118258"/>
          </a:xfrm>
          <a:custGeom>
            <a:avLst/>
            <a:gdLst>
              <a:gd name="connsiteX0" fmla="*/ 835140 w 856563"/>
              <a:gd name="connsiteY0" fmla="*/ 416453 h 2118258"/>
              <a:gd name="connsiteX1" fmla="*/ 835140 w 856563"/>
              <a:gd name="connsiteY1" fmla="*/ 2985 h 2118258"/>
              <a:gd name="connsiteX2" fmla="*/ 612504 w 856563"/>
              <a:gd name="connsiteY2" fmla="*/ 241524 h 2118258"/>
              <a:gd name="connsiteX3" fmla="*/ 334208 w 856563"/>
              <a:gd name="connsiteY3" fmla="*/ 456209 h 2118258"/>
              <a:gd name="connsiteX4" fmla="*/ 167231 w 856563"/>
              <a:gd name="connsiteY4" fmla="*/ 694748 h 2118258"/>
              <a:gd name="connsiteX5" fmla="*/ 111572 w 856563"/>
              <a:gd name="connsiteY5" fmla="*/ 1028703 h 2118258"/>
              <a:gd name="connsiteX6" fmla="*/ 127474 w 856563"/>
              <a:gd name="connsiteY6" fmla="*/ 1195680 h 2118258"/>
              <a:gd name="connsiteX7" fmla="*/ 95669 w 856563"/>
              <a:gd name="connsiteY7" fmla="*/ 1513733 h 2118258"/>
              <a:gd name="connsiteX8" fmla="*/ 253 w 856563"/>
              <a:gd name="connsiteY8" fmla="*/ 1871541 h 2118258"/>
              <a:gd name="connsiteX9" fmla="*/ 127474 w 856563"/>
              <a:gd name="connsiteY9" fmla="*/ 2118032 h 2118258"/>
              <a:gd name="connsiteX10" fmla="*/ 453478 w 856563"/>
              <a:gd name="connsiteY10" fmla="*/ 1911298 h 2118258"/>
              <a:gd name="connsiteX11" fmla="*/ 596601 w 856563"/>
              <a:gd name="connsiteY11" fmla="*/ 1680710 h 2118258"/>
              <a:gd name="connsiteX12" fmla="*/ 803335 w 856563"/>
              <a:gd name="connsiteY12" fmla="*/ 1601197 h 211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6563" h="2118258">
                <a:moveTo>
                  <a:pt x="835140" y="416453"/>
                </a:moveTo>
                <a:cubicBezTo>
                  <a:pt x="853693" y="224296"/>
                  <a:pt x="872246" y="32140"/>
                  <a:pt x="835140" y="2985"/>
                </a:cubicBezTo>
                <a:cubicBezTo>
                  <a:pt x="798034" y="-26170"/>
                  <a:pt x="695993" y="165987"/>
                  <a:pt x="612504" y="241524"/>
                </a:cubicBezTo>
                <a:cubicBezTo>
                  <a:pt x="529015" y="317061"/>
                  <a:pt x="408420" y="380672"/>
                  <a:pt x="334208" y="456209"/>
                </a:cubicBezTo>
                <a:cubicBezTo>
                  <a:pt x="259996" y="531746"/>
                  <a:pt x="204337" y="599332"/>
                  <a:pt x="167231" y="694748"/>
                </a:cubicBezTo>
                <a:cubicBezTo>
                  <a:pt x="130125" y="790164"/>
                  <a:pt x="118198" y="945214"/>
                  <a:pt x="111572" y="1028703"/>
                </a:cubicBezTo>
                <a:cubicBezTo>
                  <a:pt x="104946" y="1112192"/>
                  <a:pt x="130124" y="1114842"/>
                  <a:pt x="127474" y="1195680"/>
                </a:cubicBezTo>
                <a:cubicBezTo>
                  <a:pt x="124823" y="1276518"/>
                  <a:pt x="116872" y="1401090"/>
                  <a:pt x="95669" y="1513733"/>
                </a:cubicBezTo>
                <a:cubicBezTo>
                  <a:pt x="74465" y="1626377"/>
                  <a:pt x="-5048" y="1770825"/>
                  <a:pt x="253" y="1871541"/>
                </a:cubicBezTo>
                <a:cubicBezTo>
                  <a:pt x="5554" y="1972258"/>
                  <a:pt x="51936" y="2111406"/>
                  <a:pt x="127474" y="2118032"/>
                </a:cubicBezTo>
                <a:cubicBezTo>
                  <a:pt x="203011" y="2124658"/>
                  <a:pt x="375290" y="1984185"/>
                  <a:pt x="453478" y="1911298"/>
                </a:cubicBezTo>
                <a:cubicBezTo>
                  <a:pt x="531666" y="1838411"/>
                  <a:pt x="538292" y="1732393"/>
                  <a:pt x="596601" y="1680710"/>
                </a:cubicBezTo>
                <a:cubicBezTo>
                  <a:pt x="654910" y="1629027"/>
                  <a:pt x="729122" y="1615112"/>
                  <a:pt x="803335" y="1601197"/>
                </a:cubicBezTo>
              </a:path>
            </a:pathLst>
          </a:custGeom>
          <a:ln w="38100">
            <a:solidFill>
              <a:srgbClr val="006666"/>
            </a:solidFill>
          </a:ln>
        </p:spPr>
        <p:txBody>
          <a:bodyPr vert="horz" wrap="square" lIns="91440" tIns="45720" rIns="91440" bIns="45720" numCol="1" rtlCol="0" anchor="t" anchorCtr="0" compatLnSpc="1">
            <a:prstTxWarp prst="textNoShape">
              <a:avLst/>
            </a:prstTxWarp>
          </a:bodyPr>
          <a:lstStyle/>
          <a:p>
            <a:endParaRPr lang="en-US">
              <a:latin typeface="Arial" charset="0"/>
            </a:endParaRPr>
          </a:p>
        </p:txBody>
      </p:sp>
      <p:sp>
        <p:nvSpPr>
          <p:cNvPr id="16" name="Text Box 28"/>
          <p:cNvSpPr txBox="1">
            <a:spLocks noChangeArrowheads="1"/>
          </p:cNvSpPr>
          <p:nvPr/>
        </p:nvSpPr>
        <p:spPr bwMode="auto">
          <a:xfrm>
            <a:off x="5168804" y="3492528"/>
            <a:ext cx="839787" cy="581025"/>
          </a:xfrm>
          <a:prstGeom prst="rect">
            <a:avLst/>
          </a:prstGeom>
          <a:noFill/>
          <a:ln w="9525">
            <a:noFill/>
            <a:miter lim="800000"/>
            <a:headEnd/>
            <a:tailEnd/>
          </a:ln>
        </p:spPr>
        <p:txBody>
          <a:bodyPr wrap="none">
            <a:spAutoFit/>
          </a:bodyPr>
          <a:lstStyle/>
          <a:p>
            <a:pPr algn="ctr"/>
            <a:r>
              <a:rPr lang="en-US" sz="1600" b="1" dirty="0">
                <a:latin typeface="Times New Roman" pitchFamily="18" charset="0"/>
              </a:rPr>
              <a:t>Hunan</a:t>
            </a:r>
          </a:p>
          <a:p>
            <a:pPr algn="ctr"/>
            <a:r>
              <a:rPr lang="en-US" sz="1600" b="1" dirty="0">
                <a:latin typeface="Times New Roman" pitchFamily="18" charset="0"/>
              </a:rPr>
              <a:t>Plateau</a:t>
            </a:r>
          </a:p>
        </p:txBody>
      </p:sp>
      <p:sp>
        <p:nvSpPr>
          <p:cNvPr id="18" name="Text Box 26"/>
          <p:cNvSpPr txBox="1">
            <a:spLocks noChangeArrowheads="1"/>
          </p:cNvSpPr>
          <p:nvPr/>
        </p:nvSpPr>
        <p:spPr bwMode="auto">
          <a:xfrm>
            <a:off x="5935845" y="3443236"/>
            <a:ext cx="839788" cy="581025"/>
          </a:xfrm>
          <a:prstGeom prst="rect">
            <a:avLst/>
          </a:prstGeom>
          <a:noFill/>
          <a:ln w="9525">
            <a:noFill/>
            <a:miter lim="800000"/>
            <a:headEnd/>
            <a:tailEnd/>
          </a:ln>
        </p:spPr>
        <p:txBody>
          <a:bodyPr wrap="none">
            <a:spAutoFit/>
          </a:bodyPr>
          <a:lstStyle/>
          <a:p>
            <a:r>
              <a:rPr lang="en-US" sz="1600" b="1" dirty="0">
                <a:latin typeface="Times New Roman" pitchFamily="18" charset="0"/>
              </a:rPr>
              <a:t>Coastal</a:t>
            </a:r>
          </a:p>
          <a:p>
            <a:r>
              <a:rPr lang="en-US" sz="1600" b="1" dirty="0">
                <a:latin typeface="Times New Roman" pitchFamily="18" charset="0"/>
              </a:rPr>
              <a:t>Plains</a:t>
            </a:r>
          </a:p>
        </p:txBody>
      </p:sp>
      <p:sp>
        <p:nvSpPr>
          <p:cNvPr id="19" name="Text Box 13"/>
          <p:cNvSpPr txBox="1">
            <a:spLocks noChangeArrowheads="1"/>
          </p:cNvSpPr>
          <p:nvPr/>
        </p:nvSpPr>
        <p:spPr bwMode="auto">
          <a:xfrm>
            <a:off x="4971953" y="2876082"/>
            <a:ext cx="906017" cy="461665"/>
          </a:xfrm>
          <a:prstGeom prst="rect">
            <a:avLst/>
          </a:prstGeom>
          <a:noFill/>
          <a:ln w="9525">
            <a:noFill/>
            <a:miter lim="800000"/>
            <a:headEnd/>
            <a:tailEnd/>
          </a:ln>
        </p:spPr>
        <p:txBody>
          <a:bodyPr wrap="none">
            <a:spAutoFit/>
          </a:bodyPr>
          <a:lstStyle/>
          <a:p>
            <a:pPr eaLnBrk="0" hangingPunct="0"/>
            <a:r>
              <a:rPr lang="en-US" sz="2400" b="1" dirty="0">
                <a:latin typeface="Arial Narrow" panose="020B0606020202030204" pitchFamily="34" charset="0"/>
              </a:rPr>
              <a:t>China</a:t>
            </a:r>
          </a:p>
        </p:txBody>
      </p:sp>
      <p:sp>
        <p:nvSpPr>
          <p:cNvPr id="20" name="Text Box 19"/>
          <p:cNvSpPr txBox="1">
            <a:spLocks noChangeArrowheads="1"/>
          </p:cNvSpPr>
          <p:nvPr/>
        </p:nvSpPr>
        <p:spPr bwMode="auto">
          <a:xfrm>
            <a:off x="4568530" y="2044807"/>
            <a:ext cx="920445" cy="338554"/>
          </a:xfrm>
          <a:prstGeom prst="rect">
            <a:avLst/>
          </a:prstGeom>
          <a:noFill/>
          <a:ln w="9525">
            <a:noFill/>
            <a:miter lim="800000"/>
            <a:headEnd/>
            <a:tailEnd/>
          </a:ln>
        </p:spPr>
        <p:txBody>
          <a:bodyPr wrap="none">
            <a:spAutoFit/>
          </a:bodyPr>
          <a:lstStyle/>
          <a:p>
            <a:pPr eaLnBrk="0" hangingPunct="0"/>
            <a:r>
              <a:rPr lang="en-US" sz="1600" b="1" dirty="0">
                <a:latin typeface="Arial Narrow" panose="020B0606020202030204" pitchFamily="34" charset="0"/>
              </a:rPr>
              <a:t>Mongolia</a:t>
            </a:r>
          </a:p>
        </p:txBody>
      </p:sp>
      <p:sp>
        <p:nvSpPr>
          <p:cNvPr id="21" name="Freeform 20"/>
          <p:cNvSpPr/>
          <p:nvPr/>
        </p:nvSpPr>
        <p:spPr>
          <a:xfrm>
            <a:off x="5494937" y="4843416"/>
            <a:ext cx="752581" cy="273828"/>
          </a:xfrm>
          <a:custGeom>
            <a:avLst/>
            <a:gdLst>
              <a:gd name="connsiteX0" fmla="*/ 752581 w 752581"/>
              <a:gd name="connsiteY0" fmla="*/ 106851 h 273828"/>
              <a:gd name="connsiteX1" fmla="*/ 553798 w 752581"/>
              <a:gd name="connsiteY1" fmla="*/ 11435 h 273828"/>
              <a:gd name="connsiteX2" fmla="*/ 227794 w 752581"/>
              <a:gd name="connsiteY2" fmla="*/ 11435 h 273828"/>
              <a:gd name="connsiteX3" fmla="*/ 29012 w 752581"/>
              <a:gd name="connsiteY3" fmla="*/ 98899 h 273828"/>
              <a:gd name="connsiteX4" fmla="*/ 5158 w 752581"/>
              <a:gd name="connsiteY4" fmla="*/ 273828 h 27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581" h="273828">
                <a:moveTo>
                  <a:pt x="752581" y="106851"/>
                </a:moveTo>
                <a:cubicBezTo>
                  <a:pt x="696921" y="67094"/>
                  <a:pt x="641262" y="27338"/>
                  <a:pt x="553798" y="11435"/>
                </a:cubicBezTo>
                <a:cubicBezTo>
                  <a:pt x="466334" y="-4468"/>
                  <a:pt x="315258" y="-3142"/>
                  <a:pt x="227794" y="11435"/>
                </a:cubicBezTo>
                <a:cubicBezTo>
                  <a:pt x="140330" y="26012"/>
                  <a:pt x="66118" y="55167"/>
                  <a:pt x="29012" y="98899"/>
                </a:cubicBezTo>
                <a:cubicBezTo>
                  <a:pt x="-8094" y="142631"/>
                  <a:pt x="-1468" y="208229"/>
                  <a:pt x="5158" y="273828"/>
                </a:cubicBezTo>
              </a:path>
            </a:pathLst>
          </a:custGeom>
          <a:ln w="38100">
            <a:solidFill>
              <a:srgbClr val="006666"/>
            </a:solidFill>
          </a:ln>
        </p:spPr>
        <p:txBody>
          <a:bodyPr vert="horz" wrap="square" lIns="91440" tIns="45720" rIns="91440" bIns="45720" numCol="1" rtlCol="0" anchor="t" anchorCtr="0" compatLnSpc="1">
            <a:prstTxWarp prst="textNoShape">
              <a:avLst/>
            </a:prstTxWarp>
          </a:bodyPr>
          <a:lstStyle/>
          <a:p>
            <a:endParaRPr lang="en-US">
              <a:latin typeface="Arial" charset="0"/>
            </a:endParaRPr>
          </a:p>
        </p:txBody>
      </p:sp>
      <p:sp>
        <p:nvSpPr>
          <p:cNvPr id="22" name="Text Box 27"/>
          <p:cNvSpPr txBox="1">
            <a:spLocks noChangeArrowheads="1"/>
          </p:cNvSpPr>
          <p:nvPr/>
        </p:nvSpPr>
        <p:spPr bwMode="auto">
          <a:xfrm>
            <a:off x="5436680" y="4842634"/>
            <a:ext cx="1200150" cy="581025"/>
          </a:xfrm>
          <a:prstGeom prst="rect">
            <a:avLst/>
          </a:prstGeom>
          <a:noFill/>
          <a:ln w="9525">
            <a:noFill/>
            <a:miter lim="800000"/>
            <a:headEnd/>
            <a:tailEnd/>
          </a:ln>
        </p:spPr>
        <p:txBody>
          <a:bodyPr wrap="none">
            <a:spAutoFit/>
          </a:bodyPr>
          <a:lstStyle/>
          <a:p>
            <a:r>
              <a:rPr lang="en-US" sz="1600" b="1" dirty="0">
                <a:latin typeface="Times New Roman" pitchFamily="18" charset="0"/>
              </a:rPr>
              <a:t>Guangdong</a:t>
            </a:r>
          </a:p>
          <a:p>
            <a:r>
              <a:rPr lang="en-US" sz="1600" b="1" dirty="0">
                <a:latin typeface="Times New Roman" pitchFamily="18" charset="0"/>
              </a:rPr>
              <a:t>Plains</a:t>
            </a:r>
          </a:p>
        </p:txBody>
      </p:sp>
      <p:sp>
        <p:nvSpPr>
          <p:cNvPr id="23" name="Text Box 9"/>
          <p:cNvSpPr txBox="1">
            <a:spLocks noChangeArrowheads="1"/>
          </p:cNvSpPr>
          <p:nvPr/>
        </p:nvSpPr>
        <p:spPr bwMode="auto">
          <a:xfrm>
            <a:off x="7474511" y="4208430"/>
            <a:ext cx="1499128" cy="369332"/>
          </a:xfrm>
          <a:prstGeom prst="rect">
            <a:avLst/>
          </a:prstGeom>
          <a:noFill/>
          <a:ln w="9525">
            <a:noFill/>
            <a:miter lim="800000"/>
            <a:headEnd/>
            <a:tailEnd/>
          </a:ln>
        </p:spPr>
        <p:txBody>
          <a:bodyPr wrap="none">
            <a:spAutoFit/>
          </a:bodyPr>
          <a:lstStyle/>
          <a:p>
            <a:pPr algn="ctr"/>
            <a:r>
              <a:rPr lang="en-US" i="1" dirty="0">
                <a:ln w="18415" cmpd="sng">
                  <a:solidFill>
                    <a:srgbClr val="FFFFFF"/>
                  </a:solidFill>
                  <a:prstDash val="solid"/>
                </a:ln>
                <a:solidFill>
                  <a:srgbClr val="FFFFFF"/>
                </a:solidFill>
                <a:latin typeface="Times New Roman" pitchFamily="18" charset="0"/>
              </a:rPr>
              <a:t>Pacific Ocean</a:t>
            </a:r>
          </a:p>
        </p:txBody>
      </p:sp>
      <p:sp>
        <p:nvSpPr>
          <p:cNvPr id="24" name="Rectangle 23"/>
          <p:cNvSpPr/>
          <p:nvPr/>
        </p:nvSpPr>
        <p:spPr bwMode="auto">
          <a:xfrm>
            <a:off x="9252239" y="3508202"/>
            <a:ext cx="2604034" cy="1268101"/>
          </a:xfrm>
          <a:prstGeom prst="rect">
            <a:avLst/>
          </a:prstGeom>
          <a:solidFill>
            <a:schemeClr val="bg1">
              <a:alpha val="80000"/>
            </a:schemeClr>
          </a:solidFill>
          <a:ln w="25400"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600" dirty="0">
                <a:latin typeface="Arial Narrow" pitchFamily="34" charset="0"/>
              </a:rPr>
              <a:t>Korea and its re-unification.</a:t>
            </a:r>
          </a:p>
          <a:p>
            <a:r>
              <a:rPr lang="en-US" sz="1600" dirty="0">
                <a:latin typeface="Arial Narrow" pitchFamily="34" charset="0"/>
              </a:rPr>
              <a:t>China and Taiwan.</a:t>
            </a:r>
          </a:p>
          <a:p>
            <a:r>
              <a:rPr lang="en-US" sz="1600" dirty="0">
                <a:latin typeface="Arial Narrow" pitchFamily="34" charset="0"/>
              </a:rPr>
              <a:t>Maritime Exclusive Economic Zone disputes (e.g. The South China Sea).</a:t>
            </a:r>
          </a:p>
        </p:txBody>
      </p:sp>
      <p:sp>
        <p:nvSpPr>
          <p:cNvPr id="25" name="Rectangle 24"/>
          <p:cNvSpPr/>
          <p:nvPr/>
        </p:nvSpPr>
        <p:spPr bwMode="auto">
          <a:xfrm>
            <a:off x="9252239" y="1780567"/>
            <a:ext cx="2223634" cy="1511495"/>
          </a:xfrm>
          <a:prstGeom prst="rect">
            <a:avLst/>
          </a:prstGeom>
          <a:solidFill>
            <a:schemeClr val="bg1">
              <a:alpha val="80000"/>
            </a:schemeClr>
          </a:solidFill>
          <a:ln w="25400"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600" dirty="0">
                <a:latin typeface="Arial Narrow" pitchFamily="34" charset="0"/>
              </a:rPr>
              <a:t>Growth and development.</a:t>
            </a:r>
          </a:p>
          <a:p>
            <a:r>
              <a:rPr lang="en-US" sz="1600" dirty="0">
                <a:latin typeface="Arial Narrow" pitchFamily="34" charset="0"/>
              </a:rPr>
              <a:t>Imbalances in the regional distribution of wealth.</a:t>
            </a:r>
          </a:p>
          <a:p>
            <a:r>
              <a:rPr lang="en-US" sz="1600" dirty="0">
                <a:latin typeface="Arial Narrow" pitchFamily="34" charset="0"/>
              </a:rPr>
              <a:t>Food supply.</a:t>
            </a:r>
          </a:p>
          <a:p>
            <a:r>
              <a:rPr lang="en-US" sz="1600" dirty="0">
                <a:latin typeface="Arial Narrow" pitchFamily="34" charset="0"/>
              </a:rPr>
              <a:t>Resources hungry China and Japan</a:t>
            </a:r>
          </a:p>
        </p:txBody>
      </p:sp>
    </p:spTree>
    <p:extLst>
      <p:ext uri="{BB962C8B-B14F-4D97-AF65-F5344CB8AC3E}">
        <p14:creationId xmlns:p14="http://schemas.microsoft.com/office/powerpoint/2010/main" val="37725896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p:txBody>
          <a:bodyPr/>
          <a:lstStyle/>
          <a:p>
            <a:pPr eaLnBrk="1" hangingPunct="1">
              <a:defRPr/>
            </a:pPr>
            <a:r>
              <a:rPr lang="en-US" dirty="0"/>
              <a:t>2. The East Asian Context</a:t>
            </a:r>
          </a:p>
        </p:txBody>
      </p:sp>
      <p:sp>
        <p:nvSpPr>
          <p:cNvPr id="52227" name="Rectangle 3"/>
          <p:cNvSpPr>
            <a:spLocks noGrp="1" noChangeArrowheads="1"/>
          </p:cNvSpPr>
          <p:nvPr>
            <p:ph idx="1"/>
          </p:nvPr>
        </p:nvSpPr>
        <p:spPr/>
        <p:txBody>
          <a:bodyPr/>
          <a:lstStyle/>
          <a:p>
            <a:pPr eaLnBrk="1" hangingPunct="1"/>
            <a:r>
              <a:rPr lang="en-US" dirty="0"/>
              <a:t>Demographic issues</a:t>
            </a:r>
          </a:p>
          <a:p>
            <a:pPr lvl="1" eaLnBrk="1" hangingPunct="1"/>
            <a:r>
              <a:rPr lang="en-US" dirty="0"/>
              <a:t>Overpopulation (receding).</a:t>
            </a:r>
          </a:p>
          <a:p>
            <a:pPr lvl="1" eaLnBrk="1" hangingPunct="1"/>
            <a:r>
              <a:rPr lang="en-US" dirty="0"/>
              <a:t>Urbanization and migration (China):</a:t>
            </a:r>
          </a:p>
          <a:p>
            <a:pPr lvl="2" eaLnBrk="1" hangingPunct="1"/>
            <a:r>
              <a:rPr lang="en-US" dirty="0"/>
              <a:t>Moving from a rural to an industrial society.</a:t>
            </a:r>
          </a:p>
          <a:p>
            <a:pPr lvl="2" eaLnBrk="1" hangingPunct="1"/>
            <a:r>
              <a:rPr lang="en-US" dirty="0"/>
              <a:t>Massive rural to urban migration.</a:t>
            </a:r>
          </a:p>
          <a:p>
            <a:pPr lvl="1" eaLnBrk="1" hangingPunct="1"/>
            <a:r>
              <a:rPr lang="en-US" dirty="0"/>
              <a:t>Missing female population.</a:t>
            </a:r>
          </a:p>
          <a:p>
            <a:pPr lvl="1" eaLnBrk="1" hangingPunct="1"/>
            <a:r>
              <a:rPr lang="en-US" dirty="0"/>
              <a:t>Aging of the population (Korea and Japan; beginning in China).</a:t>
            </a:r>
          </a:p>
          <a:p>
            <a:pPr eaLnBrk="1" hangingPunct="1"/>
            <a:r>
              <a:rPr lang="en-US" dirty="0"/>
              <a:t>Environmental issues</a:t>
            </a:r>
          </a:p>
          <a:p>
            <a:pPr lvl="1" eaLnBrk="1" hangingPunct="1"/>
            <a:r>
              <a:rPr lang="en-US" dirty="0"/>
              <a:t>Strong focus on development.</a:t>
            </a:r>
          </a:p>
          <a:p>
            <a:pPr lvl="1" eaLnBrk="1" hangingPunct="1"/>
            <a:r>
              <a:rPr lang="en-US" dirty="0"/>
              <a:t>Air quality (urban and regional):</a:t>
            </a:r>
          </a:p>
          <a:p>
            <a:pPr lvl="2" eaLnBrk="1" hangingPunct="1"/>
            <a:r>
              <a:rPr lang="en-US" dirty="0"/>
              <a:t>16 of the world’s 20 most polluted cities are in China.</a:t>
            </a:r>
          </a:p>
          <a:p>
            <a:pPr lvl="1" eaLnBrk="1" hangingPunct="1"/>
            <a:r>
              <a:rPr lang="en-US" dirty="0"/>
              <a:t>Access to water (depletion of river systems and aquifers).</a:t>
            </a:r>
          </a:p>
          <a:p>
            <a:pPr lvl="1" eaLnBrk="1" hangingPunct="1"/>
            <a:r>
              <a:rPr lang="en-US" dirty="0"/>
              <a:t>Depletion of natural resources.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descr="deblij15e_fig_09A_07.jpg"/>
          <p:cNvPicPr>
            <a:picLocks noChangeAspect="1"/>
          </p:cNvPicPr>
          <p:nvPr/>
        </p:nvPicPr>
        <p:blipFill>
          <a:blip r:embed="rId3"/>
          <a:stretch>
            <a:fillRect/>
          </a:stretch>
        </p:blipFill>
        <p:spPr>
          <a:xfrm>
            <a:off x="2452868" y="255586"/>
            <a:ext cx="7219326" cy="6518237"/>
          </a:xfrm>
          <a:prstGeom prst="rect">
            <a:avLst/>
          </a:prstGeom>
        </p:spPr>
      </p:pic>
    </p:spTree>
    <p:extLst>
      <p:ext uri="{BB962C8B-B14F-4D97-AF65-F5344CB8AC3E}">
        <p14:creationId xmlns:p14="http://schemas.microsoft.com/office/powerpoint/2010/main" val="30461542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Map&#10;&#10;Description automatically generated">
            <a:extLst>
              <a:ext uri="{FF2B5EF4-FFF2-40B4-BE49-F238E27FC236}">
                <a16:creationId xmlns:a16="http://schemas.microsoft.com/office/drawing/2014/main" id="{A51C1DDD-C828-4C02-A889-4566D4FF5955}"/>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248491" y="1311275"/>
            <a:ext cx="4918230" cy="5291138"/>
          </a:xfrm>
        </p:spPr>
      </p:pic>
      <p:sp>
        <p:nvSpPr>
          <p:cNvPr id="602116" name="Rectangle 4"/>
          <p:cNvSpPr>
            <a:spLocks noGrp="1" noChangeArrowheads="1"/>
          </p:cNvSpPr>
          <p:nvPr>
            <p:ph type="title"/>
          </p:nvPr>
        </p:nvSpPr>
        <p:spPr/>
        <p:txBody>
          <a:bodyPr/>
          <a:lstStyle/>
          <a:p>
            <a:pPr eaLnBrk="1" hangingPunct="1">
              <a:defRPr/>
            </a:pPr>
            <a:r>
              <a:rPr lang="en-US" dirty="0"/>
              <a:t>3. The Southeast Asian Context</a:t>
            </a:r>
          </a:p>
        </p:txBody>
      </p:sp>
      <p:sp>
        <p:nvSpPr>
          <p:cNvPr id="53252" name="Rectangle 6"/>
          <p:cNvSpPr>
            <a:spLocks noGrp="1" noChangeArrowheads="1"/>
          </p:cNvSpPr>
          <p:nvPr>
            <p:ph sz="half" idx="2"/>
          </p:nvPr>
        </p:nvSpPr>
        <p:spPr/>
        <p:txBody>
          <a:bodyPr/>
          <a:lstStyle/>
          <a:p>
            <a:pPr eaLnBrk="1" hangingPunct="1"/>
            <a:r>
              <a:rPr lang="en-CA" sz="2400" dirty="0"/>
              <a:t>A zone of interaction</a:t>
            </a:r>
          </a:p>
          <a:p>
            <a:pPr lvl="1" eaLnBrk="1" hangingPunct="1"/>
            <a:r>
              <a:rPr lang="en-US" sz="2000" dirty="0"/>
              <a:t>Have been stronger than internal influences.</a:t>
            </a:r>
          </a:p>
          <a:p>
            <a:pPr lvl="1" eaLnBrk="1" hangingPunct="1"/>
            <a:r>
              <a:rPr lang="en-US" sz="2000" dirty="0"/>
              <a:t>Defined during WWII:</a:t>
            </a:r>
          </a:p>
          <a:p>
            <a:pPr lvl="2" eaLnBrk="1" hangingPunct="1"/>
            <a:r>
              <a:rPr lang="en-US" sz="1800" dirty="0"/>
              <a:t>Political definition for a theater of operation.</a:t>
            </a:r>
          </a:p>
          <a:p>
            <a:pPr lvl="1" eaLnBrk="1" hangingPunct="1"/>
            <a:r>
              <a:rPr lang="en-US" sz="2000" dirty="0"/>
              <a:t>Multicultural (Malay-Indonesian dominance).</a:t>
            </a:r>
          </a:p>
          <a:p>
            <a:pPr lvl="1" eaLnBrk="1" hangingPunct="1"/>
            <a:r>
              <a:rPr lang="en-CA" sz="2000" dirty="0"/>
              <a:t>Several political, economic and cultural forces: </a:t>
            </a:r>
          </a:p>
          <a:p>
            <a:pPr lvl="2" eaLnBrk="1" hangingPunct="1"/>
            <a:r>
              <a:rPr lang="en-CA" sz="1800" dirty="0"/>
              <a:t>China (cultural and immigrants).</a:t>
            </a:r>
          </a:p>
          <a:p>
            <a:pPr lvl="2" eaLnBrk="1" hangingPunct="1"/>
            <a:r>
              <a:rPr lang="en-CA" sz="1800" dirty="0"/>
              <a:t>India (cultural and immigrants).</a:t>
            </a:r>
          </a:p>
          <a:p>
            <a:pPr lvl="2" eaLnBrk="1" hangingPunct="1"/>
            <a:r>
              <a:rPr lang="en-CA" sz="1800" dirty="0"/>
              <a:t>Middle East (Islam after the 10</a:t>
            </a:r>
            <a:r>
              <a:rPr lang="en-CA" sz="1800" baseline="30000" dirty="0"/>
              <a:t>th</a:t>
            </a:r>
            <a:r>
              <a:rPr lang="en-CA" sz="1800" dirty="0"/>
              <a:t> Century).</a:t>
            </a:r>
          </a:p>
          <a:p>
            <a:pPr lvl="2" eaLnBrk="1" hangingPunct="1"/>
            <a:r>
              <a:rPr lang="en-CA" sz="1800" dirty="0"/>
              <a:t>Europe (colonialism after the 16</a:t>
            </a:r>
            <a:r>
              <a:rPr lang="en-CA" sz="1800" baseline="30000" dirty="0"/>
              <a:t>th</a:t>
            </a:r>
            <a:r>
              <a:rPr lang="en-CA" sz="1800" dirty="0"/>
              <a:t> century).</a:t>
            </a:r>
          </a:p>
          <a:p>
            <a:pPr lvl="2" eaLnBrk="1" hangingPunct="1"/>
            <a:r>
              <a:rPr lang="en-CA" sz="1800" dirty="0"/>
              <a:t>Japan (occupation WWII; trade and investment from the 1980s).</a:t>
            </a:r>
          </a:p>
          <a:p>
            <a:pPr lvl="2" eaLnBrk="1" hangingPunct="1"/>
            <a:r>
              <a:rPr lang="en-CA" sz="1800" dirty="0"/>
              <a:t>USA (Since 1898; Philippines as a colony).</a:t>
            </a:r>
            <a:endParaRPr lang="en-US" sz="1800" dirty="0"/>
          </a:p>
        </p:txBody>
      </p:sp>
      <p:sp>
        <p:nvSpPr>
          <p:cNvPr id="53254" name="Text Box 8"/>
          <p:cNvSpPr txBox="1">
            <a:spLocks noChangeArrowheads="1"/>
          </p:cNvSpPr>
          <p:nvPr/>
        </p:nvSpPr>
        <p:spPr bwMode="auto">
          <a:xfrm>
            <a:off x="2675185" y="2534752"/>
            <a:ext cx="1125757" cy="400110"/>
          </a:xfrm>
          <a:prstGeom prst="rect">
            <a:avLst/>
          </a:prstGeom>
          <a:noFill/>
          <a:ln w="9525">
            <a:noFill/>
            <a:miter lim="800000"/>
            <a:headEnd/>
            <a:tailEnd/>
          </a:ln>
        </p:spPr>
        <p:txBody>
          <a:bodyPr wrap="none">
            <a:spAutoFit/>
          </a:bodyPr>
          <a:lstStyle/>
          <a:p>
            <a:pPr eaLnBrk="0" hangingPunct="0"/>
            <a:r>
              <a:rPr lang="en-US" sz="2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Bk BT" pitchFamily="34" charset="0"/>
              </a:rPr>
              <a:t>East</a:t>
            </a: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vantGarde Bk BT" pitchFamily="34" charset="0"/>
              </a:rPr>
              <a:t> Asia</a:t>
            </a:r>
          </a:p>
        </p:txBody>
      </p:sp>
      <p:sp>
        <p:nvSpPr>
          <p:cNvPr id="53255" name="Text Box 9"/>
          <p:cNvSpPr txBox="1">
            <a:spLocks noChangeArrowheads="1"/>
          </p:cNvSpPr>
          <p:nvPr/>
        </p:nvSpPr>
        <p:spPr bwMode="auto">
          <a:xfrm>
            <a:off x="2258663" y="4612639"/>
            <a:ext cx="1757532" cy="400110"/>
          </a:xfrm>
          <a:prstGeom prst="rect">
            <a:avLst/>
          </a:prstGeom>
          <a:noFill/>
          <a:ln w="9525">
            <a:noFill/>
            <a:miter lim="800000"/>
            <a:headEnd/>
            <a:tailEnd/>
          </a:ln>
        </p:spPr>
        <p:txBody>
          <a:bodyPr wrap="none">
            <a:spAutoFit/>
          </a:bodyPr>
          <a:lstStyle/>
          <a:p>
            <a:pPr eaLnBrk="0" hangingPunct="0"/>
            <a:r>
              <a:rPr lang="en-US" sz="2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Bk BT" pitchFamily="34" charset="0"/>
              </a:rPr>
              <a:t>Southeast</a:t>
            </a: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vantGarde Bk BT" pitchFamily="34" charset="0"/>
              </a:rPr>
              <a:t> Asia</a:t>
            </a:r>
          </a:p>
        </p:txBody>
      </p:sp>
      <p:sp>
        <p:nvSpPr>
          <p:cNvPr id="20" name="Text Box 9"/>
          <p:cNvSpPr txBox="1">
            <a:spLocks noChangeArrowheads="1"/>
          </p:cNvSpPr>
          <p:nvPr/>
        </p:nvSpPr>
        <p:spPr bwMode="auto">
          <a:xfrm>
            <a:off x="1291930" y="2580919"/>
            <a:ext cx="808235" cy="707886"/>
          </a:xfrm>
          <a:prstGeom prst="rect">
            <a:avLst/>
          </a:prstGeom>
          <a:noFill/>
          <a:ln w="9525">
            <a:noFill/>
            <a:miter lim="800000"/>
            <a:headEnd/>
            <a:tailEnd/>
          </a:ln>
        </p:spPr>
        <p:txBody>
          <a:bodyPr wrap="none">
            <a:spAutoFit/>
          </a:bodyPr>
          <a:lstStyle/>
          <a:p>
            <a:pPr eaLnBrk="0" hangingPunct="0"/>
            <a:r>
              <a:rPr lang="en-US" sz="2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Bk BT" pitchFamily="34" charset="0"/>
              </a:rPr>
              <a:t>South</a:t>
            </a:r>
            <a:b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vantGarde Bk BT" pitchFamily="34" charset="0"/>
              </a:rPr>
            </a:b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vantGarde Bk BT" pitchFamily="34" charset="0"/>
              </a:rPr>
              <a:t>Asia</a:t>
            </a:r>
          </a:p>
        </p:txBody>
      </p:sp>
      <p:cxnSp>
        <p:nvCxnSpPr>
          <p:cNvPr id="3" name="Straight Arrow Connector 2"/>
          <p:cNvCxnSpPr>
            <a:stCxn id="20" idx="2"/>
            <a:endCxn id="53255" idx="1"/>
          </p:cNvCxnSpPr>
          <p:nvPr/>
        </p:nvCxnSpPr>
        <p:spPr bwMode="auto">
          <a:xfrm>
            <a:off x="1696048" y="3288805"/>
            <a:ext cx="562615" cy="1523889"/>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23" name="Straight Arrow Connector 22"/>
          <p:cNvCxnSpPr>
            <a:stCxn id="53254" idx="2"/>
            <a:endCxn id="53255" idx="0"/>
          </p:cNvCxnSpPr>
          <p:nvPr/>
        </p:nvCxnSpPr>
        <p:spPr bwMode="auto">
          <a:xfrm flipH="1">
            <a:off x="3137429" y="2934862"/>
            <a:ext cx="100635" cy="1677777"/>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27" name="AutoShape 10"/>
          <p:cNvSpPr>
            <a:spLocks noChangeArrowheads="1"/>
          </p:cNvSpPr>
          <p:nvPr/>
        </p:nvSpPr>
        <p:spPr bwMode="auto">
          <a:xfrm rot="16611985" flipH="1">
            <a:off x="2973206" y="3586638"/>
            <a:ext cx="914400" cy="609600"/>
          </a:xfrm>
          <a:prstGeom prst="rightArrow">
            <a:avLst>
              <a:gd name="adj1" fmla="val 50000"/>
              <a:gd name="adj2" fmla="val 37500"/>
            </a:avLst>
          </a:prstGeom>
          <a:solidFill>
            <a:schemeClr val="accent2">
              <a:lumMod val="60000"/>
              <a:lumOff val="40000"/>
              <a:alpha val="70000"/>
            </a:schemeClr>
          </a:solidFill>
          <a:ln w="19050">
            <a:solidFill>
              <a:schemeClr val="accent2">
                <a:lumMod val="75000"/>
              </a:schemeClr>
            </a:solidFill>
            <a:miter lim="800000"/>
            <a:headEnd/>
            <a:tailEnd/>
          </a:ln>
        </p:spPr>
        <p:txBody>
          <a:bodyPr wrap="none" anchor="ctr"/>
          <a:lstStyle/>
          <a:p>
            <a:pPr>
              <a:defRPr/>
            </a:pPr>
            <a:endParaRPr lang="en-US"/>
          </a:p>
        </p:txBody>
      </p:sp>
      <p:sp>
        <p:nvSpPr>
          <p:cNvPr id="28" name="AutoShape 11"/>
          <p:cNvSpPr>
            <a:spLocks noChangeArrowheads="1"/>
          </p:cNvSpPr>
          <p:nvPr/>
        </p:nvSpPr>
        <p:spPr bwMode="auto">
          <a:xfrm rot="13510248" flipH="1">
            <a:off x="1342047" y="3657231"/>
            <a:ext cx="914400" cy="609600"/>
          </a:xfrm>
          <a:prstGeom prst="rightArrow">
            <a:avLst>
              <a:gd name="adj1" fmla="val 50000"/>
              <a:gd name="adj2" fmla="val 37500"/>
            </a:avLst>
          </a:prstGeom>
          <a:solidFill>
            <a:schemeClr val="accent2">
              <a:lumMod val="60000"/>
              <a:lumOff val="40000"/>
              <a:alpha val="70000"/>
            </a:schemeClr>
          </a:solidFill>
          <a:ln w="19050">
            <a:solidFill>
              <a:schemeClr val="accent2">
                <a:lumMod val="75000"/>
              </a:schemeClr>
            </a:solidFill>
            <a:miter lim="800000"/>
            <a:headEnd/>
            <a:tailEnd/>
          </a:ln>
        </p:spPr>
        <p:txBody>
          <a:bodyPr wrap="none" anchor="ctr"/>
          <a:lstStyle/>
          <a:p>
            <a:pPr>
              <a:defRPr/>
            </a:pPr>
            <a:endParaRPr lang="en-US"/>
          </a:p>
        </p:txBody>
      </p:sp>
      <p:sp>
        <p:nvSpPr>
          <p:cNvPr id="29" name="Text Box 12"/>
          <p:cNvSpPr txBox="1">
            <a:spLocks noChangeArrowheads="1"/>
          </p:cNvSpPr>
          <p:nvPr/>
        </p:nvSpPr>
        <p:spPr bwMode="auto">
          <a:xfrm>
            <a:off x="3192049" y="3000103"/>
            <a:ext cx="723275" cy="369332"/>
          </a:xfrm>
          <a:prstGeom prst="rect">
            <a:avLst/>
          </a:prstGeom>
          <a:noFill/>
          <a:ln w="9525">
            <a:noFill/>
            <a:miter lim="800000"/>
            <a:headEnd/>
            <a:tailEnd/>
          </a:ln>
        </p:spPr>
        <p:txBody>
          <a:bodyPr wrap="none">
            <a:spAutoFit/>
          </a:bodyPr>
          <a:lstStyle/>
          <a:p>
            <a:pPr eaLnBrk="0" hangingPunct="0"/>
            <a:r>
              <a:rPr lang="en-US" b="1" dirty="0">
                <a:latin typeface="Arial Narrow" panose="020B0606020202030204" pitchFamily="34" charset="0"/>
              </a:rPr>
              <a:t>China</a:t>
            </a:r>
          </a:p>
        </p:txBody>
      </p:sp>
      <p:sp>
        <p:nvSpPr>
          <p:cNvPr id="30" name="Text Box 13"/>
          <p:cNvSpPr txBox="1">
            <a:spLocks noChangeArrowheads="1"/>
          </p:cNvSpPr>
          <p:nvPr/>
        </p:nvSpPr>
        <p:spPr bwMode="auto">
          <a:xfrm>
            <a:off x="1327759" y="3187331"/>
            <a:ext cx="627095" cy="369332"/>
          </a:xfrm>
          <a:prstGeom prst="rect">
            <a:avLst/>
          </a:prstGeom>
          <a:noFill/>
          <a:ln w="9525">
            <a:noFill/>
            <a:miter lim="800000"/>
            <a:headEnd/>
            <a:tailEnd/>
          </a:ln>
        </p:spPr>
        <p:txBody>
          <a:bodyPr wrap="none">
            <a:spAutoFit/>
          </a:bodyPr>
          <a:lstStyle/>
          <a:p>
            <a:pPr eaLnBrk="0" hangingPunct="0"/>
            <a:r>
              <a:rPr lang="en-US" b="1" dirty="0">
                <a:latin typeface="Arial Narrow" panose="020B0606020202030204" pitchFamily="34" charset="0"/>
              </a:rPr>
              <a:t>India</a:t>
            </a:r>
          </a:p>
        </p:txBody>
      </p:sp>
      <p:sp>
        <p:nvSpPr>
          <p:cNvPr id="31" name="Freeform 14"/>
          <p:cNvSpPr>
            <a:spLocks/>
          </p:cNvSpPr>
          <p:nvPr/>
        </p:nvSpPr>
        <p:spPr bwMode="auto">
          <a:xfrm>
            <a:off x="1405548" y="5214569"/>
            <a:ext cx="1512887" cy="180975"/>
          </a:xfrm>
          <a:custGeom>
            <a:avLst/>
            <a:gdLst>
              <a:gd name="T0" fmla="*/ 0 w 953"/>
              <a:gd name="T1" fmla="*/ 0 h 114"/>
              <a:gd name="T2" fmla="*/ 2147483647 w 953"/>
              <a:gd name="T3" fmla="*/ 2147483647 h 114"/>
              <a:gd name="T4" fmla="*/ 2147483647 w 953"/>
              <a:gd name="T5" fmla="*/ 2147483647 h 114"/>
              <a:gd name="T6" fmla="*/ 0 60000 65536"/>
              <a:gd name="T7" fmla="*/ 0 60000 65536"/>
              <a:gd name="T8" fmla="*/ 0 60000 65536"/>
              <a:gd name="T9" fmla="*/ 0 w 953"/>
              <a:gd name="T10" fmla="*/ 0 h 114"/>
              <a:gd name="T11" fmla="*/ 953 w 953"/>
              <a:gd name="T12" fmla="*/ 114 h 114"/>
            </a:gdLst>
            <a:ahLst/>
            <a:cxnLst>
              <a:cxn ang="T6">
                <a:pos x="T0" y="T1"/>
              </a:cxn>
              <a:cxn ang="T7">
                <a:pos x="T2" y="T3"/>
              </a:cxn>
              <a:cxn ang="T8">
                <a:pos x="T4" y="T5"/>
              </a:cxn>
            </a:cxnLst>
            <a:rect l="T9" t="T10" r="T11" b="T12"/>
            <a:pathLst>
              <a:path w="953" h="114">
                <a:moveTo>
                  <a:pt x="0" y="0"/>
                </a:moveTo>
                <a:cubicBezTo>
                  <a:pt x="54" y="20"/>
                  <a:pt x="170" y="96"/>
                  <a:pt x="329" y="105"/>
                </a:cubicBezTo>
                <a:cubicBezTo>
                  <a:pt x="488" y="114"/>
                  <a:pt x="713" y="93"/>
                  <a:pt x="953" y="57"/>
                </a:cubicBezTo>
              </a:path>
            </a:pathLst>
          </a:custGeom>
          <a:noFill/>
          <a:ln w="50800">
            <a:solidFill>
              <a:srgbClr val="00B050"/>
            </a:solidFill>
            <a:round/>
            <a:headEnd/>
            <a:tailEnd type="triangle" w="med" len="med"/>
          </a:ln>
        </p:spPr>
        <p:txBody>
          <a:bodyPr/>
          <a:lstStyle/>
          <a:p>
            <a:endParaRPr lang="en-US"/>
          </a:p>
        </p:txBody>
      </p:sp>
      <p:sp>
        <p:nvSpPr>
          <p:cNvPr id="32" name="Text Box 15"/>
          <p:cNvSpPr txBox="1">
            <a:spLocks noChangeArrowheads="1"/>
          </p:cNvSpPr>
          <p:nvPr/>
        </p:nvSpPr>
        <p:spPr bwMode="auto">
          <a:xfrm>
            <a:off x="1413484" y="4922469"/>
            <a:ext cx="1237839" cy="369332"/>
          </a:xfrm>
          <a:prstGeom prst="rect">
            <a:avLst/>
          </a:prstGeom>
          <a:noFill/>
          <a:ln w="9525">
            <a:noFill/>
            <a:miter lim="800000"/>
            <a:headEnd/>
            <a:tailEnd/>
          </a:ln>
        </p:spPr>
        <p:txBody>
          <a:bodyPr wrap="none">
            <a:spAutoFit/>
          </a:bodyPr>
          <a:lstStyle/>
          <a:p>
            <a:pPr eaLnBrk="0" hangingPunct="0"/>
            <a:r>
              <a:rPr lang="en-US" b="1" dirty="0">
                <a:latin typeface="Arial Narrow" panose="020B0606020202030204" pitchFamily="34" charset="0"/>
              </a:rPr>
              <a:t>Middle East</a:t>
            </a:r>
          </a:p>
        </p:txBody>
      </p:sp>
      <p:sp>
        <p:nvSpPr>
          <p:cNvPr id="33" name="Freeform 16"/>
          <p:cNvSpPr>
            <a:spLocks/>
          </p:cNvSpPr>
          <p:nvPr/>
        </p:nvSpPr>
        <p:spPr bwMode="auto">
          <a:xfrm rot="-781870">
            <a:off x="1629384" y="5746382"/>
            <a:ext cx="1512888" cy="180975"/>
          </a:xfrm>
          <a:custGeom>
            <a:avLst/>
            <a:gdLst>
              <a:gd name="T0" fmla="*/ 0 w 953"/>
              <a:gd name="T1" fmla="*/ 0 h 114"/>
              <a:gd name="T2" fmla="*/ 2147483647 w 953"/>
              <a:gd name="T3" fmla="*/ 2147483647 h 114"/>
              <a:gd name="T4" fmla="*/ 2147483647 w 953"/>
              <a:gd name="T5" fmla="*/ 2147483647 h 114"/>
              <a:gd name="T6" fmla="*/ 0 60000 65536"/>
              <a:gd name="T7" fmla="*/ 0 60000 65536"/>
              <a:gd name="T8" fmla="*/ 0 60000 65536"/>
              <a:gd name="T9" fmla="*/ 0 w 953"/>
              <a:gd name="T10" fmla="*/ 0 h 114"/>
              <a:gd name="T11" fmla="*/ 953 w 953"/>
              <a:gd name="T12" fmla="*/ 114 h 114"/>
            </a:gdLst>
            <a:ahLst/>
            <a:cxnLst>
              <a:cxn ang="T6">
                <a:pos x="T0" y="T1"/>
              </a:cxn>
              <a:cxn ang="T7">
                <a:pos x="T2" y="T3"/>
              </a:cxn>
              <a:cxn ang="T8">
                <a:pos x="T4" y="T5"/>
              </a:cxn>
            </a:cxnLst>
            <a:rect l="T9" t="T10" r="T11" b="T12"/>
            <a:pathLst>
              <a:path w="953" h="114">
                <a:moveTo>
                  <a:pt x="0" y="0"/>
                </a:moveTo>
                <a:cubicBezTo>
                  <a:pt x="54" y="20"/>
                  <a:pt x="170" y="96"/>
                  <a:pt x="329" y="105"/>
                </a:cubicBezTo>
                <a:cubicBezTo>
                  <a:pt x="488" y="114"/>
                  <a:pt x="713" y="93"/>
                  <a:pt x="953" y="57"/>
                </a:cubicBezTo>
              </a:path>
            </a:pathLst>
          </a:custGeom>
          <a:noFill/>
          <a:ln w="50800">
            <a:solidFill>
              <a:schemeClr val="tx1"/>
            </a:solidFill>
            <a:round/>
            <a:headEnd/>
            <a:tailEnd type="triangle" w="med" len="med"/>
          </a:ln>
        </p:spPr>
        <p:txBody>
          <a:bodyPr/>
          <a:lstStyle/>
          <a:p>
            <a:endParaRPr lang="en-US"/>
          </a:p>
        </p:txBody>
      </p:sp>
      <p:sp>
        <p:nvSpPr>
          <p:cNvPr id="34" name="Text Box 17"/>
          <p:cNvSpPr txBox="1">
            <a:spLocks noChangeArrowheads="1"/>
          </p:cNvSpPr>
          <p:nvPr/>
        </p:nvSpPr>
        <p:spPr bwMode="auto">
          <a:xfrm>
            <a:off x="1756385" y="5536831"/>
            <a:ext cx="861518" cy="369332"/>
          </a:xfrm>
          <a:prstGeom prst="rect">
            <a:avLst/>
          </a:prstGeom>
          <a:noFill/>
          <a:ln w="9525">
            <a:noFill/>
            <a:miter lim="800000"/>
            <a:headEnd/>
            <a:tailEnd/>
          </a:ln>
        </p:spPr>
        <p:txBody>
          <a:bodyPr wrap="none">
            <a:spAutoFit/>
          </a:bodyPr>
          <a:lstStyle/>
          <a:p>
            <a:pPr eaLnBrk="0" hangingPunct="0"/>
            <a:r>
              <a:rPr lang="en-US" b="1">
                <a:latin typeface="Arial Narrow" panose="020B0606020202030204" pitchFamily="34" charset="0"/>
              </a:rPr>
              <a:t>Europe</a:t>
            </a:r>
          </a:p>
        </p:txBody>
      </p:sp>
      <p:sp>
        <p:nvSpPr>
          <p:cNvPr id="35" name="Freeform 18"/>
          <p:cNvSpPr>
            <a:spLocks/>
          </p:cNvSpPr>
          <p:nvPr/>
        </p:nvSpPr>
        <p:spPr bwMode="auto">
          <a:xfrm>
            <a:off x="4089138" y="2743200"/>
            <a:ext cx="927100" cy="1987182"/>
          </a:xfrm>
          <a:custGeom>
            <a:avLst/>
            <a:gdLst>
              <a:gd name="T0" fmla="*/ 2147483647 w 584"/>
              <a:gd name="T1" fmla="*/ 0 h 1339"/>
              <a:gd name="T2" fmla="*/ 2147483647 w 584"/>
              <a:gd name="T3" fmla="*/ 2147483647 h 1339"/>
              <a:gd name="T4" fmla="*/ 0 w 584"/>
              <a:gd name="T5" fmla="*/ 2147483647 h 1339"/>
              <a:gd name="T6" fmla="*/ 0 60000 65536"/>
              <a:gd name="T7" fmla="*/ 0 60000 65536"/>
              <a:gd name="T8" fmla="*/ 0 60000 65536"/>
              <a:gd name="T9" fmla="*/ 0 w 584"/>
              <a:gd name="T10" fmla="*/ 0 h 1339"/>
              <a:gd name="T11" fmla="*/ 584 w 584"/>
              <a:gd name="T12" fmla="*/ 1339 h 1339"/>
            </a:gdLst>
            <a:ahLst/>
            <a:cxnLst>
              <a:cxn ang="T6">
                <a:pos x="T0" y="T1"/>
              </a:cxn>
              <a:cxn ang="T7">
                <a:pos x="T2" y="T3"/>
              </a:cxn>
              <a:cxn ang="T8">
                <a:pos x="T4" y="T5"/>
              </a:cxn>
            </a:cxnLst>
            <a:rect l="T9" t="T10" r="T11" b="T12"/>
            <a:pathLst>
              <a:path w="584" h="1339">
                <a:moveTo>
                  <a:pt x="530" y="0"/>
                </a:moveTo>
                <a:cubicBezTo>
                  <a:pt x="523" y="108"/>
                  <a:pt x="584" y="426"/>
                  <a:pt x="496" y="649"/>
                </a:cubicBezTo>
                <a:cubicBezTo>
                  <a:pt x="408" y="872"/>
                  <a:pt x="103" y="1195"/>
                  <a:pt x="0" y="1339"/>
                </a:cubicBezTo>
              </a:path>
            </a:pathLst>
          </a:custGeom>
          <a:noFill/>
          <a:ln w="50800">
            <a:solidFill>
              <a:srgbClr val="0070C0"/>
            </a:solidFill>
            <a:round/>
            <a:headEnd/>
            <a:tailEnd type="triangle" w="med" len="med"/>
          </a:ln>
        </p:spPr>
        <p:txBody>
          <a:bodyPr/>
          <a:lstStyle/>
          <a:p>
            <a:endParaRPr lang="en-US"/>
          </a:p>
        </p:txBody>
      </p:sp>
      <p:sp>
        <p:nvSpPr>
          <p:cNvPr id="36" name="Text Box 19"/>
          <p:cNvSpPr txBox="1">
            <a:spLocks noChangeArrowheads="1"/>
          </p:cNvSpPr>
          <p:nvPr/>
        </p:nvSpPr>
        <p:spPr bwMode="auto">
          <a:xfrm>
            <a:off x="4643176" y="2291981"/>
            <a:ext cx="736099" cy="369332"/>
          </a:xfrm>
          <a:prstGeom prst="rect">
            <a:avLst/>
          </a:prstGeom>
          <a:noFill/>
          <a:ln w="9525">
            <a:noFill/>
            <a:miter lim="800000"/>
            <a:headEnd/>
            <a:tailEnd/>
          </a:ln>
        </p:spPr>
        <p:txBody>
          <a:bodyPr wrap="none">
            <a:spAutoFit/>
          </a:bodyPr>
          <a:lstStyle/>
          <a:p>
            <a:pPr eaLnBrk="0" hangingPunct="0"/>
            <a:r>
              <a:rPr lang="en-US" b="1" dirty="0">
                <a:latin typeface="Arial Narrow" panose="020B0606020202030204" pitchFamily="34" charset="0"/>
              </a:rPr>
              <a:t>Japan</a:t>
            </a:r>
          </a:p>
        </p:txBody>
      </p:sp>
      <p:sp>
        <p:nvSpPr>
          <p:cNvPr id="37" name="Freeform 20"/>
          <p:cNvSpPr>
            <a:spLocks/>
          </p:cNvSpPr>
          <p:nvPr/>
        </p:nvSpPr>
        <p:spPr bwMode="auto">
          <a:xfrm>
            <a:off x="4674926" y="3506419"/>
            <a:ext cx="830262" cy="1306513"/>
          </a:xfrm>
          <a:custGeom>
            <a:avLst/>
            <a:gdLst>
              <a:gd name="T0" fmla="*/ 2147483647 w 523"/>
              <a:gd name="T1" fmla="*/ 0 h 823"/>
              <a:gd name="T2" fmla="*/ 2147483647 w 523"/>
              <a:gd name="T3" fmla="*/ 2147483647 h 823"/>
              <a:gd name="T4" fmla="*/ 0 w 523"/>
              <a:gd name="T5" fmla="*/ 2147483647 h 823"/>
              <a:gd name="T6" fmla="*/ 0 60000 65536"/>
              <a:gd name="T7" fmla="*/ 0 60000 65536"/>
              <a:gd name="T8" fmla="*/ 0 60000 65536"/>
              <a:gd name="T9" fmla="*/ 0 w 523"/>
              <a:gd name="T10" fmla="*/ 0 h 823"/>
              <a:gd name="T11" fmla="*/ 523 w 523"/>
              <a:gd name="T12" fmla="*/ 823 h 823"/>
            </a:gdLst>
            <a:ahLst/>
            <a:cxnLst>
              <a:cxn ang="T6">
                <a:pos x="T0" y="T1"/>
              </a:cxn>
              <a:cxn ang="T7">
                <a:pos x="T2" y="T3"/>
              </a:cxn>
              <a:cxn ang="T8">
                <a:pos x="T4" y="T5"/>
              </a:cxn>
            </a:cxnLst>
            <a:rect l="T9" t="T10" r="T11" b="T12"/>
            <a:pathLst>
              <a:path w="523" h="823">
                <a:moveTo>
                  <a:pt x="506" y="0"/>
                </a:moveTo>
                <a:cubicBezTo>
                  <a:pt x="494" y="57"/>
                  <a:pt x="523" y="198"/>
                  <a:pt x="439" y="335"/>
                </a:cubicBezTo>
                <a:cubicBezTo>
                  <a:pt x="355" y="472"/>
                  <a:pt x="92" y="721"/>
                  <a:pt x="0" y="823"/>
                </a:cubicBezTo>
              </a:path>
            </a:pathLst>
          </a:custGeom>
          <a:noFill/>
          <a:ln w="50800">
            <a:solidFill>
              <a:srgbClr val="800080"/>
            </a:solidFill>
            <a:round/>
            <a:headEnd/>
            <a:tailEnd type="triangle" w="med" len="med"/>
          </a:ln>
        </p:spPr>
        <p:txBody>
          <a:bodyPr/>
          <a:lstStyle/>
          <a:p>
            <a:endParaRPr lang="en-US"/>
          </a:p>
        </p:txBody>
      </p:sp>
      <p:sp>
        <p:nvSpPr>
          <p:cNvPr id="38" name="Text Box 21"/>
          <p:cNvSpPr txBox="1">
            <a:spLocks noChangeArrowheads="1"/>
          </p:cNvSpPr>
          <p:nvPr/>
        </p:nvSpPr>
        <p:spPr bwMode="auto">
          <a:xfrm>
            <a:off x="5279764" y="3120656"/>
            <a:ext cx="580993" cy="369332"/>
          </a:xfrm>
          <a:prstGeom prst="rect">
            <a:avLst/>
          </a:prstGeom>
          <a:noFill/>
          <a:ln w="9525">
            <a:noFill/>
            <a:miter lim="800000"/>
            <a:headEnd/>
            <a:tailEnd/>
          </a:ln>
        </p:spPr>
        <p:txBody>
          <a:bodyPr wrap="none">
            <a:spAutoFit/>
          </a:bodyPr>
          <a:lstStyle/>
          <a:p>
            <a:pPr eaLnBrk="0" hangingPunct="0"/>
            <a:r>
              <a:rPr lang="en-US" b="1">
                <a:latin typeface="Arial Narrow" panose="020B0606020202030204" pitchFamily="34" charset="0"/>
              </a:rPr>
              <a:t>USA</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D35ABB94-AFAC-4369-867C-73F117B59F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7894" y="1363980"/>
            <a:ext cx="7526451" cy="5271522"/>
          </a:xfrm>
          <a:prstGeom prst="rect">
            <a:avLst/>
          </a:prstGeom>
        </p:spPr>
      </p:pic>
      <p:sp>
        <p:nvSpPr>
          <p:cNvPr id="612358" name="Rectangle 6"/>
          <p:cNvSpPr>
            <a:spLocks noGrp="1" noChangeArrowheads="1"/>
          </p:cNvSpPr>
          <p:nvPr>
            <p:ph type="title"/>
          </p:nvPr>
        </p:nvSpPr>
        <p:spPr/>
        <p:txBody>
          <a:bodyPr/>
          <a:lstStyle/>
          <a:p>
            <a:pPr eaLnBrk="1" hangingPunct="1">
              <a:defRPr/>
            </a:pPr>
            <a:r>
              <a:rPr lang="en-US" dirty="0"/>
              <a:t>Southeast Asian Nations</a:t>
            </a:r>
          </a:p>
        </p:txBody>
      </p:sp>
      <p:sp>
        <p:nvSpPr>
          <p:cNvPr id="2" name="Rectangle 1"/>
          <p:cNvSpPr/>
          <p:nvPr/>
        </p:nvSpPr>
        <p:spPr bwMode="auto">
          <a:xfrm>
            <a:off x="9127934" y="1486137"/>
            <a:ext cx="2854517" cy="1083075"/>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r>
              <a:rPr lang="en-US" sz="1600" dirty="0">
                <a:solidFill>
                  <a:schemeClr val="tx1"/>
                </a:solidFill>
                <a:latin typeface="Arial Narrow" pitchFamily="34" charset="0"/>
              </a:rPr>
              <a:t>Hint at the strong historical Chinese and Indian influence.</a:t>
            </a:r>
          </a:p>
          <a:p>
            <a:r>
              <a:rPr lang="en-US" sz="1600" dirty="0">
                <a:solidFill>
                  <a:schemeClr val="tx1"/>
                </a:solidFill>
                <a:latin typeface="Arial Narrow" pitchFamily="34" charset="0"/>
              </a:rPr>
              <a:t>Former French colonies of Vietnam, Cambodia and Laos.</a:t>
            </a:r>
          </a:p>
        </p:txBody>
      </p:sp>
      <p:sp>
        <p:nvSpPr>
          <p:cNvPr id="3" name="TextBox 2"/>
          <p:cNvSpPr txBox="1"/>
          <p:nvPr/>
        </p:nvSpPr>
        <p:spPr>
          <a:xfrm>
            <a:off x="4473169" y="2199880"/>
            <a:ext cx="1274708" cy="369332"/>
          </a:xfrm>
          <a:prstGeom prst="rect">
            <a:avLst/>
          </a:prstGeom>
          <a:noFill/>
        </p:spPr>
        <p:txBody>
          <a:bodyPr wrap="none" rtlCol="0">
            <a:spAutoFit/>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Indochina</a:t>
            </a:r>
          </a:p>
        </p:txBody>
      </p:sp>
      <p:cxnSp>
        <p:nvCxnSpPr>
          <p:cNvPr id="5" name="Straight Arrow Connector 4"/>
          <p:cNvCxnSpPr>
            <a:cxnSpLocks/>
          </p:cNvCxnSpPr>
          <p:nvPr/>
        </p:nvCxnSpPr>
        <p:spPr bwMode="auto">
          <a:xfrm flipH="1">
            <a:off x="3533665" y="2460035"/>
            <a:ext cx="939504" cy="473506"/>
          </a:xfrm>
          <a:prstGeom prst="straightConnector1">
            <a:avLst/>
          </a:prstGeom>
          <a:solidFill>
            <a:schemeClr val="accent1"/>
          </a:solidFill>
          <a:ln w="38100" cap="flat" cmpd="sng" algn="ctr">
            <a:solidFill>
              <a:schemeClr val="accent2"/>
            </a:solidFill>
            <a:prstDash val="solid"/>
            <a:round/>
            <a:headEnd type="none" w="med" len="med"/>
            <a:tailEnd type="oval"/>
          </a:ln>
          <a:effectLst/>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t>Hong Kong Skyline, China</a:t>
            </a:r>
          </a:p>
        </p:txBody>
      </p:sp>
      <p:pic>
        <p:nvPicPr>
          <p:cNvPr id="8195" name="Picture 2" descr="C:\Users\ecojpr\Documents\Current Work\Photos\Hong_Kong2005\IMG_3198.JPG"/>
          <p:cNvPicPr>
            <a:picLocks noChangeAspect="1" noChangeArrowheads="1"/>
          </p:cNvPicPr>
          <p:nvPr/>
        </p:nvPicPr>
        <p:blipFill>
          <a:blip r:embed="rId3" cstate="print"/>
          <a:srcRect/>
          <a:stretch>
            <a:fillRect/>
          </a:stretch>
        </p:blipFill>
        <p:spPr bwMode="auto">
          <a:xfrm>
            <a:off x="2470151" y="1333500"/>
            <a:ext cx="7940675" cy="5284788"/>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pPr eaLnBrk="1" hangingPunct="1">
              <a:defRPr/>
            </a:pPr>
            <a:r>
              <a:rPr lang="en-US" dirty="0"/>
              <a:t>3. The Southeast Asian Context</a:t>
            </a:r>
          </a:p>
        </p:txBody>
      </p:sp>
      <p:sp>
        <p:nvSpPr>
          <p:cNvPr id="56323" name="Rectangle 3"/>
          <p:cNvSpPr>
            <a:spLocks noGrp="1" noChangeArrowheads="1"/>
          </p:cNvSpPr>
          <p:nvPr>
            <p:ph idx="1"/>
          </p:nvPr>
        </p:nvSpPr>
        <p:spPr/>
        <p:txBody>
          <a:bodyPr/>
          <a:lstStyle/>
          <a:p>
            <a:pPr eaLnBrk="1" hangingPunct="1"/>
            <a:r>
              <a:rPr lang="en-US"/>
              <a:t>Shatter belt</a:t>
            </a:r>
          </a:p>
          <a:p>
            <a:pPr lvl="1" eaLnBrk="1" hangingPunct="1"/>
            <a:r>
              <a:rPr lang="en-US"/>
              <a:t>Caught between stronger colliding external forces, under persistent stress, and often fragmented by aggressive rivals.</a:t>
            </a:r>
          </a:p>
          <a:p>
            <a:pPr lvl="1" eaLnBrk="1" hangingPunct="1"/>
            <a:r>
              <a:rPr lang="en-US"/>
              <a:t>Historical and contemporary significance.</a:t>
            </a:r>
          </a:p>
          <a:p>
            <a:pPr lvl="1" eaLnBrk="1" hangingPunct="1"/>
            <a:r>
              <a:rPr lang="en-US"/>
              <a:t>Theater of conflict during the cold war (1945-1991).</a:t>
            </a:r>
          </a:p>
          <a:p>
            <a:pPr lvl="1" eaLnBrk="1" hangingPunct="1"/>
            <a:r>
              <a:rPr lang="en-US"/>
              <a:t>Vietnam Wars.</a:t>
            </a:r>
          </a:p>
          <a:p>
            <a:pPr lvl="1" eaLnBrk="1" hangingPunct="1"/>
            <a:r>
              <a:rPr lang="en-US"/>
              <a:t>Cambodian Genocide.</a:t>
            </a:r>
          </a:p>
          <a:p>
            <a:pPr eaLnBrk="1" hangingPunct="1"/>
            <a:r>
              <a:rPr lang="en-US"/>
              <a:t>Variety of political, economic and cultural landscapes</a:t>
            </a:r>
          </a:p>
          <a:p>
            <a:pPr lvl="1" eaLnBrk="1" hangingPunct="1"/>
            <a:r>
              <a:rPr lang="en-US"/>
              <a:t>Least advanced economies of the region:</a:t>
            </a:r>
          </a:p>
          <a:p>
            <a:pPr lvl="2" eaLnBrk="1" hangingPunct="1"/>
            <a:r>
              <a:rPr lang="en-US"/>
              <a:t>Laos, Cambodia and Burma.</a:t>
            </a:r>
          </a:p>
          <a:p>
            <a:pPr lvl="1" eaLnBrk="1" hangingPunct="1"/>
            <a:r>
              <a:rPr lang="en-US"/>
              <a:t>Emerging nations:</a:t>
            </a:r>
          </a:p>
          <a:p>
            <a:pPr lvl="2" eaLnBrk="1" hangingPunct="1"/>
            <a:r>
              <a:rPr lang="en-US"/>
              <a:t>Malaysia, Indonesia, the Philippines, Thailand.</a:t>
            </a:r>
          </a:p>
          <a:p>
            <a:pPr lvl="1" eaLnBrk="1" hangingPunct="1"/>
            <a:r>
              <a:rPr lang="en-US"/>
              <a:t>The leader: Singapore.</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8" name="Rectangle 4"/>
          <p:cNvSpPr>
            <a:spLocks noGrp="1" noChangeArrowheads="1"/>
          </p:cNvSpPr>
          <p:nvPr>
            <p:ph type="title"/>
          </p:nvPr>
        </p:nvSpPr>
        <p:spPr/>
        <p:txBody>
          <a:bodyPr/>
          <a:lstStyle/>
          <a:p>
            <a:pPr eaLnBrk="1" hangingPunct="1">
              <a:defRPr/>
            </a:pPr>
            <a:r>
              <a:rPr lang="en-US"/>
              <a:t>Main Languages of Southeast Asia</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37145" y="1405740"/>
            <a:ext cx="7132320" cy="534748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B42C98-D737-4309-AD19-D9F160C858EF}"/>
              </a:ext>
            </a:extLst>
          </p:cNvPr>
          <p:cNvSpPr>
            <a:spLocks noGrp="1"/>
          </p:cNvSpPr>
          <p:nvPr>
            <p:ph type="title"/>
          </p:nvPr>
        </p:nvSpPr>
        <p:spPr/>
        <p:txBody>
          <a:bodyPr/>
          <a:lstStyle/>
          <a:p>
            <a:r>
              <a:rPr lang="en-US" dirty="0"/>
              <a:t>Shenzhen, China</a:t>
            </a:r>
          </a:p>
        </p:txBody>
      </p:sp>
      <p:pic>
        <p:nvPicPr>
          <p:cNvPr id="1028" name="Picture 4">
            <a:extLst>
              <a:ext uri="{FF2B5EF4-FFF2-40B4-BE49-F238E27FC236}">
                <a16:creationId xmlns:a16="http://schemas.microsoft.com/office/drawing/2014/main" id="{67AEA3A2-DFCC-4B90-96E2-9F9B04D79F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700" y="1411807"/>
            <a:ext cx="10049536" cy="52508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t>Foxconn Assembly, Zhengzhou (Henan Province), China</a:t>
            </a:r>
          </a:p>
        </p:txBody>
      </p:sp>
      <p:pic>
        <p:nvPicPr>
          <p:cNvPr id="3074" name="Picture 2" descr="Foxconn losing more staff">
            <a:extLst>
              <a:ext uri="{FF2B5EF4-FFF2-40B4-BE49-F238E27FC236}">
                <a16:creationId xmlns:a16="http://schemas.microsoft.com/office/drawing/2014/main" id="{89DFEE3A-2B97-4F6D-B059-918C05D069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3293" y="1440774"/>
            <a:ext cx="6897043" cy="51727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5_102Design">
  <a:themeElements>
    <a:clrScheme name="Custom 1">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64D26"/>
      </a:hlink>
      <a:folHlink>
        <a:srgbClr val="997339"/>
      </a:folHlink>
    </a:clrScheme>
    <a:fontScheme name="GT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5_102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102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102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102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102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102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102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102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102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102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102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102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TM10001104[[fn=Feathered]]</Template>
  <TotalTime>38416</TotalTime>
  <Words>4288</Words>
  <Application>Microsoft Office PowerPoint</Application>
  <PresentationFormat>Widescreen</PresentationFormat>
  <Paragraphs>662</Paragraphs>
  <Slides>71</Slides>
  <Notes>61</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71</vt:i4>
      </vt:variant>
    </vt:vector>
  </HeadingPairs>
  <TitlesOfParts>
    <vt:vector size="79" baseType="lpstr">
      <vt:lpstr>Abadi MT Condensed Extra Bold</vt:lpstr>
      <vt:lpstr>Agency FB</vt:lpstr>
      <vt:lpstr>Arial</vt:lpstr>
      <vt:lpstr>Arial Narrow</vt:lpstr>
      <vt:lpstr>AvantGarde Bk BT</vt:lpstr>
      <vt:lpstr>Impact</vt:lpstr>
      <vt:lpstr>Times New Roman</vt:lpstr>
      <vt:lpstr>5_102Design</vt:lpstr>
      <vt:lpstr>Topic 1 – The Pacific Asian Space</vt:lpstr>
      <vt:lpstr>Conditions of Usage</vt:lpstr>
      <vt:lpstr>Padi Field, Laos</vt:lpstr>
      <vt:lpstr>Outdoor Market, Luang Prabang, Laos</vt:lpstr>
      <vt:lpstr>Market, Phosavan, Laos</vt:lpstr>
      <vt:lpstr>Buddhist Temple Complex (Wat), Bangkok, Thailand</vt:lpstr>
      <vt:lpstr>Hong Kong Skyline, China</vt:lpstr>
      <vt:lpstr>Shenzhen, China</vt:lpstr>
      <vt:lpstr>Foxconn Assembly, Zhengzhou (Henan Province), China</vt:lpstr>
      <vt:lpstr>Objectives</vt:lpstr>
      <vt:lpstr>Objectives</vt:lpstr>
      <vt:lpstr>Objectives</vt:lpstr>
      <vt:lpstr>Course Outline</vt:lpstr>
      <vt:lpstr>A – Pacific Asia as a Region</vt:lpstr>
      <vt:lpstr>1. What is Asia and Pacific Asia?</vt:lpstr>
      <vt:lpstr>Main Cultural Regions of the World (Formal Regions)</vt:lpstr>
      <vt:lpstr>Europe-Centric Map of the World</vt:lpstr>
      <vt:lpstr>Asia-Centric Map of the World</vt:lpstr>
      <vt:lpstr>1. What is Asia and Pacific Asia?</vt:lpstr>
      <vt:lpstr>Early European Representations of the World</vt:lpstr>
      <vt:lpstr>1. What is Asia and Pacific Asia?</vt:lpstr>
      <vt:lpstr>1. What is Asia and Pacific Asia?</vt:lpstr>
      <vt:lpstr>The Asian Continent and its Sub Regions</vt:lpstr>
      <vt:lpstr>The Pacific Rim</vt:lpstr>
      <vt:lpstr>1. What is Asia and Pacific Asia?</vt:lpstr>
      <vt:lpstr>Types of Territorial Morphology</vt:lpstr>
      <vt:lpstr>2. Significance of the Region</vt:lpstr>
      <vt:lpstr>2. Significance of the Region</vt:lpstr>
      <vt:lpstr>Distribution of the Global Population by Major Region</vt:lpstr>
      <vt:lpstr>2. Significance of the Region</vt:lpstr>
      <vt:lpstr>15 Largest Countries, 2018, 2050 (in millions)</vt:lpstr>
      <vt:lpstr>3. Socioeconomic Diversity</vt:lpstr>
      <vt:lpstr>3. Socioeconomic Diversity</vt:lpstr>
      <vt:lpstr>PowerPoint Presentation</vt:lpstr>
      <vt:lpstr>World’s Most Spoken Languages, 2017 (primary or secondary)</vt:lpstr>
      <vt:lpstr>3. Socioeconomic Diversity</vt:lpstr>
      <vt:lpstr>3. Socioeconomic Diversity</vt:lpstr>
      <vt:lpstr>B – Physical Landscape of Pacific Asia</vt:lpstr>
      <vt:lpstr>1. The Pacific Ring of Fire (40,000 km belt)</vt:lpstr>
      <vt:lpstr>January 14, 2022</vt:lpstr>
      <vt:lpstr>2. A Maritime and Continental Space</vt:lpstr>
      <vt:lpstr>PowerPoint Presentation</vt:lpstr>
      <vt:lpstr>2. A Maritime and Continental Space</vt:lpstr>
      <vt:lpstr>Physical Landscape of Pacific Asia</vt:lpstr>
      <vt:lpstr>The Himalayan System</vt:lpstr>
      <vt:lpstr>PowerPoint Presentation</vt:lpstr>
      <vt:lpstr>Physical Landscape of Pacific Asia</vt:lpstr>
      <vt:lpstr>Southeast  Asia: Land Above Sea Level Around 18,000 BCE</vt:lpstr>
      <vt:lpstr>3. Monsoons</vt:lpstr>
      <vt:lpstr>Average Annual Precipitations (in millimeters)</vt:lpstr>
      <vt:lpstr>3. Monsoons</vt:lpstr>
      <vt:lpstr>Dominant Wind Patterns in the Winter (October to April) – Dry Season</vt:lpstr>
      <vt:lpstr>Dominant Wind Patterns in the Summer (April to October) – Wet Season</vt:lpstr>
      <vt:lpstr>PowerPoint Presentation</vt:lpstr>
      <vt:lpstr>Monthly Precipitations (in mm)</vt:lpstr>
      <vt:lpstr>C – The Regions of Pacific Asia</vt:lpstr>
      <vt:lpstr>1. Regional Divisions</vt:lpstr>
      <vt:lpstr>1. Regional Divisions</vt:lpstr>
      <vt:lpstr>1. Regional Divisions</vt:lpstr>
      <vt:lpstr>1. Regional Divisions</vt:lpstr>
      <vt:lpstr>1. Regional Divisions</vt:lpstr>
      <vt:lpstr>1. Regional Divisions</vt:lpstr>
      <vt:lpstr>Political, Physiographical and Functional Perspectives</vt:lpstr>
      <vt:lpstr>2. The East Asian Context</vt:lpstr>
      <vt:lpstr>2. The East Asian Context</vt:lpstr>
      <vt:lpstr>2. The East Asian Context</vt:lpstr>
      <vt:lpstr>PowerPoint Presentation</vt:lpstr>
      <vt:lpstr>3. The Southeast Asian Context</vt:lpstr>
      <vt:lpstr>Southeast Asian Nations</vt:lpstr>
      <vt:lpstr>3. The Southeast Asian Context</vt:lpstr>
      <vt:lpstr>Main Languages of Southeast Asia</vt:lpstr>
    </vt:vector>
  </TitlesOfParts>
  <Company>Hofstra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1 The Pacific Asian Space</dc:title>
  <dc:subject>GEOG 113 Geography of East and Southeast Asia</dc:subject>
  <dc:creator>Dr. Jean-Paul Rodrigue</dc:creator>
  <cp:keywords>Geography, Asia, East Asia, Southeast Asia, Course, Pacific Asia</cp:keywords>
  <cp:lastModifiedBy>Jean-Paul Rodrigue</cp:lastModifiedBy>
  <cp:revision>2623</cp:revision>
  <cp:lastPrinted>1998-11-10T22:15:49Z</cp:lastPrinted>
  <dcterms:created xsi:type="dcterms:W3CDTF">1997-06-07T23:18:59Z</dcterms:created>
  <dcterms:modified xsi:type="dcterms:W3CDTF">2023-10-11T16:09:56Z</dcterms:modified>
  <cp:category>Cross-Cultural Distribution</cp:category>
</cp:coreProperties>
</file>