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4253" r:id="rId1"/>
  </p:sldMasterIdLst>
  <p:notesMasterIdLst>
    <p:notesMasterId r:id="rId55"/>
  </p:notesMasterIdLst>
  <p:handoutMasterIdLst>
    <p:handoutMasterId r:id="rId56"/>
  </p:handoutMasterIdLst>
  <p:sldIdLst>
    <p:sldId id="283" r:id="rId2"/>
    <p:sldId id="311" r:id="rId3"/>
    <p:sldId id="362" r:id="rId4"/>
    <p:sldId id="364" r:id="rId5"/>
    <p:sldId id="365" r:id="rId6"/>
    <p:sldId id="405" r:id="rId7"/>
    <p:sldId id="455" r:id="rId8"/>
    <p:sldId id="594" r:id="rId9"/>
    <p:sldId id="367" r:id="rId10"/>
    <p:sldId id="595" r:id="rId11"/>
    <p:sldId id="368" r:id="rId12"/>
    <p:sldId id="369" r:id="rId13"/>
    <p:sldId id="370" r:id="rId14"/>
    <p:sldId id="394" r:id="rId15"/>
    <p:sldId id="400" r:id="rId16"/>
    <p:sldId id="372" r:id="rId17"/>
    <p:sldId id="402" r:id="rId18"/>
    <p:sldId id="375" r:id="rId19"/>
    <p:sldId id="304" r:id="rId20"/>
    <p:sldId id="373" r:id="rId21"/>
    <p:sldId id="374" r:id="rId22"/>
    <p:sldId id="388" r:id="rId23"/>
    <p:sldId id="398" r:id="rId24"/>
    <p:sldId id="710" r:id="rId25"/>
    <p:sldId id="453" r:id="rId26"/>
    <p:sldId id="422" r:id="rId27"/>
    <p:sldId id="381" r:id="rId28"/>
    <p:sldId id="552" r:id="rId29"/>
    <p:sldId id="416" r:id="rId30"/>
    <p:sldId id="397" r:id="rId31"/>
    <p:sldId id="284" r:id="rId32"/>
    <p:sldId id="553" r:id="rId33"/>
    <p:sldId id="460" r:id="rId34"/>
    <p:sldId id="265" r:id="rId35"/>
    <p:sldId id="447" r:id="rId36"/>
    <p:sldId id="711" r:id="rId37"/>
    <p:sldId id="377" r:id="rId38"/>
    <p:sldId id="555" r:id="rId39"/>
    <p:sldId id="412" r:id="rId40"/>
    <p:sldId id="413" r:id="rId41"/>
    <p:sldId id="580" r:id="rId42"/>
    <p:sldId id="270" r:id="rId43"/>
    <p:sldId id="722" r:id="rId44"/>
    <p:sldId id="590" r:id="rId45"/>
    <p:sldId id="591" r:id="rId46"/>
    <p:sldId id="385" r:id="rId47"/>
    <p:sldId id="268" r:id="rId48"/>
    <p:sldId id="425" r:id="rId49"/>
    <p:sldId id="392" r:id="rId50"/>
    <p:sldId id="389" r:id="rId51"/>
    <p:sldId id="406" r:id="rId52"/>
    <p:sldId id="593" r:id="rId53"/>
    <p:sldId id="393" r:id="rId54"/>
  </p:sldIdLst>
  <p:sldSz cx="12192000" cy="6858000"/>
  <p:notesSz cx="7302500" cy="9588500"/>
  <p:embeddedFontLst>
    <p:embeddedFont>
      <p:font typeface="Calibri" panose="020F0502020204030204" pitchFamily="34" charset="0"/>
      <p:regular r:id="rId57"/>
      <p:bold r:id="rId58"/>
      <p:italic r:id="rId59"/>
      <p:boldItalic r:id="rId60"/>
    </p:embeddedFont>
    <p:embeddedFont>
      <p:font typeface="Arial Narrow" panose="020B0606020202030204" pitchFamily="34" charset="0"/>
      <p:regular r:id="rId61"/>
      <p:bold r:id="rId62"/>
      <p:italic r:id="rId63"/>
      <p:boldItalic r:id="rId64"/>
    </p:embeddedFont>
    <p:embeddedFont>
      <p:font typeface="Verdana" panose="020B0604030504040204" pitchFamily="34" charset="0"/>
      <p:regular r:id="rId65"/>
      <p:bold r:id="rId66"/>
      <p:italic r:id="rId67"/>
      <p:boldItalic r:id="rId68"/>
    </p:embeddedFont>
    <p:embeddedFont>
      <p:font typeface="Agency FB" panose="020B0503020202020204" pitchFamily="34" charset="0"/>
      <p:regular r:id="rId69"/>
      <p:bold r:id="rId70"/>
    </p:embeddedFont>
    <p:embeddedFont>
      <p:font typeface="Impact" panose="020B0806030902050204" pitchFamily="34" charset="0"/>
      <p:regular r:id="rId71"/>
    </p:embeddedFont>
  </p:embeddedFontLst>
  <p:defaultTextStyle>
    <a:defPPr>
      <a:defRPr lang="en-US"/>
    </a:defPPr>
    <a:lvl1pPr algn="l" rtl="0" fontAlgn="base">
      <a:spcBef>
        <a:spcPct val="0"/>
      </a:spcBef>
      <a:spcAft>
        <a:spcPct val="0"/>
      </a:spcAft>
      <a:defRPr i="1" kern="1200">
        <a:solidFill>
          <a:schemeClr val="tx1"/>
        </a:solidFill>
        <a:latin typeface="Verdana" pitchFamily="34" charset="0"/>
        <a:ea typeface="+mn-ea"/>
        <a:cs typeface="Arial" pitchFamily="34" charset="0"/>
      </a:defRPr>
    </a:lvl1pPr>
    <a:lvl2pPr marL="457200" algn="l" rtl="0" fontAlgn="base">
      <a:spcBef>
        <a:spcPct val="0"/>
      </a:spcBef>
      <a:spcAft>
        <a:spcPct val="0"/>
      </a:spcAft>
      <a:defRPr i="1" kern="1200">
        <a:solidFill>
          <a:schemeClr val="tx1"/>
        </a:solidFill>
        <a:latin typeface="Verdana" pitchFamily="34" charset="0"/>
        <a:ea typeface="+mn-ea"/>
        <a:cs typeface="Arial" pitchFamily="34" charset="0"/>
      </a:defRPr>
    </a:lvl2pPr>
    <a:lvl3pPr marL="914400" algn="l" rtl="0" fontAlgn="base">
      <a:spcBef>
        <a:spcPct val="0"/>
      </a:spcBef>
      <a:spcAft>
        <a:spcPct val="0"/>
      </a:spcAft>
      <a:defRPr i="1" kern="1200">
        <a:solidFill>
          <a:schemeClr val="tx1"/>
        </a:solidFill>
        <a:latin typeface="Verdana" pitchFamily="34" charset="0"/>
        <a:ea typeface="+mn-ea"/>
        <a:cs typeface="Arial" pitchFamily="34" charset="0"/>
      </a:defRPr>
    </a:lvl3pPr>
    <a:lvl4pPr marL="1371600" algn="l" rtl="0" fontAlgn="base">
      <a:spcBef>
        <a:spcPct val="0"/>
      </a:spcBef>
      <a:spcAft>
        <a:spcPct val="0"/>
      </a:spcAft>
      <a:defRPr i="1" kern="1200">
        <a:solidFill>
          <a:schemeClr val="tx1"/>
        </a:solidFill>
        <a:latin typeface="Verdana" pitchFamily="34" charset="0"/>
        <a:ea typeface="+mn-ea"/>
        <a:cs typeface="Arial" pitchFamily="34" charset="0"/>
      </a:defRPr>
    </a:lvl4pPr>
    <a:lvl5pPr marL="1828800" algn="l" rtl="0" fontAlgn="base">
      <a:spcBef>
        <a:spcPct val="0"/>
      </a:spcBef>
      <a:spcAft>
        <a:spcPct val="0"/>
      </a:spcAft>
      <a:defRPr i="1" kern="1200">
        <a:solidFill>
          <a:schemeClr val="tx1"/>
        </a:solidFill>
        <a:latin typeface="Verdana" pitchFamily="34" charset="0"/>
        <a:ea typeface="+mn-ea"/>
        <a:cs typeface="Arial" pitchFamily="34" charset="0"/>
      </a:defRPr>
    </a:lvl5pPr>
    <a:lvl6pPr marL="2286000" algn="l" defTabSz="914400" rtl="0" eaLnBrk="1" latinLnBrk="0" hangingPunct="1">
      <a:defRPr i="1" kern="1200">
        <a:solidFill>
          <a:schemeClr val="tx1"/>
        </a:solidFill>
        <a:latin typeface="Verdana" pitchFamily="34" charset="0"/>
        <a:ea typeface="+mn-ea"/>
        <a:cs typeface="Arial" pitchFamily="34" charset="0"/>
      </a:defRPr>
    </a:lvl6pPr>
    <a:lvl7pPr marL="2743200" algn="l" defTabSz="914400" rtl="0" eaLnBrk="1" latinLnBrk="0" hangingPunct="1">
      <a:defRPr i="1" kern="1200">
        <a:solidFill>
          <a:schemeClr val="tx1"/>
        </a:solidFill>
        <a:latin typeface="Verdana" pitchFamily="34" charset="0"/>
        <a:ea typeface="+mn-ea"/>
        <a:cs typeface="Arial" pitchFamily="34" charset="0"/>
      </a:defRPr>
    </a:lvl7pPr>
    <a:lvl8pPr marL="3200400" algn="l" defTabSz="914400" rtl="0" eaLnBrk="1" latinLnBrk="0" hangingPunct="1">
      <a:defRPr i="1" kern="1200">
        <a:solidFill>
          <a:schemeClr val="tx1"/>
        </a:solidFill>
        <a:latin typeface="Verdana" pitchFamily="34" charset="0"/>
        <a:ea typeface="+mn-ea"/>
        <a:cs typeface="Arial" pitchFamily="34" charset="0"/>
      </a:defRPr>
    </a:lvl8pPr>
    <a:lvl9pPr marL="3657600" algn="l" defTabSz="914400" rtl="0" eaLnBrk="1" latinLnBrk="0" hangingPunct="1">
      <a:defRPr i="1" kern="1200">
        <a:solidFill>
          <a:schemeClr val="tx1"/>
        </a:solidFill>
        <a:latin typeface="Verdana" pitchFamily="34" charset="0"/>
        <a:ea typeface="+mn-ea"/>
        <a:cs typeface="Arial" pitchFamily="34" charset="0"/>
      </a:defRPr>
    </a:lvl9pPr>
  </p:defaultTextStyle>
  <p:extLst>
    <p:ext uri="{521415D9-36F7-43E2-AB2F-B90AF26B5E84}">
      <p14:sectionLst xmlns:p14="http://schemas.microsoft.com/office/powerpoint/2010/main">
        <p14:section name="Topic 1 – Global Transport and Logistics: Moving the Things We Buy" id="{E80C22B8-B1DB-4EF1-B3B6-B1AFFFC9699E}">
          <p14:sldIdLst>
            <p14:sldId id="283"/>
          </p14:sldIdLst>
        </p14:section>
        <p14:section name="What is Transport and Logistics?" id="{6255FF97-D0EE-4C42-ACDB-6A61C67CA1AE}">
          <p14:sldIdLst>
            <p14:sldId id="311"/>
            <p14:sldId id="362"/>
            <p14:sldId id="364"/>
            <p14:sldId id="365"/>
            <p14:sldId id="405"/>
            <p14:sldId id="455"/>
            <p14:sldId id="594"/>
            <p14:sldId id="367"/>
            <p14:sldId id="595"/>
            <p14:sldId id="368"/>
            <p14:sldId id="369"/>
            <p14:sldId id="370"/>
            <p14:sldId id="394"/>
            <p14:sldId id="400"/>
            <p14:sldId id="372"/>
            <p14:sldId id="402"/>
            <p14:sldId id="375"/>
          </p14:sldIdLst>
        </p14:section>
        <p14:section name="The Age of Interdependency" id="{737E3177-AB7C-406E-A822-660A44BB0D81}">
          <p14:sldIdLst>
            <p14:sldId id="304"/>
            <p14:sldId id="373"/>
            <p14:sldId id="374"/>
            <p14:sldId id="388"/>
            <p14:sldId id="398"/>
            <p14:sldId id="710"/>
            <p14:sldId id="453"/>
            <p14:sldId id="422"/>
            <p14:sldId id="381"/>
            <p14:sldId id="552"/>
            <p14:sldId id="416"/>
            <p14:sldId id="397"/>
          </p14:sldIdLst>
        </p14:section>
        <p14:section name="The Core Principles of Transportation" id="{46A8FACF-4041-46A0-8D85-BB07308798C5}">
          <p14:sldIdLst>
            <p14:sldId id="284"/>
            <p14:sldId id="553"/>
            <p14:sldId id="460"/>
            <p14:sldId id="265"/>
            <p14:sldId id="447"/>
            <p14:sldId id="711"/>
            <p14:sldId id="377"/>
            <p14:sldId id="555"/>
            <p14:sldId id="412"/>
            <p14:sldId id="413"/>
            <p14:sldId id="580"/>
            <p14:sldId id="270"/>
            <p14:sldId id="722"/>
            <p14:sldId id="590"/>
          </p14:sldIdLst>
        </p14:section>
        <p14:section name="Mobility and Logistics" id="{2C57516C-597D-4389-8B40-AB9B461242F8}">
          <p14:sldIdLst>
            <p14:sldId id="591"/>
            <p14:sldId id="385"/>
            <p14:sldId id="268"/>
            <p14:sldId id="425"/>
            <p14:sldId id="392"/>
            <p14:sldId id="389"/>
            <p14:sldId id="406"/>
            <p14:sldId id="593"/>
            <p14:sldId id="39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0">
          <p15:clr>
            <a:srgbClr val="A4A3A4"/>
          </p15:clr>
        </p15:guide>
        <p15:guide id="2" pos="23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a:srgbClr val="FFFFFF"/>
    <a:srgbClr val="B2B2B2"/>
    <a:srgbClr val="99CCFF"/>
    <a:srgbClr val="EAEAEA"/>
    <a:srgbClr val="5F5F5F"/>
    <a:srgbClr val="FFFF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10" autoAdjust="0"/>
    <p:restoredTop sz="85714" autoAdjust="0"/>
  </p:normalViewPr>
  <p:slideViewPr>
    <p:cSldViewPr snapToGrid="0">
      <p:cViewPr varScale="1">
        <p:scale>
          <a:sx n="103" d="100"/>
          <a:sy n="103" d="100"/>
        </p:scale>
        <p:origin x="714" y="1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1" d="100"/>
          <a:sy n="81" d="100"/>
        </p:scale>
        <p:origin x="-1968" y="-90"/>
      </p:cViewPr>
      <p:guideLst>
        <p:guide orient="horz" pos="3020"/>
        <p:guide pos="23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7.fntdata"/><Relationship Id="rId68"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409655998205081E-2"/>
          <c:y val="4.5525065694039572E-2"/>
          <c:w val="0.82683461087699339"/>
          <c:h val="0.78594798444974834"/>
        </c:manualLayout>
      </c:layout>
      <c:lineChart>
        <c:grouping val="standard"/>
        <c:varyColors val="0"/>
        <c:ser>
          <c:idx val="0"/>
          <c:order val="0"/>
          <c:tx>
            <c:strRef>
              <c:f>Sheet1!$B$1</c:f>
              <c:strCache>
                <c:ptCount val="1"/>
                <c:pt idx="0">
                  <c:v>Value of Exports</c:v>
                </c:pt>
              </c:strCache>
            </c:strRef>
          </c:tx>
          <c:spPr>
            <a:ln w="31750" cap="rnd">
              <a:solidFill>
                <a:schemeClr val="accent1"/>
              </a:solidFill>
              <a:round/>
            </a:ln>
            <a:effectLst/>
          </c:spPr>
          <c:marker>
            <c:symbol val="none"/>
          </c:marker>
          <c:cat>
            <c:numRef>
              <c:f>Sheet1!$A$2:$A$72</c:f>
              <c:numCache>
                <c:formatCode>General</c:formatCode>
                <c:ptCount val="7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numCache>
            </c:numRef>
          </c:cat>
          <c:val>
            <c:numRef>
              <c:f>Sheet1!$B$2:$B$72</c:f>
              <c:numCache>
                <c:formatCode>#,##0</c:formatCode>
                <c:ptCount val="71"/>
                <c:pt idx="0">
                  <c:v>64000000000</c:v>
                </c:pt>
                <c:pt idx="1">
                  <c:v>88000000000</c:v>
                </c:pt>
                <c:pt idx="2">
                  <c:v>88000000000</c:v>
                </c:pt>
                <c:pt idx="3">
                  <c:v>85000000000</c:v>
                </c:pt>
                <c:pt idx="4">
                  <c:v>89000000000</c:v>
                </c:pt>
                <c:pt idx="5">
                  <c:v>99000000000</c:v>
                </c:pt>
                <c:pt idx="6">
                  <c:v>109000000000</c:v>
                </c:pt>
                <c:pt idx="7">
                  <c:v>121000000000</c:v>
                </c:pt>
                <c:pt idx="8">
                  <c:v>115000000000</c:v>
                </c:pt>
                <c:pt idx="9">
                  <c:v>123000000000</c:v>
                </c:pt>
                <c:pt idx="10">
                  <c:v>122993103762.16417</c:v>
                </c:pt>
                <c:pt idx="11">
                  <c:v>128413055215.16869</c:v>
                </c:pt>
                <c:pt idx="12">
                  <c:v>134119396345.18729</c:v>
                </c:pt>
                <c:pt idx="13">
                  <c:v>147015512774.9267</c:v>
                </c:pt>
                <c:pt idx="14">
                  <c:v>165251134119.18353</c:v>
                </c:pt>
                <c:pt idx="15">
                  <c:v>179217802052.24521</c:v>
                </c:pt>
                <c:pt idx="16">
                  <c:v>196169764336.67786</c:v>
                </c:pt>
                <c:pt idx="17">
                  <c:v>207108383372.47394</c:v>
                </c:pt>
                <c:pt idx="18">
                  <c:v>230273155226.1246</c:v>
                </c:pt>
                <c:pt idx="19">
                  <c:v>262926813382.4357</c:v>
                </c:pt>
                <c:pt idx="20">
                  <c:v>302336326809.75769</c:v>
                </c:pt>
                <c:pt idx="21">
                  <c:v>338627588105.95557</c:v>
                </c:pt>
                <c:pt idx="22">
                  <c:v>400765146402.28693</c:v>
                </c:pt>
                <c:pt idx="23">
                  <c:v>556477073672.84412</c:v>
                </c:pt>
                <c:pt idx="24">
                  <c:v>816411572341.40076</c:v>
                </c:pt>
                <c:pt idx="25">
                  <c:v>846298517380.34314</c:v>
                </c:pt>
                <c:pt idx="26">
                  <c:v>958268404288.76013</c:v>
                </c:pt>
                <c:pt idx="27">
                  <c:v>1087584771890.8831</c:v>
                </c:pt>
                <c:pt idx="28">
                  <c:v>1260756842892.3926</c:v>
                </c:pt>
                <c:pt idx="29">
                  <c:v>1607017346056.6829</c:v>
                </c:pt>
                <c:pt idx="30">
                  <c:v>1976269951528.845</c:v>
                </c:pt>
                <c:pt idx="31">
                  <c:v>1954885641512.7407</c:v>
                </c:pt>
                <c:pt idx="32">
                  <c:v>1811100645570.166</c:v>
                </c:pt>
                <c:pt idx="33">
                  <c:v>1762149577961.3369</c:v>
                </c:pt>
                <c:pt idx="34">
                  <c:v>1878747862872.1741</c:v>
                </c:pt>
                <c:pt idx="35">
                  <c:v>1898814321292.292</c:v>
                </c:pt>
                <c:pt idx="36">
                  <c:v>2070345927848.0027</c:v>
                </c:pt>
                <c:pt idx="37">
                  <c:v>2440232192040.1084</c:v>
                </c:pt>
                <c:pt idx="38">
                  <c:v>2799148385020.5854</c:v>
                </c:pt>
                <c:pt idx="39">
                  <c:v>3037123826338.7666</c:v>
                </c:pt>
                <c:pt idx="40">
                  <c:v>3467315939811.1396</c:v>
                </c:pt>
                <c:pt idx="41">
                  <c:v>3552831812231.644</c:v>
                </c:pt>
                <c:pt idx="42">
                  <c:v>3809916659603.668</c:v>
                </c:pt>
                <c:pt idx="43">
                  <c:v>3816499277873.8633</c:v>
                </c:pt>
                <c:pt idx="44">
                  <c:v>4351027039413.8335</c:v>
                </c:pt>
                <c:pt idx="45">
                  <c:v>5191204361891.0264</c:v>
                </c:pt>
                <c:pt idx="46">
                  <c:v>5440973016871.6797</c:v>
                </c:pt>
                <c:pt idx="47">
                  <c:v>5637035362729.1631</c:v>
                </c:pt>
                <c:pt idx="48">
                  <c:v>5536475656542.2344</c:v>
                </c:pt>
                <c:pt idx="49">
                  <c:v>5757091746777.96</c:v>
                </c:pt>
                <c:pt idx="50">
                  <c:v>6496254391367.4063</c:v>
                </c:pt>
                <c:pt idx="51">
                  <c:v>6236194022107.3467</c:v>
                </c:pt>
                <c:pt idx="52">
                  <c:v>6543031245862.0498</c:v>
                </c:pt>
                <c:pt idx="53">
                  <c:v>7641070556987.9385</c:v>
                </c:pt>
                <c:pt idx="54">
                  <c:v>9283854991613.3242</c:v>
                </c:pt>
                <c:pt idx="55">
                  <c:v>10579570286792.434</c:v>
                </c:pt>
                <c:pt idx="56">
                  <c:v>12210311779617.094</c:v>
                </c:pt>
                <c:pt idx="57">
                  <c:v>14123303736729.791</c:v>
                </c:pt>
                <c:pt idx="58">
                  <c:v>16275414071541.791</c:v>
                </c:pt>
                <c:pt idx="59">
                  <c:v>12646562301512.051</c:v>
                </c:pt>
                <c:pt idx="60">
                  <c:v>15403512271469.064</c:v>
                </c:pt>
                <c:pt idx="61">
                  <c:v>18460851989991.301</c:v>
                </c:pt>
                <c:pt idx="62">
                  <c:v>18632645545642.137</c:v>
                </c:pt>
                <c:pt idx="63">
                  <c:v>19088911949300.648</c:v>
                </c:pt>
                <c:pt idx="64">
                  <c:v>19126537861946.578</c:v>
                </c:pt>
                <c:pt idx="65">
                  <c:v>16659623579032.951</c:v>
                </c:pt>
                <c:pt idx="66">
                  <c:v>16144106777510.719</c:v>
                </c:pt>
                <c:pt idx="67">
                  <c:v>17852674119744.965</c:v>
                </c:pt>
                <c:pt idx="68">
                  <c:v>19671553705133.242</c:v>
                </c:pt>
                <c:pt idx="69">
                  <c:v>19132234430593.496</c:v>
                </c:pt>
                <c:pt idx="70">
                  <c:v>17692110438499.586</c:v>
                </c:pt>
              </c:numCache>
            </c:numRef>
          </c:val>
          <c:smooth val="0"/>
          <c:extLst>
            <c:ext xmlns:c16="http://schemas.microsoft.com/office/drawing/2014/chart" uri="{C3380CC4-5D6E-409C-BE32-E72D297353CC}">
              <c16:uniqueId val="{00000000-824C-4C51-9DB1-988B50D37EF5}"/>
            </c:ext>
          </c:extLst>
        </c:ser>
        <c:dLbls>
          <c:showLegendKey val="0"/>
          <c:showVal val="0"/>
          <c:showCatName val="0"/>
          <c:showSerName val="0"/>
          <c:showPercent val="0"/>
          <c:showBubbleSize val="0"/>
        </c:dLbls>
        <c:marker val="1"/>
        <c:smooth val="0"/>
        <c:axId val="153664128"/>
        <c:axId val="153670016"/>
      </c:lineChart>
      <c:lineChart>
        <c:grouping val="standard"/>
        <c:varyColors val="0"/>
        <c:ser>
          <c:idx val="2"/>
          <c:order val="1"/>
          <c:tx>
            <c:strRef>
              <c:f>Sheet1!$C$1</c:f>
              <c:strCache>
                <c:ptCount val="1"/>
                <c:pt idx="0">
                  <c:v>Merchandise trade (% of GDP)</c:v>
                </c:pt>
              </c:strCache>
            </c:strRef>
          </c:tx>
          <c:spPr>
            <a:ln w="31750" cap="rnd">
              <a:solidFill>
                <a:schemeClr val="accent3">
                  <a:lumMod val="75000"/>
                </a:schemeClr>
              </a:solidFill>
              <a:round/>
            </a:ln>
            <a:effectLst/>
          </c:spPr>
          <c:marker>
            <c:symbol val="none"/>
          </c:marker>
          <c:cat>
            <c:numRef>
              <c:f>Sheet1!$A$2:$A$72</c:f>
              <c:numCache>
                <c:formatCode>General</c:formatCode>
                <c:ptCount val="7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numCache>
            </c:numRef>
          </c:cat>
          <c:val>
            <c:numRef>
              <c:f>Sheet1!$C$2:$C$72</c:f>
              <c:numCache>
                <c:formatCode>General</c:formatCode>
                <c:ptCount val="71"/>
                <c:pt idx="10">
                  <c:v>0.17765506457477598</c:v>
                </c:pt>
                <c:pt idx="11">
                  <c:v>0.17830909375156548</c:v>
                </c:pt>
                <c:pt idx="12">
                  <c:v>0.1735390665194777</c:v>
                </c:pt>
                <c:pt idx="13">
                  <c:v>0.17658026567597249</c:v>
                </c:pt>
                <c:pt idx="14">
                  <c:v>0.18118476037376696</c:v>
                </c:pt>
                <c:pt idx="15">
                  <c:v>0.1804477033684414</c:v>
                </c:pt>
                <c:pt idx="16">
                  <c:v>0.18204817868367371</c:v>
                </c:pt>
                <c:pt idx="17">
                  <c:v>0.1805528098360831</c:v>
                </c:pt>
                <c:pt idx="18">
                  <c:v>0.18596736373302558</c:v>
                </c:pt>
                <c:pt idx="19">
                  <c:v>0.19246329508392859</c:v>
                </c:pt>
                <c:pt idx="20">
                  <c:v>0.20240985524270433</c:v>
                </c:pt>
                <c:pt idx="21">
                  <c:v>0.20520224842798662</c:v>
                </c:pt>
                <c:pt idx="22">
                  <c:v>0.21061895900356656</c:v>
                </c:pt>
                <c:pt idx="23">
                  <c:v>0.23996768156479312</c:v>
                </c:pt>
                <c:pt idx="24">
                  <c:v>0.30546552728856596</c:v>
                </c:pt>
                <c:pt idx="25">
                  <c:v>0.2842593181102584</c:v>
                </c:pt>
                <c:pt idx="26">
                  <c:v>0.29578906245679826</c:v>
                </c:pt>
                <c:pt idx="27">
                  <c:v>0.29680515385387779</c:v>
                </c:pt>
                <c:pt idx="28">
                  <c:v>0.29210050680181904</c:v>
                </c:pt>
                <c:pt idx="29">
                  <c:v>0.32049284207704681</c:v>
                </c:pt>
                <c:pt idx="30">
                  <c:v>0.34983517275280657</c:v>
                </c:pt>
                <c:pt idx="31">
                  <c:v>0.33430440931179239</c:v>
                </c:pt>
                <c:pt idx="32">
                  <c:v>0.31270444574018852</c:v>
                </c:pt>
                <c:pt idx="33">
                  <c:v>0.29828942904200495</c:v>
                </c:pt>
                <c:pt idx="34">
                  <c:v>0.30665094440697738</c:v>
                </c:pt>
                <c:pt idx="35">
                  <c:v>0.29496997619984</c:v>
                </c:pt>
                <c:pt idx="36">
                  <c:v>0.27215327721642729</c:v>
                </c:pt>
                <c:pt idx="37">
                  <c:v>0.28198094281752195</c:v>
                </c:pt>
                <c:pt idx="38">
                  <c:v>0.2892023622072174</c:v>
                </c:pt>
                <c:pt idx="39">
                  <c:v>0.30058522772197954</c:v>
                </c:pt>
                <c:pt idx="40">
                  <c:v>0.3046575801083079</c:v>
                </c:pt>
                <c:pt idx="41">
                  <c:v>0.29690912938548553</c:v>
                </c:pt>
                <c:pt idx="42">
                  <c:v>0.29953709016496693</c:v>
                </c:pt>
                <c:pt idx="43">
                  <c:v>0.29522740073221432</c:v>
                </c:pt>
                <c:pt idx="44">
                  <c:v>0.31340931156714963</c:v>
                </c:pt>
                <c:pt idx="45">
                  <c:v>0.33617451412097271</c:v>
                </c:pt>
                <c:pt idx="46">
                  <c:v>0.3447233282125321</c:v>
                </c:pt>
                <c:pt idx="47">
                  <c:v>0.35834441566292952</c:v>
                </c:pt>
                <c:pt idx="48">
                  <c:v>0.35263525028177406</c:v>
                </c:pt>
                <c:pt idx="49">
                  <c:v>0.35338259170711522</c:v>
                </c:pt>
                <c:pt idx="50">
                  <c:v>0.3860924846867686</c:v>
                </c:pt>
                <c:pt idx="51">
                  <c:v>0.37289814409789568</c:v>
                </c:pt>
                <c:pt idx="52">
                  <c:v>0.37684993704211073</c:v>
                </c:pt>
                <c:pt idx="53">
                  <c:v>0.39237522749439968</c:v>
                </c:pt>
                <c:pt idx="54">
                  <c:v>0.42311771815704341</c:v>
                </c:pt>
                <c:pt idx="55">
                  <c:v>0.44512524741978554</c:v>
                </c:pt>
                <c:pt idx="56">
                  <c:v>0.4739918860805345</c:v>
                </c:pt>
                <c:pt idx="57">
                  <c:v>0.48651955591913726</c:v>
                </c:pt>
                <c:pt idx="58">
                  <c:v>0.51093191531222415</c:v>
                </c:pt>
                <c:pt idx="59">
                  <c:v>0.41850589290943874</c:v>
                </c:pt>
                <c:pt idx="60">
                  <c:v>0.46562552771225613</c:v>
                </c:pt>
                <c:pt idx="61">
                  <c:v>0.50247381670958924</c:v>
                </c:pt>
                <c:pt idx="62">
                  <c:v>0.49572832531650568</c:v>
                </c:pt>
                <c:pt idx="63">
                  <c:v>0.49368785400517951</c:v>
                </c:pt>
                <c:pt idx="64">
                  <c:v>0.48135928417732526</c:v>
                </c:pt>
                <c:pt idx="65">
                  <c:v>0.44287720382348622</c:v>
                </c:pt>
                <c:pt idx="66">
                  <c:v>0.42252518006205364</c:v>
                </c:pt>
                <c:pt idx="67">
                  <c:v>0.43903585725706046</c:v>
                </c:pt>
                <c:pt idx="68">
                  <c:v>0.45565793507385133</c:v>
                </c:pt>
                <c:pt idx="69">
                  <c:v>0.43677024500597317</c:v>
                </c:pt>
                <c:pt idx="70">
                  <c:v>0.41773263646937908</c:v>
                </c:pt>
              </c:numCache>
            </c:numRef>
          </c:val>
          <c:smooth val="0"/>
          <c:extLst>
            <c:ext xmlns:c16="http://schemas.microsoft.com/office/drawing/2014/chart" uri="{C3380CC4-5D6E-409C-BE32-E72D297353CC}">
              <c16:uniqueId val="{00000001-824C-4C51-9DB1-988B50D37EF5}"/>
            </c:ext>
          </c:extLst>
        </c:ser>
        <c:dLbls>
          <c:showLegendKey val="0"/>
          <c:showVal val="0"/>
          <c:showCatName val="0"/>
          <c:showSerName val="0"/>
          <c:showPercent val="0"/>
          <c:showBubbleSize val="0"/>
        </c:dLbls>
        <c:marker val="1"/>
        <c:smooth val="0"/>
        <c:axId val="153672320"/>
        <c:axId val="153678208"/>
      </c:lineChart>
      <c:catAx>
        <c:axId val="153664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153670016"/>
        <c:crosses val="autoZero"/>
        <c:auto val="1"/>
        <c:lblAlgn val="ctr"/>
        <c:lblOffset val="100"/>
        <c:tickLblSkip val="2"/>
        <c:tickMarkSkip val="1"/>
        <c:noMultiLvlLbl val="0"/>
      </c:catAx>
      <c:valAx>
        <c:axId val="153670016"/>
        <c:scaling>
          <c:orientation val="minMax"/>
          <c:max val="20000000000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r>
                  <a:rPr lang="en-US"/>
                  <a:t>Value (Trillions of Current $US)</a:t>
                </a:r>
              </a:p>
            </c:rich>
          </c:tx>
          <c:layout>
            <c:manualLayout>
              <c:xMode val="edge"/>
              <c:yMode val="edge"/>
              <c:x val="1.7369665155491928E-2"/>
              <c:y val="0.1658765973925390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title>
        <c:numFmt formatCode="#,##0"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153664128"/>
        <c:crosses val="autoZero"/>
        <c:crossBetween val="between"/>
        <c:dispUnits>
          <c:builtInUnit val="trillions"/>
        </c:dispUnits>
      </c:valAx>
      <c:catAx>
        <c:axId val="153672320"/>
        <c:scaling>
          <c:orientation val="minMax"/>
        </c:scaling>
        <c:delete val="1"/>
        <c:axPos val="b"/>
        <c:numFmt formatCode="General" sourceLinked="1"/>
        <c:majorTickMark val="none"/>
        <c:minorTickMark val="none"/>
        <c:tickLblPos val="none"/>
        <c:crossAx val="153678208"/>
        <c:crosses val="autoZero"/>
        <c:auto val="1"/>
        <c:lblAlgn val="ctr"/>
        <c:lblOffset val="100"/>
        <c:noMultiLvlLbl val="0"/>
      </c:catAx>
      <c:valAx>
        <c:axId val="153678208"/>
        <c:scaling>
          <c:orientation val="minMax"/>
          <c:min val="0.1"/>
        </c:scaling>
        <c:delete val="0"/>
        <c:axPos val="r"/>
        <c:title>
          <c:tx>
            <c:rich>
              <a:bodyPr rot="-54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r>
                  <a:rPr lang="en-US"/>
                  <a:t>Share of World GDP (%)</a:t>
                </a:r>
              </a:p>
            </c:rich>
          </c:tx>
          <c:layout>
            <c:manualLayout>
              <c:xMode val="edge"/>
              <c:yMode val="edge"/>
              <c:x val="0.96108117394416603"/>
              <c:y val="0.2132701690977152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title>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153672320"/>
        <c:crosses val="max"/>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latin typeface="Arial Narrow" panose="020B0606020202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996056533179465E-2"/>
          <c:y val="3.2178217821782415E-2"/>
          <c:w val="0.82713177211612632"/>
          <c:h val="0.85396039603960394"/>
        </c:manualLayout>
      </c:layout>
      <c:lineChart>
        <c:grouping val="standard"/>
        <c:varyColors val="0"/>
        <c:ser>
          <c:idx val="0"/>
          <c:order val="0"/>
          <c:tx>
            <c:strRef>
              <c:f>Sheet1!$B$1</c:f>
              <c:strCache>
                <c:ptCount val="1"/>
                <c:pt idx="0">
                  <c:v>Passengers</c:v>
                </c:pt>
              </c:strCache>
            </c:strRef>
          </c:tx>
          <c:spPr>
            <a:ln w="28575" cap="rnd">
              <a:solidFill>
                <a:schemeClr val="accent3">
                  <a:lumMod val="75000"/>
                </a:schemeClr>
              </a:solidFill>
              <a:round/>
            </a:ln>
            <a:effectLst/>
          </c:spPr>
          <c:marker>
            <c:symbol val="none"/>
          </c:marker>
          <c:cat>
            <c:numRef>
              <c:f>Sheet1!$A$2:$A$72</c:f>
              <c:numCache>
                <c:formatCode>0</c:formatCode>
                <c:ptCount val="7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numCache>
            </c:numRef>
          </c:cat>
          <c:val>
            <c:numRef>
              <c:f>Sheet1!$B$2:$B$72</c:f>
              <c:numCache>
                <c:formatCode>0.000</c:formatCode>
                <c:ptCount val="71"/>
                <c:pt idx="0">
                  <c:v>28</c:v>
                </c:pt>
                <c:pt idx="1">
                  <c:v>35</c:v>
                </c:pt>
                <c:pt idx="2">
                  <c:v>40</c:v>
                </c:pt>
                <c:pt idx="3">
                  <c:v>47</c:v>
                </c:pt>
                <c:pt idx="4">
                  <c:v>52</c:v>
                </c:pt>
                <c:pt idx="5">
                  <c:v>61</c:v>
                </c:pt>
                <c:pt idx="6">
                  <c:v>71</c:v>
                </c:pt>
                <c:pt idx="7">
                  <c:v>82</c:v>
                </c:pt>
                <c:pt idx="8">
                  <c:v>85</c:v>
                </c:pt>
                <c:pt idx="9">
                  <c:v>98</c:v>
                </c:pt>
                <c:pt idx="10">
                  <c:v>109</c:v>
                </c:pt>
                <c:pt idx="11">
                  <c:v>117</c:v>
                </c:pt>
                <c:pt idx="12">
                  <c:v>130</c:v>
                </c:pt>
                <c:pt idx="13">
                  <c:v>147</c:v>
                </c:pt>
                <c:pt idx="14">
                  <c:v>171</c:v>
                </c:pt>
                <c:pt idx="15">
                  <c:v>198</c:v>
                </c:pt>
                <c:pt idx="16">
                  <c:v>229</c:v>
                </c:pt>
                <c:pt idx="17">
                  <c:v>273</c:v>
                </c:pt>
                <c:pt idx="18">
                  <c:v>309.42200000000003</c:v>
                </c:pt>
                <c:pt idx="19">
                  <c:v>350.899</c:v>
                </c:pt>
                <c:pt idx="20">
                  <c:v>460.48099999999999</c:v>
                </c:pt>
                <c:pt idx="21">
                  <c:v>494.137</c:v>
                </c:pt>
                <c:pt idx="22">
                  <c:v>560.07799999999997</c:v>
                </c:pt>
                <c:pt idx="23">
                  <c:v>618.18399999999997</c:v>
                </c:pt>
                <c:pt idx="24">
                  <c:v>656.42600000000004</c:v>
                </c:pt>
                <c:pt idx="25">
                  <c:v>697.28499999999997</c:v>
                </c:pt>
                <c:pt idx="26">
                  <c:v>763.76199999999994</c:v>
                </c:pt>
                <c:pt idx="27">
                  <c:v>818.3</c:v>
                </c:pt>
                <c:pt idx="28">
                  <c:v>936.35199999999998</c:v>
                </c:pt>
                <c:pt idx="29">
                  <c:v>1060.2360000000001</c:v>
                </c:pt>
                <c:pt idx="30">
                  <c:v>1089.1279999999999</c:v>
                </c:pt>
                <c:pt idx="31">
                  <c:v>1119.066</c:v>
                </c:pt>
                <c:pt idx="32">
                  <c:v>1142.193</c:v>
                </c:pt>
                <c:pt idx="33">
                  <c:v>1189.7670000000001</c:v>
                </c:pt>
                <c:pt idx="34">
                  <c:v>1278.1759999999999</c:v>
                </c:pt>
                <c:pt idx="35">
                  <c:v>1367.347</c:v>
                </c:pt>
                <c:pt idx="36">
                  <c:v>1452.0550000000001</c:v>
                </c:pt>
                <c:pt idx="37">
                  <c:v>1589.4670000000001</c:v>
                </c:pt>
                <c:pt idx="38">
                  <c:v>1705.432</c:v>
                </c:pt>
                <c:pt idx="39">
                  <c:v>1773.703</c:v>
                </c:pt>
                <c:pt idx="40">
                  <c:v>1894.2449999999999</c:v>
                </c:pt>
                <c:pt idx="41">
                  <c:v>1845.4179999999999</c:v>
                </c:pt>
                <c:pt idx="42">
                  <c:v>1928.922</c:v>
                </c:pt>
                <c:pt idx="43">
                  <c:v>1949.421</c:v>
                </c:pt>
                <c:pt idx="44">
                  <c:v>2099.9360000000001</c:v>
                </c:pt>
                <c:pt idx="45">
                  <c:v>2248.2150000000001</c:v>
                </c:pt>
                <c:pt idx="46">
                  <c:v>2431.6950000000002</c:v>
                </c:pt>
                <c:pt idx="47">
                  <c:v>2573.0100000000002</c:v>
                </c:pt>
                <c:pt idx="48">
                  <c:v>2628.116</c:v>
                </c:pt>
                <c:pt idx="49">
                  <c:v>2797.8029999999999</c:v>
                </c:pt>
                <c:pt idx="50">
                  <c:v>3201.36612411332</c:v>
                </c:pt>
                <c:pt idx="51">
                  <c:v>3108.5265065140302</c:v>
                </c:pt>
                <c:pt idx="52">
                  <c:v>3124.0691390466</c:v>
                </c:pt>
                <c:pt idx="53">
                  <c:v>3180.30238354944</c:v>
                </c:pt>
                <c:pt idx="54">
                  <c:v>3628.7250196299101</c:v>
                </c:pt>
                <c:pt idx="55">
                  <c:v>3919.0230212003003</c:v>
                </c:pt>
                <c:pt idx="56">
                  <c:v>4170.5561959146999</c:v>
                </c:pt>
                <c:pt idx="57">
                  <c:v>4513.0958865346602</c:v>
                </c:pt>
                <c:pt idx="58">
                  <c:v>4608.4662581692601</c:v>
                </c:pt>
                <c:pt idx="59">
                  <c:v>4561.4130400000004</c:v>
                </c:pt>
                <c:pt idx="60">
                  <c:v>4930.2500200000004</c:v>
                </c:pt>
                <c:pt idx="61">
                  <c:v>5254.5573999999997</c:v>
                </c:pt>
                <c:pt idx="62">
                  <c:v>5535.6407200000003</c:v>
                </c:pt>
                <c:pt idx="63">
                  <c:v>5839.6962199999998</c:v>
                </c:pt>
                <c:pt idx="64">
                  <c:v>6188.7354500000001</c:v>
                </c:pt>
                <c:pt idx="65">
                  <c:v>6652.7910499999998</c:v>
                </c:pt>
                <c:pt idx="66">
                  <c:v>7144.4977699999999</c:v>
                </c:pt>
                <c:pt idx="67">
                  <c:v>7716.5418</c:v>
                </c:pt>
                <c:pt idx="68">
                  <c:v>8278.7824199999995</c:v>
                </c:pt>
                <c:pt idx="69">
                  <c:v>8685.6674000000003</c:v>
                </c:pt>
                <c:pt idx="70">
                  <c:v>2986.9929999999999</c:v>
                </c:pt>
              </c:numCache>
            </c:numRef>
          </c:val>
          <c:smooth val="0"/>
          <c:extLst>
            <c:ext xmlns:c16="http://schemas.microsoft.com/office/drawing/2014/chart" uri="{C3380CC4-5D6E-409C-BE32-E72D297353CC}">
              <c16:uniqueId val="{00000000-1A83-4821-9E40-FBBEE1FDAD32}"/>
            </c:ext>
          </c:extLst>
        </c:ser>
        <c:dLbls>
          <c:showLegendKey val="0"/>
          <c:showVal val="0"/>
          <c:showCatName val="0"/>
          <c:showSerName val="0"/>
          <c:showPercent val="0"/>
          <c:showBubbleSize val="0"/>
        </c:dLbls>
        <c:marker val="1"/>
        <c:smooth val="0"/>
        <c:axId val="124242944"/>
        <c:axId val="124248832"/>
      </c:lineChart>
      <c:lineChart>
        <c:grouping val="standard"/>
        <c:varyColors val="0"/>
        <c:ser>
          <c:idx val="1"/>
          <c:order val="1"/>
          <c:tx>
            <c:strRef>
              <c:f>Sheet1!$C$1</c:f>
              <c:strCache>
                <c:ptCount val="1"/>
                <c:pt idx="0">
                  <c:v>Freight</c:v>
                </c:pt>
              </c:strCache>
            </c:strRef>
          </c:tx>
          <c:spPr>
            <a:ln w="28575" cap="rnd">
              <a:solidFill>
                <a:schemeClr val="bg2">
                  <a:lumMod val="75000"/>
                </a:schemeClr>
              </a:solidFill>
              <a:round/>
            </a:ln>
            <a:effectLst/>
          </c:spPr>
          <c:marker>
            <c:symbol val="none"/>
          </c:marker>
          <c:cat>
            <c:numRef>
              <c:f>Sheet1!$A$2:$A$72</c:f>
              <c:numCache>
                <c:formatCode>0</c:formatCode>
                <c:ptCount val="7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numCache>
            </c:numRef>
          </c:cat>
          <c:val>
            <c:numRef>
              <c:f>Sheet1!$C$2:$C$72</c:f>
              <c:numCache>
                <c:formatCode>0.000</c:formatCode>
                <c:ptCount val="71"/>
                <c:pt idx="0">
                  <c:v>0.93</c:v>
                </c:pt>
                <c:pt idx="1">
                  <c:v>1.1000000000000001</c:v>
                </c:pt>
                <c:pt idx="2">
                  <c:v>1.2</c:v>
                </c:pt>
                <c:pt idx="3">
                  <c:v>1.27</c:v>
                </c:pt>
                <c:pt idx="4">
                  <c:v>1.37</c:v>
                </c:pt>
                <c:pt idx="5">
                  <c:v>1.61</c:v>
                </c:pt>
                <c:pt idx="6">
                  <c:v>1.8</c:v>
                </c:pt>
                <c:pt idx="7">
                  <c:v>1.96</c:v>
                </c:pt>
                <c:pt idx="8">
                  <c:v>2.04</c:v>
                </c:pt>
                <c:pt idx="9">
                  <c:v>2.35</c:v>
                </c:pt>
                <c:pt idx="10">
                  <c:v>2.65</c:v>
                </c:pt>
                <c:pt idx="11">
                  <c:v>3.08</c:v>
                </c:pt>
                <c:pt idx="12">
                  <c:v>3.58</c:v>
                </c:pt>
                <c:pt idx="13">
                  <c:v>3.97</c:v>
                </c:pt>
                <c:pt idx="14">
                  <c:v>4.67</c:v>
                </c:pt>
                <c:pt idx="15">
                  <c:v>5.9</c:v>
                </c:pt>
                <c:pt idx="16">
                  <c:v>7.23</c:v>
                </c:pt>
                <c:pt idx="17">
                  <c:v>8.42</c:v>
                </c:pt>
                <c:pt idx="18">
                  <c:v>10.503</c:v>
                </c:pt>
                <c:pt idx="19">
                  <c:v>12.286</c:v>
                </c:pt>
                <c:pt idx="20">
                  <c:v>15.087</c:v>
                </c:pt>
                <c:pt idx="21">
                  <c:v>16.125</c:v>
                </c:pt>
                <c:pt idx="22">
                  <c:v>17.800999999999998</c:v>
                </c:pt>
                <c:pt idx="23">
                  <c:v>20.408000000000001</c:v>
                </c:pt>
                <c:pt idx="24">
                  <c:v>21.9</c:v>
                </c:pt>
                <c:pt idx="25">
                  <c:v>22.27</c:v>
                </c:pt>
                <c:pt idx="26">
                  <c:v>24.571000000000002</c:v>
                </c:pt>
                <c:pt idx="27">
                  <c:v>26.805</c:v>
                </c:pt>
                <c:pt idx="28">
                  <c:v>29.204999999999998</c:v>
                </c:pt>
                <c:pt idx="29">
                  <c:v>31.436</c:v>
                </c:pt>
                <c:pt idx="30">
                  <c:v>33.057000000000002</c:v>
                </c:pt>
                <c:pt idx="31">
                  <c:v>34.674999999999997</c:v>
                </c:pt>
                <c:pt idx="32">
                  <c:v>35.412999999999997</c:v>
                </c:pt>
                <c:pt idx="33">
                  <c:v>39.112000000000002</c:v>
                </c:pt>
                <c:pt idx="34">
                  <c:v>43.978000000000002</c:v>
                </c:pt>
                <c:pt idx="35">
                  <c:v>44.235999999999997</c:v>
                </c:pt>
                <c:pt idx="36">
                  <c:v>47.734999999999999</c:v>
                </c:pt>
                <c:pt idx="37">
                  <c:v>53.021000000000001</c:v>
                </c:pt>
                <c:pt idx="38">
                  <c:v>58.098999999999997</c:v>
                </c:pt>
                <c:pt idx="39">
                  <c:v>62.201999999999998</c:v>
                </c:pt>
                <c:pt idx="40">
                  <c:v>64.120999999999995</c:v>
                </c:pt>
                <c:pt idx="41">
                  <c:v>63.63</c:v>
                </c:pt>
                <c:pt idx="42">
                  <c:v>67.760999999999996</c:v>
                </c:pt>
                <c:pt idx="43">
                  <c:v>73.671000000000006</c:v>
                </c:pt>
                <c:pt idx="44">
                  <c:v>82.626000000000005</c:v>
                </c:pt>
                <c:pt idx="45">
                  <c:v>88.765000000000001</c:v>
                </c:pt>
                <c:pt idx="46">
                  <c:v>94.995999999999995</c:v>
                </c:pt>
                <c:pt idx="47">
                  <c:v>108.87</c:v>
                </c:pt>
                <c:pt idx="48">
                  <c:v>107.575</c:v>
                </c:pt>
                <c:pt idx="49">
                  <c:v>114.373</c:v>
                </c:pt>
                <c:pt idx="50">
                  <c:v>133.57201160143902</c:v>
                </c:pt>
                <c:pt idx="51">
                  <c:v>124.941687325198</c:v>
                </c:pt>
                <c:pt idx="52">
                  <c:v>134.058705507334</c:v>
                </c:pt>
                <c:pt idx="53">
                  <c:v>140.37264967667099</c:v>
                </c:pt>
                <c:pt idx="54">
                  <c:v>154.838346907101</c:v>
                </c:pt>
                <c:pt idx="55">
                  <c:v>158.67407564501798</c:v>
                </c:pt>
                <c:pt idx="56">
                  <c:v>169.36503407414003</c:v>
                </c:pt>
                <c:pt idx="57">
                  <c:v>177.26147347396801</c:v>
                </c:pt>
                <c:pt idx="58">
                  <c:v>176.05233846073801</c:v>
                </c:pt>
                <c:pt idx="59">
                  <c:v>160.43916999999999</c:v>
                </c:pt>
                <c:pt idx="60">
                  <c:v>193.10123999999999</c:v>
                </c:pt>
                <c:pt idx="61">
                  <c:v>193.81061</c:v>
                </c:pt>
                <c:pt idx="62">
                  <c:v>192.02081000000001</c:v>
                </c:pt>
                <c:pt idx="63">
                  <c:v>193.14</c:v>
                </c:pt>
                <c:pt idx="64">
                  <c:v>202.35132999999999</c:v>
                </c:pt>
                <c:pt idx="65">
                  <c:v>205.32673</c:v>
                </c:pt>
                <c:pt idx="66">
                  <c:v>212.57774000000001</c:v>
                </c:pt>
                <c:pt idx="67">
                  <c:v>232.30618999999999</c:v>
                </c:pt>
                <c:pt idx="68">
                  <c:v>238.81950000000001</c:v>
                </c:pt>
                <c:pt idx="69">
                  <c:v>231.77898999999999</c:v>
                </c:pt>
                <c:pt idx="70">
                  <c:v>231.34200000000001</c:v>
                </c:pt>
              </c:numCache>
            </c:numRef>
          </c:val>
          <c:smooth val="0"/>
          <c:extLst>
            <c:ext xmlns:c16="http://schemas.microsoft.com/office/drawing/2014/chart" uri="{C3380CC4-5D6E-409C-BE32-E72D297353CC}">
              <c16:uniqueId val="{00000001-1A83-4821-9E40-FBBEE1FDAD32}"/>
            </c:ext>
          </c:extLst>
        </c:ser>
        <c:dLbls>
          <c:showLegendKey val="0"/>
          <c:showVal val="0"/>
          <c:showCatName val="0"/>
          <c:showSerName val="0"/>
          <c:showPercent val="0"/>
          <c:showBubbleSize val="0"/>
        </c:dLbls>
        <c:marker val="1"/>
        <c:smooth val="0"/>
        <c:axId val="124250752"/>
        <c:axId val="124252544"/>
      </c:lineChart>
      <c:catAx>
        <c:axId val="12424294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124248832"/>
        <c:crosses val="autoZero"/>
        <c:auto val="1"/>
        <c:lblAlgn val="ctr"/>
        <c:lblOffset val="100"/>
        <c:tickLblSkip val="3"/>
        <c:tickMarkSkip val="1"/>
        <c:noMultiLvlLbl val="0"/>
      </c:catAx>
      <c:valAx>
        <c:axId val="124248832"/>
        <c:scaling>
          <c:orientation val="minMax"/>
          <c:max val="9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r>
                  <a:rPr lang="en-US"/>
                  <a:t>Billions of passengers-km</a:t>
                </a:r>
              </a:p>
            </c:rich>
          </c:tx>
          <c:layout>
            <c:manualLayout>
              <c:xMode val="edge"/>
              <c:yMode val="edge"/>
              <c:x val="5.2356020942409265E-3"/>
              <c:y val="0.2301980198019802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title>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124242944"/>
        <c:crosses val="autoZero"/>
        <c:crossBetween val="between"/>
      </c:valAx>
      <c:catAx>
        <c:axId val="124250752"/>
        <c:scaling>
          <c:orientation val="minMax"/>
        </c:scaling>
        <c:delete val="1"/>
        <c:axPos val="b"/>
        <c:numFmt formatCode="0" sourceLinked="1"/>
        <c:majorTickMark val="none"/>
        <c:minorTickMark val="none"/>
        <c:tickLblPos val="none"/>
        <c:crossAx val="124252544"/>
        <c:crosses val="autoZero"/>
        <c:auto val="1"/>
        <c:lblAlgn val="ctr"/>
        <c:lblOffset val="100"/>
        <c:noMultiLvlLbl val="0"/>
      </c:catAx>
      <c:valAx>
        <c:axId val="124252544"/>
        <c:scaling>
          <c:orientation val="minMax"/>
          <c:max val="250"/>
          <c:min val="0"/>
        </c:scaling>
        <c:delete val="0"/>
        <c:axPos val="r"/>
        <c:title>
          <c:tx>
            <c:rich>
              <a:bodyPr rot="-54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r>
                  <a:rPr lang="en-US"/>
                  <a:t>Billions of tons-km</a:t>
                </a:r>
              </a:p>
            </c:rich>
          </c:tx>
          <c:layout>
            <c:manualLayout>
              <c:xMode val="edge"/>
              <c:yMode val="edge"/>
              <c:x val="0.96596858638743455"/>
              <c:y val="0.2945544554455448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title>
        <c:numFmt formatCode="0.000"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124250752"/>
        <c:crosses val="max"/>
        <c:crossBetween val="between"/>
      </c:valAx>
      <c:spPr>
        <a:noFill/>
        <a:ln>
          <a:noFill/>
        </a:ln>
        <a:effectLst/>
      </c:spPr>
    </c:plotArea>
    <c:legend>
      <c:legendPos val="b"/>
      <c:layout>
        <c:manualLayout>
          <c:xMode val="edge"/>
          <c:yMode val="edge"/>
          <c:x val="0.1268906233739672"/>
          <c:y val="5.9575645493172319E-2"/>
          <c:w val="0.13766321211568408"/>
          <c:h val="8.370186843264522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latin typeface="Arial Narrow" panose="020B0606020202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1"/>
          <c:tx>
            <c:strRef>
              <c:f>Sheet1!$B$1</c:f>
              <c:strCache>
                <c:ptCount val="1"/>
                <c:pt idx="0">
                  <c:v>2011</c:v>
                </c:pt>
              </c:strCache>
            </c:strRef>
          </c:tx>
          <c:spPr>
            <a:solidFill>
              <a:schemeClr val="bg2">
                <a:lumMod val="75000"/>
              </a:schemeClr>
            </a:solidFill>
            <a:ln>
              <a:noFill/>
            </a:ln>
            <a:effectLst/>
          </c:spPr>
          <c:invertIfNegative val="0"/>
          <c:cat>
            <c:strRef>
              <c:f>Sheet1!$A$2:$A$27</c:f>
              <c:strCache>
                <c:ptCount val="26"/>
                <c:pt idx="0">
                  <c:v>Japan</c:v>
                </c:pt>
                <c:pt idx="1">
                  <c:v>Singapore</c:v>
                </c:pt>
                <c:pt idx="2">
                  <c:v>Germany</c:v>
                </c:pt>
                <c:pt idx="3">
                  <c:v>Denmark</c:v>
                </c:pt>
                <c:pt idx="4">
                  <c:v>France</c:v>
                </c:pt>
                <c:pt idx="5">
                  <c:v>South Korea</c:v>
                </c:pt>
                <c:pt idx="6">
                  <c:v>United Kingdom</c:v>
                </c:pt>
                <c:pt idx="7">
                  <c:v>United States</c:v>
                </c:pt>
                <c:pt idx="8">
                  <c:v>Canada</c:v>
                </c:pt>
                <c:pt idx="9">
                  <c:v>Switzerland</c:v>
                </c:pt>
                <c:pt idx="10">
                  <c:v>Australia</c:v>
                </c:pt>
                <c:pt idx="11">
                  <c:v>Malaysia</c:v>
                </c:pt>
                <c:pt idx="12">
                  <c:v>Brazil</c:v>
                </c:pt>
                <c:pt idx="13">
                  <c:v>Hong Kong</c:v>
                </c:pt>
                <c:pt idx="14">
                  <c:v>Israel</c:v>
                </c:pt>
                <c:pt idx="15">
                  <c:v>UAE</c:v>
                </c:pt>
                <c:pt idx="16">
                  <c:v>Russia</c:v>
                </c:pt>
                <c:pt idx="17">
                  <c:v>South Africa</c:v>
                </c:pt>
                <c:pt idx="18">
                  <c:v>Thailand</c:v>
                </c:pt>
                <c:pt idx="19">
                  <c:v>China</c:v>
                </c:pt>
                <c:pt idx="20">
                  <c:v>India</c:v>
                </c:pt>
                <c:pt idx="21">
                  <c:v>Vietnam</c:v>
                </c:pt>
                <c:pt idx="22">
                  <c:v>Egypt</c:v>
                </c:pt>
                <c:pt idx="23">
                  <c:v>Iran</c:v>
                </c:pt>
                <c:pt idx="24">
                  <c:v>Pakistan</c:v>
                </c:pt>
                <c:pt idx="25">
                  <c:v>Afghanistan</c:v>
                </c:pt>
              </c:strCache>
            </c:strRef>
          </c:cat>
          <c:val>
            <c:numRef>
              <c:f>Sheet1!$B$2:$B$27</c:f>
              <c:numCache>
                <c:formatCode>General</c:formatCode>
                <c:ptCount val="26"/>
                <c:pt idx="0">
                  <c:v>170</c:v>
                </c:pt>
                <c:pt idx="1">
                  <c:v>164</c:v>
                </c:pt>
                <c:pt idx="2">
                  <c:v>172</c:v>
                </c:pt>
                <c:pt idx="3">
                  <c:v>173</c:v>
                </c:pt>
                <c:pt idx="4">
                  <c:v>171</c:v>
                </c:pt>
                <c:pt idx="5">
                  <c:v>163</c:v>
                </c:pt>
                <c:pt idx="6">
                  <c:v>171</c:v>
                </c:pt>
                <c:pt idx="7">
                  <c:v>169</c:v>
                </c:pt>
                <c:pt idx="8">
                  <c:v>164</c:v>
                </c:pt>
                <c:pt idx="9">
                  <c:v>167</c:v>
                </c:pt>
                <c:pt idx="10">
                  <c:v>166</c:v>
                </c:pt>
                <c:pt idx="11">
                  <c:v>158</c:v>
                </c:pt>
                <c:pt idx="12">
                  <c:v>140</c:v>
                </c:pt>
                <c:pt idx="13">
                  <c:v>149</c:v>
                </c:pt>
                <c:pt idx="14">
                  <c:v>142</c:v>
                </c:pt>
                <c:pt idx="15">
                  <c:v>67</c:v>
                </c:pt>
                <c:pt idx="16">
                  <c:v>89</c:v>
                </c:pt>
                <c:pt idx="17">
                  <c:v>92</c:v>
                </c:pt>
                <c:pt idx="18">
                  <c:v>63</c:v>
                </c:pt>
                <c:pt idx="19">
                  <c:v>40</c:v>
                </c:pt>
                <c:pt idx="20">
                  <c:v>53</c:v>
                </c:pt>
                <c:pt idx="21">
                  <c:v>42</c:v>
                </c:pt>
                <c:pt idx="22">
                  <c:v>41</c:v>
                </c:pt>
                <c:pt idx="23">
                  <c:v>36</c:v>
                </c:pt>
                <c:pt idx="24">
                  <c:v>31</c:v>
                </c:pt>
                <c:pt idx="25">
                  <c:v>24</c:v>
                </c:pt>
              </c:numCache>
            </c:numRef>
          </c:val>
          <c:extLst>
            <c:ext xmlns:c16="http://schemas.microsoft.com/office/drawing/2014/chart" uri="{C3380CC4-5D6E-409C-BE32-E72D297353CC}">
              <c16:uniqueId val="{00000000-3C62-4590-AD4E-02DC3F573A06}"/>
            </c:ext>
          </c:extLst>
        </c:ser>
        <c:ser>
          <c:idx val="2"/>
          <c:order val="2"/>
          <c:tx>
            <c:strRef>
              <c:f>Sheet1!$D$1</c:f>
              <c:strCache>
                <c:ptCount val="1"/>
                <c:pt idx="0">
                  <c:v>2018</c:v>
                </c:pt>
              </c:strCache>
            </c:strRef>
          </c:tx>
          <c:spPr>
            <a:solidFill>
              <a:schemeClr val="accent2">
                <a:lumMod val="50000"/>
              </a:schemeClr>
            </a:solidFill>
            <a:ln>
              <a:noFill/>
            </a:ln>
            <a:effectLst/>
          </c:spPr>
          <c:invertIfNegative val="0"/>
          <c:cat>
            <c:strRef>
              <c:f>Sheet1!$A$2:$A$27</c:f>
              <c:strCache>
                <c:ptCount val="26"/>
                <c:pt idx="0">
                  <c:v>Japan</c:v>
                </c:pt>
                <c:pt idx="1">
                  <c:v>Singapore</c:v>
                </c:pt>
                <c:pt idx="2">
                  <c:v>Germany</c:v>
                </c:pt>
                <c:pt idx="3">
                  <c:v>Denmark</c:v>
                </c:pt>
                <c:pt idx="4">
                  <c:v>France</c:v>
                </c:pt>
                <c:pt idx="5">
                  <c:v>South Korea</c:v>
                </c:pt>
                <c:pt idx="6">
                  <c:v>United Kingdom</c:v>
                </c:pt>
                <c:pt idx="7">
                  <c:v>United States</c:v>
                </c:pt>
                <c:pt idx="8">
                  <c:v>Canada</c:v>
                </c:pt>
                <c:pt idx="9">
                  <c:v>Switzerland</c:v>
                </c:pt>
                <c:pt idx="10">
                  <c:v>Australia</c:v>
                </c:pt>
                <c:pt idx="11">
                  <c:v>Malaysia</c:v>
                </c:pt>
                <c:pt idx="12">
                  <c:v>Brazil</c:v>
                </c:pt>
                <c:pt idx="13">
                  <c:v>Hong Kong</c:v>
                </c:pt>
                <c:pt idx="14">
                  <c:v>Israel</c:v>
                </c:pt>
                <c:pt idx="15">
                  <c:v>UAE</c:v>
                </c:pt>
                <c:pt idx="16">
                  <c:v>Russia</c:v>
                </c:pt>
                <c:pt idx="17">
                  <c:v>South Africa</c:v>
                </c:pt>
                <c:pt idx="18">
                  <c:v>Thailand</c:v>
                </c:pt>
                <c:pt idx="19">
                  <c:v>China</c:v>
                </c:pt>
                <c:pt idx="20">
                  <c:v>India</c:v>
                </c:pt>
                <c:pt idx="21">
                  <c:v>Vietnam</c:v>
                </c:pt>
                <c:pt idx="22">
                  <c:v>Egypt</c:v>
                </c:pt>
                <c:pt idx="23">
                  <c:v>Iran</c:v>
                </c:pt>
                <c:pt idx="24">
                  <c:v>Pakistan</c:v>
                </c:pt>
                <c:pt idx="25">
                  <c:v>Afghanistan</c:v>
                </c:pt>
              </c:strCache>
            </c:strRef>
          </c:cat>
          <c:val>
            <c:numRef>
              <c:f>Sheet1!$D$2:$D$27</c:f>
              <c:numCache>
                <c:formatCode>General</c:formatCode>
                <c:ptCount val="26"/>
                <c:pt idx="0">
                  <c:v>189</c:v>
                </c:pt>
                <c:pt idx="1">
                  <c:v>189</c:v>
                </c:pt>
                <c:pt idx="2">
                  <c:v>188</c:v>
                </c:pt>
                <c:pt idx="3">
                  <c:v>187</c:v>
                </c:pt>
                <c:pt idx="4">
                  <c:v>187</c:v>
                </c:pt>
                <c:pt idx="5">
                  <c:v>187</c:v>
                </c:pt>
                <c:pt idx="6">
                  <c:v>186</c:v>
                </c:pt>
                <c:pt idx="7">
                  <c:v>186</c:v>
                </c:pt>
                <c:pt idx="8">
                  <c:v>185</c:v>
                </c:pt>
                <c:pt idx="9">
                  <c:v>185</c:v>
                </c:pt>
                <c:pt idx="10">
                  <c:v>183</c:v>
                </c:pt>
                <c:pt idx="11">
                  <c:v>180</c:v>
                </c:pt>
                <c:pt idx="12">
                  <c:v>170</c:v>
                </c:pt>
                <c:pt idx="13">
                  <c:v>169</c:v>
                </c:pt>
                <c:pt idx="14">
                  <c:v>161</c:v>
                </c:pt>
                <c:pt idx="15">
                  <c:v>158</c:v>
                </c:pt>
                <c:pt idx="16">
                  <c:v>118</c:v>
                </c:pt>
                <c:pt idx="17">
                  <c:v>102</c:v>
                </c:pt>
                <c:pt idx="18">
                  <c:v>76</c:v>
                </c:pt>
                <c:pt idx="19">
                  <c:v>72</c:v>
                </c:pt>
                <c:pt idx="20">
                  <c:v>59</c:v>
                </c:pt>
                <c:pt idx="21">
                  <c:v>51</c:v>
                </c:pt>
                <c:pt idx="22">
                  <c:v>50</c:v>
                </c:pt>
                <c:pt idx="23">
                  <c:v>43</c:v>
                </c:pt>
                <c:pt idx="24">
                  <c:v>33</c:v>
                </c:pt>
                <c:pt idx="25">
                  <c:v>30</c:v>
                </c:pt>
              </c:numCache>
            </c:numRef>
          </c:val>
          <c:extLst>
            <c:ext xmlns:c16="http://schemas.microsoft.com/office/drawing/2014/chart" uri="{C3380CC4-5D6E-409C-BE32-E72D297353CC}">
              <c16:uniqueId val="{00000000-523C-4EFF-B936-66BFC2EDF17E}"/>
            </c:ext>
          </c:extLst>
        </c:ser>
        <c:dLbls>
          <c:showLegendKey val="0"/>
          <c:showVal val="0"/>
          <c:showCatName val="0"/>
          <c:showSerName val="0"/>
          <c:showPercent val="0"/>
          <c:showBubbleSize val="0"/>
        </c:dLbls>
        <c:gapWidth val="182"/>
        <c:axId val="526709584"/>
        <c:axId val="526717424"/>
        <c:extLst>
          <c:ext xmlns:c15="http://schemas.microsoft.com/office/drawing/2012/chart" uri="{02D57815-91ED-43cb-92C2-25804820EDAC}">
            <c15:filteredBarSeries>
              <c15:ser>
                <c:idx val="1"/>
                <c:order val="0"/>
                <c:tx>
                  <c:strRef>
                    <c:extLst>
                      <c:ext uri="{02D57815-91ED-43cb-92C2-25804820EDAC}">
                        <c15:formulaRef>
                          <c15:sqref>Sheet1!$C$1</c15:sqref>
                        </c15:formulaRef>
                      </c:ext>
                    </c:extLst>
                    <c:strCache>
                      <c:ptCount val="1"/>
                      <c:pt idx="0">
                        <c:v>2015</c:v>
                      </c:pt>
                    </c:strCache>
                  </c:strRef>
                </c:tx>
                <c:spPr>
                  <a:solidFill>
                    <a:schemeClr val="accent2">
                      <a:lumMod val="50000"/>
                    </a:schemeClr>
                  </a:solidFill>
                  <a:ln>
                    <a:noFill/>
                  </a:ln>
                  <a:effectLst/>
                </c:spPr>
                <c:invertIfNegative val="0"/>
                <c:cat>
                  <c:strRef>
                    <c:extLst>
                      <c:ext uri="{02D57815-91ED-43cb-92C2-25804820EDAC}">
                        <c15:formulaRef>
                          <c15:sqref>Sheet1!$A$2:$A$27</c15:sqref>
                        </c15:formulaRef>
                      </c:ext>
                    </c:extLst>
                    <c:strCache>
                      <c:ptCount val="26"/>
                      <c:pt idx="0">
                        <c:v>Japan</c:v>
                      </c:pt>
                      <c:pt idx="1">
                        <c:v>Singapore</c:v>
                      </c:pt>
                      <c:pt idx="2">
                        <c:v>Germany</c:v>
                      </c:pt>
                      <c:pt idx="3">
                        <c:v>Denmark</c:v>
                      </c:pt>
                      <c:pt idx="4">
                        <c:v>France</c:v>
                      </c:pt>
                      <c:pt idx="5">
                        <c:v>South Korea</c:v>
                      </c:pt>
                      <c:pt idx="6">
                        <c:v>United Kingdom</c:v>
                      </c:pt>
                      <c:pt idx="7">
                        <c:v>United States</c:v>
                      </c:pt>
                      <c:pt idx="8">
                        <c:v>Canada</c:v>
                      </c:pt>
                      <c:pt idx="9">
                        <c:v>Switzerland</c:v>
                      </c:pt>
                      <c:pt idx="10">
                        <c:v>Australia</c:v>
                      </c:pt>
                      <c:pt idx="11">
                        <c:v>Malaysia</c:v>
                      </c:pt>
                      <c:pt idx="12">
                        <c:v>Brazil</c:v>
                      </c:pt>
                      <c:pt idx="13">
                        <c:v>Hong Kong</c:v>
                      </c:pt>
                      <c:pt idx="14">
                        <c:v>Israel</c:v>
                      </c:pt>
                      <c:pt idx="15">
                        <c:v>UAE</c:v>
                      </c:pt>
                      <c:pt idx="16">
                        <c:v>Russia</c:v>
                      </c:pt>
                      <c:pt idx="17">
                        <c:v>South Africa</c:v>
                      </c:pt>
                      <c:pt idx="18">
                        <c:v>Thailand</c:v>
                      </c:pt>
                      <c:pt idx="19">
                        <c:v>China</c:v>
                      </c:pt>
                      <c:pt idx="20">
                        <c:v>India</c:v>
                      </c:pt>
                      <c:pt idx="21">
                        <c:v>Vietnam</c:v>
                      </c:pt>
                      <c:pt idx="22">
                        <c:v>Egypt</c:v>
                      </c:pt>
                      <c:pt idx="23">
                        <c:v>Iran</c:v>
                      </c:pt>
                      <c:pt idx="24">
                        <c:v>Pakistan</c:v>
                      </c:pt>
                      <c:pt idx="25">
                        <c:v>Afghanistan</c:v>
                      </c:pt>
                    </c:strCache>
                  </c:strRef>
                </c:cat>
                <c:val>
                  <c:numRef>
                    <c:extLst>
                      <c:ext uri="{02D57815-91ED-43cb-92C2-25804820EDAC}">
                        <c15:formulaRef>
                          <c15:sqref>Sheet1!$C$2:$C$27</c15:sqref>
                        </c15:formulaRef>
                      </c:ext>
                    </c:extLst>
                    <c:numCache>
                      <c:formatCode>General</c:formatCode>
                      <c:ptCount val="26"/>
                      <c:pt idx="0">
                        <c:v>171</c:v>
                      </c:pt>
                      <c:pt idx="1">
                        <c:v>169</c:v>
                      </c:pt>
                      <c:pt idx="2">
                        <c:v>173</c:v>
                      </c:pt>
                      <c:pt idx="3">
                        <c:v>171</c:v>
                      </c:pt>
                      <c:pt idx="4">
                        <c:v>171</c:v>
                      </c:pt>
                      <c:pt idx="5">
                        <c:v>171</c:v>
                      </c:pt>
                      <c:pt idx="6">
                        <c:v>173</c:v>
                      </c:pt>
                      <c:pt idx="7">
                        <c:v>172</c:v>
                      </c:pt>
                      <c:pt idx="8">
                        <c:v>170</c:v>
                      </c:pt>
                      <c:pt idx="9">
                        <c:v>169</c:v>
                      </c:pt>
                      <c:pt idx="10">
                        <c:v>168</c:v>
                      </c:pt>
                      <c:pt idx="11">
                        <c:v>163</c:v>
                      </c:pt>
                      <c:pt idx="12">
                        <c:v>148</c:v>
                      </c:pt>
                      <c:pt idx="13">
                        <c:v>152</c:v>
                      </c:pt>
                      <c:pt idx="14">
                        <c:v>145</c:v>
                      </c:pt>
                      <c:pt idx="15">
                        <c:v>114</c:v>
                      </c:pt>
                      <c:pt idx="16">
                        <c:v>102</c:v>
                      </c:pt>
                      <c:pt idx="17">
                        <c:v>95</c:v>
                      </c:pt>
                      <c:pt idx="18">
                        <c:v>69</c:v>
                      </c:pt>
                      <c:pt idx="19">
                        <c:v>45</c:v>
                      </c:pt>
                      <c:pt idx="20">
                        <c:v>51</c:v>
                      </c:pt>
                      <c:pt idx="21">
                        <c:v>45</c:v>
                      </c:pt>
                      <c:pt idx="22">
                        <c:v>47</c:v>
                      </c:pt>
                      <c:pt idx="23">
                        <c:v>37</c:v>
                      </c:pt>
                      <c:pt idx="24">
                        <c:v>31</c:v>
                      </c:pt>
                      <c:pt idx="25">
                        <c:v>25</c:v>
                      </c:pt>
                    </c:numCache>
                  </c:numRef>
                </c:val>
                <c:extLst>
                  <c:ext xmlns:c16="http://schemas.microsoft.com/office/drawing/2014/chart" uri="{C3380CC4-5D6E-409C-BE32-E72D297353CC}">
                    <c16:uniqueId val="{00000001-3C62-4590-AD4E-02DC3F573A06}"/>
                  </c:ext>
                </c:extLst>
              </c15:ser>
            </c15:filteredBarSeries>
          </c:ext>
        </c:extLst>
      </c:barChart>
      <c:catAx>
        <c:axId val="526709584"/>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Narrow" panose="020B0606020202030204" pitchFamily="34" charset="0"/>
                <a:ea typeface="+mn-ea"/>
                <a:cs typeface="+mn-cs"/>
              </a:defRPr>
            </a:pPr>
            <a:endParaRPr lang="en-US"/>
          </a:p>
        </c:txPr>
        <c:crossAx val="526717424"/>
        <c:crosses val="autoZero"/>
        <c:auto val="1"/>
        <c:lblAlgn val="ctr"/>
        <c:lblOffset val="100"/>
        <c:noMultiLvlLbl val="0"/>
      </c:catAx>
      <c:valAx>
        <c:axId val="5267174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52670958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latin typeface="Arial Narrow" panose="020B060602020203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Arial Narrow" panose="020B0606020202030204" pitchFamily="34" charset="0"/>
                <a:ea typeface="+mn-ea"/>
                <a:cs typeface="+mn-cs"/>
              </a:defRPr>
            </a:pPr>
            <a:r>
              <a:rPr lang="en-US"/>
              <a:t>Units Shipped per Year</a:t>
            </a:r>
          </a:p>
        </c:rich>
      </c:tx>
      <c:layout/>
      <c:overlay val="1"/>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Arial Narrow" panose="020B0606020202030204" pitchFamily="34" charset="0"/>
              <a:ea typeface="+mn-ea"/>
              <a:cs typeface="+mn-cs"/>
            </a:defRPr>
          </a:pPr>
          <a:endParaRPr lang="en-US"/>
        </a:p>
      </c:txPr>
    </c:title>
    <c:autoTitleDeleted val="0"/>
    <c:plotArea>
      <c:layout>
        <c:manualLayout>
          <c:layoutTarget val="inner"/>
          <c:xMode val="edge"/>
          <c:yMode val="edge"/>
          <c:x val="0.12934840980124504"/>
          <c:y val="8.8383625384084202E-2"/>
          <c:w val="0.72651964039576555"/>
          <c:h val="0.8351782660481154"/>
        </c:manualLayout>
      </c:layout>
      <c:scatterChart>
        <c:scatterStyle val="lineMarker"/>
        <c:varyColors val="0"/>
        <c:ser>
          <c:idx val="4"/>
          <c:order val="0"/>
          <c:tx>
            <c:strRef>
              <c:f>Sheet1!$F$1</c:f>
              <c:strCache>
                <c:ptCount val="1"/>
                <c:pt idx="0">
                  <c:v>TRS-80 (1977)</c:v>
                </c:pt>
              </c:strCache>
            </c:strRef>
          </c:tx>
          <c:spPr>
            <a:ln w="31750" cap="rnd">
              <a:solidFill>
                <a:schemeClr val="accent5"/>
              </a:solidFill>
              <a:round/>
            </a:ln>
            <a:effectLst/>
          </c:spPr>
          <c:marker>
            <c:symbol val="none"/>
          </c:marker>
          <c:xVal>
            <c:numRef>
              <c:f>Sheet1!$A$2:$A$45</c:f>
              <c:numCache>
                <c:formatCode>General</c:formatCode>
                <c:ptCount val="44"/>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numCache>
            </c:numRef>
          </c:xVal>
          <c:yVal>
            <c:numRef>
              <c:f>Sheet1!$F$2:$F$45</c:f>
              <c:numCache>
                <c:formatCode>#,##0</c:formatCode>
                <c:ptCount val="44"/>
                <c:pt idx="0">
                  <c:v>100000</c:v>
                </c:pt>
                <c:pt idx="1">
                  <c:v>150000</c:v>
                </c:pt>
                <c:pt idx="2">
                  <c:v>200000</c:v>
                </c:pt>
                <c:pt idx="3">
                  <c:v>225000</c:v>
                </c:pt>
                <c:pt idx="4">
                  <c:v>250000</c:v>
                </c:pt>
                <c:pt idx="5">
                  <c:v>300000</c:v>
                </c:pt>
                <c:pt idx="6">
                  <c:v>200000</c:v>
                </c:pt>
                <c:pt idx="7">
                  <c:v>50000</c:v>
                </c:pt>
                <c:pt idx="8">
                  <c:v>10000</c:v>
                </c:pt>
                <c:pt idx="9">
                  <c:v>50000</c:v>
                </c:pt>
                <c:pt idx="10">
                  <c:v>10000</c:v>
                </c:pt>
                <c:pt idx="35">
                  <c:v>0</c:v>
                </c:pt>
              </c:numCache>
            </c:numRef>
          </c:yVal>
          <c:smooth val="0"/>
          <c:extLst>
            <c:ext xmlns:c16="http://schemas.microsoft.com/office/drawing/2014/chart" uri="{C3380CC4-5D6E-409C-BE32-E72D297353CC}">
              <c16:uniqueId val="{00000000-5005-43C9-893F-65F7E5C18874}"/>
            </c:ext>
          </c:extLst>
        </c:ser>
        <c:ser>
          <c:idx val="1"/>
          <c:order val="1"/>
          <c:tx>
            <c:strRef>
              <c:f>Sheet1!$C$1</c:f>
              <c:strCache>
                <c:ptCount val="1"/>
                <c:pt idx="0">
                  <c:v>Apple II (1977)</c:v>
                </c:pt>
              </c:strCache>
            </c:strRef>
          </c:tx>
          <c:spPr>
            <a:ln w="31750" cap="rnd">
              <a:solidFill>
                <a:schemeClr val="accent2"/>
              </a:solidFill>
              <a:round/>
            </a:ln>
            <a:effectLst/>
          </c:spPr>
          <c:marker>
            <c:symbol val="none"/>
          </c:marker>
          <c:xVal>
            <c:numRef>
              <c:f>Sheet1!$A$2:$A$45</c:f>
              <c:numCache>
                <c:formatCode>General</c:formatCode>
                <c:ptCount val="44"/>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numCache>
            </c:numRef>
          </c:xVal>
          <c:yVal>
            <c:numRef>
              <c:f>Sheet1!$C$2:$C$45</c:f>
              <c:numCache>
                <c:formatCode>#,##0</c:formatCode>
                <c:ptCount val="44"/>
                <c:pt idx="0">
                  <c:v>600</c:v>
                </c:pt>
                <c:pt idx="1">
                  <c:v>7600</c:v>
                </c:pt>
                <c:pt idx="2">
                  <c:v>35000</c:v>
                </c:pt>
                <c:pt idx="3">
                  <c:v>78000</c:v>
                </c:pt>
                <c:pt idx="4">
                  <c:v>210000</c:v>
                </c:pt>
                <c:pt idx="5">
                  <c:v>279000</c:v>
                </c:pt>
                <c:pt idx="6">
                  <c:v>420000</c:v>
                </c:pt>
                <c:pt idx="7">
                  <c:v>1000000</c:v>
                </c:pt>
                <c:pt idx="8">
                  <c:v>900000</c:v>
                </c:pt>
                <c:pt idx="9">
                  <c:v>700000</c:v>
                </c:pt>
                <c:pt idx="10">
                  <c:v>500000</c:v>
                </c:pt>
                <c:pt idx="11">
                  <c:v>200000</c:v>
                </c:pt>
                <c:pt idx="12">
                  <c:v>200000</c:v>
                </c:pt>
                <c:pt idx="13">
                  <c:v>100000</c:v>
                </c:pt>
                <c:pt idx="14">
                  <c:v>100000</c:v>
                </c:pt>
                <c:pt idx="15">
                  <c:v>100000</c:v>
                </c:pt>
                <c:pt idx="16">
                  <c:v>30000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yVal>
          <c:smooth val="0"/>
          <c:extLst>
            <c:ext xmlns:c16="http://schemas.microsoft.com/office/drawing/2014/chart" uri="{C3380CC4-5D6E-409C-BE32-E72D297353CC}">
              <c16:uniqueId val="{00000001-5005-43C9-893F-65F7E5C18874}"/>
            </c:ext>
          </c:extLst>
        </c:ser>
        <c:ser>
          <c:idx val="2"/>
          <c:order val="2"/>
          <c:tx>
            <c:strRef>
              <c:f>Sheet1!$D$1</c:f>
              <c:strCache>
                <c:ptCount val="1"/>
                <c:pt idx="0">
                  <c:v>Atari (1979)</c:v>
                </c:pt>
              </c:strCache>
            </c:strRef>
          </c:tx>
          <c:spPr>
            <a:ln w="31750" cap="rnd">
              <a:solidFill>
                <a:schemeClr val="accent3"/>
              </a:solidFill>
              <a:round/>
            </a:ln>
            <a:effectLst/>
          </c:spPr>
          <c:marker>
            <c:symbol val="none"/>
          </c:marker>
          <c:xVal>
            <c:numRef>
              <c:f>Sheet1!$A$2:$A$45</c:f>
              <c:numCache>
                <c:formatCode>General</c:formatCode>
                <c:ptCount val="44"/>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numCache>
            </c:numRef>
          </c:xVal>
          <c:yVal>
            <c:numRef>
              <c:f>Sheet1!$D$2:$D$45</c:f>
              <c:numCache>
                <c:formatCode>#,##0</c:formatCode>
                <c:ptCount val="44"/>
                <c:pt idx="0">
                  <c:v>0</c:v>
                </c:pt>
                <c:pt idx="1">
                  <c:v>0</c:v>
                </c:pt>
                <c:pt idx="2">
                  <c:v>100000</c:v>
                </c:pt>
                <c:pt idx="3">
                  <c:v>200000</c:v>
                </c:pt>
                <c:pt idx="4">
                  <c:v>300000</c:v>
                </c:pt>
                <c:pt idx="5">
                  <c:v>600000</c:v>
                </c:pt>
                <c:pt idx="6">
                  <c:v>500000</c:v>
                </c:pt>
                <c:pt idx="7">
                  <c:v>200000</c:v>
                </c:pt>
                <c:pt idx="8">
                  <c:v>150000</c:v>
                </c:pt>
                <c:pt idx="9">
                  <c:v>200000</c:v>
                </c:pt>
                <c:pt idx="10">
                  <c:v>400000</c:v>
                </c:pt>
                <c:pt idx="11">
                  <c:v>350000</c:v>
                </c:pt>
                <c:pt idx="12">
                  <c:v>300000</c:v>
                </c:pt>
                <c:pt idx="13">
                  <c:v>300000</c:v>
                </c:pt>
                <c:pt idx="14">
                  <c:v>300000</c:v>
                </c:pt>
                <c:pt idx="15">
                  <c:v>150000</c:v>
                </c:pt>
                <c:pt idx="16">
                  <c:v>50000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yVal>
          <c:smooth val="0"/>
          <c:extLst>
            <c:ext xmlns:c16="http://schemas.microsoft.com/office/drawing/2014/chart" uri="{C3380CC4-5D6E-409C-BE32-E72D297353CC}">
              <c16:uniqueId val="{00000002-5005-43C9-893F-65F7E5C18874}"/>
            </c:ext>
          </c:extLst>
        </c:ser>
        <c:ser>
          <c:idx val="3"/>
          <c:order val="3"/>
          <c:tx>
            <c:strRef>
              <c:f>Sheet1!$E$1</c:f>
              <c:strCache>
                <c:ptCount val="1"/>
                <c:pt idx="0">
                  <c:v>Commodore (1982)</c:v>
                </c:pt>
              </c:strCache>
            </c:strRef>
          </c:tx>
          <c:spPr>
            <a:ln w="31750" cap="rnd">
              <a:solidFill>
                <a:schemeClr val="accent4"/>
              </a:solidFill>
              <a:round/>
            </a:ln>
            <a:effectLst/>
          </c:spPr>
          <c:marker>
            <c:symbol val="none"/>
          </c:marker>
          <c:xVal>
            <c:numRef>
              <c:f>Sheet1!$A$2:$A$45</c:f>
              <c:numCache>
                <c:formatCode>General</c:formatCode>
                <c:ptCount val="44"/>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numCache>
            </c:numRef>
          </c:xVal>
          <c:yVal>
            <c:numRef>
              <c:f>Sheet1!$E$2:$E$45</c:f>
              <c:numCache>
                <c:formatCode>#,##0</c:formatCode>
                <c:ptCount val="44"/>
                <c:pt idx="0">
                  <c:v>0</c:v>
                </c:pt>
                <c:pt idx="1">
                  <c:v>0</c:v>
                </c:pt>
                <c:pt idx="2">
                  <c:v>0</c:v>
                </c:pt>
                <c:pt idx="3">
                  <c:v>0</c:v>
                </c:pt>
                <c:pt idx="4">
                  <c:v>0</c:v>
                </c:pt>
                <c:pt idx="5">
                  <c:v>200000</c:v>
                </c:pt>
                <c:pt idx="6">
                  <c:v>2000000</c:v>
                </c:pt>
                <c:pt idx="7">
                  <c:v>2500000</c:v>
                </c:pt>
                <c:pt idx="8">
                  <c:v>2600000</c:v>
                </c:pt>
                <c:pt idx="9">
                  <c:v>2700000</c:v>
                </c:pt>
                <c:pt idx="10">
                  <c:v>1800000</c:v>
                </c:pt>
                <c:pt idx="11">
                  <c:v>1650000</c:v>
                </c:pt>
                <c:pt idx="12">
                  <c:v>1850000</c:v>
                </c:pt>
                <c:pt idx="13">
                  <c:v>1450000</c:v>
                </c:pt>
                <c:pt idx="14">
                  <c:v>1835000</c:v>
                </c:pt>
                <c:pt idx="15">
                  <c:v>690000</c:v>
                </c:pt>
                <c:pt idx="16">
                  <c:v>330000</c:v>
                </c:pt>
                <c:pt idx="17">
                  <c:v>50000</c:v>
                </c:pt>
                <c:pt idx="18">
                  <c:v>42000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yVal>
          <c:smooth val="0"/>
          <c:extLst>
            <c:ext xmlns:c16="http://schemas.microsoft.com/office/drawing/2014/chart" uri="{C3380CC4-5D6E-409C-BE32-E72D297353CC}">
              <c16:uniqueId val="{00000003-5005-43C9-893F-65F7E5C18874}"/>
            </c:ext>
          </c:extLst>
        </c:ser>
        <c:ser>
          <c:idx val="9"/>
          <c:order val="4"/>
          <c:tx>
            <c:strRef>
              <c:f>Sheet1!$K$1</c:f>
              <c:strCache>
                <c:ptCount val="1"/>
                <c:pt idx="0">
                  <c:v>PC (1981)</c:v>
                </c:pt>
              </c:strCache>
            </c:strRef>
          </c:tx>
          <c:spPr>
            <a:ln w="31750" cap="rnd">
              <a:solidFill>
                <a:schemeClr val="tx1"/>
              </a:solidFill>
              <a:round/>
            </a:ln>
            <a:effectLst/>
          </c:spPr>
          <c:marker>
            <c:symbol val="none"/>
          </c:marker>
          <c:xVal>
            <c:numRef>
              <c:f>Sheet1!$A$2:$A$45</c:f>
              <c:numCache>
                <c:formatCode>General</c:formatCode>
                <c:ptCount val="44"/>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numCache>
            </c:numRef>
          </c:xVal>
          <c:yVal>
            <c:numRef>
              <c:f>Sheet1!$K$2:$K$45</c:f>
              <c:numCache>
                <c:formatCode>#,##0</c:formatCode>
                <c:ptCount val="44"/>
                <c:pt idx="0">
                  <c:v>0</c:v>
                </c:pt>
                <c:pt idx="1">
                  <c:v>0</c:v>
                </c:pt>
                <c:pt idx="2">
                  <c:v>0</c:v>
                </c:pt>
                <c:pt idx="3">
                  <c:v>0</c:v>
                </c:pt>
                <c:pt idx="4">
                  <c:v>13500</c:v>
                </c:pt>
                <c:pt idx="5">
                  <c:v>240000</c:v>
                </c:pt>
                <c:pt idx="6">
                  <c:v>1300000</c:v>
                </c:pt>
                <c:pt idx="7">
                  <c:v>2000000</c:v>
                </c:pt>
                <c:pt idx="8">
                  <c:v>3700000</c:v>
                </c:pt>
                <c:pt idx="9">
                  <c:v>5020000</c:v>
                </c:pt>
                <c:pt idx="10">
                  <c:v>5950000</c:v>
                </c:pt>
                <c:pt idx="11">
                  <c:v>11900000</c:v>
                </c:pt>
                <c:pt idx="12">
                  <c:v>17550000</c:v>
                </c:pt>
                <c:pt idx="13">
                  <c:v>16838000</c:v>
                </c:pt>
                <c:pt idx="14">
                  <c:v>14399000</c:v>
                </c:pt>
                <c:pt idx="15">
                  <c:v>18950500</c:v>
                </c:pt>
                <c:pt idx="16">
                  <c:v>24835000</c:v>
                </c:pt>
                <c:pt idx="17">
                  <c:v>33450000</c:v>
                </c:pt>
                <c:pt idx="18">
                  <c:v>41042000</c:v>
                </c:pt>
                <c:pt idx="19">
                  <c:v>63000000</c:v>
                </c:pt>
                <c:pt idx="20">
                  <c:v>75000000</c:v>
                </c:pt>
                <c:pt idx="21">
                  <c:v>87500000</c:v>
                </c:pt>
                <c:pt idx="22">
                  <c:v>105850000</c:v>
                </c:pt>
                <c:pt idx="23">
                  <c:v>126480000</c:v>
                </c:pt>
                <c:pt idx="24">
                  <c:v>121752000</c:v>
                </c:pt>
                <c:pt idx="25">
                  <c:v>129302000</c:v>
                </c:pt>
                <c:pt idx="26">
                  <c:v>162862000</c:v>
                </c:pt>
                <c:pt idx="27">
                  <c:v>182478000</c:v>
                </c:pt>
                <c:pt idx="28">
                  <c:v>209142000</c:v>
                </c:pt>
                <c:pt idx="29">
                  <c:v>228114000</c:v>
                </c:pt>
                <c:pt idx="30">
                  <c:v>256924000</c:v>
                </c:pt>
                <c:pt idx="31">
                  <c:v>282367000</c:v>
                </c:pt>
                <c:pt idx="32">
                  <c:v>296319000</c:v>
                </c:pt>
                <c:pt idx="33">
                  <c:v>336218000</c:v>
                </c:pt>
                <c:pt idx="34">
                  <c:v>335397000</c:v>
                </c:pt>
                <c:pt idx="35">
                  <c:v>352701433</c:v>
                </c:pt>
                <c:pt idx="36">
                  <c:v>316000000</c:v>
                </c:pt>
                <c:pt idx="37">
                  <c:v>315900000</c:v>
                </c:pt>
                <c:pt idx="38">
                  <c:v>288700000</c:v>
                </c:pt>
                <c:pt idx="39">
                  <c:v>269700000</c:v>
                </c:pt>
                <c:pt idx="40">
                  <c:v>262676000</c:v>
                </c:pt>
                <c:pt idx="41">
                  <c:v>259385000</c:v>
                </c:pt>
                <c:pt idx="42">
                  <c:v>242887000</c:v>
                </c:pt>
                <c:pt idx="43">
                  <c:v>275147000</c:v>
                </c:pt>
              </c:numCache>
            </c:numRef>
          </c:yVal>
          <c:smooth val="0"/>
          <c:extLst>
            <c:ext xmlns:c16="http://schemas.microsoft.com/office/drawing/2014/chart" uri="{C3380CC4-5D6E-409C-BE32-E72D297353CC}">
              <c16:uniqueId val="{00000004-5005-43C9-893F-65F7E5C18874}"/>
            </c:ext>
          </c:extLst>
        </c:ser>
        <c:ser>
          <c:idx val="7"/>
          <c:order val="5"/>
          <c:tx>
            <c:strRef>
              <c:f>Sheet1!$I$1</c:f>
              <c:strCache>
                <c:ptCount val="1"/>
                <c:pt idx="0">
                  <c:v>Macintosh (1984)</c:v>
                </c:pt>
              </c:strCache>
            </c:strRef>
          </c:tx>
          <c:spPr>
            <a:ln w="31750" cap="rnd">
              <a:solidFill>
                <a:schemeClr val="accent2">
                  <a:lumMod val="60000"/>
                </a:schemeClr>
              </a:solidFill>
              <a:round/>
            </a:ln>
            <a:effectLst/>
          </c:spPr>
          <c:marker>
            <c:symbol val="none"/>
          </c:marker>
          <c:xVal>
            <c:numRef>
              <c:f>Sheet1!$A$2:$A$45</c:f>
              <c:numCache>
                <c:formatCode>General</c:formatCode>
                <c:ptCount val="44"/>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numCache>
            </c:numRef>
          </c:xVal>
          <c:yVal>
            <c:numRef>
              <c:f>Sheet1!$I$2:$I$45</c:f>
              <c:numCache>
                <c:formatCode>#,##0</c:formatCode>
                <c:ptCount val="44"/>
                <c:pt idx="0">
                  <c:v>0</c:v>
                </c:pt>
                <c:pt idx="1">
                  <c:v>0</c:v>
                </c:pt>
                <c:pt idx="2">
                  <c:v>0</c:v>
                </c:pt>
                <c:pt idx="3">
                  <c:v>0</c:v>
                </c:pt>
                <c:pt idx="4">
                  <c:v>0</c:v>
                </c:pt>
                <c:pt idx="5">
                  <c:v>0</c:v>
                </c:pt>
                <c:pt idx="6">
                  <c:v>0</c:v>
                </c:pt>
                <c:pt idx="7">
                  <c:v>372000</c:v>
                </c:pt>
                <c:pt idx="8">
                  <c:v>200000</c:v>
                </c:pt>
                <c:pt idx="9">
                  <c:v>380000</c:v>
                </c:pt>
                <c:pt idx="10">
                  <c:v>550000</c:v>
                </c:pt>
                <c:pt idx="11">
                  <c:v>900000</c:v>
                </c:pt>
                <c:pt idx="12">
                  <c:v>1100000</c:v>
                </c:pt>
                <c:pt idx="13">
                  <c:v>1300000</c:v>
                </c:pt>
                <c:pt idx="14">
                  <c:v>2100000</c:v>
                </c:pt>
                <c:pt idx="15">
                  <c:v>2500000</c:v>
                </c:pt>
                <c:pt idx="16">
                  <c:v>3300000</c:v>
                </c:pt>
                <c:pt idx="17">
                  <c:v>3800000</c:v>
                </c:pt>
                <c:pt idx="18">
                  <c:v>4500000</c:v>
                </c:pt>
                <c:pt idx="19">
                  <c:v>4000000</c:v>
                </c:pt>
                <c:pt idx="20">
                  <c:v>2800000</c:v>
                </c:pt>
                <c:pt idx="21">
                  <c:v>2700000</c:v>
                </c:pt>
                <c:pt idx="22">
                  <c:v>3825000</c:v>
                </c:pt>
                <c:pt idx="23">
                  <c:v>3840000</c:v>
                </c:pt>
                <c:pt idx="24">
                  <c:v>3174000</c:v>
                </c:pt>
                <c:pt idx="25">
                  <c:v>3098000</c:v>
                </c:pt>
                <c:pt idx="26">
                  <c:v>3098000</c:v>
                </c:pt>
                <c:pt idx="27">
                  <c:v>3250000</c:v>
                </c:pt>
                <c:pt idx="28">
                  <c:v>4742000</c:v>
                </c:pt>
                <c:pt idx="29">
                  <c:v>5655000</c:v>
                </c:pt>
                <c:pt idx="30">
                  <c:v>7764000</c:v>
                </c:pt>
                <c:pt idx="31">
                  <c:v>9920000</c:v>
                </c:pt>
                <c:pt idx="32">
                  <c:v>11234000</c:v>
                </c:pt>
                <c:pt idx="33">
                  <c:v>14434000</c:v>
                </c:pt>
                <c:pt idx="34">
                  <c:v>17769000</c:v>
                </c:pt>
                <c:pt idx="35">
                  <c:v>18150000</c:v>
                </c:pt>
                <c:pt idx="36">
                  <c:v>16341000</c:v>
                </c:pt>
                <c:pt idx="37">
                  <c:v>18906000</c:v>
                </c:pt>
                <c:pt idx="38">
                  <c:v>20590000</c:v>
                </c:pt>
                <c:pt idx="39">
                  <c:v>18500000</c:v>
                </c:pt>
                <c:pt idx="40">
                  <c:v>19250000</c:v>
                </c:pt>
                <c:pt idx="41">
                  <c:v>18210000</c:v>
                </c:pt>
                <c:pt idx="42">
                  <c:v>18337000</c:v>
                </c:pt>
                <c:pt idx="43">
                  <c:v>22454000</c:v>
                </c:pt>
              </c:numCache>
            </c:numRef>
          </c:yVal>
          <c:smooth val="0"/>
          <c:extLst>
            <c:ext xmlns:c16="http://schemas.microsoft.com/office/drawing/2014/chart" uri="{C3380CC4-5D6E-409C-BE32-E72D297353CC}">
              <c16:uniqueId val="{00000005-5005-43C9-893F-65F7E5C18874}"/>
            </c:ext>
          </c:extLst>
        </c:ser>
        <c:ser>
          <c:idx val="8"/>
          <c:order val="6"/>
          <c:tx>
            <c:strRef>
              <c:f>Sheet1!$J$1</c:f>
              <c:strCache>
                <c:ptCount val="1"/>
                <c:pt idx="0">
                  <c:v>Symbian (2001)</c:v>
                </c:pt>
              </c:strCache>
            </c:strRef>
          </c:tx>
          <c:spPr>
            <a:ln w="31750" cap="rnd">
              <a:solidFill>
                <a:schemeClr val="accent5">
                  <a:lumMod val="75000"/>
                </a:schemeClr>
              </a:solidFill>
              <a:round/>
            </a:ln>
            <a:effectLst/>
          </c:spPr>
          <c:marker>
            <c:symbol val="none"/>
          </c:marker>
          <c:xVal>
            <c:numRef>
              <c:f>Sheet1!$A$2:$A$45</c:f>
              <c:numCache>
                <c:formatCode>General</c:formatCode>
                <c:ptCount val="44"/>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numCache>
            </c:numRef>
          </c:xVal>
          <c:yVal>
            <c:numRef>
              <c:f>Sheet1!$J$2:$J$45</c:f>
              <c:numCache>
                <c:formatCode>#,##0</c:formatCode>
                <c:ptCount val="4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500000</c:v>
                </c:pt>
                <c:pt idx="25">
                  <c:v>2100000</c:v>
                </c:pt>
                <c:pt idx="26">
                  <c:v>5232000</c:v>
                </c:pt>
                <c:pt idx="27">
                  <c:v>11538000</c:v>
                </c:pt>
                <c:pt idx="28">
                  <c:v>28488000</c:v>
                </c:pt>
                <c:pt idx="29">
                  <c:v>42947000</c:v>
                </c:pt>
                <c:pt idx="30">
                  <c:v>48900000</c:v>
                </c:pt>
                <c:pt idx="31">
                  <c:v>60400000</c:v>
                </c:pt>
                <c:pt idx="32">
                  <c:v>80880000</c:v>
                </c:pt>
                <c:pt idx="33">
                  <c:v>111580000</c:v>
                </c:pt>
                <c:pt idx="34">
                  <c:v>89930000</c:v>
                </c:pt>
                <c:pt idx="35">
                  <c:v>49864000</c:v>
                </c:pt>
                <c:pt idx="36">
                  <c:v>2440000</c:v>
                </c:pt>
                <c:pt idx="37">
                  <c:v>0</c:v>
                </c:pt>
              </c:numCache>
            </c:numRef>
          </c:yVal>
          <c:smooth val="0"/>
          <c:extLst>
            <c:ext xmlns:c16="http://schemas.microsoft.com/office/drawing/2014/chart" uri="{C3380CC4-5D6E-409C-BE32-E72D297353CC}">
              <c16:uniqueId val="{00000006-5005-43C9-893F-65F7E5C18874}"/>
            </c:ext>
          </c:extLst>
        </c:ser>
        <c:ser>
          <c:idx val="10"/>
          <c:order val="7"/>
          <c:tx>
            <c:strRef>
              <c:f>Sheet1!$L$1</c:f>
              <c:strCache>
                <c:ptCount val="1"/>
                <c:pt idx="0">
                  <c:v>Blackberry (2003)</c:v>
                </c:pt>
              </c:strCache>
            </c:strRef>
          </c:tx>
          <c:spPr>
            <a:ln w="31750" cap="rnd">
              <a:solidFill>
                <a:schemeClr val="bg1">
                  <a:lumMod val="50000"/>
                </a:schemeClr>
              </a:solidFill>
              <a:round/>
            </a:ln>
            <a:effectLst/>
          </c:spPr>
          <c:marker>
            <c:symbol val="none"/>
          </c:marker>
          <c:xVal>
            <c:numRef>
              <c:f>Sheet1!$A$2:$A$45</c:f>
              <c:numCache>
                <c:formatCode>General</c:formatCode>
                <c:ptCount val="44"/>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numCache>
            </c:numRef>
          </c:xVal>
          <c:yVal>
            <c:numRef>
              <c:f>Sheet1!$L$2:$L$45</c:f>
              <c:numCache>
                <c:formatCode>#,##0</c:formatCode>
                <c:ptCount val="4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582000</c:v>
                </c:pt>
                <c:pt idx="27">
                  <c:v>2313000</c:v>
                </c:pt>
                <c:pt idx="28">
                  <c:v>3818000</c:v>
                </c:pt>
                <c:pt idx="29">
                  <c:v>4487000</c:v>
                </c:pt>
                <c:pt idx="30">
                  <c:v>11770000</c:v>
                </c:pt>
                <c:pt idx="31">
                  <c:v>23150000</c:v>
                </c:pt>
                <c:pt idx="32">
                  <c:v>34350000</c:v>
                </c:pt>
                <c:pt idx="33">
                  <c:v>47450000</c:v>
                </c:pt>
                <c:pt idx="34">
                  <c:v>62600000</c:v>
                </c:pt>
                <c:pt idx="35">
                  <c:v>39600000</c:v>
                </c:pt>
                <c:pt idx="36">
                  <c:v>19300000</c:v>
                </c:pt>
              </c:numCache>
            </c:numRef>
          </c:yVal>
          <c:smooth val="0"/>
          <c:extLst>
            <c:ext xmlns:c16="http://schemas.microsoft.com/office/drawing/2014/chart" uri="{C3380CC4-5D6E-409C-BE32-E72D297353CC}">
              <c16:uniqueId val="{00000007-5005-43C9-893F-65F7E5C18874}"/>
            </c:ext>
          </c:extLst>
        </c:ser>
        <c:ser>
          <c:idx val="0"/>
          <c:order val="8"/>
          <c:tx>
            <c:strRef>
              <c:f>Sheet1!$B$1</c:f>
              <c:strCache>
                <c:ptCount val="1"/>
                <c:pt idx="0">
                  <c:v>Android (2009)</c:v>
                </c:pt>
              </c:strCache>
            </c:strRef>
          </c:tx>
          <c:spPr>
            <a:ln w="31750" cap="rnd">
              <a:solidFill>
                <a:schemeClr val="accent1"/>
              </a:solidFill>
              <a:round/>
            </a:ln>
            <a:effectLst/>
          </c:spPr>
          <c:marker>
            <c:symbol val="none"/>
          </c:marker>
          <c:xVal>
            <c:numRef>
              <c:f>Sheet1!$A$2:$A$45</c:f>
              <c:numCache>
                <c:formatCode>General</c:formatCode>
                <c:ptCount val="44"/>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numCache>
            </c:numRef>
          </c:xVal>
          <c:yVal>
            <c:numRef>
              <c:f>Sheet1!$B$2:$B$45</c:f>
              <c:numCache>
                <c:formatCode>#,##0</c:formatCode>
                <c:ptCount val="4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6800000</c:v>
                </c:pt>
                <c:pt idx="33">
                  <c:v>67220000</c:v>
                </c:pt>
                <c:pt idx="34">
                  <c:v>179780000</c:v>
                </c:pt>
                <c:pt idx="35">
                  <c:v>324000000</c:v>
                </c:pt>
                <c:pt idx="36">
                  <c:v>758940000</c:v>
                </c:pt>
                <c:pt idx="37">
                  <c:v>1059300000</c:v>
                </c:pt>
                <c:pt idx="38">
                  <c:v>1160210000</c:v>
                </c:pt>
                <c:pt idx="39">
                  <c:v>1271020000</c:v>
                </c:pt>
                <c:pt idx="40">
                  <c:v>1320118100</c:v>
                </c:pt>
                <c:pt idx="41">
                  <c:v>1402000000</c:v>
                </c:pt>
                <c:pt idx="42">
                  <c:v>1347181900</c:v>
                </c:pt>
                <c:pt idx="43">
                  <c:v>1050000000</c:v>
                </c:pt>
              </c:numCache>
            </c:numRef>
          </c:yVal>
          <c:smooth val="0"/>
          <c:extLst>
            <c:ext xmlns:c16="http://schemas.microsoft.com/office/drawing/2014/chart" uri="{C3380CC4-5D6E-409C-BE32-E72D297353CC}">
              <c16:uniqueId val="{00000008-5005-43C9-893F-65F7E5C18874}"/>
            </c:ext>
          </c:extLst>
        </c:ser>
        <c:ser>
          <c:idx val="6"/>
          <c:order val="9"/>
          <c:tx>
            <c:strRef>
              <c:f>Sheet1!$H$1</c:f>
              <c:strCache>
                <c:ptCount val="1"/>
                <c:pt idx="0">
                  <c:v>iPhone (2007)</c:v>
                </c:pt>
              </c:strCache>
            </c:strRef>
          </c:tx>
          <c:spPr>
            <a:ln w="31750" cap="rnd">
              <a:solidFill>
                <a:schemeClr val="accent3">
                  <a:lumMod val="75000"/>
                </a:schemeClr>
              </a:solidFill>
              <a:round/>
            </a:ln>
            <a:effectLst/>
          </c:spPr>
          <c:marker>
            <c:symbol val="none"/>
          </c:marker>
          <c:xVal>
            <c:numRef>
              <c:f>Sheet1!$A$2:$A$45</c:f>
              <c:numCache>
                <c:formatCode>General</c:formatCode>
                <c:ptCount val="44"/>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numCache>
            </c:numRef>
          </c:xVal>
          <c:yVal>
            <c:numRef>
              <c:f>Sheet1!$H$2:$H$45</c:f>
              <c:numCache>
                <c:formatCode>#,##0</c:formatCode>
                <c:ptCount val="4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3300000</c:v>
                </c:pt>
                <c:pt idx="31">
                  <c:v>11420000</c:v>
                </c:pt>
                <c:pt idx="32">
                  <c:v>24890000</c:v>
                </c:pt>
                <c:pt idx="33">
                  <c:v>46600000</c:v>
                </c:pt>
                <c:pt idx="34">
                  <c:v>90560000</c:v>
                </c:pt>
                <c:pt idx="35">
                  <c:v>132480000</c:v>
                </c:pt>
                <c:pt idx="36">
                  <c:v>150260000</c:v>
                </c:pt>
                <c:pt idx="37">
                  <c:v>169220000</c:v>
                </c:pt>
                <c:pt idx="38">
                  <c:v>231220000</c:v>
                </c:pt>
                <c:pt idx="39">
                  <c:v>215400000</c:v>
                </c:pt>
                <c:pt idx="40">
                  <c:v>214924400</c:v>
                </c:pt>
                <c:pt idx="41">
                  <c:v>209048400</c:v>
                </c:pt>
                <c:pt idx="42">
                  <c:v>193475100</c:v>
                </c:pt>
                <c:pt idx="43">
                  <c:v>196900000</c:v>
                </c:pt>
              </c:numCache>
            </c:numRef>
          </c:yVal>
          <c:smooth val="0"/>
          <c:extLst>
            <c:ext xmlns:c16="http://schemas.microsoft.com/office/drawing/2014/chart" uri="{C3380CC4-5D6E-409C-BE32-E72D297353CC}">
              <c16:uniqueId val="{00000009-5005-43C9-893F-65F7E5C18874}"/>
            </c:ext>
          </c:extLst>
        </c:ser>
        <c:ser>
          <c:idx val="5"/>
          <c:order val="10"/>
          <c:tx>
            <c:strRef>
              <c:f>Sheet1!$G$1</c:f>
              <c:strCache>
                <c:ptCount val="1"/>
                <c:pt idx="0">
                  <c:v>Tablet (2010)</c:v>
                </c:pt>
              </c:strCache>
            </c:strRef>
          </c:tx>
          <c:spPr>
            <a:ln w="31750" cap="rnd">
              <a:solidFill>
                <a:schemeClr val="accent6"/>
              </a:solidFill>
              <a:round/>
            </a:ln>
            <a:effectLst/>
          </c:spPr>
          <c:marker>
            <c:symbol val="none"/>
          </c:marker>
          <c:xVal>
            <c:numRef>
              <c:f>Sheet1!$A$2:$A$45</c:f>
              <c:numCache>
                <c:formatCode>General</c:formatCode>
                <c:ptCount val="44"/>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numCache>
            </c:numRef>
          </c:xVal>
          <c:yVal>
            <c:numRef>
              <c:f>Sheet1!$G$2:$G$45</c:f>
              <c:numCache>
                <c:formatCode>#,##0</c:formatCode>
                <c:ptCount val="4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19000000</c:v>
                </c:pt>
                <c:pt idx="34">
                  <c:v>76000000</c:v>
                </c:pt>
                <c:pt idx="35">
                  <c:v>145000000</c:v>
                </c:pt>
                <c:pt idx="36">
                  <c:v>219900000</c:v>
                </c:pt>
                <c:pt idx="37">
                  <c:v>230100000</c:v>
                </c:pt>
                <c:pt idx="38">
                  <c:v>207200000</c:v>
                </c:pt>
                <c:pt idx="39">
                  <c:v>174900000</c:v>
                </c:pt>
                <c:pt idx="40">
                  <c:v>163500000</c:v>
                </c:pt>
                <c:pt idx="41">
                  <c:v>146200000</c:v>
                </c:pt>
                <c:pt idx="42">
                  <c:v>144500000</c:v>
                </c:pt>
                <c:pt idx="43">
                  <c:v>164100000</c:v>
                </c:pt>
              </c:numCache>
            </c:numRef>
          </c:yVal>
          <c:smooth val="0"/>
          <c:extLst>
            <c:ext xmlns:c16="http://schemas.microsoft.com/office/drawing/2014/chart" uri="{C3380CC4-5D6E-409C-BE32-E72D297353CC}">
              <c16:uniqueId val="{0000000A-5005-43C9-893F-65F7E5C18874}"/>
            </c:ext>
          </c:extLst>
        </c:ser>
        <c:dLbls>
          <c:showLegendKey val="0"/>
          <c:showVal val="0"/>
          <c:showCatName val="0"/>
          <c:showSerName val="0"/>
          <c:showPercent val="0"/>
          <c:showBubbleSize val="0"/>
        </c:dLbls>
        <c:axId val="185520128"/>
        <c:axId val="185521664"/>
      </c:scatterChart>
      <c:valAx>
        <c:axId val="185520128"/>
        <c:scaling>
          <c:orientation val="minMax"/>
          <c:max val="2020"/>
          <c:min val="197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185521664"/>
        <c:crossesAt val="0.1"/>
        <c:crossBetween val="midCat"/>
      </c:valAx>
      <c:valAx>
        <c:axId val="185521664"/>
        <c:scaling>
          <c:logBase val="10"/>
          <c:orientation val="minMax"/>
          <c:min val="1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185520128"/>
        <c:crosses val="autoZero"/>
        <c:crossBetween val="midCat"/>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Arial Narrow" panose="020B0606020202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667436261817664E-2"/>
          <c:y val="3.7914691943127965E-2"/>
          <c:w val="0.67605107638684925"/>
          <c:h val="0.87677725118483618"/>
        </c:manualLayout>
      </c:layout>
      <c:lineChart>
        <c:grouping val="standard"/>
        <c:varyColors val="0"/>
        <c:ser>
          <c:idx val="0"/>
          <c:order val="0"/>
          <c:tx>
            <c:strRef>
              <c:f>Sheet1!$B$1</c:f>
              <c:strCache>
                <c:ptCount val="1"/>
                <c:pt idx="0">
                  <c:v>Days</c:v>
                </c:pt>
              </c:strCache>
            </c:strRef>
          </c:tx>
          <c:spPr>
            <a:ln w="28575" cap="rnd">
              <a:solidFill>
                <a:schemeClr val="accent2">
                  <a:lumMod val="50000"/>
                </a:schemeClr>
              </a:solidFill>
              <a:round/>
            </a:ln>
            <a:effectLst/>
          </c:spPr>
          <c:marker>
            <c:symbol val="circle"/>
            <c:size val="5"/>
            <c:spPr>
              <a:solidFill>
                <a:schemeClr val="bg1"/>
              </a:solidFill>
              <a:ln w="9525">
                <a:solidFill>
                  <a:schemeClr val="accent2">
                    <a:lumMod val="50000"/>
                  </a:schemeClr>
                </a:solidFill>
              </a:ln>
              <a:effectLst/>
            </c:spPr>
          </c:marker>
          <c:dLbls>
            <c:spPr>
              <a:solidFill>
                <a:schemeClr val="bg1"/>
              </a:solidFill>
              <a:ln>
                <a:solidFill>
                  <a:schemeClr val="accent1"/>
                </a:solidFill>
              </a:ln>
              <a:effectLst/>
            </c:spPr>
            <c:txPr>
              <a:bodyPr rot="0" spcFirstLastPara="1" vertOverflow="ellipsis" vert="horz" wrap="square" anchor="ctr" anchorCtr="1"/>
              <a:lstStyle/>
              <a:p>
                <a:pPr>
                  <a:defRPr sz="1400" b="1" i="0" u="none" strike="noStrike" kern="1200" baseline="0">
                    <a:solidFill>
                      <a:schemeClr val="tx1"/>
                    </a:solidFill>
                    <a:latin typeface="Arial Narrow" panose="020B060602020203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Sheet1!$A$2:$A$8</c:f>
              <c:numCache>
                <c:formatCode>General</c:formatCode>
                <c:ptCount val="7"/>
                <c:pt idx="0">
                  <c:v>1850</c:v>
                </c:pt>
                <c:pt idx="1">
                  <c:v>1875</c:v>
                </c:pt>
                <c:pt idx="2">
                  <c:v>1900</c:v>
                </c:pt>
                <c:pt idx="3">
                  <c:v>1925</c:v>
                </c:pt>
                <c:pt idx="4">
                  <c:v>1950</c:v>
                </c:pt>
                <c:pt idx="5">
                  <c:v>1975</c:v>
                </c:pt>
                <c:pt idx="6">
                  <c:v>2000</c:v>
                </c:pt>
              </c:numCache>
            </c:numRef>
          </c:cat>
          <c:val>
            <c:numRef>
              <c:f>Sheet1!$B$2:$B$8</c:f>
              <c:numCache>
                <c:formatCode>General</c:formatCode>
                <c:ptCount val="7"/>
                <c:pt idx="0">
                  <c:v>360</c:v>
                </c:pt>
                <c:pt idx="1">
                  <c:v>150</c:v>
                </c:pt>
                <c:pt idx="2">
                  <c:v>100</c:v>
                </c:pt>
                <c:pt idx="3">
                  <c:v>60</c:v>
                </c:pt>
                <c:pt idx="4">
                  <c:v>3</c:v>
                </c:pt>
                <c:pt idx="5">
                  <c:v>2</c:v>
                </c:pt>
                <c:pt idx="6">
                  <c:v>1</c:v>
                </c:pt>
              </c:numCache>
            </c:numRef>
          </c:val>
          <c:smooth val="0"/>
          <c:extLst>
            <c:ext xmlns:c16="http://schemas.microsoft.com/office/drawing/2014/chart" uri="{C3380CC4-5D6E-409C-BE32-E72D297353CC}">
              <c16:uniqueId val="{00000000-5130-464C-8336-5F6412492387}"/>
            </c:ext>
          </c:extLst>
        </c:ser>
        <c:dLbls>
          <c:showLegendKey val="0"/>
          <c:showVal val="0"/>
          <c:showCatName val="0"/>
          <c:showSerName val="0"/>
          <c:showPercent val="0"/>
          <c:showBubbleSize val="0"/>
        </c:dLbls>
        <c:marker val="1"/>
        <c:smooth val="0"/>
        <c:axId val="468825376"/>
        <c:axId val="468825768"/>
      </c:lineChart>
      <c:catAx>
        <c:axId val="46882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1" i="0" u="none" strike="noStrike" kern="1200" baseline="0">
                <a:solidFill>
                  <a:schemeClr val="tx1"/>
                </a:solidFill>
                <a:latin typeface="Arial Narrow" panose="020B0606020202030204" pitchFamily="34" charset="0"/>
                <a:ea typeface="+mn-ea"/>
                <a:cs typeface="+mn-cs"/>
              </a:defRPr>
            </a:pPr>
            <a:endParaRPr lang="en-US"/>
          </a:p>
        </c:txPr>
        <c:crossAx val="468825768"/>
        <c:crosses val="autoZero"/>
        <c:auto val="1"/>
        <c:lblAlgn val="ctr"/>
        <c:lblOffset val="100"/>
        <c:tickLblSkip val="1"/>
        <c:tickMarkSkip val="1"/>
        <c:noMultiLvlLbl val="0"/>
      </c:catAx>
      <c:valAx>
        <c:axId val="468825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Arial Narrow" panose="020B0606020202030204" pitchFamily="34" charset="0"/>
                    <a:ea typeface="+mn-ea"/>
                    <a:cs typeface="+mn-cs"/>
                  </a:defRPr>
                </a:pPr>
                <a:r>
                  <a:rPr lang="en-US"/>
                  <a:t>Days</a:t>
                </a:r>
              </a:p>
            </c:rich>
          </c:tx>
          <c:layout>
            <c:manualLayout>
              <c:xMode val="edge"/>
              <c:yMode val="edge"/>
              <c:x val="1.364764267990074E-2"/>
              <c:y val="0.42417061611374496"/>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Arial Narrow" panose="020B060602020203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1400" b="1" i="0" u="none" strike="noStrike" kern="1200" baseline="0">
                <a:solidFill>
                  <a:schemeClr val="tx1"/>
                </a:solidFill>
                <a:latin typeface="Arial Narrow" panose="020B0606020202030204" pitchFamily="34" charset="0"/>
                <a:ea typeface="+mn-ea"/>
                <a:cs typeface="+mn-cs"/>
              </a:defRPr>
            </a:pPr>
            <a:endParaRPr lang="en-US"/>
          </a:p>
        </c:txPr>
        <c:crossAx val="468825376"/>
        <c:crosses val="autoZero"/>
        <c:crossBetween val="between"/>
      </c:valAx>
      <c:spPr>
        <a:noFill/>
        <a:ln>
          <a:noFill/>
        </a:ln>
        <a:effectLst/>
      </c:spPr>
    </c:plotArea>
    <c:plotVisOnly val="1"/>
    <c:dispBlanksAs val="gap"/>
    <c:showDLblsOverMax val="0"/>
  </c:chart>
  <c:spPr>
    <a:noFill/>
    <a:ln>
      <a:noFill/>
    </a:ln>
    <a:effectLst/>
  </c:spPr>
  <c:txPr>
    <a:bodyPr/>
    <a:lstStyle/>
    <a:p>
      <a:pPr>
        <a:defRPr sz="1400" b="1">
          <a:solidFill>
            <a:schemeClr val="tx1"/>
          </a:solidFill>
          <a:latin typeface="Arial Narrow" panose="020B0606020202030204" pitchFamily="34" charset="0"/>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Yellow Taxi</c:v>
                </c:pt>
              </c:strCache>
            </c:strRef>
          </c:tx>
          <c:spPr>
            <a:solidFill>
              <a:srgbClr val="FFFF00"/>
            </a:solidFill>
            <a:ln>
              <a:noFill/>
            </a:ln>
            <a:effectLst/>
          </c:spPr>
          <c:invertIfNegative val="0"/>
          <c:cat>
            <c:strRef>
              <c:f>Sheet1!$A$2:$A$11</c:f>
              <c:strCache>
                <c:ptCount val="10"/>
                <c:pt idx="0">
                  <c:v>2015 Jan</c:v>
                </c:pt>
                <c:pt idx="1">
                  <c:v>2015 Jun</c:v>
                </c:pt>
                <c:pt idx="2">
                  <c:v>2016 Jan</c:v>
                </c:pt>
                <c:pt idx="3">
                  <c:v>2016 Jun</c:v>
                </c:pt>
                <c:pt idx="4">
                  <c:v>2017 Jan</c:v>
                </c:pt>
                <c:pt idx="5">
                  <c:v>2017 Jun</c:v>
                </c:pt>
                <c:pt idx="6">
                  <c:v>2018 Jan</c:v>
                </c:pt>
                <c:pt idx="7">
                  <c:v>2018 Jun</c:v>
                </c:pt>
                <c:pt idx="8">
                  <c:v>2019 Jan</c:v>
                </c:pt>
                <c:pt idx="9">
                  <c:v>2019 Jun</c:v>
                </c:pt>
              </c:strCache>
            </c:strRef>
          </c:cat>
          <c:val>
            <c:numRef>
              <c:f>Sheet1!$B$2:$B$11</c:f>
              <c:numCache>
                <c:formatCode>#,##0</c:formatCode>
                <c:ptCount val="10"/>
                <c:pt idx="0">
                  <c:v>12748378</c:v>
                </c:pt>
                <c:pt idx="1">
                  <c:v>12769078</c:v>
                </c:pt>
                <c:pt idx="2">
                  <c:v>11109603</c:v>
                </c:pt>
                <c:pt idx="3">
                  <c:v>11347962</c:v>
                </c:pt>
                <c:pt idx="4">
                  <c:v>9894875</c:v>
                </c:pt>
                <c:pt idx="5">
                  <c:v>9953296</c:v>
                </c:pt>
                <c:pt idx="6">
                  <c:v>9209285</c:v>
                </c:pt>
                <c:pt idx="7">
                  <c:v>9059456</c:v>
                </c:pt>
                <c:pt idx="8">
                  <c:v>7767768</c:v>
                </c:pt>
                <c:pt idx="9">
                  <c:v>7387800</c:v>
                </c:pt>
              </c:numCache>
            </c:numRef>
          </c:val>
          <c:extLst>
            <c:ext xmlns:c16="http://schemas.microsoft.com/office/drawing/2014/chart" uri="{C3380CC4-5D6E-409C-BE32-E72D297353CC}">
              <c16:uniqueId val="{00000000-4A02-485F-AA46-710018FA1341}"/>
            </c:ext>
          </c:extLst>
        </c:ser>
        <c:ser>
          <c:idx val="2"/>
          <c:order val="1"/>
          <c:tx>
            <c:strRef>
              <c:f>Sheet1!$D$1</c:f>
              <c:strCache>
                <c:ptCount val="1"/>
                <c:pt idx="0">
                  <c:v>Green Taxi</c:v>
                </c:pt>
              </c:strCache>
            </c:strRef>
          </c:tx>
          <c:spPr>
            <a:solidFill>
              <a:srgbClr val="92D050"/>
            </a:solidFill>
            <a:ln>
              <a:noFill/>
            </a:ln>
            <a:effectLst/>
          </c:spPr>
          <c:invertIfNegative val="0"/>
          <c:cat>
            <c:strRef>
              <c:f>Sheet1!$A$2:$A$11</c:f>
              <c:strCache>
                <c:ptCount val="10"/>
                <c:pt idx="0">
                  <c:v>2015 Jan</c:v>
                </c:pt>
                <c:pt idx="1">
                  <c:v>2015 Jun</c:v>
                </c:pt>
                <c:pt idx="2">
                  <c:v>2016 Jan</c:v>
                </c:pt>
                <c:pt idx="3">
                  <c:v>2016 Jun</c:v>
                </c:pt>
                <c:pt idx="4">
                  <c:v>2017 Jan</c:v>
                </c:pt>
                <c:pt idx="5">
                  <c:v>2017 Jun</c:v>
                </c:pt>
                <c:pt idx="6">
                  <c:v>2018 Jan</c:v>
                </c:pt>
                <c:pt idx="7">
                  <c:v>2018 Jun</c:v>
                </c:pt>
                <c:pt idx="8">
                  <c:v>2019 Jan</c:v>
                </c:pt>
                <c:pt idx="9">
                  <c:v>2019 Jun</c:v>
                </c:pt>
              </c:strCache>
            </c:strRef>
          </c:cat>
          <c:val>
            <c:numRef>
              <c:f>Sheet1!$D$2:$D$11</c:f>
              <c:numCache>
                <c:formatCode>#,##0</c:formatCode>
                <c:ptCount val="10"/>
                <c:pt idx="0">
                  <c:v>1508429</c:v>
                </c:pt>
                <c:pt idx="1">
                  <c:v>1717674</c:v>
                </c:pt>
                <c:pt idx="2">
                  <c:v>1505083</c:v>
                </c:pt>
                <c:pt idx="3">
                  <c:v>1444186</c:v>
                </c:pt>
                <c:pt idx="4">
                  <c:v>1108087</c:v>
                </c:pt>
                <c:pt idx="5">
                  <c:v>1031730</c:v>
                </c:pt>
                <c:pt idx="6">
                  <c:v>860655</c:v>
                </c:pt>
                <c:pt idx="7">
                  <c:v>834112</c:v>
                </c:pt>
                <c:pt idx="8">
                  <c:v>641024</c:v>
                </c:pt>
                <c:pt idx="9">
                  <c:v>494352</c:v>
                </c:pt>
              </c:numCache>
            </c:numRef>
          </c:val>
          <c:extLst>
            <c:ext xmlns:c16="http://schemas.microsoft.com/office/drawing/2014/chart" uri="{C3380CC4-5D6E-409C-BE32-E72D297353CC}">
              <c16:uniqueId val="{00000002-4A02-485F-AA46-710018FA1341}"/>
            </c:ext>
          </c:extLst>
        </c:ser>
        <c:ser>
          <c:idx val="1"/>
          <c:order val="2"/>
          <c:tx>
            <c:strRef>
              <c:f>Sheet1!$C$1</c:f>
              <c:strCache>
                <c:ptCount val="1"/>
                <c:pt idx="0">
                  <c:v>Uber</c:v>
                </c:pt>
              </c:strCache>
            </c:strRef>
          </c:tx>
          <c:spPr>
            <a:solidFill>
              <a:schemeClr val="tx1"/>
            </a:solidFill>
            <a:ln>
              <a:noFill/>
            </a:ln>
            <a:effectLst/>
          </c:spPr>
          <c:invertIfNegative val="0"/>
          <c:cat>
            <c:strRef>
              <c:f>Sheet1!$A$2:$A$11</c:f>
              <c:strCache>
                <c:ptCount val="10"/>
                <c:pt idx="0">
                  <c:v>2015 Jan</c:v>
                </c:pt>
                <c:pt idx="1">
                  <c:v>2015 Jun</c:v>
                </c:pt>
                <c:pt idx="2">
                  <c:v>2016 Jan</c:v>
                </c:pt>
                <c:pt idx="3">
                  <c:v>2016 Jun</c:v>
                </c:pt>
                <c:pt idx="4">
                  <c:v>2017 Jan</c:v>
                </c:pt>
                <c:pt idx="5">
                  <c:v>2017 Jun</c:v>
                </c:pt>
                <c:pt idx="6">
                  <c:v>2018 Jan</c:v>
                </c:pt>
                <c:pt idx="7">
                  <c:v>2018 Jun</c:v>
                </c:pt>
                <c:pt idx="8">
                  <c:v>2019 Jan</c:v>
                </c:pt>
                <c:pt idx="9">
                  <c:v>2019 Jun</c:v>
                </c:pt>
              </c:strCache>
            </c:strRef>
          </c:cat>
          <c:val>
            <c:numRef>
              <c:f>Sheet1!$C$2:$C$11</c:f>
              <c:numCache>
                <c:formatCode>#,##0</c:formatCode>
                <c:ptCount val="10"/>
                <c:pt idx="0">
                  <c:v>1871075</c:v>
                </c:pt>
                <c:pt idx="1">
                  <c:v>2303889</c:v>
                </c:pt>
                <c:pt idx="2">
                  <c:v>4316879</c:v>
                </c:pt>
                <c:pt idx="3">
                  <c:v>5364886</c:v>
                </c:pt>
                <c:pt idx="4">
                  <c:v>7835004</c:v>
                </c:pt>
                <c:pt idx="5">
                  <c:v>8829148</c:v>
                </c:pt>
                <c:pt idx="6">
                  <c:v>11770702</c:v>
                </c:pt>
                <c:pt idx="7">
                  <c:v>13480339</c:v>
                </c:pt>
                <c:pt idx="8">
                  <c:v>15947234</c:v>
                </c:pt>
                <c:pt idx="9">
                  <c:v>15457324</c:v>
                </c:pt>
              </c:numCache>
            </c:numRef>
          </c:val>
          <c:extLst>
            <c:ext xmlns:c16="http://schemas.microsoft.com/office/drawing/2014/chart" uri="{C3380CC4-5D6E-409C-BE32-E72D297353CC}">
              <c16:uniqueId val="{00000001-4A02-485F-AA46-710018FA1341}"/>
            </c:ext>
          </c:extLst>
        </c:ser>
        <c:ser>
          <c:idx val="4"/>
          <c:order val="3"/>
          <c:tx>
            <c:strRef>
              <c:f>Sheet1!$F$1</c:f>
              <c:strCache>
                <c:ptCount val="1"/>
                <c:pt idx="0">
                  <c:v>LYFT</c:v>
                </c:pt>
              </c:strCache>
            </c:strRef>
          </c:tx>
          <c:spPr>
            <a:solidFill>
              <a:srgbClr val="FF33CC"/>
            </a:solidFill>
            <a:ln>
              <a:noFill/>
            </a:ln>
            <a:effectLst/>
          </c:spPr>
          <c:invertIfNegative val="0"/>
          <c:cat>
            <c:strRef>
              <c:f>Sheet1!$A$2:$A$11</c:f>
              <c:strCache>
                <c:ptCount val="10"/>
                <c:pt idx="0">
                  <c:v>2015 Jan</c:v>
                </c:pt>
                <c:pt idx="1">
                  <c:v>2015 Jun</c:v>
                </c:pt>
                <c:pt idx="2">
                  <c:v>2016 Jan</c:v>
                </c:pt>
                <c:pt idx="3">
                  <c:v>2016 Jun</c:v>
                </c:pt>
                <c:pt idx="4">
                  <c:v>2017 Jan</c:v>
                </c:pt>
                <c:pt idx="5">
                  <c:v>2017 Jun</c:v>
                </c:pt>
                <c:pt idx="6">
                  <c:v>2018 Jan</c:v>
                </c:pt>
                <c:pt idx="7">
                  <c:v>2018 Jun</c:v>
                </c:pt>
                <c:pt idx="8">
                  <c:v>2019 Jan</c:v>
                </c:pt>
                <c:pt idx="9">
                  <c:v>2019 Jun</c:v>
                </c:pt>
              </c:strCache>
            </c:strRef>
          </c:cat>
          <c:val>
            <c:numRef>
              <c:f>Sheet1!$F$2:$F$11</c:f>
              <c:numCache>
                <c:formatCode>#,##0</c:formatCode>
                <c:ptCount val="10"/>
                <c:pt idx="1">
                  <c:v>10548</c:v>
                </c:pt>
                <c:pt idx="2">
                  <c:v>549701</c:v>
                </c:pt>
                <c:pt idx="3">
                  <c:v>1058067</c:v>
                </c:pt>
                <c:pt idx="4">
                  <c:v>1282423</c:v>
                </c:pt>
                <c:pt idx="5">
                  <c:v>1959858</c:v>
                </c:pt>
                <c:pt idx="6">
                  <c:v>3075424</c:v>
                </c:pt>
                <c:pt idx="7">
                  <c:v>3484716</c:v>
                </c:pt>
                <c:pt idx="8">
                  <c:v>4638284</c:v>
                </c:pt>
                <c:pt idx="9">
                  <c:v>4771021</c:v>
                </c:pt>
              </c:numCache>
            </c:numRef>
          </c:val>
          <c:extLst>
            <c:ext xmlns:c16="http://schemas.microsoft.com/office/drawing/2014/chart" uri="{C3380CC4-5D6E-409C-BE32-E72D297353CC}">
              <c16:uniqueId val="{00000004-4A02-485F-AA46-710018FA1341}"/>
            </c:ext>
          </c:extLst>
        </c:ser>
        <c:ser>
          <c:idx val="3"/>
          <c:order val="4"/>
          <c:tx>
            <c:strRef>
              <c:f>Sheet1!$E$1</c:f>
              <c:strCache>
                <c:ptCount val="1"/>
                <c:pt idx="0">
                  <c:v>VIA</c:v>
                </c:pt>
              </c:strCache>
            </c:strRef>
          </c:tx>
          <c:spPr>
            <a:solidFill>
              <a:srgbClr val="00B0F0"/>
            </a:solidFill>
            <a:ln>
              <a:noFill/>
            </a:ln>
            <a:effectLst/>
          </c:spPr>
          <c:invertIfNegative val="0"/>
          <c:cat>
            <c:strRef>
              <c:f>Sheet1!$A$2:$A$11</c:f>
              <c:strCache>
                <c:ptCount val="10"/>
                <c:pt idx="0">
                  <c:v>2015 Jan</c:v>
                </c:pt>
                <c:pt idx="1">
                  <c:v>2015 Jun</c:v>
                </c:pt>
                <c:pt idx="2">
                  <c:v>2016 Jan</c:v>
                </c:pt>
                <c:pt idx="3">
                  <c:v>2016 Jun</c:v>
                </c:pt>
                <c:pt idx="4">
                  <c:v>2017 Jan</c:v>
                </c:pt>
                <c:pt idx="5">
                  <c:v>2017 Jun</c:v>
                </c:pt>
                <c:pt idx="6">
                  <c:v>2018 Jan</c:v>
                </c:pt>
                <c:pt idx="7">
                  <c:v>2018 Jun</c:v>
                </c:pt>
                <c:pt idx="8">
                  <c:v>2019 Jan</c:v>
                </c:pt>
                <c:pt idx="9">
                  <c:v>2019 Jun</c:v>
                </c:pt>
              </c:strCache>
            </c:strRef>
          </c:cat>
          <c:val>
            <c:numRef>
              <c:f>Sheet1!$E$2:$E$11</c:f>
              <c:numCache>
                <c:formatCode>#,##0</c:formatCode>
                <c:ptCount val="10"/>
                <c:pt idx="1">
                  <c:v>137253</c:v>
                </c:pt>
                <c:pt idx="2">
                  <c:v>290640</c:v>
                </c:pt>
                <c:pt idx="3">
                  <c:v>495769</c:v>
                </c:pt>
                <c:pt idx="4">
                  <c:v>702803</c:v>
                </c:pt>
                <c:pt idx="5">
                  <c:v>831705</c:v>
                </c:pt>
                <c:pt idx="6">
                  <c:v>1007479</c:v>
                </c:pt>
                <c:pt idx="7">
                  <c:v>926169</c:v>
                </c:pt>
                <c:pt idx="8">
                  <c:v>1110087</c:v>
                </c:pt>
                <c:pt idx="9">
                  <c:v>1001376</c:v>
                </c:pt>
              </c:numCache>
            </c:numRef>
          </c:val>
          <c:extLst>
            <c:ext xmlns:c16="http://schemas.microsoft.com/office/drawing/2014/chart" uri="{C3380CC4-5D6E-409C-BE32-E72D297353CC}">
              <c16:uniqueId val="{00000003-4A02-485F-AA46-710018FA1341}"/>
            </c:ext>
          </c:extLst>
        </c:ser>
        <c:ser>
          <c:idx val="5"/>
          <c:order val="5"/>
          <c:tx>
            <c:strRef>
              <c:f>Sheet1!$G$1</c:f>
              <c:strCache>
                <c:ptCount val="1"/>
                <c:pt idx="0">
                  <c:v>JUNO</c:v>
                </c:pt>
              </c:strCache>
            </c:strRef>
          </c:tx>
          <c:spPr>
            <a:solidFill>
              <a:srgbClr val="0070C0"/>
            </a:solidFill>
            <a:ln>
              <a:noFill/>
            </a:ln>
            <a:effectLst/>
          </c:spPr>
          <c:invertIfNegative val="0"/>
          <c:cat>
            <c:strRef>
              <c:f>Sheet1!$A$2:$A$11</c:f>
              <c:strCache>
                <c:ptCount val="10"/>
                <c:pt idx="0">
                  <c:v>2015 Jan</c:v>
                </c:pt>
                <c:pt idx="1">
                  <c:v>2015 Jun</c:v>
                </c:pt>
                <c:pt idx="2">
                  <c:v>2016 Jan</c:v>
                </c:pt>
                <c:pt idx="3">
                  <c:v>2016 Jun</c:v>
                </c:pt>
                <c:pt idx="4">
                  <c:v>2017 Jan</c:v>
                </c:pt>
                <c:pt idx="5">
                  <c:v>2017 Jun</c:v>
                </c:pt>
                <c:pt idx="6">
                  <c:v>2018 Jan</c:v>
                </c:pt>
                <c:pt idx="7">
                  <c:v>2018 Jun</c:v>
                </c:pt>
                <c:pt idx="8">
                  <c:v>2019 Jan</c:v>
                </c:pt>
                <c:pt idx="9">
                  <c:v>2019 Jun</c:v>
                </c:pt>
              </c:strCache>
            </c:strRef>
          </c:cat>
          <c:val>
            <c:numRef>
              <c:f>Sheet1!$G$2:$G$11</c:f>
              <c:numCache>
                <c:formatCode>General</c:formatCode>
                <c:ptCount val="10"/>
                <c:pt idx="3" formatCode="#,##0">
                  <c:v>176016</c:v>
                </c:pt>
                <c:pt idx="4" formatCode="#,##0">
                  <c:v>677207</c:v>
                </c:pt>
                <c:pt idx="5" formatCode="#,##0">
                  <c:v>707710</c:v>
                </c:pt>
                <c:pt idx="6" formatCode="#,##0">
                  <c:v>1328850</c:v>
                </c:pt>
                <c:pt idx="7" formatCode="#,##0">
                  <c:v>1198814</c:v>
                </c:pt>
                <c:pt idx="8" formatCode="#,##0">
                  <c:v>1153085</c:v>
                </c:pt>
                <c:pt idx="9" formatCode="#,##0">
                  <c:v>722932</c:v>
                </c:pt>
              </c:numCache>
            </c:numRef>
          </c:val>
          <c:extLst>
            <c:ext xmlns:c16="http://schemas.microsoft.com/office/drawing/2014/chart" uri="{C3380CC4-5D6E-409C-BE32-E72D297353CC}">
              <c16:uniqueId val="{00000005-4A02-485F-AA46-710018FA1341}"/>
            </c:ext>
          </c:extLst>
        </c:ser>
        <c:dLbls>
          <c:showLegendKey val="0"/>
          <c:showVal val="0"/>
          <c:showCatName val="0"/>
          <c:showSerName val="0"/>
          <c:showPercent val="0"/>
          <c:showBubbleSize val="0"/>
        </c:dLbls>
        <c:gapWidth val="150"/>
        <c:overlap val="100"/>
        <c:axId val="988137664"/>
        <c:axId val="988128480"/>
      </c:barChart>
      <c:catAx>
        <c:axId val="98813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88128480"/>
        <c:crosses val="autoZero"/>
        <c:auto val="1"/>
        <c:lblAlgn val="ctr"/>
        <c:lblOffset val="100"/>
        <c:noMultiLvlLbl val="0"/>
      </c:catAx>
      <c:valAx>
        <c:axId val="9881284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88137664"/>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ispUnitsLbl>
        </c:dispUnits>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0.48662</cdr:x>
      <cdr:y>0.0856</cdr:y>
    </cdr:from>
    <cdr:to>
      <cdr:x>0.72597</cdr:x>
      <cdr:y>0.13484</cdr:y>
    </cdr:to>
    <cdr:sp macro="" textlink="">
      <cdr:nvSpPr>
        <cdr:cNvPr id="2" name="Rectangle: Rounded Corners 1">
          <a:extLst xmlns:a="http://schemas.openxmlformats.org/drawingml/2006/main">
            <a:ext uri="{FF2B5EF4-FFF2-40B4-BE49-F238E27FC236}">
              <a16:creationId xmlns:a16="http://schemas.microsoft.com/office/drawing/2014/main" id="{D770143B-F673-439B-AB9C-7DCB24AEC0A1}"/>
            </a:ext>
          </a:extLst>
        </cdr:cNvPr>
        <cdr:cNvSpPr/>
      </cdr:nvSpPr>
      <cdr:spPr>
        <a:xfrm xmlns:a="http://schemas.openxmlformats.org/drawingml/2006/main">
          <a:off x="5391308" y="476675"/>
          <a:ext cx="2651760" cy="274270"/>
        </a:xfrm>
        <a:prstGeom xmlns:a="http://schemas.openxmlformats.org/drawingml/2006/main" prst="roundRect">
          <a:avLst/>
        </a:prstGeom>
        <a:solidFill xmlns:a="http://schemas.openxmlformats.org/drawingml/2006/main">
          <a:schemeClr val="accent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1600" b="1" dirty="0">
              <a:latin typeface="Arial Narrow" panose="020B0606020202030204" pitchFamily="34" charset="0"/>
            </a:rPr>
            <a:t>Pre-Mechanization (1500-1840)</a:t>
          </a:r>
        </a:p>
      </cdr:txBody>
    </cdr:sp>
  </cdr:relSizeAnchor>
  <cdr:relSizeAnchor xmlns:cdr="http://schemas.openxmlformats.org/drawingml/2006/chartDrawing">
    <cdr:from>
      <cdr:x>0.48662</cdr:x>
      <cdr:y>0.2578</cdr:y>
    </cdr:from>
    <cdr:to>
      <cdr:x>0.72597</cdr:x>
      <cdr:y>0.30706</cdr:y>
    </cdr:to>
    <cdr:sp macro="" textlink="">
      <cdr:nvSpPr>
        <cdr:cNvPr id="3" name="Rectangle: Rounded Corners 2">
          <a:extLst xmlns:a="http://schemas.openxmlformats.org/drawingml/2006/main">
            <a:ext uri="{FF2B5EF4-FFF2-40B4-BE49-F238E27FC236}">
              <a16:creationId xmlns:a16="http://schemas.microsoft.com/office/drawing/2014/main" id="{3391F0A7-F340-4EBB-BE59-1EA6EF01B3E6}"/>
            </a:ext>
          </a:extLst>
        </cdr:cNvPr>
        <cdr:cNvSpPr/>
      </cdr:nvSpPr>
      <cdr:spPr>
        <a:xfrm xmlns:a="http://schemas.openxmlformats.org/drawingml/2006/main">
          <a:off x="5391308" y="1435703"/>
          <a:ext cx="2651760" cy="274271"/>
        </a:xfrm>
        <a:prstGeom xmlns:a="http://schemas.openxmlformats.org/drawingml/2006/main" prst="roundRect">
          <a:avLst/>
        </a:prstGeom>
        <a:solidFill xmlns:a="http://schemas.openxmlformats.org/drawingml/2006/main">
          <a:schemeClr val="accent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1600" b="1" dirty="0">
              <a:latin typeface="Arial Narrow" panose="020B0606020202030204" pitchFamily="34" charset="0"/>
            </a:rPr>
            <a:t>Steam Engine (1850-1930)</a:t>
          </a:r>
        </a:p>
      </cdr:txBody>
    </cdr:sp>
  </cdr:relSizeAnchor>
  <cdr:relSizeAnchor xmlns:cdr="http://schemas.openxmlformats.org/drawingml/2006/chartDrawing">
    <cdr:from>
      <cdr:x>0.48662</cdr:x>
      <cdr:y>0.43696</cdr:y>
    </cdr:from>
    <cdr:to>
      <cdr:x>0.72597</cdr:x>
      <cdr:y>0.48621</cdr:y>
    </cdr:to>
    <cdr:sp macro="" textlink="">
      <cdr:nvSpPr>
        <cdr:cNvPr id="4" name="Rectangle: Rounded Corners 3">
          <a:extLst xmlns:a="http://schemas.openxmlformats.org/drawingml/2006/main">
            <a:ext uri="{FF2B5EF4-FFF2-40B4-BE49-F238E27FC236}">
              <a16:creationId xmlns:a16="http://schemas.microsoft.com/office/drawing/2014/main" id="{B95CCDBD-9089-4FFD-9D88-4F92C68F517B}"/>
            </a:ext>
          </a:extLst>
        </cdr:cNvPr>
        <cdr:cNvSpPr/>
      </cdr:nvSpPr>
      <cdr:spPr>
        <a:xfrm xmlns:a="http://schemas.openxmlformats.org/drawingml/2006/main">
          <a:off x="5391308" y="2433381"/>
          <a:ext cx="2651760" cy="274326"/>
        </a:xfrm>
        <a:prstGeom xmlns:a="http://schemas.openxmlformats.org/drawingml/2006/main" prst="roundRect">
          <a:avLst/>
        </a:prstGeom>
        <a:solidFill xmlns:a="http://schemas.openxmlformats.org/drawingml/2006/main">
          <a:schemeClr val="accent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1600" b="1" dirty="0">
              <a:latin typeface="Arial Narrow" panose="020B0606020202030204" pitchFamily="34" charset="0"/>
            </a:rPr>
            <a:t>Internal Combustion (1930-50)</a:t>
          </a:r>
        </a:p>
      </cdr:txBody>
    </cdr:sp>
  </cdr:relSizeAnchor>
  <cdr:relSizeAnchor xmlns:cdr="http://schemas.openxmlformats.org/drawingml/2006/chartDrawing">
    <cdr:from>
      <cdr:x>0.48662</cdr:x>
      <cdr:y>0.57334</cdr:y>
    </cdr:from>
    <cdr:to>
      <cdr:x>0.72597</cdr:x>
      <cdr:y>0.6226</cdr:y>
    </cdr:to>
    <cdr:sp macro="" textlink="">
      <cdr:nvSpPr>
        <cdr:cNvPr id="5" name="Rectangle: Rounded Corners 4">
          <a:extLst xmlns:a="http://schemas.openxmlformats.org/drawingml/2006/main">
            <a:ext uri="{FF2B5EF4-FFF2-40B4-BE49-F238E27FC236}">
              <a16:creationId xmlns:a16="http://schemas.microsoft.com/office/drawing/2014/main" id="{E3B0F711-94C5-4273-B490-B08D9632B050}"/>
            </a:ext>
          </a:extLst>
        </cdr:cNvPr>
        <cdr:cNvSpPr/>
      </cdr:nvSpPr>
      <cdr:spPr>
        <a:xfrm xmlns:a="http://schemas.openxmlformats.org/drawingml/2006/main">
          <a:off x="5391308" y="3192874"/>
          <a:ext cx="2651760" cy="274327"/>
        </a:xfrm>
        <a:prstGeom xmlns:a="http://schemas.openxmlformats.org/drawingml/2006/main" prst="roundRect">
          <a:avLst/>
        </a:prstGeom>
        <a:solidFill xmlns:a="http://schemas.openxmlformats.org/drawingml/2006/main">
          <a:schemeClr val="accent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1600" b="1" dirty="0">
              <a:latin typeface="Arial Narrow" panose="020B0606020202030204" pitchFamily="34" charset="0"/>
            </a:rPr>
            <a:t>Jet Engine (1970s)</a:t>
          </a:r>
        </a:p>
      </cdr:txBody>
    </cdr:sp>
  </cdr:relSizeAnchor>
  <cdr:relSizeAnchor xmlns:cdr="http://schemas.openxmlformats.org/drawingml/2006/chartDrawing">
    <cdr:from>
      <cdr:x>0.48662</cdr:x>
      <cdr:y>0.7222</cdr:y>
    </cdr:from>
    <cdr:to>
      <cdr:x>0.72597</cdr:x>
      <cdr:y>0.77145</cdr:y>
    </cdr:to>
    <cdr:sp macro="" textlink="">
      <cdr:nvSpPr>
        <cdr:cNvPr id="6" name="Rectangle: Rounded Corners 5">
          <a:extLst xmlns:a="http://schemas.openxmlformats.org/drawingml/2006/main">
            <a:ext uri="{FF2B5EF4-FFF2-40B4-BE49-F238E27FC236}">
              <a16:creationId xmlns:a16="http://schemas.microsoft.com/office/drawing/2014/main" id="{401AA165-3D5B-4C18-8A12-87B73600FEC3}"/>
            </a:ext>
          </a:extLst>
        </cdr:cNvPr>
        <cdr:cNvSpPr/>
      </cdr:nvSpPr>
      <cdr:spPr>
        <a:xfrm xmlns:a="http://schemas.openxmlformats.org/drawingml/2006/main">
          <a:off x="5391308" y="4021868"/>
          <a:ext cx="2651760" cy="274271"/>
        </a:xfrm>
        <a:prstGeom xmlns:a="http://schemas.openxmlformats.org/drawingml/2006/main" prst="roundRect">
          <a:avLst/>
        </a:prstGeom>
        <a:solidFill xmlns:a="http://schemas.openxmlformats.org/drawingml/2006/main">
          <a:schemeClr val="accent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1600" b="1" dirty="0">
              <a:latin typeface="Arial Narrow" panose="020B0606020202030204" pitchFamily="34" charset="0"/>
            </a:rPr>
            <a:t>Digitalization (1990s)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3165475" cy="476250"/>
          </a:xfrm>
          <a:prstGeom prst="rect">
            <a:avLst/>
          </a:prstGeom>
          <a:noFill/>
          <a:ln w="9525">
            <a:noFill/>
            <a:miter lim="800000"/>
            <a:headEnd/>
            <a:tailEnd/>
          </a:ln>
          <a:effectLst/>
        </p:spPr>
        <p:txBody>
          <a:bodyPr vert="horz" wrap="square" lIns="96123" tIns="48062" rIns="96123" bIns="48062" numCol="1" anchor="t" anchorCtr="0" compatLnSpc="1">
            <a:prstTxWarp prst="textNoShape">
              <a:avLst/>
            </a:prstTxWarp>
          </a:bodyPr>
          <a:lstStyle>
            <a:lvl1pPr defTabSz="960438" eaLnBrk="0" hangingPunct="0">
              <a:defRPr sz="1300" i="0">
                <a:latin typeface="Times New Roman" pitchFamily="18" charset="0"/>
                <a:cs typeface="+mn-cs"/>
              </a:defRPr>
            </a:lvl1pPr>
          </a:lstStyle>
          <a:p>
            <a:pPr>
              <a:defRPr/>
            </a:pPr>
            <a:endParaRPr lang="en-US"/>
          </a:p>
        </p:txBody>
      </p:sp>
      <p:sp>
        <p:nvSpPr>
          <p:cNvPr id="151555" name="Rectangle 3"/>
          <p:cNvSpPr>
            <a:spLocks noGrp="1" noChangeArrowheads="1"/>
          </p:cNvSpPr>
          <p:nvPr>
            <p:ph type="dt" sz="quarter" idx="1"/>
          </p:nvPr>
        </p:nvSpPr>
        <p:spPr bwMode="auto">
          <a:xfrm>
            <a:off x="4137025" y="0"/>
            <a:ext cx="3165475" cy="476250"/>
          </a:xfrm>
          <a:prstGeom prst="rect">
            <a:avLst/>
          </a:prstGeom>
          <a:noFill/>
          <a:ln w="9525">
            <a:noFill/>
            <a:miter lim="800000"/>
            <a:headEnd/>
            <a:tailEnd/>
          </a:ln>
          <a:effectLst/>
        </p:spPr>
        <p:txBody>
          <a:bodyPr vert="horz" wrap="square" lIns="96123" tIns="48062" rIns="96123" bIns="48062" numCol="1" anchor="t" anchorCtr="0" compatLnSpc="1">
            <a:prstTxWarp prst="textNoShape">
              <a:avLst/>
            </a:prstTxWarp>
          </a:bodyPr>
          <a:lstStyle>
            <a:lvl1pPr algn="r" defTabSz="960438" eaLnBrk="0" hangingPunct="0">
              <a:defRPr sz="1300" i="0">
                <a:latin typeface="Times New Roman" pitchFamily="18" charset="0"/>
                <a:cs typeface="+mn-cs"/>
              </a:defRPr>
            </a:lvl1pPr>
          </a:lstStyle>
          <a:p>
            <a:pPr>
              <a:defRPr/>
            </a:pPr>
            <a:endParaRPr lang="en-US"/>
          </a:p>
        </p:txBody>
      </p:sp>
      <p:sp>
        <p:nvSpPr>
          <p:cNvPr id="151556" name="Rectangle 4"/>
          <p:cNvSpPr>
            <a:spLocks noGrp="1" noChangeArrowheads="1"/>
          </p:cNvSpPr>
          <p:nvPr>
            <p:ph type="ftr" sz="quarter" idx="2"/>
          </p:nvPr>
        </p:nvSpPr>
        <p:spPr bwMode="auto">
          <a:xfrm>
            <a:off x="0" y="9124950"/>
            <a:ext cx="3165475" cy="476250"/>
          </a:xfrm>
          <a:prstGeom prst="rect">
            <a:avLst/>
          </a:prstGeom>
          <a:noFill/>
          <a:ln w="9525">
            <a:noFill/>
            <a:miter lim="800000"/>
            <a:headEnd/>
            <a:tailEnd/>
          </a:ln>
          <a:effectLst/>
        </p:spPr>
        <p:txBody>
          <a:bodyPr vert="horz" wrap="square" lIns="96123" tIns="48062" rIns="96123" bIns="48062" numCol="1" anchor="b" anchorCtr="0" compatLnSpc="1">
            <a:prstTxWarp prst="textNoShape">
              <a:avLst/>
            </a:prstTxWarp>
          </a:bodyPr>
          <a:lstStyle>
            <a:lvl1pPr defTabSz="960438" eaLnBrk="0" hangingPunct="0">
              <a:defRPr sz="1300" i="0">
                <a:latin typeface="Times New Roman" pitchFamily="18" charset="0"/>
                <a:cs typeface="+mn-cs"/>
              </a:defRPr>
            </a:lvl1pPr>
          </a:lstStyle>
          <a:p>
            <a:pPr>
              <a:defRPr/>
            </a:pPr>
            <a:endParaRPr lang="en-US"/>
          </a:p>
        </p:txBody>
      </p:sp>
      <p:sp>
        <p:nvSpPr>
          <p:cNvPr id="151557" name="Rectangle 5"/>
          <p:cNvSpPr>
            <a:spLocks noGrp="1" noChangeArrowheads="1"/>
          </p:cNvSpPr>
          <p:nvPr>
            <p:ph type="sldNum" sz="quarter" idx="3"/>
          </p:nvPr>
        </p:nvSpPr>
        <p:spPr bwMode="auto">
          <a:xfrm>
            <a:off x="4137025" y="9124950"/>
            <a:ext cx="3165475" cy="476250"/>
          </a:xfrm>
          <a:prstGeom prst="rect">
            <a:avLst/>
          </a:prstGeom>
          <a:noFill/>
          <a:ln w="9525">
            <a:noFill/>
            <a:miter lim="800000"/>
            <a:headEnd/>
            <a:tailEnd/>
          </a:ln>
          <a:effectLst/>
        </p:spPr>
        <p:txBody>
          <a:bodyPr vert="horz" wrap="square" lIns="96123" tIns="48062" rIns="96123" bIns="48062" numCol="1" anchor="b" anchorCtr="0" compatLnSpc="1">
            <a:prstTxWarp prst="textNoShape">
              <a:avLst/>
            </a:prstTxWarp>
          </a:bodyPr>
          <a:lstStyle>
            <a:lvl1pPr algn="r" defTabSz="960438" eaLnBrk="0" hangingPunct="0">
              <a:defRPr sz="1300" i="0">
                <a:latin typeface="Times New Roman" pitchFamily="18" charset="0"/>
                <a:cs typeface="+mn-cs"/>
              </a:defRPr>
            </a:lvl1pPr>
          </a:lstStyle>
          <a:p>
            <a:pPr>
              <a:defRPr/>
            </a:pPr>
            <a:fld id="{85A6B006-3EE6-46C6-9EA1-F48F1C80DC39}" type="slidenum">
              <a:rPr lang="en-US"/>
              <a:pPr>
                <a:defRPr/>
              </a:pPr>
              <a:t>‹#›</a:t>
            </a:fld>
            <a:endParaRPr lang="en-US"/>
          </a:p>
        </p:txBody>
      </p:sp>
    </p:spTree>
    <p:extLst>
      <p:ext uri="{BB962C8B-B14F-4D97-AF65-F5344CB8AC3E}">
        <p14:creationId xmlns:p14="http://schemas.microsoft.com/office/powerpoint/2010/main" val="15646926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4"/>
          <p:cNvSpPr>
            <a:spLocks noGrp="1" noRot="1" noChangeAspect="1" noChangeArrowheads="1" noTextEdit="1"/>
          </p:cNvSpPr>
          <p:nvPr>
            <p:ph type="sldImg" idx="2"/>
          </p:nvPr>
        </p:nvSpPr>
        <p:spPr bwMode="auto">
          <a:xfrm>
            <a:off x="476250" y="285750"/>
            <a:ext cx="6350000" cy="3571875"/>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168275" y="3983038"/>
            <a:ext cx="6940550" cy="5443537"/>
          </a:xfrm>
          <a:prstGeom prst="rect">
            <a:avLst/>
          </a:prstGeom>
          <a:noFill/>
          <a:ln w="9525">
            <a:noFill/>
            <a:miter lim="800000"/>
            <a:headEnd/>
            <a:tailEnd/>
          </a:ln>
          <a:effectLst/>
        </p:spPr>
        <p:txBody>
          <a:bodyPr vert="horz" wrap="square" lIns="96123" tIns="48062" rIns="96123" bIns="4806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9639" name="Rectangle 7"/>
          <p:cNvSpPr>
            <a:spLocks noGrp="1" noChangeArrowheads="1"/>
          </p:cNvSpPr>
          <p:nvPr>
            <p:ph type="sldNum" sz="quarter" idx="5"/>
          </p:nvPr>
        </p:nvSpPr>
        <p:spPr bwMode="auto">
          <a:xfrm>
            <a:off x="6256338" y="298450"/>
            <a:ext cx="820737" cy="474663"/>
          </a:xfrm>
          <a:prstGeom prst="rect">
            <a:avLst/>
          </a:prstGeom>
          <a:noFill/>
          <a:ln w="9525">
            <a:noFill/>
            <a:miter lim="800000"/>
            <a:headEnd/>
            <a:tailEnd/>
          </a:ln>
          <a:effectLst/>
        </p:spPr>
        <p:txBody>
          <a:bodyPr vert="horz" wrap="square" lIns="96123" tIns="48062" rIns="96123" bIns="48062" numCol="1" anchor="b" anchorCtr="0" compatLnSpc="1">
            <a:prstTxWarp prst="textNoShape">
              <a:avLst/>
            </a:prstTxWarp>
          </a:bodyPr>
          <a:lstStyle>
            <a:lvl1pPr algn="r" defTabSz="960438" eaLnBrk="0" hangingPunct="0">
              <a:defRPr sz="2000" i="0">
                <a:latin typeface="Impact" pitchFamily="34" charset="0"/>
                <a:cs typeface="+mn-cs"/>
              </a:defRPr>
            </a:lvl1pPr>
          </a:lstStyle>
          <a:p>
            <a:pPr>
              <a:defRPr/>
            </a:pPr>
            <a:fld id="{09C86641-18BB-4885-9A5C-134749DB4937}" type="slidenum">
              <a:rPr lang="en-US"/>
              <a:pPr>
                <a:defRPr/>
              </a:pPr>
              <a:t>‹#›</a:t>
            </a:fld>
            <a:endParaRPr lang="en-US"/>
          </a:p>
        </p:txBody>
      </p:sp>
    </p:spTree>
    <p:extLst>
      <p:ext uri="{BB962C8B-B14F-4D97-AF65-F5344CB8AC3E}">
        <p14:creationId xmlns:p14="http://schemas.microsoft.com/office/powerpoint/2010/main" val="24075882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0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0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0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0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ata.cityofnewyork.us/Transportation/FHV-Base-Aggregate-Report/2v9c-2k7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p:txBody>
          <a:bodyPr/>
          <a:lstStyle/>
          <a:p>
            <a:pPr>
              <a:defRPr/>
            </a:pPr>
            <a:fld id="{2784C21C-4AF3-4861-862A-D0E517770E55}" type="slidenum">
              <a:rPr lang="en-US" smtClean="0"/>
              <a:pPr>
                <a:defRPr/>
              </a:pPr>
              <a:t>1</a:t>
            </a:fld>
            <a:endParaRPr lang="en-US"/>
          </a:p>
        </p:txBody>
      </p:sp>
      <p:sp>
        <p:nvSpPr>
          <p:cNvPr id="40963" name="Rectangle 2"/>
          <p:cNvSpPr>
            <a:spLocks noGrp="1" noRot="1" noChangeAspect="1" noChangeArrowheads="1" noTextEdit="1"/>
          </p:cNvSpPr>
          <p:nvPr>
            <p:ph type="sldImg"/>
          </p:nvPr>
        </p:nvSpPr>
        <p:spPr>
          <a:xfrm>
            <a:off x="476250" y="285750"/>
            <a:ext cx="6350000" cy="3571875"/>
          </a:xfrm>
          <a:ln/>
        </p:spPr>
      </p:sp>
      <p:sp>
        <p:nvSpPr>
          <p:cNvPr id="4096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59368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9C86641-18BB-4885-9A5C-134749DB4937}" type="slidenum">
              <a:rPr lang="en-US" smtClean="0"/>
              <a:pPr>
                <a:defRPr/>
              </a:pPr>
              <a:t>17</a:t>
            </a:fld>
            <a:endParaRPr lang="en-US"/>
          </a:p>
        </p:txBody>
      </p:sp>
    </p:spTree>
    <p:extLst>
      <p:ext uri="{BB962C8B-B14F-4D97-AF65-F5344CB8AC3E}">
        <p14:creationId xmlns:p14="http://schemas.microsoft.com/office/powerpoint/2010/main" val="1657932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285750"/>
            <a:ext cx="6350000" cy="3571875"/>
          </a:xfrm>
        </p:spPr>
      </p:sp>
      <p:sp>
        <p:nvSpPr>
          <p:cNvPr id="3" name="Notes Placeholder 2"/>
          <p:cNvSpPr>
            <a:spLocks noGrp="1"/>
          </p:cNvSpPr>
          <p:nvPr>
            <p:ph type="body" idx="1"/>
          </p:nvPr>
        </p:nvSpPr>
        <p:spPr/>
        <p:txBody>
          <a:bodyPr/>
          <a:lstStyle/>
          <a:p>
            <a:r>
              <a:rPr lang="en-US" dirty="0"/>
              <a:t>The impracticality of a cheeseburger</a:t>
            </a:r>
          </a:p>
          <a:p>
            <a:r>
              <a:rPr lang="en-US" dirty="0"/>
              <a:t>http://blogs.scientificamerican.com/plugged-in/2011/12/07/the-impracticality-of-a-cheeseburger/</a:t>
            </a:r>
          </a:p>
        </p:txBody>
      </p:sp>
      <p:sp>
        <p:nvSpPr>
          <p:cNvPr id="4" name="Slide Number Placeholder 3"/>
          <p:cNvSpPr>
            <a:spLocks noGrp="1"/>
          </p:cNvSpPr>
          <p:nvPr>
            <p:ph type="sldNum" sz="quarter" idx="10"/>
          </p:nvPr>
        </p:nvSpPr>
        <p:spPr/>
        <p:txBody>
          <a:bodyPr/>
          <a:lstStyle/>
          <a:p>
            <a:pPr>
              <a:defRPr/>
            </a:pPr>
            <a:fld id="{09C86641-18BB-4885-9A5C-134749DB4937}" type="slidenum">
              <a:rPr lang="en-US" smtClean="0"/>
              <a:pPr>
                <a:defRPr/>
              </a:pPr>
              <a:t>18</a:t>
            </a:fld>
            <a:endParaRPr lang="en-US"/>
          </a:p>
        </p:txBody>
      </p:sp>
    </p:spTree>
    <p:extLst>
      <p:ext uri="{BB962C8B-B14F-4D97-AF65-F5344CB8AC3E}">
        <p14:creationId xmlns:p14="http://schemas.microsoft.com/office/powerpoint/2010/main" val="3266726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285750"/>
            <a:ext cx="6350000" cy="3571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C86641-18BB-4885-9A5C-134749DB4937}" type="slidenum">
              <a:rPr lang="en-US" smtClean="0"/>
              <a:pPr>
                <a:defRPr/>
              </a:pPr>
              <a:t>19</a:t>
            </a:fld>
            <a:endParaRPr lang="en-US"/>
          </a:p>
        </p:txBody>
      </p:sp>
    </p:spTree>
    <p:extLst>
      <p:ext uri="{BB962C8B-B14F-4D97-AF65-F5344CB8AC3E}">
        <p14:creationId xmlns:p14="http://schemas.microsoft.com/office/powerpoint/2010/main" val="3181294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285750"/>
            <a:ext cx="6350000" cy="3571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BD29DE9-FC23-40E2-82DD-7B012510CEB3}" type="slidenum">
              <a:rPr lang="en-US" smtClean="0"/>
              <a:pPr>
                <a:defRPr/>
              </a:pPr>
              <a:t>20</a:t>
            </a:fld>
            <a:endParaRPr lang="en-US"/>
          </a:p>
        </p:txBody>
      </p:sp>
    </p:spTree>
    <p:extLst>
      <p:ext uri="{BB962C8B-B14F-4D97-AF65-F5344CB8AC3E}">
        <p14:creationId xmlns:p14="http://schemas.microsoft.com/office/powerpoint/2010/main" val="2977087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285750"/>
            <a:ext cx="6350000" cy="3571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C86641-18BB-4885-9A5C-134749DB4937}" type="slidenum">
              <a:rPr lang="en-US" smtClean="0"/>
              <a:pPr>
                <a:defRPr/>
              </a:pPr>
              <a:t>21</a:t>
            </a:fld>
            <a:endParaRPr lang="en-US"/>
          </a:p>
        </p:txBody>
      </p:sp>
    </p:spTree>
    <p:extLst>
      <p:ext uri="{BB962C8B-B14F-4D97-AF65-F5344CB8AC3E}">
        <p14:creationId xmlns:p14="http://schemas.microsoft.com/office/powerpoint/2010/main" val="3814327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Map location: </a:t>
            </a:r>
            <a:r>
              <a:rPr lang="en-US" dirty="0" err="1"/>
              <a:t>logistics_performance</a:t>
            </a:r>
            <a:endParaRPr lang="en-US" dirty="0"/>
          </a:p>
          <a:p>
            <a:endParaRPr lang="en-US" dirty="0"/>
          </a:p>
        </p:txBody>
      </p:sp>
      <p:sp>
        <p:nvSpPr>
          <p:cNvPr id="4" name="Slide Number Placeholder 3"/>
          <p:cNvSpPr>
            <a:spLocks noGrp="1"/>
          </p:cNvSpPr>
          <p:nvPr>
            <p:ph type="sldNum" sz="quarter" idx="5"/>
          </p:nvPr>
        </p:nvSpPr>
        <p:spPr/>
        <p:txBody>
          <a:bodyPr/>
          <a:lstStyle/>
          <a:p>
            <a:fld id="{1E83F363-7E7B-47A7-BE8F-2367A89C6177}" type="slidenum">
              <a:rPr lang="en-US" smtClean="0"/>
              <a:t>22</a:t>
            </a:fld>
            <a:endParaRPr lang="en-US"/>
          </a:p>
        </p:txBody>
      </p:sp>
    </p:spTree>
    <p:extLst>
      <p:ext uri="{BB962C8B-B14F-4D97-AF65-F5344CB8AC3E}">
        <p14:creationId xmlns:p14="http://schemas.microsoft.com/office/powerpoint/2010/main" val="1761347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285750"/>
            <a:ext cx="6350000" cy="3571875"/>
          </a:xfrm>
        </p:spPr>
      </p:sp>
      <p:sp>
        <p:nvSpPr>
          <p:cNvPr id="3" name="Notes Placeholder 2"/>
          <p:cNvSpPr>
            <a:spLocks noGrp="1"/>
          </p:cNvSpPr>
          <p:nvPr>
            <p:ph type="body" idx="1"/>
          </p:nvPr>
        </p:nvSpPr>
        <p:spPr/>
        <p:txBody>
          <a:bodyPr/>
          <a:lstStyle/>
          <a:p>
            <a:r>
              <a:rPr lang="en-US" dirty="0"/>
              <a:t>Source: Adapted from Containerization International, port authorities and port associations.</a:t>
            </a:r>
          </a:p>
        </p:txBody>
      </p:sp>
      <p:sp>
        <p:nvSpPr>
          <p:cNvPr id="4" name="Slide Number Placeholder 3"/>
          <p:cNvSpPr>
            <a:spLocks noGrp="1"/>
          </p:cNvSpPr>
          <p:nvPr>
            <p:ph type="sldNum" sz="quarter" idx="10"/>
          </p:nvPr>
        </p:nvSpPr>
        <p:spPr/>
        <p:txBody>
          <a:bodyPr/>
          <a:lstStyle/>
          <a:p>
            <a:pPr>
              <a:defRPr/>
            </a:pPr>
            <a:fld id="{BCD6AA02-33D6-4FA5-81E2-08488E249B39}" type="slidenum">
              <a:rPr lang="en-US" smtClean="0"/>
              <a:pPr>
                <a:defRPr/>
              </a:pPr>
              <a:t>23</a:t>
            </a:fld>
            <a:endParaRPr lang="en-US"/>
          </a:p>
        </p:txBody>
      </p:sp>
    </p:spTree>
    <p:extLst>
      <p:ext uri="{BB962C8B-B14F-4D97-AF65-F5344CB8AC3E}">
        <p14:creationId xmlns:p14="http://schemas.microsoft.com/office/powerpoint/2010/main" val="1337398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Source: Z/Yen Group, Global Financial Centers Index, 2021.</a:t>
            </a:r>
          </a:p>
          <a:p>
            <a:pPr>
              <a:spcBef>
                <a:spcPct val="0"/>
              </a:spcBef>
            </a:pPr>
            <a:r>
              <a:rPr lang="en-US" dirty="0"/>
              <a:t>https://www.longfinance.net/programmes/financial-centre-futures/global-financial-centres-index/</a:t>
            </a:r>
          </a:p>
          <a:p>
            <a:pPr>
              <a:spcBef>
                <a:spcPct val="0"/>
              </a:spcBef>
            </a:pPr>
            <a:r>
              <a:rPr lang="en-US" dirty="0"/>
              <a:t>Location: </a:t>
            </a:r>
            <a:r>
              <a:rPr lang="en-US" dirty="0" err="1"/>
              <a:t>world_cities</a:t>
            </a:r>
            <a:endParaRPr lang="en-US" dirty="0"/>
          </a:p>
          <a:p>
            <a:endParaRPr lang="en-US" dirty="0"/>
          </a:p>
        </p:txBody>
      </p:sp>
      <p:sp>
        <p:nvSpPr>
          <p:cNvPr id="4" name="Slide Number Placeholder 3"/>
          <p:cNvSpPr>
            <a:spLocks noGrp="1"/>
          </p:cNvSpPr>
          <p:nvPr>
            <p:ph type="sldNum" sz="quarter" idx="5"/>
          </p:nvPr>
        </p:nvSpPr>
        <p:spPr/>
        <p:txBody>
          <a:bodyPr/>
          <a:lstStyle/>
          <a:p>
            <a:fld id="{1E83F363-7E7B-47A7-BE8F-2367A89C6177}" type="slidenum">
              <a:rPr lang="en-US" smtClean="0"/>
              <a:t>24</a:t>
            </a:fld>
            <a:endParaRPr lang="en-US"/>
          </a:p>
        </p:txBody>
      </p:sp>
    </p:spTree>
    <p:extLst>
      <p:ext uri="{BB962C8B-B14F-4D97-AF65-F5344CB8AC3E}">
        <p14:creationId xmlns:p14="http://schemas.microsoft.com/office/powerpoint/2010/main" val="2449384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FD7F3D3F-CC0B-4D12-B21E-098454D31065}" type="slidenum">
              <a:rPr lang="en-US" smtClean="0"/>
              <a:pPr/>
              <a:t>26</a:t>
            </a:fld>
            <a:endParaRPr 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r>
              <a:rPr lang="en-US" dirty="0"/>
              <a:t>Source: WTO and World Bank. Current USD.</a:t>
            </a:r>
          </a:p>
          <a:p>
            <a:endParaRPr lang="en-US" dirty="0"/>
          </a:p>
          <a:p>
            <a:r>
              <a:rPr lang="en-US" dirty="0"/>
              <a:t>Merchandise Exports : http://data.worldbank.org/indicator/TX.VAL.MRCH.CD.WT</a:t>
            </a:r>
          </a:p>
          <a:p>
            <a:endParaRPr lang="en-US" dirty="0"/>
          </a:p>
          <a:p>
            <a:r>
              <a:rPr lang="en-US" dirty="0"/>
              <a:t>GDP: http://data.worldbank.org/indicator/NY.GDP.MKTP.CD?locations=1W</a:t>
            </a:r>
          </a:p>
        </p:txBody>
      </p:sp>
    </p:spTree>
    <p:extLst>
      <p:ext uri="{BB962C8B-B14F-4D97-AF65-F5344CB8AC3E}">
        <p14:creationId xmlns:p14="http://schemas.microsoft.com/office/powerpoint/2010/main" val="3673982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26B8DD12-AD21-46DD-BC75-2F9DF44C61F1}" type="slidenum">
              <a:rPr lang="en-US" smtClean="0"/>
              <a:pPr/>
              <a:t>27</a:t>
            </a:fld>
            <a:endParaRPr lang="en-US"/>
          </a:p>
        </p:txBody>
      </p:sp>
      <p:sp>
        <p:nvSpPr>
          <p:cNvPr id="117763" name="Rectangle 2"/>
          <p:cNvSpPr>
            <a:spLocks noGrp="1" noRot="1" noChangeAspect="1" noChangeArrowheads="1" noTextEdit="1"/>
          </p:cNvSpPr>
          <p:nvPr>
            <p:ph type="sldImg"/>
          </p:nvPr>
        </p:nvSpPr>
        <p:spPr>
          <a:xfrm>
            <a:off x="476250" y="285750"/>
            <a:ext cx="6350000" cy="3571875"/>
          </a:xfrm>
          <a:ln/>
        </p:spPr>
      </p:sp>
      <p:sp>
        <p:nvSpPr>
          <p:cNvPr id="117764" name="Rectangle 3"/>
          <p:cNvSpPr>
            <a:spLocks noGrp="1" noChangeArrowheads="1"/>
          </p:cNvSpPr>
          <p:nvPr>
            <p:ph type="body" idx="1"/>
          </p:nvPr>
        </p:nvSpPr>
        <p:spPr>
          <a:noFill/>
          <a:ln/>
        </p:spPr>
        <p:txBody>
          <a:bodyPr/>
          <a:lstStyle/>
          <a:p>
            <a:r>
              <a:rPr lang="en-US" dirty="0"/>
              <a:t>Source: Airlines</a:t>
            </a:r>
            <a:r>
              <a:rPr lang="en-US" baseline="0" dirty="0"/>
              <a:t> for America</a:t>
            </a:r>
            <a:r>
              <a:rPr lang="en-US" dirty="0"/>
              <a:t>. </a:t>
            </a:r>
          </a:p>
          <a:p>
            <a:r>
              <a:rPr lang="en-US" dirty="0"/>
              <a:t>http://www.airlines.org/Pages/Annual-Results-World-Airlines.aspx</a:t>
            </a:r>
          </a:p>
        </p:txBody>
      </p:sp>
    </p:spTree>
    <p:extLst>
      <p:ext uri="{BB962C8B-B14F-4D97-AF65-F5344CB8AC3E}">
        <p14:creationId xmlns:p14="http://schemas.microsoft.com/office/powerpoint/2010/main" val="1086271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285750"/>
            <a:ext cx="6350000" cy="3571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C86641-18BB-4885-9A5C-134749DB4937}" type="slidenum">
              <a:rPr lang="en-US" smtClean="0"/>
              <a:pPr>
                <a:defRPr/>
              </a:pPr>
              <a:t>2</a:t>
            </a:fld>
            <a:endParaRPr lang="en-US"/>
          </a:p>
        </p:txBody>
      </p:sp>
    </p:spTree>
    <p:extLst>
      <p:ext uri="{BB962C8B-B14F-4D97-AF65-F5344CB8AC3E}">
        <p14:creationId xmlns:p14="http://schemas.microsoft.com/office/powerpoint/2010/main" val="2499019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Henley and Partners Holdings, https://www.henleypassportindex.com</a:t>
            </a:r>
          </a:p>
          <a:p>
            <a:endParaRPr lang="en-US" dirty="0"/>
          </a:p>
          <a:p>
            <a:r>
              <a:rPr lang="en-US" dirty="0"/>
              <a:t>The level of visa-free or visa-on-arrival access offered by each country’s passport.</a:t>
            </a:r>
          </a:p>
        </p:txBody>
      </p:sp>
      <p:sp>
        <p:nvSpPr>
          <p:cNvPr id="4" name="Slide Number Placeholder 3"/>
          <p:cNvSpPr>
            <a:spLocks noGrp="1"/>
          </p:cNvSpPr>
          <p:nvPr>
            <p:ph type="sldNum" sz="quarter" idx="10"/>
          </p:nvPr>
        </p:nvSpPr>
        <p:spPr/>
        <p:txBody>
          <a:bodyPr/>
          <a:lstStyle/>
          <a:p>
            <a:pPr>
              <a:defRPr/>
            </a:pPr>
            <a:fld id="{18337666-AD84-4D68-9AB6-16FCF8A3D1D3}" type="slidenum">
              <a:rPr lang="en-US" smtClean="0"/>
              <a:pPr>
                <a:defRPr/>
              </a:pPr>
              <a:t>28</a:t>
            </a:fld>
            <a:endParaRPr lang="en-US"/>
          </a:p>
        </p:txBody>
      </p:sp>
    </p:spTree>
    <p:extLst>
      <p:ext uri="{BB962C8B-B14F-4D97-AF65-F5344CB8AC3E}">
        <p14:creationId xmlns:p14="http://schemas.microsoft.com/office/powerpoint/2010/main" val="1327352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a:t>
            </a:r>
            <a:r>
              <a:rPr lang="en-US" sz="1200" kern="1200" dirty="0">
                <a:solidFill>
                  <a:schemeClr val="tx1"/>
                </a:solidFill>
                <a:effectLst/>
                <a:latin typeface="Times New Roman" pitchFamily="18" charset="0"/>
                <a:ea typeface="+mn-ea"/>
                <a:cs typeface="+mn-cs"/>
              </a:rPr>
              <a:t>Pre 2000 data compiled by H. </a:t>
            </a:r>
            <a:r>
              <a:rPr lang="en-US" sz="1200" kern="1200" dirty="0" err="1">
                <a:solidFill>
                  <a:schemeClr val="tx1"/>
                </a:solidFill>
                <a:effectLst/>
                <a:latin typeface="Times New Roman" pitchFamily="18" charset="0"/>
                <a:ea typeface="+mn-ea"/>
                <a:cs typeface="+mn-cs"/>
              </a:rPr>
              <a:t>Dediu</a:t>
            </a:r>
            <a:r>
              <a:rPr lang="en-US" sz="1200" kern="1200" dirty="0">
                <a:solidFill>
                  <a:schemeClr val="tx1"/>
                </a:solidFill>
                <a:effectLst/>
                <a:latin typeface="Times New Roman" pitchFamily="18" charset="0"/>
                <a:ea typeface="+mn-ea"/>
                <a:cs typeface="+mn-cs"/>
              </a:rPr>
              <a:t> and J. Reiner.</a:t>
            </a:r>
            <a:r>
              <a:rPr lang="en-US" dirty="0"/>
              <a:t> Recent data from </a:t>
            </a:r>
            <a:r>
              <a:rPr lang="en-US" sz="1200" b="0" i="0" kern="1200" dirty="0">
                <a:solidFill>
                  <a:schemeClr val="tx1"/>
                </a:solidFill>
                <a:effectLst/>
                <a:latin typeface="Times New Roman" pitchFamily="18" charset="0"/>
                <a:ea typeface="+mn-ea"/>
                <a:cs typeface="+mn-cs"/>
              </a:rPr>
              <a:t>Gartner, Inc.</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https://jeremyreimer.com/rockets-item.lsp?p=137</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http://www.asymco.com/2012/01/17/the-rise-and-fall-of-personal-computing/</a:t>
            </a:r>
          </a:p>
          <a:p>
            <a:r>
              <a:rPr lang="en-US" dirty="0"/>
              <a:t>PC includes desktops and laptops.</a:t>
            </a:r>
          </a:p>
        </p:txBody>
      </p:sp>
      <p:sp>
        <p:nvSpPr>
          <p:cNvPr id="4" name="Slide Number Placeholder 3"/>
          <p:cNvSpPr>
            <a:spLocks noGrp="1"/>
          </p:cNvSpPr>
          <p:nvPr>
            <p:ph type="sldNum" sz="quarter" idx="10"/>
          </p:nvPr>
        </p:nvSpPr>
        <p:spPr/>
        <p:txBody>
          <a:bodyPr/>
          <a:lstStyle/>
          <a:p>
            <a:pPr>
              <a:defRPr/>
            </a:pPr>
            <a:fld id="{D84CE932-0D68-48AA-B6FB-61E5AF835518}" type="slidenum">
              <a:rPr lang="en-US" smtClean="0"/>
              <a:pPr>
                <a:defRPr/>
              </a:pPr>
              <a:t>29</a:t>
            </a:fld>
            <a:endParaRPr lang="en-US"/>
          </a:p>
        </p:txBody>
      </p:sp>
    </p:spTree>
    <p:extLst>
      <p:ext uri="{BB962C8B-B14F-4D97-AF65-F5344CB8AC3E}">
        <p14:creationId xmlns:p14="http://schemas.microsoft.com/office/powerpoint/2010/main" val="822153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r>
              <a:rPr lang="en-US" dirty="0"/>
              <a:t>Source: </a:t>
            </a:r>
            <a:r>
              <a:rPr lang="en-US" dirty="0" err="1"/>
              <a:t>Reddit</a:t>
            </a:r>
            <a:r>
              <a:rPr lang="en-US" dirty="0"/>
              <a:t>.</a:t>
            </a:r>
          </a:p>
          <a:p>
            <a:r>
              <a:rPr lang="en-US" dirty="0"/>
              <a:t>Remote</a:t>
            </a:r>
            <a:r>
              <a:rPr lang="en-US" baseline="0" dirty="0"/>
              <a:t> control + Gameboy</a:t>
            </a:r>
            <a:endParaRPr lang="en-US" dirty="0"/>
          </a:p>
        </p:txBody>
      </p:sp>
      <p:sp>
        <p:nvSpPr>
          <p:cNvPr id="4" name="Slide Number Placeholder 3"/>
          <p:cNvSpPr>
            <a:spLocks noGrp="1"/>
          </p:cNvSpPr>
          <p:nvPr>
            <p:ph type="sldNum" sz="quarter" idx="10"/>
          </p:nvPr>
        </p:nvSpPr>
        <p:spPr/>
        <p:txBody>
          <a:bodyPr/>
          <a:lstStyle/>
          <a:p>
            <a:pPr>
              <a:defRPr/>
            </a:pPr>
            <a:fld id="{09C86641-18BB-4885-9A5C-134749DB4937}" type="slidenum">
              <a:rPr lang="en-US" smtClean="0"/>
              <a:pPr>
                <a:defRPr/>
              </a:pPr>
              <a:t>30</a:t>
            </a:fld>
            <a:endParaRPr lang="en-US"/>
          </a:p>
        </p:txBody>
      </p:sp>
    </p:spTree>
    <p:extLst>
      <p:ext uri="{BB962C8B-B14F-4D97-AF65-F5344CB8AC3E}">
        <p14:creationId xmlns:p14="http://schemas.microsoft.com/office/powerpoint/2010/main" val="3016251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285750"/>
            <a:ext cx="6350000" cy="3571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9C86641-18BB-4885-9A5C-134749DB4937}" type="slidenum">
              <a:rPr lang="en-US" smtClean="0"/>
              <a:pPr>
                <a:defRPr/>
              </a:pPr>
              <a:t>31</a:t>
            </a:fld>
            <a:endParaRPr lang="en-US"/>
          </a:p>
        </p:txBody>
      </p:sp>
    </p:spTree>
    <p:extLst>
      <p:ext uri="{BB962C8B-B14F-4D97-AF65-F5344CB8AC3E}">
        <p14:creationId xmlns:p14="http://schemas.microsoft.com/office/powerpoint/2010/main" val="1201525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1BD9B50-F864-4350-9188-9C083D44EAD5}" type="slidenum">
              <a:rPr lang="en-US" smtClean="0"/>
              <a:pPr/>
              <a:t>33</a:t>
            </a:fld>
            <a:endParaRPr lang="en-US"/>
          </a:p>
        </p:txBody>
      </p:sp>
      <p:sp>
        <p:nvSpPr>
          <p:cNvPr id="72707" name="Rectangle 2"/>
          <p:cNvSpPr>
            <a:spLocks noGrp="1" noRot="1" noChangeAspect="1" noChangeArrowheads="1" noTextEdit="1"/>
          </p:cNvSpPr>
          <p:nvPr>
            <p:ph type="sldImg"/>
          </p:nvPr>
        </p:nvSpPr>
        <p:spPr>
          <a:xfrm>
            <a:off x="360363" y="690563"/>
            <a:ext cx="6137275" cy="3452812"/>
          </a:xfrm>
          <a:ln/>
        </p:spPr>
      </p:sp>
      <p:sp>
        <p:nvSpPr>
          <p:cNvPr id="727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332000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7BBAD71C-14A6-428B-863B-1C66BED01829}" type="slidenum">
              <a:rPr lang="en-US" smtClean="0"/>
              <a:pPr/>
              <a:t>34</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3942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p:txBody>
          <a:bodyPr/>
          <a:lstStyle/>
          <a:p>
            <a:pPr>
              <a:defRPr/>
            </a:pPr>
            <a:fld id="{485E987B-061C-4050-B759-579346EBF741}" type="slidenum">
              <a:rPr lang="en-US" smtClean="0"/>
              <a:pPr>
                <a:defRPr/>
              </a:pPr>
              <a:t>35</a:t>
            </a:fld>
            <a:endParaRPr lang="en-US"/>
          </a:p>
        </p:txBody>
      </p:sp>
      <p:sp>
        <p:nvSpPr>
          <p:cNvPr id="165891" name="Rectangle 2"/>
          <p:cNvSpPr>
            <a:spLocks noGrp="1" noRot="1" noChangeAspect="1" noChangeArrowheads="1" noTextEdit="1"/>
          </p:cNvSpPr>
          <p:nvPr>
            <p:ph type="sldImg"/>
          </p:nvPr>
        </p:nvSpPr>
        <p:spPr>
          <a:xfrm>
            <a:off x="360363" y="690563"/>
            <a:ext cx="6137275" cy="3452812"/>
          </a:xfrm>
          <a:ln/>
        </p:spPr>
      </p:sp>
      <p:sp>
        <p:nvSpPr>
          <p:cNvPr id="165892" name="Rectangle 3"/>
          <p:cNvSpPr>
            <a:spLocks noGrp="1" noChangeArrowheads="1"/>
          </p:cNvSpPr>
          <p:nvPr>
            <p:ph type="body" idx="1"/>
          </p:nvPr>
        </p:nvSpPr>
        <p:spPr>
          <a:noFill/>
          <a:ln/>
        </p:spPr>
        <p:txBody>
          <a:bodyPr/>
          <a:lstStyle/>
          <a:p>
            <a:r>
              <a:rPr lang="en-US" dirty="0"/>
              <a:t>Source: Shipping density data adapted from National Center for Ecological Analysis</a:t>
            </a:r>
            <a:r>
              <a:rPr lang="en-US" baseline="0" dirty="0"/>
              <a:t> and Synthesis, A Global Map of Human Impacts to Marine Ecosystems.</a:t>
            </a:r>
            <a:endParaRPr lang="en-US" dirty="0"/>
          </a:p>
        </p:txBody>
      </p:sp>
    </p:spTree>
    <p:extLst>
      <p:ext uri="{BB962C8B-B14F-4D97-AF65-F5344CB8AC3E}">
        <p14:creationId xmlns:p14="http://schemas.microsoft.com/office/powerpoint/2010/main" val="2699548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B807BFA0-030D-477B-85E7-B2B833DFEEAE}" type="slidenum">
              <a:rPr lang="en-US" smtClean="0"/>
              <a:pPr/>
              <a:t>36</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50401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285750"/>
            <a:ext cx="6350000" cy="3571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4CE932-0D68-48AA-B6FB-61E5AF835518}" type="slidenum">
              <a:rPr lang="en-US" smtClean="0"/>
              <a:pPr>
                <a:defRPr/>
              </a:pPr>
              <a:t>37</a:t>
            </a:fld>
            <a:endParaRPr lang="en-US"/>
          </a:p>
        </p:txBody>
      </p:sp>
    </p:spTree>
    <p:extLst>
      <p:ext uri="{BB962C8B-B14F-4D97-AF65-F5344CB8AC3E}">
        <p14:creationId xmlns:p14="http://schemas.microsoft.com/office/powerpoint/2010/main" val="1354364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E9C21F61-5B94-4F60-A138-8469C084D455}" type="slidenum">
              <a:rPr lang="en-US" smtClean="0"/>
              <a:pPr/>
              <a:t>38</a:t>
            </a:fld>
            <a:endParaRPr 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52557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476250" y="285750"/>
            <a:ext cx="6350000" cy="3571875"/>
          </a:xfrm>
          <a:ln/>
        </p:spPr>
      </p:sp>
      <p:sp>
        <p:nvSpPr>
          <p:cNvPr id="31747" name="Notes Placeholder 2"/>
          <p:cNvSpPr>
            <a:spLocks noGrp="1"/>
          </p:cNvSpPr>
          <p:nvPr>
            <p:ph type="body" idx="1"/>
          </p:nvPr>
        </p:nvSpPr>
        <p:spPr>
          <a:noFill/>
          <a:ln/>
        </p:spPr>
        <p:txBody>
          <a:bodyPr/>
          <a:lstStyle/>
          <a:p>
            <a:r>
              <a:rPr lang="en-US" dirty="0"/>
              <a:t>Most of the things we buy are transported in containers.</a:t>
            </a:r>
            <a:r>
              <a:rPr lang="en-US" baseline="0" dirty="0"/>
              <a:t> Containers are standard load units that can be handled by ships, trains and trucks. On this photo, a forty foot container is moved from a storage area to be loaded into a truck and brought to a distribution center. From there, the container will be unloaded and its contents loaded on trucks to be delivered to retail stores. Global trade could not exist in its current form without the container.</a:t>
            </a:r>
            <a:endParaRPr lang="en-US" dirty="0"/>
          </a:p>
        </p:txBody>
      </p:sp>
      <p:sp>
        <p:nvSpPr>
          <p:cNvPr id="31748" name="Slide Number Placeholder 3"/>
          <p:cNvSpPr>
            <a:spLocks noGrp="1"/>
          </p:cNvSpPr>
          <p:nvPr>
            <p:ph type="sldNum" sz="quarter" idx="5"/>
          </p:nvPr>
        </p:nvSpPr>
        <p:spPr>
          <a:noFill/>
        </p:spPr>
        <p:txBody>
          <a:bodyPr/>
          <a:lstStyle/>
          <a:p>
            <a:fld id="{2134CD14-1C31-4DE2-BA63-C3F20A2F81BC}" type="slidenum">
              <a:rPr lang="en-US" smtClean="0"/>
              <a:pPr/>
              <a:t>4</a:t>
            </a:fld>
            <a:endParaRPr lang="en-US"/>
          </a:p>
        </p:txBody>
      </p:sp>
    </p:spTree>
    <p:extLst>
      <p:ext uri="{BB962C8B-B14F-4D97-AF65-F5344CB8AC3E}">
        <p14:creationId xmlns:p14="http://schemas.microsoft.com/office/powerpoint/2010/main" val="3303948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Network from Icelandair</a:t>
            </a:r>
            <a:r>
              <a:rPr lang="en-US" baseline="0" dirty="0"/>
              <a:t> Web Site.</a:t>
            </a:r>
          </a:p>
          <a:p>
            <a:r>
              <a:rPr lang="en-US" baseline="0" dirty="0"/>
              <a:t>Map location: </a:t>
            </a:r>
            <a:r>
              <a:rPr lang="en-US" baseline="0" dirty="0" err="1"/>
              <a:t>air_transport</a:t>
            </a:r>
            <a:endParaRPr lang="en-US" dirty="0"/>
          </a:p>
        </p:txBody>
      </p:sp>
      <p:sp>
        <p:nvSpPr>
          <p:cNvPr id="4" name="Slide Number Placeholder 3"/>
          <p:cNvSpPr>
            <a:spLocks noGrp="1"/>
          </p:cNvSpPr>
          <p:nvPr>
            <p:ph type="sldNum" sz="quarter" idx="10"/>
          </p:nvPr>
        </p:nvSpPr>
        <p:spPr/>
        <p:txBody>
          <a:bodyPr/>
          <a:lstStyle/>
          <a:p>
            <a:pPr>
              <a:defRPr/>
            </a:pPr>
            <a:fld id="{1EA2A799-9E76-4F89-916B-CB5E7CF71BE2}" type="slidenum">
              <a:rPr lang="en-US" smtClean="0"/>
              <a:pPr>
                <a:defRPr/>
              </a:pPr>
              <a:t>39</a:t>
            </a:fld>
            <a:endParaRPr lang="en-US"/>
          </a:p>
        </p:txBody>
      </p:sp>
    </p:spTree>
    <p:extLst>
      <p:ext uri="{BB962C8B-B14F-4D97-AF65-F5344CB8AC3E}">
        <p14:creationId xmlns:p14="http://schemas.microsoft.com/office/powerpoint/2010/main" val="1350684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Network from COPA Airlines Web Site.</a:t>
            </a:r>
          </a:p>
          <a:p>
            <a:r>
              <a:rPr lang="en-US" dirty="0"/>
              <a:t>Map location: </a:t>
            </a:r>
            <a:r>
              <a:rPr lang="en-US" dirty="0" err="1"/>
              <a:t>air_transport</a:t>
            </a:r>
            <a:endParaRPr lang="en-US" dirty="0"/>
          </a:p>
        </p:txBody>
      </p:sp>
      <p:sp>
        <p:nvSpPr>
          <p:cNvPr id="4" name="Slide Number Placeholder 3"/>
          <p:cNvSpPr>
            <a:spLocks noGrp="1"/>
          </p:cNvSpPr>
          <p:nvPr>
            <p:ph type="sldNum" sz="quarter" idx="10"/>
          </p:nvPr>
        </p:nvSpPr>
        <p:spPr/>
        <p:txBody>
          <a:bodyPr/>
          <a:lstStyle/>
          <a:p>
            <a:pPr>
              <a:defRPr/>
            </a:pPr>
            <a:fld id="{1EA2A799-9E76-4F89-916B-CB5E7CF71BE2}" type="slidenum">
              <a:rPr lang="en-US" smtClean="0"/>
              <a:pPr>
                <a:defRPr/>
              </a:pPr>
              <a:t>40</a:t>
            </a:fld>
            <a:endParaRPr lang="en-US"/>
          </a:p>
        </p:txBody>
      </p:sp>
    </p:spTree>
    <p:extLst>
      <p:ext uri="{BB962C8B-B14F-4D97-AF65-F5344CB8AC3E}">
        <p14:creationId xmlns:p14="http://schemas.microsoft.com/office/powerpoint/2010/main" val="1066348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275FE19-0A07-4E1E-B9A6-55A7408B8031}" type="slidenum">
              <a:rPr lang="en-US" smtClean="0"/>
              <a:pPr>
                <a:defRPr/>
              </a:pPr>
              <a:t>42</a:t>
            </a:fld>
            <a:endParaRPr lang="en-US"/>
          </a:p>
        </p:txBody>
      </p:sp>
    </p:spTree>
    <p:extLst>
      <p:ext uri="{BB962C8B-B14F-4D97-AF65-F5344CB8AC3E}">
        <p14:creationId xmlns:p14="http://schemas.microsoft.com/office/powerpoint/2010/main" val="1365161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New York City, </a:t>
            </a:r>
            <a:r>
              <a:rPr lang="en-US" sz="1200" b="0" i="0" kern="1200" dirty="0">
                <a:solidFill>
                  <a:schemeClr val="tx1"/>
                </a:solidFill>
                <a:effectLst/>
                <a:latin typeface="+mn-lt"/>
                <a:ea typeface="+mn-ea"/>
                <a:cs typeface="+mn-cs"/>
              </a:rPr>
              <a:t>Taxi and Limousine Commission (TLC)</a:t>
            </a:r>
            <a:r>
              <a:rPr lang="en-US" dirty="0"/>
              <a:t> </a:t>
            </a:r>
            <a:r>
              <a:rPr lang="en-US" dirty="0">
                <a:hlinkClick r:id="rId3"/>
              </a:rPr>
              <a:t>https://data.cityofnewyork.us/Transportation/FHV-Base-Aggregate-Report/2v9c-2k7f</a:t>
            </a:r>
            <a:endParaRPr lang="en-US" dirty="0"/>
          </a:p>
        </p:txBody>
      </p:sp>
      <p:sp>
        <p:nvSpPr>
          <p:cNvPr id="4" name="Slide Number Placeholder 3"/>
          <p:cNvSpPr>
            <a:spLocks noGrp="1"/>
          </p:cNvSpPr>
          <p:nvPr>
            <p:ph type="sldNum" sz="quarter" idx="5"/>
          </p:nvPr>
        </p:nvSpPr>
        <p:spPr/>
        <p:txBody>
          <a:bodyPr/>
          <a:lstStyle/>
          <a:p>
            <a:fld id="{1E83F363-7E7B-47A7-BE8F-2367A89C6177}" type="slidenum">
              <a:rPr lang="en-US" smtClean="0"/>
              <a:t>43</a:t>
            </a:fld>
            <a:endParaRPr lang="en-US"/>
          </a:p>
        </p:txBody>
      </p:sp>
    </p:spTree>
    <p:extLst>
      <p:ext uri="{BB962C8B-B14F-4D97-AF65-F5344CB8AC3E}">
        <p14:creationId xmlns:p14="http://schemas.microsoft.com/office/powerpoint/2010/main" val="4047911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285750"/>
            <a:ext cx="6350000" cy="3571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9C86641-18BB-4885-9A5C-134749DB4937}" type="slidenum">
              <a:rPr lang="en-US" smtClean="0"/>
              <a:pPr>
                <a:defRPr/>
              </a:pPr>
              <a:t>45</a:t>
            </a:fld>
            <a:endParaRPr lang="en-US"/>
          </a:p>
        </p:txBody>
      </p:sp>
    </p:spTree>
    <p:extLst>
      <p:ext uri="{BB962C8B-B14F-4D97-AF65-F5344CB8AC3E}">
        <p14:creationId xmlns:p14="http://schemas.microsoft.com/office/powerpoint/2010/main" val="703567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285750"/>
            <a:ext cx="6350000" cy="3571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275FE19-0A07-4E1E-B9A6-55A7408B8031}" type="slidenum">
              <a:rPr lang="en-US" smtClean="0"/>
              <a:pPr>
                <a:defRPr/>
              </a:pPr>
              <a:t>46</a:t>
            </a:fld>
            <a:endParaRPr lang="en-US"/>
          </a:p>
        </p:txBody>
      </p:sp>
    </p:spTree>
    <p:extLst>
      <p:ext uri="{BB962C8B-B14F-4D97-AF65-F5344CB8AC3E}">
        <p14:creationId xmlns:p14="http://schemas.microsoft.com/office/powerpoint/2010/main" val="2663650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Source: adapted from EU-funded Urban Transport Research Project Results, www.eu-portal.net</a:t>
            </a:r>
          </a:p>
        </p:txBody>
      </p:sp>
      <p:sp>
        <p:nvSpPr>
          <p:cNvPr id="4" name="Slide Number Placeholder 3"/>
          <p:cNvSpPr>
            <a:spLocks noGrp="1"/>
          </p:cNvSpPr>
          <p:nvPr>
            <p:ph type="sldNum" sz="quarter" idx="10"/>
          </p:nvPr>
        </p:nvSpPr>
        <p:spPr/>
        <p:txBody>
          <a:bodyPr/>
          <a:lstStyle/>
          <a:p>
            <a:pPr>
              <a:defRPr/>
            </a:pPr>
            <a:fld id="{E275FE19-0A07-4E1E-B9A6-55A7408B8031}" type="slidenum">
              <a:rPr lang="en-US" smtClean="0"/>
              <a:pPr>
                <a:defRPr/>
              </a:pPr>
              <a:t>47</a:t>
            </a:fld>
            <a:endParaRPr lang="en-US"/>
          </a:p>
        </p:txBody>
      </p:sp>
    </p:spTree>
    <p:extLst>
      <p:ext uri="{BB962C8B-B14F-4D97-AF65-F5344CB8AC3E}">
        <p14:creationId xmlns:p14="http://schemas.microsoft.com/office/powerpoint/2010/main" val="37899362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g/cc: grams</a:t>
            </a:r>
            <a:r>
              <a:rPr lang="en-US" baseline="0" dirty="0"/>
              <a:t> per cubic centimeter.</a:t>
            </a:r>
            <a:endParaRPr lang="en-US" dirty="0"/>
          </a:p>
          <a:p>
            <a:endParaRPr lang="en-US" dirty="0"/>
          </a:p>
        </p:txBody>
      </p:sp>
      <p:sp>
        <p:nvSpPr>
          <p:cNvPr id="4" name="Slide Number Placeholder 3"/>
          <p:cNvSpPr>
            <a:spLocks noGrp="1"/>
          </p:cNvSpPr>
          <p:nvPr>
            <p:ph type="sldNum" sz="quarter" idx="10"/>
          </p:nvPr>
        </p:nvSpPr>
        <p:spPr/>
        <p:txBody>
          <a:bodyPr/>
          <a:lstStyle/>
          <a:p>
            <a:fld id="{1E83F363-7E7B-47A7-BE8F-2367A89C6177}" type="slidenum">
              <a:rPr lang="en-US" smtClean="0"/>
              <a:t>48</a:t>
            </a:fld>
            <a:endParaRPr lang="en-US"/>
          </a:p>
        </p:txBody>
      </p:sp>
    </p:spTree>
    <p:extLst>
      <p:ext uri="{BB962C8B-B14F-4D97-AF65-F5344CB8AC3E}">
        <p14:creationId xmlns:p14="http://schemas.microsoft.com/office/powerpoint/2010/main" val="2121712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285750"/>
            <a:ext cx="6350000" cy="3571875"/>
          </a:xfrm>
        </p:spPr>
      </p:sp>
      <p:sp>
        <p:nvSpPr>
          <p:cNvPr id="3" name="Notes Placeholder 2"/>
          <p:cNvSpPr>
            <a:spLocks noGrp="1"/>
          </p:cNvSpPr>
          <p:nvPr>
            <p:ph type="body" idx="1"/>
          </p:nvPr>
        </p:nvSpPr>
        <p:spPr/>
        <p:txBody>
          <a:bodyPr>
            <a:normAutofit/>
          </a:bodyPr>
          <a:lstStyle/>
          <a:p>
            <a:pPr defTabSz="961309">
              <a:defRPr/>
            </a:pPr>
            <a:r>
              <a:rPr lang="en-US" dirty="0"/>
              <a:t>Source: Airport Council International, http://www.airports.org</a:t>
            </a:r>
          </a:p>
          <a:p>
            <a:endParaRPr lang="en-US" dirty="0"/>
          </a:p>
        </p:txBody>
      </p:sp>
      <p:sp>
        <p:nvSpPr>
          <p:cNvPr id="4" name="Slide Number Placeholder 3"/>
          <p:cNvSpPr>
            <a:spLocks noGrp="1"/>
          </p:cNvSpPr>
          <p:nvPr>
            <p:ph type="sldNum" sz="quarter" idx="10"/>
          </p:nvPr>
        </p:nvSpPr>
        <p:spPr/>
        <p:txBody>
          <a:bodyPr/>
          <a:lstStyle/>
          <a:p>
            <a:pPr>
              <a:defRPr/>
            </a:pPr>
            <a:fld id="{BCD6AA02-33D6-4FA5-81E2-08488E249B39}" type="slidenum">
              <a:rPr lang="en-US" smtClean="0"/>
              <a:pPr>
                <a:defRPr/>
              </a:pPr>
              <a:t>49</a:t>
            </a:fld>
            <a:endParaRPr lang="en-US"/>
          </a:p>
        </p:txBody>
      </p:sp>
    </p:spTree>
    <p:extLst>
      <p:ext uri="{BB962C8B-B14F-4D97-AF65-F5344CB8AC3E}">
        <p14:creationId xmlns:p14="http://schemas.microsoft.com/office/powerpoint/2010/main" val="16990209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5DDF376-5CDA-4F9A-8884-05ACBBF84C43}" type="slidenum">
              <a:rPr lang="en-US" smtClean="0"/>
              <a:pPr/>
              <a:t>50</a:t>
            </a:fld>
            <a:endParaRPr lang="en-US"/>
          </a:p>
        </p:txBody>
      </p:sp>
      <p:sp>
        <p:nvSpPr>
          <p:cNvPr id="104451" name="Rectangle 2"/>
          <p:cNvSpPr>
            <a:spLocks noGrp="1" noRot="1" noChangeAspect="1" noChangeArrowheads="1" noTextEdit="1"/>
          </p:cNvSpPr>
          <p:nvPr>
            <p:ph type="sldImg"/>
          </p:nvPr>
        </p:nvSpPr>
        <p:spPr>
          <a:xfrm>
            <a:off x="476250" y="285750"/>
            <a:ext cx="6350000" cy="3571875"/>
          </a:xfrm>
          <a:ln/>
        </p:spPr>
      </p:sp>
      <p:sp>
        <p:nvSpPr>
          <p:cNvPr id="1044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02604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D2A5D489-E115-435E-BC07-174D767FAFC5}" type="slidenum">
              <a:rPr lang="en-US" smtClean="0"/>
              <a:pPr/>
              <a:t>5</a:t>
            </a:fld>
            <a:endParaRPr lang="en-US"/>
          </a:p>
        </p:txBody>
      </p:sp>
      <p:sp>
        <p:nvSpPr>
          <p:cNvPr id="34819" name="Rectangle 2"/>
          <p:cNvSpPr>
            <a:spLocks noGrp="1" noRot="1" noChangeAspect="1" noChangeArrowheads="1" noTextEdit="1"/>
          </p:cNvSpPr>
          <p:nvPr>
            <p:ph type="sldImg"/>
          </p:nvPr>
        </p:nvSpPr>
        <p:spPr>
          <a:xfrm>
            <a:off x="476250" y="285750"/>
            <a:ext cx="6350000" cy="3571875"/>
          </a:xfrm>
          <a:ln/>
        </p:spPr>
      </p:sp>
      <p:sp>
        <p:nvSpPr>
          <p:cNvPr id="3482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795079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F95614FD-09B5-44F2-8010-6D942B09A988}" type="slidenum">
              <a:rPr lang="en-US" smtClean="0"/>
              <a:pPr/>
              <a:t>51</a:t>
            </a:fld>
            <a:endParaRPr lang="en-US"/>
          </a:p>
        </p:txBody>
      </p:sp>
      <p:sp>
        <p:nvSpPr>
          <p:cNvPr id="137219" name="Rectangle 2"/>
          <p:cNvSpPr>
            <a:spLocks noGrp="1" noRot="1" noChangeAspect="1" noChangeArrowheads="1" noTextEdit="1"/>
          </p:cNvSpPr>
          <p:nvPr>
            <p:ph type="sldImg"/>
          </p:nvPr>
        </p:nvSpPr>
        <p:spPr>
          <a:xfrm>
            <a:off x="476250" y="285750"/>
            <a:ext cx="6350000" cy="3571875"/>
          </a:xfrm>
          <a:ln/>
        </p:spPr>
      </p:sp>
      <p:sp>
        <p:nvSpPr>
          <p:cNvPr id="13722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85503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DBB2E5E-2A43-4D01-B029-20D83C42867E}" type="slidenum">
              <a:rPr lang="en-US" smtClean="0"/>
              <a:pPr/>
              <a:t>9</a:t>
            </a:fld>
            <a:endParaRPr lang="en-US"/>
          </a:p>
        </p:txBody>
      </p:sp>
      <p:sp>
        <p:nvSpPr>
          <p:cNvPr id="33795" name="Rectangle 2"/>
          <p:cNvSpPr>
            <a:spLocks noGrp="1" noRot="1" noChangeAspect="1" noChangeArrowheads="1" noTextEdit="1"/>
          </p:cNvSpPr>
          <p:nvPr>
            <p:ph type="sldImg"/>
          </p:nvPr>
        </p:nvSpPr>
        <p:spPr>
          <a:xfrm>
            <a:off x="476250" y="285750"/>
            <a:ext cx="6350000" cy="3571875"/>
          </a:xfrm>
          <a:ln/>
        </p:spPr>
      </p:sp>
      <p:sp>
        <p:nvSpPr>
          <p:cNvPr id="3379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22266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476250" y="285750"/>
            <a:ext cx="6350000" cy="3571875"/>
          </a:xfrm>
          <a:ln/>
        </p:spPr>
      </p:sp>
      <p:sp>
        <p:nvSpPr>
          <p:cNvPr id="35843" name="Notes Placeholder 2"/>
          <p:cNvSpPr>
            <a:spLocks noGrp="1"/>
          </p:cNvSpPr>
          <p:nvPr>
            <p:ph type="body" idx="1"/>
          </p:nvPr>
        </p:nvSpPr>
        <p:spPr>
          <a:noFill/>
          <a:ln/>
        </p:spPr>
        <p:txBody>
          <a:bodyPr/>
          <a:lstStyle/>
          <a:p>
            <a:endParaRPr lang="en-US"/>
          </a:p>
        </p:txBody>
      </p:sp>
      <p:sp>
        <p:nvSpPr>
          <p:cNvPr id="35844" name="Slide Number Placeholder 3"/>
          <p:cNvSpPr>
            <a:spLocks noGrp="1"/>
          </p:cNvSpPr>
          <p:nvPr>
            <p:ph type="sldNum" sz="quarter" idx="5"/>
          </p:nvPr>
        </p:nvSpPr>
        <p:spPr>
          <a:noFill/>
        </p:spPr>
        <p:txBody>
          <a:bodyPr/>
          <a:lstStyle/>
          <a:p>
            <a:fld id="{A430C6CA-7F6C-4942-8079-3A642D997995}" type="slidenum">
              <a:rPr lang="en-US" smtClean="0"/>
              <a:pPr/>
              <a:t>11</a:t>
            </a:fld>
            <a:endParaRPr lang="en-US"/>
          </a:p>
        </p:txBody>
      </p:sp>
    </p:spTree>
    <p:extLst>
      <p:ext uri="{BB962C8B-B14F-4D97-AF65-F5344CB8AC3E}">
        <p14:creationId xmlns:p14="http://schemas.microsoft.com/office/powerpoint/2010/main" val="2312407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285750"/>
            <a:ext cx="6350000" cy="3571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C86641-18BB-4885-9A5C-134749DB4937}" type="slidenum">
              <a:rPr lang="en-US" smtClean="0"/>
              <a:pPr>
                <a:defRPr/>
              </a:pPr>
              <a:t>12</a:t>
            </a:fld>
            <a:endParaRPr lang="en-US"/>
          </a:p>
        </p:txBody>
      </p:sp>
    </p:spTree>
    <p:extLst>
      <p:ext uri="{BB962C8B-B14F-4D97-AF65-F5344CB8AC3E}">
        <p14:creationId xmlns:p14="http://schemas.microsoft.com/office/powerpoint/2010/main" val="1949896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CCC6EEF-E909-4041-AA87-0BA5A575C897}" type="slidenum">
              <a:rPr lang="en-US" smtClean="0"/>
              <a:pPr/>
              <a:t>13</a:t>
            </a:fld>
            <a:endParaRPr lang="en-US"/>
          </a:p>
        </p:txBody>
      </p:sp>
      <p:sp>
        <p:nvSpPr>
          <p:cNvPr id="39939" name="Rectangle 2"/>
          <p:cNvSpPr>
            <a:spLocks noGrp="1" noRot="1" noChangeAspect="1" noChangeArrowheads="1" noTextEdit="1"/>
          </p:cNvSpPr>
          <p:nvPr>
            <p:ph type="sldImg"/>
          </p:nvPr>
        </p:nvSpPr>
        <p:spPr>
          <a:xfrm>
            <a:off x="477838" y="714375"/>
            <a:ext cx="6346825" cy="3570288"/>
          </a:xfrm>
          <a:ln/>
        </p:spPr>
      </p:sp>
      <p:sp>
        <p:nvSpPr>
          <p:cNvPr id="39940" name="Rectangle 3"/>
          <p:cNvSpPr>
            <a:spLocks noGrp="1" noChangeArrowheads="1"/>
          </p:cNvSpPr>
          <p:nvPr>
            <p:ph type="body" idx="1"/>
          </p:nvPr>
        </p:nvSpPr>
        <p:spPr>
          <a:xfrm>
            <a:off x="973667" y="4523127"/>
            <a:ext cx="5355167" cy="4364421"/>
          </a:xfrm>
          <a:noFill/>
          <a:ln/>
        </p:spPr>
        <p:txBody>
          <a:bodyPr/>
          <a:lstStyle/>
          <a:p>
            <a:r>
              <a:rPr lang="en-US" dirty="0"/>
              <a:t>The Al </a:t>
            </a:r>
            <a:r>
              <a:rPr lang="en-US" dirty="0" err="1"/>
              <a:t>Shegaya</a:t>
            </a:r>
            <a:r>
              <a:rPr lang="en-US" dirty="0"/>
              <a:t> (Port of Registry: Kuwait) is an Ultra Large Crude Carrier (ULCC) built in 1998 by Hyundai Heavy Industries, Korea. The vessel is 335 meters long, 58 meters wide and has a maximum draught of almost 23 meters. With a deadweight of 310,000 tons, the Al </a:t>
            </a:r>
            <a:r>
              <a:rPr lang="en-US" dirty="0" err="1"/>
              <a:t>Shegaya</a:t>
            </a:r>
            <a:r>
              <a:rPr lang="en-US" dirty="0"/>
              <a:t> is one of the largest crude carriers currently sailing. </a:t>
            </a:r>
          </a:p>
        </p:txBody>
      </p:sp>
    </p:spTree>
    <p:extLst>
      <p:ext uri="{BB962C8B-B14F-4D97-AF65-F5344CB8AC3E}">
        <p14:creationId xmlns:p14="http://schemas.microsoft.com/office/powerpoint/2010/main" val="1126378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285750"/>
            <a:ext cx="6350000" cy="3571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C86641-18BB-4885-9A5C-134749DB4937}" type="slidenum">
              <a:rPr lang="en-US" smtClean="0"/>
              <a:pPr>
                <a:defRPr/>
              </a:pPr>
              <a:t>16</a:t>
            </a:fld>
            <a:endParaRPr lang="en-US"/>
          </a:p>
        </p:txBody>
      </p:sp>
    </p:spTree>
    <p:extLst>
      <p:ext uri="{BB962C8B-B14F-4D97-AF65-F5344CB8AC3E}">
        <p14:creationId xmlns:p14="http://schemas.microsoft.com/office/powerpoint/2010/main" val="37186042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BAC3EF-2480-4FE1-8B98-BC6EF1542218}"/>
              </a:ext>
            </a:extLst>
          </p:cNvPr>
          <p:cNvSpPr/>
          <p:nvPr userDrawn="1"/>
        </p:nvSpPr>
        <p:spPr bwMode="auto">
          <a:xfrm>
            <a:off x="0" y="4840053"/>
            <a:ext cx="4284980" cy="157202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Verdana" pitchFamily="34" charset="0"/>
            </a:endParaRPr>
          </a:p>
        </p:txBody>
      </p:sp>
      <p:sp>
        <p:nvSpPr>
          <p:cNvPr id="7" name="Rectangle 7"/>
          <p:cNvSpPr>
            <a:spLocks noChangeArrowheads="1"/>
          </p:cNvSpPr>
          <p:nvPr userDrawn="1"/>
        </p:nvSpPr>
        <p:spPr bwMode="auto">
          <a:xfrm>
            <a:off x="-8467" y="-1588"/>
            <a:ext cx="5689600" cy="1460501"/>
          </a:xfrm>
          <a:prstGeom prst="rect">
            <a:avLst/>
          </a:prstGeom>
          <a:solidFill>
            <a:schemeClr val="accent4">
              <a:lumMod val="75000"/>
            </a:schemeClr>
          </a:solidFill>
          <a:ln w="9525">
            <a:noFill/>
            <a:miter lim="800000"/>
            <a:headEnd/>
            <a:tailEnd/>
          </a:ln>
          <a:effectLst/>
        </p:spPr>
        <p:txBody>
          <a:bodyPr wrap="none" anchor="ctr"/>
          <a:lstStyle/>
          <a:p>
            <a:pPr>
              <a:defRPr/>
            </a:pPr>
            <a:endParaRPr lang="en-US">
              <a:cs typeface="+mn-cs"/>
            </a:endParaRPr>
          </a:p>
        </p:txBody>
      </p:sp>
      <p:sp>
        <p:nvSpPr>
          <p:cNvPr id="8" name="Rectangle 9"/>
          <p:cNvSpPr>
            <a:spLocks noChangeArrowheads="1"/>
          </p:cNvSpPr>
          <p:nvPr userDrawn="1"/>
        </p:nvSpPr>
        <p:spPr bwMode="auto">
          <a:xfrm>
            <a:off x="-12700" y="152400"/>
            <a:ext cx="12204700" cy="1143000"/>
          </a:xfrm>
          <a:prstGeom prst="rect">
            <a:avLst/>
          </a:prstGeom>
          <a:solidFill>
            <a:schemeClr val="accent1"/>
          </a:solidFill>
          <a:ln w="9525">
            <a:noFill/>
            <a:miter lim="800000"/>
            <a:headEnd/>
            <a:tailEnd/>
          </a:ln>
          <a:effectLst/>
        </p:spPr>
        <p:txBody>
          <a:bodyPr wrap="none" anchor="ctr"/>
          <a:lstStyle/>
          <a:p>
            <a:pPr>
              <a:defRPr/>
            </a:pPr>
            <a:endParaRPr lang="en-US" dirty="0">
              <a:cs typeface="+mn-cs"/>
            </a:endParaRPr>
          </a:p>
        </p:txBody>
      </p:sp>
      <p:sp>
        <p:nvSpPr>
          <p:cNvPr id="9" name="Rectangle 10"/>
          <p:cNvSpPr>
            <a:spLocks noChangeArrowheads="1"/>
          </p:cNvSpPr>
          <p:nvPr userDrawn="1"/>
        </p:nvSpPr>
        <p:spPr bwMode="auto">
          <a:xfrm>
            <a:off x="1016" y="6400800"/>
            <a:ext cx="12204700" cy="457200"/>
          </a:xfrm>
          <a:prstGeom prst="rect">
            <a:avLst/>
          </a:prstGeom>
          <a:solidFill>
            <a:schemeClr val="accent2"/>
          </a:solidFill>
          <a:ln w="9525">
            <a:noFill/>
            <a:miter lim="800000"/>
            <a:headEnd/>
            <a:tailEnd/>
          </a:ln>
          <a:effectLst/>
        </p:spPr>
        <p:txBody>
          <a:bodyPr wrap="none" anchor="ctr"/>
          <a:lstStyle/>
          <a:p>
            <a:pPr>
              <a:defRPr/>
            </a:pPr>
            <a:endParaRPr lang="en-US">
              <a:cs typeface="+mn-cs"/>
            </a:endParaRPr>
          </a:p>
        </p:txBody>
      </p:sp>
      <p:pic>
        <p:nvPicPr>
          <p:cNvPr id="16" name="Picture 22" descr="Hofstra_Shield"/>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3221" y="263526"/>
            <a:ext cx="860825" cy="911225"/>
          </a:xfrm>
          <a:prstGeom prst="rect">
            <a:avLst/>
          </a:prstGeom>
          <a:noFill/>
          <a:ln w="9525">
            <a:noFill/>
            <a:miter lim="800000"/>
            <a:headEnd/>
            <a:tailEnd/>
          </a:ln>
        </p:spPr>
      </p:pic>
      <p:sp>
        <p:nvSpPr>
          <p:cNvPr id="723973" name="Rectangle 5"/>
          <p:cNvSpPr>
            <a:spLocks noGrp="1" noChangeArrowheads="1"/>
          </p:cNvSpPr>
          <p:nvPr>
            <p:ph type="ctrTitle"/>
          </p:nvPr>
        </p:nvSpPr>
        <p:spPr>
          <a:xfrm>
            <a:off x="4373216" y="1458913"/>
            <a:ext cx="7401987" cy="2054786"/>
          </a:xfrm>
        </p:spPr>
        <p:txBody>
          <a:bodyPr/>
          <a:lstStyle>
            <a:lvl1pPr>
              <a:defRPr sz="3600">
                <a:solidFill>
                  <a:schemeClr val="bg2">
                    <a:lumMod val="10000"/>
                  </a:schemeClr>
                </a:solidFill>
                <a:effectLst>
                  <a:outerShdw blurRad="38100" dist="38100" dir="2700000" algn="tl">
                    <a:srgbClr val="000000">
                      <a:alpha val="43137"/>
                    </a:srgbClr>
                  </a:outerShdw>
                </a:effectLst>
                <a:latin typeface="Arial Narrow" panose="020B0606020202030204" pitchFamily="34" charset="0"/>
                <a:cs typeface="Arial Narrow" panose="020B0606020202030204" pitchFamily="34" charset="0"/>
              </a:defRPr>
            </a:lvl1pPr>
          </a:lstStyle>
          <a:p>
            <a:r>
              <a:rPr lang="en-US" dirty="0"/>
              <a:t>Click to edit Master title style</a:t>
            </a:r>
          </a:p>
        </p:txBody>
      </p:sp>
      <p:sp>
        <p:nvSpPr>
          <p:cNvPr id="723974" name="Rectangle 6"/>
          <p:cNvSpPr>
            <a:spLocks noGrp="1" noChangeArrowheads="1"/>
          </p:cNvSpPr>
          <p:nvPr>
            <p:ph type="subTitle" idx="1"/>
          </p:nvPr>
        </p:nvSpPr>
        <p:spPr>
          <a:xfrm>
            <a:off x="4373216" y="3720074"/>
            <a:ext cx="7434760" cy="2452125"/>
          </a:xfrm>
        </p:spPr>
        <p:txBody>
          <a:bodyPr/>
          <a:lstStyle>
            <a:lvl1pPr marL="0" indent="0" algn="l">
              <a:buFont typeface="Arial Narrow" pitchFamily="34" charset="0"/>
              <a:buNone/>
              <a:defRPr sz="2800" b="1">
                <a:latin typeface="Arial Narrow" pitchFamily="34" charset="0"/>
                <a:cs typeface="Arial Narrow" pitchFamily="34" charset="0"/>
              </a:defRPr>
            </a:lvl1pPr>
          </a:lstStyle>
          <a:p>
            <a:r>
              <a:rPr lang="en-US" dirty="0"/>
              <a:t>Click to edit Master subtitle style</a:t>
            </a:r>
          </a:p>
        </p:txBody>
      </p:sp>
      <p:sp>
        <p:nvSpPr>
          <p:cNvPr id="26" name="Rectangle 11"/>
          <p:cNvSpPr>
            <a:spLocks noChangeArrowheads="1"/>
          </p:cNvSpPr>
          <p:nvPr/>
        </p:nvSpPr>
        <p:spPr bwMode="auto">
          <a:xfrm>
            <a:off x="1117600" y="195977"/>
            <a:ext cx="9036051" cy="1015663"/>
          </a:xfrm>
          <a:prstGeom prst="rect">
            <a:avLst/>
          </a:prstGeom>
          <a:noFill/>
          <a:ln w="9525">
            <a:noFill/>
            <a:miter lim="800000"/>
            <a:headEnd/>
            <a:tailEnd/>
          </a:ln>
          <a:effectLst/>
        </p:spPr>
        <p:txBody>
          <a:bodyPr wrap="square">
            <a:spAutoFit/>
          </a:bodyPr>
          <a:lstStyle/>
          <a:p>
            <a:pPr eaLnBrk="0" hangingPunct="0">
              <a:defRPr/>
            </a:pPr>
            <a:r>
              <a:rPr lang="en-US" sz="2400" b="1" i="0" dirty="0">
                <a:solidFill>
                  <a:schemeClr val="accent2">
                    <a:lumMod val="20000"/>
                    <a:lumOff val="80000"/>
                  </a:schemeClr>
                </a:solidFill>
                <a:latin typeface="Arial Narrow" panose="020B0606020202030204" pitchFamily="34" charset="0"/>
                <a:cs typeface="Calibri" pitchFamily="34" charset="0"/>
              </a:rPr>
              <a:t>GS 120 – Global Transport and Logistics: Moving The Things We Buy</a:t>
            </a:r>
          </a:p>
          <a:p>
            <a:pPr eaLnBrk="0" hangingPunct="0">
              <a:defRPr/>
            </a:pPr>
            <a:endParaRPr lang="en-US" sz="1800" b="1" i="0" dirty="0">
              <a:solidFill>
                <a:schemeClr val="accent2">
                  <a:lumMod val="20000"/>
                  <a:lumOff val="80000"/>
                </a:schemeClr>
              </a:solidFill>
              <a:latin typeface="Arial Narrow" panose="020B0606020202030204" pitchFamily="34" charset="0"/>
              <a:cs typeface="Calibri" pitchFamily="34" charset="0"/>
            </a:endParaRPr>
          </a:p>
          <a:p>
            <a:pPr eaLnBrk="0" hangingPunct="0">
              <a:defRPr/>
            </a:pPr>
            <a:r>
              <a:rPr lang="en-US" sz="1800" b="1" i="0" dirty="0">
                <a:solidFill>
                  <a:schemeClr val="accent2">
                    <a:lumMod val="20000"/>
                    <a:lumOff val="80000"/>
                  </a:schemeClr>
                </a:solidFill>
                <a:latin typeface="Arial Narrow" panose="020B0606020202030204" pitchFamily="34" charset="0"/>
                <a:cs typeface="Calibri" pitchFamily="34" charset="0"/>
              </a:rPr>
              <a:t>Professor: Dr. Jean-Paul Rodrigue</a:t>
            </a:r>
          </a:p>
        </p:txBody>
      </p:sp>
      <p:sp>
        <p:nvSpPr>
          <p:cNvPr id="27" name="Text Box 20"/>
          <p:cNvSpPr txBox="1">
            <a:spLocks noChangeArrowheads="1"/>
          </p:cNvSpPr>
          <p:nvPr userDrawn="1"/>
        </p:nvSpPr>
        <p:spPr bwMode="auto">
          <a:xfrm>
            <a:off x="152400" y="6511926"/>
            <a:ext cx="4984506" cy="246221"/>
          </a:xfrm>
          <a:prstGeom prst="rect">
            <a:avLst/>
          </a:prstGeom>
          <a:noFill/>
          <a:ln w="9525">
            <a:noFill/>
            <a:miter lim="800000"/>
            <a:headEnd/>
            <a:tailEnd/>
          </a:ln>
          <a:effectLst/>
        </p:spPr>
        <p:txBody>
          <a:bodyPr wrap="none" lIns="0" tIns="0" rIns="0" bIns="0">
            <a:spAutoFit/>
          </a:bodyPr>
          <a:lstStyle/>
          <a:p>
            <a:pPr>
              <a:defRPr/>
            </a:pPr>
            <a:r>
              <a:rPr lang="en-US" sz="1600" b="1" dirty="0">
                <a:solidFill>
                  <a:schemeClr val="accent2">
                    <a:lumMod val="50000"/>
                  </a:schemeClr>
                </a:solidFill>
                <a:latin typeface="Arial Narrow" panose="020B0606020202030204" pitchFamily="34" charset="0"/>
                <a:cs typeface="Calibri" pitchFamily="34" charset="0"/>
              </a:rPr>
              <a:t>Hofstra University, Department of Global Studies &amp; Geography</a:t>
            </a:r>
          </a:p>
        </p:txBody>
      </p:sp>
      <p:pic>
        <p:nvPicPr>
          <p:cNvPr id="25" name="Picture 24" descr="A close up of a sign&#10;&#10;Description automatically generated">
            <a:extLst>
              <a:ext uri="{FF2B5EF4-FFF2-40B4-BE49-F238E27FC236}">
                <a16:creationId xmlns:a16="http://schemas.microsoft.com/office/drawing/2014/main" id="{BAF64A4D-A4C0-403F-98FA-01C6288BEC0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4394"/>
          <a:stretch/>
        </p:blipFill>
        <p:spPr>
          <a:xfrm>
            <a:off x="-12700" y="1458913"/>
            <a:ext cx="4297680" cy="338114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49834" y="49214"/>
            <a:ext cx="2738967" cy="66563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30817" y="49214"/>
            <a:ext cx="8015816" cy="6656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xfrm>
            <a:off x="254000" y="6353175"/>
            <a:ext cx="508000" cy="381000"/>
          </a:xfrm>
          <a:prstGeom prst="rect">
            <a:avLst/>
          </a:prstGeom>
          <a:ln/>
        </p:spPr>
        <p:txBody>
          <a:bodyPr/>
          <a:lstStyle>
            <a:lvl1pPr>
              <a:defRPr/>
            </a:lvl1pPr>
          </a:lstStyle>
          <a:p>
            <a:pPr>
              <a:defRPr/>
            </a:pPr>
            <a:fld id="{FE34136B-E0E9-46F6-A689-1DDB27A75D80}"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Narrow" panose="020B0606020202030204" pitchFamily="34" charset="0"/>
                <a:cs typeface="Arial Narrow" panose="020B0606020202030204" pitchFamily="34" charset="0"/>
              </a:defRPr>
            </a:lvl1pPr>
          </a:lstStyle>
          <a:p>
            <a:r>
              <a:rPr lang="en-US"/>
              <a:t>Click to edit Master title style</a:t>
            </a:r>
          </a:p>
        </p:txBody>
      </p:sp>
      <p:sp>
        <p:nvSpPr>
          <p:cNvPr id="3" name="Content Placeholder 2"/>
          <p:cNvSpPr>
            <a:spLocks noGrp="1"/>
          </p:cNvSpPr>
          <p:nvPr>
            <p:ph idx="1"/>
          </p:nvPr>
        </p:nvSpPr>
        <p:spPr>
          <a:xfrm>
            <a:off x="960543" y="1181337"/>
            <a:ext cx="10956714" cy="5524263"/>
          </a:xfrm>
        </p:spPr>
        <p:txBody>
          <a:bodyPr/>
          <a:lstStyle>
            <a:lvl1pPr>
              <a:defRPr>
                <a:latin typeface="+mn-lt"/>
                <a:cs typeface="Calibri" pitchFamily="34" charset="0"/>
              </a:defRPr>
            </a:lvl1pPr>
            <a:lvl2pPr>
              <a:defRPr>
                <a:latin typeface="+mn-lt"/>
                <a:cs typeface="Calibri" pitchFamily="34" charset="0"/>
              </a:defRPr>
            </a:lvl2pPr>
            <a:lvl3pPr>
              <a:defRPr>
                <a:latin typeface="+mn-lt"/>
                <a:cs typeface="Calibri" pitchFamily="34" charset="0"/>
              </a:defRPr>
            </a:lvl3pPr>
            <a:lvl4pPr>
              <a:defRPr>
                <a:latin typeface="+mn-lt"/>
                <a:cs typeface="Calibri" pitchFamily="34" charset="0"/>
              </a:defRPr>
            </a:lvl4pPr>
            <a:lvl5pPr>
              <a:defRPr>
                <a:latin typeface="+mn-lt"/>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07905" y="1524466"/>
            <a:ext cx="8454773" cy="2104736"/>
          </a:xfrm>
        </p:spPr>
        <p:txBody>
          <a:bodyPr anchor="t"/>
          <a:lstStyle>
            <a:lvl1pPr algn="l">
              <a:defRPr sz="4400" b="1" cap="none"/>
            </a:lvl1pPr>
          </a:lstStyle>
          <a:p>
            <a:r>
              <a:rPr lang="en-US" dirty="0"/>
              <a:t>Click to edit master title style</a:t>
            </a:r>
          </a:p>
        </p:txBody>
      </p:sp>
      <p:sp>
        <p:nvSpPr>
          <p:cNvPr id="3" name="Text Placeholder 2"/>
          <p:cNvSpPr>
            <a:spLocks noGrp="1"/>
          </p:cNvSpPr>
          <p:nvPr>
            <p:ph type="body" idx="1"/>
          </p:nvPr>
        </p:nvSpPr>
        <p:spPr>
          <a:xfrm>
            <a:off x="2907905" y="3907511"/>
            <a:ext cx="8454773" cy="1645920"/>
          </a:xfrm>
        </p:spPr>
        <p:txBody>
          <a:bodyPr anchor="b"/>
          <a:lstStyle>
            <a:lvl1pPr marL="0" indent="0">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pic>
        <p:nvPicPr>
          <p:cNvPr id="5" name="Picture 4" descr="A close up of a sign&#10;&#10;Description automatically generated">
            <a:extLst>
              <a:ext uri="{FF2B5EF4-FFF2-40B4-BE49-F238E27FC236}">
                <a16:creationId xmlns:a16="http://schemas.microsoft.com/office/drawing/2014/main" id="{67D3DFB1-98F4-4935-BCAB-846262DB884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4394"/>
          <a:stretch/>
        </p:blipFill>
        <p:spPr>
          <a:xfrm>
            <a:off x="202786" y="1524466"/>
            <a:ext cx="2613911" cy="205645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030818" y="1447800"/>
            <a:ext cx="50673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01317" y="1447800"/>
            <a:ext cx="5069416"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sldNum" sz="quarter" idx="10"/>
          </p:nvPr>
        </p:nvSpPr>
        <p:spPr>
          <a:xfrm>
            <a:off x="254000" y="6353175"/>
            <a:ext cx="508000" cy="381000"/>
          </a:xfrm>
          <a:prstGeom prst="rect">
            <a:avLst/>
          </a:prstGeom>
          <a:ln/>
        </p:spPr>
        <p:txBody>
          <a:bodyPr/>
          <a:lstStyle>
            <a:lvl1pPr>
              <a:defRPr/>
            </a:lvl1pPr>
          </a:lstStyle>
          <a:p>
            <a:pPr>
              <a:defRPr/>
            </a:pPr>
            <a:fld id="{873D8335-24ED-4FBF-9402-4BA8FE86D4E7}"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254000" y="6353175"/>
            <a:ext cx="508000" cy="381000"/>
          </a:xfrm>
          <a:prstGeom prst="rect">
            <a:avLst/>
          </a:prstGeom>
          <a:ln/>
        </p:spPr>
        <p:txBody>
          <a:bodyPr/>
          <a:lstStyle>
            <a:lvl1pPr>
              <a:defRPr/>
            </a:lvl1pPr>
          </a:lstStyle>
          <a:p>
            <a:pPr>
              <a:defRPr/>
            </a:pPr>
            <a:fld id="{9D14BD53-2408-47E3-B504-C85CF720279B}"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xfrm>
            <a:off x="254000" y="6353175"/>
            <a:ext cx="508000" cy="381000"/>
          </a:xfrm>
          <a:prstGeom prst="rect">
            <a:avLst/>
          </a:prstGeom>
          <a:ln/>
        </p:spPr>
        <p:txBody>
          <a:bodyPr/>
          <a:lstStyle>
            <a:lvl1pPr>
              <a:defRPr/>
            </a:lvl1pPr>
          </a:lstStyle>
          <a:p>
            <a:pPr>
              <a:defRPr/>
            </a:pPr>
            <a:fld id="{4E70A758-F96A-4519-BDE1-1E4CB78D1410}"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xfrm>
            <a:off x="254000" y="6353175"/>
            <a:ext cx="508000" cy="381000"/>
          </a:xfrm>
          <a:prstGeom prst="rect">
            <a:avLst/>
          </a:prstGeom>
          <a:ln/>
        </p:spPr>
        <p:txBody>
          <a:bodyPr/>
          <a:lstStyle>
            <a:lvl1pPr>
              <a:defRPr/>
            </a:lvl1pPr>
          </a:lstStyle>
          <a:p>
            <a:pPr>
              <a:defRPr/>
            </a:pPr>
            <a:fld id="{C060A7B4-BDD4-4C70-A018-99C005CB1CD8}"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xfrm>
            <a:off x="254000" y="6353175"/>
            <a:ext cx="508000" cy="381000"/>
          </a:xfrm>
          <a:prstGeom prst="rect">
            <a:avLst/>
          </a:prstGeom>
          <a:ln/>
        </p:spPr>
        <p:txBody>
          <a:bodyPr/>
          <a:lstStyle>
            <a:lvl1pPr>
              <a:defRPr/>
            </a:lvl1pPr>
          </a:lstStyle>
          <a:p>
            <a:pPr>
              <a:defRPr/>
            </a:pPr>
            <a:fld id="{AC91DBD8-3733-4C8F-A4AD-9DF847E91846}"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2947" name="Rectangle 3"/>
          <p:cNvSpPr>
            <a:spLocks noChangeArrowheads="1"/>
          </p:cNvSpPr>
          <p:nvPr/>
        </p:nvSpPr>
        <p:spPr bwMode="auto">
          <a:xfrm>
            <a:off x="-14817" y="-11113"/>
            <a:ext cx="975360" cy="1447801"/>
          </a:xfrm>
          <a:prstGeom prst="rect">
            <a:avLst/>
          </a:prstGeom>
          <a:solidFill>
            <a:schemeClr val="accent1"/>
          </a:solidFill>
          <a:ln w="9525">
            <a:noFill/>
            <a:miter lim="800000"/>
            <a:headEnd/>
            <a:tailEnd/>
          </a:ln>
          <a:effectLst/>
        </p:spPr>
        <p:txBody>
          <a:bodyPr wrap="none" anchor="ctr"/>
          <a:lstStyle/>
          <a:p>
            <a:pPr>
              <a:defRPr/>
            </a:pPr>
            <a:endParaRPr lang="en-US">
              <a:cs typeface="+mn-cs"/>
            </a:endParaRPr>
          </a:p>
        </p:txBody>
      </p:sp>
      <p:sp>
        <p:nvSpPr>
          <p:cNvPr id="722948" name="Rectangle 4"/>
          <p:cNvSpPr>
            <a:spLocks noChangeArrowheads="1"/>
          </p:cNvSpPr>
          <p:nvPr userDrawn="1"/>
        </p:nvSpPr>
        <p:spPr bwMode="auto">
          <a:xfrm>
            <a:off x="-14817" y="1436688"/>
            <a:ext cx="975360" cy="5421312"/>
          </a:xfrm>
          <a:prstGeom prst="rect">
            <a:avLst/>
          </a:prstGeom>
          <a:gradFill rotWithShape="1">
            <a:gsLst>
              <a:gs pos="0">
                <a:schemeClr val="accent1"/>
              </a:gs>
              <a:gs pos="100000">
                <a:srgbClr val="FFFFFF">
                  <a:alpha val="50999"/>
                </a:srgbClr>
              </a:gs>
            </a:gsLst>
            <a:lin ang="5400000" scaled="1"/>
          </a:gradFill>
          <a:ln w="9525">
            <a:noFill/>
            <a:miter lim="800000"/>
            <a:headEnd/>
            <a:tailEnd/>
          </a:ln>
          <a:effectLst/>
        </p:spPr>
        <p:txBody>
          <a:bodyPr wrap="none" anchor="ctr"/>
          <a:lstStyle/>
          <a:p>
            <a:pPr>
              <a:defRPr/>
            </a:pPr>
            <a:endParaRPr lang="en-US">
              <a:cs typeface="+mn-cs"/>
            </a:endParaRPr>
          </a:p>
        </p:txBody>
      </p:sp>
      <p:sp>
        <p:nvSpPr>
          <p:cNvPr id="7173" name="Rectangle 5"/>
          <p:cNvSpPr>
            <a:spLocks noGrp="1" noChangeArrowheads="1"/>
          </p:cNvSpPr>
          <p:nvPr>
            <p:ph type="title"/>
          </p:nvPr>
        </p:nvSpPr>
        <p:spPr bwMode="auto">
          <a:xfrm>
            <a:off x="960543" y="9453"/>
            <a:ext cx="10956714"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22954" name="Rectangle 10"/>
          <p:cNvSpPr>
            <a:spLocks noChangeArrowheads="1"/>
          </p:cNvSpPr>
          <p:nvPr userDrawn="1"/>
        </p:nvSpPr>
        <p:spPr bwMode="auto">
          <a:xfrm>
            <a:off x="1051416" y="1010070"/>
            <a:ext cx="7772400" cy="91440"/>
          </a:xfrm>
          <a:prstGeom prst="rect">
            <a:avLst/>
          </a:prstGeom>
          <a:solidFill>
            <a:schemeClr val="bg2"/>
          </a:solidFill>
          <a:ln w="9525">
            <a:noFill/>
            <a:miter lim="800000"/>
            <a:headEnd/>
            <a:tailEnd/>
          </a:ln>
          <a:effectLst/>
        </p:spPr>
        <p:txBody>
          <a:bodyPr wrap="none" anchor="ctr"/>
          <a:lstStyle/>
          <a:p>
            <a:pPr>
              <a:defRPr/>
            </a:pPr>
            <a:endParaRPr lang="en-US">
              <a:cs typeface="+mn-cs"/>
            </a:endParaRPr>
          </a:p>
        </p:txBody>
      </p:sp>
      <p:sp>
        <p:nvSpPr>
          <p:cNvPr id="6150" name="Rectangle 6"/>
          <p:cNvSpPr>
            <a:spLocks noGrp="1" noChangeArrowheads="1"/>
          </p:cNvSpPr>
          <p:nvPr>
            <p:ph type="body" idx="1"/>
          </p:nvPr>
        </p:nvSpPr>
        <p:spPr bwMode="auto">
          <a:xfrm>
            <a:off x="967751" y="1187727"/>
            <a:ext cx="10949505" cy="55178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9" r:id="rId5"/>
    <p:sldLayoutId id="2147484260" r:id="rId6"/>
    <p:sldLayoutId id="2147484261" r:id="rId7"/>
    <p:sldLayoutId id="2147484262" r:id="rId8"/>
    <p:sldLayoutId id="2147484263" r:id="rId9"/>
    <p:sldLayoutId id="2147484264" r:id="rId10"/>
  </p:sldLayoutIdLst>
  <p:txStyles>
    <p:titleStyle>
      <a:lvl1pPr algn="l" rtl="0" eaLnBrk="1" fontAlgn="base" hangingPunct="1">
        <a:spcBef>
          <a:spcPct val="0"/>
        </a:spcBef>
        <a:spcAft>
          <a:spcPct val="0"/>
        </a:spcAft>
        <a:defRPr sz="2800" b="1">
          <a:solidFill>
            <a:schemeClr val="bg2">
              <a:lumMod val="10000"/>
            </a:schemeClr>
          </a:solidFill>
          <a:effectLst>
            <a:outerShdw blurRad="38100" dist="38100" dir="2700000" algn="tl">
              <a:srgbClr val="000000">
                <a:alpha val="43137"/>
              </a:srgbClr>
            </a:outerShdw>
          </a:effectLst>
          <a:latin typeface="Arial Narrow" panose="020B0606020202030204" pitchFamily="34" charset="0"/>
          <a:ea typeface="+mj-ea"/>
          <a:cs typeface="Arial Narrow" panose="020B0606020202030204" pitchFamily="34" charset="0"/>
        </a:defRPr>
      </a:lvl1pPr>
      <a:lvl2pPr algn="l" rtl="0" eaLnBrk="1" fontAlgn="base" hangingPunct="1">
        <a:spcBef>
          <a:spcPct val="0"/>
        </a:spcBef>
        <a:spcAft>
          <a:spcPct val="0"/>
        </a:spcAft>
        <a:defRPr sz="2800" b="1">
          <a:solidFill>
            <a:srgbClr val="4D4D4D"/>
          </a:solidFill>
          <a:latin typeface="Arial Narrow" pitchFamily="34" charset="0"/>
        </a:defRPr>
      </a:lvl2pPr>
      <a:lvl3pPr algn="l" rtl="0" eaLnBrk="1" fontAlgn="base" hangingPunct="1">
        <a:spcBef>
          <a:spcPct val="0"/>
        </a:spcBef>
        <a:spcAft>
          <a:spcPct val="0"/>
        </a:spcAft>
        <a:defRPr sz="2800" b="1">
          <a:solidFill>
            <a:srgbClr val="4D4D4D"/>
          </a:solidFill>
          <a:latin typeface="Arial Narrow" pitchFamily="34" charset="0"/>
        </a:defRPr>
      </a:lvl3pPr>
      <a:lvl4pPr algn="l" rtl="0" eaLnBrk="1" fontAlgn="base" hangingPunct="1">
        <a:spcBef>
          <a:spcPct val="0"/>
        </a:spcBef>
        <a:spcAft>
          <a:spcPct val="0"/>
        </a:spcAft>
        <a:defRPr sz="2800" b="1">
          <a:solidFill>
            <a:srgbClr val="4D4D4D"/>
          </a:solidFill>
          <a:latin typeface="Arial Narrow" pitchFamily="34" charset="0"/>
        </a:defRPr>
      </a:lvl4pPr>
      <a:lvl5pPr algn="l" rtl="0" eaLnBrk="1" fontAlgn="base" hangingPunct="1">
        <a:spcBef>
          <a:spcPct val="0"/>
        </a:spcBef>
        <a:spcAft>
          <a:spcPct val="0"/>
        </a:spcAft>
        <a:defRPr sz="2800" b="1">
          <a:solidFill>
            <a:srgbClr val="4D4D4D"/>
          </a:solidFill>
          <a:latin typeface="Arial Narrow" pitchFamily="34" charset="0"/>
        </a:defRPr>
      </a:lvl5pPr>
      <a:lvl6pPr marL="457200" algn="l" rtl="0" eaLnBrk="1" fontAlgn="base" hangingPunct="1">
        <a:spcBef>
          <a:spcPct val="0"/>
        </a:spcBef>
        <a:spcAft>
          <a:spcPct val="0"/>
        </a:spcAft>
        <a:defRPr sz="2800" b="1">
          <a:solidFill>
            <a:srgbClr val="4D4D4D"/>
          </a:solidFill>
          <a:latin typeface="Arial Narrow" pitchFamily="34" charset="0"/>
        </a:defRPr>
      </a:lvl6pPr>
      <a:lvl7pPr marL="914400" algn="l" rtl="0" eaLnBrk="1" fontAlgn="base" hangingPunct="1">
        <a:spcBef>
          <a:spcPct val="0"/>
        </a:spcBef>
        <a:spcAft>
          <a:spcPct val="0"/>
        </a:spcAft>
        <a:defRPr sz="2800" b="1">
          <a:solidFill>
            <a:srgbClr val="4D4D4D"/>
          </a:solidFill>
          <a:latin typeface="Arial Narrow" pitchFamily="34" charset="0"/>
        </a:defRPr>
      </a:lvl7pPr>
      <a:lvl8pPr marL="1371600" algn="l" rtl="0" eaLnBrk="1" fontAlgn="base" hangingPunct="1">
        <a:spcBef>
          <a:spcPct val="0"/>
        </a:spcBef>
        <a:spcAft>
          <a:spcPct val="0"/>
        </a:spcAft>
        <a:defRPr sz="2800" b="1">
          <a:solidFill>
            <a:srgbClr val="4D4D4D"/>
          </a:solidFill>
          <a:latin typeface="Arial Narrow" pitchFamily="34" charset="0"/>
        </a:defRPr>
      </a:lvl8pPr>
      <a:lvl9pPr marL="1828800" algn="l" rtl="0" eaLnBrk="1" fontAlgn="base" hangingPunct="1">
        <a:spcBef>
          <a:spcPct val="0"/>
        </a:spcBef>
        <a:spcAft>
          <a:spcPct val="0"/>
        </a:spcAft>
        <a:defRPr sz="2800" b="1">
          <a:solidFill>
            <a:srgbClr val="4D4D4D"/>
          </a:solidFill>
          <a:latin typeface="Arial Narrow" pitchFamily="34" charset="0"/>
        </a:defRPr>
      </a:lvl9pPr>
    </p:titleStyle>
    <p:bodyStyle>
      <a:lvl1pPr marL="342900" indent="-342900" algn="l" rtl="0" eaLnBrk="1" fontAlgn="base" hangingPunct="1">
        <a:spcBef>
          <a:spcPct val="0"/>
        </a:spcBef>
        <a:spcAft>
          <a:spcPct val="0"/>
        </a:spcAft>
        <a:buClr>
          <a:srgbClr val="FFCC00"/>
        </a:buClr>
        <a:buFont typeface="Arial Narrow" pitchFamily="34" charset="0"/>
        <a:buChar char="■"/>
        <a:defRPr sz="2800">
          <a:solidFill>
            <a:srgbClr val="080808"/>
          </a:solidFill>
          <a:latin typeface="Arial Narrow" pitchFamily="34" charset="0"/>
          <a:ea typeface="+mn-ea"/>
          <a:cs typeface="Arial Narrow" pitchFamily="34" charset="0"/>
        </a:defRPr>
      </a:lvl1pPr>
      <a:lvl2pPr marL="742950" indent="-285750" algn="l" rtl="0" eaLnBrk="1" fontAlgn="base" hangingPunct="1">
        <a:spcBef>
          <a:spcPct val="0"/>
        </a:spcBef>
        <a:spcAft>
          <a:spcPct val="0"/>
        </a:spcAft>
        <a:buFont typeface="Arial" pitchFamily="34" charset="0"/>
        <a:buChar char="•"/>
        <a:defRPr sz="2400">
          <a:solidFill>
            <a:srgbClr val="4D4D4D"/>
          </a:solidFill>
          <a:latin typeface="Arial Narrow" pitchFamily="34" charset="0"/>
          <a:cs typeface="Arial Narrow" pitchFamily="34" charset="0"/>
        </a:defRPr>
      </a:lvl2pPr>
      <a:lvl3pPr marL="1143000" indent="-228600" algn="l" rtl="0" eaLnBrk="1" fontAlgn="base" hangingPunct="1">
        <a:spcBef>
          <a:spcPct val="0"/>
        </a:spcBef>
        <a:spcAft>
          <a:spcPct val="0"/>
        </a:spcAft>
        <a:buChar char="•"/>
        <a:defRPr sz="2000">
          <a:solidFill>
            <a:srgbClr val="080808"/>
          </a:solidFill>
          <a:latin typeface="Arial Narrow" pitchFamily="34" charset="0"/>
          <a:cs typeface="Arial Narrow" pitchFamily="34" charset="0"/>
        </a:defRPr>
      </a:lvl3pPr>
      <a:lvl4pPr marL="1600200" indent="-228600" algn="l" rtl="0" eaLnBrk="1" fontAlgn="base" hangingPunct="1">
        <a:spcBef>
          <a:spcPct val="0"/>
        </a:spcBef>
        <a:spcAft>
          <a:spcPct val="0"/>
        </a:spcAft>
        <a:buChar char="–"/>
        <a:defRPr sz="1600">
          <a:solidFill>
            <a:srgbClr val="080808"/>
          </a:solidFill>
          <a:latin typeface="Arial Narrow" pitchFamily="34" charset="0"/>
          <a:cs typeface="Arial Narrow" pitchFamily="34" charset="0"/>
        </a:defRPr>
      </a:lvl4pPr>
      <a:lvl5pPr marL="2057400" indent="-228600" algn="l" rtl="0" eaLnBrk="1" fontAlgn="base" hangingPunct="1">
        <a:spcBef>
          <a:spcPct val="0"/>
        </a:spcBef>
        <a:spcAft>
          <a:spcPct val="0"/>
        </a:spcAft>
        <a:buChar char="»"/>
        <a:defRPr sz="1600">
          <a:solidFill>
            <a:srgbClr val="080808"/>
          </a:solidFill>
          <a:latin typeface="Arial Narrow" pitchFamily="34" charset="0"/>
          <a:cs typeface="Arial Narrow" pitchFamily="34" charset="0"/>
        </a:defRPr>
      </a:lvl5pPr>
      <a:lvl6pPr marL="2514600" indent="-228600" algn="l" rtl="0" eaLnBrk="1" fontAlgn="base" hangingPunct="1">
        <a:spcBef>
          <a:spcPct val="0"/>
        </a:spcBef>
        <a:spcAft>
          <a:spcPct val="0"/>
        </a:spcAft>
        <a:buChar char="»"/>
        <a:defRPr sz="1600">
          <a:solidFill>
            <a:srgbClr val="080808"/>
          </a:solidFill>
          <a:latin typeface="+mn-lt"/>
        </a:defRPr>
      </a:lvl6pPr>
      <a:lvl7pPr marL="2971800" indent="-228600" algn="l" rtl="0" eaLnBrk="1" fontAlgn="base" hangingPunct="1">
        <a:spcBef>
          <a:spcPct val="0"/>
        </a:spcBef>
        <a:spcAft>
          <a:spcPct val="0"/>
        </a:spcAft>
        <a:buChar char="»"/>
        <a:defRPr sz="1600">
          <a:solidFill>
            <a:srgbClr val="080808"/>
          </a:solidFill>
          <a:latin typeface="+mn-lt"/>
        </a:defRPr>
      </a:lvl7pPr>
      <a:lvl8pPr marL="3429000" indent="-228600" algn="l" rtl="0" eaLnBrk="1" fontAlgn="base" hangingPunct="1">
        <a:spcBef>
          <a:spcPct val="0"/>
        </a:spcBef>
        <a:spcAft>
          <a:spcPct val="0"/>
        </a:spcAft>
        <a:buChar char="»"/>
        <a:defRPr sz="1600">
          <a:solidFill>
            <a:srgbClr val="080808"/>
          </a:solidFill>
          <a:latin typeface="+mn-lt"/>
        </a:defRPr>
      </a:lvl8pPr>
      <a:lvl9pPr marL="3886200" indent="-228600" algn="l" rtl="0" eaLnBrk="1" fontAlgn="base" hangingPunct="1">
        <a:spcBef>
          <a:spcPct val="0"/>
        </a:spcBef>
        <a:spcAft>
          <a:spcPct val="0"/>
        </a:spcAft>
        <a:buChar char="»"/>
        <a:defRPr sz="1600">
          <a:solidFill>
            <a:srgbClr val="080808"/>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https://transportgeography.org/?page_id=1904" TargetMode="External"/><Relationship Id="rId4" Type="http://schemas.openxmlformats.org/officeDocument/2006/relationships/image" Target="../media/image3.wm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hyperlink" Target="https://transportgeography.org/?page_id=6877"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transportgeography.org/?page_id=6726"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hyperlink" Target="https://globalcitylogistics.org/?page_id=1039"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transportgeography.org/?page_id=6536"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transportgeography.org/?page_id=1685" TargetMode="External"/><Relationship Id="rId7" Type="http://schemas.openxmlformats.org/officeDocument/2006/relationships/image" Target="../media/image24.png"/><Relationship Id="rId12" Type="http://schemas.openxmlformats.org/officeDocument/2006/relationships/image" Target="../media/image3.wm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6.sv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jpeg"/><Relationship Id="rId9"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blogs.scientificamerican.com/plugged-in/the-impracticality-of-a-cheeseburger/" TargetMode="External"/><Relationship Id="rId4" Type="http://schemas.openxmlformats.org/officeDocument/2006/relationships/image" Target="../media/image3.w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wmf"/><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transportgeography.org/?page_id=2218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hyperlink" Target="https://transportgeography.org/?page_id=396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hyperlink" Target="https://transportgeography.org/contents/chapter7/logistics-freight-distribution/logistics-performance-index/" TargetMode="Externa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hyperlink" Target="https://transportgeography.org/?page_id=3373"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hyperlink" Target="https://transportgeography.org/contents/chapter7/globalization-international-trade/global-financial-centers/" TargetMode="Externa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hyperlink" Target="https://transportgeography.org/?page_id=4038" TargetMode="Externa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hyperlink" Target="https://transportgeography.org/?page_id=4055"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youtube.com/watch?v=LrxalYXXBfI" TargetMode="External"/><Relationship Id="rId4" Type="http://schemas.openxmlformats.org/officeDocument/2006/relationships/hyperlink" Target="https://transportgeography.org/?page_id=2368" TargetMode="Externa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transportgeography.org/?page_id=9640" TargetMode="Externa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wmf"/><Relationship Id="rId4" Type="http://schemas.openxmlformats.org/officeDocument/2006/relationships/hyperlink" Target="https://transportgeography.org/?page_id=1311"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transportgeography.org/?page_id=11401" TargetMode="External"/><Relationship Id="rId7" Type="http://schemas.openxmlformats.org/officeDocument/2006/relationships/image" Target="../media/image6.png"/><Relationship Id="rId2" Type="http://schemas.openxmlformats.org/officeDocument/2006/relationships/image" Target="../media/image3.wmf"/><Relationship Id="rId1"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53.svg"/><Relationship Id="rId3" Type="http://schemas.microsoft.com/office/2007/relationships/hdphoto" Target="../media/hdphoto1.wdp"/><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51.svg"/><Relationship Id="rId11" Type="http://schemas.openxmlformats.org/officeDocument/2006/relationships/image" Target="../media/image49.png"/><Relationship Id="rId5" Type="http://schemas.openxmlformats.org/officeDocument/2006/relationships/image" Target="../media/image46.png"/><Relationship Id="rId10" Type="http://schemas.openxmlformats.org/officeDocument/2006/relationships/image" Target="../media/image55.svg"/><Relationship Id="rId4" Type="http://schemas.openxmlformats.org/officeDocument/2006/relationships/image" Target="../media/image45.png"/><Relationship Id="rId9"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hyperlink" Target="https://transportgeography.org/?page_id=186"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transportgeography.org/?page_id=194"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transportgeography.org/?page_id=1782"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hyperlink" Target="https://transportgeography.org/?page_id=462"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image" Target="../media/image53.png"/><Relationship Id="rId4" Type="http://schemas.openxmlformats.org/officeDocument/2006/relationships/image" Target="../media/image60.svg"/></Relationships>
</file>

<file path=ppt/slides/_rels/slide3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hyperlink" Target="https://transportgeography.org/?page_id=1283" TargetMode="External"/><Relationship Id="rId7"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hyperlink" Target="https://transportgeography.org/?page_id=3130"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Gn7IoT_WSRA"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transportgeography.org/?page_id=3813" TargetMode="External"/><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transportgeography.org/?page_id=51"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transportgeography.org/?page_id=18702"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wmf"/><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hyperlink" Target="https://transportgeography.org/?page_id=247" TargetMode="External"/><Relationship Id="rId7" Type="http://schemas.openxmlformats.org/officeDocument/2006/relationships/image" Target="../media/image65.png"/><Relationship Id="rId12" Type="http://schemas.openxmlformats.org/officeDocument/2006/relationships/image" Target="../media/image77.sv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72.svg"/><Relationship Id="rId11" Type="http://schemas.openxmlformats.org/officeDocument/2006/relationships/image" Target="../media/image67.png"/><Relationship Id="rId5" Type="http://schemas.openxmlformats.org/officeDocument/2006/relationships/image" Target="../media/image64.png"/><Relationship Id="rId10" Type="http://schemas.openxmlformats.org/officeDocument/2006/relationships/image" Target="../media/image75.svg"/><Relationship Id="rId4" Type="http://schemas.openxmlformats.org/officeDocument/2006/relationships/image" Target="../media/image3.wmf"/><Relationship Id="rId9"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hyperlink" Target="https://transportgeography.org/?page_id=3013"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69.jpeg"/><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hyperlink" Target="https://transportgeography.org/?page_id=209" TargetMode="External"/><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72.png"/><Relationship Id="rId11" Type="http://schemas.openxmlformats.org/officeDocument/2006/relationships/image" Target="../media/image77.jpe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jpe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hyperlink" Target="https://transportgeography.org/?page_id=3750"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hyperlink" Target="https://transportgeography.org/?page_id=2570"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ZpHiMTwOdM&amp;index=2&amp;list=PL523F6C93A41ECDFA"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51.xml.rels><?xml version="1.0" encoding="UTF-8" standalone="yes"?>
<Relationships xmlns="http://schemas.openxmlformats.org/package/2006/relationships"><Relationship Id="rId3" Type="http://schemas.openxmlformats.org/officeDocument/2006/relationships/hyperlink" Target="https://transportgeography.org/?page_id=606"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image" Target="../media/image86.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83.png"/><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95.svg"/><Relationship Id="rId10" Type="http://schemas.openxmlformats.org/officeDocument/2006/relationships/image" Target="../media/image3.wmf"/><Relationship Id="rId4" Type="http://schemas.openxmlformats.org/officeDocument/2006/relationships/image" Target="../media/image84.png"/><Relationship Id="rId9" Type="http://schemas.openxmlformats.org/officeDocument/2006/relationships/hyperlink" Target="https://transportgeography.org/?page_id=599"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8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porteconomicsmanagement.org/?page_id=397" TargetMode="External"/><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porteconomicsmanagement.org/?page_id=400" TargetMode="External"/><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porteconomicsmanagement.org/pemp/contents/part6/port-resilience/suez-canal-blockage-2021/" TargetMode="External"/><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transportgeography.org/?page_id=2624"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ctrTitle"/>
          </p:nvPr>
        </p:nvSpPr>
        <p:spPr/>
        <p:txBody>
          <a:bodyPr vert="horz" wrap="square" lIns="0" tIns="0" rIns="0" bIns="0" numCol="1" anchor="ctr" anchorCtr="0" compatLnSpc="1">
            <a:prstTxWarp prst="textNoShape">
              <a:avLst/>
            </a:prstTxWarp>
          </a:bodyPr>
          <a:lstStyle/>
          <a:p>
            <a:pPr>
              <a:defRPr/>
            </a:pPr>
            <a:r>
              <a:rPr lang="en-US" dirty="0">
                <a:effectLst>
                  <a:outerShdw blurRad="38100" dist="38100" dir="2700000" algn="tl">
                    <a:srgbClr val="C0C0C0"/>
                  </a:outerShdw>
                </a:effectLst>
              </a:rPr>
              <a:t>Topic 1 – Global Transport and Logistics: Moving the Things We Buy</a:t>
            </a:r>
          </a:p>
        </p:txBody>
      </p:sp>
      <p:sp>
        <p:nvSpPr>
          <p:cNvPr id="2" name="Subtitle 1"/>
          <p:cNvSpPr>
            <a:spLocks noGrp="1"/>
          </p:cNvSpPr>
          <p:nvPr>
            <p:ph type="subTitle" idx="1"/>
          </p:nvPr>
        </p:nvSpPr>
        <p:spPr/>
        <p:txBody>
          <a:bodyPr/>
          <a:lstStyle/>
          <a:p>
            <a:pPr algn="l"/>
            <a:r>
              <a:rPr lang="en-US" dirty="0"/>
              <a:t>A – What is Transport and Logistics?</a:t>
            </a:r>
          </a:p>
          <a:p>
            <a:pPr algn="l"/>
            <a:r>
              <a:rPr lang="en-US" dirty="0"/>
              <a:t>B – The Age of Interdependency</a:t>
            </a:r>
          </a:p>
          <a:p>
            <a:pPr algn="l"/>
            <a:r>
              <a:rPr lang="en-US" dirty="0"/>
              <a:t>C – The Core Principles of Transportation</a:t>
            </a:r>
          </a:p>
          <a:p>
            <a:pPr algn="l"/>
            <a:r>
              <a:rPr lang="en-US" dirty="0"/>
              <a:t>D – Mobility and Logistics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52474-8743-4330-90BF-D110879A99FE}"/>
              </a:ext>
            </a:extLst>
          </p:cNvPr>
          <p:cNvSpPr>
            <a:spLocks noGrp="1"/>
          </p:cNvSpPr>
          <p:nvPr>
            <p:ph type="title"/>
          </p:nvPr>
        </p:nvSpPr>
        <p:spPr/>
        <p:txBody>
          <a:bodyPr/>
          <a:lstStyle/>
          <a:p>
            <a:r>
              <a:rPr lang="en-US" dirty="0"/>
              <a:t>Rail Container Cargo Theft, Los Angeles</a:t>
            </a:r>
          </a:p>
        </p:txBody>
      </p:sp>
      <p:pic>
        <p:nvPicPr>
          <p:cNvPr id="1028" name="Picture 4" descr="Thieves raiding rail cargo containers in Los Angeles - ABC News">
            <a:extLst>
              <a:ext uri="{FF2B5EF4-FFF2-40B4-BE49-F238E27FC236}">
                <a16:creationId xmlns:a16="http://schemas.microsoft.com/office/drawing/2014/main" id="{B2F76565-6FE5-4F2C-9CA1-D62E0F22E4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027" y="1303787"/>
            <a:ext cx="9448800"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905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ruck is parked on the side of a road&#10;&#10;Description automatically generated">
            <a:extLst>
              <a:ext uri="{FF2B5EF4-FFF2-40B4-BE49-F238E27FC236}">
                <a16:creationId xmlns:a16="http://schemas.microsoft.com/office/drawing/2014/main" id="{A8434876-9911-4B62-A2CA-1A7866621D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462" y="1188052"/>
            <a:ext cx="7275153" cy="5456365"/>
          </a:xfrm>
          <a:prstGeom prst="rect">
            <a:avLst/>
          </a:prstGeom>
        </p:spPr>
      </p:pic>
      <p:sp>
        <p:nvSpPr>
          <p:cNvPr id="2" name="Title 1"/>
          <p:cNvSpPr>
            <a:spLocks noGrp="1"/>
          </p:cNvSpPr>
          <p:nvPr>
            <p:ph type="title"/>
          </p:nvPr>
        </p:nvSpPr>
        <p:spPr/>
        <p:txBody>
          <a:bodyPr/>
          <a:lstStyle/>
          <a:p>
            <a:pPr eaLnBrk="1" hangingPunct="1">
              <a:defRPr/>
            </a:pPr>
            <a:r>
              <a:rPr lang="en-US" dirty="0"/>
              <a:t>FedEx Freight Truck at Distribution Center, Kansas City</a:t>
            </a:r>
          </a:p>
        </p:txBody>
      </p:sp>
      <p:sp>
        <p:nvSpPr>
          <p:cNvPr id="4" name="TextBox 3"/>
          <p:cNvSpPr txBox="1"/>
          <p:nvPr/>
        </p:nvSpPr>
        <p:spPr>
          <a:xfrm>
            <a:off x="9471976" y="1408445"/>
            <a:ext cx="2720024" cy="1015663"/>
          </a:xfrm>
          <a:prstGeom prst="rect">
            <a:avLst/>
          </a:prstGeom>
          <a:noFill/>
        </p:spPr>
        <p:txBody>
          <a:bodyPr wrap="square" rtlCol="0">
            <a:spAutoFit/>
          </a:bodyPr>
          <a:lstStyle/>
          <a:p>
            <a:r>
              <a:rPr lang="en-US" sz="2000" b="1" dirty="0">
                <a:latin typeface="Agency FB" pitchFamily="34" charset="0"/>
              </a:rPr>
              <a:t>FedEx is a third-party logistics provider, what does it means?</a:t>
            </a:r>
          </a:p>
        </p:txBody>
      </p:sp>
      <p:pic>
        <p:nvPicPr>
          <p:cNvPr id="1026" name="Picture 2" descr="C:\Users\ecojpr\AppData\Local\Microsoft\Windows\Temporary Internet Files\Content.IE5\H0P94DF5\MC90044207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7576" y="1589918"/>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6" name="Action Button: Document 5" title="Read this Web Page">
            <a:hlinkClick r:id="rId5" highlightClick="1"/>
            <a:extLst>
              <a:ext uri="{FF2B5EF4-FFF2-40B4-BE49-F238E27FC236}">
                <a16:creationId xmlns:a16="http://schemas.microsoft.com/office/drawing/2014/main" id="{28E72240-3666-41B7-A469-92C8697D979A}"/>
              </a:ext>
            </a:extLst>
          </p:cNvPr>
          <p:cNvSpPr/>
          <p:nvPr/>
        </p:nvSpPr>
        <p:spPr bwMode="auto">
          <a:xfrm>
            <a:off x="9814782" y="157347"/>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7" name="TextBox 6">
            <a:extLst>
              <a:ext uri="{FF2B5EF4-FFF2-40B4-BE49-F238E27FC236}">
                <a16:creationId xmlns:a16="http://schemas.microsoft.com/office/drawing/2014/main" id="{3ACE91BC-3BFE-4DED-AEB7-A2AA3E7B7F23}"/>
              </a:ext>
            </a:extLst>
          </p:cNvPr>
          <p:cNvSpPr txBox="1"/>
          <p:nvPr/>
        </p:nvSpPr>
        <p:spPr>
          <a:xfrm>
            <a:off x="10418099" y="221241"/>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493221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Dedicated Air Cargo Plane</a:t>
            </a:r>
          </a:p>
        </p:txBody>
      </p:sp>
      <p:pic>
        <p:nvPicPr>
          <p:cNvPr id="1026" name="Picture 2" descr="Air Freight: Wide Range of Aviation Logistics Services. – Jasbah ...">
            <a:extLst>
              <a:ext uri="{FF2B5EF4-FFF2-40B4-BE49-F238E27FC236}">
                <a16:creationId xmlns:a16="http://schemas.microsoft.com/office/drawing/2014/main" id="{CA0E48F8-AE2D-492D-8DCC-5FCD860ED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953" y="1570721"/>
            <a:ext cx="9608540" cy="4342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277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p:txBody>
          <a:bodyPr/>
          <a:lstStyle/>
          <a:p>
            <a:pPr eaLnBrk="1" hangingPunct="1">
              <a:defRPr/>
            </a:pPr>
            <a:r>
              <a:rPr lang="en-US" dirty="0"/>
              <a:t>Economies of Scale: Ultra Large Crude Carrier (ULCC), Persian Gulf</a:t>
            </a:r>
          </a:p>
        </p:txBody>
      </p:sp>
      <p:sp>
        <p:nvSpPr>
          <p:cNvPr id="4" name="TextBox 3"/>
          <p:cNvSpPr txBox="1"/>
          <p:nvPr/>
        </p:nvSpPr>
        <p:spPr>
          <a:xfrm>
            <a:off x="9885792" y="724178"/>
            <a:ext cx="2255037" cy="1015663"/>
          </a:xfrm>
          <a:prstGeom prst="rect">
            <a:avLst/>
          </a:prstGeom>
          <a:noFill/>
        </p:spPr>
        <p:txBody>
          <a:bodyPr wrap="square" rtlCol="0">
            <a:spAutoFit/>
          </a:bodyPr>
          <a:lstStyle/>
          <a:p>
            <a:r>
              <a:rPr lang="en-US" sz="2000" b="1" dirty="0">
                <a:latin typeface="Agency FB" pitchFamily="34" charset="0"/>
              </a:rPr>
              <a:t>What are economies of scale and how this ship represents them?</a:t>
            </a:r>
          </a:p>
        </p:txBody>
      </p:sp>
      <p:pic>
        <p:nvPicPr>
          <p:cNvPr id="6" name="Picture 2" descr="C:\Users\ecojpr\AppData\Local\Microsoft\Windows\Temporary Internet Files\Content.IE5\H0P94DF5\MC90044207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1392" y="713658"/>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7" name="Action Button: Document 6" title="Read this Web Page">
            <a:hlinkClick r:id="rId4" highlightClick="1"/>
          </p:cNvPr>
          <p:cNvSpPr/>
          <p:nvPr/>
        </p:nvSpPr>
        <p:spPr bwMode="auto">
          <a:xfrm>
            <a:off x="10840326" y="5632406"/>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8" name="TextBox 7"/>
          <p:cNvSpPr txBox="1"/>
          <p:nvPr/>
        </p:nvSpPr>
        <p:spPr>
          <a:xfrm>
            <a:off x="10291430" y="6240308"/>
            <a:ext cx="1701107" cy="400110"/>
          </a:xfrm>
          <a:prstGeom prst="rect">
            <a:avLst/>
          </a:prstGeom>
          <a:noFill/>
        </p:spPr>
        <p:txBody>
          <a:bodyPr wrap="none" rtlCol="0">
            <a:spAutoFit/>
          </a:bodyPr>
          <a:lstStyle/>
          <a:p>
            <a:r>
              <a:rPr lang="en-US" sz="2000" b="1" dirty="0">
                <a:latin typeface="Agency FB" pitchFamily="34" charset="0"/>
              </a:rPr>
              <a:t>Read this content</a:t>
            </a:r>
          </a:p>
        </p:txBody>
      </p:sp>
      <p:pic>
        <p:nvPicPr>
          <p:cNvPr id="2052" name="Picture 4" descr="Al-Shegaya">
            <a:extLst>
              <a:ext uri="{FF2B5EF4-FFF2-40B4-BE49-F238E27FC236}">
                <a16:creationId xmlns:a16="http://schemas.microsoft.com/office/drawing/2014/main" id="{3BC4CD85-033F-4030-85ED-9378C0355E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952" y="1411163"/>
            <a:ext cx="76200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660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Grocery Distribution Center, Regina, Canada</a:t>
            </a:r>
          </a:p>
        </p:txBody>
      </p:sp>
      <p:sp>
        <p:nvSpPr>
          <p:cNvPr id="6" name="Action Button: Document 5" title="Read this Web Page">
            <a:hlinkClick r:id="rId2" highlightClick="1"/>
          </p:cNvPr>
          <p:cNvSpPr/>
          <p:nvPr/>
        </p:nvSpPr>
        <p:spPr bwMode="auto">
          <a:xfrm>
            <a:off x="10816395" y="5100069"/>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7" name="TextBox 6"/>
          <p:cNvSpPr txBox="1"/>
          <p:nvPr/>
        </p:nvSpPr>
        <p:spPr>
          <a:xfrm>
            <a:off x="10216150" y="5627970"/>
            <a:ext cx="1701107" cy="400110"/>
          </a:xfrm>
          <a:prstGeom prst="rect">
            <a:avLst/>
          </a:prstGeom>
          <a:noFill/>
        </p:spPr>
        <p:txBody>
          <a:bodyPr wrap="none" rtlCol="0">
            <a:spAutoFit/>
          </a:bodyPr>
          <a:lstStyle/>
          <a:p>
            <a:r>
              <a:rPr lang="en-US" sz="2000" b="1" dirty="0">
                <a:latin typeface="Agency FB" pitchFamily="34" charset="0"/>
              </a:rPr>
              <a:t>Read this content</a:t>
            </a:r>
          </a:p>
        </p:txBody>
      </p:sp>
      <p:pic>
        <p:nvPicPr>
          <p:cNvPr id="3" name="Picture 2" descr="The inside of a building&#10;&#10;Description automatically generated">
            <a:extLst>
              <a:ext uri="{FF2B5EF4-FFF2-40B4-BE49-F238E27FC236}">
                <a16:creationId xmlns:a16="http://schemas.microsoft.com/office/drawing/2014/main" id="{AF990E04-D369-45FF-BEAB-4173673F85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01063" y="1181378"/>
            <a:ext cx="7417541" cy="5563156"/>
          </a:xfrm>
          <a:prstGeom prst="rect">
            <a:avLst/>
          </a:prstGeom>
        </p:spPr>
      </p:pic>
    </p:spTree>
    <p:extLst>
      <p:ext uri="{BB962C8B-B14F-4D97-AF65-F5344CB8AC3E}">
        <p14:creationId xmlns:p14="http://schemas.microsoft.com/office/powerpoint/2010/main" val="3574211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Delivery Bin Containing Mixed Orders (E-Commerce)</a:t>
            </a:r>
          </a:p>
        </p:txBody>
      </p:sp>
      <p:pic>
        <p:nvPicPr>
          <p:cNvPr id="3" name="Picture 2" descr="C:\Users\JEAN-P~1\AppData\Local\Temp\enhtmlclip\IMG_0456.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63465" y="1266099"/>
            <a:ext cx="7388958" cy="5475098"/>
          </a:xfrm>
          <a:prstGeom prst="rect">
            <a:avLst/>
          </a:prstGeom>
          <a:noFill/>
          <a:ln>
            <a:noFill/>
          </a:ln>
        </p:spPr>
      </p:pic>
      <p:sp>
        <p:nvSpPr>
          <p:cNvPr id="4" name="Rectangle 3"/>
          <p:cNvSpPr/>
          <p:nvPr/>
        </p:nvSpPr>
        <p:spPr>
          <a:xfrm>
            <a:off x="9927010" y="820690"/>
            <a:ext cx="2347308" cy="707886"/>
          </a:xfrm>
          <a:prstGeom prst="rect">
            <a:avLst/>
          </a:prstGeom>
        </p:spPr>
        <p:txBody>
          <a:bodyPr wrap="square">
            <a:spAutoFit/>
          </a:bodyPr>
          <a:lstStyle/>
          <a:p>
            <a:r>
              <a:rPr lang="en-US" sz="2000" b="1" dirty="0">
                <a:latin typeface="Agency FB" pitchFamily="34" charset="0"/>
              </a:rPr>
              <a:t>How ecommerce has changed retailing?</a:t>
            </a:r>
          </a:p>
        </p:txBody>
      </p:sp>
      <p:pic>
        <p:nvPicPr>
          <p:cNvPr id="5" name="Picture 2" descr="C:\Users\ecojpr\AppData\Local\Microsoft\Windows\Temporary Internet Files\Content.IE5\H0P94DF5\MC90044207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2610" y="820690"/>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7" name="Action Button: Document 6" title="Read this Web Page">
            <a:hlinkClick r:id="rId4" highlightClick="1"/>
            <a:extLst>
              <a:ext uri="{FF2B5EF4-FFF2-40B4-BE49-F238E27FC236}">
                <a16:creationId xmlns:a16="http://schemas.microsoft.com/office/drawing/2014/main" id="{4587661A-35BB-447F-9367-6904E2B31853}"/>
              </a:ext>
            </a:extLst>
          </p:cNvPr>
          <p:cNvSpPr/>
          <p:nvPr/>
        </p:nvSpPr>
        <p:spPr bwMode="auto">
          <a:xfrm>
            <a:off x="10202345" y="2284642"/>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9" name="TextBox 8">
            <a:extLst>
              <a:ext uri="{FF2B5EF4-FFF2-40B4-BE49-F238E27FC236}">
                <a16:creationId xmlns:a16="http://schemas.microsoft.com/office/drawing/2014/main" id="{700F7812-D2B6-4C0A-8AF9-633E22E1FCA2}"/>
              </a:ext>
            </a:extLst>
          </p:cNvPr>
          <p:cNvSpPr txBox="1"/>
          <p:nvPr/>
        </p:nvSpPr>
        <p:spPr>
          <a:xfrm>
            <a:off x="9602100" y="2812543"/>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2180215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people.hofstra.edu/geotrans/eng/ch8en/appl8en/img/ikea_mattr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640" y="1202198"/>
            <a:ext cx="7294289" cy="54664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Ikea Rolled Foam Mattress: Product Design and Distribution Efficiency</a:t>
            </a:r>
          </a:p>
        </p:txBody>
      </p:sp>
      <p:sp>
        <p:nvSpPr>
          <p:cNvPr id="4" name="Action Button: Document 3" title="Read this Web Page">
            <a:hlinkClick r:id="rId4" highlightClick="1"/>
          </p:cNvPr>
          <p:cNvSpPr/>
          <p:nvPr/>
        </p:nvSpPr>
        <p:spPr bwMode="auto">
          <a:xfrm>
            <a:off x="10684669" y="5288290"/>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5" name="TextBox 4"/>
          <p:cNvSpPr txBox="1"/>
          <p:nvPr/>
        </p:nvSpPr>
        <p:spPr>
          <a:xfrm>
            <a:off x="10135773" y="5816191"/>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1150411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Paradigms of the Dematerialization of the Economy</a:t>
            </a:r>
          </a:p>
        </p:txBody>
      </p:sp>
      <p:sp>
        <p:nvSpPr>
          <p:cNvPr id="7" name="Action Button: Document 6" title="Read this Web Page">
            <a:hlinkClick r:id="rId3" highlightClick="1"/>
            <a:extLst>
              <a:ext uri="{FF2B5EF4-FFF2-40B4-BE49-F238E27FC236}">
                <a16:creationId xmlns:a16="http://schemas.microsoft.com/office/drawing/2014/main" id="{45D51468-39ED-4A3B-975E-CA4139E5E6D8}"/>
              </a:ext>
            </a:extLst>
          </p:cNvPr>
          <p:cNvSpPr/>
          <p:nvPr/>
        </p:nvSpPr>
        <p:spPr bwMode="auto">
          <a:xfrm>
            <a:off x="9528920" y="255684"/>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8" name="TextBox 7">
            <a:extLst>
              <a:ext uri="{FF2B5EF4-FFF2-40B4-BE49-F238E27FC236}">
                <a16:creationId xmlns:a16="http://schemas.microsoft.com/office/drawing/2014/main" id="{574EA1BA-5B67-43DE-9D66-17805D21E0F3}"/>
              </a:ext>
            </a:extLst>
          </p:cNvPr>
          <p:cNvSpPr txBox="1"/>
          <p:nvPr/>
        </p:nvSpPr>
        <p:spPr>
          <a:xfrm>
            <a:off x="10216150" y="215967"/>
            <a:ext cx="1701107" cy="707886"/>
          </a:xfrm>
          <a:prstGeom prst="rect">
            <a:avLst/>
          </a:prstGeom>
          <a:noFill/>
        </p:spPr>
        <p:txBody>
          <a:bodyPr wrap="none" rtlCol="0">
            <a:spAutoFit/>
          </a:bodyPr>
          <a:lstStyle/>
          <a:p>
            <a:r>
              <a:rPr lang="en-US" sz="2000" b="1" dirty="0">
                <a:latin typeface="Agency FB" pitchFamily="34" charset="0"/>
              </a:rPr>
              <a:t>Read this content</a:t>
            </a:r>
          </a:p>
          <a:p>
            <a:r>
              <a:rPr lang="en-US" sz="2000" b="1" dirty="0">
                <a:latin typeface="Agency FB" pitchFamily="34" charset="0"/>
              </a:rPr>
              <a:t>(first section)</a:t>
            </a:r>
          </a:p>
        </p:txBody>
      </p:sp>
      <p:sp>
        <p:nvSpPr>
          <p:cNvPr id="24" name="Rounded Rectangle 62">
            <a:extLst>
              <a:ext uri="{FF2B5EF4-FFF2-40B4-BE49-F238E27FC236}">
                <a16:creationId xmlns:a16="http://schemas.microsoft.com/office/drawing/2014/main" id="{E568F267-9DF5-4EA4-9B4B-8D25D868C719}"/>
              </a:ext>
            </a:extLst>
          </p:cNvPr>
          <p:cNvSpPr/>
          <p:nvPr/>
        </p:nvSpPr>
        <p:spPr bwMode="auto">
          <a:xfrm>
            <a:off x="8352443" y="1170084"/>
            <a:ext cx="2926080" cy="5303520"/>
          </a:xfrm>
          <a:prstGeom prst="roundRect">
            <a:avLst>
              <a:gd name="adj" fmla="val 5582"/>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26" name="Rounded Rectangle 62">
            <a:extLst>
              <a:ext uri="{FF2B5EF4-FFF2-40B4-BE49-F238E27FC236}">
                <a16:creationId xmlns:a16="http://schemas.microsoft.com/office/drawing/2014/main" id="{C4B63A65-E716-4E84-A67F-866959FA33EE}"/>
              </a:ext>
            </a:extLst>
          </p:cNvPr>
          <p:cNvSpPr/>
          <p:nvPr/>
        </p:nvSpPr>
        <p:spPr bwMode="auto">
          <a:xfrm>
            <a:off x="4905045" y="1170084"/>
            <a:ext cx="2926080" cy="5303520"/>
          </a:xfrm>
          <a:prstGeom prst="roundRect">
            <a:avLst>
              <a:gd name="adj" fmla="val 5582"/>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dirty="0">
              <a:latin typeface="Arial Narrow" panose="020B0606020202030204" pitchFamily="34" charset="0"/>
            </a:endParaRPr>
          </a:p>
        </p:txBody>
      </p:sp>
      <p:sp>
        <p:nvSpPr>
          <p:cNvPr id="28" name="Rounded Rectangle 62">
            <a:extLst>
              <a:ext uri="{FF2B5EF4-FFF2-40B4-BE49-F238E27FC236}">
                <a16:creationId xmlns:a16="http://schemas.microsoft.com/office/drawing/2014/main" id="{A727BA1C-5096-4B94-B9E2-A86C889FEA76}"/>
              </a:ext>
            </a:extLst>
          </p:cNvPr>
          <p:cNvSpPr/>
          <p:nvPr/>
        </p:nvSpPr>
        <p:spPr bwMode="auto">
          <a:xfrm>
            <a:off x="1527921" y="1170084"/>
            <a:ext cx="2926080" cy="5303520"/>
          </a:xfrm>
          <a:prstGeom prst="roundRect">
            <a:avLst>
              <a:gd name="adj" fmla="val 5582"/>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30" name="Rounded Rectangle 42">
            <a:extLst>
              <a:ext uri="{FF2B5EF4-FFF2-40B4-BE49-F238E27FC236}">
                <a16:creationId xmlns:a16="http://schemas.microsoft.com/office/drawing/2014/main" id="{2E1A4B9D-95FA-4989-88F6-2555FB8FDD7F}"/>
              </a:ext>
            </a:extLst>
          </p:cNvPr>
          <p:cNvSpPr/>
          <p:nvPr/>
        </p:nvSpPr>
        <p:spPr>
          <a:xfrm>
            <a:off x="1749304" y="3315610"/>
            <a:ext cx="246888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b="1" i="0" dirty="0">
                <a:latin typeface="Arial Narrow" panose="020B0606020202030204" pitchFamily="34" charset="0"/>
              </a:rPr>
              <a:t>Platform Corporation</a:t>
            </a:r>
            <a:endParaRPr lang="en-US" sz="1800" i="0" dirty="0">
              <a:latin typeface="Arial Narrow" panose="020B0606020202030204" pitchFamily="34" charset="0"/>
            </a:endParaRPr>
          </a:p>
        </p:txBody>
      </p:sp>
      <p:pic>
        <p:nvPicPr>
          <p:cNvPr id="32" name="Picture 8" descr="E Commerce Icon of Line style - Available in SVG, PNG, EPS, AI ...">
            <a:extLst>
              <a:ext uri="{FF2B5EF4-FFF2-40B4-BE49-F238E27FC236}">
                <a16:creationId xmlns:a16="http://schemas.microsoft.com/office/drawing/2014/main" id="{0F984709-0377-4759-96D5-6F9F8E9B6A23}"/>
              </a:ext>
            </a:extLst>
          </p:cNvPr>
          <p:cNvPicPr>
            <a:picLocks noChangeAspect="1" noChangeArrowheads="1"/>
          </p:cNvPicPr>
          <p:nvPr/>
        </p:nvPicPr>
        <p:blipFill>
          <a:blip r:embed="rId4">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5619027" y="1547197"/>
            <a:ext cx="1370013" cy="1370013"/>
          </a:xfrm>
          <a:prstGeom prst="rect">
            <a:avLst/>
          </a:prstGeom>
          <a:noFill/>
          <a:extLst>
            <a:ext uri="{909E8E84-426E-40DD-AFC4-6F175D3DCCD1}">
              <a14:hiddenFill xmlns:a14="http://schemas.microsoft.com/office/drawing/2010/main">
                <a:solidFill>
                  <a:srgbClr val="FFFFFF"/>
                </a:solidFill>
              </a14:hiddenFill>
            </a:ext>
          </a:extLst>
        </p:spPr>
      </p:pic>
      <p:sp>
        <p:nvSpPr>
          <p:cNvPr id="34" name="Rounded Rectangle 42">
            <a:extLst>
              <a:ext uri="{FF2B5EF4-FFF2-40B4-BE49-F238E27FC236}">
                <a16:creationId xmlns:a16="http://schemas.microsoft.com/office/drawing/2014/main" id="{D0263F56-3829-47B1-98F8-0C3101CFDDBE}"/>
              </a:ext>
            </a:extLst>
          </p:cNvPr>
          <p:cNvSpPr/>
          <p:nvPr/>
        </p:nvSpPr>
        <p:spPr>
          <a:xfrm>
            <a:off x="5161565" y="3315610"/>
            <a:ext cx="246888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b="1" i="0" dirty="0">
                <a:latin typeface="Arial Narrow" panose="020B0606020202030204" pitchFamily="34" charset="0"/>
              </a:rPr>
              <a:t>E-Commerce</a:t>
            </a:r>
            <a:endParaRPr lang="en-US" sz="1800" i="0" dirty="0">
              <a:latin typeface="Arial Narrow" panose="020B0606020202030204" pitchFamily="34" charset="0"/>
            </a:endParaRPr>
          </a:p>
        </p:txBody>
      </p:sp>
      <p:sp>
        <p:nvSpPr>
          <p:cNvPr id="36" name="Rounded Rectangle 42">
            <a:extLst>
              <a:ext uri="{FF2B5EF4-FFF2-40B4-BE49-F238E27FC236}">
                <a16:creationId xmlns:a16="http://schemas.microsoft.com/office/drawing/2014/main" id="{AD650DF7-798E-4E5B-A818-9737FB671F37}"/>
              </a:ext>
            </a:extLst>
          </p:cNvPr>
          <p:cNvSpPr/>
          <p:nvPr/>
        </p:nvSpPr>
        <p:spPr>
          <a:xfrm>
            <a:off x="8573826" y="3315610"/>
            <a:ext cx="246888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b="1" i="0" dirty="0">
                <a:latin typeface="Arial Narrow" panose="020B0606020202030204" pitchFamily="34" charset="0"/>
              </a:rPr>
              <a:t>Asset Management</a:t>
            </a:r>
            <a:endParaRPr lang="en-US" sz="1800" i="0" dirty="0">
              <a:latin typeface="Arial Narrow" panose="020B0606020202030204" pitchFamily="34" charset="0"/>
            </a:endParaRPr>
          </a:p>
        </p:txBody>
      </p:sp>
      <p:sp>
        <p:nvSpPr>
          <p:cNvPr id="38" name="Rectangle 37">
            <a:extLst>
              <a:ext uri="{FF2B5EF4-FFF2-40B4-BE49-F238E27FC236}">
                <a16:creationId xmlns:a16="http://schemas.microsoft.com/office/drawing/2014/main" id="{8BC9EBA8-6A31-49F4-A283-CBCBEEC41C40}"/>
              </a:ext>
            </a:extLst>
          </p:cNvPr>
          <p:cNvSpPr/>
          <p:nvPr/>
        </p:nvSpPr>
        <p:spPr>
          <a:xfrm>
            <a:off x="1612144" y="3683970"/>
            <a:ext cx="2743200" cy="830997"/>
          </a:xfrm>
          <a:prstGeom prst="rect">
            <a:avLst/>
          </a:prstGeom>
        </p:spPr>
        <p:txBody>
          <a:bodyPr wrap="square">
            <a:spAutoFit/>
          </a:bodyPr>
          <a:lstStyle/>
          <a:p>
            <a:pPr marL="114300" indent="-114300">
              <a:buFont typeface="Arial" panose="020B0604020202020204" pitchFamily="34" charset="0"/>
              <a:buChar char="•"/>
            </a:pPr>
            <a:r>
              <a:rPr lang="en-US" sz="1600" i="0" dirty="0">
                <a:latin typeface="Arial Narrow" panose="020B0606020202030204" pitchFamily="34" charset="0"/>
              </a:rPr>
              <a:t>Focus on core competencies.</a:t>
            </a:r>
          </a:p>
          <a:p>
            <a:pPr marL="114300" indent="-114300">
              <a:buFont typeface="Arial" panose="020B0604020202020204" pitchFamily="34" charset="0"/>
              <a:buChar char="•"/>
            </a:pPr>
            <a:r>
              <a:rPr lang="en-US" sz="1600" i="0" dirty="0">
                <a:latin typeface="Arial Narrow" panose="020B0606020202030204" pitchFamily="34" charset="0"/>
              </a:rPr>
              <a:t>Outsourcing low added value activities.</a:t>
            </a:r>
          </a:p>
        </p:txBody>
      </p:sp>
      <p:sp>
        <p:nvSpPr>
          <p:cNvPr id="40" name="TextBox 39">
            <a:extLst>
              <a:ext uri="{FF2B5EF4-FFF2-40B4-BE49-F238E27FC236}">
                <a16:creationId xmlns:a16="http://schemas.microsoft.com/office/drawing/2014/main" id="{ADB48D0F-0788-44E7-BFD1-0BB3064035E9}"/>
              </a:ext>
            </a:extLst>
          </p:cNvPr>
          <p:cNvSpPr txBox="1"/>
          <p:nvPr/>
        </p:nvSpPr>
        <p:spPr>
          <a:xfrm>
            <a:off x="1539673" y="5048873"/>
            <a:ext cx="2886078" cy="1077218"/>
          </a:xfrm>
          <a:prstGeom prst="rect">
            <a:avLst/>
          </a:prstGeom>
          <a:noFill/>
        </p:spPr>
        <p:txBody>
          <a:bodyPr wrap="square">
            <a:spAutoFit/>
          </a:bodyPr>
          <a:lstStyle/>
          <a:p>
            <a:r>
              <a:rPr lang="en-US" sz="1600" i="0" dirty="0">
                <a:latin typeface="Arial Narrow" panose="020B0606020202030204" pitchFamily="34" charset="0"/>
              </a:rPr>
              <a:t>Apple focuses on product design and retailing (Apple Store). Relies on a massive network of original equipment manufacturers.</a:t>
            </a:r>
          </a:p>
        </p:txBody>
      </p:sp>
      <p:sp>
        <p:nvSpPr>
          <p:cNvPr id="42" name="Rectangle 41">
            <a:extLst>
              <a:ext uri="{FF2B5EF4-FFF2-40B4-BE49-F238E27FC236}">
                <a16:creationId xmlns:a16="http://schemas.microsoft.com/office/drawing/2014/main" id="{7673E78F-49A4-40C1-A0E1-B6B361FD384A}"/>
              </a:ext>
            </a:extLst>
          </p:cNvPr>
          <p:cNvSpPr/>
          <p:nvPr/>
        </p:nvSpPr>
        <p:spPr>
          <a:xfrm>
            <a:off x="4989269" y="3683970"/>
            <a:ext cx="2743199" cy="1077218"/>
          </a:xfrm>
          <a:prstGeom prst="rect">
            <a:avLst/>
          </a:prstGeom>
        </p:spPr>
        <p:txBody>
          <a:bodyPr wrap="square">
            <a:spAutoFit/>
          </a:bodyPr>
          <a:lstStyle/>
          <a:p>
            <a:pPr marL="114300" indent="-114300">
              <a:buFont typeface="Arial" panose="020B0604020202020204" pitchFamily="34" charset="0"/>
              <a:buChar char="•"/>
            </a:pPr>
            <a:r>
              <a:rPr lang="en-US" sz="1600" i="0" dirty="0">
                <a:latin typeface="Arial Narrow" panose="020B0606020202030204" pitchFamily="34" charset="0"/>
              </a:rPr>
              <a:t>Lessen the footprint of retail stores.</a:t>
            </a:r>
          </a:p>
          <a:p>
            <a:pPr marL="114300" indent="-114300">
              <a:buFont typeface="Arial" panose="020B0604020202020204" pitchFamily="34" charset="0"/>
              <a:buChar char="•"/>
            </a:pPr>
            <a:r>
              <a:rPr lang="en-US" sz="1600" i="0" dirty="0">
                <a:latin typeface="Arial Narrow" panose="020B0606020202030204" pitchFamily="34" charset="0"/>
              </a:rPr>
              <a:t>Developing a network of distribution centers.</a:t>
            </a:r>
          </a:p>
        </p:txBody>
      </p:sp>
      <p:sp>
        <p:nvSpPr>
          <p:cNvPr id="44" name="TextBox 43">
            <a:extLst>
              <a:ext uri="{FF2B5EF4-FFF2-40B4-BE49-F238E27FC236}">
                <a16:creationId xmlns:a16="http://schemas.microsoft.com/office/drawing/2014/main" id="{001CBEE5-0BAA-45BF-80EC-7EBC2541B3DE}"/>
              </a:ext>
            </a:extLst>
          </p:cNvPr>
          <p:cNvSpPr txBox="1"/>
          <p:nvPr/>
        </p:nvSpPr>
        <p:spPr>
          <a:xfrm>
            <a:off x="4906930" y="5048873"/>
            <a:ext cx="2924195" cy="1323439"/>
          </a:xfrm>
          <a:prstGeom prst="rect">
            <a:avLst/>
          </a:prstGeom>
          <a:noFill/>
        </p:spPr>
        <p:txBody>
          <a:bodyPr wrap="square">
            <a:spAutoFit/>
          </a:bodyPr>
          <a:lstStyle/>
          <a:p>
            <a:r>
              <a:rPr lang="en-US" sz="1600" i="0" dirty="0">
                <a:latin typeface="Arial Narrow" panose="020B0606020202030204" pitchFamily="34" charset="0"/>
              </a:rPr>
              <a:t>Amazon owns a network of e-fulfillment</a:t>
            </a:r>
            <a:r>
              <a:rPr lang="en-US" sz="1600" i="0" baseline="0" dirty="0">
                <a:latin typeface="Arial Narrow" panose="020B0606020202030204" pitchFamily="34" charset="0"/>
              </a:rPr>
              <a:t> centers (distribution centers) processing large volumes of cargo (orders). It also operates parcel delivery services.</a:t>
            </a:r>
            <a:endParaRPr lang="en-US" sz="1600" i="0" dirty="0">
              <a:latin typeface="Arial Narrow" panose="020B0606020202030204" pitchFamily="34" charset="0"/>
            </a:endParaRPr>
          </a:p>
        </p:txBody>
      </p:sp>
      <p:sp>
        <p:nvSpPr>
          <p:cNvPr id="45" name="Rectangle 44">
            <a:extLst>
              <a:ext uri="{FF2B5EF4-FFF2-40B4-BE49-F238E27FC236}">
                <a16:creationId xmlns:a16="http://schemas.microsoft.com/office/drawing/2014/main" id="{51C12D84-FB9E-44A5-9262-7218DDC76E02}"/>
              </a:ext>
            </a:extLst>
          </p:cNvPr>
          <p:cNvSpPr/>
          <p:nvPr/>
        </p:nvSpPr>
        <p:spPr>
          <a:xfrm>
            <a:off x="8436667" y="3683970"/>
            <a:ext cx="2743200" cy="1323439"/>
          </a:xfrm>
          <a:prstGeom prst="rect">
            <a:avLst/>
          </a:prstGeom>
        </p:spPr>
        <p:txBody>
          <a:bodyPr wrap="square">
            <a:spAutoFit/>
          </a:bodyPr>
          <a:lstStyle/>
          <a:p>
            <a:pPr marL="114300" indent="-114300">
              <a:buFont typeface="Arial" panose="020B0604020202020204" pitchFamily="34" charset="0"/>
              <a:buChar char="•"/>
            </a:pPr>
            <a:r>
              <a:rPr lang="en-US" sz="1600" i="0" dirty="0">
                <a:latin typeface="Arial Narrow" panose="020B0606020202030204" pitchFamily="34" charset="0"/>
              </a:rPr>
              <a:t>Manage existing assets more efficiently.</a:t>
            </a:r>
          </a:p>
          <a:p>
            <a:pPr marL="114300" indent="-114300">
              <a:buFont typeface="Arial" panose="020B0604020202020204" pitchFamily="34" charset="0"/>
              <a:buChar char="•"/>
            </a:pPr>
            <a:r>
              <a:rPr lang="en-US" sz="1600" i="0" dirty="0">
                <a:latin typeface="Arial Narrow" panose="020B0606020202030204" pitchFamily="34" charset="0"/>
              </a:rPr>
              <a:t>Developing platforms connecting the supply and demand of services.</a:t>
            </a:r>
          </a:p>
        </p:txBody>
      </p:sp>
      <p:sp>
        <p:nvSpPr>
          <p:cNvPr id="46" name="TextBox 45">
            <a:extLst>
              <a:ext uri="{FF2B5EF4-FFF2-40B4-BE49-F238E27FC236}">
                <a16:creationId xmlns:a16="http://schemas.microsoft.com/office/drawing/2014/main" id="{24819C60-0889-40D8-A1DF-6E972C91C0A3}"/>
              </a:ext>
            </a:extLst>
          </p:cNvPr>
          <p:cNvSpPr txBox="1"/>
          <p:nvPr/>
        </p:nvSpPr>
        <p:spPr>
          <a:xfrm>
            <a:off x="8352443" y="5048873"/>
            <a:ext cx="292419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dirty="0">
                <a:latin typeface="Arial Narrow" panose="020B0606020202030204" pitchFamily="34" charset="0"/>
              </a:rPr>
              <a:t>Uber links users </a:t>
            </a:r>
            <a:r>
              <a:rPr lang="en-US" sz="1600" i="0" baseline="0" dirty="0">
                <a:latin typeface="Arial Narrow" panose="020B0606020202030204" pitchFamily="34" charset="0"/>
              </a:rPr>
              <a:t>with individual car owners willing to provide a taxi service. </a:t>
            </a:r>
            <a:r>
              <a:rPr lang="en-US" sz="1600" i="0" dirty="0">
                <a:latin typeface="Arial Narrow" panose="020B0606020202030204" pitchFamily="34" charset="0"/>
              </a:rPr>
              <a:t>Airbnb links users with property owners.</a:t>
            </a:r>
          </a:p>
        </p:txBody>
      </p:sp>
      <p:pic>
        <p:nvPicPr>
          <p:cNvPr id="47" name="Graphic 46" descr="Gears with solid fill">
            <a:extLst>
              <a:ext uri="{FF2B5EF4-FFF2-40B4-BE49-F238E27FC236}">
                <a16:creationId xmlns:a16="http://schemas.microsoft.com/office/drawing/2014/main" id="{49054D2C-B398-4708-A107-9553A5F870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477114" y="1924310"/>
            <a:ext cx="914400" cy="914400"/>
          </a:xfrm>
          <a:prstGeom prst="rect">
            <a:avLst/>
          </a:prstGeom>
        </p:spPr>
      </p:pic>
      <p:sp>
        <p:nvSpPr>
          <p:cNvPr id="48" name="Oval 47">
            <a:extLst>
              <a:ext uri="{FF2B5EF4-FFF2-40B4-BE49-F238E27FC236}">
                <a16:creationId xmlns:a16="http://schemas.microsoft.com/office/drawing/2014/main" id="{3C50E9BA-0ABC-42F3-9C06-6266D7EFEF75}"/>
              </a:ext>
            </a:extLst>
          </p:cNvPr>
          <p:cNvSpPr/>
          <p:nvPr/>
        </p:nvSpPr>
        <p:spPr>
          <a:xfrm>
            <a:off x="2137859" y="1520757"/>
            <a:ext cx="1691769" cy="1691769"/>
          </a:xfrm>
          <a:prstGeom prst="ellipse">
            <a:avLst/>
          </a:prstGeom>
          <a:noFill/>
          <a:ln w="3810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latin typeface="Arial Narrow" panose="020B0606020202030204" pitchFamily="34" charset="0"/>
            </a:endParaRPr>
          </a:p>
        </p:txBody>
      </p:sp>
      <p:pic>
        <p:nvPicPr>
          <p:cNvPr id="49" name="Graphic 48" descr="Production">
            <a:extLst>
              <a:ext uri="{FF2B5EF4-FFF2-40B4-BE49-F238E27FC236}">
                <a16:creationId xmlns:a16="http://schemas.microsoft.com/office/drawing/2014/main" id="{3C381438-217A-4C43-A227-B30709B387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853716" y="2244504"/>
            <a:ext cx="731520" cy="731520"/>
          </a:xfrm>
          <a:prstGeom prst="rect">
            <a:avLst/>
          </a:prstGeom>
        </p:spPr>
      </p:pic>
      <p:pic>
        <p:nvPicPr>
          <p:cNvPr id="50" name="Picture 4" descr="✅ supplying premium vector download for commercial use. format ...">
            <a:extLst>
              <a:ext uri="{FF2B5EF4-FFF2-40B4-BE49-F238E27FC236}">
                <a16:creationId xmlns:a16="http://schemas.microsoft.com/office/drawing/2014/main" id="{C666F094-01DF-477F-B850-5DDB539FB25E}"/>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1065" y="2249466"/>
            <a:ext cx="657620" cy="69232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Warehouse Icon Vector Isolated On White Stock Vector (Royalty Free ...">
            <a:extLst>
              <a:ext uri="{FF2B5EF4-FFF2-40B4-BE49-F238E27FC236}">
                <a16:creationId xmlns:a16="http://schemas.microsoft.com/office/drawing/2014/main" id="{6E58DA68-E5BF-40A3-A4CD-1B08E5646781}"/>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7949" t="17381" r="16410" b="25834"/>
          <a:stretch/>
        </p:blipFill>
        <p:spPr bwMode="auto">
          <a:xfrm>
            <a:off x="2651469" y="1237636"/>
            <a:ext cx="664550" cy="61912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Asset management - Free business and finance icons">
            <a:extLst>
              <a:ext uri="{FF2B5EF4-FFF2-40B4-BE49-F238E27FC236}">
                <a16:creationId xmlns:a16="http://schemas.microsoft.com/office/drawing/2014/main" id="{8E84082E-A1BB-44B4-A6E9-06EC4A11EE6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73703" y="1547197"/>
            <a:ext cx="1469125" cy="1469125"/>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D7F9A687-3322-4688-9731-F3B80B849C8B}"/>
              </a:ext>
            </a:extLst>
          </p:cNvPr>
          <p:cNvSpPr txBox="1">
            <a:spLocks/>
          </p:cNvSpPr>
          <p:nvPr/>
        </p:nvSpPr>
        <p:spPr>
          <a:xfrm>
            <a:off x="10674280" y="6198280"/>
            <a:ext cx="452047" cy="215444"/>
          </a:xfrm>
          <a:prstGeom prst="rect">
            <a:avLst/>
          </a:prstGeom>
          <a:noFill/>
        </p:spPr>
        <p:txBody>
          <a:bodyPr wrap="none" lIns="0" tIns="0" rIns="0" bIns="0">
            <a:spAutoFit/>
          </a:bodyPr>
          <a:lstStyle/>
          <a:p>
            <a:r>
              <a:rPr lang="en-US" sz="1400" i="0" dirty="0">
                <a:solidFill>
                  <a:schemeClr val="bg1">
                    <a:lumMod val="65000"/>
                  </a:schemeClr>
                </a:solidFill>
                <a:latin typeface="Arial Narrow" panose="020B0606020202030204" pitchFamily="34" charset="0"/>
              </a:rPr>
              <a:t>© GTS</a:t>
            </a:r>
          </a:p>
        </p:txBody>
      </p:sp>
      <p:sp>
        <p:nvSpPr>
          <p:cNvPr id="5" name="TextBox 4"/>
          <p:cNvSpPr txBox="1"/>
          <p:nvPr/>
        </p:nvSpPr>
        <p:spPr>
          <a:xfrm>
            <a:off x="1112575" y="6374555"/>
            <a:ext cx="5342816" cy="400110"/>
          </a:xfrm>
          <a:prstGeom prst="rect">
            <a:avLst/>
          </a:prstGeom>
          <a:noFill/>
        </p:spPr>
        <p:txBody>
          <a:bodyPr wrap="square" rtlCol="0">
            <a:spAutoFit/>
          </a:bodyPr>
          <a:lstStyle/>
          <a:p>
            <a:r>
              <a:rPr lang="en-US" sz="2000" b="1" dirty="0">
                <a:latin typeface="Agency FB" pitchFamily="34" charset="0"/>
              </a:rPr>
              <a:t>Explain the main paradigms of a dematerialized economy.</a:t>
            </a:r>
          </a:p>
        </p:txBody>
      </p:sp>
      <p:pic>
        <p:nvPicPr>
          <p:cNvPr id="6" name="Picture 2" descr="C:\Users\ecojpr\AppData\Local\Microsoft\Windows\Temporary Internet Files\Content.IE5\H0P94DF5\MC900442072[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4280" y="6087366"/>
            <a:ext cx="914400" cy="65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841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 Assignment: Complexity and the Cheeseburger…</a:t>
            </a:r>
          </a:p>
        </p:txBody>
      </p:sp>
      <p:pic>
        <p:nvPicPr>
          <p:cNvPr id="2050" name="Picture 2" descr="http://cdn2.mixrmedia.com/wp-uploads/funsauce/blog/2011/12/cheeseburger.jpg"/>
          <p:cNvPicPr>
            <a:picLocks noGrp="1" noChangeAspect="1" noChangeArrowheads="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5683" y="950820"/>
            <a:ext cx="7772400" cy="51771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66150" y="6029556"/>
            <a:ext cx="6173869" cy="707886"/>
          </a:xfrm>
          <a:prstGeom prst="rect">
            <a:avLst/>
          </a:prstGeom>
        </p:spPr>
        <p:txBody>
          <a:bodyPr wrap="square">
            <a:spAutoFit/>
          </a:bodyPr>
          <a:lstStyle/>
          <a:p>
            <a:r>
              <a:rPr lang="en-US" sz="2000" b="1" dirty="0">
                <a:latin typeface="Agency FB" pitchFamily="34" charset="0"/>
              </a:rPr>
              <a:t>This simple product would have been impossible to create more than 100 years ago. Why? </a:t>
            </a:r>
          </a:p>
        </p:txBody>
      </p:sp>
      <p:pic>
        <p:nvPicPr>
          <p:cNvPr id="6" name="Picture 2" descr="C:\Users\ecojpr\AppData\Local\Microsoft\Windows\Temporary Internet Files\Content.IE5\H0P94DF5\MC90044207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3731" y="6029557"/>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7" name="Action Button: Document 6" title="Read this Web Page">
            <a:hlinkClick r:id="rId5" highlightClick="1"/>
            <a:extLst>
              <a:ext uri="{FF2B5EF4-FFF2-40B4-BE49-F238E27FC236}">
                <a16:creationId xmlns:a16="http://schemas.microsoft.com/office/drawing/2014/main" id="{2F68A5BF-748D-4F34-9786-2BC1DD9CA6AE}"/>
              </a:ext>
            </a:extLst>
          </p:cNvPr>
          <p:cNvSpPr/>
          <p:nvPr/>
        </p:nvSpPr>
        <p:spPr bwMode="auto">
          <a:xfrm>
            <a:off x="1665044" y="1615749"/>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dirty="0"/>
          </a:p>
        </p:txBody>
      </p:sp>
      <p:sp>
        <p:nvSpPr>
          <p:cNvPr id="8" name="TextBox 7">
            <a:extLst>
              <a:ext uri="{FF2B5EF4-FFF2-40B4-BE49-F238E27FC236}">
                <a16:creationId xmlns:a16="http://schemas.microsoft.com/office/drawing/2014/main" id="{9AF583CF-3447-4A54-9B30-EB5D12E92483}"/>
              </a:ext>
            </a:extLst>
          </p:cNvPr>
          <p:cNvSpPr txBox="1"/>
          <p:nvPr/>
        </p:nvSpPr>
        <p:spPr>
          <a:xfrm>
            <a:off x="1030008" y="2217538"/>
            <a:ext cx="2167817" cy="707886"/>
          </a:xfrm>
          <a:prstGeom prst="rect">
            <a:avLst/>
          </a:prstGeom>
          <a:noFill/>
        </p:spPr>
        <p:txBody>
          <a:bodyPr wrap="square" rtlCol="0">
            <a:spAutoFit/>
          </a:bodyPr>
          <a:lstStyle/>
          <a:p>
            <a:r>
              <a:rPr lang="en-US" sz="2000" b="1" dirty="0">
                <a:latin typeface="Agency FB" pitchFamily="34" charset="0"/>
              </a:rPr>
              <a:t>Read this background information</a:t>
            </a:r>
          </a:p>
        </p:txBody>
      </p:sp>
    </p:spTree>
    <p:extLst>
      <p:ext uri="{BB962C8B-B14F-4D97-AF65-F5344CB8AC3E}">
        <p14:creationId xmlns:p14="http://schemas.microsoft.com/office/powerpoint/2010/main" val="3902091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Age of Interdependency</a:t>
            </a:r>
          </a:p>
        </p:txBody>
      </p:sp>
      <p:sp>
        <p:nvSpPr>
          <p:cNvPr id="5" name="Text Placeholder 4"/>
          <p:cNvSpPr>
            <a:spLocks noGrp="1"/>
          </p:cNvSpPr>
          <p:nvPr>
            <p:ph type="body" idx="1"/>
          </p:nvPr>
        </p:nvSpPr>
        <p:spPr/>
        <p:txBody>
          <a:bodyPr/>
          <a:lstStyle/>
          <a:p>
            <a:r>
              <a:rPr lang="en-US" dirty="0"/>
              <a:t>What are the main relations holding the global economy?</a:t>
            </a:r>
          </a:p>
        </p:txBody>
      </p:sp>
    </p:spTree>
    <p:extLst>
      <p:ext uri="{BB962C8B-B14F-4D97-AF65-F5344CB8AC3E}">
        <p14:creationId xmlns:p14="http://schemas.microsoft.com/office/powerpoint/2010/main" val="3445097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Transport and Logistics?</a:t>
            </a:r>
          </a:p>
        </p:txBody>
      </p:sp>
      <p:sp>
        <p:nvSpPr>
          <p:cNvPr id="5" name="Text Placeholder 4"/>
          <p:cNvSpPr>
            <a:spLocks noGrp="1"/>
          </p:cNvSpPr>
          <p:nvPr>
            <p:ph type="body" idx="1"/>
          </p:nvPr>
        </p:nvSpPr>
        <p:spPr/>
        <p:txBody>
          <a:bodyPr/>
          <a:lstStyle/>
          <a:p>
            <a:r>
              <a:rPr lang="en-US" dirty="0"/>
              <a:t>How can logistics be defined? What are its driving forces?</a:t>
            </a:r>
          </a:p>
        </p:txBody>
      </p:sp>
    </p:spTree>
    <p:extLst>
      <p:ext uri="{BB962C8B-B14F-4D97-AF65-F5344CB8AC3E}">
        <p14:creationId xmlns:p14="http://schemas.microsoft.com/office/powerpoint/2010/main" val="2573029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35075" y="49213"/>
            <a:ext cx="10956925" cy="914400"/>
          </a:xfrm>
        </p:spPr>
        <p:txBody>
          <a:bodyPr/>
          <a:lstStyle/>
          <a:p>
            <a:r>
              <a:rPr lang="en-US" dirty="0"/>
              <a:t>The Drivers of Economic Globalization: Connecting Different Chains</a:t>
            </a:r>
          </a:p>
        </p:txBody>
      </p:sp>
      <p:sp>
        <p:nvSpPr>
          <p:cNvPr id="4" name="TextBox 3"/>
          <p:cNvSpPr txBox="1"/>
          <p:nvPr/>
        </p:nvSpPr>
        <p:spPr>
          <a:xfrm>
            <a:off x="6509807" y="1129933"/>
            <a:ext cx="5668539" cy="400110"/>
          </a:xfrm>
          <a:prstGeom prst="rect">
            <a:avLst/>
          </a:prstGeom>
          <a:noFill/>
        </p:spPr>
        <p:txBody>
          <a:bodyPr wrap="none" rtlCol="0">
            <a:spAutoFit/>
          </a:bodyPr>
          <a:lstStyle/>
          <a:p>
            <a:r>
              <a:rPr lang="en-US" sz="2000" b="1" dirty="0">
                <a:latin typeface="Agency FB" pitchFamily="34" charset="0"/>
              </a:rPr>
              <a:t>Explain the different chains supporting economic globalization.</a:t>
            </a:r>
          </a:p>
        </p:txBody>
      </p:sp>
      <p:pic>
        <p:nvPicPr>
          <p:cNvPr id="6" name="Picture 2" descr="C:\Users\ecojpr\AppData\Local\Microsoft\Windows\Temporary Internet Files\Content.IE5\H0P94DF5\MC90044207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5407" y="1203685"/>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Document 4" title="Read this Web Page">
            <a:hlinkClick r:id="rId4" highlightClick="1"/>
            <a:extLst>
              <a:ext uri="{FF2B5EF4-FFF2-40B4-BE49-F238E27FC236}">
                <a16:creationId xmlns:a16="http://schemas.microsoft.com/office/drawing/2014/main" id="{4CB7106D-4BA6-45C8-9A32-B4C5AB00193C}"/>
              </a:ext>
            </a:extLst>
          </p:cNvPr>
          <p:cNvSpPr/>
          <p:nvPr/>
        </p:nvSpPr>
        <p:spPr bwMode="auto">
          <a:xfrm>
            <a:off x="1066712" y="1261453"/>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7" name="TextBox 6">
            <a:extLst>
              <a:ext uri="{FF2B5EF4-FFF2-40B4-BE49-F238E27FC236}">
                <a16:creationId xmlns:a16="http://schemas.microsoft.com/office/drawing/2014/main" id="{8FA58D00-102D-460D-B77F-1BC8BBEFC95D}"/>
              </a:ext>
            </a:extLst>
          </p:cNvPr>
          <p:cNvSpPr txBox="1"/>
          <p:nvPr/>
        </p:nvSpPr>
        <p:spPr>
          <a:xfrm>
            <a:off x="1670028" y="1324364"/>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21" name="Rounded Rectangle 62">
            <a:extLst>
              <a:ext uri="{FF2B5EF4-FFF2-40B4-BE49-F238E27FC236}">
                <a16:creationId xmlns:a16="http://schemas.microsoft.com/office/drawing/2014/main" id="{8BCD72CE-3B8E-40E3-9BF6-9265C9F6E2C6}"/>
              </a:ext>
            </a:extLst>
          </p:cNvPr>
          <p:cNvSpPr/>
          <p:nvPr/>
        </p:nvSpPr>
        <p:spPr bwMode="auto">
          <a:xfrm>
            <a:off x="9096646" y="2804925"/>
            <a:ext cx="2194560" cy="2922944"/>
          </a:xfrm>
          <a:prstGeom prst="roundRect">
            <a:avLst>
              <a:gd name="adj" fmla="val 6459"/>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22" name="Rounded Rectangle 62">
            <a:extLst>
              <a:ext uri="{FF2B5EF4-FFF2-40B4-BE49-F238E27FC236}">
                <a16:creationId xmlns:a16="http://schemas.microsoft.com/office/drawing/2014/main" id="{EA5D3718-6406-4B62-8EC8-794742CFD368}"/>
              </a:ext>
            </a:extLst>
          </p:cNvPr>
          <p:cNvSpPr/>
          <p:nvPr/>
        </p:nvSpPr>
        <p:spPr bwMode="auto">
          <a:xfrm>
            <a:off x="6543123" y="2804925"/>
            <a:ext cx="2194560" cy="2922944"/>
          </a:xfrm>
          <a:prstGeom prst="roundRect">
            <a:avLst>
              <a:gd name="adj" fmla="val 6459"/>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23" name="Rounded Rectangle 62">
            <a:extLst>
              <a:ext uri="{FF2B5EF4-FFF2-40B4-BE49-F238E27FC236}">
                <a16:creationId xmlns:a16="http://schemas.microsoft.com/office/drawing/2014/main" id="{C1DD1EA1-CF4B-4616-B332-AF51A7E6750D}"/>
              </a:ext>
            </a:extLst>
          </p:cNvPr>
          <p:cNvSpPr/>
          <p:nvPr/>
        </p:nvSpPr>
        <p:spPr bwMode="auto">
          <a:xfrm>
            <a:off x="3989600" y="2804925"/>
            <a:ext cx="2194560" cy="2922944"/>
          </a:xfrm>
          <a:prstGeom prst="roundRect">
            <a:avLst>
              <a:gd name="adj" fmla="val 6459"/>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24" name="Rounded Rectangle 62">
            <a:extLst>
              <a:ext uri="{FF2B5EF4-FFF2-40B4-BE49-F238E27FC236}">
                <a16:creationId xmlns:a16="http://schemas.microsoft.com/office/drawing/2014/main" id="{396EA778-589C-4649-BC6E-492E21C2368C}"/>
              </a:ext>
            </a:extLst>
          </p:cNvPr>
          <p:cNvSpPr/>
          <p:nvPr/>
        </p:nvSpPr>
        <p:spPr bwMode="auto">
          <a:xfrm>
            <a:off x="1436077" y="2804954"/>
            <a:ext cx="2194560" cy="2922944"/>
          </a:xfrm>
          <a:prstGeom prst="roundRect">
            <a:avLst>
              <a:gd name="adj" fmla="val 6459"/>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25" name="Rounded Rectangle 19">
            <a:extLst>
              <a:ext uri="{FF2B5EF4-FFF2-40B4-BE49-F238E27FC236}">
                <a16:creationId xmlns:a16="http://schemas.microsoft.com/office/drawing/2014/main" id="{7BAA272E-DE8A-4F1B-876B-CF8414699C46}"/>
              </a:ext>
            </a:extLst>
          </p:cNvPr>
          <p:cNvSpPr/>
          <p:nvPr/>
        </p:nvSpPr>
        <p:spPr bwMode="auto">
          <a:xfrm>
            <a:off x="1436077" y="2085225"/>
            <a:ext cx="2194560" cy="64008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400" b="1" i="0" dirty="0">
                <a:solidFill>
                  <a:schemeClr val="bg1"/>
                </a:solidFill>
                <a:latin typeface="Arial Narrow" panose="020B0606020202030204" pitchFamily="34" charset="0"/>
              </a:rPr>
              <a:t>Integration</a:t>
            </a:r>
          </a:p>
        </p:txBody>
      </p:sp>
      <p:pic>
        <p:nvPicPr>
          <p:cNvPr id="26" name="Picture 2" descr="Image result for trade  icon">
            <a:extLst>
              <a:ext uri="{FF2B5EF4-FFF2-40B4-BE49-F238E27FC236}">
                <a16:creationId xmlns:a16="http://schemas.microsoft.com/office/drawing/2014/main" id="{9AE0B6F5-4063-4AF5-B78C-4639ECA47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557" y="2929236"/>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Image result for trade  icon">
            <a:extLst>
              <a:ext uri="{FF2B5EF4-FFF2-40B4-BE49-F238E27FC236}">
                <a16:creationId xmlns:a16="http://schemas.microsoft.com/office/drawing/2014/main" id="{F7D0D74D-1E12-4E69-9DD2-F15A51735B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97979" y="2841238"/>
            <a:ext cx="1371600" cy="1414832"/>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19">
            <a:extLst>
              <a:ext uri="{FF2B5EF4-FFF2-40B4-BE49-F238E27FC236}">
                <a16:creationId xmlns:a16="http://schemas.microsoft.com/office/drawing/2014/main" id="{07AEB285-5877-48C9-9FB3-8C1A2233FE77}"/>
              </a:ext>
            </a:extLst>
          </p:cNvPr>
          <p:cNvSpPr/>
          <p:nvPr/>
        </p:nvSpPr>
        <p:spPr bwMode="auto">
          <a:xfrm>
            <a:off x="3989600" y="2085225"/>
            <a:ext cx="2194560" cy="64008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400" b="1" i="0" dirty="0">
                <a:solidFill>
                  <a:schemeClr val="bg1"/>
                </a:solidFill>
                <a:latin typeface="Arial Narrow" panose="020B0606020202030204" pitchFamily="34" charset="0"/>
              </a:rPr>
              <a:t>Production</a:t>
            </a:r>
          </a:p>
        </p:txBody>
      </p:sp>
      <p:sp>
        <p:nvSpPr>
          <p:cNvPr id="29" name="Rounded Rectangle 19">
            <a:extLst>
              <a:ext uri="{FF2B5EF4-FFF2-40B4-BE49-F238E27FC236}">
                <a16:creationId xmlns:a16="http://schemas.microsoft.com/office/drawing/2014/main" id="{2974C763-BDE0-4984-8921-0DCB524E0C84}"/>
              </a:ext>
            </a:extLst>
          </p:cNvPr>
          <p:cNvSpPr/>
          <p:nvPr/>
        </p:nvSpPr>
        <p:spPr bwMode="auto">
          <a:xfrm>
            <a:off x="6543123" y="2085225"/>
            <a:ext cx="2194560" cy="64008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400" b="1" i="0" dirty="0">
                <a:solidFill>
                  <a:schemeClr val="bg1"/>
                </a:solidFill>
                <a:latin typeface="Arial Narrow" panose="020B0606020202030204" pitchFamily="34" charset="0"/>
              </a:rPr>
              <a:t>Transportation</a:t>
            </a:r>
          </a:p>
        </p:txBody>
      </p:sp>
      <p:sp>
        <p:nvSpPr>
          <p:cNvPr id="30" name="Rounded Rectangle 19">
            <a:extLst>
              <a:ext uri="{FF2B5EF4-FFF2-40B4-BE49-F238E27FC236}">
                <a16:creationId xmlns:a16="http://schemas.microsoft.com/office/drawing/2014/main" id="{614F8ED0-C52E-4EA3-B917-D538E24E7B0B}"/>
              </a:ext>
            </a:extLst>
          </p:cNvPr>
          <p:cNvSpPr/>
          <p:nvPr/>
        </p:nvSpPr>
        <p:spPr bwMode="auto">
          <a:xfrm>
            <a:off x="9096646" y="2085225"/>
            <a:ext cx="2194560" cy="64008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400" b="1" i="0" dirty="0">
                <a:solidFill>
                  <a:schemeClr val="bg1"/>
                </a:solidFill>
                <a:latin typeface="Arial Narrow" panose="020B0606020202030204" pitchFamily="34" charset="0"/>
              </a:rPr>
              <a:t>Transactions</a:t>
            </a:r>
          </a:p>
        </p:txBody>
      </p:sp>
      <p:pic>
        <p:nvPicPr>
          <p:cNvPr id="31" name="Picture 6" descr="Image result for production icon">
            <a:extLst>
              <a:ext uri="{FF2B5EF4-FFF2-40B4-BE49-F238E27FC236}">
                <a16:creationId xmlns:a16="http://schemas.microsoft.com/office/drawing/2014/main" id="{C3ED76CC-9F07-42B6-B25F-F5B6EFA74B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8800" y="2871506"/>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Image result for freight transportation icon">
            <a:extLst>
              <a:ext uri="{FF2B5EF4-FFF2-40B4-BE49-F238E27FC236}">
                <a16:creationId xmlns:a16="http://schemas.microsoft.com/office/drawing/2014/main" id="{E898B9E5-4C99-4259-90A7-F24A059FCE2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4707" b="11556"/>
          <a:stretch/>
        </p:blipFill>
        <p:spPr bwMode="auto">
          <a:xfrm>
            <a:off x="6748196" y="2986187"/>
            <a:ext cx="1645920" cy="121364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E7D15FFC-9D57-4C3C-B4B7-867CEBFCCF84}"/>
              </a:ext>
            </a:extLst>
          </p:cNvPr>
          <p:cNvSpPr/>
          <p:nvPr/>
        </p:nvSpPr>
        <p:spPr>
          <a:xfrm>
            <a:off x="1434135" y="4400353"/>
            <a:ext cx="2194560" cy="1200329"/>
          </a:xfrm>
          <a:prstGeom prst="rect">
            <a:avLst/>
          </a:prstGeom>
        </p:spPr>
        <p:txBody>
          <a:bodyPr wrap="square">
            <a:noAutofit/>
          </a:bodyPr>
          <a:lstStyle/>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Regulatory chains.</a:t>
            </a:r>
          </a:p>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Harmonization of regulatory regimes.</a:t>
            </a:r>
          </a:p>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Trade agreements.</a:t>
            </a:r>
          </a:p>
        </p:txBody>
      </p:sp>
      <p:sp>
        <p:nvSpPr>
          <p:cNvPr id="34" name="Rectangle 33">
            <a:extLst>
              <a:ext uri="{FF2B5EF4-FFF2-40B4-BE49-F238E27FC236}">
                <a16:creationId xmlns:a16="http://schemas.microsoft.com/office/drawing/2014/main" id="{A84BCD7D-0A30-48F7-AC13-E4887447367A}"/>
              </a:ext>
            </a:extLst>
          </p:cNvPr>
          <p:cNvSpPr/>
          <p:nvPr/>
        </p:nvSpPr>
        <p:spPr>
          <a:xfrm>
            <a:off x="3995483" y="4406490"/>
            <a:ext cx="2194560" cy="1200329"/>
          </a:xfrm>
          <a:prstGeom prst="rect">
            <a:avLst/>
          </a:prstGeom>
        </p:spPr>
        <p:txBody>
          <a:bodyPr wrap="square">
            <a:noAutofit/>
          </a:bodyPr>
          <a:lstStyle/>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Supply / value chains.</a:t>
            </a:r>
          </a:p>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Offshoring.</a:t>
            </a:r>
          </a:p>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Global production networks.</a:t>
            </a:r>
          </a:p>
        </p:txBody>
      </p:sp>
      <p:sp>
        <p:nvSpPr>
          <p:cNvPr id="35" name="Rectangle 34">
            <a:extLst>
              <a:ext uri="{FF2B5EF4-FFF2-40B4-BE49-F238E27FC236}">
                <a16:creationId xmlns:a16="http://schemas.microsoft.com/office/drawing/2014/main" id="{0687DE65-FE47-49EF-8BED-0BC2D7E3C867}"/>
              </a:ext>
            </a:extLst>
          </p:cNvPr>
          <p:cNvSpPr/>
          <p:nvPr/>
        </p:nvSpPr>
        <p:spPr>
          <a:xfrm>
            <a:off x="6543123" y="4402624"/>
            <a:ext cx="2286000" cy="1200329"/>
          </a:xfrm>
          <a:prstGeom prst="rect">
            <a:avLst/>
          </a:prstGeom>
        </p:spPr>
        <p:txBody>
          <a:bodyPr wrap="square">
            <a:noAutofit/>
          </a:bodyPr>
          <a:lstStyle/>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Transport chains.</a:t>
            </a:r>
          </a:p>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Containerization.</a:t>
            </a:r>
          </a:p>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Transborder transportation.</a:t>
            </a:r>
          </a:p>
        </p:txBody>
      </p:sp>
      <p:sp>
        <p:nvSpPr>
          <p:cNvPr id="36" name="Rectangle 35">
            <a:extLst>
              <a:ext uri="{FF2B5EF4-FFF2-40B4-BE49-F238E27FC236}">
                <a16:creationId xmlns:a16="http://schemas.microsoft.com/office/drawing/2014/main" id="{090F2799-A898-4BD4-8166-DA3AD76FA2C9}"/>
              </a:ext>
            </a:extLst>
          </p:cNvPr>
          <p:cNvSpPr/>
          <p:nvPr/>
        </p:nvSpPr>
        <p:spPr>
          <a:xfrm>
            <a:off x="9097910" y="4394508"/>
            <a:ext cx="2193296" cy="1245909"/>
          </a:xfrm>
          <a:prstGeom prst="rect">
            <a:avLst/>
          </a:prstGeom>
        </p:spPr>
        <p:txBody>
          <a:bodyPr wrap="square">
            <a:noAutofit/>
          </a:bodyPr>
          <a:lstStyle/>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Information chains (ICT).</a:t>
            </a:r>
          </a:p>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Investment capital.</a:t>
            </a:r>
          </a:p>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Credit for transactions.</a:t>
            </a:r>
          </a:p>
        </p:txBody>
      </p:sp>
      <p:sp>
        <p:nvSpPr>
          <p:cNvPr id="37" name="Rounded Rectangle 19">
            <a:extLst>
              <a:ext uri="{FF2B5EF4-FFF2-40B4-BE49-F238E27FC236}">
                <a16:creationId xmlns:a16="http://schemas.microsoft.com/office/drawing/2014/main" id="{7AF10578-401C-4466-B0A5-8B7F657BC325}"/>
              </a:ext>
            </a:extLst>
          </p:cNvPr>
          <p:cNvSpPr/>
          <p:nvPr/>
        </p:nvSpPr>
        <p:spPr bwMode="auto">
          <a:xfrm>
            <a:off x="2660760" y="5855056"/>
            <a:ext cx="7315200" cy="45720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400" b="1" i="0" dirty="0">
                <a:solidFill>
                  <a:schemeClr val="bg1"/>
                </a:solidFill>
                <a:latin typeface="Arial Narrow" panose="020B0606020202030204" pitchFamily="34" charset="0"/>
              </a:rPr>
              <a:t>Standards</a:t>
            </a:r>
          </a:p>
        </p:txBody>
      </p:sp>
      <p:sp>
        <p:nvSpPr>
          <p:cNvPr id="38" name="TextBox 37">
            <a:extLst>
              <a:ext uri="{FF2B5EF4-FFF2-40B4-BE49-F238E27FC236}">
                <a16:creationId xmlns:a16="http://schemas.microsoft.com/office/drawing/2014/main" id="{D2C49F69-A49C-4F6F-B697-B2198F8636F5}"/>
              </a:ext>
            </a:extLst>
          </p:cNvPr>
          <p:cNvSpPr txBox="1">
            <a:spLocks/>
          </p:cNvSpPr>
          <p:nvPr/>
        </p:nvSpPr>
        <p:spPr>
          <a:xfrm>
            <a:off x="10042196" y="5975934"/>
            <a:ext cx="452047" cy="215444"/>
          </a:xfrm>
          <a:prstGeom prst="rect">
            <a:avLst/>
          </a:prstGeom>
          <a:noFill/>
        </p:spPr>
        <p:txBody>
          <a:bodyPr wrap="none" lIns="0" tIns="0" rIns="0" bIns="0">
            <a:spAutoFit/>
          </a:bodyPr>
          <a:lstStyle/>
          <a:p>
            <a:r>
              <a:rPr lang="en-US" sz="1400" i="0" dirty="0">
                <a:solidFill>
                  <a:schemeClr val="bg1">
                    <a:lumMod val="65000"/>
                  </a:schemeClr>
                </a:solidFill>
                <a:latin typeface="Arial Narrow" panose="020B0606020202030204" pitchFamily="34" charset="0"/>
              </a:rPr>
              <a:t>© GTS</a:t>
            </a:r>
          </a:p>
        </p:txBody>
      </p:sp>
      <p:sp>
        <p:nvSpPr>
          <p:cNvPr id="39" name="TextBox 38">
            <a:extLst>
              <a:ext uri="{FF2B5EF4-FFF2-40B4-BE49-F238E27FC236}">
                <a16:creationId xmlns:a16="http://schemas.microsoft.com/office/drawing/2014/main" id="{5E2EE8A2-EA8C-4535-95FB-DC0086D3AA18}"/>
              </a:ext>
            </a:extLst>
          </p:cNvPr>
          <p:cNvSpPr txBox="1"/>
          <p:nvPr/>
        </p:nvSpPr>
        <p:spPr>
          <a:xfrm>
            <a:off x="3628206" y="6314708"/>
            <a:ext cx="5476179" cy="369332"/>
          </a:xfrm>
          <a:prstGeom prst="rect">
            <a:avLst/>
          </a:prstGeom>
          <a:noFill/>
        </p:spPr>
        <p:txBody>
          <a:bodyPr wrap="none" rtlCol="0">
            <a:spAutoFit/>
          </a:bodyPr>
          <a:lstStyle/>
          <a:p>
            <a:r>
              <a:rPr lang="en-US" i="0" dirty="0">
                <a:latin typeface="Arial Narrow" panose="020B0606020202030204" pitchFamily="34" charset="0"/>
              </a:rPr>
              <a:t>Measures, voltage, telecommunications, containers, currencies</a:t>
            </a:r>
          </a:p>
        </p:txBody>
      </p:sp>
    </p:spTree>
    <p:extLst>
      <p:ext uri="{BB962C8B-B14F-4D97-AF65-F5344CB8AC3E}">
        <p14:creationId xmlns:p14="http://schemas.microsoft.com/office/powerpoint/2010/main" val="245432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map&#10;&#10;Description automatically generated">
            <a:extLst>
              <a:ext uri="{FF2B5EF4-FFF2-40B4-BE49-F238E27FC236}">
                <a16:creationId xmlns:a16="http://schemas.microsoft.com/office/drawing/2014/main" id="{4CC0F254-0B40-4171-834E-FA900C254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543" y="1132948"/>
            <a:ext cx="9144000" cy="5630676"/>
          </a:xfrm>
          <a:prstGeom prst="rect">
            <a:avLst/>
          </a:prstGeom>
        </p:spPr>
      </p:pic>
      <p:sp>
        <p:nvSpPr>
          <p:cNvPr id="2" name="Title 1"/>
          <p:cNvSpPr>
            <a:spLocks noGrp="1"/>
          </p:cNvSpPr>
          <p:nvPr>
            <p:ph type="title"/>
          </p:nvPr>
        </p:nvSpPr>
        <p:spPr/>
        <p:txBody>
          <a:bodyPr/>
          <a:lstStyle/>
          <a:p>
            <a:r>
              <a:rPr lang="en-US" dirty="0"/>
              <a:t>Economic Integration Levels, 2015</a:t>
            </a:r>
          </a:p>
        </p:txBody>
      </p:sp>
      <p:sp>
        <p:nvSpPr>
          <p:cNvPr id="7" name="Action Button: Document 6" title="Read this Web Page">
            <a:hlinkClick r:id="rId4" highlightClick="1"/>
          </p:cNvPr>
          <p:cNvSpPr/>
          <p:nvPr/>
        </p:nvSpPr>
        <p:spPr bwMode="auto">
          <a:xfrm>
            <a:off x="10821150" y="5078896"/>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8" name="TextBox 7"/>
          <p:cNvSpPr txBox="1"/>
          <p:nvPr/>
        </p:nvSpPr>
        <p:spPr>
          <a:xfrm>
            <a:off x="10216150" y="5605438"/>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6" name="Rounded Rectangle 62">
            <a:extLst>
              <a:ext uri="{FF2B5EF4-FFF2-40B4-BE49-F238E27FC236}">
                <a16:creationId xmlns:a16="http://schemas.microsoft.com/office/drawing/2014/main" id="{069193C4-FA34-4A4B-BD05-6B7C938B42D6}"/>
              </a:ext>
            </a:extLst>
          </p:cNvPr>
          <p:cNvSpPr/>
          <p:nvPr/>
        </p:nvSpPr>
        <p:spPr bwMode="auto">
          <a:xfrm>
            <a:off x="9856279" y="824504"/>
            <a:ext cx="2194560" cy="2922944"/>
          </a:xfrm>
          <a:prstGeom prst="roundRect">
            <a:avLst>
              <a:gd name="adj" fmla="val 6459"/>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10" name="Rounded Rectangle 19">
            <a:extLst>
              <a:ext uri="{FF2B5EF4-FFF2-40B4-BE49-F238E27FC236}">
                <a16:creationId xmlns:a16="http://schemas.microsoft.com/office/drawing/2014/main" id="{42DF70DC-7CAC-48A3-8B39-5B447FF4C620}"/>
              </a:ext>
            </a:extLst>
          </p:cNvPr>
          <p:cNvSpPr/>
          <p:nvPr/>
        </p:nvSpPr>
        <p:spPr bwMode="auto">
          <a:xfrm>
            <a:off x="9856279" y="104775"/>
            <a:ext cx="2194560" cy="64008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400" b="1" i="0" dirty="0">
                <a:solidFill>
                  <a:schemeClr val="bg1"/>
                </a:solidFill>
                <a:latin typeface="Arial Narrow" panose="020B0606020202030204" pitchFamily="34" charset="0"/>
              </a:rPr>
              <a:t>Integration</a:t>
            </a:r>
          </a:p>
        </p:txBody>
      </p:sp>
      <p:pic>
        <p:nvPicPr>
          <p:cNvPr id="11" name="Picture 2" descr="Image result for trade  icon">
            <a:extLst>
              <a:ext uri="{FF2B5EF4-FFF2-40B4-BE49-F238E27FC236}">
                <a16:creationId xmlns:a16="http://schemas.microsoft.com/office/drawing/2014/main" id="{CD1C325E-9B7F-4E1F-B987-5051E6B312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7759" y="948786"/>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B58569F-2C14-4E35-98D9-D1097B792A29}"/>
              </a:ext>
            </a:extLst>
          </p:cNvPr>
          <p:cNvSpPr/>
          <p:nvPr/>
        </p:nvSpPr>
        <p:spPr>
          <a:xfrm>
            <a:off x="9854337" y="2419903"/>
            <a:ext cx="2194560" cy="1200329"/>
          </a:xfrm>
          <a:prstGeom prst="rect">
            <a:avLst/>
          </a:prstGeom>
        </p:spPr>
        <p:txBody>
          <a:bodyPr wrap="square">
            <a:noAutofit/>
          </a:bodyPr>
          <a:lstStyle/>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Regulatory chains.</a:t>
            </a:r>
          </a:p>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Harmonization of regulatory regimes.</a:t>
            </a:r>
          </a:p>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Trade agreements.</a:t>
            </a:r>
          </a:p>
        </p:txBody>
      </p:sp>
    </p:spTree>
    <p:extLst>
      <p:ext uri="{BB962C8B-B14F-4D97-AF65-F5344CB8AC3E}">
        <p14:creationId xmlns:p14="http://schemas.microsoft.com/office/powerpoint/2010/main" val="4262969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Performance Index, 2016</a:t>
            </a:r>
          </a:p>
        </p:txBody>
      </p:sp>
      <p:pic>
        <p:nvPicPr>
          <p:cNvPr id="6" name="Picture 5" descr="A picture containing text, map&#10;&#10;Description automatically generated">
            <a:extLst>
              <a:ext uri="{FF2B5EF4-FFF2-40B4-BE49-F238E27FC236}">
                <a16:creationId xmlns:a16="http://schemas.microsoft.com/office/drawing/2014/main" id="{288679A7-16BA-4684-AABD-4E58F40E9E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690" y="1123291"/>
            <a:ext cx="9144000" cy="5630680"/>
          </a:xfrm>
          <a:prstGeom prst="rect">
            <a:avLst/>
          </a:prstGeom>
        </p:spPr>
      </p:pic>
      <p:sp>
        <p:nvSpPr>
          <p:cNvPr id="5" name="Rounded Rectangle 62">
            <a:extLst>
              <a:ext uri="{FF2B5EF4-FFF2-40B4-BE49-F238E27FC236}">
                <a16:creationId xmlns:a16="http://schemas.microsoft.com/office/drawing/2014/main" id="{315984BC-7B7F-41E9-AF43-5F98D15FE3DE}"/>
              </a:ext>
            </a:extLst>
          </p:cNvPr>
          <p:cNvSpPr/>
          <p:nvPr/>
        </p:nvSpPr>
        <p:spPr bwMode="auto">
          <a:xfrm>
            <a:off x="9864962" y="864673"/>
            <a:ext cx="2194560" cy="2922944"/>
          </a:xfrm>
          <a:prstGeom prst="roundRect">
            <a:avLst>
              <a:gd name="adj" fmla="val 6459"/>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7" name="Rounded Rectangle 19">
            <a:extLst>
              <a:ext uri="{FF2B5EF4-FFF2-40B4-BE49-F238E27FC236}">
                <a16:creationId xmlns:a16="http://schemas.microsoft.com/office/drawing/2014/main" id="{4C046A41-46F4-4B64-9D27-708C07AF6E50}"/>
              </a:ext>
            </a:extLst>
          </p:cNvPr>
          <p:cNvSpPr/>
          <p:nvPr/>
        </p:nvSpPr>
        <p:spPr bwMode="auto">
          <a:xfrm>
            <a:off x="9864962" y="144973"/>
            <a:ext cx="2194560" cy="64008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400" b="1" i="0" dirty="0">
                <a:solidFill>
                  <a:schemeClr val="bg1"/>
                </a:solidFill>
                <a:latin typeface="Arial Narrow" panose="020B0606020202030204" pitchFamily="34" charset="0"/>
              </a:rPr>
              <a:t>Production</a:t>
            </a:r>
          </a:p>
        </p:txBody>
      </p:sp>
      <p:pic>
        <p:nvPicPr>
          <p:cNvPr id="8" name="Picture 6" descr="Image result for production icon">
            <a:extLst>
              <a:ext uri="{FF2B5EF4-FFF2-40B4-BE49-F238E27FC236}">
                <a16:creationId xmlns:a16="http://schemas.microsoft.com/office/drawing/2014/main" id="{8F44BB8A-7962-4F3B-A386-F0766103E4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64162" y="931254"/>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135FDC9-7E2B-40D2-81E2-3356DE7D746A}"/>
              </a:ext>
            </a:extLst>
          </p:cNvPr>
          <p:cNvSpPr/>
          <p:nvPr/>
        </p:nvSpPr>
        <p:spPr>
          <a:xfrm>
            <a:off x="9870845" y="2466238"/>
            <a:ext cx="2194560" cy="1200329"/>
          </a:xfrm>
          <a:prstGeom prst="rect">
            <a:avLst/>
          </a:prstGeom>
        </p:spPr>
        <p:txBody>
          <a:bodyPr wrap="square">
            <a:noAutofit/>
          </a:bodyPr>
          <a:lstStyle/>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Supply / value chains.</a:t>
            </a:r>
          </a:p>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Offshoring.</a:t>
            </a:r>
          </a:p>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Global production networks.</a:t>
            </a:r>
          </a:p>
        </p:txBody>
      </p:sp>
      <p:sp>
        <p:nvSpPr>
          <p:cNvPr id="10" name="Action Button: Document 9" title="Read this Web Page">
            <a:hlinkClick r:id="rId5" highlightClick="1"/>
            <a:extLst>
              <a:ext uri="{FF2B5EF4-FFF2-40B4-BE49-F238E27FC236}">
                <a16:creationId xmlns:a16="http://schemas.microsoft.com/office/drawing/2014/main" id="{1AFEA7B6-7A4E-4692-871E-115391A3F707}"/>
              </a:ext>
            </a:extLst>
          </p:cNvPr>
          <p:cNvSpPr/>
          <p:nvPr/>
        </p:nvSpPr>
        <p:spPr bwMode="auto">
          <a:xfrm>
            <a:off x="10869162" y="5225323"/>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11" name="TextBox 10">
            <a:extLst>
              <a:ext uri="{FF2B5EF4-FFF2-40B4-BE49-F238E27FC236}">
                <a16:creationId xmlns:a16="http://schemas.microsoft.com/office/drawing/2014/main" id="{CCF96CD1-EF26-4685-99B4-D4F0398528D7}"/>
              </a:ext>
            </a:extLst>
          </p:cNvPr>
          <p:cNvSpPr txBox="1"/>
          <p:nvPr/>
        </p:nvSpPr>
        <p:spPr>
          <a:xfrm>
            <a:off x="10264162" y="5751865"/>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1361130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World’s Major Container Ports, 2016</a:t>
            </a:r>
          </a:p>
        </p:txBody>
      </p:sp>
      <p:sp>
        <p:nvSpPr>
          <p:cNvPr id="5" name="Action Button: Document 4" title="Read this Web Page">
            <a:hlinkClick r:id="rId3" highlightClick="1"/>
          </p:cNvPr>
          <p:cNvSpPr/>
          <p:nvPr/>
        </p:nvSpPr>
        <p:spPr bwMode="auto">
          <a:xfrm>
            <a:off x="10929799" y="4569457"/>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6" name="TextBox 5"/>
          <p:cNvSpPr txBox="1"/>
          <p:nvPr/>
        </p:nvSpPr>
        <p:spPr>
          <a:xfrm>
            <a:off x="10380903" y="5080894"/>
            <a:ext cx="1701107" cy="400110"/>
          </a:xfrm>
          <a:prstGeom prst="rect">
            <a:avLst/>
          </a:prstGeom>
          <a:noFill/>
        </p:spPr>
        <p:txBody>
          <a:bodyPr wrap="none" rtlCol="0">
            <a:spAutoFit/>
          </a:bodyPr>
          <a:lstStyle/>
          <a:p>
            <a:r>
              <a:rPr lang="en-US" sz="2000" b="1" dirty="0">
                <a:latin typeface="Agency FB" pitchFamily="34" charset="0"/>
              </a:rPr>
              <a:t>Read this content</a:t>
            </a:r>
          </a:p>
        </p:txBody>
      </p:sp>
      <p:pic>
        <p:nvPicPr>
          <p:cNvPr id="7" name="Picture 6" descr="Chart, surface chart&#10;&#10;Description automatically generated">
            <a:extLst>
              <a:ext uri="{FF2B5EF4-FFF2-40B4-BE49-F238E27FC236}">
                <a16:creationId xmlns:a16="http://schemas.microsoft.com/office/drawing/2014/main" id="{C92117E5-4F8F-4301-82A1-CDF369E35B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43" y="1139226"/>
            <a:ext cx="9235440" cy="5686987"/>
          </a:xfrm>
          <a:prstGeom prst="rect">
            <a:avLst/>
          </a:prstGeom>
        </p:spPr>
      </p:pic>
      <p:sp>
        <p:nvSpPr>
          <p:cNvPr id="8" name="Rounded Rectangle 62">
            <a:extLst>
              <a:ext uri="{FF2B5EF4-FFF2-40B4-BE49-F238E27FC236}">
                <a16:creationId xmlns:a16="http://schemas.microsoft.com/office/drawing/2014/main" id="{C5B71F66-1B3C-4708-9B21-27EE1BD8C782}"/>
              </a:ext>
            </a:extLst>
          </p:cNvPr>
          <p:cNvSpPr/>
          <p:nvPr/>
        </p:nvSpPr>
        <p:spPr bwMode="auto">
          <a:xfrm>
            <a:off x="9824117" y="812742"/>
            <a:ext cx="2194560" cy="2922944"/>
          </a:xfrm>
          <a:prstGeom prst="roundRect">
            <a:avLst>
              <a:gd name="adj" fmla="val 6459"/>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9" name="Rounded Rectangle 19">
            <a:extLst>
              <a:ext uri="{FF2B5EF4-FFF2-40B4-BE49-F238E27FC236}">
                <a16:creationId xmlns:a16="http://schemas.microsoft.com/office/drawing/2014/main" id="{CE417BBE-DF63-4459-B936-8999CBA75C1B}"/>
              </a:ext>
            </a:extLst>
          </p:cNvPr>
          <p:cNvSpPr/>
          <p:nvPr/>
        </p:nvSpPr>
        <p:spPr bwMode="auto">
          <a:xfrm>
            <a:off x="9824117" y="93042"/>
            <a:ext cx="2194560" cy="64008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400" b="1" i="0" dirty="0">
                <a:solidFill>
                  <a:schemeClr val="bg1"/>
                </a:solidFill>
                <a:latin typeface="Arial Narrow" panose="020B0606020202030204" pitchFamily="34" charset="0"/>
              </a:rPr>
              <a:t>Transportation</a:t>
            </a:r>
          </a:p>
        </p:txBody>
      </p:sp>
      <p:pic>
        <p:nvPicPr>
          <p:cNvPr id="10" name="Picture 8" descr="Image result for freight transportation icon">
            <a:extLst>
              <a:ext uri="{FF2B5EF4-FFF2-40B4-BE49-F238E27FC236}">
                <a16:creationId xmlns:a16="http://schemas.microsoft.com/office/drawing/2014/main" id="{F11830C7-8113-4E81-9BA3-B4AE4EE8047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707" b="11556"/>
          <a:stretch/>
        </p:blipFill>
        <p:spPr bwMode="auto">
          <a:xfrm>
            <a:off x="10029190" y="994004"/>
            <a:ext cx="1645920" cy="121364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EEA5235-359D-4BBC-A06A-BC79609DA7C7}"/>
              </a:ext>
            </a:extLst>
          </p:cNvPr>
          <p:cNvSpPr/>
          <p:nvPr/>
        </p:nvSpPr>
        <p:spPr>
          <a:xfrm>
            <a:off x="9824117" y="2410441"/>
            <a:ext cx="2286000" cy="1200329"/>
          </a:xfrm>
          <a:prstGeom prst="rect">
            <a:avLst/>
          </a:prstGeom>
        </p:spPr>
        <p:txBody>
          <a:bodyPr wrap="square">
            <a:noAutofit/>
          </a:bodyPr>
          <a:lstStyle/>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Transport chains.</a:t>
            </a:r>
          </a:p>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Containerization.</a:t>
            </a:r>
          </a:p>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Transborder transportation.</a:t>
            </a:r>
          </a:p>
        </p:txBody>
      </p:sp>
    </p:spTree>
    <p:extLst>
      <p:ext uri="{BB962C8B-B14F-4D97-AF65-F5344CB8AC3E}">
        <p14:creationId xmlns:p14="http://schemas.microsoft.com/office/powerpoint/2010/main" val="2507939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25491-3B4F-45B8-BF1C-BED6BBF88215}"/>
              </a:ext>
            </a:extLst>
          </p:cNvPr>
          <p:cNvSpPr>
            <a:spLocks noGrp="1"/>
          </p:cNvSpPr>
          <p:nvPr>
            <p:ph type="title"/>
          </p:nvPr>
        </p:nvSpPr>
        <p:spPr/>
        <p:txBody>
          <a:bodyPr/>
          <a:lstStyle/>
          <a:p>
            <a:r>
              <a:rPr lang="en-US" dirty="0"/>
              <a:t>Global Financial Centers, 2021</a:t>
            </a:r>
          </a:p>
        </p:txBody>
      </p:sp>
      <p:pic>
        <p:nvPicPr>
          <p:cNvPr id="5" name="Picture 4" descr="Map&#10;&#10;Description automatically generated">
            <a:extLst>
              <a:ext uri="{FF2B5EF4-FFF2-40B4-BE49-F238E27FC236}">
                <a16:creationId xmlns:a16="http://schemas.microsoft.com/office/drawing/2014/main" id="{6ABFEE3C-A246-478E-A6BF-0AFE73C555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150" y="1123633"/>
            <a:ext cx="9144000" cy="5630680"/>
          </a:xfrm>
          <a:prstGeom prst="rect">
            <a:avLst/>
          </a:prstGeom>
        </p:spPr>
      </p:pic>
      <p:sp>
        <p:nvSpPr>
          <p:cNvPr id="6" name="Rounded Rectangle 62">
            <a:extLst>
              <a:ext uri="{FF2B5EF4-FFF2-40B4-BE49-F238E27FC236}">
                <a16:creationId xmlns:a16="http://schemas.microsoft.com/office/drawing/2014/main" id="{1FD67A47-4834-4C61-9EC1-01606405B0ED}"/>
              </a:ext>
            </a:extLst>
          </p:cNvPr>
          <p:cNvSpPr/>
          <p:nvPr/>
        </p:nvSpPr>
        <p:spPr bwMode="auto">
          <a:xfrm>
            <a:off x="9901864" y="823387"/>
            <a:ext cx="2194560" cy="2922944"/>
          </a:xfrm>
          <a:prstGeom prst="roundRect">
            <a:avLst>
              <a:gd name="adj" fmla="val 6459"/>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pic>
        <p:nvPicPr>
          <p:cNvPr id="7" name="Picture 4" descr="Image result for trade  icon">
            <a:extLst>
              <a:ext uri="{FF2B5EF4-FFF2-40B4-BE49-F238E27FC236}">
                <a16:creationId xmlns:a16="http://schemas.microsoft.com/office/drawing/2014/main" id="{2EF28D2A-8E16-48FF-9299-10462B6A5E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03197" y="859700"/>
            <a:ext cx="1371600" cy="1414832"/>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19">
            <a:extLst>
              <a:ext uri="{FF2B5EF4-FFF2-40B4-BE49-F238E27FC236}">
                <a16:creationId xmlns:a16="http://schemas.microsoft.com/office/drawing/2014/main" id="{5A2EFF5B-A2D0-4729-8AE3-E932A436852C}"/>
              </a:ext>
            </a:extLst>
          </p:cNvPr>
          <p:cNvSpPr/>
          <p:nvPr/>
        </p:nvSpPr>
        <p:spPr bwMode="auto">
          <a:xfrm>
            <a:off x="9901864" y="103687"/>
            <a:ext cx="2194560" cy="64008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400" b="1" i="0" dirty="0">
                <a:solidFill>
                  <a:schemeClr val="bg1"/>
                </a:solidFill>
                <a:latin typeface="Arial Narrow" panose="020B0606020202030204" pitchFamily="34" charset="0"/>
              </a:rPr>
              <a:t>Transactions</a:t>
            </a:r>
          </a:p>
        </p:txBody>
      </p:sp>
      <p:sp>
        <p:nvSpPr>
          <p:cNvPr id="9" name="Rectangle 8">
            <a:extLst>
              <a:ext uri="{FF2B5EF4-FFF2-40B4-BE49-F238E27FC236}">
                <a16:creationId xmlns:a16="http://schemas.microsoft.com/office/drawing/2014/main" id="{ECB9EB28-CF58-421D-861E-4BFF13875E1B}"/>
              </a:ext>
            </a:extLst>
          </p:cNvPr>
          <p:cNvSpPr/>
          <p:nvPr/>
        </p:nvSpPr>
        <p:spPr>
          <a:xfrm>
            <a:off x="9903128" y="2412970"/>
            <a:ext cx="2193296" cy="1245909"/>
          </a:xfrm>
          <a:prstGeom prst="rect">
            <a:avLst/>
          </a:prstGeom>
        </p:spPr>
        <p:txBody>
          <a:bodyPr wrap="square">
            <a:noAutofit/>
          </a:bodyPr>
          <a:lstStyle/>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Information chains (ICT).</a:t>
            </a:r>
          </a:p>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Investment capital.</a:t>
            </a:r>
          </a:p>
          <a:p>
            <a:pPr marL="115888" lvl="0" indent="-115888">
              <a:buFont typeface="Arial" panose="020B0604020202020204" pitchFamily="34" charset="0"/>
              <a:buChar char="•"/>
            </a:pPr>
            <a:r>
              <a:rPr lang="en-US" i="0" dirty="0">
                <a:latin typeface="Arial Narrow" panose="020B0606020202030204" pitchFamily="34" charset="0"/>
                <a:cs typeface="Calibri" pitchFamily="34" charset="0"/>
              </a:rPr>
              <a:t>Credit for transactions.</a:t>
            </a:r>
          </a:p>
        </p:txBody>
      </p:sp>
      <p:sp>
        <p:nvSpPr>
          <p:cNvPr id="10" name="Action Button: Document 9" title="Read this Web Page">
            <a:hlinkClick r:id="rId5" highlightClick="1"/>
            <a:extLst>
              <a:ext uri="{FF2B5EF4-FFF2-40B4-BE49-F238E27FC236}">
                <a16:creationId xmlns:a16="http://schemas.microsoft.com/office/drawing/2014/main" id="{B16EF484-2D62-4AF7-A423-DC75365B8A2E}"/>
              </a:ext>
            </a:extLst>
          </p:cNvPr>
          <p:cNvSpPr/>
          <p:nvPr/>
        </p:nvSpPr>
        <p:spPr bwMode="auto">
          <a:xfrm>
            <a:off x="10929799" y="4569457"/>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11" name="TextBox 10">
            <a:extLst>
              <a:ext uri="{FF2B5EF4-FFF2-40B4-BE49-F238E27FC236}">
                <a16:creationId xmlns:a16="http://schemas.microsoft.com/office/drawing/2014/main" id="{6CF275C3-AFA2-4DF6-9F23-9DC9AC2B8960}"/>
              </a:ext>
            </a:extLst>
          </p:cNvPr>
          <p:cNvSpPr txBox="1"/>
          <p:nvPr/>
        </p:nvSpPr>
        <p:spPr>
          <a:xfrm>
            <a:off x="10380903" y="5080894"/>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2157567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84A67F-7DEB-4BCE-8275-0122A6BDB20D}"/>
              </a:ext>
            </a:extLst>
          </p:cNvPr>
          <p:cNvSpPr>
            <a:spLocks noGrp="1"/>
          </p:cNvSpPr>
          <p:nvPr>
            <p:ph type="title"/>
          </p:nvPr>
        </p:nvSpPr>
        <p:spPr/>
        <p:txBody>
          <a:bodyPr/>
          <a:lstStyle/>
          <a:p>
            <a:r>
              <a:rPr lang="en-US" dirty="0"/>
              <a:t>The Flows of Globalization</a:t>
            </a:r>
          </a:p>
        </p:txBody>
      </p:sp>
      <p:sp>
        <p:nvSpPr>
          <p:cNvPr id="30" name="Action Button: Document 29" title="Read this Web Page">
            <a:hlinkClick r:id="rId2" highlightClick="1"/>
            <a:extLst>
              <a:ext uri="{FF2B5EF4-FFF2-40B4-BE49-F238E27FC236}">
                <a16:creationId xmlns:a16="http://schemas.microsoft.com/office/drawing/2014/main" id="{FDD79461-162D-466B-A52F-971D2F50C67E}"/>
              </a:ext>
            </a:extLst>
          </p:cNvPr>
          <p:cNvSpPr/>
          <p:nvPr/>
        </p:nvSpPr>
        <p:spPr bwMode="auto">
          <a:xfrm>
            <a:off x="884175" y="1552739"/>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31" name="TextBox 30">
            <a:extLst>
              <a:ext uri="{FF2B5EF4-FFF2-40B4-BE49-F238E27FC236}">
                <a16:creationId xmlns:a16="http://schemas.microsoft.com/office/drawing/2014/main" id="{ACBDFD08-A8E8-4375-A8CA-BBADC6579904}"/>
              </a:ext>
            </a:extLst>
          </p:cNvPr>
          <p:cNvSpPr txBox="1"/>
          <p:nvPr/>
        </p:nvSpPr>
        <p:spPr>
          <a:xfrm>
            <a:off x="344748" y="2094884"/>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32" name="TextBox 31">
            <a:extLst>
              <a:ext uri="{FF2B5EF4-FFF2-40B4-BE49-F238E27FC236}">
                <a16:creationId xmlns:a16="http://schemas.microsoft.com/office/drawing/2014/main" id="{69F918E9-7D0F-4855-93E6-EA05B85441BF}"/>
              </a:ext>
            </a:extLst>
          </p:cNvPr>
          <p:cNvSpPr txBox="1"/>
          <p:nvPr/>
        </p:nvSpPr>
        <p:spPr>
          <a:xfrm>
            <a:off x="8271585" y="181435"/>
            <a:ext cx="3704273" cy="707886"/>
          </a:xfrm>
          <a:prstGeom prst="rect">
            <a:avLst/>
          </a:prstGeom>
          <a:noFill/>
        </p:spPr>
        <p:txBody>
          <a:bodyPr wrap="square" rtlCol="0">
            <a:spAutoFit/>
          </a:bodyPr>
          <a:lstStyle/>
          <a:p>
            <a:r>
              <a:rPr lang="en-US" sz="2000" b="1" dirty="0">
                <a:latin typeface="Agency FB" pitchFamily="34" charset="0"/>
              </a:rPr>
              <a:t>What are the main flows supporting globalization?</a:t>
            </a:r>
          </a:p>
        </p:txBody>
      </p:sp>
      <p:pic>
        <p:nvPicPr>
          <p:cNvPr id="33" name="Picture 2" descr="C:\Users\ecojpr\AppData\Local\Microsoft\Windows\Temporary Internet Files\Content.IE5\H0P94DF5\MC900442072[1].wmf">
            <a:extLst>
              <a:ext uri="{FF2B5EF4-FFF2-40B4-BE49-F238E27FC236}">
                <a16:creationId xmlns:a16="http://schemas.microsoft.com/office/drawing/2014/main" id="{E7F69831-041E-45D0-8971-B90EEF1FEF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0462" y="193755"/>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A62332A3-D63B-4520-96BE-1D44C73D3454}"/>
              </a:ext>
            </a:extLst>
          </p:cNvPr>
          <p:cNvSpPr/>
          <p:nvPr/>
        </p:nvSpPr>
        <p:spPr>
          <a:xfrm>
            <a:off x="2260894" y="1274837"/>
            <a:ext cx="2926080" cy="5303520"/>
          </a:xfrm>
          <a:prstGeom prst="roundRect">
            <a:avLst>
              <a:gd name="adj" fmla="val 440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dirty="0">
              <a:latin typeface="Arial Narrow" panose="020B0606020202030204" pitchFamily="34" charset="0"/>
            </a:endParaRPr>
          </a:p>
        </p:txBody>
      </p:sp>
      <p:sp>
        <p:nvSpPr>
          <p:cNvPr id="35" name="Rectangle: Rounded Corners 34">
            <a:extLst>
              <a:ext uri="{FF2B5EF4-FFF2-40B4-BE49-F238E27FC236}">
                <a16:creationId xmlns:a16="http://schemas.microsoft.com/office/drawing/2014/main" id="{82B99577-CE69-4710-B0BC-0BD32A3D4950}"/>
              </a:ext>
            </a:extLst>
          </p:cNvPr>
          <p:cNvSpPr/>
          <p:nvPr/>
        </p:nvSpPr>
        <p:spPr>
          <a:xfrm>
            <a:off x="8648713" y="1274837"/>
            <a:ext cx="2926080" cy="5303520"/>
          </a:xfrm>
          <a:prstGeom prst="roundRect">
            <a:avLst>
              <a:gd name="adj" fmla="val 440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dirty="0">
              <a:latin typeface="Arial Narrow" panose="020B0606020202030204" pitchFamily="34" charset="0"/>
            </a:endParaRPr>
          </a:p>
        </p:txBody>
      </p:sp>
      <p:sp>
        <p:nvSpPr>
          <p:cNvPr id="36" name="Rectangle: Rounded Corners 35">
            <a:extLst>
              <a:ext uri="{FF2B5EF4-FFF2-40B4-BE49-F238E27FC236}">
                <a16:creationId xmlns:a16="http://schemas.microsoft.com/office/drawing/2014/main" id="{2C466DC0-AC93-45E4-B23B-CC9786DC9D73}"/>
              </a:ext>
            </a:extLst>
          </p:cNvPr>
          <p:cNvSpPr/>
          <p:nvPr/>
        </p:nvSpPr>
        <p:spPr>
          <a:xfrm>
            <a:off x="5466317" y="1274837"/>
            <a:ext cx="2926080" cy="5303520"/>
          </a:xfrm>
          <a:prstGeom prst="roundRect">
            <a:avLst>
              <a:gd name="adj" fmla="val 440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dirty="0">
              <a:latin typeface="Arial Narrow" panose="020B0606020202030204" pitchFamily="34" charset="0"/>
            </a:endParaRPr>
          </a:p>
        </p:txBody>
      </p:sp>
      <p:sp>
        <p:nvSpPr>
          <p:cNvPr id="37" name="Arrow: Down 36">
            <a:extLst>
              <a:ext uri="{FF2B5EF4-FFF2-40B4-BE49-F238E27FC236}">
                <a16:creationId xmlns:a16="http://schemas.microsoft.com/office/drawing/2014/main" id="{DA0A4F8C-7D1A-48BB-A9FD-35888CA874CB}"/>
              </a:ext>
            </a:extLst>
          </p:cNvPr>
          <p:cNvSpPr/>
          <p:nvPr/>
        </p:nvSpPr>
        <p:spPr>
          <a:xfrm>
            <a:off x="6213062" y="2778006"/>
            <a:ext cx="1371600" cy="3657600"/>
          </a:xfrm>
          <a:prstGeom prst="downArrow">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latin typeface="Arial Narrow" panose="020B0606020202030204" pitchFamily="34" charset="0"/>
            </a:endParaRPr>
          </a:p>
        </p:txBody>
      </p:sp>
      <p:sp>
        <p:nvSpPr>
          <p:cNvPr id="38" name="Arrow: Down 37">
            <a:extLst>
              <a:ext uri="{FF2B5EF4-FFF2-40B4-BE49-F238E27FC236}">
                <a16:creationId xmlns:a16="http://schemas.microsoft.com/office/drawing/2014/main" id="{88134AF3-1825-4A89-A995-14E6E22DE797}"/>
              </a:ext>
            </a:extLst>
          </p:cNvPr>
          <p:cNvSpPr/>
          <p:nvPr/>
        </p:nvSpPr>
        <p:spPr>
          <a:xfrm>
            <a:off x="9379295" y="2778006"/>
            <a:ext cx="1371600" cy="3657600"/>
          </a:xfrm>
          <a:prstGeom prst="downArrow">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latin typeface="Arial Narrow" panose="020B0606020202030204" pitchFamily="34" charset="0"/>
            </a:endParaRPr>
          </a:p>
        </p:txBody>
      </p:sp>
      <p:sp>
        <p:nvSpPr>
          <p:cNvPr id="39" name="Arrow: Down 38">
            <a:extLst>
              <a:ext uri="{FF2B5EF4-FFF2-40B4-BE49-F238E27FC236}">
                <a16:creationId xmlns:a16="http://schemas.microsoft.com/office/drawing/2014/main" id="{2D85BC63-21FF-441A-8DC8-1CBE5B214025}"/>
              </a:ext>
            </a:extLst>
          </p:cNvPr>
          <p:cNvSpPr/>
          <p:nvPr/>
        </p:nvSpPr>
        <p:spPr>
          <a:xfrm>
            <a:off x="3034129" y="2778006"/>
            <a:ext cx="1371600" cy="3657600"/>
          </a:xfrm>
          <a:prstGeom prst="downArrow">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latin typeface="Arial Narrow" panose="020B0606020202030204" pitchFamily="34" charset="0"/>
            </a:endParaRPr>
          </a:p>
        </p:txBody>
      </p:sp>
      <p:sp>
        <p:nvSpPr>
          <p:cNvPr id="40" name="Rounded Rectangle 19">
            <a:extLst>
              <a:ext uri="{FF2B5EF4-FFF2-40B4-BE49-F238E27FC236}">
                <a16:creationId xmlns:a16="http://schemas.microsoft.com/office/drawing/2014/main" id="{B6E07A5A-F766-4BD4-960C-7B01C044D796}"/>
              </a:ext>
            </a:extLst>
          </p:cNvPr>
          <p:cNvSpPr/>
          <p:nvPr/>
        </p:nvSpPr>
        <p:spPr bwMode="auto">
          <a:xfrm>
            <a:off x="2367379" y="2480218"/>
            <a:ext cx="2743200" cy="36576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i="0" dirty="0">
                <a:solidFill>
                  <a:schemeClr val="bg1"/>
                </a:solidFill>
                <a:latin typeface="Arial Narrow" panose="020B0606020202030204" pitchFamily="34" charset="0"/>
              </a:rPr>
              <a:t>TRADE</a:t>
            </a:r>
          </a:p>
        </p:txBody>
      </p:sp>
      <p:sp>
        <p:nvSpPr>
          <p:cNvPr id="41" name="Rounded Rectangle 19">
            <a:extLst>
              <a:ext uri="{FF2B5EF4-FFF2-40B4-BE49-F238E27FC236}">
                <a16:creationId xmlns:a16="http://schemas.microsoft.com/office/drawing/2014/main" id="{86DAA821-52B3-450A-9574-35B7330CFB59}"/>
              </a:ext>
            </a:extLst>
          </p:cNvPr>
          <p:cNvSpPr/>
          <p:nvPr/>
        </p:nvSpPr>
        <p:spPr bwMode="auto">
          <a:xfrm>
            <a:off x="5564316" y="2480218"/>
            <a:ext cx="2743200" cy="36576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i="0" dirty="0">
                <a:solidFill>
                  <a:schemeClr val="bg1"/>
                </a:solidFill>
                <a:latin typeface="Arial Narrow" panose="020B0606020202030204" pitchFamily="34" charset="0"/>
              </a:rPr>
              <a:t>MIGRATION</a:t>
            </a:r>
          </a:p>
        </p:txBody>
      </p:sp>
      <p:sp>
        <p:nvSpPr>
          <p:cNvPr id="42" name="Rounded Rectangle 19">
            <a:extLst>
              <a:ext uri="{FF2B5EF4-FFF2-40B4-BE49-F238E27FC236}">
                <a16:creationId xmlns:a16="http://schemas.microsoft.com/office/drawing/2014/main" id="{8F83A725-AC47-482C-AF69-5ACBD06703DE}"/>
              </a:ext>
            </a:extLst>
          </p:cNvPr>
          <p:cNvSpPr/>
          <p:nvPr/>
        </p:nvSpPr>
        <p:spPr bwMode="auto">
          <a:xfrm>
            <a:off x="8748553" y="2480218"/>
            <a:ext cx="2743200" cy="36576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i="0" dirty="0">
                <a:solidFill>
                  <a:schemeClr val="bg1"/>
                </a:solidFill>
                <a:latin typeface="Arial Narrow" panose="020B0606020202030204" pitchFamily="34" charset="0"/>
              </a:rPr>
              <a:t>TELECOMMUNICATIONS</a:t>
            </a:r>
          </a:p>
        </p:txBody>
      </p:sp>
      <p:pic>
        <p:nvPicPr>
          <p:cNvPr id="43" name="Picture 2" descr="Image result for trade icon">
            <a:extLst>
              <a:ext uri="{FF2B5EF4-FFF2-40B4-BE49-F238E27FC236}">
                <a16:creationId xmlns:a16="http://schemas.microsoft.com/office/drawing/2014/main" id="{D640577D-9883-427B-830E-9104C1960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3679" y="1393706"/>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migration icon">
            <a:extLst>
              <a:ext uri="{FF2B5EF4-FFF2-40B4-BE49-F238E27FC236}">
                <a16:creationId xmlns:a16="http://schemas.microsoft.com/office/drawing/2014/main" id="{E279CFD3-5765-44E4-BFA1-DFE7F03732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5778" y="1322392"/>
            <a:ext cx="1100282" cy="110028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Image result for telecommunication icon">
            <a:extLst>
              <a:ext uri="{FF2B5EF4-FFF2-40B4-BE49-F238E27FC236}">
                <a16:creationId xmlns:a16="http://schemas.microsoft.com/office/drawing/2014/main" id="{C45D1D9F-1469-47DC-8296-D96EFE6B1089}"/>
              </a:ext>
            </a:extLst>
          </p:cNvPr>
          <p:cNvPicPr>
            <a:picLocks noChangeAspect="1" noChangeArrowheads="1"/>
          </p:cNvPicPr>
          <p:nvPr/>
        </p:nvPicPr>
        <p:blipFill rotWithShape="1">
          <a:blip r:embed="rId6" cstate="print">
            <a:biLevel thresh="75000"/>
            <a:extLst>
              <a:ext uri="{28A0092B-C50C-407E-A947-70E740481C1C}">
                <a14:useLocalDpi xmlns:a14="http://schemas.microsoft.com/office/drawing/2010/main" val="0"/>
              </a:ext>
            </a:extLst>
          </a:blip>
          <a:srcRect l="16084" t="9989" r="19980" b="12888"/>
          <a:stretch/>
        </p:blipFill>
        <p:spPr bwMode="auto">
          <a:xfrm>
            <a:off x="9632122" y="1362687"/>
            <a:ext cx="867610" cy="1046555"/>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A87EA826-EA7D-4B77-B5A6-40FF57965A55}"/>
              </a:ext>
            </a:extLst>
          </p:cNvPr>
          <p:cNvSpPr/>
          <p:nvPr/>
        </p:nvSpPr>
        <p:spPr>
          <a:xfrm>
            <a:off x="2507876" y="2911099"/>
            <a:ext cx="2431866" cy="646331"/>
          </a:xfrm>
          <a:prstGeom prst="rect">
            <a:avLst/>
          </a:prstGeom>
        </p:spPr>
        <p:txBody>
          <a:bodyPr wrap="square">
            <a:spAutoFit/>
          </a:bodyPr>
          <a:lstStyle/>
          <a:p>
            <a:pPr algn="ctr"/>
            <a:r>
              <a:rPr lang="en-US" b="1" i="0" dirty="0">
                <a:latin typeface="Arial Narrow" panose="020B0606020202030204" pitchFamily="34" charset="0"/>
              </a:rPr>
              <a:t>Flows of physical goods (mainly asymmetrical)</a:t>
            </a:r>
          </a:p>
        </p:txBody>
      </p:sp>
      <p:sp>
        <p:nvSpPr>
          <p:cNvPr id="47" name="Rectangle 46">
            <a:extLst>
              <a:ext uri="{FF2B5EF4-FFF2-40B4-BE49-F238E27FC236}">
                <a16:creationId xmlns:a16="http://schemas.microsoft.com/office/drawing/2014/main" id="{9774FFC0-D311-420B-9D58-AF74BF9F85A7}"/>
              </a:ext>
            </a:extLst>
          </p:cNvPr>
          <p:cNvSpPr/>
          <p:nvPr/>
        </p:nvSpPr>
        <p:spPr>
          <a:xfrm>
            <a:off x="5753099" y="2911099"/>
            <a:ext cx="2286000" cy="646331"/>
          </a:xfrm>
          <a:prstGeom prst="rect">
            <a:avLst/>
          </a:prstGeom>
        </p:spPr>
        <p:txBody>
          <a:bodyPr wrap="square">
            <a:spAutoFit/>
          </a:bodyPr>
          <a:lstStyle/>
          <a:p>
            <a:pPr algn="ctr"/>
            <a:r>
              <a:rPr lang="en-US" b="1" i="0" dirty="0">
                <a:latin typeface="Arial Narrow" panose="020B0606020202030204" pitchFamily="34" charset="0"/>
              </a:rPr>
              <a:t>Flows of people (mainly symmetrical)</a:t>
            </a:r>
          </a:p>
        </p:txBody>
      </p:sp>
      <p:sp>
        <p:nvSpPr>
          <p:cNvPr id="48" name="Rectangle 47">
            <a:extLst>
              <a:ext uri="{FF2B5EF4-FFF2-40B4-BE49-F238E27FC236}">
                <a16:creationId xmlns:a16="http://schemas.microsoft.com/office/drawing/2014/main" id="{A3027959-FE70-41F6-89FF-603568264766}"/>
              </a:ext>
            </a:extLst>
          </p:cNvPr>
          <p:cNvSpPr/>
          <p:nvPr/>
        </p:nvSpPr>
        <p:spPr>
          <a:xfrm>
            <a:off x="8652458" y="2911099"/>
            <a:ext cx="2903053" cy="646331"/>
          </a:xfrm>
          <a:prstGeom prst="rect">
            <a:avLst/>
          </a:prstGeom>
        </p:spPr>
        <p:txBody>
          <a:bodyPr wrap="square">
            <a:spAutoFit/>
          </a:bodyPr>
          <a:lstStyle/>
          <a:p>
            <a:pPr algn="ctr"/>
            <a:r>
              <a:rPr lang="en-US" b="1" i="0" dirty="0">
                <a:latin typeface="Arial Narrow" panose="020B0606020202030204" pitchFamily="34" charset="0"/>
              </a:rPr>
              <a:t>Flows of information</a:t>
            </a:r>
            <a:br>
              <a:rPr lang="en-US" b="1" i="0" dirty="0">
                <a:latin typeface="Arial Narrow" panose="020B0606020202030204" pitchFamily="34" charset="0"/>
              </a:rPr>
            </a:br>
            <a:r>
              <a:rPr lang="en-US" b="1" i="0" dirty="0">
                <a:latin typeface="Arial Narrow" panose="020B0606020202030204" pitchFamily="34" charset="0"/>
              </a:rPr>
              <a:t>(mainly asymmetrical)</a:t>
            </a:r>
          </a:p>
        </p:txBody>
      </p:sp>
      <p:sp>
        <p:nvSpPr>
          <p:cNvPr id="49" name="Rectangle 48">
            <a:extLst>
              <a:ext uri="{FF2B5EF4-FFF2-40B4-BE49-F238E27FC236}">
                <a16:creationId xmlns:a16="http://schemas.microsoft.com/office/drawing/2014/main" id="{CF4E7860-57A8-4C57-BBDD-DB204DB89F4A}"/>
              </a:ext>
            </a:extLst>
          </p:cNvPr>
          <p:cNvSpPr/>
          <p:nvPr/>
        </p:nvSpPr>
        <p:spPr>
          <a:xfrm>
            <a:off x="2260894" y="3613621"/>
            <a:ext cx="2926079" cy="646331"/>
          </a:xfrm>
          <a:prstGeom prst="rect">
            <a:avLst/>
          </a:prstGeom>
        </p:spPr>
        <p:txBody>
          <a:bodyPr wrap="square">
            <a:spAutoFit/>
          </a:bodyPr>
          <a:lstStyle/>
          <a:p>
            <a:pPr algn="ctr"/>
            <a:r>
              <a:rPr lang="en-US" b="1" i="0" dirty="0">
                <a:latin typeface="Arial Narrow" panose="020B0606020202030204" pitchFamily="34" charset="0"/>
              </a:rPr>
              <a:t>Raw materials, energy, food, parts and consumption goods</a:t>
            </a:r>
          </a:p>
        </p:txBody>
      </p:sp>
      <p:sp>
        <p:nvSpPr>
          <p:cNvPr id="50" name="Rectangle 49">
            <a:extLst>
              <a:ext uri="{FF2B5EF4-FFF2-40B4-BE49-F238E27FC236}">
                <a16:creationId xmlns:a16="http://schemas.microsoft.com/office/drawing/2014/main" id="{46757D78-F643-443C-8FF2-33D27A1E8B77}"/>
              </a:ext>
            </a:extLst>
          </p:cNvPr>
          <p:cNvSpPr/>
          <p:nvPr/>
        </p:nvSpPr>
        <p:spPr>
          <a:xfrm>
            <a:off x="5466316" y="3613621"/>
            <a:ext cx="2926080" cy="923330"/>
          </a:xfrm>
          <a:prstGeom prst="rect">
            <a:avLst/>
          </a:prstGeom>
        </p:spPr>
        <p:txBody>
          <a:bodyPr wrap="square">
            <a:spAutoFit/>
          </a:bodyPr>
          <a:lstStyle/>
          <a:p>
            <a:pPr algn="ctr">
              <a:defRPr/>
            </a:pPr>
            <a:r>
              <a:rPr lang="en-US" b="1" i="0" dirty="0">
                <a:latin typeface="Arial Narrow" panose="020B0606020202030204" pitchFamily="34" charset="0"/>
              </a:rPr>
              <a:t>Permanent, temporary (migrant workers), tourism, business transactions</a:t>
            </a:r>
          </a:p>
        </p:txBody>
      </p:sp>
      <p:sp>
        <p:nvSpPr>
          <p:cNvPr id="51" name="Rectangle 50">
            <a:extLst>
              <a:ext uri="{FF2B5EF4-FFF2-40B4-BE49-F238E27FC236}">
                <a16:creationId xmlns:a16="http://schemas.microsoft.com/office/drawing/2014/main" id="{9A380946-8BC4-4DA3-9E6E-D080CCD8C8E8}"/>
              </a:ext>
            </a:extLst>
          </p:cNvPr>
          <p:cNvSpPr/>
          <p:nvPr/>
        </p:nvSpPr>
        <p:spPr>
          <a:xfrm>
            <a:off x="8671740" y="3613621"/>
            <a:ext cx="2903053" cy="923330"/>
          </a:xfrm>
          <a:prstGeom prst="rect">
            <a:avLst/>
          </a:prstGeom>
        </p:spPr>
        <p:txBody>
          <a:bodyPr wrap="square">
            <a:spAutoFit/>
          </a:bodyPr>
          <a:lstStyle/>
          <a:p>
            <a:pPr algn="ctr"/>
            <a:r>
              <a:rPr lang="en-US" b="1" i="0" dirty="0">
                <a:latin typeface="Arial Narrow" panose="020B0606020202030204" pitchFamily="34" charset="0"/>
              </a:rPr>
              <a:t>Communication, power exchanges, symbolic exchanges</a:t>
            </a:r>
          </a:p>
        </p:txBody>
      </p:sp>
      <p:sp>
        <p:nvSpPr>
          <p:cNvPr id="52" name="Rectangle 51">
            <a:extLst>
              <a:ext uri="{FF2B5EF4-FFF2-40B4-BE49-F238E27FC236}">
                <a16:creationId xmlns:a16="http://schemas.microsoft.com/office/drawing/2014/main" id="{39356B02-5FCF-426E-912D-3E86A8C5B529}"/>
              </a:ext>
            </a:extLst>
          </p:cNvPr>
          <p:cNvSpPr/>
          <p:nvPr/>
        </p:nvSpPr>
        <p:spPr>
          <a:xfrm>
            <a:off x="2462112" y="4590319"/>
            <a:ext cx="2490074" cy="646331"/>
          </a:xfrm>
          <a:prstGeom prst="rect">
            <a:avLst/>
          </a:prstGeom>
        </p:spPr>
        <p:txBody>
          <a:bodyPr wrap="square">
            <a:spAutoFit/>
          </a:bodyPr>
          <a:lstStyle/>
          <a:p>
            <a:pPr algn="ctr"/>
            <a:r>
              <a:rPr lang="en-US" b="1" i="0" dirty="0">
                <a:latin typeface="Arial Narrow" panose="020B0606020202030204" pitchFamily="34" charset="0"/>
              </a:rPr>
              <a:t>Freight transport modes (maritime, rail, trucking)</a:t>
            </a:r>
          </a:p>
        </p:txBody>
      </p:sp>
      <p:sp>
        <p:nvSpPr>
          <p:cNvPr id="53" name="Rectangle 52">
            <a:extLst>
              <a:ext uri="{FF2B5EF4-FFF2-40B4-BE49-F238E27FC236}">
                <a16:creationId xmlns:a16="http://schemas.microsoft.com/office/drawing/2014/main" id="{4A313A09-2B04-4C87-90F2-B55264DCFC3B}"/>
              </a:ext>
            </a:extLst>
          </p:cNvPr>
          <p:cNvSpPr/>
          <p:nvPr/>
        </p:nvSpPr>
        <p:spPr>
          <a:xfrm>
            <a:off x="5443290" y="4590319"/>
            <a:ext cx="2926080" cy="646331"/>
          </a:xfrm>
          <a:prstGeom prst="rect">
            <a:avLst/>
          </a:prstGeom>
        </p:spPr>
        <p:txBody>
          <a:bodyPr wrap="square">
            <a:spAutoFit/>
          </a:bodyPr>
          <a:lstStyle/>
          <a:p>
            <a:pPr algn="ctr"/>
            <a:r>
              <a:rPr lang="en-US" b="1" i="0" dirty="0">
                <a:latin typeface="Arial Narrow" panose="020B0606020202030204" pitchFamily="34" charset="0"/>
              </a:rPr>
              <a:t>Passengers transport modes (vehicles, air, rail)</a:t>
            </a:r>
          </a:p>
        </p:txBody>
      </p:sp>
      <p:sp>
        <p:nvSpPr>
          <p:cNvPr id="54" name="Rectangle 53">
            <a:extLst>
              <a:ext uri="{FF2B5EF4-FFF2-40B4-BE49-F238E27FC236}">
                <a16:creationId xmlns:a16="http://schemas.microsoft.com/office/drawing/2014/main" id="{35FE09EB-E322-433F-87F4-8158A3162C19}"/>
              </a:ext>
            </a:extLst>
          </p:cNvPr>
          <p:cNvSpPr/>
          <p:nvPr/>
        </p:nvSpPr>
        <p:spPr>
          <a:xfrm>
            <a:off x="8648713" y="4451820"/>
            <a:ext cx="2926080" cy="923330"/>
          </a:xfrm>
          <a:prstGeom prst="rect">
            <a:avLst/>
          </a:prstGeom>
        </p:spPr>
        <p:txBody>
          <a:bodyPr wrap="square">
            <a:spAutoFit/>
          </a:bodyPr>
          <a:lstStyle/>
          <a:p>
            <a:pPr algn="ctr"/>
            <a:r>
              <a:rPr lang="en-US" b="1" i="0" dirty="0">
                <a:latin typeface="Arial Narrow" panose="020B0606020202030204" pitchFamily="34" charset="0"/>
              </a:rPr>
              <a:t>Telecommunication systems (postal, internet, telephone, radio)</a:t>
            </a:r>
          </a:p>
        </p:txBody>
      </p:sp>
      <p:sp>
        <p:nvSpPr>
          <p:cNvPr id="55" name="Rectangle 54">
            <a:extLst>
              <a:ext uri="{FF2B5EF4-FFF2-40B4-BE49-F238E27FC236}">
                <a16:creationId xmlns:a16="http://schemas.microsoft.com/office/drawing/2014/main" id="{D155B479-FE57-42EB-A4CE-64BF7D424A1B}"/>
              </a:ext>
            </a:extLst>
          </p:cNvPr>
          <p:cNvSpPr/>
          <p:nvPr/>
        </p:nvSpPr>
        <p:spPr>
          <a:xfrm>
            <a:off x="2731401" y="6066111"/>
            <a:ext cx="1933543" cy="369332"/>
          </a:xfrm>
          <a:prstGeom prst="rect">
            <a:avLst/>
          </a:prstGeom>
        </p:spPr>
        <p:txBody>
          <a:bodyPr wrap="none">
            <a:spAutoFit/>
          </a:bodyPr>
          <a:lstStyle/>
          <a:p>
            <a:pPr algn="ctr"/>
            <a:r>
              <a:rPr lang="en-US" b="1" i="0" dirty="0">
                <a:latin typeface="Arial Narrow" panose="020B0606020202030204" pitchFamily="34" charset="0"/>
              </a:rPr>
              <a:t>Ports as main hubs</a:t>
            </a:r>
          </a:p>
        </p:txBody>
      </p:sp>
      <p:sp>
        <p:nvSpPr>
          <p:cNvPr id="56" name="Rectangle 55">
            <a:extLst>
              <a:ext uri="{FF2B5EF4-FFF2-40B4-BE49-F238E27FC236}">
                <a16:creationId xmlns:a16="http://schemas.microsoft.com/office/drawing/2014/main" id="{AB22CBC6-A01E-432B-AE80-6B0BBA6A073A}"/>
              </a:ext>
            </a:extLst>
          </p:cNvPr>
          <p:cNvSpPr/>
          <p:nvPr/>
        </p:nvSpPr>
        <p:spPr>
          <a:xfrm>
            <a:off x="5800837" y="6081341"/>
            <a:ext cx="2185214" cy="369332"/>
          </a:xfrm>
          <a:prstGeom prst="rect">
            <a:avLst/>
          </a:prstGeom>
        </p:spPr>
        <p:txBody>
          <a:bodyPr wrap="none">
            <a:spAutoFit/>
          </a:bodyPr>
          <a:lstStyle/>
          <a:p>
            <a:pPr algn="ctr"/>
            <a:r>
              <a:rPr lang="en-US" b="1" i="0" dirty="0">
                <a:latin typeface="Arial Narrow" panose="020B0606020202030204" pitchFamily="34" charset="0"/>
              </a:rPr>
              <a:t>Airports as main hubs</a:t>
            </a:r>
          </a:p>
        </p:txBody>
      </p:sp>
      <p:sp>
        <p:nvSpPr>
          <p:cNvPr id="57" name="Rectangle 56">
            <a:extLst>
              <a:ext uri="{FF2B5EF4-FFF2-40B4-BE49-F238E27FC236}">
                <a16:creationId xmlns:a16="http://schemas.microsoft.com/office/drawing/2014/main" id="{F1870DDF-DF75-475F-9762-7813D4E1FA42}"/>
              </a:ext>
            </a:extLst>
          </p:cNvPr>
          <p:cNvSpPr/>
          <p:nvPr/>
        </p:nvSpPr>
        <p:spPr>
          <a:xfrm>
            <a:off x="8743071" y="6072452"/>
            <a:ext cx="2577949" cy="369332"/>
          </a:xfrm>
          <a:prstGeom prst="rect">
            <a:avLst/>
          </a:prstGeom>
        </p:spPr>
        <p:txBody>
          <a:bodyPr wrap="none">
            <a:spAutoFit/>
          </a:bodyPr>
          <a:lstStyle/>
          <a:p>
            <a:pPr algn="ctr"/>
            <a:r>
              <a:rPr lang="en-US" b="1" i="0" dirty="0">
                <a:latin typeface="Arial Narrow" panose="020B0606020202030204" pitchFamily="34" charset="0"/>
              </a:rPr>
              <a:t>Global cities as main hubs</a:t>
            </a:r>
          </a:p>
        </p:txBody>
      </p:sp>
      <p:sp>
        <p:nvSpPr>
          <p:cNvPr id="58" name="Rectangle 57">
            <a:extLst>
              <a:ext uri="{FF2B5EF4-FFF2-40B4-BE49-F238E27FC236}">
                <a16:creationId xmlns:a16="http://schemas.microsoft.com/office/drawing/2014/main" id="{07D3A65F-CC02-40FB-9446-15E64C02CBE5}"/>
              </a:ext>
            </a:extLst>
          </p:cNvPr>
          <p:cNvSpPr/>
          <p:nvPr/>
        </p:nvSpPr>
        <p:spPr>
          <a:xfrm>
            <a:off x="2260893" y="5338514"/>
            <a:ext cx="2926080" cy="646331"/>
          </a:xfrm>
          <a:prstGeom prst="rect">
            <a:avLst/>
          </a:prstGeom>
        </p:spPr>
        <p:txBody>
          <a:bodyPr wrap="square">
            <a:spAutoFit/>
          </a:bodyPr>
          <a:lstStyle/>
          <a:p>
            <a:pPr algn="ctr"/>
            <a:r>
              <a:rPr lang="en-US" b="1" i="0" dirty="0">
                <a:latin typeface="Arial Narrow" panose="020B0606020202030204" pitchFamily="34" charset="0"/>
              </a:rPr>
              <a:t>Interconnected hub-and-spoke networks</a:t>
            </a:r>
          </a:p>
        </p:txBody>
      </p:sp>
      <p:sp>
        <p:nvSpPr>
          <p:cNvPr id="59" name="Rectangle 58">
            <a:extLst>
              <a:ext uri="{FF2B5EF4-FFF2-40B4-BE49-F238E27FC236}">
                <a16:creationId xmlns:a16="http://schemas.microsoft.com/office/drawing/2014/main" id="{BD46B5D4-E2F9-4EE7-A9A4-51371368AD10}"/>
              </a:ext>
            </a:extLst>
          </p:cNvPr>
          <p:cNvSpPr/>
          <p:nvPr/>
        </p:nvSpPr>
        <p:spPr>
          <a:xfrm>
            <a:off x="5453848" y="5338514"/>
            <a:ext cx="2938548" cy="646331"/>
          </a:xfrm>
          <a:prstGeom prst="rect">
            <a:avLst/>
          </a:prstGeom>
        </p:spPr>
        <p:txBody>
          <a:bodyPr wrap="square">
            <a:spAutoFit/>
          </a:bodyPr>
          <a:lstStyle/>
          <a:p>
            <a:pPr algn="ctr"/>
            <a:r>
              <a:rPr lang="en-US" b="1" i="0" dirty="0">
                <a:latin typeface="Arial Narrow" panose="020B0606020202030204" pitchFamily="34" charset="0"/>
              </a:rPr>
              <a:t>Interconnected hub-and-spoke networks</a:t>
            </a:r>
          </a:p>
        </p:txBody>
      </p:sp>
      <p:sp>
        <p:nvSpPr>
          <p:cNvPr id="60" name="Rectangle 59">
            <a:extLst>
              <a:ext uri="{FF2B5EF4-FFF2-40B4-BE49-F238E27FC236}">
                <a16:creationId xmlns:a16="http://schemas.microsoft.com/office/drawing/2014/main" id="{1967D7B9-89E5-416B-AECC-0EBE2DD21D19}"/>
              </a:ext>
            </a:extLst>
          </p:cNvPr>
          <p:cNvSpPr/>
          <p:nvPr/>
        </p:nvSpPr>
        <p:spPr>
          <a:xfrm>
            <a:off x="8659272" y="5338514"/>
            <a:ext cx="2903052" cy="646331"/>
          </a:xfrm>
          <a:prstGeom prst="rect">
            <a:avLst/>
          </a:prstGeom>
        </p:spPr>
        <p:txBody>
          <a:bodyPr wrap="square">
            <a:spAutoFit/>
          </a:bodyPr>
          <a:lstStyle/>
          <a:p>
            <a:pPr algn="ctr"/>
            <a:r>
              <a:rPr lang="en-US" b="1" i="0" dirty="0">
                <a:latin typeface="Arial Narrow" panose="020B0606020202030204" pitchFamily="34" charset="0"/>
              </a:rPr>
              <a:t>Interconnected and redundant hub-and-spoke networks</a:t>
            </a:r>
          </a:p>
        </p:txBody>
      </p:sp>
      <p:sp>
        <p:nvSpPr>
          <p:cNvPr id="61" name="TextBox 60">
            <a:extLst>
              <a:ext uri="{FF2B5EF4-FFF2-40B4-BE49-F238E27FC236}">
                <a16:creationId xmlns:a16="http://schemas.microsoft.com/office/drawing/2014/main" id="{5AFF974E-2843-4A21-BBFF-F84D392A98D0}"/>
              </a:ext>
            </a:extLst>
          </p:cNvPr>
          <p:cNvSpPr txBox="1">
            <a:spLocks/>
          </p:cNvSpPr>
          <p:nvPr/>
        </p:nvSpPr>
        <p:spPr>
          <a:xfrm>
            <a:off x="4565540" y="6337809"/>
            <a:ext cx="452047" cy="215444"/>
          </a:xfrm>
          <a:prstGeom prst="rect">
            <a:avLst/>
          </a:prstGeom>
          <a:noFill/>
        </p:spPr>
        <p:txBody>
          <a:bodyPr wrap="none" lIns="0" tIns="0" rIns="0" bIns="0">
            <a:spAutoFit/>
          </a:bodyPr>
          <a:lstStyle/>
          <a:p>
            <a:r>
              <a:rPr lang="en-US" sz="1400" i="0" dirty="0">
                <a:solidFill>
                  <a:schemeClr val="bg1">
                    <a:lumMod val="65000"/>
                  </a:schemeClr>
                </a:solidFill>
                <a:latin typeface="Arial Narrow" panose="020B0606020202030204" pitchFamily="34" charset="0"/>
              </a:rPr>
              <a:t>© GTS</a:t>
            </a:r>
          </a:p>
        </p:txBody>
      </p:sp>
      <p:sp>
        <p:nvSpPr>
          <p:cNvPr id="62" name="Rounded Rectangle 19">
            <a:extLst>
              <a:ext uri="{FF2B5EF4-FFF2-40B4-BE49-F238E27FC236}">
                <a16:creationId xmlns:a16="http://schemas.microsoft.com/office/drawing/2014/main" id="{176EB915-F398-40BA-850E-0F1B530E4A05}"/>
              </a:ext>
            </a:extLst>
          </p:cNvPr>
          <p:cNvSpPr/>
          <p:nvPr/>
        </p:nvSpPr>
        <p:spPr bwMode="auto">
          <a:xfrm>
            <a:off x="830633" y="3051384"/>
            <a:ext cx="1371600" cy="36576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i="0" dirty="0">
                <a:solidFill>
                  <a:schemeClr val="bg1"/>
                </a:solidFill>
                <a:latin typeface="Arial Narrow" panose="020B0606020202030204" pitchFamily="34" charset="0"/>
              </a:rPr>
              <a:t>Nature</a:t>
            </a:r>
          </a:p>
        </p:txBody>
      </p:sp>
      <p:sp>
        <p:nvSpPr>
          <p:cNvPr id="63" name="Rounded Rectangle 19">
            <a:extLst>
              <a:ext uri="{FF2B5EF4-FFF2-40B4-BE49-F238E27FC236}">
                <a16:creationId xmlns:a16="http://schemas.microsoft.com/office/drawing/2014/main" id="{CC437012-0B01-4D6B-8C8E-BB9CD1D3499C}"/>
              </a:ext>
            </a:extLst>
          </p:cNvPr>
          <p:cNvSpPr/>
          <p:nvPr/>
        </p:nvSpPr>
        <p:spPr bwMode="auto">
          <a:xfrm>
            <a:off x="818164" y="3716077"/>
            <a:ext cx="1371600" cy="36576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i="0" dirty="0">
                <a:solidFill>
                  <a:schemeClr val="bg1"/>
                </a:solidFill>
                <a:latin typeface="Arial Narrow" panose="020B0606020202030204" pitchFamily="34" charset="0"/>
              </a:rPr>
              <a:t>Types</a:t>
            </a:r>
          </a:p>
        </p:txBody>
      </p:sp>
      <p:sp>
        <p:nvSpPr>
          <p:cNvPr id="64" name="Rounded Rectangle 19">
            <a:extLst>
              <a:ext uri="{FF2B5EF4-FFF2-40B4-BE49-F238E27FC236}">
                <a16:creationId xmlns:a16="http://schemas.microsoft.com/office/drawing/2014/main" id="{C77EF14C-3734-4FF8-8DE9-41CBB4DED26F}"/>
              </a:ext>
            </a:extLst>
          </p:cNvPr>
          <p:cNvSpPr/>
          <p:nvPr/>
        </p:nvSpPr>
        <p:spPr bwMode="auto">
          <a:xfrm>
            <a:off x="823977" y="4730441"/>
            <a:ext cx="1371600" cy="36576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i="0" dirty="0">
                <a:solidFill>
                  <a:schemeClr val="bg1"/>
                </a:solidFill>
                <a:latin typeface="Arial Narrow" panose="020B0606020202030204" pitchFamily="34" charset="0"/>
              </a:rPr>
              <a:t>Modes</a:t>
            </a:r>
          </a:p>
        </p:txBody>
      </p:sp>
      <p:sp>
        <p:nvSpPr>
          <p:cNvPr id="65" name="Rounded Rectangle 19">
            <a:extLst>
              <a:ext uri="{FF2B5EF4-FFF2-40B4-BE49-F238E27FC236}">
                <a16:creationId xmlns:a16="http://schemas.microsoft.com/office/drawing/2014/main" id="{53455AA4-23AB-4987-BE1B-4ACD9C884201}"/>
              </a:ext>
            </a:extLst>
          </p:cNvPr>
          <p:cNvSpPr/>
          <p:nvPr/>
        </p:nvSpPr>
        <p:spPr bwMode="auto">
          <a:xfrm>
            <a:off x="817348" y="5404619"/>
            <a:ext cx="1371600" cy="36576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i="0" dirty="0">
                <a:solidFill>
                  <a:schemeClr val="bg1"/>
                </a:solidFill>
                <a:latin typeface="Arial Narrow" panose="020B0606020202030204" pitchFamily="34" charset="0"/>
              </a:rPr>
              <a:t>Network</a:t>
            </a:r>
          </a:p>
        </p:txBody>
      </p:sp>
      <p:sp>
        <p:nvSpPr>
          <p:cNvPr id="66" name="Rounded Rectangle 19">
            <a:extLst>
              <a:ext uri="{FF2B5EF4-FFF2-40B4-BE49-F238E27FC236}">
                <a16:creationId xmlns:a16="http://schemas.microsoft.com/office/drawing/2014/main" id="{F73AFBF6-7549-4300-9901-B9E303DDCA3E}"/>
              </a:ext>
            </a:extLst>
          </p:cNvPr>
          <p:cNvSpPr/>
          <p:nvPr/>
        </p:nvSpPr>
        <p:spPr bwMode="auto">
          <a:xfrm>
            <a:off x="823977" y="6078797"/>
            <a:ext cx="1371600" cy="36576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i="0" dirty="0">
                <a:solidFill>
                  <a:schemeClr val="bg1"/>
                </a:solidFill>
                <a:latin typeface="Arial Narrow" panose="020B0606020202030204" pitchFamily="34" charset="0"/>
              </a:rPr>
              <a:t>Hubs</a:t>
            </a:r>
          </a:p>
        </p:txBody>
      </p:sp>
    </p:spTree>
    <p:extLst>
      <p:ext uri="{BB962C8B-B14F-4D97-AF65-F5344CB8AC3E}">
        <p14:creationId xmlns:p14="http://schemas.microsoft.com/office/powerpoint/2010/main" val="3256888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dirty="0"/>
              <a:t>World Merchandise Trade, 1960-2020</a:t>
            </a:r>
          </a:p>
        </p:txBody>
      </p:sp>
      <p:sp>
        <p:nvSpPr>
          <p:cNvPr id="2" name="Action Button: Document 1" title="Read this Web Page">
            <a:hlinkClick r:id="rId3" highlightClick="1"/>
            <a:extLst>
              <a:ext uri="{FF2B5EF4-FFF2-40B4-BE49-F238E27FC236}">
                <a16:creationId xmlns:a16="http://schemas.microsoft.com/office/drawing/2014/main" id="{6E9D9296-4DD1-44A8-8822-1C26CC15F452}"/>
              </a:ext>
            </a:extLst>
          </p:cNvPr>
          <p:cNvSpPr/>
          <p:nvPr/>
        </p:nvSpPr>
        <p:spPr bwMode="auto">
          <a:xfrm>
            <a:off x="8927451" y="255587"/>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3" name="TextBox 2">
            <a:extLst>
              <a:ext uri="{FF2B5EF4-FFF2-40B4-BE49-F238E27FC236}">
                <a16:creationId xmlns:a16="http://schemas.microsoft.com/office/drawing/2014/main" id="{9C5D00FA-D6F8-4800-A08F-32CB37777FC7}"/>
              </a:ext>
            </a:extLst>
          </p:cNvPr>
          <p:cNvSpPr txBox="1"/>
          <p:nvPr/>
        </p:nvSpPr>
        <p:spPr>
          <a:xfrm>
            <a:off x="9542254" y="319482"/>
            <a:ext cx="1701107" cy="400110"/>
          </a:xfrm>
          <a:prstGeom prst="rect">
            <a:avLst/>
          </a:prstGeom>
          <a:noFill/>
        </p:spPr>
        <p:txBody>
          <a:bodyPr wrap="none" rtlCol="0">
            <a:spAutoFit/>
          </a:bodyPr>
          <a:lstStyle/>
          <a:p>
            <a:r>
              <a:rPr lang="en-US" sz="2000" b="1" dirty="0">
                <a:latin typeface="Agency FB" pitchFamily="34" charset="0"/>
              </a:rPr>
              <a:t>Read this content</a:t>
            </a:r>
          </a:p>
        </p:txBody>
      </p:sp>
      <p:graphicFrame>
        <p:nvGraphicFramePr>
          <p:cNvPr id="9" name="Object 3">
            <a:extLst>
              <a:ext uri="{FF2B5EF4-FFF2-40B4-BE49-F238E27FC236}">
                <a16:creationId xmlns:a16="http://schemas.microsoft.com/office/drawing/2014/main" id="{260BF6F7-0ED0-4068-9182-ADC25C6F3B0B}"/>
              </a:ext>
            </a:extLst>
          </p:cNvPr>
          <p:cNvGraphicFramePr>
            <a:graphicFrameLocks noGrp="1" noChangeAspect="1"/>
          </p:cNvGraphicFramePr>
          <p:nvPr>
            <p:ph idx="1"/>
            <p:extLst>
              <p:ext uri="{D42A27DB-BD31-4B8C-83A1-F6EECF244321}">
                <p14:modId xmlns:p14="http://schemas.microsoft.com/office/powerpoint/2010/main" val="2108015236"/>
              </p:ext>
            </p:extLst>
          </p:nvPr>
        </p:nvGraphicFramePr>
        <p:xfrm>
          <a:off x="960438" y="1181100"/>
          <a:ext cx="10956925" cy="5524500"/>
        </p:xfrm>
        <a:graphic>
          <a:graphicData uri="http://schemas.openxmlformats.org/drawingml/2006/chart">
            <c:chart xmlns:c="http://schemas.openxmlformats.org/drawingml/2006/chart" xmlns:r="http://schemas.openxmlformats.org/officeDocument/2006/relationships" r:id="rId4"/>
          </a:graphicData>
        </a:graphic>
      </p:graphicFrame>
      <p:sp>
        <p:nvSpPr>
          <p:cNvPr id="6" name="Rounded Rectangle 19">
            <a:extLst>
              <a:ext uri="{FF2B5EF4-FFF2-40B4-BE49-F238E27FC236}">
                <a16:creationId xmlns:a16="http://schemas.microsoft.com/office/drawing/2014/main" id="{B6E07A5A-F766-4BD4-960C-7B01C044D796}"/>
              </a:ext>
            </a:extLst>
          </p:cNvPr>
          <p:cNvSpPr/>
          <p:nvPr/>
        </p:nvSpPr>
        <p:spPr bwMode="auto">
          <a:xfrm>
            <a:off x="1891517" y="1463182"/>
            <a:ext cx="2743200" cy="36576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i="0" dirty="0">
                <a:solidFill>
                  <a:schemeClr val="bg1"/>
                </a:solidFill>
                <a:latin typeface="Arial Narrow" panose="020B0606020202030204" pitchFamily="34" charset="0"/>
              </a:rPr>
              <a:t>TRADE</a:t>
            </a:r>
          </a:p>
        </p:txBody>
      </p:sp>
    </p:spTree>
    <p:extLst>
      <p:ext uri="{BB962C8B-B14F-4D97-AF65-F5344CB8AC3E}">
        <p14:creationId xmlns:p14="http://schemas.microsoft.com/office/powerpoint/2010/main" val="890064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Grp="1" noChangeArrowheads="1"/>
          </p:cNvSpPr>
          <p:nvPr>
            <p:ph type="title"/>
          </p:nvPr>
        </p:nvSpPr>
        <p:spPr/>
        <p:txBody>
          <a:bodyPr/>
          <a:lstStyle/>
          <a:p>
            <a:pPr eaLnBrk="1" hangingPunct="1"/>
            <a:r>
              <a:rPr lang="en-US" dirty="0"/>
              <a:t>World Air Travel and World Air Freight Carried, 1950-2020</a:t>
            </a:r>
          </a:p>
        </p:txBody>
      </p:sp>
      <p:graphicFrame>
        <p:nvGraphicFramePr>
          <p:cNvPr id="13" name="Object 5">
            <a:extLst>
              <a:ext uri="{FF2B5EF4-FFF2-40B4-BE49-F238E27FC236}">
                <a16:creationId xmlns:a16="http://schemas.microsoft.com/office/drawing/2014/main" id="{BBDB7077-4D36-410C-9D50-0C857E454625}"/>
              </a:ext>
            </a:extLst>
          </p:cNvPr>
          <p:cNvGraphicFramePr>
            <a:graphicFrameLocks noGrp="1" noChangeAspect="1"/>
          </p:cNvGraphicFramePr>
          <p:nvPr>
            <p:ph idx="1"/>
            <p:extLst>
              <p:ext uri="{D42A27DB-BD31-4B8C-83A1-F6EECF244321}">
                <p14:modId xmlns:p14="http://schemas.microsoft.com/office/powerpoint/2010/main" val="926383902"/>
              </p:ext>
            </p:extLst>
          </p:nvPr>
        </p:nvGraphicFramePr>
        <p:xfrm>
          <a:off x="960438" y="1181100"/>
          <a:ext cx="10956925" cy="5524500"/>
        </p:xfrm>
        <a:graphic>
          <a:graphicData uri="http://schemas.openxmlformats.org/drawingml/2006/chart">
            <c:chart xmlns:c="http://schemas.openxmlformats.org/drawingml/2006/chart" xmlns:r="http://schemas.openxmlformats.org/officeDocument/2006/relationships" r:id="rId3"/>
          </a:graphicData>
        </a:graphic>
      </p:graphicFrame>
      <p:sp>
        <p:nvSpPr>
          <p:cNvPr id="4" name="Action Button: Document 3" title="Read this Web Page">
            <a:hlinkClick r:id="rId4" highlightClick="1"/>
          </p:cNvPr>
          <p:cNvSpPr/>
          <p:nvPr/>
        </p:nvSpPr>
        <p:spPr bwMode="auto">
          <a:xfrm>
            <a:off x="3729641" y="2837572"/>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6" name="TextBox 5"/>
          <p:cNvSpPr txBox="1"/>
          <p:nvPr/>
        </p:nvSpPr>
        <p:spPr>
          <a:xfrm>
            <a:off x="4344444" y="2901467"/>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7" name="Action Button: Movie 6">
            <a:hlinkClick r:id="rId5" highlightClick="1"/>
          </p:cNvPr>
          <p:cNvSpPr/>
          <p:nvPr/>
        </p:nvSpPr>
        <p:spPr bwMode="auto">
          <a:xfrm>
            <a:off x="3559959" y="3584904"/>
            <a:ext cx="942680" cy="518474"/>
          </a:xfrm>
          <a:prstGeom prst="actionButtonMovie">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TextBox 7"/>
          <p:cNvSpPr txBox="1"/>
          <p:nvPr/>
        </p:nvSpPr>
        <p:spPr>
          <a:xfrm>
            <a:off x="4562725" y="3644086"/>
            <a:ext cx="1614545" cy="400110"/>
          </a:xfrm>
          <a:prstGeom prst="rect">
            <a:avLst/>
          </a:prstGeom>
          <a:noFill/>
        </p:spPr>
        <p:txBody>
          <a:bodyPr wrap="none" rtlCol="0">
            <a:spAutoFit/>
          </a:bodyPr>
          <a:lstStyle/>
          <a:p>
            <a:r>
              <a:rPr lang="en-US" sz="2000" b="1" dirty="0">
                <a:latin typeface="Agency FB" pitchFamily="34" charset="0"/>
              </a:rPr>
              <a:t>Watch this video</a:t>
            </a:r>
          </a:p>
        </p:txBody>
      </p:sp>
      <p:sp>
        <p:nvSpPr>
          <p:cNvPr id="9" name="Rounded Rectangle 19">
            <a:extLst>
              <a:ext uri="{FF2B5EF4-FFF2-40B4-BE49-F238E27FC236}">
                <a16:creationId xmlns:a16="http://schemas.microsoft.com/office/drawing/2014/main" id="{86DAA821-52B3-450A-9574-35B7330CFB59}"/>
              </a:ext>
            </a:extLst>
          </p:cNvPr>
          <p:cNvSpPr/>
          <p:nvPr/>
        </p:nvSpPr>
        <p:spPr bwMode="auto">
          <a:xfrm>
            <a:off x="6045551" y="1407198"/>
            <a:ext cx="2743200" cy="36576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i="0" dirty="0">
                <a:solidFill>
                  <a:schemeClr val="bg1"/>
                </a:solidFill>
                <a:latin typeface="Arial Narrow" panose="020B0606020202030204" pitchFamily="34" charset="0"/>
              </a:rPr>
              <a:t>MIGRATION</a:t>
            </a:r>
          </a:p>
        </p:txBody>
      </p:sp>
    </p:spTree>
    <p:extLst>
      <p:ext uri="{BB962C8B-B14F-4D97-AF65-F5344CB8AC3E}">
        <p14:creationId xmlns:p14="http://schemas.microsoft.com/office/powerpoint/2010/main" val="1690721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Passport Index, 2011, 2018</a:t>
            </a:r>
          </a:p>
        </p:txBody>
      </p:sp>
      <p:graphicFrame>
        <p:nvGraphicFramePr>
          <p:cNvPr id="5" name="Content Placeholder 4"/>
          <p:cNvGraphicFramePr>
            <a:graphicFrameLocks noGrp="1"/>
          </p:cNvGraphicFramePr>
          <p:nvPr>
            <p:ph idx="1"/>
          </p:nvPr>
        </p:nvGraphicFramePr>
        <p:xfrm>
          <a:off x="960438" y="1181100"/>
          <a:ext cx="10956925" cy="5524500"/>
        </p:xfrm>
        <a:graphic>
          <a:graphicData uri="http://schemas.openxmlformats.org/drawingml/2006/chart">
            <c:chart xmlns:c="http://schemas.openxmlformats.org/drawingml/2006/chart" xmlns:r="http://schemas.openxmlformats.org/officeDocument/2006/relationships" r:id="rId3"/>
          </a:graphicData>
        </a:graphic>
      </p:graphicFrame>
      <p:sp>
        <p:nvSpPr>
          <p:cNvPr id="6" name="Action Button: Document 5" title="Read this Web Page">
            <a:hlinkClick r:id="rId4" highlightClick="1"/>
            <a:extLst>
              <a:ext uri="{FF2B5EF4-FFF2-40B4-BE49-F238E27FC236}">
                <a16:creationId xmlns:a16="http://schemas.microsoft.com/office/drawing/2014/main" id="{2ED9D2B9-2ACE-4B4E-897F-24A700781EA5}"/>
              </a:ext>
            </a:extLst>
          </p:cNvPr>
          <p:cNvSpPr/>
          <p:nvPr/>
        </p:nvSpPr>
        <p:spPr bwMode="auto">
          <a:xfrm>
            <a:off x="9601347" y="260625"/>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7" name="TextBox 6">
            <a:extLst>
              <a:ext uri="{FF2B5EF4-FFF2-40B4-BE49-F238E27FC236}">
                <a16:creationId xmlns:a16="http://schemas.microsoft.com/office/drawing/2014/main" id="{EB1AD87D-571D-49DA-8AD6-65A7BE03FD11}"/>
              </a:ext>
            </a:extLst>
          </p:cNvPr>
          <p:cNvSpPr txBox="1"/>
          <p:nvPr/>
        </p:nvSpPr>
        <p:spPr>
          <a:xfrm>
            <a:off x="10216150" y="324520"/>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8" name="Rounded Rectangle 19">
            <a:extLst>
              <a:ext uri="{FF2B5EF4-FFF2-40B4-BE49-F238E27FC236}">
                <a16:creationId xmlns:a16="http://schemas.microsoft.com/office/drawing/2014/main" id="{86DAA821-52B3-450A-9574-35B7330CFB59}"/>
              </a:ext>
            </a:extLst>
          </p:cNvPr>
          <p:cNvSpPr/>
          <p:nvPr/>
        </p:nvSpPr>
        <p:spPr bwMode="auto">
          <a:xfrm>
            <a:off x="8102243" y="1380323"/>
            <a:ext cx="2743200" cy="36576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i="0" dirty="0">
                <a:solidFill>
                  <a:schemeClr val="bg1"/>
                </a:solidFill>
                <a:latin typeface="Arial Narrow" panose="020B0606020202030204" pitchFamily="34" charset="0"/>
              </a:rPr>
              <a:t>MIGRATION</a:t>
            </a:r>
          </a:p>
        </p:txBody>
      </p:sp>
    </p:spTree>
    <p:extLst>
      <p:ext uri="{BB962C8B-B14F-4D97-AF65-F5344CB8AC3E}">
        <p14:creationId xmlns:p14="http://schemas.microsoft.com/office/powerpoint/2010/main" val="1844560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Diffusion of Personal Computing Devices, 1977-2020</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65034357"/>
              </p:ext>
            </p:extLst>
          </p:nvPr>
        </p:nvGraphicFramePr>
        <p:xfrm>
          <a:off x="960438" y="1181100"/>
          <a:ext cx="10956925" cy="55245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3AF424A-CD51-476A-B089-17ECDC388923}"/>
              </a:ext>
            </a:extLst>
          </p:cNvPr>
          <p:cNvSpPr txBox="1"/>
          <p:nvPr/>
        </p:nvSpPr>
        <p:spPr>
          <a:xfrm>
            <a:off x="3844192" y="5156802"/>
            <a:ext cx="1159292" cy="307777"/>
          </a:xfrm>
          <a:prstGeom prst="rect">
            <a:avLst/>
          </a:prstGeom>
          <a:noFill/>
        </p:spPr>
        <p:txBody>
          <a:bodyPr wrap="none" rtlCol="0">
            <a:spAutoFit/>
          </a:bodyPr>
          <a:lstStyle/>
          <a:p>
            <a:r>
              <a:rPr lang="en-US" sz="1400" b="1" dirty="0">
                <a:latin typeface="Arial Narrow" panose="020B0606020202030204" pitchFamily="34" charset="0"/>
              </a:rPr>
              <a:t>TRS-80 (1977)</a:t>
            </a:r>
          </a:p>
        </p:txBody>
      </p:sp>
      <p:sp>
        <p:nvSpPr>
          <p:cNvPr id="6" name="TextBox 5">
            <a:extLst>
              <a:ext uri="{FF2B5EF4-FFF2-40B4-BE49-F238E27FC236}">
                <a16:creationId xmlns:a16="http://schemas.microsoft.com/office/drawing/2014/main" id="{692E2266-469C-4604-B93A-44A2EC41A671}"/>
              </a:ext>
            </a:extLst>
          </p:cNvPr>
          <p:cNvSpPr txBox="1"/>
          <p:nvPr/>
        </p:nvSpPr>
        <p:spPr>
          <a:xfrm>
            <a:off x="5054260" y="4859617"/>
            <a:ext cx="1202573" cy="307777"/>
          </a:xfrm>
          <a:prstGeom prst="rect">
            <a:avLst/>
          </a:prstGeom>
          <a:noFill/>
        </p:spPr>
        <p:txBody>
          <a:bodyPr wrap="none" rtlCol="0">
            <a:spAutoFit/>
          </a:bodyPr>
          <a:lstStyle/>
          <a:p>
            <a:r>
              <a:rPr lang="en-US" sz="1400" b="1" dirty="0">
                <a:latin typeface="Arial Narrow" panose="020B0606020202030204" pitchFamily="34" charset="0"/>
              </a:rPr>
              <a:t>Apple ][ (1977)</a:t>
            </a:r>
          </a:p>
        </p:txBody>
      </p:sp>
      <p:sp>
        <p:nvSpPr>
          <p:cNvPr id="7" name="TextBox 6">
            <a:extLst>
              <a:ext uri="{FF2B5EF4-FFF2-40B4-BE49-F238E27FC236}">
                <a16:creationId xmlns:a16="http://schemas.microsoft.com/office/drawing/2014/main" id="{8B6DD10B-0BA9-4E49-90FB-EDDC3ABDA8B4}"/>
              </a:ext>
            </a:extLst>
          </p:cNvPr>
          <p:cNvSpPr txBox="1"/>
          <p:nvPr/>
        </p:nvSpPr>
        <p:spPr>
          <a:xfrm>
            <a:off x="2664062" y="3849607"/>
            <a:ext cx="989373" cy="307777"/>
          </a:xfrm>
          <a:prstGeom prst="rect">
            <a:avLst/>
          </a:prstGeom>
          <a:noFill/>
        </p:spPr>
        <p:txBody>
          <a:bodyPr wrap="none" rtlCol="0">
            <a:spAutoFit/>
          </a:bodyPr>
          <a:lstStyle/>
          <a:p>
            <a:r>
              <a:rPr lang="en-US" sz="1400" b="1" dirty="0">
                <a:latin typeface="Arial Narrow" panose="020B0606020202030204" pitchFamily="34" charset="0"/>
              </a:rPr>
              <a:t>Atari (1979)</a:t>
            </a:r>
          </a:p>
        </p:txBody>
      </p:sp>
      <p:sp>
        <p:nvSpPr>
          <p:cNvPr id="8" name="TextBox 7">
            <a:extLst>
              <a:ext uri="{FF2B5EF4-FFF2-40B4-BE49-F238E27FC236}">
                <a16:creationId xmlns:a16="http://schemas.microsoft.com/office/drawing/2014/main" id="{79654B52-A20A-4EBE-84C0-B16392F03A95}"/>
              </a:ext>
            </a:extLst>
          </p:cNvPr>
          <p:cNvSpPr txBox="1"/>
          <p:nvPr/>
        </p:nvSpPr>
        <p:spPr>
          <a:xfrm>
            <a:off x="6862167" y="2403424"/>
            <a:ext cx="671659" cy="215444"/>
          </a:xfrm>
          <a:prstGeom prst="rect">
            <a:avLst/>
          </a:prstGeom>
          <a:noFill/>
        </p:spPr>
        <p:txBody>
          <a:bodyPr wrap="none" lIns="0" tIns="0" rIns="0" bIns="0" rtlCol="0">
            <a:spAutoFit/>
          </a:bodyPr>
          <a:lstStyle/>
          <a:p>
            <a:r>
              <a:rPr lang="en-US" sz="1400" b="1" dirty="0">
                <a:latin typeface="Arial Narrow" panose="020B0606020202030204" pitchFamily="34" charset="0"/>
              </a:rPr>
              <a:t>PC (1981)</a:t>
            </a:r>
          </a:p>
        </p:txBody>
      </p:sp>
      <p:sp>
        <p:nvSpPr>
          <p:cNvPr id="9" name="TextBox 8">
            <a:extLst>
              <a:ext uri="{FF2B5EF4-FFF2-40B4-BE49-F238E27FC236}">
                <a16:creationId xmlns:a16="http://schemas.microsoft.com/office/drawing/2014/main" id="{0136684E-13E0-4758-8CD4-7226CD9E8850}"/>
              </a:ext>
            </a:extLst>
          </p:cNvPr>
          <p:cNvSpPr txBox="1"/>
          <p:nvPr/>
        </p:nvSpPr>
        <p:spPr>
          <a:xfrm>
            <a:off x="5906282" y="4602370"/>
            <a:ext cx="1519968" cy="307777"/>
          </a:xfrm>
          <a:prstGeom prst="rect">
            <a:avLst/>
          </a:prstGeom>
          <a:noFill/>
        </p:spPr>
        <p:txBody>
          <a:bodyPr wrap="none" rtlCol="0">
            <a:spAutoFit/>
          </a:bodyPr>
          <a:lstStyle/>
          <a:p>
            <a:r>
              <a:rPr lang="en-US" sz="1400" b="1" dirty="0">
                <a:latin typeface="Arial Narrow" panose="020B0606020202030204" pitchFamily="34" charset="0"/>
              </a:rPr>
              <a:t>Commodore (1982)</a:t>
            </a:r>
          </a:p>
        </p:txBody>
      </p:sp>
      <p:sp>
        <p:nvSpPr>
          <p:cNvPr id="10" name="TextBox 9">
            <a:extLst>
              <a:ext uri="{FF2B5EF4-FFF2-40B4-BE49-F238E27FC236}">
                <a16:creationId xmlns:a16="http://schemas.microsoft.com/office/drawing/2014/main" id="{E9935341-1E84-4464-BE3C-FA00BAA44AE5}"/>
              </a:ext>
            </a:extLst>
          </p:cNvPr>
          <p:cNvSpPr txBox="1"/>
          <p:nvPr/>
        </p:nvSpPr>
        <p:spPr>
          <a:xfrm>
            <a:off x="10393410" y="2496356"/>
            <a:ext cx="958596" cy="215444"/>
          </a:xfrm>
          <a:prstGeom prst="rect">
            <a:avLst/>
          </a:prstGeom>
          <a:noFill/>
        </p:spPr>
        <p:txBody>
          <a:bodyPr wrap="none" lIns="0" tIns="0" rIns="0" bIns="0" rtlCol="0">
            <a:spAutoFit/>
          </a:bodyPr>
          <a:lstStyle/>
          <a:p>
            <a:r>
              <a:rPr lang="en-US" sz="1400" b="1" dirty="0">
                <a:latin typeface="Arial Narrow" panose="020B0606020202030204" pitchFamily="34" charset="0"/>
              </a:rPr>
              <a:t>iPhone (2007)</a:t>
            </a:r>
          </a:p>
        </p:txBody>
      </p:sp>
      <p:sp>
        <p:nvSpPr>
          <p:cNvPr id="11" name="TextBox 10">
            <a:extLst>
              <a:ext uri="{FF2B5EF4-FFF2-40B4-BE49-F238E27FC236}">
                <a16:creationId xmlns:a16="http://schemas.microsoft.com/office/drawing/2014/main" id="{FCCA457C-CB4A-4C44-8F27-A8A64DED20B7}"/>
              </a:ext>
            </a:extLst>
          </p:cNvPr>
          <p:cNvSpPr txBox="1"/>
          <p:nvPr/>
        </p:nvSpPr>
        <p:spPr>
          <a:xfrm>
            <a:off x="10393410" y="3063787"/>
            <a:ext cx="1197444" cy="215444"/>
          </a:xfrm>
          <a:prstGeom prst="rect">
            <a:avLst/>
          </a:prstGeom>
          <a:noFill/>
        </p:spPr>
        <p:txBody>
          <a:bodyPr wrap="none" lIns="0" tIns="0" rIns="0" bIns="0" rtlCol="0">
            <a:spAutoFit/>
          </a:bodyPr>
          <a:lstStyle/>
          <a:p>
            <a:r>
              <a:rPr lang="en-US" sz="1400" b="1" dirty="0">
                <a:latin typeface="Arial Narrow" panose="020B0606020202030204" pitchFamily="34" charset="0"/>
              </a:rPr>
              <a:t>Macintosh (1984)</a:t>
            </a:r>
          </a:p>
        </p:txBody>
      </p:sp>
      <p:sp>
        <p:nvSpPr>
          <p:cNvPr id="12" name="TextBox 11">
            <a:extLst>
              <a:ext uri="{FF2B5EF4-FFF2-40B4-BE49-F238E27FC236}">
                <a16:creationId xmlns:a16="http://schemas.microsoft.com/office/drawing/2014/main" id="{36311452-8F8F-4BCB-82F7-4760A6805597}"/>
              </a:ext>
            </a:extLst>
          </p:cNvPr>
          <p:cNvSpPr txBox="1"/>
          <p:nvPr/>
        </p:nvSpPr>
        <p:spPr>
          <a:xfrm>
            <a:off x="10393410" y="2719720"/>
            <a:ext cx="891719" cy="215444"/>
          </a:xfrm>
          <a:prstGeom prst="rect">
            <a:avLst/>
          </a:prstGeom>
          <a:noFill/>
        </p:spPr>
        <p:txBody>
          <a:bodyPr wrap="none" lIns="0" tIns="0" rIns="0" bIns="0" rtlCol="0">
            <a:spAutoFit/>
          </a:bodyPr>
          <a:lstStyle/>
          <a:p>
            <a:r>
              <a:rPr lang="en-US" sz="1400" b="1" dirty="0">
                <a:latin typeface="Arial Narrow" panose="020B0606020202030204" pitchFamily="34" charset="0"/>
              </a:rPr>
              <a:t>Tablet (2010)</a:t>
            </a:r>
          </a:p>
        </p:txBody>
      </p:sp>
      <p:sp>
        <p:nvSpPr>
          <p:cNvPr id="13" name="TextBox 12">
            <a:extLst>
              <a:ext uri="{FF2B5EF4-FFF2-40B4-BE49-F238E27FC236}">
                <a16:creationId xmlns:a16="http://schemas.microsoft.com/office/drawing/2014/main" id="{699704A3-1235-47B6-9C09-9D969141DDB5}"/>
              </a:ext>
            </a:extLst>
          </p:cNvPr>
          <p:cNvSpPr txBox="1"/>
          <p:nvPr/>
        </p:nvSpPr>
        <p:spPr>
          <a:xfrm>
            <a:off x="10420661" y="2108879"/>
            <a:ext cx="1032334" cy="215444"/>
          </a:xfrm>
          <a:prstGeom prst="rect">
            <a:avLst/>
          </a:prstGeom>
          <a:noFill/>
        </p:spPr>
        <p:txBody>
          <a:bodyPr wrap="none" lIns="0" tIns="0" rIns="0" bIns="0" rtlCol="0">
            <a:spAutoFit/>
          </a:bodyPr>
          <a:lstStyle/>
          <a:p>
            <a:r>
              <a:rPr lang="en-US" sz="1400" b="1" dirty="0">
                <a:latin typeface="Arial Narrow" panose="020B0606020202030204" pitchFamily="34" charset="0"/>
              </a:rPr>
              <a:t>Android (2009)</a:t>
            </a:r>
          </a:p>
        </p:txBody>
      </p:sp>
      <p:sp>
        <p:nvSpPr>
          <p:cNvPr id="14" name="TextBox 13">
            <a:extLst>
              <a:ext uri="{FF2B5EF4-FFF2-40B4-BE49-F238E27FC236}">
                <a16:creationId xmlns:a16="http://schemas.microsoft.com/office/drawing/2014/main" id="{458BDD2E-9BA5-486F-8709-9F5E9507AD34}"/>
              </a:ext>
            </a:extLst>
          </p:cNvPr>
          <p:cNvSpPr txBox="1"/>
          <p:nvPr/>
        </p:nvSpPr>
        <p:spPr>
          <a:xfrm>
            <a:off x="7170647" y="4131411"/>
            <a:ext cx="1229504" cy="215444"/>
          </a:xfrm>
          <a:prstGeom prst="rect">
            <a:avLst/>
          </a:prstGeom>
          <a:noFill/>
        </p:spPr>
        <p:txBody>
          <a:bodyPr wrap="none" lIns="0" tIns="0" rIns="0" bIns="0" rtlCol="0">
            <a:spAutoFit/>
          </a:bodyPr>
          <a:lstStyle/>
          <a:p>
            <a:r>
              <a:rPr lang="en-US" sz="1400" b="1" dirty="0">
                <a:latin typeface="Arial Narrow" panose="020B0606020202030204" pitchFamily="34" charset="0"/>
              </a:rPr>
              <a:t>Blackberry (2003)</a:t>
            </a:r>
          </a:p>
        </p:txBody>
      </p:sp>
      <p:sp>
        <p:nvSpPr>
          <p:cNvPr id="15" name="TextBox 14">
            <a:extLst>
              <a:ext uri="{FF2B5EF4-FFF2-40B4-BE49-F238E27FC236}">
                <a16:creationId xmlns:a16="http://schemas.microsoft.com/office/drawing/2014/main" id="{810FFC54-F519-48D1-B777-04E2DE2E8206}"/>
              </a:ext>
            </a:extLst>
          </p:cNvPr>
          <p:cNvSpPr txBox="1"/>
          <p:nvPr/>
        </p:nvSpPr>
        <p:spPr>
          <a:xfrm>
            <a:off x="8902626" y="3741885"/>
            <a:ext cx="1082027" cy="215444"/>
          </a:xfrm>
          <a:prstGeom prst="rect">
            <a:avLst/>
          </a:prstGeom>
          <a:noFill/>
        </p:spPr>
        <p:txBody>
          <a:bodyPr wrap="none" lIns="0" tIns="0" rIns="0" bIns="0" rtlCol="0">
            <a:spAutoFit/>
          </a:bodyPr>
          <a:lstStyle/>
          <a:p>
            <a:r>
              <a:rPr lang="en-US" sz="1400" b="1" dirty="0">
                <a:latin typeface="Arial Narrow" panose="020B0606020202030204" pitchFamily="34" charset="0"/>
              </a:rPr>
              <a:t>Symbian (2001)</a:t>
            </a:r>
          </a:p>
        </p:txBody>
      </p:sp>
      <p:sp>
        <p:nvSpPr>
          <p:cNvPr id="16" name="TextBox 15">
            <a:extLst>
              <a:ext uri="{FF2B5EF4-FFF2-40B4-BE49-F238E27FC236}">
                <a16:creationId xmlns:a16="http://schemas.microsoft.com/office/drawing/2014/main" id="{CF082E04-F2B1-46F9-A410-3F0370D7CA0A}"/>
              </a:ext>
            </a:extLst>
          </p:cNvPr>
          <p:cNvSpPr txBox="1">
            <a:spLocks/>
          </p:cNvSpPr>
          <p:nvPr/>
        </p:nvSpPr>
        <p:spPr>
          <a:xfrm>
            <a:off x="10420661" y="5835878"/>
            <a:ext cx="452047" cy="215444"/>
          </a:xfrm>
          <a:prstGeom prst="rect">
            <a:avLst/>
          </a:prstGeom>
          <a:noFill/>
        </p:spPr>
        <p:txBody>
          <a:bodyPr wrap="none" lIns="0" tIns="0" rIns="0" bIns="0">
            <a:spAutoFit/>
          </a:bodyPr>
          <a:lstStyle/>
          <a:p>
            <a:r>
              <a:rPr lang="en-US" sz="1400" dirty="0">
                <a:solidFill>
                  <a:schemeClr val="bg1">
                    <a:lumMod val="65000"/>
                  </a:schemeClr>
                </a:solidFill>
                <a:latin typeface="Arial Narrow" panose="020B0606020202030204" pitchFamily="34" charset="0"/>
              </a:rPr>
              <a:t>© GTS</a:t>
            </a:r>
          </a:p>
        </p:txBody>
      </p:sp>
      <p:sp>
        <p:nvSpPr>
          <p:cNvPr id="17" name="Action Button: Document 16" title="Read this Web Page">
            <a:hlinkClick r:id="rId4" highlightClick="1"/>
            <a:extLst>
              <a:ext uri="{FF2B5EF4-FFF2-40B4-BE49-F238E27FC236}">
                <a16:creationId xmlns:a16="http://schemas.microsoft.com/office/drawing/2014/main" id="{9ADFBFCC-41AA-4FC4-A554-CFDFCAA93FC4}"/>
              </a:ext>
            </a:extLst>
          </p:cNvPr>
          <p:cNvSpPr/>
          <p:nvPr/>
        </p:nvSpPr>
        <p:spPr bwMode="auto">
          <a:xfrm>
            <a:off x="9274944" y="310019"/>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18" name="TextBox 17">
            <a:extLst>
              <a:ext uri="{FF2B5EF4-FFF2-40B4-BE49-F238E27FC236}">
                <a16:creationId xmlns:a16="http://schemas.microsoft.com/office/drawing/2014/main" id="{B162FAB7-D856-4A00-A10A-1202B2FA76E1}"/>
              </a:ext>
            </a:extLst>
          </p:cNvPr>
          <p:cNvSpPr txBox="1"/>
          <p:nvPr/>
        </p:nvSpPr>
        <p:spPr>
          <a:xfrm>
            <a:off x="9889747" y="373914"/>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19" name="TextBox 18">
            <a:extLst>
              <a:ext uri="{FF2B5EF4-FFF2-40B4-BE49-F238E27FC236}">
                <a16:creationId xmlns:a16="http://schemas.microsoft.com/office/drawing/2014/main" id="{FEA7C7F0-7C10-4AE1-BE97-262E6933D12F}"/>
              </a:ext>
            </a:extLst>
          </p:cNvPr>
          <p:cNvSpPr txBox="1"/>
          <p:nvPr/>
        </p:nvSpPr>
        <p:spPr>
          <a:xfrm>
            <a:off x="9775395" y="4667444"/>
            <a:ext cx="2297076" cy="1323439"/>
          </a:xfrm>
          <a:prstGeom prst="rect">
            <a:avLst/>
          </a:prstGeom>
          <a:noFill/>
        </p:spPr>
        <p:txBody>
          <a:bodyPr wrap="square" rtlCol="0">
            <a:spAutoFit/>
          </a:bodyPr>
          <a:lstStyle/>
          <a:p>
            <a:r>
              <a:rPr lang="en-US" sz="2000" b="1" dirty="0">
                <a:latin typeface="Agency FB" pitchFamily="34" charset="0"/>
              </a:rPr>
              <a:t>What are the three stages in the evolution of personal computing devices?</a:t>
            </a:r>
          </a:p>
        </p:txBody>
      </p:sp>
      <p:pic>
        <p:nvPicPr>
          <p:cNvPr id="20" name="Picture 2" descr="C:\Users\ecojpr\AppData\Local\Microsoft\Windows\Temporary Internet Files\Content.IE5\H0P94DF5\MC900442072[1].wmf">
            <a:extLst>
              <a:ext uri="{FF2B5EF4-FFF2-40B4-BE49-F238E27FC236}">
                <a16:creationId xmlns:a16="http://schemas.microsoft.com/office/drawing/2014/main" id="{270BD047-CF1D-4081-B7AA-2D57E031BC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17744" y="4944372"/>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9">
            <a:extLst>
              <a:ext uri="{FF2B5EF4-FFF2-40B4-BE49-F238E27FC236}">
                <a16:creationId xmlns:a16="http://schemas.microsoft.com/office/drawing/2014/main" id="{8F83A725-AC47-482C-AF69-5ACBD06703DE}"/>
              </a:ext>
            </a:extLst>
          </p:cNvPr>
          <p:cNvSpPr/>
          <p:nvPr/>
        </p:nvSpPr>
        <p:spPr bwMode="auto">
          <a:xfrm>
            <a:off x="2472592" y="1743119"/>
            <a:ext cx="2743200" cy="365760"/>
          </a:xfrm>
          <a:prstGeom prst="round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i="0" dirty="0">
                <a:solidFill>
                  <a:schemeClr val="bg1"/>
                </a:solidFill>
                <a:latin typeface="Arial Narrow" panose="020B0606020202030204" pitchFamily="34" charset="0"/>
              </a:rPr>
              <a:t>TELECOMMUNICATIONS</a:t>
            </a:r>
          </a:p>
        </p:txBody>
      </p:sp>
    </p:spTree>
    <p:extLst>
      <p:ext uri="{BB962C8B-B14F-4D97-AF65-F5344CB8AC3E}">
        <p14:creationId xmlns:p14="http://schemas.microsoft.com/office/powerpoint/2010/main" val="658200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added value through globalization</a:t>
            </a:r>
          </a:p>
        </p:txBody>
      </p:sp>
      <p:sp>
        <p:nvSpPr>
          <p:cNvPr id="5" name="TextBox 4"/>
          <p:cNvSpPr txBox="1"/>
          <p:nvPr/>
        </p:nvSpPr>
        <p:spPr>
          <a:xfrm>
            <a:off x="9664223" y="228148"/>
            <a:ext cx="2711850" cy="707886"/>
          </a:xfrm>
          <a:prstGeom prst="rect">
            <a:avLst/>
          </a:prstGeom>
          <a:noFill/>
        </p:spPr>
        <p:txBody>
          <a:bodyPr wrap="square" rtlCol="0">
            <a:spAutoFit/>
          </a:bodyPr>
          <a:lstStyle/>
          <a:p>
            <a:r>
              <a:rPr lang="en-US" sz="2000" b="1" dirty="0">
                <a:latin typeface="Agency FB" pitchFamily="34" charset="0"/>
              </a:rPr>
              <a:t>In which way globalization can generate value?</a:t>
            </a:r>
          </a:p>
        </p:txBody>
      </p:sp>
      <p:pic>
        <p:nvPicPr>
          <p:cNvPr id="6" name="Picture 2" descr="C:\Users\ecojpr\AppData\Local\Microsoft\Windows\Temporary Internet Files\Content.IE5\H0P94DF5\MC90044207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1863" y="230178"/>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20" name="Action Button: Document 19" title="Read this Web Page">
            <a:hlinkClick r:id="rId3" highlightClick="1"/>
            <a:extLst>
              <a:ext uri="{FF2B5EF4-FFF2-40B4-BE49-F238E27FC236}">
                <a16:creationId xmlns:a16="http://schemas.microsoft.com/office/drawing/2014/main" id="{AA1FFD08-08C7-4593-903A-EF94E6B100DD}"/>
              </a:ext>
            </a:extLst>
          </p:cNvPr>
          <p:cNvSpPr/>
          <p:nvPr/>
        </p:nvSpPr>
        <p:spPr bwMode="auto">
          <a:xfrm>
            <a:off x="1386580" y="6207351"/>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21" name="TextBox 20">
            <a:extLst>
              <a:ext uri="{FF2B5EF4-FFF2-40B4-BE49-F238E27FC236}">
                <a16:creationId xmlns:a16="http://schemas.microsoft.com/office/drawing/2014/main" id="{42C14073-2A1C-47F7-9907-1B5A9ADDD36C}"/>
              </a:ext>
            </a:extLst>
          </p:cNvPr>
          <p:cNvSpPr txBox="1"/>
          <p:nvPr/>
        </p:nvSpPr>
        <p:spPr>
          <a:xfrm>
            <a:off x="1980470" y="6280674"/>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22" name="Rounded Rectangle 62">
            <a:extLst>
              <a:ext uri="{FF2B5EF4-FFF2-40B4-BE49-F238E27FC236}">
                <a16:creationId xmlns:a16="http://schemas.microsoft.com/office/drawing/2014/main" id="{FF3ACB6D-38FF-42D5-AE5B-C9A74F044E42}"/>
              </a:ext>
            </a:extLst>
          </p:cNvPr>
          <p:cNvSpPr/>
          <p:nvPr/>
        </p:nvSpPr>
        <p:spPr bwMode="auto">
          <a:xfrm>
            <a:off x="2403851" y="4834458"/>
            <a:ext cx="8229600" cy="1005840"/>
          </a:xfrm>
          <a:prstGeom prst="roundRect">
            <a:avLst>
              <a:gd name="adj" fmla="val 6459"/>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23" name="Rounded Rectangle 62">
            <a:extLst>
              <a:ext uri="{FF2B5EF4-FFF2-40B4-BE49-F238E27FC236}">
                <a16:creationId xmlns:a16="http://schemas.microsoft.com/office/drawing/2014/main" id="{4996FBE0-404E-4B61-A745-ADFAB30C56E9}"/>
              </a:ext>
            </a:extLst>
          </p:cNvPr>
          <p:cNvSpPr/>
          <p:nvPr/>
        </p:nvSpPr>
        <p:spPr bwMode="auto">
          <a:xfrm>
            <a:off x="2403851" y="3790462"/>
            <a:ext cx="8229600" cy="1005840"/>
          </a:xfrm>
          <a:prstGeom prst="roundRect">
            <a:avLst>
              <a:gd name="adj" fmla="val 6459"/>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24" name="Rounded Rectangle 62">
            <a:extLst>
              <a:ext uri="{FF2B5EF4-FFF2-40B4-BE49-F238E27FC236}">
                <a16:creationId xmlns:a16="http://schemas.microsoft.com/office/drawing/2014/main" id="{059FBC93-E7D4-42B9-BD3D-1B79B9B789A3}"/>
              </a:ext>
            </a:extLst>
          </p:cNvPr>
          <p:cNvSpPr/>
          <p:nvPr/>
        </p:nvSpPr>
        <p:spPr bwMode="auto">
          <a:xfrm>
            <a:off x="2403851" y="2741585"/>
            <a:ext cx="8229600" cy="1005840"/>
          </a:xfrm>
          <a:prstGeom prst="roundRect">
            <a:avLst>
              <a:gd name="adj" fmla="val 6459"/>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25" name="Rounded Rectangle 62">
            <a:extLst>
              <a:ext uri="{FF2B5EF4-FFF2-40B4-BE49-F238E27FC236}">
                <a16:creationId xmlns:a16="http://schemas.microsoft.com/office/drawing/2014/main" id="{32D59C56-EF03-4A36-89AE-ED158E3D5EB6}"/>
              </a:ext>
            </a:extLst>
          </p:cNvPr>
          <p:cNvSpPr/>
          <p:nvPr/>
        </p:nvSpPr>
        <p:spPr bwMode="auto">
          <a:xfrm>
            <a:off x="2403851" y="1707400"/>
            <a:ext cx="8229600" cy="1005840"/>
          </a:xfrm>
          <a:prstGeom prst="roundRect">
            <a:avLst>
              <a:gd name="adj" fmla="val 6459"/>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pic>
        <p:nvPicPr>
          <p:cNvPr id="26" name="Picture 2" descr="Image result for r&amp;d icon">
            <a:extLst>
              <a:ext uri="{FF2B5EF4-FFF2-40B4-BE49-F238E27FC236}">
                <a16:creationId xmlns:a16="http://schemas.microsoft.com/office/drawing/2014/main" id="{8C0178E8-199D-4840-A20A-DCE77CF07D91}"/>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2533714" y="1771252"/>
            <a:ext cx="820820" cy="820820"/>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descr="Tools">
            <a:extLst>
              <a:ext uri="{FF2B5EF4-FFF2-40B4-BE49-F238E27FC236}">
                <a16:creationId xmlns:a16="http://schemas.microsoft.com/office/drawing/2014/main" id="{92039163-98B7-411D-8F62-60EACC38B47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202887" y="1831266"/>
            <a:ext cx="731521" cy="731521"/>
          </a:xfrm>
          <a:prstGeom prst="rect">
            <a:avLst/>
          </a:prstGeom>
        </p:spPr>
      </p:pic>
      <p:sp>
        <p:nvSpPr>
          <p:cNvPr id="28" name="Rectangle: Rounded Corners 27">
            <a:extLst>
              <a:ext uri="{FF2B5EF4-FFF2-40B4-BE49-F238E27FC236}">
                <a16:creationId xmlns:a16="http://schemas.microsoft.com/office/drawing/2014/main" id="{60DFAA2D-3213-4FCD-A64B-119A86C72664}"/>
              </a:ext>
            </a:extLst>
          </p:cNvPr>
          <p:cNvSpPr/>
          <p:nvPr/>
        </p:nvSpPr>
        <p:spPr>
          <a:xfrm>
            <a:off x="4104096" y="1807504"/>
            <a:ext cx="3200400" cy="457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dirty="0">
                <a:latin typeface="Arial Narrow" panose="020B0606020202030204" pitchFamily="34" charset="0"/>
              </a:rPr>
              <a:t>Research and Development</a:t>
            </a:r>
          </a:p>
        </p:txBody>
      </p:sp>
      <p:sp>
        <p:nvSpPr>
          <p:cNvPr id="29" name="Rectangle 28">
            <a:extLst>
              <a:ext uri="{FF2B5EF4-FFF2-40B4-BE49-F238E27FC236}">
                <a16:creationId xmlns:a16="http://schemas.microsoft.com/office/drawing/2014/main" id="{101BBFF9-9571-4814-A3ED-59BC3F349289}"/>
              </a:ext>
            </a:extLst>
          </p:cNvPr>
          <p:cNvSpPr/>
          <p:nvPr/>
        </p:nvSpPr>
        <p:spPr>
          <a:xfrm>
            <a:off x="4104097" y="2263056"/>
            <a:ext cx="5602166" cy="276999"/>
          </a:xfrm>
          <a:prstGeom prst="rect">
            <a:avLst/>
          </a:prstGeom>
        </p:spPr>
        <p:txBody>
          <a:bodyPr wrap="square" lIns="0" tIns="0" rIns="0" bIns="0">
            <a:spAutoFit/>
          </a:bodyPr>
          <a:lstStyle/>
          <a:p>
            <a:r>
              <a:rPr lang="en-US" i="0" dirty="0">
                <a:latin typeface="Arial Narrow" panose="020B0606020202030204" pitchFamily="34" charset="0"/>
              </a:rPr>
              <a:t>Finding better products and processes through innovation.</a:t>
            </a:r>
          </a:p>
        </p:txBody>
      </p:sp>
      <p:pic>
        <p:nvPicPr>
          <p:cNvPr id="30" name="Graphic 29" descr="Downward trend">
            <a:extLst>
              <a:ext uri="{FF2B5EF4-FFF2-40B4-BE49-F238E27FC236}">
                <a16:creationId xmlns:a16="http://schemas.microsoft.com/office/drawing/2014/main" id="{69592A32-640F-4761-B3DF-C6876C7CE97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2632205" y="2766486"/>
            <a:ext cx="1243534" cy="941885"/>
          </a:xfrm>
          <a:prstGeom prst="rect">
            <a:avLst/>
          </a:prstGeom>
        </p:spPr>
      </p:pic>
      <p:sp>
        <p:nvSpPr>
          <p:cNvPr id="31" name="Rectangle: Rounded Corners 30">
            <a:extLst>
              <a:ext uri="{FF2B5EF4-FFF2-40B4-BE49-F238E27FC236}">
                <a16:creationId xmlns:a16="http://schemas.microsoft.com/office/drawing/2014/main" id="{B1DA8F99-D298-485E-9178-0504AAE6F227}"/>
              </a:ext>
            </a:extLst>
          </p:cNvPr>
          <p:cNvSpPr/>
          <p:nvPr/>
        </p:nvSpPr>
        <p:spPr>
          <a:xfrm>
            <a:off x="4104095" y="2857781"/>
            <a:ext cx="3200400" cy="457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dirty="0">
                <a:latin typeface="Arial Narrow" panose="020B0606020202030204" pitchFamily="34" charset="0"/>
              </a:rPr>
              <a:t>Input Costs</a:t>
            </a:r>
          </a:p>
        </p:txBody>
      </p:sp>
      <p:sp>
        <p:nvSpPr>
          <p:cNvPr id="32" name="Rectangle 31">
            <a:extLst>
              <a:ext uri="{FF2B5EF4-FFF2-40B4-BE49-F238E27FC236}">
                <a16:creationId xmlns:a16="http://schemas.microsoft.com/office/drawing/2014/main" id="{C2597FF5-F724-4AC1-B2A9-E10A7F941C39}"/>
              </a:ext>
            </a:extLst>
          </p:cNvPr>
          <p:cNvSpPr/>
          <p:nvPr/>
        </p:nvSpPr>
        <p:spPr>
          <a:xfrm>
            <a:off x="4104096" y="3332306"/>
            <a:ext cx="5821307" cy="276999"/>
          </a:xfrm>
          <a:prstGeom prst="rect">
            <a:avLst/>
          </a:prstGeom>
        </p:spPr>
        <p:txBody>
          <a:bodyPr wrap="square" lIns="0" tIns="0" rIns="0" bIns="0">
            <a:spAutoFit/>
          </a:bodyPr>
          <a:lstStyle/>
          <a:p>
            <a:r>
              <a:rPr lang="en-US" i="0" dirty="0">
                <a:latin typeface="Arial Narrow" panose="020B0606020202030204" pitchFamily="34" charset="0"/>
              </a:rPr>
              <a:t>Using the advantages of locations (land, labor, capital, resources).</a:t>
            </a:r>
          </a:p>
        </p:txBody>
      </p:sp>
      <p:pic>
        <p:nvPicPr>
          <p:cNvPr id="33" name="Picture 4" descr="Related image">
            <a:extLst>
              <a:ext uri="{FF2B5EF4-FFF2-40B4-BE49-F238E27FC236}">
                <a16:creationId xmlns:a16="http://schemas.microsoft.com/office/drawing/2014/main" id="{E8D9B40C-F308-4C23-836A-CF65E5CB981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8422" b="37259"/>
          <a:stretch/>
        </p:blipFill>
        <p:spPr bwMode="auto">
          <a:xfrm>
            <a:off x="2423064" y="4036605"/>
            <a:ext cx="1661816" cy="57031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EB8C096E-6FEA-4004-8908-1793B0FA02DD}"/>
              </a:ext>
            </a:extLst>
          </p:cNvPr>
          <p:cNvSpPr/>
          <p:nvPr/>
        </p:nvSpPr>
        <p:spPr>
          <a:xfrm>
            <a:off x="4104095" y="3911395"/>
            <a:ext cx="3200400" cy="457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dirty="0">
                <a:latin typeface="Arial Narrow" panose="020B0606020202030204" pitchFamily="34" charset="0"/>
              </a:rPr>
              <a:t>Transportation</a:t>
            </a:r>
          </a:p>
        </p:txBody>
      </p:sp>
      <p:sp>
        <p:nvSpPr>
          <p:cNvPr id="35" name="Rectangle 34">
            <a:extLst>
              <a:ext uri="{FF2B5EF4-FFF2-40B4-BE49-F238E27FC236}">
                <a16:creationId xmlns:a16="http://schemas.microsoft.com/office/drawing/2014/main" id="{AF6C6D0E-17FD-4CE5-890D-0268B2981F75}"/>
              </a:ext>
            </a:extLst>
          </p:cNvPr>
          <p:cNvSpPr/>
          <p:nvPr/>
        </p:nvSpPr>
        <p:spPr>
          <a:xfrm>
            <a:off x="4104096" y="4420624"/>
            <a:ext cx="6343668" cy="276999"/>
          </a:xfrm>
          <a:prstGeom prst="rect">
            <a:avLst/>
          </a:prstGeom>
        </p:spPr>
        <p:txBody>
          <a:bodyPr wrap="square" lIns="0" tIns="0" rIns="0" bIns="0">
            <a:spAutoFit/>
          </a:bodyPr>
          <a:lstStyle/>
          <a:p>
            <a:pPr lvl="0"/>
            <a:r>
              <a:rPr lang="en-US" i="0" dirty="0">
                <a:latin typeface="Arial Narrow" panose="020B0606020202030204" pitchFamily="34" charset="0"/>
              </a:rPr>
              <a:t>Effectively transporting and distributing resources, parts and finished goods.</a:t>
            </a:r>
          </a:p>
        </p:txBody>
      </p:sp>
      <p:pic>
        <p:nvPicPr>
          <p:cNvPr id="36" name="Picture 6" descr="Image result for sustainability icon">
            <a:extLst>
              <a:ext uri="{FF2B5EF4-FFF2-40B4-BE49-F238E27FC236}">
                <a16:creationId xmlns:a16="http://schemas.microsoft.com/office/drawing/2014/main" id="{CD5DE92C-C2B7-45DE-A564-9576EA02362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831613" y="4927164"/>
            <a:ext cx="844718" cy="844718"/>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Rounded Corners 36">
            <a:extLst>
              <a:ext uri="{FF2B5EF4-FFF2-40B4-BE49-F238E27FC236}">
                <a16:creationId xmlns:a16="http://schemas.microsoft.com/office/drawing/2014/main" id="{A71B9DEA-BBAD-457E-AF83-C2ABD545CBD5}"/>
              </a:ext>
            </a:extLst>
          </p:cNvPr>
          <p:cNvSpPr/>
          <p:nvPr/>
        </p:nvSpPr>
        <p:spPr>
          <a:xfrm>
            <a:off x="4104095" y="4960309"/>
            <a:ext cx="3200400" cy="457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dirty="0">
                <a:latin typeface="Arial Narrow" panose="020B0606020202030204" pitchFamily="34" charset="0"/>
              </a:rPr>
              <a:t>Sustainability</a:t>
            </a:r>
          </a:p>
        </p:txBody>
      </p:sp>
      <p:sp>
        <p:nvSpPr>
          <p:cNvPr id="38" name="Rectangle 37">
            <a:extLst>
              <a:ext uri="{FF2B5EF4-FFF2-40B4-BE49-F238E27FC236}">
                <a16:creationId xmlns:a16="http://schemas.microsoft.com/office/drawing/2014/main" id="{63804E87-1FB8-4E22-B001-C66AEBAA90A2}"/>
              </a:ext>
            </a:extLst>
          </p:cNvPr>
          <p:cNvSpPr/>
          <p:nvPr/>
        </p:nvSpPr>
        <p:spPr>
          <a:xfrm>
            <a:off x="4104094" y="5474954"/>
            <a:ext cx="4992947" cy="276999"/>
          </a:xfrm>
          <a:prstGeom prst="rect">
            <a:avLst/>
          </a:prstGeom>
        </p:spPr>
        <p:txBody>
          <a:bodyPr wrap="square" lIns="0" tIns="0" rIns="0" bIns="0">
            <a:spAutoFit/>
          </a:bodyPr>
          <a:lstStyle/>
          <a:p>
            <a:pPr lvl="0"/>
            <a:r>
              <a:rPr lang="en-US" i="0" dirty="0">
                <a:latin typeface="Arial Narrow" panose="020B0606020202030204" pitchFamily="34" charset="0"/>
              </a:rPr>
              <a:t>Improving resource, environmental and energy efficiency.</a:t>
            </a:r>
          </a:p>
        </p:txBody>
      </p:sp>
      <p:sp>
        <p:nvSpPr>
          <p:cNvPr id="39" name="TextBox 38">
            <a:extLst>
              <a:ext uri="{FF2B5EF4-FFF2-40B4-BE49-F238E27FC236}">
                <a16:creationId xmlns:a16="http://schemas.microsoft.com/office/drawing/2014/main" id="{2149494D-6D7C-4DDA-A6CD-225C83151E79}"/>
              </a:ext>
            </a:extLst>
          </p:cNvPr>
          <p:cNvSpPr txBox="1">
            <a:spLocks/>
          </p:cNvSpPr>
          <p:nvPr/>
        </p:nvSpPr>
        <p:spPr>
          <a:xfrm>
            <a:off x="9995717" y="5585353"/>
            <a:ext cx="452047" cy="215444"/>
          </a:xfrm>
          <a:prstGeom prst="rect">
            <a:avLst/>
          </a:prstGeom>
          <a:noFill/>
        </p:spPr>
        <p:txBody>
          <a:bodyPr wrap="none" lIns="0" tIns="0" rIns="0" bIns="0">
            <a:spAutoFit/>
          </a:bodyPr>
          <a:lstStyle/>
          <a:p>
            <a:r>
              <a:rPr lang="en-US" sz="1400" i="0" dirty="0">
                <a:solidFill>
                  <a:schemeClr val="bg1">
                    <a:lumMod val="65000"/>
                  </a:schemeClr>
                </a:solidFill>
                <a:latin typeface="Arial Narrow" panose="020B0606020202030204" pitchFamily="34" charset="0"/>
              </a:rPr>
              <a:t>© GTS</a:t>
            </a:r>
          </a:p>
        </p:txBody>
      </p:sp>
    </p:spTree>
    <p:extLst>
      <p:ext uri="{BB962C8B-B14F-4D97-AF65-F5344CB8AC3E}">
        <p14:creationId xmlns:p14="http://schemas.microsoft.com/office/powerpoint/2010/main" val="111143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Technological Convergence, 1993-2013</a:t>
            </a:r>
          </a:p>
        </p:txBody>
      </p:sp>
      <p:pic>
        <p:nvPicPr>
          <p:cNvPr id="1026" name="Picture 2" descr="http://i.imgur.com/nuUGHaY.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2198" y="822960"/>
            <a:ext cx="6035040" cy="60350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Game-Boy-FL.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58678" y="1275922"/>
            <a:ext cx="1627041" cy="19727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flashlight">
            <a:extLst>
              <a:ext uri="{FF2B5EF4-FFF2-40B4-BE49-F238E27FC236}">
                <a16:creationId xmlns:a16="http://schemas.microsoft.com/office/drawing/2014/main" id="{69AEE1A1-284D-46F4-9BCE-B1C2D18D4A83}"/>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0056" y="1052513"/>
            <a:ext cx="1613266" cy="16132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oyager Compass Blue Mop - Dalvey">
            <a:extLst>
              <a:ext uri="{FF2B5EF4-FFF2-40B4-BE49-F238E27FC236}">
                <a16:creationId xmlns:a16="http://schemas.microsoft.com/office/drawing/2014/main" id="{94987C54-0962-443D-B0DF-E770ECF83B6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33338" y="2019658"/>
            <a:ext cx="1604997" cy="1751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9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Core Principles of Transportation</a:t>
            </a:r>
          </a:p>
        </p:txBody>
      </p:sp>
      <p:sp>
        <p:nvSpPr>
          <p:cNvPr id="5" name="Text Placeholder 4"/>
          <p:cNvSpPr>
            <a:spLocks noGrp="1"/>
          </p:cNvSpPr>
          <p:nvPr>
            <p:ph type="body" idx="1"/>
          </p:nvPr>
        </p:nvSpPr>
        <p:spPr/>
        <p:txBody>
          <a:bodyPr/>
          <a:lstStyle/>
          <a:p>
            <a:r>
              <a:rPr lang="en-US" dirty="0"/>
              <a:t>What are the core defining principles of transportation?</a:t>
            </a:r>
          </a:p>
        </p:txBody>
      </p:sp>
    </p:spTree>
    <p:extLst>
      <p:ext uri="{BB962C8B-B14F-4D97-AF65-F5344CB8AC3E}">
        <p14:creationId xmlns:p14="http://schemas.microsoft.com/office/powerpoint/2010/main" val="1343358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Core Principles of Transport Geography</a:t>
            </a:r>
          </a:p>
        </p:txBody>
      </p:sp>
      <p:sp>
        <p:nvSpPr>
          <p:cNvPr id="76" name="Rounded Rectangle 34">
            <a:extLst>
              <a:ext uri="{FF2B5EF4-FFF2-40B4-BE49-F238E27FC236}">
                <a16:creationId xmlns:a16="http://schemas.microsoft.com/office/drawing/2014/main" id="{AB5AB493-B034-4DFC-BA27-DB23B6DAE1E1}"/>
              </a:ext>
            </a:extLst>
          </p:cNvPr>
          <p:cNvSpPr/>
          <p:nvPr/>
        </p:nvSpPr>
        <p:spPr bwMode="auto">
          <a:xfrm>
            <a:off x="2280470" y="1343966"/>
            <a:ext cx="8046720" cy="548640"/>
          </a:xfrm>
          <a:prstGeom prst="roundRect">
            <a:avLst>
              <a:gd name="adj" fmla="val 8696"/>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77" name="Rounded Rectangle 34">
            <a:extLst>
              <a:ext uri="{FF2B5EF4-FFF2-40B4-BE49-F238E27FC236}">
                <a16:creationId xmlns:a16="http://schemas.microsoft.com/office/drawing/2014/main" id="{AEE1C326-7C91-4740-9D50-41958741DFAA}"/>
              </a:ext>
            </a:extLst>
          </p:cNvPr>
          <p:cNvSpPr/>
          <p:nvPr/>
        </p:nvSpPr>
        <p:spPr bwMode="auto">
          <a:xfrm>
            <a:off x="2280470" y="1938250"/>
            <a:ext cx="8046720" cy="548640"/>
          </a:xfrm>
          <a:prstGeom prst="roundRect">
            <a:avLst>
              <a:gd name="adj" fmla="val 8696"/>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78" name="Rounded Rectangle 34">
            <a:extLst>
              <a:ext uri="{FF2B5EF4-FFF2-40B4-BE49-F238E27FC236}">
                <a16:creationId xmlns:a16="http://schemas.microsoft.com/office/drawing/2014/main" id="{D1009180-F2DD-44A2-AB1C-A27135636EBB}"/>
              </a:ext>
            </a:extLst>
          </p:cNvPr>
          <p:cNvSpPr/>
          <p:nvPr/>
        </p:nvSpPr>
        <p:spPr bwMode="auto">
          <a:xfrm>
            <a:off x="2280470" y="2539533"/>
            <a:ext cx="8046720" cy="548640"/>
          </a:xfrm>
          <a:prstGeom prst="roundRect">
            <a:avLst>
              <a:gd name="adj" fmla="val 8696"/>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79" name="Rounded Rectangle 34">
            <a:extLst>
              <a:ext uri="{FF2B5EF4-FFF2-40B4-BE49-F238E27FC236}">
                <a16:creationId xmlns:a16="http://schemas.microsoft.com/office/drawing/2014/main" id="{EDAD7B12-04C8-41EF-AF9C-A66490A5F585}"/>
              </a:ext>
            </a:extLst>
          </p:cNvPr>
          <p:cNvSpPr/>
          <p:nvPr/>
        </p:nvSpPr>
        <p:spPr bwMode="auto">
          <a:xfrm>
            <a:off x="2280470" y="3133116"/>
            <a:ext cx="8046720" cy="548640"/>
          </a:xfrm>
          <a:prstGeom prst="roundRect">
            <a:avLst>
              <a:gd name="adj" fmla="val 8696"/>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80" name="Rounded Rectangle 34">
            <a:extLst>
              <a:ext uri="{FF2B5EF4-FFF2-40B4-BE49-F238E27FC236}">
                <a16:creationId xmlns:a16="http://schemas.microsoft.com/office/drawing/2014/main" id="{AB4959DF-4B59-4D09-B6C9-386E05191D1A}"/>
              </a:ext>
            </a:extLst>
          </p:cNvPr>
          <p:cNvSpPr/>
          <p:nvPr/>
        </p:nvSpPr>
        <p:spPr bwMode="auto">
          <a:xfrm>
            <a:off x="2280470" y="3735165"/>
            <a:ext cx="8046720" cy="548640"/>
          </a:xfrm>
          <a:prstGeom prst="roundRect">
            <a:avLst>
              <a:gd name="adj" fmla="val 8696"/>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81" name="Rounded Rectangle 34">
            <a:extLst>
              <a:ext uri="{FF2B5EF4-FFF2-40B4-BE49-F238E27FC236}">
                <a16:creationId xmlns:a16="http://schemas.microsoft.com/office/drawing/2014/main" id="{0D2C1965-4022-4DC0-8D79-FD88B0325168}"/>
              </a:ext>
            </a:extLst>
          </p:cNvPr>
          <p:cNvSpPr/>
          <p:nvPr/>
        </p:nvSpPr>
        <p:spPr bwMode="auto">
          <a:xfrm>
            <a:off x="2280470" y="4325198"/>
            <a:ext cx="8046720" cy="548640"/>
          </a:xfrm>
          <a:prstGeom prst="roundRect">
            <a:avLst>
              <a:gd name="adj" fmla="val 8696"/>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82" name="Rounded Rectangle 34">
            <a:extLst>
              <a:ext uri="{FF2B5EF4-FFF2-40B4-BE49-F238E27FC236}">
                <a16:creationId xmlns:a16="http://schemas.microsoft.com/office/drawing/2014/main" id="{52E2629C-3F90-4F3F-AD63-0C041B700F7C}"/>
              </a:ext>
            </a:extLst>
          </p:cNvPr>
          <p:cNvSpPr/>
          <p:nvPr/>
        </p:nvSpPr>
        <p:spPr bwMode="auto">
          <a:xfrm>
            <a:off x="2280470" y="4920656"/>
            <a:ext cx="8046720" cy="548640"/>
          </a:xfrm>
          <a:prstGeom prst="roundRect">
            <a:avLst>
              <a:gd name="adj" fmla="val 8696"/>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83" name="Rounded Rectangle 34">
            <a:extLst>
              <a:ext uri="{FF2B5EF4-FFF2-40B4-BE49-F238E27FC236}">
                <a16:creationId xmlns:a16="http://schemas.microsoft.com/office/drawing/2014/main" id="{668788BE-883A-4755-8E45-5A3A22345443}"/>
              </a:ext>
            </a:extLst>
          </p:cNvPr>
          <p:cNvSpPr/>
          <p:nvPr/>
        </p:nvSpPr>
        <p:spPr bwMode="auto">
          <a:xfrm>
            <a:off x="2280470" y="5515379"/>
            <a:ext cx="8046720" cy="548640"/>
          </a:xfrm>
          <a:prstGeom prst="roundRect">
            <a:avLst>
              <a:gd name="adj" fmla="val 8696"/>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84" name="Rounded Rectangle 34">
            <a:extLst>
              <a:ext uri="{FF2B5EF4-FFF2-40B4-BE49-F238E27FC236}">
                <a16:creationId xmlns:a16="http://schemas.microsoft.com/office/drawing/2014/main" id="{353D48DD-1BFF-4F09-99B5-8BC7C373DD66}"/>
              </a:ext>
            </a:extLst>
          </p:cNvPr>
          <p:cNvSpPr/>
          <p:nvPr/>
        </p:nvSpPr>
        <p:spPr bwMode="auto">
          <a:xfrm>
            <a:off x="1787618" y="1942064"/>
            <a:ext cx="457200" cy="548640"/>
          </a:xfrm>
          <a:prstGeom prst="roundRect">
            <a:avLst>
              <a:gd name="adj" fmla="val 8696"/>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85" name="Rounded Rectangle 34">
            <a:extLst>
              <a:ext uri="{FF2B5EF4-FFF2-40B4-BE49-F238E27FC236}">
                <a16:creationId xmlns:a16="http://schemas.microsoft.com/office/drawing/2014/main" id="{1F10D69C-7DD6-475B-9803-4F57557B48B5}"/>
              </a:ext>
            </a:extLst>
          </p:cNvPr>
          <p:cNvSpPr/>
          <p:nvPr/>
        </p:nvSpPr>
        <p:spPr bwMode="auto">
          <a:xfrm>
            <a:off x="1787618" y="2539769"/>
            <a:ext cx="457200" cy="548640"/>
          </a:xfrm>
          <a:prstGeom prst="roundRect">
            <a:avLst>
              <a:gd name="adj" fmla="val 8696"/>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86" name="Rounded Rectangle 34">
            <a:extLst>
              <a:ext uri="{FF2B5EF4-FFF2-40B4-BE49-F238E27FC236}">
                <a16:creationId xmlns:a16="http://schemas.microsoft.com/office/drawing/2014/main" id="{8EF45822-224F-47A8-A033-E01B9668795B}"/>
              </a:ext>
            </a:extLst>
          </p:cNvPr>
          <p:cNvSpPr/>
          <p:nvPr/>
        </p:nvSpPr>
        <p:spPr bwMode="auto">
          <a:xfrm>
            <a:off x="1790159" y="3135686"/>
            <a:ext cx="457200" cy="548640"/>
          </a:xfrm>
          <a:prstGeom prst="roundRect">
            <a:avLst>
              <a:gd name="adj" fmla="val 8696"/>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87" name="Rounded Rectangle 34">
            <a:extLst>
              <a:ext uri="{FF2B5EF4-FFF2-40B4-BE49-F238E27FC236}">
                <a16:creationId xmlns:a16="http://schemas.microsoft.com/office/drawing/2014/main" id="{AB4245C8-6466-4F7F-A858-8FABB26C554B}"/>
              </a:ext>
            </a:extLst>
          </p:cNvPr>
          <p:cNvSpPr/>
          <p:nvPr/>
        </p:nvSpPr>
        <p:spPr bwMode="auto">
          <a:xfrm>
            <a:off x="1787618" y="3735179"/>
            <a:ext cx="457200" cy="548640"/>
          </a:xfrm>
          <a:prstGeom prst="roundRect">
            <a:avLst>
              <a:gd name="adj" fmla="val 8696"/>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88" name="Rounded Rectangle 34">
            <a:extLst>
              <a:ext uri="{FF2B5EF4-FFF2-40B4-BE49-F238E27FC236}">
                <a16:creationId xmlns:a16="http://schemas.microsoft.com/office/drawing/2014/main" id="{17C565DC-E73C-4224-9D2E-9DFF9F31E881}"/>
              </a:ext>
            </a:extLst>
          </p:cNvPr>
          <p:cNvSpPr/>
          <p:nvPr/>
        </p:nvSpPr>
        <p:spPr bwMode="auto">
          <a:xfrm>
            <a:off x="1787618" y="4319969"/>
            <a:ext cx="457200" cy="548640"/>
          </a:xfrm>
          <a:prstGeom prst="roundRect">
            <a:avLst>
              <a:gd name="adj" fmla="val 8696"/>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dirty="0">
              <a:latin typeface="Arial Narrow" panose="020B0606020202030204" pitchFamily="34" charset="0"/>
            </a:endParaRPr>
          </a:p>
        </p:txBody>
      </p:sp>
      <p:sp>
        <p:nvSpPr>
          <p:cNvPr id="89" name="Rounded Rectangle 34">
            <a:extLst>
              <a:ext uri="{FF2B5EF4-FFF2-40B4-BE49-F238E27FC236}">
                <a16:creationId xmlns:a16="http://schemas.microsoft.com/office/drawing/2014/main" id="{F2CA66E3-B752-4900-9FEE-34AD8CC6DDE3}"/>
              </a:ext>
            </a:extLst>
          </p:cNvPr>
          <p:cNvSpPr/>
          <p:nvPr/>
        </p:nvSpPr>
        <p:spPr bwMode="auto">
          <a:xfrm>
            <a:off x="1784744" y="4917674"/>
            <a:ext cx="457200" cy="548640"/>
          </a:xfrm>
          <a:prstGeom prst="roundRect">
            <a:avLst>
              <a:gd name="adj" fmla="val 8696"/>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90" name="Rounded Rectangle 34">
            <a:extLst>
              <a:ext uri="{FF2B5EF4-FFF2-40B4-BE49-F238E27FC236}">
                <a16:creationId xmlns:a16="http://schemas.microsoft.com/office/drawing/2014/main" id="{AD010952-D9B5-4E51-AE16-B2EFCDD1FC15}"/>
              </a:ext>
            </a:extLst>
          </p:cNvPr>
          <p:cNvSpPr/>
          <p:nvPr/>
        </p:nvSpPr>
        <p:spPr bwMode="auto">
          <a:xfrm>
            <a:off x="1783005" y="5515379"/>
            <a:ext cx="457200" cy="548640"/>
          </a:xfrm>
          <a:prstGeom prst="roundRect">
            <a:avLst>
              <a:gd name="adj" fmla="val 8696"/>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91" name="Rounded Rectangle 34">
            <a:extLst>
              <a:ext uri="{FF2B5EF4-FFF2-40B4-BE49-F238E27FC236}">
                <a16:creationId xmlns:a16="http://schemas.microsoft.com/office/drawing/2014/main" id="{944F7416-D303-489D-BC69-CD2888572B9A}"/>
              </a:ext>
            </a:extLst>
          </p:cNvPr>
          <p:cNvSpPr/>
          <p:nvPr/>
        </p:nvSpPr>
        <p:spPr bwMode="auto">
          <a:xfrm>
            <a:off x="1787618" y="1344359"/>
            <a:ext cx="457200" cy="548640"/>
          </a:xfrm>
          <a:prstGeom prst="roundRect">
            <a:avLst>
              <a:gd name="adj" fmla="val 8696"/>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92" name="Oval 91">
            <a:extLst>
              <a:ext uri="{FF2B5EF4-FFF2-40B4-BE49-F238E27FC236}">
                <a16:creationId xmlns:a16="http://schemas.microsoft.com/office/drawing/2014/main" id="{B6BCD4D2-F623-4CB2-B159-0A7E33B11188}"/>
              </a:ext>
            </a:extLst>
          </p:cNvPr>
          <p:cNvSpPr/>
          <p:nvPr/>
        </p:nvSpPr>
        <p:spPr>
          <a:xfrm>
            <a:off x="2370822" y="1455273"/>
            <a:ext cx="365760" cy="36576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t>A</a:t>
            </a:r>
          </a:p>
        </p:txBody>
      </p:sp>
      <p:sp>
        <p:nvSpPr>
          <p:cNvPr id="93" name="Oval 92">
            <a:extLst>
              <a:ext uri="{FF2B5EF4-FFF2-40B4-BE49-F238E27FC236}">
                <a16:creationId xmlns:a16="http://schemas.microsoft.com/office/drawing/2014/main" id="{D81DD39B-49BC-4829-81E1-BDC51F414805}"/>
              </a:ext>
            </a:extLst>
          </p:cNvPr>
          <p:cNvSpPr/>
          <p:nvPr/>
        </p:nvSpPr>
        <p:spPr>
          <a:xfrm>
            <a:off x="3473924" y="1455273"/>
            <a:ext cx="365760" cy="36576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t>B</a:t>
            </a:r>
          </a:p>
        </p:txBody>
      </p:sp>
      <p:sp>
        <p:nvSpPr>
          <p:cNvPr id="94" name="Rectangle 93">
            <a:extLst>
              <a:ext uri="{FF2B5EF4-FFF2-40B4-BE49-F238E27FC236}">
                <a16:creationId xmlns:a16="http://schemas.microsoft.com/office/drawing/2014/main" id="{264585D2-6B3C-4ECD-9FD4-C065B600F73C}"/>
              </a:ext>
            </a:extLst>
          </p:cNvPr>
          <p:cNvSpPr/>
          <p:nvPr/>
        </p:nvSpPr>
        <p:spPr>
          <a:xfrm>
            <a:off x="3876565" y="1455273"/>
            <a:ext cx="5134291" cy="369332"/>
          </a:xfrm>
          <a:prstGeom prst="rect">
            <a:avLst/>
          </a:prstGeom>
        </p:spPr>
        <p:txBody>
          <a:bodyPr wrap="none">
            <a:spAutoFit/>
          </a:bodyPr>
          <a:lstStyle/>
          <a:p>
            <a:pPr lvl="0"/>
            <a:r>
              <a:rPr lang="en-US" i="0" dirty="0">
                <a:latin typeface="Arial Narrow" panose="020B0606020202030204" pitchFamily="34" charset="0"/>
              </a:rPr>
              <a:t>Transportation is the spatial linking of a </a:t>
            </a:r>
            <a:r>
              <a:rPr lang="en-US" b="1" i="0" dirty="0">
                <a:latin typeface="Arial Narrow" panose="020B0606020202030204" pitchFamily="34" charset="0"/>
              </a:rPr>
              <a:t>derived demand</a:t>
            </a:r>
            <a:endParaRPr lang="en-US" i="0" dirty="0"/>
          </a:p>
        </p:txBody>
      </p:sp>
      <p:sp>
        <p:nvSpPr>
          <p:cNvPr id="95" name="Oval 94">
            <a:extLst>
              <a:ext uri="{FF2B5EF4-FFF2-40B4-BE49-F238E27FC236}">
                <a16:creationId xmlns:a16="http://schemas.microsoft.com/office/drawing/2014/main" id="{A70738BE-0E0D-474E-801B-98392CCA6CB1}"/>
              </a:ext>
            </a:extLst>
          </p:cNvPr>
          <p:cNvSpPr/>
          <p:nvPr/>
        </p:nvSpPr>
        <p:spPr>
          <a:xfrm>
            <a:off x="2370822" y="2024052"/>
            <a:ext cx="365760" cy="36576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t>A</a:t>
            </a:r>
          </a:p>
        </p:txBody>
      </p:sp>
      <p:sp>
        <p:nvSpPr>
          <p:cNvPr id="96" name="Oval 95">
            <a:extLst>
              <a:ext uri="{FF2B5EF4-FFF2-40B4-BE49-F238E27FC236}">
                <a16:creationId xmlns:a16="http://schemas.microsoft.com/office/drawing/2014/main" id="{C1F8DD69-070D-4497-8A3F-F7D1A15ABEC6}"/>
              </a:ext>
            </a:extLst>
          </p:cNvPr>
          <p:cNvSpPr/>
          <p:nvPr/>
        </p:nvSpPr>
        <p:spPr>
          <a:xfrm>
            <a:off x="3473924" y="2024052"/>
            <a:ext cx="365760" cy="36576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t>B</a:t>
            </a:r>
          </a:p>
        </p:txBody>
      </p:sp>
      <p:sp>
        <p:nvSpPr>
          <p:cNvPr id="97" name="Arrow: Right 96">
            <a:extLst>
              <a:ext uri="{FF2B5EF4-FFF2-40B4-BE49-F238E27FC236}">
                <a16:creationId xmlns:a16="http://schemas.microsoft.com/office/drawing/2014/main" id="{CADAADF9-7090-4866-AC5E-D51DFB50FADE}"/>
              </a:ext>
            </a:extLst>
          </p:cNvPr>
          <p:cNvSpPr/>
          <p:nvPr/>
        </p:nvSpPr>
        <p:spPr>
          <a:xfrm>
            <a:off x="2789295" y="2028952"/>
            <a:ext cx="640080" cy="36576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98" name="Arrow: Right 97">
            <a:extLst>
              <a:ext uri="{FF2B5EF4-FFF2-40B4-BE49-F238E27FC236}">
                <a16:creationId xmlns:a16="http://schemas.microsoft.com/office/drawing/2014/main" id="{CB35C766-2645-4EAB-80CD-1B51046A284F}"/>
              </a:ext>
            </a:extLst>
          </p:cNvPr>
          <p:cNvSpPr/>
          <p:nvPr/>
        </p:nvSpPr>
        <p:spPr>
          <a:xfrm>
            <a:off x="2928645" y="2096170"/>
            <a:ext cx="457200" cy="22860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99" name="Arrow: Right 98">
            <a:extLst>
              <a:ext uri="{FF2B5EF4-FFF2-40B4-BE49-F238E27FC236}">
                <a16:creationId xmlns:a16="http://schemas.microsoft.com/office/drawing/2014/main" id="{E85A21B4-5473-4784-9DCB-3133BBC8FA30}"/>
              </a:ext>
            </a:extLst>
          </p:cNvPr>
          <p:cNvSpPr/>
          <p:nvPr/>
        </p:nvSpPr>
        <p:spPr>
          <a:xfrm>
            <a:off x="2993413" y="2140329"/>
            <a:ext cx="365760" cy="13716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00" name="Rectangle 99">
            <a:extLst>
              <a:ext uri="{FF2B5EF4-FFF2-40B4-BE49-F238E27FC236}">
                <a16:creationId xmlns:a16="http://schemas.microsoft.com/office/drawing/2014/main" id="{0477258A-F11B-4698-87AC-1C33643A1E85}"/>
              </a:ext>
            </a:extLst>
          </p:cNvPr>
          <p:cNvSpPr/>
          <p:nvPr/>
        </p:nvSpPr>
        <p:spPr>
          <a:xfrm>
            <a:off x="3876565" y="2016280"/>
            <a:ext cx="5896101" cy="369332"/>
          </a:xfrm>
          <a:prstGeom prst="rect">
            <a:avLst/>
          </a:prstGeom>
        </p:spPr>
        <p:txBody>
          <a:bodyPr wrap="none">
            <a:spAutoFit/>
          </a:bodyPr>
          <a:lstStyle/>
          <a:p>
            <a:pPr lvl="0"/>
            <a:r>
              <a:rPr lang="en-US" b="1" i="0" dirty="0">
                <a:latin typeface="Arial Narrow" panose="020B0606020202030204" pitchFamily="34" charset="0"/>
              </a:rPr>
              <a:t>Distance</a:t>
            </a:r>
            <a:r>
              <a:rPr lang="en-US" i="0" dirty="0">
                <a:latin typeface="Arial Narrow" panose="020B0606020202030204" pitchFamily="34" charset="0"/>
              </a:rPr>
              <a:t> is a relative concept involving space, time and effort (cost)</a:t>
            </a:r>
            <a:endParaRPr lang="en-US" i="0" dirty="0"/>
          </a:p>
        </p:txBody>
      </p:sp>
      <p:sp>
        <p:nvSpPr>
          <p:cNvPr id="101" name="Arrow: Right 100">
            <a:extLst>
              <a:ext uri="{FF2B5EF4-FFF2-40B4-BE49-F238E27FC236}">
                <a16:creationId xmlns:a16="http://schemas.microsoft.com/office/drawing/2014/main" id="{AE11D892-2A83-4245-951B-EB2F54C76F51}"/>
              </a:ext>
            </a:extLst>
          </p:cNvPr>
          <p:cNvSpPr/>
          <p:nvPr/>
        </p:nvSpPr>
        <p:spPr>
          <a:xfrm>
            <a:off x="2624728" y="2663890"/>
            <a:ext cx="365760" cy="274320"/>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02" name="TextBox 101">
            <a:extLst>
              <a:ext uri="{FF2B5EF4-FFF2-40B4-BE49-F238E27FC236}">
                <a16:creationId xmlns:a16="http://schemas.microsoft.com/office/drawing/2014/main" id="{83C22171-CA0A-438E-87B0-034A6CB17AEB}"/>
              </a:ext>
            </a:extLst>
          </p:cNvPr>
          <p:cNvSpPr txBox="1"/>
          <p:nvPr/>
        </p:nvSpPr>
        <p:spPr>
          <a:xfrm>
            <a:off x="2922998" y="2621038"/>
            <a:ext cx="360996" cy="369332"/>
          </a:xfrm>
          <a:prstGeom prst="rect">
            <a:avLst/>
          </a:prstGeom>
          <a:noFill/>
        </p:spPr>
        <p:txBody>
          <a:bodyPr wrap="none" rtlCol="0">
            <a:spAutoFit/>
          </a:bodyPr>
          <a:lstStyle/>
          <a:p>
            <a:r>
              <a:rPr lang="en-US" b="1" i="0" dirty="0"/>
              <a:t>X</a:t>
            </a:r>
          </a:p>
        </p:txBody>
      </p:sp>
      <p:cxnSp>
        <p:nvCxnSpPr>
          <p:cNvPr id="103" name="Straight Connector 102">
            <a:extLst>
              <a:ext uri="{FF2B5EF4-FFF2-40B4-BE49-F238E27FC236}">
                <a16:creationId xmlns:a16="http://schemas.microsoft.com/office/drawing/2014/main" id="{9FB497F5-905E-4D30-BFBD-356B3A8035BE}"/>
              </a:ext>
            </a:extLst>
          </p:cNvPr>
          <p:cNvCxnSpPr/>
          <p:nvPr/>
        </p:nvCxnSpPr>
        <p:spPr>
          <a:xfrm>
            <a:off x="3212489" y="2808364"/>
            <a:ext cx="274320" cy="0"/>
          </a:xfrm>
          <a:prstGeom prst="line">
            <a:avLst/>
          </a:prstGeom>
          <a:ln w="63500">
            <a:solidFill>
              <a:schemeClr val="accent2">
                <a:lumMod val="25000"/>
              </a:schemeClr>
            </a:solidFill>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FC8CD30F-2375-4118-9D76-78F2CC1AA058}"/>
              </a:ext>
            </a:extLst>
          </p:cNvPr>
          <p:cNvSpPr/>
          <p:nvPr/>
        </p:nvSpPr>
        <p:spPr>
          <a:xfrm>
            <a:off x="2362658" y="2626097"/>
            <a:ext cx="365760" cy="36576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t>A</a:t>
            </a:r>
          </a:p>
        </p:txBody>
      </p:sp>
      <p:sp>
        <p:nvSpPr>
          <p:cNvPr id="105" name="Oval 104">
            <a:extLst>
              <a:ext uri="{FF2B5EF4-FFF2-40B4-BE49-F238E27FC236}">
                <a16:creationId xmlns:a16="http://schemas.microsoft.com/office/drawing/2014/main" id="{379BA939-78E0-44C1-9E5B-CD397D4F5C3B}"/>
              </a:ext>
            </a:extLst>
          </p:cNvPr>
          <p:cNvSpPr/>
          <p:nvPr/>
        </p:nvSpPr>
        <p:spPr>
          <a:xfrm>
            <a:off x="3465760" y="2626097"/>
            <a:ext cx="365760" cy="36576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t>B</a:t>
            </a:r>
          </a:p>
        </p:txBody>
      </p:sp>
      <p:sp>
        <p:nvSpPr>
          <p:cNvPr id="106" name="Rectangle 105">
            <a:extLst>
              <a:ext uri="{FF2B5EF4-FFF2-40B4-BE49-F238E27FC236}">
                <a16:creationId xmlns:a16="http://schemas.microsoft.com/office/drawing/2014/main" id="{2BA4EE8C-C8B7-4698-A20E-141B779F46E2}"/>
              </a:ext>
            </a:extLst>
          </p:cNvPr>
          <p:cNvSpPr/>
          <p:nvPr/>
        </p:nvSpPr>
        <p:spPr>
          <a:xfrm>
            <a:off x="3876565" y="2612868"/>
            <a:ext cx="6404419" cy="369332"/>
          </a:xfrm>
          <a:prstGeom prst="rect">
            <a:avLst/>
          </a:prstGeom>
        </p:spPr>
        <p:txBody>
          <a:bodyPr wrap="square">
            <a:spAutoFit/>
          </a:bodyPr>
          <a:lstStyle/>
          <a:p>
            <a:pPr lvl="0"/>
            <a:r>
              <a:rPr lang="en-US" b="1" i="0" dirty="0">
                <a:latin typeface="Arial Narrow" panose="020B0606020202030204" pitchFamily="34" charset="0"/>
              </a:rPr>
              <a:t>Space</a:t>
            </a:r>
            <a:r>
              <a:rPr lang="en-US" i="0" dirty="0">
                <a:latin typeface="Arial Narrow" panose="020B0606020202030204" pitchFamily="34" charset="0"/>
              </a:rPr>
              <a:t> can be a generator, a support and a constraint for mobility</a:t>
            </a:r>
            <a:endParaRPr lang="en-US" i="0" dirty="0"/>
          </a:p>
        </p:txBody>
      </p:sp>
      <p:sp>
        <p:nvSpPr>
          <p:cNvPr id="107" name="Freeform: Shape 106">
            <a:extLst>
              <a:ext uri="{FF2B5EF4-FFF2-40B4-BE49-F238E27FC236}">
                <a16:creationId xmlns:a16="http://schemas.microsoft.com/office/drawing/2014/main" id="{A51044B8-AF20-488F-BB1B-9EA4B2609F89}"/>
              </a:ext>
            </a:extLst>
          </p:cNvPr>
          <p:cNvSpPr/>
          <p:nvPr/>
        </p:nvSpPr>
        <p:spPr>
          <a:xfrm>
            <a:off x="2509070" y="3157316"/>
            <a:ext cx="1188720" cy="457200"/>
          </a:xfrm>
          <a:custGeom>
            <a:avLst/>
            <a:gdLst>
              <a:gd name="connsiteX0" fmla="*/ 0 w 1135380"/>
              <a:gd name="connsiteY0" fmla="*/ 0 h 449580"/>
              <a:gd name="connsiteX1" fmla="*/ 0 w 1135380"/>
              <a:gd name="connsiteY1" fmla="*/ 449580 h 449580"/>
              <a:gd name="connsiteX2" fmla="*/ 1135380 w 1135380"/>
              <a:gd name="connsiteY2" fmla="*/ 449580 h 449580"/>
            </a:gdLst>
            <a:ahLst/>
            <a:cxnLst>
              <a:cxn ang="0">
                <a:pos x="connsiteX0" y="connsiteY0"/>
              </a:cxn>
              <a:cxn ang="0">
                <a:pos x="connsiteX1" y="connsiteY1"/>
              </a:cxn>
              <a:cxn ang="0">
                <a:pos x="connsiteX2" y="connsiteY2"/>
              </a:cxn>
            </a:cxnLst>
            <a:rect l="l" t="t" r="r" b="b"/>
            <a:pathLst>
              <a:path w="1135380" h="449580">
                <a:moveTo>
                  <a:pt x="0" y="0"/>
                </a:moveTo>
                <a:lnTo>
                  <a:pt x="0" y="449580"/>
                </a:lnTo>
                <a:lnTo>
                  <a:pt x="1135380" y="449580"/>
                </a:lnTo>
              </a:path>
            </a:pathLst>
          </a:custGeom>
          <a:noFill/>
          <a:ln w="25400">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08" name="Freeform: Shape 107">
            <a:extLst>
              <a:ext uri="{FF2B5EF4-FFF2-40B4-BE49-F238E27FC236}">
                <a16:creationId xmlns:a16="http://schemas.microsoft.com/office/drawing/2014/main" id="{48060216-E96A-4626-A50A-B787429CB76E}"/>
              </a:ext>
            </a:extLst>
          </p:cNvPr>
          <p:cNvSpPr/>
          <p:nvPr/>
        </p:nvSpPr>
        <p:spPr>
          <a:xfrm>
            <a:off x="2604864" y="3257944"/>
            <a:ext cx="944880" cy="289560"/>
          </a:xfrm>
          <a:custGeom>
            <a:avLst/>
            <a:gdLst>
              <a:gd name="connsiteX0" fmla="*/ 0 w 944880"/>
              <a:gd name="connsiteY0" fmla="*/ 0 h 289560"/>
              <a:gd name="connsiteX1" fmla="*/ 419100 w 944880"/>
              <a:gd name="connsiteY1" fmla="*/ 220980 h 289560"/>
              <a:gd name="connsiteX2" fmla="*/ 944880 w 944880"/>
              <a:gd name="connsiteY2" fmla="*/ 289560 h 289560"/>
            </a:gdLst>
            <a:ahLst/>
            <a:cxnLst>
              <a:cxn ang="0">
                <a:pos x="connsiteX0" y="connsiteY0"/>
              </a:cxn>
              <a:cxn ang="0">
                <a:pos x="connsiteX1" y="connsiteY1"/>
              </a:cxn>
              <a:cxn ang="0">
                <a:pos x="connsiteX2" y="connsiteY2"/>
              </a:cxn>
            </a:cxnLst>
            <a:rect l="l" t="t" r="r" b="b"/>
            <a:pathLst>
              <a:path w="944880" h="289560">
                <a:moveTo>
                  <a:pt x="0" y="0"/>
                </a:moveTo>
                <a:cubicBezTo>
                  <a:pt x="130810" y="86360"/>
                  <a:pt x="261620" y="172720"/>
                  <a:pt x="419100" y="220980"/>
                </a:cubicBezTo>
                <a:cubicBezTo>
                  <a:pt x="576580" y="269240"/>
                  <a:pt x="760730" y="279400"/>
                  <a:pt x="944880" y="289560"/>
                </a:cubicBezTo>
              </a:path>
            </a:pathLst>
          </a:custGeom>
          <a:no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09" name="Freeform: Shape 108">
            <a:extLst>
              <a:ext uri="{FF2B5EF4-FFF2-40B4-BE49-F238E27FC236}">
                <a16:creationId xmlns:a16="http://schemas.microsoft.com/office/drawing/2014/main" id="{D6C11526-F8E9-4A45-B5DA-497D4214D01B}"/>
              </a:ext>
            </a:extLst>
          </p:cNvPr>
          <p:cNvSpPr/>
          <p:nvPr/>
        </p:nvSpPr>
        <p:spPr>
          <a:xfrm>
            <a:off x="2658204" y="3204604"/>
            <a:ext cx="944880" cy="350520"/>
          </a:xfrm>
          <a:custGeom>
            <a:avLst/>
            <a:gdLst>
              <a:gd name="connsiteX0" fmla="*/ 0 w 944880"/>
              <a:gd name="connsiteY0" fmla="*/ 350520 h 350520"/>
              <a:gd name="connsiteX1" fmla="*/ 289560 w 944880"/>
              <a:gd name="connsiteY1" fmla="*/ 167640 h 350520"/>
              <a:gd name="connsiteX2" fmla="*/ 944880 w 944880"/>
              <a:gd name="connsiteY2" fmla="*/ 0 h 350520"/>
            </a:gdLst>
            <a:ahLst/>
            <a:cxnLst>
              <a:cxn ang="0">
                <a:pos x="connsiteX0" y="connsiteY0"/>
              </a:cxn>
              <a:cxn ang="0">
                <a:pos x="connsiteX1" y="connsiteY1"/>
              </a:cxn>
              <a:cxn ang="0">
                <a:pos x="connsiteX2" y="connsiteY2"/>
              </a:cxn>
            </a:cxnLst>
            <a:rect l="l" t="t" r="r" b="b"/>
            <a:pathLst>
              <a:path w="944880" h="350520">
                <a:moveTo>
                  <a:pt x="0" y="350520"/>
                </a:moveTo>
                <a:cubicBezTo>
                  <a:pt x="66040" y="288290"/>
                  <a:pt x="132080" y="226060"/>
                  <a:pt x="289560" y="167640"/>
                </a:cubicBezTo>
                <a:cubicBezTo>
                  <a:pt x="447040" y="109220"/>
                  <a:pt x="695960" y="54610"/>
                  <a:pt x="944880" y="0"/>
                </a:cubicBezTo>
              </a:path>
            </a:pathLst>
          </a:custGeom>
          <a:no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10" name="Rectangle 109">
            <a:extLst>
              <a:ext uri="{FF2B5EF4-FFF2-40B4-BE49-F238E27FC236}">
                <a16:creationId xmlns:a16="http://schemas.microsoft.com/office/drawing/2014/main" id="{DB8FA93E-69A3-41B4-ABC9-E5A5727A163A}"/>
              </a:ext>
            </a:extLst>
          </p:cNvPr>
          <p:cNvSpPr/>
          <p:nvPr/>
        </p:nvSpPr>
        <p:spPr>
          <a:xfrm>
            <a:off x="3876565" y="3217578"/>
            <a:ext cx="5710153" cy="369332"/>
          </a:xfrm>
          <a:prstGeom prst="rect">
            <a:avLst/>
          </a:prstGeom>
        </p:spPr>
        <p:txBody>
          <a:bodyPr wrap="none">
            <a:spAutoFit/>
          </a:bodyPr>
          <a:lstStyle/>
          <a:p>
            <a:pPr lvl="0"/>
            <a:r>
              <a:rPr lang="en-US" i="0" dirty="0">
                <a:latin typeface="Arial Narrow" panose="020B0606020202030204" pitchFamily="34" charset="0"/>
              </a:rPr>
              <a:t>The relation between space and time can </a:t>
            </a:r>
            <a:r>
              <a:rPr lang="en-US" b="1" i="0" dirty="0">
                <a:latin typeface="Arial Narrow" panose="020B0606020202030204" pitchFamily="34" charset="0"/>
              </a:rPr>
              <a:t>converge</a:t>
            </a:r>
            <a:r>
              <a:rPr lang="en-US" i="0" dirty="0">
                <a:latin typeface="Arial Narrow" panose="020B0606020202030204" pitchFamily="34" charset="0"/>
              </a:rPr>
              <a:t> or </a:t>
            </a:r>
            <a:r>
              <a:rPr lang="en-US" b="1" i="0" dirty="0">
                <a:latin typeface="Arial Narrow" panose="020B0606020202030204" pitchFamily="34" charset="0"/>
              </a:rPr>
              <a:t>diverge</a:t>
            </a:r>
            <a:endParaRPr lang="en-US" i="0" dirty="0"/>
          </a:p>
        </p:txBody>
      </p:sp>
      <p:sp>
        <p:nvSpPr>
          <p:cNvPr id="111" name="Oval 110">
            <a:extLst>
              <a:ext uri="{FF2B5EF4-FFF2-40B4-BE49-F238E27FC236}">
                <a16:creationId xmlns:a16="http://schemas.microsoft.com/office/drawing/2014/main" id="{851EDCD5-C2E7-4DBE-9E03-AAA90E7694B3}"/>
              </a:ext>
            </a:extLst>
          </p:cNvPr>
          <p:cNvSpPr/>
          <p:nvPr/>
        </p:nvSpPr>
        <p:spPr>
          <a:xfrm>
            <a:off x="2370822" y="3836505"/>
            <a:ext cx="365760" cy="36576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t>A</a:t>
            </a:r>
          </a:p>
        </p:txBody>
      </p:sp>
      <p:sp>
        <p:nvSpPr>
          <p:cNvPr id="112" name="Oval 111">
            <a:extLst>
              <a:ext uri="{FF2B5EF4-FFF2-40B4-BE49-F238E27FC236}">
                <a16:creationId xmlns:a16="http://schemas.microsoft.com/office/drawing/2014/main" id="{A1544D42-985B-48F7-869D-EA458D72A9D5}"/>
              </a:ext>
            </a:extLst>
          </p:cNvPr>
          <p:cNvSpPr/>
          <p:nvPr/>
        </p:nvSpPr>
        <p:spPr>
          <a:xfrm>
            <a:off x="2920550" y="3836505"/>
            <a:ext cx="365760" cy="36576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t>B</a:t>
            </a:r>
          </a:p>
        </p:txBody>
      </p:sp>
      <p:sp>
        <p:nvSpPr>
          <p:cNvPr id="113" name="Oval 112">
            <a:extLst>
              <a:ext uri="{FF2B5EF4-FFF2-40B4-BE49-F238E27FC236}">
                <a16:creationId xmlns:a16="http://schemas.microsoft.com/office/drawing/2014/main" id="{0F9F29C0-A145-46B4-AA20-A503BDC76604}"/>
              </a:ext>
            </a:extLst>
          </p:cNvPr>
          <p:cNvSpPr/>
          <p:nvPr/>
        </p:nvSpPr>
        <p:spPr>
          <a:xfrm>
            <a:off x="3465760" y="3836505"/>
            <a:ext cx="365760" cy="365760"/>
          </a:xfrm>
          <a:prstGeom prst="ellipse">
            <a:avLst/>
          </a:prstGeom>
          <a:solidFill>
            <a:schemeClr val="accent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t>C</a:t>
            </a:r>
          </a:p>
        </p:txBody>
      </p:sp>
      <p:cxnSp>
        <p:nvCxnSpPr>
          <p:cNvPr id="114" name="Straight Arrow Connector 113">
            <a:extLst>
              <a:ext uri="{FF2B5EF4-FFF2-40B4-BE49-F238E27FC236}">
                <a16:creationId xmlns:a16="http://schemas.microsoft.com/office/drawing/2014/main" id="{53E74814-01B9-43E3-AD10-649BFC72654C}"/>
              </a:ext>
            </a:extLst>
          </p:cNvPr>
          <p:cNvCxnSpPr>
            <a:stCxn id="111" idx="6"/>
            <a:endCxn id="112" idx="2"/>
          </p:cNvCxnSpPr>
          <p:nvPr/>
        </p:nvCxnSpPr>
        <p:spPr>
          <a:xfrm>
            <a:off x="2736582" y="4019385"/>
            <a:ext cx="18396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A41B810C-0715-43CE-B27F-953FEFC15F0B}"/>
              </a:ext>
            </a:extLst>
          </p:cNvPr>
          <p:cNvCxnSpPr>
            <a:cxnSpLocks/>
            <a:stCxn id="112" idx="6"/>
            <a:endCxn id="113" idx="2"/>
          </p:cNvCxnSpPr>
          <p:nvPr/>
        </p:nvCxnSpPr>
        <p:spPr>
          <a:xfrm>
            <a:off x="3286310" y="4019385"/>
            <a:ext cx="17945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E3332E0C-B8E2-4FA4-A031-B70440B0D575}"/>
              </a:ext>
            </a:extLst>
          </p:cNvPr>
          <p:cNvSpPr/>
          <p:nvPr/>
        </p:nvSpPr>
        <p:spPr>
          <a:xfrm>
            <a:off x="3876565" y="3838677"/>
            <a:ext cx="5901039" cy="369332"/>
          </a:xfrm>
          <a:prstGeom prst="rect">
            <a:avLst/>
          </a:prstGeom>
        </p:spPr>
        <p:txBody>
          <a:bodyPr wrap="none">
            <a:spAutoFit/>
          </a:bodyPr>
          <a:lstStyle/>
          <a:p>
            <a:pPr lvl="0"/>
            <a:r>
              <a:rPr lang="en-US" i="0" dirty="0">
                <a:latin typeface="Arial Narrow" panose="020B0606020202030204" pitchFamily="34" charset="0"/>
              </a:rPr>
              <a:t>A </a:t>
            </a:r>
            <a:r>
              <a:rPr lang="en-US" b="1" i="0" dirty="0">
                <a:latin typeface="Arial Narrow" panose="020B0606020202030204" pitchFamily="34" charset="0"/>
              </a:rPr>
              <a:t>location</a:t>
            </a:r>
            <a:r>
              <a:rPr lang="en-US" i="0" dirty="0">
                <a:latin typeface="Arial Narrow" panose="020B0606020202030204" pitchFamily="34" charset="0"/>
              </a:rPr>
              <a:t> can be a central or an intermediate element of mobility</a:t>
            </a:r>
            <a:endParaRPr lang="en-US" b="1" i="0" dirty="0">
              <a:latin typeface="Arial Narrow" panose="020B0606020202030204" pitchFamily="34" charset="0"/>
            </a:endParaRPr>
          </a:p>
        </p:txBody>
      </p:sp>
      <p:sp>
        <p:nvSpPr>
          <p:cNvPr id="117" name="Rectangle 116">
            <a:extLst>
              <a:ext uri="{FF2B5EF4-FFF2-40B4-BE49-F238E27FC236}">
                <a16:creationId xmlns:a16="http://schemas.microsoft.com/office/drawing/2014/main" id="{109520C9-3F08-4113-B707-9CB9DD44A309}"/>
              </a:ext>
            </a:extLst>
          </p:cNvPr>
          <p:cNvSpPr/>
          <p:nvPr/>
        </p:nvSpPr>
        <p:spPr>
          <a:xfrm>
            <a:off x="3876565" y="4437094"/>
            <a:ext cx="5192319" cy="369332"/>
          </a:xfrm>
          <a:prstGeom prst="rect">
            <a:avLst/>
          </a:prstGeom>
        </p:spPr>
        <p:txBody>
          <a:bodyPr wrap="none">
            <a:spAutoFit/>
          </a:bodyPr>
          <a:lstStyle/>
          <a:p>
            <a:pPr lvl="0"/>
            <a:r>
              <a:rPr lang="en-US" i="0" dirty="0">
                <a:latin typeface="Arial Narrow" panose="020B0606020202030204" pitchFamily="34" charset="0"/>
              </a:rPr>
              <a:t>To overcome </a:t>
            </a:r>
            <a:r>
              <a:rPr lang="en-US" b="1" i="0" dirty="0">
                <a:latin typeface="Arial Narrow" panose="020B0606020202030204" pitchFamily="34" charset="0"/>
              </a:rPr>
              <a:t>geography</a:t>
            </a:r>
            <a:r>
              <a:rPr lang="en-US" i="0" dirty="0">
                <a:latin typeface="Arial Narrow" panose="020B0606020202030204" pitchFamily="34" charset="0"/>
              </a:rPr>
              <a:t>, transportation requires a footprint</a:t>
            </a:r>
            <a:endParaRPr lang="en-US" i="0" dirty="0"/>
          </a:p>
        </p:txBody>
      </p:sp>
      <p:pic>
        <p:nvPicPr>
          <p:cNvPr id="118" name="Picture 4" descr="Image result for port icon">
            <a:extLst>
              <a:ext uri="{FF2B5EF4-FFF2-40B4-BE49-F238E27FC236}">
                <a16:creationId xmlns:a16="http://schemas.microsoft.com/office/drawing/2014/main" id="{7AEAD226-240D-4EA4-BF3E-A9121A607F8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381708" y="4372661"/>
            <a:ext cx="641985" cy="47036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6" descr="Image result for road icon">
            <a:extLst>
              <a:ext uri="{FF2B5EF4-FFF2-40B4-BE49-F238E27FC236}">
                <a16:creationId xmlns:a16="http://schemas.microsoft.com/office/drawing/2014/main" id="{04AE7EDD-D6F4-4D68-8C17-A97A50DEB2E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33" r="19778"/>
          <a:stretch/>
        </p:blipFill>
        <p:spPr bwMode="auto">
          <a:xfrm rot="16200000">
            <a:off x="3221746" y="4384268"/>
            <a:ext cx="274320" cy="456524"/>
          </a:xfrm>
          <a:prstGeom prst="rect">
            <a:avLst/>
          </a:prstGeom>
          <a:noFill/>
          <a:extLst>
            <a:ext uri="{909E8E84-426E-40DD-AFC4-6F175D3DCCD1}">
              <a14:hiddenFill xmlns:a14="http://schemas.microsoft.com/office/drawing/2010/main">
                <a:solidFill>
                  <a:srgbClr val="FFFFFF"/>
                </a:solidFill>
              </a14:hiddenFill>
            </a:ext>
          </a:extLst>
        </p:spPr>
      </p:pic>
      <p:sp>
        <p:nvSpPr>
          <p:cNvPr id="120" name="Rectangle 119">
            <a:extLst>
              <a:ext uri="{FF2B5EF4-FFF2-40B4-BE49-F238E27FC236}">
                <a16:creationId xmlns:a16="http://schemas.microsoft.com/office/drawing/2014/main" id="{AFBCB838-33D8-45AC-9A6B-7537F72EFD7D}"/>
              </a:ext>
            </a:extLst>
          </p:cNvPr>
          <p:cNvSpPr/>
          <p:nvPr/>
        </p:nvSpPr>
        <p:spPr>
          <a:xfrm>
            <a:off x="2459132" y="4977209"/>
            <a:ext cx="137160"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21" name="Rectangle 120">
            <a:extLst>
              <a:ext uri="{FF2B5EF4-FFF2-40B4-BE49-F238E27FC236}">
                <a16:creationId xmlns:a16="http://schemas.microsoft.com/office/drawing/2014/main" id="{CA250014-795B-409D-AF24-42AEBF3D0868}"/>
              </a:ext>
            </a:extLst>
          </p:cNvPr>
          <p:cNvSpPr/>
          <p:nvPr/>
        </p:nvSpPr>
        <p:spPr>
          <a:xfrm>
            <a:off x="2611532" y="4977209"/>
            <a:ext cx="137160"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22" name="Rectangle 121">
            <a:extLst>
              <a:ext uri="{FF2B5EF4-FFF2-40B4-BE49-F238E27FC236}">
                <a16:creationId xmlns:a16="http://schemas.microsoft.com/office/drawing/2014/main" id="{87241444-4A9C-478A-A29F-D16858D65951}"/>
              </a:ext>
            </a:extLst>
          </p:cNvPr>
          <p:cNvSpPr/>
          <p:nvPr/>
        </p:nvSpPr>
        <p:spPr>
          <a:xfrm>
            <a:off x="2763932" y="4977209"/>
            <a:ext cx="137160"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23" name="Rectangle 122">
            <a:extLst>
              <a:ext uri="{FF2B5EF4-FFF2-40B4-BE49-F238E27FC236}">
                <a16:creationId xmlns:a16="http://schemas.microsoft.com/office/drawing/2014/main" id="{DCF05B91-4A3B-498C-8840-57709F9E9225}"/>
              </a:ext>
            </a:extLst>
          </p:cNvPr>
          <p:cNvSpPr/>
          <p:nvPr/>
        </p:nvSpPr>
        <p:spPr>
          <a:xfrm>
            <a:off x="2459132" y="5129153"/>
            <a:ext cx="137160"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24" name="Rectangle 123">
            <a:extLst>
              <a:ext uri="{FF2B5EF4-FFF2-40B4-BE49-F238E27FC236}">
                <a16:creationId xmlns:a16="http://schemas.microsoft.com/office/drawing/2014/main" id="{8CA780CB-C618-48D3-BC14-44A2124B5AA7}"/>
              </a:ext>
            </a:extLst>
          </p:cNvPr>
          <p:cNvSpPr/>
          <p:nvPr/>
        </p:nvSpPr>
        <p:spPr>
          <a:xfrm>
            <a:off x="2611532" y="5129153"/>
            <a:ext cx="137160"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25" name="Rectangle 124">
            <a:extLst>
              <a:ext uri="{FF2B5EF4-FFF2-40B4-BE49-F238E27FC236}">
                <a16:creationId xmlns:a16="http://schemas.microsoft.com/office/drawing/2014/main" id="{CBF18766-9DF6-4482-A599-3078678054E1}"/>
              </a:ext>
            </a:extLst>
          </p:cNvPr>
          <p:cNvSpPr/>
          <p:nvPr/>
        </p:nvSpPr>
        <p:spPr>
          <a:xfrm>
            <a:off x="2763932" y="5129153"/>
            <a:ext cx="137160"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26" name="Rectangle 125">
            <a:extLst>
              <a:ext uri="{FF2B5EF4-FFF2-40B4-BE49-F238E27FC236}">
                <a16:creationId xmlns:a16="http://schemas.microsoft.com/office/drawing/2014/main" id="{D439FD3C-C6F4-40F3-AC1C-63B513A63821}"/>
              </a:ext>
            </a:extLst>
          </p:cNvPr>
          <p:cNvSpPr/>
          <p:nvPr/>
        </p:nvSpPr>
        <p:spPr>
          <a:xfrm>
            <a:off x="2459132" y="5280263"/>
            <a:ext cx="137160"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27" name="Rectangle 126">
            <a:extLst>
              <a:ext uri="{FF2B5EF4-FFF2-40B4-BE49-F238E27FC236}">
                <a16:creationId xmlns:a16="http://schemas.microsoft.com/office/drawing/2014/main" id="{7EDCF1E6-02F7-41C2-873C-7C8D867D534E}"/>
              </a:ext>
            </a:extLst>
          </p:cNvPr>
          <p:cNvSpPr/>
          <p:nvPr/>
        </p:nvSpPr>
        <p:spPr>
          <a:xfrm>
            <a:off x="2611532" y="5280263"/>
            <a:ext cx="137160"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28" name="Rectangle 127">
            <a:extLst>
              <a:ext uri="{FF2B5EF4-FFF2-40B4-BE49-F238E27FC236}">
                <a16:creationId xmlns:a16="http://schemas.microsoft.com/office/drawing/2014/main" id="{153EF938-5A10-43EF-8FAB-AFAB89AEB5A4}"/>
              </a:ext>
            </a:extLst>
          </p:cNvPr>
          <p:cNvSpPr/>
          <p:nvPr/>
        </p:nvSpPr>
        <p:spPr>
          <a:xfrm>
            <a:off x="2763932" y="5280263"/>
            <a:ext cx="137160"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29" name="Rectangle 128">
            <a:extLst>
              <a:ext uri="{FF2B5EF4-FFF2-40B4-BE49-F238E27FC236}">
                <a16:creationId xmlns:a16="http://schemas.microsoft.com/office/drawing/2014/main" id="{B3184DE8-A20B-40DD-912D-05A4629FC1EF}"/>
              </a:ext>
            </a:extLst>
          </p:cNvPr>
          <p:cNvSpPr/>
          <p:nvPr/>
        </p:nvSpPr>
        <p:spPr>
          <a:xfrm>
            <a:off x="3369229" y="5132150"/>
            <a:ext cx="137160"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30" name="Trapezoid 129">
            <a:extLst>
              <a:ext uri="{FF2B5EF4-FFF2-40B4-BE49-F238E27FC236}">
                <a16:creationId xmlns:a16="http://schemas.microsoft.com/office/drawing/2014/main" id="{B41CE43F-93B3-4AE4-A233-4CBB08BBAEB5}"/>
              </a:ext>
            </a:extLst>
          </p:cNvPr>
          <p:cNvSpPr/>
          <p:nvPr/>
        </p:nvSpPr>
        <p:spPr>
          <a:xfrm rot="5400000">
            <a:off x="2925130" y="4994515"/>
            <a:ext cx="432017" cy="406436"/>
          </a:xfrm>
          <a:prstGeom prst="trapezoid">
            <a:avLst>
              <a:gd name="adj" fmla="val 35937"/>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31" name="Rectangle 130">
            <a:extLst>
              <a:ext uri="{FF2B5EF4-FFF2-40B4-BE49-F238E27FC236}">
                <a16:creationId xmlns:a16="http://schemas.microsoft.com/office/drawing/2014/main" id="{2886586A-2874-4FFD-9A0A-47DAA20BFC4A}"/>
              </a:ext>
            </a:extLst>
          </p:cNvPr>
          <p:cNvSpPr/>
          <p:nvPr/>
        </p:nvSpPr>
        <p:spPr>
          <a:xfrm>
            <a:off x="3876565" y="4998073"/>
            <a:ext cx="6320448" cy="369332"/>
          </a:xfrm>
          <a:prstGeom prst="rect">
            <a:avLst/>
          </a:prstGeom>
        </p:spPr>
        <p:txBody>
          <a:bodyPr wrap="none">
            <a:spAutoFit/>
          </a:bodyPr>
          <a:lstStyle/>
          <a:p>
            <a:pPr lvl="0"/>
            <a:r>
              <a:rPr lang="en-US" i="0" dirty="0">
                <a:latin typeface="Arial Narrow" panose="020B0606020202030204" pitchFamily="34" charset="0"/>
              </a:rPr>
              <a:t>Transportation seeks </a:t>
            </a:r>
            <a:r>
              <a:rPr lang="en-US" b="1" i="0" dirty="0">
                <a:latin typeface="Arial Narrow" panose="020B0606020202030204" pitchFamily="34" charset="0"/>
              </a:rPr>
              <a:t>massification</a:t>
            </a:r>
            <a:r>
              <a:rPr lang="en-US" i="0" dirty="0">
                <a:latin typeface="Arial Narrow" panose="020B0606020202030204" pitchFamily="34" charset="0"/>
              </a:rPr>
              <a:t> but is constrained by </a:t>
            </a:r>
            <a:r>
              <a:rPr lang="en-US" b="1" i="0" dirty="0">
                <a:latin typeface="Arial Narrow" panose="020B0606020202030204" pitchFamily="34" charset="0"/>
              </a:rPr>
              <a:t>atomization</a:t>
            </a:r>
            <a:endParaRPr lang="en-US" i="0" dirty="0"/>
          </a:p>
        </p:txBody>
      </p:sp>
      <p:sp>
        <p:nvSpPr>
          <p:cNvPr id="132" name="Rectangle 131">
            <a:extLst>
              <a:ext uri="{FF2B5EF4-FFF2-40B4-BE49-F238E27FC236}">
                <a16:creationId xmlns:a16="http://schemas.microsoft.com/office/drawing/2014/main" id="{33DEB1B3-172B-4046-9CCA-F8DA46F806B0}"/>
              </a:ext>
            </a:extLst>
          </p:cNvPr>
          <p:cNvSpPr/>
          <p:nvPr/>
        </p:nvSpPr>
        <p:spPr>
          <a:xfrm>
            <a:off x="3876565" y="5596417"/>
            <a:ext cx="4653005" cy="369332"/>
          </a:xfrm>
          <a:prstGeom prst="rect">
            <a:avLst/>
          </a:prstGeom>
        </p:spPr>
        <p:txBody>
          <a:bodyPr wrap="none">
            <a:spAutoFit/>
          </a:bodyPr>
          <a:lstStyle/>
          <a:p>
            <a:pPr lvl="0"/>
            <a:r>
              <a:rPr lang="en-US" b="1" i="0" dirty="0">
                <a:latin typeface="Arial Narrow" panose="020B0606020202030204" pitchFamily="34" charset="0"/>
              </a:rPr>
              <a:t>Velocity</a:t>
            </a:r>
            <a:r>
              <a:rPr lang="en-US" i="0" dirty="0">
                <a:latin typeface="Arial Narrow" panose="020B0606020202030204" pitchFamily="34" charset="0"/>
              </a:rPr>
              <a:t> is a modal, intermodal and managerial effort</a:t>
            </a:r>
          </a:p>
        </p:txBody>
      </p:sp>
      <p:sp>
        <p:nvSpPr>
          <p:cNvPr id="133" name="Arrow: Notched Right 132">
            <a:extLst>
              <a:ext uri="{FF2B5EF4-FFF2-40B4-BE49-F238E27FC236}">
                <a16:creationId xmlns:a16="http://schemas.microsoft.com/office/drawing/2014/main" id="{4EDB088F-AC76-41F9-8E8E-EFB89C257053}"/>
              </a:ext>
            </a:extLst>
          </p:cNvPr>
          <p:cNvSpPr/>
          <p:nvPr/>
        </p:nvSpPr>
        <p:spPr>
          <a:xfrm>
            <a:off x="2424435" y="5518694"/>
            <a:ext cx="1371600" cy="548640"/>
          </a:xfrm>
          <a:prstGeom prst="notched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pic>
        <p:nvPicPr>
          <p:cNvPr id="134" name="Graphic 133" descr="Link">
            <a:extLst>
              <a:ext uri="{FF2B5EF4-FFF2-40B4-BE49-F238E27FC236}">
                <a16:creationId xmlns:a16="http://schemas.microsoft.com/office/drawing/2014/main" id="{509DCE16-AD65-4E90-99A6-3EAAF3BDE63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18900000">
            <a:off x="2770977" y="5614392"/>
            <a:ext cx="365760" cy="365760"/>
          </a:xfrm>
          <a:prstGeom prst="rect">
            <a:avLst/>
          </a:prstGeom>
        </p:spPr>
      </p:pic>
      <p:pic>
        <p:nvPicPr>
          <p:cNvPr id="135" name="Graphic 134" descr="Truck">
            <a:extLst>
              <a:ext uri="{FF2B5EF4-FFF2-40B4-BE49-F238E27FC236}">
                <a16:creationId xmlns:a16="http://schemas.microsoft.com/office/drawing/2014/main" id="{A800A97E-78F7-4A62-BEF3-98D09609E89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2299112" y="5561810"/>
            <a:ext cx="457200" cy="457200"/>
          </a:xfrm>
          <a:prstGeom prst="rect">
            <a:avLst/>
          </a:prstGeom>
        </p:spPr>
      </p:pic>
      <p:pic>
        <p:nvPicPr>
          <p:cNvPr id="136" name="Graphic 135" descr="Head with Gears">
            <a:extLst>
              <a:ext uri="{FF2B5EF4-FFF2-40B4-BE49-F238E27FC236}">
                <a16:creationId xmlns:a16="http://schemas.microsoft.com/office/drawing/2014/main" id="{5CC35BCA-6C91-4BB0-9FEE-F1ECF7EF38F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3574240" y="5626139"/>
            <a:ext cx="365760" cy="365760"/>
          </a:xfrm>
          <a:prstGeom prst="rect">
            <a:avLst/>
          </a:prstGeom>
        </p:spPr>
      </p:pic>
      <p:pic>
        <p:nvPicPr>
          <p:cNvPr id="137" name="Graphic 136" descr="Link">
            <a:extLst>
              <a:ext uri="{FF2B5EF4-FFF2-40B4-BE49-F238E27FC236}">
                <a16:creationId xmlns:a16="http://schemas.microsoft.com/office/drawing/2014/main" id="{D7E1B02A-4BB1-4920-8135-F689FA5305F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18900000">
            <a:off x="2826806" y="1368458"/>
            <a:ext cx="548640" cy="548640"/>
          </a:xfrm>
          <a:prstGeom prst="rect">
            <a:avLst/>
          </a:prstGeom>
        </p:spPr>
      </p:pic>
      <p:sp>
        <p:nvSpPr>
          <p:cNvPr id="138" name="Oval 137">
            <a:extLst>
              <a:ext uri="{FF2B5EF4-FFF2-40B4-BE49-F238E27FC236}">
                <a16:creationId xmlns:a16="http://schemas.microsoft.com/office/drawing/2014/main" id="{5ACFCE79-BA41-4241-B92C-1EAA494B43B3}"/>
              </a:ext>
            </a:extLst>
          </p:cNvPr>
          <p:cNvSpPr/>
          <p:nvPr/>
        </p:nvSpPr>
        <p:spPr>
          <a:xfrm>
            <a:off x="1837952" y="1455273"/>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solidFill>
                  <a:schemeClr val="tx1"/>
                </a:solidFill>
              </a:rPr>
              <a:t>1</a:t>
            </a:r>
          </a:p>
        </p:txBody>
      </p:sp>
      <p:sp>
        <p:nvSpPr>
          <p:cNvPr id="139" name="Oval 138">
            <a:extLst>
              <a:ext uri="{FF2B5EF4-FFF2-40B4-BE49-F238E27FC236}">
                <a16:creationId xmlns:a16="http://schemas.microsoft.com/office/drawing/2014/main" id="{7740D9AE-01FB-4C5E-A2BA-899B0AF6EDF1}"/>
              </a:ext>
            </a:extLst>
          </p:cNvPr>
          <p:cNvSpPr/>
          <p:nvPr/>
        </p:nvSpPr>
        <p:spPr>
          <a:xfrm>
            <a:off x="1837952" y="2015861"/>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solidFill>
                  <a:schemeClr val="tx1"/>
                </a:solidFill>
              </a:rPr>
              <a:t>2</a:t>
            </a:r>
          </a:p>
        </p:txBody>
      </p:sp>
      <p:sp>
        <p:nvSpPr>
          <p:cNvPr id="140" name="Oval 139">
            <a:extLst>
              <a:ext uri="{FF2B5EF4-FFF2-40B4-BE49-F238E27FC236}">
                <a16:creationId xmlns:a16="http://schemas.microsoft.com/office/drawing/2014/main" id="{15035DC0-69EC-4176-B8C9-37DDD1E84B59}"/>
              </a:ext>
            </a:extLst>
          </p:cNvPr>
          <p:cNvSpPr/>
          <p:nvPr/>
        </p:nvSpPr>
        <p:spPr>
          <a:xfrm>
            <a:off x="1837952" y="2630017"/>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solidFill>
                  <a:schemeClr val="tx1"/>
                </a:solidFill>
              </a:rPr>
              <a:t>3</a:t>
            </a:r>
          </a:p>
        </p:txBody>
      </p:sp>
      <p:sp>
        <p:nvSpPr>
          <p:cNvPr id="141" name="Oval 140">
            <a:extLst>
              <a:ext uri="{FF2B5EF4-FFF2-40B4-BE49-F238E27FC236}">
                <a16:creationId xmlns:a16="http://schemas.microsoft.com/office/drawing/2014/main" id="{2877A69F-1F93-4237-A98C-0B33119862B2}"/>
              </a:ext>
            </a:extLst>
          </p:cNvPr>
          <p:cNvSpPr/>
          <p:nvPr/>
        </p:nvSpPr>
        <p:spPr>
          <a:xfrm>
            <a:off x="1837952" y="3230459"/>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solidFill>
                  <a:schemeClr val="tx1"/>
                </a:solidFill>
              </a:rPr>
              <a:t>4</a:t>
            </a:r>
          </a:p>
        </p:txBody>
      </p:sp>
      <p:sp>
        <p:nvSpPr>
          <p:cNvPr id="142" name="Oval 141">
            <a:extLst>
              <a:ext uri="{FF2B5EF4-FFF2-40B4-BE49-F238E27FC236}">
                <a16:creationId xmlns:a16="http://schemas.microsoft.com/office/drawing/2014/main" id="{2D2F2518-B0A1-41D6-B992-860FD4E734B2}"/>
              </a:ext>
            </a:extLst>
          </p:cNvPr>
          <p:cNvSpPr/>
          <p:nvPr/>
        </p:nvSpPr>
        <p:spPr>
          <a:xfrm>
            <a:off x="1837952" y="3836505"/>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solidFill>
                  <a:schemeClr val="tx1"/>
                </a:solidFill>
              </a:rPr>
              <a:t>5</a:t>
            </a:r>
          </a:p>
        </p:txBody>
      </p:sp>
      <p:sp>
        <p:nvSpPr>
          <p:cNvPr id="143" name="Oval 142">
            <a:extLst>
              <a:ext uri="{FF2B5EF4-FFF2-40B4-BE49-F238E27FC236}">
                <a16:creationId xmlns:a16="http://schemas.microsoft.com/office/drawing/2014/main" id="{938C8562-B789-4DD8-8090-719E43D5C261}"/>
              </a:ext>
            </a:extLst>
          </p:cNvPr>
          <p:cNvSpPr/>
          <p:nvPr/>
        </p:nvSpPr>
        <p:spPr>
          <a:xfrm>
            <a:off x="1837952" y="4429349"/>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solidFill>
                  <a:schemeClr val="tx1"/>
                </a:solidFill>
              </a:rPr>
              <a:t>6</a:t>
            </a:r>
          </a:p>
        </p:txBody>
      </p:sp>
      <p:sp>
        <p:nvSpPr>
          <p:cNvPr id="144" name="Oval 143">
            <a:extLst>
              <a:ext uri="{FF2B5EF4-FFF2-40B4-BE49-F238E27FC236}">
                <a16:creationId xmlns:a16="http://schemas.microsoft.com/office/drawing/2014/main" id="{C6CB393A-5747-4F13-96C8-79301289845B}"/>
              </a:ext>
            </a:extLst>
          </p:cNvPr>
          <p:cNvSpPr/>
          <p:nvPr/>
        </p:nvSpPr>
        <p:spPr>
          <a:xfrm>
            <a:off x="1837952" y="5022193"/>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solidFill>
                  <a:schemeClr val="tx1"/>
                </a:solidFill>
              </a:rPr>
              <a:t>7</a:t>
            </a:r>
          </a:p>
        </p:txBody>
      </p:sp>
      <p:sp>
        <p:nvSpPr>
          <p:cNvPr id="145" name="Oval 144">
            <a:extLst>
              <a:ext uri="{FF2B5EF4-FFF2-40B4-BE49-F238E27FC236}">
                <a16:creationId xmlns:a16="http://schemas.microsoft.com/office/drawing/2014/main" id="{FA7170B2-76C3-4E19-B341-9EE797E26AEB}"/>
              </a:ext>
            </a:extLst>
          </p:cNvPr>
          <p:cNvSpPr/>
          <p:nvPr/>
        </p:nvSpPr>
        <p:spPr>
          <a:xfrm>
            <a:off x="1837952" y="5599989"/>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solidFill>
                  <a:schemeClr val="tx1"/>
                </a:solidFill>
              </a:rPr>
              <a:t>8</a:t>
            </a:r>
          </a:p>
        </p:txBody>
      </p:sp>
      <p:sp>
        <p:nvSpPr>
          <p:cNvPr id="146" name="TextBox 145">
            <a:extLst>
              <a:ext uri="{FF2B5EF4-FFF2-40B4-BE49-F238E27FC236}">
                <a16:creationId xmlns:a16="http://schemas.microsoft.com/office/drawing/2014/main" id="{4B15986A-F949-4F70-98FB-BA6309A6BD93}"/>
              </a:ext>
            </a:extLst>
          </p:cNvPr>
          <p:cNvSpPr txBox="1">
            <a:spLocks/>
          </p:cNvSpPr>
          <p:nvPr/>
        </p:nvSpPr>
        <p:spPr>
          <a:xfrm>
            <a:off x="9792478" y="5821338"/>
            <a:ext cx="452047" cy="215444"/>
          </a:xfrm>
          <a:prstGeom prst="rect">
            <a:avLst/>
          </a:prstGeom>
          <a:noFill/>
        </p:spPr>
        <p:txBody>
          <a:bodyPr wrap="none" lIns="0" tIns="0" rIns="0" bIns="0">
            <a:spAutoFit/>
          </a:bodyPr>
          <a:lstStyle/>
          <a:p>
            <a:r>
              <a:rPr lang="en-US" sz="1400" i="0" dirty="0">
                <a:solidFill>
                  <a:schemeClr val="bg1">
                    <a:lumMod val="65000"/>
                  </a:schemeClr>
                </a:solidFill>
                <a:latin typeface="Arial Narrow" panose="020B0606020202030204" pitchFamily="34" charset="0"/>
              </a:rPr>
              <a:t>© GTS</a:t>
            </a:r>
          </a:p>
        </p:txBody>
      </p:sp>
      <p:pic>
        <p:nvPicPr>
          <p:cNvPr id="147" name="Picture 12" descr="Related image">
            <a:extLst>
              <a:ext uri="{FF2B5EF4-FFF2-40B4-BE49-F238E27FC236}">
                <a16:creationId xmlns:a16="http://schemas.microsoft.com/office/drawing/2014/main" id="{B8168359-D44D-4C6D-AD64-5A915BD94891}"/>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6235" b="26608"/>
          <a:stretch/>
        </p:blipFill>
        <p:spPr bwMode="auto">
          <a:xfrm>
            <a:off x="3127669" y="5685904"/>
            <a:ext cx="496731" cy="23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050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p:cNvSpPr>
            <a:spLocks noGrp="1" noChangeArrowheads="1"/>
          </p:cNvSpPr>
          <p:nvPr>
            <p:ph type="title"/>
          </p:nvPr>
        </p:nvSpPr>
        <p:spPr/>
        <p:txBody>
          <a:bodyPr/>
          <a:lstStyle/>
          <a:p>
            <a:r>
              <a:rPr lang="en-US" dirty="0"/>
              <a:t>1. Transportation as a Derived Demand</a:t>
            </a:r>
          </a:p>
        </p:txBody>
      </p:sp>
      <p:sp>
        <p:nvSpPr>
          <p:cNvPr id="39" name="Action Button: Document 38" title="Read this Web Page">
            <a:hlinkClick r:id="rId3" highlightClick="1"/>
            <a:extLst>
              <a:ext uri="{FF2B5EF4-FFF2-40B4-BE49-F238E27FC236}">
                <a16:creationId xmlns:a16="http://schemas.microsoft.com/office/drawing/2014/main" id="{6E57425F-3B66-4555-B7A2-E1F928298BE4}"/>
              </a:ext>
            </a:extLst>
          </p:cNvPr>
          <p:cNvSpPr/>
          <p:nvPr/>
        </p:nvSpPr>
        <p:spPr bwMode="auto">
          <a:xfrm>
            <a:off x="8727510" y="299565"/>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40" name="TextBox 39">
            <a:extLst>
              <a:ext uri="{FF2B5EF4-FFF2-40B4-BE49-F238E27FC236}">
                <a16:creationId xmlns:a16="http://schemas.microsoft.com/office/drawing/2014/main" id="{AED76C85-37CC-4741-A651-72116C529C8B}"/>
              </a:ext>
            </a:extLst>
          </p:cNvPr>
          <p:cNvSpPr txBox="1"/>
          <p:nvPr/>
        </p:nvSpPr>
        <p:spPr>
          <a:xfrm>
            <a:off x="9330827" y="360775"/>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62" name="Oval 61">
            <a:extLst>
              <a:ext uri="{FF2B5EF4-FFF2-40B4-BE49-F238E27FC236}">
                <a16:creationId xmlns:a16="http://schemas.microsoft.com/office/drawing/2014/main" id="{D76C690D-6BB8-4DD4-BCE3-12A017758F03}"/>
              </a:ext>
            </a:extLst>
          </p:cNvPr>
          <p:cNvSpPr/>
          <p:nvPr/>
        </p:nvSpPr>
        <p:spPr>
          <a:xfrm>
            <a:off x="305873" y="395125"/>
            <a:ext cx="365760" cy="3657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7" name="Rectangle 26">
            <a:extLst>
              <a:ext uri="{FF2B5EF4-FFF2-40B4-BE49-F238E27FC236}">
                <a16:creationId xmlns:a16="http://schemas.microsoft.com/office/drawing/2014/main" id="{A5B1E8C7-92D2-4906-8F6B-ED2F7CB54873}"/>
              </a:ext>
            </a:extLst>
          </p:cNvPr>
          <p:cNvSpPr/>
          <p:nvPr/>
        </p:nvSpPr>
        <p:spPr>
          <a:xfrm>
            <a:off x="3448398" y="6041207"/>
            <a:ext cx="5910721" cy="400110"/>
          </a:xfrm>
          <a:prstGeom prst="rect">
            <a:avLst/>
          </a:prstGeom>
        </p:spPr>
        <p:txBody>
          <a:bodyPr wrap="none">
            <a:spAutoFit/>
          </a:bodyPr>
          <a:lstStyle/>
          <a:p>
            <a:r>
              <a:rPr lang="en-US" sz="2000" i="0" dirty="0">
                <a:latin typeface="Arial Narrow" pitchFamily="34" charset="0"/>
              </a:rPr>
              <a:t>Transportation cannot exist on its own and cannot be stored.</a:t>
            </a:r>
          </a:p>
        </p:txBody>
      </p:sp>
      <p:sp>
        <p:nvSpPr>
          <p:cNvPr id="28" name="Rounded Rectangle 23">
            <a:extLst>
              <a:ext uri="{FF2B5EF4-FFF2-40B4-BE49-F238E27FC236}">
                <a16:creationId xmlns:a16="http://schemas.microsoft.com/office/drawing/2014/main" id="{CBA40E14-AB9E-4BE4-A518-C0F3C22801E3}"/>
              </a:ext>
            </a:extLst>
          </p:cNvPr>
          <p:cNvSpPr/>
          <p:nvPr/>
        </p:nvSpPr>
        <p:spPr bwMode="auto">
          <a:xfrm>
            <a:off x="2520749" y="2572899"/>
            <a:ext cx="7315200" cy="3200400"/>
          </a:xfrm>
          <a:prstGeom prst="roundRect">
            <a:avLst>
              <a:gd name="adj" fmla="val 5316"/>
            </a:avLst>
          </a:prstGeom>
          <a:solidFill>
            <a:schemeClr val="bg2"/>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29" name="Rounded Rectangle 29">
            <a:extLst>
              <a:ext uri="{FF2B5EF4-FFF2-40B4-BE49-F238E27FC236}">
                <a16:creationId xmlns:a16="http://schemas.microsoft.com/office/drawing/2014/main" id="{59A34D4D-ABC9-4C5D-BCF1-510CA3442C0F}"/>
              </a:ext>
            </a:extLst>
          </p:cNvPr>
          <p:cNvSpPr/>
          <p:nvPr/>
        </p:nvSpPr>
        <p:spPr bwMode="auto">
          <a:xfrm>
            <a:off x="2648633" y="4153778"/>
            <a:ext cx="7040880" cy="1371600"/>
          </a:xfrm>
          <a:prstGeom prst="roundRect">
            <a:avLst>
              <a:gd name="adj" fmla="val 8109"/>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30" name="Text Box 15">
            <a:extLst>
              <a:ext uri="{FF2B5EF4-FFF2-40B4-BE49-F238E27FC236}">
                <a16:creationId xmlns:a16="http://schemas.microsoft.com/office/drawing/2014/main" id="{D24C2E55-068B-4FBC-9356-14958DBAA696}"/>
              </a:ext>
            </a:extLst>
          </p:cNvPr>
          <p:cNvSpPr txBox="1">
            <a:spLocks noChangeArrowheads="1"/>
          </p:cNvSpPr>
          <p:nvPr/>
        </p:nvSpPr>
        <p:spPr bwMode="auto">
          <a:xfrm>
            <a:off x="2862561" y="4006500"/>
            <a:ext cx="1013790" cy="306467"/>
          </a:xfrm>
          <a:prstGeom prst="roundRect">
            <a:avLst/>
          </a:prstGeom>
          <a:solidFill>
            <a:schemeClr val="bg1"/>
          </a:solidFill>
          <a:ln w="9525">
            <a:noFill/>
            <a:miter lim="800000"/>
            <a:headEnd/>
            <a:tailEnd/>
          </a:ln>
        </p:spPr>
        <p:txBody>
          <a:bodyPr wrap="none" lIns="45720" tIns="0" rIns="45720" bIns="0">
            <a:spAutoFit/>
          </a:bodyPr>
          <a:lstStyle/>
          <a:p>
            <a:pPr>
              <a:defRPr/>
            </a:pPr>
            <a:r>
              <a:rPr lang="en-US" b="1" i="0" dirty="0">
                <a:latin typeface="Arial Narrow" panose="020B0606020202030204" pitchFamily="34" charset="0"/>
              </a:rPr>
              <a:t>INDIRECT</a:t>
            </a:r>
          </a:p>
        </p:txBody>
      </p:sp>
      <p:sp>
        <p:nvSpPr>
          <p:cNvPr id="31" name="Down Arrow 32">
            <a:extLst>
              <a:ext uri="{FF2B5EF4-FFF2-40B4-BE49-F238E27FC236}">
                <a16:creationId xmlns:a16="http://schemas.microsoft.com/office/drawing/2014/main" id="{E54D27E3-ADAD-4A5C-861B-200A31D0C2A3}"/>
              </a:ext>
            </a:extLst>
          </p:cNvPr>
          <p:cNvSpPr/>
          <p:nvPr/>
        </p:nvSpPr>
        <p:spPr bwMode="auto">
          <a:xfrm>
            <a:off x="5939981" y="3919820"/>
            <a:ext cx="548640" cy="365760"/>
          </a:xfrm>
          <a:prstGeom prst="downArrow">
            <a:avLst/>
          </a:prstGeom>
          <a:solidFill>
            <a:schemeClr val="accent1">
              <a:lumMod val="75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32" name="Text Box 9">
            <a:extLst>
              <a:ext uri="{FF2B5EF4-FFF2-40B4-BE49-F238E27FC236}">
                <a16:creationId xmlns:a16="http://schemas.microsoft.com/office/drawing/2014/main" id="{22E87A8F-56D3-4C7C-95EC-F8AEADD5F978}"/>
              </a:ext>
            </a:extLst>
          </p:cNvPr>
          <p:cNvSpPr txBox="1">
            <a:spLocks noChangeArrowheads="1"/>
          </p:cNvSpPr>
          <p:nvPr/>
        </p:nvSpPr>
        <p:spPr bwMode="auto">
          <a:xfrm>
            <a:off x="5194542" y="5619984"/>
            <a:ext cx="2032196" cy="340519"/>
          </a:xfrm>
          <a:prstGeom prst="roundRect">
            <a:avLst/>
          </a:prstGeom>
          <a:solidFill>
            <a:schemeClr val="tx1"/>
          </a:solidFill>
          <a:ln w="9525">
            <a:noFill/>
            <a:miter lim="800000"/>
            <a:headEnd/>
            <a:tailEnd/>
          </a:ln>
        </p:spPr>
        <p:txBody>
          <a:bodyPr wrap="none" lIns="45720" tIns="0" rIns="45720" bIns="0">
            <a:spAutoFit/>
          </a:bodyPr>
          <a:lstStyle/>
          <a:p>
            <a:pPr>
              <a:defRPr/>
            </a:pPr>
            <a:r>
              <a:rPr lang="en-US" sz="2000" b="1" i="0" dirty="0">
                <a:solidFill>
                  <a:schemeClr val="bg1"/>
                </a:solidFill>
                <a:latin typeface="Arial Narrow" panose="020B0606020202030204" pitchFamily="34" charset="0"/>
              </a:rPr>
              <a:t>DERIVED DEMAND</a:t>
            </a:r>
          </a:p>
        </p:txBody>
      </p:sp>
      <p:sp>
        <p:nvSpPr>
          <p:cNvPr id="33" name="Rounded Rectangle 3">
            <a:extLst>
              <a:ext uri="{FF2B5EF4-FFF2-40B4-BE49-F238E27FC236}">
                <a16:creationId xmlns:a16="http://schemas.microsoft.com/office/drawing/2014/main" id="{9CD7C774-CED0-4D21-AC9C-CD681FBEC015}"/>
              </a:ext>
            </a:extLst>
          </p:cNvPr>
          <p:cNvSpPr/>
          <p:nvPr/>
        </p:nvSpPr>
        <p:spPr bwMode="auto">
          <a:xfrm>
            <a:off x="2599195" y="1640329"/>
            <a:ext cx="1737360" cy="548640"/>
          </a:xfrm>
          <a:prstGeom prst="roundRect">
            <a:avLst/>
          </a:prstGeom>
          <a:solidFill>
            <a:schemeClr val="bg2">
              <a:lumMod val="25000"/>
            </a:schemeClr>
          </a:solid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0" fontAlgn="base" hangingPunct="0">
              <a:spcBef>
                <a:spcPct val="0"/>
              </a:spcBef>
              <a:spcAft>
                <a:spcPct val="0"/>
              </a:spcAft>
            </a:pPr>
            <a:r>
              <a:rPr lang="en-US" b="1" i="0" dirty="0">
                <a:solidFill>
                  <a:schemeClr val="bg1"/>
                </a:solidFill>
                <a:latin typeface="Arial Narrow" panose="020B0606020202030204" pitchFamily="34" charset="0"/>
              </a:rPr>
              <a:t>WORKING</a:t>
            </a:r>
          </a:p>
        </p:txBody>
      </p:sp>
      <p:sp>
        <p:nvSpPr>
          <p:cNvPr id="34" name="Rounded Rectangle 21">
            <a:extLst>
              <a:ext uri="{FF2B5EF4-FFF2-40B4-BE49-F238E27FC236}">
                <a16:creationId xmlns:a16="http://schemas.microsoft.com/office/drawing/2014/main" id="{8AF7C985-1AF7-4209-812B-622E26CF90F4}"/>
              </a:ext>
            </a:extLst>
          </p:cNvPr>
          <p:cNvSpPr/>
          <p:nvPr/>
        </p:nvSpPr>
        <p:spPr bwMode="auto">
          <a:xfrm>
            <a:off x="4407639" y="1640329"/>
            <a:ext cx="1737360" cy="548640"/>
          </a:xfrm>
          <a:prstGeom prst="roundRect">
            <a:avLst/>
          </a:prstGeom>
          <a:solidFill>
            <a:schemeClr val="bg2">
              <a:lumMod val="25000"/>
            </a:schemeClr>
          </a:solid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0" fontAlgn="base" hangingPunct="0">
              <a:spcBef>
                <a:spcPct val="0"/>
              </a:spcBef>
              <a:spcAft>
                <a:spcPct val="0"/>
              </a:spcAft>
            </a:pPr>
            <a:r>
              <a:rPr lang="en-US" b="1" i="0" dirty="0">
                <a:solidFill>
                  <a:schemeClr val="bg1"/>
                </a:solidFill>
                <a:latin typeface="Arial Narrow" panose="020B0606020202030204" pitchFamily="34" charset="0"/>
              </a:rPr>
              <a:t>VACATIONING</a:t>
            </a:r>
          </a:p>
        </p:txBody>
      </p:sp>
      <p:sp>
        <p:nvSpPr>
          <p:cNvPr id="35" name="Rounded Rectangle 22">
            <a:extLst>
              <a:ext uri="{FF2B5EF4-FFF2-40B4-BE49-F238E27FC236}">
                <a16:creationId xmlns:a16="http://schemas.microsoft.com/office/drawing/2014/main" id="{1BC2B33B-C586-4CD0-95BB-7D06EB33304B}"/>
              </a:ext>
            </a:extLst>
          </p:cNvPr>
          <p:cNvSpPr/>
          <p:nvPr/>
        </p:nvSpPr>
        <p:spPr bwMode="auto">
          <a:xfrm>
            <a:off x="8024526" y="1640329"/>
            <a:ext cx="1737360" cy="548640"/>
          </a:xfrm>
          <a:prstGeom prst="roundRect">
            <a:avLst/>
          </a:prstGeom>
          <a:solidFill>
            <a:schemeClr val="bg2">
              <a:lumMod val="25000"/>
            </a:schemeClr>
          </a:solid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0" fontAlgn="base" hangingPunct="0">
              <a:spcBef>
                <a:spcPct val="0"/>
              </a:spcBef>
              <a:spcAft>
                <a:spcPct val="0"/>
              </a:spcAft>
            </a:pPr>
            <a:r>
              <a:rPr lang="en-US" b="1" i="0" dirty="0">
                <a:solidFill>
                  <a:schemeClr val="bg1"/>
                </a:solidFill>
                <a:latin typeface="Arial Narrow" panose="020B0606020202030204" pitchFamily="34" charset="0"/>
              </a:rPr>
              <a:t>MANUFACTURING</a:t>
            </a:r>
          </a:p>
        </p:txBody>
      </p:sp>
      <p:sp>
        <p:nvSpPr>
          <p:cNvPr id="36" name="Rounded Rectangle 1">
            <a:extLst>
              <a:ext uri="{FF2B5EF4-FFF2-40B4-BE49-F238E27FC236}">
                <a16:creationId xmlns:a16="http://schemas.microsoft.com/office/drawing/2014/main" id="{2B94D449-3083-41E9-AFE8-18F6C593DE50}"/>
              </a:ext>
            </a:extLst>
          </p:cNvPr>
          <p:cNvSpPr/>
          <p:nvPr/>
        </p:nvSpPr>
        <p:spPr bwMode="auto">
          <a:xfrm>
            <a:off x="2520749" y="1419497"/>
            <a:ext cx="7315200" cy="914400"/>
          </a:xfrm>
          <a:prstGeom prst="roundRect">
            <a:avLst>
              <a:gd name="adj" fmla="val 15218"/>
            </a:avLst>
          </a:prstGeom>
          <a:noFill/>
          <a:ln w="508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37" name="Text Box 7">
            <a:extLst>
              <a:ext uri="{FF2B5EF4-FFF2-40B4-BE49-F238E27FC236}">
                <a16:creationId xmlns:a16="http://schemas.microsoft.com/office/drawing/2014/main" id="{14EDFF5C-C2E2-4359-ACCE-57BB95DD3847}"/>
              </a:ext>
            </a:extLst>
          </p:cNvPr>
          <p:cNvSpPr txBox="1">
            <a:spLocks noChangeArrowheads="1"/>
          </p:cNvSpPr>
          <p:nvPr/>
        </p:nvSpPr>
        <p:spPr bwMode="auto">
          <a:xfrm>
            <a:off x="5642441" y="1244265"/>
            <a:ext cx="1081420" cy="340519"/>
          </a:xfrm>
          <a:prstGeom prst="roundRect">
            <a:avLst/>
          </a:prstGeom>
          <a:solidFill>
            <a:schemeClr val="tx1"/>
          </a:solidFill>
          <a:ln w="9525">
            <a:noFill/>
            <a:miter lim="800000"/>
            <a:headEnd/>
            <a:tailEnd/>
          </a:ln>
        </p:spPr>
        <p:txBody>
          <a:bodyPr wrap="none" lIns="45720" tIns="0" rIns="45720" bIns="0">
            <a:spAutoFit/>
          </a:bodyPr>
          <a:lstStyle/>
          <a:p>
            <a:pPr>
              <a:defRPr/>
            </a:pPr>
            <a:r>
              <a:rPr lang="en-US" sz="2000" b="1" i="0" dirty="0">
                <a:solidFill>
                  <a:schemeClr val="bg1"/>
                </a:solidFill>
                <a:latin typeface="Arial Narrow" panose="020B0606020202030204" pitchFamily="34" charset="0"/>
              </a:rPr>
              <a:t>ACTIVITY</a:t>
            </a:r>
          </a:p>
        </p:txBody>
      </p:sp>
      <p:sp>
        <p:nvSpPr>
          <p:cNvPr id="38" name="Rounded Rectangle 24">
            <a:extLst>
              <a:ext uri="{FF2B5EF4-FFF2-40B4-BE49-F238E27FC236}">
                <a16:creationId xmlns:a16="http://schemas.microsoft.com/office/drawing/2014/main" id="{C0B0ACD6-6DBD-4BE5-8B12-569FDA280C92}"/>
              </a:ext>
            </a:extLst>
          </p:cNvPr>
          <p:cNvSpPr/>
          <p:nvPr/>
        </p:nvSpPr>
        <p:spPr bwMode="auto">
          <a:xfrm>
            <a:off x="2753125" y="3059759"/>
            <a:ext cx="1554480" cy="731520"/>
          </a:xfrm>
          <a:prstGeom prst="round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i="0" dirty="0">
                <a:solidFill>
                  <a:schemeClr val="bg1"/>
                </a:solidFill>
                <a:latin typeface="Arial Narrow" panose="020B0606020202030204" pitchFamily="34" charset="0"/>
              </a:rPr>
              <a:t>Commuting</a:t>
            </a:r>
          </a:p>
        </p:txBody>
      </p:sp>
      <p:sp>
        <p:nvSpPr>
          <p:cNvPr id="63" name="Rounded Rectangle 25">
            <a:extLst>
              <a:ext uri="{FF2B5EF4-FFF2-40B4-BE49-F238E27FC236}">
                <a16:creationId xmlns:a16="http://schemas.microsoft.com/office/drawing/2014/main" id="{8CD729E0-11FA-47FE-A800-442D98302F82}"/>
              </a:ext>
            </a:extLst>
          </p:cNvPr>
          <p:cNvSpPr/>
          <p:nvPr/>
        </p:nvSpPr>
        <p:spPr bwMode="auto">
          <a:xfrm>
            <a:off x="4512304" y="3059759"/>
            <a:ext cx="1554480" cy="731520"/>
          </a:xfrm>
          <a:prstGeom prst="round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i="0" dirty="0">
                <a:solidFill>
                  <a:schemeClr val="bg1"/>
                </a:solidFill>
                <a:latin typeface="Arial Narrow" panose="020B0606020202030204" pitchFamily="34" charset="0"/>
              </a:rPr>
              <a:t>Travel</a:t>
            </a:r>
          </a:p>
        </p:txBody>
      </p:sp>
      <p:sp>
        <p:nvSpPr>
          <p:cNvPr id="64" name="Rounded Rectangle 26">
            <a:extLst>
              <a:ext uri="{FF2B5EF4-FFF2-40B4-BE49-F238E27FC236}">
                <a16:creationId xmlns:a16="http://schemas.microsoft.com/office/drawing/2014/main" id="{1B699A20-6145-4A5D-AD42-DA192C68373E}"/>
              </a:ext>
            </a:extLst>
          </p:cNvPr>
          <p:cNvSpPr/>
          <p:nvPr/>
        </p:nvSpPr>
        <p:spPr bwMode="auto">
          <a:xfrm>
            <a:off x="8030663" y="3059759"/>
            <a:ext cx="1554480" cy="731520"/>
          </a:xfrm>
          <a:prstGeom prst="round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b="1" i="0" dirty="0">
                <a:solidFill>
                  <a:schemeClr val="bg1"/>
                </a:solidFill>
                <a:latin typeface="Arial Narrow" panose="020B0606020202030204" pitchFamily="34" charset="0"/>
              </a:rPr>
              <a:t>Transport &amp; Distribution</a:t>
            </a:r>
          </a:p>
        </p:txBody>
      </p:sp>
      <p:sp>
        <p:nvSpPr>
          <p:cNvPr id="65" name="Rounded Rectangle 27">
            <a:extLst>
              <a:ext uri="{FF2B5EF4-FFF2-40B4-BE49-F238E27FC236}">
                <a16:creationId xmlns:a16="http://schemas.microsoft.com/office/drawing/2014/main" id="{00F1797C-A337-4D93-AA35-2B666C78BA49}"/>
              </a:ext>
            </a:extLst>
          </p:cNvPr>
          <p:cNvSpPr/>
          <p:nvPr/>
        </p:nvSpPr>
        <p:spPr bwMode="auto">
          <a:xfrm>
            <a:off x="2648633" y="2825756"/>
            <a:ext cx="7040880" cy="1097280"/>
          </a:xfrm>
          <a:prstGeom prst="roundRect">
            <a:avLst>
              <a:gd name="adj" fmla="val 14691"/>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66" name="Text Box 15">
            <a:extLst>
              <a:ext uri="{FF2B5EF4-FFF2-40B4-BE49-F238E27FC236}">
                <a16:creationId xmlns:a16="http://schemas.microsoft.com/office/drawing/2014/main" id="{A6E7A828-0239-4F4E-9D08-BAD8D7097AB6}"/>
              </a:ext>
            </a:extLst>
          </p:cNvPr>
          <p:cNvSpPr txBox="1">
            <a:spLocks noChangeArrowheads="1"/>
          </p:cNvSpPr>
          <p:nvPr/>
        </p:nvSpPr>
        <p:spPr bwMode="auto">
          <a:xfrm>
            <a:off x="2862562" y="2660320"/>
            <a:ext cx="819148" cy="306467"/>
          </a:xfrm>
          <a:prstGeom prst="roundRect">
            <a:avLst/>
          </a:prstGeom>
          <a:solidFill>
            <a:schemeClr val="bg1"/>
          </a:solidFill>
          <a:ln w="9525">
            <a:noFill/>
            <a:miter lim="800000"/>
            <a:headEnd/>
            <a:tailEnd/>
          </a:ln>
        </p:spPr>
        <p:txBody>
          <a:bodyPr wrap="none" lIns="45720" tIns="0" rIns="45720" bIns="0">
            <a:spAutoFit/>
          </a:bodyPr>
          <a:lstStyle/>
          <a:p>
            <a:pPr>
              <a:defRPr/>
            </a:pPr>
            <a:r>
              <a:rPr lang="en-US" b="1" i="0" dirty="0">
                <a:latin typeface="Arial Narrow" panose="020B0606020202030204" pitchFamily="34" charset="0"/>
              </a:rPr>
              <a:t>DIRECT</a:t>
            </a:r>
          </a:p>
        </p:txBody>
      </p:sp>
      <p:sp>
        <p:nvSpPr>
          <p:cNvPr id="67" name="Rounded Rectangle 31">
            <a:extLst>
              <a:ext uri="{FF2B5EF4-FFF2-40B4-BE49-F238E27FC236}">
                <a16:creationId xmlns:a16="http://schemas.microsoft.com/office/drawing/2014/main" id="{26EE15C6-06A9-4CC2-9BA8-EA1E33D3DCFE}"/>
              </a:ext>
            </a:extLst>
          </p:cNvPr>
          <p:cNvSpPr/>
          <p:nvPr/>
        </p:nvSpPr>
        <p:spPr bwMode="auto">
          <a:xfrm>
            <a:off x="2753124" y="4939084"/>
            <a:ext cx="6814027" cy="457200"/>
          </a:xfrm>
          <a:prstGeom prst="round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i="0" dirty="0">
                <a:solidFill>
                  <a:schemeClr val="bg1"/>
                </a:solidFill>
                <a:latin typeface="Arial Narrow" panose="020B0606020202030204" pitchFamily="34" charset="0"/>
              </a:rPr>
              <a:t>Energy</a:t>
            </a:r>
          </a:p>
        </p:txBody>
      </p:sp>
      <p:sp>
        <p:nvSpPr>
          <p:cNvPr id="68" name="Rounded Rectangle 33">
            <a:extLst>
              <a:ext uri="{FF2B5EF4-FFF2-40B4-BE49-F238E27FC236}">
                <a16:creationId xmlns:a16="http://schemas.microsoft.com/office/drawing/2014/main" id="{A7C564FC-6CA2-4568-A214-EDCA0D15AF3C}"/>
              </a:ext>
            </a:extLst>
          </p:cNvPr>
          <p:cNvSpPr/>
          <p:nvPr/>
        </p:nvSpPr>
        <p:spPr bwMode="auto">
          <a:xfrm>
            <a:off x="2753125" y="4386592"/>
            <a:ext cx="3383280" cy="457200"/>
          </a:xfrm>
          <a:prstGeom prst="round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i="0" dirty="0">
                <a:solidFill>
                  <a:schemeClr val="bg1"/>
                </a:solidFill>
                <a:latin typeface="Arial Narrow" panose="020B0606020202030204" pitchFamily="34" charset="0"/>
              </a:rPr>
              <a:t>Services</a:t>
            </a:r>
          </a:p>
        </p:txBody>
      </p:sp>
      <p:sp>
        <p:nvSpPr>
          <p:cNvPr id="69" name="Rounded Rectangle 22">
            <a:extLst>
              <a:ext uri="{FF2B5EF4-FFF2-40B4-BE49-F238E27FC236}">
                <a16:creationId xmlns:a16="http://schemas.microsoft.com/office/drawing/2014/main" id="{400865CE-7505-403A-86C7-1F0E44B64B6E}"/>
              </a:ext>
            </a:extLst>
          </p:cNvPr>
          <p:cNvSpPr/>
          <p:nvPr/>
        </p:nvSpPr>
        <p:spPr bwMode="auto">
          <a:xfrm>
            <a:off x="6216083" y="1640329"/>
            <a:ext cx="1737360" cy="548640"/>
          </a:xfrm>
          <a:prstGeom prst="roundRect">
            <a:avLst/>
          </a:prstGeom>
          <a:solidFill>
            <a:schemeClr val="bg2">
              <a:lumMod val="25000"/>
            </a:schemeClr>
          </a:solid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0" fontAlgn="base" hangingPunct="0">
              <a:spcBef>
                <a:spcPct val="0"/>
              </a:spcBef>
              <a:spcAft>
                <a:spcPct val="0"/>
              </a:spcAft>
            </a:pPr>
            <a:r>
              <a:rPr lang="en-US" b="1" i="0" dirty="0">
                <a:solidFill>
                  <a:schemeClr val="bg1"/>
                </a:solidFill>
                <a:latin typeface="Arial Narrow" panose="020B0606020202030204" pitchFamily="34" charset="0"/>
              </a:rPr>
              <a:t>SHOPPING</a:t>
            </a:r>
          </a:p>
        </p:txBody>
      </p:sp>
      <p:sp>
        <p:nvSpPr>
          <p:cNvPr id="70" name="Rounded Rectangle 26">
            <a:extLst>
              <a:ext uri="{FF2B5EF4-FFF2-40B4-BE49-F238E27FC236}">
                <a16:creationId xmlns:a16="http://schemas.microsoft.com/office/drawing/2014/main" id="{EDEA20F1-570F-4FFB-A49A-A0949D2E8D80}"/>
              </a:ext>
            </a:extLst>
          </p:cNvPr>
          <p:cNvSpPr/>
          <p:nvPr/>
        </p:nvSpPr>
        <p:spPr bwMode="auto">
          <a:xfrm>
            <a:off x="6271483" y="3059759"/>
            <a:ext cx="1554480" cy="731520"/>
          </a:xfrm>
          <a:prstGeom prst="round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b="1" i="0" dirty="0">
                <a:solidFill>
                  <a:schemeClr val="bg1"/>
                </a:solidFill>
                <a:latin typeface="Arial Narrow" panose="020B0606020202030204" pitchFamily="34" charset="0"/>
              </a:rPr>
              <a:t>Travel &amp; Deliveries</a:t>
            </a:r>
          </a:p>
        </p:txBody>
      </p:sp>
      <p:sp>
        <p:nvSpPr>
          <p:cNvPr id="71" name="Rounded Rectangle 28">
            <a:extLst>
              <a:ext uri="{FF2B5EF4-FFF2-40B4-BE49-F238E27FC236}">
                <a16:creationId xmlns:a16="http://schemas.microsoft.com/office/drawing/2014/main" id="{FE33A099-FF75-471E-BE40-E2F1AFD4CC69}"/>
              </a:ext>
            </a:extLst>
          </p:cNvPr>
          <p:cNvSpPr/>
          <p:nvPr/>
        </p:nvSpPr>
        <p:spPr bwMode="auto">
          <a:xfrm>
            <a:off x="6275312" y="4386592"/>
            <a:ext cx="3291840" cy="457200"/>
          </a:xfrm>
          <a:prstGeom prst="round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i="0" dirty="0">
                <a:solidFill>
                  <a:schemeClr val="bg1"/>
                </a:solidFill>
                <a:latin typeface="Arial Narrow" panose="020B0606020202030204" pitchFamily="34" charset="0"/>
              </a:rPr>
              <a:t>Warehousing</a:t>
            </a:r>
          </a:p>
        </p:txBody>
      </p:sp>
      <p:sp>
        <p:nvSpPr>
          <p:cNvPr id="72" name="Down Arrow 2">
            <a:extLst>
              <a:ext uri="{FF2B5EF4-FFF2-40B4-BE49-F238E27FC236}">
                <a16:creationId xmlns:a16="http://schemas.microsoft.com/office/drawing/2014/main" id="{19176E12-10B8-4AB7-83FD-C5937AE4D7C2}"/>
              </a:ext>
            </a:extLst>
          </p:cNvPr>
          <p:cNvSpPr/>
          <p:nvPr/>
        </p:nvSpPr>
        <p:spPr bwMode="auto">
          <a:xfrm>
            <a:off x="5854063" y="2326098"/>
            <a:ext cx="640080" cy="548640"/>
          </a:xfrm>
          <a:prstGeom prst="downArrow">
            <a:avLst/>
          </a:prstGeom>
          <a:solidFill>
            <a:schemeClr val="bg2">
              <a:lumMod val="25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73" name="TextBox 72">
            <a:extLst>
              <a:ext uri="{FF2B5EF4-FFF2-40B4-BE49-F238E27FC236}">
                <a16:creationId xmlns:a16="http://schemas.microsoft.com/office/drawing/2014/main" id="{6F3B6E51-F1C5-4346-BB92-391838A016AB}"/>
              </a:ext>
            </a:extLst>
          </p:cNvPr>
          <p:cNvSpPr txBox="1">
            <a:spLocks/>
          </p:cNvSpPr>
          <p:nvPr/>
        </p:nvSpPr>
        <p:spPr>
          <a:xfrm>
            <a:off x="9133096" y="5555682"/>
            <a:ext cx="452047" cy="215444"/>
          </a:xfrm>
          <a:prstGeom prst="rect">
            <a:avLst/>
          </a:prstGeom>
          <a:noFill/>
        </p:spPr>
        <p:txBody>
          <a:bodyPr wrap="none" lIns="0" tIns="0" rIns="0" bIns="0">
            <a:spAutoFit/>
          </a:bodyPr>
          <a:lstStyle/>
          <a:p>
            <a:r>
              <a:rPr lang="en-US" sz="1400" i="0" dirty="0">
                <a:solidFill>
                  <a:schemeClr val="bg1">
                    <a:lumMod val="65000"/>
                  </a:schemeClr>
                </a:solidFill>
                <a:latin typeface="Arial Narrow" panose="020B0606020202030204" pitchFamily="34" charset="0"/>
              </a:rPr>
              <a:t>© GTS</a:t>
            </a:r>
          </a:p>
        </p:txBody>
      </p:sp>
      <p:sp>
        <p:nvSpPr>
          <p:cNvPr id="41" name="Rectangle 40">
            <a:extLst>
              <a:ext uri="{FF2B5EF4-FFF2-40B4-BE49-F238E27FC236}">
                <a16:creationId xmlns:a16="http://schemas.microsoft.com/office/drawing/2014/main" id="{6F4024A3-B0FE-4C2B-9177-24CA3550989F}"/>
              </a:ext>
            </a:extLst>
          </p:cNvPr>
          <p:cNvSpPr/>
          <p:nvPr/>
        </p:nvSpPr>
        <p:spPr>
          <a:xfrm>
            <a:off x="950904" y="6489183"/>
            <a:ext cx="5134291" cy="369332"/>
          </a:xfrm>
          <a:prstGeom prst="rect">
            <a:avLst/>
          </a:prstGeom>
        </p:spPr>
        <p:txBody>
          <a:bodyPr wrap="none">
            <a:spAutoFit/>
          </a:bodyPr>
          <a:lstStyle/>
          <a:p>
            <a:pPr lvl="0"/>
            <a:r>
              <a:rPr lang="en-US" i="1" dirty="0">
                <a:latin typeface="Arial Narrow" panose="020B0606020202030204" pitchFamily="34" charset="0"/>
              </a:rPr>
              <a:t>Transportation is the spatial linking of a </a:t>
            </a:r>
            <a:r>
              <a:rPr lang="en-US" b="1" i="1" dirty="0">
                <a:latin typeface="Arial Narrow" panose="020B0606020202030204" pitchFamily="34" charset="0"/>
              </a:rPr>
              <a:t>derived demand</a:t>
            </a:r>
            <a:endParaRPr lang="en-US" i="1" dirty="0"/>
          </a:p>
        </p:txBody>
      </p:sp>
    </p:spTree>
    <p:extLst>
      <p:ext uri="{BB962C8B-B14F-4D97-AF65-F5344CB8AC3E}">
        <p14:creationId xmlns:p14="http://schemas.microsoft.com/office/powerpoint/2010/main" val="3035879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4"/>
          <p:cNvSpPr>
            <a:spLocks noGrp="1" noChangeArrowheads="1"/>
          </p:cNvSpPr>
          <p:nvPr>
            <p:ph type="title"/>
          </p:nvPr>
        </p:nvSpPr>
        <p:spPr/>
        <p:txBody>
          <a:bodyPr/>
          <a:lstStyle/>
          <a:p>
            <a:r>
              <a:rPr lang="en-US" dirty="0"/>
              <a:t>Different Representations of Distance</a:t>
            </a:r>
          </a:p>
        </p:txBody>
      </p:sp>
      <p:sp>
        <p:nvSpPr>
          <p:cNvPr id="40" name="Oval 39">
            <a:extLst>
              <a:ext uri="{FF2B5EF4-FFF2-40B4-BE49-F238E27FC236}">
                <a16:creationId xmlns:a16="http://schemas.microsoft.com/office/drawing/2014/main" id="{227907A2-7F83-441C-9EA8-82C02B4DF337}"/>
              </a:ext>
            </a:extLst>
          </p:cNvPr>
          <p:cNvSpPr/>
          <p:nvPr/>
        </p:nvSpPr>
        <p:spPr>
          <a:xfrm>
            <a:off x="341968" y="395764"/>
            <a:ext cx="365760" cy="3657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41" name="Action Button: Document 40" title="Read this Web Page">
            <a:hlinkClick r:id="rId3" highlightClick="1"/>
            <a:extLst>
              <a:ext uri="{FF2B5EF4-FFF2-40B4-BE49-F238E27FC236}">
                <a16:creationId xmlns:a16="http://schemas.microsoft.com/office/drawing/2014/main" id="{96A2F61A-82E8-4D53-958C-FA2600329A17}"/>
              </a:ext>
            </a:extLst>
          </p:cNvPr>
          <p:cNvSpPr/>
          <p:nvPr/>
        </p:nvSpPr>
        <p:spPr bwMode="auto">
          <a:xfrm>
            <a:off x="8727510" y="299565"/>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43" name="TextBox 42">
            <a:extLst>
              <a:ext uri="{FF2B5EF4-FFF2-40B4-BE49-F238E27FC236}">
                <a16:creationId xmlns:a16="http://schemas.microsoft.com/office/drawing/2014/main" id="{A8528FD0-AA7D-4279-9B74-72AE1CA50E1D}"/>
              </a:ext>
            </a:extLst>
          </p:cNvPr>
          <p:cNvSpPr txBox="1"/>
          <p:nvPr/>
        </p:nvSpPr>
        <p:spPr>
          <a:xfrm>
            <a:off x="9330827" y="360775"/>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44" name="Rounded Rectangle 34">
            <a:extLst>
              <a:ext uri="{FF2B5EF4-FFF2-40B4-BE49-F238E27FC236}">
                <a16:creationId xmlns:a16="http://schemas.microsoft.com/office/drawing/2014/main" id="{B75C89AD-E8C4-4477-B8AD-99F7E34C9792}"/>
              </a:ext>
            </a:extLst>
          </p:cNvPr>
          <p:cNvSpPr/>
          <p:nvPr/>
        </p:nvSpPr>
        <p:spPr bwMode="auto">
          <a:xfrm>
            <a:off x="2906596" y="1555765"/>
            <a:ext cx="6675120" cy="1097280"/>
          </a:xfrm>
          <a:prstGeom prst="roundRect">
            <a:avLst>
              <a:gd name="adj" fmla="val 8696"/>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47" name="Rounded Rectangle 37">
            <a:extLst>
              <a:ext uri="{FF2B5EF4-FFF2-40B4-BE49-F238E27FC236}">
                <a16:creationId xmlns:a16="http://schemas.microsoft.com/office/drawing/2014/main" id="{503F2F00-38DF-4A77-9012-64CBEF80B631}"/>
              </a:ext>
            </a:extLst>
          </p:cNvPr>
          <p:cNvSpPr/>
          <p:nvPr/>
        </p:nvSpPr>
        <p:spPr bwMode="auto">
          <a:xfrm>
            <a:off x="2906596" y="2713512"/>
            <a:ext cx="6675120" cy="1188720"/>
          </a:xfrm>
          <a:prstGeom prst="roundRect">
            <a:avLst>
              <a:gd name="adj" fmla="val 8696"/>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48" name="Rounded Rectangle 44">
            <a:extLst>
              <a:ext uri="{FF2B5EF4-FFF2-40B4-BE49-F238E27FC236}">
                <a16:creationId xmlns:a16="http://schemas.microsoft.com/office/drawing/2014/main" id="{07723538-3587-4DC3-A0B6-089F7125CEE1}"/>
              </a:ext>
            </a:extLst>
          </p:cNvPr>
          <p:cNvSpPr/>
          <p:nvPr/>
        </p:nvSpPr>
        <p:spPr bwMode="auto">
          <a:xfrm>
            <a:off x="2906594" y="3951113"/>
            <a:ext cx="6675120" cy="2103120"/>
          </a:xfrm>
          <a:prstGeom prst="roundRect">
            <a:avLst>
              <a:gd name="adj" fmla="val 5778"/>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49" name="Oval 9">
            <a:extLst>
              <a:ext uri="{FF2B5EF4-FFF2-40B4-BE49-F238E27FC236}">
                <a16:creationId xmlns:a16="http://schemas.microsoft.com/office/drawing/2014/main" id="{537D6A6F-BDB9-485F-A4E2-38D74F70E586}"/>
              </a:ext>
            </a:extLst>
          </p:cNvPr>
          <p:cNvSpPr>
            <a:spLocks noChangeArrowheads="1"/>
          </p:cNvSpPr>
          <p:nvPr/>
        </p:nvSpPr>
        <p:spPr bwMode="auto">
          <a:xfrm>
            <a:off x="3487547" y="3125303"/>
            <a:ext cx="457200" cy="455612"/>
          </a:xfrm>
          <a:prstGeom prst="ellipse">
            <a:avLst/>
          </a:prstGeom>
          <a:solidFill>
            <a:schemeClr val="accent2">
              <a:lumMod val="50000"/>
            </a:schemeClr>
          </a:solidFill>
          <a:ln w="50800">
            <a:solidFill>
              <a:schemeClr val="bg2">
                <a:lumMod val="75000"/>
              </a:schemeClr>
            </a:solidFill>
            <a:round/>
            <a:headEnd/>
            <a:tailEnd/>
          </a:ln>
          <a:effectLst/>
        </p:spPr>
        <p:txBody>
          <a:bodyPr wrap="none" anchor="ctr"/>
          <a:lstStyle/>
          <a:p>
            <a:pPr algn="ctr">
              <a:defRPr/>
            </a:pPr>
            <a:r>
              <a:rPr lang="en-US" b="1" i="0" dirty="0">
                <a:solidFill>
                  <a:srgbClr val="FFFFFF"/>
                </a:solidFill>
                <a:latin typeface="Arial Narrow" panose="020B0606020202030204" pitchFamily="34" charset="0"/>
                <a:cs typeface="Calibri" pitchFamily="34" charset="0"/>
              </a:rPr>
              <a:t>A</a:t>
            </a:r>
          </a:p>
        </p:txBody>
      </p:sp>
      <p:sp>
        <p:nvSpPr>
          <p:cNvPr id="51" name="Oval 10">
            <a:extLst>
              <a:ext uri="{FF2B5EF4-FFF2-40B4-BE49-F238E27FC236}">
                <a16:creationId xmlns:a16="http://schemas.microsoft.com/office/drawing/2014/main" id="{C2DEA05E-0623-4378-9714-D65F9466C011}"/>
              </a:ext>
            </a:extLst>
          </p:cNvPr>
          <p:cNvSpPr>
            <a:spLocks noChangeArrowheads="1"/>
          </p:cNvSpPr>
          <p:nvPr/>
        </p:nvSpPr>
        <p:spPr bwMode="auto">
          <a:xfrm>
            <a:off x="8599297" y="3118953"/>
            <a:ext cx="469900" cy="469900"/>
          </a:xfrm>
          <a:prstGeom prst="ellipse">
            <a:avLst/>
          </a:prstGeom>
          <a:solidFill>
            <a:schemeClr val="accent1">
              <a:lumMod val="50000"/>
            </a:schemeClr>
          </a:solidFill>
          <a:ln w="50800">
            <a:solidFill>
              <a:schemeClr val="accent2">
                <a:lumMod val="75000"/>
              </a:schemeClr>
            </a:solidFill>
            <a:round/>
            <a:headEnd/>
            <a:tailEnd/>
          </a:ln>
          <a:effectLst/>
        </p:spPr>
        <p:txBody>
          <a:bodyPr wrap="none" anchor="ctr"/>
          <a:lstStyle/>
          <a:p>
            <a:pPr algn="ctr">
              <a:defRPr/>
            </a:pPr>
            <a:r>
              <a:rPr lang="en-US" b="1" i="0" dirty="0">
                <a:solidFill>
                  <a:srgbClr val="FFFFFF"/>
                </a:solidFill>
                <a:latin typeface="Arial Narrow" panose="020B0606020202030204" pitchFamily="34" charset="0"/>
                <a:cs typeface="Calibri" pitchFamily="34" charset="0"/>
              </a:rPr>
              <a:t>B</a:t>
            </a:r>
          </a:p>
        </p:txBody>
      </p:sp>
      <p:sp>
        <p:nvSpPr>
          <p:cNvPr id="52" name="Rectangle 12">
            <a:extLst>
              <a:ext uri="{FF2B5EF4-FFF2-40B4-BE49-F238E27FC236}">
                <a16:creationId xmlns:a16="http://schemas.microsoft.com/office/drawing/2014/main" id="{75B69EB6-B5EB-4A37-8D02-309D27368475}"/>
              </a:ext>
            </a:extLst>
          </p:cNvPr>
          <p:cNvSpPr>
            <a:spLocks noChangeArrowheads="1"/>
          </p:cNvSpPr>
          <p:nvPr/>
        </p:nvSpPr>
        <p:spPr bwMode="auto">
          <a:xfrm>
            <a:off x="6641909" y="3545990"/>
            <a:ext cx="274320" cy="274320"/>
          </a:xfrm>
          <a:prstGeom prst="rect">
            <a:avLst/>
          </a:prstGeom>
          <a:solidFill>
            <a:schemeClr val="bg1"/>
          </a:solidFill>
          <a:ln w="38100">
            <a:solidFill>
              <a:schemeClr val="tx1"/>
            </a:solidFill>
            <a:miter lim="800000"/>
            <a:headEnd/>
            <a:tailEnd/>
          </a:ln>
        </p:spPr>
        <p:txBody>
          <a:bodyPr wrap="none" anchor="ctr"/>
          <a:lstStyle/>
          <a:p>
            <a:endParaRPr lang="en-US" i="0">
              <a:latin typeface="Arial Narrow" panose="020B0606020202030204" pitchFamily="34" charset="0"/>
              <a:cs typeface="Calibri" pitchFamily="34" charset="0"/>
            </a:endParaRPr>
          </a:p>
        </p:txBody>
      </p:sp>
      <p:sp>
        <p:nvSpPr>
          <p:cNvPr id="55" name="Oval 14">
            <a:extLst>
              <a:ext uri="{FF2B5EF4-FFF2-40B4-BE49-F238E27FC236}">
                <a16:creationId xmlns:a16="http://schemas.microsoft.com/office/drawing/2014/main" id="{382FE47D-F9FA-4B67-9C31-69A8BAFCF772}"/>
              </a:ext>
            </a:extLst>
          </p:cNvPr>
          <p:cNvSpPr>
            <a:spLocks noChangeArrowheads="1"/>
          </p:cNvSpPr>
          <p:nvPr/>
        </p:nvSpPr>
        <p:spPr bwMode="auto">
          <a:xfrm>
            <a:off x="3487547" y="4815971"/>
            <a:ext cx="457200" cy="455613"/>
          </a:xfrm>
          <a:prstGeom prst="ellipse">
            <a:avLst/>
          </a:prstGeom>
          <a:solidFill>
            <a:schemeClr val="accent2">
              <a:lumMod val="50000"/>
            </a:schemeClr>
          </a:solidFill>
          <a:ln w="50800">
            <a:solidFill>
              <a:schemeClr val="bg2">
                <a:lumMod val="75000"/>
              </a:schemeClr>
            </a:solidFill>
            <a:round/>
            <a:headEnd/>
            <a:tailEnd/>
          </a:ln>
          <a:effectLst/>
        </p:spPr>
        <p:txBody>
          <a:bodyPr wrap="none" anchor="ctr"/>
          <a:lstStyle/>
          <a:p>
            <a:pPr algn="ctr">
              <a:defRPr/>
            </a:pPr>
            <a:r>
              <a:rPr lang="en-US" b="1" i="0" dirty="0">
                <a:solidFill>
                  <a:srgbClr val="FFFFFF"/>
                </a:solidFill>
                <a:latin typeface="Arial Narrow" panose="020B0606020202030204" pitchFamily="34" charset="0"/>
                <a:cs typeface="Calibri" pitchFamily="34" charset="0"/>
              </a:rPr>
              <a:t>A</a:t>
            </a:r>
          </a:p>
        </p:txBody>
      </p:sp>
      <p:sp>
        <p:nvSpPr>
          <p:cNvPr id="56" name="Oval 15">
            <a:extLst>
              <a:ext uri="{FF2B5EF4-FFF2-40B4-BE49-F238E27FC236}">
                <a16:creationId xmlns:a16="http://schemas.microsoft.com/office/drawing/2014/main" id="{FE22E2D1-15DA-4DF3-AAEE-07B649034722}"/>
              </a:ext>
            </a:extLst>
          </p:cNvPr>
          <p:cNvSpPr>
            <a:spLocks noChangeArrowheads="1"/>
          </p:cNvSpPr>
          <p:nvPr/>
        </p:nvSpPr>
        <p:spPr bwMode="auto">
          <a:xfrm>
            <a:off x="8599297" y="4809620"/>
            <a:ext cx="469900" cy="469900"/>
          </a:xfrm>
          <a:prstGeom prst="ellipse">
            <a:avLst/>
          </a:prstGeom>
          <a:solidFill>
            <a:schemeClr val="accent1">
              <a:lumMod val="50000"/>
            </a:schemeClr>
          </a:solidFill>
          <a:ln w="50800">
            <a:solidFill>
              <a:schemeClr val="accent2">
                <a:lumMod val="75000"/>
              </a:schemeClr>
            </a:solidFill>
            <a:round/>
            <a:headEnd/>
            <a:tailEnd/>
          </a:ln>
          <a:effectLst/>
        </p:spPr>
        <p:txBody>
          <a:bodyPr wrap="none" anchor="ctr"/>
          <a:lstStyle/>
          <a:p>
            <a:pPr algn="ctr">
              <a:defRPr/>
            </a:pPr>
            <a:r>
              <a:rPr lang="en-US" b="1" i="0" dirty="0">
                <a:solidFill>
                  <a:srgbClr val="FFFFFF"/>
                </a:solidFill>
                <a:latin typeface="Arial Narrow" panose="020B0606020202030204" pitchFamily="34" charset="0"/>
                <a:cs typeface="Calibri" pitchFamily="34" charset="0"/>
              </a:rPr>
              <a:t>B</a:t>
            </a:r>
          </a:p>
        </p:txBody>
      </p:sp>
      <p:sp>
        <p:nvSpPr>
          <p:cNvPr id="57" name="Text Box 16">
            <a:extLst>
              <a:ext uri="{FF2B5EF4-FFF2-40B4-BE49-F238E27FC236}">
                <a16:creationId xmlns:a16="http://schemas.microsoft.com/office/drawing/2014/main" id="{AB28BB14-E53B-4EE5-B63F-6D73319F41B0}"/>
              </a:ext>
            </a:extLst>
          </p:cNvPr>
          <p:cNvSpPr txBox="1">
            <a:spLocks noChangeArrowheads="1"/>
          </p:cNvSpPr>
          <p:nvPr/>
        </p:nvSpPr>
        <p:spPr bwMode="auto">
          <a:xfrm>
            <a:off x="6272022" y="3288359"/>
            <a:ext cx="1048300" cy="215444"/>
          </a:xfrm>
          <a:prstGeom prst="rect">
            <a:avLst/>
          </a:prstGeom>
          <a:noFill/>
          <a:ln w="9525">
            <a:noFill/>
            <a:miter lim="800000"/>
            <a:headEnd/>
            <a:tailEnd/>
          </a:ln>
        </p:spPr>
        <p:txBody>
          <a:bodyPr wrap="none" lIns="0" tIns="0" rIns="0" bIns="0">
            <a:spAutoFit/>
          </a:bodyPr>
          <a:lstStyle/>
          <a:p>
            <a:r>
              <a:rPr lang="en-US" sz="1400" b="1" i="0" dirty="0">
                <a:latin typeface="Arial Narrow" panose="020B0606020202030204" pitchFamily="34" charset="0"/>
                <a:cs typeface="Calibri" pitchFamily="34" charset="0"/>
              </a:rPr>
              <a:t>Transshipment</a:t>
            </a:r>
          </a:p>
        </p:txBody>
      </p:sp>
      <p:sp>
        <p:nvSpPr>
          <p:cNvPr id="58" name="Text Box 17">
            <a:extLst>
              <a:ext uri="{FF2B5EF4-FFF2-40B4-BE49-F238E27FC236}">
                <a16:creationId xmlns:a16="http://schemas.microsoft.com/office/drawing/2014/main" id="{E48684A5-73F8-4BD9-9E90-E59188A3F63A}"/>
              </a:ext>
            </a:extLst>
          </p:cNvPr>
          <p:cNvSpPr txBox="1">
            <a:spLocks noChangeArrowheads="1"/>
          </p:cNvSpPr>
          <p:nvPr/>
        </p:nvSpPr>
        <p:spPr bwMode="auto">
          <a:xfrm>
            <a:off x="3987126" y="3072915"/>
            <a:ext cx="482504" cy="215444"/>
          </a:xfrm>
          <a:prstGeom prst="rect">
            <a:avLst/>
          </a:prstGeom>
          <a:noFill/>
          <a:ln w="9525">
            <a:noFill/>
            <a:miter lim="800000"/>
            <a:headEnd/>
            <a:tailEnd/>
          </a:ln>
        </p:spPr>
        <p:txBody>
          <a:bodyPr wrap="none" lIns="0" tIns="0" rIns="0" bIns="0">
            <a:spAutoFit/>
          </a:bodyPr>
          <a:lstStyle/>
          <a:p>
            <a:r>
              <a:rPr lang="en-US" sz="1400" b="1" i="0" dirty="0">
                <a:latin typeface="Arial Narrow" panose="020B0606020202030204" pitchFamily="34" charset="0"/>
                <a:cs typeface="Calibri" pitchFamily="34" charset="0"/>
              </a:rPr>
              <a:t>Pickup</a:t>
            </a:r>
          </a:p>
        </p:txBody>
      </p:sp>
      <p:sp>
        <p:nvSpPr>
          <p:cNvPr id="59" name="Text Box 18">
            <a:extLst>
              <a:ext uri="{FF2B5EF4-FFF2-40B4-BE49-F238E27FC236}">
                <a16:creationId xmlns:a16="http://schemas.microsoft.com/office/drawing/2014/main" id="{8BBD416E-B4F2-4586-83E6-071181664394}"/>
              </a:ext>
            </a:extLst>
          </p:cNvPr>
          <p:cNvSpPr txBox="1">
            <a:spLocks noChangeArrowheads="1"/>
          </p:cNvSpPr>
          <p:nvPr/>
        </p:nvSpPr>
        <p:spPr bwMode="auto">
          <a:xfrm>
            <a:off x="8054328" y="3060379"/>
            <a:ext cx="573875" cy="215444"/>
          </a:xfrm>
          <a:prstGeom prst="rect">
            <a:avLst/>
          </a:prstGeom>
          <a:noFill/>
          <a:ln w="9525">
            <a:noFill/>
            <a:miter lim="800000"/>
            <a:headEnd/>
            <a:tailEnd/>
          </a:ln>
        </p:spPr>
        <p:txBody>
          <a:bodyPr wrap="none" lIns="0" tIns="0" rIns="0" bIns="0">
            <a:spAutoFit/>
          </a:bodyPr>
          <a:lstStyle/>
          <a:p>
            <a:r>
              <a:rPr lang="en-US" sz="1400" b="1" i="0" dirty="0">
                <a:latin typeface="Arial Narrow" panose="020B0606020202030204" pitchFamily="34" charset="0"/>
                <a:cs typeface="Calibri" pitchFamily="34" charset="0"/>
              </a:rPr>
              <a:t>Delivery</a:t>
            </a:r>
          </a:p>
        </p:txBody>
      </p:sp>
      <p:sp>
        <p:nvSpPr>
          <p:cNvPr id="60" name="Rectangle 22">
            <a:extLst>
              <a:ext uri="{FF2B5EF4-FFF2-40B4-BE49-F238E27FC236}">
                <a16:creationId xmlns:a16="http://schemas.microsoft.com/office/drawing/2014/main" id="{1E596E13-9204-44AD-AB5F-3CB11210E4CD}"/>
              </a:ext>
            </a:extLst>
          </p:cNvPr>
          <p:cNvSpPr>
            <a:spLocks noChangeArrowheads="1"/>
          </p:cNvSpPr>
          <p:nvPr/>
        </p:nvSpPr>
        <p:spPr bwMode="auto">
          <a:xfrm>
            <a:off x="6645084" y="5228720"/>
            <a:ext cx="274320" cy="274320"/>
          </a:xfrm>
          <a:prstGeom prst="rect">
            <a:avLst/>
          </a:prstGeom>
          <a:solidFill>
            <a:schemeClr val="bg1"/>
          </a:solidFill>
          <a:ln w="38100">
            <a:solidFill>
              <a:schemeClr val="tx1"/>
            </a:solidFill>
            <a:miter lim="800000"/>
            <a:headEnd/>
            <a:tailEnd/>
          </a:ln>
        </p:spPr>
        <p:txBody>
          <a:bodyPr wrap="none" anchor="ctr"/>
          <a:lstStyle/>
          <a:p>
            <a:endParaRPr lang="en-US" i="0">
              <a:latin typeface="Arial Narrow" panose="020B0606020202030204" pitchFamily="34" charset="0"/>
              <a:cs typeface="Calibri" pitchFamily="34" charset="0"/>
            </a:endParaRPr>
          </a:p>
        </p:txBody>
      </p:sp>
      <p:sp>
        <p:nvSpPr>
          <p:cNvPr id="61" name="Text Box 24">
            <a:extLst>
              <a:ext uri="{FF2B5EF4-FFF2-40B4-BE49-F238E27FC236}">
                <a16:creationId xmlns:a16="http://schemas.microsoft.com/office/drawing/2014/main" id="{493B15B7-7824-4572-BFCA-E0595E86BA08}"/>
              </a:ext>
            </a:extLst>
          </p:cNvPr>
          <p:cNvSpPr txBox="1">
            <a:spLocks noChangeArrowheads="1"/>
          </p:cNvSpPr>
          <p:nvPr/>
        </p:nvSpPr>
        <p:spPr bwMode="auto">
          <a:xfrm>
            <a:off x="6268624" y="4975089"/>
            <a:ext cx="1048300" cy="215444"/>
          </a:xfrm>
          <a:prstGeom prst="rect">
            <a:avLst/>
          </a:prstGeom>
          <a:noFill/>
          <a:ln w="9525">
            <a:noFill/>
            <a:miter lim="800000"/>
            <a:headEnd/>
            <a:tailEnd/>
          </a:ln>
        </p:spPr>
        <p:txBody>
          <a:bodyPr wrap="none" lIns="0" tIns="0" rIns="0" bIns="0">
            <a:spAutoFit/>
          </a:bodyPr>
          <a:lstStyle/>
          <a:p>
            <a:r>
              <a:rPr lang="en-US" sz="1400" b="1" i="0" dirty="0">
                <a:latin typeface="Arial Narrow" panose="020B0606020202030204" pitchFamily="34" charset="0"/>
                <a:cs typeface="Calibri" pitchFamily="34" charset="0"/>
              </a:rPr>
              <a:t>Transshipment</a:t>
            </a:r>
          </a:p>
        </p:txBody>
      </p:sp>
      <p:sp>
        <p:nvSpPr>
          <p:cNvPr id="62" name="Text Box 25">
            <a:extLst>
              <a:ext uri="{FF2B5EF4-FFF2-40B4-BE49-F238E27FC236}">
                <a16:creationId xmlns:a16="http://schemas.microsoft.com/office/drawing/2014/main" id="{777CB196-2493-4552-BEA2-629A745F111B}"/>
              </a:ext>
            </a:extLst>
          </p:cNvPr>
          <p:cNvSpPr txBox="1">
            <a:spLocks noChangeArrowheads="1"/>
          </p:cNvSpPr>
          <p:nvPr/>
        </p:nvSpPr>
        <p:spPr bwMode="auto">
          <a:xfrm>
            <a:off x="3963797" y="4755645"/>
            <a:ext cx="482504" cy="215444"/>
          </a:xfrm>
          <a:prstGeom prst="rect">
            <a:avLst/>
          </a:prstGeom>
          <a:noFill/>
          <a:ln w="9525">
            <a:noFill/>
            <a:miter lim="800000"/>
            <a:headEnd/>
            <a:tailEnd/>
          </a:ln>
        </p:spPr>
        <p:txBody>
          <a:bodyPr wrap="none" lIns="0" tIns="0" rIns="0" bIns="0">
            <a:spAutoFit/>
          </a:bodyPr>
          <a:lstStyle/>
          <a:p>
            <a:r>
              <a:rPr lang="en-US" sz="1400" b="1" i="0">
                <a:latin typeface="Arial Narrow" panose="020B0606020202030204" pitchFamily="34" charset="0"/>
                <a:cs typeface="Calibri" pitchFamily="34" charset="0"/>
              </a:rPr>
              <a:t>Pickup</a:t>
            </a:r>
          </a:p>
        </p:txBody>
      </p:sp>
      <p:sp>
        <p:nvSpPr>
          <p:cNvPr id="63" name="Text Box 26">
            <a:extLst>
              <a:ext uri="{FF2B5EF4-FFF2-40B4-BE49-F238E27FC236}">
                <a16:creationId xmlns:a16="http://schemas.microsoft.com/office/drawing/2014/main" id="{DEEB3881-E83E-4711-A9DD-2925B423080F}"/>
              </a:ext>
            </a:extLst>
          </p:cNvPr>
          <p:cNvSpPr txBox="1">
            <a:spLocks noChangeArrowheads="1"/>
          </p:cNvSpPr>
          <p:nvPr/>
        </p:nvSpPr>
        <p:spPr bwMode="auto">
          <a:xfrm>
            <a:off x="8030765" y="4756336"/>
            <a:ext cx="573875" cy="215444"/>
          </a:xfrm>
          <a:prstGeom prst="rect">
            <a:avLst/>
          </a:prstGeom>
          <a:noFill/>
          <a:ln w="9525">
            <a:noFill/>
            <a:miter lim="800000"/>
            <a:headEnd/>
            <a:tailEnd/>
          </a:ln>
        </p:spPr>
        <p:txBody>
          <a:bodyPr wrap="none" lIns="0" tIns="0" rIns="0" bIns="0">
            <a:spAutoFit/>
          </a:bodyPr>
          <a:lstStyle/>
          <a:p>
            <a:r>
              <a:rPr lang="en-US" sz="1400" b="1" i="0" dirty="0">
                <a:latin typeface="Arial Narrow" panose="020B0606020202030204" pitchFamily="34" charset="0"/>
                <a:cs typeface="Calibri" pitchFamily="34" charset="0"/>
              </a:rPr>
              <a:t>Delivery</a:t>
            </a:r>
          </a:p>
        </p:txBody>
      </p:sp>
      <p:cxnSp>
        <p:nvCxnSpPr>
          <p:cNvPr id="64" name="AutoShape 29">
            <a:extLst>
              <a:ext uri="{FF2B5EF4-FFF2-40B4-BE49-F238E27FC236}">
                <a16:creationId xmlns:a16="http://schemas.microsoft.com/office/drawing/2014/main" id="{9161E851-0AE4-4EC2-8824-A205F304AFC4}"/>
              </a:ext>
            </a:extLst>
          </p:cNvPr>
          <p:cNvCxnSpPr>
            <a:cxnSpLocks noChangeShapeType="1"/>
            <a:stCxn id="56" idx="0"/>
            <a:endCxn id="55" idx="0"/>
          </p:cNvCxnSpPr>
          <p:nvPr/>
        </p:nvCxnSpPr>
        <p:spPr bwMode="auto">
          <a:xfrm rot="-5400000" flipH="1" flipV="1">
            <a:off x="6272022" y="2228345"/>
            <a:ext cx="6350" cy="5118100"/>
          </a:xfrm>
          <a:prstGeom prst="bentConnector3">
            <a:avLst>
              <a:gd name="adj1" fmla="val -3200000"/>
            </a:avLst>
          </a:prstGeom>
          <a:noFill/>
          <a:ln w="22225">
            <a:solidFill>
              <a:schemeClr val="tx1"/>
            </a:solidFill>
            <a:prstDash val="dash"/>
            <a:miter lim="800000"/>
            <a:headEnd/>
            <a:tailEnd type="triangle" w="med" len="med"/>
          </a:ln>
        </p:spPr>
      </p:cxnSp>
      <p:sp>
        <p:nvSpPr>
          <p:cNvPr id="65" name="Text Box 30">
            <a:extLst>
              <a:ext uri="{FF2B5EF4-FFF2-40B4-BE49-F238E27FC236}">
                <a16:creationId xmlns:a16="http://schemas.microsoft.com/office/drawing/2014/main" id="{0E73C321-07EC-428C-AF47-3B964446E064}"/>
              </a:ext>
            </a:extLst>
          </p:cNvPr>
          <p:cNvSpPr txBox="1">
            <a:spLocks noChangeArrowheads="1"/>
          </p:cNvSpPr>
          <p:nvPr/>
        </p:nvSpPr>
        <p:spPr bwMode="auto">
          <a:xfrm>
            <a:off x="6354120" y="4601334"/>
            <a:ext cx="400751" cy="215444"/>
          </a:xfrm>
          <a:prstGeom prst="rect">
            <a:avLst/>
          </a:prstGeom>
          <a:noFill/>
          <a:ln w="9525">
            <a:noFill/>
            <a:miter lim="800000"/>
            <a:headEnd/>
            <a:tailEnd/>
          </a:ln>
        </p:spPr>
        <p:txBody>
          <a:bodyPr wrap="none" lIns="0" tIns="0" rIns="0" bIns="0">
            <a:spAutoFit/>
          </a:bodyPr>
          <a:lstStyle/>
          <a:p>
            <a:r>
              <a:rPr lang="en-US" sz="1400" b="1" i="0" dirty="0">
                <a:latin typeface="Arial Narrow" panose="020B0606020202030204" pitchFamily="34" charset="0"/>
                <a:cs typeface="Calibri" pitchFamily="34" charset="0"/>
              </a:rPr>
              <a:t>Order</a:t>
            </a:r>
          </a:p>
        </p:txBody>
      </p:sp>
      <p:sp>
        <p:nvSpPr>
          <p:cNvPr id="66" name="Text Box 31">
            <a:extLst>
              <a:ext uri="{FF2B5EF4-FFF2-40B4-BE49-F238E27FC236}">
                <a16:creationId xmlns:a16="http://schemas.microsoft.com/office/drawing/2014/main" id="{817A6CE0-C979-45E1-9DA9-1782D2666514}"/>
              </a:ext>
            </a:extLst>
          </p:cNvPr>
          <p:cNvSpPr txBox="1">
            <a:spLocks noChangeArrowheads="1"/>
          </p:cNvSpPr>
          <p:nvPr/>
        </p:nvSpPr>
        <p:spPr bwMode="auto">
          <a:xfrm>
            <a:off x="7890208" y="5334532"/>
            <a:ext cx="1606210" cy="430887"/>
          </a:xfrm>
          <a:prstGeom prst="rect">
            <a:avLst/>
          </a:prstGeom>
          <a:noFill/>
          <a:ln w="9525">
            <a:noFill/>
            <a:miter lim="800000"/>
            <a:headEnd/>
            <a:tailEnd/>
          </a:ln>
        </p:spPr>
        <p:txBody>
          <a:bodyPr wrap="none" lIns="0" tIns="0" rIns="0" bIns="0">
            <a:spAutoFit/>
          </a:bodyPr>
          <a:lstStyle/>
          <a:p>
            <a:pPr algn="r"/>
            <a:r>
              <a:rPr lang="en-US" sz="1400" b="1" i="0" dirty="0">
                <a:latin typeface="Arial Narrow" panose="020B0606020202030204" pitchFamily="34" charset="0"/>
                <a:cs typeface="Calibri" pitchFamily="34" charset="0"/>
              </a:rPr>
              <a:t>Inventory Management</a:t>
            </a:r>
          </a:p>
          <a:p>
            <a:pPr algn="r"/>
            <a:r>
              <a:rPr lang="en-US" sz="1400" b="1" i="0" dirty="0">
                <a:latin typeface="Arial Narrow" panose="020B0606020202030204" pitchFamily="34" charset="0"/>
                <a:cs typeface="Calibri" pitchFamily="34" charset="0"/>
              </a:rPr>
              <a:t>Unpacking</a:t>
            </a:r>
          </a:p>
        </p:txBody>
      </p:sp>
      <p:sp>
        <p:nvSpPr>
          <p:cNvPr id="67" name="Text Box 32">
            <a:extLst>
              <a:ext uri="{FF2B5EF4-FFF2-40B4-BE49-F238E27FC236}">
                <a16:creationId xmlns:a16="http://schemas.microsoft.com/office/drawing/2014/main" id="{26C88ABF-A418-4A30-957B-5B29CA643DD8}"/>
              </a:ext>
            </a:extLst>
          </p:cNvPr>
          <p:cNvSpPr txBox="1">
            <a:spLocks noChangeArrowheads="1"/>
          </p:cNvSpPr>
          <p:nvPr/>
        </p:nvSpPr>
        <p:spPr bwMode="auto">
          <a:xfrm>
            <a:off x="3195929" y="5287459"/>
            <a:ext cx="1235916" cy="646331"/>
          </a:xfrm>
          <a:prstGeom prst="rect">
            <a:avLst/>
          </a:prstGeom>
          <a:noFill/>
          <a:ln w="9525">
            <a:noFill/>
            <a:miter lim="800000"/>
            <a:headEnd/>
            <a:tailEnd/>
          </a:ln>
        </p:spPr>
        <p:txBody>
          <a:bodyPr wrap="none" lIns="0" tIns="0" rIns="0" bIns="0">
            <a:spAutoFit/>
          </a:bodyPr>
          <a:lstStyle/>
          <a:p>
            <a:r>
              <a:rPr lang="en-US" sz="1400" b="1" i="0" dirty="0">
                <a:latin typeface="Arial Narrow" panose="020B0606020202030204" pitchFamily="34" charset="0"/>
                <a:cs typeface="Calibri" pitchFamily="34" charset="0"/>
              </a:rPr>
              <a:t>Order Processing</a:t>
            </a:r>
          </a:p>
          <a:p>
            <a:r>
              <a:rPr lang="en-US" sz="1400" b="1" i="0" dirty="0">
                <a:latin typeface="Arial Narrow" panose="020B0606020202030204" pitchFamily="34" charset="0"/>
                <a:cs typeface="Calibri" pitchFamily="34" charset="0"/>
              </a:rPr>
              <a:t>Packing</a:t>
            </a:r>
            <a:br>
              <a:rPr lang="en-US" sz="1400" b="1" i="0" dirty="0">
                <a:latin typeface="Arial Narrow" panose="020B0606020202030204" pitchFamily="34" charset="0"/>
                <a:cs typeface="Calibri" pitchFamily="34" charset="0"/>
              </a:rPr>
            </a:br>
            <a:r>
              <a:rPr lang="en-US" sz="1400" b="1" i="0" dirty="0">
                <a:latin typeface="Arial Narrow" panose="020B0606020202030204" pitchFamily="34" charset="0"/>
                <a:cs typeface="Calibri" pitchFamily="34" charset="0"/>
              </a:rPr>
              <a:t>Scheduling</a:t>
            </a:r>
          </a:p>
        </p:txBody>
      </p:sp>
      <p:sp>
        <p:nvSpPr>
          <p:cNvPr id="68" name="Text Box 33">
            <a:extLst>
              <a:ext uri="{FF2B5EF4-FFF2-40B4-BE49-F238E27FC236}">
                <a16:creationId xmlns:a16="http://schemas.microsoft.com/office/drawing/2014/main" id="{CBB5251B-FE72-4B8A-A756-A7506C557AD9}"/>
              </a:ext>
            </a:extLst>
          </p:cNvPr>
          <p:cNvSpPr txBox="1">
            <a:spLocks noChangeArrowheads="1"/>
          </p:cNvSpPr>
          <p:nvPr/>
        </p:nvSpPr>
        <p:spPr bwMode="auto">
          <a:xfrm>
            <a:off x="6321964" y="5524949"/>
            <a:ext cx="926280" cy="430887"/>
          </a:xfrm>
          <a:prstGeom prst="rect">
            <a:avLst/>
          </a:prstGeom>
          <a:noFill/>
          <a:ln w="9525">
            <a:noFill/>
            <a:miter lim="800000"/>
            <a:headEnd/>
            <a:tailEnd/>
          </a:ln>
        </p:spPr>
        <p:txBody>
          <a:bodyPr wrap="none" lIns="0" tIns="0" rIns="0" bIns="0">
            <a:spAutoFit/>
          </a:bodyPr>
          <a:lstStyle/>
          <a:p>
            <a:pPr algn="ctr"/>
            <a:r>
              <a:rPr lang="en-US" sz="1400" b="1" i="0" dirty="0">
                <a:latin typeface="Arial Narrow" panose="020B0606020202030204" pitchFamily="34" charset="0"/>
                <a:cs typeface="Calibri" pitchFamily="34" charset="0"/>
              </a:rPr>
              <a:t>Sorting</a:t>
            </a:r>
            <a:br>
              <a:rPr lang="en-US" sz="1400" b="1" i="0" dirty="0">
                <a:latin typeface="Arial Narrow" panose="020B0606020202030204" pitchFamily="34" charset="0"/>
                <a:cs typeface="Calibri" pitchFamily="34" charset="0"/>
              </a:rPr>
            </a:br>
            <a:r>
              <a:rPr lang="en-US" sz="1400" b="1" i="0" dirty="0">
                <a:latin typeface="Arial Narrow" panose="020B0606020202030204" pitchFamily="34" charset="0"/>
                <a:cs typeface="Calibri" pitchFamily="34" charset="0"/>
              </a:rPr>
              <a:t>Warehousing</a:t>
            </a:r>
          </a:p>
        </p:txBody>
      </p:sp>
      <p:sp>
        <p:nvSpPr>
          <p:cNvPr id="69" name="Text Box 5">
            <a:extLst>
              <a:ext uri="{FF2B5EF4-FFF2-40B4-BE49-F238E27FC236}">
                <a16:creationId xmlns:a16="http://schemas.microsoft.com/office/drawing/2014/main" id="{A9CBEE31-EC48-497C-9983-207CA28A72D2}"/>
              </a:ext>
            </a:extLst>
          </p:cNvPr>
          <p:cNvSpPr txBox="1">
            <a:spLocks noChangeArrowheads="1"/>
          </p:cNvSpPr>
          <p:nvPr/>
        </p:nvSpPr>
        <p:spPr bwMode="auto">
          <a:xfrm>
            <a:off x="2988940" y="1612021"/>
            <a:ext cx="1849305" cy="306467"/>
          </a:xfrm>
          <a:prstGeom prst="roundRect">
            <a:avLst/>
          </a:prstGeom>
          <a:solidFill>
            <a:schemeClr val="tx1"/>
          </a:solidFill>
          <a:ln w="9525">
            <a:noFill/>
            <a:miter lim="800000"/>
            <a:headEnd/>
            <a:tailEnd/>
          </a:ln>
        </p:spPr>
        <p:txBody>
          <a:bodyPr wrap="none" lIns="45720" tIns="0" rIns="45720" bIns="0">
            <a:spAutoFit/>
          </a:bodyPr>
          <a:lstStyle/>
          <a:p>
            <a:pPr>
              <a:defRPr/>
            </a:pPr>
            <a:r>
              <a:rPr lang="en-US" b="1" i="0" dirty="0">
                <a:solidFill>
                  <a:schemeClr val="bg1"/>
                </a:solidFill>
                <a:latin typeface="Arial Narrow" panose="020B0606020202030204" pitchFamily="34" charset="0"/>
                <a:cs typeface="Calibri" pitchFamily="34" charset="0"/>
              </a:rPr>
              <a:t>Euclidean Distance</a:t>
            </a:r>
          </a:p>
        </p:txBody>
      </p:sp>
      <p:cxnSp>
        <p:nvCxnSpPr>
          <p:cNvPr id="70" name="Straight Arrow Connector 69">
            <a:extLst>
              <a:ext uri="{FF2B5EF4-FFF2-40B4-BE49-F238E27FC236}">
                <a16:creationId xmlns:a16="http://schemas.microsoft.com/office/drawing/2014/main" id="{601798B3-275C-4815-9B74-6F53FFD66363}"/>
              </a:ext>
            </a:extLst>
          </p:cNvPr>
          <p:cNvCxnSpPr>
            <a:stCxn id="72" idx="6"/>
            <a:endCxn id="73" idx="2"/>
          </p:cNvCxnSpPr>
          <p:nvPr/>
        </p:nvCxnSpPr>
        <p:spPr>
          <a:xfrm>
            <a:off x="3944747" y="2247831"/>
            <a:ext cx="4654550" cy="79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34">
            <a:extLst>
              <a:ext uri="{FF2B5EF4-FFF2-40B4-BE49-F238E27FC236}">
                <a16:creationId xmlns:a16="http://schemas.microsoft.com/office/drawing/2014/main" id="{1A0EFE1F-7CEA-4FF9-A197-9DBB856372CB}"/>
              </a:ext>
            </a:extLst>
          </p:cNvPr>
          <p:cNvSpPr>
            <a:spLocks noChangeArrowheads="1"/>
          </p:cNvSpPr>
          <p:nvPr/>
        </p:nvSpPr>
        <p:spPr bwMode="auto">
          <a:xfrm>
            <a:off x="2988940" y="2752160"/>
            <a:ext cx="1825869" cy="306467"/>
          </a:xfrm>
          <a:prstGeom prst="roundRect">
            <a:avLst/>
          </a:prstGeom>
          <a:solidFill>
            <a:schemeClr val="tx1"/>
          </a:solidFill>
          <a:ln w="9525">
            <a:noFill/>
            <a:miter lim="800000"/>
            <a:headEnd/>
            <a:tailEnd/>
          </a:ln>
        </p:spPr>
        <p:txBody>
          <a:bodyPr wrap="none" lIns="45720" tIns="0" rIns="45720" bIns="0">
            <a:spAutoFit/>
          </a:bodyPr>
          <a:lstStyle/>
          <a:p>
            <a:pPr>
              <a:defRPr/>
            </a:pPr>
            <a:r>
              <a:rPr lang="en-US" b="1" i="0" dirty="0">
                <a:solidFill>
                  <a:schemeClr val="bg1"/>
                </a:solidFill>
                <a:latin typeface="Arial Narrow" panose="020B0606020202030204" pitchFamily="34" charset="0"/>
                <a:cs typeface="Calibri" pitchFamily="34" charset="0"/>
              </a:rPr>
              <a:t>Transport Distance</a:t>
            </a:r>
          </a:p>
        </p:txBody>
      </p:sp>
      <p:sp>
        <p:nvSpPr>
          <p:cNvPr id="72" name="Oval 6">
            <a:extLst>
              <a:ext uri="{FF2B5EF4-FFF2-40B4-BE49-F238E27FC236}">
                <a16:creationId xmlns:a16="http://schemas.microsoft.com/office/drawing/2014/main" id="{B5ACDDEE-A925-4B9F-8841-38CC05DCED3B}"/>
              </a:ext>
            </a:extLst>
          </p:cNvPr>
          <p:cNvSpPr>
            <a:spLocks noChangeArrowheads="1"/>
          </p:cNvSpPr>
          <p:nvPr/>
        </p:nvSpPr>
        <p:spPr bwMode="auto">
          <a:xfrm>
            <a:off x="3487547" y="2020024"/>
            <a:ext cx="457200" cy="455613"/>
          </a:xfrm>
          <a:prstGeom prst="ellipse">
            <a:avLst/>
          </a:prstGeom>
          <a:solidFill>
            <a:schemeClr val="accent2">
              <a:lumMod val="50000"/>
            </a:schemeClr>
          </a:solidFill>
          <a:ln w="50800">
            <a:solidFill>
              <a:schemeClr val="bg2">
                <a:lumMod val="75000"/>
              </a:schemeClr>
            </a:solidFill>
            <a:round/>
            <a:headEnd/>
            <a:tailEnd/>
          </a:ln>
          <a:effectLst/>
        </p:spPr>
        <p:txBody>
          <a:bodyPr wrap="none" anchor="ctr"/>
          <a:lstStyle/>
          <a:p>
            <a:pPr algn="ctr">
              <a:defRPr/>
            </a:pPr>
            <a:r>
              <a:rPr lang="en-US" b="1" i="0" dirty="0">
                <a:solidFill>
                  <a:srgbClr val="FFFFFF"/>
                </a:solidFill>
                <a:latin typeface="Arial Narrow" panose="020B0606020202030204" pitchFamily="34" charset="0"/>
                <a:cs typeface="Calibri" pitchFamily="34" charset="0"/>
              </a:rPr>
              <a:t>A</a:t>
            </a:r>
          </a:p>
        </p:txBody>
      </p:sp>
      <p:sp>
        <p:nvSpPr>
          <p:cNvPr id="73" name="Oval 7">
            <a:extLst>
              <a:ext uri="{FF2B5EF4-FFF2-40B4-BE49-F238E27FC236}">
                <a16:creationId xmlns:a16="http://schemas.microsoft.com/office/drawing/2014/main" id="{FE68B267-90D8-4B2B-B59E-9020CFEC798D}"/>
              </a:ext>
            </a:extLst>
          </p:cNvPr>
          <p:cNvSpPr>
            <a:spLocks noChangeArrowheads="1"/>
          </p:cNvSpPr>
          <p:nvPr/>
        </p:nvSpPr>
        <p:spPr bwMode="auto">
          <a:xfrm>
            <a:off x="8599297" y="2013673"/>
            <a:ext cx="469900" cy="469900"/>
          </a:xfrm>
          <a:prstGeom prst="ellipse">
            <a:avLst/>
          </a:prstGeom>
          <a:solidFill>
            <a:schemeClr val="accent1">
              <a:lumMod val="50000"/>
            </a:schemeClr>
          </a:solidFill>
          <a:ln w="50800">
            <a:solidFill>
              <a:schemeClr val="accent2">
                <a:lumMod val="75000"/>
              </a:schemeClr>
            </a:solidFill>
            <a:round/>
            <a:headEnd/>
            <a:tailEnd/>
          </a:ln>
          <a:effectLst/>
        </p:spPr>
        <p:txBody>
          <a:bodyPr wrap="none" anchor="ctr"/>
          <a:lstStyle/>
          <a:p>
            <a:pPr algn="ctr">
              <a:defRPr/>
            </a:pPr>
            <a:r>
              <a:rPr lang="en-US" b="1" i="0" dirty="0">
                <a:solidFill>
                  <a:srgbClr val="FFFFFF"/>
                </a:solidFill>
                <a:latin typeface="Arial Narrow" panose="020B0606020202030204" pitchFamily="34" charset="0"/>
                <a:cs typeface="Calibri" pitchFamily="34" charset="0"/>
              </a:rPr>
              <a:t>B</a:t>
            </a:r>
          </a:p>
        </p:txBody>
      </p:sp>
      <p:cxnSp>
        <p:nvCxnSpPr>
          <p:cNvPr id="74" name="Straight Arrow Connector 73">
            <a:extLst>
              <a:ext uri="{FF2B5EF4-FFF2-40B4-BE49-F238E27FC236}">
                <a16:creationId xmlns:a16="http://schemas.microsoft.com/office/drawing/2014/main" id="{5BE2721D-8FCD-46A7-B8DD-8DBFCF4FE86C}"/>
              </a:ext>
            </a:extLst>
          </p:cNvPr>
          <p:cNvCxnSpPr>
            <a:stCxn id="49" idx="6"/>
            <a:endCxn id="52" idx="1"/>
          </p:cNvCxnSpPr>
          <p:nvPr/>
        </p:nvCxnSpPr>
        <p:spPr>
          <a:xfrm>
            <a:off x="3944747" y="3353110"/>
            <a:ext cx="2697162" cy="330041"/>
          </a:xfrm>
          <a:prstGeom prst="straightConnector1">
            <a:avLst/>
          </a:prstGeom>
          <a:ln w="508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75" name="Text Box 19">
            <a:extLst>
              <a:ext uri="{FF2B5EF4-FFF2-40B4-BE49-F238E27FC236}">
                <a16:creationId xmlns:a16="http://schemas.microsoft.com/office/drawing/2014/main" id="{BE51C121-C45D-4132-A733-D606A1FDB3D1}"/>
              </a:ext>
            </a:extLst>
          </p:cNvPr>
          <p:cNvSpPr txBox="1">
            <a:spLocks noChangeArrowheads="1"/>
          </p:cNvSpPr>
          <p:nvPr/>
        </p:nvSpPr>
        <p:spPr bwMode="auto">
          <a:xfrm rot="437719">
            <a:off x="4892047" y="3370280"/>
            <a:ext cx="566172" cy="258794"/>
          </a:xfrm>
          <a:prstGeom prst="roundRect">
            <a:avLst/>
          </a:prstGeom>
          <a:solidFill>
            <a:schemeClr val="bg1"/>
          </a:solidFill>
          <a:ln w="9525">
            <a:solidFill>
              <a:schemeClr val="tx1"/>
            </a:solidFill>
            <a:miter lim="800000"/>
            <a:headEnd/>
            <a:tailEnd/>
          </a:ln>
        </p:spPr>
        <p:txBody>
          <a:bodyPr wrap="none" lIns="18288" tIns="9144" rIns="18288" bIns="9144">
            <a:spAutoFit/>
          </a:bodyPr>
          <a:lstStyle/>
          <a:p>
            <a:r>
              <a:rPr lang="en-US" sz="1400" b="1" i="0" dirty="0">
                <a:latin typeface="Arial Narrow" panose="020B0606020202030204" pitchFamily="34" charset="0"/>
                <a:cs typeface="Calibri" pitchFamily="34" charset="0"/>
              </a:rPr>
              <a:t>Mode 1</a:t>
            </a:r>
          </a:p>
        </p:txBody>
      </p:sp>
      <p:cxnSp>
        <p:nvCxnSpPr>
          <p:cNvPr id="76" name="Straight Arrow Connector 75">
            <a:extLst>
              <a:ext uri="{FF2B5EF4-FFF2-40B4-BE49-F238E27FC236}">
                <a16:creationId xmlns:a16="http://schemas.microsoft.com/office/drawing/2014/main" id="{44E4802C-7410-42A6-844A-7AA20266900D}"/>
              </a:ext>
            </a:extLst>
          </p:cNvPr>
          <p:cNvCxnSpPr>
            <a:stCxn id="52" idx="3"/>
            <a:endCxn id="51" idx="2"/>
          </p:cNvCxnSpPr>
          <p:nvPr/>
        </p:nvCxnSpPr>
        <p:spPr>
          <a:xfrm flipV="1">
            <a:off x="6916229" y="3353904"/>
            <a:ext cx="1683068" cy="329247"/>
          </a:xfrm>
          <a:prstGeom prst="straightConnector1">
            <a:avLst/>
          </a:prstGeom>
          <a:ln w="508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77" name="Text Box 20">
            <a:extLst>
              <a:ext uri="{FF2B5EF4-FFF2-40B4-BE49-F238E27FC236}">
                <a16:creationId xmlns:a16="http://schemas.microsoft.com/office/drawing/2014/main" id="{43C49BC7-BFAA-4FFB-959B-91C88A49B2A2}"/>
              </a:ext>
            </a:extLst>
          </p:cNvPr>
          <p:cNvSpPr txBox="1">
            <a:spLocks noChangeArrowheads="1"/>
          </p:cNvSpPr>
          <p:nvPr/>
        </p:nvSpPr>
        <p:spPr bwMode="auto">
          <a:xfrm rot="20888363">
            <a:off x="7463064" y="3387645"/>
            <a:ext cx="566172" cy="258794"/>
          </a:xfrm>
          <a:prstGeom prst="roundRect">
            <a:avLst/>
          </a:prstGeom>
          <a:solidFill>
            <a:schemeClr val="bg1"/>
          </a:solidFill>
          <a:ln w="9525">
            <a:solidFill>
              <a:schemeClr val="tx1"/>
            </a:solidFill>
            <a:miter lim="800000"/>
            <a:headEnd/>
            <a:tailEnd/>
          </a:ln>
        </p:spPr>
        <p:txBody>
          <a:bodyPr wrap="none" lIns="18288" tIns="9144" rIns="18288" bIns="9144">
            <a:spAutoFit/>
          </a:bodyPr>
          <a:lstStyle/>
          <a:p>
            <a:r>
              <a:rPr lang="en-US" sz="1400" b="1" i="0" dirty="0">
                <a:latin typeface="Arial Narrow" panose="020B0606020202030204" pitchFamily="34" charset="0"/>
                <a:cs typeface="Calibri" pitchFamily="34" charset="0"/>
              </a:rPr>
              <a:t>Mode 2</a:t>
            </a:r>
          </a:p>
        </p:txBody>
      </p:sp>
      <p:sp>
        <p:nvSpPr>
          <p:cNvPr id="78" name="Rectangle 35">
            <a:extLst>
              <a:ext uri="{FF2B5EF4-FFF2-40B4-BE49-F238E27FC236}">
                <a16:creationId xmlns:a16="http://schemas.microsoft.com/office/drawing/2014/main" id="{5E969433-9F16-4A1F-A318-4624223809F1}"/>
              </a:ext>
            </a:extLst>
          </p:cNvPr>
          <p:cNvSpPr>
            <a:spLocks noChangeArrowheads="1"/>
          </p:cNvSpPr>
          <p:nvPr/>
        </p:nvSpPr>
        <p:spPr bwMode="auto">
          <a:xfrm>
            <a:off x="2988940" y="4011365"/>
            <a:ext cx="1837975" cy="306467"/>
          </a:xfrm>
          <a:prstGeom prst="roundRect">
            <a:avLst/>
          </a:prstGeom>
          <a:solidFill>
            <a:schemeClr val="tx1"/>
          </a:solidFill>
          <a:ln w="9525">
            <a:noFill/>
            <a:miter lim="800000"/>
            <a:headEnd/>
            <a:tailEnd/>
          </a:ln>
        </p:spPr>
        <p:txBody>
          <a:bodyPr wrap="none" lIns="45720" tIns="0" rIns="45720" bIns="0">
            <a:spAutoFit/>
          </a:bodyPr>
          <a:lstStyle/>
          <a:p>
            <a:pPr>
              <a:defRPr/>
            </a:pPr>
            <a:r>
              <a:rPr lang="en-US" b="1" i="0" dirty="0">
                <a:solidFill>
                  <a:schemeClr val="bg1"/>
                </a:solidFill>
                <a:latin typeface="Arial Narrow" panose="020B0606020202030204" pitchFamily="34" charset="0"/>
                <a:cs typeface="Calibri" pitchFamily="34" charset="0"/>
              </a:rPr>
              <a:t>Logistical Distance</a:t>
            </a:r>
          </a:p>
        </p:txBody>
      </p:sp>
      <p:cxnSp>
        <p:nvCxnSpPr>
          <p:cNvPr id="79" name="Straight Arrow Connector 78">
            <a:extLst>
              <a:ext uri="{FF2B5EF4-FFF2-40B4-BE49-F238E27FC236}">
                <a16:creationId xmlns:a16="http://schemas.microsoft.com/office/drawing/2014/main" id="{F77E887F-F147-4AED-B3CB-9931B0F05AD0}"/>
              </a:ext>
            </a:extLst>
          </p:cNvPr>
          <p:cNvCxnSpPr>
            <a:stCxn id="55" idx="6"/>
            <a:endCxn id="60" idx="1"/>
          </p:cNvCxnSpPr>
          <p:nvPr/>
        </p:nvCxnSpPr>
        <p:spPr>
          <a:xfrm>
            <a:off x="3944748" y="5043778"/>
            <a:ext cx="2700337" cy="322103"/>
          </a:xfrm>
          <a:prstGeom prst="straightConnector1">
            <a:avLst/>
          </a:prstGeom>
          <a:ln w="508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B43FFF8E-361D-4DCA-B643-64CD21E523BC}"/>
              </a:ext>
            </a:extLst>
          </p:cNvPr>
          <p:cNvCxnSpPr>
            <a:stCxn id="60" idx="3"/>
            <a:endCxn id="56" idx="2"/>
          </p:cNvCxnSpPr>
          <p:nvPr/>
        </p:nvCxnSpPr>
        <p:spPr>
          <a:xfrm flipV="1">
            <a:off x="6919405" y="5044570"/>
            <a:ext cx="1679893" cy="321310"/>
          </a:xfrm>
          <a:prstGeom prst="straightConnector1">
            <a:avLst/>
          </a:prstGeom>
          <a:ln w="508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81" name="Text Box 19">
            <a:extLst>
              <a:ext uri="{FF2B5EF4-FFF2-40B4-BE49-F238E27FC236}">
                <a16:creationId xmlns:a16="http://schemas.microsoft.com/office/drawing/2014/main" id="{7A3E5F0C-9DAD-44ED-A20C-DA4F2B11ABD2}"/>
              </a:ext>
            </a:extLst>
          </p:cNvPr>
          <p:cNvSpPr txBox="1">
            <a:spLocks noChangeArrowheads="1"/>
          </p:cNvSpPr>
          <p:nvPr/>
        </p:nvSpPr>
        <p:spPr bwMode="auto">
          <a:xfrm rot="437719">
            <a:off x="4892047" y="5065648"/>
            <a:ext cx="566172" cy="258794"/>
          </a:xfrm>
          <a:prstGeom prst="roundRect">
            <a:avLst/>
          </a:prstGeom>
          <a:solidFill>
            <a:schemeClr val="bg1"/>
          </a:solidFill>
          <a:ln w="9525">
            <a:solidFill>
              <a:schemeClr val="tx1"/>
            </a:solidFill>
            <a:miter lim="800000"/>
            <a:headEnd/>
            <a:tailEnd/>
          </a:ln>
        </p:spPr>
        <p:txBody>
          <a:bodyPr wrap="none" lIns="18288" tIns="9144" rIns="18288" bIns="9144">
            <a:spAutoFit/>
          </a:bodyPr>
          <a:lstStyle/>
          <a:p>
            <a:r>
              <a:rPr lang="en-US" sz="1400" b="1" i="0" dirty="0">
                <a:latin typeface="Arial Narrow" panose="020B0606020202030204" pitchFamily="34" charset="0"/>
                <a:cs typeface="Calibri" pitchFamily="34" charset="0"/>
              </a:rPr>
              <a:t>Mode 1</a:t>
            </a:r>
          </a:p>
        </p:txBody>
      </p:sp>
      <p:sp>
        <p:nvSpPr>
          <p:cNvPr id="82" name="Text Box 20">
            <a:extLst>
              <a:ext uri="{FF2B5EF4-FFF2-40B4-BE49-F238E27FC236}">
                <a16:creationId xmlns:a16="http://schemas.microsoft.com/office/drawing/2014/main" id="{FDE68B38-7CE2-409E-854B-E7A4496A6140}"/>
              </a:ext>
            </a:extLst>
          </p:cNvPr>
          <p:cNvSpPr txBox="1">
            <a:spLocks noChangeArrowheads="1"/>
          </p:cNvSpPr>
          <p:nvPr/>
        </p:nvSpPr>
        <p:spPr bwMode="auto">
          <a:xfrm rot="20888363">
            <a:off x="7463064" y="5083013"/>
            <a:ext cx="566172" cy="258794"/>
          </a:xfrm>
          <a:prstGeom prst="roundRect">
            <a:avLst/>
          </a:prstGeom>
          <a:solidFill>
            <a:schemeClr val="bg1"/>
          </a:solidFill>
          <a:ln w="9525">
            <a:solidFill>
              <a:schemeClr val="tx1"/>
            </a:solidFill>
            <a:miter lim="800000"/>
            <a:headEnd/>
            <a:tailEnd/>
          </a:ln>
        </p:spPr>
        <p:txBody>
          <a:bodyPr wrap="none" lIns="18288" tIns="9144" rIns="18288" bIns="9144">
            <a:spAutoFit/>
          </a:bodyPr>
          <a:lstStyle/>
          <a:p>
            <a:r>
              <a:rPr lang="en-US" sz="1400" b="1" i="0" dirty="0">
                <a:latin typeface="Arial Narrow" panose="020B0606020202030204" pitchFamily="34" charset="0"/>
                <a:cs typeface="Calibri" pitchFamily="34" charset="0"/>
              </a:rPr>
              <a:t>Mode 2</a:t>
            </a:r>
          </a:p>
        </p:txBody>
      </p:sp>
      <p:sp>
        <p:nvSpPr>
          <p:cNvPr id="42" name="Rectangle 41">
            <a:extLst>
              <a:ext uri="{FF2B5EF4-FFF2-40B4-BE49-F238E27FC236}">
                <a16:creationId xmlns:a16="http://schemas.microsoft.com/office/drawing/2014/main" id="{709EE808-54D8-4271-8291-CBE53903DFFA}"/>
              </a:ext>
            </a:extLst>
          </p:cNvPr>
          <p:cNvSpPr/>
          <p:nvPr/>
        </p:nvSpPr>
        <p:spPr>
          <a:xfrm>
            <a:off x="961465" y="6491216"/>
            <a:ext cx="5896101" cy="369332"/>
          </a:xfrm>
          <a:prstGeom prst="rect">
            <a:avLst/>
          </a:prstGeom>
        </p:spPr>
        <p:txBody>
          <a:bodyPr wrap="none">
            <a:spAutoFit/>
          </a:bodyPr>
          <a:lstStyle/>
          <a:p>
            <a:pPr lvl="0"/>
            <a:r>
              <a:rPr lang="en-US" b="1" i="1" dirty="0">
                <a:latin typeface="Arial Narrow" panose="020B0606020202030204" pitchFamily="34" charset="0"/>
              </a:rPr>
              <a:t>Distance</a:t>
            </a:r>
            <a:r>
              <a:rPr lang="en-US" i="1" dirty="0">
                <a:latin typeface="Arial Narrow" panose="020B0606020202030204" pitchFamily="34" charset="0"/>
              </a:rPr>
              <a:t> is a relative concept involving space, time and effort (cost)</a:t>
            </a:r>
            <a:endParaRPr lang="en-US" i="1" dirty="0"/>
          </a:p>
        </p:txBody>
      </p:sp>
    </p:spTree>
    <p:extLst>
      <p:ext uri="{BB962C8B-B14F-4D97-AF65-F5344CB8AC3E}">
        <p14:creationId xmlns:p14="http://schemas.microsoft.com/office/powerpoint/2010/main" val="2669980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
          <p:cNvSpPr>
            <a:spLocks noGrp="1" noChangeArrowheads="1"/>
          </p:cNvSpPr>
          <p:nvPr>
            <p:ph type="title"/>
          </p:nvPr>
        </p:nvSpPr>
        <p:spPr/>
        <p:txBody>
          <a:bodyPr/>
          <a:lstStyle/>
          <a:p>
            <a:pPr eaLnBrk="1" hangingPunct="1"/>
            <a:r>
              <a:rPr lang="en-US" dirty="0"/>
              <a:t>Domains of Maritime Circulation</a:t>
            </a:r>
          </a:p>
        </p:txBody>
      </p:sp>
      <p:sp>
        <p:nvSpPr>
          <p:cNvPr id="4" name="Action Button: Document 3" title="Read this Web Page">
            <a:hlinkClick r:id="rId3" highlightClick="1"/>
            <a:extLst>
              <a:ext uri="{FF2B5EF4-FFF2-40B4-BE49-F238E27FC236}">
                <a16:creationId xmlns:a16="http://schemas.microsoft.com/office/drawing/2014/main" id="{337DBFA4-040F-412B-B39B-4FF0BE9B7DEB}"/>
              </a:ext>
            </a:extLst>
          </p:cNvPr>
          <p:cNvSpPr/>
          <p:nvPr/>
        </p:nvSpPr>
        <p:spPr bwMode="auto">
          <a:xfrm>
            <a:off x="9285221" y="375010"/>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dirty="0">
              <a:latin typeface="Verdana" pitchFamily="34" charset="0"/>
            </a:endParaRPr>
          </a:p>
        </p:txBody>
      </p:sp>
      <p:sp>
        <p:nvSpPr>
          <p:cNvPr id="5" name="TextBox 4">
            <a:extLst>
              <a:ext uri="{FF2B5EF4-FFF2-40B4-BE49-F238E27FC236}">
                <a16:creationId xmlns:a16="http://schemas.microsoft.com/office/drawing/2014/main" id="{6B280DF5-B1B5-46B6-A88D-255376B30140}"/>
              </a:ext>
            </a:extLst>
          </p:cNvPr>
          <p:cNvSpPr txBox="1"/>
          <p:nvPr/>
        </p:nvSpPr>
        <p:spPr>
          <a:xfrm>
            <a:off x="8612359" y="902910"/>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7" name="Oval 6">
            <a:extLst>
              <a:ext uri="{FF2B5EF4-FFF2-40B4-BE49-F238E27FC236}">
                <a16:creationId xmlns:a16="http://schemas.microsoft.com/office/drawing/2014/main" id="{46B336C9-7042-41E0-8622-5ECF6CA85CBA}"/>
              </a:ext>
            </a:extLst>
          </p:cNvPr>
          <p:cNvSpPr/>
          <p:nvPr/>
        </p:nvSpPr>
        <p:spPr>
          <a:xfrm>
            <a:off x="313884" y="395764"/>
            <a:ext cx="365760" cy="3657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pic>
        <p:nvPicPr>
          <p:cNvPr id="9" name="Picture 8" descr="Map&#10;&#10;Description automatically generated">
            <a:extLst>
              <a:ext uri="{FF2B5EF4-FFF2-40B4-BE49-F238E27FC236}">
                <a16:creationId xmlns:a16="http://schemas.microsoft.com/office/drawing/2014/main" id="{0F786638-C410-4065-8841-FE164C7F45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001" y="981331"/>
            <a:ext cx="10972800" cy="5655210"/>
          </a:xfrm>
          <a:prstGeom prst="rect">
            <a:avLst/>
          </a:prstGeom>
        </p:spPr>
      </p:pic>
      <p:sp>
        <p:nvSpPr>
          <p:cNvPr id="10" name="Rectangle 9">
            <a:extLst>
              <a:ext uri="{FF2B5EF4-FFF2-40B4-BE49-F238E27FC236}">
                <a16:creationId xmlns:a16="http://schemas.microsoft.com/office/drawing/2014/main" id="{F38A2F71-E19F-4144-A6AF-97EE60EAB9DA}"/>
              </a:ext>
            </a:extLst>
          </p:cNvPr>
          <p:cNvSpPr/>
          <p:nvPr/>
        </p:nvSpPr>
        <p:spPr>
          <a:xfrm>
            <a:off x="1157576" y="6488668"/>
            <a:ext cx="6404419" cy="369332"/>
          </a:xfrm>
          <a:prstGeom prst="rect">
            <a:avLst/>
          </a:prstGeom>
        </p:spPr>
        <p:txBody>
          <a:bodyPr wrap="square">
            <a:spAutoFit/>
          </a:bodyPr>
          <a:lstStyle/>
          <a:p>
            <a:pPr lvl="0"/>
            <a:r>
              <a:rPr lang="en-US" b="1" i="1" dirty="0">
                <a:latin typeface="Arial Narrow" panose="020B0606020202030204" pitchFamily="34" charset="0"/>
              </a:rPr>
              <a:t>Space</a:t>
            </a:r>
            <a:r>
              <a:rPr lang="en-US" i="1" dirty="0">
                <a:latin typeface="Arial Narrow" panose="020B0606020202030204" pitchFamily="34" charset="0"/>
              </a:rPr>
              <a:t> can be a generator, support and constraint for mobility</a:t>
            </a:r>
            <a:endParaRPr lang="en-US" i="1" dirty="0"/>
          </a:p>
        </p:txBody>
      </p:sp>
    </p:spTree>
    <p:extLst>
      <p:ext uri="{BB962C8B-B14F-4D97-AF65-F5344CB8AC3E}">
        <p14:creationId xmlns:p14="http://schemas.microsoft.com/office/powerpoint/2010/main" val="2164760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Global Space / Time Convergence: Days Required to Circumnavigate the Globe</a:t>
            </a:r>
          </a:p>
        </p:txBody>
      </p:sp>
      <p:sp>
        <p:nvSpPr>
          <p:cNvPr id="6" name="Freeform 2"/>
          <p:cNvSpPr>
            <a:spLocks/>
          </p:cNvSpPr>
          <p:nvPr/>
        </p:nvSpPr>
        <p:spPr bwMode="auto">
          <a:xfrm>
            <a:off x="9243191" y="2122802"/>
            <a:ext cx="2223595" cy="3200572"/>
          </a:xfrm>
          <a:custGeom>
            <a:avLst/>
            <a:gdLst>
              <a:gd name="T0" fmla="*/ 0 w 1751"/>
              <a:gd name="T1" fmla="*/ 0 h 1537"/>
              <a:gd name="T2" fmla="*/ 2147483647 w 1751"/>
              <a:gd name="T3" fmla="*/ 0 h 1537"/>
              <a:gd name="T4" fmla="*/ 2147483647 w 1751"/>
              <a:gd name="T5" fmla="*/ 0 h 1537"/>
              <a:gd name="T6" fmla="*/ 2147483647 w 1751"/>
              <a:gd name="T7" fmla="*/ 2147483647 h 1537"/>
              <a:gd name="T8" fmla="*/ 2147483647 w 1751"/>
              <a:gd name="T9" fmla="*/ 2147483647 h 1537"/>
              <a:gd name="T10" fmla="*/ 0 w 1751"/>
              <a:gd name="T11" fmla="*/ 0 h 1537"/>
              <a:gd name="T12" fmla="*/ 0 60000 65536"/>
              <a:gd name="T13" fmla="*/ 0 60000 65536"/>
              <a:gd name="T14" fmla="*/ 0 60000 65536"/>
              <a:gd name="T15" fmla="*/ 0 60000 65536"/>
              <a:gd name="T16" fmla="*/ 0 60000 65536"/>
              <a:gd name="T17" fmla="*/ 0 60000 65536"/>
              <a:gd name="T18" fmla="*/ 0 w 1751"/>
              <a:gd name="T19" fmla="*/ 0 h 1537"/>
              <a:gd name="T20" fmla="*/ 1751 w 1751"/>
              <a:gd name="T21" fmla="*/ 1537 h 1537"/>
            </a:gdLst>
            <a:ahLst/>
            <a:cxnLst>
              <a:cxn ang="T12">
                <a:pos x="T0" y="T1"/>
              </a:cxn>
              <a:cxn ang="T13">
                <a:pos x="T2" y="T3"/>
              </a:cxn>
              <a:cxn ang="T14">
                <a:pos x="T4" y="T5"/>
              </a:cxn>
              <a:cxn ang="T15">
                <a:pos x="T6" y="T7"/>
              </a:cxn>
              <a:cxn ang="T16">
                <a:pos x="T8" y="T9"/>
              </a:cxn>
              <a:cxn ang="T17">
                <a:pos x="T10" y="T11"/>
              </a:cxn>
            </a:cxnLst>
            <a:rect l="T18" t="T19" r="T20" b="T21"/>
            <a:pathLst>
              <a:path w="1751" h="1537">
                <a:moveTo>
                  <a:pt x="0" y="0"/>
                </a:moveTo>
                <a:lnTo>
                  <a:pt x="1728" y="0"/>
                </a:lnTo>
                <a:lnTo>
                  <a:pt x="1750" y="0"/>
                </a:lnTo>
                <a:lnTo>
                  <a:pt x="1056" y="1536"/>
                </a:lnTo>
                <a:lnTo>
                  <a:pt x="672" y="1536"/>
                </a:lnTo>
                <a:lnTo>
                  <a:pt x="0" y="0"/>
                </a:lnTo>
              </a:path>
            </a:pathLst>
          </a:custGeom>
          <a:gradFill rotWithShape="1">
            <a:gsLst>
              <a:gs pos="0">
                <a:schemeClr val="accent1">
                  <a:lumMod val="75000"/>
                  <a:alpha val="50000"/>
                </a:schemeClr>
              </a:gs>
              <a:gs pos="100000">
                <a:schemeClr val="accent1">
                  <a:lumMod val="40000"/>
                  <a:lumOff val="60000"/>
                  <a:alpha val="50000"/>
                </a:schemeClr>
              </a:gs>
            </a:gsLst>
            <a:lin ang="5400000" scaled="1"/>
          </a:gradFill>
          <a:ln w="9525" cap="rnd">
            <a:noFill/>
            <a:round/>
            <a:headEnd/>
            <a:tailEnd/>
          </a:ln>
        </p:spPr>
        <p:txBody>
          <a:bodyPr/>
          <a:lstStyle/>
          <a:p>
            <a:pPr>
              <a:defRPr/>
            </a:pPr>
            <a:endParaRPr lang="en-US"/>
          </a:p>
        </p:txBody>
      </p:sp>
      <p:sp>
        <p:nvSpPr>
          <p:cNvPr id="15" name="Down Arrow 14"/>
          <p:cNvSpPr/>
          <p:nvPr/>
        </p:nvSpPr>
        <p:spPr bwMode="auto">
          <a:xfrm>
            <a:off x="10118102" y="3101885"/>
            <a:ext cx="435805" cy="1791220"/>
          </a:xfrm>
          <a:prstGeom prst="downArrow">
            <a:avLst/>
          </a:prstGeom>
          <a:solidFill>
            <a:schemeClr val="bg1">
              <a:alpha val="75000"/>
            </a:schemeClr>
          </a:solidFill>
          <a:ln w="25400" cap="flat" cmpd="sng" algn="ctr">
            <a:solidFill>
              <a:schemeClr val="accent2">
                <a:lumMod val="75000"/>
              </a:schemeClr>
            </a:solidFill>
            <a:prstDash val="solid"/>
            <a:round/>
            <a:headEnd type="none" w="med" len="med"/>
            <a:tailEnd type="none" w="med" len="med"/>
          </a:ln>
          <a:effectLst/>
        </p:spPr>
        <p:txBody>
          <a:bodyPr/>
          <a:lstStyle/>
          <a:p>
            <a:pPr>
              <a:defRPr/>
            </a:pPr>
            <a:endParaRPr lang="en-US"/>
          </a:p>
        </p:txBody>
      </p:sp>
      <p:sp>
        <p:nvSpPr>
          <p:cNvPr id="7" name="Rectangle 7"/>
          <p:cNvSpPr>
            <a:spLocks noChangeArrowheads="1"/>
          </p:cNvSpPr>
          <p:nvPr/>
        </p:nvSpPr>
        <p:spPr bwMode="auto">
          <a:xfrm>
            <a:off x="6295160" y="1752667"/>
            <a:ext cx="2896370" cy="430887"/>
          </a:xfrm>
          <a:prstGeom prst="rect">
            <a:avLst/>
          </a:prstGeom>
          <a:noFill/>
          <a:ln w="9525">
            <a:noFill/>
            <a:miter lim="800000"/>
            <a:headEnd/>
            <a:tailEnd/>
          </a:ln>
        </p:spPr>
        <p:txBody>
          <a:bodyPr wrap="none" lIns="0" tIns="0" rIns="0" bIns="0">
            <a:spAutoFit/>
          </a:bodyPr>
          <a:lstStyle/>
          <a:p>
            <a:r>
              <a:rPr lang="en-US" sz="1400" b="1" i="1" dirty="0">
                <a:solidFill>
                  <a:schemeClr val="accent2">
                    <a:lumMod val="50000"/>
                  </a:schemeClr>
                </a:solidFill>
                <a:latin typeface="Arial Narrow" panose="020B0606020202030204" pitchFamily="34" charset="0"/>
              </a:rPr>
              <a:t>Average speed of horse and cart: 4 km/</a:t>
            </a:r>
            <a:r>
              <a:rPr lang="en-US" sz="1400" b="1" i="1" dirty="0" err="1">
                <a:solidFill>
                  <a:schemeClr val="accent2">
                    <a:lumMod val="50000"/>
                  </a:schemeClr>
                </a:solidFill>
                <a:latin typeface="Arial Narrow" panose="020B0606020202030204" pitchFamily="34" charset="0"/>
              </a:rPr>
              <a:t>hr</a:t>
            </a:r>
            <a:endParaRPr lang="en-US" sz="1400" b="1" i="1" dirty="0">
              <a:solidFill>
                <a:schemeClr val="accent2">
                  <a:lumMod val="50000"/>
                </a:schemeClr>
              </a:solidFill>
              <a:latin typeface="Arial Narrow" panose="020B0606020202030204" pitchFamily="34" charset="0"/>
            </a:endParaRPr>
          </a:p>
          <a:p>
            <a:r>
              <a:rPr lang="en-US" sz="1400" b="1" i="1" dirty="0">
                <a:solidFill>
                  <a:schemeClr val="accent2">
                    <a:lumMod val="50000"/>
                  </a:schemeClr>
                </a:solidFill>
                <a:latin typeface="Arial Narrow" panose="020B0606020202030204" pitchFamily="34" charset="0"/>
              </a:rPr>
              <a:t>Average speed </a:t>
            </a:r>
            <a:r>
              <a:rPr lang="en-US" sz="1400" b="1" i="1" dirty="0" err="1">
                <a:solidFill>
                  <a:schemeClr val="accent2">
                    <a:lumMod val="50000"/>
                  </a:schemeClr>
                </a:solidFill>
                <a:latin typeface="Arial Narrow" panose="020B0606020202030204" pitchFamily="34" charset="0"/>
              </a:rPr>
              <a:t>sailships</a:t>
            </a:r>
            <a:r>
              <a:rPr lang="en-US" sz="1400" b="1" i="1" dirty="0">
                <a:solidFill>
                  <a:schemeClr val="accent2">
                    <a:lumMod val="50000"/>
                  </a:schemeClr>
                </a:solidFill>
                <a:latin typeface="Arial Narrow" panose="020B0606020202030204" pitchFamily="34" charset="0"/>
              </a:rPr>
              <a:t>: 16 km/</a:t>
            </a:r>
            <a:r>
              <a:rPr lang="en-US" sz="1400" b="1" i="1" dirty="0" err="1">
                <a:solidFill>
                  <a:schemeClr val="accent2">
                    <a:lumMod val="50000"/>
                  </a:schemeClr>
                </a:solidFill>
                <a:latin typeface="Arial Narrow" panose="020B0606020202030204" pitchFamily="34" charset="0"/>
              </a:rPr>
              <a:t>hr</a:t>
            </a:r>
            <a:endParaRPr lang="en-US" sz="1400" b="1" i="1" dirty="0">
              <a:solidFill>
                <a:schemeClr val="accent2">
                  <a:lumMod val="50000"/>
                </a:schemeClr>
              </a:solidFill>
              <a:latin typeface="Arial Narrow" panose="020B0606020202030204" pitchFamily="34" charset="0"/>
            </a:endParaRPr>
          </a:p>
        </p:txBody>
      </p:sp>
      <p:sp>
        <p:nvSpPr>
          <p:cNvPr id="8" name="Rectangle 8"/>
          <p:cNvSpPr>
            <a:spLocks noChangeArrowheads="1"/>
          </p:cNvSpPr>
          <p:nvPr/>
        </p:nvSpPr>
        <p:spPr bwMode="auto">
          <a:xfrm>
            <a:off x="6295160" y="2700478"/>
            <a:ext cx="2772939" cy="430887"/>
          </a:xfrm>
          <a:prstGeom prst="rect">
            <a:avLst/>
          </a:prstGeom>
          <a:noFill/>
          <a:ln w="9525">
            <a:noFill/>
            <a:miter lim="800000"/>
            <a:headEnd/>
            <a:tailEnd/>
          </a:ln>
        </p:spPr>
        <p:txBody>
          <a:bodyPr wrap="none" lIns="0" tIns="0" rIns="0" bIns="0">
            <a:spAutoFit/>
          </a:bodyPr>
          <a:lstStyle/>
          <a:p>
            <a:r>
              <a:rPr lang="en-US" sz="1400" b="1" i="1" dirty="0">
                <a:solidFill>
                  <a:schemeClr val="accent2">
                    <a:lumMod val="50000"/>
                  </a:schemeClr>
                </a:solidFill>
                <a:latin typeface="Arial Narrow" panose="020B0606020202030204" pitchFamily="34" charset="0"/>
              </a:rPr>
              <a:t>Average speed of trains: 100 km/</a:t>
            </a:r>
            <a:r>
              <a:rPr lang="en-US" sz="1400" b="1" i="1" dirty="0" err="1">
                <a:solidFill>
                  <a:schemeClr val="accent2">
                    <a:lumMod val="50000"/>
                  </a:schemeClr>
                </a:solidFill>
                <a:latin typeface="Arial Narrow" panose="020B0606020202030204" pitchFamily="34" charset="0"/>
              </a:rPr>
              <a:t>hr</a:t>
            </a:r>
            <a:endParaRPr lang="en-US" sz="1400" b="1" i="1" dirty="0">
              <a:solidFill>
                <a:schemeClr val="accent2">
                  <a:lumMod val="50000"/>
                </a:schemeClr>
              </a:solidFill>
              <a:latin typeface="Arial Narrow" panose="020B0606020202030204" pitchFamily="34" charset="0"/>
            </a:endParaRPr>
          </a:p>
          <a:p>
            <a:r>
              <a:rPr lang="en-US" sz="1400" b="1" i="1" dirty="0">
                <a:solidFill>
                  <a:schemeClr val="accent2">
                    <a:lumMod val="50000"/>
                  </a:schemeClr>
                </a:solidFill>
                <a:latin typeface="Arial Narrow" panose="020B0606020202030204" pitchFamily="34" charset="0"/>
              </a:rPr>
              <a:t>Average speed of steamships: 25 km/</a:t>
            </a:r>
            <a:r>
              <a:rPr lang="en-US" sz="1400" b="1" i="1" dirty="0" err="1">
                <a:solidFill>
                  <a:schemeClr val="accent2">
                    <a:lumMod val="50000"/>
                  </a:schemeClr>
                </a:solidFill>
                <a:latin typeface="Arial Narrow" panose="020B0606020202030204" pitchFamily="34" charset="0"/>
              </a:rPr>
              <a:t>hr</a:t>
            </a:r>
            <a:endParaRPr lang="en-US" sz="1400" b="1" i="1" dirty="0">
              <a:solidFill>
                <a:schemeClr val="accent2">
                  <a:lumMod val="50000"/>
                </a:schemeClr>
              </a:solidFill>
              <a:latin typeface="Arial Narrow" panose="020B0606020202030204" pitchFamily="34" charset="0"/>
            </a:endParaRPr>
          </a:p>
        </p:txBody>
      </p:sp>
      <p:sp>
        <p:nvSpPr>
          <p:cNvPr id="9" name="Rectangle 9"/>
          <p:cNvSpPr>
            <a:spLocks noChangeArrowheads="1"/>
          </p:cNvSpPr>
          <p:nvPr/>
        </p:nvSpPr>
        <p:spPr bwMode="auto">
          <a:xfrm>
            <a:off x="6295160" y="3716114"/>
            <a:ext cx="2986137" cy="215444"/>
          </a:xfrm>
          <a:prstGeom prst="rect">
            <a:avLst/>
          </a:prstGeom>
          <a:noFill/>
          <a:ln w="9525">
            <a:noFill/>
            <a:miter lim="800000"/>
            <a:headEnd/>
            <a:tailEnd/>
          </a:ln>
        </p:spPr>
        <p:txBody>
          <a:bodyPr wrap="none" lIns="0" tIns="0" rIns="0" bIns="0">
            <a:spAutoFit/>
          </a:bodyPr>
          <a:lstStyle/>
          <a:p>
            <a:pPr algn="r"/>
            <a:r>
              <a:rPr lang="en-US" sz="1400" b="1" i="1" dirty="0">
                <a:solidFill>
                  <a:schemeClr val="accent2">
                    <a:lumMod val="50000"/>
                  </a:schemeClr>
                </a:solidFill>
                <a:latin typeface="Arial Narrow" panose="020B0606020202030204" pitchFamily="34" charset="0"/>
              </a:rPr>
              <a:t>Average speed of airplanes: 480-640 km/</a:t>
            </a:r>
            <a:r>
              <a:rPr lang="en-US" sz="1400" b="1" i="1" dirty="0" err="1">
                <a:solidFill>
                  <a:schemeClr val="accent2">
                    <a:lumMod val="50000"/>
                  </a:schemeClr>
                </a:solidFill>
                <a:latin typeface="Arial Narrow" panose="020B0606020202030204" pitchFamily="34" charset="0"/>
              </a:rPr>
              <a:t>hr</a:t>
            </a:r>
            <a:endParaRPr lang="en-US" sz="1400" b="1" i="1" dirty="0">
              <a:solidFill>
                <a:schemeClr val="accent2">
                  <a:lumMod val="50000"/>
                </a:schemeClr>
              </a:solidFill>
              <a:latin typeface="Arial Narrow" panose="020B0606020202030204" pitchFamily="34" charset="0"/>
            </a:endParaRPr>
          </a:p>
        </p:txBody>
      </p:sp>
      <p:sp>
        <p:nvSpPr>
          <p:cNvPr id="10" name="Rectangle 10"/>
          <p:cNvSpPr>
            <a:spLocks noChangeArrowheads="1"/>
          </p:cNvSpPr>
          <p:nvPr/>
        </p:nvSpPr>
        <p:spPr bwMode="auto">
          <a:xfrm>
            <a:off x="6295160" y="4469005"/>
            <a:ext cx="3091679" cy="215444"/>
          </a:xfrm>
          <a:prstGeom prst="rect">
            <a:avLst/>
          </a:prstGeom>
          <a:noFill/>
          <a:ln w="9525">
            <a:noFill/>
            <a:miter lim="800000"/>
            <a:headEnd/>
            <a:tailEnd/>
          </a:ln>
        </p:spPr>
        <p:txBody>
          <a:bodyPr wrap="none" lIns="0" tIns="0" rIns="0" bIns="0">
            <a:spAutoFit/>
          </a:bodyPr>
          <a:lstStyle/>
          <a:p>
            <a:pPr algn="r"/>
            <a:r>
              <a:rPr lang="en-US" sz="1400" b="1" i="1" dirty="0">
                <a:solidFill>
                  <a:schemeClr val="accent2">
                    <a:lumMod val="50000"/>
                  </a:schemeClr>
                </a:solidFill>
                <a:latin typeface="Arial Narrow" panose="020B0606020202030204" pitchFamily="34" charset="0"/>
              </a:rPr>
              <a:t>Average speed of jet planes: 800-1120 km/</a:t>
            </a:r>
            <a:r>
              <a:rPr lang="en-US" sz="1400" b="1" i="1" dirty="0" err="1">
                <a:solidFill>
                  <a:schemeClr val="accent2">
                    <a:lumMod val="50000"/>
                  </a:schemeClr>
                </a:solidFill>
                <a:latin typeface="Arial Narrow" panose="020B0606020202030204" pitchFamily="34" charset="0"/>
              </a:rPr>
              <a:t>hr</a:t>
            </a:r>
            <a:endParaRPr lang="en-US" sz="1400" b="1" i="1" dirty="0">
              <a:solidFill>
                <a:schemeClr val="accent2">
                  <a:lumMod val="50000"/>
                </a:schemeClr>
              </a:solidFill>
              <a:latin typeface="Arial Narrow" panose="020B0606020202030204" pitchFamily="34" charset="0"/>
            </a:endParaRPr>
          </a:p>
        </p:txBody>
      </p:sp>
      <p:sp>
        <p:nvSpPr>
          <p:cNvPr id="11" name="Rectangle 11"/>
          <p:cNvSpPr>
            <a:spLocks noChangeArrowheads="1"/>
          </p:cNvSpPr>
          <p:nvPr/>
        </p:nvSpPr>
        <p:spPr bwMode="auto">
          <a:xfrm>
            <a:off x="6295160" y="5288806"/>
            <a:ext cx="2640145" cy="215444"/>
          </a:xfrm>
          <a:prstGeom prst="rect">
            <a:avLst/>
          </a:prstGeom>
          <a:noFill/>
          <a:ln w="9525">
            <a:noFill/>
            <a:miter lim="800000"/>
            <a:headEnd/>
            <a:tailEnd/>
          </a:ln>
        </p:spPr>
        <p:txBody>
          <a:bodyPr wrap="none" lIns="0" tIns="0" rIns="0" bIns="0">
            <a:spAutoFit/>
          </a:bodyPr>
          <a:lstStyle/>
          <a:p>
            <a:pPr algn="r"/>
            <a:r>
              <a:rPr lang="en-US" sz="1400" b="1" i="1" dirty="0">
                <a:solidFill>
                  <a:schemeClr val="accent2">
                    <a:lumMod val="50000"/>
                  </a:schemeClr>
                </a:solidFill>
                <a:latin typeface="Arial Narrow" panose="020B0606020202030204" pitchFamily="34" charset="0"/>
              </a:rPr>
              <a:t>Numeric transmission: instantaneous</a:t>
            </a:r>
          </a:p>
        </p:txBody>
      </p:sp>
      <p:sp>
        <p:nvSpPr>
          <p:cNvPr id="16" name="Rectangle: Rounded Corners 15">
            <a:extLst>
              <a:ext uri="{FF2B5EF4-FFF2-40B4-BE49-F238E27FC236}">
                <a16:creationId xmlns:a16="http://schemas.microsoft.com/office/drawing/2014/main" id="{BCB85A2F-7C76-4137-9DD5-E1DF6AAD2FA3}"/>
              </a:ext>
            </a:extLst>
          </p:cNvPr>
          <p:cNvSpPr/>
          <p:nvPr/>
        </p:nvSpPr>
        <p:spPr>
          <a:xfrm>
            <a:off x="9511172" y="3394998"/>
            <a:ext cx="1645920" cy="731520"/>
          </a:xfrm>
          <a:prstGeom prst="roundRect">
            <a:avLst>
              <a:gd name="adj" fmla="val 15100"/>
            </a:avLst>
          </a:prstGeom>
          <a:solidFill>
            <a:schemeClr val="bg1"/>
          </a:solidFill>
          <a:ln>
            <a:solidFill>
              <a:schemeClr val="accent1"/>
            </a:solidFill>
          </a:ln>
        </p:spPr>
        <p:txBody>
          <a:bodyPr wrap="square">
            <a:spAutoFit/>
          </a:bodyPr>
          <a:lstStyle/>
          <a:p>
            <a:pPr algn="ctr"/>
            <a:r>
              <a:rPr lang="en-US" sz="2000" b="1" dirty="0">
                <a:latin typeface="Arial Narrow" panose="020B0606020202030204" pitchFamily="34" charset="0"/>
              </a:rPr>
              <a:t>Space / Time</a:t>
            </a:r>
          </a:p>
          <a:p>
            <a:pPr algn="ctr"/>
            <a:r>
              <a:rPr lang="en-US" sz="2000" b="1" dirty="0">
                <a:latin typeface="Arial Narrow" panose="020B0606020202030204" pitchFamily="34" charset="0"/>
              </a:rPr>
              <a:t>Convergence</a:t>
            </a:r>
          </a:p>
        </p:txBody>
      </p:sp>
      <p:pic>
        <p:nvPicPr>
          <p:cNvPr id="14" name="Graphic 13" descr="World">
            <a:extLst>
              <a:ext uri="{FF2B5EF4-FFF2-40B4-BE49-F238E27FC236}">
                <a16:creationId xmlns:a16="http://schemas.microsoft.com/office/drawing/2014/main" id="{0AD6B3E0-9694-4C40-BC88-99CD0B0F8D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239062" y="1037413"/>
            <a:ext cx="2223595" cy="2223595"/>
          </a:xfrm>
          <a:prstGeom prst="rect">
            <a:avLst/>
          </a:prstGeom>
        </p:spPr>
      </p:pic>
      <p:pic>
        <p:nvPicPr>
          <p:cNvPr id="17" name="Graphic 16" descr="World">
            <a:extLst>
              <a:ext uri="{FF2B5EF4-FFF2-40B4-BE49-F238E27FC236}">
                <a16:creationId xmlns:a16="http://schemas.microsoft.com/office/drawing/2014/main" id="{2CCF2138-5474-4B33-BD93-D9FD3495DE5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904406" y="4892076"/>
            <a:ext cx="863194" cy="863194"/>
          </a:xfrm>
          <a:prstGeom prst="rect">
            <a:avLst/>
          </a:prstGeom>
        </p:spPr>
      </p:pic>
      <p:sp>
        <p:nvSpPr>
          <p:cNvPr id="18" name="TextBox 17">
            <a:extLst>
              <a:ext uri="{FF2B5EF4-FFF2-40B4-BE49-F238E27FC236}">
                <a16:creationId xmlns:a16="http://schemas.microsoft.com/office/drawing/2014/main" id="{16ED1CEE-BC31-472D-9483-C3EE5FAF531E}"/>
              </a:ext>
            </a:extLst>
          </p:cNvPr>
          <p:cNvSpPr txBox="1">
            <a:spLocks/>
          </p:cNvSpPr>
          <p:nvPr/>
        </p:nvSpPr>
        <p:spPr>
          <a:xfrm>
            <a:off x="10101860" y="5755270"/>
            <a:ext cx="452047" cy="215444"/>
          </a:xfrm>
          <a:prstGeom prst="rect">
            <a:avLst/>
          </a:prstGeom>
          <a:noFill/>
        </p:spPr>
        <p:txBody>
          <a:bodyPr wrap="none" lIns="0" tIns="0" rIns="0" bIns="0">
            <a:spAutoFit/>
          </a:bodyPr>
          <a:lstStyle/>
          <a:p>
            <a:r>
              <a:rPr lang="en-US" sz="1400" dirty="0">
                <a:solidFill>
                  <a:schemeClr val="bg1">
                    <a:lumMod val="65000"/>
                  </a:schemeClr>
                </a:solidFill>
                <a:latin typeface="Arial Narrow" panose="020B0606020202030204" pitchFamily="34" charset="0"/>
              </a:rPr>
              <a:t>© GTS</a:t>
            </a:r>
          </a:p>
        </p:txBody>
      </p:sp>
      <p:graphicFrame>
        <p:nvGraphicFramePr>
          <p:cNvPr id="5" name="Object 3"/>
          <p:cNvGraphicFramePr>
            <a:graphicFrameLocks noGrp="1" noChangeAspect="1"/>
          </p:cNvGraphicFramePr>
          <p:nvPr>
            <p:ph idx="1"/>
            <p:extLst>
              <p:ext uri="{D42A27DB-BD31-4B8C-83A1-F6EECF244321}">
                <p14:modId xmlns:p14="http://schemas.microsoft.com/office/powerpoint/2010/main" val="1757939490"/>
              </p:ext>
            </p:extLst>
          </p:nvPr>
        </p:nvGraphicFramePr>
        <p:xfrm>
          <a:off x="960542" y="914400"/>
          <a:ext cx="11079057" cy="5568950"/>
        </p:xfrm>
        <a:graphic>
          <a:graphicData uri="http://schemas.openxmlformats.org/drawingml/2006/chart">
            <c:chart xmlns:c="http://schemas.openxmlformats.org/drawingml/2006/chart" xmlns:r="http://schemas.openxmlformats.org/officeDocument/2006/relationships" r:id="rId6"/>
          </a:graphicData>
        </a:graphic>
      </p:graphicFrame>
      <p:sp>
        <p:nvSpPr>
          <p:cNvPr id="19" name="Action Button: Document 18" title="Read this Web Page">
            <a:hlinkClick r:id="rId7" highlightClick="1"/>
            <a:extLst>
              <a:ext uri="{FF2B5EF4-FFF2-40B4-BE49-F238E27FC236}">
                <a16:creationId xmlns:a16="http://schemas.microsoft.com/office/drawing/2014/main" id="{EACDAE41-69C6-4039-96E9-EEC3C5ABE455}"/>
              </a:ext>
            </a:extLst>
          </p:cNvPr>
          <p:cNvSpPr/>
          <p:nvPr/>
        </p:nvSpPr>
        <p:spPr bwMode="auto">
          <a:xfrm>
            <a:off x="9263306" y="777020"/>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20" name="TextBox 19">
            <a:extLst>
              <a:ext uri="{FF2B5EF4-FFF2-40B4-BE49-F238E27FC236}">
                <a16:creationId xmlns:a16="http://schemas.microsoft.com/office/drawing/2014/main" id="{3EA97EA3-9729-42A9-8023-1BA384C604CE}"/>
              </a:ext>
            </a:extLst>
          </p:cNvPr>
          <p:cNvSpPr txBox="1"/>
          <p:nvPr/>
        </p:nvSpPr>
        <p:spPr>
          <a:xfrm>
            <a:off x="9917046" y="812408"/>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21" name="Oval 20">
            <a:extLst>
              <a:ext uri="{FF2B5EF4-FFF2-40B4-BE49-F238E27FC236}">
                <a16:creationId xmlns:a16="http://schemas.microsoft.com/office/drawing/2014/main" id="{B445CF73-B727-4934-8C4A-472116D6C387}"/>
              </a:ext>
            </a:extLst>
          </p:cNvPr>
          <p:cNvSpPr/>
          <p:nvPr/>
        </p:nvSpPr>
        <p:spPr>
          <a:xfrm>
            <a:off x="305874" y="395764"/>
            <a:ext cx="365760" cy="3657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22" name="Rectangle 21">
            <a:extLst>
              <a:ext uri="{FF2B5EF4-FFF2-40B4-BE49-F238E27FC236}">
                <a16:creationId xmlns:a16="http://schemas.microsoft.com/office/drawing/2014/main" id="{33AA2D78-0242-48C0-A016-44EAF460DAD1}"/>
              </a:ext>
            </a:extLst>
          </p:cNvPr>
          <p:cNvSpPr/>
          <p:nvPr/>
        </p:nvSpPr>
        <p:spPr>
          <a:xfrm>
            <a:off x="1099208" y="6495153"/>
            <a:ext cx="5710153" cy="369332"/>
          </a:xfrm>
          <a:prstGeom prst="rect">
            <a:avLst/>
          </a:prstGeom>
        </p:spPr>
        <p:txBody>
          <a:bodyPr wrap="none">
            <a:spAutoFit/>
          </a:bodyPr>
          <a:lstStyle/>
          <a:p>
            <a:pPr lvl="0"/>
            <a:r>
              <a:rPr lang="en-US" i="1" dirty="0">
                <a:latin typeface="Arial Narrow" panose="020B0606020202030204" pitchFamily="34" charset="0"/>
              </a:rPr>
              <a:t>The relation between space and time can </a:t>
            </a:r>
            <a:r>
              <a:rPr lang="en-US" b="1" i="1" dirty="0">
                <a:latin typeface="Arial Narrow" panose="020B0606020202030204" pitchFamily="34" charset="0"/>
              </a:rPr>
              <a:t>converge</a:t>
            </a:r>
            <a:r>
              <a:rPr lang="en-US" i="1" dirty="0">
                <a:latin typeface="Arial Narrow" panose="020B0606020202030204" pitchFamily="34" charset="0"/>
              </a:rPr>
              <a:t> or </a:t>
            </a:r>
            <a:r>
              <a:rPr lang="en-US" b="1" i="1" dirty="0">
                <a:latin typeface="Arial Narrow" panose="020B0606020202030204" pitchFamily="34" charset="0"/>
              </a:rPr>
              <a:t>diverge</a:t>
            </a:r>
            <a:endParaRPr lang="en-US" i="1" dirty="0"/>
          </a:p>
        </p:txBody>
      </p:sp>
    </p:spTree>
    <p:extLst>
      <p:ext uri="{BB962C8B-B14F-4D97-AF65-F5344CB8AC3E}">
        <p14:creationId xmlns:p14="http://schemas.microsoft.com/office/powerpoint/2010/main" val="4152443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Better and Faster: Powered Transatlantic Passenger Modes</a:t>
            </a:r>
          </a:p>
        </p:txBody>
      </p:sp>
      <p:sp>
        <p:nvSpPr>
          <p:cNvPr id="4" name="Action Button: Document 3" title="Read this Web Page">
            <a:hlinkClick r:id="rId3" highlightClick="1"/>
          </p:cNvPr>
          <p:cNvSpPr/>
          <p:nvPr/>
        </p:nvSpPr>
        <p:spPr bwMode="auto">
          <a:xfrm>
            <a:off x="3559528" y="6199171"/>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dirty="0"/>
          </a:p>
        </p:txBody>
      </p:sp>
      <p:sp>
        <p:nvSpPr>
          <p:cNvPr id="6" name="TextBox 5"/>
          <p:cNvSpPr txBox="1"/>
          <p:nvPr/>
        </p:nvSpPr>
        <p:spPr>
          <a:xfrm>
            <a:off x="4259154" y="6272499"/>
            <a:ext cx="1701107" cy="400110"/>
          </a:xfrm>
          <a:prstGeom prst="rect">
            <a:avLst/>
          </a:prstGeom>
          <a:noFill/>
        </p:spPr>
        <p:txBody>
          <a:bodyPr wrap="none" rtlCol="0">
            <a:spAutoFit/>
          </a:bodyPr>
          <a:lstStyle/>
          <a:p>
            <a:r>
              <a:rPr lang="en-US" sz="2000" b="1" dirty="0">
                <a:latin typeface="Agency FB" pitchFamily="34" charset="0"/>
              </a:rPr>
              <a:t>Read this content</a:t>
            </a:r>
          </a:p>
        </p:txBody>
      </p:sp>
      <p:cxnSp>
        <p:nvCxnSpPr>
          <p:cNvPr id="45" name="Straight Connector 44">
            <a:extLst>
              <a:ext uri="{FF2B5EF4-FFF2-40B4-BE49-F238E27FC236}">
                <a16:creationId xmlns:a16="http://schemas.microsoft.com/office/drawing/2014/main" id="{2B7511D9-4433-410F-94C3-E51DC90875DC}"/>
              </a:ext>
            </a:extLst>
          </p:cNvPr>
          <p:cNvCxnSpPr/>
          <p:nvPr/>
        </p:nvCxnSpPr>
        <p:spPr>
          <a:xfrm>
            <a:off x="2062084" y="1437342"/>
            <a:ext cx="932688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0C95B80-3893-4894-BC68-18979D0AD80B}"/>
              </a:ext>
            </a:extLst>
          </p:cNvPr>
          <p:cNvCxnSpPr/>
          <p:nvPr/>
        </p:nvCxnSpPr>
        <p:spPr>
          <a:xfrm>
            <a:off x="2062084" y="2336801"/>
            <a:ext cx="932688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86619DC-2194-4091-A0AF-18CFBB6F5F6B}"/>
              </a:ext>
            </a:extLst>
          </p:cNvPr>
          <p:cNvCxnSpPr/>
          <p:nvPr/>
        </p:nvCxnSpPr>
        <p:spPr>
          <a:xfrm>
            <a:off x="2062084" y="3230283"/>
            <a:ext cx="932688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182F4CE-337D-4EE7-BD17-2DF9C46590EC}"/>
              </a:ext>
            </a:extLst>
          </p:cNvPr>
          <p:cNvCxnSpPr/>
          <p:nvPr/>
        </p:nvCxnSpPr>
        <p:spPr>
          <a:xfrm>
            <a:off x="2062084" y="4100522"/>
            <a:ext cx="932688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C402950-173B-40F8-B20E-3FA118D1BEDE}"/>
              </a:ext>
            </a:extLst>
          </p:cNvPr>
          <p:cNvCxnSpPr/>
          <p:nvPr/>
        </p:nvCxnSpPr>
        <p:spPr>
          <a:xfrm>
            <a:off x="2062084" y="5054431"/>
            <a:ext cx="932688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660FFFF-DD34-4A6F-A78A-47757E1969BB}"/>
              </a:ext>
            </a:extLst>
          </p:cNvPr>
          <p:cNvCxnSpPr/>
          <p:nvPr/>
        </p:nvCxnSpPr>
        <p:spPr>
          <a:xfrm>
            <a:off x="2014111" y="5952985"/>
            <a:ext cx="932688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16A1111-9BA2-4415-87C7-E9D09EAB4EEF}"/>
              </a:ext>
            </a:extLst>
          </p:cNvPr>
          <p:cNvCxnSpPr/>
          <p:nvPr/>
        </p:nvCxnSpPr>
        <p:spPr>
          <a:xfrm>
            <a:off x="3086605" y="1350674"/>
            <a:ext cx="0" cy="2683436"/>
          </a:xfrm>
          <a:prstGeom prst="straightConnector1">
            <a:avLst/>
          </a:prstGeom>
          <a:ln w="5080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2" name="Arrow: Down 51">
            <a:extLst>
              <a:ext uri="{FF2B5EF4-FFF2-40B4-BE49-F238E27FC236}">
                <a16:creationId xmlns:a16="http://schemas.microsoft.com/office/drawing/2014/main" id="{7064DD01-22B4-4DD4-923B-AB5122060A5A}"/>
              </a:ext>
            </a:extLst>
          </p:cNvPr>
          <p:cNvSpPr/>
          <p:nvPr/>
        </p:nvSpPr>
        <p:spPr>
          <a:xfrm>
            <a:off x="1741884" y="1350676"/>
            <a:ext cx="274320" cy="5029200"/>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latin typeface="Arial Narrow" panose="020B0606020202030204" pitchFamily="34" charset="0"/>
            </a:endParaRPr>
          </a:p>
        </p:txBody>
      </p:sp>
      <p:sp>
        <p:nvSpPr>
          <p:cNvPr id="53" name="Oval 52">
            <a:extLst>
              <a:ext uri="{FF2B5EF4-FFF2-40B4-BE49-F238E27FC236}">
                <a16:creationId xmlns:a16="http://schemas.microsoft.com/office/drawing/2014/main" id="{B663C84F-A171-448D-AA6E-B3B1CEB50C17}"/>
              </a:ext>
            </a:extLst>
          </p:cNvPr>
          <p:cNvSpPr/>
          <p:nvPr/>
        </p:nvSpPr>
        <p:spPr>
          <a:xfrm>
            <a:off x="1739791" y="1284936"/>
            <a:ext cx="274320" cy="27432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latin typeface="Arial Narrow" panose="020B0606020202030204" pitchFamily="34" charset="0"/>
            </a:endParaRPr>
          </a:p>
        </p:txBody>
      </p:sp>
      <p:sp>
        <p:nvSpPr>
          <p:cNvPr id="54" name="TextBox 53">
            <a:extLst>
              <a:ext uri="{FF2B5EF4-FFF2-40B4-BE49-F238E27FC236}">
                <a16:creationId xmlns:a16="http://schemas.microsoft.com/office/drawing/2014/main" id="{79D5CF42-0CC4-4A76-BBAB-F4CA956D8480}"/>
              </a:ext>
            </a:extLst>
          </p:cNvPr>
          <p:cNvSpPr txBox="1"/>
          <p:nvPr/>
        </p:nvSpPr>
        <p:spPr>
          <a:xfrm>
            <a:off x="1145201" y="1237430"/>
            <a:ext cx="607859" cy="369332"/>
          </a:xfrm>
          <a:prstGeom prst="rect">
            <a:avLst/>
          </a:prstGeom>
          <a:noFill/>
        </p:spPr>
        <p:txBody>
          <a:bodyPr wrap="none" rtlCol="0">
            <a:spAutoFit/>
          </a:bodyPr>
          <a:lstStyle/>
          <a:p>
            <a:r>
              <a:rPr lang="en-US" i="0" dirty="0">
                <a:latin typeface="Arial Narrow" panose="020B0606020202030204" pitchFamily="34" charset="0"/>
              </a:rPr>
              <a:t>1900</a:t>
            </a:r>
          </a:p>
        </p:txBody>
      </p:sp>
      <p:sp>
        <p:nvSpPr>
          <p:cNvPr id="55" name="TextBox 54">
            <a:extLst>
              <a:ext uri="{FF2B5EF4-FFF2-40B4-BE49-F238E27FC236}">
                <a16:creationId xmlns:a16="http://schemas.microsoft.com/office/drawing/2014/main" id="{4C3749BA-E8CB-4B47-94BF-699F8AE3FD68}"/>
              </a:ext>
            </a:extLst>
          </p:cNvPr>
          <p:cNvSpPr txBox="1"/>
          <p:nvPr/>
        </p:nvSpPr>
        <p:spPr>
          <a:xfrm>
            <a:off x="1145201" y="2143055"/>
            <a:ext cx="607859" cy="369332"/>
          </a:xfrm>
          <a:prstGeom prst="rect">
            <a:avLst/>
          </a:prstGeom>
          <a:noFill/>
        </p:spPr>
        <p:txBody>
          <a:bodyPr wrap="none" rtlCol="0">
            <a:spAutoFit/>
          </a:bodyPr>
          <a:lstStyle/>
          <a:p>
            <a:r>
              <a:rPr lang="en-US" i="0" dirty="0">
                <a:latin typeface="Arial Narrow" panose="020B0606020202030204" pitchFamily="34" charset="0"/>
              </a:rPr>
              <a:t>1920</a:t>
            </a:r>
          </a:p>
        </p:txBody>
      </p:sp>
      <p:sp>
        <p:nvSpPr>
          <p:cNvPr id="56" name="TextBox 55">
            <a:extLst>
              <a:ext uri="{FF2B5EF4-FFF2-40B4-BE49-F238E27FC236}">
                <a16:creationId xmlns:a16="http://schemas.microsoft.com/office/drawing/2014/main" id="{52063AEC-4A30-4F61-A5DB-07F99024DAAF}"/>
              </a:ext>
            </a:extLst>
          </p:cNvPr>
          <p:cNvSpPr txBox="1"/>
          <p:nvPr/>
        </p:nvSpPr>
        <p:spPr>
          <a:xfrm>
            <a:off x="1145201" y="3048680"/>
            <a:ext cx="607859" cy="369332"/>
          </a:xfrm>
          <a:prstGeom prst="rect">
            <a:avLst/>
          </a:prstGeom>
          <a:noFill/>
        </p:spPr>
        <p:txBody>
          <a:bodyPr wrap="none" rtlCol="0">
            <a:spAutoFit/>
          </a:bodyPr>
          <a:lstStyle/>
          <a:p>
            <a:r>
              <a:rPr lang="en-US" i="0" dirty="0">
                <a:latin typeface="Arial Narrow" panose="020B0606020202030204" pitchFamily="34" charset="0"/>
              </a:rPr>
              <a:t>1940</a:t>
            </a:r>
          </a:p>
        </p:txBody>
      </p:sp>
      <p:sp>
        <p:nvSpPr>
          <p:cNvPr id="57" name="TextBox 56">
            <a:extLst>
              <a:ext uri="{FF2B5EF4-FFF2-40B4-BE49-F238E27FC236}">
                <a16:creationId xmlns:a16="http://schemas.microsoft.com/office/drawing/2014/main" id="{D3F824AF-E054-439F-BD54-6DE05CF75082}"/>
              </a:ext>
            </a:extLst>
          </p:cNvPr>
          <p:cNvSpPr txBox="1"/>
          <p:nvPr/>
        </p:nvSpPr>
        <p:spPr>
          <a:xfrm>
            <a:off x="1145200" y="3954305"/>
            <a:ext cx="607859" cy="369332"/>
          </a:xfrm>
          <a:prstGeom prst="rect">
            <a:avLst/>
          </a:prstGeom>
          <a:noFill/>
        </p:spPr>
        <p:txBody>
          <a:bodyPr wrap="none" rtlCol="0">
            <a:spAutoFit/>
          </a:bodyPr>
          <a:lstStyle/>
          <a:p>
            <a:r>
              <a:rPr lang="en-US" i="0" dirty="0">
                <a:latin typeface="Arial Narrow" panose="020B0606020202030204" pitchFamily="34" charset="0"/>
              </a:rPr>
              <a:t>1960</a:t>
            </a:r>
          </a:p>
        </p:txBody>
      </p:sp>
      <p:sp>
        <p:nvSpPr>
          <p:cNvPr id="58" name="TextBox 57">
            <a:extLst>
              <a:ext uri="{FF2B5EF4-FFF2-40B4-BE49-F238E27FC236}">
                <a16:creationId xmlns:a16="http://schemas.microsoft.com/office/drawing/2014/main" id="{77AD058A-2803-4F36-A822-AAB8A44CB819}"/>
              </a:ext>
            </a:extLst>
          </p:cNvPr>
          <p:cNvSpPr txBox="1"/>
          <p:nvPr/>
        </p:nvSpPr>
        <p:spPr>
          <a:xfrm>
            <a:off x="1145199" y="4859930"/>
            <a:ext cx="607859" cy="369332"/>
          </a:xfrm>
          <a:prstGeom prst="rect">
            <a:avLst/>
          </a:prstGeom>
          <a:noFill/>
        </p:spPr>
        <p:txBody>
          <a:bodyPr wrap="none" rtlCol="0">
            <a:spAutoFit/>
          </a:bodyPr>
          <a:lstStyle/>
          <a:p>
            <a:r>
              <a:rPr lang="en-US" i="0" dirty="0">
                <a:latin typeface="Arial Narrow" panose="020B0606020202030204" pitchFamily="34" charset="0"/>
              </a:rPr>
              <a:t>1980</a:t>
            </a:r>
          </a:p>
        </p:txBody>
      </p:sp>
      <p:sp>
        <p:nvSpPr>
          <p:cNvPr id="59" name="TextBox 58">
            <a:extLst>
              <a:ext uri="{FF2B5EF4-FFF2-40B4-BE49-F238E27FC236}">
                <a16:creationId xmlns:a16="http://schemas.microsoft.com/office/drawing/2014/main" id="{B956AF0D-CC81-4A14-AA57-0A5841A28BB8}"/>
              </a:ext>
            </a:extLst>
          </p:cNvPr>
          <p:cNvSpPr txBox="1"/>
          <p:nvPr/>
        </p:nvSpPr>
        <p:spPr>
          <a:xfrm>
            <a:off x="1145198" y="5765554"/>
            <a:ext cx="607859" cy="369332"/>
          </a:xfrm>
          <a:prstGeom prst="rect">
            <a:avLst/>
          </a:prstGeom>
          <a:noFill/>
        </p:spPr>
        <p:txBody>
          <a:bodyPr wrap="none" rtlCol="0">
            <a:spAutoFit/>
          </a:bodyPr>
          <a:lstStyle/>
          <a:p>
            <a:r>
              <a:rPr lang="en-US" i="0" dirty="0">
                <a:latin typeface="Arial Narrow" panose="020B0606020202030204" pitchFamily="34" charset="0"/>
              </a:rPr>
              <a:t>2000</a:t>
            </a:r>
          </a:p>
        </p:txBody>
      </p:sp>
      <p:sp>
        <p:nvSpPr>
          <p:cNvPr id="60" name="TextBox 59">
            <a:extLst>
              <a:ext uri="{FF2B5EF4-FFF2-40B4-BE49-F238E27FC236}">
                <a16:creationId xmlns:a16="http://schemas.microsoft.com/office/drawing/2014/main" id="{365752B6-5E81-495A-A9C3-861A98C1E881}"/>
              </a:ext>
            </a:extLst>
          </p:cNvPr>
          <p:cNvSpPr txBox="1"/>
          <p:nvPr/>
        </p:nvSpPr>
        <p:spPr>
          <a:xfrm>
            <a:off x="1965246" y="4131779"/>
            <a:ext cx="2321262" cy="272415"/>
          </a:xfrm>
          <a:prstGeom prst="roundRect">
            <a:avLst/>
          </a:prstGeom>
          <a:solidFill>
            <a:schemeClr val="tx1"/>
          </a:solidFill>
          <a:ln>
            <a:noFill/>
          </a:ln>
        </p:spPr>
        <p:txBody>
          <a:bodyPr wrap="none" tIns="0" bIns="0" rtlCol="0">
            <a:spAutoFit/>
          </a:bodyPr>
          <a:lstStyle/>
          <a:p>
            <a:r>
              <a:rPr lang="en-US" sz="1600" b="1" i="0" dirty="0">
                <a:solidFill>
                  <a:schemeClr val="bg1"/>
                </a:solidFill>
                <a:latin typeface="Arial Narrow" panose="020B0606020202030204" pitchFamily="34" charset="0"/>
              </a:rPr>
              <a:t>Ocean Liner (1830s-1960s)</a:t>
            </a:r>
          </a:p>
        </p:txBody>
      </p:sp>
      <p:cxnSp>
        <p:nvCxnSpPr>
          <p:cNvPr id="61" name="Straight Arrow Connector 60">
            <a:extLst>
              <a:ext uri="{FF2B5EF4-FFF2-40B4-BE49-F238E27FC236}">
                <a16:creationId xmlns:a16="http://schemas.microsoft.com/office/drawing/2014/main" id="{85AE898D-7B8D-4171-AD34-F7DB701C7087}"/>
              </a:ext>
            </a:extLst>
          </p:cNvPr>
          <p:cNvCxnSpPr/>
          <p:nvPr/>
        </p:nvCxnSpPr>
        <p:spPr>
          <a:xfrm>
            <a:off x="4971744" y="2979562"/>
            <a:ext cx="0" cy="365760"/>
          </a:xfrm>
          <a:prstGeom prst="straightConnector1">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4586A023-E4A1-4840-8BB1-44A2277ACBC3}"/>
              </a:ext>
            </a:extLst>
          </p:cNvPr>
          <p:cNvSpPr txBox="1"/>
          <p:nvPr/>
        </p:nvSpPr>
        <p:spPr>
          <a:xfrm>
            <a:off x="4008328" y="3450119"/>
            <a:ext cx="1832473" cy="272415"/>
          </a:xfrm>
          <a:prstGeom prst="roundRect">
            <a:avLst/>
          </a:prstGeom>
          <a:solidFill>
            <a:schemeClr val="tx1"/>
          </a:solidFill>
          <a:ln>
            <a:noFill/>
          </a:ln>
        </p:spPr>
        <p:txBody>
          <a:bodyPr wrap="none" tIns="0" bIns="0" rtlCol="0">
            <a:spAutoFit/>
          </a:bodyPr>
          <a:lstStyle/>
          <a:p>
            <a:r>
              <a:rPr lang="en-US" sz="1600" b="1" i="0" dirty="0">
                <a:solidFill>
                  <a:schemeClr val="bg1"/>
                </a:solidFill>
                <a:latin typeface="Arial Narrow" panose="020B0606020202030204" pitchFamily="34" charset="0"/>
              </a:rPr>
              <a:t>Dirigible (1931-1937)</a:t>
            </a:r>
          </a:p>
        </p:txBody>
      </p:sp>
      <p:sp>
        <p:nvSpPr>
          <p:cNvPr id="63" name="TextBox 62">
            <a:extLst>
              <a:ext uri="{FF2B5EF4-FFF2-40B4-BE49-F238E27FC236}">
                <a16:creationId xmlns:a16="http://schemas.microsoft.com/office/drawing/2014/main" id="{0476F6E5-77D1-434E-B63C-3C7992BBD701}"/>
              </a:ext>
            </a:extLst>
          </p:cNvPr>
          <p:cNvSpPr txBox="1"/>
          <p:nvPr/>
        </p:nvSpPr>
        <p:spPr>
          <a:xfrm>
            <a:off x="4544466" y="3725788"/>
            <a:ext cx="837089" cy="338554"/>
          </a:xfrm>
          <a:prstGeom prst="rect">
            <a:avLst/>
          </a:prstGeom>
          <a:noFill/>
        </p:spPr>
        <p:txBody>
          <a:bodyPr wrap="none" rtlCol="0">
            <a:spAutoFit/>
          </a:bodyPr>
          <a:lstStyle/>
          <a:p>
            <a:r>
              <a:rPr lang="en-US" sz="1600" i="0" dirty="0">
                <a:latin typeface="Arial Narrow" panose="020B0606020202030204" pitchFamily="34" charset="0"/>
              </a:rPr>
              <a:t>80 hours</a:t>
            </a:r>
          </a:p>
        </p:txBody>
      </p:sp>
      <p:cxnSp>
        <p:nvCxnSpPr>
          <p:cNvPr id="64" name="Straight Arrow Connector 63">
            <a:extLst>
              <a:ext uri="{FF2B5EF4-FFF2-40B4-BE49-F238E27FC236}">
                <a16:creationId xmlns:a16="http://schemas.microsoft.com/office/drawing/2014/main" id="{F4841794-3AC5-491B-9B73-013E5C49389E}"/>
              </a:ext>
            </a:extLst>
          </p:cNvPr>
          <p:cNvCxnSpPr/>
          <p:nvPr/>
        </p:nvCxnSpPr>
        <p:spPr>
          <a:xfrm>
            <a:off x="6911443" y="3092647"/>
            <a:ext cx="0" cy="457200"/>
          </a:xfrm>
          <a:prstGeom prst="straightConnector1">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226AE53-4EF6-4F5E-B4F0-BF20CEF86E6A}"/>
              </a:ext>
            </a:extLst>
          </p:cNvPr>
          <p:cNvSpPr txBox="1"/>
          <p:nvPr/>
        </p:nvSpPr>
        <p:spPr>
          <a:xfrm>
            <a:off x="6520871" y="3920532"/>
            <a:ext cx="837089" cy="338554"/>
          </a:xfrm>
          <a:prstGeom prst="rect">
            <a:avLst/>
          </a:prstGeom>
          <a:noFill/>
        </p:spPr>
        <p:txBody>
          <a:bodyPr wrap="none" rtlCol="0">
            <a:spAutoFit/>
          </a:bodyPr>
          <a:lstStyle/>
          <a:p>
            <a:r>
              <a:rPr lang="en-US" sz="1600" i="0" dirty="0">
                <a:latin typeface="Arial Narrow" panose="020B0606020202030204" pitchFamily="34" charset="0"/>
              </a:rPr>
              <a:t>15 hours</a:t>
            </a:r>
          </a:p>
        </p:txBody>
      </p:sp>
      <p:cxnSp>
        <p:nvCxnSpPr>
          <p:cNvPr id="66" name="Straight Arrow Connector 65">
            <a:extLst>
              <a:ext uri="{FF2B5EF4-FFF2-40B4-BE49-F238E27FC236}">
                <a16:creationId xmlns:a16="http://schemas.microsoft.com/office/drawing/2014/main" id="{C4751474-3CED-4C12-83DC-DBB80A3A5695}"/>
              </a:ext>
            </a:extLst>
          </p:cNvPr>
          <p:cNvCxnSpPr/>
          <p:nvPr/>
        </p:nvCxnSpPr>
        <p:spPr>
          <a:xfrm>
            <a:off x="8853924" y="3092647"/>
            <a:ext cx="0" cy="914400"/>
          </a:xfrm>
          <a:prstGeom prst="straightConnector1">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3FC512A8-BDF5-4C96-94C6-4CC9F069239B}"/>
              </a:ext>
            </a:extLst>
          </p:cNvPr>
          <p:cNvSpPr txBox="1"/>
          <p:nvPr/>
        </p:nvSpPr>
        <p:spPr>
          <a:xfrm>
            <a:off x="5987994" y="3651459"/>
            <a:ext cx="1953860" cy="272415"/>
          </a:xfrm>
          <a:prstGeom prst="roundRect">
            <a:avLst/>
          </a:prstGeom>
          <a:solidFill>
            <a:schemeClr val="tx1"/>
          </a:solidFill>
          <a:ln>
            <a:noFill/>
          </a:ln>
        </p:spPr>
        <p:txBody>
          <a:bodyPr wrap="none" tIns="0" bIns="0" rtlCol="0">
            <a:spAutoFit/>
          </a:bodyPr>
          <a:lstStyle/>
          <a:p>
            <a:r>
              <a:rPr lang="en-US" sz="1600" b="1" i="0" dirty="0">
                <a:solidFill>
                  <a:schemeClr val="bg1"/>
                </a:solidFill>
                <a:latin typeface="Arial Narrow" panose="020B0606020202030204" pitchFamily="34" charset="0"/>
              </a:rPr>
              <a:t>Sea Plane (1934-1946)</a:t>
            </a:r>
          </a:p>
        </p:txBody>
      </p:sp>
      <p:sp>
        <p:nvSpPr>
          <p:cNvPr id="68" name="TextBox 67">
            <a:extLst>
              <a:ext uri="{FF2B5EF4-FFF2-40B4-BE49-F238E27FC236}">
                <a16:creationId xmlns:a16="http://schemas.microsoft.com/office/drawing/2014/main" id="{9C4B9C17-62AB-4888-98A4-AD1AECFE1E69}"/>
              </a:ext>
            </a:extLst>
          </p:cNvPr>
          <p:cNvSpPr txBox="1"/>
          <p:nvPr/>
        </p:nvSpPr>
        <p:spPr>
          <a:xfrm>
            <a:off x="7655487" y="4099223"/>
            <a:ext cx="2387620" cy="272415"/>
          </a:xfrm>
          <a:prstGeom prst="roundRect">
            <a:avLst/>
          </a:prstGeom>
          <a:solidFill>
            <a:schemeClr val="tx1"/>
          </a:solidFill>
          <a:ln>
            <a:noFill/>
          </a:ln>
        </p:spPr>
        <p:txBody>
          <a:bodyPr wrap="none" tIns="0" bIns="0" rtlCol="0">
            <a:spAutoFit/>
          </a:bodyPr>
          <a:lstStyle/>
          <a:p>
            <a:r>
              <a:rPr lang="en-US" sz="1600" b="1" i="0" dirty="0">
                <a:solidFill>
                  <a:schemeClr val="bg1"/>
                </a:solidFill>
                <a:latin typeface="Arial Narrow" panose="020B0606020202030204" pitchFamily="34" charset="0"/>
              </a:rPr>
              <a:t>Propeller Plane (1934-1960)</a:t>
            </a:r>
          </a:p>
        </p:txBody>
      </p:sp>
      <p:sp>
        <p:nvSpPr>
          <p:cNvPr id="69" name="TextBox 68">
            <a:extLst>
              <a:ext uri="{FF2B5EF4-FFF2-40B4-BE49-F238E27FC236}">
                <a16:creationId xmlns:a16="http://schemas.microsoft.com/office/drawing/2014/main" id="{5F79CCBD-0C2B-401C-BCF7-58DDB5E037BD}"/>
              </a:ext>
            </a:extLst>
          </p:cNvPr>
          <p:cNvSpPr txBox="1"/>
          <p:nvPr/>
        </p:nvSpPr>
        <p:spPr>
          <a:xfrm>
            <a:off x="10145501" y="2525053"/>
            <a:ext cx="1521720" cy="272415"/>
          </a:xfrm>
          <a:prstGeom prst="roundRect">
            <a:avLst/>
          </a:prstGeom>
          <a:solidFill>
            <a:schemeClr val="tx1"/>
          </a:solidFill>
          <a:ln>
            <a:noFill/>
          </a:ln>
        </p:spPr>
        <p:txBody>
          <a:bodyPr wrap="none" tIns="0" bIns="0" rtlCol="0">
            <a:spAutoFit/>
          </a:bodyPr>
          <a:lstStyle/>
          <a:p>
            <a:r>
              <a:rPr lang="en-US" sz="1600" b="1" i="0" dirty="0">
                <a:solidFill>
                  <a:schemeClr val="bg1"/>
                </a:solidFill>
                <a:latin typeface="Arial Narrow" panose="020B0606020202030204" pitchFamily="34" charset="0"/>
              </a:rPr>
              <a:t>Jet Plane (1958-)</a:t>
            </a:r>
          </a:p>
        </p:txBody>
      </p:sp>
      <p:cxnSp>
        <p:nvCxnSpPr>
          <p:cNvPr id="70" name="Straight Arrow Connector 69">
            <a:extLst>
              <a:ext uri="{FF2B5EF4-FFF2-40B4-BE49-F238E27FC236}">
                <a16:creationId xmlns:a16="http://schemas.microsoft.com/office/drawing/2014/main" id="{354C7D83-AFF3-48A2-A5D9-ED6E18B459A0}"/>
              </a:ext>
            </a:extLst>
          </p:cNvPr>
          <p:cNvCxnSpPr/>
          <p:nvPr/>
        </p:nvCxnSpPr>
        <p:spPr>
          <a:xfrm>
            <a:off x="10924772" y="3993230"/>
            <a:ext cx="0" cy="2286000"/>
          </a:xfrm>
          <a:prstGeom prst="straightConnector1">
            <a:avLst/>
          </a:prstGeom>
          <a:ln w="508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C0CEC2C9-9BE6-4872-8DCB-A2C57F081292}"/>
              </a:ext>
            </a:extLst>
          </p:cNvPr>
          <p:cNvSpPr txBox="1"/>
          <p:nvPr/>
        </p:nvSpPr>
        <p:spPr>
          <a:xfrm>
            <a:off x="8467072" y="4358067"/>
            <a:ext cx="824778" cy="338554"/>
          </a:xfrm>
          <a:prstGeom prst="rect">
            <a:avLst/>
          </a:prstGeom>
          <a:noFill/>
        </p:spPr>
        <p:txBody>
          <a:bodyPr wrap="none" rtlCol="0">
            <a:spAutoFit/>
          </a:bodyPr>
          <a:lstStyle/>
          <a:p>
            <a:r>
              <a:rPr lang="en-US" sz="1600" i="0" dirty="0">
                <a:latin typeface="Arial Narrow" panose="020B0606020202030204" pitchFamily="34" charset="0"/>
              </a:rPr>
              <a:t>11 hours</a:t>
            </a:r>
          </a:p>
        </p:txBody>
      </p:sp>
      <p:sp>
        <p:nvSpPr>
          <p:cNvPr id="72" name="TextBox 71">
            <a:extLst>
              <a:ext uri="{FF2B5EF4-FFF2-40B4-BE49-F238E27FC236}">
                <a16:creationId xmlns:a16="http://schemas.microsoft.com/office/drawing/2014/main" id="{10D11FA9-8B4F-44BE-A423-D030DFF9BC2D}"/>
              </a:ext>
            </a:extLst>
          </p:cNvPr>
          <p:cNvSpPr txBox="1"/>
          <p:nvPr/>
        </p:nvSpPr>
        <p:spPr>
          <a:xfrm>
            <a:off x="10483497" y="2796602"/>
            <a:ext cx="893193" cy="338554"/>
          </a:xfrm>
          <a:prstGeom prst="rect">
            <a:avLst/>
          </a:prstGeom>
          <a:noFill/>
        </p:spPr>
        <p:txBody>
          <a:bodyPr wrap="none" rtlCol="0">
            <a:spAutoFit/>
          </a:bodyPr>
          <a:lstStyle/>
          <a:p>
            <a:r>
              <a:rPr lang="en-US" sz="1600" i="0" dirty="0">
                <a:latin typeface="Arial Narrow" panose="020B0606020202030204" pitchFamily="34" charset="0"/>
              </a:rPr>
              <a:t>7-8 hours</a:t>
            </a:r>
          </a:p>
        </p:txBody>
      </p:sp>
      <p:sp>
        <p:nvSpPr>
          <p:cNvPr id="73" name="TextBox 72">
            <a:extLst>
              <a:ext uri="{FF2B5EF4-FFF2-40B4-BE49-F238E27FC236}">
                <a16:creationId xmlns:a16="http://schemas.microsoft.com/office/drawing/2014/main" id="{902E4AE0-85EE-43C4-8538-C0A31618F1E5}"/>
              </a:ext>
            </a:extLst>
          </p:cNvPr>
          <p:cNvSpPr txBox="1"/>
          <p:nvPr/>
        </p:nvSpPr>
        <p:spPr>
          <a:xfrm>
            <a:off x="2670057" y="4401026"/>
            <a:ext cx="829073" cy="338554"/>
          </a:xfrm>
          <a:prstGeom prst="rect">
            <a:avLst/>
          </a:prstGeom>
          <a:noFill/>
        </p:spPr>
        <p:txBody>
          <a:bodyPr wrap="none" rtlCol="0">
            <a:spAutoFit/>
          </a:bodyPr>
          <a:lstStyle/>
          <a:p>
            <a:r>
              <a:rPr lang="en-US" sz="1600" i="0" dirty="0">
                <a:latin typeface="Arial Narrow" panose="020B0606020202030204" pitchFamily="34" charset="0"/>
              </a:rPr>
              <a:t>6-4 days</a:t>
            </a:r>
          </a:p>
        </p:txBody>
      </p:sp>
      <p:cxnSp>
        <p:nvCxnSpPr>
          <p:cNvPr id="74" name="Straight Arrow Connector 73">
            <a:extLst>
              <a:ext uri="{FF2B5EF4-FFF2-40B4-BE49-F238E27FC236}">
                <a16:creationId xmlns:a16="http://schemas.microsoft.com/office/drawing/2014/main" id="{BB483C38-41F1-4A8F-B27F-448ADD850456}"/>
              </a:ext>
            </a:extLst>
          </p:cNvPr>
          <p:cNvCxnSpPr/>
          <p:nvPr/>
        </p:nvCxnSpPr>
        <p:spPr>
          <a:xfrm>
            <a:off x="10634902" y="4768450"/>
            <a:ext cx="0" cy="1371600"/>
          </a:xfrm>
          <a:prstGeom prst="straightConnector1">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68B1FFD9-19A3-4897-9170-B0DF761D7EA8}"/>
              </a:ext>
            </a:extLst>
          </p:cNvPr>
          <p:cNvSpPr txBox="1"/>
          <p:nvPr/>
        </p:nvSpPr>
        <p:spPr>
          <a:xfrm>
            <a:off x="7699779" y="5734178"/>
            <a:ext cx="2839239" cy="272415"/>
          </a:xfrm>
          <a:prstGeom prst="roundRect">
            <a:avLst/>
          </a:prstGeom>
          <a:solidFill>
            <a:schemeClr val="tx1"/>
          </a:solidFill>
          <a:ln>
            <a:noFill/>
          </a:ln>
        </p:spPr>
        <p:txBody>
          <a:bodyPr wrap="none" tIns="0" bIns="0" rtlCol="0">
            <a:spAutoFit/>
          </a:bodyPr>
          <a:lstStyle/>
          <a:p>
            <a:r>
              <a:rPr lang="en-US" sz="1600" b="1" i="0" dirty="0">
                <a:solidFill>
                  <a:schemeClr val="bg1"/>
                </a:solidFill>
                <a:latin typeface="Arial Narrow" panose="020B0606020202030204" pitchFamily="34" charset="0"/>
              </a:rPr>
              <a:t>Supersonic Jet Plane (1976-2003)</a:t>
            </a:r>
          </a:p>
        </p:txBody>
      </p:sp>
      <p:sp>
        <p:nvSpPr>
          <p:cNvPr id="76" name="TextBox 75">
            <a:extLst>
              <a:ext uri="{FF2B5EF4-FFF2-40B4-BE49-F238E27FC236}">
                <a16:creationId xmlns:a16="http://schemas.microsoft.com/office/drawing/2014/main" id="{B4806F7A-29DC-4C81-9E9C-EA9BFE3DB2BB}"/>
              </a:ext>
            </a:extLst>
          </p:cNvPr>
          <p:cNvSpPr txBox="1"/>
          <p:nvPr/>
        </p:nvSpPr>
        <p:spPr>
          <a:xfrm>
            <a:off x="9645478" y="5971613"/>
            <a:ext cx="883575" cy="338554"/>
          </a:xfrm>
          <a:prstGeom prst="rect">
            <a:avLst/>
          </a:prstGeom>
          <a:noFill/>
        </p:spPr>
        <p:txBody>
          <a:bodyPr wrap="none" rtlCol="0">
            <a:spAutoFit/>
          </a:bodyPr>
          <a:lstStyle/>
          <a:p>
            <a:r>
              <a:rPr lang="en-US" sz="1600" i="0" dirty="0">
                <a:latin typeface="Arial Narrow" panose="020B0606020202030204" pitchFamily="34" charset="0"/>
              </a:rPr>
              <a:t>3.5 hours</a:t>
            </a:r>
          </a:p>
        </p:txBody>
      </p:sp>
      <p:sp>
        <p:nvSpPr>
          <p:cNvPr id="77" name="Rectangle: Rounded Corners 76">
            <a:extLst>
              <a:ext uri="{FF2B5EF4-FFF2-40B4-BE49-F238E27FC236}">
                <a16:creationId xmlns:a16="http://schemas.microsoft.com/office/drawing/2014/main" id="{5E6DAF08-8780-40E1-924F-0FFA9A9E2540}"/>
              </a:ext>
            </a:extLst>
          </p:cNvPr>
          <p:cNvSpPr/>
          <p:nvPr/>
        </p:nvSpPr>
        <p:spPr>
          <a:xfrm>
            <a:off x="2165460" y="1331692"/>
            <a:ext cx="1828800" cy="640080"/>
          </a:xfrm>
          <a:prstGeom prst="roundRect">
            <a:avLst>
              <a:gd name="adj" fmla="val 10914"/>
            </a:avLst>
          </a:prstGeom>
          <a:blipFill>
            <a:blip r:embed="rId4"/>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latin typeface="Arial Narrow" panose="020B0606020202030204" pitchFamily="34" charset="0"/>
            </a:endParaRPr>
          </a:p>
        </p:txBody>
      </p:sp>
      <p:sp>
        <p:nvSpPr>
          <p:cNvPr id="78" name="Rectangle: Rounded Corners 77">
            <a:extLst>
              <a:ext uri="{FF2B5EF4-FFF2-40B4-BE49-F238E27FC236}">
                <a16:creationId xmlns:a16="http://schemas.microsoft.com/office/drawing/2014/main" id="{78BAB370-AFA6-4B65-B895-0E9CF5681287}"/>
              </a:ext>
            </a:extLst>
          </p:cNvPr>
          <p:cNvSpPr/>
          <p:nvPr/>
        </p:nvSpPr>
        <p:spPr>
          <a:xfrm>
            <a:off x="4065604" y="1945454"/>
            <a:ext cx="1828800" cy="914400"/>
          </a:xfrm>
          <a:prstGeom prst="roundRect">
            <a:avLst>
              <a:gd name="adj" fmla="val 10914"/>
            </a:avLst>
          </a:prstGeom>
          <a:blipFill>
            <a:blip r:embed="rId5"/>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latin typeface="Arial Narrow" panose="020B0606020202030204" pitchFamily="34" charset="0"/>
            </a:endParaRPr>
          </a:p>
        </p:txBody>
      </p:sp>
      <p:sp>
        <p:nvSpPr>
          <p:cNvPr id="79" name="Rectangle: Rounded Corners 78">
            <a:extLst>
              <a:ext uri="{FF2B5EF4-FFF2-40B4-BE49-F238E27FC236}">
                <a16:creationId xmlns:a16="http://schemas.microsoft.com/office/drawing/2014/main" id="{16AB1CD6-BD67-4C12-ACA0-889E6100683D}"/>
              </a:ext>
            </a:extLst>
          </p:cNvPr>
          <p:cNvSpPr/>
          <p:nvPr/>
        </p:nvSpPr>
        <p:spPr>
          <a:xfrm>
            <a:off x="5995824" y="2246528"/>
            <a:ext cx="1828800" cy="731520"/>
          </a:xfrm>
          <a:prstGeom prst="roundRect">
            <a:avLst>
              <a:gd name="adj" fmla="val 10914"/>
            </a:avLst>
          </a:prstGeom>
          <a:blipFill>
            <a:blip r:embed="rId6"/>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latin typeface="Arial Narrow" panose="020B0606020202030204" pitchFamily="34" charset="0"/>
            </a:endParaRPr>
          </a:p>
        </p:txBody>
      </p:sp>
      <p:sp>
        <p:nvSpPr>
          <p:cNvPr id="80" name="Rectangle: Rounded Corners 79">
            <a:extLst>
              <a:ext uri="{FF2B5EF4-FFF2-40B4-BE49-F238E27FC236}">
                <a16:creationId xmlns:a16="http://schemas.microsoft.com/office/drawing/2014/main" id="{0C43D3B8-827C-4C52-BADE-C8DF640BA705}"/>
              </a:ext>
            </a:extLst>
          </p:cNvPr>
          <p:cNvSpPr/>
          <p:nvPr/>
        </p:nvSpPr>
        <p:spPr>
          <a:xfrm>
            <a:off x="7941854" y="2067461"/>
            <a:ext cx="1828800" cy="914400"/>
          </a:xfrm>
          <a:prstGeom prst="roundRect">
            <a:avLst>
              <a:gd name="adj" fmla="val 10914"/>
            </a:avLst>
          </a:prstGeom>
          <a:blipFill>
            <a:blip r:embed="rId7"/>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latin typeface="Arial Narrow" panose="020B0606020202030204" pitchFamily="34" charset="0"/>
            </a:endParaRPr>
          </a:p>
        </p:txBody>
      </p:sp>
      <p:sp>
        <p:nvSpPr>
          <p:cNvPr id="81" name="Rectangle: Rounded Corners 80">
            <a:extLst>
              <a:ext uri="{FF2B5EF4-FFF2-40B4-BE49-F238E27FC236}">
                <a16:creationId xmlns:a16="http://schemas.microsoft.com/office/drawing/2014/main" id="{78D1EA55-3486-4A46-B331-7516E05A0E1E}"/>
              </a:ext>
            </a:extLst>
          </p:cNvPr>
          <p:cNvSpPr/>
          <p:nvPr/>
        </p:nvSpPr>
        <p:spPr>
          <a:xfrm>
            <a:off x="10004235" y="3147484"/>
            <a:ext cx="1828800" cy="731520"/>
          </a:xfrm>
          <a:prstGeom prst="roundRect">
            <a:avLst>
              <a:gd name="adj" fmla="val 10914"/>
            </a:avLst>
          </a:prstGeom>
          <a:blipFill>
            <a:blip r:embed="rId8"/>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latin typeface="Arial Narrow" panose="020B0606020202030204" pitchFamily="34" charset="0"/>
            </a:endParaRPr>
          </a:p>
        </p:txBody>
      </p:sp>
      <p:sp>
        <p:nvSpPr>
          <p:cNvPr id="82" name="Rectangle: Rounded Corners 81">
            <a:extLst>
              <a:ext uri="{FF2B5EF4-FFF2-40B4-BE49-F238E27FC236}">
                <a16:creationId xmlns:a16="http://schemas.microsoft.com/office/drawing/2014/main" id="{9987F8E7-66AF-4BFE-9908-FF19283C55E0}"/>
              </a:ext>
            </a:extLst>
          </p:cNvPr>
          <p:cNvSpPr/>
          <p:nvPr/>
        </p:nvSpPr>
        <p:spPr>
          <a:xfrm>
            <a:off x="8710218" y="4774827"/>
            <a:ext cx="1828800" cy="914400"/>
          </a:xfrm>
          <a:prstGeom prst="roundRect">
            <a:avLst>
              <a:gd name="adj" fmla="val 10914"/>
            </a:avLst>
          </a:prstGeom>
          <a:blipFill>
            <a:blip r:embed="rId9"/>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latin typeface="Arial Narrow" panose="020B0606020202030204" pitchFamily="34" charset="0"/>
            </a:endParaRPr>
          </a:p>
        </p:txBody>
      </p:sp>
      <p:sp>
        <p:nvSpPr>
          <p:cNvPr id="83" name="TextBox 82">
            <a:extLst>
              <a:ext uri="{FF2B5EF4-FFF2-40B4-BE49-F238E27FC236}">
                <a16:creationId xmlns:a16="http://schemas.microsoft.com/office/drawing/2014/main" id="{6FC219D0-A712-46F7-A00C-B9727F9F5EF8}"/>
              </a:ext>
            </a:extLst>
          </p:cNvPr>
          <p:cNvSpPr txBox="1">
            <a:spLocks/>
          </p:cNvSpPr>
          <p:nvPr/>
        </p:nvSpPr>
        <p:spPr>
          <a:xfrm>
            <a:off x="2062084" y="6006593"/>
            <a:ext cx="452047" cy="215444"/>
          </a:xfrm>
          <a:prstGeom prst="rect">
            <a:avLst/>
          </a:prstGeom>
          <a:noFill/>
        </p:spPr>
        <p:txBody>
          <a:bodyPr wrap="none" lIns="0" tIns="0" rIns="0" bIns="0">
            <a:spAutoFit/>
          </a:bodyPr>
          <a:lstStyle/>
          <a:p>
            <a:r>
              <a:rPr lang="en-US" sz="1400" i="0" dirty="0">
                <a:solidFill>
                  <a:schemeClr val="bg1">
                    <a:lumMod val="65000"/>
                  </a:schemeClr>
                </a:solidFill>
                <a:latin typeface="Arial Narrow" panose="020B0606020202030204" pitchFamily="34" charset="0"/>
              </a:rPr>
              <a:t>© GTS</a:t>
            </a:r>
          </a:p>
        </p:txBody>
      </p:sp>
      <p:sp>
        <p:nvSpPr>
          <p:cNvPr id="44" name="Oval 43">
            <a:extLst>
              <a:ext uri="{FF2B5EF4-FFF2-40B4-BE49-F238E27FC236}">
                <a16:creationId xmlns:a16="http://schemas.microsoft.com/office/drawing/2014/main" id="{B445CF73-B727-4934-8C4A-472116D6C387}"/>
              </a:ext>
            </a:extLst>
          </p:cNvPr>
          <p:cNvSpPr/>
          <p:nvPr/>
        </p:nvSpPr>
        <p:spPr>
          <a:xfrm>
            <a:off x="305874" y="395764"/>
            <a:ext cx="365760" cy="3657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Tree>
    <p:extLst>
      <p:ext uri="{BB962C8B-B14F-4D97-AF65-F5344CB8AC3E}">
        <p14:creationId xmlns:p14="http://schemas.microsoft.com/office/powerpoint/2010/main" val="2647243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title"/>
          </p:nvPr>
        </p:nvSpPr>
        <p:spPr/>
        <p:txBody>
          <a:bodyPr/>
          <a:lstStyle/>
          <a:p>
            <a:pPr eaLnBrk="1" hangingPunct="1"/>
            <a:r>
              <a:rPr lang="en-US" dirty="0"/>
              <a:t>Centrality and Intermediacy</a:t>
            </a:r>
          </a:p>
        </p:txBody>
      </p:sp>
      <p:sp>
        <p:nvSpPr>
          <p:cNvPr id="79" name="Action Button: Document 78" title="Read this Web Page">
            <a:hlinkClick r:id="rId3" highlightClick="1"/>
            <a:extLst>
              <a:ext uri="{FF2B5EF4-FFF2-40B4-BE49-F238E27FC236}">
                <a16:creationId xmlns:a16="http://schemas.microsoft.com/office/drawing/2014/main" id="{0860A42E-9252-49B4-BE13-DCE7E06EE939}"/>
              </a:ext>
            </a:extLst>
          </p:cNvPr>
          <p:cNvSpPr/>
          <p:nvPr/>
        </p:nvSpPr>
        <p:spPr bwMode="auto">
          <a:xfrm>
            <a:off x="8935133" y="306950"/>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80" name="TextBox 79">
            <a:extLst>
              <a:ext uri="{FF2B5EF4-FFF2-40B4-BE49-F238E27FC236}">
                <a16:creationId xmlns:a16="http://schemas.microsoft.com/office/drawing/2014/main" id="{83C09209-6B7B-419C-ADD2-1A0D81BE4243}"/>
              </a:ext>
            </a:extLst>
          </p:cNvPr>
          <p:cNvSpPr txBox="1"/>
          <p:nvPr/>
        </p:nvSpPr>
        <p:spPr>
          <a:xfrm>
            <a:off x="9538450" y="368160"/>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84" name="Oval 83">
            <a:extLst>
              <a:ext uri="{FF2B5EF4-FFF2-40B4-BE49-F238E27FC236}">
                <a16:creationId xmlns:a16="http://schemas.microsoft.com/office/drawing/2014/main" id="{82FDC0EF-5EE3-445E-B34D-8E8096A4180D}"/>
              </a:ext>
            </a:extLst>
          </p:cNvPr>
          <p:cNvSpPr/>
          <p:nvPr/>
        </p:nvSpPr>
        <p:spPr>
          <a:xfrm>
            <a:off x="335953" y="385335"/>
            <a:ext cx="365760" cy="3657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cxnSp>
        <p:nvCxnSpPr>
          <p:cNvPr id="85" name="Straight Connector 84">
            <a:extLst>
              <a:ext uri="{FF2B5EF4-FFF2-40B4-BE49-F238E27FC236}">
                <a16:creationId xmlns:a16="http://schemas.microsoft.com/office/drawing/2014/main" id="{1691E80B-39AA-46EA-A904-49AB6D6B60D2}"/>
              </a:ext>
            </a:extLst>
          </p:cNvPr>
          <p:cNvCxnSpPr/>
          <p:nvPr/>
        </p:nvCxnSpPr>
        <p:spPr bwMode="auto">
          <a:xfrm>
            <a:off x="8620237" y="1595555"/>
            <a:ext cx="0" cy="2187632"/>
          </a:xfrm>
          <a:prstGeom prst="line">
            <a:avLst/>
          </a:prstGeom>
          <a:solidFill>
            <a:schemeClr val="accent1"/>
          </a:solidFill>
          <a:ln w="38100" cap="flat" cmpd="sng" algn="ctr">
            <a:solidFill>
              <a:schemeClr val="bg1">
                <a:lumMod val="85000"/>
              </a:schemeClr>
            </a:solidFill>
            <a:prstDash val="solid"/>
            <a:round/>
            <a:headEnd type="none" w="med" len="med"/>
            <a:tailEnd type="none" w="med" len="med"/>
          </a:ln>
          <a:effectLst/>
        </p:spPr>
      </p:cxnSp>
      <p:sp>
        <p:nvSpPr>
          <p:cNvPr id="86" name="Oval 11">
            <a:extLst>
              <a:ext uri="{FF2B5EF4-FFF2-40B4-BE49-F238E27FC236}">
                <a16:creationId xmlns:a16="http://schemas.microsoft.com/office/drawing/2014/main" id="{6F92F8A1-6C76-4AE3-A09B-CFD31C4399ED}"/>
              </a:ext>
            </a:extLst>
          </p:cNvPr>
          <p:cNvSpPr>
            <a:spLocks noChangeArrowheads="1"/>
          </p:cNvSpPr>
          <p:nvPr/>
        </p:nvSpPr>
        <p:spPr bwMode="auto">
          <a:xfrm>
            <a:off x="5212402" y="2924294"/>
            <a:ext cx="674688" cy="674687"/>
          </a:xfrm>
          <a:prstGeom prst="ellipse">
            <a:avLst/>
          </a:prstGeom>
          <a:solidFill>
            <a:srgbClr val="EAEAEA"/>
          </a:solidFill>
          <a:ln w="9525">
            <a:noFill/>
            <a:round/>
            <a:headEnd/>
            <a:tailEnd/>
          </a:ln>
        </p:spPr>
        <p:txBody>
          <a:bodyPr wrap="none" anchor="ctr"/>
          <a:lstStyle/>
          <a:p>
            <a:endParaRPr lang="en-US" i="0">
              <a:latin typeface="Arial Narrow" panose="020B0606020202030204" pitchFamily="34" charset="0"/>
            </a:endParaRPr>
          </a:p>
        </p:txBody>
      </p:sp>
      <p:sp>
        <p:nvSpPr>
          <p:cNvPr id="87" name="AutoShape 12">
            <a:extLst>
              <a:ext uri="{FF2B5EF4-FFF2-40B4-BE49-F238E27FC236}">
                <a16:creationId xmlns:a16="http://schemas.microsoft.com/office/drawing/2014/main" id="{0D1A9297-6614-4080-BC52-EA1292AB0C3D}"/>
              </a:ext>
            </a:extLst>
          </p:cNvPr>
          <p:cNvSpPr>
            <a:spLocks noChangeArrowheads="1"/>
          </p:cNvSpPr>
          <p:nvPr/>
        </p:nvSpPr>
        <p:spPr bwMode="auto">
          <a:xfrm>
            <a:off x="5480691" y="3465631"/>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88" name="AutoShape 13">
            <a:extLst>
              <a:ext uri="{FF2B5EF4-FFF2-40B4-BE49-F238E27FC236}">
                <a16:creationId xmlns:a16="http://schemas.microsoft.com/office/drawing/2014/main" id="{1088C063-3624-471F-9D78-C90B903B4CD3}"/>
              </a:ext>
            </a:extLst>
          </p:cNvPr>
          <p:cNvSpPr>
            <a:spLocks noChangeArrowheads="1"/>
          </p:cNvSpPr>
          <p:nvPr/>
        </p:nvSpPr>
        <p:spPr bwMode="auto">
          <a:xfrm rot="10800000">
            <a:off x="5480691" y="2938581"/>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89" name="Oval 16">
            <a:extLst>
              <a:ext uri="{FF2B5EF4-FFF2-40B4-BE49-F238E27FC236}">
                <a16:creationId xmlns:a16="http://schemas.microsoft.com/office/drawing/2014/main" id="{91C5D26D-0672-4027-998C-0DA25D7BCAA0}"/>
              </a:ext>
            </a:extLst>
          </p:cNvPr>
          <p:cNvSpPr>
            <a:spLocks noChangeArrowheads="1"/>
          </p:cNvSpPr>
          <p:nvPr/>
        </p:nvSpPr>
        <p:spPr bwMode="auto">
          <a:xfrm>
            <a:off x="2435866" y="2079744"/>
            <a:ext cx="674687" cy="674687"/>
          </a:xfrm>
          <a:prstGeom prst="ellipse">
            <a:avLst/>
          </a:prstGeom>
          <a:solidFill>
            <a:srgbClr val="EAEAEA"/>
          </a:solidFill>
          <a:ln w="9525">
            <a:noFill/>
            <a:round/>
            <a:headEnd/>
            <a:tailEnd/>
          </a:ln>
        </p:spPr>
        <p:txBody>
          <a:bodyPr wrap="none" anchor="ctr"/>
          <a:lstStyle/>
          <a:p>
            <a:endParaRPr lang="en-US" i="0">
              <a:latin typeface="Arial Narrow" panose="020B0606020202030204" pitchFamily="34" charset="0"/>
            </a:endParaRPr>
          </a:p>
        </p:txBody>
      </p:sp>
      <p:sp>
        <p:nvSpPr>
          <p:cNvPr id="90" name="AutoShape 18">
            <a:extLst>
              <a:ext uri="{FF2B5EF4-FFF2-40B4-BE49-F238E27FC236}">
                <a16:creationId xmlns:a16="http://schemas.microsoft.com/office/drawing/2014/main" id="{F1117EF0-084C-4A3F-A738-ED2804726A38}"/>
              </a:ext>
            </a:extLst>
          </p:cNvPr>
          <p:cNvSpPr>
            <a:spLocks noChangeArrowheads="1"/>
          </p:cNvSpPr>
          <p:nvPr/>
        </p:nvSpPr>
        <p:spPr bwMode="auto">
          <a:xfrm>
            <a:off x="2704153" y="2621081"/>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91" name="Freeform 31">
            <a:extLst>
              <a:ext uri="{FF2B5EF4-FFF2-40B4-BE49-F238E27FC236}">
                <a16:creationId xmlns:a16="http://schemas.microsoft.com/office/drawing/2014/main" id="{C9FC11A8-0381-432E-B559-FDFBF36F866C}"/>
              </a:ext>
            </a:extLst>
          </p:cNvPr>
          <p:cNvSpPr>
            <a:spLocks/>
          </p:cNvSpPr>
          <p:nvPr/>
        </p:nvSpPr>
        <p:spPr bwMode="auto">
          <a:xfrm>
            <a:off x="3967802" y="1595556"/>
            <a:ext cx="584200" cy="2206625"/>
          </a:xfrm>
          <a:custGeom>
            <a:avLst/>
            <a:gdLst>
              <a:gd name="T0" fmla="*/ 2147483647 w 368"/>
              <a:gd name="T1" fmla="*/ 0 h 1397"/>
              <a:gd name="T2" fmla="*/ 2147483647 w 368"/>
              <a:gd name="T3" fmla="*/ 2147483647 h 1397"/>
              <a:gd name="T4" fmla="*/ 2147483647 w 368"/>
              <a:gd name="T5" fmla="*/ 2147483647 h 1397"/>
              <a:gd name="T6" fmla="*/ 0 w 368"/>
              <a:gd name="T7" fmla="*/ 2147483647 h 1397"/>
              <a:gd name="T8" fmla="*/ 0 60000 65536"/>
              <a:gd name="T9" fmla="*/ 0 60000 65536"/>
              <a:gd name="T10" fmla="*/ 0 60000 65536"/>
              <a:gd name="T11" fmla="*/ 0 60000 65536"/>
              <a:gd name="T12" fmla="*/ 0 w 368"/>
              <a:gd name="T13" fmla="*/ 0 h 1397"/>
              <a:gd name="T14" fmla="*/ 368 w 368"/>
              <a:gd name="T15" fmla="*/ 1397 h 1397"/>
            </a:gdLst>
            <a:ahLst/>
            <a:cxnLst>
              <a:cxn ang="T8">
                <a:pos x="T0" y="T1"/>
              </a:cxn>
              <a:cxn ang="T9">
                <a:pos x="T2" y="T3"/>
              </a:cxn>
              <a:cxn ang="T10">
                <a:pos x="T4" y="T5"/>
              </a:cxn>
              <a:cxn ang="T11">
                <a:pos x="T6" y="T7"/>
              </a:cxn>
            </a:cxnLst>
            <a:rect l="T12" t="T13" r="T14" b="T15"/>
            <a:pathLst>
              <a:path w="368" h="1397">
                <a:moveTo>
                  <a:pt x="192" y="0"/>
                </a:moveTo>
                <a:cubicBezTo>
                  <a:pt x="218" y="59"/>
                  <a:pt x="330" y="206"/>
                  <a:pt x="349" y="355"/>
                </a:cubicBezTo>
                <a:cubicBezTo>
                  <a:pt x="368" y="504"/>
                  <a:pt x="366" y="722"/>
                  <a:pt x="308" y="896"/>
                </a:cubicBezTo>
                <a:cubicBezTo>
                  <a:pt x="250" y="1070"/>
                  <a:pt x="64" y="1293"/>
                  <a:pt x="0" y="1397"/>
                </a:cubicBezTo>
              </a:path>
            </a:pathLst>
          </a:custGeom>
          <a:noFill/>
          <a:ln w="19050">
            <a:solidFill>
              <a:schemeClr val="bg1">
                <a:lumMod val="75000"/>
              </a:schemeClr>
            </a:solidFill>
            <a:prstDash val="dash"/>
            <a:round/>
            <a:headEnd/>
            <a:tailEnd/>
          </a:ln>
        </p:spPr>
        <p:txBody>
          <a:bodyPr/>
          <a:lstStyle/>
          <a:p>
            <a:endParaRPr lang="en-US" i="0">
              <a:latin typeface="Arial Narrow" panose="020B0606020202030204" pitchFamily="34" charset="0"/>
            </a:endParaRPr>
          </a:p>
        </p:txBody>
      </p:sp>
      <p:sp>
        <p:nvSpPr>
          <p:cNvPr id="92" name="Freeform 32">
            <a:extLst>
              <a:ext uri="{FF2B5EF4-FFF2-40B4-BE49-F238E27FC236}">
                <a16:creationId xmlns:a16="http://schemas.microsoft.com/office/drawing/2014/main" id="{20CEE20E-8DE8-44C9-8F0B-D2A07C15057A}"/>
              </a:ext>
            </a:extLst>
          </p:cNvPr>
          <p:cNvSpPr>
            <a:spLocks/>
          </p:cNvSpPr>
          <p:nvPr/>
        </p:nvSpPr>
        <p:spPr bwMode="auto">
          <a:xfrm>
            <a:off x="3650303" y="1587619"/>
            <a:ext cx="1389063" cy="2195568"/>
          </a:xfrm>
          <a:custGeom>
            <a:avLst/>
            <a:gdLst>
              <a:gd name="T0" fmla="*/ 2147483647 w 875"/>
              <a:gd name="T1" fmla="*/ 2147483647 h 1390"/>
              <a:gd name="T2" fmla="*/ 2147483647 w 875"/>
              <a:gd name="T3" fmla="*/ 2147483647 h 1390"/>
              <a:gd name="T4" fmla="*/ 2147483647 w 875"/>
              <a:gd name="T5" fmla="*/ 2147483647 h 1390"/>
              <a:gd name="T6" fmla="*/ 2147483647 w 875"/>
              <a:gd name="T7" fmla="*/ 0 h 1390"/>
              <a:gd name="T8" fmla="*/ 0 60000 65536"/>
              <a:gd name="T9" fmla="*/ 0 60000 65536"/>
              <a:gd name="T10" fmla="*/ 0 60000 65536"/>
              <a:gd name="T11" fmla="*/ 0 60000 65536"/>
              <a:gd name="T12" fmla="*/ 0 w 875"/>
              <a:gd name="T13" fmla="*/ 0 h 1390"/>
              <a:gd name="T14" fmla="*/ 875 w 875"/>
              <a:gd name="T15" fmla="*/ 1390 h 1390"/>
            </a:gdLst>
            <a:ahLst/>
            <a:cxnLst>
              <a:cxn ang="T8">
                <a:pos x="T0" y="T1"/>
              </a:cxn>
              <a:cxn ang="T9">
                <a:pos x="T2" y="T3"/>
              </a:cxn>
              <a:cxn ang="T10">
                <a:pos x="T4" y="T5"/>
              </a:cxn>
              <a:cxn ang="T11">
                <a:pos x="T6" y="T7"/>
              </a:cxn>
            </a:cxnLst>
            <a:rect l="T12" t="T13" r="T14" b="T15"/>
            <a:pathLst>
              <a:path w="875" h="1390">
                <a:moveTo>
                  <a:pt x="101" y="1390"/>
                </a:moveTo>
                <a:cubicBezTo>
                  <a:pt x="90" y="1313"/>
                  <a:pt x="0" y="1119"/>
                  <a:pt x="31" y="936"/>
                </a:cubicBezTo>
                <a:cubicBezTo>
                  <a:pt x="62" y="753"/>
                  <a:pt x="146" y="446"/>
                  <a:pt x="287" y="290"/>
                </a:cubicBezTo>
                <a:cubicBezTo>
                  <a:pt x="428" y="134"/>
                  <a:pt x="753" y="60"/>
                  <a:pt x="875" y="0"/>
                </a:cubicBezTo>
              </a:path>
            </a:pathLst>
          </a:custGeom>
          <a:noFill/>
          <a:ln w="19050">
            <a:solidFill>
              <a:schemeClr val="bg1">
                <a:lumMod val="75000"/>
              </a:schemeClr>
            </a:solidFill>
            <a:prstDash val="dash"/>
            <a:round/>
            <a:headEnd/>
            <a:tailEnd/>
          </a:ln>
        </p:spPr>
        <p:txBody>
          <a:bodyPr/>
          <a:lstStyle/>
          <a:p>
            <a:endParaRPr lang="en-US" i="0">
              <a:latin typeface="Arial Narrow" panose="020B0606020202030204" pitchFamily="34" charset="0"/>
            </a:endParaRPr>
          </a:p>
        </p:txBody>
      </p:sp>
      <p:sp>
        <p:nvSpPr>
          <p:cNvPr id="93" name="Line 33">
            <a:extLst>
              <a:ext uri="{FF2B5EF4-FFF2-40B4-BE49-F238E27FC236}">
                <a16:creationId xmlns:a16="http://schemas.microsoft.com/office/drawing/2014/main" id="{8CB9E27C-54A6-4E4C-B6EA-D0FD5790624E}"/>
              </a:ext>
            </a:extLst>
          </p:cNvPr>
          <p:cNvSpPr>
            <a:spLocks noChangeShapeType="1"/>
          </p:cNvSpPr>
          <p:nvPr/>
        </p:nvSpPr>
        <p:spPr bwMode="auto">
          <a:xfrm flipH="1" flipV="1">
            <a:off x="4410715" y="2724268"/>
            <a:ext cx="996950" cy="469900"/>
          </a:xfrm>
          <a:prstGeom prst="line">
            <a:avLst/>
          </a:prstGeom>
          <a:noFill/>
          <a:ln w="63500">
            <a:solidFill>
              <a:schemeClr val="bg2">
                <a:lumMod val="50000"/>
              </a:schemeClr>
            </a:solidFill>
            <a:round/>
            <a:headEnd/>
            <a:tailEnd/>
          </a:ln>
        </p:spPr>
        <p:txBody>
          <a:bodyPr/>
          <a:lstStyle/>
          <a:p>
            <a:endParaRPr lang="en-US" i="0">
              <a:latin typeface="Arial Narrow" panose="020B0606020202030204" pitchFamily="34" charset="0"/>
            </a:endParaRPr>
          </a:p>
        </p:txBody>
      </p:sp>
      <p:sp>
        <p:nvSpPr>
          <p:cNvPr id="94" name="Line 34">
            <a:extLst>
              <a:ext uri="{FF2B5EF4-FFF2-40B4-BE49-F238E27FC236}">
                <a16:creationId xmlns:a16="http://schemas.microsoft.com/office/drawing/2014/main" id="{D577E934-1757-4601-A9F4-CF821EBE5FE7}"/>
              </a:ext>
            </a:extLst>
          </p:cNvPr>
          <p:cNvSpPr>
            <a:spLocks noChangeShapeType="1"/>
          </p:cNvSpPr>
          <p:nvPr/>
        </p:nvSpPr>
        <p:spPr bwMode="auto">
          <a:xfrm flipH="1" flipV="1">
            <a:off x="2881953" y="2463919"/>
            <a:ext cx="1273175" cy="180975"/>
          </a:xfrm>
          <a:prstGeom prst="line">
            <a:avLst/>
          </a:prstGeom>
          <a:noFill/>
          <a:ln w="63500">
            <a:solidFill>
              <a:schemeClr val="bg2">
                <a:lumMod val="50000"/>
              </a:schemeClr>
            </a:solidFill>
            <a:round/>
            <a:headEnd/>
            <a:tailEnd/>
          </a:ln>
        </p:spPr>
        <p:txBody>
          <a:bodyPr/>
          <a:lstStyle/>
          <a:p>
            <a:endParaRPr lang="en-US" i="0">
              <a:latin typeface="Arial Narrow" panose="020B0606020202030204" pitchFamily="34" charset="0"/>
            </a:endParaRPr>
          </a:p>
        </p:txBody>
      </p:sp>
      <p:sp>
        <p:nvSpPr>
          <p:cNvPr id="95" name="Oval 28">
            <a:extLst>
              <a:ext uri="{FF2B5EF4-FFF2-40B4-BE49-F238E27FC236}">
                <a16:creationId xmlns:a16="http://schemas.microsoft.com/office/drawing/2014/main" id="{190A69B8-9DF6-4FB3-A5BB-971D4F741BCA}"/>
              </a:ext>
            </a:extLst>
          </p:cNvPr>
          <p:cNvSpPr>
            <a:spLocks noChangeArrowheads="1"/>
          </p:cNvSpPr>
          <p:nvPr/>
        </p:nvSpPr>
        <p:spPr bwMode="auto">
          <a:xfrm>
            <a:off x="4137666" y="2487730"/>
            <a:ext cx="338137" cy="338138"/>
          </a:xfrm>
          <a:prstGeom prst="ellipse">
            <a:avLst/>
          </a:prstGeom>
          <a:solidFill>
            <a:schemeClr val="bg1"/>
          </a:solidFill>
          <a:ln w="38100">
            <a:solidFill>
              <a:schemeClr val="tx1"/>
            </a:solidFill>
            <a:round/>
            <a:headEnd/>
            <a:tailEnd/>
          </a:ln>
        </p:spPr>
        <p:txBody>
          <a:bodyPr wrap="none" anchor="ctr"/>
          <a:lstStyle/>
          <a:p>
            <a:endParaRPr lang="en-US" i="0">
              <a:latin typeface="Arial Narrow" panose="020B0606020202030204" pitchFamily="34" charset="0"/>
            </a:endParaRPr>
          </a:p>
        </p:txBody>
      </p:sp>
      <p:sp>
        <p:nvSpPr>
          <p:cNvPr id="96" name="AutoShape 29">
            <a:extLst>
              <a:ext uri="{FF2B5EF4-FFF2-40B4-BE49-F238E27FC236}">
                <a16:creationId xmlns:a16="http://schemas.microsoft.com/office/drawing/2014/main" id="{E314330E-FDC4-4769-9437-15CACA4A1B5C}"/>
              </a:ext>
            </a:extLst>
          </p:cNvPr>
          <p:cNvSpPr>
            <a:spLocks noChangeArrowheads="1"/>
          </p:cNvSpPr>
          <p:nvPr/>
        </p:nvSpPr>
        <p:spPr bwMode="auto">
          <a:xfrm rot="5400000">
            <a:off x="4180528" y="2597269"/>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97" name="AutoShape 30">
            <a:extLst>
              <a:ext uri="{FF2B5EF4-FFF2-40B4-BE49-F238E27FC236}">
                <a16:creationId xmlns:a16="http://schemas.microsoft.com/office/drawing/2014/main" id="{42F5F596-5AF9-4C68-820C-84EA9DA9460F}"/>
              </a:ext>
            </a:extLst>
          </p:cNvPr>
          <p:cNvSpPr>
            <a:spLocks noChangeArrowheads="1"/>
          </p:cNvSpPr>
          <p:nvPr/>
        </p:nvSpPr>
        <p:spPr bwMode="auto">
          <a:xfrm rot="-5400000">
            <a:off x="4298003" y="2597269"/>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98" name="Oval 17">
            <a:extLst>
              <a:ext uri="{FF2B5EF4-FFF2-40B4-BE49-F238E27FC236}">
                <a16:creationId xmlns:a16="http://schemas.microsoft.com/office/drawing/2014/main" id="{00957461-3087-4235-9012-AE490C34283E}"/>
              </a:ext>
            </a:extLst>
          </p:cNvPr>
          <p:cNvSpPr>
            <a:spLocks noChangeArrowheads="1"/>
          </p:cNvSpPr>
          <p:nvPr/>
        </p:nvSpPr>
        <p:spPr bwMode="auto">
          <a:xfrm>
            <a:off x="2604141" y="2248019"/>
            <a:ext cx="338137" cy="338137"/>
          </a:xfrm>
          <a:prstGeom prst="ellipse">
            <a:avLst/>
          </a:prstGeom>
          <a:solidFill>
            <a:schemeClr val="bg1"/>
          </a:solidFill>
          <a:ln w="38100">
            <a:solidFill>
              <a:schemeClr val="tx1"/>
            </a:solidFill>
            <a:round/>
            <a:headEnd/>
            <a:tailEnd/>
          </a:ln>
        </p:spPr>
        <p:txBody>
          <a:bodyPr wrap="none" anchor="ctr"/>
          <a:lstStyle/>
          <a:p>
            <a:endParaRPr lang="en-US" i="0">
              <a:latin typeface="Arial Narrow" panose="020B0606020202030204" pitchFamily="34" charset="0"/>
            </a:endParaRPr>
          </a:p>
        </p:txBody>
      </p:sp>
      <p:sp>
        <p:nvSpPr>
          <p:cNvPr id="99" name="AutoShape 19">
            <a:extLst>
              <a:ext uri="{FF2B5EF4-FFF2-40B4-BE49-F238E27FC236}">
                <a16:creationId xmlns:a16="http://schemas.microsoft.com/office/drawing/2014/main" id="{DFF2D1C8-AB13-4986-826A-C6980AA57DED}"/>
              </a:ext>
            </a:extLst>
          </p:cNvPr>
          <p:cNvSpPr>
            <a:spLocks noChangeArrowheads="1"/>
          </p:cNvSpPr>
          <p:nvPr/>
        </p:nvSpPr>
        <p:spPr bwMode="auto">
          <a:xfrm rot="10800000">
            <a:off x="2704153" y="2094031"/>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100" name="AutoShape 20">
            <a:extLst>
              <a:ext uri="{FF2B5EF4-FFF2-40B4-BE49-F238E27FC236}">
                <a16:creationId xmlns:a16="http://schemas.microsoft.com/office/drawing/2014/main" id="{439DE58C-F027-4CEA-80F7-F886F2AC9D77}"/>
              </a:ext>
            </a:extLst>
          </p:cNvPr>
          <p:cNvSpPr>
            <a:spLocks noChangeArrowheads="1"/>
          </p:cNvSpPr>
          <p:nvPr/>
        </p:nvSpPr>
        <p:spPr bwMode="auto">
          <a:xfrm rot="5400000">
            <a:off x="2451741" y="2362319"/>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101" name="Line 23">
            <a:extLst>
              <a:ext uri="{FF2B5EF4-FFF2-40B4-BE49-F238E27FC236}">
                <a16:creationId xmlns:a16="http://schemas.microsoft.com/office/drawing/2014/main" id="{FF3096EF-BD6F-4152-B826-01445F86EA6B}"/>
              </a:ext>
            </a:extLst>
          </p:cNvPr>
          <p:cNvSpPr>
            <a:spLocks noChangeShapeType="1"/>
          </p:cNvSpPr>
          <p:nvPr/>
        </p:nvSpPr>
        <p:spPr bwMode="auto">
          <a:xfrm flipV="1">
            <a:off x="2785115" y="2038468"/>
            <a:ext cx="1725612" cy="379412"/>
          </a:xfrm>
          <a:prstGeom prst="line">
            <a:avLst/>
          </a:prstGeom>
          <a:noFill/>
          <a:ln w="12700">
            <a:solidFill>
              <a:srgbClr val="969696"/>
            </a:solidFill>
            <a:prstDash val="sysDot"/>
            <a:round/>
            <a:headEnd type="oval" w="med" len="med"/>
            <a:tailEnd type="oval" w="med" len="med"/>
          </a:ln>
        </p:spPr>
        <p:txBody>
          <a:bodyPr/>
          <a:lstStyle/>
          <a:p>
            <a:endParaRPr lang="en-US" i="0">
              <a:latin typeface="Arial Narrow" panose="020B0606020202030204" pitchFamily="34" charset="0"/>
            </a:endParaRPr>
          </a:p>
        </p:txBody>
      </p:sp>
      <p:sp>
        <p:nvSpPr>
          <p:cNvPr id="102" name="Oval 10">
            <a:extLst>
              <a:ext uri="{FF2B5EF4-FFF2-40B4-BE49-F238E27FC236}">
                <a16:creationId xmlns:a16="http://schemas.microsoft.com/office/drawing/2014/main" id="{DCE1DC70-0A53-4244-BFC4-F53BD58CB9E9}"/>
              </a:ext>
            </a:extLst>
          </p:cNvPr>
          <p:cNvSpPr>
            <a:spLocks noChangeArrowheads="1"/>
          </p:cNvSpPr>
          <p:nvPr/>
        </p:nvSpPr>
        <p:spPr bwMode="auto">
          <a:xfrm>
            <a:off x="5380677" y="3092569"/>
            <a:ext cx="338138" cy="338137"/>
          </a:xfrm>
          <a:prstGeom prst="ellipse">
            <a:avLst/>
          </a:prstGeom>
          <a:solidFill>
            <a:schemeClr val="bg1"/>
          </a:solidFill>
          <a:ln w="38100">
            <a:solidFill>
              <a:schemeClr val="tx1"/>
            </a:solidFill>
            <a:round/>
            <a:headEnd/>
            <a:tailEnd/>
          </a:ln>
        </p:spPr>
        <p:txBody>
          <a:bodyPr wrap="none" anchor="ctr"/>
          <a:lstStyle/>
          <a:p>
            <a:endParaRPr lang="en-US" i="0">
              <a:latin typeface="Arial Narrow" panose="020B0606020202030204" pitchFamily="34" charset="0"/>
            </a:endParaRPr>
          </a:p>
        </p:txBody>
      </p:sp>
      <p:sp>
        <p:nvSpPr>
          <p:cNvPr id="103" name="AutoShape 14">
            <a:extLst>
              <a:ext uri="{FF2B5EF4-FFF2-40B4-BE49-F238E27FC236}">
                <a16:creationId xmlns:a16="http://schemas.microsoft.com/office/drawing/2014/main" id="{7EFBAEB0-D1D5-4EE4-A46F-81FC51BD523A}"/>
              </a:ext>
            </a:extLst>
          </p:cNvPr>
          <p:cNvSpPr>
            <a:spLocks noChangeArrowheads="1"/>
          </p:cNvSpPr>
          <p:nvPr/>
        </p:nvSpPr>
        <p:spPr bwMode="auto">
          <a:xfrm rot="5400000">
            <a:off x="5228278" y="3206869"/>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104" name="AutoShape 15">
            <a:extLst>
              <a:ext uri="{FF2B5EF4-FFF2-40B4-BE49-F238E27FC236}">
                <a16:creationId xmlns:a16="http://schemas.microsoft.com/office/drawing/2014/main" id="{C08380DE-F7D6-4510-A3ED-A591C133BE81}"/>
              </a:ext>
            </a:extLst>
          </p:cNvPr>
          <p:cNvSpPr>
            <a:spLocks noChangeArrowheads="1"/>
          </p:cNvSpPr>
          <p:nvPr/>
        </p:nvSpPr>
        <p:spPr bwMode="auto">
          <a:xfrm rot="-5400000">
            <a:off x="5729928" y="3206869"/>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105" name="Line 24">
            <a:extLst>
              <a:ext uri="{FF2B5EF4-FFF2-40B4-BE49-F238E27FC236}">
                <a16:creationId xmlns:a16="http://schemas.microsoft.com/office/drawing/2014/main" id="{9F7333ED-C43C-40E0-ABE1-13BA8A81A784}"/>
              </a:ext>
            </a:extLst>
          </p:cNvPr>
          <p:cNvSpPr>
            <a:spLocks noChangeShapeType="1"/>
          </p:cNvSpPr>
          <p:nvPr/>
        </p:nvSpPr>
        <p:spPr bwMode="auto">
          <a:xfrm>
            <a:off x="3713801" y="3059231"/>
            <a:ext cx="1818481" cy="203359"/>
          </a:xfrm>
          <a:prstGeom prst="line">
            <a:avLst/>
          </a:prstGeom>
          <a:noFill/>
          <a:ln w="12700">
            <a:solidFill>
              <a:srgbClr val="969696"/>
            </a:solidFill>
            <a:prstDash val="sysDot"/>
            <a:round/>
            <a:headEnd type="oval" w="med" len="med"/>
            <a:tailEnd type="oval" w="med" len="med"/>
          </a:ln>
        </p:spPr>
        <p:txBody>
          <a:bodyPr/>
          <a:lstStyle/>
          <a:p>
            <a:endParaRPr lang="en-US" i="0">
              <a:latin typeface="Arial Narrow" panose="020B0606020202030204" pitchFamily="34" charset="0"/>
            </a:endParaRPr>
          </a:p>
        </p:txBody>
      </p:sp>
      <p:sp>
        <p:nvSpPr>
          <p:cNvPr id="106" name="Text Box 36">
            <a:extLst>
              <a:ext uri="{FF2B5EF4-FFF2-40B4-BE49-F238E27FC236}">
                <a16:creationId xmlns:a16="http://schemas.microsoft.com/office/drawing/2014/main" id="{C0715241-421B-4F71-BF7F-AE089FE1DAE5}"/>
              </a:ext>
            </a:extLst>
          </p:cNvPr>
          <p:cNvSpPr txBox="1">
            <a:spLocks noChangeArrowheads="1"/>
          </p:cNvSpPr>
          <p:nvPr/>
        </p:nvSpPr>
        <p:spPr bwMode="auto">
          <a:xfrm>
            <a:off x="2428876" y="2764160"/>
            <a:ext cx="774251" cy="246221"/>
          </a:xfrm>
          <a:prstGeom prst="rect">
            <a:avLst/>
          </a:prstGeom>
          <a:noFill/>
          <a:ln w="9525">
            <a:noFill/>
            <a:miter lim="800000"/>
            <a:headEnd/>
            <a:tailEnd/>
          </a:ln>
        </p:spPr>
        <p:txBody>
          <a:bodyPr wrap="none" lIns="0" tIns="0" rIns="0" bIns="0">
            <a:spAutoFit/>
          </a:bodyPr>
          <a:lstStyle/>
          <a:p>
            <a:r>
              <a:rPr lang="en-US" sz="1600" b="1" i="0" dirty="0">
                <a:latin typeface="Arial Narrow" panose="020B0606020202030204" pitchFamily="34" charset="0"/>
              </a:rPr>
              <a:t>Centrality</a:t>
            </a:r>
          </a:p>
        </p:txBody>
      </p:sp>
      <p:sp>
        <p:nvSpPr>
          <p:cNvPr id="107" name="Text Box 37">
            <a:extLst>
              <a:ext uri="{FF2B5EF4-FFF2-40B4-BE49-F238E27FC236}">
                <a16:creationId xmlns:a16="http://schemas.microsoft.com/office/drawing/2014/main" id="{F7F57350-8068-4E60-9903-BD38BACD46DE}"/>
              </a:ext>
            </a:extLst>
          </p:cNvPr>
          <p:cNvSpPr txBox="1">
            <a:spLocks noChangeArrowheads="1"/>
          </p:cNvSpPr>
          <p:nvPr/>
        </p:nvSpPr>
        <p:spPr bwMode="auto">
          <a:xfrm>
            <a:off x="4429766" y="2301994"/>
            <a:ext cx="1033937" cy="246221"/>
          </a:xfrm>
          <a:prstGeom prst="rect">
            <a:avLst/>
          </a:prstGeom>
          <a:noFill/>
          <a:ln w="9525">
            <a:noFill/>
            <a:miter lim="800000"/>
            <a:headEnd/>
            <a:tailEnd/>
          </a:ln>
        </p:spPr>
        <p:txBody>
          <a:bodyPr wrap="none" lIns="0" tIns="0" rIns="0" bIns="0">
            <a:spAutoFit/>
          </a:bodyPr>
          <a:lstStyle/>
          <a:p>
            <a:r>
              <a:rPr lang="en-US" sz="1600" b="1" i="0">
                <a:latin typeface="Arial Narrow" panose="020B0606020202030204" pitchFamily="34" charset="0"/>
              </a:rPr>
              <a:t>Intermediacy</a:t>
            </a:r>
          </a:p>
        </p:txBody>
      </p:sp>
      <p:sp>
        <p:nvSpPr>
          <p:cNvPr id="108" name="Oval 43">
            <a:extLst>
              <a:ext uri="{FF2B5EF4-FFF2-40B4-BE49-F238E27FC236}">
                <a16:creationId xmlns:a16="http://schemas.microsoft.com/office/drawing/2014/main" id="{911D9D2F-59DB-4748-A085-72FFDA051419}"/>
              </a:ext>
            </a:extLst>
          </p:cNvPr>
          <p:cNvSpPr>
            <a:spLocks noChangeArrowheads="1"/>
          </p:cNvSpPr>
          <p:nvPr/>
        </p:nvSpPr>
        <p:spPr bwMode="auto">
          <a:xfrm>
            <a:off x="6352227" y="1700330"/>
            <a:ext cx="674688" cy="674688"/>
          </a:xfrm>
          <a:prstGeom prst="ellipse">
            <a:avLst/>
          </a:prstGeom>
          <a:solidFill>
            <a:srgbClr val="EAEAEA"/>
          </a:solidFill>
          <a:ln w="9525">
            <a:noFill/>
            <a:round/>
            <a:headEnd/>
            <a:tailEnd/>
          </a:ln>
        </p:spPr>
        <p:txBody>
          <a:bodyPr wrap="none" anchor="ctr"/>
          <a:lstStyle/>
          <a:p>
            <a:endParaRPr lang="en-US" i="0">
              <a:latin typeface="Arial Narrow" panose="020B0606020202030204" pitchFamily="34" charset="0"/>
            </a:endParaRPr>
          </a:p>
        </p:txBody>
      </p:sp>
      <p:sp>
        <p:nvSpPr>
          <p:cNvPr id="109" name="Oval 49">
            <a:extLst>
              <a:ext uri="{FF2B5EF4-FFF2-40B4-BE49-F238E27FC236}">
                <a16:creationId xmlns:a16="http://schemas.microsoft.com/office/drawing/2014/main" id="{B8D7490A-DBE0-45E0-89C0-A76E7CB4B63F}"/>
              </a:ext>
            </a:extLst>
          </p:cNvPr>
          <p:cNvSpPr>
            <a:spLocks noChangeArrowheads="1"/>
          </p:cNvSpPr>
          <p:nvPr/>
        </p:nvSpPr>
        <p:spPr bwMode="auto">
          <a:xfrm>
            <a:off x="6926902" y="2709980"/>
            <a:ext cx="674688" cy="674688"/>
          </a:xfrm>
          <a:prstGeom prst="ellipse">
            <a:avLst/>
          </a:prstGeom>
          <a:solidFill>
            <a:srgbClr val="EAEAEA"/>
          </a:solidFill>
          <a:ln w="9525">
            <a:noFill/>
            <a:round/>
            <a:headEnd/>
            <a:tailEnd/>
          </a:ln>
        </p:spPr>
        <p:txBody>
          <a:bodyPr wrap="none" anchor="ctr"/>
          <a:lstStyle/>
          <a:p>
            <a:endParaRPr lang="en-US" i="0">
              <a:latin typeface="Arial Narrow" panose="020B0606020202030204" pitchFamily="34" charset="0"/>
            </a:endParaRPr>
          </a:p>
        </p:txBody>
      </p:sp>
      <p:sp>
        <p:nvSpPr>
          <p:cNvPr id="110" name="Line 55">
            <a:extLst>
              <a:ext uri="{FF2B5EF4-FFF2-40B4-BE49-F238E27FC236}">
                <a16:creationId xmlns:a16="http://schemas.microsoft.com/office/drawing/2014/main" id="{AA398E5B-BA01-4B6C-B083-EE4098943AE1}"/>
              </a:ext>
            </a:extLst>
          </p:cNvPr>
          <p:cNvSpPr>
            <a:spLocks noChangeShapeType="1"/>
          </p:cNvSpPr>
          <p:nvPr/>
        </p:nvSpPr>
        <p:spPr bwMode="auto">
          <a:xfrm flipH="1">
            <a:off x="8723953" y="2682994"/>
            <a:ext cx="1116013" cy="1587"/>
          </a:xfrm>
          <a:prstGeom prst="line">
            <a:avLst/>
          </a:prstGeom>
          <a:noFill/>
          <a:ln w="63500">
            <a:solidFill>
              <a:schemeClr val="bg2">
                <a:lumMod val="75000"/>
              </a:schemeClr>
            </a:solidFill>
            <a:round/>
            <a:headEnd/>
            <a:tailEnd/>
          </a:ln>
        </p:spPr>
        <p:txBody>
          <a:bodyPr/>
          <a:lstStyle/>
          <a:p>
            <a:endParaRPr lang="en-US" i="0">
              <a:latin typeface="Arial Narrow" panose="020B0606020202030204" pitchFamily="34" charset="0"/>
            </a:endParaRPr>
          </a:p>
        </p:txBody>
      </p:sp>
      <p:sp>
        <p:nvSpPr>
          <p:cNvPr id="111" name="Line 56">
            <a:extLst>
              <a:ext uri="{FF2B5EF4-FFF2-40B4-BE49-F238E27FC236}">
                <a16:creationId xmlns:a16="http://schemas.microsoft.com/office/drawing/2014/main" id="{FE9752BD-BCB3-40E5-ABB4-7C8289BE2DAF}"/>
              </a:ext>
            </a:extLst>
          </p:cNvPr>
          <p:cNvSpPr>
            <a:spLocks noChangeShapeType="1"/>
          </p:cNvSpPr>
          <p:nvPr/>
        </p:nvSpPr>
        <p:spPr bwMode="auto">
          <a:xfrm flipH="1">
            <a:off x="7277052" y="2746494"/>
            <a:ext cx="1292913" cy="298451"/>
          </a:xfrm>
          <a:prstGeom prst="line">
            <a:avLst/>
          </a:prstGeom>
          <a:noFill/>
          <a:ln w="63500">
            <a:solidFill>
              <a:schemeClr val="bg2">
                <a:lumMod val="50000"/>
              </a:schemeClr>
            </a:solidFill>
            <a:round/>
            <a:headEnd/>
            <a:tailEnd/>
          </a:ln>
        </p:spPr>
        <p:txBody>
          <a:bodyPr/>
          <a:lstStyle/>
          <a:p>
            <a:endParaRPr lang="en-US" i="0">
              <a:latin typeface="Arial Narrow" panose="020B0606020202030204" pitchFamily="34" charset="0"/>
            </a:endParaRPr>
          </a:p>
        </p:txBody>
      </p:sp>
      <p:sp>
        <p:nvSpPr>
          <p:cNvPr id="112" name="Line 57">
            <a:extLst>
              <a:ext uri="{FF2B5EF4-FFF2-40B4-BE49-F238E27FC236}">
                <a16:creationId xmlns:a16="http://schemas.microsoft.com/office/drawing/2014/main" id="{73A53C81-2000-404D-9CA2-1FD700FA856C}"/>
              </a:ext>
            </a:extLst>
          </p:cNvPr>
          <p:cNvSpPr>
            <a:spLocks noChangeShapeType="1"/>
          </p:cNvSpPr>
          <p:nvPr/>
        </p:nvSpPr>
        <p:spPr bwMode="auto">
          <a:xfrm flipH="1" flipV="1">
            <a:off x="6745928" y="2047993"/>
            <a:ext cx="1831975" cy="596900"/>
          </a:xfrm>
          <a:prstGeom prst="line">
            <a:avLst/>
          </a:prstGeom>
          <a:noFill/>
          <a:ln w="63500">
            <a:solidFill>
              <a:schemeClr val="bg2">
                <a:lumMod val="50000"/>
              </a:schemeClr>
            </a:solidFill>
            <a:round/>
            <a:headEnd/>
            <a:tailEnd/>
          </a:ln>
        </p:spPr>
        <p:txBody>
          <a:bodyPr/>
          <a:lstStyle/>
          <a:p>
            <a:endParaRPr lang="en-US" i="0">
              <a:latin typeface="Arial Narrow" panose="020B0606020202030204" pitchFamily="34" charset="0"/>
            </a:endParaRPr>
          </a:p>
        </p:txBody>
      </p:sp>
      <p:sp>
        <p:nvSpPr>
          <p:cNvPr id="113" name="Oval 46">
            <a:extLst>
              <a:ext uri="{FF2B5EF4-FFF2-40B4-BE49-F238E27FC236}">
                <a16:creationId xmlns:a16="http://schemas.microsoft.com/office/drawing/2014/main" id="{7DB27C43-655C-40C8-A4B2-5379EBB90F80}"/>
              </a:ext>
            </a:extLst>
          </p:cNvPr>
          <p:cNvSpPr>
            <a:spLocks noChangeArrowheads="1"/>
          </p:cNvSpPr>
          <p:nvPr/>
        </p:nvSpPr>
        <p:spPr bwMode="auto">
          <a:xfrm>
            <a:off x="6520502" y="1868605"/>
            <a:ext cx="338138" cy="338138"/>
          </a:xfrm>
          <a:prstGeom prst="ellipse">
            <a:avLst/>
          </a:prstGeom>
          <a:solidFill>
            <a:schemeClr val="bg1"/>
          </a:solidFill>
          <a:ln w="38100">
            <a:solidFill>
              <a:schemeClr val="tx1"/>
            </a:solidFill>
            <a:round/>
            <a:headEnd/>
            <a:tailEnd/>
          </a:ln>
        </p:spPr>
        <p:txBody>
          <a:bodyPr wrap="none" anchor="ctr"/>
          <a:lstStyle/>
          <a:p>
            <a:endParaRPr lang="en-US" i="0">
              <a:latin typeface="Arial Narrow" panose="020B0606020202030204" pitchFamily="34" charset="0"/>
            </a:endParaRPr>
          </a:p>
        </p:txBody>
      </p:sp>
      <p:sp>
        <p:nvSpPr>
          <p:cNvPr id="114" name="Oval 52">
            <a:extLst>
              <a:ext uri="{FF2B5EF4-FFF2-40B4-BE49-F238E27FC236}">
                <a16:creationId xmlns:a16="http://schemas.microsoft.com/office/drawing/2014/main" id="{985AB4AE-DB7A-464C-854C-210DBAEB219A}"/>
              </a:ext>
            </a:extLst>
          </p:cNvPr>
          <p:cNvSpPr>
            <a:spLocks noChangeArrowheads="1"/>
          </p:cNvSpPr>
          <p:nvPr/>
        </p:nvSpPr>
        <p:spPr bwMode="auto">
          <a:xfrm>
            <a:off x="7095177" y="2878255"/>
            <a:ext cx="338138" cy="338138"/>
          </a:xfrm>
          <a:prstGeom prst="ellipse">
            <a:avLst/>
          </a:prstGeom>
          <a:solidFill>
            <a:schemeClr val="bg1"/>
          </a:solidFill>
          <a:ln w="38100">
            <a:solidFill>
              <a:schemeClr val="tx1"/>
            </a:solidFill>
            <a:round/>
            <a:headEnd/>
            <a:tailEnd/>
          </a:ln>
        </p:spPr>
        <p:txBody>
          <a:bodyPr wrap="none" anchor="ctr"/>
          <a:lstStyle/>
          <a:p>
            <a:endParaRPr lang="en-US" i="0">
              <a:latin typeface="Arial Narrow" panose="020B0606020202030204" pitchFamily="34" charset="0"/>
            </a:endParaRPr>
          </a:p>
        </p:txBody>
      </p:sp>
      <p:sp>
        <p:nvSpPr>
          <p:cNvPr id="115" name="Oval 40">
            <a:extLst>
              <a:ext uri="{FF2B5EF4-FFF2-40B4-BE49-F238E27FC236}">
                <a16:creationId xmlns:a16="http://schemas.microsoft.com/office/drawing/2014/main" id="{D19FDD39-8476-4EB1-8DEC-337D07FDD962}"/>
              </a:ext>
            </a:extLst>
          </p:cNvPr>
          <p:cNvSpPr>
            <a:spLocks noChangeArrowheads="1"/>
          </p:cNvSpPr>
          <p:nvPr/>
        </p:nvSpPr>
        <p:spPr bwMode="auto">
          <a:xfrm>
            <a:off x="8465191" y="2509955"/>
            <a:ext cx="338137" cy="338138"/>
          </a:xfrm>
          <a:prstGeom prst="ellipse">
            <a:avLst/>
          </a:prstGeom>
          <a:solidFill>
            <a:schemeClr val="bg1"/>
          </a:solidFill>
          <a:ln w="38100">
            <a:solidFill>
              <a:schemeClr val="tx1"/>
            </a:solidFill>
            <a:round/>
            <a:headEnd/>
            <a:tailEnd/>
          </a:ln>
        </p:spPr>
        <p:txBody>
          <a:bodyPr wrap="none" anchor="ctr"/>
          <a:lstStyle/>
          <a:p>
            <a:endParaRPr lang="en-US" i="0">
              <a:latin typeface="Arial Narrow" panose="020B0606020202030204" pitchFamily="34" charset="0"/>
            </a:endParaRPr>
          </a:p>
        </p:txBody>
      </p:sp>
      <p:sp>
        <p:nvSpPr>
          <p:cNvPr id="116" name="AutoShape 41">
            <a:extLst>
              <a:ext uri="{FF2B5EF4-FFF2-40B4-BE49-F238E27FC236}">
                <a16:creationId xmlns:a16="http://schemas.microsoft.com/office/drawing/2014/main" id="{FB91239A-FB79-4BE4-827E-6406037BEC1E}"/>
              </a:ext>
            </a:extLst>
          </p:cNvPr>
          <p:cNvSpPr>
            <a:spLocks noChangeArrowheads="1"/>
          </p:cNvSpPr>
          <p:nvPr/>
        </p:nvSpPr>
        <p:spPr bwMode="auto">
          <a:xfrm rot="5400000">
            <a:off x="8508053" y="2619494"/>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117" name="AutoShape 42">
            <a:extLst>
              <a:ext uri="{FF2B5EF4-FFF2-40B4-BE49-F238E27FC236}">
                <a16:creationId xmlns:a16="http://schemas.microsoft.com/office/drawing/2014/main" id="{35656FAA-6561-4532-9594-EB0458646613}"/>
              </a:ext>
            </a:extLst>
          </p:cNvPr>
          <p:cNvSpPr>
            <a:spLocks noChangeArrowheads="1"/>
          </p:cNvSpPr>
          <p:nvPr/>
        </p:nvSpPr>
        <p:spPr bwMode="auto">
          <a:xfrm rot="-5400000">
            <a:off x="8625528" y="2619494"/>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118" name="Line 59">
            <a:extLst>
              <a:ext uri="{FF2B5EF4-FFF2-40B4-BE49-F238E27FC236}">
                <a16:creationId xmlns:a16="http://schemas.microsoft.com/office/drawing/2014/main" id="{56BC0AAD-339D-45AE-9804-27FE150270EA}"/>
              </a:ext>
            </a:extLst>
          </p:cNvPr>
          <p:cNvSpPr>
            <a:spLocks noChangeShapeType="1"/>
          </p:cNvSpPr>
          <p:nvPr/>
        </p:nvSpPr>
        <p:spPr bwMode="auto">
          <a:xfrm>
            <a:off x="4205927" y="3962520"/>
            <a:ext cx="895350" cy="2092325"/>
          </a:xfrm>
          <a:prstGeom prst="line">
            <a:avLst/>
          </a:prstGeom>
          <a:noFill/>
          <a:ln w="63500">
            <a:solidFill>
              <a:srgbClr val="C0C0C0"/>
            </a:solidFill>
            <a:round/>
            <a:headEnd/>
            <a:tailEnd/>
          </a:ln>
        </p:spPr>
        <p:txBody>
          <a:bodyPr/>
          <a:lstStyle/>
          <a:p>
            <a:endParaRPr lang="en-US" i="0">
              <a:latin typeface="Arial Narrow" panose="020B0606020202030204" pitchFamily="34" charset="0"/>
            </a:endParaRPr>
          </a:p>
        </p:txBody>
      </p:sp>
      <p:sp>
        <p:nvSpPr>
          <p:cNvPr id="119" name="Line 60">
            <a:extLst>
              <a:ext uri="{FF2B5EF4-FFF2-40B4-BE49-F238E27FC236}">
                <a16:creationId xmlns:a16="http://schemas.microsoft.com/office/drawing/2014/main" id="{AD207D2D-2BE7-4FBE-8C42-846967F0CFBC}"/>
              </a:ext>
            </a:extLst>
          </p:cNvPr>
          <p:cNvSpPr>
            <a:spLocks noChangeShapeType="1"/>
          </p:cNvSpPr>
          <p:nvPr/>
        </p:nvSpPr>
        <p:spPr bwMode="auto">
          <a:xfrm>
            <a:off x="2331090" y="4348282"/>
            <a:ext cx="3713162" cy="593725"/>
          </a:xfrm>
          <a:prstGeom prst="line">
            <a:avLst/>
          </a:prstGeom>
          <a:noFill/>
          <a:ln w="63500">
            <a:solidFill>
              <a:srgbClr val="C0C0C0"/>
            </a:solidFill>
            <a:round/>
            <a:headEnd/>
            <a:tailEnd/>
          </a:ln>
        </p:spPr>
        <p:txBody>
          <a:bodyPr/>
          <a:lstStyle/>
          <a:p>
            <a:endParaRPr lang="en-US" i="0">
              <a:latin typeface="Arial Narrow" panose="020B0606020202030204" pitchFamily="34" charset="0"/>
            </a:endParaRPr>
          </a:p>
        </p:txBody>
      </p:sp>
      <p:sp>
        <p:nvSpPr>
          <p:cNvPr id="120" name="Freeform 64">
            <a:extLst>
              <a:ext uri="{FF2B5EF4-FFF2-40B4-BE49-F238E27FC236}">
                <a16:creationId xmlns:a16="http://schemas.microsoft.com/office/drawing/2014/main" id="{2B13BD17-AF0D-446A-AB6E-3F3F6E724CA4}"/>
              </a:ext>
            </a:extLst>
          </p:cNvPr>
          <p:cNvSpPr>
            <a:spLocks/>
          </p:cNvSpPr>
          <p:nvPr/>
        </p:nvSpPr>
        <p:spPr bwMode="auto">
          <a:xfrm>
            <a:off x="2359664" y="4356219"/>
            <a:ext cx="3667601" cy="811212"/>
          </a:xfrm>
          <a:custGeom>
            <a:avLst/>
            <a:gdLst>
              <a:gd name="T0" fmla="*/ 0 w 2287"/>
              <a:gd name="T1" fmla="*/ 0 h 511"/>
              <a:gd name="T2" fmla="*/ 2147483647 w 2287"/>
              <a:gd name="T3" fmla="*/ 2147483647 h 511"/>
              <a:gd name="T4" fmla="*/ 2147483647 w 2287"/>
              <a:gd name="T5" fmla="*/ 2147483647 h 511"/>
              <a:gd name="T6" fmla="*/ 2147483647 w 2287"/>
              <a:gd name="T7" fmla="*/ 2147483647 h 511"/>
              <a:gd name="T8" fmla="*/ 2147483647 w 2287"/>
              <a:gd name="T9" fmla="*/ 2147483647 h 511"/>
              <a:gd name="T10" fmla="*/ 0 60000 65536"/>
              <a:gd name="T11" fmla="*/ 0 60000 65536"/>
              <a:gd name="T12" fmla="*/ 0 60000 65536"/>
              <a:gd name="T13" fmla="*/ 0 60000 65536"/>
              <a:gd name="T14" fmla="*/ 0 60000 65536"/>
              <a:gd name="T15" fmla="*/ 0 w 2287"/>
              <a:gd name="T16" fmla="*/ 0 h 511"/>
              <a:gd name="T17" fmla="*/ 2287 w 2287"/>
              <a:gd name="T18" fmla="*/ 511 h 511"/>
            </a:gdLst>
            <a:ahLst/>
            <a:cxnLst>
              <a:cxn ang="T10">
                <a:pos x="T0" y="T1"/>
              </a:cxn>
              <a:cxn ang="T11">
                <a:pos x="T2" y="T3"/>
              </a:cxn>
              <a:cxn ang="T12">
                <a:pos x="T4" y="T5"/>
              </a:cxn>
              <a:cxn ang="T13">
                <a:pos x="T6" y="T7"/>
              </a:cxn>
              <a:cxn ang="T14">
                <a:pos x="T8" y="T9"/>
              </a:cxn>
            </a:cxnLst>
            <a:rect l="T15" t="T16" r="T17" b="T18"/>
            <a:pathLst>
              <a:path w="2287" h="511">
                <a:moveTo>
                  <a:pt x="0" y="0"/>
                </a:moveTo>
                <a:cubicBezTo>
                  <a:pt x="148" y="27"/>
                  <a:pt x="297" y="55"/>
                  <a:pt x="489" y="133"/>
                </a:cubicBezTo>
                <a:cubicBezTo>
                  <a:pt x="681" y="211"/>
                  <a:pt x="948" y="431"/>
                  <a:pt x="1152" y="471"/>
                </a:cubicBezTo>
                <a:cubicBezTo>
                  <a:pt x="1356" y="511"/>
                  <a:pt x="1522" y="388"/>
                  <a:pt x="1711" y="372"/>
                </a:cubicBezTo>
                <a:cubicBezTo>
                  <a:pt x="1900" y="356"/>
                  <a:pt x="2167" y="372"/>
                  <a:pt x="2287" y="372"/>
                </a:cubicBezTo>
              </a:path>
            </a:pathLst>
          </a:custGeom>
          <a:noFill/>
          <a:ln w="63500">
            <a:solidFill>
              <a:schemeClr val="bg2">
                <a:lumMod val="50000"/>
              </a:schemeClr>
            </a:solidFill>
            <a:round/>
            <a:headEnd/>
            <a:tailEnd/>
          </a:ln>
        </p:spPr>
        <p:txBody>
          <a:bodyPr/>
          <a:lstStyle/>
          <a:p>
            <a:endParaRPr lang="en-US" i="0">
              <a:latin typeface="Arial Narrow" panose="020B0606020202030204" pitchFamily="34" charset="0"/>
            </a:endParaRPr>
          </a:p>
        </p:txBody>
      </p:sp>
      <p:sp>
        <p:nvSpPr>
          <p:cNvPr id="121" name="Freeform 65">
            <a:extLst>
              <a:ext uri="{FF2B5EF4-FFF2-40B4-BE49-F238E27FC236}">
                <a16:creationId xmlns:a16="http://schemas.microsoft.com/office/drawing/2014/main" id="{15AB6822-BB3A-4A38-AC61-6B7C8AA8370D}"/>
              </a:ext>
            </a:extLst>
          </p:cNvPr>
          <p:cNvSpPr>
            <a:spLocks/>
          </p:cNvSpPr>
          <p:nvPr/>
        </p:nvSpPr>
        <p:spPr bwMode="auto">
          <a:xfrm>
            <a:off x="4120203" y="3967282"/>
            <a:ext cx="955675" cy="2041525"/>
          </a:xfrm>
          <a:custGeom>
            <a:avLst/>
            <a:gdLst>
              <a:gd name="T0" fmla="*/ 2147483647 w 602"/>
              <a:gd name="T1" fmla="*/ 2147483647 h 1286"/>
              <a:gd name="T2" fmla="*/ 2147483647 w 602"/>
              <a:gd name="T3" fmla="*/ 2147483647 h 1286"/>
              <a:gd name="T4" fmla="*/ 2147483647 w 602"/>
              <a:gd name="T5" fmla="*/ 2147483647 h 1286"/>
              <a:gd name="T6" fmla="*/ 2147483647 w 602"/>
              <a:gd name="T7" fmla="*/ 2147483647 h 1286"/>
              <a:gd name="T8" fmla="*/ 2147483647 w 602"/>
              <a:gd name="T9" fmla="*/ 0 h 1286"/>
              <a:gd name="T10" fmla="*/ 0 60000 65536"/>
              <a:gd name="T11" fmla="*/ 0 60000 65536"/>
              <a:gd name="T12" fmla="*/ 0 60000 65536"/>
              <a:gd name="T13" fmla="*/ 0 60000 65536"/>
              <a:gd name="T14" fmla="*/ 0 60000 65536"/>
              <a:gd name="T15" fmla="*/ 0 w 602"/>
              <a:gd name="T16" fmla="*/ 0 h 1286"/>
              <a:gd name="T17" fmla="*/ 602 w 602"/>
              <a:gd name="T18" fmla="*/ 1286 h 1286"/>
            </a:gdLst>
            <a:ahLst/>
            <a:cxnLst>
              <a:cxn ang="T10">
                <a:pos x="T0" y="T1"/>
              </a:cxn>
              <a:cxn ang="T11">
                <a:pos x="T2" y="T3"/>
              </a:cxn>
              <a:cxn ang="T12">
                <a:pos x="T4" y="T5"/>
              </a:cxn>
              <a:cxn ang="T13">
                <a:pos x="T6" y="T7"/>
              </a:cxn>
              <a:cxn ang="T14">
                <a:pos x="T8" y="T9"/>
              </a:cxn>
            </a:cxnLst>
            <a:rect l="T15" t="T16" r="T17" b="T18"/>
            <a:pathLst>
              <a:path w="602" h="1286">
                <a:moveTo>
                  <a:pt x="602" y="1286"/>
                </a:moveTo>
                <a:cubicBezTo>
                  <a:pt x="560" y="1219"/>
                  <a:pt x="518" y="1153"/>
                  <a:pt x="427" y="1059"/>
                </a:cubicBezTo>
                <a:cubicBezTo>
                  <a:pt x="336" y="965"/>
                  <a:pt x="110" y="842"/>
                  <a:pt x="55" y="722"/>
                </a:cubicBezTo>
                <a:cubicBezTo>
                  <a:pt x="0" y="602"/>
                  <a:pt x="95" y="458"/>
                  <a:pt x="96" y="338"/>
                </a:cubicBezTo>
                <a:cubicBezTo>
                  <a:pt x="97" y="218"/>
                  <a:pt x="68" y="70"/>
                  <a:pt x="61" y="0"/>
                </a:cubicBezTo>
              </a:path>
            </a:pathLst>
          </a:custGeom>
          <a:noFill/>
          <a:ln w="63500">
            <a:solidFill>
              <a:schemeClr val="bg2">
                <a:lumMod val="50000"/>
              </a:schemeClr>
            </a:solidFill>
            <a:round/>
            <a:headEnd/>
            <a:tailEnd/>
          </a:ln>
        </p:spPr>
        <p:txBody>
          <a:bodyPr/>
          <a:lstStyle/>
          <a:p>
            <a:endParaRPr lang="en-US" i="0">
              <a:latin typeface="Arial Narrow" panose="020B0606020202030204" pitchFamily="34" charset="0"/>
            </a:endParaRPr>
          </a:p>
        </p:txBody>
      </p:sp>
      <p:sp>
        <p:nvSpPr>
          <p:cNvPr id="122" name="Oval 61">
            <a:extLst>
              <a:ext uri="{FF2B5EF4-FFF2-40B4-BE49-F238E27FC236}">
                <a16:creationId xmlns:a16="http://schemas.microsoft.com/office/drawing/2014/main" id="{DFB214B4-D560-4D0E-9A1D-FD13E0D8E527}"/>
              </a:ext>
            </a:extLst>
          </p:cNvPr>
          <p:cNvSpPr>
            <a:spLocks noChangeArrowheads="1"/>
          </p:cNvSpPr>
          <p:nvPr/>
        </p:nvSpPr>
        <p:spPr bwMode="auto">
          <a:xfrm>
            <a:off x="4026541" y="4932481"/>
            <a:ext cx="338137" cy="338138"/>
          </a:xfrm>
          <a:prstGeom prst="ellipse">
            <a:avLst/>
          </a:prstGeom>
          <a:solidFill>
            <a:schemeClr val="bg1"/>
          </a:solidFill>
          <a:ln w="38100">
            <a:solidFill>
              <a:schemeClr val="tx1"/>
            </a:solidFill>
            <a:round/>
            <a:headEnd/>
            <a:tailEnd/>
          </a:ln>
        </p:spPr>
        <p:txBody>
          <a:bodyPr wrap="none" anchor="ctr"/>
          <a:lstStyle/>
          <a:p>
            <a:endParaRPr lang="en-US" i="0">
              <a:latin typeface="Arial Narrow" panose="020B0606020202030204" pitchFamily="34" charset="0"/>
            </a:endParaRPr>
          </a:p>
        </p:txBody>
      </p:sp>
      <p:sp>
        <p:nvSpPr>
          <p:cNvPr id="123" name="AutoShape 62">
            <a:extLst>
              <a:ext uri="{FF2B5EF4-FFF2-40B4-BE49-F238E27FC236}">
                <a16:creationId xmlns:a16="http://schemas.microsoft.com/office/drawing/2014/main" id="{34C2F2E3-109D-4879-851E-2AAD41851284}"/>
              </a:ext>
            </a:extLst>
          </p:cNvPr>
          <p:cNvSpPr>
            <a:spLocks noChangeArrowheads="1"/>
          </p:cNvSpPr>
          <p:nvPr/>
        </p:nvSpPr>
        <p:spPr bwMode="auto">
          <a:xfrm rot="5400000">
            <a:off x="4069403" y="5042020"/>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124" name="AutoShape 63">
            <a:extLst>
              <a:ext uri="{FF2B5EF4-FFF2-40B4-BE49-F238E27FC236}">
                <a16:creationId xmlns:a16="http://schemas.microsoft.com/office/drawing/2014/main" id="{B648895E-0BB7-4F12-B53E-AC646E07069C}"/>
              </a:ext>
            </a:extLst>
          </p:cNvPr>
          <p:cNvSpPr>
            <a:spLocks noChangeArrowheads="1"/>
          </p:cNvSpPr>
          <p:nvPr/>
        </p:nvSpPr>
        <p:spPr bwMode="auto">
          <a:xfrm rot="-5400000">
            <a:off x="4186878" y="5042020"/>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125" name="Line 70">
            <a:extLst>
              <a:ext uri="{FF2B5EF4-FFF2-40B4-BE49-F238E27FC236}">
                <a16:creationId xmlns:a16="http://schemas.microsoft.com/office/drawing/2014/main" id="{5D96A4DA-25C7-4D01-AF8D-0988411AA165}"/>
              </a:ext>
            </a:extLst>
          </p:cNvPr>
          <p:cNvSpPr>
            <a:spLocks noChangeShapeType="1"/>
          </p:cNvSpPr>
          <p:nvPr/>
        </p:nvSpPr>
        <p:spPr bwMode="auto">
          <a:xfrm flipH="1">
            <a:off x="7968299" y="4009088"/>
            <a:ext cx="320675" cy="996950"/>
          </a:xfrm>
          <a:prstGeom prst="line">
            <a:avLst/>
          </a:prstGeom>
          <a:noFill/>
          <a:ln w="63500">
            <a:solidFill>
              <a:schemeClr val="bg2">
                <a:lumMod val="75000"/>
              </a:schemeClr>
            </a:solidFill>
            <a:round/>
            <a:headEnd/>
            <a:tailEnd/>
          </a:ln>
        </p:spPr>
        <p:txBody>
          <a:bodyPr/>
          <a:lstStyle/>
          <a:p>
            <a:endParaRPr lang="en-US" i="0">
              <a:latin typeface="Arial Narrow" panose="020B0606020202030204" pitchFamily="34" charset="0"/>
            </a:endParaRPr>
          </a:p>
        </p:txBody>
      </p:sp>
      <p:sp>
        <p:nvSpPr>
          <p:cNvPr id="126" name="Line 71">
            <a:extLst>
              <a:ext uri="{FF2B5EF4-FFF2-40B4-BE49-F238E27FC236}">
                <a16:creationId xmlns:a16="http://schemas.microsoft.com/office/drawing/2014/main" id="{50CBD178-3043-4202-9A08-03A9C13E82D7}"/>
              </a:ext>
            </a:extLst>
          </p:cNvPr>
          <p:cNvSpPr>
            <a:spLocks noChangeShapeType="1"/>
          </p:cNvSpPr>
          <p:nvPr/>
        </p:nvSpPr>
        <p:spPr bwMode="auto">
          <a:xfrm>
            <a:off x="7971473" y="5012389"/>
            <a:ext cx="1912938" cy="954087"/>
          </a:xfrm>
          <a:prstGeom prst="line">
            <a:avLst/>
          </a:prstGeom>
          <a:noFill/>
          <a:ln w="63500">
            <a:solidFill>
              <a:schemeClr val="bg2">
                <a:lumMod val="75000"/>
              </a:schemeClr>
            </a:solidFill>
            <a:round/>
            <a:headEnd/>
            <a:tailEnd/>
          </a:ln>
        </p:spPr>
        <p:txBody>
          <a:bodyPr/>
          <a:lstStyle/>
          <a:p>
            <a:endParaRPr lang="en-US" i="0">
              <a:latin typeface="Arial Narrow" panose="020B0606020202030204" pitchFamily="34" charset="0"/>
            </a:endParaRPr>
          </a:p>
        </p:txBody>
      </p:sp>
      <p:sp>
        <p:nvSpPr>
          <p:cNvPr id="127" name="Line 78">
            <a:extLst>
              <a:ext uri="{FF2B5EF4-FFF2-40B4-BE49-F238E27FC236}">
                <a16:creationId xmlns:a16="http://schemas.microsoft.com/office/drawing/2014/main" id="{23E340E6-3167-4B7C-B30A-51FA7314026A}"/>
              </a:ext>
            </a:extLst>
          </p:cNvPr>
          <p:cNvSpPr>
            <a:spLocks noChangeShapeType="1"/>
          </p:cNvSpPr>
          <p:nvPr/>
        </p:nvSpPr>
        <p:spPr bwMode="auto">
          <a:xfrm flipH="1" flipV="1">
            <a:off x="6890387" y="4528201"/>
            <a:ext cx="1050925" cy="479425"/>
          </a:xfrm>
          <a:prstGeom prst="line">
            <a:avLst/>
          </a:prstGeom>
          <a:noFill/>
          <a:ln w="63500">
            <a:solidFill>
              <a:schemeClr val="bg2">
                <a:lumMod val="50000"/>
              </a:schemeClr>
            </a:solidFill>
            <a:round/>
            <a:headEnd/>
            <a:tailEnd/>
          </a:ln>
        </p:spPr>
        <p:txBody>
          <a:bodyPr/>
          <a:lstStyle/>
          <a:p>
            <a:endParaRPr lang="en-US" i="0">
              <a:latin typeface="Arial Narrow" panose="020B0606020202030204" pitchFamily="34" charset="0"/>
            </a:endParaRPr>
          </a:p>
        </p:txBody>
      </p:sp>
      <p:sp>
        <p:nvSpPr>
          <p:cNvPr id="128" name="Line 79">
            <a:extLst>
              <a:ext uri="{FF2B5EF4-FFF2-40B4-BE49-F238E27FC236}">
                <a16:creationId xmlns:a16="http://schemas.microsoft.com/office/drawing/2014/main" id="{6C8B2AB3-BC1D-41DC-9A47-F23AFA215752}"/>
              </a:ext>
            </a:extLst>
          </p:cNvPr>
          <p:cNvSpPr>
            <a:spLocks noChangeShapeType="1"/>
          </p:cNvSpPr>
          <p:nvPr/>
        </p:nvSpPr>
        <p:spPr bwMode="auto">
          <a:xfrm flipH="1" flipV="1">
            <a:off x="7809548" y="4450414"/>
            <a:ext cx="165100" cy="581025"/>
          </a:xfrm>
          <a:prstGeom prst="line">
            <a:avLst/>
          </a:prstGeom>
          <a:noFill/>
          <a:ln w="63500">
            <a:solidFill>
              <a:schemeClr val="bg2">
                <a:lumMod val="50000"/>
              </a:schemeClr>
            </a:solidFill>
            <a:round/>
            <a:headEnd/>
            <a:tailEnd/>
          </a:ln>
        </p:spPr>
        <p:txBody>
          <a:bodyPr/>
          <a:lstStyle/>
          <a:p>
            <a:endParaRPr lang="en-US" i="0">
              <a:latin typeface="Arial Narrow" panose="020B0606020202030204" pitchFamily="34" charset="0"/>
            </a:endParaRPr>
          </a:p>
        </p:txBody>
      </p:sp>
      <p:sp>
        <p:nvSpPr>
          <p:cNvPr id="129" name="Line 80">
            <a:extLst>
              <a:ext uri="{FF2B5EF4-FFF2-40B4-BE49-F238E27FC236}">
                <a16:creationId xmlns:a16="http://schemas.microsoft.com/office/drawing/2014/main" id="{D12B8D78-D432-43D4-964F-034AB93B4721}"/>
              </a:ext>
            </a:extLst>
          </p:cNvPr>
          <p:cNvSpPr>
            <a:spLocks noChangeShapeType="1"/>
          </p:cNvSpPr>
          <p:nvPr/>
        </p:nvSpPr>
        <p:spPr bwMode="auto">
          <a:xfrm flipH="1">
            <a:off x="7980999" y="4761563"/>
            <a:ext cx="663575" cy="258762"/>
          </a:xfrm>
          <a:prstGeom prst="line">
            <a:avLst/>
          </a:prstGeom>
          <a:noFill/>
          <a:ln w="63500">
            <a:solidFill>
              <a:schemeClr val="bg2">
                <a:lumMod val="50000"/>
              </a:schemeClr>
            </a:solidFill>
            <a:round/>
            <a:headEnd/>
            <a:tailEnd/>
          </a:ln>
        </p:spPr>
        <p:txBody>
          <a:bodyPr/>
          <a:lstStyle/>
          <a:p>
            <a:endParaRPr lang="en-US" i="0">
              <a:latin typeface="Arial Narrow" panose="020B0606020202030204" pitchFamily="34" charset="0"/>
            </a:endParaRPr>
          </a:p>
        </p:txBody>
      </p:sp>
      <p:sp>
        <p:nvSpPr>
          <p:cNvPr id="130" name="Line 81">
            <a:extLst>
              <a:ext uri="{FF2B5EF4-FFF2-40B4-BE49-F238E27FC236}">
                <a16:creationId xmlns:a16="http://schemas.microsoft.com/office/drawing/2014/main" id="{025D6523-5C63-4786-BD78-26A1BD48CD2B}"/>
              </a:ext>
            </a:extLst>
          </p:cNvPr>
          <p:cNvSpPr>
            <a:spLocks noChangeShapeType="1"/>
          </p:cNvSpPr>
          <p:nvPr/>
        </p:nvSpPr>
        <p:spPr bwMode="auto">
          <a:xfrm flipH="1" flipV="1">
            <a:off x="7958773" y="5045726"/>
            <a:ext cx="1493838" cy="212725"/>
          </a:xfrm>
          <a:prstGeom prst="line">
            <a:avLst/>
          </a:prstGeom>
          <a:noFill/>
          <a:ln w="63500">
            <a:solidFill>
              <a:schemeClr val="bg2">
                <a:lumMod val="50000"/>
              </a:schemeClr>
            </a:solidFill>
            <a:round/>
            <a:headEnd/>
            <a:tailEnd/>
          </a:ln>
        </p:spPr>
        <p:txBody>
          <a:bodyPr/>
          <a:lstStyle/>
          <a:p>
            <a:endParaRPr lang="en-US" i="0">
              <a:latin typeface="Arial Narrow" panose="020B0606020202030204" pitchFamily="34" charset="0"/>
            </a:endParaRPr>
          </a:p>
        </p:txBody>
      </p:sp>
      <p:sp>
        <p:nvSpPr>
          <p:cNvPr id="131" name="Line 82">
            <a:extLst>
              <a:ext uri="{FF2B5EF4-FFF2-40B4-BE49-F238E27FC236}">
                <a16:creationId xmlns:a16="http://schemas.microsoft.com/office/drawing/2014/main" id="{8594BF37-E4DE-4210-A1BF-DB86728D042E}"/>
              </a:ext>
            </a:extLst>
          </p:cNvPr>
          <p:cNvSpPr>
            <a:spLocks noChangeShapeType="1"/>
          </p:cNvSpPr>
          <p:nvPr/>
        </p:nvSpPr>
        <p:spPr bwMode="auto">
          <a:xfrm flipH="1" flipV="1">
            <a:off x="7946074" y="5042550"/>
            <a:ext cx="320675" cy="647700"/>
          </a:xfrm>
          <a:prstGeom prst="line">
            <a:avLst/>
          </a:prstGeom>
          <a:noFill/>
          <a:ln w="63500">
            <a:solidFill>
              <a:schemeClr val="bg2">
                <a:lumMod val="50000"/>
              </a:schemeClr>
            </a:solidFill>
            <a:round/>
            <a:headEnd/>
            <a:tailEnd/>
          </a:ln>
        </p:spPr>
        <p:txBody>
          <a:bodyPr/>
          <a:lstStyle/>
          <a:p>
            <a:endParaRPr lang="en-US" i="0">
              <a:latin typeface="Arial Narrow" panose="020B0606020202030204" pitchFamily="34" charset="0"/>
            </a:endParaRPr>
          </a:p>
        </p:txBody>
      </p:sp>
      <p:sp>
        <p:nvSpPr>
          <p:cNvPr id="132" name="Line 83">
            <a:extLst>
              <a:ext uri="{FF2B5EF4-FFF2-40B4-BE49-F238E27FC236}">
                <a16:creationId xmlns:a16="http://schemas.microsoft.com/office/drawing/2014/main" id="{B0C1E2E5-437B-4B1A-9AF6-2E8192EED1E5}"/>
              </a:ext>
            </a:extLst>
          </p:cNvPr>
          <p:cNvSpPr>
            <a:spLocks noChangeShapeType="1"/>
          </p:cNvSpPr>
          <p:nvPr/>
        </p:nvSpPr>
        <p:spPr bwMode="auto">
          <a:xfrm flipH="1">
            <a:off x="6825298" y="5031439"/>
            <a:ext cx="1123950" cy="452437"/>
          </a:xfrm>
          <a:prstGeom prst="line">
            <a:avLst/>
          </a:prstGeom>
          <a:noFill/>
          <a:ln w="63500">
            <a:solidFill>
              <a:schemeClr val="bg2">
                <a:lumMod val="50000"/>
              </a:schemeClr>
            </a:solidFill>
            <a:round/>
            <a:headEnd/>
            <a:tailEnd/>
          </a:ln>
        </p:spPr>
        <p:txBody>
          <a:bodyPr/>
          <a:lstStyle/>
          <a:p>
            <a:endParaRPr lang="en-US" i="0">
              <a:latin typeface="Arial Narrow" panose="020B0606020202030204" pitchFamily="34" charset="0"/>
            </a:endParaRPr>
          </a:p>
        </p:txBody>
      </p:sp>
      <p:sp>
        <p:nvSpPr>
          <p:cNvPr id="133" name="Oval 67">
            <a:extLst>
              <a:ext uri="{FF2B5EF4-FFF2-40B4-BE49-F238E27FC236}">
                <a16:creationId xmlns:a16="http://schemas.microsoft.com/office/drawing/2014/main" id="{92E4D160-553B-4AD7-A4F6-3B36922D36B5}"/>
              </a:ext>
            </a:extLst>
          </p:cNvPr>
          <p:cNvSpPr>
            <a:spLocks noChangeArrowheads="1"/>
          </p:cNvSpPr>
          <p:nvPr/>
        </p:nvSpPr>
        <p:spPr bwMode="auto">
          <a:xfrm>
            <a:off x="7795262" y="4863164"/>
            <a:ext cx="338137" cy="338137"/>
          </a:xfrm>
          <a:prstGeom prst="ellipse">
            <a:avLst/>
          </a:prstGeom>
          <a:solidFill>
            <a:schemeClr val="bg1"/>
          </a:solidFill>
          <a:ln w="38100">
            <a:solidFill>
              <a:schemeClr val="tx1"/>
            </a:solidFill>
            <a:round/>
            <a:headEnd/>
            <a:tailEnd/>
          </a:ln>
        </p:spPr>
        <p:txBody>
          <a:bodyPr wrap="none" anchor="ctr"/>
          <a:lstStyle/>
          <a:p>
            <a:endParaRPr lang="en-US" i="0">
              <a:latin typeface="Arial Narrow" panose="020B0606020202030204" pitchFamily="34" charset="0"/>
            </a:endParaRPr>
          </a:p>
        </p:txBody>
      </p:sp>
      <p:sp>
        <p:nvSpPr>
          <p:cNvPr id="134" name="AutoShape 68">
            <a:extLst>
              <a:ext uri="{FF2B5EF4-FFF2-40B4-BE49-F238E27FC236}">
                <a16:creationId xmlns:a16="http://schemas.microsoft.com/office/drawing/2014/main" id="{D4BC7B8D-F911-4F74-8C8F-054DCA604FC0}"/>
              </a:ext>
            </a:extLst>
          </p:cNvPr>
          <p:cNvSpPr>
            <a:spLocks noChangeArrowheads="1"/>
          </p:cNvSpPr>
          <p:nvPr/>
        </p:nvSpPr>
        <p:spPr bwMode="auto">
          <a:xfrm rot="5400000">
            <a:off x="7838124" y="4972701"/>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135" name="AutoShape 69">
            <a:extLst>
              <a:ext uri="{FF2B5EF4-FFF2-40B4-BE49-F238E27FC236}">
                <a16:creationId xmlns:a16="http://schemas.microsoft.com/office/drawing/2014/main" id="{5D465D46-C35E-4D95-BD36-BFD0FD6481BC}"/>
              </a:ext>
            </a:extLst>
          </p:cNvPr>
          <p:cNvSpPr>
            <a:spLocks noChangeArrowheads="1"/>
          </p:cNvSpPr>
          <p:nvPr/>
        </p:nvSpPr>
        <p:spPr bwMode="auto">
          <a:xfrm rot="-5400000">
            <a:off x="7955599" y="4972701"/>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136" name="Oval 72">
            <a:extLst>
              <a:ext uri="{FF2B5EF4-FFF2-40B4-BE49-F238E27FC236}">
                <a16:creationId xmlns:a16="http://schemas.microsoft.com/office/drawing/2014/main" id="{84985FD6-5F3C-4B5B-A27A-CB24EB2B8B5B}"/>
              </a:ext>
            </a:extLst>
          </p:cNvPr>
          <p:cNvSpPr>
            <a:spLocks noChangeArrowheads="1"/>
          </p:cNvSpPr>
          <p:nvPr/>
        </p:nvSpPr>
        <p:spPr bwMode="auto">
          <a:xfrm>
            <a:off x="6825299" y="4420251"/>
            <a:ext cx="200025" cy="200025"/>
          </a:xfrm>
          <a:prstGeom prst="ellipse">
            <a:avLst/>
          </a:prstGeom>
          <a:solidFill>
            <a:srgbClr val="FFFFFF"/>
          </a:solidFill>
          <a:ln w="25400">
            <a:solidFill>
              <a:srgbClr val="808080"/>
            </a:solidFill>
            <a:round/>
            <a:headEnd/>
            <a:tailEnd/>
          </a:ln>
        </p:spPr>
        <p:txBody>
          <a:bodyPr wrap="none" anchor="ctr"/>
          <a:lstStyle/>
          <a:p>
            <a:endParaRPr lang="en-US" i="0">
              <a:latin typeface="Arial Narrow" panose="020B0606020202030204" pitchFamily="34" charset="0"/>
            </a:endParaRPr>
          </a:p>
        </p:txBody>
      </p:sp>
      <p:sp>
        <p:nvSpPr>
          <p:cNvPr id="137" name="Oval 73">
            <a:extLst>
              <a:ext uri="{FF2B5EF4-FFF2-40B4-BE49-F238E27FC236}">
                <a16:creationId xmlns:a16="http://schemas.microsoft.com/office/drawing/2014/main" id="{78F73127-C9AE-4443-BFE6-E3AC6D6C61C1}"/>
              </a:ext>
            </a:extLst>
          </p:cNvPr>
          <p:cNvSpPr>
            <a:spLocks noChangeArrowheads="1"/>
          </p:cNvSpPr>
          <p:nvPr/>
        </p:nvSpPr>
        <p:spPr bwMode="auto">
          <a:xfrm>
            <a:off x="6707824" y="5369576"/>
            <a:ext cx="200025" cy="200025"/>
          </a:xfrm>
          <a:prstGeom prst="ellipse">
            <a:avLst/>
          </a:prstGeom>
          <a:solidFill>
            <a:srgbClr val="FFFFFF"/>
          </a:solidFill>
          <a:ln w="25400">
            <a:solidFill>
              <a:srgbClr val="808080"/>
            </a:solidFill>
            <a:round/>
            <a:headEnd/>
            <a:tailEnd/>
          </a:ln>
        </p:spPr>
        <p:txBody>
          <a:bodyPr wrap="none" anchor="ctr"/>
          <a:lstStyle/>
          <a:p>
            <a:endParaRPr lang="en-US" i="0">
              <a:latin typeface="Arial Narrow" panose="020B0606020202030204" pitchFamily="34" charset="0"/>
            </a:endParaRPr>
          </a:p>
        </p:txBody>
      </p:sp>
      <p:sp>
        <p:nvSpPr>
          <p:cNvPr id="138" name="Oval 74">
            <a:extLst>
              <a:ext uri="{FF2B5EF4-FFF2-40B4-BE49-F238E27FC236}">
                <a16:creationId xmlns:a16="http://schemas.microsoft.com/office/drawing/2014/main" id="{69EAE82D-B7C0-4D6A-A93B-A021C2DF15F0}"/>
              </a:ext>
            </a:extLst>
          </p:cNvPr>
          <p:cNvSpPr>
            <a:spLocks noChangeArrowheads="1"/>
          </p:cNvSpPr>
          <p:nvPr/>
        </p:nvSpPr>
        <p:spPr bwMode="auto">
          <a:xfrm>
            <a:off x="8531862" y="4655201"/>
            <a:ext cx="200025" cy="200025"/>
          </a:xfrm>
          <a:prstGeom prst="ellipse">
            <a:avLst/>
          </a:prstGeom>
          <a:solidFill>
            <a:srgbClr val="FFFFFF"/>
          </a:solidFill>
          <a:ln w="25400">
            <a:solidFill>
              <a:srgbClr val="808080"/>
            </a:solidFill>
            <a:round/>
            <a:headEnd/>
            <a:tailEnd/>
          </a:ln>
        </p:spPr>
        <p:txBody>
          <a:bodyPr wrap="none" anchor="ctr"/>
          <a:lstStyle/>
          <a:p>
            <a:endParaRPr lang="en-US" i="0">
              <a:latin typeface="Arial Narrow" panose="020B0606020202030204" pitchFamily="34" charset="0"/>
            </a:endParaRPr>
          </a:p>
        </p:txBody>
      </p:sp>
      <p:sp>
        <p:nvSpPr>
          <p:cNvPr id="139" name="Oval 75">
            <a:extLst>
              <a:ext uri="{FF2B5EF4-FFF2-40B4-BE49-F238E27FC236}">
                <a16:creationId xmlns:a16="http://schemas.microsoft.com/office/drawing/2014/main" id="{65553B41-BF96-4858-B019-50AD5D57AD25}"/>
              </a:ext>
            </a:extLst>
          </p:cNvPr>
          <p:cNvSpPr>
            <a:spLocks noChangeArrowheads="1"/>
          </p:cNvSpPr>
          <p:nvPr/>
        </p:nvSpPr>
        <p:spPr bwMode="auto">
          <a:xfrm>
            <a:off x="8157212" y="5606114"/>
            <a:ext cx="200025" cy="200025"/>
          </a:xfrm>
          <a:prstGeom prst="ellipse">
            <a:avLst/>
          </a:prstGeom>
          <a:solidFill>
            <a:srgbClr val="FFFFFF"/>
          </a:solidFill>
          <a:ln w="25400">
            <a:solidFill>
              <a:srgbClr val="808080"/>
            </a:solidFill>
            <a:round/>
            <a:headEnd/>
            <a:tailEnd/>
          </a:ln>
        </p:spPr>
        <p:txBody>
          <a:bodyPr wrap="none" anchor="ctr"/>
          <a:lstStyle/>
          <a:p>
            <a:endParaRPr lang="en-US" i="0">
              <a:latin typeface="Arial Narrow" panose="020B0606020202030204" pitchFamily="34" charset="0"/>
            </a:endParaRPr>
          </a:p>
        </p:txBody>
      </p:sp>
      <p:sp>
        <p:nvSpPr>
          <p:cNvPr id="140" name="Oval 76">
            <a:extLst>
              <a:ext uri="{FF2B5EF4-FFF2-40B4-BE49-F238E27FC236}">
                <a16:creationId xmlns:a16="http://schemas.microsoft.com/office/drawing/2014/main" id="{87E841B2-5491-425F-886B-074D89ECBF88}"/>
              </a:ext>
            </a:extLst>
          </p:cNvPr>
          <p:cNvSpPr>
            <a:spLocks noChangeArrowheads="1"/>
          </p:cNvSpPr>
          <p:nvPr/>
        </p:nvSpPr>
        <p:spPr bwMode="auto">
          <a:xfrm>
            <a:off x="7717474" y="4375801"/>
            <a:ext cx="200025" cy="200025"/>
          </a:xfrm>
          <a:prstGeom prst="ellipse">
            <a:avLst/>
          </a:prstGeom>
          <a:solidFill>
            <a:srgbClr val="FFFFFF"/>
          </a:solidFill>
          <a:ln w="25400">
            <a:solidFill>
              <a:srgbClr val="808080"/>
            </a:solidFill>
            <a:round/>
            <a:headEnd/>
            <a:tailEnd/>
          </a:ln>
        </p:spPr>
        <p:txBody>
          <a:bodyPr wrap="none" anchor="ctr"/>
          <a:lstStyle/>
          <a:p>
            <a:endParaRPr lang="en-US" i="0">
              <a:latin typeface="Arial Narrow" panose="020B0606020202030204" pitchFamily="34" charset="0"/>
            </a:endParaRPr>
          </a:p>
        </p:txBody>
      </p:sp>
      <p:sp>
        <p:nvSpPr>
          <p:cNvPr id="141" name="Oval 77">
            <a:extLst>
              <a:ext uri="{FF2B5EF4-FFF2-40B4-BE49-F238E27FC236}">
                <a16:creationId xmlns:a16="http://schemas.microsoft.com/office/drawing/2014/main" id="{D67A4678-01E7-4F9F-90F2-1887A7852C10}"/>
              </a:ext>
            </a:extLst>
          </p:cNvPr>
          <p:cNvSpPr>
            <a:spLocks noChangeArrowheads="1"/>
          </p:cNvSpPr>
          <p:nvPr/>
        </p:nvSpPr>
        <p:spPr bwMode="auto">
          <a:xfrm>
            <a:off x="9338312" y="5160026"/>
            <a:ext cx="200025" cy="200025"/>
          </a:xfrm>
          <a:prstGeom prst="ellipse">
            <a:avLst/>
          </a:prstGeom>
          <a:solidFill>
            <a:srgbClr val="FFFFFF"/>
          </a:solidFill>
          <a:ln w="25400">
            <a:solidFill>
              <a:srgbClr val="808080"/>
            </a:solidFill>
            <a:round/>
            <a:headEnd/>
            <a:tailEnd/>
          </a:ln>
        </p:spPr>
        <p:txBody>
          <a:bodyPr wrap="none" anchor="ctr"/>
          <a:lstStyle/>
          <a:p>
            <a:endParaRPr lang="en-US" i="0">
              <a:latin typeface="Arial Narrow" panose="020B0606020202030204" pitchFamily="34" charset="0"/>
            </a:endParaRPr>
          </a:p>
        </p:txBody>
      </p:sp>
      <p:sp>
        <p:nvSpPr>
          <p:cNvPr id="142" name="Rounded Rectangle 77">
            <a:extLst>
              <a:ext uri="{FF2B5EF4-FFF2-40B4-BE49-F238E27FC236}">
                <a16:creationId xmlns:a16="http://schemas.microsoft.com/office/drawing/2014/main" id="{F0E27AF9-91ED-428E-8A54-385524D7DDED}"/>
              </a:ext>
            </a:extLst>
          </p:cNvPr>
          <p:cNvSpPr/>
          <p:nvPr/>
        </p:nvSpPr>
        <p:spPr bwMode="auto">
          <a:xfrm>
            <a:off x="2223034" y="1538602"/>
            <a:ext cx="3843973" cy="2286000"/>
          </a:xfrm>
          <a:prstGeom prst="roundRect">
            <a:avLst>
              <a:gd name="adj" fmla="val 6362"/>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143" name="Text Box 35">
            <a:extLst>
              <a:ext uri="{FF2B5EF4-FFF2-40B4-BE49-F238E27FC236}">
                <a16:creationId xmlns:a16="http://schemas.microsoft.com/office/drawing/2014/main" id="{8D443859-C09F-46BB-8F86-583207C595E8}"/>
              </a:ext>
            </a:extLst>
          </p:cNvPr>
          <p:cNvSpPr txBox="1">
            <a:spLocks noChangeArrowheads="1"/>
          </p:cNvSpPr>
          <p:nvPr/>
        </p:nvSpPr>
        <p:spPr bwMode="auto">
          <a:xfrm>
            <a:off x="2313287" y="3497540"/>
            <a:ext cx="628710" cy="272415"/>
          </a:xfrm>
          <a:prstGeom prst="roundRect">
            <a:avLst/>
          </a:prstGeom>
          <a:solidFill>
            <a:schemeClr val="tx1"/>
          </a:solidFill>
          <a:ln w="9525">
            <a:noFill/>
            <a:miter lim="800000"/>
            <a:headEnd/>
            <a:tailEnd/>
          </a:ln>
        </p:spPr>
        <p:txBody>
          <a:bodyPr wrap="none" lIns="45720" tIns="0" rIns="45720" bIns="0">
            <a:spAutoFit/>
          </a:bodyPr>
          <a:lstStyle/>
          <a:p>
            <a:pPr>
              <a:defRPr/>
            </a:pPr>
            <a:r>
              <a:rPr lang="en-US" sz="1600" b="1" i="0" dirty="0">
                <a:solidFill>
                  <a:schemeClr val="bg1"/>
                </a:solidFill>
                <a:latin typeface="Arial Narrow" panose="020B0606020202030204" pitchFamily="34" charset="0"/>
              </a:rPr>
              <a:t>Range</a:t>
            </a:r>
          </a:p>
        </p:txBody>
      </p:sp>
      <p:sp>
        <p:nvSpPr>
          <p:cNvPr id="144" name="Rounded Rectangle 80">
            <a:extLst>
              <a:ext uri="{FF2B5EF4-FFF2-40B4-BE49-F238E27FC236}">
                <a16:creationId xmlns:a16="http://schemas.microsoft.com/office/drawing/2014/main" id="{00B728EB-1511-4D76-8A71-84CDEA07AFB9}"/>
              </a:ext>
            </a:extLst>
          </p:cNvPr>
          <p:cNvSpPr/>
          <p:nvPr/>
        </p:nvSpPr>
        <p:spPr bwMode="auto">
          <a:xfrm>
            <a:off x="6160616" y="1538602"/>
            <a:ext cx="3843973" cy="2286000"/>
          </a:xfrm>
          <a:prstGeom prst="roundRect">
            <a:avLst>
              <a:gd name="adj" fmla="val 6362"/>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145" name="Text Box 38">
            <a:extLst>
              <a:ext uri="{FF2B5EF4-FFF2-40B4-BE49-F238E27FC236}">
                <a16:creationId xmlns:a16="http://schemas.microsoft.com/office/drawing/2014/main" id="{0AA965F7-394C-4FEB-AFC7-E5023D86F281}"/>
              </a:ext>
            </a:extLst>
          </p:cNvPr>
          <p:cNvSpPr txBox="1">
            <a:spLocks noChangeArrowheads="1"/>
          </p:cNvSpPr>
          <p:nvPr/>
        </p:nvSpPr>
        <p:spPr bwMode="auto">
          <a:xfrm>
            <a:off x="6283429" y="3497540"/>
            <a:ext cx="805952" cy="272415"/>
          </a:xfrm>
          <a:prstGeom prst="roundRect">
            <a:avLst/>
          </a:prstGeom>
          <a:solidFill>
            <a:schemeClr val="tx1"/>
          </a:solidFill>
          <a:ln w="9525">
            <a:noFill/>
            <a:miter lim="800000"/>
            <a:headEnd/>
            <a:tailEnd/>
          </a:ln>
        </p:spPr>
        <p:txBody>
          <a:bodyPr wrap="none" lIns="45720" tIns="0" rIns="45720" bIns="0">
            <a:spAutoFit/>
          </a:bodyPr>
          <a:lstStyle/>
          <a:p>
            <a:pPr>
              <a:defRPr/>
            </a:pPr>
            <a:r>
              <a:rPr lang="en-US" sz="1600" b="1" i="0" dirty="0">
                <a:solidFill>
                  <a:schemeClr val="bg1"/>
                </a:solidFill>
                <a:latin typeface="Arial Narrow" panose="020B0606020202030204" pitchFamily="34" charset="0"/>
              </a:rPr>
              <a:t>Gateway</a:t>
            </a:r>
          </a:p>
        </p:txBody>
      </p:sp>
      <p:sp>
        <p:nvSpPr>
          <p:cNvPr id="146" name="Rounded Rectangle 81">
            <a:extLst>
              <a:ext uri="{FF2B5EF4-FFF2-40B4-BE49-F238E27FC236}">
                <a16:creationId xmlns:a16="http://schemas.microsoft.com/office/drawing/2014/main" id="{06B15233-E878-4024-AA94-B09C10EC769D}"/>
              </a:ext>
            </a:extLst>
          </p:cNvPr>
          <p:cNvSpPr/>
          <p:nvPr/>
        </p:nvSpPr>
        <p:spPr bwMode="auto">
          <a:xfrm>
            <a:off x="2223034" y="3897431"/>
            <a:ext cx="3843973" cy="2286000"/>
          </a:xfrm>
          <a:prstGeom prst="roundRect">
            <a:avLst>
              <a:gd name="adj" fmla="val 6362"/>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147" name="Rounded Rectangle 82">
            <a:extLst>
              <a:ext uri="{FF2B5EF4-FFF2-40B4-BE49-F238E27FC236}">
                <a16:creationId xmlns:a16="http://schemas.microsoft.com/office/drawing/2014/main" id="{FB6883F5-06A2-4A1F-A711-CEB1B41433E0}"/>
              </a:ext>
            </a:extLst>
          </p:cNvPr>
          <p:cNvSpPr/>
          <p:nvPr/>
        </p:nvSpPr>
        <p:spPr bwMode="auto">
          <a:xfrm>
            <a:off x="6160616" y="3897431"/>
            <a:ext cx="3843973" cy="2286000"/>
          </a:xfrm>
          <a:prstGeom prst="roundRect">
            <a:avLst>
              <a:gd name="adj" fmla="val 6362"/>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148" name="Text Box 58">
            <a:extLst>
              <a:ext uri="{FF2B5EF4-FFF2-40B4-BE49-F238E27FC236}">
                <a16:creationId xmlns:a16="http://schemas.microsoft.com/office/drawing/2014/main" id="{92E2AB06-502E-42AB-B912-789C5626563A}"/>
              </a:ext>
            </a:extLst>
          </p:cNvPr>
          <p:cNvSpPr txBox="1">
            <a:spLocks noChangeArrowheads="1"/>
          </p:cNvSpPr>
          <p:nvPr/>
        </p:nvSpPr>
        <p:spPr bwMode="auto">
          <a:xfrm>
            <a:off x="2313287" y="5849421"/>
            <a:ext cx="1553118" cy="272415"/>
          </a:xfrm>
          <a:prstGeom prst="roundRect">
            <a:avLst/>
          </a:prstGeom>
          <a:solidFill>
            <a:schemeClr val="tx1"/>
          </a:solidFill>
          <a:ln w="9525">
            <a:noFill/>
            <a:miter lim="800000"/>
            <a:headEnd/>
            <a:tailEnd/>
          </a:ln>
        </p:spPr>
        <p:txBody>
          <a:bodyPr wrap="none" lIns="45720" tIns="0" rIns="45720" bIns="0">
            <a:spAutoFit/>
          </a:bodyPr>
          <a:lstStyle/>
          <a:p>
            <a:pPr>
              <a:defRPr/>
            </a:pPr>
            <a:r>
              <a:rPr lang="en-US" sz="1600" b="1" i="0" dirty="0">
                <a:solidFill>
                  <a:schemeClr val="bg1"/>
                </a:solidFill>
                <a:latin typeface="Arial Narrow" panose="020B0606020202030204" pitchFamily="34" charset="0"/>
              </a:rPr>
              <a:t>Hub (Interception)</a:t>
            </a:r>
          </a:p>
        </p:txBody>
      </p:sp>
      <p:sp>
        <p:nvSpPr>
          <p:cNvPr id="149" name="Text Box 66">
            <a:extLst>
              <a:ext uri="{FF2B5EF4-FFF2-40B4-BE49-F238E27FC236}">
                <a16:creationId xmlns:a16="http://schemas.microsoft.com/office/drawing/2014/main" id="{D42E5BD2-7607-4B0E-9A08-44D1A9EEF25B}"/>
              </a:ext>
            </a:extLst>
          </p:cNvPr>
          <p:cNvSpPr txBox="1">
            <a:spLocks noChangeArrowheads="1"/>
          </p:cNvSpPr>
          <p:nvPr/>
        </p:nvSpPr>
        <p:spPr bwMode="auto">
          <a:xfrm>
            <a:off x="6286974" y="5849421"/>
            <a:ext cx="1430500" cy="272415"/>
          </a:xfrm>
          <a:prstGeom prst="roundRect">
            <a:avLst/>
          </a:prstGeom>
          <a:solidFill>
            <a:schemeClr val="tx1"/>
          </a:solidFill>
          <a:ln w="9525">
            <a:noFill/>
            <a:miter lim="800000"/>
            <a:headEnd/>
            <a:tailEnd/>
          </a:ln>
        </p:spPr>
        <p:txBody>
          <a:bodyPr wrap="none" lIns="45720" tIns="0" rIns="45720" bIns="0">
            <a:spAutoFit/>
          </a:bodyPr>
          <a:lstStyle/>
          <a:p>
            <a:pPr>
              <a:defRPr/>
            </a:pPr>
            <a:r>
              <a:rPr lang="en-US" sz="1600" b="1" i="0" dirty="0">
                <a:solidFill>
                  <a:schemeClr val="bg1"/>
                </a:solidFill>
                <a:latin typeface="Arial Narrow" panose="020B0606020202030204" pitchFamily="34" charset="0"/>
              </a:rPr>
              <a:t>Hub (</a:t>
            </a:r>
            <a:r>
              <a:rPr lang="en-US" sz="1600" b="1" i="0" dirty="0" err="1">
                <a:solidFill>
                  <a:schemeClr val="bg1"/>
                </a:solidFill>
                <a:latin typeface="Arial Narrow" panose="020B0606020202030204" pitchFamily="34" charset="0"/>
              </a:rPr>
              <a:t>Transcalar</a:t>
            </a:r>
            <a:r>
              <a:rPr lang="en-US" sz="1600" b="1" i="0" dirty="0">
                <a:solidFill>
                  <a:schemeClr val="bg1"/>
                </a:solidFill>
                <a:latin typeface="Arial Narrow" panose="020B0606020202030204" pitchFamily="34" charset="0"/>
              </a:rPr>
              <a:t>)</a:t>
            </a:r>
          </a:p>
        </p:txBody>
      </p:sp>
      <p:sp>
        <p:nvSpPr>
          <p:cNvPr id="150" name="AutoShape 21">
            <a:extLst>
              <a:ext uri="{FF2B5EF4-FFF2-40B4-BE49-F238E27FC236}">
                <a16:creationId xmlns:a16="http://schemas.microsoft.com/office/drawing/2014/main" id="{7077201C-EDA2-4C5C-BFAC-5140B7347C0E}"/>
              </a:ext>
            </a:extLst>
          </p:cNvPr>
          <p:cNvSpPr>
            <a:spLocks noChangeArrowheads="1"/>
          </p:cNvSpPr>
          <p:nvPr/>
        </p:nvSpPr>
        <p:spPr bwMode="auto">
          <a:xfrm rot="-5400000">
            <a:off x="2953391" y="2362319"/>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151" name="AutoShape 44">
            <a:extLst>
              <a:ext uri="{FF2B5EF4-FFF2-40B4-BE49-F238E27FC236}">
                <a16:creationId xmlns:a16="http://schemas.microsoft.com/office/drawing/2014/main" id="{A3E8ECA9-FAAE-40EE-8CB8-AAA36476C7EB}"/>
              </a:ext>
            </a:extLst>
          </p:cNvPr>
          <p:cNvSpPr>
            <a:spLocks noChangeArrowheads="1"/>
          </p:cNvSpPr>
          <p:nvPr/>
        </p:nvSpPr>
        <p:spPr bwMode="auto">
          <a:xfrm>
            <a:off x="6620516" y="2241669"/>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152" name="AutoShape 45">
            <a:extLst>
              <a:ext uri="{FF2B5EF4-FFF2-40B4-BE49-F238E27FC236}">
                <a16:creationId xmlns:a16="http://schemas.microsoft.com/office/drawing/2014/main" id="{3EE52446-957A-493B-8D67-B4D77DD77525}"/>
              </a:ext>
            </a:extLst>
          </p:cNvPr>
          <p:cNvSpPr>
            <a:spLocks noChangeArrowheads="1"/>
          </p:cNvSpPr>
          <p:nvPr/>
        </p:nvSpPr>
        <p:spPr bwMode="auto">
          <a:xfrm rot="10800000">
            <a:off x="6620516" y="1714619"/>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153" name="AutoShape 47">
            <a:extLst>
              <a:ext uri="{FF2B5EF4-FFF2-40B4-BE49-F238E27FC236}">
                <a16:creationId xmlns:a16="http://schemas.microsoft.com/office/drawing/2014/main" id="{3E929E30-0B03-45B2-BBD7-D1463772870A}"/>
              </a:ext>
            </a:extLst>
          </p:cNvPr>
          <p:cNvSpPr>
            <a:spLocks noChangeArrowheads="1"/>
          </p:cNvSpPr>
          <p:nvPr/>
        </p:nvSpPr>
        <p:spPr bwMode="auto">
          <a:xfrm rot="5400000">
            <a:off x="6368103" y="1982906"/>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154" name="AutoShape 48">
            <a:extLst>
              <a:ext uri="{FF2B5EF4-FFF2-40B4-BE49-F238E27FC236}">
                <a16:creationId xmlns:a16="http://schemas.microsoft.com/office/drawing/2014/main" id="{F2B4A9E1-EB0E-4F9B-BB1F-E84F2AF68072}"/>
              </a:ext>
            </a:extLst>
          </p:cNvPr>
          <p:cNvSpPr>
            <a:spLocks noChangeArrowheads="1"/>
          </p:cNvSpPr>
          <p:nvPr/>
        </p:nvSpPr>
        <p:spPr bwMode="auto">
          <a:xfrm rot="-5400000">
            <a:off x="6869753" y="1982906"/>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155" name="AutoShape 50">
            <a:extLst>
              <a:ext uri="{FF2B5EF4-FFF2-40B4-BE49-F238E27FC236}">
                <a16:creationId xmlns:a16="http://schemas.microsoft.com/office/drawing/2014/main" id="{A6546FBC-A1DD-4F07-A10A-803B10F38C5C}"/>
              </a:ext>
            </a:extLst>
          </p:cNvPr>
          <p:cNvSpPr>
            <a:spLocks noChangeArrowheads="1"/>
          </p:cNvSpPr>
          <p:nvPr/>
        </p:nvSpPr>
        <p:spPr bwMode="auto">
          <a:xfrm>
            <a:off x="7195191" y="3251319"/>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156" name="AutoShape 51">
            <a:extLst>
              <a:ext uri="{FF2B5EF4-FFF2-40B4-BE49-F238E27FC236}">
                <a16:creationId xmlns:a16="http://schemas.microsoft.com/office/drawing/2014/main" id="{4BEC3F33-22C4-4A89-BAB0-EF404AA9B83C}"/>
              </a:ext>
            </a:extLst>
          </p:cNvPr>
          <p:cNvSpPr>
            <a:spLocks noChangeArrowheads="1"/>
          </p:cNvSpPr>
          <p:nvPr/>
        </p:nvSpPr>
        <p:spPr bwMode="auto">
          <a:xfrm rot="10800000">
            <a:off x="7195191" y="2724269"/>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157" name="AutoShape 53">
            <a:extLst>
              <a:ext uri="{FF2B5EF4-FFF2-40B4-BE49-F238E27FC236}">
                <a16:creationId xmlns:a16="http://schemas.microsoft.com/office/drawing/2014/main" id="{84E44B28-1FA1-4476-941A-DBA475702D03}"/>
              </a:ext>
            </a:extLst>
          </p:cNvPr>
          <p:cNvSpPr>
            <a:spLocks noChangeArrowheads="1"/>
          </p:cNvSpPr>
          <p:nvPr/>
        </p:nvSpPr>
        <p:spPr bwMode="auto">
          <a:xfrm rot="5400000">
            <a:off x="6942778" y="2992556"/>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158" name="AutoShape 54">
            <a:extLst>
              <a:ext uri="{FF2B5EF4-FFF2-40B4-BE49-F238E27FC236}">
                <a16:creationId xmlns:a16="http://schemas.microsoft.com/office/drawing/2014/main" id="{779C1DEB-78F0-4083-81B1-13F7170E682E}"/>
              </a:ext>
            </a:extLst>
          </p:cNvPr>
          <p:cNvSpPr>
            <a:spLocks noChangeArrowheads="1"/>
          </p:cNvSpPr>
          <p:nvPr/>
        </p:nvSpPr>
        <p:spPr bwMode="auto">
          <a:xfrm rot="-5400000">
            <a:off x="7444428" y="2992556"/>
            <a:ext cx="136525" cy="117475"/>
          </a:xfrm>
          <a:prstGeom prst="triangle">
            <a:avLst>
              <a:gd name="adj" fmla="val 50000"/>
            </a:avLst>
          </a:prstGeom>
          <a:solidFill>
            <a:schemeClr val="tx1"/>
          </a:solidFill>
          <a:ln w="9525">
            <a:noFill/>
            <a:miter lim="800000"/>
            <a:headEnd/>
            <a:tailEnd/>
          </a:ln>
        </p:spPr>
        <p:txBody>
          <a:bodyPr wrap="none" anchor="ctr"/>
          <a:lstStyle/>
          <a:p>
            <a:endParaRPr lang="en-US" i="0">
              <a:latin typeface="Arial Narrow" panose="020B0606020202030204" pitchFamily="34" charset="0"/>
            </a:endParaRPr>
          </a:p>
        </p:txBody>
      </p:sp>
      <p:sp>
        <p:nvSpPr>
          <p:cNvPr id="81" name="TextBox 80">
            <a:extLst>
              <a:ext uri="{FF2B5EF4-FFF2-40B4-BE49-F238E27FC236}">
                <a16:creationId xmlns:a16="http://schemas.microsoft.com/office/drawing/2014/main" id="{1C41E3A2-5DA0-4829-8EC9-97BF0AD0AF06}"/>
              </a:ext>
            </a:extLst>
          </p:cNvPr>
          <p:cNvSpPr txBox="1"/>
          <p:nvPr/>
        </p:nvSpPr>
        <p:spPr>
          <a:xfrm>
            <a:off x="10059482" y="2441634"/>
            <a:ext cx="723275" cy="400110"/>
          </a:xfrm>
          <a:prstGeom prst="rect">
            <a:avLst/>
          </a:prstGeom>
          <a:noFill/>
        </p:spPr>
        <p:txBody>
          <a:bodyPr wrap="none" rtlCol="0">
            <a:spAutoFit/>
          </a:bodyPr>
          <a:lstStyle/>
          <a:p>
            <a:r>
              <a:rPr lang="en-US" sz="2000" b="1" i="0" dirty="0">
                <a:latin typeface="Arial Narrow" panose="020B0606020202030204" pitchFamily="34" charset="0"/>
              </a:rPr>
              <a:t>Ports</a:t>
            </a:r>
          </a:p>
        </p:txBody>
      </p:sp>
      <p:sp>
        <p:nvSpPr>
          <p:cNvPr id="82" name="TextBox 81">
            <a:extLst>
              <a:ext uri="{FF2B5EF4-FFF2-40B4-BE49-F238E27FC236}">
                <a16:creationId xmlns:a16="http://schemas.microsoft.com/office/drawing/2014/main" id="{4F0133F4-5E3F-4DF2-98E4-34BB85A806DF}"/>
              </a:ext>
            </a:extLst>
          </p:cNvPr>
          <p:cNvSpPr txBox="1"/>
          <p:nvPr/>
        </p:nvSpPr>
        <p:spPr>
          <a:xfrm>
            <a:off x="535463" y="1950712"/>
            <a:ext cx="1647529" cy="1323439"/>
          </a:xfrm>
          <a:prstGeom prst="rect">
            <a:avLst/>
          </a:prstGeom>
          <a:noFill/>
        </p:spPr>
        <p:txBody>
          <a:bodyPr wrap="square" rtlCol="0">
            <a:spAutoFit/>
          </a:bodyPr>
          <a:lstStyle/>
          <a:p>
            <a:r>
              <a:rPr lang="en-US" sz="2000" b="1" i="0" dirty="0">
                <a:latin typeface="Arial Narrow" panose="020B0606020202030204" pitchFamily="34" charset="0"/>
              </a:rPr>
              <a:t>Intermediary airports (Anchorage, Gander)</a:t>
            </a:r>
          </a:p>
        </p:txBody>
      </p:sp>
      <p:sp>
        <p:nvSpPr>
          <p:cNvPr id="83" name="TextBox 82">
            <a:extLst>
              <a:ext uri="{FF2B5EF4-FFF2-40B4-BE49-F238E27FC236}">
                <a16:creationId xmlns:a16="http://schemas.microsoft.com/office/drawing/2014/main" id="{DC087519-6BD8-4B0B-A612-53E4E465E15C}"/>
              </a:ext>
            </a:extLst>
          </p:cNvPr>
          <p:cNvSpPr txBox="1"/>
          <p:nvPr/>
        </p:nvSpPr>
        <p:spPr>
          <a:xfrm>
            <a:off x="565831" y="4452140"/>
            <a:ext cx="1647529" cy="707886"/>
          </a:xfrm>
          <a:prstGeom prst="rect">
            <a:avLst/>
          </a:prstGeom>
          <a:noFill/>
        </p:spPr>
        <p:txBody>
          <a:bodyPr wrap="square" rtlCol="0">
            <a:spAutoFit/>
          </a:bodyPr>
          <a:lstStyle/>
          <a:p>
            <a:r>
              <a:rPr lang="en-US" sz="2000" b="1" i="0" dirty="0">
                <a:latin typeface="Arial Narrow" panose="020B0606020202030204" pitchFamily="34" charset="0"/>
              </a:rPr>
              <a:t>Panama and Suez canals</a:t>
            </a:r>
          </a:p>
        </p:txBody>
      </p:sp>
      <p:sp>
        <p:nvSpPr>
          <p:cNvPr id="159" name="TextBox 158">
            <a:extLst>
              <a:ext uri="{FF2B5EF4-FFF2-40B4-BE49-F238E27FC236}">
                <a16:creationId xmlns:a16="http://schemas.microsoft.com/office/drawing/2014/main" id="{1EA9354C-5555-4CFC-AC5F-6B26EA0E3934}"/>
              </a:ext>
            </a:extLst>
          </p:cNvPr>
          <p:cNvSpPr txBox="1"/>
          <p:nvPr/>
        </p:nvSpPr>
        <p:spPr>
          <a:xfrm>
            <a:off x="10096657" y="4447185"/>
            <a:ext cx="1647529" cy="707886"/>
          </a:xfrm>
          <a:prstGeom prst="rect">
            <a:avLst/>
          </a:prstGeom>
          <a:noFill/>
        </p:spPr>
        <p:txBody>
          <a:bodyPr wrap="square" rtlCol="0">
            <a:spAutoFit/>
          </a:bodyPr>
          <a:lstStyle/>
          <a:p>
            <a:r>
              <a:rPr lang="en-US" sz="2000" b="1" i="0" dirty="0">
                <a:latin typeface="Arial Narrow" panose="020B0606020202030204" pitchFamily="34" charset="0"/>
              </a:rPr>
              <a:t>Major airport hubs</a:t>
            </a:r>
          </a:p>
        </p:txBody>
      </p:sp>
      <p:sp>
        <p:nvSpPr>
          <p:cNvPr id="160" name="Rectangle 159">
            <a:extLst>
              <a:ext uri="{FF2B5EF4-FFF2-40B4-BE49-F238E27FC236}">
                <a16:creationId xmlns:a16="http://schemas.microsoft.com/office/drawing/2014/main" id="{5600F6EF-FEA4-4BC8-B182-296C6A95B421}"/>
              </a:ext>
            </a:extLst>
          </p:cNvPr>
          <p:cNvSpPr/>
          <p:nvPr/>
        </p:nvSpPr>
        <p:spPr>
          <a:xfrm>
            <a:off x="942501" y="6481323"/>
            <a:ext cx="5901039" cy="369332"/>
          </a:xfrm>
          <a:prstGeom prst="rect">
            <a:avLst/>
          </a:prstGeom>
        </p:spPr>
        <p:txBody>
          <a:bodyPr wrap="none">
            <a:spAutoFit/>
          </a:bodyPr>
          <a:lstStyle/>
          <a:p>
            <a:pPr lvl="0"/>
            <a:r>
              <a:rPr lang="en-US" i="1" dirty="0">
                <a:latin typeface="Arial Narrow" panose="020B0606020202030204" pitchFamily="34" charset="0"/>
              </a:rPr>
              <a:t>A </a:t>
            </a:r>
            <a:r>
              <a:rPr lang="en-US" b="1" i="1" dirty="0">
                <a:latin typeface="Arial Narrow" panose="020B0606020202030204" pitchFamily="34" charset="0"/>
              </a:rPr>
              <a:t>location</a:t>
            </a:r>
            <a:r>
              <a:rPr lang="en-US" i="1" dirty="0">
                <a:latin typeface="Arial Narrow" panose="020B0606020202030204" pitchFamily="34" charset="0"/>
              </a:rPr>
              <a:t> can be a central or an intermediate element of mobility</a:t>
            </a:r>
            <a:endParaRPr lang="en-US" b="1" i="1" dirty="0">
              <a:latin typeface="Arial Narrow" panose="020B0606020202030204" pitchFamily="34" charset="0"/>
            </a:endParaRPr>
          </a:p>
        </p:txBody>
      </p:sp>
    </p:spTree>
    <p:extLst>
      <p:ext uri="{BB962C8B-B14F-4D97-AF65-F5344CB8AC3E}">
        <p14:creationId xmlns:p14="http://schemas.microsoft.com/office/powerpoint/2010/main" val="3940315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Longitudinal Intermediacy: </a:t>
            </a:r>
            <a:r>
              <a:rPr lang="en-US" dirty="0" err="1"/>
              <a:t>Icelandair</a:t>
            </a:r>
            <a:endParaRPr lang="en-US" dirty="0"/>
          </a:p>
        </p:txBody>
      </p:sp>
      <p:pic>
        <p:nvPicPr>
          <p:cNvPr id="6" name="Picture 5" descr="A close up of a map&#10;&#10;Description automatically generated">
            <a:extLst>
              <a:ext uri="{FF2B5EF4-FFF2-40B4-BE49-F238E27FC236}">
                <a16:creationId xmlns:a16="http://schemas.microsoft.com/office/drawing/2014/main" id="{261AE79E-44B3-4B54-B25A-E69E44A9F0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9944" y="1130341"/>
            <a:ext cx="7772400" cy="5655222"/>
          </a:xfrm>
          <a:prstGeom prst="rect">
            <a:avLst/>
          </a:prstGeom>
        </p:spPr>
      </p:pic>
      <p:sp>
        <p:nvSpPr>
          <p:cNvPr id="4" name="Oval 3">
            <a:extLst>
              <a:ext uri="{FF2B5EF4-FFF2-40B4-BE49-F238E27FC236}">
                <a16:creationId xmlns:a16="http://schemas.microsoft.com/office/drawing/2014/main" id="{82FDC0EF-5EE3-445E-B34D-8E8096A4180D}"/>
              </a:ext>
            </a:extLst>
          </p:cNvPr>
          <p:cNvSpPr/>
          <p:nvPr/>
        </p:nvSpPr>
        <p:spPr>
          <a:xfrm>
            <a:off x="335953" y="385335"/>
            <a:ext cx="365760" cy="3657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Tree>
    <p:extLst>
      <p:ext uri="{BB962C8B-B14F-4D97-AF65-F5344CB8AC3E}">
        <p14:creationId xmlns:p14="http://schemas.microsoft.com/office/powerpoint/2010/main" val="1105585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The World in a Box: Containers on the Move</a:t>
            </a:r>
          </a:p>
        </p:txBody>
      </p:sp>
      <p:sp>
        <p:nvSpPr>
          <p:cNvPr id="3" name="Action Button: Movie 2">
            <a:hlinkClick r:id="rId3" highlightClick="1"/>
          </p:cNvPr>
          <p:cNvSpPr/>
          <p:nvPr/>
        </p:nvSpPr>
        <p:spPr bwMode="auto">
          <a:xfrm>
            <a:off x="10568296" y="5950653"/>
            <a:ext cx="942680" cy="518474"/>
          </a:xfrm>
          <a:prstGeom prst="actionButtonMovie">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 name="TextBox 3"/>
          <p:cNvSpPr txBox="1"/>
          <p:nvPr/>
        </p:nvSpPr>
        <p:spPr>
          <a:xfrm>
            <a:off x="10232363" y="5451424"/>
            <a:ext cx="1614545" cy="400110"/>
          </a:xfrm>
          <a:prstGeom prst="rect">
            <a:avLst/>
          </a:prstGeom>
          <a:noFill/>
        </p:spPr>
        <p:txBody>
          <a:bodyPr wrap="none" rtlCol="0">
            <a:spAutoFit/>
          </a:bodyPr>
          <a:lstStyle/>
          <a:p>
            <a:r>
              <a:rPr lang="en-US" sz="2000" b="1" dirty="0">
                <a:latin typeface="Agency FB" pitchFamily="34" charset="0"/>
              </a:rPr>
              <a:t>Watch this video</a:t>
            </a:r>
          </a:p>
        </p:txBody>
      </p:sp>
      <p:pic>
        <p:nvPicPr>
          <p:cNvPr id="9" name="Picture 8" descr="A picture containing container, road, outdoor, street&#10;&#10;Description automatically generated">
            <a:extLst>
              <a:ext uri="{FF2B5EF4-FFF2-40B4-BE49-F238E27FC236}">
                <a16:creationId xmlns:a16="http://schemas.microsoft.com/office/drawing/2014/main" id="{1ACFC8DA-392D-4BB7-A75C-84A07EF0D5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7642" y="1506905"/>
            <a:ext cx="6616296" cy="4962222"/>
          </a:xfrm>
          <a:prstGeom prst="rect">
            <a:avLst/>
          </a:prstGeom>
        </p:spPr>
      </p:pic>
    </p:spTree>
    <p:extLst>
      <p:ext uri="{BB962C8B-B14F-4D97-AF65-F5344CB8AC3E}">
        <p14:creationId xmlns:p14="http://schemas.microsoft.com/office/powerpoint/2010/main" val="2988714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Latitudinal Intermediacy: COPA Airlines</a:t>
            </a:r>
          </a:p>
        </p:txBody>
      </p:sp>
      <p:pic>
        <p:nvPicPr>
          <p:cNvPr id="6" name="Picture 5" descr="A close up of a map&#10;&#10;Description automatically generated">
            <a:extLst>
              <a:ext uri="{FF2B5EF4-FFF2-40B4-BE49-F238E27FC236}">
                <a16:creationId xmlns:a16="http://schemas.microsoft.com/office/drawing/2014/main" id="{9B2F61CE-57A0-41BB-A2C9-0E9DD2865B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9692" y="1126855"/>
            <a:ext cx="6583680" cy="5676974"/>
          </a:xfrm>
          <a:prstGeom prst="rect">
            <a:avLst/>
          </a:prstGeom>
        </p:spPr>
      </p:pic>
      <p:sp>
        <p:nvSpPr>
          <p:cNvPr id="4" name="Oval 3">
            <a:extLst>
              <a:ext uri="{FF2B5EF4-FFF2-40B4-BE49-F238E27FC236}">
                <a16:creationId xmlns:a16="http://schemas.microsoft.com/office/drawing/2014/main" id="{82FDC0EF-5EE3-445E-B34D-8E8096A4180D}"/>
              </a:ext>
            </a:extLst>
          </p:cNvPr>
          <p:cNvSpPr/>
          <p:nvPr/>
        </p:nvSpPr>
        <p:spPr>
          <a:xfrm>
            <a:off x="335953" y="385335"/>
            <a:ext cx="365760" cy="3657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Tree>
    <p:extLst>
      <p:ext uri="{BB962C8B-B14F-4D97-AF65-F5344CB8AC3E}">
        <p14:creationId xmlns:p14="http://schemas.microsoft.com/office/powerpoint/2010/main" val="4162304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99D2F-6630-43F1-A492-940F65AE0A63}"/>
              </a:ext>
            </a:extLst>
          </p:cNvPr>
          <p:cNvSpPr>
            <a:spLocks noGrp="1"/>
          </p:cNvSpPr>
          <p:nvPr>
            <p:ph type="title"/>
          </p:nvPr>
        </p:nvSpPr>
        <p:spPr/>
        <p:txBody>
          <a:bodyPr/>
          <a:lstStyle/>
          <a:p>
            <a:r>
              <a:rPr lang="en-US" dirty="0"/>
              <a:t>Hong Kong </a:t>
            </a:r>
            <a:r>
              <a:rPr lang="en-US" dirty="0" err="1"/>
              <a:t>Chek</a:t>
            </a:r>
            <a:r>
              <a:rPr lang="en-US" dirty="0"/>
              <a:t> Lap </a:t>
            </a:r>
            <a:r>
              <a:rPr lang="en-US" dirty="0" err="1"/>
              <a:t>Kok</a:t>
            </a:r>
            <a:r>
              <a:rPr lang="en-US" dirty="0"/>
              <a:t> Terminal</a:t>
            </a:r>
          </a:p>
        </p:txBody>
      </p:sp>
      <p:pic>
        <p:nvPicPr>
          <p:cNvPr id="3" name="Picture 2">
            <a:extLst>
              <a:ext uri="{FF2B5EF4-FFF2-40B4-BE49-F238E27FC236}">
                <a16:creationId xmlns:a16="http://schemas.microsoft.com/office/drawing/2014/main" id="{3BB1A35E-12E8-4DCB-9C71-BB0EF6D178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1261" y="1009806"/>
            <a:ext cx="10008296" cy="5499578"/>
          </a:xfrm>
          <a:prstGeom prst="rect">
            <a:avLst/>
          </a:prstGeom>
        </p:spPr>
      </p:pic>
      <p:sp>
        <p:nvSpPr>
          <p:cNvPr id="4" name="Text Box 60">
            <a:extLst>
              <a:ext uri="{FF2B5EF4-FFF2-40B4-BE49-F238E27FC236}">
                <a16:creationId xmlns:a16="http://schemas.microsoft.com/office/drawing/2014/main" id="{0BAFA5C5-84F8-4968-A265-A97602571321}"/>
              </a:ext>
            </a:extLst>
          </p:cNvPr>
          <p:cNvSpPr txBox="1">
            <a:spLocks noChangeArrowheads="1"/>
          </p:cNvSpPr>
          <p:nvPr/>
        </p:nvSpPr>
        <p:spPr bwMode="auto">
          <a:xfrm>
            <a:off x="1335604" y="5882914"/>
            <a:ext cx="3276859" cy="369332"/>
          </a:xfrm>
          <a:prstGeom prst="rect">
            <a:avLst/>
          </a:prstGeom>
          <a:noFill/>
          <a:ln w="9525">
            <a:noFill/>
            <a:miter lim="800000"/>
            <a:headEnd/>
            <a:tailEnd/>
          </a:ln>
        </p:spPr>
        <p:txBody>
          <a:bodyPr wrap="none">
            <a:spAutoFit/>
          </a:bodyPr>
          <a:lstStyle/>
          <a:p>
            <a:r>
              <a:rPr lang="en-US" b="1" dirty="0">
                <a:solidFill>
                  <a:schemeClr val="bg1"/>
                </a:solidFill>
                <a:latin typeface="+mn-lt"/>
              </a:rPr>
              <a:t>Hong Kong–Zhuhai–Macau Bridge</a:t>
            </a:r>
          </a:p>
        </p:txBody>
      </p:sp>
      <p:sp>
        <p:nvSpPr>
          <p:cNvPr id="5" name="Text Box 55">
            <a:extLst>
              <a:ext uri="{FF2B5EF4-FFF2-40B4-BE49-F238E27FC236}">
                <a16:creationId xmlns:a16="http://schemas.microsoft.com/office/drawing/2014/main" id="{48E67BF7-1457-4341-9BC4-F9E6709F1D18}"/>
              </a:ext>
            </a:extLst>
          </p:cNvPr>
          <p:cNvSpPr txBox="1">
            <a:spLocks noChangeArrowheads="1"/>
          </p:cNvSpPr>
          <p:nvPr/>
        </p:nvSpPr>
        <p:spPr bwMode="auto">
          <a:xfrm rot="20494349">
            <a:off x="1861523" y="5125428"/>
            <a:ext cx="492443" cy="338554"/>
          </a:xfrm>
          <a:prstGeom prst="rect">
            <a:avLst/>
          </a:prstGeom>
          <a:noFill/>
          <a:ln w="9525">
            <a:noFill/>
            <a:miter lim="800000"/>
            <a:headEnd/>
            <a:tailEnd/>
          </a:ln>
        </p:spPr>
        <p:txBody>
          <a:bodyPr wrap="none">
            <a:spAutoFit/>
          </a:bodyPr>
          <a:lstStyle/>
          <a:p>
            <a:pPr eaLnBrk="0" hangingPunct="0"/>
            <a:r>
              <a:rPr lang="en-US" sz="1600" b="1" dirty="0">
                <a:solidFill>
                  <a:schemeClr val="bg1"/>
                </a:solidFill>
                <a:latin typeface="+mn-lt"/>
              </a:rPr>
              <a:t>07R</a:t>
            </a:r>
          </a:p>
        </p:txBody>
      </p:sp>
      <p:sp>
        <p:nvSpPr>
          <p:cNvPr id="6" name="Text Box 55">
            <a:extLst>
              <a:ext uri="{FF2B5EF4-FFF2-40B4-BE49-F238E27FC236}">
                <a16:creationId xmlns:a16="http://schemas.microsoft.com/office/drawing/2014/main" id="{52A5D1AA-EF5B-43CF-BF4E-08FECB73C757}"/>
              </a:ext>
            </a:extLst>
          </p:cNvPr>
          <p:cNvSpPr txBox="1">
            <a:spLocks noChangeArrowheads="1"/>
          </p:cNvSpPr>
          <p:nvPr/>
        </p:nvSpPr>
        <p:spPr bwMode="auto">
          <a:xfrm rot="20494349">
            <a:off x="1753535" y="3107806"/>
            <a:ext cx="473206" cy="338554"/>
          </a:xfrm>
          <a:prstGeom prst="rect">
            <a:avLst/>
          </a:prstGeom>
          <a:noFill/>
          <a:ln w="9525">
            <a:noFill/>
            <a:miter lim="800000"/>
            <a:headEnd/>
            <a:tailEnd/>
          </a:ln>
        </p:spPr>
        <p:txBody>
          <a:bodyPr wrap="none">
            <a:spAutoFit/>
          </a:bodyPr>
          <a:lstStyle/>
          <a:p>
            <a:pPr eaLnBrk="0" hangingPunct="0"/>
            <a:r>
              <a:rPr lang="en-US" sz="1600" b="1" dirty="0">
                <a:solidFill>
                  <a:schemeClr val="bg1"/>
                </a:solidFill>
                <a:latin typeface="+mn-lt"/>
              </a:rPr>
              <a:t>07L</a:t>
            </a:r>
          </a:p>
        </p:txBody>
      </p:sp>
      <p:sp>
        <p:nvSpPr>
          <p:cNvPr id="7" name="Text Box 55">
            <a:extLst>
              <a:ext uri="{FF2B5EF4-FFF2-40B4-BE49-F238E27FC236}">
                <a16:creationId xmlns:a16="http://schemas.microsoft.com/office/drawing/2014/main" id="{82F1910E-407C-424D-9EFC-818D4D046760}"/>
              </a:ext>
            </a:extLst>
          </p:cNvPr>
          <p:cNvSpPr txBox="1">
            <a:spLocks noChangeArrowheads="1"/>
          </p:cNvSpPr>
          <p:nvPr/>
        </p:nvSpPr>
        <p:spPr bwMode="auto">
          <a:xfrm rot="20534998">
            <a:off x="7061755" y="3421041"/>
            <a:ext cx="473206" cy="338554"/>
          </a:xfrm>
          <a:prstGeom prst="rect">
            <a:avLst/>
          </a:prstGeom>
          <a:noFill/>
          <a:ln w="9525">
            <a:noFill/>
            <a:miter lim="800000"/>
            <a:headEnd/>
            <a:tailEnd/>
          </a:ln>
        </p:spPr>
        <p:txBody>
          <a:bodyPr wrap="none">
            <a:spAutoFit/>
          </a:bodyPr>
          <a:lstStyle/>
          <a:p>
            <a:pPr eaLnBrk="0" hangingPunct="0"/>
            <a:r>
              <a:rPr lang="en-US" sz="1600" b="1" dirty="0">
                <a:solidFill>
                  <a:schemeClr val="bg1"/>
                </a:solidFill>
                <a:latin typeface="+mn-lt"/>
              </a:rPr>
              <a:t>25L</a:t>
            </a:r>
          </a:p>
        </p:txBody>
      </p:sp>
      <p:sp>
        <p:nvSpPr>
          <p:cNvPr id="8" name="Text Box 55">
            <a:extLst>
              <a:ext uri="{FF2B5EF4-FFF2-40B4-BE49-F238E27FC236}">
                <a16:creationId xmlns:a16="http://schemas.microsoft.com/office/drawing/2014/main" id="{6C6014D2-1244-4A56-BA52-29E0529E5378}"/>
              </a:ext>
            </a:extLst>
          </p:cNvPr>
          <p:cNvSpPr txBox="1">
            <a:spLocks noChangeArrowheads="1"/>
          </p:cNvSpPr>
          <p:nvPr/>
        </p:nvSpPr>
        <p:spPr bwMode="auto">
          <a:xfrm rot="20534998">
            <a:off x="6805915" y="1378325"/>
            <a:ext cx="492443" cy="338554"/>
          </a:xfrm>
          <a:prstGeom prst="rect">
            <a:avLst/>
          </a:prstGeom>
          <a:noFill/>
          <a:ln w="9525">
            <a:noFill/>
            <a:miter lim="800000"/>
            <a:headEnd/>
            <a:tailEnd/>
          </a:ln>
        </p:spPr>
        <p:txBody>
          <a:bodyPr wrap="none">
            <a:spAutoFit/>
          </a:bodyPr>
          <a:lstStyle/>
          <a:p>
            <a:pPr eaLnBrk="0" hangingPunct="0"/>
            <a:r>
              <a:rPr lang="en-US" sz="1600" b="1" dirty="0">
                <a:solidFill>
                  <a:schemeClr val="bg1"/>
                </a:solidFill>
                <a:latin typeface="+mn-lt"/>
              </a:rPr>
              <a:t>25R</a:t>
            </a:r>
          </a:p>
        </p:txBody>
      </p:sp>
      <p:sp>
        <p:nvSpPr>
          <p:cNvPr id="9" name="Text Box 55">
            <a:extLst>
              <a:ext uri="{FF2B5EF4-FFF2-40B4-BE49-F238E27FC236}">
                <a16:creationId xmlns:a16="http://schemas.microsoft.com/office/drawing/2014/main" id="{9D44BE5F-0B49-4CB8-875E-855E9A8300C9}"/>
              </a:ext>
            </a:extLst>
          </p:cNvPr>
          <p:cNvSpPr txBox="1">
            <a:spLocks noChangeArrowheads="1"/>
          </p:cNvSpPr>
          <p:nvPr/>
        </p:nvSpPr>
        <p:spPr bwMode="auto">
          <a:xfrm>
            <a:off x="3872372" y="1547602"/>
            <a:ext cx="2246128" cy="338554"/>
          </a:xfrm>
          <a:prstGeom prst="rect">
            <a:avLst/>
          </a:prstGeom>
          <a:noFill/>
          <a:ln w="9525">
            <a:noFill/>
            <a:miter lim="800000"/>
            <a:headEnd/>
            <a:tailEnd/>
          </a:ln>
        </p:spPr>
        <p:txBody>
          <a:bodyPr wrap="none">
            <a:spAutoFit/>
          </a:bodyPr>
          <a:lstStyle/>
          <a:p>
            <a:pPr eaLnBrk="0" hangingPunct="0"/>
            <a:r>
              <a:rPr lang="en-US" sz="1600" b="1" dirty="0">
                <a:solidFill>
                  <a:schemeClr val="bg1"/>
                </a:solidFill>
                <a:latin typeface="+mn-lt"/>
              </a:rPr>
              <a:t>North Satellite Concourse</a:t>
            </a:r>
          </a:p>
        </p:txBody>
      </p:sp>
      <p:cxnSp>
        <p:nvCxnSpPr>
          <p:cNvPr id="10" name="Straight Arrow Connector 9">
            <a:extLst>
              <a:ext uri="{FF2B5EF4-FFF2-40B4-BE49-F238E27FC236}">
                <a16:creationId xmlns:a16="http://schemas.microsoft.com/office/drawing/2014/main" id="{B26EA05A-B21E-460B-9F6B-963D67597F06}"/>
              </a:ext>
            </a:extLst>
          </p:cNvPr>
          <p:cNvCxnSpPr/>
          <p:nvPr/>
        </p:nvCxnSpPr>
        <p:spPr>
          <a:xfrm>
            <a:off x="5941169" y="1849608"/>
            <a:ext cx="657021" cy="33281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 Box 55">
            <a:extLst>
              <a:ext uri="{FF2B5EF4-FFF2-40B4-BE49-F238E27FC236}">
                <a16:creationId xmlns:a16="http://schemas.microsoft.com/office/drawing/2014/main" id="{D49B6DDE-FE61-4C41-8E8F-9C1F475AFEBB}"/>
              </a:ext>
            </a:extLst>
          </p:cNvPr>
          <p:cNvSpPr txBox="1">
            <a:spLocks noChangeArrowheads="1"/>
          </p:cNvSpPr>
          <p:nvPr/>
        </p:nvSpPr>
        <p:spPr bwMode="auto">
          <a:xfrm rot="20412679">
            <a:off x="6219609" y="2474233"/>
            <a:ext cx="1296317" cy="338554"/>
          </a:xfrm>
          <a:prstGeom prst="rect">
            <a:avLst/>
          </a:prstGeom>
          <a:noFill/>
          <a:ln w="9525">
            <a:noFill/>
            <a:miter lim="800000"/>
            <a:headEnd/>
            <a:tailEnd/>
          </a:ln>
        </p:spPr>
        <p:txBody>
          <a:bodyPr wrap="none">
            <a:spAutoFit/>
          </a:bodyPr>
          <a:lstStyle/>
          <a:p>
            <a:pPr eaLnBrk="0" hangingPunct="0"/>
            <a:r>
              <a:rPr lang="en-US" sz="1600" b="1" dirty="0">
                <a:solidFill>
                  <a:schemeClr val="bg1"/>
                </a:solidFill>
                <a:latin typeface="+mn-lt"/>
              </a:rPr>
              <a:t>Main Terminal</a:t>
            </a:r>
          </a:p>
        </p:txBody>
      </p:sp>
      <p:sp>
        <p:nvSpPr>
          <p:cNvPr id="12" name="Text Box 55">
            <a:extLst>
              <a:ext uri="{FF2B5EF4-FFF2-40B4-BE49-F238E27FC236}">
                <a16:creationId xmlns:a16="http://schemas.microsoft.com/office/drawing/2014/main" id="{554C90A5-2C40-4AC7-85A7-553851DB4131}"/>
              </a:ext>
            </a:extLst>
          </p:cNvPr>
          <p:cNvSpPr txBox="1">
            <a:spLocks noChangeArrowheads="1"/>
          </p:cNvSpPr>
          <p:nvPr/>
        </p:nvSpPr>
        <p:spPr bwMode="auto">
          <a:xfrm rot="912404">
            <a:off x="9210092" y="1817531"/>
            <a:ext cx="1721806" cy="830997"/>
          </a:xfrm>
          <a:prstGeom prst="rect">
            <a:avLst/>
          </a:prstGeom>
          <a:noFill/>
          <a:ln w="9525">
            <a:noFill/>
            <a:miter lim="800000"/>
            <a:headEnd/>
            <a:tailEnd/>
          </a:ln>
        </p:spPr>
        <p:txBody>
          <a:bodyPr wrap="square">
            <a:spAutoFit/>
          </a:bodyPr>
          <a:lstStyle/>
          <a:p>
            <a:r>
              <a:rPr lang="en-US" sz="1600" b="1" dirty="0">
                <a:solidFill>
                  <a:schemeClr val="bg1"/>
                </a:solidFill>
                <a:latin typeface="+mn-lt"/>
              </a:rPr>
              <a:t>Hong Kong Boundary Crossing Facilities</a:t>
            </a:r>
          </a:p>
        </p:txBody>
      </p:sp>
      <p:sp>
        <p:nvSpPr>
          <p:cNvPr id="13" name="Text Box 55">
            <a:extLst>
              <a:ext uri="{FF2B5EF4-FFF2-40B4-BE49-F238E27FC236}">
                <a16:creationId xmlns:a16="http://schemas.microsoft.com/office/drawing/2014/main" id="{0494C830-447B-4BA3-8C9C-99728AB93D93}"/>
              </a:ext>
            </a:extLst>
          </p:cNvPr>
          <p:cNvSpPr txBox="1">
            <a:spLocks noChangeArrowheads="1"/>
          </p:cNvSpPr>
          <p:nvPr/>
        </p:nvSpPr>
        <p:spPr bwMode="auto">
          <a:xfrm rot="20482600">
            <a:off x="4731544" y="4634741"/>
            <a:ext cx="2419252" cy="369332"/>
          </a:xfrm>
          <a:prstGeom prst="rect">
            <a:avLst/>
          </a:prstGeom>
          <a:noFill/>
          <a:ln w="9525">
            <a:noFill/>
            <a:miter lim="800000"/>
            <a:headEnd/>
            <a:tailEnd/>
          </a:ln>
        </p:spPr>
        <p:txBody>
          <a:bodyPr wrap="none">
            <a:spAutoFit/>
          </a:bodyPr>
          <a:lstStyle/>
          <a:p>
            <a:pPr eaLnBrk="0" hangingPunct="0"/>
            <a:r>
              <a:rPr lang="en-US" b="1" dirty="0">
                <a:solidFill>
                  <a:schemeClr val="bg1"/>
                </a:solidFill>
                <a:latin typeface="+mn-lt"/>
              </a:rPr>
              <a:t>Logistics and cargo area</a:t>
            </a:r>
          </a:p>
        </p:txBody>
      </p:sp>
      <p:sp>
        <p:nvSpPr>
          <p:cNvPr id="14" name="Text Box 55">
            <a:extLst>
              <a:ext uri="{FF2B5EF4-FFF2-40B4-BE49-F238E27FC236}">
                <a16:creationId xmlns:a16="http://schemas.microsoft.com/office/drawing/2014/main" id="{CC4AEB91-059F-44F6-B7F4-F4506A30C8D2}"/>
              </a:ext>
            </a:extLst>
          </p:cNvPr>
          <p:cNvSpPr txBox="1">
            <a:spLocks noChangeArrowheads="1"/>
          </p:cNvSpPr>
          <p:nvPr/>
        </p:nvSpPr>
        <p:spPr bwMode="auto">
          <a:xfrm rot="20650657">
            <a:off x="7956704" y="1108552"/>
            <a:ext cx="771365" cy="338554"/>
          </a:xfrm>
          <a:prstGeom prst="rect">
            <a:avLst/>
          </a:prstGeom>
          <a:noFill/>
          <a:ln w="9525">
            <a:noFill/>
            <a:miter lim="800000"/>
            <a:headEnd/>
            <a:tailEnd/>
          </a:ln>
        </p:spPr>
        <p:txBody>
          <a:bodyPr wrap="none">
            <a:spAutoFit/>
          </a:bodyPr>
          <a:lstStyle/>
          <a:p>
            <a:pPr eaLnBrk="0" hangingPunct="0"/>
            <a:r>
              <a:rPr lang="en-US" sz="1600" b="1" dirty="0" err="1">
                <a:solidFill>
                  <a:schemeClr val="bg1"/>
                </a:solidFill>
                <a:latin typeface="+mn-lt"/>
              </a:rPr>
              <a:t>Skycity</a:t>
            </a:r>
            <a:endParaRPr lang="en-US" sz="1600" b="1" dirty="0">
              <a:solidFill>
                <a:schemeClr val="bg1"/>
              </a:solidFill>
              <a:latin typeface="+mn-lt"/>
            </a:endParaRPr>
          </a:p>
        </p:txBody>
      </p:sp>
      <p:sp>
        <p:nvSpPr>
          <p:cNvPr id="15" name="Text Box 55">
            <a:extLst>
              <a:ext uri="{FF2B5EF4-FFF2-40B4-BE49-F238E27FC236}">
                <a16:creationId xmlns:a16="http://schemas.microsoft.com/office/drawing/2014/main" id="{ECE09953-9EBB-419C-ACD0-FD2CD4566A17}"/>
              </a:ext>
            </a:extLst>
          </p:cNvPr>
          <p:cNvSpPr txBox="1">
            <a:spLocks noChangeArrowheads="1"/>
          </p:cNvSpPr>
          <p:nvPr/>
        </p:nvSpPr>
        <p:spPr bwMode="auto">
          <a:xfrm rot="20439241">
            <a:off x="3994949" y="2991786"/>
            <a:ext cx="1853392" cy="584775"/>
          </a:xfrm>
          <a:prstGeom prst="rect">
            <a:avLst/>
          </a:prstGeom>
          <a:noFill/>
          <a:ln w="9525">
            <a:noFill/>
            <a:miter lim="800000"/>
            <a:headEnd/>
            <a:tailEnd/>
          </a:ln>
        </p:spPr>
        <p:txBody>
          <a:bodyPr wrap="none">
            <a:spAutoFit/>
          </a:bodyPr>
          <a:lstStyle/>
          <a:p>
            <a:pPr algn="ctr" eaLnBrk="0" hangingPunct="0"/>
            <a:r>
              <a:rPr lang="en-US" sz="1600" b="1" dirty="0">
                <a:solidFill>
                  <a:schemeClr val="bg1"/>
                </a:solidFill>
                <a:latin typeface="+mn-lt"/>
              </a:rPr>
              <a:t>Terminal Expansion</a:t>
            </a:r>
          </a:p>
          <a:p>
            <a:pPr algn="ctr"/>
            <a:r>
              <a:rPr lang="en-US" sz="1600" b="1" dirty="0">
                <a:solidFill>
                  <a:schemeClr val="bg1"/>
                </a:solidFill>
                <a:latin typeface="+mn-lt"/>
              </a:rPr>
              <a:t>(Midfield Concourse)</a:t>
            </a:r>
          </a:p>
        </p:txBody>
      </p:sp>
      <p:sp>
        <p:nvSpPr>
          <p:cNvPr id="16" name="Text Box 60">
            <a:extLst>
              <a:ext uri="{FF2B5EF4-FFF2-40B4-BE49-F238E27FC236}">
                <a16:creationId xmlns:a16="http://schemas.microsoft.com/office/drawing/2014/main" id="{4AED0E19-F0D1-4A8E-A918-F61E7887C674}"/>
              </a:ext>
            </a:extLst>
          </p:cNvPr>
          <p:cNvSpPr txBox="1">
            <a:spLocks noChangeArrowheads="1"/>
          </p:cNvSpPr>
          <p:nvPr/>
        </p:nvSpPr>
        <p:spPr bwMode="auto">
          <a:xfrm>
            <a:off x="8208149" y="5744414"/>
            <a:ext cx="1592103" cy="646331"/>
          </a:xfrm>
          <a:prstGeom prst="rect">
            <a:avLst/>
          </a:prstGeom>
          <a:noFill/>
          <a:ln w="9525">
            <a:noFill/>
            <a:miter lim="800000"/>
            <a:headEnd/>
            <a:tailEnd/>
          </a:ln>
        </p:spPr>
        <p:txBody>
          <a:bodyPr wrap="none">
            <a:spAutoFit/>
          </a:bodyPr>
          <a:lstStyle/>
          <a:p>
            <a:pPr eaLnBrk="0" hangingPunct="0"/>
            <a:r>
              <a:rPr lang="en-US" b="1" dirty="0">
                <a:solidFill>
                  <a:schemeClr val="bg1"/>
                </a:solidFill>
                <a:latin typeface="+mn-lt"/>
              </a:rPr>
              <a:t>To Kowloon</a:t>
            </a:r>
          </a:p>
          <a:p>
            <a:pPr eaLnBrk="0" hangingPunct="0"/>
            <a:r>
              <a:rPr lang="en-US" b="1" dirty="0">
                <a:solidFill>
                  <a:schemeClr val="bg1"/>
                </a:solidFill>
                <a:latin typeface="+mn-lt"/>
              </a:rPr>
              <a:t>and Hong Kong</a:t>
            </a:r>
          </a:p>
        </p:txBody>
      </p:sp>
      <p:cxnSp>
        <p:nvCxnSpPr>
          <p:cNvPr id="17" name="Straight Arrow Connector 16">
            <a:extLst>
              <a:ext uri="{FF2B5EF4-FFF2-40B4-BE49-F238E27FC236}">
                <a16:creationId xmlns:a16="http://schemas.microsoft.com/office/drawing/2014/main" id="{1163187A-07D3-4785-8B6D-2C469CE76A0E}"/>
              </a:ext>
            </a:extLst>
          </p:cNvPr>
          <p:cNvCxnSpPr>
            <a:cxnSpLocks/>
          </p:cNvCxnSpPr>
          <p:nvPr/>
        </p:nvCxnSpPr>
        <p:spPr>
          <a:xfrm flipV="1">
            <a:off x="9506912" y="5552448"/>
            <a:ext cx="586680" cy="4719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8B71A975-A40C-44D5-B551-E7FCF0473A03}"/>
              </a:ext>
            </a:extLst>
          </p:cNvPr>
          <p:cNvSpPr/>
          <p:nvPr/>
        </p:nvSpPr>
        <p:spPr>
          <a:xfrm>
            <a:off x="324882" y="395764"/>
            <a:ext cx="365760" cy="3657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
        <p:nvSpPr>
          <p:cNvPr id="19" name="Action Button: Document 18" title="Read this Web Page">
            <a:hlinkClick r:id="rId3" highlightClick="1"/>
            <a:extLst>
              <a:ext uri="{FF2B5EF4-FFF2-40B4-BE49-F238E27FC236}">
                <a16:creationId xmlns:a16="http://schemas.microsoft.com/office/drawing/2014/main" id="{8B4B52BF-B2D2-43EB-A5B7-3953E0654149}"/>
              </a:ext>
            </a:extLst>
          </p:cNvPr>
          <p:cNvSpPr/>
          <p:nvPr/>
        </p:nvSpPr>
        <p:spPr bwMode="auto">
          <a:xfrm>
            <a:off x="8935133" y="306950"/>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20" name="TextBox 19">
            <a:extLst>
              <a:ext uri="{FF2B5EF4-FFF2-40B4-BE49-F238E27FC236}">
                <a16:creationId xmlns:a16="http://schemas.microsoft.com/office/drawing/2014/main" id="{57051D6F-D068-4302-B12B-D1274944B9A0}"/>
              </a:ext>
            </a:extLst>
          </p:cNvPr>
          <p:cNvSpPr txBox="1"/>
          <p:nvPr/>
        </p:nvSpPr>
        <p:spPr>
          <a:xfrm>
            <a:off x="9538450" y="368160"/>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21" name="Rectangle 20">
            <a:extLst>
              <a:ext uri="{FF2B5EF4-FFF2-40B4-BE49-F238E27FC236}">
                <a16:creationId xmlns:a16="http://schemas.microsoft.com/office/drawing/2014/main" id="{3DF10F86-0ED4-454C-BBF0-70D6A0FEFBB9}"/>
              </a:ext>
            </a:extLst>
          </p:cNvPr>
          <p:cNvSpPr/>
          <p:nvPr/>
        </p:nvSpPr>
        <p:spPr>
          <a:xfrm>
            <a:off x="1044775" y="6487641"/>
            <a:ext cx="5187702" cy="369332"/>
          </a:xfrm>
          <a:prstGeom prst="rect">
            <a:avLst/>
          </a:prstGeom>
        </p:spPr>
        <p:txBody>
          <a:bodyPr wrap="none">
            <a:spAutoFit/>
          </a:bodyPr>
          <a:lstStyle/>
          <a:p>
            <a:pPr lvl="0"/>
            <a:r>
              <a:rPr lang="en-US" i="1" dirty="0">
                <a:latin typeface="Arial Narrow" panose="020B0606020202030204" pitchFamily="34" charset="0"/>
              </a:rPr>
              <a:t>To overcome </a:t>
            </a:r>
            <a:r>
              <a:rPr lang="en-US" b="1" i="1" dirty="0">
                <a:latin typeface="Arial Narrow" panose="020B0606020202030204" pitchFamily="34" charset="0"/>
              </a:rPr>
              <a:t>geography</a:t>
            </a:r>
            <a:r>
              <a:rPr lang="en-US" i="1" dirty="0">
                <a:latin typeface="Arial Narrow" panose="020B0606020202030204" pitchFamily="34" charset="0"/>
              </a:rPr>
              <a:t>, transportation requires a footprint</a:t>
            </a:r>
            <a:endParaRPr lang="en-US" i="1" dirty="0"/>
          </a:p>
        </p:txBody>
      </p:sp>
    </p:spTree>
    <p:extLst>
      <p:ext uri="{BB962C8B-B14F-4D97-AF65-F5344CB8AC3E}">
        <p14:creationId xmlns:p14="http://schemas.microsoft.com/office/powerpoint/2010/main" val="1555900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Atomization versus </a:t>
            </a:r>
            <a:r>
              <a:rPr lang="en-US" dirty="0" err="1"/>
              <a:t>Massification</a:t>
            </a:r>
            <a:r>
              <a:rPr lang="en-US" dirty="0"/>
              <a:t> in Transportation Modes</a:t>
            </a:r>
          </a:p>
        </p:txBody>
      </p:sp>
      <p:sp>
        <p:nvSpPr>
          <p:cNvPr id="57" name="Action Button: Document 56" title="Read this Web Page">
            <a:hlinkClick r:id="rId3" highlightClick="1"/>
            <a:extLst>
              <a:ext uri="{FF2B5EF4-FFF2-40B4-BE49-F238E27FC236}">
                <a16:creationId xmlns:a16="http://schemas.microsoft.com/office/drawing/2014/main" id="{567F9E8A-74FB-433E-B502-BD641662404D}"/>
              </a:ext>
            </a:extLst>
          </p:cNvPr>
          <p:cNvSpPr/>
          <p:nvPr/>
        </p:nvSpPr>
        <p:spPr bwMode="auto">
          <a:xfrm>
            <a:off x="1157970" y="5512622"/>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59" name="TextBox 58">
            <a:extLst>
              <a:ext uri="{FF2B5EF4-FFF2-40B4-BE49-F238E27FC236}">
                <a16:creationId xmlns:a16="http://schemas.microsoft.com/office/drawing/2014/main" id="{4550BA84-63DD-419B-B12A-B7DE019E575F}"/>
              </a:ext>
            </a:extLst>
          </p:cNvPr>
          <p:cNvSpPr txBox="1"/>
          <p:nvPr/>
        </p:nvSpPr>
        <p:spPr>
          <a:xfrm>
            <a:off x="1761287" y="5573832"/>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65" name="Oval 64">
            <a:extLst>
              <a:ext uri="{FF2B5EF4-FFF2-40B4-BE49-F238E27FC236}">
                <a16:creationId xmlns:a16="http://schemas.microsoft.com/office/drawing/2014/main" id="{BA2112BC-15FB-40FC-8AC0-D5FE45178D9B}"/>
              </a:ext>
            </a:extLst>
          </p:cNvPr>
          <p:cNvSpPr/>
          <p:nvPr/>
        </p:nvSpPr>
        <p:spPr>
          <a:xfrm>
            <a:off x="317905" y="395764"/>
            <a:ext cx="365760" cy="3657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7</a:t>
            </a:r>
          </a:p>
        </p:txBody>
      </p:sp>
      <p:sp>
        <p:nvSpPr>
          <p:cNvPr id="88" name="Isosceles Triangle 87">
            <a:extLst>
              <a:ext uri="{FF2B5EF4-FFF2-40B4-BE49-F238E27FC236}">
                <a16:creationId xmlns:a16="http://schemas.microsoft.com/office/drawing/2014/main" id="{CD4F9A92-5AB5-46D3-915F-A2E52663E16B}"/>
              </a:ext>
            </a:extLst>
          </p:cNvPr>
          <p:cNvSpPr/>
          <p:nvPr/>
        </p:nvSpPr>
        <p:spPr bwMode="auto">
          <a:xfrm rot="16200000">
            <a:off x="4755301" y="585344"/>
            <a:ext cx="2743200" cy="5943600"/>
          </a:xfrm>
          <a:prstGeom prst="triangle">
            <a:avLst/>
          </a:prstGeom>
          <a:gradFill flip="none" rotWithShape="1">
            <a:gsLst>
              <a:gs pos="0">
                <a:schemeClr val="bg1">
                  <a:lumMod val="65000"/>
                </a:schemeClr>
              </a:gs>
              <a:gs pos="100000">
                <a:schemeClr val="accent2">
                  <a:lumMod val="20000"/>
                  <a:lumOff val="80000"/>
                </a:schemeClr>
              </a:gs>
            </a:gsLst>
            <a:lin ang="162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89" name="Rounded Rectangle 43">
            <a:extLst>
              <a:ext uri="{FF2B5EF4-FFF2-40B4-BE49-F238E27FC236}">
                <a16:creationId xmlns:a16="http://schemas.microsoft.com/office/drawing/2014/main" id="{065DB77C-0C7C-4E6D-A506-5DBD2BC2BCA4}"/>
              </a:ext>
            </a:extLst>
          </p:cNvPr>
          <p:cNvSpPr/>
          <p:nvPr/>
        </p:nvSpPr>
        <p:spPr bwMode="auto">
          <a:xfrm>
            <a:off x="3233564" y="3049522"/>
            <a:ext cx="457200" cy="182880"/>
          </a:xfrm>
          <a:prstGeom prst="roundRect">
            <a:avLst/>
          </a:prstGeom>
          <a:solidFill>
            <a:schemeClr val="bg1"/>
          </a:solidFill>
          <a:ln w="1905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90" name="Rounded Rectangle 31">
            <a:extLst>
              <a:ext uri="{FF2B5EF4-FFF2-40B4-BE49-F238E27FC236}">
                <a16:creationId xmlns:a16="http://schemas.microsoft.com/office/drawing/2014/main" id="{2EF7CF6B-0D82-4040-9E89-3CC209779779}"/>
              </a:ext>
            </a:extLst>
          </p:cNvPr>
          <p:cNvSpPr/>
          <p:nvPr/>
        </p:nvSpPr>
        <p:spPr bwMode="auto">
          <a:xfrm>
            <a:off x="5507224" y="4686623"/>
            <a:ext cx="1645920" cy="182880"/>
          </a:xfrm>
          <a:prstGeom prst="roundRect">
            <a:avLst/>
          </a:prstGeom>
          <a:solidFill>
            <a:schemeClr val="bg1"/>
          </a:solidFill>
          <a:ln w="190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91" name="TextBox 90">
            <a:extLst>
              <a:ext uri="{FF2B5EF4-FFF2-40B4-BE49-F238E27FC236}">
                <a16:creationId xmlns:a16="http://schemas.microsoft.com/office/drawing/2014/main" id="{74496B7F-27B6-4A0A-811B-5B2BAA0D238F}"/>
              </a:ext>
            </a:extLst>
          </p:cNvPr>
          <p:cNvSpPr txBox="1"/>
          <p:nvPr/>
        </p:nvSpPr>
        <p:spPr>
          <a:xfrm>
            <a:off x="1991973" y="3718246"/>
            <a:ext cx="683200" cy="738664"/>
          </a:xfrm>
          <a:prstGeom prst="rect">
            <a:avLst/>
          </a:prstGeom>
          <a:noFill/>
        </p:spPr>
        <p:txBody>
          <a:bodyPr wrap="none" rtlCol="0">
            <a:spAutoFit/>
          </a:bodyPr>
          <a:lstStyle/>
          <a:p>
            <a:r>
              <a:rPr lang="en-US" sz="1400" b="1" i="0" dirty="0">
                <a:latin typeface="Arial Narrow" panose="020B0606020202030204" pitchFamily="34" charset="0"/>
              </a:rPr>
              <a:t>Person</a:t>
            </a:r>
          </a:p>
          <a:p>
            <a:r>
              <a:rPr lang="en-US" sz="1400" b="1" i="0" dirty="0">
                <a:latin typeface="Arial Narrow" panose="020B0606020202030204" pitchFamily="34" charset="0"/>
              </a:rPr>
              <a:t>Parcel</a:t>
            </a:r>
          </a:p>
          <a:p>
            <a:r>
              <a:rPr lang="en-US" sz="1400" b="1" i="0" dirty="0">
                <a:latin typeface="Arial Narrow" panose="020B0606020202030204" pitchFamily="34" charset="0"/>
              </a:rPr>
              <a:t>Part</a:t>
            </a:r>
          </a:p>
        </p:txBody>
      </p:sp>
      <p:sp>
        <p:nvSpPr>
          <p:cNvPr id="92" name="Rounded Rectangle 39">
            <a:extLst>
              <a:ext uri="{FF2B5EF4-FFF2-40B4-BE49-F238E27FC236}">
                <a16:creationId xmlns:a16="http://schemas.microsoft.com/office/drawing/2014/main" id="{AAD1C34C-E3A3-45AC-A1E9-1F982FA8846E}"/>
              </a:ext>
            </a:extLst>
          </p:cNvPr>
          <p:cNvSpPr/>
          <p:nvPr/>
        </p:nvSpPr>
        <p:spPr bwMode="auto">
          <a:xfrm>
            <a:off x="6583625" y="5196386"/>
            <a:ext cx="2468880" cy="182880"/>
          </a:xfrm>
          <a:prstGeom prst="roundRect">
            <a:avLst/>
          </a:prstGeom>
          <a:solidFill>
            <a:schemeClr val="bg1"/>
          </a:solidFill>
          <a:ln w="190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93" name="TextBox 92">
            <a:extLst>
              <a:ext uri="{FF2B5EF4-FFF2-40B4-BE49-F238E27FC236}">
                <a16:creationId xmlns:a16="http://schemas.microsoft.com/office/drawing/2014/main" id="{EABBA9F9-A728-491B-802E-0FD589CCA122}"/>
              </a:ext>
            </a:extLst>
          </p:cNvPr>
          <p:cNvSpPr txBox="1"/>
          <p:nvPr/>
        </p:nvSpPr>
        <p:spPr>
          <a:xfrm>
            <a:off x="3195974" y="3381595"/>
            <a:ext cx="266420" cy="307777"/>
          </a:xfrm>
          <a:prstGeom prst="rect">
            <a:avLst/>
          </a:prstGeom>
          <a:noFill/>
        </p:spPr>
        <p:txBody>
          <a:bodyPr wrap="none" rtlCol="0">
            <a:spAutoFit/>
          </a:bodyPr>
          <a:lstStyle/>
          <a:p>
            <a:r>
              <a:rPr lang="en-US" sz="1400" b="1" i="0" dirty="0">
                <a:latin typeface="Arial Narrow" panose="020B0606020202030204" pitchFamily="34" charset="0"/>
              </a:rPr>
              <a:t>1</a:t>
            </a:r>
          </a:p>
        </p:txBody>
      </p:sp>
      <p:sp>
        <p:nvSpPr>
          <p:cNvPr id="94" name="TextBox 93">
            <a:extLst>
              <a:ext uri="{FF2B5EF4-FFF2-40B4-BE49-F238E27FC236}">
                <a16:creationId xmlns:a16="http://schemas.microsoft.com/office/drawing/2014/main" id="{3BB7625E-361D-4F5E-B072-690B2071DE43}"/>
              </a:ext>
            </a:extLst>
          </p:cNvPr>
          <p:cNvSpPr txBox="1"/>
          <p:nvPr/>
        </p:nvSpPr>
        <p:spPr>
          <a:xfrm>
            <a:off x="8469466" y="2531977"/>
            <a:ext cx="550151" cy="307777"/>
          </a:xfrm>
          <a:prstGeom prst="rect">
            <a:avLst/>
          </a:prstGeom>
          <a:noFill/>
        </p:spPr>
        <p:txBody>
          <a:bodyPr wrap="none" rtlCol="0">
            <a:spAutoFit/>
          </a:bodyPr>
          <a:lstStyle/>
          <a:p>
            <a:r>
              <a:rPr lang="en-US" sz="1400" b="1" i="0" dirty="0">
                <a:latin typeface="Arial Narrow" panose="020B0606020202030204" pitchFamily="34" charset="0"/>
              </a:rPr>
              <a:t>5,000</a:t>
            </a:r>
          </a:p>
        </p:txBody>
      </p:sp>
      <p:sp>
        <p:nvSpPr>
          <p:cNvPr id="95" name="TextBox 94">
            <a:extLst>
              <a:ext uri="{FF2B5EF4-FFF2-40B4-BE49-F238E27FC236}">
                <a16:creationId xmlns:a16="http://schemas.microsoft.com/office/drawing/2014/main" id="{A0728CEB-F25A-40C9-A99B-554CCDD3C8E5}"/>
              </a:ext>
            </a:extLst>
          </p:cNvPr>
          <p:cNvSpPr txBox="1"/>
          <p:nvPr/>
        </p:nvSpPr>
        <p:spPr>
          <a:xfrm>
            <a:off x="3663452" y="3396725"/>
            <a:ext cx="266420" cy="307777"/>
          </a:xfrm>
          <a:prstGeom prst="rect">
            <a:avLst/>
          </a:prstGeom>
          <a:noFill/>
        </p:spPr>
        <p:txBody>
          <a:bodyPr wrap="none" rtlCol="0">
            <a:spAutoFit/>
          </a:bodyPr>
          <a:lstStyle/>
          <a:p>
            <a:r>
              <a:rPr lang="en-US" sz="1400" b="1" i="0" dirty="0">
                <a:latin typeface="Arial Narrow" panose="020B0606020202030204" pitchFamily="34" charset="0"/>
              </a:rPr>
              <a:t>5</a:t>
            </a:r>
          </a:p>
        </p:txBody>
      </p:sp>
      <p:sp>
        <p:nvSpPr>
          <p:cNvPr id="96" name="TextBox 95">
            <a:extLst>
              <a:ext uri="{FF2B5EF4-FFF2-40B4-BE49-F238E27FC236}">
                <a16:creationId xmlns:a16="http://schemas.microsoft.com/office/drawing/2014/main" id="{7184AF9B-B4B5-455D-8E4A-9347EC1C92A0}"/>
              </a:ext>
            </a:extLst>
          </p:cNvPr>
          <p:cNvSpPr txBox="1"/>
          <p:nvPr/>
        </p:nvSpPr>
        <p:spPr>
          <a:xfrm>
            <a:off x="4414682" y="3124425"/>
            <a:ext cx="349776" cy="307777"/>
          </a:xfrm>
          <a:prstGeom prst="rect">
            <a:avLst/>
          </a:prstGeom>
          <a:noFill/>
        </p:spPr>
        <p:txBody>
          <a:bodyPr wrap="none" rtlCol="0">
            <a:spAutoFit/>
          </a:bodyPr>
          <a:lstStyle/>
          <a:p>
            <a:r>
              <a:rPr lang="en-US" sz="1400" b="1" i="0" dirty="0">
                <a:latin typeface="Arial Narrow" panose="020B0606020202030204" pitchFamily="34" charset="0"/>
              </a:rPr>
              <a:t>50</a:t>
            </a:r>
          </a:p>
        </p:txBody>
      </p:sp>
      <p:sp>
        <p:nvSpPr>
          <p:cNvPr id="97" name="TextBox 96">
            <a:extLst>
              <a:ext uri="{FF2B5EF4-FFF2-40B4-BE49-F238E27FC236}">
                <a16:creationId xmlns:a16="http://schemas.microsoft.com/office/drawing/2014/main" id="{12B14985-AEA8-48DD-93DF-014A985B7B00}"/>
              </a:ext>
            </a:extLst>
          </p:cNvPr>
          <p:cNvSpPr txBox="1"/>
          <p:nvPr/>
        </p:nvSpPr>
        <p:spPr>
          <a:xfrm>
            <a:off x="5629906" y="3157755"/>
            <a:ext cx="433132" cy="307777"/>
          </a:xfrm>
          <a:prstGeom prst="rect">
            <a:avLst/>
          </a:prstGeom>
          <a:noFill/>
        </p:spPr>
        <p:txBody>
          <a:bodyPr wrap="none" rtlCol="0">
            <a:spAutoFit/>
          </a:bodyPr>
          <a:lstStyle/>
          <a:p>
            <a:r>
              <a:rPr lang="en-US" sz="1400" b="1" i="0" dirty="0">
                <a:latin typeface="Arial Narrow" panose="020B0606020202030204" pitchFamily="34" charset="0"/>
              </a:rPr>
              <a:t>500</a:t>
            </a:r>
          </a:p>
        </p:txBody>
      </p:sp>
      <p:sp>
        <p:nvSpPr>
          <p:cNvPr id="98" name="TextBox 97">
            <a:extLst>
              <a:ext uri="{FF2B5EF4-FFF2-40B4-BE49-F238E27FC236}">
                <a16:creationId xmlns:a16="http://schemas.microsoft.com/office/drawing/2014/main" id="{94D9FC3E-7EAD-41F0-A80A-922984E2AB7A}"/>
              </a:ext>
            </a:extLst>
          </p:cNvPr>
          <p:cNvSpPr txBox="1"/>
          <p:nvPr/>
        </p:nvSpPr>
        <p:spPr>
          <a:xfrm>
            <a:off x="6885333" y="2912814"/>
            <a:ext cx="553357" cy="307777"/>
          </a:xfrm>
          <a:prstGeom prst="rect">
            <a:avLst/>
          </a:prstGeom>
          <a:noFill/>
        </p:spPr>
        <p:txBody>
          <a:bodyPr wrap="none" rtlCol="0">
            <a:spAutoFit/>
          </a:bodyPr>
          <a:lstStyle/>
          <a:p>
            <a:r>
              <a:rPr lang="en-US" sz="1400" b="1" i="0" dirty="0">
                <a:latin typeface="Arial Narrow" panose="020B0606020202030204" pitchFamily="34" charset="0"/>
              </a:rPr>
              <a:t>1,000</a:t>
            </a:r>
          </a:p>
        </p:txBody>
      </p:sp>
      <p:sp>
        <p:nvSpPr>
          <p:cNvPr id="99" name="TextBox 98">
            <a:extLst>
              <a:ext uri="{FF2B5EF4-FFF2-40B4-BE49-F238E27FC236}">
                <a16:creationId xmlns:a16="http://schemas.microsoft.com/office/drawing/2014/main" id="{273954CC-276B-4338-8FBC-D8BCE77E441F}"/>
              </a:ext>
            </a:extLst>
          </p:cNvPr>
          <p:cNvSpPr txBox="1"/>
          <p:nvPr/>
        </p:nvSpPr>
        <p:spPr>
          <a:xfrm>
            <a:off x="8433748" y="4355000"/>
            <a:ext cx="716863" cy="307777"/>
          </a:xfrm>
          <a:prstGeom prst="rect">
            <a:avLst/>
          </a:prstGeom>
          <a:noFill/>
        </p:spPr>
        <p:txBody>
          <a:bodyPr wrap="none" rtlCol="0">
            <a:spAutoFit/>
          </a:bodyPr>
          <a:lstStyle/>
          <a:p>
            <a:r>
              <a:rPr lang="en-US" sz="1400" b="1" i="0" dirty="0">
                <a:latin typeface="Arial Narrow" panose="020B0606020202030204" pitchFamily="34" charset="0"/>
              </a:rPr>
              <a:t>400,000</a:t>
            </a:r>
          </a:p>
        </p:txBody>
      </p:sp>
      <p:sp>
        <p:nvSpPr>
          <p:cNvPr id="100" name="TextBox 99">
            <a:extLst>
              <a:ext uri="{FF2B5EF4-FFF2-40B4-BE49-F238E27FC236}">
                <a16:creationId xmlns:a16="http://schemas.microsoft.com/office/drawing/2014/main" id="{5C5196A8-3ACF-420D-96A7-E223FF7DC704}"/>
              </a:ext>
            </a:extLst>
          </p:cNvPr>
          <p:cNvSpPr txBox="1"/>
          <p:nvPr/>
        </p:nvSpPr>
        <p:spPr>
          <a:xfrm>
            <a:off x="4417084" y="3689372"/>
            <a:ext cx="344966" cy="307777"/>
          </a:xfrm>
          <a:prstGeom prst="rect">
            <a:avLst/>
          </a:prstGeom>
          <a:noFill/>
        </p:spPr>
        <p:txBody>
          <a:bodyPr wrap="none" rtlCol="0">
            <a:spAutoFit/>
          </a:bodyPr>
          <a:lstStyle/>
          <a:p>
            <a:r>
              <a:rPr lang="en-US" sz="1400" b="1" i="0" dirty="0">
                <a:latin typeface="Arial Narrow" panose="020B0606020202030204" pitchFamily="34" charset="0"/>
              </a:rPr>
              <a:t>25</a:t>
            </a:r>
          </a:p>
        </p:txBody>
      </p:sp>
      <p:sp>
        <p:nvSpPr>
          <p:cNvPr id="101" name="Rounded Rectangle 60">
            <a:extLst>
              <a:ext uri="{FF2B5EF4-FFF2-40B4-BE49-F238E27FC236}">
                <a16:creationId xmlns:a16="http://schemas.microsoft.com/office/drawing/2014/main" id="{E2BD5912-F317-47D1-9E37-EA4974C18CCC}"/>
              </a:ext>
            </a:extLst>
          </p:cNvPr>
          <p:cNvSpPr/>
          <p:nvPr/>
        </p:nvSpPr>
        <p:spPr bwMode="auto">
          <a:xfrm>
            <a:off x="3721224" y="2844697"/>
            <a:ext cx="731520" cy="182880"/>
          </a:xfrm>
          <a:prstGeom prst="roundRect">
            <a:avLst/>
          </a:prstGeom>
          <a:solidFill>
            <a:schemeClr val="bg1"/>
          </a:solidFill>
          <a:ln w="1905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102" name="Rounded Rectangle 61">
            <a:extLst>
              <a:ext uri="{FF2B5EF4-FFF2-40B4-BE49-F238E27FC236}">
                <a16:creationId xmlns:a16="http://schemas.microsoft.com/office/drawing/2014/main" id="{2884F9D8-47C4-43CE-AB67-8F8F2B7045C0}"/>
              </a:ext>
            </a:extLst>
          </p:cNvPr>
          <p:cNvSpPr/>
          <p:nvPr/>
        </p:nvSpPr>
        <p:spPr bwMode="auto">
          <a:xfrm>
            <a:off x="3926232" y="2575386"/>
            <a:ext cx="1920240" cy="182880"/>
          </a:xfrm>
          <a:prstGeom prst="roundRect">
            <a:avLst/>
          </a:prstGeom>
          <a:solidFill>
            <a:schemeClr val="bg1"/>
          </a:solidFill>
          <a:ln w="1905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103" name="Rounded Rectangle 62">
            <a:extLst>
              <a:ext uri="{FF2B5EF4-FFF2-40B4-BE49-F238E27FC236}">
                <a16:creationId xmlns:a16="http://schemas.microsoft.com/office/drawing/2014/main" id="{344C01A1-6A10-4025-BEA8-0D1B2F0797CD}"/>
              </a:ext>
            </a:extLst>
          </p:cNvPr>
          <p:cNvSpPr/>
          <p:nvPr/>
        </p:nvSpPr>
        <p:spPr bwMode="auto">
          <a:xfrm>
            <a:off x="5171935" y="2278543"/>
            <a:ext cx="2011680" cy="182880"/>
          </a:xfrm>
          <a:prstGeom prst="roundRect">
            <a:avLst/>
          </a:prstGeom>
          <a:solidFill>
            <a:schemeClr val="bg1"/>
          </a:solidFill>
          <a:ln w="1905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104" name="Rounded Rectangle 63">
            <a:extLst>
              <a:ext uri="{FF2B5EF4-FFF2-40B4-BE49-F238E27FC236}">
                <a16:creationId xmlns:a16="http://schemas.microsoft.com/office/drawing/2014/main" id="{51A9AEAF-D374-4EBF-A748-97B305184017}"/>
              </a:ext>
            </a:extLst>
          </p:cNvPr>
          <p:cNvSpPr/>
          <p:nvPr/>
        </p:nvSpPr>
        <p:spPr bwMode="auto">
          <a:xfrm>
            <a:off x="5716542" y="1821907"/>
            <a:ext cx="3383280" cy="182880"/>
          </a:xfrm>
          <a:prstGeom prst="roundRect">
            <a:avLst/>
          </a:prstGeom>
          <a:solidFill>
            <a:schemeClr val="bg1"/>
          </a:solidFill>
          <a:ln w="1905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105" name="TextBox 104">
            <a:extLst>
              <a:ext uri="{FF2B5EF4-FFF2-40B4-BE49-F238E27FC236}">
                <a16:creationId xmlns:a16="http://schemas.microsoft.com/office/drawing/2014/main" id="{F380C0BE-2B70-4F42-917A-ADA0426A15CF}"/>
              </a:ext>
            </a:extLst>
          </p:cNvPr>
          <p:cNvSpPr txBox="1"/>
          <p:nvPr/>
        </p:nvSpPr>
        <p:spPr>
          <a:xfrm>
            <a:off x="5084922" y="3403235"/>
            <a:ext cx="429926" cy="307777"/>
          </a:xfrm>
          <a:prstGeom prst="rect">
            <a:avLst/>
          </a:prstGeom>
          <a:noFill/>
        </p:spPr>
        <p:txBody>
          <a:bodyPr wrap="none" rtlCol="0">
            <a:spAutoFit/>
          </a:bodyPr>
          <a:lstStyle/>
          <a:p>
            <a:r>
              <a:rPr lang="en-US" sz="1400" b="1" i="0" dirty="0">
                <a:latin typeface="Arial Narrow" panose="020B0606020202030204" pitchFamily="34" charset="0"/>
              </a:rPr>
              <a:t>100</a:t>
            </a:r>
          </a:p>
        </p:txBody>
      </p:sp>
      <p:sp>
        <p:nvSpPr>
          <p:cNvPr id="106" name="TextBox 105">
            <a:extLst>
              <a:ext uri="{FF2B5EF4-FFF2-40B4-BE49-F238E27FC236}">
                <a16:creationId xmlns:a16="http://schemas.microsoft.com/office/drawing/2014/main" id="{9502324B-33C5-466F-A7FA-BE4365617F2C}"/>
              </a:ext>
            </a:extLst>
          </p:cNvPr>
          <p:cNvSpPr txBox="1"/>
          <p:nvPr/>
        </p:nvSpPr>
        <p:spPr>
          <a:xfrm>
            <a:off x="5571561" y="3648204"/>
            <a:ext cx="553357" cy="307777"/>
          </a:xfrm>
          <a:prstGeom prst="rect">
            <a:avLst/>
          </a:prstGeom>
          <a:noFill/>
        </p:spPr>
        <p:txBody>
          <a:bodyPr wrap="none" rtlCol="0">
            <a:spAutoFit/>
          </a:bodyPr>
          <a:lstStyle/>
          <a:p>
            <a:r>
              <a:rPr lang="en-US" sz="1400" b="1" i="0" dirty="0">
                <a:latin typeface="Arial Narrow" panose="020B0606020202030204" pitchFamily="34" charset="0"/>
              </a:rPr>
              <a:t>1,000</a:t>
            </a:r>
          </a:p>
        </p:txBody>
      </p:sp>
      <p:sp>
        <p:nvSpPr>
          <p:cNvPr id="107" name="TextBox 106">
            <a:extLst>
              <a:ext uri="{FF2B5EF4-FFF2-40B4-BE49-F238E27FC236}">
                <a16:creationId xmlns:a16="http://schemas.microsoft.com/office/drawing/2014/main" id="{37351574-B509-48C7-A7AA-317613CD530B}"/>
              </a:ext>
            </a:extLst>
          </p:cNvPr>
          <p:cNvSpPr txBox="1"/>
          <p:nvPr/>
        </p:nvSpPr>
        <p:spPr>
          <a:xfrm>
            <a:off x="6867021" y="3947506"/>
            <a:ext cx="635110" cy="307777"/>
          </a:xfrm>
          <a:prstGeom prst="rect">
            <a:avLst/>
          </a:prstGeom>
          <a:noFill/>
        </p:spPr>
        <p:txBody>
          <a:bodyPr wrap="none" rtlCol="0">
            <a:spAutoFit/>
          </a:bodyPr>
          <a:lstStyle/>
          <a:p>
            <a:r>
              <a:rPr lang="en-US" sz="1400" b="1" i="0" dirty="0">
                <a:latin typeface="Arial Narrow" panose="020B0606020202030204" pitchFamily="34" charset="0"/>
              </a:rPr>
              <a:t>10,000</a:t>
            </a:r>
          </a:p>
        </p:txBody>
      </p:sp>
      <p:sp>
        <p:nvSpPr>
          <p:cNvPr id="108" name="TextBox 107">
            <a:extLst>
              <a:ext uri="{FF2B5EF4-FFF2-40B4-BE49-F238E27FC236}">
                <a16:creationId xmlns:a16="http://schemas.microsoft.com/office/drawing/2014/main" id="{0E20804E-4AA7-4D58-83FB-67ADE39540C9}"/>
              </a:ext>
            </a:extLst>
          </p:cNvPr>
          <p:cNvSpPr txBox="1"/>
          <p:nvPr/>
        </p:nvSpPr>
        <p:spPr>
          <a:xfrm>
            <a:off x="7616407" y="4131518"/>
            <a:ext cx="716863" cy="307777"/>
          </a:xfrm>
          <a:prstGeom prst="rect">
            <a:avLst/>
          </a:prstGeom>
          <a:noFill/>
        </p:spPr>
        <p:txBody>
          <a:bodyPr wrap="none" rtlCol="0">
            <a:spAutoFit/>
          </a:bodyPr>
          <a:lstStyle/>
          <a:p>
            <a:r>
              <a:rPr lang="en-US" sz="1400" b="1" i="0" dirty="0">
                <a:latin typeface="Arial Narrow" panose="020B0606020202030204" pitchFamily="34" charset="0"/>
              </a:rPr>
              <a:t>100,000</a:t>
            </a:r>
          </a:p>
        </p:txBody>
      </p:sp>
      <p:sp>
        <p:nvSpPr>
          <p:cNvPr id="109" name="Rounded Rectangle 69">
            <a:extLst>
              <a:ext uri="{FF2B5EF4-FFF2-40B4-BE49-F238E27FC236}">
                <a16:creationId xmlns:a16="http://schemas.microsoft.com/office/drawing/2014/main" id="{88497406-9012-4AF9-8B17-87A32A11B013}"/>
              </a:ext>
            </a:extLst>
          </p:cNvPr>
          <p:cNvSpPr/>
          <p:nvPr/>
        </p:nvSpPr>
        <p:spPr bwMode="auto">
          <a:xfrm>
            <a:off x="3428199" y="4029353"/>
            <a:ext cx="1097280" cy="182880"/>
          </a:xfrm>
          <a:prstGeom prst="roundRect">
            <a:avLst/>
          </a:prstGeom>
          <a:solidFill>
            <a:schemeClr val="bg1"/>
          </a:solidFill>
          <a:ln w="190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110" name="Rounded Rectangle 70">
            <a:extLst>
              <a:ext uri="{FF2B5EF4-FFF2-40B4-BE49-F238E27FC236}">
                <a16:creationId xmlns:a16="http://schemas.microsoft.com/office/drawing/2014/main" id="{3A79F3AC-7F8C-4BB3-8D83-CCA64A65ECFE}"/>
              </a:ext>
            </a:extLst>
          </p:cNvPr>
          <p:cNvSpPr/>
          <p:nvPr/>
        </p:nvSpPr>
        <p:spPr bwMode="auto">
          <a:xfrm>
            <a:off x="6226619" y="4941324"/>
            <a:ext cx="1774497" cy="182880"/>
          </a:xfrm>
          <a:prstGeom prst="roundRect">
            <a:avLst/>
          </a:prstGeom>
          <a:solidFill>
            <a:schemeClr val="bg1"/>
          </a:solidFill>
          <a:ln w="190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111" name="Rounded Rectangle 71">
            <a:extLst>
              <a:ext uri="{FF2B5EF4-FFF2-40B4-BE49-F238E27FC236}">
                <a16:creationId xmlns:a16="http://schemas.microsoft.com/office/drawing/2014/main" id="{DA04FEE7-AC59-42BE-A8A9-A1A98717D53C}"/>
              </a:ext>
            </a:extLst>
          </p:cNvPr>
          <p:cNvSpPr/>
          <p:nvPr/>
        </p:nvSpPr>
        <p:spPr bwMode="auto">
          <a:xfrm>
            <a:off x="4018910" y="4539870"/>
            <a:ext cx="1371600" cy="182880"/>
          </a:xfrm>
          <a:prstGeom prst="roundRect">
            <a:avLst/>
          </a:prstGeom>
          <a:solidFill>
            <a:schemeClr val="bg1"/>
          </a:solidFill>
          <a:ln w="190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112" name="TextBox 111">
            <a:extLst>
              <a:ext uri="{FF2B5EF4-FFF2-40B4-BE49-F238E27FC236}">
                <a16:creationId xmlns:a16="http://schemas.microsoft.com/office/drawing/2014/main" id="{19A3C9F0-0697-4534-B9BF-AEFAB5F1B786}"/>
              </a:ext>
            </a:extLst>
          </p:cNvPr>
          <p:cNvSpPr txBox="1"/>
          <p:nvPr/>
        </p:nvSpPr>
        <p:spPr>
          <a:xfrm>
            <a:off x="3285990" y="2992410"/>
            <a:ext cx="396262" cy="276999"/>
          </a:xfrm>
          <a:prstGeom prst="rect">
            <a:avLst/>
          </a:prstGeom>
          <a:noFill/>
        </p:spPr>
        <p:txBody>
          <a:bodyPr wrap="none" rtlCol="0">
            <a:spAutoFit/>
          </a:bodyPr>
          <a:lstStyle/>
          <a:p>
            <a:r>
              <a:rPr lang="en-US" sz="1200" b="1" i="0" dirty="0">
                <a:latin typeface="Arial Narrow" panose="020B0606020202030204" pitchFamily="34" charset="0"/>
              </a:rPr>
              <a:t>Car</a:t>
            </a:r>
          </a:p>
        </p:txBody>
      </p:sp>
      <p:sp>
        <p:nvSpPr>
          <p:cNvPr id="113" name="TextBox 112">
            <a:extLst>
              <a:ext uri="{FF2B5EF4-FFF2-40B4-BE49-F238E27FC236}">
                <a16:creationId xmlns:a16="http://schemas.microsoft.com/office/drawing/2014/main" id="{1187B229-EC49-4D38-AD4C-DA7FC8E4F670}"/>
              </a:ext>
            </a:extLst>
          </p:cNvPr>
          <p:cNvSpPr txBox="1"/>
          <p:nvPr/>
        </p:nvSpPr>
        <p:spPr>
          <a:xfrm>
            <a:off x="4570020" y="2526525"/>
            <a:ext cx="691215" cy="276999"/>
          </a:xfrm>
          <a:prstGeom prst="rect">
            <a:avLst/>
          </a:prstGeom>
          <a:noFill/>
        </p:spPr>
        <p:txBody>
          <a:bodyPr wrap="none" rtlCol="0">
            <a:spAutoFit/>
          </a:bodyPr>
          <a:lstStyle/>
          <a:p>
            <a:r>
              <a:rPr lang="en-US" sz="1200" b="1" i="0" dirty="0">
                <a:latin typeface="Arial Narrow" panose="020B0606020202030204" pitchFamily="34" charset="0"/>
              </a:rPr>
              <a:t>Airplane</a:t>
            </a:r>
          </a:p>
        </p:txBody>
      </p:sp>
      <p:sp>
        <p:nvSpPr>
          <p:cNvPr id="114" name="TextBox 113">
            <a:extLst>
              <a:ext uri="{FF2B5EF4-FFF2-40B4-BE49-F238E27FC236}">
                <a16:creationId xmlns:a16="http://schemas.microsoft.com/office/drawing/2014/main" id="{D3CB5BDF-F4E5-49D9-A6A3-D4DD8924080C}"/>
              </a:ext>
            </a:extLst>
          </p:cNvPr>
          <p:cNvSpPr txBox="1"/>
          <p:nvPr/>
        </p:nvSpPr>
        <p:spPr>
          <a:xfrm>
            <a:off x="6688403" y="1769052"/>
            <a:ext cx="1353256" cy="276999"/>
          </a:xfrm>
          <a:prstGeom prst="rect">
            <a:avLst/>
          </a:prstGeom>
          <a:noFill/>
        </p:spPr>
        <p:txBody>
          <a:bodyPr wrap="none" rtlCol="0">
            <a:spAutoFit/>
          </a:bodyPr>
          <a:lstStyle/>
          <a:p>
            <a:r>
              <a:rPr lang="en-US" sz="1200" b="1" i="0" dirty="0">
                <a:latin typeface="Arial Narrow" panose="020B0606020202030204" pitchFamily="34" charset="0"/>
              </a:rPr>
              <a:t>Ferry &amp; Cruise ship</a:t>
            </a:r>
          </a:p>
        </p:txBody>
      </p:sp>
      <p:sp>
        <p:nvSpPr>
          <p:cNvPr id="115" name="TextBox 114">
            <a:extLst>
              <a:ext uri="{FF2B5EF4-FFF2-40B4-BE49-F238E27FC236}">
                <a16:creationId xmlns:a16="http://schemas.microsoft.com/office/drawing/2014/main" id="{D2D5582D-87F1-4F97-8949-E605FD705862}"/>
              </a:ext>
            </a:extLst>
          </p:cNvPr>
          <p:cNvSpPr txBox="1"/>
          <p:nvPr/>
        </p:nvSpPr>
        <p:spPr>
          <a:xfrm>
            <a:off x="3879239" y="2792843"/>
            <a:ext cx="423514" cy="276999"/>
          </a:xfrm>
          <a:prstGeom prst="rect">
            <a:avLst/>
          </a:prstGeom>
          <a:noFill/>
        </p:spPr>
        <p:txBody>
          <a:bodyPr wrap="none" rtlCol="0">
            <a:spAutoFit/>
          </a:bodyPr>
          <a:lstStyle/>
          <a:p>
            <a:r>
              <a:rPr lang="en-US" sz="1200" b="1" i="0" dirty="0">
                <a:latin typeface="Arial Narrow" panose="020B0606020202030204" pitchFamily="34" charset="0"/>
              </a:rPr>
              <a:t>Bus</a:t>
            </a:r>
          </a:p>
        </p:txBody>
      </p:sp>
      <p:sp>
        <p:nvSpPr>
          <p:cNvPr id="116" name="TextBox 115">
            <a:extLst>
              <a:ext uri="{FF2B5EF4-FFF2-40B4-BE49-F238E27FC236}">
                <a16:creationId xmlns:a16="http://schemas.microsoft.com/office/drawing/2014/main" id="{9EF382ED-82F1-4EE3-8344-7B5F61B0DB28}"/>
              </a:ext>
            </a:extLst>
          </p:cNvPr>
          <p:cNvSpPr txBox="1"/>
          <p:nvPr/>
        </p:nvSpPr>
        <p:spPr>
          <a:xfrm>
            <a:off x="5657129" y="2230598"/>
            <a:ext cx="1135247" cy="276999"/>
          </a:xfrm>
          <a:prstGeom prst="rect">
            <a:avLst/>
          </a:prstGeom>
          <a:noFill/>
        </p:spPr>
        <p:txBody>
          <a:bodyPr wrap="none" rtlCol="0">
            <a:spAutoFit/>
          </a:bodyPr>
          <a:lstStyle/>
          <a:p>
            <a:r>
              <a:rPr lang="en-US" sz="1200" b="1" i="0" dirty="0">
                <a:latin typeface="Arial Narrow" panose="020B0606020202030204" pitchFamily="34" charset="0"/>
              </a:rPr>
              <a:t>Passenger train</a:t>
            </a:r>
          </a:p>
        </p:txBody>
      </p:sp>
      <p:sp>
        <p:nvSpPr>
          <p:cNvPr id="117" name="TextBox 116">
            <a:extLst>
              <a:ext uri="{FF2B5EF4-FFF2-40B4-BE49-F238E27FC236}">
                <a16:creationId xmlns:a16="http://schemas.microsoft.com/office/drawing/2014/main" id="{124EE045-E1E8-4B72-85C2-44035E9A736D}"/>
              </a:ext>
            </a:extLst>
          </p:cNvPr>
          <p:cNvSpPr txBox="1"/>
          <p:nvPr/>
        </p:nvSpPr>
        <p:spPr>
          <a:xfrm>
            <a:off x="5882888" y="4638775"/>
            <a:ext cx="922047" cy="276999"/>
          </a:xfrm>
          <a:prstGeom prst="rect">
            <a:avLst/>
          </a:prstGeom>
          <a:noFill/>
        </p:spPr>
        <p:txBody>
          <a:bodyPr wrap="none" rtlCol="0">
            <a:spAutoFit/>
          </a:bodyPr>
          <a:lstStyle/>
          <a:p>
            <a:r>
              <a:rPr lang="en-US" sz="1200" b="1" i="0" dirty="0">
                <a:latin typeface="Arial Narrow" panose="020B0606020202030204" pitchFamily="34" charset="0"/>
              </a:rPr>
              <a:t>Freight train</a:t>
            </a:r>
          </a:p>
        </p:txBody>
      </p:sp>
      <p:sp>
        <p:nvSpPr>
          <p:cNvPr id="118" name="TextBox 117">
            <a:extLst>
              <a:ext uri="{FF2B5EF4-FFF2-40B4-BE49-F238E27FC236}">
                <a16:creationId xmlns:a16="http://schemas.microsoft.com/office/drawing/2014/main" id="{2CCEDEE7-629B-4940-8C1A-709887E2BBF7}"/>
              </a:ext>
            </a:extLst>
          </p:cNvPr>
          <p:cNvSpPr txBox="1"/>
          <p:nvPr/>
        </p:nvSpPr>
        <p:spPr>
          <a:xfrm>
            <a:off x="6709995" y="4900312"/>
            <a:ext cx="1034257" cy="276999"/>
          </a:xfrm>
          <a:prstGeom prst="rect">
            <a:avLst/>
          </a:prstGeom>
          <a:noFill/>
        </p:spPr>
        <p:txBody>
          <a:bodyPr wrap="none" rtlCol="0">
            <a:spAutoFit/>
          </a:bodyPr>
          <a:lstStyle/>
          <a:p>
            <a:r>
              <a:rPr lang="en-US" sz="1200" b="1" i="0" dirty="0">
                <a:latin typeface="Arial Narrow" panose="020B0606020202030204" pitchFamily="34" charset="0"/>
              </a:rPr>
              <a:t>Containership</a:t>
            </a:r>
          </a:p>
        </p:txBody>
      </p:sp>
      <p:sp>
        <p:nvSpPr>
          <p:cNvPr id="119" name="TextBox 118">
            <a:extLst>
              <a:ext uri="{FF2B5EF4-FFF2-40B4-BE49-F238E27FC236}">
                <a16:creationId xmlns:a16="http://schemas.microsoft.com/office/drawing/2014/main" id="{FE3AC775-C43E-45A6-BB95-CCEDFD01E218}"/>
              </a:ext>
            </a:extLst>
          </p:cNvPr>
          <p:cNvSpPr txBox="1"/>
          <p:nvPr/>
        </p:nvSpPr>
        <p:spPr>
          <a:xfrm>
            <a:off x="7263876" y="5157242"/>
            <a:ext cx="1457835" cy="276999"/>
          </a:xfrm>
          <a:prstGeom prst="rect">
            <a:avLst/>
          </a:prstGeom>
          <a:noFill/>
        </p:spPr>
        <p:txBody>
          <a:bodyPr wrap="none" rtlCol="0">
            <a:spAutoFit/>
          </a:bodyPr>
          <a:lstStyle/>
          <a:p>
            <a:r>
              <a:rPr lang="en-US" sz="1200" b="1" i="0" dirty="0">
                <a:latin typeface="Arial Narrow" panose="020B0606020202030204" pitchFamily="34" charset="0"/>
              </a:rPr>
              <a:t>Bulk carrier &amp; Tanker</a:t>
            </a:r>
          </a:p>
        </p:txBody>
      </p:sp>
      <p:sp>
        <p:nvSpPr>
          <p:cNvPr id="120" name="TextBox 119">
            <a:extLst>
              <a:ext uri="{FF2B5EF4-FFF2-40B4-BE49-F238E27FC236}">
                <a16:creationId xmlns:a16="http://schemas.microsoft.com/office/drawing/2014/main" id="{440DFB27-0177-4D0A-9DE4-12A4ED028C93}"/>
              </a:ext>
            </a:extLst>
          </p:cNvPr>
          <p:cNvSpPr txBox="1"/>
          <p:nvPr/>
        </p:nvSpPr>
        <p:spPr>
          <a:xfrm>
            <a:off x="4301734" y="4488563"/>
            <a:ext cx="915635" cy="276999"/>
          </a:xfrm>
          <a:prstGeom prst="rect">
            <a:avLst/>
          </a:prstGeom>
          <a:noFill/>
        </p:spPr>
        <p:txBody>
          <a:bodyPr wrap="none" rtlCol="0">
            <a:spAutoFit/>
          </a:bodyPr>
          <a:lstStyle/>
          <a:p>
            <a:r>
              <a:rPr lang="en-US" sz="1200" b="1" i="0" dirty="0">
                <a:latin typeface="Arial Narrow" panose="020B0606020202030204" pitchFamily="34" charset="0"/>
              </a:rPr>
              <a:t>Cargo plane</a:t>
            </a:r>
          </a:p>
        </p:txBody>
      </p:sp>
      <p:sp>
        <p:nvSpPr>
          <p:cNvPr id="121" name="TextBox 120">
            <a:extLst>
              <a:ext uri="{FF2B5EF4-FFF2-40B4-BE49-F238E27FC236}">
                <a16:creationId xmlns:a16="http://schemas.microsoft.com/office/drawing/2014/main" id="{1781A250-7A17-4277-85CE-6EF037858379}"/>
              </a:ext>
            </a:extLst>
          </p:cNvPr>
          <p:cNvSpPr txBox="1"/>
          <p:nvPr/>
        </p:nvSpPr>
        <p:spPr>
          <a:xfrm>
            <a:off x="3654757" y="3985691"/>
            <a:ext cx="774571" cy="276999"/>
          </a:xfrm>
          <a:prstGeom prst="rect">
            <a:avLst/>
          </a:prstGeom>
          <a:noFill/>
        </p:spPr>
        <p:txBody>
          <a:bodyPr wrap="none" rtlCol="0">
            <a:spAutoFit/>
          </a:bodyPr>
          <a:lstStyle/>
          <a:p>
            <a:r>
              <a:rPr lang="en-US" sz="1200" b="1" i="0" dirty="0">
                <a:latin typeface="Arial Narrow" panose="020B0606020202030204" pitchFamily="34" charset="0"/>
              </a:rPr>
              <a:t>Container</a:t>
            </a:r>
          </a:p>
        </p:txBody>
      </p:sp>
      <p:sp>
        <p:nvSpPr>
          <p:cNvPr id="122" name="Rounded Rectangle 74">
            <a:extLst>
              <a:ext uri="{FF2B5EF4-FFF2-40B4-BE49-F238E27FC236}">
                <a16:creationId xmlns:a16="http://schemas.microsoft.com/office/drawing/2014/main" id="{DBC11C41-C8BF-4E1D-A022-0355AF8A7FEC}"/>
              </a:ext>
            </a:extLst>
          </p:cNvPr>
          <p:cNvSpPr/>
          <p:nvPr/>
        </p:nvSpPr>
        <p:spPr bwMode="auto">
          <a:xfrm>
            <a:off x="3229397" y="4273250"/>
            <a:ext cx="1463040" cy="182880"/>
          </a:xfrm>
          <a:prstGeom prst="roundRect">
            <a:avLst/>
          </a:prstGeom>
          <a:solidFill>
            <a:schemeClr val="bg1"/>
          </a:solidFill>
          <a:ln w="190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123" name="TextBox 122">
            <a:extLst>
              <a:ext uri="{FF2B5EF4-FFF2-40B4-BE49-F238E27FC236}">
                <a16:creationId xmlns:a16="http://schemas.microsoft.com/office/drawing/2014/main" id="{ED90864F-32A5-4CEE-8CE4-BE4F19F617D0}"/>
              </a:ext>
            </a:extLst>
          </p:cNvPr>
          <p:cNvSpPr txBox="1"/>
          <p:nvPr/>
        </p:nvSpPr>
        <p:spPr>
          <a:xfrm>
            <a:off x="3744754" y="4227758"/>
            <a:ext cx="522387" cy="276999"/>
          </a:xfrm>
          <a:prstGeom prst="rect">
            <a:avLst/>
          </a:prstGeom>
          <a:noFill/>
        </p:spPr>
        <p:txBody>
          <a:bodyPr wrap="none" rtlCol="0">
            <a:spAutoFit/>
          </a:bodyPr>
          <a:lstStyle/>
          <a:p>
            <a:r>
              <a:rPr lang="en-US" sz="1200" b="1" i="0" dirty="0">
                <a:latin typeface="Arial Narrow" panose="020B0606020202030204" pitchFamily="34" charset="0"/>
              </a:rPr>
              <a:t>Truck</a:t>
            </a:r>
          </a:p>
        </p:txBody>
      </p:sp>
      <p:cxnSp>
        <p:nvCxnSpPr>
          <p:cNvPr id="124" name="Straight Connector 123">
            <a:extLst>
              <a:ext uri="{FF2B5EF4-FFF2-40B4-BE49-F238E27FC236}">
                <a16:creationId xmlns:a16="http://schemas.microsoft.com/office/drawing/2014/main" id="{19C8E052-4056-4F70-AD8D-6DEC35D15E00}"/>
              </a:ext>
            </a:extLst>
          </p:cNvPr>
          <p:cNvCxnSpPr/>
          <p:nvPr/>
        </p:nvCxnSpPr>
        <p:spPr>
          <a:xfrm>
            <a:off x="3704997" y="3298524"/>
            <a:ext cx="0" cy="45720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548F012-B81C-4291-8852-D1A6E2D4BF4A}"/>
              </a:ext>
            </a:extLst>
          </p:cNvPr>
          <p:cNvCxnSpPr>
            <a:cxnSpLocks/>
          </p:cNvCxnSpPr>
          <p:nvPr/>
        </p:nvCxnSpPr>
        <p:spPr>
          <a:xfrm>
            <a:off x="4462175" y="3603326"/>
            <a:ext cx="0" cy="36576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48DF5C8-C5D4-4BB0-86CF-D212491DD879}"/>
              </a:ext>
            </a:extLst>
          </p:cNvPr>
          <p:cNvCxnSpPr>
            <a:cxnSpLocks/>
          </p:cNvCxnSpPr>
          <p:nvPr/>
        </p:nvCxnSpPr>
        <p:spPr>
          <a:xfrm>
            <a:off x="4462175" y="3123929"/>
            <a:ext cx="0" cy="36576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E1C809C-A5BD-4374-8B44-A2284537BB1A}"/>
              </a:ext>
            </a:extLst>
          </p:cNvPr>
          <p:cNvCxnSpPr/>
          <p:nvPr/>
        </p:nvCxnSpPr>
        <p:spPr>
          <a:xfrm>
            <a:off x="5118815" y="2997482"/>
            <a:ext cx="0" cy="109728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C50A96B-2234-49BD-BC02-E4A12C0F2CBD}"/>
              </a:ext>
            </a:extLst>
          </p:cNvPr>
          <p:cNvCxnSpPr>
            <a:cxnSpLocks/>
          </p:cNvCxnSpPr>
          <p:nvPr/>
        </p:nvCxnSpPr>
        <p:spPr>
          <a:xfrm>
            <a:off x="5846472" y="2841215"/>
            <a:ext cx="0" cy="36576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3066DFA-43B0-4CB9-A85E-8CA86CB88F09}"/>
              </a:ext>
            </a:extLst>
          </p:cNvPr>
          <p:cNvCxnSpPr>
            <a:cxnSpLocks/>
          </p:cNvCxnSpPr>
          <p:nvPr/>
        </p:nvCxnSpPr>
        <p:spPr>
          <a:xfrm>
            <a:off x="5846472" y="3911882"/>
            <a:ext cx="0" cy="36576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D8763500-A4B2-46DF-883E-C5055A0F216C}"/>
              </a:ext>
            </a:extLst>
          </p:cNvPr>
          <p:cNvSpPr txBox="1"/>
          <p:nvPr/>
        </p:nvSpPr>
        <p:spPr>
          <a:xfrm>
            <a:off x="9098701" y="1901744"/>
            <a:ext cx="1366080" cy="400110"/>
          </a:xfrm>
          <a:prstGeom prst="rect">
            <a:avLst/>
          </a:prstGeom>
          <a:noFill/>
        </p:spPr>
        <p:txBody>
          <a:bodyPr wrap="none" rtlCol="0">
            <a:spAutoFit/>
          </a:bodyPr>
          <a:lstStyle/>
          <a:p>
            <a:r>
              <a:rPr lang="en-US" sz="2000" b="1" i="0" dirty="0">
                <a:solidFill>
                  <a:schemeClr val="bg2">
                    <a:lumMod val="75000"/>
                  </a:schemeClr>
                </a:solidFill>
                <a:latin typeface="Arial Narrow" panose="020B0606020202030204" pitchFamily="34" charset="0"/>
              </a:rPr>
              <a:t>Passengers</a:t>
            </a:r>
          </a:p>
        </p:txBody>
      </p:sp>
      <p:sp>
        <p:nvSpPr>
          <p:cNvPr id="131" name="TextBox 130">
            <a:extLst>
              <a:ext uri="{FF2B5EF4-FFF2-40B4-BE49-F238E27FC236}">
                <a16:creationId xmlns:a16="http://schemas.microsoft.com/office/drawing/2014/main" id="{A9D68E81-B2F7-46E4-B6C2-B4D0A772F2B5}"/>
              </a:ext>
            </a:extLst>
          </p:cNvPr>
          <p:cNvSpPr txBox="1"/>
          <p:nvPr/>
        </p:nvSpPr>
        <p:spPr>
          <a:xfrm>
            <a:off x="9098701" y="4832709"/>
            <a:ext cx="667362" cy="400110"/>
          </a:xfrm>
          <a:prstGeom prst="rect">
            <a:avLst/>
          </a:prstGeom>
          <a:noFill/>
        </p:spPr>
        <p:txBody>
          <a:bodyPr wrap="none" rtlCol="0">
            <a:spAutoFit/>
          </a:bodyPr>
          <a:lstStyle/>
          <a:p>
            <a:r>
              <a:rPr lang="en-US" sz="2000" b="1" i="0" dirty="0">
                <a:solidFill>
                  <a:schemeClr val="accent1">
                    <a:lumMod val="75000"/>
                  </a:schemeClr>
                </a:solidFill>
                <a:latin typeface="Arial Narrow" panose="020B0606020202030204" pitchFamily="34" charset="0"/>
              </a:rPr>
              <a:t>Tons</a:t>
            </a:r>
          </a:p>
        </p:txBody>
      </p:sp>
      <p:cxnSp>
        <p:nvCxnSpPr>
          <p:cNvPr id="132" name="Straight Connector 131">
            <a:extLst>
              <a:ext uri="{FF2B5EF4-FFF2-40B4-BE49-F238E27FC236}">
                <a16:creationId xmlns:a16="http://schemas.microsoft.com/office/drawing/2014/main" id="{AD420E9F-F1B5-4921-A948-D1FC9E044267}"/>
              </a:ext>
            </a:extLst>
          </p:cNvPr>
          <p:cNvCxnSpPr/>
          <p:nvPr/>
        </p:nvCxnSpPr>
        <p:spPr>
          <a:xfrm>
            <a:off x="7135612" y="2574294"/>
            <a:ext cx="0" cy="36576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F8CC2BC-3407-4E10-B668-E423FE39020E}"/>
              </a:ext>
            </a:extLst>
          </p:cNvPr>
          <p:cNvCxnSpPr/>
          <p:nvPr/>
        </p:nvCxnSpPr>
        <p:spPr>
          <a:xfrm>
            <a:off x="7165407" y="4225114"/>
            <a:ext cx="0" cy="36576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EFBD14D-6AFA-45DB-9599-9F2DC44990E2}"/>
              </a:ext>
            </a:extLst>
          </p:cNvPr>
          <p:cNvCxnSpPr/>
          <p:nvPr/>
        </p:nvCxnSpPr>
        <p:spPr>
          <a:xfrm>
            <a:off x="8760298" y="2208534"/>
            <a:ext cx="0" cy="36576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C4787A5-57A7-4183-BA67-58823E4C6E0A}"/>
              </a:ext>
            </a:extLst>
          </p:cNvPr>
          <p:cNvCxnSpPr/>
          <p:nvPr/>
        </p:nvCxnSpPr>
        <p:spPr>
          <a:xfrm>
            <a:off x="8866315" y="4634544"/>
            <a:ext cx="0" cy="36576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AF5F74F9-9BA2-4492-AD6C-3C9120C048FB}"/>
              </a:ext>
            </a:extLst>
          </p:cNvPr>
          <p:cNvCxnSpPr/>
          <p:nvPr/>
        </p:nvCxnSpPr>
        <p:spPr>
          <a:xfrm>
            <a:off x="7954800" y="4413720"/>
            <a:ext cx="0" cy="36576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7" name="Rectangle: Rounded Corners 136">
            <a:extLst>
              <a:ext uri="{FF2B5EF4-FFF2-40B4-BE49-F238E27FC236}">
                <a16:creationId xmlns:a16="http://schemas.microsoft.com/office/drawing/2014/main" id="{E04027F6-5161-43AF-AED5-9322D5CFB164}"/>
              </a:ext>
            </a:extLst>
          </p:cNvPr>
          <p:cNvSpPr/>
          <p:nvPr/>
        </p:nvSpPr>
        <p:spPr>
          <a:xfrm>
            <a:off x="1531359" y="3352603"/>
            <a:ext cx="164592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i="0" dirty="0"/>
              <a:t>ATOMIZATION</a:t>
            </a:r>
          </a:p>
        </p:txBody>
      </p:sp>
      <p:sp>
        <p:nvSpPr>
          <p:cNvPr id="138" name="Rectangle: Rounded Corners 137">
            <a:extLst>
              <a:ext uri="{FF2B5EF4-FFF2-40B4-BE49-F238E27FC236}">
                <a16:creationId xmlns:a16="http://schemas.microsoft.com/office/drawing/2014/main" id="{61895E6C-8E71-4E1C-B9BD-9CE7E1EADB62}"/>
              </a:ext>
            </a:extLst>
          </p:cNvPr>
          <p:cNvSpPr/>
          <p:nvPr/>
        </p:nvSpPr>
        <p:spPr>
          <a:xfrm>
            <a:off x="9226591" y="3352603"/>
            <a:ext cx="164592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i="0" dirty="0"/>
              <a:t>MASSIFICATION</a:t>
            </a:r>
          </a:p>
        </p:txBody>
      </p:sp>
      <p:cxnSp>
        <p:nvCxnSpPr>
          <p:cNvPr id="139" name="Straight Connector 138">
            <a:extLst>
              <a:ext uri="{FF2B5EF4-FFF2-40B4-BE49-F238E27FC236}">
                <a16:creationId xmlns:a16="http://schemas.microsoft.com/office/drawing/2014/main" id="{797912DC-CF3C-475A-BFE7-BA35A6503588}"/>
              </a:ext>
            </a:extLst>
          </p:cNvPr>
          <p:cNvCxnSpPr>
            <a:stCxn id="93" idx="0"/>
          </p:cNvCxnSpPr>
          <p:nvPr/>
        </p:nvCxnSpPr>
        <p:spPr>
          <a:xfrm flipV="1">
            <a:off x="3329185" y="2111212"/>
            <a:ext cx="5723321" cy="1270382"/>
          </a:xfrm>
          <a:prstGeom prst="line">
            <a:avLst/>
          </a:prstGeom>
          <a:ln w="5080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A6AA1061-613E-4769-874A-9A687216F1B3}"/>
              </a:ext>
            </a:extLst>
          </p:cNvPr>
          <p:cNvCxnSpPr>
            <a:stCxn id="93" idx="2"/>
          </p:cNvCxnSpPr>
          <p:nvPr/>
        </p:nvCxnSpPr>
        <p:spPr>
          <a:xfrm>
            <a:off x="3329185" y="3689372"/>
            <a:ext cx="5723321" cy="1371551"/>
          </a:xfrm>
          <a:prstGeom prst="line">
            <a:avLst/>
          </a:prstGeom>
          <a:ln w="50800">
            <a:solidFill>
              <a:schemeClr val="accent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A29EF671-90BE-4763-9E88-4AE7A1FDFF50}"/>
              </a:ext>
            </a:extLst>
          </p:cNvPr>
          <p:cNvSpPr/>
          <p:nvPr/>
        </p:nvSpPr>
        <p:spPr>
          <a:xfrm>
            <a:off x="1039285" y="6472798"/>
            <a:ext cx="6320448" cy="369332"/>
          </a:xfrm>
          <a:prstGeom prst="rect">
            <a:avLst/>
          </a:prstGeom>
        </p:spPr>
        <p:txBody>
          <a:bodyPr wrap="none">
            <a:spAutoFit/>
          </a:bodyPr>
          <a:lstStyle/>
          <a:p>
            <a:pPr lvl="0"/>
            <a:r>
              <a:rPr lang="en-US" i="1" dirty="0">
                <a:latin typeface="Arial Narrow" panose="020B0606020202030204" pitchFamily="34" charset="0"/>
              </a:rPr>
              <a:t>Transportation seeks </a:t>
            </a:r>
            <a:r>
              <a:rPr lang="en-US" b="1" i="1" dirty="0">
                <a:latin typeface="Arial Narrow" panose="020B0606020202030204" pitchFamily="34" charset="0"/>
              </a:rPr>
              <a:t>massification</a:t>
            </a:r>
            <a:r>
              <a:rPr lang="en-US" i="1" dirty="0">
                <a:latin typeface="Arial Narrow" panose="020B0606020202030204" pitchFamily="34" charset="0"/>
              </a:rPr>
              <a:t> but is constrained by </a:t>
            </a:r>
            <a:r>
              <a:rPr lang="en-US" b="1" i="1" dirty="0">
                <a:latin typeface="Arial Narrow" panose="020B0606020202030204" pitchFamily="34" charset="0"/>
              </a:rPr>
              <a:t>atomization</a:t>
            </a:r>
            <a:endParaRPr lang="en-US" i="1" dirty="0"/>
          </a:p>
        </p:txBody>
      </p:sp>
    </p:spTree>
    <p:extLst>
      <p:ext uri="{BB962C8B-B14F-4D97-AF65-F5344CB8AC3E}">
        <p14:creationId xmlns:p14="http://schemas.microsoft.com/office/powerpoint/2010/main" val="1210227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D401DA-C623-44B7-9085-F6863553587D}"/>
              </a:ext>
            </a:extLst>
          </p:cNvPr>
          <p:cNvSpPr>
            <a:spLocks noGrp="1"/>
          </p:cNvSpPr>
          <p:nvPr>
            <p:ph type="title"/>
          </p:nvPr>
        </p:nvSpPr>
        <p:spPr/>
        <p:txBody>
          <a:bodyPr/>
          <a:lstStyle/>
          <a:p>
            <a:r>
              <a:rPr lang="en-US" dirty="0"/>
              <a:t>Number of Monthly Trips by for Hire Services, New York City, 2015-2019</a:t>
            </a:r>
          </a:p>
        </p:txBody>
      </p:sp>
      <p:graphicFrame>
        <p:nvGraphicFramePr>
          <p:cNvPr id="8" name="Content Placeholder 7">
            <a:extLst>
              <a:ext uri="{FF2B5EF4-FFF2-40B4-BE49-F238E27FC236}">
                <a16:creationId xmlns:a16="http://schemas.microsoft.com/office/drawing/2014/main" id="{8B90D141-48FC-4CC0-B6CC-8548424A87AE}"/>
              </a:ext>
            </a:extLst>
          </p:cNvPr>
          <p:cNvGraphicFramePr>
            <a:graphicFrameLocks noGrp="1"/>
          </p:cNvGraphicFramePr>
          <p:nvPr>
            <p:ph idx="1"/>
            <p:extLst>
              <p:ext uri="{D42A27DB-BD31-4B8C-83A1-F6EECF244321}">
                <p14:modId xmlns:p14="http://schemas.microsoft.com/office/powerpoint/2010/main" val="1779002124"/>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
        <p:nvSpPr>
          <p:cNvPr id="6" name="Action Button: Document 5" title="Read this Web Page">
            <a:hlinkClick r:id="rId4" highlightClick="1"/>
            <a:extLst>
              <a:ext uri="{FF2B5EF4-FFF2-40B4-BE49-F238E27FC236}">
                <a16:creationId xmlns:a16="http://schemas.microsoft.com/office/drawing/2014/main" id="{CF3174A2-698B-4240-B91C-AA160E2E7824}"/>
              </a:ext>
            </a:extLst>
          </p:cNvPr>
          <p:cNvSpPr/>
          <p:nvPr/>
        </p:nvSpPr>
        <p:spPr bwMode="auto">
          <a:xfrm>
            <a:off x="2265489" y="1534218"/>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7" name="TextBox 6">
            <a:extLst>
              <a:ext uri="{FF2B5EF4-FFF2-40B4-BE49-F238E27FC236}">
                <a16:creationId xmlns:a16="http://schemas.microsoft.com/office/drawing/2014/main" id="{1BCF3C79-1F45-4FAD-8D4F-CBB44739832F}"/>
              </a:ext>
            </a:extLst>
          </p:cNvPr>
          <p:cNvSpPr txBox="1"/>
          <p:nvPr/>
        </p:nvSpPr>
        <p:spPr>
          <a:xfrm>
            <a:off x="2868806" y="1595428"/>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9" name="Oval 8">
            <a:extLst>
              <a:ext uri="{FF2B5EF4-FFF2-40B4-BE49-F238E27FC236}">
                <a16:creationId xmlns:a16="http://schemas.microsoft.com/office/drawing/2014/main" id="{3C05F178-B182-4F80-ADC0-46A2D1787662}"/>
              </a:ext>
            </a:extLst>
          </p:cNvPr>
          <p:cNvSpPr/>
          <p:nvPr/>
        </p:nvSpPr>
        <p:spPr>
          <a:xfrm>
            <a:off x="281763" y="395764"/>
            <a:ext cx="365760" cy="3657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8</a:t>
            </a:r>
          </a:p>
        </p:txBody>
      </p:sp>
      <p:sp>
        <p:nvSpPr>
          <p:cNvPr id="11" name="Rectangle 10">
            <a:extLst>
              <a:ext uri="{FF2B5EF4-FFF2-40B4-BE49-F238E27FC236}">
                <a16:creationId xmlns:a16="http://schemas.microsoft.com/office/drawing/2014/main" id="{EA6EF683-8D9D-4754-A910-9F7037C74E48}"/>
              </a:ext>
            </a:extLst>
          </p:cNvPr>
          <p:cNvSpPr/>
          <p:nvPr/>
        </p:nvSpPr>
        <p:spPr>
          <a:xfrm>
            <a:off x="1021383" y="6483463"/>
            <a:ext cx="4653005" cy="369332"/>
          </a:xfrm>
          <a:prstGeom prst="rect">
            <a:avLst/>
          </a:prstGeom>
        </p:spPr>
        <p:txBody>
          <a:bodyPr wrap="none">
            <a:spAutoFit/>
          </a:bodyPr>
          <a:lstStyle/>
          <a:p>
            <a:pPr lvl="0"/>
            <a:r>
              <a:rPr lang="en-US" b="1" i="1" dirty="0">
                <a:latin typeface="Arial Narrow" panose="020B0606020202030204" pitchFamily="34" charset="0"/>
              </a:rPr>
              <a:t>Velocity</a:t>
            </a:r>
            <a:r>
              <a:rPr lang="en-US" i="1" dirty="0">
                <a:latin typeface="Arial Narrow" panose="020B0606020202030204" pitchFamily="34" charset="0"/>
              </a:rPr>
              <a:t> is a modal, intermodal and managerial effort</a:t>
            </a:r>
          </a:p>
        </p:txBody>
      </p:sp>
    </p:spTree>
    <p:extLst>
      <p:ext uri="{BB962C8B-B14F-4D97-AF65-F5344CB8AC3E}">
        <p14:creationId xmlns:p14="http://schemas.microsoft.com/office/powerpoint/2010/main" val="1544070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7A75-FF90-4193-A2E9-8AB991C3B147}"/>
              </a:ext>
            </a:extLst>
          </p:cNvPr>
          <p:cNvSpPr>
            <a:spLocks noGrp="1"/>
          </p:cNvSpPr>
          <p:nvPr>
            <p:ph type="title"/>
          </p:nvPr>
        </p:nvSpPr>
        <p:spPr/>
        <p:txBody>
          <a:bodyPr/>
          <a:lstStyle/>
          <a:p>
            <a:r>
              <a:rPr lang="en-US" dirty="0"/>
              <a:t>Essay: Core Principles of Transportation</a:t>
            </a:r>
          </a:p>
        </p:txBody>
      </p:sp>
      <p:pic>
        <p:nvPicPr>
          <p:cNvPr id="3" name="Picture 2" descr="C:\Users\ecojpr\AppData\Local\Microsoft\Windows\Temporary Internet Files\Content.IE5\H0P94DF5\MC900442072[1].wmf">
            <a:extLst>
              <a:ext uri="{FF2B5EF4-FFF2-40B4-BE49-F238E27FC236}">
                <a16:creationId xmlns:a16="http://schemas.microsoft.com/office/drawing/2014/main" id="{D3B04CEC-5620-4735-BACB-E3565BB964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5635" y="5516978"/>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0EEE86-E733-48C9-8791-805EFE4EEC87}"/>
              </a:ext>
            </a:extLst>
          </p:cNvPr>
          <p:cNvSpPr txBox="1"/>
          <p:nvPr/>
        </p:nvSpPr>
        <p:spPr>
          <a:xfrm>
            <a:off x="3052305" y="5689921"/>
            <a:ext cx="7776116" cy="400110"/>
          </a:xfrm>
          <a:prstGeom prst="rect">
            <a:avLst/>
          </a:prstGeom>
          <a:noFill/>
        </p:spPr>
        <p:txBody>
          <a:bodyPr wrap="square" rtlCol="0">
            <a:spAutoFit/>
          </a:bodyPr>
          <a:lstStyle/>
          <a:p>
            <a:r>
              <a:rPr lang="en-US" sz="2000" b="1" dirty="0">
                <a:latin typeface="Agency FB" pitchFamily="34" charset="0"/>
              </a:rPr>
              <a:t>Explain four main principles of transportation and for each provide an example.</a:t>
            </a:r>
          </a:p>
        </p:txBody>
      </p:sp>
      <p:pic>
        <p:nvPicPr>
          <p:cNvPr id="1026" name="Picture 2" descr="Image result for principles transportation">
            <a:extLst>
              <a:ext uri="{FF2B5EF4-FFF2-40B4-BE49-F238E27FC236}">
                <a16:creationId xmlns:a16="http://schemas.microsoft.com/office/drawing/2014/main" id="{D866E480-8FF5-404F-AAF6-F808C95B6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104" y="1932942"/>
            <a:ext cx="5162550"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183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Mobility and Logistics</a:t>
            </a:r>
          </a:p>
        </p:txBody>
      </p:sp>
      <p:sp>
        <p:nvSpPr>
          <p:cNvPr id="5" name="Text Placeholder 4"/>
          <p:cNvSpPr>
            <a:spLocks noGrp="1"/>
          </p:cNvSpPr>
          <p:nvPr>
            <p:ph type="body" idx="1"/>
          </p:nvPr>
        </p:nvSpPr>
        <p:spPr/>
        <p:txBody>
          <a:bodyPr/>
          <a:lstStyle/>
          <a:p>
            <a:r>
              <a:rPr lang="en-US" dirty="0"/>
              <a:t>What is the role and purpose of transportation? What are the relations between transportation and logistics?</a:t>
            </a:r>
          </a:p>
        </p:txBody>
      </p:sp>
    </p:spTree>
    <p:extLst>
      <p:ext uri="{BB962C8B-B14F-4D97-AF65-F5344CB8AC3E}">
        <p14:creationId xmlns:p14="http://schemas.microsoft.com/office/powerpoint/2010/main" val="32203779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as a Provider of Mobility</a:t>
            </a:r>
          </a:p>
        </p:txBody>
      </p:sp>
      <p:sp>
        <p:nvSpPr>
          <p:cNvPr id="4" name="Action Button: Document 3" title="Read this Web Page">
            <a:hlinkClick r:id="rId3" highlightClick="1"/>
          </p:cNvPr>
          <p:cNvSpPr/>
          <p:nvPr/>
        </p:nvSpPr>
        <p:spPr bwMode="auto">
          <a:xfrm>
            <a:off x="10662426" y="5310250"/>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6" name="TextBox 5"/>
          <p:cNvSpPr txBox="1"/>
          <p:nvPr/>
        </p:nvSpPr>
        <p:spPr>
          <a:xfrm>
            <a:off x="10057667" y="5834442"/>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8" name="TextBox 7"/>
          <p:cNvSpPr txBox="1"/>
          <p:nvPr/>
        </p:nvSpPr>
        <p:spPr>
          <a:xfrm>
            <a:off x="8568705" y="170868"/>
            <a:ext cx="3623295" cy="707886"/>
          </a:xfrm>
          <a:prstGeom prst="rect">
            <a:avLst/>
          </a:prstGeom>
          <a:noFill/>
        </p:spPr>
        <p:txBody>
          <a:bodyPr wrap="square" rtlCol="0">
            <a:spAutoFit/>
          </a:bodyPr>
          <a:lstStyle/>
          <a:p>
            <a:r>
              <a:rPr lang="en-US" sz="2000" b="1" dirty="0">
                <a:latin typeface="Agency FB" pitchFamily="34" charset="0"/>
              </a:rPr>
              <a:t>What are the core components of transportation and how they interact?</a:t>
            </a:r>
          </a:p>
        </p:txBody>
      </p:sp>
      <p:pic>
        <p:nvPicPr>
          <p:cNvPr id="9" name="Picture 2" descr="C:\Users\ecojpr\AppData\Local\Microsoft\Windows\Temporary Internet Files\Content.IE5\H0P94DF5\MC90044207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4305" y="223207"/>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51" name="Rounded Rectangle 1">
            <a:extLst>
              <a:ext uri="{FF2B5EF4-FFF2-40B4-BE49-F238E27FC236}">
                <a16:creationId xmlns:a16="http://schemas.microsoft.com/office/drawing/2014/main" id="{E0F45B7B-6526-498C-9468-3405783F356E}"/>
              </a:ext>
            </a:extLst>
          </p:cNvPr>
          <p:cNvSpPr/>
          <p:nvPr/>
        </p:nvSpPr>
        <p:spPr bwMode="auto">
          <a:xfrm>
            <a:off x="4279566" y="5056765"/>
            <a:ext cx="4754880" cy="1097280"/>
          </a:xfrm>
          <a:prstGeom prst="roundRect">
            <a:avLst>
              <a:gd name="adj" fmla="val 9721"/>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52" name="Rounded Rectangle 1">
            <a:extLst>
              <a:ext uri="{FF2B5EF4-FFF2-40B4-BE49-F238E27FC236}">
                <a16:creationId xmlns:a16="http://schemas.microsoft.com/office/drawing/2014/main" id="{19664C4C-3BEB-485D-AB8B-95745979CAC4}"/>
              </a:ext>
            </a:extLst>
          </p:cNvPr>
          <p:cNvSpPr/>
          <p:nvPr/>
        </p:nvSpPr>
        <p:spPr bwMode="auto">
          <a:xfrm>
            <a:off x="4279566" y="3880375"/>
            <a:ext cx="4754880" cy="1097280"/>
          </a:xfrm>
          <a:prstGeom prst="roundRect">
            <a:avLst>
              <a:gd name="adj" fmla="val 9721"/>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53" name="Rounded Rectangle 1">
            <a:extLst>
              <a:ext uri="{FF2B5EF4-FFF2-40B4-BE49-F238E27FC236}">
                <a16:creationId xmlns:a16="http://schemas.microsoft.com/office/drawing/2014/main" id="{F7DF5AC1-8590-4CDB-A1FD-DDF9B2109785}"/>
              </a:ext>
            </a:extLst>
          </p:cNvPr>
          <p:cNvSpPr/>
          <p:nvPr/>
        </p:nvSpPr>
        <p:spPr bwMode="auto">
          <a:xfrm>
            <a:off x="4279566" y="2704443"/>
            <a:ext cx="4754880" cy="1097280"/>
          </a:xfrm>
          <a:prstGeom prst="roundRect">
            <a:avLst>
              <a:gd name="adj" fmla="val 9721"/>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54" name="Rounded Rectangle 1">
            <a:extLst>
              <a:ext uri="{FF2B5EF4-FFF2-40B4-BE49-F238E27FC236}">
                <a16:creationId xmlns:a16="http://schemas.microsoft.com/office/drawing/2014/main" id="{23109324-9FF7-43A2-9EA2-195F526520CC}"/>
              </a:ext>
            </a:extLst>
          </p:cNvPr>
          <p:cNvSpPr/>
          <p:nvPr/>
        </p:nvSpPr>
        <p:spPr bwMode="auto">
          <a:xfrm>
            <a:off x="4279566" y="1531136"/>
            <a:ext cx="4754880" cy="1097280"/>
          </a:xfrm>
          <a:prstGeom prst="roundRect">
            <a:avLst>
              <a:gd name="adj" fmla="val 9721"/>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55" name="Right Arrow 123">
            <a:extLst>
              <a:ext uri="{FF2B5EF4-FFF2-40B4-BE49-F238E27FC236}">
                <a16:creationId xmlns:a16="http://schemas.microsoft.com/office/drawing/2014/main" id="{53C42CBB-92D7-47ED-8B96-07F5CA682408}"/>
              </a:ext>
            </a:extLst>
          </p:cNvPr>
          <p:cNvSpPr/>
          <p:nvPr/>
        </p:nvSpPr>
        <p:spPr>
          <a:xfrm>
            <a:off x="2739659" y="5246829"/>
            <a:ext cx="1463040" cy="735515"/>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56" name="Rounded Rectangle 5">
            <a:extLst>
              <a:ext uri="{FF2B5EF4-FFF2-40B4-BE49-F238E27FC236}">
                <a16:creationId xmlns:a16="http://schemas.microsoft.com/office/drawing/2014/main" id="{A2E5C39D-9ABD-4DE4-AAF7-725FD8A7A7B0}"/>
              </a:ext>
            </a:extLst>
          </p:cNvPr>
          <p:cNvSpPr/>
          <p:nvPr/>
        </p:nvSpPr>
        <p:spPr>
          <a:xfrm>
            <a:off x="2572722" y="1522374"/>
            <a:ext cx="1645920" cy="1097280"/>
          </a:xfrm>
          <a:prstGeom prst="roundRect">
            <a:avLst>
              <a:gd name="adj" fmla="val 16065"/>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57" name="TextBox 56">
            <a:extLst>
              <a:ext uri="{FF2B5EF4-FFF2-40B4-BE49-F238E27FC236}">
                <a16:creationId xmlns:a16="http://schemas.microsoft.com/office/drawing/2014/main" id="{9F542297-4FC2-4F75-9AF5-547C83ACB568}"/>
              </a:ext>
            </a:extLst>
          </p:cNvPr>
          <p:cNvSpPr txBox="1"/>
          <p:nvPr/>
        </p:nvSpPr>
        <p:spPr>
          <a:xfrm>
            <a:off x="4360561" y="1942360"/>
            <a:ext cx="4685511" cy="523220"/>
          </a:xfrm>
          <a:prstGeom prst="rect">
            <a:avLst/>
          </a:prstGeom>
          <a:noFill/>
        </p:spPr>
        <p:txBody>
          <a:bodyPr wrap="square" rtlCol="0">
            <a:spAutoFit/>
          </a:bodyPr>
          <a:lstStyle/>
          <a:p>
            <a:pPr marL="115888" indent="-115888">
              <a:buFont typeface="Arial" panose="020B0604020202020204" pitchFamily="34" charset="0"/>
              <a:buChar char="•"/>
            </a:pPr>
            <a:r>
              <a:rPr lang="en-US" sz="1400" i="0" dirty="0">
                <a:latin typeface="Arial Narrow" panose="020B0606020202030204" pitchFamily="34" charset="0"/>
              </a:rPr>
              <a:t>Conveyances used for the mobility of passengers and freight.</a:t>
            </a:r>
          </a:p>
          <a:p>
            <a:pPr marL="115888" indent="-115888">
              <a:buFont typeface="Arial" panose="020B0604020202020204" pitchFamily="34" charset="0"/>
              <a:buChar char="•"/>
            </a:pPr>
            <a:r>
              <a:rPr lang="en-US" sz="1400" i="0" dirty="0">
                <a:latin typeface="Arial Narrow" panose="020B0606020202030204" pitchFamily="34" charset="0"/>
              </a:rPr>
              <a:t>Mobile elements of transportation.</a:t>
            </a:r>
          </a:p>
        </p:txBody>
      </p:sp>
      <p:sp>
        <p:nvSpPr>
          <p:cNvPr id="102" name="Rounded Rectangle 5">
            <a:extLst>
              <a:ext uri="{FF2B5EF4-FFF2-40B4-BE49-F238E27FC236}">
                <a16:creationId xmlns:a16="http://schemas.microsoft.com/office/drawing/2014/main" id="{219DA558-5763-4890-94C8-BB1ABECC2B06}"/>
              </a:ext>
            </a:extLst>
          </p:cNvPr>
          <p:cNvSpPr/>
          <p:nvPr/>
        </p:nvSpPr>
        <p:spPr>
          <a:xfrm>
            <a:off x="2572722" y="2704443"/>
            <a:ext cx="1645920" cy="1097280"/>
          </a:xfrm>
          <a:prstGeom prst="roundRect">
            <a:avLst>
              <a:gd name="adj" fmla="val 16065"/>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03" name="TextBox 102">
            <a:extLst>
              <a:ext uri="{FF2B5EF4-FFF2-40B4-BE49-F238E27FC236}">
                <a16:creationId xmlns:a16="http://schemas.microsoft.com/office/drawing/2014/main" id="{5F65A4A3-1C0E-48A8-9FAB-EA82C4F535C3}"/>
              </a:ext>
            </a:extLst>
          </p:cNvPr>
          <p:cNvSpPr txBox="1"/>
          <p:nvPr/>
        </p:nvSpPr>
        <p:spPr>
          <a:xfrm>
            <a:off x="4360561" y="3124429"/>
            <a:ext cx="4685511" cy="523220"/>
          </a:xfrm>
          <a:prstGeom prst="rect">
            <a:avLst/>
          </a:prstGeom>
          <a:noFill/>
        </p:spPr>
        <p:txBody>
          <a:bodyPr wrap="square" rtlCol="0">
            <a:spAutoFit/>
          </a:bodyPr>
          <a:lstStyle/>
          <a:p>
            <a:pPr marL="115888" indent="-115888">
              <a:buFont typeface="Arial" panose="020B0604020202020204" pitchFamily="34" charset="0"/>
              <a:buChar char="•"/>
            </a:pPr>
            <a:r>
              <a:rPr lang="en-US" sz="1400" i="0" dirty="0">
                <a:latin typeface="Arial Narrow" panose="020B0606020202030204" pitchFamily="34" charset="0"/>
              </a:rPr>
              <a:t>Physical support of transport modes, such as routes and terminals.</a:t>
            </a:r>
          </a:p>
          <a:p>
            <a:pPr marL="115888" indent="-115888">
              <a:buFont typeface="Arial" panose="020B0604020202020204" pitchFamily="34" charset="0"/>
              <a:buChar char="•"/>
            </a:pPr>
            <a:r>
              <a:rPr lang="en-US" sz="1400" i="0" dirty="0">
                <a:latin typeface="Arial Narrow" panose="020B0606020202030204" pitchFamily="34" charset="0"/>
              </a:rPr>
              <a:t>Fixed elements of transportation including superstructures.</a:t>
            </a:r>
          </a:p>
        </p:txBody>
      </p:sp>
      <p:sp>
        <p:nvSpPr>
          <p:cNvPr id="104" name="Rounded Rectangle 5">
            <a:extLst>
              <a:ext uri="{FF2B5EF4-FFF2-40B4-BE49-F238E27FC236}">
                <a16:creationId xmlns:a16="http://schemas.microsoft.com/office/drawing/2014/main" id="{732D676E-1237-4704-8170-51CF78E6A2BC}"/>
              </a:ext>
            </a:extLst>
          </p:cNvPr>
          <p:cNvSpPr/>
          <p:nvPr/>
        </p:nvSpPr>
        <p:spPr>
          <a:xfrm>
            <a:off x="2572722" y="3880375"/>
            <a:ext cx="1645920" cy="1097280"/>
          </a:xfrm>
          <a:prstGeom prst="roundRect">
            <a:avLst>
              <a:gd name="adj" fmla="val 16065"/>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05" name="TextBox 104">
            <a:extLst>
              <a:ext uri="{FF2B5EF4-FFF2-40B4-BE49-F238E27FC236}">
                <a16:creationId xmlns:a16="http://schemas.microsoft.com/office/drawing/2014/main" id="{DD8FB518-169C-43CA-A0F6-E661A734CE4F}"/>
              </a:ext>
            </a:extLst>
          </p:cNvPr>
          <p:cNvSpPr txBox="1"/>
          <p:nvPr/>
        </p:nvSpPr>
        <p:spPr>
          <a:xfrm>
            <a:off x="4360561" y="4324909"/>
            <a:ext cx="4685511" cy="523220"/>
          </a:xfrm>
          <a:prstGeom prst="rect">
            <a:avLst/>
          </a:prstGeom>
          <a:noFill/>
        </p:spPr>
        <p:txBody>
          <a:bodyPr wrap="square" rtlCol="0">
            <a:spAutoFit/>
          </a:bodyPr>
          <a:lstStyle/>
          <a:p>
            <a:pPr marL="115888" indent="-115888">
              <a:buFont typeface="Arial" panose="020B0604020202020204" pitchFamily="34" charset="0"/>
              <a:buChar char="•"/>
            </a:pPr>
            <a:r>
              <a:rPr lang="en-US" sz="1400" i="0" dirty="0">
                <a:latin typeface="Arial Narrow" panose="020B0606020202030204" pitchFamily="34" charset="0"/>
              </a:rPr>
              <a:t>System of linked locations (nodes).</a:t>
            </a:r>
          </a:p>
          <a:p>
            <a:pPr marL="115888" indent="-115888">
              <a:buFont typeface="Arial" panose="020B0604020202020204" pitchFamily="34" charset="0"/>
              <a:buChar char="•"/>
            </a:pPr>
            <a:r>
              <a:rPr lang="en-US" sz="1400" i="0" dirty="0">
                <a:latin typeface="Arial Narrow" panose="020B0606020202030204" pitchFamily="34" charset="0"/>
              </a:rPr>
              <a:t>Functional and spatial organization of transportation.</a:t>
            </a:r>
          </a:p>
        </p:txBody>
      </p:sp>
      <p:sp>
        <p:nvSpPr>
          <p:cNvPr id="106" name="Rounded Rectangle 5">
            <a:extLst>
              <a:ext uri="{FF2B5EF4-FFF2-40B4-BE49-F238E27FC236}">
                <a16:creationId xmlns:a16="http://schemas.microsoft.com/office/drawing/2014/main" id="{0664D780-A5F4-47FB-A961-ABFD8EAEFC16}"/>
              </a:ext>
            </a:extLst>
          </p:cNvPr>
          <p:cNvSpPr/>
          <p:nvPr/>
        </p:nvSpPr>
        <p:spPr>
          <a:xfrm>
            <a:off x="2572722" y="5056584"/>
            <a:ext cx="1645920" cy="1097280"/>
          </a:xfrm>
          <a:prstGeom prst="roundRect">
            <a:avLst>
              <a:gd name="adj" fmla="val 16065"/>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07" name="TextBox 106">
            <a:extLst>
              <a:ext uri="{FF2B5EF4-FFF2-40B4-BE49-F238E27FC236}">
                <a16:creationId xmlns:a16="http://schemas.microsoft.com/office/drawing/2014/main" id="{414C8AA5-A7F0-4AB8-9851-0C7E892BD55A}"/>
              </a:ext>
            </a:extLst>
          </p:cNvPr>
          <p:cNvSpPr txBox="1"/>
          <p:nvPr/>
        </p:nvSpPr>
        <p:spPr>
          <a:xfrm>
            <a:off x="4360561" y="5494981"/>
            <a:ext cx="4685511" cy="523220"/>
          </a:xfrm>
          <a:prstGeom prst="rect">
            <a:avLst/>
          </a:prstGeom>
          <a:noFill/>
        </p:spPr>
        <p:txBody>
          <a:bodyPr wrap="square" rtlCol="0">
            <a:spAutoFit/>
          </a:bodyPr>
          <a:lstStyle/>
          <a:p>
            <a:pPr marL="115888" indent="-115888">
              <a:buFont typeface="Arial" panose="020B0604020202020204" pitchFamily="34" charset="0"/>
              <a:buChar char="•"/>
            </a:pPr>
            <a:r>
              <a:rPr lang="en-US" sz="1400" i="0" dirty="0">
                <a:latin typeface="Arial Narrow" panose="020B0606020202030204" pitchFamily="34" charset="0"/>
              </a:rPr>
              <a:t>Movements of people, freight and information over their network.</a:t>
            </a:r>
          </a:p>
          <a:p>
            <a:pPr marL="115888" indent="-115888">
              <a:buFont typeface="Arial" panose="020B0604020202020204" pitchFamily="34" charset="0"/>
              <a:buChar char="•"/>
            </a:pPr>
            <a:r>
              <a:rPr lang="en-US" sz="1400" i="0" dirty="0">
                <a:latin typeface="Arial Narrow" panose="020B0606020202030204" pitchFamily="34" charset="0"/>
              </a:rPr>
              <a:t>Flows have origins, intermediary locations and destinations.</a:t>
            </a:r>
          </a:p>
        </p:txBody>
      </p:sp>
      <p:sp>
        <p:nvSpPr>
          <p:cNvPr id="108" name="Rectangle 107">
            <a:extLst>
              <a:ext uri="{FF2B5EF4-FFF2-40B4-BE49-F238E27FC236}">
                <a16:creationId xmlns:a16="http://schemas.microsoft.com/office/drawing/2014/main" id="{AC715912-485C-455E-A48E-A6916D070465}"/>
              </a:ext>
            </a:extLst>
          </p:cNvPr>
          <p:cNvSpPr/>
          <p:nvPr/>
        </p:nvSpPr>
        <p:spPr>
          <a:xfrm>
            <a:off x="3355955" y="5399377"/>
            <a:ext cx="376287" cy="43041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cxnSp>
        <p:nvCxnSpPr>
          <p:cNvPr id="109" name="Straight Arrow Connector 108">
            <a:extLst>
              <a:ext uri="{FF2B5EF4-FFF2-40B4-BE49-F238E27FC236}">
                <a16:creationId xmlns:a16="http://schemas.microsoft.com/office/drawing/2014/main" id="{3627779F-E11E-4CE1-B3E8-2A4E181BD360}"/>
              </a:ext>
            </a:extLst>
          </p:cNvPr>
          <p:cNvCxnSpPr>
            <a:cxnSpLocks/>
          </p:cNvCxnSpPr>
          <p:nvPr/>
        </p:nvCxnSpPr>
        <p:spPr>
          <a:xfrm>
            <a:off x="2772984" y="5620157"/>
            <a:ext cx="545881" cy="0"/>
          </a:xfrm>
          <a:prstGeom prst="straightConnector1">
            <a:avLst/>
          </a:prstGeom>
          <a:ln w="508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F41B1B40-1499-4962-B40A-3373F9CAA499}"/>
              </a:ext>
            </a:extLst>
          </p:cNvPr>
          <p:cNvCxnSpPr>
            <a:cxnSpLocks/>
          </p:cNvCxnSpPr>
          <p:nvPr/>
        </p:nvCxnSpPr>
        <p:spPr>
          <a:xfrm>
            <a:off x="2959887" y="5741995"/>
            <a:ext cx="331475" cy="0"/>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49F11979-1283-477C-82EF-5C3D46D330D2}"/>
              </a:ext>
            </a:extLst>
          </p:cNvPr>
          <p:cNvCxnSpPr>
            <a:cxnSpLocks/>
          </p:cNvCxnSpPr>
          <p:nvPr/>
        </p:nvCxnSpPr>
        <p:spPr>
          <a:xfrm>
            <a:off x="3789070" y="5614586"/>
            <a:ext cx="365760" cy="0"/>
          </a:xfrm>
          <a:prstGeom prst="straightConnector1">
            <a:avLst/>
          </a:prstGeom>
          <a:ln w="508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77B6C616-82A0-49A1-ABE2-A2059B3E4E59}"/>
              </a:ext>
            </a:extLst>
          </p:cNvPr>
          <p:cNvCxnSpPr>
            <a:cxnSpLocks/>
          </p:cNvCxnSpPr>
          <p:nvPr/>
        </p:nvCxnSpPr>
        <p:spPr>
          <a:xfrm>
            <a:off x="2969180" y="5480444"/>
            <a:ext cx="331475" cy="0"/>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3" name="Graphic 112" descr="Car">
            <a:extLst>
              <a:ext uri="{FF2B5EF4-FFF2-40B4-BE49-F238E27FC236}">
                <a16:creationId xmlns:a16="http://schemas.microsoft.com/office/drawing/2014/main" id="{9D0B3332-0A04-4716-91FF-1D9FEDF8352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807314" y="1555344"/>
            <a:ext cx="548640" cy="548640"/>
          </a:xfrm>
          <a:prstGeom prst="rect">
            <a:avLst/>
          </a:prstGeom>
        </p:spPr>
      </p:pic>
      <p:pic>
        <p:nvPicPr>
          <p:cNvPr id="114" name="Graphic 113" descr="Truck">
            <a:extLst>
              <a:ext uri="{FF2B5EF4-FFF2-40B4-BE49-F238E27FC236}">
                <a16:creationId xmlns:a16="http://schemas.microsoft.com/office/drawing/2014/main" id="{07A0912D-4DEF-4504-861C-A49C5FDD7B3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510697" y="1536430"/>
            <a:ext cx="548640" cy="548640"/>
          </a:xfrm>
          <a:prstGeom prst="rect">
            <a:avLst/>
          </a:prstGeom>
        </p:spPr>
      </p:pic>
      <p:pic>
        <p:nvPicPr>
          <p:cNvPr id="115" name="Graphic 114" descr="Train">
            <a:extLst>
              <a:ext uri="{FF2B5EF4-FFF2-40B4-BE49-F238E27FC236}">
                <a16:creationId xmlns:a16="http://schemas.microsoft.com/office/drawing/2014/main" id="{37B42D3D-E676-4EB1-878A-FDFFBBA7790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770224" y="2007814"/>
            <a:ext cx="548640" cy="548640"/>
          </a:xfrm>
          <a:prstGeom prst="rect">
            <a:avLst/>
          </a:prstGeom>
        </p:spPr>
      </p:pic>
      <p:pic>
        <p:nvPicPr>
          <p:cNvPr id="116" name="Graphic 115" descr="Airplane">
            <a:extLst>
              <a:ext uri="{FF2B5EF4-FFF2-40B4-BE49-F238E27FC236}">
                <a16:creationId xmlns:a16="http://schemas.microsoft.com/office/drawing/2014/main" id="{4F29BA8E-F9F1-47DE-8E95-DEF0E5C3485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3457921" y="2012963"/>
            <a:ext cx="548640" cy="548640"/>
          </a:xfrm>
          <a:prstGeom prst="rect">
            <a:avLst/>
          </a:prstGeom>
        </p:spPr>
      </p:pic>
      <p:sp>
        <p:nvSpPr>
          <p:cNvPr id="117" name="Rectangle 116">
            <a:extLst>
              <a:ext uri="{FF2B5EF4-FFF2-40B4-BE49-F238E27FC236}">
                <a16:creationId xmlns:a16="http://schemas.microsoft.com/office/drawing/2014/main" id="{BF29660D-F192-4287-9647-21AD25C16632}"/>
              </a:ext>
            </a:extLst>
          </p:cNvPr>
          <p:cNvSpPr/>
          <p:nvPr/>
        </p:nvSpPr>
        <p:spPr bwMode="auto">
          <a:xfrm>
            <a:off x="2635326" y="3127942"/>
            <a:ext cx="274320" cy="274320"/>
          </a:xfrm>
          <a:prstGeom prst="rect">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118" name="Oval 117">
            <a:extLst>
              <a:ext uri="{FF2B5EF4-FFF2-40B4-BE49-F238E27FC236}">
                <a16:creationId xmlns:a16="http://schemas.microsoft.com/office/drawing/2014/main" id="{843288BA-0F4E-4ED3-9A7C-EC423E0799C9}"/>
              </a:ext>
            </a:extLst>
          </p:cNvPr>
          <p:cNvSpPr/>
          <p:nvPr/>
        </p:nvSpPr>
        <p:spPr bwMode="auto">
          <a:xfrm>
            <a:off x="3269905" y="3127942"/>
            <a:ext cx="274320" cy="274320"/>
          </a:xfrm>
          <a:prstGeom prst="ellipse">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119" name="Oval 118">
            <a:extLst>
              <a:ext uri="{FF2B5EF4-FFF2-40B4-BE49-F238E27FC236}">
                <a16:creationId xmlns:a16="http://schemas.microsoft.com/office/drawing/2014/main" id="{B1CBF41C-DE92-45A2-9222-0E190505E371}"/>
              </a:ext>
            </a:extLst>
          </p:cNvPr>
          <p:cNvSpPr/>
          <p:nvPr/>
        </p:nvSpPr>
        <p:spPr bwMode="auto">
          <a:xfrm>
            <a:off x="3878170" y="3127942"/>
            <a:ext cx="274320" cy="274320"/>
          </a:xfrm>
          <a:prstGeom prst="ellipse">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cxnSp>
        <p:nvCxnSpPr>
          <p:cNvPr id="120" name="Straight Arrow Connector 119">
            <a:extLst>
              <a:ext uri="{FF2B5EF4-FFF2-40B4-BE49-F238E27FC236}">
                <a16:creationId xmlns:a16="http://schemas.microsoft.com/office/drawing/2014/main" id="{87840252-AD10-4BD1-B301-B35732AE4997}"/>
              </a:ext>
            </a:extLst>
          </p:cNvPr>
          <p:cNvCxnSpPr>
            <a:stCxn id="117" idx="3"/>
            <a:endCxn id="118" idx="2"/>
          </p:cNvCxnSpPr>
          <p:nvPr/>
        </p:nvCxnSpPr>
        <p:spPr bwMode="auto">
          <a:xfrm>
            <a:off x="2909647" y="3265102"/>
            <a:ext cx="360259" cy="0"/>
          </a:xfrm>
          <a:prstGeom prst="straightConnector1">
            <a:avLst/>
          </a:prstGeom>
          <a:solidFill>
            <a:schemeClr val="accent1"/>
          </a:solidFill>
          <a:ln w="38100" cap="flat" cmpd="sng" algn="ctr">
            <a:solidFill>
              <a:schemeClr val="accent3">
                <a:lumMod val="50000"/>
              </a:schemeClr>
            </a:solidFill>
            <a:prstDash val="solid"/>
            <a:round/>
            <a:headEnd type="none" w="med" len="med"/>
            <a:tailEnd type="triangle"/>
          </a:ln>
          <a:effectLst/>
        </p:spPr>
      </p:cxnSp>
      <p:cxnSp>
        <p:nvCxnSpPr>
          <p:cNvPr id="121" name="Straight Arrow Connector 120">
            <a:extLst>
              <a:ext uri="{FF2B5EF4-FFF2-40B4-BE49-F238E27FC236}">
                <a16:creationId xmlns:a16="http://schemas.microsoft.com/office/drawing/2014/main" id="{64EFA2AE-84B7-47C8-94DD-4C3A4F2791EB}"/>
              </a:ext>
            </a:extLst>
          </p:cNvPr>
          <p:cNvCxnSpPr>
            <a:stCxn id="118" idx="6"/>
            <a:endCxn id="119" idx="2"/>
          </p:cNvCxnSpPr>
          <p:nvPr/>
        </p:nvCxnSpPr>
        <p:spPr bwMode="auto">
          <a:xfrm>
            <a:off x="3544226" y="3265102"/>
            <a:ext cx="333945" cy="0"/>
          </a:xfrm>
          <a:prstGeom prst="straightConnector1">
            <a:avLst/>
          </a:prstGeom>
          <a:solidFill>
            <a:schemeClr val="accent1"/>
          </a:solidFill>
          <a:ln w="38100" cap="flat" cmpd="sng" algn="ctr">
            <a:solidFill>
              <a:schemeClr val="bg2">
                <a:lumMod val="50000"/>
              </a:schemeClr>
            </a:solidFill>
            <a:prstDash val="solid"/>
            <a:round/>
            <a:headEnd type="none" w="med" len="med"/>
            <a:tailEnd type="triangle"/>
          </a:ln>
          <a:effectLst/>
        </p:spPr>
      </p:cxnSp>
      <p:sp>
        <p:nvSpPr>
          <p:cNvPr id="122" name="Right Triangle 121">
            <a:extLst>
              <a:ext uri="{FF2B5EF4-FFF2-40B4-BE49-F238E27FC236}">
                <a16:creationId xmlns:a16="http://schemas.microsoft.com/office/drawing/2014/main" id="{8B19592A-151A-4E11-8DCE-45FAFF951D23}"/>
              </a:ext>
            </a:extLst>
          </p:cNvPr>
          <p:cNvSpPr/>
          <p:nvPr/>
        </p:nvSpPr>
        <p:spPr>
          <a:xfrm rot="2700000">
            <a:off x="3333392" y="3200698"/>
            <a:ext cx="137160" cy="137160"/>
          </a:xfrm>
          <a:prstGeom prst="r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23" name="Right Triangle 122">
            <a:extLst>
              <a:ext uri="{FF2B5EF4-FFF2-40B4-BE49-F238E27FC236}">
                <a16:creationId xmlns:a16="http://schemas.microsoft.com/office/drawing/2014/main" id="{76396849-13FD-4522-B10E-C91CB0CC134C}"/>
              </a:ext>
            </a:extLst>
          </p:cNvPr>
          <p:cNvSpPr/>
          <p:nvPr/>
        </p:nvSpPr>
        <p:spPr>
          <a:xfrm rot="13500000">
            <a:off x="3346649" y="3200698"/>
            <a:ext cx="137160" cy="137160"/>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24" name="Right Triangle 123">
            <a:extLst>
              <a:ext uri="{FF2B5EF4-FFF2-40B4-BE49-F238E27FC236}">
                <a16:creationId xmlns:a16="http://schemas.microsoft.com/office/drawing/2014/main" id="{F56C6416-5806-4891-9B87-FC8A17D2EDF9}"/>
              </a:ext>
            </a:extLst>
          </p:cNvPr>
          <p:cNvSpPr/>
          <p:nvPr/>
        </p:nvSpPr>
        <p:spPr>
          <a:xfrm rot="2700000">
            <a:off x="3966477" y="3193896"/>
            <a:ext cx="137160" cy="137160"/>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25" name="Right Triangle 124">
            <a:extLst>
              <a:ext uri="{FF2B5EF4-FFF2-40B4-BE49-F238E27FC236}">
                <a16:creationId xmlns:a16="http://schemas.microsoft.com/office/drawing/2014/main" id="{E29DCCCF-A7C3-4C16-AA0E-DFFA3A2BC32C}"/>
              </a:ext>
            </a:extLst>
          </p:cNvPr>
          <p:cNvSpPr/>
          <p:nvPr/>
        </p:nvSpPr>
        <p:spPr>
          <a:xfrm rot="13500000">
            <a:off x="2680741" y="3197582"/>
            <a:ext cx="137160" cy="137160"/>
          </a:xfrm>
          <a:prstGeom prst="r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26" name="Oval 125">
            <a:extLst>
              <a:ext uri="{FF2B5EF4-FFF2-40B4-BE49-F238E27FC236}">
                <a16:creationId xmlns:a16="http://schemas.microsoft.com/office/drawing/2014/main" id="{427D0716-42A5-403B-A31F-629335723515}"/>
              </a:ext>
            </a:extLst>
          </p:cNvPr>
          <p:cNvSpPr/>
          <p:nvPr/>
        </p:nvSpPr>
        <p:spPr bwMode="auto">
          <a:xfrm>
            <a:off x="3602137" y="4330618"/>
            <a:ext cx="182880" cy="182880"/>
          </a:xfrm>
          <a:prstGeom prst="ellipse">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127" name="Oval 126">
            <a:extLst>
              <a:ext uri="{FF2B5EF4-FFF2-40B4-BE49-F238E27FC236}">
                <a16:creationId xmlns:a16="http://schemas.microsoft.com/office/drawing/2014/main" id="{76A9A93C-074F-4BAB-B610-BD28FDD43AA1}"/>
              </a:ext>
            </a:extLst>
          </p:cNvPr>
          <p:cNvSpPr/>
          <p:nvPr/>
        </p:nvSpPr>
        <p:spPr bwMode="auto">
          <a:xfrm>
            <a:off x="3089775" y="4268469"/>
            <a:ext cx="182880" cy="182880"/>
          </a:xfrm>
          <a:prstGeom prst="ellipse">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128" name="Oval 127">
            <a:extLst>
              <a:ext uri="{FF2B5EF4-FFF2-40B4-BE49-F238E27FC236}">
                <a16:creationId xmlns:a16="http://schemas.microsoft.com/office/drawing/2014/main" id="{03B1FB3E-7B1D-4EFD-B338-75B03AE22E55}"/>
              </a:ext>
            </a:extLst>
          </p:cNvPr>
          <p:cNvSpPr/>
          <p:nvPr/>
        </p:nvSpPr>
        <p:spPr bwMode="auto">
          <a:xfrm>
            <a:off x="2777006" y="4009440"/>
            <a:ext cx="182880" cy="182880"/>
          </a:xfrm>
          <a:prstGeom prst="ellipse">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129" name="Oval 128">
            <a:extLst>
              <a:ext uri="{FF2B5EF4-FFF2-40B4-BE49-F238E27FC236}">
                <a16:creationId xmlns:a16="http://schemas.microsoft.com/office/drawing/2014/main" id="{73AA6701-6846-4DB9-A637-DA6089D4A9B5}"/>
              </a:ext>
            </a:extLst>
          </p:cNvPr>
          <p:cNvSpPr/>
          <p:nvPr/>
        </p:nvSpPr>
        <p:spPr bwMode="auto">
          <a:xfrm>
            <a:off x="2680914" y="4351917"/>
            <a:ext cx="182880" cy="182880"/>
          </a:xfrm>
          <a:prstGeom prst="ellipse">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dirty="0">
              <a:latin typeface="Arial Narrow" panose="020B0606020202030204" pitchFamily="34" charset="0"/>
            </a:endParaRPr>
          </a:p>
        </p:txBody>
      </p:sp>
      <p:sp>
        <p:nvSpPr>
          <p:cNvPr id="130" name="Oval 129">
            <a:extLst>
              <a:ext uri="{FF2B5EF4-FFF2-40B4-BE49-F238E27FC236}">
                <a16:creationId xmlns:a16="http://schemas.microsoft.com/office/drawing/2014/main" id="{DC2857B9-D519-45F4-8C1D-DBC471260052}"/>
              </a:ext>
            </a:extLst>
          </p:cNvPr>
          <p:cNvSpPr/>
          <p:nvPr/>
        </p:nvSpPr>
        <p:spPr bwMode="auto">
          <a:xfrm>
            <a:off x="2942743" y="4696800"/>
            <a:ext cx="182880" cy="182880"/>
          </a:xfrm>
          <a:prstGeom prst="ellipse">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131" name="Oval 130">
            <a:extLst>
              <a:ext uri="{FF2B5EF4-FFF2-40B4-BE49-F238E27FC236}">
                <a16:creationId xmlns:a16="http://schemas.microsoft.com/office/drawing/2014/main" id="{FB2C9075-E647-4A23-A3E8-D5E3C413D3D2}"/>
              </a:ext>
            </a:extLst>
          </p:cNvPr>
          <p:cNvSpPr/>
          <p:nvPr/>
        </p:nvSpPr>
        <p:spPr bwMode="auto">
          <a:xfrm>
            <a:off x="3900688" y="4010146"/>
            <a:ext cx="182880" cy="182880"/>
          </a:xfrm>
          <a:prstGeom prst="ellipse">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132" name="Oval 131">
            <a:extLst>
              <a:ext uri="{FF2B5EF4-FFF2-40B4-BE49-F238E27FC236}">
                <a16:creationId xmlns:a16="http://schemas.microsoft.com/office/drawing/2014/main" id="{06BB00E1-E621-40D6-8164-64946522CA3E}"/>
              </a:ext>
            </a:extLst>
          </p:cNvPr>
          <p:cNvSpPr/>
          <p:nvPr/>
        </p:nvSpPr>
        <p:spPr bwMode="auto">
          <a:xfrm>
            <a:off x="3900688" y="4704514"/>
            <a:ext cx="182880" cy="182880"/>
          </a:xfrm>
          <a:prstGeom prst="ellipse">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cxnSp>
        <p:nvCxnSpPr>
          <p:cNvPr id="133" name="Straight Connector 132">
            <a:extLst>
              <a:ext uri="{FF2B5EF4-FFF2-40B4-BE49-F238E27FC236}">
                <a16:creationId xmlns:a16="http://schemas.microsoft.com/office/drawing/2014/main" id="{F9B3BACF-D7DE-4D4E-BE6C-C5B2F5FFE873}"/>
              </a:ext>
            </a:extLst>
          </p:cNvPr>
          <p:cNvCxnSpPr>
            <a:cxnSpLocks/>
            <a:stCxn id="126" idx="2"/>
            <a:endCxn id="127" idx="6"/>
          </p:cNvCxnSpPr>
          <p:nvPr/>
        </p:nvCxnSpPr>
        <p:spPr>
          <a:xfrm flipH="1" flipV="1">
            <a:off x="3272655" y="4359910"/>
            <a:ext cx="329482" cy="62149"/>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7E349C9-0B4E-4236-8BB1-1EC75FB9E558}"/>
              </a:ext>
            </a:extLst>
          </p:cNvPr>
          <p:cNvCxnSpPr>
            <a:cxnSpLocks/>
            <a:stCxn id="131" idx="3"/>
            <a:endCxn id="126" idx="7"/>
          </p:cNvCxnSpPr>
          <p:nvPr/>
        </p:nvCxnSpPr>
        <p:spPr>
          <a:xfrm flipH="1">
            <a:off x="3758236" y="4166244"/>
            <a:ext cx="169235" cy="191156"/>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26A9C88-33B6-4870-A2F2-CEA243CBAE1D}"/>
              </a:ext>
            </a:extLst>
          </p:cNvPr>
          <p:cNvCxnSpPr>
            <a:cxnSpLocks/>
            <a:stCxn id="126" idx="5"/>
            <a:endCxn id="132" idx="1"/>
          </p:cNvCxnSpPr>
          <p:nvPr/>
        </p:nvCxnSpPr>
        <p:spPr>
          <a:xfrm>
            <a:off x="3758236" y="4486716"/>
            <a:ext cx="169235" cy="24458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AB194D00-2957-450A-865E-7737957BD03C}"/>
              </a:ext>
            </a:extLst>
          </p:cNvPr>
          <p:cNvCxnSpPr>
            <a:cxnSpLocks/>
            <a:stCxn id="127" idx="4"/>
            <a:endCxn id="130" idx="7"/>
          </p:cNvCxnSpPr>
          <p:nvPr/>
        </p:nvCxnSpPr>
        <p:spPr>
          <a:xfrm flipH="1">
            <a:off x="3098841" y="4451350"/>
            <a:ext cx="82374" cy="27223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D184BF9-A4ED-429C-AD2F-F6B53AB64201}"/>
              </a:ext>
            </a:extLst>
          </p:cNvPr>
          <p:cNvCxnSpPr>
            <a:cxnSpLocks/>
            <a:stCxn id="127" idx="2"/>
            <a:endCxn id="129" idx="6"/>
          </p:cNvCxnSpPr>
          <p:nvPr/>
        </p:nvCxnSpPr>
        <p:spPr>
          <a:xfrm flipH="1">
            <a:off x="2863795" y="4359909"/>
            <a:ext cx="225981" cy="83448"/>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7CC01C26-8480-48CF-9145-278777CD6053}"/>
              </a:ext>
            </a:extLst>
          </p:cNvPr>
          <p:cNvCxnSpPr>
            <a:cxnSpLocks/>
            <a:stCxn id="127" idx="1"/>
            <a:endCxn id="128" idx="5"/>
          </p:cNvCxnSpPr>
          <p:nvPr/>
        </p:nvCxnSpPr>
        <p:spPr>
          <a:xfrm flipH="1" flipV="1">
            <a:off x="2933105" y="4165539"/>
            <a:ext cx="183453" cy="12971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9" name="Rectangle: Rounded Corners 138">
            <a:extLst>
              <a:ext uri="{FF2B5EF4-FFF2-40B4-BE49-F238E27FC236}">
                <a16:creationId xmlns:a16="http://schemas.microsoft.com/office/drawing/2014/main" id="{30EB20AC-12BE-4274-A122-C0E97F3B7399}"/>
              </a:ext>
            </a:extLst>
          </p:cNvPr>
          <p:cNvSpPr/>
          <p:nvPr/>
        </p:nvSpPr>
        <p:spPr>
          <a:xfrm>
            <a:off x="4373385" y="1576600"/>
            <a:ext cx="210312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ctr"/>
          <a:lstStyle/>
          <a:p>
            <a:r>
              <a:rPr lang="en-US" b="1" i="0" dirty="0"/>
              <a:t>MODES</a:t>
            </a:r>
          </a:p>
        </p:txBody>
      </p:sp>
      <p:sp>
        <p:nvSpPr>
          <p:cNvPr id="140" name="Rectangle: Rounded Corners 139">
            <a:extLst>
              <a:ext uri="{FF2B5EF4-FFF2-40B4-BE49-F238E27FC236}">
                <a16:creationId xmlns:a16="http://schemas.microsoft.com/office/drawing/2014/main" id="{2B921B93-2702-488E-A0BB-038B8B78610B}"/>
              </a:ext>
            </a:extLst>
          </p:cNvPr>
          <p:cNvSpPr/>
          <p:nvPr/>
        </p:nvSpPr>
        <p:spPr>
          <a:xfrm>
            <a:off x="4360561" y="2755771"/>
            <a:ext cx="210312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ctr"/>
          <a:lstStyle/>
          <a:p>
            <a:r>
              <a:rPr lang="en-US" b="1" i="0" dirty="0"/>
              <a:t>INFRASTRUCTURES</a:t>
            </a:r>
          </a:p>
        </p:txBody>
      </p:sp>
      <p:sp>
        <p:nvSpPr>
          <p:cNvPr id="141" name="Rectangle: Rounded Corners 140">
            <a:extLst>
              <a:ext uri="{FF2B5EF4-FFF2-40B4-BE49-F238E27FC236}">
                <a16:creationId xmlns:a16="http://schemas.microsoft.com/office/drawing/2014/main" id="{957CDA3E-3A08-4B1B-844B-F2C70E5ADFA0}"/>
              </a:ext>
            </a:extLst>
          </p:cNvPr>
          <p:cNvSpPr/>
          <p:nvPr/>
        </p:nvSpPr>
        <p:spPr>
          <a:xfrm>
            <a:off x="4360561" y="3947483"/>
            <a:ext cx="210312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ctr"/>
          <a:lstStyle/>
          <a:p>
            <a:r>
              <a:rPr lang="en-US" b="1" i="0" dirty="0"/>
              <a:t>NETWORKS</a:t>
            </a:r>
          </a:p>
        </p:txBody>
      </p:sp>
      <p:sp>
        <p:nvSpPr>
          <p:cNvPr id="142" name="Rectangle: Rounded Corners 141">
            <a:extLst>
              <a:ext uri="{FF2B5EF4-FFF2-40B4-BE49-F238E27FC236}">
                <a16:creationId xmlns:a16="http://schemas.microsoft.com/office/drawing/2014/main" id="{9DE4DCC5-3544-4FBE-8485-A1137E4C87C2}"/>
              </a:ext>
            </a:extLst>
          </p:cNvPr>
          <p:cNvSpPr/>
          <p:nvPr/>
        </p:nvSpPr>
        <p:spPr>
          <a:xfrm>
            <a:off x="4373385" y="5130712"/>
            <a:ext cx="210312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ctr"/>
          <a:lstStyle/>
          <a:p>
            <a:r>
              <a:rPr lang="en-US" b="1" i="0" dirty="0"/>
              <a:t>FLOWS</a:t>
            </a:r>
          </a:p>
        </p:txBody>
      </p:sp>
    </p:spTree>
    <p:extLst>
      <p:ext uri="{BB962C8B-B14F-4D97-AF65-F5344CB8AC3E}">
        <p14:creationId xmlns:p14="http://schemas.microsoft.com/office/powerpoint/2010/main" val="815934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CAC270-F237-4F89-9490-2498FA8C42CB}"/>
              </a:ext>
            </a:extLst>
          </p:cNvPr>
          <p:cNvSpPr>
            <a:spLocks noGrp="1"/>
          </p:cNvSpPr>
          <p:nvPr>
            <p:ph type="title"/>
          </p:nvPr>
        </p:nvSpPr>
        <p:spPr/>
        <p:txBody>
          <a:bodyPr/>
          <a:lstStyle/>
          <a:p>
            <a:r>
              <a:rPr lang="en-US" dirty="0"/>
              <a:t>The Mobility of Passengers and Freight</a:t>
            </a:r>
          </a:p>
        </p:txBody>
      </p:sp>
      <p:sp>
        <p:nvSpPr>
          <p:cNvPr id="16" name="Action Button: Document 15" title="Read this Web Page">
            <a:hlinkClick r:id="rId3" highlightClick="1"/>
            <a:extLst>
              <a:ext uri="{FF2B5EF4-FFF2-40B4-BE49-F238E27FC236}">
                <a16:creationId xmlns:a16="http://schemas.microsoft.com/office/drawing/2014/main" id="{2D1BE75E-4CA1-44F7-A020-2E34ECCB00EA}"/>
              </a:ext>
            </a:extLst>
          </p:cNvPr>
          <p:cNvSpPr/>
          <p:nvPr/>
        </p:nvSpPr>
        <p:spPr bwMode="auto">
          <a:xfrm>
            <a:off x="9612833" y="6173856"/>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17" name="TextBox 16">
            <a:extLst>
              <a:ext uri="{FF2B5EF4-FFF2-40B4-BE49-F238E27FC236}">
                <a16:creationId xmlns:a16="http://schemas.microsoft.com/office/drawing/2014/main" id="{FF39DA60-C512-4686-A352-F5F5BBFE44E3}"/>
              </a:ext>
            </a:extLst>
          </p:cNvPr>
          <p:cNvSpPr txBox="1"/>
          <p:nvPr/>
        </p:nvSpPr>
        <p:spPr>
          <a:xfrm>
            <a:off x="10216150" y="6235066"/>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20" name="Rounded Rectangle 1">
            <a:extLst>
              <a:ext uri="{FF2B5EF4-FFF2-40B4-BE49-F238E27FC236}">
                <a16:creationId xmlns:a16="http://schemas.microsoft.com/office/drawing/2014/main" id="{E914CC89-58C4-4944-A584-71FB2D60CFDA}"/>
              </a:ext>
            </a:extLst>
          </p:cNvPr>
          <p:cNvSpPr/>
          <p:nvPr/>
        </p:nvSpPr>
        <p:spPr bwMode="auto">
          <a:xfrm>
            <a:off x="5267782" y="1432830"/>
            <a:ext cx="4754880" cy="2103120"/>
          </a:xfrm>
          <a:prstGeom prst="roundRect">
            <a:avLst>
              <a:gd name="adj" fmla="val 8696"/>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Times New Roman" pitchFamily="18" charset="0"/>
            </a:endParaRPr>
          </a:p>
        </p:txBody>
      </p:sp>
      <p:sp>
        <p:nvSpPr>
          <p:cNvPr id="21" name="Rounded Rectangle 1">
            <a:extLst>
              <a:ext uri="{FF2B5EF4-FFF2-40B4-BE49-F238E27FC236}">
                <a16:creationId xmlns:a16="http://schemas.microsoft.com/office/drawing/2014/main" id="{10BC0EC6-E5A6-4825-B5FC-D36998EC54F5}"/>
              </a:ext>
            </a:extLst>
          </p:cNvPr>
          <p:cNvSpPr/>
          <p:nvPr/>
        </p:nvSpPr>
        <p:spPr bwMode="auto">
          <a:xfrm>
            <a:off x="5267782" y="3838194"/>
            <a:ext cx="4754880" cy="2103120"/>
          </a:xfrm>
          <a:prstGeom prst="roundRect">
            <a:avLst>
              <a:gd name="adj" fmla="val 8696"/>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Times New Roman" pitchFamily="18" charset="0"/>
            </a:endParaRPr>
          </a:p>
        </p:txBody>
      </p:sp>
      <p:sp>
        <p:nvSpPr>
          <p:cNvPr id="22" name="Rectangle: Rounded Corners 21">
            <a:extLst>
              <a:ext uri="{FF2B5EF4-FFF2-40B4-BE49-F238E27FC236}">
                <a16:creationId xmlns:a16="http://schemas.microsoft.com/office/drawing/2014/main" id="{679A52DE-A74D-443C-B88B-84C00B57097D}"/>
              </a:ext>
            </a:extLst>
          </p:cNvPr>
          <p:cNvSpPr/>
          <p:nvPr/>
        </p:nvSpPr>
        <p:spPr>
          <a:xfrm>
            <a:off x="2220192" y="1353592"/>
            <a:ext cx="2971208" cy="2293195"/>
          </a:xfrm>
          <a:prstGeom prst="roundRect">
            <a:avLst>
              <a:gd name="adj" fmla="val 10000"/>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23" name="Rectangle: Rounded Corners 22">
            <a:extLst>
              <a:ext uri="{FF2B5EF4-FFF2-40B4-BE49-F238E27FC236}">
                <a16:creationId xmlns:a16="http://schemas.microsoft.com/office/drawing/2014/main" id="{FFF30989-5F33-4AF5-BF86-6AEE8BA47462}"/>
              </a:ext>
            </a:extLst>
          </p:cNvPr>
          <p:cNvSpPr/>
          <p:nvPr/>
        </p:nvSpPr>
        <p:spPr>
          <a:xfrm>
            <a:off x="2220192" y="3743158"/>
            <a:ext cx="2971208" cy="2293195"/>
          </a:xfrm>
          <a:prstGeom prst="roundRect">
            <a:avLst>
              <a:gd name="adj" fmla="val 10000"/>
            </a:avLst>
          </a:prstGeom>
          <a:blipFill>
            <a:blip r:embed="rId5" cstate="screen">
              <a:extLst>
                <a:ext uri="{28A0092B-C50C-407E-A947-70E740481C1C}">
                  <a14:useLocalDpi xmlns:a14="http://schemas.microsoft.com/office/drawing/2010/main"/>
                </a:ext>
              </a:extLst>
            </a:blip>
            <a:srcRect/>
            <a:stretch>
              <a:fillRect/>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24" name="Rectangle 23">
            <a:extLst>
              <a:ext uri="{FF2B5EF4-FFF2-40B4-BE49-F238E27FC236}">
                <a16:creationId xmlns:a16="http://schemas.microsoft.com/office/drawing/2014/main" id="{930B5F7F-E2D3-45F8-9345-681B9BC83F28}"/>
              </a:ext>
            </a:extLst>
          </p:cNvPr>
          <p:cNvSpPr/>
          <p:nvPr/>
        </p:nvSpPr>
        <p:spPr>
          <a:xfrm>
            <a:off x="5288634" y="1489772"/>
            <a:ext cx="4663440" cy="2031325"/>
          </a:xfrm>
          <a:prstGeom prst="rect">
            <a:avLst/>
          </a:prstGeom>
        </p:spPr>
        <p:txBody>
          <a:bodyPr>
            <a:spAutoFit/>
          </a:bodyPr>
          <a:lstStyle/>
          <a:p>
            <a:pPr marL="115888" indent="-115888">
              <a:buFont typeface="Arial" panose="020B0604020202020204" pitchFamily="34" charset="0"/>
              <a:buChar char="•"/>
            </a:pPr>
            <a:r>
              <a:rPr lang="en-US" i="0" dirty="0">
                <a:latin typeface="Arial Narrow" panose="020B0606020202030204" pitchFamily="34" charset="0"/>
              </a:rPr>
              <a:t>Board, get off and transfer without assistance.</a:t>
            </a:r>
          </a:p>
          <a:p>
            <a:pPr marL="115888" indent="-115888">
              <a:buFont typeface="Arial" panose="020B0604020202020204" pitchFamily="34" charset="0"/>
              <a:buChar char="•"/>
            </a:pPr>
            <a:r>
              <a:rPr lang="en-US" i="0" dirty="0">
                <a:latin typeface="Arial Narrow" panose="020B0606020202030204" pitchFamily="34" charset="0"/>
              </a:rPr>
              <a:t>Process information and act on it without assistance.</a:t>
            </a:r>
          </a:p>
          <a:p>
            <a:pPr marL="115888" indent="-115888">
              <a:buFont typeface="Arial" panose="020B0604020202020204" pitchFamily="34" charset="0"/>
              <a:buChar char="•"/>
            </a:pPr>
            <a:r>
              <a:rPr lang="en-US" i="0" dirty="0">
                <a:latin typeface="Arial Narrow" panose="020B0606020202030204" pitchFamily="34" charset="0"/>
              </a:rPr>
              <a:t>Make choices between transport modes without assistance but often irrationally.</a:t>
            </a:r>
          </a:p>
          <a:p>
            <a:pPr marL="115888" indent="-115888">
              <a:buFont typeface="Arial" panose="020B0604020202020204" pitchFamily="34" charset="0"/>
              <a:buChar char="•"/>
            </a:pPr>
            <a:r>
              <a:rPr lang="en-US" i="0" dirty="0">
                <a:latin typeface="Arial Narrow" panose="020B0606020202030204" pitchFamily="34" charset="0"/>
              </a:rPr>
              <a:t>Require travel accommodations related to comfort and safety.</a:t>
            </a:r>
          </a:p>
        </p:txBody>
      </p:sp>
      <p:sp>
        <p:nvSpPr>
          <p:cNvPr id="25" name="Rectangle 24">
            <a:extLst>
              <a:ext uri="{FF2B5EF4-FFF2-40B4-BE49-F238E27FC236}">
                <a16:creationId xmlns:a16="http://schemas.microsoft.com/office/drawing/2014/main" id="{C633560E-18D5-4CE6-8DAF-E495335F7763}"/>
              </a:ext>
            </a:extLst>
          </p:cNvPr>
          <p:cNvSpPr/>
          <p:nvPr/>
        </p:nvSpPr>
        <p:spPr>
          <a:xfrm>
            <a:off x="5268900" y="3969136"/>
            <a:ext cx="4663440" cy="1754326"/>
          </a:xfrm>
          <a:prstGeom prst="rect">
            <a:avLst/>
          </a:prstGeom>
        </p:spPr>
        <p:txBody>
          <a:bodyPr>
            <a:spAutoFit/>
          </a:bodyPr>
          <a:lstStyle/>
          <a:p>
            <a:pPr marL="115888" indent="-115888">
              <a:buFont typeface="Arial" panose="020B0604020202020204" pitchFamily="34" charset="0"/>
              <a:buChar char="•"/>
            </a:pPr>
            <a:r>
              <a:rPr lang="en-US" i="0" dirty="0">
                <a:latin typeface="Arial Narrow" panose="020B0606020202030204" pitchFamily="34" charset="0"/>
              </a:rPr>
              <a:t>Must be loaded, unloaded and transferred.</a:t>
            </a:r>
          </a:p>
          <a:p>
            <a:pPr marL="115888" indent="-115888">
              <a:buFont typeface="Arial" panose="020B0604020202020204" pitchFamily="34" charset="0"/>
              <a:buChar char="•"/>
            </a:pPr>
            <a:r>
              <a:rPr lang="en-US" i="0" dirty="0">
                <a:latin typeface="Arial Narrow" panose="020B0606020202030204" pitchFamily="34" charset="0"/>
              </a:rPr>
              <a:t>Information must be processed through logistics managers.</a:t>
            </a:r>
          </a:p>
          <a:p>
            <a:pPr marL="115888" indent="-115888">
              <a:buFont typeface="Arial" panose="020B0604020202020204" pitchFamily="34" charset="0"/>
              <a:buChar char="•"/>
            </a:pPr>
            <a:r>
              <a:rPr lang="en-US" i="0" dirty="0">
                <a:latin typeface="Arial Narrow" panose="020B0606020202030204" pitchFamily="34" charset="0"/>
              </a:rPr>
              <a:t>Logistics managers meet choices between transport modes rationally.</a:t>
            </a:r>
          </a:p>
          <a:p>
            <a:pPr marL="115888" indent="-115888">
              <a:buFont typeface="Arial" panose="020B0604020202020204" pitchFamily="34" charset="0"/>
              <a:buChar char="•"/>
            </a:pPr>
            <a:r>
              <a:rPr lang="en-US" i="0" dirty="0">
                <a:latin typeface="Arial Narrow" panose="020B0606020202030204" pitchFamily="34" charset="0"/>
              </a:rPr>
              <a:t>Require accommodations related to storage.</a:t>
            </a:r>
          </a:p>
        </p:txBody>
      </p:sp>
      <p:sp>
        <p:nvSpPr>
          <p:cNvPr id="26" name="Rectangle: Rounded Corners 25">
            <a:extLst>
              <a:ext uri="{FF2B5EF4-FFF2-40B4-BE49-F238E27FC236}">
                <a16:creationId xmlns:a16="http://schemas.microsoft.com/office/drawing/2014/main" id="{DC7A6B3B-861C-47DE-904F-102775F113F3}"/>
              </a:ext>
            </a:extLst>
          </p:cNvPr>
          <p:cNvSpPr/>
          <p:nvPr/>
        </p:nvSpPr>
        <p:spPr>
          <a:xfrm>
            <a:off x="2510039" y="1496240"/>
            <a:ext cx="1645920" cy="36576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0" dirty="0"/>
              <a:t>Passengers</a:t>
            </a:r>
          </a:p>
        </p:txBody>
      </p:sp>
      <p:sp>
        <p:nvSpPr>
          <p:cNvPr id="27" name="Rectangle: Rounded Corners 26">
            <a:extLst>
              <a:ext uri="{FF2B5EF4-FFF2-40B4-BE49-F238E27FC236}">
                <a16:creationId xmlns:a16="http://schemas.microsoft.com/office/drawing/2014/main" id="{5B5423A7-7C21-4F79-A764-3424DD68685D}"/>
              </a:ext>
            </a:extLst>
          </p:cNvPr>
          <p:cNvSpPr/>
          <p:nvPr/>
        </p:nvSpPr>
        <p:spPr>
          <a:xfrm>
            <a:off x="2510039" y="3903099"/>
            <a:ext cx="1645920" cy="36576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0" dirty="0"/>
              <a:t>Freight</a:t>
            </a:r>
          </a:p>
        </p:txBody>
      </p:sp>
    </p:spTree>
    <p:extLst>
      <p:ext uri="{BB962C8B-B14F-4D97-AF65-F5344CB8AC3E}">
        <p14:creationId xmlns:p14="http://schemas.microsoft.com/office/powerpoint/2010/main" val="25707260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927E73-D920-49FB-B966-D90DA1C7BCAC}"/>
              </a:ext>
            </a:extLst>
          </p:cNvPr>
          <p:cNvSpPr>
            <a:spLocks noGrp="1"/>
          </p:cNvSpPr>
          <p:nvPr>
            <p:ph type="title"/>
          </p:nvPr>
        </p:nvSpPr>
        <p:spPr/>
        <p:txBody>
          <a:bodyPr/>
          <a:lstStyle/>
          <a:p>
            <a:r>
              <a:rPr lang="en-US" dirty="0"/>
              <a:t>Mobility of Freight</a:t>
            </a:r>
          </a:p>
        </p:txBody>
      </p:sp>
      <p:sp>
        <p:nvSpPr>
          <p:cNvPr id="62" name="Action Button: Document 61" title="Read this Web Page">
            <a:hlinkClick r:id="rId3" highlightClick="1"/>
            <a:extLst>
              <a:ext uri="{FF2B5EF4-FFF2-40B4-BE49-F238E27FC236}">
                <a16:creationId xmlns:a16="http://schemas.microsoft.com/office/drawing/2014/main" id="{7B965BFD-E710-44B0-B9A2-0DA835DBAB4E}"/>
              </a:ext>
            </a:extLst>
          </p:cNvPr>
          <p:cNvSpPr/>
          <p:nvPr/>
        </p:nvSpPr>
        <p:spPr bwMode="auto">
          <a:xfrm>
            <a:off x="9112624" y="491340"/>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63" name="TextBox 62">
            <a:extLst>
              <a:ext uri="{FF2B5EF4-FFF2-40B4-BE49-F238E27FC236}">
                <a16:creationId xmlns:a16="http://schemas.microsoft.com/office/drawing/2014/main" id="{34AFEF3B-D67B-4A9A-9CC7-61C3D0C7890C}"/>
              </a:ext>
            </a:extLst>
          </p:cNvPr>
          <p:cNvSpPr txBox="1"/>
          <p:nvPr/>
        </p:nvSpPr>
        <p:spPr>
          <a:xfrm>
            <a:off x="9715941" y="555234"/>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64" name="Rounded Rectangle 34">
            <a:extLst>
              <a:ext uri="{FF2B5EF4-FFF2-40B4-BE49-F238E27FC236}">
                <a16:creationId xmlns:a16="http://schemas.microsoft.com/office/drawing/2014/main" id="{BB099E78-FACF-4B7F-A48B-C0AC1FC0ED58}"/>
              </a:ext>
            </a:extLst>
          </p:cNvPr>
          <p:cNvSpPr/>
          <p:nvPr/>
        </p:nvSpPr>
        <p:spPr bwMode="auto">
          <a:xfrm>
            <a:off x="1403960" y="1716798"/>
            <a:ext cx="1097280" cy="4663440"/>
          </a:xfrm>
          <a:prstGeom prst="roundRect">
            <a:avLst>
              <a:gd name="adj" fmla="val 7799"/>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65" name="Rounded Rectangle 34">
            <a:extLst>
              <a:ext uri="{FF2B5EF4-FFF2-40B4-BE49-F238E27FC236}">
                <a16:creationId xmlns:a16="http://schemas.microsoft.com/office/drawing/2014/main" id="{E345D698-B105-4E64-A571-8A7F15D3C2C8}"/>
              </a:ext>
            </a:extLst>
          </p:cNvPr>
          <p:cNvSpPr/>
          <p:nvPr/>
        </p:nvSpPr>
        <p:spPr bwMode="auto">
          <a:xfrm>
            <a:off x="9875107" y="1716798"/>
            <a:ext cx="1828800" cy="4663440"/>
          </a:xfrm>
          <a:prstGeom prst="roundRect">
            <a:avLst>
              <a:gd name="adj" fmla="val 5107"/>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66" name="Rounded Rectangle 34">
            <a:extLst>
              <a:ext uri="{FF2B5EF4-FFF2-40B4-BE49-F238E27FC236}">
                <a16:creationId xmlns:a16="http://schemas.microsoft.com/office/drawing/2014/main" id="{5070C4A9-948D-4C36-96FC-086578A74A74}"/>
              </a:ext>
            </a:extLst>
          </p:cNvPr>
          <p:cNvSpPr/>
          <p:nvPr/>
        </p:nvSpPr>
        <p:spPr bwMode="auto">
          <a:xfrm>
            <a:off x="7999253" y="1716798"/>
            <a:ext cx="1828800" cy="4663440"/>
          </a:xfrm>
          <a:prstGeom prst="roundRect">
            <a:avLst>
              <a:gd name="adj" fmla="val 5107"/>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67" name="Rounded Rectangle 34">
            <a:extLst>
              <a:ext uri="{FF2B5EF4-FFF2-40B4-BE49-F238E27FC236}">
                <a16:creationId xmlns:a16="http://schemas.microsoft.com/office/drawing/2014/main" id="{DA525D98-407B-4055-949F-18BCC77EFE09}"/>
              </a:ext>
            </a:extLst>
          </p:cNvPr>
          <p:cNvSpPr/>
          <p:nvPr/>
        </p:nvSpPr>
        <p:spPr bwMode="auto">
          <a:xfrm>
            <a:off x="4552554" y="1719839"/>
            <a:ext cx="3381605" cy="4663440"/>
          </a:xfrm>
          <a:prstGeom prst="roundRect">
            <a:avLst>
              <a:gd name="adj" fmla="val 2746"/>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sp>
        <p:nvSpPr>
          <p:cNvPr id="68" name="Rounded Rectangle 34">
            <a:extLst>
              <a:ext uri="{FF2B5EF4-FFF2-40B4-BE49-F238E27FC236}">
                <a16:creationId xmlns:a16="http://schemas.microsoft.com/office/drawing/2014/main" id="{070BEFE7-BEFB-4EC8-B7C1-073BEAF541CB}"/>
              </a:ext>
            </a:extLst>
          </p:cNvPr>
          <p:cNvSpPr/>
          <p:nvPr/>
        </p:nvSpPr>
        <p:spPr bwMode="auto">
          <a:xfrm>
            <a:off x="2577400" y="1716798"/>
            <a:ext cx="1917405" cy="4663440"/>
          </a:xfrm>
          <a:prstGeom prst="roundRect">
            <a:avLst>
              <a:gd name="adj" fmla="val 4060"/>
            </a:avLst>
          </a:prstGeom>
          <a:solidFill>
            <a:schemeClr val="bg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0">
              <a:latin typeface="Arial Narrow" panose="020B0606020202030204" pitchFamily="34" charset="0"/>
            </a:endParaRPr>
          </a:p>
        </p:txBody>
      </p:sp>
      <p:pic>
        <p:nvPicPr>
          <p:cNvPr id="69" name="Picture 2" descr="Image result for icon coal">
            <a:extLst>
              <a:ext uri="{FF2B5EF4-FFF2-40B4-BE49-F238E27FC236}">
                <a16:creationId xmlns:a16="http://schemas.microsoft.com/office/drawing/2014/main" id="{B4B49F77-CBFC-4C3E-8874-45451D3712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5007" y="1809907"/>
            <a:ext cx="600712" cy="60071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Image result for grain icon">
            <a:extLst>
              <a:ext uri="{FF2B5EF4-FFF2-40B4-BE49-F238E27FC236}">
                <a16:creationId xmlns:a16="http://schemas.microsoft.com/office/drawing/2014/main" id="{C1E90A91-E798-47D5-A7F1-7C12E95813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7869" y="2546536"/>
            <a:ext cx="600711" cy="60071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Related image">
            <a:extLst>
              <a:ext uri="{FF2B5EF4-FFF2-40B4-BE49-F238E27FC236}">
                <a16:creationId xmlns:a16="http://schemas.microsoft.com/office/drawing/2014/main" id="{564DE636-B30B-49AD-88E5-11345DC8CECA}"/>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7869" y="3260612"/>
            <a:ext cx="665257" cy="66525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Image result for clothing icon">
            <a:extLst>
              <a:ext uri="{FF2B5EF4-FFF2-40B4-BE49-F238E27FC236}">
                <a16:creationId xmlns:a16="http://schemas.microsoft.com/office/drawing/2014/main" id="{15E17E23-EB4F-47C9-A716-285629EF6D0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57323" y="4025842"/>
            <a:ext cx="731521" cy="73152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Image result for fruit vegetable icon">
            <a:extLst>
              <a:ext uri="{FF2B5EF4-FFF2-40B4-BE49-F238E27FC236}">
                <a16:creationId xmlns:a16="http://schemas.microsoft.com/office/drawing/2014/main" id="{5CD1512D-3D5C-4A3C-B810-5F0A1647953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67898" y="4927298"/>
            <a:ext cx="603586" cy="58753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2" descr="Related image">
            <a:extLst>
              <a:ext uri="{FF2B5EF4-FFF2-40B4-BE49-F238E27FC236}">
                <a16:creationId xmlns:a16="http://schemas.microsoft.com/office/drawing/2014/main" id="{F0541A11-ABF2-4BF5-9A98-15A3020E08D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6235" b="26608"/>
          <a:stretch/>
        </p:blipFill>
        <p:spPr bwMode="auto">
          <a:xfrm>
            <a:off x="1467148" y="5739518"/>
            <a:ext cx="902152" cy="425427"/>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Rounded Corners 74">
            <a:extLst>
              <a:ext uri="{FF2B5EF4-FFF2-40B4-BE49-F238E27FC236}">
                <a16:creationId xmlns:a16="http://schemas.microsoft.com/office/drawing/2014/main" id="{3CDBFD1D-3642-4449-A4BC-3307EE709074}"/>
              </a:ext>
            </a:extLst>
          </p:cNvPr>
          <p:cNvSpPr/>
          <p:nvPr/>
        </p:nvSpPr>
        <p:spPr>
          <a:xfrm>
            <a:off x="2574565" y="1318245"/>
            <a:ext cx="192024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0" dirty="0">
                <a:latin typeface="Arial Narrow" panose="020B0606020202030204" pitchFamily="34" charset="0"/>
              </a:rPr>
              <a:t>Weight</a:t>
            </a:r>
          </a:p>
        </p:txBody>
      </p:sp>
      <p:pic>
        <p:nvPicPr>
          <p:cNvPr id="76" name="Picture 14" descr="Image result for coal pile icon">
            <a:extLst>
              <a:ext uri="{FF2B5EF4-FFF2-40B4-BE49-F238E27FC236}">
                <a16:creationId xmlns:a16="http://schemas.microsoft.com/office/drawing/2014/main" id="{0BFA6D8A-8F01-4C01-99EE-29357768C747}"/>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88" t="32734" r="12876" b="28453"/>
          <a:stretch/>
        </p:blipFill>
        <p:spPr bwMode="auto">
          <a:xfrm>
            <a:off x="4777349" y="1902953"/>
            <a:ext cx="872525" cy="45556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Image result for grain silo icon">
            <a:extLst>
              <a:ext uri="{FF2B5EF4-FFF2-40B4-BE49-F238E27FC236}">
                <a16:creationId xmlns:a16="http://schemas.microsoft.com/office/drawing/2014/main" id="{A79EA744-5A9C-4260-8523-26A07508BE36}"/>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9739" t="25488" r="30261" b="25652"/>
          <a:stretch/>
        </p:blipFill>
        <p:spPr bwMode="auto">
          <a:xfrm>
            <a:off x="4783880" y="2583344"/>
            <a:ext cx="817590" cy="52546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Rounded Corners 77">
            <a:extLst>
              <a:ext uri="{FF2B5EF4-FFF2-40B4-BE49-F238E27FC236}">
                <a16:creationId xmlns:a16="http://schemas.microsoft.com/office/drawing/2014/main" id="{0FF867FA-368D-414B-B952-ED0EC5557AC2}"/>
              </a:ext>
            </a:extLst>
          </p:cNvPr>
          <p:cNvSpPr/>
          <p:nvPr/>
        </p:nvSpPr>
        <p:spPr>
          <a:xfrm>
            <a:off x="4550879" y="1318245"/>
            <a:ext cx="338328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0" dirty="0">
                <a:latin typeface="Arial Narrow" panose="020B0606020202030204" pitchFamily="34" charset="0"/>
              </a:rPr>
              <a:t>Storage</a:t>
            </a:r>
          </a:p>
        </p:txBody>
      </p:sp>
      <p:pic>
        <p:nvPicPr>
          <p:cNvPr id="79" name="Picture 18" descr="Image result for oil storage icon">
            <a:extLst>
              <a:ext uri="{FF2B5EF4-FFF2-40B4-BE49-F238E27FC236}">
                <a16:creationId xmlns:a16="http://schemas.microsoft.com/office/drawing/2014/main" id="{B3F59F72-4BE7-43E0-84D8-A0CD89365BB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32053" y="3224188"/>
            <a:ext cx="689316" cy="68931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0" descr="Image result for distribution center icon">
            <a:extLst>
              <a:ext uri="{FF2B5EF4-FFF2-40B4-BE49-F238E27FC236}">
                <a16:creationId xmlns:a16="http://schemas.microsoft.com/office/drawing/2014/main" id="{2D045D62-7694-4D04-9D15-A1E72A03C6D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55713" y="4062254"/>
            <a:ext cx="676649" cy="67664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4" descr="Related image">
            <a:extLst>
              <a:ext uri="{FF2B5EF4-FFF2-40B4-BE49-F238E27FC236}">
                <a16:creationId xmlns:a16="http://schemas.microsoft.com/office/drawing/2014/main" id="{34648B16-FC08-4174-9D37-D0B4848C787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72299" y="500636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Image result for distribution center icon">
            <a:extLst>
              <a:ext uri="{FF2B5EF4-FFF2-40B4-BE49-F238E27FC236}">
                <a16:creationId xmlns:a16="http://schemas.microsoft.com/office/drawing/2014/main" id="{AAF17CED-2292-4BA7-B1EF-048D67B7FBA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55713" y="4855132"/>
            <a:ext cx="676649" cy="676649"/>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DC31BCB4-CB0D-48D0-9A0B-763EC9E2F1AC}"/>
              </a:ext>
            </a:extLst>
          </p:cNvPr>
          <p:cNvSpPr/>
          <p:nvPr/>
        </p:nvSpPr>
        <p:spPr>
          <a:xfrm>
            <a:off x="2566114" y="2032496"/>
            <a:ext cx="1670650" cy="369332"/>
          </a:xfrm>
          <a:prstGeom prst="rect">
            <a:avLst/>
          </a:prstGeom>
        </p:spPr>
        <p:txBody>
          <a:bodyPr wrap="none">
            <a:spAutoFit/>
          </a:bodyPr>
          <a:lstStyle/>
          <a:p>
            <a:r>
              <a:rPr lang="en-US" i="0" dirty="0">
                <a:latin typeface="Arial Narrow" panose="020B0606020202030204" pitchFamily="34" charset="0"/>
              </a:rPr>
              <a:t>Heavy (0.83 g/cc)</a:t>
            </a:r>
          </a:p>
        </p:txBody>
      </p:sp>
      <p:sp>
        <p:nvSpPr>
          <p:cNvPr id="84" name="Rectangle 83">
            <a:extLst>
              <a:ext uri="{FF2B5EF4-FFF2-40B4-BE49-F238E27FC236}">
                <a16:creationId xmlns:a16="http://schemas.microsoft.com/office/drawing/2014/main" id="{54A0EF0F-7496-40F4-A66C-4F0354E63F3E}"/>
              </a:ext>
            </a:extLst>
          </p:cNvPr>
          <p:cNvSpPr/>
          <p:nvPr/>
        </p:nvSpPr>
        <p:spPr>
          <a:xfrm>
            <a:off x="2566114" y="2777915"/>
            <a:ext cx="1670650" cy="369332"/>
          </a:xfrm>
          <a:prstGeom prst="rect">
            <a:avLst/>
          </a:prstGeom>
        </p:spPr>
        <p:txBody>
          <a:bodyPr wrap="none">
            <a:spAutoFit/>
          </a:bodyPr>
          <a:lstStyle/>
          <a:p>
            <a:r>
              <a:rPr lang="en-US" i="0" dirty="0">
                <a:latin typeface="Arial Narrow" panose="020B0606020202030204" pitchFamily="34" charset="0"/>
              </a:rPr>
              <a:t>Heavy (0.83 g/cc)</a:t>
            </a:r>
          </a:p>
        </p:txBody>
      </p:sp>
      <p:sp>
        <p:nvSpPr>
          <p:cNvPr id="85" name="Rectangle 84">
            <a:extLst>
              <a:ext uri="{FF2B5EF4-FFF2-40B4-BE49-F238E27FC236}">
                <a16:creationId xmlns:a16="http://schemas.microsoft.com/office/drawing/2014/main" id="{CD88AFC7-89F1-44FC-959A-7046CE498E0C}"/>
              </a:ext>
            </a:extLst>
          </p:cNvPr>
          <p:cNvSpPr/>
          <p:nvPr/>
        </p:nvSpPr>
        <p:spPr>
          <a:xfrm>
            <a:off x="2566114" y="3489097"/>
            <a:ext cx="1670650" cy="369332"/>
          </a:xfrm>
          <a:prstGeom prst="rect">
            <a:avLst/>
          </a:prstGeom>
        </p:spPr>
        <p:txBody>
          <a:bodyPr wrap="none">
            <a:spAutoFit/>
          </a:bodyPr>
          <a:lstStyle/>
          <a:p>
            <a:r>
              <a:rPr lang="en-US" i="0" dirty="0">
                <a:latin typeface="Arial Narrow" panose="020B0606020202030204" pitchFamily="34" charset="0"/>
              </a:rPr>
              <a:t>Heavy (0.88 g/cc)</a:t>
            </a:r>
          </a:p>
        </p:txBody>
      </p:sp>
      <p:sp>
        <p:nvSpPr>
          <p:cNvPr id="86" name="Rectangle 85">
            <a:extLst>
              <a:ext uri="{FF2B5EF4-FFF2-40B4-BE49-F238E27FC236}">
                <a16:creationId xmlns:a16="http://schemas.microsoft.com/office/drawing/2014/main" id="{46E50F56-761D-44FE-9620-A0660572A3E5}"/>
              </a:ext>
            </a:extLst>
          </p:cNvPr>
          <p:cNvSpPr/>
          <p:nvPr/>
        </p:nvSpPr>
        <p:spPr>
          <a:xfrm>
            <a:off x="2650900" y="1824007"/>
            <a:ext cx="432811" cy="276999"/>
          </a:xfrm>
          <a:prstGeom prst="rect">
            <a:avLst/>
          </a:prstGeom>
        </p:spPr>
        <p:txBody>
          <a:bodyPr wrap="none" lIns="0" tIns="0" rIns="0" bIns="0">
            <a:spAutoFit/>
          </a:bodyPr>
          <a:lstStyle/>
          <a:p>
            <a:r>
              <a:rPr lang="en-US" b="1" i="0" dirty="0">
                <a:latin typeface="Arial Narrow" panose="020B0606020202030204" pitchFamily="34" charset="0"/>
              </a:rPr>
              <a:t>Ores</a:t>
            </a:r>
          </a:p>
        </p:txBody>
      </p:sp>
      <p:sp>
        <p:nvSpPr>
          <p:cNvPr id="87" name="Rectangle 86">
            <a:extLst>
              <a:ext uri="{FF2B5EF4-FFF2-40B4-BE49-F238E27FC236}">
                <a16:creationId xmlns:a16="http://schemas.microsoft.com/office/drawing/2014/main" id="{6902D661-EA56-496F-B1A0-9856C5DF0997}"/>
              </a:ext>
            </a:extLst>
          </p:cNvPr>
          <p:cNvSpPr/>
          <p:nvPr/>
        </p:nvSpPr>
        <p:spPr>
          <a:xfrm>
            <a:off x="2625365" y="2576728"/>
            <a:ext cx="495328" cy="276999"/>
          </a:xfrm>
          <a:prstGeom prst="rect">
            <a:avLst/>
          </a:prstGeom>
        </p:spPr>
        <p:txBody>
          <a:bodyPr wrap="none" lIns="0" tIns="0" rIns="0" bIns="0">
            <a:spAutoFit/>
          </a:bodyPr>
          <a:lstStyle/>
          <a:p>
            <a:r>
              <a:rPr lang="en-US" b="1" i="0" dirty="0">
                <a:latin typeface="Arial Narrow" panose="020B0606020202030204" pitchFamily="34" charset="0"/>
              </a:rPr>
              <a:t>Grain</a:t>
            </a:r>
          </a:p>
        </p:txBody>
      </p:sp>
      <p:sp>
        <p:nvSpPr>
          <p:cNvPr id="88" name="Rectangle 87">
            <a:extLst>
              <a:ext uri="{FF2B5EF4-FFF2-40B4-BE49-F238E27FC236}">
                <a16:creationId xmlns:a16="http://schemas.microsoft.com/office/drawing/2014/main" id="{DC102748-E02D-4796-AC2B-D8CAAF138F83}"/>
              </a:ext>
            </a:extLst>
          </p:cNvPr>
          <p:cNvSpPr/>
          <p:nvPr/>
        </p:nvSpPr>
        <p:spPr>
          <a:xfrm>
            <a:off x="2620443" y="3271705"/>
            <a:ext cx="926536" cy="276999"/>
          </a:xfrm>
          <a:prstGeom prst="rect">
            <a:avLst/>
          </a:prstGeom>
        </p:spPr>
        <p:txBody>
          <a:bodyPr wrap="none" lIns="0" tIns="0" rIns="0" bIns="0">
            <a:spAutoFit/>
          </a:bodyPr>
          <a:lstStyle/>
          <a:p>
            <a:r>
              <a:rPr lang="en-US" b="1" i="0" dirty="0">
                <a:latin typeface="Arial Narrow" panose="020B0606020202030204" pitchFamily="34" charset="0"/>
              </a:rPr>
              <a:t>Petroleum</a:t>
            </a:r>
          </a:p>
        </p:txBody>
      </p:sp>
      <p:sp>
        <p:nvSpPr>
          <p:cNvPr id="89" name="Rectangle 88">
            <a:extLst>
              <a:ext uri="{FF2B5EF4-FFF2-40B4-BE49-F238E27FC236}">
                <a16:creationId xmlns:a16="http://schemas.microsoft.com/office/drawing/2014/main" id="{AFEB46E4-5F10-4F9B-B994-445C1BF06EA1}"/>
              </a:ext>
            </a:extLst>
          </p:cNvPr>
          <p:cNvSpPr/>
          <p:nvPr/>
        </p:nvSpPr>
        <p:spPr>
          <a:xfrm>
            <a:off x="2639551" y="4100953"/>
            <a:ext cx="705321" cy="276999"/>
          </a:xfrm>
          <a:prstGeom prst="rect">
            <a:avLst/>
          </a:prstGeom>
        </p:spPr>
        <p:txBody>
          <a:bodyPr wrap="none" lIns="0" tIns="0" rIns="0" bIns="0">
            <a:spAutoFit/>
          </a:bodyPr>
          <a:lstStyle/>
          <a:p>
            <a:r>
              <a:rPr lang="en-US" b="1" i="0" dirty="0">
                <a:latin typeface="Arial Narrow" panose="020B0606020202030204" pitchFamily="34" charset="0"/>
              </a:rPr>
              <a:t>Apparel</a:t>
            </a:r>
          </a:p>
        </p:txBody>
      </p:sp>
      <p:sp>
        <p:nvSpPr>
          <p:cNvPr id="90" name="Rectangle 89">
            <a:extLst>
              <a:ext uri="{FF2B5EF4-FFF2-40B4-BE49-F238E27FC236}">
                <a16:creationId xmlns:a16="http://schemas.microsoft.com/office/drawing/2014/main" id="{C85BE91B-E700-46CD-96E6-A335440BA8A9}"/>
              </a:ext>
            </a:extLst>
          </p:cNvPr>
          <p:cNvSpPr/>
          <p:nvPr/>
        </p:nvSpPr>
        <p:spPr>
          <a:xfrm>
            <a:off x="2561099" y="4866694"/>
            <a:ext cx="1933543" cy="369332"/>
          </a:xfrm>
          <a:prstGeom prst="rect">
            <a:avLst/>
          </a:prstGeom>
        </p:spPr>
        <p:txBody>
          <a:bodyPr wrap="none">
            <a:spAutoFit/>
          </a:bodyPr>
          <a:lstStyle/>
          <a:p>
            <a:r>
              <a:rPr lang="en-US" b="1" i="0" dirty="0">
                <a:latin typeface="Arial Narrow" panose="020B0606020202030204" pitchFamily="34" charset="0"/>
              </a:rPr>
              <a:t>Fruits &amp; vegetables</a:t>
            </a:r>
          </a:p>
        </p:txBody>
      </p:sp>
      <p:sp>
        <p:nvSpPr>
          <p:cNvPr id="91" name="Rectangle 90">
            <a:extLst>
              <a:ext uri="{FF2B5EF4-FFF2-40B4-BE49-F238E27FC236}">
                <a16:creationId xmlns:a16="http://schemas.microsoft.com/office/drawing/2014/main" id="{E8F08847-DC30-4238-AFCE-86A654F365D4}"/>
              </a:ext>
            </a:extLst>
          </p:cNvPr>
          <p:cNvSpPr/>
          <p:nvPr/>
        </p:nvSpPr>
        <p:spPr>
          <a:xfrm>
            <a:off x="2650900" y="5649242"/>
            <a:ext cx="989053" cy="276999"/>
          </a:xfrm>
          <a:prstGeom prst="rect">
            <a:avLst/>
          </a:prstGeom>
        </p:spPr>
        <p:txBody>
          <a:bodyPr wrap="none" lIns="0" tIns="0" rIns="0" bIns="0">
            <a:spAutoFit/>
          </a:bodyPr>
          <a:lstStyle/>
          <a:p>
            <a:r>
              <a:rPr lang="en-US" b="1" i="0" dirty="0">
                <a:latin typeface="Arial Narrow" panose="020B0606020202030204" pitchFamily="34" charset="0"/>
              </a:rPr>
              <a:t>Containers</a:t>
            </a:r>
          </a:p>
        </p:txBody>
      </p:sp>
      <p:sp>
        <p:nvSpPr>
          <p:cNvPr id="92" name="Rectangle 91">
            <a:extLst>
              <a:ext uri="{FF2B5EF4-FFF2-40B4-BE49-F238E27FC236}">
                <a16:creationId xmlns:a16="http://schemas.microsoft.com/office/drawing/2014/main" id="{0435C58E-4770-40BC-B9B6-DEB732568F5B}"/>
              </a:ext>
            </a:extLst>
          </p:cNvPr>
          <p:cNvSpPr/>
          <p:nvPr/>
        </p:nvSpPr>
        <p:spPr>
          <a:xfrm>
            <a:off x="2566114" y="4345287"/>
            <a:ext cx="888320" cy="369332"/>
          </a:xfrm>
          <a:prstGeom prst="rect">
            <a:avLst/>
          </a:prstGeom>
        </p:spPr>
        <p:txBody>
          <a:bodyPr wrap="none">
            <a:spAutoFit/>
          </a:bodyPr>
          <a:lstStyle/>
          <a:p>
            <a:r>
              <a:rPr lang="en-US" i="0" dirty="0">
                <a:latin typeface="Arial Narrow" panose="020B0606020202030204" pitchFamily="34" charset="0"/>
              </a:rPr>
              <a:t>Average</a:t>
            </a:r>
          </a:p>
        </p:txBody>
      </p:sp>
      <p:sp>
        <p:nvSpPr>
          <p:cNvPr id="93" name="Rectangle 92">
            <a:extLst>
              <a:ext uri="{FF2B5EF4-FFF2-40B4-BE49-F238E27FC236}">
                <a16:creationId xmlns:a16="http://schemas.microsoft.com/office/drawing/2014/main" id="{044E1CD8-51A8-4FFE-8C4C-6FAF44EEDF55}"/>
              </a:ext>
            </a:extLst>
          </p:cNvPr>
          <p:cNvSpPr/>
          <p:nvPr/>
        </p:nvSpPr>
        <p:spPr>
          <a:xfrm>
            <a:off x="2566114" y="5098312"/>
            <a:ext cx="888320" cy="369332"/>
          </a:xfrm>
          <a:prstGeom prst="rect">
            <a:avLst/>
          </a:prstGeom>
        </p:spPr>
        <p:txBody>
          <a:bodyPr wrap="none">
            <a:spAutoFit/>
          </a:bodyPr>
          <a:lstStyle/>
          <a:p>
            <a:r>
              <a:rPr lang="en-US" i="0" dirty="0">
                <a:latin typeface="Arial Narrow" panose="020B0606020202030204" pitchFamily="34" charset="0"/>
              </a:rPr>
              <a:t>Average</a:t>
            </a:r>
          </a:p>
        </p:txBody>
      </p:sp>
      <p:sp>
        <p:nvSpPr>
          <p:cNvPr id="94" name="Rectangle 93">
            <a:extLst>
              <a:ext uri="{FF2B5EF4-FFF2-40B4-BE49-F238E27FC236}">
                <a16:creationId xmlns:a16="http://schemas.microsoft.com/office/drawing/2014/main" id="{4AA7A539-F693-491F-A87F-225C40588C61}"/>
              </a:ext>
            </a:extLst>
          </p:cNvPr>
          <p:cNvSpPr/>
          <p:nvPr/>
        </p:nvSpPr>
        <p:spPr>
          <a:xfrm>
            <a:off x="2566114" y="5870035"/>
            <a:ext cx="1963936" cy="369332"/>
          </a:xfrm>
          <a:prstGeom prst="rect">
            <a:avLst/>
          </a:prstGeom>
        </p:spPr>
        <p:txBody>
          <a:bodyPr wrap="none">
            <a:spAutoFit/>
          </a:bodyPr>
          <a:lstStyle/>
          <a:p>
            <a:r>
              <a:rPr lang="en-US" i="0" dirty="0">
                <a:latin typeface="Arial Narrow" panose="020B0606020202030204" pitchFamily="34" charset="0"/>
              </a:rPr>
              <a:t>Average (15-20 tons)</a:t>
            </a:r>
          </a:p>
        </p:txBody>
      </p:sp>
      <p:sp>
        <p:nvSpPr>
          <p:cNvPr id="95" name="Rectangle: Rounded Corners 94">
            <a:extLst>
              <a:ext uri="{FF2B5EF4-FFF2-40B4-BE49-F238E27FC236}">
                <a16:creationId xmlns:a16="http://schemas.microsoft.com/office/drawing/2014/main" id="{A98E7AAA-E678-4D68-AB56-5FF98C338C99}"/>
              </a:ext>
            </a:extLst>
          </p:cNvPr>
          <p:cNvSpPr/>
          <p:nvPr/>
        </p:nvSpPr>
        <p:spPr>
          <a:xfrm>
            <a:off x="7990233" y="1318245"/>
            <a:ext cx="182880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0" dirty="0">
                <a:latin typeface="Arial Narrow" panose="020B0606020202030204" pitchFamily="34" charset="0"/>
              </a:rPr>
              <a:t>Fragility</a:t>
            </a:r>
          </a:p>
        </p:txBody>
      </p:sp>
      <p:sp>
        <p:nvSpPr>
          <p:cNvPr id="96" name="Rectangle 95">
            <a:extLst>
              <a:ext uri="{FF2B5EF4-FFF2-40B4-BE49-F238E27FC236}">
                <a16:creationId xmlns:a16="http://schemas.microsoft.com/office/drawing/2014/main" id="{81E546B6-23ED-44C6-99C4-5B9015CE0F08}"/>
              </a:ext>
            </a:extLst>
          </p:cNvPr>
          <p:cNvSpPr/>
          <p:nvPr/>
        </p:nvSpPr>
        <p:spPr>
          <a:xfrm>
            <a:off x="5807943" y="1967381"/>
            <a:ext cx="647934" cy="369332"/>
          </a:xfrm>
          <a:prstGeom prst="rect">
            <a:avLst/>
          </a:prstGeom>
        </p:spPr>
        <p:txBody>
          <a:bodyPr wrap="none">
            <a:spAutoFit/>
          </a:bodyPr>
          <a:lstStyle/>
          <a:p>
            <a:r>
              <a:rPr lang="en-US" i="0" dirty="0">
                <a:latin typeface="Arial Narrow" panose="020B0606020202030204" pitchFamily="34" charset="0"/>
              </a:rPr>
              <a:t>Piling</a:t>
            </a:r>
          </a:p>
        </p:txBody>
      </p:sp>
      <p:sp>
        <p:nvSpPr>
          <p:cNvPr id="97" name="Rectangle 96">
            <a:extLst>
              <a:ext uri="{FF2B5EF4-FFF2-40B4-BE49-F238E27FC236}">
                <a16:creationId xmlns:a16="http://schemas.microsoft.com/office/drawing/2014/main" id="{AA840DD0-0603-48A4-8645-5A5990FB3CA3}"/>
              </a:ext>
            </a:extLst>
          </p:cNvPr>
          <p:cNvSpPr/>
          <p:nvPr/>
        </p:nvSpPr>
        <p:spPr>
          <a:xfrm>
            <a:off x="5807943" y="2645864"/>
            <a:ext cx="595035" cy="369332"/>
          </a:xfrm>
          <a:prstGeom prst="rect">
            <a:avLst/>
          </a:prstGeom>
        </p:spPr>
        <p:txBody>
          <a:bodyPr wrap="none">
            <a:spAutoFit/>
          </a:bodyPr>
          <a:lstStyle/>
          <a:p>
            <a:r>
              <a:rPr lang="en-US" i="0" dirty="0">
                <a:latin typeface="Arial Narrow" panose="020B0606020202030204" pitchFamily="34" charset="0"/>
              </a:rPr>
              <a:t>Silos</a:t>
            </a:r>
          </a:p>
        </p:txBody>
      </p:sp>
      <p:sp>
        <p:nvSpPr>
          <p:cNvPr id="98" name="Rectangle 97">
            <a:extLst>
              <a:ext uri="{FF2B5EF4-FFF2-40B4-BE49-F238E27FC236}">
                <a16:creationId xmlns:a16="http://schemas.microsoft.com/office/drawing/2014/main" id="{198D0415-6AD8-4B25-93C6-FB3EF102CBB3}"/>
              </a:ext>
            </a:extLst>
          </p:cNvPr>
          <p:cNvSpPr/>
          <p:nvPr/>
        </p:nvSpPr>
        <p:spPr>
          <a:xfrm>
            <a:off x="5807943" y="3455807"/>
            <a:ext cx="679866" cy="369332"/>
          </a:xfrm>
          <a:prstGeom prst="rect">
            <a:avLst/>
          </a:prstGeom>
        </p:spPr>
        <p:txBody>
          <a:bodyPr wrap="none">
            <a:spAutoFit/>
          </a:bodyPr>
          <a:lstStyle/>
          <a:p>
            <a:r>
              <a:rPr lang="en-US" i="0" dirty="0">
                <a:latin typeface="Arial Narrow" panose="020B0606020202030204" pitchFamily="34" charset="0"/>
              </a:rPr>
              <a:t>Tanks</a:t>
            </a:r>
          </a:p>
        </p:txBody>
      </p:sp>
      <p:sp>
        <p:nvSpPr>
          <p:cNvPr id="99" name="Rectangle 98">
            <a:extLst>
              <a:ext uri="{FF2B5EF4-FFF2-40B4-BE49-F238E27FC236}">
                <a16:creationId xmlns:a16="http://schemas.microsoft.com/office/drawing/2014/main" id="{02625BBC-2C80-41DE-8538-84A79DAD31A8}"/>
              </a:ext>
            </a:extLst>
          </p:cNvPr>
          <p:cNvSpPr/>
          <p:nvPr/>
        </p:nvSpPr>
        <p:spPr>
          <a:xfrm>
            <a:off x="5807943" y="4228571"/>
            <a:ext cx="1147622" cy="369332"/>
          </a:xfrm>
          <a:prstGeom prst="rect">
            <a:avLst/>
          </a:prstGeom>
        </p:spPr>
        <p:txBody>
          <a:bodyPr wrap="none">
            <a:spAutoFit/>
          </a:bodyPr>
          <a:lstStyle/>
          <a:p>
            <a:r>
              <a:rPr lang="en-US" i="0" dirty="0">
                <a:latin typeface="Arial Narrow" panose="020B0606020202030204" pitchFamily="34" charset="0"/>
              </a:rPr>
              <a:t>Warehouse</a:t>
            </a:r>
          </a:p>
        </p:txBody>
      </p:sp>
      <p:sp>
        <p:nvSpPr>
          <p:cNvPr id="100" name="Rectangle 99">
            <a:extLst>
              <a:ext uri="{FF2B5EF4-FFF2-40B4-BE49-F238E27FC236}">
                <a16:creationId xmlns:a16="http://schemas.microsoft.com/office/drawing/2014/main" id="{E2337338-9094-40E2-81FB-3BE12E1D66B7}"/>
              </a:ext>
            </a:extLst>
          </p:cNvPr>
          <p:cNvSpPr/>
          <p:nvPr/>
        </p:nvSpPr>
        <p:spPr>
          <a:xfrm>
            <a:off x="5807943" y="4868504"/>
            <a:ext cx="2124171" cy="646331"/>
          </a:xfrm>
          <a:prstGeom prst="rect">
            <a:avLst/>
          </a:prstGeom>
        </p:spPr>
        <p:txBody>
          <a:bodyPr wrap="none">
            <a:spAutoFit/>
          </a:bodyPr>
          <a:lstStyle/>
          <a:p>
            <a:r>
              <a:rPr lang="en-US" i="0" dirty="0">
                <a:latin typeface="Arial Narrow" panose="020B0606020202030204" pitchFamily="34" charset="0"/>
              </a:rPr>
              <a:t>Temperature controlled</a:t>
            </a:r>
          </a:p>
          <a:p>
            <a:r>
              <a:rPr lang="en-US" i="0" dirty="0">
                <a:latin typeface="Arial Narrow" panose="020B0606020202030204" pitchFamily="34" charset="0"/>
              </a:rPr>
              <a:t>warehouse</a:t>
            </a:r>
          </a:p>
        </p:txBody>
      </p:sp>
      <p:sp>
        <p:nvSpPr>
          <p:cNvPr id="101" name="Rectangle 100">
            <a:extLst>
              <a:ext uri="{FF2B5EF4-FFF2-40B4-BE49-F238E27FC236}">
                <a16:creationId xmlns:a16="http://schemas.microsoft.com/office/drawing/2014/main" id="{C048C74F-CEAF-46A9-890B-31972F0FAE13}"/>
              </a:ext>
            </a:extLst>
          </p:cNvPr>
          <p:cNvSpPr/>
          <p:nvPr/>
        </p:nvSpPr>
        <p:spPr>
          <a:xfrm>
            <a:off x="5807943" y="5843444"/>
            <a:ext cx="753732" cy="369332"/>
          </a:xfrm>
          <a:prstGeom prst="rect">
            <a:avLst/>
          </a:prstGeom>
        </p:spPr>
        <p:txBody>
          <a:bodyPr wrap="none">
            <a:spAutoFit/>
          </a:bodyPr>
          <a:lstStyle/>
          <a:p>
            <a:r>
              <a:rPr lang="en-US" i="0" dirty="0">
                <a:latin typeface="Arial Narrow" panose="020B0606020202030204" pitchFamily="34" charset="0"/>
              </a:rPr>
              <a:t>Stacks</a:t>
            </a:r>
          </a:p>
        </p:txBody>
      </p:sp>
      <p:pic>
        <p:nvPicPr>
          <p:cNvPr id="102" name="Picture 12" descr="Related image">
            <a:extLst>
              <a:ext uri="{FF2B5EF4-FFF2-40B4-BE49-F238E27FC236}">
                <a16:creationId xmlns:a16="http://schemas.microsoft.com/office/drawing/2014/main" id="{CB70B13C-14AB-4FE0-828F-D3939AA92A5A}"/>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26235" b="26608"/>
          <a:stretch/>
        </p:blipFill>
        <p:spPr bwMode="auto">
          <a:xfrm>
            <a:off x="4808149" y="6028316"/>
            <a:ext cx="457200" cy="215601"/>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2" descr="Related image">
            <a:extLst>
              <a:ext uri="{FF2B5EF4-FFF2-40B4-BE49-F238E27FC236}">
                <a16:creationId xmlns:a16="http://schemas.microsoft.com/office/drawing/2014/main" id="{4D3AFC30-F0BE-43E4-A47C-F3AA1A4E4189}"/>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26235" b="26608"/>
          <a:stretch/>
        </p:blipFill>
        <p:spPr bwMode="auto">
          <a:xfrm>
            <a:off x="5225516" y="6028315"/>
            <a:ext cx="457200" cy="215601"/>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2" descr="Related image">
            <a:extLst>
              <a:ext uri="{FF2B5EF4-FFF2-40B4-BE49-F238E27FC236}">
                <a16:creationId xmlns:a16="http://schemas.microsoft.com/office/drawing/2014/main" id="{678C6EAC-1E80-413F-A4B5-AB2B325E09A0}"/>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26235" b="26608"/>
          <a:stretch/>
        </p:blipFill>
        <p:spPr bwMode="auto">
          <a:xfrm>
            <a:off x="4810530" y="5826999"/>
            <a:ext cx="457200" cy="215601"/>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2" descr="Related image">
            <a:extLst>
              <a:ext uri="{FF2B5EF4-FFF2-40B4-BE49-F238E27FC236}">
                <a16:creationId xmlns:a16="http://schemas.microsoft.com/office/drawing/2014/main" id="{EF572EB3-DE1F-4436-B101-7F5B3AA5C0DE}"/>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26235" b="26608"/>
          <a:stretch/>
        </p:blipFill>
        <p:spPr bwMode="auto">
          <a:xfrm>
            <a:off x="4811231" y="5626893"/>
            <a:ext cx="457200" cy="215601"/>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2" descr="Related image">
            <a:extLst>
              <a:ext uri="{FF2B5EF4-FFF2-40B4-BE49-F238E27FC236}">
                <a16:creationId xmlns:a16="http://schemas.microsoft.com/office/drawing/2014/main" id="{B6178A24-513A-44B0-B865-D78247905F23}"/>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26235" b="26608"/>
          <a:stretch/>
        </p:blipFill>
        <p:spPr bwMode="auto">
          <a:xfrm>
            <a:off x="5226381" y="5829184"/>
            <a:ext cx="457200" cy="215601"/>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Rounded Corners 106">
            <a:extLst>
              <a:ext uri="{FF2B5EF4-FFF2-40B4-BE49-F238E27FC236}">
                <a16:creationId xmlns:a16="http://schemas.microsoft.com/office/drawing/2014/main" id="{C0DDC882-99B2-4F33-B83C-56AEDCFFE78D}"/>
              </a:ext>
            </a:extLst>
          </p:cNvPr>
          <p:cNvSpPr/>
          <p:nvPr/>
        </p:nvSpPr>
        <p:spPr>
          <a:xfrm>
            <a:off x="9875107" y="1318245"/>
            <a:ext cx="182880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0" dirty="0">
                <a:latin typeface="Arial Narrow" panose="020B0606020202030204" pitchFamily="34" charset="0"/>
              </a:rPr>
              <a:t>Perishability</a:t>
            </a:r>
          </a:p>
        </p:txBody>
      </p:sp>
      <p:sp>
        <p:nvSpPr>
          <p:cNvPr id="108" name="Rectangle 107">
            <a:extLst>
              <a:ext uri="{FF2B5EF4-FFF2-40B4-BE49-F238E27FC236}">
                <a16:creationId xmlns:a16="http://schemas.microsoft.com/office/drawing/2014/main" id="{2D386E96-0E8C-47F2-8F91-5B53BECDF902}"/>
              </a:ext>
            </a:extLst>
          </p:cNvPr>
          <p:cNvSpPr/>
          <p:nvPr/>
        </p:nvSpPr>
        <p:spPr>
          <a:xfrm>
            <a:off x="8559611" y="1967381"/>
            <a:ext cx="638316" cy="369332"/>
          </a:xfrm>
          <a:prstGeom prst="rect">
            <a:avLst/>
          </a:prstGeom>
        </p:spPr>
        <p:txBody>
          <a:bodyPr wrap="none">
            <a:spAutoFit/>
          </a:bodyPr>
          <a:lstStyle/>
          <a:p>
            <a:pPr algn="ctr"/>
            <a:r>
              <a:rPr lang="en-US" i="0" dirty="0">
                <a:latin typeface="Arial Narrow" panose="020B0606020202030204" pitchFamily="34" charset="0"/>
              </a:rPr>
              <a:t>None</a:t>
            </a:r>
          </a:p>
        </p:txBody>
      </p:sp>
      <p:sp>
        <p:nvSpPr>
          <p:cNvPr id="109" name="Rectangle 108">
            <a:extLst>
              <a:ext uri="{FF2B5EF4-FFF2-40B4-BE49-F238E27FC236}">
                <a16:creationId xmlns:a16="http://schemas.microsoft.com/office/drawing/2014/main" id="{313D0787-EA43-4B83-8489-CDAB355E061D}"/>
              </a:ext>
            </a:extLst>
          </p:cNvPr>
          <p:cNvSpPr/>
          <p:nvPr/>
        </p:nvSpPr>
        <p:spPr>
          <a:xfrm>
            <a:off x="8612510" y="2645864"/>
            <a:ext cx="532517" cy="369332"/>
          </a:xfrm>
          <a:prstGeom prst="rect">
            <a:avLst/>
          </a:prstGeom>
        </p:spPr>
        <p:txBody>
          <a:bodyPr wrap="none">
            <a:spAutoFit/>
          </a:bodyPr>
          <a:lstStyle/>
          <a:p>
            <a:pPr algn="ctr"/>
            <a:r>
              <a:rPr lang="en-US" i="0" dirty="0">
                <a:latin typeface="Arial Narrow" panose="020B0606020202030204" pitchFamily="34" charset="0"/>
              </a:rPr>
              <a:t>Low</a:t>
            </a:r>
          </a:p>
        </p:txBody>
      </p:sp>
      <p:sp>
        <p:nvSpPr>
          <p:cNvPr id="110" name="Rectangle 109">
            <a:extLst>
              <a:ext uri="{FF2B5EF4-FFF2-40B4-BE49-F238E27FC236}">
                <a16:creationId xmlns:a16="http://schemas.microsoft.com/office/drawing/2014/main" id="{29C74259-F423-4416-99C8-B971EE8642B6}"/>
              </a:ext>
            </a:extLst>
          </p:cNvPr>
          <p:cNvSpPr/>
          <p:nvPr/>
        </p:nvSpPr>
        <p:spPr>
          <a:xfrm>
            <a:off x="8559611" y="3489097"/>
            <a:ext cx="638316" cy="369332"/>
          </a:xfrm>
          <a:prstGeom prst="rect">
            <a:avLst/>
          </a:prstGeom>
        </p:spPr>
        <p:txBody>
          <a:bodyPr wrap="none">
            <a:spAutoFit/>
          </a:bodyPr>
          <a:lstStyle/>
          <a:p>
            <a:pPr algn="ctr"/>
            <a:r>
              <a:rPr lang="en-US" i="0" dirty="0">
                <a:latin typeface="Arial Narrow" panose="020B0606020202030204" pitchFamily="34" charset="0"/>
              </a:rPr>
              <a:t>None</a:t>
            </a:r>
          </a:p>
        </p:txBody>
      </p:sp>
      <p:sp>
        <p:nvSpPr>
          <p:cNvPr id="111" name="Rectangle 110">
            <a:extLst>
              <a:ext uri="{FF2B5EF4-FFF2-40B4-BE49-F238E27FC236}">
                <a16:creationId xmlns:a16="http://schemas.microsoft.com/office/drawing/2014/main" id="{F9074BD4-186C-463A-BB6F-4CE81312186D}"/>
              </a:ext>
            </a:extLst>
          </p:cNvPr>
          <p:cNvSpPr/>
          <p:nvPr/>
        </p:nvSpPr>
        <p:spPr>
          <a:xfrm>
            <a:off x="8612510" y="4223802"/>
            <a:ext cx="532517" cy="369332"/>
          </a:xfrm>
          <a:prstGeom prst="rect">
            <a:avLst/>
          </a:prstGeom>
        </p:spPr>
        <p:txBody>
          <a:bodyPr wrap="none">
            <a:spAutoFit/>
          </a:bodyPr>
          <a:lstStyle/>
          <a:p>
            <a:pPr algn="ctr"/>
            <a:r>
              <a:rPr lang="en-US" i="0" dirty="0">
                <a:latin typeface="Arial Narrow" panose="020B0606020202030204" pitchFamily="34" charset="0"/>
              </a:rPr>
              <a:t>Low</a:t>
            </a:r>
          </a:p>
        </p:txBody>
      </p:sp>
      <p:sp>
        <p:nvSpPr>
          <p:cNvPr id="112" name="Rectangle 111">
            <a:extLst>
              <a:ext uri="{FF2B5EF4-FFF2-40B4-BE49-F238E27FC236}">
                <a16:creationId xmlns:a16="http://schemas.microsoft.com/office/drawing/2014/main" id="{4001E59E-B55B-4A87-A01A-EA56CD65E3B3}"/>
              </a:ext>
            </a:extLst>
          </p:cNvPr>
          <p:cNvSpPr/>
          <p:nvPr/>
        </p:nvSpPr>
        <p:spPr>
          <a:xfrm>
            <a:off x="8591671" y="4959127"/>
            <a:ext cx="574195" cy="369332"/>
          </a:xfrm>
          <a:prstGeom prst="rect">
            <a:avLst/>
          </a:prstGeom>
        </p:spPr>
        <p:txBody>
          <a:bodyPr wrap="none">
            <a:spAutoFit/>
          </a:bodyPr>
          <a:lstStyle/>
          <a:p>
            <a:pPr algn="ctr"/>
            <a:r>
              <a:rPr lang="en-US" i="0" dirty="0">
                <a:latin typeface="Arial Narrow" panose="020B0606020202030204" pitchFamily="34" charset="0"/>
              </a:rPr>
              <a:t>High</a:t>
            </a:r>
          </a:p>
        </p:txBody>
      </p:sp>
      <p:sp>
        <p:nvSpPr>
          <p:cNvPr id="113" name="Rectangle 112">
            <a:extLst>
              <a:ext uri="{FF2B5EF4-FFF2-40B4-BE49-F238E27FC236}">
                <a16:creationId xmlns:a16="http://schemas.microsoft.com/office/drawing/2014/main" id="{638C30D0-209C-433E-B556-DF317E05EC6A}"/>
              </a:ext>
            </a:extLst>
          </p:cNvPr>
          <p:cNvSpPr/>
          <p:nvPr/>
        </p:nvSpPr>
        <p:spPr>
          <a:xfrm>
            <a:off x="8057973" y="5810086"/>
            <a:ext cx="1653017" cy="369332"/>
          </a:xfrm>
          <a:prstGeom prst="rect">
            <a:avLst/>
          </a:prstGeom>
        </p:spPr>
        <p:txBody>
          <a:bodyPr wrap="none">
            <a:spAutoFit/>
          </a:bodyPr>
          <a:lstStyle/>
          <a:p>
            <a:r>
              <a:rPr lang="en-US" i="0" dirty="0">
                <a:latin typeface="Arial Narrow" panose="020B0606020202030204" pitchFamily="34" charset="0"/>
              </a:rPr>
              <a:t>Cargo dependent</a:t>
            </a:r>
          </a:p>
        </p:txBody>
      </p:sp>
      <p:sp>
        <p:nvSpPr>
          <p:cNvPr id="114" name="Rectangle 113">
            <a:extLst>
              <a:ext uri="{FF2B5EF4-FFF2-40B4-BE49-F238E27FC236}">
                <a16:creationId xmlns:a16="http://schemas.microsoft.com/office/drawing/2014/main" id="{22C04D8B-F789-4651-8EB6-D354F8C32E13}"/>
              </a:ext>
            </a:extLst>
          </p:cNvPr>
          <p:cNvSpPr/>
          <p:nvPr/>
        </p:nvSpPr>
        <p:spPr>
          <a:xfrm>
            <a:off x="9988144" y="5810086"/>
            <a:ext cx="1653017" cy="369332"/>
          </a:xfrm>
          <a:prstGeom prst="rect">
            <a:avLst/>
          </a:prstGeom>
        </p:spPr>
        <p:txBody>
          <a:bodyPr wrap="none">
            <a:spAutoFit/>
          </a:bodyPr>
          <a:lstStyle/>
          <a:p>
            <a:r>
              <a:rPr lang="en-US" i="0" dirty="0">
                <a:latin typeface="Arial Narrow" panose="020B0606020202030204" pitchFamily="34" charset="0"/>
              </a:rPr>
              <a:t>Cargo dependent</a:t>
            </a:r>
          </a:p>
        </p:txBody>
      </p:sp>
      <p:sp>
        <p:nvSpPr>
          <p:cNvPr id="115" name="Rectangle 114">
            <a:extLst>
              <a:ext uri="{FF2B5EF4-FFF2-40B4-BE49-F238E27FC236}">
                <a16:creationId xmlns:a16="http://schemas.microsoft.com/office/drawing/2014/main" id="{AAC036FC-7A21-405C-819A-F19A24A41A73}"/>
              </a:ext>
            </a:extLst>
          </p:cNvPr>
          <p:cNvSpPr/>
          <p:nvPr/>
        </p:nvSpPr>
        <p:spPr>
          <a:xfrm>
            <a:off x="10450511" y="4956047"/>
            <a:ext cx="574196" cy="369332"/>
          </a:xfrm>
          <a:prstGeom prst="rect">
            <a:avLst/>
          </a:prstGeom>
        </p:spPr>
        <p:txBody>
          <a:bodyPr wrap="none">
            <a:spAutoFit/>
          </a:bodyPr>
          <a:lstStyle/>
          <a:p>
            <a:r>
              <a:rPr lang="en-US" i="0" dirty="0">
                <a:latin typeface="Arial Narrow" panose="020B0606020202030204" pitchFamily="34" charset="0"/>
              </a:rPr>
              <a:t>High</a:t>
            </a:r>
          </a:p>
        </p:txBody>
      </p:sp>
      <p:sp>
        <p:nvSpPr>
          <p:cNvPr id="116" name="Rectangle 115">
            <a:extLst>
              <a:ext uri="{FF2B5EF4-FFF2-40B4-BE49-F238E27FC236}">
                <a16:creationId xmlns:a16="http://schemas.microsoft.com/office/drawing/2014/main" id="{B803E9E9-3FFE-4B96-B545-DC749ADF0B4A}"/>
              </a:ext>
            </a:extLst>
          </p:cNvPr>
          <p:cNvSpPr/>
          <p:nvPr/>
        </p:nvSpPr>
        <p:spPr>
          <a:xfrm>
            <a:off x="10418451" y="4218973"/>
            <a:ext cx="638316" cy="369332"/>
          </a:xfrm>
          <a:prstGeom prst="rect">
            <a:avLst/>
          </a:prstGeom>
        </p:spPr>
        <p:txBody>
          <a:bodyPr wrap="none">
            <a:spAutoFit/>
          </a:bodyPr>
          <a:lstStyle/>
          <a:p>
            <a:r>
              <a:rPr lang="en-US" i="0" dirty="0">
                <a:latin typeface="Arial Narrow" panose="020B0606020202030204" pitchFamily="34" charset="0"/>
              </a:rPr>
              <a:t>None</a:t>
            </a:r>
          </a:p>
        </p:txBody>
      </p:sp>
      <p:sp>
        <p:nvSpPr>
          <p:cNvPr id="117" name="Rectangle 116">
            <a:extLst>
              <a:ext uri="{FF2B5EF4-FFF2-40B4-BE49-F238E27FC236}">
                <a16:creationId xmlns:a16="http://schemas.microsoft.com/office/drawing/2014/main" id="{B1AD3313-81C4-436D-94C8-98CB2A2DDA22}"/>
              </a:ext>
            </a:extLst>
          </p:cNvPr>
          <p:cNvSpPr/>
          <p:nvPr/>
        </p:nvSpPr>
        <p:spPr>
          <a:xfrm>
            <a:off x="10418451" y="3486706"/>
            <a:ext cx="638316" cy="369332"/>
          </a:xfrm>
          <a:prstGeom prst="rect">
            <a:avLst/>
          </a:prstGeom>
        </p:spPr>
        <p:txBody>
          <a:bodyPr wrap="none">
            <a:spAutoFit/>
          </a:bodyPr>
          <a:lstStyle/>
          <a:p>
            <a:r>
              <a:rPr lang="en-US" i="0" dirty="0">
                <a:latin typeface="Arial Narrow" panose="020B0606020202030204" pitchFamily="34" charset="0"/>
              </a:rPr>
              <a:t>None</a:t>
            </a:r>
          </a:p>
        </p:txBody>
      </p:sp>
      <p:sp>
        <p:nvSpPr>
          <p:cNvPr id="118" name="Rectangle 117">
            <a:extLst>
              <a:ext uri="{FF2B5EF4-FFF2-40B4-BE49-F238E27FC236}">
                <a16:creationId xmlns:a16="http://schemas.microsoft.com/office/drawing/2014/main" id="{244E5EBD-5032-4E93-86B0-9D4EA0811B08}"/>
              </a:ext>
            </a:extLst>
          </p:cNvPr>
          <p:cNvSpPr/>
          <p:nvPr/>
        </p:nvSpPr>
        <p:spPr>
          <a:xfrm>
            <a:off x="10471350" y="2643839"/>
            <a:ext cx="532518" cy="369332"/>
          </a:xfrm>
          <a:prstGeom prst="rect">
            <a:avLst/>
          </a:prstGeom>
        </p:spPr>
        <p:txBody>
          <a:bodyPr wrap="none">
            <a:spAutoFit/>
          </a:bodyPr>
          <a:lstStyle/>
          <a:p>
            <a:r>
              <a:rPr lang="en-US" i="0" dirty="0">
                <a:latin typeface="Arial Narrow" panose="020B0606020202030204" pitchFamily="34" charset="0"/>
              </a:rPr>
              <a:t>Low</a:t>
            </a:r>
          </a:p>
        </p:txBody>
      </p:sp>
      <p:sp>
        <p:nvSpPr>
          <p:cNvPr id="119" name="Rectangle 118">
            <a:extLst>
              <a:ext uri="{FF2B5EF4-FFF2-40B4-BE49-F238E27FC236}">
                <a16:creationId xmlns:a16="http://schemas.microsoft.com/office/drawing/2014/main" id="{F731E7B9-64EC-438F-890F-EAC0B8CAB9E1}"/>
              </a:ext>
            </a:extLst>
          </p:cNvPr>
          <p:cNvSpPr/>
          <p:nvPr/>
        </p:nvSpPr>
        <p:spPr>
          <a:xfrm>
            <a:off x="10418451" y="1967381"/>
            <a:ext cx="638316" cy="369332"/>
          </a:xfrm>
          <a:prstGeom prst="rect">
            <a:avLst/>
          </a:prstGeom>
        </p:spPr>
        <p:txBody>
          <a:bodyPr wrap="none">
            <a:spAutoFit/>
          </a:bodyPr>
          <a:lstStyle/>
          <a:p>
            <a:r>
              <a:rPr lang="en-US" i="0" dirty="0">
                <a:latin typeface="Arial Narrow" panose="020B0606020202030204" pitchFamily="34" charset="0"/>
              </a:rPr>
              <a:t>None</a:t>
            </a:r>
          </a:p>
        </p:txBody>
      </p:sp>
      <p:sp>
        <p:nvSpPr>
          <p:cNvPr id="120" name="TextBox 119">
            <a:extLst>
              <a:ext uri="{FF2B5EF4-FFF2-40B4-BE49-F238E27FC236}">
                <a16:creationId xmlns:a16="http://schemas.microsoft.com/office/drawing/2014/main" id="{0B34C2F8-8ADD-4577-A8ED-AC0D56A0F0D7}"/>
              </a:ext>
            </a:extLst>
          </p:cNvPr>
          <p:cNvSpPr txBox="1">
            <a:spLocks/>
          </p:cNvSpPr>
          <p:nvPr/>
        </p:nvSpPr>
        <p:spPr>
          <a:xfrm>
            <a:off x="7405776" y="6111191"/>
            <a:ext cx="452047" cy="215444"/>
          </a:xfrm>
          <a:prstGeom prst="rect">
            <a:avLst/>
          </a:prstGeom>
          <a:noFill/>
        </p:spPr>
        <p:txBody>
          <a:bodyPr wrap="none" lIns="0" tIns="0" rIns="0" bIns="0">
            <a:spAutoFit/>
          </a:bodyPr>
          <a:lstStyle/>
          <a:p>
            <a:r>
              <a:rPr lang="en-US" sz="1400" i="0" dirty="0">
                <a:solidFill>
                  <a:schemeClr val="bg1">
                    <a:lumMod val="65000"/>
                  </a:schemeClr>
                </a:solidFill>
                <a:latin typeface="Arial Narrow" panose="020B0606020202030204" pitchFamily="34" charset="0"/>
              </a:rPr>
              <a:t>© GTS</a:t>
            </a:r>
          </a:p>
        </p:txBody>
      </p:sp>
    </p:spTree>
    <p:extLst>
      <p:ext uri="{BB962C8B-B14F-4D97-AF65-F5344CB8AC3E}">
        <p14:creationId xmlns:p14="http://schemas.microsoft.com/office/powerpoint/2010/main" val="15130662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Freight Traffic at the World’s Largest Airports, 2018</a:t>
            </a:r>
          </a:p>
        </p:txBody>
      </p:sp>
      <p:sp>
        <p:nvSpPr>
          <p:cNvPr id="7" name="Action Button: Document 6" title="Read this Web Page">
            <a:hlinkClick r:id="rId3" highlightClick="1"/>
          </p:cNvPr>
          <p:cNvSpPr/>
          <p:nvPr/>
        </p:nvSpPr>
        <p:spPr bwMode="auto">
          <a:xfrm>
            <a:off x="9434646" y="263643"/>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dirty="0"/>
          </a:p>
        </p:txBody>
      </p:sp>
      <p:sp>
        <p:nvSpPr>
          <p:cNvPr id="8" name="TextBox 7"/>
          <p:cNvSpPr txBox="1"/>
          <p:nvPr/>
        </p:nvSpPr>
        <p:spPr>
          <a:xfrm>
            <a:off x="10216150" y="263643"/>
            <a:ext cx="1701107" cy="400110"/>
          </a:xfrm>
          <a:prstGeom prst="rect">
            <a:avLst/>
          </a:prstGeom>
          <a:noFill/>
        </p:spPr>
        <p:txBody>
          <a:bodyPr wrap="none" rtlCol="0">
            <a:spAutoFit/>
          </a:bodyPr>
          <a:lstStyle/>
          <a:p>
            <a:r>
              <a:rPr lang="en-US" sz="2000" b="1" dirty="0">
                <a:latin typeface="Agency FB" pitchFamily="34" charset="0"/>
              </a:rPr>
              <a:t>Read this content</a:t>
            </a:r>
          </a:p>
        </p:txBody>
      </p:sp>
      <p:pic>
        <p:nvPicPr>
          <p:cNvPr id="9" name="Picture 8" descr="Map&#10;&#10;Description automatically generated">
            <a:extLst>
              <a:ext uri="{FF2B5EF4-FFF2-40B4-BE49-F238E27FC236}">
                <a16:creationId xmlns:a16="http://schemas.microsoft.com/office/drawing/2014/main" id="{1F6EFF75-4E82-4C62-9A44-4A1FBCC100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280" y="1107984"/>
            <a:ext cx="9235440" cy="5686987"/>
          </a:xfrm>
          <a:prstGeom prst="rect">
            <a:avLst/>
          </a:prstGeom>
        </p:spPr>
      </p:pic>
    </p:spTree>
    <p:extLst>
      <p:ext uri="{BB962C8B-B14F-4D97-AF65-F5344CB8AC3E}">
        <p14:creationId xmlns:p14="http://schemas.microsoft.com/office/powerpoint/2010/main" val="1186786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8" name="Rectangle 4"/>
          <p:cNvSpPr>
            <a:spLocks noGrp="1" noChangeArrowheads="1"/>
          </p:cNvSpPr>
          <p:nvPr>
            <p:ph type="title"/>
          </p:nvPr>
        </p:nvSpPr>
        <p:spPr/>
        <p:txBody>
          <a:bodyPr/>
          <a:lstStyle/>
          <a:p>
            <a:pPr eaLnBrk="1" hangingPunct="1">
              <a:defRPr/>
            </a:pPr>
            <a:r>
              <a:rPr lang="en-US" dirty="0"/>
              <a:t>Pallets waiting to be loaded in a container, Shenzhen, China</a:t>
            </a:r>
          </a:p>
        </p:txBody>
      </p:sp>
      <p:sp>
        <p:nvSpPr>
          <p:cNvPr id="4" name="Action Button: Document 3" title="Read this Web Page">
            <a:hlinkClick r:id="rId3" highlightClick="1"/>
          </p:cNvPr>
          <p:cNvSpPr/>
          <p:nvPr/>
        </p:nvSpPr>
        <p:spPr bwMode="auto">
          <a:xfrm>
            <a:off x="1369524" y="5561195"/>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6" name="TextBox 5"/>
          <p:cNvSpPr txBox="1"/>
          <p:nvPr/>
        </p:nvSpPr>
        <p:spPr>
          <a:xfrm>
            <a:off x="937108" y="6089096"/>
            <a:ext cx="1701107" cy="400110"/>
          </a:xfrm>
          <a:prstGeom prst="rect">
            <a:avLst/>
          </a:prstGeom>
          <a:noFill/>
        </p:spPr>
        <p:txBody>
          <a:bodyPr wrap="none" rtlCol="0">
            <a:spAutoFit/>
          </a:bodyPr>
          <a:lstStyle/>
          <a:p>
            <a:r>
              <a:rPr lang="en-US" sz="2000" b="1" dirty="0">
                <a:latin typeface="Agency FB" pitchFamily="34" charset="0"/>
              </a:rPr>
              <a:t>Read this content</a:t>
            </a:r>
          </a:p>
        </p:txBody>
      </p:sp>
      <p:pic>
        <p:nvPicPr>
          <p:cNvPr id="8" name="Picture 7" descr="The inside of a building&#10;&#10;Description automatically generated">
            <a:extLst>
              <a:ext uri="{FF2B5EF4-FFF2-40B4-BE49-F238E27FC236}">
                <a16:creationId xmlns:a16="http://schemas.microsoft.com/office/drawing/2014/main" id="{20DC909A-9A22-4CD6-9D3A-B4AFAF02D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0817" y="1177487"/>
            <a:ext cx="7463521" cy="5597641"/>
          </a:xfrm>
          <a:prstGeom prst="rect">
            <a:avLst/>
          </a:prstGeom>
        </p:spPr>
      </p:pic>
    </p:spTree>
    <p:extLst>
      <p:ext uri="{BB962C8B-B14F-4D97-AF65-F5344CB8AC3E}">
        <p14:creationId xmlns:p14="http://schemas.microsoft.com/office/powerpoint/2010/main" val="35011648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2"/>
          <p:cNvSpPr>
            <a:spLocks noGrp="1" noChangeArrowheads="1"/>
          </p:cNvSpPr>
          <p:nvPr>
            <p:ph type="title"/>
          </p:nvPr>
        </p:nvSpPr>
        <p:spPr/>
        <p:txBody>
          <a:bodyPr/>
          <a:lstStyle/>
          <a:p>
            <a:pPr eaLnBrk="1" hangingPunct="1">
              <a:defRPr/>
            </a:pPr>
            <a:r>
              <a:rPr lang="en-US" dirty="0"/>
              <a:t>Logistics</a:t>
            </a:r>
          </a:p>
        </p:txBody>
      </p:sp>
      <p:sp>
        <p:nvSpPr>
          <p:cNvPr id="46083" name="Rectangle 3"/>
          <p:cNvSpPr>
            <a:spLocks noGrp="1" noChangeArrowheads="1"/>
          </p:cNvSpPr>
          <p:nvPr>
            <p:ph idx="1"/>
          </p:nvPr>
        </p:nvSpPr>
        <p:spPr/>
        <p:txBody>
          <a:bodyPr/>
          <a:lstStyle/>
          <a:p>
            <a:pPr eaLnBrk="1" hangingPunct="1"/>
            <a:r>
              <a:rPr lang="en-US" dirty="0"/>
              <a:t>Definition</a:t>
            </a:r>
          </a:p>
          <a:p>
            <a:pPr lvl="1" eaLnBrk="1" hangingPunct="1"/>
            <a:r>
              <a:rPr lang="en-US" dirty="0"/>
              <a:t>Activities related to the transformation and circulation of goods.</a:t>
            </a:r>
          </a:p>
          <a:p>
            <a:pPr lvl="1" eaLnBrk="1" hangingPunct="1"/>
            <a:r>
              <a:rPr lang="en-US" dirty="0"/>
              <a:t>All operations required for goods (material or nonmaterial) to be made available on markets or to specific destinations:</a:t>
            </a:r>
          </a:p>
          <a:p>
            <a:pPr lvl="2" eaLnBrk="1" hangingPunct="1"/>
            <a:r>
              <a:rPr lang="en-US" dirty="0"/>
              <a:t>Material supply of production.</a:t>
            </a:r>
          </a:p>
          <a:p>
            <a:pPr lvl="2" eaLnBrk="1" hangingPunct="1"/>
            <a:r>
              <a:rPr lang="en-US" dirty="0"/>
              <a:t>Distribution and transport function.</a:t>
            </a:r>
          </a:p>
          <a:p>
            <a:pPr lvl="2" eaLnBrk="1" hangingPunct="1"/>
            <a:r>
              <a:rPr lang="en-US" dirty="0"/>
              <a:t>Wholesale and retail.</a:t>
            </a:r>
          </a:p>
        </p:txBody>
      </p:sp>
      <p:sp>
        <p:nvSpPr>
          <p:cNvPr id="4" name="Action Button: Movie 3">
            <a:hlinkClick r:id="rId3" highlightClick="1"/>
          </p:cNvPr>
          <p:cNvSpPr/>
          <p:nvPr/>
        </p:nvSpPr>
        <p:spPr bwMode="auto">
          <a:xfrm>
            <a:off x="3673399" y="4799653"/>
            <a:ext cx="942680" cy="518474"/>
          </a:xfrm>
          <a:prstGeom prst="actionButtonMovie">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 name="TextBox 4"/>
          <p:cNvSpPr txBox="1"/>
          <p:nvPr/>
        </p:nvSpPr>
        <p:spPr>
          <a:xfrm>
            <a:off x="4676165" y="4858835"/>
            <a:ext cx="1614545" cy="400110"/>
          </a:xfrm>
          <a:prstGeom prst="rect">
            <a:avLst/>
          </a:prstGeom>
          <a:noFill/>
        </p:spPr>
        <p:txBody>
          <a:bodyPr wrap="none" rtlCol="0">
            <a:spAutoFit/>
          </a:bodyPr>
          <a:lstStyle/>
          <a:p>
            <a:r>
              <a:rPr lang="en-US" sz="2000" b="1" dirty="0">
                <a:latin typeface="Agency FB" pitchFamily="34" charset="0"/>
              </a:rPr>
              <a:t>Watch this video</a:t>
            </a:r>
          </a:p>
        </p:txBody>
      </p:sp>
      <p:sp>
        <p:nvSpPr>
          <p:cNvPr id="7" name="TextBox 6"/>
          <p:cNvSpPr txBox="1"/>
          <p:nvPr/>
        </p:nvSpPr>
        <p:spPr>
          <a:xfrm>
            <a:off x="3266080" y="5743738"/>
            <a:ext cx="4708340" cy="400110"/>
          </a:xfrm>
          <a:prstGeom prst="rect">
            <a:avLst/>
          </a:prstGeom>
          <a:noFill/>
        </p:spPr>
        <p:txBody>
          <a:bodyPr wrap="none" rtlCol="0">
            <a:spAutoFit/>
          </a:bodyPr>
          <a:lstStyle/>
          <a:p>
            <a:r>
              <a:rPr lang="en-US" sz="2000" b="1" dirty="0">
                <a:latin typeface="Agency FB" pitchFamily="34" charset="0"/>
              </a:rPr>
              <a:t>Based on the video, how would you define logistics?</a:t>
            </a:r>
          </a:p>
        </p:txBody>
      </p:sp>
      <p:pic>
        <p:nvPicPr>
          <p:cNvPr id="8" name="Picture 2" descr="C:\Users\ecojpr\AppData\Local\Microsoft\Windows\Temporary Internet Files\Content.IE5\H0P94DF5\MC90044207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3720" y="5541824"/>
            <a:ext cx="914400" cy="65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9502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ChangeArrowheads="1"/>
          </p:cNvSpPr>
          <p:nvPr>
            <p:ph type="title"/>
          </p:nvPr>
        </p:nvSpPr>
        <p:spPr/>
        <p:txBody>
          <a:bodyPr/>
          <a:lstStyle/>
          <a:p>
            <a:pPr eaLnBrk="1" hangingPunct="1"/>
            <a:r>
              <a:rPr lang="en-US" dirty="0"/>
              <a:t>The Nature of a Supply Chain</a:t>
            </a:r>
          </a:p>
        </p:txBody>
      </p:sp>
      <p:sp>
        <p:nvSpPr>
          <p:cNvPr id="33" name="Action Button: Document 32" title="Read this Web Page">
            <a:hlinkClick r:id="rId3" highlightClick="1"/>
          </p:cNvPr>
          <p:cNvSpPr/>
          <p:nvPr/>
        </p:nvSpPr>
        <p:spPr bwMode="auto">
          <a:xfrm>
            <a:off x="2596132" y="6111208"/>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34" name="TextBox 33"/>
          <p:cNvSpPr txBox="1"/>
          <p:nvPr/>
        </p:nvSpPr>
        <p:spPr>
          <a:xfrm>
            <a:off x="3199449" y="6175102"/>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41" name="Oval 2">
            <a:extLst>
              <a:ext uri="{FF2B5EF4-FFF2-40B4-BE49-F238E27FC236}">
                <a16:creationId xmlns:a16="http://schemas.microsoft.com/office/drawing/2014/main" id="{727B56AF-9ABB-4FDC-9402-1F9D629851FB}"/>
              </a:ext>
            </a:extLst>
          </p:cNvPr>
          <p:cNvSpPr>
            <a:spLocks noChangeArrowheads="1"/>
          </p:cNvSpPr>
          <p:nvPr/>
        </p:nvSpPr>
        <p:spPr bwMode="auto">
          <a:xfrm>
            <a:off x="6185007" y="3167832"/>
            <a:ext cx="3387725" cy="2219325"/>
          </a:xfrm>
          <a:prstGeom prst="ellipse">
            <a:avLst/>
          </a:prstGeom>
          <a:solidFill>
            <a:schemeClr val="bg2">
              <a:lumMod val="40000"/>
              <a:lumOff val="60000"/>
            </a:schemeClr>
          </a:solidFill>
          <a:ln w="25400">
            <a:solidFill>
              <a:schemeClr val="bg2">
                <a:lumMod val="50000"/>
              </a:schemeClr>
            </a:solidFill>
            <a:prstDash val="dash"/>
            <a:round/>
            <a:headEnd/>
            <a:tailEnd/>
          </a:ln>
        </p:spPr>
        <p:txBody>
          <a:bodyPr wrap="none" anchor="ctr"/>
          <a:lstStyle/>
          <a:p>
            <a:endParaRPr lang="en-US" i="0">
              <a:latin typeface="Arial Narrow" panose="020B0606020202030204" pitchFamily="34" charset="0"/>
            </a:endParaRPr>
          </a:p>
        </p:txBody>
      </p:sp>
      <p:sp>
        <p:nvSpPr>
          <p:cNvPr id="42" name="Oval 3">
            <a:extLst>
              <a:ext uri="{FF2B5EF4-FFF2-40B4-BE49-F238E27FC236}">
                <a16:creationId xmlns:a16="http://schemas.microsoft.com/office/drawing/2014/main" id="{3A609467-A678-443D-A4D5-B0D17CF2732D}"/>
              </a:ext>
            </a:extLst>
          </p:cNvPr>
          <p:cNvSpPr>
            <a:spLocks noChangeArrowheads="1"/>
          </p:cNvSpPr>
          <p:nvPr/>
        </p:nvSpPr>
        <p:spPr bwMode="auto">
          <a:xfrm>
            <a:off x="3321157" y="3167832"/>
            <a:ext cx="3387725" cy="2219325"/>
          </a:xfrm>
          <a:prstGeom prst="ellipse">
            <a:avLst/>
          </a:prstGeom>
          <a:solidFill>
            <a:schemeClr val="bg2">
              <a:lumMod val="20000"/>
              <a:lumOff val="80000"/>
            </a:schemeClr>
          </a:solidFill>
          <a:ln w="25400">
            <a:solidFill>
              <a:schemeClr val="bg2">
                <a:lumMod val="75000"/>
              </a:schemeClr>
            </a:solidFill>
            <a:prstDash val="dash"/>
            <a:round/>
            <a:headEnd/>
            <a:tailEnd/>
          </a:ln>
        </p:spPr>
        <p:txBody>
          <a:bodyPr wrap="none" anchor="ctr"/>
          <a:lstStyle/>
          <a:p>
            <a:endParaRPr lang="en-US" i="0">
              <a:latin typeface="Arial Narrow" panose="020B0606020202030204" pitchFamily="34" charset="0"/>
            </a:endParaRPr>
          </a:p>
        </p:txBody>
      </p:sp>
      <p:sp>
        <p:nvSpPr>
          <p:cNvPr id="43" name="Oval 10">
            <a:extLst>
              <a:ext uri="{FF2B5EF4-FFF2-40B4-BE49-F238E27FC236}">
                <a16:creationId xmlns:a16="http://schemas.microsoft.com/office/drawing/2014/main" id="{B2C8BD25-2BD3-4BB9-9E83-2D7027477868}"/>
              </a:ext>
            </a:extLst>
          </p:cNvPr>
          <p:cNvSpPr>
            <a:spLocks noChangeArrowheads="1"/>
          </p:cNvSpPr>
          <p:nvPr/>
        </p:nvSpPr>
        <p:spPr bwMode="auto">
          <a:xfrm>
            <a:off x="3670406" y="3109506"/>
            <a:ext cx="548640" cy="548640"/>
          </a:xfrm>
          <a:prstGeom prst="ellipse">
            <a:avLst/>
          </a:prstGeom>
          <a:solidFill>
            <a:schemeClr val="bg1"/>
          </a:solidFill>
          <a:ln w="50800">
            <a:solidFill>
              <a:schemeClr val="bg2">
                <a:lumMod val="75000"/>
              </a:schemeClr>
            </a:solidFill>
            <a:round/>
            <a:headEnd/>
            <a:tailEnd/>
          </a:ln>
          <a:effectLst/>
        </p:spPr>
        <p:txBody>
          <a:bodyPr wrap="none" anchor="ctr"/>
          <a:lstStyle/>
          <a:p>
            <a:pPr algn="ctr"/>
            <a:endParaRPr lang="en-US" sz="2800" b="1" i="0">
              <a:latin typeface="Arial Narrow" panose="020B0606020202030204" pitchFamily="34" charset="0"/>
            </a:endParaRPr>
          </a:p>
        </p:txBody>
      </p:sp>
      <p:sp>
        <p:nvSpPr>
          <p:cNvPr id="44" name="Oval 11">
            <a:extLst>
              <a:ext uri="{FF2B5EF4-FFF2-40B4-BE49-F238E27FC236}">
                <a16:creationId xmlns:a16="http://schemas.microsoft.com/office/drawing/2014/main" id="{349EA2D4-A7E6-4AE2-B264-F9ECA5C41371}"/>
              </a:ext>
            </a:extLst>
          </p:cNvPr>
          <p:cNvSpPr>
            <a:spLocks noChangeArrowheads="1"/>
          </p:cNvSpPr>
          <p:nvPr/>
        </p:nvSpPr>
        <p:spPr bwMode="auto">
          <a:xfrm>
            <a:off x="3113639" y="3981248"/>
            <a:ext cx="548640" cy="548640"/>
          </a:xfrm>
          <a:prstGeom prst="ellipse">
            <a:avLst/>
          </a:prstGeom>
          <a:solidFill>
            <a:schemeClr val="bg1"/>
          </a:solidFill>
          <a:ln w="50800">
            <a:solidFill>
              <a:schemeClr val="bg2">
                <a:lumMod val="75000"/>
              </a:schemeClr>
            </a:solidFill>
            <a:round/>
            <a:headEnd/>
            <a:tailEnd/>
          </a:ln>
          <a:effectLst/>
        </p:spPr>
        <p:txBody>
          <a:bodyPr wrap="none" anchor="ctr"/>
          <a:lstStyle/>
          <a:p>
            <a:pPr algn="ctr"/>
            <a:endParaRPr lang="en-US" sz="2800" b="1" i="0">
              <a:latin typeface="Arial Narrow" panose="020B0606020202030204" pitchFamily="34" charset="0"/>
            </a:endParaRPr>
          </a:p>
        </p:txBody>
      </p:sp>
      <p:sp>
        <p:nvSpPr>
          <p:cNvPr id="45" name="Oval 12">
            <a:extLst>
              <a:ext uri="{FF2B5EF4-FFF2-40B4-BE49-F238E27FC236}">
                <a16:creationId xmlns:a16="http://schemas.microsoft.com/office/drawing/2014/main" id="{5A166C9B-1570-4561-B039-B07F312F5197}"/>
              </a:ext>
            </a:extLst>
          </p:cNvPr>
          <p:cNvSpPr>
            <a:spLocks noChangeArrowheads="1"/>
          </p:cNvSpPr>
          <p:nvPr/>
        </p:nvSpPr>
        <p:spPr bwMode="auto">
          <a:xfrm>
            <a:off x="3670406" y="4916081"/>
            <a:ext cx="548640" cy="548640"/>
          </a:xfrm>
          <a:prstGeom prst="ellipse">
            <a:avLst/>
          </a:prstGeom>
          <a:solidFill>
            <a:schemeClr val="bg1"/>
          </a:solidFill>
          <a:ln w="50800">
            <a:solidFill>
              <a:schemeClr val="bg2">
                <a:lumMod val="75000"/>
              </a:schemeClr>
            </a:solidFill>
            <a:round/>
            <a:headEnd/>
            <a:tailEnd/>
          </a:ln>
          <a:effectLst/>
        </p:spPr>
        <p:txBody>
          <a:bodyPr wrap="none" anchor="ctr"/>
          <a:lstStyle/>
          <a:p>
            <a:pPr algn="ctr"/>
            <a:endParaRPr lang="en-US" sz="2800" b="1" i="0">
              <a:latin typeface="Arial Narrow" panose="020B0606020202030204" pitchFamily="34" charset="0"/>
            </a:endParaRPr>
          </a:p>
        </p:txBody>
      </p:sp>
      <p:sp>
        <p:nvSpPr>
          <p:cNvPr id="48" name="Oval 13">
            <a:extLst>
              <a:ext uri="{FF2B5EF4-FFF2-40B4-BE49-F238E27FC236}">
                <a16:creationId xmlns:a16="http://schemas.microsoft.com/office/drawing/2014/main" id="{89CB5BBD-4FD9-482E-A091-804545542AC5}"/>
              </a:ext>
            </a:extLst>
          </p:cNvPr>
          <p:cNvSpPr>
            <a:spLocks noChangeArrowheads="1"/>
          </p:cNvSpPr>
          <p:nvPr/>
        </p:nvSpPr>
        <p:spPr bwMode="auto">
          <a:xfrm>
            <a:off x="9266328" y="3976141"/>
            <a:ext cx="548640" cy="548640"/>
          </a:xfrm>
          <a:prstGeom prst="ellipse">
            <a:avLst/>
          </a:prstGeom>
          <a:solidFill>
            <a:schemeClr val="bg1"/>
          </a:solidFill>
          <a:ln w="50800">
            <a:solidFill>
              <a:schemeClr val="bg2">
                <a:lumMod val="50000"/>
              </a:schemeClr>
            </a:solidFill>
            <a:round/>
            <a:headEnd/>
            <a:tailEnd/>
          </a:ln>
          <a:effectLst/>
        </p:spPr>
        <p:txBody>
          <a:bodyPr wrap="none" anchor="ctr"/>
          <a:lstStyle/>
          <a:p>
            <a:pPr algn="ctr"/>
            <a:endParaRPr lang="en-US" sz="2800" b="1" i="0">
              <a:latin typeface="Arial Narrow" panose="020B0606020202030204" pitchFamily="34" charset="0"/>
            </a:endParaRPr>
          </a:p>
        </p:txBody>
      </p:sp>
      <p:sp>
        <p:nvSpPr>
          <p:cNvPr id="49" name="Oval 14">
            <a:extLst>
              <a:ext uri="{FF2B5EF4-FFF2-40B4-BE49-F238E27FC236}">
                <a16:creationId xmlns:a16="http://schemas.microsoft.com/office/drawing/2014/main" id="{7030B911-897A-4F0D-AB28-E6ABE4CEC778}"/>
              </a:ext>
            </a:extLst>
          </p:cNvPr>
          <p:cNvSpPr>
            <a:spLocks noChangeArrowheads="1"/>
          </p:cNvSpPr>
          <p:nvPr/>
        </p:nvSpPr>
        <p:spPr bwMode="auto">
          <a:xfrm>
            <a:off x="8699953" y="3109506"/>
            <a:ext cx="548640" cy="548640"/>
          </a:xfrm>
          <a:prstGeom prst="ellipse">
            <a:avLst/>
          </a:prstGeom>
          <a:solidFill>
            <a:schemeClr val="bg1"/>
          </a:solidFill>
          <a:ln w="50800">
            <a:solidFill>
              <a:schemeClr val="bg2">
                <a:lumMod val="50000"/>
              </a:schemeClr>
            </a:solidFill>
            <a:round/>
            <a:headEnd/>
            <a:tailEnd/>
          </a:ln>
          <a:effectLst/>
        </p:spPr>
        <p:txBody>
          <a:bodyPr wrap="none" anchor="ctr"/>
          <a:lstStyle/>
          <a:p>
            <a:pPr algn="ctr"/>
            <a:endParaRPr lang="en-US" sz="2800" b="1" i="0">
              <a:latin typeface="Arial Narrow" panose="020B0606020202030204" pitchFamily="34" charset="0"/>
            </a:endParaRPr>
          </a:p>
        </p:txBody>
      </p:sp>
      <p:sp>
        <p:nvSpPr>
          <p:cNvPr id="50" name="Oval 15">
            <a:extLst>
              <a:ext uri="{FF2B5EF4-FFF2-40B4-BE49-F238E27FC236}">
                <a16:creationId xmlns:a16="http://schemas.microsoft.com/office/drawing/2014/main" id="{09C62BE7-8E42-41BC-9631-14503C96F3DE}"/>
              </a:ext>
            </a:extLst>
          </p:cNvPr>
          <p:cNvSpPr>
            <a:spLocks noChangeArrowheads="1"/>
          </p:cNvSpPr>
          <p:nvPr/>
        </p:nvSpPr>
        <p:spPr bwMode="auto">
          <a:xfrm>
            <a:off x="8706805" y="4915822"/>
            <a:ext cx="548640" cy="548640"/>
          </a:xfrm>
          <a:prstGeom prst="ellipse">
            <a:avLst/>
          </a:prstGeom>
          <a:solidFill>
            <a:schemeClr val="bg1"/>
          </a:solidFill>
          <a:ln w="50800">
            <a:solidFill>
              <a:schemeClr val="bg2">
                <a:lumMod val="50000"/>
              </a:schemeClr>
            </a:solidFill>
            <a:round/>
            <a:headEnd/>
            <a:tailEnd/>
          </a:ln>
          <a:effectLst/>
        </p:spPr>
        <p:txBody>
          <a:bodyPr wrap="none" anchor="ctr"/>
          <a:lstStyle/>
          <a:p>
            <a:pPr algn="ctr"/>
            <a:endParaRPr lang="en-US" sz="2800" b="1" i="0">
              <a:latin typeface="Arial Narrow" panose="020B0606020202030204" pitchFamily="34" charset="0"/>
            </a:endParaRPr>
          </a:p>
        </p:txBody>
      </p:sp>
      <p:sp>
        <p:nvSpPr>
          <p:cNvPr id="51" name="Oval 5">
            <a:extLst>
              <a:ext uri="{FF2B5EF4-FFF2-40B4-BE49-F238E27FC236}">
                <a16:creationId xmlns:a16="http://schemas.microsoft.com/office/drawing/2014/main" id="{A95970B3-EAA5-440C-B415-69424CB27DB3}"/>
              </a:ext>
            </a:extLst>
          </p:cNvPr>
          <p:cNvSpPr>
            <a:spLocks noChangeArrowheads="1"/>
          </p:cNvSpPr>
          <p:nvPr/>
        </p:nvSpPr>
        <p:spPr bwMode="auto">
          <a:xfrm>
            <a:off x="5530956" y="3347631"/>
            <a:ext cx="1828800" cy="1828800"/>
          </a:xfrm>
          <a:prstGeom prst="ellipse">
            <a:avLst/>
          </a:prstGeom>
          <a:solidFill>
            <a:schemeClr val="bg1"/>
          </a:solidFill>
          <a:ln w="76200">
            <a:solidFill>
              <a:schemeClr val="tx1"/>
            </a:solidFill>
            <a:round/>
            <a:headEnd/>
            <a:tailEnd/>
          </a:ln>
          <a:effectLst/>
        </p:spPr>
        <p:txBody>
          <a:bodyPr wrap="none" anchor="ctr"/>
          <a:lstStyle/>
          <a:p>
            <a:pPr algn="ctr">
              <a:defRPr/>
            </a:pPr>
            <a:r>
              <a:rPr lang="en-US" b="1" i="0" dirty="0">
                <a:latin typeface="Arial Narrow" panose="020B0606020202030204" pitchFamily="34" charset="0"/>
              </a:rPr>
              <a:t>Manufacturer /</a:t>
            </a:r>
          </a:p>
          <a:p>
            <a:pPr algn="ctr">
              <a:defRPr/>
            </a:pPr>
            <a:r>
              <a:rPr lang="en-US" b="1" i="0" dirty="0">
                <a:latin typeface="Arial Narrow" panose="020B0606020202030204" pitchFamily="34" charset="0"/>
              </a:rPr>
              <a:t>Distributor</a:t>
            </a:r>
          </a:p>
        </p:txBody>
      </p:sp>
      <p:cxnSp>
        <p:nvCxnSpPr>
          <p:cNvPr id="52" name="Straight Arrow Connector 51">
            <a:extLst>
              <a:ext uri="{FF2B5EF4-FFF2-40B4-BE49-F238E27FC236}">
                <a16:creationId xmlns:a16="http://schemas.microsoft.com/office/drawing/2014/main" id="{34CA70F0-12A6-4063-9093-636777F07E04}"/>
              </a:ext>
            </a:extLst>
          </p:cNvPr>
          <p:cNvCxnSpPr/>
          <p:nvPr/>
        </p:nvCxnSpPr>
        <p:spPr>
          <a:xfrm flipH="1">
            <a:off x="3698317" y="4138334"/>
            <a:ext cx="173736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72B6126-5987-48E8-863D-6EAEF77140CE}"/>
              </a:ext>
            </a:extLst>
          </p:cNvPr>
          <p:cNvSpPr txBox="1"/>
          <p:nvPr/>
        </p:nvSpPr>
        <p:spPr>
          <a:xfrm>
            <a:off x="4221605" y="3773919"/>
            <a:ext cx="806631" cy="369332"/>
          </a:xfrm>
          <a:prstGeom prst="rect">
            <a:avLst/>
          </a:prstGeom>
          <a:noFill/>
        </p:spPr>
        <p:txBody>
          <a:bodyPr wrap="none" rtlCol="0">
            <a:spAutoFit/>
          </a:bodyPr>
          <a:lstStyle/>
          <a:p>
            <a:r>
              <a:rPr lang="en-US" b="1" i="0" dirty="0">
                <a:latin typeface="Arial Narrow" panose="020B0606020202030204" pitchFamily="34" charset="0"/>
              </a:rPr>
              <a:t>Orders</a:t>
            </a:r>
          </a:p>
        </p:txBody>
      </p:sp>
      <p:cxnSp>
        <p:nvCxnSpPr>
          <p:cNvPr id="54" name="Straight Arrow Connector 53">
            <a:extLst>
              <a:ext uri="{FF2B5EF4-FFF2-40B4-BE49-F238E27FC236}">
                <a16:creationId xmlns:a16="http://schemas.microsoft.com/office/drawing/2014/main" id="{033D614F-6E70-4DB1-8C05-2E116A27DBC2}"/>
              </a:ext>
            </a:extLst>
          </p:cNvPr>
          <p:cNvCxnSpPr/>
          <p:nvPr/>
        </p:nvCxnSpPr>
        <p:spPr>
          <a:xfrm>
            <a:off x="3711569" y="4401716"/>
            <a:ext cx="173736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095C7824-EBF8-4DB7-8811-7DBA1C9C5FC7}"/>
              </a:ext>
            </a:extLst>
          </p:cNvPr>
          <p:cNvSpPr txBox="1"/>
          <p:nvPr/>
        </p:nvSpPr>
        <p:spPr>
          <a:xfrm>
            <a:off x="3791420" y="4390699"/>
            <a:ext cx="1509580" cy="369332"/>
          </a:xfrm>
          <a:prstGeom prst="rect">
            <a:avLst/>
          </a:prstGeom>
          <a:noFill/>
        </p:spPr>
        <p:txBody>
          <a:bodyPr wrap="none" rtlCol="0">
            <a:spAutoFit/>
          </a:bodyPr>
          <a:lstStyle/>
          <a:p>
            <a:r>
              <a:rPr lang="en-US" b="1" i="0" dirty="0">
                <a:latin typeface="Arial Narrow" panose="020B0606020202030204" pitchFamily="34" charset="0"/>
              </a:rPr>
              <a:t>Transportation</a:t>
            </a:r>
          </a:p>
        </p:txBody>
      </p:sp>
      <p:cxnSp>
        <p:nvCxnSpPr>
          <p:cNvPr id="56" name="Straight Arrow Connector 55">
            <a:extLst>
              <a:ext uri="{FF2B5EF4-FFF2-40B4-BE49-F238E27FC236}">
                <a16:creationId xmlns:a16="http://schemas.microsoft.com/office/drawing/2014/main" id="{1B77B048-E98B-4B1D-8100-201C5937108B}"/>
              </a:ext>
            </a:extLst>
          </p:cNvPr>
          <p:cNvCxnSpPr/>
          <p:nvPr/>
        </p:nvCxnSpPr>
        <p:spPr>
          <a:xfrm flipH="1">
            <a:off x="7462169" y="4145529"/>
            <a:ext cx="173736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13868FBA-41D6-43B0-9666-302477C3BC3A}"/>
              </a:ext>
            </a:extLst>
          </p:cNvPr>
          <p:cNvSpPr txBox="1"/>
          <p:nvPr/>
        </p:nvSpPr>
        <p:spPr>
          <a:xfrm>
            <a:off x="7985457" y="3781114"/>
            <a:ext cx="806631" cy="369332"/>
          </a:xfrm>
          <a:prstGeom prst="rect">
            <a:avLst/>
          </a:prstGeom>
          <a:noFill/>
        </p:spPr>
        <p:txBody>
          <a:bodyPr wrap="none" rtlCol="0">
            <a:spAutoFit/>
          </a:bodyPr>
          <a:lstStyle/>
          <a:p>
            <a:r>
              <a:rPr lang="en-US" b="1" i="0" dirty="0">
                <a:latin typeface="Arial Narrow" panose="020B0606020202030204" pitchFamily="34" charset="0"/>
              </a:rPr>
              <a:t>Orders</a:t>
            </a:r>
          </a:p>
        </p:txBody>
      </p:sp>
      <p:cxnSp>
        <p:nvCxnSpPr>
          <p:cNvPr id="79" name="Straight Arrow Connector 78">
            <a:extLst>
              <a:ext uri="{FF2B5EF4-FFF2-40B4-BE49-F238E27FC236}">
                <a16:creationId xmlns:a16="http://schemas.microsoft.com/office/drawing/2014/main" id="{BCCF494C-0028-47A9-877B-C460602958F7}"/>
              </a:ext>
            </a:extLst>
          </p:cNvPr>
          <p:cNvCxnSpPr/>
          <p:nvPr/>
        </p:nvCxnSpPr>
        <p:spPr>
          <a:xfrm>
            <a:off x="7475421" y="4408911"/>
            <a:ext cx="173736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2F57C965-80A1-41C5-8118-A2D827E3CA9B}"/>
              </a:ext>
            </a:extLst>
          </p:cNvPr>
          <p:cNvSpPr txBox="1"/>
          <p:nvPr/>
        </p:nvSpPr>
        <p:spPr>
          <a:xfrm>
            <a:off x="7567307" y="4409926"/>
            <a:ext cx="1509580" cy="369332"/>
          </a:xfrm>
          <a:prstGeom prst="rect">
            <a:avLst/>
          </a:prstGeom>
          <a:noFill/>
        </p:spPr>
        <p:txBody>
          <a:bodyPr wrap="none" rtlCol="0">
            <a:spAutoFit/>
          </a:bodyPr>
          <a:lstStyle/>
          <a:p>
            <a:r>
              <a:rPr lang="en-US" b="1" i="0" dirty="0">
                <a:latin typeface="Arial Narrow" panose="020B0606020202030204" pitchFamily="34" charset="0"/>
              </a:rPr>
              <a:t>Transportation</a:t>
            </a:r>
          </a:p>
        </p:txBody>
      </p:sp>
      <p:cxnSp>
        <p:nvCxnSpPr>
          <p:cNvPr id="81" name="Straight Connector 80">
            <a:extLst>
              <a:ext uri="{FF2B5EF4-FFF2-40B4-BE49-F238E27FC236}">
                <a16:creationId xmlns:a16="http://schemas.microsoft.com/office/drawing/2014/main" id="{B4718124-E27D-4452-9C66-001DCD7CF003}"/>
              </a:ext>
            </a:extLst>
          </p:cNvPr>
          <p:cNvCxnSpPr/>
          <p:nvPr/>
        </p:nvCxnSpPr>
        <p:spPr>
          <a:xfrm flipH="1">
            <a:off x="3571589" y="2609648"/>
            <a:ext cx="0" cy="13716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BF339F08-8CA1-43F3-9D1A-91E9FE4E9030}"/>
              </a:ext>
            </a:extLst>
          </p:cNvPr>
          <p:cNvSpPr txBox="1"/>
          <p:nvPr/>
        </p:nvSpPr>
        <p:spPr>
          <a:xfrm>
            <a:off x="3061273" y="2234294"/>
            <a:ext cx="1037463" cy="369332"/>
          </a:xfrm>
          <a:prstGeom prst="rect">
            <a:avLst/>
          </a:prstGeom>
          <a:noFill/>
        </p:spPr>
        <p:txBody>
          <a:bodyPr wrap="none" rtlCol="0">
            <a:spAutoFit/>
          </a:bodyPr>
          <a:lstStyle/>
          <a:p>
            <a:r>
              <a:rPr lang="en-US" b="1" i="0" dirty="0">
                <a:latin typeface="Arial Narrow" panose="020B0606020202030204" pitchFamily="34" charset="0"/>
              </a:rPr>
              <a:t>Inventory</a:t>
            </a:r>
          </a:p>
        </p:txBody>
      </p:sp>
      <p:cxnSp>
        <p:nvCxnSpPr>
          <p:cNvPr id="83" name="Straight Connector 82">
            <a:extLst>
              <a:ext uri="{FF2B5EF4-FFF2-40B4-BE49-F238E27FC236}">
                <a16:creationId xmlns:a16="http://schemas.microsoft.com/office/drawing/2014/main" id="{D4BAA59D-CA3A-4011-B1D2-1AEC49897D73}"/>
              </a:ext>
            </a:extLst>
          </p:cNvPr>
          <p:cNvCxnSpPr/>
          <p:nvPr/>
        </p:nvCxnSpPr>
        <p:spPr>
          <a:xfrm flipH="1">
            <a:off x="5645554" y="2619191"/>
            <a:ext cx="0" cy="109728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6CCB6455-6E60-4D60-9ECE-409EBFC9FB5C}"/>
              </a:ext>
            </a:extLst>
          </p:cNvPr>
          <p:cNvSpPr txBox="1"/>
          <p:nvPr/>
        </p:nvSpPr>
        <p:spPr>
          <a:xfrm>
            <a:off x="4945662" y="2014303"/>
            <a:ext cx="1398140" cy="646331"/>
          </a:xfrm>
          <a:prstGeom prst="rect">
            <a:avLst/>
          </a:prstGeom>
          <a:noFill/>
        </p:spPr>
        <p:txBody>
          <a:bodyPr wrap="none" rtlCol="0">
            <a:spAutoFit/>
          </a:bodyPr>
          <a:lstStyle/>
          <a:p>
            <a:pPr algn="ctr"/>
            <a:r>
              <a:rPr lang="en-US" b="1" i="0" dirty="0">
                <a:latin typeface="Arial Narrow" panose="020B0606020202030204" pitchFamily="34" charset="0"/>
              </a:rPr>
              <a:t>Parts or</a:t>
            </a:r>
          </a:p>
          <a:p>
            <a:pPr algn="ctr"/>
            <a:r>
              <a:rPr lang="en-US" b="1" i="0" dirty="0">
                <a:latin typeface="Arial Narrow" panose="020B0606020202030204" pitchFamily="34" charset="0"/>
              </a:rPr>
              <a:t>raw materials</a:t>
            </a:r>
          </a:p>
        </p:txBody>
      </p:sp>
      <p:cxnSp>
        <p:nvCxnSpPr>
          <p:cNvPr id="85" name="Straight Connector 84">
            <a:extLst>
              <a:ext uri="{FF2B5EF4-FFF2-40B4-BE49-F238E27FC236}">
                <a16:creationId xmlns:a16="http://schemas.microsoft.com/office/drawing/2014/main" id="{4A036595-F777-424B-87CE-06A2969918AD}"/>
              </a:ext>
            </a:extLst>
          </p:cNvPr>
          <p:cNvCxnSpPr/>
          <p:nvPr/>
        </p:nvCxnSpPr>
        <p:spPr>
          <a:xfrm flipH="1">
            <a:off x="6445356" y="1920263"/>
            <a:ext cx="0" cy="13716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C748297C-2C91-4A61-A0F2-F40904639D6A}"/>
              </a:ext>
            </a:extLst>
          </p:cNvPr>
          <p:cNvSpPr txBox="1"/>
          <p:nvPr/>
        </p:nvSpPr>
        <p:spPr>
          <a:xfrm>
            <a:off x="5425250" y="1570340"/>
            <a:ext cx="2048959" cy="369332"/>
          </a:xfrm>
          <a:prstGeom prst="rect">
            <a:avLst/>
          </a:prstGeom>
          <a:noFill/>
        </p:spPr>
        <p:txBody>
          <a:bodyPr wrap="none" rtlCol="0">
            <a:spAutoFit/>
          </a:bodyPr>
          <a:lstStyle/>
          <a:p>
            <a:r>
              <a:rPr lang="en-US" b="1" i="0" dirty="0">
                <a:latin typeface="Arial Narrow" panose="020B0606020202030204" pitchFamily="34" charset="0"/>
              </a:rPr>
              <a:t>In-process inventory</a:t>
            </a:r>
          </a:p>
        </p:txBody>
      </p:sp>
      <p:cxnSp>
        <p:nvCxnSpPr>
          <p:cNvPr id="87" name="Straight Connector 86">
            <a:extLst>
              <a:ext uri="{FF2B5EF4-FFF2-40B4-BE49-F238E27FC236}">
                <a16:creationId xmlns:a16="http://schemas.microsoft.com/office/drawing/2014/main" id="{CB5BC8B4-7C49-4094-885F-14AAC07D343F}"/>
              </a:ext>
            </a:extLst>
          </p:cNvPr>
          <p:cNvCxnSpPr/>
          <p:nvPr/>
        </p:nvCxnSpPr>
        <p:spPr>
          <a:xfrm flipH="1">
            <a:off x="7262319" y="2629343"/>
            <a:ext cx="0" cy="109728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6CF44CEC-A8DB-44FF-BAF0-E3518C5A2644}"/>
              </a:ext>
            </a:extLst>
          </p:cNvPr>
          <p:cNvSpPr txBox="1"/>
          <p:nvPr/>
        </p:nvSpPr>
        <p:spPr>
          <a:xfrm>
            <a:off x="6499564" y="2014303"/>
            <a:ext cx="1531189" cy="646331"/>
          </a:xfrm>
          <a:prstGeom prst="rect">
            <a:avLst/>
          </a:prstGeom>
          <a:noFill/>
        </p:spPr>
        <p:txBody>
          <a:bodyPr wrap="none" rtlCol="0">
            <a:spAutoFit/>
          </a:bodyPr>
          <a:lstStyle/>
          <a:p>
            <a:pPr algn="ctr"/>
            <a:r>
              <a:rPr lang="en-US" b="1" i="0" dirty="0">
                <a:latin typeface="Arial Narrow" panose="020B0606020202030204" pitchFamily="34" charset="0"/>
              </a:rPr>
              <a:t>Parts or</a:t>
            </a:r>
          </a:p>
          <a:p>
            <a:pPr algn="ctr"/>
            <a:r>
              <a:rPr lang="en-US" b="1" i="0" dirty="0">
                <a:latin typeface="Arial Narrow" panose="020B0606020202030204" pitchFamily="34" charset="0"/>
              </a:rPr>
              <a:t>finished goods</a:t>
            </a:r>
          </a:p>
        </p:txBody>
      </p:sp>
      <p:cxnSp>
        <p:nvCxnSpPr>
          <p:cNvPr id="89" name="Straight Connector 88">
            <a:extLst>
              <a:ext uri="{FF2B5EF4-FFF2-40B4-BE49-F238E27FC236}">
                <a16:creationId xmlns:a16="http://schemas.microsoft.com/office/drawing/2014/main" id="{CA966449-05C4-416A-8475-76DD859B2BB2}"/>
              </a:ext>
            </a:extLst>
          </p:cNvPr>
          <p:cNvCxnSpPr/>
          <p:nvPr/>
        </p:nvCxnSpPr>
        <p:spPr>
          <a:xfrm flipH="1">
            <a:off x="9389293" y="2609648"/>
            <a:ext cx="0" cy="13716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9AFAB3C5-7934-410E-BAFF-A8B1B13B29CE}"/>
              </a:ext>
            </a:extLst>
          </p:cNvPr>
          <p:cNvSpPr txBox="1"/>
          <p:nvPr/>
        </p:nvSpPr>
        <p:spPr>
          <a:xfrm>
            <a:off x="8878143" y="2234294"/>
            <a:ext cx="1037463" cy="369332"/>
          </a:xfrm>
          <a:prstGeom prst="rect">
            <a:avLst/>
          </a:prstGeom>
          <a:noFill/>
        </p:spPr>
        <p:txBody>
          <a:bodyPr wrap="none" rtlCol="0">
            <a:spAutoFit/>
          </a:bodyPr>
          <a:lstStyle/>
          <a:p>
            <a:r>
              <a:rPr lang="en-US" b="1" i="0" dirty="0">
                <a:latin typeface="Arial Narrow" panose="020B0606020202030204" pitchFamily="34" charset="0"/>
              </a:rPr>
              <a:t>Inventory</a:t>
            </a:r>
          </a:p>
        </p:txBody>
      </p:sp>
      <p:sp>
        <p:nvSpPr>
          <p:cNvPr id="91" name="Rectangle: Rounded Corners 90">
            <a:extLst>
              <a:ext uri="{FF2B5EF4-FFF2-40B4-BE49-F238E27FC236}">
                <a16:creationId xmlns:a16="http://schemas.microsoft.com/office/drawing/2014/main" id="{5F3B5A16-BF25-4493-810F-628706F89552}"/>
              </a:ext>
            </a:extLst>
          </p:cNvPr>
          <p:cNvSpPr/>
          <p:nvPr/>
        </p:nvSpPr>
        <p:spPr>
          <a:xfrm>
            <a:off x="1768909" y="4051097"/>
            <a:ext cx="1280160" cy="36576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solidFill>
                  <a:schemeClr val="tx1"/>
                </a:solidFill>
              </a:rPr>
              <a:t>Supplier</a:t>
            </a:r>
          </a:p>
        </p:txBody>
      </p:sp>
      <p:sp>
        <p:nvSpPr>
          <p:cNvPr id="92" name="Rectangle: Rounded Corners 91">
            <a:extLst>
              <a:ext uri="{FF2B5EF4-FFF2-40B4-BE49-F238E27FC236}">
                <a16:creationId xmlns:a16="http://schemas.microsoft.com/office/drawing/2014/main" id="{266DBE52-E6EB-4A07-982E-3808529F3F4D}"/>
              </a:ext>
            </a:extLst>
          </p:cNvPr>
          <p:cNvSpPr/>
          <p:nvPr/>
        </p:nvSpPr>
        <p:spPr>
          <a:xfrm>
            <a:off x="9881767" y="4067581"/>
            <a:ext cx="1280160" cy="36576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solidFill>
                  <a:schemeClr val="tx1"/>
                </a:solidFill>
              </a:rPr>
              <a:t>Customer</a:t>
            </a:r>
          </a:p>
        </p:txBody>
      </p:sp>
      <p:sp>
        <p:nvSpPr>
          <p:cNvPr id="93" name="TextBox 92">
            <a:extLst>
              <a:ext uri="{FF2B5EF4-FFF2-40B4-BE49-F238E27FC236}">
                <a16:creationId xmlns:a16="http://schemas.microsoft.com/office/drawing/2014/main" id="{4D12519B-FBF1-4BD1-B40C-02A8E94640A4}"/>
              </a:ext>
            </a:extLst>
          </p:cNvPr>
          <p:cNvSpPr txBox="1">
            <a:spLocks/>
          </p:cNvSpPr>
          <p:nvPr/>
        </p:nvSpPr>
        <p:spPr>
          <a:xfrm>
            <a:off x="6216969" y="5249018"/>
            <a:ext cx="452047" cy="215444"/>
          </a:xfrm>
          <a:prstGeom prst="rect">
            <a:avLst/>
          </a:prstGeom>
          <a:noFill/>
        </p:spPr>
        <p:txBody>
          <a:bodyPr wrap="none" lIns="0" tIns="0" rIns="0" bIns="0">
            <a:spAutoFit/>
          </a:bodyPr>
          <a:lstStyle/>
          <a:p>
            <a:r>
              <a:rPr lang="en-US" sz="1400" i="0" dirty="0">
                <a:solidFill>
                  <a:schemeClr val="bg1">
                    <a:lumMod val="65000"/>
                  </a:schemeClr>
                </a:solidFill>
                <a:latin typeface="Arial Narrow" panose="020B0606020202030204" pitchFamily="34" charset="0"/>
              </a:rPr>
              <a:t>© GTS</a:t>
            </a:r>
          </a:p>
        </p:txBody>
      </p:sp>
    </p:spTree>
    <p:extLst>
      <p:ext uri="{BB962C8B-B14F-4D97-AF65-F5344CB8AC3E}">
        <p14:creationId xmlns:p14="http://schemas.microsoft.com/office/powerpoint/2010/main" val="9334749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667113C-50DC-47A7-8B5C-B13916C9364E}"/>
              </a:ext>
            </a:extLst>
          </p:cNvPr>
          <p:cNvSpPr/>
          <p:nvPr/>
        </p:nvSpPr>
        <p:spPr>
          <a:xfrm>
            <a:off x="6187438" y="1420017"/>
            <a:ext cx="5852160" cy="4572000"/>
          </a:xfrm>
          <a:prstGeom prst="roundRect">
            <a:avLst>
              <a:gd name="adj" fmla="val 2273"/>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3" name="Rectangle: Rounded Corners 2">
            <a:extLst>
              <a:ext uri="{FF2B5EF4-FFF2-40B4-BE49-F238E27FC236}">
                <a16:creationId xmlns:a16="http://schemas.microsoft.com/office/drawing/2014/main" id="{F927D251-A12C-44B5-9B6F-79D2686551F6}"/>
              </a:ext>
            </a:extLst>
          </p:cNvPr>
          <p:cNvSpPr/>
          <p:nvPr/>
        </p:nvSpPr>
        <p:spPr>
          <a:xfrm>
            <a:off x="248609" y="1420017"/>
            <a:ext cx="5852160" cy="4572000"/>
          </a:xfrm>
          <a:prstGeom prst="roundRect">
            <a:avLst>
              <a:gd name="adj" fmla="val 2273"/>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4" name="Title 3">
            <a:extLst>
              <a:ext uri="{FF2B5EF4-FFF2-40B4-BE49-F238E27FC236}">
                <a16:creationId xmlns:a16="http://schemas.microsoft.com/office/drawing/2014/main" id="{3971E85D-C29A-409C-99ED-FBDB733ED59B}"/>
              </a:ext>
            </a:extLst>
          </p:cNvPr>
          <p:cNvSpPr>
            <a:spLocks noGrp="1"/>
          </p:cNvSpPr>
          <p:nvPr>
            <p:ph type="title"/>
          </p:nvPr>
        </p:nvSpPr>
        <p:spPr/>
        <p:txBody>
          <a:bodyPr/>
          <a:lstStyle/>
          <a:p>
            <a:r>
              <a:rPr lang="en-US" dirty="0"/>
              <a:t>The Relevance of Logistics</a:t>
            </a:r>
          </a:p>
        </p:txBody>
      </p:sp>
      <p:sp>
        <p:nvSpPr>
          <p:cNvPr id="6" name="Rectangle: Rounded Corners 5">
            <a:extLst>
              <a:ext uri="{FF2B5EF4-FFF2-40B4-BE49-F238E27FC236}">
                <a16:creationId xmlns:a16="http://schemas.microsoft.com/office/drawing/2014/main" id="{DEDCBEF8-E954-400D-92F4-FCF3A3C98BF6}"/>
              </a:ext>
            </a:extLst>
          </p:cNvPr>
          <p:cNvSpPr/>
          <p:nvPr/>
        </p:nvSpPr>
        <p:spPr>
          <a:xfrm>
            <a:off x="386574" y="1498668"/>
            <a:ext cx="164592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0" dirty="0"/>
              <a:t>Costs</a:t>
            </a:r>
          </a:p>
        </p:txBody>
      </p:sp>
      <p:pic>
        <p:nvPicPr>
          <p:cNvPr id="2050" name="Picture 2" descr="Image result for incline icon">
            <a:extLst>
              <a:ext uri="{FF2B5EF4-FFF2-40B4-BE49-F238E27FC236}">
                <a16:creationId xmlns:a16="http://schemas.microsoft.com/office/drawing/2014/main" id="{29524C30-5601-42DD-8C6B-B292AE2A906B}"/>
              </a:ext>
            </a:extLst>
          </p:cNvPr>
          <p:cNvPicPr>
            <a:picLocks noChangeAspect="1" noChangeArrowheads="1"/>
          </p:cNvPicPr>
          <p:nvPr/>
        </p:nvPicPr>
        <p:blipFill rotWithShape="1">
          <a:blip r:embed="rId2" cstate="screen">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bwMode="auto">
          <a:xfrm>
            <a:off x="935214" y="1996546"/>
            <a:ext cx="548640" cy="5592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4DC85E5-4254-4469-B5B6-0089E146DA82}"/>
              </a:ext>
            </a:extLst>
          </p:cNvPr>
          <p:cNvSpPr/>
          <p:nvPr/>
        </p:nvSpPr>
        <p:spPr>
          <a:xfrm>
            <a:off x="2095757" y="1867256"/>
            <a:ext cx="4018248" cy="923330"/>
          </a:xfrm>
          <a:prstGeom prst="rect">
            <a:avLst/>
          </a:prstGeom>
        </p:spPr>
        <p:txBody>
          <a:bodyPr wrap="square">
            <a:spAutoFit/>
          </a:bodyPr>
          <a:lstStyle/>
          <a:p>
            <a:pPr marL="285750" lvl="0" indent="-285750">
              <a:buFont typeface="Arial" panose="020B0604020202020204" pitchFamily="34" charset="0"/>
              <a:buChar char="•"/>
            </a:pPr>
            <a:r>
              <a:rPr lang="en-US" i="0" dirty="0">
                <a:latin typeface="Arial Narrow" panose="020B0606020202030204" pitchFamily="34" charset="0"/>
              </a:rPr>
              <a:t>Efficient logistics has commercial benefits (costs, time and reliability).</a:t>
            </a:r>
          </a:p>
          <a:p>
            <a:pPr marL="285750" indent="-285750">
              <a:buFont typeface="Arial" panose="020B0604020202020204" pitchFamily="34" charset="0"/>
              <a:buChar char="•"/>
            </a:pPr>
            <a:r>
              <a:rPr lang="en-US" i="0" dirty="0">
                <a:latin typeface="Arial Narrow" panose="020B0606020202030204" pitchFamily="34" charset="0"/>
              </a:rPr>
              <a:t>Logistics cost 10-15% of national GDP.</a:t>
            </a:r>
          </a:p>
        </p:txBody>
      </p:sp>
      <p:sp>
        <p:nvSpPr>
          <p:cNvPr id="11" name="Rectangle: Rounded Corners 10">
            <a:extLst>
              <a:ext uri="{FF2B5EF4-FFF2-40B4-BE49-F238E27FC236}">
                <a16:creationId xmlns:a16="http://schemas.microsoft.com/office/drawing/2014/main" id="{788AFBBD-3772-427A-B52C-5BAF079D8197}"/>
              </a:ext>
            </a:extLst>
          </p:cNvPr>
          <p:cNvSpPr/>
          <p:nvPr/>
        </p:nvSpPr>
        <p:spPr>
          <a:xfrm>
            <a:off x="386574" y="3023038"/>
            <a:ext cx="164592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0" dirty="0"/>
              <a:t>Growth</a:t>
            </a:r>
          </a:p>
        </p:txBody>
      </p:sp>
      <p:pic>
        <p:nvPicPr>
          <p:cNvPr id="14" name="Graphic 13" descr="Upward trend">
            <a:extLst>
              <a:ext uri="{FF2B5EF4-FFF2-40B4-BE49-F238E27FC236}">
                <a16:creationId xmlns:a16="http://schemas.microsoft.com/office/drawing/2014/main" id="{342953F8-1640-43CB-9D64-6563E52FA9A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43240" y="3406688"/>
            <a:ext cx="785776" cy="785776"/>
          </a:xfrm>
          <a:prstGeom prst="rect">
            <a:avLst/>
          </a:prstGeom>
        </p:spPr>
      </p:pic>
      <p:sp>
        <p:nvSpPr>
          <p:cNvPr id="15" name="Rectangle 14">
            <a:extLst>
              <a:ext uri="{FF2B5EF4-FFF2-40B4-BE49-F238E27FC236}">
                <a16:creationId xmlns:a16="http://schemas.microsoft.com/office/drawing/2014/main" id="{645ABEA6-B46B-48EC-9FCF-78C8516E1385}"/>
              </a:ext>
            </a:extLst>
          </p:cNvPr>
          <p:cNvSpPr/>
          <p:nvPr/>
        </p:nvSpPr>
        <p:spPr>
          <a:xfrm>
            <a:off x="2095756" y="3363287"/>
            <a:ext cx="4070345" cy="646331"/>
          </a:xfrm>
          <a:prstGeom prst="rect">
            <a:avLst/>
          </a:prstGeom>
        </p:spPr>
        <p:txBody>
          <a:bodyPr wrap="none">
            <a:spAutoFit/>
          </a:bodyPr>
          <a:lstStyle/>
          <a:p>
            <a:pPr marL="285750" lvl="0" indent="-285750">
              <a:buFont typeface="Arial" panose="020B0604020202020204" pitchFamily="34" charset="0"/>
              <a:buChar char="•"/>
            </a:pPr>
            <a:r>
              <a:rPr lang="en-US" i="0" dirty="0">
                <a:latin typeface="Arial Narrow" panose="020B0606020202030204" pitchFamily="34" charset="0"/>
              </a:rPr>
              <a:t>Growth of global consumption and income.</a:t>
            </a:r>
          </a:p>
          <a:p>
            <a:pPr marL="285750" lvl="0" indent="-285750">
              <a:buFont typeface="Arial" panose="020B0604020202020204" pitchFamily="34" charset="0"/>
              <a:buChar char="•"/>
            </a:pPr>
            <a:r>
              <a:rPr lang="en-US" i="0" dirty="0">
                <a:latin typeface="Arial Narrow" panose="020B0606020202030204" pitchFamily="34" charset="0"/>
              </a:rPr>
              <a:t>Diversity of consumption patterns.</a:t>
            </a:r>
            <a:endParaRPr lang="en-US" i="0" dirty="0"/>
          </a:p>
        </p:txBody>
      </p:sp>
      <p:sp>
        <p:nvSpPr>
          <p:cNvPr id="17" name="Rectangle: Rounded Corners 16">
            <a:extLst>
              <a:ext uri="{FF2B5EF4-FFF2-40B4-BE49-F238E27FC236}">
                <a16:creationId xmlns:a16="http://schemas.microsoft.com/office/drawing/2014/main" id="{0CB67E73-7867-4646-B522-FA626840B8AE}"/>
              </a:ext>
            </a:extLst>
          </p:cNvPr>
          <p:cNvSpPr/>
          <p:nvPr/>
        </p:nvSpPr>
        <p:spPr>
          <a:xfrm>
            <a:off x="386574" y="4403204"/>
            <a:ext cx="164592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0" dirty="0"/>
              <a:t>Complexity</a:t>
            </a:r>
          </a:p>
        </p:txBody>
      </p:sp>
      <p:sp>
        <p:nvSpPr>
          <p:cNvPr id="21" name="Rectangle 20">
            <a:extLst>
              <a:ext uri="{FF2B5EF4-FFF2-40B4-BE49-F238E27FC236}">
                <a16:creationId xmlns:a16="http://schemas.microsoft.com/office/drawing/2014/main" id="{D282BC65-9FE1-4FDC-BFCB-D8AF076C1A06}"/>
              </a:ext>
            </a:extLst>
          </p:cNvPr>
          <p:cNvSpPr/>
          <p:nvPr/>
        </p:nvSpPr>
        <p:spPr>
          <a:xfrm>
            <a:off x="2095756" y="4772536"/>
            <a:ext cx="4018249" cy="1200329"/>
          </a:xfrm>
          <a:prstGeom prst="rect">
            <a:avLst/>
          </a:prstGeom>
        </p:spPr>
        <p:txBody>
          <a:bodyPr wrap="square">
            <a:spAutoFit/>
          </a:bodyPr>
          <a:lstStyle/>
          <a:p>
            <a:pPr marL="285750" lvl="0" indent="-285750">
              <a:buFont typeface="Arial" panose="020B0604020202020204" pitchFamily="34" charset="0"/>
              <a:buChar char="•"/>
            </a:pPr>
            <a:r>
              <a:rPr lang="en-US" i="0" dirty="0">
                <a:latin typeface="Arial Narrow" panose="020B0606020202030204" pitchFamily="34" charset="0"/>
              </a:rPr>
              <a:t>Goods are getting more complex (parts and processes).</a:t>
            </a:r>
          </a:p>
          <a:p>
            <a:pPr marL="285750" lvl="0" indent="-285750">
              <a:buFont typeface="Arial" panose="020B0604020202020204" pitchFamily="34" charset="0"/>
              <a:buChar char="•"/>
            </a:pPr>
            <a:r>
              <a:rPr lang="en-US" i="0" dirty="0" err="1">
                <a:latin typeface="Arial Narrow" panose="020B0606020202030204" pitchFamily="34" charset="0"/>
              </a:rPr>
              <a:t>Embededness</a:t>
            </a:r>
            <a:r>
              <a:rPr lang="en-US" i="0" dirty="0">
                <a:latin typeface="Arial Narrow" panose="020B0606020202030204" pitchFamily="34" charset="0"/>
              </a:rPr>
              <a:t> of design, manufacturing, distribution and marketing. </a:t>
            </a:r>
            <a:endParaRPr lang="en-US" i="0" dirty="0"/>
          </a:p>
        </p:txBody>
      </p:sp>
      <p:pic>
        <p:nvPicPr>
          <p:cNvPr id="2052" name="Picture 4" descr="Image result for supply chain icon">
            <a:extLst>
              <a:ext uri="{FF2B5EF4-FFF2-40B4-BE49-F238E27FC236}">
                <a16:creationId xmlns:a16="http://schemas.microsoft.com/office/drawing/2014/main" id="{801980E3-6AA4-42C2-9F97-11F4C8249B3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27121" y="4909965"/>
            <a:ext cx="964825" cy="60528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7413DAE4-2ABA-426D-AB10-258F76FC2491}"/>
              </a:ext>
            </a:extLst>
          </p:cNvPr>
          <p:cNvSpPr/>
          <p:nvPr/>
        </p:nvSpPr>
        <p:spPr>
          <a:xfrm>
            <a:off x="2088627" y="1498668"/>
            <a:ext cx="3200400" cy="36576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0" dirty="0"/>
              <a:t>Friction of distribution</a:t>
            </a:r>
          </a:p>
        </p:txBody>
      </p:sp>
      <p:sp>
        <p:nvSpPr>
          <p:cNvPr id="24" name="Rectangle: Rounded Corners 23">
            <a:extLst>
              <a:ext uri="{FF2B5EF4-FFF2-40B4-BE49-F238E27FC236}">
                <a16:creationId xmlns:a16="http://schemas.microsoft.com/office/drawing/2014/main" id="{7545F586-492F-40CB-8BA1-2A32848E60AD}"/>
              </a:ext>
            </a:extLst>
          </p:cNvPr>
          <p:cNvSpPr/>
          <p:nvPr/>
        </p:nvSpPr>
        <p:spPr>
          <a:xfrm>
            <a:off x="2088627" y="3023038"/>
            <a:ext cx="3200400" cy="36576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0" dirty="0"/>
              <a:t>Growing material demand</a:t>
            </a:r>
          </a:p>
        </p:txBody>
      </p:sp>
      <p:sp>
        <p:nvSpPr>
          <p:cNvPr id="25" name="Rectangle: Rounded Corners 24">
            <a:extLst>
              <a:ext uri="{FF2B5EF4-FFF2-40B4-BE49-F238E27FC236}">
                <a16:creationId xmlns:a16="http://schemas.microsoft.com/office/drawing/2014/main" id="{BCCB1D4E-9AFA-447B-AF3E-EFBA026E4F15}"/>
              </a:ext>
            </a:extLst>
          </p:cNvPr>
          <p:cNvSpPr/>
          <p:nvPr/>
        </p:nvSpPr>
        <p:spPr>
          <a:xfrm>
            <a:off x="2088627" y="4403204"/>
            <a:ext cx="3200400" cy="36576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0" dirty="0"/>
              <a:t>Complex value chains</a:t>
            </a:r>
          </a:p>
        </p:txBody>
      </p:sp>
      <p:sp>
        <p:nvSpPr>
          <p:cNvPr id="26" name="Rectangle: Rounded Corners 25">
            <a:extLst>
              <a:ext uri="{FF2B5EF4-FFF2-40B4-BE49-F238E27FC236}">
                <a16:creationId xmlns:a16="http://schemas.microsoft.com/office/drawing/2014/main" id="{C83B1E87-C91B-4920-9E83-509A4017D6FB}"/>
              </a:ext>
            </a:extLst>
          </p:cNvPr>
          <p:cNvSpPr/>
          <p:nvPr/>
        </p:nvSpPr>
        <p:spPr>
          <a:xfrm>
            <a:off x="6333871" y="1498668"/>
            <a:ext cx="164592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0" dirty="0"/>
              <a:t>Geography</a:t>
            </a:r>
          </a:p>
        </p:txBody>
      </p:sp>
      <p:sp>
        <p:nvSpPr>
          <p:cNvPr id="28" name="Rectangle 27">
            <a:extLst>
              <a:ext uri="{FF2B5EF4-FFF2-40B4-BE49-F238E27FC236}">
                <a16:creationId xmlns:a16="http://schemas.microsoft.com/office/drawing/2014/main" id="{C511B2E6-74B1-4321-8FE6-EF8E1D13D0FA}"/>
              </a:ext>
            </a:extLst>
          </p:cNvPr>
          <p:cNvSpPr/>
          <p:nvPr/>
        </p:nvSpPr>
        <p:spPr>
          <a:xfrm>
            <a:off x="8027015" y="1854650"/>
            <a:ext cx="4033920" cy="1200329"/>
          </a:xfrm>
          <a:prstGeom prst="rect">
            <a:avLst/>
          </a:prstGeom>
        </p:spPr>
        <p:txBody>
          <a:bodyPr wrap="square">
            <a:spAutoFit/>
          </a:bodyPr>
          <a:lstStyle/>
          <a:p>
            <a:pPr marL="285750" lvl="0" indent="-285750">
              <a:buFont typeface="Arial" panose="020B0604020202020204" pitchFamily="34" charset="0"/>
              <a:buChar char="•"/>
            </a:pPr>
            <a:r>
              <a:rPr lang="en-US" i="0" dirty="0">
                <a:latin typeface="Arial Narrow" panose="020B0606020202030204" pitchFamily="34" charset="0"/>
              </a:rPr>
              <a:t>Stages of production are spatially separated.</a:t>
            </a:r>
          </a:p>
          <a:p>
            <a:pPr marL="285750" lvl="0" indent="-285750">
              <a:buFont typeface="Arial" panose="020B0604020202020204" pitchFamily="34" charset="0"/>
              <a:buChar char="•"/>
            </a:pPr>
            <a:r>
              <a:rPr lang="en-US" i="0" dirty="0">
                <a:latin typeface="Arial Narrow" panose="020B0606020202030204" pitchFamily="34" charset="0"/>
              </a:rPr>
              <a:t>Final production and markets are spatially separated.</a:t>
            </a:r>
          </a:p>
        </p:txBody>
      </p:sp>
      <p:sp>
        <p:nvSpPr>
          <p:cNvPr id="30" name="Rectangle: Rounded Corners 29">
            <a:extLst>
              <a:ext uri="{FF2B5EF4-FFF2-40B4-BE49-F238E27FC236}">
                <a16:creationId xmlns:a16="http://schemas.microsoft.com/office/drawing/2014/main" id="{38AE24A7-039A-4706-ADD5-AEA1DAE385E5}"/>
              </a:ext>
            </a:extLst>
          </p:cNvPr>
          <p:cNvSpPr/>
          <p:nvPr/>
        </p:nvSpPr>
        <p:spPr>
          <a:xfrm>
            <a:off x="8035924" y="1498668"/>
            <a:ext cx="3200400" cy="36576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b="1" i="0" dirty="0">
                <a:latin typeface="Arial Narrow" panose="020B0606020202030204" pitchFamily="34" charset="0"/>
              </a:rPr>
              <a:t>Spatial division of manufacturing</a:t>
            </a:r>
          </a:p>
        </p:txBody>
      </p:sp>
      <p:sp>
        <p:nvSpPr>
          <p:cNvPr id="31" name="Rectangle: Rounded Corners 30">
            <a:extLst>
              <a:ext uri="{FF2B5EF4-FFF2-40B4-BE49-F238E27FC236}">
                <a16:creationId xmlns:a16="http://schemas.microsoft.com/office/drawing/2014/main" id="{85DB8134-9674-462E-B441-98B41ED136DF}"/>
              </a:ext>
            </a:extLst>
          </p:cNvPr>
          <p:cNvSpPr/>
          <p:nvPr/>
        </p:nvSpPr>
        <p:spPr>
          <a:xfrm>
            <a:off x="6333871" y="3029094"/>
            <a:ext cx="164592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0" dirty="0"/>
              <a:t>Environment</a:t>
            </a:r>
          </a:p>
        </p:txBody>
      </p:sp>
      <p:sp>
        <p:nvSpPr>
          <p:cNvPr id="33" name="Rectangle 32">
            <a:extLst>
              <a:ext uri="{FF2B5EF4-FFF2-40B4-BE49-F238E27FC236}">
                <a16:creationId xmlns:a16="http://schemas.microsoft.com/office/drawing/2014/main" id="{6ED15C68-4372-4A0B-A6FA-27858C382C7B}"/>
              </a:ext>
            </a:extLst>
          </p:cNvPr>
          <p:cNvSpPr/>
          <p:nvPr/>
        </p:nvSpPr>
        <p:spPr>
          <a:xfrm>
            <a:off x="8019886" y="3354165"/>
            <a:ext cx="3049746" cy="646331"/>
          </a:xfrm>
          <a:prstGeom prst="rect">
            <a:avLst/>
          </a:prstGeom>
        </p:spPr>
        <p:txBody>
          <a:bodyPr wrap="none">
            <a:spAutoFit/>
          </a:bodyPr>
          <a:lstStyle/>
          <a:p>
            <a:pPr marL="285750" lvl="0" indent="-285750">
              <a:buFont typeface="Arial" panose="020B0604020202020204" pitchFamily="34" charset="0"/>
              <a:buChar char="•"/>
            </a:pPr>
            <a:r>
              <a:rPr lang="en-US" i="0" dirty="0">
                <a:latin typeface="Arial Narrow" panose="020B0606020202030204" pitchFamily="34" charset="0"/>
              </a:rPr>
              <a:t>Energy and material efficiency.</a:t>
            </a:r>
          </a:p>
          <a:p>
            <a:pPr marL="285750" lvl="0" indent="-285750">
              <a:buFont typeface="Arial" panose="020B0604020202020204" pitchFamily="34" charset="0"/>
              <a:buChar char="•"/>
            </a:pPr>
            <a:r>
              <a:rPr lang="en-US" i="0" dirty="0">
                <a:latin typeface="Arial Narrow" panose="020B0606020202030204" pitchFamily="34" charset="0"/>
              </a:rPr>
              <a:t>Reverse logistics / recycling.</a:t>
            </a:r>
          </a:p>
        </p:txBody>
      </p:sp>
      <p:sp>
        <p:nvSpPr>
          <p:cNvPr id="35" name="Rectangle: Rounded Corners 34">
            <a:extLst>
              <a:ext uri="{FF2B5EF4-FFF2-40B4-BE49-F238E27FC236}">
                <a16:creationId xmlns:a16="http://schemas.microsoft.com/office/drawing/2014/main" id="{456134C1-4138-48B9-88BF-A825FDA4E193}"/>
              </a:ext>
            </a:extLst>
          </p:cNvPr>
          <p:cNvSpPr/>
          <p:nvPr/>
        </p:nvSpPr>
        <p:spPr>
          <a:xfrm>
            <a:off x="8035924" y="3029094"/>
            <a:ext cx="3200400" cy="36576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0" dirty="0"/>
              <a:t>Sustainability</a:t>
            </a:r>
          </a:p>
        </p:txBody>
      </p:sp>
      <p:pic>
        <p:nvPicPr>
          <p:cNvPr id="2054" name="Picture 6" descr="Image result for sustainability icon">
            <a:extLst>
              <a:ext uri="{FF2B5EF4-FFF2-40B4-BE49-F238E27FC236}">
                <a16:creationId xmlns:a16="http://schemas.microsoft.com/office/drawing/2014/main" id="{9EA5AF62-B5F7-4CC3-85F3-266D456D649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14439" y="3450807"/>
            <a:ext cx="578447" cy="57844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distance icon">
            <a:extLst>
              <a:ext uri="{FF2B5EF4-FFF2-40B4-BE49-F238E27FC236}">
                <a16:creationId xmlns:a16="http://schemas.microsoft.com/office/drawing/2014/main" id="{81C4C6D9-43ED-46B7-B5F3-E216AD8A8DDF}"/>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05106" y="1965394"/>
            <a:ext cx="703449" cy="646331"/>
          </a:xfrm>
          <a:prstGeom prst="rect">
            <a:avLst/>
          </a:prstGeom>
          <a:noFill/>
          <a:extLst>
            <a:ext uri="{909E8E84-426E-40DD-AFC4-6F175D3DCCD1}">
              <a14:hiddenFill xmlns:a14="http://schemas.microsoft.com/office/drawing/2010/main">
                <a:solidFill>
                  <a:srgbClr val="FFFFFF"/>
                </a:solidFill>
              </a14:hiddenFill>
            </a:ext>
          </a:extLst>
        </p:spPr>
      </p:pic>
      <p:sp>
        <p:nvSpPr>
          <p:cNvPr id="2049" name="Arrow: Right 2048">
            <a:extLst>
              <a:ext uri="{FF2B5EF4-FFF2-40B4-BE49-F238E27FC236}">
                <a16:creationId xmlns:a16="http://schemas.microsoft.com/office/drawing/2014/main" id="{AB3B1635-ABA0-487A-A0C7-408300DE9B53}"/>
              </a:ext>
            </a:extLst>
          </p:cNvPr>
          <p:cNvSpPr/>
          <p:nvPr/>
        </p:nvSpPr>
        <p:spPr>
          <a:xfrm>
            <a:off x="1710950" y="1583762"/>
            <a:ext cx="274320" cy="18288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42" name="Arrow: Right 41">
            <a:extLst>
              <a:ext uri="{FF2B5EF4-FFF2-40B4-BE49-F238E27FC236}">
                <a16:creationId xmlns:a16="http://schemas.microsoft.com/office/drawing/2014/main" id="{9F261719-DF89-4535-B0A5-6F8447134848}"/>
              </a:ext>
            </a:extLst>
          </p:cNvPr>
          <p:cNvSpPr/>
          <p:nvPr/>
        </p:nvSpPr>
        <p:spPr>
          <a:xfrm>
            <a:off x="1710950" y="3109976"/>
            <a:ext cx="274320" cy="18288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43" name="Arrow: Right 42">
            <a:extLst>
              <a:ext uri="{FF2B5EF4-FFF2-40B4-BE49-F238E27FC236}">
                <a16:creationId xmlns:a16="http://schemas.microsoft.com/office/drawing/2014/main" id="{034EAA33-02F1-4FC1-A5DC-F2DD1A146F7A}"/>
              </a:ext>
            </a:extLst>
          </p:cNvPr>
          <p:cNvSpPr/>
          <p:nvPr/>
        </p:nvSpPr>
        <p:spPr>
          <a:xfrm>
            <a:off x="1710950" y="4481201"/>
            <a:ext cx="274320" cy="18288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44" name="Arrow: Right 43">
            <a:extLst>
              <a:ext uri="{FF2B5EF4-FFF2-40B4-BE49-F238E27FC236}">
                <a16:creationId xmlns:a16="http://schemas.microsoft.com/office/drawing/2014/main" id="{18F81ED9-9C03-4FED-94FC-4CF4135ECFC2}"/>
              </a:ext>
            </a:extLst>
          </p:cNvPr>
          <p:cNvSpPr/>
          <p:nvPr/>
        </p:nvSpPr>
        <p:spPr>
          <a:xfrm>
            <a:off x="7658247" y="1579776"/>
            <a:ext cx="274320" cy="18288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45" name="Arrow: Right 44">
            <a:extLst>
              <a:ext uri="{FF2B5EF4-FFF2-40B4-BE49-F238E27FC236}">
                <a16:creationId xmlns:a16="http://schemas.microsoft.com/office/drawing/2014/main" id="{1EC647B5-ACA0-4013-B055-CA61C15FF83C}"/>
              </a:ext>
            </a:extLst>
          </p:cNvPr>
          <p:cNvSpPr/>
          <p:nvPr/>
        </p:nvSpPr>
        <p:spPr>
          <a:xfrm>
            <a:off x="7658247" y="3131363"/>
            <a:ext cx="274320" cy="18288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2" name="Action Button: Document 1" title="Read this Web Page">
            <a:hlinkClick r:id="rId9" highlightClick="1"/>
            <a:extLst>
              <a:ext uri="{FF2B5EF4-FFF2-40B4-BE49-F238E27FC236}">
                <a16:creationId xmlns:a16="http://schemas.microsoft.com/office/drawing/2014/main" id="{B940F7A2-B375-4613-BE07-3B732427C5B7}"/>
              </a:ext>
            </a:extLst>
          </p:cNvPr>
          <p:cNvSpPr/>
          <p:nvPr/>
        </p:nvSpPr>
        <p:spPr bwMode="auto">
          <a:xfrm>
            <a:off x="9230482" y="255351"/>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7" name="TextBox 6">
            <a:extLst>
              <a:ext uri="{FF2B5EF4-FFF2-40B4-BE49-F238E27FC236}">
                <a16:creationId xmlns:a16="http://schemas.microsoft.com/office/drawing/2014/main" id="{5A6F4B2E-1977-4194-B573-A3997D1F77CE}"/>
              </a:ext>
            </a:extLst>
          </p:cNvPr>
          <p:cNvSpPr txBox="1"/>
          <p:nvPr/>
        </p:nvSpPr>
        <p:spPr>
          <a:xfrm>
            <a:off x="9833799" y="319245"/>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8" name="TextBox 7">
            <a:extLst>
              <a:ext uri="{FF2B5EF4-FFF2-40B4-BE49-F238E27FC236}">
                <a16:creationId xmlns:a16="http://schemas.microsoft.com/office/drawing/2014/main" id="{0A6CA1A5-C787-4AF8-99A2-BCF1485DC9DF}"/>
              </a:ext>
            </a:extLst>
          </p:cNvPr>
          <p:cNvSpPr txBox="1"/>
          <p:nvPr/>
        </p:nvSpPr>
        <p:spPr>
          <a:xfrm>
            <a:off x="8567805" y="5113222"/>
            <a:ext cx="2668519" cy="707886"/>
          </a:xfrm>
          <a:prstGeom prst="rect">
            <a:avLst/>
          </a:prstGeom>
          <a:noFill/>
        </p:spPr>
        <p:txBody>
          <a:bodyPr wrap="square" rtlCol="0">
            <a:spAutoFit/>
          </a:bodyPr>
          <a:lstStyle/>
          <a:p>
            <a:r>
              <a:rPr lang="en-US" sz="2000" b="1" dirty="0">
                <a:latin typeface="Agency FB" pitchFamily="34" charset="0"/>
              </a:rPr>
              <a:t>Explain why logistics matters in a global economy.</a:t>
            </a:r>
          </a:p>
        </p:txBody>
      </p:sp>
      <p:pic>
        <p:nvPicPr>
          <p:cNvPr id="10" name="Picture 2" descr="C:\Users\ecojpr\AppData\Local\Microsoft\Windows\Temporary Internet Files\Content.IE5\H0P94DF5\MC900442072[1].wmf">
            <a:extLst>
              <a:ext uri="{FF2B5EF4-FFF2-40B4-BE49-F238E27FC236}">
                <a16:creationId xmlns:a16="http://schemas.microsoft.com/office/drawing/2014/main" id="{2B464937-90EA-43F3-A80F-ECE03CAC048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10071" y="5162538"/>
            <a:ext cx="914400" cy="65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9834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Logistical Distance and Online Purchases</a:t>
            </a:r>
          </a:p>
        </p:txBody>
      </p:sp>
      <p:pic>
        <p:nvPicPr>
          <p:cNvPr id="1026" name="Picture 2" descr="http://www.codegent.com/media/original/5058ab4897912/610x2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5872" y="1500713"/>
            <a:ext cx="5486400" cy="36605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66081" y="5510148"/>
            <a:ext cx="6019597" cy="707886"/>
          </a:xfrm>
          <a:prstGeom prst="rect">
            <a:avLst/>
          </a:prstGeom>
          <a:noFill/>
        </p:spPr>
        <p:txBody>
          <a:bodyPr wrap="none" rtlCol="0">
            <a:spAutoFit/>
          </a:bodyPr>
          <a:lstStyle/>
          <a:p>
            <a:r>
              <a:rPr lang="en-US" sz="2000" b="1" dirty="0">
                <a:latin typeface="Agency FB" pitchFamily="34" charset="0"/>
              </a:rPr>
              <a:t>Apply the concept of logistical distance to all the stages of an online</a:t>
            </a:r>
          </a:p>
          <a:p>
            <a:r>
              <a:rPr lang="en-US" sz="2000" b="1" dirty="0">
                <a:latin typeface="Agency FB" pitchFamily="34" charset="0"/>
              </a:rPr>
              <a:t>purchase.</a:t>
            </a:r>
          </a:p>
        </p:txBody>
      </p:sp>
      <p:pic>
        <p:nvPicPr>
          <p:cNvPr id="6" name="Picture 2" descr="C:\Users\ecojpr\AppData\Local\Microsoft\Windows\Temporary Internet Files\Content.IE5\H0P94DF5\MC90044207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3720" y="5541824"/>
            <a:ext cx="914400" cy="65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127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Container and Tanker Ships Crossing the Miraflores Locks at the Panama Canal (The Panamax Standard)</a:t>
            </a:r>
          </a:p>
        </p:txBody>
      </p:sp>
      <p:pic>
        <p:nvPicPr>
          <p:cNvPr id="1026" name="Picture 2" descr="https://scontent-lga3-1.xx.fbcdn.net/hphotos-xaf1/t31.0-8/12491741_1109058135771492_7130450845846718626_o.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98370" y="1133127"/>
            <a:ext cx="8961120" cy="5675376"/>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Document 1" title="Read this Web Page">
            <a:hlinkClick r:id="rId3" highlightClick="1"/>
            <a:extLst>
              <a:ext uri="{FF2B5EF4-FFF2-40B4-BE49-F238E27FC236}">
                <a16:creationId xmlns:a16="http://schemas.microsoft.com/office/drawing/2014/main" id="{ED890AA7-A5A0-42CD-A196-B39B56240D14}"/>
              </a:ext>
            </a:extLst>
          </p:cNvPr>
          <p:cNvSpPr/>
          <p:nvPr/>
        </p:nvSpPr>
        <p:spPr bwMode="auto">
          <a:xfrm>
            <a:off x="10923309" y="5712215"/>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3" name="TextBox 2">
            <a:extLst>
              <a:ext uri="{FF2B5EF4-FFF2-40B4-BE49-F238E27FC236}">
                <a16:creationId xmlns:a16="http://schemas.microsoft.com/office/drawing/2014/main" id="{CFCB53E6-A92A-4333-9675-C2FDA684BDCC}"/>
              </a:ext>
            </a:extLst>
          </p:cNvPr>
          <p:cNvSpPr txBox="1"/>
          <p:nvPr/>
        </p:nvSpPr>
        <p:spPr>
          <a:xfrm>
            <a:off x="10290659" y="6261435"/>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40808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389C-86C2-4F4A-80E9-A9BC8B9AE1E0}"/>
              </a:ext>
            </a:extLst>
          </p:cNvPr>
          <p:cNvSpPr>
            <a:spLocks noGrp="1"/>
          </p:cNvSpPr>
          <p:nvPr>
            <p:ph type="title"/>
          </p:nvPr>
        </p:nvSpPr>
        <p:spPr/>
        <p:txBody>
          <a:bodyPr/>
          <a:lstStyle/>
          <a:p>
            <a:r>
              <a:rPr lang="en-US" dirty="0"/>
              <a:t>Containership Crossing the New Agua Clara Locks at the Panama Canal (New Panamax Standard)</a:t>
            </a:r>
          </a:p>
        </p:txBody>
      </p:sp>
      <p:pic>
        <p:nvPicPr>
          <p:cNvPr id="4" name="Picture 3" descr="A large long train on a steel track&#10;&#10;Description automatically generated">
            <a:extLst>
              <a:ext uri="{FF2B5EF4-FFF2-40B4-BE49-F238E27FC236}">
                <a16:creationId xmlns:a16="http://schemas.microsoft.com/office/drawing/2014/main" id="{CF39FF55-43D8-4CFC-8DB3-CD3A3A72CE0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24000" y="1145227"/>
            <a:ext cx="9144000" cy="5703320"/>
          </a:xfrm>
          <a:prstGeom prst="rect">
            <a:avLst/>
          </a:prstGeom>
        </p:spPr>
      </p:pic>
      <p:sp>
        <p:nvSpPr>
          <p:cNvPr id="3" name="Action Button: Document 2" title="Read this Web Page">
            <a:hlinkClick r:id="rId3" highlightClick="1"/>
            <a:extLst>
              <a:ext uri="{FF2B5EF4-FFF2-40B4-BE49-F238E27FC236}">
                <a16:creationId xmlns:a16="http://schemas.microsoft.com/office/drawing/2014/main" id="{F22624A7-3B36-4AC3-92D5-AEDEE67530A4}"/>
              </a:ext>
            </a:extLst>
          </p:cNvPr>
          <p:cNvSpPr/>
          <p:nvPr/>
        </p:nvSpPr>
        <p:spPr bwMode="auto">
          <a:xfrm>
            <a:off x="10923309" y="5712215"/>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7" name="TextBox 6">
            <a:extLst>
              <a:ext uri="{FF2B5EF4-FFF2-40B4-BE49-F238E27FC236}">
                <a16:creationId xmlns:a16="http://schemas.microsoft.com/office/drawing/2014/main" id="{D0E40CE6-A1F6-4C9D-8E1B-158C5326C1F2}"/>
              </a:ext>
            </a:extLst>
          </p:cNvPr>
          <p:cNvSpPr txBox="1"/>
          <p:nvPr/>
        </p:nvSpPr>
        <p:spPr>
          <a:xfrm>
            <a:off x="10290659" y="6261435"/>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537134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1D601-BB65-4D1F-8131-83028E8CC7DD}"/>
              </a:ext>
            </a:extLst>
          </p:cNvPr>
          <p:cNvSpPr>
            <a:spLocks noGrp="1"/>
          </p:cNvSpPr>
          <p:nvPr>
            <p:ph type="title"/>
          </p:nvPr>
        </p:nvSpPr>
        <p:spPr/>
        <p:txBody>
          <a:bodyPr/>
          <a:lstStyle/>
          <a:p>
            <a:r>
              <a:rPr lang="en-US" dirty="0"/>
              <a:t>Suez Canal Blockage, March 2021</a:t>
            </a:r>
          </a:p>
        </p:txBody>
      </p:sp>
      <p:pic>
        <p:nvPicPr>
          <p:cNvPr id="1026" name="Picture 2" descr="Egypt's Suez Canal blocked by huge container ship - BBC News">
            <a:extLst>
              <a:ext uri="{FF2B5EF4-FFF2-40B4-BE49-F238E27FC236}">
                <a16:creationId xmlns:a16="http://schemas.microsoft.com/office/drawing/2014/main" id="{0CD35B70-C605-48B1-9DBB-3311312A87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826" y="1311344"/>
            <a:ext cx="9296400" cy="5229225"/>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Document 3" title="Read this Web Page">
            <a:hlinkClick r:id="rId3" highlightClick="1"/>
            <a:extLst>
              <a:ext uri="{FF2B5EF4-FFF2-40B4-BE49-F238E27FC236}">
                <a16:creationId xmlns:a16="http://schemas.microsoft.com/office/drawing/2014/main" id="{7C227A79-1646-477D-A319-75C2A8A0456B}"/>
              </a:ext>
            </a:extLst>
          </p:cNvPr>
          <p:cNvSpPr/>
          <p:nvPr/>
        </p:nvSpPr>
        <p:spPr bwMode="auto">
          <a:xfrm>
            <a:off x="9887576" y="659902"/>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5" name="TextBox 4">
            <a:extLst>
              <a:ext uri="{FF2B5EF4-FFF2-40B4-BE49-F238E27FC236}">
                <a16:creationId xmlns:a16="http://schemas.microsoft.com/office/drawing/2014/main" id="{A774EBDD-2548-4A02-8261-6F484196871A}"/>
              </a:ext>
            </a:extLst>
          </p:cNvPr>
          <p:cNvSpPr txBox="1"/>
          <p:nvPr/>
        </p:nvSpPr>
        <p:spPr>
          <a:xfrm>
            <a:off x="10490893" y="723796"/>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3489773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80" name="Rectangle 4"/>
          <p:cNvSpPr>
            <a:spLocks noGrp="1" noChangeArrowheads="1"/>
          </p:cNvSpPr>
          <p:nvPr>
            <p:ph type="title"/>
          </p:nvPr>
        </p:nvSpPr>
        <p:spPr/>
        <p:txBody>
          <a:bodyPr/>
          <a:lstStyle/>
          <a:p>
            <a:pPr eaLnBrk="1" hangingPunct="1">
              <a:defRPr/>
            </a:pPr>
            <a:r>
              <a:rPr lang="en-US" dirty="0"/>
              <a:t>53 Footer Domestic Containers, </a:t>
            </a:r>
            <a:r>
              <a:rPr lang="en-US" dirty="0" err="1"/>
              <a:t>Corwith</a:t>
            </a:r>
            <a:r>
              <a:rPr lang="en-US" dirty="0"/>
              <a:t> Rail Yard, Chicago</a:t>
            </a:r>
          </a:p>
        </p:txBody>
      </p:sp>
      <p:sp>
        <p:nvSpPr>
          <p:cNvPr id="4" name="Action Button: Document 3" title="Read this Web Page">
            <a:hlinkClick r:id="rId3" highlightClick="1"/>
          </p:cNvPr>
          <p:cNvSpPr/>
          <p:nvPr/>
        </p:nvSpPr>
        <p:spPr bwMode="auto">
          <a:xfrm>
            <a:off x="9887576" y="659902"/>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a:p>
        </p:txBody>
      </p:sp>
      <p:sp>
        <p:nvSpPr>
          <p:cNvPr id="6" name="TextBox 5"/>
          <p:cNvSpPr txBox="1"/>
          <p:nvPr/>
        </p:nvSpPr>
        <p:spPr>
          <a:xfrm>
            <a:off x="10490893" y="723796"/>
            <a:ext cx="1701107" cy="400110"/>
          </a:xfrm>
          <a:prstGeom prst="rect">
            <a:avLst/>
          </a:prstGeom>
          <a:noFill/>
        </p:spPr>
        <p:txBody>
          <a:bodyPr wrap="none" rtlCol="0">
            <a:spAutoFit/>
          </a:bodyPr>
          <a:lstStyle/>
          <a:p>
            <a:r>
              <a:rPr lang="en-US" sz="2000" b="1" dirty="0">
                <a:latin typeface="Agency FB" pitchFamily="34" charset="0"/>
              </a:rPr>
              <a:t>Read this content</a:t>
            </a:r>
          </a:p>
        </p:txBody>
      </p:sp>
      <p:pic>
        <p:nvPicPr>
          <p:cNvPr id="8" name="Picture 7" descr="A train on a steel track&#10;&#10;Description automatically generated">
            <a:extLst>
              <a:ext uri="{FF2B5EF4-FFF2-40B4-BE49-F238E27FC236}">
                <a16:creationId xmlns:a16="http://schemas.microsoft.com/office/drawing/2014/main" id="{CFE0CF9A-2013-45B9-874A-D65FECF0D6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894" y="1187803"/>
            <a:ext cx="7299490" cy="5474618"/>
          </a:xfrm>
          <a:prstGeom prst="rect">
            <a:avLst/>
          </a:prstGeom>
        </p:spPr>
      </p:pic>
    </p:spTree>
    <p:extLst>
      <p:ext uri="{BB962C8B-B14F-4D97-AF65-F5344CB8AC3E}">
        <p14:creationId xmlns:p14="http://schemas.microsoft.com/office/powerpoint/2010/main" val="305128087"/>
      </p:ext>
    </p:extLst>
  </p:cSld>
  <p:clrMapOvr>
    <a:masterClrMapping/>
  </p:clrMapOvr>
</p:sld>
</file>

<file path=ppt/theme/theme1.xml><?xml version="1.0" encoding="utf-8"?>
<a:theme xmlns:a="http://schemas.openxmlformats.org/drawingml/2006/main" name="2_GEOG 80 Design">
  <a:themeElements>
    <a:clrScheme name="GTS">
      <a:dk1>
        <a:sysClr val="windowText" lastClr="000000"/>
      </a:dk1>
      <a:lt1>
        <a:sysClr val="window" lastClr="FFFFFF"/>
      </a:lt1>
      <a:dk2>
        <a:srgbClr val="464653"/>
      </a:dk2>
      <a:lt2>
        <a:srgbClr val="AAD7E6"/>
      </a:lt2>
      <a:accent1>
        <a:srgbClr val="008695"/>
      </a:accent1>
      <a:accent2>
        <a:srgbClr val="A0C8C8"/>
      </a:accent2>
      <a:accent3>
        <a:srgbClr val="A5D282"/>
      </a:accent3>
      <a:accent4>
        <a:srgbClr val="FADA7A"/>
      </a:accent4>
      <a:accent5>
        <a:srgbClr val="CE786E"/>
      </a:accent5>
      <a:accent6>
        <a:srgbClr val="9B6464"/>
      </a:accent6>
      <a:hlink>
        <a:srgbClr val="3782AF"/>
      </a:hlink>
      <a:folHlink>
        <a:srgbClr val="93B9C3"/>
      </a:folHlink>
    </a:clrScheme>
    <a:fontScheme name="2_GEOG 80 Desig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Verdana" pitchFamily="34" charset="0"/>
          </a:defRPr>
        </a:defPPr>
      </a:lstStyle>
    </a:lnDef>
  </a:objectDefaults>
  <a:extraClrSchemeLst>
    <a:extraClrScheme>
      <a:clrScheme name="2_GEOG 80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GEOG 80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GEOG 80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GEOG 80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GEOG 80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GEOG 80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GEOG 80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GEOG 80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GEOG 80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GEOG 80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GEOG 80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GEOG 80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ITMMA2009_Terminalization</Template>
  <TotalTime>122875</TotalTime>
  <Words>2481</Words>
  <Application>Microsoft Office PowerPoint</Application>
  <PresentationFormat>Widescreen</PresentationFormat>
  <Paragraphs>571</Paragraphs>
  <Slides>53</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Calibri</vt:lpstr>
      <vt:lpstr>Arial Narrow</vt:lpstr>
      <vt:lpstr>Verdana</vt:lpstr>
      <vt:lpstr>Times New Roman</vt:lpstr>
      <vt:lpstr>Agency FB</vt:lpstr>
      <vt:lpstr>Impact</vt:lpstr>
      <vt:lpstr>2_GEOG 80 Design</vt:lpstr>
      <vt:lpstr>Topic 1 – Global Transport and Logistics: Moving the Things We Buy</vt:lpstr>
      <vt:lpstr>What is Transport and Logistics?</vt:lpstr>
      <vt:lpstr>Generating added value through globalization</vt:lpstr>
      <vt:lpstr>The World in a Box: Containers on the Move</vt:lpstr>
      <vt:lpstr>Pallets waiting to be loaded in a container, Shenzhen, China</vt:lpstr>
      <vt:lpstr>Container and Tanker Ships Crossing the Miraflores Locks at the Panama Canal (The Panamax Standard)</vt:lpstr>
      <vt:lpstr>Containership Crossing the New Agua Clara Locks at the Panama Canal (New Panamax Standard)</vt:lpstr>
      <vt:lpstr>Suez Canal Blockage, March 2021</vt:lpstr>
      <vt:lpstr>53 Footer Domestic Containers, Corwith Rail Yard, Chicago</vt:lpstr>
      <vt:lpstr>Rail Container Cargo Theft, Los Angeles</vt:lpstr>
      <vt:lpstr>FedEx Freight Truck at Distribution Center, Kansas City</vt:lpstr>
      <vt:lpstr>Dedicated Air Cargo Plane</vt:lpstr>
      <vt:lpstr>Economies of Scale: Ultra Large Crude Carrier (ULCC), Persian Gulf</vt:lpstr>
      <vt:lpstr>Grocery Distribution Center, Regina, Canada</vt:lpstr>
      <vt:lpstr>Delivery Bin Containing Mixed Orders (E-Commerce)</vt:lpstr>
      <vt:lpstr>Ikea Rolled Foam Mattress: Product Design and Distribution Efficiency</vt:lpstr>
      <vt:lpstr>The Paradigms of the Dematerialization of the Economy</vt:lpstr>
      <vt:lpstr>Short Assignment: Complexity and the Cheeseburger…</vt:lpstr>
      <vt:lpstr>The Age of Interdependency</vt:lpstr>
      <vt:lpstr>The Drivers of Economic Globalization: Connecting Different Chains</vt:lpstr>
      <vt:lpstr>Economic Integration Levels, 2015</vt:lpstr>
      <vt:lpstr>Logistic Performance Index, 2016</vt:lpstr>
      <vt:lpstr>World’s Major Container Ports, 2016</vt:lpstr>
      <vt:lpstr>Global Financial Centers, 2021</vt:lpstr>
      <vt:lpstr>The Flows of Globalization</vt:lpstr>
      <vt:lpstr>World Merchandise Trade, 1960-2020</vt:lpstr>
      <vt:lpstr>World Air Travel and World Air Freight Carried, 1950-2020</vt:lpstr>
      <vt:lpstr>The Passport Index, 2011, 2018</vt:lpstr>
      <vt:lpstr>Diffusion of Personal Computing Devices, 1977-2020</vt:lpstr>
      <vt:lpstr>Technological Convergence, 1993-2013</vt:lpstr>
      <vt:lpstr>The Core Principles of Transportation</vt:lpstr>
      <vt:lpstr>The Core Principles of Transport Geography</vt:lpstr>
      <vt:lpstr>1. Transportation as a Derived Demand</vt:lpstr>
      <vt:lpstr>Different Representations of Distance</vt:lpstr>
      <vt:lpstr>Domains of Maritime Circulation</vt:lpstr>
      <vt:lpstr>Global Space / Time Convergence: Days Required to Circumnavigate the Globe</vt:lpstr>
      <vt:lpstr>Better and Faster: Powered Transatlantic Passenger Modes</vt:lpstr>
      <vt:lpstr>Centrality and Intermediacy</vt:lpstr>
      <vt:lpstr>Longitudinal Intermediacy: Icelandair</vt:lpstr>
      <vt:lpstr>Latitudinal Intermediacy: COPA Airlines</vt:lpstr>
      <vt:lpstr>Hong Kong Chek Lap Kok Terminal</vt:lpstr>
      <vt:lpstr>Atomization versus Massification in Transportation Modes</vt:lpstr>
      <vt:lpstr>Number of Monthly Trips by for Hire Services, New York City, 2015-2019</vt:lpstr>
      <vt:lpstr>Essay: Core Principles of Transportation</vt:lpstr>
      <vt:lpstr>Mobility and Logistics</vt:lpstr>
      <vt:lpstr>Transportation as a Provider of Mobility</vt:lpstr>
      <vt:lpstr>The Mobility of Passengers and Freight</vt:lpstr>
      <vt:lpstr>Mobility of Freight</vt:lpstr>
      <vt:lpstr>Freight Traffic at the World’s Largest Airports, 2018</vt:lpstr>
      <vt:lpstr>Logistics</vt:lpstr>
      <vt:lpstr>The Nature of a Supply Chain</vt:lpstr>
      <vt:lpstr>The Relevance of Logistics</vt:lpstr>
      <vt:lpstr>Logistical Distance and Online Purchases</vt:lpstr>
    </vt:vector>
  </TitlesOfParts>
  <Company>Hofstra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1 – The Global Economy: Emergence and Convergence</dc:title>
  <dc:creator>Dr. Jean-Paul Rodrigue</dc:creator>
  <cp:keywords>Transportation, Globalization, Logistics, Supply Chains</cp:keywords>
  <dc:description>Copyrights 2011</dc:description>
  <cp:lastModifiedBy>Jean-Paul Rodrigue</cp:lastModifiedBy>
  <cp:revision>3936</cp:revision>
  <cp:lastPrinted>1998-05-13T20:55:02Z</cp:lastPrinted>
  <dcterms:created xsi:type="dcterms:W3CDTF">1998-01-29T15:04:56Z</dcterms:created>
  <dcterms:modified xsi:type="dcterms:W3CDTF">2022-02-03T23:44:54Z</dcterms:modified>
  <cp:category>Course</cp:category>
</cp:coreProperties>
</file>