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65" r:id="rId1"/>
  </p:sldMasterIdLst>
  <p:notesMasterIdLst>
    <p:notesMasterId r:id="rId29"/>
  </p:notesMasterIdLst>
  <p:handoutMasterIdLst>
    <p:handoutMasterId r:id="rId30"/>
  </p:handoutMasterIdLst>
  <p:sldIdLst>
    <p:sldId id="256" r:id="rId2"/>
    <p:sldId id="316" r:id="rId3"/>
    <p:sldId id="433" r:id="rId4"/>
    <p:sldId id="434" r:id="rId5"/>
    <p:sldId id="480" r:id="rId6"/>
    <p:sldId id="483" r:id="rId7"/>
    <p:sldId id="514" r:id="rId8"/>
    <p:sldId id="515" r:id="rId9"/>
    <p:sldId id="441" r:id="rId10"/>
    <p:sldId id="484" r:id="rId11"/>
    <p:sldId id="456" r:id="rId12"/>
    <p:sldId id="516" r:id="rId13"/>
    <p:sldId id="479" r:id="rId14"/>
    <p:sldId id="517" r:id="rId15"/>
    <p:sldId id="513" r:id="rId16"/>
    <p:sldId id="485" r:id="rId17"/>
    <p:sldId id="477" r:id="rId18"/>
    <p:sldId id="495" r:id="rId19"/>
    <p:sldId id="474" r:id="rId20"/>
    <p:sldId id="475" r:id="rId21"/>
    <p:sldId id="476" r:id="rId22"/>
    <p:sldId id="466" r:id="rId23"/>
    <p:sldId id="457" r:id="rId24"/>
    <p:sldId id="458" r:id="rId25"/>
    <p:sldId id="469" r:id="rId26"/>
    <p:sldId id="471" r:id="rId27"/>
    <p:sldId id="491" r:id="rId28"/>
  </p:sldIdLst>
  <p:sldSz cx="12192000" cy="6858000"/>
  <p:notesSz cx="6858000" cy="92075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Countervailing Forces to Globalization" id="{5BA54C36-83DF-4A75-9108-78E2D036E71B}">
          <p14:sldIdLst>
            <p14:sldId id="256"/>
            <p14:sldId id="316"/>
          </p14:sldIdLst>
        </p14:section>
        <p14:section name="Economic Development and Underdevelopment" id="{911D4029-46E9-4ADA-B28A-00E9BCD4770F}">
          <p14:sldIdLst>
            <p14:sldId id="433"/>
            <p14:sldId id="434"/>
            <p14:sldId id="480"/>
            <p14:sldId id="483"/>
            <p14:sldId id="514"/>
            <p14:sldId id="515"/>
            <p14:sldId id="441"/>
            <p14:sldId id="484"/>
            <p14:sldId id="456"/>
            <p14:sldId id="516"/>
            <p14:sldId id="479"/>
            <p14:sldId id="517"/>
            <p14:sldId id="513"/>
            <p14:sldId id="485"/>
            <p14:sldId id="477"/>
            <p14:sldId id="495"/>
            <p14:sldId id="474"/>
            <p14:sldId id="475"/>
            <p14:sldId id="476"/>
            <p14:sldId id="466"/>
            <p14:sldId id="457"/>
            <p14:sldId id="458"/>
            <p14:sldId id="469"/>
            <p14:sldId id="471"/>
            <p14:sldId id="4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ECFF"/>
    <a:srgbClr val="99CCFF"/>
    <a:srgbClr val="008000"/>
    <a:srgbClr val="808080"/>
    <a:srgbClr val="B2B2B2"/>
    <a:srgbClr val="FFFFFF"/>
    <a:srgbClr val="FFCC99"/>
    <a:srgbClr val="FFFF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427" autoAdjust="0"/>
  </p:normalViewPr>
  <p:slideViewPr>
    <p:cSldViewPr snapToGrid="0">
      <p:cViewPr varScale="1">
        <p:scale>
          <a:sx n="98" d="100"/>
          <a:sy n="98" d="100"/>
        </p:scale>
        <p:origin x="114" y="216"/>
      </p:cViewPr>
      <p:guideLst>
        <p:guide orient="horz" pos="2160"/>
        <p:guide pos="3840"/>
      </p:guideLst>
    </p:cSldViewPr>
  </p:slideViewPr>
  <p:outlineViewPr>
    <p:cViewPr>
      <p:scale>
        <a:sx n="33" d="100"/>
        <a:sy n="33" d="100"/>
      </p:scale>
      <p:origin x="0" y="-4181"/>
    </p:cViewPr>
  </p:outlineViewPr>
  <p:notesTextViewPr>
    <p:cViewPr>
      <p:scale>
        <a:sx n="100" d="100"/>
        <a:sy n="100" d="100"/>
      </p:scale>
      <p:origin x="0" y="0"/>
    </p:cViewPr>
  </p:notesTextViewPr>
  <p:sorterViewPr>
    <p:cViewPr varScale="1">
      <p:scale>
        <a:sx n="1" d="1"/>
        <a:sy n="1" d="1"/>
      </p:scale>
      <p:origin x="0" y="-2796"/>
    </p:cViewPr>
  </p:sorterViewPr>
  <p:notesViewPr>
    <p:cSldViewPr snapToGrid="0">
      <p:cViewPr varScale="1">
        <p:scale>
          <a:sx n="88" d="100"/>
          <a:sy n="88" d="100"/>
        </p:scale>
        <p:origin x="-2082" y="-96"/>
      </p:cViewPr>
      <p:guideLst>
        <p:guide orient="horz" pos="290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2017</c:v>
                </c:pt>
              </c:strCache>
            </c:strRef>
          </c:tx>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63D2-4941-9BF3-7938D88F46B8}"/>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63D2-4941-9BF3-7938D88F46B8}"/>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63D2-4941-9BF3-7938D88F46B8}"/>
              </c:ext>
            </c:extLst>
          </c:dPt>
          <c:dPt>
            <c:idx val="3"/>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7-63D2-4941-9BF3-7938D88F46B8}"/>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9-63D2-4941-9BF3-7938D88F46B8}"/>
              </c:ext>
            </c:extLst>
          </c:dPt>
          <c:dPt>
            <c:idx val="5"/>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B-63D2-4941-9BF3-7938D88F46B8}"/>
              </c:ext>
            </c:extLst>
          </c:dPt>
          <c:dPt>
            <c:idx val="6"/>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D-63D2-4941-9BF3-7938D88F46B8}"/>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63D2-4941-9BF3-7938D88F46B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8"/>
                <c:pt idx="0">
                  <c:v>United States</c:v>
                </c:pt>
                <c:pt idx="1">
                  <c:v>China</c:v>
                </c:pt>
                <c:pt idx="2">
                  <c:v>Japan</c:v>
                </c:pt>
                <c:pt idx="3">
                  <c:v>Germany</c:v>
                </c:pt>
                <c:pt idx="4">
                  <c:v>United Kingdom</c:v>
                </c:pt>
                <c:pt idx="5">
                  <c:v>India</c:v>
                </c:pt>
                <c:pt idx="6">
                  <c:v>France</c:v>
                </c:pt>
                <c:pt idx="7">
                  <c:v>Rest of the world</c:v>
                </c:pt>
              </c:strCache>
            </c:strRef>
          </c:cat>
          <c:val>
            <c:numRef>
              <c:f>Sheet1!$B$2:$B$9</c:f>
              <c:numCache>
                <c:formatCode>General</c:formatCode>
                <c:ptCount val="8"/>
                <c:pt idx="0">
                  <c:v>19.39</c:v>
                </c:pt>
                <c:pt idx="1">
                  <c:v>12.013999999999999</c:v>
                </c:pt>
                <c:pt idx="2">
                  <c:v>4.8719999999999999</c:v>
                </c:pt>
                <c:pt idx="3">
                  <c:v>3.6840000000000002</c:v>
                </c:pt>
                <c:pt idx="4">
                  <c:v>2.6240000000000001</c:v>
                </c:pt>
                <c:pt idx="5">
                  <c:v>2.6110000000000002</c:v>
                </c:pt>
                <c:pt idx="6">
                  <c:v>2.5830000000000002</c:v>
                </c:pt>
                <c:pt idx="7">
                  <c:v>32.087000000000003</c:v>
                </c:pt>
              </c:numCache>
            </c:numRef>
          </c:val>
          <c:extLst>
            <c:ext xmlns:c16="http://schemas.microsoft.com/office/drawing/2014/chart" uri="{C3380CC4-5D6E-409C-BE32-E72D297353CC}">
              <c16:uniqueId val="{00000010-63D2-4941-9BF3-7938D88F46B8}"/>
            </c:ext>
          </c:extLst>
        </c:ser>
        <c:dLbls>
          <c:showLegendKey val="0"/>
          <c:showVal val="0"/>
          <c:showCatName val="0"/>
          <c:showSerName val="0"/>
          <c:showPercent val="0"/>
          <c:showBubbleSize val="0"/>
          <c:showLeaderLines val="1"/>
        </c:dLbls>
        <c:firstSliceAng val="55"/>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World</c:v>
                </c:pt>
              </c:strCache>
            </c:strRef>
          </c:tx>
          <c:spPr>
            <a:ln w="38100" cap="rnd">
              <a:solidFill>
                <a:schemeClr val="accent2">
                  <a:lumMod val="50000"/>
                </a:schemeClr>
              </a:solidFill>
              <a:round/>
            </a:ln>
            <a:effectLst/>
          </c:spPr>
          <c:marker>
            <c:symbol val="none"/>
          </c:marker>
          <c:cat>
            <c:strRef>
              <c:f>Sheet1!$A$2:$A$60</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Sheet1!$B$2:$B$60</c:f>
              <c:numCache>
                <c:formatCode>General</c:formatCode>
                <c:ptCount val="59"/>
                <c:pt idx="0">
                  <c:v>52.578366564248206</c:v>
                </c:pt>
                <c:pt idx="1">
                  <c:v>53.079542861539224</c:v>
                </c:pt>
                <c:pt idx="2">
                  <c:v>53.496798476351842</c:v>
                </c:pt>
                <c:pt idx="3">
                  <c:v>54.02202426168607</c:v>
                </c:pt>
                <c:pt idx="4">
                  <c:v>54.691922746352034</c:v>
                </c:pt>
                <c:pt idx="5">
                  <c:v>55.351109935760775</c:v>
                </c:pt>
                <c:pt idx="6">
                  <c:v>56.082617718548896</c:v>
                </c:pt>
                <c:pt idx="7">
                  <c:v>56.787324890342759</c:v>
                </c:pt>
                <c:pt idx="8">
                  <c:v>57.38647647165169</c:v>
                </c:pt>
                <c:pt idx="9">
                  <c:v>57.995668171890244</c:v>
                </c:pt>
                <c:pt idx="10">
                  <c:v>58.583186214083149</c:v>
                </c:pt>
                <c:pt idx="11">
                  <c:v>59.110460899657824</c:v>
                </c:pt>
                <c:pt idx="12">
                  <c:v>59.596508836601295</c:v>
                </c:pt>
                <c:pt idx="13">
                  <c:v>60.045120621122472</c:v>
                </c:pt>
                <c:pt idx="14">
                  <c:v>60.540663924336982</c:v>
                </c:pt>
                <c:pt idx="15">
                  <c:v>60.986729928137841</c:v>
                </c:pt>
                <c:pt idx="16">
                  <c:v>61.408789913408185</c:v>
                </c:pt>
                <c:pt idx="17">
                  <c:v>61.832634470147312</c:v>
                </c:pt>
                <c:pt idx="18">
                  <c:v>62.193374432213957</c:v>
                </c:pt>
                <c:pt idx="19">
                  <c:v>62.55540889814182</c:v>
                </c:pt>
                <c:pt idx="20">
                  <c:v>62.841669750647931</c:v>
                </c:pt>
                <c:pt idx="21">
                  <c:v>63.182505137893294</c:v>
                </c:pt>
                <c:pt idx="22">
                  <c:v>63.50891654500203</c:v>
                </c:pt>
                <c:pt idx="23">
                  <c:v>63.757021343752591</c:v>
                </c:pt>
                <c:pt idx="24">
                  <c:v>64.021544825908123</c:v>
                </c:pt>
                <c:pt idx="25">
                  <c:v>64.279052938095305</c:v>
                </c:pt>
                <c:pt idx="26">
                  <c:v>64.579733118376211</c:v>
                </c:pt>
                <c:pt idx="27">
                  <c:v>64.830862237437543</c:v>
                </c:pt>
                <c:pt idx="28">
                  <c:v>65.034873422568765</c:v>
                </c:pt>
                <c:pt idx="29">
                  <c:v>65.247392936105953</c:v>
                </c:pt>
                <c:pt idx="30">
                  <c:v>65.433407106012268</c:v>
                </c:pt>
                <c:pt idx="31">
                  <c:v>65.619466554166365</c:v>
                </c:pt>
                <c:pt idx="32">
                  <c:v>65.770553456224917</c:v>
                </c:pt>
                <c:pt idx="33">
                  <c:v>65.887631025864238</c:v>
                </c:pt>
                <c:pt idx="34">
                  <c:v>66.089546680316374</c:v>
                </c:pt>
                <c:pt idx="35">
                  <c:v>66.278169472249274</c:v>
                </c:pt>
                <c:pt idx="36">
                  <c:v>66.559834564524735</c:v>
                </c:pt>
                <c:pt idx="37">
                  <c:v>66.844644768731129</c:v>
                </c:pt>
                <c:pt idx="38">
                  <c:v>67.086831497611357</c:v>
                </c:pt>
                <c:pt idx="39">
                  <c:v>67.293146124584695</c:v>
                </c:pt>
                <c:pt idx="40">
                  <c:v>67.549249388928999</c:v>
                </c:pt>
                <c:pt idx="41">
                  <c:v>67.821797476880704</c:v>
                </c:pt>
                <c:pt idx="42">
                  <c:v>68.070418958290773</c:v>
                </c:pt>
                <c:pt idx="43">
                  <c:v>68.326980543631649</c:v>
                </c:pt>
                <c:pt idx="44">
                  <c:v>68.652331745147507</c:v>
                </c:pt>
                <c:pt idx="45">
                  <c:v>68.920303999924599</c:v>
                </c:pt>
                <c:pt idx="46">
                  <c:v>69.262402413314192</c:v>
                </c:pt>
                <c:pt idx="47">
                  <c:v>69.592050851828546</c:v>
                </c:pt>
                <c:pt idx="48">
                  <c:v>69.899269794030999</c:v>
                </c:pt>
                <c:pt idx="49">
                  <c:v>70.246538523314612</c:v>
                </c:pt>
                <c:pt idx="50">
                  <c:v>70.556159641635361</c:v>
                </c:pt>
                <c:pt idx="51">
                  <c:v>70.884068384497141</c:v>
                </c:pt>
                <c:pt idx="52">
                  <c:v>71.171650120809787</c:v>
                </c:pt>
                <c:pt idx="53">
                  <c:v>71.462153267596364</c:v>
                </c:pt>
                <c:pt idx="54">
                  <c:v>71.742279119596873</c:v>
                </c:pt>
                <c:pt idx="55">
                  <c:v>71.94740291851447</c:v>
                </c:pt>
                <c:pt idx="56">
                  <c:v>72.180758376221974</c:v>
                </c:pt>
                <c:pt idx="57">
                  <c:v>72.385575316032089</c:v>
                </c:pt>
                <c:pt idx="58">
                  <c:v>72.563274481284424</c:v>
                </c:pt>
              </c:numCache>
            </c:numRef>
          </c:val>
          <c:smooth val="0"/>
          <c:extLst>
            <c:ext xmlns:c16="http://schemas.microsoft.com/office/drawing/2014/chart" uri="{C3380CC4-5D6E-409C-BE32-E72D297353CC}">
              <c16:uniqueId val="{00000000-FA6A-4937-B97C-C202DE2B01E1}"/>
            </c:ext>
          </c:extLst>
        </c:ser>
        <c:ser>
          <c:idx val="1"/>
          <c:order val="1"/>
          <c:tx>
            <c:strRef>
              <c:f>Sheet1!$C$1</c:f>
              <c:strCache>
                <c:ptCount val="1"/>
                <c:pt idx="0">
                  <c:v>High Income</c:v>
                </c:pt>
              </c:strCache>
            </c:strRef>
          </c:tx>
          <c:spPr>
            <a:ln w="38100" cap="rnd">
              <a:solidFill>
                <a:schemeClr val="bg2">
                  <a:lumMod val="50000"/>
                </a:schemeClr>
              </a:solidFill>
              <a:round/>
            </a:ln>
            <a:effectLst/>
          </c:spPr>
          <c:marker>
            <c:symbol val="none"/>
          </c:marker>
          <c:cat>
            <c:strRef>
              <c:f>Sheet1!$A$2:$A$60</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Sheet1!$C$2:$C$60</c:f>
              <c:numCache>
                <c:formatCode>General</c:formatCode>
                <c:ptCount val="59"/>
                <c:pt idx="0">
                  <c:v>68.465127848348075</c:v>
                </c:pt>
                <c:pt idx="1">
                  <c:v>68.85672825185928</c:v>
                </c:pt>
                <c:pt idx="2">
                  <c:v>68.84760495774934</c:v>
                </c:pt>
                <c:pt idx="3">
                  <c:v>69.059102128926583</c:v>
                </c:pt>
                <c:pt idx="4">
                  <c:v>69.450570470395988</c:v>
                </c:pt>
                <c:pt idx="5">
                  <c:v>69.55576873354569</c:v>
                </c:pt>
                <c:pt idx="6">
                  <c:v>69.811245601620257</c:v>
                </c:pt>
                <c:pt idx="7">
                  <c:v>70.030305696331666</c:v>
                </c:pt>
                <c:pt idx="8">
                  <c:v>69.973685685702108</c:v>
                </c:pt>
                <c:pt idx="9">
                  <c:v>70.172142672356742</c:v>
                </c:pt>
                <c:pt idx="10">
                  <c:v>70.486305935114117</c:v>
                </c:pt>
                <c:pt idx="11">
                  <c:v>70.773343867979918</c:v>
                </c:pt>
                <c:pt idx="12">
                  <c:v>71.060460050720593</c:v>
                </c:pt>
                <c:pt idx="13">
                  <c:v>71.240812367530623</c:v>
                </c:pt>
                <c:pt idx="14">
                  <c:v>71.654975070432485</c:v>
                </c:pt>
                <c:pt idx="15">
                  <c:v>71.998294901478843</c:v>
                </c:pt>
                <c:pt idx="16">
                  <c:v>72.254099314090169</c:v>
                </c:pt>
                <c:pt idx="17">
                  <c:v>72.60050179788395</c:v>
                </c:pt>
                <c:pt idx="18">
                  <c:v>72.746328596072615</c:v>
                </c:pt>
                <c:pt idx="19">
                  <c:v>73.056437112951684</c:v>
                </c:pt>
                <c:pt idx="20">
                  <c:v>73.080727759832172</c:v>
                </c:pt>
                <c:pt idx="21">
                  <c:v>73.43571798417328</c:v>
                </c:pt>
                <c:pt idx="22">
                  <c:v>73.763558546866619</c:v>
                </c:pt>
                <c:pt idx="23">
                  <c:v>73.866841147768213</c:v>
                </c:pt>
                <c:pt idx="24">
                  <c:v>74.138273994814199</c:v>
                </c:pt>
                <c:pt idx="25">
                  <c:v>74.264858451434961</c:v>
                </c:pt>
                <c:pt idx="26">
                  <c:v>74.503346516651689</c:v>
                </c:pt>
                <c:pt idx="27">
                  <c:v>74.760037497424065</c:v>
                </c:pt>
                <c:pt idx="28">
                  <c:v>74.879061399717685</c:v>
                </c:pt>
                <c:pt idx="29">
                  <c:v>75.123741281557912</c:v>
                </c:pt>
                <c:pt idx="30">
                  <c:v>75.287968614383217</c:v>
                </c:pt>
                <c:pt idx="31">
                  <c:v>75.461968481650302</c:v>
                </c:pt>
                <c:pt idx="32">
                  <c:v>75.718419629759126</c:v>
                </c:pt>
                <c:pt idx="33">
                  <c:v>75.788255766914659</c:v>
                </c:pt>
                <c:pt idx="34">
                  <c:v>76.062465929369225</c:v>
                </c:pt>
                <c:pt idx="35">
                  <c:v>76.128255349122327</c:v>
                </c:pt>
                <c:pt idx="36">
                  <c:v>76.485009802752089</c:v>
                </c:pt>
                <c:pt idx="37">
                  <c:v>76.810615779203914</c:v>
                </c:pt>
                <c:pt idx="38">
                  <c:v>77.006529808216058</c:v>
                </c:pt>
                <c:pt idx="39">
                  <c:v>77.163285533619685</c:v>
                </c:pt>
                <c:pt idx="40">
                  <c:v>77.449344298222798</c:v>
                </c:pt>
                <c:pt idx="41">
                  <c:v>77.746947948122795</c:v>
                </c:pt>
                <c:pt idx="42">
                  <c:v>77.882867405247168</c:v>
                </c:pt>
                <c:pt idx="43">
                  <c:v>78.015164962526555</c:v>
                </c:pt>
                <c:pt idx="44">
                  <c:v>78.427059315799582</c:v>
                </c:pt>
                <c:pt idx="45">
                  <c:v>78.531068577172704</c:v>
                </c:pt>
                <c:pt idx="46">
                  <c:v>78.841535279054554</c:v>
                </c:pt>
                <c:pt idx="47">
                  <c:v>79.082032465815473</c:v>
                </c:pt>
                <c:pt idx="48">
                  <c:v>79.229717389537853</c:v>
                </c:pt>
                <c:pt idx="49">
                  <c:v>79.519898203052776</c:v>
                </c:pt>
                <c:pt idx="50">
                  <c:v>79.700193938793205</c:v>
                </c:pt>
                <c:pt idx="51">
                  <c:v>79.954717556123029</c:v>
                </c:pt>
                <c:pt idx="52">
                  <c:v>80.073433490920678</c:v>
                </c:pt>
                <c:pt idx="53">
                  <c:v>80.26023268201746</c:v>
                </c:pt>
                <c:pt idx="54">
                  <c:v>80.512545244359686</c:v>
                </c:pt>
                <c:pt idx="55">
                  <c:v>80.391986863666006</c:v>
                </c:pt>
                <c:pt idx="56">
                  <c:v>80.540851400704668</c:v>
                </c:pt>
                <c:pt idx="57">
                  <c:v>80.585465453500049</c:v>
                </c:pt>
                <c:pt idx="58">
                  <c:v>80.656104681899336</c:v>
                </c:pt>
              </c:numCache>
            </c:numRef>
          </c:val>
          <c:smooth val="0"/>
          <c:extLst>
            <c:ext xmlns:c16="http://schemas.microsoft.com/office/drawing/2014/chart" uri="{C3380CC4-5D6E-409C-BE32-E72D297353CC}">
              <c16:uniqueId val="{00000001-FA6A-4937-B97C-C202DE2B01E1}"/>
            </c:ext>
          </c:extLst>
        </c:ser>
        <c:ser>
          <c:idx val="2"/>
          <c:order val="2"/>
          <c:tx>
            <c:strRef>
              <c:f>Sheet1!$D$1</c:f>
              <c:strCache>
                <c:ptCount val="1"/>
                <c:pt idx="0">
                  <c:v>Low and Middle Income</c:v>
                </c:pt>
              </c:strCache>
            </c:strRef>
          </c:tx>
          <c:spPr>
            <a:ln w="38100" cap="rnd">
              <a:solidFill>
                <a:schemeClr val="accent3">
                  <a:lumMod val="75000"/>
                </a:schemeClr>
              </a:solidFill>
              <a:round/>
            </a:ln>
            <a:effectLst/>
          </c:spPr>
          <c:marker>
            <c:symbol val="none"/>
          </c:marker>
          <c:cat>
            <c:strRef>
              <c:f>Sheet1!$A$2:$A$60</c:f>
              <c:strCach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strCache>
            </c:strRef>
          </c:cat>
          <c:val>
            <c:numRef>
              <c:f>Sheet1!$D$2:$D$60</c:f>
              <c:numCache>
                <c:formatCode>General</c:formatCode>
                <c:ptCount val="59"/>
                <c:pt idx="0">
                  <c:v>45.11891624459399</c:v>
                </c:pt>
                <c:pt idx="1">
                  <c:v>45.699590687067378</c:v>
                </c:pt>
                <c:pt idx="2">
                  <c:v>46.272609458770035</c:v>
                </c:pt>
                <c:pt idx="3">
                  <c:v>46.83738653783707</c:v>
                </c:pt>
                <c:pt idx="4">
                  <c:v>47.391865772792208</c:v>
                </c:pt>
                <c:pt idx="5">
                  <c:v>47.927611868769517</c:v>
                </c:pt>
                <c:pt idx="6">
                  <c:v>48.435589379338452</c:v>
                </c:pt>
                <c:pt idx="7">
                  <c:v>48.91005696303705</c:v>
                </c:pt>
                <c:pt idx="8">
                  <c:v>49.352025913900498</c:v>
                </c:pt>
                <c:pt idx="9">
                  <c:v>49.767258123281557</c:v>
                </c:pt>
                <c:pt idx="10">
                  <c:v>50.17031063665614</c:v>
                </c:pt>
                <c:pt idx="11">
                  <c:v>50.581743027674079</c:v>
                </c:pt>
                <c:pt idx="12">
                  <c:v>51.01716043099028</c:v>
                </c:pt>
                <c:pt idx="13">
                  <c:v>51.485723784928169</c:v>
                </c:pt>
                <c:pt idx="14">
                  <c:v>51.988781547279721</c:v>
                </c:pt>
                <c:pt idx="15">
                  <c:v>52.523312516598303</c:v>
                </c:pt>
                <c:pt idx="16">
                  <c:v>53.07993113244914</c:v>
                </c:pt>
                <c:pt idx="17">
                  <c:v>53.639382419975732</c:v>
                </c:pt>
                <c:pt idx="18">
                  <c:v>54.18468979881996</c:v>
                </c:pt>
                <c:pt idx="19">
                  <c:v>54.704046454362626</c:v>
                </c:pt>
                <c:pt idx="20">
                  <c:v>55.187688197437133</c:v>
                </c:pt>
                <c:pt idx="21">
                  <c:v>55.634539806610888</c:v>
                </c:pt>
                <c:pt idx="22">
                  <c:v>56.051122349876223</c:v>
                </c:pt>
                <c:pt idx="23">
                  <c:v>56.445190134037887</c:v>
                </c:pt>
                <c:pt idx="24">
                  <c:v>56.819993224614223</c:v>
                </c:pt>
                <c:pt idx="25">
                  <c:v>57.179658736410659</c:v>
                </c:pt>
                <c:pt idx="26">
                  <c:v>57.528994919206482</c:v>
                </c:pt>
                <c:pt idx="27">
                  <c:v>57.888687897611192</c:v>
                </c:pt>
                <c:pt idx="28">
                  <c:v>58.227597451402545</c:v>
                </c:pt>
                <c:pt idx="29">
                  <c:v>58.575172333150846</c:v>
                </c:pt>
                <c:pt idx="30">
                  <c:v>58.91795283079783</c:v>
                </c:pt>
                <c:pt idx="31">
                  <c:v>59.241831887368974</c:v>
                </c:pt>
                <c:pt idx="32">
                  <c:v>59.569775036303149</c:v>
                </c:pt>
                <c:pt idx="33">
                  <c:v>59.887415407808426</c:v>
                </c:pt>
                <c:pt idx="34">
                  <c:v>60.198960381129723</c:v>
                </c:pt>
                <c:pt idx="35">
                  <c:v>60.501665014464628</c:v>
                </c:pt>
                <c:pt idx="36">
                  <c:v>60.828654242172277</c:v>
                </c:pt>
                <c:pt idx="37">
                  <c:v>61.157359547354233</c:v>
                </c:pt>
                <c:pt idx="38">
                  <c:v>61.488349931426264</c:v>
                </c:pt>
                <c:pt idx="39">
                  <c:v>61.794418709330778</c:v>
                </c:pt>
                <c:pt idx="40">
                  <c:v>62.103541726095571</c:v>
                </c:pt>
                <c:pt idx="41">
                  <c:v>62.432247004368115</c:v>
                </c:pt>
                <c:pt idx="42">
                  <c:v>62.776474720960472</c:v>
                </c:pt>
                <c:pt idx="43">
                  <c:v>63.123059838647031</c:v>
                </c:pt>
                <c:pt idx="44">
                  <c:v>63.482216186170128</c:v>
                </c:pt>
                <c:pt idx="45">
                  <c:v>63.851745269116229</c:v>
                </c:pt>
                <c:pt idx="46">
                  <c:v>64.24247362685243</c:v>
                </c:pt>
                <c:pt idx="47">
                  <c:v>64.646167791791186</c:v>
                </c:pt>
                <c:pt idx="48">
                  <c:v>65.055054192520771</c:v>
                </c:pt>
                <c:pt idx="49">
                  <c:v>65.48160751628734</c:v>
                </c:pt>
                <c:pt idx="50">
                  <c:v>65.903688991194244</c:v>
                </c:pt>
                <c:pt idx="51">
                  <c:v>66.303494783678474</c:v>
                </c:pt>
                <c:pt idx="52">
                  <c:v>66.677563300360461</c:v>
                </c:pt>
                <c:pt idx="53">
                  <c:v>67.031659769970091</c:v>
                </c:pt>
                <c:pt idx="54">
                  <c:v>67.358828307926288</c:v>
                </c:pt>
                <c:pt idx="55">
                  <c:v>67.658922177216624</c:v>
                </c:pt>
                <c:pt idx="56">
                  <c:v>67.937120862865939</c:v>
                </c:pt>
                <c:pt idx="57">
                  <c:v>68.193268525209177</c:v>
                </c:pt>
                <c:pt idx="58">
                  <c:v>68.42246908681561</c:v>
                </c:pt>
              </c:numCache>
            </c:numRef>
          </c:val>
          <c:smooth val="0"/>
          <c:extLst>
            <c:ext xmlns:c16="http://schemas.microsoft.com/office/drawing/2014/chart" uri="{C3380CC4-5D6E-409C-BE32-E72D297353CC}">
              <c16:uniqueId val="{00000002-FA6A-4937-B97C-C202DE2B01E1}"/>
            </c:ext>
          </c:extLst>
        </c:ser>
        <c:dLbls>
          <c:showLegendKey val="0"/>
          <c:showVal val="0"/>
          <c:showCatName val="0"/>
          <c:showSerName val="0"/>
          <c:showPercent val="0"/>
          <c:showBubbleSize val="0"/>
        </c:dLbls>
        <c:smooth val="0"/>
        <c:axId val="616593768"/>
        <c:axId val="615256552"/>
      </c:lineChart>
      <c:catAx>
        <c:axId val="61659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5256552"/>
        <c:crosses val="autoZero"/>
        <c:auto val="1"/>
        <c:lblAlgn val="ctr"/>
        <c:lblOffset val="100"/>
        <c:noMultiLvlLbl val="0"/>
      </c:catAx>
      <c:valAx>
        <c:axId val="615256552"/>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6593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1820</c:v>
                </c:pt>
              </c:strCache>
            </c:strRef>
          </c:tx>
          <c:spPr>
            <a:solidFill>
              <a:schemeClr val="accent2">
                <a:lumMod val="50000"/>
              </a:schemeClr>
            </a:solidFill>
            <a:ln>
              <a:noFill/>
            </a:ln>
            <a:effectLst/>
          </c:spPr>
          <c:invertIfNegative val="0"/>
          <c:cat>
            <c:strRef>
              <c:f>Sheet1!$A$2:$A$10</c:f>
              <c:strCache>
                <c:ptCount val="9"/>
                <c:pt idx="0">
                  <c:v>France</c:v>
                </c:pt>
                <c:pt idx="1">
                  <c:v>Japan</c:v>
                </c:pt>
                <c:pt idx="2">
                  <c:v>Germany</c:v>
                </c:pt>
                <c:pt idx="3">
                  <c:v>United Kingdom</c:v>
                </c:pt>
                <c:pt idx="4">
                  <c:v>United States</c:v>
                </c:pt>
                <c:pt idx="5">
                  <c:v>China</c:v>
                </c:pt>
                <c:pt idx="6">
                  <c:v>Brazil</c:v>
                </c:pt>
                <c:pt idx="7">
                  <c:v>Russia</c:v>
                </c:pt>
                <c:pt idx="8">
                  <c:v>India</c:v>
                </c:pt>
              </c:strCache>
            </c:strRef>
          </c:cat>
          <c:val>
            <c:numRef>
              <c:f>Sheet1!$B$2:$B$10</c:f>
              <c:numCache>
                <c:formatCode>General</c:formatCode>
                <c:ptCount val="9"/>
                <c:pt idx="0">
                  <c:v>37</c:v>
                </c:pt>
                <c:pt idx="1">
                  <c:v>34</c:v>
                </c:pt>
                <c:pt idx="2">
                  <c:v>41</c:v>
                </c:pt>
                <c:pt idx="3">
                  <c:v>40</c:v>
                </c:pt>
                <c:pt idx="4">
                  <c:v>39</c:v>
                </c:pt>
                <c:pt idx="5">
                  <c:v>26</c:v>
                </c:pt>
                <c:pt idx="6">
                  <c:v>27</c:v>
                </c:pt>
                <c:pt idx="7">
                  <c:v>28</c:v>
                </c:pt>
                <c:pt idx="8">
                  <c:v>25</c:v>
                </c:pt>
              </c:numCache>
            </c:numRef>
          </c:val>
          <c:extLst>
            <c:ext xmlns:c16="http://schemas.microsoft.com/office/drawing/2014/chart" uri="{C3380CC4-5D6E-409C-BE32-E72D297353CC}">
              <c16:uniqueId val="{00000000-7584-493B-9324-3E746D3F4E32}"/>
            </c:ext>
          </c:extLst>
        </c:ser>
        <c:ser>
          <c:idx val="1"/>
          <c:order val="1"/>
          <c:tx>
            <c:strRef>
              <c:f>Sheet1!$C$1</c:f>
              <c:strCache>
                <c:ptCount val="1"/>
                <c:pt idx="0">
                  <c:v>1950</c:v>
                </c:pt>
              </c:strCache>
            </c:strRef>
          </c:tx>
          <c:spPr>
            <a:solidFill>
              <a:schemeClr val="accent2">
                <a:lumMod val="75000"/>
              </a:schemeClr>
            </a:solidFill>
            <a:ln>
              <a:noFill/>
            </a:ln>
            <a:effectLst/>
          </c:spPr>
          <c:invertIfNegative val="0"/>
          <c:cat>
            <c:strRef>
              <c:f>Sheet1!$A$2:$A$10</c:f>
              <c:strCache>
                <c:ptCount val="9"/>
                <c:pt idx="0">
                  <c:v>France</c:v>
                </c:pt>
                <c:pt idx="1">
                  <c:v>Japan</c:v>
                </c:pt>
                <c:pt idx="2">
                  <c:v>Germany</c:v>
                </c:pt>
                <c:pt idx="3">
                  <c:v>United Kingdom</c:v>
                </c:pt>
                <c:pt idx="4">
                  <c:v>United States</c:v>
                </c:pt>
                <c:pt idx="5">
                  <c:v>China</c:v>
                </c:pt>
                <c:pt idx="6">
                  <c:v>Brazil</c:v>
                </c:pt>
                <c:pt idx="7">
                  <c:v>Russia</c:v>
                </c:pt>
                <c:pt idx="8">
                  <c:v>India</c:v>
                </c:pt>
              </c:strCache>
            </c:strRef>
          </c:cat>
          <c:val>
            <c:numRef>
              <c:f>Sheet1!$C$2:$C$10</c:f>
              <c:numCache>
                <c:formatCode>General</c:formatCode>
                <c:ptCount val="9"/>
                <c:pt idx="0">
                  <c:v>65</c:v>
                </c:pt>
                <c:pt idx="1">
                  <c:v>61</c:v>
                </c:pt>
                <c:pt idx="2">
                  <c:v>67</c:v>
                </c:pt>
                <c:pt idx="3">
                  <c:v>69</c:v>
                </c:pt>
                <c:pt idx="4">
                  <c:v>68</c:v>
                </c:pt>
                <c:pt idx="5">
                  <c:v>41</c:v>
                </c:pt>
                <c:pt idx="6">
                  <c:v>45</c:v>
                </c:pt>
                <c:pt idx="7">
                  <c:v>65</c:v>
                </c:pt>
                <c:pt idx="8">
                  <c:v>38</c:v>
                </c:pt>
              </c:numCache>
            </c:numRef>
          </c:val>
          <c:extLst>
            <c:ext xmlns:c16="http://schemas.microsoft.com/office/drawing/2014/chart" uri="{C3380CC4-5D6E-409C-BE32-E72D297353CC}">
              <c16:uniqueId val="{00000001-7584-493B-9324-3E746D3F4E32}"/>
            </c:ext>
          </c:extLst>
        </c:ser>
        <c:ser>
          <c:idx val="2"/>
          <c:order val="2"/>
          <c:tx>
            <c:strRef>
              <c:f>Sheet1!$D$1</c:f>
              <c:strCache>
                <c:ptCount val="1"/>
                <c:pt idx="0">
                  <c:v>2010</c:v>
                </c:pt>
              </c:strCache>
            </c:strRef>
          </c:tx>
          <c:spPr>
            <a:solidFill>
              <a:schemeClr val="accent3">
                <a:lumMod val="75000"/>
              </a:schemeClr>
            </a:solidFill>
            <a:ln>
              <a:noFill/>
            </a:ln>
            <a:effectLst/>
          </c:spPr>
          <c:invertIfNegative val="0"/>
          <c:cat>
            <c:strRef>
              <c:f>Sheet1!$A$2:$A$10</c:f>
              <c:strCache>
                <c:ptCount val="9"/>
                <c:pt idx="0">
                  <c:v>France</c:v>
                </c:pt>
                <c:pt idx="1">
                  <c:v>Japan</c:v>
                </c:pt>
                <c:pt idx="2">
                  <c:v>Germany</c:v>
                </c:pt>
                <c:pt idx="3">
                  <c:v>United Kingdom</c:v>
                </c:pt>
                <c:pt idx="4">
                  <c:v>United States</c:v>
                </c:pt>
                <c:pt idx="5">
                  <c:v>China</c:v>
                </c:pt>
                <c:pt idx="6">
                  <c:v>Brazil</c:v>
                </c:pt>
                <c:pt idx="7">
                  <c:v>Russia</c:v>
                </c:pt>
                <c:pt idx="8">
                  <c:v>India</c:v>
                </c:pt>
              </c:strCache>
            </c:strRef>
          </c:cat>
          <c:val>
            <c:numRef>
              <c:f>Sheet1!$D$2:$D$10</c:f>
              <c:numCache>
                <c:formatCode>General</c:formatCode>
                <c:ptCount val="9"/>
                <c:pt idx="0">
                  <c:v>82</c:v>
                </c:pt>
                <c:pt idx="1">
                  <c:v>82</c:v>
                </c:pt>
                <c:pt idx="2">
                  <c:v>81</c:v>
                </c:pt>
                <c:pt idx="3">
                  <c:v>80</c:v>
                </c:pt>
                <c:pt idx="4">
                  <c:v>80</c:v>
                </c:pt>
                <c:pt idx="5">
                  <c:v>74</c:v>
                </c:pt>
                <c:pt idx="6">
                  <c:v>74</c:v>
                </c:pt>
                <c:pt idx="7">
                  <c:v>68</c:v>
                </c:pt>
                <c:pt idx="8">
                  <c:v>65</c:v>
                </c:pt>
              </c:numCache>
            </c:numRef>
          </c:val>
          <c:extLst>
            <c:ext xmlns:c16="http://schemas.microsoft.com/office/drawing/2014/chart" uri="{C3380CC4-5D6E-409C-BE32-E72D297353CC}">
              <c16:uniqueId val="{00000002-7584-493B-9324-3E746D3F4E32}"/>
            </c:ext>
          </c:extLst>
        </c:ser>
        <c:dLbls>
          <c:showLegendKey val="0"/>
          <c:showVal val="0"/>
          <c:showCatName val="0"/>
          <c:showSerName val="0"/>
          <c:showPercent val="0"/>
          <c:showBubbleSize val="0"/>
        </c:dLbls>
        <c:gapWidth val="182"/>
        <c:axId val="82372864"/>
        <c:axId val="82386944"/>
      </c:barChart>
      <c:catAx>
        <c:axId val="8237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2386944"/>
        <c:crosses val="autoZero"/>
        <c:auto val="1"/>
        <c:lblAlgn val="ctr"/>
        <c:lblOffset val="100"/>
        <c:noMultiLvlLbl val="0"/>
      </c:catAx>
      <c:valAx>
        <c:axId val="82386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23728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33965243629881E-2"/>
          <c:y val="9.5760118144716688E-2"/>
          <c:w val="0.89223353058433585"/>
          <c:h val="0.8795714645885252"/>
        </c:manualLayout>
      </c:layout>
      <c:barChart>
        <c:barDir val="bar"/>
        <c:grouping val="clustered"/>
        <c:varyColors val="0"/>
        <c:ser>
          <c:idx val="4"/>
          <c:order val="0"/>
          <c:tx>
            <c:strRef>
              <c:f>Sheet1!$B$1</c:f>
              <c:strCache>
                <c:ptCount val="1"/>
                <c:pt idx="0">
                  <c:v>1995</c:v>
                </c:pt>
              </c:strCache>
            </c:strRef>
          </c:tx>
          <c:spPr>
            <a:solidFill>
              <a:schemeClr val="accent5"/>
            </a:solidFill>
            <a:ln>
              <a:noFill/>
            </a:ln>
            <a:effectLst/>
          </c:spPr>
          <c:invertIfNegative val="0"/>
          <c:cat>
            <c:strRef>
              <c:f>Sheet1!$A$2:$A$10</c:f>
              <c:strCache>
                <c:ptCount val="8"/>
                <c:pt idx="0">
                  <c:v>Yemen</c:v>
                </c:pt>
                <c:pt idx="1">
                  <c:v>Nigeria</c:v>
                </c:pt>
                <c:pt idx="2">
                  <c:v>Mexico</c:v>
                </c:pt>
                <c:pt idx="3">
                  <c:v>Brazil</c:v>
                </c:pt>
                <c:pt idx="4">
                  <c:v>USA</c:v>
                </c:pt>
                <c:pt idx="5">
                  <c:v>Russia</c:v>
                </c:pt>
                <c:pt idx="6">
                  <c:v>Italy</c:v>
                </c:pt>
                <c:pt idx="7">
                  <c:v>World</c:v>
                </c:pt>
              </c:strCache>
            </c:strRef>
          </c:cat>
          <c:val>
            <c:numRef>
              <c:f>Sheet1!$B$2:$B$10</c:f>
              <c:numCache>
                <c:formatCode>General</c:formatCode>
                <c:ptCount val="8"/>
                <c:pt idx="0">
                  <c:v>7.5250000000000004</c:v>
                </c:pt>
                <c:pt idx="1">
                  <c:v>7.7249999999999996</c:v>
                </c:pt>
                <c:pt idx="2">
                  <c:v>3.0179999999999998</c:v>
                </c:pt>
                <c:pt idx="3">
                  <c:v>2.5859999999999999</c:v>
                </c:pt>
                <c:pt idx="4">
                  <c:v>1.978</c:v>
                </c:pt>
                <c:pt idx="5">
                  <c:v>1.337</c:v>
                </c:pt>
                <c:pt idx="6">
                  <c:v>1.19</c:v>
                </c:pt>
                <c:pt idx="7">
                  <c:v>2.8562349499467716</c:v>
                </c:pt>
              </c:numCache>
            </c:numRef>
          </c:val>
          <c:extLst>
            <c:ext xmlns:c16="http://schemas.microsoft.com/office/drawing/2014/chart" uri="{C3380CC4-5D6E-409C-BE32-E72D297353CC}">
              <c16:uniqueId val="{00000000-B927-4F0B-8EC6-C713C028F531}"/>
            </c:ext>
          </c:extLst>
        </c:ser>
        <c:ser>
          <c:idx val="2"/>
          <c:order val="1"/>
          <c:tx>
            <c:strRef>
              <c:f>Sheet1!$C$1</c:f>
              <c:strCache>
                <c:ptCount val="1"/>
                <c:pt idx="0">
                  <c:v>2000</c:v>
                </c:pt>
              </c:strCache>
            </c:strRef>
          </c:tx>
          <c:spPr>
            <a:solidFill>
              <a:schemeClr val="accent3"/>
            </a:solidFill>
            <a:ln>
              <a:noFill/>
            </a:ln>
            <a:effectLst/>
          </c:spPr>
          <c:invertIfNegative val="0"/>
          <c:cat>
            <c:strRef>
              <c:f>Sheet1!$A$2:$A$10</c:f>
              <c:strCache>
                <c:ptCount val="8"/>
                <c:pt idx="0">
                  <c:v>Yemen</c:v>
                </c:pt>
                <c:pt idx="1">
                  <c:v>Nigeria</c:v>
                </c:pt>
                <c:pt idx="2">
                  <c:v>Mexico</c:v>
                </c:pt>
                <c:pt idx="3">
                  <c:v>Brazil</c:v>
                </c:pt>
                <c:pt idx="4">
                  <c:v>USA</c:v>
                </c:pt>
                <c:pt idx="5">
                  <c:v>Russia</c:v>
                </c:pt>
                <c:pt idx="6">
                  <c:v>Italy</c:v>
                </c:pt>
                <c:pt idx="7">
                  <c:v>World</c:v>
                </c:pt>
              </c:strCache>
            </c:strRef>
          </c:cat>
          <c:val>
            <c:numRef>
              <c:f>Sheet1!$C$2:$C$10</c:f>
              <c:numCache>
                <c:formatCode>General</c:formatCode>
                <c:ptCount val="8"/>
                <c:pt idx="0">
                  <c:v>6.3129999999999997</c:v>
                </c:pt>
                <c:pt idx="1">
                  <c:v>7.6790000000000003</c:v>
                </c:pt>
                <c:pt idx="2">
                  <c:v>2.7160000000000002</c:v>
                </c:pt>
                <c:pt idx="3">
                  <c:v>2.2999999999999998</c:v>
                </c:pt>
                <c:pt idx="4">
                  <c:v>2.056</c:v>
                </c:pt>
                <c:pt idx="5">
                  <c:v>1.1950000000000001</c:v>
                </c:pt>
                <c:pt idx="6">
                  <c:v>1.26</c:v>
                </c:pt>
                <c:pt idx="7">
                  <c:v>2.6678907397280547</c:v>
                </c:pt>
              </c:numCache>
            </c:numRef>
          </c:val>
          <c:extLst>
            <c:ext xmlns:c16="http://schemas.microsoft.com/office/drawing/2014/chart" uri="{C3380CC4-5D6E-409C-BE32-E72D297353CC}">
              <c16:uniqueId val="{00000001-B927-4F0B-8EC6-C713C028F531}"/>
            </c:ext>
          </c:extLst>
        </c:ser>
        <c:ser>
          <c:idx val="0"/>
          <c:order val="2"/>
          <c:tx>
            <c:strRef>
              <c:f>Sheet1!$D$1</c:f>
              <c:strCache>
                <c:ptCount val="1"/>
                <c:pt idx="0">
                  <c:v>2005</c:v>
                </c:pt>
              </c:strCache>
            </c:strRef>
          </c:tx>
          <c:spPr>
            <a:solidFill>
              <a:schemeClr val="accent1"/>
            </a:solidFill>
            <a:ln>
              <a:noFill/>
            </a:ln>
            <a:effectLst/>
          </c:spPr>
          <c:invertIfNegative val="0"/>
          <c:cat>
            <c:strRef>
              <c:f>Sheet1!$A$2:$A$10</c:f>
              <c:strCache>
                <c:ptCount val="8"/>
                <c:pt idx="0">
                  <c:v>Yemen</c:v>
                </c:pt>
                <c:pt idx="1">
                  <c:v>Nigeria</c:v>
                </c:pt>
                <c:pt idx="2">
                  <c:v>Mexico</c:v>
                </c:pt>
                <c:pt idx="3">
                  <c:v>Brazil</c:v>
                </c:pt>
                <c:pt idx="4">
                  <c:v>USA</c:v>
                </c:pt>
                <c:pt idx="5">
                  <c:v>Russia</c:v>
                </c:pt>
                <c:pt idx="6">
                  <c:v>Italy</c:v>
                </c:pt>
                <c:pt idx="7">
                  <c:v>World</c:v>
                </c:pt>
              </c:strCache>
            </c:strRef>
          </c:cat>
          <c:val>
            <c:numRef>
              <c:f>Sheet1!$D$2:$D$10</c:f>
              <c:numCache>
                <c:formatCode>General</c:formatCode>
                <c:ptCount val="8"/>
                <c:pt idx="0">
                  <c:v>5.4249999999999998</c:v>
                </c:pt>
                <c:pt idx="1">
                  <c:v>7.6079999999999997</c:v>
                </c:pt>
                <c:pt idx="2">
                  <c:v>2.4950000000000001</c:v>
                </c:pt>
                <c:pt idx="3">
                  <c:v>1.9750000000000001</c:v>
                </c:pt>
                <c:pt idx="4">
                  <c:v>2.0569999999999999</c:v>
                </c:pt>
                <c:pt idx="5">
                  <c:v>1.294</c:v>
                </c:pt>
                <c:pt idx="6">
                  <c:v>1.34</c:v>
                </c:pt>
                <c:pt idx="7">
                  <c:v>2.5703856619876841</c:v>
                </c:pt>
              </c:numCache>
            </c:numRef>
          </c:val>
          <c:extLst>
            <c:ext xmlns:c16="http://schemas.microsoft.com/office/drawing/2014/chart" uri="{C3380CC4-5D6E-409C-BE32-E72D297353CC}">
              <c16:uniqueId val="{00000002-B927-4F0B-8EC6-C713C028F531}"/>
            </c:ext>
          </c:extLst>
        </c:ser>
        <c:ser>
          <c:idx val="1"/>
          <c:order val="3"/>
          <c:tx>
            <c:strRef>
              <c:f>Sheet1!$E$1</c:f>
              <c:strCache>
                <c:ptCount val="1"/>
                <c:pt idx="0">
                  <c:v>2010</c:v>
                </c:pt>
              </c:strCache>
            </c:strRef>
          </c:tx>
          <c:spPr>
            <a:solidFill>
              <a:schemeClr val="accent2"/>
            </a:solidFill>
            <a:ln>
              <a:noFill/>
            </a:ln>
            <a:effectLst/>
          </c:spPr>
          <c:invertIfNegative val="0"/>
          <c:cat>
            <c:strRef>
              <c:f>Sheet1!$A$2:$A$10</c:f>
              <c:strCache>
                <c:ptCount val="8"/>
                <c:pt idx="0">
                  <c:v>Yemen</c:v>
                </c:pt>
                <c:pt idx="1">
                  <c:v>Nigeria</c:v>
                </c:pt>
                <c:pt idx="2">
                  <c:v>Mexico</c:v>
                </c:pt>
                <c:pt idx="3">
                  <c:v>Brazil</c:v>
                </c:pt>
                <c:pt idx="4">
                  <c:v>USA</c:v>
                </c:pt>
                <c:pt idx="5">
                  <c:v>Russia</c:v>
                </c:pt>
                <c:pt idx="6">
                  <c:v>Italy</c:v>
                </c:pt>
                <c:pt idx="7">
                  <c:v>World</c:v>
                </c:pt>
              </c:strCache>
            </c:strRef>
          </c:cat>
          <c:val>
            <c:numRef>
              <c:f>Sheet1!$E$2:$E$10</c:f>
              <c:numCache>
                <c:formatCode>General</c:formatCode>
                <c:ptCount val="8"/>
                <c:pt idx="0">
                  <c:v>4.6740000000000004</c:v>
                </c:pt>
                <c:pt idx="1">
                  <c:v>7.4870000000000001</c:v>
                </c:pt>
                <c:pt idx="2">
                  <c:v>2.3410000000000002</c:v>
                </c:pt>
                <c:pt idx="3">
                  <c:v>1.8049999999999999</c:v>
                </c:pt>
                <c:pt idx="4">
                  <c:v>1.931</c:v>
                </c:pt>
                <c:pt idx="5">
                  <c:v>1.5669999999999999</c:v>
                </c:pt>
                <c:pt idx="6">
                  <c:v>1.46</c:v>
                </c:pt>
                <c:pt idx="7">
                  <c:v>2.5080240789376731</c:v>
                </c:pt>
              </c:numCache>
            </c:numRef>
          </c:val>
          <c:extLst>
            <c:ext xmlns:c16="http://schemas.microsoft.com/office/drawing/2014/chart" uri="{C3380CC4-5D6E-409C-BE32-E72D297353CC}">
              <c16:uniqueId val="{00000003-B927-4F0B-8EC6-C713C028F531}"/>
            </c:ext>
          </c:extLst>
        </c:ser>
        <c:ser>
          <c:idx val="3"/>
          <c:order val="4"/>
          <c:tx>
            <c:strRef>
              <c:f>Sheet1!$F$1</c:f>
              <c:strCache>
                <c:ptCount val="1"/>
                <c:pt idx="0">
                  <c:v>2015</c:v>
                </c:pt>
              </c:strCache>
            </c:strRef>
          </c:tx>
          <c:spPr>
            <a:solidFill>
              <a:schemeClr val="accent4"/>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Yemen</c:v>
                </c:pt>
                <c:pt idx="1">
                  <c:v>Nigeria</c:v>
                </c:pt>
                <c:pt idx="2">
                  <c:v>Mexico</c:v>
                </c:pt>
                <c:pt idx="3">
                  <c:v>Brazil</c:v>
                </c:pt>
                <c:pt idx="4">
                  <c:v>USA</c:v>
                </c:pt>
                <c:pt idx="5">
                  <c:v>Russia</c:v>
                </c:pt>
                <c:pt idx="6">
                  <c:v>Italy</c:v>
                </c:pt>
                <c:pt idx="7">
                  <c:v>World</c:v>
                </c:pt>
              </c:strCache>
            </c:strRef>
          </c:cat>
          <c:val>
            <c:numRef>
              <c:f>Sheet1!$F$2:$F$10</c:f>
              <c:numCache>
                <c:formatCode>General</c:formatCode>
                <c:ptCount val="8"/>
                <c:pt idx="0">
                  <c:v>4.1040000000000001</c:v>
                </c:pt>
                <c:pt idx="1">
                  <c:v>7.29</c:v>
                </c:pt>
                <c:pt idx="2">
                  <c:v>2.2149999999999999</c:v>
                </c:pt>
                <c:pt idx="3">
                  <c:v>1.74</c:v>
                </c:pt>
                <c:pt idx="4">
                  <c:v>1.8434999999999999</c:v>
                </c:pt>
                <c:pt idx="5">
                  <c:v>1.75</c:v>
                </c:pt>
                <c:pt idx="6">
                  <c:v>1.35</c:v>
                </c:pt>
                <c:pt idx="7">
                  <c:v>2.4518294863723376</c:v>
                </c:pt>
              </c:numCache>
            </c:numRef>
          </c:val>
          <c:extLst>
            <c:ext xmlns:c16="http://schemas.microsoft.com/office/drawing/2014/chart" uri="{C3380CC4-5D6E-409C-BE32-E72D297353CC}">
              <c16:uniqueId val="{00000004-B927-4F0B-8EC6-C713C028F531}"/>
            </c:ext>
          </c:extLst>
        </c:ser>
        <c:dLbls>
          <c:showLegendKey val="0"/>
          <c:showVal val="0"/>
          <c:showCatName val="0"/>
          <c:showSerName val="0"/>
          <c:showPercent val="0"/>
          <c:showBubbleSize val="0"/>
        </c:dLbls>
        <c:gapWidth val="182"/>
        <c:axId val="562878576"/>
        <c:axId val="562875832"/>
      </c:barChart>
      <c:catAx>
        <c:axId val="562878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562875832"/>
        <c:crosses val="autoZero"/>
        <c:auto val="1"/>
        <c:lblAlgn val="ctr"/>
        <c:lblOffset val="100"/>
        <c:tickLblSkip val="1"/>
        <c:tickMarkSkip val="1"/>
        <c:noMultiLvlLbl val="0"/>
      </c:catAx>
      <c:valAx>
        <c:axId val="562875832"/>
        <c:scaling>
          <c:orientation val="minMax"/>
          <c:max val="8"/>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562878576"/>
        <c:crosses val="autoZero"/>
        <c:crossBetween val="between"/>
      </c:valAx>
      <c:spPr>
        <a:noFill/>
        <a:ln>
          <a:noFill/>
        </a:ln>
        <a:effectLst/>
      </c:spPr>
    </c:plotArea>
    <c:legend>
      <c:legendPos val="b"/>
      <c:layout>
        <c:manualLayout>
          <c:xMode val="edge"/>
          <c:yMode val="edge"/>
          <c:x val="0.88706993836013082"/>
          <c:y val="0.55014838017832834"/>
          <c:w val="8.0092414324220249E-2"/>
          <c:h val="0.298636512598990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93472160392409"/>
          <c:y val="2.6402637769039478E-2"/>
          <c:w val="0.82961062772173733"/>
          <c:h val="0.90679585374639637"/>
        </c:manualLayout>
      </c:layout>
      <c:barChart>
        <c:barDir val="bar"/>
        <c:grouping val="clustered"/>
        <c:varyColors val="0"/>
        <c:ser>
          <c:idx val="0"/>
          <c:order val="0"/>
          <c:tx>
            <c:strRef>
              <c:f>Sheet1!$B$1</c:f>
              <c:strCache>
                <c:ptCount val="1"/>
                <c:pt idx="0">
                  <c:v>2000</c:v>
                </c:pt>
              </c:strCache>
            </c:strRef>
          </c:tx>
          <c:spPr>
            <a:solidFill>
              <a:schemeClr val="accent3">
                <a:lumMod val="50000"/>
              </a:schemeClr>
            </a:solidFill>
            <a:ln>
              <a:noFill/>
            </a:ln>
            <a:effectLst/>
          </c:spPr>
          <c:invertIfNegative val="0"/>
          <c:cat>
            <c:strRef>
              <c:f>Sheet1!$A$2:$A$13</c:f>
              <c:strCache>
                <c:ptCount val="12"/>
                <c:pt idx="0">
                  <c:v>South Korea</c:v>
                </c:pt>
                <c:pt idx="1">
                  <c:v>Spain</c:v>
                </c:pt>
                <c:pt idx="2">
                  <c:v>Italy</c:v>
                </c:pt>
                <c:pt idx="3">
                  <c:v>Japan</c:v>
                </c:pt>
                <c:pt idx="4">
                  <c:v>Canada</c:v>
                </c:pt>
                <c:pt idx="5">
                  <c:v>Germany</c:v>
                </c:pt>
                <c:pt idx="6">
                  <c:v>Netherlands</c:v>
                </c:pt>
                <c:pt idx="7">
                  <c:v>United Kingdom</c:v>
                </c:pt>
                <c:pt idx="8">
                  <c:v>United States</c:v>
                </c:pt>
                <c:pt idx="9">
                  <c:v>Australia</c:v>
                </c:pt>
                <c:pt idx="10">
                  <c:v>Sweden</c:v>
                </c:pt>
                <c:pt idx="11">
                  <c:v>France</c:v>
                </c:pt>
              </c:strCache>
            </c:strRef>
          </c:cat>
          <c:val>
            <c:numRef>
              <c:f>Sheet1!$B$2:$B$13</c:f>
              <c:numCache>
                <c:formatCode>General</c:formatCode>
                <c:ptCount val="12"/>
                <c:pt idx="0">
                  <c:v>1.4670000000000001</c:v>
                </c:pt>
                <c:pt idx="1">
                  <c:v>1.22</c:v>
                </c:pt>
                <c:pt idx="2">
                  <c:v>1.26</c:v>
                </c:pt>
                <c:pt idx="3">
                  <c:v>1.359</c:v>
                </c:pt>
                <c:pt idx="4">
                  <c:v>1.488</c:v>
                </c:pt>
                <c:pt idx="5">
                  <c:v>1.38</c:v>
                </c:pt>
                <c:pt idx="6">
                  <c:v>1.72</c:v>
                </c:pt>
                <c:pt idx="7">
                  <c:v>1.64</c:v>
                </c:pt>
                <c:pt idx="8">
                  <c:v>2.056</c:v>
                </c:pt>
                <c:pt idx="9">
                  <c:v>1.756</c:v>
                </c:pt>
                <c:pt idx="10">
                  <c:v>1.54</c:v>
                </c:pt>
                <c:pt idx="11">
                  <c:v>1.89</c:v>
                </c:pt>
              </c:numCache>
            </c:numRef>
          </c:val>
          <c:extLst>
            <c:ext xmlns:c16="http://schemas.microsoft.com/office/drawing/2014/chart" uri="{C3380CC4-5D6E-409C-BE32-E72D297353CC}">
              <c16:uniqueId val="{00000000-BBF5-4F56-9567-DAF0AA021F82}"/>
            </c:ext>
          </c:extLst>
        </c:ser>
        <c:ser>
          <c:idx val="2"/>
          <c:order val="2"/>
          <c:tx>
            <c:strRef>
              <c:f>Sheet1!$D$1</c:f>
              <c:strCache>
                <c:ptCount val="1"/>
                <c:pt idx="0">
                  <c:v>2010</c:v>
                </c:pt>
              </c:strCache>
            </c:strRef>
          </c:tx>
          <c:spPr>
            <a:solidFill>
              <a:schemeClr val="accent3"/>
            </a:solidFill>
            <a:ln>
              <a:noFill/>
            </a:ln>
            <a:effectLst/>
          </c:spPr>
          <c:invertIfNegative val="0"/>
          <c:cat>
            <c:strRef>
              <c:f>Sheet1!$A$2:$A$13</c:f>
              <c:strCache>
                <c:ptCount val="12"/>
                <c:pt idx="0">
                  <c:v>South Korea</c:v>
                </c:pt>
                <c:pt idx="1">
                  <c:v>Spain</c:v>
                </c:pt>
                <c:pt idx="2">
                  <c:v>Italy</c:v>
                </c:pt>
                <c:pt idx="3">
                  <c:v>Japan</c:v>
                </c:pt>
                <c:pt idx="4">
                  <c:v>Canada</c:v>
                </c:pt>
                <c:pt idx="5">
                  <c:v>Germany</c:v>
                </c:pt>
                <c:pt idx="6">
                  <c:v>Netherlands</c:v>
                </c:pt>
                <c:pt idx="7">
                  <c:v>United Kingdom</c:v>
                </c:pt>
                <c:pt idx="8">
                  <c:v>United States</c:v>
                </c:pt>
                <c:pt idx="9">
                  <c:v>Australia</c:v>
                </c:pt>
                <c:pt idx="10">
                  <c:v>Sweden</c:v>
                </c:pt>
                <c:pt idx="11">
                  <c:v>France</c:v>
                </c:pt>
              </c:strCache>
            </c:strRef>
          </c:cat>
          <c:val>
            <c:numRef>
              <c:f>Sheet1!$D$2:$D$13</c:f>
              <c:numCache>
                <c:formatCode>General</c:formatCode>
                <c:ptCount val="12"/>
                <c:pt idx="0" formatCode="##0.00;\-##0.00;0">
                  <c:v>1.226</c:v>
                </c:pt>
                <c:pt idx="1">
                  <c:v>1.37</c:v>
                </c:pt>
                <c:pt idx="2">
                  <c:v>1.46</c:v>
                </c:pt>
                <c:pt idx="3" formatCode="##0.00;\-##0.00;0">
                  <c:v>1.39</c:v>
                </c:pt>
                <c:pt idx="4">
                  <c:v>1.627</c:v>
                </c:pt>
                <c:pt idx="5" formatCode="##0.00;\-##0.00;0">
                  <c:v>1.39</c:v>
                </c:pt>
                <c:pt idx="6">
                  <c:v>1.79</c:v>
                </c:pt>
                <c:pt idx="7">
                  <c:v>1.92</c:v>
                </c:pt>
                <c:pt idx="8" formatCode="##0.00;\-##0.00;0">
                  <c:v>1.931</c:v>
                </c:pt>
                <c:pt idx="9" formatCode="##0.00;\-##0.00;0">
                  <c:v>1.9279999999999999</c:v>
                </c:pt>
                <c:pt idx="10">
                  <c:v>1.98</c:v>
                </c:pt>
                <c:pt idx="11" formatCode="##0.00;\-##0.00;0">
                  <c:v>2.0299999999999998</c:v>
                </c:pt>
              </c:numCache>
            </c:numRef>
          </c:val>
          <c:extLst>
            <c:ext xmlns:c16="http://schemas.microsoft.com/office/drawing/2014/chart" uri="{C3380CC4-5D6E-409C-BE32-E72D297353CC}">
              <c16:uniqueId val="{00000002-BBF5-4F56-9567-DAF0AA021F82}"/>
            </c:ext>
          </c:extLst>
        </c:ser>
        <c:ser>
          <c:idx val="3"/>
          <c:order val="3"/>
          <c:tx>
            <c:strRef>
              <c:f>Sheet1!$E$1</c:f>
              <c:strCache>
                <c:ptCount val="1"/>
                <c:pt idx="0">
                  <c:v>2018</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South Korea</c:v>
                </c:pt>
                <c:pt idx="1">
                  <c:v>Spain</c:v>
                </c:pt>
                <c:pt idx="2">
                  <c:v>Italy</c:v>
                </c:pt>
                <c:pt idx="3">
                  <c:v>Japan</c:v>
                </c:pt>
                <c:pt idx="4">
                  <c:v>Canada</c:v>
                </c:pt>
                <c:pt idx="5">
                  <c:v>Germany</c:v>
                </c:pt>
                <c:pt idx="6">
                  <c:v>Netherlands</c:v>
                </c:pt>
                <c:pt idx="7">
                  <c:v>United Kingdom</c:v>
                </c:pt>
                <c:pt idx="8">
                  <c:v>United States</c:v>
                </c:pt>
                <c:pt idx="9">
                  <c:v>Australia</c:v>
                </c:pt>
                <c:pt idx="10">
                  <c:v>Sweden</c:v>
                </c:pt>
                <c:pt idx="11">
                  <c:v>France</c:v>
                </c:pt>
              </c:strCache>
            </c:strRef>
          </c:cat>
          <c:val>
            <c:numRef>
              <c:f>Sheet1!$E$2:$E$13</c:f>
              <c:numCache>
                <c:formatCode>General</c:formatCode>
                <c:ptCount val="12"/>
                <c:pt idx="0">
                  <c:v>0.97699999999999998</c:v>
                </c:pt>
                <c:pt idx="1">
                  <c:v>1.26</c:v>
                </c:pt>
                <c:pt idx="2">
                  <c:v>1.29</c:v>
                </c:pt>
                <c:pt idx="3">
                  <c:v>1.42</c:v>
                </c:pt>
                <c:pt idx="4">
                  <c:v>1.4990000000000001</c:v>
                </c:pt>
                <c:pt idx="5">
                  <c:v>1.57</c:v>
                </c:pt>
                <c:pt idx="6">
                  <c:v>1.59</c:v>
                </c:pt>
                <c:pt idx="7">
                  <c:v>1.68</c:v>
                </c:pt>
                <c:pt idx="8">
                  <c:v>1.73</c:v>
                </c:pt>
                <c:pt idx="9">
                  <c:v>1.74</c:v>
                </c:pt>
                <c:pt idx="10">
                  <c:v>1.76</c:v>
                </c:pt>
                <c:pt idx="11">
                  <c:v>1.88</c:v>
                </c:pt>
              </c:numCache>
            </c:numRef>
          </c:val>
          <c:extLst>
            <c:ext xmlns:c16="http://schemas.microsoft.com/office/drawing/2014/chart" uri="{C3380CC4-5D6E-409C-BE32-E72D297353CC}">
              <c16:uniqueId val="{00000001-29A0-4EC7-9870-4A1303579A90}"/>
            </c:ext>
          </c:extLst>
        </c:ser>
        <c:dLbls>
          <c:showLegendKey val="0"/>
          <c:showVal val="0"/>
          <c:showCatName val="0"/>
          <c:showSerName val="0"/>
          <c:showPercent val="0"/>
          <c:showBubbleSize val="0"/>
        </c:dLbls>
        <c:gapWidth val="182"/>
        <c:axId val="220343392"/>
        <c:axId val="22034574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2005</c:v>
                      </c:pt>
                    </c:strCache>
                  </c:strRef>
                </c:tx>
                <c:spPr>
                  <a:solidFill>
                    <a:schemeClr val="accent2"/>
                  </a:solidFill>
                  <a:ln>
                    <a:noFill/>
                  </a:ln>
                  <a:effectLst/>
                </c:spPr>
                <c:invertIfNegative val="0"/>
                <c:cat>
                  <c:strRef>
                    <c:extLst>
                      <c:ext uri="{02D57815-91ED-43cb-92C2-25804820EDAC}">
                        <c15:formulaRef>
                          <c15:sqref>Sheet1!$A$2:$A$13</c15:sqref>
                        </c15:formulaRef>
                      </c:ext>
                    </c:extLst>
                    <c:strCache>
                      <c:ptCount val="12"/>
                      <c:pt idx="0">
                        <c:v>South Korea</c:v>
                      </c:pt>
                      <c:pt idx="1">
                        <c:v>Spain</c:v>
                      </c:pt>
                      <c:pt idx="2">
                        <c:v>Italy</c:v>
                      </c:pt>
                      <c:pt idx="3">
                        <c:v>Japan</c:v>
                      </c:pt>
                      <c:pt idx="4">
                        <c:v>Canada</c:v>
                      </c:pt>
                      <c:pt idx="5">
                        <c:v>Germany</c:v>
                      </c:pt>
                      <c:pt idx="6">
                        <c:v>Netherlands</c:v>
                      </c:pt>
                      <c:pt idx="7">
                        <c:v>United Kingdom</c:v>
                      </c:pt>
                      <c:pt idx="8">
                        <c:v>United States</c:v>
                      </c:pt>
                      <c:pt idx="9">
                        <c:v>Australia</c:v>
                      </c:pt>
                      <c:pt idx="10">
                        <c:v>Sweden</c:v>
                      </c:pt>
                      <c:pt idx="11">
                        <c:v>France</c:v>
                      </c:pt>
                    </c:strCache>
                  </c:strRef>
                </c:cat>
                <c:val>
                  <c:numRef>
                    <c:extLst>
                      <c:ext uri="{02D57815-91ED-43cb-92C2-25804820EDAC}">
                        <c15:formulaRef>
                          <c15:sqref>Sheet1!$C$2:$C$13</c15:sqref>
                        </c15:formulaRef>
                      </c:ext>
                    </c:extLst>
                    <c:numCache>
                      <c:formatCode>General</c:formatCode>
                      <c:ptCount val="12"/>
                      <c:pt idx="0">
                        <c:v>1.0760000000000001</c:v>
                      </c:pt>
                      <c:pt idx="1">
                        <c:v>1.33</c:v>
                      </c:pt>
                      <c:pt idx="2">
                        <c:v>1.34</c:v>
                      </c:pt>
                      <c:pt idx="3">
                        <c:v>1.26</c:v>
                      </c:pt>
                      <c:pt idx="4">
                        <c:v>1.5429999999999999</c:v>
                      </c:pt>
                      <c:pt idx="5">
                        <c:v>1.34</c:v>
                      </c:pt>
                      <c:pt idx="6">
                        <c:v>1.73</c:v>
                      </c:pt>
                      <c:pt idx="7">
                        <c:v>1.72</c:v>
                      </c:pt>
                      <c:pt idx="8">
                        <c:v>2.0299999999999998</c:v>
                      </c:pt>
                      <c:pt idx="9">
                        <c:v>1.77</c:v>
                      </c:pt>
                      <c:pt idx="10">
                        <c:v>1.74</c:v>
                      </c:pt>
                      <c:pt idx="11">
                        <c:v>1.9</c:v>
                      </c:pt>
                    </c:numCache>
                  </c:numRef>
                </c:val>
                <c:extLst>
                  <c:ext xmlns:c16="http://schemas.microsoft.com/office/drawing/2014/chart" uri="{C3380CC4-5D6E-409C-BE32-E72D297353CC}">
                    <c16:uniqueId val="{00000001-BBF5-4F56-9567-DAF0AA021F82}"/>
                  </c:ext>
                </c:extLst>
              </c15:ser>
            </c15:filteredBarSeries>
          </c:ext>
        </c:extLst>
      </c:barChart>
      <c:catAx>
        <c:axId val="22034339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5744"/>
        <c:crosses val="autoZero"/>
        <c:auto val="1"/>
        <c:lblAlgn val="ctr"/>
        <c:lblOffset val="100"/>
        <c:noMultiLvlLbl val="0"/>
      </c:catAx>
      <c:valAx>
        <c:axId val="220345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3392"/>
        <c:crosses val="autoZero"/>
        <c:crossBetween val="between"/>
      </c:valAx>
      <c:spPr>
        <a:noFill/>
        <a:ln>
          <a:noFill/>
        </a:ln>
        <a:effectLst/>
      </c:spPr>
    </c:plotArea>
    <c:legend>
      <c:legendPos val="b"/>
      <c:layout>
        <c:manualLayout>
          <c:xMode val="edge"/>
          <c:yMode val="edge"/>
          <c:x val="0.90570474859638994"/>
          <c:y val="7.4900900335617776E-2"/>
          <c:w val="7.5811497731646818E-2"/>
          <c:h val="0.212880858522306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2878411910668"/>
          <c:y val="2.0912547528517126E-2"/>
          <c:w val="0.76170140497143735"/>
          <c:h val="0.90451737376111563"/>
        </c:manualLayout>
      </c:layout>
      <c:barChart>
        <c:barDir val="bar"/>
        <c:grouping val="clustered"/>
        <c:varyColors val="0"/>
        <c:ser>
          <c:idx val="0"/>
          <c:order val="0"/>
          <c:tx>
            <c:strRef>
              <c:f>Sheet1!$B$1</c:f>
              <c:strCache>
                <c:ptCount val="1"/>
                <c:pt idx="0">
                  <c:v>Males</c:v>
                </c:pt>
              </c:strCache>
            </c:strRef>
          </c:tx>
          <c:spPr>
            <a:solidFill>
              <a:srgbClr val="0070C0"/>
            </a:solidFill>
            <a:ln>
              <a:noFill/>
            </a:ln>
            <a:effectLst/>
          </c:spPr>
          <c:invertIfNegative val="0"/>
          <c:cat>
            <c:strRef>
              <c:f>Sheet1!$A$2:$A$40</c:f>
              <c:strCache>
                <c:ptCount val="15"/>
                <c:pt idx="0">
                  <c:v>Bangladesh</c:v>
                </c:pt>
                <c:pt idx="1">
                  <c:v>Brazil</c:v>
                </c:pt>
                <c:pt idx="2">
                  <c:v>Cambodia</c:v>
                </c:pt>
                <c:pt idx="3">
                  <c:v>China</c:v>
                </c:pt>
                <c:pt idx="4">
                  <c:v>Haiti</c:v>
                </c:pt>
                <c:pt idx="5">
                  <c:v>India</c:v>
                </c:pt>
                <c:pt idx="6">
                  <c:v>Indonesia</c:v>
                </c:pt>
                <c:pt idx="7">
                  <c:v>Malaysia</c:v>
                </c:pt>
                <c:pt idx="8">
                  <c:v>Mexico</c:v>
                </c:pt>
                <c:pt idx="9">
                  <c:v>Myanmar</c:v>
                </c:pt>
                <c:pt idx="10">
                  <c:v>Nigeria</c:v>
                </c:pt>
                <c:pt idx="11">
                  <c:v>Pakistan</c:v>
                </c:pt>
                <c:pt idx="12">
                  <c:v>Philippines</c:v>
                </c:pt>
                <c:pt idx="13">
                  <c:v>Thailand</c:v>
                </c:pt>
                <c:pt idx="14">
                  <c:v>Turkey</c:v>
                </c:pt>
              </c:strCache>
            </c:strRef>
          </c:cat>
          <c:val>
            <c:numRef>
              <c:f>Sheet1!$B$2:$B$40</c:f>
              <c:numCache>
                <c:formatCode>General</c:formatCode>
                <c:ptCount val="15"/>
                <c:pt idx="0">
                  <c:v>77</c:v>
                </c:pt>
                <c:pt idx="1">
                  <c:v>93</c:v>
                </c:pt>
                <c:pt idx="2">
                  <c:v>87</c:v>
                </c:pt>
                <c:pt idx="3">
                  <c:v>98</c:v>
                </c:pt>
                <c:pt idx="4">
                  <c:v>65</c:v>
                </c:pt>
                <c:pt idx="5">
                  <c:v>82</c:v>
                </c:pt>
                <c:pt idx="6">
                  <c:v>97</c:v>
                </c:pt>
                <c:pt idx="7">
                  <c:v>96</c:v>
                </c:pt>
                <c:pt idx="8">
                  <c:v>96</c:v>
                </c:pt>
                <c:pt idx="9">
                  <c:v>80</c:v>
                </c:pt>
                <c:pt idx="10">
                  <c:v>71</c:v>
                </c:pt>
                <c:pt idx="11">
                  <c:v>71</c:v>
                </c:pt>
                <c:pt idx="12">
                  <c:v>98</c:v>
                </c:pt>
                <c:pt idx="13">
                  <c:v>95</c:v>
                </c:pt>
                <c:pt idx="14">
                  <c:v>99</c:v>
                </c:pt>
              </c:numCache>
            </c:numRef>
          </c:val>
          <c:extLst>
            <c:ext xmlns:c16="http://schemas.microsoft.com/office/drawing/2014/chart" uri="{C3380CC4-5D6E-409C-BE32-E72D297353CC}">
              <c16:uniqueId val="{00000000-AD4B-4AAB-BBE3-4D1026ACEC94}"/>
            </c:ext>
          </c:extLst>
        </c:ser>
        <c:ser>
          <c:idx val="1"/>
          <c:order val="1"/>
          <c:tx>
            <c:strRef>
              <c:f>Sheet1!$C$1</c:f>
              <c:strCache>
                <c:ptCount val="1"/>
                <c:pt idx="0">
                  <c:v>Females</c:v>
                </c:pt>
              </c:strCache>
            </c:strRef>
          </c:tx>
          <c:spPr>
            <a:solidFill>
              <a:srgbClr val="FF66CC"/>
            </a:solidFill>
            <a:ln>
              <a:noFill/>
            </a:ln>
            <a:effectLst/>
          </c:spPr>
          <c:invertIfNegative val="0"/>
          <c:cat>
            <c:strRef>
              <c:f>Sheet1!$A$2:$A$40</c:f>
              <c:strCache>
                <c:ptCount val="15"/>
                <c:pt idx="0">
                  <c:v>Bangladesh</c:v>
                </c:pt>
                <c:pt idx="1">
                  <c:v>Brazil</c:v>
                </c:pt>
                <c:pt idx="2">
                  <c:v>Cambodia</c:v>
                </c:pt>
                <c:pt idx="3">
                  <c:v>China</c:v>
                </c:pt>
                <c:pt idx="4">
                  <c:v>Haiti</c:v>
                </c:pt>
                <c:pt idx="5">
                  <c:v>India</c:v>
                </c:pt>
                <c:pt idx="6">
                  <c:v>Indonesia</c:v>
                </c:pt>
                <c:pt idx="7">
                  <c:v>Malaysia</c:v>
                </c:pt>
                <c:pt idx="8">
                  <c:v>Mexico</c:v>
                </c:pt>
                <c:pt idx="9">
                  <c:v>Myanmar</c:v>
                </c:pt>
                <c:pt idx="10">
                  <c:v>Nigeria</c:v>
                </c:pt>
                <c:pt idx="11">
                  <c:v>Pakistan</c:v>
                </c:pt>
                <c:pt idx="12">
                  <c:v>Philippines</c:v>
                </c:pt>
                <c:pt idx="13">
                  <c:v>Thailand</c:v>
                </c:pt>
                <c:pt idx="14">
                  <c:v>Turkey</c:v>
                </c:pt>
              </c:strCache>
            </c:strRef>
          </c:cat>
          <c:val>
            <c:numRef>
              <c:f>Sheet1!$C$2:$C$40</c:f>
              <c:numCache>
                <c:formatCode>General</c:formatCode>
                <c:ptCount val="15"/>
                <c:pt idx="0">
                  <c:v>71</c:v>
                </c:pt>
                <c:pt idx="1">
                  <c:v>93</c:v>
                </c:pt>
                <c:pt idx="2">
                  <c:v>75</c:v>
                </c:pt>
                <c:pt idx="3">
                  <c:v>95</c:v>
                </c:pt>
                <c:pt idx="4">
                  <c:v>58</c:v>
                </c:pt>
                <c:pt idx="5">
                  <c:v>66</c:v>
                </c:pt>
                <c:pt idx="6">
                  <c:v>94</c:v>
                </c:pt>
                <c:pt idx="7">
                  <c:v>94</c:v>
                </c:pt>
                <c:pt idx="8">
                  <c:v>95</c:v>
                </c:pt>
                <c:pt idx="9">
                  <c:v>72</c:v>
                </c:pt>
                <c:pt idx="10">
                  <c:v>53</c:v>
                </c:pt>
                <c:pt idx="11">
                  <c:v>46</c:v>
                </c:pt>
                <c:pt idx="12">
                  <c:v>98</c:v>
                </c:pt>
                <c:pt idx="13">
                  <c:v>92</c:v>
                </c:pt>
                <c:pt idx="14">
                  <c:v>93</c:v>
                </c:pt>
              </c:numCache>
            </c:numRef>
          </c:val>
          <c:extLst>
            <c:ext xmlns:c16="http://schemas.microsoft.com/office/drawing/2014/chart" uri="{C3380CC4-5D6E-409C-BE32-E72D297353CC}">
              <c16:uniqueId val="{00000001-AD4B-4AAB-BBE3-4D1026ACEC94}"/>
            </c:ext>
          </c:extLst>
        </c:ser>
        <c:dLbls>
          <c:showLegendKey val="0"/>
          <c:showVal val="0"/>
          <c:showCatName val="0"/>
          <c:showSerName val="0"/>
          <c:showPercent val="0"/>
          <c:showBubbleSize val="0"/>
        </c:dLbls>
        <c:gapWidth val="182"/>
        <c:axId val="82537856"/>
        <c:axId val="82543744"/>
      </c:barChart>
      <c:catAx>
        <c:axId val="8253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82543744"/>
        <c:crosses val="autoZero"/>
        <c:auto val="1"/>
        <c:lblAlgn val="ctr"/>
        <c:lblOffset val="100"/>
        <c:tickLblSkip val="1"/>
        <c:tickMarkSkip val="1"/>
        <c:noMultiLvlLbl val="0"/>
      </c:catAx>
      <c:valAx>
        <c:axId val="825437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825378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2976877661019"/>
          <c:y val="2.0912547528517126E-2"/>
          <c:w val="0.88124124591415354"/>
          <c:h val="0.80988593155893562"/>
        </c:manualLayout>
      </c:layout>
      <c:barChart>
        <c:barDir val="bar"/>
        <c:grouping val="clustered"/>
        <c:varyColors val="0"/>
        <c:ser>
          <c:idx val="0"/>
          <c:order val="0"/>
          <c:tx>
            <c:strRef>
              <c:f>Sheet1!$B$1</c:f>
              <c:strCache>
                <c:ptCount val="1"/>
                <c:pt idx="0">
                  <c:v>Males</c:v>
                </c:pt>
              </c:strCache>
            </c:strRef>
          </c:tx>
          <c:spPr>
            <a:solidFill>
              <a:srgbClr val="0070C0"/>
            </a:solidFill>
            <a:ln>
              <a:noFill/>
            </a:ln>
            <a:effectLst/>
          </c:spPr>
          <c:invertIfNegative val="0"/>
          <c:cat>
            <c:strRef>
              <c:f>Sheet1!$A$2:$A$9</c:f>
              <c:strCache>
                <c:ptCount val="8"/>
                <c:pt idx="0">
                  <c:v>Philippines</c:v>
                </c:pt>
                <c:pt idx="1">
                  <c:v>Cambodia</c:v>
                </c:pt>
                <c:pt idx="2">
                  <c:v>India</c:v>
                </c:pt>
                <c:pt idx="3">
                  <c:v>Bengladesh</c:v>
                </c:pt>
                <c:pt idx="4">
                  <c:v>Senegal</c:v>
                </c:pt>
                <c:pt idx="5">
                  <c:v>Brazil</c:v>
                </c:pt>
                <c:pt idx="6">
                  <c:v>Mexico</c:v>
                </c:pt>
                <c:pt idx="7">
                  <c:v>Portugal</c:v>
                </c:pt>
              </c:strCache>
            </c:strRef>
          </c:cat>
          <c:val>
            <c:numRef>
              <c:f>Sheet1!$B$2:$B$9</c:f>
              <c:numCache>
                <c:formatCode>General</c:formatCode>
                <c:ptCount val="8"/>
                <c:pt idx="0">
                  <c:v>16.3</c:v>
                </c:pt>
                <c:pt idx="1">
                  <c:v>52.4</c:v>
                </c:pt>
                <c:pt idx="2">
                  <c:v>16.3</c:v>
                </c:pt>
                <c:pt idx="3">
                  <c:v>20.9</c:v>
                </c:pt>
                <c:pt idx="4">
                  <c:v>43.2</c:v>
                </c:pt>
                <c:pt idx="5">
                  <c:v>9.5</c:v>
                </c:pt>
                <c:pt idx="6">
                  <c:v>20</c:v>
                </c:pt>
                <c:pt idx="7">
                  <c:v>4.5999999999999996</c:v>
                </c:pt>
              </c:numCache>
            </c:numRef>
          </c:val>
          <c:extLst>
            <c:ext xmlns:c16="http://schemas.microsoft.com/office/drawing/2014/chart" uri="{C3380CC4-5D6E-409C-BE32-E72D297353CC}">
              <c16:uniqueId val="{00000000-80A8-4DB4-9F4C-AC00F736C5E9}"/>
            </c:ext>
          </c:extLst>
        </c:ser>
        <c:ser>
          <c:idx val="1"/>
          <c:order val="1"/>
          <c:tx>
            <c:strRef>
              <c:f>Sheet1!$C$1</c:f>
              <c:strCache>
                <c:ptCount val="1"/>
                <c:pt idx="0">
                  <c:v>Females</c:v>
                </c:pt>
              </c:strCache>
            </c:strRef>
          </c:tx>
          <c:spPr>
            <a:solidFill>
              <a:srgbClr val="FF66CC"/>
            </a:solidFill>
            <a:ln>
              <a:noFill/>
            </a:ln>
            <a:effectLst/>
          </c:spPr>
          <c:invertIfNegative val="0"/>
          <c:cat>
            <c:strRef>
              <c:f>Sheet1!$A$2:$A$9</c:f>
              <c:strCache>
                <c:ptCount val="8"/>
                <c:pt idx="0">
                  <c:v>Philippines</c:v>
                </c:pt>
                <c:pt idx="1">
                  <c:v>Cambodia</c:v>
                </c:pt>
                <c:pt idx="2">
                  <c:v>India</c:v>
                </c:pt>
                <c:pt idx="3">
                  <c:v>Bengladesh</c:v>
                </c:pt>
                <c:pt idx="4">
                  <c:v>Senegal</c:v>
                </c:pt>
                <c:pt idx="5">
                  <c:v>Brazil</c:v>
                </c:pt>
                <c:pt idx="6">
                  <c:v>Mexico</c:v>
                </c:pt>
                <c:pt idx="7">
                  <c:v>Portugal</c:v>
                </c:pt>
              </c:strCache>
            </c:strRef>
          </c:cat>
          <c:val>
            <c:numRef>
              <c:f>Sheet1!$C$2:$C$9</c:f>
              <c:numCache>
                <c:formatCode>General</c:formatCode>
                <c:ptCount val="8"/>
                <c:pt idx="0">
                  <c:v>10</c:v>
                </c:pt>
                <c:pt idx="1">
                  <c:v>52.1</c:v>
                </c:pt>
                <c:pt idx="2">
                  <c:v>10</c:v>
                </c:pt>
                <c:pt idx="3">
                  <c:v>13.9</c:v>
                </c:pt>
                <c:pt idx="4">
                  <c:v>27.7</c:v>
                </c:pt>
                <c:pt idx="5">
                  <c:v>4.5999999999999996</c:v>
                </c:pt>
                <c:pt idx="6">
                  <c:v>9.5</c:v>
                </c:pt>
                <c:pt idx="7">
                  <c:v>2.6</c:v>
                </c:pt>
              </c:numCache>
            </c:numRef>
          </c:val>
          <c:extLst>
            <c:ext xmlns:c16="http://schemas.microsoft.com/office/drawing/2014/chart" uri="{C3380CC4-5D6E-409C-BE32-E72D297353CC}">
              <c16:uniqueId val="{00000001-80A8-4DB4-9F4C-AC00F736C5E9}"/>
            </c:ext>
          </c:extLst>
        </c:ser>
        <c:dLbls>
          <c:showLegendKey val="0"/>
          <c:showVal val="0"/>
          <c:showCatName val="0"/>
          <c:showSerName val="0"/>
          <c:showPercent val="0"/>
          <c:showBubbleSize val="0"/>
        </c:dLbls>
        <c:gapWidth val="182"/>
        <c:axId val="82620800"/>
        <c:axId val="82622336"/>
      </c:barChart>
      <c:catAx>
        <c:axId val="826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en-US"/>
          </a:p>
        </c:txPr>
        <c:crossAx val="82622336"/>
        <c:crosses val="autoZero"/>
        <c:auto val="1"/>
        <c:lblAlgn val="ctr"/>
        <c:lblOffset val="100"/>
        <c:tickLblSkip val="1"/>
        <c:tickMarkSkip val="1"/>
        <c:noMultiLvlLbl val="0"/>
      </c:catAx>
      <c:valAx>
        <c:axId val="82622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a:lstStyle/>
          <a:p>
            <a:pPr>
              <a:defRPr/>
            </a:pPr>
            <a:endParaRPr lang="en-US"/>
          </a:p>
        </c:txPr>
        <c:crossAx val="8262080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40313020171672E-2"/>
          <c:y val="4.2944785276073615E-2"/>
          <c:w val="0.78649465312792766"/>
          <c:h val="0.75816298875591559"/>
        </c:manualLayout>
      </c:layout>
      <c:lineChart>
        <c:grouping val="standard"/>
        <c:varyColors val="0"/>
        <c:ser>
          <c:idx val="0"/>
          <c:order val="0"/>
          <c:tx>
            <c:strRef>
              <c:f>Sheet1!$B$1</c:f>
              <c:strCache>
                <c:ptCount val="1"/>
                <c:pt idx="0">
                  <c:v>Goods-Producing</c:v>
                </c:pt>
              </c:strCache>
            </c:strRef>
          </c:tx>
          <c:spPr>
            <a:ln w="38100" cap="rnd">
              <a:solidFill>
                <a:schemeClr val="accent2">
                  <a:lumMod val="50000"/>
                </a:schemeClr>
              </a:solidFill>
              <a:round/>
            </a:ln>
            <a:effectLst/>
          </c:spPr>
          <c:marker>
            <c:symbol val="none"/>
          </c:marker>
          <c:cat>
            <c:numRef>
              <c:f>Sheet1!$A$2:$A$71</c:f>
              <c:numCache>
                <c:formatCode>General</c:formatCode>
                <c:ptCount val="7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numCache>
            </c:numRef>
          </c:cat>
          <c:val>
            <c:numRef>
              <c:f>Sheet1!$B$2:$B$71</c:f>
              <c:numCache>
                <c:formatCode>General</c:formatCode>
                <c:ptCount val="70"/>
                <c:pt idx="0">
                  <c:v>19.5</c:v>
                </c:pt>
                <c:pt idx="1">
                  <c:v>20</c:v>
                </c:pt>
                <c:pt idx="2">
                  <c:v>20.9</c:v>
                </c:pt>
                <c:pt idx="3">
                  <c:v>20.5</c:v>
                </c:pt>
                <c:pt idx="4">
                  <c:v>19.7</c:v>
                </c:pt>
                <c:pt idx="5">
                  <c:v>20.9</c:v>
                </c:pt>
                <c:pt idx="6">
                  <c:v>21.3</c:v>
                </c:pt>
                <c:pt idx="7">
                  <c:v>20.399999999999999</c:v>
                </c:pt>
                <c:pt idx="8">
                  <c:v>19.8</c:v>
                </c:pt>
                <c:pt idx="9">
                  <c:v>20.7</c:v>
                </c:pt>
                <c:pt idx="10">
                  <c:v>19.181999999999999</c:v>
                </c:pt>
                <c:pt idx="11">
                  <c:v>18.646999999999998</c:v>
                </c:pt>
                <c:pt idx="12">
                  <c:v>19.202999999999999</c:v>
                </c:pt>
                <c:pt idx="13">
                  <c:v>19.385000000000002</c:v>
                </c:pt>
                <c:pt idx="14">
                  <c:v>19.733000000000001</c:v>
                </c:pt>
                <c:pt idx="15">
                  <c:v>20.594999999999999</c:v>
                </c:pt>
                <c:pt idx="16">
                  <c:v>21.74</c:v>
                </c:pt>
                <c:pt idx="17">
                  <c:v>21.882000000000001</c:v>
                </c:pt>
                <c:pt idx="18">
                  <c:v>22.292000000000002</c:v>
                </c:pt>
                <c:pt idx="19">
                  <c:v>22.893000000000001</c:v>
                </c:pt>
                <c:pt idx="20">
                  <c:v>22.178999999999998</c:v>
                </c:pt>
                <c:pt idx="21">
                  <c:v>21.602</c:v>
                </c:pt>
                <c:pt idx="22">
                  <c:v>22.298999999999999</c:v>
                </c:pt>
                <c:pt idx="23">
                  <c:v>23.45</c:v>
                </c:pt>
                <c:pt idx="24">
                  <c:v>23.364000000000001</c:v>
                </c:pt>
                <c:pt idx="25">
                  <c:v>21.318000000000001</c:v>
                </c:pt>
                <c:pt idx="26">
                  <c:v>22.972000000000001</c:v>
                </c:pt>
                <c:pt idx="27">
                  <c:v>22.972000000000001</c:v>
                </c:pt>
                <c:pt idx="28">
                  <c:v>24.155999999999999</c:v>
                </c:pt>
                <c:pt idx="29">
                  <c:v>24.997</c:v>
                </c:pt>
                <c:pt idx="30">
                  <c:v>24.263000000000002</c:v>
                </c:pt>
                <c:pt idx="31">
                  <c:v>24.117999999999999</c:v>
                </c:pt>
                <c:pt idx="32">
                  <c:v>22.55</c:v>
                </c:pt>
                <c:pt idx="33">
                  <c:v>22.210999999999999</c:v>
                </c:pt>
                <c:pt idx="34">
                  <c:v>23.434999999999999</c:v>
                </c:pt>
                <c:pt idx="35">
                  <c:v>23.585000000000001</c:v>
                </c:pt>
                <c:pt idx="36">
                  <c:v>23.318000000000001</c:v>
                </c:pt>
                <c:pt idx="37">
                  <c:v>23.47</c:v>
                </c:pt>
                <c:pt idx="38">
                  <c:v>23.908999999999999</c:v>
                </c:pt>
                <c:pt idx="39">
                  <c:v>24.045000000000002</c:v>
                </c:pt>
                <c:pt idx="40">
                  <c:v>23.722999999999999</c:v>
                </c:pt>
                <c:pt idx="41">
                  <c:v>22.588000000000001</c:v>
                </c:pt>
                <c:pt idx="42">
                  <c:v>22.094999999999999</c:v>
                </c:pt>
                <c:pt idx="43">
                  <c:v>22.219000000000001</c:v>
                </c:pt>
                <c:pt idx="44">
                  <c:v>22.774000000000001</c:v>
                </c:pt>
                <c:pt idx="45">
                  <c:v>23.155999999999999</c:v>
                </c:pt>
                <c:pt idx="46">
                  <c:v>23.408999999999999</c:v>
                </c:pt>
                <c:pt idx="47">
                  <c:v>23.885999999999999</c:v>
                </c:pt>
                <c:pt idx="48">
                  <c:v>24.353999999999999</c:v>
                </c:pt>
                <c:pt idx="49">
                  <c:v>24.465</c:v>
                </c:pt>
                <c:pt idx="50">
                  <c:v>24.649000000000001</c:v>
                </c:pt>
                <c:pt idx="51">
                  <c:v>23.873000000000001</c:v>
                </c:pt>
                <c:pt idx="52">
                  <c:v>22.556999999999999</c:v>
                </c:pt>
                <c:pt idx="53">
                  <c:v>21.815999999999999</c:v>
                </c:pt>
                <c:pt idx="54">
                  <c:v>21.882000000000001</c:v>
                </c:pt>
                <c:pt idx="55">
                  <c:v>21.19</c:v>
                </c:pt>
                <c:pt idx="56">
                  <c:v>22.530999999999999</c:v>
                </c:pt>
                <c:pt idx="57">
                  <c:v>22.233000000000001</c:v>
                </c:pt>
                <c:pt idx="58">
                  <c:v>21.419</c:v>
                </c:pt>
                <c:pt idx="59">
                  <c:v>18.558</c:v>
                </c:pt>
                <c:pt idx="60">
                  <c:v>17.751000000000001</c:v>
                </c:pt>
                <c:pt idx="61">
                  <c:v>18.047000000000001</c:v>
                </c:pt>
                <c:pt idx="62">
                  <c:v>18.420000000000002</c:v>
                </c:pt>
                <c:pt idx="63">
                  <c:v>18.739000000000001</c:v>
                </c:pt>
                <c:pt idx="64">
                  <c:v>19.222999999999999</c:v>
                </c:pt>
                <c:pt idx="65">
                  <c:v>19.591999999999999</c:v>
                </c:pt>
                <c:pt idx="66">
                  <c:v>19.709</c:v>
                </c:pt>
                <c:pt idx="67">
                  <c:v>20.05</c:v>
                </c:pt>
                <c:pt idx="68">
                  <c:v>20.698</c:v>
                </c:pt>
                <c:pt idx="69">
                  <c:v>21.077999999999999</c:v>
                </c:pt>
              </c:numCache>
            </c:numRef>
          </c:val>
          <c:smooth val="0"/>
          <c:extLst>
            <c:ext xmlns:c16="http://schemas.microsoft.com/office/drawing/2014/chart" uri="{C3380CC4-5D6E-409C-BE32-E72D297353CC}">
              <c16:uniqueId val="{00000000-CAC7-4C26-8FB2-AC5B927978CF}"/>
            </c:ext>
          </c:extLst>
        </c:ser>
        <c:ser>
          <c:idx val="1"/>
          <c:order val="1"/>
          <c:tx>
            <c:strRef>
              <c:f>Sheet1!$C$1</c:f>
              <c:strCache>
                <c:ptCount val="1"/>
                <c:pt idx="0">
                  <c:v>Service-Producing</c:v>
                </c:pt>
              </c:strCache>
            </c:strRef>
          </c:tx>
          <c:spPr>
            <a:ln w="38100" cap="rnd">
              <a:solidFill>
                <a:schemeClr val="bg2">
                  <a:lumMod val="75000"/>
                </a:schemeClr>
              </a:solidFill>
              <a:round/>
            </a:ln>
            <a:effectLst/>
          </c:spPr>
          <c:marker>
            <c:symbol val="none"/>
          </c:marker>
          <c:cat>
            <c:numRef>
              <c:f>Sheet1!$A$2:$A$71</c:f>
              <c:numCache>
                <c:formatCode>General</c:formatCode>
                <c:ptCount val="7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numCache>
            </c:numRef>
          </c:cat>
          <c:val>
            <c:numRef>
              <c:f>Sheet1!$C$2:$C$71</c:f>
              <c:numCache>
                <c:formatCode>General</c:formatCode>
                <c:ptCount val="70"/>
                <c:pt idx="0">
                  <c:v>27.2</c:v>
                </c:pt>
                <c:pt idx="1">
                  <c:v>28.2</c:v>
                </c:pt>
                <c:pt idx="2">
                  <c:v>29</c:v>
                </c:pt>
                <c:pt idx="3">
                  <c:v>29.2</c:v>
                </c:pt>
                <c:pt idx="4" formatCode="0.000">
                  <c:v>29.5</c:v>
                </c:pt>
                <c:pt idx="5" formatCode="0.000">
                  <c:v>30.8</c:v>
                </c:pt>
                <c:pt idx="6" formatCode="0.000">
                  <c:v>31.6</c:v>
                </c:pt>
                <c:pt idx="7" formatCode="0.000">
                  <c:v>31.9</c:v>
                </c:pt>
                <c:pt idx="8" formatCode="0.000">
                  <c:v>32.1</c:v>
                </c:pt>
                <c:pt idx="9" formatCode="0.000">
                  <c:v>33.299999999999997</c:v>
                </c:pt>
                <c:pt idx="10" formatCode="0.000">
                  <c:v>33.799999999999997</c:v>
                </c:pt>
                <c:pt idx="11" formatCode="0.000">
                  <c:v>34.5</c:v>
                </c:pt>
                <c:pt idx="12" formatCode="0.000">
                  <c:v>35.5</c:v>
                </c:pt>
                <c:pt idx="13" formatCode="0.000">
                  <c:v>36.5</c:v>
                </c:pt>
                <c:pt idx="14" formatCode="0.000">
                  <c:v>37.9</c:v>
                </c:pt>
                <c:pt idx="15" formatCode="0.000">
                  <c:v>39.700000000000003</c:v>
                </c:pt>
                <c:pt idx="16" formatCode="0.000">
                  <c:v>41.6</c:v>
                </c:pt>
                <c:pt idx="17" formatCode="0.000">
                  <c:v>43.3</c:v>
                </c:pt>
                <c:pt idx="18" formatCode="0.000">
                  <c:v>45.1</c:v>
                </c:pt>
                <c:pt idx="19" formatCode="0.000">
                  <c:v>46.8</c:v>
                </c:pt>
                <c:pt idx="20" formatCode="0.000">
                  <c:v>47.6</c:v>
                </c:pt>
                <c:pt idx="21" formatCode="0.000">
                  <c:v>48.9</c:v>
                </c:pt>
                <c:pt idx="22" formatCode="0.000">
                  <c:v>51.1</c:v>
                </c:pt>
                <c:pt idx="23" formatCode="0.000">
                  <c:v>52.7</c:v>
                </c:pt>
                <c:pt idx="24" formatCode="0.000">
                  <c:v>53.9</c:v>
                </c:pt>
                <c:pt idx="25" formatCode="0.000">
                  <c:v>55</c:v>
                </c:pt>
                <c:pt idx="26" formatCode="0.000">
                  <c:v>56.8</c:v>
                </c:pt>
                <c:pt idx="27" formatCode="0.000">
                  <c:v>59.5</c:v>
                </c:pt>
                <c:pt idx="28" formatCode="0.000">
                  <c:v>62.3</c:v>
                </c:pt>
                <c:pt idx="29" formatCode="0.000">
                  <c:v>64.2</c:v>
                </c:pt>
                <c:pt idx="30" formatCode="0.000">
                  <c:v>65.2</c:v>
                </c:pt>
                <c:pt idx="31" formatCode="0.000">
                  <c:v>65.8</c:v>
                </c:pt>
                <c:pt idx="32" formatCode="0.000">
                  <c:v>65.8</c:v>
                </c:pt>
                <c:pt idx="33" formatCode="0.000">
                  <c:v>68.099999999999994</c:v>
                </c:pt>
                <c:pt idx="34" formatCode="0.000">
                  <c:v>71</c:v>
                </c:pt>
                <c:pt idx="35" formatCode="0.000">
                  <c:v>73.7</c:v>
                </c:pt>
                <c:pt idx="36" formatCode="0.000">
                  <c:v>75.900000000000006</c:v>
                </c:pt>
                <c:pt idx="37" formatCode="0.000">
                  <c:v>78.599999999999994</c:v>
                </c:pt>
                <c:pt idx="38" formatCode="0.000">
                  <c:v>81.400000000000006</c:v>
                </c:pt>
                <c:pt idx="39" formatCode="0.000">
                  <c:v>83.6</c:v>
                </c:pt>
                <c:pt idx="40" formatCode="0.000">
                  <c:v>84.6</c:v>
                </c:pt>
                <c:pt idx="41" formatCode="0.000">
                  <c:v>84.7</c:v>
                </c:pt>
                <c:pt idx="42" formatCode="0.000">
                  <c:v>86.1</c:v>
                </c:pt>
                <c:pt idx="43" formatCode="0.000">
                  <c:v>88.5</c:v>
                </c:pt>
                <c:pt idx="44" formatCode="0.000">
                  <c:v>91.7</c:v>
                </c:pt>
                <c:pt idx="45" formatCode="0.000">
                  <c:v>93.8</c:v>
                </c:pt>
                <c:pt idx="46" formatCode="0.000">
                  <c:v>96.299000000000007</c:v>
                </c:pt>
                <c:pt idx="47" formatCode="0.000">
                  <c:v>98.89</c:v>
                </c:pt>
                <c:pt idx="48" formatCode="0.000">
                  <c:v>101.8</c:v>
                </c:pt>
                <c:pt idx="49" formatCode="0.000">
                  <c:v>104.52800000000001</c:v>
                </c:pt>
                <c:pt idx="50" formatCode="0.000">
                  <c:v>107.136</c:v>
                </c:pt>
                <c:pt idx="51" formatCode="0.000">
                  <c:v>107.952</c:v>
                </c:pt>
                <c:pt idx="52" formatCode="0.000">
                  <c:v>107.78400000000001</c:v>
                </c:pt>
                <c:pt idx="53" formatCode="0.000">
                  <c:v>108.18300000000001</c:v>
                </c:pt>
                <c:pt idx="54" formatCode="0.000">
                  <c:v>109.553</c:v>
                </c:pt>
                <c:pt idx="55" formatCode="0.000">
                  <c:v>111.51300000000001</c:v>
                </c:pt>
                <c:pt idx="56" formatCode="0.000">
                  <c:v>113.556</c:v>
                </c:pt>
                <c:pt idx="57" formatCode="0.000">
                  <c:v>115.366</c:v>
                </c:pt>
                <c:pt idx="58" formatCode="0.000">
                  <c:v>115.646</c:v>
                </c:pt>
                <c:pt idx="59" formatCode="0.000">
                  <c:v>112.586</c:v>
                </c:pt>
                <c:pt idx="60" formatCode="0.000">
                  <c:v>112.748</c:v>
                </c:pt>
                <c:pt idx="61" formatCode="0.000">
                  <c:v>113.89400000000001</c:v>
                </c:pt>
                <c:pt idx="62" formatCode="0.000">
                  <c:v>115.596</c:v>
                </c:pt>
                <c:pt idx="63" formatCode="0.000">
                  <c:v>117.55</c:v>
                </c:pt>
                <c:pt idx="64" formatCode="0.000">
                  <c:v>119.642</c:v>
                </c:pt>
                <c:pt idx="65" formatCode="0.000">
                  <c:v>122.108</c:v>
                </c:pt>
                <c:pt idx="66" formatCode="0.000">
                  <c:v>124.449</c:v>
                </c:pt>
                <c:pt idx="67" formatCode="0.000">
                  <c:v>126.462</c:v>
                </c:pt>
                <c:pt idx="68" formatCode="0.000">
                  <c:v>128.19</c:v>
                </c:pt>
                <c:pt idx="69" formatCode="0.000">
                  <c:v>129.68299999999999</c:v>
                </c:pt>
              </c:numCache>
            </c:numRef>
          </c:val>
          <c:smooth val="0"/>
          <c:extLst>
            <c:ext xmlns:c16="http://schemas.microsoft.com/office/drawing/2014/chart" uri="{C3380CC4-5D6E-409C-BE32-E72D297353CC}">
              <c16:uniqueId val="{00000001-CAC7-4C26-8FB2-AC5B927978CF}"/>
            </c:ext>
          </c:extLst>
        </c:ser>
        <c:dLbls>
          <c:showLegendKey val="0"/>
          <c:showVal val="0"/>
          <c:showCatName val="0"/>
          <c:showSerName val="0"/>
          <c:showPercent val="0"/>
          <c:showBubbleSize val="0"/>
        </c:dLbls>
        <c:marker val="1"/>
        <c:smooth val="0"/>
        <c:axId val="66234240"/>
        <c:axId val="66235776"/>
      </c:lineChart>
      <c:lineChart>
        <c:grouping val="standard"/>
        <c:varyColors val="0"/>
        <c:ser>
          <c:idx val="2"/>
          <c:order val="2"/>
          <c:tx>
            <c:strRef>
              <c:f>Sheet1!$D$1</c:f>
              <c:strCache>
                <c:ptCount val="1"/>
                <c:pt idx="0">
                  <c:v>Share of Service-Producing</c:v>
                </c:pt>
              </c:strCache>
            </c:strRef>
          </c:tx>
          <c:spPr>
            <a:ln w="38100" cap="rnd">
              <a:solidFill>
                <a:schemeClr val="accent3">
                  <a:lumMod val="75000"/>
                </a:schemeClr>
              </a:solidFill>
              <a:round/>
            </a:ln>
            <a:effectLst/>
          </c:spPr>
          <c:marker>
            <c:symbol val="none"/>
          </c:marker>
          <c:cat>
            <c:numRef>
              <c:f>Sheet1!$A$2:$A$71</c:f>
              <c:numCache>
                <c:formatCode>General</c:formatCode>
                <c:ptCount val="7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numCache>
            </c:numRef>
          </c:cat>
          <c:val>
            <c:numRef>
              <c:f>Sheet1!$D$2:$D$71</c:f>
              <c:numCache>
                <c:formatCode>General</c:formatCode>
                <c:ptCount val="70"/>
                <c:pt idx="0">
                  <c:v>0.58244111349036398</c:v>
                </c:pt>
                <c:pt idx="1">
                  <c:v>0.58506224066390033</c:v>
                </c:pt>
                <c:pt idx="2">
                  <c:v>0.58116232464929862</c:v>
                </c:pt>
                <c:pt idx="3">
                  <c:v>0.58752515090543256</c:v>
                </c:pt>
                <c:pt idx="4">
                  <c:v>0.59959349593495936</c:v>
                </c:pt>
                <c:pt idx="5">
                  <c:v>0.5957446808510638</c:v>
                </c:pt>
                <c:pt idx="6">
                  <c:v>0.59735349716446118</c:v>
                </c:pt>
                <c:pt idx="7">
                  <c:v>0.60994263862332698</c:v>
                </c:pt>
                <c:pt idx="8">
                  <c:v>0.61849710982658956</c:v>
                </c:pt>
                <c:pt idx="9">
                  <c:v>0.61666666666666659</c:v>
                </c:pt>
                <c:pt idx="10">
                  <c:v>0.63795251217394577</c:v>
                </c:pt>
                <c:pt idx="11">
                  <c:v>0.64914294315765708</c:v>
                </c:pt>
                <c:pt idx="12">
                  <c:v>0.64895892364221341</c:v>
                </c:pt>
                <c:pt idx="13">
                  <c:v>0.65312695714413527</c:v>
                </c:pt>
                <c:pt idx="14">
                  <c:v>0.6576093557510454</c:v>
                </c:pt>
                <c:pt idx="15">
                  <c:v>0.65842938883821212</c:v>
                </c:pt>
                <c:pt idx="16">
                  <c:v>0.6567729712661825</c:v>
                </c:pt>
                <c:pt idx="17">
                  <c:v>0.6642938234481911</c:v>
                </c:pt>
                <c:pt idx="18">
                  <c:v>0.66921889838556514</c:v>
                </c:pt>
                <c:pt idx="19">
                  <c:v>0.67151650811415775</c:v>
                </c:pt>
                <c:pt idx="20">
                  <c:v>0.68215365654423255</c:v>
                </c:pt>
                <c:pt idx="21">
                  <c:v>0.69359734475617718</c:v>
                </c:pt>
                <c:pt idx="22">
                  <c:v>0.69619477104592709</c:v>
                </c:pt>
                <c:pt idx="23">
                  <c:v>0.69205515430072229</c:v>
                </c:pt>
                <c:pt idx="24">
                  <c:v>0.69760820045558092</c:v>
                </c:pt>
                <c:pt idx="25">
                  <c:v>0.72066878062842321</c:v>
                </c:pt>
                <c:pt idx="26">
                  <c:v>0.71202928345785488</c:v>
                </c:pt>
                <c:pt idx="27">
                  <c:v>0.72145697933844211</c:v>
                </c:pt>
                <c:pt idx="28">
                  <c:v>0.72059776071065051</c:v>
                </c:pt>
                <c:pt idx="29">
                  <c:v>0.71975514871576396</c:v>
                </c:pt>
                <c:pt idx="30">
                  <c:v>0.72879290880028613</c:v>
                </c:pt>
                <c:pt idx="31">
                  <c:v>0.7317778420338531</c:v>
                </c:pt>
                <c:pt idx="32">
                  <c:v>0.74476513865308436</c:v>
                </c:pt>
                <c:pt idx="33">
                  <c:v>0.75406096710256776</c:v>
                </c:pt>
                <c:pt idx="34">
                  <c:v>0.75183988987134009</c:v>
                </c:pt>
                <c:pt idx="35">
                  <c:v>0.75756797039625845</c:v>
                </c:pt>
                <c:pt idx="36">
                  <c:v>0.76498216049507151</c:v>
                </c:pt>
                <c:pt idx="37">
                  <c:v>0.77005976290780831</c:v>
                </c:pt>
                <c:pt idx="38">
                  <c:v>0.77296337445042695</c:v>
                </c:pt>
                <c:pt idx="39">
                  <c:v>0.77662687537739794</c:v>
                </c:pt>
                <c:pt idx="40">
                  <c:v>0.78099757207610576</c:v>
                </c:pt>
                <c:pt idx="41">
                  <c:v>0.78946387294012377</c:v>
                </c:pt>
                <c:pt idx="42">
                  <c:v>0.7957853874948011</c:v>
                </c:pt>
                <c:pt idx="43">
                  <c:v>0.79932080311419007</c:v>
                </c:pt>
                <c:pt idx="44">
                  <c:v>0.80105526145674999</c:v>
                </c:pt>
                <c:pt idx="45">
                  <c:v>0.80201101268853248</c:v>
                </c:pt>
                <c:pt idx="46">
                  <c:v>0.80444915962174635</c:v>
                </c:pt>
                <c:pt idx="47">
                  <c:v>0.80545057665993358</c:v>
                </c:pt>
                <c:pt idx="48">
                  <c:v>0.80695023542654221</c:v>
                </c:pt>
                <c:pt idx="49">
                  <c:v>0.8103385455024692</c:v>
                </c:pt>
                <c:pt idx="50">
                  <c:v>0.81296050385096941</c:v>
                </c:pt>
                <c:pt idx="51">
                  <c:v>0.81890384980087239</c:v>
                </c:pt>
                <c:pt idx="52">
                  <c:v>0.82693856883098948</c:v>
                </c:pt>
                <c:pt idx="53">
                  <c:v>0.83218332448711152</c:v>
                </c:pt>
                <c:pt idx="54">
                  <c:v>0.83351466504355765</c:v>
                </c:pt>
                <c:pt idx="55">
                  <c:v>0.84032011333579504</c:v>
                </c:pt>
                <c:pt idx="56">
                  <c:v>0.83443679410965044</c:v>
                </c:pt>
                <c:pt idx="57">
                  <c:v>0.8384217908560383</c:v>
                </c:pt>
                <c:pt idx="58">
                  <c:v>0.84373107649655277</c:v>
                </c:pt>
                <c:pt idx="59">
                  <c:v>0.85849142926859023</c:v>
                </c:pt>
                <c:pt idx="60">
                  <c:v>0.86397596916451469</c:v>
                </c:pt>
                <c:pt idx="61">
                  <c:v>0.86321916614244243</c:v>
                </c:pt>
                <c:pt idx="62">
                  <c:v>0.86255372492836668</c:v>
                </c:pt>
                <c:pt idx="63">
                  <c:v>0.8625054112951156</c:v>
                </c:pt>
                <c:pt idx="64">
                  <c:v>0.86157059014150428</c:v>
                </c:pt>
                <c:pt idx="65">
                  <c:v>0.86173606210303466</c:v>
                </c:pt>
                <c:pt idx="66">
                  <c:v>0.86328195452212164</c:v>
                </c:pt>
                <c:pt idx="67">
                  <c:v>0.86315114120345093</c:v>
                </c:pt>
                <c:pt idx="68">
                  <c:v>0.86098275213583364</c:v>
                </c:pt>
                <c:pt idx="69">
                  <c:v>0.86018930625294343</c:v>
                </c:pt>
              </c:numCache>
            </c:numRef>
          </c:val>
          <c:smooth val="0"/>
          <c:extLst>
            <c:ext xmlns:c16="http://schemas.microsoft.com/office/drawing/2014/chart" uri="{C3380CC4-5D6E-409C-BE32-E72D297353CC}">
              <c16:uniqueId val="{00000002-CAC7-4C26-8FB2-AC5B927978CF}"/>
            </c:ext>
          </c:extLst>
        </c:ser>
        <c:dLbls>
          <c:showLegendKey val="0"/>
          <c:showVal val="0"/>
          <c:showCatName val="0"/>
          <c:showSerName val="0"/>
          <c:showPercent val="0"/>
          <c:showBubbleSize val="0"/>
        </c:dLbls>
        <c:marker val="1"/>
        <c:smooth val="0"/>
        <c:axId val="66256256"/>
        <c:axId val="66254336"/>
      </c:lineChart>
      <c:catAx>
        <c:axId val="6623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6235776"/>
        <c:crosses val="autoZero"/>
        <c:auto val="1"/>
        <c:lblAlgn val="ctr"/>
        <c:lblOffset val="100"/>
        <c:tickLblSkip val="3"/>
        <c:tickMarkSkip val="1"/>
        <c:noMultiLvlLbl val="0"/>
      </c:catAx>
      <c:valAx>
        <c:axId val="6623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Millions of Jobs</a:t>
                </a:r>
              </a:p>
              <a:p>
                <a:pPr>
                  <a:defRPr/>
                </a:pPr>
                <a:endParaRPr lang="en-US"/>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6234240"/>
        <c:crosses val="autoZero"/>
        <c:crossBetween val="between"/>
        <c:majorUnit val="10"/>
      </c:valAx>
      <c:valAx>
        <c:axId val="66254336"/>
        <c:scaling>
          <c:orientation val="minMax"/>
          <c:min val="0.4"/>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Share of Service-Producing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256256"/>
        <c:crosses val="max"/>
        <c:crossBetween val="between"/>
      </c:valAx>
      <c:catAx>
        <c:axId val="66256256"/>
        <c:scaling>
          <c:orientation val="minMax"/>
        </c:scaling>
        <c:delete val="1"/>
        <c:axPos val="b"/>
        <c:numFmt formatCode="General" sourceLinked="1"/>
        <c:majorTickMark val="none"/>
        <c:minorTickMark val="none"/>
        <c:tickLblPos val="none"/>
        <c:crossAx val="6625433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60215357561482"/>
          <c:y val="0"/>
          <c:w val="0.6481645687181754"/>
          <c:h val="0.90912767725959964"/>
        </c:manualLayout>
      </c:layout>
      <c:barChart>
        <c:barDir val="bar"/>
        <c:grouping val="percentStacked"/>
        <c:varyColors val="0"/>
        <c:ser>
          <c:idx val="0"/>
          <c:order val="0"/>
          <c:tx>
            <c:strRef>
              <c:f>Sheet1!$B$1</c:f>
              <c:strCache>
                <c:ptCount val="1"/>
                <c:pt idx="0">
                  <c:v>Agriculture</c:v>
                </c:pt>
              </c:strCache>
            </c:strRef>
          </c:tx>
          <c:spPr>
            <a:solidFill>
              <a:srgbClr val="00B050"/>
            </a:solidFill>
            <a:ln>
              <a:noFill/>
            </a:ln>
            <a:effectLst/>
          </c:spPr>
          <c:invertIfNegative val="0"/>
          <c:cat>
            <c:strRef>
              <c:f>Sheet1!$A$2:$A$91</c:f>
              <c:strCache>
                <c:ptCount val="10"/>
                <c:pt idx="0">
                  <c:v>Argentina</c:v>
                </c:pt>
                <c:pt idx="1">
                  <c:v>Brazil</c:v>
                </c:pt>
                <c:pt idx="2">
                  <c:v>Cambodia</c:v>
                </c:pt>
                <c:pt idx="3">
                  <c:v>Indonesia</c:v>
                </c:pt>
                <c:pt idx="4">
                  <c:v>Japan</c:v>
                </c:pt>
                <c:pt idx="5">
                  <c:v>Mexico</c:v>
                </c:pt>
                <c:pt idx="6">
                  <c:v>Pakistan</c:v>
                </c:pt>
                <c:pt idx="7">
                  <c:v>Philippines</c:v>
                </c:pt>
                <c:pt idx="8">
                  <c:v>Russian Federation</c:v>
                </c:pt>
                <c:pt idx="9">
                  <c:v>United States</c:v>
                </c:pt>
              </c:strCache>
            </c:strRef>
          </c:cat>
          <c:val>
            <c:numRef>
              <c:f>Sheet1!$B$2:$B$91</c:f>
              <c:numCache>
                <c:formatCode>General</c:formatCode>
                <c:ptCount val="10"/>
                <c:pt idx="0">
                  <c:v>2</c:v>
                </c:pt>
                <c:pt idx="1">
                  <c:v>23</c:v>
                </c:pt>
                <c:pt idx="2">
                  <c:v>72</c:v>
                </c:pt>
                <c:pt idx="3">
                  <c:v>43</c:v>
                </c:pt>
                <c:pt idx="4">
                  <c:v>5</c:v>
                </c:pt>
                <c:pt idx="5">
                  <c:v>22</c:v>
                </c:pt>
                <c:pt idx="6">
                  <c:v>38</c:v>
                </c:pt>
                <c:pt idx="7">
                  <c:v>45</c:v>
                </c:pt>
                <c:pt idx="8">
                  <c:v>12</c:v>
                </c:pt>
                <c:pt idx="9">
                  <c:v>4</c:v>
                </c:pt>
              </c:numCache>
            </c:numRef>
          </c:val>
          <c:extLst>
            <c:ext xmlns:c16="http://schemas.microsoft.com/office/drawing/2014/chart" uri="{C3380CC4-5D6E-409C-BE32-E72D297353CC}">
              <c16:uniqueId val="{00000000-91E2-4C3A-8450-D37ABF90E835}"/>
            </c:ext>
          </c:extLst>
        </c:ser>
        <c:ser>
          <c:idx val="1"/>
          <c:order val="1"/>
          <c:tx>
            <c:strRef>
              <c:f>Sheet1!$C$1</c:f>
              <c:strCache>
                <c:ptCount val="1"/>
                <c:pt idx="0">
                  <c:v>Industry</c:v>
                </c:pt>
              </c:strCache>
            </c:strRef>
          </c:tx>
          <c:spPr>
            <a:solidFill>
              <a:srgbClr val="0070C0"/>
            </a:solidFill>
            <a:ln>
              <a:noFill/>
            </a:ln>
            <a:effectLst/>
          </c:spPr>
          <c:invertIfNegative val="0"/>
          <c:cat>
            <c:strRef>
              <c:f>Sheet1!$A$2:$A$91</c:f>
              <c:strCache>
                <c:ptCount val="10"/>
                <c:pt idx="0">
                  <c:v>Argentina</c:v>
                </c:pt>
                <c:pt idx="1">
                  <c:v>Brazil</c:v>
                </c:pt>
                <c:pt idx="2">
                  <c:v>Cambodia</c:v>
                </c:pt>
                <c:pt idx="3">
                  <c:v>Indonesia</c:v>
                </c:pt>
                <c:pt idx="4">
                  <c:v>Japan</c:v>
                </c:pt>
                <c:pt idx="5">
                  <c:v>Mexico</c:v>
                </c:pt>
                <c:pt idx="6">
                  <c:v>Pakistan</c:v>
                </c:pt>
                <c:pt idx="7">
                  <c:v>Philippines</c:v>
                </c:pt>
                <c:pt idx="8">
                  <c:v>Russian Federation</c:v>
                </c:pt>
                <c:pt idx="9">
                  <c:v>United States</c:v>
                </c:pt>
              </c:strCache>
            </c:strRef>
          </c:cat>
          <c:val>
            <c:numRef>
              <c:f>Sheet1!$C$2:$C$91</c:f>
              <c:numCache>
                <c:formatCode>General</c:formatCode>
                <c:ptCount val="10"/>
                <c:pt idx="0">
                  <c:v>28</c:v>
                </c:pt>
                <c:pt idx="1">
                  <c:v>28</c:v>
                </c:pt>
                <c:pt idx="2">
                  <c:v>7</c:v>
                </c:pt>
                <c:pt idx="3">
                  <c:v>13</c:v>
                </c:pt>
                <c:pt idx="4">
                  <c:v>36</c:v>
                </c:pt>
                <c:pt idx="5">
                  <c:v>28</c:v>
                </c:pt>
                <c:pt idx="6">
                  <c:v>22</c:v>
                </c:pt>
                <c:pt idx="7">
                  <c:v>18</c:v>
                </c:pt>
                <c:pt idx="8">
                  <c:v>39</c:v>
                </c:pt>
                <c:pt idx="9">
                  <c:v>31</c:v>
                </c:pt>
              </c:numCache>
            </c:numRef>
          </c:val>
          <c:extLst>
            <c:ext xmlns:c16="http://schemas.microsoft.com/office/drawing/2014/chart" uri="{C3380CC4-5D6E-409C-BE32-E72D297353CC}">
              <c16:uniqueId val="{00000001-91E2-4C3A-8450-D37ABF90E835}"/>
            </c:ext>
          </c:extLst>
        </c:ser>
        <c:ser>
          <c:idx val="2"/>
          <c:order val="2"/>
          <c:tx>
            <c:strRef>
              <c:f>Sheet1!$D$1</c:f>
              <c:strCache>
                <c:ptCount val="1"/>
                <c:pt idx="0">
                  <c:v>Services</c:v>
                </c:pt>
              </c:strCache>
            </c:strRef>
          </c:tx>
          <c:spPr>
            <a:solidFill>
              <a:srgbClr val="00B0F0"/>
            </a:solidFill>
            <a:ln>
              <a:noFill/>
            </a:ln>
            <a:effectLst/>
          </c:spPr>
          <c:invertIfNegative val="0"/>
          <c:cat>
            <c:strRef>
              <c:f>Sheet1!$A$2:$A$91</c:f>
              <c:strCache>
                <c:ptCount val="10"/>
                <c:pt idx="0">
                  <c:v>Argentina</c:v>
                </c:pt>
                <c:pt idx="1">
                  <c:v>Brazil</c:v>
                </c:pt>
                <c:pt idx="2">
                  <c:v>Cambodia</c:v>
                </c:pt>
                <c:pt idx="3">
                  <c:v>Indonesia</c:v>
                </c:pt>
                <c:pt idx="4">
                  <c:v>Japan</c:v>
                </c:pt>
                <c:pt idx="5">
                  <c:v>Mexico</c:v>
                </c:pt>
                <c:pt idx="6">
                  <c:v>Pakistan</c:v>
                </c:pt>
                <c:pt idx="7">
                  <c:v>Philippines</c:v>
                </c:pt>
                <c:pt idx="8">
                  <c:v>Russian Federation</c:v>
                </c:pt>
                <c:pt idx="9">
                  <c:v>United States</c:v>
                </c:pt>
              </c:strCache>
            </c:strRef>
          </c:cat>
          <c:val>
            <c:numRef>
              <c:f>Sheet1!$D$2:$D$91</c:f>
              <c:numCache>
                <c:formatCode>General</c:formatCode>
                <c:ptCount val="10"/>
                <c:pt idx="0">
                  <c:v>70</c:v>
                </c:pt>
                <c:pt idx="1">
                  <c:v>49</c:v>
                </c:pt>
                <c:pt idx="2">
                  <c:v>20</c:v>
                </c:pt>
                <c:pt idx="3">
                  <c:v>45</c:v>
                </c:pt>
                <c:pt idx="4">
                  <c:v>59</c:v>
                </c:pt>
                <c:pt idx="5">
                  <c:v>50</c:v>
                </c:pt>
                <c:pt idx="6">
                  <c:v>40</c:v>
                </c:pt>
                <c:pt idx="7">
                  <c:v>37</c:v>
                </c:pt>
                <c:pt idx="8">
                  <c:v>48</c:v>
                </c:pt>
                <c:pt idx="9">
                  <c:v>65</c:v>
                </c:pt>
              </c:numCache>
            </c:numRef>
          </c:val>
          <c:extLst>
            <c:ext xmlns:c16="http://schemas.microsoft.com/office/drawing/2014/chart" uri="{C3380CC4-5D6E-409C-BE32-E72D297353CC}">
              <c16:uniqueId val="{00000002-91E2-4C3A-8450-D37ABF90E835}"/>
            </c:ext>
          </c:extLst>
        </c:ser>
        <c:dLbls>
          <c:showLegendKey val="0"/>
          <c:showVal val="0"/>
          <c:showCatName val="0"/>
          <c:showSerName val="0"/>
          <c:showPercent val="0"/>
          <c:showBubbleSize val="0"/>
        </c:dLbls>
        <c:gapWidth val="150"/>
        <c:overlap val="100"/>
        <c:axId val="83116032"/>
        <c:axId val="83117568"/>
      </c:barChart>
      <c:catAx>
        <c:axId val="8311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83117568"/>
        <c:crosses val="autoZero"/>
        <c:auto val="1"/>
        <c:lblAlgn val="ctr"/>
        <c:lblOffset val="100"/>
        <c:tickLblSkip val="1"/>
        <c:tickMarkSkip val="1"/>
        <c:noMultiLvlLbl val="0"/>
      </c:catAx>
      <c:valAx>
        <c:axId val="83117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83116032"/>
        <c:crosses val="autoZero"/>
        <c:crossBetween val="between"/>
        <c:majorUnit val="0.1"/>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7394B-C7D1-4D37-A12A-C5D3A8FF7C6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36FCEE9-A7BF-4C9A-ABD3-68CE54537893}">
      <dgm:prSet phldrT="[Text]"/>
      <dgm:spPr>
        <a:solidFill>
          <a:schemeClr val="accent3">
            <a:lumMod val="50000"/>
          </a:schemeClr>
        </a:solidFill>
      </dgm:spPr>
      <dgm:t>
        <a:bodyPr/>
        <a:lstStyle/>
        <a:p>
          <a:r>
            <a:rPr lang="en-US" dirty="0"/>
            <a:t>Physical Capital</a:t>
          </a:r>
        </a:p>
      </dgm:t>
    </dgm:pt>
    <dgm:pt modelId="{7B74B48C-8667-4812-9112-A2D1C855AF29}" type="parTrans" cxnId="{0115CBE0-BB13-4882-AFE2-0D2C46F7FDFF}">
      <dgm:prSet/>
      <dgm:spPr/>
      <dgm:t>
        <a:bodyPr/>
        <a:lstStyle/>
        <a:p>
          <a:endParaRPr lang="en-US"/>
        </a:p>
      </dgm:t>
    </dgm:pt>
    <dgm:pt modelId="{C0DDBD1C-DE56-48A1-B62B-3E65FB4AF54C}" type="sibTrans" cxnId="{0115CBE0-BB13-4882-AFE2-0D2C46F7FDFF}">
      <dgm:prSet/>
      <dgm:spPr/>
      <dgm:t>
        <a:bodyPr/>
        <a:lstStyle/>
        <a:p>
          <a:endParaRPr lang="en-US"/>
        </a:p>
      </dgm:t>
    </dgm:pt>
    <dgm:pt modelId="{F08132CB-064F-4FEA-BB22-EF605E9F1332}">
      <dgm:prSet phldrT="[Text]"/>
      <dgm:spPr>
        <a:solidFill>
          <a:schemeClr val="accent3">
            <a:lumMod val="50000"/>
          </a:schemeClr>
        </a:solidFill>
      </dgm:spPr>
      <dgm:t>
        <a:bodyPr/>
        <a:lstStyle/>
        <a:p>
          <a:r>
            <a:rPr lang="en-US" dirty="0"/>
            <a:t>Infrastructures and resources that can be used in a productive manner.</a:t>
          </a:r>
        </a:p>
      </dgm:t>
    </dgm:pt>
    <dgm:pt modelId="{2BBD3AFE-65F1-43B7-94CB-6AA2B503AB2A}" type="parTrans" cxnId="{A7D23777-4741-4E1D-8A41-92E3D56ED2F4}">
      <dgm:prSet/>
      <dgm:spPr/>
      <dgm:t>
        <a:bodyPr/>
        <a:lstStyle/>
        <a:p>
          <a:endParaRPr lang="en-US"/>
        </a:p>
      </dgm:t>
    </dgm:pt>
    <dgm:pt modelId="{0C7D4AB8-3287-49ED-927C-104AEE87824F}" type="sibTrans" cxnId="{A7D23777-4741-4E1D-8A41-92E3D56ED2F4}">
      <dgm:prSet/>
      <dgm:spPr/>
      <dgm:t>
        <a:bodyPr/>
        <a:lstStyle/>
        <a:p>
          <a:endParaRPr lang="en-US"/>
        </a:p>
      </dgm:t>
    </dgm:pt>
    <dgm:pt modelId="{3F32F33B-B63F-4C2E-B7D3-7642B7102509}">
      <dgm:prSet phldrT="[Text]"/>
      <dgm:spPr>
        <a:solidFill>
          <a:schemeClr val="accent3">
            <a:lumMod val="50000"/>
          </a:schemeClr>
        </a:solidFill>
      </dgm:spPr>
      <dgm:t>
        <a:bodyPr/>
        <a:lstStyle/>
        <a:p>
          <a:r>
            <a:rPr lang="en-US" dirty="0"/>
            <a:t>Human Capital</a:t>
          </a:r>
        </a:p>
      </dgm:t>
    </dgm:pt>
    <dgm:pt modelId="{6DBDC5A7-9C87-4D96-85E1-52F7FBCD9E2D}" type="parTrans" cxnId="{8F32E47D-A5F4-42B4-8314-4DB248A27997}">
      <dgm:prSet/>
      <dgm:spPr/>
      <dgm:t>
        <a:bodyPr/>
        <a:lstStyle/>
        <a:p>
          <a:endParaRPr lang="en-US"/>
        </a:p>
      </dgm:t>
    </dgm:pt>
    <dgm:pt modelId="{315A9A84-7246-4ED4-B928-2C60C8B51B4F}" type="sibTrans" cxnId="{8F32E47D-A5F4-42B4-8314-4DB248A27997}">
      <dgm:prSet/>
      <dgm:spPr/>
      <dgm:t>
        <a:bodyPr/>
        <a:lstStyle/>
        <a:p>
          <a:endParaRPr lang="en-US"/>
        </a:p>
      </dgm:t>
    </dgm:pt>
    <dgm:pt modelId="{7A9F7EF5-3DD5-46B1-8222-BDCB42C20C2F}">
      <dgm:prSet phldrT="[Text]"/>
      <dgm:spPr>
        <a:solidFill>
          <a:schemeClr val="accent3">
            <a:lumMod val="50000"/>
          </a:schemeClr>
        </a:solidFill>
      </dgm:spPr>
      <dgm:t>
        <a:bodyPr/>
        <a:lstStyle/>
        <a:p>
          <a:r>
            <a:rPr lang="en-US" dirty="0"/>
            <a:t>The total population and its qualification level.</a:t>
          </a:r>
        </a:p>
      </dgm:t>
    </dgm:pt>
    <dgm:pt modelId="{13B5677A-2D78-4A46-BDED-6E7501B938AF}" type="parTrans" cxnId="{FF234C9B-9B47-4B89-9078-246C38712B93}">
      <dgm:prSet/>
      <dgm:spPr/>
      <dgm:t>
        <a:bodyPr/>
        <a:lstStyle/>
        <a:p>
          <a:endParaRPr lang="en-US"/>
        </a:p>
      </dgm:t>
    </dgm:pt>
    <dgm:pt modelId="{0A8A6105-49C6-402D-A0B3-6CD8F778FF76}" type="sibTrans" cxnId="{FF234C9B-9B47-4B89-9078-246C38712B93}">
      <dgm:prSet/>
      <dgm:spPr/>
      <dgm:t>
        <a:bodyPr/>
        <a:lstStyle/>
        <a:p>
          <a:endParaRPr lang="en-US"/>
        </a:p>
      </dgm:t>
    </dgm:pt>
    <dgm:pt modelId="{70A8577B-3CDD-45DD-8E15-DFC20DA07051}">
      <dgm:prSet/>
      <dgm:spPr/>
      <dgm:t>
        <a:bodyPr/>
        <a:lstStyle/>
        <a:p>
          <a:r>
            <a:rPr lang="en-US" dirty="0"/>
            <a:t>Public utilities:</a:t>
          </a:r>
        </a:p>
      </dgm:t>
    </dgm:pt>
    <dgm:pt modelId="{9C28A4B1-C6E9-4498-A97F-0DCCC3BC86C9}" type="parTrans" cxnId="{7F60C8DE-4840-4850-B990-290A0A8C090E}">
      <dgm:prSet/>
      <dgm:spPr/>
      <dgm:t>
        <a:bodyPr/>
        <a:lstStyle/>
        <a:p>
          <a:endParaRPr lang="en-US"/>
        </a:p>
      </dgm:t>
    </dgm:pt>
    <dgm:pt modelId="{143D0288-D700-4EBD-A3C7-F6A512CF0DA7}" type="sibTrans" cxnId="{7F60C8DE-4840-4850-B990-290A0A8C090E}">
      <dgm:prSet/>
      <dgm:spPr/>
      <dgm:t>
        <a:bodyPr/>
        <a:lstStyle/>
        <a:p>
          <a:endParaRPr lang="en-US"/>
        </a:p>
      </dgm:t>
    </dgm:pt>
    <dgm:pt modelId="{85D52137-C75C-4431-87BC-9A6DDC027A96}">
      <dgm:prSet/>
      <dgm:spPr/>
      <dgm:t>
        <a:bodyPr/>
        <a:lstStyle/>
        <a:p>
          <a:r>
            <a:rPr lang="en-US" dirty="0"/>
            <a:t>Energy, telecommunications, water supply and waste disposal.</a:t>
          </a:r>
        </a:p>
      </dgm:t>
    </dgm:pt>
    <dgm:pt modelId="{748B9618-7F21-48FC-9B0E-994D6326B901}" type="parTrans" cxnId="{FF6A6E82-DF71-4D7F-A211-DD08BD54BD7C}">
      <dgm:prSet/>
      <dgm:spPr/>
      <dgm:t>
        <a:bodyPr/>
        <a:lstStyle/>
        <a:p>
          <a:endParaRPr lang="en-US"/>
        </a:p>
      </dgm:t>
    </dgm:pt>
    <dgm:pt modelId="{A5104EEA-997A-4D6F-BECD-722E3F801FF1}" type="sibTrans" cxnId="{FF6A6E82-DF71-4D7F-A211-DD08BD54BD7C}">
      <dgm:prSet/>
      <dgm:spPr/>
      <dgm:t>
        <a:bodyPr/>
        <a:lstStyle/>
        <a:p>
          <a:endParaRPr lang="en-US"/>
        </a:p>
      </dgm:t>
    </dgm:pt>
    <dgm:pt modelId="{2F93420D-4F5B-45D2-BA50-56566BBB2CEE}">
      <dgm:prSet/>
      <dgm:spPr/>
      <dgm:t>
        <a:bodyPr/>
        <a:lstStyle/>
        <a:p>
          <a:r>
            <a:rPr lang="en-US" dirty="0"/>
            <a:t>Public works:</a:t>
          </a:r>
        </a:p>
      </dgm:t>
    </dgm:pt>
    <dgm:pt modelId="{01DD532D-C1AD-4008-BD11-82DCD9D1559D}" type="parTrans" cxnId="{7CB0224E-6896-4F65-BFD4-07627632C5AC}">
      <dgm:prSet/>
      <dgm:spPr/>
      <dgm:t>
        <a:bodyPr/>
        <a:lstStyle/>
        <a:p>
          <a:endParaRPr lang="en-US"/>
        </a:p>
      </dgm:t>
    </dgm:pt>
    <dgm:pt modelId="{C4EC003E-A00C-4BFC-B289-8A8E35CF15CF}" type="sibTrans" cxnId="{7CB0224E-6896-4F65-BFD4-07627632C5AC}">
      <dgm:prSet/>
      <dgm:spPr/>
      <dgm:t>
        <a:bodyPr/>
        <a:lstStyle/>
        <a:p>
          <a:endParaRPr lang="en-US"/>
        </a:p>
      </dgm:t>
    </dgm:pt>
    <dgm:pt modelId="{951701E1-187A-4CD2-82D0-D7F9F00CA9F9}">
      <dgm:prSet/>
      <dgm:spPr/>
      <dgm:t>
        <a:bodyPr/>
        <a:lstStyle/>
        <a:p>
          <a:r>
            <a:rPr lang="en-US" dirty="0"/>
            <a:t>Roads, dams, irrigation canals.</a:t>
          </a:r>
        </a:p>
      </dgm:t>
    </dgm:pt>
    <dgm:pt modelId="{B2A23CDD-C93B-46AF-948B-ED14EFAFCC34}" type="parTrans" cxnId="{957060EE-38E9-4552-8037-A65CC4F78E51}">
      <dgm:prSet/>
      <dgm:spPr/>
      <dgm:t>
        <a:bodyPr/>
        <a:lstStyle/>
        <a:p>
          <a:endParaRPr lang="en-US"/>
        </a:p>
      </dgm:t>
    </dgm:pt>
    <dgm:pt modelId="{9757ED62-B068-4E38-8D05-952C4CF8ED68}" type="sibTrans" cxnId="{957060EE-38E9-4552-8037-A65CC4F78E51}">
      <dgm:prSet/>
      <dgm:spPr/>
      <dgm:t>
        <a:bodyPr/>
        <a:lstStyle/>
        <a:p>
          <a:endParaRPr lang="en-US"/>
        </a:p>
      </dgm:t>
    </dgm:pt>
    <dgm:pt modelId="{61B89E0C-16CC-48D5-9552-CE54AAAFAD4B}">
      <dgm:prSet/>
      <dgm:spPr/>
      <dgm:t>
        <a:bodyPr/>
        <a:lstStyle/>
        <a:p>
          <a:r>
            <a:rPr lang="en-US" dirty="0"/>
            <a:t>Transport infrastructures:</a:t>
          </a:r>
        </a:p>
      </dgm:t>
    </dgm:pt>
    <dgm:pt modelId="{A027E160-1CA8-447F-859B-E30B1828CB17}" type="parTrans" cxnId="{3828D4A3-7C3A-44C3-B7F0-FF4C29F2D817}">
      <dgm:prSet/>
      <dgm:spPr/>
      <dgm:t>
        <a:bodyPr/>
        <a:lstStyle/>
        <a:p>
          <a:endParaRPr lang="en-US"/>
        </a:p>
      </dgm:t>
    </dgm:pt>
    <dgm:pt modelId="{C557D31D-C95A-4A2C-B3BB-923DEBE7DB13}" type="sibTrans" cxnId="{3828D4A3-7C3A-44C3-B7F0-FF4C29F2D817}">
      <dgm:prSet/>
      <dgm:spPr/>
      <dgm:t>
        <a:bodyPr/>
        <a:lstStyle/>
        <a:p>
          <a:endParaRPr lang="en-US"/>
        </a:p>
      </dgm:t>
    </dgm:pt>
    <dgm:pt modelId="{29C3F3A5-1397-4A22-8152-2FCBC61A097B}">
      <dgm:prSet/>
      <dgm:spPr/>
      <dgm:t>
        <a:bodyPr/>
        <a:lstStyle/>
        <a:p>
          <a:r>
            <a:rPr lang="en-US" dirty="0"/>
            <a:t>Ports, airports, railways, public transit systems.</a:t>
          </a:r>
        </a:p>
      </dgm:t>
    </dgm:pt>
    <dgm:pt modelId="{5385DFB6-C892-4D1C-A486-EE707FC9F676}" type="parTrans" cxnId="{55CF5E37-F0C6-4F15-BB91-CBDDB49FC963}">
      <dgm:prSet/>
      <dgm:spPr/>
      <dgm:t>
        <a:bodyPr/>
        <a:lstStyle/>
        <a:p>
          <a:endParaRPr lang="en-US"/>
        </a:p>
      </dgm:t>
    </dgm:pt>
    <dgm:pt modelId="{534F6E00-ED2F-4848-9E5A-18A679C416FF}" type="sibTrans" cxnId="{55CF5E37-F0C6-4F15-BB91-CBDDB49FC963}">
      <dgm:prSet/>
      <dgm:spPr/>
      <dgm:t>
        <a:bodyPr/>
        <a:lstStyle/>
        <a:p>
          <a:endParaRPr lang="en-US"/>
        </a:p>
      </dgm:t>
    </dgm:pt>
    <dgm:pt modelId="{8678104A-9871-4D7C-8559-7EFB89D30CD2}">
      <dgm:prSet/>
      <dgm:spPr/>
      <dgm:t>
        <a:bodyPr/>
        <a:lstStyle/>
        <a:p>
          <a:r>
            <a:rPr lang="en-US" dirty="0"/>
            <a:t>Development of human capital:</a:t>
          </a:r>
        </a:p>
      </dgm:t>
    </dgm:pt>
    <dgm:pt modelId="{C18A2771-6836-4D83-BB88-4C1DA46B81E8}" type="parTrans" cxnId="{1B879DE9-D070-4DEA-83FD-B8F407D16C98}">
      <dgm:prSet/>
      <dgm:spPr/>
      <dgm:t>
        <a:bodyPr/>
        <a:lstStyle/>
        <a:p>
          <a:endParaRPr lang="en-US"/>
        </a:p>
      </dgm:t>
    </dgm:pt>
    <dgm:pt modelId="{0F0FC9D5-12EB-4E28-A3B7-91CF7677D3E5}" type="sibTrans" cxnId="{1B879DE9-D070-4DEA-83FD-B8F407D16C98}">
      <dgm:prSet/>
      <dgm:spPr/>
      <dgm:t>
        <a:bodyPr/>
        <a:lstStyle/>
        <a:p>
          <a:endParaRPr lang="en-US"/>
        </a:p>
      </dgm:t>
    </dgm:pt>
    <dgm:pt modelId="{65E82B28-336E-4B0D-9E91-D01C4B509F9E}">
      <dgm:prSet/>
      <dgm:spPr/>
      <dgm:t>
        <a:bodyPr/>
        <a:lstStyle/>
        <a:p>
          <a:r>
            <a:rPr lang="en-US" dirty="0"/>
            <a:t>Supported by education systems.</a:t>
          </a:r>
        </a:p>
      </dgm:t>
    </dgm:pt>
    <dgm:pt modelId="{AAEFCD9A-0AD6-496A-A2DB-EB7911608E02}" type="parTrans" cxnId="{33456741-6647-440D-9429-32ECAA90F759}">
      <dgm:prSet/>
      <dgm:spPr/>
      <dgm:t>
        <a:bodyPr/>
        <a:lstStyle/>
        <a:p>
          <a:endParaRPr lang="en-US"/>
        </a:p>
      </dgm:t>
    </dgm:pt>
    <dgm:pt modelId="{CD8AA2C8-B011-441B-B90A-6E170E6A8ABB}" type="sibTrans" cxnId="{33456741-6647-440D-9429-32ECAA90F759}">
      <dgm:prSet/>
      <dgm:spPr/>
      <dgm:t>
        <a:bodyPr/>
        <a:lstStyle/>
        <a:p>
          <a:endParaRPr lang="en-US"/>
        </a:p>
      </dgm:t>
    </dgm:pt>
    <dgm:pt modelId="{1969BB06-CC9F-44DB-9E14-6EA4D749FBC4}">
      <dgm:prSet/>
      <dgm:spPr/>
      <dgm:t>
        <a:bodyPr/>
        <a:lstStyle/>
        <a:p>
          <a:r>
            <a:rPr lang="en-US" dirty="0"/>
            <a:t>Reproduce and improve the productivity of the labor force.</a:t>
          </a:r>
        </a:p>
      </dgm:t>
    </dgm:pt>
    <dgm:pt modelId="{45795037-A61D-404D-9389-5719ED0D38B3}" type="parTrans" cxnId="{8F88978D-ECD7-4A12-84CE-E9997F72986D}">
      <dgm:prSet/>
      <dgm:spPr/>
      <dgm:t>
        <a:bodyPr/>
        <a:lstStyle/>
        <a:p>
          <a:endParaRPr lang="en-US"/>
        </a:p>
      </dgm:t>
    </dgm:pt>
    <dgm:pt modelId="{AAE6DD9E-3481-4326-9547-5F3380804A6B}" type="sibTrans" cxnId="{8F88978D-ECD7-4A12-84CE-E9997F72986D}">
      <dgm:prSet/>
      <dgm:spPr/>
      <dgm:t>
        <a:bodyPr/>
        <a:lstStyle/>
        <a:p>
          <a:endParaRPr lang="en-US"/>
        </a:p>
      </dgm:t>
    </dgm:pt>
    <dgm:pt modelId="{44EC7EA6-99CA-45FF-A8F2-2FFA506BF15D}">
      <dgm:prSet/>
      <dgm:spPr/>
      <dgm:t>
        <a:bodyPr/>
        <a:lstStyle/>
        <a:p>
          <a:r>
            <a:rPr lang="en-US" dirty="0"/>
            <a:t>Information economy:</a:t>
          </a:r>
        </a:p>
      </dgm:t>
    </dgm:pt>
    <dgm:pt modelId="{EFADA22B-EA5D-4ECC-A484-8B24C606A8A4}" type="parTrans" cxnId="{1C521581-F44B-44C8-828B-BA6CDE9A9D2B}">
      <dgm:prSet/>
      <dgm:spPr/>
      <dgm:t>
        <a:bodyPr/>
        <a:lstStyle/>
        <a:p>
          <a:endParaRPr lang="en-US"/>
        </a:p>
      </dgm:t>
    </dgm:pt>
    <dgm:pt modelId="{F317AFA7-0705-48A9-8322-E7EDFA92E6DB}" type="sibTrans" cxnId="{1C521581-F44B-44C8-828B-BA6CDE9A9D2B}">
      <dgm:prSet/>
      <dgm:spPr/>
      <dgm:t>
        <a:bodyPr/>
        <a:lstStyle/>
        <a:p>
          <a:endParaRPr lang="en-US"/>
        </a:p>
      </dgm:t>
    </dgm:pt>
    <dgm:pt modelId="{9B7CDE4C-06F0-4F3F-BAFE-885576D60448}">
      <dgm:prSet/>
      <dgm:spPr/>
      <dgm:t>
        <a:bodyPr/>
        <a:lstStyle/>
        <a:p>
          <a:r>
            <a:rPr lang="en-US" dirty="0"/>
            <a:t>Human capital a resource that differentiates nations.</a:t>
          </a:r>
        </a:p>
      </dgm:t>
    </dgm:pt>
    <dgm:pt modelId="{61475D26-9DFD-483E-9FA3-63523DC0B634}" type="parTrans" cxnId="{71AD560C-8B42-4BB7-9985-736FC3FD6BD4}">
      <dgm:prSet/>
      <dgm:spPr/>
      <dgm:t>
        <a:bodyPr/>
        <a:lstStyle/>
        <a:p>
          <a:endParaRPr lang="en-US"/>
        </a:p>
      </dgm:t>
    </dgm:pt>
    <dgm:pt modelId="{8E0B00A3-FF1E-4E1E-995F-17687D2ED40F}" type="sibTrans" cxnId="{71AD560C-8B42-4BB7-9985-736FC3FD6BD4}">
      <dgm:prSet/>
      <dgm:spPr/>
      <dgm:t>
        <a:bodyPr/>
        <a:lstStyle/>
        <a:p>
          <a:endParaRPr lang="en-US"/>
        </a:p>
      </dgm:t>
    </dgm:pt>
    <dgm:pt modelId="{785E29DA-F466-46B5-BA9A-31BE123D07A6}">
      <dgm:prSet/>
      <dgm:spPr/>
      <dgm:t>
        <a:bodyPr/>
        <a:lstStyle/>
        <a:p>
          <a:r>
            <a:rPr lang="en-US" dirty="0"/>
            <a:t>Not always because of wage differences, but because of differences in capabilities.</a:t>
          </a:r>
        </a:p>
      </dgm:t>
    </dgm:pt>
    <dgm:pt modelId="{A8E952EC-9F4F-431C-87BC-B8077ADE1E9F}" type="parTrans" cxnId="{555C435E-F3C4-4E7A-B6FC-5044BE0C9774}">
      <dgm:prSet/>
      <dgm:spPr/>
      <dgm:t>
        <a:bodyPr/>
        <a:lstStyle/>
        <a:p>
          <a:endParaRPr lang="en-US"/>
        </a:p>
      </dgm:t>
    </dgm:pt>
    <dgm:pt modelId="{D338DC42-B5D1-48CC-B0BF-13E31E76E4FC}" type="sibTrans" cxnId="{555C435E-F3C4-4E7A-B6FC-5044BE0C9774}">
      <dgm:prSet/>
      <dgm:spPr/>
      <dgm:t>
        <a:bodyPr/>
        <a:lstStyle/>
        <a:p>
          <a:endParaRPr lang="en-US"/>
        </a:p>
      </dgm:t>
    </dgm:pt>
    <dgm:pt modelId="{4690A75B-5C9C-44BB-9A6A-2E2525869B40}" type="pres">
      <dgm:prSet presAssocID="{BF87394B-C7D1-4D37-A12A-C5D3A8FF7C6D}" presName="linear" presStyleCnt="0">
        <dgm:presLayoutVars>
          <dgm:dir/>
          <dgm:resizeHandles val="exact"/>
        </dgm:presLayoutVars>
      </dgm:prSet>
      <dgm:spPr/>
      <dgm:t>
        <a:bodyPr/>
        <a:lstStyle/>
        <a:p>
          <a:endParaRPr lang="en-US"/>
        </a:p>
      </dgm:t>
    </dgm:pt>
    <dgm:pt modelId="{0BCFDF53-8962-4547-8271-3CC2AE39F746}" type="pres">
      <dgm:prSet presAssocID="{736FCEE9-A7BF-4C9A-ABD3-68CE54537893}" presName="comp" presStyleCnt="0"/>
      <dgm:spPr/>
    </dgm:pt>
    <dgm:pt modelId="{57B653A5-B94B-4599-94CF-9E11213F8EFB}" type="pres">
      <dgm:prSet presAssocID="{736FCEE9-A7BF-4C9A-ABD3-68CE54537893}" presName="box" presStyleLbl="node1" presStyleIdx="0" presStyleCnt="2"/>
      <dgm:spPr/>
      <dgm:t>
        <a:bodyPr/>
        <a:lstStyle/>
        <a:p>
          <a:endParaRPr lang="en-US"/>
        </a:p>
      </dgm:t>
    </dgm:pt>
    <dgm:pt modelId="{629410A1-153A-4BF8-BA6C-89A4E9CF6253}" type="pres">
      <dgm:prSet presAssocID="{736FCEE9-A7BF-4C9A-ABD3-68CE54537893}" presName="img" presStyleLbl="fgImgPlace1" presStyleIdx="0" presStyleCnt="2"/>
      <dgm:spPr>
        <a:blipFill rotWithShape="1">
          <a:blip xmlns:r="http://schemas.openxmlformats.org/officeDocument/2006/relationships" r:embed="rId1"/>
          <a:stretch>
            <a:fillRect/>
          </a:stretch>
        </a:blipFill>
      </dgm:spPr>
    </dgm:pt>
    <dgm:pt modelId="{996954BE-AC0E-4D83-86C6-2A8A46C3857D}" type="pres">
      <dgm:prSet presAssocID="{736FCEE9-A7BF-4C9A-ABD3-68CE54537893}" presName="text" presStyleLbl="node1" presStyleIdx="0" presStyleCnt="2">
        <dgm:presLayoutVars>
          <dgm:bulletEnabled val="1"/>
        </dgm:presLayoutVars>
      </dgm:prSet>
      <dgm:spPr/>
      <dgm:t>
        <a:bodyPr/>
        <a:lstStyle/>
        <a:p>
          <a:endParaRPr lang="en-US"/>
        </a:p>
      </dgm:t>
    </dgm:pt>
    <dgm:pt modelId="{16766391-44D4-4F33-83CD-EBF930FF1835}" type="pres">
      <dgm:prSet presAssocID="{C0DDBD1C-DE56-48A1-B62B-3E65FB4AF54C}" presName="spacer" presStyleCnt="0"/>
      <dgm:spPr/>
    </dgm:pt>
    <dgm:pt modelId="{4B70B8E7-0315-434B-835B-20F3380E8D6A}" type="pres">
      <dgm:prSet presAssocID="{3F32F33B-B63F-4C2E-B7D3-7642B7102509}" presName="comp" presStyleCnt="0"/>
      <dgm:spPr/>
    </dgm:pt>
    <dgm:pt modelId="{AF82B34A-E7EF-4BDF-B85B-1D854BA94FC5}" type="pres">
      <dgm:prSet presAssocID="{3F32F33B-B63F-4C2E-B7D3-7642B7102509}" presName="box" presStyleLbl="node1" presStyleIdx="1" presStyleCnt="2"/>
      <dgm:spPr/>
      <dgm:t>
        <a:bodyPr/>
        <a:lstStyle/>
        <a:p>
          <a:endParaRPr lang="en-US"/>
        </a:p>
      </dgm:t>
    </dgm:pt>
    <dgm:pt modelId="{B5CACDF1-190B-436B-A1DB-9BCFFEF69826}" type="pres">
      <dgm:prSet presAssocID="{3F32F33B-B63F-4C2E-B7D3-7642B7102509}" presName="img" presStyleLbl="fgImgPlace1" presStyleIdx="1" presStyleCnt="2"/>
      <dgm:spPr>
        <a:blipFill rotWithShape="1">
          <a:blip xmlns:r="http://schemas.openxmlformats.org/officeDocument/2006/relationships" r:embed="rId2"/>
          <a:stretch>
            <a:fillRect/>
          </a:stretch>
        </a:blipFill>
      </dgm:spPr>
    </dgm:pt>
    <dgm:pt modelId="{2CDDC5DF-802C-4231-AB75-7A64288BA48D}" type="pres">
      <dgm:prSet presAssocID="{3F32F33B-B63F-4C2E-B7D3-7642B7102509}" presName="text" presStyleLbl="node1" presStyleIdx="1" presStyleCnt="2">
        <dgm:presLayoutVars>
          <dgm:bulletEnabled val="1"/>
        </dgm:presLayoutVars>
      </dgm:prSet>
      <dgm:spPr/>
      <dgm:t>
        <a:bodyPr/>
        <a:lstStyle/>
        <a:p>
          <a:endParaRPr lang="en-US"/>
        </a:p>
      </dgm:t>
    </dgm:pt>
  </dgm:ptLst>
  <dgm:cxnLst>
    <dgm:cxn modelId="{8F88978D-ECD7-4A12-84CE-E9997F72986D}" srcId="{8678104A-9871-4D7C-8559-7EFB89D30CD2}" destId="{1969BB06-CC9F-44DB-9E14-6EA4D749FBC4}" srcOrd="1" destOrd="0" parTransId="{45795037-A61D-404D-9389-5719ED0D38B3}" sibTransId="{AAE6DD9E-3481-4326-9547-5F3380804A6B}"/>
    <dgm:cxn modelId="{FF234C9B-9B47-4B89-9078-246C38712B93}" srcId="{3F32F33B-B63F-4C2E-B7D3-7642B7102509}" destId="{7A9F7EF5-3DD5-46B1-8222-BDCB42C20C2F}" srcOrd="0" destOrd="0" parTransId="{13B5677A-2D78-4A46-BDED-6E7501B938AF}" sibTransId="{0A8A6105-49C6-402D-A0B3-6CD8F778FF76}"/>
    <dgm:cxn modelId="{5F6CB1BB-CC57-4A32-9246-626E639253A1}" type="presOf" srcId="{785E29DA-F466-46B5-BA9A-31BE123D07A6}" destId="{AF82B34A-E7EF-4BDF-B85B-1D854BA94FC5}" srcOrd="0" destOrd="7" presId="urn:microsoft.com/office/officeart/2005/8/layout/vList4"/>
    <dgm:cxn modelId="{BAF0FDC1-069F-41DA-8BB2-1620ADDEE5C9}" type="presOf" srcId="{1969BB06-CC9F-44DB-9E14-6EA4D749FBC4}" destId="{AF82B34A-E7EF-4BDF-B85B-1D854BA94FC5}" srcOrd="0" destOrd="4" presId="urn:microsoft.com/office/officeart/2005/8/layout/vList4"/>
    <dgm:cxn modelId="{4507B698-DFAA-44F9-BBE9-5369E2D92E35}" type="presOf" srcId="{3F32F33B-B63F-4C2E-B7D3-7642B7102509}" destId="{AF82B34A-E7EF-4BDF-B85B-1D854BA94FC5}" srcOrd="0" destOrd="0" presId="urn:microsoft.com/office/officeart/2005/8/layout/vList4"/>
    <dgm:cxn modelId="{7F60C8DE-4840-4850-B990-290A0A8C090E}" srcId="{736FCEE9-A7BF-4C9A-ABD3-68CE54537893}" destId="{70A8577B-3CDD-45DD-8E15-DFC20DA07051}" srcOrd="1" destOrd="0" parTransId="{9C28A4B1-C6E9-4498-A97F-0DCCC3BC86C9}" sibTransId="{143D0288-D700-4EBD-A3C7-F6A512CF0DA7}"/>
    <dgm:cxn modelId="{3828D4A3-7C3A-44C3-B7F0-FF4C29F2D817}" srcId="{736FCEE9-A7BF-4C9A-ABD3-68CE54537893}" destId="{61B89E0C-16CC-48D5-9552-CE54AAAFAD4B}" srcOrd="3" destOrd="0" parTransId="{A027E160-1CA8-447F-859B-E30B1828CB17}" sibTransId="{C557D31D-C95A-4A2C-B3BB-923DEBE7DB13}"/>
    <dgm:cxn modelId="{1B879DE9-D070-4DEA-83FD-B8F407D16C98}" srcId="{3F32F33B-B63F-4C2E-B7D3-7642B7102509}" destId="{8678104A-9871-4D7C-8559-7EFB89D30CD2}" srcOrd="1" destOrd="0" parTransId="{C18A2771-6836-4D83-BB88-4C1DA46B81E8}" sibTransId="{0F0FC9D5-12EB-4E28-A3B7-91CF7677D3E5}"/>
    <dgm:cxn modelId="{46DE7695-8E00-48FB-9376-FD59684266F4}" type="presOf" srcId="{65E82B28-336E-4B0D-9E91-D01C4B509F9E}" destId="{2CDDC5DF-802C-4231-AB75-7A64288BA48D}" srcOrd="1" destOrd="3" presId="urn:microsoft.com/office/officeart/2005/8/layout/vList4"/>
    <dgm:cxn modelId="{9074A3CD-06B7-474F-BE45-F3F2347BF6CB}" type="presOf" srcId="{736FCEE9-A7BF-4C9A-ABD3-68CE54537893}" destId="{996954BE-AC0E-4D83-86C6-2A8A46C3857D}" srcOrd="1" destOrd="0" presId="urn:microsoft.com/office/officeart/2005/8/layout/vList4"/>
    <dgm:cxn modelId="{C486A184-44B7-4206-96B3-C43256EED653}" type="presOf" srcId="{85D52137-C75C-4431-87BC-9A6DDC027A96}" destId="{996954BE-AC0E-4D83-86C6-2A8A46C3857D}" srcOrd="1" destOrd="3" presId="urn:microsoft.com/office/officeart/2005/8/layout/vList4"/>
    <dgm:cxn modelId="{AEFA799A-F9DE-4858-A106-432511360D5C}" type="presOf" srcId="{F08132CB-064F-4FEA-BB22-EF605E9F1332}" destId="{996954BE-AC0E-4D83-86C6-2A8A46C3857D}" srcOrd="1" destOrd="1" presId="urn:microsoft.com/office/officeart/2005/8/layout/vList4"/>
    <dgm:cxn modelId="{616A56EE-0B29-4113-BC90-B7EA3A81802E}" type="presOf" srcId="{61B89E0C-16CC-48D5-9552-CE54AAAFAD4B}" destId="{996954BE-AC0E-4D83-86C6-2A8A46C3857D}" srcOrd="1" destOrd="6" presId="urn:microsoft.com/office/officeart/2005/8/layout/vList4"/>
    <dgm:cxn modelId="{0AFD61FE-C2B8-4CBD-ABDB-653EFE8FCCE7}" type="presOf" srcId="{8678104A-9871-4D7C-8559-7EFB89D30CD2}" destId="{AF82B34A-E7EF-4BDF-B85B-1D854BA94FC5}" srcOrd="0" destOrd="2" presId="urn:microsoft.com/office/officeart/2005/8/layout/vList4"/>
    <dgm:cxn modelId="{646F5F14-2D9A-4116-B390-F4E65BC54D39}" type="presOf" srcId="{7A9F7EF5-3DD5-46B1-8222-BDCB42C20C2F}" destId="{AF82B34A-E7EF-4BDF-B85B-1D854BA94FC5}" srcOrd="0" destOrd="1" presId="urn:microsoft.com/office/officeart/2005/8/layout/vList4"/>
    <dgm:cxn modelId="{555C435E-F3C4-4E7A-B6FC-5044BE0C9774}" srcId="{44EC7EA6-99CA-45FF-A8F2-2FFA506BF15D}" destId="{785E29DA-F466-46B5-BA9A-31BE123D07A6}" srcOrd="1" destOrd="0" parTransId="{A8E952EC-9F4F-431C-87BC-B8077ADE1E9F}" sibTransId="{D338DC42-B5D1-48CC-B0BF-13E31E76E4FC}"/>
    <dgm:cxn modelId="{2A274FF3-B181-48B0-A9ED-5ABC256017C0}" type="presOf" srcId="{85D52137-C75C-4431-87BC-9A6DDC027A96}" destId="{57B653A5-B94B-4599-94CF-9E11213F8EFB}" srcOrd="0" destOrd="3" presId="urn:microsoft.com/office/officeart/2005/8/layout/vList4"/>
    <dgm:cxn modelId="{FF6A6E82-DF71-4D7F-A211-DD08BD54BD7C}" srcId="{70A8577B-3CDD-45DD-8E15-DFC20DA07051}" destId="{85D52137-C75C-4431-87BC-9A6DDC027A96}" srcOrd="0" destOrd="0" parTransId="{748B9618-7F21-48FC-9B0E-994D6326B901}" sibTransId="{A5104EEA-997A-4D6F-BECD-722E3F801FF1}"/>
    <dgm:cxn modelId="{A7D23777-4741-4E1D-8A41-92E3D56ED2F4}" srcId="{736FCEE9-A7BF-4C9A-ABD3-68CE54537893}" destId="{F08132CB-064F-4FEA-BB22-EF605E9F1332}" srcOrd="0" destOrd="0" parTransId="{2BBD3AFE-65F1-43B7-94CB-6AA2B503AB2A}" sibTransId="{0C7D4AB8-3287-49ED-927C-104AEE87824F}"/>
    <dgm:cxn modelId="{6BE78263-4276-4614-9609-42968BF224FA}" type="presOf" srcId="{70A8577B-3CDD-45DD-8E15-DFC20DA07051}" destId="{996954BE-AC0E-4D83-86C6-2A8A46C3857D}" srcOrd="1" destOrd="2" presId="urn:microsoft.com/office/officeart/2005/8/layout/vList4"/>
    <dgm:cxn modelId="{75F350D6-7CE3-45A0-B284-44098075B2FF}" type="presOf" srcId="{7A9F7EF5-3DD5-46B1-8222-BDCB42C20C2F}" destId="{2CDDC5DF-802C-4231-AB75-7A64288BA48D}" srcOrd="1" destOrd="1" presId="urn:microsoft.com/office/officeart/2005/8/layout/vList4"/>
    <dgm:cxn modelId="{D593F5C6-22C2-4F71-9FB2-E277FA6B2E6B}" type="presOf" srcId="{951701E1-187A-4CD2-82D0-D7F9F00CA9F9}" destId="{996954BE-AC0E-4D83-86C6-2A8A46C3857D}" srcOrd="1" destOrd="5" presId="urn:microsoft.com/office/officeart/2005/8/layout/vList4"/>
    <dgm:cxn modelId="{74A28C90-6EF3-406E-95B4-BF5A8C0F699D}" type="presOf" srcId="{785E29DA-F466-46B5-BA9A-31BE123D07A6}" destId="{2CDDC5DF-802C-4231-AB75-7A64288BA48D}" srcOrd="1" destOrd="7" presId="urn:microsoft.com/office/officeart/2005/8/layout/vList4"/>
    <dgm:cxn modelId="{7CB0224E-6896-4F65-BFD4-07627632C5AC}" srcId="{736FCEE9-A7BF-4C9A-ABD3-68CE54537893}" destId="{2F93420D-4F5B-45D2-BA50-56566BBB2CEE}" srcOrd="2" destOrd="0" parTransId="{01DD532D-C1AD-4008-BD11-82DCD9D1559D}" sibTransId="{C4EC003E-A00C-4BFC-B289-8A8E35CF15CF}"/>
    <dgm:cxn modelId="{8CC945C6-040B-46C3-A8E8-378381D9EF91}" type="presOf" srcId="{29C3F3A5-1397-4A22-8152-2FCBC61A097B}" destId="{996954BE-AC0E-4D83-86C6-2A8A46C3857D}" srcOrd="1" destOrd="7" presId="urn:microsoft.com/office/officeart/2005/8/layout/vList4"/>
    <dgm:cxn modelId="{91C809DE-E5E5-4B77-81EB-1717824F1418}" type="presOf" srcId="{29C3F3A5-1397-4A22-8152-2FCBC61A097B}" destId="{57B653A5-B94B-4599-94CF-9E11213F8EFB}" srcOrd="0" destOrd="7" presId="urn:microsoft.com/office/officeart/2005/8/layout/vList4"/>
    <dgm:cxn modelId="{CBB062CE-7366-4CD2-BCEC-07D5E8C819EC}" type="presOf" srcId="{70A8577B-3CDD-45DD-8E15-DFC20DA07051}" destId="{57B653A5-B94B-4599-94CF-9E11213F8EFB}" srcOrd="0" destOrd="2" presId="urn:microsoft.com/office/officeart/2005/8/layout/vList4"/>
    <dgm:cxn modelId="{52058C27-BB84-4E2B-82D1-F50912F8617B}" type="presOf" srcId="{8678104A-9871-4D7C-8559-7EFB89D30CD2}" destId="{2CDDC5DF-802C-4231-AB75-7A64288BA48D}" srcOrd="1" destOrd="2" presId="urn:microsoft.com/office/officeart/2005/8/layout/vList4"/>
    <dgm:cxn modelId="{8BE403BA-E6F2-41BD-BE81-09D6368911B3}" type="presOf" srcId="{44EC7EA6-99CA-45FF-A8F2-2FFA506BF15D}" destId="{2CDDC5DF-802C-4231-AB75-7A64288BA48D}" srcOrd="1" destOrd="5" presId="urn:microsoft.com/office/officeart/2005/8/layout/vList4"/>
    <dgm:cxn modelId="{F0E02EE7-97A1-4EF0-9481-171E936275B5}" type="presOf" srcId="{BF87394B-C7D1-4D37-A12A-C5D3A8FF7C6D}" destId="{4690A75B-5C9C-44BB-9A6A-2E2525869B40}" srcOrd="0" destOrd="0" presId="urn:microsoft.com/office/officeart/2005/8/layout/vList4"/>
    <dgm:cxn modelId="{A34DD791-B2CD-4311-BE3C-4CC4621BE14D}" type="presOf" srcId="{65E82B28-336E-4B0D-9E91-D01C4B509F9E}" destId="{AF82B34A-E7EF-4BDF-B85B-1D854BA94FC5}" srcOrd="0" destOrd="3" presId="urn:microsoft.com/office/officeart/2005/8/layout/vList4"/>
    <dgm:cxn modelId="{5A7CC68D-2983-4DD7-A48D-80F67B3F96AC}" type="presOf" srcId="{44EC7EA6-99CA-45FF-A8F2-2FFA506BF15D}" destId="{AF82B34A-E7EF-4BDF-B85B-1D854BA94FC5}" srcOrd="0" destOrd="5" presId="urn:microsoft.com/office/officeart/2005/8/layout/vList4"/>
    <dgm:cxn modelId="{4659505C-89DD-4ADE-BD35-B0E0AB871F83}" type="presOf" srcId="{1969BB06-CC9F-44DB-9E14-6EA4D749FBC4}" destId="{2CDDC5DF-802C-4231-AB75-7A64288BA48D}" srcOrd="1" destOrd="4" presId="urn:microsoft.com/office/officeart/2005/8/layout/vList4"/>
    <dgm:cxn modelId="{708192EE-6AA7-4907-9C27-0DC8216E0770}" type="presOf" srcId="{9B7CDE4C-06F0-4F3F-BAFE-885576D60448}" destId="{2CDDC5DF-802C-4231-AB75-7A64288BA48D}" srcOrd="1" destOrd="6" presId="urn:microsoft.com/office/officeart/2005/8/layout/vList4"/>
    <dgm:cxn modelId="{A7F39D45-5C08-4FE2-93CC-498C4D5B0484}" type="presOf" srcId="{61B89E0C-16CC-48D5-9552-CE54AAAFAD4B}" destId="{57B653A5-B94B-4599-94CF-9E11213F8EFB}" srcOrd="0" destOrd="6" presId="urn:microsoft.com/office/officeart/2005/8/layout/vList4"/>
    <dgm:cxn modelId="{8F32E47D-A5F4-42B4-8314-4DB248A27997}" srcId="{BF87394B-C7D1-4D37-A12A-C5D3A8FF7C6D}" destId="{3F32F33B-B63F-4C2E-B7D3-7642B7102509}" srcOrd="1" destOrd="0" parTransId="{6DBDC5A7-9C87-4D96-85E1-52F7FBCD9E2D}" sibTransId="{315A9A84-7246-4ED4-B928-2C60C8B51B4F}"/>
    <dgm:cxn modelId="{0115CBE0-BB13-4882-AFE2-0D2C46F7FDFF}" srcId="{BF87394B-C7D1-4D37-A12A-C5D3A8FF7C6D}" destId="{736FCEE9-A7BF-4C9A-ABD3-68CE54537893}" srcOrd="0" destOrd="0" parTransId="{7B74B48C-8667-4812-9112-A2D1C855AF29}" sibTransId="{C0DDBD1C-DE56-48A1-B62B-3E65FB4AF54C}"/>
    <dgm:cxn modelId="{401DFF3E-282F-4608-80A5-3B18BE93A628}" type="presOf" srcId="{2F93420D-4F5B-45D2-BA50-56566BBB2CEE}" destId="{996954BE-AC0E-4D83-86C6-2A8A46C3857D}" srcOrd="1" destOrd="4" presId="urn:microsoft.com/office/officeart/2005/8/layout/vList4"/>
    <dgm:cxn modelId="{A05E5883-CE43-4DFA-B7AA-5BD69ED5D3C7}" type="presOf" srcId="{3F32F33B-B63F-4C2E-B7D3-7642B7102509}" destId="{2CDDC5DF-802C-4231-AB75-7A64288BA48D}" srcOrd="1" destOrd="0" presId="urn:microsoft.com/office/officeart/2005/8/layout/vList4"/>
    <dgm:cxn modelId="{F5015C89-E19A-42FB-83BF-0BCBD194DB34}" type="presOf" srcId="{736FCEE9-A7BF-4C9A-ABD3-68CE54537893}" destId="{57B653A5-B94B-4599-94CF-9E11213F8EFB}" srcOrd="0" destOrd="0" presId="urn:microsoft.com/office/officeart/2005/8/layout/vList4"/>
    <dgm:cxn modelId="{71AD560C-8B42-4BB7-9985-736FC3FD6BD4}" srcId="{44EC7EA6-99CA-45FF-A8F2-2FFA506BF15D}" destId="{9B7CDE4C-06F0-4F3F-BAFE-885576D60448}" srcOrd="0" destOrd="0" parTransId="{61475D26-9DFD-483E-9FA3-63523DC0B634}" sibTransId="{8E0B00A3-FF1E-4E1E-995F-17687D2ED40F}"/>
    <dgm:cxn modelId="{33456741-6647-440D-9429-32ECAA90F759}" srcId="{8678104A-9871-4D7C-8559-7EFB89D30CD2}" destId="{65E82B28-336E-4B0D-9E91-D01C4B509F9E}" srcOrd="0" destOrd="0" parTransId="{AAEFCD9A-0AD6-496A-A2DB-EB7911608E02}" sibTransId="{CD8AA2C8-B011-441B-B90A-6E170E6A8ABB}"/>
    <dgm:cxn modelId="{1C521581-F44B-44C8-828B-BA6CDE9A9D2B}" srcId="{3F32F33B-B63F-4C2E-B7D3-7642B7102509}" destId="{44EC7EA6-99CA-45FF-A8F2-2FFA506BF15D}" srcOrd="2" destOrd="0" parTransId="{EFADA22B-EA5D-4ECC-A484-8B24C606A8A4}" sibTransId="{F317AFA7-0705-48A9-8322-E7EDFA92E6DB}"/>
    <dgm:cxn modelId="{55CF5E37-F0C6-4F15-BB91-CBDDB49FC963}" srcId="{61B89E0C-16CC-48D5-9552-CE54AAAFAD4B}" destId="{29C3F3A5-1397-4A22-8152-2FCBC61A097B}" srcOrd="0" destOrd="0" parTransId="{5385DFB6-C892-4D1C-A486-EE707FC9F676}" sibTransId="{534F6E00-ED2F-4848-9E5A-18A679C416FF}"/>
    <dgm:cxn modelId="{CAF10414-3831-4422-8848-A2B76835E9D3}" type="presOf" srcId="{2F93420D-4F5B-45D2-BA50-56566BBB2CEE}" destId="{57B653A5-B94B-4599-94CF-9E11213F8EFB}" srcOrd="0" destOrd="4" presId="urn:microsoft.com/office/officeart/2005/8/layout/vList4"/>
    <dgm:cxn modelId="{2BC93290-802B-47F8-A144-DC816C35335A}" type="presOf" srcId="{951701E1-187A-4CD2-82D0-D7F9F00CA9F9}" destId="{57B653A5-B94B-4599-94CF-9E11213F8EFB}" srcOrd="0" destOrd="5" presId="urn:microsoft.com/office/officeart/2005/8/layout/vList4"/>
    <dgm:cxn modelId="{957060EE-38E9-4552-8037-A65CC4F78E51}" srcId="{2F93420D-4F5B-45D2-BA50-56566BBB2CEE}" destId="{951701E1-187A-4CD2-82D0-D7F9F00CA9F9}" srcOrd="0" destOrd="0" parTransId="{B2A23CDD-C93B-46AF-948B-ED14EFAFCC34}" sibTransId="{9757ED62-B068-4E38-8D05-952C4CF8ED68}"/>
    <dgm:cxn modelId="{9E40A703-D7B2-4BBF-9EFE-2099801B7AAC}" type="presOf" srcId="{9B7CDE4C-06F0-4F3F-BAFE-885576D60448}" destId="{AF82B34A-E7EF-4BDF-B85B-1D854BA94FC5}" srcOrd="0" destOrd="6" presId="urn:microsoft.com/office/officeart/2005/8/layout/vList4"/>
    <dgm:cxn modelId="{20EB52E7-8A04-4407-9BAC-B126328D509F}" type="presOf" srcId="{F08132CB-064F-4FEA-BB22-EF605E9F1332}" destId="{57B653A5-B94B-4599-94CF-9E11213F8EFB}" srcOrd="0" destOrd="1" presId="urn:microsoft.com/office/officeart/2005/8/layout/vList4"/>
    <dgm:cxn modelId="{41E05FE4-0374-42D9-ABC3-A507A0BC8404}" type="presParOf" srcId="{4690A75B-5C9C-44BB-9A6A-2E2525869B40}" destId="{0BCFDF53-8962-4547-8271-3CC2AE39F746}" srcOrd="0" destOrd="0" presId="urn:microsoft.com/office/officeart/2005/8/layout/vList4"/>
    <dgm:cxn modelId="{B7ACE501-0531-49D0-93CC-5B7AADC3ECB4}" type="presParOf" srcId="{0BCFDF53-8962-4547-8271-3CC2AE39F746}" destId="{57B653A5-B94B-4599-94CF-9E11213F8EFB}" srcOrd="0" destOrd="0" presId="urn:microsoft.com/office/officeart/2005/8/layout/vList4"/>
    <dgm:cxn modelId="{A0F533D8-4C5D-4BFD-B4A7-1307E75AAC25}" type="presParOf" srcId="{0BCFDF53-8962-4547-8271-3CC2AE39F746}" destId="{629410A1-153A-4BF8-BA6C-89A4E9CF6253}" srcOrd="1" destOrd="0" presId="urn:microsoft.com/office/officeart/2005/8/layout/vList4"/>
    <dgm:cxn modelId="{10317944-2339-433F-93EF-8A3901DD6E57}" type="presParOf" srcId="{0BCFDF53-8962-4547-8271-3CC2AE39F746}" destId="{996954BE-AC0E-4D83-86C6-2A8A46C3857D}" srcOrd="2" destOrd="0" presId="urn:microsoft.com/office/officeart/2005/8/layout/vList4"/>
    <dgm:cxn modelId="{9CCD5779-0B3B-49E7-963C-5A4377541912}" type="presParOf" srcId="{4690A75B-5C9C-44BB-9A6A-2E2525869B40}" destId="{16766391-44D4-4F33-83CD-EBF930FF1835}" srcOrd="1" destOrd="0" presId="urn:microsoft.com/office/officeart/2005/8/layout/vList4"/>
    <dgm:cxn modelId="{4C679B6E-F508-499A-AC89-3B94BB919B71}" type="presParOf" srcId="{4690A75B-5C9C-44BB-9A6A-2E2525869B40}" destId="{4B70B8E7-0315-434B-835B-20F3380E8D6A}" srcOrd="2" destOrd="0" presId="urn:microsoft.com/office/officeart/2005/8/layout/vList4"/>
    <dgm:cxn modelId="{51A4BB57-2522-4B32-8426-CE89868ACAC3}" type="presParOf" srcId="{4B70B8E7-0315-434B-835B-20F3380E8D6A}" destId="{AF82B34A-E7EF-4BDF-B85B-1D854BA94FC5}" srcOrd="0" destOrd="0" presId="urn:microsoft.com/office/officeart/2005/8/layout/vList4"/>
    <dgm:cxn modelId="{B412E1A9-A009-4A98-B75E-0CE6108512D0}" type="presParOf" srcId="{4B70B8E7-0315-434B-835B-20F3380E8D6A}" destId="{B5CACDF1-190B-436B-A1DB-9BCFFEF69826}" srcOrd="1" destOrd="0" presId="urn:microsoft.com/office/officeart/2005/8/layout/vList4"/>
    <dgm:cxn modelId="{BA646079-E5E6-494B-8DF5-A1315CE10789}" type="presParOf" srcId="{4B70B8E7-0315-434B-835B-20F3380E8D6A}" destId="{2CDDC5DF-802C-4231-AB75-7A64288BA48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FCCBF-6FBF-4EAC-8888-8B43D879E7F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ED8F4A3-6180-4954-831F-88A611E50C15}">
      <dgm:prSet phldrT="[Text]"/>
      <dgm:spPr>
        <a:solidFill>
          <a:schemeClr val="accent3">
            <a:lumMod val="50000"/>
          </a:schemeClr>
        </a:solidFill>
        <a:ln>
          <a:solidFill>
            <a:schemeClr val="tx1"/>
          </a:solidFill>
        </a:ln>
      </dgm:spPr>
      <dgm:t>
        <a:bodyPr/>
        <a:lstStyle/>
        <a:p>
          <a:r>
            <a:rPr lang="en-US" dirty="0"/>
            <a:t>Infrastructure</a:t>
          </a:r>
        </a:p>
      </dgm:t>
    </dgm:pt>
    <dgm:pt modelId="{B6A460D7-BAE3-4477-9B77-728815BC930D}" type="parTrans" cxnId="{9DD33557-629D-4E4A-83A8-F9F24B2A12DF}">
      <dgm:prSet/>
      <dgm:spPr/>
      <dgm:t>
        <a:bodyPr/>
        <a:lstStyle/>
        <a:p>
          <a:endParaRPr lang="en-US"/>
        </a:p>
      </dgm:t>
    </dgm:pt>
    <dgm:pt modelId="{4FD936D6-F18B-48C0-BD53-A0BB056358B7}" type="sibTrans" cxnId="{9DD33557-629D-4E4A-83A8-F9F24B2A12DF}">
      <dgm:prSet/>
      <dgm:spPr/>
      <dgm:t>
        <a:bodyPr/>
        <a:lstStyle/>
        <a:p>
          <a:endParaRPr lang="en-US"/>
        </a:p>
      </dgm:t>
    </dgm:pt>
    <dgm:pt modelId="{B58A1707-5C9E-436D-9B26-ED94758C0B66}">
      <dgm:prSet phldrT="[Text]"/>
      <dgm:spPr/>
      <dgm:t>
        <a:bodyPr/>
        <a:lstStyle/>
        <a:p>
          <a:r>
            <a:rPr lang="en-US" dirty="0"/>
            <a:t>Core physical support</a:t>
          </a:r>
        </a:p>
      </dgm:t>
    </dgm:pt>
    <dgm:pt modelId="{7258A7D6-744D-40AA-A406-6C7952808BC1}" type="parTrans" cxnId="{665F4DEB-B7F9-476F-9071-26837CA93E7A}">
      <dgm:prSet/>
      <dgm:spPr/>
      <dgm:t>
        <a:bodyPr/>
        <a:lstStyle/>
        <a:p>
          <a:endParaRPr lang="en-US"/>
        </a:p>
      </dgm:t>
    </dgm:pt>
    <dgm:pt modelId="{0C11F1AA-D721-4ADA-9FC8-0449AC0505D4}" type="sibTrans" cxnId="{665F4DEB-B7F9-476F-9071-26837CA93E7A}">
      <dgm:prSet/>
      <dgm:spPr/>
      <dgm:t>
        <a:bodyPr/>
        <a:lstStyle/>
        <a:p>
          <a:endParaRPr lang="en-US"/>
        </a:p>
      </dgm:t>
    </dgm:pt>
    <dgm:pt modelId="{6F2076E7-A145-4BBE-86C1-F707D9E4056D}">
      <dgm:prSet phldrT="[Text]"/>
      <dgm:spPr/>
      <dgm:t>
        <a:bodyPr/>
        <a:lstStyle/>
        <a:p>
          <a:r>
            <a:rPr lang="en-US" dirty="0"/>
            <a:t>Roads, bridges, ports, airports, railways, cities, transit systems, telecommunications, energy generation and distribution, waste collection, agriculture</a:t>
          </a:r>
        </a:p>
      </dgm:t>
    </dgm:pt>
    <dgm:pt modelId="{541B05A0-B96B-405D-A96F-D54AEA2D6901}" type="parTrans" cxnId="{1D4974C1-E0EF-4299-AF14-A95ED33E6432}">
      <dgm:prSet/>
      <dgm:spPr/>
      <dgm:t>
        <a:bodyPr/>
        <a:lstStyle/>
        <a:p>
          <a:endParaRPr lang="en-US"/>
        </a:p>
      </dgm:t>
    </dgm:pt>
    <dgm:pt modelId="{0DFAC97F-F7DD-4E67-9894-ABDA71CE6536}" type="sibTrans" cxnId="{1D4974C1-E0EF-4299-AF14-A95ED33E6432}">
      <dgm:prSet/>
      <dgm:spPr/>
      <dgm:t>
        <a:bodyPr/>
        <a:lstStyle/>
        <a:p>
          <a:endParaRPr lang="en-US"/>
        </a:p>
      </dgm:t>
    </dgm:pt>
    <dgm:pt modelId="{7B17E010-54FA-4AA0-B79E-AE473C99A513}">
      <dgm:prSet phldrT="[Text]"/>
      <dgm:spPr>
        <a:solidFill>
          <a:schemeClr val="accent3">
            <a:lumMod val="50000"/>
          </a:schemeClr>
        </a:solidFill>
        <a:ln>
          <a:solidFill>
            <a:schemeClr val="tx1"/>
          </a:solidFill>
        </a:ln>
      </dgm:spPr>
      <dgm:t>
        <a:bodyPr/>
        <a:lstStyle/>
        <a:p>
          <a:r>
            <a:rPr lang="en-US" dirty="0"/>
            <a:t>Superstructure</a:t>
          </a:r>
        </a:p>
      </dgm:t>
    </dgm:pt>
    <dgm:pt modelId="{FAEE2D9F-53C6-4D7C-988B-C3E3B7D585AE}" type="parTrans" cxnId="{4D515BE7-6BC1-43DB-BB81-9F0701C229B9}">
      <dgm:prSet/>
      <dgm:spPr/>
      <dgm:t>
        <a:bodyPr/>
        <a:lstStyle/>
        <a:p>
          <a:endParaRPr lang="en-US"/>
        </a:p>
      </dgm:t>
    </dgm:pt>
    <dgm:pt modelId="{F940F6F1-35E2-4806-8C3D-471EFB08EF49}" type="sibTrans" cxnId="{4D515BE7-6BC1-43DB-BB81-9F0701C229B9}">
      <dgm:prSet/>
      <dgm:spPr/>
      <dgm:t>
        <a:bodyPr/>
        <a:lstStyle/>
        <a:p>
          <a:endParaRPr lang="en-US"/>
        </a:p>
      </dgm:t>
    </dgm:pt>
    <dgm:pt modelId="{6903E16C-3884-4CC7-9B18-182FCF694CF1}">
      <dgm:prSet phldrT="[Text]"/>
      <dgm:spPr/>
      <dgm:t>
        <a:bodyPr/>
        <a:lstStyle/>
        <a:p>
          <a:r>
            <a:rPr lang="en-US" dirty="0"/>
            <a:t>Ancillary physical support</a:t>
          </a:r>
        </a:p>
      </dgm:t>
    </dgm:pt>
    <dgm:pt modelId="{3D89DD39-8D32-45FB-865A-5F60EC258F84}" type="parTrans" cxnId="{E83651DC-FFD9-4752-BD93-95F079B9FF16}">
      <dgm:prSet/>
      <dgm:spPr/>
      <dgm:t>
        <a:bodyPr/>
        <a:lstStyle/>
        <a:p>
          <a:endParaRPr lang="en-US"/>
        </a:p>
      </dgm:t>
    </dgm:pt>
    <dgm:pt modelId="{D2A68079-39F3-4BB0-93A5-D0D1561A757D}" type="sibTrans" cxnId="{E83651DC-FFD9-4752-BD93-95F079B9FF16}">
      <dgm:prSet/>
      <dgm:spPr/>
      <dgm:t>
        <a:bodyPr/>
        <a:lstStyle/>
        <a:p>
          <a:endParaRPr lang="en-US"/>
        </a:p>
      </dgm:t>
    </dgm:pt>
    <dgm:pt modelId="{79EBC49B-1A9E-4EDA-ADB9-954C9EE109F7}">
      <dgm:prSet phldrT="[Text]"/>
      <dgm:spPr/>
      <dgm:t>
        <a:bodyPr/>
        <a:lstStyle/>
        <a:p>
          <a:r>
            <a:rPr lang="en-US" dirty="0"/>
            <a:t>Vehicles, ships, planes, tools, equipment, servers </a:t>
          </a:r>
        </a:p>
      </dgm:t>
    </dgm:pt>
    <dgm:pt modelId="{64B89156-48FD-4F79-BEE2-2782726BD6F0}" type="parTrans" cxnId="{54F4AFCA-42AB-41F9-A383-0DC495147BE8}">
      <dgm:prSet/>
      <dgm:spPr/>
      <dgm:t>
        <a:bodyPr/>
        <a:lstStyle/>
        <a:p>
          <a:endParaRPr lang="en-US"/>
        </a:p>
      </dgm:t>
    </dgm:pt>
    <dgm:pt modelId="{BF67ADA8-C6BD-40BC-959D-E655CC2CC942}" type="sibTrans" cxnId="{54F4AFCA-42AB-41F9-A383-0DC495147BE8}">
      <dgm:prSet/>
      <dgm:spPr/>
      <dgm:t>
        <a:bodyPr/>
        <a:lstStyle/>
        <a:p>
          <a:endParaRPr lang="en-US"/>
        </a:p>
      </dgm:t>
    </dgm:pt>
    <dgm:pt modelId="{F8E25845-19C2-4C6F-9011-3AA1373738AA}">
      <dgm:prSet phldrT="[Text]"/>
      <dgm:spPr>
        <a:solidFill>
          <a:schemeClr val="accent3">
            <a:lumMod val="50000"/>
          </a:schemeClr>
        </a:solidFill>
        <a:ln>
          <a:solidFill>
            <a:schemeClr val="tx1"/>
          </a:solidFill>
        </a:ln>
      </dgm:spPr>
      <dgm:t>
        <a:bodyPr/>
        <a:lstStyle/>
        <a:p>
          <a:r>
            <a:rPr lang="en-US" dirty="0"/>
            <a:t>Housing</a:t>
          </a:r>
        </a:p>
      </dgm:t>
    </dgm:pt>
    <dgm:pt modelId="{D456E9FC-E535-484A-96F2-EF75415BE22E}" type="parTrans" cxnId="{1BB2FBC3-1B5A-447C-866A-A2A8066596EB}">
      <dgm:prSet/>
      <dgm:spPr/>
      <dgm:t>
        <a:bodyPr/>
        <a:lstStyle/>
        <a:p>
          <a:endParaRPr lang="en-US"/>
        </a:p>
      </dgm:t>
    </dgm:pt>
    <dgm:pt modelId="{8D718DBE-A59D-4B44-B1A0-9EE99E189477}" type="sibTrans" cxnId="{1BB2FBC3-1B5A-447C-866A-A2A8066596EB}">
      <dgm:prSet/>
      <dgm:spPr/>
      <dgm:t>
        <a:bodyPr/>
        <a:lstStyle/>
        <a:p>
          <a:endParaRPr lang="en-US"/>
        </a:p>
      </dgm:t>
    </dgm:pt>
    <dgm:pt modelId="{54F0BD84-EDB6-4A91-BDB5-07F6B3B23526}">
      <dgm:prSet phldrT="[Text]"/>
      <dgm:spPr/>
      <dgm:t>
        <a:bodyPr/>
        <a:lstStyle/>
        <a:p>
          <a:r>
            <a:rPr lang="en-US" dirty="0"/>
            <a:t>Individual physical comfort</a:t>
          </a:r>
        </a:p>
      </dgm:t>
    </dgm:pt>
    <dgm:pt modelId="{101AD46B-8BD5-411B-BFA0-C13A94928796}" type="parTrans" cxnId="{CD3905D4-BB07-430D-82DF-931142D77C2D}">
      <dgm:prSet/>
      <dgm:spPr/>
      <dgm:t>
        <a:bodyPr/>
        <a:lstStyle/>
        <a:p>
          <a:endParaRPr lang="en-US"/>
        </a:p>
      </dgm:t>
    </dgm:pt>
    <dgm:pt modelId="{0CEECFB1-0C66-4D38-A8C6-BAA88F429B28}" type="sibTrans" cxnId="{CD3905D4-BB07-430D-82DF-931142D77C2D}">
      <dgm:prSet/>
      <dgm:spPr/>
      <dgm:t>
        <a:bodyPr/>
        <a:lstStyle/>
        <a:p>
          <a:endParaRPr lang="en-US"/>
        </a:p>
      </dgm:t>
    </dgm:pt>
    <dgm:pt modelId="{14845CA3-DD58-42A9-B5B4-D78542BA5BBE}">
      <dgm:prSet phldrT="[Text]"/>
      <dgm:spPr/>
      <dgm:t>
        <a:bodyPr/>
        <a:lstStyle/>
        <a:p>
          <a:r>
            <a:rPr lang="en-US" dirty="0"/>
            <a:t>Electricity, heating, air conditioning, running water, toilets, furniture, refrigerators, ovens, showers, windows, washing machines, soap, clothes and shoes, computers, televisions, smartphones</a:t>
          </a:r>
        </a:p>
      </dgm:t>
    </dgm:pt>
    <dgm:pt modelId="{D7B37031-23D8-43A3-9071-E1A4C3640C39}" type="parTrans" cxnId="{3C92D510-58D3-48EE-81B9-B5A6555566EE}">
      <dgm:prSet/>
      <dgm:spPr/>
      <dgm:t>
        <a:bodyPr/>
        <a:lstStyle/>
        <a:p>
          <a:endParaRPr lang="en-US"/>
        </a:p>
      </dgm:t>
    </dgm:pt>
    <dgm:pt modelId="{48E063B6-B6EE-41EE-8CBC-DDCA0808CE57}" type="sibTrans" cxnId="{3C92D510-58D3-48EE-81B9-B5A6555566EE}">
      <dgm:prSet/>
      <dgm:spPr/>
      <dgm:t>
        <a:bodyPr/>
        <a:lstStyle/>
        <a:p>
          <a:endParaRPr lang="en-US"/>
        </a:p>
      </dgm:t>
    </dgm:pt>
    <dgm:pt modelId="{4D8EA0AE-61EA-4C88-82A1-10B81B866EEB}">
      <dgm:prSet phldrT="[Text]"/>
      <dgm:spPr>
        <a:solidFill>
          <a:schemeClr val="accent3">
            <a:lumMod val="50000"/>
          </a:schemeClr>
        </a:solidFill>
        <a:ln>
          <a:solidFill>
            <a:schemeClr val="tx1"/>
          </a:solidFill>
        </a:ln>
      </dgm:spPr>
      <dgm:t>
        <a:bodyPr/>
        <a:lstStyle/>
        <a:p>
          <a:r>
            <a:rPr lang="en-US" dirty="0"/>
            <a:t>Health</a:t>
          </a:r>
        </a:p>
      </dgm:t>
    </dgm:pt>
    <dgm:pt modelId="{6416679A-CB92-4986-8636-7F725A4A6319}" type="parTrans" cxnId="{740705B9-C77F-4906-9292-481D3A3D51C7}">
      <dgm:prSet/>
      <dgm:spPr/>
      <dgm:t>
        <a:bodyPr/>
        <a:lstStyle/>
        <a:p>
          <a:endParaRPr lang="en-US"/>
        </a:p>
      </dgm:t>
    </dgm:pt>
    <dgm:pt modelId="{EC7354EA-556A-45EE-B6A9-724AC85378AD}" type="sibTrans" cxnId="{740705B9-C77F-4906-9292-481D3A3D51C7}">
      <dgm:prSet/>
      <dgm:spPr/>
      <dgm:t>
        <a:bodyPr/>
        <a:lstStyle/>
        <a:p>
          <a:endParaRPr lang="en-US"/>
        </a:p>
      </dgm:t>
    </dgm:pt>
    <dgm:pt modelId="{C6564D96-121C-4C48-BDCD-B0439736DF84}">
      <dgm:prSet phldrT="[Text]"/>
      <dgm:spPr/>
      <dgm:t>
        <a:bodyPr/>
        <a:lstStyle/>
        <a:p>
          <a:r>
            <a:rPr lang="en-US" dirty="0"/>
            <a:t>Individual wellness</a:t>
          </a:r>
        </a:p>
      </dgm:t>
    </dgm:pt>
    <dgm:pt modelId="{E755AFDB-3D40-4272-A895-578CEE7F5A9A}" type="parTrans" cxnId="{9084EE30-E775-40E6-A072-93E7E240A96A}">
      <dgm:prSet/>
      <dgm:spPr/>
      <dgm:t>
        <a:bodyPr/>
        <a:lstStyle/>
        <a:p>
          <a:endParaRPr lang="en-US"/>
        </a:p>
      </dgm:t>
    </dgm:pt>
    <dgm:pt modelId="{3FF836A9-3600-4091-AE6F-795C1C49A843}" type="sibTrans" cxnId="{9084EE30-E775-40E6-A072-93E7E240A96A}">
      <dgm:prSet/>
      <dgm:spPr/>
      <dgm:t>
        <a:bodyPr/>
        <a:lstStyle/>
        <a:p>
          <a:endParaRPr lang="en-US"/>
        </a:p>
      </dgm:t>
    </dgm:pt>
    <dgm:pt modelId="{00FE57DF-49DA-4746-813E-6F4DF786E08A}">
      <dgm:prSet phldrT="[Text]"/>
      <dgm:spPr/>
      <dgm:t>
        <a:bodyPr/>
        <a:lstStyle/>
        <a:p>
          <a:r>
            <a:rPr lang="en-US" dirty="0"/>
            <a:t>Vaccines, antibiotics, anesthesia, surgeries, hospitals and clinics, pharmaceutical drugs, ambulances</a:t>
          </a:r>
        </a:p>
      </dgm:t>
    </dgm:pt>
    <dgm:pt modelId="{CCB799F8-AA87-4B3F-BCF1-BFFB9CC2837F}" type="parTrans" cxnId="{3C5F50EB-6482-43B5-89F3-6609FBC5118E}">
      <dgm:prSet/>
      <dgm:spPr/>
      <dgm:t>
        <a:bodyPr/>
        <a:lstStyle/>
        <a:p>
          <a:endParaRPr lang="en-US"/>
        </a:p>
      </dgm:t>
    </dgm:pt>
    <dgm:pt modelId="{3BDDFF44-1A99-4B90-A717-F994D9AF3040}" type="sibTrans" cxnId="{3C5F50EB-6482-43B5-89F3-6609FBC5118E}">
      <dgm:prSet/>
      <dgm:spPr/>
      <dgm:t>
        <a:bodyPr/>
        <a:lstStyle/>
        <a:p>
          <a:endParaRPr lang="en-US"/>
        </a:p>
      </dgm:t>
    </dgm:pt>
    <dgm:pt modelId="{D3CC39B2-14B9-4253-B733-470C3CE11811}" type="pres">
      <dgm:prSet presAssocID="{3D7FCCBF-6FBF-4EAC-8888-8B43D879E7F5}" presName="Name0" presStyleCnt="0">
        <dgm:presLayoutVars>
          <dgm:chMax/>
          <dgm:chPref val="3"/>
          <dgm:dir/>
          <dgm:animOne val="branch"/>
          <dgm:animLvl val="lvl"/>
        </dgm:presLayoutVars>
      </dgm:prSet>
      <dgm:spPr/>
      <dgm:t>
        <a:bodyPr/>
        <a:lstStyle/>
        <a:p>
          <a:endParaRPr lang="en-US"/>
        </a:p>
      </dgm:t>
    </dgm:pt>
    <dgm:pt modelId="{FA788F67-3453-4F22-B62E-CA5E4D290E8E}" type="pres">
      <dgm:prSet presAssocID="{1ED8F4A3-6180-4954-831F-88A611E50C15}" presName="composite" presStyleCnt="0"/>
      <dgm:spPr/>
    </dgm:pt>
    <dgm:pt modelId="{2F90154D-C368-4CA4-8D1A-7901A7DFB388}" type="pres">
      <dgm:prSet presAssocID="{1ED8F4A3-6180-4954-831F-88A611E50C15}" presName="FirstChild" presStyleLbl="revTx" presStyleIdx="0" presStyleCnt="8">
        <dgm:presLayoutVars>
          <dgm:chMax val="0"/>
          <dgm:chPref val="0"/>
          <dgm:bulletEnabled val="1"/>
        </dgm:presLayoutVars>
      </dgm:prSet>
      <dgm:spPr/>
      <dgm:t>
        <a:bodyPr/>
        <a:lstStyle/>
        <a:p>
          <a:endParaRPr lang="en-US"/>
        </a:p>
      </dgm:t>
    </dgm:pt>
    <dgm:pt modelId="{30D9D67B-2A33-4F85-9F37-5AD360ECEDD8}" type="pres">
      <dgm:prSet presAssocID="{1ED8F4A3-6180-4954-831F-88A611E50C15}" presName="Parent" presStyleLbl="alignNode1" presStyleIdx="0" presStyleCnt="4">
        <dgm:presLayoutVars>
          <dgm:chMax val="3"/>
          <dgm:chPref val="3"/>
          <dgm:bulletEnabled val="1"/>
        </dgm:presLayoutVars>
      </dgm:prSet>
      <dgm:spPr/>
      <dgm:t>
        <a:bodyPr/>
        <a:lstStyle/>
        <a:p>
          <a:endParaRPr lang="en-US"/>
        </a:p>
      </dgm:t>
    </dgm:pt>
    <dgm:pt modelId="{6D3037C9-C95F-40C3-8FF4-2B75A51E5840}" type="pres">
      <dgm:prSet presAssocID="{1ED8F4A3-6180-4954-831F-88A611E50C15}" presName="Accent" presStyleLbl="parChTrans1D1" presStyleIdx="0" presStyleCnt="4"/>
      <dgm:spPr>
        <a:ln>
          <a:solidFill>
            <a:schemeClr val="tx1"/>
          </a:solidFill>
        </a:ln>
      </dgm:spPr>
    </dgm:pt>
    <dgm:pt modelId="{8B953DE7-2644-4343-8F4E-BD89EAC57617}" type="pres">
      <dgm:prSet presAssocID="{1ED8F4A3-6180-4954-831F-88A611E50C15}" presName="Child" presStyleLbl="revTx" presStyleIdx="1" presStyleCnt="8">
        <dgm:presLayoutVars>
          <dgm:chMax val="0"/>
          <dgm:chPref val="0"/>
          <dgm:bulletEnabled val="1"/>
        </dgm:presLayoutVars>
      </dgm:prSet>
      <dgm:spPr/>
      <dgm:t>
        <a:bodyPr/>
        <a:lstStyle/>
        <a:p>
          <a:endParaRPr lang="en-US"/>
        </a:p>
      </dgm:t>
    </dgm:pt>
    <dgm:pt modelId="{C65E3B1C-85FF-4055-9594-99BA5CBD655A}" type="pres">
      <dgm:prSet presAssocID="{4FD936D6-F18B-48C0-BD53-A0BB056358B7}" presName="sibTrans" presStyleCnt="0"/>
      <dgm:spPr/>
    </dgm:pt>
    <dgm:pt modelId="{8675F765-2AEA-4D95-A016-5CA04819956A}" type="pres">
      <dgm:prSet presAssocID="{7B17E010-54FA-4AA0-B79E-AE473C99A513}" presName="composite" presStyleCnt="0"/>
      <dgm:spPr/>
    </dgm:pt>
    <dgm:pt modelId="{165D10C5-B2BE-49F0-A59C-C5CBD8E24309}" type="pres">
      <dgm:prSet presAssocID="{7B17E010-54FA-4AA0-B79E-AE473C99A513}" presName="FirstChild" presStyleLbl="revTx" presStyleIdx="2" presStyleCnt="8">
        <dgm:presLayoutVars>
          <dgm:chMax val="0"/>
          <dgm:chPref val="0"/>
          <dgm:bulletEnabled val="1"/>
        </dgm:presLayoutVars>
      </dgm:prSet>
      <dgm:spPr/>
      <dgm:t>
        <a:bodyPr/>
        <a:lstStyle/>
        <a:p>
          <a:endParaRPr lang="en-US"/>
        </a:p>
      </dgm:t>
    </dgm:pt>
    <dgm:pt modelId="{63925EF2-94A5-454D-997E-CD987BF085AA}" type="pres">
      <dgm:prSet presAssocID="{7B17E010-54FA-4AA0-B79E-AE473C99A513}" presName="Parent" presStyleLbl="alignNode1" presStyleIdx="1" presStyleCnt="4">
        <dgm:presLayoutVars>
          <dgm:chMax val="3"/>
          <dgm:chPref val="3"/>
          <dgm:bulletEnabled val="1"/>
        </dgm:presLayoutVars>
      </dgm:prSet>
      <dgm:spPr/>
      <dgm:t>
        <a:bodyPr/>
        <a:lstStyle/>
        <a:p>
          <a:endParaRPr lang="en-US"/>
        </a:p>
      </dgm:t>
    </dgm:pt>
    <dgm:pt modelId="{5352FDFB-291F-4E1D-B982-8D186FF77953}" type="pres">
      <dgm:prSet presAssocID="{7B17E010-54FA-4AA0-B79E-AE473C99A513}" presName="Accent" presStyleLbl="parChTrans1D1" presStyleIdx="1" presStyleCnt="4"/>
      <dgm:spPr>
        <a:ln>
          <a:solidFill>
            <a:schemeClr val="tx1"/>
          </a:solidFill>
        </a:ln>
      </dgm:spPr>
    </dgm:pt>
    <dgm:pt modelId="{F429C1E2-3BC6-45F2-8E4B-1F0204729E95}" type="pres">
      <dgm:prSet presAssocID="{7B17E010-54FA-4AA0-B79E-AE473C99A513}" presName="Child" presStyleLbl="revTx" presStyleIdx="3" presStyleCnt="8">
        <dgm:presLayoutVars>
          <dgm:chMax val="0"/>
          <dgm:chPref val="0"/>
          <dgm:bulletEnabled val="1"/>
        </dgm:presLayoutVars>
      </dgm:prSet>
      <dgm:spPr/>
      <dgm:t>
        <a:bodyPr/>
        <a:lstStyle/>
        <a:p>
          <a:endParaRPr lang="en-US"/>
        </a:p>
      </dgm:t>
    </dgm:pt>
    <dgm:pt modelId="{18CFDDEA-D349-4912-B443-5D92CC18C5D6}" type="pres">
      <dgm:prSet presAssocID="{F940F6F1-35E2-4806-8C3D-471EFB08EF49}" presName="sibTrans" presStyleCnt="0"/>
      <dgm:spPr/>
    </dgm:pt>
    <dgm:pt modelId="{28824469-D96F-42F6-83DB-E1533BB5AB4B}" type="pres">
      <dgm:prSet presAssocID="{F8E25845-19C2-4C6F-9011-3AA1373738AA}" presName="composite" presStyleCnt="0"/>
      <dgm:spPr/>
    </dgm:pt>
    <dgm:pt modelId="{617D1DF1-C87E-4E42-8295-5B3A7A4593DA}" type="pres">
      <dgm:prSet presAssocID="{F8E25845-19C2-4C6F-9011-3AA1373738AA}" presName="FirstChild" presStyleLbl="revTx" presStyleIdx="4" presStyleCnt="8">
        <dgm:presLayoutVars>
          <dgm:chMax val="0"/>
          <dgm:chPref val="0"/>
          <dgm:bulletEnabled val="1"/>
        </dgm:presLayoutVars>
      </dgm:prSet>
      <dgm:spPr/>
      <dgm:t>
        <a:bodyPr/>
        <a:lstStyle/>
        <a:p>
          <a:endParaRPr lang="en-US"/>
        </a:p>
      </dgm:t>
    </dgm:pt>
    <dgm:pt modelId="{2E3D4382-D24A-47AB-9271-A7B188721B7E}" type="pres">
      <dgm:prSet presAssocID="{F8E25845-19C2-4C6F-9011-3AA1373738AA}" presName="Parent" presStyleLbl="alignNode1" presStyleIdx="2" presStyleCnt="4">
        <dgm:presLayoutVars>
          <dgm:chMax val="3"/>
          <dgm:chPref val="3"/>
          <dgm:bulletEnabled val="1"/>
        </dgm:presLayoutVars>
      </dgm:prSet>
      <dgm:spPr/>
      <dgm:t>
        <a:bodyPr/>
        <a:lstStyle/>
        <a:p>
          <a:endParaRPr lang="en-US"/>
        </a:p>
      </dgm:t>
    </dgm:pt>
    <dgm:pt modelId="{EEDB7D67-4AFD-48DE-ACB3-817D1EEA33DE}" type="pres">
      <dgm:prSet presAssocID="{F8E25845-19C2-4C6F-9011-3AA1373738AA}" presName="Accent" presStyleLbl="parChTrans1D1" presStyleIdx="2" presStyleCnt="4"/>
      <dgm:spPr/>
    </dgm:pt>
    <dgm:pt modelId="{E799004C-850F-4DE4-9ED3-E3BD115F3F5D}" type="pres">
      <dgm:prSet presAssocID="{F8E25845-19C2-4C6F-9011-3AA1373738AA}" presName="Child" presStyleLbl="revTx" presStyleIdx="5" presStyleCnt="8">
        <dgm:presLayoutVars>
          <dgm:chMax val="0"/>
          <dgm:chPref val="0"/>
          <dgm:bulletEnabled val="1"/>
        </dgm:presLayoutVars>
      </dgm:prSet>
      <dgm:spPr/>
      <dgm:t>
        <a:bodyPr/>
        <a:lstStyle/>
        <a:p>
          <a:endParaRPr lang="en-US"/>
        </a:p>
      </dgm:t>
    </dgm:pt>
    <dgm:pt modelId="{5CBC9BE6-AC84-4A6A-8AA2-7E00ECB1C137}" type="pres">
      <dgm:prSet presAssocID="{8D718DBE-A59D-4B44-B1A0-9EE99E189477}" presName="sibTrans" presStyleCnt="0"/>
      <dgm:spPr/>
    </dgm:pt>
    <dgm:pt modelId="{EC478464-9783-43C8-84EA-5AAC4C53C980}" type="pres">
      <dgm:prSet presAssocID="{4D8EA0AE-61EA-4C88-82A1-10B81B866EEB}" presName="composite" presStyleCnt="0"/>
      <dgm:spPr/>
    </dgm:pt>
    <dgm:pt modelId="{548F7EF5-303E-42C4-B068-8888F0619A27}" type="pres">
      <dgm:prSet presAssocID="{4D8EA0AE-61EA-4C88-82A1-10B81B866EEB}" presName="FirstChild" presStyleLbl="revTx" presStyleIdx="6" presStyleCnt="8">
        <dgm:presLayoutVars>
          <dgm:chMax val="0"/>
          <dgm:chPref val="0"/>
          <dgm:bulletEnabled val="1"/>
        </dgm:presLayoutVars>
      </dgm:prSet>
      <dgm:spPr/>
      <dgm:t>
        <a:bodyPr/>
        <a:lstStyle/>
        <a:p>
          <a:endParaRPr lang="en-US"/>
        </a:p>
      </dgm:t>
    </dgm:pt>
    <dgm:pt modelId="{1A540EDC-D666-4121-B971-550A35F5A7A9}" type="pres">
      <dgm:prSet presAssocID="{4D8EA0AE-61EA-4C88-82A1-10B81B866EEB}" presName="Parent" presStyleLbl="alignNode1" presStyleIdx="3" presStyleCnt="4">
        <dgm:presLayoutVars>
          <dgm:chMax val="3"/>
          <dgm:chPref val="3"/>
          <dgm:bulletEnabled val="1"/>
        </dgm:presLayoutVars>
      </dgm:prSet>
      <dgm:spPr/>
      <dgm:t>
        <a:bodyPr/>
        <a:lstStyle/>
        <a:p>
          <a:endParaRPr lang="en-US"/>
        </a:p>
      </dgm:t>
    </dgm:pt>
    <dgm:pt modelId="{6F9D9331-4B72-4192-A93C-8D13DA5EA8F9}" type="pres">
      <dgm:prSet presAssocID="{4D8EA0AE-61EA-4C88-82A1-10B81B866EEB}" presName="Accent" presStyleLbl="parChTrans1D1" presStyleIdx="3" presStyleCnt="4"/>
      <dgm:spPr/>
    </dgm:pt>
    <dgm:pt modelId="{C3042349-A610-454C-A31D-DBCC3D8912AD}" type="pres">
      <dgm:prSet presAssocID="{4D8EA0AE-61EA-4C88-82A1-10B81B866EEB}" presName="Child" presStyleLbl="revTx" presStyleIdx="7" presStyleCnt="8">
        <dgm:presLayoutVars>
          <dgm:chMax val="0"/>
          <dgm:chPref val="0"/>
          <dgm:bulletEnabled val="1"/>
        </dgm:presLayoutVars>
      </dgm:prSet>
      <dgm:spPr/>
      <dgm:t>
        <a:bodyPr/>
        <a:lstStyle/>
        <a:p>
          <a:endParaRPr lang="en-US"/>
        </a:p>
      </dgm:t>
    </dgm:pt>
  </dgm:ptLst>
  <dgm:cxnLst>
    <dgm:cxn modelId="{65E87276-2F7A-485B-BC44-77B8A78F8360}" type="presOf" srcId="{14845CA3-DD58-42A9-B5B4-D78542BA5BBE}" destId="{E799004C-850F-4DE4-9ED3-E3BD115F3F5D}" srcOrd="0" destOrd="0" presId="urn:microsoft.com/office/officeart/2011/layout/TabList"/>
    <dgm:cxn modelId="{9084EE30-E775-40E6-A072-93E7E240A96A}" srcId="{4D8EA0AE-61EA-4C88-82A1-10B81B866EEB}" destId="{C6564D96-121C-4C48-BDCD-B0439736DF84}" srcOrd="0" destOrd="0" parTransId="{E755AFDB-3D40-4272-A895-578CEE7F5A9A}" sibTransId="{3FF836A9-3600-4091-AE6F-795C1C49A843}"/>
    <dgm:cxn modelId="{E4226556-6155-478A-817B-9EA4F3534B3B}" type="presOf" srcId="{79EBC49B-1A9E-4EDA-ADB9-954C9EE109F7}" destId="{F429C1E2-3BC6-45F2-8E4B-1F0204729E95}" srcOrd="0" destOrd="0" presId="urn:microsoft.com/office/officeart/2011/layout/TabList"/>
    <dgm:cxn modelId="{6D311440-7B96-49EB-9742-31A260FABA37}" type="presOf" srcId="{1ED8F4A3-6180-4954-831F-88A611E50C15}" destId="{30D9D67B-2A33-4F85-9F37-5AD360ECEDD8}" srcOrd="0" destOrd="0" presId="urn:microsoft.com/office/officeart/2011/layout/TabList"/>
    <dgm:cxn modelId="{F51568DE-482B-4484-BFFD-E661DBAF706F}" type="presOf" srcId="{4D8EA0AE-61EA-4C88-82A1-10B81B866EEB}" destId="{1A540EDC-D666-4121-B971-550A35F5A7A9}" srcOrd="0" destOrd="0" presId="urn:microsoft.com/office/officeart/2011/layout/TabList"/>
    <dgm:cxn modelId="{06C6657F-F2EA-4F29-8403-2003BB8BA0BE}" type="presOf" srcId="{54F0BD84-EDB6-4A91-BDB5-07F6B3B23526}" destId="{617D1DF1-C87E-4E42-8295-5B3A7A4593DA}" srcOrd="0" destOrd="0" presId="urn:microsoft.com/office/officeart/2011/layout/TabList"/>
    <dgm:cxn modelId="{DC974063-CB64-4D6D-9D1A-5648069C27C5}" type="presOf" srcId="{6903E16C-3884-4CC7-9B18-182FCF694CF1}" destId="{165D10C5-B2BE-49F0-A59C-C5CBD8E24309}" srcOrd="0" destOrd="0" presId="urn:microsoft.com/office/officeart/2011/layout/TabList"/>
    <dgm:cxn modelId="{665F4DEB-B7F9-476F-9071-26837CA93E7A}" srcId="{1ED8F4A3-6180-4954-831F-88A611E50C15}" destId="{B58A1707-5C9E-436D-9B26-ED94758C0B66}" srcOrd="0" destOrd="0" parTransId="{7258A7D6-744D-40AA-A406-6C7952808BC1}" sibTransId="{0C11F1AA-D721-4ADA-9FC8-0449AC0505D4}"/>
    <dgm:cxn modelId="{1BB2FBC3-1B5A-447C-866A-A2A8066596EB}" srcId="{3D7FCCBF-6FBF-4EAC-8888-8B43D879E7F5}" destId="{F8E25845-19C2-4C6F-9011-3AA1373738AA}" srcOrd="2" destOrd="0" parTransId="{D456E9FC-E535-484A-96F2-EF75415BE22E}" sibTransId="{8D718DBE-A59D-4B44-B1A0-9EE99E189477}"/>
    <dgm:cxn modelId="{B75E1FE0-355E-423D-AF07-987BDCEB6AF8}" type="presOf" srcId="{F8E25845-19C2-4C6F-9011-3AA1373738AA}" destId="{2E3D4382-D24A-47AB-9271-A7B188721B7E}" srcOrd="0" destOrd="0" presId="urn:microsoft.com/office/officeart/2011/layout/TabList"/>
    <dgm:cxn modelId="{3C92D510-58D3-48EE-81B9-B5A6555566EE}" srcId="{F8E25845-19C2-4C6F-9011-3AA1373738AA}" destId="{14845CA3-DD58-42A9-B5B4-D78542BA5BBE}" srcOrd="1" destOrd="0" parTransId="{D7B37031-23D8-43A3-9071-E1A4C3640C39}" sibTransId="{48E063B6-B6EE-41EE-8CBC-DDCA0808CE57}"/>
    <dgm:cxn modelId="{9DD33557-629D-4E4A-83A8-F9F24B2A12DF}" srcId="{3D7FCCBF-6FBF-4EAC-8888-8B43D879E7F5}" destId="{1ED8F4A3-6180-4954-831F-88A611E50C15}" srcOrd="0" destOrd="0" parTransId="{B6A460D7-BAE3-4477-9B77-728815BC930D}" sibTransId="{4FD936D6-F18B-48C0-BD53-A0BB056358B7}"/>
    <dgm:cxn modelId="{0B43C3BB-596E-4DD9-9E4E-29AD01B36D65}" type="presOf" srcId="{B58A1707-5C9E-436D-9B26-ED94758C0B66}" destId="{2F90154D-C368-4CA4-8D1A-7901A7DFB388}" srcOrd="0" destOrd="0" presId="urn:microsoft.com/office/officeart/2011/layout/TabList"/>
    <dgm:cxn modelId="{CED233B8-CED6-4E8B-9001-6FC8399D73AB}" type="presOf" srcId="{3D7FCCBF-6FBF-4EAC-8888-8B43D879E7F5}" destId="{D3CC39B2-14B9-4253-B733-470C3CE11811}" srcOrd="0" destOrd="0" presId="urn:microsoft.com/office/officeart/2011/layout/TabList"/>
    <dgm:cxn modelId="{740705B9-C77F-4906-9292-481D3A3D51C7}" srcId="{3D7FCCBF-6FBF-4EAC-8888-8B43D879E7F5}" destId="{4D8EA0AE-61EA-4C88-82A1-10B81B866EEB}" srcOrd="3" destOrd="0" parTransId="{6416679A-CB92-4986-8636-7F725A4A6319}" sibTransId="{EC7354EA-556A-45EE-B6A9-724AC85378AD}"/>
    <dgm:cxn modelId="{4D515BE7-6BC1-43DB-BB81-9F0701C229B9}" srcId="{3D7FCCBF-6FBF-4EAC-8888-8B43D879E7F5}" destId="{7B17E010-54FA-4AA0-B79E-AE473C99A513}" srcOrd="1" destOrd="0" parTransId="{FAEE2D9F-53C6-4D7C-988B-C3E3B7D585AE}" sibTransId="{F940F6F1-35E2-4806-8C3D-471EFB08EF49}"/>
    <dgm:cxn modelId="{39483A8D-FCE3-4E5E-A5FF-4CAA97F8BBDA}" type="presOf" srcId="{C6564D96-121C-4C48-BDCD-B0439736DF84}" destId="{548F7EF5-303E-42C4-B068-8888F0619A27}" srcOrd="0" destOrd="0" presId="urn:microsoft.com/office/officeart/2011/layout/TabList"/>
    <dgm:cxn modelId="{FA8F1E14-C49B-48BB-B8D1-043510312AAE}" type="presOf" srcId="{6F2076E7-A145-4BBE-86C1-F707D9E4056D}" destId="{8B953DE7-2644-4343-8F4E-BD89EAC57617}" srcOrd="0" destOrd="0" presId="urn:microsoft.com/office/officeart/2011/layout/TabList"/>
    <dgm:cxn modelId="{1D4974C1-E0EF-4299-AF14-A95ED33E6432}" srcId="{1ED8F4A3-6180-4954-831F-88A611E50C15}" destId="{6F2076E7-A145-4BBE-86C1-F707D9E4056D}" srcOrd="1" destOrd="0" parTransId="{541B05A0-B96B-405D-A96F-D54AEA2D6901}" sibTransId="{0DFAC97F-F7DD-4E67-9894-ABDA71CE6536}"/>
    <dgm:cxn modelId="{54F4AFCA-42AB-41F9-A383-0DC495147BE8}" srcId="{7B17E010-54FA-4AA0-B79E-AE473C99A513}" destId="{79EBC49B-1A9E-4EDA-ADB9-954C9EE109F7}" srcOrd="1" destOrd="0" parTransId="{64B89156-48FD-4F79-BEE2-2782726BD6F0}" sibTransId="{BF67ADA8-C6BD-40BC-959D-E655CC2CC942}"/>
    <dgm:cxn modelId="{3C5F50EB-6482-43B5-89F3-6609FBC5118E}" srcId="{4D8EA0AE-61EA-4C88-82A1-10B81B866EEB}" destId="{00FE57DF-49DA-4746-813E-6F4DF786E08A}" srcOrd="1" destOrd="0" parTransId="{CCB799F8-AA87-4B3F-BCF1-BFFB9CC2837F}" sibTransId="{3BDDFF44-1A99-4B90-A717-F994D9AF3040}"/>
    <dgm:cxn modelId="{775860C6-2BD3-48B6-B2BE-F5A7B44E9D22}" type="presOf" srcId="{7B17E010-54FA-4AA0-B79E-AE473C99A513}" destId="{63925EF2-94A5-454D-997E-CD987BF085AA}" srcOrd="0" destOrd="0" presId="urn:microsoft.com/office/officeart/2011/layout/TabList"/>
    <dgm:cxn modelId="{CD3905D4-BB07-430D-82DF-931142D77C2D}" srcId="{F8E25845-19C2-4C6F-9011-3AA1373738AA}" destId="{54F0BD84-EDB6-4A91-BDB5-07F6B3B23526}" srcOrd="0" destOrd="0" parTransId="{101AD46B-8BD5-411B-BFA0-C13A94928796}" sibTransId="{0CEECFB1-0C66-4D38-A8C6-BAA88F429B28}"/>
    <dgm:cxn modelId="{E83651DC-FFD9-4752-BD93-95F079B9FF16}" srcId="{7B17E010-54FA-4AA0-B79E-AE473C99A513}" destId="{6903E16C-3884-4CC7-9B18-182FCF694CF1}" srcOrd="0" destOrd="0" parTransId="{3D89DD39-8D32-45FB-865A-5F60EC258F84}" sibTransId="{D2A68079-39F3-4BB0-93A5-D0D1561A757D}"/>
    <dgm:cxn modelId="{5CD2E4CA-8D41-4DA5-BBC8-7E9F45B28459}" type="presOf" srcId="{00FE57DF-49DA-4746-813E-6F4DF786E08A}" destId="{C3042349-A610-454C-A31D-DBCC3D8912AD}" srcOrd="0" destOrd="0" presId="urn:microsoft.com/office/officeart/2011/layout/TabList"/>
    <dgm:cxn modelId="{99ED62F5-3E49-487B-9248-85C3C0B9594B}" type="presParOf" srcId="{D3CC39B2-14B9-4253-B733-470C3CE11811}" destId="{FA788F67-3453-4F22-B62E-CA5E4D290E8E}" srcOrd="0" destOrd="0" presId="urn:microsoft.com/office/officeart/2011/layout/TabList"/>
    <dgm:cxn modelId="{54763877-2119-4340-BCCD-BDCC1CBC6A08}" type="presParOf" srcId="{FA788F67-3453-4F22-B62E-CA5E4D290E8E}" destId="{2F90154D-C368-4CA4-8D1A-7901A7DFB388}" srcOrd="0" destOrd="0" presId="urn:microsoft.com/office/officeart/2011/layout/TabList"/>
    <dgm:cxn modelId="{E2A911CE-FD08-4164-8116-6DA33CDDC3A7}" type="presParOf" srcId="{FA788F67-3453-4F22-B62E-CA5E4D290E8E}" destId="{30D9D67B-2A33-4F85-9F37-5AD360ECEDD8}" srcOrd="1" destOrd="0" presId="urn:microsoft.com/office/officeart/2011/layout/TabList"/>
    <dgm:cxn modelId="{65F135D1-2428-4417-9CC9-EA957E8F2E42}" type="presParOf" srcId="{FA788F67-3453-4F22-B62E-CA5E4D290E8E}" destId="{6D3037C9-C95F-40C3-8FF4-2B75A51E5840}" srcOrd="2" destOrd="0" presId="urn:microsoft.com/office/officeart/2011/layout/TabList"/>
    <dgm:cxn modelId="{0F8F707C-88A2-4BEE-86BD-A0BE01FFF01D}" type="presParOf" srcId="{D3CC39B2-14B9-4253-B733-470C3CE11811}" destId="{8B953DE7-2644-4343-8F4E-BD89EAC57617}" srcOrd="1" destOrd="0" presId="urn:microsoft.com/office/officeart/2011/layout/TabList"/>
    <dgm:cxn modelId="{C52086D2-6981-47C4-AE94-F3FB89517E23}" type="presParOf" srcId="{D3CC39B2-14B9-4253-B733-470C3CE11811}" destId="{C65E3B1C-85FF-4055-9594-99BA5CBD655A}" srcOrd="2" destOrd="0" presId="urn:microsoft.com/office/officeart/2011/layout/TabList"/>
    <dgm:cxn modelId="{884EAD33-543F-4265-844E-94E81DCBAAE9}" type="presParOf" srcId="{D3CC39B2-14B9-4253-B733-470C3CE11811}" destId="{8675F765-2AEA-4D95-A016-5CA04819956A}" srcOrd="3" destOrd="0" presId="urn:microsoft.com/office/officeart/2011/layout/TabList"/>
    <dgm:cxn modelId="{707AF917-CB2D-41BE-9730-36F6780FA072}" type="presParOf" srcId="{8675F765-2AEA-4D95-A016-5CA04819956A}" destId="{165D10C5-B2BE-49F0-A59C-C5CBD8E24309}" srcOrd="0" destOrd="0" presId="urn:microsoft.com/office/officeart/2011/layout/TabList"/>
    <dgm:cxn modelId="{B4810987-5860-4096-B371-0427C6BE0758}" type="presParOf" srcId="{8675F765-2AEA-4D95-A016-5CA04819956A}" destId="{63925EF2-94A5-454D-997E-CD987BF085AA}" srcOrd="1" destOrd="0" presId="urn:microsoft.com/office/officeart/2011/layout/TabList"/>
    <dgm:cxn modelId="{3F249077-79CD-4AB7-8D44-C9551967CC6F}" type="presParOf" srcId="{8675F765-2AEA-4D95-A016-5CA04819956A}" destId="{5352FDFB-291F-4E1D-B982-8D186FF77953}" srcOrd="2" destOrd="0" presId="urn:microsoft.com/office/officeart/2011/layout/TabList"/>
    <dgm:cxn modelId="{09C30807-4EDA-4477-9A5E-74C68BF643C0}" type="presParOf" srcId="{D3CC39B2-14B9-4253-B733-470C3CE11811}" destId="{F429C1E2-3BC6-45F2-8E4B-1F0204729E95}" srcOrd="4" destOrd="0" presId="urn:microsoft.com/office/officeart/2011/layout/TabList"/>
    <dgm:cxn modelId="{7F83F6FB-A3F2-4F3E-8981-07D587DCEA5C}" type="presParOf" srcId="{D3CC39B2-14B9-4253-B733-470C3CE11811}" destId="{18CFDDEA-D349-4912-B443-5D92CC18C5D6}" srcOrd="5" destOrd="0" presId="urn:microsoft.com/office/officeart/2011/layout/TabList"/>
    <dgm:cxn modelId="{99243D2F-8E4A-41E9-9EFA-0A30887B22F9}" type="presParOf" srcId="{D3CC39B2-14B9-4253-B733-470C3CE11811}" destId="{28824469-D96F-42F6-83DB-E1533BB5AB4B}" srcOrd="6" destOrd="0" presId="urn:microsoft.com/office/officeart/2011/layout/TabList"/>
    <dgm:cxn modelId="{2D0C896D-C04B-4A6E-A685-6A708FF76A8A}" type="presParOf" srcId="{28824469-D96F-42F6-83DB-E1533BB5AB4B}" destId="{617D1DF1-C87E-4E42-8295-5B3A7A4593DA}" srcOrd="0" destOrd="0" presId="urn:microsoft.com/office/officeart/2011/layout/TabList"/>
    <dgm:cxn modelId="{D6920455-0AF2-4732-8C5A-2E278D8A3112}" type="presParOf" srcId="{28824469-D96F-42F6-83DB-E1533BB5AB4B}" destId="{2E3D4382-D24A-47AB-9271-A7B188721B7E}" srcOrd="1" destOrd="0" presId="urn:microsoft.com/office/officeart/2011/layout/TabList"/>
    <dgm:cxn modelId="{BFFBF773-E134-4592-A957-C8674656667D}" type="presParOf" srcId="{28824469-D96F-42F6-83DB-E1533BB5AB4B}" destId="{EEDB7D67-4AFD-48DE-ACB3-817D1EEA33DE}" srcOrd="2" destOrd="0" presId="urn:microsoft.com/office/officeart/2011/layout/TabList"/>
    <dgm:cxn modelId="{D09EE15E-A6D5-4F82-B319-613563B4C256}" type="presParOf" srcId="{D3CC39B2-14B9-4253-B733-470C3CE11811}" destId="{E799004C-850F-4DE4-9ED3-E3BD115F3F5D}" srcOrd="7" destOrd="0" presId="urn:microsoft.com/office/officeart/2011/layout/TabList"/>
    <dgm:cxn modelId="{18D4776A-84EE-4B19-AF0B-051AF65CB0CB}" type="presParOf" srcId="{D3CC39B2-14B9-4253-B733-470C3CE11811}" destId="{5CBC9BE6-AC84-4A6A-8AA2-7E00ECB1C137}" srcOrd="8" destOrd="0" presId="urn:microsoft.com/office/officeart/2011/layout/TabList"/>
    <dgm:cxn modelId="{61ABBCCB-587F-4A8B-B0CF-E9700036891C}" type="presParOf" srcId="{D3CC39B2-14B9-4253-B733-470C3CE11811}" destId="{EC478464-9783-43C8-84EA-5AAC4C53C980}" srcOrd="9" destOrd="0" presId="urn:microsoft.com/office/officeart/2011/layout/TabList"/>
    <dgm:cxn modelId="{19214A85-0C23-4E99-9360-A68963D55BF5}" type="presParOf" srcId="{EC478464-9783-43C8-84EA-5AAC4C53C980}" destId="{548F7EF5-303E-42C4-B068-8888F0619A27}" srcOrd="0" destOrd="0" presId="urn:microsoft.com/office/officeart/2011/layout/TabList"/>
    <dgm:cxn modelId="{0CEDF806-1399-4EE2-8E00-A37CAC77D350}" type="presParOf" srcId="{EC478464-9783-43C8-84EA-5AAC4C53C980}" destId="{1A540EDC-D666-4121-B971-550A35F5A7A9}" srcOrd="1" destOrd="0" presId="urn:microsoft.com/office/officeart/2011/layout/TabList"/>
    <dgm:cxn modelId="{6D774C9C-FB2B-491C-9E9D-AB26DACD95B9}" type="presParOf" srcId="{EC478464-9783-43C8-84EA-5AAC4C53C980}" destId="{6F9D9331-4B72-4192-A93C-8D13DA5EA8F9}" srcOrd="2" destOrd="0" presId="urn:microsoft.com/office/officeart/2011/layout/TabList"/>
    <dgm:cxn modelId="{8570F3BE-D3CC-4933-A651-5A0DE01D6CCB}" type="presParOf" srcId="{D3CC39B2-14B9-4253-B733-470C3CE11811}" destId="{C3042349-A610-454C-A31D-DBCC3D8912AD}"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FCCBF-6FBF-4EAC-8888-8B43D879E7F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ED8F4A3-6180-4954-831F-88A611E50C15}">
      <dgm:prSet phldrT="[Text]"/>
      <dgm:spPr>
        <a:solidFill>
          <a:schemeClr val="accent3">
            <a:lumMod val="50000"/>
          </a:schemeClr>
        </a:solidFill>
        <a:ln>
          <a:solidFill>
            <a:schemeClr val="tx1"/>
          </a:solidFill>
        </a:ln>
      </dgm:spPr>
      <dgm:t>
        <a:bodyPr/>
        <a:lstStyle/>
        <a:p>
          <a:r>
            <a:rPr lang="en-US" dirty="0"/>
            <a:t>Food</a:t>
          </a:r>
        </a:p>
      </dgm:t>
    </dgm:pt>
    <dgm:pt modelId="{B6A460D7-BAE3-4477-9B77-728815BC930D}" type="parTrans" cxnId="{9DD33557-629D-4E4A-83A8-F9F24B2A12DF}">
      <dgm:prSet/>
      <dgm:spPr/>
      <dgm:t>
        <a:bodyPr/>
        <a:lstStyle/>
        <a:p>
          <a:endParaRPr lang="en-US"/>
        </a:p>
      </dgm:t>
    </dgm:pt>
    <dgm:pt modelId="{4FD936D6-F18B-48C0-BD53-A0BB056358B7}" type="sibTrans" cxnId="{9DD33557-629D-4E4A-83A8-F9F24B2A12DF}">
      <dgm:prSet/>
      <dgm:spPr/>
      <dgm:t>
        <a:bodyPr/>
        <a:lstStyle/>
        <a:p>
          <a:endParaRPr lang="en-US"/>
        </a:p>
      </dgm:t>
    </dgm:pt>
    <dgm:pt modelId="{B58A1707-5C9E-436D-9B26-ED94758C0B66}">
      <dgm:prSet phldrT="[Text]"/>
      <dgm:spPr/>
      <dgm:t>
        <a:bodyPr/>
        <a:lstStyle/>
        <a:p>
          <a:r>
            <a:rPr lang="en-US" dirty="0"/>
            <a:t>Individual survival</a:t>
          </a:r>
        </a:p>
      </dgm:t>
    </dgm:pt>
    <dgm:pt modelId="{7258A7D6-744D-40AA-A406-6C7952808BC1}" type="parTrans" cxnId="{665F4DEB-B7F9-476F-9071-26837CA93E7A}">
      <dgm:prSet/>
      <dgm:spPr/>
      <dgm:t>
        <a:bodyPr/>
        <a:lstStyle/>
        <a:p>
          <a:endParaRPr lang="en-US"/>
        </a:p>
      </dgm:t>
    </dgm:pt>
    <dgm:pt modelId="{0C11F1AA-D721-4ADA-9FC8-0449AC0505D4}" type="sibTrans" cxnId="{665F4DEB-B7F9-476F-9071-26837CA93E7A}">
      <dgm:prSet/>
      <dgm:spPr/>
      <dgm:t>
        <a:bodyPr/>
        <a:lstStyle/>
        <a:p>
          <a:endParaRPr lang="en-US"/>
        </a:p>
      </dgm:t>
    </dgm:pt>
    <dgm:pt modelId="{6F2076E7-A145-4BBE-86C1-F707D9E4056D}">
      <dgm:prSet phldrT="[Text]"/>
      <dgm:spPr/>
      <dgm:t>
        <a:bodyPr/>
        <a:lstStyle/>
        <a:p>
          <a:r>
            <a:rPr lang="en-US" dirty="0"/>
            <a:t>Sufficient and diversified food supplies, drinking water, fresh fruits and vegetables, meat and proteins, markets and supermarkets,  </a:t>
          </a:r>
        </a:p>
      </dgm:t>
    </dgm:pt>
    <dgm:pt modelId="{541B05A0-B96B-405D-A96F-D54AEA2D6901}" type="parTrans" cxnId="{1D4974C1-E0EF-4299-AF14-A95ED33E6432}">
      <dgm:prSet/>
      <dgm:spPr/>
      <dgm:t>
        <a:bodyPr/>
        <a:lstStyle/>
        <a:p>
          <a:endParaRPr lang="en-US"/>
        </a:p>
      </dgm:t>
    </dgm:pt>
    <dgm:pt modelId="{0DFAC97F-F7DD-4E67-9894-ABDA71CE6536}" type="sibTrans" cxnId="{1D4974C1-E0EF-4299-AF14-A95ED33E6432}">
      <dgm:prSet/>
      <dgm:spPr/>
      <dgm:t>
        <a:bodyPr/>
        <a:lstStyle/>
        <a:p>
          <a:endParaRPr lang="en-US"/>
        </a:p>
      </dgm:t>
    </dgm:pt>
    <dgm:pt modelId="{7B17E010-54FA-4AA0-B79E-AE473C99A513}">
      <dgm:prSet phldrT="[Text]"/>
      <dgm:spPr>
        <a:solidFill>
          <a:schemeClr val="accent3">
            <a:lumMod val="50000"/>
          </a:schemeClr>
        </a:solidFill>
        <a:ln>
          <a:solidFill>
            <a:schemeClr val="tx1"/>
          </a:solidFill>
        </a:ln>
      </dgm:spPr>
      <dgm:t>
        <a:bodyPr/>
        <a:lstStyle/>
        <a:p>
          <a:r>
            <a:rPr lang="en-US" dirty="0"/>
            <a:t>Knowledge</a:t>
          </a:r>
        </a:p>
      </dgm:t>
    </dgm:pt>
    <dgm:pt modelId="{FAEE2D9F-53C6-4D7C-988B-C3E3B7D585AE}" type="parTrans" cxnId="{4D515BE7-6BC1-43DB-BB81-9F0701C229B9}">
      <dgm:prSet/>
      <dgm:spPr/>
      <dgm:t>
        <a:bodyPr/>
        <a:lstStyle/>
        <a:p>
          <a:endParaRPr lang="en-US"/>
        </a:p>
      </dgm:t>
    </dgm:pt>
    <dgm:pt modelId="{F940F6F1-35E2-4806-8C3D-471EFB08EF49}" type="sibTrans" cxnId="{4D515BE7-6BC1-43DB-BB81-9F0701C229B9}">
      <dgm:prSet/>
      <dgm:spPr/>
      <dgm:t>
        <a:bodyPr/>
        <a:lstStyle/>
        <a:p>
          <a:endParaRPr lang="en-US"/>
        </a:p>
      </dgm:t>
    </dgm:pt>
    <dgm:pt modelId="{6903E16C-3884-4CC7-9B18-182FCF694CF1}">
      <dgm:prSet phldrT="[Text]"/>
      <dgm:spPr/>
      <dgm:t>
        <a:bodyPr/>
        <a:lstStyle/>
        <a:p>
          <a:r>
            <a:rPr lang="en-US" dirty="0"/>
            <a:t>Individual improvement</a:t>
          </a:r>
        </a:p>
      </dgm:t>
    </dgm:pt>
    <dgm:pt modelId="{3D89DD39-8D32-45FB-865A-5F60EC258F84}" type="parTrans" cxnId="{E83651DC-FFD9-4752-BD93-95F079B9FF16}">
      <dgm:prSet/>
      <dgm:spPr/>
      <dgm:t>
        <a:bodyPr/>
        <a:lstStyle/>
        <a:p>
          <a:endParaRPr lang="en-US"/>
        </a:p>
      </dgm:t>
    </dgm:pt>
    <dgm:pt modelId="{D2A68079-39F3-4BB0-93A5-D0D1561A757D}" type="sibTrans" cxnId="{E83651DC-FFD9-4752-BD93-95F079B9FF16}">
      <dgm:prSet/>
      <dgm:spPr/>
      <dgm:t>
        <a:bodyPr/>
        <a:lstStyle/>
        <a:p>
          <a:endParaRPr lang="en-US"/>
        </a:p>
      </dgm:t>
    </dgm:pt>
    <dgm:pt modelId="{79EBC49B-1A9E-4EDA-ADB9-954C9EE109F7}">
      <dgm:prSet phldrT="[Text]"/>
      <dgm:spPr/>
      <dgm:t>
        <a:bodyPr/>
        <a:lstStyle/>
        <a:p>
          <a:r>
            <a:rPr lang="en-US" dirty="0"/>
            <a:t>Education system, schools, universities, research centers, libraries (physical and electronic), museums, scientific and vocational training, news</a:t>
          </a:r>
        </a:p>
      </dgm:t>
    </dgm:pt>
    <dgm:pt modelId="{64B89156-48FD-4F79-BEE2-2782726BD6F0}" type="parTrans" cxnId="{54F4AFCA-42AB-41F9-A383-0DC495147BE8}">
      <dgm:prSet/>
      <dgm:spPr/>
      <dgm:t>
        <a:bodyPr/>
        <a:lstStyle/>
        <a:p>
          <a:endParaRPr lang="en-US"/>
        </a:p>
      </dgm:t>
    </dgm:pt>
    <dgm:pt modelId="{BF67ADA8-C6BD-40BC-959D-E655CC2CC942}" type="sibTrans" cxnId="{54F4AFCA-42AB-41F9-A383-0DC495147BE8}">
      <dgm:prSet/>
      <dgm:spPr/>
      <dgm:t>
        <a:bodyPr/>
        <a:lstStyle/>
        <a:p>
          <a:endParaRPr lang="en-US"/>
        </a:p>
      </dgm:t>
    </dgm:pt>
    <dgm:pt modelId="{F8E25845-19C2-4C6F-9011-3AA1373738AA}">
      <dgm:prSet phldrT="[Text]"/>
      <dgm:spPr>
        <a:solidFill>
          <a:schemeClr val="accent3">
            <a:lumMod val="50000"/>
          </a:schemeClr>
        </a:solidFill>
        <a:ln>
          <a:solidFill>
            <a:schemeClr val="tx1"/>
          </a:solidFill>
        </a:ln>
      </dgm:spPr>
      <dgm:t>
        <a:bodyPr/>
        <a:lstStyle/>
        <a:p>
          <a:r>
            <a:rPr lang="en-US" dirty="0"/>
            <a:t>Social system</a:t>
          </a:r>
        </a:p>
      </dgm:t>
    </dgm:pt>
    <dgm:pt modelId="{D456E9FC-E535-484A-96F2-EF75415BE22E}" type="parTrans" cxnId="{1BB2FBC3-1B5A-447C-866A-A2A8066596EB}">
      <dgm:prSet/>
      <dgm:spPr/>
      <dgm:t>
        <a:bodyPr/>
        <a:lstStyle/>
        <a:p>
          <a:endParaRPr lang="en-US"/>
        </a:p>
      </dgm:t>
    </dgm:pt>
    <dgm:pt modelId="{8D718DBE-A59D-4B44-B1A0-9EE99E189477}" type="sibTrans" cxnId="{1BB2FBC3-1B5A-447C-866A-A2A8066596EB}">
      <dgm:prSet/>
      <dgm:spPr/>
      <dgm:t>
        <a:bodyPr/>
        <a:lstStyle/>
        <a:p>
          <a:endParaRPr lang="en-US"/>
        </a:p>
      </dgm:t>
    </dgm:pt>
    <dgm:pt modelId="{54F0BD84-EDB6-4A91-BDB5-07F6B3B23526}">
      <dgm:prSet phldrT="[Text]"/>
      <dgm:spPr/>
      <dgm:t>
        <a:bodyPr/>
        <a:lstStyle/>
        <a:p>
          <a:r>
            <a:rPr lang="en-US" dirty="0"/>
            <a:t>Individual safety and security</a:t>
          </a:r>
        </a:p>
      </dgm:t>
    </dgm:pt>
    <dgm:pt modelId="{101AD46B-8BD5-411B-BFA0-C13A94928796}" type="parTrans" cxnId="{CD3905D4-BB07-430D-82DF-931142D77C2D}">
      <dgm:prSet/>
      <dgm:spPr/>
      <dgm:t>
        <a:bodyPr/>
        <a:lstStyle/>
        <a:p>
          <a:endParaRPr lang="en-US"/>
        </a:p>
      </dgm:t>
    </dgm:pt>
    <dgm:pt modelId="{0CEECFB1-0C66-4D38-A8C6-BAA88F429B28}" type="sibTrans" cxnId="{CD3905D4-BB07-430D-82DF-931142D77C2D}">
      <dgm:prSet/>
      <dgm:spPr/>
      <dgm:t>
        <a:bodyPr/>
        <a:lstStyle/>
        <a:p>
          <a:endParaRPr lang="en-US"/>
        </a:p>
      </dgm:t>
    </dgm:pt>
    <dgm:pt modelId="{14845CA3-DD58-42A9-B5B4-D78542BA5BBE}">
      <dgm:prSet phldrT="[Text]"/>
      <dgm:spPr/>
      <dgm:t>
        <a:bodyPr/>
        <a:lstStyle/>
        <a:p>
          <a:r>
            <a:rPr lang="en-US" dirty="0"/>
            <a:t>Legal system, policing, defense, social security, insurance, retirement, unemployment security, sick and disability leaves</a:t>
          </a:r>
        </a:p>
      </dgm:t>
    </dgm:pt>
    <dgm:pt modelId="{D7B37031-23D8-43A3-9071-E1A4C3640C39}" type="parTrans" cxnId="{3C92D510-58D3-48EE-81B9-B5A6555566EE}">
      <dgm:prSet/>
      <dgm:spPr/>
      <dgm:t>
        <a:bodyPr/>
        <a:lstStyle/>
        <a:p>
          <a:endParaRPr lang="en-US"/>
        </a:p>
      </dgm:t>
    </dgm:pt>
    <dgm:pt modelId="{48E063B6-B6EE-41EE-8CBC-DDCA0808CE57}" type="sibTrans" cxnId="{3C92D510-58D3-48EE-81B9-B5A6555566EE}">
      <dgm:prSet/>
      <dgm:spPr/>
      <dgm:t>
        <a:bodyPr/>
        <a:lstStyle/>
        <a:p>
          <a:endParaRPr lang="en-US"/>
        </a:p>
      </dgm:t>
    </dgm:pt>
    <dgm:pt modelId="{4D8EA0AE-61EA-4C88-82A1-10B81B866EEB}">
      <dgm:prSet phldrT="[Text]"/>
      <dgm:spPr>
        <a:solidFill>
          <a:schemeClr val="accent3">
            <a:lumMod val="50000"/>
          </a:schemeClr>
        </a:solidFill>
        <a:ln>
          <a:solidFill>
            <a:schemeClr val="tx1"/>
          </a:solidFill>
        </a:ln>
      </dgm:spPr>
      <dgm:t>
        <a:bodyPr/>
        <a:lstStyle/>
        <a:p>
          <a:r>
            <a:rPr lang="en-US" dirty="0"/>
            <a:t>Free time</a:t>
          </a:r>
        </a:p>
      </dgm:t>
    </dgm:pt>
    <dgm:pt modelId="{6416679A-CB92-4986-8636-7F725A4A6319}" type="parTrans" cxnId="{740705B9-C77F-4906-9292-481D3A3D51C7}">
      <dgm:prSet/>
      <dgm:spPr/>
      <dgm:t>
        <a:bodyPr/>
        <a:lstStyle/>
        <a:p>
          <a:endParaRPr lang="en-US"/>
        </a:p>
      </dgm:t>
    </dgm:pt>
    <dgm:pt modelId="{EC7354EA-556A-45EE-B6A9-724AC85378AD}" type="sibTrans" cxnId="{740705B9-C77F-4906-9292-481D3A3D51C7}">
      <dgm:prSet/>
      <dgm:spPr/>
      <dgm:t>
        <a:bodyPr/>
        <a:lstStyle/>
        <a:p>
          <a:endParaRPr lang="en-US"/>
        </a:p>
      </dgm:t>
    </dgm:pt>
    <dgm:pt modelId="{C6564D96-121C-4C48-BDCD-B0439736DF84}">
      <dgm:prSet phldrT="[Text]"/>
      <dgm:spPr/>
      <dgm:t>
        <a:bodyPr/>
        <a:lstStyle/>
        <a:p>
          <a:r>
            <a:rPr lang="en-US" dirty="0"/>
            <a:t>Individual wellness</a:t>
          </a:r>
        </a:p>
      </dgm:t>
    </dgm:pt>
    <dgm:pt modelId="{E755AFDB-3D40-4272-A895-578CEE7F5A9A}" type="parTrans" cxnId="{9084EE30-E775-40E6-A072-93E7E240A96A}">
      <dgm:prSet/>
      <dgm:spPr/>
      <dgm:t>
        <a:bodyPr/>
        <a:lstStyle/>
        <a:p>
          <a:endParaRPr lang="en-US"/>
        </a:p>
      </dgm:t>
    </dgm:pt>
    <dgm:pt modelId="{3FF836A9-3600-4091-AE6F-795C1C49A843}" type="sibTrans" cxnId="{9084EE30-E775-40E6-A072-93E7E240A96A}">
      <dgm:prSet/>
      <dgm:spPr/>
      <dgm:t>
        <a:bodyPr/>
        <a:lstStyle/>
        <a:p>
          <a:endParaRPr lang="en-US"/>
        </a:p>
      </dgm:t>
    </dgm:pt>
    <dgm:pt modelId="{00FE57DF-49DA-4746-813E-6F4DF786E08A}">
      <dgm:prSet phldrT="[Text]"/>
      <dgm:spPr/>
      <dgm:t>
        <a:bodyPr/>
        <a:lstStyle/>
        <a:p>
          <a:r>
            <a:rPr lang="en-US" dirty="0"/>
            <a:t>Sports, entertainment (movies, music), parks, resorts, toys and hobbies</a:t>
          </a:r>
        </a:p>
      </dgm:t>
    </dgm:pt>
    <dgm:pt modelId="{CCB799F8-AA87-4B3F-BCF1-BFFB9CC2837F}" type="parTrans" cxnId="{3C5F50EB-6482-43B5-89F3-6609FBC5118E}">
      <dgm:prSet/>
      <dgm:spPr/>
      <dgm:t>
        <a:bodyPr/>
        <a:lstStyle/>
        <a:p>
          <a:endParaRPr lang="en-US"/>
        </a:p>
      </dgm:t>
    </dgm:pt>
    <dgm:pt modelId="{3BDDFF44-1A99-4B90-A717-F994D9AF3040}" type="sibTrans" cxnId="{3C5F50EB-6482-43B5-89F3-6609FBC5118E}">
      <dgm:prSet/>
      <dgm:spPr/>
      <dgm:t>
        <a:bodyPr/>
        <a:lstStyle/>
        <a:p>
          <a:endParaRPr lang="en-US"/>
        </a:p>
      </dgm:t>
    </dgm:pt>
    <dgm:pt modelId="{D3CC39B2-14B9-4253-B733-470C3CE11811}" type="pres">
      <dgm:prSet presAssocID="{3D7FCCBF-6FBF-4EAC-8888-8B43D879E7F5}" presName="Name0" presStyleCnt="0">
        <dgm:presLayoutVars>
          <dgm:chMax/>
          <dgm:chPref val="3"/>
          <dgm:dir/>
          <dgm:animOne val="branch"/>
          <dgm:animLvl val="lvl"/>
        </dgm:presLayoutVars>
      </dgm:prSet>
      <dgm:spPr/>
      <dgm:t>
        <a:bodyPr/>
        <a:lstStyle/>
        <a:p>
          <a:endParaRPr lang="en-US"/>
        </a:p>
      </dgm:t>
    </dgm:pt>
    <dgm:pt modelId="{FA788F67-3453-4F22-B62E-CA5E4D290E8E}" type="pres">
      <dgm:prSet presAssocID="{1ED8F4A3-6180-4954-831F-88A611E50C15}" presName="composite" presStyleCnt="0"/>
      <dgm:spPr/>
    </dgm:pt>
    <dgm:pt modelId="{2F90154D-C368-4CA4-8D1A-7901A7DFB388}" type="pres">
      <dgm:prSet presAssocID="{1ED8F4A3-6180-4954-831F-88A611E50C15}" presName="FirstChild" presStyleLbl="revTx" presStyleIdx="0" presStyleCnt="8">
        <dgm:presLayoutVars>
          <dgm:chMax val="0"/>
          <dgm:chPref val="0"/>
          <dgm:bulletEnabled val="1"/>
        </dgm:presLayoutVars>
      </dgm:prSet>
      <dgm:spPr/>
      <dgm:t>
        <a:bodyPr/>
        <a:lstStyle/>
        <a:p>
          <a:endParaRPr lang="en-US"/>
        </a:p>
      </dgm:t>
    </dgm:pt>
    <dgm:pt modelId="{30D9D67B-2A33-4F85-9F37-5AD360ECEDD8}" type="pres">
      <dgm:prSet presAssocID="{1ED8F4A3-6180-4954-831F-88A611E50C15}" presName="Parent" presStyleLbl="alignNode1" presStyleIdx="0" presStyleCnt="4">
        <dgm:presLayoutVars>
          <dgm:chMax val="3"/>
          <dgm:chPref val="3"/>
          <dgm:bulletEnabled val="1"/>
        </dgm:presLayoutVars>
      </dgm:prSet>
      <dgm:spPr/>
      <dgm:t>
        <a:bodyPr/>
        <a:lstStyle/>
        <a:p>
          <a:endParaRPr lang="en-US"/>
        </a:p>
      </dgm:t>
    </dgm:pt>
    <dgm:pt modelId="{6D3037C9-C95F-40C3-8FF4-2B75A51E5840}" type="pres">
      <dgm:prSet presAssocID="{1ED8F4A3-6180-4954-831F-88A611E50C15}" presName="Accent" presStyleLbl="parChTrans1D1" presStyleIdx="0" presStyleCnt="4"/>
      <dgm:spPr/>
    </dgm:pt>
    <dgm:pt modelId="{8B953DE7-2644-4343-8F4E-BD89EAC57617}" type="pres">
      <dgm:prSet presAssocID="{1ED8F4A3-6180-4954-831F-88A611E50C15}" presName="Child" presStyleLbl="revTx" presStyleIdx="1" presStyleCnt="8">
        <dgm:presLayoutVars>
          <dgm:chMax val="0"/>
          <dgm:chPref val="0"/>
          <dgm:bulletEnabled val="1"/>
        </dgm:presLayoutVars>
      </dgm:prSet>
      <dgm:spPr/>
      <dgm:t>
        <a:bodyPr/>
        <a:lstStyle/>
        <a:p>
          <a:endParaRPr lang="en-US"/>
        </a:p>
      </dgm:t>
    </dgm:pt>
    <dgm:pt modelId="{C65E3B1C-85FF-4055-9594-99BA5CBD655A}" type="pres">
      <dgm:prSet presAssocID="{4FD936D6-F18B-48C0-BD53-A0BB056358B7}" presName="sibTrans" presStyleCnt="0"/>
      <dgm:spPr/>
    </dgm:pt>
    <dgm:pt modelId="{8675F765-2AEA-4D95-A016-5CA04819956A}" type="pres">
      <dgm:prSet presAssocID="{7B17E010-54FA-4AA0-B79E-AE473C99A513}" presName="composite" presStyleCnt="0"/>
      <dgm:spPr/>
    </dgm:pt>
    <dgm:pt modelId="{165D10C5-B2BE-49F0-A59C-C5CBD8E24309}" type="pres">
      <dgm:prSet presAssocID="{7B17E010-54FA-4AA0-B79E-AE473C99A513}" presName="FirstChild" presStyleLbl="revTx" presStyleIdx="2" presStyleCnt="8">
        <dgm:presLayoutVars>
          <dgm:chMax val="0"/>
          <dgm:chPref val="0"/>
          <dgm:bulletEnabled val="1"/>
        </dgm:presLayoutVars>
      </dgm:prSet>
      <dgm:spPr/>
      <dgm:t>
        <a:bodyPr/>
        <a:lstStyle/>
        <a:p>
          <a:endParaRPr lang="en-US"/>
        </a:p>
      </dgm:t>
    </dgm:pt>
    <dgm:pt modelId="{63925EF2-94A5-454D-997E-CD987BF085AA}" type="pres">
      <dgm:prSet presAssocID="{7B17E010-54FA-4AA0-B79E-AE473C99A513}" presName="Parent" presStyleLbl="alignNode1" presStyleIdx="1" presStyleCnt="4">
        <dgm:presLayoutVars>
          <dgm:chMax val="3"/>
          <dgm:chPref val="3"/>
          <dgm:bulletEnabled val="1"/>
        </dgm:presLayoutVars>
      </dgm:prSet>
      <dgm:spPr/>
      <dgm:t>
        <a:bodyPr/>
        <a:lstStyle/>
        <a:p>
          <a:endParaRPr lang="en-US"/>
        </a:p>
      </dgm:t>
    </dgm:pt>
    <dgm:pt modelId="{5352FDFB-291F-4E1D-B982-8D186FF77953}" type="pres">
      <dgm:prSet presAssocID="{7B17E010-54FA-4AA0-B79E-AE473C99A513}" presName="Accent" presStyleLbl="parChTrans1D1" presStyleIdx="1" presStyleCnt="4"/>
      <dgm:spPr/>
    </dgm:pt>
    <dgm:pt modelId="{F429C1E2-3BC6-45F2-8E4B-1F0204729E95}" type="pres">
      <dgm:prSet presAssocID="{7B17E010-54FA-4AA0-B79E-AE473C99A513}" presName="Child" presStyleLbl="revTx" presStyleIdx="3" presStyleCnt="8">
        <dgm:presLayoutVars>
          <dgm:chMax val="0"/>
          <dgm:chPref val="0"/>
          <dgm:bulletEnabled val="1"/>
        </dgm:presLayoutVars>
      </dgm:prSet>
      <dgm:spPr/>
      <dgm:t>
        <a:bodyPr/>
        <a:lstStyle/>
        <a:p>
          <a:endParaRPr lang="en-US"/>
        </a:p>
      </dgm:t>
    </dgm:pt>
    <dgm:pt modelId="{18CFDDEA-D349-4912-B443-5D92CC18C5D6}" type="pres">
      <dgm:prSet presAssocID="{F940F6F1-35E2-4806-8C3D-471EFB08EF49}" presName="sibTrans" presStyleCnt="0"/>
      <dgm:spPr/>
    </dgm:pt>
    <dgm:pt modelId="{28824469-D96F-42F6-83DB-E1533BB5AB4B}" type="pres">
      <dgm:prSet presAssocID="{F8E25845-19C2-4C6F-9011-3AA1373738AA}" presName="composite" presStyleCnt="0"/>
      <dgm:spPr/>
    </dgm:pt>
    <dgm:pt modelId="{617D1DF1-C87E-4E42-8295-5B3A7A4593DA}" type="pres">
      <dgm:prSet presAssocID="{F8E25845-19C2-4C6F-9011-3AA1373738AA}" presName="FirstChild" presStyleLbl="revTx" presStyleIdx="4" presStyleCnt="8">
        <dgm:presLayoutVars>
          <dgm:chMax val="0"/>
          <dgm:chPref val="0"/>
          <dgm:bulletEnabled val="1"/>
        </dgm:presLayoutVars>
      </dgm:prSet>
      <dgm:spPr/>
      <dgm:t>
        <a:bodyPr/>
        <a:lstStyle/>
        <a:p>
          <a:endParaRPr lang="en-US"/>
        </a:p>
      </dgm:t>
    </dgm:pt>
    <dgm:pt modelId="{2E3D4382-D24A-47AB-9271-A7B188721B7E}" type="pres">
      <dgm:prSet presAssocID="{F8E25845-19C2-4C6F-9011-3AA1373738AA}" presName="Parent" presStyleLbl="alignNode1" presStyleIdx="2" presStyleCnt="4">
        <dgm:presLayoutVars>
          <dgm:chMax val="3"/>
          <dgm:chPref val="3"/>
          <dgm:bulletEnabled val="1"/>
        </dgm:presLayoutVars>
      </dgm:prSet>
      <dgm:spPr/>
      <dgm:t>
        <a:bodyPr/>
        <a:lstStyle/>
        <a:p>
          <a:endParaRPr lang="en-US"/>
        </a:p>
      </dgm:t>
    </dgm:pt>
    <dgm:pt modelId="{EEDB7D67-4AFD-48DE-ACB3-817D1EEA33DE}" type="pres">
      <dgm:prSet presAssocID="{F8E25845-19C2-4C6F-9011-3AA1373738AA}" presName="Accent" presStyleLbl="parChTrans1D1" presStyleIdx="2" presStyleCnt="4"/>
      <dgm:spPr/>
    </dgm:pt>
    <dgm:pt modelId="{E799004C-850F-4DE4-9ED3-E3BD115F3F5D}" type="pres">
      <dgm:prSet presAssocID="{F8E25845-19C2-4C6F-9011-3AA1373738AA}" presName="Child" presStyleLbl="revTx" presStyleIdx="5" presStyleCnt="8">
        <dgm:presLayoutVars>
          <dgm:chMax val="0"/>
          <dgm:chPref val="0"/>
          <dgm:bulletEnabled val="1"/>
        </dgm:presLayoutVars>
      </dgm:prSet>
      <dgm:spPr/>
      <dgm:t>
        <a:bodyPr/>
        <a:lstStyle/>
        <a:p>
          <a:endParaRPr lang="en-US"/>
        </a:p>
      </dgm:t>
    </dgm:pt>
    <dgm:pt modelId="{5CBC9BE6-AC84-4A6A-8AA2-7E00ECB1C137}" type="pres">
      <dgm:prSet presAssocID="{8D718DBE-A59D-4B44-B1A0-9EE99E189477}" presName="sibTrans" presStyleCnt="0"/>
      <dgm:spPr/>
    </dgm:pt>
    <dgm:pt modelId="{EC478464-9783-43C8-84EA-5AAC4C53C980}" type="pres">
      <dgm:prSet presAssocID="{4D8EA0AE-61EA-4C88-82A1-10B81B866EEB}" presName="composite" presStyleCnt="0"/>
      <dgm:spPr/>
    </dgm:pt>
    <dgm:pt modelId="{548F7EF5-303E-42C4-B068-8888F0619A27}" type="pres">
      <dgm:prSet presAssocID="{4D8EA0AE-61EA-4C88-82A1-10B81B866EEB}" presName="FirstChild" presStyleLbl="revTx" presStyleIdx="6" presStyleCnt="8">
        <dgm:presLayoutVars>
          <dgm:chMax val="0"/>
          <dgm:chPref val="0"/>
          <dgm:bulletEnabled val="1"/>
        </dgm:presLayoutVars>
      </dgm:prSet>
      <dgm:spPr/>
      <dgm:t>
        <a:bodyPr/>
        <a:lstStyle/>
        <a:p>
          <a:endParaRPr lang="en-US"/>
        </a:p>
      </dgm:t>
    </dgm:pt>
    <dgm:pt modelId="{1A540EDC-D666-4121-B971-550A35F5A7A9}" type="pres">
      <dgm:prSet presAssocID="{4D8EA0AE-61EA-4C88-82A1-10B81B866EEB}" presName="Parent" presStyleLbl="alignNode1" presStyleIdx="3" presStyleCnt="4">
        <dgm:presLayoutVars>
          <dgm:chMax val="3"/>
          <dgm:chPref val="3"/>
          <dgm:bulletEnabled val="1"/>
        </dgm:presLayoutVars>
      </dgm:prSet>
      <dgm:spPr/>
      <dgm:t>
        <a:bodyPr/>
        <a:lstStyle/>
        <a:p>
          <a:endParaRPr lang="en-US"/>
        </a:p>
      </dgm:t>
    </dgm:pt>
    <dgm:pt modelId="{6F9D9331-4B72-4192-A93C-8D13DA5EA8F9}" type="pres">
      <dgm:prSet presAssocID="{4D8EA0AE-61EA-4C88-82A1-10B81B866EEB}" presName="Accent" presStyleLbl="parChTrans1D1" presStyleIdx="3" presStyleCnt="4"/>
      <dgm:spPr/>
    </dgm:pt>
    <dgm:pt modelId="{C3042349-A610-454C-A31D-DBCC3D8912AD}" type="pres">
      <dgm:prSet presAssocID="{4D8EA0AE-61EA-4C88-82A1-10B81B866EEB}" presName="Child" presStyleLbl="revTx" presStyleIdx="7" presStyleCnt="8">
        <dgm:presLayoutVars>
          <dgm:chMax val="0"/>
          <dgm:chPref val="0"/>
          <dgm:bulletEnabled val="1"/>
        </dgm:presLayoutVars>
      </dgm:prSet>
      <dgm:spPr/>
      <dgm:t>
        <a:bodyPr/>
        <a:lstStyle/>
        <a:p>
          <a:endParaRPr lang="en-US"/>
        </a:p>
      </dgm:t>
    </dgm:pt>
  </dgm:ptLst>
  <dgm:cxnLst>
    <dgm:cxn modelId="{65E87276-2F7A-485B-BC44-77B8A78F8360}" type="presOf" srcId="{14845CA3-DD58-42A9-B5B4-D78542BA5BBE}" destId="{E799004C-850F-4DE4-9ED3-E3BD115F3F5D}" srcOrd="0" destOrd="0" presId="urn:microsoft.com/office/officeart/2011/layout/TabList"/>
    <dgm:cxn modelId="{9084EE30-E775-40E6-A072-93E7E240A96A}" srcId="{4D8EA0AE-61EA-4C88-82A1-10B81B866EEB}" destId="{C6564D96-121C-4C48-BDCD-B0439736DF84}" srcOrd="0" destOrd="0" parTransId="{E755AFDB-3D40-4272-A895-578CEE7F5A9A}" sibTransId="{3FF836A9-3600-4091-AE6F-795C1C49A843}"/>
    <dgm:cxn modelId="{E4226556-6155-478A-817B-9EA4F3534B3B}" type="presOf" srcId="{79EBC49B-1A9E-4EDA-ADB9-954C9EE109F7}" destId="{F429C1E2-3BC6-45F2-8E4B-1F0204729E95}" srcOrd="0" destOrd="0" presId="urn:microsoft.com/office/officeart/2011/layout/TabList"/>
    <dgm:cxn modelId="{6D311440-7B96-49EB-9742-31A260FABA37}" type="presOf" srcId="{1ED8F4A3-6180-4954-831F-88A611E50C15}" destId="{30D9D67B-2A33-4F85-9F37-5AD360ECEDD8}" srcOrd="0" destOrd="0" presId="urn:microsoft.com/office/officeart/2011/layout/TabList"/>
    <dgm:cxn modelId="{F51568DE-482B-4484-BFFD-E661DBAF706F}" type="presOf" srcId="{4D8EA0AE-61EA-4C88-82A1-10B81B866EEB}" destId="{1A540EDC-D666-4121-B971-550A35F5A7A9}" srcOrd="0" destOrd="0" presId="urn:microsoft.com/office/officeart/2011/layout/TabList"/>
    <dgm:cxn modelId="{06C6657F-F2EA-4F29-8403-2003BB8BA0BE}" type="presOf" srcId="{54F0BD84-EDB6-4A91-BDB5-07F6B3B23526}" destId="{617D1DF1-C87E-4E42-8295-5B3A7A4593DA}" srcOrd="0" destOrd="0" presId="urn:microsoft.com/office/officeart/2011/layout/TabList"/>
    <dgm:cxn modelId="{DC974063-CB64-4D6D-9D1A-5648069C27C5}" type="presOf" srcId="{6903E16C-3884-4CC7-9B18-182FCF694CF1}" destId="{165D10C5-B2BE-49F0-A59C-C5CBD8E24309}" srcOrd="0" destOrd="0" presId="urn:microsoft.com/office/officeart/2011/layout/TabList"/>
    <dgm:cxn modelId="{665F4DEB-B7F9-476F-9071-26837CA93E7A}" srcId="{1ED8F4A3-6180-4954-831F-88A611E50C15}" destId="{B58A1707-5C9E-436D-9B26-ED94758C0B66}" srcOrd="0" destOrd="0" parTransId="{7258A7D6-744D-40AA-A406-6C7952808BC1}" sibTransId="{0C11F1AA-D721-4ADA-9FC8-0449AC0505D4}"/>
    <dgm:cxn modelId="{1BB2FBC3-1B5A-447C-866A-A2A8066596EB}" srcId="{3D7FCCBF-6FBF-4EAC-8888-8B43D879E7F5}" destId="{F8E25845-19C2-4C6F-9011-3AA1373738AA}" srcOrd="2" destOrd="0" parTransId="{D456E9FC-E535-484A-96F2-EF75415BE22E}" sibTransId="{8D718DBE-A59D-4B44-B1A0-9EE99E189477}"/>
    <dgm:cxn modelId="{B75E1FE0-355E-423D-AF07-987BDCEB6AF8}" type="presOf" srcId="{F8E25845-19C2-4C6F-9011-3AA1373738AA}" destId="{2E3D4382-D24A-47AB-9271-A7B188721B7E}" srcOrd="0" destOrd="0" presId="urn:microsoft.com/office/officeart/2011/layout/TabList"/>
    <dgm:cxn modelId="{3C92D510-58D3-48EE-81B9-B5A6555566EE}" srcId="{F8E25845-19C2-4C6F-9011-3AA1373738AA}" destId="{14845CA3-DD58-42A9-B5B4-D78542BA5BBE}" srcOrd="1" destOrd="0" parTransId="{D7B37031-23D8-43A3-9071-E1A4C3640C39}" sibTransId="{48E063B6-B6EE-41EE-8CBC-DDCA0808CE57}"/>
    <dgm:cxn modelId="{9DD33557-629D-4E4A-83A8-F9F24B2A12DF}" srcId="{3D7FCCBF-6FBF-4EAC-8888-8B43D879E7F5}" destId="{1ED8F4A3-6180-4954-831F-88A611E50C15}" srcOrd="0" destOrd="0" parTransId="{B6A460D7-BAE3-4477-9B77-728815BC930D}" sibTransId="{4FD936D6-F18B-48C0-BD53-A0BB056358B7}"/>
    <dgm:cxn modelId="{0B43C3BB-596E-4DD9-9E4E-29AD01B36D65}" type="presOf" srcId="{B58A1707-5C9E-436D-9B26-ED94758C0B66}" destId="{2F90154D-C368-4CA4-8D1A-7901A7DFB388}" srcOrd="0" destOrd="0" presId="urn:microsoft.com/office/officeart/2011/layout/TabList"/>
    <dgm:cxn modelId="{CED233B8-CED6-4E8B-9001-6FC8399D73AB}" type="presOf" srcId="{3D7FCCBF-6FBF-4EAC-8888-8B43D879E7F5}" destId="{D3CC39B2-14B9-4253-B733-470C3CE11811}" srcOrd="0" destOrd="0" presId="urn:microsoft.com/office/officeart/2011/layout/TabList"/>
    <dgm:cxn modelId="{740705B9-C77F-4906-9292-481D3A3D51C7}" srcId="{3D7FCCBF-6FBF-4EAC-8888-8B43D879E7F5}" destId="{4D8EA0AE-61EA-4C88-82A1-10B81B866EEB}" srcOrd="3" destOrd="0" parTransId="{6416679A-CB92-4986-8636-7F725A4A6319}" sibTransId="{EC7354EA-556A-45EE-B6A9-724AC85378AD}"/>
    <dgm:cxn modelId="{4D515BE7-6BC1-43DB-BB81-9F0701C229B9}" srcId="{3D7FCCBF-6FBF-4EAC-8888-8B43D879E7F5}" destId="{7B17E010-54FA-4AA0-B79E-AE473C99A513}" srcOrd="1" destOrd="0" parTransId="{FAEE2D9F-53C6-4D7C-988B-C3E3B7D585AE}" sibTransId="{F940F6F1-35E2-4806-8C3D-471EFB08EF49}"/>
    <dgm:cxn modelId="{39483A8D-FCE3-4E5E-A5FF-4CAA97F8BBDA}" type="presOf" srcId="{C6564D96-121C-4C48-BDCD-B0439736DF84}" destId="{548F7EF5-303E-42C4-B068-8888F0619A27}" srcOrd="0" destOrd="0" presId="urn:microsoft.com/office/officeart/2011/layout/TabList"/>
    <dgm:cxn modelId="{FA8F1E14-C49B-48BB-B8D1-043510312AAE}" type="presOf" srcId="{6F2076E7-A145-4BBE-86C1-F707D9E4056D}" destId="{8B953DE7-2644-4343-8F4E-BD89EAC57617}" srcOrd="0" destOrd="0" presId="urn:microsoft.com/office/officeart/2011/layout/TabList"/>
    <dgm:cxn modelId="{1D4974C1-E0EF-4299-AF14-A95ED33E6432}" srcId="{1ED8F4A3-6180-4954-831F-88A611E50C15}" destId="{6F2076E7-A145-4BBE-86C1-F707D9E4056D}" srcOrd="1" destOrd="0" parTransId="{541B05A0-B96B-405D-A96F-D54AEA2D6901}" sibTransId="{0DFAC97F-F7DD-4E67-9894-ABDA71CE6536}"/>
    <dgm:cxn modelId="{54F4AFCA-42AB-41F9-A383-0DC495147BE8}" srcId="{7B17E010-54FA-4AA0-B79E-AE473C99A513}" destId="{79EBC49B-1A9E-4EDA-ADB9-954C9EE109F7}" srcOrd="1" destOrd="0" parTransId="{64B89156-48FD-4F79-BEE2-2782726BD6F0}" sibTransId="{BF67ADA8-C6BD-40BC-959D-E655CC2CC942}"/>
    <dgm:cxn modelId="{3C5F50EB-6482-43B5-89F3-6609FBC5118E}" srcId="{4D8EA0AE-61EA-4C88-82A1-10B81B866EEB}" destId="{00FE57DF-49DA-4746-813E-6F4DF786E08A}" srcOrd="1" destOrd="0" parTransId="{CCB799F8-AA87-4B3F-BCF1-BFFB9CC2837F}" sibTransId="{3BDDFF44-1A99-4B90-A717-F994D9AF3040}"/>
    <dgm:cxn modelId="{775860C6-2BD3-48B6-B2BE-F5A7B44E9D22}" type="presOf" srcId="{7B17E010-54FA-4AA0-B79E-AE473C99A513}" destId="{63925EF2-94A5-454D-997E-CD987BF085AA}" srcOrd="0" destOrd="0" presId="urn:microsoft.com/office/officeart/2011/layout/TabList"/>
    <dgm:cxn modelId="{CD3905D4-BB07-430D-82DF-931142D77C2D}" srcId="{F8E25845-19C2-4C6F-9011-3AA1373738AA}" destId="{54F0BD84-EDB6-4A91-BDB5-07F6B3B23526}" srcOrd="0" destOrd="0" parTransId="{101AD46B-8BD5-411B-BFA0-C13A94928796}" sibTransId="{0CEECFB1-0C66-4D38-A8C6-BAA88F429B28}"/>
    <dgm:cxn modelId="{E83651DC-FFD9-4752-BD93-95F079B9FF16}" srcId="{7B17E010-54FA-4AA0-B79E-AE473C99A513}" destId="{6903E16C-3884-4CC7-9B18-182FCF694CF1}" srcOrd="0" destOrd="0" parTransId="{3D89DD39-8D32-45FB-865A-5F60EC258F84}" sibTransId="{D2A68079-39F3-4BB0-93A5-D0D1561A757D}"/>
    <dgm:cxn modelId="{5CD2E4CA-8D41-4DA5-BBC8-7E9F45B28459}" type="presOf" srcId="{00FE57DF-49DA-4746-813E-6F4DF786E08A}" destId="{C3042349-A610-454C-A31D-DBCC3D8912AD}" srcOrd="0" destOrd="0" presId="urn:microsoft.com/office/officeart/2011/layout/TabList"/>
    <dgm:cxn modelId="{99ED62F5-3E49-487B-9248-85C3C0B9594B}" type="presParOf" srcId="{D3CC39B2-14B9-4253-B733-470C3CE11811}" destId="{FA788F67-3453-4F22-B62E-CA5E4D290E8E}" srcOrd="0" destOrd="0" presId="urn:microsoft.com/office/officeart/2011/layout/TabList"/>
    <dgm:cxn modelId="{54763877-2119-4340-BCCD-BDCC1CBC6A08}" type="presParOf" srcId="{FA788F67-3453-4F22-B62E-CA5E4D290E8E}" destId="{2F90154D-C368-4CA4-8D1A-7901A7DFB388}" srcOrd="0" destOrd="0" presId="urn:microsoft.com/office/officeart/2011/layout/TabList"/>
    <dgm:cxn modelId="{E2A911CE-FD08-4164-8116-6DA33CDDC3A7}" type="presParOf" srcId="{FA788F67-3453-4F22-B62E-CA5E4D290E8E}" destId="{30D9D67B-2A33-4F85-9F37-5AD360ECEDD8}" srcOrd="1" destOrd="0" presId="urn:microsoft.com/office/officeart/2011/layout/TabList"/>
    <dgm:cxn modelId="{65F135D1-2428-4417-9CC9-EA957E8F2E42}" type="presParOf" srcId="{FA788F67-3453-4F22-B62E-CA5E4D290E8E}" destId="{6D3037C9-C95F-40C3-8FF4-2B75A51E5840}" srcOrd="2" destOrd="0" presId="urn:microsoft.com/office/officeart/2011/layout/TabList"/>
    <dgm:cxn modelId="{0F8F707C-88A2-4BEE-86BD-A0BE01FFF01D}" type="presParOf" srcId="{D3CC39B2-14B9-4253-B733-470C3CE11811}" destId="{8B953DE7-2644-4343-8F4E-BD89EAC57617}" srcOrd="1" destOrd="0" presId="urn:microsoft.com/office/officeart/2011/layout/TabList"/>
    <dgm:cxn modelId="{C52086D2-6981-47C4-AE94-F3FB89517E23}" type="presParOf" srcId="{D3CC39B2-14B9-4253-B733-470C3CE11811}" destId="{C65E3B1C-85FF-4055-9594-99BA5CBD655A}" srcOrd="2" destOrd="0" presId="urn:microsoft.com/office/officeart/2011/layout/TabList"/>
    <dgm:cxn modelId="{884EAD33-543F-4265-844E-94E81DCBAAE9}" type="presParOf" srcId="{D3CC39B2-14B9-4253-B733-470C3CE11811}" destId="{8675F765-2AEA-4D95-A016-5CA04819956A}" srcOrd="3" destOrd="0" presId="urn:microsoft.com/office/officeart/2011/layout/TabList"/>
    <dgm:cxn modelId="{707AF917-CB2D-41BE-9730-36F6780FA072}" type="presParOf" srcId="{8675F765-2AEA-4D95-A016-5CA04819956A}" destId="{165D10C5-B2BE-49F0-A59C-C5CBD8E24309}" srcOrd="0" destOrd="0" presId="urn:microsoft.com/office/officeart/2011/layout/TabList"/>
    <dgm:cxn modelId="{B4810987-5860-4096-B371-0427C6BE0758}" type="presParOf" srcId="{8675F765-2AEA-4D95-A016-5CA04819956A}" destId="{63925EF2-94A5-454D-997E-CD987BF085AA}" srcOrd="1" destOrd="0" presId="urn:microsoft.com/office/officeart/2011/layout/TabList"/>
    <dgm:cxn modelId="{3F249077-79CD-4AB7-8D44-C9551967CC6F}" type="presParOf" srcId="{8675F765-2AEA-4D95-A016-5CA04819956A}" destId="{5352FDFB-291F-4E1D-B982-8D186FF77953}" srcOrd="2" destOrd="0" presId="urn:microsoft.com/office/officeart/2011/layout/TabList"/>
    <dgm:cxn modelId="{09C30807-4EDA-4477-9A5E-74C68BF643C0}" type="presParOf" srcId="{D3CC39B2-14B9-4253-B733-470C3CE11811}" destId="{F429C1E2-3BC6-45F2-8E4B-1F0204729E95}" srcOrd="4" destOrd="0" presId="urn:microsoft.com/office/officeart/2011/layout/TabList"/>
    <dgm:cxn modelId="{7F83F6FB-A3F2-4F3E-8981-07D587DCEA5C}" type="presParOf" srcId="{D3CC39B2-14B9-4253-B733-470C3CE11811}" destId="{18CFDDEA-D349-4912-B443-5D92CC18C5D6}" srcOrd="5" destOrd="0" presId="urn:microsoft.com/office/officeart/2011/layout/TabList"/>
    <dgm:cxn modelId="{99243D2F-8E4A-41E9-9EFA-0A30887B22F9}" type="presParOf" srcId="{D3CC39B2-14B9-4253-B733-470C3CE11811}" destId="{28824469-D96F-42F6-83DB-E1533BB5AB4B}" srcOrd="6" destOrd="0" presId="urn:microsoft.com/office/officeart/2011/layout/TabList"/>
    <dgm:cxn modelId="{2D0C896D-C04B-4A6E-A685-6A708FF76A8A}" type="presParOf" srcId="{28824469-D96F-42F6-83DB-E1533BB5AB4B}" destId="{617D1DF1-C87E-4E42-8295-5B3A7A4593DA}" srcOrd="0" destOrd="0" presId="urn:microsoft.com/office/officeart/2011/layout/TabList"/>
    <dgm:cxn modelId="{D6920455-0AF2-4732-8C5A-2E278D8A3112}" type="presParOf" srcId="{28824469-D96F-42F6-83DB-E1533BB5AB4B}" destId="{2E3D4382-D24A-47AB-9271-A7B188721B7E}" srcOrd="1" destOrd="0" presId="urn:microsoft.com/office/officeart/2011/layout/TabList"/>
    <dgm:cxn modelId="{BFFBF773-E134-4592-A957-C8674656667D}" type="presParOf" srcId="{28824469-D96F-42F6-83DB-E1533BB5AB4B}" destId="{EEDB7D67-4AFD-48DE-ACB3-817D1EEA33DE}" srcOrd="2" destOrd="0" presId="urn:microsoft.com/office/officeart/2011/layout/TabList"/>
    <dgm:cxn modelId="{D09EE15E-A6D5-4F82-B319-613563B4C256}" type="presParOf" srcId="{D3CC39B2-14B9-4253-B733-470C3CE11811}" destId="{E799004C-850F-4DE4-9ED3-E3BD115F3F5D}" srcOrd="7" destOrd="0" presId="urn:microsoft.com/office/officeart/2011/layout/TabList"/>
    <dgm:cxn modelId="{18D4776A-84EE-4B19-AF0B-051AF65CB0CB}" type="presParOf" srcId="{D3CC39B2-14B9-4253-B733-470C3CE11811}" destId="{5CBC9BE6-AC84-4A6A-8AA2-7E00ECB1C137}" srcOrd="8" destOrd="0" presId="urn:microsoft.com/office/officeart/2011/layout/TabList"/>
    <dgm:cxn modelId="{61ABBCCB-587F-4A8B-B0CF-E9700036891C}" type="presParOf" srcId="{D3CC39B2-14B9-4253-B733-470C3CE11811}" destId="{EC478464-9783-43C8-84EA-5AAC4C53C980}" srcOrd="9" destOrd="0" presId="urn:microsoft.com/office/officeart/2011/layout/TabList"/>
    <dgm:cxn modelId="{19214A85-0C23-4E99-9360-A68963D55BF5}" type="presParOf" srcId="{EC478464-9783-43C8-84EA-5AAC4C53C980}" destId="{548F7EF5-303E-42C4-B068-8888F0619A27}" srcOrd="0" destOrd="0" presId="urn:microsoft.com/office/officeart/2011/layout/TabList"/>
    <dgm:cxn modelId="{0CEDF806-1399-4EE2-8E00-A37CAC77D350}" type="presParOf" srcId="{EC478464-9783-43C8-84EA-5AAC4C53C980}" destId="{1A540EDC-D666-4121-B971-550A35F5A7A9}" srcOrd="1" destOrd="0" presId="urn:microsoft.com/office/officeart/2011/layout/TabList"/>
    <dgm:cxn modelId="{6D774C9C-FB2B-491C-9E9D-AB26DACD95B9}" type="presParOf" srcId="{EC478464-9783-43C8-84EA-5AAC4C53C980}" destId="{6F9D9331-4B72-4192-A93C-8D13DA5EA8F9}" srcOrd="2" destOrd="0" presId="urn:microsoft.com/office/officeart/2011/layout/TabList"/>
    <dgm:cxn modelId="{8570F3BE-D3CC-4933-A651-5A0DE01D6CCB}" type="presParOf" srcId="{D3CC39B2-14B9-4253-B733-470C3CE11811}" destId="{C3042349-A610-454C-A31D-DBCC3D8912AD}"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B00F39-10C7-4A82-ACEE-F102A986B9D3}"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C4B712AC-8CDC-4A32-A421-3352C5286805}">
      <dgm:prSet phldrT="[Text]"/>
      <dgm:spPr>
        <a:solidFill>
          <a:schemeClr val="accent3">
            <a:lumMod val="50000"/>
          </a:schemeClr>
        </a:solidFill>
      </dgm:spPr>
      <dgm:t>
        <a:bodyPr/>
        <a:lstStyle/>
        <a:p>
          <a:r>
            <a:rPr lang="en-US" dirty="0"/>
            <a:t>GNI per capita</a:t>
          </a:r>
        </a:p>
      </dgm:t>
    </dgm:pt>
    <dgm:pt modelId="{7DE12830-0CB9-4332-894F-DDF50754B395}" type="parTrans" cxnId="{4F0CDFCB-449C-42CF-89C5-5A676D39170B}">
      <dgm:prSet/>
      <dgm:spPr/>
      <dgm:t>
        <a:bodyPr/>
        <a:lstStyle/>
        <a:p>
          <a:endParaRPr lang="en-US"/>
        </a:p>
      </dgm:t>
    </dgm:pt>
    <dgm:pt modelId="{EA04C080-C2F3-475A-A69E-4D3C737CBE73}" type="sibTrans" cxnId="{4F0CDFCB-449C-42CF-89C5-5A676D39170B}">
      <dgm:prSet/>
      <dgm:spPr/>
      <dgm:t>
        <a:bodyPr/>
        <a:lstStyle/>
        <a:p>
          <a:endParaRPr lang="en-US"/>
        </a:p>
      </dgm:t>
    </dgm:pt>
    <dgm:pt modelId="{171280CB-D3C8-45DB-85CA-3F005B7FA4C2}">
      <dgm:prSet phldrT="[Text]"/>
      <dgm:spPr>
        <a:solidFill>
          <a:schemeClr val="accent3">
            <a:lumMod val="50000"/>
          </a:schemeClr>
        </a:solidFill>
      </dgm:spPr>
      <dgm:t>
        <a:bodyPr/>
        <a:lstStyle/>
        <a:p>
          <a:r>
            <a:rPr lang="en-US" dirty="0"/>
            <a:t>GNI per capita adjusted to take account of the purchasing power parity.</a:t>
          </a:r>
        </a:p>
      </dgm:t>
    </dgm:pt>
    <dgm:pt modelId="{7B157FF5-4632-46AA-AABF-C44CCEE6539D}" type="parTrans" cxnId="{FC78AB72-2F0C-442C-A2A3-B66FC80EA94A}">
      <dgm:prSet/>
      <dgm:spPr/>
      <dgm:t>
        <a:bodyPr/>
        <a:lstStyle/>
        <a:p>
          <a:endParaRPr lang="en-US"/>
        </a:p>
      </dgm:t>
    </dgm:pt>
    <dgm:pt modelId="{94606E3F-33DF-4FCB-AE9B-E19C3F8197ED}" type="sibTrans" cxnId="{FC78AB72-2F0C-442C-A2A3-B66FC80EA94A}">
      <dgm:prSet/>
      <dgm:spPr/>
      <dgm:t>
        <a:bodyPr/>
        <a:lstStyle/>
        <a:p>
          <a:endParaRPr lang="en-US"/>
        </a:p>
      </dgm:t>
    </dgm:pt>
    <dgm:pt modelId="{A6729BA5-EB54-4998-B268-FBEE2E2CCBE1}">
      <dgm:prSet phldrT="[Text]"/>
      <dgm:spPr>
        <a:solidFill>
          <a:schemeClr val="accent3">
            <a:lumMod val="50000"/>
          </a:schemeClr>
        </a:solidFill>
      </dgm:spPr>
      <dgm:t>
        <a:bodyPr/>
        <a:lstStyle/>
        <a:p>
          <a:r>
            <a:rPr lang="en-US" dirty="0"/>
            <a:t>Health index </a:t>
          </a:r>
        </a:p>
      </dgm:t>
    </dgm:pt>
    <dgm:pt modelId="{CF9584E9-180E-4FAD-A1E6-E93D043D2513}" type="parTrans" cxnId="{2CA51C46-7D58-4731-92D9-5D77068CEF7D}">
      <dgm:prSet/>
      <dgm:spPr/>
      <dgm:t>
        <a:bodyPr/>
        <a:lstStyle/>
        <a:p>
          <a:endParaRPr lang="en-US"/>
        </a:p>
      </dgm:t>
    </dgm:pt>
    <dgm:pt modelId="{C910BC49-C450-43A2-8610-BCD14F41C5A1}" type="sibTrans" cxnId="{2CA51C46-7D58-4731-92D9-5D77068CEF7D}">
      <dgm:prSet/>
      <dgm:spPr/>
      <dgm:t>
        <a:bodyPr/>
        <a:lstStyle/>
        <a:p>
          <a:endParaRPr lang="en-US"/>
        </a:p>
      </dgm:t>
    </dgm:pt>
    <dgm:pt modelId="{5D833650-5120-49E0-932C-902F09CFEC52}">
      <dgm:prSet phldrT="[Text]"/>
      <dgm:spPr>
        <a:solidFill>
          <a:schemeClr val="accent3">
            <a:lumMod val="50000"/>
          </a:schemeClr>
        </a:solidFill>
      </dgm:spPr>
      <dgm:t>
        <a:bodyPr/>
        <a:lstStyle/>
        <a:p>
          <a:r>
            <a:rPr lang="en-US" dirty="0"/>
            <a:t>Education index</a:t>
          </a:r>
        </a:p>
      </dgm:t>
    </dgm:pt>
    <dgm:pt modelId="{2E849F96-F76A-45DB-A333-4BE26C4EF3B7}" type="parTrans" cxnId="{8E83C4A0-24AF-4AE6-9BC6-8B05499FFF50}">
      <dgm:prSet/>
      <dgm:spPr/>
      <dgm:t>
        <a:bodyPr/>
        <a:lstStyle/>
        <a:p>
          <a:endParaRPr lang="en-US"/>
        </a:p>
      </dgm:t>
    </dgm:pt>
    <dgm:pt modelId="{745F7594-F45F-4A87-85B2-70902D86BF54}" type="sibTrans" cxnId="{8E83C4A0-24AF-4AE6-9BC6-8B05499FFF50}">
      <dgm:prSet/>
      <dgm:spPr/>
      <dgm:t>
        <a:bodyPr/>
        <a:lstStyle/>
        <a:p>
          <a:endParaRPr lang="en-US"/>
        </a:p>
      </dgm:t>
    </dgm:pt>
    <dgm:pt modelId="{50D6E747-290A-4576-B3F7-D7D698AF050D}">
      <dgm:prSet phldrT="[Text]"/>
      <dgm:spPr>
        <a:solidFill>
          <a:schemeClr val="accent3">
            <a:lumMod val="50000"/>
          </a:schemeClr>
        </a:solidFill>
      </dgm:spPr>
      <dgm:t>
        <a:bodyPr/>
        <a:lstStyle/>
        <a:p>
          <a:r>
            <a:rPr lang="en-US" dirty="0"/>
            <a:t>Mean years of schooling.</a:t>
          </a:r>
        </a:p>
      </dgm:t>
    </dgm:pt>
    <dgm:pt modelId="{47541D94-0DD7-4562-891C-BB8A3C84823B}" type="parTrans" cxnId="{8EAC6ED6-A678-4C8C-91A4-C9C79B2F6899}">
      <dgm:prSet/>
      <dgm:spPr/>
      <dgm:t>
        <a:bodyPr/>
        <a:lstStyle/>
        <a:p>
          <a:endParaRPr lang="en-US"/>
        </a:p>
      </dgm:t>
    </dgm:pt>
    <dgm:pt modelId="{781D8368-6132-464E-A31C-46908888F531}" type="sibTrans" cxnId="{8EAC6ED6-A678-4C8C-91A4-C9C79B2F6899}">
      <dgm:prSet/>
      <dgm:spPr/>
      <dgm:t>
        <a:bodyPr/>
        <a:lstStyle/>
        <a:p>
          <a:endParaRPr lang="en-US"/>
        </a:p>
      </dgm:t>
    </dgm:pt>
    <dgm:pt modelId="{E5F2E154-DD40-4858-AF25-F98BB1D55FF8}">
      <dgm:prSet/>
      <dgm:spPr/>
      <dgm:t>
        <a:bodyPr/>
        <a:lstStyle/>
        <a:p>
          <a:r>
            <a:rPr lang="en-US" dirty="0"/>
            <a:t>Purchasing power parity considers the cost of living in each country and adjusts the GDP accordingly.</a:t>
          </a:r>
        </a:p>
      </dgm:t>
    </dgm:pt>
    <dgm:pt modelId="{41DD927C-6E65-40D9-8694-A904B937D6EC}" type="parTrans" cxnId="{018F2938-293A-411D-A9FF-A8F1D3E399FA}">
      <dgm:prSet/>
      <dgm:spPr/>
      <dgm:t>
        <a:bodyPr/>
        <a:lstStyle/>
        <a:p>
          <a:endParaRPr lang="en-US"/>
        </a:p>
      </dgm:t>
    </dgm:pt>
    <dgm:pt modelId="{B4FCD92A-BAF4-4FCE-AEBD-F37644860760}" type="sibTrans" cxnId="{018F2938-293A-411D-A9FF-A8F1D3E399FA}">
      <dgm:prSet/>
      <dgm:spPr/>
      <dgm:t>
        <a:bodyPr/>
        <a:lstStyle/>
        <a:p>
          <a:endParaRPr lang="en-US"/>
        </a:p>
      </dgm:t>
    </dgm:pt>
    <dgm:pt modelId="{9096AFA7-7052-4394-B35E-27CE4DE87525}">
      <dgm:prSet/>
      <dgm:spPr/>
      <dgm:t>
        <a:bodyPr/>
        <a:lstStyle/>
        <a:p>
          <a:r>
            <a:rPr lang="en-US" dirty="0"/>
            <a:t>A good health system is likely to improve the life expectancy significantly in a nation.</a:t>
          </a:r>
        </a:p>
      </dgm:t>
    </dgm:pt>
    <dgm:pt modelId="{829A24B6-617D-4424-882E-0B5F45F9D548}" type="parTrans" cxnId="{B8C3B45D-97D2-4D77-86DF-B5ACA6775D0D}">
      <dgm:prSet/>
      <dgm:spPr/>
      <dgm:t>
        <a:bodyPr/>
        <a:lstStyle/>
        <a:p>
          <a:endParaRPr lang="en-US"/>
        </a:p>
      </dgm:t>
    </dgm:pt>
    <dgm:pt modelId="{49C4000B-1EE9-4D5A-932C-E2F50BC8FCF5}" type="sibTrans" cxnId="{B8C3B45D-97D2-4D77-86DF-B5ACA6775D0D}">
      <dgm:prSet/>
      <dgm:spPr/>
      <dgm:t>
        <a:bodyPr/>
        <a:lstStyle/>
        <a:p>
          <a:endParaRPr lang="en-US"/>
        </a:p>
      </dgm:t>
    </dgm:pt>
    <dgm:pt modelId="{0EE52DBC-2DB1-4411-B4F8-2AAA471B7A68}">
      <dgm:prSet phldrT="[Text]"/>
      <dgm:spPr>
        <a:solidFill>
          <a:schemeClr val="accent3">
            <a:lumMod val="50000"/>
          </a:schemeClr>
        </a:solidFill>
      </dgm:spPr>
      <dgm:t>
        <a:bodyPr/>
        <a:lstStyle/>
        <a:p>
          <a:r>
            <a:rPr lang="en-US" dirty="0"/>
            <a:t>Reflective of the standard of living.</a:t>
          </a:r>
        </a:p>
      </dgm:t>
    </dgm:pt>
    <dgm:pt modelId="{7971C3EE-0C46-4139-AB3C-613350236A72}" type="parTrans" cxnId="{B105B742-F2FC-453B-999A-E0AADC24F8AA}">
      <dgm:prSet/>
      <dgm:spPr/>
      <dgm:t>
        <a:bodyPr/>
        <a:lstStyle/>
        <a:p>
          <a:endParaRPr lang="en-US"/>
        </a:p>
      </dgm:t>
    </dgm:pt>
    <dgm:pt modelId="{4E714D3C-5FF2-4E10-A450-E9042CCBDE92}" type="sibTrans" cxnId="{B105B742-F2FC-453B-999A-E0AADC24F8AA}">
      <dgm:prSet/>
      <dgm:spPr/>
      <dgm:t>
        <a:bodyPr/>
        <a:lstStyle/>
        <a:p>
          <a:endParaRPr lang="en-US"/>
        </a:p>
      </dgm:t>
    </dgm:pt>
    <dgm:pt modelId="{DFF3DA03-BB34-4E15-8638-718C158C3760}">
      <dgm:prSet phldrT="[Text]"/>
      <dgm:spPr>
        <a:solidFill>
          <a:schemeClr val="accent3">
            <a:lumMod val="50000"/>
          </a:schemeClr>
        </a:solidFill>
      </dgm:spPr>
      <dgm:t>
        <a:bodyPr/>
        <a:lstStyle/>
        <a:p>
          <a:r>
            <a:rPr lang="en-US" dirty="0"/>
            <a:t>Life expectancy at birth.</a:t>
          </a:r>
        </a:p>
      </dgm:t>
    </dgm:pt>
    <dgm:pt modelId="{B10E06EA-3F98-416F-A3FB-CDE5E6E7436A}" type="sibTrans" cxnId="{55938757-6215-48D6-A62E-1B66C5F89F1C}">
      <dgm:prSet/>
      <dgm:spPr/>
      <dgm:t>
        <a:bodyPr/>
        <a:lstStyle/>
        <a:p>
          <a:endParaRPr lang="en-US"/>
        </a:p>
      </dgm:t>
    </dgm:pt>
    <dgm:pt modelId="{A9DEED74-5B70-4B76-9A93-705882DD1D88}" type="parTrans" cxnId="{55938757-6215-48D6-A62E-1B66C5F89F1C}">
      <dgm:prSet/>
      <dgm:spPr/>
      <dgm:t>
        <a:bodyPr/>
        <a:lstStyle/>
        <a:p>
          <a:endParaRPr lang="en-US"/>
        </a:p>
      </dgm:t>
    </dgm:pt>
    <dgm:pt modelId="{5E9CAC28-74EC-4E78-BEFE-02BD39206C1A}" type="pres">
      <dgm:prSet presAssocID="{8FB00F39-10C7-4A82-ACEE-F102A986B9D3}" presName="linear" presStyleCnt="0">
        <dgm:presLayoutVars>
          <dgm:dir/>
          <dgm:resizeHandles val="exact"/>
        </dgm:presLayoutVars>
      </dgm:prSet>
      <dgm:spPr/>
      <dgm:t>
        <a:bodyPr/>
        <a:lstStyle/>
        <a:p>
          <a:endParaRPr lang="en-US"/>
        </a:p>
      </dgm:t>
    </dgm:pt>
    <dgm:pt modelId="{8D85F351-0942-4F5D-BF1B-9A66FBF6EF04}" type="pres">
      <dgm:prSet presAssocID="{C4B712AC-8CDC-4A32-A421-3352C5286805}" presName="comp" presStyleCnt="0"/>
      <dgm:spPr/>
    </dgm:pt>
    <dgm:pt modelId="{5837C162-6E0A-4680-8434-2377D6319971}" type="pres">
      <dgm:prSet presAssocID="{C4B712AC-8CDC-4A32-A421-3352C5286805}" presName="box" presStyleLbl="node1" presStyleIdx="0" presStyleCnt="3"/>
      <dgm:spPr/>
      <dgm:t>
        <a:bodyPr/>
        <a:lstStyle/>
        <a:p>
          <a:endParaRPr lang="en-US"/>
        </a:p>
      </dgm:t>
    </dgm:pt>
    <dgm:pt modelId="{A728F195-458C-4E4A-A959-C9BC6D0E041A}" type="pres">
      <dgm:prSet presAssocID="{C4B712AC-8CDC-4A32-A421-3352C5286805}"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pt>
    <dgm:pt modelId="{9DDFFE39-0618-4C3A-AF60-971EDF560706}" type="pres">
      <dgm:prSet presAssocID="{C4B712AC-8CDC-4A32-A421-3352C5286805}" presName="text" presStyleLbl="node1" presStyleIdx="0" presStyleCnt="3">
        <dgm:presLayoutVars>
          <dgm:bulletEnabled val="1"/>
        </dgm:presLayoutVars>
      </dgm:prSet>
      <dgm:spPr/>
      <dgm:t>
        <a:bodyPr/>
        <a:lstStyle/>
        <a:p>
          <a:endParaRPr lang="en-US"/>
        </a:p>
      </dgm:t>
    </dgm:pt>
    <dgm:pt modelId="{5DE31947-0073-486E-B1B5-C6BD63F57C19}" type="pres">
      <dgm:prSet presAssocID="{EA04C080-C2F3-475A-A69E-4D3C737CBE73}" presName="spacer" presStyleCnt="0"/>
      <dgm:spPr/>
    </dgm:pt>
    <dgm:pt modelId="{4FCAE33D-8837-4352-86A4-4A66EEFB6EA3}" type="pres">
      <dgm:prSet presAssocID="{A6729BA5-EB54-4998-B268-FBEE2E2CCBE1}" presName="comp" presStyleCnt="0"/>
      <dgm:spPr/>
    </dgm:pt>
    <dgm:pt modelId="{E9AA7D26-D5B3-466C-A23A-EFDE371CF2D8}" type="pres">
      <dgm:prSet presAssocID="{A6729BA5-EB54-4998-B268-FBEE2E2CCBE1}" presName="box" presStyleLbl="node1" presStyleIdx="1" presStyleCnt="3"/>
      <dgm:spPr/>
      <dgm:t>
        <a:bodyPr/>
        <a:lstStyle/>
        <a:p>
          <a:endParaRPr lang="en-US"/>
        </a:p>
      </dgm:t>
    </dgm:pt>
    <dgm:pt modelId="{8422CCBF-68B8-47AF-8C50-CA13414B0456}" type="pres">
      <dgm:prSet presAssocID="{A6729BA5-EB54-4998-B268-FBEE2E2CCBE1}" presName="img" presStyleLbl="fgImgPlace1" presStyleIdx="1" presStyleCnt="3"/>
      <dgm:spPr>
        <a:blipFill rotWithShape="1">
          <a:blip xmlns:r="http://schemas.openxmlformats.org/officeDocument/2006/relationships" r:embed="rId2"/>
          <a:stretch>
            <a:fillRect/>
          </a:stretch>
        </a:blipFill>
      </dgm:spPr>
    </dgm:pt>
    <dgm:pt modelId="{7BB029A2-894E-460A-AABE-D3295CB5327A}" type="pres">
      <dgm:prSet presAssocID="{A6729BA5-EB54-4998-B268-FBEE2E2CCBE1}" presName="text" presStyleLbl="node1" presStyleIdx="1" presStyleCnt="3">
        <dgm:presLayoutVars>
          <dgm:bulletEnabled val="1"/>
        </dgm:presLayoutVars>
      </dgm:prSet>
      <dgm:spPr/>
      <dgm:t>
        <a:bodyPr/>
        <a:lstStyle/>
        <a:p>
          <a:endParaRPr lang="en-US"/>
        </a:p>
      </dgm:t>
    </dgm:pt>
    <dgm:pt modelId="{02730B67-D45C-42F1-AD56-D76DD85D0527}" type="pres">
      <dgm:prSet presAssocID="{C910BC49-C450-43A2-8610-BCD14F41C5A1}" presName="spacer" presStyleCnt="0"/>
      <dgm:spPr/>
    </dgm:pt>
    <dgm:pt modelId="{837B15A9-876F-4317-9B0E-C21D05DC2449}" type="pres">
      <dgm:prSet presAssocID="{5D833650-5120-49E0-932C-902F09CFEC52}" presName="comp" presStyleCnt="0"/>
      <dgm:spPr/>
    </dgm:pt>
    <dgm:pt modelId="{5BA2DFDA-5D29-4FAF-A4C2-62BA98973BBD}" type="pres">
      <dgm:prSet presAssocID="{5D833650-5120-49E0-932C-902F09CFEC52}" presName="box" presStyleLbl="node1" presStyleIdx="2" presStyleCnt="3"/>
      <dgm:spPr/>
      <dgm:t>
        <a:bodyPr/>
        <a:lstStyle/>
        <a:p>
          <a:endParaRPr lang="en-US"/>
        </a:p>
      </dgm:t>
    </dgm:pt>
    <dgm:pt modelId="{A79645A6-AC81-463E-A449-67CD53C6C930}" type="pres">
      <dgm:prSet presAssocID="{5D833650-5120-49E0-932C-902F09CFEC52}" presName="img" presStyleLbl="fgImgPlace1" presStyleIdx="2" presStyleCnt="3"/>
      <dgm:spPr>
        <a:blipFill rotWithShape="1">
          <a:blip xmlns:r="http://schemas.openxmlformats.org/officeDocument/2006/relationships" r:embed="rId3"/>
          <a:stretch>
            <a:fillRect/>
          </a:stretch>
        </a:blipFill>
      </dgm:spPr>
    </dgm:pt>
    <dgm:pt modelId="{0AE327D6-05C1-4EB3-8402-DAF23F05F064}" type="pres">
      <dgm:prSet presAssocID="{5D833650-5120-49E0-932C-902F09CFEC52}" presName="text" presStyleLbl="node1" presStyleIdx="2" presStyleCnt="3">
        <dgm:presLayoutVars>
          <dgm:bulletEnabled val="1"/>
        </dgm:presLayoutVars>
      </dgm:prSet>
      <dgm:spPr/>
      <dgm:t>
        <a:bodyPr/>
        <a:lstStyle/>
        <a:p>
          <a:endParaRPr lang="en-US"/>
        </a:p>
      </dgm:t>
    </dgm:pt>
  </dgm:ptLst>
  <dgm:cxnLst>
    <dgm:cxn modelId="{5CB24E0E-F683-4B48-AF83-B537209951A9}" type="presOf" srcId="{DFF3DA03-BB34-4E15-8638-718C158C3760}" destId="{7BB029A2-894E-460A-AABE-D3295CB5327A}" srcOrd="1" destOrd="1" presId="urn:microsoft.com/office/officeart/2005/8/layout/vList4"/>
    <dgm:cxn modelId="{4F0CDFCB-449C-42CF-89C5-5A676D39170B}" srcId="{8FB00F39-10C7-4A82-ACEE-F102A986B9D3}" destId="{C4B712AC-8CDC-4A32-A421-3352C5286805}" srcOrd="0" destOrd="0" parTransId="{7DE12830-0CB9-4332-894F-DDF50754B395}" sibTransId="{EA04C080-C2F3-475A-A69E-4D3C737CBE73}"/>
    <dgm:cxn modelId="{594FA4BE-C6C8-454C-9E0F-043837B5A929}" type="presOf" srcId="{8FB00F39-10C7-4A82-ACEE-F102A986B9D3}" destId="{5E9CAC28-74EC-4E78-BEFE-02BD39206C1A}" srcOrd="0" destOrd="0" presId="urn:microsoft.com/office/officeart/2005/8/layout/vList4"/>
    <dgm:cxn modelId="{098B90E3-9307-4885-88AF-62D3FFA950F2}" type="presOf" srcId="{9096AFA7-7052-4394-B35E-27CE4DE87525}" destId="{7BB029A2-894E-460A-AABE-D3295CB5327A}" srcOrd="1" destOrd="2" presId="urn:microsoft.com/office/officeart/2005/8/layout/vList4"/>
    <dgm:cxn modelId="{D033D449-AD73-4A47-A634-819214AC271B}" type="presOf" srcId="{0EE52DBC-2DB1-4411-B4F8-2AAA471B7A68}" destId="{9DDFFE39-0618-4C3A-AF60-971EDF560706}" srcOrd="1" destOrd="1" presId="urn:microsoft.com/office/officeart/2005/8/layout/vList4"/>
    <dgm:cxn modelId="{55938757-6215-48D6-A62E-1B66C5F89F1C}" srcId="{A6729BA5-EB54-4998-B268-FBEE2E2CCBE1}" destId="{DFF3DA03-BB34-4E15-8638-718C158C3760}" srcOrd="0" destOrd="0" parTransId="{A9DEED74-5B70-4B76-9A93-705882DD1D88}" sibTransId="{B10E06EA-3F98-416F-A3FB-CDE5E6E7436A}"/>
    <dgm:cxn modelId="{FC78AB72-2F0C-442C-A2A3-B66FC80EA94A}" srcId="{C4B712AC-8CDC-4A32-A421-3352C5286805}" destId="{171280CB-D3C8-45DB-85CA-3F005B7FA4C2}" srcOrd="1" destOrd="0" parTransId="{7B157FF5-4632-46AA-AABF-C44CCEE6539D}" sibTransId="{94606E3F-33DF-4FCB-AE9B-E19C3F8197ED}"/>
    <dgm:cxn modelId="{97FC7341-5442-4371-81F1-37365AE8D8B6}" type="presOf" srcId="{E5F2E154-DD40-4858-AF25-F98BB1D55FF8}" destId="{9DDFFE39-0618-4C3A-AF60-971EDF560706}" srcOrd="1" destOrd="3" presId="urn:microsoft.com/office/officeart/2005/8/layout/vList4"/>
    <dgm:cxn modelId="{16D5A10A-E662-401B-B076-2788951E6765}" type="presOf" srcId="{9096AFA7-7052-4394-B35E-27CE4DE87525}" destId="{E9AA7D26-D5B3-466C-A23A-EFDE371CF2D8}" srcOrd="0" destOrd="2" presId="urn:microsoft.com/office/officeart/2005/8/layout/vList4"/>
    <dgm:cxn modelId="{72B2C223-7D87-4DA9-84C6-94DA826C9B28}" type="presOf" srcId="{50D6E747-290A-4576-B3F7-D7D698AF050D}" destId="{5BA2DFDA-5D29-4FAF-A4C2-62BA98973BBD}" srcOrd="0" destOrd="1" presId="urn:microsoft.com/office/officeart/2005/8/layout/vList4"/>
    <dgm:cxn modelId="{C990DD3B-CAAC-4F7A-A600-85025109F02F}" type="presOf" srcId="{E5F2E154-DD40-4858-AF25-F98BB1D55FF8}" destId="{5837C162-6E0A-4680-8434-2377D6319971}" srcOrd="0" destOrd="3" presId="urn:microsoft.com/office/officeart/2005/8/layout/vList4"/>
    <dgm:cxn modelId="{B105B742-F2FC-453B-999A-E0AADC24F8AA}" srcId="{C4B712AC-8CDC-4A32-A421-3352C5286805}" destId="{0EE52DBC-2DB1-4411-B4F8-2AAA471B7A68}" srcOrd="0" destOrd="0" parTransId="{7971C3EE-0C46-4139-AB3C-613350236A72}" sibTransId="{4E714D3C-5FF2-4E10-A450-E9042CCBDE92}"/>
    <dgm:cxn modelId="{C452A0E4-35B2-4918-B4EE-0C36592A9F9B}" type="presOf" srcId="{C4B712AC-8CDC-4A32-A421-3352C5286805}" destId="{9DDFFE39-0618-4C3A-AF60-971EDF560706}" srcOrd="1" destOrd="0" presId="urn:microsoft.com/office/officeart/2005/8/layout/vList4"/>
    <dgm:cxn modelId="{6EDE3E77-6763-4658-96F5-A12E1A8C611C}" type="presOf" srcId="{A6729BA5-EB54-4998-B268-FBEE2E2CCBE1}" destId="{7BB029A2-894E-460A-AABE-D3295CB5327A}" srcOrd="1" destOrd="0" presId="urn:microsoft.com/office/officeart/2005/8/layout/vList4"/>
    <dgm:cxn modelId="{9A2B014A-570D-4498-ADB8-EF5F98A0E65C}" type="presOf" srcId="{0EE52DBC-2DB1-4411-B4F8-2AAA471B7A68}" destId="{5837C162-6E0A-4680-8434-2377D6319971}" srcOrd="0" destOrd="1" presId="urn:microsoft.com/office/officeart/2005/8/layout/vList4"/>
    <dgm:cxn modelId="{4CC9C8B7-79BC-42E9-BDDE-7F8B368FD83B}" type="presOf" srcId="{C4B712AC-8CDC-4A32-A421-3352C5286805}" destId="{5837C162-6E0A-4680-8434-2377D6319971}" srcOrd="0" destOrd="0" presId="urn:microsoft.com/office/officeart/2005/8/layout/vList4"/>
    <dgm:cxn modelId="{F9DEEBDA-4C62-4679-8503-CE46E5E19258}" type="presOf" srcId="{171280CB-D3C8-45DB-85CA-3F005B7FA4C2}" destId="{5837C162-6E0A-4680-8434-2377D6319971}" srcOrd="0" destOrd="2" presId="urn:microsoft.com/office/officeart/2005/8/layout/vList4"/>
    <dgm:cxn modelId="{C2D67638-322D-4AEF-9C46-FC06A8078CDA}" type="presOf" srcId="{A6729BA5-EB54-4998-B268-FBEE2E2CCBE1}" destId="{E9AA7D26-D5B3-466C-A23A-EFDE371CF2D8}" srcOrd="0" destOrd="0" presId="urn:microsoft.com/office/officeart/2005/8/layout/vList4"/>
    <dgm:cxn modelId="{8E83C4A0-24AF-4AE6-9BC6-8B05499FFF50}" srcId="{8FB00F39-10C7-4A82-ACEE-F102A986B9D3}" destId="{5D833650-5120-49E0-932C-902F09CFEC52}" srcOrd="2" destOrd="0" parTransId="{2E849F96-F76A-45DB-A333-4BE26C4EF3B7}" sibTransId="{745F7594-F45F-4A87-85B2-70902D86BF54}"/>
    <dgm:cxn modelId="{AEFC9EEE-10FE-41BC-BF00-D9FAD7B4AD7E}" type="presOf" srcId="{DFF3DA03-BB34-4E15-8638-718C158C3760}" destId="{E9AA7D26-D5B3-466C-A23A-EFDE371CF2D8}" srcOrd="0" destOrd="1" presId="urn:microsoft.com/office/officeart/2005/8/layout/vList4"/>
    <dgm:cxn modelId="{9544B8FB-2AE3-4084-A869-F80946730025}" type="presOf" srcId="{5D833650-5120-49E0-932C-902F09CFEC52}" destId="{0AE327D6-05C1-4EB3-8402-DAF23F05F064}" srcOrd="1" destOrd="0" presId="urn:microsoft.com/office/officeart/2005/8/layout/vList4"/>
    <dgm:cxn modelId="{7B356241-C330-4B5F-91F1-37E2E97042EA}" type="presOf" srcId="{171280CB-D3C8-45DB-85CA-3F005B7FA4C2}" destId="{9DDFFE39-0618-4C3A-AF60-971EDF560706}" srcOrd="1" destOrd="2" presId="urn:microsoft.com/office/officeart/2005/8/layout/vList4"/>
    <dgm:cxn modelId="{2CA51C46-7D58-4731-92D9-5D77068CEF7D}" srcId="{8FB00F39-10C7-4A82-ACEE-F102A986B9D3}" destId="{A6729BA5-EB54-4998-B268-FBEE2E2CCBE1}" srcOrd="1" destOrd="0" parTransId="{CF9584E9-180E-4FAD-A1E6-E93D043D2513}" sibTransId="{C910BC49-C450-43A2-8610-BCD14F41C5A1}"/>
    <dgm:cxn modelId="{018F2938-293A-411D-A9FF-A8F1D3E399FA}" srcId="{C4B712AC-8CDC-4A32-A421-3352C5286805}" destId="{E5F2E154-DD40-4858-AF25-F98BB1D55FF8}" srcOrd="2" destOrd="0" parTransId="{41DD927C-6E65-40D9-8694-A904B937D6EC}" sibTransId="{B4FCD92A-BAF4-4FCE-AEBD-F37644860760}"/>
    <dgm:cxn modelId="{68A2A7E0-35C9-4655-AA01-70012692C93B}" type="presOf" srcId="{5D833650-5120-49E0-932C-902F09CFEC52}" destId="{5BA2DFDA-5D29-4FAF-A4C2-62BA98973BBD}" srcOrd="0" destOrd="0" presId="urn:microsoft.com/office/officeart/2005/8/layout/vList4"/>
    <dgm:cxn modelId="{88A6D5B2-6269-4185-833A-D83BB9DFDE86}" type="presOf" srcId="{50D6E747-290A-4576-B3F7-D7D698AF050D}" destId="{0AE327D6-05C1-4EB3-8402-DAF23F05F064}" srcOrd="1" destOrd="1" presId="urn:microsoft.com/office/officeart/2005/8/layout/vList4"/>
    <dgm:cxn modelId="{B8C3B45D-97D2-4D77-86DF-B5ACA6775D0D}" srcId="{A6729BA5-EB54-4998-B268-FBEE2E2CCBE1}" destId="{9096AFA7-7052-4394-B35E-27CE4DE87525}" srcOrd="1" destOrd="0" parTransId="{829A24B6-617D-4424-882E-0B5F45F9D548}" sibTransId="{49C4000B-1EE9-4D5A-932C-E2F50BC8FCF5}"/>
    <dgm:cxn modelId="{8EAC6ED6-A678-4C8C-91A4-C9C79B2F6899}" srcId="{5D833650-5120-49E0-932C-902F09CFEC52}" destId="{50D6E747-290A-4576-B3F7-D7D698AF050D}" srcOrd="0" destOrd="0" parTransId="{47541D94-0DD7-4562-891C-BB8A3C84823B}" sibTransId="{781D8368-6132-464E-A31C-46908888F531}"/>
    <dgm:cxn modelId="{345197F8-64F6-4BCE-A096-FBEF8CF021A5}" type="presParOf" srcId="{5E9CAC28-74EC-4E78-BEFE-02BD39206C1A}" destId="{8D85F351-0942-4F5D-BF1B-9A66FBF6EF04}" srcOrd="0" destOrd="0" presId="urn:microsoft.com/office/officeart/2005/8/layout/vList4"/>
    <dgm:cxn modelId="{AD21E1EB-7DB8-44E4-9018-0ACD91099982}" type="presParOf" srcId="{8D85F351-0942-4F5D-BF1B-9A66FBF6EF04}" destId="{5837C162-6E0A-4680-8434-2377D6319971}" srcOrd="0" destOrd="0" presId="urn:microsoft.com/office/officeart/2005/8/layout/vList4"/>
    <dgm:cxn modelId="{5BCEC518-B5EA-4116-9C2F-687FDCFD212D}" type="presParOf" srcId="{8D85F351-0942-4F5D-BF1B-9A66FBF6EF04}" destId="{A728F195-458C-4E4A-A959-C9BC6D0E041A}" srcOrd="1" destOrd="0" presId="urn:microsoft.com/office/officeart/2005/8/layout/vList4"/>
    <dgm:cxn modelId="{93E58D71-BB61-4ACB-AAEB-F69004EA9413}" type="presParOf" srcId="{8D85F351-0942-4F5D-BF1B-9A66FBF6EF04}" destId="{9DDFFE39-0618-4C3A-AF60-971EDF560706}" srcOrd="2" destOrd="0" presId="urn:microsoft.com/office/officeart/2005/8/layout/vList4"/>
    <dgm:cxn modelId="{44F9DEF7-B01B-4206-8122-E1D3A4F8AD36}" type="presParOf" srcId="{5E9CAC28-74EC-4E78-BEFE-02BD39206C1A}" destId="{5DE31947-0073-486E-B1B5-C6BD63F57C19}" srcOrd="1" destOrd="0" presId="urn:microsoft.com/office/officeart/2005/8/layout/vList4"/>
    <dgm:cxn modelId="{C8CC973A-D8FC-4729-A735-0A65FED3CA0B}" type="presParOf" srcId="{5E9CAC28-74EC-4E78-BEFE-02BD39206C1A}" destId="{4FCAE33D-8837-4352-86A4-4A66EEFB6EA3}" srcOrd="2" destOrd="0" presId="urn:microsoft.com/office/officeart/2005/8/layout/vList4"/>
    <dgm:cxn modelId="{84F0129C-B8AC-4BDC-8F4E-F80920875D59}" type="presParOf" srcId="{4FCAE33D-8837-4352-86A4-4A66EEFB6EA3}" destId="{E9AA7D26-D5B3-466C-A23A-EFDE371CF2D8}" srcOrd="0" destOrd="0" presId="urn:microsoft.com/office/officeart/2005/8/layout/vList4"/>
    <dgm:cxn modelId="{8387E158-256B-4590-B854-1907BFAC821A}" type="presParOf" srcId="{4FCAE33D-8837-4352-86A4-4A66EEFB6EA3}" destId="{8422CCBF-68B8-47AF-8C50-CA13414B0456}" srcOrd="1" destOrd="0" presId="urn:microsoft.com/office/officeart/2005/8/layout/vList4"/>
    <dgm:cxn modelId="{91E50FB7-6DEA-4839-8574-6F6CE8EF053D}" type="presParOf" srcId="{4FCAE33D-8837-4352-86A4-4A66EEFB6EA3}" destId="{7BB029A2-894E-460A-AABE-D3295CB5327A}" srcOrd="2" destOrd="0" presId="urn:microsoft.com/office/officeart/2005/8/layout/vList4"/>
    <dgm:cxn modelId="{D1224A16-3C9D-4128-9F7D-3A3B556294E6}" type="presParOf" srcId="{5E9CAC28-74EC-4E78-BEFE-02BD39206C1A}" destId="{02730B67-D45C-42F1-AD56-D76DD85D0527}" srcOrd="3" destOrd="0" presId="urn:microsoft.com/office/officeart/2005/8/layout/vList4"/>
    <dgm:cxn modelId="{2D038408-1779-46B6-B565-34829B7123BC}" type="presParOf" srcId="{5E9CAC28-74EC-4E78-BEFE-02BD39206C1A}" destId="{837B15A9-876F-4317-9B0E-C21D05DC2449}" srcOrd="4" destOrd="0" presId="urn:microsoft.com/office/officeart/2005/8/layout/vList4"/>
    <dgm:cxn modelId="{AD8995F6-182E-4AB5-8BC7-397BFA3DF09F}" type="presParOf" srcId="{837B15A9-876F-4317-9B0E-C21D05DC2449}" destId="{5BA2DFDA-5D29-4FAF-A4C2-62BA98973BBD}" srcOrd="0" destOrd="0" presId="urn:microsoft.com/office/officeart/2005/8/layout/vList4"/>
    <dgm:cxn modelId="{E895519E-9CA8-46DE-A0B3-32ABE1ACDB90}" type="presParOf" srcId="{837B15A9-876F-4317-9B0E-C21D05DC2449}" destId="{A79645A6-AC81-463E-A449-67CD53C6C930}" srcOrd="1" destOrd="0" presId="urn:microsoft.com/office/officeart/2005/8/layout/vList4"/>
    <dgm:cxn modelId="{D8253185-55E6-42EB-B21A-57F4823EB807}" type="presParOf" srcId="{837B15A9-876F-4317-9B0E-C21D05DC2449}" destId="{0AE327D6-05C1-4EB3-8402-DAF23F05F06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653A5-B94B-4599-94CF-9E11213F8EFB}">
      <dsp:nvSpPr>
        <dsp:cNvPr id="0" name=""/>
        <dsp:cNvSpPr/>
      </dsp:nvSpPr>
      <dsp:spPr>
        <a:xfrm>
          <a:off x="0" y="0"/>
          <a:ext cx="10993438" cy="2518974"/>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Physical Capital</a:t>
          </a:r>
        </a:p>
        <a:p>
          <a:pPr marL="171450" lvl="1" indent="-171450" algn="l" defTabSz="800100">
            <a:lnSpc>
              <a:spcPct val="90000"/>
            </a:lnSpc>
            <a:spcBef>
              <a:spcPct val="0"/>
            </a:spcBef>
            <a:spcAft>
              <a:spcPct val="15000"/>
            </a:spcAft>
            <a:buChar char="••"/>
          </a:pPr>
          <a:r>
            <a:rPr lang="en-US" sz="1800" kern="1200" dirty="0"/>
            <a:t>Infrastructures and resources that can be used in a productive manner.</a:t>
          </a:r>
        </a:p>
        <a:p>
          <a:pPr marL="171450" lvl="1" indent="-171450" algn="l" defTabSz="800100">
            <a:lnSpc>
              <a:spcPct val="90000"/>
            </a:lnSpc>
            <a:spcBef>
              <a:spcPct val="0"/>
            </a:spcBef>
            <a:spcAft>
              <a:spcPct val="15000"/>
            </a:spcAft>
            <a:buChar char="••"/>
          </a:pPr>
          <a:r>
            <a:rPr lang="en-US" sz="1800" kern="1200" dirty="0"/>
            <a:t>Public utilities:</a:t>
          </a:r>
        </a:p>
        <a:p>
          <a:pPr marL="342900" lvl="2" indent="-171450" algn="l" defTabSz="800100">
            <a:lnSpc>
              <a:spcPct val="90000"/>
            </a:lnSpc>
            <a:spcBef>
              <a:spcPct val="0"/>
            </a:spcBef>
            <a:spcAft>
              <a:spcPct val="15000"/>
            </a:spcAft>
            <a:buChar char="••"/>
          </a:pPr>
          <a:r>
            <a:rPr lang="en-US" sz="1800" kern="1200" dirty="0"/>
            <a:t>Energy, telecommunications, water supply and waste disposal.</a:t>
          </a:r>
        </a:p>
        <a:p>
          <a:pPr marL="171450" lvl="1" indent="-171450" algn="l" defTabSz="800100">
            <a:lnSpc>
              <a:spcPct val="90000"/>
            </a:lnSpc>
            <a:spcBef>
              <a:spcPct val="0"/>
            </a:spcBef>
            <a:spcAft>
              <a:spcPct val="15000"/>
            </a:spcAft>
            <a:buChar char="••"/>
          </a:pPr>
          <a:r>
            <a:rPr lang="en-US" sz="1800" kern="1200" dirty="0"/>
            <a:t>Public works:</a:t>
          </a:r>
        </a:p>
        <a:p>
          <a:pPr marL="342900" lvl="2" indent="-171450" algn="l" defTabSz="800100">
            <a:lnSpc>
              <a:spcPct val="90000"/>
            </a:lnSpc>
            <a:spcBef>
              <a:spcPct val="0"/>
            </a:spcBef>
            <a:spcAft>
              <a:spcPct val="15000"/>
            </a:spcAft>
            <a:buChar char="••"/>
          </a:pPr>
          <a:r>
            <a:rPr lang="en-US" sz="1800" kern="1200" dirty="0"/>
            <a:t>Roads, dams, irrigation canals.</a:t>
          </a:r>
        </a:p>
        <a:p>
          <a:pPr marL="171450" lvl="1" indent="-171450" algn="l" defTabSz="800100">
            <a:lnSpc>
              <a:spcPct val="90000"/>
            </a:lnSpc>
            <a:spcBef>
              <a:spcPct val="0"/>
            </a:spcBef>
            <a:spcAft>
              <a:spcPct val="15000"/>
            </a:spcAft>
            <a:buChar char="••"/>
          </a:pPr>
          <a:r>
            <a:rPr lang="en-US" sz="1800" kern="1200" dirty="0"/>
            <a:t>Transport infrastructures:</a:t>
          </a:r>
        </a:p>
        <a:p>
          <a:pPr marL="342900" lvl="2" indent="-171450" algn="l" defTabSz="800100">
            <a:lnSpc>
              <a:spcPct val="90000"/>
            </a:lnSpc>
            <a:spcBef>
              <a:spcPct val="0"/>
            </a:spcBef>
            <a:spcAft>
              <a:spcPct val="15000"/>
            </a:spcAft>
            <a:buChar char="••"/>
          </a:pPr>
          <a:r>
            <a:rPr lang="en-US" sz="1800" kern="1200" dirty="0"/>
            <a:t>Ports, airports, railways, public transit systems.</a:t>
          </a:r>
        </a:p>
      </dsp:txBody>
      <dsp:txXfrm>
        <a:off x="2450585" y="0"/>
        <a:ext cx="8542852" cy="2518974"/>
      </dsp:txXfrm>
    </dsp:sp>
    <dsp:sp modelId="{629410A1-153A-4BF8-BA6C-89A4E9CF6253}">
      <dsp:nvSpPr>
        <dsp:cNvPr id="0" name=""/>
        <dsp:cNvSpPr/>
      </dsp:nvSpPr>
      <dsp:spPr>
        <a:xfrm>
          <a:off x="251897" y="251897"/>
          <a:ext cx="2198687" cy="201517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2B34A-E7EF-4BDF-B85B-1D854BA94FC5}">
      <dsp:nvSpPr>
        <dsp:cNvPr id="0" name=""/>
        <dsp:cNvSpPr/>
      </dsp:nvSpPr>
      <dsp:spPr>
        <a:xfrm>
          <a:off x="0" y="2770871"/>
          <a:ext cx="10993438" cy="2518974"/>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Human Capital</a:t>
          </a:r>
        </a:p>
        <a:p>
          <a:pPr marL="171450" lvl="1" indent="-171450" algn="l" defTabSz="800100">
            <a:lnSpc>
              <a:spcPct val="90000"/>
            </a:lnSpc>
            <a:spcBef>
              <a:spcPct val="0"/>
            </a:spcBef>
            <a:spcAft>
              <a:spcPct val="15000"/>
            </a:spcAft>
            <a:buChar char="••"/>
          </a:pPr>
          <a:r>
            <a:rPr lang="en-US" sz="1800" kern="1200" dirty="0"/>
            <a:t>The total population and its qualification level.</a:t>
          </a:r>
        </a:p>
        <a:p>
          <a:pPr marL="171450" lvl="1" indent="-171450" algn="l" defTabSz="800100">
            <a:lnSpc>
              <a:spcPct val="90000"/>
            </a:lnSpc>
            <a:spcBef>
              <a:spcPct val="0"/>
            </a:spcBef>
            <a:spcAft>
              <a:spcPct val="15000"/>
            </a:spcAft>
            <a:buChar char="••"/>
          </a:pPr>
          <a:r>
            <a:rPr lang="en-US" sz="1800" kern="1200" dirty="0"/>
            <a:t>Development of human capital:</a:t>
          </a:r>
        </a:p>
        <a:p>
          <a:pPr marL="342900" lvl="2" indent="-171450" algn="l" defTabSz="800100">
            <a:lnSpc>
              <a:spcPct val="90000"/>
            </a:lnSpc>
            <a:spcBef>
              <a:spcPct val="0"/>
            </a:spcBef>
            <a:spcAft>
              <a:spcPct val="15000"/>
            </a:spcAft>
            <a:buChar char="••"/>
          </a:pPr>
          <a:r>
            <a:rPr lang="en-US" sz="1800" kern="1200" dirty="0"/>
            <a:t>Supported by education systems.</a:t>
          </a:r>
        </a:p>
        <a:p>
          <a:pPr marL="342900" lvl="2" indent="-171450" algn="l" defTabSz="800100">
            <a:lnSpc>
              <a:spcPct val="90000"/>
            </a:lnSpc>
            <a:spcBef>
              <a:spcPct val="0"/>
            </a:spcBef>
            <a:spcAft>
              <a:spcPct val="15000"/>
            </a:spcAft>
            <a:buChar char="••"/>
          </a:pPr>
          <a:r>
            <a:rPr lang="en-US" sz="1800" kern="1200" dirty="0"/>
            <a:t>Reproduce and improve the productivity of the labor force.</a:t>
          </a:r>
        </a:p>
        <a:p>
          <a:pPr marL="171450" lvl="1" indent="-171450" algn="l" defTabSz="800100">
            <a:lnSpc>
              <a:spcPct val="90000"/>
            </a:lnSpc>
            <a:spcBef>
              <a:spcPct val="0"/>
            </a:spcBef>
            <a:spcAft>
              <a:spcPct val="15000"/>
            </a:spcAft>
            <a:buChar char="••"/>
          </a:pPr>
          <a:r>
            <a:rPr lang="en-US" sz="1800" kern="1200" dirty="0"/>
            <a:t>Information economy:</a:t>
          </a:r>
        </a:p>
        <a:p>
          <a:pPr marL="342900" lvl="2" indent="-171450" algn="l" defTabSz="800100">
            <a:lnSpc>
              <a:spcPct val="90000"/>
            </a:lnSpc>
            <a:spcBef>
              <a:spcPct val="0"/>
            </a:spcBef>
            <a:spcAft>
              <a:spcPct val="15000"/>
            </a:spcAft>
            <a:buChar char="••"/>
          </a:pPr>
          <a:r>
            <a:rPr lang="en-US" sz="1800" kern="1200" dirty="0"/>
            <a:t>Human capital a resource that differentiates nations.</a:t>
          </a:r>
        </a:p>
        <a:p>
          <a:pPr marL="342900" lvl="2" indent="-171450" algn="l" defTabSz="800100">
            <a:lnSpc>
              <a:spcPct val="90000"/>
            </a:lnSpc>
            <a:spcBef>
              <a:spcPct val="0"/>
            </a:spcBef>
            <a:spcAft>
              <a:spcPct val="15000"/>
            </a:spcAft>
            <a:buChar char="••"/>
          </a:pPr>
          <a:r>
            <a:rPr lang="en-US" sz="1800" kern="1200" dirty="0"/>
            <a:t>Not always because of wage differences, but because of differences in capabilities.</a:t>
          </a:r>
        </a:p>
      </dsp:txBody>
      <dsp:txXfrm>
        <a:off x="2450585" y="2770871"/>
        <a:ext cx="8542852" cy="2518974"/>
      </dsp:txXfrm>
    </dsp:sp>
    <dsp:sp modelId="{B5CACDF1-190B-436B-A1DB-9BCFFEF69826}">
      <dsp:nvSpPr>
        <dsp:cNvPr id="0" name=""/>
        <dsp:cNvSpPr/>
      </dsp:nvSpPr>
      <dsp:spPr>
        <a:xfrm>
          <a:off x="251897" y="3022769"/>
          <a:ext cx="2198687" cy="201517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D9331-4B72-4192-A93C-8D13DA5EA8F9}">
      <dsp:nvSpPr>
        <dsp:cNvPr id="0" name=""/>
        <dsp:cNvSpPr/>
      </dsp:nvSpPr>
      <dsp:spPr>
        <a:xfrm>
          <a:off x="0" y="4419493"/>
          <a:ext cx="109934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DB7D67-4AFD-48DE-ACB3-817D1EEA33DE}">
      <dsp:nvSpPr>
        <dsp:cNvPr id="0" name=""/>
        <dsp:cNvSpPr/>
      </dsp:nvSpPr>
      <dsp:spPr>
        <a:xfrm>
          <a:off x="0" y="3091738"/>
          <a:ext cx="109934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52FDFB-291F-4E1D-B982-8D186FF77953}">
      <dsp:nvSpPr>
        <dsp:cNvPr id="0" name=""/>
        <dsp:cNvSpPr/>
      </dsp:nvSpPr>
      <dsp:spPr>
        <a:xfrm>
          <a:off x="0" y="1763982"/>
          <a:ext cx="10993438"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D3037C9-C95F-40C3-8FF4-2B75A51E5840}">
      <dsp:nvSpPr>
        <dsp:cNvPr id="0" name=""/>
        <dsp:cNvSpPr/>
      </dsp:nvSpPr>
      <dsp:spPr>
        <a:xfrm>
          <a:off x="0" y="436226"/>
          <a:ext cx="10993438" cy="0"/>
        </a:xfrm>
        <a:prstGeom prst="line">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F90154D-C368-4CA4-8D1A-7901A7DFB388}">
      <dsp:nvSpPr>
        <dsp:cNvPr id="0" name=""/>
        <dsp:cNvSpPr/>
      </dsp:nvSpPr>
      <dsp:spPr>
        <a:xfrm>
          <a:off x="2858293" y="939"/>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Core physical support</a:t>
          </a:r>
        </a:p>
      </dsp:txBody>
      <dsp:txXfrm>
        <a:off x="2858293" y="939"/>
        <a:ext cx="8135144" cy="435286"/>
      </dsp:txXfrm>
    </dsp:sp>
    <dsp:sp modelId="{30D9D67B-2A33-4F85-9F37-5AD360ECEDD8}">
      <dsp:nvSpPr>
        <dsp:cNvPr id="0" name=""/>
        <dsp:cNvSpPr/>
      </dsp:nvSpPr>
      <dsp:spPr>
        <a:xfrm>
          <a:off x="0" y="939"/>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Infrastructure</a:t>
          </a:r>
        </a:p>
      </dsp:txBody>
      <dsp:txXfrm>
        <a:off x="21253" y="22192"/>
        <a:ext cx="2815787" cy="414033"/>
      </dsp:txXfrm>
    </dsp:sp>
    <dsp:sp modelId="{8B953DE7-2644-4343-8F4E-BD89EAC57617}">
      <dsp:nvSpPr>
        <dsp:cNvPr id="0" name=""/>
        <dsp:cNvSpPr/>
      </dsp:nvSpPr>
      <dsp:spPr>
        <a:xfrm>
          <a:off x="0" y="436226"/>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Roads, bridges, ports, airports, railways, cities, transit systems, telecommunications, energy generation and distribution, waste collection, agriculture</a:t>
          </a:r>
        </a:p>
      </dsp:txBody>
      <dsp:txXfrm>
        <a:off x="0" y="436226"/>
        <a:ext cx="10993438" cy="870704"/>
      </dsp:txXfrm>
    </dsp:sp>
    <dsp:sp modelId="{165D10C5-B2BE-49F0-A59C-C5CBD8E24309}">
      <dsp:nvSpPr>
        <dsp:cNvPr id="0" name=""/>
        <dsp:cNvSpPr/>
      </dsp:nvSpPr>
      <dsp:spPr>
        <a:xfrm>
          <a:off x="2858293" y="1328695"/>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Ancillary physical support</a:t>
          </a:r>
        </a:p>
      </dsp:txBody>
      <dsp:txXfrm>
        <a:off x="2858293" y="1328695"/>
        <a:ext cx="8135144" cy="435286"/>
      </dsp:txXfrm>
    </dsp:sp>
    <dsp:sp modelId="{63925EF2-94A5-454D-997E-CD987BF085AA}">
      <dsp:nvSpPr>
        <dsp:cNvPr id="0" name=""/>
        <dsp:cNvSpPr/>
      </dsp:nvSpPr>
      <dsp:spPr>
        <a:xfrm>
          <a:off x="0" y="1328695"/>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Superstructure</a:t>
          </a:r>
        </a:p>
      </dsp:txBody>
      <dsp:txXfrm>
        <a:off x="21253" y="1349948"/>
        <a:ext cx="2815787" cy="414033"/>
      </dsp:txXfrm>
    </dsp:sp>
    <dsp:sp modelId="{F429C1E2-3BC6-45F2-8E4B-1F0204729E95}">
      <dsp:nvSpPr>
        <dsp:cNvPr id="0" name=""/>
        <dsp:cNvSpPr/>
      </dsp:nvSpPr>
      <dsp:spPr>
        <a:xfrm>
          <a:off x="0" y="1763982"/>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Vehicles, ships, planes, tools, equipment, servers </a:t>
          </a:r>
        </a:p>
      </dsp:txBody>
      <dsp:txXfrm>
        <a:off x="0" y="1763982"/>
        <a:ext cx="10993438" cy="870704"/>
      </dsp:txXfrm>
    </dsp:sp>
    <dsp:sp modelId="{617D1DF1-C87E-4E42-8295-5B3A7A4593DA}">
      <dsp:nvSpPr>
        <dsp:cNvPr id="0" name=""/>
        <dsp:cNvSpPr/>
      </dsp:nvSpPr>
      <dsp:spPr>
        <a:xfrm>
          <a:off x="2858293" y="2656451"/>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Individual physical comfort</a:t>
          </a:r>
        </a:p>
      </dsp:txBody>
      <dsp:txXfrm>
        <a:off x="2858293" y="2656451"/>
        <a:ext cx="8135144" cy="435286"/>
      </dsp:txXfrm>
    </dsp:sp>
    <dsp:sp modelId="{2E3D4382-D24A-47AB-9271-A7B188721B7E}">
      <dsp:nvSpPr>
        <dsp:cNvPr id="0" name=""/>
        <dsp:cNvSpPr/>
      </dsp:nvSpPr>
      <dsp:spPr>
        <a:xfrm>
          <a:off x="0" y="2656451"/>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Housing</a:t>
          </a:r>
        </a:p>
      </dsp:txBody>
      <dsp:txXfrm>
        <a:off x="21253" y="2677704"/>
        <a:ext cx="2815787" cy="414033"/>
      </dsp:txXfrm>
    </dsp:sp>
    <dsp:sp modelId="{E799004C-850F-4DE4-9ED3-E3BD115F3F5D}">
      <dsp:nvSpPr>
        <dsp:cNvPr id="0" name=""/>
        <dsp:cNvSpPr/>
      </dsp:nvSpPr>
      <dsp:spPr>
        <a:xfrm>
          <a:off x="0" y="3091738"/>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Electricity, heating, air conditioning, running water, toilets, furniture, refrigerators, ovens, showers, windows, washing machines, soap, clothes and shoes, computers, televisions, smartphones</a:t>
          </a:r>
        </a:p>
      </dsp:txBody>
      <dsp:txXfrm>
        <a:off x="0" y="3091738"/>
        <a:ext cx="10993438" cy="870704"/>
      </dsp:txXfrm>
    </dsp:sp>
    <dsp:sp modelId="{548F7EF5-303E-42C4-B068-8888F0619A27}">
      <dsp:nvSpPr>
        <dsp:cNvPr id="0" name=""/>
        <dsp:cNvSpPr/>
      </dsp:nvSpPr>
      <dsp:spPr>
        <a:xfrm>
          <a:off x="2858293" y="3984206"/>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Individual wellness</a:t>
          </a:r>
        </a:p>
      </dsp:txBody>
      <dsp:txXfrm>
        <a:off x="2858293" y="3984206"/>
        <a:ext cx="8135144" cy="435286"/>
      </dsp:txXfrm>
    </dsp:sp>
    <dsp:sp modelId="{1A540EDC-D666-4121-B971-550A35F5A7A9}">
      <dsp:nvSpPr>
        <dsp:cNvPr id="0" name=""/>
        <dsp:cNvSpPr/>
      </dsp:nvSpPr>
      <dsp:spPr>
        <a:xfrm>
          <a:off x="0" y="3984206"/>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Health</a:t>
          </a:r>
        </a:p>
      </dsp:txBody>
      <dsp:txXfrm>
        <a:off x="21253" y="4005459"/>
        <a:ext cx="2815787" cy="414033"/>
      </dsp:txXfrm>
    </dsp:sp>
    <dsp:sp modelId="{C3042349-A610-454C-A31D-DBCC3D8912AD}">
      <dsp:nvSpPr>
        <dsp:cNvPr id="0" name=""/>
        <dsp:cNvSpPr/>
      </dsp:nvSpPr>
      <dsp:spPr>
        <a:xfrm>
          <a:off x="0" y="4419493"/>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Vaccines, antibiotics, anesthesia, surgeries, hospitals and clinics, pharmaceutical drugs, ambulances</a:t>
          </a:r>
        </a:p>
      </dsp:txBody>
      <dsp:txXfrm>
        <a:off x="0" y="4419493"/>
        <a:ext cx="10993438" cy="870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D9331-4B72-4192-A93C-8D13DA5EA8F9}">
      <dsp:nvSpPr>
        <dsp:cNvPr id="0" name=""/>
        <dsp:cNvSpPr/>
      </dsp:nvSpPr>
      <dsp:spPr>
        <a:xfrm>
          <a:off x="0" y="4419493"/>
          <a:ext cx="109934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DB7D67-4AFD-48DE-ACB3-817D1EEA33DE}">
      <dsp:nvSpPr>
        <dsp:cNvPr id="0" name=""/>
        <dsp:cNvSpPr/>
      </dsp:nvSpPr>
      <dsp:spPr>
        <a:xfrm>
          <a:off x="0" y="3091738"/>
          <a:ext cx="109934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52FDFB-291F-4E1D-B982-8D186FF77953}">
      <dsp:nvSpPr>
        <dsp:cNvPr id="0" name=""/>
        <dsp:cNvSpPr/>
      </dsp:nvSpPr>
      <dsp:spPr>
        <a:xfrm>
          <a:off x="0" y="1763982"/>
          <a:ext cx="109934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3037C9-C95F-40C3-8FF4-2B75A51E5840}">
      <dsp:nvSpPr>
        <dsp:cNvPr id="0" name=""/>
        <dsp:cNvSpPr/>
      </dsp:nvSpPr>
      <dsp:spPr>
        <a:xfrm>
          <a:off x="0" y="436226"/>
          <a:ext cx="1099343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0154D-C368-4CA4-8D1A-7901A7DFB388}">
      <dsp:nvSpPr>
        <dsp:cNvPr id="0" name=""/>
        <dsp:cNvSpPr/>
      </dsp:nvSpPr>
      <dsp:spPr>
        <a:xfrm>
          <a:off x="2858293" y="939"/>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Individual survival</a:t>
          </a:r>
        </a:p>
      </dsp:txBody>
      <dsp:txXfrm>
        <a:off x="2858293" y="939"/>
        <a:ext cx="8135144" cy="435286"/>
      </dsp:txXfrm>
    </dsp:sp>
    <dsp:sp modelId="{30D9D67B-2A33-4F85-9F37-5AD360ECEDD8}">
      <dsp:nvSpPr>
        <dsp:cNvPr id="0" name=""/>
        <dsp:cNvSpPr/>
      </dsp:nvSpPr>
      <dsp:spPr>
        <a:xfrm>
          <a:off x="0" y="939"/>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Food</a:t>
          </a:r>
        </a:p>
      </dsp:txBody>
      <dsp:txXfrm>
        <a:off x="21253" y="22192"/>
        <a:ext cx="2815787" cy="414033"/>
      </dsp:txXfrm>
    </dsp:sp>
    <dsp:sp modelId="{8B953DE7-2644-4343-8F4E-BD89EAC57617}">
      <dsp:nvSpPr>
        <dsp:cNvPr id="0" name=""/>
        <dsp:cNvSpPr/>
      </dsp:nvSpPr>
      <dsp:spPr>
        <a:xfrm>
          <a:off x="0" y="436226"/>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Sufficient and diversified food supplies, drinking water, fresh fruits and vegetables, meat and proteins, markets and supermarkets,  </a:t>
          </a:r>
        </a:p>
      </dsp:txBody>
      <dsp:txXfrm>
        <a:off x="0" y="436226"/>
        <a:ext cx="10993438" cy="870704"/>
      </dsp:txXfrm>
    </dsp:sp>
    <dsp:sp modelId="{165D10C5-B2BE-49F0-A59C-C5CBD8E24309}">
      <dsp:nvSpPr>
        <dsp:cNvPr id="0" name=""/>
        <dsp:cNvSpPr/>
      </dsp:nvSpPr>
      <dsp:spPr>
        <a:xfrm>
          <a:off x="2858293" y="1328695"/>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Individual improvement</a:t>
          </a:r>
        </a:p>
      </dsp:txBody>
      <dsp:txXfrm>
        <a:off x="2858293" y="1328695"/>
        <a:ext cx="8135144" cy="435286"/>
      </dsp:txXfrm>
    </dsp:sp>
    <dsp:sp modelId="{63925EF2-94A5-454D-997E-CD987BF085AA}">
      <dsp:nvSpPr>
        <dsp:cNvPr id="0" name=""/>
        <dsp:cNvSpPr/>
      </dsp:nvSpPr>
      <dsp:spPr>
        <a:xfrm>
          <a:off x="0" y="1328695"/>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Knowledge</a:t>
          </a:r>
        </a:p>
      </dsp:txBody>
      <dsp:txXfrm>
        <a:off x="21253" y="1349948"/>
        <a:ext cx="2815787" cy="414033"/>
      </dsp:txXfrm>
    </dsp:sp>
    <dsp:sp modelId="{F429C1E2-3BC6-45F2-8E4B-1F0204729E95}">
      <dsp:nvSpPr>
        <dsp:cNvPr id="0" name=""/>
        <dsp:cNvSpPr/>
      </dsp:nvSpPr>
      <dsp:spPr>
        <a:xfrm>
          <a:off x="0" y="1763982"/>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Education system, schools, universities, research centers, libraries (physical and electronic), museums, scientific and vocational training, news</a:t>
          </a:r>
        </a:p>
      </dsp:txBody>
      <dsp:txXfrm>
        <a:off x="0" y="1763982"/>
        <a:ext cx="10993438" cy="870704"/>
      </dsp:txXfrm>
    </dsp:sp>
    <dsp:sp modelId="{617D1DF1-C87E-4E42-8295-5B3A7A4593DA}">
      <dsp:nvSpPr>
        <dsp:cNvPr id="0" name=""/>
        <dsp:cNvSpPr/>
      </dsp:nvSpPr>
      <dsp:spPr>
        <a:xfrm>
          <a:off x="2858293" y="2656451"/>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Individual safety and security</a:t>
          </a:r>
        </a:p>
      </dsp:txBody>
      <dsp:txXfrm>
        <a:off x="2858293" y="2656451"/>
        <a:ext cx="8135144" cy="435286"/>
      </dsp:txXfrm>
    </dsp:sp>
    <dsp:sp modelId="{2E3D4382-D24A-47AB-9271-A7B188721B7E}">
      <dsp:nvSpPr>
        <dsp:cNvPr id="0" name=""/>
        <dsp:cNvSpPr/>
      </dsp:nvSpPr>
      <dsp:spPr>
        <a:xfrm>
          <a:off x="0" y="2656451"/>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Social system</a:t>
          </a:r>
        </a:p>
      </dsp:txBody>
      <dsp:txXfrm>
        <a:off x="21253" y="2677704"/>
        <a:ext cx="2815787" cy="414033"/>
      </dsp:txXfrm>
    </dsp:sp>
    <dsp:sp modelId="{E799004C-850F-4DE4-9ED3-E3BD115F3F5D}">
      <dsp:nvSpPr>
        <dsp:cNvPr id="0" name=""/>
        <dsp:cNvSpPr/>
      </dsp:nvSpPr>
      <dsp:spPr>
        <a:xfrm>
          <a:off x="0" y="3091738"/>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Legal system, policing, defense, social security, insurance, retirement, unemployment security, sick and disability leaves</a:t>
          </a:r>
        </a:p>
      </dsp:txBody>
      <dsp:txXfrm>
        <a:off x="0" y="3091738"/>
        <a:ext cx="10993438" cy="870704"/>
      </dsp:txXfrm>
    </dsp:sp>
    <dsp:sp modelId="{548F7EF5-303E-42C4-B068-8888F0619A27}">
      <dsp:nvSpPr>
        <dsp:cNvPr id="0" name=""/>
        <dsp:cNvSpPr/>
      </dsp:nvSpPr>
      <dsp:spPr>
        <a:xfrm>
          <a:off x="2858293" y="3984206"/>
          <a:ext cx="8135144" cy="43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a:t>Individual wellness</a:t>
          </a:r>
        </a:p>
      </dsp:txBody>
      <dsp:txXfrm>
        <a:off x="2858293" y="3984206"/>
        <a:ext cx="8135144" cy="435286"/>
      </dsp:txXfrm>
    </dsp:sp>
    <dsp:sp modelId="{1A540EDC-D666-4121-B971-550A35F5A7A9}">
      <dsp:nvSpPr>
        <dsp:cNvPr id="0" name=""/>
        <dsp:cNvSpPr/>
      </dsp:nvSpPr>
      <dsp:spPr>
        <a:xfrm>
          <a:off x="0" y="3984206"/>
          <a:ext cx="2858293" cy="435286"/>
        </a:xfrm>
        <a:prstGeom prst="round2SameRect">
          <a:avLst>
            <a:gd name="adj1" fmla="val 16670"/>
            <a:gd name="adj2" fmla="val 0"/>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Free time</a:t>
          </a:r>
        </a:p>
      </dsp:txBody>
      <dsp:txXfrm>
        <a:off x="21253" y="4005459"/>
        <a:ext cx="2815787" cy="414033"/>
      </dsp:txXfrm>
    </dsp:sp>
    <dsp:sp modelId="{C3042349-A610-454C-A31D-DBCC3D8912AD}">
      <dsp:nvSpPr>
        <dsp:cNvPr id="0" name=""/>
        <dsp:cNvSpPr/>
      </dsp:nvSpPr>
      <dsp:spPr>
        <a:xfrm>
          <a:off x="0" y="4419493"/>
          <a:ext cx="10993438" cy="87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Sports, entertainment (movies, music), parks, resorts, toys and hobbies</a:t>
          </a:r>
        </a:p>
      </dsp:txBody>
      <dsp:txXfrm>
        <a:off x="0" y="4419493"/>
        <a:ext cx="10993438" cy="870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7C162-6E0A-4680-8434-2377D6319971}">
      <dsp:nvSpPr>
        <dsp:cNvPr id="0" name=""/>
        <dsp:cNvSpPr/>
      </dsp:nvSpPr>
      <dsp:spPr>
        <a:xfrm>
          <a:off x="0" y="0"/>
          <a:ext cx="10993438" cy="1653480"/>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GNI per capita</a:t>
          </a:r>
        </a:p>
        <a:p>
          <a:pPr marL="171450" lvl="1" indent="-171450" algn="l" defTabSz="800100">
            <a:lnSpc>
              <a:spcPct val="90000"/>
            </a:lnSpc>
            <a:spcBef>
              <a:spcPct val="0"/>
            </a:spcBef>
            <a:spcAft>
              <a:spcPct val="15000"/>
            </a:spcAft>
            <a:buChar char="••"/>
          </a:pPr>
          <a:r>
            <a:rPr lang="en-US" sz="1800" kern="1200" dirty="0"/>
            <a:t>Reflective of the standard of living.</a:t>
          </a:r>
        </a:p>
        <a:p>
          <a:pPr marL="171450" lvl="1" indent="-171450" algn="l" defTabSz="800100">
            <a:lnSpc>
              <a:spcPct val="90000"/>
            </a:lnSpc>
            <a:spcBef>
              <a:spcPct val="0"/>
            </a:spcBef>
            <a:spcAft>
              <a:spcPct val="15000"/>
            </a:spcAft>
            <a:buChar char="••"/>
          </a:pPr>
          <a:r>
            <a:rPr lang="en-US" sz="1800" kern="1200" dirty="0"/>
            <a:t>GNI per capita adjusted to take account of the purchasing power parity.</a:t>
          </a:r>
        </a:p>
        <a:p>
          <a:pPr marL="171450" lvl="1" indent="-171450" algn="l" defTabSz="800100">
            <a:lnSpc>
              <a:spcPct val="90000"/>
            </a:lnSpc>
            <a:spcBef>
              <a:spcPct val="0"/>
            </a:spcBef>
            <a:spcAft>
              <a:spcPct val="15000"/>
            </a:spcAft>
            <a:buChar char="••"/>
          </a:pPr>
          <a:r>
            <a:rPr lang="en-US" sz="1800" kern="1200" dirty="0"/>
            <a:t>Purchasing power parity considers the cost of living in each country and adjusts the GDP accordingly.</a:t>
          </a:r>
        </a:p>
      </dsp:txBody>
      <dsp:txXfrm>
        <a:off x="2364035" y="0"/>
        <a:ext cx="8629402" cy="1653480"/>
      </dsp:txXfrm>
    </dsp:sp>
    <dsp:sp modelId="{A728F195-458C-4E4A-A959-C9BC6D0E041A}">
      <dsp:nvSpPr>
        <dsp:cNvPr id="0" name=""/>
        <dsp:cNvSpPr/>
      </dsp:nvSpPr>
      <dsp:spPr>
        <a:xfrm>
          <a:off x="165348" y="165348"/>
          <a:ext cx="2198687" cy="1322784"/>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A7D26-D5B3-466C-A23A-EFDE371CF2D8}">
      <dsp:nvSpPr>
        <dsp:cNvPr id="0" name=""/>
        <dsp:cNvSpPr/>
      </dsp:nvSpPr>
      <dsp:spPr>
        <a:xfrm>
          <a:off x="0" y="1818828"/>
          <a:ext cx="10993438" cy="1653480"/>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Health index </a:t>
          </a:r>
        </a:p>
        <a:p>
          <a:pPr marL="171450" lvl="1" indent="-171450" algn="l" defTabSz="800100">
            <a:lnSpc>
              <a:spcPct val="90000"/>
            </a:lnSpc>
            <a:spcBef>
              <a:spcPct val="0"/>
            </a:spcBef>
            <a:spcAft>
              <a:spcPct val="15000"/>
            </a:spcAft>
            <a:buChar char="••"/>
          </a:pPr>
          <a:r>
            <a:rPr lang="en-US" sz="1800" kern="1200" dirty="0"/>
            <a:t>Life expectancy at birth.</a:t>
          </a:r>
        </a:p>
        <a:p>
          <a:pPr marL="171450" lvl="1" indent="-171450" algn="l" defTabSz="800100">
            <a:lnSpc>
              <a:spcPct val="90000"/>
            </a:lnSpc>
            <a:spcBef>
              <a:spcPct val="0"/>
            </a:spcBef>
            <a:spcAft>
              <a:spcPct val="15000"/>
            </a:spcAft>
            <a:buChar char="••"/>
          </a:pPr>
          <a:r>
            <a:rPr lang="en-US" sz="1800" kern="1200" dirty="0"/>
            <a:t>A good health system is likely to improve the life expectancy significantly in a nation.</a:t>
          </a:r>
        </a:p>
      </dsp:txBody>
      <dsp:txXfrm>
        <a:off x="2364035" y="1818828"/>
        <a:ext cx="8629402" cy="1653480"/>
      </dsp:txXfrm>
    </dsp:sp>
    <dsp:sp modelId="{8422CCBF-68B8-47AF-8C50-CA13414B0456}">
      <dsp:nvSpPr>
        <dsp:cNvPr id="0" name=""/>
        <dsp:cNvSpPr/>
      </dsp:nvSpPr>
      <dsp:spPr>
        <a:xfrm>
          <a:off x="165348" y="1984176"/>
          <a:ext cx="2198687" cy="132278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2DFDA-5D29-4FAF-A4C2-62BA98973BBD}">
      <dsp:nvSpPr>
        <dsp:cNvPr id="0" name=""/>
        <dsp:cNvSpPr/>
      </dsp:nvSpPr>
      <dsp:spPr>
        <a:xfrm>
          <a:off x="0" y="3637657"/>
          <a:ext cx="10993438" cy="1653480"/>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Education index</a:t>
          </a:r>
        </a:p>
        <a:p>
          <a:pPr marL="171450" lvl="1" indent="-171450" algn="l" defTabSz="800100">
            <a:lnSpc>
              <a:spcPct val="90000"/>
            </a:lnSpc>
            <a:spcBef>
              <a:spcPct val="0"/>
            </a:spcBef>
            <a:spcAft>
              <a:spcPct val="15000"/>
            </a:spcAft>
            <a:buChar char="••"/>
          </a:pPr>
          <a:r>
            <a:rPr lang="en-US" sz="1800" kern="1200" dirty="0"/>
            <a:t>Mean years of schooling.</a:t>
          </a:r>
        </a:p>
      </dsp:txBody>
      <dsp:txXfrm>
        <a:off x="2364035" y="3637657"/>
        <a:ext cx="8629402" cy="1653480"/>
      </dsp:txXfrm>
    </dsp:sp>
    <dsp:sp modelId="{A79645A6-AC81-463E-A449-67CD53C6C930}">
      <dsp:nvSpPr>
        <dsp:cNvPr id="0" name=""/>
        <dsp:cNvSpPr/>
      </dsp:nvSpPr>
      <dsp:spPr>
        <a:xfrm>
          <a:off x="165348" y="3803005"/>
          <a:ext cx="2198687" cy="132278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B8C937A-623A-4155-ABB1-1B8394942CFC}" type="slidenum">
              <a:rPr lang="en-US"/>
              <a:pPr>
                <a:defRPr/>
              </a:pPr>
              <a:t>‹#›</a:t>
            </a:fld>
            <a:endParaRPr lang="en-US"/>
          </a:p>
        </p:txBody>
      </p:sp>
    </p:spTree>
    <p:extLst>
      <p:ext uri="{BB962C8B-B14F-4D97-AF65-F5344CB8AC3E}">
        <p14:creationId xmlns:p14="http://schemas.microsoft.com/office/powerpoint/2010/main" val="278885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360363" y="690563"/>
            <a:ext cx="6137275" cy="345281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73563"/>
            <a:ext cx="50292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B624BB6E-674C-494F-9758-78A30A839CD6}" type="slidenum">
              <a:rPr lang="en-US"/>
              <a:pPr>
                <a:defRPr/>
              </a:pPr>
              <a:t>‹#›</a:t>
            </a:fld>
            <a:endParaRPr lang="en-US"/>
          </a:p>
        </p:txBody>
      </p:sp>
    </p:spTree>
    <p:extLst>
      <p:ext uri="{BB962C8B-B14F-4D97-AF65-F5344CB8AC3E}">
        <p14:creationId xmlns:p14="http://schemas.microsoft.com/office/powerpoint/2010/main" val="4021622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6929A8B-4245-47F1-A9F9-84F68C777198}" type="slidenum">
              <a:rPr lang="en-US" smtClean="0"/>
              <a:pPr/>
              <a:t>1</a:t>
            </a:fld>
            <a:endParaRPr lang="en-US"/>
          </a:p>
        </p:txBody>
      </p:sp>
      <p:sp>
        <p:nvSpPr>
          <p:cNvPr id="37891" name="Rectangle 2"/>
          <p:cNvSpPr>
            <a:spLocks noGrp="1" noRot="1" noChangeAspect="1" noChangeArrowheads="1" noTextEdit="1"/>
          </p:cNvSpPr>
          <p:nvPr>
            <p:ph type="sldImg"/>
          </p:nvPr>
        </p:nvSpPr>
        <p:spPr>
          <a:xfrm>
            <a:off x="360363" y="690563"/>
            <a:ext cx="6137275" cy="3452812"/>
          </a:xfrm>
          <a:ln/>
        </p:spPr>
      </p:sp>
      <p:sp>
        <p:nvSpPr>
          <p:cNvPr id="37892"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402564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World Bank</a:t>
            </a:r>
          </a:p>
          <a:p>
            <a:r>
              <a:rPr lang="en-US" dirty="0"/>
              <a:t>http://data.worldbank.org/indicator/SP.DYN.LE00.IN</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15</a:t>
            </a:fld>
            <a:endParaRPr lang="en-US" altLang="en-US"/>
          </a:p>
        </p:txBody>
      </p:sp>
    </p:spTree>
    <p:extLst>
      <p:ext uri="{BB962C8B-B14F-4D97-AF65-F5344CB8AC3E}">
        <p14:creationId xmlns:p14="http://schemas.microsoft.com/office/powerpoint/2010/main" val="324486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United Nations</a:t>
            </a:r>
            <a:r>
              <a:rPr lang="en-US" baseline="0" dirty="0"/>
              <a:t> Population Division</a:t>
            </a:r>
            <a:endParaRPr lang="en-US" dirty="0"/>
          </a:p>
        </p:txBody>
      </p:sp>
      <p:sp>
        <p:nvSpPr>
          <p:cNvPr id="4" name="Slide Number Placeholder 3"/>
          <p:cNvSpPr>
            <a:spLocks noGrp="1"/>
          </p:cNvSpPr>
          <p:nvPr>
            <p:ph type="sldNum" sz="quarter" idx="10"/>
          </p:nvPr>
        </p:nvSpPr>
        <p:spPr/>
        <p:txBody>
          <a:bodyPr/>
          <a:lstStyle/>
          <a:p>
            <a:pPr>
              <a:defRPr/>
            </a:pPr>
            <a:fld id="{B624BB6E-674C-494F-9758-78A30A839CD6}" type="slidenum">
              <a:rPr lang="en-US" smtClean="0"/>
              <a:pPr>
                <a:defRPr/>
              </a:pPr>
              <a:t>16</a:t>
            </a:fld>
            <a:endParaRPr lang="en-US"/>
          </a:p>
        </p:txBody>
      </p:sp>
    </p:spTree>
    <p:extLst>
      <p:ext uri="{BB962C8B-B14F-4D97-AF65-F5344CB8AC3E}">
        <p14:creationId xmlns:p14="http://schemas.microsoft.com/office/powerpoint/2010/main" val="199928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5BE819EF-AD29-44D2-8987-4ECBCA7E3269}" type="slidenum">
              <a:rPr lang="en-US" i="0" smtClean="0">
                <a:latin typeface="Times New Roman" pitchFamily="18" charset="0"/>
              </a:rPr>
              <a:pPr/>
              <a:t>17</a:t>
            </a:fld>
            <a:endParaRPr lang="en-US" i="0">
              <a:latin typeface="Times New Roman" pitchFamily="18" charset="0"/>
            </a:endParaRPr>
          </a:p>
        </p:txBody>
      </p:sp>
      <p:sp>
        <p:nvSpPr>
          <p:cNvPr id="102403" name="Rectangle 2"/>
          <p:cNvSpPr>
            <a:spLocks noGrp="1" noRot="1" noChangeAspect="1" noChangeArrowheads="1" noTextEdit="1"/>
          </p:cNvSpPr>
          <p:nvPr>
            <p:ph type="sldImg"/>
          </p:nvPr>
        </p:nvSpPr>
        <p:spPr>
          <a:xfrm>
            <a:off x="360363" y="690563"/>
            <a:ext cx="6137275" cy="3452812"/>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Source: World Population Prospects, the 2010 Revision</a:t>
            </a:r>
          </a:p>
        </p:txBody>
      </p:sp>
    </p:spTree>
    <p:extLst>
      <p:ext uri="{BB962C8B-B14F-4D97-AF65-F5344CB8AC3E}">
        <p14:creationId xmlns:p14="http://schemas.microsoft.com/office/powerpoint/2010/main" val="94043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Source: World Bank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https://data.worldbank.org/indicator/SP.DYN.TFRT.IN</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18</a:t>
            </a:fld>
            <a:endParaRPr lang="en-US"/>
          </a:p>
        </p:txBody>
      </p:sp>
    </p:spTree>
    <p:extLst>
      <p:ext uri="{BB962C8B-B14F-4D97-AF65-F5344CB8AC3E}">
        <p14:creationId xmlns:p14="http://schemas.microsoft.com/office/powerpoint/2010/main" val="27678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3C1EA03-43FF-4B31-8837-C35DD177CAC0}" type="slidenum">
              <a:rPr lang="en-US" smtClean="0"/>
              <a:pPr/>
              <a:t>19</a:t>
            </a:fld>
            <a:endParaRPr lang="en-US"/>
          </a:p>
        </p:txBody>
      </p:sp>
      <p:sp>
        <p:nvSpPr>
          <p:cNvPr id="51203" name="Rectangle 2"/>
          <p:cNvSpPr>
            <a:spLocks noGrp="1" noRot="1" noChangeAspect="1" noChangeArrowheads="1" noTextEdit="1"/>
          </p:cNvSpPr>
          <p:nvPr>
            <p:ph type="sldImg"/>
          </p:nvPr>
        </p:nvSpPr>
        <p:spPr>
          <a:xfrm>
            <a:off x="360363" y="690563"/>
            <a:ext cx="6137275" cy="3452812"/>
          </a:xfrm>
          <a:ln/>
        </p:spPr>
      </p:sp>
      <p:sp>
        <p:nvSpPr>
          <p:cNvPr id="51204" name="Rectangle 3"/>
          <p:cNvSpPr>
            <a:spLocks noGrp="1" noChangeArrowheads="1"/>
          </p:cNvSpPr>
          <p:nvPr>
            <p:ph type="body" idx="1"/>
          </p:nvPr>
        </p:nvSpPr>
        <p:spPr>
          <a:noFill/>
          <a:ln/>
        </p:spPr>
        <p:txBody>
          <a:bodyPr/>
          <a:lstStyle/>
          <a:p>
            <a:r>
              <a:rPr lang="en-US" dirty="0">
                <a:latin typeface="Arial" pitchFamily="34" charset="0"/>
              </a:rPr>
              <a:t>Source: </a:t>
            </a:r>
            <a:r>
              <a:rPr lang="en-US" dirty="0" smtClean="0">
                <a:latin typeface="Arial" pitchFamily="34" charset="0"/>
              </a:rPr>
              <a:t>Our World</a:t>
            </a:r>
            <a:r>
              <a:rPr lang="en-US" baseline="0" dirty="0" smtClean="0">
                <a:latin typeface="Arial" pitchFamily="34" charset="0"/>
              </a:rPr>
              <a:t> Data</a:t>
            </a:r>
            <a:endParaRPr lang="en-US" dirty="0" smtClean="0">
              <a:latin typeface="Arial" pitchFamily="34" charset="0"/>
            </a:endParaRPr>
          </a:p>
          <a:p>
            <a:r>
              <a:rPr lang="en-US" dirty="0" smtClean="0">
                <a:latin typeface="Arial" pitchFamily="34" charset="0"/>
              </a:rPr>
              <a:t>https://ourworldindata.org/child-mortality</a:t>
            </a:r>
            <a:endParaRPr lang="en-US" dirty="0">
              <a:latin typeface="Arial" pitchFamily="34" charset="0"/>
            </a:endParaRPr>
          </a:p>
        </p:txBody>
      </p:sp>
    </p:spTree>
    <p:extLst>
      <p:ext uri="{BB962C8B-B14F-4D97-AF65-F5344CB8AC3E}">
        <p14:creationId xmlns:p14="http://schemas.microsoft.com/office/powerpoint/2010/main" val="409170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60363" y="690563"/>
            <a:ext cx="6137275" cy="3452812"/>
          </a:xfrm>
          <a:ln/>
        </p:spPr>
      </p:sp>
      <p:sp>
        <p:nvSpPr>
          <p:cNvPr id="52227" name="Notes Placeholder 2"/>
          <p:cNvSpPr>
            <a:spLocks noGrp="1"/>
          </p:cNvSpPr>
          <p:nvPr>
            <p:ph type="body" idx="1"/>
          </p:nvPr>
        </p:nvSpPr>
        <p:spPr>
          <a:noFill/>
          <a:ln/>
        </p:spPr>
        <p:txBody>
          <a:bodyPr/>
          <a:lstStyle/>
          <a:p>
            <a:r>
              <a:rPr lang="en-US">
                <a:latin typeface="Arial" pitchFamily="34" charset="0"/>
              </a:rPr>
              <a:t>Source: World Bank, World Development Indicators</a:t>
            </a:r>
          </a:p>
        </p:txBody>
      </p:sp>
      <p:sp>
        <p:nvSpPr>
          <p:cNvPr id="52228" name="Slide Number Placeholder 3"/>
          <p:cNvSpPr>
            <a:spLocks noGrp="1"/>
          </p:cNvSpPr>
          <p:nvPr>
            <p:ph type="sldNum" sz="quarter" idx="5"/>
          </p:nvPr>
        </p:nvSpPr>
        <p:spPr>
          <a:noFill/>
        </p:spPr>
        <p:txBody>
          <a:bodyPr/>
          <a:lstStyle/>
          <a:p>
            <a:fld id="{6B73FA50-7B07-4857-A9A5-AD86584B2F24}" type="slidenum">
              <a:rPr lang="en-US" smtClean="0"/>
              <a:pPr/>
              <a:t>20</a:t>
            </a:fld>
            <a:endParaRPr lang="en-US"/>
          </a:p>
        </p:txBody>
      </p:sp>
    </p:spTree>
    <p:extLst>
      <p:ext uri="{BB962C8B-B14F-4D97-AF65-F5344CB8AC3E}">
        <p14:creationId xmlns:p14="http://schemas.microsoft.com/office/powerpoint/2010/main" val="383563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60363" y="690563"/>
            <a:ext cx="6137275" cy="3452812"/>
          </a:xfrm>
          <a:ln/>
        </p:spPr>
      </p:sp>
      <p:sp>
        <p:nvSpPr>
          <p:cNvPr id="53251" name="Notes Placeholder 2"/>
          <p:cNvSpPr>
            <a:spLocks noGrp="1"/>
          </p:cNvSpPr>
          <p:nvPr>
            <p:ph type="body" idx="1"/>
          </p:nvPr>
        </p:nvSpPr>
        <p:spPr>
          <a:noFill/>
          <a:ln/>
        </p:spPr>
        <p:txBody>
          <a:bodyPr/>
          <a:lstStyle/>
          <a:p>
            <a:r>
              <a:rPr lang="en-US">
                <a:latin typeface="Arial" pitchFamily="34" charset="0"/>
              </a:rPr>
              <a:t>Source: World Bank</a:t>
            </a:r>
          </a:p>
        </p:txBody>
      </p:sp>
      <p:sp>
        <p:nvSpPr>
          <p:cNvPr id="53252" name="Slide Number Placeholder 3"/>
          <p:cNvSpPr>
            <a:spLocks noGrp="1"/>
          </p:cNvSpPr>
          <p:nvPr>
            <p:ph type="sldNum" sz="quarter" idx="5"/>
          </p:nvPr>
        </p:nvSpPr>
        <p:spPr>
          <a:noFill/>
        </p:spPr>
        <p:txBody>
          <a:bodyPr/>
          <a:lstStyle/>
          <a:p>
            <a:fld id="{255A091E-CB25-49D5-8FBB-BD36917282F2}" type="slidenum">
              <a:rPr lang="en-US" smtClean="0"/>
              <a:pPr/>
              <a:t>21</a:t>
            </a:fld>
            <a:endParaRPr lang="en-US"/>
          </a:p>
        </p:txBody>
      </p:sp>
    </p:spTree>
    <p:extLst>
      <p:ext uri="{BB962C8B-B14F-4D97-AF65-F5344CB8AC3E}">
        <p14:creationId xmlns:p14="http://schemas.microsoft.com/office/powerpoint/2010/main" val="728469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5F3F0E6-B462-4103-A4E7-E06385D90D3A}" type="slidenum">
              <a:rPr lang="en-US" smtClean="0"/>
              <a:pPr/>
              <a:t>22</a:t>
            </a:fld>
            <a:endParaRPr lang="en-US"/>
          </a:p>
        </p:txBody>
      </p:sp>
      <p:sp>
        <p:nvSpPr>
          <p:cNvPr id="70659" name="Rectangle 2"/>
          <p:cNvSpPr>
            <a:spLocks noGrp="1" noRot="1" noChangeAspect="1" noChangeArrowheads="1" noTextEdit="1"/>
          </p:cNvSpPr>
          <p:nvPr>
            <p:ph type="sldImg"/>
          </p:nvPr>
        </p:nvSpPr>
        <p:spPr>
          <a:xfrm>
            <a:off x="360363" y="690563"/>
            <a:ext cx="6137275" cy="3452812"/>
          </a:xfrm>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r>
              <a:rPr lang="en-US">
                <a:latin typeface="Arial" pitchFamily="34" charset="0"/>
              </a:rPr>
              <a:t>Source: Adapted from the Economist, Feb 20</a:t>
            </a:r>
            <a:r>
              <a:rPr lang="en-US" baseline="30000">
                <a:latin typeface="Arial" pitchFamily="34" charset="0"/>
              </a:rPr>
              <a:t>th</a:t>
            </a:r>
            <a:r>
              <a:rPr lang="en-US">
                <a:latin typeface="Arial" pitchFamily="34" charset="0"/>
              </a:rPr>
              <a:t> 1999.</a:t>
            </a:r>
          </a:p>
        </p:txBody>
      </p:sp>
    </p:spTree>
    <p:extLst>
      <p:ext uri="{BB962C8B-B14F-4D97-AF65-F5344CB8AC3E}">
        <p14:creationId xmlns:p14="http://schemas.microsoft.com/office/powerpoint/2010/main" val="217312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6F553DC-CBF6-4322-87C6-23DC7C21A5B3}" type="slidenum">
              <a:rPr lang="en-US" smtClean="0"/>
              <a:pPr/>
              <a:t>23</a:t>
            </a:fld>
            <a:endParaRPr lang="en-US"/>
          </a:p>
        </p:txBody>
      </p:sp>
      <p:sp>
        <p:nvSpPr>
          <p:cNvPr id="73731" name="Rectangle 2"/>
          <p:cNvSpPr>
            <a:spLocks noGrp="1" noRot="1" noChangeAspect="1" noChangeArrowheads="1" noTextEdit="1"/>
          </p:cNvSpPr>
          <p:nvPr>
            <p:ph type="sldImg"/>
          </p:nvPr>
        </p:nvSpPr>
        <p:spPr>
          <a:xfrm>
            <a:off x="360363" y="690563"/>
            <a:ext cx="6137275" cy="3452812"/>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pitchFamily="34" charset="0"/>
              </a:rPr>
              <a:t>Source: Bureau of Labor</a:t>
            </a:r>
            <a:r>
              <a:rPr lang="en-US" baseline="0" dirty="0">
                <a:latin typeface="Arial" pitchFamily="34" charset="0"/>
              </a:rPr>
              <a:t> Statistics. </a:t>
            </a:r>
          </a:p>
          <a:p>
            <a:r>
              <a:rPr lang="en-US" baseline="0" dirty="0">
                <a:latin typeface="Arial" pitchFamily="34" charset="0"/>
              </a:rPr>
              <a:t>Goods-producing: https://www.bls.gov/iag/tgs/iag06.htm</a:t>
            </a:r>
          </a:p>
          <a:p>
            <a:r>
              <a:rPr lang="en-US" baseline="0" dirty="0">
                <a:latin typeface="Arial" pitchFamily="34" charset="0"/>
              </a:rPr>
              <a:t>Service producing: https://www.bls.gov/iag/tgs/iag07.htm#workforce</a:t>
            </a:r>
            <a:endParaRPr lang="en-US" dirty="0">
              <a:latin typeface="Arial" pitchFamily="34" charset="0"/>
            </a:endParaRPr>
          </a:p>
        </p:txBody>
      </p:sp>
    </p:spTree>
    <p:extLst>
      <p:ext uri="{BB962C8B-B14F-4D97-AF65-F5344CB8AC3E}">
        <p14:creationId xmlns:p14="http://schemas.microsoft.com/office/powerpoint/2010/main" val="2355518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1500C8C-FBA9-44DF-B50E-29E0F152DC89}" type="slidenum">
              <a:rPr lang="en-US" smtClean="0"/>
              <a:pPr/>
              <a:t>24</a:t>
            </a:fld>
            <a:endParaRPr lang="en-US"/>
          </a:p>
        </p:txBody>
      </p:sp>
      <p:sp>
        <p:nvSpPr>
          <p:cNvPr id="74755" name="Rectangle 2"/>
          <p:cNvSpPr>
            <a:spLocks noGrp="1" noRot="1" noChangeAspect="1" noChangeArrowheads="1" noTextEdit="1"/>
          </p:cNvSpPr>
          <p:nvPr>
            <p:ph type="sldImg"/>
          </p:nvPr>
        </p:nvSpPr>
        <p:spPr>
          <a:xfrm>
            <a:off x="360363" y="690563"/>
            <a:ext cx="6137275" cy="3452812"/>
          </a:xfrm>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r>
              <a:rPr lang="en-US">
                <a:latin typeface="Arial" pitchFamily="34" charset="0"/>
              </a:rPr>
              <a:t>Source: World Bank, http://devdata.worldbank.org/wdi2006/contents/toc.htm</a:t>
            </a:r>
          </a:p>
        </p:txBody>
      </p:sp>
    </p:spTree>
    <p:extLst>
      <p:ext uri="{BB962C8B-B14F-4D97-AF65-F5344CB8AC3E}">
        <p14:creationId xmlns:p14="http://schemas.microsoft.com/office/powerpoint/2010/main" val="333799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FCE3706-BB31-4C3E-9DD8-771974034AC7}" type="slidenum">
              <a:rPr lang="en-US" smtClean="0"/>
              <a:pPr/>
              <a:t>2</a:t>
            </a:fld>
            <a:endParaRPr lang="en-US"/>
          </a:p>
        </p:txBody>
      </p:sp>
      <p:sp>
        <p:nvSpPr>
          <p:cNvPr id="38915" name="Rectangle 2"/>
          <p:cNvSpPr>
            <a:spLocks noGrp="1" noRot="1" noChangeAspect="1" noChangeArrowheads="1" noTextEdit="1"/>
          </p:cNvSpPr>
          <p:nvPr>
            <p:ph type="sldImg"/>
          </p:nvPr>
        </p:nvSpPr>
        <p:spPr>
          <a:xfrm>
            <a:off x="360363" y="690563"/>
            <a:ext cx="6137275" cy="3452812"/>
          </a:xfrm>
          <a:ln/>
        </p:spPr>
      </p:sp>
      <p:sp>
        <p:nvSpPr>
          <p:cNvPr id="3891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241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60363" y="690563"/>
            <a:ext cx="6137275" cy="3452812"/>
          </a:xfrm>
          <a:ln/>
        </p:spPr>
      </p:sp>
      <p:sp>
        <p:nvSpPr>
          <p:cNvPr id="86019" name="Notes Placeholder 2"/>
          <p:cNvSpPr>
            <a:spLocks noGrp="1"/>
          </p:cNvSpPr>
          <p:nvPr>
            <p:ph type="body" idx="1"/>
          </p:nvPr>
        </p:nvSpPr>
        <p:spPr>
          <a:noFill/>
          <a:ln/>
        </p:spPr>
        <p:txBody>
          <a:bodyPr/>
          <a:lstStyle/>
          <a:p>
            <a:endParaRPr lang="en-US">
              <a:latin typeface="Arial" pitchFamily="34" charset="0"/>
            </a:endParaRPr>
          </a:p>
        </p:txBody>
      </p:sp>
      <p:sp>
        <p:nvSpPr>
          <p:cNvPr id="86020" name="Slide Number Placeholder 3"/>
          <p:cNvSpPr>
            <a:spLocks noGrp="1"/>
          </p:cNvSpPr>
          <p:nvPr>
            <p:ph type="sldNum" sz="quarter" idx="5"/>
          </p:nvPr>
        </p:nvSpPr>
        <p:spPr>
          <a:noFill/>
        </p:spPr>
        <p:txBody>
          <a:bodyPr/>
          <a:lstStyle/>
          <a:p>
            <a:fld id="{7C3024D3-0329-48A6-A639-E6F37B7C1BDE}" type="slidenum">
              <a:rPr lang="en-US" smtClean="0"/>
              <a:pPr/>
              <a:t>25</a:t>
            </a:fld>
            <a:endParaRPr lang="en-US"/>
          </a:p>
        </p:txBody>
      </p:sp>
    </p:spTree>
    <p:extLst>
      <p:ext uri="{BB962C8B-B14F-4D97-AF65-F5344CB8AC3E}">
        <p14:creationId xmlns:p14="http://schemas.microsoft.com/office/powerpoint/2010/main" val="263805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Max </a:t>
            </a:r>
            <a:r>
              <a:rPr lang="en-US" dirty="0" err="1"/>
              <a:t>Roser</a:t>
            </a:r>
            <a:r>
              <a:rPr lang="en-US" dirty="0"/>
              <a:t> at Our World In Data - From the Our World in Data's publication A history of global living conditions in 5 charts, https://en.wikipedia.org/wiki/Our_World_In_Data#/media/File:The_World_as_100_People.png</a:t>
            </a:r>
          </a:p>
        </p:txBody>
      </p:sp>
      <p:sp>
        <p:nvSpPr>
          <p:cNvPr id="4" name="Slide Number Placeholder 3"/>
          <p:cNvSpPr>
            <a:spLocks noGrp="1"/>
          </p:cNvSpPr>
          <p:nvPr>
            <p:ph type="sldNum" sz="quarter" idx="5"/>
          </p:nvPr>
        </p:nvSpPr>
        <p:spPr/>
        <p:txBody>
          <a:bodyPr/>
          <a:lstStyle/>
          <a:p>
            <a:pPr>
              <a:defRPr/>
            </a:pPr>
            <a:fld id="{351045D9-9454-44D6-9661-555DFC0E4E15}" type="slidenum">
              <a:rPr lang="en-US" smtClean="0"/>
              <a:pPr>
                <a:defRPr/>
              </a:pPr>
              <a:t>26</a:t>
            </a:fld>
            <a:endParaRPr lang="en-US"/>
          </a:p>
        </p:txBody>
      </p:sp>
    </p:spTree>
    <p:extLst>
      <p:ext uri="{BB962C8B-B14F-4D97-AF65-F5344CB8AC3E}">
        <p14:creationId xmlns:p14="http://schemas.microsoft.com/office/powerpoint/2010/main" val="116088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60363" y="690563"/>
            <a:ext cx="6137275" cy="3452812"/>
          </a:xfrm>
          <a:ln/>
        </p:spPr>
      </p:sp>
      <p:sp>
        <p:nvSpPr>
          <p:cNvPr id="50179" name="Notes Placeholder 2"/>
          <p:cNvSpPr>
            <a:spLocks noGrp="1"/>
          </p:cNvSpPr>
          <p:nvPr>
            <p:ph type="body" idx="1"/>
          </p:nvPr>
        </p:nvSpPr>
        <p:spPr>
          <a:noFill/>
          <a:ln/>
        </p:spPr>
        <p:txBody>
          <a:bodyPr/>
          <a:lstStyle/>
          <a:p>
            <a:endParaRPr lang="en-US">
              <a:latin typeface="Arial" pitchFamily="34" charset="0"/>
            </a:endParaRPr>
          </a:p>
        </p:txBody>
      </p:sp>
      <p:sp>
        <p:nvSpPr>
          <p:cNvPr id="50180" name="Slide Number Placeholder 3"/>
          <p:cNvSpPr>
            <a:spLocks noGrp="1"/>
          </p:cNvSpPr>
          <p:nvPr>
            <p:ph type="sldNum" sz="quarter" idx="5"/>
          </p:nvPr>
        </p:nvSpPr>
        <p:spPr>
          <a:noFill/>
        </p:spPr>
        <p:txBody>
          <a:bodyPr/>
          <a:lstStyle/>
          <a:p>
            <a:fld id="{C06587C3-138A-4EFD-A565-6DD546BD3666}" type="slidenum">
              <a:rPr lang="en-US" smtClean="0"/>
              <a:pPr/>
              <a:t>3</a:t>
            </a:fld>
            <a:endParaRPr lang="en-US"/>
          </a:p>
        </p:txBody>
      </p:sp>
    </p:spTree>
    <p:extLst>
      <p:ext uri="{BB962C8B-B14F-4D97-AF65-F5344CB8AC3E}">
        <p14:creationId xmlns:p14="http://schemas.microsoft.com/office/powerpoint/2010/main" val="187577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60363" y="690563"/>
            <a:ext cx="6137275" cy="3452812"/>
          </a:xfrm>
          <a:ln/>
        </p:spPr>
      </p:sp>
      <p:sp>
        <p:nvSpPr>
          <p:cNvPr id="51203" name="Notes Placeholder 2"/>
          <p:cNvSpPr>
            <a:spLocks noGrp="1"/>
          </p:cNvSpPr>
          <p:nvPr>
            <p:ph type="body" idx="1"/>
          </p:nvPr>
        </p:nvSpPr>
        <p:spPr>
          <a:noFill/>
          <a:ln/>
        </p:spPr>
        <p:txBody>
          <a:bodyPr/>
          <a:lstStyle/>
          <a:p>
            <a:endParaRPr lang="en-US">
              <a:latin typeface="Arial" pitchFamily="34" charset="0"/>
            </a:endParaRPr>
          </a:p>
        </p:txBody>
      </p:sp>
      <p:sp>
        <p:nvSpPr>
          <p:cNvPr id="51204" name="Slide Number Placeholder 3"/>
          <p:cNvSpPr>
            <a:spLocks noGrp="1"/>
          </p:cNvSpPr>
          <p:nvPr>
            <p:ph type="sldNum" sz="quarter" idx="5"/>
          </p:nvPr>
        </p:nvSpPr>
        <p:spPr>
          <a:noFill/>
        </p:spPr>
        <p:txBody>
          <a:bodyPr/>
          <a:lstStyle/>
          <a:p>
            <a:fld id="{54312394-AA02-415D-84B6-9221A95DD878}" type="slidenum">
              <a:rPr lang="en-US" smtClean="0"/>
              <a:pPr/>
              <a:t>4</a:t>
            </a:fld>
            <a:endParaRPr lang="en-US"/>
          </a:p>
        </p:txBody>
      </p:sp>
    </p:spTree>
    <p:extLst>
      <p:ext uri="{BB962C8B-B14F-4D97-AF65-F5344CB8AC3E}">
        <p14:creationId xmlns:p14="http://schemas.microsoft.com/office/powerpoint/2010/main" val="56814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C7902CB-301C-48D8-B268-985AD492EA7D}" type="slidenum">
              <a:rPr lang="en-US" smtClean="0"/>
              <a:pPr/>
              <a:t>9</a:t>
            </a:fld>
            <a:endParaRPr lang="en-US"/>
          </a:p>
        </p:txBody>
      </p:sp>
      <p:sp>
        <p:nvSpPr>
          <p:cNvPr id="58371" name="Rectangle 2"/>
          <p:cNvSpPr>
            <a:spLocks noChangeArrowheads="1"/>
          </p:cNvSpPr>
          <p:nvPr/>
        </p:nvSpPr>
        <p:spPr bwMode="auto">
          <a:xfrm>
            <a:off x="3886200" y="0"/>
            <a:ext cx="2971800" cy="460375"/>
          </a:xfrm>
          <a:prstGeom prst="rect">
            <a:avLst/>
          </a:prstGeom>
          <a:noFill/>
          <a:ln w="12700">
            <a:noFill/>
            <a:miter lim="800000"/>
            <a:headEnd/>
            <a:tailEnd/>
          </a:ln>
        </p:spPr>
        <p:txBody>
          <a:bodyPr wrap="none" lIns="90297" tIns="45149" rIns="90297" bIns="45149" anchor="ctr"/>
          <a:lstStyle/>
          <a:p>
            <a:endParaRPr lang="en-US"/>
          </a:p>
        </p:txBody>
      </p:sp>
      <p:sp>
        <p:nvSpPr>
          <p:cNvPr id="58372" name="Rectangle 3"/>
          <p:cNvSpPr>
            <a:spLocks noChangeArrowheads="1"/>
          </p:cNvSpPr>
          <p:nvPr/>
        </p:nvSpPr>
        <p:spPr bwMode="auto">
          <a:xfrm>
            <a:off x="3886200" y="8747125"/>
            <a:ext cx="2971800" cy="460375"/>
          </a:xfrm>
          <a:prstGeom prst="rect">
            <a:avLst/>
          </a:prstGeom>
          <a:noFill/>
          <a:ln w="12700">
            <a:noFill/>
            <a:miter lim="800000"/>
            <a:headEnd/>
            <a:tailEnd/>
          </a:ln>
        </p:spPr>
        <p:txBody>
          <a:bodyPr lIns="90840" tIns="44623" rIns="90840" bIns="44623" anchor="b"/>
          <a:lstStyle/>
          <a:p>
            <a:pPr algn="r" defTabSz="917575" eaLnBrk="0" hangingPunct="0"/>
            <a:r>
              <a:rPr lang="en-US" sz="1200">
                <a:latin typeface="Times New Roman" pitchFamily="18" charset="0"/>
              </a:rPr>
              <a:t>30</a:t>
            </a:r>
          </a:p>
        </p:txBody>
      </p:sp>
      <p:sp>
        <p:nvSpPr>
          <p:cNvPr id="58373" name="Rectangle 4"/>
          <p:cNvSpPr>
            <a:spLocks noChangeArrowheads="1"/>
          </p:cNvSpPr>
          <p:nvPr/>
        </p:nvSpPr>
        <p:spPr bwMode="auto">
          <a:xfrm>
            <a:off x="0" y="8747125"/>
            <a:ext cx="2971800" cy="460375"/>
          </a:xfrm>
          <a:prstGeom prst="rect">
            <a:avLst/>
          </a:prstGeom>
          <a:noFill/>
          <a:ln w="12700">
            <a:noFill/>
            <a:miter lim="800000"/>
            <a:headEnd/>
            <a:tailEnd/>
          </a:ln>
        </p:spPr>
        <p:txBody>
          <a:bodyPr wrap="none" lIns="90297" tIns="45149" rIns="90297" bIns="45149" anchor="ctr"/>
          <a:lstStyle/>
          <a:p>
            <a:endParaRPr lang="en-US"/>
          </a:p>
        </p:txBody>
      </p:sp>
      <p:sp>
        <p:nvSpPr>
          <p:cNvPr id="58374" name="Rectangle 5"/>
          <p:cNvSpPr>
            <a:spLocks noChangeArrowheads="1"/>
          </p:cNvSpPr>
          <p:nvPr/>
        </p:nvSpPr>
        <p:spPr bwMode="auto">
          <a:xfrm>
            <a:off x="0" y="0"/>
            <a:ext cx="2971800" cy="460375"/>
          </a:xfrm>
          <a:prstGeom prst="rect">
            <a:avLst/>
          </a:prstGeom>
          <a:noFill/>
          <a:ln w="12700">
            <a:noFill/>
            <a:miter lim="800000"/>
            <a:headEnd/>
            <a:tailEnd/>
          </a:ln>
        </p:spPr>
        <p:txBody>
          <a:bodyPr wrap="none" lIns="90297" tIns="45149" rIns="90297" bIns="45149" anchor="ctr"/>
          <a:lstStyle/>
          <a:p>
            <a:endParaRPr lang="en-US"/>
          </a:p>
        </p:txBody>
      </p:sp>
      <p:sp>
        <p:nvSpPr>
          <p:cNvPr id="58375" name="Rectangle 6"/>
          <p:cNvSpPr>
            <a:spLocks noGrp="1" noRot="1" noChangeAspect="1" noChangeArrowheads="1" noTextEdit="1"/>
          </p:cNvSpPr>
          <p:nvPr>
            <p:ph type="sldImg"/>
          </p:nvPr>
        </p:nvSpPr>
        <p:spPr>
          <a:xfrm>
            <a:off x="371475" y="696913"/>
            <a:ext cx="6113463" cy="3440112"/>
          </a:xfrm>
          <a:solidFill>
            <a:srgbClr val="FFFFFF"/>
          </a:solidFill>
          <a:ln w="12700" cap="flat"/>
        </p:spPr>
      </p:sp>
      <p:sp>
        <p:nvSpPr>
          <p:cNvPr id="58376" name="Rectangle 7"/>
          <p:cNvSpPr>
            <a:spLocks noGrp="1" noChangeArrowheads="1"/>
          </p:cNvSpPr>
          <p:nvPr>
            <p:ph type="body" idx="1"/>
          </p:nvPr>
        </p:nvSpPr>
        <p:spPr>
          <a:noFill/>
          <a:ln/>
        </p:spPr>
        <p:txBody>
          <a:bodyPr lIns="90840" tIns="44623" rIns="90840" bIns="44623"/>
          <a:lstStyle/>
          <a:p>
            <a:r>
              <a:rPr lang="en-US" dirty="0">
                <a:latin typeface="Arial" pitchFamily="34" charset="0"/>
              </a:rPr>
              <a:t>Gross Domestic Product is based on location, while Gross National Income is based on ownership.</a:t>
            </a:r>
          </a:p>
        </p:txBody>
      </p:sp>
    </p:spTree>
    <p:extLst>
      <p:ext uri="{BB962C8B-B14F-4D97-AF65-F5344CB8AC3E}">
        <p14:creationId xmlns:p14="http://schemas.microsoft.com/office/powerpoint/2010/main" val="234855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90563"/>
            <a:ext cx="6137275" cy="3452812"/>
          </a:xfrm>
        </p:spPr>
      </p:sp>
      <p:sp>
        <p:nvSpPr>
          <p:cNvPr id="3" name="Notes Placeholder 2"/>
          <p:cNvSpPr>
            <a:spLocks noGrp="1"/>
          </p:cNvSpPr>
          <p:nvPr>
            <p:ph type="body" idx="1"/>
          </p:nvPr>
        </p:nvSpPr>
        <p:spPr/>
        <p:txBody>
          <a:bodyPr/>
          <a:lstStyle/>
          <a:p>
            <a:r>
              <a:rPr lang="en-US" dirty="0"/>
              <a:t>Source: World Bank Development Indicators.</a:t>
            </a:r>
          </a:p>
        </p:txBody>
      </p:sp>
      <p:sp>
        <p:nvSpPr>
          <p:cNvPr id="4" name="Slide Number Placeholder 3"/>
          <p:cNvSpPr>
            <a:spLocks noGrp="1"/>
          </p:cNvSpPr>
          <p:nvPr>
            <p:ph type="sldNum" sz="quarter" idx="10"/>
          </p:nvPr>
        </p:nvSpPr>
        <p:spPr/>
        <p:txBody>
          <a:bodyPr/>
          <a:lstStyle/>
          <a:p>
            <a:pPr>
              <a:defRPr/>
            </a:pPr>
            <a:fld id="{75552E26-6386-4A21-B753-79DD0AC70397}" type="slidenum">
              <a:rPr lang="en-US" smtClean="0"/>
              <a:pPr>
                <a:defRPr/>
              </a:pPr>
              <a:t>11</a:t>
            </a:fld>
            <a:endParaRPr lang="en-US"/>
          </a:p>
        </p:txBody>
      </p:sp>
    </p:spTree>
    <p:extLst>
      <p:ext uri="{BB962C8B-B14F-4D97-AF65-F5344CB8AC3E}">
        <p14:creationId xmlns:p14="http://schemas.microsoft.com/office/powerpoint/2010/main" val="20650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Our</a:t>
            </a:r>
            <a:r>
              <a:rPr lang="en-US" baseline="0" dirty="0" smtClean="0"/>
              <a:t> World in Data. </a:t>
            </a:r>
          </a:p>
          <a:p>
            <a:r>
              <a:rPr lang="en-US" baseline="0" dirty="0" smtClean="0"/>
              <a:t>https://ourworldindata.org/human-development-index</a:t>
            </a:r>
            <a:endParaRPr lang="en-US" dirty="0"/>
          </a:p>
        </p:txBody>
      </p:sp>
      <p:sp>
        <p:nvSpPr>
          <p:cNvPr id="4" name="Slide Number Placeholder 3"/>
          <p:cNvSpPr>
            <a:spLocks noGrp="1"/>
          </p:cNvSpPr>
          <p:nvPr>
            <p:ph type="sldNum" sz="quarter" idx="10"/>
          </p:nvPr>
        </p:nvSpPr>
        <p:spPr/>
        <p:txBody>
          <a:bodyPr/>
          <a:lstStyle/>
          <a:p>
            <a:pPr>
              <a:defRPr/>
            </a:pPr>
            <a:fld id="{B624BB6E-674C-494F-9758-78A30A839CD6}" type="slidenum">
              <a:rPr lang="en-US" smtClean="0"/>
              <a:pPr>
                <a:defRPr/>
              </a:pPr>
              <a:t>12</a:t>
            </a:fld>
            <a:endParaRPr lang="en-US"/>
          </a:p>
        </p:txBody>
      </p:sp>
    </p:spTree>
    <p:extLst>
      <p:ext uri="{BB962C8B-B14F-4D97-AF65-F5344CB8AC3E}">
        <p14:creationId xmlns:p14="http://schemas.microsoft.com/office/powerpoint/2010/main" val="332279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60363" y="690563"/>
            <a:ext cx="6137275" cy="3452812"/>
          </a:xfrm>
          <a:ln/>
        </p:spPr>
      </p:sp>
      <p:sp>
        <p:nvSpPr>
          <p:cNvPr id="47107" name="Notes Placeholder 2"/>
          <p:cNvSpPr>
            <a:spLocks noGrp="1"/>
          </p:cNvSpPr>
          <p:nvPr>
            <p:ph type="body" idx="1"/>
          </p:nvPr>
        </p:nvSpPr>
        <p:spPr>
          <a:noFill/>
          <a:ln/>
        </p:spPr>
        <p:txBody>
          <a:bodyPr/>
          <a:lstStyle/>
          <a:p>
            <a:endParaRPr lang="en-US">
              <a:latin typeface="Arial" pitchFamily="34" charset="0"/>
            </a:endParaRPr>
          </a:p>
        </p:txBody>
      </p:sp>
      <p:sp>
        <p:nvSpPr>
          <p:cNvPr id="47108" name="Slide Number Placeholder 3"/>
          <p:cNvSpPr>
            <a:spLocks noGrp="1"/>
          </p:cNvSpPr>
          <p:nvPr>
            <p:ph type="sldNum" sz="quarter" idx="5"/>
          </p:nvPr>
        </p:nvSpPr>
        <p:spPr>
          <a:noFill/>
        </p:spPr>
        <p:txBody>
          <a:bodyPr/>
          <a:lstStyle/>
          <a:p>
            <a:fld id="{06AEA965-CBFA-45D2-AEEC-F85C2767B4ED}" type="slidenum">
              <a:rPr lang="en-US" smtClean="0"/>
              <a:pPr/>
              <a:t>13</a:t>
            </a:fld>
            <a:endParaRPr lang="en-US"/>
          </a:p>
        </p:txBody>
      </p:sp>
    </p:spTree>
    <p:extLst>
      <p:ext uri="{BB962C8B-B14F-4D97-AF65-F5344CB8AC3E}">
        <p14:creationId xmlns:p14="http://schemas.microsoft.com/office/powerpoint/2010/main" val="180113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32DF5EBF-3EF6-4318-8123-101E0B6A3848}" type="slidenum">
              <a:rPr lang="en-US" i="0" smtClean="0">
                <a:latin typeface="Times New Roman" pitchFamily="18" charset="0"/>
              </a:rPr>
              <a:pPr/>
              <a:t>14</a:t>
            </a:fld>
            <a:endParaRPr lang="en-US" i="0">
              <a:latin typeface="Times New Roman" pitchFamily="18" charset="0"/>
            </a:endParaRPr>
          </a:p>
        </p:txBody>
      </p:sp>
      <p:sp>
        <p:nvSpPr>
          <p:cNvPr id="124931" name="Rectangle 2"/>
          <p:cNvSpPr>
            <a:spLocks noGrp="1" noRot="1" noChangeAspect="1" noChangeArrowheads="1" noTextEdit="1"/>
          </p:cNvSpPr>
          <p:nvPr>
            <p:ph type="sldImg"/>
          </p:nvPr>
        </p:nvSpPr>
        <p:spPr>
          <a:xfrm>
            <a:off x="360363" y="690563"/>
            <a:ext cx="6137275" cy="3452812"/>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953290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world_cover_left"/>
          <p:cNvPicPr>
            <a:picLocks noChangeAspect="1" noChangeArrowheads="1"/>
          </p:cNvPicPr>
          <p:nvPr/>
        </p:nvPicPr>
        <p:blipFill>
          <a:blip r:embed="rId2" cstate="email">
            <a:duotone>
              <a:schemeClr val="bg2">
                <a:shade val="45000"/>
                <a:satMod val="135000"/>
              </a:schemeClr>
              <a:prstClr val="white"/>
            </a:duotone>
            <a:lum bright="10000"/>
          </a:blip>
          <a:srcRect/>
          <a:stretch>
            <a:fillRect/>
          </a:stretch>
        </p:blipFill>
        <p:spPr bwMode="auto">
          <a:xfrm>
            <a:off x="9161780" y="73818"/>
            <a:ext cx="3017520" cy="6573758"/>
          </a:xfrm>
          <a:prstGeom prst="rect">
            <a:avLst/>
          </a:prstGeom>
          <a:noFill/>
        </p:spPr>
      </p:pic>
      <p:sp>
        <p:nvSpPr>
          <p:cNvPr id="5" name="Freeform 3"/>
          <p:cNvSpPr>
            <a:spLocks/>
          </p:cNvSpPr>
          <p:nvPr/>
        </p:nvSpPr>
        <p:spPr bwMode="auto">
          <a:xfrm>
            <a:off x="5526619" y="-3175"/>
            <a:ext cx="1037167"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chemeClr val="accent4">
              <a:lumMod val="75000"/>
            </a:schemeClr>
          </a:solidFill>
          <a:ln w="9525">
            <a:noFill/>
            <a:round/>
            <a:headEnd/>
            <a:tailEnd/>
          </a:ln>
          <a:effectLst/>
        </p:spPr>
        <p:txBody>
          <a:bodyPr/>
          <a:lstStyle/>
          <a:p>
            <a:pPr>
              <a:defRPr/>
            </a:pPr>
            <a:endParaRPr lang="en-US">
              <a:latin typeface="Arial" charset="0"/>
            </a:endParaRPr>
          </a:p>
        </p:txBody>
      </p:sp>
      <p:sp>
        <p:nvSpPr>
          <p:cNvPr id="6" name="Rectangle 4"/>
          <p:cNvSpPr>
            <a:spLocks noChangeArrowheads="1"/>
          </p:cNvSpPr>
          <p:nvPr/>
        </p:nvSpPr>
        <p:spPr bwMode="auto">
          <a:xfrm>
            <a:off x="-10584" y="1447800"/>
            <a:ext cx="2252135" cy="4953000"/>
          </a:xfrm>
          <a:prstGeom prst="rect">
            <a:avLst/>
          </a:prstGeom>
          <a:gradFill rotWithShape="1">
            <a:gsLst>
              <a:gs pos="0">
                <a:schemeClr val="accent3">
                  <a:lumMod val="60000"/>
                  <a:lumOff val="40000"/>
                  <a:alpha val="75000"/>
                </a:schemeClr>
              </a:gs>
              <a:gs pos="100000">
                <a:schemeClr val="bg1">
                  <a:alpha val="75000"/>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7" name="Rectangle 5"/>
          <p:cNvSpPr>
            <a:spLocks noChangeArrowheads="1"/>
          </p:cNvSpPr>
          <p:nvPr userDrawn="1"/>
        </p:nvSpPr>
        <p:spPr bwMode="auto">
          <a:xfrm>
            <a:off x="-8467" y="-1588"/>
            <a:ext cx="5689600" cy="1460501"/>
          </a:xfrm>
          <a:prstGeom prst="rect">
            <a:avLst/>
          </a:prstGeom>
          <a:solidFill>
            <a:schemeClr val="accent4">
              <a:lumMod val="75000"/>
            </a:schemeClr>
          </a:solidFill>
          <a:ln w="9525">
            <a:noFill/>
            <a:miter lim="800000"/>
            <a:headEnd/>
            <a:tailEnd/>
          </a:ln>
          <a:effectLst/>
        </p:spPr>
        <p:txBody>
          <a:bodyPr wrap="none" anchor="ctr"/>
          <a:lstStyle/>
          <a:p>
            <a:pPr>
              <a:defRPr/>
            </a:pPr>
            <a:endParaRPr lang="en-US">
              <a:latin typeface="Arial" charset="0"/>
            </a:endParaRPr>
          </a:p>
        </p:txBody>
      </p:sp>
      <p:sp>
        <p:nvSpPr>
          <p:cNvPr id="8" name="Rectangle 6"/>
          <p:cNvSpPr>
            <a:spLocks noChangeArrowheads="1"/>
          </p:cNvSpPr>
          <p:nvPr/>
        </p:nvSpPr>
        <p:spPr bwMode="auto">
          <a:xfrm>
            <a:off x="-12700" y="152400"/>
            <a:ext cx="12192000" cy="1143000"/>
          </a:xfrm>
          <a:prstGeom prst="rect">
            <a:avLst/>
          </a:prstGeom>
          <a:solidFill>
            <a:schemeClr val="accent3">
              <a:lumMod val="75000"/>
              <a:alpha val="80000"/>
            </a:schemeClr>
          </a:solidFill>
          <a:ln w="9525">
            <a:noFill/>
            <a:miter lim="800000"/>
            <a:headEnd/>
            <a:tailEnd/>
          </a:ln>
          <a:effectLst/>
        </p:spPr>
        <p:txBody>
          <a:bodyPr wrap="none" anchor="ctr"/>
          <a:lstStyle/>
          <a:p>
            <a:pPr>
              <a:defRPr/>
            </a:pPr>
            <a:endParaRPr lang="en-US">
              <a:latin typeface="Arial" charset="0"/>
            </a:endParaRPr>
          </a:p>
        </p:txBody>
      </p:sp>
      <p:sp>
        <p:nvSpPr>
          <p:cNvPr id="9" name="Freeform 8"/>
          <p:cNvSpPr>
            <a:spLocks/>
          </p:cNvSpPr>
          <p:nvPr/>
        </p:nvSpPr>
        <p:spPr bwMode="auto">
          <a:xfrm>
            <a:off x="-8467" y="1460500"/>
            <a:ext cx="651933"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chemeClr val="accent3">
              <a:lumMod val="50000"/>
            </a:schemeClr>
          </a:solidFill>
          <a:ln w="9525">
            <a:noFill/>
            <a:round/>
            <a:headEnd/>
            <a:tailEnd/>
          </a:ln>
          <a:effectLst/>
        </p:spPr>
        <p:txBody>
          <a:bodyPr/>
          <a:lstStyle/>
          <a:p>
            <a:pPr>
              <a:defRPr/>
            </a:pPr>
            <a:endParaRPr lang="en-US">
              <a:latin typeface="Arial" charset="0"/>
            </a:endParaRPr>
          </a:p>
        </p:txBody>
      </p:sp>
      <p:sp>
        <p:nvSpPr>
          <p:cNvPr id="10" name="Freeform 9"/>
          <p:cNvSpPr>
            <a:spLocks/>
          </p:cNvSpPr>
          <p:nvPr/>
        </p:nvSpPr>
        <p:spPr bwMode="auto">
          <a:xfrm>
            <a:off x="-12698" y="-4763"/>
            <a:ext cx="1318684"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chemeClr val="accent3">
              <a:lumMod val="50000"/>
            </a:schemeClr>
          </a:solidFill>
          <a:ln w="9525">
            <a:noFill/>
            <a:round/>
            <a:headEnd/>
            <a:tailEnd/>
          </a:ln>
          <a:effectLst/>
        </p:spPr>
        <p:txBody>
          <a:bodyPr/>
          <a:lstStyle/>
          <a:p>
            <a:pPr>
              <a:defRPr/>
            </a:pPr>
            <a:endParaRPr lang="en-US">
              <a:latin typeface="Arial" charset="0"/>
            </a:endParaRPr>
          </a:p>
        </p:txBody>
      </p:sp>
      <p:sp>
        <p:nvSpPr>
          <p:cNvPr id="11" name="Rectangle 13"/>
          <p:cNvSpPr>
            <a:spLocks noChangeArrowheads="1"/>
          </p:cNvSpPr>
          <p:nvPr/>
        </p:nvSpPr>
        <p:spPr bwMode="auto">
          <a:xfrm>
            <a:off x="1822451" y="286505"/>
            <a:ext cx="4661854" cy="461665"/>
          </a:xfrm>
          <a:prstGeom prst="rect">
            <a:avLst/>
          </a:prstGeom>
          <a:noFill/>
          <a:ln w="9525">
            <a:noFill/>
            <a:miter lim="800000"/>
            <a:headEnd/>
            <a:tailEnd/>
          </a:ln>
          <a:effectLst/>
        </p:spPr>
        <p:txBody>
          <a:bodyPr wrap="none">
            <a:spAutoFit/>
          </a:bodyPr>
          <a:lstStyle/>
          <a:p>
            <a:pPr eaLnBrk="0" hangingPunct="0">
              <a:defRPr/>
            </a:pPr>
            <a:r>
              <a:rPr lang="en-US" sz="2400" b="1" dirty="0">
                <a:solidFill>
                  <a:schemeClr val="tx1"/>
                </a:solidFill>
                <a:effectLst>
                  <a:outerShdw blurRad="38100" dist="38100" dir="2700000" algn="tl">
                    <a:srgbClr val="C0C0C0"/>
                  </a:outerShdw>
                </a:effectLst>
                <a:latin typeface="Arial Narrow" panose="020B0606020202030204" pitchFamily="34" charset="0"/>
              </a:rPr>
              <a:t>GS 1 – Introduction to Global Studies</a:t>
            </a:r>
          </a:p>
        </p:txBody>
      </p:sp>
      <p:sp>
        <p:nvSpPr>
          <p:cNvPr id="12" name="Rectangle 14"/>
          <p:cNvSpPr>
            <a:spLocks noChangeArrowheads="1"/>
          </p:cNvSpPr>
          <p:nvPr/>
        </p:nvSpPr>
        <p:spPr bwMode="auto">
          <a:xfrm>
            <a:off x="1822453" y="777876"/>
            <a:ext cx="2918171" cy="338554"/>
          </a:xfrm>
          <a:prstGeom prst="rect">
            <a:avLst/>
          </a:prstGeom>
          <a:noFill/>
          <a:ln w="9525">
            <a:noFill/>
            <a:miter lim="800000"/>
            <a:headEnd/>
            <a:tailEnd/>
          </a:ln>
          <a:effectLst/>
        </p:spPr>
        <p:txBody>
          <a:bodyPr wrap="none">
            <a:spAutoFit/>
          </a:bodyPr>
          <a:lstStyle/>
          <a:p>
            <a:pPr eaLnBrk="0" hangingPunct="0">
              <a:defRPr/>
            </a:pPr>
            <a:r>
              <a:rPr lang="en-US" sz="1600" b="1" dirty="0">
                <a:solidFill>
                  <a:schemeClr val="tx1"/>
                </a:solidFill>
                <a:effectLst>
                  <a:outerShdw blurRad="38100" dist="38100" dir="2700000" algn="tl">
                    <a:srgbClr val="C0C0C0"/>
                  </a:outerShdw>
                </a:effectLst>
                <a:latin typeface="Arial Narrow" panose="020B0606020202030204" pitchFamily="34" charset="0"/>
              </a:rPr>
              <a:t>Professor: Dr. Jean-Paul Rodrigue</a:t>
            </a:r>
          </a:p>
        </p:txBody>
      </p:sp>
      <p:pic>
        <p:nvPicPr>
          <p:cNvPr id="13" name="Picture 15" descr="Hofstra_Shield"/>
          <p:cNvPicPr>
            <a:picLocks noChangeAspect="1" noChangeArrowheads="1"/>
          </p:cNvPicPr>
          <p:nvPr userDrawn="1"/>
        </p:nvPicPr>
        <p:blipFill>
          <a:blip r:embed="rId3" cstate="print"/>
          <a:srcRect/>
          <a:stretch>
            <a:fillRect/>
          </a:stretch>
        </p:blipFill>
        <p:spPr bwMode="auto">
          <a:xfrm>
            <a:off x="162985" y="136528"/>
            <a:ext cx="1143001" cy="1222375"/>
          </a:xfrm>
          <a:prstGeom prst="rect">
            <a:avLst/>
          </a:prstGeom>
          <a:noFill/>
          <a:ln w="9525">
            <a:noFill/>
            <a:miter lim="800000"/>
            <a:headEnd/>
            <a:tailEnd/>
          </a:ln>
        </p:spPr>
      </p:pic>
      <p:sp>
        <p:nvSpPr>
          <p:cNvPr id="14" name="Rectangle 22"/>
          <p:cNvSpPr>
            <a:spLocks noChangeArrowheads="1"/>
          </p:cNvSpPr>
          <p:nvPr/>
        </p:nvSpPr>
        <p:spPr bwMode="auto">
          <a:xfrm>
            <a:off x="0" y="6400800"/>
            <a:ext cx="12192000" cy="457200"/>
          </a:xfrm>
          <a:prstGeom prst="rect">
            <a:avLst/>
          </a:prstGeom>
          <a:gradFill rotWithShape="1">
            <a:gsLst>
              <a:gs pos="0">
                <a:schemeClr val="bg1">
                  <a:alpha val="75000"/>
                </a:schemeClr>
              </a:gs>
              <a:gs pos="100000">
                <a:schemeClr val="accent3">
                  <a:lumMod val="75000"/>
                  <a:alpha val="75000"/>
                </a:schemeClr>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5" name="Text Box 25"/>
          <p:cNvSpPr txBox="1">
            <a:spLocks noChangeArrowheads="1"/>
          </p:cNvSpPr>
          <p:nvPr/>
        </p:nvSpPr>
        <p:spPr bwMode="auto">
          <a:xfrm>
            <a:off x="165101" y="6502401"/>
            <a:ext cx="3754041" cy="184666"/>
          </a:xfrm>
          <a:prstGeom prst="rect">
            <a:avLst/>
          </a:prstGeom>
          <a:noFill/>
          <a:ln w="9525">
            <a:noFill/>
            <a:miter lim="800000"/>
            <a:headEnd/>
            <a:tailEnd/>
          </a:ln>
          <a:effectLst/>
        </p:spPr>
        <p:txBody>
          <a:bodyPr wrap="none" lIns="0" tIns="0" rIns="0" bIns="0">
            <a:spAutoFit/>
          </a:bodyPr>
          <a:lstStyle/>
          <a:p>
            <a:pPr>
              <a:defRPr/>
            </a:pPr>
            <a:r>
              <a:rPr lang="en-US" sz="1200" b="1" i="1" dirty="0">
                <a:solidFill>
                  <a:schemeClr val="accent3">
                    <a:lumMod val="50000"/>
                  </a:schemeClr>
                </a:solidFill>
                <a:latin typeface="Arial Narrow" panose="020B0606020202030204" pitchFamily="34" charset="0"/>
              </a:rPr>
              <a:t>Hofstra University, Department of Global Studies &amp; Geography</a:t>
            </a:r>
          </a:p>
        </p:txBody>
      </p:sp>
      <p:sp>
        <p:nvSpPr>
          <p:cNvPr id="428043" name="Rectangle 11"/>
          <p:cNvSpPr>
            <a:spLocks noGrp="1" noChangeArrowheads="1"/>
          </p:cNvSpPr>
          <p:nvPr>
            <p:ph type="ctrTitle"/>
          </p:nvPr>
        </p:nvSpPr>
        <p:spPr>
          <a:xfrm>
            <a:off x="2269069" y="1501778"/>
            <a:ext cx="9478433" cy="1470025"/>
          </a:xfrm>
        </p:spPr>
        <p:txBody>
          <a:bodyPr/>
          <a:lstStyle>
            <a:lvl1pPr>
              <a:defRPr sz="3600" b="1">
                <a:solidFill>
                  <a:schemeClr val="accent3">
                    <a:lumMod val="50000"/>
                  </a:schemeClr>
                </a:solidFill>
                <a:latin typeface="Arial Narrow" panose="020B0606020202030204" pitchFamily="34" charset="0"/>
              </a:defRPr>
            </a:lvl1pPr>
          </a:lstStyle>
          <a:p>
            <a:r>
              <a:rPr lang="en-US"/>
              <a:t>Click to edit Master title style</a:t>
            </a:r>
            <a:endParaRPr lang="en-US" dirty="0"/>
          </a:p>
        </p:txBody>
      </p:sp>
      <p:sp>
        <p:nvSpPr>
          <p:cNvPr id="428044" name="Rectangle 12"/>
          <p:cNvSpPr>
            <a:spLocks noGrp="1" noChangeArrowheads="1"/>
          </p:cNvSpPr>
          <p:nvPr>
            <p:ph type="subTitle" idx="1"/>
          </p:nvPr>
        </p:nvSpPr>
        <p:spPr>
          <a:xfrm>
            <a:off x="2269069" y="3200400"/>
            <a:ext cx="9478433" cy="2971800"/>
          </a:xfrm>
        </p:spPr>
        <p:txBody>
          <a:bodyPr/>
          <a:lstStyle>
            <a:lvl1pPr marL="0" indent="0">
              <a:buFont typeface="Arial Narrow" pitchFamily="34" charset="0"/>
              <a:buNone/>
              <a:defRPr sz="2800"/>
            </a:lvl1pPr>
          </a:lstStyle>
          <a:p>
            <a:r>
              <a:rPr lang="en-US" dirty="0"/>
              <a:t>Click to edit Master subtitle style</a:t>
            </a:r>
          </a:p>
        </p:txBody>
      </p:sp>
      <p:sp>
        <p:nvSpPr>
          <p:cNvPr id="17" name="Freeform 9">
            <a:extLst>
              <a:ext uri="{FF2B5EF4-FFF2-40B4-BE49-F238E27FC236}">
                <a16:creationId xmlns:a16="http://schemas.microsoft.com/office/drawing/2014/main" id="{4FADD236-DEC3-4295-80C9-7D7B38296FB6}"/>
              </a:ext>
            </a:extLst>
          </p:cNvPr>
          <p:cNvSpPr>
            <a:spLocks/>
          </p:cNvSpPr>
          <p:nvPr userDrawn="1"/>
        </p:nvSpPr>
        <p:spPr bwMode="auto">
          <a:xfrm>
            <a:off x="-12699" y="-4763"/>
            <a:ext cx="1318684"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chemeClr val="accent3">
              <a:lumMod val="50000"/>
            </a:schemeClr>
          </a:solidFill>
          <a:ln w="9525">
            <a:noFill/>
            <a:round/>
            <a:headEnd/>
            <a:tailEnd/>
          </a:ln>
          <a:effectLst/>
        </p:spPr>
        <p:txBody>
          <a:bodyPr/>
          <a:lstStyle/>
          <a:p>
            <a:pPr>
              <a:defRPr/>
            </a:pPr>
            <a:endParaRPr lang="en-US">
              <a:latin typeface="Arial" charset="0"/>
            </a:endParaRPr>
          </a:p>
        </p:txBody>
      </p:sp>
    </p:spTree>
    <p:extLst>
      <p:ext uri="{BB962C8B-B14F-4D97-AF65-F5344CB8AC3E}">
        <p14:creationId xmlns:p14="http://schemas.microsoft.com/office/powerpoint/2010/main" val="106701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5392601-1E2E-4B55-B0ED-A0919C3BCB1F}" type="slidenum">
              <a:rPr lang="en-US" smtClean="0"/>
              <a:pPr>
                <a:defRPr/>
              </a:pPr>
              <a:t>‹#›</a:t>
            </a:fld>
            <a:endParaRPr lang="en-US"/>
          </a:p>
        </p:txBody>
      </p:sp>
    </p:spTree>
    <p:extLst>
      <p:ext uri="{BB962C8B-B14F-4D97-AF65-F5344CB8AC3E}">
        <p14:creationId xmlns:p14="http://schemas.microsoft.com/office/powerpoint/2010/main" val="196106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6186" y="104775"/>
            <a:ext cx="2747433"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652" y="104775"/>
            <a:ext cx="8043333" cy="64976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28D1C73F-EF9B-45FA-8F88-16ED4B2A91C4}" type="slidenum">
              <a:rPr lang="en-US" smtClean="0"/>
              <a:pPr>
                <a:defRPr/>
              </a:pPr>
              <a:t>‹#›</a:t>
            </a:fld>
            <a:endParaRPr lang="en-US"/>
          </a:p>
        </p:txBody>
      </p:sp>
    </p:spTree>
    <p:extLst>
      <p:ext uri="{BB962C8B-B14F-4D97-AF65-F5344CB8AC3E}">
        <p14:creationId xmlns:p14="http://schemas.microsoft.com/office/powerpoint/2010/main" val="255739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9286" y="104775"/>
            <a:ext cx="10949516" cy="947738"/>
          </a:xfrm>
        </p:spPr>
        <p:txBody>
          <a:bodyPr/>
          <a:lstStyle/>
          <a:p>
            <a:r>
              <a:rPr lang="en-US"/>
              <a:t>Click to edit Master title style</a:t>
            </a:r>
          </a:p>
        </p:txBody>
      </p:sp>
      <p:sp>
        <p:nvSpPr>
          <p:cNvPr id="3" name="Content Placeholder 2"/>
          <p:cNvSpPr>
            <a:spLocks noGrp="1"/>
          </p:cNvSpPr>
          <p:nvPr>
            <p:ph sz="half" idx="1"/>
          </p:nvPr>
        </p:nvSpPr>
        <p:spPr>
          <a:xfrm>
            <a:off x="1009653" y="1311275"/>
            <a:ext cx="5395383"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08233" y="1311275"/>
            <a:ext cx="5395384"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10F2F596-F8B1-4B9D-A929-02AEAF20F024}" type="slidenum">
              <a:rPr lang="en-US" smtClean="0"/>
              <a:pPr>
                <a:defRPr/>
              </a:pPr>
              <a:t>‹#›</a:t>
            </a:fld>
            <a:endParaRPr lang="en-US"/>
          </a:p>
        </p:txBody>
      </p:sp>
    </p:spTree>
    <p:extLst>
      <p:ext uri="{BB962C8B-B14F-4D97-AF65-F5344CB8AC3E}">
        <p14:creationId xmlns:p14="http://schemas.microsoft.com/office/powerpoint/2010/main" val="57676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219" y="127003"/>
            <a:ext cx="11857567" cy="835025"/>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r>
              <a:rPr lang="en-US" noProof="0"/>
              <a:t>Click icon to add chart</a:t>
            </a:r>
          </a:p>
        </p:txBody>
      </p:sp>
      <p:sp>
        <p:nvSpPr>
          <p:cNvPr id="4" name="Rectangle 4"/>
          <p:cNvSpPr>
            <a:spLocks noGrp="1" noChangeArrowheads="1"/>
          </p:cNvSpPr>
          <p:nvPr>
            <p:ph type="ftr" sz="quarter" idx="10"/>
          </p:nvPr>
        </p:nvSpPr>
        <p:spPr>
          <a:xfrm>
            <a:off x="135468" y="6604003"/>
            <a:ext cx="11921067" cy="246063"/>
          </a:xfrm>
          <a:prstGeom prst="rect">
            <a:avLst/>
          </a:prstGeom>
        </p:spPr>
        <p:txBody>
          <a:bodyPr/>
          <a:lstStyle>
            <a:lvl1pPr>
              <a:defRPr>
                <a:latin typeface="Arial" pitchFamily="34" charset="0"/>
              </a:defRPr>
            </a:lvl1pPr>
          </a:lstStyle>
          <a:p>
            <a:pPr>
              <a:defRPr/>
            </a:pPr>
            <a:r>
              <a:rPr lang="en-US"/>
              <a:t>Copyright © 1998-2007, Dr. Jean-Paul Rodrigue, Dept. of Economics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04247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69C3F95-3240-46E5-A4B5-C1DDC92A797A}" type="slidenum">
              <a:rPr lang="en-US" smtClean="0"/>
              <a:pPr>
                <a:defRPr/>
              </a:pPr>
              <a:t>‹#›</a:t>
            </a:fld>
            <a:endParaRPr lang="en-US"/>
          </a:p>
        </p:txBody>
      </p:sp>
    </p:spTree>
    <p:extLst>
      <p:ext uri="{BB962C8B-B14F-4D97-AF65-F5344CB8AC3E}">
        <p14:creationId xmlns:p14="http://schemas.microsoft.com/office/powerpoint/2010/main" val="9025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8524" y="149899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08524" y="3031676"/>
            <a:ext cx="10363200" cy="2704625"/>
          </a:xfrm>
        </p:spPr>
        <p:txBody>
          <a:bodyPr anchor="b"/>
          <a:lstStyle>
            <a:lvl1pPr marL="0" indent="0">
              <a:buNone/>
              <a:defRPr sz="24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E031180-FEC7-409C-AC0C-2F194DCEACEF}" type="slidenum">
              <a:rPr lang="en-US" smtClean="0"/>
              <a:pPr>
                <a:defRPr/>
              </a:pPr>
              <a:t>‹#›</a:t>
            </a:fld>
            <a:endParaRPr lang="en-US"/>
          </a:p>
        </p:txBody>
      </p:sp>
    </p:spTree>
    <p:extLst>
      <p:ext uri="{BB962C8B-B14F-4D97-AF65-F5344CB8AC3E}">
        <p14:creationId xmlns:p14="http://schemas.microsoft.com/office/powerpoint/2010/main" val="88947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9653" y="1311275"/>
            <a:ext cx="5395383" cy="5291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8233" y="1311275"/>
            <a:ext cx="5395384" cy="5291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D87858B3-9AEB-4F28-9FAF-316752B6C553}" type="slidenum">
              <a:rPr lang="en-US" smtClean="0"/>
              <a:pPr>
                <a:defRPr/>
              </a:pPr>
              <a:t>‹#›</a:t>
            </a:fld>
            <a:endParaRPr lang="en-US"/>
          </a:p>
        </p:txBody>
      </p:sp>
    </p:spTree>
    <p:extLst>
      <p:ext uri="{BB962C8B-B14F-4D97-AF65-F5344CB8AC3E}">
        <p14:creationId xmlns:p14="http://schemas.microsoft.com/office/powerpoint/2010/main" val="424524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EA3B785C-889F-4A67-99B4-7AF7407A142C}" type="slidenum">
              <a:rPr lang="en-US" smtClean="0"/>
              <a:pPr>
                <a:defRPr/>
              </a:pPr>
              <a:t>‹#›</a:t>
            </a:fld>
            <a:endParaRPr lang="en-US"/>
          </a:p>
        </p:txBody>
      </p:sp>
    </p:spTree>
    <p:extLst>
      <p:ext uri="{BB962C8B-B14F-4D97-AF65-F5344CB8AC3E}">
        <p14:creationId xmlns:p14="http://schemas.microsoft.com/office/powerpoint/2010/main" val="4726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F957A872-AFC0-4FD2-B0A2-CCF59742825A}" type="slidenum">
              <a:rPr lang="en-US" smtClean="0"/>
              <a:pPr>
                <a:defRPr/>
              </a:pPr>
              <a:t>‹#›</a:t>
            </a:fld>
            <a:endParaRPr lang="en-US"/>
          </a:p>
        </p:txBody>
      </p:sp>
    </p:spTree>
    <p:extLst>
      <p:ext uri="{BB962C8B-B14F-4D97-AF65-F5344CB8AC3E}">
        <p14:creationId xmlns:p14="http://schemas.microsoft.com/office/powerpoint/2010/main" val="264781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0EDCF82-05BB-488A-8CCB-731F32A6AE8F}" type="slidenum">
              <a:rPr lang="en-US" smtClean="0"/>
              <a:pPr>
                <a:defRPr/>
              </a:pPr>
              <a:t>‹#›</a:t>
            </a:fld>
            <a:endParaRPr lang="en-US"/>
          </a:p>
        </p:txBody>
      </p:sp>
    </p:spTree>
    <p:extLst>
      <p:ext uri="{BB962C8B-B14F-4D97-AF65-F5344CB8AC3E}">
        <p14:creationId xmlns:p14="http://schemas.microsoft.com/office/powerpoint/2010/main" val="153678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D6DC6E0-F9B0-4152-98D9-AA615800753C}" type="slidenum">
              <a:rPr lang="en-US" smtClean="0"/>
              <a:pPr>
                <a:defRPr/>
              </a:pPr>
              <a:t>‹#›</a:t>
            </a:fld>
            <a:endParaRPr lang="en-US"/>
          </a:p>
        </p:txBody>
      </p:sp>
    </p:spTree>
    <p:extLst>
      <p:ext uri="{BB962C8B-B14F-4D97-AF65-F5344CB8AC3E}">
        <p14:creationId xmlns:p14="http://schemas.microsoft.com/office/powerpoint/2010/main" val="199389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4B4BB7B-908B-4943-AB96-3860055E0597}" type="slidenum">
              <a:rPr lang="en-US" smtClean="0"/>
              <a:pPr>
                <a:defRPr/>
              </a:pPr>
              <a:t>‹#›</a:t>
            </a:fld>
            <a:endParaRPr lang="en-US"/>
          </a:p>
        </p:txBody>
      </p:sp>
    </p:spTree>
    <p:extLst>
      <p:ext uri="{BB962C8B-B14F-4D97-AF65-F5344CB8AC3E}">
        <p14:creationId xmlns:p14="http://schemas.microsoft.com/office/powerpoint/2010/main" val="33434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world_cover_left"/>
          <p:cNvPicPr>
            <a:picLocks noChangeAspect="1" noChangeArrowheads="1"/>
          </p:cNvPicPr>
          <p:nvPr userDrawn="1"/>
        </p:nvPicPr>
        <p:blipFill>
          <a:blip r:embed="rId15" cstate="screen">
            <a:duotone>
              <a:schemeClr val="bg2">
                <a:shade val="45000"/>
                <a:satMod val="135000"/>
              </a:schemeClr>
              <a:prstClr val="white"/>
            </a:duotone>
            <a:lum bright="20000"/>
            <a:extLst>
              <a:ext uri="{28A0092B-C50C-407E-A947-70E740481C1C}">
                <a14:useLocalDpi xmlns:a14="http://schemas.microsoft.com/office/drawing/2010/main"/>
              </a:ext>
            </a:extLst>
          </a:blip>
          <a:srcRect/>
          <a:stretch>
            <a:fillRect/>
          </a:stretch>
        </p:blipFill>
        <p:spPr bwMode="auto">
          <a:xfrm>
            <a:off x="11077995" y="7752"/>
            <a:ext cx="1097280" cy="2546566"/>
          </a:xfrm>
          <a:prstGeom prst="rect">
            <a:avLst/>
          </a:prstGeom>
          <a:noFill/>
        </p:spPr>
      </p:pic>
      <p:sp>
        <p:nvSpPr>
          <p:cNvPr id="427010" name="Rectangle 2"/>
          <p:cNvSpPr>
            <a:spLocks noGrp="1" noChangeArrowheads="1"/>
          </p:cNvSpPr>
          <p:nvPr>
            <p:ph type="title"/>
          </p:nvPr>
        </p:nvSpPr>
        <p:spPr bwMode="auto">
          <a:xfrm>
            <a:off x="1039286" y="104775"/>
            <a:ext cx="10949516"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8" name="Rectangle 3"/>
          <p:cNvSpPr>
            <a:spLocks noGrp="1" noChangeArrowheads="1"/>
          </p:cNvSpPr>
          <p:nvPr>
            <p:ph type="body" idx="1"/>
          </p:nvPr>
        </p:nvSpPr>
        <p:spPr bwMode="auto">
          <a:xfrm>
            <a:off x="1009653" y="1311275"/>
            <a:ext cx="10993967"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7014" name="Rectangle 6"/>
          <p:cNvSpPr>
            <a:spLocks noChangeArrowheads="1"/>
          </p:cNvSpPr>
          <p:nvPr/>
        </p:nvSpPr>
        <p:spPr bwMode="auto">
          <a:xfrm>
            <a:off x="-14817" y="-11113"/>
            <a:ext cx="1016001" cy="1447801"/>
          </a:xfrm>
          <a:prstGeom prst="rect">
            <a:avLst/>
          </a:prstGeom>
          <a:solidFill>
            <a:schemeClr val="accent3">
              <a:lumMod val="75000"/>
            </a:schemeClr>
          </a:solidFill>
          <a:ln w="9525">
            <a:noFill/>
            <a:miter lim="800000"/>
            <a:headEnd/>
            <a:tailEnd/>
          </a:ln>
          <a:effectLst/>
        </p:spPr>
        <p:txBody>
          <a:bodyPr wrap="none" anchor="ctr"/>
          <a:lstStyle/>
          <a:p>
            <a:pPr>
              <a:defRPr/>
            </a:pPr>
            <a:endParaRPr lang="en-US">
              <a:latin typeface="Arial" charset="0"/>
            </a:endParaRPr>
          </a:p>
        </p:txBody>
      </p:sp>
      <p:sp>
        <p:nvSpPr>
          <p:cNvPr id="427015" name="Rectangle 7"/>
          <p:cNvSpPr>
            <a:spLocks noChangeArrowheads="1"/>
          </p:cNvSpPr>
          <p:nvPr/>
        </p:nvSpPr>
        <p:spPr bwMode="auto">
          <a:xfrm>
            <a:off x="-14817" y="1436688"/>
            <a:ext cx="1016001" cy="5421312"/>
          </a:xfrm>
          <a:prstGeom prst="rect">
            <a:avLst/>
          </a:prstGeom>
          <a:gradFill rotWithShape="1">
            <a:gsLst>
              <a:gs pos="0">
                <a:schemeClr val="accent3">
                  <a:lumMod val="60000"/>
                  <a:lumOff val="40000"/>
                </a:schemeClr>
              </a:gs>
              <a:gs pos="100000">
                <a:schemeClr val="bg1">
                  <a:alpha val="75000"/>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427016" name="Rectangle 8"/>
          <p:cNvSpPr>
            <a:spLocks noChangeArrowheads="1"/>
          </p:cNvSpPr>
          <p:nvPr/>
        </p:nvSpPr>
        <p:spPr bwMode="auto">
          <a:xfrm>
            <a:off x="1909235" y="1061849"/>
            <a:ext cx="10282767" cy="228600"/>
          </a:xfrm>
          <a:prstGeom prst="rect">
            <a:avLst/>
          </a:prstGeom>
          <a:gradFill rotWithShape="1">
            <a:gsLst>
              <a:gs pos="0">
                <a:schemeClr val="bg1">
                  <a:alpha val="75000"/>
                </a:schemeClr>
              </a:gs>
              <a:gs pos="100000">
                <a:schemeClr val="accent3">
                  <a:lumMod val="75000"/>
                  <a:alpha val="75000"/>
                </a:schemeClr>
              </a:gs>
            </a:gsLst>
            <a:lin ang="0" scaled="1"/>
          </a:gradFill>
          <a:ln w="9525">
            <a:noFill/>
            <a:miter lim="800000"/>
            <a:headEnd/>
            <a:tailEnd/>
          </a:ln>
          <a:effectLst/>
        </p:spPr>
        <p:txBody>
          <a:bodyPr wrap="none" anchor="ctr"/>
          <a:lstStyle/>
          <a:p>
            <a:pPr>
              <a:defRPr/>
            </a:pPr>
            <a:endParaRPr lang="en-US">
              <a:latin typeface="Arial" charset="0"/>
            </a:endParaRPr>
          </a:p>
        </p:txBody>
      </p:sp>
      <p:sp>
        <p:nvSpPr>
          <p:cNvPr id="427012" name="Rectangle 4"/>
          <p:cNvSpPr>
            <a:spLocks noGrp="1" noChangeArrowheads="1"/>
          </p:cNvSpPr>
          <p:nvPr>
            <p:ph type="sldNum" sz="quarter" idx="4"/>
          </p:nvPr>
        </p:nvSpPr>
        <p:spPr bwMode="auto">
          <a:xfrm>
            <a:off x="254000" y="6353175"/>
            <a:ext cx="508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1">
                <a:latin typeface="+mn-lt"/>
              </a:defRPr>
            </a:lvl1pPr>
          </a:lstStyle>
          <a:p>
            <a:pPr>
              <a:defRPr/>
            </a:pPr>
            <a:fld id="{A804F94F-6D6A-436D-90D8-811D83A165EB}" type="slidenum">
              <a:rPr lang="en-US" smtClean="0"/>
              <a:pPr>
                <a:defRPr/>
              </a:pPr>
              <a:t>‹#›</a:t>
            </a:fld>
            <a:endParaRPr lang="en-US"/>
          </a:p>
        </p:txBody>
      </p:sp>
      <p:sp>
        <p:nvSpPr>
          <p:cNvPr id="12" name="Rectangle 7">
            <a:extLst>
              <a:ext uri="{FF2B5EF4-FFF2-40B4-BE49-F238E27FC236}">
                <a16:creationId xmlns:a16="http://schemas.microsoft.com/office/drawing/2014/main" id="{5344202B-C44B-4122-BB01-BED85ACA0B3A}"/>
              </a:ext>
            </a:extLst>
          </p:cNvPr>
          <p:cNvSpPr>
            <a:spLocks noChangeArrowheads="1"/>
          </p:cNvSpPr>
          <p:nvPr userDrawn="1"/>
        </p:nvSpPr>
        <p:spPr bwMode="auto">
          <a:xfrm>
            <a:off x="-14817" y="1436688"/>
            <a:ext cx="1016001" cy="5421312"/>
          </a:xfrm>
          <a:prstGeom prst="rect">
            <a:avLst/>
          </a:prstGeom>
          <a:gradFill rotWithShape="1">
            <a:gsLst>
              <a:gs pos="0">
                <a:schemeClr val="accent3">
                  <a:lumMod val="60000"/>
                  <a:lumOff val="40000"/>
                </a:schemeClr>
              </a:gs>
              <a:gs pos="100000">
                <a:schemeClr val="bg1">
                  <a:alpha val="75000"/>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13" name="Text Box 10">
            <a:extLst>
              <a:ext uri="{FF2B5EF4-FFF2-40B4-BE49-F238E27FC236}">
                <a16:creationId xmlns:a16="http://schemas.microsoft.com/office/drawing/2014/main" id="{7D67D686-EDE9-43E7-9D28-5653E686DC7C}"/>
              </a:ext>
            </a:extLst>
          </p:cNvPr>
          <p:cNvSpPr txBox="1">
            <a:spLocks noChangeArrowheads="1"/>
          </p:cNvSpPr>
          <p:nvPr userDrawn="1"/>
        </p:nvSpPr>
        <p:spPr bwMode="auto">
          <a:xfrm>
            <a:off x="10382251" y="6653213"/>
            <a:ext cx="1197444" cy="153888"/>
          </a:xfrm>
          <a:prstGeom prst="rect">
            <a:avLst/>
          </a:prstGeom>
          <a:noFill/>
          <a:ln w="9525">
            <a:noFill/>
            <a:miter lim="800000"/>
            <a:headEnd/>
            <a:tailEnd/>
          </a:ln>
          <a:effectLst/>
        </p:spPr>
        <p:txBody>
          <a:bodyPr wrap="none" lIns="0" tIns="0" rIns="0" bIns="0">
            <a:spAutoFit/>
          </a:bodyPr>
          <a:lstStyle/>
          <a:p>
            <a:pPr>
              <a:defRPr/>
            </a:pPr>
            <a:r>
              <a:rPr lang="en-US" sz="1000" dirty="0">
                <a:latin typeface="Arial Narrow" pitchFamily="34" charset="0"/>
              </a:rPr>
              <a:t>© Dr. Jean-Paul Rodrigue</a:t>
            </a:r>
          </a:p>
        </p:txBody>
      </p:sp>
    </p:spTree>
    <p:extLst>
      <p:ext uri="{BB962C8B-B14F-4D97-AF65-F5344CB8AC3E}">
        <p14:creationId xmlns:p14="http://schemas.microsoft.com/office/powerpoint/2010/main" val="2414361388"/>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Lst>
  <p:txStyles>
    <p:titleStyle>
      <a:lvl1pPr algn="l" rtl="0" eaLnBrk="1" fontAlgn="base" hangingPunct="1">
        <a:spcBef>
          <a:spcPct val="0"/>
        </a:spcBef>
        <a:spcAft>
          <a:spcPct val="0"/>
        </a:spcAft>
        <a:defRPr sz="2800" b="1">
          <a:solidFill>
            <a:schemeClr val="accent3">
              <a:lumMod val="50000"/>
            </a:schemeClr>
          </a:solidFill>
          <a:effectLst>
            <a:outerShdw blurRad="38100" dist="38100" dir="2700000" algn="tl">
              <a:srgbClr val="C0C0C0"/>
            </a:outerShdw>
          </a:effectLst>
          <a:latin typeface="Arial Narrow" panose="020B0606020202030204" pitchFamily="34" charset="0"/>
          <a:ea typeface="+mj-ea"/>
          <a:cs typeface="+mj-cs"/>
        </a:defRPr>
      </a:lvl1pPr>
      <a:lvl2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100">
          <a:solidFill>
            <a:srgbClr val="008000"/>
          </a:solidFill>
          <a:effectLst>
            <a:outerShdw blurRad="38100" dist="38100" dir="2700000" algn="tl">
              <a:srgbClr val="C0C0C0"/>
            </a:outerShdw>
          </a:effectLst>
          <a:latin typeface="Impact" pitchFamily="34" charset="0"/>
        </a:defRPr>
      </a:lvl5pPr>
      <a:lvl6pPr marL="3429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6pPr>
      <a:lvl7pPr marL="6858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7pPr>
      <a:lvl8pPr marL="10287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8pPr>
      <a:lvl9pPr marL="1371600" algn="l" rtl="0" eaLnBrk="1" fontAlgn="base" hangingPunct="1">
        <a:spcBef>
          <a:spcPct val="0"/>
        </a:spcBef>
        <a:spcAft>
          <a:spcPct val="0"/>
        </a:spcAft>
        <a:defRPr sz="2100">
          <a:solidFill>
            <a:srgbClr val="CC3300"/>
          </a:solidFill>
          <a:effectLst>
            <a:outerShdw blurRad="38100" dist="38100" dir="2700000" algn="tl">
              <a:srgbClr val="C0C0C0"/>
            </a:outerShdw>
          </a:effectLst>
          <a:latin typeface="Impact" pitchFamily="34" charset="0"/>
        </a:defRPr>
      </a:lvl9pPr>
    </p:titleStyle>
    <p:bodyStyle>
      <a:lvl1pPr marL="257175" indent="-257175" algn="l" rtl="0" eaLnBrk="1" fontAlgn="base" hangingPunct="1">
        <a:spcBef>
          <a:spcPct val="0"/>
        </a:spcBef>
        <a:spcAft>
          <a:spcPct val="0"/>
        </a:spcAft>
        <a:buClr>
          <a:srgbClr val="990000"/>
        </a:buClr>
        <a:buFont typeface="Arial Narrow" pitchFamily="34" charset="0"/>
        <a:buChar char="■"/>
        <a:defRPr sz="2400" b="1">
          <a:solidFill>
            <a:schemeClr val="tx1"/>
          </a:solidFill>
          <a:latin typeface="+mn-lt"/>
          <a:ea typeface="+mn-ea"/>
          <a:cs typeface="+mn-cs"/>
        </a:defRPr>
      </a:lvl1pPr>
      <a:lvl2pPr marL="557213" indent="-214313" algn="l" rtl="0" eaLnBrk="1" fontAlgn="base" hangingPunct="1">
        <a:spcBef>
          <a:spcPct val="0"/>
        </a:spcBef>
        <a:spcAft>
          <a:spcPct val="0"/>
        </a:spcAft>
        <a:buFont typeface="Arial" pitchFamily="34" charset="0"/>
        <a:buChar char="•"/>
        <a:defRPr sz="2000">
          <a:solidFill>
            <a:schemeClr val="tx1"/>
          </a:solidFill>
          <a:latin typeface="+mn-lt"/>
        </a:defRPr>
      </a:lvl2pPr>
      <a:lvl3pPr marL="857250" indent="-171450" algn="l" rtl="0" eaLnBrk="1" fontAlgn="base" hangingPunct="1">
        <a:spcBef>
          <a:spcPct val="0"/>
        </a:spcBef>
        <a:spcAft>
          <a:spcPct val="0"/>
        </a:spcAft>
        <a:buChar char="•"/>
        <a:defRPr sz="1600">
          <a:solidFill>
            <a:schemeClr val="tx1"/>
          </a:solidFill>
          <a:latin typeface="+mn-lt"/>
        </a:defRPr>
      </a:lvl3pPr>
      <a:lvl4pPr marL="1200150" indent="-171450" algn="l" rtl="0" eaLnBrk="1" fontAlgn="base" hangingPunct="1">
        <a:spcBef>
          <a:spcPct val="0"/>
        </a:spcBef>
        <a:spcAft>
          <a:spcPct val="0"/>
        </a:spcAft>
        <a:buChar char="–"/>
        <a:defRPr sz="1400">
          <a:solidFill>
            <a:schemeClr val="tx1"/>
          </a:solidFill>
          <a:latin typeface="+mn-lt"/>
        </a:defRPr>
      </a:lvl4pPr>
      <a:lvl5pPr marL="1543050" indent="-171450" algn="l" rtl="0" eaLnBrk="1" fontAlgn="base" hangingPunct="1">
        <a:spcBef>
          <a:spcPct val="0"/>
        </a:spcBef>
        <a:spcAft>
          <a:spcPct val="0"/>
        </a:spcAft>
        <a:buChar char="»"/>
        <a:defRPr sz="1400">
          <a:solidFill>
            <a:schemeClr val="tx1"/>
          </a:solidFill>
          <a:latin typeface="+mn-lt"/>
        </a:defRPr>
      </a:lvl5pPr>
      <a:lvl6pPr marL="1885950" indent="-171450" algn="l" rtl="0" eaLnBrk="1" fontAlgn="base" hangingPunct="1">
        <a:spcBef>
          <a:spcPct val="0"/>
        </a:spcBef>
        <a:spcAft>
          <a:spcPct val="0"/>
        </a:spcAft>
        <a:buChar char="»"/>
        <a:defRPr sz="1200">
          <a:solidFill>
            <a:srgbClr val="5F5F5F"/>
          </a:solidFill>
          <a:latin typeface="+mn-lt"/>
        </a:defRPr>
      </a:lvl6pPr>
      <a:lvl7pPr marL="2228850" indent="-171450" algn="l" rtl="0" eaLnBrk="1" fontAlgn="base" hangingPunct="1">
        <a:spcBef>
          <a:spcPct val="0"/>
        </a:spcBef>
        <a:spcAft>
          <a:spcPct val="0"/>
        </a:spcAft>
        <a:buChar char="»"/>
        <a:defRPr sz="1200">
          <a:solidFill>
            <a:srgbClr val="5F5F5F"/>
          </a:solidFill>
          <a:latin typeface="+mn-lt"/>
        </a:defRPr>
      </a:lvl7pPr>
      <a:lvl8pPr marL="2571750" indent="-171450" algn="l" rtl="0" eaLnBrk="1" fontAlgn="base" hangingPunct="1">
        <a:spcBef>
          <a:spcPct val="0"/>
        </a:spcBef>
        <a:spcAft>
          <a:spcPct val="0"/>
        </a:spcAft>
        <a:buChar char="»"/>
        <a:defRPr sz="1200">
          <a:solidFill>
            <a:srgbClr val="5F5F5F"/>
          </a:solidFill>
          <a:latin typeface="+mn-lt"/>
        </a:defRPr>
      </a:lvl8pPr>
      <a:lvl9pPr marL="2914650" indent="-171450" algn="l" rtl="0" eaLnBrk="1" fontAlgn="base" hangingPunct="1">
        <a:spcBef>
          <a:spcPct val="0"/>
        </a:spcBef>
        <a:spcAft>
          <a:spcPct val="0"/>
        </a:spcAft>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transportgeography.org/?page_id=56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ransportgeography.org/?page_id=533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t>Topic 3 – The Challenges of Globalization</a:t>
            </a:r>
          </a:p>
        </p:txBody>
      </p:sp>
      <p:sp>
        <p:nvSpPr>
          <p:cNvPr id="13315" name="Rectangle 3"/>
          <p:cNvSpPr>
            <a:spLocks noGrp="1" noChangeArrowheads="1"/>
          </p:cNvSpPr>
          <p:nvPr>
            <p:ph type="subTitle" idx="1"/>
          </p:nvPr>
        </p:nvSpPr>
        <p:spPr/>
        <p:txBody>
          <a:bodyPr/>
          <a:lstStyle/>
          <a:p>
            <a:r>
              <a:rPr lang="en-US" dirty="0"/>
              <a:t>A – Economic Development</a:t>
            </a:r>
          </a:p>
          <a:p>
            <a:r>
              <a:rPr lang="en-US" dirty="0"/>
              <a:t>B – Inequalities</a:t>
            </a:r>
          </a:p>
          <a:p>
            <a:r>
              <a:rPr lang="en-US" dirty="0"/>
              <a:t>C – War, Conflicts and Terrorism</a:t>
            </a:r>
          </a:p>
          <a:p>
            <a:r>
              <a:rPr lang="en-US" dirty="0"/>
              <a:t>D – The Environment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Human Development Index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3345525"/>
              </p:ext>
            </p:extLst>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05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of the World GDP, 2017 (Current USD)</a:t>
            </a:r>
          </a:p>
        </p:txBody>
      </p:sp>
      <p:graphicFrame>
        <p:nvGraphicFramePr>
          <p:cNvPr id="6" name="Content Placeholder 6">
            <a:extLst>
              <a:ext uri="{FF2B5EF4-FFF2-40B4-BE49-F238E27FC236}">
                <a16:creationId xmlns:a16="http://schemas.microsoft.com/office/drawing/2014/main" id="{48FEDF79-E8F4-40C1-BB55-7DD9F70FBFCE}"/>
              </a:ext>
            </a:extLst>
          </p:cNvPr>
          <p:cNvGraphicFramePr>
            <a:graphicFrameLocks noGrp="1"/>
          </p:cNvGraphicFramePr>
          <p:nvPr>
            <p:ph idx="1"/>
            <p:extLst>
              <p:ext uri="{D42A27DB-BD31-4B8C-83A1-F6EECF244321}">
                <p14:modId xmlns:p14="http://schemas.microsoft.com/office/powerpoint/2010/main" val="432999252"/>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332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E880-176B-4BF1-9735-6292F8752862}"/>
              </a:ext>
            </a:extLst>
          </p:cNvPr>
          <p:cNvSpPr>
            <a:spLocks noGrp="1"/>
          </p:cNvSpPr>
          <p:nvPr>
            <p:ph type="title"/>
          </p:nvPr>
        </p:nvSpPr>
        <p:spPr/>
        <p:txBody>
          <a:bodyPr/>
          <a:lstStyle/>
          <a:p>
            <a:endParaRPr lang="en-US"/>
          </a:p>
        </p:txBody>
      </p:sp>
      <p:pic>
        <p:nvPicPr>
          <p:cNvPr id="4" name="Picture 3" descr="A close up of a map&#10;&#10;Description automatically generated">
            <a:extLst>
              <a:ext uri="{FF2B5EF4-FFF2-40B4-BE49-F238E27FC236}">
                <a16:creationId xmlns:a16="http://schemas.microsoft.com/office/drawing/2014/main" id="{80E90702-22E8-4117-A6CE-E3374C929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70" y="0"/>
            <a:ext cx="9715500" cy="6858000"/>
          </a:xfrm>
          <a:prstGeom prst="rect">
            <a:avLst/>
          </a:prstGeom>
        </p:spPr>
      </p:pic>
      <p:sp>
        <p:nvSpPr>
          <p:cNvPr id="6" name="Action Button: Document 5" title="Read this Web Page">
            <a:hlinkClick r:id="rId4" highlightClick="1"/>
            <a:extLst>
              <a:ext uri="{FF2B5EF4-FFF2-40B4-BE49-F238E27FC236}">
                <a16:creationId xmlns:a16="http://schemas.microsoft.com/office/drawing/2014/main" id="{10E3A4EC-E7F8-489E-AFF1-72CF1CB58DC1}"/>
              </a:ext>
            </a:extLst>
          </p:cNvPr>
          <p:cNvSpPr/>
          <p:nvPr/>
        </p:nvSpPr>
        <p:spPr bwMode="auto">
          <a:xfrm>
            <a:off x="198266" y="5241068"/>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8" name="TextBox 7">
            <a:extLst>
              <a:ext uri="{FF2B5EF4-FFF2-40B4-BE49-F238E27FC236}">
                <a16:creationId xmlns:a16="http://schemas.microsoft.com/office/drawing/2014/main" id="{768ACE11-B53D-4450-B564-1ACAACAC447A}"/>
              </a:ext>
            </a:extLst>
          </p:cNvPr>
          <p:cNvSpPr txBox="1"/>
          <p:nvPr/>
        </p:nvSpPr>
        <p:spPr>
          <a:xfrm>
            <a:off x="801583" y="5302278"/>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47493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Measuring Development: Social Indicators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8823392"/>
              </p:ext>
            </p:extLst>
          </p:nvPr>
        </p:nvGraphicFramePr>
        <p:xfrm>
          <a:off x="1009650" y="1311275"/>
          <a:ext cx="10993439" cy="4119880"/>
        </p:xfrm>
        <a:graphic>
          <a:graphicData uri="http://schemas.openxmlformats.org/drawingml/2006/table">
            <a:tbl>
              <a:tblPr firstRow="1" firstCol="1" bandRow="1">
                <a:tableStyleId>{D03447BB-5D67-496B-8E87-E561075AD55C}</a:tableStyleId>
              </a:tblPr>
              <a:tblGrid>
                <a:gridCol w="2647822">
                  <a:extLst>
                    <a:ext uri="{9D8B030D-6E8A-4147-A177-3AD203B41FA5}">
                      <a16:colId xmlns:a16="http://schemas.microsoft.com/office/drawing/2014/main" val="20000"/>
                    </a:ext>
                  </a:extLst>
                </a:gridCol>
                <a:gridCol w="4965461">
                  <a:extLst>
                    <a:ext uri="{9D8B030D-6E8A-4147-A177-3AD203B41FA5}">
                      <a16:colId xmlns:a16="http://schemas.microsoft.com/office/drawing/2014/main" val="20001"/>
                    </a:ext>
                  </a:extLst>
                </a:gridCol>
                <a:gridCol w="3380156">
                  <a:extLst>
                    <a:ext uri="{9D8B030D-6E8A-4147-A177-3AD203B41FA5}">
                      <a16:colId xmlns:a16="http://schemas.microsoft.com/office/drawing/2014/main" val="20002"/>
                    </a:ext>
                  </a:extLst>
                </a:gridCol>
              </a:tblGrid>
              <a:tr h="370840">
                <a:tc>
                  <a:txBody>
                    <a:bodyPr/>
                    <a:lstStyle/>
                    <a:p>
                      <a:endParaRPr lang="en-US" sz="1800" dirty="0"/>
                    </a:p>
                  </a:txBody>
                  <a:tcPr marL="121914" marR="121914"/>
                </a:tc>
                <a:tc>
                  <a:txBody>
                    <a:bodyPr/>
                    <a:lstStyle/>
                    <a:p>
                      <a:r>
                        <a:rPr lang="en-US" sz="1800" dirty="0"/>
                        <a:t>Definition</a:t>
                      </a:r>
                    </a:p>
                  </a:txBody>
                  <a:tcPr marL="121914" marR="121914"/>
                </a:tc>
                <a:tc>
                  <a:txBody>
                    <a:bodyPr/>
                    <a:lstStyle/>
                    <a:p>
                      <a:r>
                        <a:rPr lang="en-US" sz="1800" dirty="0"/>
                        <a:t>Globalization</a:t>
                      </a:r>
                    </a:p>
                  </a:txBody>
                  <a:tcPr marL="121914" marR="121914"/>
                </a:tc>
                <a:extLst>
                  <a:ext uri="{0D108BD9-81ED-4DB2-BD59-A6C34878D82A}">
                    <a16:rowId xmlns:a16="http://schemas.microsoft.com/office/drawing/2014/main" val="10000"/>
                  </a:ext>
                </a:extLst>
              </a:tr>
              <a:tr h="370840">
                <a:tc>
                  <a:txBody>
                    <a:bodyPr/>
                    <a:lstStyle/>
                    <a:p>
                      <a:r>
                        <a:rPr lang="en-US" sz="1800" dirty="0">
                          <a:solidFill>
                            <a:schemeClr val="tx1"/>
                          </a:solidFill>
                        </a:rPr>
                        <a:t>Life</a:t>
                      </a:r>
                      <a:r>
                        <a:rPr lang="en-US" sz="1800" baseline="0" dirty="0">
                          <a:solidFill>
                            <a:schemeClr val="tx1"/>
                          </a:solidFill>
                        </a:rPr>
                        <a:t> expectancy</a:t>
                      </a:r>
                      <a:endParaRPr lang="en-US" sz="1800" dirty="0">
                        <a:solidFill>
                          <a:schemeClr val="tx1"/>
                        </a:solidFill>
                      </a:endParaRPr>
                    </a:p>
                  </a:txBody>
                  <a:tcPr marL="121914" marR="121914"/>
                </a:tc>
                <a:tc>
                  <a:txBody>
                    <a:bodyPr/>
                    <a:lstStyle/>
                    <a:p>
                      <a:r>
                        <a:rPr lang="en-US" sz="1800" dirty="0">
                          <a:solidFill>
                            <a:schemeClr val="tx1"/>
                          </a:solidFill>
                        </a:rPr>
                        <a:t>Number of years a person is expected to live. Based on current death rates. </a:t>
                      </a:r>
                    </a:p>
                  </a:txBody>
                  <a:tcPr marL="121914" marR="121914"/>
                </a:tc>
                <a:tc>
                  <a:txBody>
                    <a:bodyPr/>
                    <a:lstStyle/>
                    <a:p>
                      <a:r>
                        <a:rPr lang="en-US" sz="1800" dirty="0">
                          <a:solidFill>
                            <a:schemeClr val="tx1"/>
                          </a:solidFill>
                        </a:rPr>
                        <a:t>Positive impacts (increase)</a:t>
                      </a:r>
                    </a:p>
                  </a:txBody>
                  <a:tcPr marL="121914" marR="121914"/>
                </a:tc>
                <a:extLst>
                  <a:ext uri="{0D108BD9-81ED-4DB2-BD59-A6C34878D82A}">
                    <a16:rowId xmlns:a16="http://schemas.microsoft.com/office/drawing/2014/main" val="10001"/>
                  </a:ext>
                </a:extLst>
              </a:tr>
              <a:tr h="370840">
                <a:tc>
                  <a:txBody>
                    <a:bodyPr/>
                    <a:lstStyle/>
                    <a:p>
                      <a:r>
                        <a:rPr lang="en-US" sz="1800" dirty="0">
                          <a:solidFill>
                            <a:schemeClr val="tx1"/>
                          </a:solidFill>
                        </a:rPr>
                        <a:t>Fertility</a:t>
                      </a:r>
                    </a:p>
                  </a:txBody>
                  <a:tcPr marL="121914" marR="121914"/>
                </a:tc>
                <a:tc>
                  <a:txBody>
                    <a:bodyPr/>
                    <a:lstStyle/>
                    <a:p>
                      <a:r>
                        <a:rPr lang="en-US" sz="1800" dirty="0">
                          <a:solidFill>
                            <a:schemeClr val="tx1"/>
                          </a:solidFill>
                        </a:rPr>
                        <a:t>Number of live births per female of reproductive age (15-49). Indicates population change over a long period of time.</a:t>
                      </a:r>
                    </a:p>
                  </a:txBody>
                  <a:tcPr marL="121914" marR="121914"/>
                </a:tc>
                <a:tc>
                  <a:txBody>
                    <a:bodyPr/>
                    <a:lstStyle/>
                    <a:p>
                      <a:r>
                        <a:rPr lang="en-US" sz="1800" dirty="0">
                          <a:solidFill>
                            <a:schemeClr val="tx1"/>
                          </a:solidFill>
                        </a:rPr>
                        <a:t>Positive impacts (lower)</a:t>
                      </a:r>
                    </a:p>
                  </a:txBody>
                  <a:tcPr marL="121914" marR="121914"/>
                </a:tc>
                <a:extLst>
                  <a:ext uri="{0D108BD9-81ED-4DB2-BD59-A6C34878D82A}">
                    <a16:rowId xmlns:a16="http://schemas.microsoft.com/office/drawing/2014/main" val="10002"/>
                  </a:ext>
                </a:extLst>
              </a:tr>
              <a:tr h="370840">
                <a:tc>
                  <a:txBody>
                    <a:bodyPr/>
                    <a:lstStyle/>
                    <a:p>
                      <a:r>
                        <a:rPr lang="en-US" sz="1800" dirty="0">
                          <a:solidFill>
                            <a:schemeClr val="tx1"/>
                          </a:solidFill>
                        </a:rPr>
                        <a:t>Infant mortality</a:t>
                      </a:r>
                    </a:p>
                  </a:txBody>
                  <a:tcPr marL="121914" marR="121914"/>
                </a:tc>
                <a:tc>
                  <a:txBody>
                    <a:bodyPr/>
                    <a:lstStyle/>
                    <a:p>
                      <a:r>
                        <a:rPr lang="en-US" sz="1800" dirty="0">
                          <a:solidFill>
                            <a:schemeClr val="tx1"/>
                          </a:solidFill>
                        </a:rPr>
                        <a:t>Numbers of deaths of infants (below</a:t>
                      </a:r>
                      <a:r>
                        <a:rPr lang="en-US" sz="1800" baseline="0" dirty="0">
                          <a:solidFill>
                            <a:schemeClr val="tx1"/>
                          </a:solidFill>
                        </a:rPr>
                        <a:t> 5 years) </a:t>
                      </a:r>
                      <a:r>
                        <a:rPr lang="en-US" sz="1800" dirty="0">
                          <a:solidFill>
                            <a:schemeClr val="tx1"/>
                          </a:solidFill>
                        </a:rPr>
                        <a:t>year per 1000 live births of the same year. Reflects the quality of the health system. </a:t>
                      </a:r>
                    </a:p>
                  </a:txBody>
                  <a:tcPr marL="121914" marR="121914"/>
                </a:tc>
                <a:tc>
                  <a:txBody>
                    <a:bodyPr/>
                    <a:lstStyle/>
                    <a:p>
                      <a:r>
                        <a:rPr lang="en-US" sz="1800" dirty="0">
                          <a:solidFill>
                            <a:schemeClr val="tx1"/>
                          </a:solidFill>
                        </a:rPr>
                        <a:t>Positive impacts (lower)</a:t>
                      </a:r>
                    </a:p>
                  </a:txBody>
                  <a:tcPr marL="121914" marR="121914"/>
                </a:tc>
                <a:extLst>
                  <a:ext uri="{0D108BD9-81ED-4DB2-BD59-A6C34878D82A}">
                    <a16:rowId xmlns:a16="http://schemas.microsoft.com/office/drawing/2014/main" val="10003"/>
                  </a:ext>
                </a:extLst>
              </a:tr>
              <a:tr h="370840">
                <a:tc>
                  <a:txBody>
                    <a:bodyPr/>
                    <a:lstStyle/>
                    <a:p>
                      <a:r>
                        <a:rPr lang="en-US" sz="1800" dirty="0">
                          <a:solidFill>
                            <a:schemeClr val="tx1"/>
                          </a:solidFill>
                        </a:rPr>
                        <a:t>Adult literacy</a:t>
                      </a:r>
                    </a:p>
                  </a:txBody>
                  <a:tcPr marL="121914" marR="121914"/>
                </a:tc>
                <a:tc>
                  <a:txBody>
                    <a:bodyPr/>
                    <a:lstStyle/>
                    <a:p>
                      <a:r>
                        <a:rPr lang="en-US" sz="1800" dirty="0">
                          <a:solidFill>
                            <a:schemeClr val="tx1"/>
                          </a:solidFill>
                        </a:rPr>
                        <a:t>People above 15 years able</a:t>
                      </a:r>
                      <a:r>
                        <a:rPr lang="en-US" sz="1800" baseline="0" dirty="0">
                          <a:solidFill>
                            <a:schemeClr val="tx1"/>
                          </a:solidFill>
                        </a:rPr>
                        <a:t> to read standard instructions.</a:t>
                      </a:r>
                      <a:endParaRPr lang="en-US" sz="1800" dirty="0">
                        <a:solidFill>
                          <a:schemeClr val="tx1"/>
                        </a:solidFill>
                      </a:endParaRPr>
                    </a:p>
                  </a:txBody>
                  <a:tcPr marL="121914" marR="121914"/>
                </a:tc>
                <a:tc>
                  <a:txBody>
                    <a:bodyPr/>
                    <a:lstStyle/>
                    <a:p>
                      <a:r>
                        <a:rPr lang="en-US" sz="1800" dirty="0">
                          <a:solidFill>
                            <a:schemeClr val="tx1"/>
                          </a:solidFill>
                        </a:rPr>
                        <a:t>Positive impacts (increase)</a:t>
                      </a:r>
                    </a:p>
                  </a:txBody>
                  <a:tcPr marL="121914" marR="121914"/>
                </a:tc>
                <a:extLst>
                  <a:ext uri="{0D108BD9-81ED-4DB2-BD59-A6C34878D82A}">
                    <a16:rowId xmlns:a16="http://schemas.microsoft.com/office/drawing/2014/main" val="10004"/>
                  </a:ext>
                </a:extLst>
              </a:tr>
              <a:tr h="370840">
                <a:tc>
                  <a:txBody>
                    <a:bodyPr/>
                    <a:lstStyle/>
                    <a:p>
                      <a:r>
                        <a:rPr lang="en-US" sz="1800" dirty="0">
                          <a:solidFill>
                            <a:schemeClr val="tx1"/>
                          </a:solidFill>
                        </a:rPr>
                        <a:t>Child labor</a:t>
                      </a:r>
                    </a:p>
                  </a:txBody>
                  <a:tcPr marL="121914" marR="121914"/>
                </a:tc>
                <a:tc>
                  <a:txBody>
                    <a:bodyPr/>
                    <a:lstStyle/>
                    <a:p>
                      <a:r>
                        <a:rPr lang="en-US" sz="1800" dirty="0">
                          <a:solidFill>
                            <a:schemeClr val="tx1"/>
                          </a:solidFill>
                        </a:rPr>
                        <a:t>Economically active</a:t>
                      </a:r>
                      <a:r>
                        <a:rPr lang="en-US" sz="1800" baseline="0" dirty="0">
                          <a:solidFill>
                            <a:schemeClr val="tx1"/>
                          </a:solidFill>
                        </a:rPr>
                        <a:t> children under the age of 14. Can combine work and education.</a:t>
                      </a:r>
                      <a:endParaRPr lang="en-US" sz="1800" dirty="0">
                        <a:solidFill>
                          <a:schemeClr val="tx1"/>
                        </a:solidFill>
                      </a:endParaRPr>
                    </a:p>
                  </a:txBody>
                  <a:tcPr marL="121914" marR="121914"/>
                </a:tc>
                <a:tc>
                  <a:txBody>
                    <a:bodyPr/>
                    <a:lstStyle/>
                    <a:p>
                      <a:r>
                        <a:rPr lang="en-US" sz="1800" dirty="0">
                          <a:solidFill>
                            <a:schemeClr val="tx1"/>
                          </a:solidFill>
                        </a:rPr>
                        <a:t>Mitigated impacts</a:t>
                      </a:r>
                    </a:p>
                  </a:txBody>
                  <a:tcPr marL="121914" marR="121914"/>
                </a:tc>
                <a:extLst>
                  <a:ext uri="{0D108BD9-81ED-4DB2-BD59-A6C34878D82A}">
                    <a16:rowId xmlns:a16="http://schemas.microsoft.com/office/drawing/2014/main" val="10005"/>
                  </a:ext>
                </a:extLst>
              </a:tr>
            </a:tbl>
          </a:graphicData>
        </a:graphic>
      </p:graphicFrame>
      <p:pic>
        <p:nvPicPr>
          <p:cNvPr id="5"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988" y="580529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38955" y="5981666"/>
            <a:ext cx="4489578" cy="400110"/>
          </a:xfrm>
          <a:prstGeom prst="rect">
            <a:avLst/>
          </a:prstGeom>
          <a:noFill/>
        </p:spPr>
        <p:txBody>
          <a:bodyPr wrap="square" rtlCol="0">
            <a:spAutoFit/>
          </a:bodyPr>
          <a:lstStyle/>
          <a:p>
            <a:r>
              <a:rPr lang="en-US" sz="2000" b="1" dirty="0">
                <a:latin typeface="Agency FB" pitchFamily="34" charset="0"/>
              </a:rPr>
              <a:t>Explain three social indicators of development</a:t>
            </a:r>
          </a:p>
        </p:txBody>
      </p:sp>
    </p:spTree>
    <p:extLst>
      <p:ext uri="{BB962C8B-B14F-4D97-AF65-F5344CB8AC3E}">
        <p14:creationId xmlns:p14="http://schemas.microsoft.com/office/powerpoint/2010/main" val="241313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65" name="Rectangle 49"/>
          <p:cNvSpPr>
            <a:spLocks noGrp="1" noChangeArrowheads="1"/>
          </p:cNvSpPr>
          <p:nvPr>
            <p:ph type="title"/>
          </p:nvPr>
        </p:nvSpPr>
        <p:spPr/>
        <p:txBody>
          <a:bodyPr/>
          <a:lstStyle/>
          <a:p>
            <a:pPr eaLnBrk="1" hangingPunct="1">
              <a:defRPr/>
            </a:pPr>
            <a:r>
              <a:rPr lang="en-US" dirty="0"/>
              <a:t>Life Expectancy Through Human History</a:t>
            </a:r>
          </a:p>
        </p:txBody>
      </p:sp>
      <p:graphicFrame>
        <p:nvGraphicFramePr>
          <p:cNvPr id="726109" name="Group 93"/>
          <p:cNvGraphicFramePr>
            <a:graphicFrameLocks noGrp="1"/>
          </p:cNvGraphicFramePr>
          <p:nvPr>
            <p:ph idx="1"/>
            <p:extLst>
              <p:ext uri="{D42A27DB-BD31-4B8C-83A1-F6EECF244321}">
                <p14:modId xmlns:p14="http://schemas.microsoft.com/office/powerpoint/2010/main" val="4008401453"/>
              </p:ext>
            </p:extLst>
          </p:nvPr>
        </p:nvGraphicFramePr>
        <p:xfrm>
          <a:off x="1009650" y="1311276"/>
          <a:ext cx="10993437" cy="5441949"/>
        </p:xfrm>
        <a:graphic>
          <a:graphicData uri="http://schemas.openxmlformats.org/drawingml/2006/table">
            <a:tbl>
              <a:tblPr firstRow="1" bandRow="1">
                <a:tableStyleId>{D03447BB-5D67-496B-8E87-E561075AD55C}</a:tableStyleId>
              </a:tblPr>
              <a:tblGrid>
                <a:gridCol w="6221329">
                  <a:extLst>
                    <a:ext uri="{9D8B030D-6E8A-4147-A177-3AD203B41FA5}">
                      <a16:colId xmlns:a16="http://schemas.microsoft.com/office/drawing/2014/main" val="20000"/>
                    </a:ext>
                  </a:extLst>
                </a:gridCol>
                <a:gridCol w="4772108">
                  <a:extLst>
                    <a:ext uri="{9D8B030D-6E8A-4147-A177-3AD203B41FA5}">
                      <a16:colId xmlns:a16="http://schemas.microsoft.com/office/drawing/2014/main" val="20001"/>
                    </a:ext>
                  </a:extLst>
                </a:gridCol>
              </a:tblGrid>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Era</a:t>
                      </a:r>
                      <a:endParaRPr kumimoji="0" lang="en-US" sz="20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Life expectancy</a:t>
                      </a:r>
                      <a:endParaRPr kumimoji="0" lang="en-US" sz="2000" b="1" i="0" u="none" strike="noStrike" cap="none" normalizeH="0" baseline="0" dirty="0">
                        <a:ln>
                          <a:noFill/>
                        </a:ln>
                        <a:solidFill>
                          <a:srgbClr val="080808"/>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0"/>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Neanderthal (350,000 – 25,000 BC)</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a:ln>
                            <a:noFill/>
                          </a:ln>
                          <a:solidFill>
                            <a:schemeClr val="tx1"/>
                          </a:solidFill>
                          <a:effectLst/>
                        </a:rPr>
                        <a:t>20</a:t>
                      </a:r>
                      <a:endParaRPr kumimoji="0" lang="en-US" sz="2000" b="0" i="0" u="none" strike="noStrike" cap="none" normalizeH="0" baseline="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1"/>
                  </a:ext>
                </a:extLst>
              </a:tr>
              <a:tr h="51342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Upper Paleolithic (40,000 – 10,000 BC)</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33</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2"/>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Neolithic (8,500 – 3,500 BC)</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28 to 33</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3"/>
                  </a:ext>
                </a:extLst>
              </a:tr>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Bronze Age (3,500 – 1,200 BC)</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26</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4"/>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Classical Greece and Rome (500 BC – 400 AD)</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20 to 30 (+30 years if survived 20)</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5"/>
                  </a:ext>
                </a:extLst>
              </a:tr>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Medieval Britain (400 – 1500 AD)</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33</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6"/>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Late 19</a:t>
                      </a:r>
                      <a:r>
                        <a:rPr kumimoji="0" lang="en-US" sz="2000" u="none" strike="noStrike" cap="none" normalizeH="0" baseline="30000" dirty="0">
                          <a:ln>
                            <a:noFill/>
                          </a:ln>
                          <a:solidFill>
                            <a:schemeClr val="tx1"/>
                          </a:solidFill>
                          <a:effectLst/>
                        </a:rPr>
                        <a:t>th</a:t>
                      </a:r>
                      <a:r>
                        <a:rPr kumimoji="0" lang="en-US" sz="2000" u="none" strike="noStrike" cap="none" normalizeH="0" baseline="0" dirty="0">
                          <a:ln>
                            <a:noFill/>
                          </a:ln>
                          <a:solidFill>
                            <a:schemeClr val="tx1"/>
                          </a:solidFill>
                          <a:effectLst/>
                        </a:rPr>
                        <a:t> Century in Western Europe</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37</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7"/>
                  </a:ext>
                </a:extLst>
              </a:tr>
              <a:tr h="54693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defRPr/>
                      </a:pPr>
                      <a:r>
                        <a:rPr kumimoji="0" lang="en-US" sz="2000" u="none" strike="noStrike" cap="none" normalizeH="0" baseline="0" dirty="0">
                          <a:ln>
                            <a:noFill/>
                          </a:ln>
                          <a:solidFill>
                            <a:schemeClr val="tx1"/>
                          </a:solidFill>
                          <a:effectLst/>
                        </a:rPr>
                        <a:t>Average Global Life Expectancy (1950)</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48</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2066838087"/>
                  </a:ext>
                </a:extLst>
              </a:tr>
              <a:tr h="548461">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Average Global Life Expectancy (2018)</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solidFill>
                            <a:schemeClr val="tx1"/>
                          </a:solidFill>
                          <a:effectLst/>
                        </a:rPr>
                        <a:t>72.5 (gain of almost 25 years)</a:t>
                      </a:r>
                      <a:endParaRPr kumimoji="0" lang="en-US" sz="2000" b="0" i="0" u="none" strike="noStrike" cap="none" normalizeH="0" baseline="0" dirty="0">
                        <a:ln>
                          <a:noFill/>
                        </a:ln>
                        <a:solidFill>
                          <a:schemeClr val="tx1"/>
                        </a:solidFill>
                        <a:effectLst/>
                        <a:latin typeface="Arial Narrow" pitchFamily="34" charset="0"/>
                      </a:endParaRPr>
                    </a:p>
                  </a:txBody>
                  <a:tcPr marL="124147" marR="124147" marT="46038" marB="46038"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9896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Average Life Expectancy, 1960-2018</a:t>
            </a:r>
          </a:p>
        </p:txBody>
      </p:sp>
      <p:graphicFrame>
        <p:nvGraphicFramePr>
          <p:cNvPr id="7" name="Content Placeholder 5">
            <a:extLst>
              <a:ext uri="{FF2B5EF4-FFF2-40B4-BE49-F238E27FC236}">
                <a16:creationId xmlns:a16="http://schemas.microsoft.com/office/drawing/2014/main" id="{EE32CC60-1D58-4E4E-BAA6-D7A1D8EC89EA}"/>
              </a:ext>
            </a:extLst>
          </p:cNvPr>
          <p:cNvGraphicFramePr>
            <a:graphicFrameLocks noGrp="1"/>
          </p:cNvGraphicFramePr>
          <p:nvPr>
            <p:ph idx="1"/>
            <p:extLst>
              <p:ext uri="{D42A27DB-BD31-4B8C-83A1-F6EECF244321}">
                <p14:modId xmlns:p14="http://schemas.microsoft.com/office/powerpoint/2010/main" val="3018718755"/>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196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 at Birth, Selected Countries (Average for both sexes)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1498358"/>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812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9" name="Rectangle 9"/>
          <p:cNvSpPr>
            <a:spLocks noGrp="1" noChangeArrowheads="1"/>
          </p:cNvSpPr>
          <p:nvPr>
            <p:ph type="title"/>
          </p:nvPr>
        </p:nvSpPr>
        <p:spPr/>
        <p:txBody>
          <a:bodyPr/>
          <a:lstStyle/>
          <a:p>
            <a:pPr eaLnBrk="1" hangingPunct="1">
              <a:defRPr/>
            </a:pPr>
            <a:r>
              <a:rPr lang="en-US" dirty="0"/>
              <a:t>Total Fertility Rate, Selected Countries, 1995-2015</a:t>
            </a:r>
          </a:p>
        </p:txBody>
      </p:sp>
      <p:graphicFrame>
        <p:nvGraphicFramePr>
          <p:cNvPr id="2" name="Object 0"/>
          <p:cNvGraphicFramePr>
            <a:graphicFrameLocks noGrp="1" noChangeAspect="1"/>
          </p:cNvGraphicFramePr>
          <p:nvPr>
            <p:ph idx="1"/>
            <p:extLst>
              <p:ext uri="{D42A27DB-BD31-4B8C-83A1-F6EECF244321}">
                <p14:modId xmlns:p14="http://schemas.microsoft.com/office/powerpoint/2010/main" val="552743040"/>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5125" name="Line 5"/>
          <p:cNvSpPr>
            <a:spLocks noChangeShapeType="1"/>
          </p:cNvSpPr>
          <p:nvPr/>
        </p:nvSpPr>
        <p:spPr bwMode="auto">
          <a:xfrm>
            <a:off x="4545728" y="1530016"/>
            <a:ext cx="0" cy="4953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Text Box 6"/>
          <p:cNvSpPr txBox="1">
            <a:spLocks noChangeArrowheads="1"/>
          </p:cNvSpPr>
          <p:nvPr/>
        </p:nvSpPr>
        <p:spPr bwMode="auto">
          <a:xfrm>
            <a:off x="5249926" y="5190000"/>
            <a:ext cx="24288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dirty="0">
                <a:latin typeface="Arial Narrow" panose="020B0606020202030204" pitchFamily="34" charset="0"/>
              </a:rPr>
              <a:t>Replacement rate (2.1)</a:t>
            </a:r>
          </a:p>
        </p:txBody>
      </p:sp>
    </p:spTree>
    <p:extLst>
      <p:ext uri="{BB962C8B-B14F-4D97-AF65-F5344CB8AC3E}">
        <p14:creationId xmlns:p14="http://schemas.microsoft.com/office/powerpoint/2010/main" val="39457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TFR among Developed Countries, 2005-2018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7559432"/>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79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90" name="Rectangle 6"/>
          <p:cNvSpPr>
            <a:spLocks noGrp="1" noChangeArrowheads="1"/>
          </p:cNvSpPr>
          <p:nvPr>
            <p:ph type="title"/>
          </p:nvPr>
        </p:nvSpPr>
        <p:spPr/>
        <p:txBody>
          <a:bodyPr/>
          <a:lstStyle/>
          <a:p>
            <a:pPr>
              <a:defRPr/>
            </a:pPr>
            <a:r>
              <a:rPr lang="en-US" dirty="0"/>
              <a:t>Infant Mortality Rate, 2008</a:t>
            </a:r>
          </a:p>
        </p:txBody>
      </p:sp>
      <p:pic>
        <p:nvPicPr>
          <p:cNvPr id="4" name="Picture 3" descr="A close up of a map&#10;&#10;Description automatically generated">
            <a:extLst>
              <a:ext uri="{FF2B5EF4-FFF2-40B4-BE49-F238E27FC236}">
                <a16:creationId xmlns:a16="http://schemas.microsoft.com/office/drawing/2014/main" id="{0BEE3636-D150-48E4-ABD3-D4E31DC86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286" y="0"/>
            <a:ext cx="9715500" cy="6858000"/>
          </a:xfrm>
          <a:prstGeom prst="rect">
            <a:avLst/>
          </a:prstGeom>
        </p:spPr>
      </p:pic>
    </p:spTree>
    <p:extLst>
      <p:ext uri="{BB962C8B-B14F-4D97-AF65-F5344CB8AC3E}">
        <p14:creationId xmlns:p14="http://schemas.microsoft.com/office/powerpoint/2010/main" val="231850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pPr eaLnBrk="1" hangingPunct="1">
              <a:defRPr/>
            </a:pPr>
            <a:r>
              <a:rPr lang="en-US"/>
              <a:t>Conditions of Usage</a:t>
            </a:r>
          </a:p>
        </p:txBody>
      </p:sp>
      <p:sp>
        <p:nvSpPr>
          <p:cNvPr id="14339" name="Rectangle 3"/>
          <p:cNvSpPr>
            <a:spLocks noGrp="1" noChangeArrowheads="1"/>
          </p:cNvSpPr>
          <p:nvPr>
            <p:ph idx="1"/>
          </p:nvPr>
        </p:nvSpPr>
        <p:spPr/>
        <p:txBody>
          <a:bodyPr/>
          <a:lstStyle/>
          <a:p>
            <a:pPr eaLnBrk="1" hangingPunct="1"/>
            <a:r>
              <a:rPr lang="en-US"/>
              <a:t>For personal and classroom use only</a:t>
            </a:r>
          </a:p>
          <a:p>
            <a:pPr lvl="1" eaLnBrk="1" hangingPunct="1"/>
            <a:r>
              <a:rPr lang="en-US"/>
              <a:t>Excludes any other forms of communication such as conference presentations, published reports and papers.</a:t>
            </a:r>
          </a:p>
          <a:p>
            <a:pPr eaLnBrk="1" hangingPunct="1"/>
            <a:r>
              <a:rPr lang="en-US"/>
              <a:t>No modification and redistribution permitted</a:t>
            </a:r>
          </a:p>
          <a:p>
            <a:pPr lvl="1" eaLnBrk="1" hangingPunct="1"/>
            <a:r>
              <a:rPr lang="en-US"/>
              <a:t>Cannot be published, in whole or in part, in any form (printed or electronic) and on any media without consent.</a:t>
            </a:r>
          </a:p>
          <a:p>
            <a:pPr eaLnBrk="1" hangingPunct="1"/>
            <a:r>
              <a:rPr lang="en-US"/>
              <a:t>Citation</a:t>
            </a:r>
          </a:p>
          <a:p>
            <a:pPr lvl="1" eaLnBrk="1" hangingPunct="1"/>
            <a:r>
              <a:rPr lang="en-US"/>
              <a:t>Dr. Jean-Paul Rodrigue, Dept. of Global Studies &amp; Geography, Hofstra University.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Adult Literacy Rate (% above 15 years), 2018</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1651469779"/>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426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Percentage of Economically Active Children Aged 7-14</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1354926282"/>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402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a:defRPr/>
            </a:pPr>
            <a:r>
              <a:rPr lang="en-US" dirty="0"/>
              <a:t>Waves of Development</a:t>
            </a:r>
          </a:p>
        </p:txBody>
      </p:sp>
      <p:sp>
        <p:nvSpPr>
          <p:cNvPr id="68" name="Action Button: Document 67" title="Read this Web Page">
            <a:hlinkClick r:id="rId3" highlightClick="1"/>
          </p:cNvPr>
          <p:cNvSpPr/>
          <p:nvPr/>
        </p:nvSpPr>
        <p:spPr bwMode="auto">
          <a:xfrm>
            <a:off x="9597918" y="5910600"/>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a:latin typeface="Verdana" pitchFamily="34" charset="0"/>
            </a:endParaRPr>
          </a:p>
        </p:txBody>
      </p:sp>
      <p:sp>
        <p:nvSpPr>
          <p:cNvPr id="34" name="TextBox 33"/>
          <p:cNvSpPr txBox="1"/>
          <p:nvPr/>
        </p:nvSpPr>
        <p:spPr>
          <a:xfrm>
            <a:off x="7875563" y="6002576"/>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2" name="Line 16">
            <a:extLst>
              <a:ext uri="{FF2B5EF4-FFF2-40B4-BE49-F238E27FC236}">
                <a16:creationId xmlns:a16="http://schemas.microsoft.com/office/drawing/2014/main" id="{061DB8CE-3EB5-4B6E-8F1C-34A93ED523C8}"/>
              </a:ext>
            </a:extLst>
          </p:cNvPr>
          <p:cNvSpPr>
            <a:spLocks noChangeShapeType="1"/>
          </p:cNvSpPr>
          <p:nvPr/>
        </p:nvSpPr>
        <p:spPr bwMode="auto">
          <a:xfrm>
            <a:off x="9871416" y="2512242"/>
            <a:ext cx="0" cy="2560320"/>
          </a:xfrm>
          <a:prstGeom prst="line">
            <a:avLst/>
          </a:prstGeom>
          <a:noFill/>
          <a:ln w="50800">
            <a:solidFill>
              <a:schemeClr val="bg1">
                <a:lumMod val="75000"/>
              </a:schemeClr>
            </a:solidFill>
            <a:round/>
            <a:headEnd/>
            <a:tailEnd/>
          </a:ln>
        </p:spPr>
        <p:txBody>
          <a:bodyPr/>
          <a:lstStyle/>
          <a:p>
            <a:endParaRPr lang="en-US">
              <a:latin typeface="Arial Narrow" panose="020B0606020202030204" pitchFamily="34" charset="0"/>
            </a:endParaRPr>
          </a:p>
        </p:txBody>
      </p:sp>
      <p:sp>
        <p:nvSpPr>
          <p:cNvPr id="3" name="Line 12">
            <a:extLst>
              <a:ext uri="{FF2B5EF4-FFF2-40B4-BE49-F238E27FC236}">
                <a16:creationId xmlns:a16="http://schemas.microsoft.com/office/drawing/2014/main" id="{C81EEC4E-F66F-4699-B7AF-7C2FC1B962BB}"/>
              </a:ext>
            </a:extLst>
          </p:cNvPr>
          <p:cNvSpPr>
            <a:spLocks noChangeShapeType="1"/>
          </p:cNvSpPr>
          <p:nvPr/>
        </p:nvSpPr>
        <p:spPr bwMode="auto">
          <a:xfrm>
            <a:off x="1817830" y="3440233"/>
            <a:ext cx="0" cy="1645920"/>
          </a:xfrm>
          <a:prstGeom prst="line">
            <a:avLst/>
          </a:prstGeom>
          <a:noFill/>
          <a:ln w="50800">
            <a:solidFill>
              <a:schemeClr val="bg1">
                <a:lumMod val="75000"/>
              </a:schemeClr>
            </a:solidFill>
            <a:round/>
            <a:headEnd/>
            <a:tailEnd/>
          </a:ln>
        </p:spPr>
        <p:txBody>
          <a:bodyPr/>
          <a:lstStyle/>
          <a:p>
            <a:endParaRPr lang="en-US">
              <a:latin typeface="Arial Narrow" panose="020B0606020202030204" pitchFamily="34" charset="0"/>
            </a:endParaRPr>
          </a:p>
        </p:txBody>
      </p:sp>
      <p:sp>
        <p:nvSpPr>
          <p:cNvPr id="4" name="Line 13">
            <a:extLst>
              <a:ext uri="{FF2B5EF4-FFF2-40B4-BE49-F238E27FC236}">
                <a16:creationId xmlns:a16="http://schemas.microsoft.com/office/drawing/2014/main" id="{AAD6C915-15A7-4154-BF16-B33056920A58}"/>
              </a:ext>
            </a:extLst>
          </p:cNvPr>
          <p:cNvSpPr>
            <a:spLocks noChangeShapeType="1"/>
          </p:cNvSpPr>
          <p:nvPr/>
        </p:nvSpPr>
        <p:spPr bwMode="auto">
          <a:xfrm>
            <a:off x="3840305" y="3254965"/>
            <a:ext cx="0" cy="1828800"/>
          </a:xfrm>
          <a:prstGeom prst="line">
            <a:avLst/>
          </a:prstGeom>
          <a:noFill/>
          <a:ln w="50800">
            <a:solidFill>
              <a:schemeClr val="bg1">
                <a:lumMod val="75000"/>
              </a:schemeClr>
            </a:solidFill>
            <a:round/>
            <a:headEnd/>
            <a:tailEnd/>
          </a:ln>
        </p:spPr>
        <p:txBody>
          <a:bodyPr/>
          <a:lstStyle/>
          <a:p>
            <a:endParaRPr lang="en-US">
              <a:latin typeface="Arial Narrow" panose="020B0606020202030204" pitchFamily="34" charset="0"/>
            </a:endParaRPr>
          </a:p>
        </p:txBody>
      </p:sp>
      <p:sp>
        <p:nvSpPr>
          <p:cNvPr id="5" name="Line 14">
            <a:extLst>
              <a:ext uri="{FF2B5EF4-FFF2-40B4-BE49-F238E27FC236}">
                <a16:creationId xmlns:a16="http://schemas.microsoft.com/office/drawing/2014/main" id="{EB6C0BB6-1707-4086-A389-AB65D28B674C}"/>
              </a:ext>
            </a:extLst>
          </p:cNvPr>
          <p:cNvSpPr>
            <a:spLocks noChangeShapeType="1"/>
          </p:cNvSpPr>
          <p:nvPr/>
        </p:nvSpPr>
        <p:spPr bwMode="auto">
          <a:xfrm>
            <a:off x="5673867" y="3069706"/>
            <a:ext cx="0" cy="2011680"/>
          </a:xfrm>
          <a:prstGeom prst="line">
            <a:avLst/>
          </a:prstGeom>
          <a:noFill/>
          <a:ln w="50800">
            <a:solidFill>
              <a:schemeClr val="bg1">
                <a:lumMod val="75000"/>
              </a:schemeClr>
            </a:solidFill>
            <a:round/>
            <a:headEnd/>
            <a:tailEnd/>
          </a:ln>
        </p:spPr>
        <p:txBody>
          <a:bodyPr/>
          <a:lstStyle/>
          <a:p>
            <a:endParaRPr lang="en-US">
              <a:latin typeface="Arial Narrow" panose="020B0606020202030204" pitchFamily="34" charset="0"/>
            </a:endParaRPr>
          </a:p>
        </p:txBody>
      </p:sp>
      <p:sp>
        <p:nvSpPr>
          <p:cNvPr id="6" name="Line 15">
            <a:extLst>
              <a:ext uri="{FF2B5EF4-FFF2-40B4-BE49-F238E27FC236}">
                <a16:creationId xmlns:a16="http://schemas.microsoft.com/office/drawing/2014/main" id="{19E22673-072D-4323-B496-093D483292DB}"/>
              </a:ext>
            </a:extLst>
          </p:cNvPr>
          <p:cNvSpPr>
            <a:spLocks noChangeShapeType="1"/>
          </p:cNvSpPr>
          <p:nvPr/>
        </p:nvSpPr>
        <p:spPr bwMode="auto">
          <a:xfrm>
            <a:off x="7351855" y="2896386"/>
            <a:ext cx="0" cy="2194560"/>
          </a:xfrm>
          <a:prstGeom prst="line">
            <a:avLst/>
          </a:prstGeom>
          <a:noFill/>
          <a:ln w="50800">
            <a:solidFill>
              <a:schemeClr val="bg1">
                <a:lumMod val="75000"/>
              </a:schemeClr>
            </a:solidFill>
            <a:round/>
            <a:headEnd/>
            <a:tailEnd/>
          </a:ln>
        </p:spPr>
        <p:txBody>
          <a:bodyPr/>
          <a:lstStyle/>
          <a:p>
            <a:endParaRPr lang="en-US">
              <a:latin typeface="Arial Narrow" panose="020B0606020202030204" pitchFamily="34" charset="0"/>
            </a:endParaRPr>
          </a:p>
        </p:txBody>
      </p:sp>
      <p:sp>
        <p:nvSpPr>
          <p:cNvPr id="7" name="Line 16">
            <a:extLst>
              <a:ext uri="{FF2B5EF4-FFF2-40B4-BE49-F238E27FC236}">
                <a16:creationId xmlns:a16="http://schemas.microsoft.com/office/drawing/2014/main" id="{0AEF6BA5-7C95-4968-A5FB-B165D83CB0B5}"/>
              </a:ext>
            </a:extLst>
          </p:cNvPr>
          <p:cNvSpPr>
            <a:spLocks noChangeShapeType="1"/>
          </p:cNvSpPr>
          <p:nvPr/>
        </p:nvSpPr>
        <p:spPr bwMode="auto">
          <a:xfrm>
            <a:off x="8686942" y="2699165"/>
            <a:ext cx="0" cy="2377440"/>
          </a:xfrm>
          <a:prstGeom prst="line">
            <a:avLst/>
          </a:prstGeom>
          <a:noFill/>
          <a:ln w="50800">
            <a:solidFill>
              <a:schemeClr val="bg1">
                <a:lumMod val="75000"/>
              </a:schemeClr>
            </a:solidFill>
            <a:round/>
            <a:headEnd/>
            <a:tailEnd/>
          </a:ln>
        </p:spPr>
        <p:txBody>
          <a:bodyPr/>
          <a:lstStyle/>
          <a:p>
            <a:endParaRPr lang="en-US">
              <a:latin typeface="Arial Narrow" panose="020B0606020202030204" pitchFamily="34" charset="0"/>
            </a:endParaRPr>
          </a:p>
        </p:txBody>
      </p:sp>
      <p:sp>
        <p:nvSpPr>
          <p:cNvPr id="8" name="Line 17">
            <a:extLst>
              <a:ext uri="{FF2B5EF4-FFF2-40B4-BE49-F238E27FC236}">
                <a16:creationId xmlns:a16="http://schemas.microsoft.com/office/drawing/2014/main" id="{ED449974-3906-456C-9807-09F37F7CFD86}"/>
              </a:ext>
            </a:extLst>
          </p:cNvPr>
          <p:cNvSpPr>
            <a:spLocks noChangeShapeType="1"/>
          </p:cNvSpPr>
          <p:nvPr/>
        </p:nvSpPr>
        <p:spPr bwMode="auto">
          <a:xfrm>
            <a:off x="1655905" y="5113355"/>
            <a:ext cx="9601200" cy="0"/>
          </a:xfrm>
          <a:prstGeom prst="line">
            <a:avLst/>
          </a:prstGeom>
          <a:noFill/>
          <a:ln w="38100">
            <a:solidFill>
              <a:srgbClr val="4D4D4D"/>
            </a:solidFill>
            <a:round/>
            <a:headEnd/>
            <a:tailEnd/>
          </a:ln>
        </p:spPr>
        <p:txBody>
          <a:bodyPr/>
          <a:lstStyle/>
          <a:p>
            <a:endParaRPr lang="en-US">
              <a:latin typeface="Arial Narrow" panose="020B0606020202030204" pitchFamily="34" charset="0"/>
            </a:endParaRPr>
          </a:p>
        </p:txBody>
      </p:sp>
      <p:sp>
        <p:nvSpPr>
          <p:cNvPr id="9" name="Text Box 18">
            <a:extLst>
              <a:ext uri="{FF2B5EF4-FFF2-40B4-BE49-F238E27FC236}">
                <a16:creationId xmlns:a16="http://schemas.microsoft.com/office/drawing/2014/main" id="{D2F1241D-D7A8-4200-B269-B2FACE048B9A}"/>
              </a:ext>
            </a:extLst>
          </p:cNvPr>
          <p:cNvSpPr txBox="1">
            <a:spLocks noChangeArrowheads="1"/>
          </p:cNvSpPr>
          <p:nvPr/>
        </p:nvSpPr>
        <p:spPr bwMode="auto">
          <a:xfrm>
            <a:off x="1632112" y="5113061"/>
            <a:ext cx="371897" cy="246221"/>
          </a:xfrm>
          <a:prstGeom prst="rect">
            <a:avLst/>
          </a:prstGeom>
          <a:noFill/>
          <a:ln w="9525">
            <a:noFill/>
            <a:miter lim="800000"/>
            <a:headEnd/>
            <a:tailEnd/>
          </a:ln>
        </p:spPr>
        <p:txBody>
          <a:bodyPr wrap="none" lIns="0" tIns="0" rIns="0" bIns="0">
            <a:spAutoFit/>
          </a:bodyPr>
          <a:lstStyle/>
          <a:p>
            <a:pPr>
              <a:defRPr/>
            </a:pPr>
            <a:r>
              <a:rPr lang="en-US" sz="1600" b="1" dirty="0">
                <a:latin typeface="Arial Narrow" panose="020B0606020202030204" pitchFamily="34" charset="0"/>
              </a:rPr>
              <a:t>1785</a:t>
            </a:r>
          </a:p>
        </p:txBody>
      </p:sp>
      <p:sp>
        <p:nvSpPr>
          <p:cNvPr id="10" name="Text Box 19">
            <a:extLst>
              <a:ext uri="{FF2B5EF4-FFF2-40B4-BE49-F238E27FC236}">
                <a16:creationId xmlns:a16="http://schemas.microsoft.com/office/drawing/2014/main" id="{7A0A70CA-32FD-49E9-B9A8-FBD8C0B70D4B}"/>
              </a:ext>
            </a:extLst>
          </p:cNvPr>
          <p:cNvSpPr txBox="1">
            <a:spLocks noChangeArrowheads="1"/>
          </p:cNvSpPr>
          <p:nvPr/>
        </p:nvSpPr>
        <p:spPr bwMode="auto">
          <a:xfrm>
            <a:off x="3651413" y="5113061"/>
            <a:ext cx="371897" cy="246221"/>
          </a:xfrm>
          <a:prstGeom prst="rect">
            <a:avLst/>
          </a:prstGeom>
          <a:noFill/>
          <a:ln w="9525">
            <a:noFill/>
            <a:miter lim="800000"/>
            <a:headEnd/>
            <a:tailEnd/>
          </a:ln>
        </p:spPr>
        <p:txBody>
          <a:bodyPr wrap="none" lIns="0" tIns="0" rIns="0" bIns="0">
            <a:spAutoFit/>
          </a:bodyPr>
          <a:lstStyle/>
          <a:p>
            <a:pPr>
              <a:defRPr/>
            </a:pPr>
            <a:r>
              <a:rPr lang="en-US" sz="1600" b="1" dirty="0">
                <a:latin typeface="Arial Narrow" panose="020B0606020202030204" pitchFamily="34" charset="0"/>
              </a:rPr>
              <a:t>1845</a:t>
            </a:r>
          </a:p>
        </p:txBody>
      </p:sp>
      <p:sp>
        <p:nvSpPr>
          <p:cNvPr id="11" name="Text Box 20">
            <a:extLst>
              <a:ext uri="{FF2B5EF4-FFF2-40B4-BE49-F238E27FC236}">
                <a16:creationId xmlns:a16="http://schemas.microsoft.com/office/drawing/2014/main" id="{BD597805-DB4E-4997-B9A1-C1D875D3ED57}"/>
              </a:ext>
            </a:extLst>
          </p:cNvPr>
          <p:cNvSpPr txBox="1">
            <a:spLocks noChangeArrowheads="1"/>
          </p:cNvSpPr>
          <p:nvPr/>
        </p:nvSpPr>
        <p:spPr bwMode="auto">
          <a:xfrm>
            <a:off x="5485226" y="5113061"/>
            <a:ext cx="371897" cy="246221"/>
          </a:xfrm>
          <a:prstGeom prst="rect">
            <a:avLst/>
          </a:prstGeom>
          <a:noFill/>
          <a:ln w="9525">
            <a:noFill/>
            <a:miter lim="800000"/>
            <a:headEnd/>
            <a:tailEnd/>
          </a:ln>
        </p:spPr>
        <p:txBody>
          <a:bodyPr wrap="none" lIns="0" tIns="0" rIns="0" bIns="0">
            <a:spAutoFit/>
          </a:bodyPr>
          <a:lstStyle/>
          <a:p>
            <a:pPr>
              <a:defRPr/>
            </a:pPr>
            <a:r>
              <a:rPr lang="en-US" sz="1600" b="1" dirty="0">
                <a:latin typeface="Arial Narrow" panose="020B0606020202030204" pitchFamily="34" charset="0"/>
              </a:rPr>
              <a:t>1900</a:t>
            </a:r>
          </a:p>
        </p:txBody>
      </p:sp>
      <p:sp>
        <p:nvSpPr>
          <p:cNvPr id="12" name="Text Box 21">
            <a:extLst>
              <a:ext uri="{FF2B5EF4-FFF2-40B4-BE49-F238E27FC236}">
                <a16:creationId xmlns:a16="http://schemas.microsoft.com/office/drawing/2014/main" id="{221B13D4-F144-413C-97E3-C02AA508D2FE}"/>
              </a:ext>
            </a:extLst>
          </p:cNvPr>
          <p:cNvSpPr txBox="1">
            <a:spLocks noChangeArrowheads="1"/>
          </p:cNvSpPr>
          <p:nvPr/>
        </p:nvSpPr>
        <p:spPr bwMode="auto">
          <a:xfrm>
            <a:off x="7167724" y="5113061"/>
            <a:ext cx="371897" cy="246221"/>
          </a:xfrm>
          <a:prstGeom prst="rect">
            <a:avLst/>
          </a:prstGeom>
          <a:noFill/>
          <a:ln w="9525">
            <a:noFill/>
            <a:miter lim="800000"/>
            <a:headEnd/>
            <a:tailEnd/>
          </a:ln>
        </p:spPr>
        <p:txBody>
          <a:bodyPr wrap="none" lIns="0" tIns="0" rIns="0" bIns="0">
            <a:spAutoFit/>
          </a:bodyPr>
          <a:lstStyle/>
          <a:p>
            <a:pPr>
              <a:defRPr/>
            </a:pPr>
            <a:r>
              <a:rPr lang="en-US" sz="1600" b="1" dirty="0">
                <a:latin typeface="Arial Narrow" panose="020B0606020202030204" pitchFamily="34" charset="0"/>
              </a:rPr>
              <a:t>1950</a:t>
            </a:r>
          </a:p>
        </p:txBody>
      </p:sp>
      <p:sp>
        <p:nvSpPr>
          <p:cNvPr id="13" name="Text Box 22">
            <a:extLst>
              <a:ext uri="{FF2B5EF4-FFF2-40B4-BE49-F238E27FC236}">
                <a16:creationId xmlns:a16="http://schemas.microsoft.com/office/drawing/2014/main" id="{32424906-FFA8-492B-A767-5858C0FDD94D}"/>
              </a:ext>
            </a:extLst>
          </p:cNvPr>
          <p:cNvSpPr txBox="1">
            <a:spLocks noChangeArrowheads="1"/>
          </p:cNvSpPr>
          <p:nvPr/>
        </p:nvSpPr>
        <p:spPr bwMode="auto">
          <a:xfrm>
            <a:off x="8509537" y="5113061"/>
            <a:ext cx="371897" cy="246221"/>
          </a:xfrm>
          <a:prstGeom prst="rect">
            <a:avLst/>
          </a:prstGeom>
          <a:noFill/>
          <a:ln w="9525">
            <a:noFill/>
            <a:miter lim="800000"/>
            <a:headEnd/>
            <a:tailEnd/>
          </a:ln>
        </p:spPr>
        <p:txBody>
          <a:bodyPr wrap="none" lIns="0" tIns="0" rIns="0" bIns="0">
            <a:spAutoFit/>
          </a:bodyPr>
          <a:lstStyle/>
          <a:p>
            <a:pPr>
              <a:defRPr/>
            </a:pPr>
            <a:r>
              <a:rPr lang="en-US" sz="1600" b="1" dirty="0">
                <a:latin typeface="Arial Narrow" panose="020B0606020202030204" pitchFamily="34" charset="0"/>
              </a:rPr>
              <a:t>1990</a:t>
            </a:r>
          </a:p>
        </p:txBody>
      </p:sp>
      <p:sp>
        <p:nvSpPr>
          <p:cNvPr id="14" name="Text Box 28">
            <a:extLst>
              <a:ext uri="{FF2B5EF4-FFF2-40B4-BE49-F238E27FC236}">
                <a16:creationId xmlns:a16="http://schemas.microsoft.com/office/drawing/2014/main" id="{30EA10A1-9744-4DFC-94D2-1BCC43D688BB}"/>
              </a:ext>
            </a:extLst>
          </p:cNvPr>
          <p:cNvSpPr txBox="1">
            <a:spLocks noChangeArrowheads="1"/>
          </p:cNvSpPr>
          <p:nvPr/>
        </p:nvSpPr>
        <p:spPr bwMode="auto">
          <a:xfrm>
            <a:off x="1731331" y="2433961"/>
            <a:ext cx="939360" cy="1000274"/>
          </a:xfrm>
          <a:prstGeom prst="rect">
            <a:avLst/>
          </a:prstGeom>
          <a:noFill/>
          <a:ln w="9525">
            <a:noFill/>
            <a:miter lim="800000"/>
            <a:headEnd/>
            <a:tailEnd/>
          </a:ln>
        </p:spPr>
        <p:txBody>
          <a:bodyPr wrap="none" lIns="0" tIns="0" rIns="0" bIns="0">
            <a:spAutoFit/>
          </a:bodyPr>
          <a:lstStyle/>
          <a:p>
            <a:r>
              <a:rPr lang="en-US" sz="1300" b="1" dirty="0">
                <a:latin typeface="Arial Narrow" panose="020B0606020202030204" pitchFamily="34" charset="0"/>
              </a:rPr>
              <a:t>Waterpower</a:t>
            </a:r>
          </a:p>
          <a:p>
            <a:r>
              <a:rPr lang="en-US" sz="1300" b="1" dirty="0">
                <a:latin typeface="Arial Narrow" panose="020B0606020202030204" pitchFamily="34" charset="0"/>
              </a:rPr>
              <a:t>Textiles</a:t>
            </a:r>
          </a:p>
          <a:p>
            <a:r>
              <a:rPr lang="en-US" sz="1300" b="1" dirty="0">
                <a:latin typeface="Arial Narrow" panose="020B0606020202030204" pitchFamily="34" charset="0"/>
              </a:rPr>
              <a:t>Iron</a:t>
            </a:r>
          </a:p>
          <a:p>
            <a:r>
              <a:rPr lang="en-US" sz="1300" b="1" dirty="0">
                <a:latin typeface="Arial Narrow" panose="020B0606020202030204" pitchFamily="34" charset="0"/>
              </a:rPr>
              <a:t>Mechanization</a:t>
            </a:r>
          </a:p>
          <a:p>
            <a:r>
              <a:rPr lang="en-US" sz="1300" b="1" dirty="0">
                <a:latin typeface="Arial Narrow" panose="020B0606020202030204" pitchFamily="34" charset="0"/>
              </a:rPr>
              <a:t>Commerce</a:t>
            </a:r>
          </a:p>
        </p:txBody>
      </p:sp>
      <p:sp>
        <p:nvSpPr>
          <p:cNvPr id="15" name="Text Box 29">
            <a:extLst>
              <a:ext uri="{FF2B5EF4-FFF2-40B4-BE49-F238E27FC236}">
                <a16:creationId xmlns:a16="http://schemas.microsoft.com/office/drawing/2014/main" id="{BEDEB575-EE29-4AF9-928B-7BB3A65D3F6A}"/>
              </a:ext>
            </a:extLst>
          </p:cNvPr>
          <p:cNvSpPr txBox="1">
            <a:spLocks noChangeArrowheads="1"/>
          </p:cNvSpPr>
          <p:nvPr/>
        </p:nvSpPr>
        <p:spPr bwMode="auto">
          <a:xfrm>
            <a:off x="3773774" y="2451611"/>
            <a:ext cx="439223" cy="800219"/>
          </a:xfrm>
          <a:prstGeom prst="rect">
            <a:avLst/>
          </a:prstGeom>
          <a:noFill/>
          <a:ln w="9525">
            <a:noFill/>
            <a:miter lim="800000"/>
            <a:headEnd/>
            <a:tailEnd/>
          </a:ln>
        </p:spPr>
        <p:txBody>
          <a:bodyPr wrap="none" lIns="0" tIns="0" rIns="0" bIns="0">
            <a:spAutoFit/>
          </a:bodyPr>
          <a:lstStyle/>
          <a:p>
            <a:r>
              <a:rPr lang="en-US" sz="1300" b="1" dirty="0">
                <a:latin typeface="Arial Narrow" panose="020B0606020202030204" pitchFamily="34" charset="0"/>
              </a:rPr>
              <a:t>Steam</a:t>
            </a:r>
          </a:p>
          <a:p>
            <a:r>
              <a:rPr lang="en-US" sz="1300" b="1" dirty="0">
                <a:latin typeface="Arial Narrow" panose="020B0606020202030204" pitchFamily="34" charset="0"/>
              </a:rPr>
              <a:t>Rail</a:t>
            </a:r>
          </a:p>
          <a:p>
            <a:r>
              <a:rPr lang="en-US" sz="1300" b="1" dirty="0">
                <a:latin typeface="Arial Narrow" panose="020B0606020202030204" pitchFamily="34" charset="0"/>
              </a:rPr>
              <a:t>Steel</a:t>
            </a:r>
          </a:p>
          <a:p>
            <a:r>
              <a:rPr lang="en-US" sz="1300" b="1" dirty="0">
                <a:latin typeface="Arial Narrow" panose="020B0606020202030204" pitchFamily="34" charset="0"/>
              </a:rPr>
              <a:t>Cotton</a:t>
            </a:r>
          </a:p>
        </p:txBody>
      </p:sp>
      <p:sp>
        <p:nvSpPr>
          <p:cNvPr id="16" name="Text Box 30">
            <a:extLst>
              <a:ext uri="{FF2B5EF4-FFF2-40B4-BE49-F238E27FC236}">
                <a16:creationId xmlns:a16="http://schemas.microsoft.com/office/drawing/2014/main" id="{668CB4B7-B90B-49C5-9EA8-D44F45A7E0DD}"/>
              </a:ext>
            </a:extLst>
          </p:cNvPr>
          <p:cNvSpPr txBox="1">
            <a:spLocks noChangeArrowheads="1"/>
          </p:cNvSpPr>
          <p:nvPr/>
        </p:nvSpPr>
        <p:spPr bwMode="auto">
          <a:xfrm>
            <a:off x="5324162" y="2464746"/>
            <a:ext cx="1780937" cy="600164"/>
          </a:xfrm>
          <a:prstGeom prst="rect">
            <a:avLst/>
          </a:prstGeom>
          <a:noFill/>
          <a:ln w="9525">
            <a:noFill/>
            <a:miter lim="800000"/>
            <a:headEnd/>
            <a:tailEnd/>
          </a:ln>
        </p:spPr>
        <p:txBody>
          <a:bodyPr wrap="none" lIns="0" tIns="0" rIns="0" bIns="0">
            <a:spAutoFit/>
          </a:bodyPr>
          <a:lstStyle/>
          <a:p>
            <a:r>
              <a:rPr lang="en-US" sz="1300" b="1" dirty="0">
                <a:latin typeface="Arial Narrow" panose="020B0606020202030204" pitchFamily="34" charset="0"/>
              </a:rPr>
              <a:t>Electricity</a:t>
            </a:r>
          </a:p>
          <a:p>
            <a:r>
              <a:rPr lang="en-US" sz="1300" b="1" dirty="0">
                <a:latin typeface="Arial Narrow" panose="020B0606020202030204" pitchFamily="34" charset="0"/>
              </a:rPr>
              <a:t>Chemicals</a:t>
            </a:r>
          </a:p>
          <a:p>
            <a:r>
              <a:rPr lang="en-US" sz="1300" b="1" dirty="0">
                <a:latin typeface="Arial Narrow" panose="020B0606020202030204" pitchFamily="34" charset="0"/>
              </a:rPr>
              <a:t>Internal combustion engine</a:t>
            </a:r>
          </a:p>
        </p:txBody>
      </p:sp>
      <p:sp>
        <p:nvSpPr>
          <p:cNvPr id="17" name="Text Box 31">
            <a:extLst>
              <a:ext uri="{FF2B5EF4-FFF2-40B4-BE49-F238E27FC236}">
                <a16:creationId xmlns:a16="http://schemas.microsoft.com/office/drawing/2014/main" id="{E7567E7A-4BF0-4DD8-9F37-AE1F4684CC62}"/>
              </a:ext>
            </a:extLst>
          </p:cNvPr>
          <p:cNvSpPr txBox="1">
            <a:spLocks noChangeArrowheads="1"/>
          </p:cNvSpPr>
          <p:nvPr/>
        </p:nvSpPr>
        <p:spPr bwMode="auto">
          <a:xfrm>
            <a:off x="7259976" y="2290224"/>
            <a:ext cx="1006686" cy="600164"/>
          </a:xfrm>
          <a:prstGeom prst="rect">
            <a:avLst/>
          </a:prstGeom>
          <a:noFill/>
          <a:ln w="9525">
            <a:noFill/>
            <a:miter lim="800000"/>
            <a:headEnd/>
            <a:tailEnd/>
          </a:ln>
        </p:spPr>
        <p:txBody>
          <a:bodyPr wrap="none" lIns="0" tIns="0" rIns="0" bIns="0">
            <a:spAutoFit/>
          </a:bodyPr>
          <a:lstStyle/>
          <a:p>
            <a:r>
              <a:rPr lang="en-US" sz="1300" b="1" dirty="0">
                <a:latin typeface="Arial Narrow" panose="020B0606020202030204" pitchFamily="34" charset="0"/>
              </a:rPr>
              <a:t>Petrochemicals</a:t>
            </a:r>
          </a:p>
          <a:p>
            <a:r>
              <a:rPr lang="en-US" sz="1300" b="1" dirty="0">
                <a:latin typeface="Arial Narrow" panose="020B0606020202030204" pitchFamily="34" charset="0"/>
              </a:rPr>
              <a:t>Electronics</a:t>
            </a:r>
          </a:p>
          <a:p>
            <a:r>
              <a:rPr lang="en-US" sz="1300" b="1" dirty="0">
                <a:latin typeface="Arial Narrow" panose="020B0606020202030204" pitchFamily="34" charset="0"/>
              </a:rPr>
              <a:t>Aerospace</a:t>
            </a:r>
          </a:p>
        </p:txBody>
      </p:sp>
      <p:sp>
        <p:nvSpPr>
          <p:cNvPr id="18" name="Text Box 32">
            <a:extLst>
              <a:ext uri="{FF2B5EF4-FFF2-40B4-BE49-F238E27FC236}">
                <a16:creationId xmlns:a16="http://schemas.microsoft.com/office/drawing/2014/main" id="{3F800CC8-124E-4777-A731-CD76969E7BC2}"/>
              </a:ext>
            </a:extLst>
          </p:cNvPr>
          <p:cNvSpPr txBox="1">
            <a:spLocks noChangeArrowheads="1"/>
          </p:cNvSpPr>
          <p:nvPr/>
        </p:nvSpPr>
        <p:spPr bwMode="auto">
          <a:xfrm>
            <a:off x="8517985" y="1889608"/>
            <a:ext cx="1053173" cy="800219"/>
          </a:xfrm>
          <a:prstGeom prst="rect">
            <a:avLst/>
          </a:prstGeom>
          <a:noFill/>
          <a:ln w="9525">
            <a:noFill/>
            <a:miter lim="800000"/>
            <a:headEnd/>
            <a:tailEnd/>
          </a:ln>
        </p:spPr>
        <p:txBody>
          <a:bodyPr wrap="none" lIns="0" tIns="0" rIns="0" bIns="0">
            <a:spAutoFit/>
          </a:bodyPr>
          <a:lstStyle/>
          <a:p>
            <a:r>
              <a:rPr lang="en-US" sz="1300" b="1" dirty="0">
                <a:latin typeface="Arial Narrow" panose="020B0606020202030204" pitchFamily="34" charset="0"/>
              </a:rPr>
              <a:t>Digital networks</a:t>
            </a:r>
          </a:p>
          <a:p>
            <a:r>
              <a:rPr lang="en-US" sz="1300" b="1" dirty="0">
                <a:latin typeface="Arial Narrow" panose="020B0606020202030204" pitchFamily="34" charset="0"/>
              </a:rPr>
              <a:t>Software</a:t>
            </a:r>
          </a:p>
          <a:p>
            <a:r>
              <a:rPr lang="en-US" sz="1300" b="1" dirty="0">
                <a:latin typeface="Arial Narrow" panose="020B0606020202030204" pitchFamily="34" charset="0"/>
              </a:rPr>
              <a:t>New Media</a:t>
            </a:r>
          </a:p>
          <a:p>
            <a:r>
              <a:rPr lang="en-US" sz="1300" b="1" dirty="0">
                <a:latin typeface="Arial Narrow" panose="020B0606020202030204" pitchFamily="34" charset="0"/>
              </a:rPr>
              <a:t>Biotechnology</a:t>
            </a:r>
          </a:p>
        </p:txBody>
      </p:sp>
      <p:sp>
        <p:nvSpPr>
          <p:cNvPr id="19" name="Text Box 33">
            <a:extLst>
              <a:ext uri="{FF2B5EF4-FFF2-40B4-BE49-F238E27FC236}">
                <a16:creationId xmlns:a16="http://schemas.microsoft.com/office/drawing/2014/main" id="{26F2EB6E-39C0-480C-9706-54B1B20BA7CA}"/>
              </a:ext>
            </a:extLst>
          </p:cNvPr>
          <p:cNvSpPr txBox="1">
            <a:spLocks noChangeArrowheads="1"/>
          </p:cNvSpPr>
          <p:nvPr/>
        </p:nvSpPr>
        <p:spPr bwMode="auto">
          <a:xfrm>
            <a:off x="2494590" y="5155865"/>
            <a:ext cx="508152" cy="184666"/>
          </a:xfrm>
          <a:prstGeom prst="rect">
            <a:avLst/>
          </a:prstGeom>
          <a:noFill/>
          <a:ln w="9525">
            <a:noFill/>
            <a:miter lim="800000"/>
            <a:headEnd/>
            <a:tailEnd/>
          </a:ln>
        </p:spPr>
        <p:txBody>
          <a:bodyPr wrap="none" lIns="0" tIns="0" rIns="0" bIns="0">
            <a:spAutoFit/>
          </a:bodyPr>
          <a:lstStyle/>
          <a:p>
            <a:r>
              <a:rPr lang="en-US" sz="1200" b="1">
                <a:latin typeface="Arial Narrow" panose="020B0606020202030204" pitchFamily="34" charset="0"/>
              </a:rPr>
              <a:t>60 years</a:t>
            </a:r>
          </a:p>
        </p:txBody>
      </p:sp>
      <p:sp>
        <p:nvSpPr>
          <p:cNvPr id="20" name="Text Box 34">
            <a:extLst>
              <a:ext uri="{FF2B5EF4-FFF2-40B4-BE49-F238E27FC236}">
                <a16:creationId xmlns:a16="http://schemas.microsoft.com/office/drawing/2014/main" id="{358429C5-2C9A-45C0-A458-712918F709D2}"/>
              </a:ext>
            </a:extLst>
          </p:cNvPr>
          <p:cNvSpPr txBox="1">
            <a:spLocks noChangeArrowheads="1"/>
          </p:cNvSpPr>
          <p:nvPr/>
        </p:nvSpPr>
        <p:spPr bwMode="auto">
          <a:xfrm>
            <a:off x="4493253" y="5155865"/>
            <a:ext cx="508152" cy="184666"/>
          </a:xfrm>
          <a:prstGeom prst="rect">
            <a:avLst/>
          </a:prstGeom>
          <a:noFill/>
          <a:ln w="9525">
            <a:noFill/>
            <a:miter lim="800000"/>
            <a:headEnd/>
            <a:tailEnd/>
          </a:ln>
        </p:spPr>
        <p:txBody>
          <a:bodyPr wrap="none" lIns="0" tIns="0" rIns="0" bIns="0">
            <a:spAutoFit/>
          </a:bodyPr>
          <a:lstStyle/>
          <a:p>
            <a:r>
              <a:rPr lang="en-US" sz="1200" b="1">
                <a:latin typeface="Arial Narrow" panose="020B0606020202030204" pitchFamily="34" charset="0"/>
              </a:rPr>
              <a:t>55 years</a:t>
            </a:r>
          </a:p>
        </p:txBody>
      </p:sp>
      <p:sp>
        <p:nvSpPr>
          <p:cNvPr id="21" name="Text Box 35">
            <a:extLst>
              <a:ext uri="{FF2B5EF4-FFF2-40B4-BE49-F238E27FC236}">
                <a16:creationId xmlns:a16="http://schemas.microsoft.com/office/drawing/2014/main" id="{E12E2A93-2863-4EA0-8BF2-501B9F096935}"/>
              </a:ext>
            </a:extLst>
          </p:cNvPr>
          <p:cNvSpPr txBox="1">
            <a:spLocks noChangeArrowheads="1"/>
          </p:cNvSpPr>
          <p:nvPr/>
        </p:nvSpPr>
        <p:spPr bwMode="auto">
          <a:xfrm>
            <a:off x="6237915" y="5155865"/>
            <a:ext cx="508152" cy="184666"/>
          </a:xfrm>
          <a:prstGeom prst="rect">
            <a:avLst/>
          </a:prstGeom>
          <a:noFill/>
          <a:ln w="9525">
            <a:noFill/>
            <a:miter lim="800000"/>
            <a:headEnd/>
            <a:tailEnd/>
          </a:ln>
        </p:spPr>
        <p:txBody>
          <a:bodyPr wrap="none" lIns="0" tIns="0" rIns="0" bIns="0">
            <a:spAutoFit/>
          </a:bodyPr>
          <a:lstStyle/>
          <a:p>
            <a:r>
              <a:rPr lang="en-US" sz="1200" b="1">
                <a:latin typeface="Arial Narrow" panose="020B0606020202030204" pitchFamily="34" charset="0"/>
              </a:rPr>
              <a:t>50 years</a:t>
            </a:r>
          </a:p>
        </p:txBody>
      </p:sp>
      <p:sp>
        <p:nvSpPr>
          <p:cNvPr id="22" name="Text Box 36">
            <a:extLst>
              <a:ext uri="{FF2B5EF4-FFF2-40B4-BE49-F238E27FC236}">
                <a16:creationId xmlns:a16="http://schemas.microsoft.com/office/drawing/2014/main" id="{6D6A5DA9-810F-4C3F-9AFD-255873C3B639}"/>
              </a:ext>
            </a:extLst>
          </p:cNvPr>
          <p:cNvSpPr txBox="1">
            <a:spLocks noChangeArrowheads="1"/>
          </p:cNvSpPr>
          <p:nvPr/>
        </p:nvSpPr>
        <p:spPr bwMode="auto">
          <a:xfrm>
            <a:off x="7811127" y="5155865"/>
            <a:ext cx="508152" cy="184666"/>
          </a:xfrm>
          <a:prstGeom prst="rect">
            <a:avLst/>
          </a:prstGeom>
          <a:noFill/>
          <a:ln w="9525">
            <a:noFill/>
            <a:miter lim="800000"/>
            <a:headEnd/>
            <a:tailEnd/>
          </a:ln>
        </p:spPr>
        <p:txBody>
          <a:bodyPr wrap="none" lIns="0" tIns="0" rIns="0" bIns="0">
            <a:spAutoFit/>
          </a:bodyPr>
          <a:lstStyle/>
          <a:p>
            <a:r>
              <a:rPr lang="en-US" sz="1200" b="1">
                <a:latin typeface="Arial Narrow" panose="020B0606020202030204" pitchFamily="34" charset="0"/>
              </a:rPr>
              <a:t>40 years</a:t>
            </a:r>
          </a:p>
        </p:txBody>
      </p:sp>
      <p:sp>
        <p:nvSpPr>
          <p:cNvPr id="23" name="Text Box 37">
            <a:extLst>
              <a:ext uri="{FF2B5EF4-FFF2-40B4-BE49-F238E27FC236}">
                <a16:creationId xmlns:a16="http://schemas.microsoft.com/office/drawing/2014/main" id="{0BCC03BE-529B-4895-8582-A3820FF0E1D9}"/>
              </a:ext>
            </a:extLst>
          </p:cNvPr>
          <p:cNvSpPr txBox="1">
            <a:spLocks noChangeArrowheads="1"/>
          </p:cNvSpPr>
          <p:nvPr/>
        </p:nvSpPr>
        <p:spPr bwMode="auto">
          <a:xfrm>
            <a:off x="8954600" y="5155865"/>
            <a:ext cx="703719" cy="184666"/>
          </a:xfrm>
          <a:prstGeom prst="rect">
            <a:avLst/>
          </a:prstGeom>
          <a:noFill/>
          <a:ln w="9525">
            <a:noFill/>
            <a:miter lim="800000"/>
            <a:headEnd/>
            <a:tailEnd/>
          </a:ln>
        </p:spPr>
        <p:txBody>
          <a:bodyPr wrap="none" lIns="0" tIns="0" rIns="0" bIns="0">
            <a:spAutoFit/>
          </a:bodyPr>
          <a:lstStyle/>
          <a:p>
            <a:r>
              <a:rPr lang="en-US" sz="1200" b="1" dirty="0">
                <a:latin typeface="Arial Narrow" panose="020B0606020202030204" pitchFamily="34" charset="0"/>
              </a:rPr>
              <a:t>30 years (?)</a:t>
            </a:r>
          </a:p>
        </p:txBody>
      </p:sp>
      <p:sp>
        <p:nvSpPr>
          <p:cNvPr id="24" name="Text Box 38">
            <a:extLst>
              <a:ext uri="{FF2B5EF4-FFF2-40B4-BE49-F238E27FC236}">
                <a16:creationId xmlns:a16="http://schemas.microsoft.com/office/drawing/2014/main" id="{19BC8D59-7F22-4A69-A6D7-57479EA71C13}"/>
              </a:ext>
            </a:extLst>
          </p:cNvPr>
          <p:cNvSpPr txBox="1">
            <a:spLocks noChangeArrowheads="1"/>
          </p:cNvSpPr>
          <p:nvPr/>
        </p:nvSpPr>
        <p:spPr bwMode="auto">
          <a:xfrm rot="-5400000">
            <a:off x="993323" y="4276695"/>
            <a:ext cx="1311256" cy="215444"/>
          </a:xfrm>
          <a:prstGeom prst="rect">
            <a:avLst/>
          </a:prstGeom>
          <a:noFill/>
          <a:ln w="9525">
            <a:noFill/>
            <a:miter lim="800000"/>
            <a:headEnd/>
            <a:tailEnd/>
          </a:ln>
        </p:spPr>
        <p:txBody>
          <a:bodyPr wrap="none" lIns="0" tIns="0" rIns="0" bIns="0">
            <a:spAutoFit/>
          </a:bodyPr>
          <a:lstStyle/>
          <a:p>
            <a:r>
              <a:rPr lang="en-US" sz="1400" b="1" dirty="0">
                <a:latin typeface="Arial Narrow" panose="020B0606020202030204" pitchFamily="34" charset="0"/>
              </a:rPr>
              <a:t>Pace of innovation</a:t>
            </a:r>
          </a:p>
        </p:txBody>
      </p:sp>
      <p:sp>
        <p:nvSpPr>
          <p:cNvPr id="25" name="Text Box 18">
            <a:extLst>
              <a:ext uri="{FF2B5EF4-FFF2-40B4-BE49-F238E27FC236}">
                <a16:creationId xmlns:a16="http://schemas.microsoft.com/office/drawing/2014/main" id="{611081FC-5D30-4C40-B566-9ABD2BED34EF}"/>
              </a:ext>
            </a:extLst>
          </p:cNvPr>
          <p:cNvSpPr txBox="1">
            <a:spLocks noChangeArrowheads="1"/>
          </p:cNvSpPr>
          <p:nvPr/>
        </p:nvSpPr>
        <p:spPr bwMode="auto">
          <a:xfrm>
            <a:off x="2494591" y="4800274"/>
            <a:ext cx="759375" cy="276999"/>
          </a:xfrm>
          <a:prstGeom prst="rect">
            <a:avLst/>
          </a:prstGeom>
          <a:noFill/>
          <a:ln w="9525">
            <a:noFill/>
            <a:miter lim="800000"/>
            <a:headEnd/>
            <a:tailEnd/>
          </a:ln>
        </p:spPr>
        <p:txBody>
          <a:bodyPr wrap="none" lIns="0" tIns="0" rIns="0" bIns="0">
            <a:spAutoFit/>
          </a:bodyPr>
          <a:lstStyle/>
          <a:p>
            <a:pPr>
              <a:defRPr/>
            </a:pPr>
            <a:r>
              <a:rPr lang="en-US" b="1" dirty="0">
                <a:latin typeface="Arial Narrow" panose="020B0606020202030204" pitchFamily="34" charset="0"/>
              </a:rPr>
              <a:t>1</a:t>
            </a:r>
            <a:r>
              <a:rPr lang="en-US" b="1" baseline="30000" dirty="0">
                <a:latin typeface="Arial Narrow" panose="020B0606020202030204" pitchFamily="34" charset="0"/>
              </a:rPr>
              <a:t>st</a:t>
            </a:r>
            <a:r>
              <a:rPr lang="en-US" b="1" dirty="0">
                <a:latin typeface="Arial Narrow" panose="020B0606020202030204" pitchFamily="34" charset="0"/>
              </a:rPr>
              <a:t> Wave</a:t>
            </a:r>
          </a:p>
        </p:txBody>
      </p:sp>
      <p:sp>
        <p:nvSpPr>
          <p:cNvPr id="26" name="Text Box 18">
            <a:extLst>
              <a:ext uri="{FF2B5EF4-FFF2-40B4-BE49-F238E27FC236}">
                <a16:creationId xmlns:a16="http://schemas.microsoft.com/office/drawing/2014/main" id="{5DD1D59A-1406-4258-9618-F03A0DCDD5CB}"/>
              </a:ext>
            </a:extLst>
          </p:cNvPr>
          <p:cNvSpPr txBox="1">
            <a:spLocks noChangeArrowheads="1"/>
          </p:cNvSpPr>
          <p:nvPr/>
        </p:nvSpPr>
        <p:spPr bwMode="auto">
          <a:xfrm>
            <a:off x="4417911" y="4800274"/>
            <a:ext cx="801053" cy="276999"/>
          </a:xfrm>
          <a:prstGeom prst="rect">
            <a:avLst/>
          </a:prstGeom>
          <a:noFill/>
          <a:ln w="9525">
            <a:noFill/>
            <a:miter lim="800000"/>
            <a:headEnd/>
            <a:tailEnd/>
          </a:ln>
        </p:spPr>
        <p:txBody>
          <a:bodyPr wrap="none" lIns="0" tIns="0" rIns="0" bIns="0">
            <a:spAutoFit/>
          </a:bodyPr>
          <a:lstStyle/>
          <a:p>
            <a:pPr>
              <a:defRPr/>
            </a:pPr>
            <a:r>
              <a:rPr lang="en-US" b="1" dirty="0">
                <a:latin typeface="Arial Narrow" panose="020B0606020202030204" pitchFamily="34" charset="0"/>
              </a:rPr>
              <a:t>2</a:t>
            </a:r>
            <a:r>
              <a:rPr lang="en-US" b="1" baseline="30000" dirty="0">
                <a:latin typeface="Arial Narrow" panose="020B0606020202030204" pitchFamily="34" charset="0"/>
              </a:rPr>
              <a:t>nd</a:t>
            </a:r>
            <a:r>
              <a:rPr lang="en-US" b="1" dirty="0">
                <a:latin typeface="Arial Narrow" panose="020B0606020202030204" pitchFamily="34" charset="0"/>
              </a:rPr>
              <a:t> Wave</a:t>
            </a:r>
          </a:p>
        </p:txBody>
      </p:sp>
      <p:sp>
        <p:nvSpPr>
          <p:cNvPr id="27" name="Text Box 18">
            <a:extLst>
              <a:ext uri="{FF2B5EF4-FFF2-40B4-BE49-F238E27FC236}">
                <a16:creationId xmlns:a16="http://schemas.microsoft.com/office/drawing/2014/main" id="{78CF30D7-2220-4265-B9CF-D9E4870C935B}"/>
              </a:ext>
            </a:extLst>
          </p:cNvPr>
          <p:cNvSpPr txBox="1">
            <a:spLocks noChangeArrowheads="1"/>
          </p:cNvSpPr>
          <p:nvPr/>
        </p:nvSpPr>
        <p:spPr bwMode="auto">
          <a:xfrm>
            <a:off x="6128110" y="4800274"/>
            <a:ext cx="773802" cy="276999"/>
          </a:xfrm>
          <a:prstGeom prst="rect">
            <a:avLst/>
          </a:prstGeom>
          <a:noFill/>
          <a:ln w="9525">
            <a:noFill/>
            <a:miter lim="800000"/>
            <a:headEnd/>
            <a:tailEnd/>
          </a:ln>
        </p:spPr>
        <p:txBody>
          <a:bodyPr wrap="none" lIns="0" tIns="0" rIns="0" bIns="0">
            <a:spAutoFit/>
          </a:bodyPr>
          <a:lstStyle/>
          <a:p>
            <a:pPr>
              <a:defRPr/>
            </a:pPr>
            <a:r>
              <a:rPr lang="en-US" b="1" dirty="0">
                <a:latin typeface="Arial Narrow" panose="020B0606020202030204" pitchFamily="34" charset="0"/>
              </a:rPr>
              <a:t>3</a:t>
            </a:r>
            <a:r>
              <a:rPr lang="en-US" b="1" baseline="30000" dirty="0">
                <a:latin typeface="Arial Narrow" panose="020B0606020202030204" pitchFamily="34" charset="0"/>
              </a:rPr>
              <a:t>rd</a:t>
            </a:r>
            <a:r>
              <a:rPr lang="en-US" b="1" dirty="0">
                <a:latin typeface="Arial Narrow" panose="020B0606020202030204" pitchFamily="34" charset="0"/>
              </a:rPr>
              <a:t> Wave</a:t>
            </a:r>
          </a:p>
        </p:txBody>
      </p:sp>
      <p:sp>
        <p:nvSpPr>
          <p:cNvPr id="28" name="Text Box 18">
            <a:extLst>
              <a:ext uri="{FF2B5EF4-FFF2-40B4-BE49-F238E27FC236}">
                <a16:creationId xmlns:a16="http://schemas.microsoft.com/office/drawing/2014/main" id="{BBF1D00C-4A90-4600-8C1B-A2A51B0C02FF}"/>
              </a:ext>
            </a:extLst>
          </p:cNvPr>
          <p:cNvSpPr txBox="1">
            <a:spLocks noChangeArrowheads="1"/>
          </p:cNvSpPr>
          <p:nvPr/>
        </p:nvSpPr>
        <p:spPr bwMode="auto">
          <a:xfrm>
            <a:off x="7705454" y="4800274"/>
            <a:ext cx="765787" cy="276999"/>
          </a:xfrm>
          <a:prstGeom prst="rect">
            <a:avLst/>
          </a:prstGeom>
          <a:noFill/>
          <a:ln w="9525">
            <a:noFill/>
            <a:miter lim="800000"/>
            <a:headEnd/>
            <a:tailEnd/>
          </a:ln>
        </p:spPr>
        <p:txBody>
          <a:bodyPr wrap="none" lIns="0" tIns="0" rIns="0" bIns="0">
            <a:spAutoFit/>
          </a:bodyPr>
          <a:lstStyle/>
          <a:p>
            <a:pPr>
              <a:defRPr/>
            </a:pPr>
            <a:r>
              <a:rPr lang="en-US" b="1" dirty="0">
                <a:latin typeface="Arial Narrow" panose="020B0606020202030204" pitchFamily="34" charset="0"/>
              </a:rPr>
              <a:t>4</a:t>
            </a:r>
            <a:r>
              <a:rPr lang="en-US" b="1" baseline="30000" dirty="0">
                <a:latin typeface="Arial Narrow" panose="020B0606020202030204" pitchFamily="34" charset="0"/>
              </a:rPr>
              <a:t>th</a:t>
            </a:r>
            <a:r>
              <a:rPr lang="en-US" b="1" dirty="0">
                <a:latin typeface="Arial Narrow" panose="020B0606020202030204" pitchFamily="34" charset="0"/>
              </a:rPr>
              <a:t> Wave</a:t>
            </a:r>
          </a:p>
        </p:txBody>
      </p:sp>
      <p:sp>
        <p:nvSpPr>
          <p:cNvPr id="29" name="Text Box 18">
            <a:extLst>
              <a:ext uri="{FF2B5EF4-FFF2-40B4-BE49-F238E27FC236}">
                <a16:creationId xmlns:a16="http://schemas.microsoft.com/office/drawing/2014/main" id="{E3534AB2-0FD3-42EF-89C9-1287FE133122}"/>
              </a:ext>
            </a:extLst>
          </p:cNvPr>
          <p:cNvSpPr txBox="1">
            <a:spLocks noChangeArrowheads="1"/>
          </p:cNvSpPr>
          <p:nvPr/>
        </p:nvSpPr>
        <p:spPr bwMode="auto">
          <a:xfrm>
            <a:off x="8919518" y="4800274"/>
            <a:ext cx="765787" cy="276999"/>
          </a:xfrm>
          <a:prstGeom prst="rect">
            <a:avLst/>
          </a:prstGeom>
          <a:noFill/>
          <a:ln w="9525">
            <a:noFill/>
            <a:miter lim="800000"/>
            <a:headEnd/>
            <a:tailEnd/>
          </a:ln>
        </p:spPr>
        <p:txBody>
          <a:bodyPr wrap="none" lIns="0" tIns="0" rIns="0" bIns="0">
            <a:spAutoFit/>
          </a:bodyPr>
          <a:lstStyle/>
          <a:p>
            <a:pPr>
              <a:defRPr/>
            </a:pPr>
            <a:r>
              <a:rPr lang="en-US" b="1" dirty="0">
                <a:latin typeface="Arial Narrow" panose="020B0606020202030204" pitchFamily="34" charset="0"/>
              </a:rPr>
              <a:t>5</a:t>
            </a:r>
            <a:r>
              <a:rPr lang="en-US" b="1" baseline="30000" dirty="0">
                <a:latin typeface="Arial Narrow" panose="020B0606020202030204" pitchFamily="34" charset="0"/>
              </a:rPr>
              <a:t>th</a:t>
            </a:r>
            <a:r>
              <a:rPr lang="en-US" b="1" dirty="0">
                <a:latin typeface="Arial Narrow" panose="020B0606020202030204" pitchFamily="34" charset="0"/>
              </a:rPr>
              <a:t> Wave</a:t>
            </a:r>
          </a:p>
        </p:txBody>
      </p:sp>
      <p:sp>
        <p:nvSpPr>
          <p:cNvPr id="30" name="Freeform 2">
            <a:extLst>
              <a:ext uri="{FF2B5EF4-FFF2-40B4-BE49-F238E27FC236}">
                <a16:creationId xmlns:a16="http://schemas.microsoft.com/office/drawing/2014/main" id="{1C47971A-B659-470E-BB6F-D18E3C320E70}"/>
              </a:ext>
            </a:extLst>
          </p:cNvPr>
          <p:cNvSpPr/>
          <p:nvPr/>
        </p:nvSpPr>
        <p:spPr>
          <a:xfrm>
            <a:off x="1843548" y="4766051"/>
            <a:ext cx="2227217" cy="263424"/>
          </a:xfrm>
          <a:custGeom>
            <a:avLst/>
            <a:gdLst>
              <a:gd name="connsiteX0" fmla="*/ 0 w 2233748"/>
              <a:gd name="connsiteY0" fmla="*/ 150323 h 169917"/>
              <a:gd name="connsiteX1" fmla="*/ 718457 w 2233748"/>
              <a:gd name="connsiteY1" fmla="*/ 100 h 169917"/>
              <a:gd name="connsiteX2" fmla="*/ 2233748 w 2233748"/>
              <a:gd name="connsiteY2" fmla="*/ 169917 h 169917"/>
              <a:gd name="connsiteX0" fmla="*/ 0 w 2227217"/>
              <a:gd name="connsiteY0" fmla="*/ 276251 h 276251"/>
              <a:gd name="connsiteX1" fmla="*/ 711926 w 2227217"/>
              <a:gd name="connsiteY1" fmla="*/ 1930 h 276251"/>
              <a:gd name="connsiteX2" fmla="*/ 2227217 w 2227217"/>
              <a:gd name="connsiteY2" fmla="*/ 171747 h 276251"/>
              <a:gd name="connsiteX0" fmla="*/ 0 w 2227217"/>
              <a:gd name="connsiteY0" fmla="*/ 263424 h 263424"/>
              <a:gd name="connsiteX1" fmla="*/ 901337 w 2227217"/>
              <a:gd name="connsiteY1" fmla="*/ 2166 h 263424"/>
              <a:gd name="connsiteX2" fmla="*/ 2227217 w 2227217"/>
              <a:gd name="connsiteY2" fmla="*/ 158920 h 263424"/>
            </a:gdLst>
            <a:ahLst/>
            <a:cxnLst>
              <a:cxn ang="0">
                <a:pos x="connsiteX0" y="connsiteY0"/>
              </a:cxn>
              <a:cxn ang="0">
                <a:pos x="connsiteX1" y="connsiteY1"/>
              </a:cxn>
              <a:cxn ang="0">
                <a:pos x="connsiteX2" y="connsiteY2"/>
              </a:cxn>
            </a:cxnLst>
            <a:rect l="l" t="t" r="r" b="b"/>
            <a:pathLst>
              <a:path w="2227217" h="263424">
                <a:moveTo>
                  <a:pt x="0" y="263424"/>
                </a:moveTo>
                <a:cubicBezTo>
                  <a:pt x="173083" y="186679"/>
                  <a:pt x="530134" y="19583"/>
                  <a:pt x="901337" y="2166"/>
                </a:cubicBezTo>
                <a:cubicBezTo>
                  <a:pt x="1272540" y="-15251"/>
                  <a:pt x="1655717" y="75644"/>
                  <a:pt x="2227217" y="158920"/>
                </a:cubicBez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1" name="Freeform 3">
            <a:extLst>
              <a:ext uri="{FF2B5EF4-FFF2-40B4-BE49-F238E27FC236}">
                <a16:creationId xmlns:a16="http://schemas.microsoft.com/office/drawing/2014/main" id="{90BEAD7F-4DB9-4D01-A97F-527A9268BDD8}"/>
              </a:ext>
            </a:extLst>
          </p:cNvPr>
          <p:cNvSpPr/>
          <p:nvPr/>
        </p:nvSpPr>
        <p:spPr>
          <a:xfrm>
            <a:off x="3580908" y="4672073"/>
            <a:ext cx="2416629" cy="324744"/>
          </a:xfrm>
          <a:custGeom>
            <a:avLst/>
            <a:gdLst>
              <a:gd name="connsiteX0" fmla="*/ 0 w 2416629"/>
              <a:gd name="connsiteY0" fmla="*/ 325661 h 325661"/>
              <a:gd name="connsiteX1" fmla="*/ 587829 w 2416629"/>
              <a:gd name="connsiteY1" fmla="*/ 77466 h 325661"/>
              <a:gd name="connsiteX2" fmla="*/ 1632857 w 2416629"/>
              <a:gd name="connsiteY2" fmla="*/ 5621 h 325661"/>
              <a:gd name="connsiteX3" fmla="*/ 2416629 w 2416629"/>
              <a:gd name="connsiteY3" fmla="*/ 201564 h 325661"/>
              <a:gd name="connsiteX0" fmla="*/ 0 w 2416629"/>
              <a:gd name="connsiteY0" fmla="*/ 324744 h 324744"/>
              <a:gd name="connsiteX1" fmla="*/ 646612 w 2416629"/>
              <a:gd name="connsiteY1" fmla="*/ 83080 h 324744"/>
              <a:gd name="connsiteX2" fmla="*/ 1632857 w 2416629"/>
              <a:gd name="connsiteY2" fmla="*/ 4704 h 324744"/>
              <a:gd name="connsiteX3" fmla="*/ 2416629 w 2416629"/>
              <a:gd name="connsiteY3" fmla="*/ 200647 h 324744"/>
            </a:gdLst>
            <a:ahLst/>
            <a:cxnLst>
              <a:cxn ang="0">
                <a:pos x="connsiteX0" y="connsiteY0"/>
              </a:cxn>
              <a:cxn ang="0">
                <a:pos x="connsiteX1" y="connsiteY1"/>
              </a:cxn>
              <a:cxn ang="0">
                <a:pos x="connsiteX2" y="connsiteY2"/>
              </a:cxn>
              <a:cxn ang="0">
                <a:pos x="connsiteX3" y="connsiteY3"/>
              </a:cxn>
            </a:cxnLst>
            <a:rect l="l" t="t" r="r" b="b"/>
            <a:pathLst>
              <a:path w="2416629" h="324744">
                <a:moveTo>
                  <a:pt x="0" y="324744"/>
                </a:moveTo>
                <a:cubicBezTo>
                  <a:pt x="157843" y="227316"/>
                  <a:pt x="374469" y="136420"/>
                  <a:pt x="646612" y="83080"/>
                </a:cubicBezTo>
                <a:cubicBezTo>
                  <a:pt x="918755" y="29740"/>
                  <a:pt x="1337854" y="-14891"/>
                  <a:pt x="1632857" y="4704"/>
                </a:cubicBezTo>
                <a:cubicBezTo>
                  <a:pt x="1927860" y="24299"/>
                  <a:pt x="2177143" y="113017"/>
                  <a:pt x="2416629" y="200647"/>
                </a:cubicBez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2" name="Freeform 4">
            <a:extLst>
              <a:ext uri="{FF2B5EF4-FFF2-40B4-BE49-F238E27FC236}">
                <a16:creationId xmlns:a16="http://schemas.microsoft.com/office/drawing/2014/main" id="{56C58823-16E3-4B6D-B325-644EEB1713FF}"/>
              </a:ext>
            </a:extLst>
          </p:cNvPr>
          <p:cNvSpPr/>
          <p:nvPr/>
        </p:nvSpPr>
        <p:spPr>
          <a:xfrm>
            <a:off x="5390114" y="4367620"/>
            <a:ext cx="2181497" cy="563880"/>
          </a:xfrm>
          <a:custGeom>
            <a:avLst/>
            <a:gdLst>
              <a:gd name="connsiteX0" fmla="*/ 0 w 2194560"/>
              <a:gd name="connsiteY0" fmla="*/ 578204 h 578204"/>
              <a:gd name="connsiteX1" fmla="*/ 555171 w 2194560"/>
              <a:gd name="connsiteY1" fmla="*/ 232038 h 578204"/>
              <a:gd name="connsiteX2" fmla="*/ 1280160 w 2194560"/>
              <a:gd name="connsiteY2" fmla="*/ 9969 h 578204"/>
              <a:gd name="connsiteX3" fmla="*/ 2194560 w 2194560"/>
              <a:gd name="connsiteY3" fmla="*/ 558609 h 578204"/>
              <a:gd name="connsiteX0" fmla="*/ 0 w 2181497"/>
              <a:gd name="connsiteY0" fmla="*/ 519029 h 558217"/>
              <a:gd name="connsiteX1" fmla="*/ 542108 w 2181497"/>
              <a:gd name="connsiteY1" fmla="*/ 231646 h 558217"/>
              <a:gd name="connsiteX2" fmla="*/ 1267097 w 2181497"/>
              <a:gd name="connsiteY2" fmla="*/ 9577 h 558217"/>
              <a:gd name="connsiteX3" fmla="*/ 2181497 w 2181497"/>
              <a:gd name="connsiteY3" fmla="*/ 558217 h 558217"/>
              <a:gd name="connsiteX0" fmla="*/ 0 w 2181497"/>
              <a:gd name="connsiteY0" fmla="*/ 522283 h 561471"/>
              <a:gd name="connsiteX1" fmla="*/ 542108 w 2181497"/>
              <a:gd name="connsiteY1" fmla="*/ 202243 h 561471"/>
              <a:gd name="connsiteX2" fmla="*/ 1267097 w 2181497"/>
              <a:gd name="connsiteY2" fmla="*/ 12831 h 561471"/>
              <a:gd name="connsiteX3" fmla="*/ 2181497 w 2181497"/>
              <a:gd name="connsiteY3" fmla="*/ 561471 h 561471"/>
              <a:gd name="connsiteX0" fmla="*/ 0 w 2181497"/>
              <a:gd name="connsiteY0" fmla="*/ 522283 h 561471"/>
              <a:gd name="connsiteX1" fmla="*/ 542108 w 2181497"/>
              <a:gd name="connsiteY1" fmla="*/ 202243 h 561471"/>
              <a:gd name="connsiteX2" fmla="*/ 1299755 w 2181497"/>
              <a:gd name="connsiteY2" fmla="*/ 12831 h 561471"/>
              <a:gd name="connsiteX3" fmla="*/ 2181497 w 2181497"/>
              <a:gd name="connsiteY3" fmla="*/ 561471 h 561471"/>
              <a:gd name="connsiteX0" fmla="*/ 0 w 2181497"/>
              <a:gd name="connsiteY0" fmla="*/ 522283 h 561471"/>
              <a:gd name="connsiteX1" fmla="*/ 542108 w 2181497"/>
              <a:gd name="connsiteY1" fmla="*/ 202243 h 561471"/>
              <a:gd name="connsiteX2" fmla="*/ 1489167 w 2181497"/>
              <a:gd name="connsiteY2" fmla="*/ 12831 h 561471"/>
              <a:gd name="connsiteX3" fmla="*/ 2181497 w 2181497"/>
              <a:gd name="connsiteY3" fmla="*/ 561471 h 561471"/>
              <a:gd name="connsiteX0" fmla="*/ 0 w 2181497"/>
              <a:gd name="connsiteY0" fmla="*/ 522283 h 561471"/>
              <a:gd name="connsiteX1" fmla="*/ 542108 w 2181497"/>
              <a:gd name="connsiteY1" fmla="*/ 202243 h 561471"/>
              <a:gd name="connsiteX2" fmla="*/ 1489167 w 2181497"/>
              <a:gd name="connsiteY2" fmla="*/ 12831 h 561471"/>
              <a:gd name="connsiteX3" fmla="*/ 2181497 w 2181497"/>
              <a:gd name="connsiteY3" fmla="*/ 561471 h 561471"/>
              <a:gd name="connsiteX0" fmla="*/ 0 w 2181497"/>
              <a:gd name="connsiteY0" fmla="*/ 524692 h 563880"/>
              <a:gd name="connsiteX1" fmla="*/ 666205 w 2181497"/>
              <a:gd name="connsiteY1" fmla="*/ 185058 h 563880"/>
              <a:gd name="connsiteX2" fmla="*/ 1489167 w 2181497"/>
              <a:gd name="connsiteY2" fmla="*/ 15240 h 563880"/>
              <a:gd name="connsiteX3" fmla="*/ 2181497 w 2181497"/>
              <a:gd name="connsiteY3" fmla="*/ 563880 h 563880"/>
            </a:gdLst>
            <a:ahLst/>
            <a:cxnLst>
              <a:cxn ang="0">
                <a:pos x="connsiteX0" y="connsiteY0"/>
              </a:cxn>
              <a:cxn ang="0">
                <a:pos x="connsiteX1" y="connsiteY1"/>
              </a:cxn>
              <a:cxn ang="0">
                <a:pos x="connsiteX2" y="connsiteY2"/>
              </a:cxn>
              <a:cxn ang="0">
                <a:pos x="connsiteX3" y="connsiteY3"/>
              </a:cxn>
            </a:cxnLst>
            <a:rect l="l" t="t" r="r" b="b"/>
            <a:pathLst>
              <a:path w="2181497" h="563880">
                <a:moveTo>
                  <a:pt x="0" y="524692"/>
                </a:moveTo>
                <a:cubicBezTo>
                  <a:pt x="170905" y="398962"/>
                  <a:pt x="418011" y="269967"/>
                  <a:pt x="666205" y="185058"/>
                </a:cubicBezTo>
                <a:cubicBezTo>
                  <a:pt x="914399" y="100149"/>
                  <a:pt x="1236618" y="-47897"/>
                  <a:pt x="1489167" y="15240"/>
                </a:cubicBezTo>
                <a:cubicBezTo>
                  <a:pt x="1741716" y="78377"/>
                  <a:pt x="1971947" y="290648"/>
                  <a:pt x="2181497" y="563880"/>
                </a:cubicBez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3" name="Freeform 5">
            <a:extLst>
              <a:ext uri="{FF2B5EF4-FFF2-40B4-BE49-F238E27FC236}">
                <a16:creationId xmlns:a16="http://schemas.microsoft.com/office/drawing/2014/main" id="{7E489676-951F-470D-94F1-CF5C233793BA}"/>
              </a:ext>
            </a:extLst>
          </p:cNvPr>
          <p:cNvSpPr/>
          <p:nvPr/>
        </p:nvSpPr>
        <p:spPr>
          <a:xfrm>
            <a:off x="6898873" y="3925601"/>
            <a:ext cx="1992085" cy="868740"/>
          </a:xfrm>
          <a:custGeom>
            <a:avLst/>
            <a:gdLst>
              <a:gd name="connsiteX0" fmla="*/ 0 w 1881051"/>
              <a:gd name="connsiteY0" fmla="*/ 918600 h 918600"/>
              <a:gd name="connsiteX1" fmla="*/ 424543 w 1881051"/>
              <a:gd name="connsiteY1" fmla="*/ 383023 h 918600"/>
              <a:gd name="connsiteX2" fmla="*/ 966651 w 1881051"/>
              <a:gd name="connsiteY2" fmla="*/ 4200 h 918600"/>
              <a:gd name="connsiteX3" fmla="*/ 1508760 w 1881051"/>
              <a:gd name="connsiteY3" fmla="*/ 219737 h 918600"/>
              <a:gd name="connsiteX4" fmla="*/ 1881051 w 1881051"/>
              <a:gd name="connsiteY4" fmla="*/ 807565 h 918600"/>
              <a:gd name="connsiteX0" fmla="*/ 0 w 1887582"/>
              <a:gd name="connsiteY0" fmla="*/ 827160 h 827160"/>
              <a:gd name="connsiteX1" fmla="*/ 431074 w 1887582"/>
              <a:gd name="connsiteY1" fmla="*/ 383023 h 827160"/>
              <a:gd name="connsiteX2" fmla="*/ 973182 w 1887582"/>
              <a:gd name="connsiteY2" fmla="*/ 4200 h 827160"/>
              <a:gd name="connsiteX3" fmla="*/ 1515291 w 1887582"/>
              <a:gd name="connsiteY3" fmla="*/ 219737 h 827160"/>
              <a:gd name="connsiteX4" fmla="*/ 1887582 w 1887582"/>
              <a:gd name="connsiteY4" fmla="*/ 807565 h 827160"/>
              <a:gd name="connsiteX0" fmla="*/ 0 w 1887582"/>
              <a:gd name="connsiteY0" fmla="*/ 827160 h 827160"/>
              <a:gd name="connsiteX1" fmla="*/ 431074 w 1887582"/>
              <a:gd name="connsiteY1" fmla="*/ 383023 h 827160"/>
              <a:gd name="connsiteX2" fmla="*/ 973182 w 1887582"/>
              <a:gd name="connsiteY2" fmla="*/ 4200 h 827160"/>
              <a:gd name="connsiteX3" fmla="*/ 1515291 w 1887582"/>
              <a:gd name="connsiteY3" fmla="*/ 219737 h 827160"/>
              <a:gd name="connsiteX4" fmla="*/ 1887582 w 1887582"/>
              <a:gd name="connsiteY4" fmla="*/ 807565 h 827160"/>
              <a:gd name="connsiteX0" fmla="*/ 0 w 1887582"/>
              <a:gd name="connsiteY0" fmla="*/ 884828 h 884828"/>
              <a:gd name="connsiteX1" fmla="*/ 431074 w 1887582"/>
              <a:gd name="connsiteY1" fmla="*/ 440691 h 884828"/>
              <a:gd name="connsiteX2" fmla="*/ 1071153 w 1887582"/>
              <a:gd name="connsiteY2" fmla="*/ 3085 h 884828"/>
              <a:gd name="connsiteX3" fmla="*/ 1515291 w 1887582"/>
              <a:gd name="connsiteY3" fmla="*/ 277405 h 884828"/>
              <a:gd name="connsiteX4" fmla="*/ 1887582 w 1887582"/>
              <a:gd name="connsiteY4" fmla="*/ 865233 h 884828"/>
              <a:gd name="connsiteX0" fmla="*/ 0 w 1887582"/>
              <a:gd name="connsiteY0" fmla="*/ 891270 h 891270"/>
              <a:gd name="connsiteX1" fmla="*/ 431074 w 1887582"/>
              <a:gd name="connsiteY1" fmla="*/ 447133 h 891270"/>
              <a:gd name="connsiteX2" fmla="*/ 1240970 w 1887582"/>
              <a:gd name="connsiteY2" fmla="*/ 2996 h 891270"/>
              <a:gd name="connsiteX3" fmla="*/ 1515291 w 1887582"/>
              <a:gd name="connsiteY3" fmla="*/ 283847 h 891270"/>
              <a:gd name="connsiteX4" fmla="*/ 1887582 w 1887582"/>
              <a:gd name="connsiteY4" fmla="*/ 871675 h 891270"/>
              <a:gd name="connsiteX0" fmla="*/ 0 w 1887582"/>
              <a:gd name="connsiteY0" fmla="*/ 889986 h 889986"/>
              <a:gd name="connsiteX1" fmla="*/ 431074 w 1887582"/>
              <a:gd name="connsiteY1" fmla="*/ 445849 h 889986"/>
              <a:gd name="connsiteX2" fmla="*/ 1240970 w 1887582"/>
              <a:gd name="connsiteY2" fmla="*/ 1712 h 889986"/>
              <a:gd name="connsiteX3" fmla="*/ 1619794 w 1887582"/>
              <a:gd name="connsiteY3" fmla="*/ 315220 h 889986"/>
              <a:gd name="connsiteX4" fmla="*/ 1887582 w 1887582"/>
              <a:gd name="connsiteY4" fmla="*/ 870391 h 889986"/>
              <a:gd name="connsiteX0" fmla="*/ 0 w 1887582"/>
              <a:gd name="connsiteY0" fmla="*/ 889986 h 889986"/>
              <a:gd name="connsiteX1" fmla="*/ 431074 w 1887582"/>
              <a:gd name="connsiteY1" fmla="*/ 445849 h 889986"/>
              <a:gd name="connsiteX2" fmla="*/ 1240970 w 1887582"/>
              <a:gd name="connsiteY2" fmla="*/ 1712 h 889986"/>
              <a:gd name="connsiteX3" fmla="*/ 1619794 w 1887582"/>
              <a:gd name="connsiteY3" fmla="*/ 315220 h 889986"/>
              <a:gd name="connsiteX4" fmla="*/ 1887582 w 1887582"/>
              <a:gd name="connsiteY4" fmla="*/ 870391 h 889986"/>
              <a:gd name="connsiteX0" fmla="*/ 0 w 1887582"/>
              <a:gd name="connsiteY0" fmla="*/ 890971 h 890971"/>
              <a:gd name="connsiteX1" fmla="*/ 431074 w 1887582"/>
              <a:gd name="connsiteY1" fmla="*/ 446834 h 890971"/>
              <a:gd name="connsiteX2" fmla="*/ 1240970 w 1887582"/>
              <a:gd name="connsiteY2" fmla="*/ 2697 h 890971"/>
              <a:gd name="connsiteX3" fmla="*/ 1639388 w 1887582"/>
              <a:gd name="connsiteY3" fmla="*/ 290079 h 890971"/>
              <a:gd name="connsiteX4" fmla="*/ 1887582 w 1887582"/>
              <a:gd name="connsiteY4" fmla="*/ 871376 h 890971"/>
              <a:gd name="connsiteX0" fmla="*/ 0 w 1887582"/>
              <a:gd name="connsiteY0" fmla="*/ 890971 h 890971"/>
              <a:gd name="connsiteX1" fmla="*/ 431074 w 1887582"/>
              <a:gd name="connsiteY1" fmla="*/ 446834 h 890971"/>
              <a:gd name="connsiteX2" fmla="*/ 1240970 w 1887582"/>
              <a:gd name="connsiteY2" fmla="*/ 2697 h 890971"/>
              <a:gd name="connsiteX3" fmla="*/ 1639388 w 1887582"/>
              <a:gd name="connsiteY3" fmla="*/ 290079 h 890971"/>
              <a:gd name="connsiteX4" fmla="*/ 1887582 w 1887582"/>
              <a:gd name="connsiteY4" fmla="*/ 871376 h 890971"/>
              <a:gd name="connsiteX0" fmla="*/ 0 w 1887582"/>
              <a:gd name="connsiteY0" fmla="*/ 888338 h 888338"/>
              <a:gd name="connsiteX1" fmla="*/ 698863 w 1887582"/>
              <a:gd name="connsiteY1" fmla="*/ 267852 h 888338"/>
              <a:gd name="connsiteX2" fmla="*/ 1240970 w 1887582"/>
              <a:gd name="connsiteY2" fmla="*/ 64 h 888338"/>
              <a:gd name="connsiteX3" fmla="*/ 1639388 w 1887582"/>
              <a:gd name="connsiteY3" fmla="*/ 287446 h 888338"/>
              <a:gd name="connsiteX4" fmla="*/ 1887582 w 1887582"/>
              <a:gd name="connsiteY4" fmla="*/ 868743 h 888338"/>
              <a:gd name="connsiteX0" fmla="*/ 0 w 1992085"/>
              <a:gd name="connsiteY0" fmla="*/ 855678 h 868740"/>
              <a:gd name="connsiteX1" fmla="*/ 803366 w 1992085"/>
              <a:gd name="connsiteY1" fmla="*/ 267849 h 868740"/>
              <a:gd name="connsiteX2" fmla="*/ 1345473 w 1992085"/>
              <a:gd name="connsiteY2" fmla="*/ 61 h 868740"/>
              <a:gd name="connsiteX3" fmla="*/ 1743891 w 1992085"/>
              <a:gd name="connsiteY3" fmla="*/ 287443 h 868740"/>
              <a:gd name="connsiteX4" fmla="*/ 1992085 w 1992085"/>
              <a:gd name="connsiteY4" fmla="*/ 868740 h 868740"/>
              <a:gd name="connsiteX0" fmla="*/ 0 w 1992085"/>
              <a:gd name="connsiteY0" fmla="*/ 855678 h 868740"/>
              <a:gd name="connsiteX1" fmla="*/ 803366 w 1992085"/>
              <a:gd name="connsiteY1" fmla="*/ 267849 h 868740"/>
              <a:gd name="connsiteX2" fmla="*/ 1345473 w 1992085"/>
              <a:gd name="connsiteY2" fmla="*/ 61 h 868740"/>
              <a:gd name="connsiteX3" fmla="*/ 1743891 w 1992085"/>
              <a:gd name="connsiteY3" fmla="*/ 287443 h 868740"/>
              <a:gd name="connsiteX4" fmla="*/ 1992085 w 1992085"/>
              <a:gd name="connsiteY4" fmla="*/ 868740 h 86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085" h="868740">
                <a:moveTo>
                  <a:pt x="0" y="855678"/>
                </a:moveTo>
                <a:cubicBezTo>
                  <a:pt x="242751" y="664089"/>
                  <a:pt x="579121" y="410452"/>
                  <a:pt x="803366" y="267849"/>
                </a:cubicBezTo>
                <a:cubicBezTo>
                  <a:pt x="1027611" y="125246"/>
                  <a:pt x="1188719" y="-3205"/>
                  <a:pt x="1345473" y="61"/>
                </a:cubicBezTo>
                <a:cubicBezTo>
                  <a:pt x="1502227" y="3327"/>
                  <a:pt x="1636122" y="142663"/>
                  <a:pt x="1743891" y="287443"/>
                </a:cubicBezTo>
                <a:cubicBezTo>
                  <a:pt x="1851660" y="432223"/>
                  <a:pt x="1921327" y="609116"/>
                  <a:pt x="1992085" y="868740"/>
                </a:cubicBez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5" name="Freeform 7">
            <a:extLst>
              <a:ext uri="{FF2B5EF4-FFF2-40B4-BE49-F238E27FC236}">
                <a16:creationId xmlns:a16="http://schemas.microsoft.com/office/drawing/2014/main" id="{0DCC9793-15EA-45DE-A471-B8551C43A2EA}"/>
              </a:ext>
            </a:extLst>
          </p:cNvPr>
          <p:cNvSpPr/>
          <p:nvPr/>
        </p:nvSpPr>
        <p:spPr>
          <a:xfrm>
            <a:off x="8102860" y="3065607"/>
            <a:ext cx="1997139" cy="1605549"/>
          </a:xfrm>
          <a:custGeom>
            <a:avLst/>
            <a:gdLst>
              <a:gd name="connsiteX0" fmla="*/ 0 w 1449977"/>
              <a:gd name="connsiteY0" fmla="*/ 1530409 h 1530409"/>
              <a:gd name="connsiteX1" fmla="*/ 411480 w 1449977"/>
              <a:gd name="connsiteY1" fmla="*/ 550695 h 1530409"/>
              <a:gd name="connsiteX2" fmla="*/ 822960 w 1449977"/>
              <a:gd name="connsiteY2" fmla="*/ 8587 h 1530409"/>
              <a:gd name="connsiteX3" fmla="*/ 1449977 w 1449977"/>
              <a:gd name="connsiteY3" fmla="*/ 962175 h 1530409"/>
              <a:gd name="connsiteX0" fmla="*/ 0 w 1449977"/>
              <a:gd name="connsiteY0" fmla="*/ 1504757 h 1504757"/>
              <a:gd name="connsiteX1" fmla="*/ 411480 w 1449977"/>
              <a:gd name="connsiteY1" fmla="*/ 525043 h 1504757"/>
              <a:gd name="connsiteX2" fmla="*/ 933995 w 1449977"/>
              <a:gd name="connsiteY2" fmla="*/ 9060 h 1504757"/>
              <a:gd name="connsiteX3" fmla="*/ 1449977 w 1449977"/>
              <a:gd name="connsiteY3" fmla="*/ 936523 h 1504757"/>
              <a:gd name="connsiteX0" fmla="*/ 0 w 1449977"/>
              <a:gd name="connsiteY0" fmla="*/ 1504757 h 1504757"/>
              <a:gd name="connsiteX1" fmla="*/ 411480 w 1449977"/>
              <a:gd name="connsiteY1" fmla="*/ 525043 h 1504757"/>
              <a:gd name="connsiteX2" fmla="*/ 933995 w 1449977"/>
              <a:gd name="connsiteY2" fmla="*/ 9060 h 1504757"/>
              <a:gd name="connsiteX3" fmla="*/ 1449977 w 1449977"/>
              <a:gd name="connsiteY3" fmla="*/ 936523 h 1504757"/>
              <a:gd name="connsiteX0" fmla="*/ 0 w 1614216"/>
              <a:gd name="connsiteY0" fmla="*/ 1504757 h 1504757"/>
              <a:gd name="connsiteX1" fmla="*/ 411480 w 1614216"/>
              <a:gd name="connsiteY1" fmla="*/ 525043 h 1504757"/>
              <a:gd name="connsiteX2" fmla="*/ 933995 w 1614216"/>
              <a:gd name="connsiteY2" fmla="*/ 9060 h 1504757"/>
              <a:gd name="connsiteX3" fmla="*/ 1614216 w 1614216"/>
              <a:gd name="connsiteY3" fmla="*/ 1448133 h 1504757"/>
              <a:gd name="connsiteX0" fmla="*/ 0 w 1614216"/>
              <a:gd name="connsiteY0" fmla="*/ 1504757 h 1504757"/>
              <a:gd name="connsiteX1" fmla="*/ 411480 w 1614216"/>
              <a:gd name="connsiteY1" fmla="*/ 525043 h 1504757"/>
              <a:gd name="connsiteX2" fmla="*/ 933995 w 1614216"/>
              <a:gd name="connsiteY2" fmla="*/ 9060 h 1504757"/>
              <a:gd name="connsiteX3" fmla="*/ 1614216 w 1614216"/>
              <a:gd name="connsiteY3" fmla="*/ 1448133 h 1504757"/>
              <a:gd name="connsiteX0" fmla="*/ 0 w 1614216"/>
              <a:gd name="connsiteY0" fmla="*/ 1544287 h 1544287"/>
              <a:gd name="connsiteX1" fmla="*/ 411480 w 1614216"/>
              <a:gd name="connsiteY1" fmla="*/ 564573 h 1544287"/>
              <a:gd name="connsiteX2" fmla="*/ 1165863 w 1614216"/>
              <a:gd name="connsiteY2" fmla="*/ 8351 h 1544287"/>
              <a:gd name="connsiteX3" fmla="*/ 1614216 w 1614216"/>
              <a:gd name="connsiteY3" fmla="*/ 1487663 h 1544287"/>
            </a:gdLst>
            <a:ahLst/>
            <a:cxnLst>
              <a:cxn ang="0">
                <a:pos x="connsiteX0" y="connsiteY0"/>
              </a:cxn>
              <a:cxn ang="0">
                <a:pos x="connsiteX1" y="connsiteY1"/>
              </a:cxn>
              <a:cxn ang="0">
                <a:pos x="connsiteX2" y="connsiteY2"/>
              </a:cxn>
              <a:cxn ang="0">
                <a:pos x="connsiteX3" y="connsiteY3"/>
              </a:cxn>
            </a:cxnLst>
            <a:rect l="l" t="t" r="r" b="b"/>
            <a:pathLst>
              <a:path w="1614216" h="1544287">
                <a:moveTo>
                  <a:pt x="0" y="1544287"/>
                </a:moveTo>
                <a:cubicBezTo>
                  <a:pt x="137160" y="1181248"/>
                  <a:pt x="217170" y="820562"/>
                  <a:pt x="411480" y="564573"/>
                </a:cubicBezTo>
                <a:cubicBezTo>
                  <a:pt x="605790" y="308584"/>
                  <a:pt x="992780" y="-60229"/>
                  <a:pt x="1165863" y="8351"/>
                </a:cubicBezTo>
                <a:cubicBezTo>
                  <a:pt x="1338946" y="76931"/>
                  <a:pt x="1532709" y="812873"/>
                  <a:pt x="1614216" y="1487663"/>
                </a:cubicBez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6" name="Text Box 22">
            <a:extLst>
              <a:ext uri="{FF2B5EF4-FFF2-40B4-BE49-F238E27FC236}">
                <a16:creationId xmlns:a16="http://schemas.microsoft.com/office/drawing/2014/main" id="{DD87E043-56D3-4C0B-AB75-73F7979770EC}"/>
              </a:ext>
            </a:extLst>
          </p:cNvPr>
          <p:cNvSpPr txBox="1">
            <a:spLocks noChangeArrowheads="1"/>
          </p:cNvSpPr>
          <p:nvPr/>
        </p:nvSpPr>
        <p:spPr bwMode="auto">
          <a:xfrm>
            <a:off x="9695510" y="5113061"/>
            <a:ext cx="371897" cy="246221"/>
          </a:xfrm>
          <a:prstGeom prst="rect">
            <a:avLst/>
          </a:prstGeom>
          <a:noFill/>
          <a:ln w="9525">
            <a:noFill/>
            <a:miter lim="800000"/>
            <a:headEnd/>
            <a:tailEnd/>
          </a:ln>
        </p:spPr>
        <p:txBody>
          <a:bodyPr wrap="none" lIns="0" tIns="0" rIns="0" bIns="0">
            <a:spAutoFit/>
          </a:bodyPr>
          <a:lstStyle/>
          <a:p>
            <a:pPr>
              <a:defRPr/>
            </a:pPr>
            <a:r>
              <a:rPr lang="en-US" sz="1600" b="1" dirty="0">
                <a:latin typeface="Arial Narrow" panose="020B0606020202030204" pitchFamily="34" charset="0"/>
              </a:rPr>
              <a:t>2020</a:t>
            </a:r>
          </a:p>
        </p:txBody>
      </p:sp>
      <p:sp>
        <p:nvSpPr>
          <p:cNvPr id="37" name="Text Box 18">
            <a:extLst>
              <a:ext uri="{FF2B5EF4-FFF2-40B4-BE49-F238E27FC236}">
                <a16:creationId xmlns:a16="http://schemas.microsoft.com/office/drawing/2014/main" id="{84E6482D-6112-434C-A609-196C4FED84FB}"/>
              </a:ext>
            </a:extLst>
          </p:cNvPr>
          <p:cNvSpPr txBox="1">
            <a:spLocks noChangeArrowheads="1"/>
          </p:cNvSpPr>
          <p:nvPr/>
        </p:nvSpPr>
        <p:spPr bwMode="auto">
          <a:xfrm>
            <a:off x="10226101" y="4793000"/>
            <a:ext cx="765787" cy="276999"/>
          </a:xfrm>
          <a:prstGeom prst="rect">
            <a:avLst/>
          </a:prstGeom>
          <a:noFill/>
          <a:ln w="9525">
            <a:noFill/>
            <a:miter lim="800000"/>
            <a:headEnd/>
            <a:tailEnd/>
          </a:ln>
        </p:spPr>
        <p:txBody>
          <a:bodyPr wrap="none" lIns="0" tIns="0" rIns="0" bIns="0">
            <a:spAutoFit/>
          </a:bodyPr>
          <a:lstStyle/>
          <a:p>
            <a:pPr>
              <a:defRPr/>
            </a:pPr>
            <a:r>
              <a:rPr lang="en-US" b="1" dirty="0">
                <a:latin typeface="Arial Narrow" panose="020B0606020202030204" pitchFamily="34" charset="0"/>
              </a:rPr>
              <a:t>6</a:t>
            </a:r>
            <a:r>
              <a:rPr lang="en-US" b="1" baseline="30000" dirty="0">
                <a:latin typeface="Arial Narrow" panose="020B0606020202030204" pitchFamily="34" charset="0"/>
              </a:rPr>
              <a:t>th</a:t>
            </a:r>
            <a:r>
              <a:rPr lang="en-US" b="1" dirty="0">
                <a:latin typeface="Arial Narrow" panose="020B0606020202030204" pitchFamily="34" charset="0"/>
              </a:rPr>
              <a:t> Wave</a:t>
            </a:r>
          </a:p>
        </p:txBody>
      </p:sp>
      <p:sp>
        <p:nvSpPr>
          <p:cNvPr id="96" name="Text Box 32">
            <a:extLst>
              <a:ext uri="{FF2B5EF4-FFF2-40B4-BE49-F238E27FC236}">
                <a16:creationId xmlns:a16="http://schemas.microsoft.com/office/drawing/2014/main" id="{04908586-E68B-4B91-80E5-AE3C5A3BB378}"/>
              </a:ext>
            </a:extLst>
          </p:cNvPr>
          <p:cNvSpPr txBox="1">
            <a:spLocks noChangeArrowheads="1"/>
          </p:cNvSpPr>
          <p:nvPr/>
        </p:nvSpPr>
        <p:spPr bwMode="auto">
          <a:xfrm>
            <a:off x="9812684" y="1695806"/>
            <a:ext cx="886461" cy="800219"/>
          </a:xfrm>
          <a:prstGeom prst="rect">
            <a:avLst/>
          </a:prstGeom>
          <a:noFill/>
          <a:ln w="9525">
            <a:noFill/>
            <a:miter lim="800000"/>
            <a:headEnd/>
            <a:tailEnd/>
          </a:ln>
        </p:spPr>
        <p:txBody>
          <a:bodyPr wrap="none" lIns="0" tIns="0" rIns="0" bIns="0">
            <a:spAutoFit/>
          </a:bodyPr>
          <a:lstStyle/>
          <a:p>
            <a:r>
              <a:rPr lang="en-US" sz="1300" b="1" dirty="0">
                <a:latin typeface="Arial Narrow" panose="020B0606020202030204" pitchFamily="34" charset="0"/>
              </a:rPr>
              <a:t>Automation</a:t>
            </a:r>
          </a:p>
          <a:p>
            <a:r>
              <a:rPr lang="en-US" sz="1300" b="1" dirty="0">
                <a:latin typeface="Arial Narrow" panose="020B0606020202030204" pitchFamily="34" charset="0"/>
              </a:rPr>
              <a:t>Robotics</a:t>
            </a:r>
          </a:p>
          <a:p>
            <a:r>
              <a:rPr lang="en-US" sz="1300" b="1" dirty="0">
                <a:latin typeface="Arial Narrow" panose="020B0606020202030204" pitchFamily="34" charset="0"/>
              </a:rPr>
              <a:t>Digitalization</a:t>
            </a:r>
          </a:p>
          <a:p>
            <a:r>
              <a:rPr lang="en-US" sz="1300" b="1" dirty="0">
                <a:latin typeface="Arial Narrow" panose="020B0606020202030204" pitchFamily="34" charset="0"/>
              </a:rPr>
              <a:t>Sustainability</a:t>
            </a:r>
          </a:p>
        </p:txBody>
      </p:sp>
      <p:sp>
        <p:nvSpPr>
          <p:cNvPr id="114" name="Text Box 37">
            <a:extLst>
              <a:ext uri="{FF2B5EF4-FFF2-40B4-BE49-F238E27FC236}">
                <a16:creationId xmlns:a16="http://schemas.microsoft.com/office/drawing/2014/main" id="{4E65DB77-2A5A-484D-99BE-1F958D09A186}"/>
              </a:ext>
            </a:extLst>
          </p:cNvPr>
          <p:cNvSpPr txBox="1">
            <a:spLocks noChangeArrowheads="1"/>
          </p:cNvSpPr>
          <p:nvPr/>
        </p:nvSpPr>
        <p:spPr bwMode="auto">
          <a:xfrm>
            <a:off x="10311033" y="5153879"/>
            <a:ext cx="703719" cy="184666"/>
          </a:xfrm>
          <a:prstGeom prst="rect">
            <a:avLst/>
          </a:prstGeom>
          <a:noFill/>
          <a:ln w="9525">
            <a:noFill/>
            <a:miter lim="800000"/>
            <a:headEnd/>
            <a:tailEnd/>
          </a:ln>
        </p:spPr>
        <p:txBody>
          <a:bodyPr wrap="none" lIns="0" tIns="0" rIns="0" bIns="0">
            <a:spAutoFit/>
          </a:bodyPr>
          <a:lstStyle/>
          <a:p>
            <a:r>
              <a:rPr lang="en-US" sz="1200" b="1" dirty="0">
                <a:latin typeface="Arial Narrow" panose="020B0606020202030204" pitchFamily="34" charset="0"/>
              </a:rPr>
              <a:t>25 years (?)</a:t>
            </a:r>
          </a:p>
        </p:txBody>
      </p:sp>
      <p:sp>
        <p:nvSpPr>
          <p:cNvPr id="116" name="Freeform: Shape 115">
            <a:extLst>
              <a:ext uri="{FF2B5EF4-FFF2-40B4-BE49-F238E27FC236}">
                <a16:creationId xmlns:a16="http://schemas.microsoft.com/office/drawing/2014/main" id="{D176A1CA-47CE-4B5F-B5B3-B6DEB39DE5AD}"/>
              </a:ext>
            </a:extLst>
          </p:cNvPr>
          <p:cNvSpPr/>
          <p:nvPr/>
        </p:nvSpPr>
        <p:spPr>
          <a:xfrm>
            <a:off x="9510758" y="2646399"/>
            <a:ext cx="1296894" cy="2055906"/>
          </a:xfrm>
          <a:custGeom>
            <a:avLst/>
            <a:gdLst>
              <a:gd name="connsiteX0" fmla="*/ 0 w 1296894"/>
              <a:gd name="connsiteY0" fmla="*/ 2055906 h 2055906"/>
              <a:gd name="connsiteX1" fmla="*/ 328706 w 1296894"/>
              <a:gd name="connsiteY1" fmla="*/ 1284942 h 2055906"/>
              <a:gd name="connsiteX2" fmla="*/ 1296894 w 1296894"/>
              <a:gd name="connsiteY2" fmla="*/ 0 h 2055906"/>
            </a:gdLst>
            <a:ahLst/>
            <a:cxnLst>
              <a:cxn ang="0">
                <a:pos x="connsiteX0" y="connsiteY0"/>
              </a:cxn>
              <a:cxn ang="0">
                <a:pos x="connsiteX1" y="connsiteY1"/>
              </a:cxn>
              <a:cxn ang="0">
                <a:pos x="connsiteX2" y="connsiteY2"/>
              </a:cxn>
            </a:cxnLst>
            <a:rect l="l" t="t" r="r" b="b"/>
            <a:pathLst>
              <a:path w="1296894" h="2055906">
                <a:moveTo>
                  <a:pt x="0" y="2055906"/>
                </a:moveTo>
                <a:cubicBezTo>
                  <a:pt x="56278" y="1841749"/>
                  <a:pt x="112557" y="1627593"/>
                  <a:pt x="328706" y="1284942"/>
                </a:cubicBezTo>
                <a:cubicBezTo>
                  <a:pt x="544855" y="942291"/>
                  <a:pt x="920874" y="471145"/>
                  <a:pt x="1296894" y="0"/>
                </a:cubicBez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76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defRPr/>
            </a:pPr>
            <a:r>
              <a:rPr lang="en-US" dirty="0"/>
              <a:t>U.S. Goods and Services Related Jobs, 1950-2019</a:t>
            </a:r>
          </a:p>
        </p:txBody>
      </p:sp>
      <p:graphicFrame>
        <p:nvGraphicFramePr>
          <p:cNvPr id="4" name="Object 2"/>
          <p:cNvGraphicFramePr>
            <a:graphicFrameLocks noGrp="1" noChangeAspect="1"/>
          </p:cNvGraphicFramePr>
          <p:nvPr>
            <p:ph idx="1"/>
            <p:extLst>
              <p:ext uri="{D42A27DB-BD31-4B8C-83A1-F6EECF244321}">
                <p14:modId xmlns:p14="http://schemas.microsoft.com/office/powerpoint/2010/main" val="2188411116"/>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87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defRPr/>
            </a:pPr>
            <a:r>
              <a:rPr lang="en-US" dirty="0"/>
              <a:t>Male Labor Force per Economic Sector, Selected Countries, 2000-2004</a:t>
            </a:r>
          </a:p>
        </p:txBody>
      </p:sp>
      <p:graphicFrame>
        <p:nvGraphicFramePr>
          <p:cNvPr id="4" name="Object 2"/>
          <p:cNvGraphicFramePr>
            <a:graphicFrameLocks noGrp="1" noChangeAspect="1"/>
          </p:cNvGraphicFramePr>
          <p:nvPr>
            <p:ph idx="1"/>
            <p:extLst>
              <p:ext uri="{D42A27DB-BD31-4B8C-83A1-F6EECF244321}">
                <p14:modId xmlns:p14="http://schemas.microsoft.com/office/powerpoint/2010/main" val="1824156709"/>
              </p:ext>
            </p:extLst>
          </p:nvPr>
        </p:nvGraphicFramePr>
        <p:xfrm>
          <a:off x="1009650" y="1311275"/>
          <a:ext cx="10993438"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615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Laws of Unintended Consequences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8942533"/>
              </p:ext>
            </p:extLst>
          </p:nvPr>
        </p:nvGraphicFramePr>
        <p:xfrm>
          <a:off x="1009650" y="1311275"/>
          <a:ext cx="10993438" cy="3571240"/>
        </p:xfrm>
        <a:graphic>
          <a:graphicData uri="http://schemas.openxmlformats.org/drawingml/2006/table">
            <a:tbl>
              <a:tblPr firstRow="1" firstCol="1" bandRow="1">
                <a:tableStyleId>{D03447BB-5D67-496B-8E87-E561075AD55C}</a:tableStyleId>
              </a:tblPr>
              <a:tblGrid>
                <a:gridCol w="1509884">
                  <a:extLst>
                    <a:ext uri="{9D8B030D-6E8A-4147-A177-3AD203B41FA5}">
                      <a16:colId xmlns:a16="http://schemas.microsoft.com/office/drawing/2014/main" val="20000"/>
                    </a:ext>
                  </a:extLst>
                </a:gridCol>
                <a:gridCol w="2447171">
                  <a:extLst>
                    <a:ext uri="{9D8B030D-6E8A-4147-A177-3AD203B41FA5}">
                      <a16:colId xmlns:a16="http://schemas.microsoft.com/office/drawing/2014/main" val="20001"/>
                    </a:ext>
                  </a:extLst>
                </a:gridCol>
                <a:gridCol w="2552426">
                  <a:extLst>
                    <a:ext uri="{9D8B030D-6E8A-4147-A177-3AD203B41FA5}">
                      <a16:colId xmlns:a16="http://schemas.microsoft.com/office/drawing/2014/main" val="20002"/>
                    </a:ext>
                  </a:extLst>
                </a:gridCol>
                <a:gridCol w="2157721">
                  <a:extLst>
                    <a:ext uri="{9D8B030D-6E8A-4147-A177-3AD203B41FA5}">
                      <a16:colId xmlns:a16="http://schemas.microsoft.com/office/drawing/2014/main" val="20003"/>
                    </a:ext>
                  </a:extLst>
                </a:gridCol>
                <a:gridCol w="2326236">
                  <a:extLst>
                    <a:ext uri="{9D8B030D-6E8A-4147-A177-3AD203B41FA5}">
                      <a16:colId xmlns:a16="http://schemas.microsoft.com/office/drawing/2014/main" val="20004"/>
                    </a:ext>
                  </a:extLst>
                </a:gridCol>
              </a:tblGrid>
              <a:tr h="370840">
                <a:tc>
                  <a:txBody>
                    <a:bodyPr/>
                    <a:lstStyle/>
                    <a:p>
                      <a:endParaRPr lang="en-US" dirty="0"/>
                    </a:p>
                  </a:txBody>
                  <a:tcPr marL="121914" marR="121914"/>
                </a:tc>
                <a:tc>
                  <a:txBody>
                    <a:bodyPr/>
                    <a:lstStyle/>
                    <a:p>
                      <a:r>
                        <a:rPr lang="en-US" sz="1400" dirty="0"/>
                        <a:t>Socialism</a:t>
                      </a:r>
                    </a:p>
                  </a:txBody>
                  <a:tcPr marL="121914" marR="121914"/>
                </a:tc>
                <a:tc>
                  <a:txBody>
                    <a:bodyPr/>
                    <a:lstStyle/>
                    <a:p>
                      <a:r>
                        <a:rPr lang="en-US" sz="1400" dirty="0"/>
                        <a:t>Fundamentalism</a:t>
                      </a:r>
                    </a:p>
                  </a:txBody>
                  <a:tcPr marL="121914" marR="121914"/>
                </a:tc>
                <a:tc>
                  <a:txBody>
                    <a:bodyPr/>
                    <a:lstStyle/>
                    <a:p>
                      <a:r>
                        <a:rPr lang="en-US" sz="1400" dirty="0"/>
                        <a:t>Protectionism</a:t>
                      </a:r>
                    </a:p>
                  </a:txBody>
                  <a:tcPr marL="121914" marR="121914"/>
                </a:tc>
                <a:tc>
                  <a:txBody>
                    <a:bodyPr/>
                    <a:lstStyle/>
                    <a:p>
                      <a:r>
                        <a:rPr lang="en-US" sz="1400" dirty="0"/>
                        <a:t>Environmentalism</a:t>
                      </a:r>
                    </a:p>
                  </a:txBody>
                  <a:tcPr marL="121914" marR="121914"/>
                </a:tc>
                <a:extLst>
                  <a:ext uri="{0D108BD9-81ED-4DB2-BD59-A6C34878D82A}">
                    <a16:rowId xmlns:a16="http://schemas.microsoft.com/office/drawing/2014/main" val="10000"/>
                  </a:ext>
                </a:extLst>
              </a:tr>
              <a:tr h="370840">
                <a:tc>
                  <a:txBody>
                    <a:bodyPr/>
                    <a:lstStyle/>
                    <a:p>
                      <a:r>
                        <a:rPr lang="en-US" sz="1600" dirty="0">
                          <a:solidFill>
                            <a:schemeClr val="tx1"/>
                          </a:solidFill>
                        </a:rPr>
                        <a:t>Concept</a:t>
                      </a:r>
                      <a:endParaRPr lang="en-US" sz="1600" b="1" dirty="0">
                        <a:solidFill>
                          <a:schemeClr val="tx1"/>
                        </a:solidFill>
                      </a:endParaRPr>
                    </a:p>
                  </a:txBody>
                  <a:tcPr marL="121914" marR="121914"/>
                </a:tc>
                <a:tc>
                  <a:txBody>
                    <a:bodyPr/>
                    <a:lstStyle/>
                    <a:p>
                      <a:r>
                        <a:rPr lang="en-US" sz="1600" dirty="0">
                          <a:solidFill>
                            <a:schemeClr val="tx1"/>
                          </a:solidFill>
                        </a:rPr>
                        <a:t>Redistribution of wealth through a variety</a:t>
                      </a:r>
                      <a:r>
                        <a:rPr lang="en-US" sz="1600" baseline="0" dirty="0">
                          <a:solidFill>
                            <a:schemeClr val="tx1"/>
                          </a:solidFill>
                        </a:rPr>
                        <a:t> of programs.</a:t>
                      </a:r>
                      <a:endParaRPr lang="en-US" sz="1600" dirty="0">
                        <a:solidFill>
                          <a:schemeClr val="tx1"/>
                        </a:solidFill>
                      </a:endParaRPr>
                    </a:p>
                  </a:txBody>
                  <a:tcPr marL="121914" marR="121914"/>
                </a:tc>
                <a:tc>
                  <a:txBody>
                    <a:bodyPr/>
                    <a:lstStyle/>
                    <a:p>
                      <a:r>
                        <a:rPr lang="en-US" sz="1600" dirty="0">
                          <a:solidFill>
                            <a:schemeClr val="tx1"/>
                          </a:solidFill>
                        </a:rPr>
                        <a:t>Retrenchment to religious beliefs. Characteristic of many religions. Mostly associated with Islam.</a:t>
                      </a:r>
                    </a:p>
                  </a:txBody>
                  <a:tcPr marL="121914" marR="121914"/>
                </a:tc>
                <a:tc>
                  <a:txBody>
                    <a:bodyPr/>
                    <a:lstStyle/>
                    <a:p>
                      <a:r>
                        <a:rPr lang="en-US" sz="1600" dirty="0">
                          <a:solidFill>
                            <a:schemeClr val="tx1"/>
                          </a:solidFill>
                        </a:rPr>
                        <a:t>Belief that the national economy is harmed by trade or foreign interests.</a:t>
                      </a:r>
                    </a:p>
                  </a:txBody>
                  <a:tcPr marL="121914" marR="121914"/>
                </a:tc>
                <a:tc>
                  <a:txBody>
                    <a:bodyPr/>
                    <a:lstStyle/>
                    <a:p>
                      <a:r>
                        <a:rPr lang="en-US" sz="1600" dirty="0">
                          <a:solidFill>
                            <a:schemeClr val="tx1"/>
                          </a:solidFill>
                        </a:rPr>
                        <a:t>Identification and mitigation of environmental issues.</a:t>
                      </a:r>
                    </a:p>
                  </a:txBody>
                  <a:tcPr marL="121914" marR="121914"/>
                </a:tc>
                <a:extLst>
                  <a:ext uri="{0D108BD9-81ED-4DB2-BD59-A6C34878D82A}">
                    <a16:rowId xmlns:a16="http://schemas.microsoft.com/office/drawing/2014/main" val="10001"/>
                  </a:ext>
                </a:extLst>
              </a:tr>
              <a:tr h="370840">
                <a:tc>
                  <a:txBody>
                    <a:bodyPr/>
                    <a:lstStyle/>
                    <a:p>
                      <a:r>
                        <a:rPr lang="en-US" sz="1600" dirty="0">
                          <a:solidFill>
                            <a:schemeClr val="tx1"/>
                          </a:solidFill>
                        </a:rPr>
                        <a:t>Issue</a:t>
                      </a:r>
                      <a:endParaRPr lang="en-US" sz="1600" b="1" dirty="0">
                        <a:solidFill>
                          <a:schemeClr val="tx1"/>
                        </a:solidFill>
                      </a:endParaRPr>
                    </a:p>
                  </a:txBody>
                  <a:tcPr marL="121914" marR="121914"/>
                </a:tc>
                <a:tc>
                  <a:txBody>
                    <a:bodyPr/>
                    <a:lstStyle/>
                    <a:p>
                      <a:r>
                        <a:rPr lang="en-US" sz="1600" baseline="0" dirty="0">
                          <a:solidFill>
                            <a:schemeClr val="tx1"/>
                          </a:solidFill>
                        </a:rPr>
                        <a:t>Forced redistribution and the emergence of dependent class. “Looters and moochers</a:t>
                      </a:r>
                      <a:r>
                        <a:rPr lang="en-US" sz="1600" baseline="0" dirty="0" smtClean="0">
                          <a:solidFill>
                            <a:schemeClr val="tx1"/>
                          </a:solidFill>
                        </a:rPr>
                        <a:t>”. The equity trap.</a:t>
                      </a:r>
                      <a:endParaRPr lang="en-US" sz="1600" dirty="0">
                        <a:solidFill>
                          <a:schemeClr val="tx1"/>
                        </a:solidFill>
                      </a:endParaRPr>
                    </a:p>
                  </a:txBody>
                  <a:tcPr marL="121914" marR="121914"/>
                </a:tc>
                <a:tc>
                  <a:txBody>
                    <a:bodyPr/>
                    <a:lstStyle/>
                    <a:p>
                      <a:r>
                        <a:rPr lang="en-US" sz="1600" dirty="0">
                          <a:solidFill>
                            <a:schemeClr val="tx1"/>
                          </a:solidFill>
                        </a:rPr>
                        <a:t>Refuse (sometimes violently) different forms of globalization (products</a:t>
                      </a:r>
                      <a:r>
                        <a:rPr lang="en-US" sz="1600" baseline="0" dirty="0">
                          <a:solidFill>
                            <a:schemeClr val="tx1"/>
                          </a:solidFill>
                        </a:rPr>
                        <a:t> or culture)</a:t>
                      </a:r>
                      <a:r>
                        <a:rPr lang="en-US" sz="1600" dirty="0">
                          <a:solidFill>
                            <a:schemeClr val="tx1"/>
                          </a:solidFill>
                        </a:rPr>
                        <a:t>.</a:t>
                      </a:r>
                    </a:p>
                  </a:txBody>
                  <a:tcPr marL="121914" marR="121914"/>
                </a:tc>
                <a:tc>
                  <a:txBody>
                    <a:bodyPr/>
                    <a:lstStyle/>
                    <a:p>
                      <a:r>
                        <a:rPr lang="en-US" sz="1600" dirty="0">
                          <a:solidFill>
                            <a:schemeClr val="tx1"/>
                          </a:solidFill>
                        </a:rPr>
                        <a:t>Impose higher duties or</a:t>
                      </a:r>
                      <a:r>
                        <a:rPr lang="en-US" sz="1600" baseline="0" dirty="0">
                          <a:solidFill>
                            <a:schemeClr val="tx1"/>
                          </a:solidFill>
                        </a:rPr>
                        <a:t> restriction on trade.</a:t>
                      </a:r>
                      <a:endParaRPr lang="en-US" sz="1600" dirty="0">
                        <a:solidFill>
                          <a:schemeClr val="tx1"/>
                        </a:solidFill>
                      </a:endParaRPr>
                    </a:p>
                  </a:txBody>
                  <a:tcPr marL="121914" marR="121914"/>
                </a:tc>
                <a:tc>
                  <a:txBody>
                    <a:bodyPr/>
                    <a:lstStyle/>
                    <a:p>
                      <a:r>
                        <a:rPr lang="en-US" sz="1600" dirty="0">
                          <a:solidFill>
                            <a:schemeClr val="tx1"/>
                          </a:solidFill>
                        </a:rPr>
                        <a:t>Dogmatism</a:t>
                      </a:r>
                      <a:r>
                        <a:rPr lang="en-US" sz="1600" baseline="0" dirty="0">
                          <a:solidFill>
                            <a:schemeClr val="tx1"/>
                          </a:solidFill>
                        </a:rPr>
                        <a:t>.</a:t>
                      </a:r>
                      <a:endParaRPr lang="en-US" sz="1600" dirty="0">
                        <a:solidFill>
                          <a:schemeClr val="tx1"/>
                        </a:solidFill>
                      </a:endParaRPr>
                    </a:p>
                  </a:txBody>
                  <a:tcPr marL="121914" marR="121914"/>
                </a:tc>
                <a:extLst>
                  <a:ext uri="{0D108BD9-81ED-4DB2-BD59-A6C34878D82A}">
                    <a16:rowId xmlns:a16="http://schemas.microsoft.com/office/drawing/2014/main" val="10002"/>
                  </a:ext>
                </a:extLst>
              </a:tr>
              <a:tr h="370840">
                <a:tc>
                  <a:txBody>
                    <a:bodyPr/>
                    <a:lstStyle/>
                    <a:p>
                      <a:r>
                        <a:rPr lang="en-US" sz="1600" dirty="0">
                          <a:solidFill>
                            <a:schemeClr val="tx1"/>
                          </a:solidFill>
                        </a:rPr>
                        <a:t>Consequences</a:t>
                      </a:r>
                      <a:endParaRPr lang="en-US" sz="1600" b="1" dirty="0">
                        <a:solidFill>
                          <a:schemeClr val="tx1"/>
                        </a:solidFill>
                      </a:endParaRPr>
                    </a:p>
                  </a:txBody>
                  <a:tcPr marL="121914" marR="121914"/>
                </a:tc>
                <a:tc>
                  <a:txBody>
                    <a:bodyPr/>
                    <a:lstStyle/>
                    <a:p>
                      <a:r>
                        <a:rPr lang="en-US" sz="1600" dirty="0">
                          <a:solidFill>
                            <a:schemeClr val="tx1"/>
                          </a:solidFill>
                        </a:rPr>
                        <a:t>Lead to growing involvement of the government in the economy. Misallocations.</a:t>
                      </a:r>
                    </a:p>
                  </a:txBody>
                  <a:tcPr marL="121914" marR="121914"/>
                </a:tc>
                <a:tc>
                  <a:txBody>
                    <a:bodyPr/>
                    <a:lstStyle/>
                    <a:p>
                      <a:r>
                        <a:rPr lang="en-US" sz="1600" dirty="0">
                          <a:solidFill>
                            <a:schemeClr val="tx1"/>
                          </a:solidFill>
                        </a:rPr>
                        <a:t>Promotes isolation, economic and technological backwardness</a:t>
                      </a:r>
                      <a:r>
                        <a:rPr lang="en-US" sz="1600" baseline="0" dirty="0">
                          <a:solidFill>
                            <a:schemeClr val="tx1"/>
                          </a:solidFill>
                        </a:rPr>
                        <a:t> </a:t>
                      </a:r>
                      <a:r>
                        <a:rPr lang="en-US" sz="1600" dirty="0">
                          <a:solidFill>
                            <a:schemeClr val="tx1"/>
                          </a:solidFill>
                        </a:rPr>
                        <a:t>and a lack of</a:t>
                      </a:r>
                      <a:r>
                        <a:rPr lang="en-US" sz="1600" baseline="0" dirty="0">
                          <a:solidFill>
                            <a:schemeClr val="tx1"/>
                          </a:solidFill>
                        </a:rPr>
                        <a:t> skills.</a:t>
                      </a:r>
                      <a:endParaRPr lang="en-US" sz="1600" dirty="0">
                        <a:solidFill>
                          <a:schemeClr val="tx1"/>
                        </a:solidFill>
                      </a:endParaRPr>
                    </a:p>
                  </a:txBody>
                  <a:tcPr marL="121914" marR="121914"/>
                </a:tc>
                <a:tc>
                  <a:txBody>
                    <a:bodyPr/>
                    <a:lstStyle/>
                    <a:p>
                      <a:r>
                        <a:rPr lang="en-US" sz="1600" dirty="0">
                          <a:solidFill>
                            <a:schemeClr val="tx1"/>
                          </a:solidFill>
                        </a:rPr>
                        <a:t>Higher costs and limited opportunities.</a:t>
                      </a:r>
                    </a:p>
                  </a:txBody>
                  <a:tcPr marL="121914" marR="121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Constraining legislation</a:t>
                      </a:r>
                      <a:r>
                        <a:rPr lang="en-US" sz="1600" baseline="0" dirty="0">
                          <a:solidFill>
                            <a:schemeClr val="tx1"/>
                          </a:solidFill>
                        </a:rPr>
                        <a:t> and regulation of activities</a:t>
                      </a:r>
                      <a:r>
                        <a:rPr lang="en-US" sz="1600" dirty="0">
                          <a:solidFill>
                            <a:schemeClr val="tx1"/>
                          </a:solidFill>
                        </a:rPr>
                        <a:t>.</a:t>
                      </a:r>
                    </a:p>
                  </a:txBody>
                  <a:tcPr marL="121914" marR="121914"/>
                </a:tc>
                <a:extLst>
                  <a:ext uri="{0D108BD9-81ED-4DB2-BD59-A6C34878D82A}">
                    <a16:rowId xmlns:a16="http://schemas.microsoft.com/office/drawing/2014/main" val="10003"/>
                  </a:ext>
                </a:extLst>
              </a:tr>
            </a:tbl>
          </a:graphicData>
        </a:graphic>
      </p:graphicFrame>
      <p:pic>
        <p:nvPicPr>
          <p:cNvPr id="5"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900" y="5673704"/>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60663" y="5800007"/>
            <a:ext cx="6650037" cy="400110"/>
          </a:xfrm>
          <a:prstGeom prst="rect">
            <a:avLst/>
          </a:prstGeom>
          <a:noFill/>
        </p:spPr>
        <p:txBody>
          <a:bodyPr wrap="square" rtlCol="0">
            <a:spAutoFit/>
          </a:bodyPr>
          <a:lstStyle/>
          <a:p>
            <a:r>
              <a:rPr lang="en-US" sz="2000" b="1" dirty="0">
                <a:latin typeface="Agency FB" pitchFamily="34" charset="0"/>
              </a:rPr>
              <a:t>Some policies can have unintended </a:t>
            </a:r>
            <a:r>
              <a:rPr lang="en-US" sz="2000" b="1">
                <a:latin typeface="Agency FB" pitchFamily="34" charset="0"/>
              </a:rPr>
              <a:t>consequences on </a:t>
            </a:r>
            <a:r>
              <a:rPr lang="en-US" sz="2000" b="1" dirty="0">
                <a:latin typeface="Agency FB" pitchFamily="34" charset="0"/>
              </a:rPr>
              <a:t>development. Explain.</a:t>
            </a:r>
          </a:p>
        </p:txBody>
      </p:sp>
    </p:spTree>
    <p:extLst>
      <p:ext uri="{BB962C8B-B14F-4D97-AF65-F5344CB8AC3E}">
        <p14:creationId xmlns:p14="http://schemas.microsoft.com/office/powerpoint/2010/main" val="3263823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B8EB-9330-4C41-B6C8-0DF267BA781C}"/>
              </a:ext>
            </a:extLst>
          </p:cNvPr>
          <p:cNvSpPr>
            <a:spLocks noGrp="1"/>
          </p:cNvSpPr>
          <p:nvPr>
            <p:ph type="title"/>
          </p:nvPr>
        </p:nvSpPr>
        <p:spPr/>
        <p:txBody>
          <a:bodyPr/>
          <a:lstStyle/>
          <a:p>
            <a:r>
              <a:rPr lang="en-US" dirty="0"/>
              <a:t>The ‘Oppression’ of Capitalism: The World as 100 People since the early 19</a:t>
            </a:r>
            <a:r>
              <a:rPr lang="en-US" baseline="30000" dirty="0"/>
              <a:t>th</a:t>
            </a:r>
            <a:r>
              <a:rPr lang="en-US" dirty="0"/>
              <a:t> Century</a:t>
            </a:r>
          </a:p>
        </p:txBody>
      </p:sp>
      <p:pic>
        <p:nvPicPr>
          <p:cNvPr id="3" name="Picture 2">
            <a:extLst>
              <a:ext uri="{FF2B5EF4-FFF2-40B4-BE49-F238E27FC236}">
                <a16:creationId xmlns:a16="http://schemas.microsoft.com/office/drawing/2014/main" id="{546F7BF0-9212-4CEE-83A6-CE32E0F66B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8385" y="1167063"/>
            <a:ext cx="10332720" cy="5437128"/>
          </a:xfrm>
          <a:prstGeom prst="rect">
            <a:avLst/>
          </a:prstGeom>
        </p:spPr>
      </p:pic>
    </p:spTree>
    <p:extLst>
      <p:ext uri="{BB962C8B-B14F-4D97-AF65-F5344CB8AC3E}">
        <p14:creationId xmlns:p14="http://schemas.microsoft.com/office/powerpoint/2010/main" val="3440269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 and Economic Development</a:t>
            </a:r>
          </a:p>
        </p:txBody>
      </p:sp>
      <p:pic>
        <p:nvPicPr>
          <p:cNvPr id="4" name="Picture 4" descr="http://www.wpclipart.com/signs_symbol/thumbtack_notes/thumbtack_note_ass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0"/>
            <a:ext cx="18288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1655" y="4664266"/>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16055" y="4664265"/>
            <a:ext cx="4986140" cy="707886"/>
          </a:xfrm>
          <a:prstGeom prst="rect">
            <a:avLst/>
          </a:prstGeom>
          <a:noFill/>
        </p:spPr>
        <p:txBody>
          <a:bodyPr wrap="square" rtlCol="0">
            <a:spAutoFit/>
          </a:bodyPr>
          <a:lstStyle/>
          <a:p>
            <a:r>
              <a:rPr lang="en-US" sz="2000" b="1" dirty="0">
                <a:latin typeface="Agency FB" pitchFamily="34" charset="0"/>
              </a:rPr>
              <a:t>How can globalization be a factor for economic development? Can globalization prevent development?</a:t>
            </a:r>
          </a:p>
        </p:txBody>
      </p:sp>
      <p:pic>
        <p:nvPicPr>
          <p:cNvPr id="1026" name="Picture 2" descr="http://www.povertyeducation.org/uploads/2/6/6/7/2667706/31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170" y="1679270"/>
            <a:ext cx="238125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8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 – Economic Development</a:t>
            </a:r>
          </a:p>
        </p:txBody>
      </p:sp>
      <p:sp>
        <p:nvSpPr>
          <p:cNvPr id="14339" name="Content Placeholder 2"/>
          <p:cNvSpPr>
            <a:spLocks noGrp="1"/>
          </p:cNvSpPr>
          <p:nvPr>
            <p:ph type="body" idx="1"/>
          </p:nvPr>
        </p:nvSpPr>
        <p:spPr/>
        <p:txBody>
          <a:bodyPr/>
          <a:lstStyle/>
          <a:p>
            <a:pPr eaLnBrk="1" hangingPunct="1"/>
            <a:r>
              <a:rPr lang="en-US" dirty="0"/>
              <a:t>The Notion of Development</a:t>
            </a:r>
          </a:p>
          <a:p>
            <a:pPr eaLnBrk="1" hangingPunct="1"/>
            <a:r>
              <a:rPr lang="en-US" dirty="0"/>
              <a:t>Themes of Development</a:t>
            </a:r>
          </a:p>
          <a:p>
            <a:pPr eaLnBrk="1" hangingPunct="1"/>
            <a:r>
              <a:rPr lang="en-US" dirty="0"/>
              <a:t>Waves of Development</a:t>
            </a:r>
          </a:p>
        </p:txBody>
      </p:sp>
    </p:spTree>
    <p:extLst>
      <p:ext uri="{BB962C8B-B14F-4D97-AF65-F5344CB8AC3E}">
        <p14:creationId xmlns:p14="http://schemas.microsoft.com/office/powerpoint/2010/main" val="125895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type="title"/>
          </p:nvPr>
        </p:nvSpPr>
        <p:spPr/>
        <p:txBody>
          <a:bodyPr/>
          <a:lstStyle/>
          <a:p>
            <a:pPr>
              <a:defRPr/>
            </a:pPr>
            <a:r>
              <a:rPr lang="en-US" dirty="0"/>
              <a:t>The Notion of Development</a:t>
            </a:r>
          </a:p>
        </p:txBody>
      </p:sp>
      <p:sp>
        <p:nvSpPr>
          <p:cNvPr id="3" name="Content Placeholder 2">
            <a:extLst>
              <a:ext uri="{FF2B5EF4-FFF2-40B4-BE49-F238E27FC236}">
                <a16:creationId xmlns:a16="http://schemas.microsoft.com/office/drawing/2014/main" id="{40E6840D-7894-42AA-9FF1-886727A8F973}"/>
              </a:ext>
            </a:extLst>
          </p:cNvPr>
          <p:cNvSpPr>
            <a:spLocks noGrp="1"/>
          </p:cNvSpPr>
          <p:nvPr>
            <p:ph idx="1"/>
          </p:nvPr>
        </p:nvSpPr>
        <p:spPr/>
        <p:txBody>
          <a:bodyPr/>
          <a:lstStyle/>
          <a:p>
            <a:r>
              <a:rPr lang="en-US" dirty="0"/>
              <a:t>What is development?</a:t>
            </a:r>
          </a:p>
          <a:p>
            <a:pPr lvl="1"/>
            <a:r>
              <a:rPr lang="en-US" dirty="0"/>
              <a:t>Development is a process; a mean towards an end.</a:t>
            </a:r>
          </a:p>
          <a:p>
            <a:pPr lvl="1"/>
            <a:r>
              <a:rPr lang="en-US" dirty="0"/>
              <a:t>Improvement of the welfare of the population:</a:t>
            </a:r>
          </a:p>
          <a:p>
            <a:pPr lvl="2"/>
            <a:r>
              <a:rPr lang="en-US" dirty="0"/>
              <a:t>Development is about people, not necessarily the economy.</a:t>
            </a:r>
          </a:p>
          <a:p>
            <a:pPr lvl="2"/>
            <a:r>
              <a:rPr lang="en-US" dirty="0"/>
              <a:t>Create an enabling environment for people; economic opportunities.</a:t>
            </a:r>
          </a:p>
          <a:p>
            <a:pPr lvl="2"/>
            <a:r>
              <a:rPr lang="en-US" dirty="0"/>
              <a:t>Long term process; takes place over decades.</a:t>
            </a:r>
          </a:p>
          <a:p>
            <a:pPr lvl="1"/>
            <a:r>
              <a:rPr lang="en-US" dirty="0"/>
              <a:t>Different societies can have different development goals:</a:t>
            </a:r>
          </a:p>
          <a:p>
            <a:pPr lvl="2"/>
            <a:r>
              <a:rPr lang="en-US" dirty="0"/>
              <a:t>Promote private accumulation of wealth.</a:t>
            </a:r>
          </a:p>
          <a:p>
            <a:pPr lvl="2"/>
            <a:r>
              <a:rPr lang="en-US" dirty="0"/>
              <a:t>National and collective interests.</a:t>
            </a:r>
          </a:p>
          <a:p>
            <a:pPr lvl="2"/>
            <a:r>
              <a:rPr lang="en-US" dirty="0"/>
              <a:t>Reducing between groups and regions.</a:t>
            </a:r>
          </a:p>
          <a:p>
            <a:pPr lvl="2"/>
            <a:r>
              <a:rPr lang="en-US" dirty="0"/>
              <a:t>“Hard” (e.g. infrastructure) versus “soft” (e.g. education) approaches.</a:t>
            </a:r>
          </a:p>
          <a:p>
            <a:r>
              <a:rPr lang="en-US" dirty="0"/>
              <a:t>Conditions</a:t>
            </a:r>
          </a:p>
          <a:p>
            <a:pPr lvl="1"/>
            <a:r>
              <a:rPr lang="en-US" dirty="0"/>
              <a:t>Appropriate social, political, legal and economic conditions.</a:t>
            </a:r>
          </a:p>
        </p:txBody>
      </p:sp>
    </p:spTree>
    <p:extLst>
      <p:ext uri="{BB962C8B-B14F-4D97-AF65-F5344CB8AC3E}">
        <p14:creationId xmlns:p14="http://schemas.microsoft.com/office/powerpoint/2010/main" val="99433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Notion of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6209670"/>
              </p:ext>
            </p:extLst>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66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Notion of Development</a:t>
            </a:r>
          </a:p>
        </p:txBody>
      </p:sp>
      <p:pic>
        <p:nvPicPr>
          <p:cNvPr id="22" name="Picture 2" descr="C:\Users\ecojpr\AppData\Local\Microsoft\Windows\Temporary Internet Files\Content.IE5\H0P94DF5\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1322" y="138010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2">
            <a:extLst>
              <a:ext uri="{FF2B5EF4-FFF2-40B4-BE49-F238E27FC236}">
                <a16:creationId xmlns:a16="http://schemas.microsoft.com/office/drawing/2014/main" id="{121A6401-8F6A-4CF2-BB90-3E3213BF03AD}"/>
              </a:ext>
            </a:extLst>
          </p:cNvPr>
          <p:cNvSpPr/>
          <p:nvPr/>
        </p:nvSpPr>
        <p:spPr bwMode="auto">
          <a:xfrm>
            <a:off x="2255520" y="2351067"/>
            <a:ext cx="3840480" cy="3657600"/>
          </a:xfrm>
          <a:prstGeom prst="roundRect">
            <a:avLst>
              <a:gd name="adj" fmla="val 8750"/>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Narrow" panose="020B0606020202030204" pitchFamily="34" charset="0"/>
            </a:endParaRPr>
          </a:p>
        </p:txBody>
      </p:sp>
      <p:sp>
        <p:nvSpPr>
          <p:cNvPr id="14" name="Text Box 9">
            <a:extLst>
              <a:ext uri="{FF2B5EF4-FFF2-40B4-BE49-F238E27FC236}">
                <a16:creationId xmlns:a16="http://schemas.microsoft.com/office/drawing/2014/main" id="{481ED8C6-07D3-4971-8B83-80FA5DD1795B}"/>
              </a:ext>
            </a:extLst>
          </p:cNvPr>
          <p:cNvSpPr txBox="1">
            <a:spLocks noChangeArrowheads="1"/>
          </p:cNvSpPr>
          <p:nvPr/>
        </p:nvSpPr>
        <p:spPr bwMode="auto">
          <a:xfrm>
            <a:off x="2546312" y="2138902"/>
            <a:ext cx="1281121" cy="400110"/>
          </a:xfrm>
          <a:prstGeom prst="rect">
            <a:avLst/>
          </a:prstGeom>
          <a:solidFill>
            <a:schemeClr val="bg1"/>
          </a:solidFill>
          <a:ln w="9525">
            <a:noFill/>
            <a:miter lim="800000"/>
            <a:headEnd/>
            <a:tailEnd/>
          </a:ln>
        </p:spPr>
        <p:txBody>
          <a:bodyPr wrap="none">
            <a:spAutoFit/>
          </a:bodyPr>
          <a:lstStyle/>
          <a:p>
            <a:pPr algn="ctr"/>
            <a:r>
              <a:rPr lang="en-US" sz="2000" b="1" dirty="0">
                <a:latin typeface="Arial Narrow" panose="020B0606020202030204" pitchFamily="34" charset="0"/>
              </a:rPr>
              <a:t>Conditions</a:t>
            </a:r>
          </a:p>
        </p:txBody>
      </p:sp>
      <p:sp>
        <p:nvSpPr>
          <p:cNvPr id="15" name="Rounded Rectangle 5">
            <a:extLst>
              <a:ext uri="{FF2B5EF4-FFF2-40B4-BE49-F238E27FC236}">
                <a16:creationId xmlns:a16="http://schemas.microsoft.com/office/drawing/2014/main" id="{5420F0C8-A0DD-4AF0-9031-1C7FF5FB835B}"/>
              </a:ext>
            </a:extLst>
          </p:cNvPr>
          <p:cNvSpPr/>
          <p:nvPr/>
        </p:nvSpPr>
        <p:spPr bwMode="auto">
          <a:xfrm>
            <a:off x="6232707" y="2351067"/>
            <a:ext cx="3840480" cy="3657600"/>
          </a:xfrm>
          <a:prstGeom prst="roundRect">
            <a:avLst>
              <a:gd name="adj" fmla="val 7763"/>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latin typeface="Arial Narrow" panose="020B0606020202030204" pitchFamily="34" charset="0"/>
            </a:endParaRPr>
          </a:p>
        </p:txBody>
      </p:sp>
      <p:sp>
        <p:nvSpPr>
          <p:cNvPr id="28" name="Text Box 13">
            <a:extLst>
              <a:ext uri="{FF2B5EF4-FFF2-40B4-BE49-F238E27FC236}">
                <a16:creationId xmlns:a16="http://schemas.microsoft.com/office/drawing/2014/main" id="{06FFEA99-FA56-42D7-93BB-8FFF6A9D0E7C}"/>
              </a:ext>
            </a:extLst>
          </p:cNvPr>
          <p:cNvSpPr txBox="1">
            <a:spLocks noChangeArrowheads="1"/>
          </p:cNvSpPr>
          <p:nvPr/>
        </p:nvSpPr>
        <p:spPr bwMode="auto">
          <a:xfrm>
            <a:off x="6560304" y="2138902"/>
            <a:ext cx="1213794" cy="400110"/>
          </a:xfrm>
          <a:prstGeom prst="rect">
            <a:avLst/>
          </a:prstGeom>
          <a:solidFill>
            <a:schemeClr val="bg1"/>
          </a:solidFill>
          <a:ln w="9525">
            <a:noFill/>
            <a:miter lim="800000"/>
            <a:headEnd/>
            <a:tailEnd/>
          </a:ln>
        </p:spPr>
        <p:txBody>
          <a:bodyPr wrap="none">
            <a:spAutoFit/>
          </a:bodyPr>
          <a:lstStyle/>
          <a:p>
            <a:pPr algn="ctr"/>
            <a:r>
              <a:rPr lang="en-US" sz="2000" b="1" dirty="0">
                <a:latin typeface="Arial Narrow" panose="020B0606020202030204" pitchFamily="34" charset="0"/>
              </a:rPr>
              <a:t>Outcomes</a:t>
            </a:r>
          </a:p>
        </p:txBody>
      </p:sp>
      <p:cxnSp>
        <p:nvCxnSpPr>
          <p:cNvPr id="30" name="Elbow Connector 12">
            <a:extLst>
              <a:ext uri="{FF2B5EF4-FFF2-40B4-BE49-F238E27FC236}">
                <a16:creationId xmlns:a16="http://schemas.microsoft.com/office/drawing/2014/main" id="{E593E7E3-BF70-41B7-8D67-B8785ACCF329}"/>
              </a:ext>
            </a:extLst>
          </p:cNvPr>
          <p:cNvCxnSpPr>
            <a:cxnSpLocks/>
            <a:stCxn id="12" idx="2"/>
            <a:endCxn id="56" idx="1"/>
          </p:cNvCxnSpPr>
          <p:nvPr/>
        </p:nvCxnSpPr>
        <p:spPr bwMode="auto">
          <a:xfrm rot="16200000" flipH="1">
            <a:off x="4470556" y="5713871"/>
            <a:ext cx="365933" cy="955524"/>
          </a:xfrm>
          <a:prstGeom prst="bentConnector2">
            <a:avLst/>
          </a:prstGeom>
          <a:solidFill>
            <a:schemeClr val="accent1"/>
          </a:solidFill>
          <a:ln w="38100" cap="flat" cmpd="sng" algn="ctr">
            <a:solidFill>
              <a:schemeClr val="tx1"/>
            </a:solidFill>
            <a:prstDash val="solid"/>
            <a:round/>
            <a:headEnd type="none" w="med" len="med"/>
            <a:tailEnd type="triangle"/>
          </a:ln>
          <a:effectLst/>
        </p:spPr>
      </p:cxnSp>
      <p:sp>
        <p:nvSpPr>
          <p:cNvPr id="32" name="Text Box 9">
            <a:extLst>
              <a:ext uri="{FF2B5EF4-FFF2-40B4-BE49-F238E27FC236}">
                <a16:creationId xmlns:a16="http://schemas.microsoft.com/office/drawing/2014/main" id="{2468B050-7CD9-45E5-B256-8EDAF99D4DC2}"/>
              </a:ext>
            </a:extLst>
          </p:cNvPr>
          <p:cNvSpPr txBox="1">
            <a:spLocks noChangeArrowheads="1"/>
          </p:cNvSpPr>
          <p:nvPr/>
        </p:nvSpPr>
        <p:spPr bwMode="auto">
          <a:xfrm>
            <a:off x="2821821" y="2678652"/>
            <a:ext cx="803426" cy="400110"/>
          </a:xfrm>
          <a:prstGeom prst="rect">
            <a:avLst/>
          </a:prstGeom>
          <a:noFill/>
          <a:ln w="9525">
            <a:noFill/>
            <a:miter lim="800000"/>
            <a:headEnd/>
            <a:tailEnd/>
          </a:ln>
        </p:spPr>
        <p:txBody>
          <a:bodyPr wrap="none">
            <a:spAutoFit/>
          </a:bodyPr>
          <a:lstStyle/>
          <a:p>
            <a:pPr algn="ctr"/>
            <a:r>
              <a:rPr lang="en-US" sz="2000" b="1" i="1" dirty="0">
                <a:latin typeface="Arial Narrow" panose="020B0606020202030204" pitchFamily="34" charset="0"/>
              </a:rPr>
              <a:t>Social</a:t>
            </a:r>
          </a:p>
        </p:txBody>
      </p:sp>
      <p:sp>
        <p:nvSpPr>
          <p:cNvPr id="34" name="Text Box 9">
            <a:extLst>
              <a:ext uri="{FF2B5EF4-FFF2-40B4-BE49-F238E27FC236}">
                <a16:creationId xmlns:a16="http://schemas.microsoft.com/office/drawing/2014/main" id="{FEB6E57A-7A2C-4D9C-BE63-42E6A04D579A}"/>
              </a:ext>
            </a:extLst>
          </p:cNvPr>
          <p:cNvSpPr txBox="1">
            <a:spLocks noChangeArrowheads="1"/>
          </p:cNvSpPr>
          <p:nvPr/>
        </p:nvSpPr>
        <p:spPr bwMode="auto">
          <a:xfrm>
            <a:off x="4582193" y="2683583"/>
            <a:ext cx="989373" cy="400110"/>
          </a:xfrm>
          <a:prstGeom prst="rect">
            <a:avLst/>
          </a:prstGeom>
          <a:noFill/>
          <a:ln w="9525">
            <a:noFill/>
            <a:miter lim="800000"/>
            <a:headEnd/>
            <a:tailEnd/>
          </a:ln>
        </p:spPr>
        <p:txBody>
          <a:bodyPr wrap="none">
            <a:spAutoFit/>
          </a:bodyPr>
          <a:lstStyle/>
          <a:p>
            <a:pPr algn="ctr"/>
            <a:r>
              <a:rPr lang="en-US" sz="2000" b="1" i="1" dirty="0">
                <a:latin typeface="Arial Narrow" panose="020B0606020202030204" pitchFamily="34" charset="0"/>
              </a:rPr>
              <a:t>Political</a:t>
            </a:r>
          </a:p>
        </p:txBody>
      </p:sp>
      <p:sp>
        <p:nvSpPr>
          <p:cNvPr id="36" name="Text Box 9">
            <a:extLst>
              <a:ext uri="{FF2B5EF4-FFF2-40B4-BE49-F238E27FC236}">
                <a16:creationId xmlns:a16="http://schemas.microsoft.com/office/drawing/2014/main" id="{C13C7456-8634-40E4-867F-EC79F4FE8482}"/>
              </a:ext>
            </a:extLst>
          </p:cNvPr>
          <p:cNvSpPr txBox="1">
            <a:spLocks noChangeArrowheads="1"/>
          </p:cNvSpPr>
          <p:nvPr/>
        </p:nvSpPr>
        <p:spPr bwMode="auto">
          <a:xfrm>
            <a:off x="3729480" y="4511646"/>
            <a:ext cx="1189749" cy="400110"/>
          </a:xfrm>
          <a:prstGeom prst="rect">
            <a:avLst/>
          </a:prstGeom>
          <a:noFill/>
          <a:ln w="9525">
            <a:noFill/>
            <a:miter lim="800000"/>
            <a:headEnd/>
            <a:tailEnd/>
          </a:ln>
        </p:spPr>
        <p:txBody>
          <a:bodyPr wrap="none">
            <a:spAutoFit/>
          </a:bodyPr>
          <a:lstStyle/>
          <a:p>
            <a:pPr algn="ctr"/>
            <a:r>
              <a:rPr lang="en-US" sz="2000" b="1" i="1" dirty="0">
                <a:latin typeface="Arial Narrow" panose="020B0606020202030204" pitchFamily="34" charset="0"/>
              </a:rPr>
              <a:t>Economic</a:t>
            </a:r>
          </a:p>
        </p:txBody>
      </p:sp>
      <p:sp>
        <p:nvSpPr>
          <p:cNvPr id="40" name="TextBox 39">
            <a:extLst>
              <a:ext uri="{FF2B5EF4-FFF2-40B4-BE49-F238E27FC236}">
                <a16:creationId xmlns:a16="http://schemas.microsoft.com/office/drawing/2014/main" id="{3ABED1FB-4C94-4789-A0E7-0DE7CCE169BA}"/>
              </a:ext>
            </a:extLst>
          </p:cNvPr>
          <p:cNvSpPr txBox="1"/>
          <p:nvPr/>
        </p:nvSpPr>
        <p:spPr>
          <a:xfrm>
            <a:off x="3851210" y="1396464"/>
            <a:ext cx="6089723" cy="400110"/>
          </a:xfrm>
          <a:prstGeom prst="rect">
            <a:avLst/>
          </a:prstGeom>
          <a:noFill/>
        </p:spPr>
        <p:txBody>
          <a:bodyPr wrap="square" rtlCol="0">
            <a:spAutoFit/>
          </a:bodyPr>
          <a:lstStyle/>
          <a:p>
            <a:r>
              <a:rPr lang="en-US" sz="2000" b="1" dirty="0">
                <a:latin typeface="Agency FB" pitchFamily="34" charset="0"/>
              </a:rPr>
              <a:t>Explain the main conditions and outcomes of economic development</a:t>
            </a:r>
          </a:p>
        </p:txBody>
      </p:sp>
      <p:sp>
        <p:nvSpPr>
          <p:cNvPr id="42" name="Rectangle: Rounded Corners 41">
            <a:extLst>
              <a:ext uri="{FF2B5EF4-FFF2-40B4-BE49-F238E27FC236}">
                <a16:creationId xmlns:a16="http://schemas.microsoft.com/office/drawing/2014/main" id="{075CCAAA-2261-4094-912C-5D62A98832CA}"/>
              </a:ext>
            </a:extLst>
          </p:cNvPr>
          <p:cNvSpPr/>
          <p:nvPr/>
        </p:nvSpPr>
        <p:spPr bwMode="auto">
          <a:xfrm>
            <a:off x="2414900" y="3033964"/>
            <a:ext cx="1737360" cy="1371600"/>
          </a:xfrm>
          <a:prstGeom prst="roundRect">
            <a:avLst>
              <a:gd name="adj" fmla="val 11463"/>
            </a:avLst>
          </a:prstGeom>
          <a:solidFill>
            <a:schemeClr val="accent1">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defRPr/>
            </a:pPr>
            <a:r>
              <a:rPr lang="en-US" sz="1800" b="1">
                <a:latin typeface="Arial Narrow" panose="020B0606020202030204" pitchFamily="34" charset="0"/>
              </a:rPr>
              <a:t>Health</a:t>
            </a:r>
          </a:p>
          <a:p>
            <a:pPr marL="342900" indent="-342900">
              <a:buFont typeface="Arial" panose="020B0604020202020204" pitchFamily="34" charset="0"/>
              <a:buChar char="•"/>
              <a:defRPr/>
            </a:pPr>
            <a:r>
              <a:rPr lang="en-US" sz="1800" b="1">
                <a:latin typeface="Arial Narrow" panose="020B0606020202030204" pitchFamily="34" charset="0"/>
              </a:rPr>
              <a:t>Education</a:t>
            </a:r>
          </a:p>
          <a:p>
            <a:pPr marL="342900" indent="-342900">
              <a:buFont typeface="Arial" panose="020B0604020202020204" pitchFamily="34" charset="0"/>
              <a:buChar char="•"/>
              <a:defRPr/>
            </a:pPr>
            <a:r>
              <a:rPr lang="en-US" sz="1800" b="1">
                <a:latin typeface="Arial Narrow" panose="020B0606020202030204" pitchFamily="34" charset="0"/>
              </a:rPr>
              <a:t>Quality of life</a:t>
            </a:r>
            <a:endParaRPr lang="en-US" sz="1800" b="1" dirty="0">
              <a:latin typeface="Arial Narrow" panose="020B0606020202030204" pitchFamily="34" charset="0"/>
            </a:endParaRPr>
          </a:p>
        </p:txBody>
      </p:sp>
      <p:sp>
        <p:nvSpPr>
          <p:cNvPr id="44" name="Rectangle: Rounded Corners 43">
            <a:extLst>
              <a:ext uri="{FF2B5EF4-FFF2-40B4-BE49-F238E27FC236}">
                <a16:creationId xmlns:a16="http://schemas.microsoft.com/office/drawing/2014/main" id="{F20E6671-3BD2-436B-B84F-F7B20FD0FC2F}"/>
              </a:ext>
            </a:extLst>
          </p:cNvPr>
          <p:cNvSpPr/>
          <p:nvPr/>
        </p:nvSpPr>
        <p:spPr bwMode="auto">
          <a:xfrm>
            <a:off x="4249905" y="3033964"/>
            <a:ext cx="1737360" cy="1371600"/>
          </a:xfrm>
          <a:prstGeom prst="roundRect">
            <a:avLst>
              <a:gd name="adj" fmla="val 11463"/>
            </a:avLst>
          </a:prstGeom>
          <a:solidFill>
            <a:schemeClr val="accent4">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defRPr/>
            </a:pPr>
            <a:r>
              <a:rPr lang="en-US" sz="1800" b="1" dirty="0">
                <a:latin typeface="Arial Narrow" panose="020B0606020202030204" pitchFamily="34" charset="0"/>
              </a:rPr>
              <a:t>Rights</a:t>
            </a:r>
          </a:p>
          <a:p>
            <a:pPr marL="342900" indent="-342900">
              <a:buFont typeface="Arial" panose="020B0604020202020204" pitchFamily="34" charset="0"/>
              <a:buChar char="•"/>
              <a:defRPr/>
            </a:pPr>
            <a:r>
              <a:rPr lang="en-US" sz="1800" b="1" dirty="0">
                <a:latin typeface="Arial Narrow" panose="020B0606020202030204" pitchFamily="34" charset="0"/>
              </a:rPr>
              <a:t>Equality</a:t>
            </a:r>
          </a:p>
          <a:p>
            <a:pPr marL="342900" indent="-342900">
              <a:buFont typeface="Arial" panose="020B0604020202020204" pitchFamily="34" charset="0"/>
              <a:buChar char="•"/>
              <a:defRPr/>
            </a:pPr>
            <a:r>
              <a:rPr lang="en-US" sz="1800" b="1" dirty="0">
                <a:latin typeface="Arial Narrow" panose="020B0606020202030204" pitchFamily="34" charset="0"/>
              </a:rPr>
              <a:t>Rule of law</a:t>
            </a:r>
          </a:p>
        </p:txBody>
      </p:sp>
      <p:sp>
        <p:nvSpPr>
          <p:cNvPr id="46" name="Rectangle: Rounded Corners 45">
            <a:extLst>
              <a:ext uri="{FF2B5EF4-FFF2-40B4-BE49-F238E27FC236}">
                <a16:creationId xmlns:a16="http://schemas.microsoft.com/office/drawing/2014/main" id="{7E16E9B8-72EE-4667-BA1D-EF468E0DD550}"/>
              </a:ext>
            </a:extLst>
          </p:cNvPr>
          <p:cNvSpPr/>
          <p:nvPr/>
        </p:nvSpPr>
        <p:spPr bwMode="auto">
          <a:xfrm>
            <a:off x="3365726" y="4894483"/>
            <a:ext cx="1828800" cy="822960"/>
          </a:xfrm>
          <a:prstGeom prst="roundRect">
            <a:avLst>
              <a:gd name="adj" fmla="val 11463"/>
            </a:avLst>
          </a:prstGeom>
          <a:solidFill>
            <a:schemeClr val="accent6">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defRPr/>
            </a:pPr>
            <a:r>
              <a:rPr lang="en-US" sz="1800" b="1" dirty="0">
                <a:latin typeface="Arial Narrow" panose="020B0606020202030204" pitchFamily="34" charset="0"/>
              </a:rPr>
              <a:t>Employment</a:t>
            </a:r>
          </a:p>
          <a:p>
            <a:pPr marL="342900" indent="-342900">
              <a:buFont typeface="Arial" panose="020B0604020202020204" pitchFamily="34" charset="0"/>
              <a:buChar char="•"/>
              <a:defRPr/>
            </a:pPr>
            <a:r>
              <a:rPr lang="en-US" b="1" dirty="0">
                <a:latin typeface="Arial Narrow" panose="020B0606020202030204" pitchFamily="34" charset="0"/>
              </a:rPr>
              <a:t>Surpluses</a:t>
            </a:r>
            <a:endParaRPr lang="en-US" sz="1800" b="1" dirty="0">
              <a:latin typeface="Arial Narrow" panose="020B0606020202030204" pitchFamily="34" charset="0"/>
            </a:endParaRPr>
          </a:p>
        </p:txBody>
      </p:sp>
      <p:sp>
        <p:nvSpPr>
          <p:cNvPr id="48" name="Rounded Rectangle 19">
            <a:extLst>
              <a:ext uri="{FF2B5EF4-FFF2-40B4-BE49-F238E27FC236}">
                <a16:creationId xmlns:a16="http://schemas.microsoft.com/office/drawing/2014/main" id="{2FE71005-D985-46DE-887C-6DA5B6D3608A}"/>
              </a:ext>
            </a:extLst>
          </p:cNvPr>
          <p:cNvSpPr/>
          <p:nvPr/>
        </p:nvSpPr>
        <p:spPr bwMode="auto">
          <a:xfrm>
            <a:off x="7929254" y="3078762"/>
            <a:ext cx="2011680" cy="54864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chemeClr val="bg1"/>
                </a:solidFill>
                <a:latin typeface="Arial Narrow" panose="020B0606020202030204" pitchFamily="34" charset="0"/>
              </a:rPr>
              <a:t>Physical Capital</a:t>
            </a:r>
          </a:p>
        </p:txBody>
      </p:sp>
      <p:sp>
        <p:nvSpPr>
          <p:cNvPr id="50" name="Rounded Rectangle 19">
            <a:extLst>
              <a:ext uri="{FF2B5EF4-FFF2-40B4-BE49-F238E27FC236}">
                <a16:creationId xmlns:a16="http://schemas.microsoft.com/office/drawing/2014/main" id="{48C9A280-EE83-4AFB-A9FF-B0C1965DB2DA}"/>
              </a:ext>
            </a:extLst>
          </p:cNvPr>
          <p:cNvSpPr/>
          <p:nvPr/>
        </p:nvSpPr>
        <p:spPr bwMode="auto">
          <a:xfrm>
            <a:off x="7929254" y="4791183"/>
            <a:ext cx="2011680" cy="54864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chemeClr val="bg1"/>
                </a:solidFill>
                <a:latin typeface="Arial Narrow" panose="020B0606020202030204" pitchFamily="34" charset="0"/>
              </a:rPr>
              <a:t>Human Capital</a:t>
            </a:r>
          </a:p>
        </p:txBody>
      </p:sp>
      <p:pic>
        <p:nvPicPr>
          <p:cNvPr id="52" name="Graphic 51" descr="City">
            <a:extLst>
              <a:ext uri="{FF2B5EF4-FFF2-40B4-BE49-F238E27FC236}">
                <a16:creationId xmlns:a16="http://schemas.microsoft.com/office/drawing/2014/main" id="{FFCC9CC8-7040-4965-8B7D-5730496570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03524" y="2678652"/>
            <a:ext cx="1321789" cy="1321789"/>
          </a:xfrm>
          <a:prstGeom prst="rect">
            <a:avLst/>
          </a:prstGeom>
        </p:spPr>
      </p:pic>
      <p:pic>
        <p:nvPicPr>
          <p:cNvPr id="54" name="Graphic 53" descr="Group">
            <a:extLst>
              <a:ext uri="{FF2B5EF4-FFF2-40B4-BE49-F238E27FC236}">
                <a16:creationId xmlns:a16="http://schemas.microsoft.com/office/drawing/2014/main" id="{793D9FA7-4BF4-407B-81F9-A323C86C3E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60616" y="4481239"/>
            <a:ext cx="1164697" cy="1164697"/>
          </a:xfrm>
          <a:prstGeom prst="rect">
            <a:avLst/>
          </a:prstGeom>
        </p:spPr>
      </p:pic>
      <p:sp>
        <p:nvSpPr>
          <p:cNvPr id="56" name="Rounded Rectangle 19">
            <a:extLst>
              <a:ext uri="{FF2B5EF4-FFF2-40B4-BE49-F238E27FC236}">
                <a16:creationId xmlns:a16="http://schemas.microsoft.com/office/drawing/2014/main" id="{9D578FF7-2EFD-48BC-918E-42CB2E64A875}"/>
              </a:ext>
            </a:extLst>
          </p:cNvPr>
          <p:cNvSpPr/>
          <p:nvPr/>
        </p:nvSpPr>
        <p:spPr bwMode="auto">
          <a:xfrm>
            <a:off x="5131284" y="6100280"/>
            <a:ext cx="2011680" cy="54864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chemeClr val="bg1"/>
                </a:solidFill>
                <a:latin typeface="Arial Narrow" panose="020B0606020202030204" pitchFamily="34" charset="0"/>
              </a:rPr>
              <a:t>Development</a:t>
            </a:r>
          </a:p>
        </p:txBody>
      </p:sp>
      <p:cxnSp>
        <p:nvCxnSpPr>
          <p:cNvPr id="58" name="Elbow Connector 12">
            <a:extLst>
              <a:ext uri="{FF2B5EF4-FFF2-40B4-BE49-F238E27FC236}">
                <a16:creationId xmlns:a16="http://schemas.microsoft.com/office/drawing/2014/main" id="{114AE6E9-7BD9-4EDE-AEFC-9002C054B18E}"/>
              </a:ext>
            </a:extLst>
          </p:cNvPr>
          <p:cNvCxnSpPr>
            <a:cxnSpLocks/>
            <a:stCxn id="56" idx="3"/>
            <a:endCxn id="15" idx="2"/>
          </p:cNvCxnSpPr>
          <p:nvPr/>
        </p:nvCxnSpPr>
        <p:spPr bwMode="auto">
          <a:xfrm flipV="1">
            <a:off x="7142964" y="6008667"/>
            <a:ext cx="1009983" cy="365933"/>
          </a:xfrm>
          <a:prstGeom prst="bentConnector2">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0800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FBF4-E0A8-4DE2-96DF-A263EF7CDF7D}"/>
              </a:ext>
            </a:extLst>
          </p:cNvPr>
          <p:cNvSpPr>
            <a:spLocks noGrp="1"/>
          </p:cNvSpPr>
          <p:nvPr>
            <p:ph type="title"/>
          </p:nvPr>
        </p:nvSpPr>
        <p:spPr/>
        <p:txBody>
          <a:bodyPr/>
          <a:lstStyle/>
          <a:p>
            <a:r>
              <a:rPr lang="en-US" dirty="0"/>
              <a:t>Some Notable Development Outcomes</a:t>
            </a:r>
          </a:p>
        </p:txBody>
      </p:sp>
      <p:graphicFrame>
        <p:nvGraphicFramePr>
          <p:cNvPr id="4" name="Content Placeholder 3">
            <a:extLst>
              <a:ext uri="{FF2B5EF4-FFF2-40B4-BE49-F238E27FC236}">
                <a16:creationId xmlns:a16="http://schemas.microsoft.com/office/drawing/2014/main" id="{EED9B6F0-51B0-4C84-98A3-EA94E7A94B98}"/>
              </a:ext>
            </a:extLst>
          </p:cNvPr>
          <p:cNvGraphicFramePr>
            <a:graphicFrameLocks noGrp="1"/>
          </p:cNvGraphicFramePr>
          <p:nvPr>
            <p:ph idx="1"/>
            <p:extLst>
              <p:ext uri="{D42A27DB-BD31-4B8C-83A1-F6EECF244321}">
                <p14:modId xmlns:p14="http://schemas.microsoft.com/office/powerpoint/2010/main" val="1640082270"/>
              </p:ext>
            </p:extLst>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28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3913-1632-4230-BD22-47A7915C52EE}"/>
              </a:ext>
            </a:extLst>
          </p:cNvPr>
          <p:cNvSpPr>
            <a:spLocks noGrp="1"/>
          </p:cNvSpPr>
          <p:nvPr>
            <p:ph type="title"/>
          </p:nvPr>
        </p:nvSpPr>
        <p:spPr/>
        <p:txBody>
          <a:bodyPr/>
          <a:lstStyle/>
          <a:p>
            <a:r>
              <a:rPr lang="en-US" dirty="0"/>
              <a:t>Some Notable Development Outcomes</a:t>
            </a:r>
          </a:p>
        </p:txBody>
      </p:sp>
      <p:graphicFrame>
        <p:nvGraphicFramePr>
          <p:cNvPr id="4" name="Content Placeholder 3">
            <a:extLst>
              <a:ext uri="{FF2B5EF4-FFF2-40B4-BE49-F238E27FC236}">
                <a16:creationId xmlns:a16="http://schemas.microsoft.com/office/drawing/2014/main" id="{A0533E70-F47F-4B37-B910-1AECEF8248DD}"/>
              </a:ext>
            </a:extLst>
          </p:cNvPr>
          <p:cNvGraphicFramePr>
            <a:graphicFrameLocks noGrp="1"/>
          </p:cNvGraphicFramePr>
          <p:nvPr>
            <p:ph idx="1"/>
            <p:extLst>
              <p:ext uri="{D42A27DB-BD31-4B8C-83A1-F6EECF244321}">
                <p14:modId xmlns:p14="http://schemas.microsoft.com/office/powerpoint/2010/main" val="2755610934"/>
              </p:ext>
            </p:extLst>
          </p:nvPr>
        </p:nvGraphicFramePr>
        <p:xfrm>
          <a:off x="1009650" y="1311275"/>
          <a:ext cx="10993438" cy="529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54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543800" y="6359525"/>
            <a:ext cx="2895600" cy="457200"/>
          </a:xfrm>
          <a:prstGeom prst="rect">
            <a:avLst/>
          </a:prstGeom>
          <a:noFill/>
          <a:ln w="12700">
            <a:noFill/>
            <a:miter lim="800000"/>
            <a:headEnd/>
            <a:tailEnd/>
          </a:ln>
        </p:spPr>
        <p:txBody>
          <a:bodyPr wrap="none" anchor="ctr"/>
          <a:lstStyle/>
          <a:p>
            <a:endParaRPr lang="en-US"/>
          </a:p>
        </p:txBody>
      </p:sp>
      <p:sp>
        <p:nvSpPr>
          <p:cNvPr id="534534" name="Rectangle 6"/>
          <p:cNvSpPr>
            <a:spLocks noGrp="1" noChangeArrowheads="1"/>
          </p:cNvSpPr>
          <p:nvPr>
            <p:ph type="title"/>
          </p:nvPr>
        </p:nvSpPr>
        <p:spPr/>
        <p:txBody>
          <a:bodyPr/>
          <a:lstStyle/>
          <a:p>
            <a:pPr>
              <a:defRPr/>
            </a:pPr>
            <a:r>
              <a:rPr lang="en-US" dirty="0"/>
              <a:t>The Notion of Development</a:t>
            </a:r>
          </a:p>
        </p:txBody>
      </p:sp>
      <p:sp>
        <p:nvSpPr>
          <p:cNvPr id="20484" name="Rectangle 7"/>
          <p:cNvSpPr>
            <a:spLocks noGrp="1" noChangeArrowheads="1"/>
          </p:cNvSpPr>
          <p:nvPr>
            <p:ph idx="1"/>
          </p:nvPr>
        </p:nvSpPr>
        <p:spPr/>
        <p:txBody>
          <a:bodyPr/>
          <a:lstStyle/>
          <a:p>
            <a:r>
              <a:rPr lang="en-US" dirty="0"/>
              <a:t>Human Development Index (HDI)</a:t>
            </a:r>
          </a:p>
          <a:p>
            <a:pPr lvl="1"/>
            <a:r>
              <a:rPr lang="en-US" dirty="0"/>
              <a:t>Composite indicator developed in 1990 by the United Nations Program for Development (UNPD).</a:t>
            </a:r>
          </a:p>
          <a:p>
            <a:pPr lvl="1"/>
            <a:r>
              <a:rPr lang="en-US" dirty="0"/>
              <a:t>Comparative measure of development.</a:t>
            </a:r>
          </a:p>
          <a:p>
            <a:pPr lvl="1"/>
            <a:r>
              <a:rPr lang="en-US" dirty="0"/>
              <a:t>Ranges from 0 to 1:</a:t>
            </a:r>
          </a:p>
          <a:p>
            <a:pPr lvl="2"/>
            <a:r>
              <a:rPr lang="en-US" dirty="0"/>
              <a:t>The country having the highest score for a variable has a value of 1 and other countries are graded from how far they are from this best score.</a:t>
            </a:r>
          </a:p>
          <a:p>
            <a:pPr lvl="1"/>
            <a:r>
              <a:rPr lang="en-US" dirty="0"/>
              <a:t>Three major sets of variables:</a:t>
            </a:r>
          </a:p>
          <a:p>
            <a:pPr lvl="2"/>
            <a:r>
              <a:rPr lang="en-US" dirty="0"/>
              <a:t>GNI (Gross National Income) per capita.</a:t>
            </a:r>
          </a:p>
          <a:p>
            <a:pPr lvl="2"/>
            <a:r>
              <a:rPr lang="en-US" dirty="0"/>
              <a:t>Health index.</a:t>
            </a:r>
          </a:p>
          <a:p>
            <a:pPr lvl="2"/>
            <a:r>
              <a:rPr lang="en-US" dirty="0"/>
              <a:t>Education index.</a:t>
            </a:r>
          </a:p>
        </p:txBody>
      </p:sp>
    </p:spTree>
    <p:extLst>
      <p:ext uri="{BB962C8B-B14F-4D97-AF65-F5344CB8AC3E}">
        <p14:creationId xmlns:p14="http://schemas.microsoft.com/office/powerpoint/2010/main" val="2435755705"/>
      </p:ext>
    </p:extLst>
  </p:cSld>
  <p:clrMapOvr>
    <a:masterClrMapping/>
  </p:clrMapOvr>
  <p:transition spd="slow"/>
</p:sld>
</file>

<file path=ppt/theme/theme1.xml><?xml version="1.0" encoding="utf-8"?>
<a:theme xmlns:a="http://schemas.openxmlformats.org/drawingml/2006/main" name="5_102Desig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5_102Desig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 1 Topic 1</Template>
  <TotalTime>28546</TotalTime>
  <Words>1502</Words>
  <Application>Microsoft Office PowerPoint</Application>
  <PresentationFormat>Widescreen</PresentationFormat>
  <Paragraphs>275</Paragraphs>
  <Slides>27</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Agency FB</vt:lpstr>
      <vt:lpstr>Arial</vt:lpstr>
      <vt:lpstr>Arial Narrow</vt:lpstr>
      <vt:lpstr>Impact</vt:lpstr>
      <vt:lpstr>Times New Roman</vt:lpstr>
      <vt:lpstr>Verdana</vt:lpstr>
      <vt:lpstr>5_102Design</vt:lpstr>
      <vt:lpstr>Topic 3 – The Challenges of Globalization</vt:lpstr>
      <vt:lpstr>Conditions of Usage</vt:lpstr>
      <vt:lpstr>A – Economic Development</vt:lpstr>
      <vt:lpstr>The Notion of Development</vt:lpstr>
      <vt:lpstr>The Notion of Development</vt:lpstr>
      <vt:lpstr>The Notion of Development</vt:lpstr>
      <vt:lpstr>Some Notable Development Outcomes</vt:lpstr>
      <vt:lpstr>Some Notable Development Outcomes</vt:lpstr>
      <vt:lpstr>The Notion of Development</vt:lpstr>
      <vt:lpstr>Components of the Human Development Index</vt:lpstr>
      <vt:lpstr>Share of the World GDP, 2017 (Current USD)</vt:lpstr>
      <vt:lpstr>PowerPoint Presentation</vt:lpstr>
      <vt:lpstr>Measuring Development: Social Indicators</vt:lpstr>
      <vt:lpstr>Life Expectancy Through Human History</vt:lpstr>
      <vt:lpstr>World Average Life Expectancy, 1960-2018</vt:lpstr>
      <vt:lpstr>Life Expectancy at Birth, Selected Countries (Average for both sexes)</vt:lpstr>
      <vt:lpstr>Total Fertility Rate, Selected Countries, 1995-2015</vt:lpstr>
      <vt:lpstr>TFR among Developed Countries, 2005-2018</vt:lpstr>
      <vt:lpstr>Infant Mortality Rate, 2008</vt:lpstr>
      <vt:lpstr>Adult Literacy Rate (% above 15 years), 2018</vt:lpstr>
      <vt:lpstr>Percentage of Economically Active Children Aged 7-14</vt:lpstr>
      <vt:lpstr>Waves of Development</vt:lpstr>
      <vt:lpstr>U.S. Goods and Services Related Jobs, 1950-2019</vt:lpstr>
      <vt:lpstr>Male Labor Force per Economic Sector, Selected Countries, 2000-2004</vt:lpstr>
      <vt:lpstr>The Laws of Unintended Consequences</vt:lpstr>
      <vt:lpstr>The ‘Oppression’ of Capitalism: The World as 100 People since the early 19th Century</vt:lpstr>
      <vt:lpstr>Globalization and Economic Development</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 The Challenges of Globalization</dc:title>
  <dc:subject>GS 1 Introduction to Global Studies</dc:subject>
  <dc:creator>Dr. Jean-Paul Rodrigue</dc:creator>
  <cp:lastModifiedBy>Jean-Paul Rodrigue</cp:lastModifiedBy>
  <cp:revision>2068</cp:revision>
  <cp:lastPrinted>1998-11-10T22:15:49Z</cp:lastPrinted>
  <dcterms:created xsi:type="dcterms:W3CDTF">1997-06-07T23:18:59Z</dcterms:created>
  <dcterms:modified xsi:type="dcterms:W3CDTF">2020-09-30T16:31:42Z</dcterms:modified>
  <cp:category>Multidisciplinary Requirement</cp:category>
</cp:coreProperties>
</file>