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Lst>
  <p:notesMasterIdLst>
    <p:notesMasterId r:id="rId69"/>
  </p:notesMasterIdLst>
  <p:handoutMasterIdLst>
    <p:handoutMasterId r:id="rId70"/>
  </p:handoutMasterIdLst>
  <p:sldIdLst>
    <p:sldId id="256" r:id="rId2"/>
    <p:sldId id="316" r:id="rId3"/>
    <p:sldId id="297" r:id="rId4"/>
    <p:sldId id="300" r:id="rId5"/>
    <p:sldId id="369" r:id="rId6"/>
    <p:sldId id="390" r:id="rId7"/>
    <p:sldId id="712" r:id="rId8"/>
    <p:sldId id="385" r:id="rId9"/>
    <p:sldId id="370" r:id="rId10"/>
    <p:sldId id="372" r:id="rId11"/>
    <p:sldId id="371" r:id="rId12"/>
    <p:sldId id="373" r:id="rId13"/>
    <p:sldId id="374" r:id="rId14"/>
    <p:sldId id="366" r:id="rId15"/>
    <p:sldId id="367" r:id="rId16"/>
    <p:sldId id="344" r:id="rId17"/>
    <p:sldId id="346" r:id="rId18"/>
    <p:sldId id="352" r:id="rId19"/>
    <p:sldId id="398" r:id="rId20"/>
    <p:sldId id="345" r:id="rId21"/>
    <p:sldId id="377" r:id="rId22"/>
    <p:sldId id="713" r:id="rId23"/>
    <p:sldId id="378" r:id="rId24"/>
    <p:sldId id="399" r:id="rId25"/>
    <p:sldId id="407" r:id="rId26"/>
    <p:sldId id="347" r:id="rId27"/>
    <p:sldId id="400" r:id="rId28"/>
    <p:sldId id="388" r:id="rId29"/>
    <p:sldId id="339" r:id="rId30"/>
    <p:sldId id="419" r:id="rId31"/>
    <p:sldId id="714" r:id="rId32"/>
    <p:sldId id="389" r:id="rId33"/>
    <p:sldId id="322" r:id="rId34"/>
    <p:sldId id="323" r:id="rId35"/>
    <p:sldId id="324" r:id="rId36"/>
    <p:sldId id="326" r:id="rId37"/>
    <p:sldId id="328" r:id="rId38"/>
    <p:sldId id="329" r:id="rId39"/>
    <p:sldId id="433" r:id="rId40"/>
    <p:sldId id="711" r:id="rId41"/>
    <p:sldId id="420" r:id="rId42"/>
    <p:sldId id="334" r:id="rId43"/>
    <p:sldId id="417" r:id="rId44"/>
    <p:sldId id="335" r:id="rId45"/>
    <p:sldId id="418" r:id="rId46"/>
    <p:sldId id="336" r:id="rId47"/>
    <p:sldId id="337" r:id="rId48"/>
    <p:sldId id="338" r:id="rId49"/>
    <p:sldId id="340" r:id="rId50"/>
    <p:sldId id="401" r:id="rId51"/>
    <p:sldId id="348" r:id="rId52"/>
    <p:sldId id="358" r:id="rId53"/>
    <p:sldId id="408" r:id="rId54"/>
    <p:sldId id="421" r:id="rId55"/>
    <p:sldId id="422" r:id="rId56"/>
    <p:sldId id="424" r:id="rId57"/>
    <p:sldId id="423" r:id="rId58"/>
    <p:sldId id="395" r:id="rId59"/>
    <p:sldId id="425" r:id="rId60"/>
    <p:sldId id="397" r:id="rId61"/>
    <p:sldId id="298" r:id="rId62"/>
    <p:sldId id="403" r:id="rId63"/>
    <p:sldId id="359" r:id="rId64"/>
    <p:sldId id="362" r:id="rId65"/>
    <p:sldId id="364" r:id="rId66"/>
    <p:sldId id="710" r:id="rId67"/>
    <p:sldId id="402" r:id="rId68"/>
  </p:sldIdLst>
  <p:sldSz cx="12192000" cy="6858000"/>
  <p:notesSz cx="6858000" cy="92075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Topic 1 - What is Globalization?" id="{6824DF67-0E20-4EDF-9D40-C5551EF3B7E6}">
          <p14:sldIdLst>
            <p14:sldId id="256"/>
            <p14:sldId id="316"/>
          </p14:sldIdLst>
        </p14:section>
        <p14:section name="A - Setting the Context" id="{C7CDA11B-4D51-4E2B-A8CC-49A4B641F6D7}">
          <p14:sldIdLst>
            <p14:sldId id="297"/>
            <p14:sldId id="300"/>
            <p14:sldId id="369"/>
            <p14:sldId id="390"/>
            <p14:sldId id="712"/>
            <p14:sldId id="385"/>
            <p14:sldId id="370"/>
            <p14:sldId id="372"/>
            <p14:sldId id="371"/>
            <p14:sldId id="373"/>
            <p14:sldId id="374"/>
            <p14:sldId id="366"/>
            <p14:sldId id="367"/>
            <p14:sldId id="344"/>
            <p14:sldId id="346"/>
            <p14:sldId id="352"/>
            <p14:sldId id="398"/>
            <p14:sldId id="345"/>
            <p14:sldId id="377"/>
            <p14:sldId id="713"/>
            <p14:sldId id="378"/>
            <p14:sldId id="399"/>
            <p14:sldId id="407"/>
            <p14:sldId id="347"/>
            <p14:sldId id="400"/>
          </p14:sldIdLst>
        </p14:section>
        <p14:section name="B - Representing the World" id="{0BE41D30-2F00-4457-8E77-F60DD23640D6}">
          <p14:sldIdLst>
            <p14:sldId id="388"/>
            <p14:sldId id="339"/>
            <p14:sldId id="419"/>
            <p14:sldId id="714"/>
            <p14:sldId id="389"/>
            <p14:sldId id="322"/>
            <p14:sldId id="323"/>
            <p14:sldId id="324"/>
            <p14:sldId id="326"/>
            <p14:sldId id="328"/>
            <p14:sldId id="329"/>
            <p14:sldId id="433"/>
            <p14:sldId id="711"/>
            <p14:sldId id="420"/>
            <p14:sldId id="334"/>
            <p14:sldId id="417"/>
            <p14:sldId id="335"/>
            <p14:sldId id="418"/>
            <p14:sldId id="336"/>
            <p14:sldId id="337"/>
            <p14:sldId id="338"/>
            <p14:sldId id="340"/>
            <p14:sldId id="401"/>
          </p14:sldIdLst>
        </p14:section>
        <p14:section name="C - The Process of Globalization" id="{89EB2180-7859-4295-94B2-D68A8141FE39}">
          <p14:sldIdLst>
            <p14:sldId id="348"/>
            <p14:sldId id="358"/>
            <p14:sldId id="408"/>
            <p14:sldId id="421"/>
            <p14:sldId id="422"/>
            <p14:sldId id="424"/>
            <p14:sldId id="423"/>
            <p14:sldId id="395"/>
            <p14:sldId id="425"/>
            <p14:sldId id="397"/>
            <p14:sldId id="298"/>
            <p14:sldId id="403"/>
            <p14:sldId id="359"/>
            <p14:sldId id="362"/>
            <p14:sldId id="364"/>
            <p14:sldId id="710"/>
            <p14:sldId id="4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8000"/>
    <a:srgbClr val="FFCC99"/>
    <a:srgbClr val="FFFFCC"/>
    <a:srgbClr val="B2B2B2"/>
    <a:srgbClr val="CCECFF"/>
    <a:srgbClr val="80808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3" autoAdjust="0"/>
    <p:restoredTop sz="94733" autoAdjust="0"/>
  </p:normalViewPr>
  <p:slideViewPr>
    <p:cSldViewPr snapToGrid="0">
      <p:cViewPr varScale="1">
        <p:scale>
          <a:sx n="159" d="100"/>
          <a:sy n="159" d="100"/>
        </p:scale>
        <p:origin x="2484" y="120"/>
      </p:cViewPr>
      <p:guideLst>
        <p:guide orient="horz" pos="2160"/>
        <p:guide pos="3840"/>
      </p:guideLst>
    </p:cSldViewPr>
  </p:slideViewPr>
  <p:outlineViewPr>
    <p:cViewPr>
      <p:scale>
        <a:sx n="33" d="100"/>
        <a:sy n="33" d="100"/>
      </p:scale>
      <p:origin x="0" y="-397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8" d="100"/>
          <a:sy n="88" d="100"/>
        </p:scale>
        <p:origin x="-2082" y="-96"/>
      </p:cViewPr>
      <p:guideLst>
        <p:guide orient="horz" pos="290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667436261817664E-2"/>
          <c:y val="3.7914691943127965E-2"/>
          <c:w val="0.67605107638684925"/>
          <c:h val="0.87677725118483618"/>
        </c:manualLayout>
      </c:layout>
      <c:lineChart>
        <c:grouping val="standard"/>
        <c:varyColors val="0"/>
        <c:ser>
          <c:idx val="0"/>
          <c:order val="0"/>
          <c:tx>
            <c:strRef>
              <c:f>Sheet1!$B$1</c:f>
              <c:strCache>
                <c:ptCount val="1"/>
                <c:pt idx="0">
                  <c:v>Days</c:v>
                </c:pt>
              </c:strCache>
            </c:strRef>
          </c:tx>
          <c:spPr>
            <a:ln w="28575" cap="rnd">
              <a:solidFill>
                <a:schemeClr val="accent2">
                  <a:lumMod val="50000"/>
                </a:schemeClr>
              </a:solidFill>
              <a:round/>
            </a:ln>
            <a:effectLst/>
          </c:spPr>
          <c:marker>
            <c:symbol val="circle"/>
            <c:size val="5"/>
            <c:spPr>
              <a:solidFill>
                <a:schemeClr val="bg1"/>
              </a:solidFill>
              <a:ln w="9525">
                <a:solidFill>
                  <a:schemeClr val="accent2">
                    <a:lumMod val="50000"/>
                  </a:schemeClr>
                </a:solidFill>
              </a:ln>
              <a:effectLst/>
            </c:spPr>
          </c:marker>
          <c:dLbls>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2B-4903-B8DC-322174931B09}"/>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2B-4903-B8DC-322174931B09}"/>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2B-4903-B8DC-322174931B09}"/>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1850</c:v>
                </c:pt>
                <c:pt idx="1">
                  <c:v>1875</c:v>
                </c:pt>
                <c:pt idx="2">
                  <c:v>1900</c:v>
                </c:pt>
                <c:pt idx="3">
                  <c:v>1925</c:v>
                </c:pt>
                <c:pt idx="4">
                  <c:v>1950</c:v>
                </c:pt>
                <c:pt idx="5">
                  <c:v>1975</c:v>
                </c:pt>
                <c:pt idx="6">
                  <c:v>2000</c:v>
                </c:pt>
              </c:numCache>
            </c:numRef>
          </c:cat>
          <c:val>
            <c:numRef>
              <c:f>Sheet1!$B$2:$B$8</c:f>
              <c:numCache>
                <c:formatCode>General</c:formatCode>
                <c:ptCount val="7"/>
                <c:pt idx="0">
                  <c:v>360</c:v>
                </c:pt>
                <c:pt idx="1">
                  <c:v>150</c:v>
                </c:pt>
                <c:pt idx="2">
                  <c:v>100</c:v>
                </c:pt>
                <c:pt idx="3">
                  <c:v>60</c:v>
                </c:pt>
                <c:pt idx="4">
                  <c:v>3</c:v>
                </c:pt>
                <c:pt idx="5">
                  <c:v>2</c:v>
                </c:pt>
                <c:pt idx="6">
                  <c:v>1</c:v>
                </c:pt>
              </c:numCache>
            </c:numRef>
          </c:val>
          <c:smooth val="0"/>
          <c:extLst>
            <c:ext xmlns:c16="http://schemas.microsoft.com/office/drawing/2014/chart" uri="{C3380CC4-5D6E-409C-BE32-E72D297353CC}">
              <c16:uniqueId val="{00000000-5130-464C-8336-5F6412492387}"/>
            </c:ext>
          </c:extLst>
        </c:ser>
        <c:dLbls>
          <c:showLegendKey val="0"/>
          <c:showVal val="0"/>
          <c:showCatName val="0"/>
          <c:showSerName val="0"/>
          <c:showPercent val="0"/>
          <c:showBubbleSize val="0"/>
        </c:dLbls>
        <c:marker val="1"/>
        <c:smooth val="0"/>
        <c:axId val="468825376"/>
        <c:axId val="468825768"/>
      </c:lineChart>
      <c:catAx>
        <c:axId val="46882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crossAx val="468825768"/>
        <c:crosses val="autoZero"/>
        <c:auto val="1"/>
        <c:lblAlgn val="ctr"/>
        <c:lblOffset val="100"/>
        <c:tickLblSkip val="1"/>
        <c:tickMarkSkip val="1"/>
        <c:noMultiLvlLbl val="0"/>
      </c:catAx>
      <c:valAx>
        <c:axId val="468825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r>
                  <a:rPr lang="en-US"/>
                  <a:t>Days</a:t>
                </a:r>
              </a:p>
            </c:rich>
          </c:tx>
          <c:layout>
            <c:manualLayout>
              <c:xMode val="edge"/>
              <c:yMode val="edge"/>
              <c:x val="1.364764267990074E-2"/>
              <c:y val="0.4241706161137449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crossAx val="468825376"/>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409655998205081E-2"/>
          <c:y val="4.5525065694039572E-2"/>
          <c:w val="0.82683461087699339"/>
          <c:h val="0.78594798444974834"/>
        </c:manualLayout>
      </c:layout>
      <c:lineChart>
        <c:grouping val="standard"/>
        <c:varyColors val="0"/>
        <c:ser>
          <c:idx val="0"/>
          <c:order val="0"/>
          <c:tx>
            <c:strRef>
              <c:f>Sheet1!$B$1</c:f>
              <c:strCache>
                <c:ptCount val="1"/>
                <c:pt idx="0">
                  <c:v>Value of Exports</c:v>
                </c:pt>
              </c:strCache>
            </c:strRef>
          </c:tx>
          <c:spPr>
            <a:ln w="31750" cap="rnd">
              <a:solidFill>
                <a:schemeClr val="accent2">
                  <a:lumMod val="50000"/>
                </a:schemeClr>
              </a:solidFill>
              <a:round/>
            </a:ln>
            <a:effectLst/>
          </c:spPr>
          <c:marker>
            <c:symbol val="none"/>
          </c:marker>
          <c:cat>
            <c:numRef>
              <c:f>Sheet1!$A$2:$A$71</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Sheet1!$B$2:$B$71</c:f>
              <c:numCache>
                <c:formatCode>#,##0</c:formatCode>
                <c:ptCount val="70"/>
                <c:pt idx="0">
                  <c:v>64000000000</c:v>
                </c:pt>
                <c:pt idx="1">
                  <c:v>88000000000</c:v>
                </c:pt>
                <c:pt idx="2">
                  <c:v>88000000000</c:v>
                </c:pt>
                <c:pt idx="3">
                  <c:v>85000000000</c:v>
                </c:pt>
                <c:pt idx="4">
                  <c:v>89000000000</c:v>
                </c:pt>
                <c:pt idx="5">
                  <c:v>99000000000</c:v>
                </c:pt>
                <c:pt idx="6">
                  <c:v>109000000000</c:v>
                </c:pt>
                <c:pt idx="7">
                  <c:v>121000000000</c:v>
                </c:pt>
                <c:pt idx="8">
                  <c:v>115000000000</c:v>
                </c:pt>
                <c:pt idx="9">
                  <c:v>123000000000</c:v>
                </c:pt>
                <c:pt idx="10">
                  <c:v>122993103762.16417</c:v>
                </c:pt>
                <c:pt idx="11">
                  <c:v>128413055215.16869</c:v>
                </c:pt>
                <c:pt idx="12">
                  <c:v>134119396345.18729</c:v>
                </c:pt>
                <c:pt idx="13">
                  <c:v>147015512774.9267</c:v>
                </c:pt>
                <c:pt idx="14">
                  <c:v>165251134119.18353</c:v>
                </c:pt>
                <c:pt idx="15">
                  <c:v>179217802052.24521</c:v>
                </c:pt>
                <c:pt idx="16">
                  <c:v>196169764336.67786</c:v>
                </c:pt>
                <c:pt idx="17">
                  <c:v>207108383372.47394</c:v>
                </c:pt>
                <c:pt idx="18">
                  <c:v>230273155226.1246</c:v>
                </c:pt>
                <c:pt idx="19">
                  <c:v>262926813382.4357</c:v>
                </c:pt>
                <c:pt idx="20">
                  <c:v>302336326809.75769</c:v>
                </c:pt>
                <c:pt idx="21">
                  <c:v>338627588105.95557</c:v>
                </c:pt>
                <c:pt idx="22">
                  <c:v>400765146402.28693</c:v>
                </c:pt>
                <c:pt idx="23">
                  <c:v>556477073672.84412</c:v>
                </c:pt>
                <c:pt idx="24">
                  <c:v>816411572341.40076</c:v>
                </c:pt>
                <c:pt idx="25">
                  <c:v>846298517380.34314</c:v>
                </c:pt>
                <c:pt idx="26">
                  <c:v>958268404288.76013</c:v>
                </c:pt>
                <c:pt idx="27">
                  <c:v>1087584771890.8831</c:v>
                </c:pt>
                <c:pt idx="28">
                  <c:v>1260756842892.3926</c:v>
                </c:pt>
                <c:pt idx="29">
                  <c:v>1607017346056.6829</c:v>
                </c:pt>
                <c:pt idx="30">
                  <c:v>1976269951528.845</c:v>
                </c:pt>
                <c:pt idx="31">
                  <c:v>1954885641512.7407</c:v>
                </c:pt>
                <c:pt idx="32">
                  <c:v>1811100645570.166</c:v>
                </c:pt>
                <c:pt idx="33">
                  <c:v>1762149577961.3369</c:v>
                </c:pt>
                <c:pt idx="34">
                  <c:v>1878747862872.1741</c:v>
                </c:pt>
                <c:pt idx="35">
                  <c:v>1898814321292.292</c:v>
                </c:pt>
                <c:pt idx="36">
                  <c:v>2070345927848.0027</c:v>
                </c:pt>
                <c:pt idx="37">
                  <c:v>2440232192040.1084</c:v>
                </c:pt>
                <c:pt idx="38">
                  <c:v>2799148385020.5854</c:v>
                </c:pt>
                <c:pt idx="39">
                  <c:v>3037123826338.7666</c:v>
                </c:pt>
                <c:pt idx="40">
                  <c:v>3467315939811.1396</c:v>
                </c:pt>
                <c:pt idx="41">
                  <c:v>3552831812231.644</c:v>
                </c:pt>
                <c:pt idx="42">
                  <c:v>3809916659603.668</c:v>
                </c:pt>
                <c:pt idx="43">
                  <c:v>3816499277873.8633</c:v>
                </c:pt>
                <c:pt idx="44">
                  <c:v>4351027039413.8335</c:v>
                </c:pt>
                <c:pt idx="45">
                  <c:v>5191204361891.0264</c:v>
                </c:pt>
                <c:pt idx="46">
                  <c:v>5440973016871.6797</c:v>
                </c:pt>
                <c:pt idx="47">
                  <c:v>5637035362729.1631</c:v>
                </c:pt>
                <c:pt idx="48">
                  <c:v>5536475656542.2344</c:v>
                </c:pt>
                <c:pt idx="49">
                  <c:v>5757091746777.96</c:v>
                </c:pt>
                <c:pt idx="50">
                  <c:v>6496254391367.4063</c:v>
                </c:pt>
                <c:pt idx="51">
                  <c:v>6236194022107.3467</c:v>
                </c:pt>
                <c:pt idx="52">
                  <c:v>6543031245862.0508</c:v>
                </c:pt>
                <c:pt idx="53">
                  <c:v>7641070556987.9385</c:v>
                </c:pt>
                <c:pt idx="54">
                  <c:v>9283854991613.3242</c:v>
                </c:pt>
                <c:pt idx="55">
                  <c:v>10579570286792.434</c:v>
                </c:pt>
                <c:pt idx="56">
                  <c:v>12210311779617.094</c:v>
                </c:pt>
                <c:pt idx="57">
                  <c:v>14122641382240.152</c:v>
                </c:pt>
                <c:pt idx="58">
                  <c:v>16274563479530.023</c:v>
                </c:pt>
                <c:pt idx="59">
                  <c:v>12644446390969.162</c:v>
                </c:pt>
                <c:pt idx="60">
                  <c:v>15406010696762.811</c:v>
                </c:pt>
                <c:pt idx="61">
                  <c:v>18458859221719.383</c:v>
                </c:pt>
                <c:pt idx="62">
                  <c:v>18635493761592.949</c:v>
                </c:pt>
                <c:pt idx="63">
                  <c:v>19087449575310.426</c:v>
                </c:pt>
                <c:pt idx="64">
                  <c:v>19126709949172.777</c:v>
                </c:pt>
                <c:pt idx="65">
                  <c:v>16659305534046.646</c:v>
                </c:pt>
                <c:pt idx="66">
                  <c:v>16143370055861.826</c:v>
                </c:pt>
                <c:pt idx="67">
                  <c:v>17848590912096.082</c:v>
                </c:pt>
                <c:pt idx="68">
                  <c:v>19590214838596.582</c:v>
                </c:pt>
                <c:pt idx="69">
                  <c:v>19006709615743.871</c:v>
                </c:pt>
              </c:numCache>
            </c:numRef>
          </c:val>
          <c:smooth val="0"/>
          <c:extLst>
            <c:ext xmlns:c16="http://schemas.microsoft.com/office/drawing/2014/chart" uri="{C3380CC4-5D6E-409C-BE32-E72D297353CC}">
              <c16:uniqueId val="{00000000-6292-47CD-A381-5CD15A296188}"/>
            </c:ext>
          </c:extLst>
        </c:ser>
        <c:dLbls>
          <c:showLegendKey val="0"/>
          <c:showVal val="0"/>
          <c:showCatName val="0"/>
          <c:showSerName val="0"/>
          <c:showPercent val="0"/>
          <c:showBubbleSize val="0"/>
        </c:dLbls>
        <c:marker val="1"/>
        <c:smooth val="0"/>
        <c:axId val="153664128"/>
        <c:axId val="153670016"/>
      </c:lineChart>
      <c:lineChart>
        <c:grouping val="standard"/>
        <c:varyColors val="0"/>
        <c:ser>
          <c:idx val="2"/>
          <c:order val="1"/>
          <c:tx>
            <c:strRef>
              <c:f>Sheet1!$C$1</c:f>
              <c:strCache>
                <c:ptCount val="1"/>
                <c:pt idx="0">
                  <c:v>Merchandise trade (% of GDP)</c:v>
                </c:pt>
              </c:strCache>
            </c:strRef>
          </c:tx>
          <c:spPr>
            <a:ln w="31750" cap="rnd">
              <a:solidFill>
                <a:schemeClr val="accent3">
                  <a:lumMod val="75000"/>
                </a:schemeClr>
              </a:solidFill>
              <a:round/>
            </a:ln>
            <a:effectLst/>
          </c:spPr>
          <c:marker>
            <c:symbol val="none"/>
          </c:marker>
          <c:cat>
            <c:numRef>
              <c:f>Sheet1!$A$2:$A$71</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Sheet1!$C$2:$C$71</c:f>
              <c:numCache>
                <c:formatCode>General</c:formatCode>
                <c:ptCount val="70"/>
                <c:pt idx="10">
                  <c:v>0.17948123186797055</c:v>
                </c:pt>
                <c:pt idx="11">
                  <c:v>0.1801302518132793</c:v>
                </c:pt>
                <c:pt idx="12">
                  <c:v>0.17531259734283269</c:v>
                </c:pt>
                <c:pt idx="13">
                  <c:v>0.1783854937843786</c:v>
                </c:pt>
                <c:pt idx="14">
                  <c:v>0.1830368221250773</c:v>
                </c:pt>
                <c:pt idx="15">
                  <c:v>0.18229308642015318</c:v>
                </c:pt>
                <c:pt idx="16">
                  <c:v>0.1839094414241377</c:v>
                </c:pt>
                <c:pt idx="17">
                  <c:v>0.18239881579651945</c:v>
                </c:pt>
                <c:pt idx="18">
                  <c:v>0.18786843207933704</c:v>
                </c:pt>
                <c:pt idx="19">
                  <c:v>0.19442719586962778</c:v>
                </c:pt>
                <c:pt idx="20">
                  <c:v>0.20422196713776247</c:v>
                </c:pt>
                <c:pt idx="21">
                  <c:v>0.20690350571196292</c:v>
                </c:pt>
                <c:pt idx="22">
                  <c:v>0.21218370014389665</c:v>
                </c:pt>
                <c:pt idx="23">
                  <c:v>0.24146938926028527</c:v>
                </c:pt>
                <c:pt idx="24">
                  <c:v>0.3071606747888021</c:v>
                </c:pt>
                <c:pt idx="25">
                  <c:v>0.28590103657645938</c:v>
                </c:pt>
                <c:pt idx="26">
                  <c:v>0.2976876349125081</c:v>
                </c:pt>
                <c:pt idx="27">
                  <c:v>0.29889213016964289</c:v>
                </c:pt>
                <c:pt idx="28">
                  <c:v>0.29372866046767837</c:v>
                </c:pt>
                <c:pt idx="29">
                  <c:v>0.32233372433978119</c:v>
                </c:pt>
                <c:pt idx="30">
                  <c:v>0.35203782670006856</c:v>
                </c:pt>
                <c:pt idx="31">
                  <c:v>0.33635913238575005</c:v>
                </c:pt>
                <c:pt idx="32">
                  <c:v>0.31457738426682286</c:v>
                </c:pt>
                <c:pt idx="33">
                  <c:v>0.3000169537688494</c:v>
                </c:pt>
                <c:pt idx="34">
                  <c:v>0.30849971886011773</c:v>
                </c:pt>
                <c:pt idx="35">
                  <c:v>0.29684511756814769</c:v>
                </c:pt>
                <c:pt idx="36">
                  <c:v>0.2738824523395843</c:v>
                </c:pt>
                <c:pt idx="37">
                  <c:v>0.28373143329342576</c:v>
                </c:pt>
                <c:pt idx="38">
                  <c:v>0.29090977338722884</c:v>
                </c:pt>
                <c:pt idx="39">
                  <c:v>0.3023909342511989</c:v>
                </c:pt>
                <c:pt idx="40">
                  <c:v>0.30648410174054552</c:v>
                </c:pt>
                <c:pt idx="41">
                  <c:v>0.29648192169366067</c:v>
                </c:pt>
                <c:pt idx="42">
                  <c:v>0.29936994681184997</c:v>
                </c:pt>
                <c:pt idx="43">
                  <c:v>0.29519019548175707</c:v>
                </c:pt>
                <c:pt idx="44">
                  <c:v>0.31335378938333086</c:v>
                </c:pt>
                <c:pt idx="45">
                  <c:v>0.33614605439841394</c:v>
                </c:pt>
                <c:pt idx="46">
                  <c:v>0.34466423524649092</c:v>
                </c:pt>
                <c:pt idx="47">
                  <c:v>0.35838371438384153</c:v>
                </c:pt>
                <c:pt idx="48">
                  <c:v>0.35271702283877354</c:v>
                </c:pt>
                <c:pt idx="49">
                  <c:v>0.35361016570201648</c:v>
                </c:pt>
                <c:pt idx="50">
                  <c:v>0.3864678714382756</c:v>
                </c:pt>
                <c:pt idx="51">
                  <c:v>0.37312763021709339</c:v>
                </c:pt>
                <c:pt idx="52">
                  <c:v>0.37701348010429625</c:v>
                </c:pt>
                <c:pt idx="53">
                  <c:v>0.39240517640290556</c:v>
                </c:pt>
                <c:pt idx="54">
                  <c:v>0.4232718821902211</c:v>
                </c:pt>
                <c:pt idx="55">
                  <c:v>0.44529434759592035</c:v>
                </c:pt>
                <c:pt idx="56">
                  <c:v>0.47416845091907472</c:v>
                </c:pt>
                <c:pt idx="57">
                  <c:v>0.48672329277168958</c:v>
                </c:pt>
                <c:pt idx="58">
                  <c:v>0.51117110728536597</c:v>
                </c:pt>
                <c:pt idx="59">
                  <c:v>0.41872147398296766</c:v>
                </c:pt>
                <c:pt idx="60">
                  <c:v>0.46605016847683167</c:v>
                </c:pt>
                <c:pt idx="61">
                  <c:v>0.50263543803517252</c:v>
                </c:pt>
                <c:pt idx="62">
                  <c:v>0.49598099064735179</c:v>
                </c:pt>
                <c:pt idx="63">
                  <c:v>0.4938410280538777</c:v>
                </c:pt>
                <c:pt idx="64">
                  <c:v>0.48147306129511036</c:v>
                </c:pt>
                <c:pt idx="65">
                  <c:v>0.44307370686890341</c:v>
                </c:pt>
                <c:pt idx="66">
                  <c:v>0.42295672687944125</c:v>
                </c:pt>
                <c:pt idx="67">
                  <c:v>0.43946243252663036</c:v>
                </c:pt>
                <c:pt idx="68">
                  <c:v>0.45342996305006611</c:v>
                </c:pt>
                <c:pt idx="69">
                  <c:v>0.43319395373854286</c:v>
                </c:pt>
              </c:numCache>
            </c:numRef>
          </c:val>
          <c:smooth val="0"/>
          <c:extLst>
            <c:ext xmlns:c16="http://schemas.microsoft.com/office/drawing/2014/chart" uri="{C3380CC4-5D6E-409C-BE32-E72D297353CC}">
              <c16:uniqueId val="{00000001-6292-47CD-A381-5CD15A296188}"/>
            </c:ext>
          </c:extLst>
        </c:ser>
        <c:dLbls>
          <c:showLegendKey val="0"/>
          <c:showVal val="0"/>
          <c:showCatName val="0"/>
          <c:showSerName val="0"/>
          <c:showPercent val="0"/>
          <c:showBubbleSize val="0"/>
        </c:dLbls>
        <c:marker val="1"/>
        <c:smooth val="0"/>
        <c:axId val="153672320"/>
        <c:axId val="153678208"/>
      </c:lineChart>
      <c:catAx>
        <c:axId val="15366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53670016"/>
        <c:crosses val="autoZero"/>
        <c:auto val="1"/>
        <c:lblAlgn val="ctr"/>
        <c:lblOffset val="100"/>
        <c:tickLblSkip val="2"/>
        <c:tickMarkSkip val="1"/>
        <c:noMultiLvlLbl val="0"/>
      </c:catAx>
      <c:valAx>
        <c:axId val="153670016"/>
        <c:scaling>
          <c:orientation val="minMax"/>
          <c:max val="200000000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Value (Trillions of Current $US)</a:t>
                </a:r>
              </a:p>
            </c:rich>
          </c:tx>
          <c:layout>
            <c:manualLayout>
              <c:xMode val="edge"/>
              <c:yMode val="edge"/>
              <c:x val="1.7369665155491928E-2"/>
              <c:y val="0.1658765973925390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53664128"/>
        <c:crosses val="autoZero"/>
        <c:crossBetween val="between"/>
        <c:dispUnits>
          <c:builtInUnit val="trillions"/>
        </c:dispUnits>
      </c:valAx>
      <c:catAx>
        <c:axId val="153672320"/>
        <c:scaling>
          <c:orientation val="minMax"/>
        </c:scaling>
        <c:delete val="1"/>
        <c:axPos val="b"/>
        <c:numFmt formatCode="General" sourceLinked="1"/>
        <c:majorTickMark val="none"/>
        <c:minorTickMark val="none"/>
        <c:tickLblPos val="none"/>
        <c:crossAx val="153678208"/>
        <c:crosses val="autoZero"/>
        <c:auto val="1"/>
        <c:lblAlgn val="ctr"/>
        <c:lblOffset val="100"/>
        <c:noMultiLvlLbl val="0"/>
      </c:catAx>
      <c:valAx>
        <c:axId val="153678208"/>
        <c:scaling>
          <c:orientation val="minMax"/>
          <c:min val="0.1"/>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Share of World GDP (%)</a:t>
                </a:r>
              </a:p>
            </c:rich>
          </c:tx>
          <c:layout>
            <c:manualLayout>
              <c:xMode val="edge"/>
              <c:yMode val="edge"/>
              <c:x val="0.96108117394416603"/>
              <c:y val="0.2132701690977152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53672320"/>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996056533179465E-2"/>
          <c:y val="3.2178217821782415E-2"/>
          <c:w val="0.82713177211612632"/>
          <c:h val="0.85396039603960394"/>
        </c:manualLayout>
      </c:layout>
      <c:lineChart>
        <c:grouping val="standard"/>
        <c:varyColors val="0"/>
        <c:ser>
          <c:idx val="0"/>
          <c:order val="0"/>
          <c:tx>
            <c:strRef>
              <c:f>Sheet1!$B$1</c:f>
              <c:strCache>
                <c:ptCount val="1"/>
                <c:pt idx="0">
                  <c:v>Passengers</c:v>
                </c:pt>
              </c:strCache>
            </c:strRef>
          </c:tx>
          <c:spPr>
            <a:ln w="28575" cap="rnd">
              <a:solidFill>
                <a:schemeClr val="accent3">
                  <a:lumMod val="50000"/>
                </a:schemeClr>
              </a:solidFill>
              <a:round/>
            </a:ln>
            <a:effectLst/>
          </c:spPr>
          <c:marker>
            <c:symbol val="none"/>
          </c:marker>
          <c:cat>
            <c:numRef>
              <c:f>Sheet1!$A$2:$A$70</c:f>
              <c:numCache>
                <c:formatCode>0</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Sheet1!$B$2:$B$70</c:f>
              <c:numCache>
                <c:formatCode>General</c:formatCode>
                <c:ptCount val="69"/>
                <c:pt idx="0">
                  <c:v>28</c:v>
                </c:pt>
                <c:pt idx="1">
                  <c:v>35</c:v>
                </c:pt>
                <c:pt idx="2">
                  <c:v>40</c:v>
                </c:pt>
                <c:pt idx="3">
                  <c:v>47</c:v>
                </c:pt>
                <c:pt idx="4">
                  <c:v>52</c:v>
                </c:pt>
                <c:pt idx="5">
                  <c:v>61</c:v>
                </c:pt>
                <c:pt idx="6">
                  <c:v>71</c:v>
                </c:pt>
                <c:pt idx="7">
                  <c:v>82</c:v>
                </c:pt>
                <c:pt idx="8">
                  <c:v>85</c:v>
                </c:pt>
                <c:pt idx="9">
                  <c:v>98</c:v>
                </c:pt>
                <c:pt idx="10">
                  <c:v>109</c:v>
                </c:pt>
                <c:pt idx="11">
                  <c:v>117</c:v>
                </c:pt>
                <c:pt idx="12">
                  <c:v>130</c:v>
                </c:pt>
                <c:pt idx="13">
                  <c:v>147</c:v>
                </c:pt>
                <c:pt idx="14">
                  <c:v>171</c:v>
                </c:pt>
                <c:pt idx="15">
                  <c:v>198</c:v>
                </c:pt>
                <c:pt idx="16">
                  <c:v>229</c:v>
                </c:pt>
                <c:pt idx="17">
                  <c:v>273</c:v>
                </c:pt>
                <c:pt idx="18">
                  <c:v>309.42200000000003</c:v>
                </c:pt>
                <c:pt idx="19">
                  <c:v>350.899</c:v>
                </c:pt>
                <c:pt idx="20">
                  <c:v>460.48099999999999</c:v>
                </c:pt>
                <c:pt idx="21">
                  <c:v>494.137</c:v>
                </c:pt>
                <c:pt idx="22">
                  <c:v>560.07799999999997</c:v>
                </c:pt>
                <c:pt idx="23">
                  <c:v>618.18399999999997</c:v>
                </c:pt>
                <c:pt idx="24">
                  <c:v>656.42600000000004</c:v>
                </c:pt>
                <c:pt idx="25">
                  <c:v>697.28499999999997</c:v>
                </c:pt>
                <c:pt idx="26">
                  <c:v>763.76199999999994</c:v>
                </c:pt>
                <c:pt idx="27">
                  <c:v>818.3</c:v>
                </c:pt>
                <c:pt idx="28">
                  <c:v>936.35199999999998</c:v>
                </c:pt>
                <c:pt idx="29" formatCode="#,##0">
                  <c:v>1060.2360000000001</c:v>
                </c:pt>
                <c:pt idx="30" formatCode="#,##0">
                  <c:v>1089.1279999999999</c:v>
                </c:pt>
                <c:pt idx="31" formatCode="#,##0">
                  <c:v>1119.066</c:v>
                </c:pt>
                <c:pt idx="32" formatCode="#,##0">
                  <c:v>1142.193</c:v>
                </c:pt>
                <c:pt idx="33" formatCode="#,##0">
                  <c:v>1189.7670000000001</c:v>
                </c:pt>
                <c:pt idx="34" formatCode="#,##0">
                  <c:v>1278.1759999999999</c:v>
                </c:pt>
                <c:pt idx="35" formatCode="#,##0">
                  <c:v>1367.347</c:v>
                </c:pt>
                <c:pt idx="36" formatCode="#,##0">
                  <c:v>1452.0550000000001</c:v>
                </c:pt>
                <c:pt idx="37" formatCode="#,##0">
                  <c:v>1589.4670000000001</c:v>
                </c:pt>
                <c:pt idx="38" formatCode="#,##0">
                  <c:v>1705.432</c:v>
                </c:pt>
                <c:pt idx="39" formatCode="#,##0">
                  <c:v>1773.703</c:v>
                </c:pt>
                <c:pt idx="40" formatCode="#,##0">
                  <c:v>1894.2449999999999</c:v>
                </c:pt>
                <c:pt idx="41" formatCode="#,##0">
                  <c:v>1845.4179999999999</c:v>
                </c:pt>
                <c:pt idx="42" formatCode="#,##0">
                  <c:v>1928.922</c:v>
                </c:pt>
                <c:pt idx="43" formatCode="#,##0">
                  <c:v>1949.421</c:v>
                </c:pt>
                <c:pt idx="44" formatCode="#,##0">
                  <c:v>2099.9360000000001</c:v>
                </c:pt>
                <c:pt idx="45" formatCode="#,##0">
                  <c:v>2248.2150000000001</c:v>
                </c:pt>
                <c:pt idx="46" formatCode="#,##0">
                  <c:v>2431.6950000000002</c:v>
                </c:pt>
                <c:pt idx="47" formatCode="#,##0">
                  <c:v>2573.0100000000002</c:v>
                </c:pt>
                <c:pt idx="48" formatCode="#,##0">
                  <c:v>2628.116</c:v>
                </c:pt>
                <c:pt idx="49">
                  <c:v>2797.8029999999999</c:v>
                </c:pt>
                <c:pt idx="50">
                  <c:v>3201.36612411332</c:v>
                </c:pt>
                <c:pt idx="51">
                  <c:v>3108.5265065140302</c:v>
                </c:pt>
                <c:pt idx="52" formatCode="#,##0">
                  <c:v>3124.0691390466</c:v>
                </c:pt>
                <c:pt idx="53">
                  <c:v>3180.30238354944</c:v>
                </c:pt>
                <c:pt idx="54">
                  <c:v>3628.7250196299101</c:v>
                </c:pt>
                <c:pt idx="55">
                  <c:v>3919.0230212003003</c:v>
                </c:pt>
                <c:pt idx="56" formatCode="#,##0.00">
                  <c:v>4170.5561959146999</c:v>
                </c:pt>
                <c:pt idx="57" formatCode="#,##0.00">
                  <c:v>4513.0958865346602</c:v>
                </c:pt>
                <c:pt idx="58" formatCode="#,##0.00">
                  <c:v>4608.4662581692601</c:v>
                </c:pt>
                <c:pt idx="59">
                  <c:v>4559.9354964794102</c:v>
                </c:pt>
                <c:pt idx="60" formatCode="#,##0.00">
                  <c:v>4922.6338529639997</c:v>
                </c:pt>
                <c:pt idx="61" formatCode="#,##0.00">
                  <c:v>5246.4402545082303</c:v>
                </c:pt>
                <c:pt idx="62" formatCode="#,##0.00">
                  <c:v>5527.08936204784</c:v>
                </c:pt>
                <c:pt idx="63" formatCode="#,##0.00">
                  <c:v>5830.6751653785504</c:v>
                </c:pt>
                <c:pt idx="64" formatCode="#,##0.00">
                  <c:v>6179.1751971171898</c:v>
                </c:pt>
                <c:pt idx="65" formatCode="#,##0.00">
                  <c:v>6642.5139355282399</c:v>
                </c:pt>
                <c:pt idx="66">
                  <c:v>7133.4610812046103</c:v>
                </c:pt>
                <c:pt idx="67">
                  <c:v>7699.4202167456006</c:v>
                </c:pt>
                <c:pt idx="68">
                  <c:v>8329.7759999999998</c:v>
                </c:pt>
              </c:numCache>
            </c:numRef>
          </c:val>
          <c:smooth val="0"/>
          <c:extLst>
            <c:ext xmlns:c16="http://schemas.microsoft.com/office/drawing/2014/chart" uri="{C3380CC4-5D6E-409C-BE32-E72D297353CC}">
              <c16:uniqueId val="{00000000-0043-4365-993C-3CEDE8A73F0F}"/>
            </c:ext>
          </c:extLst>
        </c:ser>
        <c:dLbls>
          <c:showLegendKey val="0"/>
          <c:showVal val="0"/>
          <c:showCatName val="0"/>
          <c:showSerName val="0"/>
          <c:showPercent val="0"/>
          <c:showBubbleSize val="0"/>
        </c:dLbls>
        <c:marker val="1"/>
        <c:smooth val="0"/>
        <c:axId val="124242944"/>
        <c:axId val="124248832"/>
      </c:lineChart>
      <c:lineChart>
        <c:grouping val="standard"/>
        <c:varyColors val="0"/>
        <c:ser>
          <c:idx val="1"/>
          <c:order val="1"/>
          <c:tx>
            <c:strRef>
              <c:f>Sheet1!$C$1</c:f>
              <c:strCache>
                <c:ptCount val="1"/>
                <c:pt idx="0">
                  <c:v>Freight</c:v>
                </c:pt>
              </c:strCache>
            </c:strRef>
          </c:tx>
          <c:spPr>
            <a:ln w="28575" cap="rnd">
              <a:solidFill>
                <a:schemeClr val="accent2">
                  <a:lumMod val="75000"/>
                </a:schemeClr>
              </a:solidFill>
              <a:round/>
            </a:ln>
            <a:effectLst/>
          </c:spPr>
          <c:marker>
            <c:symbol val="none"/>
          </c:marker>
          <c:cat>
            <c:numRef>
              <c:f>Sheet1!$A$2:$A$70</c:f>
              <c:numCache>
                <c:formatCode>0</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Sheet1!$C$2:$C$70</c:f>
              <c:numCache>
                <c:formatCode>General</c:formatCode>
                <c:ptCount val="69"/>
                <c:pt idx="0">
                  <c:v>0.93</c:v>
                </c:pt>
                <c:pt idx="1">
                  <c:v>1.1000000000000001</c:v>
                </c:pt>
                <c:pt idx="2">
                  <c:v>1.2</c:v>
                </c:pt>
                <c:pt idx="3">
                  <c:v>1.27</c:v>
                </c:pt>
                <c:pt idx="4">
                  <c:v>1.37</c:v>
                </c:pt>
                <c:pt idx="5">
                  <c:v>1.61</c:v>
                </c:pt>
                <c:pt idx="6">
                  <c:v>1.8</c:v>
                </c:pt>
                <c:pt idx="7">
                  <c:v>1.96</c:v>
                </c:pt>
                <c:pt idx="8">
                  <c:v>2.04</c:v>
                </c:pt>
                <c:pt idx="9">
                  <c:v>2.35</c:v>
                </c:pt>
                <c:pt idx="10">
                  <c:v>2.65</c:v>
                </c:pt>
                <c:pt idx="11">
                  <c:v>3.08</c:v>
                </c:pt>
                <c:pt idx="12">
                  <c:v>3.58</c:v>
                </c:pt>
                <c:pt idx="13">
                  <c:v>3.97</c:v>
                </c:pt>
                <c:pt idx="14">
                  <c:v>4.67</c:v>
                </c:pt>
                <c:pt idx="15">
                  <c:v>5.9</c:v>
                </c:pt>
                <c:pt idx="16">
                  <c:v>7.23</c:v>
                </c:pt>
                <c:pt idx="17">
                  <c:v>8.42</c:v>
                </c:pt>
                <c:pt idx="18">
                  <c:v>10.503</c:v>
                </c:pt>
                <c:pt idx="19">
                  <c:v>12.286</c:v>
                </c:pt>
                <c:pt idx="20">
                  <c:v>15.087</c:v>
                </c:pt>
                <c:pt idx="21">
                  <c:v>16.125</c:v>
                </c:pt>
                <c:pt idx="22">
                  <c:v>17.800999999999998</c:v>
                </c:pt>
                <c:pt idx="23">
                  <c:v>20.408000000000001</c:v>
                </c:pt>
                <c:pt idx="24">
                  <c:v>21.9</c:v>
                </c:pt>
                <c:pt idx="25">
                  <c:v>22.27</c:v>
                </c:pt>
                <c:pt idx="26">
                  <c:v>24.571000000000002</c:v>
                </c:pt>
                <c:pt idx="27">
                  <c:v>26.805</c:v>
                </c:pt>
                <c:pt idx="28">
                  <c:v>29.204999999999998</c:v>
                </c:pt>
                <c:pt idx="29">
                  <c:v>31.436</c:v>
                </c:pt>
                <c:pt idx="30">
                  <c:v>33.057000000000002</c:v>
                </c:pt>
                <c:pt idx="31">
                  <c:v>34.674999999999997</c:v>
                </c:pt>
                <c:pt idx="32">
                  <c:v>35.412999999999997</c:v>
                </c:pt>
                <c:pt idx="33">
                  <c:v>39.112000000000002</c:v>
                </c:pt>
                <c:pt idx="34">
                  <c:v>43.978000000000002</c:v>
                </c:pt>
                <c:pt idx="35">
                  <c:v>44.235999999999997</c:v>
                </c:pt>
                <c:pt idx="36">
                  <c:v>47.734999999999999</c:v>
                </c:pt>
                <c:pt idx="37">
                  <c:v>53.021000000000001</c:v>
                </c:pt>
                <c:pt idx="38">
                  <c:v>58.098999999999997</c:v>
                </c:pt>
                <c:pt idx="39">
                  <c:v>62.201999999999998</c:v>
                </c:pt>
                <c:pt idx="40">
                  <c:v>64.120999999999995</c:v>
                </c:pt>
                <c:pt idx="41">
                  <c:v>63.63</c:v>
                </c:pt>
                <c:pt idx="42">
                  <c:v>67.760999999999996</c:v>
                </c:pt>
                <c:pt idx="43">
                  <c:v>73.671000000000006</c:v>
                </c:pt>
                <c:pt idx="44">
                  <c:v>82.626000000000005</c:v>
                </c:pt>
                <c:pt idx="45">
                  <c:v>88.765000000000001</c:v>
                </c:pt>
                <c:pt idx="46">
                  <c:v>94.995999999999995</c:v>
                </c:pt>
                <c:pt idx="47">
                  <c:v>108.87</c:v>
                </c:pt>
                <c:pt idx="48">
                  <c:v>107.575</c:v>
                </c:pt>
                <c:pt idx="49">
                  <c:v>114.373</c:v>
                </c:pt>
                <c:pt idx="50">
                  <c:v>133.57201160143902</c:v>
                </c:pt>
                <c:pt idx="51">
                  <c:v>124.941687325198</c:v>
                </c:pt>
                <c:pt idx="52">
                  <c:v>134.058705507334</c:v>
                </c:pt>
                <c:pt idx="53">
                  <c:v>140.37264967667099</c:v>
                </c:pt>
                <c:pt idx="54" formatCode="#,##0.00">
                  <c:v>154.838346907101</c:v>
                </c:pt>
                <c:pt idx="55">
                  <c:v>158.67407564501798</c:v>
                </c:pt>
                <c:pt idx="56" formatCode="#,##0.00">
                  <c:v>169.36503407414003</c:v>
                </c:pt>
                <c:pt idx="57" formatCode="#,##0.00">
                  <c:v>177.26147347396801</c:v>
                </c:pt>
                <c:pt idx="58" formatCode="#,##0.00">
                  <c:v>176.05233846073801</c:v>
                </c:pt>
                <c:pt idx="59" formatCode="#,##0.00">
                  <c:v>160.59163160116901</c:v>
                </c:pt>
                <c:pt idx="60" formatCode="#,##0.00">
                  <c:v>191.66783320708899</c:v>
                </c:pt>
                <c:pt idx="61" formatCode="#,##0.00">
                  <c:v>192.378730137399</c:v>
                </c:pt>
                <c:pt idx="62" formatCode="#,##0.00">
                  <c:v>190.61421947818201</c:v>
                </c:pt>
                <c:pt idx="63" formatCode="#,##0.00">
                  <c:v>191.74374206717499</c:v>
                </c:pt>
                <c:pt idx="64" formatCode="#,##0.00">
                  <c:v>200.899937914926</c:v>
                </c:pt>
                <c:pt idx="65" formatCode="#,##0.00">
                  <c:v>203.87366332910699</c:v>
                </c:pt>
                <c:pt idx="66">
                  <c:v>211.06826094271699</c:v>
                </c:pt>
                <c:pt idx="67">
                  <c:v>231.21442057868501</c:v>
                </c:pt>
                <c:pt idx="68">
                  <c:v>262.33300000000003</c:v>
                </c:pt>
              </c:numCache>
            </c:numRef>
          </c:val>
          <c:smooth val="0"/>
          <c:extLst>
            <c:ext xmlns:c16="http://schemas.microsoft.com/office/drawing/2014/chart" uri="{C3380CC4-5D6E-409C-BE32-E72D297353CC}">
              <c16:uniqueId val="{00000001-0043-4365-993C-3CEDE8A73F0F}"/>
            </c:ext>
          </c:extLst>
        </c:ser>
        <c:dLbls>
          <c:showLegendKey val="0"/>
          <c:showVal val="0"/>
          <c:showCatName val="0"/>
          <c:showSerName val="0"/>
          <c:showPercent val="0"/>
          <c:showBubbleSize val="0"/>
        </c:dLbls>
        <c:marker val="1"/>
        <c:smooth val="0"/>
        <c:axId val="124250752"/>
        <c:axId val="124252544"/>
      </c:lineChart>
      <c:catAx>
        <c:axId val="1242429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24248832"/>
        <c:crosses val="autoZero"/>
        <c:auto val="1"/>
        <c:lblAlgn val="ctr"/>
        <c:lblOffset val="100"/>
        <c:tickLblSkip val="3"/>
        <c:tickMarkSkip val="1"/>
        <c:noMultiLvlLbl val="0"/>
      </c:catAx>
      <c:valAx>
        <c:axId val="124248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Billions of passengers-km</a:t>
                </a:r>
              </a:p>
            </c:rich>
          </c:tx>
          <c:layout>
            <c:manualLayout>
              <c:xMode val="edge"/>
              <c:yMode val="edge"/>
              <c:x val="5.2356020942409265E-3"/>
              <c:y val="0.2301980198019802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24242944"/>
        <c:crosses val="autoZero"/>
        <c:crossBetween val="between"/>
      </c:valAx>
      <c:catAx>
        <c:axId val="124250752"/>
        <c:scaling>
          <c:orientation val="minMax"/>
        </c:scaling>
        <c:delete val="1"/>
        <c:axPos val="b"/>
        <c:numFmt formatCode="0" sourceLinked="1"/>
        <c:majorTickMark val="none"/>
        <c:minorTickMark val="none"/>
        <c:tickLblPos val="none"/>
        <c:crossAx val="124252544"/>
        <c:crosses val="autoZero"/>
        <c:auto val="1"/>
        <c:lblAlgn val="ctr"/>
        <c:lblOffset val="100"/>
        <c:noMultiLvlLbl val="0"/>
      </c:catAx>
      <c:valAx>
        <c:axId val="124252544"/>
        <c:scaling>
          <c:orientation val="minMax"/>
          <c:min val="0"/>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Billions of tons-km</a:t>
                </a:r>
              </a:p>
            </c:rich>
          </c:tx>
          <c:layout>
            <c:manualLayout>
              <c:xMode val="edge"/>
              <c:yMode val="edge"/>
              <c:x val="0.96596858638743455"/>
              <c:y val="0.2945544554455448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24250752"/>
        <c:crosses val="max"/>
        <c:crossBetween val="between"/>
      </c:valAx>
      <c:spPr>
        <a:noFill/>
        <a:ln>
          <a:noFill/>
        </a:ln>
        <a:effectLst/>
      </c:spPr>
    </c:plotArea>
    <c:legend>
      <c:legendPos val="b"/>
      <c:layout>
        <c:manualLayout>
          <c:xMode val="edge"/>
          <c:yMode val="edge"/>
          <c:x val="0.1268906233739672"/>
          <c:y val="5.9575645493172319E-2"/>
          <c:w val="0.13766321211568408"/>
          <c:h val="8.37018684326452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1"/>
          <c:tx>
            <c:strRef>
              <c:f>Sheet1!$B$1</c:f>
              <c:strCache>
                <c:ptCount val="1"/>
                <c:pt idx="0">
                  <c:v>2011</c:v>
                </c:pt>
              </c:strCache>
            </c:strRef>
          </c:tx>
          <c:spPr>
            <a:solidFill>
              <a:schemeClr val="accent4">
                <a:lumMod val="75000"/>
              </a:schemeClr>
            </a:solidFill>
            <a:ln>
              <a:noFill/>
            </a:ln>
            <a:effectLst/>
          </c:spPr>
          <c:invertIfNegative val="0"/>
          <c:cat>
            <c:strRef>
              <c:f>Sheet1!$A$2:$A$27</c:f>
              <c:strCache>
                <c:ptCount val="26"/>
                <c:pt idx="0">
                  <c:v>Japan</c:v>
                </c:pt>
                <c:pt idx="1">
                  <c:v>Singapore</c:v>
                </c:pt>
                <c:pt idx="2">
                  <c:v>Germany</c:v>
                </c:pt>
                <c:pt idx="3">
                  <c:v>Denmark</c:v>
                </c:pt>
                <c:pt idx="4">
                  <c:v>France</c:v>
                </c:pt>
                <c:pt idx="5">
                  <c:v>South Korea</c:v>
                </c:pt>
                <c:pt idx="6">
                  <c:v>United Kingdom</c:v>
                </c:pt>
                <c:pt idx="7">
                  <c:v>United States</c:v>
                </c:pt>
                <c:pt idx="8">
                  <c:v>Canada</c:v>
                </c:pt>
                <c:pt idx="9">
                  <c:v>Switzerland</c:v>
                </c:pt>
                <c:pt idx="10">
                  <c:v>Australia</c:v>
                </c:pt>
                <c:pt idx="11">
                  <c:v>Malaysia</c:v>
                </c:pt>
                <c:pt idx="12">
                  <c:v>Brazil</c:v>
                </c:pt>
                <c:pt idx="13">
                  <c:v>Hong Kong</c:v>
                </c:pt>
                <c:pt idx="14">
                  <c:v>Israel</c:v>
                </c:pt>
                <c:pt idx="15">
                  <c:v>UAE</c:v>
                </c:pt>
                <c:pt idx="16">
                  <c:v>Russia</c:v>
                </c:pt>
                <c:pt idx="17">
                  <c:v>South Africa</c:v>
                </c:pt>
                <c:pt idx="18">
                  <c:v>Thailand</c:v>
                </c:pt>
                <c:pt idx="19">
                  <c:v>China</c:v>
                </c:pt>
                <c:pt idx="20">
                  <c:v>India</c:v>
                </c:pt>
                <c:pt idx="21">
                  <c:v>Vietnam</c:v>
                </c:pt>
                <c:pt idx="22">
                  <c:v>Egypt</c:v>
                </c:pt>
                <c:pt idx="23">
                  <c:v>Iran</c:v>
                </c:pt>
                <c:pt idx="24">
                  <c:v>Pakistan</c:v>
                </c:pt>
                <c:pt idx="25">
                  <c:v>Afghanistan</c:v>
                </c:pt>
              </c:strCache>
            </c:strRef>
          </c:cat>
          <c:val>
            <c:numRef>
              <c:f>Sheet1!$B$2:$B$27</c:f>
              <c:numCache>
                <c:formatCode>General</c:formatCode>
                <c:ptCount val="26"/>
                <c:pt idx="0">
                  <c:v>170</c:v>
                </c:pt>
                <c:pt idx="1">
                  <c:v>164</c:v>
                </c:pt>
                <c:pt idx="2">
                  <c:v>172</c:v>
                </c:pt>
                <c:pt idx="3">
                  <c:v>173</c:v>
                </c:pt>
                <c:pt idx="4">
                  <c:v>171</c:v>
                </c:pt>
                <c:pt idx="5">
                  <c:v>163</c:v>
                </c:pt>
                <c:pt idx="6">
                  <c:v>171</c:v>
                </c:pt>
                <c:pt idx="7">
                  <c:v>169</c:v>
                </c:pt>
                <c:pt idx="8">
                  <c:v>164</c:v>
                </c:pt>
                <c:pt idx="9">
                  <c:v>167</c:v>
                </c:pt>
                <c:pt idx="10">
                  <c:v>166</c:v>
                </c:pt>
                <c:pt idx="11">
                  <c:v>158</c:v>
                </c:pt>
                <c:pt idx="12">
                  <c:v>140</c:v>
                </c:pt>
                <c:pt idx="13">
                  <c:v>149</c:v>
                </c:pt>
                <c:pt idx="14">
                  <c:v>142</c:v>
                </c:pt>
                <c:pt idx="15">
                  <c:v>67</c:v>
                </c:pt>
                <c:pt idx="16">
                  <c:v>89</c:v>
                </c:pt>
                <c:pt idx="17">
                  <c:v>92</c:v>
                </c:pt>
                <c:pt idx="18">
                  <c:v>63</c:v>
                </c:pt>
                <c:pt idx="19">
                  <c:v>40</c:v>
                </c:pt>
                <c:pt idx="20">
                  <c:v>53</c:v>
                </c:pt>
                <c:pt idx="21">
                  <c:v>42</c:v>
                </c:pt>
                <c:pt idx="22">
                  <c:v>41</c:v>
                </c:pt>
                <c:pt idx="23">
                  <c:v>36</c:v>
                </c:pt>
                <c:pt idx="24">
                  <c:v>31</c:v>
                </c:pt>
                <c:pt idx="25">
                  <c:v>24</c:v>
                </c:pt>
              </c:numCache>
            </c:numRef>
          </c:val>
          <c:extLst>
            <c:ext xmlns:c16="http://schemas.microsoft.com/office/drawing/2014/chart" uri="{C3380CC4-5D6E-409C-BE32-E72D297353CC}">
              <c16:uniqueId val="{00000000-8FAD-4071-A316-10DB93239332}"/>
            </c:ext>
          </c:extLst>
        </c:ser>
        <c:ser>
          <c:idx val="2"/>
          <c:order val="2"/>
          <c:tx>
            <c:strRef>
              <c:f>Sheet1!$D$1</c:f>
              <c:strCache>
                <c:ptCount val="1"/>
                <c:pt idx="0">
                  <c:v>2018</c:v>
                </c:pt>
              </c:strCache>
            </c:strRef>
          </c:tx>
          <c:spPr>
            <a:solidFill>
              <a:schemeClr val="accent2">
                <a:lumMod val="50000"/>
              </a:schemeClr>
            </a:solidFill>
            <a:ln>
              <a:noFill/>
            </a:ln>
            <a:effectLst/>
          </c:spPr>
          <c:invertIfNegative val="0"/>
          <c:cat>
            <c:strRef>
              <c:f>Sheet1!$A$2:$A$27</c:f>
              <c:strCache>
                <c:ptCount val="26"/>
                <c:pt idx="0">
                  <c:v>Japan</c:v>
                </c:pt>
                <c:pt idx="1">
                  <c:v>Singapore</c:v>
                </c:pt>
                <c:pt idx="2">
                  <c:v>Germany</c:v>
                </c:pt>
                <c:pt idx="3">
                  <c:v>Denmark</c:v>
                </c:pt>
                <c:pt idx="4">
                  <c:v>France</c:v>
                </c:pt>
                <c:pt idx="5">
                  <c:v>South Korea</c:v>
                </c:pt>
                <c:pt idx="6">
                  <c:v>United Kingdom</c:v>
                </c:pt>
                <c:pt idx="7">
                  <c:v>United States</c:v>
                </c:pt>
                <c:pt idx="8">
                  <c:v>Canada</c:v>
                </c:pt>
                <c:pt idx="9">
                  <c:v>Switzerland</c:v>
                </c:pt>
                <c:pt idx="10">
                  <c:v>Australia</c:v>
                </c:pt>
                <c:pt idx="11">
                  <c:v>Malaysia</c:v>
                </c:pt>
                <c:pt idx="12">
                  <c:v>Brazil</c:v>
                </c:pt>
                <c:pt idx="13">
                  <c:v>Hong Kong</c:v>
                </c:pt>
                <c:pt idx="14">
                  <c:v>Israel</c:v>
                </c:pt>
                <c:pt idx="15">
                  <c:v>UAE</c:v>
                </c:pt>
                <c:pt idx="16">
                  <c:v>Russia</c:v>
                </c:pt>
                <c:pt idx="17">
                  <c:v>South Africa</c:v>
                </c:pt>
                <c:pt idx="18">
                  <c:v>Thailand</c:v>
                </c:pt>
                <c:pt idx="19">
                  <c:v>China</c:v>
                </c:pt>
                <c:pt idx="20">
                  <c:v>India</c:v>
                </c:pt>
                <c:pt idx="21">
                  <c:v>Vietnam</c:v>
                </c:pt>
                <c:pt idx="22">
                  <c:v>Egypt</c:v>
                </c:pt>
                <c:pt idx="23">
                  <c:v>Iran</c:v>
                </c:pt>
                <c:pt idx="24">
                  <c:v>Pakistan</c:v>
                </c:pt>
                <c:pt idx="25">
                  <c:v>Afghanistan</c:v>
                </c:pt>
              </c:strCache>
            </c:strRef>
          </c:cat>
          <c:val>
            <c:numRef>
              <c:f>Sheet1!$D$2:$D$27</c:f>
              <c:numCache>
                <c:formatCode>General</c:formatCode>
                <c:ptCount val="26"/>
                <c:pt idx="0">
                  <c:v>189</c:v>
                </c:pt>
                <c:pt idx="1">
                  <c:v>189</c:v>
                </c:pt>
                <c:pt idx="2">
                  <c:v>188</c:v>
                </c:pt>
                <c:pt idx="3">
                  <c:v>187</c:v>
                </c:pt>
                <c:pt idx="4">
                  <c:v>187</c:v>
                </c:pt>
                <c:pt idx="5">
                  <c:v>187</c:v>
                </c:pt>
                <c:pt idx="6">
                  <c:v>186</c:v>
                </c:pt>
                <c:pt idx="7">
                  <c:v>186</c:v>
                </c:pt>
                <c:pt idx="8">
                  <c:v>185</c:v>
                </c:pt>
                <c:pt idx="9">
                  <c:v>185</c:v>
                </c:pt>
                <c:pt idx="10">
                  <c:v>183</c:v>
                </c:pt>
                <c:pt idx="11">
                  <c:v>180</c:v>
                </c:pt>
                <c:pt idx="12">
                  <c:v>170</c:v>
                </c:pt>
                <c:pt idx="13">
                  <c:v>169</c:v>
                </c:pt>
                <c:pt idx="14">
                  <c:v>161</c:v>
                </c:pt>
                <c:pt idx="15">
                  <c:v>158</c:v>
                </c:pt>
                <c:pt idx="16">
                  <c:v>118</c:v>
                </c:pt>
                <c:pt idx="17">
                  <c:v>102</c:v>
                </c:pt>
                <c:pt idx="18">
                  <c:v>76</c:v>
                </c:pt>
                <c:pt idx="19">
                  <c:v>72</c:v>
                </c:pt>
                <c:pt idx="20">
                  <c:v>59</c:v>
                </c:pt>
                <c:pt idx="21">
                  <c:v>51</c:v>
                </c:pt>
                <c:pt idx="22">
                  <c:v>50</c:v>
                </c:pt>
                <c:pt idx="23">
                  <c:v>43</c:v>
                </c:pt>
                <c:pt idx="24">
                  <c:v>33</c:v>
                </c:pt>
                <c:pt idx="25">
                  <c:v>30</c:v>
                </c:pt>
              </c:numCache>
            </c:numRef>
          </c:val>
          <c:extLst>
            <c:ext xmlns:c16="http://schemas.microsoft.com/office/drawing/2014/chart" uri="{C3380CC4-5D6E-409C-BE32-E72D297353CC}">
              <c16:uniqueId val="{00000001-8FAD-4071-A316-10DB93239332}"/>
            </c:ext>
          </c:extLst>
        </c:ser>
        <c:dLbls>
          <c:showLegendKey val="0"/>
          <c:showVal val="0"/>
          <c:showCatName val="0"/>
          <c:showSerName val="0"/>
          <c:showPercent val="0"/>
          <c:showBubbleSize val="0"/>
        </c:dLbls>
        <c:gapWidth val="182"/>
        <c:axId val="526709584"/>
        <c:axId val="526717424"/>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2015</c:v>
                      </c:pt>
                    </c:strCache>
                  </c:strRef>
                </c:tx>
                <c:spPr>
                  <a:solidFill>
                    <a:schemeClr val="accent2">
                      <a:lumMod val="50000"/>
                    </a:schemeClr>
                  </a:solidFill>
                  <a:ln>
                    <a:noFill/>
                  </a:ln>
                  <a:effectLst/>
                </c:spPr>
                <c:invertIfNegative val="0"/>
                <c:cat>
                  <c:strRef>
                    <c:extLst>
                      <c:ext uri="{02D57815-91ED-43cb-92C2-25804820EDAC}">
                        <c15:formulaRef>
                          <c15:sqref>Sheet1!$A$2:$A$27</c15:sqref>
                        </c15:formulaRef>
                      </c:ext>
                    </c:extLst>
                    <c:strCache>
                      <c:ptCount val="26"/>
                      <c:pt idx="0">
                        <c:v>Japan</c:v>
                      </c:pt>
                      <c:pt idx="1">
                        <c:v>Singapore</c:v>
                      </c:pt>
                      <c:pt idx="2">
                        <c:v>Germany</c:v>
                      </c:pt>
                      <c:pt idx="3">
                        <c:v>Denmark</c:v>
                      </c:pt>
                      <c:pt idx="4">
                        <c:v>France</c:v>
                      </c:pt>
                      <c:pt idx="5">
                        <c:v>South Korea</c:v>
                      </c:pt>
                      <c:pt idx="6">
                        <c:v>United Kingdom</c:v>
                      </c:pt>
                      <c:pt idx="7">
                        <c:v>United States</c:v>
                      </c:pt>
                      <c:pt idx="8">
                        <c:v>Canada</c:v>
                      </c:pt>
                      <c:pt idx="9">
                        <c:v>Switzerland</c:v>
                      </c:pt>
                      <c:pt idx="10">
                        <c:v>Australia</c:v>
                      </c:pt>
                      <c:pt idx="11">
                        <c:v>Malaysia</c:v>
                      </c:pt>
                      <c:pt idx="12">
                        <c:v>Brazil</c:v>
                      </c:pt>
                      <c:pt idx="13">
                        <c:v>Hong Kong</c:v>
                      </c:pt>
                      <c:pt idx="14">
                        <c:v>Israel</c:v>
                      </c:pt>
                      <c:pt idx="15">
                        <c:v>UAE</c:v>
                      </c:pt>
                      <c:pt idx="16">
                        <c:v>Russia</c:v>
                      </c:pt>
                      <c:pt idx="17">
                        <c:v>South Africa</c:v>
                      </c:pt>
                      <c:pt idx="18">
                        <c:v>Thailand</c:v>
                      </c:pt>
                      <c:pt idx="19">
                        <c:v>China</c:v>
                      </c:pt>
                      <c:pt idx="20">
                        <c:v>India</c:v>
                      </c:pt>
                      <c:pt idx="21">
                        <c:v>Vietnam</c:v>
                      </c:pt>
                      <c:pt idx="22">
                        <c:v>Egypt</c:v>
                      </c:pt>
                      <c:pt idx="23">
                        <c:v>Iran</c:v>
                      </c:pt>
                      <c:pt idx="24">
                        <c:v>Pakistan</c:v>
                      </c:pt>
                      <c:pt idx="25">
                        <c:v>Afghanistan</c:v>
                      </c:pt>
                    </c:strCache>
                  </c:strRef>
                </c:cat>
                <c:val>
                  <c:numRef>
                    <c:extLst>
                      <c:ext uri="{02D57815-91ED-43cb-92C2-25804820EDAC}">
                        <c15:formulaRef>
                          <c15:sqref>Sheet1!$C$2:$C$27</c15:sqref>
                        </c15:formulaRef>
                      </c:ext>
                    </c:extLst>
                    <c:numCache>
                      <c:formatCode>General</c:formatCode>
                      <c:ptCount val="26"/>
                      <c:pt idx="0">
                        <c:v>171</c:v>
                      </c:pt>
                      <c:pt idx="1">
                        <c:v>169</c:v>
                      </c:pt>
                      <c:pt idx="2">
                        <c:v>173</c:v>
                      </c:pt>
                      <c:pt idx="3">
                        <c:v>171</c:v>
                      </c:pt>
                      <c:pt idx="4">
                        <c:v>171</c:v>
                      </c:pt>
                      <c:pt idx="5">
                        <c:v>171</c:v>
                      </c:pt>
                      <c:pt idx="6">
                        <c:v>173</c:v>
                      </c:pt>
                      <c:pt idx="7">
                        <c:v>172</c:v>
                      </c:pt>
                      <c:pt idx="8">
                        <c:v>170</c:v>
                      </c:pt>
                      <c:pt idx="9">
                        <c:v>169</c:v>
                      </c:pt>
                      <c:pt idx="10">
                        <c:v>168</c:v>
                      </c:pt>
                      <c:pt idx="11">
                        <c:v>163</c:v>
                      </c:pt>
                      <c:pt idx="12">
                        <c:v>148</c:v>
                      </c:pt>
                      <c:pt idx="13">
                        <c:v>152</c:v>
                      </c:pt>
                      <c:pt idx="14">
                        <c:v>145</c:v>
                      </c:pt>
                      <c:pt idx="15">
                        <c:v>114</c:v>
                      </c:pt>
                      <c:pt idx="16">
                        <c:v>102</c:v>
                      </c:pt>
                      <c:pt idx="17">
                        <c:v>95</c:v>
                      </c:pt>
                      <c:pt idx="18">
                        <c:v>69</c:v>
                      </c:pt>
                      <c:pt idx="19">
                        <c:v>45</c:v>
                      </c:pt>
                      <c:pt idx="20">
                        <c:v>51</c:v>
                      </c:pt>
                      <c:pt idx="21">
                        <c:v>45</c:v>
                      </c:pt>
                      <c:pt idx="22">
                        <c:v>47</c:v>
                      </c:pt>
                      <c:pt idx="23">
                        <c:v>37</c:v>
                      </c:pt>
                      <c:pt idx="24">
                        <c:v>31</c:v>
                      </c:pt>
                      <c:pt idx="25">
                        <c:v>25</c:v>
                      </c:pt>
                    </c:numCache>
                  </c:numRef>
                </c:val>
                <c:extLst>
                  <c:ext xmlns:c16="http://schemas.microsoft.com/office/drawing/2014/chart" uri="{C3380CC4-5D6E-409C-BE32-E72D297353CC}">
                    <c16:uniqueId val="{00000002-8FAD-4071-A316-10DB93239332}"/>
                  </c:ext>
                </c:extLst>
              </c15:ser>
            </c15:filteredBarSeries>
          </c:ext>
        </c:extLst>
      </c:barChart>
      <c:catAx>
        <c:axId val="52670958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526717424"/>
        <c:crosses val="autoZero"/>
        <c:auto val="1"/>
        <c:lblAlgn val="ctr"/>
        <c:lblOffset val="100"/>
        <c:noMultiLvlLbl val="0"/>
      </c:catAx>
      <c:valAx>
        <c:axId val="526717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52670958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Narrow" panose="020B0606020202030204" pitchFamily="34" charset="0"/>
                <a:ea typeface="+mn-ea"/>
                <a:cs typeface="+mn-cs"/>
              </a:defRPr>
            </a:pPr>
            <a:r>
              <a:rPr lang="en-US"/>
              <a:t>Units Shipped per Year</a:t>
            </a:r>
          </a:p>
        </c:rich>
      </c:tx>
      <c:overlay val="1"/>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0.12934840980124504"/>
          <c:y val="8.8383625384084202E-2"/>
          <c:w val="0.72651964039576555"/>
          <c:h val="0.8351782660481154"/>
        </c:manualLayout>
      </c:layout>
      <c:scatterChart>
        <c:scatterStyle val="lineMarker"/>
        <c:varyColors val="0"/>
        <c:ser>
          <c:idx val="4"/>
          <c:order val="0"/>
          <c:tx>
            <c:strRef>
              <c:f>Sheet1!$F$1</c:f>
              <c:strCache>
                <c:ptCount val="1"/>
                <c:pt idx="0">
                  <c:v>TRS-80 (1977)</c:v>
                </c:pt>
              </c:strCache>
            </c:strRef>
          </c:tx>
          <c:spPr>
            <a:ln w="31750" cap="rnd">
              <a:solidFill>
                <a:schemeClr val="accent5"/>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Sheet1!$F$2:$F$44</c:f>
              <c:numCache>
                <c:formatCode>#,##0</c:formatCode>
                <c:ptCount val="43"/>
                <c:pt idx="0">
                  <c:v>100000</c:v>
                </c:pt>
                <c:pt idx="1">
                  <c:v>150000</c:v>
                </c:pt>
                <c:pt idx="2">
                  <c:v>200000</c:v>
                </c:pt>
                <c:pt idx="3">
                  <c:v>225000</c:v>
                </c:pt>
                <c:pt idx="4">
                  <c:v>250000</c:v>
                </c:pt>
                <c:pt idx="5">
                  <c:v>300000</c:v>
                </c:pt>
                <c:pt idx="6">
                  <c:v>200000</c:v>
                </c:pt>
                <c:pt idx="7">
                  <c:v>50000</c:v>
                </c:pt>
                <c:pt idx="8">
                  <c:v>10000</c:v>
                </c:pt>
                <c:pt idx="9">
                  <c:v>50000</c:v>
                </c:pt>
                <c:pt idx="10">
                  <c:v>10000</c:v>
                </c:pt>
                <c:pt idx="35">
                  <c:v>0</c:v>
                </c:pt>
              </c:numCache>
            </c:numRef>
          </c:yVal>
          <c:smooth val="0"/>
          <c:extLst>
            <c:ext xmlns:c16="http://schemas.microsoft.com/office/drawing/2014/chart" uri="{C3380CC4-5D6E-409C-BE32-E72D297353CC}">
              <c16:uniqueId val="{00000000-5005-43C9-893F-65F7E5C18874}"/>
            </c:ext>
          </c:extLst>
        </c:ser>
        <c:ser>
          <c:idx val="1"/>
          <c:order val="1"/>
          <c:tx>
            <c:strRef>
              <c:f>Sheet1!$C$1</c:f>
              <c:strCache>
                <c:ptCount val="1"/>
                <c:pt idx="0">
                  <c:v>Apple II (1977)</c:v>
                </c:pt>
              </c:strCache>
            </c:strRef>
          </c:tx>
          <c:spPr>
            <a:ln w="31750" cap="rnd">
              <a:solidFill>
                <a:schemeClr val="accent2"/>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Sheet1!$C$2:$C$44</c:f>
              <c:numCache>
                <c:formatCode>#,##0</c:formatCode>
                <c:ptCount val="43"/>
                <c:pt idx="0">
                  <c:v>600</c:v>
                </c:pt>
                <c:pt idx="1">
                  <c:v>7600</c:v>
                </c:pt>
                <c:pt idx="2">
                  <c:v>35000</c:v>
                </c:pt>
                <c:pt idx="3">
                  <c:v>78000</c:v>
                </c:pt>
                <c:pt idx="4">
                  <c:v>210000</c:v>
                </c:pt>
                <c:pt idx="5">
                  <c:v>279000</c:v>
                </c:pt>
                <c:pt idx="6">
                  <c:v>420000</c:v>
                </c:pt>
                <c:pt idx="7">
                  <c:v>1000000</c:v>
                </c:pt>
                <c:pt idx="8">
                  <c:v>900000</c:v>
                </c:pt>
                <c:pt idx="9">
                  <c:v>700000</c:v>
                </c:pt>
                <c:pt idx="10">
                  <c:v>500000</c:v>
                </c:pt>
                <c:pt idx="11">
                  <c:v>200000</c:v>
                </c:pt>
                <c:pt idx="12">
                  <c:v>200000</c:v>
                </c:pt>
                <c:pt idx="13">
                  <c:v>100000</c:v>
                </c:pt>
                <c:pt idx="14">
                  <c:v>100000</c:v>
                </c:pt>
                <c:pt idx="15">
                  <c:v>100000</c:v>
                </c:pt>
                <c:pt idx="16">
                  <c:v>30000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0"/>
          <c:extLst>
            <c:ext xmlns:c16="http://schemas.microsoft.com/office/drawing/2014/chart" uri="{C3380CC4-5D6E-409C-BE32-E72D297353CC}">
              <c16:uniqueId val="{00000001-5005-43C9-893F-65F7E5C18874}"/>
            </c:ext>
          </c:extLst>
        </c:ser>
        <c:ser>
          <c:idx val="2"/>
          <c:order val="2"/>
          <c:tx>
            <c:strRef>
              <c:f>Sheet1!$D$1</c:f>
              <c:strCache>
                <c:ptCount val="1"/>
                <c:pt idx="0">
                  <c:v>Atari (1979)</c:v>
                </c:pt>
              </c:strCache>
            </c:strRef>
          </c:tx>
          <c:spPr>
            <a:ln w="31750" cap="rnd">
              <a:solidFill>
                <a:schemeClr val="accent3"/>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Sheet1!$D$2:$D$44</c:f>
              <c:numCache>
                <c:formatCode>#,##0</c:formatCode>
                <c:ptCount val="43"/>
                <c:pt idx="0">
                  <c:v>0</c:v>
                </c:pt>
                <c:pt idx="1">
                  <c:v>0</c:v>
                </c:pt>
                <c:pt idx="2">
                  <c:v>100000</c:v>
                </c:pt>
                <c:pt idx="3">
                  <c:v>200000</c:v>
                </c:pt>
                <c:pt idx="4">
                  <c:v>300000</c:v>
                </c:pt>
                <c:pt idx="5">
                  <c:v>600000</c:v>
                </c:pt>
                <c:pt idx="6">
                  <c:v>500000</c:v>
                </c:pt>
                <c:pt idx="7">
                  <c:v>200000</c:v>
                </c:pt>
                <c:pt idx="8">
                  <c:v>150000</c:v>
                </c:pt>
                <c:pt idx="9">
                  <c:v>200000</c:v>
                </c:pt>
                <c:pt idx="10">
                  <c:v>400000</c:v>
                </c:pt>
                <c:pt idx="11">
                  <c:v>350000</c:v>
                </c:pt>
                <c:pt idx="12">
                  <c:v>300000</c:v>
                </c:pt>
                <c:pt idx="13">
                  <c:v>300000</c:v>
                </c:pt>
                <c:pt idx="14">
                  <c:v>300000</c:v>
                </c:pt>
                <c:pt idx="15">
                  <c:v>150000</c:v>
                </c:pt>
                <c:pt idx="16">
                  <c:v>50000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0"/>
          <c:extLst>
            <c:ext xmlns:c16="http://schemas.microsoft.com/office/drawing/2014/chart" uri="{C3380CC4-5D6E-409C-BE32-E72D297353CC}">
              <c16:uniqueId val="{00000002-5005-43C9-893F-65F7E5C18874}"/>
            </c:ext>
          </c:extLst>
        </c:ser>
        <c:ser>
          <c:idx val="3"/>
          <c:order val="3"/>
          <c:tx>
            <c:strRef>
              <c:f>Sheet1!$E$1</c:f>
              <c:strCache>
                <c:ptCount val="1"/>
                <c:pt idx="0">
                  <c:v>Commodore (1982)</c:v>
                </c:pt>
              </c:strCache>
            </c:strRef>
          </c:tx>
          <c:spPr>
            <a:ln w="31750" cap="rnd">
              <a:solidFill>
                <a:schemeClr val="accent4"/>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Sheet1!$E$2:$E$44</c:f>
              <c:numCache>
                <c:formatCode>#,##0</c:formatCode>
                <c:ptCount val="43"/>
                <c:pt idx="0">
                  <c:v>0</c:v>
                </c:pt>
                <c:pt idx="1">
                  <c:v>0</c:v>
                </c:pt>
                <c:pt idx="2">
                  <c:v>0</c:v>
                </c:pt>
                <c:pt idx="3">
                  <c:v>0</c:v>
                </c:pt>
                <c:pt idx="4">
                  <c:v>0</c:v>
                </c:pt>
                <c:pt idx="5">
                  <c:v>200000</c:v>
                </c:pt>
                <c:pt idx="6">
                  <c:v>2000000</c:v>
                </c:pt>
                <c:pt idx="7">
                  <c:v>2500000</c:v>
                </c:pt>
                <c:pt idx="8">
                  <c:v>2600000</c:v>
                </c:pt>
                <c:pt idx="9">
                  <c:v>2700000</c:v>
                </c:pt>
                <c:pt idx="10">
                  <c:v>1800000</c:v>
                </c:pt>
                <c:pt idx="11">
                  <c:v>1650000</c:v>
                </c:pt>
                <c:pt idx="12">
                  <c:v>1850000</c:v>
                </c:pt>
                <c:pt idx="13">
                  <c:v>1450000</c:v>
                </c:pt>
                <c:pt idx="14">
                  <c:v>1835000</c:v>
                </c:pt>
                <c:pt idx="15">
                  <c:v>690000</c:v>
                </c:pt>
                <c:pt idx="16">
                  <c:v>330000</c:v>
                </c:pt>
                <c:pt idx="17">
                  <c:v>50000</c:v>
                </c:pt>
                <c:pt idx="18">
                  <c:v>42000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0"/>
          <c:extLst>
            <c:ext xmlns:c16="http://schemas.microsoft.com/office/drawing/2014/chart" uri="{C3380CC4-5D6E-409C-BE32-E72D297353CC}">
              <c16:uniqueId val="{00000003-5005-43C9-893F-65F7E5C18874}"/>
            </c:ext>
          </c:extLst>
        </c:ser>
        <c:ser>
          <c:idx val="9"/>
          <c:order val="4"/>
          <c:tx>
            <c:strRef>
              <c:f>Sheet1!$K$1</c:f>
              <c:strCache>
                <c:ptCount val="1"/>
                <c:pt idx="0">
                  <c:v>PC (1981)</c:v>
                </c:pt>
              </c:strCache>
            </c:strRef>
          </c:tx>
          <c:spPr>
            <a:ln w="31750" cap="rnd">
              <a:solidFill>
                <a:schemeClr val="accent4">
                  <a:lumMod val="60000"/>
                </a:schemeClr>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Sheet1!$K$2:$K$44</c:f>
              <c:numCache>
                <c:formatCode>#,##0</c:formatCode>
                <c:ptCount val="43"/>
                <c:pt idx="0">
                  <c:v>0</c:v>
                </c:pt>
                <c:pt idx="1">
                  <c:v>0</c:v>
                </c:pt>
                <c:pt idx="2">
                  <c:v>0</c:v>
                </c:pt>
                <c:pt idx="3">
                  <c:v>0</c:v>
                </c:pt>
                <c:pt idx="4">
                  <c:v>13500</c:v>
                </c:pt>
                <c:pt idx="5">
                  <c:v>240000</c:v>
                </c:pt>
                <c:pt idx="6">
                  <c:v>1300000</c:v>
                </c:pt>
                <c:pt idx="7">
                  <c:v>2000000</c:v>
                </c:pt>
                <c:pt idx="8">
                  <c:v>3700000</c:v>
                </c:pt>
                <c:pt idx="9">
                  <c:v>5020000</c:v>
                </c:pt>
                <c:pt idx="10">
                  <c:v>5950000</c:v>
                </c:pt>
                <c:pt idx="11">
                  <c:v>11900000</c:v>
                </c:pt>
                <c:pt idx="12">
                  <c:v>17550000</c:v>
                </c:pt>
                <c:pt idx="13">
                  <c:v>16838000</c:v>
                </c:pt>
                <c:pt idx="14">
                  <c:v>14399000</c:v>
                </c:pt>
                <c:pt idx="15">
                  <c:v>18950500</c:v>
                </c:pt>
                <c:pt idx="16">
                  <c:v>24835000</c:v>
                </c:pt>
                <c:pt idx="17">
                  <c:v>33450000</c:v>
                </c:pt>
                <c:pt idx="18">
                  <c:v>41042000</c:v>
                </c:pt>
                <c:pt idx="19">
                  <c:v>63000000</c:v>
                </c:pt>
                <c:pt idx="20">
                  <c:v>75000000</c:v>
                </c:pt>
                <c:pt idx="21">
                  <c:v>87500000</c:v>
                </c:pt>
                <c:pt idx="22">
                  <c:v>105850000</c:v>
                </c:pt>
                <c:pt idx="23">
                  <c:v>126480000</c:v>
                </c:pt>
                <c:pt idx="24">
                  <c:v>121752000</c:v>
                </c:pt>
                <c:pt idx="25">
                  <c:v>129302000</c:v>
                </c:pt>
                <c:pt idx="26">
                  <c:v>162862000</c:v>
                </c:pt>
                <c:pt idx="27">
                  <c:v>182478000</c:v>
                </c:pt>
                <c:pt idx="28">
                  <c:v>209142000</c:v>
                </c:pt>
                <c:pt idx="29">
                  <c:v>228114000</c:v>
                </c:pt>
                <c:pt idx="30">
                  <c:v>256924000</c:v>
                </c:pt>
                <c:pt idx="31">
                  <c:v>282367000</c:v>
                </c:pt>
                <c:pt idx="32">
                  <c:v>296319000</c:v>
                </c:pt>
                <c:pt idx="33">
                  <c:v>336218000</c:v>
                </c:pt>
                <c:pt idx="34">
                  <c:v>335397000</c:v>
                </c:pt>
                <c:pt idx="35">
                  <c:v>352701433</c:v>
                </c:pt>
                <c:pt idx="36">
                  <c:v>316000000</c:v>
                </c:pt>
                <c:pt idx="37">
                  <c:v>315900000</c:v>
                </c:pt>
                <c:pt idx="38">
                  <c:v>288700000</c:v>
                </c:pt>
                <c:pt idx="39">
                  <c:v>269700000</c:v>
                </c:pt>
                <c:pt idx="40">
                  <c:v>262676000</c:v>
                </c:pt>
                <c:pt idx="41">
                  <c:v>259385000</c:v>
                </c:pt>
                <c:pt idx="42">
                  <c:v>242887000</c:v>
                </c:pt>
              </c:numCache>
            </c:numRef>
          </c:yVal>
          <c:smooth val="0"/>
          <c:extLst>
            <c:ext xmlns:c16="http://schemas.microsoft.com/office/drawing/2014/chart" uri="{C3380CC4-5D6E-409C-BE32-E72D297353CC}">
              <c16:uniqueId val="{00000004-5005-43C9-893F-65F7E5C18874}"/>
            </c:ext>
          </c:extLst>
        </c:ser>
        <c:ser>
          <c:idx val="7"/>
          <c:order val="5"/>
          <c:tx>
            <c:strRef>
              <c:f>Sheet1!$I$1</c:f>
              <c:strCache>
                <c:ptCount val="1"/>
                <c:pt idx="0">
                  <c:v>Macintosh (1984)</c:v>
                </c:pt>
              </c:strCache>
            </c:strRef>
          </c:tx>
          <c:spPr>
            <a:ln w="31750" cap="rnd">
              <a:solidFill>
                <a:schemeClr val="accent2">
                  <a:lumMod val="60000"/>
                </a:schemeClr>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Sheet1!$I$2:$I$44</c:f>
              <c:numCache>
                <c:formatCode>#,##0</c:formatCode>
                <c:ptCount val="43"/>
                <c:pt idx="0">
                  <c:v>0</c:v>
                </c:pt>
                <c:pt idx="1">
                  <c:v>0</c:v>
                </c:pt>
                <c:pt idx="2">
                  <c:v>0</c:v>
                </c:pt>
                <c:pt idx="3">
                  <c:v>0</c:v>
                </c:pt>
                <c:pt idx="4">
                  <c:v>0</c:v>
                </c:pt>
                <c:pt idx="5">
                  <c:v>0</c:v>
                </c:pt>
                <c:pt idx="6">
                  <c:v>0</c:v>
                </c:pt>
                <c:pt idx="7">
                  <c:v>372000</c:v>
                </c:pt>
                <c:pt idx="8">
                  <c:v>200000</c:v>
                </c:pt>
                <c:pt idx="9">
                  <c:v>380000</c:v>
                </c:pt>
                <c:pt idx="10">
                  <c:v>550000</c:v>
                </c:pt>
                <c:pt idx="11">
                  <c:v>900000</c:v>
                </c:pt>
                <c:pt idx="12">
                  <c:v>1100000</c:v>
                </c:pt>
                <c:pt idx="13">
                  <c:v>1300000</c:v>
                </c:pt>
                <c:pt idx="14">
                  <c:v>2100000</c:v>
                </c:pt>
                <c:pt idx="15">
                  <c:v>2500000</c:v>
                </c:pt>
                <c:pt idx="16">
                  <c:v>3300000</c:v>
                </c:pt>
                <c:pt idx="17">
                  <c:v>3800000</c:v>
                </c:pt>
                <c:pt idx="18">
                  <c:v>4500000</c:v>
                </c:pt>
                <c:pt idx="19">
                  <c:v>4000000</c:v>
                </c:pt>
                <c:pt idx="20">
                  <c:v>2800000</c:v>
                </c:pt>
                <c:pt idx="21">
                  <c:v>2700000</c:v>
                </c:pt>
                <c:pt idx="22">
                  <c:v>3825000</c:v>
                </c:pt>
                <c:pt idx="23">
                  <c:v>3840000</c:v>
                </c:pt>
                <c:pt idx="24">
                  <c:v>3174000</c:v>
                </c:pt>
                <c:pt idx="25">
                  <c:v>3098000</c:v>
                </c:pt>
                <c:pt idx="26">
                  <c:v>3098000</c:v>
                </c:pt>
                <c:pt idx="27">
                  <c:v>3250000</c:v>
                </c:pt>
                <c:pt idx="28">
                  <c:v>4742000</c:v>
                </c:pt>
                <c:pt idx="29">
                  <c:v>5655000</c:v>
                </c:pt>
                <c:pt idx="30">
                  <c:v>7764000</c:v>
                </c:pt>
                <c:pt idx="31">
                  <c:v>9920000</c:v>
                </c:pt>
                <c:pt idx="32">
                  <c:v>11234000</c:v>
                </c:pt>
                <c:pt idx="33">
                  <c:v>14434000</c:v>
                </c:pt>
                <c:pt idx="34">
                  <c:v>17769000</c:v>
                </c:pt>
                <c:pt idx="35">
                  <c:v>18150000</c:v>
                </c:pt>
                <c:pt idx="36">
                  <c:v>16341000</c:v>
                </c:pt>
                <c:pt idx="37">
                  <c:v>18906000</c:v>
                </c:pt>
                <c:pt idx="38">
                  <c:v>20590000</c:v>
                </c:pt>
                <c:pt idx="39">
                  <c:v>18500000</c:v>
                </c:pt>
                <c:pt idx="40">
                  <c:v>19250000</c:v>
                </c:pt>
                <c:pt idx="41">
                  <c:v>18210000</c:v>
                </c:pt>
                <c:pt idx="42">
                  <c:v>18350000</c:v>
                </c:pt>
              </c:numCache>
            </c:numRef>
          </c:yVal>
          <c:smooth val="0"/>
          <c:extLst>
            <c:ext xmlns:c16="http://schemas.microsoft.com/office/drawing/2014/chart" uri="{C3380CC4-5D6E-409C-BE32-E72D297353CC}">
              <c16:uniqueId val="{00000005-5005-43C9-893F-65F7E5C18874}"/>
            </c:ext>
          </c:extLst>
        </c:ser>
        <c:ser>
          <c:idx val="8"/>
          <c:order val="6"/>
          <c:tx>
            <c:strRef>
              <c:f>Sheet1!$J$1</c:f>
              <c:strCache>
                <c:ptCount val="1"/>
                <c:pt idx="0">
                  <c:v>Symbian (2001)</c:v>
                </c:pt>
              </c:strCache>
            </c:strRef>
          </c:tx>
          <c:spPr>
            <a:ln w="31750" cap="rnd">
              <a:solidFill>
                <a:schemeClr val="accent3">
                  <a:lumMod val="60000"/>
                </a:schemeClr>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Sheet1!$J$2:$J$44</c:f>
              <c:numCache>
                <c:formatCode>#,##0</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500000</c:v>
                </c:pt>
                <c:pt idx="25">
                  <c:v>2100000</c:v>
                </c:pt>
                <c:pt idx="26">
                  <c:v>5232000</c:v>
                </c:pt>
                <c:pt idx="27">
                  <c:v>11538000</c:v>
                </c:pt>
                <c:pt idx="28">
                  <c:v>28488000</c:v>
                </c:pt>
                <c:pt idx="29">
                  <c:v>42947000</c:v>
                </c:pt>
                <c:pt idx="30">
                  <c:v>48900000</c:v>
                </c:pt>
                <c:pt idx="31">
                  <c:v>60400000</c:v>
                </c:pt>
                <c:pt idx="32">
                  <c:v>80880000</c:v>
                </c:pt>
                <c:pt idx="33">
                  <c:v>111580000</c:v>
                </c:pt>
                <c:pt idx="34">
                  <c:v>89930000</c:v>
                </c:pt>
                <c:pt idx="35">
                  <c:v>49864000</c:v>
                </c:pt>
                <c:pt idx="36">
                  <c:v>2440000</c:v>
                </c:pt>
                <c:pt idx="37">
                  <c:v>0</c:v>
                </c:pt>
              </c:numCache>
            </c:numRef>
          </c:yVal>
          <c:smooth val="0"/>
          <c:extLst>
            <c:ext xmlns:c16="http://schemas.microsoft.com/office/drawing/2014/chart" uri="{C3380CC4-5D6E-409C-BE32-E72D297353CC}">
              <c16:uniqueId val="{00000006-5005-43C9-893F-65F7E5C18874}"/>
            </c:ext>
          </c:extLst>
        </c:ser>
        <c:ser>
          <c:idx val="10"/>
          <c:order val="7"/>
          <c:tx>
            <c:strRef>
              <c:f>Sheet1!$L$1</c:f>
              <c:strCache>
                <c:ptCount val="1"/>
                <c:pt idx="0">
                  <c:v>Blackberry (2003)</c:v>
                </c:pt>
              </c:strCache>
            </c:strRef>
          </c:tx>
          <c:spPr>
            <a:ln w="31750" cap="rnd">
              <a:solidFill>
                <a:schemeClr val="bg1">
                  <a:lumMod val="50000"/>
                </a:schemeClr>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Sheet1!$L$2:$L$44</c:f>
              <c:numCache>
                <c:formatCode>#,##0</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582000</c:v>
                </c:pt>
                <c:pt idx="27">
                  <c:v>2313000</c:v>
                </c:pt>
                <c:pt idx="28">
                  <c:v>3818000</c:v>
                </c:pt>
                <c:pt idx="29">
                  <c:v>4487000</c:v>
                </c:pt>
                <c:pt idx="30">
                  <c:v>11770000</c:v>
                </c:pt>
                <c:pt idx="31">
                  <c:v>23150000</c:v>
                </c:pt>
                <c:pt idx="32">
                  <c:v>34350000</c:v>
                </c:pt>
                <c:pt idx="33">
                  <c:v>47450000</c:v>
                </c:pt>
                <c:pt idx="34">
                  <c:v>62600000</c:v>
                </c:pt>
                <c:pt idx="35">
                  <c:v>39600000</c:v>
                </c:pt>
                <c:pt idx="36">
                  <c:v>19300000</c:v>
                </c:pt>
              </c:numCache>
            </c:numRef>
          </c:yVal>
          <c:smooth val="0"/>
          <c:extLst>
            <c:ext xmlns:c16="http://schemas.microsoft.com/office/drawing/2014/chart" uri="{C3380CC4-5D6E-409C-BE32-E72D297353CC}">
              <c16:uniqueId val="{00000007-5005-43C9-893F-65F7E5C18874}"/>
            </c:ext>
          </c:extLst>
        </c:ser>
        <c:ser>
          <c:idx val="0"/>
          <c:order val="8"/>
          <c:tx>
            <c:strRef>
              <c:f>Sheet1!$B$1</c:f>
              <c:strCache>
                <c:ptCount val="1"/>
                <c:pt idx="0">
                  <c:v>Android (2009)</c:v>
                </c:pt>
              </c:strCache>
            </c:strRef>
          </c:tx>
          <c:spPr>
            <a:ln w="31750" cap="rnd">
              <a:solidFill>
                <a:schemeClr val="accent1"/>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Sheet1!$B$2:$B$44</c:f>
              <c:numCache>
                <c:formatCode>#,##0</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6800000</c:v>
                </c:pt>
                <c:pt idx="33">
                  <c:v>67220000</c:v>
                </c:pt>
                <c:pt idx="34">
                  <c:v>179780000</c:v>
                </c:pt>
                <c:pt idx="35">
                  <c:v>324000000</c:v>
                </c:pt>
                <c:pt idx="36">
                  <c:v>758940000</c:v>
                </c:pt>
                <c:pt idx="37">
                  <c:v>1059300000</c:v>
                </c:pt>
                <c:pt idx="38">
                  <c:v>1160210000</c:v>
                </c:pt>
                <c:pt idx="39">
                  <c:v>1271020000</c:v>
                </c:pt>
                <c:pt idx="40">
                  <c:v>1320118100</c:v>
                </c:pt>
                <c:pt idx="41">
                  <c:v>1402000000</c:v>
                </c:pt>
                <c:pt idx="42">
                  <c:v>1347181900</c:v>
                </c:pt>
              </c:numCache>
            </c:numRef>
          </c:yVal>
          <c:smooth val="0"/>
          <c:extLst>
            <c:ext xmlns:c16="http://schemas.microsoft.com/office/drawing/2014/chart" uri="{C3380CC4-5D6E-409C-BE32-E72D297353CC}">
              <c16:uniqueId val="{00000008-5005-43C9-893F-65F7E5C18874}"/>
            </c:ext>
          </c:extLst>
        </c:ser>
        <c:ser>
          <c:idx val="6"/>
          <c:order val="9"/>
          <c:tx>
            <c:strRef>
              <c:f>Sheet1!$H$1</c:f>
              <c:strCache>
                <c:ptCount val="1"/>
                <c:pt idx="0">
                  <c:v>iPhone (2007)</c:v>
                </c:pt>
              </c:strCache>
            </c:strRef>
          </c:tx>
          <c:spPr>
            <a:ln w="31750" cap="rnd">
              <a:solidFill>
                <a:schemeClr val="accent1">
                  <a:lumMod val="60000"/>
                </a:schemeClr>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Sheet1!$H$2:$H$44</c:f>
              <c:numCache>
                <c:formatCode>#,##0</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3300000</c:v>
                </c:pt>
                <c:pt idx="31">
                  <c:v>11420000</c:v>
                </c:pt>
                <c:pt idx="32">
                  <c:v>24890000</c:v>
                </c:pt>
                <c:pt idx="33">
                  <c:v>46600000</c:v>
                </c:pt>
                <c:pt idx="34">
                  <c:v>90560000</c:v>
                </c:pt>
                <c:pt idx="35">
                  <c:v>132480000</c:v>
                </c:pt>
                <c:pt idx="36">
                  <c:v>150260000</c:v>
                </c:pt>
                <c:pt idx="37">
                  <c:v>169220000</c:v>
                </c:pt>
                <c:pt idx="38">
                  <c:v>231220000</c:v>
                </c:pt>
                <c:pt idx="39">
                  <c:v>215400000</c:v>
                </c:pt>
                <c:pt idx="40">
                  <c:v>214924400</c:v>
                </c:pt>
                <c:pt idx="41">
                  <c:v>209048400</c:v>
                </c:pt>
                <c:pt idx="42">
                  <c:v>193475100</c:v>
                </c:pt>
              </c:numCache>
            </c:numRef>
          </c:yVal>
          <c:smooth val="0"/>
          <c:extLst>
            <c:ext xmlns:c16="http://schemas.microsoft.com/office/drawing/2014/chart" uri="{C3380CC4-5D6E-409C-BE32-E72D297353CC}">
              <c16:uniqueId val="{00000009-5005-43C9-893F-65F7E5C18874}"/>
            </c:ext>
          </c:extLst>
        </c:ser>
        <c:ser>
          <c:idx val="5"/>
          <c:order val="10"/>
          <c:tx>
            <c:strRef>
              <c:f>Sheet1!$G$1</c:f>
              <c:strCache>
                <c:ptCount val="1"/>
                <c:pt idx="0">
                  <c:v>Tablet (2010)</c:v>
                </c:pt>
              </c:strCache>
            </c:strRef>
          </c:tx>
          <c:spPr>
            <a:ln w="31750" cap="rnd">
              <a:solidFill>
                <a:schemeClr val="accent6"/>
              </a:solidFill>
              <a:round/>
            </a:ln>
            <a:effectLst/>
          </c:spPr>
          <c:marker>
            <c:symbol val="none"/>
          </c:marker>
          <c:xVal>
            <c:numRef>
              <c:f>Sheet1!$A$2:$A$44</c:f>
              <c:numCache>
                <c:formatCode>General</c:formatCode>
                <c:ptCount val="43"/>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numCache>
            </c:numRef>
          </c:xVal>
          <c:yVal>
            <c:numRef>
              <c:f>Sheet1!$G$2:$G$44</c:f>
              <c:numCache>
                <c:formatCode>#,##0</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19000000</c:v>
                </c:pt>
                <c:pt idx="34">
                  <c:v>76000000</c:v>
                </c:pt>
                <c:pt idx="35">
                  <c:v>145000000</c:v>
                </c:pt>
                <c:pt idx="36">
                  <c:v>219900000</c:v>
                </c:pt>
                <c:pt idx="37">
                  <c:v>230100000</c:v>
                </c:pt>
                <c:pt idx="38">
                  <c:v>208000000</c:v>
                </c:pt>
                <c:pt idx="39">
                  <c:v>174900000</c:v>
                </c:pt>
                <c:pt idx="40">
                  <c:v>173800000</c:v>
                </c:pt>
                <c:pt idx="41">
                  <c:v>173800000</c:v>
                </c:pt>
              </c:numCache>
            </c:numRef>
          </c:yVal>
          <c:smooth val="0"/>
          <c:extLst>
            <c:ext xmlns:c16="http://schemas.microsoft.com/office/drawing/2014/chart" uri="{C3380CC4-5D6E-409C-BE32-E72D297353CC}">
              <c16:uniqueId val="{0000000A-5005-43C9-893F-65F7E5C18874}"/>
            </c:ext>
          </c:extLst>
        </c:ser>
        <c:dLbls>
          <c:showLegendKey val="0"/>
          <c:showVal val="0"/>
          <c:showCatName val="0"/>
          <c:showSerName val="0"/>
          <c:showPercent val="0"/>
          <c:showBubbleSize val="0"/>
        </c:dLbls>
        <c:axId val="185520128"/>
        <c:axId val="185521664"/>
      </c:scatterChart>
      <c:valAx>
        <c:axId val="185520128"/>
        <c:scaling>
          <c:orientation val="minMax"/>
          <c:max val="2019"/>
          <c:min val="197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85521664"/>
        <c:crossesAt val="0.1"/>
        <c:crossBetween val="midCat"/>
      </c:valAx>
      <c:valAx>
        <c:axId val="185521664"/>
        <c:scaling>
          <c:logBase val="10"/>
          <c:orientation val="minMax"/>
          <c:min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85520128"/>
        <c:crosses val="autoZero"/>
        <c:crossBetween val="midCat"/>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85665253381789E-2"/>
          <c:y val="1.5456055450309307E-2"/>
          <c:w val="0.84231660946227871"/>
          <c:h val="0.83657960656856323"/>
        </c:manualLayout>
      </c:layout>
      <c:lineChart>
        <c:grouping val="standard"/>
        <c:varyColors val="0"/>
        <c:ser>
          <c:idx val="0"/>
          <c:order val="0"/>
          <c:tx>
            <c:strRef>
              <c:f>Sheet1!$B$1</c:f>
              <c:strCache>
                <c:ptCount val="1"/>
                <c:pt idx="0">
                  <c:v>China</c:v>
                </c:pt>
              </c:strCache>
            </c:strRef>
          </c:tx>
          <c:spPr>
            <a:ln w="28575" cap="rnd">
              <a:solidFill>
                <a:schemeClr val="accent1"/>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Sheet1!$B$2:$B$205</c:f>
              <c:numCache>
                <c:formatCode>General</c:formatCode>
                <c:ptCount val="204"/>
                <c:pt idx="0">
                  <c:v>#N/A</c:v>
                </c:pt>
                <c:pt idx="1">
                  <c:v>#N/A</c:v>
                </c:pt>
                <c:pt idx="2">
                  <c:v>#N/A</c:v>
                </c:pt>
                <c:pt idx="3">
                  <c:v>#N/A</c:v>
                </c:pt>
                <c:pt idx="4">
                  <c:v>#N/A</c:v>
                </c:pt>
                <c:pt idx="5">
                  <c:v>#N/A</c:v>
                </c:pt>
                <c:pt idx="6">
                  <c:v>591.71428571428567</c:v>
                </c:pt>
                <c:pt idx="7">
                  <c:v>781.14285714285711</c:v>
                </c:pt>
                <c:pt idx="8">
                  <c:v>1015.8571428571429</c:v>
                </c:pt>
                <c:pt idx="9">
                  <c:v>1261.7142857142858</c:v>
                </c:pt>
                <c:pt idx="10">
                  <c:v>1498</c:v>
                </c:pt>
                <c:pt idx="11">
                  <c:v>1773</c:v>
                </c:pt>
                <c:pt idx="12">
                  <c:v>2062.2857142857142</c:v>
                </c:pt>
                <c:pt idx="13">
                  <c:v>2274.2857142857142</c:v>
                </c:pt>
                <c:pt idx="14">
                  <c:v>2618</c:v>
                </c:pt>
                <c:pt idx="15">
                  <c:v>2901.8571428571427</c:v>
                </c:pt>
                <c:pt idx="16">
                  <c:v>3070.4285714285716</c:v>
                </c:pt>
                <c:pt idx="17">
                  <c:v>3259.4285714285716</c:v>
                </c:pt>
                <c:pt idx="18">
                  <c:v>3261.8571428571427</c:v>
                </c:pt>
                <c:pt idx="19">
                  <c:v>3285</c:v>
                </c:pt>
                <c:pt idx="20">
                  <c:v>3178.2857142857142</c:v>
                </c:pt>
                <c:pt idx="21">
                  <c:v>2914.8571428571427</c:v>
                </c:pt>
                <c:pt idx="22">
                  <c:v>4545.4285714285716</c:v>
                </c:pt>
                <c:pt idx="23">
                  <c:v>4687.7142857142853</c:v>
                </c:pt>
                <c:pt idx="24">
                  <c:v>4562</c:v>
                </c:pt>
                <c:pt idx="25">
                  <c:v>4476.2857142857147</c:v>
                </c:pt>
                <c:pt idx="26">
                  <c:v>4344.5714285714284</c:v>
                </c:pt>
                <c:pt idx="27">
                  <c:v>4258.8571428571431</c:v>
                </c:pt>
                <c:pt idx="28">
                  <c:v>4219.1428571428569</c:v>
                </c:pt>
                <c:pt idx="29">
                  <c:v>2112.4285714285716</c:v>
                </c:pt>
                <c:pt idx="30">
                  <c:v>1646</c:v>
                </c:pt>
                <c:pt idx="31">
                  <c:v>1401.4285714285713</c:v>
                </c:pt>
                <c:pt idx="32">
                  <c:v>1207.1428571428571</c:v>
                </c:pt>
                <c:pt idx="33">
                  <c:v>945.14285714285711</c:v>
                </c:pt>
                <c:pt idx="34">
                  <c:v>748.71428571428567</c:v>
                </c:pt>
                <c:pt idx="35">
                  <c:v>557.28571428571433</c:v>
                </c:pt>
                <c:pt idx="36">
                  <c:v>563.71428571428567</c:v>
                </c:pt>
                <c:pt idx="37">
                  <c:v>483.42857142857144</c:v>
                </c:pt>
                <c:pt idx="38">
                  <c:v>426.57142857142856</c:v>
                </c:pt>
                <c:pt idx="39">
                  <c:v>416.14285714285717</c:v>
                </c:pt>
                <c:pt idx="40">
                  <c:v>414.28571428571428</c:v>
                </c:pt>
                <c:pt idx="41">
                  <c:v>358.85714285714283</c:v>
                </c:pt>
                <c:pt idx="42">
                  <c:v>317.28571428571428</c:v>
                </c:pt>
                <c:pt idx="43">
                  <c:v>271.28571428571428</c:v>
                </c:pt>
                <c:pt idx="44">
                  <c:v>248.57142857142858</c:v>
                </c:pt>
                <c:pt idx="45">
                  <c:v>201.85714285714286</c:v>
                </c:pt>
                <c:pt idx="46">
                  <c:v>126.42857142857143</c:v>
                </c:pt>
                <c:pt idx="47">
                  <c:v>103.57142857142857</c:v>
                </c:pt>
                <c:pt idx="48">
                  <c:v>88.285714285714292</c:v>
                </c:pt>
                <c:pt idx="49">
                  <c:v>75.428571428571431</c:v>
                </c:pt>
                <c:pt idx="50">
                  <c:v>62.142857142857146</c:v>
                </c:pt>
                <c:pt idx="51">
                  <c:v>41</c:v>
                </c:pt>
                <c:pt idx="52">
                  <c:v>29.285714285714285</c:v>
                </c:pt>
                <c:pt idx="53">
                  <c:v>25.857142857142858</c:v>
                </c:pt>
                <c:pt idx="54">
                  <c:v>23</c:v>
                </c:pt>
                <c:pt idx="55">
                  <c:v>26.285714285714285</c:v>
                </c:pt>
                <c:pt idx="56">
                  <c:v>25.428571428571427</c:v>
                </c:pt>
                <c:pt idx="57">
                  <c:v>28.285714285714285</c:v>
                </c:pt>
                <c:pt idx="58">
                  <c:v>39.285714285714285</c:v>
                </c:pt>
                <c:pt idx="59">
                  <c:v>44</c:v>
                </c:pt>
                <c:pt idx="60">
                  <c:v>50.142857142857146</c:v>
                </c:pt>
                <c:pt idx="61">
                  <c:v>66.285714285714292</c:v>
                </c:pt>
                <c:pt idx="62">
                  <c:v>70</c:v>
                </c:pt>
                <c:pt idx="63">
                  <c:v>77.857142857142861</c:v>
                </c:pt>
                <c:pt idx="64">
                  <c:v>86.142857142857139</c:v>
                </c:pt>
                <c:pt idx="65">
                  <c:v>85.428571428571431</c:v>
                </c:pt>
                <c:pt idx="66">
                  <c:v>95</c:v>
                </c:pt>
                <c:pt idx="67">
                  <c:v>101.85714285714286</c:v>
                </c:pt>
                <c:pt idx="68">
                  <c:v>96.142857142857139</c:v>
                </c:pt>
                <c:pt idx="69">
                  <c:v>98.285714285714292</c:v>
                </c:pt>
                <c:pt idx="70">
                  <c:v>94.857142857142861</c:v>
                </c:pt>
                <c:pt idx="71">
                  <c:v>94.571428571428569</c:v>
                </c:pt>
                <c:pt idx="72">
                  <c:v>91.142857142857139</c:v>
                </c:pt>
                <c:pt idx="73">
                  <c:v>83</c:v>
                </c:pt>
                <c:pt idx="74">
                  <c:v>73.714285714285708</c:v>
                </c:pt>
                <c:pt idx="75">
                  <c:v>69.285714285714292</c:v>
                </c:pt>
                <c:pt idx="76">
                  <c:v>65.285714285714292</c:v>
                </c:pt>
                <c:pt idx="77">
                  <c:v>69.857142857142861</c:v>
                </c:pt>
                <c:pt idx="78">
                  <c:v>67.857142857142861</c:v>
                </c:pt>
                <c:pt idx="79">
                  <c:v>65.714285714285708</c:v>
                </c:pt>
                <c:pt idx="80">
                  <c:v>68.142857142857139</c:v>
                </c:pt>
                <c:pt idx="81">
                  <c:v>74.571428571428569</c:v>
                </c:pt>
                <c:pt idx="82">
                  <c:v>81</c:v>
                </c:pt>
                <c:pt idx="83">
                  <c:v>86.428571428571431</c:v>
                </c:pt>
                <c:pt idx="84">
                  <c:v>81.142857142857139</c:v>
                </c:pt>
                <c:pt idx="85">
                  <c:v>76</c:v>
                </c:pt>
                <c:pt idx="86">
                  <c:v>118.42857142857143</c:v>
                </c:pt>
                <c:pt idx="87">
                  <c:v>111.57142857142857</c:v>
                </c:pt>
                <c:pt idx="88">
                  <c:v>100.85714285714286</c:v>
                </c:pt>
                <c:pt idx="89">
                  <c:v>86.857142857142861</c:v>
                </c:pt>
                <c:pt idx="90">
                  <c:v>78</c:v>
                </c:pt>
                <c:pt idx="91">
                  <c:v>73.142857142857139</c:v>
                </c:pt>
                <c:pt idx="92">
                  <c:v>67.714285714285708</c:v>
                </c:pt>
                <c:pt idx="93">
                  <c:v>18.571428571428573</c:v>
                </c:pt>
                <c:pt idx="94">
                  <c:v>16.285714285714285</c:v>
                </c:pt>
                <c:pt idx="95">
                  <c:v>15.142857142857142</c:v>
                </c:pt>
                <c:pt idx="96">
                  <c:v>13.571428571428571</c:v>
                </c:pt>
                <c:pt idx="97">
                  <c:v>12.714285714285714</c:v>
                </c:pt>
                <c:pt idx="98">
                  <c:v>10.857142857142858</c:v>
                </c:pt>
                <c:pt idx="99">
                  <c:v>9.7142857142857135</c:v>
                </c:pt>
                <c:pt idx="100">
                  <c:v>10.285714285714286</c:v>
                </c:pt>
                <c:pt idx="101">
                  <c:v>8.5714285714285712</c:v>
                </c:pt>
                <c:pt idx="102">
                  <c:v>7.4285714285714288</c:v>
                </c:pt>
                <c:pt idx="103">
                  <c:v>7.4285714285714288</c:v>
                </c:pt>
                <c:pt idx="104">
                  <c:v>4</c:v>
                </c:pt>
                <c:pt idx="105">
                  <c:v>4</c:v>
                </c:pt>
                <c:pt idx="106">
                  <c:v>3.7142857142857144</c:v>
                </c:pt>
                <c:pt idx="107">
                  <c:v>2.8571428571428572</c:v>
                </c:pt>
                <c:pt idx="108">
                  <c:v>2.4285714285714284</c:v>
                </c:pt>
                <c:pt idx="109">
                  <c:v>4.2857142857142856</c:v>
                </c:pt>
                <c:pt idx="110">
                  <c:v>6.5714285714285712</c:v>
                </c:pt>
                <c:pt idx="111">
                  <c:v>6.4285714285714288</c:v>
                </c:pt>
                <c:pt idx="112">
                  <c:v>7.1428571428571432</c:v>
                </c:pt>
                <c:pt idx="113">
                  <c:v>7.7142857142857144</c:v>
                </c:pt>
                <c:pt idx="114">
                  <c:v>7.5714285714285712</c:v>
                </c:pt>
                <c:pt idx="115">
                  <c:v>8.8571428571428577</c:v>
                </c:pt>
                <c:pt idx="116">
                  <c:v>7.5714285714285712</c:v>
                </c:pt>
                <c:pt idx="117">
                  <c:v>6.2857142857142856</c:v>
                </c:pt>
                <c:pt idx="118">
                  <c:v>7.4285714285714288</c:v>
                </c:pt>
                <c:pt idx="119">
                  <c:v>6.7142857142857144</c:v>
                </c:pt>
                <c:pt idx="120">
                  <c:v>6.1428571428571432</c:v>
                </c:pt>
                <c:pt idx="121">
                  <c:v>7.1428571428571432</c:v>
                </c:pt>
                <c:pt idx="122">
                  <c:v>6.1428571428571432</c:v>
                </c:pt>
                <c:pt idx="123">
                  <c:v>5.7142857142857144</c:v>
                </c:pt>
                <c:pt idx="124">
                  <c:v>5.8571428571428568</c:v>
                </c:pt>
                <c:pt idx="125">
                  <c:v>5.5714285714285712</c:v>
                </c:pt>
                <c:pt idx="126">
                  <c:v>5.4285714285714288</c:v>
                </c:pt>
                <c:pt idx="127">
                  <c:v>5.5714285714285712</c:v>
                </c:pt>
                <c:pt idx="128">
                  <c:v>3.8571428571428572</c:v>
                </c:pt>
                <c:pt idx="129">
                  <c:v>6</c:v>
                </c:pt>
                <c:pt idx="130">
                  <c:v>6.2857142857142856</c:v>
                </c:pt>
                <c:pt idx="131">
                  <c:v>7.4285714285714288</c:v>
                </c:pt>
                <c:pt idx="132">
                  <c:v>7.4285714285714288</c:v>
                </c:pt>
                <c:pt idx="133">
                  <c:v>8</c:v>
                </c:pt>
                <c:pt idx="134">
                  <c:v>7.7142857142857144</c:v>
                </c:pt>
                <c:pt idx="135">
                  <c:v>9.2857142857142865</c:v>
                </c:pt>
                <c:pt idx="136">
                  <c:v>7.7142857142857144</c:v>
                </c:pt>
                <c:pt idx="137">
                  <c:v>8.2857142857142865</c:v>
                </c:pt>
                <c:pt idx="138">
                  <c:v>6.2857142857142856</c:v>
                </c:pt>
                <c:pt idx="139">
                  <c:v>5.7142857142857144</c:v>
                </c:pt>
                <c:pt idx="140">
                  <c:v>5.5714285714285712</c:v>
                </c:pt>
                <c:pt idx="141">
                  <c:v>7</c:v>
                </c:pt>
                <c:pt idx="142">
                  <c:v>6.4285714285714288</c:v>
                </c:pt>
                <c:pt idx="143">
                  <c:v>7.2857142857142856</c:v>
                </c:pt>
                <c:pt idx="144">
                  <c:v>14.571428571428571</c:v>
                </c:pt>
                <c:pt idx="145">
                  <c:v>20.571428571428573</c:v>
                </c:pt>
                <c:pt idx="146">
                  <c:v>26.285714285714285</c:v>
                </c:pt>
                <c:pt idx="147">
                  <c:v>32</c:v>
                </c:pt>
                <c:pt idx="148">
                  <c:v>35.571428571428569</c:v>
                </c:pt>
                <c:pt idx="149">
                  <c:v>39.714285714285715</c:v>
                </c:pt>
                <c:pt idx="150">
                  <c:v>42.285714285714285</c:v>
                </c:pt>
                <c:pt idx="151">
                  <c:v>37.857142857142854</c:v>
                </c:pt>
                <c:pt idx="152">
                  <c:v>33.857142857142854</c:v>
                </c:pt>
                <c:pt idx="153">
                  <c:v>35.142857142857146</c:v>
                </c:pt>
                <c:pt idx="154">
                  <c:v>33</c:v>
                </c:pt>
                <c:pt idx="155">
                  <c:v>30.714285714285715</c:v>
                </c:pt>
                <c:pt idx="156">
                  <c:v>29.571428571428573</c:v>
                </c:pt>
                <c:pt idx="157">
                  <c:v>28.714285714285715</c:v>
                </c:pt>
                <c:pt idx="158">
                  <c:v>27.142857142857142</c:v>
                </c:pt>
                <c:pt idx="159">
                  <c:v>26.428571428571427</c:v>
                </c:pt>
                <c:pt idx="160">
                  <c:v>22.285714285714285</c:v>
                </c:pt>
                <c:pt idx="161">
                  <c:v>18.857142857142858</c:v>
                </c:pt>
                <c:pt idx="162">
                  <c:v>20.428571428571427</c:v>
                </c:pt>
                <c:pt idx="163">
                  <c:v>18.428571428571427</c:v>
                </c:pt>
                <c:pt idx="164">
                  <c:v>16.285714285714285</c:v>
                </c:pt>
                <c:pt idx="165">
                  <c:v>16.285714285714285</c:v>
                </c:pt>
                <c:pt idx="166">
                  <c:v>16.285714285714285</c:v>
                </c:pt>
                <c:pt idx="167">
                  <c:v>16.571428571428573</c:v>
                </c:pt>
                <c:pt idx="168">
                  <c:v>18.857142857142858</c:v>
                </c:pt>
                <c:pt idx="169">
                  <c:v>19.142857142857142</c:v>
                </c:pt>
                <c:pt idx="170">
                  <c:v>23.714285714285715</c:v>
                </c:pt>
                <c:pt idx="171">
                  <c:v>28.142857142857142</c:v>
                </c:pt>
                <c:pt idx="172">
                  <c:v>30.571428571428573</c:v>
                </c:pt>
                <c:pt idx="173">
                  <c:v>35.142857142857146</c:v>
                </c:pt>
                <c:pt idx="174">
                  <c:v>39.428571428571431</c:v>
                </c:pt>
                <c:pt idx="175">
                  <c:v>44.142857142857146</c:v>
                </c:pt>
                <c:pt idx="176">
                  <c:v>42.285714285714285</c:v>
                </c:pt>
                <c:pt idx="177">
                  <c:v>46.714285714285715</c:v>
                </c:pt>
                <c:pt idx="178">
                  <c:v>52.428571428571431</c:v>
                </c:pt>
                <c:pt idx="179">
                  <c:v>58.857142857142854</c:v>
                </c:pt>
                <c:pt idx="180">
                  <c:v>70.857142857142861</c:v>
                </c:pt>
                <c:pt idx="181">
                  <c:v>75</c:v>
                </c:pt>
                <c:pt idx="182">
                  <c:v>77.857142857142861</c:v>
                </c:pt>
                <c:pt idx="183">
                  <c:v>94.285714285714292</c:v>
                </c:pt>
                <c:pt idx="184">
                  <c:v>103.14285714285714</c:v>
                </c:pt>
                <c:pt idx="185">
                  <c:v>114.14285714285714</c:v>
                </c:pt>
                <c:pt idx="186">
                  <c:v>128.28571428571428</c:v>
                </c:pt>
                <c:pt idx="187">
                  <c:v>136.71428571428572</c:v>
                </c:pt>
                <c:pt idx="188">
                  <c:v>155.14285714285714</c:v>
                </c:pt>
                <c:pt idx="189">
                  <c:v>174.14285714285714</c:v>
                </c:pt>
                <c:pt idx="190">
                  <c:v>186.71428571428572</c:v>
                </c:pt>
                <c:pt idx="191">
                  <c:v>206.28571428571428</c:v>
                </c:pt>
                <c:pt idx="192">
                  <c:v>207.57142857142858</c:v>
                </c:pt>
                <c:pt idx="193">
                  <c:v>206.57142857142858</c:v>
                </c:pt>
                <c:pt idx="194">
                  <c:v>202.14285714285714</c:v>
                </c:pt>
                <c:pt idx="195">
                  <c:v>188</c:v>
                </c:pt>
                <c:pt idx="196">
                  <c:v>173.71428571428572</c:v>
                </c:pt>
                <c:pt idx="197">
                  <c:v>159.28571428571428</c:v>
                </c:pt>
                <c:pt idx="198">
                  <c:v>138.71428571428572</c:v>
                </c:pt>
                <c:pt idx="199">
                  <c:v>132.14285714285714</c:v>
                </c:pt>
                <c:pt idx="200">
                  <c:v>120.71428571428571</c:v>
                </c:pt>
                <c:pt idx="201">
                  <c:v>115.42857142857143</c:v>
                </c:pt>
                <c:pt idx="202">
                  <c:v>115.28571428571429</c:v>
                </c:pt>
                <c:pt idx="203">
                  <c:v>116.66666666666667</c:v>
                </c:pt>
              </c:numCache>
            </c:numRef>
          </c:val>
          <c:smooth val="0"/>
          <c:extLst>
            <c:ext xmlns:c16="http://schemas.microsoft.com/office/drawing/2014/chart" uri="{C3380CC4-5D6E-409C-BE32-E72D297353CC}">
              <c16:uniqueId val="{00000000-11F8-4DD6-8B74-658A898C9D2D}"/>
            </c:ext>
          </c:extLst>
        </c:ser>
        <c:ser>
          <c:idx val="2"/>
          <c:order val="1"/>
          <c:tx>
            <c:strRef>
              <c:f>Sheet1!$D$1</c:f>
              <c:strCache>
                <c:ptCount val="1"/>
                <c:pt idx="0">
                  <c:v>United States</c:v>
                </c:pt>
              </c:strCache>
            </c:strRef>
          </c:tx>
          <c:spPr>
            <a:ln w="28575" cap="rnd">
              <a:solidFill>
                <a:schemeClr val="accent3">
                  <a:lumMod val="75000"/>
                </a:schemeClr>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Sheet1!$D$2:$D$205</c:f>
              <c:numCache>
                <c:formatCode>General</c:formatCode>
                <c:ptCount val="204"/>
                <c:pt idx="0">
                  <c:v>#N/A</c:v>
                </c:pt>
                <c:pt idx="1">
                  <c:v>#N/A</c:v>
                </c:pt>
                <c:pt idx="2">
                  <c:v>#N/A</c:v>
                </c:pt>
                <c:pt idx="3">
                  <c:v>#N/A</c:v>
                </c:pt>
                <c:pt idx="4">
                  <c:v>#N/A</c:v>
                </c:pt>
                <c:pt idx="5">
                  <c:v>#N/A</c:v>
                </c:pt>
                <c:pt idx="6">
                  <c:v>1</c:v>
                </c:pt>
                <c:pt idx="7">
                  <c:v>0.8</c:v>
                </c:pt>
                <c:pt idx="8">
                  <c:v>0.66666666666666663</c:v>
                </c:pt>
                <c:pt idx="9">
                  <c:v>0.7142857142857143</c:v>
                </c:pt>
                <c:pt idx="10">
                  <c:v>0.7142857142857143</c:v>
                </c:pt>
                <c:pt idx="11">
                  <c:v>0.8571428571428571</c:v>
                </c:pt>
                <c:pt idx="12">
                  <c:v>0.8571428571428571</c:v>
                </c:pt>
                <c:pt idx="13">
                  <c:v>0.8571428571428571</c:v>
                </c:pt>
                <c:pt idx="14">
                  <c:v>0.8571428571428571</c:v>
                </c:pt>
                <c:pt idx="15">
                  <c:v>1</c:v>
                </c:pt>
                <c:pt idx="16">
                  <c:v>0.8571428571428571</c:v>
                </c:pt>
                <c:pt idx="17">
                  <c:v>0.7142857142857143</c:v>
                </c:pt>
                <c:pt idx="18">
                  <c:v>0.5714285714285714</c:v>
                </c:pt>
                <c:pt idx="19">
                  <c:v>0.14285714285714285</c:v>
                </c:pt>
                <c:pt idx="20">
                  <c:v>0.2857142857142857</c:v>
                </c:pt>
                <c:pt idx="21">
                  <c:v>0.2857142857142857</c:v>
                </c:pt>
                <c:pt idx="22">
                  <c:v>0.2857142857142857</c:v>
                </c:pt>
                <c:pt idx="23">
                  <c:v>0.42857142857142855</c:v>
                </c:pt>
                <c:pt idx="24">
                  <c:v>0.42857142857142855</c:v>
                </c:pt>
                <c:pt idx="25">
                  <c:v>0.42857142857142855</c:v>
                </c:pt>
                <c:pt idx="26">
                  <c:v>0.42857142857142855</c:v>
                </c:pt>
                <c:pt idx="27">
                  <c:v>0.2857142857142857</c:v>
                </c:pt>
                <c:pt idx="28">
                  <c:v>0.2857142857142857</c:v>
                </c:pt>
                <c:pt idx="29">
                  <c:v>0.14285714285714285</c:v>
                </c:pt>
                <c:pt idx="30">
                  <c:v>0.14285714285714285</c:v>
                </c:pt>
                <c:pt idx="31">
                  <c:v>2.8571428571428572</c:v>
                </c:pt>
                <c:pt idx="32">
                  <c:v>2.8571428571428572</c:v>
                </c:pt>
                <c:pt idx="33">
                  <c:v>2.8571428571428572</c:v>
                </c:pt>
                <c:pt idx="34">
                  <c:v>5.4285714285714288</c:v>
                </c:pt>
                <c:pt idx="35">
                  <c:v>5.4285714285714288</c:v>
                </c:pt>
                <c:pt idx="36">
                  <c:v>6.2857142857142856</c:v>
                </c:pt>
                <c:pt idx="37">
                  <c:v>6.2857142857142856</c:v>
                </c:pt>
                <c:pt idx="38">
                  <c:v>4.4285714285714288</c:v>
                </c:pt>
                <c:pt idx="39">
                  <c:v>4.8571428571428568</c:v>
                </c:pt>
                <c:pt idx="40">
                  <c:v>7.7142857142857144</c:v>
                </c:pt>
                <c:pt idx="41">
                  <c:v>7.1428571428571432</c:v>
                </c:pt>
                <c:pt idx="42">
                  <c:v>10.285714285714286</c:v>
                </c:pt>
                <c:pt idx="43">
                  <c:v>14.285714285714286</c:v>
                </c:pt>
                <c:pt idx="44">
                  <c:v>24.714285714285715</c:v>
                </c:pt>
                <c:pt idx="45">
                  <c:v>38.857142857142854</c:v>
                </c:pt>
                <c:pt idx="46">
                  <c:v>52</c:v>
                </c:pt>
                <c:pt idx="47">
                  <c:v>66.428571428571431</c:v>
                </c:pt>
                <c:pt idx="48">
                  <c:v>93</c:v>
                </c:pt>
                <c:pt idx="49">
                  <c:v>128.57142857142858</c:v>
                </c:pt>
                <c:pt idx="50">
                  <c:v>164.71428571428572</c:v>
                </c:pt>
                <c:pt idx="51">
                  <c:v>204.28571428571428</c:v>
                </c:pt>
                <c:pt idx="52">
                  <c:v>262.28571428571428</c:v>
                </c:pt>
                <c:pt idx="53">
                  <c:v>359.71428571428572</c:v>
                </c:pt>
                <c:pt idx="54">
                  <c:v>460</c:v>
                </c:pt>
                <c:pt idx="55">
                  <c:v>558.14285714285711</c:v>
                </c:pt>
                <c:pt idx="56">
                  <c:v>771.71428571428567</c:v>
                </c:pt>
                <c:pt idx="57">
                  <c:v>1157.5714285714287</c:v>
                </c:pt>
                <c:pt idx="58">
                  <c:v>1798.1428571428571</c:v>
                </c:pt>
                <c:pt idx="59">
                  <c:v>2492.8571428571427</c:v>
                </c:pt>
                <c:pt idx="60">
                  <c:v>3399.4285714285716</c:v>
                </c:pt>
                <c:pt idx="61">
                  <c:v>4490.2857142857147</c:v>
                </c:pt>
                <c:pt idx="62">
                  <c:v>5968.7142857142853</c:v>
                </c:pt>
                <c:pt idx="63">
                  <c:v>6972</c:v>
                </c:pt>
                <c:pt idx="64">
                  <c:v>8539.8571428571431</c:v>
                </c:pt>
                <c:pt idx="65">
                  <c:v>10248.714285714286</c:v>
                </c:pt>
                <c:pt idx="66">
                  <c:v>12151.714285714286</c:v>
                </c:pt>
                <c:pt idx="67">
                  <c:v>13988.285714285714</c:v>
                </c:pt>
                <c:pt idx="68">
                  <c:v>15402.714285714286</c:v>
                </c:pt>
                <c:pt idx="69">
                  <c:v>16882.571428571428</c:v>
                </c:pt>
                <c:pt idx="70">
                  <c:v>19198.142857142859</c:v>
                </c:pt>
                <c:pt idx="71">
                  <c:v>21075.285714285714</c:v>
                </c:pt>
                <c:pt idx="72">
                  <c:v>22792.714285714286</c:v>
                </c:pt>
                <c:pt idx="73">
                  <c:v>24754.142857142859</c:v>
                </c:pt>
                <c:pt idx="74">
                  <c:v>26796</c:v>
                </c:pt>
                <c:pt idx="75">
                  <c:v>27801.428571428572</c:v>
                </c:pt>
                <c:pt idx="76">
                  <c:v>29082.285714285714</c:v>
                </c:pt>
                <c:pt idx="77">
                  <c:v>29884.428571428572</c:v>
                </c:pt>
                <c:pt idx="78">
                  <c:v>30773</c:v>
                </c:pt>
                <c:pt idx="79">
                  <c:v>31499</c:v>
                </c:pt>
                <c:pt idx="80">
                  <c:v>31942.142857142859</c:v>
                </c:pt>
                <c:pt idx="81">
                  <c:v>31102</c:v>
                </c:pt>
                <c:pt idx="82">
                  <c:v>31419.428571428572</c:v>
                </c:pt>
                <c:pt idx="83">
                  <c:v>30628.285714285714</c:v>
                </c:pt>
                <c:pt idx="84">
                  <c:v>30101</c:v>
                </c:pt>
                <c:pt idx="85">
                  <c:v>29647.428571428572</c:v>
                </c:pt>
                <c:pt idx="86">
                  <c:v>29328.285714285714</c:v>
                </c:pt>
                <c:pt idx="87">
                  <c:v>28657.714285714286</c:v>
                </c:pt>
                <c:pt idx="88">
                  <c:v>29305</c:v>
                </c:pt>
                <c:pt idx="89">
                  <c:v>28873.714285714286</c:v>
                </c:pt>
                <c:pt idx="90">
                  <c:v>29308.285714285714</c:v>
                </c:pt>
                <c:pt idx="91">
                  <c:v>30789.285714285714</c:v>
                </c:pt>
                <c:pt idx="92">
                  <c:v>28995</c:v>
                </c:pt>
                <c:pt idx="93">
                  <c:v>28263</c:v>
                </c:pt>
                <c:pt idx="94">
                  <c:v>26908.571428571428</c:v>
                </c:pt>
                <c:pt idx="95">
                  <c:v>29138.142857142859</c:v>
                </c:pt>
                <c:pt idx="96">
                  <c:v>29460.428571428572</c:v>
                </c:pt>
                <c:pt idx="97">
                  <c:v>28671.285714285714</c:v>
                </c:pt>
                <c:pt idx="98">
                  <c:v>26791.714285714286</c:v>
                </c:pt>
                <c:pt idx="99">
                  <c:v>28182.857142857141</c:v>
                </c:pt>
                <c:pt idx="100">
                  <c:v>28664.857142857141</c:v>
                </c:pt>
                <c:pt idx="101">
                  <c:v>30465.285714285714</c:v>
                </c:pt>
                <c:pt idx="102">
                  <c:v>27716.571428571428</c:v>
                </c:pt>
                <c:pt idx="103">
                  <c:v>27447.285714285714</c:v>
                </c:pt>
                <c:pt idx="104">
                  <c:v>27454.714285714286</c:v>
                </c:pt>
                <c:pt idx="105">
                  <c:v>27413.142857142859</c:v>
                </c:pt>
                <c:pt idx="106">
                  <c:v>26956.285714285714</c:v>
                </c:pt>
                <c:pt idx="107">
                  <c:v>26735.142857142859</c:v>
                </c:pt>
                <c:pt idx="108">
                  <c:v>25735.428571428572</c:v>
                </c:pt>
                <c:pt idx="109">
                  <c:v>25210.285714285714</c:v>
                </c:pt>
                <c:pt idx="110">
                  <c:v>24536.857142857141</c:v>
                </c:pt>
                <c:pt idx="111">
                  <c:v>23897.428571428572</c:v>
                </c:pt>
                <c:pt idx="112">
                  <c:v>23641.285714285714</c:v>
                </c:pt>
                <c:pt idx="113">
                  <c:v>23163.285714285714</c:v>
                </c:pt>
                <c:pt idx="114">
                  <c:v>22988.142857142859</c:v>
                </c:pt>
                <c:pt idx="115">
                  <c:v>22781.142857142859</c:v>
                </c:pt>
                <c:pt idx="116">
                  <c:v>22620.428571428572</c:v>
                </c:pt>
                <c:pt idx="117">
                  <c:v>22422.571428571428</c:v>
                </c:pt>
                <c:pt idx="118">
                  <c:v>22954.571428571428</c:v>
                </c:pt>
                <c:pt idx="119">
                  <c:v>22657.714285714286</c:v>
                </c:pt>
                <c:pt idx="120">
                  <c:v>23015.285714285714</c:v>
                </c:pt>
                <c:pt idx="121">
                  <c:v>22771.142857142859</c:v>
                </c:pt>
                <c:pt idx="122">
                  <c:v>22576.714285714286</c:v>
                </c:pt>
                <c:pt idx="123">
                  <c:v>22112.285714285714</c:v>
                </c:pt>
                <c:pt idx="124">
                  <c:v>22354.428571428572</c:v>
                </c:pt>
                <c:pt idx="125">
                  <c:v>21957.714285714286</c:v>
                </c:pt>
                <c:pt idx="126">
                  <c:v>21806.285714285714</c:v>
                </c:pt>
                <c:pt idx="127">
                  <c:v>21154.285714285714</c:v>
                </c:pt>
                <c:pt idx="128">
                  <c:v>20637.571428571428</c:v>
                </c:pt>
                <c:pt idx="129">
                  <c:v>20807.571428571428</c:v>
                </c:pt>
                <c:pt idx="130">
                  <c:v>21102</c:v>
                </c:pt>
                <c:pt idx="131">
                  <c:v>20993.285714285714</c:v>
                </c:pt>
                <c:pt idx="132">
                  <c:v>21282.142857142859</c:v>
                </c:pt>
                <c:pt idx="133">
                  <c:v>21515.571428571428</c:v>
                </c:pt>
                <c:pt idx="134">
                  <c:v>21655.285714285714</c:v>
                </c:pt>
                <c:pt idx="135">
                  <c:v>21558.571428571428</c:v>
                </c:pt>
                <c:pt idx="136">
                  <c:v>21535.857142857141</c:v>
                </c:pt>
                <c:pt idx="137">
                  <c:v>21382.428571428572</c:v>
                </c:pt>
                <c:pt idx="138">
                  <c:v>21738.857142857141</c:v>
                </c:pt>
                <c:pt idx="139">
                  <c:v>21415.428571428572</c:v>
                </c:pt>
                <c:pt idx="140">
                  <c:v>21147</c:v>
                </c:pt>
                <c:pt idx="141">
                  <c:v>21277.714285714286</c:v>
                </c:pt>
                <c:pt idx="142">
                  <c:v>21526.714285714286</c:v>
                </c:pt>
                <c:pt idx="143">
                  <c:v>21592.571428571428</c:v>
                </c:pt>
                <c:pt idx="144">
                  <c:v>22066.428571428572</c:v>
                </c:pt>
                <c:pt idx="145">
                  <c:v>21672.285714285714</c:v>
                </c:pt>
                <c:pt idx="146">
                  <c:v>21834.428571428572</c:v>
                </c:pt>
                <c:pt idx="147">
                  <c:v>22554.428571428572</c:v>
                </c:pt>
                <c:pt idx="148">
                  <c:v>23260.857142857141</c:v>
                </c:pt>
                <c:pt idx="149">
                  <c:v>23957.857142857141</c:v>
                </c:pt>
                <c:pt idx="150">
                  <c:v>24567.857142857141</c:v>
                </c:pt>
                <c:pt idx="151">
                  <c:v>25799</c:v>
                </c:pt>
                <c:pt idx="152">
                  <c:v>26691.857142857141</c:v>
                </c:pt>
                <c:pt idx="153">
                  <c:v>28325.142857142859</c:v>
                </c:pt>
                <c:pt idx="154">
                  <c:v>29898.714285714286</c:v>
                </c:pt>
                <c:pt idx="155">
                  <c:v>31153</c:v>
                </c:pt>
                <c:pt idx="156">
                  <c:v>33036.857142857145</c:v>
                </c:pt>
                <c:pt idx="157">
                  <c:v>35268</c:v>
                </c:pt>
                <c:pt idx="158">
                  <c:v>36457.714285714283</c:v>
                </c:pt>
                <c:pt idx="159">
                  <c:v>38297.714285714283</c:v>
                </c:pt>
                <c:pt idx="160">
                  <c:v>39750</c:v>
                </c:pt>
                <c:pt idx="161">
                  <c:v>41058.571428571428</c:v>
                </c:pt>
                <c:pt idx="162">
                  <c:v>43588.428571428572</c:v>
                </c:pt>
                <c:pt idx="163">
                  <c:v>45367</c:v>
                </c:pt>
                <c:pt idx="164">
                  <c:v>46640.571428571428</c:v>
                </c:pt>
                <c:pt idx="165">
                  <c:v>47031.285714285717</c:v>
                </c:pt>
                <c:pt idx="166">
                  <c:v>48519.857142857145</c:v>
                </c:pt>
                <c:pt idx="167">
                  <c:v>49724.714285714283</c:v>
                </c:pt>
                <c:pt idx="168">
                  <c:v>51666.571428571428</c:v>
                </c:pt>
                <c:pt idx="169">
                  <c:v>52646.285714285717</c:v>
                </c:pt>
                <c:pt idx="170">
                  <c:v>54018.428571428572</c:v>
                </c:pt>
                <c:pt idx="171">
                  <c:v>55758.857142857145</c:v>
                </c:pt>
                <c:pt idx="172">
                  <c:v>58306</c:v>
                </c:pt>
                <c:pt idx="173">
                  <c:v>59472.428571428572</c:v>
                </c:pt>
                <c:pt idx="174">
                  <c:v>60633</c:v>
                </c:pt>
                <c:pt idx="175">
                  <c:v>62210.857142857145</c:v>
                </c:pt>
                <c:pt idx="176">
                  <c:v>63469.571428571428</c:v>
                </c:pt>
                <c:pt idx="177">
                  <c:v>65459</c:v>
                </c:pt>
                <c:pt idx="178">
                  <c:v>66154.571428571435</c:v>
                </c:pt>
                <c:pt idx="179">
                  <c:v>66254.28571428571</c:v>
                </c:pt>
                <c:pt idx="180">
                  <c:v>66902.571428571435</c:v>
                </c:pt>
                <c:pt idx="181">
                  <c:v>66707.71428571429</c:v>
                </c:pt>
                <c:pt idx="182">
                  <c:v>67212</c:v>
                </c:pt>
                <c:pt idx="183">
                  <c:v>67373.571428571435</c:v>
                </c:pt>
                <c:pt idx="184">
                  <c:v>65411.571428571428</c:v>
                </c:pt>
                <c:pt idx="185">
                  <c:v>66402</c:v>
                </c:pt>
                <c:pt idx="186">
                  <c:v>66651.857142857145</c:v>
                </c:pt>
                <c:pt idx="187">
                  <c:v>65822.857142857145</c:v>
                </c:pt>
                <c:pt idx="188">
                  <c:v>65750.428571428565</c:v>
                </c:pt>
                <c:pt idx="189">
                  <c:v>64277</c:v>
                </c:pt>
                <c:pt idx="190">
                  <c:v>65153.714285714283</c:v>
                </c:pt>
                <c:pt idx="191">
                  <c:v>65844.571428571435</c:v>
                </c:pt>
                <c:pt idx="192">
                  <c:v>64215.428571428572</c:v>
                </c:pt>
                <c:pt idx="193">
                  <c:v>63202.428571428572</c:v>
                </c:pt>
                <c:pt idx="194">
                  <c:v>61990.714285714283</c:v>
                </c:pt>
                <c:pt idx="195">
                  <c:v>60471.285714285717</c:v>
                </c:pt>
                <c:pt idx="196">
                  <c:v>59870</c:v>
                </c:pt>
                <c:pt idx="197">
                  <c:v>56701.285714285717</c:v>
                </c:pt>
                <c:pt idx="198">
                  <c:v>55518.857142857145</c:v>
                </c:pt>
                <c:pt idx="199">
                  <c:v>54251.285714285717</c:v>
                </c:pt>
                <c:pt idx="200">
                  <c:v>53939</c:v>
                </c:pt>
                <c:pt idx="201">
                  <c:v>53844.142857142855</c:v>
                </c:pt>
                <c:pt idx="202">
                  <c:v>54404.571428571428</c:v>
                </c:pt>
                <c:pt idx="203">
                  <c:v>53884.5</c:v>
                </c:pt>
              </c:numCache>
            </c:numRef>
          </c:val>
          <c:smooth val="0"/>
          <c:extLst xmlns:c15="http://schemas.microsoft.com/office/drawing/2012/chart">
            <c:ext xmlns:c16="http://schemas.microsoft.com/office/drawing/2014/chart" uri="{C3380CC4-5D6E-409C-BE32-E72D297353CC}">
              <c16:uniqueId val="{00000001-11F8-4DD6-8B74-658A898C9D2D}"/>
            </c:ext>
          </c:extLst>
        </c:ser>
        <c:ser>
          <c:idx val="1"/>
          <c:order val="2"/>
          <c:tx>
            <c:strRef>
              <c:f>Sheet1!$C$1</c:f>
              <c:strCache>
                <c:ptCount val="1"/>
                <c:pt idx="0">
                  <c:v>Italy</c:v>
                </c:pt>
              </c:strCache>
            </c:strRef>
          </c:tx>
          <c:spPr>
            <a:ln w="28575" cap="rnd">
              <a:solidFill>
                <a:schemeClr val="accent2"/>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Sheet1!$C$2:$C$205</c:f>
              <c:numCache>
                <c:formatCode>General</c:formatCode>
                <c:ptCount val="204"/>
                <c:pt idx="0">
                  <c:v>#N/A</c:v>
                </c:pt>
                <c:pt idx="1">
                  <c:v>#N/A</c:v>
                </c:pt>
                <c:pt idx="2">
                  <c:v>#N/A</c:v>
                </c:pt>
                <c:pt idx="3">
                  <c:v>#N/A</c:v>
                </c:pt>
                <c:pt idx="4">
                  <c:v>#N/A</c:v>
                </c:pt>
                <c:pt idx="5">
                  <c:v>#N/A</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14</c:v>
                </c:pt>
                <c:pt idx="32">
                  <c:v>38</c:v>
                </c:pt>
                <c:pt idx="33">
                  <c:v>43</c:v>
                </c:pt>
                <c:pt idx="34">
                  <c:v>56.5</c:v>
                </c:pt>
                <c:pt idx="35">
                  <c:v>63.8</c:v>
                </c:pt>
                <c:pt idx="36">
                  <c:v>66.166666666666671</c:v>
                </c:pt>
                <c:pt idx="37">
                  <c:v>92.428571428571431</c:v>
                </c:pt>
                <c:pt idx="38">
                  <c:v>124.42857142857143</c:v>
                </c:pt>
                <c:pt idx="39">
                  <c:v>149.85714285714286</c:v>
                </c:pt>
                <c:pt idx="40">
                  <c:v>222.42857142857142</c:v>
                </c:pt>
                <c:pt idx="41">
                  <c:v>229.42857142857142</c:v>
                </c:pt>
                <c:pt idx="42">
                  <c:v>311.42857142857144</c:v>
                </c:pt>
                <c:pt idx="43">
                  <c:v>384.14285714285717</c:v>
                </c:pt>
                <c:pt idx="44">
                  <c:v>458.28571428571428</c:v>
                </c:pt>
                <c:pt idx="45">
                  <c:v>535.42857142857144</c:v>
                </c:pt>
                <c:pt idx="46">
                  <c:v>679.28571428571433</c:v>
                </c:pt>
                <c:pt idx="47">
                  <c:v>812.28571428571433</c:v>
                </c:pt>
                <c:pt idx="48">
                  <c:v>1048.1428571428571</c:v>
                </c:pt>
                <c:pt idx="49">
                  <c:v>1092.4285714285713</c:v>
                </c:pt>
                <c:pt idx="50">
                  <c:v>1339</c:v>
                </c:pt>
                <c:pt idx="51">
                  <c:v>1607.8571428571429</c:v>
                </c:pt>
                <c:pt idx="52">
                  <c:v>1860.5714285714287</c:v>
                </c:pt>
                <c:pt idx="53">
                  <c:v>1695.2857142857142</c:v>
                </c:pt>
                <c:pt idx="54">
                  <c:v>2372.1428571428573</c:v>
                </c:pt>
                <c:pt idx="55">
                  <c:v>2686.8571428571427</c:v>
                </c:pt>
                <c:pt idx="56">
                  <c:v>3051</c:v>
                </c:pt>
                <c:pt idx="57">
                  <c:v>3321.5714285714284</c:v>
                </c:pt>
                <c:pt idx="58">
                  <c:v>3703.1428571428573</c:v>
                </c:pt>
                <c:pt idx="59">
                  <c:v>4194.4285714285716</c:v>
                </c:pt>
                <c:pt idx="60">
                  <c:v>5118.2857142857147</c:v>
                </c:pt>
                <c:pt idx="61">
                  <c:v>5022.5714285714284</c:v>
                </c:pt>
                <c:pt idx="62">
                  <c:v>5135.2857142857147</c:v>
                </c:pt>
                <c:pt idx="63">
                  <c:v>5381.4285714285716</c:v>
                </c:pt>
                <c:pt idx="64">
                  <c:v>5524.7142857142853</c:v>
                </c:pt>
                <c:pt idx="65">
                  <c:v>5643.4285714285716</c:v>
                </c:pt>
                <c:pt idx="66">
                  <c:v>5639.5714285714284</c:v>
                </c:pt>
                <c:pt idx="67">
                  <c:v>5556.2857142857147</c:v>
                </c:pt>
                <c:pt idx="68">
                  <c:v>5507.2857142857147</c:v>
                </c:pt>
                <c:pt idx="69">
                  <c:v>5401.7142857142853</c:v>
                </c:pt>
                <c:pt idx="70">
                  <c:v>5230.8571428571431</c:v>
                </c:pt>
                <c:pt idx="71">
                  <c:v>5169.7142857142853</c:v>
                </c:pt>
                <c:pt idx="72">
                  <c:v>4957.5714285714284</c:v>
                </c:pt>
                <c:pt idx="73">
                  <c:v>4761.2857142857147</c:v>
                </c:pt>
                <c:pt idx="74">
                  <c:v>4594.2857142857147</c:v>
                </c:pt>
                <c:pt idx="75">
                  <c:v>4465.5714285714284</c:v>
                </c:pt>
                <c:pt idx="76">
                  <c:v>4401.1428571428569</c:v>
                </c:pt>
                <c:pt idx="77">
                  <c:v>4256.2857142857147</c:v>
                </c:pt>
                <c:pt idx="78">
                  <c:v>4121.1428571428569</c:v>
                </c:pt>
                <c:pt idx="79">
                  <c:v>4054.8571428571427</c:v>
                </c:pt>
                <c:pt idx="80">
                  <c:v>3964.2857142857142</c:v>
                </c:pt>
                <c:pt idx="81">
                  <c:v>3948.4285714285716</c:v>
                </c:pt>
                <c:pt idx="82">
                  <c:v>3916.4285714285716</c:v>
                </c:pt>
                <c:pt idx="83">
                  <c:v>3852.7142857142858</c:v>
                </c:pt>
                <c:pt idx="84">
                  <c:v>3843.1428571428573</c:v>
                </c:pt>
                <c:pt idx="85">
                  <c:v>3676.1428571428573</c:v>
                </c:pt>
                <c:pt idx="86">
                  <c:v>3616.4285714285716</c:v>
                </c:pt>
                <c:pt idx="87">
                  <c:v>3551</c:v>
                </c:pt>
                <c:pt idx="88">
                  <c:v>3379.1428571428573</c:v>
                </c:pt>
                <c:pt idx="89">
                  <c:v>3229.8571428571427</c:v>
                </c:pt>
                <c:pt idx="90">
                  <c:v>3101.7142857142858</c:v>
                </c:pt>
                <c:pt idx="91">
                  <c:v>3067</c:v>
                </c:pt>
                <c:pt idx="92">
                  <c:v>3167.4285714285716</c:v>
                </c:pt>
                <c:pt idx="93">
                  <c:v>3004.5714285714284</c:v>
                </c:pt>
                <c:pt idx="94">
                  <c:v>2937.1428571428573</c:v>
                </c:pt>
                <c:pt idx="95">
                  <c:v>2775.1428571428573</c:v>
                </c:pt>
                <c:pt idx="96">
                  <c:v>2671.8571428571427</c:v>
                </c:pt>
                <c:pt idx="97">
                  <c:v>2598</c:v>
                </c:pt>
                <c:pt idx="98">
                  <c:v>2506.8571428571427</c:v>
                </c:pt>
                <c:pt idx="99">
                  <c:v>2323.4285714285716</c:v>
                </c:pt>
                <c:pt idx="100">
                  <c:v>2212.8571428571427</c:v>
                </c:pt>
                <c:pt idx="101">
                  <c:v>2062</c:v>
                </c:pt>
                <c:pt idx="102">
                  <c:v>1996.7142857142858</c:v>
                </c:pt>
                <c:pt idx="103">
                  <c:v>1863.1428571428571</c:v>
                </c:pt>
                <c:pt idx="104">
                  <c:v>1789.1428571428571</c:v>
                </c:pt>
                <c:pt idx="105">
                  <c:v>1644</c:v>
                </c:pt>
                <c:pt idx="106">
                  <c:v>1552.2857142857142</c:v>
                </c:pt>
                <c:pt idx="107">
                  <c:v>1485</c:v>
                </c:pt>
                <c:pt idx="108">
                  <c:v>1393.8571428571429</c:v>
                </c:pt>
                <c:pt idx="109">
                  <c:v>1277.1428571428571</c:v>
                </c:pt>
                <c:pt idx="110">
                  <c:v>1193.2857142857142</c:v>
                </c:pt>
                <c:pt idx="111">
                  <c:v>1125.1428571428571</c:v>
                </c:pt>
                <c:pt idx="112">
                  <c:v>1171.8571428571429</c:v>
                </c:pt>
                <c:pt idx="113">
                  <c:v>1092.4285714285713</c:v>
                </c:pt>
                <c:pt idx="114">
                  <c:v>1034</c:v>
                </c:pt>
                <c:pt idx="115">
                  <c:v>957.14285714285711</c:v>
                </c:pt>
                <c:pt idx="116">
                  <c:v>927.42857142857144</c:v>
                </c:pt>
                <c:pt idx="117">
                  <c:v>909.28571428571433</c:v>
                </c:pt>
                <c:pt idx="118">
                  <c:v>867.42857142857144</c:v>
                </c:pt>
                <c:pt idx="119">
                  <c:v>783.28571428571433</c:v>
                </c:pt>
                <c:pt idx="120">
                  <c:v>751.42857142857144</c:v>
                </c:pt>
                <c:pt idx="121">
                  <c:v>701.42857142857144</c:v>
                </c:pt>
                <c:pt idx="122">
                  <c:v>681.85714285714289</c:v>
                </c:pt>
                <c:pt idx="123">
                  <c:v>652.42857142857144</c:v>
                </c:pt>
                <c:pt idx="124">
                  <c:v>631.85714285714289</c:v>
                </c:pt>
                <c:pt idx="125">
                  <c:v>610.28571428571433</c:v>
                </c:pt>
                <c:pt idx="126">
                  <c:v>550.85714285714289</c:v>
                </c:pt>
                <c:pt idx="127">
                  <c:v>539.28571428571433</c:v>
                </c:pt>
                <c:pt idx="128">
                  <c:v>532.28571428571433</c:v>
                </c:pt>
                <c:pt idx="129">
                  <c:v>512.85714285714289</c:v>
                </c:pt>
                <c:pt idx="130">
                  <c:v>476.71428571428572</c:v>
                </c:pt>
                <c:pt idx="131">
                  <c:v>451.57142857142856</c:v>
                </c:pt>
                <c:pt idx="132">
                  <c:v>434.14285714285717</c:v>
                </c:pt>
                <c:pt idx="133">
                  <c:v>422.85714285714283</c:v>
                </c:pt>
                <c:pt idx="134">
                  <c:v>385.28571428571428</c:v>
                </c:pt>
                <c:pt idx="135">
                  <c:v>325.85714285714283</c:v>
                </c:pt>
                <c:pt idx="136">
                  <c:v>326.14285714285717</c:v>
                </c:pt>
                <c:pt idx="137">
                  <c:v>305.28571428571428</c:v>
                </c:pt>
                <c:pt idx="138">
                  <c:v>282.71428571428572</c:v>
                </c:pt>
                <c:pt idx="139">
                  <c:v>297.28571428571428</c:v>
                </c:pt>
                <c:pt idx="140">
                  <c:v>292.28571428571428</c:v>
                </c:pt>
                <c:pt idx="141">
                  <c:v>275.28571428571428</c:v>
                </c:pt>
                <c:pt idx="142">
                  <c:v>304.14285714285717</c:v>
                </c:pt>
                <c:pt idx="143">
                  <c:v>253.42857142857142</c:v>
                </c:pt>
                <c:pt idx="144">
                  <c:v>264.28571428571428</c:v>
                </c:pt>
                <c:pt idx="145">
                  <c:v>284.42857142857144</c:v>
                </c:pt>
                <c:pt idx="146">
                  <c:v>287.42857142857144</c:v>
                </c:pt>
                <c:pt idx="147">
                  <c:v>277</c:v>
                </c:pt>
                <c:pt idx="148">
                  <c:v>295</c:v>
                </c:pt>
                <c:pt idx="149">
                  <c:v>288.14285714285717</c:v>
                </c:pt>
                <c:pt idx="150">
                  <c:v>243.71428571428572</c:v>
                </c:pt>
                <c:pt idx="151">
                  <c:v>232</c:v>
                </c:pt>
                <c:pt idx="152">
                  <c:v>215.71428571428572</c:v>
                </c:pt>
                <c:pt idx="153">
                  <c:v>204.28571428571428</c:v>
                </c:pt>
                <c:pt idx="154">
                  <c:v>190.42857142857142</c:v>
                </c:pt>
                <c:pt idx="155">
                  <c:v>226</c:v>
                </c:pt>
                <c:pt idx="156">
                  <c:v>221</c:v>
                </c:pt>
                <c:pt idx="157">
                  <c:v>278.57142857142856</c:v>
                </c:pt>
                <c:pt idx="158">
                  <c:v>265.85714285714283</c:v>
                </c:pt>
                <c:pt idx="159">
                  <c:v>258.71428571428572</c:v>
                </c:pt>
                <c:pt idx="160">
                  <c:v>245.14285714285714</c:v>
                </c:pt>
                <c:pt idx="161">
                  <c:v>249.28571428571428</c:v>
                </c:pt>
                <c:pt idx="162">
                  <c:v>192.85714285714286</c:v>
                </c:pt>
                <c:pt idx="163">
                  <c:v>179.28571428571428</c:v>
                </c:pt>
                <c:pt idx="164">
                  <c:v>174.71428571428572</c:v>
                </c:pt>
                <c:pt idx="165">
                  <c:v>183.28571428571428</c:v>
                </c:pt>
                <c:pt idx="166">
                  <c:v>185.85714285714286</c:v>
                </c:pt>
                <c:pt idx="167">
                  <c:v>197.57142857142858</c:v>
                </c:pt>
                <c:pt idx="168">
                  <c:v>196.85714285714286</c:v>
                </c:pt>
                <c:pt idx="169">
                  <c:v>198.42857142857142</c:v>
                </c:pt>
                <c:pt idx="170">
                  <c:v>200.28571428571428</c:v>
                </c:pt>
                <c:pt idx="171">
                  <c:v>207.85714285714286</c:v>
                </c:pt>
                <c:pt idx="172">
                  <c:v>201.14285714285714</c:v>
                </c:pt>
                <c:pt idx="173">
                  <c:v>207.14285714285714</c:v>
                </c:pt>
                <c:pt idx="174">
                  <c:v>201.57142857142858</c:v>
                </c:pt>
                <c:pt idx="175">
                  <c:v>198.28571428571428</c:v>
                </c:pt>
                <c:pt idx="176">
                  <c:v>193.85714285714286</c:v>
                </c:pt>
                <c:pt idx="177">
                  <c:v>196.14285714285714</c:v>
                </c:pt>
                <c:pt idx="178">
                  <c:v>189.71428571428572</c:v>
                </c:pt>
                <c:pt idx="179">
                  <c:v>198.42857142857142</c:v>
                </c:pt>
                <c:pt idx="180">
                  <c:v>196.14285714285714</c:v>
                </c:pt>
                <c:pt idx="181">
                  <c:v>199.14285714285714</c:v>
                </c:pt>
                <c:pt idx="182">
                  <c:v>201.14285714285714</c:v>
                </c:pt>
                <c:pt idx="183">
                  <c:v>218</c:v>
                </c:pt>
                <c:pt idx="184">
                  <c:v>228.85714285714286</c:v>
                </c:pt>
                <c:pt idx="185">
                  <c:v>231.85714285714286</c:v>
                </c:pt>
                <c:pt idx="186">
                  <c:v>235.42857142857142</c:v>
                </c:pt>
                <c:pt idx="187">
                  <c:v>240.57142857142858</c:v>
                </c:pt>
                <c:pt idx="188">
                  <c:v>237.42857142857142</c:v>
                </c:pt>
                <c:pt idx="189">
                  <c:v>248</c:v>
                </c:pt>
                <c:pt idx="190">
                  <c:v>249.14285714285714</c:v>
                </c:pt>
                <c:pt idx="191">
                  <c:v>260</c:v>
                </c:pt>
                <c:pt idx="192">
                  <c:v>278.14285714285717</c:v>
                </c:pt>
                <c:pt idx="193">
                  <c:v>281.14285714285717</c:v>
                </c:pt>
                <c:pt idx="194">
                  <c:v>278.85714285714283</c:v>
                </c:pt>
                <c:pt idx="195">
                  <c:v>277.57142857142856</c:v>
                </c:pt>
                <c:pt idx="196">
                  <c:v>275.85714285714283</c:v>
                </c:pt>
                <c:pt idx="197">
                  <c:v>289.57142857142856</c:v>
                </c:pt>
                <c:pt idx="198">
                  <c:v>292.28571428571428</c:v>
                </c:pt>
                <c:pt idx="199">
                  <c:v>317</c:v>
                </c:pt>
                <c:pt idx="200">
                  <c:v>324.42857142857144</c:v>
                </c:pt>
                <c:pt idx="201">
                  <c:v>356.57142857142856</c:v>
                </c:pt>
                <c:pt idx="202">
                  <c:v>370.85714285714283</c:v>
                </c:pt>
                <c:pt idx="203">
                  <c:v>401</c:v>
                </c:pt>
              </c:numCache>
            </c:numRef>
          </c:val>
          <c:smooth val="0"/>
          <c:extLst>
            <c:ext xmlns:c16="http://schemas.microsoft.com/office/drawing/2014/chart" uri="{C3380CC4-5D6E-409C-BE32-E72D297353CC}">
              <c16:uniqueId val="{00000002-11F8-4DD6-8B74-658A898C9D2D}"/>
            </c:ext>
          </c:extLst>
        </c:ser>
        <c:ser>
          <c:idx val="4"/>
          <c:order val="4"/>
          <c:tx>
            <c:strRef>
              <c:f>Sheet1!$F$1</c:f>
              <c:strCache>
                <c:ptCount val="1"/>
                <c:pt idx="0">
                  <c:v>Spain</c:v>
                </c:pt>
              </c:strCache>
            </c:strRef>
          </c:tx>
          <c:spPr>
            <a:ln w="28575" cap="rnd">
              <a:solidFill>
                <a:schemeClr val="accent5"/>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Sheet1!$F$2:$F$205</c:f>
              <c:numCache>
                <c:formatCode>General</c:formatCode>
                <c:ptCount val="204"/>
                <c:pt idx="0">
                  <c:v>#N/A</c:v>
                </c:pt>
                <c:pt idx="1">
                  <c:v>#N/A</c:v>
                </c:pt>
                <c:pt idx="2">
                  <c:v>#N/A</c:v>
                </c:pt>
                <c:pt idx="3">
                  <c:v>#N/A</c:v>
                </c:pt>
                <c:pt idx="4">
                  <c:v>#N/A</c:v>
                </c:pt>
                <c:pt idx="5">
                  <c:v>#N/A</c:v>
                </c:pt>
                <c:pt idx="6">
                  <c:v>0</c:v>
                </c:pt>
                <c:pt idx="7">
                  <c:v>0</c:v>
                </c:pt>
                <c:pt idx="8">
                  <c:v>0</c:v>
                </c:pt>
                <c:pt idx="9">
                  <c:v>0</c:v>
                </c:pt>
                <c:pt idx="10">
                  <c:v>1</c:v>
                </c:pt>
                <c:pt idx="11">
                  <c:v>0.5</c:v>
                </c:pt>
                <c:pt idx="12">
                  <c:v>0.33333333333333331</c:v>
                </c:pt>
                <c:pt idx="13">
                  <c:v>0.25</c:v>
                </c:pt>
                <c:pt idx="14">
                  <c:v>0.2</c:v>
                </c:pt>
                <c:pt idx="15">
                  <c:v>0.16666666666666666</c:v>
                </c:pt>
                <c:pt idx="16">
                  <c:v>0.14285714285714285</c:v>
                </c:pt>
                <c:pt idx="17">
                  <c:v>0</c:v>
                </c:pt>
                <c:pt idx="18">
                  <c:v>0</c:v>
                </c:pt>
                <c:pt idx="19">
                  <c:v>0.14285714285714285</c:v>
                </c:pt>
                <c:pt idx="20">
                  <c:v>0.14285714285714285</c:v>
                </c:pt>
                <c:pt idx="21">
                  <c:v>0.14285714285714285</c:v>
                </c:pt>
                <c:pt idx="22">
                  <c:v>0.14285714285714285</c:v>
                </c:pt>
                <c:pt idx="23">
                  <c:v>0.14285714285714285</c:v>
                </c:pt>
                <c:pt idx="24">
                  <c:v>0.14285714285714285</c:v>
                </c:pt>
                <c:pt idx="25">
                  <c:v>0.14285714285714285</c:v>
                </c:pt>
                <c:pt idx="26">
                  <c:v>0</c:v>
                </c:pt>
                <c:pt idx="27">
                  <c:v>0</c:v>
                </c:pt>
                <c:pt idx="28">
                  <c:v>0</c:v>
                </c:pt>
                <c:pt idx="29">
                  <c:v>0</c:v>
                </c:pt>
                <c:pt idx="30">
                  <c:v>0</c:v>
                </c:pt>
                <c:pt idx="31">
                  <c:v>0</c:v>
                </c:pt>
                <c:pt idx="32">
                  <c:v>0</c:v>
                </c:pt>
                <c:pt idx="33">
                  <c:v>0</c:v>
                </c:pt>
                <c:pt idx="34">
                  <c:v>0.14285714285714285</c:v>
                </c:pt>
                <c:pt idx="35">
                  <c:v>0.7142857142857143</c:v>
                </c:pt>
                <c:pt idx="36">
                  <c:v>1.4285714285714286</c:v>
                </c:pt>
                <c:pt idx="37">
                  <c:v>3.2857142857142856</c:v>
                </c:pt>
                <c:pt idx="38">
                  <c:v>4.5714285714285712</c:v>
                </c:pt>
                <c:pt idx="39">
                  <c:v>9.1428571428571423</c:v>
                </c:pt>
                <c:pt idx="40">
                  <c:v>11.571428571428571</c:v>
                </c:pt>
                <c:pt idx="41">
                  <c:v>15.857142857142858</c:v>
                </c:pt>
                <c:pt idx="42">
                  <c:v>20.571428571428573</c:v>
                </c:pt>
                <c:pt idx="43">
                  <c:v>26.857142857142858</c:v>
                </c:pt>
                <c:pt idx="44">
                  <c:v>33.714285714285715</c:v>
                </c:pt>
                <c:pt idx="45">
                  <c:v>48.571428571428569</c:v>
                </c:pt>
                <c:pt idx="46">
                  <c:v>52</c:v>
                </c:pt>
                <c:pt idx="47">
                  <c:v>72.285714285714292</c:v>
                </c:pt>
                <c:pt idx="48">
                  <c:v>155.71428571428572</c:v>
                </c:pt>
                <c:pt idx="49">
                  <c:v>212.57142857142858</c:v>
                </c:pt>
                <c:pt idx="50">
                  <c:v>277.14285714285717</c:v>
                </c:pt>
                <c:pt idx="51">
                  <c:v>391.85714285714283</c:v>
                </c:pt>
                <c:pt idx="52">
                  <c:v>551</c:v>
                </c:pt>
                <c:pt idx="53">
                  <c:v>760.42857142857144</c:v>
                </c:pt>
                <c:pt idx="54">
                  <c:v>1023.4285714285714</c:v>
                </c:pt>
                <c:pt idx="55">
                  <c:v>1141</c:v>
                </c:pt>
                <c:pt idx="56">
                  <c:v>1362.7142857142858</c:v>
                </c:pt>
                <c:pt idx="57">
                  <c:v>1653.7142857142858</c:v>
                </c:pt>
                <c:pt idx="58">
                  <c:v>2020.4285714285713</c:v>
                </c:pt>
                <c:pt idx="59">
                  <c:v>2249.8571428571427</c:v>
                </c:pt>
                <c:pt idx="60">
                  <c:v>2739</c:v>
                </c:pt>
                <c:pt idx="61">
                  <c:v>2974.1428571428573</c:v>
                </c:pt>
                <c:pt idx="62">
                  <c:v>3414</c:v>
                </c:pt>
                <c:pt idx="63">
                  <c:v>4070.7142857142858</c:v>
                </c:pt>
                <c:pt idx="64">
                  <c:v>4842</c:v>
                </c:pt>
                <c:pt idx="65">
                  <c:v>5577.2857142857147</c:v>
                </c:pt>
                <c:pt idx="66">
                  <c:v>6297</c:v>
                </c:pt>
                <c:pt idx="67">
                  <c:v>6760.2857142857147</c:v>
                </c:pt>
                <c:pt idx="68">
                  <c:v>7175</c:v>
                </c:pt>
                <c:pt idx="69">
                  <c:v>7443.7142857142853</c:v>
                </c:pt>
                <c:pt idx="70">
                  <c:v>7562.1428571428569</c:v>
                </c:pt>
                <c:pt idx="71">
                  <c:v>7511.5714285714284</c:v>
                </c:pt>
                <c:pt idx="72">
                  <c:v>7325</c:v>
                </c:pt>
                <c:pt idx="73">
                  <c:v>7152.4285714285716</c:v>
                </c:pt>
                <c:pt idx="74">
                  <c:v>6773</c:v>
                </c:pt>
                <c:pt idx="75">
                  <c:v>6361.2857142857147</c:v>
                </c:pt>
                <c:pt idx="76">
                  <c:v>6191.4285714285716</c:v>
                </c:pt>
                <c:pt idx="77">
                  <c:v>5930</c:v>
                </c:pt>
                <c:pt idx="78">
                  <c:v>5667.4285714285716</c:v>
                </c:pt>
                <c:pt idx="79">
                  <c:v>5276.7142857142853</c:v>
                </c:pt>
                <c:pt idx="80">
                  <c:v>4974.8571428571431</c:v>
                </c:pt>
                <c:pt idx="81">
                  <c:v>4741.4285714285716</c:v>
                </c:pt>
                <c:pt idx="82">
                  <c:v>4650.4285714285716</c:v>
                </c:pt>
                <c:pt idx="83">
                  <c:v>4351.4285714285716</c:v>
                </c:pt>
                <c:pt idx="84">
                  <c:v>4185.8571428571431</c:v>
                </c:pt>
                <c:pt idx="85">
                  <c:v>3910.8571428571427</c:v>
                </c:pt>
                <c:pt idx="86">
                  <c:v>3808.1428571428573</c:v>
                </c:pt>
                <c:pt idx="87">
                  <c:v>3706.1428571428573</c:v>
                </c:pt>
                <c:pt idx="88">
                  <c:v>3251</c:v>
                </c:pt>
                <c:pt idx="89">
                  <c:v>3135</c:v>
                </c:pt>
                <c:pt idx="90">
                  <c:v>3111.4285714285716</c:v>
                </c:pt>
                <c:pt idx="91">
                  <c:v>2809.7142857142858</c:v>
                </c:pt>
                <c:pt idx="92">
                  <c:v>2680.5714285714284</c:v>
                </c:pt>
                <c:pt idx="93">
                  <c:v>2437.1428571428573</c:v>
                </c:pt>
                <c:pt idx="94">
                  <c:v>2247.1428571428573</c:v>
                </c:pt>
                <c:pt idx="95">
                  <c:v>2379.7142857142858</c:v>
                </c:pt>
                <c:pt idx="96">
                  <c:v>2300</c:v>
                </c:pt>
                <c:pt idx="97">
                  <c:v>2096.2857142857142</c:v>
                </c:pt>
                <c:pt idx="98">
                  <c:v>1887</c:v>
                </c:pt>
                <c:pt idx="99">
                  <c:v>1647.7142857142858</c:v>
                </c:pt>
                <c:pt idx="100">
                  <c:v>1543.8571428571429</c:v>
                </c:pt>
                <c:pt idx="101">
                  <c:v>1362.1428571428571</c:v>
                </c:pt>
                <c:pt idx="102">
                  <c:v>1261.2857142857142</c:v>
                </c:pt>
                <c:pt idx="103">
                  <c:v>1090.7142857142858</c:v>
                </c:pt>
                <c:pt idx="104">
                  <c:v>1021.2857142857143</c:v>
                </c:pt>
                <c:pt idx="105">
                  <c:v>1026</c:v>
                </c:pt>
                <c:pt idx="106">
                  <c:v>980.28571428571433</c:v>
                </c:pt>
                <c:pt idx="107">
                  <c:v>949.71428571428567</c:v>
                </c:pt>
                <c:pt idx="108">
                  <c:v>879.57142857142856</c:v>
                </c:pt>
                <c:pt idx="109">
                  <c:v>1234</c:v>
                </c:pt>
                <c:pt idx="110">
                  <c:v>1223.5714285714287</c:v>
                </c:pt>
                <c:pt idx="111">
                  <c:v>1144</c:v>
                </c:pt>
                <c:pt idx="112">
                  <c:v>1081</c:v>
                </c:pt>
                <c:pt idx="113">
                  <c:v>1070.7142857142858</c:v>
                </c:pt>
                <c:pt idx="114">
                  <c:v>995</c:v>
                </c:pt>
                <c:pt idx="115">
                  <c:v>962.42857142857144</c:v>
                </c:pt>
                <c:pt idx="116">
                  <c:v>567.57142857142856</c:v>
                </c:pt>
                <c:pt idx="117">
                  <c:v>548</c:v>
                </c:pt>
                <c:pt idx="118">
                  <c:v>540.71428571428567</c:v>
                </c:pt>
                <c:pt idx="119">
                  <c:v>552</c:v>
                </c:pt>
                <c:pt idx="120">
                  <c:v>499.57142857142856</c:v>
                </c:pt>
                <c:pt idx="121">
                  <c:v>663</c:v>
                </c:pt>
                <c:pt idx="122">
                  <c:v>656</c:v>
                </c:pt>
                <c:pt idx="123">
                  <c:v>631.71428571428567</c:v>
                </c:pt>
                <c:pt idx="124">
                  <c:v>648.28571428571433</c:v>
                </c:pt>
                <c:pt idx="125">
                  <c:v>709.42857142857144</c:v>
                </c:pt>
                <c:pt idx="126">
                  <c:v>708.28571428571433</c:v>
                </c:pt>
                <c:pt idx="127">
                  <c:v>801.85714285714289</c:v>
                </c:pt>
                <c:pt idx="128">
                  <c:v>640.57142857142856</c:v>
                </c:pt>
                <c:pt idx="129">
                  <c:v>668.85714285714289</c:v>
                </c:pt>
                <c:pt idx="130">
                  <c:v>628.71428571428567</c:v>
                </c:pt>
                <c:pt idx="131">
                  <c:v>605.42857142857144</c:v>
                </c:pt>
                <c:pt idx="132">
                  <c:v>524.71428571428567</c:v>
                </c:pt>
                <c:pt idx="133">
                  <c:v>508.14285714285717</c:v>
                </c:pt>
                <c:pt idx="134">
                  <c:v>393.42857142857144</c:v>
                </c:pt>
                <c:pt idx="135">
                  <c:v>344.85714285714283</c:v>
                </c:pt>
                <c:pt idx="136">
                  <c:v>297.42857142857144</c:v>
                </c:pt>
                <c:pt idx="137">
                  <c:v>303</c:v>
                </c:pt>
                <c:pt idx="138">
                  <c:v>297</c:v>
                </c:pt>
                <c:pt idx="139">
                  <c:v>290.57142857142856</c:v>
                </c:pt>
                <c:pt idx="140">
                  <c:v>279.14285714285717</c:v>
                </c:pt>
                <c:pt idx="141">
                  <c:v>292.42857142857144</c:v>
                </c:pt>
                <c:pt idx="142">
                  <c:v>318.71428571428572</c:v>
                </c:pt>
                <c:pt idx="143">
                  <c:v>327.85714285714283</c:v>
                </c:pt>
                <c:pt idx="144">
                  <c:v>339.71428571428572</c:v>
                </c:pt>
                <c:pt idx="145">
                  <c:v>341.71428571428572</c:v>
                </c:pt>
                <c:pt idx="146">
                  <c:v>337.42857142857144</c:v>
                </c:pt>
                <c:pt idx="147">
                  <c:v>343.28571428571428</c:v>
                </c:pt>
                <c:pt idx="148">
                  <c:v>365.85714285714283</c:v>
                </c:pt>
                <c:pt idx="149">
                  <c:v>338</c:v>
                </c:pt>
                <c:pt idx="150">
                  <c:v>333.28571428571428</c:v>
                </c:pt>
                <c:pt idx="151">
                  <c:v>334.85714285714283</c:v>
                </c:pt>
                <c:pt idx="152">
                  <c:v>342.14285714285717</c:v>
                </c:pt>
                <c:pt idx="153">
                  <c:v>346.28571428571428</c:v>
                </c:pt>
                <c:pt idx="154">
                  <c:v>343.28571428571428</c:v>
                </c:pt>
                <c:pt idx="155">
                  <c:v>316.85714285714283</c:v>
                </c:pt>
                <c:pt idx="156">
                  <c:v>332.85714285714283</c:v>
                </c:pt>
                <c:pt idx="157">
                  <c:v>361.57142857142856</c:v>
                </c:pt>
                <c:pt idx="158">
                  <c:v>356.85714285714283</c:v>
                </c:pt>
                <c:pt idx="159">
                  <c:v>352.28571428571428</c:v>
                </c:pt>
                <c:pt idx="160">
                  <c:v>359.85714285714283</c:v>
                </c:pt>
                <c:pt idx="161">
                  <c:v>367.57142857142856</c:v>
                </c:pt>
                <c:pt idx="162">
                  <c:v>373.85714285714283</c:v>
                </c:pt>
                <c:pt idx="163">
                  <c:v>377.14285714285717</c:v>
                </c:pt>
                <c:pt idx="164">
                  <c:v>346</c:v>
                </c:pt>
                <c:pt idx="165">
                  <c:v>355</c:v>
                </c:pt>
                <c:pt idx="166">
                  <c:v>393.75</c:v>
                </c:pt>
                <c:pt idx="167">
                  <c:v>403.75</c:v>
                </c:pt>
                <c:pt idx="168">
                  <c:v>402.5</c:v>
                </c:pt>
                <c:pt idx="169">
                  <c:v>427.25</c:v>
                </c:pt>
                <c:pt idx="170">
                  <c:v>529.75</c:v>
                </c:pt>
                <c:pt idx="171">
                  <c:v>423.8</c:v>
                </c:pt>
                <c:pt idx="172">
                  <c:v>353.16666666666669</c:v>
                </c:pt>
                <c:pt idx="173">
                  <c:v>594.85714285714289</c:v>
                </c:pt>
                <c:pt idx="174">
                  <c:v>641.28571428571433</c:v>
                </c:pt>
                <c:pt idx="175">
                  <c:v>711.57142857142856</c:v>
                </c:pt>
                <c:pt idx="176">
                  <c:v>828.42857142857144</c:v>
                </c:pt>
                <c:pt idx="177">
                  <c:v>906.71428571428567</c:v>
                </c:pt>
                <c:pt idx="178">
                  <c:v>906.71428571428567</c:v>
                </c:pt>
                <c:pt idx="179">
                  <c:v>906.71428571428567</c:v>
                </c:pt>
                <c:pt idx="180">
                  <c:v>1269</c:v>
                </c:pt>
                <c:pt idx="181">
                  <c:v>1367.8571428571429</c:v>
                </c:pt>
                <c:pt idx="182">
                  <c:v>1436.7142857142858</c:v>
                </c:pt>
                <c:pt idx="183">
                  <c:v>1615.8571428571429</c:v>
                </c:pt>
                <c:pt idx="184">
                  <c:v>1738</c:v>
                </c:pt>
                <c:pt idx="185">
                  <c:v>1738</c:v>
                </c:pt>
                <c:pt idx="186">
                  <c:v>1738</c:v>
                </c:pt>
                <c:pt idx="187">
                  <c:v>1992.2857142857142</c:v>
                </c:pt>
                <c:pt idx="188">
                  <c:v>2059.4285714285716</c:v>
                </c:pt>
                <c:pt idx="189">
                  <c:v>2155.7142857142858</c:v>
                </c:pt>
                <c:pt idx="190">
                  <c:v>2180.5714285714284</c:v>
                </c:pt>
                <c:pt idx="191">
                  <c:v>2300.1428571428573</c:v>
                </c:pt>
                <c:pt idx="192">
                  <c:v>2300.1428571428573</c:v>
                </c:pt>
                <c:pt idx="193">
                  <c:v>2300.1428571428573</c:v>
                </c:pt>
                <c:pt idx="194">
                  <c:v>2610.2857142857142</c:v>
                </c:pt>
                <c:pt idx="195">
                  <c:v>3172</c:v>
                </c:pt>
                <c:pt idx="196">
                  <c:v>3303.7142857142858</c:v>
                </c:pt>
                <c:pt idx="197">
                  <c:v>3489.2857142857142</c:v>
                </c:pt>
                <c:pt idx="198">
                  <c:v>3691.4285714285716</c:v>
                </c:pt>
                <c:pt idx="199">
                  <c:v>3691.4285714285716</c:v>
                </c:pt>
                <c:pt idx="200">
                  <c:v>3691.4285714285716</c:v>
                </c:pt>
                <c:pt idx="201">
                  <c:v>3703.7142857142858</c:v>
                </c:pt>
                <c:pt idx="202">
                  <c:v>3361</c:v>
                </c:pt>
                <c:pt idx="203">
                  <c:v>3442.6</c:v>
                </c:pt>
              </c:numCache>
            </c:numRef>
          </c:val>
          <c:smooth val="0"/>
          <c:extLst>
            <c:ext xmlns:c16="http://schemas.microsoft.com/office/drawing/2014/chart" uri="{C3380CC4-5D6E-409C-BE32-E72D297353CC}">
              <c16:uniqueId val="{00000003-11F8-4DD6-8B74-658A898C9D2D}"/>
            </c:ext>
          </c:extLst>
        </c:ser>
        <c:ser>
          <c:idx val="5"/>
          <c:order val="5"/>
          <c:tx>
            <c:strRef>
              <c:f>Sheet1!$G$1</c:f>
              <c:strCache>
                <c:ptCount val="1"/>
                <c:pt idx="0">
                  <c:v>Germany</c:v>
                </c:pt>
              </c:strCache>
            </c:strRef>
          </c:tx>
          <c:spPr>
            <a:ln w="28575" cap="rnd">
              <a:solidFill>
                <a:schemeClr val="accent6"/>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Sheet1!$G$2:$G$205</c:f>
              <c:numCache>
                <c:formatCode>General</c:formatCode>
                <c:ptCount val="204"/>
                <c:pt idx="0">
                  <c:v>#N/A</c:v>
                </c:pt>
                <c:pt idx="1">
                  <c:v>#N/A</c:v>
                </c:pt>
                <c:pt idx="2">
                  <c:v>#N/A</c:v>
                </c:pt>
                <c:pt idx="3">
                  <c:v>#N/A</c:v>
                </c:pt>
                <c:pt idx="4">
                  <c:v>#N/A</c:v>
                </c:pt>
                <c:pt idx="5">
                  <c:v>#N/A</c:v>
                </c:pt>
                <c:pt idx="6">
                  <c:v>1</c:v>
                </c:pt>
                <c:pt idx="7">
                  <c:v>2</c:v>
                </c:pt>
                <c:pt idx="8">
                  <c:v>1.3333333333333333</c:v>
                </c:pt>
                <c:pt idx="9">
                  <c:v>1.25</c:v>
                </c:pt>
                <c:pt idx="10">
                  <c:v>1.4</c:v>
                </c:pt>
                <c:pt idx="11">
                  <c:v>1.3333333333333333</c:v>
                </c:pt>
                <c:pt idx="12">
                  <c:v>1.2857142857142858</c:v>
                </c:pt>
                <c:pt idx="13">
                  <c:v>1.4285714285714286</c:v>
                </c:pt>
                <c:pt idx="14">
                  <c:v>1</c:v>
                </c:pt>
                <c:pt idx="15">
                  <c:v>1</c:v>
                </c:pt>
                <c:pt idx="16">
                  <c:v>1</c:v>
                </c:pt>
                <c:pt idx="17">
                  <c:v>0.8571428571428571</c:v>
                </c:pt>
                <c:pt idx="18">
                  <c:v>0.7142857142857143</c:v>
                </c:pt>
                <c:pt idx="19">
                  <c:v>0.5714285714285714</c:v>
                </c:pt>
                <c:pt idx="20">
                  <c:v>0.2857142857142857</c:v>
                </c:pt>
                <c:pt idx="21">
                  <c:v>0.5714285714285714</c:v>
                </c:pt>
                <c:pt idx="22">
                  <c:v>0.5714285714285714</c:v>
                </c:pt>
                <c:pt idx="23">
                  <c:v>0.42857142857142855</c:v>
                </c:pt>
                <c:pt idx="24">
                  <c:v>0.2857142857142857</c:v>
                </c:pt>
                <c:pt idx="25">
                  <c:v>0.2857142857142857</c:v>
                </c:pt>
                <c:pt idx="26">
                  <c:v>0.2857142857142857</c:v>
                </c:pt>
                <c:pt idx="27">
                  <c:v>0.2857142857142857</c:v>
                </c:pt>
                <c:pt idx="28">
                  <c:v>0</c:v>
                </c:pt>
                <c:pt idx="29">
                  <c:v>0</c:v>
                </c:pt>
                <c:pt idx="30">
                  <c:v>0</c:v>
                </c:pt>
                <c:pt idx="31">
                  <c:v>0</c:v>
                </c:pt>
                <c:pt idx="32">
                  <c:v>0</c:v>
                </c:pt>
                <c:pt idx="33">
                  <c:v>0</c:v>
                </c:pt>
                <c:pt idx="34">
                  <c:v>0</c:v>
                </c:pt>
                <c:pt idx="35">
                  <c:v>0.2857142857142857</c:v>
                </c:pt>
                <c:pt idx="36">
                  <c:v>0.8571428571428571</c:v>
                </c:pt>
                <c:pt idx="37">
                  <c:v>4.5714285714285712</c:v>
                </c:pt>
                <c:pt idx="38">
                  <c:v>6</c:v>
                </c:pt>
                <c:pt idx="39">
                  <c:v>13.714285714285714</c:v>
                </c:pt>
                <c:pt idx="40">
                  <c:v>16.285714285714285</c:v>
                </c:pt>
                <c:pt idx="41">
                  <c:v>20.285714285714285</c:v>
                </c:pt>
                <c:pt idx="42">
                  <c:v>25.571428571428573</c:v>
                </c:pt>
                <c:pt idx="43">
                  <c:v>34.428571428571431</c:v>
                </c:pt>
                <c:pt idx="44">
                  <c:v>50.428571428571431</c:v>
                </c:pt>
                <c:pt idx="45">
                  <c:v>89.571428571428569</c:v>
                </c:pt>
                <c:pt idx="46">
                  <c:v>105.14285714285714</c:v>
                </c:pt>
                <c:pt idx="47">
                  <c:v>110.42857142857143</c:v>
                </c:pt>
                <c:pt idx="48">
                  <c:v>140.28571428571428</c:v>
                </c:pt>
                <c:pt idx="49">
                  <c:v>157.14285714285714</c:v>
                </c:pt>
                <c:pt idx="50">
                  <c:v>186.42857142857142</c:v>
                </c:pt>
                <c:pt idx="51">
                  <c:v>281.28571428571428</c:v>
                </c:pt>
                <c:pt idx="52">
                  <c:v>339.71428571428572</c:v>
                </c:pt>
                <c:pt idx="53">
                  <c:v>421.14285714285717</c:v>
                </c:pt>
                <c:pt idx="54">
                  <c:v>562.28571428571433</c:v>
                </c:pt>
                <c:pt idx="55">
                  <c:v>696.14285714285711</c:v>
                </c:pt>
                <c:pt idx="56">
                  <c:v>837.14285714285711</c:v>
                </c:pt>
                <c:pt idx="57">
                  <c:v>947.28571428571433</c:v>
                </c:pt>
                <c:pt idx="58">
                  <c:v>1681.2857142857142</c:v>
                </c:pt>
                <c:pt idx="59">
                  <c:v>2160.7142857142858</c:v>
                </c:pt>
                <c:pt idx="60">
                  <c:v>2524</c:v>
                </c:pt>
                <c:pt idx="61">
                  <c:v>2848</c:v>
                </c:pt>
                <c:pt idx="62">
                  <c:v>3314.2857142857142</c:v>
                </c:pt>
                <c:pt idx="63">
                  <c:v>3485.4285714285716</c:v>
                </c:pt>
                <c:pt idx="64">
                  <c:v>4044.2857142857142</c:v>
                </c:pt>
                <c:pt idx="65">
                  <c:v>4021.4285714285716</c:v>
                </c:pt>
                <c:pt idx="66">
                  <c:v>4342.1428571428569</c:v>
                </c:pt>
                <c:pt idx="67">
                  <c:v>4440.5714285714284</c:v>
                </c:pt>
                <c:pt idx="68">
                  <c:v>4646.2857142857147</c:v>
                </c:pt>
                <c:pt idx="69">
                  <c:v>4671.5714285714284</c:v>
                </c:pt>
                <c:pt idx="70">
                  <c:v>5116</c:v>
                </c:pt>
                <c:pt idx="71">
                  <c:v>5287.7142857142853</c:v>
                </c:pt>
                <c:pt idx="72">
                  <c:v>5344</c:v>
                </c:pt>
                <c:pt idx="73">
                  <c:v>5313.7142857142853</c:v>
                </c:pt>
                <c:pt idx="74">
                  <c:v>5595.2857142857147</c:v>
                </c:pt>
                <c:pt idx="75">
                  <c:v>5441.8571428571431</c:v>
                </c:pt>
                <c:pt idx="76">
                  <c:v>5330.2857142857147</c:v>
                </c:pt>
                <c:pt idx="77">
                  <c:v>5123.1428571428569</c:v>
                </c:pt>
                <c:pt idx="78">
                  <c:v>4954.2857142857147</c:v>
                </c:pt>
                <c:pt idx="79">
                  <c:v>4832.7142857142853</c:v>
                </c:pt>
                <c:pt idx="80">
                  <c:v>4554.2857142857147</c:v>
                </c:pt>
                <c:pt idx="81">
                  <c:v>4109.2857142857147</c:v>
                </c:pt>
                <c:pt idx="82">
                  <c:v>3946.4285714285716</c:v>
                </c:pt>
                <c:pt idx="83">
                  <c:v>3696.1428571428573</c:v>
                </c:pt>
                <c:pt idx="84">
                  <c:v>3479.4285714285716</c:v>
                </c:pt>
                <c:pt idx="85">
                  <c:v>3178.2857142857142</c:v>
                </c:pt>
                <c:pt idx="86">
                  <c:v>2900.7142857142858</c:v>
                </c:pt>
                <c:pt idx="87">
                  <c:v>2825.8571428571427</c:v>
                </c:pt>
                <c:pt idx="88">
                  <c:v>2774</c:v>
                </c:pt>
                <c:pt idx="89">
                  <c:v>2665.1428571428573</c:v>
                </c:pt>
                <c:pt idx="90">
                  <c:v>2622.7142857142858</c:v>
                </c:pt>
                <c:pt idx="91">
                  <c:v>2587.1428571428573</c:v>
                </c:pt>
                <c:pt idx="92">
                  <c:v>2513.7142857142858</c:v>
                </c:pt>
                <c:pt idx="93">
                  <c:v>2364.7142857142858</c:v>
                </c:pt>
                <c:pt idx="94">
                  <c:v>2142.7142857142858</c:v>
                </c:pt>
                <c:pt idx="95">
                  <c:v>2039.7142857142858</c:v>
                </c:pt>
                <c:pt idx="96">
                  <c:v>1931.5714285714287</c:v>
                </c:pt>
                <c:pt idx="97">
                  <c:v>1840</c:v>
                </c:pt>
                <c:pt idx="98">
                  <c:v>1706.7142857142858</c:v>
                </c:pt>
                <c:pt idx="99">
                  <c:v>1581.8571428571429</c:v>
                </c:pt>
                <c:pt idx="100">
                  <c:v>1248</c:v>
                </c:pt>
                <c:pt idx="101">
                  <c:v>1323.5714285714287</c:v>
                </c:pt>
                <c:pt idx="102">
                  <c:v>1188.7142857142858</c:v>
                </c:pt>
                <c:pt idx="103">
                  <c:v>1140.2857142857142</c:v>
                </c:pt>
                <c:pt idx="104">
                  <c:v>1074.7142857142858</c:v>
                </c:pt>
                <c:pt idx="105">
                  <c:v>1036.5714285714287</c:v>
                </c:pt>
                <c:pt idx="106">
                  <c:v>996</c:v>
                </c:pt>
                <c:pt idx="107">
                  <c:v>1168.7142857142858</c:v>
                </c:pt>
                <c:pt idx="108">
                  <c:v>978.28571428571433</c:v>
                </c:pt>
                <c:pt idx="109">
                  <c:v>960.28571428571433</c:v>
                </c:pt>
                <c:pt idx="110">
                  <c:v>914.28571428571433</c:v>
                </c:pt>
                <c:pt idx="111">
                  <c:v>949.71428571428567</c:v>
                </c:pt>
                <c:pt idx="112">
                  <c:v>915.57142857142856</c:v>
                </c:pt>
                <c:pt idx="113">
                  <c:v>878.28571428571433</c:v>
                </c:pt>
                <c:pt idx="114">
                  <c:v>836</c:v>
                </c:pt>
                <c:pt idx="115">
                  <c:v>745.85714285714289</c:v>
                </c:pt>
                <c:pt idx="116">
                  <c:v>733.85714285714289</c:v>
                </c:pt>
                <c:pt idx="117">
                  <c:v>731.71428571428567</c:v>
                </c:pt>
                <c:pt idx="118">
                  <c:v>671.71428571428567</c:v>
                </c:pt>
                <c:pt idx="119">
                  <c:v>671.57142857142856</c:v>
                </c:pt>
                <c:pt idx="120">
                  <c:v>644.71428571428567</c:v>
                </c:pt>
                <c:pt idx="121">
                  <c:v>580</c:v>
                </c:pt>
                <c:pt idx="122">
                  <c:v>582.57142857142856</c:v>
                </c:pt>
                <c:pt idx="123">
                  <c:v>560.85714285714289</c:v>
                </c:pt>
                <c:pt idx="124">
                  <c:v>553.28571428571433</c:v>
                </c:pt>
                <c:pt idx="125">
                  <c:v>541.71428571428567</c:v>
                </c:pt>
                <c:pt idx="126">
                  <c:v>479.57142857142856</c:v>
                </c:pt>
                <c:pt idx="127">
                  <c:v>423.57142857142856</c:v>
                </c:pt>
                <c:pt idx="128">
                  <c:v>463.71428571428572</c:v>
                </c:pt>
                <c:pt idx="129">
                  <c:v>478</c:v>
                </c:pt>
                <c:pt idx="130">
                  <c:v>457.28571428571428</c:v>
                </c:pt>
                <c:pt idx="131">
                  <c:v>463.57142857142856</c:v>
                </c:pt>
                <c:pt idx="132">
                  <c:v>432.28571428571428</c:v>
                </c:pt>
                <c:pt idx="133">
                  <c:v>429.42857142857144</c:v>
                </c:pt>
                <c:pt idx="134">
                  <c:v>435.28571428571428</c:v>
                </c:pt>
                <c:pt idx="135">
                  <c:v>401.85714285714283</c:v>
                </c:pt>
                <c:pt idx="136">
                  <c:v>354.57142857142856</c:v>
                </c:pt>
                <c:pt idx="137">
                  <c:v>356.71428571428572</c:v>
                </c:pt>
                <c:pt idx="138">
                  <c:v>339.71428571428572</c:v>
                </c:pt>
                <c:pt idx="139">
                  <c:v>359.28571428571428</c:v>
                </c:pt>
                <c:pt idx="140">
                  <c:v>355.85714285714283</c:v>
                </c:pt>
                <c:pt idx="141">
                  <c:v>378.85714285714283</c:v>
                </c:pt>
                <c:pt idx="142">
                  <c:v>343.28571428571428</c:v>
                </c:pt>
                <c:pt idx="143">
                  <c:v>334.85714285714283</c:v>
                </c:pt>
                <c:pt idx="144">
                  <c:v>327.14285714285717</c:v>
                </c:pt>
                <c:pt idx="145">
                  <c:v>324</c:v>
                </c:pt>
                <c:pt idx="146">
                  <c:v>328</c:v>
                </c:pt>
                <c:pt idx="147">
                  <c:v>331.85714285714283</c:v>
                </c:pt>
                <c:pt idx="148">
                  <c:v>335.42857142857144</c:v>
                </c:pt>
                <c:pt idx="149">
                  <c:v>408.57142857142856</c:v>
                </c:pt>
                <c:pt idx="150">
                  <c:v>444.71428571428572</c:v>
                </c:pt>
                <c:pt idx="151">
                  <c:v>507.57142857142856</c:v>
                </c:pt>
                <c:pt idx="152">
                  <c:v>556.85714285714289</c:v>
                </c:pt>
                <c:pt idx="153">
                  <c:v>574.71428571428567</c:v>
                </c:pt>
                <c:pt idx="154">
                  <c:v>609.28571428571433</c:v>
                </c:pt>
                <c:pt idx="155">
                  <c:v>616.42857142857144</c:v>
                </c:pt>
                <c:pt idx="156">
                  <c:v>574.57142857142856</c:v>
                </c:pt>
                <c:pt idx="157">
                  <c:v>586.85714285714289</c:v>
                </c:pt>
                <c:pt idx="158">
                  <c:v>525.28571428571433</c:v>
                </c:pt>
                <c:pt idx="159">
                  <c:v>486</c:v>
                </c:pt>
                <c:pt idx="160">
                  <c:v>485.28571428571428</c:v>
                </c:pt>
                <c:pt idx="161">
                  <c:v>468</c:v>
                </c:pt>
                <c:pt idx="162">
                  <c:v>449.85714285714283</c:v>
                </c:pt>
                <c:pt idx="163">
                  <c:v>445.42857142857144</c:v>
                </c:pt>
                <c:pt idx="164">
                  <c:v>407.57142857142856</c:v>
                </c:pt>
                <c:pt idx="165">
                  <c:v>405.14285714285717</c:v>
                </c:pt>
                <c:pt idx="166">
                  <c:v>399</c:v>
                </c:pt>
                <c:pt idx="167">
                  <c:v>383.57142857142856</c:v>
                </c:pt>
                <c:pt idx="168">
                  <c:v>373.71428571428572</c:v>
                </c:pt>
                <c:pt idx="169">
                  <c:v>365</c:v>
                </c:pt>
                <c:pt idx="170">
                  <c:v>357.71428571428572</c:v>
                </c:pt>
                <c:pt idx="171">
                  <c:v>351.42857142857144</c:v>
                </c:pt>
                <c:pt idx="172">
                  <c:v>352.71428571428572</c:v>
                </c:pt>
                <c:pt idx="173">
                  <c:v>344.14285714285717</c:v>
                </c:pt>
                <c:pt idx="174">
                  <c:v>347.28571428571428</c:v>
                </c:pt>
                <c:pt idx="175">
                  <c:v>340.71428571428572</c:v>
                </c:pt>
                <c:pt idx="176">
                  <c:v>353.85714285714283</c:v>
                </c:pt>
                <c:pt idx="177">
                  <c:v>380.71428571428572</c:v>
                </c:pt>
                <c:pt idx="178">
                  <c:v>402.28571428571428</c:v>
                </c:pt>
                <c:pt idx="179">
                  <c:v>395.71428571428572</c:v>
                </c:pt>
                <c:pt idx="180">
                  <c:v>408.57142857142856</c:v>
                </c:pt>
                <c:pt idx="181">
                  <c:v>424.28571428571428</c:v>
                </c:pt>
                <c:pt idx="182">
                  <c:v>439</c:v>
                </c:pt>
                <c:pt idx="183">
                  <c:v>444</c:v>
                </c:pt>
                <c:pt idx="184">
                  <c:v>477.14285714285717</c:v>
                </c:pt>
                <c:pt idx="185">
                  <c:v>513.14285714285711</c:v>
                </c:pt>
                <c:pt idx="186">
                  <c:v>527.85714285714289</c:v>
                </c:pt>
                <c:pt idx="187">
                  <c:v>540.85714285714289</c:v>
                </c:pt>
                <c:pt idx="188">
                  <c:v>556.71428571428567</c:v>
                </c:pt>
                <c:pt idx="189">
                  <c:v>589.57142857142856</c:v>
                </c:pt>
                <c:pt idx="190">
                  <c:v>637.14285714285711</c:v>
                </c:pt>
                <c:pt idx="191">
                  <c:v>645</c:v>
                </c:pt>
                <c:pt idx="192">
                  <c:v>669.85714285714289</c:v>
                </c:pt>
                <c:pt idx="193">
                  <c:v>660.57142857142856</c:v>
                </c:pt>
                <c:pt idx="194">
                  <c:v>684.71428571428567</c:v>
                </c:pt>
                <c:pt idx="195">
                  <c:v>719.85714285714289</c:v>
                </c:pt>
                <c:pt idx="196">
                  <c:v>728</c:v>
                </c:pt>
                <c:pt idx="197">
                  <c:v>748.42857142857144</c:v>
                </c:pt>
                <c:pt idx="198">
                  <c:v>788</c:v>
                </c:pt>
                <c:pt idx="199">
                  <c:v>811.85714285714289</c:v>
                </c:pt>
                <c:pt idx="200">
                  <c:v>856.85714285714289</c:v>
                </c:pt>
                <c:pt idx="201">
                  <c:v>846.42857142857144</c:v>
                </c:pt>
                <c:pt idx="202">
                  <c:v>858.85714285714289</c:v>
                </c:pt>
                <c:pt idx="203">
                  <c:v>878.5</c:v>
                </c:pt>
              </c:numCache>
            </c:numRef>
          </c:val>
          <c:smooth val="0"/>
          <c:extLst xmlns:c15="http://schemas.microsoft.com/office/drawing/2012/chart">
            <c:ext xmlns:c16="http://schemas.microsoft.com/office/drawing/2014/chart" uri="{C3380CC4-5D6E-409C-BE32-E72D297353CC}">
              <c16:uniqueId val="{00000004-11F8-4DD6-8B74-658A898C9D2D}"/>
            </c:ext>
          </c:extLst>
        </c:ser>
        <c:ser>
          <c:idx val="6"/>
          <c:order val="6"/>
          <c:tx>
            <c:strRef>
              <c:f>Sheet1!$H$1</c:f>
              <c:strCache>
                <c:ptCount val="1"/>
                <c:pt idx="0">
                  <c:v>United Kingdom</c:v>
                </c:pt>
              </c:strCache>
            </c:strRef>
          </c:tx>
          <c:spPr>
            <a:ln w="28575" cap="rnd">
              <a:solidFill>
                <a:schemeClr val="accent1">
                  <a:lumMod val="60000"/>
                </a:schemeClr>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Sheet1!$H$2:$H$205</c:f>
              <c:numCache>
                <c:formatCode>General</c:formatCode>
                <c:ptCount val="204"/>
                <c:pt idx="0">
                  <c:v>#N/A</c:v>
                </c:pt>
                <c:pt idx="1">
                  <c:v>#N/A</c:v>
                </c:pt>
                <c:pt idx="2">
                  <c:v>#N/A</c:v>
                </c:pt>
                <c:pt idx="3">
                  <c:v>#N/A</c:v>
                </c:pt>
                <c:pt idx="4">
                  <c:v>#N/A</c:v>
                </c:pt>
                <c:pt idx="5">
                  <c:v>#N/A</c:v>
                </c:pt>
                <c:pt idx="6">
                  <c:v>0</c:v>
                </c:pt>
                <c:pt idx="7">
                  <c:v>0</c:v>
                </c:pt>
                <c:pt idx="8">
                  <c:v>0</c:v>
                </c:pt>
                <c:pt idx="9">
                  <c:v>2</c:v>
                </c:pt>
                <c:pt idx="10">
                  <c:v>1</c:v>
                </c:pt>
                <c:pt idx="11">
                  <c:v>0.66666666666666663</c:v>
                </c:pt>
                <c:pt idx="12">
                  <c:v>0.5</c:v>
                </c:pt>
                <c:pt idx="13">
                  <c:v>0.4</c:v>
                </c:pt>
                <c:pt idx="14">
                  <c:v>0.33333333333333331</c:v>
                </c:pt>
                <c:pt idx="15">
                  <c:v>0.2857142857142857</c:v>
                </c:pt>
                <c:pt idx="16">
                  <c:v>0.14285714285714285</c:v>
                </c:pt>
                <c:pt idx="17">
                  <c:v>0.14285714285714285</c:v>
                </c:pt>
                <c:pt idx="18">
                  <c:v>0.2857142857142857</c:v>
                </c:pt>
                <c:pt idx="19">
                  <c:v>0.2857142857142857</c:v>
                </c:pt>
                <c:pt idx="20">
                  <c:v>0.8571428571428571</c:v>
                </c:pt>
                <c:pt idx="21">
                  <c:v>0.8571428571428571</c:v>
                </c:pt>
                <c:pt idx="22">
                  <c:v>1</c:v>
                </c:pt>
                <c:pt idx="23">
                  <c:v>0.8571428571428571</c:v>
                </c:pt>
                <c:pt idx="24">
                  <c:v>0.8571428571428571</c:v>
                </c:pt>
                <c:pt idx="25">
                  <c:v>0.7142857142857143</c:v>
                </c:pt>
                <c:pt idx="26">
                  <c:v>0.7142857142857143</c:v>
                </c:pt>
                <c:pt idx="27">
                  <c:v>0.14285714285714285</c:v>
                </c:pt>
                <c:pt idx="28">
                  <c:v>0.14285714285714285</c:v>
                </c:pt>
                <c:pt idx="29">
                  <c:v>0</c:v>
                </c:pt>
                <c:pt idx="30">
                  <c:v>0</c:v>
                </c:pt>
                <c:pt idx="31">
                  <c:v>0</c:v>
                </c:pt>
                <c:pt idx="32">
                  <c:v>0</c:v>
                </c:pt>
                <c:pt idx="33">
                  <c:v>0.5714285714285714</c:v>
                </c:pt>
                <c:pt idx="34">
                  <c:v>0.5714285714285714</c:v>
                </c:pt>
                <c:pt idx="35">
                  <c:v>0.5714285714285714</c:v>
                </c:pt>
                <c:pt idx="36">
                  <c:v>0.5714285714285714</c:v>
                </c:pt>
                <c:pt idx="37">
                  <c:v>1</c:v>
                </c:pt>
                <c:pt idx="38">
                  <c:v>1.2857142857142858</c:v>
                </c:pt>
                <c:pt idx="39">
                  <c:v>2</c:v>
                </c:pt>
                <c:pt idx="40">
                  <c:v>3.2857142857142856</c:v>
                </c:pt>
                <c:pt idx="41">
                  <c:v>3.8571428571428572</c:v>
                </c:pt>
                <c:pt idx="42">
                  <c:v>5.4285714285714288</c:v>
                </c:pt>
                <c:pt idx="43">
                  <c:v>10.285714285714286</c:v>
                </c:pt>
                <c:pt idx="44">
                  <c:v>14.142857142857142</c:v>
                </c:pt>
                <c:pt idx="45">
                  <c:v>20.714285714285715</c:v>
                </c:pt>
                <c:pt idx="46">
                  <c:v>26.142857142857142</c:v>
                </c:pt>
                <c:pt idx="47">
                  <c:v>33.857142857142854</c:v>
                </c:pt>
                <c:pt idx="48">
                  <c:v>40.142857142857146</c:v>
                </c:pt>
                <c:pt idx="49">
                  <c:v>46</c:v>
                </c:pt>
                <c:pt idx="50">
                  <c:v>53</c:v>
                </c:pt>
                <c:pt idx="51">
                  <c:v>67.857142857142861</c:v>
                </c:pt>
                <c:pt idx="52">
                  <c:v>77.714285714285708</c:v>
                </c:pt>
                <c:pt idx="53">
                  <c:v>133.42857142857142</c:v>
                </c:pt>
                <c:pt idx="54">
                  <c:v>159.71428571428572</c:v>
                </c:pt>
                <c:pt idx="55">
                  <c:v>174.57142857142858</c:v>
                </c:pt>
                <c:pt idx="56">
                  <c:v>225.28571428571428</c:v>
                </c:pt>
                <c:pt idx="57">
                  <c:v>310.57142857142856</c:v>
                </c:pt>
                <c:pt idx="58">
                  <c:v>383.85714285714283</c:v>
                </c:pt>
                <c:pt idx="59">
                  <c:v>468</c:v>
                </c:pt>
                <c:pt idx="60">
                  <c:v>554</c:v>
                </c:pt>
                <c:pt idx="61">
                  <c:v>613.14285714285711</c:v>
                </c:pt>
                <c:pt idx="62">
                  <c:v>729.57142857142856</c:v>
                </c:pt>
                <c:pt idx="63">
                  <c:v>875.28571428571433</c:v>
                </c:pt>
                <c:pt idx="64">
                  <c:v>985.57142857142856</c:v>
                </c:pt>
                <c:pt idx="65">
                  <c:v>1197.2857142857142</c:v>
                </c:pt>
                <c:pt idx="66">
                  <c:v>1508.5714285714287</c:v>
                </c:pt>
                <c:pt idx="67">
                  <c:v>1724.4285714285713</c:v>
                </c:pt>
                <c:pt idx="68">
                  <c:v>1977</c:v>
                </c:pt>
                <c:pt idx="69">
                  <c:v>2213</c:v>
                </c:pt>
                <c:pt idx="70">
                  <c:v>2439</c:v>
                </c:pt>
                <c:pt idx="71">
                  <c:v>2849.2857142857142</c:v>
                </c:pt>
                <c:pt idx="72">
                  <c:v>3151.4285714285716</c:v>
                </c:pt>
                <c:pt idx="73">
                  <c:v>3375</c:v>
                </c:pt>
                <c:pt idx="74">
                  <c:v>3544.8571428571427</c:v>
                </c:pt>
                <c:pt idx="75">
                  <c:v>4040.5714285714284</c:v>
                </c:pt>
                <c:pt idx="76">
                  <c:v>4209.5714285714284</c:v>
                </c:pt>
                <c:pt idx="77">
                  <c:v>4298.8571428571431</c:v>
                </c:pt>
                <c:pt idx="78">
                  <c:v>4465.5714285714284</c:v>
                </c:pt>
                <c:pt idx="79">
                  <c:v>4479.8571428571431</c:v>
                </c:pt>
                <c:pt idx="80">
                  <c:v>4586.2857142857147</c:v>
                </c:pt>
                <c:pt idx="81">
                  <c:v>5298.2857142857147</c:v>
                </c:pt>
                <c:pt idx="82">
                  <c:v>5210.4285714285716</c:v>
                </c:pt>
                <c:pt idx="83">
                  <c:v>5287.5714285714284</c:v>
                </c:pt>
                <c:pt idx="84">
                  <c:v>5518.7142857142853</c:v>
                </c:pt>
                <c:pt idx="85">
                  <c:v>5391.8571428571431</c:v>
                </c:pt>
                <c:pt idx="86">
                  <c:v>5430.8571428571431</c:v>
                </c:pt>
                <c:pt idx="87">
                  <c:v>5488.5714285714284</c:v>
                </c:pt>
                <c:pt idx="88">
                  <c:v>5032.2857142857147</c:v>
                </c:pt>
                <c:pt idx="89">
                  <c:v>5112.5714285714284</c:v>
                </c:pt>
                <c:pt idx="90">
                  <c:v>5160.2857142857147</c:v>
                </c:pt>
                <c:pt idx="91">
                  <c:v>5024.4285714285716</c:v>
                </c:pt>
                <c:pt idx="92">
                  <c:v>5002.7142857142853</c:v>
                </c:pt>
                <c:pt idx="93">
                  <c:v>4997.8571428571431</c:v>
                </c:pt>
                <c:pt idx="94">
                  <c:v>4967.4285714285716</c:v>
                </c:pt>
                <c:pt idx="95">
                  <c:v>4880</c:v>
                </c:pt>
                <c:pt idx="96">
                  <c:v>4681.8571428571431</c:v>
                </c:pt>
                <c:pt idx="97">
                  <c:v>4629.4285714285716</c:v>
                </c:pt>
                <c:pt idx="98">
                  <c:v>4585.8571428571431</c:v>
                </c:pt>
                <c:pt idx="99">
                  <c:v>4532.2857142857147</c:v>
                </c:pt>
                <c:pt idx="100">
                  <c:v>4739.2857142857147</c:v>
                </c:pt>
                <c:pt idx="101">
                  <c:v>4855.7142857142853</c:v>
                </c:pt>
                <c:pt idx="102">
                  <c:v>4840.4285714285716</c:v>
                </c:pt>
                <c:pt idx="103">
                  <c:v>4822.7142857142853</c:v>
                </c:pt>
                <c:pt idx="104">
                  <c:v>4776.4285714285716</c:v>
                </c:pt>
                <c:pt idx="105">
                  <c:v>4835</c:v>
                </c:pt>
                <c:pt idx="106">
                  <c:v>5140</c:v>
                </c:pt>
                <c:pt idx="107">
                  <c:v>5066</c:v>
                </c:pt>
                <c:pt idx="108">
                  <c:v>4844.2857142857147</c:v>
                </c:pt>
                <c:pt idx="109">
                  <c:v>4714.2857142857147</c:v>
                </c:pt>
                <c:pt idx="110">
                  <c:v>4654.8571428571431</c:v>
                </c:pt>
                <c:pt idx="111">
                  <c:v>4639.4285714285716</c:v>
                </c:pt>
                <c:pt idx="112">
                  <c:v>4496.1428571428569</c:v>
                </c:pt>
                <c:pt idx="113">
                  <c:v>4072</c:v>
                </c:pt>
                <c:pt idx="114">
                  <c:v>3776.5714285714284</c:v>
                </c:pt>
                <c:pt idx="115">
                  <c:v>3621</c:v>
                </c:pt>
                <c:pt idx="116">
                  <c:v>3557.2857142857142</c:v>
                </c:pt>
                <c:pt idx="117">
                  <c:v>3501.7142857142858</c:v>
                </c:pt>
                <c:pt idx="118">
                  <c:v>3335.1428571428573</c:v>
                </c:pt>
                <c:pt idx="119">
                  <c:v>3193.5714285714284</c:v>
                </c:pt>
                <c:pt idx="120">
                  <c:v>2805.4285714285716</c:v>
                </c:pt>
                <c:pt idx="121">
                  <c:v>2686.7142857142858</c:v>
                </c:pt>
                <c:pt idx="122">
                  <c:v>2647.7142857142858</c:v>
                </c:pt>
                <c:pt idx="123">
                  <c:v>2577.5714285714284</c:v>
                </c:pt>
                <c:pt idx="124">
                  <c:v>2416.2857142857142</c:v>
                </c:pt>
                <c:pt idx="125">
                  <c:v>2261.1428571428573</c:v>
                </c:pt>
                <c:pt idx="126">
                  <c:v>2494.1428571428573</c:v>
                </c:pt>
                <c:pt idx="127">
                  <c:v>2706.7142857142858</c:v>
                </c:pt>
                <c:pt idx="128">
                  <c:v>2602.7142857142858</c:v>
                </c:pt>
                <c:pt idx="129">
                  <c:v>2432.4285714285716</c:v>
                </c:pt>
                <c:pt idx="130">
                  <c:v>2238.8571428571427</c:v>
                </c:pt>
                <c:pt idx="131">
                  <c:v>2171.8571428571427</c:v>
                </c:pt>
                <c:pt idx="132">
                  <c:v>2164</c:v>
                </c:pt>
                <c:pt idx="133">
                  <c:v>1822.5714285714287</c:v>
                </c:pt>
                <c:pt idx="134">
                  <c:v>1802.2857142857142</c:v>
                </c:pt>
                <c:pt idx="135">
                  <c:v>1790.5714285714287</c:v>
                </c:pt>
                <c:pt idx="136">
                  <c:v>1727</c:v>
                </c:pt>
                <c:pt idx="137">
                  <c:v>1720.2857142857142</c:v>
                </c:pt>
                <c:pt idx="138">
                  <c:v>1633.1428571428571</c:v>
                </c:pt>
                <c:pt idx="139">
                  <c:v>1581</c:v>
                </c:pt>
                <c:pt idx="140">
                  <c:v>1593.5714285714287</c:v>
                </c:pt>
                <c:pt idx="141">
                  <c:v>1469.5714285714287</c:v>
                </c:pt>
                <c:pt idx="142">
                  <c:v>1392.5714285714287</c:v>
                </c:pt>
                <c:pt idx="143">
                  <c:v>1377</c:v>
                </c:pt>
                <c:pt idx="144">
                  <c:v>1358.1428571428571</c:v>
                </c:pt>
                <c:pt idx="145">
                  <c:v>1385</c:v>
                </c:pt>
                <c:pt idx="146">
                  <c:v>1351.1428571428571</c:v>
                </c:pt>
                <c:pt idx="147">
                  <c:v>1285.1428571428571</c:v>
                </c:pt>
                <c:pt idx="148">
                  <c:v>1301.1428571428571</c:v>
                </c:pt>
                <c:pt idx="149">
                  <c:v>1294.2857142857142</c:v>
                </c:pt>
                <c:pt idx="150">
                  <c:v>1266.4285714285713</c:v>
                </c:pt>
                <c:pt idx="151">
                  <c:v>1247.8571428571429</c:v>
                </c:pt>
                <c:pt idx="152">
                  <c:v>1206</c:v>
                </c:pt>
                <c:pt idx="153">
                  <c:v>1204.5714285714287</c:v>
                </c:pt>
                <c:pt idx="154">
                  <c:v>1153.4285714285713</c:v>
                </c:pt>
                <c:pt idx="155">
                  <c:v>1087.2857142857142</c:v>
                </c:pt>
                <c:pt idx="156">
                  <c:v>1073</c:v>
                </c:pt>
                <c:pt idx="157">
                  <c:v>1077.8571428571429</c:v>
                </c:pt>
                <c:pt idx="158">
                  <c:v>1020</c:v>
                </c:pt>
                <c:pt idx="159">
                  <c:v>974.28571428571433</c:v>
                </c:pt>
                <c:pt idx="160">
                  <c:v>953.71428571428567</c:v>
                </c:pt>
                <c:pt idx="161">
                  <c:v>920.57142857142856</c:v>
                </c:pt>
                <c:pt idx="162">
                  <c:v>945.85714285714289</c:v>
                </c:pt>
                <c:pt idx="163">
                  <c:v>917.16666666666663</c:v>
                </c:pt>
                <c:pt idx="164">
                  <c:v>773.66666666666663</c:v>
                </c:pt>
                <c:pt idx="165">
                  <c:v>729.33333333333337</c:v>
                </c:pt>
                <c:pt idx="166">
                  <c:v>665.16666666666663</c:v>
                </c:pt>
                <c:pt idx="167">
                  <c:v>622</c:v>
                </c:pt>
                <c:pt idx="168">
                  <c:v>624.5</c:v>
                </c:pt>
                <c:pt idx="169">
                  <c:v>585.83333333333337</c:v>
                </c:pt>
                <c:pt idx="170">
                  <c:v>601.14285714285711</c:v>
                </c:pt>
                <c:pt idx="171">
                  <c:v>629.14285714285711</c:v>
                </c:pt>
                <c:pt idx="172">
                  <c:v>620.71428571428567</c:v>
                </c:pt>
                <c:pt idx="173">
                  <c:v>610.14285714285711</c:v>
                </c:pt>
                <c:pt idx="174">
                  <c:v>582.42857142857144</c:v>
                </c:pt>
                <c:pt idx="175">
                  <c:v>585.57142857142856</c:v>
                </c:pt>
                <c:pt idx="176">
                  <c:v>598.14285714285711</c:v>
                </c:pt>
                <c:pt idx="177">
                  <c:v>609.42857142857144</c:v>
                </c:pt>
                <c:pt idx="178">
                  <c:v>607.85714285714289</c:v>
                </c:pt>
                <c:pt idx="179">
                  <c:v>608.42857142857144</c:v>
                </c:pt>
                <c:pt idx="180">
                  <c:v>615.71428571428567</c:v>
                </c:pt>
                <c:pt idx="181">
                  <c:v>623.14285714285711</c:v>
                </c:pt>
                <c:pt idx="182">
                  <c:v>632.71428571428567</c:v>
                </c:pt>
                <c:pt idx="183">
                  <c:v>642.14285714285711</c:v>
                </c:pt>
                <c:pt idx="184">
                  <c:v>642.28571428571433</c:v>
                </c:pt>
                <c:pt idx="185">
                  <c:v>646.14285714285711</c:v>
                </c:pt>
                <c:pt idx="186">
                  <c:v>660.14285714285711</c:v>
                </c:pt>
                <c:pt idx="187">
                  <c:v>649.85714285714289</c:v>
                </c:pt>
                <c:pt idx="188">
                  <c:v>643.85714285714289</c:v>
                </c:pt>
                <c:pt idx="189">
                  <c:v>540.57142857142856</c:v>
                </c:pt>
                <c:pt idx="190">
                  <c:v>542.28571428571433</c:v>
                </c:pt>
                <c:pt idx="191">
                  <c:v>552.71428571428567</c:v>
                </c:pt>
                <c:pt idx="192">
                  <c:v>574</c:v>
                </c:pt>
                <c:pt idx="193">
                  <c:v>588.85714285714289</c:v>
                </c:pt>
                <c:pt idx="194">
                  <c:v>634.85714285714289</c:v>
                </c:pt>
                <c:pt idx="195">
                  <c:v>714.42857142857144</c:v>
                </c:pt>
                <c:pt idx="196">
                  <c:v>800.14285714285711</c:v>
                </c:pt>
                <c:pt idx="197">
                  <c:v>818.42857142857144</c:v>
                </c:pt>
                <c:pt idx="198">
                  <c:v>833.28571428571433</c:v>
                </c:pt>
                <c:pt idx="199">
                  <c:v>832</c:v>
                </c:pt>
                <c:pt idx="200">
                  <c:v>830.14285714285711</c:v>
                </c:pt>
                <c:pt idx="201">
                  <c:v>875.71428571428567</c:v>
                </c:pt>
                <c:pt idx="202">
                  <c:v>859.71428571428567</c:v>
                </c:pt>
                <c:pt idx="203">
                  <c:v>891.33333333333337</c:v>
                </c:pt>
              </c:numCache>
            </c:numRef>
          </c:val>
          <c:smooth val="0"/>
          <c:extLst xmlns:c15="http://schemas.microsoft.com/office/drawing/2012/chart">
            <c:ext xmlns:c16="http://schemas.microsoft.com/office/drawing/2014/chart" uri="{C3380CC4-5D6E-409C-BE32-E72D297353CC}">
              <c16:uniqueId val="{00000005-11F8-4DD6-8B74-658A898C9D2D}"/>
            </c:ext>
          </c:extLst>
        </c:ser>
        <c:ser>
          <c:idx val="7"/>
          <c:order val="7"/>
          <c:tx>
            <c:strRef>
              <c:f>Sheet1!$I$1</c:f>
              <c:strCache>
                <c:ptCount val="1"/>
                <c:pt idx="0">
                  <c:v>Russia</c:v>
                </c:pt>
              </c:strCache>
            </c:strRef>
          </c:tx>
          <c:spPr>
            <a:ln w="28575" cap="rnd">
              <a:solidFill>
                <a:srgbClr val="FF0000"/>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Sheet1!$I$2:$I$205</c:f>
              <c:numCache>
                <c:formatCode>General</c:formatCode>
                <c:ptCount val="204"/>
                <c:pt idx="0">
                  <c:v>#N/A</c:v>
                </c:pt>
                <c:pt idx="1">
                  <c:v>#N/A</c:v>
                </c:pt>
                <c:pt idx="2">
                  <c:v>#N/A</c:v>
                </c:pt>
                <c:pt idx="3">
                  <c:v>#N/A</c:v>
                </c:pt>
                <c:pt idx="4">
                  <c:v>#N/A</c:v>
                </c:pt>
                <c:pt idx="5">
                  <c:v>#N/A</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0.33333333333333331</c:v>
                </c:pt>
                <c:pt idx="42">
                  <c:v>0.5</c:v>
                </c:pt>
                <c:pt idx="43">
                  <c:v>0.4</c:v>
                </c:pt>
                <c:pt idx="44">
                  <c:v>0.33333333333333331</c:v>
                </c:pt>
                <c:pt idx="45">
                  <c:v>1.1428571428571428</c:v>
                </c:pt>
                <c:pt idx="46">
                  <c:v>1.1428571428571428</c:v>
                </c:pt>
                <c:pt idx="47">
                  <c:v>1.1428571428571428</c:v>
                </c:pt>
                <c:pt idx="48">
                  <c:v>1</c:v>
                </c:pt>
                <c:pt idx="49">
                  <c:v>0.8571428571428571</c:v>
                </c:pt>
                <c:pt idx="50">
                  <c:v>3</c:v>
                </c:pt>
                <c:pt idx="51">
                  <c:v>3.7142857142857144</c:v>
                </c:pt>
                <c:pt idx="52">
                  <c:v>5</c:v>
                </c:pt>
                <c:pt idx="53">
                  <c:v>7</c:v>
                </c:pt>
                <c:pt idx="54">
                  <c:v>7.5714285714285712</c:v>
                </c:pt>
                <c:pt idx="55">
                  <c:v>11.857142857142858</c:v>
                </c:pt>
                <c:pt idx="56">
                  <c:v>14.857142857142858</c:v>
                </c:pt>
                <c:pt idx="57">
                  <c:v>17.428571428571427</c:v>
                </c:pt>
                <c:pt idx="58">
                  <c:v>24.142857142857142</c:v>
                </c:pt>
                <c:pt idx="59">
                  <c:v>29.714285714285715</c:v>
                </c:pt>
                <c:pt idx="60">
                  <c:v>35.285714285714285</c:v>
                </c:pt>
                <c:pt idx="61">
                  <c:v>53.571428571428569</c:v>
                </c:pt>
                <c:pt idx="62">
                  <c:v>49.285714285714285</c:v>
                </c:pt>
                <c:pt idx="63">
                  <c:v>54.428571428571431</c:v>
                </c:pt>
                <c:pt idx="64">
                  <c:v>73</c:v>
                </c:pt>
                <c:pt idx="65">
                  <c:v>91.571428571428569</c:v>
                </c:pt>
                <c:pt idx="66">
                  <c:v>111.85714285714286</c:v>
                </c:pt>
                <c:pt idx="67">
                  <c:v>136.85714285714286</c:v>
                </c:pt>
                <c:pt idx="68">
                  <c:v>156.57142857142858</c:v>
                </c:pt>
                <c:pt idx="69">
                  <c:v>199.71428571428572</c:v>
                </c:pt>
                <c:pt idx="70">
                  <c:v>263.14285714285717</c:v>
                </c:pt>
                <c:pt idx="71">
                  <c:v>302.71428571428572</c:v>
                </c:pt>
                <c:pt idx="72">
                  <c:v>386.85714285714283</c:v>
                </c:pt>
                <c:pt idx="73">
                  <c:v>444.71428571428572</c:v>
                </c:pt>
                <c:pt idx="74">
                  <c:v>495.28571428571428</c:v>
                </c:pt>
                <c:pt idx="75">
                  <c:v>550.71428571428567</c:v>
                </c:pt>
                <c:pt idx="76">
                  <c:v>643.85714285714289</c:v>
                </c:pt>
                <c:pt idx="77">
                  <c:v>737.14285714285711</c:v>
                </c:pt>
                <c:pt idx="78">
                  <c:v>842.14285714285711</c:v>
                </c:pt>
                <c:pt idx="79">
                  <c:v>940.42857142857144</c:v>
                </c:pt>
                <c:pt idx="80">
                  <c:v>1109.7142857142858</c:v>
                </c:pt>
                <c:pt idx="81">
                  <c:v>1264.7142857142858</c:v>
                </c:pt>
                <c:pt idx="82">
                  <c:v>1483</c:v>
                </c:pt>
                <c:pt idx="83">
                  <c:v>1712.1428571428571</c:v>
                </c:pt>
                <c:pt idx="84">
                  <c:v>1943.5714285714287</c:v>
                </c:pt>
                <c:pt idx="85">
                  <c:v>2259.7142857142858</c:v>
                </c:pt>
                <c:pt idx="86">
                  <c:v>2543.8571428571427</c:v>
                </c:pt>
                <c:pt idx="87">
                  <c:v>2870.1428571428573</c:v>
                </c:pt>
                <c:pt idx="88">
                  <c:v>3315.5714285714284</c:v>
                </c:pt>
                <c:pt idx="89">
                  <c:v>3869</c:v>
                </c:pt>
                <c:pt idx="90">
                  <c:v>4113.2857142857147</c:v>
                </c:pt>
                <c:pt idx="91">
                  <c:v>4523</c:v>
                </c:pt>
                <c:pt idx="92">
                  <c:v>4787</c:v>
                </c:pt>
                <c:pt idx="93">
                  <c:v>4976.4285714285716</c:v>
                </c:pt>
                <c:pt idx="94">
                  <c:v>5230.5714285714284</c:v>
                </c:pt>
                <c:pt idx="95">
                  <c:v>5399.2857142857147</c:v>
                </c:pt>
                <c:pt idx="96">
                  <c:v>5442.2857142857147</c:v>
                </c:pt>
                <c:pt idx="97">
                  <c:v>5718</c:v>
                </c:pt>
                <c:pt idx="98">
                  <c:v>5827.8571428571431</c:v>
                </c:pt>
                <c:pt idx="99">
                  <c:v>5914.2857142857147</c:v>
                </c:pt>
                <c:pt idx="100">
                  <c:v>6246.4285714285716</c:v>
                </c:pt>
                <c:pt idx="101">
                  <c:v>6544.1428571428569</c:v>
                </c:pt>
                <c:pt idx="102">
                  <c:v>7066.5714285714284</c:v>
                </c:pt>
                <c:pt idx="103">
                  <c:v>7676.8571428571431</c:v>
                </c:pt>
                <c:pt idx="104">
                  <c:v>8303</c:v>
                </c:pt>
                <c:pt idx="105">
                  <c:v>8830.2857142857138</c:v>
                </c:pt>
                <c:pt idx="106">
                  <c:v>9504.2857142857138</c:v>
                </c:pt>
                <c:pt idx="107">
                  <c:v>10094.571428571429</c:v>
                </c:pt>
                <c:pt idx="108">
                  <c:v>10489.714285714286</c:v>
                </c:pt>
                <c:pt idx="109">
                  <c:v>10660.285714285714</c:v>
                </c:pt>
                <c:pt idx="110">
                  <c:v>10714.428571428571</c:v>
                </c:pt>
                <c:pt idx="111">
                  <c:v>10868</c:v>
                </c:pt>
                <c:pt idx="112">
                  <c:v>10981.857142857143</c:v>
                </c:pt>
                <c:pt idx="113">
                  <c:v>10906</c:v>
                </c:pt>
                <c:pt idx="114">
                  <c:v>10726.428571428571</c:v>
                </c:pt>
                <c:pt idx="115">
                  <c:v>10712</c:v>
                </c:pt>
                <c:pt idx="116">
                  <c:v>10481</c:v>
                </c:pt>
                <c:pt idx="117">
                  <c:v>10294.857142857143</c:v>
                </c:pt>
                <c:pt idx="118">
                  <c:v>9904.8571428571431</c:v>
                </c:pt>
                <c:pt idx="119">
                  <c:v>9671.1428571428569</c:v>
                </c:pt>
                <c:pt idx="120">
                  <c:v>9490.5714285714294</c:v>
                </c:pt>
                <c:pt idx="121">
                  <c:v>9329.8571428571431</c:v>
                </c:pt>
                <c:pt idx="122">
                  <c:v>9086.4285714285706</c:v>
                </c:pt>
                <c:pt idx="123">
                  <c:v>9119.8571428571431</c:v>
                </c:pt>
                <c:pt idx="124">
                  <c:v>8961.2857142857138</c:v>
                </c:pt>
                <c:pt idx="125">
                  <c:v>8964.1428571428569</c:v>
                </c:pt>
                <c:pt idx="126">
                  <c:v>8914.4285714285706</c:v>
                </c:pt>
                <c:pt idx="127">
                  <c:v>8853.5714285714294</c:v>
                </c:pt>
                <c:pt idx="128">
                  <c:v>8785.2857142857138</c:v>
                </c:pt>
                <c:pt idx="129">
                  <c:v>8739.2857142857138</c:v>
                </c:pt>
                <c:pt idx="130">
                  <c:v>8670.4285714285706</c:v>
                </c:pt>
                <c:pt idx="131">
                  <c:v>8766</c:v>
                </c:pt>
                <c:pt idx="132">
                  <c:v>8778.7142857142862</c:v>
                </c:pt>
                <c:pt idx="133">
                  <c:v>8771.2857142857138</c:v>
                </c:pt>
                <c:pt idx="134">
                  <c:v>8799.5714285714294</c:v>
                </c:pt>
                <c:pt idx="135">
                  <c:v>8865.2857142857138</c:v>
                </c:pt>
                <c:pt idx="136">
                  <c:v>8887.2857142857138</c:v>
                </c:pt>
                <c:pt idx="137">
                  <c:v>8873.4285714285706</c:v>
                </c:pt>
                <c:pt idx="138">
                  <c:v>8832.8571428571431</c:v>
                </c:pt>
                <c:pt idx="139">
                  <c:v>8825.7142857142862</c:v>
                </c:pt>
                <c:pt idx="140">
                  <c:v>8787.4285714285706</c:v>
                </c:pt>
                <c:pt idx="141">
                  <c:v>8768.5714285714294</c:v>
                </c:pt>
                <c:pt idx="142">
                  <c:v>8761.1428571428569</c:v>
                </c:pt>
                <c:pt idx="143">
                  <c:v>8798.4285714285706</c:v>
                </c:pt>
                <c:pt idx="144">
                  <c:v>8777.1428571428569</c:v>
                </c:pt>
                <c:pt idx="145">
                  <c:v>8755.8571428571431</c:v>
                </c:pt>
                <c:pt idx="146">
                  <c:v>8650.2857142857138</c:v>
                </c:pt>
                <c:pt idx="147">
                  <c:v>8600.7142857142862</c:v>
                </c:pt>
                <c:pt idx="148">
                  <c:v>8520.5714285714294</c:v>
                </c:pt>
                <c:pt idx="149">
                  <c:v>8379.2857142857138</c:v>
                </c:pt>
                <c:pt idx="150">
                  <c:v>8234.2857142857138</c:v>
                </c:pt>
                <c:pt idx="151">
                  <c:v>8117.5714285714284</c:v>
                </c:pt>
                <c:pt idx="152">
                  <c:v>7959.4285714285716</c:v>
                </c:pt>
                <c:pt idx="153">
                  <c:v>7867.1428571428569</c:v>
                </c:pt>
                <c:pt idx="154">
                  <c:v>7749.5714285714284</c:v>
                </c:pt>
                <c:pt idx="155">
                  <c:v>7654.2857142857147</c:v>
                </c:pt>
                <c:pt idx="156">
                  <c:v>7557.5714285714284</c:v>
                </c:pt>
                <c:pt idx="157">
                  <c:v>7390.1428571428569</c:v>
                </c:pt>
                <c:pt idx="158">
                  <c:v>7242</c:v>
                </c:pt>
                <c:pt idx="159">
                  <c:v>7108.1428571428569</c:v>
                </c:pt>
                <c:pt idx="160">
                  <c:v>6982.2857142857147</c:v>
                </c:pt>
                <c:pt idx="161">
                  <c:v>6877.7142857142853</c:v>
                </c:pt>
                <c:pt idx="162">
                  <c:v>6789.1428571428569</c:v>
                </c:pt>
                <c:pt idx="163">
                  <c:v>6738.7142857142853</c:v>
                </c:pt>
                <c:pt idx="164">
                  <c:v>6727</c:v>
                </c:pt>
                <c:pt idx="165">
                  <c:v>6695.5714285714284</c:v>
                </c:pt>
                <c:pt idx="166">
                  <c:v>6687.7142857142853</c:v>
                </c:pt>
                <c:pt idx="167">
                  <c:v>6672.2857142857147</c:v>
                </c:pt>
                <c:pt idx="168">
                  <c:v>6625.8571428571431</c:v>
                </c:pt>
                <c:pt idx="169">
                  <c:v>6626.7142857142853</c:v>
                </c:pt>
                <c:pt idx="170">
                  <c:v>6590.8571428571431</c:v>
                </c:pt>
                <c:pt idx="171">
                  <c:v>6579</c:v>
                </c:pt>
                <c:pt idx="172">
                  <c:v>6576</c:v>
                </c:pt>
                <c:pt idx="173">
                  <c:v>6558.7142857142853</c:v>
                </c:pt>
                <c:pt idx="174">
                  <c:v>6548.1428571428569</c:v>
                </c:pt>
                <c:pt idx="175">
                  <c:v>6531</c:v>
                </c:pt>
                <c:pt idx="176">
                  <c:v>6511</c:v>
                </c:pt>
                <c:pt idx="177">
                  <c:v>6499.4285714285716</c:v>
                </c:pt>
                <c:pt idx="178">
                  <c:v>7357.2857142857147</c:v>
                </c:pt>
                <c:pt idx="179">
                  <c:v>7285.5714285714284</c:v>
                </c:pt>
                <c:pt idx="180">
                  <c:v>6340.5714285714284</c:v>
                </c:pt>
                <c:pt idx="181">
                  <c:v>6255.2857142857147</c:v>
                </c:pt>
                <c:pt idx="182">
                  <c:v>6197.2857142857147</c:v>
                </c:pt>
                <c:pt idx="183">
                  <c:v>6117.2857142857147</c:v>
                </c:pt>
                <c:pt idx="184">
                  <c:v>6034.4285714285716</c:v>
                </c:pt>
                <c:pt idx="185">
                  <c:v>5058.8571428571431</c:v>
                </c:pt>
                <c:pt idx="186">
                  <c:v>5024.8571428571431</c:v>
                </c:pt>
                <c:pt idx="187">
                  <c:v>5848.4285714285716</c:v>
                </c:pt>
                <c:pt idx="188">
                  <c:v>5804.8571428571431</c:v>
                </c:pt>
                <c:pt idx="189">
                  <c:v>5741</c:v>
                </c:pt>
                <c:pt idx="190">
                  <c:v>5685.7142857142853</c:v>
                </c:pt>
                <c:pt idx="191">
                  <c:v>5637.2857142857147</c:v>
                </c:pt>
                <c:pt idx="192">
                  <c:v>5590.2857142857147</c:v>
                </c:pt>
                <c:pt idx="193">
                  <c:v>5531.8571428571431</c:v>
                </c:pt>
                <c:pt idx="194">
                  <c:v>5483.5714285714284</c:v>
                </c:pt>
                <c:pt idx="195">
                  <c:v>5449.1428571428569</c:v>
                </c:pt>
                <c:pt idx="196">
                  <c:v>5415.4285714285716</c:v>
                </c:pt>
                <c:pt idx="197">
                  <c:v>5479</c:v>
                </c:pt>
                <c:pt idx="198">
                  <c:v>5342.1428571428569</c:v>
                </c:pt>
                <c:pt idx="199">
                  <c:v>5307.7142857142853</c:v>
                </c:pt>
                <c:pt idx="200">
                  <c:v>5272</c:v>
                </c:pt>
                <c:pt idx="201">
                  <c:v>5238</c:v>
                </c:pt>
                <c:pt idx="202">
                  <c:v>5905</c:v>
                </c:pt>
                <c:pt idx="203">
                  <c:v>6029.333333333333</c:v>
                </c:pt>
              </c:numCache>
            </c:numRef>
          </c:val>
          <c:smooth val="0"/>
          <c:extLst xmlns:c15="http://schemas.microsoft.com/office/drawing/2012/chart">
            <c:ext xmlns:c16="http://schemas.microsoft.com/office/drawing/2014/chart" uri="{C3380CC4-5D6E-409C-BE32-E72D297353CC}">
              <c16:uniqueId val="{00000006-11F8-4DD6-8B74-658A898C9D2D}"/>
            </c:ext>
          </c:extLst>
        </c:ser>
        <c:ser>
          <c:idx val="8"/>
          <c:order val="8"/>
          <c:tx>
            <c:strRef>
              <c:f>Sheet1!$J$1</c:f>
              <c:strCache>
                <c:ptCount val="1"/>
                <c:pt idx="0">
                  <c:v>Brazil</c:v>
                </c:pt>
              </c:strCache>
            </c:strRef>
          </c:tx>
          <c:spPr>
            <a:ln w="28575" cap="rnd">
              <a:solidFill>
                <a:schemeClr val="accent4">
                  <a:lumMod val="75000"/>
                </a:schemeClr>
              </a:solidFill>
              <a:round/>
            </a:ln>
            <a:effectLst/>
          </c:spPr>
          <c:marker>
            <c:symbol val="none"/>
          </c:marker>
          <c:cat>
            <c:numRef>
              <c:f>Sheet1!$A$2:$A$205</c:f>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f>Sheet1!$J$2:$J$205</c:f>
              <c:numCache>
                <c:formatCode>General</c:formatCode>
                <c:ptCount val="204"/>
                <c:pt idx="0">
                  <c:v>#N/A</c:v>
                </c:pt>
                <c:pt idx="1">
                  <c:v>#N/A</c:v>
                </c:pt>
                <c:pt idx="2">
                  <c:v>#N/A</c:v>
                </c:pt>
                <c:pt idx="3">
                  <c:v>#N/A</c:v>
                </c:pt>
                <c:pt idx="4">
                  <c:v>#N/A</c:v>
                </c:pt>
                <c:pt idx="5">
                  <c:v>#N/A</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1</c:v>
                </c:pt>
                <c:pt idx="40">
                  <c:v>0.5</c:v>
                </c:pt>
                <c:pt idx="41">
                  <c:v>0.33333333333333331</c:v>
                </c:pt>
                <c:pt idx="42">
                  <c:v>0.25</c:v>
                </c:pt>
                <c:pt idx="43">
                  <c:v>0.4</c:v>
                </c:pt>
                <c:pt idx="44">
                  <c:v>1.1666666666666667</c:v>
                </c:pt>
                <c:pt idx="45">
                  <c:v>1.7142857142857142</c:v>
                </c:pt>
                <c:pt idx="46">
                  <c:v>1.5714285714285714</c:v>
                </c:pt>
                <c:pt idx="47">
                  <c:v>3.2857142857142856</c:v>
                </c:pt>
                <c:pt idx="48">
                  <c:v>3.2857142857142856</c:v>
                </c:pt>
                <c:pt idx="49">
                  <c:v>4.5714285714285712</c:v>
                </c:pt>
                <c:pt idx="50">
                  <c:v>7</c:v>
                </c:pt>
                <c:pt idx="51">
                  <c:v>9.8571428571428577</c:v>
                </c:pt>
                <c:pt idx="52">
                  <c:v>12.142857142857142</c:v>
                </c:pt>
                <c:pt idx="53">
                  <c:v>15.428571428571429</c:v>
                </c:pt>
                <c:pt idx="54">
                  <c:v>25</c:v>
                </c:pt>
                <c:pt idx="55">
                  <c:v>29.857142857142858</c:v>
                </c:pt>
                <c:pt idx="56">
                  <c:v>36.714285714285715</c:v>
                </c:pt>
                <c:pt idx="57">
                  <c:v>53.714285714285715</c:v>
                </c:pt>
                <c:pt idx="58">
                  <c:v>77.714285714285708</c:v>
                </c:pt>
                <c:pt idx="59">
                  <c:v>115.14285714285714</c:v>
                </c:pt>
                <c:pt idx="60">
                  <c:v>143.85714285714286</c:v>
                </c:pt>
                <c:pt idx="61">
                  <c:v>192.28571428571428</c:v>
                </c:pt>
                <c:pt idx="62">
                  <c:v>236.71428571428572</c:v>
                </c:pt>
                <c:pt idx="63">
                  <c:v>272.85714285714283</c:v>
                </c:pt>
                <c:pt idx="64">
                  <c:v>286.42857142857144</c:v>
                </c:pt>
                <c:pt idx="65">
                  <c:v>327.71428571428572</c:v>
                </c:pt>
                <c:pt idx="66">
                  <c:v>359</c:v>
                </c:pt>
                <c:pt idx="67">
                  <c:v>396.57142857142856</c:v>
                </c:pt>
                <c:pt idx="68">
                  <c:v>387.14285714285717</c:v>
                </c:pt>
                <c:pt idx="69">
                  <c:v>384</c:v>
                </c:pt>
                <c:pt idx="70">
                  <c:v>502.28571428571428</c:v>
                </c:pt>
                <c:pt idx="71">
                  <c:v>629</c:v>
                </c:pt>
                <c:pt idx="72">
                  <c:v>713.57142857142856</c:v>
                </c:pt>
                <c:pt idx="73">
                  <c:v>805.57142857142856</c:v>
                </c:pt>
                <c:pt idx="74">
                  <c:v>910.57142857142856</c:v>
                </c:pt>
                <c:pt idx="75">
                  <c:v>982</c:v>
                </c:pt>
                <c:pt idx="76">
                  <c:v>1068.1428571428571</c:v>
                </c:pt>
                <c:pt idx="77">
                  <c:v>1142.8571428571429</c:v>
                </c:pt>
                <c:pt idx="78">
                  <c:v>1298.7142857142858</c:v>
                </c:pt>
                <c:pt idx="79">
                  <c:v>1421</c:v>
                </c:pt>
                <c:pt idx="80">
                  <c:v>1511.7142857142858</c:v>
                </c:pt>
                <c:pt idx="81">
                  <c:v>1492.7142857142858</c:v>
                </c:pt>
                <c:pt idx="82">
                  <c:v>1577</c:v>
                </c:pt>
                <c:pt idx="83">
                  <c:v>1624.8571428571429</c:v>
                </c:pt>
                <c:pt idx="84">
                  <c:v>1649.2857142857142</c:v>
                </c:pt>
                <c:pt idx="85">
                  <c:v>1770.4285714285713</c:v>
                </c:pt>
                <c:pt idx="86">
                  <c:v>1795.4285714285713</c:v>
                </c:pt>
                <c:pt idx="87">
                  <c:v>2006.2857142857142</c:v>
                </c:pt>
                <c:pt idx="88">
                  <c:v>2267.4285714285716</c:v>
                </c:pt>
                <c:pt idx="89">
                  <c:v>2355</c:v>
                </c:pt>
                <c:pt idx="90">
                  <c:v>2450.1428571428573</c:v>
                </c:pt>
                <c:pt idx="91">
                  <c:v>2545.2857142857142</c:v>
                </c:pt>
                <c:pt idx="92">
                  <c:v>2491</c:v>
                </c:pt>
                <c:pt idx="93">
                  <c:v>2723.8571428571427</c:v>
                </c:pt>
                <c:pt idx="94">
                  <c:v>2759</c:v>
                </c:pt>
                <c:pt idx="95">
                  <c:v>3130</c:v>
                </c:pt>
                <c:pt idx="96">
                  <c:v>3319.1428571428573</c:v>
                </c:pt>
                <c:pt idx="97">
                  <c:v>3702.8571428571427</c:v>
                </c:pt>
                <c:pt idx="98">
                  <c:v>4115.2857142857147</c:v>
                </c:pt>
                <c:pt idx="99">
                  <c:v>4629.2857142857147</c:v>
                </c:pt>
                <c:pt idx="100">
                  <c:v>5126.8571428571431</c:v>
                </c:pt>
                <c:pt idx="101">
                  <c:v>5513.4285714285716</c:v>
                </c:pt>
                <c:pt idx="102">
                  <c:v>5435.7142857142853</c:v>
                </c:pt>
                <c:pt idx="103">
                  <c:v>5608.4285714285716</c:v>
                </c:pt>
                <c:pt idx="104">
                  <c:v>5897</c:v>
                </c:pt>
                <c:pt idx="105">
                  <c:v>6118.4285714285716</c:v>
                </c:pt>
                <c:pt idx="106">
                  <c:v>6722.2857142857147</c:v>
                </c:pt>
                <c:pt idx="107">
                  <c:v>7103.7142857142853</c:v>
                </c:pt>
                <c:pt idx="108">
                  <c:v>7677</c:v>
                </c:pt>
                <c:pt idx="109">
                  <c:v>8482.8571428571431</c:v>
                </c:pt>
                <c:pt idx="110">
                  <c:v>8793.1428571428569</c:v>
                </c:pt>
                <c:pt idx="111">
                  <c:v>8650.1428571428569</c:v>
                </c:pt>
                <c:pt idx="112">
                  <c:v>8982</c:v>
                </c:pt>
                <c:pt idx="113">
                  <c:v>9108</c:v>
                </c:pt>
                <c:pt idx="114">
                  <c:v>9687.4285714285706</c:v>
                </c:pt>
                <c:pt idx="115">
                  <c:v>10413.571428571429</c:v>
                </c:pt>
                <c:pt idx="116">
                  <c:v>11029</c:v>
                </c:pt>
                <c:pt idx="117">
                  <c:v>11197.285714285714</c:v>
                </c:pt>
                <c:pt idx="118">
                  <c:v>12269.857142857143</c:v>
                </c:pt>
                <c:pt idx="119">
                  <c:v>13434.142857142857</c:v>
                </c:pt>
                <c:pt idx="120">
                  <c:v>14657.857142857143</c:v>
                </c:pt>
                <c:pt idx="121">
                  <c:v>15309.857142857143</c:v>
                </c:pt>
                <c:pt idx="122">
                  <c:v>16095.285714285714</c:v>
                </c:pt>
                <c:pt idx="123">
                  <c:v>16322.285714285714</c:v>
                </c:pt>
                <c:pt idx="124">
                  <c:v>17447.285714285714</c:v>
                </c:pt>
                <c:pt idx="125">
                  <c:v>17239.714285714286</c:v>
                </c:pt>
                <c:pt idx="126">
                  <c:v>17084.857142857141</c:v>
                </c:pt>
                <c:pt idx="127">
                  <c:v>17177.428571428572</c:v>
                </c:pt>
                <c:pt idx="128">
                  <c:v>18307.285714285714</c:v>
                </c:pt>
                <c:pt idx="129">
                  <c:v>19182.285714285714</c:v>
                </c:pt>
                <c:pt idx="130">
                  <c:v>21577.428571428572</c:v>
                </c:pt>
                <c:pt idx="131">
                  <c:v>21662.571428571428</c:v>
                </c:pt>
                <c:pt idx="132">
                  <c:v>21649.857142857141</c:v>
                </c:pt>
                <c:pt idx="133">
                  <c:v>23451.571428571428</c:v>
                </c:pt>
                <c:pt idx="134">
                  <c:v>24599.285714285714</c:v>
                </c:pt>
                <c:pt idx="135">
                  <c:v>25242</c:v>
                </c:pt>
                <c:pt idx="136">
                  <c:v>25799.428571428572</c:v>
                </c:pt>
                <c:pt idx="137">
                  <c:v>24913.857142857141</c:v>
                </c:pt>
                <c:pt idx="138">
                  <c:v>25272.714285714286</c:v>
                </c:pt>
                <c:pt idx="139">
                  <c:v>25852.142857142859</c:v>
                </c:pt>
                <c:pt idx="140">
                  <c:v>26302.857142857141</c:v>
                </c:pt>
                <c:pt idx="141">
                  <c:v>26914.285714285714</c:v>
                </c:pt>
                <c:pt idx="142">
                  <c:v>26842.285714285714</c:v>
                </c:pt>
                <c:pt idx="143">
                  <c:v>26149.714285714286</c:v>
                </c:pt>
                <c:pt idx="144">
                  <c:v>25382.428571428572</c:v>
                </c:pt>
                <c:pt idx="145">
                  <c:v>25123.714285714286</c:v>
                </c:pt>
                <c:pt idx="146">
                  <c:v>25837</c:v>
                </c:pt>
                <c:pt idx="147">
                  <c:v>26240.857142857141</c:v>
                </c:pt>
                <c:pt idx="148">
                  <c:v>26137.285714285714</c:v>
                </c:pt>
                <c:pt idx="149">
                  <c:v>25044.857142857141</c:v>
                </c:pt>
                <c:pt idx="150">
                  <c:v>29157.571428571428</c:v>
                </c:pt>
                <c:pt idx="151">
                  <c:v>31009.285714285714</c:v>
                </c:pt>
                <c:pt idx="152">
                  <c:v>31059.142857142859</c:v>
                </c:pt>
                <c:pt idx="153">
                  <c:v>31171.285714285714</c:v>
                </c:pt>
                <c:pt idx="154">
                  <c:v>31816.714285714286</c:v>
                </c:pt>
                <c:pt idx="155">
                  <c:v>33322</c:v>
                </c:pt>
                <c:pt idx="156">
                  <c:v>35710.285714285717</c:v>
                </c:pt>
                <c:pt idx="157">
                  <c:v>34580.142857142855</c:v>
                </c:pt>
                <c:pt idx="158">
                  <c:v>35155.428571428572</c:v>
                </c:pt>
                <c:pt idx="159">
                  <c:v>37015</c:v>
                </c:pt>
                <c:pt idx="160">
                  <c:v>37389.285714285717</c:v>
                </c:pt>
                <c:pt idx="161">
                  <c:v>36590.714285714283</c:v>
                </c:pt>
                <c:pt idx="162">
                  <c:v>37160.285714285717</c:v>
                </c:pt>
                <c:pt idx="163">
                  <c:v>38392</c:v>
                </c:pt>
                <c:pt idx="164">
                  <c:v>37729.571428571428</c:v>
                </c:pt>
                <c:pt idx="165">
                  <c:v>37619.571428571428</c:v>
                </c:pt>
                <c:pt idx="166">
                  <c:v>36987.428571428572</c:v>
                </c:pt>
                <c:pt idx="167">
                  <c:v>36441.285714285717</c:v>
                </c:pt>
                <c:pt idx="168">
                  <c:v>38078.285714285717</c:v>
                </c:pt>
                <c:pt idx="169">
                  <c:v>37772.428571428572</c:v>
                </c:pt>
                <c:pt idx="170">
                  <c:v>36988.714285714283</c:v>
                </c:pt>
                <c:pt idx="171">
                  <c:v>37392.285714285717</c:v>
                </c:pt>
                <c:pt idx="172">
                  <c:v>37549.428571428572</c:v>
                </c:pt>
                <c:pt idx="173">
                  <c:v>37375.142857142855</c:v>
                </c:pt>
                <c:pt idx="174">
                  <c:v>37383.285714285717</c:v>
                </c:pt>
                <c:pt idx="175">
                  <c:v>36890.714285714283</c:v>
                </c:pt>
                <c:pt idx="176">
                  <c:v>36226.857142857145</c:v>
                </c:pt>
                <c:pt idx="177">
                  <c:v>36624.571428571428</c:v>
                </c:pt>
                <c:pt idx="178">
                  <c:v>35071.571428571428</c:v>
                </c:pt>
                <c:pt idx="179">
                  <c:v>33572.857142857145</c:v>
                </c:pt>
                <c:pt idx="180">
                  <c:v>33386.857142857145</c:v>
                </c:pt>
                <c:pt idx="181">
                  <c:v>33382.714285714283</c:v>
                </c:pt>
                <c:pt idx="182">
                  <c:v>33261.428571428572</c:v>
                </c:pt>
                <c:pt idx="183">
                  <c:v>37252.285714285717</c:v>
                </c:pt>
                <c:pt idx="184">
                  <c:v>39332</c:v>
                </c:pt>
                <c:pt idx="185">
                  <c:v>42434</c:v>
                </c:pt>
                <c:pt idx="186">
                  <c:v>45664.714285714283</c:v>
                </c:pt>
                <c:pt idx="187">
                  <c:v>45814.571428571428</c:v>
                </c:pt>
                <c:pt idx="188">
                  <c:v>46247</c:v>
                </c:pt>
                <c:pt idx="189">
                  <c:v>46219.571428571428</c:v>
                </c:pt>
                <c:pt idx="190">
                  <c:v>46393</c:v>
                </c:pt>
                <c:pt idx="191">
                  <c:v>46089.571428571428</c:v>
                </c:pt>
                <c:pt idx="192">
                  <c:v>45588.428571428572</c:v>
                </c:pt>
                <c:pt idx="193">
                  <c:v>44766.285714285717</c:v>
                </c:pt>
                <c:pt idx="194">
                  <c:v>44940.857142857145</c:v>
                </c:pt>
                <c:pt idx="195">
                  <c:v>43991.857142857145</c:v>
                </c:pt>
                <c:pt idx="196">
                  <c:v>45532.857142857145</c:v>
                </c:pt>
                <c:pt idx="197">
                  <c:v>43829.714285714283</c:v>
                </c:pt>
                <c:pt idx="198">
                  <c:v>43158.571428571428</c:v>
                </c:pt>
                <c:pt idx="199">
                  <c:v>42851</c:v>
                </c:pt>
                <c:pt idx="200">
                  <c:v>43505</c:v>
                </c:pt>
                <c:pt idx="201">
                  <c:v>43106.428571428572</c:v>
                </c:pt>
                <c:pt idx="202">
                  <c:v>43878.857142857145</c:v>
                </c:pt>
                <c:pt idx="203">
                  <c:v>42591.5</c:v>
                </c:pt>
              </c:numCache>
            </c:numRef>
          </c:val>
          <c:smooth val="0"/>
          <c:extLst>
            <c:ext xmlns:c16="http://schemas.microsoft.com/office/drawing/2014/chart" uri="{C3380CC4-5D6E-409C-BE32-E72D297353CC}">
              <c16:uniqueId val="{00000007-11F8-4DD6-8B74-658A898C9D2D}"/>
            </c:ext>
          </c:extLst>
        </c:ser>
        <c:dLbls>
          <c:showLegendKey val="0"/>
          <c:showVal val="0"/>
          <c:showCatName val="0"/>
          <c:showSerName val="0"/>
          <c:showPercent val="0"/>
          <c:showBubbleSize val="0"/>
        </c:dLbls>
        <c:smooth val="0"/>
        <c:axId val="627012992"/>
        <c:axId val="443522472"/>
        <c:extLst>
          <c:ext xmlns:c15="http://schemas.microsoft.com/office/drawing/2012/chart" uri="{02D57815-91ED-43cb-92C2-25804820EDAC}">
            <c15:filteredLineSeries>
              <c15:ser>
                <c:idx val="3"/>
                <c:order val="3"/>
                <c:tx>
                  <c:strRef>
                    <c:extLst>
                      <c:ext uri="{02D57815-91ED-43cb-92C2-25804820EDAC}">
                        <c15:formulaRef>
                          <c15:sqref>Sheet1!$E$1</c15:sqref>
                        </c15:formulaRef>
                      </c:ext>
                    </c:extLst>
                    <c:strCache>
                      <c:ptCount val="1"/>
                      <c:pt idx="0">
                        <c:v>South Korea</c:v>
                      </c:pt>
                    </c:strCache>
                  </c:strRef>
                </c:tx>
                <c:spPr>
                  <a:ln w="28575" cap="rnd">
                    <a:solidFill>
                      <a:schemeClr val="accent4"/>
                    </a:solidFill>
                    <a:round/>
                  </a:ln>
                  <a:effectLst/>
                </c:spPr>
                <c:marker>
                  <c:symbol val="none"/>
                </c:marker>
                <c:cat>
                  <c:numRef>
                    <c:extLst>
                      <c:ext uri="{02D57815-91ED-43cb-92C2-25804820EDAC}">
                        <c15:formulaRef>
                          <c15:sqref>Sheet1!$A$2:$A$205</c15:sqref>
                        </c15:formulaRef>
                      </c:ext>
                    </c:extLst>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extLst>
                      <c:ext uri="{02D57815-91ED-43cb-92C2-25804820EDAC}">
                        <c15:formulaRef>
                          <c15:sqref>Sheet1!$E$2:$E$205</c15:sqref>
                        </c15:formulaRef>
                      </c:ext>
                    </c:extLst>
                    <c:numCache>
                      <c:formatCode>General</c:formatCode>
                      <c:ptCount val="204"/>
                      <c:pt idx="0">
                        <c:v>#N/A</c:v>
                      </c:pt>
                      <c:pt idx="1">
                        <c:v>#N/A</c:v>
                      </c:pt>
                      <c:pt idx="2">
                        <c:v>#N/A</c:v>
                      </c:pt>
                      <c:pt idx="3">
                        <c:v>#N/A</c:v>
                      </c:pt>
                      <c:pt idx="4">
                        <c:v>#N/A</c:v>
                      </c:pt>
                      <c:pt idx="5">
                        <c:v>#N/A</c:v>
                      </c:pt>
                      <c:pt idx="6">
                        <c:v>0.6</c:v>
                      </c:pt>
                      <c:pt idx="7">
                        <c:v>0.5</c:v>
                      </c:pt>
                      <c:pt idx="8">
                        <c:v>0.42857142857142855</c:v>
                      </c:pt>
                      <c:pt idx="9">
                        <c:v>0.7142857142857143</c:v>
                      </c:pt>
                      <c:pt idx="10">
                        <c:v>1.4285714285714286</c:v>
                      </c:pt>
                      <c:pt idx="11">
                        <c:v>1.7142857142857142</c:v>
                      </c:pt>
                      <c:pt idx="12">
                        <c:v>1.5714285714285714</c:v>
                      </c:pt>
                      <c:pt idx="13">
                        <c:v>1.7142857142857142</c:v>
                      </c:pt>
                      <c:pt idx="14">
                        <c:v>2</c:v>
                      </c:pt>
                      <c:pt idx="15">
                        <c:v>2.7142857142857144</c:v>
                      </c:pt>
                      <c:pt idx="16">
                        <c:v>2.4285714285714284</c:v>
                      </c:pt>
                      <c:pt idx="17">
                        <c:v>1.7142857142857142</c:v>
                      </c:pt>
                      <c:pt idx="18">
                        <c:v>1.4285714285714286</c:v>
                      </c:pt>
                      <c:pt idx="19">
                        <c:v>1.7142857142857142</c:v>
                      </c:pt>
                      <c:pt idx="20">
                        <c:v>1.7142857142857142</c:v>
                      </c:pt>
                      <c:pt idx="21">
                        <c:v>1.4285714285714286</c:v>
                      </c:pt>
                      <c:pt idx="22">
                        <c:v>0.7142857142857143</c:v>
                      </c:pt>
                      <c:pt idx="23">
                        <c:v>0.5714285714285714</c:v>
                      </c:pt>
                      <c:pt idx="24">
                        <c:v>0.5714285714285714</c:v>
                      </c:pt>
                      <c:pt idx="25">
                        <c:v>0.5714285714285714</c:v>
                      </c:pt>
                      <c:pt idx="26">
                        <c:v>0.42857142857142855</c:v>
                      </c:pt>
                      <c:pt idx="27">
                        <c:v>0.42857142857142855</c:v>
                      </c:pt>
                      <c:pt idx="28">
                        <c:v>2.5714285714285716</c:v>
                      </c:pt>
                      <c:pt idx="29">
                        <c:v>7.4285714285714288</c:v>
                      </c:pt>
                      <c:pt idx="30">
                        <c:v>18.142857142857142</c:v>
                      </c:pt>
                      <c:pt idx="31">
                        <c:v>45.285714285714285</c:v>
                      </c:pt>
                      <c:pt idx="32">
                        <c:v>81.714285714285708</c:v>
                      </c:pt>
                      <c:pt idx="33">
                        <c:v>104.57142857142857</c:v>
                      </c:pt>
                      <c:pt idx="34">
                        <c:v>123</c:v>
                      </c:pt>
                      <c:pt idx="35">
                        <c:v>157.14285714285714</c:v>
                      </c:pt>
                      <c:pt idx="36">
                        <c:v>216.42857142857142</c:v>
                      </c:pt>
                      <c:pt idx="37">
                        <c:v>266.71428571428572</c:v>
                      </c:pt>
                      <c:pt idx="38">
                        <c:v>369.42857142857144</c:v>
                      </c:pt>
                      <c:pt idx="39">
                        <c:v>417.85714285714283</c:v>
                      </c:pt>
                      <c:pt idx="40">
                        <c:v>492.85714285714283</c:v>
                      </c:pt>
                      <c:pt idx="41">
                        <c:v>560</c:v>
                      </c:pt>
                      <c:pt idx="42">
                        <c:v>597.42857142857144</c:v>
                      </c:pt>
                      <c:pt idx="43">
                        <c:v>595.85714285714289</c:v>
                      </c:pt>
                      <c:pt idx="44">
                        <c:v>608.85714285714289</c:v>
                      </c:pt>
                      <c:pt idx="45">
                        <c:v>548</c:v>
                      </c:pt>
                      <c:pt idx="46">
                        <c:v>515.42857142857144</c:v>
                      </c:pt>
                      <c:pt idx="47">
                        <c:v>452.85714285714283</c:v>
                      </c:pt>
                      <c:pt idx="48">
                        <c:v>385.85714285714283</c:v>
                      </c:pt>
                      <c:pt idx="49">
                        <c:v>346.71428571428572</c:v>
                      </c:pt>
                      <c:pt idx="50">
                        <c:v>300.42857142857144</c:v>
                      </c:pt>
                      <c:pt idx="51">
                        <c:v>242.14285714285714</c:v>
                      </c:pt>
                      <c:pt idx="52">
                        <c:v>188.42857142857142</c:v>
                      </c:pt>
                      <c:pt idx="53">
                        <c:v>146.85714285714286</c:v>
                      </c:pt>
                      <c:pt idx="54">
                        <c:v>122</c:v>
                      </c:pt>
                      <c:pt idx="55">
                        <c:v>115.28571428571429</c:v>
                      </c:pt>
                      <c:pt idx="56">
                        <c:v>94</c:v>
                      </c:pt>
                      <c:pt idx="57">
                        <c:v>99.428571428571431</c:v>
                      </c:pt>
                      <c:pt idx="58">
                        <c:v>96.142857142857139</c:v>
                      </c:pt>
                      <c:pt idx="59">
                        <c:v>101.85714285714286</c:v>
                      </c:pt>
                      <c:pt idx="60">
                        <c:v>105</c:v>
                      </c:pt>
                      <c:pt idx="61">
                        <c:v>103.57142857142857</c:v>
                      </c:pt>
                      <c:pt idx="62">
                        <c:v>102.42857142857143</c:v>
                      </c:pt>
                      <c:pt idx="63">
                        <c:v>103.42857142857143</c:v>
                      </c:pt>
                      <c:pt idx="64">
                        <c:v>96.571428571428569</c:v>
                      </c:pt>
                      <c:pt idx="65">
                        <c:v>97.142857142857139</c:v>
                      </c:pt>
                      <c:pt idx="66">
                        <c:v>97</c:v>
                      </c:pt>
                      <c:pt idx="67">
                        <c:v>98</c:v>
                      </c:pt>
                      <c:pt idx="68">
                        <c:v>100</c:v>
                      </c:pt>
                      <c:pt idx="69">
                        <c:v>107</c:v>
                      </c:pt>
                      <c:pt idx="70">
                        <c:v>92.714285714285708</c:v>
                      </c:pt>
                      <c:pt idx="71">
                        <c:v>105</c:v>
                      </c:pt>
                      <c:pt idx="72">
                        <c:v>104.28571428571429</c:v>
                      </c:pt>
                      <c:pt idx="73">
                        <c:v>96.857142857142861</c:v>
                      </c:pt>
                      <c:pt idx="74">
                        <c:v>93.428571428571431</c:v>
                      </c:pt>
                      <c:pt idx="75">
                        <c:v>89</c:v>
                      </c:pt>
                      <c:pt idx="76">
                        <c:v>77.857142857142861</c:v>
                      </c:pt>
                      <c:pt idx="77">
                        <c:v>85.428571428571431</c:v>
                      </c:pt>
                      <c:pt idx="78">
                        <c:v>63.857142857142854</c:v>
                      </c:pt>
                      <c:pt idx="79">
                        <c:v>55.428571428571431</c:v>
                      </c:pt>
                      <c:pt idx="80">
                        <c:v>42</c:v>
                      </c:pt>
                      <c:pt idx="81">
                        <c:v>39.285714285714285</c:v>
                      </c:pt>
                      <c:pt idx="82">
                        <c:v>36.142857142857146</c:v>
                      </c:pt>
                      <c:pt idx="83">
                        <c:v>33.285714285714285</c:v>
                      </c:pt>
                      <c:pt idx="84">
                        <c:v>29.571428571428573</c:v>
                      </c:pt>
                      <c:pt idx="85">
                        <c:v>27.142857142857142</c:v>
                      </c:pt>
                      <c:pt idx="86">
                        <c:v>26.428571428571427</c:v>
                      </c:pt>
                      <c:pt idx="87">
                        <c:v>29</c:v>
                      </c:pt>
                      <c:pt idx="88">
                        <c:v>21.285714285714285</c:v>
                      </c:pt>
                      <c:pt idx="89">
                        <c:v>19.571428571428573</c:v>
                      </c:pt>
                      <c:pt idx="90">
                        <c:v>17</c:v>
                      </c:pt>
                      <c:pt idx="91">
                        <c:v>14.714285714285714</c:v>
                      </c:pt>
                      <c:pt idx="92">
                        <c:v>12.714285714285714</c:v>
                      </c:pt>
                      <c:pt idx="93">
                        <c:v>10.428571428571429</c:v>
                      </c:pt>
                      <c:pt idx="94">
                        <c:v>9.2857142857142865</c:v>
                      </c:pt>
                      <c:pt idx="95">
                        <c:v>9.5714285714285712</c:v>
                      </c:pt>
                      <c:pt idx="96">
                        <c:v>9.1428571428571423</c:v>
                      </c:pt>
                      <c:pt idx="97">
                        <c:v>9.8571428571428577</c:v>
                      </c:pt>
                      <c:pt idx="98">
                        <c:v>9.5714285714285712</c:v>
                      </c:pt>
                      <c:pt idx="99">
                        <c:v>9</c:v>
                      </c:pt>
                      <c:pt idx="100">
                        <c:v>9.4285714285714288</c:v>
                      </c:pt>
                      <c:pt idx="101">
                        <c:v>8.8571428571428577</c:v>
                      </c:pt>
                      <c:pt idx="102">
                        <c:v>9.2857142857142865</c:v>
                      </c:pt>
                      <c:pt idx="103">
                        <c:v>9</c:v>
                      </c:pt>
                      <c:pt idx="104">
                        <c:v>7.4285714285714288</c:v>
                      </c:pt>
                      <c:pt idx="105">
                        <c:v>6.4285714285714288</c:v>
                      </c:pt>
                      <c:pt idx="106">
                        <c:v>6.4285714285714288</c:v>
                      </c:pt>
                      <c:pt idx="107">
                        <c:v>6.8571428571428568</c:v>
                      </c:pt>
                      <c:pt idx="108">
                        <c:v>8.5714285714285712</c:v>
                      </c:pt>
                      <c:pt idx="109">
                        <c:v>11.571428571428571</c:v>
                      </c:pt>
                      <c:pt idx="110">
                        <c:v>15.428571428571429</c:v>
                      </c:pt>
                      <c:pt idx="111">
                        <c:v>18.857142857142858</c:v>
                      </c:pt>
                      <c:pt idx="112">
                        <c:v>22.285714285714285</c:v>
                      </c:pt>
                      <c:pt idx="113">
                        <c:v>25.857142857142858</c:v>
                      </c:pt>
                      <c:pt idx="114">
                        <c:v>28</c:v>
                      </c:pt>
                      <c:pt idx="115">
                        <c:v>28.142857142857142</c:v>
                      </c:pt>
                      <c:pt idx="116">
                        <c:v>25.142857142857142</c:v>
                      </c:pt>
                      <c:pt idx="117">
                        <c:v>22.285714285714285</c:v>
                      </c:pt>
                      <c:pt idx="118">
                        <c:v>20.285714285714285</c:v>
                      </c:pt>
                      <c:pt idx="119">
                        <c:v>21.142857142857142</c:v>
                      </c:pt>
                      <c:pt idx="120">
                        <c:v>18.714285714285715</c:v>
                      </c:pt>
                      <c:pt idx="121">
                        <c:v>17.714285714285715</c:v>
                      </c:pt>
                      <c:pt idx="122">
                        <c:v>18.285714285714285</c:v>
                      </c:pt>
                      <c:pt idx="123">
                        <c:v>20</c:v>
                      </c:pt>
                      <c:pt idx="124">
                        <c:v>20.142857142857142</c:v>
                      </c:pt>
                      <c:pt idx="125">
                        <c:v>21</c:v>
                      </c:pt>
                      <c:pt idx="126">
                        <c:v>22.142857142857142</c:v>
                      </c:pt>
                      <c:pt idx="127">
                        <c:v>31.714285714285715</c:v>
                      </c:pt>
                      <c:pt idx="128">
                        <c:v>37.142857142857146</c:v>
                      </c:pt>
                      <c:pt idx="129">
                        <c:v>39.428571428571431</c:v>
                      </c:pt>
                      <c:pt idx="130">
                        <c:v>39.714285714285715</c:v>
                      </c:pt>
                      <c:pt idx="131">
                        <c:v>42.428571428571431</c:v>
                      </c:pt>
                      <c:pt idx="132">
                        <c:v>45.142857142857146</c:v>
                      </c:pt>
                      <c:pt idx="133">
                        <c:v>46.428571428571431</c:v>
                      </c:pt>
                      <c:pt idx="134">
                        <c:v>40.714285714285715</c:v>
                      </c:pt>
                      <c:pt idx="135">
                        <c:v>38</c:v>
                      </c:pt>
                      <c:pt idx="136">
                        <c:v>39.714285714285715</c:v>
                      </c:pt>
                      <c:pt idx="137">
                        <c:v>44</c:v>
                      </c:pt>
                      <c:pt idx="138">
                        <c:v>44.428571428571431</c:v>
                      </c:pt>
                      <c:pt idx="139">
                        <c:v>44.428571428571431</c:v>
                      </c:pt>
                      <c:pt idx="140">
                        <c:v>44.571428571428569</c:v>
                      </c:pt>
                      <c:pt idx="141">
                        <c:v>45.428571428571431</c:v>
                      </c:pt>
                      <c:pt idx="142">
                        <c:v>47.857142857142854</c:v>
                      </c:pt>
                      <c:pt idx="143">
                        <c:v>47.428571428571431</c:v>
                      </c:pt>
                      <c:pt idx="144">
                        <c:v>44</c:v>
                      </c:pt>
                      <c:pt idx="145">
                        <c:v>43.857142857142854</c:v>
                      </c:pt>
                      <c:pt idx="146">
                        <c:v>43.285714285714285</c:v>
                      </c:pt>
                      <c:pt idx="147">
                        <c:v>42.285714285714285</c:v>
                      </c:pt>
                      <c:pt idx="148">
                        <c:v>44.285714285714285</c:v>
                      </c:pt>
                      <c:pt idx="149">
                        <c:v>43.285714285714285</c:v>
                      </c:pt>
                      <c:pt idx="150">
                        <c:v>46</c:v>
                      </c:pt>
                      <c:pt idx="151">
                        <c:v>48.142857142857146</c:v>
                      </c:pt>
                      <c:pt idx="152">
                        <c:v>45.285714285714285</c:v>
                      </c:pt>
                      <c:pt idx="153">
                        <c:v>47</c:v>
                      </c:pt>
                      <c:pt idx="154">
                        <c:v>48.142857142857146</c:v>
                      </c:pt>
                      <c:pt idx="155">
                        <c:v>43.714285714285715</c:v>
                      </c:pt>
                      <c:pt idx="156">
                        <c:v>42.285714285714285</c:v>
                      </c:pt>
                      <c:pt idx="157">
                        <c:v>40</c:v>
                      </c:pt>
                      <c:pt idx="158">
                        <c:v>42</c:v>
                      </c:pt>
                      <c:pt idx="159">
                        <c:v>45.571428571428569</c:v>
                      </c:pt>
                      <c:pt idx="160">
                        <c:v>45.142857142857146</c:v>
                      </c:pt>
                      <c:pt idx="161">
                        <c:v>45</c:v>
                      </c:pt>
                      <c:pt idx="162">
                        <c:v>48.714285714285715</c:v>
                      </c:pt>
                      <c:pt idx="163">
                        <c:v>52.142857142857146</c:v>
                      </c:pt>
                      <c:pt idx="164">
                        <c:v>53.857142857142854</c:v>
                      </c:pt>
                      <c:pt idx="165">
                        <c:v>53.714285714285715</c:v>
                      </c:pt>
                      <c:pt idx="166">
                        <c:v>55.666666666666664</c:v>
                      </c:pt>
                      <c:pt idx="167">
                        <c:v>63.5</c:v>
                      </c:pt>
                      <c:pt idx="168">
                        <c:v>65.666666666666671</c:v>
                      </c:pt>
                      <c:pt idx="169">
                        <c:v>64.833333333333329</c:v>
                      </c:pt>
                      <c:pt idx="170">
                        <c:v>61.833333333333336</c:v>
                      </c:pt>
                      <c:pt idx="171">
                        <c:v>57.166666666666664</c:v>
                      </c:pt>
                      <c:pt idx="172">
                        <c:v>54.333333333333336</c:v>
                      </c:pt>
                      <c:pt idx="173">
                        <c:v>55.428571428571431</c:v>
                      </c:pt>
                      <c:pt idx="174">
                        <c:v>47.285714285714285</c:v>
                      </c:pt>
                      <c:pt idx="175">
                        <c:v>43.857142857142854</c:v>
                      </c:pt>
                      <c:pt idx="176">
                        <c:v>45.571428571428569</c:v>
                      </c:pt>
                      <c:pt idx="177">
                        <c:v>47.714285714285715</c:v>
                      </c:pt>
                      <c:pt idx="178">
                        <c:v>48.285714285714285</c:v>
                      </c:pt>
                      <c:pt idx="179">
                        <c:v>46.857142857142854</c:v>
                      </c:pt>
                      <c:pt idx="180">
                        <c:v>41.714285714285715</c:v>
                      </c:pt>
                      <c:pt idx="181">
                        <c:v>43.428571428571431</c:v>
                      </c:pt>
                      <c:pt idx="182">
                        <c:v>46.857142857142854</c:v>
                      </c:pt>
                      <c:pt idx="183">
                        <c:v>46.571428571428569</c:v>
                      </c:pt>
                      <c:pt idx="184">
                        <c:v>43.857142857142854</c:v>
                      </c:pt>
                      <c:pt idx="185">
                        <c:v>54.428571428571431</c:v>
                      </c:pt>
                      <c:pt idx="186">
                        <c:v>57.857142857142854</c:v>
                      </c:pt>
                      <c:pt idx="187">
                        <c:v>57.714285714285715</c:v>
                      </c:pt>
                      <c:pt idx="188">
                        <c:v>55.285714285714285</c:v>
                      </c:pt>
                      <c:pt idx="189">
                        <c:v>53.142857142857146</c:v>
                      </c:pt>
                      <c:pt idx="190">
                        <c:v>47.285714285714285</c:v>
                      </c:pt>
                      <c:pt idx="191">
                        <c:v>46.571428571428569</c:v>
                      </c:pt>
                      <c:pt idx="192">
                        <c:v>34.857142857142854</c:v>
                      </c:pt>
                      <c:pt idx="193">
                        <c:v>26.571428571428573</c:v>
                      </c:pt>
                      <c:pt idx="194">
                        <c:v>30.571428571428573</c:v>
                      </c:pt>
                      <c:pt idx="195">
                        <c:v>31.428571428571427</c:v>
                      </c:pt>
                      <c:pt idx="196">
                        <c:v>29.285714285714285</c:v>
                      </c:pt>
                      <c:pt idx="197">
                        <c:v>32.857142857142854</c:v>
                      </c:pt>
                      <c:pt idx="198">
                        <c:v>30.571428571428573</c:v>
                      </c:pt>
                      <c:pt idx="199">
                        <c:v>32.285714285714285</c:v>
                      </c:pt>
                      <c:pt idx="200">
                        <c:v>37.428571428571431</c:v>
                      </c:pt>
                      <c:pt idx="201">
                        <c:v>33.857142857142854</c:v>
                      </c:pt>
                      <c:pt idx="202">
                        <c:v>33.857142857142854</c:v>
                      </c:pt>
                      <c:pt idx="203">
                        <c:v>34</c:v>
                      </c:pt>
                    </c:numCache>
                  </c:numRef>
                </c:val>
                <c:smooth val="0"/>
                <c:extLst>
                  <c:ext xmlns:c16="http://schemas.microsoft.com/office/drawing/2014/chart" uri="{C3380CC4-5D6E-409C-BE32-E72D297353CC}">
                    <c16:uniqueId val="{00000008-11F8-4DD6-8B74-658A898C9D2D}"/>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World</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Sheet1!$A$2:$A$205</c15:sqref>
                        </c15:formulaRef>
                      </c:ext>
                    </c:extLst>
                    <c:numCache>
                      <c:formatCode>[$-409]d\-mmm\-yy;@</c:formatCode>
                      <c:ptCount val="204"/>
                      <c:pt idx="0">
                        <c:v>43852</c:v>
                      </c:pt>
                      <c:pt idx="1">
                        <c:v>43853</c:v>
                      </c:pt>
                      <c:pt idx="2">
                        <c:v>43854</c:v>
                      </c:pt>
                      <c:pt idx="3">
                        <c:v>43855</c:v>
                      </c:pt>
                      <c:pt idx="4">
                        <c:v>43856</c:v>
                      </c:pt>
                      <c:pt idx="5">
                        <c:v>43857</c:v>
                      </c:pt>
                      <c:pt idx="6">
                        <c:v>43858</c:v>
                      </c:pt>
                      <c:pt idx="7">
                        <c:v>43859</c:v>
                      </c:pt>
                      <c:pt idx="8">
                        <c:v>43860</c:v>
                      </c:pt>
                      <c:pt idx="9">
                        <c:v>43861</c:v>
                      </c:pt>
                      <c:pt idx="10">
                        <c:v>43862</c:v>
                      </c:pt>
                      <c:pt idx="11">
                        <c:v>43863</c:v>
                      </c:pt>
                      <c:pt idx="12">
                        <c:v>43864</c:v>
                      </c:pt>
                      <c:pt idx="13">
                        <c:v>43865</c:v>
                      </c:pt>
                      <c:pt idx="14">
                        <c:v>43866</c:v>
                      </c:pt>
                      <c:pt idx="15">
                        <c:v>43867</c:v>
                      </c:pt>
                      <c:pt idx="16">
                        <c:v>43868</c:v>
                      </c:pt>
                      <c:pt idx="17">
                        <c:v>43869</c:v>
                      </c:pt>
                      <c:pt idx="18">
                        <c:v>43870</c:v>
                      </c:pt>
                      <c:pt idx="19">
                        <c:v>43871</c:v>
                      </c:pt>
                      <c:pt idx="20">
                        <c:v>43872</c:v>
                      </c:pt>
                      <c:pt idx="21">
                        <c:v>43873</c:v>
                      </c:pt>
                      <c:pt idx="22">
                        <c:v>43874</c:v>
                      </c:pt>
                      <c:pt idx="23">
                        <c:v>43875</c:v>
                      </c:pt>
                      <c:pt idx="24">
                        <c:v>43876</c:v>
                      </c:pt>
                      <c:pt idx="25">
                        <c:v>43877</c:v>
                      </c:pt>
                      <c:pt idx="26">
                        <c:v>43878</c:v>
                      </c:pt>
                      <c:pt idx="27">
                        <c:v>43879</c:v>
                      </c:pt>
                      <c:pt idx="28">
                        <c:v>43880</c:v>
                      </c:pt>
                      <c:pt idx="29">
                        <c:v>43881</c:v>
                      </c:pt>
                      <c:pt idx="30">
                        <c:v>43882</c:v>
                      </c:pt>
                      <c:pt idx="31">
                        <c:v>43883</c:v>
                      </c:pt>
                      <c:pt idx="32">
                        <c:v>43884</c:v>
                      </c:pt>
                      <c:pt idx="33">
                        <c:v>43885</c:v>
                      </c:pt>
                      <c:pt idx="34">
                        <c:v>43886</c:v>
                      </c:pt>
                      <c:pt idx="35">
                        <c:v>43887</c:v>
                      </c:pt>
                      <c:pt idx="36">
                        <c:v>43888</c:v>
                      </c:pt>
                      <c:pt idx="37">
                        <c:v>43889</c:v>
                      </c:pt>
                      <c:pt idx="38">
                        <c:v>43890</c:v>
                      </c:pt>
                      <c:pt idx="39">
                        <c:v>43891</c:v>
                      </c:pt>
                      <c:pt idx="40">
                        <c:v>43892</c:v>
                      </c:pt>
                      <c:pt idx="41">
                        <c:v>43893</c:v>
                      </c:pt>
                      <c:pt idx="42">
                        <c:v>43894</c:v>
                      </c:pt>
                      <c:pt idx="43">
                        <c:v>43895</c:v>
                      </c:pt>
                      <c:pt idx="44">
                        <c:v>43896</c:v>
                      </c:pt>
                      <c:pt idx="45">
                        <c:v>43897</c:v>
                      </c:pt>
                      <c:pt idx="46">
                        <c:v>43898</c:v>
                      </c:pt>
                      <c:pt idx="47">
                        <c:v>43899</c:v>
                      </c:pt>
                      <c:pt idx="48">
                        <c:v>43900</c:v>
                      </c:pt>
                      <c:pt idx="49">
                        <c:v>43901</c:v>
                      </c:pt>
                      <c:pt idx="50">
                        <c:v>43902</c:v>
                      </c:pt>
                      <c:pt idx="51">
                        <c:v>43903</c:v>
                      </c:pt>
                      <c:pt idx="52">
                        <c:v>43904</c:v>
                      </c:pt>
                      <c:pt idx="53">
                        <c:v>43905</c:v>
                      </c:pt>
                      <c:pt idx="54">
                        <c:v>43906</c:v>
                      </c:pt>
                      <c:pt idx="55">
                        <c:v>43907</c:v>
                      </c:pt>
                      <c:pt idx="56">
                        <c:v>43908</c:v>
                      </c:pt>
                      <c:pt idx="57">
                        <c:v>43909</c:v>
                      </c:pt>
                      <c:pt idx="58">
                        <c:v>43910</c:v>
                      </c:pt>
                      <c:pt idx="59">
                        <c:v>43911</c:v>
                      </c:pt>
                      <c:pt idx="60">
                        <c:v>43912</c:v>
                      </c:pt>
                      <c:pt idx="61">
                        <c:v>43913</c:v>
                      </c:pt>
                      <c:pt idx="62">
                        <c:v>43914</c:v>
                      </c:pt>
                      <c:pt idx="63">
                        <c:v>43915</c:v>
                      </c:pt>
                      <c:pt idx="64">
                        <c:v>43916</c:v>
                      </c:pt>
                      <c:pt idx="65">
                        <c:v>43917</c:v>
                      </c:pt>
                      <c:pt idx="66">
                        <c:v>43918</c:v>
                      </c:pt>
                      <c:pt idx="67">
                        <c:v>43919</c:v>
                      </c:pt>
                      <c:pt idx="68">
                        <c:v>43920</c:v>
                      </c:pt>
                      <c:pt idx="69">
                        <c:v>43921</c:v>
                      </c:pt>
                      <c:pt idx="70">
                        <c:v>43922</c:v>
                      </c:pt>
                      <c:pt idx="71">
                        <c:v>43923</c:v>
                      </c:pt>
                      <c:pt idx="72">
                        <c:v>43924</c:v>
                      </c:pt>
                      <c:pt idx="73">
                        <c:v>43925</c:v>
                      </c:pt>
                      <c:pt idx="74">
                        <c:v>43926</c:v>
                      </c:pt>
                      <c:pt idx="75">
                        <c:v>43927</c:v>
                      </c:pt>
                      <c:pt idx="76">
                        <c:v>43928</c:v>
                      </c:pt>
                      <c:pt idx="77">
                        <c:v>43929</c:v>
                      </c:pt>
                      <c:pt idx="78">
                        <c:v>43930</c:v>
                      </c:pt>
                      <c:pt idx="79">
                        <c:v>43931</c:v>
                      </c:pt>
                      <c:pt idx="80">
                        <c:v>43932</c:v>
                      </c:pt>
                      <c:pt idx="81">
                        <c:v>43933</c:v>
                      </c:pt>
                      <c:pt idx="82">
                        <c:v>43934</c:v>
                      </c:pt>
                      <c:pt idx="83">
                        <c:v>43935</c:v>
                      </c:pt>
                      <c:pt idx="84">
                        <c:v>43936</c:v>
                      </c:pt>
                      <c:pt idx="85">
                        <c:v>43937</c:v>
                      </c:pt>
                      <c:pt idx="86">
                        <c:v>43938</c:v>
                      </c:pt>
                      <c:pt idx="87">
                        <c:v>43939</c:v>
                      </c:pt>
                      <c:pt idx="88">
                        <c:v>43940</c:v>
                      </c:pt>
                      <c:pt idx="89">
                        <c:v>43941</c:v>
                      </c:pt>
                      <c:pt idx="90">
                        <c:v>43942</c:v>
                      </c:pt>
                      <c:pt idx="91">
                        <c:v>43943</c:v>
                      </c:pt>
                      <c:pt idx="92">
                        <c:v>43944</c:v>
                      </c:pt>
                      <c:pt idx="93">
                        <c:v>43945</c:v>
                      </c:pt>
                      <c:pt idx="94">
                        <c:v>43946</c:v>
                      </c:pt>
                      <c:pt idx="95">
                        <c:v>43947</c:v>
                      </c:pt>
                      <c:pt idx="96">
                        <c:v>43948</c:v>
                      </c:pt>
                      <c:pt idx="97">
                        <c:v>43949</c:v>
                      </c:pt>
                      <c:pt idx="98">
                        <c:v>43950</c:v>
                      </c:pt>
                      <c:pt idx="99">
                        <c:v>43951</c:v>
                      </c:pt>
                      <c:pt idx="100">
                        <c:v>43952</c:v>
                      </c:pt>
                      <c:pt idx="101">
                        <c:v>43953</c:v>
                      </c:pt>
                      <c:pt idx="102">
                        <c:v>43954</c:v>
                      </c:pt>
                      <c:pt idx="103">
                        <c:v>43955</c:v>
                      </c:pt>
                      <c:pt idx="104">
                        <c:v>43956</c:v>
                      </c:pt>
                      <c:pt idx="105">
                        <c:v>43957</c:v>
                      </c:pt>
                      <c:pt idx="106">
                        <c:v>43958</c:v>
                      </c:pt>
                      <c:pt idx="107">
                        <c:v>43959</c:v>
                      </c:pt>
                      <c:pt idx="108">
                        <c:v>43960</c:v>
                      </c:pt>
                      <c:pt idx="109">
                        <c:v>43961</c:v>
                      </c:pt>
                      <c:pt idx="110">
                        <c:v>43962</c:v>
                      </c:pt>
                      <c:pt idx="111">
                        <c:v>43963</c:v>
                      </c:pt>
                      <c:pt idx="112">
                        <c:v>43964</c:v>
                      </c:pt>
                      <c:pt idx="113">
                        <c:v>43965</c:v>
                      </c:pt>
                      <c:pt idx="114">
                        <c:v>43966</c:v>
                      </c:pt>
                      <c:pt idx="115">
                        <c:v>43967</c:v>
                      </c:pt>
                      <c:pt idx="116">
                        <c:v>43968</c:v>
                      </c:pt>
                      <c:pt idx="117">
                        <c:v>43969</c:v>
                      </c:pt>
                      <c:pt idx="118">
                        <c:v>43970</c:v>
                      </c:pt>
                      <c:pt idx="119">
                        <c:v>43971</c:v>
                      </c:pt>
                      <c:pt idx="120">
                        <c:v>43972</c:v>
                      </c:pt>
                      <c:pt idx="121">
                        <c:v>43973</c:v>
                      </c:pt>
                      <c:pt idx="122">
                        <c:v>43974</c:v>
                      </c:pt>
                      <c:pt idx="123">
                        <c:v>43975</c:v>
                      </c:pt>
                      <c:pt idx="124">
                        <c:v>43976</c:v>
                      </c:pt>
                      <c:pt idx="125">
                        <c:v>43977</c:v>
                      </c:pt>
                      <c:pt idx="126">
                        <c:v>43978</c:v>
                      </c:pt>
                      <c:pt idx="127">
                        <c:v>43979</c:v>
                      </c:pt>
                      <c:pt idx="128">
                        <c:v>43980</c:v>
                      </c:pt>
                      <c:pt idx="129">
                        <c:v>43981</c:v>
                      </c:pt>
                      <c:pt idx="130">
                        <c:v>43982</c:v>
                      </c:pt>
                      <c:pt idx="131">
                        <c:v>43983</c:v>
                      </c:pt>
                      <c:pt idx="132">
                        <c:v>43984</c:v>
                      </c:pt>
                      <c:pt idx="133">
                        <c:v>43985</c:v>
                      </c:pt>
                      <c:pt idx="134">
                        <c:v>43986</c:v>
                      </c:pt>
                      <c:pt idx="135">
                        <c:v>43987</c:v>
                      </c:pt>
                      <c:pt idx="136">
                        <c:v>43988</c:v>
                      </c:pt>
                      <c:pt idx="137">
                        <c:v>43989</c:v>
                      </c:pt>
                      <c:pt idx="138">
                        <c:v>43990</c:v>
                      </c:pt>
                      <c:pt idx="139">
                        <c:v>43991</c:v>
                      </c:pt>
                      <c:pt idx="140">
                        <c:v>43992</c:v>
                      </c:pt>
                      <c:pt idx="141">
                        <c:v>43993</c:v>
                      </c:pt>
                      <c:pt idx="142">
                        <c:v>43994</c:v>
                      </c:pt>
                      <c:pt idx="143">
                        <c:v>43995</c:v>
                      </c:pt>
                      <c:pt idx="144">
                        <c:v>43996</c:v>
                      </c:pt>
                      <c:pt idx="145">
                        <c:v>43997</c:v>
                      </c:pt>
                      <c:pt idx="146">
                        <c:v>43998</c:v>
                      </c:pt>
                      <c:pt idx="147">
                        <c:v>43999</c:v>
                      </c:pt>
                      <c:pt idx="148">
                        <c:v>44000</c:v>
                      </c:pt>
                      <c:pt idx="149">
                        <c:v>44001</c:v>
                      </c:pt>
                      <c:pt idx="150">
                        <c:v>44002</c:v>
                      </c:pt>
                      <c:pt idx="151">
                        <c:v>44003</c:v>
                      </c:pt>
                      <c:pt idx="152">
                        <c:v>44004</c:v>
                      </c:pt>
                      <c:pt idx="153">
                        <c:v>44005</c:v>
                      </c:pt>
                      <c:pt idx="154">
                        <c:v>44006</c:v>
                      </c:pt>
                      <c:pt idx="155">
                        <c:v>44007</c:v>
                      </c:pt>
                      <c:pt idx="156">
                        <c:v>44008</c:v>
                      </c:pt>
                      <c:pt idx="157">
                        <c:v>44009</c:v>
                      </c:pt>
                      <c:pt idx="158">
                        <c:v>44010</c:v>
                      </c:pt>
                      <c:pt idx="159">
                        <c:v>44011</c:v>
                      </c:pt>
                      <c:pt idx="160">
                        <c:v>44012</c:v>
                      </c:pt>
                      <c:pt idx="161">
                        <c:v>44013</c:v>
                      </c:pt>
                      <c:pt idx="162">
                        <c:v>44014</c:v>
                      </c:pt>
                      <c:pt idx="163">
                        <c:v>44015</c:v>
                      </c:pt>
                      <c:pt idx="164">
                        <c:v>44016</c:v>
                      </c:pt>
                      <c:pt idx="165">
                        <c:v>44017</c:v>
                      </c:pt>
                      <c:pt idx="166">
                        <c:v>44018</c:v>
                      </c:pt>
                      <c:pt idx="167">
                        <c:v>44019</c:v>
                      </c:pt>
                      <c:pt idx="168">
                        <c:v>44020</c:v>
                      </c:pt>
                      <c:pt idx="169">
                        <c:v>44021</c:v>
                      </c:pt>
                      <c:pt idx="170">
                        <c:v>44022</c:v>
                      </c:pt>
                      <c:pt idx="171">
                        <c:v>44023</c:v>
                      </c:pt>
                      <c:pt idx="172">
                        <c:v>44024</c:v>
                      </c:pt>
                      <c:pt idx="173">
                        <c:v>44025</c:v>
                      </c:pt>
                      <c:pt idx="174">
                        <c:v>44026</c:v>
                      </c:pt>
                      <c:pt idx="175">
                        <c:v>44027</c:v>
                      </c:pt>
                      <c:pt idx="176">
                        <c:v>44028</c:v>
                      </c:pt>
                      <c:pt idx="177">
                        <c:v>44029</c:v>
                      </c:pt>
                      <c:pt idx="178">
                        <c:v>44030</c:v>
                      </c:pt>
                      <c:pt idx="179">
                        <c:v>44031</c:v>
                      </c:pt>
                      <c:pt idx="180">
                        <c:v>44032</c:v>
                      </c:pt>
                      <c:pt idx="181">
                        <c:v>44033</c:v>
                      </c:pt>
                      <c:pt idx="182">
                        <c:v>44034</c:v>
                      </c:pt>
                      <c:pt idx="183">
                        <c:v>44035</c:v>
                      </c:pt>
                      <c:pt idx="184">
                        <c:v>44036</c:v>
                      </c:pt>
                      <c:pt idx="185">
                        <c:v>44037</c:v>
                      </c:pt>
                      <c:pt idx="186">
                        <c:v>44038</c:v>
                      </c:pt>
                      <c:pt idx="187">
                        <c:v>44039</c:v>
                      </c:pt>
                      <c:pt idx="188">
                        <c:v>44040</c:v>
                      </c:pt>
                      <c:pt idx="189">
                        <c:v>44041</c:v>
                      </c:pt>
                      <c:pt idx="190">
                        <c:v>44042</c:v>
                      </c:pt>
                      <c:pt idx="191">
                        <c:v>44043</c:v>
                      </c:pt>
                      <c:pt idx="192">
                        <c:v>44044</c:v>
                      </c:pt>
                      <c:pt idx="193">
                        <c:v>44045</c:v>
                      </c:pt>
                      <c:pt idx="194">
                        <c:v>44046</c:v>
                      </c:pt>
                      <c:pt idx="195">
                        <c:v>44047</c:v>
                      </c:pt>
                      <c:pt idx="196">
                        <c:v>44048</c:v>
                      </c:pt>
                      <c:pt idx="197">
                        <c:v>44049</c:v>
                      </c:pt>
                      <c:pt idx="198">
                        <c:v>44050</c:v>
                      </c:pt>
                      <c:pt idx="199">
                        <c:v>44051</c:v>
                      </c:pt>
                      <c:pt idx="200">
                        <c:v>44052</c:v>
                      </c:pt>
                      <c:pt idx="201">
                        <c:v>44053</c:v>
                      </c:pt>
                      <c:pt idx="202">
                        <c:v>44054</c:v>
                      </c:pt>
                      <c:pt idx="203">
                        <c:v>44055</c:v>
                      </c:pt>
                    </c:numCache>
                  </c:numRef>
                </c:cat>
                <c:val>
                  <c:numRef>
                    <c:extLst xmlns:c15="http://schemas.microsoft.com/office/drawing/2012/chart">
                      <c:ext xmlns:c15="http://schemas.microsoft.com/office/drawing/2012/chart" uri="{02D57815-91ED-43cb-92C2-25804820EDAC}">
                        <c15:formulaRef>
                          <c15:sqref>Sheet1!$K$2:$K$205</c15:sqref>
                        </c15:formulaRef>
                      </c:ext>
                    </c:extLst>
                    <c:numCache>
                      <c:formatCode>General</c:formatCode>
                      <c:ptCount val="204"/>
                      <c:pt idx="0">
                        <c:v>142</c:v>
                      </c:pt>
                      <c:pt idx="1">
                        <c:v>97</c:v>
                      </c:pt>
                      <c:pt idx="2">
                        <c:v>266</c:v>
                      </c:pt>
                      <c:pt idx="3">
                        <c:v>453</c:v>
                      </c:pt>
                      <c:pt idx="4">
                        <c:v>673</c:v>
                      </c:pt>
                      <c:pt idx="5">
                        <c:v>797</c:v>
                      </c:pt>
                      <c:pt idx="6">
                        <c:v>1767</c:v>
                      </c:pt>
                      <c:pt idx="7">
                        <c:v>1480</c:v>
                      </c:pt>
                      <c:pt idx="8">
                        <c:v>1756</c:v>
                      </c:pt>
                      <c:pt idx="9">
                        <c:v>2003</c:v>
                      </c:pt>
                      <c:pt idx="10">
                        <c:v>2120</c:v>
                      </c:pt>
                      <c:pt idx="11">
                        <c:v>2608</c:v>
                      </c:pt>
                      <c:pt idx="12">
                        <c:v>2818</c:v>
                      </c:pt>
                      <c:pt idx="13">
                        <c:v>3243</c:v>
                      </c:pt>
                      <c:pt idx="14">
                        <c:v>3907</c:v>
                      </c:pt>
                      <c:pt idx="15">
                        <c:v>3751</c:v>
                      </c:pt>
                      <c:pt idx="16">
                        <c:v>3218</c:v>
                      </c:pt>
                      <c:pt idx="17">
                        <c:v>3442</c:v>
                      </c:pt>
                      <c:pt idx="18">
                        <c:v>2619</c:v>
                      </c:pt>
                      <c:pt idx="19">
                        <c:v>2988</c:v>
                      </c:pt>
                      <c:pt idx="20">
                        <c:v>2565</c:v>
                      </c:pt>
                      <c:pt idx="21">
                        <c:v>2072</c:v>
                      </c:pt>
                      <c:pt idx="22">
                        <c:v>15151</c:v>
                      </c:pt>
                      <c:pt idx="23">
                        <c:v>4215</c:v>
                      </c:pt>
                      <c:pt idx="24">
                        <c:v>2560</c:v>
                      </c:pt>
                      <c:pt idx="25">
                        <c:v>2162</c:v>
                      </c:pt>
                      <c:pt idx="26">
                        <c:v>2067</c:v>
                      </c:pt>
                      <c:pt idx="27">
                        <c:v>1995</c:v>
                      </c:pt>
                      <c:pt idx="28">
                        <c:v>1864</c:v>
                      </c:pt>
                      <c:pt idx="29">
                        <c:v>532</c:v>
                      </c:pt>
                      <c:pt idx="30">
                        <c:v>996</c:v>
                      </c:pt>
                      <c:pt idx="31">
                        <c:v>1085</c:v>
                      </c:pt>
                      <c:pt idx="32">
                        <c:v>1008</c:v>
                      </c:pt>
                      <c:pt idx="33">
                        <c:v>527</c:v>
                      </c:pt>
                      <c:pt idx="34">
                        <c:v>793</c:v>
                      </c:pt>
                      <c:pt idx="35">
                        <c:v>863</c:v>
                      </c:pt>
                      <c:pt idx="36">
                        <c:v>1106</c:v>
                      </c:pt>
                      <c:pt idx="37">
                        <c:v>1264</c:v>
                      </c:pt>
                      <c:pt idx="38">
                        <c:v>1838</c:v>
                      </c:pt>
                      <c:pt idx="39">
                        <c:v>1821</c:v>
                      </c:pt>
                      <c:pt idx="40">
                        <c:v>2044</c:v>
                      </c:pt>
                      <c:pt idx="41">
                        <c:v>1596</c:v>
                      </c:pt>
                      <c:pt idx="42">
                        <c:v>2413</c:v>
                      </c:pt>
                      <c:pt idx="43">
                        <c:v>2239</c:v>
                      </c:pt>
                      <c:pt idx="44">
                        <c:v>2856</c:v>
                      </c:pt>
                      <c:pt idx="45">
                        <c:v>3961</c:v>
                      </c:pt>
                      <c:pt idx="46">
                        <c:v>3691</c:v>
                      </c:pt>
                      <c:pt idx="47">
                        <c:v>3871</c:v>
                      </c:pt>
                      <c:pt idx="48">
                        <c:v>4537</c:v>
                      </c:pt>
                      <c:pt idx="49">
                        <c:v>4378</c:v>
                      </c:pt>
                      <c:pt idx="50">
                        <c:v>6887</c:v>
                      </c:pt>
                      <c:pt idx="51">
                        <c:v>8355</c:v>
                      </c:pt>
                      <c:pt idx="52">
                        <c:v>9375</c:v>
                      </c:pt>
                      <c:pt idx="53">
                        <c:v>8140</c:v>
                      </c:pt>
                      <c:pt idx="54">
                        <c:v>16051</c:v>
                      </c:pt>
                      <c:pt idx="55">
                        <c:v>12678</c:v>
                      </c:pt>
                      <c:pt idx="56">
                        <c:v>14740</c:v>
                      </c:pt>
                      <c:pt idx="57">
                        <c:v>18314</c:v>
                      </c:pt>
                      <c:pt idx="58">
                        <c:v>29214</c:v>
                      </c:pt>
                      <c:pt idx="59">
                        <c:v>28742</c:v>
                      </c:pt>
                      <c:pt idx="60">
                        <c:v>34011</c:v>
                      </c:pt>
                      <c:pt idx="61">
                        <c:v>33016</c:v>
                      </c:pt>
                      <c:pt idx="62">
                        <c:v>39785</c:v>
                      </c:pt>
                      <c:pt idx="63">
                        <c:v>38927</c:v>
                      </c:pt>
                      <c:pt idx="64">
                        <c:v>51204</c:v>
                      </c:pt>
                      <c:pt idx="65">
                        <c:v>59718</c:v>
                      </c:pt>
                      <c:pt idx="66">
                        <c:v>63937</c:v>
                      </c:pt>
                      <c:pt idx="67">
                        <c:v>65164</c:v>
                      </c:pt>
                      <c:pt idx="68">
                        <c:v>58490</c:v>
                      </c:pt>
                      <c:pt idx="69">
                        <c:v>61775</c:v>
                      </c:pt>
                      <c:pt idx="70">
                        <c:v>74400</c:v>
                      </c:pt>
                      <c:pt idx="71">
                        <c:v>76904</c:v>
                      </c:pt>
                      <c:pt idx="72">
                        <c:v>77572</c:v>
                      </c:pt>
                      <c:pt idx="73">
                        <c:v>81759</c:v>
                      </c:pt>
                      <c:pt idx="74">
                        <c:v>86484</c:v>
                      </c:pt>
                      <c:pt idx="75">
                        <c:v>71295</c:v>
                      </c:pt>
                      <c:pt idx="76">
                        <c:v>71387</c:v>
                      </c:pt>
                      <c:pt idx="77">
                        <c:v>74893</c:v>
                      </c:pt>
                      <c:pt idx="78">
                        <c:v>84911</c:v>
                      </c:pt>
                      <c:pt idx="79">
                        <c:v>87027</c:v>
                      </c:pt>
                      <c:pt idx="80">
                        <c:v>89341</c:v>
                      </c:pt>
                      <c:pt idx="81">
                        <c:v>81708</c:v>
                      </c:pt>
                      <c:pt idx="82">
                        <c:v>72388</c:v>
                      </c:pt>
                      <c:pt idx="83">
                        <c:v>66383</c:v>
                      </c:pt>
                      <c:pt idx="84">
                        <c:v>80147</c:v>
                      </c:pt>
                      <c:pt idx="85">
                        <c:v>79959</c:v>
                      </c:pt>
                      <c:pt idx="86">
                        <c:v>83552</c:v>
                      </c:pt>
                      <c:pt idx="87">
                        <c:v>82163</c:v>
                      </c:pt>
                      <c:pt idx="88">
                        <c:v>79024</c:v>
                      </c:pt>
                      <c:pt idx="89">
                        <c:v>72509</c:v>
                      </c:pt>
                      <c:pt idx="90">
                        <c:v>76360</c:v>
                      </c:pt>
                      <c:pt idx="91">
                        <c:v>86046</c:v>
                      </c:pt>
                      <c:pt idx="92">
                        <c:v>66424</c:v>
                      </c:pt>
                      <c:pt idx="93">
                        <c:v>78087</c:v>
                      </c:pt>
                      <c:pt idx="94">
                        <c:v>73307</c:v>
                      </c:pt>
                      <c:pt idx="95">
                        <c:v>101533</c:v>
                      </c:pt>
                      <c:pt idx="96">
                        <c:v>83227</c:v>
                      </c:pt>
                      <c:pt idx="97">
                        <c:v>65565</c:v>
                      </c:pt>
                      <c:pt idx="98">
                        <c:v>72862</c:v>
                      </c:pt>
                      <c:pt idx="99">
                        <c:v>77083</c:v>
                      </c:pt>
                      <c:pt idx="100">
                        <c:v>84586</c:v>
                      </c:pt>
                      <c:pt idx="101">
                        <c:v>91742</c:v>
                      </c:pt>
                      <c:pt idx="102">
                        <c:v>81169</c:v>
                      </c:pt>
                      <c:pt idx="103">
                        <c:v>78509</c:v>
                      </c:pt>
                      <c:pt idx="104">
                        <c:v>77166</c:v>
                      </c:pt>
                      <c:pt idx="105">
                        <c:v>79184</c:v>
                      </c:pt>
                      <c:pt idx="106">
                        <c:v>89824</c:v>
                      </c:pt>
                      <c:pt idx="107">
                        <c:v>94185</c:v>
                      </c:pt>
                      <c:pt idx="108">
                        <c:v>90142</c:v>
                      </c:pt>
                      <c:pt idx="109">
                        <c:v>90155</c:v>
                      </c:pt>
                      <c:pt idx="110">
                        <c:v>76989</c:v>
                      </c:pt>
                      <c:pt idx="111">
                        <c:v>71030</c:v>
                      </c:pt>
                      <c:pt idx="112">
                        <c:v>85787</c:v>
                      </c:pt>
                      <c:pt idx="113">
                        <c:v>85950</c:v>
                      </c:pt>
                      <c:pt idx="114">
                        <c:v>96665</c:v>
                      </c:pt>
                      <c:pt idx="115">
                        <c:v>98033</c:v>
                      </c:pt>
                      <c:pt idx="116">
                        <c:v>94196</c:v>
                      </c:pt>
                      <c:pt idx="117">
                        <c:v>81217</c:v>
                      </c:pt>
                      <c:pt idx="118">
                        <c:v>87136</c:v>
                      </c:pt>
                      <c:pt idx="119">
                        <c:v>95075</c:v>
                      </c:pt>
                      <c:pt idx="120">
                        <c:v>99363</c:v>
                      </c:pt>
                      <c:pt idx="121">
                        <c:v>107924</c:v>
                      </c:pt>
                      <c:pt idx="122">
                        <c:v>106574</c:v>
                      </c:pt>
                      <c:pt idx="123">
                        <c:v>101106</c:v>
                      </c:pt>
                      <c:pt idx="124">
                        <c:v>94216</c:v>
                      </c:pt>
                      <c:pt idx="125">
                        <c:v>89096</c:v>
                      </c:pt>
                      <c:pt idx="126">
                        <c:v>95870</c:v>
                      </c:pt>
                      <c:pt idx="127">
                        <c:v>102583</c:v>
                      </c:pt>
                      <c:pt idx="128">
                        <c:v>118805</c:v>
                      </c:pt>
                      <c:pt idx="129">
                        <c:v>123018</c:v>
                      </c:pt>
                      <c:pt idx="130">
                        <c:v>127796</c:v>
                      </c:pt>
                      <c:pt idx="131">
                        <c:v>107834</c:v>
                      </c:pt>
                      <c:pt idx="132">
                        <c:v>100430</c:v>
                      </c:pt>
                      <c:pt idx="133">
                        <c:v>112609</c:v>
                      </c:pt>
                      <c:pt idx="134">
                        <c:v>126718</c:v>
                      </c:pt>
                      <c:pt idx="135">
                        <c:v>127753</c:v>
                      </c:pt>
                      <c:pt idx="136">
                        <c:v>133536</c:v>
                      </c:pt>
                      <c:pt idx="137">
                        <c:v>125802</c:v>
                      </c:pt>
                      <c:pt idx="138">
                        <c:v>116257</c:v>
                      </c:pt>
                      <c:pt idx="139">
                        <c:v>105787</c:v>
                      </c:pt>
                      <c:pt idx="140">
                        <c:v>125655</c:v>
                      </c:pt>
                      <c:pt idx="141">
                        <c:v>133440</c:v>
                      </c:pt>
                      <c:pt idx="142">
                        <c:v>137529</c:v>
                      </c:pt>
                      <c:pt idx="143">
                        <c:v>144502</c:v>
                      </c:pt>
                      <c:pt idx="144">
                        <c:v>133967</c:v>
                      </c:pt>
                      <c:pt idx="145">
                        <c:v>122126</c:v>
                      </c:pt>
                      <c:pt idx="146">
                        <c:v>118849</c:v>
                      </c:pt>
                      <c:pt idx="147">
                        <c:v>141488</c:v>
                      </c:pt>
                      <c:pt idx="148">
                        <c:v>176540</c:v>
                      </c:pt>
                      <c:pt idx="149">
                        <c:v>138777</c:v>
                      </c:pt>
                      <c:pt idx="150">
                        <c:v>177322</c:v>
                      </c:pt>
                      <c:pt idx="151">
                        <c:v>161994</c:v>
                      </c:pt>
                      <c:pt idx="152">
                        <c:v>129892</c:v>
                      </c:pt>
                      <c:pt idx="153">
                        <c:v>136276</c:v>
                      </c:pt>
                      <c:pt idx="154">
                        <c:v>165851</c:v>
                      </c:pt>
                      <c:pt idx="155">
                        <c:v>171332</c:v>
                      </c:pt>
                      <c:pt idx="156">
                        <c:v>181580</c:v>
                      </c:pt>
                      <c:pt idx="157">
                        <c:v>189259</c:v>
                      </c:pt>
                      <c:pt idx="158">
                        <c:v>181386</c:v>
                      </c:pt>
                      <c:pt idx="159">
                        <c:v>160233</c:v>
                      </c:pt>
                      <c:pt idx="160">
                        <c:v>159962</c:v>
                      </c:pt>
                      <c:pt idx="161">
                        <c:v>192066</c:v>
                      </c:pt>
                      <c:pt idx="162">
                        <c:v>200931</c:v>
                      </c:pt>
                      <c:pt idx="163">
                        <c:v>208885</c:v>
                      </c:pt>
                      <c:pt idx="164">
                        <c:v>205610</c:v>
                      </c:pt>
                      <c:pt idx="165">
                        <c:v>190699</c:v>
                      </c:pt>
                      <c:pt idx="166">
                        <c:v>177964</c:v>
                      </c:pt>
                      <c:pt idx="167">
                        <c:v>175670</c:v>
                      </c:pt>
                      <c:pt idx="168">
                        <c:v>206947</c:v>
                      </c:pt>
                      <c:pt idx="169">
                        <c:v>215487</c:v>
                      </c:pt>
                      <c:pt idx="170">
                        <c:v>225287</c:v>
                      </c:pt>
                      <c:pt idx="171">
                        <c:v>231656</c:v>
                      </c:pt>
                      <c:pt idx="172">
                        <c:v>217686</c:v>
                      </c:pt>
                      <c:pt idx="173">
                        <c:v>195393</c:v>
                      </c:pt>
                      <c:pt idx="174">
                        <c:v>189205</c:v>
                      </c:pt>
                      <c:pt idx="175">
                        <c:v>223556</c:v>
                      </c:pt>
                      <c:pt idx="176">
                        <c:v>231903</c:v>
                      </c:pt>
                      <c:pt idx="177">
                        <c:v>254492</c:v>
                      </c:pt>
                      <c:pt idx="178">
                        <c:v>254547</c:v>
                      </c:pt>
                      <c:pt idx="179">
                        <c:v>229973</c:v>
                      </c:pt>
                      <c:pt idx="180">
                        <c:v>209334</c:v>
                      </c:pt>
                      <c:pt idx="181">
                        <c:v>201400</c:v>
                      </c:pt>
                      <c:pt idx="182">
                        <c:v>239676</c:v>
                      </c:pt>
                      <c:pt idx="183">
                        <c:v>281674</c:v>
                      </c:pt>
                      <c:pt idx="184">
                        <c:v>276330</c:v>
                      </c:pt>
                      <c:pt idx="185">
                        <c:v>283888</c:v>
                      </c:pt>
                      <c:pt idx="186">
                        <c:v>259487</c:v>
                      </c:pt>
                      <c:pt idx="187">
                        <c:v>231819</c:v>
                      </c:pt>
                      <c:pt idx="188">
                        <c:v>212234</c:v>
                      </c:pt>
                      <c:pt idx="189">
                        <c:v>243621</c:v>
                      </c:pt>
                      <c:pt idx="190">
                        <c:v>298083</c:v>
                      </c:pt>
                      <c:pt idx="191">
                        <c:v>290446</c:v>
                      </c:pt>
                      <c:pt idx="192">
                        <c:v>278895</c:v>
                      </c:pt>
                      <c:pt idx="193">
                        <c:v>262135</c:v>
                      </c:pt>
                      <c:pt idx="194">
                        <c:v>222905</c:v>
                      </c:pt>
                      <c:pt idx="195">
                        <c:v>204759</c:v>
                      </c:pt>
                      <c:pt idx="196">
                        <c:v>253680</c:v>
                      </c:pt>
                      <c:pt idx="197">
                        <c:v>275057</c:v>
                      </c:pt>
                      <c:pt idx="198">
                        <c:v>284710</c:v>
                      </c:pt>
                      <c:pt idx="199">
                        <c:v>274813</c:v>
                      </c:pt>
                      <c:pt idx="200">
                        <c:v>267033</c:v>
                      </c:pt>
                      <c:pt idx="201">
                        <c:v>229192</c:v>
                      </c:pt>
                      <c:pt idx="202">
                        <c:v>220726</c:v>
                      </c:pt>
                    </c:numCache>
                  </c:numRef>
                </c:val>
                <c:smooth val="0"/>
                <c:extLst xmlns:c15="http://schemas.microsoft.com/office/drawing/2012/chart">
                  <c:ext xmlns:c16="http://schemas.microsoft.com/office/drawing/2014/chart" uri="{C3380CC4-5D6E-409C-BE32-E72D297353CC}">
                    <c16:uniqueId val="{00000009-11F8-4DD6-8B74-658A898C9D2D}"/>
                  </c:ext>
                </c:extLst>
              </c15:ser>
            </c15:filteredLineSeries>
          </c:ext>
        </c:extLst>
      </c:lineChart>
      <c:dateAx>
        <c:axId val="627012992"/>
        <c:scaling>
          <c:orientation val="minMax"/>
        </c:scaling>
        <c:delete val="0"/>
        <c:axPos val="b"/>
        <c:numFmt formatCode="[$-409]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3522472"/>
        <c:crosses val="autoZero"/>
        <c:auto val="1"/>
        <c:lblOffset val="100"/>
        <c:baseTimeUnit val="days"/>
      </c:dateAx>
      <c:valAx>
        <c:axId val="443522472"/>
        <c:scaling>
          <c:orientation val="minMax"/>
          <c:max val="6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270129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jpeg"/></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03DD71-0E8C-4DBE-B738-21EA6D69D9F8}"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US"/>
        </a:p>
      </dgm:t>
    </dgm:pt>
    <dgm:pt modelId="{41CC3107-6173-43CD-BB0E-281CE10823AF}">
      <dgm:prSet phldrT="[Text]"/>
      <dgm:spPr/>
      <dgm:t>
        <a:bodyPr/>
        <a:lstStyle/>
        <a:p>
          <a:r>
            <a:rPr lang="en-US" dirty="0"/>
            <a:t>Homogenization</a:t>
          </a:r>
        </a:p>
      </dgm:t>
    </dgm:pt>
    <dgm:pt modelId="{43DDF86A-83F2-498E-984E-B50CE401BC75}" type="parTrans" cxnId="{98E2946E-11C5-4B96-B55D-5F58493EBF72}">
      <dgm:prSet/>
      <dgm:spPr/>
      <dgm:t>
        <a:bodyPr/>
        <a:lstStyle/>
        <a:p>
          <a:endParaRPr lang="en-US"/>
        </a:p>
      </dgm:t>
    </dgm:pt>
    <dgm:pt modelId="{E4FCA732-BF02-4009-8DD4-5169CA1C26B6}" type="sibTrans" cxnId="{98E2946E-11C5-4B96-B55D-5F58493EBF72}">
      <dgm:prSet/>
      <dgm:spPr/>
      <dgm:t>
        <a:bodyPr/>
        <a:lstStyle/>
        <a:p>
          <a:endParaRPr lang="en-US"/>
        </a:p>
      </dgm:t>
    </dgm:pt>
    <dgm:pt modelId="{874CB594-63A6-477A-8DFD-E8EA239E6A3B}">
      <dgm:prSet phldrT="[Text]"/>
      <dgm:spPr/>
      <dgm:t>
        <a:bodyPr/>
        <a:lstStyle/>
        <a:p>
          <a:r>
            <a:rPr lang="en-US" dirty="0"/>
            <a:t>Emergence of a dominant global culture.</a:t>
          </a:r>
        </a:p>
      </dgm:t>
    </dgm:pt>
    <dgm:pt modelId="{3BBF7F2E-761F-4FA3-9E4A-07BEBF9590C6}" type="parTrans" cxnId="{3910F74F-22F4-4C59-9DCF-2AF66AD1C9F4}">
      <dgm:prSet/>
      <dgm:spPr/>
      <dgm:t>
        <a:bodyPr/>
        <a:lstStyle/>
        <a:p>
          <a:endParaRPr lang="en-US"/>
        </a:p>
      </dgm:t>
    </dgm:pt>
    <dgm:pt modelId="{E0BA8D5C-7A92-4213-88C9-BF4493197BB8}" type="sibTrans" cxnId="{3910F74F-22F4-4C59-9DCF-2AF66AD1C9F4}">
      <dgm:prSet/>
      <dgm:spPr/>
      <dgm:t>
        <a:bodyPr/>
        <a:lstStyle/>
        <a:p>
          <a:endParaRPr lang="en-US"/>
        </a:p>
      </dgm:t>
    </dgm:pt>
    <dgm:pt modelId="{3B9362E0-B834-4469-8F7C-2675D8C0A7F8}">
      <dgm:prSet phldrT="[Text]"/>
      <dgm:spPr/>
      <dgm:t>
        <a:bodyPr/>
        <a:lstStyle/>
        <a:p>
          <a:r>
            <a:rPr lang="en-US" dirty="0"/>
            <a:t>Diffusion</a:t>
          </a:r>
        </a:p>
      </dgm:t>
    </dgm:pt>
    <dgm:pt modelId="{706BD8AA-D2F4-487A-A223-D332108C921C}" type="parTrans" cxnId="{6427B3C5-03A3-46AE-B0D5-1C467FBB8E6E}">
      <dgm:prSet/>
      <dgm:spPr/>
      <dgm:t>
        <a:bodyPr/>
        <a:lstStyle/>
        <a:p>
          <a:endParaRPr lang="en-US"/>
        </a:p>
      </dgm:t>
    </dgm:pt>
    <dgm:pt modelId="{D1CFC2A9-7E9C-49F7-A2FE-FDE1C53EDE64}" type="sibTrans" cxnId="{6427B3C5-03A3-46AE-B0D5-1C467FBB8E6E}">
      <dgm:prSet/>
      <dgm:spPr/>
      <dgm:t>
        <a:bodyPr/>
        <a:lstStyle/>
        <a:p>
          <a:endParaRPr lang="en-US"/>
        </a:p>
      </dgm:t>
    </dgm:pt>
    <dgm:pt modelId="{40D5B27B-7FAD-4B4A-BD39-849D7A710F81}">
      <dgm:prSet phldrT="[Text]"/>
      <dgm:spPr/>
      <dgm:t>
        <a:bodyPr/>
        <a:lstStyle/>
        <a:p>
          <a:r>
            <a:rPr lang="en-US" dirty="0"/>
            <a:t>Transposition of some traits from one location to another.</a:t>
          </a:r>
        </a:p>
      </dgm:t>
    </dgm:pt>
    <dgm:pt modelId="{F414E141-3E7D-4DC3-9F26-25B6F5C06FCC}" type="parTrans" cxnId="{813B55A8-F679-4D7A-A5BE-C27D124E86AD}">
      <dgm:prSet/>
      <dgm:spPr/>
      <dgm:t>
        <a:bodyPr/>
        <a:lstStyle/>
        <a:p>
          <a:endParaRPr lang="en-US"/>
        </a:p>
      </dgm:t>
    </dgm:pt>
    <dgm:pt modelId="{B43ED20E-A7FF-4447-B5A3-773472C0F963}" type="sibTrans" cxnId="{813B55A8-F679-4D7A-A5BE-C27D124E86AD}">
      <dgm:prSet/>
      <dgm:spPr/>
      <dgm:t>
        <a:bodyPr/>
        <a:lstStyle/>
        <a:p>
          <a:endParaRPr lang="en-US"/>
        </a:p>
      </dgm:t>
    </dgm:pt>
    <dgm:pt modelId="{7AD63B65-5757-4D27-89D2-DC1B9926E264}">
      <dgm:prSet phldrT="[Text]"/>
      <dgm:spPr/>
      <dgm:t>
        <a:bodyPr/>
        <a:lstStyle/>
        <a:p>
          <a:r>
            <a:rPr lang="en-US" dirty="0"/>
            <a:t>Adaptation</a:t>
          </a:r>
        </a:p>
      </dgm:t>
    </dgm:pt>
    <dgm:pt modelId="{19563844-6DFB-414C-82A5-2695D32EA76C}" type="parTrans" cxnId="{A6724412-A79B-4FA8-AC55-51F81A0A7C59}">
      <dgm:prSet/>
      <dgm:spPr/>
      <dgm:t>
        <a:bodyPr/>
        <a:lstStyle/>
        <a:p>
          <a:endParaRPr lang="en-US"/>
        </a:p>
      </dgm:t>
    </dgm:pt>
    <dgm:pt modelId="{9B998190-7A23-489C-AD04-4CA5460F7BD3}" type="sibTrans" cxnId="{A6724412-A79B-4FA8-AC55-51F81A0A7C59}">
      <dgm:prSet/>
      <dgm:spPr/>
      <dgm:t>
        <a:bodyPr/>
        <a:lstStyle/>
        <a:p>
          <a:endParaRPr lang="en-US"/>
        </a:p>
      </dgm:t>
    </dgm:pt>
    <dgm:pt modelId="{C97F57F7-FC4F-464F-9C79-480EF2C45202}">
      <dgm:prSet phldrT="[Text]"/>
      <dgm:spPr/>
      <dgm:t>
        <a:bodyPr/>
        <a:lstStyle/>
        <a:p>
          <a:r>
            <a:rPr lang="en-US" dirty="0"/>
            <a:t>Changes of traits to better fit local traits.</a:t>
          </a:r>
        </a:p>
      </dgm:t>
    </dgm:pt>
    <dgm:pt modelId="{DF414E48-C82A-4E4C-B546-95D9C56F32EF}" type="parTrans" cxnId="{CB1A2A1D-69F3-426E-9B94-8A8DF8EA0173}">
      <dgm:prSet/>
      <dgm:spPr/>
      <dgm:t>
        <a:bodyPr/>
        <a:lstStyle/>
        <a:p>
          <a:endParaRPr lang="en-US"/>
        </a:p>
      </dgm:t>
    </dgm:pt>
    <dgm:pt modelId="{CF12F843-9434-4E74-9FC3-BCAEC7ED2523}" type="sibTrans" cxnId="{CB1A2A1D-69F3-426E-9B94-8A8DF8EA0173}">
      <dgm:prSet/>
      <dgm:spPr/>
      <dgm:t>
        <a:bodyPr/>
        <a:lstStyle/>
        <a:p>
          <a:endParaRPr lang="en-US"/>
        </a:p>
      </dgm:t>
    </dgm:pt>
    <dgm:pt modelId="{EAAD205E-2B21-4343-BE06-1A21DD77ABB2}">
      <dgm:prSet phldrT="[Text]"/>
      <dgm:spPr/>
      <dgm:t>
        <a:bodyPr/>
        <a:lstStyle/>
        <a:p>
          <a:r>
            <a:rPr lang="en-US" dirty="0"/>
            <a:t>Co-existence</a:t>
          </a:r>
        </a:p>
      </dgm:t>
    </dgm:pt>
    <dgm:pt modelId="{9AEF49C9-33BD-4974-805B-274DE0CCE285}" type="parTrans" cxnId="{4A386C10-D4E4-4D82-96C5-9E1420FA1CAA}">
      <dgm:prSet/>
      <dgm:spPr/>
      <dgm:t>
        <a:bodyPr/>
        <a:lstStyle/>
        <a:p>
          <a:endParaRPr lang="en-US"/>
        </a:p>
      </dgm:t>
    </dgm:pt>
    <dgm:pt modelId="{078F268A-6EBA-448B-BB04-42AD8CDDE8C4}" type="sibTrans" cxnId="{4A386C10-D4E4-4D82-96C5-9E1420FA1CAA}">
      <dgm:prSet/>
      <dgm:spPr/>
      <dgm:t>
        <a:bodyPr/>
        <a:lstStyle/>
        <a:p>
          <a:endParaRPr lang="en-US"/>
        </a:p>
      </dgm:t>
    </dgm:pt>
    <dgm:pt modelId="{2B6F9335-C9DA-47DE-B555-1DB94054CE22}">
      <dgm:prSet/>
      <dgm:spPr/>
      <dgm:t>
        <a:bodyPr/>
        <a:lstStyle/>
        <a:p>
          <a:r>
            <a:rPr lang="en-US" dirty="0"/>
            <a:t>Global and local cultural traits independently taking place.</a:t>
          </a:r>
        </a:p>
      </dgm:t>
    </dgm:pt>
    <dgm:pt modelId="{501562F1-E308-4C23-BD7F-BCF5A0D5952F}" type="parTrans" cxnId="{6D444EFF-BA3E-4957-AD2A-5F00CA12B01E}">
      <dgm:prSet/>
      <dgm:spPr/>
      <dgm:t>
        <a:bodyPr/>
        <a:lstStyle/>
        <a:p>
          <a:endParaRPr lang="en-US"/>
        </a:p>
      </dgm:t>
    </dgm:pt>
    <dgm:pt modelId="{C3B1AF71-0577-4667-A9BF-3EC526936D97}" type="sibTrans" cxnId="{6D444EFF-BA3E-4957-AD2A-5F00CA12B01E}">
      <dgm:prSet/>
      <dgm:spPr/>
      <dgm:t>
        <a:bodyPr/>
        <a:lstStyle/>
        <a:p>
          <a:endParaRPr lang="en-US"/>
        </a:p>
      </dgm:t>
    </dgm:pt>
    <dgm:pt modelId="{23E451AE-4F1E-43CA-B7A8-917A49B2CE29}">
      <dgm:prSet/>
      <dgm:spPr/>
      <dgm:t>
        <a:bodyPr/>
        <a:lstStyle/>
        <a:p>
          <a:r>
            <a:rPr lang="en-US"/>
            <a:t>Stamping</a:t>
          </a:r>
          <a:endParaRPr lang="en-US" dirty="0"/>
        </a:p>
      </dgm:t>
    </dgm:pt>
    <dgm:pt modelId="{5EB00C4C-9320-477E-B001-D72E9ED9CAE7}" type="parTrans" cxnId="{1DD4528B-03B1-4760-8E7B-5C018881B5A9}">
      <dgm:prSet/>
      <dgm:spPr/>
      <dgm:t>
        <a:bodyPr/>
        <a:lstStyle/>
        <a:p>
          <a:endParaRPr lang="en-US"/>
        </a:p>
      </dgm:t>
    </dgm:pt>
    <dgm:pt modelId="{FE8108B3-1514-404A-846F-349E86C40C06}" type="sibTrans" cxnId="{1DD4528B-03B1-4760-8E7B-5C018881B5A9}">
      <dgm:prSet/>
      <dgm:spPr/>
      <dgm:t>
        <a:bodyPr/>
        <a:lstStyle/>
        <a:p>
          <a:endParaRPr lang="en-US"/>
        </a:p>
      </dgm:t>
    </dgm:pt>
    <dgm:pt modelId="{8C5D053D-2218-47F0-8592-89E82EE61B41}">
      <dgm:prSet/>
      <dgm:spPr/>
      <dgm:t>
        <a:bodyPr/>
        <a:lstStyle/>
        <a:p>
          <a:r>
            <a:rPr lang="en-US" dirty="0"/>
            <a:t>Transposition of traits to a specific location (enclave).</a:t>
          </a:r>
        </a:p>
      </dgm:t>
    </dgm:pt>
    <dgm:pt modelId="{47C5A4BD-AE64-44D9-8AEE-A055AFBA3CEB}" type="parTrans" cxnId="{CCF2D946-6281-46CF-B575-7BDFE23F4C43}">
      <dgm:prSet/>
      <dgm:spPr/>
      <dgm:t>
        <a:bodyPr/>
        <a:lstStyle/>
        <a:p>
          <a:endParaRPr lang="en-US"/>
        </a:p>
      </dgm:t>
    </dgm:pt>
    <dgm:pt modelId="{7165AC7E-14F9-4D15-BF99-D030D2BA1C73}" type="sibTrans" cxnId="{CCF2D946-6281-46CF-B575-7BDFE23F4C43}">
      <dgm:prSet/>
      <dgm:spPr/>
      <dgm:t>
        <a:bodyPr/>
        <a:lstStyle/>
        <a:p>
          <a:endParaRPr lang="en-US"/>
        </a:p>
      </dgm:t>
    </dgm:pt>
    <dgm:pt modelId="{767A7454-09E4-4579-8CEA-EE1208D5DEBA}" type="pres">
      <dgm:prSet presAssocID="{2803DD71-0E8C-4DBE-B738-21EA6D69D9F8}" presName="linear" presStyleCnt="0">
        <dgm:presLayoutVars>
          <dgm:dir/>
          <dgm:resizeHandles val="exact"/>
        </dgm:presLayoutVars>
      </dgm:prSet>
      <dgm:spPr/>
    </dgm:pt>
    <dgm:pt modelId="{F2C115B8-ABED-4D6B-9C18-82BBCEFE8557}" type="pres">
      <dgm:prSet presAssocID="{41CC3107-6173-43CD-BB0E-281CE10823AF}" presName="comp" presStyleCnt="0"/>
      <dgm:spPr/>
    </dgm:pt>
    <dgm:pt modelId="{04919C19-2F83-4924-BA6C-3AB52E129A3D}" type="pres">
      <dgm:prSet presAssocID="{41CC3107-6173-43CD-BB0E-281CE10823AF}" presName="box" presStyleLbl="node1" presStyleIdx="0" presStyleCnt="5"/>
      <dgm:spPr/>
    </dgm:pt>
    <dgm:pt modelId="{0A0FDDFF-003C-4DC0-8023-AA44362F358D}" type="pres">
      <dgm:prSet presAssocID="{41CC3107-6173-43CD-BB0E-281CE10823AF}" presName="img" presStyleLbl="fgImgPlace1" presStyleIdx="0" presStyleCnt="5"/>
      <dgm:spPr>
        <a:blipFill rotWithShape="1">
          <a:blip xmlns:r="http://schemas.openxmlformats.org/officeDocument/2006/relationships" r:embed="rId1"/>
          <a:stretch>
            <a:fillRect/>
          </a:stretch>
        </a:blipFill>
      </dgm:spPr>
    </dgm:pt>
    <dgm:pt modelId="{AD4B7531-FF2A-4585-83ED-B4F6D1DC8999}" type="pres">
      <dgm:prSet presAssocID="{41CC3107-6173-43CD-BB0E-281CE10823AF}" presName="text" presStyleLbl="node1" presStyleIdx="0" presStyleCnt="5">
        <dgm:presLayoutVars>
          <dgm:bulletEnabled val="1"/>
        </dgm:presLayoutVars>
      </dgm:prSet>
      <dgm:spPr/>
    </dgm:pt>
    <dgm:pt modelId="{5F012CEA-F598-4180-B542-E9827E7D2700}" type="pres">
      <dgm:prSet presAssocID="{E4FCA732-BF02-4009-8DD4-5169CA1C26B6}" presName="spacer" presStyleCnt="0"/>
      <dgm:spPr/>
    </dgm:pt>
    <dgm:pt modelId="{E0884A83-2CBD-4616-B136-B4D933DC4EF6}" type="pres">
      <dgm:prSet presAssocID="{3B9362E0-B834-4469-8F7C-2675D8C0A7F8}" presName="comp" presStyleCnt="0"/>
      <dgm:spPr/>
    </dgm:pt>
    <dgm:pt modelId="{FDB0F63C-6F11-4715-BDF3-C0D4DC02A289}" type="pres">
      <dgm:prSet presAssocID="{3B9362E0-B834-4469-8F7C-2675D8C0A7F8}" presName="box" presStyleLbl="node1" presStyleIdx="1" presStyleCnt="5"/>
      <dgm:spPr/>
    </dgm:pt>
    <dgm:pt modelId="{8CA4ECB9-516A-4077-9132-DA3AC48D7737}" type="pres">
      <dgm:prSet presAssocID="{3B9362E0-B834-4469-8F7C-2675D8C0A7F8}" presName="img" presStyleLbl="fgImgPlace1" presStyleIdx="1" presStyleCnt="5"/>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8BD7514C-D859-4C0A-B8CC-4E6FE8659682}" type="pres">
      <dgm:prSet presAssocID="{3B9362E0-B834-4469-8F7C-2675D8C0A7F8}" presName="text" presStyleLbl="node1" presStyleIdx="1" presStyleCnt="5">
        <dgm:presLayoutVars>
          <dgm:bulletEnabled val="1"/>
        </dgm:presLayoutVars>
      </dgm:prSet>
      <dgm:spPr/>
    </dgm:pt>
    <dgm:pt modelId="{F9DB5964-E471-49DA-9E9E-4FD5E584B2C2}" type="pres">
      <dgm:prSet presAssocID="{D1CFC2A9-7E9C-49F7-A2FE-FDE1C53EDE64}" presName="spacer" presStyleCnt="0"/>
      <dgm:spPr/>
    </dgm:pt>
    <dgm:pt modelId="{134DFF43-5966-45E6-8825-9D4A25AE8CDA}" type="pres">
      <dgm:prSet presAssocID="{23E451AE-4F1E-43CA-B7A8-917A49B2CE29}" presName="comp" presStyleCnt="0"/>
      <dgm:spPr/>
    </dgm:pt>
    <dgm:pt modelId="{1C03CDAF-1AC1-4BF2-8B9A-5F3BB7023344}" type="pres">
      <dgm:prSet presAssocID="{23E451AE-4F1E-43CA-B7A8-917A49B2CE29}" presName="box" presStyleLbl="node1" presStyleIdx="2" presStyleCnt="5"/>
      <dgm:spPr/>
    </dgm:pt>
    <dgm:pt modelId="{AA730AB5-59AB-49AD-8716-10ABB81CDE2F}" type="pres">
      <dgm:prSet presAssocID="{23E451AE-4F1E-43CA-B7A8-917A49B2CE29}" presName="img" presStyleLbl="fgImgPlac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3F7BA4D4-E7A1-4CDC-9153-3068E8A80734}" type="pres">
      <dgm:prSet presAssocID="{23E451AE-4F1E-43CA-B7A8-917A49B2CE29}" presName="text" presStyleLbl="node1" presStyleIdx="2" presStyleCnt="5">
        <dgm:presLayoutVars>
          <dgm:bulletEnabled val="1"/>
        </dgm:presLayoutVars>
      </dgm:prSet>
      <dgm:spPr/>
    </dgm:pt>
    <dgm:pt modelId="{B6C7C080-EB08-4D85-BF18-9BA54AF0FC20}" type="pres">
      <dgm:prSet presAssocID="{FE8108B3-1514-404A-846F-349E86C40C06}" presName="spacer" presStyleCnt="0"/>
      <dgm:spPr/>
    </dgm:pt>
    <dgm:pt modelId="{77FBBC11-717F-4D2B-BE93-F62E9D01C06C}" type="pres">
      <dgm:prSet presAssocID="{7AD63B65-5757-4D27-89D2-DC1B9926E264}" presName="comp" presStyleCnt="0"/>
      <dgm:spPr/>
    </dgm:pt>
    <dgm:pt modelId="{23A5AF21-18DF-47A3-BEBE-5FD84E15DB9B}" type="pres">
      <dgm:prSet presAssocID="{7AD63B65-5757-4D27-89D2-DC1B9926E264}" presName="box" presStyleLbl="node1" presStyleIdx="3" presStyleCnt="5"/>
      <dgm:spPr/>
    </dgm:pt>
    <dgm:pt modelId="{39E3628A-E4C9-4C69-9362-121C871CD952}" type="pres">
      <dgm:prSet presAssocID="{7AD63B65-5757-4D27-89D2-DC1B9926E264}" presName="img" presStyleLbl="fgImgPlace1" presStyleIdx="3" presStyleCnt="5"/>
      <dgm:spPr>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7FA310FA-BDC0-4593-B52C-420BDED2EC71}" type="pres">
      <dgm:prSet presAssocID="{7AD63B65-5757-4D27-89D2-DC1B9926E264}" presName="text" presStyleLbl="node1" presStyleIdx="3" presStyleCnt="5">
        <dgm:presLayoutVars>
          <dgm:bulletEnabled val="1"/>
        </dgm:presLayoutVars>
      </dgm:prSet>
      <dgm:spPr/>
    </dgm:pt>
    <dgm:pt modelId="{DE802B75-5060-4229-81CA-C796F6CB72F4}" type="pres">
      <dgm:prSet presAssocID="{9B998190-7A23-489C-AD04-4CA5460F7BD3}" presName="spacer" presStyleCnt="0"/>
      <dgm:spPr/>
    </dgm:pt>
    <dgm:pt modelId="{9CF82892-846E-4D34-8023-41387AC23163}" type="pres">
      <dgm:prSet presAssocID="{EAAD205E-2B21-4343-BE06-1A21DD77ABB2}" presName="comp" presStyleCnt="0"/>
      <dgm:spPr/>
    </dgm:pt>
    <dgm:pt modelId="{B9AD7B5A-31E2-40A4-B6E6-F3178495DE04}" type="pres">
      <dgm:prSet presAssocID="{EAAD205E-2B21-4343-BE06-1A21DD77ABB2}" presName="box" presStyleLbl="node1" presStyleIdx="4" presStyleCnt="5"/>
      <dgm:spPr/>
    </dgm:pt>
    <dgm:pt modelId="{19564C91-364D-45F9-93CB-DECC7FB886D0}" type="pres">
      <dgm:prSet presAssocID="{EAAD205E-2B21-4343-BE06-1A21DD77ABB2}" presName="img" presStyleLbl="fgImgPlace1" presStyleIdx="4" presStyleCnt="5"/>
      <dgm:spPr>
        <a:blipFill rotWithShape="1">
          <a:blip xmlns:r="http://schemas.openxmlformats.org/officeDocument/2006/relationships" r:embed="rId5"/>
          <a:stretch>
            <a:fillRect/>
          </a:stretch>
        </a:blipFill>
      </dgm:spPr>
    </dgm:pt>
    <dgm:pt modelId="{8CF7F520-A0C5-4016-8429-2AE3E9570777}" type="pres">
      <dgm:prSet presAssocID="{EAAD205E-2B21-4343-BE06-1A21DD77ABB2}" presName="text" presStyleLbl="node1" presStyleIdx="4" presStyleCnt="5">
        <dgm:presLayoutVars>
          <dgm:bulletEnabled val="1"/>
        </dgm:presLayoutVars>
      </dgm:prSet>
      <dgm:spPr/>
    </dgm:pt>
  </dgm:ptLst>
  <dgm:cxnLst>
    <dgm:cxn modelId="{E8768C04-6014-48C8-AC5F-3FDEA4010379}" type="presOf" srcId="{3B9362E0-B834-4469-8F7C-2675D8C0A7F8}" destId="{8BD7514C-D859-4C0A-B8CC-4E6FE8659682}" srcOrd="1" destOrd="0" presId="urn:microsoft.com/office/officeart/2005/8/layout/vList4"/>
    <dgm:cxn modelId="{D6E88F0B-4C31-40C4-8221-9AFA919F76B3}" type="presOf" srcId="{40D5B27B-7FAD-4B4A-BD39-849D7A710F81}" destId="{FDB0F63C-6F11-4715-BDF3-C0D4DC02A289}" srcOrd="0" destOrd="1" presId="urn:microsoft.com/office/officeart/2005/8/layout/vList4"/>
    <dgm:cxn modelId="{4A386C10-D4E4-4D82-96C5-9E1420FA1CAA}" srcId="{2803DD71-0E8C-4DBE-B738-21EA6D69D9F8}" destId="{EAAD205E-2B21-4343-BE06-1A21DD77ABB2}" srcOrd="4" destOrd="0" parTransId="{9AEF49C9-33BD-4974-805B-274DE0CCE285}" sibTransId="{078F268A-6EBA-448B-BB04-42AD8CDDE8C4}"/>
    <dgm:cxn modelId="{A6724412-A79B-4FA8-AC55-51F81A0A7C59}" srcId="{2803DD71-0E8C-4DBE-B738-21EA6D69D9F8}" destId="{7AD63B65-5757-4D27-89D2-DC1B9926E264}" srcOrd="3" destOrd="0" parTransId="{19563844-6DFB-414C-82A5-2695D32EA76C}" sibTransId="{9B998190-7A23-489C-AD04-4CA5460F7BD3}"/>
    <dgm:cxn modelId="{58A2821B-C1B4-4CA4-8F6A-54F9AB405D78}" type="presOf" srcId="{41CC3107-6173-43CD-BB0E-281CE10823AF}" destId="{AD4B7531-FF2A-4585-83ED-B4F6D1DC8999}" srcOrd="1" destOrd="0" presId="urn:microsoft.com/office/officeart/2005/8/layout/vList4"/>
    <dgm:cxn modelId="{CB1A2A1D-69F3-426E-9B94-8A8DF8EA0173}" srcId="{7AD63B65-5757-4D27-89D2-DC1B9926E264}" destId="{C97F57F7-FC4F-464F-9C79-480EF2C45202}" srcOrd="0" destOrd="0" parTransId="{DF414E48-C82A-4E4C-B546-95D9C56F32EF}" sibTransId="{CF12F843-9434-4E74-9FC3-BCAEC7ED2523}"/>
    <dgm:cxn modelId="{6DC1E335-7613-4613-824A-14D577F8EC91}" type="presOf" srcId="{874CB594-63A6-477A-8DFD-E8EA239E6A3B}" destId="{04919C19-2F83-4924-BA6C-3AB52E129A3D}" srcOrd="0" destOrd="1" presId="urn:microsoft.com/office/officeart/2005/8/layout/vList4"/>
    <dgm:cxn modelId="{2C0C3F66-0B21-4E1E-8A38-8A9332D445C5}" type="presOf" srcId="{2B6F9335-C9DA-47DE-B555-1DB94054CE22}" destId="{B9AD7B5A-31E2-40A4-B6E6-F3178495DE04}" srcOrd="0" destOrd="1" presId="urn:microsoft.com/office/officeart/2005/8/layout/vList4"/>
    <dgm:cxn modelId="{4A484066-859D-4EC7-897C-94CCE6B06DC6}" type="presOf" srcId="{7AD63B65-5757-4D27-89D2-DC1B9926E264}" destId="{23A5AF21-18DF-47A3-BEBE-5FD84E15DB9B}" srcOrd="0" destOrd="0" presId="urn:microsoft.com/office/officeart/2005/8/layout/vList4"/>
    <dgm:cxn modelId="{CCF2D946-6281-46CF-B575-7BDFE23F4C43}" srcId="{23E451AE-4F1E-43CA-B7A8-917A49B2CE29}" destId="{8C5D053D-2218-47F0-8592-89E82EE61B41}" srcOrd="0" destOrd="0" parTransId="{47C5A4BD-AE64-44D9-8AEE-A055AFBA3CEB}" sibTransId="{7165AC7E-14F9-4D15-BF99-D030D2BA1C73}"/>
    <dgm:cxn modelId="{98E2946E-11C5-4B96-B55D-5F58493EBF72}" srcId="{2803DD71-0E8C-4DBE-B738-21EA6D69D9F8}" destId="{41CC3107-6173-43CD-BB0E-281CE10823AF}" srcOrd="0" destOrd="0" parTransId="{43DDF86A-83F2-498E-984E-B50CE401BC75}" sibTransId="{E4FCA732-BF02-4009-8DD4-5169CA1C26B6}"/>
    <dgm:cxn modelId="{3910F74F-22F4-4C59-9DCF-2AF66AD1C9F4}" srcId="{41CC3107-6173-43CD-BB0E-281CE10823AF}" destId="{874CB594-63A6-477A-8DFD-E8EA239E6A3B}" srcOrd="0" destOrd="0" parTransId="{3BBF7F2E-761F-4FA3-9E4A-07BEBF9590C6}" sibTransId="{E0BA8D5C-7A92-4213-88C9-BF4493197BB8}"/>
    <dgm:cxn modelId="{F4FF2F73-A728-4141-A61F-CBAB55EFFE58}" type="presOf" srcId="{7AD63B65-5757-4D27-89D2-DC1B9926E264}" destId="{7FA310FA-BDC0-4593-B52C-420BDED2EC71}" srcOrd="1" destOrd="0" presId="urn:microsoft.com/office/officeart/2005/8/layout/vList4"/>
    <dgm:cxn modelId="{69A34A59-F8EF-470E-8DA7-1109F948AA72}" type="presOf" srcId="{C97F57F7-FC4F-464F-9C79-480EF2C45202}" destId="{23A5AF21-18DF-47A3-BEBE-5FD84E15DB9B}" srcOrd="0" destOrd="1" presId="urn:microsoft.com/office/officeart/2005/8/layout/vList4"/>
    <dgm:cxn modelId="{F3BA617B-8ED8-4031-ABFC-3C037D4CC2B8}" type="presOf" srcId="{3B9362E0-B834-4469-8F7C-2675D8C0A7F8}" destId="{FDB0F63C-6F11-4715-BDF3-C0D4DC02A289}" srcOrd="0" destOrd="0" presId="urn:microsoft.com/office/officeart/2005/8/layout/vList4"/>
    <dgm:cxn modelId="{FAFE0186-B591-4F94-9F36-962C9363E898}" type="presOf" srcId="{40D5B27B-7FAD-4B4A-BD39-849D7A710F81}" destId="{8BD7514C-D859-4C0A-B8CC-4E6FE8659682}" srcOrd="1" destOrd="1" presId="urn:microsoft.com/office/officeart/2005/8/layout/vList4"/>
    <dgm:cxn modelId="{1DD4528B-03B1-4760-8E7B-5C018881B5A9}" srcId="{2803DD71-0E8C-4DBE-B738-21EA6D69D9F8}" destId="{23E451AE-4F1E-43CA-B7A8-917A49B2CE29}" srcOrd="2" destOrd="0" parTransId="{5EB00C4C-9320-477E-B001-D72E9ED9CAE7}" sibTransId="{FE8108B3-1514-404A-846F-349E86C40C06}"/>
    <dgm:cxn modelId="{DB45C494-3A33-4EE4-9983-3BABC63C27D7}" type="presOf" srcId="{8C5D053D-2218-47F0-8592-89E82EE61B41}" destId="{1C03CDAF-1AC1-4BF2-8B9A-5F3BB7023344}" srcOrd="0" destOrd="1" presId="urn:microsoft.com/office/officeart/2005/8/layout/vList4"/>
    <dgm:cxn modelId="{02C290A7-C412-42D3-A2AA-97432639F689}" type="presOf" srcId="{EAAD205E-2B21-4343-BE06-1A21DD77ABB2}" destId="{B9AD7B5A-31E2-40A4-B6E6-F3178495DE04}" srcOrd="0" destOrd="0" presId="urn:microsoft.com/office/officeart/2005/8/layout/vList4"/>
    <dgm:cxn modelId="{813B55A8-F679-4D7A-A5BE-C27D124E86AD}" srcId="{3B9362E0-B834-4469-8F7C-2675D8C0A7F8}" destId="{40D5B27B-7FAD-4B4A-BD39-849D7A710F81}" srcOrd="0" destOrd="0" parTransId="{F414E141-3E7D-4DC3-9F26-25B6F5C06FCC}" sibTransId="{B43ED20E-A7FF-4447-B5A3-773472C0F963}"/>
    <dgm:cxn modelId="{62F3F5A9-D68F-4313-8052-A6C897D50869}" type="presOf" srcId="{2B6F9335-C9DA-47DE-B555-1DB94054CE22}" destId="{8CF7F520-A0C5-4016-8429-2AE3E9570777}" srcOrd="1" destOrd="1" presId="urn:microsoft.com/office/officeart/2005/8/layout/vList4"/>
    <dgm:cxn modelId="{FE056EAA-BEA1-499E-91F2-44F969EC4658}" type="presOf" srcId="{41CC3107-6173-43CD-BB0E-281CE10823AF}" destId="{04919C19-2F83-4924-BA6C-3AB52E129A3D}" srcOrd="0" destOrd="0" presId="urn:microsoft.com/office/officeart/2005/8/layout/vList4"/>
    <dgm:cxn modelId="{D391D9BF-F141-4CBB-AC85-A676A1CB0DDD}" type="presOf" srcId="{8C5D053D-2218-47F0-8592-89E82EE61B41}" destId="{3F7BA4D4-E7A1-4CDC-9153-3068E8A80734}" srcOrd="1" destOrd="1" presId="urn:microsoft.com/office/officeart/2005/8/layout/vList4"/>
    <dgm:cxn modelId="{6427B3C5-03A3-46AE-B0D5-1C467FBB8E6E}" srcId="{2803DD71-0E8C-4DBE-B738-21EA6D69D9F8}" destId="{3B9362E0-B834-4469-8F7C-2675D8C0A7F8}" srcOrd="1" destOrd="0" parTransId="{706BD8AA-D2F4-487A-A223-D332108C921C}" sibTransId="{D1CFC2A9-7E9C-49F7-A2FE-FDE1C53EDE64}"/>
    <dgm:cxn modelId="{FDEF3CD3-7B67-4BC3-8F04-EEB8F7591D37}" type="presOf" srcId="{EAAD205E-2B21-4343-BE06-1A21DD77ABB2}" destId="{8CF7F520-A0C5-4016-8429-2AE3E9570777}" srcOrd="1" destOrd="0" presId="urn:microsoft.com/office/officeart/2005/8/layout/vList4"/>
    <dgm:cxn modelId="{552854DC-25AC-430C-9EB1-996B82B73FB2}" type="presOf" srcId="{C97F57F7-FC4F-464F-9C79-480EF2C45202}" destId="{7FA310FA-BDC0-4593-B52C-420BDED2EC71}" srcOrd="1" destOrd="1" presId="urn:microsoft.com/office/officeart/2005/8/layout/vList4"/>
    <dgm:cxn modelId="{0E49C6E1-366A-4605-B1A8-46530038619F}" type="presOf" srcId="{23E451AE-4F1E-43CA-B7A8-917A49B2CE29}" destId="{3F7BA4D4-E7A1-4CDC-9153-3068E8A80734}" srcOrd="1" destOrd="0" presId="urn:microsoft.com/office/officeart/2005/8/layout/vList4"/>
    <dgm:cxn modelId="{50E5C5E6-96A5-4D1D-B77C-25EEEF023709}" type="presOf" srcId="{874CB594-63A6-477A-8DFD-E8EA239E6A3B}" destId="{AD4B7531-FF2A-4585-83ED-B4F6D1DC8999}" srcOrd="1" destOrd="1" presId="urn:microsoft.com/office/officeart/2005/8/layout/vList4"/>
    <dgm:cxn modelId="{8BC230F9-0727-45E8-9F92-6DB47738410F}" type="presOf" srcId="{2803DD71-0E8C-4DBE-B738-21EA6D69D9F8}" destId="{767A7454-09E4-4579-8CEA-EE1208D5DEBA}" srcOrd="0" destOrd="0" presId="urn:microsoft.com/office/officeart/2005/8/layout/vList4"/>
    <dgm:cxn modelId="{E2482FFE-B648-486C-B149-1B413ACA5DA0}" type="presOf" srcId="{23E451AE-4F1E-43CA-B7A8-917A49B2CE29}" destId="{1C03CDAF-1AC1-4BF2-8B9A-5F3BB7023344}" srcOrd="0" destOrd="0" presId="urn:microsoft.com/office/officeart/2005/8/layout/vList4"/>
    <dgm:cxn modelId="{6D444EFF-BA3E-4957-AD2A-5F00CA12B01E}" srcId="{EAAD205E-2B21-4343-BE06-1A21DD77ABB2}" destId="{2B6F9335-C9DA-47DE-B555-1DB94054CE22}" srcOrd="0" destOrd="0" parTransId="{501562F1-E308-4C23-BD7F-BCF5A0D5952F}" sibTransId="{C3B1AF71-0577-4667-A9BF-3EC526936D97}"/>
    <dgm:cxn modelId="{5E83CDE1-1270-4534-BBF2-3EA6B22E65DE}" type="presParOf" srcId="{767A7454-09E4-4579-8CEA-EE1208D5DEBA}" destId="{F2C115B8-ABED-4D6B-9C18-82BBCEFE8557}" srcOrd="0" destOrd="0" presId="urn:microsoft.com/office/officeart/2005/8/layout/vList4"/>
    <dgm:cxn modelId="{82BF6B99-DC70-4588-B102-FBF42ED02CC9}" type="presParOf" srcId="{F2C115B8-ABED-4D6B-9C18-82BBCEFE8557}" destId="{04919C19-2F83-4924-BA6C-3AB52E129A3D}" srcOrd="0" destOrd="0" presId="urn:microsoft.com/office/officeart/2005/8/layout/vList4"/>
    <dgm:cxn modelId="{73FBB537-986B-4CE4-A078-52DB398D9077}" type="presParOf" srcId="{F2C115B8-ABED-4D6B-9C18-82BBCEFE8557}" destId="{0A0FDDFF-003C-4DC0-8023-AA44362F358D}" srcOrd="1" destOrd="0" presId="urn:microsoft.com/office/officeart/2005/8/layout/vList4"/>
    <dgm:cxn modelId="{C67AC893-8E4A-40E1-8C7D-58348944B6B0}" type="presParOf" srcId="{F2C115B8-ABED-4D6B-9C18-82BBCEFE8557}" destId="{AD4B7531-FF2A-4585-83ED-B4F6D1DC8999}" srcOrd="2" destOrd="0" presId="urn:microsoft.com/office/officeart/2005/8/layout/vList4"/>
    <dgm:cxn modelId="{976908A1-B30B-49BA-BC44-AA686C0CECD5}" type="presParOf" srcId="{767A7454-09E4-4579-8CEA-EE1208D5DEBA}" destId="{5F012CEA-F598-4180-B542-E9827E7D2700}" srcOrd="1" destOrd="0" presId="urn:microsoft.com/office/officeart/2005/8/layout/vList4"/>
    <dgm:cxn modelId="{02E230E6-0C96-4E48-952D-4A8671F1355E}" type="presParOf" srcId="{767A7454-09E4-4579-8CEA-EE1208D5DEBA}" destId="{E0884A83-2CBD-4616-B136-B4D933DC4EF6}" srcOrd="2" destOrd="0" presId="urn:microsoft.com/office/officeart/2005/8/layout/vList4"/>
    <dgm:cxn modelId="{E4175C92-5A09-4D4A-ADF6-53BDE21223D0}" type="presParOf" srcId="{E0884A83-2CBD-4616-B136-B4D933DC4EF6}" destId="{FDB0F63C-6F11-4715-BDF3-C0D4DC02A289}" srcOrd="0" destOrd="0" presId="urn:microsoft.com/office/officeart/2005/8/layout/vList4"/>
    <dgm:cxn modelId="{AA0445DE-EB79-4DE4-9EFE-3C50E2B0382A}" type="presParOf" srcId="{E0884A83-2CBD-4616-B136-B4D933DC4EF6}" destId="{8CA4ECB9-516A-4077-9132-DA3AC48D7737}" srcOrd="1" destOrd="0" presId="urn:microsoft.com/office/officeart/2005/8/layout/vList4"/>
    <dgm:cxn modelId="{BF3A4672-3938-46A1-AA33-D903CA28B391}" type="presParOf" srcId="{E0884A83-2CBD-4616-B136-B4D933DC4EF6}" destId="{8BD7514C-D859-4C0A-B8CC-4E6FE8659682}" srcOrd="2" destOrd="0" presId="urn:microsoft.com/office/officeart/2005/8/layout/vList4"/>
    <dgm:cxn modelId="{6879D458-B653-45AA-B8C6-9C397DF7C1D4}" type="presParOf" srcId="{767A7454-09E4-4579-8CEA-EE1208D5DEBA}" destId="{F9DB5964-E471-49DA-9E9E-4FD5E584B2C2}" srcOrd="3" destOrd="0" presId="urn:microsoft.com/office/officeart/2005/8/layout/vList4"/>
    <dgm:cxn modelId="{C3F47CFF-0756-4234-A2C6-CD2D88553475}" type="presParOf" srcId="{767A7454-09E4-4579-8CEA-EE1208D5DEBA}" destId="{134DFF43-5966-45E6-8825-9D4A25AE8CDA}" srcOrd="4" destOrd="0" presId="urn:microsoft.com/office/officeart/2005/8/layout/vList4"/>
    <dgm:cxn modelId="{4270D83F-EC05-4256-B61F-BC3B9642345B}" type="presParOf" srcId="{134DFF43-5966-45E6-8825-9D4A25AE8CDA}" destId="{1C03CDAF-1AC1-4BF2-8B9A-5F3BB7023344}" srcOrd="0" destOrd="0" presId="urn:microsoft.com/office/officeart/2005/8/layout/vList4"/>
    <dgm:cxn modelId="{2EB614E8-91D3-4956-B369-34E71EBDC329}" type="presParOf" srcId="{134DFF43-5966-45E6-8825-9D4A25AE8CDA}" destId="{AA730AB5-59AB-49AD-8716-10ABB81CDE2F}" srcOrd="1" destOrd="0" presId="urn:microsoft.com/office/officeart/2005/8/layout/vList4"/>
    <dgm:cxn modelId="{3AFEA02E-3D91-4C98-8333-F7926E99E13B}" type="presParOf" srcId="{134DFF43-5966-45E6-8825-9D4A25AE8CDA}" destId="{3F7BA4D4-E7A1-4CDC-9153-3068E8A80734}" srcOrd="2" destOrd="0" presId="urn:microsoft.com/office/officeart/2005/8/layout/vList4"/>
    <dgm:cxn modelId="{2E2A069F-45AA-498E-8054-DC79984F26A2}" type="presParOf" srcId="{767A7454-09E4-4579-8CEA-EE1208D5DEBA}" destId="{B6C7C080-EB08-4D85-BF18-9BA54AF0FC20}" srcOrd="5" destOrd="0" presId="urn:microsoft.com/office/officeart/2005/8/layout/vList4"/>
    <dgm:cxn modelId="{66A2A002-CF3A-4E3B-BCDA-1BFA20E621B0}" type="presParOf" srcId="{767A7454-09E4-4579-8CEA-EE1208D5DEBA}" destId="{77FBBC11-717F-4D2B-BE93-F62E9D01C06C}" srcOrd="6" destOrd="0" presId="urn:microsoft.com/office/officeart/2005/8/layout/vList4"/>
    <dgm:cxn modelId="{7570B02B-2A27-4CF0-80AA-8BEE3B5F321C}" type="presParOf" srcId="{77FBBC11-717F-4D2B-BE93-F62E9D01C06C}" destId="{23A5AF21-18DF-47A3-BEBE-5FD84E15DB9B}" srcOrd="0" destOrd="0" presId="urn:microsoft.com/office/officeart/2005/8/layout/vList4"/>
    <dgm:cxn modelId="{803C45B1-B791-45BD-A3B4-921E85D76ACE}" type="presParOf" srcId="{77FBBC11-717F-4D2B-BE93-F62E9D01C06C}" destId="{39E3628A-E4C9-4C69-9362-121C871CD952}" srcOrd="1" destOrd="0" presId="urn:microsoft.com/office/officeart/2005/8/layout/vList4"/>
    <dgm:cxn modelId="{AA3CF4C9-6F60-4D27-B1FB-E6CFE96E5F35}" type="presParOf" srcId="{77FBBC11-717F-4D2B-BE93-F62E9D01C06C}" destId="{7FA310FA-BDC0-4593-B52C-420BDED2EC71}" srcOrd="2" destOrd="0" presId="urn:microsoft.com/office/officeart/2005/8/layout/vList4"/>
    <dgm:cxn modelId="{5B5C8D9E-0707-499F-B032-573AD027E957}" type="presParOf" srcId="{767A7454-09E4-4579-8CEA-EE1208D5DEBA}" destId="{DE802B75-5060-4229-81CA-C796F6CB72F4}" srcOrd="7" destOrd="0" presId="urn:microsoft.com/office/officeart/2005/8/layout/vList4"/>
    <dgm:cxn modelId="{CA27F6C0-FBF4-4E4C-8A85-54B635192574}" type="presParOf" srcId="{767A7454-09E4-4579-8CEA-EE1208D5DEBA}" destId="{9CF82892-846E-4D34-8023-41387AC23163}" srcOrd="8" destOrd="0" presId="urn:microsoft.com/office/officeart/2005/8/layout/vList4"/>
    <dgm:cxn modelId="{8225B5ED-1774-400D-96E2-D85CBBF3DEFC}" type="presParOf" srcId="{9CF82892-846E-4D34-8023-41387AC23163}" destId="{B9AD7B5A-31E2-40A4-B6E6-F3178495DE04}" srcOrd="0" destOrd="0" presId="urn:microsoft.com/office/officeart/2005/8/layout/vList4"/>
    <dgm:cxn modelId="{CE4696C1-A8BD-4A74-BB02-F7FB5429A5C5}" type="presParOf" srcId="{9CF82892-846E-4D34-8023-41387AC23163}" destId="{19564C91-364D-45F9-93CB-DECC7FB886D0}" srcOrd="1" destOrd="0" presId="urn:microsoft.com/office/officeart/2005/8/layout/vList4"/>
    <dgm:cxn modelId="{2C167FDA-1709-4FD6-AAC5-36FB843C9F91}" type="presParOf" srcId="{9CF82892-846E-4D34-8023-41387AC23163}" destId="{8CF7F520-A0C5-4016-8429-2AE3E957077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BFD7FB-48EE-40C4-8C4E-39D59047C898}" type="doc">
      <dgm:prSet loTypeId="urn:microsoft.com/office/officeart/2005/8/layout/pList2" loCatId="list" qsTypeId="urn:microsoft.com/office/officeart/2005/8/quickstyle/simple1" qsCatId="simple" csTypeId="urn:microsoft.com/office/officeart/2005/8/colors/accent1_2" csCatId="accent1" phldr="1"/>
      <dgm:spPr/>
    </dgm:pt>
    <dgm:pt modelId="{085CA462-DDE4-4FE0-98B3-D1F9A65299FA}">
      <dgm:prSet phldrT="[Text]"/>
      <dgm:spPr>
        <a:solidFill>
          <a:schemeClr val="accent3">
            <a:lumMod val="50000"/>
          </a:schemeClr>
        </a:solidFill>
      </dgm:spPr>
      <dgm:t>
        <a:bodyPr/>
        <a:lstStyle/>
        <a:p>
          <a:r>
            <a:rPr lang="en-US" dirty="0"/>
            <a:t>Antiquity (up to 500 CE)</a:t>
          </a:r>
        </a:p>
      </dgm:t>
    </dgm:pt>
    <dgm:pt modelId="{B7493443-2A9D-4C22-8CFB-FCA03393BF74}" type="parTrans" cxnId="{6AB15BF7-F274-4395-A7E8-969F35B300D1}">
      <dgm:prSet/>
      <dgm:spPr/>
      <dgm:t>
        <a:bodyPr/>
        <a:lstStyle/>
        <a:p>
          <a:endParaRPr lang="en-US"/>
        </a:p>
      </dgm:t>
    </dgm:pt>
    <dgm:pt modelId="{F9974692-F471-4773-9140-36A3CEC8F54E}" type="sibTrans" cxnId="{6AB15BF7-F274-4395-A7E8-969F35B300D1}">
      <dgm:prSet/>
      <dgm:spPr/>
      <dgm:t>
        <a:bodyPr/>
        <a:lstStyle/>
        <a:p>
          <a:endParaRPr lang="en-US"/>
        </a:p>
      </dgm:t>
    </dgm:pt>
    <dgm:pt modelId="{7D507472-CC6C-4502-A4A6-0A00EF2D7F1C}">
      <dgm:prSet phldrT="[Text]"/>
      <dgm:spPr>
        <a:solidFill>
          <a:schemeClr val="accent3">
            <a:lumMod val="50000"/>
          </a:schemeClr>
        </a:solidFill>
      </dgm:spPr>
      <dgm:t>
        <a:bodyPr/>
        <a:lstStyle/>
        <a:p>
          <a:r>
            <a:rPr lang="en-US" dirty="0"/>
            <a:t>Middle Ages (5th to 15th Century)</a:t>
          </a:r>
        </a:p>
      </dgm:t>
    </dgm:pt>
    <dgm:pt modelId="{ABB3D8B5-792C-4E63-B5FE-A78D08B52863}" type="parTrans" cxnId="{2C26666B-3DCC-4F9C-8B45-767034D4C6A4}">
      <dgm:prSet/>
      <dgm:spPr/>
      <dgm:t>
        <a:bodyPr/>
        <a:lstStyle/>
        <a:p>
          <a:endParaRPr lang="en-US"/>
        </a:p>
      </dgm:t>
    </dgm:pt>
    <dgm:pt modelId="{FBC333F5-168B-4435-8225-588B622511E5}" type="sibTrans" cxnId="{2C26666B-3DCC-4F9C-8B45-767034D4C6A4}">
      <dgm:prSet/>
      <dgm:spPr/>
      <dgm:t>
        <a:bodyPr/>
        <a:lstStyle/>
        <a:p>
          <a:endParaRPr lang="en-US"/>
        </a:p>
      </dgm:t>
    </dgm:pt>
    <dgm:pt modelId="{573023B8-DBA5-4B6D-B7DF-F8C23E16AD74}">
      <dgm:prSet phldrT="[Text]"/>
      <dgm:spPr>
        <a:solidFill>
          <a:schemeClr val="accent3">
            <a:lumMod val="50000"/>
          </a:schemeClr>
        </a:solidFill>
      </dgm:spPr>
      <dgm:t>
        <a:bodyPr/>
        <a:lstStyle/>
        <a:p>
          <a:r>
            <a:rPr lang="en-US" dirty="0"/>
            <a:t>Age of Discovery (16th to 19th Century)</a:t>
          </a:r>
        </a:p>
      </dgm:t>
    </dgm:pt>
    <dgm:pt modelId="{5175D5F2-385C-4BC1-B49A-DEBA92798AE1}" type="parTrans" cxnId="{9D410233-5C94-4D5D-852D-F463E8B9EB5C}">
      <dgm:prSet/>
      <dgm:spPr/>
      <dgm:t>
        <a:bodyPr/>
        <a:lstStyle/>
        <a:p>
          <a:endParaRPr lang="en-US"/>
        </a:p>
      </dgm:t>
    </dgm:pt>
    <dgm:pt modelId="{5DD30358-C769-4171-85D1-C08C35E8B8B3}" type="sibTrans" cxnId="{9D410233-5C94-4D5D-852D-F463E8B9EB5C}">
      <dgm:prSet/>
      <dgm:spPr/>
      <dgm:t>
        <a:bodyPr/>
        <a:lstStyle/>
        <a:p>
          <a:endParaRPr lang="en-US"/>
        </a:p>
      </dgm:t>
    </dgm:pt>
    <dgm:pt modelId="{8BCD31D0-1C21-4EBA-8954-E9EB3B03E9CF}">
      <dgm:prSet phldrT="[Text]"/>
      <dgm:spPr>
        <a:solidFill>
          <a:schemeClr val="accent3">
            <a:lumMod val="50000"/>
          </a:schemeClr>
        </a:solidFill>
      </dgm:spPr>
      <dgm:t>
        <a:bodyPr/>
        <a:lstStyle/>
        <a:p>
          <a:r>
            <a:rPr lang="en-US" dirty="0"/>
            <a:t>Modern Era (20th Century onward)</a:t>
          </a:r>
        </a:p>
      </dgm:t>
    </dgm:pt>
    <dgm:pt modelId="{92C8F40D-7F6E-4181-8ED4-3678341D11CB}" type="parTrans" cxnId="{9965704A-4290-4922-B8FA-FD370AE8F389}">
      <dgm:prSet/>
      <dgm:spPr/>
      <dgm:t>
        <a:bodyPr/>
        <a:lstStyle/>
        <a:p>
          <a:endParaRPr lang="en-US"/>
        </a:p>
      </dgm:t>
    </dgm:pt>
    <dgm:pt modelId="{2ADB4B31-9882-4F87-A045-7EA30201DBE7}" type="sibTrans" cxnId="{9965704A-4290-4922-B8FA-FD370AE8F389}">
      <dgm:prSet/>
      <dgm:spPr/>
      <dgm:t>
        <a:bodyPr/>
        <a:lstStyle/>
        <a:p>
          <a:endParaRPr lang="en-US"/>
        </a:p>
      </dgm:t>
    </dgm:pt>
    <dgm:pt modelId="{F399D2D7-4BFD-41E9-8EE3-655BD9B8AAB3}" type="pres">
      <dgm:prSet presAssocID="{5CBFD7FB-48EE-40C4-8C4E-39D59047C898}" presName="Name0" presStyleCnt="0">
        <dgm:presLayoutVars>
          <dgm:dir/>
          <dgm:resizeHandles val="exact"/>
        </dgm:presLayoutVars>
      </dgm:prSet>
      <dgm:spPr/>
    </dgm:pt>
    <dgm:pt modelId="{86D00994-6565-42FA-9420-A98E5CD4FE30}" type="pres">
      <dgm:prSet presAssocID="{5CBFD7FB-48EE-40C4-8C4E-39D59047C898}" presName="bkgdShp" presStyleLbl="alignAccFollowNode1" presStyleIdx="0" presStyleCnt="1"/>
      <dgm:spPr>
        <a:solidFill>
          <a:schemeClr val="accent3">
            <a:lumMod val="60000"/>
            <a:lumOff val="40000"/>
            <a:alpha val="90000"/>
          </a:schemeClr>
        </a:solidFill>
      </dgm:spPr>
    </dgm:pt>
    <dgm:pt modelId="{5A2E25D8-F68C-4653-AB82-44EE5EE40C7D}" type="pres">
      <dgm:prSet presAssocID="{5CBFD7FB-48EE-40C4-8C4E-39D59047C898}" presName="linComp" presStyleCnt="0"/>
      <dgm:spPr/>
    </dgm:pt>
    <dgm:pt modelId="{09F5FFD4-9D7A-48F3-8DBF-25B11E597625}" type="pres">
      <dgm:prSet presAssocID="{085CA462-DDE4-4FE0-98B3-D1F9A65299FA}" presName="compNode" presStyleCnt="0"/>
      <dgm:spPr/>
    </dgm:pt>
    <dgm:pt modelId="{8DB084B0-0B50-4010-A55A-B1374D18E1D9}" type="pres">
      <dgm:prSet presAssocID="{085CA462-DDE4-4FE0-98B3-D1F9A65299FA}" presName="node" presStyleLbl="node1" presStyleIdx="0" presStyleCnt="4">
        <dgm:presLayoutVars>
          <dgm:bulletEnabled val="1"/>
        </dgm:presLayoutVars>
      </dgm:prSet>
      <dgm:spPr/>
    </dgm:pt>
    <dgm:pt modelId="{2A603D48-56D9-4258-8187-59D941A41450}" type="pres">
      <dgm:prSet presAssocID="{085CA462-DDE4-4FE0-98B3-D1F9A65299FA}" presName="invisiNode" presStyleLbl="node1" presStyleIdx="0" presStyleCnt="4"/>
      <dgm:spPr/>
    </dgm:pt>
    <dgm:pt modelId="{B8D0768F-557F-4610-974D-D3C51423AB54}" type="pres">
      <dgm:prSet presAssocID="{085CA462-DDE4-4FE0-98B3-D1F9A65299FA}" presName="imagNode" presStyleLbl="fgImgPlace1" presStyleIdx="0" presStyleCnt="4"/>
      <dgm:spPr>
        <a:blipFill rotWithShape="1">
          <a:blip xmlns:r="http://schemas.openxmlformats.org/officeDocument/2006/relationships" r:embed="rId1"/>
          <a:stretch>
            <a:fillRect/>
          </a:stretch>
        </a:blipFill>
      </dgm:spPr>
    </dgm:pt>
    <dgm:pt modelId="{ACE2C364-6E4D-494B-901F-0B27419A8E6D}" type="pres">
      <dgm:prSet presAssocID="{F9974692-F471-4773-9140-36A3CEC8F54E}" presName="sibTrans" presStyleLbl="sibTrans2D1" presStyleIdx="0" presStyleCnt="0"/>
      <dgm:spPr/>
    </dgm:pt>
    <dgm:pt modelId="{475757DE-E0E5-4257-A5B5-BA1239B3093D}" type="pres">
      <dgm:prSet presAssocID="{7D507472-CC6C-4502-A4A6-0A00EF2D7F1C}" presName="compNode" presStyleCnt="0"/>
      <dgm:spPr/>
    </dgm:pt>
    <dgm:pt modelId="{5038E84A-C6FB-4741-BDD8-56DA79E96A68}" type="pres">
      <dgm:prSet presAssocID="{7D507472-CC6C-4502-A4A6-0A00EF2D7F1C}" presName="node" presStyleLbl="node1" presStyleIdx="1" presStyleCnt="4">
        <dgm:presLayoutVars>
          <dgm:bulletEnabled val="1"/>
        </dgm:presLayoutVars>
      </dgm:prSet>
      <dgm:spPr/>
    </dgm:pt>
    <dgm:pt modelId="{7D29057F-2C7D-451E-BDAC-D630B4A60030}" type="pres">
      <dgm:prSet presAssocID="{7D507472-CC6C-4502-A4A6-0A00EF2D7F1C}" presName="invisiNode" presStyleLbl="node1" presStyleIdx="1" presStyleCnt="4"/>
      <dgm:spPr/>
    </dgm:pt>
    <dgm:pt modelId="{B3E49908-6055-4B34-BB31-F95A58DB3BB1}" type="pres">
      <dgm:prSet presAssocID="{7D507472-CC6C-4502-A4A6-0A00EF2D7F1C}" presName="imagNode" presStyleLbl="fgImgPlace1" presStyleIdx="1" presStyleCnt="4"/>
      <dgm:spPr>
        <a:blipFill rotWithShape="1">
          <a:blip xmlns:r="http://schemas.openxmlformats.org/officeDocument/2006/relationships" r:embed="rId2"/>
          <a:stretch>
            <a:fillRect/>
          </a:stretch>
        </a:blipFill>
      </dgm:spPr>
    </dgm:pt>
    <dgm:pt modelId="{3F3CE308-8951-4C9C-86B4-664D9458A3BA}" type="pres">
      <dgm:prSet presAssocID="{FBC333F5-168B-4435-8225-588B622511E5}" presName="sibTrans" presStyleLbl="sibTrans2D1" presStyleIdx="0" presStyleCnt="0"/>
      <dgm:spPr/>
    </dgm:pt>
    <dgm:pt modelId="{8D455E96-E002-432C-A727-58285B03A7E9}" type="pres">
      <dgm:prSet presAssocID="{573023B8-DBA5-4B6D-B7DF-F8C23E16AD74}" presName="compNode" presStyleCnt="0"/>
      <dgm:spPr/>
    </dgm:pt>
    <dgm:pt modelId="{9A7967B3-1338-497A-8B66-DE3937759D6C}" type="pres">
      <dgm:prSet presAssocID="{573023B8-DBA5-4B6D-B7DF-F8C23E16AD74}" presName="node" presStyleLbl="node1" presStyleIdx="2" presStyleCnt="4">
        <dgm:presLayoutVars>
          <dgm:bulletEnabled val="1"/>
        </dgm:presLayoutVars>
      </dgm:prSet>
      <dgm:spPr/>
    </dgm:pt>
    <dgm:pt modelId="{5E734E28-E8AB-4451-AF90-4955D696110E}" type="pres">
      <dgm:prSet presAssocID="{573023B8-DBA5-4B6D-B7DF-F8C23E16AD74}" presName="invisiNode" presStyleLbl="node1" presStyleIdx="2" presStyleCnt="4"/>
      <dgm:spPr/>
    </dgm:pt>
    <dgm:pt modelId="{D36679A1-A09A-4984-B9C9-D3BC107E0602}" type="pres">
      <dgm:prSet presAssocID="{573023B8-DBA5-4B6D-B7DF-F8C23E16AD74}" presName="imagNode" presStyleLbl="fgImgPlace1" presStyleIdx="2" presStyleCnt="4"/>
      <dgm:spPr>
        <a:blipFill rotWithShape="1">
          <a:blip xmlns:r="http://schemas.openxmlformats.org/officeDocument/2006/relationships" r:embed="rId3"/>
          <a:stretch>
            <a:fillRect/>
          </a:stretch>
        </a:blipFill>
      </dgm:spPr>
    </dgm:pt>
    <dgm:pt modelId="{8C4BF60E-DE93-45DF-88E2-8730435495D7}" type="pres">
      <dgm:prSet presAssocID="{5DD30358-C769-4171-85D1-C08C35E8B8B3}" presName="sibTrans" presStyleLbl="sibTrans2D1" presStyleIdx="0" presStyleCnt="0"/>
      <dgm:spPr/>
    </dgm:pt>
    <dgm:pt modelId="{4D5EC39F-5A89-436A-A560-1D9192B0FF16}" type="pres">
      <dgm:prSet presAssocID="{8BCD31D0-1C21-4EBA-8954-E9EB3B03E9CF}" presName="compNode" presStyleCnt="0"/>
      <dgm:spPr/>
    </dgm:pt>
    <dgm:pt modelId="{88226CBC-556E-49E6-B19C-DBEAFB5AA96D}" type="pres">
      <dgm:prSet presAssocID="{8BCD31D0-1C21-4EBA-8954-E9EB3B03E9CF}" presName="node" presStyleLbl="node1" presStyleIdx="3" presStyleCnt="4">
        <dgm:presLayoutVars>
          <dgm:bulletEnabled val="1"/>
        </dgm:presLayoutVars>
      </dgm:prSet>
      <dgm:spPr/>
    </dgm:pt>
    <dgm:pt modelId="{862F55A6-0A0D-4C4D-BB6C-887E122D06F2}" type="pres">
      <dgm:prSet presAssocID="{8BCD31D0-1C21-4EBA-8954-E9EB3B03E9CF}" presName="invisiNode" presStyleLbl="node1" presStyleIdx="3" presStyleCnt="4"/>
      <dgm:spPr/>
    </dgm:pt>
    <dgm:pt modelId="{263B47DF-F37F-40CA-9379-02D8C4480488}" type="pres">
      <dgm:prSet presAssocID="{8BCD31D0-1C21-4EBA-8954-E9EB3B03E9CF}" presName="imagNode" presStyleLbl="fgImgPlace1" presStyleIdx="3" presStyleCnt="4"/>
      <dgm:spPr>
        <a:blipFill rotWithShape="1">
          <a:blip xmlns:r="http://schemas.openxmlformats.org/officeDocument/2006/relationships" r:embed="rId4"/>
          <a:stretch>
            <a:fillRect/>
          </a:stretch>
        </a:blipFill>
      </dgm:spPr>
    </dgm:pt>
  </dgm:ptLst>
  <dgm:cxnLst>
    <dgm:cxn modelId="{AED15C1A-2CAF-42FB-8E9A-38B290B84E40}" type="presOf" srcId="{573023B8-DBA5-4B6D-B7DF-F8C23E16AD74}" destId="{9A7967B3-1338-497A-8B66-DE3937759D6C}" srcOrd="0" destOrd="0" presId="urn:microsoft.com/office/officeart/2005/8/layout/pList2"/>
    <dgm:cxn modelId="{A0F4F627-ACA4-42AC-A30F-FB1FCF905D81}" type="presOf" srcId="{5CBFD7FB-48EE-40C4-8C4E-39D59047C898}" destId="{F399D2D7-4BFD-41E9-8EE3-655BD9B8AAB3}" srcOrd="0" destOrd="0" presId="urn:microsoft.com/office/officeart/2005/8/layout/pList2"/>
    <dgm:cxn modelId="{9D410233-5C94-4D5D-852D-F463E8B9EB5C}" srcId="{5CBFD7FB-48EE-40C4-8C4E-39D59047C898}" destId="{573023B8-DBA5-4B6D-B7DF-F8C23E16AD74}" srcOrd="2" destOrd="0" parTransId="{5175D5F2-385C-4BC1-B49A-DEBA92798AE1}" sibTransId="{5DD30358-C769-4171-85D1-C08C35E8B8B3}"/>
    <dgm:cxn modelId="{9965704A-4290-4922-B8FA-FD370AE8F389}" srcId="{5CBFD7FB-48EE-40C4-8C4E-39D59047C898}" destId="{8BCD31D0-1C21-4EBA-8954-E9EB3B03E9CF}" srcOrd="3" destOrd="0" parTransId="{92C8F40D-7F6E-4181-8ED4-3678341D11CB}" sibTransId="{2ADB4B31-9882-4F87-A045-7EA30201DBE7}"/>
    <dgm:cxn modelId="{2C26666B-3DCC-4F9C-8B45-767034D4C6A4}" srcId="{5CBFD7FB-48EE-40C4-8C4E-39D59047C898}" destId="{7D507472-CC6C-4502-A4A6-0A00EF2D7F1C}" srcOrd="1" destOrd="0" parTransId="{ABB3D8B5-792C-4E63-B5FE-A78D08B52863}" sibTransId="{FBC333F5-168B-4435-8225-588B622511E5}"/>
    <dgm:cxn modelId="{31BF4473-9F48-480D-9BDD-131FFBBC3861}" type="presOf" srcId="{F9974692-F471-4773-9140-36A3CEC8F54E}" destId="{ACE2C364-6E4D-494B-901F-0B27419A8E6D}" srcOrd="0" destOrd="0" presId="urn:microsoft.com/office/officeart/2005/8/layout/pList2"/>
    <dgm:cxn modelId="{3F763A77-DEB9-4B30-A130-B3E5C048CE4A}" type="presOf" srcId="{7D507472-CC6C-4502-A4A6-0A00EF2D7F1C}" destId="{5038E84A-C6FB-4741-BDD8-56DA79E96A68}" srcOrd="0" destOrd="0" presId="urn:microsoft.com/office/officeart/2005/8/layout/pList2"/>
    <dgm:cxn modelId="{71976180-9D15-4792-8905-E2ADB482FD55}" type="presOf" srcId="{8BCD31D0-1C21-4EBA-8954-E9EB3B03E9CF}" destId="{88226CBC-556E-49E6-B19C-DBEAFB5AA96D}" srcOrd="0" destOrd="0" presId="urn:microsoft.com/office/officeart/2005/8/layout/pList2"/>
    <dgm:cxn modelId="{64E2E899-0783-4D84-9966-B9185D50F81B}" type="presOf" srcId="{085CA462-DDE4-4FE0-98B3-D1F9A65299FA}" destId="{8DB084B0-0B50-4010-A55A-B1374D18E1D9}" srcOrd="0" destOrd="0" presId="urn:microsoft.com/office/officeart/2005/8/layout/pList2"/>
    <dgm:cxn modelId="{1E644A9C-AE43-41FE-A93D-1CBBDA27D71F}" type="presOf" srcId="{5DD30358-C769-4171-85D1-C08C35E8B8B3}" destId="{8C4BF60E-DE93-45DF-88E2-8730435495D7}" srcOrd="0" destOrd="0" presId="urn:microsoft.com/office/officeart/2005/8/layout/pList2"/>
    <dgm:cxn modelId="{32B4A1C1-A0A5-4D22-8ABF-FCD7EE5911B4}" type="presOf" srcId="{FBC333F5-168B-4435-8225-588B622511E5}" destId="{3F3CE308-8951-4C9C-86B4-664D9458A3BA}" srcOrd="0" destOrd="0" presId="urn:microsoft.com/office/officeart/2005/8/layout/pList2"/>
    <dgm:cxn modelId="{6AB15BF7-F274-4395-A7E8-969F35B300D1}" srcId="{5CBFD7FB-48EE-40C4-8C4E-39D59047C898}" destId="{085CA462-DDE4-4FE0-98B3-D1F9A65299FA}" srcOrd="0" destOrd="0" parTransId="{B7493443-2A9D-4C22-8CFB-FCA03393BF74}" sibTransId="{F9974692-F471-4773-9140-36A3CEC8F54E}"/>
    <dgm:cxn modelId="{89D72171-B09E-4A2A-81FA-5898A7740BF5}" type="presParOf" srcId="{F399D2D7-4BFD-41E9-8EE3-655BD9B8AAB3}" destId="{86D00994-6565-42FA-9420-A98E5CD4FE30}" srcOrd="0" destOrd="0" presId="urn:microsoft.com/office/officeart/2005/8/layout/pList2"/>
    <dgm:cxn modelId="{507DA833-67CF-4793-851E-5CBFD475B629}" type="presParOf" srcId="{F399D2D7-4BFD-41E9-8EE3-655BD9B8AAB3}" destId="{5A2E25D8-F68C-4653-AB82-44EE5EE40C7D}" srcOrd="1" destOrd="0" presId="urn:microsoft.com/office/officeart/2005/8/layout/pList2"/>
    <dgm:cxn modelId="{3899AD71-36AE-4E8D-99C8-0BE5F5F449D5}" type="presParOf" srcId="{5A2E25D8-F68C-4653-AB82-44EE5EE40C7D}" destId="{09F5FFD4-9D7A-48F3-8DBF-25B11E597625}" srcOrd="0" destOrd="0" presId="urn:microsoft.com/office/officeart/2005/8/layout/pList2"/>
    <dgm:cxn modelId="{FCFB6028-891B-49D0-A1D7-73E95621D3D1}" type="presParOf" srcId="{09F5FFD4-9D7A-48F3-8DBF-25B11E597625}" destId="{8DB084B0-0B50-4010-A55A-B1374D18E1D9}" srcOrd="0" destOrd="0" presId="urn:microsoft.com/office/officeart/2005/8/layout/pList2"/>
    <dgm:cxn modelId="{D8157F73-646E-4D50-ADF8-B7688055E61A}" type="presParOf" srcId="{09F5FFD4-9D7A-48F3-8DBF-25B11E597625}" destId="{2A603D48-56D9-4258-8187-59D941A41450}" srcOrd="1" destOrd="0" presId="urn:microsoft.com/office/officeart/2005/8/layout/pList2"/>
    <dgm:cxn modelId="{BE206FFA-5844-41F5-A0C0-25EF1125D2CF}" type="presParOf" srcId="{09F5FFD4-9D7A-48F3-8DBF-25B11E597625}" destId="{B8D0768F-557F-4610-974D-D3C51423AB54}" srcOrd="2" destOrd="0" presId="urn:microsoft.com/office/officeart/2005/8/layout/pList2"/>
    <dgm:cxn modelId="{82C41E34-9235-4F0A-8E24-8B2D42618140}" type="presParOf" srcId="{5A2E25D8-F68C-4653-AB82-44EE5EE40C7D}" destId="{ACE2C364-6E4D-494B-901F-0B27419A8E6D}" srcOrd="1" destOrd="0" presId="urn:microsoft.com/office/officeart/2005/8/layout/pList2"/>
    <dgm:cxn modelId="{EC9AB801-7AF5-49CB-A7B8-DDC50EDEA5D3}" type="presParOf" srcId="{5A2E25D8-F68C-4653-AB82-44EE5EE40C7D}" destId="{475757DE-E0E5-4257-A5B5-BA1239B3093D}" srcOrd="2" destOrd="0" presId="urn:microsoft.com/office/officeart/2005/8/layout/pList2"/>
    <dgm:cxn modelId="{3998912E-2F40-4FA5-BB6A-90F19ABE9D5C}" type="presParOf" srcId="{475757DE-E0E5-4257-A5B5-BA1239B3093D}" destId="{5038E84A-C6FB-4741-BDD8-56DA79E96A68}" srcOrd="0" destOrd="0" presId="urn:microsoft.com/office/officeart/2005/8/layout/pList2"/>
    <dgm:cxn modelId="{5CC0ACA4-B5EA-4E5D-8848-E4E218680352}" type="presParOf" srcId="{475757DE-E0E5-4257-A5B5-BA1239B3093D}" destId="{7D29057F-2C7D-451E-BDAC-D630B4A60030}" srcOrd="1" destOrd="0" presId="urn:microsoft.com/office/officeart/2005/8/layout/pList2"/>
    <dgm:cxn modelId="{1C899577-835E-4BE8-96C2-77F40A4D62C8}" type="presParOf" srcId="{475757DE-E0E5-4257-A5B5-BA1239B3093D}" destId="{B3E49908-6055-4B34-BB31-F95A58DB3BB1}" srcOrd="2" destOrd="0" presId="urn:microsoft.com/office/officeart/2005/8/layout/pList2"/>
    <dgm:cxn modelId="{92FB9BF9-3647-4BEA-A2E5-3293204C21B9}" type="presParOf" srcId="{5A2E25D8-F68C-4653-AB82-44EE5EE40C7D}" destId="{3F3CE308-8951-4C9C-86B4-664D9458A3BA}" srcOrd="3" destOrd="0" presId="urn:microsoft.com/office/officeart/2005/8/layout/pList2"/>
    <dgm:cxn modelId="{C74E4D7C-BCF2-4978-BF06-94E8280BAD8E}" type="presParOf" srcId="{5A2E25D8-F68C-4653-AB82-44EE5EE40C7D}" destId="{8D455E96-E002-432C-A727-58285B03A7E9}" srcOrd="4" destOrd="0" presId="urn:microsoft.com/office/officeart/2005/8/layout/pList2"/>
    <dgm:cxn modelId="{ACF3A195-6713-4777-9FF4-7FEB5548E4D6}" type="presParOf" srcId="{8D455E96-E002-432C-A727-58285B03A7E9}" destId="{9A7967B3-1338-497A-8B66-DE3937759D6C}" srcOrd="0" destOrd="0" presId="urn:microsoft.com/office/officeart/2005/8/layout/pList2"/>
    <dgm:cxn modelId="{92984B2D-E8CC-4707-9A2C-EC2080D24B0E}" type="presParOf" srcId="{8D455E96-E002-432C-A727-58285B03A7E9}" destId="{5E734E28-E8AB-4451-AF90-4955D696110E}" srcOrd="1" destOrd="0" presId="urn:microsoft.com/office/officeart/2005/8/layout/pList2"/>
    <dgm:cxn modelId="{4A86DCCE-BDD0-4AE3-82E0-C42CC75CBA94}" type="presParOf" srcId="{8D455E96-E002-432C-A727-58285B03A7E9}" destId="{D36679A1-A09A-4984-B9C9-D3BC107E0602}" srcOrd="2" destOrd="0" presId="urn:microsoft.com/office/officeart/2005/8/layout/pList2"/>
    <dgm:cxn modelId="{E3C950DD-330D-482E-8F8E-BC637D3C4864}" type="presParOf" srcId="{5A2E25D8-F68C-4653-AB82-44EE5EE40C7D}" destId="{8C4BF60E-DE93-45DF-88E2-8730435495D7}" srcOrd="5" destOrd="0" presId="urn:microsoft.com/office/officeart/2005/8/layout/pList2"/>
    <dgm:cxn modelId="{A33897A6-84E7-4CFA-8D68-87DAAF5EBFF1}" type="presParOf" srcId="{5A2E25D8-F68C-4653-AB82-44EE5EE40C7D}" destId="{4D5EC39F-5A89-436A-A560-1D9192B0FF16}" srcOrd="6" destOrd="0" presId="urn:microsoft.com/office/officeart/2005/8/layout/pList2"/>
    <dgm:cxn modelId="{928E2487-C504-4BF8-A56E-CED0C810BF6B}" type="presParOf" srcId="{4D5EC39F-5A89-436A-A560-1D9192B0FF16}" destId="{88226CBC-556E-49E6-B19C-DBEAFB5AA96D}" srcOrd="0" destOrd="0" presId="urn:microsoft.com/office/officeart/2005/8/layout/pList2"/>
    <dgm:cxn modelId="{CCD4280B-BF2E-4F7A-AEBF-DFBB08DC796A}" type="presParOf" srcId="{4D5EC39F-5A89-436A-A560-1D9192B0FF16}" destId="{862F55A6-0A0D-4C4D-BB6C-887E122D06F2}" srcOrd="1" destOrd="0" presId="urn:microsoft.com/office/officeart/2005/8/layout/pList2"/>
    <dgm:cxn modelId="{A05F5AA0-A840-4980-96CB-3A8103CCAA0A}" type="presParOf" srcId="{4D5EC39F-5A89-436A-A560-1D9192B0FF16}" destId="{263B47DF-F37F-40CA-9379-02D8C448048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19C19-2F83-4924-BA6C-3AB52E129A3D}">
      <dsp:nvSpPr>
        <dsp:cNvPr id="0" name=""/>
        <dsp:cNvSpPr/>
      </dsp:nvSpPr>
      <dsp:spPr>
        <a:xfrm>
          <a:off x="0" y="0"/>
          <a:ext cx="10993438" cy="97917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Homogenization</a:t>
          </a:r>
        </a:p>
        <a:p>
          <a:pPr marL="228600" lvl="1" indent="-228600" algn="l" defTabSz="933450">
            <a:lnSpc>
              <a:spcPct val="90000"/>
            </a:lnSpc>
            <a:spcBef>
              <a:spcPct val="0"/>
            </a:spcBef>
            <a:spcAft>
              <a:spcPct val="15000"/>
            </a:spcAft>
            <a:buChar char="•"/>
          </a:pPr>
          <a:r>
            <a:rPr lang="en-US" sz="2100" kern="1200" dirty="0"/>
            <a:t>Emergence of a dominant global culture.</a:t>
          </a:r>
        </a:p>
      </dsp:txBody>
      <dsp:txXfrm>
        <a:off x="2296604" y="0"/>
        <a:ext cx="8696833" cy="979170"/>
      </dsp:txXfrm>
    </dsp:sp>
    <dsp:sp modelId="{0A0FDDFF-003C-4DC0-8023-AA44362F358D}">
      <dsp:nvSpPr>
        <dsp:cNvPr id="0" name=""/>
        <dsp:cNvSpPr/>
      </dsp:nvSpPr>
      <dsp:spPr>
        <a:xfrm>
          <a:off x="97917" y="97917"/>
          <a:ext cx="2198687" cy="78333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B0F63C-6F11-4715-BDF3-C0D4DC02A289}">
      <dsp:nvSpPr>
        <dsp:cNvPr id="0" name=""/>
        <dsp:cNvSpPr/>
      </dsp:nvSpPr>
      <dsp:spPr>
        <a:xfrm>
          <a:off x="0" y="1077087"/>
          <a:ext cx="10993438" cy="97917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Diffusion</a:t>
          </a:r>
        </a:p>
        <a:p>
          <a:pPr marL="228600" lvl="1" indent="-228600" algn="l" defTabSz="933450">
            <a:lnSpc>
              <a:spcPct val="90000"/>
            </a:lnSpc>
            <a:spcBef>
              <a:spcPct val="0"/>
            </a:spcBef>
            <a:spcAft>
              <a:spcPct val="15000"/>
            </a:spcAft>
            <a:buChar char="•"/>
          </a:pPr>
          <a:r>
            <a:rPr lang="en-US" sz="2100" kern="1200" dirty="0"/>
            <a:t>Transposition of some traits from one location to another.</a:t>
          </a:r>
        </a:p>
      </dsp:txBody>
      <dsp:txXfrm>
        <a:off x="2296604" y="1077087"/>
        <a:ext cx="8696833" cy="979170"/>
      </dsp:txXfrm>
    </dsp:sp>
    <dsp:sp modelId="{8CA4ECB9-516A-4077-9132-DA3AC48D7737}">
      <dsp:nvSpPr>
        <dsp:cNvPr id="0" name=""/>
        <dsp:cNvSpPr/>
      </dsp:nvSpPr>
      <dsp:spPr>
        <a:xfrm>
          <a:off x="97917" y="1175004"/>
          <a:ext cx="2198687" cy="783336"/>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03CDAF-1AC1-4BF2-8B9A-5F3BB7023344}">
      <dsp:nvSpPr>
        <dsp:cNvPr id="0" name=""/>
        <dsp:cNvSpPr/>
      </dsp:nvSpPr>
      <dsp:spPr>
        <a:xfrm>
          <a:off x="0" y="2154175"/>
          <a:ext cx="10993438" cy="97917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Stamping</a:t>
          </a:r>
          <a:endParaRPr lang="en-US" sz="2700" kern="1200" dirty="0"/>
        </a:p>
        <a:p>
          <a:pPr marL="228600" lvl="1" indent="-228600" algn="l" defTabSz="933450">
            <a:lnSpc>
              <a:spcPct val="90000"/>
            </a:lnSpc>
            <a:spcBef>
              <a:spcPct val="0"/>
            </a:spcBef>
            <a:spcAft>
              <a:spcPct val="15000"/>
            </a:spcAft>
            <a:buChar char="•"/>
          </a:pPr>
          <a:r>
            <a:rPr lang="en-US" sz="2100" kern="1200" dirty="0"/>
            <a:t>Transposition of traits to a specific location (enclave).</a:t>
          </a:r>
        </a:p>
      </dsp:txBody>
      <dsp:txXfrm>
        <a:off x="2296604" y="2154175"/>
        <a:ext cx="8696833" cy="979170"/>
      </dsp:txXfrm>
    </dsp:sp>
    <dsp:sp modelId="{AA730AB5-59AB-49AD-8716-10ABB81CDE2F}">
      <dsp:nvSpPr>
        <dsp:cNvPr id="0" name=""/>
        <dsp:cNvSpPr/>
      </dsp:nvSpPr>
      <dsp:spPr>
        <a:xfrm>
          <a:off x="97917" y="2252092"/>
          <a:ext cx="2198687" cy="783336"/>
        </a:xfrm>
        <a:prstGeom prst="roundRect">
          <a:avLst>
            <a:gd name="adj" fmla="val 10000"/>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A5AF21-18DF-47A3-BEBE-5FD84E15DB9B}">
      <dsp:nvSpPr>
        <dsp:cNvPr id="0" name=""/>
        <dsp:cNvSpPr/>
      </dsp:nvSpPr>
      <dsp:spPr>
        <a:xfrm>
          <a:off x="0" y="3231262"/>
          <a:ext cx="10993438" cy="97917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Adaptation</a:t>
          </a:r>
        </a:p>
        <a:p>
          <a:pPr marL="228600" lvl="1" indent="-228600" algn="l" defTabSz="933450">
            <a:lnSpc>
              <a:spcPct val="90000"/>
            </a:lnSpc>
            <a:spcBef>
              <a:spcPct val="0"/>
            </a:spcBef>
            <a:spcAft>
              <a:spcPct val="15000"/>
            </a:spcAft>
            <a:buChar char="•"/>
          </a:pPr>
          <a:r>
            <a:rPr lang="en-US" sz="2100" kern="1200" dirty="0"/>
            <a:t>Changes of traits to better fit local traits.</a:t>
          </a:r>
        </a:p>
      </dsp:txBody>
      <dsp:txXfrm>
        <a:off x="2296604" y="3231262"/>
        <a:ext cx="8696833" cy="979170"/>
      </dsp:txXfrm>
    </dsp:sp>
    <dsp:sp modelId="{39E3628A-E4C9-4C69-9362-121C871CD952}">
      <dsp:nvSpPr>
        <dsp:cNvPr id="0" name=""/>
        <dsp:cNvSpPr/>
      </dsp:nvSpPr>
      <dsp:spPr>
        <a:xfrm>
          <a:off x="97917" y="3329179"/>
          <a:ext cx="2198687" cy="783336"/>
        </a:xfrm>
        <a:prstGeom prst="roundRect">
          <a:avLst>
            <a:gd name="adj" fmla="val 10000"/>
          </a:avLst>
        </a:prstGeom>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D7B5A-31E2-40A4-B6E6-F3178495DE04}">
      <dsp:nvSpPr>
        <dsp:cNvPr id="0" name=""/>
        <dsp:cNvSpPr/>
      </dsp:nvSpPr>
      <dsp:spPr>
        <a:xfrm>
          <a:off x="0" y="4308350"/>
          <a:ext cx="10993438" cy="97917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Co-existence</a:t>
          </a:r>
        </a:p>
        <a:p>
          <a:pPr marL="228600" lvl="1" indent="-228600" algn="l" defTabSz="933450">
            <a:lnSpc>
              <a:spcPct val="90000"/>
            </a:lnSpc>
            <a:spcBef>
              <a:spcPct val="0"/>
            </a:spcBef>
            <a:spcAft>
              <a:spcPct val="15000"/>
            </a:spcAft>
            <a:buChar char="•"/>
          </a:pPr>
          <a:r>
            <a:rPr lang="en-US" sz="2100" kern="1200" dirty="0"/>
            <a:t>Global and local cultural traits independently taking place.</a:t>
          </a:r>
        </a:p>
      </dsp:txBody>
      <dsp:txXfrm>
        <a:off x="2296604" y="4308350"/>
        <a:ext cx="8696833" cy="979170"/>
      </dsp:txXfrm>
    </dsp:sp>
    <dsp:sp modelId="{19564C91-364D-45F9-93CB-DECC7FB886D0}">
      <dsp:nvSpPr>
        <dsp:cNvPr id="0" name=""/>
        <dsp:cNvSpPr/>
      </dsp:nvSpPr>
      <dsp:spPr>
        <a:xfrm>
          <a:off x="97917" y="4406267"/>
          <a:ext cx="2198687" cy="783336"/>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00994-6565-42FA-9420-A98E5CD4FE30}">
      <dsp:nvSpPr>
        <dsp:cNvPr id="0" name=""/>
        <dsp:cNvSpPr/>
      </dsp:nvSpPr>
      <dsp:spPr>
        <a:xfrm>
          <a:off x="0" y="0"/>
          <a:ext cx="10993438" cy="2381012"/>
        </a:xfrm>
        <a:prstGeom prst="roundRect">
          <a:avLst>
            <a:gd name="adj" fmla="val 10000"/>
          </a:avLst>
        </a:prstGeom>
        <a:solidFill>
          <a:schemeClr val="accent3">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0768F-557F-4610-974D-D3C51423AB54}">
      <dsp:nvSpPr>
        <dsp:cNvPr id="0" name=""/>
        <dsp:cNvSpPr/>
      </dsp:nvSpPr>
      <dsp:spPr>
        <a:xfrm>
          <a:off x="332830" y="317468"/>
          <a:ext cx="2401808" cy="174607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B084B0-0B50-4010-A55A-B1374D18E1D9}">
      <dsp:nvSpPr>
        <dsp:cNvPr id="0" name=""/>
        <dsp:cNvSpPr/>
      </dsp:nvSpPr>
      <dsp:spPr>
        <a:xfrm rot="10800000">
          <a:off x="332830" y="2381012"/>
          <a:ext cx="2401808" cy="2910125"/>
        </a:xfrm>
        <a:prstGeom prst="round2SameRect">
          <a:avLst>
            <a:gd name="adj1" fmla="val 10500"/>
            <a:gd name="adj2" fmla="val 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a:t>Antiquity (up to 500 CE)</a:t>
          </a:r>
        </a:p>
      </dsp:txBody>
      <dsp:txXfrm rot="10800000">
        <a:off x="406694" y="2381012"/>
        <a:ext cx="2254080" cy="2836261"/>
      </dsp:txXfrm>
    </dsp:sp>
    <dsp:sp modelId="{B3E49908-6055-4B34-BB31-F95A58DB3BB1}">
      <dsp:nvSpPr>
        <dsp:cNvPr id="0" name=""/>
        <dsp:cNvSpPr/>
      </dsp:nvSpPr>
      <dsp:spPr>
        <a:xfrm>
          <a:off x="2974820" y="317468"/>
          <a:ext cx="2401808" cy="174607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38E84A-C6FB-4741-BDD8-56DA79E96A68}">
      <dsp:nvSpPr>
        <dsp:cNvPr id="0" name=""/>
        <dsp:cNvSpPr/>
      </dsp:nvSpPr>
      <dsp:spPr>
        <a:xfrm rot="10800000">
          <a:off x="2974820" y="2381012"/>
          <a:ext cx="2401808" cy="2910125"/>
        </a:xfrm>
        <a:prstGeom prst="round2SameRect">
          <a:avLst>
            <a:gd name="adj1" fmla="val 10500"/>
            <a:gd name="adj2" fmla="val 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a:t>Middle Ages (5th to 15th Century)</a:t>
          </a:r>
        </a:p>
      </dsp:txBody>
      <dsp:txXfrm rot="10800000">
        <a:off x="3048684" y="2381012"/>
        <a:ext cx="2254080" cy="2836261"/>
      </dsp:txXfrm>
    </dsp:sp>
    <dsp:sp modelId="{D36679A1-A09A-4984-B9C9-D3BC107E0602}">
      <dsp:nvSpPr>
        <dsp:cNvPr id="0" name=""/>
        <dsp:cNvSpPr/>
      </dsp:nvSpPr>
      <dsp:spPr>
        <a:xfrm>
          <a:off x="5616809" y="317468"/>
          <a:ext cx="2401808" cy="174607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7967B3-1338-497A-8B66-DE3937759D6C}">
      <dsp:nvSpPr>
        <dsp:cNvPr id="0" name=""/>
        <dsp:cNvSpPr/>
      </dsp:nvSpPr>
      <dsp:spPr>
        <a:xfrm rot="10800000">
          <a:off x="5616809" y="2381012"/>
          <a:ext cx="2401808" cy="2910125"/>
        </a:xfrm>
        <a:prstGeom prst="round2SameRect">
          <a:avLst>
            <a:gd name="adj1" fmla="val 10500"/>
            <a:gd name="adj2" fmla="val 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a:t>Age of Discovery (16th to 19th Century)</a:t>
          </a:r>
        </a:p>
      </dsp:txBody>
      <dsp:txXfrm rot="10800000">
        <a:off x="5690673" y="2381012"/>
        <a:ext cx="2254080" cy="2836261"/>
      </dsp:txXfrm>
    </dsp:sp>
    <dsp:sp modelId="{263B47DF-F37F-40CA-9379-02D8C4480488}">
      <dsp:nvSpPr>
        <dsp:cNvPr id="0" name=""/>
        <dsp:cNvSpPr/>
      </dsp:nvSpPr>
      <dsp:spPr>
        <a:xfrm>
          <a:off x="8258798" y="317468"/>
          <a:ext cx="2401808" cy="1746075"/>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226CBC-556E-49E6-B19C-DBEAFB5AA96D}">
      <dsp:nvSpPr>
        <dsp:cNvPr id="0" name=""/>
        <dsp:cNvSpPr/>
      </dsp:nvSpPr>
      <dsp:spPr>
        <a:xfrm rot="10800000">
          <a:off x="8258798" y="2381012"/>
          <a:ext cx="2401808" cy="2910125"/>
        </a:xfrm>
        <a:prstGeom prst="round2SameRect">
          <a:avLst>
            <a:gd name="adj1" fmla="val 10500"/>
            <a:gd name="adj2" fmla="val 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a:t>Modern Era (20th Century onward)</a:t>
          </a:r>
        </a:p>
      </dsp:txBody>
      <dsp:txXfrm rot="10800000">
        <a:off x="8332662" y="2381012"/>
        <a:ext cx="2254080" cy="283626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2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55300"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301"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7892B9C7-C162-4EBE-AB13-2EBBF4BDF812}" type="slidenum">
              <a:rPr lang="en-US"/>
              <a:pPr>
                <a:defRPr/>
              </a:pPr>
              <a:t>‹#›</a:t>
            </a:fld>
            <a:endParaRPr lang="en-US"/>
          </a:p>
        </p:txBody>
      </p:sp>
    </p:spTree>
    <p:extLst>
      <p:ext uri="{BB962C8B-B14F-4D97-AF65-F5344CB8AC3E}">
        <p14:creationId xmlns:p14="http://schemas.microsoft.com/office/powerpoint/2010/main" val="4157241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360363" y="690563"/>
            <a:ext cx="6137275" cy="3452812"/>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73563"/>
            <a:ext cx="5029200" cy="414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9BB49F7E-299B-4534-917A-EB6969E77135}" type="slidenum">
              <a:rPr lang="en-US"/>
              <a:pPr>
                <a:defRPr/>
              </a:pPr>
              <a:t>‹#›</a:t>
            </a:fld>
            <a:endParaRPr lang="en-US"/>
          </a:p>
        </p:txBody>
      </p:sp>
    </p:spTree>
    <p:extLst>
      <p:ext uri="{BB962C8B-B14F-4D97-AF65-F5344CB8AC3E}">
        <p14:creationId xmlns:p14="http://schemas.microsoft.com/office/powerpoint/2010/main" val="31971957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objects.library.uu.nl/reader/index.php?obj=1874-33148&amp;lan=en#page//16/89/61/1689619818333540487290588526934054605.jpg/mode/1u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68CC1C1-737B-48A1-9CD4-12F31659B78A}" type="slidenum">
              <a:rPr lang="en-US" smtClean="0"/>
              <a:pPr/>
              <a:t>1</a:t>
            </a:fld>
            <a:endParaRPr lang="en-US"/>
          </a:p>
        </p:txBody>
      </p:sp>
      <p:sp>
        <p:nvSpPr>
          <p:cNvPr id="50179" name="Rectangle 2"/>
          <p:cNvSpPr>
            <a:spLocks noGrp="1" noRot="1" noChangeAspect="1" noChangeArrowheads="1" noTextEdit="1"/>
          </p:cNvSpPr>
          <p:nvPr>
            <p:ph type="sldImg"/>
          </p:nvPr>
        </p:nvSpPr>
        <p:spPr>
          <a:xfrm>
            <a:off x="360363" y="690563"/>
            <a:ext cx="6137275" cy="3452812"/>
          </a:xfrm>
          <a:ln/>
        </p:spPr>
      </p:sp>
      <p:sp>
        <p:nvSpPr>
          <p:cNvPr id="50180"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837466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60363" y="690563"/>
            <a:ext cx="6137275" cy="3452812"/>
          </a:xfrm>
          <a:ln/>
        </p:spPr>
      </p:sp>
      <p:sp>
        <p:nvSpPr>
          <p:cNvPr id="26627" name="Notes Placeholder 2"/>
          <p:cNvSpPr>
            <a:spLocks noGrp="1"/>
          </p:cNvSpPr>
          <p:nvPr>
            <p:ph type="body" idx="1"/>
          </p:nvPr>
        </p:nvSpPr>
        <p:spPr>
          <a:noFill/>
          <a:ln/>
        </p:spPr>
        <p:txBody>
          <a:bodyPr/>
          <a:lstStyle/>
          <a:p>
            <a:r>
              <a:rPr lang="en-US"/>
              <a:t>Photo: Dale Lightfoot, Oklahoma State University</a:t>
            </a:r>
          </a:p>
          <a:p>
            <a:endParaRPr lang="en-US"/>
          </a:p>
        </p:txBody>
      </p:sp>
      <p:sp>
        <p:nvSpPr>
          <p:cNvPr id="26628" name="Slide Number Placeholder 3"/>
          <p:cNvSpPr>
            <a:spLocks noGrp="1"/>
          </p:cNvSpPr>
          <p:nvPr>
            <p:ph type="sldNum" sz="quarter" idx="5"/>
          </p:nvPr>
        </p:nvSpPr>
        <p:spPr>
          <a:noFill/>
        </p:spPr>
        <p:txBody>
          <a:bodyPr/>
          <a:lstStyle/>
          <a:p>
            <a:fld id="{AAECA866-C7B7-461F-8E62-AB726134208E}" type="slidenum">
              <a:rPr lang="en-US" smtClean="0"/>
              <a:pPr/>
              <a:t>12</a:t>
            </a:fld>
            <a:endParaRPr lang="en-US"/>
          </a:p>
        </p:txBody>
      </p:sp>
    </p:spTree>
    <p:extLst>
      <p:ext uri="{BB962C8B-B14F-4D97-AF65-F5344CB8AC3E}">
        <p14:creationId xmlns:p14="http://schemas.microsoft.com/office/powerpoint/2010/main" val="74445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60363" y="690563"/>
            <a:ext cx="6137275" cy="3452812"/>
          </a:xfrm>
          <a:ln/>
        </p:spPr>
      </p:sp>
      <p:sp>
        <p:nvSpPr>
          <p:cNvPr id="27651" name="Notes Placeholder 2"/>
          <p:cNvSpPr>
            <a:spLocks noGrp="1"/>
          </p:cNvSpPr>
          <p:nvPr>
            <p:ph type="body" idx="1"/>
          </p:nvPr>
        </p:nvSpPr>
        <p:spPr>
          <a:noFill/>
          <a:ln/>
        </p:spPr>
        <p:txBody>
          <a:bodyPr/>
          <a:lstStyle/>
          <a:p>
            <a:endParaRPr lang="en-US"/>
          </a:p>
        </p:txBody>
      </p:sp>
      <p:sp>
        <p:nvSpPr>
          <p:cNvPr id="27652" name="Slide Number Placeholder 3"/>
          <p:cNvSpPr>
            <a:spLocks noGrp="1"/>
          </p:cNvSpPr>
          <p:nvPr>
            <p:ph type="sldNum" sz="quarter" idx="5"/>
          </p:nvPr>
        </p:nvSpPr>
        <p:spPr>
          <a:noFill/>
        </p:spPr>
        <p:txBody>
          <a:bodyPr/>
          <a:lstStyle/>
          <a:p>
            <a:fld id="{9C85AD58-AFBC-475F-9302-094C8639967C}" type="slidenum">
              <a:rPr lang="en-US" smtClean="0"/>
              <a:pPr/>
              <a:t>13</a:t>
            </a:fld>
            <a:endParaRPr lang="en-US"/>
          </a:p>
        </p:txBody>
      </p:sp>
    </p:spTree>
    <p:extLst>
      <p:ext uri="{BB962C8B-B14F-4D97-AF65-F5344CB8AC3E}">
        <p14:creationId xmlns:p14="http://schemas.microsoft.com/office/powerpoint/2010/main" val="1531385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60363" y="690563"/>
            <a:ext cx="6137275" cy="3452812"/>
          </a:xfrm>
          <a:ln/>
        </p:spPr>
      </p:sp>
      <p:sp>
        <p:nvSpPr>
          <p:cNvPr id="54275" name="Notes Placeholder 2"/>
          <p:cNvSpPr>
            <a:spLocks noGrp="1"/>
          </p:cNvSpPr>
          <p:nvPr>
            <p:ph type="body" idx="1"/>
          </p:nvPr>
        </p:nvSpPr>
        <p:spPr>
          <a:noFill/>
          <a:ln/>
        </p:spPr>
        <p:txBody>
          <a:bodyPr/>
          <a:lstStyle/>
          <a:p>
            <a:endParaRPr lang="en-US">
              <a:latin typeface="Arial" pitchFamily="34" charset="0"/>
            </a:endParaRPr>
          </a:p>
        </p:txBody>
      </p:sp>
      <p:sp>
        <p:nvSpPr>
          <p:cNvPr id="54276" name="Slide Number Placeholder 3"/>
          <p:cNvSpPr>
            <a:spLocks noGrp="1"/>
          </p:cNvSpPr>
          <p:nvPr>
            <p:ph type="sldNum" sz="quarter" idx="5"/>
          </p:nvPr>
        </p:nvSpPr>
        <p:spPr>
          <a:noFill/>
        </p:spPr>
        <p:txBody>
          <a:bodyPr/>
          <a:lstStyle/>
          <a:p>
            <a:fld id="{CB240F06-2464-412A-88CC-43BFFCE82BFF}" type="slidenum">
              <a:rPr lang="en-US" smtClean="0"/>
              <a:pPr/>
              <a:t>14</a:t>
            </a:fld>
            <a:endParaRPr lang="en-US"/>
          </a:p>
        </p:txBody>
      </p:sp>
    </p:spTree>
    <p:extLst>
      <p:ext uri="{BB962C8B-B14F-4D97-AF65-F5344CB8AC3E}">
        <p14:creationId xmlns:p14="http://schemas.microsoft.com/office/powerpoint/2010/main" val="112582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360363" y="690563"/>
            <a:ext cx="6137275" cy="3452812"/>
          </a:xfrm>
          <a:ln/>
        </p:spPr>
      </p:sp>
      <p:sp>
        <p:nvSpPr>
          <p:cNvPr id="55299" name="Notes Placeholder 2"/>
          <p:cNvSpPr>
            <a:spLocks noGrp="1"/>
          </p:cNvSpPr>
          <p:nvPr>
            <p:ph type="body" idx="1"/>
          </p:nvPr>
        </p:nvSpPr>
        <p:spPr>
          <a:noFill/>
          <a:ln/>
        </p:spPr>
        <p:txBody>
          <a:bodyPr/>
          <a:lstStyle/>
          <a:p>
            <a:endParaRPr lang="en-US">
              <a:latin typeface="Arial" pitchFamily="34" charset="0"/>
            </a:endParaRPr>
          </a:p>
        </p:txBody>
      </p:sp>
      <p:sp>
        <p:nvSpPr>
          <p:cNvPr id="55300" name="Slide Number Placeholder 3"/>
          <p:cNvSpPr>
            <a:spLocks noGrp="1"/>
          </p:cNvSpPr>
          <p:nvPr>
            <p:ph type="sldNum" sz="quarter" idx="5"/>
          </p:nvPr>
        </p:nvSpPr>
        <p:spPr>
          <a:noFill/>
        </p:spPr>
        <p:txBody>
          <a:bodyPr/>
          <a:lstStyle/>
          <a:p>
            <a:fld id="{2EA65B87-2030-48AE-B8B2-539F0F40517E}" type="slidenum">
              <a:rPr lang="en-US" smtClean="0"/>
              <a:pPr/>
              <a:t>15</a:t>
            </a:fld>
            <a:endParaRPr lang="en-US"/>
          </a:p>
        </p:txBody>
      </p:sp>
    </p:spTree>
    <p:extLst>
      <p:ext uri="{BB962C8B-B14F-4D97-AF65-F5344CB8AC3E}">
        <p14:creationId xmlns:p14="http://schemas.microsoft.com/office/powerpoint/2010/main" val="324619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60363" y="690563"/>
            <a:ext cx="6137275" cy="3452812"/>
          </a:xfrm>
          <a:ln/>
        </p:spPr>
      </p:sp>
      <p:sp>
        <p:nvSpPr>
          <p:cNvPr id="56323" name="Notes Placeholder 2"/>
          <p:cNvSpPr>
            <a:spLocks noGrp="1"/>
          </p:cNvSpPr>
          <p:nvPr>
            <p:ph type="body" idx="1"/>
          </p:nvPr>
        </p:nvSpPr>
        <p:spPr>
          <a:noFill/>
          <a:ln/>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p:spPr>
        <p:txBody>
          <a:bodyPr/>
          <a:lstStyle/>
          <a:p>
            <a:fld id="{810014E9-FC1B-4A98-BECB-80EC98273904}" type="slidenum">
              <a:rPr lang="en-US" smtClean="0"/>
              <a:pPr/>
              <a:t>16</a:t>
            </a:fld>
            <a:endParaRPr lang="en-US"/>
          </a:p>
        </p:txBody>
      </p:sp>
    </p:spTree>
    <p:extLst>
      <p:ext uri="{BB962C8B-B14F-4D97-AF65-F5344CB8AC3E}">
        <p14:creationId xmlns:p14="http://schemas.microsoft.com/office/powerpoint/2010/main" val="169854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60363" y="690563"/>
            <a:ext cx="6137275" cy="3452812"/>
          </a:xfrm>
          <a:ln/>
        </p:spPr>
      </p:sp>
      <p:sp>
        <p:nvSpPr>
          <p:cNvPr id="57347" name="Notes Placeholder 2"/>
          <p:cNvSpPr>
            <a:spLocks noGrp="1"/>
          </p:cNvSpPr>
          <p:nvPr>
            <p:ph type="body" idx="1"/>
          </p:nvPr>
        </p:nvSpPr>
        <p:spPr>
          <a:noFill/>
          <a:ln/>
        </p:spPr>
        <p:txBody>
          <a:bodyPr/>
          <a:lstStyle/>
          <a:p>
            <a:endParaRPr lang="en-US">
              <a:latin typeface="Arial" pitchFamily="34" charset="0"/>
            </a:endParaRPr>
          </a:p>
        </p:txBody>
      </p:sp>
      <p:sp>
        <p:nvSpPr>
          <p:cNvPr id="57348" name="Slide Number Placeholder 3"/>
          <p:cNvSpPr>
            <a:spLocks noGrp="1"/>
          </p:cNvSpPr>
          <p:nvPr>
            <p:ph type="sldNum" sz="quarter" idx="5"/>
          </p:nvPr>
        </p:nvSpPr>
        <p:spPr>
          <a:noFill/>
        </p:spPr>
        <p:txBody>
          <a:bodyPr/>
          <a:lstStyle/>
          <a:p>
            <a:fld id="{B2A42059-D51C-4AEB-979E-61A1D3164590}" type="slidenum">
              <a:rPr lang="en-US" smtClean="0"/>
              <a:pPr/>
              <a:t>17</a:t>
            </a:fld>
            <a:endParaRPr lang="en-US"/>
          </a:p>
        </p:txBody>
      </p:sp>
    </p:spTree>
    <p:extLst>
      <p:ext uri="{BB962C8B-B14F-4D97-AF65-F5344CB8AC3E}">
        <p14:creationId xmlns:p14="http://schemas.microsoft.com/office/powerpoint/2010/main" val="414005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360363" y="690563"/>
            <a:ext cx="6137275" cy="3452812"/>
          </a:xfrm>
          <a:ln/>
        </p:spPr>
      </p:sp>
      <p:sp>
        <p:nvSpPr>
          <p:cNvPr id="58371" name="Notes Placeholder 2"/>
          <p:cNvSpPr>
            <a:spLocks noGrp="1"/>
          </p:cNvSpPr>
          <p:nvPr>
            <p:ph type="body" idx="1"/>
          </p:nvPr>
        </p:nvSpPr>
        <p:spPr>
          <a:noFill/>
          <a:ln/>
        </p:spPr>
        <p:txBody>
          <a:bodyPr/>
          <a:lstStyle/>
          <a:p>
            <a:endParaRPr lang="en-US">
              <a:latin typeface="Arial" pitchFamily="34" charset="0"/>
            </a:endParaRPr>
          </a:p>
        </p:txBody>
      </p:sp>
      <p:sp>
        <p:nvSpPr>
          <p:cNvPr id="58372" name="Slide Number Placeholder 3"/>
          <p:cNvSpPr>
            <a:spLocks noGrp="1"/>
          </p:cNvSpPr>
          <p:nvPr>
            <p:ph type="sldNum" sz="quarter" idx="5"/>
          </p:nvPr>
        </p:nvSpPr>
        <p:spPr>
          <a:noFill/>
        </p:spPr>
        <p:txBody>
          <a:bodyPr/>
          <a:lstStyle/>
          <a:p>
            <a:fld id="{B04DB9D5-2CC4-4A4F-B662-72D5F391E19A}" type="slidenum">
              <a:rPr lang="en-US" smtClean="0"/>
              <a:pPr/>
              <a:t>18</a:t>
            </a:fld>
            <a:endParaRPr lang="en-US"/>
          </a:p>
        </p:txBody>
      </p:sp>
    </p:spTree>
    <p:extLst>
      <p:ext uri="{BB962C8B-B14F-4D97-AF65-F5344CB8AC3E}">
        <p14:creationId xmlns:p14="http://schemas.microsoft.com/office/powerpoint/2010/main" val="2938623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19</a:t>
            </a:fld>
            <a:endParaRPr lang="en-US"/>
          </a:p>
        </p:txBody>
      </p:sp>
    </p:spTree>
    <p:extLst>
      <p:ext uri="{BB962C8B-B14F-4D97-AF65-F5344CB8AC3E}">
        <p14:creationId xmlns:p14="http://schemas.microsoft.com/office/powerpoint/2010/main" val="3164371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360363" y="690563"/>
            <a:ext cx="6137275" cy="3452812"/>
          </a:xfrm>
          <a:ln/>
        </p:spPr>
      </p:sp>
      <p:sp>
        <p:nvSpPr>
          <p:cNvPr id="60419" name="Notes Placeholder 2"/>
          <p:cNvSpPr>
            <a:spLocks noGrp="1"/>
          </p:cNvSpPr>
          <p:nvPr>
            <p:ph type="body" idx="1"/>
          </p:nvPr>
        </p:nvSpPr>
        <p:spPr>
          <a:noFill/>
          <a:ln/>
        </p:spPr>
        <p:txBody>
          <a:bodyPr/>
          <a:lstStyle/>
          <a:p>
            <a:endParaRPr lang="en-US">
              <a:latin typeface="Arial" pitchFamily="34" charset="0"/>
            </a:endParaRPr>
          </a:p>
        </p:txBody>
      </p:sp>
      <p:sp>
        <p:nvSpPr>
          <p:cNvPr id="60420" name="Slide Number Placeholder 3"/>
          <p:cNvSpPr>
            <a:spLocks noGrp="1"/>
          </p:cNvSpPr>
          <p:nvPr>
            <p:ph type="sldNum" sz="quarter" idx="5"/>
          </p:nvPr>
        </p:nvSpPr>
        <p:spPr>
          <a:noFill/>
        </p:spPr>
        <p:txBody>
          <a:bodyPr/>
          <a:lstStyle/>
          <a:p>
            <a:fld id="{4B293BB9-1A47-4724-BD84-F3B97A81DFFD}" type="slidenum">
              <a:rPr lang="en-US" smtClean="0"/>
              <a:pPr/>
              <a:t>20</a:t>
            </a:fld>
            <a:endParaRPr lang="en-US"/>
          </a:p>
        </p:txBody>
      </p:sp>
    </p:spTree>
    <p:extLst>
      <p:ext uri="{BB962C8B-B14F-4D97-AF65-F5344CB8AC3E}">
        <p14:creationId xmlns:p14="http://schemas.microsoft.com/office/powerpoint/2010/main" val="3039131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4CE932-0D68-48AA-B6FB-61E5AF835518}" type="slidenum">
              <a:rPr lang="en-US" smtClean="0"/>
              <a:pPr>
                <a:defRPr/>
              </a:pPr>
              <a:t>21</a:t>
            </a:fld>
            <a:endParaRPr lang="en-US"/>
          </a:p>
        </p:txBody>
      </p:sp>
    </p:spTree>
    <p:extLst>
      <p:ext uri="{BB962C8B-B14F-4D97-AF65-F5344CB8AC3E}">
        <p14:creationId xmlns:p14="http://schemas.microsoft.com/office/powerpoint/2010/main" val="39068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9979C98-7626-41BB-B838-88446632BA87}" type="slidenum">
              <a:rPr lang="en-US" smtClean="0"/>
              <a:pPr/>
              <a:t>2</a:t>
            </a:fld>
            <a:endParaRPr lang="en-US"/>
          </a:p>
        </p:txBody>
      </p:sp>
      <p:sp>
        <p:nvSpPr>
          <p:cNvPr id="51203" name="Rectangle 2"/>
          <p:cNvSpPr>
            <a:spLocks noGrp="1" noRot="1" noChangeAspect="1" noChangeArrowheads="1" noTextEdit="1"/>
          </p:cNvSpPr>
          <p:nvPr>
            <p:ph type="sldImg"/>
          </p:nvPr>
        </p:nvSpPr>
        <p:spPr>
          <a:xfrm>
            <a:off x="360363" y="690563"/>
            <a:ext cx="6137275" cy="3452812"/>
          </a:xfrm>
          <a:ln/>
        </p:spPr>
      </p:sp>
      <p:sp>
        <p:nvSpPr>
          <p:cNvPr id="5120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888572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360363" y="690563"/>
            <a:ext cx="6137275" cy="3452812"/>
          </a:xfrm>
          <a:ln/>
        </p:spPr>
      </p:sp>
      <p:sp>
        <p:nvSpPr>
          <p:cNvPr id="100355" name="Notes Placeholder 2"/>
          <p:cNvSpPr>
            <a:spLocks noGrp="1"/>
          </p:cNvSpPr>
          <p:nvPr>
            <p:ph type="body" idx="1"/>
          </p:nvPr>
        </p:nvSpPr>
        <p:spPr>
          <a:noFill/>
          <a:ln/>
        </p:spPr>
        <p:txBody>
          <a:bodyPr/>
          <a:lstStyle/>
          <a:p>
            <a:r>
              <a:rPr lang="en-US"/>
              <a:t>Source: adapted from: http://cf.hum.uva.nl/galle/galle/voc_shipping.html</a:t>
            </a:r>
          </a:p>
          <a:p>
            <a:endParaRPr lang="en-US"/>
          </a:p>
        </p:txBody>
      </p:sp>
      <p:sp>
        <p:nvSpPr>
          <p:cNvPr id="4" name="Slide Number Placeholder 3"/>
          <p:cNvSpPr>
            <a:spLocks noGrp="1"/>
          </p:cNvSpPr>
          <p:nvPr>
            <p:ph type="sldNum" sz="quarter" idx="5"/>
          </p:nvPr>
        </p:nvSpPr>
        <p:spPr/>
        <p:txBody>
          <a:bodyPr/>
          <a:lstStyle/>
          <a:p>
            <a:pPr>
              <a:defRPr/>
            </a:pPr>
            <a:fld id="{2C372FEF-BD8B-4B64-B42F-CE996CA51F4B}" type="slidenum">
              <a:rPr lang="en-US" smtClean="0"/>
              <a:pPr>
                <a:defRPr/>
              </a:pPr>
              <a:t>23</a:t>
            </a:fld>
            <a:endParaRPr lang="en-US"/>
          </a:p>
        </p:txBody>
      </p:sp>
    </p:spTree>
    <p:extLst>
      <p:ext uri="{BB962C8B-B14F-4D97-AF65-F5344CB8AC3E}">
        <p14:creationId xmlns:p14="http://schemas.microsoft.com/office/powerpoint/2010/main" val="1351958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for the definition: Wikipedia.</a:t>
            </a:r>
          </a:p>
        </p:txBody>
      </p:sp>
      <p:sp>
        <p:nvSpPr>
          <p:cNvPr id="4" name="Slide Number Placeholder 3"/>
          <p:cNvSpPr>
            <a:spLocks noGrp="1"/>
          </p:cNvSpPr>
          <p:nvPr>
            <p:ph type="sldNum" sz="quarter" idx="10"/>
          </p:nvPr>
        </p:nvSpPr>
        <p:spPr/>
        <p:txBody>
          <a:bodyPr/>
          <a:lstStyle/>
          <a:p>
            <a:pPr>
              <a:defRPr/>
            </a:pPr>
            <a:fld id="{9BB49F7E-299B-4534-917A-EB6969E77135}" type="slidenum">
              <a:rPr lang="en-US" smtClean="0"/>
              <a:pPr>
                <a:defRPr/>
              </a:pPr>
              <a:t>25</a:t>
            </a:fld>
            <a:endParaRPr lang="en-US"/>
          </a:p>
        </p:txBody>
      </p:sp>
    </p:spTree>
    <p:extLst>
      <p:ext uri="{BB962C8B-B14F-4D97-AF65-F5344CB8AC3E}">
        <p14:creationId xmlns:p14="http://schemas.microsoft.com/office/powerpoint/2010/main" val="2046838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360363" y="690563"/>
            <a:ext cx="6137275" cy="3452812"/>
          </a:xfrm>
          <a:ln/>
        </p:spPr>
      </p:sp>
      <p:sp>
        <p:nvSpPr>
          <p:cNvPr id="64515" name="Notes Placeholder 2"/>
          <p:cNvSpPr>
            <a:spLocks noGrp="1"/>
          </p:cNvSpPr>
          <p:nvPr>
            <p:ph type="body" idx="1"/>
          </p:nvPr>
        </p:nvSpPr>
        <p:spPr>
          <a:noFill/>
          <a:ln/>
        </p:spPr>
        <p:txBody>
          <a:bodyPr/>
          <a:lstStyle/>
          <a:p>
            <a:endParaRPr lang="en-US">
              <a:latin typeface="Arial" pitchFamily="34" charset="0"/>
            </a:endParaRPr>
          </a:p>
        </p:txBody>
      </p:sp>
      <p:sp>
        <p:nvSpPr>
          <p:cNvPr id="64516" name="Slide Number Placeholder 3"/>
          <p:cNvSpPr>
            <a:spLocks noGrp="1"/>
          </p:cNvSpPr>
          <p:nvPr>
            <p:ph type="sldNum" sz="quarter" idx="5"/>
          </p:nvPr>
        </p:nvSpPr>
        <p:spPr>
          <a:noFill/>
        </p:spPr>
        <p:txBody>
          <a:bodyPr/>
          <a:lstStyle/>
          <a:p>
            <a:fld id="{ED16C3D9-127A-4389-95C2-3E1D4183201C}" type="slidenum">
              <a:rPr lang="en-US" smtClean="0"/>
              <a:pPr/>
              <a:t>26</a:t>
            </a:fld>
            <a:endParaRPr lang="en-US"/>
          </a:p>
        </p:txBody>
      </p:sp>
    </p:spTree>
    <p:extLst>
      <p:ext uri="{BB962C8B-B14F-4D97-AF65-F5344CB8AC3E}">
        <p14:creationId xmlns:p14="http://schemas.microsoft.com/office/powerpoint/2010/main" val="303421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B49F7E-299B-4534-917A-EB6969E77135}" type="slidenum">
              <a:rPr lang="en-US" smtClean="0"/>
              <a:pPr>
                <a:defRPr/>
              </a:pPr>
              <a:t>28</a:t>
            </a:fld>
            <a:endParaRPr lang="en-US"/>
          </a:p>
        </p:txBody>
      </p:sp>
    </p:spTree>
    <p:extLst>
      <p:ext uri="{BB962C8B-B14F-4D97-AF65-F5344CB8AC3E}">
        <p14:creationId xmlns:p14="http://schemas.microsoft.com/office/powerpoint/2010/main" val="54792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360363" y="690563"/>
            <a:ext cx="6137275" cy="3452812"/>
          </a:xfrm>
          <a:ln/>
        </p:spPr>
      </p:sp>
      <p:sp>
        <p:nvSpPr>
          <p:cNvPr id="65539" name="Notes Placeholder 2"/>
          <p:cNvSpPr>
            <a:spLocks noGrp="1"/>
          </p:cNvSpPr>
          <p:nvPr>
            <p:ph type="body" idx="1"/>
          </p:nvPr>
        </p:nvSpPr>
        <p:spPr>
          <a:noFill/>
          <a:ln/>
        </p:spPr>
        <p:txBody>
          <a:bodyPr/>
          <a:lstStyle/>
          <a:p>
            <a:endParaRPr lang="en-US">
              <a:latin typeface="Arial" pitchFamily="34" charset="0"/>
            </a:endParaRPr>
          </a:p>
        </p:txBody>
      </p:sp>
      <p:sp>
        <p:nvSpPr>
          <p:cNvPr id="65540" name="Slide Number Placeholder 3"/>
          <p:cNvSpPr>
            <a:spLocks noGrp="1"/>
          </p:cNvSpPr>
          <p:nvPr>
            <p:ph type="sldNum" sz="quarter" idx="5"/>
          </p:nvPr>
        </p:nvSpPr>
        <p:spPr>
          <a:noFill/>
        </p:spPr>
        <p:txBody>
          <a:bodyPr/>
          <a:lstStyle/>
          <a:p>
            <a:fld id="{CBD9854F-CD4D-46DF-85AE-29BF0F0DF6E8}" type="slidenum">
              <a:rPr lang="en-US" smtClean="0"/>
              <a:pPr/>
              <a:t>29</a:t>
            </a:fld>
            <a:endParaRPr lang="en-US"/>
          </a:p>
        </p:txBody>
      </p:sp>
    </p:spTree>
    <p:extLst>
      <p:ext uri="{BB962C8B-B14F-4D97-AF65-F5344CB8AC3E}">
        <p14:creationId xmlns:p14="http://schemas.microsoft.com/office/powerpoint/2010/main" val="598362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D7F859A-105B-488C-9C1F-02FA04548B64}" type="slidenum">
              <a:rPr lang="en-US" smtClean="0"/>
              <a:pPr/>
              <a:t>33</a:t>
            </a:fld>
            <a:endParaRPr lang="en-US"/>
          </a:p>
        </p:txBody>
      </p:sp>
      <p:sp>
        <p:nvSpPr>
          <p:cNvPr id="66563" name="Rectangle 2"/>
          <p:cNvSpPr>
            <a:spLocks noGrp="1" noRot="1" noChangeAspect="1" noChangeArrowheads="1" noTextEdit="1"/>
          </p:cNvSpPr>
          <p:nvPr>
            <p:ph type="sldImg"/>
          </p:nvPr>
        </p:nvSpPr>
        <p:spPr>
          <a:xfrm>
            <a:off x="360363" y="690563"/>
            <a:ext cx="6137275" cy="3452812"/>
          </a:xfrm>
          <a:ln/>
        </p:spPr>
      </p:sp>
      <p:sp>
        <p:nvSpPr>
          <p:cNvPr id="66564"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637013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5456B1A-2482-4C6B-A8F2-1425C97003C9}" type="slidenum">
              <a:rPr lang="en-US" smtClean="0"/>
              <a:pPr/>
              <a:t>34</a:t>
            </a:fld>
            <a:endParaRPr lang="en-US"/>
          </a:p>
        </p:txBody>
      </p:sp>
      <p:sp>
        <p:nvSpPr>
          <p:cNvPr id="67587" name="Rectangle 2"/>
          <p:cNvSpPr>
            <a:spLocks noGrp="1" noRot="1" noChangeAspect="1" noChangeArrowheads="1" noTextEdit="1"/>
          </p:cNvSpPr>
          <p:nvPr>
            <p:ph type="sldImg"/>
          </p:nvPr>
        </p:nvSpPr>
        <p:spPr>
          <a:xfrm>
            <a:off x="360363" y="690563"/>
            <a:ext cx="6137275" cy="3452812"/>
          </a:xfrm>
          <a:ln/>
        </p:spPr>
      </p:sp>
      <p:sp>
        <p:nvSpPr>
          <p:cNvPr id="67588"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233622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E312575-D6FE-426D-BE10-8E4975D4994B}" type="slidenum">
              <a:rPr lang="en-US" smtClean="0"/>
              <a:pPr/>
              <a:t>35</a:t>
            </a:fld>
            <a:endParaRPr lang="en-US"/>
          </a:p>
        </p:txBody>
      </p:sp>
      <p:sp>
        <p:nvSpPr>
          <p:cNvPr id="68611" name="Rectangle 2"/>
          <p:cNvSpPr>
            <a:spLocks noGrp="1" noRot="1" noChangeAspect="1" noChangeArrowheads="1" noTextEdit="1"/>
          </p:cNvSpPr>
          <p:nvPr>
            <p:ph type="sldImg"/>
          </p:nvPr>
        </p:nvSpPr>
        <p:spPr>
          <a:xfrm>
            <a:off x="360363" y="690563"/>
            <a:ext cx="6137275" cy="3452812"/>
          </a:xfrm>
          <a:ln/>
        </p:spPr>
      </p:sp>
      <p:sp>
        <p:nvSpPr>
          <p:cNvPr id="68612"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687451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3B7E0F6-B506-450C-BE80-9FB6A7D0B630}" type="slidenum">
              <a:rPr lang="en-US" smtClean="0"/>
              <a:pPr/>
              <a:t>36</a:t>
            </a:fld>
            <a:endParaRPr lang="en-US"/>
          </a:p>
        </p:txBody>
      </p:sp>
      <p:sp>
        <p:nvSpPr>
          <p:cNvPr id="69635" name="Rectangle 2"/>
          <p:cNvSpPr>
            <a:spLocks noGrp="1" noRot="1" noChangeAspect="1" noChangeArrowheads="1" noTextEdit="1"/>
          </p:cNvSpPr>
          <p:nvPr>
            <p:ph type="sldImg"/>
          </p:nvPr>
        </p:nvSpPr>
        <p:spPr>
          <a:xfrm>
            <a:off x="360363" y="690563"/>
            <a:ext cx="6137275" cy="3452812"/>
          </a:xfrm>
          <a:ln/>
        </p:spPr>
      </p:sp>
      <p:sp>
        <p:nvSpPr>
          <p:cNvPr id="69636" name="Rectangle 3"/>
          <p:cNvSpPr>
            <a:spLocks noGrp="1" noChangeArrowheads="1"/>
          </p:cNvSpPr>
          <p:nvPr>
            <p:ph type="body" idx="1"/>
          </p:nvPr>
        </p:nvSpPr>
        <p:spPr>
          <a:noFill/>
          <a:ln/>
        </p:spPr>
        <p:txBody>
          <a:bodyPr/>
          <a:lstStyle/>
          <a:p>
            <a:pPr lvl="1"/>
            <a:endParaRPr lang="en-US">
              <a:latin typeface="Arial" pitchFamily="34" charset="0"/>
            </a:endParaRPr>
          </a:p>
        </p:txBody>
      </p:sp>
    </p:spTree>
    <p:extLst>
      <p:ext uri="{BB962C8B-B14F-4D97-AF65-F5344CB8AC3E}">
        <p14:creationId xmlns:p14="http://schemas.microsoft.com/office/powerpoint/2010/main" val="841448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43ABB44-7C76-4283-ADF4-E0D2FC22E500}" type="slidenum">
              <a:rPr lang="en-US" smtClean="0"/>
              <a:pPr/>
              <a:t>37</a:t>
            </a:fld>
            <a:endParaRPr lang="en-US"/>
          </a:p>
        </p:txBody>
      </p:sp>
      <p:sp>
        <p:nvSpPr>
          <p:cNvPr id="70659" name="Rectangle 2"/>
          <p:cNvSpPr>
            <a:spLocks noGrp="1" noRot="1" noChangeAspect="1" noChangeArrowheads="1" noTextEdit="1"/>
          </p:cNvSpPr>
          <p:nvPr>
            <p:ph type="sldImg"/>
          </p:nvPr>
        </p:nvSpPr>
        <p:spPr>
          <a:xfrm>
            <a:off x="360363" y="690563"/>
            <a:ext cx="6137275" cy="3452812"/>
          </a:xfrm>
          <a:ln/>
        </p:spPr>
      </p:sp>
      <p:sp>
        <p:nvSpPr>
          <p:cNvPr id="70660" name="Rectangle 3"/>
          <p:cNvSpPr>
            <a:spLocks noGrp="1" noChangeArrowheads="1"/>
          </p:cNvSpPr>
          <p:nvPr>
            <p:ph type="body" idx="1"/>
          </p:nvPr>
        </p:nvSpPr>
        <p:spPr>
          <a:noFill/>
          <a:ln/>
        </p:spPr>
        <p:txBody>
          <a:bodyPr/>
          <a:lstStyle/>
          <a:p>
            <a:pPr lvl="1"/>
            <a:endParaRPr lang="en-US">
              <a:latin typeface="Arial" pitchFamily="34" charset="0"/>
            </a:endParaRPr>
          </a:p>
        </p:txBody>
      </p:sp>
    </p:spTree>
    <p:extLst>
      <p:ext uri="{BB962C8B-B14F-4D97-AF65-F5344CB8AC3E}">
        <p14:creationId xmlns:p14="http://schemas.microsoft.com/office/powerpoint/2010/main" val="125379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60363" y="690563"/>
            <a:ext cx="6137275" cy="3452812"/>
          </a:xfrm>
          <a:ln/>
        </p:spPr>
      </p:sp>
      <p:sp>
        <p:nvSpPr>
          <p:cNvPr id="52227" name="Notes Placeholder 2"/>
          <p:cNvSpPr>
            <a:spLocks noGrp="1"/>
          </p:cNvSpPr>
          <p:nvPr>
            <p:ph type="body" idx="1"/>
          </p:nvPr>
        </p:nvSpPr>
        <p:spPr>
          <a:noFill/>
          <a:ln/>
        </p:spPr>
        <p:txBody>
          <a:bodyPr/>
          <a:lstStyle/>
          <a:p>
            <a:endParaRPr lang="en-US">
              <a:latin typeface="Arial" pitchFamily="34" charset="0"/>
            </a:endParaRPr>
          </a:p>
        </p:txBody>
      </p:sp>
      <p:sp>
        <p:nvSpPr>
          <p:cNvPr id="52228" name="Slide Number Placeholder 3"/>
          <p:cNvSpPr>
            <a:spLocks noGrp="1"/>
          </p:cNvSpPr>
          <p:nvPr>
            <p:ph type="sldNum" sz="quarter" idx="5"/>
          </p:nvPr>
        </p:nvSpPr>
        <p:spPr>
          <a:noFill/>
        </p:spPr>
        <p:txBody>
          <a:bodyPr/>
          <a:lstStyle/>
          <a:p>
            <a:fld id="{C3386075-390A-4B4A-91B4-32B644D07834}" type="slidenum">
              <a:rPr lang="en-US" smtClean="0"/>
              <a:pPr/>
              <a:t>3</a:t>
            </a:fld>
            <a:endParaRPr lang="en-US"/>
          </a:p>
        </p:txBody>
      </p:sp>
    </p:spTree>
    <p:extLst>
      <p:ext uri="{BB962C8B-B14F-4D97-AF65-F5344CB8AC3E}">
        <p14:creationId xmlns:p14="http://schemas.microsoft.com/office/powerpoint/2010/main" val="1248824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740C2CB-35CC-4318-9152-DE4A4468DBF5}" type="slidenum">
              <a:rPr lang="en-US" smtClean="0"/>
              <a:pPr/>
              <a:t>38</a:t>
            </a:fld>
            <a:endParaRPr lang="en-US"/>
          </a:p>
        </p:txBody>
      </p:sp>
      <p:sp>
        <p:nvSpPr>
          <p:cNvPr id="71683" name="Rectangle 2"/>
          <p:cNvSpPr>
            <a:spLocks noGrp="1" noRot="1" noChangeAspect="1" noChangeArrowheads="1" noTextEdit="1"/>
          </p:cNvSpPr>
          <p:nvPr>
            <p:ph type="sldImg"/>
          </p:nvPr>
        </p:nvSpPr>
        <p:spPr>
          <a:xfrm>
            <a:off x="360363" y="690563"/>
            <a:ext cx="6137275" cy="3452812"/>
          </a:xfrm>
          <a:ln/>
        </p:spPr>
      </p:sp>
      <p:sp>
        <p:nvSpPr>
          <p:cNvPr id="71684"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680813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FD4555D-D912-4408-8F4C-7BA76B94C469}" type="slidenum">
              <a:rPr lang="en-US" smtClean="0"/>
              <a:pPr/>
              <a:t>39</a:t>
            </a:fld>
            <a:endParaRPr lang="en-US"/>
          </a:p>
        </p:txBody>
      </p:sp>
      <p:sp>
        <p:nvSpPr>
          <p:cNvPr id="95235" name="Rectangle 2"/>
          <p:cNvSpPr>
            <a:spLocks noGrp="1" noRot="1" noChangeAspect="1" noChangeArrowheads="1" noTextEdit="1"/>
          </p:cNvSpPr>
          <p:nvPr>
            <p:ph type="sldImg"/>
          </p:nvPr>
        </p:nvSpPr>
        <p:spPr>
          <a:xfrm>
            <a:off x="360363" y="690563"/>
            <a:ext cx="6137275" cy="3452812"/>
          </a:xfrm>
          <a:ln/>
        </p:spPr>
      </p:sp>
      <p:sp>
        <p:nvSpPr>
          <p:cNvPr id="9523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CC5899D-90E7-45B9-A313-CC30F6E25B84}" type="slidenum">
              <a:rPr lang="en-US" smtClean="0"/>
              <a:pPr/>
              <a:t>42</a:t>
            </a:fld>
            <a:endParaRPr lang="en-US"/>
          </a:p>
        </p:txBody>
      </p:sp>
      <p:sp>
        <p:nvSpPr>
          <p:cNvPr id="73731" name="Rectangle 2"/>
          <p:cNvSpPr>
            <a:spLocks noGrp="1" noRot="1" noChangeAspect="1" noChangeArrowheads="1" noTextEdit="1"/>
          </p:cNvSpPr>
          <p:nvPr>
            <p:ph type="sldImg"/>
          </p:nvPr>
        </p:nvSpPr>
        <p:spPr>
          <a:xfrm>
            <a:off x="360363" y="690563"/>
            <a:ext cx="6137275" cy="3452812"/>
          </a:xfrm>
          <a:ln/>
        </p:spPr>
      </p:sp>
      <p:sp>
        <p:nvSpPr>
          <p:cNvPr id="73732"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706559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F8AD870-AC2E-4E9C-A9D9-9D05754B5ECF}" type="slidenum">
              <a:rPr lang="en-US" smtClean="0"/>
              <a:pPr/>
              <a:t>44</a:t>
            </a:fld>
            <a:endParaRPr lang="en-US"/>
          </a:p>
        </p:txBody>
      </p:sp>
      <p:sp>
        <p:nvSpPr>
          <p:cNvPr id="74755" name="Rectangle 2"/>
          <p:cNvSpPr>
            <a:spLocks noGrp="1" noRot="1" noChangeAspect="1" noChangeArrowheads="1" noTextEdit="1"/>
          </p:cNvSpPr>
          <p:nvPr>
            <p:ph type="sldImg"/>
          </p:nvPr>
        </p:nvSpPr>
        <p:spPr>
          <a:xfrm>
            <a:off x="360363" y="690563"/>
            <a:ext cx="6137275" cy="3452812"/>
          </a:xfrm>
          <a:ln/>
        </p:spPr>
      </p:sp>
      <p:sp>
        <p:nvSpPr>
          <p:cNvPr id="74756"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86959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0759C72-06D4-44E0-830F-F48DEB97A4F8}" type="slidenum">
              <a:rPr lang="en-US" smtClean="0"/>
              <a:pPr/>
              <a:t>46</a:t>
            </a:fld>
            <a:endParaRPr lang="en-US"/>
          </a:p>
        </p:txBody>
      </p:sp>
      <p:sp>
        <p:nvSpPr>
          <p:cNvPr id="75779" name="Rectangle 2"/>
          <p:cNvSpPr>
            <a:spLocks noGrp="1" noRot="1" noChangeAspect="1" noChangeArrowheads="1" noTextEdit="1"/>
          </p:cNvSpPr>
          <p:nvPr>
            <p:ph type="sldImg"/>
          </p:nvPr>
        </p:nvSpPr>
        <p:spPr>
          <a:xfrm>
            <a:off x="360363" y="690563"/>
            <a:ext cx="6137275" cy="3452812"/>
          </a:xfrm>
          <a:ln/>
        </p:spPr>
      </p:sp>
      <p:sp>
        <p:nvSpPr>
          <p:cNvPr id="75780" name="Rectangle 3"/>
          <p:cNvSpPr>
            <a:spLocks noGrp="1" noChangeArrowheads="1"/>
          </p:cNvSpPr>
          <p:nvPr>
            <p:ph type="body" idx="1"/>
          </p:nvPr>
        </p:nvSpPr>
        <p:spPr>
          <a:noFill/>
          <a:ln/>
        </p:spPr>
        <p:txBody>
          <a:bodyPr/>
          <a:lstStyle/>
          <a:p>
            <a:r>
              <a:rPr lang="en-US" dirty="0">
                <a:latin typeface="Arial" pitchFamily="34" charset="0"/>
              </a:rPr>
              <a:t>Source: </a:t>
            </a:r>
            <a:r>
              <a:rPr lang="en-US" dirty="0">
                <a:hlinkClick r:id="rId3"/>
              </a:rPr>
              <a:t>http://objects.library.uu.nl/reader/index.php?obj=1874-33148&amp;lan=en#page//16/89/61/1689619818333540487290588526934054605.jpg/mode/1up</a:t>
            </a:r>
            <a:endParaRPr lang="en-US" dirty="0">
              <a:latin typeface="Arial" pitchFamily="34" charset="0"/>
            </a:endParaRPr>
          </a:p>
        </p:txBody>
      </p:sp>
    </p:spTree>
    <p:extLst>
      <p:ext uri="{BB962C8B-B14F-4D97-AF65-F5344CB8AC3E}">
        <p14:creationId xmlns:p14="http://schemas.microsoft.com/office/powerpoint/2010/main" val="551103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7D773C0-FA6C-4658-9F20-303E1ACAF3FE}" type="slidenum">
              <a:rPr lang="en-US" smtClean="0"/>
              <a:pPr/>
              <a:t>47</a:t>
            </a:fld>
            <a:endParaRPr lang="en-US"/>
          </a:p>
        </p:txBody>
      </p:sp>
      <p:sp>
        <p:nvSpPr>
          <p:cNvPr id="76803" name="Rectangle 2"/>
          <p:cNvSpPr>
            <a:spLocks noGrp="1" noRot="1" noChangeAspect="1" noChangeArrowheads="1" noTextEdit="1"/>
          </p:cNvSpPr>
          <p:nvPr>
            <p:ph type="sldImg"/>
          </p:nvPr>
        </p:nvSpPr>
        <p:spPr>
          <a:xfrm>
            <a:off x="360363" y="690563"/>
            <a:ext cx="6137275" cy="3452812"/>
          </a:xfrm>
          <a:ln/>
        </p:spPr>
      </p:sp>
      <p:sp>
        <p:nvSpPr>
          <p:cNvPr id="76804"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814539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C415413-0134-4D3C-9DD7-CAB2AEF2F1FE}" type="slidenum">
              <a:rPr lang="en-US" smtClean="0"/>
              <a:pPr/>
              <a:t>48</a:t>
            </a:fld>
            <a:endParaRPr lang="en-US"/>
          </a:p>
        </p:txBody>
      </p:sp>
      <p:sp>
        <p:nvSpPr>
          <p:cNvPr id="77827" name="Rectangle 2"/>
          <p:cNvSpPr>
            <a:spLocks noGrp="1" noRot="1" noChangeAspect="1" noChangeArrowheads="1" noTextEdit="1"/>
          </p:cNvSpPr>
          <p:nvPr>
            <p:ph type="sldImg"/>
          </p:nvPr>
        </p:nvSpPr>
        <p:spPr>
          <a:xfrm>
            <a:off x="360363" y="690563"/>
            <a:ext cx="6137275" cy="3452812"/>
          </a:xfrm>
          <a:ln/>
        </p:spPr>
      </p:sp>
      <p:sp>
        <p:nvSpPr>
          <p:cNvPr id="77828"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93966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360363" y="690563"/>
            <a:ext cx="6137275" cy="3452812"/>
          </a:xfrm>
          <a:ln/>
        </p:spPr>
      </p:sp>
      <p:sp>
        <p:nvSpPr>
          <p:cNvPr id="78851" name="Notes Placeholder 2"/>
          <p:cNvSpPr>
            <a:spLocks noGrp="1"/>
          </p:cNvSpPr>
          <p:nvPr>
            <p:ph type="body" idx="1"/>
          </p:nvPr>
        </p:nvSpPr>
        <p:spPr>
          <a:noFill/>
          <a:ln/>
        </p:spPr>
        <p:txBody>
          <a:bodyPr/>
          <a:lstStyle/>
          <a:p>
            <a:endParaRPr lang="en-US">
              <a:latin typeface="Arial" pitchFamily="34" charset="0"/>
            </a:endParaRPr>
          </a:p>
        </p:txBody>
      </p:sp>
      <p:sp>
        <p:nvSpPr>
          <p:cNvPr id="78852" name="Slide Number Placeholder 3"/>
          <p:cNvSpPr>
            <a:spLocks noGrp="1"/>
          </p:cNvSpPr>
          <p:nvPr>
            <p:ph type="sldNum" sz="quarter" idx="5"/>
          </p:nvPr>
        </p:nvSpPr>
        <p:spPr>
          <a:noFill/>
        </p:spPr>
        <p:txBody>
          <a:bodyPr/>
          <a:lstStyle/>
          <a:p>
            <a:fld id="{EFD70D8B-32F2-4A28-82F6-69C9E063CF8A}" type="slidenum">
              <a:rPr lang="en-US" smtClean="0"/>
              <a:pPr/>
              <a:t>49</a:t>
            </a:fld>
            <a:endParaRPr lang="en-US"/>
          </a:p>
        </p:txBody>
      </p:sp>
    </p:spTree>
    <p:extLst>
      <p:ext uri="{BB962C8B-B14F-4D97-AF65-F5344CB8AC3E}">
        <p14:creationId xmlns:p14="http://schemas.microsoft.com/office/powerpoint/2010/main" val="31653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360363" y="690563"/>
            <a:ext cx="6137275" cy="3452812"/>
          </a:xfrm>
          <a:ln/>
        </p:spPr>
      </p:sp>
      <p:sp>
        <p:nvSpPr>
          <p:cNvPr id="79875" name="Notes Placeholder 2"/>
          <p:cNvSpPr>
            <a:spLocks noGrp="1"/>
          </p:cNvSpPr>
          <p:nvPr>
            <p:ph type="body" idx="1"/>
          </p:nvPr>
        </p:nvSpPr>
        <p:spPr>
          <a:noFill/>
          <a:ln/>
        </p:spPr>
        <p:txBody>
          <a:bodyPr/>
          <a:lstStyle/>
          <a:p>
            <a:endParaRPr lang="en-US">
              <a:latin typeface="Arial" pitchFamily="34" charset="0"/>
            </a:endParaRPr>
          </a:p>
        </p:txBody>
      </p:sp>
      <p:sp>
        <p:nvSpPr>
          <p:cNvPr id="79876" name="Slide Number Placeholder 3"/>
          <p:cNvSpPr>
            <a:spLocks noGrp="1"/>
          </p:cNvSpPr>
          <p:nvPr>
            <p:ph type="sldNum" sz="quarter" idx="5"/>
          </p:nvPr>
        </p:nvSpPr>
        <p:spPr>
          <a:noFill/>
        </p:spPr>
        <p:txBody>
          <a:bodyPr/>
          <a:lstStyle/>
          <a:p>
            <a:fld id="{ABC577DE-86C4-46DC-9EED-59E83CF24379}" type="slidenum">
              <a:rPr lang="en-US" smtClean="0"/>
              <a:pPr/>
              <a:t>51</a:t>
            </a:fld>
            <a:endParaRPr lang="en-US"/>
          </a:p>
        </p:txBody>
      </p:sp>
    </p:spTree>
    <p:extLst>
      <p:ext uri="{BB962C8B-B14F-4D97-AF65-F5344CB8AC3E}">
        <p14:creationId xmlns:p14="http://schemas.microsoft.com/office/powerpoint/2010/main" val="1097344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360363" y="690563"/>
            <a:ext cx="6137275" cy="3452812"/>
          </a:xfrm>
          <a:ln/>
        </p:spPr>
      </p:sp>
      <p:sp>
        <p:nvSpPr>
          <p:cNvPr id="80899" name="Notes Placeholder 2"/>
          <p:cNvSpPr>
            <a:spLocks noGrp="1"/>
          </p:cNvSpPr>
          <p:nvPr>
            <p:ph type="body" idx="1"/>
          </p:nvPr>
        </p:nvSpPr>
        <p:spPr>
          <a:noFill/>
          <a:ln/>
        </p:spPr>
        <p:txBody>
          <a:bodyPr/>
          <a:lstStyle/>
          <a:p>
            <a:endParaRPr lang="en-US">
              <a:latin typeface="Arial" pitchFamily="34" charset="0"/>
            </a:endParaRPr>
          </a:p>
        </p:txBody>
      </p:sp>
      <p:sp>
        <p:nvSpPr>
          <p:cNvPr id="80900" name="Slide Number Placeholder 3"/>
          <p:cNvSpPr>
            <a:spLocks noGrp="1"/>
          </p:cNvSpPr>
          <p:nvPr>
            <p:ph type="sldNum" sz="quarter" idx="5"/>
          </p:nvPr>
        </p:nvSpPr>
        <p:spPr>
          <a:noFill/>
        </p:spPr>
        <p:txBody>
          <a:bodyPr/>
          <a:lstStyle/>
          <a:p>
            <a:fld id="{363D47A6-953C-451B-83F3-B8EB485042CF}" type="slidenum">
              <a:rPr lang="en-US" smtClean="0"/>
              <a:pPr/>
              <a:t>52</a:t>
            </a:fld>
            <a:endParaRPr lang="en-US"/>
          </a:p>
        </p:txBody>
      </p:sp>
    </p:spTree>
    <p:extLst>
      <p:ext uri="{BB962C8B-B14F-4D97-AF65-F5344CB8AC3E}">
        <p14:creationId xmlns:p14="http://schemas.microsoft.com/office/powerpoint/2010/main" val="323790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60363" y="690563"/>
            <a:ext cx="6137275" cy="3452812"/>
          </a:xfrm>
          <a:ln/>
        </p:spPr>
      </p:sp>
      <p:sp>
        <p:nvSpPr>
          <p:cNvPr id="53251" name="Notes Placeholder 2"/>
          <p:cNvSpPr>
            <a:spLocks noGrp="1"/>
          </p:cNvSpPr>
          <p:nvPr>
            <p:ph type="body" idx="1"/>
          </p:nvPr>
        </p:nvSpPr>
        <p:spPr>
          <a:noFill/>
          <a:ln/>
        </p:spPr>
        <p:txBody>
          <a:bodyPr/>
          <a:lstStyle/>
          <a:p>
            <a:endParaRPr lang="en-US">
              <a:latin typeface="Arial" pitchFamily="34" charset="0"/>
            </a:endParaRPr>
          </a:p>
        </p:txBody>
      </p:sp>
      <p:sp>
        <p:nvSpPr>
          <p:cNvPr id="53252" name="Slide Number Placeholder 3"/>
          <p:cNvSpPr>
            <a:spLocks noGrp="1"/>
          </p:cNvSpPr>
          <p:nvPr>
            <p:ph type="sldNum" sz="quarter" idx="5"/>
          </p:nvPr>
        </p:nvSpPr>
        <p:spPr>
          <a:noFill/>
        </p:spPr>
        <p:txBody>
          <a:bodyPr/>
          <a:lstStyle/>
          <a:p>
            <a:fld id="{34CD1FFF-FD3D-4AB8-A994-6D99971A3184}" type="slidenum">
              <a:rPr lang="en-US" smtClean="0"/>
              <a:pPr/>
              <a:t>4</a:t>
            </a:fld>
            <a:endParaRPr lang="en-US"/>
          </a:p>
        </p:txBody>
      </p:sp>
    </p:spTree>
    <p:extLst>
      <p:ext uri="{BB962C8B-B14F-4D97-AF65-F5344CB8AC3E}">
        <p14:creationId xmlns:p14="http://schemas.microsoft.com/office/powerpoint/2010/main" val="1374354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McKinsey, 2014</a:t>
            </a:r>
          </a:p>
          <a:p>
            <a:r>
              <a:rPr lang="en-US" dirty="0"/>
              <a:t>People are m</a:t>
            </a:r>
            <a:r>
              <a:rPr lang="en-US" sz="1200" b="0" i="0" u="none" strike="noStrike" kern="1200" baseline="0" dirty="0">
                <a:solidFill>
                  <a:schemeClr val="tx1"/>
                </a:solidFill>
                <a:latin typeface="Arial" charset="0"/>
                <a:ea typeface="+mn-ea"/>
                <a:cs typeface="+mn-cs"/>
              </a:rPr>
              <a:t>easured by cross-border migrants; values from 2000 and 2010.</a:t>
            </a:r>
            <a:endParaRPr lang="en-US" dirty="0"/>
          </a:p>
        </p:txBody>
      </p:sp>
      <p:sp>
        <p:nvSpPr>
          <p:cNvPr id="4" name="Slide Number Placeholder 3"/>
          <p:cNvSpPr>
            <a:spLocks noGrp="1"/>
          </p:cNvSpPr>
          <p:nvPr>
            <p:ph type="sldNum" sz="quarter" idx="10"/>
          </p:nvPr>
        </p:nvSpPr>
        <p:spPr/>
        <p:txBody>
          <a:bodyPr/>
          <a:lstStyle/>
          <a:p>
            <a:pPr>
              <a:defRPr/>
            </a:pPr>
            <a:fld id="{2B81FEED-32C6-422F-9893-E5EC64ACC698}" type="slidenum">
              <a:rPr lang="en-US" smtClean="0"/>
              <a:pPr>
                <a:defRPr/>
              </a:pPr>
              <a:t>53</a:t>
            </a:fld>
            <a:endParaRPr lang="en-US"/>
          </a:p>
        </p:txBody>
      </p:sp>
    </p:spTree>
    <p:extLst>
      <p:ext uri="{BB962C8B-B14F-4D97-AF65-F5344CB8AC3E}">
        <p14:creationId xmlns:p14="http://schemas.microsoft.com/office/powerpoint/2010/main" val="3693345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807BFA0-030D-477B-85E7-B2B833DFEEAE}" type="slidenum">
              <a:rPr lang="en-US" smtClean="0"/>
              <a:pPr/>
              <a:t>54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50401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FD7F3D3F-CC0B-4D12-B21E-098454D31065}" type="slidenum">
              <a:rPr lang="en-US" smtClean="0"/>
              <a:pPr/>
              <a:t>55</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r>
              <a:rPr lang="en-US" dirty="0"/>
              <a:t>Source: WTO and World Bank. Current USD.</a:t>
            </a:r>
          </a:p>
          <a:p>
            <a:endParaRPr lang="en-US" dirty="0"/>
          </a:p>
          <a:p>
            <a:r>
              <a:rPr lang="en-US" dirty="0"/>
              <a:t>Merchandise Exports : http://data.worldbank.org/indicator/TX.VAL.MRCH.CD.WT</a:t>
            </a:r>
          </a:p>
          <a:p>
            <a:endParaRPr lang="en-US" dirty="0"/>
          </a:p>
          <a:p>
            <a:r>
              <a:rPr lang="en-US" dirty="0"/>
              <a:t>GDP: http://data.worldbank.org/indicator/NY.GDP.MKTP.CD?locations=1W</a:t>
            </a:r>
          </a:p>
        </p:txBody>
      </p:sp>
    </p:spTree>
    <p:extLst>
      <p:ext uri="{BB962C8B-B14F-4D97-AF65-F5344CB8AC3E}">
        <p14:creationId xmlns:p14="http://schemas.microsoft.com/office/powerpoint/2010/main" val="3673982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6B8DD12-AD21-46DD-BC75-2F9DF44C61F1}" type="slidenum">
              <a:rPr lang="en-US" smtClean="0"/>
              <a:pPr/>
              <a:t>56</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dirty="0"/>
              <a:t>Source: Airlines</a:t>
            </a:r>
            <a:r>
              <a:rPr lang="en-US" baseline="0" dirty="0"/>
              <a:t> for America</a:t>
            </a:r>
            <a:r>
              <a:rPr lang="en-US" dirty="0"/>
              <a:t>. IATA.</a:t>
            </a:r>
          </a:p>
          <a:p>
            <a:r>
              <a:rPr lang="en-US" dirty="0"/>
              <a:t>http://airlines.org/data/</a:t>
            </a:r>
          </a:p>
        </p:txBody>
      </p:sp>
    </p:spTree>
    <p:extLst>
      <p:ext uri="{BB962C8B-B14F-4D97-AF65-F5344CB8AC3E}">
        <p14:creationId xmlns:p14="http://schemas.microsoft.com/office/powerpoint/2010/main" val="2741810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UNEP (2018): The UNEP Environmental Data Explorer, as compiled from World Population Prospects, the 2012 Revision (WPP2012), United Nations Population Division . United Nations Environment </a:t>
            </a:r>
            <a:r>
              <a:rPr lang="en-US" dirty="0" err="1"/>
              <a:t>Programme</a:t>
            </a:r>
            <a:r>
              <a:rPr lang="en-US" dirty="0"/>
              <a:t>. http://ede.grid.unep.ch.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Map location: </a:t>
            </a:r>
            <a:r>
              <a:rPr lang="en-US" dirty="0" err="1"/>
              <a:t>global_socioeconomic</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84CE932-0D68-48AA-B6FB-61E5AF835518}" type="slidenum">
              <a:rPr lang="en-US" smtClean="0"/>
              <a:pPr>
                <a:defRPr/>
              </a:pPr>
              <a:t>57</a:t>
            </a:fld>
            <a:endParaRPr lang="en-US"/>
          </a:p>
        </p:txBody>
      </p:sp>
    </p:spTree>
    <p:extLst>
      <p:ext uri="{BB962C8B-B14F-4D97-AF65-F5344CB8AC3E}">
        <p14:creationId xmlns:p14="http://schemas.microsoft.com/office/powerpoint/2010/main" val="3808151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Henley and Partners Holdings, https://www.henleyglobal.com/citizenship/visa-restrictions/</a:t>
            </a:r>
          </a:p>
          <a:p>
            <a:endParaRPr lang="en-US" dirty="0"/>
          </a:p>
          <a:p>
            <a:r>
              <a:rPr lang="en-US"/>
              <a:t>The </a:t>
            </a:r>
            <a:r>
              <a:rPr lang="en-US" dirty="0"/>
              <a:t>level of visa-free or visa-on-arrival access offered by each country’s passport. </a:t>
            </a:r>
          </a:p>
        </p:txBody>
      </p:sp>
      <p:sp>
        <p:nvSpPr>
          <p:cNvPr id="4" name="Slide Number Placeholder 3"/>
          <p:cNvSpPr>
            <a:spLocks noGrp="1"/>
          </p:cNvSpPr>
          <p:nvPr>
            <p:ph type="sldNum" sz="quarter" idx="10"/>
          </p:nvPr>
        </p:nvSpPr>
        <p:spPr/>
        <p:txBody>
          <a:bodyPr/>
          <a:lstStyle/>
          <a:p>
            <a:pPr>
              <a:defRPr/>
            </a:pPr>
            <a:fld id="{18337666-AD84-4D68-9AB6-16FCF8A3D1D3}" type="slidenum">
              <a:rPr lang="en-US" smtClean="0"/>
              <a:pPr>
                <a:defRPr/>
              </a:pPr>
              <a:t>58</a:t>
            </a:fld>
            <a:endParaRPr lang="en-US"/>
          </a:p>
        </p:txBody>
      </p:sp>
    </p:spTree>
    <p:extLst>
      <p:ext uri="{BB962C8B-B14F-4D97-AF65-F5344CB8AC3E}">
        <p14:creationId xmlns:p14="http://schemas.microsoft.com/office/powerpoint/2010/main" val="714975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sz="1200" kern="1200" dirty="0">
                <a:solidFill>
                  <a:schemeClr val="tx1"/>
                </a:solidFill>
                <a:effectLst/>
                <a:latin typeface="Times New Roman" pitchFamily="18" charset="0"/>
                <a:ea typeface="+mn-ea"/>
                <a:cs typeface="+mn-cs"/>
              </a:rPr>
              <a:t>Pre 2000 data compiled by H. </a:t>
            </a:r>
            <a:r>
              <a:rPr lang="en-US" sz="1200" kern="1200" dirty="0" err="1">
                <a:solidFill>
                  <a:schemeClr val="tx1"/>
                </a:solidFill>
                <a:effectLst/>
                <a:latin typeface="Times New Roman" pitchFamily="18" charset="0"/>
                <a:ea typeface="+mn-ea"/>
                <a:cs typeface="+mn-cs"/>
              </a:rPr>
              <a:t>Dediu</a:t>
            </a:r>
            <a:r>
              <a:rPr lang="en-US" sz="1200" kern="1200" dirty="0">
                <a:solidFill>
                  <a:schemeClr val="tx1"/>
                </a:solidFill>
                <a:effectLst/>
                <a:latin typeface="Times New Roman" pitchFamily="18" charset="0"/>
                <a:ea typeface="+mn-ea"/>
                <a:cs typeface="+mn-cs"/>
              </a:rPr>
              <a:t> and J. Reiner.</a:t>
            </a:r>
            <a:r>
              <a:rPr lang="en-US" dirty="0"/>
              <a:t> Recent data from </a:t>
            </a:r>
            <a:r>
              <a:rPr lang="en-US" sz="1200" b="0" i="0" kern="1200" dirty="0">
                <a:solidFill>
                  <a:schemeClr val="tx1"/>
                </a:solidFill>
                <a:effectLst/>
                <a:latin typeface="Times New Roman" pitchFamily="18" charset="0"/>
                <a:ea typeface="+mn-ea"/>
                <a:cs typeface="+mn-cs"/>
              </a:rPr>
              <a:t>Gartner, Inc.</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https://jeremyreimer.com/rockets-item.lsp?p=137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http://www.asymco.com/2012/01/17/the-rise-and-fall-of-personal-computing/</a:t>
            </a:r>
          </a:p>
          <a:p>
            <a:r>
              <a:rPr lang="en-US" dirty="0"/>
              <a:t>PC includes desktops and laptops.</a:t>
            </a:r>
          </a:p>
        </p:txBody>
      </p:sp>
      <p:sp>
        <p:nvSpPr>
          <p:cNvPr id="4" name="Slide Number Placeholder 3"/>
          <p:cNvSpPr>
            <a:spLocks noGrp="1"/>
          </p:cNvSpPr>
          <p:nvPr>
            <p:ph type="sldNum" sz="quarter" idx="10"/>
          </p:nvPr>
        </p:nvSpPr>
        <p:spPr/>
        <p:txBody>
          <a:bodyPr/>
          <a:lstStyle/>
          <a:p>
            <a:pPr>
              <a:defRPr/>
            </a:pPr>
            <a:fld id="{D84CE932-0D68-48AA-B6FB-61E5AF835518}" type="slidenum">
              <a:rPr lang="en-US" smtClean="0"/>
              <a:pPr>
                <a:defRPr/>
              </a:pPr>
              <a:t>59</a:t>
            </a:fld>
            <a:endParaRPr lang="en-US"/>
          </a:p>
        </p:txBody>
      </p:sp>
    </p:spTree>
    <p:extLst>
      <p:ext uri="{BB962C8B-B14F-4D97-AF65-F5344CB8AC3E}">
        <p14:creationId xmlns:p14="http://schemas.microsoft.com/office/powerpoint/2010/main" val="822153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a:t>
            </a:r>
            <a:r>
              <a:rPr lang="en-US" dirty="0" err="1"/>
              <a:t>Reddit</a:t>
            </a:r>
            <a:r>
              <a:rPr lang="en-US" dirty="0"/>
              <a:t>.</a:t>
            </a:r>
          </a:p>
          <a:p>
            <a:r>
              <a:rPr lang="en-US" dirty="0"/>
              <a:t>Remote</a:t>
            </a:r>
            <a:r>
              <a:rPr lang="en-US" baseline="0" dirty="0"/>
              <a:t> control + Gameboy</a:t>
            </a:r>
            <a:endParaRPr lang="en-US" dirty="0"/>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60</a:t>
            </a:fld>
            <a:endParaRPr lang="en-US"/>
          </a:p>
        </p:txBody>
      </p:sp>
    </p:spTree>
    <p:extLst>
      <p:ext uri="{BB962C8B-B14F-4D97-AF65-F5344CB8AC3E}">
        <p14:creationId xmlns:p14="http://schemas.microsoft.com/office/powerpoint/2010/main" val="3016251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360363" y="690563"/>
            <a:ext cx="6137275" cy="3452812"/>
          </a:xfrm>
          <a:ln/>
        </p:spPr>
      </p:sp>
      <p:sp>
        <p:nvSpPr>
          <p:cNvPr id="87043" name="Notes Placeholder 2"/>
          <p:cNvSpPr>
            <a:spLocks noGrp="1"/>
          </p:cNvSpPr>
          <p:nvPr>
            <p:ph type="body" idx="1"/>
          </p:nvPr>
        </p:nvSpPr>
        <p:spPr>
          <a:noFill/>
          <a:ln/>
        </p:spPr>
        <p:txBody>
          <a:bodyPr/>
          <a:lstStyle/>
          <a:p>
            <a:r>
              <a:rPr lang="en-US">
                <a:latin typeface="Arial" pitchFamily="34" charset="0"/>
              </a:rPr>
              <a:t>Converging factors</a:t>
            </a:r>
          </a:p>
          <a:p>
            <a:r>
              <a:rPr lang="en-US">
                <a:latin typeface="Arial" pitchFamily="34" charset="0"/>
              </a:rPr>
              <a:t>Transport and communication networks:</a:t>
            </a:r>
          </a:p>
          <a:p>
            <a:r>
              <a:rPr lang="en-US">
                <a:latin typeface="Arial" pitchFamily="34" charset="0"/>
              </a:rPr>
              <a:t>Information highway.</a:t>
            </a:r>
          </a:p>
          <a:p>
            <a:r>
              <a:rPr lang="en-US">
                <a:latin typeface="Arial" pitchFamily="34" charset="0"/>
              </a:rPr>
              <a:t>Containerization.</a:t>
            </a:r>
          </a:p>
          <a:p>
            <a:r>
              <a:rPr lang="en-US">
                <a:latin typeface="Arial" pitchFamily="34" charset="0"/>
              </a:rPr>
              <a:t>Transnational corporations and financial institutions.</a:t>
            </a:r>
          </a:p>
          <a:p>
            <a:r>
              <a:rPr lang="en-US">
                <a:latin typeface="Arial" pitchFamily="34" charset="0"/>
              </a:rPr>
              <a:t>Global free-trade agreements.</a:t>
            </a:r>
          </a:p>
          <a:p>
            <a:r>
              <a:rPr lang="en-US">
                <a:latin typeface="Arial" pitchFamily="34" charset="0"/>
              </a:rPr>
              <a:t>Market economies replace state-controlled economies.</a:t>
            </a:r>
          </a:p>
          <a:p>
            <a:r>
              <a:rPr lang="en-US">
                <a:latin typeface="Arial" pitchFamily="34" charset="0"/>
              </a:rPr>
              <a:t>Privatization replacing goods &amp; services from governments</a:t>
            </a:r>
          </a:p>
          <a:p>
            <a:r>
              <a:rPr lang="en-US">
                <a:latin typeface="Arial" pitchFamily="34" charset="0"/>
              </a:rPr>
              <a:t>Globalized market for consumer goods:</a:t>
            </a:r>
          </a:p>
          <a:p>
            <a:r>
              <a:rPr lang="en-US">
                <a:latin typeface="Arial" pitchFamily="34" charset="0"/>
              </a:rPr>
              <a:t>Brand names.</a:t>
            </a:r>
          </a:p>
          <a:p>
            <a:r>
              <a:rPr lang="en-US">
                <a:latin typeface="Arial" pitchFamily="34" charset="0"/>
              </a:rPr>
              <a:t>Globalization of the labor market:</a:t>
            </a:r>
          </a:p>
          <a:p>
            <a:r>
              <a:rPr lang="en-US">
                <a:latin typeface="Arial" pitchFamily="34" charset="0"/>
              </a:rPr>
              <a:t>For all skill levels.</a:t>
            </a:r>
          </a:p>
          <a:p>
            <a:endParaRPr lang="en-US">
              <a:latin typeface="Arial" pitchFamily="34" charset="0"/>
            </a:endParaRPr>
          </a:p>
        </p:txBody>
      </p:sp>
      <p:sp>
        <p:nvSpPr>
          <p:cNvPr id="87044" name="Slide Number Placeholder 3"/>
          <p:cNvSpPr>
            <a:spLocks noGrp="1"/>
          </p:cNvSpPr>
          <p:nvPr>
            <p:ph type="sldNum" sz="quarter" idx="5"/>
          </p:nvPr>
        </p:nvSpPr>
        <p:spPr>
          <a:noFill/>
        </p:spPr>
        <p:txBody>
          <a:bodyPr/>
          <a:lstStyle/>
          <a:p>
            <a:fld id="{949305CA-1286-4E61-9976-A8A54403A2F4}" type="slidenum">
              <a:rPr lang="en-US" smtClean="0"/>
              <a:pPr/>
              <a:t>61</a:t>
            </a:fld>
            <a:endParaRPr lang="en-US"/>
          </a:p>
        </p:txBody>
      </p:sp>
    </p:spTree>
    <p:extLst>
      <p:ext uri="{BB962C8B-B14F-4D97-AF65-F5344CB8AC3E}">
        <p14:creationId xmlns:p14="http://schemas.microsoft.com/office/powerpoint/2010/main" val="262527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60363" y="690563"/>
            <a:ext cx="6137275" cy="3452812"/>
          </a:xfrm>
          <a:ln/>
        </p:spPr>
      </p:sp>
      <p:sp>
        <p:nvSpPr>
          <p:cNvPr id="88067" name="Notes Placeholder 2"/>
          <p:cNvSpPr>
            <a:spLocks noGrp="1"/>
          </p:cNvSpPr>
          <p:nvPr>
            <p:ph type="body" idx="1"/>
          </p:nvPr>
        </p:nvSpPr>
        <p:spPr>
          <a:noFill/>
          <a:ln/>
        </p:spPr>
        <p:txBody>
          <a:bodyPr/>
          <a:lstStyle/>
          <a:p>
            <a:endParaRPr lang="en-US">
              <a:latin typeface="Arial" pitchFamily="34" charset="0"/>
            </a:endParaRPr>
          </a:p>
        </p:txBody>
      </p:sp>
      <p:sp>
        <p:nvSpPr>
          <p:cNvPr id="88068" name="Slide Number Placeholder 3"/>
          <p:cNvSpPr>
            <a:spLocks noGrp="1"/>
          </p:cNvSpPr>
          <p:nvPr>
            <p:ph type="sldNum" sz="quarter" idx="5"/>
          </p:nvPr>
        </p:nvSpPr>
        <p:spPr>
          <a:noFill/>
        </p:spPr>
        <p:txBody>
          <a:bodyPr/>
          <a:lstStyle/>
          <a:p>
            <a:fld id="{8EF96E5E-9112-4114-8A05-7187A3BF17E1}" type="slidenum">
              <a:rPr lang="en-US" smtClean="0"/>
              <a:pPr/>
              <a:t>62</a:t>
            </a:fld>
            <a:endParaRPr lang="en-US"/>
          </a:p>
        </p:txBody>
      </p:sp>
    </p:spTree>
    <p:extLst>
      <p:ext uri="{BB962C8B-B14F-4D97-AF65-F5344CB8AC3E}">
        <p14:creationId xmlns:p14="http://schemas.microsoft.com/office/powerpoint/2010/main" val="285284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360363" y="690563"/>
            <a:ext cx="6137275" cy="3452812"/>
          </a:xfrm>
          <a:ln/>
        </p:spPr>
      </p:sp>
      <p:sp>
        <p:nvSpPr>
          <p:cNvPr id="22531" name="Notes Placeholder 2"/>
          <p:cNvSpPr>
            <a:spLocks noGrp="1"/>
          </p:cNvSpPr>
          <p:nvPr>
            <p:ph type="body" idx="1"/>
          </p:nvPr>
        </p:nvSpPr>
        <p:spPr>
          <a:noFill/>
          <a:ln/>
        </p:spPr>
        <p:txBody>
          <a:bodyPr/>
          <a:lstStyle/>
          <a:p>
            <a:r>
              <a:rPr lang="en-US" dirty="0"/>
              <a:t>“Coffee was first consumed in the 9th century, when it was discovered in the highlands of Ethiopia.[1] From there, it spread to Egypt and Yemen, and by the 15th century had reached Armenia, Persia, Turkey, and northern Africa. Noted as one of the world’s largest, most valuable, legally traded commodities after oil.”</a:t>
            </a:r>
          </a:p>
        </p:txBody>
      </p:sp>
      <p:sp>
        <p:nvSpPr>
          <p:cNvPr id="22532" name="Slide Number Placeholder 3"/>
          <p:cNvSpPr>
            <a:spLocks noGrp="1"/>
          </p:cNvSpPr>
          <p:nvPr>
            <p:ph type="sldNum" sz="quarter" idx="5"/>
          </p:nvPr>
        </p:nvSpPr>
        <p:spPr>
          <a:noFill/>
        </p:spPr>
        <p:txBody>
          <a:bodyPr/>
          <a:lstStyle/>
          <a:p>
            <a:fld id="{86DB345B-932B-481A-AA7F-223E0479B8E7}" type="slidenum">
              <a:rPr lang="en-US" smtClean="0"/>
              <a:pPr/>
              <a:t>5</a:t>
            </a:fld>
            <a:endParaRPr lang="en-US"/>
          </a:p>
        </p:txBody>
      </p:sp>
    </p:spTree>
    <p:extLst>
      <p:ext uri="{BB962C8B-B14F-4D97-AF65-F5344CB8AC3E}">
        <p14:creationId xmlns:p14="http://schemas.microsoft.com/office/powerpoint/2010/main" val="277877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360363" y="690563"/>
            <a:ext cx="6137275" cy="3452812"/>
          </a:xfrm>
          <a:ln/>
        </p:spPr>
      </p:sp>
      <p:sp>
        <p:nvSpPr>
          <p:cNvPr id="90115" name="Notes Placeholder 2"/>
          <p:cNvSpPr>
            <a:spLocks noGrp="1"/>
          </p:cNvSpPr>
          <p:nvPr>
            <p:ph type="body" idx="1"/>
          </p:nvPr>
        </p:nvSpPr>
        <p:spPr>
          <a:noFill/>
          <a:ln/>
        </p:spPr>
        <p:txBody>
          <a:bodyPr/>
          <a:lstStyle/>
          <a:p>
            <a:r>
              <a:rPr lang="en-US">
                <a:latin typeface="Arial" pitchFamily="34" charset="0"/>
              </a:rPr>
              <a:t>Converging factors</a:t>
            </a:r>
          </a:p>
          <a:p>
            <a:r>
              <a:rPr lang="en-US">
                <a:latin typeface="Arial" pitchFamily="34" charset="0"/>
              </a:rPr>
              <a:t>Transport and communication networks:</a:t>
            </a:r>
          </a:p>
          <a:p>
            <a:r>
              <a:rPr lang="en-US">
                <a:latin typeface="Arial" pitchFamily="34" charset="0"/>
              </a:rPr>
              <a:t>Information highway.</a:t>
            </a:r>
          </a:p>
          <a:p>
            <a:r>
              <a:rPr lang="en-US">
                <a:latin typeface="Arial" pitchFamily="34" charset="0"/>
              </a:rPr>
              <a:t>Containerization.</a:t>
            </a:r>
          </a:p>
          <a:p>
            <a:r>
              <a:rPr lang="en-US">
                <a:latin typeface="Arial" pitchFamily="34" charset="0"/>
              </a:rPr>
              <a:t>Transnational corporations and financial institutions.</a:t>
            </a:r>
          </a:p>
          <a:p>
            <a:r>
              <a:rPr lang="en-US">
                <a:latin typeface="Arial" pitchFamily="34" charset="0"/>
              </a:rPr>
              <a:t>Global free-trade agreements.</a:t>
            </a:r>
          </a:p>
          <a:p>
            <a:r>
              <a:rPr lang="en-US">
                <a:latin typeface="Arial" pitchFamily="34" charset="0"/>
              </a:rPr>
              <a:t>Market economies replace state-controlled economies.</a:t>
            </a:r>
          </a:p>
          <a:p>
            <a:r>
              <a:rPr lang="en-US">
                <a:latin typeface="Arial" pitchFamily="34" charset="0"/>
              </a:rPr>
              <a:t>Privatization replacing goods &amp; services from governments</a:t>
            </a:r>
          </a:p>
          <a:p>
            <a:r>
              <a:rPr lang="en-US">
                <a:latin typeface="Arial" pitchFamily="34" charset="0"/>
              </a:rPr>
              <a:t>Globalized market for consumer goods:</a:t>
            </a:r>
          </a:p>
          <a:p>
            <a:r>
              <a:rPr lang="en-US">
                <a:latin typeface="Arial" pitchFamily="34" charset="0"/>
              </a:rPr>
              <a:t>Brand names.</a:t>
            </a:r>
          </a:p>
          <a:p>
            <a:r>
              <a:rPr lang="en-US">
                <a:latin typeface="Arial" pitchFamily="34" charset="0"/>
              </a:rPr>
              <a:t>Globalization of the labor market:</a:t>
            </a:r>
          </a:p>
          <a:p>
            <a:r>
              <a:rPr lang="en-US">
                <a:latin typeface="Arial" pitchFamily="34" charset="0"/>
              </a:rPr>
              <a:t>For all skill levels.</a:t>
            </a:r>
          </a:p>
          <a:p>
            <a:endParaRPr lang="en-US">
              <a:latin typeface="Arial" pitchFamily="34" charset="0"/>
            </a:endParaRPr>
          </a:p>
        </p:txBody>
      </p:sp>
      <p:sp>
        <p:nvSpPr>
          <p:cNvPr id="90116" name="Slide Number Placeholder 3"/>
          <p:cNvSpPr>
            <a:spLocks noGrp="1"/>
          </p:cNvSpPr>
          <p:nvPr>
            <p:ph type="sldNum" sz="quarter" idx="5"/>
          </p:nvPr>
        </p:nvSpPr>
        <p:spPr>
          <a:noFill/>
        </p:spPr>
        <p:txBody>
          <a:bodyPr/>
          <a:lstStyle/>
          <a:p>
            <a:fld id="{049B2F3D-6D70-44CD-A60A-9B748D11C183}" type="slidenum">
              <a:rPr lang="en-US" smtClean="0"/>
              <a:pPr/>
              <a:t>63</a:t>
            </a:fld>
            <a:endParaRPr lang="en-US"/>
          </a:p>
        </p:txBody>
      </p:sp>
    </p:spTree>
    <p:extLst>
      <p:ext uri="{BB962C8B-B14F-4D97-AF65-F5344CB8AC3E}">
        <p14:creationId xmlns:p14="http://schemas.microsoft.com/office/powerpoint/2010/main" val="1379613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360363" y="690563"/>
            <a:ext cx="6137275" cy="3452812"/>
          </a:xfrm>
          <a:ln/>
        </p:spPr>
      </p:sp>
      <p:sp>
        <p:nvSpPr>
          <p:cNvPr id="91139" name="Notes Placeholder 2"/>
          <p:cNvSpPr>
            <a:spLocks noGrp="1"/>
          </p:cNvSpPr>
          <p:nvPr>
            <p:ph type="body" idx="1"/>
          </p:nvPr>
        </p:nvSpPr>
        <p:spPr>
          <a:noFill/>
          <a:ln/>
        </p:spPr>
        <p:txBody>
          <a:bodyPr/>
          <a:lstStyle/>
          <a:p>
            <a:r>
              <a:rPr lang="en-US">
                <a:latin typeface="Arial" pitchFamily="34" charset="0"/>
              </a:rPr>
              <a:t>Source: Global Trends 2015: A Dialogue About the Future With Nongovernment Experts [page 51], National Intelligence Council, 2000 </a:t>
            </a:r>
          </a:p>
        </p:txBody>
      </p:sp>
      <p:sp>
        <p:nvSpPr>
          <p:cNvPr id="91140" name="Slide Number Placeholder 3"/>
          <p:cNvSpPr>
            <a:spLocks noGrp="1"/>
          </p:cNvSpPr>
          <p:nvPr>
            <p:ph type="sldNum" sz="quarter" idx="5"/>
          </p:nvPr>
        </p:nvSpPr>
        <p:spPr>
          <a:noFill/>
        </p:spPr>
        <p:txBody>
          <a:bodyPr/>
          <a:lstStyle/>
          <a:p>
            <a:fld id="{68E81C31-C6B6-42B0-8F40-5E792ABC2450}" type="slidenum">
              <a:rPr lang="en-US" smtClean="0"/>
              <a:pPr/>
              <a:t>64</a:t>
            </a:fld>
            <a:endParaRPr lang="en-US"/>
          </a:p>
        </p:txBody>
      </p:sp>
    </p:spTree>
    <p:extLst>
      <p:ext uri="{BB962C8B-B14F-4D97-AF65-F5344CB8AC3E}">
        <p14:creationId xmlns:p14="http://schemas.microsoft.com/office/powerpoint/2010/main" val="2654072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360363" y="690563"/>
            <a:ext cx="6137275" cy="3452812"/>
          </a:xfrm>
          <a:ln/>
        </p:spPr>
      </p:sp>
      <p:sp>
        <p:nvSpPr>
          <p:cNvPr id="92163" name="Notes Placeholder 2"/>
          <p:cNvSpPr>
            <a:spLocks noGrp="1"/>
          </p:cNvSpPr>
          <p:nvPr>
            <p:ph type="body" idx="1"/>
          </p:nvPr>
        </p:nvSpPr>
        <p:spPr>
          <a:noFill/>
          <a:ln/>
        </p:spPr>
        <p:txBody>
          <a:bodyPr/>
          <a:lstStyle/>
          <a:p>
            <a:endParaRPr lang="en-US">
              <a:latin typeface="Arial" pitchFamily="34" charset="0"/>
            </a:endParaRPr>
          </a:p>
        </p:txBody>
      </p:sp>
      <p:sp>
        <p:nvSpPr>
          <p:cNvPr id="92164" name="Slide Number Placeholder 3"/>
          <p:cNvSpPr>
            <a:spLocks noGrp="1"/>
          </p:cNvSpPr>
          <p:nvPr>
            <p:ph type="sldNum" sz="quarter" idx="5"/>
          </p:nvPr>
        </p:nvSpPr>
        <p:spPr>
          <a:noFill/>
        </p:spPr>
        <p:txBody>
          <a:bodyPr/>
          <a:lstStyle/>
          <a:p>
            <a:fld id="{507663BC-7ED2-4173-8094-7575D70974BF}" type="slidenum">
              <a:rPr lang="en-US" smtClean="0"/>
              <a:pPr/>
              <a:t>65</a:t>
            </a:fld>
            <a:endParaRPr lang="en-US"/>
          </a:p>
        </p:txBody>
      </p:sp>
    </p:spTree>
    <p:extLst>
      <p:ext uri="{BB962C8B-B14F-4D97-AF65-F5344CB8AC3E}">
        <p14:creationId xmlns:p14="http://schemas.microsoft.com/office/powerpoint/2010/main" val="744473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European Centre for Disease Prevention and Control</a:t>
            </a:r>
          </a:p>
          <a:p>
            <a:r>
              <a:rPr lang="en-US" dirty="0"/>
              <a:t>https://www.ecdc.europa.eu/en/publications-data/download-todays-data-geographic-distribution-covid-19-cases-worldwide</a:t>
            </a:r>
          </a:p>
        </p:txBody>
      </p:sp>
      <p:sp>
        <p:nvSpPr>
          <p:cNvPr id="4" name="Slide Number Placeholder 3"/>
          <p:cNvSpPr>
            <a:spLocks noGrp="1"/>
          </p:cNvSpPr>
          <p:nvPr>
            <p:ph type="sldNum" sz="quarter" idx="5"/>
          </p:nvPr>
        </p:nvSpPr>
        <p:spPr/>
        <p:txBody>
          <a:bodyPr/>
          <a:lstStyle/>
          <a:p>
            <a:fld id="{1E83F363-7E7B-47A7-BE8F-2367A89C6177}" type="slidenum">
              <a:rPr lang="en-US" smtClean="0"/>
              <a:t>66</a:t>
            </a:fld>
            <a:endParaRPr lang="en-US"/>
          </a:p>
        </p:txBody>
      </p:sp>
    </p:spTree>
    <p:extLst>
      <p:ext uri="{BB962C8B-B14F-4D97-AF65-F5344CB8AC3E}">
        <p14:creationId xmlns:p14="http://schemas.microsoft.com/office/powerpoint/2010/main" val="331203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B49F7E-299B-4534-917A-EB6969E77135}" type="slidenum">
              <a:rPr lang="en-US" smtClean="0"/>
              <a:pPr>
                <a:defRPr/>
              </a:pPr>
              <a:t>8</a:t>
            </a:fld>
            <a:endParaRPr lang="en-US"/>
          </a:p>
        </p:txBody>
      </p:sp>
    </p:spTree>
    <p:extLst>
      <p:ext uri="{BB962C8B-B14F-4D97-AF65-F5344CB8AC3E}">
        <p14:creationId xmlns:p14="http://schemas.microsoft.com/office/powerpoint/2010/main" val="97322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60363" y="690563"/>
            <a:ext cx="6137275" cy="3452812"/>
          </a:xfrm>
          <a:ln/>
        </p:spPr>
      </p:sp>
      <p:sp>
        <p:nvSpPr>
          <p:cNvPr id="23555" name="Notes Placeholder 2"/>
          <p:cNvSpPr>
            <a:spLocks noGrp="1"/>
          </p:cNvSpPr>
          <p:nvPr>
            <p:ph type="body" idx="1"/>
          </p:nvPr>
        </p:nvSpPr>
        <p:spPr>
          <a:noFill/>
          <a:ln/>
        </p:spPr>
        <p:txBody>
          <a:bodyPr/>
          <a:lstStyle/>
          <a:p>
            <a:r>
              <a:rPr lang="en-US"/>
              <a:t>Photo: Dr. Jean-Paul Rodrigue</a:t>
            </a:r>
          </a:p>
        </p:txBody>
      </p:sp>
      <p:sp>
        <p:nvSpPr>
          <p:cNvPr id="23556" name="Slide Number Placeholder 3"/>
          <p:cNvSpPr>
            <a:spLocks noGrp="1"/>
          </p:cNvSpPr>
          <p:nvPr>
            <p:ph type="sldNum" sz="quarter" idx="5"/>
          </p:nvPr>
        </p:nvSpPr>
        <p:spPr>
          <a:noFill/>
        </p:spPr>
        <p:txBody>
          <a:bodyPr/>
          <a:lstStyle/>
          <a:p>
            <a:fld id="{4768AAA4-02B9-4AB9-BE54-3B45DB19A5F9}" type="slidenum">
              <a:rPr lang="en-US" smtClean="0"/>
              <a:pPr/>
              <a:t>9</a:t>
            </a:fld>
            <a:endParaRPr lang="en-US"/>
          </a:p>
        </p:txBody>
      </p:sp>
    </p:spTree>
    <p:extLst>
      <p:ext uri="{BB962C8B-B14F-4D97-AF65-F5344CB8AC3E}">
        <p14:creationId xmlns:p14="http://schemas.microsoft.com/office/powerpoint/2010/main" val="3005039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60363" y="690563"/>
            <a:ext cx="6137275" cy="3452812"/>
          </a:xfrm>
          <a:ln/>
        </p:spPr>
      </p:sp>
      <p:sp>
        <p:nvSpPr>
          <p:cNvPr id="25603" name="Notes Placeholder 2"/>
          <p:cNvSpPr>
            <a:spLocks noGrp="1"/>
          </p:cNvSpPr>
          <p:nvPr>
            <p:ph type="body" idx="1"/>
          </p:nvPr>
        </p:nvSpPr>
        <p:spPr>
          <a:noFill/>
          <a:ln/>
        </p:spPr>
        <p:txBody>
          <a:bodyPr/>
          <a:lstStyle/>
          <a:p>
            <a:r>
              <a:rPr lang="en-US"/>
              <a:t>Help diffuse new consumption practices? Represent an adaptation to changing household consumption practices? Woman more involved in the regular workforce?</a:t>
            </a:r>
          </a:p>
          <a:p>
            <a:endParaRPr lang="en-US"/>
          </a:p>
          <a:p>
            <a:r>
              <a:rPr lang="en-US"/>
              <a:t>Photo: Dale Lightfoot, Oklahoma State University</a:t>
            </a:r>
          </a:p>
        </p:txBody>
      </p:sp>
      <p:sp>
        <p:nvSpPr>
          <p:cNvPr id="25604" name="Slide Number Placeholder 3"/>
          <p:cNvSpPr>
            <a:spLocks noGrp="1"/>
          </p:cNvSpPr>
          <p:nvPr>
            <p:ph type="sldNum" sz="quarter" idx="5"/>
          </p:nvPr>
        </p:nvSpPr>
        <p:spPr>
          <a:noFill/>
        </p:spPr>
        <p:txBody>
          <a:bodyPr/>
          <a:lstStyle/>
          <a:p>
            <a:fld id="{268B15FB-1D71-4B3C-AE56-D05B6B4B8DC4}" type="slidenum">
              <a:rPr lang="en-US" smtClean="0"/>
              <a:pPr/>
              <a:t>10</a:t>
            </a:fld>
            <a:endParaRPr lang="en-US"/>
          </a:p>
        </p:txBody>
      </p:sp>
    </p:spTree>
    <p:extLst>
      <p:ext uri="{BB962C8B-B14F-4D97-AF65-F5344CB8AC3E}">
        <p14:creationId xmlns:p14="http://schemas.microsoft.com/office/powerpoint/2010/main" val="234975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60363" y="690563"/>
            <a:ext cx="6137275" cy="3452812"/>
          </a:xfrm>
          <a:ln/>
        </p:spPr>
      </p:sp>
      <p:sp>
        <p:nvSpPr>
          <p:cNvPr id="24579" name="Notes Placeholder 2"/>
          <p:cNvSpPr>
            <a:spLocks noGrp="1"/>
          </p:cNvSpPr>
          <p:nvPr>
            <p:ph type="body" idx="1"/>
          </p:nvPr>
        </p:nvSpPr>
        <p:spPr>
          <a:noFill/>
          <a:ln/>
        </p:spPr>
        <p:txBody>
          <a:bodyPr/>
          <a:lstStyle/>
          <a:p>
            <a:r>
              <a:rPr lang="en-US"/>
              <a:t>Photo: Ugo Bardi.</a:t>
            </a:r>
          </a:p>
        </p:txBody>
      </p:sp>
      <p:sp>
        <p:nvSpPr>
          <p:cNvPr id="24580" name="Slide Number Placeholder 3"/>
          <p:cNvSpPr>
            <a:spLocks noGrp="1"/>
          </p:cNvSpPr>
          <p:nvPr>
            <p:ph type="sldNum" sz="quarter" idx="5"/>
          </p:nvPr>
        </p:nvSpPr>
        <p:spPr>
          <a:noFill/>
        </p:spPr>
        <p:txBody>
          <a:bodyPr/>
          <a:lstStyle/>
          <a:p>
            <a:fld id="{69DDC1A8-D2D4-4DD1-95BB-42A1D2DA9FD8}" type="slidenum">
              <a:rPr lang="en-US" smtClean="0"/>
              <a:pPr/>
              <a:t>11</a:t>
            </a:fld>
            <a:endParaRPr lang="en-US"/>
          </a:p>
        </p:txBody>
      </p:sp>
    </p:spTree>
    <p:extLst>
      <p:ext uri="{BB962C8B-B14F-4D97-AF65-F5344CB8AC3E}">
        <p14:creationId xmlns:p14="http://schemas.microsoft.com/office/powerpoint/2010/main" val="1396125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world_cover_left"/>
          <p:cNvPicPr>
            <a:picLocks noChangeAspect="1" noChangeArrowheads="1"/>
          </p:cNvPicPr>
          <p:nvPr userDrawn="1"/>
        </p:nvPicPr>
        <p:blipFill>
          <a:blip r:embed="rId2" cstate="email">
            <a:duotone>
              <a:schemeClr val="bg2">
                <a:shade val="45000"/>
                <a:satMod val="135000"/>
              </a:schemeClr>
              <a:prstClr val="white"/>
            </a:duotone>
            <a:lum bright="10000"/>
          </a:blip>
          <a:srcRect/>
          <a:stretch>
            <a:fillRect/>
          </a:stretch>
        </p:blipFill>
        <p:spPr bwMode="auto">
          <a:xfrm>
            <a:off x="9161780" y="73818"/>
            <a:ext cx="3017520" cy="6573758"/>
          </a:xfrm>
          <a:prstGeom prst="rect">
            <a:avLst/>
          </a:prstGeom>
          <a:noFill/>
        </p:spPr>
      </p:pic>
      <p:sp>
        <p:nvSpPr>
          <p:cNvPr id="5" name="Freeform 3"/>
          <p:cNvSpPr>
            <a:spLocks/>
          </p:cNvSpPr>
          <p:nvPr/>
        </p:nvSpPr>
        <p:spPr bwMode="auto">
          <a:xfrm>
            <a:off x="5526618" y="-3175"/>
            <a:ext cx="1037167"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chemeClr val="accent4">
              <a:lumMod val="75000"/>
            </a:schemeClr>
          </a:solidFill>
          <a:ln w="9525">
            <a:noFill/>
            <a:round/>
            <a:headEnd/>
            <a:tailEnd/>
          </a:ln>
          <a:effectLst/>
        </p:spPr>
        <p:txBody>
          <a:bodyPr/>
          <a:lstStyle/>
          <a:p>
            <a:pPr>
              <a:defRPr/>
            </a:pPr>
            <a:endParaRPr lang="en-US">
              <a:latin typeface="Arial" charset="0"/>
            </a:endParaRPr>
          </a:p>
        </p:txBody>
      </p:sp>
      <p:sp>
        <p:nvSpPr>
          <p:cNvPr id="6" name="Rectangle 4"/>
          <p:cNvSpPr>
            <a:spLocks noChangeArrowheads="1"/>
          </p:cNvSpPr>
          <p:nvPr/>
        </p:nvSpPr>
        <p:spPr bwMode="auto">
          <a:xfrm>
            <a:off x="-10584" y="1447800"/>
            <a:ext cx="2252135" cy="4953000"/>
          </a:xfrm>
          <a:prstGeom prst="rect">
            <a:avLst/>
          </a:prstGeom>
          <a:gradFill rotWithShape="1">
            <a:gsLst>
              <a:gs pos="0">
                <a:schemeClr val="accent3">
                  <a:lumMod val="60000"/>
                  <a:lumOff val="40000"/>
                  <a:alpha val="75000"/>
                </a:schemeClr>
              </a:gs>
              <a:gs pos="100000">
                <a:schemeClr val="bg1">
                  <a:alpha val="75000"/>
                </a:schemeClr>
              </a:gs>
            </a:gsLst>
            <a:lin ang="5400000" scaled="1"/>
          </a:gradFill>
          <a:ln w="9525">
            <a:noFill/>
            <a:miter lim="800000"/>
            <a:headEnd/>
            <a:tailEnd/>
          </a:ln>
          <a:effectLst/>
        </p:spPr>
        <p:txBody>
          <a:bodyPr wrap="none" anchor="ctr"/>
          <a:lstStyle/>
          <a:p>
            <a:pPr>
              <a:defRPr/>
            </a:pPr>
            <a:endParaRPr lang="en-US">
              <a:latin typeface="Arial" charset="0"/>
            </a:endParaRPr>
          </a:p>
        </p:txBody>
      </p:sp>
      <p:sp>
        <p:nvSpPr>
          <p:cNvPr id="7" name="Rectangle 5"/>
          <p:cNvSpPr>
            <a:spLocks noChangeArrowheads="1"/>
          </p:cNvSpPr>
          <p:nvPr/>
        </p:nvSpPr>
        <p:spPr bwMode="auto">
          <a:xfrm>
            <a:off x="-8467" y="-1588"/>
            <a:ext cx="5689600" cy="1460501"/>
          </a:xfrm>
          <a:prstGeom prst="rect">
            <a:avLst/>
          </a:prstGeom>
          <a:solidFill>
            <a:schemeClr val="accent4">
              <a:lumMod val="75000"/>
            </a:schemeClr>
          </a:solidFill>
          <a:ln w="9525">
            <a:noFill/>
            <a:miter lim="800000"/>
            <a:headEnd/>
            <a:tailEnd/>
          </a:ln>
          <a:effectLst/>
        </p:spPr>
        <p:txBody>
          <a:bodyPr wrap="none" anchor="ctr"/>
          <a:lstStyle/>
          <a:p>
            <a:pPr>
              <a:defRPr/>
            </a:pPr>
            <a:endParaRPr lang="en-US">
              <a:latin typeface="Arial" charset="0"/>
            </a:endParaRPr>
          </a:p>
        </p:txBody>
      </p:sp>
      <p:sp>
        <p:nvSpPr>
          <p:cNvPr id="8" name="Rectangle 6"/>
          <p:cNvSpPr>
            <a:spLocks noChangeArrowheads="1"/>
          </p:cNvSpPr>
          <p:nvPr userDrawn="1"/>
        </p:nvSpPr>
        <p:spPr bwMode="auto">
          <a:xfrm>
            <a:off x="-12700" y="152400"/>
            <a:ext cx="12192000" cy="1143000"/>
          </a:xfrm>
          <a:prstGeom prst="rect">
            <a:avLst/>
          </a:prstGeom>
          <a:solidFill>
            <a:schemeClr val="accent3">
              <a:lumMod val="75000"/>
              <a:alpha val="80000"/>
            </a:schemeClr>
          </a:solidFill>
          <a:ln w="9525">
            <a:noFill/>
            <a:miter lim="800000"/>
            <a:headEnd/>
            <a:tailEnd/>
          </a:ln>
          <a:effectLst/>
        </p:spPr>
        <p:txBody>
          <a:bodyPr wrap="none" anchor="ctr"/>
          <a:lstStyle/>
          <a:p>
            <a:pPr>
              <a:defRPr/>
            </a:pPr>
            <a:endParaRPr lang="en-US">
              <a:latin typeface="Arial" charset="0"/>
            </a:endParaRPr>
          </a:p>
        </p:txBody>
      </p:sp>
      <p:sp>
        <p:nvSpPr>
          <p:cNvPr id="9" name="Freeform 8"/>
          <p:cNvSpPr>
            <a:spLocks/>
          </p:cNvSpPr>
          <p:nvPr/>
        </p:nvSpPr>
        <p:spPr bwMode="auto">
          <a:xfrm>
            <a:off x="-8467" y="1460500"/>
            <a:ext cx="651933"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chemeClr val="accent3">
              <a:lumMod val="50000"/>
            </a:schemeClr>
          </a:solidFill>
          <a:ln w="9525">
            <a:noFill/>
            <a:round/>
            <a:headEnd/>
            <a:tailEnd/>
          </a:ln>
          <a:effectLst/>
        </p:spPr>
        <p:txBody>
          <a:bodyPr/>
          <a:lstStyle/>
          <a:p>
            <a:pPr>
              <a:defRPr/>
            </a:pPr>
            <a:endParaRPr lang="en-US">
              <a:latin typeface="Arial" charset="0"/>
            </a:endParaRPr>
          </a:p>
        </p:txBody>
      </p:sp>
      <p:sp>
        <p:nvSpPr>
          <p:cNvPr id="10" name="Freeform 9"/>
          <p:cNvSpPr>
            <a:spLocks/>
          </p:cNvSpPr>
          <p:nvPr/>
        </p:nvSpPr>
        <p:spPr bwMode="auto">
          <a:xfrm>
            <a:off x="-12699" y="-4763"/>
            <a:ext cx="1318684"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chemeClr val="accent3">
              <a:lumMod val="50000"/>
            </a:schemeClr>
          </a:solidFill>
          <a:ln w="9525">
            <a:noFill/>
            <a:round/>
            <a:headEnd/>
            <a:tailEnd/>
          </a:ln>
          <a:effectLst/>
        </p:spPr>
        <p:txBody>
          <a:bodyPr/>
          <a:lstStyle/>
          <a:p>
            <a:pPr>
              <a:defRPr/>
            </a:pPr>
            <a:endParaRPr lang="en-US">
              <a:latin typeface="Arial" charset="0"/>
            </a:endParaRPr>
          </a:p>
        </p:txBody>
      </p:sp>
      <p:sp>
        <p:nvSpPr>
          <p:cNvPr id="11" name="Rectangle 13"/>
          <p:cNvSpPr>
            <a:spLocks noChangeArrowheads="1"/>
          </p:cNvSpPr>
          <p:nvPr/>
        </p:nvSpPr>
        <p:spPr bwMode="auto">
          <a:xfrm>
            <a:off x="1822451" y="286505"/>
            <a:ext cx="4661854" cy="461665"/>
          </a:xfrm>
          <a:prstGeom prst="rect">
            <a:avLst/>
          </a:prstGeom>
          <a:noFill/>
          <a:ln w="9525">
            <a:noFill/>
            <a:miter lim="800000"/>
            <a:headEnd/>
            <a:tailEnd/>
          </a:ln>
          <a:effectLst/>
        </p:spPr>
        <p:txBody>
          <a:bodyPr wrap="none">
            <a:spAutoFit/>
          </a:bodyPr>
          <a:lstStyle/>
          <a:p>
            <a:pPr eaLnBrk="0" hangingPunct="0">
              <a:defRPr/>
            </a:pPr>
            <a:r>
              <a:rPr lang="en-US" sz="2400" b="1" dirty="0">
                <a:solidFill>
                  <a:schemeClr val="tx1"/>
                </a:solidFill>
                <a:effectLst>
                  <a:outerShdw blurRad="38100" dist="38100" dir="2700000" algn="tl">
                    <a:srgbClr val="C0C0C0"/>
                  </a:outerShdw>
                </a:effectLst>
                <a:latin typeface="Arial Narrow" panose="020B0606020202030204" pitchFamily="34" charset="0"/>
              </a:rPr>
              <a:t>GS 1 – Introduction to Global Studies</a:t>
            </a:r>
          </a:p>
        </p:txBody>
      </p:sp>
      <p:sp>
        <p:nvSpPr>
          <p:cNvPr id="12" name="Rectangle 14"/>
          <p:cNvSpPr>
            <a:spLocks noChangeArrowheads="1"/>
          </p:cNvSpPr>
          <p:nvPr userDrawn="1"/>
        </p:nvSpPr>
        <p:spPr bwMode="auto">
          <a:xfrm>
            <a:off x="1822451" y="777875"/>
            <a:ext cx="2918171" cy="338554"/>
          </a:xfrm>
          <a:prstGeom prst="rect">
            <a:avLst/>
          </a:prstGeom>
          <a:noFill/>
          <a:ln w="9525">
            <a:noFill/>
            <a:miter lim="800000"/>
            <a:headEnd/>
            <a:tailEnd/>
          </a:ln>
          <a:effectLst/>
        </p:spPr>
        <p:txBody>
          <a:bodyPr wrap="none">
            <a:spAutoFit/>
          </a:bodyPr>
          <a:lstStyle/>
          <a:p>
            <a:pPr eaLnBrk="0" hangingPunct="0">
              <a:defRPr/>
            </a:pPr>
            <a:r>
              <a:rPr lang="en-US" sz="1600" b="1" dirty="0">
                <a:solidFill>
                  <a:schemeClr val="tx1"/>
                </a:solidFill>
                <a:effectLst>
                  <a:outerShdw blurRad="38100" dist="38100" dir="2700000" algn="tl">
                    <a:srgbClr val="C0C0C0"/>
                  </a:outerShdw>
                </a:effectLst>
                <a:latin typeface="Arial Narrow" panose="020B0606020202030204" pitchFamily="34" charset="0"/>
              </a:rPr>
              <a:t>Professor: Dr. Jean-Paul Rodrigue</a:t>
            </a:r>
          </a:p>
        </p:txBody>
      </p:sp>
      <p:pic>
        <p:nvPicPr>
          <p:cNvPr id="13" name="Picture 15" descr="Hofstra_Shield"/>
          <p:cNvPicPr>
            <a:picLocks noChangeAspect="1" noChangeArrowheads="1"/>
          </p:cNvPicPr>
          <p:nvPr userDrawn="1"/>
        </p:nvPicPr>
        <p:blipFill>
          <a:blip r:embed="rId3" cstate="print"/>
          <a:srcRect/>
          <a:stretch>
            <a:fillRect/>
          </a:stretch>
        </p:blipFill>
        <p:spPr bwMode="auto">
          <a:xfrm>
            <a:off x="162984" y="136526"/>
            <a:ext cx="1143001" cy="1222375"/>
          </a:xfrm>
          <a:prstGeom prst="rect">
            <a:avLst/>
          </a:prstGeom>
          <a:noFill/>
          <a:ln w="9525">
            <a:noFill/>
            <a:miter lim="800000"/>
            <a:headEnd/>
            <a:tailEnd/>
          </a:ln>
        </p:spPr>
      </p:pic>
      <p:sp>
        <p:nvSpPr>
          <p:cNvPr id="14" name="Rectangle 22"/>
          <p:cNvSpPr>
            <a:spLocks noChangeArrowheads="1"/>
          </p:cNvSpPr>
          <p:nvPr userDrawn="1"/>
        </p:nvSpPr>
        <p:spPr bwMode="auto">
          <a:xfrm>
            <a:off x="0" y="6400800"/>
            <a:ext cx="12192000" cy="457200"/>
          </a:xfrm>
          <a:prstGeom prst="rect">
            <a:avLst/>
          </a:prstGeom>
          <a:gradFill rotWithShape="1">
            <a:gsLst>
              <a:gs pos="0">
                <a:schemeClr val="bg1">
                  <a:alpha val="75000"/>
                </a:schemeClr>
              </a:gs>
              <a:gs pos="100000">
                <a:schemeClr val="accent3">
                  <a:lumMod val="75000"/>
                  <a:alpha val="75000"/>
                </a:schemeClr>
              </a:gs>
            </a:gsLst>
            <a:lin ang="0" scaled="1"/>
          </a:gradFill>
          <a:ln w="9525">
            <a:noFill/>
            <a:miter lim="800000"/>
            <a:headEnd/>
            <a:tailEnd/>
          </a:ln>
          <a:effectLst/>
        </p:spPr>
        <p:txBody>
          <a:bodyPr wrap="none" anchor="ctr"/>
          <a:lstStyle/>
          <a:p>
            <a:pPr>
              <a:defRPr/>
            </a:pPr>
            <a:endParaRPr lang="en-US">
              <a:latin typeface="Arial" charset="0"/>
            </a:endParaRPr>
          </a:p>
        </p:txBody>
      </p:sp>
      <p:sp>
        <p:nvSpPr>
          <p:cNvPr id="15" name="Text Box 25"/>
          <p:cNvSpPr txBox="1">
            <a:spLocks noChangeArrowheads="1"/>
          </p:cNvSpPr>
          <p:nvPr userDrawn="1"/>
        </p:nvSpPr>
        <p:spPr bwMode="auto">
          <a:xfrm>
            <a:off x="165100" y="6502401"/>
            <a:ext cx="498450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3">
                    <a:lumMod val="50000"/>
                  </a:schemeClr>
                </a:solidFill>
                <a:latin typeface="Arial Narrow" panose="020B0606020202030204" pitchFamily="34" charset="0"/>
              </a:rPr>
              <a:t>Hofstra University, Department of Global Studies &amp; Geography</a:t>
            </a:r>
          </a:p>
        </p:txBody>
      </p:sp>
      <p:sp>
        <p:nvSpPr>
          <p:cNvPr id="428043" name="Rectangle 11"/>
          <p:cNvSpPr>
            <a:spLocks noGrp="1" noChangeArrowheads="1"/>
          </p:cNvSpPr>
          <p:nvPr>
            <p:ph type="ctrTitle"/>
          </p:nvPr>
        </p:nvSpPr>
        <p:spPr>
          <a:xfrm>
            <a:off x="2269068" y="1501776"/>
            <a:ext cx="9478433" cy="1470025"/>
          </a:xfrm>
        </p:spPr>
        <p:txBody>
          <a:bodyPr/>
          <a:lstStyle>
            <a:lvl1pPr>
              <a:defRPr sz="3600" b="1">
                <a:solidFill>
                  <a:schemeClr val="accent3">
                    <a:lumMod val="50000"/>
                  </a:schemeClr>
                </a:solidFill>
                <a:latin typeface="Arial Narrow" panose="020B0606020202030204" pitchFamily="34" charset="0"/>
              </a:defRPr>
            </a:lvl1pPr>
          </a:lstStyle>
          <a:p>
            <a:r>
              <a:rPr lang="en-US" dirty="0"/>
              <a:t>Click to edit Master title style</a:t>
            </a:r>
          </a:p>
        </p:txBody>
      </p:sp>
      <p:sp>
        <p:nvSpPr>
          <p:cNvPr id="428044" name="Rectangle 12"/>
          <p:cNvSpPr>
            <a:spLocks noGrp="1" noChangeArrowheads="1"/>
          </p:cNvSpPr>
          <p:nvPr>
            <p:ph type="subTitle" idx="1"/>
          </p:nvPr>
        </p:nvSpPr>
        <p:spPr>
          <a:xfrm>
            <a:off x="2269068" y="3200400"/>
            <a:ext cx="9478433" cy="2971800"/>
          </a:xfrm>
        </p:spPr>
        <p:txBody>
          <a:bodyPr/>
          <a:lstStyle>
            <a:lvl1pPr marL="0" indent="0">
              <a:buFont typeface="Arial Narrow" pitchFamily="34" charset="0"/>
              <a:buNone/>
              <a:defRPr/>
            </a:lvl1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36D53F00-4690-43E0-BFB6-E83AAF6AE10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185" y="104775"/>
            <a:ext cx="2747433"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04775"/>
            <a:ext cx="8043333" cy="649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EBBEC417-6F19-4394-9941-E6AECD4343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F6DE3C11-77E5-4BB2-B83F-A925A0CE2AA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7218" y="127001"/>
            <a:ext cx="11857567" cy="835025"/>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ftr" sz="quarter" idx="10"/>
          </p:nvPr>
        </p:nvSpPr>
        <p:spPr>
          <a:xfrm>
            <a:off x="135467" y="6604001"/>
            <a:ext cx="11921067" cy="246063"/>
          </a:xfrm>
          <a:prstGeom prst="rect">
            <a:avLst/>
          </a:prstGeom>
        </p:spPr>
        <p:txBody>
          <a:bodyPr/>
          <a:lstStyle>
            <a:lvl1pPr>
              <a:defRPr>
                <a:latin typeface="Arial" pitchFamily="34" charset="0"/>
              </a:defRPr>
            </a:lvl1pPr>
          </a:lstStyle>
          <a:p>
            <a:pPr>
              <a:defRPr/>
            </a:pPr>
            <a:r>
              <a:rPr lang="en-US"/>
              <a:t>Copyright © 1998-2007, Dr. Jean-Paul Rodrigue, Dept. of Economics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6910CBFA-C4CD-445C-96CE-AED47CE4BA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8524" y="149899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08524" y="3031674"/>
            <a:ext cx="10363200" cy="2704625"/>
          </a:xfrm>
        </p:spPr>
        <p:txBody>
          <a:bodyPr anchor="b"/>
          <a:lstStyle>
            <a:lvl1pPr marL="0" indent="0">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47983B71-1FCD-423A-8FE4-4762D51187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233" y="1311275"/>
            <a:ext cx="5395384"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E920B8BA-152A-475E-8A5A-756C35AE853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02DB1A85-E44B-46FD-A00B-B0F5E453096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986900F4-131D-445C-8F44-4A40E2E42C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B9597BBB-05F9-40DF-89E2-6437DF6709F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A6CD5E0-07D0-4F6A-9482-1FA2AC772E1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D0F28EE-7671-46A1-B486-6AA67444EA2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world_cover_left"/>
          <p:cNvPicPr>
            <a:picLocks noChangeAspect="1" noChangeArrowheads="1"/>
          </p:cNvPicPr>
          <p:nvPr userDrawn="1"/>
        </p:nvPicPr>
        <p:blipFill>
          <a:blip r:embed="rId15" cstate="screen">
            <a:duotone>
              <a:schemeClr val="bg2">
                <a:shade val="45000"/>
                <a:satMod val="135000"/>
              </a:schemeClr>
              <a:prstClr val="white"/>
            </a:duotone>
            <a:lum bright="20000"/>
            <a:extLst>
              <a:ext uri="{28A0092B-C50C-407E-A947-70E740481C1C}">
                <a14:useLocalDpi xmlns:a14="http://schemas.microsoft.com/office/drawing/2010/main"/>
              </a:ext>
            </a:extLst>
          </a:blip>
          <a:srcRect/>
          <a:stretch>
            <a:fillRect/>
          </a:stretch>
        </p:blipFill>
        <p:spPr bwMode="auto">
          <a:xfrm>
            <a:off x="11077995" y="7752"/>
            <a:ext cx="1097280" cy="2546566"/>
          </a:xfrm>
          <a:prstGeom prst="rect">
            <a:avLst/>
          </a:prstGeom>
          <a:noFill/>
        </p:spPr>
      </p:pic>
      <p:sp>
        <p:nvSpPr>
          <p:cNvPr id="427010" name="Rectangle 2"/>
          <p:cNvSpPr>
            <a:spLocks noGrp="1" noChangeArrowheads="1"/>
          </p:cNvSpPr>
          <p:nvPr>
            <p:ph type="title"/>
          </p:nvPr>
        </p:nvSpPr>
        <p:spPr bwMode="auto">
          <a:xfrm>
            <a:off x="1039285" y="104775"/>
            <a:ext cx="10949516"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3"/>
          <p:cNvSpPr>
            <a:spLocks noGrp="1" noChangeArrowheads="1"/>
          </p:cNvSpPr>
          <p:nvPr>
            <p:ph type="body" idx="1"/>
          </p:nvPr>
        </p:nvSpPr>
        <p:spPr bwMode="auto">
          <a:xfrm>
            <a:off x="1009651" y="1311275"/>
            <a:ext cx="10993967"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7013" name="Text Box 5"/>
          <p:cNvSpPr txBox="1">
            <a:spLocks noChangeArrowheads="1"/>
          </p:cNvSpPr>
          <p:nvPr/>
        </p:nvSpPr>
        <p:spPr bwMode="auto">
          <a:xfrm>
            <a:off x="10382251"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a:latin typeface="Arial Narrow" pitchFamily="34" charset="0"/>
              </a:rPr>
              <a:t>© Dr. Jean-Paul Rodrigue</a:t>
            </a:r>
          </a:p>
        </p:txBody>
      </p:sp>
      <p:sp>
        <p:nvSpPr>
          <p:cNvPr id="427014" name="Rectangle 6"/>
          <p:cNvSpPr>
            <a:spLocks noChangeArrowheads="1"/>
          </p:cNvSpPr>
          <p:nvPr userDrawn="1"/>
        </p:nvSpPr>
        <p:spPr bwMode="auto">
          <a:xfrm>
            <a:off x="-14817" y="-11113"/>
            <a:ext cx="1016001" cy="1447801"/>
          </a:xfrm>
          <a:prstGeom prst="rect">
            <a:avLst/>
          </a:prstGeom>
          <a:solidFill>
            <a:schemeClr val="accent3">
              <a:lumMod val="75000"/>
            </a:schemeClr>
          </a:solidFill>
          <a:ln w="9525">
            <a:noFill/>
            <a:miter lim="800000"/>
            <a:headEnd/>
            <a:tailEnd/>
          </a:ln>
          <a:effectLst/>
        </p:spPr>
        <p:txBody>
          <a:bodyPr wrap="none" anchor="ctr"/>
          <a:lstStyle/>
          <a:p>
            <a:pPr>
              <a:defRPr/>
            </a:pPr>
            <a:endParaRPr lang="en-US">
              <a:latin typeface="Arial" charset="0"/>
            </a:endParaRPr>
          </a:p>
        </p:txBody>
      </p:sp>
      <p:sp>
        <p:nvSpPr>
          <p:cNvPr id="427015" name="Rectangle 7"/>
          <p:cNvSpPr>
            <a:spLocks noChangeArrowheads="1"/>
          </p:cNvSpPr>
          <p:nvPr/>
        </p:nvSpPr>
        <p:spPr bwMode="auto">
          <a:xfrm>
            <a:off x="-14817" y="1436688"/>
            <a:ext cx="1016001" cy="5421312"/>
          </a:xfrm>
          <a:prstGeom prst="rect">
            <a:avLst/>
          </a:prstGeom>
          <a:gradFill rotWithShape="1">
            <a:gsLst>
              <a:gs pos="0">
                <a:schemeClr val="accent3">
                  <a:lumMod val="60000"/>
                  <a:lumOff val="40000"/>
                </a:schemeClr>
              </a:gs>
              <a:gs pos="100000">
                <a:schemeClr val="bg1">
                  <a:alpha val="75000"/>
                </a:schemeClr>
              </a:gs>
            </a:gsLst>
            <a:lin ang="5400000" scaled="1"/>
          </a:gradFill>
          <a:ln w="9525">
            <a:noFill/>
            <a:miter lim="800000"/>
            <a:headEnd/>
            <a:tailEnd/>
          </a:ln>
          <a:effectLst/>
        </p:spPr>
        <p:txBody>
          <a:bodyPr wrap="none" anchor="ctr"/>
          <a:lstStyle/>
          <a:p>
            <a:pPr>
              <a:defRPr/>
            </a:pPr>
            <a:endParaRPr lang="en-US">
              <a:latin typeface="Arial" charset="0"/>
            </a:endParaRPr>
          </a:p>
        </p:txBody>
      </p:sp>
      <p:sp>
        <p:nvSpPr>
          <p:cNvPr id="427016" name="Rectangle 8"/>
          <p:cNvSpPr>
            <a:spLocks noChangeArrowheads="1"/>
          </p:cNvSpPr>
          <p:nvPr/>
        </p:nvSpPr>
        <p:spPr bwMode="auto">
          <a:xfrm>
            <a:off x="1909234" y="1061849"/>
            <a:ext cx="10282767" cy="228600"/>
          </a:xfrm>
          <a:prstGeom prst="rect">
            <a:avLst/>
          </a:prstGeom>
          <a:gradFill rotWithShape="1">
            <a:gsLst>
              <a:gs pos="0">
                <a:schemeClr val="bg1">
                  <a:alpha val="75000"/>
                </a:schemeClr>
              </a:gs>
              <a:gs pos="100000">
                <a:schemeClr val="accent3">
                  <a:lumMod val="75000"/>
                  <a:alpha val="75000"/>
                </a:schemeClr>
              </a:gs>
            </a:gsLst>
            <a:lin ang="0" scaled="1"/>
          </a:gradFill>
          <a:ln w="9525">
            <a:noFill/>
            <a:miter lim="800000"/>
            <a:headEnd/>
            <a:tailEnd/>
          </a:ln>
          <a:effectLst/>
        </p:spPr>
        <p:txBody>
          <a:bodyPr wrap="none" anchor="ctr"/>
          <a:lstStyle/>
          <a:p>
            <a:pPr>
              <a:defRPr/>
            </a:pPr>
            <a:endParaRPr lang="en-US">
              <a:latin typeface="Arial" charset="0"/>
            </a:endParaRPr>
          </a:p>
        </p:txBody>
      </p:sp>
      <p:sp>
        <p:nvSpPr>
          <p:cNvPr id="427018" name="Text Box 10"/>
          <p:cNvSpPr txBox="1">
            <a:spLocks noChangeArrowheads="1"/>
          </p:cNvSpPr>
          <p:nvPr userDrawn="1"/>
        </p:nvSpPr>
        <p:spPr bwMode="auto">
          <a:xfrm>
            <a:off x="10382251"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dirty="0">
                <a:latin typeface="Arial Narrow" pitchFamily="34" charset="0"/>
              </a:rPr>
              <a:t>© Dr. Jean-Paul Rodrigue</a:t>
            </a:r>
          </a:p>
        </p:txBody>
      </p:sp>
      <p:sp>
        <p:nvSpPr>
          <p:cNvPr id="427012" name="Rectangle 4"/>
          <p:cNvSpPr>
            <a:spLocks noGrp="1" noChangeArrowheads="1"/>
          </p:cNvSpPr>
          <p:nvPr>
            <p:ph type="sldNum" sz="quarter" idx="4"/>
          </p:nvPr>
        </p:nvSpPr>
        <p:spPr bwMode="auto">
          <a:xfrm>
            <a:off x="254000" y="6353175"/>
            <a:ext cx="508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n-lt"/>
              </a:defRPr>
            </a:lvl1pPr>
          </a:lstStyle>
          <a:p>
            <a:pPr>
              <a:defRPr/>
            </a:pPr>
            <a:fld id="{1612F847-438E-4A25-BC08-CFDD7774D24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8"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9" r:id="rId13"/>
  </p:sldLayoutIdLst>
  <p:txStyles>
    <p:titleStyle>
      <a:lvl1pPr algn="l" rtl="0" eaLnBrk="0" fontAlgn="base" hangingPunct="0">
        <a:spcBef>
          <a:spcPct val="0"/>
        </a:spcBef>
        <a:spcAft>
          <a:spcPct val="0"/>
        </a:spcAft>
        <a:defRPr sz="2800" b="1">
          <a:solidFill>
            <a:schemeClr val="accent3">
              <a:lumMod val="50000"/>
            </a:schemeClr>
          </a:solidFill>
          <a:effectLst>
            <a:outerShdw blurRad="38100" dist="38100" dir="2700000" algn="tl">
              <a:srgbClr val="C0C0C0"/>
            </a:outerShdw>
          </a:effectLst>
          <a:latin typeface="Arial Narrow" panose="020B0606020202030204" pitchFamily="34" charset="0"/>
          <a:ea typeface="+mj-ea"/>
          <a:cs typeface="+mj-cs"/>
        </a:defRPr>
      </a:lvl1pPr>
      <a:lvl2pPr algn="l" rtl="0" eaLnBrk="0" fontAlgn="base" hangingPunct="0">
        <a:spcBef>
          <a:spcPct val="0"/>
        </a:spcBef>
        <a:spcAft>
          <a:spcPct val="0"/>
        </a:spcAft>
        <a:defRPr sz="2800">
          <a:solidFill>
            <a:srgbClr val="008000"/>
          </a:solidFill>
          <a:effectLst>
            <a:outerShdw blurRad="38100" dist="38100" dir="2700000" algn="tl">
              <a:srgbClr val="C0C0C0"/>
            </a:outerShdw>
          </a:effectLst>
          <a:latin typeface="Impact" pitchFamily="34" charset="0"/>
        </a:defRPr>
      </a:lvl2pPr>
      <a:lvl3pPr algn="l" rtl="0" eaLnBrk="0" fontAlgn="base" hangingPunct="0">
        <a:spcBef>
          <a:spcPct val="0"/>
        </a:spcBef>
        <a:spcAft>
          <a:spcPct val="0"/>
        </a:spcAft>
        <a:defRPr sz="2800">
          <a:solidFill>
            <a:srgbClr val="008000"/>
          </a:solidFill>
          <a:effectLst>
            <a:outerShdw blurRad="38100" dist="38100" dir="2700000" algn="tl">
              <a:srgbClr val="C0C0C0"/>
            </a:outerShdw>
          </a:effectLst>
          <a:latin typeface="Impact" pitchFamily="34" charset="0"/>
        </a:defRPr>
      </a:lvl3pPr>
      <a:lvl4pPr algn="l" rtl="0" eaLnBrk="0" fontAlgn="base" hangingPunct="0">
        <a:spcBef>
          <a:spcPct val="0"/>
        </a:spcBef>
        <a:spcAft>
          <a:spcPct val="0"/>
        </a:spcAft>
        <a:defRPr sz="2800">
          <a:solidFill>
            <a:srgbClr val="008000"/>
          </a:solidFill>
          <a:effectLst>
            <a:outerShdw blurRad="38100" dist="38100" dir="2700000" algn="tl">
              <a:srgbClr val="C0C0C0"/>
            </a:outerShdw>
          </a:effectLst>
          <a:latin typeface="Impact" pitchFamily="34" charset="0"/>
        </a:defRPr>
      </a:lvl4pPr>
      <a:lvl5pPr algn="l" rtl="0" eaLnBrk="0" fontAlgn="base" hangingPunct="0">
        <a:spcBef>
          <a:spcPct val="0"/>
        </a:spcBef>
        <a:spcAft>
          <a:spcPct val="0"/>
        </a:spcAft>
        <a:defRPr sz="2800">
          <a:solidFill>
            <a:srgbClr val="008000"/>
          </a:solidFill>
          <a:effectLst>
            <a:outerShdw blurRad="38100" dist="38100" dir="2700000" algn="tl">
              <a:srgbClr val="C0C0C0"/>
            </a:outerShdw>
          </a:effectLst>
          <a:latin typeface="Impact" pitchFamily="34" charset="0"/>
        </a:defRPr>
      </a:lvl5pPr>
      <a:lvl6pPr marL="457200" algn="l" rtl="0" fontAlgn="base">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fontAlgn="base">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fontAlgn="base">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fontAlgn="base">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0" fontAlgn="base" hangingPunct="0">
        <a:spcBef>
          <a:spcPct val="0"/>
        </a:spcBef>
        <a:spcAft>
          <a:spcPct val="0"/>
        </a:spcAft>
        <a:buClr>
          <a:srgbClr val="990000"/>
        </a:buClr>
        <a:buFont typeface="Arial Narrow" pitchFamily="34" charset="0"/>
        <a:buChar char="■"/>
        <a:defRPr sz="2800" b="1">
          <a:solidFill>
            <a:schemeClr val="tx1"/>
          </a:solidFill>
          <a:latin typeface="+mn-lt"/>
          <a:ea typeface="+mn-ea"/>
          <a:cs typeface="+mn-cs"/>
        </a:defRPr>
      </a:lvl1pPr>
      <a:lvl2pPr marL="742950" indent="-285750" algn="l" rtl="0" eaLnBrk="0" fontAlgn="base" hangingPunct="0">
        <a:spcBef>
          <a:spcPct val="0"/>
        </a:spcBef>
        <a:spcAft>
          <a:spcPct val="0"/>
        </a:spcAft>
        <a:buFont typeface="Arial" pitchFamily="34" charset="0"/>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1600">
          <a:solidFill>
            <a:schemeClr val="tx1"/>
          </a:solidFill>
          <a:latin typeface="+mn-lt"/>
        </a:defRPr>
      </a:lvl4pPr>
      <a:lvl5pPr marL="2057400" indent="-228600" algn="l" rtl="0" eaLnBrk="0" fontAlgn="base" hangingPunct="0">
        <a:spcBef>
          <a:spcPct val="0"/>
        </a:spcBef>
        <a:spcAft>
          <a:spcPct val="0"/>
        </a:spcAft>
        <a:buChar char="»"/>
        <a:defRPr sz="1600">
          <a:solidFill>
            <a:schemeClr val="tx1"/>
          </a:solidFill>
          <a:latin typeface="+mn-lt"/>
        </a:defRPr>
      </a:lvl5pPr>
      <a:lvl6pPr marL="2514600" indent="-228600" algn="l" rtl="0" fontAlgn="base">
        <a:spcBef>
          <a:spcPct val="0"/>
        </a:spcBef>
        <a:spcAft>
          <a:spcPct val="0"/>
        </a:spcAft>
        <a:buChar char="»"/>
        <a:defRPr sz="1600">
          <a:solidFill>
            <a:srgbClr val="5F5F5F"/>
          </a:solidFill>
          <a:latin typeface="+mn-lt"/>
        </a:defRPr>
      </a:lvl6pPr>
      <a:lvl7pPr marL="2971800" indent="-228600" algn="l" rtl="0" fontAlgn="base">
        <a:spcBef>
          <a:spcPct val="0"/>
        </a:spcBef>
        <a:spcAft>
          <a:spcPct val="0"/>
        </a:spcAft>
        <a:buChar char="»"/>
        <a:defRPr sz="1600">
          <a:solidFill>
            <a:srgbClr val="5F5F5F"/>
          </a:solidFill>
          <a:latin typeface="+mn-lt"/>
        </a:defRPr>
      </a:lvl7pPr>
      <a:lvl8pPr marL="3429000" indent="-228600" algn="l" rtl="0" fontAlgn="base">
        <a:spcBef>
          <a:spcPct val="0"/>
        </a:spcBef>
        <a:spcAft>
          <a:spcPct val="0"/>
        </a:spcAft>
        <a:buChar char="»"/>
        <a:defRPr sz="1600">
          <a:solidFill>
            <a:srgbClr val="5F5F5F"/>
          </a:solidFill>
          <a:latin typeface="+mn-lt"/>
        </a:defRPr>
      </a:lvl8pPr>
      <a:lvl9pPr marL="3886200" indent="-228600" algn="l" rtl="0" fontAlgn="base">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geog.okstate.edu/users/lightfoot/popularculture/buddhist.htm"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hyperlink" Target="http://www.geog.okstate.edu/users/lightfoot/popularculture/girl.htm"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upload.wikimedia.org/wikipedia/en/3/35/Starbucks_Coffee_Logo.svg" TargetMode="External"/><Relationship Id="rId7" Type="http://schemas.openxmlformats.org/officeDocument/2006/relationships/hyperlink" Target="http://upload.wikimedia.org/wikipedia/en/7/7e/International_Monetary_Fund_logo.sv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upload.wikimedia.org/wikipedia/en/5/52/Emblem_of_the_United_Nations.svg"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transportgeography.org/?page_id=1032"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hyperlink" Target="http://upload.wikimedia.org/wikipedia/commons/b/ba/Roman_Empire_map.svg" TargetMode="External"/><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upload.wikimedia.org/wikipedia/commons/d/d5/Age-of-caliphs.png"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1.wmf"/><Relationship Id="rId4" Type="http://schemas.openxmlformats.org/officeDocument/2006/relationships/hyperlink" Target="https://transportgeography.org/?page_id=396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upload.wikimedia.org/wikipedia/commons/5/5e/VOC.svg" TargetMode="External"/><Relationship Id="rId7" Type="http://schemas.openxmlformats.org/officeDocument/2006/relationships/hyperlink" Target="http://upload.wikimedia.org/wikipedia/commons/8/83/Vexilloid_of_the_Roman_Empire.sv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upload.wikimedia.org/wikipedia/en/a/a0/Ford_Motor_Company_Logo.svg" TargetMode="Externa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transportgeography.org/?page_id=106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transportgeography.org/?page_id=1089"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transportgeography.org/?page_id=1257" TargetMode="External"/><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11.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ebcache.googleusercontent.com/search?q=cache:08cDKW-f4tgJ:https://www.popularmechanics.com/science/archaeology/a32832512/history-of-maps/+&amp;cd=1&amp;hl=en&amp;ct=clnk&amp;gl=u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upload.wikimedia.org/wikipedia/commons/8/81/Herodotus_world_map-en.svg"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brandavenue.typepad.com/.shared/image.html?/photos/uncategorized/2008/03/29/starbucks_berlin.jpg" TargetMode="External"/><Relationship Id="rId7" Type="http://schemas.openxmlformats.org/officeDocument/2006/relationships/hyperlink" Target="http://brandavenue.typepad.com/.shared/image.html?/photos/uncategorized/2008/03/29/starbucks_tokyo_2.jpg"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hyperlink" Target="http://brandavenue.typepad.com/.shared/image.html?/photos/uncategorized/2008/03/29/starbucks_melbourne.jpg" TargetMode="External"/><Relationship Id="rId4" Type="http://schemas.openxmlformats.org/officeDocument/2006/relationships/image" Target="../media/image5.jpe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11.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transportgeography.org/?page_id=4038" TargetMode="External"/><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1.wmf"/></Relationships>
</file>

<file path=ppt/slides/_rels/slide5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hyperlink" Target="https://transportgeography.org/?page_id=462"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transportgeography.org/?page_id=4055" TargetMode="Externa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youtube.com/watch?v=LrxalYXXBfI" TargetMode="External"/><Relationship Id="rId4" Type="http://schemas.openxmlformats.org/officeDocument/2006/relationships/hyperlink" Target="https://transportgeography.org/?page_id=236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transportgeography.org/?page_id=1386" TargetMode="Externa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hyperlink" Target="https://transportgeography.org/?page_id=9640" TargetMode="Externa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transportgeography.org/?page_id=131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wmf"/></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transportgeography.org/?page_id=21983"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dirty="0"/>
              <a:t>Topic 1 – What is Globalization?</a:t>
            </a:r>
          </a:p>
        </p:txBody>
      </p:sp>
      <p:sp>
        <p:nvSpPr>
          <p:cNvPr id="9219" name="Rectangle 3"/>
          <p:cNvSpPr>
            <a:spLocks noGrp="1" noChangeArrowheads="1"/>
          </p:cNvSpPr>
          <p:nvPr>
            <p:ph type="subTitle" idx="1"/>
          </p:nvPr>
        </p:nvSpPr>
        <p:spPr/>
        <p:txBody>
          <a:bodyPr/>
          <a:lstStyle/>
          <a:p>
            <a:pPr eaLnBrk="1" hangingPunct="1"/>
            <a:r>
              <a:rPr lang="en-US" dirty="0"/>
              <a:t>A – Setting the Context</a:t>
            </a:r>
          </a:p>
          <a:p>
            <a:pPr eaLnBrk="1" hangingPunct="1"/>
            <a:r>
              <a:rPr lang="en-US" dirty="0"/>
              <a:t>B – Representing the World</a:t>
            </a:r>
          </a:p>
          <a:p>
            <a:pPr eaLnBrk="1" hangingPunct="1"/>
            <a:r>
              <a:rPr lang="en-US" dirty="0"/>
              <a:t>C – The Processes of Globalization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Safeway Grocery Store in Jordan: Diffusion?</a:t>
            </a:r>
          </a:p>
        </p:txBody>
      </p:sp>
      <p:pic>
        <p:nvPicPr>
          <p:cNvPr id="1026" name="Picture 2" descr="Safeway Supermarket, Aqaba, Jord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5173" y="1100554"/>
            <a:ext cx="7461355" cy="559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854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Suburbs of Moscow: Adaptation?</a:t>
            </a:r>
          </a:p>
        </p:txBody>
      </p:sp>
      <p:pic>
        <p:nvPicPr>
          <p:cNvPr id="7171" name="Picture 2" descr="http://europe.theoildrum.com/files/moscow2008_500.jpg"/>
          <p:cNvPicPr>
            <a:picLocks noChangeAspect="1" noChangeArrowheads="1"/>
          </p:cNvPicPr>
          <p:nvPr/>
        </p:nvPicPr>
        <p:blipFill>
          <a:blip r:embed="rId3" cstate="print"/>
          <a:srcRect/>
          <a:stretch>
            <a:fillRect/>
          </a:stretch>
        </p:blipFill>
        <p:spPr bwMode="auto">
          <a:xfrm>
            <a:off x="3946525" y="1085851"/>
            <a:ext cx="4762500" cy="5648325"/>
          </a:xfrm>
          <a:prstGeom prst="rect">
            <a:avLst/>
          </a:prstGeom>
          <a:noFill/>
          <a:ln w="9525">
            <a:noFill/>
            <a:miter lim="800000"/>
            <a:headEnd/>
            <a:tailEnd/>
          </a:ln>
        </p:spPr>
      </p:pic>
    </p:spTree>
    <p:extLst>
      <p:ext uri="{BB962C8B-B14F-4D97-AF65-F5344CB8AC3E}">
        <p14:creationId xmlns:p14="http://schemas.microsoft.com/office/powerpoint/2010/main" val="1157020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Hong Kong (ATM and roasted pig) and South Korea (Buddhist Monk): Co-Existence?</a:t>
            </a:r>
          </a:p>
        </p:txBody>
      </p:sp>
      <p:pic>
        <p:nvPicPr>
          <p:cNvPr id="9219" name="Picture 5" descr="atm">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49539" y="1331912"/>
            <a:ext cx="3439175" cy="5303520"/>
          </a:xfrm>
          <a:prstGeom prst="rect">
            <a:avLst/>
          </a:prstGeom>
          <a:noFill/>
          <a:ln w="9525">
            <a:noFill/>
            <a:miter lim="800000"/>
            <a:headEnd/>
            <a:tailEnd/>
          </a:ln>
        </p:spPr>
      </p:pic>
      <p:pic>
        <p:nvPicPr>
          <p:cNvPr id="9220" name="Picture 5" descr="buddhist">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08714" y="1328737"/>
            <a:ext cx="3371923" cy="5303520"/>
          </a:xfrm>
          <a:prstGeom prst="rect">
            <a:avLst/>
          </a:prstGeom>
          <a:noFill/>
          <a:ln w="9525">
            <a:noFill/>
            <a:miter lim="800000"/>
            <a:headEnd/>
            <a:tailEnd/>
          </a:ln>
        </p:spPr>
      </p:pic>
    </p:spTree>
    <p:extLst>
      <p:ext uri="{BB962C8B-B14F-4D97-AF65-F5344CB8AC3E}">
        <p14:creationId xmlns:p14="http://schemas.microsoft.com/office/powerpoint/2010/main" val="108215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Cancun (Mexico): </a:t>
            </a:r>
            <a:br>
              <a:rPr lang="en-US" dirty="0"/>
            </a:br>
            <a:r>
              <a:rPr lang="en-US" dirty="0"/>
              <a:t>Stamping?</a:t>
            </a:r>
          </a:p>
        </p:txBody>
      </p:sp>
      <p:pic>
        <p:nvPicPr>
          <p:cNvPr id="1026" name="Picture 2" descr="C:\Users\ecojpr\Pictures\Cancun2008\IMG_204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4066" y="104775"/>
            <a:ext cx="4846320" cy="6461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139" y="4511977"/>
            <a:ext cx="3619762" cy="1015663"/>
          </a:xfrm>
          <a:prstGeom prst="rect">
            <a:avLst/>
          </a:prstGeom>
          <a:noFill/>
        </p:spPr>
        <p:txBody>
          <a:bodyPr wrap="square" rtlCol="0">
            <a:spAutoFit/>
          </a:bodyPr>
          <a:lstStyle/>
          <a:p>
            <a:r>
              <a:rPr lang="en-US" sz="2000" b="1" dirty="0">
                <a:latin typeface="Agency FB" pitchFamily="34" charset="0"/>
              </a:rPr>
              <a:t>For each of the forms of cultural globalization, provide a documented example.</a:t>
            </a:r>
          </a:p>
        </p:txBody>
      </p:sp>
      <p:pic>
        <p:nvPicPr>
          <p:cNvPr id="5"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260" y="3636994"/>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76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Major Forms of Globalization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9052353"/>
              </p:ext>
            </p:extLst>
          </p:nvPr>
        </p:nvGraphicFramePr>
        <p:xfrm>
          <a:off x="1009650" y="1311275"/>
          <a:ext cx="10993439" cy="2839720"/>
        </p:xfrm>
        <a:graphic>
          <a:graphicData uri="http://schemas.openxmlformats.org/drawingml/2006/table">
            <a:tbl>
              <a:tblPr firstRow="1" firstCol="1" bandRow="1">
                <a:tableStyleId>{C083E6E3-FA7D-4D7B-A595-EF9225AFEA82}</a:tableStyleId>
              </a:tblPr>
              <a:tblGrid>
                <a:gridCol w="1708067">
                  <a:extLst>
                    <a:ext uri="{9D8B030D-6E8A-4147-A177-3AD203B41FA5}">
                      <a16:colId xmlns:a16="http://schemas.microsoft.com/office/drawing/2014/main" val="20000"/>
                    </a:ext>
                  </a:extLst>
                </a:gridCol>
                <a:gridCol w="2758474">
                  <a:extLst>
                    <a:ext uri="{9D8B030D-6E8A-4147-A177-3AD203B41FA5}">
                      <a16:colId xmlns:a16="http://schemas.microsoft.com/office/drawing/2014/main" val="20001"/>
                    </a:ext>
                  </a:extLst>
                </a:gridCol>
                <a:gridCol w="3407600">
                  <a:extLst>
                    <a:ext uri="{9D8B030D-6E8A-4147-A177-3AD203B41FA5}">
                      <a16:colId xmlns:a16="http://schemas.microsoft.com/office/drawing/2014/main" val="20002"/>
                    </a:ext>
                  </a:extLst>
                </a:gridCol>
                <a:gridCol w="3119298">
                  <a:extLst>
                    <a:ext uri="{9D8B030D-6E8A-4147-A177-3AD203B41FA5}">
                      <a16:colId xmlns:a16="http://schemas.microsoft.com/office/drawing/2014/main" val="20003"/>
                    </a:ext>
                  </a:extLst>
                </a:gridCol>
              </a:tblGrid>
              <a:tr h="370840">
                <a:tc>
                  <a:txBody>
                    <a:bodyPr/>
                    <a:lstStyle/>
                    <a:p>
                      <a:r>
                        <a:rPr lang="en-US" dirty="0"/>
                        <a:t>Form</a:t>
                      </a:r>
                    </a:p>
                  </a:txBody>
                  <a:tcPr marL="121914" marR="121914"/>
                </a:tc>
                <a:tc>
                  <a:txBody>
                    <a:bodyPr/>
                    <a:lstStyle/>
                    <a:p>
                      <a:r>
                        <a:rPr lang="en-US" dirty="0"/>
                        <a:t>Cultural / Social</a:t>
                      </a:r>
                    </a:p>
                  </a:txBody>
                  <a:tcPr marL="121914" marR="121914"/>
                </a:tc>
                <a:tc>
                  <a:txBody>
                    <a:bodyPr/>
                    <a:lstStyle/>
                    <a:p>
                      <a:r>
                        <a:rPr lang="en-US" dirty="0"/>
                        <a:t>Political</a:t>
                      </a:r>
                    </a:p>
                  </a:txBody>
                  <a:tcPr marL="121914" marR="121914"/>
                </a:tc>
                <a:tc>
                  <a:txBody>
                    <a:bodyPr/>
                    <a:lstStyle/>
                    <a:p>
                      <a:r>
                        <a:rPr lang="en-US" dirty="0"/>
                        <a:t>Economic</a:t>
                      </a:r>
                    </a:p>
                  </a:txBody>
                  <a:tcPr marL="121914" marR="121914"/>
                </a:tc>
                <a:extLst>
                  <a:ext uri="{0D108BD9-81ED-4DB2-BD59-A6C34878D82A}">
                    <a16:rowId xmlns:a16="http://schemas.microsoft.com/office/drawing/2014/main" val="10000"/>
                  </a:ext>
                </a:extLst>
              </a:tr>
              <a:tr h="370840">
                <a:tc>
                  <a:txBody>
                    <a:bodyPr/>
                    <a:lstStyle/>
                    <a:p>
                      <a:r>
                        <a:rPr lang="en-US" dirty="0"/>
                        <a:t>Nature</a:t>
                      </a:r>
                    </a:p>
                  </a:txBody>
                  <a:tcPr marL="121914" marR="121914"/>
                </a:tc>
                <a:tc>
                  <a:txBody>
                    <a:bodyPr/>
                    <a:lstStyle/>
                    <a:p>
                      <a:r>
                        <a:rPr lang="en-US" dirty="0"/>
                        <a:t>How globalization changed</a:t>
                      </a:r>
                      <a:r>
                        <a:rPr lang="en-US" baseline="0" dirty="0"/>
                        <a:t> human b</a:t>
                      </a:r>
                      <a:r>
                        <a:rPr lang="en-US" dirty="0"/>
                        <a:t>ehavior?</a:t>
                      </a:r>
                    </a:p>
                  </a:txBody>
                  <a:tcPr marL="121914" marR="121914"/>
                </a:tc>
                <a:tc>
                  <a:txBody>
                    <a:bodyPr/>
                    <a:lstStyle/>
                    <a:p>
                      <a:r>
                        <a:rPr lang="en-US" dirty="0"/>
                        <a:t>What forms</a:t>
                      </a:r>
                      <a:r>
                        <a:rPr lang="en-US" baseline="0" dirty="0"/>
                        <a:t> of r</a:t>
                      </a:r>
                      <a:r>
                        <a:rPr lang="en-US" dirty="0"/>
                        <a:t>egulation or control are linked with globalization?</a:t>
                      </a:r>
                    </a:p>
                  </a:txBody>
                  <a:tcPr marL="121914" marR="121914"/>
                </a:tc>
                <a:tc>
                  <a:txBody>
                    <a:bodyPr/>
                    <a:lstStyle/>
                    <a:p>
                      <a:r>
                        <a:rPr lang="en-US" dirty="0"/>
                        <a:t>How globalization influences</a:t>
                      </a:r>
                      <a:r>
                        <a:rPr lang="en-US" baseline="0" dirty="0"/>
                        <a:t> w</a:t>
                      </a:r>
                      <a:r>
                        <a:rPr lang="en-US" dirty="0"/>
                        <a:t>ealth creation and distribution?</a:t>
                      </a:r>
                    </a:p>
                  </a:txBody>
                  <a:tcPr marL="121914" marR="121914"/>
                </a:tc>
                <a:extLst>
                  <a:ext uri="{0D108BD9-81ED-4DB2-BD59-A6C34878D82A}">
                    <a16:rowId xmlns:a16="http://schemas.microsoft.com/office/drawing/2014/main" val="10001"/>
                  </a:ext>
                </a:extLst>
              </a:tr>
              <a:tr h="370840">
                <a:tc>
                  <a:txBody>
                    <a:bodyPr/>
                    <a:lstStyle/>
                    <a:p>
                      <a:r>
                        <a:rPr lang="en-US" dirty="0"/>
                        <a:t>Outcomes</a:t>
                      </a:r>
                    </a:p>
                  </a:txBody>
                  <a:tcPr marL="121914" marR="121914"/>
                </a:tc>
                <a:tc>
                  <a:txBody>
                    <a:bodyPr/>
                    <a:lstStyle/>
                    <a:p>
                      <a:r>
                        <a:rPr lang="en-US" dirty="0"/>
                        <a:t>Homogenization</a:t>
                      </a:r>
                    </a:p>
                    <a:p>
                      <a:r>
                        <a:rPr lang="en-US" dirty="0"/>
                        <a:t>Hybridization</a:t>
                      </a:r>
                    </a:p>
                    <a:p>
                      <a:r>
                        <a:rPr lang="en-US" dirty="0"/>
                        <a:t>Rejection</a:t>
                      </a:r>
                    </a:p>
                  </a:txBody>
                  <a:tcPr marL="121914" marR="121914"/>
                </a:tc>
                <a:tc>
                  <a:txBody>
                    <a:bodyPr/>
                    <a:lstStyle/>
                    <a:p>
                      <a:r>
                        <a:rPr lang="en-US" dirty="0"/>
                        <a:t>International agreements (global or regional).</a:t>
                      </a:r>
                    </a:p>
                    <a:p>
                      <a:r>
                        <a:rPr lang="en-US" dirty="0"/>
                        <a:t>Multiple layers of governance.</a:t>
                      </a:r>
                    </a:p>
                  </a:txBody>
                  <a:tcPr marL="121914" marR="121914"/>
                </a:tc>
                <a:tc>
                  <a:txBody>
                    <a:bodyPr/>
                    <a:lstStyle/>
                    <a:p>
                      <a:r>
                        <a:rPr lang="en-US" dirty="0"/>
                        <a:t>Trade, new markets, new products</a:t>
                      </a:r>
                    </a:p>
                  </a:txBody>
                  <a:tcPr marL="121914" marR="121914"/>
                </a:tc>
                <a:extLst>
                  <a:ext uri="{0D108BD9-81ED-4DB2-BD59-A6C34878D82A}">
                    <a16:rowId xmlns:a16="http://schemas.microsoft.com/office/drawing/2014/main" val="10002"/>
                  </a:ext>
                </a:extLst>
              </a:tr>
              <a:tr h="370840">
                <a:tc>
                  <a:txBody>
                    <a:bodyPr/>
                    <a:lstStyle/>
                    <a:p>
                      <a:r>
                        <a:rPr lang="en-US" dirty="0"/>
                        <a:t>Issues</a:t>
                      </a:r>
                    </a:p>
                  </a:txBody>
                  <a:tcPr marL="121914" marR="121914"/>
                </a:tc>
                <a:tc>
                  <a:txBody>
                    <a:bodyPr/>
                    <a:lstStyle/>
                    <a:p>
                      <a:r>
                        <a:rPr lang="en-US" dirty="0"/>
                        <a:t>Is a global culture emerging?</a:t>
                      </a:r>
                    </a:p>
                  </a:txBody>
                  <a:tcPr marL="121914" marR="121914"/>
                </a:tc>
                <a:tc>
                  <a:txBody>
                    <a:bodyPr/>
                    <a:lstStyle/>
                    <a:p>
                      <a:r>
                        <a:rPr lang="en-US" dirty="0"/>
                        <a:t>Are</a:t>
                      </a:r>
                      <a:r>
                        <a:rPr lang="en-US" baseline="0" dirty="0"/>
                        <a:t> forms of global governance suitable? Will </a:t>
                      </a:r>
                      <a:r>
                        <a:rPr lang="en-US" baseline="0" dirty="0" err="1"/>
                        <a:t>supranationalism</a:t>
                      </a:r>
                      <a:r>
                        <a:rPr lang="en-US" baseline="0" dirty="0"/>
                        <a:t> prevail?</a:t>
                      </a:r>
                      <a:endParaRPr lang="en-US" dirty="0"/>
                    </a:p>
                  </a:txBody>
                  <a:tcPr marL="121914" marR="121914"/>
                </a:tc>
                <a:tc>
                  <a:txBody>
                    <a:bodyPr/>
                    <a:lstStyle/>
                    <a:p>
                      <a:r>
                        <a:rPr lang="en-US" dirty="0"/>
                        <a:t>Is globalization promoting inequalities?</a:t>
                      </a:r>
                    </a:p>
                  </a:txBody>
                  <a:tcPr marL="121914" marR="121914"/>
                </a:tc>
                <a:extLst>
                  <a:ext uri="{0D108BD9-81ED-4DB2-BD59-A6C34878D82A}">
                    <a16:rowId xmlns:a16="http://schemas.microsoft.com/office/drawing/2014/main" val="10003"/>
                  </a:ext>
                </a:extLst>
              </a:tr>
            </a:tbl>
          </a:graphicData>
        </a:graphic>
      </p:graphicFrame>
      <p:pic>
        <p:nvPicPr>
          <p:cNvPr id="13335" name="Picture 24" descr="File:Starbucks Coffee Logo.sv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01168" y="4530633"/>
            <a:ext cx="1189037" cy="1189037"/>
          </a:xfrm>
          <a:prstGeom prst="rect">
            <a:avLst/>
          </a:prstGeom>
          <a:noFill/>
          <a:ln w="9525">
            <a:noFill/>
            <a:miter lim="800000"/>
            <a:headEnd/>
            <a:tailEnd/>
          </a:ln>
        </p:spPr>
      </p:pic>
      <p:pic>
        <p:nvPicPr>
          <p:cNvPr id="13336" name="Picture 26" descr="File:Emblem of the United Nations.svg">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6000" y="4633820"/>
            <a:ext cx="1189037" cy="1004887"/>
          </a:xfrm>
          <a:prstGeom prst="rect">
            <a:avLst/>
          </a:prstGeom>
          <a:noFill/>
          <a:ln w="9525">
            <a:noFill/>
            <a:miter lim="800000"/>
            <a:headEnd/>
            <a:tailEnd/>
          </a:ln>
        </p:spPr>
      </p:pic>
      <p:pic>
        <p:nvPicPr>
          <p:cNvPr id="13337" name="Picture 28" descr="File:International Monetary Fund logo.svg">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84834" y="4530633"/>
            <a:ext cx="1189037" cy="12112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Main Possible Factors of Globalization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1241898"/>
              </p:ext>
            </p:extLst>
          </p:nvPr>
        </p:nvGraphicFramePr>
        <p:xfrm>
          <a:off x="1009650" y="1311275"/>
          <a:ext cx="10993439" cy="4028440"/>
        </p:xfrm>
        <a:graphic>
          <a:graphicData uri="http://schemas.openxmlformats.org/drawingml/2006/table">
            <a:tbl>
              <a:tblPr firstRow="1" firstCol="1" bandRow="1">
                <a:tableStyleId>{C083E6E3-FA7D-4D7B-A595-EF9225AFEA82}</a:tableStyleId>
              </a:tblPr>
              <a:tblGrid>
                <a:gridCol w="2348034">
                  <a:extLst>
                    <a:ext uri="{9D8B030D-6E8A-4147-A177-3AD203B41FA5}">
                      <a16:colId xmlns:a16="http://schemas.microsoft.com/office/drawing/2014/main" val="20000"/>
                    </a:ext>
                  </a:extLst>
                </a:gridCol>
                <a:gridCol w="8645405">
                  <a:extLst>
                    <a:ext uri="{9D8B030D-6E8A-4147-A177-3AD203B41FA5}">
                      <a16:colId xmlns:a16="http://schemas.microsoft.com/office/drawing/2014/main" val="20001"/>
                    </a:ext>
                  </a:extLst>
                </a:gridCol>
              </a:tblGrid>
              <a:tr h="370840">
                <a:tc>
                  <a:txBody>
                    <a:bodyPr/>
                    <a:lstStyle/>
                    <a:p>
                      <a:r>
                        <a:rPr lang="en-US" dirty="0"/>
                        <a:t>Cause</a:t>
                      </a:r>
                    </a:p>
                  </a:txBody>
                  <a:tcPr marL="121914" marR="121914"/>
                </a:tc>
                <a:tc>
                  <a:txBody>
                    <a:bodyPr/>
                    <a:lstStyle/>
                    <a:p>
                      <a:r>
                        <a:rPr lang="en-US" dirty="0"/>
                        <a:t>Dimension</a:t>
                      </a:r>
                    </a:p>
                  </a:txBody>
                  <a:tcPr marL="121914" marR="121914"/>
                </a:tc>
                <a:extLst>
                  <a:ext uri="{0D108BD9-81ED-4DB2-BD59-A6C34878D82A}">
                    <a16:rowId xmlns:a16="http://schemas.microsoft.com/office/drawing/2014/main" val="10000"/>
                  </a:ext>
                </a:extLst>
              </a:tr>
              <a:tr h="370840">
                <a:tc>
                  <a:txBody>
                    <a:bodyPr/>
                    <a:lstStyle/>
                    <a:p>
                      <a:r>
                        <a:rPr lang="en-US" dirty="0"/>
                        <a:t>Technology</a:t>
                      </a:r>
                    </a:p>
                  </a:txBody>
                  <a:tcPr marL="121914" marR="1219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Transport technology (air transport, containerization).</a:t>
                      </a:r>
                    </a:p>
                    <a:p>
                      <a:r>
                        <a:rPr lang="en-US" dirty="0"/>
                        <a:t>Communication technology (mass communication, internet, electronic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Scientific standardization (weights</a:t>
                      </a:r>
                      <a:r>
                        <a:rPr lang="en-US" baseline="0" dirty="0"/>
                        <a:t> and </a:t>
                      </a:r>
                      <a:r>
                        <a:rPr lang="en-US" dirty="0"/>
                        <a:t>measures, time zones).</a:t>
                      </a:r>
                    </a:p>
                  </a:txBody>
                  <a:tcPr marL="121914" marR="121914"/>
                </a:tc>
                <a:extLst>
                  <a:ext uri="{0D108BD9-81ED-4DB2-BD59-A6C34878D82A}">
                    <a16:rowId xmlns:a16="http://schemas.microsoft.com/office/drawing/2014/main" val="10001"/>
                  </a:ext>
                </a:extLst>
              </a:tr>
              <a:tr h="370840">
                <a:tc>
                  <a:txBody>
                    <a:bodyPr/>
                    <a:lstStyle/>
                    <a:p>
                      <a:r>
                        <a:rPr lang="en-US" dirty="0"/>
                        <a:t>Cultural</a:t>
                      </a:r>
                    </a:p>
                  </a:txBody>
                  <a:tcPr marL="121914" marR="121914"/>
                </a:tc>
                <a:tc>
                  <a:txBody>
                    <a:bodyPr/>
                    <a:lstStyle/>
                    <a:p>
                      <a:r>
                        <a:rPr lang="en-US" dirty="0"/>
                        <a:t>Spread of ideologies (religions, democracy).</a:t>
                      </a:r>
                    </a:p>
                    <a:p>
                      <a:r>
                        <a:rPr lang="en-US" dirty="0"/>
                        <a:t>Development of global events (Olympics, World Cup).</a:t>
                      </a:r>
                    </a:p>
                    <a:p>
                      <a:r>
                        <a:rPr lang="en-US" dirty="0"/>
                        <a:t>Consumerism</a:t>
                      </a:r>
                      <a:r>
                        <a:rPr lang="en-US" baseline="0" dirty="0"/>
                        <a:t> (</a:t>
                      </a:r>
                      <a:r>
                        <a:rPr lang="en-US" dirty="0"/>
                        <a:t>global brands).</a:t>
                      </a:r>
                    </a:p>
                  </a:txBody>
                  <a:tcPr marL="121914" marR="121914"/>
                </a:tc>
                <a:extLst>
                  <a:ext uri="{0D108BD9-81ED-4DB2-BD59-A6C34878D82A}">
                    <a16:rowId xmlns:a16="http://schemas.microsoft.com/office/drawing/2014/main" val="10002"/>
                  </a:ext>
                </a:extLst>
              </a:tr>
              <a:tr h="370840">
                <a:tc>
                  <a:txBody>
                    <a:bodyPr/>
                    <a:lstStyle/>
                    <a:p>
                      <a:r>
                        <a:rPr lang="en-US" dirty="0"/>
                        <a:t>Economic</a:t>
                      </a:r>
                    </a:p>
                  </a:txBody>
                  <a:tcPr marL="121914" marR="121914"/>
                </a:tc>
                <a:tc>
                  <a:txBody>
                    <a:bodyPr/>
                    <a:lstStyle/>
                    <a:p>
                      <a:r>
                        <a:rPr lang="en-US" dirty="0"/>
                        <a:t>Voyages of exploration (15th – 17th centuries).</a:t>
                      </a:r>
                    </a:p>
                    <a:p>
                      <a:r>
                        <a:rPr lang="en-US" dirty="0"/>
                        <a:t>Commercial policy (free trade).</a:t>
                      </a:r>
                    </a:p>
                    <a:p>
                      <a:r>
                        <a:rPr lang="en-US" dirty="0"/>
                        <a:t>Expansion of trade and markets (comparative advantages).</a:t>
                      </a:r>
                    </a:p>
                    <a:p>
                      <a:r>
                        <a:rPr lang="en-US" dirty="0"/>
                        <a:t>Multinational corporations (global production).</a:t>
                      </a:r>
                    </a:p>
                  </a:txBody>
                  <a:tcPr marL="121914" marR="121914"/>
                </a:tc>
                <a:extLst>
                  <a:ext uri="{0D108BD9-81ED-4DB2-BD59-A6C34878D82A}">
                    <a16:rowId xmlns:a16="http://schemas.microsoft.com/office/drawing/2014/main" val="10003"/>
                  </a:ext>
                </a:extLst>
              </a:tr>
              <a:tr h="370840">
                <a:tc>
                  <a:txBody>
                    <a:bodyPr/>
                    <a:lstStyle/>
                    <a:p>
                      <a:r>
                        <a:rPr lang="en-US" dirty="0"/>
                        <a:t>Political</a:t>
                      </a:r>
                    </a:p>
                  </a:txBody>
                  <a:tcPr marL="121914" marR="121914"/>
                </a:tc>
                <a:tc>
                  <a:txBody>
                    <a:bodyPr/>
                    <a:lstStyle/>
                    <a:p>
                      <a:r>
                        <a:rPr lang="en-US" dirty="0"/>
                        <a:t>International regulations (institutions facilitating international exchanges).</a:t>
                      </a:r>
                    </a:p>
                    <a:p>
                      <a:r>
                        <a:rPr lang="en-US" dirty="0"/>
                        <a:t>Environmental consciousness (climate change, pollution, endangered species).</a:t>
                      </a:r>
                    </a:p>
                  </a:txBody>
                  <a:tcPr marL="121914" marR="121914"/>
                </a:tc>
                <a:extLst>
                  <a:ext uri="{0D108BD9-81ED-4DB2-BD59-A6C34878D82A}">
                    <a16:rowId xmlns:a16="http://schemas.microsoft.com/office/drawing/2014/main" val="10004"/>
                  </a:ext>
                </a:extLst>
              </a:tr>
            </a:tbl>
          </a:graphicData>
        </a:graphic>
      </p:graphicFrame>
      <p:sp>
        <p:nvSpPr>
          <p:cNvPr id="5" name="TextBox 4"/>
          <p:cNvSpPr txBox="1"/>
          <p:nvPr/>
        </p:nvSpPr>
        <p:spPr>
          <a:xfrm>
            <a:off x="3322059" y="5860390"/>
            <a:ext cx="6458973" cy="400110"/>
          </a:xfrm>
          <a:prstGeom prst="rect">
            <a:avLst/>
          </a:prstGeom>
          <a:noFill/>
        </p:spPr>
        <p:txBody>
          <a:bodyPr wrap="square" rtlCol="0">
            <a:spAutoFit/>
          </a:bodyPr>
          <a:lstStyle/>
          <a:p>
            <a:r>
              <a:rPr lang="en-US" sz="2000" b="1" dirty="0">
                <a:latin typeface="Agency FB" pitchFamily="34" charset="0"/>
              </a:rPr>
              <a:t>Explain the main possible factors favoring globalization.</a:t>
            </a:r>
          </a:p>
        </p:txBody>
      </p:sp>
      <p:pic>
        <p:nvPicPr>
          <p:cNvPr id="6"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3463" y="5840698"/>
            <a:ext cx="914400" cy="652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When Did Globalization Began?</a:t>
            </a:r>
          </a:p>
        </p:txBody>
      </p:sp>
      <p:sp>
        <p:nvSpPr>
          <p:cNvPr id="6" name="Rectangle: Rounded Corners 5">
            <a:extLst>
              <a:ext uri="{FF2B5EF4-FFF2-40B4-BE49-F238E27FC236}">
                <a16:creationId xmlns:a16="http://schemas.microsoft.com/office/drawing/2014/main" id="{56F3C2AA-C127-4E34-9588-1436AD6E8B28}"/>
              </a:ext>
            </a:extLst>
          </p:cNvPr>
          <p:cNvSpPr/>
          <p:nvPr/>
        </p:nvSpPr>
        <p:spPr>
          <a:xfrm>
            <a:off x="8797895" y="1871637"/>
            <a:ext cx="3017520" cy="4023360"/>
          </a:xfrm>
          <a:prstGeom prst="roundRect">
            <a:avLst>
              <a:gd name="adj" fmla="val 486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7" name="Rectangle: Rounded Corners 6">
            <a:extLst>
              <a:ext uri="{FF2B5EF4-FFF2-40B4-BE49-F238E27FC236}">
                <a16:creationId xmlns:a16="http://schemas.microsoft.com/office/drawing/2014/main" id="{D876B9FA-DA31-48C9-954E-F8BB24B25962}"/>
              </a:ext>
            </a:extLst>
          </p:cNvPr>
          <p:cNvSpPr/>
          <p:nvPr/>
        </p:nvSpPr>
        <p:spPr>
          <a:xfrm>
            <a:off x="5699361" y="1871637"/>
            <a:ext cx="3017520" cy="4023360"/>
          </a:xfrm>
          <a:prstGeom prst="roundRect">
            <a:avLst>
              <a:gd name="adj" fmla="val 486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8" name="Rectangle: Rounded Corners 7">
            <a:extLst>
              <a:ext uri="{FF2B5EF4-FFF2-40B4-BE49-F238E27FC236}">
                <a16:creationId xmlns:a16="http://schemas.microsoft.com/office/drawing/2014/main" id="{9888AC9E-7E0D-4E01-BC2F-480041E92089}"/>
              </a:ext>
            </a:extLst>
          </p:cNvPr>
          <p:cNvSpPr/>
          <p:nvPr/>
        </p:nvSpPr>
        <p:spPr>
          <a:xfrm>
            <a:off x="2600826" y="1871637"/>
            <a:ext cx="3017520" cy="4023360"/>
          </a:xfrm>
          <a:prstGeom prst="roundRect">
            <a:avLst>
              <a:gd name="adj" fmla="val 486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0" name="Rectangle: Rounded Corners 9">
            <a:extLst>
              <a:ext uri="{FF2B5EF4-FFF2-40B4-BE49-F238E27FC236}">
                <a16:creationId xmlns:a16="http://schemas.microsoft.com/office/drawing/2014/main" id="{63A23425-D4D9-49BB-8AA1-A6070399A0EF}"/>
              </a:ext>
            </a:extLst>
          </p:cNvPr>
          <p:cNvSpPr/>
          <p:nvPr/>
        </p:nvSpPr>
        <p:spPr>
          <a:xfrm>
            <a:off x="2600827" y="1382354"/>
            <a:ext cx="30175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Antiquity</a:t>
            </a:r>
          </a:p>
        </p:txBody>
      </p:sp>
      <p:sp>
        <p:nvSpPr>
          <p:cNvPr id="12" name="Rectangle: Rounded Corners 11">
            <a:extLst>
              <a:ext uri="{FF2B5EF4-FFF2-40B4-BE49-F238E27FC236}">
                <a16:creationId xmlns:a16="http://schemas.microsoft.com/office/drawing/2014/main" id="{C345C34A-C8BD-4E66-8A04-9E031F4BC610}"/>
              </a:ext>
            </a:extLst>
          </p:cNvPr>
          <p:cNvSpPr/>
          <p:nvPr/>
        </p:nvSpPr>
        <p:spPr>
          <a:xfrm>
            <a:off x="5700964" y="1382354"/>
            <a:ext cx="30175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Modern Era</a:t>
            </a:r>
          </a:p>
        </p:txBody>
      </p:sp>
      <p:sp>
        <p:nvSpPr>
          <p:cNvPr id="14" name="Rectangle: Rounded Corners 13">
            <a:extLst>
              <a:ext uri="{FF2B5EF4-FFF2-40B4-BE49-F238E27FC236}">
                <a16:creationId xmlns:a16="http://schemas.microsoft.com/office/drawing/2014/main" id="{825A6B21-EB70-4732-B2E0-E0A7CB82B5D4}"/>
              </a:ext>
            </a:extLst>
          </p:cNvPr>
          <p:cNvSpPr/>
          <p:nvPr/>
        </p:nvSpPr>
        <p:spPr>
          <a:xfrm>
            <a:off x="8801101" y="1382354"/>
            <a:ext cx="30175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Post-Modern</a:t>
            </a:r>
          </a:p>
        </p:txBody>
      </p:sp>
      <p:sp>
        <p:nvSpPr>
          <p:cNvPr id="16" name="Rectangle: Rounded Corners 15">
            <a:extLst>
              <a:ext uri="{FF2B5EF4-FFF2-40B4-BE49-F238E27FC236}">
                <a16:creationId xmlns:a16="http://schemas.microsoft.com/office/drawing/2014/main" id="{E4054A13-B4C5-43CC-97A9-D297AB7691FB}"/>
              </a:ext>
            </a:extLst>
          </p:cNvPr>
          <p:cNvSpPr/>
          <p:nvPr/>
        </p:nvSpPr>
        <p:spPr>
          <a:xfrm>
            <a:off x="459204" y="1931797"/>
            <a:ext cx="2103120" cy="36576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Arial Narrow" panose="020B0606020202030204" pitchFamily="34" charset="0"/>
              </a:rPr>
              <a:t>Time Frame</a:t>
            </a:r>
          </a:p>
        </p:txBody>
      </p:sp>
      <p:sp>
        <p:nvSpPr>
          <p:cNvPr id="18" name="Rectangle: Rounded Corners 17">
            <a:extLst>
              <a:ext uri="{FF2B5EF4-FFF2-40B4-BE49-F238E27FC236}">
                <a16:creationId xmlns:a16="http://schemas.microsoft.com/office/drawing/2014/main" id="{09D9FEED-49D7-4A31-8690-837613213F78}"/>
              </a:ext>
            </a:extLst>
          </p:cNvPr>
          <p:cNvSpPr/>
          <p:nvPr/>
        </p:nvSpPr>
        <p:spPr>
          <a:xfrm>
            <a:off x="459204" y="2532783"/>
            <a:ext cx="2103120" cy="36576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a:latin typeface="Arial Narrow" panose="020B0606020202030204" pitchFamily="34" charset="0"/>
              </a:rPr>
              <a:t>Economic System</a:t>
            </a:r>
            <a:endParaRPr lang="en-US" sz="2000" b="1" dirty="0">
              <a:latin typeface="Arial Narrow" panose="020B0606020202030204" pitchFamily="34" charset="0"/>
            </a:endParaRPr>
          </a:p>
        </p:txBody>
      </p:sp>
      <p:sp>
        <p:nvSpPr>
          <p:cNvPr id="20" name="Rectangle: Rounded Corners 19">
            <a:extLst>
              <a:ext uri="{FF2B5EF4-FFF2-40B4-BE49-F238E27FC236}">
                <a16:creationId xmlns:a16="http://schemas.microsoft.com/office/drawing/2014/main" id="{AC14C55B-0376-46EA-B34C-83A9450969DD}"/>
              </a:ext>
            </a:extLst>
          </p:cNvPr>
          <p:cNvSpPr/>
          <p:nvPr/>
        </p:nvSpPr>
        <p:spPr>
          <a:xfrm>
            <a:off x="459204" y="3107897"/>
            <a:ext cx="2103120" cy="36576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Arial Narrow" panose="020B0606020202030204" pitchFamily="34" charset="0"/>
              </a:rPr>
              <a:t>Foundation</a:t>
            </a:r>
          </a:p>
        </p:txBody>
      </p:sp>
      <p:sp>
        <p:nvSpPr>
          <p:cNvPr id="22" name="Rectangle: Rounded Corners 21">
            <a:extLst>
              <a:ext uri="{FF2B5EF4-FFF2-40B4-BE49-F238E27FC236}">
                <a16:creationId xmlns:a16="http://schemas.microsoft.com/office/drawing/2014/main" id="{86A7169A-4559-40EA-9356-B2513575B9F9}"/>
              </a:ext>
            </a:extLst>
          </p:cNvPr>
          <p:cNvSpPr/>
          <p:nvPr/>
        </p:nvSpPr>
        <p:spPr>
          <a:xfrm>
            <a:off x="456399" y="3833835"/>
            <a:ext cx="2103120" cy="36576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Arial Narrow" panose="020B0606020202030204" pitchFamily="34" charset="0"/>
              </a:rPr>
              <a:t>Acceleration</a:t>
            </a:r>
          </a:p>
        </p:txBody>
      </p:sp>
      <p:sp>
        <p:nvSpPr>
          <p:cNvPr id="24" name="Rectangle: Rounded Corners 23">
            <a:extLst>
              <a:ext uri="{FF2B5EF4-FFF2-40B4-BE49-F238E27FC236}">
                <a16:creationId xmlns:a16="http://schemas.microsoft.com/office/drawing/2014/main" id="{382BF9AA-B189-48AF-8F84-71E3688B175E}"/>
              </a:ext>
            </a:extLst>
          </p:cNvPr>
          <p:cNvSpPr/>
          <p:nvPr/>
        </p:nvSpPr>
        <p:spPr>
          <a:xfrm>
            <a:off x="456399" y="4599483"/>
            <a:ext cx="2103120" cy="36576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Arial Narrow" panose="020B0606020202030204" pitchFamily="34" charset="0"/>
              </a:rPr>
              <a:t>Form</a:t>
            </a:r>
          </a:p>
        </p:txBody>
      </p:sp>
      <p:sp>
        <p:nvSpPr>
          <p:cNvPr id="26" name="Rectangle: Rounded Corners 25">
            <a:extLst>
              <a:ext uri="{FF2B5EF4-FFF2-40B4-BE49-F238E27FC236}">
                <a16:creationId xmlns:a16="http://schemas.microsoft.com/office/drawing/2014/main" id="{9408CDD1-DC45-418F-8FD1-DB8D78FFD91A}"/>
              </a:ext>
            </a:extLst>
          </p:cNvPr>
          <p:cNvSpPr/>
          <p:nvPr/>
        </p:nvSpPr>
        <p:spPr>
          <a:xfrm>
            <a:off x="456399" y="5172467"/>
            <a:ext cx="2103120" cy="36576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Arial Narrow" panose="020B0606020202030204" pitchFamily="34" charset="0"/>
              </a:rPr>
              <a:t>Mobility</a:t>
            </a:r>
          </a:p>
        </p:txBody>
      </p:sp>
      <p:sp>
        <p:nvSpPr>
          <p:cNvPr id="28" name="TextBox 27">
            <a:extLst>
              <a:ext uri="{FF2B5EF4-FFF2-40B4-BE49-F238E27FC236}">
                <a16:creationId xmlns:a16="http://schemas.microsoft.com/office/drawing/2014/main" id="{C80FFEC3-FFA9-4AFB-98A0-3C8B9966E37B}"/>
              </a:ext>
            </a:extLst>
          </p:cNvPr>
          <p:cNvSpPr txBox="1"/>
          <p:nvPr/>
        </p:nvSpPr>
        <p:spPr>
          <a:xfrm>
            <a:off x="2600827" y="1931797"/>
            <a:ext cx="2964273" cy="369332"/>
          </a:xfrm>
          <a:prstGeom prst="rect">
            <a:avLst/>
          </a:prstGeom>
          <a:noFill/>
        </p:spPr>
        <p:txBody>
          <a:bodyPr wrap="none">
            <a:spAutoFit/>
          </a:bodyPr>
          <a:lstStyle/>
          <a:p>
            <a:pPr marL="285750" indent="-285750">
              <a:buFont typeface="Arial" panose="020B0604020202020204" pitchFamily="34" charset="0"/>
              <a:buChar char="•"/>
            </a:pPr>
            <a:r>
              <a:rPr lang="en-US" dirty="0">
                <a:latin typeface="Arial Narrow" panose="020B0606020202030204" pitchFamily="34" charset="0"/>
              </a:rPr>
              <a:t>Since the beginning</a:t>
            </a:r>
            <a:r>
              <a:rPr lang="en-US" baseline="0" dirty="0">
                <a:latin typeface="Arial Narrow" panose="020B0606020202030204" pitchFamily="34" charset="0"/>
              </a:rPr>
              <a:t> of history</a:t>
            </a:r>
            <a:endParaRPr lang="en-US" dirty="0">
              <a:latin typeface="Arial Narrow" panose="020B0606020202030204" pitchFamily="34" charset="0"/>
            </a:endParaRPr>
          </a:p>
        </p:txBody>
      </p:sp>
      <p:sp>
        <p:nvSpPr>
          <p:cNvPr id="30" name="TextBox 29">
            <a:extLst>
              <a:ext uri="{FF2B5EF4-FFF2-40B4-BE49-F238E27FC236}">
                <a16:creationId xmlns:a16="http://schemas.microsoft.com/office/drawing/2014/main" id="{8D9B5C46-4AD3-432F-BC4D-5480719A9EF0}"/>
              </a:ext>
            </a:extLst>
          </p:cNvPr>
          <p:cNvSpPr txBox="1"/>
          <p:nvPr/>
        </p:nvSpPr>
        <p:spPr>
          <a:xfrm>
            <a:off x="5700964" y="1931797"/>
            <a:ext cx="2066591" cy="369332"/>
          </a:xfrm>
          <a:prstGeom prst="rect">
            <a:avLst/>
          </a:prstGeom>
          <a:noFill/>
        </p:spPr>
        <p:txBody>
          <a:bodyPr wrap="none">
            <a:spAutoFit/>
          </a:bodyPr>
          <a:lstStyle/>
          <a:p>
            <a:pPr marL="285750" indent="-285750">
              <a:buFont typeface="Arial" panose="020B0604020202020204" pitchFamily="34" charset="0"/>
              <a:buChar char="•"/>
            </a:pPr>
            <a:r>
              <a:rPr lang="en-US" dirty="0">
                <a:latin typeface="Arial Narrow" panose="020B0606020202030204" pitchFamily="34" charset="0"/>
              </a:rPr>
              <a:t>Nineteenth century</a:t>
            </a:r>
          </a:p>
        </p:txBody>
      </p:sp>
      <p:sp>
        <p:nvSpPr>
          <p:cNvPr id="32" name="TextBox 31">
            <a:extLst>
              <a:ext uri="{FF2B5EF4-FFF2-40B4-BE49-F238E27FC236}">
                <a16:creationId xmlns:a16="http://schemas.microsoft.com/office/drawing/2014/main" id="{003E6FAC-E7D5-444A-A1E7-34DC1903AAF7}"/>
              </a:ext>
            </a:extLst>
          </p:cNvPr>
          <p:cNvSpPr txBox="1"/>
          <p:nvPr/>
        </p:nvSpPr>
        <p:spPr>
          <a:xfrm>
            <a:off x="8801101" y="1931797"/>
            <a:ext cx="1968296" cy="369332"/>
          </a:xfrm>
          <a:prstGeom prst="rect">
            <a:avLst/>
          </a:prstGeom>
          <a:noFill/>
        </p:spPr>
        <p:txBody>
          <a:bodyPr wrap="none">
            <a:spAutoFit/>
          </a:bodyPr>
          <a:lstStyle/>
          <a:p>
            <a:pPr marL="285750" indent="-285750">
              <a:buFont typeface="Arial" panose="020B0604020202020204" pitchFamily="34" charset="0"/>
              <a:buChar char="•"/>
            </a:pPr>
            <a:r>
              <a:rPr lang="en-US" dirty="0">
                <a:latin typeface="Arial Narrow" panose="020B0606020202030204" pitchFamily="34" charset="0"/>
              </a:rPr>
              <a:t>After World War II</a:t>
            </a:r>
          </a:p>
        </p:txBody>
      </p:sp>
      <p:sp>
        <p:nvSpPr>
          <p:cNvPr id="34" name="TextBox 33">
            <a:extLst>
              <a:ext uri="{FF2B5EF4-FFF2-40B4-BE49-F238E27FC236}">
                <a16:creationId xmlns:a16="http://schemas.microsoft.com/office/drawing/2014/main" id="{99934B9A-633A-4408-84C3-29EAE1F32F27}"/>
              </a:ext>
            </a:extLst>
          </p:cNvPr>
          <p:cNvSpPr txBox="1"/>
          <p:nvPr/>
        </p:nvSpPr>
        <p:spPr>
          <a:xfrm>
            <a:off x="2600827" y="2525651"/>
            <a:ext cx="2659702" cy="369332"/>
          </a:xfrm>
          <a:prstGeom prst="rect">
            <a:avLst/>
          </a:prstGeom>
          <a:noFill/>
        </p:spPr>
        <p:txBody>
          <a:bodyPr wrap="none">
            <a:spAutoFit/>
          </a:bodyPr>
          <a:lstStyle/>
          <a:p>
            <a:pPr marL="285750" indent="-285750">
              <a:buFont typeface="Arial" panose="020B0604020202020204" pitchFamily="34" charset="0"/>
              <a:buChar char="•"/>
            </a:pPr>
            <a:r>
              <a:rPr lang="en-US" dirty="0">
                <a:latin typeface="Arial Narrow" panose="020B0606020202030204" pitchFamily="34" charset="0"/>
              </a:rPr>
              <a:t>Imperialism / Mercantilism</a:t>
            </a:r>
          </a:p>
        </p:txBody>
      </p:sp>
      <p:sp>
        <p:nvSpPr>
          <p:cNvPr id="36" name="TextBox 35">
            <a:extLst>
              <a:ext uri="{FF2B5EF4-FFF2-40B4-BE49-F238E27FC236}">
                <a16:creationId xmlns:a16="http://schemas.microsoft.com/office/drawing/2014/main" id="{024F51D7-3701-4FD1-866A-725E2B1D689D}"/>
              </a:ext>
            </a:extLst>
          </p:cNvPr>
          <p:cNvSpPr txBox="1"/>
          <p:nvPr/>
        </p:nvSpPr>
        <p:spPr>
          <a:xfrm>
            <a:off x="5700964" y="2525651"/>
            <a:ext cx="2534668" cy="369332"/>
          </a:xfrm>
          <a:prstGeom prst="rect">
            <a:avLst/>
          </a:prstGeom>
          <a:noFill/>
        </p:spPr>
        <p:txBody>
          <a:bodyPr wrap="none">
            <a:spAutoFit/>
          </a:bodyPr>
          <a:lstStyle/>
          <a:p>
            <a:pPr marL="285750" indent="-285750">
              <a:buFont typeface="Arial" panose="020B0604020202020204" pitchFamily="34" charset="0"/>
              <a:buChar char="•"/>
            </a:pPr>
            <a:r>
              <a:rPr lang="en-US" dirty="0">
                <a:latin typeface="Arial Narrow" panose="020B0606020202030204" pitchFamily="34" charset="0"/>
              </a:rPr>
              <a:t>Imperialism / Capitalism</a:t>
            </a:r>
          </a:p>
        </p:txBody>
      </p:sp>
      <p:sp>
        <p:nvSpPr>
          <p:cNvPr id="38" name="TextBox 37">
            <a:extLst>
              <a:ext uri="{FF2B5EF4-FFF2-40B4-BE49-F238E27FC236}">
                <a16:creationId xmlns:a16="http://schemas.microsoft.com/office/drawing/2014/main" id="{6AF033D0-BC5F-45F5-980A-72BF6A2A9532}"/>
              </a:ext>
            </a:extLst>
          </p:cNvPr>
          <p:cNvSpPr txBox="1"/>
          <p:nvPr/>
        </p:nvSpPr>
        <p:spPr>
          <a:xfrm>
            <a:off x="8801101" y="2525651"/>
            <a:ext cx="2534668" cy="369332"/>
          </a:xfrm>
          <a:prstGeom prst="rect">
            <a:avLst/>
          </a:prstGeom>
          <a:noFill/>
        </p:spPr>
        <p:txBody>
          <a:bodyPr wrap="none">
            <a:spAutoFit/>
          </a:bodyPr>
          <a:lstStyle/>
          <a:p>
            <a:pPr marL="285750" indent="-285750">
              <a:buFont typeface="Arial" panose="020B0604020202020204" pitchFamily="34" charset="0"/>
              <a:buChar char="•"/>
            </a:pPr>
            <a:r>
              <a:rPr lang="en-US" dirty="0">
                <a:latin typeface="Arial Narrow" panose="020B0606020202030204" pitchFamily="34" charset="0"/>
              </a:rPr>
              <a:t>Capitalism / Corporatism</a:t>
            </a:r>
          </a:p>
        </p:txBody>
      </p:sp>
      <p:sp>
        <p:nvSpPr>
          <p:cNvPr id="40" name="TextBox 39">
            <a:extLst>
              <a:ext uri="{FF2B5EF4-FFF2-40B4-BE49-F238E27FC236}">
                <a16:creationId xmlns:a16="http://schemas.microsoft.com/office/drawing/2014/main" id="{BD2C8E23-9ACA-402C-99E9-AB2B590ED648}"/>
              </a:ext>
            </a:extLst>
          </p:cNvPr>
          <p:cNvSpPr txBox="1"/>
          <p:nvPr/>
        </p:nvSpPr>
        <p:spPr>
          <a:xfrm>
            <a:off x="2600827" y="3090094"/>
            <a:ext cx="3017520"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Exploration, war (expansion) and trade</a:t>
            </a:r>
          </a:p>
        </p:txBody>
      </p:sp>
      <p:sp>
        <p:nvSpPr>
          <p:cNvPr id="42" name="TextBox 41">
            <a:extLst>
              <a:ext uri="{FF2B5EF4-FFF2-40B4-BE49-F238E27FC236}">
                <a16:creationId xmlns:a16="http://schemas.microsoft.com/office/drawing/2014/main" id="{82E9165F-C36D-498C-8532-FBF11AE83E02}"/>
              </a:ext>
            </a:extLst>
          </p:cNvPr>
          <p:cNvSpPr txBox="1"/>
          <p:nvPr/>
        </p:nvSpPr>
        <p:spPr>
          <a:xfrm>
            <a:off x="5700964" y="3090094"/>
            <a:ext cx="3017520"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Mass production and consumption</a:t>
            </a:r>
          </a:p>
        </p:txBody>
      </p:sp>
      <p:sp>
        <p:nvSpPr>
          <p:cNvPr id="44" name="TextBox 43">
            <a:extLst>
              <a:ext uri="{FF2B5EF4-FFF2-40B4-BE49-F238E27FC236}">
                <a16:creationId xmlns:a16="http://schemas.microsoft.com/office/drawing/2014/main" id="{0582A8E5-8BF0-4A13-A8AF-1551024C491F}"/>
              </a:ext>
            </a:extLst>
          </p:cNvPr>
          <p:cNvSpPr txBox="1"/>
          <p:nvPr/>
        </p:nvSpPr>
        <p:spPr>
          <a:xfrm>
            <a:off x="8801101" y="3090094"/>
            <a:ext cx="301752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Trade liberalization</a:t>
            </a:r>
          </a:p>
        </p:txBody>
      </p:sp>
      <p:sp>
        <p:nvSpPr>
          <p:cNvPr id="46" name="TextBox 45">
            <a:extLst>
              <a:ext uri="{FF2B5EF4-FFF2-40B4-BE49-F238E27FC236}">
                <a16:creationId xmlns:a16="http://schemas.microsoft.com/office/drawing/2014/main" id="{E4F902A8-5B6D-4C5E-8D61-2D85EE91D9E9}"/>
              </a:ext>
            </a:extLst>
          </p:cNvPr>
          <p:cNvSpPr txBox="1"/>
          <p:nvPr/>
        </p:nvSpPr>
        <p:spPr>
          <a:xfrm>
            <a:off x="2600827" y="3828644"/>
            <a:ext cx="3017520"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Age of exploration of colonialism (15-16th century)</a:t>
            </a:r>
          </a:p>
        </p:txBody>
      </p:sp>
      <p:sp>
        <p:nvSpPr>
          <p:cNvPr id="48" name="TextBox 47">
            <a:extLst>
              <a:ext uri="{FF2B5EF4-FFF2-40B4-BE49-F238E27FC236}">
                <a16:creationId xmlns:a16="http://schemas.microsoft.com/office/drawing/2014/main" id="{D230E208-7193-484E-86D8-553C893C3400}"/>
              </a:ext>
            </a:extLst>
          </p:cNvPr>
          <p:cNvSpPr txBox="1"/>
          <p:nvPr/>
        </p:nvSpPr>
        <p:spPr>
          <a:xfrm>
            <a:off x="5700964" y="3828644"/>
            <a:ext cx="301752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Berlin Conference (1884)</a:t>
            </a:r>
          </a:p>
        </p:txBody>
      </p:sp>
      <p:sp>
        <p:nvSpPr>
          <p:cNvPr id="50" name="TextBox 49">
            <a:extLst>
              <a:ext uri="{FF2B5EF4-FFF2-40B4-BE49-F238E27FC236}">
                <a16:creationId xmlns:a16="http://schemas.microsoft.com/office/drawing/2014/main" id="{E180D100-4835-4C36-9FD3-37A945FAFACE}"/>
              </a:ext>
            </a:extLst>
          </p:cNvPr>
          <p:cNvSpPr txBox="1"/>
          <p:nvPr/>
        </p:nvSpPr>
        <p:spPr>
          <a:xfrm>
            <a:off x="8801101" y="3828644"/>
            <a:ext cx="3017520"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Fall of the Soviet Union</a:t>
            </a:r>
          </a:p>
          <a:p>
            <a:pPr marL="285750" indent="-285750">
              <a:buFont typeface="Arial" panose="020B0604020202020204" pitchFamily="34" charset="0"/>
              <a:buChar char="•"/>
            </a:pPr>
            <a:r>
              <a:rPr lang="en-US" dirty="0">
                <a:latin typeface="Arial Narrow" panose="020B0606020202030204" pitchFamily="34" charset="0"/>
              </a:rPr>
              <a:t>Entry of China in world trade</a:t>
            </a:r>
          </a:p>
        </p:txBody>
      </p:sp>
      <p:sp>
        <p:nvSpPr>
          <p:cNvPr id="52" name="TextBox 51">
            <a:extLst>
              <a:ext uri="{FF2B5EF4-FFF2-40B4-BE49-F238E27FC236}">
                <a16:creationId xmlns:a16="http://schemas.microsoft.com/office/drawing/2014/main" id="{79C08808-2159-4D6F-9A1F-EA3A41D65A1E}"/>
              </a:ext>
            </a:extLst>
          </p:cNvPr>
          <p:cNvSpPr txBox="1"/>
          <p:nvPr/>
        </p:nvSpPr>
        <p:spPr>
          <a:xfrm>
            <a:off x="2600827" y="4598057"/>
            <a:ext cx="301752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Empires</a:t>
            </a:r>
          </a:p>
        </p:txBody>
      </p:sp>
      <p:sp>
        <p:nvSpPr>
          <p:cNvPr id="54" name="TextBox 53">
            <a:extLst>
              <a:ext uri="{FF2B5EF4-FFF2-40B4-BE49-F238E27FC236}">
                <a16:creationId xmlns:a16="http://schemas.microsoft.com/office/drawing/2014/main" id="{DB5E50F7-2801-4C7C-8610-3988F8F042E9}"/>
              </a:ext>
            </a:extLst>
          </p:cNvPr>
          <p:cNvSpPr txBox="1"/>
          <p:nvPr/>
        </p:nvSpPr>
        <p:spPr>
          <a:xfrm>
            <a:off x="5699361" y="4598057"/>
            <a:ext cx="301752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Nation-states</a:t>
            </a:r>
          </a:p>
        </p:txBody>
      </p:sp>
      <p:sp>
        <p:nvSpPr>
          <p:cNvPr id="56" name="TextBox 55">
            <a:extLst>
              <a:ext uri="{FF2B5EF4-FFF2-40B4-BE49-F238E27FC236}">
                <a16:creationId xmlns:a16="http://schemas.microsoft.com/office/drawing/2014/main" id="{5DE48D9B-3852-4D8A-86B0-23015690BC65}"/>
              </a:ext>
            </a:extLst>
          </p:cNvPr>
          <p:cNvSpPr txBox="1"/>
          <p:nvPr/>
        </p:nvSpPr>
        <p:spPr>
          <a:xfrm>
            <a:off x="8801101" y="4598057"/>
            <a:ext cx="301752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Economic blocs</a:t>
            </a:r>
          </a:p>
        </p:txBody>
      </p:sp>
      <p:sp>
        <p:nvSpPr>
          <p:cNvPr id="58" name="TextBox 57">
            <a:extLst>
              <a:ext uri="{FF2B5EF4-FFF2-40B4-BE49-F238E27FC236}">
                <a16:creationId xmlns:a16="http://schemas.microsoft.com/office/drawing/2014/main" id="{D5A157A5-D0F0-462C-AE50-61703895FDB1}"/>
              </a:ext>
            </a:extLst>
          </p:cNvPr>
          <p:cNvSpPr txBox="1"/>
          <p:nvPr/>
        </p:nvSpPr>
        <p:spPr>
          <a:xfrm>
            <a:off x="2600827" y="5170189"/>
            <a:ext cx="3017520"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Trails and </a:t>
            </a:r>
            <a:r>
              <a:rPr lang="en-US" dirty="0" err="1">
                <a:latin typeface="Arial Narrow" panose="020B0606020202030204" pitchFamily="34" charset="0"/>
              </a:rPr>
              <a:t>sailships</a:t>
            </a:r>
            <a:endParaRPr lang="en-US" dirty="0">
              <a:latin typeface="Arial Narrow" panose="020B0606020202030204" pitchFamily="34" charset="0"/>
            </a:endParaRPr>
          </a:p>
        </p:txBody>
      </p:sp>
      <p:sp>
        <p:nvSpPr>
          <p:cNvPr id="60" name="TextBox 59">
            <a:extLst>
              <a:ext uri="{FF2B5EF4-FFF2-40B4-BE49-F238E27FC236}">
                <a16:creationId xmlns:a16="http://schemas.microsoft.com/office/drawing/2014/main" id="{6E934114-AC65-4345-9ECD-227C670B1FB8}"/>
              </a:ext>
            </a:extLst>
          </p:cNvPr>
          <p:cNvSpPr txBox="1"/>
          <p:nvPr/>
        </p:nvSpPr>
        <p:spPr>
          <a:xfrm>
            <a:off x="5699361" y="5170189"/>
            <a:ext cx="3017520"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Mechanized (steamship and rail)</a:t>
            </a:r>
          </a:p>
        </p:txBody>
      </p:sp>
      <p:sp>
        <p:nvSpPr>
          <p:cNvPr id="62" name="TextBox 61">
            <a:extLst>
              <a:ext uri="{FF2B5EF4-FFF2-40B4-BE49-F238E27FC236}">
                <a16:creationId xmlns:a16="http://schemas.microsoft.com/office/drawing/2014/main" id="{5C5B1866-9746-4E54-8A67-2831AECC00FA}"/>
              </a:ext>
            </a:extLst>
          </p:cNvPr>
          <p:cNvSpPr txBox="1"/>
          <p:nvPr/>
        </p:nvSpPr>
        <p:spPr>
          <a:xfrm>
            <a:off x="8797895" y="5170189"/>
            <a:ext cx="3017520"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Air transport, containerization and telecommunications</a:t>
            </a:r>
          </a:p>
        </p:txBody>
      </p:sp>
      <p:sp>
        <p:nvSpPr>
          <p:cNvPr id="64" name="Action Button: Document 63" title="Read this Web Page">
            <a:hlinkClick r:id="rId3" highlightClick="1"/>
            <a:extLst>
              <a:ext uri="{FF2B5EF4-FFF2-40B4-BE49-F238E27FC236}">
                <a16:creationId xmlns:a16="http://schemas.microsoft.com/office/drawing/2014/main" id="{5C7E3EFE-47F9-4D15-A445-5A72315345E2}"/>
              </a:ext>
            </a:extLst>
          </p:cNvPr>
          <p:cNvSpPr/>
          <p:nvPr/>
        </p:nvSpPr>
        <p:spPr bwMode="auto">
          <a:xfrm>
            <a:off x="8235632" y="270029"/>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66" name="TextBox 65">
            <a:extLst>
              <a:ext uri="{FF2B5EF4-FFF2-40B4-BE49-F238E27FC236}">
                <a16:creationId xmlns:a16="http://schemas.microsoft.com/office/drawing/2014/main" id="{F13C9D39-4B20-4BC6-AA37-67E73E84C9BC}"/>
              </a:ext>
            </a:extLst>
          </p:cNvPr>
          <p:cNvSpPr txBox="1"/>
          <p:nvPr/>
        </p:nvSpPr>
        <p:spPr>
          <a:xfrm>
            <a:off x="8869043" y="311254"/>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Early Forms of Globalization: Empires</a:t>
            </a:r>
          </a:p>
        </p:txBody>
      </p:sp>
      <p:pic>
        <p:nvPicPr>
          <p:cNvPr id="16387" name="Picture 2" descr="Image:Roman Empire map.svg">
            <a:hlinkClick r:id="rId3"/>
          </p:cNvPr>
          <p:cNvPicPr>
            <a:picLocks noChangeAspect="1" noChangeArrowheads="1"/>
          </p:cNvPicPr>
          <p:nvPr/>
        </p:nvPicPr>
        <p:blipFill>
          <a:blip r:embed="rId4" cstate="print"/>
          <a:srcRect/>
          <a:stretch>
            <a:fillRect/>
          </a:stretch>
        </p:blipFill>
        <p:spPr bwMode="auto">
          <a:xfrm>
            <a:off x="6811963" y="1358900"/>
            <a:ext cx="3371850" cy="2306638"/>
          </a:xfrm>
          <a:prstGeom prst="rect">
            <a:avLst/>
          </a:prstGeom>
          <a:noFill/>
          <a:ln w="25400">
            <a:solidFill>
              <a:srgbClr val="808080"/>
            </a:solidFill>
            <a:miter lim="800000"/>
            <a:headEnd/>
            <a:tailEnd/>
          </a:ln>
        </p:spPr>
      </p:pic>
      <p:pic>
        <p:nvPicPr>
          <p:cNvPr id="16388" name="Picture 10" descr="Mongolian Empir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73876" y="4198939"/>
            <a:ext cx="3021013" cy="1849437"/>
          </a:xfrm>
          <a:prstGeom prst="rect">
            <a:avLst/>
          </a:prstGeom>
          <a:noFill/>
          <a:ln w="25400">
            <a:solidFill>
              <a:srgbClr val="808080"/>
            </a:solidFill>
            <a:miter lim="800000"/>
            <a:headEnd/>
            <a:tailEnd/>
          </a:ln>
        </p:spPr>
      </p:pic>
      <p:pic>
        <p:nvPicPr>
          <p:cNvPr id="16389" name="Picture 6" descr="Image:Age-of-caliphs.png">
            <a:hlinkClick r:id="rId6"/>
          </p:cNvPr>
          <p:cNvPicPr>
            <a:picLocks noChangeAspect="1" noChangeArrowheads="1"/>
          </p:cNvPicPr>
          <p:nvPr/>
        </p:nvPicPr>
        <p:blipFill>
          <a:blip r:embed="rId7" cstate="print"/>
          <a:srcRect/>
          <a:stretch>
            <a:fillRect/>
          </a:stretch>
        </p:blipFill>
        <p:spPr bwMode="auto">
          <a:xfrm>
            <a:off x="1971004" y="4244975"/>
            <a:ext cx="3608388" cy="1760538"/>
          </a:xfrm>
          <a:prstGeom prst="rect">
            <a:avLst/>
          </a:prstGeom>
          <a:noFill/>
          <a:ln w="25400">
            <a:solidFill>
              <a:srgbClr val="808080"/>
            </a:solidFill>
            <a:miter lim="800000"/>
            <a:headEnd/>
            <a:tailEnd/>
          </a:ln>
        </p:spPr>
      </p:pic>
      <p:pic>
        <p:nvPicPr>
          <p:cNvPr id="16390" name="Picture 32" descr="China Dynasties"/>
          <p:cNvPicPr>
            <a:picLocks noChangeAspect="1" noChangeArrowheads="1"/>
          </p:cNvPicPr>
          <p:nvPr/>
        </p:nvPicPr>
        <p:blipFill>
          <a:blip r:embed="rId8" cstate="screen">
            <a:extLst>
              <a:ext uri="{28A0092B-C50C-407E-A947-70E740481C1C}">
                <a14:useLocalDpi xmlns:a14="http://schemas.microsoft.com/office/drawing/2010/main"/>
              </a:ext>
            </a:extLst>
          </a:blip>
          <a:srcRect l="51715" t="6819" r="331" b="50117"/>
          <a:stretch>
            <a:fillRect/>
          </a:stretch>
        </p:blipFill>
        <p:spPr bwMode="auto">
          <a:xfrm>
            <a:off x="2090068" y="1358901"/>
            <a:ext cx="3438525" cy="2316163"/>
          </a:xfrm>
          <a:prstGeom prst="rect">
            <a:avLst/>
          </a:prstGeom>
          <a:noFill/>
          <a:ln w="25400">
            <a:solidFill>
              <a:srgbClr val="808080"/>
            </a:solidFill>
            <a:miter lim="800000"/>
            <a:headEnd/>
            <a:tailEnd/>
          </a:ln>
        </p:spPr>
      </p:pic>
      <p:sp>
        <p:nvSpPr>
          <p:cNvPr id="16391" name="Rectangle 11"/>
          <p:cNvSpPr>
            <a:spLocks noChangeArrowheads="1"/>
          </p:cNvSpPr>
          <p:nvPr/>
        </p:nvSpPr>
        <p:spPr bwMode="auto">
          <a:xfrm>
            <a:off x="1675729" y="3652839"/>
            <a:ext cx="4514516" cy="338554"/>
          </a:xfrm>
          <a:prstGeom prst="rect">
            <a:avLst/>
          </a:prstGeom>
          <a:noFill/>
          <a:ln w="9525">
            <a:noFill/>
            <a:miter lim="800000"/>
            <a:headEnd/>
            <a:tailEnd/>
          </a:ln>
        </p:spPr>
        <p:txBody>
          <a:bodyPr wrap="square">
            <a:spAutoFit/>
          </a:bodyPr>
          <a:lstStyle/>
          <a:p>
            <a:r>
              <a:rPr lang="en-US" sz="1600" b="1" dirty="0">
                <a:latin typeface="Arial Narrow" pitchFamily="34" charset="0"/>
              </a:rPr>
              <a:t>Han Dynasty in China (2</a:t>
            </a:r>
            <a:r>
              <a:rPr lang="en-US" sz="1600" b="1" baseline="30000" dirty="0">
                <a:latin typeface="Arial Narrow" pitchFamily="34" charset="0"/>
              </a:rPr>
              <a:t>nd</a:t>
            </a:r>
            <a:r>
              <a:rPr lang="en-US" sz="1600" b="1" dirty="0">
                <a:latin typeface="Arial Narrow" pitchFamily="34" charset="0"/>
              </a:rPr>
              <a:t> century BCE to 3</a:t>
            </a:r>
            <a:r>
              <a:rPr lang="en-US" sz="1600" b="1" baseline="30000" dirty="0">
                <a:latin typeface="Arial Narrow" pitchFamily="34" charset="0"/>
              </a:rPr>
              <a:t>rd</a:t>
            </a:r>
            <a:r>
              <a:rPr lang="en-US" sz="1600" b="1" dirty="0">
                <a:latin typeface="Arial Narrow" pitchFamily="34" charset="0"/>
              </a:rPr>
              <a:t> century)</a:t>
            </a:r>
          </a:p>
        </p:txBody>
      </p:sp>
      <p:sp>
        <p:nvSpPr>
          <p:cNvPr id="16392" name="Rectangle 12"/>
          <p:cNvSpPr>
            <a:spLocks noChangeArrowheads="1"/>
          </p:cNvSpPr>
          <p:nvPr/>
        </p:nvSpPr>
        <p:spPr bwMode="auto">
          <a:xfrm>
            <a:off x="6577013" y="3652839"/>
            <a:ext cx="4251408" cy="338554"/>
          </a:xfrm>
          <a:prstGeom prst="rect">
            <a:avLst/>
          </a:prstGeom>
          <a:noFill/>
          <a:ln w="9525">
            <a:noFill/>
            <a:miter lim="800000"/>
            <a:headEnd/>
            <a:tailEnd/>
          </a:ln>
        </p:spPr>
        <p:txBody>
          <a:bodyPr wrap="square">
            <a:spAutoFit/>
          </a:bodyPr>
          <a:lstStyle/>
          <a:p>
            <a:r>
              <a:rPr lang="en-US" sz="1600" b="1" dirty="0">
                <a:latin typeface="Arial Narrow" pitchFamily="34" charset="0"/>
              </a:rPr>
              <a:t>The Roman Empire (1</a:t>
            </a:r>
            <a:r>
              <a:rPr lang="en-US" sz="1600" b="1" baseline="30000" dirty="0">
                <a:latin typeface="Arial Narrow" pitchFamily="34" charset="0"/>
              </a:rPr>
              <a:t>st</a:t>
            </a:r>
            <a:r>
              <a:rPr lang="en-US" sz="1600" b="1" dirty="0">
                <a:latin typeface="Arial Narrow" pitchFamily="34" charset="0"/>
              </a:rPr>
              <a:t> century BCE to 5</a:t>
            </a:r>
            <a:r>
              <a:rPr lang="en-US" sz="1600" b="1" baseline="30000" dirty="0">
                <a:latin typeface="Arial Narrow" pitchFamily="34" charset="0"/>
              </a:rPr>
              <a:t>th</a:t>
            </a:r>
            <a:r>
              <a:rPr lang="en-US" sz="1600" b="1" dirty="0">
                <a:latin typeface="Arial Narrow" pitchFamily="34" charset="0"/>
              </a:rPr>
              <a:t> century)</a:t>
            </a:r>
          </a:p>
        </p:txBody>
      </p:sp>
      <p:sp>
        <p:nvSpPr>
          <p:cNvPr id="16393" name="Rectangle 13"/>
          <p:cNvSpPr>
            <a:spLocks noChangeArrowheads="1"/>
          </p:cNvSpPr>
          <p:nvPr/>
        </p:nvSpPr>
        <p:spPr bwMode="auto">
          <a:xfrm>
            <a:off x="1801143" y="6056314"/>
            <a:ext cx="3927475" cy="338137"/>
          </a:xfrm>
          <a:prstGeom prst="rect">
            <a:avLst/>
          </a:prstGeom>
          <a:noFill/>
          <a:ln w="9525">
            <a:noFill/>
            <a:miter lim="800000"/>
            <a:headEnd/>
            <a:tailEnd/>
          </a:ln>
        </p:spPr>
        <p:txBody>
          <a:bodyPr>
            <a:spAutoFit/>
          </a:bodyPr>
          <a:lstStyle/>
          <a:p>
            <a:r>
              <a:rPr lang="en-US" sz="1600" b="1">
                <a:latin typeface="Arial Narrow" pitchFamily="34" charset="0"/>
              </a:rPr>
              <a:t>Islamic Golden Age (8</a:t>
            </a:r>
            <a:r>
              <a:rPr lang="en-US" sz="1600" b="1" baseline="30000">
                <a:latin typeface="Arial Narrow" pitchFamily="34" charset="0"/>
              </a:rPr>
              <a:t>th</a:t>
            </a:r>
            <a:r>
              <a:rPr lang="en-US" sz="1600" b="1">
                <a:latin typeface="Arial Narrow" pitchFamily="34" charset="0"/>
              </a:rPr>
              <a:t> century to 13</a:t>
            </a:r>
            <a:r>
              <a:rPr lang="en-US" sz="1600" b="1" baseline="30000">
                <a:latin typeface="Arial Narrow" pitchFamily="34" charset="0"/>
              </a:rPr>
              <a:t>th</a:t>
            </a:r>
            <a:r>
              <a:rPr lang="en-US" sz="1600" b="1">
                <a:latin typeface="Arial Narrow" pitchFamily="34" charset="0"/>
              </a:rPr>
              <a:t> century)</a:t>
            </a:r>
          </a:p>
        </p:txBody>
      </p:sp>
      <p:sp>
        <p:nvSpPr>
          <p:cNvPr id="16394" name="Rectangle 14"/>
          <p:cNvSpPr>
            <a:spLocks noChangeArrowheads="1"/>
          </p:cNvSpPr>
          <p:nvPr/>
        </p:nvSpPr>
        <p:spPr bwMode="auto">
          <a:xfrm>
            <a:off x="6637339" y="6091239"/>
            <a:ext cx="3684587" cy="338137"/>
          </a:xfrm>
          <a:prstGeom prst="rect">
            <a:avLst/>
          </a:prstGeom>
          <a:noFill/>
          <a:ln w="9525">
            <a:noFill/>
            <a:miter lim="800000"/>
            <a:headEnd/>
            <a:tailEnd/>
          </a:ln>
        </p:spPr>
        <p:txBody>
          <a:bodyPr>
            <a:spAutoFit/>
          </a:bodyPr>
          <a:lstStyle/>
          <a:p>
            <a:r>
              <a:rPr lang="en-US" sz="1600" b="1">
                <a:latin typeface="Arial Narrow" pitchFamily="34" charset="0"/>
              </a:rPr>
              <a:t>Mongol Empire (12</a:t>
            </a:r>
            <a:r>
              <a:rPr lang="en-US" sz="1600" b="1" baseline="30000">
                <a:latin typeface="Arial Narrow" pitchFamily="34" charset="0"/>
              </a:rPr>
              <a:t>th</a:t>
            </a:r>
            <a:r>
              <a:rPr lang="en-US" sz="1600" b="1">
                <a:latin typeface="Arial Narrow" pitchFamily="34" charset="0"/>
              </a:rPr>
              <a:t> century to 13</a:t>
            </a:r>
            <a:r>
              <a:rPr lang="en-US" sz="1600" b="1" baseline="30000">
                <a:latin typeface="Arial Narrow" pitchFamily="34" charset="0"/>
              </a:rPr>
              <a:t>th</a:t>
            </a:r>
            <a:r>
              <a:rPr lang="en-US" sz="1600" b="1">
                <a:latin typeface="Arial Narrow" pitchFamily="34" charset="0"/>
              </a:rPr>
              <a:t> century)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Intermediate Globalization: The British Empire, 1897</a:t>
            </a:r>
          </a:p>
        </p:txBody>
      </p:sp>
      <p:pic>
        <p:nvPicPr>
          <p:cNvPr id="17411" name="Picture 2" descr="http://upload.wikimedia.org/wikipedia/commons/2/28/British_Empire_1897.jpg"/>
          <p:cNvPicPr>
            <a:picLocks noChangeAspect="1" noChangeArrowheads="1"/>
          </p:cNvPicPr>
          <p:nvPr/>
        </p:nvPicPr>
        <p:blipFill>
          <a:blip r:embed="rId3" cstate="print"/>
          <a:srcRect/>
          <a:stretch>
            <a:fillRect/>
          </a:stretch>
        </p:blipFill>
        <p:spPr bwMode="auto">
          <a:xfrm>
            <a:off x="2738438" y="1185864"/>
            <a:ext cx="7129462" cy="5424487"/>
          </a:xfrm>
          <a:prstGeom prst="rect">
            <a:avLst/>
          </a:prstGeom>
          <a:noFill/>
          <a:ln w="9525">
            <a:noFill/>
            <a:miter lim="800000"/>
            <a:headEnd/>
            <a:tailEnd/>
          </a:ln>
        </p:spPr>
      </p:pic>
      <p:sp>
        <p:nvSpPr>
          <p:cNvPr id="5" name="Rectangle 4"/>
          <p:cNvSpPr>
            <a:spLocks noChangeArrowheads="1"/>
          </p:cNvSpPr>
          <p:nvPr/>
        </p:nvSpPr>
        <p:spPr bwMode="auto">
          <a:xfrm>
            <a:off x="5815014" y="5759451"/>
            <a:ext cx="2860675" cy="7016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spcBef>
                <a:spcPct val="20000"/>
              </a:spcBef>
              <a:defRPr/>
            </a:pPr>
            <a:r>
              <a:rPr lang="en-US" b="1" dirty="0"/>
              <a:t>20% of the world’s surface</a:t>
            </a:r>
          </a:p>
          <a:p>
            <a:pPr>
              <a:spcBef>
                <a:spcPct val="20000"/>
              </a:spcBef>
              <a:defRPr/>
            </a:pPr>
            <a:r>
              <a:rPr lang="en-US" b="1" dirty="0"/>
              <a:t>25% of the world’s population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6F2060F-F531-4D12-B16C-822267588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352" y="1079384"/>
            <a:ext cx="9144000" cy="5630676"/>
          </a:xfrm>
          <a:prstGeom prst="rect">
            <a:avLst/>
          </a:prstGeom>
        </p:spPr>
      </p:pic>
      <p:sp>
        <p:nvSpPr>
          <p:cNvPr id="2" name="Title 1"/>
          <p:cNvSpPr>
            <a:spLocks noGrp="1"/>
          </p:cNvSpPr>
          <p:nvPr>
            <p:ph type="title"/>
          </p:nvPr>
        </p:nvSpPr>
        <p:spPr/>
        <p:txBody>
          <a:bodyPr/>
          <a:lstStyle/>
          <a:p>
            <a:r>
              <a:rPr lang="en-US" dirty="0"/>
              <a:t>Economic Integration Levels, 2015</a:t>
            </a:r>
          </a:p>
        </p:txBody>
      </p:sp>
      <p:sp>
        <p:nvSpPr>
          <p:cNvPr id="4" name="Action Button: Document 3" title="Read this Web Page">
            <a:hlinkClick r:id="rId4" highlightClick="1"/>
          </p:cNvPr>
          <p:cNvSpPr/>
          <p:nvPr/>
        </p:nvSpPr>
        <p:spPr bwMode="auto">
          <a:xfrm>
            <a:off x="7002658" y="1498248"/>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6" name="TextBox 5"/>
          <p:cNvSpPr txBox="1"/>
          <p:nvPr/>
        </p:nvSpPr>
        <p:spPr>
          <a:xfrm>
            <a:off x="6453763" y="2026148"/>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7" name="TextBox 6"/>
          <p:cNvSpPr txBox="1"/>
          <p:nvPr/>
        </p:nvSpPr>
        <p:spPr>
          <a:xfrm>
            <a:off x="8202424" y="217237"/>
            <a:ext cx="3989576" cy="646331"/>
          </a:xfrm>
          <a:prstGeom prst="rect">
            <a:avLst/>
          </a:prstGeom>
          <a:solidFill>
            <a:schemeClr val="bg1"/>
          </a:solidFill>
        </p:spPr>
        <p:txBody>
          <a:bodyPr wrap="square" rtlCol="0">
            <a:spAutoFit/>
          </a:bodyPr>
          <a:lstStyle/>
          <a:p>
            <a:r>
              <a:rPr lang="en-US" b="1" dirty="0">
                <a:latin typeface="Agency FB" pitchFamily="34" charset="0"/>
              </a:rPr>
              <a:t>Explain the three perspectives about when globalization began. </a:t>
            </a:r>
          </a:p>
        </p:txBody>
      </p:sp>
      <p:pic>
        <p:nvPicPr>
          <p:cNvPr id="8" name="Picture 2" descr="C:\Users\ecojpr\AppData\Local\Microsoft\Windows\Temporary Internet Files\Content.IE5\H0P94DF5\MC90044207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0470" y="217237"/>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5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a:t>Conditions of Usage</a:t>
            </a:r>
          </a:p>
        </p:txBody>
      </p:sp>
      <p:sp>
        <p:nvSpPr>
          <p:cNvPr id="10243" name="Rectangle 3"/>
          <p:cNvSpPr>
            <a:spLocks noGrp="1" noChangeArrowheads="1"/>
          </p:cNvSpPr>
          <p:nvPr>
            <p:ph type="body" idx="1"/>
          </p:nvPr>
        </p:nvSpPr>
        <p:spPr/>
        <p:txBody>
          <a:bodyPr/>
          <a:lstStyle/>
          <a:p>
            <a:pPr eaLnBrk="1" hangingPunct="1"/>
            <a:r>
              <a:rPr lang="en-US"/>
              <a:t>For personal and classroom use only</a:t>
            </a:r>
          </a:p>
          <a:p>
            <a:pPr lvl="1" eaLnBrk="1" hangingPunct="1"/>
            <a:r>
              <a:rPr lang="en-US"/>
              <a:t>Excludes any other forms of communication such as conference presentations, published reports and papers.</a:t>
            </a:r>
          </a:p>
          <a:p>
            <a:pPr eaLnBrk="1" hangingPunct="1"/>
            <a:r>
              <a:rPr lang="en-US"/>
              <a:t>No modification and redistribution permitted</a:t>
            </a:r>
          </a:p>
          <a:p>
            <a:pPr lvl="1" eaLnBrk="1" hangingPunct="1"/>
            <a:r>
              <a:rPr lang="en-US"/>
              <a:t>Cannot be published, in whole or in part, in any form (printed or electronic) and on any media without consent.</a:t>
            </a:r>
          </a:p>
          <a:p>
            <a:pPr eaLnBrk="1" hangingPunct="1"/>
            <a:r>
              <a:rPr lang="en-US"/>
              <a:t>Citation</a:t>
            </a:r>
          </a:p>
          <a:p>
            <a:pPr lvl="1" eaLnBrk="1" hangingPunct="1"/>
            <a:r>
              <a:rPr lang="en-US"/>
              <a:t>Dr. Jean-Paul Rodrigue, Dept. of Global Studies &amp; Geography, Hofstra University.</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Imperialism, Mercantilism and Capitalism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2603701"/>
              </p:ext>
            </p:extLst>
          </p:nvPr>
        </p:nvGraphicFramePr>
        <p:xfrm>
          <a:off x="1009650" y="1311275"/>
          <a:ext cx="10993439" cy="3139440"/>
        </p:xfrm>
        <a:graphic>
          <a:graphicData uri="http://schemas.openxmlformats.org/drawingml/2006/table">
            <a:tbl>
              <a:tblPr firstRow="1" bandRow="1">
                <a:tableStyleId>{C083E6E3-FA7D-4D7B-A595-EF9225AFEA82}</a:tableStyleId>
              </a:tblPr>
              <a:tblGrid>
                <a:gridCol w="1858965">
                  <a:extLst>
                    <a:ext uri="{9D8B030D-6E8A-4147-A177-3AD203B41FA5}">
                      <a16:colId xmlns:a16="http://schemas.microsoft.com/office/drawing/2014/main" val="20000"/>
                    </a:ext>
                  </a:extLst>
                </a:gridCol>
                <a:gridCol w="2848079">
                  <a:extLst>
                    <a:ext uri="{9D8B030D-6E8A-4147-A177-3AD203B41FA5}">
                      <a16:colId xmlns:a16="http://schemas.microsoft.com/office/drawing/2014/main" val="20001"/>
                    </a:ext>
                  </a:extLst>
                </a:gridCol>
                <a:gridCol w="3391057">
                  <a:extLst>
                    <a:ext uri="{9D8B030D-6E8A-4147-A177-3AD203B41FA5}">
                      <a16:colId xmlns:a16="http://schemas.microsoft.com/office/drawing/2014/main" val="20002"/>
                    </a:ext>
                  </a:extLst>
                </a:gridCol>
                <a:gridCol w="2895338">
                  <a:extLst>
                    <a:ext uri="{9D8B030D-6E8A-4147-A177-3AD203B41FA5}">
                      <a16:colId xmlns:a16="http://schemas.microsoft.com/office/drawing/2014/main" val="20003"/>
                    </a:ext>
                  </a:extLst>
                </a:gridCol>
              </a:tblGrid>
              <a:tr h="370840">
                <a:tc>
                  <a:txBody>
                    <a:bodyPr/>
                    <a:lstStyle/>
                    <a:p>
                      <a:endParaRPr lang="en-US" dirty="0"/>
                    </a:p>
                  </a:txBody>
                  <a:tcPr marL="121914" marR="121914"/>
                </a:tc>
                <a:tc>
                  <a:txBody>
                    <a:bodyPr/>
                    <a:lstStyle/>
                    <a:p>
                      <a:r>
                        <a:rPr lang="en-US" dirty="0"/>
                        <a:t>Imperialism</a:t>
                      </a:r>
                    </a:p>
                  </a:txBody>
                  <a:tcPr marL="121914" marR="121914"/>
                </a:tc>
                <a:tc>
                  <a:txBody>
                    <a:bodyPr/>
                    <a:lstStyle/>
                    <a:p>
                      <a:r>
                        <a:rPr lang="en-US" dirty="0"/>
                        <a:t>Mercantilism</a:t>
                      </a:r>
                    </a:p>
                  </a:txBody>
                  <a:tcPr marL="121914" marR="121914"/>
                </a:tc>
                <a:tc>
                  <a:txBody>
                    <a:bodyPr/>
                    <a:lstStyle/>
                    <a:p>
                      <a:r>
                        <a:rPr lang="en-US" dirty="0"/>
                        <a:t>Capitalism</a:t>
                      </a:r>
                    </a:p>
                  </a:txBody>
                  <a:tcPr marL="121914" marR="121914"/>
                </a:tc>
                <a:extLst>
                  <a:ext uri="{0D108BD9-81ED-4DB2-BD59-A6C34878D82A}">
                    <a16:rowId xmlns:a16="http://schemas.microsoft.com/office/drawing/2014/main" val="10000"/>
                  </a:ext>
                </a:extLst>
              </a:tr>
              <a:tr h="370840">
                <a:tc>
                  <a:txBody>
                    <a:bodyPr/>
                    <a:lstStyle/>
                    <a:p>
                      <a:r>
                        <a:rPr lang="en-US" b="1" dirty="0"/>
                        <a:t>Definition</a:t>
                      </a:r>
                    </a:p>
                  </a:txBody>
                  <a:tcPr marL="121914" marR="121914"/>
                </a:tc>
                <a:tc>
                  <a:txBody>
                    <a:bodyPr/>
                    <a:lstStyle/>
                    <a:p>
                      <a:r>
                        <a:rPr lang="en-US" dirty="0"/>
                        <a:t>Expansion by territorial conquest</a:t>
                      </a:r>
                    </a:p>
                  </a:txBody>
                  <a:tcPr marL="121914" marR="121914"/>
                </a:tc>
                <a:tc>
                  <a:txBody>
                    <a:bodyPr/>
                    <a:lstStyle/>
                    <a:p>
                      <a:r>
                        <a:rPr lang="en-US" dirty="0"/>
                        <a:t>Control and monopoly of the trade of commodities</a:t>
                      </a:r>
                    </a:p>
                  </a:txBody>
                  <a:tcPr marL="121914" marR="121914"/>
                </a:tc>
                <a:tc>
                  <a:txBody>
                    <a:bodyPr/>
                    <a:lstStyle/>
                    <a:p>
                      <a:r>
                        <a:rPr lang="en-US" dirty="0"/>
                        <a:t>Generation and accumulation of capital through free exchange</a:t>
                      </a:r>
                    </a:p>
                  </a:txBody>
                  <a:tcPr marL="121914" marR="121914"/>
                </a:tc>
                <a:extLst>
                  <a:ext uri="{0D108BD9-81ED-4DB2-BD59-A6C34878D82A}">
                    <a16:rowId xmlns:a16="http://schemas.microsoft.com/office/drawing/2014/main" val="10001"/>
                  </a:ext>
                </a:extLst>
              </a:tr>
              <a:tr h="370840">
                <a:tc>
                  <a:txBody>
                    <a:bodyPr/>
                    <a:lstStyle/>
                    <a:p>
                      <a:r>
                        <a:rPr lang="en-US" b="1" dirty="0"/>
                        <a:t>Growth</a:t>
                      </a:r>
                    </a:p>
                  </a:txBody>
                  <a:tcPr marL="121914" marR="121914"/>
                </a:tc>
                <a:tc>
                  <a:txBody>
                    <a:bodyPr/>
                    <a:lstStyle/>
                    <a:p>
                      <a:r>
                        <a:rPr lang="en-US" dirty="0"/>
                        <a:t>Domination and subordination</a:t>
                      </a:r>
                    </a:p>
                  </a:txBody>
                  <a:tcPr marL="121914" marR="121914"/>
                </a:tc>
                <a:tc>
                  <a:txBody>
                    <a:bodyPr/>
                    <a:lstStyle/>
                    <a:p>
                      <a:r>
                        <a:rPr lang="en-US" dirty="0"/>
                        <a:t>Unequal trade</a:t>
                      </a:r>
                    </a:p>
                  </a:txBody>
                  <a:tcPr marL="121914" marR="121914"/>
                </a:tc>
                <a:tc>
                  <a:txBody>
                    <a:bodyPr/>
                    <a:lstStyle/>
                    <a:p>
                      <a:r>
                        <a:rPr lang="en-US" dirty="0"/>
                        <a:t>Productivity (profit)</a:t>
                      </a:r>
                    </a:p>
                  </a:txBody>
                  <a:tcPr marL="121914" marR="121914"/>
                </a:tc>
                <a:extLst>
                  <a:ext uri="{0D108BD9-81ED-4DB2-BD59-A6C34878D82A}">
                    <a16:rowId xmlns:a16="http://schemas.microsoft.com/office/drawing/2014/main" val="10002"/>
                  </a:ext>
                </a:extLst>
              </a:tr>
              <a:tr h="370840">
                <a:tc>
                  <a:txBody>
                    <a:bodyPr/>
                    <a:lstStyle/>
                    <a:p>
                      <a:r>
                        <a:rPr lang="en-US" b="1" dirty="0"/>
                        <a:t>Agent</a:t>
                      </a:r>
                    </a:p>
                  </a:txBody>
                  <a:tcPr marL="121914" marR="121914"/>
                </a:tc>
                <a:tc>
                  <a:txBody>
                    <a:bodyPr/>
                    <a:lstStyle/>
                    <a:p>
                      <a:r>
                        <a:rPr lang="en-US" dirty="0"/>
                        <a:t>Military</a:t>
                      </a:r>
                    </a:p>
                  </a:txBody>
                  <a:tcPr marL="121914" marR="121914"/>
                </a:tc>
                <a:tc>
                  <a:txBody>
                    <a:bodyPr/>
                    <a:lstStyle/>
                    <a:p>
                      <a:r>
                        <a:rPr lang="en-US" dirty="0"/>
                        <a:t>State</a:t>
                      </a:r>
                    </a:p>
                  </a:txBody>
                  <a:tcPr marL="121914" marR="121914"/>
                </a:tc>
                <a:tc>
                  <a:txBody>
                    <a:bodyPr/>
                    <a:lstStyle/>
                    <a:p>
                      <a:r>
                        <a:rPr lang="en-US" dirty="0"/>
                        <a:t>Corporation</a:t>
                      </a:r>
                    </a:p>
                  </a:txBody>
                  <a:tcPr marL="121914" marR="121914"/>
                </a:tc>
                <a:extLst>
                  <a:ext uri="{0D108BD9-81ED-4DB2-BD59-A6C34878D82A}">
                    <a16:rowId xmlns:a16="http://schemas.microsoft.com/office/drawing/2014/main" val="10003"/>
                  </a:ext>
                </a:extLst>
              </a:tr>
              <a:tr h="370840">
                <a:tc>
                  <a:txBody>
                    <a:bodyPr/>
                    <a:lstStyle/>
                    <a:p>
                      <a:r>
                        <a:rPr lang="en-US" b="1" dirty="0"/>
                        <a:t>Main relation</a:t>
                      </a:r>
                    </a:p>
                  </a:txBody>
                  <a:tcPr marL="121914" marR="121914"/>
                </a:tc>
                <a:tc>
                  <a:txBody>
                    <a:bodyPr/>
                    <a:lstStyle/>
                    <a:p>
                      <a:r>
                        <a:rPr lang="en-US" dirty="0"/>
                        <a:t>Tribute / trade</a:t>
                      </a:r>
                    </a:p>
                  </a:txBody>
                  <a:tcPr marL="121914" marR="121914"/>
                </a:tc>
                <a:tc>
                  <a:txBody>
                    <a:bodyPr/>
                    <a:lstStyle/>
                    <a:p>
                      <a:r>
                        <a:rPr lang="en-US" dirty="0"/>
                        <a:t>Trade / taxes</a:t>
                      </a:r>
                    </a:p>
                  </a:txBody>
                  <a:tcPr marL="121914" marR="121914"/>
                </a:tc>
                <a:tc>
                  <a:txBody>
                    <a:bodyPr/>
                    <a:lstStyle/>
                    <a:p>
                      <a:r>
                        <a:rPr lang="en-US" dirty="0"/>
                        <a:t>Transactions</a:t>
                      </a:r>
                    </a:p>
                  </a:txBody>
                  <a:tcPr marL="121914" marR="121914"/>
                </a:tc>
                <a:extLst>
                  <a:ext uri="{0D108BD9-81ED-4DB2-BD59-A6C34878D82A}">
                    <a16:rowId xmlns:a16="http://schemas.microsoft.com/office/drawing/2014/main" val="10004"/>
                  </a:ext>
                </a:extLst>
              </a:tr>
              <a:tr h="370840">
                <a:tc>
                  <a:txBody>
                    <a:bodyPr/>
                    <a:lstStyle/>
                    <a:p>
                      <a:r>
                        <a:rPr lang="en-US" b="1" dirty="0"/>
                        <a:t>Territories</a:t>
                      </a:r>
                    </a:p>
                  </a:txBody>
                  <a:tcPr marL="121914" marR="121914"/>
                </a:tc>
                <a:tc>
                  <a:txBody>
                    <a:bodyPr/>
                    <a:lstStyle/>
                    <a:p>
                      <a:r>
                        <a:rPr lang="en-US" dirty="0"/>
                        <a:t>Protectorates</a:t>
                      </a:r>
                    </a:p>
                  </a:txBody>
                  <a:tcPr marL="121914" marR="121914"/>
                </a:tc>
                <a:tc>
                  <a:txBody>
                    <a:bodyPr/>
                    <a:lstStyle/>
                    <a:p>
                      <a:r>
                        <a:rPr lang="en-US" dirty="0"/>
                        <a:t>Colonies</a:t>
                      </a:r>
                    </a:p>
                  </a:txBody>
                  <a:tcPr marL="121914" marR="121914"/>
                </a:tc>
                <a:tc>
                  <a:txBody>
                    <a:bodyPr/>
                    <a:lstStyle/>
                    <a:p>
                      <a:r>
                        <a:rPr lang="en-US" dirty="0"/>
                        <a:t>Markets</a:t>
                      </a:r>
                    </a:p>
                  </a:txBody>
                  <a:tcPr marL="121914" marR="121914"/>
                </a:tc>
                <a:extLst>
                  <a:ext uri="{0D108BD9-81ED-4DB2-BD59-A6C34878D82A}">
                    <a16:rowId xmlns:a16="http://schemas.microsoft.com/office/drawing/2014/main" val="10005"/>
                  </a:ext>
                </a:extLst>
              </a:tr>
              <a:tr h="370840">
                <a:tc>
                  <a:txBody>
                    <a:bodyPr/>
                    <a:lstStyle/>
                    <a:p>
                      <a:r>
                        <a:rPr lang="en-US" b="1" dirty="0"/>
                        <a:t>Example</a:t>
                      </a:r>
                    </a:p>
                  </a:txBody>
                  <a:tcPr marL="121914" marR="121914"/>
                </a:tc>
                <a:tc>
                  <a:txBody>
                    <a:bodyPr/>
                    <a:lstStyle/>
                    <a:p>
                      <a:r>
                        <a:rPr lang="en-US" dirty="0"/>
                        <a:t>Roman</a:t>
                      </a:r>
                      <a:r>
                        <a:rPr lang="en-US" baseline="0" dirty="0"/>
                        <a:t> Empire</a:t>
                      </a:r>
                      <a:endParaRPr lang="en-US" dirty="0"/>
                    </a:p>
                  </a:txBody>
                  <a:tcPr marL="121914" marR="121914"/>
                </a:tc>
                <a:tc>
                  <a:txBody>
                    <a:bodyPr/>
                    <a:lstStyle/>
                    <a:p>
                      <a:r>
                        <a:rPr lang="en-US" dirty="0"/>
                        <a:t>Dutch</a:t>
                      </a:r>
                      <a:r>
                        <a:rPr lang="en-US" baseline="0" dirty="0"/>
                        <a:t> East India Company</a:t>
                      </a:r>
                      <a:endParaRPr lang="en-US" dirty="0"/>
                    </a:p>
                  </a:txBody>
                  <a:tcPr marL="121914" marR="121914"/>
                </a:tc>
                <a:tc>
                  <a:txBody>
                    <a:bodyPr/>
                    <a:lstStyle/>
                    <a:p>
                      <a:r>
                        <a:rPr lang="en-US" dirty="0"/>
                        <a:t>Ford</a:t>
                      </a:r>
                    </a:p>
                  </a:txBody>
                  <a:tcPr marL="121914" marR="121914"/>
                </a:tc>
                <a:extLst>
                  <a:ext uri="{0D108BD9-81ED-4DB2-BD59-A6C34878D82A}">
                    <a16:rowId xmlns:a16="http://schemas.microsoft.com/office/drawing/2014/main" val="10006"/>
                  </a:ext>
                </a:extLst>
              </a:tr>
            </a:tbl>
          </a:graphicData>
        </a:graphic>
      </p:graphicFrame>
      <p:pic>
        <p:nvPicPr>
          <p:cNvPr id="19491" name="Picture 2" descr="Image:VOC.svg">
            <a:hlinkClick r:id="rId3"/>
          </p:cNvPr>
          <p:cNvPicPr>
            <a:picLocks noChangeAspect="1" noChangeArrowheads="1"/>
          </p:cNvPicPr>
          <p:nvPr/>
        </p:nvPicPr>
        <p:blipFill>
          <a:blip r:embed="rId4" cstate="print"/>
          <a:srcRect/>
          <a:stretch>
            <a:fillRect/>
          </a:stretch>
        </p:blipFill>
        <p:spPr bwMode="auto">
          <a:xfrm>
            <a:off x="6276586" y="4885531"/>
            <a:ext cx="1295400" cy="1322387"/>
          </a:xfrm>
          <a:prstGeom prst="rect">
            <a:avLst/>
          </a:prstGeom>
          <a:noFill/>
          <a:ln w="9525">
            <a:noFill/>
            <a:miter lim="800000"/>
            <a:headEnd/>
            <a:tailEnd/>
          </a:ln>
        </p:spPr>
      </p:pic>
      <p:pic>
        <p:nvPicPr>
          <p:cNvPr id="19492" name="Picture 6" descr="Image:Ford Motor Company Logo.svg">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391769" y="4976814"/>
            <a:ext cx="1957388" cy="736600"/>
          </a:xfrm>
          <a:prstGeom prst="rect">
            <a:avLst/>
          </a:prstGeom>
          <a:noFill/>
          <a:ln w="9525">
            <a:noFill/>
            <a:miter lim="800000"/>
            <a:headEnd/>
            <a:tailEnd/>
          </a:ln>
        </p:spPr>
      </p:pic>
      <p:pic>
        <p:nvPicPr>
          <p:cNvPr id="19493" name="Picture 4" descr="Image:Vexilloid of the Roman Empire.svg">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66553" y="4533900"/>
            <a:ext cx="1054100" cy="14763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7E32AE36-851D-44FC-B109-6D9F189D8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376" y="1052513"/>
            <a:ext cx="9144000" cy="5634276"/>
          </a:xfrm>
          <a:prstGeom prst="rect">
            <a:avLst/>
          </a:prstGeom>
        </p:spPr>
      </p:pic>
      <p:sp>
        <p:nvSpPr>
          <p:cNvPr id="2" name="Title 1"/>
          <p:cNvSpPr>
            <a:spLocks noGrp="1"/>
          </p:cNvSpPr>
          <p:nvPr>
            <p:ph type="title"/>
          </p:nvPr>
        </p:nvSpPr>
        <p:spPr/>
        <p:txBody>
          <a:bodyPr/>
          <a:lstStyle/>
          <a:p>
            <a:r>
              <a:rPr lang="en-US" dirty="0"/>
              <a:t>Roman Empire, c125AD</a:t>
            </a:r>
          </a:p>
        </p:txBody>
      </p:sp>
      <p:sp>
        <p:nvSpPr>
          <p:cNvPr id="6" name="TextBox 4"/>
          <p:cNvSpPr txBox="1">
            <a:spLocks noChangeArrowheads="1"/>
          </p:cNvSpPr>
          <p:nvPr/>
        </p:nvSpPr>
        <p:spPr bwMode="auto">
          <a:xfrm>
            <a:off x="6096000" y="1052513"/>
            <a:ext cx="3787775" cy="1076325"/>
          </a:xfrm>
          <a:prstGeom prst="rect">
            <a:avLst/>
          </a:prstGeom>
          <a:noFill/>
          <a:ln w="9525">
            <a:noFill/>
            <a:miter lim="800000"/>
            <a:headEnd/>
            <a:tailEnd/>
          </a:ln>
        </p:spPr>
        <p:txBody>
          <a:bodyPr>
            <a:spAutoFit/>
          </a:bodyPr>
          <a:lstStyle/>
          <a:p>
            <a:r>
              <a:rPr lang="en-US" sz="1600" b="1" dirty="0">
                <a:latin typeface="Arial Narrow" pitchFamily="34" charset="0"/>
              </a:rPr>
              <a:t>Empires collapse because of overstretch: resources to maintain hegemony exceed resources collected. Theft, plunder, taxation and (hyper)inflation (final phase).</a:t>
            </a:r>
          </a:p>
        </p:txBody>
      </p:sp>
      <p:sp>
        <p:nvSpPr>
          <p:cNvPr id="7" name="Action Button: Document 6" title="Read this Web Page">
            <a:hlinkClick r:id="rId4" highlightClick="1"/>
          </p:cNvPr>
          <p:cNvSpPr/>
          <p:nvPr/>
        </p:nvSpPr>
        <p:spPr bwMode="auto">
          <a:xfrm>
            <a:off x="481817" y="6158888"/>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8" name="TextBox 7"/>
          <p:cNvSpPr txBox="1"/>
          <p:nvPr/>
        </p:nvSpPr>
        <p:spPr>
          <a:xfrm>
            <a:off x="42269" y="5697751"/>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3721121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9CA8-6E78-4CD7-AF10-B0023104D11C}"/>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76B64D07-F912-4903-8523-21A15920F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3" y="0"/>
            <a:ext cx="8080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72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t>Dutch East India Company, Trade Network, 17th Century</a:t>
            </a:r>
          </a:p>
        </p:txBody>
      </p:sp>
      <p:sp>
        <p:nvSpPr>
          <p:cNvPr id="4" name="Action Button: Document 3" title="Read this Web Page">
            <a:hlinkClick r:id="rId3" highlightClick="1"/>
          </p:cNvPr>
          <p:cNvSpPr/>
          <p:nvPr/>
        </p:nvSpPr>
        <p:spPr bwMode="auto">
          <a:xfrm>
            <a:off x="551081" y="5972536"/>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6" name="TextBox 5"/>
          <p:cNvSpPr txBox="1"/>
          <p:nvPr/>
        </p:nvSpPr>
        <p:spPr>
          <a:xfrm>
            <a:off x="2185" y="5572426"/>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2" name="Picture 1" descr="A picture containing text, map&#10;&#10;Description automatically generated">
            <a:extLst>
              <a:ext uri="{FF2B5EF4-FFF2-40B4-BE49-F238E27FC236}">
                <a16:creationId xmlns:a16="http://schemas.microsoft.com/office/drawing/2014/main" id="{A8DCDAFF-9121-416A-8A30-BB5B9E70EA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282" y="1122547"/>
            <a:ext cx="9144000" cy="5630678"/>
          </a:xfrm>
          <a:prstGeom prst="rect">
            <a:avLst/>
          </a:prstGeom>
        </p:spPr>
      </p:pic>
    </p:spTree>
    <p:extLst>
      <p:ext uri="{BB962C8B-B14F-4D97-AF65-F5344CB8AC3E}">
        <p14:creationId xmlns:p14="http://schemas.microsoft.com/office/powerpoint/2010/main" val="38713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Assembly Line of a Ford Model T, 1924</a:t>
            </a:r>
          </a:p>
        </p:txBody>
      </p:sp>
      <p:pic>
        <p:nvPicPr>
          <p:cNvPr id="1026" name="Picture 2" descr="http://media.caranddriver.com/images/10q1/338131/1926-ford-model-t-assembly-line-photo-338182-s-1280x78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6720" y="1163637"/>
            <a:ext cx="8869680" cy="5418826"/>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Document 3" title="Read this Web Page">
            <a:hlinkClick r:id="rId3" highlightClick="1"/>
          </p:cNvPr>
          <p:cNvSpPr/>
          <p:nvPr/>
        </p:nvSpPr>
        <p:spPr bwMode="auto">
          <a:xfrm>
            <a:off x="9912284" y="314694"/>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5" name="TextBox 4"/>
          <p:cNvSpPr txBox="1"/>
          <p:nvPr/>
        </p:nvSpPr>
        <p:spPr>
          <a:xfrm>
            <a:off x="8145403" y="378588"/>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1308112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Investigating Globalization: Global Studies</a:t>
            </a:r>
          </a:p>
        </p:txBody>
      </p:sp>
      <p:sp>
        <p:nvSpPr>
          <p:cNvPr id="4" name="Content Placeholder 3"/>
          <p:cNvSpPr>
            <a:spLocks noGrp="1"/>
          </p:cNvSpPr>
          <p:nvPr>
            <p:ph idx="1"/>
          </p:nvPr>
        </p:nvSpPr>
        <p:spPr/>
        <p:txBody>
          <a:bodyPr/>
          <a:lstStyle/>
          <a:p>
            <a:r>
              <a:rPr lang="en-US" dirty="0"/>
              <a:t>Global Studies</a:t>
            </a:r>
          </a:p>
          <a:p>
            <a:pPr lvl="1"/>
            <a:r>
              <a:rPr lang="en-US" dirty="0"/>
              <a:t>“The academic study of political, economic, ecological and cultural relations and processes that in some way bear upon the world.”</a:t>
            </a:r>
          </a:p>
          <a:p>
            <a:r>
              <a:rPr lang="en-US" dirty="0"/>
              <a:t>Some observations</a:t>
            </a:r>
          </a:p>
          <a:p>
            <a:pPr lvl="1"/>
            <a:r>
              <a:rPr lang="en-US" dirty="0"/>
              <a:t>Globalization does not necessarily lead to homogenization.</a:t>
            </a:r>
          </a:p>
          <a:p>
            <a:pPr lvl="1"/>
            <a:r>
              <a:rPr lang="en-US" dirty="0"/>
              <a:t>Globalization reinforces pluralism.</a:t>
            </a:r>
          </a:p>
          <a:p>
            <a:pPr lvl="1"/>
            <a:r>
              <a:rPr lang="en-US" dirty="0"/>
              <a:t>Nation states tend to be part of transnational agreements.</a:t>
            </a:r>
          </a:p>
          <a:p>
            <a:pPr lvl="1"/>
            <a:r>
              <a:rPr lang="en-US" dirty="0"/>
              <a:t>Governments are more challenged to manage their borders and economies.</a:t>
            </a:r>
          </a:p>
          <a:p>
            <a:pPr lvl="1"/>
            <a:r>
              <a:rPr lang="en-US" dirty="0"/>
              <a:t>Globalization does not necessarily lead to less conflicts.</a:t>
            </a:r>
          </a:p>
          <a:p>
            <a:pPr lvl="1"/>
            <a:r>
              <a:rPr lang="en-US" dirty="0"/>
              <a:t>Globalization is </a:t>
            </a:r>
            <a:r>
              <a:rPr lang="en-US" i="1" dirty="0"/>
              <a:t>not a value</a:t>
            </a:r>
            <a:r>
              <a:rPr lang="en-US" dirty="0"/>
              <a:t> (good or bad), it is a process which outcomes can be </a:t>
            </a:r>
            <a:r>
              <a:rPr lang="en-US" i="1" dirty="0"/>
              <a:t>relatively</a:t>
            </a:r>
            <a:r>
              <a:rPr lang="en-US" dirty="0"/>
              <a:t> positive or negative.</a:t>
            </a:r>
          </a:p>
        </p:txBody>
      </p:sp>
    </p:spTree>
    <p:extLst>
      <p:ext uri="{BB962C8B-B14F-4D97-AF65-F5344CB8AC3E}">
        <p14:creationId xmlns:p14="http://schemas.microsoft.com/office/powerpoint/2010/main" val="3705773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a:t>Globalization: Elements of the Debate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2536505"/>
              </p:ext>
            </p:extLst>
          </p:nvPr>
        </p:nvGraphicFramePr>
        <p:xfrm>
          <a:off x="1009650" y="1311275"/>
          <a:ext cx="10993605" cy="4414520"/>
        </p:xfrm>
        <a:graphic>
          <a:graphicData uri="http://schemas.openxmlformats.org/drawingml/2006/table">
            <a:tbl>
              <a:tblPr firstRow="1" bandRow="1">
                <a:tableStyleId>{C083E6E3-FA7D-4D7B-A595-EF9225AFEA82}</a:tableStyleId>
              </a:tblPr>
              <a:tblGrid>
                <a:gridCol w="2523645">
                  <a:extLst>
                    <a:ext uri="{9D8B030D-6E8A-4147-A177-3AD203B41FA5}">
                      <a16:colId xmlns:a16="http://schemas.microsoft.com/office/drawing/2014/main" val="20000"/>
                    </a:ext>
                  </a:extLst>
                </a:gridCol>
                <a:gridCol w="3866419">
                  <a:extLst>
                    <a:ext uri="{9D8B030D-6E8A-4147-A177-3AD203B41FA5}">
                      <a16:colId xmlns:a16="http://schemas.microsoft.com/office/drawing/2014/main" val="20001"/>
                    </a:ext>
                  </a:extLst>
                </a:gridCol>
                <a:gridCol w="4603541">
                  <a:extLst>
                    <a:ext uri="{9D8B030D-6E8A-4147-A177-3AD203B41FA5}">
                      <a16:colId xmlns:a16="http://schemas.microsoft.com/office/drawing/2014/main" val="20002"/>
                    </a:ext>
                  </a:extLst>
                </a:gridCol>
              </a:tblGrid>
              <a:tr h="370840">
                <a:tc>
                  <a:txBody>
                    <a:bodyPr/>
                    <a:lstStyle/>
                    <a:p>
                      <a:endParaRPr lang="en-US" dirty="0"/>
                    </a:p>
                  </a:txBody>
                  <a:tcPr marL="165505" marR="165505"/>
                </a:tc>
                <a:tc>
                  <a:txBody>
                    <a:bodyPr/>
                    <a:lstStyle/>
                    <a:p>
                      <a:r>
                        <a:rPr lang="en-US" dirty="0"/>
                        <a:t>Positive</a:t>
                      </a:r>
                      <a:r>
                        <a:rPr lang="en-US" baseline="0" dirty="0"/>
                        <a:t> outcomes</a:t>
                      </a:r>
                      <a:endParaRPr lang="en-US" dirty="0"/>
                    </a:p>
                  </a:txBody>
                  <a:tcPr marL="165505" marR="165505"/>
                </a:tc>
                <a:tc>
                  <a:txBody>
                    <a:bodyPr/>
                    <a:lstStyle/>
                    <a:p>
                      <a:r>
                        <a:rPr lang="en-US" dirty="0"/>
                        <a:t>Negative outcomes</a:t>
                      </a:r>
                    </a:p>
                  </a:txBody>
                  <a:tcPr marL="165505" marR="165505"/>
                </a:tc>
                <a:extLst>
                  <a:ext uri="{0D108BD9-81ED-4DB2-BD59-A6C34878D82A}">
                    <a16:rowId xmlns:a16="http://schemas.microsoft.com/office/drawing/2014/main" val="10000"/>
                  </a:ext>
                </a:extLst>
              </a:tr>
              <a:tr h="370840">
                <a:tc>
                  <a:txBody>
                    <a:bodyPr/>
                    <a:lstStyle/>
                    <a:p>
                      <a:r>
                        <a:rPr lang="en-US" b="1" dirty="0"/>
                        <a:t>Trade</a:t>
                      </a:r>
                    </a:p>
                  </a:txBody>
                  <a:tcPr marL="165505" marR="165505"/>
                </a:tc>
                <a:tc>
                  <a:txBody>
                    <a:bodyPr/>
                    <a:lstStyle/>
                    <a:p>
                      <a:r>
                        <a:rPr lang="en-US" dirty="0"/>
                        <a:t>Free-trade / Fair-</a:t>
                      </a:r>
                      <a:r>
                        <a:rPr lang="en-US" baseline="0" dirty="0"/>
                        <a:t>trade</a:t>
                      </a:r>
                      <a:endParaRPr lang="en-US" dirty="0"/>
                    </a:p>
                  </a:txBody>
                  <a:tcPr marL="165505" marR="165505"/>
                </a:tc>
                <a:tc>
                  <a:txBody>
                    <a:bodyPr/>
                    <a:lstStyle/>
                    <a:p>
                      <a:r>
                        <a:rPr lang="en-US" dirty="0"/>
                        <a:t>Trade imbalances and</a:t>
                      </a:r>
                      <a:r>
                        <a:rPr lang="en-US" baseline="0" dirty="0"/>
                        <a:t> dependency</a:t>
                      </a:r>
                      <a:endParaRPr lang="en-US" dirty="0"/>
                    </a:p>
                  </a:txBody>
                  <a:tcPr marL="165505" marR="165505"/>
                </a:tc>
                <a:extLst>
                  <a:ext uri="{0D108BD9-81ED-4DB2-BD59-A6C34878D82A}">
                    <a16:rowId xmlns:a16="http://schemas.microsoft.com/office/drawing/2014/main" val="10001"/>
                  </a:ext>
                </a:extLst>
              </a:tr>
              <a:tr h="370840">
                <a:tc>
                  <a:txBody>
                    <a:bodyPr/>
                    <a:lstStyle/>
                    <a:p>
                      <a:r>
                        <a:rPr lang="en-US" b="1" dirty="0"/>
                        <a:t>Economic Growth</a:t>
                      </a:r>
                    </a:p>
                  </a:txBody>
                  <a:tcPr marL="165505" marR="165505"/>
                </a:tc>
                <a:tc>
                  <a:txBody>
                    <a:bodyPr/>
                    <a:lstStyle/>
                    <a:p>
                      <a:r>
                        <a:rPr lang="en-US" dirty="0"/>
                        <a:t>Creates prosperity</a:t>
                      </a:r>
                      <a:r>
                        <a:rPr lang="en-US" baseline="0" dirty="0"/>
                        <a:t> and opportunities</a:t>
                      </a:r>
                      <a:endParaRPr lang="en-US" dirty="0"/>
                    </a:p>
                  </a:txBody>
                  <a:tcPr marL="165505" marR="165505"/>
                </a:tc>
                <a:tc>
                  <a:txBody>
                    <a:bodyPr/>
                    <a:lstStyle/>
                    <a:p>
                      <a:r>
                        <a:rPr lang="en-US" dirty="0"/>
                        <a:t>Enduring inequalities between</a:t>
                      </a:r>
                      <a:r>
                        <a:rPr lang="en-US" baseline="0" dirty="0"/>
                        <a:t> regions and within societies</a:t>
                      </a:r>
                      <a:endParaRPr lang="en-US" dirty="0"/>
                    </a:p>
                  </a:txBody>
                  <a:tcPr marL="165505" marR="165505"/>
                </a:tc>
                <a:extLst>
                  <a:ext uri="{0D108BD9-81ED-4DB2-BD59-A6C34878D82A}">
                    <a16:rowId xmlns:a16="http://schemas.microsoft.com/office/drawing/2014/main" val="10002"/>
                  </a:ext>
                </a:extLst>
              </a:tr>
              <a:tr h="370840">
                <a:tc>
                  <a:txBody>
                    <a:bodyPr/>
                    <a:lstStyle/>
                    <a:p>
                      <a:r>
                        <a:rPr lang="en-US" b="1" dirty="0"/>
                        <a:t>Culture</a:t>
                      </a:r>
                    </a:p>
                  </a:txBody>
                  <a:tcPr marL="165505" marR="165505"/>
                </a:tc>
                <a:tc>
                  <a:txBody>
                    <a:bodyPr/>
                    <a:lstStyle/>
                    <a:p>
                      <a:r>
                        <a:rPr lang="en-US" dirty="0"/>
                        <a:t>Cultural</a:t>
                      </a:r>
                      <a:r>
                        <a:rPr lang="en-US" baseline="0" dirty="0"/>
                        <a:t> fusion (promotion of positive cultural traits)</a:t>
                      </a:r>
                      <a:endParaRPr lang="en-US" dirty="0"/>
                    </a:p>
                  </a:txBody>
                  <a:tcPr marL="165505" marR="165505"/>
                </a:tc>
                <a:tc>
                  <a:txBody>
                    <a:bodyPr/>
                    <a:lstStyle/>
                    <a:p>
                      <a:r>
                        <a:rPr lang="en-US" dirty="0"/>
                        <a:t>Erode traditional</a:t>
                      </a:r>
                      <a:r>
                        <a:rPr lang="en-US" baseline="0" dirty="0"/>
                        <a:t> cultures and promotes homogenization</a:t>
                      </a:r>
                      <a:endParaRPr lang="en-US" dirty="0"/>
                    </a:p>
                  </a:txBody>
                  <a:tcPr marL="165505" marR="165505"/>
                </a:tc>
                <a:extLst>
                  <a:ext uri="{0D108BD9-81ED-4DB2-BD59-A6C34878D82A}">
                    <a16:rowId xmlns:a16="http://schemas.microsoft.com/office/drawing/2014/main" val="10003"/>
                  </a:ext>
                </a:extLst>
              </a:tr>
              <a:tr h="370840">
                <a:tc>
                  <a:txBody>
                    <a:bodyPr/>
                    <a:lstStyle/>
                    <a:p>
                      <a:r>
                        <a:rPr lang="en-US" b="1" dirty="0"/>
                        <a:t>Relations</a:t>
                      </a:r>
                    </a:p>
                  </a:txBody>
                  <a:tcPr marL="165505" marR="165505"/>
                </a:tc>
                <a:tc>
                  <a:txBody>
                    <a:bodyPr/>
                    <a:lstStyle/>
                    <a:p>
                      <a:r>
                        <a:rPr lang="en-US" dirty="0"/>
                        <a:t>More multilateral agreements</a:t>
                      </a:r>
                    </a:p>
                  </a:txBody>
                  <a:tcPr marL="165505" marR="165505"/>
                </a:tc>
                <a:tc>
                  <a:txBody>
                    <a:bodyPr/>
                    <a:lstStyle/>
                    <a:p>
                      <a:r>
                        <a:rPr lang="en-US" dirty="0"/>
                        <a:t>More ground</a:t>
                      </a:r>
                      <a:r>
                        <a:rPr lang="en-US" baseline="0" dirty="0"/>
                        <a:t> for disagreements</a:t>
                      </a:r>
                      <a:endParaRPr lang="en-US" dirty="0"/>
                    </a:p>
                  </a:txBody>
                  <a:tcPr marL="165505" marR="165505"/>
                </a:tc>
                <a:extLst>
                  <a:ext uri="{0D108BD9-81ED-4DB2-BD59-A6C34878D82A}">
                    <a16:rowId xmlns:a16="http://schemas.microsoft.com/office/drawing/2014/main" val="10004"/>
                  </a:ext>
                </a:extLst>
              </a:tr>
              <a:tr h="370840">
                <a:tc>
                  <a:txBody>
                    <a:bodyPr/>
                    <a:lstStyle/>
                    <a:p>
                      <a:r>
                        <a:rPr lang="en-US" b="1" dirty="0"/>
                        <a:t>Environment</a:t>
                      </a:r>
                    </a:p>
                  </a:txBody>
                  <a:tcPr marL="165505" marR="165505"/>
                </a:tc>
                <a:tc>
                  <a:txBody>
                    <a:bodyPr/>
                    <a:lstStyle/>
                    <a:p>
                      <a:r>
                        <a:rPr lang="en-US" dirty="0"/>
                        <a:t>Lead</a:t>
                      </a:r>
                      <a:r>
                        <a:rPr lang="en-US" baseline="0" dirty="0"/>
                        <a:t> to an efficient allocation of resources</a:t>
                      </a:r>
                      <a:endParaRPr lang="en-US" dirty="0"/>
                    </a:p>
                  </a:txBody>
                  <a:tcPr marL="165505" marR="165505"/>
                </a:tc>
                <a:tc>
                  <a:txBody>
                    <a:bodyPr/>
                    <a:lstStyle/>
                    <a:p>
                      <a:r>
                        <a:rPr lang="en-US" dirty="0"/>
                        <a:t>Environmental issues such as climate change</a:t>
                      </a:r>
                    </a:p>
                  </a:txBody>
                  <a:tcPr marL="165505" marR="165505"/>
                </a:tc>
                <a:extLst>
                  <a:ext uri="{0D108BD9-81ED-4DB2-BD59-A6C34878D82A}">
                    <a16:rowId xmlns:a16="http://schemas.microsoft.com/office/drawing/2014/main" val="10005"/>
                  </a:ext>
                </a:extLst>
              </a:tr>
              <a:tr h="370840">
                <a:tc>
                  <a:txBody>
                    <a:bodyPr/>
                    <a:lstStyle/>
                    <a:p>
                      <a:r>
                        <a:rPr lang="en-US" b="1" dirty="0"/>
                        <a:t>Health and Welfare</a:t>
                      </a:r>
                    </a:p>
                  </a:txBody>
                  <a:tcPr marL="165505" marR="165505"/>
                </a:tc>
                <a:tc>
                  <a:txBody>
                    <a:bodyPr/>
                    <a:lstStyle/>
                    <a:p>
                      <a:r>
                        <a:rPr lang="en-US" dirty="0"/>
                        <a:t>Improvement in life expectancy and education</a:t>
                      </a:r>
                    </a:p>
                  </a:txBody>
                  <a:tcPr marL="165505" marR="165505"/>
                </a:tc>
                <a:tc>
                  <a:txBody>
                    <a:bodyPr/>
                    <a:lstStyle/>
                    <a:p>
                      <a:r>
                        <a:rPr lang="en-US" dirty="0"/>
                        <a:t>Epidemics and pandemics</a:t>
                      </a:r>
                    </a:p>
                  </a:txBody>
                  <a:tcPr marL="165505" marR="165505"/>
                </a:tc>
                <a:extLst>
                  <a:ext uri="{0D108BD9-81ED-4DB2-BD59-A6C34878D82A}">
                    <a16:rowId xmlns:a16="http://schemas.microsoft.com/office/drawing/2014/main" val="10006"/>
                  </a:ext>
                </a:extLst>
              </a:tr>
              <a:tr h="370840">
                <a:tc>
                  <a:txBody>
                    <a:bodyPr/>
                    <a:lstStyle/>
                    <a:p>
                      <a:r>
                        <a:rPr lang="en-US" b="1" dirty="0"/>
                        <a:t>Politics</a:t>
                      </a:r>
                    </a:p>
                  </a:txBody>
                  <a:tcPr marL="165505" marR="165505"/>
                </a:tc>
                <a:tc>
                  <a:txBody>
                    <a:bodyPr/>
                    <a:lstStyle/>
                    <a:p>
                      <a:r>
                        <a:rPr lang="en-US" dirty="0"/>
                        <a:t>Improve civil</a:t>
                      </a:r>
                      <a:r>
                        <a:rPr lang="en-US" baseline="0" dirty="0"/>
                        <a:t> liberties and democracy</a:t>
                      </a:r>
                      <a:endParaRPr lang="en-US" dirty="0"/>
                    </a:p>
                  </a:txBody>
                  <a:tcPr marL="165505" marR="165505"/>
                </a:tc>
                <a:tc>
                  <a:txBody>
                    <a:bodyPr/>
                    <a:lstStyle/>
                    <a:p>
                      <a:r>
                        <a:rPr lang="en-US" dirty="0"/>
                        <a:t>Governance subjugated by corporations</a:t>
                      </a:r>
                    </a:p>
                  </a:txBody>
                  <a:tcPr marL="165505" marR="165505"/>
                </a:tc>
                <a:extLst>
                  <a:ext uri="{0D108BD9-81ED-4DB2-BD59-A6C34878D82A}">
                    <a16:rowId xmlns:a16="http://schemas.microsoft.com/office/drawing/2014/main" val="10007"/>
                  </a:ext>
                </a:extLst>
              </a:tr>
              <a:tr h="370840">
                <a:tc>
                  <a:txBody>
                    <a:bodyPr/>
                    <a:lstStyle/>
                    <a:p>
                      <a:r>
                        <a:rPr lang="en-US" b="1" dirty="0"/>
                        <a:t>Security</a:t>
                      </a:r>
                    </a:p>
                  </a:txBody>
                  <a:tcPr marL="165505" marR="165505"/>
                </a:tc>
                <a:tc>
                  <a:txBody>
                    <a:bodyPr/>
                    <a:lstStyle/>
                    <a:p>
                      <a:r>
                        <a:rPr lang="en-US" dirty="0"/>
                        <a:t>Less violent societies. Less large-scale</a:t>
                      </a:r>
                      <a:r>
                        <a:rPr lang="en-US" baseline="0" dirty="0"/>
                        <a:t> conflicts</a:t>
                      </a:r>
                      <a:endParaRPr lang="en-US" dirty="0"/>
                    </a:p>
                  </a:txBody>
                  <a:tcPr marL="165505" marR="165505"/>
                </a:tc>
                <a:tc>
                  <a:txBody>
                    <a:bodyPr/>
                    <a:lstStyle/>
                    <a:p>
                      <a:r>
                        <a:rPr lang="en-US" dirty="0"/>
                        <a:t>Internationalization</a:t>
                      </a:r>
                      <a:r>
                        <a:rPr lang="en-US" baseline="0" dirty="0"/>
                        <a:t> of conflicts and new threats (terrorism, refugees, cybersecurity, etc.)</a:t>
                      </a:r>
                      <a:endParaRPr lang="en-US" dirty="0"/>
                    </a:p>
                  </a:txBody>
                  <a:tcPr marL="165505" marR="165505"/>
                </a:tc>
                <a:extLst>
                  <a:ext uri="{0D108BD9-81ED-4DB2-BD59-A6C34878D82A}">
                    <a16:rowId xmlns:a16="http://schemas.microsoft.com/office/drawing/2014/main" val="10008"/>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Globalization Debate</a:t>
            </a:r>
          </a:p>
        </p:txBody>
      </p:sp>
      <p:pic>
        <p:nvPicPr>
          <p:cNvPr id="5" name="Picture 4" descr="http://www.wpclipart.com/signs_symbol/thumbtack_notes/thumbtack_note_assign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808" y="1500712"/>
            <a:ext cx="182880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guillermodemis.files.wordpress.com/2013/01/cropped-globalization_b_12935660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063" y="1627095"/>
            <a:ext cx="5309070" cy="35039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992918" y="5594507"/>
            <a:ext cx="4572000" cy="707886"/>
          </a:xfrm>
          <a:prstGeom prst="rect">
            <a:avLst/>
          </a:prstGeom>
        </p:spPr>
        <p:txBody>
          <a:bodyPr>
            <a:spAutoFit/>
          </a:bodyPr>
          <a:lstStyle/>
          <a:p>
            <a:r>
              <a:rPr lang="en-US" sz="2000" b="1" dirty="0">
                <a:latin typeface="Agency FB" pitchFamily="34" charset="0"/>
              </a:rPr>
              <a:t>Based upon the purpose of global studies, discuss the merits and flaws of the globalization debate?</a:t>
            </a:r>
          </a:p>
        </p:txBody>
      </p:sp>
      <p:pic>
        <p:nvPicPr>
          <p:cNvPr id="8"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863" y="5554035"/>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831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 – Representing the World</a:t>
            </a:r>
          </a:p>
        </p:txBody>
      </p:sp>
      <p:sp>
        <p:nvSpPr>
          <p:cNvPr id="5" name="Text Placeholder 4"/>
          <p:cNvSpPr>
            <a:spLocks noGrp="1"/>
          </p:cNvSpPr>
          <p:nvPr>
            <p:ph type="body" idx="1"/>
          </p:nvPr>
        </p:nvSpPr>
        <p:spPr/>
        <p:txBody>
          <a:bodyPr/>
          <a:lstStyle/>
          <a:p>
            <a:r>
              <a:rPr lang="en-US" dirty="0"/>
              <a:t>Antiquity: Discovering Geography</a:t>
            </a:r>
          </a:p>
          <a:p>
            <a:r>
              <a:rPr lang="en-US" dirty="0"/>
              <a:t>Middle Ages: Retrenchment</a:t>
            </a:r>
          </a:p>
          <a:p>
            <a:r>
              <a:rPr lang="en-US" dirty="0"/>
              <a:t>The Age of Discovery: Drawing the World Map</a:t>
            </a:r>
          </a:p>
          <a:p>
            <a:r>
              <a:rPr lang="en-US" dirty="0"/>
              <a:t>Modern Era: A Finite World</a:t>
            </a:r>
          </a:p>
        </p:txBody>
      </p:sp>
    </p:spTree>
    <p:extLst>
      <p:ext uri="{BB962C8B-B14F-4D97-AF65-F5344CB8AC3E}">
        <p14:creationId xmlns:p14="http://schemas.microsoft.com/office/powerpoint/2010/main" val="4102649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 – Representing of the World</a:t>
            </a:r>
          </a:p>
        </p:txBody>
      </p:sp>
      <p:sp>
        <p:nvSpPr>
          <p:cNvPr id="23555" name="Content Placeholder 2"/>
          <p:cNvSpPr>
            <a:spLocks noGrp="1"/>
          </p:cNvSpPr>
          <p:nvPr>
            <p:ph idx="1"/>
          </p:nvPr>
        </p:nvSpPr>
        <p:spPr/>
        <p:txBody>
          <a:bodyPr/>
          <a:lstStyle/>
          <a:p>
            <a:r>
              <a:rPr lang="en-US" dirty="0"/>
              <a:t>Knowledge about the world</a:t>
            </a:r>
          </a:p>
          <a:p>
            <a:pPr lvl="1"/>
            <a:r>
              <a:rPr lang="en-US" dirty="0"/>
              <a:t>Information needs to be organized and stored so that it can be used and transmitted across space and generations.</a:t>
            </a:r>
          </a:p>
          <a:p>
            <a:pPr lvl="1"/>
            <a:r>
              <a:rPr lang="en-US" dirty="0"/>
              <a:t>Knowledge is the organization of information for a useful purpose.</a:t>
            </a:r>
          </a:p>
          <a:p>
            <a:pPr lvl="1"/>
            <a:r>
              <a:rPr lang="en-US" dirty="0"/>
              <a:t>Spatial thinking has always been present in human societies:</a:t>
            </a:r>
          </a:p>
          <a:p>
            <a:pPr lvl="2"/>
            <a:r>
              <a:rPr lang="en-US" dirty="0"/>
              <a:t>The map was traditionally the main tool for such a purpose.</a:t>
            </a:r>
          </a:p>
          <a:p>
            <a:pPr lvl="2"/>
            <a:r>
              <a:rPr lang="en-US" dirty="0"/>
              <a:t>Started with mental maps and developed into cartography (science and technique of mapping).</a:t>
            </a:r>
          </a:p>
          <a:p>
            <a:pPr lvl="1"/>
            <a:r>
              <a:rPr lang="en-US" dirty="0"/>
              <a:t>Globalization:</a:t>
            </a:r>
          </a:p>
          <a:p>
            <a:pPr lvl="2"/>
            <a:r>
              <a:rPr lang="en-US" dirty="0"/>
              <a:t>Growing quantity of information available.</a:t>
            </a:r>
          </a:p>
          <a:p>
            <a:pPr lvl="2"/>
            <a:r>
              <a:rPr lang="en-US" dirty="0"/>
              <a:t>Easier to transmit this information (mass media, IT, language).</a:t>
            </a:r>
          </a:p>
          <a:p>
            <a:pPr lvl="2"/>
            <a:r>
              <a:rPr lang="en-US" dirty="0"/>
              <a:t>Location and navigation technologies.</a:t>
            </a:r>
          </a:p>
          <a:p>
            <a:pPr lvl="2"/>
            <a:r>
              <a:rPr lang="en-US" dirty="0"/>
              <a:t>Dynamic, customizable and updated.</a:t>
            </a:r>
          </a:p>
        </p:txBody>
      </p:sp>
      <p:sp>
        <p:nvSpPr>
          <p:cNvPr id="3" name="Action Button: Document 2" title="Read this Web Page">
            <a:hlinkClick r:id="rId3" highlightClick="1"/>
            <a:extLst>
              <a:ext uri="{FF2B5EF4-FFF2-40B4-BE49-F238E27FC236}">
                <a16:creationId xmlns:a16="http://schemas.microsoft.com/office/drawing/2014/main" id="{203308AC-5592-4EEE-A58F-A2E30523983E}"/>
              </a:ext>
            </a:extLst>
          </p:cNvPr>
          <p:cNvSpPr/>
          <p:nvPr/>
        </p:nvSpPr>
        <p:spPr bwMode="auto">
          <a:xfrm>
            <a:off x="521097" y="572697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5" name="TextBox 4">
            <a:extLst>
              <a:ext uri="{FF2B5EF4-FFF2-40B4-BE49-F238E27FC236}">
                <a16:creationId xmlns:a16="http://schemas.microsoft.com/office/drawing/2014/main" id="{8315F0D6-A4D1-4AD0-93F7-920DA7F78100}"/>
              </a:ext>
            </a:extLst>
          </p:cNvPr>
          <p:cNvSpPr txBox="1"/>
          <p:nvPr/>
        </p:nvSpPr>
        <p:spPr>
          <a:xfrm>
            <a:off x="0" y="6292330"/>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A – Globalization: Setting the Context</a:t>
            </a:r>
          </a:p>
        </p:txBody>
      </p:sp>
      <p:sp>
        <p:nvSpPr>
          <p:cNvPr id="11267" name="Content Placeholder 2"/>
          <p:cNvSpPr>
            <a:spLocks noGrp="1"/>
          </p:cNvSpPr>
          <p:nvPr>
            <p:ph type="body" idx="1"/>
          </p:nvPr>
        </p:nvSpPr>
        <p:spPr/>
        <p:txBody>
          <a:bodyPr/>
          <a:lstStyle/>
          <a:p>
            <a:pPr eaLnBrk="1" hangingPunct="1"/>
            <a:r>
              <a:rPr lang="en-US" dirty="0"/>
              <a:t>The Nature Globalization</a:t>
            </a:r>
          </a:p>
          <a:p>
            <a:pPr eaLnBrk="1" hangingPunct="1"/>
            <a:r>
              <a:rPr lang="en-US" dirty="0"/>
              <a:t>When Did Globalization Began?</a:t>
            </a:r>
          </a:p>
          <a:p>
            <a:pPr eaLnBrk="1" hangingPunct="1"/>
            <a:r>
              <a:rPr lang="en-US" dirty="0"/>
              <a:t>Imperialism, Mercantilism and Capitalism</a:t>
            </a:r>
          </a:p>
          <a:p>
            <a:pPr eaLnBrk="1" hangingPunct="1"/>
            <a:r>
              <a:rPr lang="en-US" dirty="0"/>
              <a:t>Investigating Globalization: Global Studies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A44F-CA71-4483-A73B-84EB6BD08B1B}"/>
              </a:ext>
            </a:extLst>
          </p:cNvPr>
          <p:cNvSpPr>
            <a:spLocks noGrp="1"/>
          </p:cNvSpPr>
          <p:nvPr>
            <p:ph type="title"/>
          </p:nvPr>
        </p:nvSpPr>
        <p:spPr/>
        <p:txBody>
          <a:bodyPr/>
          <a:lstStyle/>
          <a:p>
            <a:r>
              <a:rPr lang="en-US" dirty="0"/>
              <a:t>Non-Western Maps</a:t>
            </a:r>
          </a:p>
        </p:txBody>
      </p:sp>
      <p:sp>
        <p:nvSpPr>
          <p:cNvPr id="3" name="Content Placeholder 2">
            <a:extLst>
              <a:ext uri="{FF2B5EF4-FFF2-40B4-BE49-F238E27FC236}">
                <a16:creationId xmlns:a16="http://schemas.microsoft.com/office/drawing/2014/main" id="{DCCD55B6-24E7-40A7-9F25-CBFB53A75805}"/>
              </a:ext>
            </a:extLst>
          </p:cNvPr>
          <p:cNvSpPr>
            <a:spLocks noGrp="1"/>
          </p:cNvSpPr>
          <p:nvPr>
            <p:ph idx="1"/>
          </p:nvPr>
        </p:nvSpPr>
        <p:spPr/>
        <p:txBody>
          <a:bodyPr/>
          <a:lstStyle/>
          <a:p>
            <a:r>
              <a:rPr lang="en-US" dirty="0"/>
              <a:t>Limited examples of non-western cartographic tradition</a:t>
            </a:r>
          </a:p>
          <a:p>
            <a:pPr lvl="1"/>
            <a:r>
              <a:rPr lang="en-US" dirty="0"/>
              <a:t>Babylonian Imago Mundi (6</a:t>
            </a:r>
            <a:r>
              <a:rPr lang="en-US" baseline="30000" dirty="0"/>
              <a:t>th</a:t>
            </a:r>
            <a:r>
              <a:rPr lang="en-US" dirty="0"/>
              <a:t> century BCE); oldest world map.</a:t>
            </a:r>
          </a:p>
          <a:p>
            <a:pPr lvl="1"/>
            <a:r>
              <a:rPr lang="en-US" dirty="0"/>
              <a:t>Polynesian stick charts for navigation (timeframe uncertain; likely two thousand years).</a:t>
            </a:r>
          </a:p>
          <a:p>
            <a:pPr lvl="1"/>
            <a:r>
              <a:rPr lang="en-US" dirty="0"/>
              <a:t>Precolonial Maya and Aztec registries of events (circa 10</a:t>
            </a:r>
            <a:r>
              <a:rPr lang="en-US" baseline="30000" dirty="0"/>
              <a:t>th</a:t>
            </a:r>
            <a:r>
              <a:rPr lang="en-US" dirty="0"/>
              <a:t> century).</a:t>
            </a:r>
          </a:p>
          <a:p>
            <a:pPr lvl="1"/>
            <a:r>
              <a:rPr lang="en-US" dirty="0"/>
              <a:t>Chinese cartography (focusing on mainland China).</a:t>
            </a:r>
          </a:p>
          <a:p>
            <a:pPr lvl="1"/>
            <a:r>
              <a:rPr lang="en-US" dirty="0"/>
              <a:t>Arabic cartography (8</a:t>
            </a:r>
            <a:r>
              <a:rPr lang="en-US" baseline="30000" dirty="0"/>
              <a:t>th</a:t>
            </a:r>
            <a:r>
              <a:rPr lang="en-US" dirty="0"/>
              <a:t> to 16</a:t>
            </a:r>
            <a:r>
              <a:rPr lang="en-US" baseline="30000" dirty="0"/>
              <a:t>th</a:t>
            </a:r>
            <a:r>
              <a:rPr lang="en-US" dirty="0"/>
              <a:t> centuries):</a:t>
            </a:r>
          </a:p>
          <a:p>
            <a:pPr lvl="2"/>
            <a:r>
              <a:rPr lang="en-US" dirty="0"/>
              <a:t>Mapping trade routes in North Africa / Middle East and South and Southeast Asia.</a:t>
            </a:r>
          </a:p>
          <a:p>
            <a:r>
              <a:rPr lang="en-US" dirty="0"/>
              <a:t>Main factors for a limited tradition</a:t>
            </a:r>
          </a:p>
          <a:p>
            <a:pPr lvl="1"/>
            <a:r>
              <a:rPr lang="en-US" dirty="0"/>
              <a:t>Small scale maps/representations (many culture / empires were regional in scope).</a:t>
            </a:r>
          </a:p>
          <a:p>
            <a:pPr lvl="1"/>
            <a:r>
              <a:rPr lang="en-US" dirty="0"/>
              <a:t>Unwilling or unable to be interested in affairs outside their realm.</a:t>
            </a:r>
          </a:p>
          <a:p>
            <a:pPr lvl="1"/>
            <a:r>
              <a:rPr lang="en-US" dirty="0"/>
              <a:t>Heavy reliance on oral tradition.</a:t>
            </a:r>
          </a:p>
          <a:p>
            <a:pPr lvl="1"/>
            <a:r>
              <a:rPr lang="en-US" dirty="0"/>
              <a:t>Maps recorded on medium that did not endure (ceramic, textiles, hides) and would disappear if not copied.</a:t>
            </a:r>
          </a:p>
          <a:p>
            <a:pPr lvl="1"/>
            <a:r>
              <a:rPr lang="en-US" dirty="0"/>
              <a:t>The decline or collapse to the culture implied to loss of the cartographic tradition.</a:t>
            </a:r>
          </a:p>
        </p:txBody>
      </p:sp>
    </p:spTree>
    <p:extLst>
      <p:ext uri="{BB962C8B-B14F-4D97-AF65-F5344CB8AC3E}">
        <p14:creationId xmlns:p14="http://schemas.microsoft.com/office/powerpoint/2010/main" val="245967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CC9B7E-DA3F-4B54-9227-E81B784145B9}"/>
              </a:ext>
            </a:extLst>
          </p:cNvPr>
          <p:cNvSpPr>
            <a:spLocks noGrp="1"/>
          </p:cNvSpPr>
          <p:nvPr>
            <p:ph type="title"/>
          </p:nvPr>
        </p:nvSpPr>
        <p:spPr/>
        <p:txBody>
          <a:bodyPr/>
          <a:lstStyle/>
          <a:p>
            <a:r>
              <a:rPr lang="en-US" dirty="0"/>
              <a:t>Polynesian Stick Map, Overlay with Contemporary Marshall Islands</a:t>
            </a:r>
          </a:p>
        </p:txBody>
      </p:sp>
      <p:pic>
        <p:nvPicPr>
          <p:cNvPr id="1026" name="Picture 2">
            <a:extLst>
              <a:ext uri="{FF2B5EF4-FFF2-40B4-BE49-F238E27FC236}">
                <a16:creationId xmlns:a16="http://schemas.microsoft.com/office/drawing/2014/main" id="{45C8FB83-BAD8-495A-A375-47385FFBF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358" y="1172561"/>
            <a:ext cx="9179676" cy="558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765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Four Major Phases in the Cartographic Representation of the World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1734481"/>
              </p:ext>
            </p:extLst>
          </p:nvPr>
        </p:nvGraphicFramePr>
        <p:xfrm>
          <a:off x="1009650" y="1311275"/>
          <a:ext cx="10993438" cy="5291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6544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7007226" y="1589223"/>
            <a:ext cx="2843212" cy="2843213"/>
          </a:xfrm>
          <a:prstGeom prst="ellipse">
            <a:avLst/>
          </a:prstGeom>
          <a:solidFill>
            <a:srgbClr val="FFFFFF"/>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sp>
        <p:nvSpPr>
          <p:cNvPr id="6" name="Oval 5"/>
          <p:cNvSpPr/>
          <p:nvPr/>
        </p:nvSpPr>
        <p:spPr bwMode="auto">
          <a:xfrm>
            <a:off x="7407276" y="1989272"/>
            <a:ext cx="2043112" cy="2044700"/>
          </a:xfrm>
          <a:prstGeom prst="ellipse">
            <a:avLst/>
          </a:prstGeom>
          <a:solidFill>
            <a:schemeClr val="accent4">
              <a:lumMod val="20000"/>
              <a:lumOff val="80000"/>
            </a:schemeClr>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sp>
        <p:nvSpPr>
          <p:cNvPr id="5" name="Oval 4"/>
          <p:cNvSpPr/>
          <p:nvPr/>
        </p:nvSpPr>
        <p:spPr bwMode="auto">
          <a:xfrm>
            <a:off x="7861301" y="2443297"/>
            <a:ext cx="1135062" cy="1136650"/>
          </a:xfrm>
          <a:prstGeom prst="ellipse">
            <a:avLst/>
          </a:prstGeom>
          <a:solidFill>
            <a:schemeClr val="accent4">
              <a:lumMod val="60000"/>
              <a:lumOff val="40000"/>
            </a:schemeClr>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sp>
        <p:nvSpPr>
          <p:cNvPr id="316418" name="Rectangle 2"/>
          <p:cNvSpPr>
            <a:spLocks noGrp="1" noChangeArrowheads="1"/>
          </p:cNvSpPr>
          <p:nvPr>
            <p:ph type="title"/>
          </p:nvPr>
        </p:nvSpPr>
        <p:spPr/>
        <p:txBody>
          <a:bodyPr/>
          <a:lstStyle/>
          <a:p>
            <a:pPr>
              <a:defRPr/>
            </a:pPr>
            <a:r>
              <a:rPr lang="en-US" dirty="0"/>
              <a:t>Antiquity: Discovering Geography</a:t>
            </a:r>
          </a:p>
        </p:txBody>
      </p:sp>
      <p:sp>
        <p:nvSpPr>
          <p:cNvPr id="24582" name="Rectangle 3"/>
          <p:cNvSpPr>
            <a:spLocks noGrp="1" noChangeArrowheads="1"/>
          </p:cNvSpPr>
          <p:nvPr>
            <p:ph sz="half" idx="1"/>
          </p:nvPr>
        </p:nvSpPr>
        <p:spPr/>
        <p:txBody>
          <a:bodyPr/>
          <a:lstStyle/>
          <a:p>
            <a:r>
              <a:rPr lang="en-US" dirty="0"/>
              <a:t>Herodotus (circa 450 BCE)</a:t>
            </a:r>
          </a:p>
          <a:p>
            <a:pPr lvl="1"/>
            <a:r>
              <a:rPr lang="en-US" dirty="0"/>
              <a:t>Inspired by Pythagoras (530 BCE) and his geometry.</a:t>
            </a:r>
          </a:p>
          <a:p>
            <a:pPr lvl="1"/>
            <a:r>
              <a:rPr lang="en-US" dirty="0"/>
              <a:t>Founder of geography.</a:t>
            </a:r>
          </a:p>
          <a:p>
            <a:pPr lvl="1"/>
            <a:r>
              <a:rPr lang="en-US" dirty="0"/>
              <a:t>Basic physical and human geography.</a:t>
            </a:r>
          </a:p>
          <a:p>
            <a:pPr lvl="1"/>
            <a:r>
              <a:rPr lang="en-US" dirty="0"/>
              <a:t>Exploration and travel instead of geometry.</a:t>
            </a:r>
          </a:p>
          <a:p>
            <a:pPr lvl="1"/>
            <a:r>
              <a:rPr lang="en-US" dirty="0"/>
              <a:t>Coined the terms Europe, Asia and Africa (Libya).</a:t>
            </a:r>
          </a:p>
          <a:p>
            <a:r>
              <a:rPr lang="en-US" dirty="0"/>
              <a:t>“Filling in the blank”</a:t>
            </a:r>
          </a:p>
          <a:p>
            <a:pPr lvl="1"/>
            <a:r>
              <a:rPr lang="en-US" dirty="0"/>
              <a:t>Through reports, accounts and legends.</a:t>
            </a:r>
          </a:p>
          <a:p>
            <a:pPr lvl="1"/>
            <a:r>
              <a:rPr lang="en-US" dirty="0"/>
              <a:t>Using one’s imagination.</a:t>
            </a:r>
          </a:p>
        </p:txBody>
      </p:sp>
      <p:sp>
        <p:nvSpPr>
          <p:cNvPr id="4" name="Oval 3"/>
          <p:cNvSpPr/>
          <p:nvPr/>
        </p:nvSpPr>
        <p:spPr bwMode="auto">
          <a:xfrm>
            <a:off x="8116888" y="2700472"/>
            <a:ext cx="622300" cy="622300"/>
          </a:xfrm>
          <a:prstGeom prst="ellipse">
            <a:avLst/>
          </a:prstGeom>
          <a:solidFill>
            <a:schemeClr val="accent4">
              <a:lumMod val="75000"/>
            </a:schemeClr>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cxnSp>
        <p:nvCxnSpPr>
          <p:cNvPr id="24584" name="Straight Arrow Connector 8"/>
          <p:cNvCxnSpPr>
            <a:cxnSpLocks noChangeShapeType="1"/>
            <a:stCxn id="4" idx="6"/>
            <a:endCxn id="7" idx="6"/>
          </p:cNvCxnSpPr>
          <p:nvPr/>
        </p:nvCxnSpPr>
        <p:spPr bwMode="auto">
          <a:xfrm flipV="1">
            <a:off x="8739188" y="3011622"/>
            <a:ext cx="1111250" cy="0"/>
          </a:xfrm>
          <a:prstGeom prst="straightConnector1">
            <a:avLst/>
          </a:prstGeom>
          <a:noFill/>
          <a:ln w="38100" algn="ctr">
            <a:solidFill>
              <a:srgbClr val="5F5F5F"/>
            </a:solidFill>
            <a:round/>
            <a:headEnd/>
            <a:tailEnd type="arrow" w="med" len="med"/>
          </a:ln>
        </p:spPr>
      </p:cxnSp>
      <p:cxnSp>
        <p:nvCxnSpPr>
          <p:cNvPr id="24585" name="Straight Arrow Connector 10"/>
          <p:cNvCxnSpPr>
            <a:cxnSpLocks noChangeShapeType="1"/>
            <a:stCxn id="7" idx="0"/>
            <a:endCxn id="4" idx="0"/>
          </p:cNvCxnSpPr>
          <p:nvPr/>
        </p:nvCxnSpPr>
        <p:spPr bwMode="auto">
          <a:xfrm rot="16200000" flipH="1">
            <a:off x="7872413" y="2144847"/>
            <a:ext cx="1111250" cy="0"/>
          </a:xfrm>
          <a:prstGeom prst="straightConnector1">
            <a:avLst/>
          </a:prstGeom>
          <a:noFill/>
          <a:ln w="38100" algn="ctr">
            <a:solidFill>
              <a:srgbClr val="5F5F5F"/>
            </a:solidFill>
            <a:round/>
            <a:headEnd/>
            <a:tailEnd type="arrow" w="med" len="med"/>
          </a:ln>
        </p:spPr>
      </p:cxnSp>
      <p:sp>
        <p:nvSpPr>
          <p:cNvPr id="24586" name="TextBox 13"/>
          <p:cNvSpPr txBox="1">
            <a:spLocks noChangeArrowheads="1"/>
          </p:cNvSpPr>
          <p:nvPr/>
        </p:nvSpPr>
        <p:spPr bwMode="auto">
          <a:xfrm>
            <a:off x="7929564" y="2803661"/>
            <a:ext cx="911225" cy="369887"/>
          </a:xfrm>
          <a:prstGeom prst="rect">
            <a:avLst/>
          </a:prstGeom>
          <a:noFill/>
          <a:ln w="9525">
            <a:noFill/>
            <a:miter lim="800000"/>
            <a:headEnd/>
            <a:tailEnd/>
          </a:ln>
        </p:spPr>
        <p:txBody>
          <a:bodyPr wrap="none">
            <a:spAutoFit/>
          </a:bodyPr>
          <a:lstStyle/>
          <a:p>
            <a:r>
              <a:rPr lang="en-US" b="1">
                <a:latin typeface="Arial Narrow" pitchFamily="34" charset="0"/>
              </a:rPr>
              <a:t>Familiar</a:t>
            </a:r>
          </a:p>
        </p:txBody>
      </p:sp>
      <p:sp>
        <p:nvSpPr>
          <p:cNvPr id="24587" name="TextBox 14"/>
          <p:cNvSpPr txBox="1">
            <a:spLocks noChangeArrowheads="1"/>
          </p:cNvSpPr>
          <p:nvPr/>
        </p:nvSpPr>
        <p:spPr bwMode="auto">
          <a:xfrm>
            <a:off x="7543802" y="4016511"/>
            <a:ext cx="1724025" cy="369887"/>
          </a:xfrm>
          <a:prstGeom prst="rect">
            <a:avLst/>
          </a:prstGeom>
          <a:noFill/>
          <a:ln w="9525">
            <a:noFill/>
            <a:miter lim="800000"/>
            <a:headEnd/>
            <a:tailEnd/>
          </a:ln>
        </p:spPr>
        <p:txBody>
          <a:bodyPr wrap="none">
            <a:spAutoFit/>
          </a:bodyPr>
          <a:lstStyle/>
          <a:p>
            <a:r>
              <a:rPr lang="en-US" b="1">
                <a:latin typeface="Arial Narrow" pitchFamily="34" charset="0"/>
              </a:rPr>
              <a:t>“Terra incognita”</a:t>
            </a:r>
          </a:p>
        </p:txBody>
      </p:sp>
      <p:sp>
        <p:nvSpPr>
          <p:cNvPr id="24588" name="TextBox 15"/>
          <p:cNvSpPr txBox="1">
            <a:spLocks noChangeArrowheads="1"/>
          </p:cNvSpPr>
          <p:nvPr/>
        </p:nvSpPr>
        <p:spPr bwMode="auto">
          <a:xfrm>
            <a:off x="7926389" y="3608522"/>
            <a:ext cx="963613" cy="368300"/>
          </a:xfrm>
          <a:prstGeom prst="rect">
            <a:avLst/>
          </a:prstGeom>
          <a:noFill/>
          <a:ln w="9525">
            <a:noFill/>
            <a:miter lim="800000"/>
            <a:headEnd/>
            <a:tailEnd/>
          </a:ln>
        </p:spPr>
        <p:txBody>
          <a:bodyPr wrap="none">
            <a:spAutoFit/>
          </a:bodyPr>
          <a:lstStyle/>
          <a:p>
            <a:r>
              <a:rPr lang="en-US" b="1">
                <a:latin typeface="Arial Narrow" pitchFamily="34" charset="0"/>
              </a:rPr>
              <a:t>Legends</a:t>
            </a:r>
          </a:p>
        </p:txBody>
      </p:sp>
      <p:sp>
        <p:nvSpPr>
          <p:cNvPr id="24589" name="TextBox 16"/>
          <p:cNvSpPr txBox="1">
            <a:spLocks noChangeArrowheads="1"/>
          </p:cNvSpPr>
          <p:nvPr/>
        </p:nvSpPr>
        <p:spPr bwMode="auto">
          <a:xfrm>
            <a:off x="7889876" y="3248161"/>
            <a:ext cx="1046162" cy="369887"/>
          </a:xfrm>
          <a:prstGeom prst="rect">
            <a:avLst/>
          </a:prstGeom>
          <a:noFill/>
          <a:ln w="9525">
            <a:noFill/>
            <a:miter lim="800000"/>
            <a:headEnd/>
            <a:tailEnd/>
          </a:ln>
        </p:spPr>
        <p:txBody>
          <a:bodyPr wrap="none">
            <a:spAutoFit/>
          </a:bodyPr>
          <a:lstStyle/>
          <a:p>
            <a:r>
              <a:rPr lang="en-US" b="1">
                <a:latin typeface="Arial Narrow" pitchFamily="34" charset="0"/>
              </a:rPr>
              <a:t>Accounts</a:t>
            </a:r>
          </a:p>
        </p:txBody>
      </p:sp>
      <p:sp>
        <p:nvSpPr>
          <p:cNvPr id="24590" name="TextBox 15"/>
          <p:cNvSpPr txBox="1">
            <a:spLocks noChangeArrowheads="1"/>
          </p:cNvSpPr>
          <p:nvPr/>
        </p:nvSpPr>
        <p:spPr bwMode="auto">
          <a:xfrm>
            <a:off x="8755063" y="2692536"/>
            <a:ext cx="882650" cy="339725"/>
          </a:xfrm>
          <a:prstGeom prst="rect">
            <a:avLst/>
          </a:prstGeom>
          <a:noFill/>
          <a:ln w="9525">
            <a:noFill/>
            <a:miter lim="800000"/>
            <a:headEnd/>
            <a:tailEnd/>
          </a:ln>
        </p:spPr>
        <p:txBody>
          <a:bodyPr wrap="none">
            <a:spAutoFit/>
          </a:bodyPr>
          <a:lstStyle/>
          <a:p>
            <a:r>
              <a:rPr lang="en-US" sz="1600" b="1" i="1">
                <a:latin typeface="Arial Narrow" pitchFamily="34" charset="0"/>
              </a:rPr>
              <a:t>Distance</a:t>
            </a:r>
          </a:p>
        </p:txBody>
      </p:sp>
      <p:sp>
        <p:nvSpPr>
          <p:cNvPr id="24591" name="TextBox 15"/>
          <p:cNvSpPr txBox="1">
            <a:spLocks noChangeArrowheads="1"/>
          </p:cNvSpPr>
          <p:nvPr/>
        </p:nvSpPr>
        <p:spPr bwMode="auto">
          <a:xfrm>
            <a:off x="7531101" y="1878147"/>
            <a:ext cx="939800" cy="338138"/>
          </a:xfrm>
          <a:prstGeom prst="rect">
            <a:avLst/>
          </a:prstGeom>
          <a:noFill/>
          <a:ln w="9525">
            <a:noFill/>
            <a:miter lim="800000"/>
            <a:headEnd/>
            <a:tailEnd/>
          </a:ln>
        </p:spPr>
        <p:txBody>
          <a:bodyPr wrap="none">
            <a:spAutoFit/>
          </a:bodyPr>
          <a:lstStyle/>
          <a:p>
            <a:r>
              <a:rPr lang="en-US" sz="1600" b="1" i="1">
                <a:latin typeface="Arial Narrow" pitchFamily="34" charset="0"/>
              </a:rPr>
              <a:t>Accuracy</a:t>
            </a:r>
          </a:p>
        </p:txBody>
      </p:sp>
      <p:sp>
        <p:nvSpPr>
          <p:cNvPr id="16" name="Oval 15"/>
          <p:cNvSpPr/>
          <p:nvPr/>
        </p:nvSpPr>
        <p:spPr bwMode="auto">
          <a:xfrm>
            <a:off x="6739732" y="4491092"/>
            <a:ext cx="3365500" cy="2065338"/>
          </a:xfrm>
          <a:prstGeom prst="ellipse">
            <a:avLst/>
          </a:prstGeom>
          <a:solidFill>
            <a:srgbClr val="FFFFFF"/>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7" name="Oval 16"/>
          <p:cNvSpPr/>
          <p:nvPr/>
        </p:nvSpPr>
        <p:spPr bwMode="auto">
          <a:xfrm>
            <a:off x="7212807" y="4781605"/>
            <a:ext cx="2417762" cy="1485900"/>
          </a:xfrm>
          <a:prstGeom prst="ellipse">
            <a:avLst/>
          </a:prstGeom>
          <a:solidFill>
            <a:schemeClr val="accent4">
              <a:lumMod val="20000"/>
              <a:lumOff val="80000"/>
            </a:schemeClr>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8" name="Oval 17"/>
          <p:cNvSpPr/>
          <p:nvPr/>
        </p:nvSpPr>
        <p:spPr bwMode="auto">
          <a:xfrm>
            <a:off x="7750970" y="5111805"/>
            <a:ext cx="1343025" cy="825500"/>
          </a:xfrm>
          <a:prstGeom prst="ellipse">
            <a:avLst/>
          </a:prstGeom>
          <a:solidFill>
            <a:schemeClr val="accent4">
              <a:lumMod val="60000"/>
              <a:lumOff val="40000"/>
            </a:schemeClr>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cxnSp>
        <p:nvCxnSpPr>
          <p:cNvPr id="24595" name="Straight Connector 31"/>
          <p:cNvCxnSpPr>
            <a:cxnSpLocks noChangeShapeType="1"/>
            <a:stCxn id="17" idx="2"/>
            <a:endCxn id="17" idx="6"/>
          </p:cNvCxnSpPr>
          <p:nvPr/>
        </p:nvCxnSpPr>
        <p:spPr bwMode="auto">
          <a:xfrm rot="10800000" flipH="1">
            <a:off x="7212807" y="5524556"/>
            <a:ext cx="2417762" cy="1587"/>
          </a:xfrm>
          <a:prstGeom prst="line">
            <a:avLst/>
          </a:prstGeom>
          <a:noFill/>
          <a:ln w="38100" algn="ctr">
            <a:solidFill>
              <a:schemeClr val="accent3">
                <a:lumMod val="50000"/>
              </a:schemeClr>
            </a:solidFill>
            <a:round/>
            <a:headEnd/>
            <a:tailEnd/>
          </a:ln>
        </p:spPr>
      </p:cxnSp>
      <p:sp>
        <p:nvSpPr>
          <p:cNvPr id="30" name="Oval 29"/>
          <p:cNvSpPr/>
          <p:nvPr/>
        </p:nvSpPr>
        <p:spPr bwMode="auto">
          <a:xfrm>
            <a:off x="8117682" y="5232455"/>
            <a:ext cx="622300" cy="622300"/>
          </a:xfrm>
          <a:prstGeom prst="ellipse">
            <a:avLst/>
          </a:prstGeom>
          <a:solidFill>
            <a:schemeClr val="accent4">
              <a:lumMod val="75000"/>
            </a:schemeClr>
          </a:solidFill>
          <a:ln w="25400" cap="flat" cmpd="sng" algn="ctr">
            <a:solidFill>
              <a:schemeClr val="bg1">
                <a:lumMod val="85000"/>
              </a:schemeClr>
            </a:solidFill>
            <a:prstDash val="solid"/>
            <a:round/>
            <a:headEnd type="none" w="med" len="med"/>
            <a:tailEnd type="none" w="med" len="med"/>
          </a:ln>
          <a:effectLst/>
        </p:spPr>
        <p:txBody>
          <a:bodyPr/>
          <a:lstStyle/>
          <a:p>
            <a:pPr>
              <a:defRPr/>
            </a:pPr>
            <a:endParaRPr lang="en-US">
              <a:latin typeface="Arial" charset="0"/>
            </a:endParaRPr>
          </a:p>
        </p:txBody>
      </p:sp>
      <p:sp>
        <p:nvSpPr>
          <p:cNvPr id="24597" name="TextBox 15"/>
          <p:cNvSpPr txBox="1">
            <a:spLocks noChangeArrowheads="1"/>
          </p:cNvSpPr>
          <p:nvPr/>
        </p:nvSpPr>
        <p:spPr bwMode="auto">
          <a:xfrm>
            <a:off x="8647907" y="5224517"/>
            <a:ext cx="1096962" cy="338138"/>
          </a:xfrm>
          <a:prstGeom prst="rect">
            <a:avLst/>
          </a:prstGeom>
          <a:noFill/>
          <a:ln w="9525">
            <a:noFill/>
            <a:miter lim="800000"/>
            <a:headEnd/>
            <a:tailEnd/>
          </a:ln>
        </p:spPr>
        <p:txBody>
          <a:bodyPr wrap="none">
            <a:spAutoFit/>
          </a:bodyPr>
          <a:lstStyle/>
          <a:p>
            <a:r>
              <a:rPr lang="en-US" sz="1600" b="1" i="1">
                <a:latin typeface="Arial Narrow" pitchFamily="34" charset="0"/>
              </a:rPr>
              <a:t>Trade route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a:defRPr/>
            </a:pPr>
            <a:r>
              <a:rPr lang="en-US" dirty="0"/>
              <a:t>Herodotus (450 BCE) (recreation)</a:t>
            </a:r>
          </a:p>
        </p:txBody>
      </p:sp>
      <p:pic>
        <p:nvPicPr>
          <p:cNvPr id="25603" name="Picture 2" descr="Image:Herodotus world map-en.svg">
            <a:hlinkClick r:id="rId3"/>
          </p:cNvPr>
          <p:cNvPicPr>
            <a:picLocks noChangeAspect="1" noChangeArrowheads="1"/>
          </p:cNvPicPr>
          <p:nvPr/>
        </p:nvPicPr>
        <p:blipFill>
          <a:blip r:embed="rId4" cstate="print"/>
          <a:srcRect/>
          <a:stretch>
            <a:fillRect/>
          </a:stretch>
        </p:blipFill>
        <p:spPr bwMode="auto">
          <a:xfrm>
            <a:off x="2292351" y="1462088"/>
            <a:ext cx="8228013" cy="4970462"/>
          </a:xfrm>
          <a:prstGeom prst="rect">
            <a:avLst/>
          </a:prstGeom>
          <a:noFill/>
          <a:ln w="9525">
            <a:noFill/>
            <a:miter lim="800000"/>
            <a:headEnd/>
            <a:tailEnd/>
          </a:ln>
        </p:spPr>
      </p:pic>
      <p:cxnSp>
        <p:nvCxnSpPr>
          <p:cNvPr id="25604" name="Straight Connector 4"/>
          <p:cNvCxnSpPr>
            <a:cxnSpLocks noChangeShapeType="1"/>
          </p:cNvCxnSpPr>
          <p:nvPr/>
        </p:nvCxnSpPr>
        <p:spPr bwMode="auto">
          <a:xfrm rot="10800000" flipV="1">
            <a:off x="4075114" y="3557588"/>
            <a:ext cx="1590675" cy="361950"/>
          </a:xfrm>
          <a:prstGeom prst="line">
            <a:avLst/>
          </a:prstGeom>
          <a:noFill/>
          <a:ln w="38100" algn="ctr">
            <a:solidFill>
              <a:srgbClr val="92D050"/>
            </a:solidFill>
            <a:round/>
            <a:headEnd/>
            <a:tailEnd/>
          </a:ln>
        </p:spPr>
      </p:cxnSp>
      <p:cxnSp>
        <p:nvCxnSpPr>
          <p:cNvPr id="25605" name="Straight Connector 5"/>
          <p:cNvCxnSpPr>
            <a:cxnSpLocks noChangeShapeType="1"/>
          </p:cNvCxnSpPr>
          <p:nvPr/>
        </p:nvCxnSpPr>
        <p:spPr bwMode="auto">
          <a:xfrm rot="10800000">
            <a:off x="5965825" y="3627439"/>
            <a:ext cx="1697038" cy="46037"/>
          </a:xfrm>
          <a:prstGeom prst="line">
            <a:avLst/>
          </a:prstGeom>
          <a:noFill/>
          <a:ln w="38100" algn="ctr">
            <a:solidFill>
              <a:srgbClr val="92D050"/>
            </a:solidFill>
            <a:round/>
            <a:headEnd/>
            <a:tailEnd/>
          </a:ln>
        </p:spPr>
      </p:cxnSp>
      <p:cxnSp>
        <p:nvCxnSpPr>
          <p:cNvPr id="25606" name="Straight Connector 10"/>
          <p:cNvCxnSpPr>
            <a:cxnSpLocks noChangeShapeType="1"/>
          </p:cNvCxnSpPr>
          <p:nvPr/>
        </p:nvCxnSpPr>
        <p:spPr bwMode="auto">
          <a:xfrm rot="10800000" flipV="1">
            <a:off x="5957889" y="2889251"/>
            <a:ext cx="790575" cy="576263"/>
          </a:xfrm>
          <a:prstGeom prst="line">
            <a:avLst/>
          </a:prstGeom>
          <a:noFill/>
          <a:ln w="38100" algn="ctr">
            <a:solidFill>
              <a:srgbClr val="92D050"/>
            </a:solidFill>
            <a:round/>
            <a:headEnd/>
            <a:tailEn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a:defRPr/>
            </a:pPr>
            <a:r>
              <a:rPr lang="en-US" dirty="0"/>
              <a:t>Antiquity</a:t>
            </a:r>
          </a:p>
        </p:txBody>
      </p:sp>
      <p:sp>
        <p:nvSpPr>
          <p:cNvPr id="26627" name="Rectangle 3"/>
          <p:cNvSpPr>
            <a:spLocks noGrp="1" noChangeArrowheads="1"/>
          </p:cNvSpPr>
          <p:nvPr>
            <p:ph type="body" sz="half" idx="2"/>
          </p:nvPr>
        </p:nvSpPr>
        <p:spPr/>
        <p:txBody>
          <a:bodyPr/>
          <a:lstStyle/>
          <a:p>
            <a:r>
              <a:rPr lang="en-US" sz="2400" dirty="0"/>
              <a:t>Aristotle (circa 350 BCE)</a:t>
            </a:r>
          </a:p>
          <a:p>
            <a:pPr lvl="1"/>
            <a:r>
              <a:rPr lang="en-US" sz="2000" dirty="0"/>
              <a:t>Considered physical elements such as the temperature and winds as factors of the human habitat.</a:t>
            </a:r>
          </a:p>
          <a:p>
            <a:pPr lvl="1"/>
            <a:r>
              <a:rPr lang="en-US" sz="2000" dirty="0"/>
              <a:t>Division of the world in 3 climatic zones.</a:t>
            </a:r>
          </a:p>
          <a:p>
            <a:pPr lvl="1"/>
            <a:r>
              <a:rPr lang="en-US" sz="2000" dirty="0"/>
              <a:t>Relationships between the environment (temperature) and human habitat.</a:t>
            </a:r>
          </a:p>
          <a:p>
            <a:pPr lvl="1"/>
            <a:r>
              <a:rPr lang="en-US" sz="2000" dirty="0"/>
              <a:t>One of the first physical geographer.</a:t>
            </a:r>
          </a:p>
          <a:p>
            <a:pPr lvl="1"/>
            <a:r>
              <a:rPr lang="en-US" sz="2000" dirty="0"/>
              <a:t>Judged impossible to cross to torrid equatorial zone and reach the antipodes.</a:t>
            </a:r>
          </a:p>
        </p:txBody>
      </p:sp>
      <p:pic>
        <p:nvPicPr>
          <p:cNvPr id="26628" name="Picture 6" descr="201A"/>
          <p:cNvPicPr>
            <a:picLocks noChangeAspect="1" noChangeArrowheads="1"/>
          </p:cNvPicPr>
          <p:nvPr/>
        </p:nvPicPr>
        <p:blipFill>
          <a:blip r:embed="rId3" cstate="print"/>
          <a:srcRect/>
          <a:stretch>
            <a:fillRect/>
          </a:stretch>
        </p:blipFill>
        <p:spPr bwMode="auto">
          <a:xfrm>
            <a:off x="1148963" y="1533734"/>
            <a:ext cx="5397887" cy="5219491"/>
          </a:xfrm>
          <a:prstGeom prst="rect">
            <a:avLst/>
          </a:prstGeom>
          <a:noFill/>
          <a:ln w="9525">
            <a:noFill/>
            <a:miter lim="800000"/>
            <a:headEnd/>
            <a:tailEnd/>
          </a:ln>
        </p:spPr>
      </p:pic>
      <p:sp>
        <p:nvSpPr>
          <p:cNvPr id="5" name="TextBox 4"/>
          <p:cNvSpPr txBox="1"/>
          <p:nvPr/>
        </p:nvSpPr>
        <p:spPr>
          <a:xfrm>
            <a:off x="1467800" y="1644598"/>
            <a:ext cx="896938" cy="400050"/>
          </a:xfrm>
          <a:prstGeom prst="rect">
            <a:avLst/>
          </a:prstGeom>
          <a:solidFill>
            <a:srgbClr val="FFFFFF">
              <a:alpha val="50000"/>
            </a:srgbClr>
          </a:solidFill>
        </p:spPr>
        <p:txBody>
          <a:bodyPr wrap="none">
            <a:spAutoFit/>
          </a:bodyPr>
          <a:lstStyle/>
          <a:p>
            <a:pPr>
              <a:defRPr/>
            </a:pPr>
            <a:r>
              <a:rPr lang="en-US" sz="2000" b="1" i="1" dirty="0">
                <a:solidFill>
                  <a:srgbClr val="002060"/>
                </a:solidFill>
                <a:effectLst>
                  <a:outerShdw blurRad="38100" dist="38100" dir="2700000" algn="tl">
                    <a:srgbClr val="000000">
                      <a:alpha val="43137"/>
                    </a:srgbClr>
                  </a:outerShdw>
                </a:effectLst>
              </a:rPr>
              <a:t>Frigid</a:t>
            </a:r>
          </a:p>
        </p:txBody>
      </p:sp>
      <p:sp>
        <p:nvSpPr>
          <p:cNvPr id="6" name="TextBox 5"/>
          <p:cNvSpPr txBox="1"/>
          <p:nvPr/>
        </p:nvSpPr>
        <p:spPr>
          <a:xfrm>
            <a:off x="125820" y="2636733"/>
            <a:ext cx="1471612" cy="400050"/>
          </a:xfrm>
          <a:prstGeom prst="rect">
            <a:avLst/>
          </a:prstGeom>
          <a:solidFill>
            <a:srgbClr val="FFFFFF">
              <a:alpha val="50000"/>
            </a:srgbClr>
          </a:solidFill>
        </p:spPr>
        <p:txBody>
          <a:bodyPr wrap="none">
            <a:spAutoFit/>
          </a:bodyPr>
          <a:lstStyle/>
          <a:p>
            <a:pPr>
              <a:defRPr/>
            </a:pPr>
            <a:r>
              <a:rPr lang="en-US" sz="2000" b="1" i="1" dirty="0">
                <a:solidFill>
                  <a:srgbClr val="008000"/>
                </a:solidFill>
                <a:effectLst>
                  <a:outerShdw blurRad="38100" dist="38100" dir="2700000" algn="tl">
                    <a:srgbClr val="000000">
                      <a:alpha val="43137"/>
                    </a:srgbClr>
                  </a:outerShdw>
                </a:effectLst>
              </a:rPr>
              <a:t>Temperate</a:t>
            </a:r>
          </a:p>
        </p:txBody>
      </p:sp>
      <p:sp>
        <p:nvSpPr>
          <p:cNvPr id="7" name="TextBox 6"/>
          <p:cNvSpPr txBox="1"/>
          <p:nvPr/>
        </p:nvSpPr>
        <p:spPr>
          <a:xfrm>
            <a:off x="295108" y="3756819"/>
            <a:ext cx="915988" cy="400050"/>
          </a:xfrm>
          <a:prstGeom prst="rect">
            <a:avLst/>
          </a:prstGeom>
          <a:solidFill>
            <a:srgbClr val="FFFFFF">
              <a:alpha val="50000"/>
            </a:srgbClr>
          </a:solidFill>
        </p:spPr>
        <p:txBody>
          <a:bodyPr wrap="none">
            <a:spAutoFit/>
          </a:bodyPr>
          <a:lstStyle/>
          <a:p>
            <a:pPr>
              <a:defRPr/>
            </a:pPr>
            <a:r>
              <a:rPr lang="en-US" sz="2000" b="1" i="1" dirty="0">
                <a:solidFill>
                  <a:srgbClr val="FF0000"/>
                </a:solidFill>
                <a:effectLst>
                  <a:outerShdw blurRad="38100" dist="38100" dir="2700000" algn="tl">
                    <a:srgbClr val="000000">
                      <a:alpha val="43137"/>
                    </a:srgbClr>
                  </a:outerShdw>
                </a:effectLst>
              </a:rPr>
              <a:t>Torrid</a:t>
            </a:r>
          </a:p>
        </p:txBody>
      </p:sp>
      <p:sp>
        <p:nvSpPr>
          <p:cNvPr id="8" name="TextBox 7">
            <a:extLst>
              <a:ext uri="{FF2B5EF4-FFF2-40B4-BE49-F238E27FC236}">
                <a16:creationId xmlns:a16="http://schemas.microsoft.com/office/drawing/2014/main" id="{776EFB05-E909-4BAF-97F4-409F5A32C5F2}"/>
              </a:ext>
            </a:extLst>
          </p:cNvPr>
          <p:cNvSpPr txBox="1"/>
          <p:nvPr/>
        </p:nvSpPr>
        <p:spPr>
          <a:xfrm>
            <a:off x="188383" y="5189433"/>
            <a:ext cx="1471612" cy="400050"/>
          </a:xfrm>
          <a:prstGeom prst="rect">
            <a:avLst/>
          </a:prstGeom>
          <a:solidFill>
            <a:srgbClr val="FFFFFF">
              <a:alpha val="50000"/>
            </a:srgbClr>
          </a:solidFill>
        </p:spPr>
        <p:txBody>
          <a:bodyPr wrap="none">
            <a:spAutoFit/>
          </a:bodyPr>
          <a:lstStyle/>
          <a:p>
            <a:pPr>
              <a:defRPr/>
            </a:pPr>
            <a:r>
              <a:rPr lang="en-US" sz="2000" b="1" i="1" dirty="0">
                <a:solidFill>
                  <a:srgbClr val="008000"/>
                </a:solidFill>
                <a:effectLst>
                  <a:outerShdw blurRad="38100" dist="38100" dir="2700000" algn="tl">
                    <a:srgbClr val="000000">
                      <a:alpha val="43137"/>
                    </a:srgbClr>
                  </a:outerShdw>
                </a:effectLst>
              </a:rPr>
              <a:t>Temperate</a:t>
            </a:r>
          </a:p>
        </p:txBody>
      </p:sp>
      <p:sp>
        <p:nvSpPr>
          <p:cNvPr id="9" name="TextBox 8">
            <a:extLst>
              <a:ext uri="{FF2B5EF4-FFF2-40B4-BE49-F238E27FC236}">
                <a16:creationId xmlns:a16="http://schemas.microsoft.com/office/drawing/2014/main" id="{96028041-6B15-4ECA-9A29-FBD5AF9D8A83}"/>
              </a:ext>
            </a:extLst>
          </p:cNvPr>
          <p:cNvSpPr txBox="1"/>
          <p:nvPr/>
        </p:nvSpPr>
        <p:spPr>
          <a:xfrm>
            <a:off x="1367537" y="6094591"/>
            <a:ext cx="896938" cy="400050"/>
          </a:xfrm>
          <a:prstGeom prst="rect">
            <a:avLst/>
          </a:prstGeom>
          <a:solidFill>
            <a:srgbClr val="FFFFFF">
              <a:alpha val="50000"/>
            </a:srgbClr>
          </a:solidFill>
        </p:spPr>
        <p:txBody>
          <a:bodyPr wrap="none">
            <a:spAutoFit/>
          </a:bodyPr>
          <a:lstStyle/>
          <a:p>
            <a:pPr>
              <a:defRPr/>
            </a:pPr>
            <a:r>
              <a:rPr lang="en-US" sz="2000" b="1" i="1" dirty="0">
                <a:solidFill>
                  <a:srgbClr val="002060"/>
                </a:solidFill>
                <a:effectLst>
                  <a:outerShdw blurRad="38100" dist="38100" dir="2700000" algn="tl">
                    <a:srgbClr val="000000">
                      <a:alpha val="43137"/>
                    </a:srgbClr>
                  </a:outerShdw>
                </a:effectLst>
              </a:rPr>
              <a:t>Frigid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robertencyclopaedia.com/photolib/maps/Map%20of%20The%20World%20According%20to%20Eratosthenes%201906.jpg"/>
          <p:cNvPicPr>
            <a:picLocks noChangeAspect="1" noChangeArrowheads="1"/>
          </p:cNvPicPr>
          <p:nvPr/>
        </p:nvPicPr>
        <p:blipFill rotWithShape="1">
          <a:blip r:embed="rId3">
            <a:extLst>
              <a:ext uri="{28A0092B-C50C-407E-A947-70E740481C1C}">
                <a14:useLocalDpi xmlns:a14="http://schemas.microsoft.com/office/drawing/2010/main" val="0"/>
              </a:ext>
            </a:extLst>
          </a:blip>
          <a:srcRect t="1176" b="1378"/>
          <a:stretch/>
        </p:blipFill>
        <p:spPr bwMode="auto">
          <a:xfrm>
            <a:off x="1524000" y="848225"/>
            <a:ext cx="9144000" cy="5173579"/>
          </a:xfrm>
          <a:prstGeom prst="rect">
            <a:avLst/>
          </a:prstGeom>
          <a:noFill/>
          <a:extLst>
            <a:ext uri="{909E8E84-426E-40DD-AFC4-6F175D3DCCD1}">
              <a14:hiddenFill xmlns:a14="http://schemas.microsoft.com/office/drawing/2010/main">
                <a:solidFill>
                  <a:srgbClr val="FFFFFF"/>
                </a:solidFill>
              </a14:hiddenFill>
            </a:ext>
          </a:extLst>
        </p:spPr>
      </p:pic>
      <p:sp>
        <p:nvSpPr>
          <p:cNvPr id="262147" name="Rectangle 3"/>
          <p:cNvSpPr>
            <a:spLocks noGrp="1" noChangeArrowheads="1"/>
          </p:cNvSpPr>
          <p:nvPr>
            <p:ph type="title"/>
          </p:nvPr>
        </p:nvSpPr>
        <p:spPr/>
        <p:txBody>
          <a:bodyPr/>
          <a:lstStyle/>
          <a:p>
            <a:pPr>
              <a:defRPr/>
            </a:pPr>
            <a:r>
              <a:rPr lang="en-US" dirty="0"/>
              <a:t>Eratosthenes (194 BCE) (reconstruction)</a:t>
            </a:r>
          </a:p>
        </p:txBody>
      </p:sp>
      <p:sp>
        <p:nvSpPr>
          <p:cNvPr id="27652" name="Rectangle 3"/>
          <p:cNvSpPr>
            <a:spLocks noChangeArrowheads="1"/>
          </p:cNvSpPr>
          <p:nvPr/>
        </p:nvSpPr>
        <p:spPr bwMode="auto">
          <a:xfrm>
            <a:off x="1692442" y="6024983"/>
            <a:ext cx="8909383" cy="830997"/>
          </a:xfrm>
          <a:prstGeom prst="rect">
            <a:avLst/>
          </a:prstGeom>
          <a:solidFill>
            <a:schemeClr val="bg1">
              <a:alpha val="50195"/>
            </a:schemeClr>
          </a:solidFill>
          <a:ln w="9525">
            <a:noFill/>
            <a:miter lim="800000"/>
            <a:headEnd/>
            <a:tailEnd/>
          </a:ln>
        </p:spPr>
        <p:txBody>
          <a:bodyPr wrap="square">
            <a:spAutoFit/>
          </a:bodyPr>
          <a:lstStyle/>
          <a:p>
            <a:r>
              <a:rPr lang="en-US" sz="1600" b="1" dirty="0">
                <a:latin typeface="Arial Narrow" panose="020B0606020202030204" pitchFamily="34" charset="0"/>
              </a:rPr>
              <a:t>Formally assumed the earth was round: Calculated the circumference of the earth (40,572 km versus 40,091 km). Developed the concepts of parallel and meridian (geographical location). Created modern cartography (cartographic plane).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upload.wikimedia.org/wikipedia/commons/thumb/f/f0/Claudius_Ptolemy-_The_World.jpg/1280px-Claudius_Ptolemy-_The_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85" y="906358"/>
            <a:ext cx="8321040" cy="5993753"/>
          </a:xfrm>
          <a:prstGeom prst="rect">
            <a:avLst/>
          </a:prstGeom>
          <a:noFill/>
          <a:extLst>
            <a:ext uri="{909E8E84-426E-40DD-AFC4-6F175D3DCCD1}">
              <a14:hiddenFill xmlns:a14="http://schemas.microsoft.com/office/drawing/2010/main">
                <a:solidFill>
                  <a:srgbClr val="FFFFFF"/>
                </a:solidFill>
              </a14:hiddenFill>
            </a:ext>
          </a:extLst>
        </p:spPr>
      </p:pic>
      <p:sp>
        <p:nvSpPr>
          <p:cNvPr id="263171" name="Rectangle 3"/>
          <p:cNvSpPr>
            <a:spLocks noGrp="1" noChangeArrowheads="1"/>
          </p:cNvSpPr>
          <p:nvPr>
            <p:ph type="title"/>
          </p:nvPr>
        </p:nvSpPr>
        <p:spPr/>
        <p:txBody>
          <a:bodyPr/>
          <a:lstStyle/>
          <a:p>
            <a:pPr>
              <a:defRPr/>
            </a:pPr>
            <a:r>
              <a:rPr lang="en-US" dirty="0"/>
              <a:t>Ptolemy's (150 CE) Ulm edition world map, 1482</a:t>
            </a:r>
          </a:p>
        </p:txBody>
      </p:sp>
      <p:sp>
        <p:nvSpPr>
          <p:cNvPr id="28676" name="Rectangle 3"/>
          <p:cNvSpPr>
            <a:spLocks noChangeArrowheads="1"/>
          </p:cNvSpPr>
          <p:nvPr/>
        </p:nvSpPr>
        <p:spPr bwMode="auto">
          <a:xfrm>
            <a:off x="9410700" y="2064836"/>
            <a:ext cx="2775284" cy="2554545"/>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600" dirty="0">
                <a:latin typeface="Arial Narrow" pitchFamily="34" charset="0"/>
              </a:rPr>
              <a:t>Refined the coordinate system. Created map projections.</a:t>
            </a:r>
          </a:p>
          <a:p>
            <a:pPr marL="285750" indent="-285750">
              <a:buFont typeface="Arial" panose="020B0604020202020204" pitchFamily="34" charset="0"/>
              <a:buChar char="•"/>
            </a:pPr>
            <a:r>
              <a:rPr lang="en-US" sz="1600" dirty="0">
                <a:latin typeface="Arial Narrow" pitchFamily="34" charset="0"/>
              </a:rPr>
              <a:t>Inventory of population and resources. Describing the world (8,000 entries).</a:t>
            </a:r>
          </a:p>
          <a:p>
            <a:pPr marL="285750" indent="-285750">
              <a:buFont typeface="Arial" panose="020B0604020202020204" pitchFamily="34" charset="0"/>
              <a:buChar char="•"/>
            </a:pPr>
            <a:r>
              <a:rPr lang="en-US" sz="1600" dirty="0">
                <a:latin typeface="Arial Narrow" pitchFamily="34" charset="0"/>
              </a:rPr>
              <a:t>Relationships between the physical and human elements.</a:t>
            </a:r>
          </a:p>
          <a:p>
            <a:pPr marL="285750" indent="-285750">
              <a:buFont typeface="Arial" panose="020B0604020202020204" pitchFamily="34" charset="0"/>
              <a:buChar char="•"/>
            </a:pPr>
            <a:r>
              <a:rPr lang="en-US" sz="1600" dirty="0">
                <a:latin typeface="Arial Narrow" pitchFamily="34" charset="0"/>
              </a:rPr>
              <a:t>His map would remain the most accurate until the age of discovery.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a:defRPr/>
            </a:pPr>
            <a:r>
              <a:rPr lang="en-US" dirty="0"/>
              <a:t>Middle Ages: Retrenchment</a:t>
            </a:r>
          </a:p>
        </p:txBody>
      </p:sp>
      <p:sp>
        <p:nvSpPr>
          <p:cNvPr id="29700" name="Rectangle 3"/>
          <p:cNvSpPr>
            <a:spLocks noGrp="1" noChangeArrowheads="1"/>
          </p:cNvSpPr>
          <p:nvPr>
            <p:ph idx="1"/>
          </p:nvPr>
        </p:nvSpPr>
        <p:spPr/>
        <p:txBody>
          <a:bodyPr/>
          <a:lstStyle/>
          <a:p>
            <a:r>
              <a:rPr lang="en-US" dirty="0"/>
              <a:t>Period of decline in western tradition</a:t>
            </a:r>
          </a:p>
          <a:p>
            <a:pPr lvl="1"/>
            <a:r>
              <a:rPr lang="en-US" dirty="0"/>
              <a:t>Cartographic and regional approach was lost in Europe:</a:t>
            </a:r>
          </a:p>
          <a:p>
            <a:pPr lvl="2"/>
            <a:r>
              <a:rPr lang="en-US" dirty="0"/>
              <a:t>Representation of the world was “Christianized”.</a:t>
            </a:r>
          </a:p>
          <a:p>
            <a:pPr lvl="2"/>
            <a:r>
              <a:rPr lang="en-US" dirty="0"/>
              <a:t>Orthodoxy replaced objective observation and analysis.</a:t>
            </a:r>
          </a:p>
          <a:p>
            <a:pPr lvl="1"/>
            <a:r>
              <a:rPr lang="en-US" dirty="0"/>
              <a:t>“T and O” Maps (Orbis Terrae):</a:t>
            </a:r>
          </a:p>
          <a:p>
            <a:pPr lvl="2"/>
            <a:r>
              <a:rPr lang="en-US" dirty="0"/>
              <a:t>T is the Mediterranean (+ Nile and Black Sea).</a:t>
            </a:r>
          </a:p>
          <a:p>
            <a:pPr lvl="2"/>
            <a:r>
              <a:rPr lang="en-US" dirty="0"/>
              <a:t>O is the surrounding ocean.</a:t>
            </a:r>
          </a:p>
          <a:p>
            <a:pPr lvl="2"/>
            <a:r>
              <a:rPr lang="en-US" dirty="0"/>
              <a:t>Placing Jerusalem at the center of the world.</a:t>
            </a:r>
          </a:p>
          <a:p>
            <a:pPr lvl="1"/>
            <a:r>
              <a:rPr lang="en-US" dirty="0"/>
              <a:t>Greek and Roman knowledge kept by the Byzantine Empire and by the Arabs:</a:t>
            </a:r>
          </a:p>
          <a:p>
            <a:pPr lvl="2"/>
            <a:r>
              <a:rPr lang="en-US" dirty="0"/>
              <a:t>E.g. Muhammad al-Idrisi (12</a:t>
            </a:r>
            <a:r>
              <a:rPr lang="en-US" baseline="30000" dirty="0"/>
              <a:t>th</a:t>
            </a:r>
            <a:r>
              <a:rPr lang="en-US" dirty="0"/>
              <a:t> century).</a:t>
            </a:r>
          </a:p>
          <a:p>
            <a:pPr lvl="2"/>
            <a:r>
              <a:rPr lang="en-US" dirty="0"/>
              <a:t>Expanded and corrected the geographical information, particularly in the Middle East and South Asia.</a:t>
            </a:r>
          </a:p>
          <a:p>
            <a:pPr lvl="2"/>
            <a:r>
              <a:rPr lang="en-US" dirty="0"/>
              <a:t>The need to know the direction towards Mecca incited reliable cartography.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1027"/>
          <p:cNvSpPr>
            <a:spLocks noGrp="1" noChangeArrowheads="1"/>
          </p:cNvSpPr>
          <p:nvPr>
            <p:ph type="title"/>
          </p:nvPr>
        </p:nvSpPr>
        <p:spPr/>
        <p:txBody>
          <a:bodyPr/>
          <a:lstStyle/>
          <a:p>
            <a:pPr eaLnBrk="1" hangingPunct="1">
              <a:defRPr/>
            </a:pPr>
            <a:r>
              <a:rPr lang="en-US" b="1" dirty="0"/>
              <a:t>St. Sever World Map after </a:t>
            </a:r>
            <a:r>
              <a:rPr lang="en-US" b="1" dirty="0" err="1"/>
              <a:t>Beatus</a:t>
            </a:r>
            <a:r>
              <a:rPr lang="en-US" b="1" dirty="0"/>
              <a:t>, 1030 CE</a:t>
            </a:r>
            <a:endParaRPr lang="en-US" dirty="0"/>
          </a:p>
        </p:txBody>
      </p:sp>
      <p:pic>
        <p:nvPicPr>
          <p:cNvPr id="3076" name="Picture 4">
            <a:extLst>
              <a:ext uri="{FF2B5EF4-FFF2-40B4-BE49-F238E27FC236}">
                <a16:creationId xmlns:a16="http://schemas.microsoft.com/office/drawing/2014/main" id="{87C1A1EB-718C-4681-884F-BFD7E73087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6596" y="1424842"/>
            <a:ext cx="8412480" cy="529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a:defRPr/>
            </a:pPr>
            <a:r>
              <a:rPr lang="en-US" dirty="0"/>
              <a:t>The Nature of Globalization</a:t>
            </a:r>
          </a:p>
        </p:txBody>
      </p:sp>
      <p:sp>
        <p:nvSpPr>
          <p:cNvPr id="12291" name="Rectangle 3"/>
          <p:cNvSpPr>
            <a:spLocks noGrp="1" noChangeArrowheads="1"/>
          </p:cNvSpPr>
          <p:nvPr>
            <p:ph idx="1"/>
          </p:nvPr>
        </p:nvSpPr>
        <p:spPr/>
        <p:txBody>
          <a:bodyPr/>
          <a:lstStyle/>
          <a:p>
            <a:r>
              <a:rPr lang="en-US" dirty="0"/>
              <a:t>A multidimensional concept</a:t>
            </a:r>
          </a:p>
          <a:p>
            <a:pPr lvl="1"/>
            <a:r>
              <a:rPr lang="en-US" dirty="0"/>
              <a:t>Is globalization economic, political, cultural, technological?</a:t>
            </a:r>
          </a:p>
          <a:p>
            <a:pPr lvl="1"/>
            <a:r>
              <a:rPr lang="en-US" dirty="0"/>
              <a:t>Awareness:</a:t>
            </a:r>
          </a:p>
          <a:p>
            <a:pPr lvl="2"/>
            <a:r>
              <a:rPr lang="en-US" dirty="0"/>
              <a:t>People, governments and corporations.</a:t>
            </a:r>
          </a:p>
          <a:p>
            <a:pPr lvl="2"/>
            <a:r>
              <a:rPr lang="en-US" dirty="0"/>
              <a:t>The “world is getting smaller”; part of a “single place”.</a:t>
            </a:r>
          </a:p>
          <a:p>
            <a:pPr lvl="2"/>
            <a:r>
              <a:rPr lang="en-US" dirty="0"/>
              <a:t>Geography is less constraining.</a:t>
            </a:r>
          </a:p>
          <a:p>
            <a:pPr lvl="1"/>
            <a:r>
              <a:rPr lang="en-US" dirty="0"/>
              <a:t>A dynamic process (change):</a:t>
            </a:r>
          </a:p>
          <a:p>
            <a:pPr lvl="2"/>
            <a:r>
              <a:rPr lang="en-US" dirty="0"/>
              <a:t>Accessibility (easier for people and freight to move).</a:t>
            </a:r>
          </a:p>
          <a:p>
            <a:pPr lvl="2"/>
            <a:r>
              <a:rPr lang="en-US" dirty="0"/>
              <a:t>Telecommunications (easier to exchange information).</a:t>
            </a:r>
          </a:p>
          <a:p>
            <a:pPr lvl="2"/>
            <a:r>
              <a:rPr lang="en-US" dirty="0"/>
              <a:t>Transactions (easier to negotiate, trade and settle transactions). </a:t>
            </a:r>
          </a:p>
        </p:txBody>
      </p:sp>
      <p:pic>
        <p:nvPicPr>
          <p:cNvPr id="1026" name="Picture 2" descr="http://ichef.bbci.co.uk/wwfeatures/624_351/images/live/p0/0s/yg/p00syg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110" y="2534235"/>
            <a:ext cx="3518445" cy="1979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3E2E-BF0A-4C6C-915C-FCB873FD134B}"/>
              </a:ext>
            </a:extLst>
          </p:cNvPr>
          <p:cNvSpPr>
            <a:spLocks noGrp="1"/>
          </p:cNvSpPr>
          <p:nvPr>
            <p:ph type="title"/>
          </p:nvPr>
        </p:nvSpPr>
        <p:spPr/>
        <p:txBody>
          <a:bodyPr/>
          <a:lstStyle/>
          <a:p>
            <a:r>
              <a:rPr lang="en-US" dirty="0"/>
              <a:t>Tabula </a:t>
            </a:r>
            <a:r>
              <a:rPr lang="en-US" dirty="0" err="1"/>
              <a:t>Rogeriana</a:t>
            </a:r>
            <a:r>
              <a:rPr lang="en-US" dirty="0"/>
              <a:t> (Map of Roger); Muhammad al-Idrisi (1154)</a:t>
            </a:r>
          </a:p>
        </p:txBody>
      </p:sp>
      <p:pic>
        <p:nvPicPr>
          <p:cNvPr id="1026" name="Picture 2">
            <a:extLst>
              <a:ext uri="{FF2B5EF4-FFF2-40B4-BE49-F238E27FC236}">
                <a16:creationId xmlns:a16="http://schemas.microsoft.com/office/drawing/2014/main" id="{43DEF290-BE9E-432D-BCEE-AC5CAF389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052513"/>
            <a:ext cx="12182475" cy="55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73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3576D-E9AC-4303-9BC6-D8A806270D66}"/>
              </a:ext>
            </a:extLst>
          </p:cNvPr>
          <p:cNvSpPr>
            <a:spLocks noGrp="1"/>
          </p:cNvSpPr>
          <p:nvPr>
            <p:ph type="title"/>
          </p:nvPr>
        </p:nvSpPr>
        <p:spPr/>
        <p:txBody>
          <a:bodyPr/>
          <a:lstStyle/>
          <a:p>
            <a:r>
              <a:rPr lang="en-US" dirty="0"/>
              <a:t>Da Ming </a:t>
            </a:r>
            <a:r>
              <a:rPr lang="en-US" dirty="0" err="1"/>
              <a:t>Hunyi</a:t>
            </a:r>
            <a:r>
              <a:rPr lang="en-US" dirty="0"/>
              <a:t> Tu (Map of the Ming Empire), circa 1389</a:t>
            </a:r>
          </a:p>
        </p:txBody>
      </p:sp>
      <p:pic>
        <p:nvPicPr>
          <p:cNvPr id="6" name="Picture 2">
            <a:extLst>
              <a:ext uri="{FF2B5EF4-FFF2-40B4-BE49-F238E27FC236}">
                <a16:creationId xmlns:a16="http://schemas.microsoft.com/office/drawing/2014/main" id="{3EE84522-C412-4266-AE58-7A0B52DC8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235" y="1052513"/>
            <a:ext cx="6500577" cy="570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210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pPr>
              <a:defRPr/>
            </a:pPr>
            <a:r>
              <a:rPr lang="en-US" dirty="0"/>
              <a:t>The Age of Discovery: Drawing the World Map</a:t>
            </a:r>
          </a:p>
        </p:txBody>
      </p:sp>
      <p:sp>
        <p:nvSpPr>
          <p:cNvPr id="31747" name="Rectangle 3"/>
          <p:cNvSpPr>
            <a:spLocks noGrp="1" noChangeArrowheads="1"/>
          </p:cNvSpPr>
          <p:nvPr>
            <p:ph type="body" idx="1"/>
          </p:nvPr>
        </p:nvSpPr>
        <p:spPr/>
        <p:txBody>
          <a:bodyPr/>
          <a:lstStyle/>
          <a:p>
            <a:r>
              <a:rPr lang="en-US" dirty="0"/>
              <a:t>Exploration and innovation</a:t>
            </a:r>
          </a:p>
          <a:p>
            <a:pPr lvl="1"/>
            <a:r>
              <a:rPr lang="en-US" dirty="0"/>
              <a:t>The 15</a:t>
            </a:r>
            <a:r>
              <a:rPr lang="en-US" baseline="30000" dirty="0"/>
              <a:t>th</a:t>
            </a:r>
            <a:r>
              <a:rPr lang="en-US" dirty="0"/>
              <a:t> and 16</a:t>
            </a:r>
            <a:r>
              <a:rPr lang="en-US" baseline="30000" dirty="0"/>
              <a:t>th</a:t>
            </a:r>
            <a:r>
              <a:rPr lang="en-US" dirty="0"/>
              <a:t> centuries were characterized by numerous maritime explorations (Age of Exploration or Discovery).</a:t>
            </a:r>
          </a:p>
          <a:p>
            <a:pPr lvl="1"/>
            <a:r>
              <a:rPr lang="en-US" dirty="0"/>
              <a:t>Correcting several errors that endured:</a:t>
            </a:r>
          </a:p>
          <a:p>
            <a:pPr lvl="2"/>
            <a:r>
              <a:rPr lang="en-US" dirty="0"/>
              <a:t>Size of the earth.</a:t>
            </a:r>
          </a:p>
          <a:p>
            <a:pPr lvl="2"/>
            <a:r>
              <a:rPr lang="en-US" dirty="0"/>
              <a:t>Distances between continents.</a:t>
            </a:r>
          </a:p>
          <a:p>
            <a:pPr lvl="2"/>
            <a:r>
              <a:rPr lang="en-US" dirty="0"/>
              <a:t>Location of landmasses.</a:t>
            </a:r>
          </a:p>
          <a:p>
            <a:pPr lvl="1"/>
            <a:r>
              <a:rPr lang="en-US" dirty="0"/>
              <a:t>A commercial expansion of European nations.</a:t>
            </a:r>
          </a:p>
          <a:p>
            <a:pPr lvl="1"/>
            <a:r>
              <a:rPr lang="en-US" dirty="0"/>
              <a:t>Several technical innovations:</a:t>
            </a:r>
          </a:p>
          <a:p>
            <a:pPr lvl="2"/>
            <a:r>
              <a:rPr lang="en-US" dirty="0"/>
              <a:t>The compass; more precise maps.</a:t>
            </a:r>
          </a:p>
          <a:p>
            <a:pPr lvl="2"/>
            <a:r>
              <a:rPr lang="en-US" dirty="0"/>
              <a:t>Invention of the map projection; Mercator, 1569.</a:t>
            </a:r>
          </a:p>
          <a:p>
            <a:pPr lvl="2"/>
            <a:r>
              <a:rPr lang="en-US" dirty="0"/>
              <a:t>Larger ships (from 200 to 600 tons during the sixteenth century), better shipbuilding and the rudder.</a:t>
            </a:r>
          </a:p>
          <a:p>
            <a:pPr lvl="2"/>
            <a:r>
              <a:rPr lang="en-US" dirty="0"/>
              <a:t>Safer and faster maritime navigation.</a:t>
            </a:r>
          </a:p>
          <a:p>
            <a:pPr lvl="2"/>
            <a:r>
              <a:rPr lang="en-US" dirty="0"/>
              <a:t>Less risk (better chances of finding investors).</a:t>
            </a:r>
          </a:p>
          <a:p>
            <a:pPr lvl="1"/>
            <a:r>
              <a:rPr lang="en-US" dirty="0"/>
              <a:t>Creation of the first accurate world maps.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F0169-D344-453C-906B-43B113803E62}"/>
              </a:ext>
            </a:extLst>
          </p:cNvPr>
          <p:cNvSpPr>
            <a:spLocks noGrp="1"/>
          </p:cNvSpPr>
          <p:nvPr>
            <p:ph type="title"/>
          </p:nvPr>
        </p:nvSpPr>
        <p:spPr/>
        <p:txBody>
          <a:bodyPr/>
          <a:lstStyle/>
          <a:p>
            <a:r>
              <a:rPr lang="en-US" dirty="0" err="1"/>
              <a:t>Cantino</a:t>
            </a:r>
            <a:r>
              <a:rPr lang="en-US" dirty="0"/>
              <a:t> Planisphere, 1502</a:t>
            </a:r>
          </a:p>
        </p:txBody>
      </p:sp>
      <p:pic>
        <p:nvPicPr>
          <p:cNvPr id="5" name="Picture 4">
            <a:extLst>
              <a:ext uri="{FF2B5EF4-FFF2-40B4-BE49-F238E27FC236}">
                <a16:creationId xmlns:a16="http://schemas.microsoft.com/office/drawing/2014/main" id="{0C73804F-51EA-4DF7-ACAD-D330A03D3EFC}"/>
              </a:ext>
            </a:extLst>
          </p:cNvPr>
          <p:cNvPicPr>
            <a:picLocks noChangeAspect="1"/>
          </p:cNvPicPr>
          <p:nvPr/>
        </p:nvPicPr>
        <p:blipFill>
          <a:blip r:embed="rId2"/>
          <a:stretch>
            <a:fillRect/>
          </a:stretch>
        </p:blipFill>
        <p:spPr>
          <a:xfrm>
            <a:off x="0" y="909637"/>
            <a:ext cx="12192000" cy="5724525"/>
          </a:xfrm>
          <a:prstGeom prst="rect">
            <a:avLst/>
          </a:prstGeom>
        </p:spPr>
      </p:pic>
    </p:spTree>
    <p:extLst>
      <p:ext uri="{BB962C8B-B14F-4D97-AF65-F5344CB8AC3E}">
        <p14:creationId xmlns:p14="http://schemas.microsoft.com/office/powerpoint/2010/main" val="1811242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a:defRPr/>
            </a:pPr>
            <a:r>
              <a:rPr lang="en-US" dirty="0"/>
              <a:t>The Americas, 16</a:t>
            </a:r>
            <a:r>
              <a:rPr lang="en-US" baseline="30000" dirty="0"/>
              <a:t>th</a:t>
            </a:r>
            <a:r>
              <a:rPr lang="en-US" dirty="0"/>
              <a:t> Century</a:t>
            </a:r>
          </a:p>
        </p:txBody>
      </p:sp>
      <p:pic>
        <p:nvPicPr>
          <p:cNvPr id="32771" name="Picture 5" descr="http://www.loc.gov/exhibits/lewisandclark/images/ree0001ap1.jpg"/>
          <p:cNvPicPr>
            <a:picLocks noChangeAspect="1" noChangeArrowheads="1"/>
          </p:cNvPicPr>
          <p:nvPr/>
        </p:nvPicPr>
        <p:blipFill>
          <a:blip r:embed="rId3" cstate="print">
            <a:lum bright="10000"/>
          </a:blip>
          <a:srcRect/>
          <a:stretch>
            <a:fillRect/>
          </a:stretch>
        </p:blipFill>
        <p:spPr bwMode="auto">
          <a:xfrm>
            <a:off x="2565147" y="1052514"/>
            <a:ext cx="7180263" cy="56165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9F08-8C4D-4552-9EEB-BA47F9F1BC19}"/>
              </a:ext>
            </a:extLst>
          </p:cNvPr>
          <p:cNvSpPr>
            <a:spLocks noGrp="1"/>
          </p:cNvSpPr>
          <p:nvPr>
            <p:ph type="title"/>
          </p:nvPr>
        </p:nvSpPr>
        <p:spPr/>
        <p:txBody>
          <a:bodyPr/>
          <a:lstStyle/>
          <a:p>
            <a:r>
              <a:rPr lang="en-US" dirty="0"/>
              <a:t>1628 World Map by Vaughan </a:t>
            </a:r>
          </a:p>
        </p:txBody>
      </p:sp>
      <p:pic>
        <p:nvPicPr>
          <p:cNvPr id="2050" name="Picture 2">
            <a:extLst>
              <a:ext uri="{FF2B5EF4-FFF2-40B4-BE49-F238E27FC236}">
                <a16:creationId xmlns:a16="http://schemas.microsoft.com/office/drawing/2014/main" id="{D83FB672-C8B8-454B-8605-5733217DA3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1463" y="1141120"/>
            <a:ext cx="8302710" cy="571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619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3"/>
          <p:cNvSpPr>
            <a:spLocks noGrp="1" noChangeArrowheads="1"/>
          </p:cNvSpPr>
          <p:nvPr>
            <p:ph type="title"/>
          </p:nvPr>
        </p:nvSpPr>
        <p:spPr/>
        <p:txBody>
          <a:bodyPr/>
          <a:lstStyle/>
          <a:p>
            <a:pPr>
              <a:defRPr/>
            </a:pPr>
            <a:r>
              <a:rPr lang="pt-BR" dirty="0"/>
              <a:t>Planisphaerium terrestre cum utroque coelesti hemisphaerio</a:t>
            </a:r>
            <a:r>
              <a:rPr lang="en-US" dirty="0"/>
              <a:t>, circa 1700</a:t>
            </a:r>
          </a:p>
        </p:txBody>
      </p:sp>
      <p:pic>
        <p:nvPicPr>
          <p:cNvPr id="1026" name="Picture 2">
            <a:extLst>
              <a:ext uri="{FF2B5EF4-FFF2-40B4-BE49-F238E27FC236}">
                <a16:creationId xmlns:a16="http://schemas.microsoft.com/office/drawing/2014/main" id="{93610497-4A1F-4166-AA42-608F61013E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56728" y="949818"/>
            <a:ext cx="7605420" cy="5908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a:defRPr/>
            </a:pPr>
            <a:r>
              <a:rPr lang="en-US" dirty="0"/>
              <a:t>Modern Era: A Finite World</a:t>
            </a:r>
          </a:p>
        </p:txBody>
      </p:sp>
      <p:sp>
        <p:nvSpPr>
          <p:cNvPr id="34819" name="Rectangle 3"/>
          <p:cNvSpPr>
            <a:spLocks noGrp="1" noChangeArrowheads="1"/>
          </p:cNvSpPr>
          <p:nvPr>
            <p:ph type="body" idx="1"/>
          </p:nvPr>
        </p:nvSpPr>
        <p:spPr/>
        <p:txBody>
          <a:bodyPr/>
          <a:lstStyle/>
          <a:p>
            <a:r>
              <a:rPr lang="en-US" dirty="0"/>
              <a:t>A complete world map</a:t>
            </a:r>
          </a:p>
          <a:p>
            <a:pPr lvl="1"/>
            <a:r>
              <a:rPr lang="en-US" dirty="0"/>
              <a:t>Early 20</a:t>
            </a:r>
            <a:r>
              <a:rPr lang="en-US" baseline="30000" dirty="0"/>
              <a:t>th</a:t>
            </a:r>
            <a:r>
              <a:rPr lang="en-US" dirty="0"/>
              <a:t> century.</a:t>
            </a:r>
          </a:p>
          <a:p>
            <a:pPr lvl="1"/>
            <a:r>
              <a:rPr lang="en-US" dirty="0"/>
              <a:t>Complete and accurate view of the world.</a:t>
            </a:r>
          </a:p>
          <a:p>
            <a:pPr lvl="1"/>
            <a:r>
              <a:rPr lang="en-US" dirty="0"/>
              <a:t>Coordinate systems.</a:t>
            </a:r>
          </a:p>
          <a:p>
            <a:pPr lvl="1"/>
            <a:r>
              <a:rPr lang="en-US" dirty="0"/>
              <a:t>National inventories of resources.</a:t>
            </a:r>
          </a:p>
          <a:p>
            <a:pPr lvl="1"/>
            <a:r>
              <a:rPr lang="en-US" dirty="0"/>
              <a:t>Widely available atlases.</a:t>
            </a:r>
          </a:p>
          <a:p>
            <a:r>
              <a:rPr lang="en-US" dirty="0"/>
              <a:t>Information technologies</a:t>
            </a:r>
          </a:p>
          <a:p>
            <a:pPr lvl="1"/>
            <a:r>
              <a:rPr lang="en-US" dirty="0"/>
              <a:t>Use of remote sensing (aerial photographs and satellite images).</a:t>
            </a:r>
          </a:p>
          <a:p>
            <a:pPr lvl="1"/>
            <a:r>
              <a:rPr lang="en-US" dirty="0"/>
              <a:t>Digital maps (storage and retrieval).</a:t>
            </a:r>
          </a:p>
          <a:p>
            <a:pPr lvl="1"/>
            <a:r>
              <a:rPr lang="en-US" dirty="0"/>
              <a:t>Mass diffusion through online accessibility.</a:t>
            </a:r>
          </a:p>
          <a:p>
            <a:pPr lvl="1"/>
            <a:r>
              <a:rPr lang="en-US" dirty="0"/>
              <a:t>Virtualization.</a:t>
            </a:r>
          </a:p>
          <a:p>
            <a:pPr lvl="1"/>
            <a:r>
              <a:rPr lang="en-US" dirty="0"/>
              <a:t>Portable devices (GPS / smart phones).</a:t>
            </a:r>
          </a:p>
          <a:p>
            <a:pPr lvl="1"/>
            <a:r>
              <a:rPr lang="en-US" dirty="0"/>
              <a:t>Google created the world first “complete” maps (Google Earth, Maps and </a:t>
            </a:r>
            <a:r>
              <a:rPr lang="en-US" dirty="0" err="1"/>
              <a:t>Streetview</a:t>
            </a:r>
            <a:r>
              <a:rPr lang="en-US"/>
              <a:t>).</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1" name="Rectangle 5"/>
          <p:cNvSpPr>
            <a:spLocks noGrp="1" noChangeArrowheads="1"/>
          </p:cNvSpPr>
          <p:nvPr>
            <p:ph type="title"/>
          </p:nvPr>
        </p:nvSpPr>
        <p:spPr/>
        <p:txBody>
          <a:bodyPr/>
          <a:lstStyle/>
          <a:p>
            <a:pPr>
              <a:defRPr/>
            </a:pPr>
            <a:r>
              <a:rPr lang="en-US" dirty="0"/>
              <a:t>Satellite Composite Image with Bathymetry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41" t="16285" r="4473" b="16577"/>
          <a:stretch/>
        </p:blipFill>
        <p:spPr>
          <a:xfrm>
            <a:off x="1517984" y="1600195"/>
            <a:ext cx="9144000" cy="455547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 Virtually Navigable World (Google Earth, 2005)</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1810" y="1245271"/>
            <a:ext cx="9144000" cy="530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Starbucks_berlin">
            <a:hlinkClick r:id="rId3"/>
          </p:cNvPr>
          <p:cNvPicPr>
            <a:picLocks noChangeAspect="1" noChangeArrowheads="1"/>
          </p:cNvPicPr>
          <p:nvPr/>
        </p:nvPicPr>
        <p:blipFill>
          <a:blip r:embed="rId4" cstate="print"/>
          <a:srcRect/>
          <a:stretch>
            <a:fillRect/>
          </a:stretch>
        </p:blipFill>
        <p:spPr bwMode="auto">
          <a:xfrm>
            <a:off x="4365626" y="3825876"/>
            <a:ext cx="4048125" cy="3032125"/>
          </a:xfrm>
          <a:prstGeom prst="rect">
            <a:avLst/>
          </a:prstGeom>
          <a:noFill/>
          <a:ln w="9525">
            <a:noFill/>
            <a:miter lim="800000"/>
            <a:headEnd/>
            <a:tailEnd/>
          </a:ln>
        </p:spPr>
      </p:pic>
      <p:sp>
        <p:nvSpPr>
          <p:cNvPr id="2" name="Title 1"/>
          <p:cNvSpPr>
            <a:spLocks noGrp="1"/>
          </p:cNvSpPr>
          <p:nvPr>
            <p:ph type="title"/>
          </p:nvPr>
        </p:nvSpPr>
        <p:spPr/>
        <p:txBody>
          <a:bodyPr/>
          <a:lstStyle/>
          <a:p>
            <a:pPr eaLnBrk="1" hangingPunct="1">
              <a:defRPr/>
            </a:pPr>
            <a:r>
              <a:rPr lang="en-US" dirty="0"/>
              <a:t>“Arabica </a:t>
            </a:r>
            <a:r>
              <a:rPr lang="en-US" dirty="0" err="1"/>
              <a:t>Universalis</a:t>
            </a:r>
            <a:r>
              <a:rPr lang="en-US" dirty="0"/>
              <a:t>”: One of the World’s Most Traded Commodity</a:t>
            </a:r>
          </a:p>
        </p:txBody>
      </p:sp>
      <p:pic>
        <p:nvPicPr>
          <p:cNvPr id="5124" name="Picture 2" descr="Starbucks_melbourne">
            <a:hlinkClick r:id="rId5"/>
          </p:cNvPr>
          <p:cNvPicPr>
            <a:picLocks noChangeAspect="1" noChangeArrowheads="1"/>
          </p:cNvPicPr>
          <p:nvPr/>
        </p:nvPicPr>
        <p:blipFill>
          <a:blip r:embed="rId6" cstate="print"/>
          <a:srcRect/>
          <a:stretch>
            <a:fillRect/>
          </a:stretch>
        </p:blipFill>
        <p:spPr bwMode="auto">
          <a:xfrm>
            <a:off x="2298701" y="1071564"/>
            <a:ext cx="4048125" cy="3032125"/>
          </a:xfrm>
          <a:prstGeom prst="rect">
            <a:avLst/>
          </a:prstGeom>
          <a:noFill/>
          <a:ln w="9525">
            <a:noFill/>
            <a:miter lim="800000"/>
            <a:headEnd/>
            <a:tailEnd/>
          </a:ln>
        </p:spPr>
      </p:pic>
      <p:pic>
        <p:nvPicPr>
          <p:cNvPr id="5125" name="Picture 4" descr="Starbucks_tokyo_2">
            <a:hlinkClick r:id="rId7"/>
          </p:cNvPr>
          <p:cNvPicPr>
            <a:picLocks noChangeAspect="1" noChangeArrowheads="1"/>
          </p:cNvPicPr>
          <p:nvPr/>
        </p:nvPicPr>
        <p:blipFill>
          <a:blip r:embed="rId8" cstate="print"/>
          <a:srcRect/>
          <a:stretch>
            <a:fillRect/>
          </a:stretch>
        </p:blipFill>
        <p:spPr bwMode="auto">
          <a:xfrm>
            <a:off x="6429376" y="1062039"/>
            <a:ext cx="4048125" cy="3032125"/>
          </a:xfrm>
          <a:prstGeom prst="rect">
            <a:avLst/>
          </a:prstGeom>
          <a:noFill/>
          <a:ln w="9525">
            <a:noFill/>
            <a:miter lim="800000"/>
            <a:headEnd/>
            <a:tailEnd/>
          </a:ln>
        </p:spPr>
      </p:pic>
      <p:sp>
        <p:nvSpPr>
          <p:cNvPr id="6" name="TextBox 5"/>
          <p:cNvSpPr txBox="1"/>
          <p:nvPr/>
        </p:nvSpPr>
        <p:spPr>
          <a:xfrm>
            <a:off x="2246313" y="3736975"/>
            <a:ext cx="1396536" cy="400110"/>
          </a:xfrm>
          <a:prstGeom prst="rect">
            <a:avLst/>
          </a:prstGeom>
          <a:noFill/>
        </p:spPr>
        <p:txBody>
          <a:bodyPr wrap="none">
            <a:spAutoFit/>
          </a:bodyPr>
          <a:lstStyle/>
          <a:p>
            <a:pP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Melbourne</a:t>
            </a:r>
          </a:p>
        </p:txBody>
      </p:sp>
      <p:sp>
        <p:nvSpPr>
          <p:cNvPr id="7" name="TextBox 6"/>
          <p:cNvSpPr txBox="1"/>
          <p:nvPr/>
        </p:nvSpPr>
        <p:spPr>
          <a:xfrm>
            <a:off x="9412289" y="3692525"/>
            <a:ext cx="855171" cy="400110"/>
          </a:xfrm>
          <a:prstGeom prst="rect">
            <a:avLst/>
          </a:prstGeom>
          <a:noFill/>
        </p:spPr>
        <p:txBody>
          <a:bodyPr wrap="none">
            <a:spAutoFit/>
          </a:bodyPr>
          <a:lstStyle/>
          <a:p>
            <a:pP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Tokyo</a:t>
            </a:r>
          </a:p>
        </p:txBody>
      </p:sp>
      <p:sp>
        <p:nvSpPr>
          <p:cNvPr id="8" name="TextBox 7"/>
          <p:cNvSpPr txBox="1"/>
          <p:nvPr/>
        </p:nvSpPr>
        <p:spPr>
          <a:xfrm>
            <a:off x="4398964" y="6440488"/>
            <a:ext cx="841897" cy="400110"/>
          </a:xfrm>
          <a:prstGeom prst="rect">
            <a:avLst/>
          </a:prstGeom>
          <a:noFill/>
        </p:spPr>
        <p:txBody>
          <a:bodyPr wrap="none">
            <a:spAutoFit/>
          </a:bodyPr>
          <a:lstStyle/>
          <a:p>
            <a:pP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Berlin</a:t>
            </a:r>
          </a:p>
        </p:txBody>
      </p:sp>
      <p:pic>
        <p:nvPicPr>
          <p:cNvPr id="5129" name="Picture 8" descr="http://www.northwestern.edu/nucuisine/images/newsletter/Starbucks-logo.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39975" y="4486276"/>
            <a:ext cx="1919288" cy="1952625"/>
          </a:xfrm>
          <a:prstGeom prst="rect">
            <a:avLst/>
          </a:prstGeom>
          <a:noFill/>
          <a:ln w="9525">
            <a:noFill/>
            <a:miter lim="800000"/>
            <a:headEnd/>
            <a:tailEnd/>
          </a:ln>
        </p:spPr>
      </p:pic>
    </p:spTree>
    <p:extLst>
      <p:ext uri="{BB962C8B-B14F-4D97-AF65-F5344CB8AC3E}">
        <p14:creationId xmlns:p14="http://schemas.microsoft.com/office/powerpoint/2010/main" val="952863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Globalization and the Evolution of the Map</a:t>
            </a:r>
          </a:p>
        </p:txBody>
      </p:sp>
      <p:pic>
        <p:nvPicPr>
          <p:cNvPr id="1028" name="Picture 4" descr="http://upload.wikimedia.org/wikipedia/en/0/07/H25810WorldWeim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794" y="1371121"/>
            <a:ext cx="5572125" cy="4314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www.wpclipart.com/signs_symbol/thumbtack_notes/thumbtack_note_assign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808" y="1500712"/>
            <a:ext cx="1828800" cy="12858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80971" y="5862148"/>
            <a:ext cx="4572000" cy="707886"/>
          </a:xfrm>
          <a:prstGeom prst="rect">
            <a:avLst/>
          </a:prstGeom>
        </p:spPr>
        <p:txBody>
          <a:bodyPr>
            <a:spAutoFit/>
          </a:bodyPr>
          <a:lstStyle/>
          <a:p>
            <a:r>
              <a:rPr lang="en-US" sz="2000" b="1" dirty="0">
                <a:latin typeface="Agency FB" pitchFamily="34" charset="0"/>
              </a:rPr>
              <a:t>Explain how globalization and the evolution of cartography are related.</a:t>
            </a:r>
          </a:p>
        </p:txBody>
      </p:sp>
      <p:pic>
        <p:nvPicPr>
          <p:cNvPr id="6"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1916" y="5821676"/>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29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 – The Processes of Globalization</a:t>
            </a:r>
          </a:p>
        </p:txBody>
      </p:sp>
      <p:sp>
        <p:nvSpPr>
          <p:cNvPr id="37891" name="Content Placeholder 2"/>
          <p:cNvSpPr>
            <a:spLocks noGrp="1"/>
          </p:cNvSpPr>
          <p:nvPr>
            <p:ph type="body" idx="1"/>
          </p:nvPr>
        </p:nvSpPr>
        <p:spPr/>
        <p:txBody>
          <a:bodyPr/>
          <a:lstStyle/>
          <a:p>
            <a:r>
              <a:rPr lang="en-US"/>
              <a:t>Globalization and its Transformations</a:t>
            </a:r>
          </a:p>
          <a:p>
            <a:r>
              <a:rPr lang="en-US"/>
              <a:t>Global Convergence</a:t>
            </a:r>
          </a:p>
          <a:p>
            <a:r>
              <a:rPr lang="en-US"/>
              <a:t>Global Divergence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The Flows behind Globalization</a:t>
            </a:r>
          </a:p>
        </p:txBody>
      </p:sp>
      <p:sp>
        <p:nvSpPr>
          <p:cNvPr id="7" name="Action Button: Document 6" title="Read this Web Page">
            <a:hlinkClick r:id="rId3" highlightClick="1"/>
          </p:cNvPr>
          <p:cNvSpPr/>
          <p:nvPr/>
        </p:nvSpPr>
        <p:spPr bwMode="auto">
          <a:xfrm>
            <a:off x="521097" y="572697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8" name="TextBox 7"/>
          <p:cNvSpPr txBox="1"/>
          <p:nvPr/>
        </p:nvSpPr>
        <p:spPr>
          <a:xfrm>
            <a:off x="0" y="6292330"/>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9" name="TextBox 8"/>
          <p:cNvSpPr txBox="1"/>
          <p:nvPr/>
        </p:nvSpPr>
        <p:spPr>
          <a:xfrm>
            <a:off x="7183731" y="104775"/>
            <a:ext cx="3331870" cy="707886"/>
          </a:xfrm>
          <a:prstGeom prst="rect">
            <a:avLst/>
          </a:prstGeom>
          <a:noFill/>
        </p:spPr>
        <p:txBody>
          <a:bodyPr wrap="square" rtlCol="0">
            <a:spAutoFit/>
          </a:bodyPr>
          <a:lstStyle/>
          <a:p>
            <a:r>
              <a:rPr lang="en-US" sz="2000" b="1" dirty="0">
                <a:latin typeface="Agency FB" pitchFamily="34" charset="0"/>
              </a:rPr>
              <a:t>What are the main types of flows supporting globalization?</a:t>
            </a:r>
          </a:p>
        </p:txBody>
      </p:sp>
      <p:pic>
        <p:nvPicPr>
          <p:cNvPr id="10"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354" y="286249"/>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99977427-9C92-4F61-940B-276DC3DA33BB}"/>
              </a:ext>
            </a:extLst>
          </p:cNvPr>
          <p:cNvSpPr/>
          <p:nvPr/>
        </p:nvSpPr>
        <p:spPr>
          <a:xfrm>
            <a:off x="5673471" y="2707904"/>
            <a:ext cx="1371600" cy="365760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4" name="Arrow: Down 13">
            <a:extLst>
              <a:ext uri="{FF2B5EF4-FFF2-40B4-BE49-F238E27FC236}">
                <a16:creationId xmlns:a16="http://schemas.microsoft.com/office/drawing/2014/main" id="{277743C8-5A70-4B7F-A729-14AF1ACEE807}"/>
              </a:ext>
            </a:extLst>
          </p:cNvPr>
          <p:cNvSpPr/>
          <p:nvPr/>
        </p:nvSpPr>
        <p:spPr>
          <a:xfrm>
            <a:off x="8865104" y="2707904"/>
            <a:ext cx="1371600" cy="365760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5" name="Arrow: Down 14">
            <a:extLst>
              <a:ext uri="{FF2B5EF4-FFF2-40B4-BE49-F238E27FC236}">
                <a16:creationId xmlns:a16="http://schemas.microsoft.com/office/drawing/2014/main" id="{3ED2B375-6836-4E01-BEC1-6218E88E0647}"/>
              </a:ext>
            </a:extLst>
          </p:cNvPr>
          <p:cNvSpPr/>
          <p:nvPr/>
        </p:nvSpPr>
        <p:spPr>
          <a:xfrm>
            <a:off x="2481838" y="2707904"/>
            <a:ext cx="1371600" cy="365760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6" name="Rounded Rectangle 19">
            <a:extLst>
              <a:ext uri="{FF2B5EF4-FFF2-40B4-BE49-F238E27FC236}">
                <a16:creationId xmlns:a16="http://schemas.microsoft.com/office/drawing/2014/main" id="{17CD7A38-6ECE-49B0-9D8D-A650BC7CC983}"/>
              </a:ext>
            </a:extLst>
          </p:cNvPr>
          <p:cNvSpPr/>
          <p:nvPr/>
        </p:nvSpPr>
        <p:spPr bwMode="auto">
          <a:xfrm>
            <a:off x="2024638" y="2410116"/>
            <a:ext cx="22860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Narrow" panose="020B0606020202030204" pitchFamily="34" charset="0"/>
              </a:rPr>
              <a:t>Trade</a:t>
            </a:r>
          </a:p>
        </p:txBody>
      </p:sp>
      <p:sp>
        <p:nvSpPr>
          <p:cNvPr id="17" name="Rounded Rectangle 19">
            <a:extLst>
              <a:ext uri="{FF2B5EF4-FFF2-40B4-BE49-F238E27FC236}">
                <a16:creationId xmlns:a16="http://schemas.microsoft.com/office/drawing/2014/main" id="{B3C913AB-3761-4D60-9FC8-BC761ED1A535}"/>
              </a:ext>
            </a:extLst>
          </p:cNvPr>
          <p:cNvSpPr/>
          <p:nvPr/>
        </p:nvSpPr>
        <p:spPr bwMode="auto">
          <a:xfrm>
            <a:off x="5234275" y="2410116"/>
            <a:ext cx="22860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Narrow" panose="020B0606020202030204" pitchFamily="34" charset="0"/>
              </a:rPr>
              <a:t>Migration</a:t>
            </a:r>
          </a:p>
        </p:txBody>
      </p:sp>
      <p:sp>
        <p:nvSpPr>
          <p:cNvPr id="18" name="Rounded Rectangle 19">
            <a:extLst>
              <a:ext uri="{FF2B5EF4-FFF2-40B4-BE49-F238E27FC236}">
                <a16:creationId xmlns:a16="http://schemas.microsoft.com/office/drawing/2014/main" id="{3B5D6A42-4F89-47BE-99B0-3A3741D44E3D}"/>
              </a:ext>
            </a:extLst>
          </p:cNvPr>
          <p:cNvSpPr/>
          <p:nvPr/>
        </p:nvSpPr>
        <p:spPr bwMode="auto">
          <a:xfrm>
            <a:off x="8443912" y="2410116"/>
            <a:ext cx="22860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Narrow" panose="020B0606020202030204" pitchFamily="34" charset="0"/>
              </a:rPr>
              <a:t>Telecommunications</a:t>
            </a:r>
          </a:p>
        </p:txBody>
      </p:sp>
      <p:pic>
        <p:nvPicPr>
          <p:cNvPr id="19" name="Picture 2" descr="Image result for trade icon">
            <a:extLst>
              <a:ext uri="{FF2B5EF4-FFF2-40B4-BE49-F238E27FC236}">
                <a16:creationId xmlns:a16="http://schemas.microsoft.com/office/drawing/2014/main" id="{2D77B539-0D70-4DC6-863A-AA3580E53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388" y="133630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migration icon">
            <a:extLst>
              <a:ext uri="{FF2B5EF4-FFF2-40B4-BE49-F238E27FC236}">
                <a16:creationId xmlns:a16="http://schemas.microsoft.com/office/drawing/2014/main" id="{18024F15-80AB-4A99-942D-BED835A6C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187" y="1309440"/>
            <a:ext cx="1100282" cy="11002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telecommunication icon">
            <a:extLst>
              <a:ext uri="{FF2B5EF4-FFF2-40B4-BE49-F238E27FC236}">
                <a16:creationId xmlns:a16="http://schemas.microsoft.com/office/drawing/2014/main" id="{0A2EE037-2EAC-4F8D-B7E5-A0648FB31C9A}"/>
              </a:ext>
            </a:extLst>
          </p:cNvPr>
          <p:cNvPicPr>
            <a:picLocks noChangeAspect="1" noChangeArrowheads="1"/>
          </p:cNvPicPr>
          <p:nvPr/>
        </p:nvPicPr>
        <p:blipFill rotWithShape="1">
          <a:blip r:embed="rId7" cstate="print">
            <a:biLevel thresh="75000"/>
            <a:extLst>
              <a:ext uri="{28A0092B-C50C-407E-A947-70E740481C1C}">
                <a14:useLocalDpi xmlns:a14="http://schemas.microsoft.com/office/drawing/2010/main" val="0"/>
              </a:ext>
            </a:extLst>
          </a:blip>
          <a:srcRect l="16084" t="9989" r="19980" b="12888"/>
          <a:stretch/>
        </p:blipFill>
        <p:spPr bwMode="auto">
          <a:xfrm>
            <a:off x="9117931" y="1349735"/>
            <a:ext cx="867610" cy="104655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BEACB2C-217A-4A61-B6CD-F832ED3AB5EB}"/>
              </a:ext>
            </a:extLst>
          </p:cNvPr>
          <p:cNvSpPr/>
          <p:nvPr/>
        </p:nvSpPr>
        <p:spPr>
          <a:xfrm>
            <a:off x="1955585" y="2897188"/>
            <a:ext cx="2431866" cy="646331"/>
          </a:xfrm>
          <a:prstGeom prst="rect">
            <a:avLst/>
          </a:prstGeom>
        </p:spPr>
        <p:txBody>
          <a:bodyPr wrap="square">
            <a:spAutoFit/>
          </a:bodyPr>
          <a:lstStyle/>
          <a:p>
            <a:pPr algn="ctr"/>
            <a:r>
              <a:rPr lang="en-US" dirty="0">
                <a:latin typeface="Arial Narrow" panose="020B0606020202030204" pitchFamily="34" charset="0"/>
              </a:rPr>
              <a:t>Flows of physical goods (mainly asymmetrical)</a:t>
            </a:r>
          </a:p>
        </p:txBody>
      </p:sp>
      <p:sp>
        <p:nvSpPr>
          <p:cNvPr id="23" name="Rectangle 22">
            <a:extLst>
              <a:ext uri="{FF2B5EF4-FFF2-40B4-BE49-F238E27FC236}">
                <a16:creationId xmlns:a16="http://schemas.microsoft.com/office/drawing/2014/main" id="{98E40118-F63E-4CEF-AE63-848EDFB221C1}"/>
              </a:ext>
            </a:extLst>
          </p:cNvPr>
          <p:cNvSpPr/>
          <p:nvPr/>
        </p:nvSpPr>
        <p:spPr>
          <a:xfrm>
            <a:off x="5213508" y="2907404"/>
            <a:ext cx="2286000" cy="646331"/>
          </a:xfrm>
          <a:prstGeom prst="rect">
            <a:avLst/>
          </a:prstGeom>
        </p:spPr>
        <p:txBody>
          <a:bodyPr wrap="square">
            <a:spAutoFit/>
          </a:bodyPr>
          <a:lstStyle/>
          <a:p>
            <a:pPr algn="ctr"/>
            <a:r>
              <a:rPr lang="en-US" dirty="0">
                <a:latin typeface="Arial Narrow" panose="020B0606020202030204" pitchFamily="34" charset="0"/>
              </a:rPr>
              <a:t>Flows of people (mainly symmetrical)</a:t>
            </a:r>
          </a:p>
        </p:txBody>
      </p:sp>
      <p:sp>
        <p:nvSpPr>
          <p:cNvPr id="24" name="Rectangle 23">
            <a:extLst>
              <a:ext uri="{FF2B5EF4-FFF2-40B4-BE49-F238E27FC236}">
                <a16:creationId xmlns:a16="http://schemas.microsoft.com/office/drawing/2014/main" id="{09C37036-2DB6-4751-97AC-C1D0280FD028}"/>
              </a:ext>
            </a:extLst>
          </p:cNvPr>
          <p:cNvSpPr/>
          <p:nvPr/>
        </p:nvSpPr>
        <p:spPr>
          <a:xfrm>
            <a:off x="8138268" y="2840997"/>
            <a:ext cx="2740678" cy="646331"/>
          </a:xfrm>
          <a:prstGeom prst="rect">
            <a:avLst/>
          </a:prstGeom>
        </p:spPr>
        <p:txBody>
          <a:bodyPr wrap="square">
            <a:spAutoFit/>
          </a:bodyPr>
          <a:lstStyle/>
          <a:p>
            <a:pPr algn="ctr"/>
            <a:r>
              <a:rPr lang="en-US" dirty="0">
                <a:latin typeface="Arial Narrow" panose="020B0606020202030204" pitchFamily="34" charset="0"/>
              </a:rPr>
              <a:t>Flows of information (mainly asymmetrical)</a:t>
            </a:r>
          </a:p>
        </p:txBody>
      </p:sp>
      <p:sp>
        <p:nvSpPr>
          <p:cNvPr id="25" name="Rectangle 24">
            <a:extLst>
              <a:ext uri="{FF2B5EF4-FFF2-40B4-BE49-F238E27FC236}">
                <a16:creationId xmlns:a16="http://schemas.microsoft.com/office/drawing/2014/main" id="{3A69DA55-E1B0-4C79-B128-9F957E0096F0}"/>
              </a:ext>
            </a:extLst>
          </p:cNvPr>
          <p:cNvSpPr/>
          <p:nvPr/>
        </p:nvSpPr>
        <p:spPr>
          <a:xfrm>
            <a:off x="1885932" y="3593293"/>
            <a:ext cx="2564453" cy="923330"/>
          </a:xfrm>
          <a:prstGeom prst="rect">
            <a:avLst/>
          </a:prstGeom>
        </p:spPr>
        <p:txBody>
          <a:bodyPr wrap="square">
            <a:spAutoFit/>
          </a:bodyPr>
          <a:lstStyle/>
          <a:p>
            <a:pPr algn="ctr"/>
            <a:r>
              <a:rPr lang="en-US" dirty="0">
                <a:latin typeface="Arial Narrow" panose="020B0606020202030204" pitchFamily="34" charset="0"/>
              </a:rPr>
              <a:t>Raw materials, energy, food, parts and consumption goods</a:t>
            </a:r>
          </a:p>
        </p:txBody>
      </p:sp>
      <p:sp>
        <p:nvSpPr>
          <p:cNvPr id="26" name="Rectangle 25">
            <a:extLst>
              <a:ext uri="{FF2B5EF4-FFF2-40B4-BE49-F238E27FC236}">
                <a16:creationId xmlns:a16="http://schemas.microsoft.com/office/drawing/2014/main" id="{BAF24EBA-58C3-464C-988B-355804506C83}"/>
              </a:ext>
            </a:extLst>
          </p:cNvPr>
          <p:cNvSpPr/>
          <p:nvPr/>
        </p:nvSpPr>
        <p:spPr>
          <a:xfrm>
            <a:off x="5001667" y="3543519"/>
            <a:ext cx="2773218" cy="923330"/>
          </a:xfrm>
          <a:prstGeom prst="rect">
            <a:avLst/>
          </a:prstGeom>
        </p:spPr>
        <p:txBody>
          <a:bodyPr wrap="square">
            <a:spAutoFit/>
          </a:bodyPr>
          <a:lstStyle/>
          <a:p>
            <a:pPr algn="ctr">
              <a:defRPr/>
            </a:pPr>
            <a:r>
              <a:rPr lang="en-US" dirty="0">
                <a:latin typeface="Arial Narrow" panose="020B0606020202030204" pitchFamily="34" charset="0"/>
              </a:rPr>
              <a:t>Permanent, temporary (migrant workers), tourism, business transactions</a:t>
            </a:r>
          </a:p>
        </p:txBody>
      </p:sp>
      <p:sp>
        <p:nvSpPr>
          <p:cNvPr id="27" name="Rectangle 26">
            <a:extLst>
              <a:ext uri="{FF2B5EF4-FFF2-40B4-BE49-F238E27FC236}">
                <a16:creationId xmlns:a16="http://schemas.microsoft.com/office/drawing/2014/main" id="{BD55787E-F449-414A-8AAD-60C26CAC0872}"/>
              </a:ext>
            </a:extLst>
          </p:cNvPr>
          <p:cNvSpPr/>
          <p:nvPr/>
        </p:nvSpPr>
        <p:spPr>
          <a:xfrm>
            <a:off x="8002534" y="3553069"/>
            <a:ext cx="3098402" cy="646331"/>
          </a:xfrm>
          <a:prstGeom prst="rect">
            <a:avLst/>
          </a:prstGeom>
        </p:spPr>
        <p:txBody>
          <a:bodyPr wrap="square">
            <a:spAutoFit/>
          </a:bodyPr>
          <a:lstStyle/>
          <a:p>
            <a:pPr algn="ctr"/>
            <a:r>
              <a:rPr lang="en-US" dirty="0">
                <a:latin typeface="Arial Narrow" panose="020B0606020202030204" pitchFamily="34" charset="0"/>
              </a:rPr>
              <a:t>Communication, power exchanges, symbolic exchanges</a:t>
            </a:r>
          </a:p>
        </p:txBody>
      </p:sp>
      <p:sp>
        <p:nvSpPr>
          <p:cNvPr id="28" name="Rectangle 27">
            <a:extLst>
              <a:ext uri="{FF2B5EF4-FFF2-40B4-BE49-F238E27FC236}">
                <a16:creationId xmlns:a16="http://schemas.microsoft.com/office/drawing/2014/main" id="{33E585B3-A314-41E8-A33D-7474EB3CF337}"/>
              </a:ext>
            </a:extLst>
          </p:cNvPr>
          <p:cNvSpPr/>
          <p:nvPr/>
        </p:nvSpPr>
        <p:spPr>
          <a:xfrm>
            <a:off x="1909821" y="4520217"/>
            <a:ext cx="2490074" cy="646331"/>
          </a:xfrm>
          <a:prstGeom prst="rect">
            <a:avLst/>
          </a:prstGeom>
        </p:spPr>
        <p:txBody>
          <a:bodyPr wrap="square">
            <a:spAutoFit/>
          </a:bodyPr>
          <a:lstStyle/>
          <a:p>
            <a:pPr algn="ctr"/>
            <a:r>
              <a:rPr lang="en-US" dirty="0">
                <a:latin typeface="Arial Narrow" panose="020B0606020202030204" pitchFamily="34" charset="0"/>
              </a:rPr>
              <a:t>Freight transport modes (maritime, rail, trucking)</a:t>
            </a:r>
          </a:p>
        </p:txBody>
      </p:sp>
      <p:sp>
        <p:nvSpPr>
          <p:cNvPr id="29" name="Rectangle 28">
            <a:extLst>
              <a:ext uri="{FF2B5EF4-FFF2-40B4-BE49-F238E27FC236}">
                <a16:creationId xmlns:a16="http://schemas.microsoft.com/office/drawing/2014/main" id="{9E6BA4D3-CEA3-4EDA-A8AA-C147140F56EE}"/>
              </a:ext>
            </a:extLst>
          </p:cNvPr>
          <p:cNvSpPr/>
          <p:nvPr/>
        </p:nvSpPr>
        <p:spPr>
          <a:xfrm>
            <a:off x="5024183" y="4520217"/>
            <a:ext cx="2567810" cy="646331"/>
          </a:xfrm>
          <a:prstGeom prst="rect">
            <a:avLst/>
          </a:prstGeom>
        </p:spPr>
        <p:txBody>
          <a:bodyPr wrap="square">
            <a:spAutoFit/>
          </a:bodyPr>
          <a:lstStyle/>
          <a:p>
            <a:pPr algn="ctr"/>
            <a:r>
              <a:rPr lang="en-US" dirty="0">
                <a:latin typeface="Arial Narrow" panose="020B0606020202030204" pitchFamily="34" charset="0"/>
              </a:rPr>
              <a:t>Passengers transport modes (vehicles, air, rail)</a:t>
            </a:r>
          </a:p>
        </p:txBody>
      </p:sp>
      <p:sp>
        <p:nvSpPr>
          <p:cNvPr id="30" name="Rectangle 29">
            <a:extLst>
              <a:ext uri="{FF2B5EF4-FFF2-40B4-BE49-F238E27FC236}">
                <a16:creationId xmlns:a16="http://schemas.microsoft.com/office/drawing/2014/main" id="{3BCDA4A3-C696-45F0-9E42-DD0F3EDA3FF1}"/>
              </a:ext>
            </a:extLst>
          </p:cNvPr>
          <p:cNvSpPr/>
          <p:nvPr/>
        </p:nvSpPr>
        <p:spPr>
          <a:xfrm>
            <a:off x="8343057" y="4381718"/>
            <a:ext cx="2434290" cy="923330"/>
          </a:xfrm>
          <a:prstGeom prst="rect">
            <a:avLst/>
          </a:prstGeom>
        </p:spPr>
        <p:txBody>
          <a:bodyPr wrap="square">
            <a:spAutoFit/>
          </a:bodyPr>
          <a:lstStyle/>
          <a:p>
            <a:pPr algn="ctr"/>
            <a:r>
              <a:rPr lang="en-US" dirty="0">
                <a:latin typeface="Arial Narrow" panose="020B0606020202030204" pitchFamily="34" charset="0"/>
              </a:rPr>
              <a:t>Telecommunication systems (postal, internet, telephone, radio)</a:t>
            </a:r>
          </a:p>
        </p:txBody>
      </p:sp>
      <p:sp>
        <p:nvSpPr>
          <p:cNvPr id="31" name="Rectangle 30">
            <a:extLst>
              <a:ext uri="{FF2B5EF4-FFF2-40B4-BE49-F238E27FC236}">
                <a16:creationId xmlns:a16="http://schemas.microsoft.com/office/drawing/2014/main" id="{EDDAA100-ACC4-4446-A43B-84B79FB1F613}"/>
              </a:ext>
            </a:extLst>
          </p:cNvPr>
          <p:cNvSpPr/>
          <p:nvPr/>
        </p:nvSpPr>
        <p:spPr>
          <a:xfrm>
            <a:off x="2241627" y="5996009"/>
            <a:ext cx="1808508" cy="369332"/>
          </a:xfrm>
          <a:prstGeom prst="rect">
            <a:avLst/>
          </a:prstGeom>
        </p:spPr>
        <p:txBody>
          <a:bodyPr wrap="none">
            <a:spAutoFit/>
          </a:bodyPr>
          <a:lstStyle/>
          <a:p>
            <a:pPr algn="ctr"/>
            <a:r>
              <a:rPr lang="en-US" dirty="0">
                <a:latin typeface="Arial Narrow" panose="020B0606020202030204" pitchFamily="34" charset="0"/>
              </a:rPr>
              <a:t>Ports as main hubs</a:t>
            </a:r>
          </a:p>
        </p:txBody>
      </p:sp>
      <p:sp>
        <p:nvSpPr>
          <p:cNvPr id="32" name="Rectangle 31">
            <a:extLst>
              <a:ext uri="{FF2B5EF4-FFF2-40B4-BE49-F238E27FC236}">
                <a16:creationId xmlns:a16="http://schemas.microsoft.com/office/drawing/2014/main" id="{82F45A34-0EF0-4BE8-9C8F-D252ED8988CB}"/>
              </a:ext>
            </a:extLst>
          </p:cNvPr>
          <p:cNvSpPr/>
          <p:nvPr/>
        </p:nvSpPr>
        <p:spPr>
          <a:xfrm>
            <a:off x="5344602" y="6011239"/>
            <a:ext cx="2018501" cy="369332"/>
          </a:xfrm>
          <a:prstGeom prst="rect">
            <a:avLst/>
          </a:prstGeom>
        </p:spPr>
        <p:txBody>
          <a:bodyPr wrap="none">
            <a:spAutoFit/>
          </a:bodyPr>
          <a:lstStyle/>
          <a:p>
            <a:pPr algn="ctr"/>
            <a:r>
              <a:rPr lang="en-US" dirty="0">
                <a:latin typeface="Arial Narrow" panose="020B0606020202030204" pitchFamily="34" charset="0"/>
              </a:rPr>
              <a:t>Airports as main hubs</a:t>
            </a:r>
          </a:p>
        </p:txBody>
      </p:sp>
      <p:sp>
        <p:nvSpPr>
          <p:cNvPr id="33" name="Rectangle 32">
            <a:extLst>
              <a:ext uri="{FF2B5EF4-FFF2-40B4-BE49-F238E27FC236}">
                <a16:creationId xmlns:a16="http://schemas.microsoft.com/office/drawing/2014/main" id="{F1EF5BA4-1BF3-40A3-ACF2-66A49336AB30}"/>
              </a:ext>
            </a:extLst>
          </p:cNvPr>
          <p:cNvSpPr/>
          <p:nvPr/>
        </p:nvSpPr>
        <p:spPr>
          <a:xfrm>
            <a:off x="8318647" y="6002350"/>
            <a:ext cx="2398413" cy="369332"/>
          </a:xfrm>
          <a:prstGeom prst="rect">
            <a:avLst/>
          </a:prstGeom>
        </p:spPr>
        <p:txBody>
          <a:bodyPr wrap="none">
            <a:spAutoFit/>
          </a:bodyPr>
          <a:lstStyle/>
          <a:p>
            <a:pPr algn="ctr"/>
            <a:r>
              <a:rPr lang="en-US" dirty="0">
                <a:latin typeface="Arial Narrow" panose="020B0606020202030204" pitchFamily="34" charset="0"/>
              </a:rPr>
              <a:t>Global cities as main hubs</a:t>
            </a:r>
          </a:p>
        </p:txBody>
      </p:sp>
      <p:sp>
        <p:nvSpPr>
          <p:cNvPr id="34" name="Rectangle 33">
            <a:extLst>
              <a:ext uri="{FF2B5EF4-FFF2-40B4-BE49-F238E27FC236}">
                <a16:creationId xmlns:a16="http://schemas.microsoft.com/office/drawing/2014/main" id="{5132BF3B-B36C-4C45-9B91-9712D99AB920}"/>
              </a:ext>
            </a:extLst>
          </p:cNvPr>
          <p:cNvSpPr/>
          <p:nvPr/>
        </p:nvSpPr>
        <p:spPr>
          <a:xfrm>
            <a:off x="1874158" y="5268412"/>
            <a:ext cx="2586040" cy="646331"/>
          </a:xfrm>
          <a:prstGeom prst="rect">
            <a:avLst/>
          </a:prstGeom>
        </p:spPr>
        <p:txBody>
          <a:bodyPr wrap="square">
            <a:spAutoFit/>
          </a:bodyPr>
          <a:lstStyle/>
          <a:p>
            <a:pPr algn="ctr"/>
            <a:r>
              <a:rPr lang="en-US" dirty="0">
                <a:latin typeface="Arial Narrow" panose="020B0606020202030204" pitchFamily="34" charset="0"/>
              </a:rPr>
              <a:t>Interconnected hub-and-spoke networks</a:t>
            </a:r>
          </a:p>
        </p:txBody>
      </p:sp>
      <p:sp>
        <p:nvSpPr>
          <p:cNvPr id="35" name="Rectangle 34">
            <a:extLst>
              <a:ext uri="{FF2B5EF4-FFF2-40B4-BE49-F238E27FC236}">
                <a16:creationId xmlns:a16="http://schemas.microsoft.com/office/drawing/2014/main" id="{AC52C66F-3DD0-413A-951C-25AAAB1446A8}"/>
              </a:ext>
            </a:extLst>
          </p:cNvPr>
          <p:cNvSpPr/>
          <p:nvPr/>
        </p:nvSpPr>
        <p:spPr>
          <a:xfrm>
            <a:off x="5114775" y="5305048"/>
            <a:ext cx="2586040" cy="646331"/>
          </a:xfrm>
          <a:prstGeom prst="rect">
            <a:avLst/>
          </a:prstGeom>
        </p:spPr>
        <p:txBody>
          <a:bodyPr wrap="square">
            <a:spAutoFit/>
          </a:bodyPr>
          <a:lstStyle/>
          <a:p>
            <a:pPr algn="ctr"/>
            <a:r>
              <a:rPr lang="en-US" dirty="0">
                <a:latin typeface="Arial Narrow" panose="020B0606020202030204" pitchFamily="34" charset="0"/>
              </a:rPr>
              <a:t>Interconnected hub-and-spoke networks</a:t>
            </a:r>
          </a:p>
        </p:txBody>
      </p:sp>
      <p:sp>
        <p:nvSpPr>
          <p:cNvPr id="36" name="Rectangle 35">
            <a:extLst>
              <a:ext uri="{FF2B5EF4-FFF2-40B4-BE49-F238E27FC236}">
                <a16:creationId xmlns:a16="http://schemas.microsoft.com/office/drawing/2014/main" id="{346DFE5D-D2D3-4316-9AE2-20B96C1DD909}"/>
              </a:ext>
            </a:extLst>
          </p:cNvPr>
          <p:cNvSpPr/>
          <p:nvPr/>
        </p:nvSpPr>
        <p:spPr>
          <a:xfrm>
            <a:off x="8145081" y="5305047"/>
            <a:ext cx="2745544" cy="646331"/>
          </a:xfrm>
          <a:prstGeom prst="rect">
            <a:avLst/>
          </a:prstGeom>
        </p:spPr>
        <p:txBody>
          <a:bodyPr wrap="square">
            <a:spAutoFit/>
          </a:bodyPr>
          <a:lstStyle/>
          <a:p>
            <a:pPr algn="ctr"/>
            <a:r>
              <a:rPr lang="en-US" dirty="0">
                <a:latin typeface="Arial Narrow" panose="020B0606020202030204" pitchFamily="34" charset="0"/>
              </a:rPr>
              <a:t>Interconnected and redundant hub-and-spoke networks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Value and Growth of Cross-border Flows, 2012 (2002-12)</a:t>
            </a:r>
          </a:p>
        </p:txBody>
      </p:sp>
      <p:pic>
        <p:nvPicPr>
          <p:cNvPr id="5" name="Picture 4"/>
          <p:cNvPicPr>
            <a:picLocks noChangeAspect="1"/>
          </p:cNvPicPr>
          <p:nvPr/>
        </p:nvPicPr>
        <p:blipFill rotWithShape="1">
          <a:blip r:embed="rId3"/>
          <a:srcRect l="3670" t="4887"/>
          <a:stretch/>
        </p:blipFill>
        <p:spPr>
          <a:xfrm>
            <a:off x="1767279" y="1907171"/>
            <a:ext cx="9368333" cy="3838021"/>
          </a:xfrm>
          <a:prstGeom prst="rect">
            <a:avLst/>
          </a:prstGeom>
        </p:spPr>
      </p:pic>
      <p:sp>
        <p:nvSpPr>
          <p:cNvPr id="2" name="TextBox 1"/>
          <p:cNvSpPr txBox="1"/>
          <p:nvPr/>
        </p:nvSpPr>
        <p:spPr>
          <a:xfrm>
            <a:off x="2592197" y="2567031"/>
            <a:ext cx="934871" cy="369332"/>
          </a:xfrm>
          <a:prstGeom prst="rect">
            <a:avLst/>
          </a:prstGeom>
          <a:noFill/>
        </p:spPr>
        <p:txBody>
          <a:bodyPr wrap="none" rtlCol="0">
            <a:spAutoFit/>
          </a:bodyPr>
          <a:lstStyle/>
          <a:p>
            <a:r>
              <a:rPr lang="en-US" b="1" dirty="0">
                <a:latin typeface="Arial Narrow" panose="020B0606020202030204" pitchFamily="34" charset="0"/>
              </a:rPr>
              <a:t>Per year</a:t>
            </a:r>
          </a:p>
        </p:txBody>
      </p:sp>
      <p:sp>
        <p:nvSpPr>
          <p:cNvPr id="6" name="TextBox 5"/>
          <p:cNvSpPr txBox="1"/>
          <p:nvPr/>
        </p:nvSpPr>
        <p:spPr>
          <a:xfrm>
            <a:off x="4791511" y="2567031"/>
            <a:ext cx="934871" cy="369332"/>
          </a:xfrm>
          <a:prstGeom prst="rect">
            <a:avLst/>
          </a:prstGeom>
          <a:noFill/>
        </p:spPr>
        <p:txBody>
          <a:bodyPr wrap="none" rtlCol="0">
            <a:spAutoFit/>
          </a:bodyPr>
          <a:lstStyle/>
          <a:p>
            <a:r>
              <a:rPr lang="en-US" b="1" dirty="0">
                <a:latin typeface="Arial Narrow" panose="020B0606020202030204" pitchFamily="34" charset="0"/>
              </a:rPr>
              <a:t>Per year</a:t>
            </a:r>
          </a:p>
        </p:txBody>
      </p:sp>
      <p:sp>
        <p:nvSpPr>
          <p:cNvPr id="7" name="TextBox 6"/>
          <p:cNvSpPr txBox="1"/>
          <p:nvPr/>
        </p:nvSpPr>
        <p:spPr>
          <a:xfrm>
            <a:off x="7029700" y="2567031"/>
            <a:ext cx="934871" cy="369332"/>
          </a:xfrm>
          <a:prstGeom prst="rect">
            <a:avLst/>
          </a:prstGeom>
          <a:noFill/>
        </p:spPr>
        <p:txBody>
          <a:bodyPr wrap="none" rtlCol="0">
            <a:spAutoFit/>
          </a:bodyPr>
          <a:lstStyle/>
          <a:p>
            <a:r>
              <a:rPr lang="en-US" b="1" dirty="0">
                <a:latin typeface="Arial Narrow" panose="020B0606020202030204" pitchFamily="34" charset="0"/>
              </a:rPr>
              <a:t>Per year</a:t>
            </a:r>
          </a:p>
        </p:txBody>
      </p:sp>
      <p:sp>
        <p:nvSpPr>
          <p:cNvPr id="8" name="TextBox 7"/>
          <p:cNvSpPr txBox="1"/>
          <p:nvPr/>
        </p:nvSpPr>
        <p:spPr>
          <a:xfrm>
            <a:off x="8965885" y="2567031"/>
            <a:ext cx="1523174" cy="369332"/>
          </a:xfrm>
          <a:prstGeom prst="rect">
            <a:avLst/>
          </a:prstGeom>
          <a:noFill/>
        </p:spPr>
        <p:txBody>
          <a:bodyPr wrap="none" rtlCol="0">
            <a:spAutoFit/>
          </a:bodyPr>
          <a:lstStyle/>
          <a:p>
            <a:r>
              <a:rPr lang="en-US" b="1" dirty="0">
                <a:latin typeface="Arial Narrow" panose="020B0606020202030204" pitchFamily="34" charset="0"/>
              </a:rPr>
              <a:t>Delta (2000-10)</a:t>
            </a:r>
          </a:p>
        </p:txBody>
      </p:sp>
    </p:spTree>
    <p:extLst>
      <p:ext uri="{BB962C8B-B14F-4D97-AF65-F5344CB8AC3E}">
        <p14:creationId xmlns:p14="http://schemas.microsoft.com/office/powerpoint/2010/main" val="3626282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Global Space / Time Convergence: Days Required to Circumnavigate the Globe</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3140841068"/>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2"/>
          <p:cNvSpPr>
            <a:spLocks/>
          </p:cNvSpPr>
          <p:nvPr/>
        </p:nvSpPr>
        <p:spPr bwMode="auto">
          <a:xfrm>
            <a:off x="9243191" y="2466474"/>
            <a:ext cx="2223595" cy="3200572"/>
          </a:xfrm>
          <a:custGeom>
            <a:avLst/>
            <a:gdLst>
              <a:gd name="T0" fmla="*/ 0 w 1751"/>
              <a:gd name="T1" fmla="*/ 0 h 1537"/>
              <a:gd name="T2" fmla="*/ 2147483647 w 1751"/>
              <a:gd name="T3" fmla="*/ 0 h 1537"/>
              <a:gd name="T4" fmla="*/ 2147483647 w 1751"/>
              <a:gd name="T5" fmla="*/ 0 h 1537"/>
              <a:gd name="T6" fmla="*/ 2147483647 w 1751"/>
              <a:gd name="T7" fmla="*/ 2147483647 h 1537"/>
              <a:gd name="T8" fmla="*/ 2147483647 w 1751"/>
              <a:gd name="T9" fmla="*/ 2147483647 h 1537"/>
              <a:gd name="T10" fmla="*/ 0 w 1751"/>
              <a:gd name="T11" fmla="*/ 0 h 1537"/>
              <a:gd name="T12" fmla="*/ 0 60000 65536"/>
              <a:gd name="T13" fmla="*/ 0 60000 65536"/>
              <a:gd name="T14" fmla="*/ 0 60000 65536"/>
              <a:gd name="T15" fmla="*/ 0 60000 65536"/>
              <a:gd name="T16" fmla="*/ 0 60000 65536"/>
              <a:gd name="T17" fmla="*/ 0 60000 65536"/>
              <a:gd name="T18" fmla="*/ 0 w 1751"/>
              <a:gd name="T19" fmla="*/ 0 h 1537"/>
              <a:gd name="T20" fmla="*/ 1751 w 1751"/>
              <a:gd name="T21" fmla="*/ 1537 h 1537"/>
            </a:gdLst>
            <a:ahLst/>
            <a:cxnLst>
              <a:cxn ang="T12">
                <a:pos x="T0" y="T1"/>
              </a:cxn>
              <a:cxn ang="T13">
                <a:pos x="T2" y="T3"/>
              </a:cxn>
              <a:cxn ang="T14">
                <a:pos x="T4" y="T5"/>
              </a:cxn>
              <a:cxn ang="T15">
                <a:pos x="T6" y="T7"/>
              </a:cxn>
              <a:cxn ang="T16">
                <a:pos x="T8" y="T9"/>
              </a:cxn>
              <a:cxn ang="T17">
                <a:pos x="T10" y="T11"/>
              </a:cxn>
            </a:cxnLst>
            <a:rect l="T18" t="T19" r="T20" b="T21"/>
            <a:pathLst>
              <a:path w="1751" h="1537">
                <a:moveTo>
                  <a:pt x="0" y="0"/>
                </a:moveTo>
                <a:lnTo>
                  <a:pt x="1728" y="0"/>
                </a:lnTo>
                <a:lnTo>
                  <a:pt x="1750" y="0"/>
                </a:lnTo>
                <a:lnTo>
                  <a:pt x="1056" y="1536"/>
                </a:lnTo>
                <a:lnTo>
                  <a:pt x="672" y="1536"/>
                </a:lnTo>
                <a:lnTo>
                  <a:pt x="0" y="0"/>
                </a:lnTo>
              </a:path>
            </a:pathLst>
          </a:custGeom>
          <a:gradFill rotWithShape="1">
            <a:gsLst>
              <a:gs pos="0">
                <a:schemeClr val="accent1">
                  <a:lumMod val="75000"/>
                  <a:alpha val="50000"/>
                </a:schemeClr>
              </a:gs>
              <a:gs pos="100000">
                <a:schemeClr val="accent1">
                  <a:lumMod val="40000"/>
                  <a:lumOff val="60000"/>
                  <a:alpha val="50000"/>
                </a:schemeClr>
              </a:gs>
            </a:gsLst>
            <a:lin ang="5400000" scaled="1"/>
          </a:gradFill>
          <a:ln w="9525" cap="rnd">
            <a:noFill/>
            <a:round/>
            <a:headEnd/>
            <a:tailEnd/>
          </a:ln>
        </p:spPr>
        <p:txBody>
          <a:bodyPr/>
          <a:lstStyle/>
          <a:p>
            <a:pPr>
              <a:defRPr/>
            </a:pPr>
            <a:endParaRPr lang="en-US"/>
          </a:p>
        </p:txBody>
      </p:sp>
      <p:sp>
        <p:nvSpPr>
          <p:cNvPr id="15" name="Down Arrow 14"/>
          <p:cNvSpPr/>
          <p:nvPr/>
        </p:nvSpPr>
        <p:spPr bwMode="auto">
          <a:xfrm>
            <a:off x="10118102" y="3445557"/>
            <a:ext cx="435805" cy="1791220"/>
          </a:xfrm>
          <a:prstGeom prst="downArrow">
            <a:avLst/>
          </a:prstGeom>
          <a:solidFill>
            <a:schemeClr val="bg1">
              <a:lumMod val="85000"/>
              <a:alpha val="75000"/>
            </a:schemeClr>
          </a:solidFill>
          <a:ln w="25400" cap="flat" cmpd="sng" algn="ctr">
            <a:solidFill>
              <a:schemeClr val="bg1">
                <a:lumMod val="50000"/>
              </a:schemeClr>
            </a:solidFill>
            <a:prstDash val="solid"/>
            <a:round/>
            <a:headEnd type="none" w="med" len="med"/>
            <a:tailEnd type="none" w="med" len="med"/>
          </a:ln>
          <a:effectLst/>
        </p:spPr>
        <p:txBody>
          <a:bodyPr/>
          <a:lstStyle/>
          <a:p>
            <a:pPr>
              <a:defRPr/>
            </a:pPr>
            <a:endParaRPr lang="en-US"/>
          </a:p>
        </p:txBody>
      </p:sp>
      <p:sp>
        <p:nvSpPr>
          <p:cNvPr id="7" name="Rectangle 7"/>
          <p:cNvSpPr>
            <a:spLocks noChangeArrowheads="1"/>
          </p:cNvSpPr>
          <p:nvPr/>
        </p:nvSpPr>
        <p:spPr bwMode="auto">
          <a:xfrm>
            <a:off x="5101750" y="1502515"/>
            <a:ext cx="3962110" cy="523862"/>
          </a:xfrm>
          <a:prstGeom prst="rect">
            <a:avLst/>
          </a:prstGeom>
          <a:noFill/>
          <a:ln w="9525">
            <a:noFill/>
            <a:miter lim="800000"/>
            <a:headEnd/>
            <a:tailEnd/>
          </a:ln>
        </p:spPr>
        <p:txBody>
          <a:bodyPr wrap="none" lIns="92075" tIns="46038" rIns="92075" bIns="46038">
            <a:spAutoFit/>
          </a:bodyPr>
          <a:lstStyle/>
          <a:p>
            <a:r>
              <a:rPr lang="en-US" sz="1400" b="1" i="1" dirty="0">
                <a:solidFill>
                  <a:schemeClr val="accent2">
                    <a:lumMod val="50000"/>
                  </a:schemeClr>
                </a:solidFill>
                <a:latin typeface="Arial Narrow" panose="020B0606020202030204" pitchFamily="34" charset="0"/>
              </a:rPr>
              <a:t>(1500-1840) Average speed of horse and cart: 4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a:p>
            <a:r>
              <a:rPr lang="en-US" sz="1400" b="1" i="1" dirty="0">
                <a:solidFill>
                  <a:schemeClr val="accent2">
                    <a:lumMod val="50000"/>
                  </a:schemeClr>
                </a:solidFill>
                <a:latin typeface="Arial Narrow" panose="020B0606020202030204" pitchFamily="34" charset="0"/>
              </a:rPr>
              <a:t>Average speed </a:t>
            </a:r>
            <a:r>
              <a:rPr lang="en-US" sz="1400" b="1" i="1" dirty="0" err="1">
                <a:solidFill>
                  <a:schemeClr val="accent2">
                    <a:lumMod val="50000"/>
                  </a:schemeClr>
                </a:solidFill>
                <a:latin typeface="Arial Narrow" panose="020B0606020202030204" pitchFamily="34" charset="0"/>
              </a:rPr>
              <a:t>sailships</a:t>
            </a:r>
            <a:r>
              <a:rPr lang="en-US" sz="1400" b="1" i="1" dirty="0">
                <a:solidFill>
                  <a:schemeClr val="accent2">
                    <a:lumMod val="50000"/>
                  </a:schemeClr>
                </a:solidFill>
                <a:latin typeface="Arial Narrow" panose="020B0606020202030204" pitchFamily="34" charset="0"/>
              </a:rPr>
              <a:t>: 16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8" name="Rectangle 8"/>
          <p:cNvSpPr>
            <a:spLocks noChangeArrowheads="1"/>
          </p:cNvSpPr>
          <p:nvPr/>
        </p:nvSpPr>
        <p:spPr bwMode="auto">
          <a:xfrm>
            <a:off x="5728623" y="2954738"/>
            <a:ext cx="3501792" cy="523862"/>
          </a:xfrm>
          <a:prstGeom prst="rect">
            <a:avLst/>
          </a:prstGeom>
          <a:noFill/>
          <a:ln w="9525">
            <a:noFill/>
            <a:miter lim="800000"/>
            <a:headEnd/>
            <a:tailEnd/>
          </a:ln>
        </p:spPr>
        <p:txBody>
          <a:bodyPr wrap="none" lIns="92075" tIns="46038" rIns="92075" bIns="46038">
            <a:spAutoFit/>
          </a:bodyPr>
          <a:lstStyle/>
          <a:p>
            <a:r>
              <a:rPr lang="en-US" sz="1400" b="1" i="1" dirty="0">
                <a:solidFill>
                  <a:schemeClr val="accent2">
                    <a:lumMod val="50000"/>
                  </a:schemeClr>
                </a:solidFill>
                <a:latin typeface="Arial Narrow" panose="020B0606020202030204" pitchFamily="34" charset="0"/>
              </a:rPr>
              <a:t>(1850-1930) Average speed of trains: 100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a:p>
            <a:r>
              <a:rPr lang="en-US" sz="1400" b="1" i="1" dirty="0">
                <a:solidFill>
                  <a:schemeClr val="accent2">
                    <a:lumMod val="50000"/>
                  </a:schemeClr>
                </a:solidFill>
                <a:latin typeface="Arial Narrow" panose="020B0606020202030204" pitchFamily="34" charset="0"/>
              </a:rPr>
              <a:t>Average speed of steamships: 25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9" name="Rectangle 9"/>
          <p:cNvSpPr>
            <a:spLocks noChangeArrowheads="1"/>
          </p:cNvSpPr>
          <p:nvPr/>
        </p:nvSpPr>
        <p:spPr bwMode="auto">
          <a:xfrm>
            <a:off x="6691865" y="3838914"/>
            <a:ext cx="2607573" cy="523862"/>
          </a:xfrm>
          <a:prstGeom prst="rect">
            <a:avLst/>
          </a:prstGeom>
          <a:noFill/>
          <a:ln w="9525">
            <a:noFill/>
            <a:miter lim="800000"/>
            <a:headEnd/>
            <a:tailEnd/>
          </a:ln>
        </p:spPr>
        <p:txBody>
          <a:bodyPr wrap="none" lIns="92075" tIns="46038" rIns="92075" bIns="46038">
            <a:spAutoFit/>
          </a:bodyPr>
          <a:lstStyle/>
          <a:p>
            <a:pPr algn="r"/>
            <a:r>
              <a:rPr lang="en-US" sz="1400" b="1" i="1" dirty="0">
                <a:solidFill>
                  <a:schemeClr val="accent2">
                    <a:lumMod val="50000"/>
                  </a:schemeClr>
                </a:solidFill>
                <a:latin typeface="Arial Narrow" panose="020B0606020202030204" pitchFamily="34" charset="0"/>
              </a:rPr>
              <a:t>(1950) Average speed of airplanes:</a:t>
            </a:r>
          </a:p>
          <a:p>
            <a:pPr algn="r"/>
            <a:r>
              <a:rPr lang="en-US" sz="1400" b="1" i="1" dirty="0">
                <a:solidFill>
                  <a:schemeClr val="accent2">
                    <a:lumMod val="50000"/>
                  </a:schemeClr>
                </a:solidFill>
                <a:latin typeface="Arial Narrow" panose="020B0606020202030204" pitchFamily="34" charset="0"/>
              </a:rPr>
              <a:t>480-640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10" name="Rectangle 10"/>
          <p:cNvSpPr>
            <a:spLocks noChangeArrowheads="1"/>
          </p:cNvSpPr>
          <p:nvPr/>
        </p:nvSpPr>
        <p:spPr bwMode="auto">
          <a:xfrm>
            <a:off x="6878569" y="4499300"/>
            <a:ext cx="2641236" cy="523862"/>
          </a:xfrm>
          <a:prstGeom prst="rect">
            <a:avLst/>
          </a:prstGeom>
          <a:noFill/>
          <a:ln w="9525">
            <a:noFill/>
            <a:miter lim="800000"/>
            <a:headEnd/>
            <a:tailEnd/>
          </a:ln>
        </p:spPr>
        <p:txBody>
          <a:bodyPr wrap="none" lIns="92075" tIns="46038" rIns="92075" bIns="46038">
            <a:spAutoFit/>
          </a:bodyPr>
          <a:lstStyle/>
          <a:p>
            <a:pPr algn="r"/>
            <a:r>
              <a:rPr lang="en-US" sz="1400" b="1" i="1" dirty="0">
                <a:solidFill>
                  <a:schemeClr val="accent2">
                    <a:lumMod val="50000"/>
                  </a:schemeClr>
                </a:solidFill>
                <a:latin typeface="Arial Narrow" panose="020B0606020202030204" pitchFamily="34" charset="0"/>
              </a:rPr>
              <a:t>(1970) Average speed of jet planes:</a:t>
            </a:r>
          </a:p>
          <a:p>
            <a:pPr algn="r"/>
            <a:r>
              <a:rPr lang="en-US" sz="1400" b="1" i="1" dirty="0">
                <a:solidFill>
                  <a:schemeClr val="accent2">
                    <a:lumMod val="50000"/>
                  </a:schemeClr>
                </a:solidFill>
                <a:latin typeface="Arial Narrow" panose="020B0606020202030204" pitchFamily="34" charset="0"/>
              </a:rPr>
              <a:t>800-1120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11" name="Rectangle 11"/>
          <p:cNvSpPr>
            <a:spLocks noChangeArrowheads="1"/>
          </p:cNvSpPr>
          <p:nvPr/>
        </p:nvSpPr>
        <p:spPr bwMode="auto">
          <a:xfrm>
            <a:off x="7422944" y="5143184"/>
            <a:ext cx="2253822" cy="523862"/>
          </a:xfrm>
          <a:prstGeom prst="rect">
            <a:avLst/>
          </a:prstGeom>
          <a:noFill/>
          <a:ln w="9525">
            <a:noFill/>
            <a:miter lim="800000"/>
            <a:headEnd/>
            <a:tailEnd/>
          </a:ln>
        </p:spPr>
        <p:txBody>
          <a:bodyPr wrap="none" lIns="92075" tIns="46038" rIns="92075" bIns="46038">
            <a:spAutoFit/>
          </a:bodyPr>
          <a:lstStyle/>
          <a:p>
            <a:pPr algn="r"/>
            <a:r>
              <a:rPr lang="en-US" sz="1400" b="1" i="1" dirty="0">
                <a:solidFill>
                  <a:schemeClr val="accent2">
                    <a:lumMod val="50000"/>
                  </a:schemeClr>
                </a:solidFill>
                <a:latin typeface="Arial Narrow" panose="020B0606020202030204" pitchFamily="34" charset="0"/>
              </a:rPr>
              <a:t>(1990) Numeric transmission:</a:t>
            </a:r>
          </a:p>
          <a:p>
            <a:pPr algn="r"/>
            <a:r>
              <a:rPr lang="en-US" sz="1400" b="1" i="1" dirty="0">
                <a:solidFill>
                  <a:schemeClr val="accent2">
                    <a:lumMod val="50000"/>
                  </a:schemeClr>
                </a:solidFill>
                <a:latin typeface="Arial Narrow" panose="020B0606020202030204" pitchFamily="34" charset="0"/>
              </a:rPr>
              <a:t>instantaneous</a:t>
            </a:r>
          </a:p>
        </p:txBody>
      </p:sp>
      <p:sp>
        <p:nvSpPr>
          <p:cNvPr id="16" name="Rectangle 15">
            <a:extLst>
              <a:ext uri="{FF2B5EF4-FFF2-40B4-BE49-F238E27FC236}">
                <a16:creationId xmlns:a16="http://schemas.microsoft.com/office/drawing/2014/main" id="{BCB85A2F-7C76-4137-9DD5-E1DF6AAD2FA3}"/>
              </a:ext>
            </a:extLst>
          </p:cNvPr>
          <p:cNvSpPr/>
          <p:nvPr/>
        </p:nvSpPr>
        <p:spPr>
          <a:xfrm>
            <a:off x="9455940" y="3457858"/>
            <a:ext cx="1789840" cy="707886"/>
          </a:xfrm>
          <a:prstGeom prst="rect">
            <a:avLst/>
          </a:prstGeom>
        </p:spPr>
        <p:txBody>
          <a:bodyPr wrap="square">
            <a:spAutoFit/>
          </a:bodyPr>
          <a:lstStyle/>
          <a:p>
            <a:pPr algn="ctr"/>
            <a:r>
              <a:rPr lang="en-US" sz="2000" b="1" dirty="0">
                <a:latin typeface="Arial Narrow" panose="020B0606020202030204" pitchFamily="34" charset="0"/>
              </a:rPr>
              <a:t>Space / Time</a:t>
            </a:r>
          </a:p>
          <a:p>
            <a:pPr algn="ctr"/>
            <a:r>
              <a:rPr lang="en-US" sz="2000" b="1" dirty="0">
                <a:latin typeface="Arial Narrow" panose="020B0606020202030204" pitchFamily="34" charset="0"/>
              </a:rPr>
              <a:t>Convergence</a:t>
            </a:r>
          </a:p>
        </p:txBody>
      </p:sp>
      <p:pic>
        <p:nvPicPr>
          <p:cNvPr id="14" name="Graphic 13" descr="World">
            <a:extLst>
              <a:ext uri="{FF2B5EF4-FFF2-40B4-BE49-F238E27FC236}">
                <a16:creationId xmlns:a16="http://schemas.microsoft.com/office/drawing/2014/main" id="{0AD6B3E0-9694-4C40-BC88-99CD0B0F8D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39062" y="1381085"/>
            <a:ext cx="2223595" cy="2223595"/>
          </a:xfrm>
          <a:prstGeom prst="rect">
            <a:avLst/>
          </a:prstGeom>
        </p:spPr>
      </p:pic>
      <p:pic>
        <p:nvPicPr>
          <p:cNvPr id="17" name="Graphic 16" descr="World">
            <a:extLst>
              <a:ext uri="{FF2B5EF4-FFF2-40B4-BE49-F238E27FC236}">
                <a16:creationId xmlns:a16="http://schemas.microsoft.com/office/drawing/2014/main" id="{2CCF2138-5474-4B33-BD93-D9FD3495DE5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04406" y="5211200"/>
            <a:ext cx="863194" cy="863194"/>
          </a:xfrm>
          <a:prstGeom prst="rect">
            <a:avLst/>
          </a:prstGeom>
        </p:spPr>
      </p:pic>
      <p:sp>
        <p:nvSpPr>
          <p:cNvPr id="2" name="Action Button: Document 1" title="Read this Web Page">
            <a:hlinkClick r:id="rId7" highlightClick="1"/>
            <a:extLst>
              <a:ext uri="{FF2B5EF4-FFF2-40B4-BE49-F238E27FC236}">
                <a16:creationId xmlns:a16="http://schemas.microsoft.com/office/drawing/2014/main" id="{01A53975-FAD4-491C-9543-134EDB34FFE9}"/>
              </a:ext>
            </a:extLst>
          </p:cNvPr>
          <p:cNvSpPr/>
          <p:nvPr/>
        </p:nvSpPr>
        <p:spPr bwMode="auto">
          <a:xfrm>
            <a:off x="435969" y="581044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12" name="TextBox 11">
            <a:extLst>
              <a:ext uri="{FF2B5EF4-FFF2-40B4-BE49-F238E27FC236}">
                <a16:creationId xmlns:a16="http://schemas.microsoft.com/office/drawing/2014/main" id="{185D41CA-060E-4E1A-A0C0-20B95C7D3E34}"/>
              </a:ext>
            </a:extLst>
          </p:cNvPr>
          <p:cNvSpPr txBox="1"/>
          <p:nvPr/>
        </p:nvSpPr>
        <p:spPr>
          <a:xfrm>
            <a:off x="0" y="6402358"/>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3176518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t>World Merchandise Trade, 1960-2019</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2286942352"/>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4294967295"/>
          </p:nvPr>
        </p:nvSpPr>
        <p:spPr>
          <a:xfrm>
            <a:off x="0" y="6488113"/>
            <a:ext cx="10015538"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Copyright © 1998-2020,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
        <p:nvSpPr>
          <p:cNvPr id="2" name="Action Button: Document 1" title="Read this Web Page">
            <a:hlinkClick r:id="rId4" highlightClick="1"/>
            <a:extLst>
              <a:ext uri="{FF2B5EF4-FFF2-40B4-BE49-F238E27FC236}">
                <a16:creationId xmlns:a16="http://schemas.microsoft.com/office/drawing/2014/main" id="{6E9D9296-4DD1-44A8-8822-1C26CC15F452}"/>
              </a:ext>
            </a:extLst>
          </p:cNvPr>
          <p:cNvSpPr/>
          <p:nvPr/>
        </p:nvSpPr>
        <p:spPr bwMode="auto">
          <a:xfrm>
            <a:off x="8927451" y="25558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3" name="TextBox 2">
            <a:extLst>
              <a:ext uri="{FF2B5EF4-FFF2-40B4-BE49-F238E27FC236}">
                <a16:creationId xmlns:a16="http://schemas.microsoft.com/office/drawing/2014/main" id="{9C5D00FA-D6F8-4800-A08F-32CB37777FC7}"/>
              </a:ext>
            </a:extLst>
          </p:cNvPr>
          <p:cNvSpPr txBox="1"/>
          <p:nvPr/>
        </p:nvSpPr>
        <p:spPr>
          <a:xfrm>
            <a:off x="9542254" y="319482"/>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890064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lstStyle/>
          <a:p>
            <a:pPr eaLnBrk="1" hangingPunct="1"/>
            <a:r>
              <a:rPr lang="en-US" dirty="0"/>
              <a:t>World Air Travel and World Air Freight Carried, 1950-2018</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525306131"/>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2" name="Action Button: Document 1" title="Read this Web Page">
            <a:hlinkClick r:id="rId4" highlightClick="1"/>
            <a:extLst>
              <a:ext uri="{FF2B5EF4-FFF2-40B4-BE49-F238E27FC236}">
                <a16:creationId xmlns:a16="http://schemas.microsoft.com/office/drawing/2014/main" id="{0E7E3E8A-D5DF-46D8-9604-E5C3A24F6391}"/>
              </a:ext>
            </a:extLst>
          </p:cNvPr>
          <p:cNvSpPr/>
          <p:nvPr/>
        </p:nvSpPr>
        <p:spPr bwMode="auto">
          <a:xfrm>
            <a:off x="3729641" y="2837572"/>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3" name="TextBox 2">
            <a:extLst>
              <a:ext uri="{FF2B5EF4-FFF2-40B4-BE49-F238E27FC236}">
                <a16:creationId xmlns:a16="http://schemas.microsoft.com/office/drawing/2014/main" id="{62C067AE-421C-4E5E-8CAF-97E71852F6D4}"/>
              </a:ext>
            </a:extLst>
          </p:cNvPr>
          <p:cNvSpPr txBox="1"/>
          <p:nvPr/>
        </p:nvSpPr>
        <p:spPr>
          <a:xfrm>
            <a:off x="4344444" y="2901467"/>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8" name="Action Button: Movie 6">
            <a:hlinkClick r:id="rId5" highlightClick="1"/>
            <a:extLst>
              <a:ext uri="{FF2B5EF4-FFF2-40B4-BE49-F238E27FC236}">
                <a16:creationId xmlns:a16="http://schemas.microsoft.com/office/drawing/2014/main" id="{173247A9-71EA-4F03-8EDD-9B263F004ADB}"/>
              </a:ext>
            </a:extLst>
          </p:cNvPr>
          <p:cNvSpPr/>
          <p:nvPr/>
        </p:nvSpPr>
        <p:spPr bwMode="auto">
          <a:xfrm>
            <a:off x="3559959" y="3584904"/>
            <a:ext cx="942680" cy="518474"/>
          </a:xfrm>
          <a:prstGeom prst="actionButtonMovie">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i="1">
              <a:latin typeface="Verdana" pitchFamily="34" charset="0"/>
            </a:endParaRPr>
          </a:p>
        </p:txBody>
      </p:sp>
      <p:sp>
        <p:nvSpPr>
          <p:cNvPr id="10" name="TextBox 9">
            <a:extLst>
              <a:ext uri="{FF2B5EF4-FFF2-40B4-BE49-F238E27FC236}">
                <a16:creationId xmlns:a16="http://schemas.microsoft.com/office/drawing/2014/main" id="{7F4FC246-B0FA-4680-82D8-B96E5617033A}"/>
              </a:ext>
            </a:extLst>
          </p:cNvPr>
          <p:cNvSpPr txBox="1"/>
          <p:nvPr/>
        </p:nvSpPr>
        <p:spPr>
          <a:xfrm>
            <a:off x="4562725" y="3644086"/>
            <a:ext cx="1614545" cy="400110"/>
          </a:xfrm>
          <a:prstGeom prst="rect">
            <a:avLst/>
          </a:prstGeom>
          <a:noFill/>
        </p:spPr>
        <p:txBody>
          <a:bodyPr wrap="none" rtlCol="0">
            <a:spAutoFit/>
          </a:bodyPr>
          <a:lstStyle/>
          <a:p>
            <a:r>
              <a:rPr lang="en-US" sz="2000" b="1" dirty="0">
                <a:latin typeface="Agency FB" pitchFamily="34" charset="0"/>
              </a:rPr>
              <a:t>Watch this video</a:t>
            </a:r>
          </a:p>
        </p:txBody>
      </p:sp>
    </p:spTree>
    <p:extLst>
      <p:ext uri="{BB962C8B-B14F-4D97-AF65-F5344CB8AC3E}">
        <p14:creationId xmlns:p14="http://schemas.microsoft.com/office/powerpoint/2010/main" val="957583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8C20-AE23-4E46-8639-3DB248041BF4}"/>
              </a:ext>
            </a:extLst>
          </p:cNvPr>
          <p:cNvSpPr>
            <a:spLocks noGrp="1"/>
          </p:cNvSpPr>
          <p:nvPr>
            <p:ph type="title"/>
          </p:nvPr>
        </p:nvSpPr>
        <p:spPr/>
        <p:txBody>
          <a:bodyPr/>
          <a:lstStyle/>
          <a:p>
            <a:r>
              <a:rPr lang="en-US" dirty="0"/>
              <a:t>Global Net Migration (2010-2015)</a:t>
            </a:r>
          </a:p>
        </p:txBody>
      </p:sp>
      <p:pic>
        <p:nvPicPr>
          <p:cNvPr id="6" name="Picture 5" descr="A picture containing map, text&#10;&#10;Description automatically generated">
            <a:extLst>
              <a:ext uri="{FF2B5EF4-FFF2-40B4-BE49-F238E27FC236}">
                <a16:creationId xmlns:a16="http://schemas.microsoft.com/office/drawing/2014/main" id="{52499FC1-5947-4858-B971-B528E4F2F1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82" b="4048"/>
          <a:stretch/>
        </p:blipFill>
        <p:spPr>
          <a:xfrm>
            <a:off x="1016001" y="1117141"/>
            <a:ext cx="10972800" cy="5510785"/>
          </a:xfrm>
          <a:prstGeom prst="rect">
            <a:avLst/>
          </a:prstGeom>
        </p:spPr>
      </p:pic>
      <p:sp>
        <p:nvSpPr>
          <p:cNvPr id="4" name="Action Button: Document 3" title="Read this Web Page">
            <a:hlinkClick r:id="rId4" highlightClick="1"/>
            <a:extLst>
              <a:ext uri="{FF2B5EF4-FFF2-40B4-BE49-F238E27FC236}">
                <a16:creationId xmlns:a16="http://schemas.microsoft.com/office/drawing/2014/main" id="{068BE41F-D089-40A5-98CE-DB215CE36199}"/>
              </a:ext>
            </a:extLst>
          </p:cNvPr>
          <p:cNvSpPr/>
          <p:nvPr/>
        </p:nvSpPr>
        <p:spPr bwMode="auto">
          <a:xfrm>
            <a:off x="8315827" y="168864"/>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8" name="TextBox 7">
            <a:extLst>
              <a:ext uri="{FF2B5EF4-FFF2-40B4-BE49-F238E27FC236}">
                <a16:creationId xmlns:a16="http://schemas.microsoft.com/office/drawing/2014/main" id="{F3E65554-7E7C-4343-81CC-931363AB73DF}"/>
              </a:ext>
            </a:extLst>
          </p:cNvPr>
          <p:cNvSpPr txBox="1"/>
          <p:nvPr/>
        </p:nvSpPr>
        <p:spPr>
          <a:xfrm>
            <a:off x="8919144" y="230074"/>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93023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EC9138E0-8416-48EE-9EA4-2103B9458435}"/>
              </a:ext>
            </a:extLst>
          </p:cNvPr>
          <p:cNvGraphicFramePr>
            <a:graphicFrameLocks noGrp="1"/>
          </p:cNvGraphicFramePr>
          <p:nvPr>
            <p:ph idx="1"/>
            <p:extLst>
              <p:ext uri="{D42A27DB-BD31-4B8C-83A1-F6EECF244321}">
                <p14:modId xmlns:p14="http://schemas.microsoft.com/office/powerpoint/2010/main" val="1031033124"/>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Some Can Travel, Some Can’t: The Passport Index, 2011, 2018</a:t>
            </a:r>
          </a:p>
        </p:txBody>
      </p:sp>
      <p:sp>
        <p:nvSpPr>
          <p:cNvPr id="4" name="Action Button: Document 3" title="Read this Web Page">
            <a:hlinkClick r:id="rId4" highlightClick="1"/>
          </p:cNvPr>
          <p:cNvSpPr/>
          <p:nvPr/>
        </p:nvSpPr>
        <p:spPr bwMode="auto">
          <a:xfrm>
            <a:off x="9592567" y="258504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6" name="TextBox 5"/>
          <p:cNvSpPr txBox="1"/>
          <p:nvPr/>
        </p:nvSpPr>
        <p:spPr>
          <a:xfrm>
            <a:off x="10207370" y="2648940"/>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7" name="TextBox 6"/>
          <p:cNvSpPr txBox="1"/>
          <p:nvPr/>
        </p:nvSpPr>
        <p:spPr>
          <a:xfrm>
            <a:off x="7572591" y="1457730"/>
            <a:ext cx="4248435" cy="707886"/>
          </a:xfrm>
          <a:prstGeom prst="rect">
            <a:avLst/>
          </a:prstGeom>
          <a:noFill/>
        </p:spPr>
        <p:txBody>
          <a:bodyPr wrap="square" rtlCol="0">
            <a:spAutoFit/>
          </a:bodyPr>
          <a:lstStyle/>
          <a:p>
            <a:r>
              <a:rPr lang="en-US" sz="2000" b="1" dirty="0">
                <a:latin typeface="Agency FB" pitchFamily="34" charset="0"/>
              </a:rPr>
              <a:t>What are similarities between this chart and the migration map on the previous page?</a:t>
            </a:r>
          </a:p>
        </p:txBody>
      </p:sp>
      <p:pic>
        <p:nvPicPr>
          <p:cNvPr id="8" name="Picture 2" descr="C:\Users\ecojpr\AppData\Local\Microsoft\Windows\Temporary Internet Files\Content.IE5\H0P94DF5\MC90044207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5946" y="1457730"/>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007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Diffusion of Personal Computing Devices, 1977-2019</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58519338"/>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3AF424A-CD51-476A-B089-17ECDC388923}"/>
              </a:ext>
            </a:extLst>
          </p:cNvPr>
          <p:cNvSpPr txBox="1"/>
          <p:nvPr/>
        </p:nvSpPr>
        <p:spPr>
          <a:xfrm>
            <a:off x="3889804" y="5106704"/>
            <a:ext cx="1159292" cy="307777"/>
          </a:xfrm>
          <a:prstGeom prst="rect">
            <a:avLst/>
          </a:prstGeom>
          <a:noFill/>
        </p:spPr>
        <p:txBody>
          <a:bodyPr wrap="none" rtlCol="0">
            <a:spAutoFit/>
          </a:bodyPr>
          <a:lstStyle/>
          <a:p>
            <a:r>
              <a:rPr lang="en-US" sz="1400" b="1" dirty="0">
                <a:latin typeface="Arial Narrow" panose="020B0606020202030204" pitchFamily="34" charset="0"/>
              </a:rPr>
              <a:t>TRS-80 (1977)</a:t>
            </a:r>
          </a:p>
        </p:txBody>
      </p:sp>
      <p:sp>
        <p:nvSpPr>
          <p:cNvPr id="6" name="TextBox 5">
            <a:extLst>
              <a:ext uri="{FF2B5EF4-FFF2-40B4-BE49-F238E27FC236}">
                <a16:creationId xmlns:a16="http://schemas.microsoft.com/office/drawing/2014/main" id="{692E2266-469C-4604-B93A-44A2EC41A671}"/>
              </a:ext>
            </a:extLst>
          </p:cNvPr>
          <p:cNvSpPr txBox="1"/>
          <p:nvPr/>
        </p:nvSpPr>
        <p:spPr>
          <a:xfrm>
            <a:off x="5110354" y="4803239"/>
            <a:ext cx="1202573" cy="307777"/>
          </a:xfrm>
          <a:prstGeom prst="rect">
            <a:avLst/>
          </a:prstGeom>
          <a:noFill/>
        </p:spPr>
        <p:txBody>
          <a:bodyPr wrap="none" rtlCol="0">
            <a:spAutoFit/>
          </a:bodyPr>
          <a:lstStyle/>
          <a:p>
            <a:r>
              <a:rPr lang="en-US" sz="1400" b="1" dirty="0">
                <a:latin typeface="Arial Narrow" panose="020B0606020202030204" pitchFamily="34" charset="0"/>
              </a:rPr>
              <a:t>Apple ][ (1977)</a:t>
            </a:r>
          </a:p>
        </p:txBody>
      </p:sp>
      <p:sp>
        <p:nvSpPr>
          <p:cNvPr id="7" name="TextBox 6">
            <a:extLst>
              <a:ext uri="{FF2B5EF4-FFF2-40B4-BE49-F238E27FC236}">
                <a16:creationId xmlns:a16="http://schemas.microsoft.com/office/drawing/2014/main" id="{8B6DD10B-0BA9-4E49-90FB-EDDC3ABDA8B4}"/>
              </a:ext>
            </a:extLst>
          </p:cNvPr>
          <p:cNvSpPr txBox="1"/>
          <p:nvPr/>
        </p:nvSpPr>
        <p:spPr>
          <a:xfrm>
            <a:off x="4469450" y="3918774"/>
            <a:ext cx="989373" cy="307777"/>
          </a:xfrm>
          <a:prstGeom prst="rect">
            <a:avLst/>
          </a:prstGeom>
          <a:noFill/>
        </p:spPr>
        <p:txBody>
          <a:bodyPr wrap="none" rtlCol="0">
            <a:spAutoFit/>
          </a:bodyPr>
          <a:lstStyle/>
          <a:p>
            <a:r>
              <a:rPr lang="en-US" sz="1400" b="1" dirty="0">
                <a:latin typeface="Arial Narrow" panose="020B0606020202030204" pitchFamily="34" charset="0"/>
              </a:rPr>
              <a:t>Atari (1979)</a:t>
            </a:r>
          </a:p>
        </p:txBody>
      </p:sp>
      <p:sp>
        <p:nvSpPr>
          <p:cNvPr id="8" name="TextBox 7">
            <a:extLst>
              <a:ext uri="{FF2B5EF4-FFF2-40B4-BE49-F238E27FC236}">
                <a16:creationId xmlns:a16="http://schemas.microsoft.com/office/drawing/2014/main" id="{79654B52-A20A-4EBE-84C0-B16392F03A95}"/>
              </a:ext>
            </a:extLst>
          </p:cNvPr>
          <p:cNvSpPr txBox="1"/>
          <p:nvPr/>
        </p:nvSpPr>
        <p:spPr>
          <a:xfrm>
            <a:off x="10513727" y="2381173"/>
            <a:ext cx="671659" cy="215444"/>
          </a:xfrm>
          <a:prstGeom prst="rect">
            <a:avLst/>
          </a:prstGeom>
          <a:noFill/>
        </p:spPr>
        <p:txBody>
          <a:bodyPr wrap="none" lIns="0" tIns="0" rIns="0" bIns="0" rtlCol="0">
            <a:spAutoFit/>
          </a:bodyPr>
          <a:lstStyle/>
          <a:p>
            <a:r>
              <a:rPr lang="en-US" sz="1400" b="1" dirty="0">
                <a:latin typeface="Arial Narrow" panose="020B0606020202030204" pitchFamily="34" charset="0"/>
              </a:rPr>
              <a:t>PC (1981)</a:t>
            </a:r>
          </a:p>
        </p:txBody>
      </p:sp>
      <p:sp>
        <p:nvSpPr>
          <p:cNvPr id="9" name="TextBox 8">
            <a:extLst>
              <a:ext uri="{FF2B5EF4-FFF2-40B4-BE49-F238E27FC236}">
                <a16:creationId xmlns:a16="http://schemas.microsoft.com/office/drawing/2014/main" id="{0136684E-13E0-4758-8CD4-7226CD9E8850}"/>
              </a:ext>
            </a:extLst>
          </p:cNvPr>
          <p:cNvSpPr txBox="1"/>
          <p:nvPr/>
        </p:nvSpPr>
        <p:spPr>
          <a:xfrm>
            <a:off x="5850004" y="4444722"/>
            <a:ext cx="1519968" cy="307777"/>
          </a:xfrm>
          <a:prstGeom prst="rect">
            <a:avLst/>
          </a:prstGeom>
          <a:noFill/>
        </p:spPr>
        <p:txBody>
          <a:bodyPr wrap="none" rtlCol="0">
            <a:spAutoFit/>
          </a:bodyPr>
          <a:lstStyle/>
          <a:p>
            <a:r>
              <a:rPr lang="en-US" sz="1400" b="1" dirty="0">
                <a:latin typeface="Arial Narrow" panose="020B0606020202030204" pitchFamily="34" charset="0"/>
              </a:rPr>
              <a:t>Commodore (1982)</a:t>
            </a:r>
          </a:p>
        </p:txBody>
      </p:sp>
      <p:sp>
        <p:nvSpPr>
          <p:cNvPr id="10" name="TextBox 9">
            <a:extLst>
              <a:ext uri="{FF2B5EF4-FFF2-40B4-BE49-F238E27FC236}">
                <a16:creationId xmlns:a16="http://schemas.microsoft.com/office/drawing/2014/main" id="{E9935341-1E84-4464-BE3C-FA00BAA44AE5}"/>
              </a:ext>
            </a:extLst>
          </p:cNvPr>
          <p:cNvSpPr txBox="1"/>
          <p:nvPr/>
        </p:nvSpPr>
        <p:spPr>
          <a:xfrm>
            <a:off x="10513726" y="2609773"/>
            <a:ext cx="958596" cy="215444"/>
          </a:xfrm>
          <a:prstGeom prst="rect">
            <a:avLst/>
          </a:prstGeom>
          <a:noFill/>
        </p:spPr>
        <p:txBody>
          <a:bodyPr wrap="none" lIns="0" tIns="0" rIns="0" bIns="0" rtlCol="0">
            <a:spAutoFit/>
          </a:bodyPr>
          <a:lstStyle/>
          <a:p>
            <a:r>
              <a:rPr lang="en-US" sz="1400" b="1" dirty="0">
                <a:latin typeface="Arial Narrow" panose="020B0606020202030204" pitchFamily="34" charset="0"/>
              </a:rPr>
              <a:t>iPhone (2007)</a:t>
            </a:r>
          </a:p>
        </p:txBody>
      </p:sp>
      <p:sp>
        <p:nvSpPr>
          <p:cNvPr id="11" name="TextBox 10">
            <a:extLst>
              <a:ext uri="{FF2B5EF4-FFF2-40B4-BE49-F238E27FC236}">
                <a16:creationId xmlns:a16="http://schemas.microsoft.com/office/drawing/2014/main" id="{FCCA457C-CB4A-4C44-8F27-A8A64DED20B7}"/>
              </a:ext>
            </a:extLst>
          </p:cNvPr>
          <p:cNvSpPr txBox="1"/>
          <p:nvPr/>
        </p:nvSpPr>
        <p:spPr>
          <a:xfrm>
            <a:off x="10513726" y="3153502"/>
            <a:ext cx="1197444" cy="215444"/>
          </a:xfrm>
          <a:prstGeom prst="rect">
            <a:avLst/>
          </a:prstGeom>
          <a:noFill/>
        </p:spPr>
        <p:txBody>
          <a:bodyPr wrap="none" lIns="0" tIns="0" rIns="0" bIns="0" rtlCol="0">
            <a:spAutoFit/>
          </a:bodyPr>
          <a:lstStyle/>
          <a:p>
            <a:r>
              <a:rPr lang="en-US" sz="1400" b="1" dirty="0">
                <a:latin typeface="Arial Narrow" panose="020B0606020202030204" pitchFamily="34" charset="0"/>
              </a:rPr>
              <a:t>Macintosh (1984)</a:t>
            </a:r>
          </a:p>
        </p:txBody>
      </p:sp>
      <p:sp>
        <p:nvSpPr>
          <p:cNvPr id="12" name="TextBox 11">
            <a:extLst>
              <a:ext uri="{FF2B5EF4-FFF2-40B4-BE49-F238E27FC236}">
                <a16:creationId xmlns:a16="http://schemas.microsoft.com/office/drawing/2014/main" id="{36311452-8F8F-4BCB-82F7-4760A6805597}"/>
              </a:ext>
            </a:extLst>
          </p:cNvPr>
          <p:cNvSpPr txBox="1"/>
          <p:nvPr/>
        </p:nvSpPr>
        <p:spPr>
          <a:xfrm>
            <a:off x="10513727" y="2872102"/>
            <a:ext cx="891719" cy="215444"/>
          </a:xfrm>
          <a:prstGeom prst="rect">
            <a:avLst/>
          </a:prstGeom>
          <a:noFill/>
        </p:spPr>
        <p:txBody>
          <a:bodyPr wrap="none" lIns="0" tIns="0" rIns="0" bIns="0" rtlCol="0">
            <a:spAutoFit/>
          </a:bodyPr>
          <a:lstStyle/>
          <a:p>
            <a:r>
              <a:rPr lang="en-US" sz="1400" b="1" dirty="0">
                <a:latin typeface="Arial Narrow" panose="020B0606020202030204" pitchFamily="34" charset="0"/>
              </a:rPr>
              <a:t>Tablet (2010)</a:t>
            </a:r>
          </a:p>
        </p:txBody>
      </p:sp>
      <p:sp>
        <p:nvSpPr>
          <p:cNvPr id="13" name="TextBox 12">
            <a:extLst>
              <a:ext uri="{FF2B5EF4-FFF2-40B4-BE49-F238E27FC236}">
                <a16:creationId xmlns:a16="http://schemas.microsoft.com/office/drawing/2014/main" id="{699704A3-1235-47B6-9C09-9D969141DDB5}"/>
              </a:ext>
            </a:extLst>
          </p:cNvPr>
          <p:cNvSpPr txBox="1"/>
          <p:nvPr/>
        </p:nvSpPr>
        <p:spPr>
          <a:xfrm>
            <a:off x="10513726" y="2109309"/>
            <a:ext cx="1032334" cy="215444"/>
          </a:xfrm>
          <a:prstGeom prst="rect">
            <a:avLst/>
          </a:prstGeom>
          <a:noFill/>
        </p:spPr>
        <p:txBody>
          <a:bodyPr wrap="none" lIns="0" tIns="0" rIns="0" bIns="0" rtlCol="0">
            <a:spAutoFit/>
          </a:bodyPr>
          <a:lstStyle/>
          <a:p>
            <a:r>
              <a:rPr lang="en-US" sz="1400" b="1" dirty="0">
                <a:latin typeface="Arial Narrow" panose="020B0606020202030204" pitchFamily="34" charset="0"/>
              </a:rPr>
              <a:t>Android (2009)</a:t>
            </a:r>
          </a:p>
        </p:txBody>
      </p:sp>
      <p:sp>
        <p:nvSpPr>
          <p:cNvPr id="14" name="TextBox 13">
            <a:extLst>
              <a:ext uri="{FF2B5EF4-FFF2-40B4-BE49-F238E27FC236}">
                <a16:creationId xmlns:a16="http://schemas.microsoft.com/office/drawing/2014/main" id="{458BDD2E-9BA5-486F-8709-9F5E9507AD34}"/>
              </a:ext>
            </a:extLst>
          </p:cNvPr>
          <p:cNvSpPr txBox="1"/>
          <p:nvPr/>
        </p:nvSpPr>
        <p:spPr>
          <a:xfrm>
            <a:off x="7230645" y="4118829"/>
            <a:ext cx="1229504" cy="215444"/>
          </a:xfrm>
          <a:prstGeom prst="rect">
            <a:avLst/>
          </a:prstGeom>
          <a:noFill/>
        </p:spPr>
        <p:txBody>
          <a:bodyPr wrap="none" lIns="0" tIns="0" rIns="0" bIns="0" rtlCol="0">
            <a:spAutoFit/>
          </a:bodyPr>
          <a:lstStyle/>
          <a:p>
            <a:r>
              <a:rPr lang="en-US" sz="1400" b="1" dirty="0">
                <a:latin typeface="Arial Narrow" panose="020B0606020202030204" pitchFamily="34" charset="0"/>
              </a:rPr>
              <a:t>Blackberry (2003)</a:t>
            </a:r>
          </a:p>
        </p:txBody>
      </p:sp>
      <p:sp>
        <p:nvSpPr>
          <p:cNvPr id="15" name="TextBox 14">
            <a:extLst>
              <a:ext uri="{FF2B5EF4-FFF2-40B4-BE49-F238E27FC236}">
                <a16:creationId xmlns:a16="http://schemas.microsoft.com/office/drawing/2014/main" id="{810FFC54-F519-48D1-B777-04E2DE2E8206}"/>
              </a:ext>
            </a:extLst>
          </p:cNvPr>
          <p:cNvSpPr txBox="1"/>
          <p:nvPr/>
        </p:nvSpPr>
        <p:spPr>
          <a:xfrm>
            <a:off x="9074393" y="3811052"/>
            <a:ext cx="1082027" cy="215444"/>
          </a:xfrm>
          <a:prstGeom prst="rect">
            <a:avLst/>
          </a:prstGeom>
          <a:noFill/>
        </p:spPr>
        <p:txBody>
          <a:bodyPr wrap="none" lIns="0" tIns="0" rIns="0" bIns="0" rtlCol="0">
            <a:spAutoFit/>
          </a:bodyPr>
          <a:lstStyle/>
          <a:p>
            <a:r>
              <a:rPr lang="en-US" sz="1400" b="1" dirty="0">
                <a:latin typeface="Arial Narrow" panose="020B0606020202030204" pitchFamily="34" charset="0"/>
              </a:rPr>
              <a:t>Symbian (2001)</a:t>
            </a:r>
          </a:p>
        </p:txBody>
      </p:sp>
      <p:sp>
        <p:nvSpPr>
          <p:cNvPr id="17" name="Action Button: Document 16" title="Read this Web Page">
            <a:hlinkClick r:id="rId4" highlightClick="1"/>
            <a:extLst>
              <a:ext uri="{FF2B5EF4-FFF2-40B4-BE49-F238E27FC236}">
                <a16:creationId xmlns:a16="http://schemas.microsoft.com/office/drawing/2014/main" id="{0A409C37-0567-4AE7-BDF8-4BC776FAEB81}"/>
              </a:ext>
            </a:extLst>
          </p:cNvPr>
          <p:cNvSpPr/>
          <p:nvPr/>
        </p:nvSpPr>
        <p:spPr bwMode="auto">
          <a:xfrm>
            <a:off x="9274944" y="310019"/>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19" name="TextBox 18">
            <a:extLst>
              <a:ext uri="{FF2B5EF4-FFF2-40B4-BE49-F238E27FC236}">
                <a16:creationId xmlns:a16="http://schemas.microsoft.com/office/drawing/2014/main" id="{0FEB73E5-9A9B-4A4E-B896-372060C70BCF}"/>
              </a:ext>
            </a:extLst>
          </p:cNvPr>
          <p:cNvSpPr txBox="1"/>
          <p:nvPr/>
        </p:nvSpPr>
        <p:spPr>
          <a:xfrm>
            <a:off x="9889747" y="373914"/>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180188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Ambiguity and Reciprocity</a:t>
            </a:r>
          </a:p>
        </p:txBody>
      </p:sp>
      <p:pic>
        <p:nvPicPr>
          <p:cNvPr id="1026" name="Picture 2" descr="http://www.blogcdn.com/www.autoblog.com/media/2013/01/2013-toyota-camry-hybrid-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1483627"/>
            <a:ext cx="4297680" cy="2853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x.english-ch.com/teacher/shelle/mcdonalds%20jap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128" y="3362634"/>
            <a:ext cx="4297680" cy="3223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39161" y="4368351"/>
            <a:ext cx="3339376" cy="400110"/>
          </a:xfrm>
          <a:prstGeom prst="rect">
            <a:avLst/>
          </a:prstGeom>
          <a:noFill/>
        </p:spPr>
        <p:txBody>
          <a:bodyPr wrap="none" rtlCol="0">
            <a:spAutoFit/>
          </a:bodyPr>
          <a:lstStyle/>
          <a:p>
            <a:r>
              <a:rPr lang="en-US" sz="2000" dirty="0">
                <a:latin typeface="Arial Narrow" panose="020B0606020202030204" pitchFamily="34" charset="0"/>
              </a:rPr>
              <a:t>Japanese car in the United States</a:t>
            </a:r>
          </a:p>
        </p:txBody>
      </p:sp>
      <p:sp>
        <p:nvSpPr>
          <p:cNvPr id="6" name="TextBox 5"/>
          <p:cNvSpPr txBox="1"/>
          <p:nvPr/>
        </p:nvSpPr>
        <p:spPr>
          <a:xfrm>
            <a:off x="8117376" y="2910487"/>
            <a:ext cx="3360215" cy="400110"/>
          </a:xfrm>
          <a:prstGeom prst="rect">
            <a:avLst/>
          </a:prstGeom>
          <a:noFill/>
        </p:spPr>
        <p:txBody>
          <a:bodyPr wrap="none" rtlCol="0">
            <a:spAutoFit/>
          </a:bodyPr>
          <a:lstStyle/>
          <a:p>
            <a:r>
              <a:rPr lang="en-US" sz="2000" dirty="0">
                <a:latin typeface="Arial Narrow" panose="020B0606020202030204" pitchFamily="34" charset="0"/>
              </a:rPr>
              <a:t>American fast-food outlet in Japan</a:t>
            </a:r>
          </a:p>
        </p:txBody>
      </p:sp>
      <p:sp>
        <p:nvSpPr>
          <p:cNvPr id="8" name="TextBox 7"/>
          <p:cNvSpPr txBox="1"/>
          <p:nvPr/>
        </p:nvSpPr>
        <p:spPr>
          <a:xfrm>
            <a:off x="2540739" y="5878008"/>
            <a:ext cx="3809368" cy="707886"/>
          </a:xfrm>
          <a:prstGeom prst="rect">
            <a:avLst/>
          </a:prstGeom>
          <a:noFill/>
        </p:spPr>
        <p:txBody>
          <a:bodyPr wrap="square" rtlCol="0">
            <a:spAutoFit/>
          </a:bodyPr>
          <a:lstStyle/>
          <a:p>
            <a:r>
              <a:rPr lang="en-US" sz="2000" b="1" dirty="0">
                <a:latin typeface="Agency FB" pitchFamily="34" charset="0"/>
              </a:rPr>
              <a:t>What is better for the US, a Ford made in Germany or a Honda made in Kentucky?</a:t>
            </a:r>
          </a:p>
        </p:txBody>
      </p:sp>
      <p:pic>
        <p:nvPicPr>
          <p:cNvPr id="9"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6339" y="5905593"/>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846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Technological Convergence, 1993-2013</a:t>
            </a:r>
          </a:p>
        </p:txBody>
      </p:sp>
      <p:pic>
        <p:nvPicPr>
          <p:cNvPr id="1026" name="Picture 2" descr="http://i.imgur.com/nuUGHa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2198" y="822960"/>
            <a:ext cx="6035040" cy="60350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ame-Boy-F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58678" y="1275922"/>
            <a:ext cx="1627041" cy="1972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flashlight">
            <a:extLst>
              <a:ext uri="{FF2B5EF4-FFF2-40B4-BE49-F238E27FC236}">
                <a16:creationId xmlns:a16="http://schemas.microsoft.com/office/drawing/2014/main" id="{69AEE1A1-284D-46F4-9BCE-B1C2D18D4A8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0056" y="1052513"/>
            <a:ext cx="1613266" cy="1613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oyager Compass Blue Mop - Dalvey">
            <a:extLst>
              <a:ext uri="{FF2B5EF4-FFF2-40B4-BE49-F238E27FC236}">
                <a16:creationId xmlns:a16="http://schemas.microsoft.com/office/drawing/2014/main" id="{94987C54-0962-443D-B0DF-E770ECF83B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3338" y="2019658"/>
            <a:ext cx="1604997" cy="175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9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16"/>
          <p:cNvSpPr>
            <a:spLocks noChangeArrowheads="1"/>
          </p:cNvSpPr>
          <p:nvPr/>
        </p:nvSpPr>
        <p:spPr bwMode="auto">
          <a:xfrm>
            <a:off x="3060701" y="1376364"/>
            <a:ext cx="6410325" cy="4846637"/>
          </a:xfrm>
          <a:prstGeom prst="ellipse">
            <a:avLst/>
          </a:prstGeom>
          <a:solidFill>
            <a:schemeClr val="bg2">
              <a:alpha val="80000"/>
            </a:schemeClr>
          </a:solidFill>
          <a:ln w="38100" algn="ctr">
            <a:noFill/>
            <a:round/>
            <a:headEnd/>
            <a:tailEnd/>
          </a:ln>
        </p:spPr>
        <p:txBody>
          <a:bodyPr/>
          <a:lstStyle/>
          <a:p>
            <a:endParaRPr lang="en-US"/>
          </a:p>
        </p:txBody>
      </p:sp>
      <p:pic>
        <p:nvPicPr>
          <p:cNvPr id="3" name="Graphic 2" descr="World">
            <a:extLst>
              <a:ext uri="{FF2B5EF4-FFF2-40B4-BE49-F238E27FC236}">
                <a16:creationId xmlns:a16="http://schemas.microsoft.com/office/drawing/2014/main" id="{5A5E1F35-DF55-48B1-9C2F-68021A0D30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1063" y="2166939"/>
            <a:ext cx="3200400" cy="3200400"/>
          </a:xfrm>
          <a:prstGeom prst="rect">
            <a:avLst/>
          </a:prstGeom>
        </p:spPr>
      </p:pic>
      <p:sp>
        <p:nvSpPr>
          <p:cNvPr id="358403" name="Rectangle 3"/>
          <p:cNvSpPr>
            <a:spLocks noGrp="1" noChangeArrowheads="1"/>
          </p:cNvSpPr>
          <p:nvPr>
            <p:ph type="title"/>
          </p:nvPr>
        </p:nvSpPr>
        <p:spPr/>
        <p:txBody>
          <a:bodyPr/>
          <a:lstStyle/>
          <a:p>
            <a:pPr>
              <a:defRPr/>
            </a:pPr>
            <a:r>
              <a:rPr lang="en-US" dirty="0"/>
              <a:t>Global Convergence</a:t>
            </a:r>
          </a:p>
        </p:txBody>
      </p:sp>
      <p:sp>
        <p:nvSpPr>
          <p:cNvPr id="41989" name="Freeform 5"/>
          <p:cNvSpPr>
            <a:spLocks/>
          </p:cNvSpPr>
          <p:nvPr/>
        </p:nvSpPr>
        <p:spPr bwMode="auto">
          <a:xfrm>
            <a:off x="4108450" y="2351088"/>
            <a:ext cx="1460500" cy="781050"/>
          </a:xfrm>
          <a:custGeom>
            <a:avLst/>
            <a:gdLst>
              <a:gd name="T0" fmla="*/ 2147483647 w 1028"/>
              <a:gd name="T1" fmla="*/ 0 h 595"/>
              <a:gd name="T2" fmla="*/ 2147483647 w 1028"/>
              <a:gd name="T3" fmla="*/ 2147483647 h 595"/>
              <a:gd name="T4" fmla="*/ 2147483647 w 1028"/>
              <a:gd name="T5" fmla="*/ 2147483647 h 595"/>
              <a:gd name="T6" fmla="*/ 2147483647 w 1028"/>
              <a:gd name="T7" fmla="*/ 2147483647 h 595"/>
              <a:gd name="T8" fmla="*/ 2147483647 w 1028"/>
              <a:gd name="T9" fmla="*/ 2147483647 h 595"/>
              <a:gd name="T10" fmla="*/ 2147483647 w 1028"/>
              <a:gd name="T11" fmla="*/ 2147483647 h 595"/>
              <a:gd name="T12" fmla="*/ 2147483647 w 1028"/>
              <a:gd name="T13" fmla="*/ 2147483647 h 595"/>
              <a:gd name="T14" fmla="*/ 2147483647 w 1028"/>
              <a:gd name="T15" fmla="*/ 2147483647 h 595"/>
              <a:gd name="T16" fmla="*/ 2147483647 w 1028"/>
              <a:gd name="T17" fmla="*/ 2147483647 h 595"/>
              <a:gd name="T18" fmla="*/ 2147483647 w 1028"/>
              <a:gd name="T19" fmla="*/ 2147483647 h 595"/>
              <a:gd name="T20" fmla="*/ 0 w 1028"/>
              <a:gd name="T21" fmla="*/ 2147483647 h 595"/>
              <a:gd name="T22" fmla="*/ 0 w 1028"/>
              <a:gd name="T23" fmla="*/ 2147483647 h 595"/>
              <a:gd name="T24" fmla="*/ 0 w 1028"/>
              <a:gd name="T25" fmla="*/ 2147483647 h 595"/>
              <a:gd name="T26" fmla="*/ 2147483647 w 1028"/>
              <a:gd name="T27" fmla="*/ 2147483647 h 595"/>
              <a:gd name="T28" fmla="*/ 2147483647 w 1028"/>
              <a:gd name="T29" fmla="*/ 2147483647 h 595"/>
              <a:gd name="T30" fmla="*/ 2147483647 w 1028"/>
              <a:gd name="T31" fmla="*/ 2147483647 h 595"/>
              <a:gd name="T32" fmla="*/ 2147483647 w 1028"/>
              <a:gd name="T33" fmla="*/ 2147483647 h 595"/>
              <a:gd name="T34" fmla="*/ 2147483647 w 1028"/>
              <a:gd name="T35" fmla="*/ 2147483647 h 595"/>
              <a:gd name="T36" fmla="*/ 2147483647 w 1028"/>
              <a:gd name="T37" fmla="*/ 2147483647 h 595"/>
              <a:gd name="T38" fmla="*/ 2147483647 w 1028"/>
              <a:gd name="T39" fmla="*/ 2147483647 h 595"/>
              <a:gd name="T40" fmla="*/ 2147483647 w 1028"/>
              <a:gd name="T41" fmla="*/ 2147483647 h 595"/>
              <a:gd name="T42" fmla="*/ 2147483647 w 1028"/>
              <a:gd name="T43" fmla="*/ 2147483647 h 595"/>
              <a:gd name="T44" fmla="*/ 2147483647 w 1028"/>
              <a:gd name="T45" fmla="*/ 2147483647 h 595"/>
              <a:gd name="T46" fmla="*/ 2147483647 w 1028"/>
              <a:gd name="T47" fmla="*/ 2147483647 h 595"/>
              <a:gd name="T48" fmla="*/ 2147483647 w 1028"/>
              <a:gd name="T49" fmla="*/ 2147483647 h 595"/>
              <a:gd name="T50" fmla="*/ 2147483647 w 1028"/>
              <a:gd name="T51" fmla="*/ 2147483647 h 595"/>
              <a:gd name="T52" fmla="*/ 2147483647 w 1028"/>
              <a:gd name="T53" fmla="*/ 2147483647 h 595"/>
              <a:gd name="T54" fmla="*/ 2147483647 w 1028"/>
              <a:gd name="T55" fmla="*/ 2147483647 h 595"/>
              <a:gd name="T56" fmla="*/ 2147483647 w 1028"/>
              <a:gd name="T57" fmla="*/ 2147483647 h 595"/>
              <a:gd name="T58" fmla="*/ 2147483647 w 1028"/>
              <a:gd name="T59" fmla="*/ 2147483647 h 595"/>
              <a:gd name="T60" fmla="*/ 2147483647 w 1028"/>
              <a:gd name="T61" fmla="*/ 2147483647 h 595"/>
              <a:gd name="T62" fmla="*/ 2147483647 w 1028"/>
              <a:gd name="T63" fmla="*/ 2147483647 h 595"/>
              <a:gd name="T64" fmla="*/ 2147483647 w 1028"/>
              <a:gd name="T65" fmla="*/ 2147483647 h 595"/>
              <a:gd name="T66" fmla="*/ 2147483647 w 1028"/>
              <a:gd name="T67" fmla="*/ 2147483647 h 595"/>
              <a:gd name="T68" fmla="*/ 2147483647 w 1028"/>
              <a:gd name="T69" fmla="*/ 2147483647 h 595"/>
              <a:gd name="T70" fmla="*/ 2147483647 w 1028"/>
              <a:gd name="T71" fmla="*/ 2147483647 h 595"/>
              <a:gd name="T72" fmla="*/ 2147483647 w 1028"/>
              <a:gd name="T73" fmla="*/ 2147483647 h 595"/>
              <a:gd name="T74" fmla="*/ 2147483647 w 1028"/>
              <a:gd name="T75" fmla="*/ 2147483647 h 595"/>
              <a:gd name="T76" fmla="*/ 2147483647 w 1028"/>
              <a:gd name="T77" fmla="*/ 2147483647 h 595"/>
              <a:gd name="T78" fmla="*/ 2147483647 w 1028"/>
              <a:gd name="T79" fmla="*/ 2147483647 h 595"/>
              <a:gd name="T80" fmla="*/ 2147483647 w 1028"/>
              <a:gd name="T81" fmla="*/ 2147483647 h 595"/>
              <a:gd name="T82" fmla="*/ 2147483647 w 1028"/>
              <a:gd name="T83" fmla="*/ 2147483647 h 595"/>
              <a:gd name="T84" fmla="*/ 2147483647 w 1028"/>
              <a:gd name="T85" fmla="*/ 2147483647 h 595"/>
              <a:gd name="T86" fmla="*/ 2147483647 w 1028"/>
              <a:gd name="T87" fmla="*/ 2147483647 h 595"/>
              <a:gd name="T88" fmla="*/ 2147483647 w 1028"/>
              <a:gd name="T89" fmla="*/ 2147483647 h 595"/>
              <a:gd name="T90" fmla="*/ 2147483647 w 1028"/>
              <a:gd name="T91" fmla="*/ 2147483647 h 595"/>
              <a:gd name="T92" fmla="*/ 2147483647 w 1028"/>
              <a:gd name="T93" fmla="*/ 2147483647 h 595"/>
              <a:gd name="T94" fmla="*/ 2147483647 w 1028"/>
              <a:gd name="T95" fmla="*/ 2147483647 h 595"/>
              <a:gd name="T96" fmla="*/ 2147483647 w 1028"/>
              <a:gd name="T97" fmla="*/ 2147483647 h 595"/>
              <a:gd name="T98" fmla="*/ 2147483647 w 1028"/>
              <a:gd name="T99" fmla="*/ 2147483647 h 595"/>
              <a:gd name="T100" fmla="*/ 2147483647 w 1028"/>
              <a:gd name="T101" fmla="*/ 2147483647 h 595"/>
              <a:gd name="T102" fmla="*/ 2147483647 w 1028"/>
              <a:gd name="T103" fmla="*/ 2147483647 h 595"/>
              <a:gd name="T104" fmla="*/ 2147483647 w 1028"/>
              <a:gd name="T105" fmla="*/ 2147483647 h 595"/>
              <a:gd name="T106" fmla="*/ 2147483647 w 1028"/>
              <a:gd name="T107" fmla="*/ 2147483647 h 595"/>
              <a:gd name="T108" fmla="*/ 2147483647 w 1028"/>
              <a:gd name="T109" fmla="*/ 2147483647 h 595"/>
              <a:gd name="T110" fmla="*/ 2147483647 w 1028"/>
              <a:gd name="T111" fmla="*/ 2147483647 h 595"/>
              <a:gd name="T112" fmla="*/ 2147483647 w 1028"/>
              <a:gd name="T113" fmla="*/ 2147483647 h 595"/>
              <a:gd name="T114" fmla="*/ 2147483647 w 1028"/>
              <a:gd name="T115" fmla="*/ 2147483647 h 595"/>
              <a:gd name="T116" fmla="*/ 2147483647 w 1028"/>
              <a:gd name="T117" fmla="*/ 2147483647 h 595"/>
              <a:gd name="T118" fmla="*/ 2147483647 w 1028"/>
              <a:gd name="T119" fmla="*/ 0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8"/>
              <a:gd name="T181" fmla="*/ 0 h 595"/>
              <a:gd name="T182" fmla="*/ 1028 w 1028"/>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8" h="595">
                <a:moveTo>
                  <a:pt x="148" y="0"/>
                </a:moveTo>
                <a:lnTo>
                  <a:pt x="115" y="33"/>
                </a:lnTo>
                <a:lnTo>
                  <a:pt x="88" y="62"/>
                </a:lnTo>
                <a:lnTo>
                  <a:pt x="63" y="93"/>
                </a:lnTo>
                <a:lnTo>
                  <a:pt x="45" y="119"/>
                </a:lnTo>
                <a:lnTo>
                  <a:pt x="30" y="142"/>
                </a:lnTo>
                <a:lnTo>
                  <a:pt x="17" y="166"/>
                </a:lnTo>
                <a:lnTo>
                  <a:pt x="8" y="189"/>
                </a:lnTo>
                <a:lnTo>
                  <a:pt x="4" y="203"/>
                </a:lnTo>
                <a:lnTo>
                  <a:pt x="1" y="214"/>
                </a:lnTo>
                <a:lnTo>
                  <a:pt x="0" y="228"/>
                </a:lnTo>
                <a:lnTo>
                  <a:pt x="0" y="242"/>
                </a:lnTo>
                <a:lnTo>
                  <a:pt x="0" y="257"/>
                </a:lnTo>
                <a:lnTo>
                  <a:pt x="2" y="272"/>
                </a:lnTo>
                <a:lnTo>
                  <a:pt x="4" y="285"/>
                </a:lnTo>
                <a:lnTo>
                  <a:pt x="11" y="300"/>
                </a:lnTo>
                <a:lnTo>
                  <a:pt x="17" y="314"/>
                </a:lnTo>
                <a:lnTo>
                  <a:pt x="26" y="325"/>
                </a:lnTo>
                <a:lnTo>
                  <a:pt x="39" y="338"/>
                </a:lnTo>
                <a:lnTo>
                  <a:pt x="53" y="352"/>
                </a:lnTo>
                <a:lnTo>
                  <a:pt x="65" y="363"/>
                </a:lnTo>
                <a:lnTo>
                  <a:pt x="80" y="375"/>
                </a:lnTo>
                <a:lnTo>
                  <a:pt x="99" y="390"/>
                </a:lnTo>
                <a:lnTo>
                  <a:pt x="117" y="400"/>
                </a:lnTo>
                <a:lnTo>
                  <a:pt x="131" y="408"/>
                </a:lnTo>
                <a:lnTo>
                  <a:pt x="146" y="417"/>
                </a:lnTo>
                <a:lnTo>
                  <a:pt x="167" y="428"/>
                </a:lnTo>
                <a:lnTo>
                  <a:pt x="185" y="437"/>
                </a:lnTo>
                <a:lnTo>
                  <a:pt x="227" y="455"/>
                </a:lnTo>
                <a:lnTo>
                  <a:pt x="268" y="472"/>
                </a:lnTo>
                <a:lnTo>
                  <a:pt x="322" y="489"/>
                </a:lnTo>
                <a:lnTo>
                  <a:pt x="372" y="503"/>
                </a:lnTo>
                <a:lnTo>
                  <a:pt x="430" y="520"/>
                </a:lnTo>
                <a:lnTo>
                  <a:pt x="490" y="536"/>
                </a:lnTo>
                <a:lnTo>
                  <a:pt x="517" y="543"/>
                </a:lnTo>
                <a:lnTo>
                  <a:pt x="370" y="594"/>
                </a:lnTo>
                <a:lnTo>
                  <a:pt x="1027" y="594"/>
                </a:lnTo>
                <a:lnTo>
                  <a:pt x="995" y="377"/>
                </a:lnTo>
                <a:lnTo>
                  <a:pt x="869" y="423"/>
                </a:lnTo>
                <a:lnTo>
                  <a:pt x="854" y="417"/>
                </a:lnTo>
                <a:lnTo>
                  <a:pt x="836" y="408"/>
                </a:lnTo>
                <a:lnTo>
                  <a:pt x="810" y="392"/>
                </a:lnTo>
                <a:lnTo>
                  <a:pt x="790" y="379"/>
                </a:lnTo>
                <a:lnTo>
                  <a:pt x="776" y="367"/>
                </a:lnTo>
                <a:lnTo>
                  <a:pt x="764" y="357"/>
                </a:lnTo>
                <a:lnTo>
                  <a:pt x="751" y="343"/>
                </a:lnTo>
                <a:lnTo>
                  <a:pt x="743" y="331"/>
                </a:lnTo>
                <a:lnTo>
                  <a:pt x="739" y="319"/>
                </a:lnTo>
                <a:lnTo>
                  <a:pt x="738" y="307"/>
                </a:lnTo>
                <a:lnTo>
                  <a:pt x="739" y="293"/>
                </a:lnTo>
                <a:lnTo>
                  <a:pt x="742" y="279"/>
                </a:lnTo>
                <a:lnTo>
                  <a:pt x="745" y="264"/>
                </a:lnTo>
                <a:lnTo>
                  <a:pt x="752" y="250"/>
                </a:lnTo>
                <a:lnTo>
                  <a:pt x="762" y="237"/>
                </a:lnTo>
                <a:lnTo>
                  <a:pt x="774" y="224"/>
                </a:lnTo>
                <a:lnTo>
                  <a:pt x="788" y="214"/>
                </a:lnTo>
                <a:lnTo>
                  <a:pt x="838" y="189"/>
                </a:lnTo>
                <a:lnTo>
                  <a:pt x="888" y="166"/>
                </a:lnTo>
                <a:lnTo>
                  <a:pt x="932" y="148"/>
                </a:lnTo>
                <a:lnTo>
                  <a:pt x="148" y="0"/>
                </a:lnTo>
              </a:path>
            </a:pathLst>
          </a:custGeom>
          <a:solidFill>
            <a:schemeClr val="bg2">
              <a:lumMod val="75000"/>
              <a:alpha val="75000"/>
            </a:schemeClr>
          </a:solidFill>
          <a:ln w="25400">
            <a:solidFill>
              <a:schemeClr val="accent2">
                <a:lumMod val="50000"/>
              </a:schemeClr>
            </a:solidFill>
            <a:round/>
            <a:headEnd/>
            <a:tailEnd/>
          </a:ln>
        </p:spPr>
        <p:txBody>
          <a:bodyPr/>
          <a:lstStyle/>
          <a:p>
            <a:endParaRPr lang="en-US"/>
          </a:p>
        </p:txBody>
      </p:sp>
      <p:sp>
        <p:nvSpPr>
          <p:cNvPr id="41990" name="Freeform 6"/>
          <p:cNvSpPr>
            <a:spLocks/>
          </p:cNvSpPr>
          <p:nvPr/>
        </p:nvSpPr>
        <p:spPr bwMode="auto">
          <a:xfrm>
            <a:off x="6900863" y="2332038"/>
            <a:ext cx="1460500" cy="781050"/>
          </a:xfrm>
          <a:custGeom>
            <a:avLst/>
            <a:gdLst>
              <a:gd name="T0" fmla="*/ 2147483647 w 1028"/>
              <a:gd name="T1" fmla="*/ 0 h 595"/>
              <a:gd name="T2" fmla="*/ 2147483647 w 1028"/>
              <a:gd name="T3" fmla="*/ 2147483647 h 595"/>
              <a:gd name="T4" fmla="*/ 2147483647 w 1028"/>
              <a:gd name="T5" fmla="*/ 2147483647 h 595"/>
              <a:gd name="T6" fmla="*/ 2147483647 w 1028"/>
              <a:gd name="T7" fmla="*/ 2147483647 h 595"/>
              <a:gd name="T8" fmla="*/ 2147483647 w 1028"/>
              <a:gd name="T9" fmla="*/ 2147483647 h 595"/>
              <a:gd name="T10" fmla="*/ 2147483647 w 1028"/>
              <a:gd name="T11" fmla="*/ 2147483647 h 595"/>
              <a:gd name="T12" fmla="*/ 2147483647 w 1028"/>
              <a:gd name="T13" fmla="*/ 2147483647 h 595"/>
              <a:gd name="T14" fmla="*/ 2147483647 w 1028"/>
              <a:gd name="T15" fmla="*/ 2147483647 h 595"/>
              <a:gd name="T16" fmla="*/ 2147483647 w 1028"/>
              <a:gd name="T17" fmla="*/ 2147483647 h 595"/>
              <a:gd name="T18" fmla="*/ 2147483647 w 1028"/>
              <a:gd name="T19" fmla="*/ 2147483647 h 595"/>
              <a:gd name="T20" fmla="*/ 2147483647 w 1028"/>
              <a:gd name="T21" fmla="*/ 2147483647 h 595"/>
              <a:gd name="T22" fmla="*/ 2147483647 w 1028"/>
              <a:gd name="T23" fmla="*/ 2147483647 h 595"/>
              <a:gd name="T24" fmla="*/ 2147483647 w 1028"/>
              <a:gd name="T25" fmla="*/ 2147483647 h 595"/>
              <a:gd name="T26" fmla="*/ 2147483647 w 1028"/>
              <a:gd name="T27" fmla="*/ 2147483647 h 595"/>
              <a:gd name="T28" fmla="*/ 2147483647 w 1028"/>
              <a:gd name="T29" fmla="*/ 2147483647 h 595"/>
              <a:gd name="T30" fmla="*/ 2147483647 w 1028"/>
              <a:gd name="T31" fmla="*/ 2147483647 h 595"/>
              <a:gd name="T32" fmla="*/ 2147483647 w 1028"/>
              <a:gd name="T33" fmla="*/ 2147483647 h 595"/>
              <a:gd name="T34" fmla="*/ 2147483647 w 1028"/>
              <a:gd name="T35" fmla="*/ 2147483647 h 595"/>
              <a:gd name="T36" fmla="*/ 2147483647 w 1028"/>
              <a:gd name="T37" fmla="*/ 2147483647 h 595"/>
              <a:gd name="T38" fmla="*/ 2147483647 w 1028"/>
              <a:gd name="T39" fmla="*/ 2147483647 h 595"/>
              <a:gd name="T40" fmla="*/ 2147483647 w 1028"/>
              <a:gd name="T41" fmla="*/ 2147483647 h 595"/>
              <a:gd name="T42" fmla="*/ 2147483647 w 1028"/>
              <a:gd name="T43" fmla="*/ 2147483647 h 595"/>
              <a:gd name="T44" fmla="*/ 2147483647 w 1028"/>
              <a:gd name="T45" fmla="*/ 2147483647 h 595"/>
              <a:gd name="T46" fmla="*/ 2147483647 w 1028"/>
              <a:gd name="T47" fmla="*/ 2147483647 h 595"/>
              <a:gd name="T48" fmla="*/ 2147483647 w 1028"/>
              <a:gd name="T49" fmla="*/ 2147483647 h 595"/>
              <a:gd name="T50" fmla="*/ 2147483647 w 1028"/>
              <a:gd name="T51" fmla="*/ 2147483647 h 595"/>
              <a:gd name="T52" fmla="*/ 2147483647 w 1028"/>
              <a:gd name="T53" fmla="*/ 2147483647 h 595"/>
              <a:gd name="T54" fmla="*/ 2147483647 w 1028"/>
              <a:gd name="T55" fmla="*/ 2147483647 h 595"/>
              <a:gd name="T56" fmla="*/ 2147483647 w 1028"/>
              <a:gd name="T57" fmla="*/ 2147483647 h 595"/>
              <a:gd name="T58" fmla="*/ 2147483647 w 1028"/>
              <a:gd name="T59" fmla="*/ 2147483647 h 595"/>
              <a:gd name="T60" fmla="*/ 2147483647 w 1028"/>
              <a:gd name="T61" fmla="*/ 2147483647 h 595"/>
              <a:gd name="T62" fmla="*/ 2147483647 w 1028"/>
              <a:gd name="T63" fmla="*/ 2147483647 h 595"/>
              <a:gd name="T64" fmla="*/ 2147483647 w 1028"/>
              <a:gd name="T65" fmla="*/ 2147483647 h 595"/>
              <a:gd name="T66" fmla="*/ 2147483647 w 1028"/>
              <a:gd name="T67" fmla="*/ 2147483647 h 595"/>
              <a:gd name="T68" fmla="*/ 2147483647 w 1028"/>
              <a:gd name="T69" fmla="*/ 2147483647 h 595"/>
              <a:gd name="T70" fmla="*/ 2147483647 w 1028"/>
              <a:gd name="T71" fmla="*/ 2147483647 h 595"/>
              <a:gd name="T72" fmla="*/ 0 w 1028"/>
              <a:gd name="T73" fmla="*/ 2147483647 h 595"/>
              <a:gd name="T74" fmla="*/ 2147483647 w 1028"/>
              <a:gd name="T75" fmla="*/ 2147483647 h 595"/>
              <a:gd name="T76" fmla="*/ 2147483647 w 1028"/>
              <a:gd name="T77" fmla="*/ 2147483647 h 595"/>
              <a:gd name="T78" fmla="*/ 2147483647 w 1028"/>
              <a:gd name="T79" fmla="*/ 2147483647 h 595"/>
              <a:gd name="T80" fmla="*/ 2147483647 w 1028"/>
              <a:gd name="T81" fmla="*/ 2147483647 h 595"/>
              <a:gd name="T82" fmla="*/ 2147483647 w 1028"/>
              <a:gd name="T83" fmla="*/ 2147483647 h 595"/>
              <a:gd name="T84" fmla="*/ 2147483647 w 1028"/>
              <a:gd name="T85" fmla="*/ 2147483647 h 595"/>
              <a:gd name="T86" fmla="*/ 2147483647 w 1028"/>
              <a:gd name="T87" fmla="*/ 2147483647 h 595"/>
              <a:gd name="T88" fmla="*/ 2147483647 w 1028"/>
              <a:gd name="T89" fmla="*/ 2147483647 h 595"/>
              <a:gd name="T90" fmla="*/ 2147483647 w 1028"/>
              <a:gd name="T91" fmla="*/ 2147483647 h 595"/>
              <a:gd name="T92" fmla="*/ 2147483647 w 1028"/>
              <a:gd name="T93" fmla="*/ 2147483647 h 595"/>
              <a:gd name="T94" fmla="*/ 2147483647 w 1028"/>
              <a:gd name="T95" fmla="*/ 2147483647 h 595"/>
              <a:gd name="T96" fmla="*/ 2147483647 w 1028"/>
              <a:gd name="T97" fmla="*/ 2147483647 h 595"/>
              <a:gd name="T98" fmla="*/ 2147483647 w 1028"/>
              <a:gd name="T99" fmla="*/ 2147483647 h 595"/>
              <a:gd name="T100" fmla="*/ 2147483647 w 1028"/>
              <a:gd name="T101" fmla="*/ 2147483647 h 595"/>
              <a:gd name="T102" fmla="*/ 2147483647 w 1028"/>
              <a:gd name="T103" fmla="*/ 2147483647 h 595"/>
              <a:gd name="T104" fmla="*/ 2147483647 w 1028"/>
              <a:gd name="T105" fmla="*/ 2147483647 h 595"/>
              <a:gd name="T106" fmla="*/ 2147483647 w 1028"/>
              <a:gd name="T107" fmla="*/ 2147483647 h 595"/>
              <a:gd name="T108" fmla="*/ 2147483647 w 1028"/>
              <a:gd name="T109" fmla="*/ 2147483647 h 595"/>
              <a:gd name="T110" fmla="*/ 2147483647 w 1028"/>
              <a:gd name="T111" fmla="*/ 2147483647 h 595"/>
              <a:gd name="T112" fmla="*/ 2147483647 w 1028"/>
              <a:gd name="T113" fmla="*/ 2147483647 h 595"/>
              <a:gd name="T114" fmla="*/ 2147483647 w 1028"/>
              <a:gd name="T115" fmla="*/ 2147483647 h 595"/>
              <a:gd name="T116" fmla="*/ 2147483647 w 1028"/>
              <a:gd name="T117" fmla="*/ 2147483647 h 595"/>
              <a:gd name="T118" fmla="*/ 2147483647 w 1028"/>
              <a:gd name="T119" fmla="*/ 0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8"/>
              <a:gd name="T181" fmla="*/ 0 h 595"/>
              <a:gd name="T182" fmla="*/ 1028 w 1028"/>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8" h="595">
                <a:moveTo>
                  <a:pt x="878" y="0"/>
                </a:moveTo>
                <a:lnTo>
                  <a:pt x="911" y="33"/>
                </a:lnTo>
                <a:lnTo>
                  <a:pt x="938" y="62"/>
                </a:lnTo>
                <a:lnTo>
                  <a:pt x="963" y="93"/>
                </a:lnTo>
                <a:lnTo>
                  <a:pt x="982" y="119"/>
                </a:lnTo>
                <a:lnTo>
                  <a:pt x="997" y="142"/>
                </a:lnTo>
                <a:lnTo>
                  <a:pt x="1009" y="166"/>
                </a:lnTo>
                <a:lnTo>
                  <a:pt x="1018" y="189"/>
                </a:lnTo>
                <a:lnTo>
                  <a:pt x="1022" y="203"/>
                </a:lnTo>
                <a:lnTo>
                  <a:pt x="1026" y="214"/>
                </a:lnTo>
                <a:lnTo>
                  <a:pt x="1027" y="228"/>
                </a:lnTo>
                <a:lnTo>
                  <a:pt x="1027" y="242"/>
                </a:lnTo>
                <a:lnTo>
                  <a:pt x="1027" y="257"/>
                </a:lnTo>
                <a:lnTo>
                  <a:pt x="1025" y="272"/>
                </a:lnTo>
                <a:lnTo>
                  <a:pt x="1023" y="285"/>
                </a:lnTo>
                <a:lnTo>
                  <a:pt x="1016" y="300"/>
                </a:lnTo>
                <a:lnTo>
                  <a:pt x="1009" y="314"/>
                </a:lnTo>
                <a:lnTo>
                  <a:pt x="1000" y="325"/>
                </a:lnTo>
                <a:lnTo>
                  <a:pt x="987" y="338"/>
                </a:lnTo>
                <a:lnTo>
                  <a:pt x="974" y="352"/>
                </a:lnTo>
                <a:lnTo>
                  <a:pt x="961" y="363"/>
                </a:lnTo>
                <a:lnTo>
                  <a:pt x="947" y="375"/>
                </a:lnTo>
                <a:lnTo>
                  <a:pt x="928" y="390"/>
                </a:lnTo>
                <a:lnTo>
                  <a:pt x="909" y="400"/>
                </a:lnTo>
                <a:lnTo>
                  <a:pt x="895" y="408"/>
                </a:lnTo>
                <a:lnTo>
                  <a:pt x="880" y="417"/>
                </a:lnTo>
                <a:lnTo>
                  <a:pt x="859" y="428"/>
                </a:lnTo>
                <a:lnTo>
                  <a:pt x="841" y="437"/>
                </a:lnTo>
                <a:lnTo>
                  <a:pt x="800" y="455"/>
                </a:lnTo>
                <a:lnTo>
                  <a:pt x="759" y="472"/>
                </a:lnTo>
                <a:lnTo>
                  <a:pt x="705" y="489"/>
                </a:lnTo>
                <a:lnTo>
                  <a:pt x="655" y="503"/>
                </a:lnTo>
                <a:lnTo>
                  <a:pt x="597" y="520"/>
                </a:lnTo>
                <a:lnTo>
                  <a:pt x="536" y="536"/>
                </a:lnTo>
                <a:lnTo>
                  <a:pt x="509" y="543"/>
                </a:lnTo>
                <a:lnTo>
                  <a:pt x="657" y="594"/>
                </a:lnTo>
                <a:lnTo>
                  <a:pt x="0" y="594"/>
                </a:lnTo>
                <a:lnTo>
                  <a:pt x="31" y="377"/>
                </a:lnTo>
                <a:lnTo>
                  <a:pt x="157" y="423"/>
                </a:lnTo>
                <a:lnTo>
                  <a:pt x="172" y="417"/>
                </a:lnTo>
                <a:lnTo>
                  <a:pt x="190" y="408"/>
                </a:lnTo>
                <a:lnTo>
                  <a:pt x="217" y="392"/>
                </a:lnTo>
                <a:lnTo>
                  <a:pt x="236" y="379"/>
                </a:lnTo>
                <a:lnTo>
                  <a:pt x="250" y="367"/>
                </a:lnTo>
                <a:lnTo>
                  <a:pt x="263" y="357"/>
                </a:lnTo>
                <a:lnTo>
                  <a:pt x="276" y="343"/>
                </a:lnTo>
                <a:lnTo>
                  <a:pt x="283" y="331"/>
                </a:lnTo>
                <a:lnTo>
                  <a:pt x="287" y="319"/>
                </a:lnTo>
                <a:lnTo>
                  <a:pt x="288" y="307"/>
                </a:lnTo>
                <a:lnTo>
                  <a:pt x="287" y="293"/>
                </a:lnTo>
                <a:lnTo>
                  <a:pt x="285" y="279"/>
                </a:lnTo>
                <a:lnTo>
                  <a:pt x="281" y="264"/>
                </a:lnTo>
                <a:lnTo>
                  <a:pt x="274" y="250"/>
                </a:lnTo>
                <a:lnTo>
                  <a:pt x="265" y="237"/>
                </a:lnTo>
                <a:lnTo>
                  <a:pt x="252" y="224"/>
                </a:lnTo>
                <a:lnTo>
                  <a:pt x="238" y="214"/>
                </a:lnTo>
                <a:lnTo>
                  <a:pt x="188" y="189"/>
                </a:lnTo>
                <a:lnTo>
                  <a:pt x="138" y="166"/>
                </a:lnTo>
                <a:lnTo>
                  <a:pt x="95" y="148"/>
                </a:lnTo>
                <a:lnTo>
                  <a:pt x="878" y="0"/>
                </a:lnTo>
              </a:path>
            </a:pathLst>
          </a:custGeom>
          <a:solidFill>
            <a:schemeClr val="bg2">
              <a:lumMod val="75000"/>
              <a:alpha val="75000"/>
            </a:schemeClr>
          </a:solidFill>
          <a:ln w="25400">
            <a:solidFill>
              <a:schemeClr val="accent2">
                <a:lumMod val="50000"/>
              </a:schemeClr>
            </a:solidFill>
            <a:round/>
            <a:headEnd/>
            <a:tailEnd/>
          </a:ln>
        </p:spPr>
        <p:txBody>
          <a:bodyPr/>
          <a:lstStyle/>
          <a:p>
            <a:endParaRPr lang="en-US"/>
          </a:p>
        </p:txBody>
      </p:sp>
      <p:sp>
        <p:nvSpPr>
          <p:cNvPr id="41991" name="Freeform 7"/>
          <p:cNvSpPr>
            <a:spLocks/>
          </p:cNvSpPr>
          <p:nvPr/>
        </p:nvSpPr>
        <p:spPr bwMode="auto">
          <a:xfrm>
            <a:off x="4108450" y="4408488"/>
            <a:ext cx="1460500" cy="781050"/>
          </a:xfrm>
          <a:custGeom>
            <a:avLst/>
            <a:gdLst>
              <a:gd name="T0" fmla="*/ 2147483647 w 1028"/>
              <a:gd name="T1" fmla="*/ 2147483647 h 595"/>
              <a:gd name="T2" fmla="*/ 2147483647 w 1028"/>
              <a:gd name="T3" fmla="*/ 2147483647 h 595"/>
              <a:gd name="T4" fmla="*/ 2147483647 w 1028"/>
              <a:gd name="T5" fmla="*/ 2147483647 h 595"/>
              <a:gd name="T6" fmla="*/ 2147483647 w 1028"/>
              <a:gd name="T7" fmla="*/ 2147483647 h 595"/>
              <a:gd name="T8" fmla="*/ 2147483647 w 1028"/>
              <a:gd name="T9" fmla="*/ 2147483647 h 595"/>
              <a:gd name="T10" fmla="*/ 2147483647 w 1028"/>
              <a:gd name="T11" fmla="*/ 2147483647 h 595"/>
              <a:gd name="T12" fmla="*/ 2147483647 w 1028"/>
              <a:gd name="T13" fmla="*/ 2147483647 h 595"/>
              <a:gd name="T14" fmla="*/ 2147483647 w 1028"/>
              <a:gd name="T15" fmla="*/ 2147483647 h 595"/>
              <a:gd name="T16" fmla="*/ 2147483647 w 1028"/>
              <a:gd name="T17" fmla="*/ 2147483647 h 595"/>
              <a:gd name="T18" fmla="*/ 2147483647 w 1028"/>
              <a:gd name="T19" fmla="*/ 2147483647 h 595"/>
              <a:gd name="T20" fmla="*/ 0 w 1028"/>
              <a:gd name="T21" fmla="*/ 2147483647 h 595"/>
              <a:gd name="T22" fmla="*/ 0 w 1028"/>
              <a:gd name="T23" fmla="*/ 2147483647 h 595"/>
              <a:gd name="T24" fmla="*/ 0 w 1028"/>
              <a:gd name="T25" fmla="*/ 2147483647 h 595"/>
              <a:gd name="T26" fmla="*/ 2147483647 w 1028"/>
              <a:gd name="T27" fmla="*/ 2147483647 h 595"/>
              <a:gd name="T28" fmla="*/ 2147483647 w 1028"/>
              <a:gd name="T29" fmla="*/ 2147483647 h 595"/>
              <a:gd name="T30" fmla="*/ 2147483647 w 1028"/>
              <a:gd name="T31" fmla="*/ 2147483647 h 595"/>
              <a:gd name="T32" fmla="*/ 2147483647 w 1028"/>
              <a:gd name="T33" fmla="*/ 2147483647 h 595"/>
              <a:gd name="T34" fmla="*/ 2147483647 w 1028"/>
              <a:gd name="T35" fmla="*/ 2147483647 h 595"/>
              <a:gd name="T36" fmla="*/ 2147483647 w 1028"/>
              <a:gd name="T37" fmla="*/ 2147483647 h 595"/>
              <a:gd name="T38" fmla="*/ 2147483647 w 1028"/>
              <a:gd name="T39" fmla="*/ 2147483647 h 595"/>
              <a:gd name="T40" fmla="*/ 2147483647 w 1028"/>
              <a:gd name="T41" fmla="*/ 2147483647 h 595"/>
              <a:gd name="T42" fmla="*/ 2147483647 w 1028"/>
              <a:gd name="T43" fmla="*/ 2147483647 h 595"/>
              <a:gd name="T44" fmla="*/ 2147483647 w 1028"/>
              <a:gd name="T45" fmla="*/ 2147483647 h 595"/>
              <a:gd name="T46" fmla="*/ 2147483647 w 1028"/>
              <a:gd name="T47" fmla="*/ 2147483647 h 595"/>
              <a:gd name="T48" fmla="*/ 2147483647 w 1028"/>
              <a:gd name="T49" fmla="*/ 2147483647 h 595"/>
              <a:gd name="T50" fmla="*/ 2147483647 w 1028"/>
              <a:gd name="T51" fmla="*/ 2147483647 h 595"/>
              <a:gd name="T52" fmla="*/ 2147483647 w 1028"/>
              <a:gd name="T53" fmla="*/ 2147483647 h 595"/>
              <a:gd name="T54" fmla="*/ 2147483647 w 1028"/>
              <a:gd name="T55" fmla="*/ 2147483647 h 595"/>
              <a:gd name="T56" fmla="*/ 2147483647 w 1028"/>
              <a:gd name="T57" fmla="*/ 2147483647 h 595"/>
              <a:gd name="T58" fmla="*/ 2147483647 w 1028"/>
              <a:gd name="T59" fmla="*/ 2147483647 h 595"/>
              <a:gd name="T60" fmla="*/ 2147483647 w 1028"/>
              <a:gd name="T61" fmla="*/ 2147483647 h 595"/>
              <a:gd name="T62" fmla="*/ 2147483647 w 1028"/>
              <a:gd name="T63" fmla="*/ 2147483647 h 595"/>
              <a:gd name="T64" fmla="*/ 2147483647 w 1028"/>
              <a:gd name="T65" fmla="*/ 2147483647 h 595"/>
              <a:gd name="T66" fmla="*/ 2147483647 w 1028"/>
              <a:gd name="T67" fmla="*/ 2147483647 h 595"/>
              <a:gd name="T68" fmla="*/ 2147483647 w 1028"/>
              <a:gd name="T69" fmla="*/ 2147483647 h 595"/>
              <a:gd name="T70" fmla="*/ 2147483647 w 1028"/>
              <a:gd name="T71" fmla="*/ 0 h 595"/>
              <a:gd name="T72" fmla="*/ 2147483647 w 1028"/>
              <a:gd name="T73" fmla="*/ 0 h 595"/>
              <a:gd name="T74" fmla="*/ 2147483647 w 1028"/>
              <a:gd name="T75" fmla="*/ 2147483647 h 595"/>
              <a:gd name="T76" fmla="*/ 2147483647 w 1028"/>
              <a:gd name="T77" fmla="*/ 2147483647 h 595"/>
              <a:gd name="T78" fmla="*/ 2147483647 w 1028"/>
              <a:gd name="T79" fmla="*/ 2147483647 h 595"/>
              <a:gd name="T80" fmla="*/ 2147483647 w 1028"/>
              <a:gd name="T81" fmla="*/ 2147483647 h 595"/>
              <a:gd name="T82" fmla="*/ 2147483647 w 1028"/>
              <a:gd name="T83" fmla="*/ 2147483647 h 595"/>
              <a:gd name="T84" fmla="*/ 2147483647 w 1028"/>
              <a:gd name="T85" fmla="*/ 2147483647 h 595"/>
              <a:gd name="T86" fmla="*/ 2147483647 w 1028"/>
              <a:gd name="T87" fmla="*/ 2147483647 h 595"/>
              <a:gd name="T88" fmla="*/ 2147483647 w 1028"/>
              <a:gd name="T89" fmla="*/ 2147483647 h 595"/>
              <a:gd name="T90" fmla="*/ 2147483647 w 1028"/>
              <a:gd name="T91" fmla="*/ 2147483647 h 595"/>
              <a:gd name="T92" fmla="*/ 2147483647 w 1028"/>
              <a:gd name="T93" fmla="*/ 2147483647 h 595"/>
              <a:gd name="T94" fmla="*/ 2147483647 w 1028"/>
              <a:gd name="T95" fmla="*/ 2147483647 h 595"/>
              <a:gd name="T96" fmla="*/ 2147483647 w 1028"/>
              <a:gd name="T97" fmla="*/ 2147483647 h 595"/>
              <a:gd name="T98" fmla="*/ 2147483647 w 1028"/>
              <a:gd name="T99" fmla="*/ 2147483647 h 595"/>
              <a:gd name="T100" fmla="*/ 2147483647 w 1028"/>
              <a:gd name="T101" fmla="*/ 2147483647 h 595"/>
              <a:gd name="T102" fmla="*/ 2147483647 w 1028"/>
              <a:gd name="T103" fmla="*/ 2147483647 h 595"/>
              <a:gd name="T104" fmla="*/ 2147483647 w 1028"/>
              <a:gd name="T105" fmla="*/ 2147483647 h 595"/>
              <a:gd name="T106" fmla="*/ 2147483647 w 1028"/>
              <a:gd name="T107" fmla="*/ 2147483647 h 595"/>
              <a:gd name="T108" fmla="*/ 2147483647 w 1028"/>
              <a:gd name="T109" fmla="*/ 2147483647 h 595"/>
              <a:gd name="T110" fmla="*/ 2147483647 w 1028"/>
              <a:gd name="T111" fmla="*/ 2147483647 h 595"/>
              <a:gd name="T112" fmla="*/ 2147483647 w 1028"/>
              <a:gd name="T113" fmla="*/ 2147483647 h 595"/>
              <a:gd name="T114" fmla="*/ 2147483647 w 1028"/>
              <a:gd name="T115" fmla="*/ 2147483647 h 595"/>
              <a:gd name="T116" fmla="*/ 2147483647 w 1028"/>
              <a:gd name="T117" fmla="*/ 2147483647 h 595"/>
              <a:gd name="T118" fmla="*/ 2147483647 w 1028"/>
              <a:gd name="T119" fmla="*/ 2147483647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8"/>
              <a:gd name="T181" fmla="*/ 0 h 595"/>
              <a:gd name="T182" fmla="*/ 1028 w 1028"/>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8" h="595">
                <a:moveTo>
                  <a:pt x="149" y="594"/>
                </a:moveTo>
                <a:lnTo>
                  <a:pt x="115" y="560"/>
                </a:lnTo>
                <a:lnTo>
                  <a:pt x="88" y="531"/>
                </a:lnTo>
                <a:lnTo>
                  <a:pt x="63" y="500"/>
                </a:lnTo>
                <a:lnTo>
                  <a:pt x="45" y="474"/>
                </a:lnTo>
                <a:lnTo>
                  <a:pt x="30" y="451"/>
                </a:lnTo>
                <a:lnTo>
                  <a:pt x="18" y="427"/>
                </a:lnTo>
                <a:lnTo>
                  <a:pt x="9" y="404"/>
                </a:lnTo>
                <a:lnTo>
                  <a:pt x="4" y="390"/>
                </a:lnTo>
                <a:lnTo>
                  <a:pt x="1" y="379"/>
                </a:lnTo>
                <a:lnTo>
                  <a:pt x="0" y="365"/>
                </a:lnTo>
                <a:lnTo>
                  <a:pt x="0" y="351"/>
                </a:lnTo>
                <a:lnTo>
                  <a:pt x="0" y="336"/>
                </a:lnTo>
                <a:lnTo>
                  <a:pt x="2" y="321"/>
                </a:lnTo>
                <a:lnTo>
                  <a:pt x="4" y="309"/>
                </a:lnTo>
                <a:lnTo>
                  <a:pt x="11" y="293"/>
                </a:lnTo>
                <a:lnTo>
                  <a:pt x="18" y="280"/>
                </a:lnTo>
                <a:lnTo>
                  <a:pt x="27" y="269"/>
                </a:lnTo>
                <a:lnTo>
                  <a:pt x="39" y="255"/>
                </a:lnTo>
                <a:lnTo>
                  <a:pt x="53" y="241"/>
                </a:lnTo>
                <a:lnTo>
                  <a:pt x="65" y="231"/>
                </a:lnTo>
                <a:lnTo>
                  <a:pt x="80" y="219"/>
                </a:lnTo>
                <a:lnTo>
                  <a:pt x="99" y="204"/>
                </a:lnTo>
                <a:lnTo>
                  <a:pt x="117" y="193"/>
                </a:lnTo>
                <a:lnTo>
                  <a:pt x="131" y="186"/>
                </a:lnTo>
                <a:lnTo>
                  <a:pt x="147" y="177"/>
                </a:lnTo>
                <a:lnTo>
                  <a:pt x="167" y="166"/>
                </a:lnTo>
                <a:lnTo>
                  <a:pt x="186" y="156"/>
                </a:lnTo>
                <a:lnTo>
                  <a:pt x="227" y="138"/>
                </a:lnTo>
                <a:lnTo>
                  <a:pt x="268" y="121"/>
                </a:lnTo>
                <a:lnTo>
                  <a:pt x="322" y="105"/>
                </a:lnTo>
                <a:lnTo>
                  <a:pt x="372" y="90"/>
                </a:lnTo>
                <a:lnTo>
                  <a:pt x="430" y="74"/>
                </a:lnTo>
                <a:lnTo>
                  <a:pt x="490" y="57"/>
                </a:lnTo>
                <a:lnTo>
                  <a:pt x="517" y="51"/>
                </a:lnTo>
                <a:lnTo>
                  <a:pt x="370" y="0"/>
                </a:lnTo>
                <a:lnTo>
                  <a:pt x="1027" y="0"/>
                </a:lnTo>
                <a:lnTo>
                  <a:pt x="996" y="216"/>
                </a:lnTo>
                <a:lnTo>
                  <a:pt x="869" y="170"/>
                </a:lnTo>
                <a:lnTo>
                  <a:pt x="854" y="176"/>
                </a:lnTo>
                <a:lnTo>
                  <a:pt x="836" y="185"/>
                </a:lnTo>
                <a:lnTo>
                  <a:pt x="810" y="201"/>
                </a:lnTo>
                <a:lnTo>
                  <a:pt x="790" y="214"/>
                </a:lnTo>
                <a:lnTo>
                  <a:pt x="777" y="226"/>
                </a:lnTo>
                <a:lnTo>
                  <a:pt x="764" y="237"/>
                </a:lnTo>
                <a:lnTo>
                  <a:pt x="751" y="251"/>
                </a:lnTo>
                <a:lnTo>
                  <a:pt x="743" y="262"/>
                </a:lnTo>
                <a:lnTo>
                  <a:pt x="739" y="274"/>
                </a:lnTo>
                <a:lnTo>
                  <a:pt x="738" y="286"/>
                </a:lnTo>
                <a:lnTo>
                  <a:pt x="739" y="300"/>
                </a:lnTo>
                <a:lnTo>
                  <a:pt x="742" y="314"/>
                </a:lnTo>
                <a:lnTo>
                  <a:pt x="745" y="329"/>
                </a:lnTo>
                <a:lnTo>
                  <a:pt x="752" y="343"/>
                </a:lnTo>
                <a:lnTo>
                  <a:pt x="762" y="356"/>
                </a:lnTo>
                <a:lnTo>
                  <a:pt x="774" y="369"/>
                </a:lnTo>
                <a:lnTo>
                  <a:pt x="788" y="379"/>
                </a:lnTo>
                <a:lnTo>
                  <a:pt x="838" y="404"/>
                </a:lnTo>
                <a:lnTo>
                  <a:pt x="888" y="427"/>
                </a:lnTo>
                <a:lnTo>
                  <a:pt x="932" y="446"/>
                </a:lnTo>
                <a:lnTo>
                  <a:pt x="149" y="594"/>
                </a:lnTo>
              </a:path>
            </a:pathLst>
          </a:custGeom>
          <a:solidFill>
            <a:schemeClr val="bg2">
              <a:lumMod val="75000"/>
              <a:alpha val="75000"/>
            </a:schemeClr>
          </a:solidFill>
          <a:ln w="25400">
            <a:solidFill>
              <a:schemeClr val="accent2">
                <a:lumMod val="50000"/>
              </a:schemeClr>
            </a:solidFill>
            <a:round/>
            <a:headEnd/>
            <a:tailEnd/>
          </a:ln>
        </p:spPr>
        <p:txBody>
          <a:bodyPr/>
          <a:lstStyle/>
          <a:p>
            <a:endParaRPr lang="en-US"/>
          </a:p>
        </p:txBody>
      </p:sp>
      <p:sp>
        <p:nvSpPr>
          <p:cNvPr id="41992" name="Freeform 8"/>
          <p:cNvSpPr>
            <a:spLocks/>
          </p:cNvSpPr>
          <p:nvPr/>
        </p:nvSpPr>
        <p:spPr bwMode="auto">
          <a:xfrm>
            <a:off x="6913563" y="4408488"/>
            <a:ext cx="1458912" cy="781050"/>
          </a:xfrm>
          <a:custGeom>
            <a:avLst/>
            <a:gdLst>
              <a:gd name="T0" fmla="*/ 2147483647 w 1027"/>
              <a:gd name="T1" fmla="*/ 2147483647 h 595"/>
              <a:gd name="T2" fmla="*/ 2147483647 w 1027"/>
              <a:gd name="T3" fmla="*/ 2147483647 h 595"/>
              <a:gd name="T4" fmla="*/ 2147483647 w 1027"/>
              <a:gd name="T5" fmla="*/ 2147483647 h 595"/>
              <a:gd name="T6" fmla="*/ 2147483647 w 1027"/>
              <a:gd name="T7" fmla="*/ 2147483647 h 595"/>
              <a:gd name="T8" fmla="*/ 2147483647 w 1027"/>
              <a:gd name="T9" fmla="*/ 2147483647 h 595"/>
              <a:gd name="T10" fmla="*/ 2147483647 w 1027"/>
              <a:gd name="T11" fmla="*/ 2147483647 h 595"/>
              <a:gd name="T12" fmla="*/ 2147483647 w 1027"/>
              <a:gd name="T13" fmla="*/ 2147483647 h 595"/>
              <a:gd name="T14" fmla="*/ 2147483647 w 1027"/>
              <a:gd name="T15" fmla="*/ 2147483647 h 595"/>
              <a:gd name="T16" fmla="*/ 2147483647 w 1027"/>
              <a:gd name="T17" fmla="*/ 2147483647 h 595"/>
              <a:gd name="T18" fmla="*/ 2147483647 w 1027"/>
              <a:gd name="T19" fmla="*/ 2147483647 h 595"/>
              <a:gd name="T20" fmla="*/ 2147483647 w 1027"/>
              <a:gd name="T21" fmla="*/ 2147483647 h 595"/>
              <a:gd name="T22" fmla="*/ 2147483647 w 1027"/>
              <a:gd name="T23" fmla="*/ 2147483647 h 595"/>
              <a:gd name="T24" fmla="*/ 2147483647 w 1027"/>
              <a:gd name="T25" fmla="*/ 2147483647 h 595"/>
              <a:gd name="T26" fmla="*/ 2147483647 w 1027"/>
              <a:gd name="T27" fmla="*/ 2147483647 h 595"/>
              <a:gd name="T28" fmla="*/ 2147483647 w 1027"/>
              <a:gd name="T29" fmla="*/ 2147483647 h 595"/>
              <a:gd name="T30" fmla="*/ 2147483647 w 1027"/>
              <a:gd name="T31" fmla="*/ 2147483647 h 595"/>
              <a:gd name="T32" fmla="*/ 2147483647 w 1027"/>
              <a:gd name="T33" fmla="*/ 2147483647 h 595"/>
              <a:gd name="T34" fmla="*/ 2147483647 w 1027"/>
              <a:gd name="T35" fmla="*/ 2147483647 h 595"/>
              <a:gd name="T36" fmla="*/ 2147483647 w 1027"/>
              <a:gd name="T37" fmla="*/ 2147483647 h 595"/>
              <a:gd name="T38" fmla="*/ 2147483647 w 1027"/>
              <a:gd name="T39" fmla="*/ 2147483647 h 595"/>
              <a:gd name="T40" fmla="*/ 2147483647 w 1027"/>
              <a:gd name="T41" fmla="*/ 2147483647 h 595"/>
              <a:gd name="T42" fmla="*/ 2147483647 w 1027"/>
              <a:gd name="T43" fmla="*/ 2147483647 h 595"/>
              <a:gd name="T44" fmla="*/ 2147483647 w 1027"/>
              <a:gd name="T45" fmla="*/ 2147483647 h 595"/>
              <a:gd name="T46" fmla="*/ 2147483647 w 1027"/>
              <a:gd name="T47" fmla="*/ 2147483647 h 595"/>
              <a:gd name="T48" fmla="*/ 2147483647 w 1027"/>
              <a:gd name="T49" fmla="*/ 2147483647 h 595"/>
              <a:gd name="T50" fmla="*/ 2147483647 w 1027"/>
              <a:gd name="T51" fmla="*/ 2147483647 h 595"/>
              <a:gd name="T52" fmla="*/ 2147483647 w 1027"/>
              <a:gd name="T53" fmla="*/ 2147483647 h 595"/>
              <a:gd name="T54" fmla="*/ 2147483647 w 1027"/>
              <a:gd name="T55" fmla="*/ 2147483647 h 595"/>
              <a:gd name="T56" fmla="*/ 2147483647 w 1027"/>
              <a:gd name="T57" fmla="*/ 2147483647 h 595"/>
              <a:gd name="T58" fmla="*/ 2147483647 w 1027"/>
              <a:gd name="T59" fmla="*/ 2147483647 h 595"/>
              <a:gd name="T60" fmla="*/ 2147483647 w 1027"/>
              <a:gd name="T61" fmla="*/ 2147483647 h 595"/>
              <a:gd name="T62" fmla="*/ 2147483647 w 1027"/>
              <a:gd name="T63" fmla="*/ 2147483647 h 595"/>
              <a:gd name="T64" fmla="*/ 2147483647 w 1027"/>
              <a:gd name="T65" fmla="*/ 2147483647 h 595"/>
              <a:gd name="T66" fmla="*/ 2147483647 w 1027"/>
              <a:gd name="T67" fmla="*/ 2147483647 h 595"/>
              <a:gd name="T68" fmla="*/ 2147483647 w 1027"/>
              <a:gd name="T69" fmla="*/ 2147483647 h 595"/>
              <a:gd name="T70" fmla="*/ 2147483647 w 1027"/>
              <a:gd name="T71" fmla="*/ 0 h 595"/>
              <a:gd name="T72" fmla="*/ 0 w 1027"/>
              <a:gd name="T73" fmla="*/ 0 h 595"/>
              <a:gd name="T74" fmla="*/ 2147483647 w 1027"/>
              <a:gd name="T75" fmla="*/ 2147483647 h 595"/>
              <a:gd name="T76" fmla="*/ 2147483647 w 1027"/>
              <a:gd name="T77" fmla="*/ 2147483647 h 595"/>
              <a:gd name="T78" fmla="*/ 2147483647 w 1027"/>
              <a:gd name="T79" fmla="*/ 2147483647 h 595"/>
              <a:gd name="T80" fmla="*/ 2147483647 w 1027"/>
              <a:gd name="T81" fmla="*/ 2147483647 h 595"/>
              <a:gd name="T82" fmla="*/ 2147483647 w 1027"/>
              <a:gd name="T83" fmla="*/ 2147483647 h 595"/>
              <a:gd name="T84" fmla="*/ 2147483647 w 1027"/>
              <a:gd name="T85" fmla="*/ 2147483647 h 595"/>
              <a:gd name="T86" fmla="*/ 2147483647 w 1027"/>
              <a:gd name="T87" fmla="*/ 2147483647 h 595"/>
              <a:gd name="T88" fmla="*/ 2147483647 w 1027"/>
              <a:gd name="T89" fmla="*/ 2147483647 h 595"/>
              <a:gd name="T90" fmla="*/ 2147483647 w 1027"/>
              <a:gd name="T91" fmla="*/ 2147483647 h 595"/>
              <a:gd name="T92" fmla="*/ 2147483647 w 1027"/>
              <a:gd name="T93" fmla="*/ 2147483647 h 595"/>
              <a:gd name="T94" fmla="*/ 2147483647 w 1027"/>
              <a:gd name="T95" fmla="*/ 2147483647 h 595"/>
              <a:gd name="T96" fmla="*/ 2147483647 w 1027"/>
              <a:gd name="T97" fmla="*/ 2147483647 h 595"/>
              <a:gd name="T98" fmla="*/ 2147483647 w 1027"/>
              <a:gd name="T99" fmla="*/ 2147483647 h 595"/>
              <a:gd name="T100" fmla="*/ 2147483647 w 1027"/>
              <a:gd name="T101" fmla="*/ 2147483647 h 595"/>
              <a:gd name="T102" fmla="*/ 2147483647 w 1027"/>
              <a:gd name="T103" fmla="*/ 2147483647 h 595"/>
              <a:gd name="T104" fmla="*/ 2147483647 w 1027"/>
              <a:gd name="T105" fmla="*/ 2147483647 h 595"/>
              <a:gd name="T106" fmla="*/ 2147483647 w 1027"/>
              <a:gd name="T107" fmla="*/ 2147483647 h 595"/>
              <a:gd name="T108" fmla="*/ 2147483647 w 1027"/>
              <a:gd name="T109" fmla="*/ 2147483647 h 595"/>
              <a:gd name="T110" fmla="*/ 2147483647 w 1027"/>
              <a:gd name="T111" fmla="*/ 2147483647 h 595"/>
              <a:gd name="T112" fmla="*/ 2147483647 w 1027"/>
              <a:gd name="T113" fmla="*/ 2147483647 h 595"/>
              <a:gd name="T114" fmla="*/ 2147483647 w 1027"/>
              <a:gd name="T115" fmla="*/ 2147483647 h 595"/>
              <a:gd name="T116" fmla="*/ 2147483647 w 1027"/>
              <a:gd name="T117" fmla="*/ 2147483647 h 595"/>
              <a:gd name="T118" fmla="*/ 2147483647 w 1027"/>
              <a:gd name="T119" fmla="*/ 2147483647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595"/>
              <a:gd name="T182" fmla="*/ 1027 w 1027"/>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595">
                <a:moveTo>
                  <a:pt x="878" y="594"/>
                </a:moveTo>
                <a:lnTo>
                  <a:pt x="911" y="560"/>
                </a:lnTo>
                <a:lnTo>
                  <a:pt x="938" y="531"/>
                </a:lnTo>
                <a:lnTo>
                  <a:pt x="963" y="500"/>
                </a:lnTo>
                <a:lnTo>
                  <a:pt x="982" y="474"/>
                </a:lnTo>
                <a:lnTo>
                  <a:pt x="997" y="451"/>
                </a:lnTo>
                <a:lnTo>
                  <a:pt x="1009" y="427"/>
                </a:lnTo>
                <a:lnTo>
                  <a:pt x="1018" y="404"/>
                </a:lnTo>
                <a:lnTo>
                  <a:pt x="1022" y="390"/>
                </a:lnTo>
                <a:lnTo>
                  <a:pt x="1026" y="379"/>
                </a:lnTo>
                <a:lnTo>
                  <a:pt x="1026" y="365"/>
                </a:lnTo>
                <a:lnTo>
                  <a:pt x="1026" y="351"/>
                </a:lnTo>
                <a:lnTo>
                  <a:pt x="1026" y="336"/>
                </a:lnTo>
                <a:lnTo>
                  <a:pt x="1025" y="321"/>
                </a:lnTo>
                <a:lnTo>
                  <a:pt x="1023" y="309"/>
                </a:lnTo>
                <a:lnTo>
                  <a:pt x="1016" y="293"/>
                </a:lnTo>
                <a:lnTo>
                  <a:pt x="1009" y="280"/>
                </a:lnTo>
                <a:lnTo>
                  <a:pt x="1000" y="269"/>
                </a:lnTo>
                <a:lnTo>
                  <a:pt x="988" y="255"/>
                </a:lnTo>
                <a:lnTo>
                  <a:pt x="974" y="241"/>
                </a:lnTo>
                <a:lnTo>
                  <a:pt x="961" y="231"/>
                </a:lnTo>
                <a:lnTo>
                  <a:pt x="947" y="219"/>
                </a:lnTo>
                <a:lnTo>
                  <a:pt x="928" y="204"/>
                </a:lnTo>
                <a:lnTo>
                  <a:pt x="909" y="193"/>
                </a:lnTo>
                <a:lnTo>
                  <a:pt x="895" y="186"/>
                </a:lnTo>
                <a:lnTo>
                  <a:pt x="880" y="177"/>
                </a:lnTo>
                <a:lnTo>
                  <a:pt x="859" y="166"/>
                </a:lnTo>
                <a:lnTo>
                  <a:pt x="841" y="156"/>
                </a:lnTo>
                <a:lnTo>
                  <a:pt x="800" y="138"/>
                </a:lnTo>
                <a:lnTo>
                  <a:pt x="759" y="121"/>
                </a:lnTo>
                <a:lnTo>
                  <a:pt x="705" y="105"/>
                </a:lnTo>
                <a:lnTo>
                  <a:pt x="655" y="90"/>
                </a:lnTo>
                <a:lnTo>
                  <a:pt x="597" y="74"/>
                </a:lnTo>
                <a:lnTo>
                  <a:pt x="536" y="57"/>
                </a:lnTo>
                <a:lnTo>
                  <a:pt x="509" y="51"/>
                </a:lnTo>
                <a:lnTo>
                  <a:pt x="657" y="0"/>
                </a:lnTo>
                <a:lnTo>
                  <a:pt x="0" y="0"/>
                </a:lnTo>
                <a:lnTo>
                  <a:pt x="31" y="216"/>
                </a:lnTo>
                <a:lnTo>
                  <a:pt x="157" y="170"/>
                </a:lnTo>
                <a:lnTo>
                  <a:pt x="173" y="176"/>
                </a:lnTo>
                <a:lnTo>
                  <a:pt x="191" y="185"/>
                </a:lnTo>
                <a:lnTo>
                  <a:pt x="217" y="201"/>
                </a:lnTo>
                <a:lnTo>
                  <a:pt x="236" y="214"/>
                </a:lnTo>
                <a:lnTo>
                  <a:pt x="250" y="226"/>
                </a:lnTo>
                <a:lnTo>
                  <a:pt x="263" y="237"/>
                </a:lnTo>
                <a:lnTo>
                  <a:pt x="276" y="251"/>
                </a:lnTo>
                <a:lnTo>
                  <a:pt x="283" y="262"/>
                </a:lnTo>
                <a:lnTo>
                  <a:pt x="288" y="274"/>
                </a:lnTo>
                <a:lnTo>
                  <a:pt x="288" y="286"/>
                </a:lnTo>
                <a:lnTo>
                  <a:pt x="288" y="300"/>
                </a:lnTo>
                <a:lnTo>
                  <a:pt x="285" y="314"/>
                </a:lnTo>
                <a:lnTo>
                  <a:pt x="281" y="329"/>
                </a:lnTo>
                <a:lnTo>
                  <a:pt x="274" y="343"/>
                </a:lnTo>
                <a:lnTo>
                  <a:pt x="265" y="356"/>
                </a:lnTo>
                <a:lnTo>
                  <a:pt x="252" y="369"/>
                </a:lnTo>
                <a:lnTo>
                  <a:pt x="238" y="379"/>
                </a:lnTo>
                <a:lnTo>
                  <a:pt x="189" y="404"/>
                </a:lnTo>
                <a:lnTo>
                  <a:pt x="139" y="427"/>
                </a:lnTo>
                <a:lnTo>
                  <a:pt x="95" y="446"/>
                </a:lnTo>
                <a:lnTo>
                  <a:pt x="878" y="594"/>
                </a:lnTo>
              </a:path>
            </a:pathLst>
          </a:custGeom>
          <a:solidFill>
            <a:schemeClr val="bg2">
              <a:lumMod val="75000"/>
              <a:alpha val="75000"/>
            </a:schemeClr>
          </a:solidFill>
          <a:ln w="25400">
            <a:solidFill>
              <a:schemeClr val="accent2">
                <a:lumMod val="50000"/>
              </a:schemeClr>
            </a:solidFill>
            <a:round/>
            <a:headEnd/>
            <a:tailEnd/>
          </a:ln>
        </p:spPr>
        <p:txBody>
          <a:bodyPr/>
          <a:lstStyle/>
          <a:p>
            <a:endParaRPr lang="en-US"/>
          </a:p>
        </p:txBody>
      </p:sp>
      <p:sp>
        <p:nvSpPr>
          <p:cNvPr id="34824" name="Rectangle 9"/>
          <p:cNvSpPr>
            <a:spLocks noChangeArrowheads="1"/>
          </p:cNvSpPr>
          <p:nvPr/>
        </p:nvSpPr>
        <p:spPr bwMode="auto">
          <a:xfrm rot="657031">
            <a:off x="4338638" y="2098675"/>
            <a:ext cx="1039812" cy="369888"/>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Industrial</a:t>
            </a:r>
          </a:p>
        </p:txBody>
      </p:sp>
      <p:sp>
        <p:nvSpPr>
          <p:cNvPr id="34825" name="Rectangle 10"/>
          <p:cNvSpPr>
            <a:spLocks noChangeArrowheads="1"/>
          </p:cNvSpPr>
          <p:nvPr/>
        </p:nvSpPr>
        <p:spPr bwMode="auto">
          <a:xfrm rot="21060000">
            <a:off x="7022201" y="2113863"/>
            <a:ext cx="1009650" cy="369887"/>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Financial</a:t>
            </a:r>
          </a:p>
        </p:txBody>
      </p:sp>
      <p:sp>
        <p:nvSpPr>
          <p:cNvPr id="34826" name="Rectangle 11"/>
          <p:cNvSpPr>
            <a:spLocks noChangeArrowheads="1"/>
          </p:cNvSpPr>
          <p:nvPr/>
        </p:nvSpPr>
        <p:spPr bwMode="auto">
          <a:xfrm rot="20940000">
            <a:off x="4514851" y="5083175"/>
            <a:ext cx="722313" cy="369888"/>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Media</a:t>
            </a:r>
          </a:p>
        </p:txBody>
      </p:sp>
      <p:sp>
        <p:nvSpPr>
          <p:cNvPr id="34827" name="Rectangle 12"/>
          <p:cNvSpPr>
            <a:spLocks noChangeArrowheads="1"/>
          </p:cNvSpPr>
          <p:nvPr/>
        </p:nvSpPr>
        <p:spPr bwMode="auto">
          <a:xfrm rot="600000">
            <a:off x="7205663" y="5081589"/>
            <a:ext cx="914400" cy="369887"/>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Political</a:t>
            </a:r>
          </a:p>
        </p:txBody>
      </p:sp>
      <p:sp>
        <p:nvSpPr>
          <p:cNvPr id="42004" name="TextBox 18"/>
          <p:cNvSpPr txBox="1">
            <a:spLocks noChangeArrowheads="1"/>
          </p:cNvSpPr>
          <p:nvPr/>
        </p:nvSpPr>
        <p:spPr bwMode="auto">
          <a:xfrm>
            <a:off x="3992563" y="6157914"/>
            <a:ext cx="4622800" cy="369887"/>
          </a:xfrm>
          <a:prstGeom prst="rect">
            <a:avLst/>
          </a:prstGeom>
          <a:noFill/>
          <a:ln w="9525">
            <a:noFill/>
            <a:miter lim="800000"/>
            <a:headEnd/>
            <a:tailEnd/>
          </a:ln>
        </p:spPr>
        <p:txBody>
          <a:bodyPr wrap="none">
            <a:spAutoFit/>
          </a:bodyPr>
          <a:lstStyle/>
          <a:p>
            <a:r>
              <a:rPr lang="en-US" b="1">
                <a:latin typeface="Arial Narrow" pitchFamily="34" charset="0"/>
              </a:rPr>
              <a:t>Transportation and Telecommunication Networks</a:t>
            </a:r>
          </a:p>
        </p:txBody>
      </p:sp>
      <p:sp>
        <p:nvSpPr>
          <p:cNvPr id="42005" name="TextBox 19"/>
          <p:cNvSpPr txBox="1">
            <a:spLocks noChangeArrowheads="1"/>
          </p:cNvSpPr>
          <p:nvPr/>
        </p:nvSpPr>
        <p:spPr bwMode="auto">
          <a:xfrm>
            <a:off x="5370348" y="6399214"/>
            <a:ext cx="2162772" cy="338554"/>
          </a:xfrm>
          <a:prstGeom prst="rect">
            <a:avLst/>
          </a:prstGeom>
          <a:noFill/>
          <a:ln w="9525">
            <a:noFill/>
            <a:miter lim="800000"/>
            <a:headEnd/>
            <a:tailEnd/>
          </a:ln>
        </p:spPr>
        <p:txBody>
          <a:bodyPr wrap="none">
            <a:spAutoFit/>
          </a:bodyPr>
          <a:lstStyle/>
          <a:p>
            <a:r>
              <a:rPr lang="en-US" sz="1600" b="1" i="1" dirty="0">
                <a:latin typeface="Arial Narrow" pitchFamily="34" charset="0"/>
              </a:rPr>
              <a:t>Containerization and ICT</a:t>
            </a:r>
          </a:p>
        </p:txBody>
      </p:sp>
      <p:sp>
        <p:nvSpPr>
          <p:cNvPr id="42006" name="TextBox 20"/>
          <p:cNvSpPr txBox="1">
            <a:spLocks noChangeArrowheads="1"/>
          </p:cNvSpPr>
          <p:nvPr/>
        </p:nvSpPr>
        <p:spPr bwMode="auto">
          <a:xfrm>
            <a:off x="5146676" y="1404939"/>
            <a:ext cx="2290763" cy="585787"/>
          </a:xfrm>
          <a:prstGeom prst="rect">
            <a:avLst/>
          </a:prstGeom>
          <a:noFill/>
          <a:ln w="9525">
            <a:noFill/>
            <a:miter lim="800000"/>
            <a:headEnd/>
            <a:tailEnd/>
          </a:ln>
        </p:spPr>
        <p:txBody>
          <a:bodyPr wrap="none">
            <a:spAutoFit/>
          </a:bodyPr>
          <a:lstStyle/>
          <a:p>
            <a:pPr algn="ctr"/>
            <a:r>
              <a:rPr lang="en-US" sz="1600" b="1" i="1">
                <a:latin typeface="Arial Narrow" pitchFamily="34" charset="0"/>
              </a:rPr>
              <a:t>Multinational corporations</a:t>
            </a:r>
          </a:p>
          <a:p>
            <a:pPr algn="ctr"/>
            <a:r>
              <a:rPr lang="en-US" sz="1600" b="1" i="1">
                <a:latin typeface="Arial Narrow" pitchFamily="34" charset="0"/>
              </a:rPr>
              <a:t>Privatization</a:t>
            </a:r>
          </a:p>
        </p:txBody>
      </p:sp>
      <p:sp>
        <p:nvSpPr>
          <p:cNvPr id="42007" name="Rectangle 21"/>
          <p:cNvSpPr>
            <a:spLocks noChangeArrowheads="1"/>
          </p:cNvSpPr>
          <p:nvPr/>
        </p:nvSpPr>
        <p:spPr bwMode="auto">
          <a:xfrm>
            <a:off x="7516813" y="3454400"/>
            <a:ext cx="1992312" cy="585788"/>
          </a:xfrm>
          <a:prstGeom prst="rect">
            <a:avLst/>
          </a:prstGeom>
          <a:noFill/>
          <a:ln w="9525">
            <a:noFill/>
            <a:miter lim="800000"/>
            <a:headEnd/>
            <a:tailEnd/>
          </a:ln>
        </p:spPr>
        <p:txBody>
          <a:bodyPr wrap="none">
            <a:spAutoFit/>
          </a:bodyPr>
          <a:lstStyle/>
          <a:p>
            <a:pPr algn="ctr"/>
            <a:r>
              <a:rPr lang="en-US" sz="1600" b="1" i="1">
                <a:latin typeface="Arial Narrow" pitchFamily="34" charset="0"/>
              </a:rPr>
              <a:t>Liberalization</a:t>
            </a:r>
          </a:p>
          <a:p>
            <a:pPr algn="ctr"/>
            <a:r>
              <a:rPr lang="en-US" sz="1600" b="1" i="1">
                <a:latin typeface="Arial Narrow" pitchFamily="34" charset="0"/>
              </a:rPr>
              <a:t>Free-trade agreements</a:t>
            </a:r>
          </a:p>
        </p:txBody>
      </p:sp>
      <p:sp>
        <p:nvSpPr>
          <p:cNvPr id="42008" name="TextBox 22"/>
          <p:cNvSpPr txBox="1">
            <a:spLocks noChangeArrowheads="1"/>
          </p:cNvSpPr>
          <p:nvPr/>
        </p:nvSpPr>
        <p:spPr bwMode="auto">
          <a:xfrm>
            <a:off x="3130550" y="3482975"/>
            <a:ext cx="1816100" cy="585788"/>
          </a:xfrm>
          <a:prstGeom prst="rect">
            <a:avLst/>
          </a:prstGeom>
          <a:noFill/>
          <a:ln w="9525">
            <a:noFill/>
            <a:miter lim="800000"/>
            <a:headEnd/>
            <a:tailEnd/>
          </a:ln>
        </p:spPr>
        <p:txBody>
          <a:bodyPr wrap="none">
            <a:spAutoFit/>
          </a:bodyPr>
          <a:lstStyle/>
          <a:p>
            <a:pPr algn="ctr"/>
            <a:r>
              <a:rPr lang="en-US" sz="1600" b="1" i="1">
                <a:latin typeface="Arial Narrow" pitchFamily="34" charset="0"/>
              </a:rPr>
              <a:t>Consumption goods</a:t>
            </a:r>
          </a:p>
          <a:p>
            <a:pPr algn="ctr"/>
            <a:r>
              <a:rPr lang="en-US" sz="1600" b="1" i="1">
                <a:latin typeface="Arial Narrow" pitchFamily="34" charset="0"/>
              </a:rPr>
              <a:t>(brand names)</a:t>
            </a:r>
          </a:p>
        </p:txBody>
      </p:sp>
      <p:sp>
        <p:nvSpPr>
          <p:cNvPr id="42009" name="Rectangle 23"/>
          <p:cNvSpPr>
            <a:spLocks noChangeArrowheads="1"/>
          </p:cNvSpPr>
          <p:nvPr/>
        </p:nvSpPr>
        <p:spPr bwMode="auto">
          <a:xfrm>
            <a:off x="5605464" y="5646738"/>
            <a:ext cx="1247775" cy="584200"/>
          </a:xfrm>
          <a:prstGeom prst="rect">
            <a:avLst/>
          </a:prstGeom>
          <a:noFill/>
          <a:ln w="9525">
            <a:noFill/>
            <a:miter lim="800000"/>
            <a:headEnd/>
            <a:tailEnd/>
          </a:ln>
        </p:spPr>
        <p:txBody>
          <a:bodyPr wrap="none">
            <a:spAutoFit/>
          </a:bodyPr>
          <a:lstStyle/>
          <a:p>
            <a:pPr algn="ctr"/>
            <a:r>
              <a:rPr lang="en-US" sz="1600" b="1" i="1">
                <a:latin typeface="Arial Narrow" pitchFamily="34" charset="0"/>
              </a:rPr>
              <a:t>Labor market</a:t>
            </a:r>
          </a:p>
          <a:p>
            <a:pPr algn="ctr"/>
            <a:r>
              <a:rPr lang="en-US" sz="1600" b="1" i="1">
                <a:latin typeface="Arial Narrow" pitchFamily="34" charset="0"/>
              </a:rPr>
              <a:t>Culture</a:t>
            </a:r>
          </a:p>
        </p:txBody>
      </p:sp>
      <p:sp>
        <p:nvSpPr>
          <p:cNvPr id="4" name="Rectangle: Rounded Corners 3">
            <a:extLst>
              <a:ext uri="{FF2B5EF4-FFF2-40B4-BE49-F238E27FC236}">
                <a16:creationId xmlns:a16="http://schemas.microsoft.com/office/drawing/2014/main" id="{F10EE6F9-547C-41FF-BE3F-42D8F7C0049B}"/>
              </a:ext>
            </a:extLst>
          </p:cNvPr>
          <p:cNvSpPr/>
          <p:nvPr/>
        </p:nvSpPr>
        <p:spPr bwMode="auto">
          <a:xfrm>
            <a:off x="5292107" y="3528740"/>
            <a:ext cx="2011680" cy="457200"/>
          </a:xfrm>
          <a:prstGeom prst="roundRect">
            <a:avLst/>
          </a:prstGeom>
          <a:solidFill>
            <a:schemeClr val="tx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Narrow" panose="020B0606020202030204" pitchFamily="34" charset="0"/>
              </a:rPr>
              <a:t>Global Economy</a:t>
            </a:r>
          </a:p>
        </p:txBody>
      </p:sp>
      <p:sp>
        <p:nvSpPr>
          <p:cNvPr id="5" name="Rectangle: Rounded Corners 4">
            <a:extLst>
              <a:ext uri="{FF2B5EF4-FFF2-40B4-BE49-F238E27FC236}">
                <a16:creationId xmlns:a16="http://schemas.microsoft.com/office/drawing/2014/main" id="{2F0E91F4-44A7-4ACF-B982-D6F97046E8D0}"/>
              </a:ext>
            </a:extLst>
          </p:cNvPr>
          <p:cNvSpPr/>
          <p:nvPr/>
        </p:nvSpPr>
        <p:spPr bwMode="auto">
          <a:xfrm>
            <a:off x="5605463" y="2020562"/>
            <a:ext cx="1371600" cy="415090"/>
          </a:xfrm>
          <a:prstGeom prst="roundRect">
            <a:avLst/>
          </a:prstGeom>
          <a:solidFill>
            <a:schemeClr val="accent2">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Narrow" panose="020B0606020202030204" pitchFamily="34" charset="0"/>
              </a:rPr>
              <a:t>Economic</a:t>
            </a:r>
          </a:p>
        </p:txBody>
      </p:sp>
      <p:sp>
        <p:nvSpPr>
          <p:cNvPr id="26" name="Rectangle: Rounded Corners 25">
            <a:extLst>
              <a:ext uri="{FF2B5EF4-FFF2-40B4-BE49-F238E27FC236}">
                <a16:creationId xmlns:a16="http://schemas.microsoft.com/office/drawing/2014/main" id="{BE0C1A7F-204B-47F2-94C1-CCD55239E940}"/>
              </a:ext>
            </a:extLst>
          </p:cNvPr>
          <p:cNvSpPr/>
          <p:nvPr/>
        </p:nvSpPr>
        <p:spPr bwMode="auto">
          <a:xfrm>
            <a:off x="5605463" y="5128462"/>
            <a:ext cx="1371600" cy="415090"/>
          </a:xfrm>
          <a:prstGeom prst="roundRect">
            <a:avLst/>
          </a:prstGeom>
          <a:solidFill>
            <a:schemeClr val="accent2">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Narrow" panose="020B0606020202030204" pitchFamily="34" charset="0"/>
              </a:rPr>
              <a:t>Social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Global Convergence</a:t>
            </a:r>
          </a:p>
        </p:txBody>
      </p:sp>
      <p:sp>
        <p:nvSpPr>
          <p:cNvPr id="43011" name="Content Placeholder 2"/>
          <p:cNvSpPr>
            <a:spLocks noGrp="1"/>
          </p:cNvSpPr>
          <p:nvPr>
            <p:ph idx="1"/>
          </p:nvPr>
        </p:nvSpPr>
        <p:spPr/>
        <p:txBody>
          <a:bodyPr/>
          <a:lstStyle/>
          <a:p>
            <a:r>
              <a:rPr lang="en-US" dirty="0"/>
              <a:t>Global Consumer Culture</a:t>
            </a:r>
          </a:p>
          <a:p>
            <a:pPr lvl="1"/>
            <a:r>
              <a:rPr lang="en-US" dirty="0"/>
              <a:t>The setting of global common preferences:</a:t>
            </a:r>
          </a:p>
          <a:p>
            <a:pPr lvl="2"/>
            <a:r>
              <a:rPr lang="en-US" dirty="0"/>
              <a:t>Food.</a:t>
            </a:r>
          </a:p>
          <a:p>
            <a:pPr lvl="2"/>
            <a:r>
              <a:rPr lang="en-US" dirty="0"/>
              <a:t>Fashion.</a:t>
            </a:r>
          </a:p>
          <a:p>
            <a:pPr lvl="2"/>
            <a:r>
              <a:rPr lang="en-US" dirty="0"/>
              <a:t>Media (movies, music).</a:t>
            </a:r>
          </a:p>
          <a:p>
            <a:pPr lvl="2"/>
            <a:r>
              <a:rPr lang="en-US" dirty="0"/>
              <a:t>Electronics.</a:t>
            </a:r>
          </a:p>
          <a:p>
            <a:pPr lvl="2"/>
            <a:r>
              <a:rPr lang="en-US" dirty="0"/>
              <a:t>Automotive.</a:t>
            </a:r>
          </a:p>
          <a:p>
            <a:pPr lvl="1"/>
            <a:r>
              <a:rPr lang="en-US" dirty="0"/>
              <a:t>Many global goods originated from the western world:</a:t>
            </a:r>
          </a:p>
          <a:p>
            <a:pPr lvl="2"/>
            <a:r>
              <a:rPr lang="en-US" dirty="0"/>
              <a:t>Many key technologies (e.g. the automobile, the personal computer).</a:t>
            </a:r>
          </a:p>
          <a:p>
            <a:pPr lvl="2"/>
            <a:r>
              <a:rPr lang="en-US" dirty="0"/>
              <a:t>The United States has been a powerful influence on various other cultures.</a:t>
            </a:r>
          </a:p>
          <a:p>
            <a:pPr lvl="1"/>
            <a:r>
              <a:rPr lang="en-US" dirty="0"/>
              <a:t>Multinational corporations have become key agents.</a:t>
            </a:r>
          </a:p>
        </p:txBody>
      </p:sp>
    </p:spTree>
    <p:extLst>
      <p:ext uri="{BB962C8B-B14F-4D97-AF65-F5344CB8AC3E}">
        <p14:creationId xmlns:p14="http://schemas.microsoft.com/office/powerpoint/2010/main" val="3514968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16"/>
          <p:cNvSpPr>
            <a:spLocks noChangeArrowheads="1"/>
          </p:cNvSpPr>
          <p:nvPr/>
        </p:nvSpPr>
        <p:spPr bwMode="auto">
          <a:xfrm>
            <a:off x="3052764" y="1376364"/>
            <a:ext cx="6408737" cy="4846637"/>
          </a:xfrm>
          <a:prstGeom prst="ellipse">
            <a:avLst/>
          </a:prstGeom>
          <a:solidFill>
            <a:schemeClr val="accent4">
              <a:lumMod val="20000"/>
              <a:lumOff val="80000"/>
            </a:schemeClr>
          </a:solidFill>
          <a:ln w="38100" algn="ctr">
            <a:noFill/>
            <a:round/>
            <a:headEnd/>
            <a:tailEnd/>
          </a:ln>
        </p:spPr>
        <p:txBody>
          <a:bodyPr/>
          <a:lstStyle/>
          <a:p>
            <a:endParaRPr lang="en-US"/>
          </a:p>
        </p:txBody>
      </p:sp>
      <p:pic>
        <p:nvPicPr>
          <p:cNvPr id="20" name="Graphic 19" descr="World">
            <a:extLst>
              <a:ext uri="{FF2B5EF4-FFF2-40B4-BE49-F238E27FC236}">
                <a16:creationId xmlns:a16="http://schemas.microsoft.com/office/drawing/2014/main" id="{1B7F7C73-9594-40B4-80CC-EB4CFC78E4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1063" y="2166939"/>
            <a:ext cx="3200400" cy="3200400"/>
          </a:xfrm>
          <a:prstGeom prst="rect">
            <a:avLst/>
          </a:prstGeom>
        </p:spPr>
      </p:pic>
      <p:sp>
        <p:nvSpPr>
          <p:cNvPr id="21" name="Rectangle: Rounded Corners 20">
            <a:extLst>
              <a:ext uri="{FF2B5EF4-FFF2-40B4-BE49-F238E27FC236}">
                <a16:creationId xmlns:a16="http://schemas.microsoft.com/office/drawing/2014/main" id="{4F233CCF-37FC-4BE0-8C87-72D8F5755275}"/>
              </a:ext>
            </a:extLst>
          </p:cNvPr>
          <p:cNvSpPr/>
          <p:nvPr/>
        </p:nvSpPr>
        <p:spPr bwMode="auto">
          <a:xfrm>
            <a:off x="5292107" y="3528740"/>
            <a:ext cx="2011680" cy="457200"/>
          </a:xfrm>
          <a:prstGeom prst="roundRect">
            <a:avLst/>
          </a:prstGeom>
          <a:solidFill>
            <a:schemeClr val="tx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Narrow" panose="020B0606020202030204" pitchFamily="34" charset="0"/>
              </a:rPr>
              <a:t>Global Economy</a:t>
            </a:r>
          </a:p>
        </p:txBody>
      </p:sp>
      <p:sp>
        <p:nvSpPr>
          <p:cNvPr id="358403" name="Rectangle 3"/>
          <p:cNvSpPr>
            <a:spLocks noGrp="1" noChangeArrowheads="1"/>
          </p:cNvSpPr>
          <p:nvPr>
            <p:ph type="title"/>
          </p:nvPr>
        </p:nvSpPr>
        <p:spPr/>
        <p:txBody>
          <a:bodyPr/>
          <a:lstStyle/>
          <a:p>
            <a:pPr>
              <a:defRPr/>
            </a:pPr>
            <a:r>
              <a:rPr lang="en-US" dirty="0"/>
              <a:t>Global Divergence</a:t>
            </a:r>
          </a:p>
        </p:txBody>
      </p:sp>
      <p:sp>
        <p:nvSpPr>
          <p:cNvPr id="45061" name="Freeform 5"/>
          <p:cNvSpPr>
            <a:spLocks/>
          </p:cNvSpPr>
          <p:nvPr/>
        </p:nvSpPr>
        <p:spPr bwMode="auto">
          <a:xfrm rot="-3600000" flipH="1" flipV="1">
            <a:off x="3911013" y="2329778"/>
            <a:ext cx="1460500" cy="781050"/>
          </a:xfrm>
          <a:custGeom>
            <a:avLst/>
            <a:gdLst>
              <a:gd name="T0" fmla="*/ 2147483647 w 1028"/>
              <a:gd name="T1" fmla="*/ 0 h 595"/>
              <a:gd name="T2" fmla="*/ 2147483647 w 1028"/>
              <a:gd name="T3" fmla="*/ 2147483647 h 595"/>
              <a:gd name="T4" fmla="*/ 2147483647 w 1028"/>
              <a:gd name="T5" fmla="*/ 2147483647 h 595"/>
              <a:gd name="T6" fmla="*/ 2147483647 w 1028"/>
              <a:gd name="T7" fmla="*/ 2147483647 h 595"/>
              <a:gd name="T8" fmla="*/ 2147483647 w 1028"/>
              <a:gd name="T9" fmla="*/ 2147483647 h 595"/>
              <a:gd name="T10" fmla="*/ 2147483647 w 1028"/>
              <a:gd name="T11" fmla="*/ 2147483647 h 595"/>
              <a:gd name="T12" fmla="*/ 2147483647 w 1028"/>
              <a:gd name="T13" fmla="*/ 2147483647 h 595"/>
              <a:gd name="T14" fmla="*/ 2147483647 w 1028"/>
              <a:gd name="T15" fmla="*/ 2147483647 h 595"/>
              <a:gd name="T16" fmla="*/ 2147483647 w 1028"/>
              <a:gd name="T17" fmla="*/ 2147483647 h 595"/>
              <a:gd name="T18" fmla="*/ 2147483647 w 1028"/>
              <a:gd name="T19" fmla="*/ 2147483647 h 595"/>
              <a:gd name="T20" fmla="*/ 0 w 1028"/>
              <a:gd name="T21" fmla="*/ 2147483647 h 595"/>
              <a:gd name="T22" fmla="*/ 0 w 1028"/>
              <a:gd name="T23" fmla="*/ 2147483647 h 595"/>
              <a:gd name="T24" fmla="*/ 0 w 1028"/>
              <a:gd name="T25" fmla="*/ 2147483647 h 595"/>
              <a:gd name="T26" fmla="*/ 2147483647 w 1028"/>
              <a:gd name="T27" fmla="*/ 2147483647 h 595"/>
              <a:gd name="T28" fmla="*/ 2147483647 w 1028"/>
              <a:gd name="T29" fmla="*/ 2147483647 h 595"/>
              <a:gd name="T30" fmla="*/ 2147483647 w 1028"/>
              <a:gd name="T31" fmla="*/ 2147483647 h 595"/>
              <a:gd name="T32" fmla="*/ 2147483647 w 1028"/>
              <a:gd name="T33" fmla="*/ 2147483647 h 595"/>
              <a:gd name="T34" fmla="*/ 2147483647 w 1028"/>
              <a:gd name="T35" fmla="*/ 2147483647 h 595"/>
              <a:gd name="T36" fmla="*/ 2147483647 w 1028"/>
              <a:gd name="T37" fmla="*/ 2147483647 h 595"/>
              <a:gd name="T38" fmla="*/ 2147483647 w 1028"/>
              <a:gd name="T39" fmla="*/ 2147483647 h 595"/>
              <a:gd name="T40" fmla="*/ 2147483647 w 1028"/>
              <a:gd name="T41" fmla="*/ 2147483647 h 595"/>
              <a:gd name="T42" fmla="*/ 2147483647 w 1028"/>
              <a:gd name="T43" fmla="*/ 2147483647 h 595"/>
              <a:gd name="T44" fmla="*/ 2147483647 w 1028"/>
              <a:gd name="T45" fmla="*/ 2147483647 h 595"/>
              <a:gd name="T46" fmla="*/ 2147483647 w 1028"/>
              <a:gd name="T47" fmla="*/ 2147483647 h 595"/>
              <a:gd name="T48" fmla="*/ 2147483647 w 1028"/>
              <a:gd name="T49" fmla="*/ 2147483647 h 595"/>
              <a:gd name="T50" fmla="*/ 2147483647 w 1028"/>
              <a:gd name="T51" fmla="*/ 2147483647 h 595"/>
              <a:gd name="T52" fmla="*/ 2147483647 w 1028"/>
              <a:gd name="T53" fmla="*/ 2147483647 h 595"/>
              <a:gd name="T54" fmla="*/ 2147483647 w 1028"/>
              <a:gd name="T55" fmla="*/ 2147483647 h 595"/>
              <a:gd name="T56" fmla="*/ 2147483647 w 1028"/>
              <a:gd name="T57" fmla="*/ 2147483647 h 595"/>
              <a:gd name="T58" fmla="*/ 2147483647 w 1028"/>
              <a:gd name="T59" fmla="*/ 2147483647 h 595"/>
              <a:gd name="T60" fmla="*/ 2147483647 w 1028"/>
              <a:gd name="T61" fmla="*/ 2147483647 h 595"/>
              <a:gd name="T62" fmla="*/ 2147483647 w 1028"/>
              <a:gd name="T63" fmla="*/ 2147483647 h 595"/>
              <a:gd name="T64" fmla="*/ 2147483647 w 1028"/>
              <a:gd name="T65" fmla="*/ 2147483647 h 595"/>
              <a:gd name="T66" fmla="*/ 2147483647 w 1028"/>
              <a:gd name="T67" fmla="*/ 2147483647 h 595"/>
              <a:gd name="T68" fmla="*/ 2147483647 w 1028"/>
              <a:gd name="T69" fmla="*/ 2147483647 h 595"/>
              <a:gd name="T70" fmla="*/ 2147483647 w 1028"/>
              <a:gd name="T71" fmla="*/ 2147483647 h 595"/>
              <a:gd name="T72" fmla="*/ 2147483647 w 1028"/>
              <a:gd name="T73" fmla="*/ 2147483647 h 595"/>
              <a:gd name="T74" fmla="*/ 2147483647 w 1028"/>
              <a:gd name="T75" fmla="*/ 2147483647 h 595"/>
              <a:gd name="T76" fmla="*/ 2147483647 w 1028"/>
              <a:gd name="T77" fmla="*/ 2147483647 h 595"/>
              <a:gd name="T78" fmla="*/ 2147483647 w 1028"/>
              <a:gd name="T79" fmla="*/ 2147483647 h 595"/>
              <a:gd name="T80" fmla="*/ 2147483647 w 1028"/>
              <a:gd name="T81" fmla="*/ 2147483647 h 595"/>
              <a:gd name="T82" fmla="*/ 2147483647 w 1028"/>
              <a:gd name="T83" fmla="*/ 2147483647 h 595"/>
              <a:gd name="T84" fmla="*/ 2147483647 w 1028"/>
              <a:gd name="T85" fmla="*/ 2147483647 h 595"/>
              <a:gd name="T86" fmla="*/ 2147483647 w 1028"/>
              <a:gd name="T87" fmla="*/ 2147483647 h 595"/>
              <a:gd name="T88" fmla="*/ 2147483647 w 1028"/>
              <a:gd name="T89" fmla="*/ 2147483647 h 595"/>
              <a:gd name="T90" fmla="*/ 2147483647 w 1028"/>
              <a:gd name="T91" fmla="*/ 2147483647 h 595"/>
              <a:gd name="T92" fmla="*/ 2147483647 w 1028"/>
              <a:gd name="T93" fmla="*/ 2147483647 h 595"/>
              <a:gd name="T94" fmla="*/ 2147483647 w 1028"/>
              <a:gd name="T95" fmla="*/ 2147483647 h 595"/>
              <a:gd name="T96" fmla="*/ 2147483647 w 1028"/>
              <a:gd name="T97" fmla="*/ 2147483647 h 595"/>
              <a:gd name="T98" fmla="*/ 2147483647 w 1028"/>
              <a:gd name="T99" fmla="*/ 2147483647 h 595"/>
              <a:gd name="T100" fmla="*/ 2147483647 w 1028"/>
              <a:gd name="T101" fmla="*/ 2147483647 h 595"/>
              <a:gd name="T102" fmla="*/ 2147483647 w 1028"/>
              <a:gd name="T103" fmla="*/ 2147483647 h 595"/>
              <a:gd name="T104" fmla="*/ 2147483647 w 1028"/>
              <a:gd name="T105" fmla="*/ 2147483647 h 595"/>
              <a:gd name="T106" fmla="*/ 2147483647 w 1028"/>
              <a:gd name="T107" fmla="*/ 2147483647 h 595"/>
              <a:gd name="T108" fmla="*/ 2147483647 w 1028"/>
              <a:gd name="T109" fmla="*/ 2147483647 h 595"/>
              <a:gd name="T110" fmla="*/ 2147483647 w 1028"/>
              <a:gd name="T111" fmla="*/ 2147483647 h 595"/>
              <a:gd name="T112" fmla="*/ 2147483647 w 1028"/>
              <a:gd name="T113" fmla="*/ 2147483647 h 595"/>
              <a:gd name="T114" fmla="*/ 2147483647 w 1028"/>
              <a:gd name="T115" fmla="*/ 2147483647 h 595"/>
              <a:gd name="T116" fmla="*/ 2147483647 w 1028"/>
              <a:gd name="T117" fmla="*/ 2147483647 h 595"/>
              <a:gd name="T118" fmla="*/ 2147483647 w 1028"/>
              <a:gd name="T119" fmla="*/ 0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8"/>
              <a:gd name="T181" fmla="*/ 0 h 595"/>
              <a:gd name="T182" fmla="*/ 1028 w 1028"/>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8" h="595">
                <a:moveTo>
                  <a:pt x="148" y="0"/>
                </a:moveTo>
                <a:lnTo>
                  <a:pt x="115" y="33"/>
                </a:lnTo>
                <a:lnTo>
                  <a:pt x="88" y="62"/>
                </a:lnTo>
                <a:lnTo>
                  <a:pt x="63" y="93"/>
                </a:lnTo>
                <a:lnTo>
                  <a:pt x="45" y="119"/>
                </a:lnTo>
                <a:lnTo>
                  <a:pt x="30" y="142"/>
                </a:lnTo>
                <a:lnTo>
                  <a:pt x="17" y="166"/>
                </a:lnTo>
                <a:lnTo>
                  <a:pt x="8" y="189"/>
                </a:lnTo>
                <a:lnTo>
                  <a:pt x="4" y="203"/>
                </a:lnTo>
                <a:lnTo>
                  <a:pt x="1" y="214"/>
                </a:lnTo>
                <a:lnTo>
                  <a:pt x="0" y="228"/>
                </a:lnTo>
                <a:lnTo>
                  <a:pt x="0" y="242"/>
                </a:lnTo>
                <a:lnTo>
                  <a:pt x="0" y="257"/>
                </a:lnTo>
                <a:lnTo>
                  <a:pt x="2" y="272"/>
                </a:lnTo>
                <a:lnTo>
                  <a:pt x="4" y="285"/>
                </a:lnTo>
                <a:lnTo>
                  <a:pt x="11" y="300"/>
                </a:lnTo>
                <a:lnTo>
                  <a:pt x="17" y="314"/>
                </a:lnTo>
                <a:lnTo>
                  <a:pt x="26" y="325"/>
                </a:lnTo>
                <a:lnTo>
                  <a:pt x="39" y="338"/>
                </a:lnTo>
                <a:lnTo>
                  <a:pt x="53" y="352"/>
                </a:lnTo>
                <a:lnTo>
                  <a:pt x="65" y="363"/>
                </a:lnTo>
                <a:lnTo>
                  <a:pt x="80" y="375"/>
                </a:lnTo>
                <a:lnTo>
                  <a:pt x="99" y="390"/>
                </a:lnTo>
                <a:lnTo>
                  <a:pt x="117" y="400"/>
                </a:lnTo>
                <a:lnTo>
                  <a:pt x="131" y="408"/>
                </a:lnTo>
                <a:lnTo>
                  <a:pt x="146" y="417"/>
                </a:lnTo>
                <a:lnTo>
                  <a:pt x="167" y="428"/>
                </a:lnTo>
                <a:lnTo>
                  <a:pt x="185" y="437"/>
                </a:lnTo>
                <a:lnTo>
                  <a:pt x="227" y="455"/>
                </a:lnTo>
                <a:lnTo>
                  <a:pt x="268" y="472"/>
                </a:lnTo>
                <a:lnTo>
                  <a:pt x="322" y="489"/>
                </a:lnTo>
                <a:lnTo>
                  <a:pt x="372" y="503"/>
                </a:lnTo>
                <a:lnTo>
                  <a:pt x="430" y="520"/>
                </a:lnTo>
                <a:lnTo>
                  <a:pt x="490" y="536"/>
                </a:lnTo>
                <a:lnTo>
                  <a:pt x="517" y="543"/>
                </a:lnTo>
                <a:lnTo>
                  <a:pt x="370" y="594"/>
                </a:lnTo>
                <a:lnTo>
                  <a:pt x="1027" y="594"/>
                </a:lnTo>
                <a:lnTo>
                  <a:pt x="995" y="377"/>
                </a:lnTo>
                <a:lnTo>
                  <a:pt x="869" y="423"/>
                </a:lnTo>
                <a:lnTo>
                  <a:pt x="854" y="417"/>
                </a:lnTo>
                <a:lnTo>
                  <a:pt x="836" y="408"/>
                </a:lnTo>
                <a:lnTo>
                  <a:pt x="810" y="392"/>
                </a:lnTo>
                <a:lnTo>
                  <a:pt x="790" y="379"/>
                </a:lnTo>
                <a:lnTo>
                  <a:pt x="776" y="367"/>
                </a:lnTo>
                <a:lnTo>
                  <a:pt x="764" y="357"/>
                </a:lnTo>
                <a:lnTo>
                  <a:pt x="751" y="343"/>
                </a:lnTo>
                <a:lnTo>
                  <a:pt x="743" y="331"/>
                </a:lnTo>
                <a:lnTo>
                  <a:pt x="739" y="319"/>
                </a:lnTo>
                <a:lnTo>
                  <a:pt x="738" y="307"/>
                </a:lnTo>
                <a:lnTo>
                  <a:pt x="739" y="293"/>
                </a:lnTo>
                <a:lnTo>
                  <a:pt x="742" y="279"/>
                </a:lnTo>
                <a:lnTo>
                  <a:pt x="745" y="264"/>
                </a:lnTo>
                <a:lnTo>
                  <a:pt x="752" y="250"/>
                </a:lnTo>
                <a:lnTo>
                  <a:pt x="762" y="237"/>
                </a:lnTo>
                <a:lnTo>
                  <a:pt x="774" y="224"/>
                </a:lnTo>
                <a:lnTo>
                  <a:pt x="788" y="214"/>
                </a:lnTo>
                <a:lnTo>
                  <a:pt x="838" y="189"/>
                </a:lnTo>
                <a:lnTo>
                  <a:pt x="888" y="166"/>
                </a:lnTo>
                <a:lnTo>
                  <a:pt x="932" y="148"/>
                </a:lnTo>
                <a:lnTo>
                  <a:pt x="148" y="0"/>
                </a:lnTo>
              </a:path>
            </a:pathLst>
          </a:custGeom>
          <a:solidFill>
            <a:schemeClr val="accent4">
              <a:lumMod val="60000"/>
              <a:lumOff val="40000"/>
              <a:alpha val="75000"/>
            </a:schemeClr>
          </a:solidFill>
          <a:ln w="25400">
            <a:solidFill>
              <a:schemeClr val="accent5">
                <a:lumMod val="75000"/>
              </a:schemeClr>
            </a:solidFill>
            <a:round/>
            <a:headEnd/>
            <a:tailEnd/>
          </a:ln>
        </p:spPr>
        <p:txBody>
          <a:bodyPr/>
          <a:lstStyle/>
          <a:p>
            <a:endParaRPr lang="en-US"/>
          </a:p>
        </p:txBody>
      </p:sp>
      <p:sp>
        <p:nvSpPr>
          <p:cNvPr id="45062" name="Freeform 6"/>
          <p:cNvSpPr>
            <a:spLocks/>
          </p:cNvSpPr>
          <p:nvPr/>
        </p:nvSpPr>
        <p:spPr bwMode="auto">
          <a:xfrm rot="3600000" flipH="1" flipV="1">
            <a:off x="7238335" y="2368717"/>
            <a:ext cx="1460500" cy="781050"/>
          </a:xfrm>
          <a:custGeom>
            <a:avLst/>
            <a:gdLst>
              <a:gd name="T0" fmla="*/ 2147483647 w 1028"/>
              <a:gd name="T1" fmla="*/ 0 h 595"/>
              <a:gd name="T2" fmla="*/ 2147483647 w 1028"/>
              <a:gd name="T3" fmla="*/ 2147483647 h 595"/>
              <a:gd name="T4" fmla="*/ 2147483647 w 1028"/>
              <a:gd name="T5" fmla="*/ 2147483647 h 595"/>
              <a:gd name="T6" fmla="*/ 2147483647 w 1028"/>
              <a:gd name="T7" fmla="*/ 2147483647 h 595"/>
              <a:gd name="T8" fmla="*/ 2147483647 w 1028"/>
              <a:gd name="T9" fmla="*/ 2147483647 h 595"/>
              <a:gd name="T10" fmla="*/ 2147483647 w 1028"/>
              <a:gd name="T11" fmla="*/ 2147483647 h 595"/>
              <a:gd name="T12" fmla="*/ 2147483647 w 1028"/>
              <a:gd name="T13" fmla="*/ 2147483647 h 595"/>
              <a:gd name="T14" fmla="*/ 2147483647 w 1028"/>
              <a:gd name="T15" fmla="*/ 2147483647 h 595"/>
              <a:gd name="T16" fmla="*/ 2147483647 w 1028"/>
              <a:gd name="T17" fmla="*/ 2147483647 h 595"/>
              <a:gd name="T18" fmla="*/ 2147483647 w 1028"/>
              <a:gd name="T19" fmla="*/ 2147483647 h 595"/>
              <a:gd name="T20" fmla="*/ 2147483647 w 1028"/>
              <a:gd name="T21" fmla="*/ 2147483647 h 595"/>
              <a:gd name="T22" fmla="*/ 2147483647 w 1028"/>
              <a:gd name="T23" fmla="*/ 2147483647 h 595"/>
              <a:gd name="T24" fmla="*/ 2147483647 w 1028"/>
              <a:gd name="T25" fmla="*/ 2147483647 h 595"/>
              <a:gd name="T26" fmla="*/ 2147483647 w 1028"/>
              <a:gd name="T27" fmla="*/ 2147483647 h 595"/>
              <a:gd name="T28" fmla="*/ 2147483647 w 1028"/>
              <a:gd name="T29" fmla="*/ 2147483647 h 595"/>
              <a:gd name="T30" fmla="*/ 2147483647 w 1028"/>
              <a:gd name="T31" fmla="*/ 2147483647 h 595"/>
              <a:gd name="T32" fmla="*/ 2147483647 w 1028"/>
              <a:gd name="T33" fmla="*/ 2147483647 h 595"/>
              <a:gd name="T34" fmla="*/ 2147483647 w 1028"/>
              <a:gd name="T35" fmla="*/ 2147483647 h 595"/>
              <a:gd name="T36" fmla="*/ 2147483647 w 1028"/>
              <a:gd name="T37" fmla="*/ 2147483647 h 595"/>
              <a:gd name="T38" fmla="*/ 2147483647 w 1028"/>
              <a:gd name="T39" fmla="*/ 2147483647 h 595"/>
              <a:gd name="T40" fmla="*/ 2147483647 w 1028"/>
              <a:gd name="T41" fmla="*/ 2147483647 h 595"/>
              <a:gd name="T42" fmla="*/ 2147483647 w 1028"/>
              <a:gd name="T43" fmla="*/ 2147483647 h 595"/>
              <a:gd name="T44" fmla="*/ 2147483647 w 1028"/>
              <a:gd name="T45" fmla="*/ 2147483647 h 595"/>
              <a:gd name="T46" fmla="*/ 2147483647 w 1028"/>
              <a:gd name="T47" fmla="*/ 2147483647 h 595"/>
              <a:gd name="T48" fmla="*/ 2147483647 w 1028"/>
              <a:gd name="T49" fmla="*/ 2147483647 h 595"/>
              <a:gd name="T50" fmla="*/ 2147483647 w 1028"/>
              <a:gd name="T51" fmla="*/ 2147483647 h 595"/>
              <a:gd name="T52" fmla="*/ 2147483647 w 1028"/>
              <a:gd name="T53" fmla="*/ 2147483647 h 595"/>
              <a:gd name="T54" fmla="*/ 2147483647 w 1028"/>
              <a:gd name="T55" fmla="*/ 2147483647 h 595"/>
              <a:gd name="T56" fmla="*/ 2147483647 w 1028"/>
              <a:gd name="T57" fmla="*/ 2147483647 h 595"/>
              <a:gd name="T58" fmla="*/ 2147483647 w 1028"/>
              <a:gd name="T59" fmla="*/ 2147483647 h 595"/>
              <a:gd name="T60" fmla="*/ 2147483647 w 1028"/>
              <a:gd name="T61" fmla="*/ 2147483647 h 595"/>
              <a:gd name="T62" fmla="*/ 2147483647 w 1028"/>
              <a:gd name="T63" fmla="*/ 2147483647 h 595"/>
              <a:gd name="T64" fmla="*/ 2147483647 w 1028"/>
              <a:gd name="T65" fmla="*/ 2147483647 h 595"/>
              <a:gd name="T66" fmla="*/ 2147483647 w 1028"/>
              <a:gd name="T67" fmla="*/ 2147483647 h 595"/>
              <a:gd name="T68" fmla="*/ 2147483647 w 1028"/>
              <a:gd name="T69" fmla="*/ 2147483647 h 595"/>
              <a:gd name="T70" fmla="*/ 2147483647 w 1028"/>
              <a:gd name="T71" fmla="*/ 2147483647 h 595"/>
              <a:gd name="T72" fmla="*/ 0 w 1028"/>
              <a:gd name="T73" fmla="*/ 2147483647 h 595"/>
              <a:gd name="T74" fmla="*/ 2147483647 w 1028"/>
              <a:gd name="T75" fmla="*/ 2147483647 h 595"/>
              <a:gd name="T76" fmla="*/ 2147483647 w 1028"/>
              <a:gd name="T77" fmla="*/ 2147483647 h 595"/>
              <a:gd name="T78" fmla="*/ 2147483647 w 1028"/>
              <a:gd name="T79" fmla="*/ 2147483647 h 595"/>
              <a:gd name="T80" fmla="*/ 2147483647 w 1028"/>
              <a:gd name="T81" fmla="*/ 2147483647 h 595"/>
              <a:gd name="T82" fmla="*/ 2147483647 w 1028"/>
              <a:gd name="T83" fmla="*/ 2147483647 h 595"/>
              <a:gd name="T84" fmla="*/ 2147483647 w 1028"/>
              <a:gd name="T85" fmla="*/ 2147483647 h 595"/>
              <a:gd name="T86" fmla="*/ 2147483647 w 1028"/>
              <a:gd name="T87" fmla="*/ 2147483647 h 595"/>
              <a:gd name="T88" fmla="*/ 2147483647 w 1028"/>
              <a:gd name="T89" fmla="*/ 2147483647 h 595"/>
              <a:gd name="T90" fmla="*/ 2147483647 w 1028"/>
              <a:gd name="T91" fmla="*/ 2147483647 h 595"/>
              <a:gd name="T92" fmla="*/ 2147483647 w 1028"/>
              <a:gd name="T93" fmla="*/ 2147483647 h 595"/>
              <a:gd name="T94" fmla="*/ 2147483647 w 1028"/>
              <a:gd name="T95" fmla="*/ 2147483647 h 595"/>
              <a:gd name="T96" fmla="*/ 2147483647 w 1028"/>
              <a:gd name="T97" fmla="*/ 2147483647 h 595"/>
              <a:gd name="T98" fmla="*/ 2147483647 w 1028"/>
              <a:gd name="T99" fmla="*/ 2147483647 h 595"/>
              <a:gd name="T100" fmla="*/ 2147483647 w 1028"/>
              <a:gd name="T101" fmla="*/ 2147483647 h 595"/>
              <a:gd name="T102" fmla="*/ 2147483647 w 1028"/>
              <a:gd name="T103" fmla="*/ 2147483647 h 595"/>
              <a:gd name="T104" fmla="*/ 2147483647 w 1028"/>
              <a:gd name="T105" fmla="*/ 2147483647 h 595"/>
              <a:gd name="T106" fmla="*/ 2147483647 w 1028"/>
              <a:gd name="T107" fmla="*/ 2147483647 h 595"/>
              <a:gd name="T108" fmla="*/ 2147483647 w 1028"/>
              <a:gd name="T109" fmla="*/ 2147483647 h 595"/>
              <a:gd name="T110" fmla="*/ 2147483647 w 1028"/>
              <a:gd name="T111" fmla="*/ 2147483647 h 595"/>
              <a:gd name="T112" fmla="*/ 2147483647 w 1028"/>
              <a:gd name="T113" fmla="*/ 2147483647 h 595"/>
              <a:gd name="T114" fmla="*/ 2147483647 w 1028"/>
              <a:gd name="T115" fmla="*/ 2147483647 h 595"/>
              <a:gd name="T116" fmla="*/ 2147483647 w 1028"/>
              <a:gd name="T117" fmla="*/ 2147483647 h 595"/>
              <a:gd name="T118" fmla="*/ 2147483647 w 1028"/>
              <a:gd name="T119" fmla="*/ 0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8"/>
              <a:gd name="T181" fmla="*/ 0 h 595"/>
              <a:gd name="T182" fmla="*/ 1028 w 1028"/>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8" h="595">
                <a:moveTo>
                  <a:pt x="878" y="0"/>
                </a:moveTo>
                <a:lnTo>
                  <a:pt x="911" y="33"/>
                </a:lnTo>
                <a:lnTo>
                  <a:pt x="938" y="62"/>
                </a:lnTo>
                <a:lnTo>
                  <a:pt x="963" y="93"/>
                </a:lnTo>
                <a:lnTo>
                  <a:pt x="982" y="119"/>
                </a:lnTo>
                <a:lnTo>
                  <a:pt x="997" y="142"/>
                </a:lnTo>
                <a:lnTo>
                  <a:pt x="1009" y="166"/>
                </a:lnTo>
                <a:lnTo>
                  <a:pt x="1018" y="189"/>
                </a:lnTo>
                <a:lnTo>
                  <a:pt x="1022" y="203"/>
                </a:lnTo>
                <a:lnTo>
                  <a:pt x="1026" y="214"/>
                </a:lnTo>
                <a:lnTo>
                  <a:pt x="1027" y="228"/>
                </a:lnTo>
                <a:lnTo>
                  <a:pt x="1027" y="242"/>
                </a:lnTo>
                <a:lnTo>
                  <a:pt x="1027" y="257"/>
                </a:lnTo>
                <a:lnTo>
                  <a:pt x="1025" y="272"/>
                </a:lnTo>
                <a:lnTo>
                  <a:pt x="1023" y="285"/>
                </a:lnTo>
                <a:lnTo>
                  <a:pt x="1016" y="300"/>
                </a:lnTo>
                <a:lnTo>
                  <a:pt x="1009" y="314"/>
                </a:lnTo>
                <a:lnTo>
                  <a:pt x="1000" y="325"/>
                </a:lnTo>
                <a:lnTo>
                  <a:pt x="987" y="338"/>
                </a:lnTo>
                <a:lnTo>
                  <a:pt x="974" y="352"/>
                </a:lnTo>
                <a:lnTo>
                  <a:pt x="961" y="363"/>
                </a:lnTo>
                <a:lnTo>
                  <a:pt x="947" y="375"/>
                </a:lnTo>
                <a:lnTo>
                  <a:pt x="928" y="390"/>
                </a:lnTo>
                <a:lnTo>
                  <a:pt x="909" y="400"/>
                </a:lnTo>
                <a:lnTo>
                  <a:pt x="895" y="408"/>
                </a:lnTo>
                <a:lnTo>
                  <a:pt x="880" y="417"/>
                </a:lnTo>
                <a:lnTo>
                  <a:pt x="859" y="428"/>
                </a:lnTo>
                <a:lnTo>
                  <a:pt x="841" y="437"/>
                </a:lnTo>
                <a:lnTo>
                  <a:pt x="800" y="455"/>
                </a:lnTo>
                <a:lnTo>
                  <a:pt x="759" y="472"/>
                </a:lnTo>
                <a:lnTo>
                  <a:pt x="705" y="489"/>
                </a:lnTo>
                <a:lnTo>
                  <a:pt x="655" y="503"/>
                </a:lnTo>
                <a:lnTo>
                  <a:pt x="597" y="520"/>
                </a:lnTo>
                <a:lnTo>
                  <a:pt x="536" y="536"/>
                </a:lnTo>
                <a:lnTo>
                  <a:pt x="509" y="543"/>
                </a:lnTo>
                <a:lnTo>
                  <a:pt x="657" y="594"/>
                </a:lnTo>
                <a:lnTo>
                  <a:pt x="0" y="594"/>
                </a:lnTo>
                <a:lnTo>
                  <a:pt x="31" y="377"/>
                </a:lnTo>
                <a:lnTo>
                  <a:pt x="157" y="423"/>
                </a:lnTo>
                <a:lnTo>
                  <a:pt x="172" y="417"/>
                </a:lnTo>
                <a:lnTo>
                  <a:pt x="190" y="408"/>
                </a:lnTo>
                <a:lnTo>
                  <a:pt x="217" y="392"/>
                </a:lnTo>
                <a:lnTo>
                  <a:pt x="236" y="379"/>
                </a:lnTo>
                <a:lnTo>
                  <a:pt x="250" y="367"/>
                </a:lnTo>
                <a:lnTo>
                  <a:pt x="263" y="357"/>
                </a:lnTo>
                <a:lnTo>
                  <a:pt x="276" y="343"/>
                </a:lnTo>
                <a:lnTo>
                  <a:pt x="283" y="331"/>
                </a:lnTo>
                <a:lnTo>
                  <a:pt x="287" y="319"/>
                </a:lnTo>
                <a:lnTo>
                  <a:pt x="288" y="307"/>
                </a:lnTo>
                <a:lnTo>
                  <a:pt x="287" y="293"/>
                </a:lnTo>
                <a:lnTo>
                  <a:pt x="285" y="279"/>
                </a:lnTo>
                <a:lnTo>
                  <a:pt x="281" y="264"/>
                </a:lnTo>
                <a:lnTo>
                  <a:pt x="274" y="250"/>
                </a:lnTo>
                <a:lnTo>
                  <a:pt x="265" y="237"/>
                </a:lnTo>
                <a:lnTo>
                  <a:pt x="252" y="224"/>
                </a:lnTo>
                <a:lnTo>
                  <a:pt x="238" y="214"/>
                </a:lnTo>
                <a:lnTo>
                  <a:pt x="188" y="189"/>
                </a:lnTo>
                <a:lnTo>
                  <a:pt x="138" y="166"/>
                </a:lnTo>
                <a:lnTo>
                  <a:pt x="95" y="148"/>
                </a:lnTo>
                <a:lnTo>
                  <a:pt x="878" y="0"/>
                </a:lnTo>
              </a:path>
            </a:pathLst>
          </a:custGeom>
          <a:solidFill>
            <a:schemeClr val="accent4">
              <a:lumMod val="60000"/>
              <a:lumOff val="40000"/>
              <a:alpha val="75000"/>
            </a:schemeClr>
          </a:solidFill>
          <a:ln w="25400">
            <a:solidFill>
              <a:schemeClr val="accent5">
                <a:lumMod val="75000"/>
              </a:schemeClr>
            </a:solidFill>
            <a:round/>
            <a:headEnd/>
            <a:tailEnd/>
          </a:ln>
        </p:spPr>
        <p:txBody>
          <a:bodyPr/>
          <a:lstStyle/>
          <a:p>
            <a:endParaRPr lang="en-US"/>
          </a:p>
        </p:txBody>
      </p:sp>
      <p:sp>
        <p:nvSpPr>
          <p:cNvPr id="45063" name="Freeform 7"/>
          <p:cNvSpPr>
            <a:spLocks/>
          </p:cNvSpPr>
          <p:nvPr/>
        </p:nvSpPr>
        <p:spPr bwMode="auto">
          <a:xfrm rot="3600000" flipH="1" flipV="1">
            <a:off x="4044447" y="4505246"/>
            <a:ext cx="1460500" cy="781050"/>
          </a:xfrm>
          <a:custGeom>
            <a:avLst/>
            <a:gdLst>
              <a:gd name="T0" fmla="*/ 2147483647 w 1028"/>
              <a:gd name="T1" fmla="*/ 2147483647 h 595"/>
              <a:gd name="T2" fmla="*/ 2147483647 w 1028"/>
              <a:gd name="T3" fmla="*/ 2147483647 h 595"/>
              <a:gd name="T4" fmla="*/ 2147483647 w 1028"/>
              <a:gd name="T5" fmla="*/ 2147483647 h 595"/>
              <a:gd name="T6" fmla="*/ 2147483647 w 1028"/>
              <a:gd name="T7" fmla="*/ 2147483647 h 595"/>
              <a:gd name="T8" fmla="*/ 2147483647 w 1028"/>
              <a:gd name="T9" fmla="*/ 2147483647 h 595"/>
              <a:gd name="T10" fmla="*/ 2147483647 w 1028"/>
              <a:gd name="T11" fmla="*/ 2147483647 h 595"/>
              <a:gd name="T12" fmla="*/ 2147483647 w 1028"/>
              <a:gd name="T13" fmla="*/ 2147483647 h 595"/>
              <a:gd name="T14" fmla="*/ 2147483647 w 1028"/>
              <a:gd name="T15" fmla="*/ 2147483647 h 595"/>
              <a:gd name="T16" fmla="*/ 2147483647 w 1028"/>
              <a:gd name="T17" fmla="*/ 2147483647 h 595"/>
              <a:gd name="T18" fmla="*/ 2147483647 w 1028"/>
              <a:gd name="T19" fmla="*/ 2147483647 h 595"/>
              <a:gd name="T20" fmla="*/ 0 w 1028"/>
              <a:gd name="T21" fmla="*/ 2147483647 h 595"/>
              <a:gd name="T22" fmla="*/ 0 w 1028"/>
              <a:gd name="T23" fmla="*/ 2147483647 h 595"/>
              <a:gd name="T24" fmla="*/ 0 w 1028"/>
              <a:gd name="T25" fmla="*/ 2147483647 h 595"/>
              <a:gd name="T26" fmla="*/ 2147483647 w 1028"/>
              <a:gd name="T27" fmla="*/ 2147483647 h 595"/>
              <a:gd name="T28" fmla="*/ 2147483647 w 1028"/>
              <a:gd name="T29" fmla="*/ 2147483647 h 595"/>
              <a:gd name="T30" fmla="*/ 2147483647 w 1028"/>
              <a:gd name="T31" fmla="*/ 2147483647 h 595"/>
              <a:gd name="T32" fmla="*/ 2147483647 w 1028"/>
              <a:gd name="T33" fmla="*/ 2147483647 h 595"/>
              <a:gd name="T34" fmla="*/ 2147483647 w 1028"/>
              <a:gd name="T35" fmla="*/ 2147483647 h 595"/>
              <a:gd name="T36" fmla="*/ 2147483647 w 1028"/>
              <a:gd name="T37" fmla="*/ 2147483647 h 595"/>
              <a:gd name="T38" fmla="*/ 2147483647 w 1028"/>
              <a:gd name="T39" fmla="*/ 2147483647 h 595"/>
              <a:gd name="T40" fmla="*/ 2147483647 w 1028"/>
              <a:gd name="T41" fmla="*/ 2147483647 h 595"/>
              <a:gd name="T42" fmla="*/ 2147483647 w 1028"/>
              <a:gd name="T43" fmla="*/ 2147483647 h 595"/>
              <a:gd name="T44" fmla="*/ 2147483647 w 1028"/>
              <a:gd name="T45" fmla="*/ 2147483647 h 595"/>
              <a:gd name="T46" fmla="*/ 2147483647 w 1028"/>
              <a:gd name="T47" fmla="*/ 2147483647 h 595"/>
              <a:gd name="T48" fmla="*/ 2147483647 w 1028"/>
              <a:gd name="T49" fmla="*/ 2147483647 h 595"/>
              <a:gd name="T50" fmla="*/ 2147483647 w 1028"/>
              <a:gd name="T51" fmla="*/ 2147483647 h 595"/>
              <a:gd name="T52" fmla="*/ 2147483647 w 1028"/>
              <a:gd name="T53" fmla="*/ 2147483647 h 595"/>
              <a:gd name="T54" fmla="*/ 2147483647 w 1028"/>
              <a:gd name="T55" fmla="*/ 2147483647 h 595"/>
              <a:gd name="T56" fmla="*/ 2147483647 w 1028"/>
              <a:gd name="T57" fmla="*/ 2147483647 h 595"/>
              <a:gd name="T58" fmla="*/ 2147483647 w 1028"/>
              <a:gd name="T59" fmla="*/ 2147483647 h 595"/>
              <a:gd name="T60" fmla="*/ 2147483647 w 1028"/>
              <a:gd name="T61" fmla="*/ 2147483647 h 595"/>
              <a:gd name="T62" fmla="*/ 2147483647 w 1028"/>
              <a:gd name="T63" fmla="*/ 2147483647 h 595"/>
              <a:gd name="T64" fmla="*/ 2147483647 w 1028"/>
              <a:gd name="T65" fmla="*/ 2147483647 h 595"/>
              <a:gd name="T66" fmla="*/ 2147483647 w 1028"/>
              <a:gd name="T67" fmla="*/ 2147483647 h 595"/>
              <a:gd name="T68" fmla="*/ 2147483647 w 1028"/>
              <a:gd name="T69" fmla="*/ 2147483647 h 595"/>
              <a:gd name="T70" fmla="*/ 2147483647 w 1028"/>
              <a:gd name="T71" fmla="*/ 0 h 595"/>
              <a:gd name="T72" fmla="*/ 2147483647 w 1028"/>
              <a:gd name="T73" fmla="*/ 0 h 595"/>
              <a:gd name="T74" fmla="*/ 2147483647 w 1028"/>
              <a:gd name="T75" fmla="*/ 2147483647 h 595"/>
              <a:gd name="T76" fmla="*/ 2147483647 w 1028"/>
              <a:gd name="T77" fmla="*/ 2147483647 h 595"/>
              <a:gd name="T78" fmla="*/ 2147483647 w 1028"/>
              <a:gd name="T79" fmla="*/ 2147483647 h 595"/>
              <a:gd name="T80" fmla="*/ 2147483647 w 1028"/>
              <a:gd name="T81" fmla="*/ 2147483647 h 595"/>
              <a:gd name="T82" fmla="*/ 2147483647 w 1028"/>
              <a:gd name="T83" fmla="*/ 2147483647 h 595"/>
              <a:gd name="T84" fmla="*/ 2147483647 w 1028"/>
              <a:gd name="T85" fmla="*/ 2147483647 h 595"/>
              <a:gd name="T86" fmla="*/ 2147483647 w 1028"/>
              <a:gd name="T87" fmla="*/ 2147483647 h 595"/>
              <a:gd name="T88" fmla="*/ 2147483647 w 1028"/>
              <a:gd name="T89" fmla="*/ 2147483647 h 595"/>
              <a:gd name="T90" fmla="*/ 2147483647 w 1028"/>
              <a:gd name="T91" fmla="*/ 2147483647 h 595"/>
              <a:gd name="T92" fmla="*/ 2147483647 w 1028"/>
              <a:gd name="T93" fmla="*/ 2147483647 h 595"/>
              <a:gd name="T94" fmla="*/ 2147483647 w 1028"/>
              <a:gd name="T95" fmla="*/ 2147483647 h 595"/>
              <a:gd name="T96" fmla="*/ 2147483647 w 1028"/>
              <a:gd name="T97" fmla="*/ 2147483647 h 595"/>
              <a:gd name="T98" fmla="*/ 2147483647 w 1028"/>
              <a:gd name="T99" fmla="*/ 2147483647 h 595"/>
              <a:gd name="T100" fmla="*/ 2147483647 w 1028"/>
              <a:gd name="T101" fmla="*/ 2147483647 h 595"/>
              <a:gd name="T102" fmla="*/ 2147483647 w 1028"/>
              <a:gd name="T103" fmla="*/ 2147483647 h 595"/>
              <a:gd name="T104" fmla="*/ 2147483647 w 1028"/>
              <a:gd name="T105" fmla="*/ 2147483647 h 595"/>
              <a:gd name="T106" fmla="*/ 2147483647 w 1028"/>
              <a:gd name="T107" fmla="*/ 2147483647 h 595"/>
              <a:gd name="T108" fmla="*/ 2147483647 w 1028"/>
              <a:gd name="T109" fmla="*/ 2147483647 h 595"/>
              <a:gd name="T110" fmla="*/ 2147483647 w 1028"/>
              <a:gd name="T111" fmla="*/ 2147483647 h 595"/>
              <a:gd name="T112" fmla="*/ 2147483647 w 1028"/>
              <a:gd name="T113" fmla="*/ 2147483647 h 595"/>
              <a:gd name="T114" fmla="*/ 2147483647 w 1028"/>
              <a:gd name="T115" fmla="*/ 2147483647 h 595"/>
              <a:gd name="T116" fmla="*/ 2147483647 w 1028"/>
              <a:gd name="T117" fmla="*/ 2147483647 h 595"/>
              <a:gd name="T118" fmla="*/ 2147483647 w 1028"/>
              <a:gd name="T119" fmla="*/ 2147483647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8"/>
              <a:gd name="T181" fmla="*/ 0 h 595"/>
              <a:gd name="T182" fmla="*/ 1028 w 1028"/>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8" h="595">
                <a:moveTo>
                  <a:pt x="149" y="594"/>
                </a:moveTo>
                <a:lnTo>
                  <a:pt x="115" y="560"/>
                </a:lnTo>
                <a:lnTo>
                  <a:pt x="88" y="531"/>
                </a:lnTo>
                <a:lnTo>
                  <a:pt x="63" y="500"/>
                </a:lnTo>
                <a:lnTo>
                  <a:pt x="45" y="474"/>
                </a:lnTo>
                <a:lnTo>
                  <a:pt x="30" y="451"/>
                </a:lnTo>
                <a:lnTo>
                  <a:pt x="18" y="427"/>
                </a:lnTo>
                <a:lnTo>
                  <a:pt x="9" y="404"/>
                </a:lnTo>
                <a:lnTo>
                  <a:pt x="4" y="390"/>
                </a:lnTo>
                <a:lnTo>
                  <a:pt x="1" y="379"/>
                </a:lnTo>
                <a:lnTo>
                  <a:pt x="0" y="365"/>
                </a:lnTo>
                <a:lnTo>
                  <a:pt x="0" y="351"/>
                </a:lnTo>
                <a:lnTo>
                  <a:pt x="0" y="336"/>
                </a:lnTo>
                <a:lnTo>
                  <a:pt x="2" y="321"/>
                </a:lnTo>
                <a:lnTo>
                  <a:pt x="4" y="309"/>
                </a:lnTo>
                <a:lnTo>
                  <a:pt x="11" y="293"/>
                </a:lnTo>
                <a:lnTo>
                  <a:pt x="18" y="280"/>
                </a:lnTo>
                <a:lnTo>
                  <a:pt x="27" y="269"/>
                </a:lnTo>
                <a:lnTo>
                  <a:pt x="39" y="255"/>
                </a:lnTo>
                <a:lnTo>
                  <a:pt x="53" y="241"/>
                </a:lnTo>
                <a:lnTo>
                  <a:pt x="65" y="231"/>
                </a:lnTo>
                <a:lnTo>
                  <a:pt x="80" y="219"/>
                </a:lnTo>
                <a:lnTo>
                  <a:pt x="99" y="204"/>
                </a:lnTo>
                <a:lnTo>
                  <a:pt x="117" y="193"/>
                </a:lnTo>
                <a:lnTo>
                  <a:pt x="131" y="186"/>
                </a:lnTo>
                <a:lnTo>
                  <a:pt x="147" y="177"/>
                </a:lnTo>
                <a:lnTo>
                  <a:pt x="167" y="166"/>
                </a:lnTo>
                <a:lnTo>
                  <a:pt x="186" y="156"/>
                </a:lnTo>
                <a:lnTo>
                  <a:pt x="227" y="138"/>
                </a:lnTo>
                <a:lnTo>
                  <a:pt x="268" y="121"/>
                </a:lnTo>
                <a:lnTo>
                  <a:pt x="322" y="105"/>
                </a:lnTo>
                <a:lnTo>
                  <a:pt x="372" y="90"/>
                </a:lnTo>
                <a:lnTo>
                  <a:pt x="430" y="74"/>
                </a:lnTo>
                <a:lnTo>
                  <a:pt x="490" y="57"/>
                </a:lnTo>
                <a:lnTo>
                  <a:pt x="517" y="51"/>
                </a:lnTo>
                <a:lnTo>
                  <a:pt x="370" y="0"/>
                </a:lnTo>
                <a:lnTo>
                  <a:pt x="1027" y="0"/>
                </a:lnTo>
                <a:lnTo>
                  <a:pt x="996" y="216"/>
                </a:lnTo>
                <a:lnTo>
                  <a:pt x="869" y="170"/>
                </a:lnTo>
                <a:lnTo>
                  <a:pt x="854" y="176"/>
                </a:lnTo>
                <a:lnTo>
                  <a:pt x="836" y="185"/>
                </a:lnTo>
                <a:lnTo>
                  <a:pt x="810" y="201"/>
                </a:lnTo>
                <a:lnTo>
                  <a:pt x="790" y="214"/>
                </a:lnTo>
                <a:lnTo>
                  <a:pt x="777" y="226"/>
                </a:lnTo>
                <a:lnTo>
                  <a:pt x="764" y="237"/>
                </a:lnTo>
                <a:lnTo>
                  <a:pt x="751" y="251"/>
                </a:lnTo>
                <a:lnTo>
                  <a:pt x="743" y="262"/>
                </a:lnTo>
                <a:lnTo>
                  <a:pt x="739" y="274"/>
                </a:lnTo>
                <a:lnTo>
                  <a:pt x="738" y="286"/>
                </a:lnTo>
                <a:lnTo>
                  <a:pt x="739" y="300"/>
                </a:lnTo>
                <a:lnTo>
                  <a:pt x="742" y="314"/>
                </a:lnTo>
                <a:lnTo>
                  <a:pt x="745" y="329"/>
                </a:lnTo>
                <a:lnTo>
                  <a:pt x="752" y="343"/>
                </a:lnTo>
                <a:lnTo>
                  <a:pt x="762" y="356"/>
                </a:lnTo>
                <a:lnTo>
                  <a:pt x="774" y="369"/>
                </a:lnTo>
                <a:lnTo>
                  <a:pt x="788" y="379"/>
                </a:lnTo>
                <a:lnTo>
                  <a:pt x="838" y="404"/>
                </a:lnTo>
                <a:lnTo>
                  <a:pt x="888" y="427"/>
                </a:lnTo>
                <a:lnTo>
                  <a:pt x="932" y="446"/>
                </a:lnTo>
                <a:lnTo>
                  <a:pt x="149" y="594"/>
                </a:lnTo>
              </a:path>
            </a:pathLst>
          </a:custGeom>
          <a:solidFill>
            <a:schemeClr val="accent4">
              <a:lumMod val="60000"/>
              <a:lumOff val="40000"/>
              <a:alpha val="75000"/>
            </a:schemeClr>
          </a:solidFill>
          <a:ln w="25400">
            <a:solidFill>
              <a:schemeClr val="accent5">
                <a:lumMod val="75000"/>
              </a:schemeClr>
            </a:solidFill>
            <a:round/>
            <a:headEnd/>
            <a:tailEnd/>
          </a:ln>
        </p:spPr>
        <p:txBody>
          <a:bodyPr/>
          <a:lstStyle/>
          <a:p>
            <a:endParaRPr lang="en-US"/>
          </a:p>
        </p:txBody>
      </p:sp>
      <p:sp>
        <p:nvSpPr>
          <p:cNvPr id="45064" name="Freeform 8"/>
          <p:cNvSpPr>
            <a:spLocks/>
          </p:cNvSpPr>
          <p:nvPr/>
        </p:nvSpPr>
        <p:spPr bwMode="auto">
          <a:xfrm rot="-3600000" flipH="1" flipV="1">
            <a:off x="7111796" y="4541632"/>
            <a:ext cx="1458913" cy="781050"/>
          </a:xfrm>
          <a:custGeom>
            <a:avLst/>
            <a:gdLst>
              <a:gd name="T0" fmla="*/ 2147483647 w 1027"/>
              <a:gd name="T1" fmla="*/ 2147483647 h 595"/>
              <a:gd name="T2" fmla="*/ 2147483647 w 1027"/>
              <a:gd name="T3" fmla="*/ 2147483647 h 595"/>
              <a:gd name="T4" fmla="*/ 2147483647 w 1027"/>
              <a:gd name="T5" fmla="*/ 2147483647 h 595"/>
              <a:gd name="T6" fmla="*/ 2147483647 w 1027"/>
              <a:gd name="T7" fmla="*/ 2147483647 h 595"/>
              <a:gd name="T8" fmla="*/ 2147483647 w 1027"/>
              <a:gd name="T9" fmla="*/ 2147483647 h 595"/>
              <a:gd name="T10" fmla="*/ 2147483647 w 1027"/>
              <a:gd name="T11" fmla="*/ 2147483647 h 595"/>
              <a:gd name="T12" fmla="*/ 2147483647 w 1027"/>
              <a:gd name="T13" fmla="*/ 2147483647 h 595"/>
              <a:gd name="T14" fmla="*/ 2147483647 w 1027"/>
              <a:gd name="T15" fmla="*/ 2147483647 h 595"/>
              <a:gd name="T16" fmla="*/ 2147483647 w 1027"/>
              <a:gd name="T17" fmla="*/ 2147483647 h 595"/>
              <a:gd name="T18" fmla="*/ 2147483647 w 1027"/>
              <a:gd name="T19" fmla="*/ 2147483647 h 595"/>
              <a:gd name="T20" fmla="*/ 2147483647 w 1027"/>
              <a:gd name="T21" fmla="*/ 2147483647 h 595"/>
              <a:gd name="T22" fmla="*/ 2147483647 w 1027"/>
              <a:gd name="T23" fmla="*/ 2147483647 h 595"/>
              <a:gd name="T24" fmla="*/ 2147483647 w 1027"/>
              <a:gd name="T25" fmla="*/ 2147483647 h 595"/>
              <a:gd name="T26" fmla="*/ 2147483647 w 1027"/>
              <a:gd name="T27" fmla="*/ 2147483647 h 595"/>
              <a:gd name="T28" fmla="*/ 2147483647 w 1027"/>
              <a:gd name="T29" fmla="*/ 2147483647 h 595"/>
              <a:gd name="T30" fmla="*/ 2147483647 w 1027"/>
              <a:gd name="T31" fmla="*/ 2147483647 h 595"/>
              <a:gd name="T32" fmla="*/ 2147483647 w 1027"/>
              <a:gd name="T33" fmla="*/ 2147483647 h 595"/>
              <a:gd name="T34" fmla="*/ 2147483647 w 1027"/>
              <a:gd name="T35" fmla="*/ 2147483647 h 595"/>
              <a:gd name="T36" fmla="*/ 2147483647 w 1027"/>
              <a:gd name="T37" fmla="*/ 2147483647 h 595"/>
              <a:gd name="T38" fmla="*/ 2147483647 w 1027"/>
              <a:gd name="T39" fmla="*/ 2147483647 h 595"/>
              <a:gd name="T40" fmla="*/ 2147483647 w 1027"/>
              <a:gd name="T41" fmla="*/ 2147483647 h 595"/>
              <a:gd name="T42" fmla="*/ 2147483647 w 1027"/>
              <a:gd name="T43" fmla="*/ 2147483647 h 595"/>
              <a:gd name="T44" fmla="*/ 2147483647 w 1027"/>
              <a:gd name="T45" fmla="*/ 2147483647 h 595"/>
              <a:gd name="T46" fmla="*/ 2147483647 w 1027"/>
              <a:gd name="T47" fmla="*/ 2147483647 h 595"/>
              <a:gd name="T48" fmla="*/ 2147483647 w 1027"/>
              <a:gd name="T49" fmla="*/ 2147483647 h 595"/>
              <a:gd name="T50" fmla="*/ 2147483647 w 1027"/>
              <a:gd name="T51" fmla="*/ 2147483647 h 595"/>
              <a:gd name="T52" fmla="*/ 2147483647 w 1027"/>
              <a:gd name="T53" fmla="*/ 2147483647 h 595"/>
              <a:gd name="T54" fmla="*/ 2147483647 w 1027"/>
              <a:gd name="T55" fmla="*/ 2147483647 h 595"/>
              <a:gd name="T56" fmla="*/ 2147483647 w 1027"/>
              <a:gd name="T57" fmla="*/ 2147483647 h 595"/>
              <a:gd name="T58" fmla="*/ 2147483647 w 1027"/>
              <a:gd name="T59" fmla="*/ 2147483647 h 595"/>
              <a:gd name="T60" fmla="*/ 2147483647 w 1027"/>
              <a:gd name="T61" fmla="*/ 2147483647 h 595"/>
              <a:gd name="T62" fmla="*/ 2147483647 w 1027"/>
              <a:gd name="T63" fmla="*/ 2147483647 h 595"/>
              <a:gd name="T64" fmla="*/ 2147483647 w 1027"/>
              <a:gd name="T65" fmla="*/ 2147483647 h 595"/>
              <a:gd name="T66" fmla="*/ 2147483647 w 1027"/>
              <a:gd name="T67" fmla="*/ 2147483647 h 595"/>
              <a:gd name="T68" fmla="*/ 2147483647 w 1027"/>
              <a:gd name="T69" fmla="*/ 2147483647 h 595"/>
              <a:gd name="T70" fmla="*/ 2147483647 w 1027"/>
              <a:gd name="T71" fmla="*/ 0 h 595"/>
              <a:gd name="T72" fmla="*/ 0 w 1027"/>
              <a:gd name="T73" fmla="*/ 0 h 595"/>
              <a:gd name="T74" fmla="*/ 2147483647 w 1027"/>
              <a:gd name="T75" fmla="*/ 2147483647 h 595"/>
              <a:gd name="T76" fmla="*/ 2147483647 w 1027"/>
              <a:gd name="T77" fmla="*/ 2147483647 h 595"/>
              <a:gd name="T78" fmla="*/ 2147483647 w 1027"/>
              <a:gd name="T79" fmla="*/ 2147483647 h 595"/>
              <a:gd name="T80" fmla="*/ 2147483647 w 1027"/>
              <a:gd name="T81" fmla="*/ 2147483647 h 595"/>
              <a:gd name="T82" fmla="*/ 2147483647 w 1027"/>
              <a:gd name="T83" fmla="*/ 2147483647 h 595"/>
              <a:gd name="T84" fmla="*/ 2147483647 w 1027"/>
              <a:gd name="T85" fmla="*/ 2147483647 h 595"/>
              <a:gd name="T86" fmla="*/ 2147483647 w 1027"/>
              <a:gd name="T87" fmla="*/ 2147483647 h 595"/>
              <a:gd name="T88" fmla="*/ 2147483647 w 1027"/>
              <a:gd name="T89" fmla="*/ 2147483647 h 595"/>
              <a:gd name="T90" fmla="*/ 2147483647 w 1027"/>
              <a:gd name="T91" fmla="*/ 2147483647 h 595"/>
              <a:gd name="T92" fmla="*/ 2147483647 w 1027"/>
              <a:gd name="T93" fmla="*/ 2147483647 h 595"/>
              <a:gd name="T94" fmla="*/ 2147483647 w 1027"/>
              <a:gd name="T95" fmla="*/ 2147483647 h 595"/>
              <a:gd name="T96" fmla="*/ 2147483647 w 1027"/>
              <a:gd name="T97" fmla="*/ 2147483647 h 595"/>
              <a:gd name="T98" fmla="*/ 2147483647 w 1027"/>
              <a:gd name="T99" fmla="*/ 2147483647 h 595"/>
              <a:gd name="T100" fmla="*/ 2147483647 w 1027"/>
              <a:gd name="T101" fmla="*/ 2147483647 h 595"/>
              <a:gd name="T102" fmla="*/ 2147483647 w 1027"/>
              <a:gd name="T103" fmla="*/ 2147483647 h 595"/>
              <a:gd name="T104" fmla="*/ 2147483647 w 1027"/>
              <a:gd name="T105" fmla="*/ 2147483647 h 595"/>
              <a:gd name="T106" fmla="*/ 2147483647 w 1027"/>
              <a:gd name="T107" fmla="*/ 2147483647 h 595"/>
              <a:gd name="T108" fmla="*/ 2147483647 w 1027"/>
              <a:gd name="T109" fmla="*/ 2147483647 h 595"/>
              <a:gd name="T110" fmla="*/ 2147483647 w 1027"/>
              <a:gd name="T111" fmla="*/ 2147483647 h 595"/>
              <a:gd name="T112" fmla="*/ 2147483647 w 1027"/>
              <a:gd name="T113" fmla="*/ 2147483647 h 595"/>
              <a:gd name="T114" fmla="*/ 2147483647 w 1027"/>
              <a:gd name="T115" fmla="*/ 2147483647 h 595"/>
              <a:gd name="T116" fmla="*/ 2147483647 w 1027"/>
              <a:gd name="T117" fmla="*/ 2147483647 h 595"/>
              <a:gd name="T118" fmla="*/ 2147483647 w 1027"/>
              <a:gd name="T119" fmla="*/ 2147483647 h 5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595"/>
              <a:gd name="T182" fmla="*/ 1027 w 1027"/>
              <a:gd name="T183" fmla="*/ 595 h 5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595">
                <a:moveTo>
                  <a:pt x="878" y="594"/>
                </a:moveTo>
                <a:lnTo>
                  <a:pt x="911" y="560"/>
                </a:lnTo>
                <a:lnTo>
                  <a:pt x="938" y="531"/>
                </a:lnTo>
                <a:lnTo>
                  <a:pt x="963" y="500"/>
                </a:lnTo>
                <a:lnTo>
                  <a:pt x="982" y="474"/>
                </a:lnTo>
                <a:lnTo>
                  <a:pt x="997" y="451"/>
                </a:lnTo>
                <a:lnTo>
                  <a:pt x="1009" y="427"/>
                </a:lnTo>
                <a:lnTo>
                  <a:pt x="1018" y="404"/>
                </a:lnTo>
                <a:lnTo>
                  <a:pt x="1022" y="390"/>
                </a:lnTo>
                <a:lnTo>
                  <a:pt x="1026" y="379"/>
                </a:lnTo>
                <a:lnTo>
                  <a:pt x="1026" y="365"/>
                </a:lnTo>
                <a:lnTo>
                  <a:pt x="1026" y="351"/>
                </a:lnTo>
                <a:lnTo>
                  <a:pt x="1026" y="336"/>
                </a:lnTo>
                <a:lnTo>
                  <a:pt x="1025" y="321"/>
                </a:lnTo>
                <a:lnTo>
                  <a:pt x="1023" y="309"/>
                </a:lnTo>
                <a:lnTo>
                  <a:pt x="1016" y="293"/>
                </a:lnTo>
                <a:lnTo>
                  <a:pt x="1009" y="280"/>
                </a:lnTo>
                <a:lnTo>
                  <a:pt x="1000" y="269"/>
                </a:lnTo>
                <a:lnTo>
                  <a:pt x="988" y="255"/>
                </a:lnTo>
                <a:lnTo>
                  <a:pt x="974" y="241"/>
                </a:lnTo>
                <a:lnTo>
                  <a:pt x="961" y="231"/>
                </a:lnTo>
                <a:lnTo>
                  <a:pt x="947" y="219"/>
                </a:lnTo>
                <a:lnTo>
                  <a:pt x="928" y="204"/>
                </a:lnTo>
                <a:lnTo>
                  <a:pt x="909" y="193"/>
                </a:lnTo>
                <a:lnTo>
                  <a:pt x="895" y="186"/>
                </a:lnTo>
                <a:lnTo>
                  <a:pt x="880" y="177"/>
                </a:lnTo>
                <a:lnTo>
                  <a:pt x="859" y="166"/>
                </a:lnTo>
                <a:lnTo>
                  <a:pt x="841" y="156"/>
                </a:lnTo>
                <a:lnTo>
                  <a:pt x="800" y="138"/>
                </a:lnTo>
                <a:lnTo>
                  <a:pt x="759" y="121"/>
                </a:lnTo>
                <a:lnTo>
                  <a:pt x="705" y="105"/>
                </a:lnTo>
                <a:lnTo>
                  <a:pt x="655" y="90"/>
                </a:lnTo>
                <a:lnTo>
                  <a:pt x="597" y="74"/>
                </a:lnTo>
                <a:lnTo>
                  <a:pt x="536" y="57"/>
                </a:lnTo>
                <a:lnTo>
                  <a:pt x="509" y="51"/>
                </a:lnTo>
                <a:lnTo>
                  <a:pt x="657" y="0"/>
                </a:lnTo>
                <a:lnTo>
                  <a:pt x="0" y="0"/>
                </a:lnTo>
                <a:lnTo>
                  <a:pt x="31" y="216"/>
                </a:lnTo>
                <a:lnTo>
                  <a:pt x="157" y="170"/>
                </a:lnTo>
                <a:lnTo>
                  <a:pt x="173" y="176"/>
                </a:lnTo>
                <a:lnTo>
                  <a:pt x="191" y="185"/>
                </a:lnTo>
                <a:lnTo>
                  <a:pt x="217" y="201"/>
                </a:lnTo>
                <a:lnTo>
                  <a:pt x="236" y="214"/>
                </a:lnTo>
                <a:lnTo>
                  <a:pt x="250" y="226"/>
                </a:lnTo>
                <a:lnTo>
                  <a:pt x="263" y="237"/>
                </a:lnTo>
                <a:lnTo>
                  <a:pt x="276" y="251"/>
                </a:lnTo>
                <a:lnTo>
                  <a:pt x="283" y="262"/>
                </a:lnTo>
                <a:lnTo>
                  <a:pt x="288" y="274"/>
                </a:lnTo>
                <a:lnTo>
                  <a:pt x="288" y="286"/>
                </a:lnTo>
                <a:lnTo>
                  <a:pt x="288" y="300"/>
                </a:lnTo>
                <a:lnTo>
                  <a:pt x="285" y="314"/>
                </a:lnTo>
                <a:lnTo>
                  <a:pt x="281" y="329"/>
                </a:lnTo>
                <a:lnTo>
                  <a:pt x="274" y="343"/>
                </a:lnTo>
                <a:lnTo>
                  <a:pt x="265" y="356"/>
                </a:lnTo>
                <a:lnTo>
                  <a:pt x="252" y="369"/>
                </a:lnTo>
                <a:lnTo>
                  <a:pt x="238" y="379"/>
                </a:lnTo>
                <a:lnTo>
                  <a:pt x="189" y="404"/>
                </a:lnTo>
                <a:lnTo>
                  <a:pt x="139" y="427"/>
                </a:lnTo>
                <a:lnTo>
                  <a:pt x="95" y="446"/>
                </a:lnTo>
                <a:lnTo>
                  <a:pt x="878" y="594"/>
                </a:lnTo>
              </a:path>
            </a:pathLst>
          </a:custGeom>
          <a:solidFill>
            <a:schemeClr val="accent4">
              <a:lumMod val="60000"/>
              <a:lumOff val="40000"/>
              <a:alpha val="75000"/>
            </a:schemeClr>
          </a:solidFill>
          <a:ln w="25400">
            <a:solidFill>
              <a:schemeClr val="accent5">
                <a:lumMod val="75000"/>
              </a:schemeClr>
            </a:solidFill>
            <a:round/>
            <a:headEnd/>
            <a:tailEnd/>
          </a:ln>
        </p:spPr>
        <p:txBody>
          <a:bodyPr/>
          <a:lstStyle/>
          <a:p>
            <a:endParaRPr lang="en-US"/>
          </a:p>
        </p:txBody>
      </p:sp>
      <p:sp>
        <p:nvSpPr>
          <p:cNvPr id="34824" name="Rectangle 9"/>
          <p:cNvSpPr>
            <a:spLocks noChangeArrowheads="1"/>
          </p:cNvSpPr>
          <p:nvPr/>
        </p:nvSpPr>
        <p:spPr bwMode="auto">
          <a:xfrm rot="18542329">
            <a:off x="4500474" y="2768849"/>
            <a:ext cx="1162050" cy="369887"/>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Corruption</a:t>
            </a:r>
          </a:p>
        </p:txBody>
      </p:sp>
      <p:sp>
        <p:nvSpPr>
          <p:cNvPr id="34825" name="Rectangle 10"/>
          <p:cNvSpPr>
            <a:spLocks noChangeArrowheads="1"/>
          </p:cNvSpPr>
          <p:nvPr/>
        </p:nvSpPr>
        <p:spPr bwMode="auto">
          <a:xfrm rot="2933742">
            <a:off x="7085185" y="2803024"/>
            <a:ext cx="881062" cy="369888"/>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Poverty</a:t>
            </a:r>
          </a:p>
        </p:txBody>
      </p:sp>
      <p:sp>
        <p:nvSpPr>
          <p:cNvPr id="34826" name="Rectangle 11"/>
          <p:cNvSpPr>
            <a:spLocks noChangeArrowheads="1"/>
          </p:cNvSpPr>
          <p:nvPr/>
        </p:nvSpPr>
        <p:spPr bwMode="auto">
          <a:xfrm rot="2967652">
            <a:off x="4855660" y="4467146"/>
            <a:ext cx="722313" cy="369888"/>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Crime</a:t>
            </a:r>
          </a:p>
        </p:txBody>
      </p:sp>
      <p:sp>
        <p:nvSpPr>
          <p:cNvPr id="34827" name="Rectangle 12"/>
          <p:cNvSpPr>
            <a:spLocks noChangeArrowheads="1"/>
          </p:cNvSpPr>
          <p:nvPr/>
        </p:nvSpPr>
        <p:spPr bwMode="auto">
          <a:xfrm rot="18643692">
            <a:off x="6820324" y="4457620"/>
            <a:ext cx="1230312" cy="369887"/>
          </a:xfrm>
          <a:prstGeom prst="rect">
            <a:avLst/>
          </a:prstGeom>
          <a:noFill/>
          <a:ln w="9525">
            <a:noFill/>
            <a:miter lim="800000"/>
            <a:headEnd/>
            <a:tailEnd/>
          </a:ln>
        </p:spPr>
        <p:txBody>
          <a:bodyPr wrap="none" lIns="92075" tIns="46038" rIns="92075" bIns="46038">
            <a:spAutoFit/>
          </a:bodyPr>
          <a:lstStyle/>
          <a:p>
            <a:pPr>
              <a:defRPr/>
            </a:pPr>
            <a:r>
              <a:rPr lang="en-US" b="1" dirty="0">
                <a:effectLst>
                  <a:outerShdw blurRad="38100" dist="38100" dir="2700000" algn="tl">
                    <a:srgbClr val="000000">
                      <a:alpha val="43137"/>
                    </a:srgbClr>
                  </a:outerShdw>
                </a:effectLst>
                <a:latin typeface="Arial Narrow" pitchFamily="34" charset="0"/>
              </a:rPr>
              <a:t>Inequalities</a:t>
            </a:r>
          </a:p>
        </p:txBody>
      </p:sp>
      <p:sp>
        <p:nvSpPr>
          <p:cNvPr id="45076" name="TextBox 20"/>
          <p:cNvSpPr txBox="1">
            <a:spLocks noChangeArrowheads="1"/>
          </p:cNvSpPr>
          <p:nvPr/>
        </p:nvSpPr>
        <p:spPr bwMode="auto">
          <a:xfrm>
            <a:off x="5074566" y="1414463"/>
            <a:ext cx="2438488" cy="584775"/>
          </a:xfrm>
          <a:prstGeom prst="rect">
            <a:avLst/>
          </a:prstGeom>
          <a:noFill/>
          <a:ln w="9525">
            <a:noFill/>
            <a:miter lim="800000"/>
            <a:headEnd/>
            <a:tailEnd/>
          </a:ln>
        </p:spPr>
        <p:txBody>
          <a:bodyPr wrap="none">
            <a:spAutoFit/>
          </a:bodyPr>
          <a:lstStyle/>
          <a:p>
            <a:pPr algn="ctr"/>
            <a:r>
              <a:rPr lang="en-US" sz="1600" b="1" i="1" dirty="0">
                <a:latin typeface="Arial Narrow" pitchFamily="34" charset="0"/>
              </a:rPr>
              <a:t>Climate change, pandemics,</a:t>
            </a:r>
            <a:br>
              <a:rPr lang="en-US" sz="1600" b="1" i="1" dirty="0">
                <a:latin typeface="Arial Narrow" pitchFamily="34" charset="0"/>
              </a:rPr>
            </a:br>
            <a:r>
              <a:rPr lang="en-US" sz="1600" b="1" i="1" dirty="0">
                <a:latin typeface="Arial Narrow" pitchFamily="34" charset="0"/>
              </a:rPr>
              <a:t>resource depletion</a:t>
            </a:r>
          </a:p>
        </p:txBody>
      </p:sp>
      <p:sp>
        <p:nvSpPr>
          <p:cNvPr id="45077" name="Rectangle 21"/>
          <p:cNvSpPr>
            <a:spLocks noChangeArrowheads="1"/>
          </p:cNvSpPr>
          <p:nvPr/>
        </p:nvSpPr>
        <p:spPr bwMode="auto">
          <a:xfrm>
            <a:off x="7564439" y="3454400"/>
            <a:ext cx="1666875" cy="585788"/>
          </a:xfrm>
          <a:prstGeom prst="rect">
            <a:avLst/>
          </a:prstGeom>
          <a:noFill/>
          <a:ln w="9525">
            <a:noFill/>
            <a:miter lim="800000"/>
            <a:headEnd/>
            <a:tailEnd/>
          </a:ln>
        </p:spPr>
        <p:txBody>
          <a:bodyPr wrap="none">
            <a:spAutoFit/>
          </a:bodyPr>
          <a:lstStyle/>
          <a:p>
            <a:pPr algn="ctr"/>
            <a:r>
              <a:rPr lang="en-US" sz="1600" b="1" i="1">
                <a:latin typeface="Arial Narrow" pitchFamily="34" charset="0"/>
              </a:rPr>
              <a:t>Refugees, </a:t>
            </a:r>
            <a:br>
              <a:rPr lang="en-US" sz="1600" b="1" i="1">
                <a:latin typeface="Arial Narrow" pitchFamily="34" charset="0"/>
              </a:rPr>
            </a:br>
            <a:r>
              <a:rPr lang="en-US" sz="1600" b="1" i="1">
                <a:latin typeface="Arial Narrow" pitchFamily="34" charset="0"/>
              </a:rPr>
              <a:t>illegal immigration</a:t>
            </a:r>
          </a:p>
        </p:txBody>
      </p:sp>
      <p:sp>
        <p:nvSpPr>
          <p:cNvPr id="45078" name="TextBox 22"/>
          <p:cNvSpPr txBox="1">
            <a:spLocks noChangeArrowheads="1"/>
          </p:cNvSpPr>
          <p:nvPr/>
        </p:nvSpPr>
        <p:spPr bwMode="auto">
          <a:xfrm>
            <a:off x="2792474" y="3451226"/>
            <a:ext cx="2098363" cy="830997"/>
          </a:xfrm>
          <a:prstGeom prst="rect">
            <a:avLst/>
          </a:prstGeom>
          <a:noFill/>
          <a:ln w="9525">
            <a:noFill/>
            <a:miter lim="800000"/>
            <a:headEnd/>
            <a:tailEnd/>
          </a:ln>
        </p:spPr>
        <p:txBody>
          <a:bodyPr wrap="square">
            <a:spAutoFit/>
          </a:bodyPr>
          <a:lstStyle/>
          <a:p>
            <a:pPr algn="ctr"/>
            <a:r>
              <a:rPr lang="en-US" sz="1600" b="1" i="1" dirty="0">
                <a:latin typeface="Arial Narrow" pitchFamily="34" charset="0"/>
              </a:rPr>
              <a:t>Drugs, prostitution, gambling,</a:t>
            </a:r>
            <a:br>
              <a:rPr lang="en-US" sz="1600" b="1" i="1" dirty="0">
                <a:latin typeface="Arial Narrow" pitchFamily="34" charset="0"/>
              </a:rPr>
            </a:br>
            <a:r>
              <a:rPr lang="en-US" sz="1600" b="1" i="1" dirty="0">
                <a:latin typeface="Arial Narrow" pitchFamily="34" charset="0"/>
              </a:rPr>
              <a:t>hacking, SPAM</a:t>
            </a:r>
          </a:p>
        </p:txBody>
      </p:sp>
      <p:sp>
        <p:nvSpPr>
          <p:cNvPr id="45079" name="Rectangle 23"/>
          <p:cNvSpPr>
            <a:spLocks noChangeArrowheads="1"/>
          </p:cNvSpPr>
          <p:nvPr/>
        </p:nvSpPr>
        <p:spPr bwMode="auto">
          <a:xfrm>
            <a:off x="5759451" y="5605464"/>
            <a:ext cx="1000125" cy="585787"/>
          </a:xfrm>
          <a:prstGeom prst="rect">
            <a:avLst/>
          </a:prstGeom>
          <a:noFill/>
          <a:ln w="9525">
            <a:noFill/>
            <a:miter lim="800000"/>
            <a:headEnd/>
            <a:tailEnd/>
          </a:ln>
        </p:spPr>
        <p:txBody>
          <a:bodyPr wrap="none">
            <a:spAutoFit/>
          </a:bodyPr>
          <a:lstStyle/>
          <a:p>
            <a:pPr algn="ctr"/>
            <a:r>
              <a:rPr lang="en-US" sz="1600" b="1" i="1">
                <a:latin typeface="Arial Narrow" pitchFamily="34" charset="0"/>
              </a:rPr>
              <a:t>Terrorism,</a:t>
            </a:r>
          </a:p>
          <a:p>
            <a:pPr algn="ctr"/>
            <a:r>
              <a:rPr lang="en-US" sz="1600" b="1" i="1">
                <a:latin typeface="Arial Narrow" pitchFamily="34" charset="0"/>
              </a:rPr>
              <a:t>conflicts</a:t>
            </a:r>
          </a:p>
        </p:txBody>
      </p:sp>
      <p:sp>
        <p:nvSpPr>
          <p:cNvPr id="22" name="Rectangle: Rounded Corners 21">
            <a:extLst>
              <a:ext uri="{FF2B5EF4-FFF2-40B4-BE49-F238E27FC236}">
                <a16:creationId xmlns:a16="http://schemas.microsoft.com/office/drawing/2014/main" id="{977D89E3-82A8-4F8B-82A5-113BC2DAF7CD}"/>
              </a:ext>
            </a:extLst>
          </p:cNvPr>
          <p:cNvSpPr/>
          <p:nvPr/>
        </p:nvSpPr>
        <p:spPr bwMode="auto">
          <a:xfrm>
            <a:off x="5369185" y="2016801"/>
            <a:ext cx="1737360" cy="415090"/>
          </a:xfrm>
          <a:prstGeom prst="roundRect">
            <a:avLst/>
          </a:prstGeom>
          <a:solidFill>
            <a:schemeClr val="accent4">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Narrow" panose="020B0606020202030204" pitchFamily="34" charset="0"/>
              </a:rPr>
              <a:t>Environmental</a:t>
            </a:r>
          </a:p>
        </p:txBody>
      </p:sp>
      <p:sp>
        <p:nvSpPr>
          <p:cNvPr id="23" name="Rectangle: Rounded Corners 22">
            <a:extLst>
              <a:ext uri="{FF2B5EF4-FFF2-40B4-BE49-F238E27FC236}">
                <a16:creationId xmlns:a16="http://schemas.microsoft.com/office/drawing/2014/main" id="{0074E8D7-1A45-4CBD-952F-55C42051629F}"/>
              </a:ext>
            </a:extLst>
          </p:cNvPr>
          <p:cNvSpPr/>
          <p:nvPr/>
        </p:nvSpPr>
        <p:spPr bwMode="auto">
          <a:xfrm>
            <a:off x="5605463" y="5127989"/>
            <a:ext cx="1371600" cy="415090"/>
          </a:xfrm>
          <a:prstGeom prst="roundRect">
            <a:avLst/>
          </a:prstGeom>
          <a:solidFill>
            <a:schemeClr val="accent4">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Narrow" panose="020B0606020202030204" pitchFamily="34" charset="0"/>
              </a:rPr>
              <a:t>Social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Current World Illicit Trafficking</a:t>
            </a:r>
          </a:p>
        </p:txBody>
      </p:sp>
      <p:pic>
        <p:nvPicPr>
          <p:cNvPr id="1026" name="Picture 2" descr="http://www.mappery.com/maps/Illicit-Trafficking-Routes-World-Map.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33411" y="1443794"/>
            <a:ext cx="10765343" cy="4818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Ransomware</a:t>
            </a:r>
          </a:p>
        </p:txBody>
      </p:sp>
      <p:pic>
        <p:nvPicPr>
          <p:cNvPr id="1026" name="Picture 2" descr="Image result for malware hijack">
            <a:extLst>
              <a:ext uri="{FF2B5EF4-FFF2-40B4-BE49-F238E27FC236}">
                <a16:creationId xmlns:a16="http://schemas.microsoft.com/office/drawing/2014/main" id="{4737A3CA-B65F-42E5-8FE3-5BDA8F649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348" y="1052513"/>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FE0F8A-2F85-47ED-B5F6-9A643A636766}"/>
              </a:ext>
            </a:extLst>
          </p:cNvPr>
          <p:cNvSpPr>
            <a:spLocks noGrp="1"/>
          </p:cNvSpPr>
          <p:nvPr>
            <p:ph type="title"/>
          </p:nvPr>
        </p:nvSpPr>
        <p:spPr/>
        <p:txBody>
          <a:bodyPr/>
          <a:lstStyle/>
          <a:p>
            <a:r>
              <a:rPr lang="en-US" dirty="0"/>
              <a:t>Coronavirus (COVID-19) Reported Daily New Cases, 2020 (As of August 12; 7 days moving average)</a:t>
            </a:r>
          </a:p>
        </p:txBody>
      </p:sp>
      <p:graphicFrame>
        <p:nvGraphicFramePr>
          <p:cNvPr id="9" name="Content Placeholder 7">
            <a:extLst>
              <a:ext uri="{FF2B5EF4-FFF2-40B4-BE49-F238E27FC236}">
                <a16:creationId xmlns:a16="http://schemas.microsoft.com/office/drawing/2014/main" id="{199B04A5-A554-41D6-9E42-C99AA2EEF625}"/>
              </a:ext>
            </a:extLst>
          </p:cNvPr>
          <p:cNvGraphicFramePr>
            <a:graphicFrameLocks noGrp="1"/>
          </p:cNvGraphicFramePr>
          <p:nvPr>
            <p:ph idx="1"/>
            <p:extLst>
              <p:ext uri="{D42A27DB-BD31-4B8C-83A1-F6EECF244321}">
                <p14:modId xmlns:p14="http://schemas.microsoft.com/office/powerpoint/2010/main" val="3286710510"/>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2" name="Action Button: Document 1" title="Read this Web Page">
            <a:hlinkClick r:id="rId4" highlightClick="1"/>
            <a:extLst>
              <a:ext uri="{FF2B5EF4-FFF2-40B4-BE49-F238E27FC236}">
                <a16:creationId xmlns:a16="http://schemas.microsoft.com/office/drawing/2014/main" id="{89DF99C6-279C-4366-A602-81DE48A97149}"/>
              </a:ext>
            </a:extLst>
          </p:cNvPr>
          <p:cNvSpPr/>
          <p:nvPr/>
        </p:nvSpPr>
        <p:spPr bwMode="auto">
          <a:xfrm>
            <a:off x="1652878" y="1517368"/>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13" name="TextBox 12">
            <a:extLst>
              <a:ext uri="{FF2B5EF4-FFF2-40B4-BE49-F238E27FC236}">
                <a16:creationId xmlns:a16="http://schemas.microsoft.com/office/drawing/2014/main" id="{D8B35D78-BBF6-469F-B043-0095B34C17BD}"/>
              </a:ext>
            </a:extLst>
          </p:cNvPr>
          <p:cNvSpPr txBox="1"/>
          <p:nvPr/>
        </p:nvSpPr>
        <p:spPr>
          <a:xfrm>
            <a:off x="2256194" y="1581263"/>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3046662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Globalization as a Convergence and Divergence</a:t>
            </a:r>
          </a:p>
        </p:txBody>
      </p:sp>
      <p:pic>
        <p:nvPicPr>
          <p:cNvPr id="1026" name="Picture 2" descr="http://www.lakeside21.com/dive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228" y="1488140"/>
            <a:ext cx="4905375" cy="36957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66738" y="5491618"/>
            <a:ext cx="5239918" cy="1015663"/>
          </a:xfrm>
          <a:prstGeom prst="rect">
            <a:avLst/>
          </a:prstGeom>
          <a:noFill/>
        </p:spPr>
        <p:txBody>
          <a:bodyPr wrap="square" rtlCol="0">
            <a:spAutoFit/>
          </a:bodyPr>
          <a:lstStyle/>
          <a:p>
            <a:r>
              <a:rPr lang="en-US" sz="2000" b="1" dirty="0">
                <a:latin typeface="Agency FB" pitchFamily="34" charset="0"/>
              </a:rPr>
              <a:t>There are converging and diverging forces in globalization, explain what are the main forces and which are the most influential.</a:t>
            </a:r>
          </a:p>
        </p:txBody>
      </p:sp>
      <p:pic>
        <p:nvPicPr>
          <p:cNvPr id="7"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2338" y="5546789"/>
            <a:ext cx="914400" cy="6527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wpclipart.com/signs_symbol/thumbtack_notes/thumbtack_note_assign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808" y="1500712"/>
            <a:ext cx="1828800" cy="128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74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4B3DC-FA70-45C4-938A-515029CBFAE8}"/>
              </a:ext>
            </a:extLst>
          </p:cNvPr>
          <p:cNvSpPr>
            <a:spLocks noGrp="1"/>
          </p:cNvSpPr>
          <p:nvPr>
            <p:ph type="title"/>
          </p:nvPr>
        </p:nvSpPr>
        <p:spPr/>
        <p:txBody>
          <a:bodyPr/>
          <a:lstStyle/>
          <a:p>
            <a:r>
              <a:rPr lang="en-US" dirty="0"/>
              <a:t>The Nature of Globalization: A Series of Terms</a:t>
            </a:r>
          </a:p>
        </p:txBody>
      </p:sp>
      <p:sp>
        <p:nvSpPr>
          <p:cNvPr id="7" name="Oval 6">
            <a:extLst>
              <a:ext uri="{FF2B5EF4-FFF2-40B4-BE49-F238E27FC236}">
                <a16:creationId xmlns:a16="http://schemas.microsoft.com/office/drawing/2014/main" id="{37B3F764-803F-452A-8C4D-5CA327AEDEC3}"/>
              </a:ext>
            </a:extLst>
          </p:cNvPr>
          <p:cNvSpPr/>
          <p:nvPr/>
        </p:nvSpPr>
        <p:spPr bwMode="auto">
          <a:xfrm>
            <a:off x="4207104" y="3042286"/>
            <a:ext cx="1463040" cy="1463040"/>
          </a:xfrm>
          <a:prstGeom prst="ellipse">
            <a:avLst/>
          </a:prstGeom>
          <a:solidFill>
            <a:schemeClr val="accent3">
              <a:lumMod val="20000"/>
              <a:lumOff val="80000"/>
            </a:schemeClr>
          </a:solidFill>
          <a:ln w="381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latin typeface="Arial Narrow" panose="020B0606020202030204" pitchFamily="34" charset="0"/>
              </a:rPr>
              <a:t>Nation A</a:t>
            </a:r>
          </a:p>
        </p:txBody>
      </p:sp>
      <p:sp>
        <p:nvSpPr>
          <p:cNvPr id="9" name="Oval 8">
            <a:extLst>
              <a:ext uri="{FF2B5EF4-FFF2-40B4-BE49-F238E27FC236}">
                <a16:creationId xmlns:a16="http://schemas.microsoft.com/office/drawing/2014/main" id="{296CAD49-AB70-4B30-A43E-157DE6BAE155}"/>
              </a:ext>
            </a:extLst>
          </p:cNvPr>
          <p:cNvSpPr/>
          <p:nvPr/>
        </p:nvSpPr>
        <p:spPr bwMode="auto">
          <a:xfrm>
            <a:off x="6442304" y="3042286"/>
            <a:ext cx="1463040" cy="1463040"/>
          </a:xfrm>
          <a:prstGeom prst="ellipse">
            <a:avLst/>
          </a:prstGeom>
          <a:solidFill>
            <a:schemeClr val="accent4">
              <a:lumMod val="20000"/>
              <a:lumOff val="80000"/>
            </a:schemeClr>
          </a:solidFill>
          <a:ln w="381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latin typeface="Arial Narrow" panose="020B0606020202030204" pitchFamily="34" charset="0"/>
              </a:rPr>
              <a:t>Nation B</a:t>
            </a:r>
          </a:p>
        </p:txBody>
      </p:sp>
      <p:cxnSp>
        <p:nvCxnSpPr>
          <p:cNvPr id="11" name="Straight Arrow Connector 10">
            <a:extLst>
              <a:ext uri="{FF2B5EF4-FFF2-40B4-BE49-F238E27FC236}">
                <a16:creationId xmlns:a16="http://schemas.microsoft.com/office/drawing/2014/main" id="{E4BF6DC2-94D2-49BD-AF6F-3BAFDEFC4F9F}"/>
              </a:ext>
            </a:extLst>
          </p:cNvPr>
          <p:cNvCxnSpPr>
            <a:cxnSpLocks/>
            <a:stCxn id="7" idx="6"/>
            <a:endCxn id="9" idx="2"/>
          </p:cNvCxnSpPr>
          <p:nvPr/>
        </p:nvCxnSpPr>
        <p:spPr bwMode="auto">
          <a:xfrm>
            <a:off x="5670144" y="3773806"/>
            <a:ext cx="772160" cy="0"/>
          </a:xfrm>
          <a:prstGeom prst="straightConnector1">
            <a:avLst/>
          </a:prstGeom>
          <a:solidFill>
            <a:schemeClr val="accent1"/>
          </a:solidFill>
          <a:ln w="50800" cap="flat" cmpd="sng" algn="ctr">
            <a:solidFill>
              <a:schemeClr val="tx1"/>
            </a:solidFill>
            <a:prstDash val="solid"/>
            <a:round/>
            <a:headEnd type="triangle" w="med" len="med"/>
            <a:tailEnd type="triangle"/>
          </a:ln>
          <a:effectLst/>
        </p:spPr>
      </p:cxnSp>
      <p:sp>
        <p:nvSpPr>
          <p:cNvPr id="13" name="TextBox 12">
            <a:extLst>
              <a:ext uri="{FF2B5EF4-FFF2-40B4-BE49-F238E27FC236}">
                <a16:creationId xmlns:a16="http://schemas.microsoft.com/office/drawing/2014/main" id="{857C027F-01DE-4C8A-A85C-9BFC12BA782B}"/>
              </a:ext>
            </a:extLst>
          </p:cNvPr>
          <p:cNvSpPr txBox="1"/>
          <p:nvPr/>
        </p:nvSpPr>
        <p:spPr>
          <a:xfrm>
            <a:off x="5893359" y="3290266"/>
            <a:ext cx="325730" cy="461665"/>
          </a:xfrm>
          <a:prstGeom prst="rect">
            <a:avLst/>
          </a:prstGeom>
          <a:noFill/>
        </p:spPr>
        <p:txBody>
          <a:bodyPr wrap="none" rtlCol="0">
            <a:spAutoFit/>
          </a:bodyPr>
          <a:lstStyle/>
          <a:p>
            <a:r>
              <a:rPr lang="en-US" sz="2400" b="1" dirty="0">
                <a:latin typeface="Arial Narrow" panose="020B0606020202030204" pitchFamily="34" charset="0"/>
              </a:rPr>
              <a:t>1</a:t>
            </a:r>
          </a:p>
        </p:txBody>
      </p:sp>
      <p:sp>
        <p:nvSpPr>
          <p:cNvPr id="15" name="Rectangle 14">
            <a:extLst>
              <a:ext uri="{FF2B5EF4-FFF2-40B4-BE49-F238E27FC236}">
                <a16:creationId xmlns:a16="http://schemas.microsoft.com/office/drawing/2014/main" id="{EDD0260F-4992-4BFA-A100-AE81C52A60C0}"/>
              </a:ext>
            </a:extLst>
          </p:cNvPr>
          <p:cNvSpPr/>
          <p:nvPr/>
        </p:nvSpPr>
        <p:spPr bwMode="auto">
          <a:xfrm>
            <a:off x="4735424" y="3880486"/>
            <a:ext cx="406400" cy="406400"/>
          </a:xfrm>
          <a:prstGeom prst="rect">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b="1" dirty="0">
                <a:latin typeface="Arial Narrow" panose="020B0606020202030204" pitchFamily="34" charset="0"/>
              </a:rPr>
              <a:t>2</a:t>
            </a:r>
          </a:p>
        </p:txBody>
      </p:sp>
      <p:sp>
        <p:nvSpPr>
          <p:cNvPr id="17" name="Rectangle 16">
            <a:extLst>
              <a:ext uri="{FF2B5EF4-FFF2-40B4-BE49-F238E27FC236}">
                <a16:creationId xmlns:a16="http://schemas.microsoft.com/office/drawing/2014/main" id="{C827FE6B-3175-4FF4-952B-538A12C0A76E}"/>
              </a:ext>
            </a:extLst>
          </p:cNvPr>
          <p:cNvSpPr/>
          <p:nvPr/>
        </p:nvSpPr>
        <p:spPr bwMode="auto">
          <a:xfrm>
            <a:off x="6970624" y="3880486"/>
            <a:ext cx="406400" cy="406400"/>
          </a:xfrm>
          <a:prstGeom prst="rect">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b="1" dirty="0">
                <a:latin typeface="Arial Narrow" panose="020B0606020202030204" pitchFamily="34" charset="0"/>
              </a:rPr>
              <a:t>2</a:t>
            </a:r>
          </a:p>
        </p:txBody>
      </p:sp>
      <p:sp>
        <p:nvSpPr>
          <p:cNvPr id="19" name="Oval 18">
            <a:extLst>
              <a:ext uri="{FF2B5EF4-FFF2-40B4-BE49-F238E27FC236}">
                <a16:creationId xmlns:a16="http://schemas.microsoft.com/office/drawing/2014/main" id="{4B1B59AC-D387-47D5-AC19-A40B9D95FFC4}"/>
              </a:ext>
            </a:extLst>
          </p:cNvPr>
          <p:cNvSpPr/>
          <p:nvPr/>
        </p:nvSpPr>
        <p:spPr bwMode="auto">
          <a:xfrm>
            <a:off x="5324704" y="3956686"/>
            <a:ext cx="1435100" cy="406400"/>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400" b="1" dirty="0">
                <a:latin typeface="Arial Narrow" panose="020B0606020202030204" pitchFamily="34" charset="0"/>
              </a:rPr>
              <a:t>3</a:t>
            </a:r>
          </a:p>
        </p:txBody>
      </p:sp>
      <p:sp>
        <p:nvSpPr>
          <p:cNvPr id="21" name="Oval 20">
            <a:extLst>
              <a:ext uri="{FF2B5EF4-FFF2-40B4-BE49-F238E27FC236}">
                <a16:creationId xmlns:a16="http://schemas.microsoft.com/office/drawing/2014/main" id="{155C5C84-E370-42BE-B2DE-EB5861DB3C20}"/>
              </a:ext>
            </a:extLst>
          </p:cNvPr>
          <p:cNvSpPr/>
          <p:nvPr/>
        </p:nvSpPr>
        <p:spPr bwMode="auto">
          <a:xfrm>
            <a:off x="4100424" y="2395856"/>
            <a:ext cx="3931920" cy="2651760"/>
          </a:xfrm>
          <a:prstGeom prst="ellipse">
            <a:avLst/>
          </a:prstGeom>
          <a:noFill/>
          <a:ln w="38100" cap="flat" cmpd="sng" algn="ctr">
            <a:solidFill>
              <a:schemeClr val="bg1">
                <a:lumMod val="6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Narrow" panose="020B0606020202030204" pitchFamily="34" charset="0"/>
            </a:endParaRPr>
          </a:p>
        </p:txBody>
      </p:sp>
      <p:sp>
        <p:nvSpPr>
          <p:cNvPr id="23" name="TextBox 22">
            <a:extLst>
              <a:ext uri="{FF2B5EF4-FFF2-40B4-BE49-F238E27FC236}">
                <a16:creationId xmlns:a16="http://schemas.microsoft.com/office/drawing/2014/main" id="{552FA445-9FC2-4400-AA0F-A5CFF87EA7FC}"/>
              </a:ext>
            </a:extLst>
          </p:cNvPr>
          <p:cNvSpPr txBox="1"/>
          <p:nvPr/>
        </p:nvSpPr>
        <p:spPr>
          <a:xfrm>
            <a:off x="5903519" y="4816783"/>
            <a:ext cx="325730" cy="461665"/>
          </a:xfrm>
          <a:prstGeom prst="rect">
            <a:avLst/>
          </a:prstGeom>
          <a:solidFill>
            <a:schemeClr val="bg1"/>
          </a:solidFill>
        </p:spPr>
        <p:txBody>
          <a:bodyPr wrap="none" rtlCol="0">
            <a:spAutoFit/>
          </a:bodyPr>
          <a:lstStyle/>
          <a:p>
            <a:r>
              <a:rPr lang="en-US" sz="2400" b="1" dirty="0">
                <a:latin typeface="Arial Narrow" panose="020B0606020202030204" pitchFamily="34" charset="0"/>
              </a:rPr>
              <a:t>4</a:t>
            </a:r>
          </a:p>
        </p:txBody>
      </p:sp>
      <p:sp>
        <p:nvSpPr>
          <p:cNvPr id="25" name="Rounded Rectangle 19">
            <a:extLst>
              <a:ext uri="{FF2B5EF4-FFF2-40B4-BE49-F238E27FC236}">
                <a16:creationId xmlns:a16="http://schemas.microsoft.com/office/drawing/2014/main" id="{11967CFA-A03A-439D-9FF5-1313E96A430F}"/>
              </a:ext>
            </a:extLst>
          </p:cNvPr>
          <p:cNvSpPr/>
          <p:nvPr/>
        </p:nvSpPr>
        <p:spPr bwMode="auto">
          <a:xfrm>
            <a:off x="1092191" y="2151437"/>
            <a:ext cx="22860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Narrow" panose="020B0606020202030204" pitchFamily="34" charset="0"/>
              </a:rPr>
              <a:t>1. International</a:t>
            </a:r>
          </a:p>
        </p:txBody>
      </p:sp>
      <p:sp>
        <p:nvSpPr>
          <p:cNvPr id="26" name="Rounded Rectangle 19">
            <a:extLst>
              <a:ext uri="{FF2B5EF4-FFF2-40B4-BE49-F238E27FC236}">
                <a16:creationId xmlns:a16="http://schemas.microsoft.com/office/drawing/2014/main" id="{F72ECDDD-572A-4E7E-A893-6891CD931A66}"/>
              </a:ext>
            </a:extLst>
          </p:cNvPr>
          <p:cNvSpPr/>
          <p:nvPr/>
        </p:nvSpPr>
        <p:spPr bwMode="auto">
          <a:xfrm>
            <a:off x="1092191" y="3997326"/>
            <a:ext cx="22860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Narrow" panose="020B0606020202030204" pitchFamily="34" charset="0"/>
              </a:rPr>
              <a:t>2. Multinational</a:t>
            </a:r>
          </a:p>
        </p:txBody>
      </p:sp>
      <p:sp>
        <p:nvSpPr>
          <p:cNvPr id="27" name="Rounded Rectangle 19">
            <a:extLst>
              <a:ext uri="{FF2B5EF4-FFF2-40B4-BE49-F238E27FC236}">
                <a16:creationId xmlns:a16="http://schemas.microsoft.com/office/drawing/2014/main" id="{44BAD7DD-EBBA-4292-95C9-6BD285F1CF2F}"/>
              </a:ext>
            </a:extLst>
          </p:cNvPr>
          <p:cNvSpPr/>
          <p:nvPr/>
        </p:nvSpPr>
        <p:spPr bwMode="auto">
          <a:xfrm>
            <a:off x="8669429" y="2151437"/>
            <a:ext cx="22860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Narrow" panose="020B0606020202030204" pitchFamily="34" charset="0"/>
              </a:rPr>
              <a:t>3. Transnational</a:t>
            </a:r>
          </a:p>
        </p:txBody>
      </p:sp>
      <p:sp>
        <p:nvSpPr>
          <p:cNvPr id="28" name="Rounded Rectangle 19">
            <a:extLst>
              <a:ext uri="{FF2B5EF4-FFF2-40B4-BE49-F238E27FC236}">
                <a16:creationId xmlns:a16="http://schemas.microsoft.com/office/drawing/2014/main" id="{70CAA552-E922-46E1-8CF3-6719490F1424}"/>
              </a:ext>
            </a:extLst>
          </p:cNvPr>
          <p:cNvSpPr/>
          <p:nvPr/>
        </p:nvSpPr>
        <p:spPr bwMode="auto">
          <a:xfrm>
            <a:off x="8669429" y="3997326"/>
            <a:ext cx="22860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Narrow" panose="020B0606020202030204" pitchFamily="34" charset="0"/>
              </a:rPr>
              <a:t>4. Supranational</a:t>
            </a:r>
          </a:p>
        </p:txBody>
      </p:sp>
      <p:sp>
        <p:nvSpPr>
          <p:cNvPr id="30" name="TextBox 29">
            <a:extLst>
              <a:ext uri="{FF2B5EF4-FFF2-40B4-BE49-F238E27FC236}">
                <a16:creationId xmlns:a16="http://schemas.microsoft.com/office/drawing/2014/main" id="{505EB217-86BC-4D33-B0A4-AD2D3D42FB71}"/>
              </a:ext>
            </a:extLst>
          </p:cNvPr>
          <p:cNvSpPr txBox="1"/>
          <p:nvPr/>
        </p:nvSpPr>
        <p:spPr>
          <a:xfrm>
            <a:off x="1092191" y="2517197"/>
            <a:ext cx="3114913"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A relation that involves more than one country.</a:t>
            </a:r>
          </a:p>
          <a:p>
            <a:pPr marL="285750" indent="-285750">
              <a:buFont typeface="Arial" panose="020B0604020202020204" pitchFamily="34" charset="0"/>
              <a:buChar char="•"/>
            </a:pPr>
            <a:r>
              <a:rPr lang="en-US" dirty="0">
                <a:latin typeface="Arial Narrow" panose="020B0606020202030204" pitchFamily="34" charset="0"/>
              </a:rPr>
              <a:t>Based on </a:t>
            </a:r>
            <a:r>
              <a:rPr lang="en-US" b="1" dirty="0">
                <a:latin typeface="Arial Narrow" panose="020B0606020202030204" pitchFamily="34" charset="0"/>
              </a:rPr>
              <a:t>interactions</a:t>
            </a:r>
            <a:r>
              <a:rPr lang="en-US" dirty="0">
                <a:latin typeface="Arial Narrow" panose="020B0606020202030204" pitchFamily="34" charset="0"/>
              </a:rPr>
              <a:t>  (International trade).</a:t>
            </a:r>
          </a:p>
        </p:txBody>
      </p:sp>
      <p:sp>
        <p:nvSpPr>
          <p:cNvPr id="31" name="TextBox 30">
            <a:extLst>
              <a:ext uri="{FF2B5EF4-FFF2-40B4-BE49-F238E27FC236}">
                <a16:creationId xmlns:a16="http://schemas.microsoft.com/office/drawing/2014/main" id="{90B4FE0D-E905-42BB-A685-28C16DB388A9}"/>
              </a:ext>
            </a:extLst>
          </p:cNvPr>
          <p:cNvSpPr txBox="1"/>
          <p:nvPr/>
        </p:nvSpPr>
        <p:spPr>
          <a:xfrm>
            <a:off x="1092191" y="4372376"/>
            <a:ext cx="3114913"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An activity taking place in more than one country.</a:t>
            </a:r>
          </a:p>
          <a:p>
            <a:pPr marL="285750" indent="-285750">
              <a:buFont typeface="Arial" panose="020B0604020202020204" pitchFamily="34" charset="0"/>
              <a:buChar char="•"/>
            </a:pPr>
            <a:r>
              <a:rPr lang="en-US" dirty="0">
                <a:latin typeface="Arial Narrow" panose="020B0606020202030204" pitchFamily="34" charset="0"/>
              </a:rPr>
              <a:t>Based on </a:t>
            </a:r>
            <a:r>
              <a:rPr lang="en-US" b="1" dirty="0">
                <a:latin typeface="Arial Narrow" panose="020B0606020202030204" pitchFamily="34" charset="0"/>
              </a:rPr>
              <a:t>replication</a:t>
            </a:r>
            <a:r>
              <a:rPr lang="en-US" dirty="0">
                <a:latin typeface="Arial Narrow" panose="020B0606020202030204" pitchFamily="34" charset="0"/>
              </a:rPr>
              <a:t> (Multinational corporation).</a:t>
            </a:r>
          </a:p>
        </p:txBody>
      </p:sp>
      <p:sp>
        <p:nvSpPr>
          <p:cNvPr id="32" name="TextBox 31">
            <a:extLst>
              <a:ext uri="{FF2B5EF4-FFF2-40B4-BE49-F238E27FC236}">
                <a16:creationId xmlns:a16="http://schemas.microsoft.com/office/drawing/2014/main" id="{D51E50B3-3912-4276-A477-6F875452FCCC}"/>
              </a:ext>
            </a:extLst>
          </p:cNvPr>
          <p:cNvSpPr txBox="1"/>
          <p:nvPr/>
        </p:nvSpPr>
        <p:spPr>
          <a:xfrm>
            <a:off x="8669429" y="2529445"/>
            <a:ext cx="3114913"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An event that transcend boundaries.</a:t>
            </a:r>
          </a:p>
          <a:p>
            <a:pPr marL="285750" indent="-285750">
              <a:buFont typeface="Arial" panose="020B0604020202020204" pitchFamily="34" charset="0"/>
              <a:buChar char="•"/>
            </a:pPr>
            <a:r>
              <a:rPr lang="en-US" dirty="0">
                <a:latin typeface="Arial Narrow" panose="020B0606020202030204" pitchFamily="34" charset="0"/>
              </a:rPr>
              <a:t>Based on </a:t>
            </a:r>
            <a:r>
              <a:rPr lang="en-US" b="1" dirty="0">
                <a:latin typeface="Arial Narrow" panose="020B0606020202030204" pitchFamily="34" charset="0"/>
              </a:rPr>
              <a:t>processes</a:t>
            </a:r>
            <a:r>
              <a:rPr lang="en-US" dirty="0">
                <a:latin typeface="Arial Narrow" panose="020B0606020202030204" pitchFamily="34" charset="0"/>
              </a:rPr>
              <a:t> (Transnational migration).</a:t>
            </a:r>
          </a:p>
        </p:txBody>
      </p:sp>
      <p:sp>
        <p:nvSpPr>
          <p:cNvPr id="33" name="TextBox 32">
            <a:extLst>
              <a:ext uri="{FF2B5EF4-FFF2-40B4-BE49-F238E27FC236}">
                <a16:creationId xmlns:a16="http://schemas.microsoft.com/office/drawing/2014/main" id="{53E1EEDE-7A2A-4250-8C31-0F22634DA88D}"/>
              </a:ext>
            </a:extLst>
          </p:cNvPr>
          <p:cNvSpPr txBox="1"/>
          <p:nvPr/>
        </p:nvSpPr>
        <p:spPr>
          <a:xfrm>
            <a:off x="8669428" y="4372376"/>
            <a:ext cx="3114913"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The delegation of authority at a level across nations.</a:t>
            </a:r>
          </a:p>
          <a:p>
            <a:pPr marL="285750" indent="-285750">
              <a:buFont typeface="Arial" panose="020B0604020202020204" pitchFamily="34" charset="0"/>
              <a:buChar char="•"/>
            </a:pPr>
            <a:r>
              <a:rPr lang="en-US" dirty="0">
                <a:latin typeface="Arial Narrow" panose="020B0606020202030204" pitchFamily="34" charset="0"/>
              </a:rPr>
              <a:t>Based on </a:t>
            </a:r>
            <a:r>
              <a:rPr lang="en-US" b="1" dirty="0">
                <a:latin typeface="Arial Narrow" panose="020B0606020202030204" pitchFamily="34" charset="0"/>
              </a:rPr>
              <a:t>agreements</a:t>
            </a:r>
            <a:r>
              <a:rPr lang="en-US" dirty="0">
                <a:latin typeface="Arial Narrow" panose="020B0606020202030204" pitchFamily="34" charset="0"/>
              </a:rPr>
              <a:t> (Supranational agreement)</a:t>
            </a:r>
          </a:p>
        </p:txBody>
      </p:sp>
    </p:spTree>
    <p:extLst>
      <p:ext uri="{BB962C8B-B14F-4D97-AF65-F5344CB8AC3E}">
        <p14:creationId xmlns:p14="http://schemas.microsoft.com/office/powerpoint/2010/main" val="3361767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Forms of Cultural Globalization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69379289"/>
              </p:ext>
            </p:extLst>
          </p:nvPr>
        </p:nvGraphicFramePr>
        <p:xfrm>
          <a:off x="1009650" y="1311275"/>
          <a:ext cx="10993438" cy="5291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049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Hong Kong Skyline (China): Homogenization?</a:t>
            </a:r>
          </a:p>
        </p:txBody>
      </p:sp>
      <p:pic>
        <p:nvPicPr>
          <p:cNvPr id="6147" name="Picture 2" descr="C:\Users\ecojpr\Documents\Current Work\Photos\Hong_Kong2005\IMG_319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9412" y="1310253"/>
            <a:ext cx="8046720" cy="5355364"/>
          </a:xfrm>
          <a:prstGeom prst="rect">
            <a:avLst/>
          </a:prstGeom>
          <a:noFill/>
          <a:ln w="9525">
            <a:noFill/>
            <a:miter lim="800000"/>
            <a:headEnd/>
            <a:tailEnd/>
          </a:ln>
        </p:spPr>
      </p:pic>
    </p:spTree>
    <p:extLst>
      <p:ext uri="{BB962C8B-B14F-4D97-AF65-F5344CB8AC3E}">
        <p14:creationId xmlns:p14="http://schemas.microsoft.com/office/powerpoint/2010/main" val="3844772543"/>
      </p:ext>
    </p:extLst>
  </p:cSld>
  <p:clrMapOvr>
    <a:masterClrMapping/>
  </p:clrMapOvr>
</p:sld>
</file>

<file path=ppt/theme/theme1.xml><?xml version="1.0" encoding="utf-8"?>
<a:theme xmlns:a="http://schemas.openxmlformats.org/drawingml/2006/main" name="5_102Desig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5_102Desig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 113 Topic 1</Template>
  <TotalTime>27381</TotalTime>
  <Words>3509</Words>
  <Application>Microsoft Office PowerPoint</Application>
  <PresentationFormat>Widescreen</PresentationFormat>
  <Paragraphs>589</Paragraphs>
  <Slides>67</Slides>
  <Notes>53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Agency FB</vt:lpstr>
      <vt:lpstr>Arial</vt:lpstr>
      <vt:lpstr>Arial Narrow</vt:lpstr>
      <vt:lpstr>Impact</vt:lpstr>
      <vt:lpstr>Times New Roman</vt:lpstr>
      <vt:lpstr>Verdana</vt:lpstr>
      <vt:lpstr>5_102Design</vt:lpstr>
      <vt:lpstr>Topic 1 – What is Globalization?</vt:lpstr>
      <vt:lpstr>Conditions of Usage</vt:lpstr>
      <vt:lpstr>A – Globalization: Setting the Context</vt:lpstr>
      <vt:lpstr>The Nature of Globalization</vt:lpstr>
      <vt:lpstr>“Arabica Universalis”: One of the World’s Most Traded Commodity</vt:lpstr>
      <vt:lpstr>Ambiguity and Reciprocity</vt:lpstr>
      <vt:lpstr>The Nature of Globalization: A Series of Terms</vt:lpstr>
      <vt:lpstr>Forms of Cultural Globalization</vt:lpstr>
      <vt:lpstr>Hong Kong Skyline (China): Homogenization?</vt:lpstr>
      <vt:lpstr>Safeway Grocery Store in Jordan: Diffusion?</vt:lpstr>
      <vt:lpstr>Suburbs of Moscow: Adaptation?</vt:lpstr>
      <vt:lpstr>Hong Kong (ATM and roasted pig) and South Korea (Buddhist Monk): Co-Existence?</vt:lpstr>
      <vt:lpstr>Cancun (Mexico):  Stamping?</vt:lpstr>
      <vt:lpstr>Major Forms of Globalization</vt:lpstr>
      <vt:lpstr>Main Possible Factors of Globalization</vt:lpstr>
      <vt:lpstr>When Did Globalization Began?</vt:lpstr>
      <vt:lpstr>Early Forms of Globalization: Empires</vt:lpstr>
      <vt:lpstr>Intermediate Globalization: The British Empire, 1897</vt:lpstr>
      <vt:lpstr>Economic Integration Levels, 2015</vt:lpstr>
      <vt:lpstr>Imperialism, Mercantilism and Capitalism</vt:lpstr>
      <vt:lpstr>Roman Empire, c125AD</vt:lpstr>
      <vt:lpstr>PowerPoint Presentation</vt:lpstr>
      <vt:lpstr>Dutch East India Company, Trade Network, 17th Century</vt:lpstr>
      <vt:lpstr>Assembly Line of a Ford Model T, 1924</vt:lpstr>
      <vt:lpstr>Investigating Globalization: Global Studies</vt:lpstr>
      <vt:lpstr>Globalization: Elements of the Debate</vt:lpstr>
      <vt:lpstr>The Globalization Debate</vt:lpstr>
      <vt:lpstr>B – Representing the World</vt:lpstr>
      <vt:lpstr>B – Representing of the World</vt:lpstr>
      <vt:lpstr>Non-Western Maps</vt:lpstr>
      <vt:lpstr>Polynesian Stick Map, Overlay with Contemporary Marshall Islands</vt:lpstr>
      <vt:lpstr>The Four Major Phases in the Cartographic Representation of the World</vt:lpstr>
      <vt:lpstr>Antiquity: Discovering Geography</vt:lpstr>
      <vt:lpstr>Herodotus (450 BCE) (recreation)</vt:lpstr>
      <vt:lpstr>Antiquity</vt:lpstr>
      <vt:lpstr>Eratosthenes (194 BCE) (reconstruction)</vt:lpstr>
      <vt:lpstr>Ptolemy's (150 CE) Ulm edition world map, 1482</vt:lpstr>
      <vt:lpstr>Middle Ages: Retrenchment</vt:lpstr>
      <vt:lpstr>St. Sever World Map after Beatus, 1030 CE</vt:lpstr>
      <vt:lpstr>Tabula Rogeriana (Map of Roger); Muhammad al-Idrisi (1154)</vt:lpstr>
      <vt:lpstr>Da Ming Hunyi Tu (Map of the Ming Empire), circa 1389</vt:lpstr>
      <vt:lpstr>The Age of Discovery: Drawing the World Map</vt:lpstr>
      <vt:lpstr>Cantino Planisphere, 1502</vt:lpstr>
      <vt:lpstr>The Americas, 16th Century</vt:lpstr>
      <vt:lpstr>1628 World Map by Vaughan </vt:lpstr>
      <vt:lpstr>Planisphaerium terrestre cum utroque coelesti hemisphaerio, circa 1700</vt:lpstr>
      <vt:lpstr>Modern Era: A Finite World</vt:lpstr>
      <vt:lpstr>Satellite Composite Image with Bathymetry</vt:lpstr>
      <vt:lpstr>A Virtually Navigable World (Google Earth, 2005)</vt:lpstr>
      <vt:lpstr>Globalization and the Evolution of the Map</vt:lpstr>
      <vt:lpstr>C – The Processes of Globalization</vt:lpstr>
      <vt:lpstr>The Flows behind Globalization</vt:lpstr>
      <vt:lpstr>Value and Growth of Cross-border Flows, 2012 (2002-12)</vt:lpstr>
      <vt:lpstr>Global Space / Time Convergence: Days Required to Circumnavigate the Globe</vt:lpstr>
      <vt:lpstr>World Merchandise Trade, 1960-2019</vt:lpstr>
      <vt:lpstr>World Air Travel and World Air Freight Carried, 1950-2018</vt:lpstr>
      <vt:lpstr>Global Net Migration (2010-2015)</vt:lpstr>
      <vt:lpstr>Some Can Travel, Some Can’t: The Passport Index, 2011, 2018</vt:lpstr>
      <vt:lpstr>Diffusion of Personal Computing Devices, 1977-2019</vt:lpstr>
      <vt:lpstr>Technological Convergence, 1993-2013</vt:lpstr>
      <vt:lpstr>Global Convergence</vt:lpstr>
      <vt:lpstr>Global Convergence</vt:lpstr>
      <vt:lpstr>Global Divergence</vt:lpstr>
      <vt:lpstr>Current World Illicit Trafficking</vt:lpstr>
      <vt:lpstr>Ransomware</vt:lpstr>
      <vt:lpstr>Coronavirus (COVID-19) Reported Daily New Cases, 2020 (As of August 12; 7 days moving average)</vt:lpstr>
      <vt:lpstr>Globalization as a Convergence and Divergence</vt:lpstr>
    </vt:vector>
  </TitlesOfParts>
  <Company>Hofstra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 – What is Globalization?</dc:title>
  <dc:subject>GS 1 Introduction to Global Studies</dc:subject>
  <dc:creator>Dr. Jean-Paul Rodrigue</dc:creator>
  <dc:description>For personal and classroom use only. Excludes any other forms of communication such as conference presentations, published reports and papers. No modification and redistribution permitted. Cannot be published, in whole or in part, in any form (printed or electronic) and on any media without consent.
Citation: Dr. Jean-Paul Rodrigue, Dept. of Global Studies &amp; Geography, Hofstra University.</dc:description>
  <cp:lastModifiedBy>Jean-Paul Rodrigue</cp:lastModifiedBy>
  <cp:revision>2084</cp:revision>
  <cp:lastPrinted>1998-11-10T22:15:49Z</cp:lastPrinted>
  <dcterms:created xsi:type="dcterms:W3CDTF">1997-06-07T23:18:59Z</dcterms:created>
  <dcterms:modified xsi:type="dcterms:W3CDTF">2020-09-20T16:55:08Z</dcterms:modified>
  <cp:category>Multidisciplinary Requirement</cp:category>
</cp:coreProperties>
</file>