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8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9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0.xml" ContentType="application/vnd.openxmlformats-officedocument.drawingml.chart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11.xml" ContentType="application/vnd.openxmlformats-officedocument.drawingml.chart+xml"/>
  <Override PartName="/ppt/notesSlides/notesSlide44.xml" ContentType="application/vnd.openxmlformats-officedocument.presentationml.notesSlide+xml"/>
  <Override PartName="/ppt/charts/chart12.xml" ContentType="application/vnd.openxmlformats-officedocument.drawingml.chart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13.xml" ContentType="application/vnd.openxmlformats-officedocument.drawingml.chart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02" r:id="rId1"/>
  </p:sldMasterIdLst>
  <p:notesMasterIdLst>
    <p:notesMasterId r:id="rId54"/>
  </p:notesMasterIdLst>
  <p:handoutMasterIdLst>
    <p:handoutMasterId r:id="rId55"/>
  </p:handoutMasterIdLst>
  <p:sldIdLst>
    <p:sldId id="256" r:id="rId2"/>
    <p:sldId id="384" r:id="rId3"/>
    <p:sldId id="386" r:id="rId4"/>
    <p:sldId id="388" r:id="rId5"/>
    <p:sldId id="389" r:id="rId6"/>
    <p:sldId id="427" r:id="rId7"/>
    <p:sldId id="448" r:id="rId8"/>
    <p:sldId id="429" r:id="rId9"/>
    <p:sldId id="387" r:id="rId10"/>
    <p:sldId id="392" r:id="rId11"/>
    <p:sldId id="393" r:id="rId12"/>
    <p:sldId id="400" r:id="rId13"/>
    <p:sldId id="401" r:id="rId14"/>
    <p:sldId id="402" r:id="rId15"/>
    <p:sldId id="403" r:id="rId16"/>
    <p:sldId id="404" r:id="rId17"/>
    <p:sldId id="405" r:id="rId18"/>
    <p:sldId id="398" r:id="rId19"/>
    <p:sldId id="399" r:id="rId20"/>
    <p:sldId id="434" r:id="rId21"/>
    <p:sldId id="435" r:id="rId22"/>
    <p:sldId id="437" r:id="rId23"/>
    <p:sldId id="300" r:id="rId24"/>
    <p:sldId id="406" r:id="rId25"/>
    <p:sldId id="407" r:id="rId26"/>
    <p:sldId id="410" r:id="rId27"/>
    <p:sldId id="409" r:id="rId28"/>
    <p:sldId id="394" r:id="rId29"/>
    <p:sldId id="395" r:id="rId30"/>
    <p:sldId id="396" r:id="rId31"/>
    <p:sldId id="397" r:id="rId32"/>
    <p:sldId id="408" r:id="rId33"/>
    <p:sldId id="431" r:id="rId34"/>
    <p:sldId id="432" r:id="rId35"/>
    <p:sldId id="428" r:id="rId36"/>
    <p:sldId id="411" r:id="rId37"/>
    <p:sldId id="412" r:id="rId38"/>
    <p:sldId id="414" r:id="rId39"/>
    <p:sldId id="419" r:id="rId40"/>
    <p:sldId id="413" r:id="rId41"/>
    <p:sldId id="430" r:id="rId42"/>
    <p:sldId id="415" r:id="rId43"/>
    <p:sldId id="433" r:id="rId44"/>
    <p:sldId id="422" r:id="rId45"/>
    <p:sldId id="417" r:id="rId46"/>
    <p:sldId id="418" r:id="rId47"/>
    <p:sldId id="441" r:id="rId48"/>
    <p:sldId id="416" r:id="rId49"/>
    <p:sldId id="443" r:id="rId50"/>
    <p:sldId id="444" r:id="rId51"/>
    <p:sldId id="445" r:id="rId52"/>
    <p:sldId id="446" r:id="rId53"/>
  </p:sldIdLst>
  <p:sldSz cx="9144000" cy="6858000" type="screen4x3"/>
  <p:notesSz cx="6858000" cy="9207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opic 5 – Hydroelectricity and Nuclear Energy" id="{5A65655D-5AF2-4B4A-9150-5784DEB34EEA}">
          <p14:sldIdLst>
            <p14:sldId id="256"/>
            <p14:sldId id="384"/>
          </p14:sldIdLst>
        </p14:section>
        <p14:section name="Water" id="{60AE1FE8-235D-4160-8BE8-524B1526837D}">
          <p14:sldIdLst>
            <p14:sldId id="386"/>
            <p14:sldId id="388"/>
            <p14:sldId id="389"/>
            <p14:sldId id="427"/>
            <p14:sldId id="448"/>
            <p14:sldId id="429"/>
            <p14:sldId id="387"/>
            <p14:sldId id="392"/>
            <p14:sldId id="393"/>
            <p14:sldId id="400"/>
            <p14:sldId id="401"/>
            <p14:sldId id="402"/>
            <p14:sldId id="403"/>
            <p14:sldId id="404"/>
            <p14:sldId id="405"/>
            <p14:sldId id="398"/>
            <p14:sldId id="399"/>
            <p14:sldId id="434"/>
            <p14:sldId id="435"/>
            <p14:sldId id="437"/>
          </p14:sldIdLst>
        </p14:section>
        <p14:section name="Hydropower" id="{1FB626A2-FD26-4F28-BFAD-9E88E5C2424E}">
          <p14:sldIdLst>
            <p14:sldId id="300"/>
            <p14:sldId id="406"/>
            <p14:sldId id="407"/>
            <p14:sldId id="410"/>
            <p14:sldId id="409"/>
            <p14:sldId id="394"/>
            <p14:sldId id="395"/>
            <p14:sldId id="396"/>
            <p14:sldId id="397"/>
            <p14:sldId id="408"/>
            <p14:sldId id="431"/>
            <p14:sldId id="432"/>
          </p14:sldIdLst>
        </p14:section>
        <p14:section name="Nuclear Power" id="{F190961E-29EF-4F6A-98C0-2C7B19E37BF7}">
          <p14:sldIdLst>
            <p14:sldId id="428"/>
            <p14:sldId id="411"/>
            <p14:sldId id="412"/>
            <p14:sldId id="414"/>
            <p14:sldId id="419"/>
            <p14:sldId id="413"/>
            <p14:sldId id="430"/>
            <p14:sldId id="415"/>
            <p14:sldId id="433"/>
            <p14:sldId id="422"/>
            <p14:sldId id="417"/>
            <p14:sldId id="418"/>
            <p14:sldId id="441"/>
            <p14:sldId id="416"/>
            <p14:sldId id="443"/>
            <p14:sldId id="444"/>
            <p14:sldId id="445"/>
            <p14:sldId id="44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CC6600"/>
    <a:srgbClr val="CCFF99"/>
    <a:srgbClr val="008000"/>
    <a:srgbClr val="003300"/>
    <a:srgbClr val="006666"/>
    <a:srgbClr val="339966"/>
    <a:srgbClr val="3366FF"/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1" autoAdjust="0"/>
    <p:restoredTop sz="88878" autoAdjust="0"/>
  </p:normalViewPr>
  <p:slideViewPr>
    <p:cSldViewPr snapToGrid="0">
      <p:cViewPr varScale="1">
        <p:scale>
          <a:sx n="123" d="100"/>
          <a:sy n="12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94"/>
    </p:cViewPr>
  </p:sorterViewPr>
  <p:notesViewPr>
    <p:cSldViewPr snapToGrid="0">
      <p:cViewPr varScale="1">
        <p:scale>
          <a:sx n="88" d="100"/>
          <a:sy n="88" d="100"/>
        </p:scale>
        <p:origin x="-2082" y="-96"/>
      </p:cViewPr>
      <p:guideLst>
        <p:guide orient="horz" pos="290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Form</c:v>
                </c:pt>
              </c:strCache>
            </c:strRef>
          </c:tx>
          <c:dLbls>
            <c:numFmt formatCode="General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Oceans</c:v>
                </c:pt>
                <c:pt idx="1">
                  <c:v>Ice</c:v>
                </c:pt>
                <c:pt idx="2">
                  <c:v>Ground Water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1350400</c:v>
                </c:pt>
                <c:pt idx="1">
                  <c:v>26000</c:v>
                </c:pt>
                <c:pt idx="2">
                  <c:v>7000</c:v>
                </c:pt>
                <c:pt idx="3">
                  <c:v>382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70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073561559522"/>
          <c:y val="3.8854805725971379E-2"/>
          <c:w val="0.78061154754577511"/>
          <c:h val="0.790604781050881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Capacity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numRef>
              <c:f>Sheet1!$A$2:$A$44</c:f>
              <c:numCache>
                <c:formatCode>General</c:formatCode>
                <c:ptCount val="4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</c:numCache>
            </c:numRef>
          </c:cat>
          <c:val>
            <c:numRef>
              <c:f>Sheet1!$B$2:$B$44</c:f>
              <c:numCache>
                <c:formatCode>General</c:formatCode>
                <c:ptCount val="43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5</c:v>
                </c:pt>
                <c:pt idx="6">
                  <c:v>6</c:v>
                </c:pt>
                <c:pt idx="7">
                  <c:v>8</c:v>
                </c:pt>
                <c:pt idx="8">
                  <c:v>9</c:v>
                </c:pt>
                <c:pt idx="9">
                  <c:v>13</c:v>
                </c:pt>
                <c:pt idx="10">
                  <c:v>16</c:v>
                </c:pt>
                <c:pt idx="11">
                  <c:v>24</c:v>
                </c:pt>
                <c:pt idx="12">
                  <c:v>32</c:v>
                </c:pt>
                <c:pt idx="13">
                  <c:v>45</c:v>
                </c:pt>
                <c:pt idx="14">
                  <c:v>61</c:v>
                </c:pt>
                <c:pt idx="15">
                  <c:v>71</c:v>
                </c:pt>
                <c:pt idx="16">
                  <c:v>85</c:v>
                </c:pt>
                <c:pt idx="17">
                  <c:v>99</c:v>
                </c:pt>
                <c:pt idx="18">
                  <c:v>114</c:v>
                </c:pt>
                <c:pt idx="19">
                  <c:v>121</c:v>
                </c:pt>
                <c:pt idx="20">
                  <c:v>135</c:v>
                </c:pt>
                <c:pt idx="21">
                  <c:v>155</c:v>
                </c:pt>
                <c:pt idx="22">
                  <c:v>170</c:v>
                </c:pt>
                <c:pt idx="23">
                  <c:v>189</c:v>
                </c:pt>
                <c:pt idx="24">
                  <c:v>219</c:v>
                </c:pt>
                <c:pt idx="25">
                  <c:v>250</c:v>
                </c:pt>
                <c:pt idx="26">
                  <c:v>276</c:v>
                </c:pt>
                <c:pt idx="27">
                  <c:v>297</c:v>
                </c:pt>
                <c:pt idx="28">
                  <c:v>310</c:v>
                </c:pt>
                <c:pt idx="29">
                  <c:v>320</c:v>
                </c:pt>
                <c:pt idx="30">
                  <c:v>328</c:v>
                </c:pt>
                <c:pt idx="31">
                  <c:v>325</c:v>
                </c:pt>
                <c:pt idx="32">
                  <c:v>327</c:v>
                </c:pt>
                <c:pt idx="33">
                  <c:v>336</c:v>
                </c:pt>
                <c:pt idx="34">
                  <c:v>338</c:v>
                </c:pt>
                <c:pt idx="35">
                  <c:v>340</c:v>
                </c:pt>
                <c:pt idx="36">
                  <c:v>343</c:v>
                </c:pt>
                <c:pt idx="37">
                  <c:v>343</c:v>
                </c:pt>
                <c:pt idx="38">
                  <c:v>343</c:v>
                </c:pt>
                <c:pt idx="39">
                  <c:v>346</c:v>
                </c:pt>
                <c:pt idx="40">
                  <c:v>349</c:v>
                </c:pt>
                <c:pt idx="41">
                  <c:v>352</c:v>
                </c:pt>
                <c:pt idx="42">
                  <c:v>357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Decommissioned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Sheet1!$A$2:$A$44</c:f>
              <c:numCache>
                <c:formatCode>General</c:formatCode>
                <c:ptCount val="4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</c:numCache>
            </c:numRef>
          </c:cat>
          <c:val>
            <c:numRef>
              <c:f>Sheet1!$D$2:$D$44</c:f>
              <c:numCache>
                <c:formatCode>General</c:formatCode>
                <c:ptCount val="43"/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  <c:pt idx="10">
                  <c:v>0.2</c:v>
                </c:pt>
                <c:pt idx="11">
                  <c:v>0.2</c:v>
                </c:pt>
                <c:pt idx="12">
                  <c:v>0.3</c:v>
                </c:pt>
                <c:pt idx="13">
                  <c:v>0.3</c:v>
                </c:pt>
                <c:pt idx="14">
                  <c:v>0.7</c:v>
                </c:pt>
                <c:pt idx="15">
                  <c:v>0.7</c:v>
                </c:pt>
                <c:pt idx="16">
                  <c:v>0.8</c:v>
                </c:pt>
                <c:pt idx="17">
                  <c:v>1.1000000000000001</c:v>
                </c:pt>
                <c:pt idx="18">
                  <c:v>1.3</c:v>
                </c:pt>
                <c:pt idx="19">
                  <c:v>2.5</c:v>
                </c:pt>
                <c:pt idx="20">
                  <c:v>2.8</c:v>
                </c:pt>
                <c:pt idx="21">
                  <c:v>2.8</c:v>
                </c:pt>
                <c:pt idx="22">
                  <c:v>3</c:v>
                </c:pt>
                <c:pt idx="23">
                  <c:v>3.2</c:v>
                </c:pt>
                <c:pt idx="24">
                  <c:v>3.4</c:v>
                </c:pt>
                <c:pt idx="25">
                  <c:v>3.7</c:v>
                </c:pt>
                <c:pt idx="26">
                  <c:v>4.5999999999999996</c:v>
                </c:pt>
                <c:pt idx="27">
                  <c:v>4.9000000000000004</c:v>
                </c:pt>
                <c:pt idx="28">
                  <c:v>7.3</c:v>
                </c:pt>
                <c:pt idx="29">
                  <c:v>11.6</c:v>
                </c:pt>
                <c:pt idx="30">
                  <c:v>16.5</c:v>
                </c:pt>
                <c:pt idx="31">
                  <c:v>17.899999999999999</c:v>
                </c:pt>
                <c:pt idx="32">
                  <c:v>19.899999999999999</c:v>
                </c:pt>
                <c:pt idx="33">
                  <c:v>20.2</c:v>
                </c:pt>
                <c:pt idx="34">
                  <c:v>21.1</c:v>
                </c:pt>
                <c:pt idx="35">
                  <c:v>21.8</c:v>
                </c:pt>
                <c:pt idx="36">
                  <c:v>24.1</c:v>
                </c:pt>
                <c:pt idx="37">
                  <c:v>27.4</c:v>
                </c:pt>
                <c:pt idx="38">
                  <c:v>28.2</c:v>
                </c:pt>
                <c:pt idx="39">
                  <c:v>28.8</c:v>
                </c:pt>
                <c:pt idx="40">
                  <c:v>30.2</c:v>
                </c:pt>
                <c:pt idx="41">
                  <c:v>30.2</c:v>
                </c:pt>
                <c:pt idx="42">
                  <c:v>31.4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889472"/>
        <c:axId val="203038720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Construction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Sheet1!$A$2:$A$44</c:f>
              <c:numCache>
                <c:formatCode>General</c:formatCode>
                <c:ptCount val="4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</c:numCache>
            </c:numRef>
          </c:cat>
          <c:val>
            <c:numRef>
              <c:f>Sheet1!$C$2:$C$44</c:f>
              <c:numCache>
                <c:formatCode>General</c:formatCode>
                <c:ptCount val="43"/>
                <c:pt idx="0">
                  <c:v>0.9</c:v>
                </c:pt>
                <c:pt idx="1">
                  <c:v>1.4</c:v>
                </c:pt>
                <c:pt idx="2">
                  <c:v>1.2</c:v>
                </c:pt>
                <c:pt idx="3">
                  <c:v>1.6</c:v>
                </c:pt>
                <c:pt idx="4">
                  <c:v>2.7</c:v>
                </c:pt>
                <c:pt idx="5">
                  <c:v>3.1</c:v>
                </c:pt>
                <c:pt idx="6">
                  <c:v>7.1</c:v>
                </c:pt>
                <c:pt idx="7">
                  <c:v>16.7</c:v>
                </c:pt>
                <c:pt idx="8">
                  <c:v>24.9</c:v>
                </c:pt>
                <c:pt idx="9">
                  <c:v>11.3</c:v>
                </c:pt>
                <c:pt idx="10">
                  <c:v>25.6</c:v>
                </c:pt>
                <c:pt idx="11">
                  <c:v>10.6</c:v>
                </c:pt>
                <c:pt idx="12">
                  <c:v>20.2</c:v>
                </c:pt>
                <c:pt idx="13">
                  <c:v>19.399999999999999</c:v>
                </c:pt>
                <c:pt idx="14">
                  <c:v>25.6</c:v>
                </c:pt>
                <c:pt idx="15">
                  <c:v>31.3</c:v>
                </c:pt>
                <c:pt idx="16">
                  <c:v>30</c:v>
                </c:pt>
                <c:pt idx="17">
                  <c:v>15.8</c:v>
                </c:pt>
                <c:pt idx="18">
                  <c:v>13.9</c:v>
                </c:pt>
                <c:pt idx="19">
                  <c:v>21.9</c:v>
                </c:pt>
                <c:pt idx="20">
                  <c:v>18.3</c:v>
                </c:pt>
                <c:pt idx="21">
                  <c:v>13.3</c:v>
                </c:pt>
                <c:pt idx="22">
                  <c:v>16.5</c:v>
                </c:pt>
                <c:pt idx="23">
                  <c:v>3.5</c:v>
                </c:pt>
                <c:pt idx="24">
                  <c:v>10.5</c:v>
                </c:pt>
                <c:pt idx="25">
                  <c:v>14.5</c:v>
                </c:pt>
                <c:pt idx="26">
                  <c:v>3.5</c:v>
                </c:pt>
                <c:pt idx="27">
                  <c:v>3.9</c:v>
                </c:pt>
                <c:pt idx="28">
                  <c:v>6.3</c:v>
                </c:pt>
                <c:pt idx="29">
                  <c:v>5.3</c:v>
                </c:pt>
                <c:pt idx="30">
                  <c:v>2.2999999999999998</c:v>
                </c:pt>
                <c:pt idx="31">
                  <c:v>2.1</c:v>
                </c:pt>
                <c:pt idx="32">
                  <c:v>4.4000000000000004</c:v>
                </c:pt>
                <c:pt idx="33">
                  <c:v>4.4000000000000004</c:v>
                </c:pt>
                <c:pt idx="34">
                  <c:v>1.2</c:v>
                </c:pt>
                <c:pt idx="35">
                  <c:v>0</c:v>
                </c:pt>
                <c:pt idx="36">
                  <c:v>7</c:v>
                </c:pt>
                <c:pt idx="37">
                  <c:v>3.3</c:v>
                </c:pt>
                <c:pt idx="38">
                  <c:v>3.9</c:v>
                </c:pt>
                <c:pt idx="39">
                  <c:v>3.7</c:v>
                </c:pt>
                <c:pt idx="40">
                  <c:v>1</c:v>
                </c:pt>
                <c:pt idx="41">
                  <c:v>0</c:v>
                </c:pt>
                <c:pt idx="42">
                  <c:v>2.7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040640"/>
        <c:axId val="203042176"/>
      </c:lineChart>
      <c:catAx>
        <c:axId val="20288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808080"/>
            </a:solidFill>
            <a:prstDash val="solid"/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20303872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03038720"/>
        <c:scaling>
          <c:orientation val="minMax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r>
                  <a:rPr lang="en-US"/>
                  <a:t>Capacity</a:t>
                </a:r>
              </a:p>
            </c:rich>
          </c:tx>
          <c:layout>
            <c:manualLayout>
              <c:xMode val="edge"/>
              <c:yMode val="edge"/>
              <c:x val="1.4888337468982632E-2"/>
              <c:y val="0.3312883435582822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202889472"/>
        <c:crosses val="autoZero"/>
        <c:crossBetween val="between"/>
      </c:valAx>
      <c:catAx>
        <c:axId val="203040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03042176"/>
        <c:crosses val="autoZero"/>
        <c:auto val="1"/>
        <c:lblAlgn val="ctr"/>
        <c:lblOffset val="100"/>
        <c:noMultiLvlLbl val="0"/>
      </c:catAx>
      <c:valAx>
        <c:axId val="203042176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r>
                  <a:rPr lang="en-US"/>
                  <a:t>Construction</a:t>
                </a:r>
              </a:p>
            </c:rich>
          </c:tx>
          <c:layout>
            <c:manualLayout>
              <c:xMode val="edge"/>
              <c:yMode val="edge"/>
              <c:x val="0.93920595533498763"/>
              <c:y val="0.2944785276073620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254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203040640"/>
        <c:crosses val="max"/>
        <c:crossBetween val="between"/>
      </c:valAx>
      <c:spPr>
        <a:solidFill>
          <a:srgbClr val="FFFFFF"/>
        </a:solidFill>
        <a:ln w="254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0099255583126557"/>
          <c:y val="0.92433537832310853"/>
          <c:w val="0.61662531017369759"/>
          <c:h val="6.9529652351738275E-2"/>
        </c:manualLayout>
      </c:layout>
      <c:overlay val="0"/>
      <c:spPr>
        <a:solidFill>
          <a:schemeClr val="bg1"/>
        </a:solidFill>
        <a:ln w="12700">
          <a:solidFill>
            <a:srgbClr val="C0C0C0"/>
          </a:solidFill>
          <a:prstDash val="solid"/>
        </a:ln>
      </c:spPr>
      <c:txPr>
        <a:bodyPr/>
        <a:lstStyle/>
        <a:p>
          <a:pPr>
            <a:defRPr sz="1470" b="1" i="0" u="none" strike="noStrike" baseline="0">
              <a:solidFill>
                <a:schemeClr val="tx1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United States</c:v>
                </c:pt>
                <c:pt idx="1">
                  <c:v>France</c:v>
                </c:pt>
                <c:pt idx="2">
                  <c:v>Japan</c:v>
                </c:pt>
                <c:pt idx="3">
                  <c:v>Russia</c:v>
                </c:pt>
                <c:pt idx="4">
                  <c:v>South Korea</c:v>
                </c:pt>
                <c:pt idx="5">
                  <c:v>Germany</c:v>
                </c:pt>
                <c:pt idx="6">
                  <c:v>Canada</c:v>
                </c:pt>
                <c:pt idx="7">
                  <c:v>Ukraine</c:v>
                </c:pt>
                <c:pt idx="8">
                  <c:v>China</c:v>
                </c:pt>
                <c:pt idx="9">
                  <c:v>Sweden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840.78421052632029</c:v>
                </c:pt>
                <c:pt idx="1">
                  <c:v>410.52526315789783</c:v>
                </c:pt>
                <c:pt idx="2">
                  <c:v>274.63999999999891</c:v>
                </c:pt>
                <c:pt idx="3">
                  <c:v>163.58250000000001</c:v>
                </c:pt>
                <c:pt idx="4">
                  <c:v>147.77099999999933</c:v>
                </c:pt>
                <c:pt idx="5">
                  <c:v>134.9</c:v>
                </c:pt>
                <c:pt idx="6">
                  <c:v>89.805263157895496</c:v>
                </c:pt>
                <c:pt idx="7">
                  <c:v>82.164341999999678</c:v>
                </c:pt>
                <c:pt idx="8">
                  <c:v>70.129999999999839</c:v>
                </c:pt>
                <c:pt idx="9">
                  <c:v>52.631578947368801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287936"/>
        <c:axId val="115289472"/>
      </c:barChart>
      <c:catAx>
        <c:axId val="115287936"/>
        <c:scaling>
          <c:orientation val="minMax"/>
        </c:scaling>
        <c:delete val="0"/>
        <c:axPos val="l"/>
        <c:majorTickMark val="out"/>
        <c:minorTickMark val="none"/>
        <c:tickLblPos val="nextTo"/>
        <c:crossAx val="115289472"/>
        <c:crosses val="autoZero"/>
        <c:auto val="1"/>
        <c:lblAlgn val="ctr"/>
        <c:lblOffset val="100"/>
        <c:noMultiLvlLbl val="0"/>
      </c:catAx>
      <c:valAx>
        <c:axId val="115289472"/>
        <c:scaling>
          <c:orientation val="minMax"/>
        </c:scaling>
        <c:delete val="0"/>
        <c:axPos val="b"/>
        <c:majorGridlines>
          <c:spPr>
            <a:ln w="12700"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0.0" sourceLinked="1"/>
        <c:majorTickMark val="out"/>
        <c:minorTickMark val="none"/>
        <c:tickLblPos val="nextTo"/>
        <c:crossAx val="115287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Reserves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Sheet1!$A$2:$A$12</c:f>
              <c:strCache>
                <c:ptCount val="11"/>
                <c:pt idx="0">
                  <c:v>Canada</c:v>
                </c:pt>
                <c:pt idx="1">
                  <c:v>Australia</c:v>
                </c:pt>
                <c:pt idx="2">
                  <c:v>Kazakhstan</c:v>
                </c:pt>
                <c:pt idx="3">
                  <c:v>Russia</c:v>
                </c:pt>
                <c:pt idx="4">
                  <c:v>Niger</c:v>
                </c:pt>
                <c:pt idx="5">
                  <c:v>Namibia</c:v>
                </c:pt>
                <c:pt idx="6">
                  <c:v>Uzbekistan</c:v>
                </c:pt>
                <c:pt idx="7">
                  <c:v>USA</c:v>
                </c:pt>
                <c:pt idx="8">
                  <c:v>Ukraine</c:v>
                </c:pt>
                <c:pt idx="9">
                  <c:v>China</c:v>
                </c:pt>
                <c:pt idx="10">
                  <c:v>Other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23</c:v>
                </c:pt>
                <c:pt idx="1">
                  <c:v>21</c:v>
                </c:pt>
                <c:pt idx="2">
                  <c:v>16</c:v>
                </c:pt>
                <c:pt idx="3">
                  <c:v>8</c:v>
                </c:pt>
                <c:pt idx="4">
                  <c:v>8</c:v>
                </c:pt>
                <c:pt idx="5">
                  <c:v>7</c:v>
                </c:pt>
                <c:pt idx="6">
                  <c:v>6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27851336642218"/>
          <c:y val="8.3487940630797772E-2"/>
          <c:w val="0.81342615191968937"/>
          <c:h val="0.89795918367346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FFCC00"/>
            </a:solidFill>
            <a:ln w="24952">
              <a:solidFill>
                <a:srgbClr val="808080"/>
              </a:solidFill>
              <a:prstDash val="solid"/>
            </a:ln>
          </c:spPr>
          <c:invertIfNegative val="0"/>
          <c:cat>
            <c:strRef>
              <c:f>Sheet1!$A$2:$A$20</c:f>
              <c:strCache>
                <c:ptCount val="19"/>
                <c:pt idx="0">
                  <c:v>France</c:v>
                </c:pt>
                <c:pt idx="1">
                  <c:v>Slovakia</c:v>
                </c:pt>
                <c:pt idx="2">
                  <c:v>Belgium</c:v>
                </c:pt>
                <c:pt idx="3">
                  <c:v>Sweden</c:v>
                </c:pt>
                <c:pt idx="4">
                  <c:v>Switzerland</c:v>
                </c:pt>
                <c:pt idx="5">
                  <c:v>Hungary</c:v>
                </c:pt>
                <c:pt idx="6">
                  <c:v>South Korea</c:v>
                </c:pt>
                <c:pt idx="7">
                  <c:v>Czech Republic</c:v>
                </c:pt>
                <c:pt idx="8">
                  <c:v>Finland</c:v>
                </c:pt>
                <c:pt idx="9">
                  <c:v>Japan</c:v>
                </c:pt>
                <c:pt idx="10">
                  <c:v>Germany</c:v>
                </c:pt>
                <c:pt idx="11">
                  <c:v>United States</c:v>
                </c:pt>
                <c:pt idx="12">
                  <c:v>Spain</c:v>
                </c:pt>
                <c:pt idx="13">
                  <c:v>Russia</c:v>
                </c:pt>
                <c:pt idx="14">
                  <c:v>Britain</c:v>
                </c:pt>
                <c:pt idx="15">
                  <c:v>Canada</c:v>
                </c:pt>
                <c:pt idx="16">
                  <c:v>Argentina</c:v>
                </c:pt>
                <c:pt idx="17">
                  <c:v>India</c:v>
                </c:pt>
                <c:pt idx="18">
                  <c:v>China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76.900000000000006</c:v>
                </c:pt>
                <c:pt idx="1">
                  <c:v>54.3</c:v>
                </c:pt>
                <c:pt idx="2">
                  <c:v>54.1</c:v>
                </c:pt>
                <c:pt idx="3">
                  <c:v>46.1</c:v>
                </c:pt>
                <c:pt idx="4">
                  <c:v>40</c:v>
                </c:pt>
                <c:pt idx="5">
                  <c:v>36.799999999999997</c:v>
                </c:pt>
                <c:pt idx="6">
                  <c:v>35.4</c:v>
                </c:pt>
                <c:pt idx="7">
                  <c:v>30.3</c:v>
                </c:pt>
                <c:pt idx="8">
                  <c:v>28.9</c:v>
                </c:pt>
                <c:pt idx="9">
                  <c:v>27.5</c:v>
                </c:pt>
                <c:pt idx="10">
                  <c:v>27.3</c:v>
                </c:pt>
                <c:pt idx="11">
                  <c:v>19.399999999999999</c:v>
                </c:pt>
                <c:pt idx="12">
                  <c:v>17.399999999999999</c:v>
                </c:pt>
                <c:pt idx="13">
                  <c:v>16</c:v>
                </c:pt>
                <c:pt idx="14">
                  <c:v>15.1</c:v>
                </c:pt>
                <c:pt idx="15">
                  <c:v>14.7</c:v>
                </c:pt>
                <c:pt idx="16">
                  <c:v>6.2</c:v>
                </c:pt>
                <c:pt idx="17">
                  <c:v>2.5</c:v>
                </c:pt>
                <c:pt idx="18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067712"/>
        <c:axId val="132069248"/>
      </c:barChart>
      <c:catAx>
        <c:axId val="1320677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4952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375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32069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2069248"/>
        <c:scaling>
          <c:orientation val="minMax"/>
        </c:scaling>
        <c:delete val="0"/>
        <c:axPos val="t"/>
        <c:majorGridlines>
          <c:spPr>
            <a:ln w="12700">
              <a:solidFill>
                <a:srgbClr val="C0C0C0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4952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375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32067712"/>
        <c:crosses val="autoZero"/>
        <c:crossBetween val="between"/>
      </c:valAx>
      <c:spPr>
        <a:solidFill>
          <a:srgbClr val="FFFFFF"/>
        </a:solidFill>
        <a:ln w="24952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75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Transition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Oceanic precipitation</c:v>
                </c:pt>
                <c:pt idx="1">
                  <c:v>Evaporation from oceans</c:v>
                </c:pt>
                <c:pt idx="2">
                  <c:v>Land precipitation</c:v>
                </c:pt>
                <c:pt idx="3">
                  <c:v>Land evaporation</c:v>
                </c:pt>
                <c:pt idx="4">
                  <c:v>Runoff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412</c:v>
                </c:pt>
                <c:pt idx="1">
                  <c:v>445</c:v>
                </c:pt>
                <c:pt idx="2">
                  <c:v>104</c:v>
                </c:pt>
                <c:pt idx="3">
                  <c:v>71</c:v>
                </c:pt>
                <c:pt idx="4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Tons</c:v>
                </c:pt>
              </c:strCache>
            </c:strRef>
          </c:tx>
          <c:marker>
            <c:symbol val="none"/>
          </c:marker>
          <c:cat>
            <c:numRef>
              <c:f>Sheet1!$A$2:$A$50</c:f>
              <c:numCache>
                <c:formatCode>General</c:formatCode>
                <c:ptCount val="49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</c:numCache>
            </c:numRef>
          </c:cat>
          <c:val>
            <c:numRef>
              <c:f>Sheet1!$B$2:$B$50</c:f>
              <c:numCache>
                <c:formatCode>General</c:formatCode>
                <c:ptCount val="49"/>
                <c:pt idx="0">
                  <c:v>360800</c:v>
                </c:pt>
                <c:pt idx="1">
                  <c:v>360320</c:v>
                </c:pt>
                <c:pt idx="2">
                  <c:v>393748</c:v>
                </c:pt>
                <c:pt idx="3">
                  <c:v>397300</c:v>
                </c:pt>
                <c:pt idx="4">
                  <c:v>419300</c:v>
                </c:pt>
                <c:pt idx="5">
                  <c:v>424450</c:v>
                </c:pt>
                <c:pt idx="6">
                  <c:v>424174</c:v>
                </c:pt>
                <c:pt idx="7">
                  <c:v>431700</c:v>
                </c:pt>
                <c:pt idx="8">
                  <c:v>430000</c:v>
                </c:pt>
                <c:pt idx="9">
                  <c:v>433000</c:v>
                </c:pt>
                <c:pt idx="10">
                  <c:v>314678</c:v>
                </c:pt>
                <c:pt idx="11">
                  <c:v>109952</c:v>
                </c:pt>
                <c:pt idx="12">
                  <c:v>113102</c:v>
                </c:pt>
                <c:pt idx="13">
                  <c:v>300236</c:v>
                </c:pt>
                <c:pt idx="14">
                  <c:v>289186</c:v>
                </c:pt>
                <c:pt idx="15">
                  <c:v>282106</c:v>
                </c:pt>
                <c:pt idx="16">
                  <c:v>294271</c:v>
                </c:pt>
                <c:pt idx="17">
                  <c:v>301519</c:v>
                </c:pt>
                <c:pt idx="18">
                  <c:v>349887</c:v>
                </c:pt>
                <c:pt idx="19">
                  <c:v>266238</c:v>
                </c:pt>
                <c:pt idx="20">
                  <c:v>294042</c:v>
                </c:pt>
                <c:pt idx="21">
                  <c:v>488520</c:v>
                </c:pt>
                <c:pt idx="22">
                  <c:v>874586</c:v>
                </c:pt>
                <c:pt idx="23">
                  <c:v>1443643</c:v>
                </c:pt>
                <c:pt idx="24">
                  <c:v>2187821</c:v>
                </c:pt>
                <c:pt idx="25">
                  <c:v>2460924</c:v>
                </c:pt>
                <c:pt idx="26">
                  <c:v>2929420</c:v>
                </c:pt>
                <c:pt idx="27">
                  <c:v>3692086</c:v>
                </c:pt>
                <c:pt idx="28">
                  <c:v>3931967</c:v>
                </c:pt>
                <c:pt idx="29">
                  <c:v>4136772</c:v>
                </c:pt>
                <c:pt idx="30">
                  <c:v>4574269</c:v>
                </c:pt>
                <c:pt idx="31">
                  <c:v>4702572</c:v>
                </c:pt>
                <c:pt idx="32">
                  <c:v>5042521</c:v>
                </c:pt>
                <c:pt idx="33">
                  <c:v>4859501</c:v>
                </c:pt>
                <c:pt idx="34">
                  <c:v>2668863</c:v>
                </c:pt>
                <c:pt idx="35">
                  <c:v>1931516</c:v>
                </c:pt>
                <c:pt idx="36">
                  <c:v>2338534</c:v>
                </c:pt>
                <c:pt idx="37">
                  <c:v>2201566</c:v>
                </c:pt>
                <c:pt idx="38">
                  <c:v>2454119</c:v>
                </c:pt>
                <c:pt idx="39">
                  <c:v>2167394</c:v>
                </c:pt>
                <c:pt idx="40">
                  <c:v>2591615</c:v>
                </c:pt>
                <c:pt idx="41">
                  <c:v>2852747</c:v>
                </c:pt>
                <c:pt idx="42">
                  <c:v>2948817</c:v>
                </c:pt>
                <c:pt idx="43">
                  <c:v>3189319</c:v>
                </c:pt>
                <c:pt idx="44">
                  <c:v>3006637</c:v>
                </c:pt>
                <c:pt idx="45">
                  <c:v>3042777</c:v>
                </c:pt>
                <c:pt idx="46">
                  <c:v>2960073</c:v>
                </c:pt>
                <c:pt idx="47">
                  <c:v>2431073</c:v>
                </c:pt>
                <c:pt idx="48">
                  <c:v>2431073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620608"/>
        <c:axId val="169622144"/>
      </c:lineChart>
      <c:catAx>
        <c:axId val="16962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9622144"/>
        <c:crosses val="autoZero"/>
        <c:auto val="1"/>
        <c:lblAlgn val="ctr"/>
        <c:lblOffset val="100"/>
        <c:noMultiLvlLbl val="0"/>
      </c:catAx>
      <c:valAx>
        <c:axId val="169622144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crossAx val="169620608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34515366430279E-2"/>
          <c:y val="5.9040590405904064E-2"/>
          <c:w val="0.90518654170924051"/>
          <c:h val="0.853346860354048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rgbClr val="FFFF99"/>
            </a:solidFill>
            <a:ln w="12409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1900</c:v>
                </c:pt>
                <c:pt idx="1">
                  <c:v>1910</c:v>
                </c:pt>
                <c:pt idx="2">
                  <c:v>1920</c:v>
                </c:pt>
                <c:pt idx="3">
                  <c:v>1930</c:v>
                </c:pt>
                <c:pt idx="4">
                  <c:v>1940</c:v>
                </c:pt>
                <c:pt idx="5">
                  <c:v>1950</c:v>
                </c:pt>
                <c:pt idx="6">
                  <c:v>1960</c:v>
                </c:pt>
                <c:pt idx="7">
                  <c:v>1970</c:v>
                </c:pt>
                <c:pt idx="8">
                  <c:v>1980</c:v>
                </c:pt>
                <c:pt idx="9">
                  <c:v>1990</c:v>
                </c:pt>
                <c:pt idx="10">
                  <c:v>2000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525</c:v>
                </c:pt>
                <c:pt idx="1">
                  <c:v>600</c:v>
                </c:pt>
                <c:pt idx="2">
                  <c:v>700</c:v>
                </c:pt>
                <c:pt idx="3">
                  <c:v>800</c:v>
                </c:pt>
                <c:pt idx="4">
                  <c:v>893</c:v>
                </c:pt>
                <c:pt idx="5">
                  <c:v>1130</c:v>
                </c:pt>
                <c:pt idx="6">
                  <c:v>1550</c:v>
                </c:pt>
                <c:pt idx="7">
                  <c:v>1850</c:v>
                </c:pt>
                <c:pt idx="8">
                  <c:v>2290</c:v>
                </c:pt>
                <c:pt idx="9">
                  <c:v>2680</c:v>
                </c:pt>
                <c:pt idx="10">
                  <c:v>3250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rgbClr val="FFCC00"/>
            </a:solidFill>
            <a:ln w="12409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1900</c:v>
                </c:pt>
                <c:pt idx="1">
                  <c:v>1910</c:v>
                </c:pt>
                <c:pt idx="2">
                  <c:v>1920</c:v>
                </c:pt>
                <c:pt idx="3">
                  <c:v>1930</c:v>
                </c:pt>
                <c:pt idx="4">
                  <c:v>1940</c:v>
                </c:pt>
                <c:pt idx="5">
                  <c:v>1950</c:v>
                </c:pt>
                <c:pt idx="6">
                  <c:v>1960</c:v>
                </c:pt>
                <c:pt idx="7">
                  <c:v>1970</c:v>
                </c:pt>
                <c:pt idx="8">
                  <c:v>1980</c:v>
                </c:pt>
                <c:pt idx="9">
                  <c:v>1990</c:v>
                </c:pt>
                <c:pt idx="10">
                  <c:v>2000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37</c:v>
                </c:pt>
                <c:pt idx="1">
                  <c:v>60</c:v>
                </c:pt>
                <c:pt idx="2">
                  <c:v>85</c:v>
                </c:pt>
                <c:pt idx="3">
                  <c:v>110</c:v>
                </c:pt>
                <c:pt idx="4">
                  <c:v>124</c:v>
                </c:pt>
                <c:pt idx="5">
                  <c:v>178</c:v>
                </c:pt>
                <c:pt idx="6">
                  <c:v>330</c:v>
                </c:pt>
                <c:pt idx="7">
                  <c:v>540</c:v>
                </c:pt>
                <c:pt idx="8">
                  <c:v>710</c:v>
                </c:pt>
                <c:pt idx="9">
                  <c:v>973</c:v>
                </c:pt>
                <c:pt idx="10">
                  <c:v>1280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Municipal</c:v>
                </c:pt>
              </c:strCache>
            </c:strRef>
          </c:tx>
          <c:spPr>
            <a:solidFill>
              <a:srgbClr val="99CC00"/>
            </a:solidFill>
            <a:ln w="12409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1900</c:v>
                </c:pt>
                <c:pt idx="1">
                  <c:v>1910</c:v>
                </c:pt>
                <c:pt idx="2">
                  <c:v>1920</c:v>
                </c:pt>
                <c:pt idx="3">
                  <c:v>1930</c:v>
                </c:pt>
                <c:pt idx="4">
                  <c:v>1940</c:v>
                </c:pt>
                <c:pt idx="5">
                  <c:v>1950</c:v>
                </c:pt>
                <c:pt idx="6">
                  <c:v>1960</c:v>
                </c:pt>
                <c:pt idx="7">
                  <c:v>1970</c:v>
                </c:pt>
                <c:pt idx="8">
                  <c:v>1980</c:v>
                </c:pt>
                <c:pt idx="9">
                  <c:v>1990</c:v>
                </c:pt>
                <c:pt idx="10">
                  <c:v>2000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16</c:v>
                </c:pt>
                <c:pt idx="1">
                  <c:v>21</c:v>
                </c:pt>
                <c:pt idx="2">
                  <c:v>26</c:v>
                </c:pt>
                <c:pt idx="3">
                  <c:v>31</c:v>
                </c:pt>
                <c:pt idx="4">
                  <c:v>36</c:v>
                </c:pt>
                <c:pt idx="5">
                  <c:v>52</c:v>
                </c:pt>
                <c:pt idx="6">
                  <c:v>82</c:v>
                </c:pt>
                <c:pt idx="7">
                  <c:v>130</c:v>
                </c:pt>
                <c:pt idx="8">
                  <c:v>200</c:v>
                </c:pt>
                <c:pt idx="9">
                  <c:v>300</c:v>
                </c:pt>
                <c:pt idx="10">
                  <c:v>441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6493312"/>
        <c:axId val="176494848"/>
      </c:barChart>
      <c:catAx>
        <c:axId val="17649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818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76494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494848"/>
        <c:scaling>
          <c:orientation val="minMax"/>
          <c:max val="5000"/>
        </c:scaling>
        <c:delete val="0"/>
        <c:axPos val="l"/>
        <c:majorGridlines>
          <c:spPr>
            <a:ln w="12700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4818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76493312"/>
        <c:crosses val="autoZero"/>
        <c:crossBetween val="between"/>
      </c:valAx>
      <c:spPr>
        <a:solidFill>
          <a:srgbClr val="FFFFFF"/>
        </a:solidFill>
        <a:ln w="24818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9.5744680851063843E-2"/>
          <c:y val="7.3800738007380073E-2"/>
          <c:w val="0.16666666666666666"/>
          <c:h val="0.19557195571955716"/>
        </c:manualLayout>
      </c:layout>
      <c:overlay val="0"/>
      <c:spPr>
        <a:solidFill>
          <a:srgbClr val="FFFFFF"/>
        </a:solidFill>
        <a:ln w="12409">
          <a:solidFill>
            <a:srgbClr val="C0C0C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9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43835616438354"/>
          <c:y val="0.18789144050104389"/>
          <c:w val="0.8116438356164386"/>
          <c:h val="0.49478079331941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12406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339966"/>
              </a:solidFill>
              <a:ln w="24812">
                <a:noFill/>
              </a:ln>
            </c:spPr>
          </c:dPt>
          <c:dPt>
            <c:idx val="1"/>
            <c:bubble3D val="0"/>
            <c:spPr>
              <a:solidFill>
                <a:srgbClr val="FFCC00"/>
              </a:solidFill>
              <a:ln w="24812">
                <a:noFill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24812">
                <a:noFill/>
              </a:ln>
            </c:spPr>
          </c:dPt>
          <c:dLbls>
            <c:numFmt formatCode="0%" sourceLinked="0"/>
            <c:spPr>
              <a:noFill/>
              <a:ln w="24812">
                <a:noFill/>
              </a:ln>
            </c:spPr>
            <c:txPr>
              <a:bodyPr/>
              <a:lstStyle/>
              <a:p>
                <a:pPr>
                  <a:defRPr sz="1758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Agriculture</c:v>
                </c:pt>
                <c:pt idx="1">
                  <c:v>Industrial</c:v>
                </c:pt>
                <c:pt idx="2">
                  <c:v>Municipal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25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4812">
          <a:noFill/>
        </a:ln>
      </c:spPr>
    </c:plotArea>
    <c:legend>
      <c:legendPos val="b"/>
      <c:layout>
        <c:manualLayout>
          <c:xMode val="edge"/>
          <c:yMode val="edge"/>
          <c:x val="2.0547945205479458E-2"/>
          <c:y val="0.83924843423799589"/>
          <c:w val="0.95205479452054809"/>
          <c:h val="0.15240083507306892"/>
        </c:manualLayout>
      </c:layout>
      <c:overlay val="0"/>
      <c:spPr>
        <a:noFill/>
        <a:ln w="3101">
          <a:solidFill>
            <a:schemeClr val="tx1"/>
          </a:solidFill>
          <a:prstDash val="solid"/>
        </a:ln>
      </c:spPr>
      <c:txPr>
        <a:bodyPr/>
        <a:lstStyle/>
        <a:p>
          <a:pPr>
            <a:defRPr sz="1617" b="1" i="0" u="none" strike="noStrike" baseline="0">
              <a:solidFill>
                <a:schemeClr val="tx1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58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2040816326531"/>
          <c:y val="1.9762845849802379E-2"/>
          <c:w val="0.82397959183673464"/>
          <c:h val="0.881422924901185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CC00"/>
            </a:solidFill>
            <a:ln w="13274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Potatoes</c:v>
                </c:pt>
                <c:pt idx="1">
                  <c:v>Onions</c:v>
                </c:pt>
                <c:pt idx="2">
                  <c:v>Corn</c:v>
                </c:pt>
                <c:pt idx="3">
                  <c:v>Wheat</c:v>
                </c:pt>
                <c:pt idx="4">
                  <c:v>Rice</c:v>
                </c:pt>
                <c:pt idx="5">
                  <c:v>Eggs</c:v>
                </c:pt>
                <c:pt idx="6">
                  <c:v>Milk</c:v>
                </c:pt>
                <c:pt idx="7">
                  <c:v>Poultry</c:v>
                </c:pt>
                <c:pt idx="8">
                  <c:v>Pork</c:v>
                </c:pt>
                <c:pt idx="9">
                  <c:v>Beef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67</c:v>
                </c:pt>
                <c:pt idx="1">
                  <c:v>118</c:v>
                </c:pt>
                <c:pt idx="2">
                  <c:v>130</c:v>
                </c:pt>
                <c:pt idx="3">
                  <c:v>135</c:v>
                </c:pt>
                <c:pt idx="4">
                  <c:v>204</c:v>
                </c:pt>
                <c:pt idx="5">
                  <c:v>244</c:v>
                </c:pt>
                <c:pt idx="6">
                  <c:v>250</c:v>
                </c:pt>
                <c:pt idx="7">
                  <c:v>303</c:v>
                </c:pt>
                <c:pt idx="8">
                  <c:v>476</c:v>
                </c:pt>
                <c:pt idx="9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230208"/>
        <c:axId val="179231744"/>
      </c:barChart>
      <c:catAx>
        <c:axId val="179230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6548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72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79231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9231744"/>
        <c:scaling>
          <c:orientation val="minMax"/>
          <c:max val="1000"/>
        </c:scaling>
        <c:delete val="0"/>
        <c:axPos val="b"/>
        <c:majorGridlines>
          <c:spPr>
            <a:ln w="13274">
              <a:solidFill>
                <a:srgbClr val="C0C0C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6548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72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79230208"/>
        <c:crosses val="autoZero"/>
        <c:crossBetween val="between"/>
      </c:valAx>
      <c:spPr>
        <a:noFill/>
        <a:ln w="26548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72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Flow in millions of cubic meters</c:v>
                </c:pt>
              </c:strCache>
            </c:strRef>
          </c:tx>
          <c:marker>
            <c:symbol val="none"/>
          </c:marker>
          <c:xVal>
            <c:numRef>
              <c:f>Sheet1!$A$2:$A$89</c:f>
              <c:numCache>
                <c:formatCode>General</c:formatCode>
                <c:ptCount val="88"/>
                <c:pt idx="0">
                  <c:v>1905</c:v>
                </c:pt>
                <c:pt idx="1">
                  <c:v>1906</c:v>
                </c:pt>
                <c:pt idx="2">
                  <c:v>1907</c:v>
                </c:pt>
                <c:pt idx="3">
                  <c:v>1908</c:v>
                </c:pt>
                <c:pt idx="4">
                  <c:v>1909</c:v>
                </c:pt>
                <c:pt idx="5">
                  <c:v>1910</c:v>
                </c:pt>
                <c:pt idx="6">
                  <c:v>1911</c:v>
                </c:pt>
                <c:pt idx="7">
                  <c:v>1912</c:v>
                </c:pt>
                <c:pt idx="8">
                  <c:v>1913</c:v>
                </c:pt>
                <c:pt idx="9">
                  <c:v>1914</c:v>
                </c:pt>
                <c:pt idx="10">
                  <c:v>1915</c:v>
                </c:pt>
                <c:pt idx="11">
                  <c:v>1916</c:v>
                </c:pt>
                <c:pt idx="12">
                  <c:v>1917</c:v>
                </c:pt>
                <c:pt idx="13">
                  <c:v>1918</c:v>
                </c:pt>
                <c:pt idx="14">
                  <c:v>1919</c:v>
                </c:pt>
                <c:pt idx="15">
                  <c:v>1920</c:v>
                </c:pt>
                <c:pt idx="16">
                  <c:v>1921</c:v>
                </c:pt>
                <c:pt idx="17">
                  <c:v>1922</c:v>
                </c:pt>
                <c:pt idx="18">
                  <c:v>1923</c:v>
                </c:pt>
                <c:pt idx="19">
                  <c:v>1924</c:v>
                </c:pt>
                <c:pt idx="20">
                  <c:v>1925</c:v>
                </c:pt>
                <c:pt idx="21">
                  <c:v>1926</c:v>
                </c:pt>
                <c:pt idx="22">
                  <c:v>1927</c:v>
                </c:pt>
                <c:pt idx="23">
                  <c:v>1928</c:v>
                </c:pt>
                <c:pt idx="24">
                  <c:v>1929</c:v>
                </c:pt>
                <c:pt idx="25">
                  <c:v>1930</c:v>
                </c:pt>
                <c:pt idx="26">
                  <c:v>1931</c:v>
                </c:pt>
                <c:pt idx="27">
                  <c:v>1932</c:v>
                </c:pt>
                <c:pt idx="28">
                  <c:v>1933</c:v>
                </c:pt>
                <c:pt idx="29">
                  <c:v>1934</c:v>
                </c:pt>
                <c:pt idx="30">
                  <c:v>1935</c:v>
                </c:pt>
                <c:pt idx="31">
                  <c:v>1936</c:v>
                </c:pt>
                <c:pt idx="32">
                  <c:v>1937</c:v>
                </c:pt>
                <c:pt idx="33">
                  <c:v>1938</c:v>
                </c:pt>
                <c:pt idx="34">
                  <c:v>1939</c:v>
                </c:pt>
                <c:pt idx="35">
                  <c:v>1940</c:v>
                </c:pt>
                <c:pt idx="36">
                  <c:v>1941</c:v>
                </c:pt>
                <c:pt idx="37">
                  <c:v>1942</c:v>
                </c:pt>
                <c:pt idx="38">
                  <c:v>1943</c:v>
                </c:pt>
                <c:pt idx="39">
                  <c:v>1944</c:v>
                </c:pt>
                <c:pt idx="40">
                  <c:v>1945</c:v>
                </c:pt>
                <c:pt idx="41">
                  <c:v>1946</c:v>
                </c:pt>
                <c:pt idx="42">
                  <c:v>1947</c:v>
                </c:pt>
                <c:pt idx="43">
                  <c:v>1948</c:v>
                </c:pt>
                <c:pt idx="44">
                  <c:v>1949</c:v>
                </c:pt>
                <c:pt idx="45">
                  <c:v>1950</c:v>
                </c:pt>
                <c:pt idx="46">
                  <c:v>1951</c:v>
                </c:pt>
                <c:pt idx="47">
                  <c:v>1952</c:v>
                </c:pt>
                <c:pt idx="48">
                  <c:v>1953</c:v>
                </c:pt>
                <c:pt idx="49">
                  <c:v>1954</c:v>
                </c:pt>
                <c:pt idx="50">
                  <c:v>1955</c:v>
                </c:pt>
                <c:pt idx="51">
                  <c:v>1956</c:v>
                </c:pt>
                <c:pt idx="52">
                  <c:v>1957</c:v>
                </c:pt>
                <c:pt idx="53">
                  <c:v>1958</c:v>
                </c:pt>
                <c:pt idx="54">
                  <c:v>1959</c:v>
                </c:pt>
                <c:pt idx="55">
                  <c:v>1960</c:v>
                </c:pt>
                <c:pt idx="56">
                  <c:v>1961</c:v>
                </c:pt>
                <c:pt idx="57">
                  <c:v>1962</c:v>
                </c:pt>
                <c:pt idx="58">
                  <c:v>1963</c:v>
                </c:pt>
                <c:pt idx="59">
                  <c:v>1964</c:v>
                </c:pt>
                <c:pt idx="60">
                  <c:v>1965</c:v>
                </c:pt>
                <c:pt idx="61">
                  <c:v>1966</c:v>
                </c:pt>
                <c:pt idx="62">
                  <c:v>1967</c:v>
                </c:pt>
                <c:pt idx="63">
                  <c:v>1968</c:v>
                </c:pt>
                <c:pt idx="64">
                  <c:v>1969</c:v>
                </c:pt>
                <c:pt idx="65">
                  <c:v>1970</c:v>
                </c:pt>
                <c:pt idx="66">
                  <c:v>1971</c:v>
                </c:pt>
                <c:pt idx="67">
                  <c:v>1972</c:v>
                </c:pt>
                <c:pt idx="68">
                  <c:v>1973</c:v>
                </c:pt>
                <c:pt idx="69">
                  <c:v>1974</c:v>
                </c:pt>
                <c:pt idx="70">
                  <c:v>1975</c:v>
                </c:pt>
                <c:pt idx="71">
                  <c:v>1976</c:v>
                </c:pt>
                <c:pt idx="72">
                  <c:v>1977</c:v>
                </c:pt>
                <c:pt idx="73">
                  <c:v>1978</c:v>
                </c:pt>
                <c:pt idx="74">
                  <c:v>1979</c:v>
                </c:pt>
                <c:pt idx="75">
                  <c:v>1980</c:v>
                </c:pt>
                <c:pt idx="76">
                  <c:v>1981</c:v>
                </c:pt>
                <c:pt idx="77">
                  <c:v>1982</c:v>
                </c:pt>
                <c:pt idx="78">
                  <c:v>1983</c:v>
                </c:pt>
                <c:pt idx="79">
                  <c:v>1984</c:v>
                </c:pt>
                <c:pt idx="80">
                  <c:v>1985</c:v>
                </c:pt>
                <c:pt idx="81">
                  <c:v>1986</c:v>
                </c:pt>
                <c:pt idx="82">
                  <c:v>1987</c:v>
                </c:pt>
                <c:pt idx="83">
                  <c:v>1988</c:v>
                </c:pt>
                <c:pt idx="84">
                  <c:v>1989</c:v>
                </c:pt>
                <c:pt idx="85">
                  <c:v>1990</c:v>
                </c:pt>
                <c:pt idx="86">
                  <c:v>1991</c:v>
                </c:pt>
                <c:pt idx="87">
                  <c:v>1992</c:v>
                </c:pt>
              </c:numCache>
            </c:numRef>
          </c:xVal>
          <c:yVal>
            <c:numRef>
              <c:f>Sheet1!$B$2:$B$89</c:f>
              <c:numCache>
                <c:formatCode>#,##0</c:formatCode>
                <c:ptCount val="88"/>
                <c:pt idx="0">
                  <c:v>23347</c:v>
                </c:pt>
                <c:pt idx="1">
                  <c:v>23705</c:v>
                </c:pt>
                <c:pt idx="2">
                  <c:v>32072</c:v>
                </c:pt>
                <c:pt idx="3">
                  <c:v>16770</c:v>
                </c:pt>
                <c:pt idx="4">
                  <c:v>32170</c:v>
                </c:pt>
                <c:pt idx="5">
                  <c:v>18448</c:v>
                </c:pt>
                <c:pt idx="6">
                  <c:v>20015</c:v>
                </c:pt>
                <c:pt idx="7">
                  <c:v>24100</c:v>
                </c:pt>
                <c:pt idx="8">
                  <c:v>14870</c:v>
                </c:pt>
                <c:pt idx="9">
                  <c:v>24532</c:v>
                </c:pt>
                <c:pt idx="10">
                  <c:v>19448</c:v>
                </c:pt>
                <c:pt idx="11">
                  <c:v>26519</c:v>
                </c:pt>
                <c:pt idx="12">
                  <c:v>27271</c:v>
                </c:pt>
                <c:pt idx="13">
                  <c:v>16104</c:v>
                </c:pt>
                <c:pt idx="14">
                  <c:v>12673</c:v>
                </c:pt>
                <c:pt idx="15">
                  <c:v>25960</c:v>
                </c:pt>
                <c:pt idx="16">
                  <c:v>23780</c:v>
                </c:pt>
                <c:pt idx="17">
                  <c:v>21755</c:v>
                </c:pt>
                <c:pt idx="18">
                  <c:v>20534</c:v>
                </c:pt>
                <c:pt idx="19">
                  <c:v>15560</c:v>
                </c:pt>
                <c:pt idx="20">
                  <c:v>13660</c:v>
                </c:pt>
                <c:pt idx="21">
                  <c:v>16460</c:v>
                </c:pt>
                <c:pt idx="22">
                  <c:v>19756</c:v>
                </c:pt>
                <c:pt idx="23">
                  <c:v>17140</c:v>
                </c:pt>
                <c:pt idx="24">
                  <c:v>20817</c:v>
                </c:pt>
                <c:pt idx="25">
                  <c:v>14080</c:v>
                </c:pt>
                <c:pt idx="26">
                  <c:v>6071</c:v>
                </c:pt>
                <c:pt idx="27">
                  <c:v>17609</c:v>
                </c:pt>
                <c:pt idx="28">
                  <c:v>9958</c:v>
                </c:pt>
                <c:pt idx="29">
                  <c:v>3603</c:v>
                </c:pt>
                <c:pt idx="30">
                  <c:v>4023</c:v>
                </c:pt>
                <c:pt idx="31">
                  <c:v>4690</c:v>
                </c:pt>
                <c:pt idx="32">
                  <c:v>4714</c:v>
                </c:pt>
                <c:pt idx="33">
                  <c:v>5022</c:v>
                </c:pt>
                <c:pt idx="34">
                  <c:v>7182</c:v>
                </c:pt>
                <c:pt idx="35">
                  <c:v>6565</c:v>
                </c:pt>
                <c:pt idx="36">
                  <c:v>11143</c:v>
                </c:pt>
                <c:pt idx="37">
                  <c:v>16079</c:v>
                </c:pt>
                <c:pt idx="38">
                  <c:v>8280</c:v>
                </c:pt>
                <c:pt idx="39">
                  <c:v>10674</c:v>
                </c:pt>
                <c:pt idx="40">
                  <c:v>8626</c:v>
                </c:pt>
                <c:pt idx="41">
                  <c:v>5578</c:v>
                </c:pt>
                <c:pt idx="42">
                  <c:v>4960</c:v>
                </c:pt>
                <c:pt idx="43">
                  <c:v>7120</c:v>
                </c:pt>
                <c:pt idx="44">
                  <c:v>7860</c:v>
                </c:pt>
                <c:pt idx="45">
                  <c:v>5432</c:v>
                </c:pt>
                <c:pt idx="46">
                  <c:v>2756</c:v>
                </c:pt>
                <c:pt idx="47">
                  <c:v>10679</c:v>
                </c:pt>
                <c:pt idx="48">
                  <c:v>4609</c:v>
                </c:pt>
                <c:pt idx="49">
                  <c:v>3326</c:v>
                </c:pt>
                <c:pt idx="50">
                  <c:v>2046</c:v>
                </c:pt>
                <c:pt idx="51" formatCode="General">
                  <c:v>317</c:v>
                </c:pt>
                <c:pt idx="52">
                  <c:v>1343</c:v>
                </c:pt>
                <c:pt idx="53">
                  <c:v>4821</c:v>
                </c:pt>
                <c:pt idx="54">
                  <c:v>1619</c:v>
                </c:pt>
                <c:pt idx="55" formatCode="General">
                  <c:v>671</c:v>
                </c:pt>
                <c:pt idx="56" formatCode="General">
                  <c:v>218</c:v>
                </c:pt>
                <c:pt idx="57" formatCode="General">
                  <c:v>380</c:v>
                </c:pt>
                <c:pt idx="58" formatCode="General">
                  <c:v>228</c:v>
                </c:pt>
                <c:pt idx="59" formatCode="General">
                  <c:v>121</c:v>
                </c:pt>
                <c:pt idx="60" formatCode="General">
                  <c:v>126</c:v>
                </c:pt>
                <c:pt idx="61" formatCode="General">
                  <c:v>126</c:v>
                </c:pt>
                <c:pt idx="62" formatCode="General">
                  <c:v>115</c:v>
                </c:pt>
                <c:pt idx="63" formatCode="General">
                  <c:v>103</c:v>
                </c:pt>
                <c:pt idx="64" formatCode="General">
                  <c:v>106</c:v>
                </c:pt>
                <c:pt idx="65" formatCode="General">
                  <c:v>149</c:v>
                </c:pt>
                <c:pt idx="66" formatCode="General">
                  <c:v>105</c:v>
                </c:pt>
                <c:pt idx="67" formatCode="General">
                  <c:v>145</c:v>
                </c:pt>
                <c:pt idx="68" formatCode="General">
                  <c:v>200</c:v>
                </c:pt>
                <c:pt idx="69" formatCode="General">
                  <c:v>183</c:v>
                </c:pt>
                <c:pt idx="70" formatCode="General">
                  <c:v>186</c:v>
                </c:pt>
                <c:pt idx="71" formatCode="General">
                  <c:v>231</c:v>
                </c:pt>
                <c:pt idx="72" formatCode="General">
                  <c:v>149</c:v>
                </c:pt>
                <c:pt idx="73" formatCode="General">
                  <c:v>76</c:v>
                </c:pt>
                <c:pt idx="74">
                  <c:v>1131</c:v>
                </c:pt>
                <c:pt idx="75">
                  <c:v>4981</c:v>
                </c:pt>
                <c:pt idx="76" formatCode="General">
                  <c:v>293</c:v>
                </c:pt>
                <c:pt idx="77" formatCode="General">
                  <c:v>12</c:v>
                </c:pt>
                <c:pt idx="78">
                  <c:v>13826</c:v>
                </c:pt>
                <c:pt idx="79">
                  <c:v>15657</c:v>
                </c:pt>
                <c:pt idx="80">
                  <c:v>11363</c:v>
                </c:pt>
                <c:pt idx="81">
                  <c:v>10192</c:v>
                </c:pt>
                <c:pt idx="82">
                  <c:v>3135</c:v>
                </c:pt>
                <c:pt idx="83" formatCode="General">
                  <c:v>474</c:v>
                </c:pt>
                <c:pt idx="84" formatCode="General">
                  <c:v>35</c:v>
                </c:pt>
                <c:pt idx="85" formatCode="General">
                  <c:v>1</c:v>
                </c:pt>
                <c:pt idx="86" formatCode="General">
                  <c:v>3</c:v>
                </c:pt>
                <c:pt idx="87" formatCode="General">
                  <c:v>28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792832"/>
        <c:axId val="194199552"/>
      </c:scatterChart>
      <c:valAx>
        <c:axId val="19279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4199552"/>
        <c:crosses val="autoZero"/>
        <c:crossBetween val="midCat"/>
      </c:valAx>
      <c:valAx>
        <c:axId val="194199552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crossAx val="1927928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86600496277917"/>
          <c:y val="5.7259713701431493E-2"/>
          <c:w val="0.88337468982630252"/>
          <c:h val="0.84039501521222848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United States</c:v>
                </c:pt>
              </c:strCache>
            </c:strRef>
          </c:tx>
          <c:invertIfNegative val="0"/>
          <c:cat>
            <c:numRef>
              <c:f>Sheet1!$A$2:$A$35</c:f>
              <c:numCache>
                <c:formatCode>General</c:formatCode>
                <c:ptCount val="34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</c:numCache>
            </c:numRef>
          </c:cat>
          <c:val>
            <c:numRef>
              <c:f>Sheet1!$C$2:$C$46</c:f>
              <c:numCache>
                <c:formatCode>0.0</c:formatCode>
                <c:ptCount val="45"/>
                <c:pt idx="0">
                  <c:v>198.97373737373505</c:v>
                </c:pt>
                <c:pt idx="1">
                  <c:v>199.93737373737136</c:v>
                </c:pt>
                <c:pt idx="2">
                  <c:v>227.22121212120945</c:v>
                </c:pt>
                <c:pt idx="3">
                  <c:v>228.15454545454278</c:v>
                </c:pt>
                <c:pt idx="4">
                  <c:v>256.02828282827977</c:v>
                </c:pt>
                <c:pt idx="5">
                  <c:v>253.4919191919162</c:v>
                </c:pt>
                <c:pt idx="6">
                  <c:v>272.25353535353213</c:v>
                </c:pt>
                <c:pt idx="7">
                  <c:v>278.71616161615827</c:v>
                </c:pt>
                <c:pt idx="8">
                  <c:v>278.21313131312797</c:v>
                </c:pt>
                <c:pt idx="9">
                  <c:v>307.28484848484482</c:v>
                </c:pt>
                <c:pt idx="10">
                  <c:v>306.21515151514791</c:v>
                </c:pt>
                <c:pt idx="11">
                  <c:v>289.82222222221878</c:v>
                </c:pt>
                <c:pt idx="12">
                  <c:v>225.85757575757307</c:v>
                </c:pt>
                <c:pt idx="13">
                  <c:v>286.32828282827944</c:v>
                </c:pt>
                <c:pt idx="14">
                  <c:v>285.93535353535015</c:v>
                </c:pt>
                <c:pt idx="15">
                  <c:v>282.00202020201687</c:v>
                </c:pt>
                <c:pt idx="16">
                  <c:v>266.51010101009786</c:v>
                </c:pt>
                <c:pt idx="17">
                  <c:v>315.52929292928917</c:v>
                </c:pt>
                <c:pt idx="18">
                  <c:v>338.67777777777377</c:v>
                </c:pt>
                <c:pt idx="19">
                  <c:v>327.58686868686482</c:v>
                </c:pt>
                <c:pt idx="20">
                  <c:v>287.18282828282491</c:v>
                </c:pt>
                <c:pt idx="21">
                  <c:v>296.97474747474394</c:v>
                </c:pt>
                <c:pt idx="22">
                  <c:v>255.410101010098</c:v>
                </c:pt>
                <c:pt idx="23">
                  <c:v>228.38484848484578</c:v>
                </c:pt>
                <c:pt idx="24">
                  <c:v>274.72424242423915</c:v>
                </c:pt>
                <c:pt idx="25">
                  <c:v>295.82424242423895</c:v>
                </c:pt>
                <c:pt idx="26">
                  <c:v>291.91313131312791</c:v>
                </c:pt>
                <c:pt idx="27">
                  <c:v>255.64444444444143</c:v>
                </c:pt>
                <c:pt idx="28">
                  <c:v>283.32727272726936</c:v>
                </c:pt>
                <c:pt idx="29">
                  <c:v>262.75353535353224</c:v>
                </c:pt>
                <c:pt idx="30">
                  <c:v>313.97272727272355</c:v>
                </c:pt>
                <c:pt idx="31">
                  <c:v>350.66868686868276</c:v>
                </c:pt>
                <c:pt idx="32">
                  <c:v>360.05353535353112</c:v>
                </c:pt>
                <c:pt idx="33">
                  <c:v>326.60202020201638</c:v>
                </c:pt>
                <c:pt idx="34">
                  <c:v>322.76363636363254</c:v>
                </c:pt>
                <c:pt idx="35">
                  <c:v>278.3565656565624</c:v>
                </c:pt>
                <c:pt idx="36">
                  <c:v>219.15252525252265</c:v>
                </c:pt>
                <c:pt idx="37">
                  <c:v>266.99898989898674</c:v>
                </c:pt>
                <c:pt idx="38">
                  <c:v>278.59191919191591</c:v>
                </c:pt>
                <c:pt idx="39">
                  <c:v>271.12828282827962</c:v>
                </c:pt>
                <c:pt idx="40">
                  <c:v>273.05151515151192</c:v>
                </c:pt>
                <c:pt idx="41">
                  <c:v>292.1676767676733</c:v>
                </c:pt>
                <c:pt idx="42">
                  <c:v>250.01010101009808</c:v>
                </c:pt>
                <c:pt idx="43">
                  <c:v>257.40505050504748</c:v>
                </c:pt>
                <c:pt idx="44">
                  <c:v>274.87979797979477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Canada</c:v>
                </c:pt>
              </c:strCache>
            </c:strRef>
          </c:tx>
          <c:invertIfNegative val="0"/>
          <c:cat>
            <c:numRef>
              <c:f>Sheet1!$A$2:$A$35</c:f>
              <c:numCache>
                <c:formatCode>General</c:formatCode>
                <c:ptCount val="34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</c:numCache>
            </c:numRef>
          </c:cat>
          <c:val>
            <c:numRef>
              <c:f>Sheet1!$D$2:$D$46</c:f>
              <c:numCache>
                <c:formatCode>0.0</c:formatCode>
                <c:ptCount val="45"/>
                <c:pt idx="0">
                  <c:v>117.1229388</c:v>
                </c:pt>
                <c:pt idx="1">
                  <c:v>128.82109060000002</c:v>
                </c:pt>
                <c:pt idx="2">
                  <c:v>133.12558620000001</c:v>
                </c:pt>
                <c:pt idx="3">
                  <c:v>136.32081240000002</c:v>
                </c:pt>
                <c:pt idx="4">
                  <c:v>148.226676</c:v>
                </c:pt>
                <c:pt idx="5">
                  <c:v>155.32423240000003</c:v>
                </c:pt>
                <c:pt idx="6">
                  <c:v>157.03012080000002</c:v>
                </c:pt>
                <c:pt idx="7">
                  <c:v>171.33129920000002</c:v>
                </c:pt>
                <c:pt idx="8">
                  <c:v>178.83102100000002</c:v>
                </c:pt>
                <c:pt idx="9">
                  <c:v>197.93608720000003</c:v>
                </c:pt>
                <c:pt idx="10">
                  <c:v>195.03696080000003</c:v>
                </c:pt>
                <c:pt idx="11">
                  <c:v>202.83278240000001</c:v>
                </c:pt>
                <c:pt idx="12">
                  <c:v>198.56364200000004</c:v>
                </c:pt>
                <c:pt idx="13">
                  <c:v>217.00137880000003</c:v>
                </c:pt>
                <c:pt idx="14">
                  <c:v>212.62175340000005</c:v>
                </c:pt>
                <c:pt idx="15">
                  <c:v>222.51237060000003</c:v>
                </c:pt>
                <c:pt idx="16">
                  <c:v>225.05794500000005</c:v>
                </c:pt>
                <c:pt idx="17">
                  <c:v>257.90734520000001</c:v>
                </c:pt>
                <c:pt idx="18">
                  <c:v>266.06997699999999</c:v>
                </c:pt>
                <c:pt idx="19">
                  <c:v>286.24895739999999</c:v>
                </c:pt>
                <c:pt idx="20">
                  <c:v>303.77629780000001</c:v>
                </c:pt>
                <c:pt idx="21">
                  <c:v>310.75453040000002</c:v>
                </c:pt>
                <c:pt idx="22">
                  <c:v>316.34949080000007</c:v>
                </c:pt>
                <c:pt idx="23">
                  <c:v>307.61233700000003</c:v>
                </c:pt>
                <c:pt idx="24">
                  <c:v>290.54774444444104</c:v>
                </c:pt>
                <c:pt idx="25">
                  <c:v>295.79432323231975</c:v>
                </c:pt>
                <c:pt idx="26">
                  <c:v>307.38699191918823</c:v>
                </c:pt>
                <c:pt idx="27">
                  <c:v>315.28565454545083</c:v>
                </c:pt>
                <c:pt idx="28">
                  <c:v>322.32489797979412</c:v>
                </c:pt>
                <c:pt idx="29">
                  <c:v>327.96658080807686</c:v>
                </c:pt>
                <c:pt idx="30">
                  <c:v>334.17073434343041</c:v>
                </c:pt>
                <c:pt idx="31">
                  <c:v>354.70307474747057</c:v>
                </c:pt>
                <c:pt idx="32">
                  <c:v>348.79062121211712</c:v>
                </c:pt>
                <c:pt idx="33">
                  <c:v>330.98092525252133</c:v>
                </c:pt>
                <c:pt idx="34">
                  <c:v>345.11178282827876</c:v>
                </c:pt>
                <c:pt idx="35">
                  <c:v>356.87107777777356</c:v>
                </c:pt>
                <c:pt idx="36">
                  <c:v>331.63202929292538</c:v>
                </c:pt>
                <c:pt idx="37">
                  <c:v>349.38563939393521</c:v>
                </c:pt>
                <c:pt idx="38">
                  <c:v>336.25036464646064</c:v>
                </c:pt>
                <c:pt idx="39">
                  <c:v>338.50936060605659</c:v>
                </c:pt>
                <c:pt idx="40">
                  <c:v>362.80014040403614</c:v>
                </c:pt>
                <c:pt idx="41">
                  <c:v>354.63013636363218</c:v>
                </c:pt>
                <c:pt idx="42">
                  <c:v>369.49552626262187</c:v>
                </c:pt>
                <c:pt idx="43">
                  <c:v>410.34747878787402</c:v>
                </c:pt>
                <c:pt idx="44">
                  <c:v>398.5019454545407</c:v>
                </c:pt>
              </c:numCache>
            </c:numRef>
          </c:val>
        </c:ser>
        <c:ser>
          <c:idx val="5"/>
          <c:order val="3"/>
          <c:tx>
            <c:strRef>
              <c:f>Sheet1!$E$1</c:f>
              <c:strCache>
                <c:ptCount val="1"/>
                <c:pt idx="0">
                  <c:v>Brazil</c:v>
                </c:pt>
              </c:strCache>
            </c:strRef>
          </c:tx>
          <c:invertIfNegative val="0"/>
          <c:cat>
            <c:numRef>
              <c:f>Sheet1!$A$2:$A$35</c:f>
              <c:numCache>
                <c:formatCode>General</c:formatCode>
                <c:ptCount val="34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</c:numCache>
            </c:numRef>
          </c:cat>
          <c:val>
            <c:numRef>
              <c:f>Sheet1!$E$2:$E$46</c:f>
              <c:numCache>
                <c:formatCode>0.0</c:formatCode>
                <c:ptCount val="45"/>
                <c:pt idx="0">
                  <c:v>23.975245000000001</c:v>
                </c:pt>
                <c:pt idx="1">
                  <c:v>26.224719600000004</c:v>
                </c:pt>
                <c:pt idx="2">
                  <c:v>27.4312158</c:v>
                </c:pt>
                <c:pt idx="3">
                  <c:v>28.708422400000003</c:v>
                </c:pt>
                <c:pt idx="4">
                  <c:v>30.723668799999999</c:v>
                </c:pt>
                <c:pt idx="5">
                  <c:v>39.809955200000005</c:v>
                </c:pt>
                <c:pt idx="6">
                  <c:v>43.204054400000004</c:v>
                </c:pt>
                <c:pt idx="7">
                  <c:v>50.694937400000008</c:v>
                </c:pt>
                <c:pt idx="8">
                  <c:v>57.907398200000003</c:v>
                </c:pt>
                <c:pt idx="9">
                  <c:v>65.6855422</c:v>
                </c:pt>
                <c:pt idx="10">
                  <c:v>72.305803400000002</c:v>
                </c:pt>
                <c:pt idx="11">
                  <c:v>82.93446040000002</c:v>
                </c:pt>
                <c:pt idx="12">
                  <c:v>93.492407000000014</c:v>
                </c:pt>
                <c:pt idx="13">
                  <c:v>102.7643082</c:v>
                </c:pt>
                <c:pt idx="14">
                  <c:v>116.60144960000001</c:v>
                </c:pt>
                <c:pt idx="15">
                  <c:v>128.9315756</c:v>
                </c:pt>
                <c:pt idx="16">
                  <c:v>130.79214300000001</c:v>
                </c:pt>
                <c:pt idx="17">
                  <c:v>141.1512166</c:v>
                </c:pt>
                <c:pt idx="18">
                  <c:v>151.50587080000003</c:v>
                </c:pt>
                <c:pt idx="19">
                  <c:v>166.62463820000002</c:v>
                </c:pt>
                <c:pt idx="20">
                  <c:v>178.40233920000003</c:v>
                </c:pt>
                <c:pt idx="21">
                  <c:v>182.4505096</c:v>
                </c:pt>
                <c:pt idx="22">
                  <c:v>185.63689700000003</c:v>
                </c:pt>
                <c:pt idx="23">
                  <c:v>199.12932520000001</c:v>
                </c:pt>
                <c:pt idx="24">
                  <c:v>204.7242856</c:v>
                </c:pt>
                <c:pt idx="25">
                  <c:v>206.74837080000003</c:v>
                </c:pt>
                <c:pt idx="26">
                  <c:v>217.8189678</c:v>
                </c:pt>
                <c:pt idx="27">
                  <c:v>223.37857300000005</c:v>
                </c:pt>
                <c:pt idx="28">
                  <c:v>235.11208000000005</c:v>
                </c:pt>
                <c:pt idx="29">
                  <c:v>242.75322260000002</c:v>
                </c:pt>
                <c:pt idx="30">
                  <c:v>253.95198220000003</c:v>
                </c:pt>
                <c:pt idx="31">
                  <c:v>265.8136518</c:v>
                </c:pt>
                <c:pt idx="32">
                  <c:v>279.02765779999999</c:v>
                </c:pt>
                <c:pt idx="33">
                  <c:v>291.52130160000002</c:v>
                </c:pt>
                <c:pt idx="34">
                  <c:v>293.05483340000006</c:v>
                </c:pt>
                <c:pt idx="35">
                  <c:v>304.45688540000003</c:v>
                </c:pt>
                <c:pt idx="36">
                  <c:v>267.92612500000001</c:v>
                </c:pt>
                <c:pt idx="37">
                  <c:v>286.14289180000003</c:v>
                </c:pt>
                <c:pt idx="38">
                  <c:v>305.61599999999879</c:v>
                </c:pt>
                <c:pt idx="39">
                  <c:v>320.79699999999877</c:v>
                </c:pt>
                <c:pt idx="40">
                  <c:v>337.45699999999874</c:v>
                </c:pt>
                <c:pt idx="41">
                  <c:v>348.80499999999859</c:v>
                </c:pt>
                <c:pt idx="42">
                  <c:v>374.0152999999986</c:v>
                </c:pt>
                <c:pt idx="43">
                  <c:v>369.55599999999856</c:v>
                </c:pt>
                <c:pt idx="44">
                  <c:v>390.99999999999847</c:v>
                </c:pt>
              </c:numCache>
            </c:numRef>
          </c:val>
        </c:ser>
        <c:ser>
          <c:idx val="2"/>
          <c:order val="4"/>
          <c:tx>
            <c:strRef>
              <c:f>Sheet1!$F$1</c:f>
              <c:strCache>
                <c:ptCount val="1"/>
                <c:pt idx="0">
                  <c:v>China</c:v>
                </c:pt>
              </c:strCache>
            </c:strRef>
          </c:tx>
          <c:invertIfNegative val="0"/>
          <c:cat>
            <c:numRef>
              <c:f>Sheet1!$A$2:$A$46</c:f>
              <c:numCache>
                <c:formatCode>General</c:formatCode>
                <c:ptCount val="45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</c:numCache>
            </c:numRef>
          </c:cat>
          <c:val>
            <c:numRef>
              <c:f>Sheet1!$F$2:$F$46</c:f>
              <c:numCache>
                <c:formatCode>0.0</c:formatCode>
                <c:ptCount val="45"/>
                <c:pt idx="0">
                  <c:v>22.097000000000001</c:v>
                </c:pt>
                <c:pt idx="1">
                  <c:v>22.485907200000003</c:v>
                </c:pt>
                <c:pt idx="2">
                  <c:v>19.383488400000005</c:v>
                </c:pt>
                <c:pt idx="3">
                  <c:v>22.870395000000002</c:v>
                </c:pt>
                <c:pt idx="4">
                  <c:v>23.2593022</c:v>
                </c:pt>
                <c:pt idx="5">
                  <c:v>24.037116600000001</c:v>
                </c:pt>
                <c:pt idx="6">
                  <c:v>29.075232600000003</c:v>
                </c:pt>
                <c:pt idx="7">
                  <c:v>32.951046400000003</c:v>
                </c:pt>
                <c:pt idx="8">
                  <c:v>36.826860200000006</c:v>
                </c:pt>
                <c:pt idx="9">
                  <c:v>41.674942000000001</c:v>
                </c:pt>
                <c:pt idx="10">
                  <c:v>43.610639200000001</c:v>
                </c:pt>
                <c:pt idx="11">
                  <c:v>44.194000000000003</c:v>
                </c:pt>
                <c:pt idx="12">
                  <c:v>46.134116600000006</c:v>
                </c:pt>
                <c:pt idx="13">
                  <c:v>43.226151400000006</c:v>
                </c:pt>
                <c:pt idx="14">
                  <c:v>48.555947800000006</c:v>
                </c:pt>
                <c:pt idx="15">
                  <c:v>58.221175599999995</c:v>
                </c:pt>
                <c:pt idx="16">
                  <c:v>65.5131856</c:v>
                </c:pt>
                <c:pt idx="17">
                  <c:v>74.41385720000001</c:v>
                </c:pt>
                <c:pt idx="18">
                  <c:v>86.416947600000015</c:v>
                </c:pt>
                <c:pt idx="19">
                  <c:v>86.814693600000012</c:v>
                </c:pt>
                <c:pt idx="20">
                  <c:v>92.387557000000015</c:v>
                </c:pt>
                <c:pt idx="21">
                  <c:v>94.548643600000005</c:v>
                </c:pt>
                <c:pt idx="22">
                  <c:v>100.02428020000001</c:v>
                </c:pt>
                <c:pt idx="23">
                  <c:v>109.16801880000001</c:v>
                </c:pt>
                <c:pt idx="24">
                  <c:v>118.40898420000001</c:v>
                </c:pt>
                <c:pt idx="25">
                  <c:v>126.74397260000002</c:v>
                </c:pt>
                <c:pt idx="26">
                  <c:v>124.68895160000002</c:v>
                </c:pt>
                <c:pt idx="27">
                  <c:v>130.68607740000002</c:v>
                </c:pt>
                <c:pt idx="28">
                  <c:v>151.84616460000001</c:v>
                </c:pt>
                <c:pt idx="29">
                  <c:v>167.428969</c:v>
                </c:pt>
                <c:pt idx="30">
                  <c:v>190.61314140000002</c:v>
                </c:pt>
                <c:pt idx="31">
                  <c:v>188.00127600000002</c:v>
                </c:pt>
                <c:pt idx="32">
                  <c:v>196.01806760000002</c:v>
                </c:pt>
                <c:pt idx="33">
                  <c:v>208.03883560000003</c:v>
                </c:pt>
                <c:pt idx="34">
                  <c:v>203.84482500000001</c:v>
                </c:pt>
                <c:pt idx="35">
                  <c:v>222.45491840000003</c:v>
                </c:pt>
                <c:pt idx="36">
                  <c:v>277.4808678</c:v>
                </c:pt>
                <c:pt idx="37">
                  <c:v>288.02555620000004</c:v>
                </c:pt>
                <c:pt idx="38">
                  <c:v>283.72989940000008</c:v>
                </c:pt>
                <c:pt idx="39">
                  <c:v>353.54399999999862</c:v>
                </c:pt>
                <c:pt idx="40">
                  <c:v>397.01699999999846</c:v>
                </c:pt>
                <c:pt idx="41">
                  <c:v>435.7859999999983</c:v>
                </c:pt>
                <c:pt idx="42">
                  <c:v>485.26399999999813</c:v>
                </c:pt>
                <c:pt idx="43">
                  <c:v>585.18999999999778</c:v>
                </c:pt>
                <c:pt idx="44">
                  <c:v>615.6399999999976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9276800"/>
        <c:axId val="19928268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</c:v>
                </c:pt>
              </c:strCache>
            </c:strRef>
          </c:tx>
          <c:marker>
            <c:symbol val="none"/>
          </c:marker>
          <c:cat>
            <c:numRef>
              <c:f>Sheet1!$A$2:$A$46</c:f>
              <c:numCache>
                <c:formatCode>General</c:formatCode>
                <c:ptCount val="45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</c:numCache>
            </c:num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926.46711515047946</c:v>
                </c:pt>
                <c:pt idx="1">
                  <c:v>991.39593671411558</c:v>
                </c:pt>
                <c:pt idx="2">
                  <c:v>1015.2154698979534</c:v>
                </c:pt>
                <c:pt idx="3">
                  <c:v>1066.1815392312872</c:v>
                </c:pt>
                <c:pt idx="4">
                  <c:v>1129.878229005024</c:v>
                </c:pt>
                <c:pt idx="5">
                  <c:v>1179.36810876866</c:v>
                </c:pt>
                <c:pt idx="6">
                  <c:v>1229.7430005302763</c:v>
                </c:pt>
                <c:pt idx="7">
                  <c:v>1286.6977489929027</c:v>
                </c:pt>
                <c:pt idx="8">
                  <c:v>1299.3335504898726</c:v>
                </c:pt>
                <c:pt idx="9">
                  <c:v>1420.7463391504787</c:v>
                </c:pt>
                <c:pt idx="10">
                  <c:v>1439.6281385206446</c:v>
                </c:pt>
                <c:pt idx="11">
                  <c:v>1441.8845563630689</c:v>
                </c:pt>
                <c:pt idx="12">
                  <c:v>1478.5253106196353</c:v>
                </c:pt>
                <c:pt idx="13">
                  <c:v>1590.0688578297356</c:v>
                </c:pt>
                <c:pt idx="14">
                  <c:v>1665.0024041718077</c:v>
                </c:pt>
                <c:pt idx="15">
                  <c:v>1698.1837592248028</c:v>
                </c:pt>
                <c:pt idx="16">
                  <c:v>1730.6350924131516</c:v>
                </c:pt>
                <c:pt idx="17">
                  <c:v>1800.1212688542598</c:v>
                </c:pt>
                <c:pt idx="18">
                  <c:v>1883.8792579153348</c:v>
                </c:pt>
                <c:pt idx="19">
                  <c:v>1947.2832983123958</c:v>
                </c:pt>
                <c:pt idx="20">
                  <c:v>1980.5995074818034</c:v>
                </c:pt>
                <c:pt idx="21">
                  <c:v>2006.2604760004206</c:v>
                </c:pt>
                <c:pt idx="22">
                  <c:v>2040.0318038387827</c:v>
                </c:pt>
                <c:pt idx="23">
                  <c:v>2093.561401447872</c:v>
                </c:pt>
                <c:pt idx="24">
                  <c:v>2087.7233692822692</c:v>
                </c:pt>
                <c:pt idx="25">
                  <c:v>2162.363853011811</c:v>
                </c:pt>
                <c:pt idx="26">
                  <c:v>2209.9802614619607</c:v>
                </c:pt>
                <c:pt idx="27">
                  <c:v>2212.6438988929181</c:v>
                </c:pt>
                <c:pt idx="28">
                  <c:v>2344.4790627383932</c:v>
                </c:pt>
                <c:pt idx="29">
                  <c:v>2357.3251735503795</c:v>
                </c:pt>
                <c:pt idx="30">
                  <c:v>2482.6078291397084</c:v>
                </c:pt>
                <c:pt idx="31">
                  <c:v>2517.8400021927168</c:v>
                </c:pt>
                <c:pt idx="32">
                  <c:v>2559.5964547615622</c:v>
                </c:pt>
                <c:pt idx="33">
                  <c:v>2595.8991070723287</c:v>
                </c:pt>
                <c:pt idx="34">
                  <c:v>2620.4069229726306</c:v>
                </c:pt>
                <c:pt idx="35">
                  <c:v>2652.108748393021</c:v>
                </c:pt>
                <c:pt idx="36">
                  <c:v>2589.3303796266355</c:v>
                </c:pt>
                <c:pt idx="37">
                  <c:v>2637.8667367383819</c:v>
                </c:pt>
                <c:pt idx="38">
                  <c:v>2636.2424337338221</c:v>
                </c:pt>
                <c:pt idx="39">
                  <c:v>2798.1084007524055</c:v>
                </c:pt>
                <c:pt idx="40">
                  <c:v>2910.1447770103046</c:v>
                </c:pt>
                <c:pt idx="41">
                  <c:v>3024.0547482248207</c:v>
                </c:pt>
                <c:pt idx="42">
                  <c:v>3077.2663220067489</c:v>
                </c:pt>
                <c:pt idx="43">
                  <c:v>3232.4030651035059</c:v>
                </c:pt>
                <c:pt idx="44">
                  <c:v>3271.6289540407815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76800"/>
        <c:axId val="199282688"/>
      </c:lineChart>
      <c:catAx>
        <c:axId val="19927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600"/>
            </a:pPr>
            <a:endParaRPr lang="en-US"/>
          </a:p>
        </c:txPr>
        <c:crossAx val="199282688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99282688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99276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282878411910668"/>
          <c:y val="7.975460122699389E-2"/>
          <c:w val="0.1827188852067346"/>
          <c:h val="0.314205564096041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8571428571426E-2"/>
          <c:y val="3.9665970772442598E-2"/>
          <c:w val="0.9005102040816324"/>
          <c:h val="0.830785551236803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Large Dams Commissioned</c:v>
                </c:pt>
              </c:strCache>
            </c:strRef>
          </c:tx>
          <c:invertIfNegative val="0"/>
          <c:cat>
            <c:strRef>
              <c:f>Sheet1!$B$1:$L$1</c:f>
              <c:strCache>
                <c:ptCount val="11"/>
                <c:pt idx="0">
                  <c:v>Before 1900</c:v>
                </c:pt>
                <c:pt idx="1">
                  <c:v>1900s</c:v>
                </c:pt>
                <c:pt idx="2">
                  <c:v>1910s</c:v>
                </c:pt>
                <c:pt idx="3">
                  <c:v>1920s</c:v>
                </c:pt>
                <c:pt idx="4">
                  <c:v>1930s</c:v>
                </c:pt>
                <c:pt idx="5">
                  <c:v>1940s</c:v>
                </c:pt>
                <c:pt idx="6">
                  <c:v>1950s</c:v>
                </c:pt>
                <c:pt idx="7">
                  <c:v>1960s</c:v>
                </c:pt>
                <c:pt idx="8">
                  <c:v>1970s</c:v>
                </c:pt>
                <c:pt idx="9">
                  <c:v>1980s</c:v>
                </c:pt>
                <c:pt idx="10">
                  <c:v>1990s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630</c:v>
                </c:pt>
                <c:pt idx="1">
                  <c:v>353</c:v>
                </c:pt>
                <c:pt idx="2">
                  <c:v>601</c:v>
                </c:pt>
                <c:pt idx="3">
                  <c:v>809</c:v>
                </c:pt>
                <c:pt idx="4">
                  <c:v>964</c:v>
                </c:pt>
                <c:pt idx="5">
                  <c:v>913</c:v>
                </c:pt>
                <c:pt idx="6">
                  <c:v>2735</c:v>
                </c:pt>
                <c:pt idx="7">
                  <c:v>4788</c:v>
                </c:pt>
                <c:pt idx="8">
                  <c:v>5418</c:v>
                </c:pt>
                <c:pt idx="9">
                  <c:v>4431</c:v>
                </c:pt>
                <c:pt idx="10">
                  <c:v>2069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271552"/>
        <c:axId val="201281536"/>
      </c:barChart>
      <c:catAx>
        <c:axId val="201271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01281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1281536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01271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17ED8B5-FE8E-4A09-BBFD-A0F7F9F9A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712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3563"/>
            <a:ext cx="50292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51045D9-9454-44D6-9661-555DFC0E4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3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5C40B-B24B-4AB6-81AE-BBE02229E84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Source: Pacific Institute</a:t>
            </a:r>
          </a:p>
          <a:p>
            <a:endParaRPr 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69CA3-BBF2-40A1-9FBF-060370A6060E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Source: Pacific Institute.</a:t>
            </a: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B2E87-BB3A-48E2-AB10-D34436857CE3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37DED-9C05-4750-8DA3-88F826CF4C7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C28C62-9120-433E-B62C-910119D8CE9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Source: Igor A. Shiklomanov, "World fresh water resources,"  in P.H. Gleick, ed., "Water in Crisis" (New York, Oxford University Press, 1993).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18942-EEC1-4458-8609-8EA23B47D54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53CB6-7B06-456B-A5D7-710B4EEB92C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Source: FAO.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45862-0A3C-4152-A00D-B7CD54E209E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Source: State of the World 2004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EB0F26-513C-4C45-9F6E-0810A8DDA09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D755B2-8F52-4B05-A40B-9720CD715EA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512C0D-2CAB-4769-AF72-97F432A44F0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2C746-3416-4790-8EFD-6E9F6F61421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32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17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71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95AEB50-8531-4919-8434-1727AD6C0A0D}" type="slidenum">
              <a:rPr lang="en-US" i="0" smtClean="0">
                <a:latin typeface="Times New Roman" pitchFamily="18" charset="0"/>
              </a:rPr>
              <a:pPr/>
              <a:t>23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8B2B1-E919-4C08-B24D-9A769EB7407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A74B4-5CC2-401E-9C7E-BAE3E820DA5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296CD-5A79-4CEB-A98B-BCCF95A0A0B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Source: Worldwatch Institute.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1DE424-1A16-4F3D-AF41-6D95BE62CAB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C71B16-17A4-4EB3-A9BB-4AF0AD9AA20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CCAD3-630F-49BA-8D8D-32321C700CB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71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Source: World Commission on Dams.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B6349A-BE97-453D-A91E-0F97258DE78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FABABF-81DB-4192-BDD5-C909EEA48C2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E78DCA-F376-44B9-9F16-4598EF220970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04CF3-60C0-4E00-A0F7-29DC8903982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97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102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95AEB50-8531-4919-8434-1727AD6C0A0D}" type="slidenum">
              <a:rPr lang="en-US" i="0" smtClean="0">
                <a:latin typeface="Times New Roman" pitchFamily="18" charset="0"/>
              </a:rPr>
              <a:pPr/>
              <a:t>35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E8C899-3FB2-4F64-B3D0-F75905BAECF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98CD26-6388-4596-82ED-015BF54A4AC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0E592-C161-4FE7-945D-376C86B5087A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59C3BA-E2A8-45DE-A300-DA70999E04A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3CFA8-9E1E-4C78-9A1D-1F0732B122A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B63547-5BC2-4EB5-A62D-8FF266216A90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Source: Worldwatch Institute.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564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6163A-9F9B-441C-9000-058A23136078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BP.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890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6829D6-BA8B-4E94-BE84-9E7F3BABD567}" type="slidenum">
              <a:rPr lang="en-US"/>
              <a:pPr/>
              <a:t>44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E0CF0A-C2FB-4D9B-91EB-ED562CA048E9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50172-C0F5-4D41-88C3-49E8D82A7F9E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Source: International Energy Outlook.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464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119474-3E4B-4B8C-BA35-109BE5806C0F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84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DFDC3-498E-4F49-B6A3-7D6EC12C6F6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548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41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44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28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35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Source: Igor Shiklomanov's chapter "World fresh water resources" in Peter H. Gleick (editor), 1993, Water in Crisis: A Guide to the World's Fresh Water Resources (Oxford University Press, New York).</a:t>
            </a:r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33737" indent="-282207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28827" indent="-225765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580358" indent="-225765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31888" indent="-225765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483419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34950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386480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38011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F9D7D1C-BEF2-4E13-8C6D-48F062EAA128}" type="slidenum">
              <a:rPr lang="en-US" i="0" smtClean="0">
                <a:latin typeface="Times New Roman" pitchFamily="18" charset="0"/>
              </a:rPr>
              <a:pPr/>
              <a:t>8</a:t>
            </a:fld>
            <a:endParaRPr lang="en-US" i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Source: Intergovernmental Panel on Global Change. http://ipcc-wg1.ucar.edu/wg1/Report/AR4WG1_Print_Ch04.pdf</a:t>
            </a: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D21D89-F489-4969-BE78-04B4D409B516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orld_cover_left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6048375" y="92515"/>
            <a:ext cx="3095625" cy="6761952"/>
          </a:xfrm>
          <a:prstGeom prst="rect">
            <a:avLst/>
          </a:prstGeom>
          <a:noFill/>
        </p:spPr>
      </p:pic>
      <p:pic>
        <p:nvPicPr>
          <p:cNvPr id="5" name="Picture 5" descr="world_cover_left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6048375" y="92515"/>
            <a:ext cx="3095625" cy="6761952"/>
          </a:xfrm>
          <a:prstGeom prst="rect">
            <a:avLst/>
          </a:prstGeom>
          <a:noFill/>
        </p:spPr>
      </p:pic>
      <p:sp>
        <p:nvSpPr>
          <p:cNvPr id="6" name="Freeform 3"/>
          <p:cNvSpPr>
            <a:spLocks/>
          </p:cNvSpPr>
          <p:nvPr/>
        </p:nvSpPr>
        <p:spPr bwMode="auto">
          <a:xfrm>
            <a:off x="4144963" y="-3175"/>
            <a:ext cx="777875" cy="1462088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490" y="0"/>
              </a:cxn>
              <a:cxn ang="0">
                <a:pos x="140" y="921"/>
              </a:cxn>
              <a:cxn ang="0">
                <a:pos x="0" y="921"/>
              </a:cxn>
              <a:cxn ang="0">
                <a:pos x="34" y="0"/>
              </a:cxn>
            </a:cxnLst>
            <a:rect l="0" t="0" r="r" b="b"/>
            <a:pathLst>
              <a:path w="490" h="921">
                <a:moveTo>
                  <a:pt x="34" y="0"/>
                </a:moveTo>
                <a:lnTo>
                  <a:pt x="490" y="0"/>
                </a:lnTo>
                <a:lnTo>
                  <a:pt x="140" y="921"/>
                </a:lnTo>
                <a:lnTo>
                  <a:pt x="0" y="921"/>
                </a:lnTo>
                <a:lnTo>
                  <a:pt x="34" y="0"/>
                </a:lnTo>
                <a:close/>
              </a:path>
            </a:pathLst>
          </a:custGeom>
          <a:solidFill>
            <a:srgbClr val="CC99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6350" y="-1588"/>
            <a:ext cx="4267200" cy="1460501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9525" y="152400"/>
            <a:ext cx="9153525" cy="1143000"/>
          </a:xfrm>
          <a:prstGeom prst="rect">
            <a:avLst/>
          </a:prstGeom>
          <a:solidFill>
            <a:schemeClr val="accent6">
              <a:lumMod val="50000"/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7938" y="1447800"/>
            <a:ext cx="1689101" cy="49530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-6350" y="1451874"/>
            <a:ext cx="488950" cy="14224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347" y="0"/>
              </a:cxn>
              <a:cxn ang="0">
                <a:pos x="0" y="1008"/>
              </a:cxn>
              <a:cxn ang="0">
                <a:pos x="1" y="0"/>
              </a:cxn>
            </a:cxnLst>
            <a:rect l="0" t="0" r="r" b="b"/>
            <a:pathLst>
              <a:path w="347" h="1008">
                <a:moveTo>
                  <a:pt x="1" y="0"/>
                </a:moveTo>
                <a:lnTo>
                  <a:pt x="347" y="0"/>
                </a:lnTo>
                <a:lnTo>
                  <a:pt x="0" y="1008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-9525" y="-4763"/>
            <a:ext cx="989013" cy="157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3" y="0"/>
              </a:cxn>
              <a:cxn ang="0">
                <a:pos x="584" y="99"/>
              </a:cxn>
              <a:cxn ang="0">
                <a:pos x="0" y="99"/>
              </a:cxn>
              <a:cxn ang="0">
                <a:pos x="0" y="0"/>
              </a:cxn>
            </a:cxnLst>
            <a:rect l="0" t="0" r="r" b="b"/>
            <a:pathLst>
              <a:path w="623" h="99">
                <a:moveTo>
                  <a:pt x="0" y="0"/>
                </a:moveTo>
                <a:lnTo>
                  <a:pt x="623" y="0"/>
                </a:lnTo>
                <a:lnTo>
                  <a:pt x="584" y="99"/>
                </a:lnTo>
                <a:lnTo>
                  <a:pt x="0" y="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366838" y="317500"/>
            <a:ext cx="42306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GEOG 6 </a:t>
            </a:r>
            <a:r>
              <a:rPr lang="en-U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– </a:t>
            </a:r>
            <a:r>
              <a:rPr lang="en-US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Resources and Energy</a:t>
            </a:r>
            <a:endParaRPr lang="en-US" sz="2000" b="1" dirty="0">
              <a:solidFill>
                <a:srgbClr val="FFFF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vantGarde Bk BT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366838" y="777875"/>
            <a:ext cx="3503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Professor: Dr. Jean-Paul Rodrigue</a:t>
            </a:r>
          </a:p>
        </p:txBody>
      </p:sp>
      <p:pic>
        <p:nvPicPr>
          <p:cNvPr id="14" name="Picture 15" descr="Hofstra_Shie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" y="136525"/>
            <a:ext cx="109696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2D050">
                  <a:alpha val="75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123825" y="6502400"/>
            <a:ext cx="61071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008000"/>
                </a:solidFill>
              </a:rPr>
              <a:t>Hofstra University, Department of Global Studies &amp; Geography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366838" y="777875"/>
            <a:ext cx="3503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Professor: Dr. Jean-Paul Rodrigue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123825" y="6502400"/>
            <a:ext cx="61071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chemeClr val="accent2">
                    <a:lumMod val="50000"/>
                  </a:schemeClr>
                </a:solidFill>
              </a:rPr>
              <a:t>Hofstra University, Department of Global Studies &amp; Geography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701800" y="1501775"/>
            <a:ext cx="71088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701800" y="3200400"/>
            <a:ext cx="7108825" cy="2971800"/>
          </a:xfrm>
        </p:spPr>
        <p:txBody>
          <a:bodyPr/>
          <a:lstStyle>
            <a:lvl1pPr marL="0" indent="0">
              <a:buFont typeface="Arial Narrow" pitchFamily="34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Rectangle 14"/>
          <p:cNvSpPr>
            <a:spLocks noChangeArrowheads="1"/>
          </p:cNvSpPr>
          <p:nvPr userDrawn="1"/>
        </p:nvSpPr>
        <p:spPr bwMode="auto">
          <a:xfrm>
            <a:off x="1366838" y="777875"/>
            <a:ext cx="3503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Professor: Dr. Jean-Paul Rodrigue</a:t>
            </a:r>
          </a:p>
        </p:txBody>
      </p:sp>
      <p:sp>
        <p:nvSpPr>
          <p:cNvPr id="23" name="Rectangle 22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Text Box 25"/>
          <p:cNvSpPr txBox="1">
            <a:spLocks noChangeArrowheads="1"/>
          </p:cNvSpPr>
          <p:nvPr userDrawn="1"/>
        </p:nvSpPr>
        <p:spPr bwMode="auto">
          <a:xfrm>
            <a:off x="123825" y="6502400"/>
            <a:ext cx="61071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chemeClr val="accent2">
                    <a:lumMod val="50000"/>
                  </a:schemeClr>
                </a:solidFill>
              </a:rPr>
              <a:t>Hofstra University, Department of Global Studies &amp; Geography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45D3-F62C-4156-836F-74B321E341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2138" y="104775"/>
            <a:ext cx="2060575" cy="649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238" y="104775"/>
            <a:ext cx="6032500" cy="649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922C2-E513-46BF-9B1B-7AA99689B8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4775"/>
            <a:ext cx="8212137" cy="947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311275"/>
            <a:ext cx="4046537" cy="5291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6175" y="1311275"/>
            <a:ext cx="4046538" cy="5291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FCDE-8050-4C6C-8FD5-FA9B15AB6A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152400"/>
            <a:ext cx="8140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49313" y="1447800"/>
            <a:ext cx="4000500" cy="5137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02213" y="1447800"/>
            <a:ext cx="4000500" cy="51371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0B018-AB9A-4AA2-A2EB-6F1BF2808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49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ECA7B0F-4EC2-4E0F-A7FE-5F5AAFCCDD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9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F386-AE6C-4A54-8155-88D4E28BE2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91" y="15689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817" y="2941217"/>
            <a:ext cx="7772400" cy="3580353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B1F7B-FAAB-4F84-904D-05AA84E93C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311275"/>
            <a:ext cx="4046537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6175" y="1311275"/>
            <a:ext cx="4046538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513C1-3423-43A6-816C-04F7B35724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28EA2-5A0F-47C0-A115-B79151559F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FD1D1-6F11-4074-A3FE-A8F0AFFA57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EE2D-397F-430A-A30A-4F013D557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A2888-C403-43AA-BC04-C3B08EAA8C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57F78-DF29-4421-BCF7-7AAD4E0F65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world_cover_left"/>
          <p:cNvPicPr>
            <a:picLocks noChangeAspect="1" noChangeArrowheads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7966652" y="1"/>
            <a:ext cx="1177348" cy="2571750"/>
          </a:xfrm>
          <a:prstGeom prst="rect">
            <a:avLst/>
          </a:prstGeom>
          <a:noFill/>
        </p:spPr>
      </p:pic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9463" y="104775"/>
            <a:ext cx="8212137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311275"/>
            <a:ext cx="8245475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0500" y="63531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pPr>
              <a:defRPr/>
            </a:pPr>
            <a:fld id="{6F47E4E5-B552-4C85-B840-B20155FD90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27013" name="Text Box 5"/>
          <p:cNvSpPr txBox="1">
            <a:spLocks noChangeArrowheads="1"/>
          </p:cNvSpPr>
          <p:nvPr/>
        </p:nvSpPr>
        <p:spPr bwMode="auto">
          <a:xfrm>
            <a:off x="7786688" y="6653213"/>
            <a:ext cx="1185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>
                <a:latin typeface="Arial Narrow" pitchFamily="34" charset="0"/>
              </a:rPr>
              <a:t>© Dr. Jean-Paul Rodrigue</a:t>
            </a:r>
          </a:p>
        </p:txBody>
      </p:sp>
      <p:sp>
        <p:nvSpPr>
          <p:cNvPr id="427014" name="Rectangle 6"/>
          <p:cNvSpPr>
            <a:spLocks noChangeArrowheads="1"/>
          </p:cNvSpPr>
          <p:nvPr/>
        </p:nvSpPr>
        <p:spPr bwMode="auto">
          <a:xfrm>
            <a:off x="-11113" y="-11113"/>
            <a:ext cx="762001" cy="144780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7015" name="Rectangle 7"/>
          <p:cNvSpPr>
            <a:spLocks noChangeArrowheads="1"/>
          </p:cNvSpPr>
          <p:nvPr/>
        </p:nvSpPr>
        <p:spPr bwMode="auto">
          <a:xfrm>
            <a:off x="-11113" y="1436688"/>
            <a:ext cx="762001" cy="5421312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FFFFFF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7016" name="Rectangle 8"/>
          <p:cNvSpPr>
            <a:spLocks noChangeArrowheads="1"/>
          </p:cNvSpPr>
          <p:nvPr/>
        </p:nvSpPr>
        <p:spPr bwMode="auto">
          <a:xfrm>
            <a:off x="1431925" y="1054100"/>
            <a:ext cx="7712075" cy="241300"/>
          </a:xfrm>
          <a:prstGeom prst="rect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CC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7018" name="Text Box 10"/>
          <p:cNvSpPr txBox="1">
            <a:spLocks noChangeArrowheads="1"/>
          </p:cNvSpPr>
          <p:nvPr/>
        </p:nvSpPr>
        <p:spPr bwMode="auto">
          <a:xfrm>
            <a:off x="7786688" y="6653213"/>
            <a:ext cx="1185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>
                <a:latin typeface="Arial Narrow" pitchFamily="34" charset="0"/>
              </a:rPr>
              <a:t>© Dr. Jean-Paul Rodrigue</a:t>
            </a:r>
          </a:p>
        </p:txBody>
      </p:sp>
      <p:pic>
        <p:nvPicPr>
          <p:cNvPr id="12" name="Picture 5" descr="world_cover_left"/>
          <p:cNvPicPr>
            <a:picLocks noChangeAspect="1" noChangeArrowheads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7966652" y="1"/>
            <a:ext cx="1177348" cy="2571750"/>
          </a:xfrm>
          <a:prstGeom prst="rect">
            <a:avLst/>
          </a:prstGeom>
          <a:noFill/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-11113" y="-11113"/>
            <a:ext cx="762001" cy="1447801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786688" y="6653213"/>
            <a:ext cx="1185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>
                <a:latin typeface="Arial Narrow" pitchFamily="34" charset="0"/>
              </a:rPr>
              <a:t>© Dr. Jean-Paul Rodrigue</a:t>
            </a:r>
          </a:p>
        </p:txBody>
      </p:sp>
      <p:pic>
        <p:nvPicPr>
          <p:cNvPr id="15" name="Picture 5" descr="world_cover_left"/>
          <p:cNvPicPr>
            <a:picLocks noChangeAspect="1" noChangeArrowheads="1"/>
          </p:cNvPicPr>
          <p:nvPr userDrawn="1"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7966652" y="1"/>
            <a:ext cx="1177348" cy="2571750"/>
          </a:xfrm>
          <a:prstGeom prst="rect">
            <a:avLst/>
          </a:prstGeom>
          <a:noFill/>
        </p:spPr>
      </p:pic>
      <p:sp>
        <p:nvSpPr>
          <p:cNvPr id="16" name="Rectangle 6"/>
          <p:cNvSpPr>
            <a:spLocks noChangeArrowheads="1"/>
          </p:cNvSpPr>
          <p:nvPr userDrawn="1"/>
        </p:nvSpPr>
        <p:spPr bwMode="auto">
          <a:xfrm>
            <a:off x="-11113" y="-11113"/>
            <a:ext cx="762001" cy="1447801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 userDrawn="1"/>
        </p:nvSpPr>
        <p:spPr bwMode="auto">
          <a:xfrm>
            <a:off x="7786688" y="6653213"/>
            <a:ext cx="1185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>
                <a:latin typeface="Arial Narrow" pitchFamily="34" charset="0"/>
              </a:rPr>
              <a:t>© Dr. Jean-Paul Rodrigue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6" r:id="rId13"/>
    <p:sldLayoutId id="2147483917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990000"/>
        </a:buClr>
        <a:buFont typeface="Arial Narrow" pitchFamily="34" charset="0"/>
        <a:buChar char="■"/>
        <a:defRPr sz="28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rgbClr val="5F5F5F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5F5F5F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PhotoSlideShow/topic7_dam.jp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Topic </a:t>
            </a:r>
            <a:r>
              <a:rPr lang="en-US" dirty="0" smtClean="0"/>
              <a:t>5 </a:t>
            </a:r>
            <a:r>
              <a:rPr lang="en-US" dirty="0"/>
              <a:t>– </a:t>
            </a:r>
            <a:r>
              <a:rPr lang="en-US" dirty="0" smtClean="0"/>
              <a:t>Hydroelectricity and Nuclear Energy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6413" y="3581400"/>
            <a:ext cx="7034212" cy="2590800"/>
          </a:xfrm>
        </p:spPr>
        <p:txBody>
          <a:bodyPr/>
          <a:lstStyle/>
          <a:p>
            <a:pPr eaLnBrk="1" hangingPunct="1"/>
            <a:r>
              <a:rPr lang="en-US" dirty="0" smtClean="0"/>
              <a:t>A – Water</a:t>
            </a:r>
          </a:p>
          <a:p>
            <a:r>
              <a:rPr lang="en-US" dirty="0" smtClean="0"/>
              <a:t>B </a:t>
            </a:r>
            <a:r>
              <a:rPr lang="en-US" dirty="0"/>
              <a:t>– </a:t>
            </a:r>
            <a:r>
              <a:rPr lang="en-US" dirty="0" smtClean="0"/>
              <a:t>Hydroelectricity</a:t>
            </a:r>
          </a:p>
          <a:p>
            <a:r>
              <a:rPr lang="en-US" dirty="0" smtClean="0"/>
              <a:t>C – Nuclear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Comparing Two Liquid Resources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33967"/>
              </p:ext>
            </p:extLst>
          </p:nvPr>
        </p:nvGraphicFramePr>
        <p:xfrm>
          <a:off x="757238" y="1311275"/>
          <a:ext cx="8245475" cy="38404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586435"/>
                <a:gridCol w="2858690"/>
                <a:gridCol w="280035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/>
                        <a:t>CHARACTERISTIC</a:t>
                      </a:r>
                    </a:p>
                  </a:txBody>
                  <a:tcPr marL="105013" marR="10501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/>
                        <a:t>OIL</a:t>
                      </a:r>
                    </a:p>
                  </a:txBody>
                  <a:tcPr marL="105013" marR="10501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/>
                        <a:t>WATER</a:t>
                      </a:r>
                    </a:p>
                  </a:txBody>
                  <a:tcPr marL="105013" marR="105013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Quantity of resource</a:t>
                      </a:r>
                    </a:p>
                  </a:txBody>
                  <a:tcPr marL="105013" marR="105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Finite</a:t>
                      </a:r>
                    </a:p>
                  </a:txBody>
                  <a:tcPr marL="105013" marR="105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Literally finite; but practically unlimited at a cost</a:t>
                      </a:r>
                    </a:p>
                  </a:txBody>
                  <a:tcPr marL="105013" marR="105013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Renewable or Non-Renewable</a:t>
                      </a:r>
                    </a:p>
                  </a:txBody>
                  <a:tcPr marL="105013" marR="105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Non-renewable resource</a:t>
                      </a:r>
                    </a:p>
                  </a:txBody>
                  <a:tcPr marL="105013" marR="105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Renewable overall, but with locally non-renewable stocks</a:t>
                      </a:r>
                    </a:p>
                  </a:txBody>
                  <a:tcPr marL="105013" marR="105013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Flow</a:t>
                      </a:r>
                    </a:p>
                  </a:txBody>
                  <a:tcPr marL="105013" marR="105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Only as withdrawals from fixed stocks</a:t>
                      </a:r>
                    </a:p>
                  </a:txBody>
                  <a:tcPr marL="105013" marR="105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Water cycle renews natural flows</a:t>
                      </a:r>
                    </a:p>
                  </a:txBody>
                  <a:tcPr marL="105013" marR="105013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Transportability</a:t>
                      </a:r>
                    </a:p>
                  </a:txBody>
                  <a:tcPr marL="105013" marR="105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Long-distance transport is economically viable</a:t>
                      </a:r>
                    </a:p>
                  </a:txBody>
                  <a:tcPr marL="105013" marR="105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Long distance transport is not economically viable</a:t>
                      </a:r>
                    </a:p>
                  </a:txBody>
                  <a:tcPr marL="105013" marR="105013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Consumptive versus non-consumptive use</a:t>
                      </a:r>
                    </a:p>
                  </a:txBody>
                  <a:tcPr marL="105013" marR="105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Almost all use of petroleum is consumptive, converting high-quality fuel into lower quality heat</a:t>
                      </a:r>
                    </a:p>
                  </a:txBody>
                  <a:tcPr marL="105013" marR="105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Some uses of water are consumptive, but many are not. Overall, water is not "consumed" from the hydro-logic cycle</a:t>
                      </a:r>
                    </a:p>
                  </a:txBody>
                  <a:tcPr marL="105013" marR="105013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Substitutability</a:t>
                      </a:r>
                    </a:p>
                  </a:txBody>
                  <a:tcPr marL="105013" marR="105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The energy provided by the combustion of oil can be provided by a wide range of alternatives</a:t>
                      </a:r>
                    </a:p>
                  </a:txBody>
                  <a:tcPr marL="105013" marR="105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Water has no substitute for a wide range of functions and purposes</a:t>
                      </a:r>
                    </a:p>
                  </a:txBody>
                  <a:tcPr marL="105013" marR="105013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Prospects</a:t>
                      </a:r>
                    </a:p>
                  </a:txBody>
                  <a:tcPr marL="105013" marR="105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Limited availability; substitution inevitable by a backstop renewable source</a:t>
                      </a:r>
                    </a:p>
                  </a:txBody>
                  <a:tcPr marL="105013" marR="105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Locally limited, but globally unlimited after backstop source (e.g. desalination of oceans) is economically and environmentally developed</a:t>
                      </a:r>
                    </a:p>
                  </a:txBody>
                  <a:tcPr marL="105013" marR="105013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1. Total Renewable Freshwater Supply, by Country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257800"/>
              </p:ext>
            </p:extLst>
          </p:nvPr>
        </p:nvGraphicFramePr>
        <p:xfrm>
          <a:off x="757238" y="1311275"/>
          <a:ext cx="8245475" cy="29870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623931"/>
                <a:gridCol w="4621544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Country</a:t>
                      </a:r>
                      <a:endParaRPr lang="en-US" sz="2000" dirty="0"/>
                    </a:p>
                  </a:txBody>
                  <a:tcPr marL="116179" marR="11617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Annual Renewable Water Resourcesa (km^3/yr)</a:t>
                      </a:r>
                      <a:endParaRPr lang="en-US" sz="2000"/>
                    </a:p>
                  </a:txBody>
                  <a:tcPr marL="116179" marR="116179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Brazil</a:t>
                      </a:r>
                      <a:endParaRPr lang="en-US" sz="2000" dirty="0"/>
                    </a:p>
                  </a:txBody>
                  <a:tcPr marL="116179" marR="11617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8,233</a:t>
                      </a:r>
                      <a:endParaRPr lang="en-US" sz="2000"/>
                    </a:p>
                  </a:txBody>
                  <a:tcPr marL="116179" marR="116179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Russia</a:t>
                      </a:r>
                      <a:endParaRPr lang="en-US" sz="2000" dirty="0"/>
                    </a:p>
                  </a:txBody>
                  <a:tcPr marL="116179" marR="11617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4,498</a:t>
                      </a:r>
                      <a:endParaRPr lang="en-US" sz="2000"/>
                    </a:p>
                  </a:txBody>
                  <a:tcPr marL="116179" marR="116179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Canada</a:t>
                      </a:r>
                      <a:endParaRPr lang="en-US" sz="2000" dirty="0"/>
                    </a:p>
                  </a:txBody>
                  <a:tcPr marL="116179" marR="11617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3,300</a:t>
                      </a:r>
                      <a:endParaRPr lang="en-US" sz="2000"/>
                    </a:p>
                  </a:txBody>
                  <a:tcPr marL="116179" marR="116179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United States of America</a:t>
                      </a:r>
                      <a:endParaRPr lang="en-US" sz="2000" dirty="0"/>
                    </a:p>
                  </a:txBody>
                  <a:tcPr marL="116179" marR="11617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3,069</a:t>
                      </a:r>
                      <a:endParaRPr lang="en-US" sz="2000"/>
                    </a:p>
                  </a:txBody>
                  <a:tcPr marL="116179" marR="116179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Indonesia</a:t>
                      </a:r>
                      <a:endParaRPr lang="en-US" sz="2000" dirty="0"/>
                    </a:p>
                  </a:txBody>
                  <a:tcPr marL="116179" marR="11617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2,838</a:t>
                      </a:r>
                      <a:endParaRPr lang="en-US" sz="2000"/>
                    </a:p>
                  </a:txBody>
                  <a:tcPr marL="116179" marR="116179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China</a:t>
                      </a:r>
                      <a:endParaRPr lang="en-US" sz="2000" dirty="0"/>
                    </a:p>
                  </a:txBody>
                  <a:tcPr marL="116179" marR="11617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2,830</a:t>
                      </a:r>
                      <a:endParaRPr lang="en-US" sz="2000" dirty="0"/>
                    </a:p>
                  </a:txBody>
                  <a:tcPr marL="116179" marR="116179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Colombia</a:t>
                      </a:r>
                      <a:endParaRPr lang="en-US" sz="2000" dirty="0"/>
                    </a:p>
                  </a:txBody>
                  <a:tcPr marL="116179" marR="11617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2,132</a:t>
                      </a:r>
                      <a:endParaRPr lang="en-US" sz="2000" dirty="0"/>
                    </a:p>
                  </a:txBody>
                  <a:tcPr marL="116179" marR="116179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Peru</a:t>
                      </a:r>
                      <a:endParaRPr lang="en-US" sz="2000" dirty="0"/>
                    </a:p>
                  </a:txBody>
                  <a:tcPr marL="116179" marR="11617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1,913</a:t>
                      </a:r>
                      <a:endParaRPr lang="en-US" sz="2000" dirty="0"/>
                    </a:p>
                  </a:txBody>
                  <a:tcPr marL="116179" marR="116179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India</a:t>
                      </a:r>
                      <a:endParaRPr lang="en-US" sz="2000" dirty="0"/>
                    </a:p>
                  </a:txBody>
                  <a:tcPr marL="116179" marR="11617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1,908</a:t>
                      </a:r>
                      <a:endParaRPr lang="en-US" sz="2000" dirty="0"/>
                    </a:p>
                  </a:txBody>
                  <a:tcPr marL="116179" marR="116179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Congo, Democratic Republic (formerly Zaire)</a:t>
                      </a:r>
                      <a:endParaRPr lang="en-US" sz="2000" dirty="0"/>
                    </a:p>
                  </a:txBody>
                  <a:tcPr marL="116179" marR="11617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1,283</a:t>
                      </a:r>
                      <a:endParaRPr lang="en-US" sz="2000" dirty="0"/>
                    </a:p>
                  </a:txBody>
                  <a:tcPr marL="116179" marR="116179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Venezuela</a:t>
                      </a:r>
                      <a:endParaRPr lang="en-US" sz="2000" dirty="0"/>
                    </a:p>
                  </a:txBody>
                  <a:tcPr marL="116179" marR="11617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1,233</a:t>
                      </a:r>
                      <a:endParaRPr lang="en-US" sz="2000" dirty="0"/>
                    </a:p>
                  </a:txBody>
                  <a:tcPr marL="116179" marR="116179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Bangladesh</a:t>
                      </a:r>
                      <a:endParaRPr lang="en-US" sz="2000" dirty="0"/>
                    </a:p>
                  </a:txBody>
                  <a:tcPr marL="116179" marR="11617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1,211</a:t>
                      </a:r>
                      <a:endParaRPr lang="en-US" sz="2000" dirty="0"/>
                    </a:p>
                  </a:txBody>
                  <a:tcPr marL="116179" marR="116179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Myanmar</a:t>
                      </a:r>
                      <a:endParaRPr lang="en-US" sz="2000" dirty="0"/>
                    </a:p>
                  </a:txBody>
                  <a:tcPr marL="116179" marR="11617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1,046</a:t>
                      </a:r>
                      <a:endParaRPr lang="en-US" sz="2000" dirty="0"/>
                    </a:p>
                  </a:txBody>
                  <a:tcPr marL="116179" marR="116179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2</a:t>
            </a:r>
            <a:r>
              <a:rPr lang="en-US" dirty="0" smtClean="0"/>
              <a:t>. Water Use</a:t>
            </a:r>
          </a:p>
        </p:txBody>
      </p:sp>
      <p:sp>
        <p:nvSpPr>
          <p:cNvPr id="8601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use</a:t>
            </a:r>
          </a:p>
          <a:p>
            <a:pPr lvl="1" eaLnBrk="1" hangingPunct="1"/>
            <a:r>
              <a:rPr lang="en-US" smtClean="0"/>
              <a:t>Tripled since 1950.</a:t>
            </a:r>
          </a:p>
          <a:p>
            <a:pPr lvl="1" eaLnBrk="1" hangingPunct="1"/>
            <a:r>
              <a:rPr lang="en-US" smtClean="0"/>
              <a:t>Water use is increasing at a pace faster than population.</a:t>
            </a:r>
          </a:p>
          <a:p>
            <a:pPr lvl="1" eaLnBrk="1" hangingPunct="1"/>
            <a:r>
              <a:rPr lang="en-US" smtClean="0"/>
              <a:t>Linked with rising living standards.</a:t>
            </a:r>
          </a:p>
          <a:p>
            <a:pPr eaLnBrk="1" hangingPunct="1"/>
            <a:r>
              <a:rPr lang="en-US" smtClean="0"/>
              <a:t>Roles</a:t>
            </a:r>
          </a:p>
          <a:p>
            <a:pPr lvl="1" eaLnBrk="1" hangingPunct="1"/>
            <a:r>
              <a:rPr lang="en-US" smtClean="0"/>
              <a:t>Water has two primary contradictory roles:</a:t>
            </a:r>
          </a:p>
          <a:p>
            <a:pPr lvl="2" eaLnBrk="1" hangingPunct="1"/>
            <a:r>
              <a:rPr lang="en-US" smtClean="0"/>
              <a:t>Key life support for all species and natural communities.</a:t>
            </a:r>
          </a:p>
          <a:p>
            <a:pPr lvl="2" eaLnBrk="1" hangingPunct="1"/>
            <a:r>
              <a:rPr lang="en-US" smtClean="0"/>
              <a:t>A commodity to be sold and used for agricultural, industrial, and urban purposes.</a:t>
            </a:r>
          </a:p>
          <a:p>
            <a:pPr lvl="1" eaLnBrk="1" hangingPunct="1"/>
            <a:r>
              <a:rPr lang="en-US" smtClean="0"/>
              <a:t>The overuse of water and the pollution, if allowed to proceed unchecked, render the first role unsustainable.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2. Global Water Withdrawal by Sector, 1900-2000 (in cubic km)</a:t>
            </a:r>
          </a:p>
        </p:txBody>
      </p:sp>
      <p:graphicFrame>
        <p:nvGraphicFramePr>
          <p:cNvPr id="4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944312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7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2. Water Use</a:t>
            </a:r>
          </a:p>
        </p:txBody>
      </p:sp>
      <p:graphicFrame>
        <p:nvGraphicFramePr>
          <p:cNvPr id="5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757238" y="1311275"/>
          <a:ext cx="4046537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8068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4786685" y="1311275"/>
            <a:ext cx="4216028" cy="5291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Agriculture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Linked with population growth.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Expansion of the land under cultivation.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Irrigation necessary to render arable otherwise marginal land.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Industrial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Used by heavy industry, notably mining.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Industrialization is leading to rapid increases in water use.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Municipal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Direct human consumption of water.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Highly concentrated geographically due to urbanization.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 human being needs 3-5 liters of water per 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2. Percentage of Land Irrigated</a:t>
            </a:r>
          </a:p>
        </p:txBody>
      </p:sp>
      <p:pic>
        <p:nvPicPr>
          <p:cNvPr id="89091" name="Picture 6" descr="irrig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95400"/>
            <a:ext cx="88392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Rectangle 10"/>
          <p:cNvSpPr>
            <a:spLocks noChangeArrowheads="1"/>
          </p:cNvSpPr>
          <p:nvPr/>
        </p:nvSpPr>
        <p:spPr bwMode="auto">
          <a:xfrm>
            <a:off x="1447800" y="5562600"/>
            <a:ext cx="2827338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/>
            <a:r>
              <a:rPr lang="en-US" sz="1600" b="1" i="0">
                <a:solidFill>
                  <a:srgbClr val="000066"/>
                </a:solidFill>
                <a:latin typeface="Arial Narrow" pitchFamily="34" charset="0"/>
              </a:rPr>
              <a:t>Irrigated Area, Top 10 Countries, 1995 (in millions of hectares)</a:t>
            </a:r>
          </a:p>
        </p:txBody>
      </p:sp>
      <p:graphicFrame>
        <p:nvGraphicFramePr>
          <p:cNvPr id="89092" name="Object 8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22908167"/>
              </p:ext>
            </p:extLst>
          </p:nvPr>
        </p:nvGraphicFramePr>
        <p:xfrm>
          <a:off x="5334000" y="4343400"/>
          <a:ext cx="3810000" cy="246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Chart" r:id="rId5" imgW="7553322" imgH="4657609" progId="MSGraph.Chart.8">
                  <p:embed followColorScheme="full"/>
                </p:oleObj>
              </mc:Choice>
              <mc:Fallback>
                <p:oleObj name="Chart" r:id="rId5" imgW="7553322" imgH="4657609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343400"/>
                        <a:ext cx="3810000" cy="246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2. Water Consumed to Supply 10 g of Protein, Selected Foods</a:t>
            </a:r>
          </a:p>
        </p:txBody>
      </p:sp>
      <p:graphicFrame>
        <p:nvGraphicFramePr>
          <p:cNvPr id="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2. Water Use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losses</a:t>
            </a:r>
          </a:p>
          <a:p>
            <a:pPr lvl="1" eaLnBrk="1" hangingPunct="1"/>
            <a:r>
              <a:rPr lang="en-US" smtClean="0"/>
              <a:t>Loss of water before it can be used.</a:t>
            </a:r>
          </a:p>
          <a:p>
            <a:pPr lvl="1" eaLnBrk="1" hangingPunct="1"/>
            <a:r>
              <a:rPr lang="en-US" smtClean="0"/>
              <a:t>Result of human activity and/or alteration of the environment.</a:t>
            </a:r>
          </a:p>
          <a:p>
            <a:pPr lvl="1" eaLnBrk="1" hangingPunct="1"/>
            <a:r>
              <a:rPr lang="en-US" smtClean="0"/>
              <a:t>Such losses amount to just 5% of water use.</a:t>
            </a:r>
          </a:p>
          <a:p>
            <a:pPr lvl="1" eaLnBrk="1" hangingPunct="1"/>
            <a:r>
              <a:rPr lang="en-US" smtClean="0"/>
              <a:t>Evaporation of still water from reservoirs.</a:t>
            </a:r>
          </a:p>
          <a:p>
            <a:pPr lvl="1" eaLnBrk="1" hangingPunct="1"/>
            <a:r>
              <a:rPr lang="en-US" smtClean="0"/>
              <a:t>Inefficient irrigation practices. </a:t>
            </a:r>
          </a:p>
          <a:p>
            <a:pPr lvl="1" eaLnBrk="1" hangingPunct="1"/>
            <a:r>
              <a:rPr lang="en-US" smtClean="0"/>
              <a:t>Infrastructure decay:</a:t>
            </a:r>
          </a:p>
          <a:p>
            <a:pPr lvl="2" eaLnBrk="1" hangingPunct="1"/>
            <a:r>
              <a:rPr lang="en-US" smtClean="0"/>
              <a:t>Urban plumbing and sewer systems.</a:t>
            </a:r>
          </a:p>
          <a:p>
            <a:pPr lvl="2" eaLnBrk="1" hangingPunct="1"/>
            <a:r>
              <a:rPr lang="en-US" smtClean="0"/>
              <a:t>Problematic in many developing countries that cannot afford better upkeep.</a:t>
            </a:r>
          </a:p>
          <a:p>
            <a:pPr lvl="1" eaLnBrk="1" hangingPunct="1"/>
            <a:r>
              <a:rPr lang="en-US" smtClean="0"/>
              <a:t>Water pollution:</a:t>
            </a:r>
          </a:p>
          <a:p>
            <a:pPr lvl="2" eaLnBrk="1" hangingPunct="1"/>
            <a:r>
              <a:rPr lang="en-US" smtClean="0"/>
              <a:t>20% of rivers in China are severely polluted.</a:t>
            </a:r>
          </a:p>
          <a:p>
            <a:pPr lvl="2" eaLnBrk="1" hangingPunct="1"/>
            <a:r>
              <a:rPr lang="en-US" smtClean="0"/>
              <a:t>80% cannot sustain commercial fishing.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3. Water Development Projects</a:t>
            </a:r>
          </a:p>
        </p:txBody>
      </p:sp>
      <p:sp>
        <p:nvSpPr>
          <p:cNvPr id="839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River diversion</a:t>
            </a:r>
          </a:p>
          <a:p>
            <a:pPr lvl="1" eaLnBrk="1" hangingPunct="1"/>
            <a:r>
              <a:rPr lang="en-US" smtClean="0"/>
              <a:t>Re-channeling water in some areas to render it more readily available for use, especially in agriculture.</a:t>
            </a:r>
          </a:p>
          <a:p>
            <a:pPr lvl="1" eaLnBrk="1" hangingPunct="1"/>
            <a:r>
              <a:rPr lang="en-US" smtClean="0"/>
              <a:t>Reduces water flow to downstream locations.</a:t>
            </a:r>
          </a:p>
          <a:p>
            <a:pPr lvl="1" eaLnBrk="1" hangingPunct="1"/>
            <a:r>
              <a:rPr lang="en-US" smtClean="0"/>
              <a:t>Sometimes, international boundaries are crossed by rivers.</a:t>
            </a:r>
          </a:p>
          <a:p>
            <a:pPr lvl="1" eaLnBrk="1" hangingPunct="1"/>
            <a:r>
              <a:rPr lang="en-US" smtClean="0"/>
              <a:t>Removal of water for purposes upstream means that less water is available in the country (or countries) that lies downstream.</a:t>
            </a:r>
          </a:p>
          <a:p>
            <a:pPr eaLnBrk="1" hangingPunct="1"/>
            <a:r>
              <a:rPr lang="en-US" smtClean="0"/>
              <a:t>Rivers no longer reaching the sea</a:t>
            </a:r>
          </a:p>
          <a:p>
            <a:pPr lvl="1" eaLnBrk="1" hangingPunct="1"/>
            <a:r>
              <a:rPr lang="en-US" smtClean="0"/>
              <a:t>The Nile in Egypt.</a:t>
            </a:r>
          </a:p>
          <a:p>
            <a:pPr lvl="1" eaLnBrk="1" hangingPunct="1"/>
            <a:r>
              <a:rPr lang="en-US" smtClean="0"/>
              <a:t>The Ganges in South Asia.</a:t>
            </a:r>
          </a:p>
          <a:p>
            <a:pPr lvl="1" eaLnBrk="1" hangingPunct="1"/>
            <a:r>
              <a:rPr lang="en-US" smtClean="0"/>
              <a:t>The Yellow River in China.</a:t>
            </a:r>
          </a:p>
          <a:p>
            <a:pPr lvl="1" eaLnBrk="1" hangingPunct="1"/>
            <a:r>
              <a:rPr lang="en-US" smtClean="0"/>
              <a:t>The Colorado River in North America.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3</a:t>
            </a:r>
            <a:r>
              <a:rPr lang="en-US" dirty="0" smtClean="0"/>
              <a:t>. Water Development Projects</a:t>
            </a:r>
          </a:p>
        </p:txBody>
      </p:sp>
      <p:sp>
        <p:nvSpPr>
          <p:cNvPr id="84995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202113" y="1447800"/>
            <a:ext cx="4800600" cy="5137150"/>
          </a:xfrm>
        </p:spPr>
        <p:txBody>
          <a:bodyPr/>
          <a:lstStyle/>
          <a:p>
            <a:pPr eaLnBrk="1" hangingPunct="1"/>
            <a:r>
              <a:rPr lang="en-US" sz="2400" smtClean="0"/>
              <a:t>The Nile</a:t>
            </a:r>
          </a:p>
          <a:p>
            <a:pPr lvl="1" eaLnBrk="1" hangingPunct="1"/>
            <a:r>
              <a:rPr lang="en-US" sz="2000" smtClean="0"/>
              <a:t>The construction of the Aswan High Dam in southern Egypt.</a:t>
            </a:r>
          </a:p>
          <a:p>
            <a:pPr lvl="1" eaLnBrk="1" hangingPunct="1"/>
            <a:r>
              <a:rPr lang="en-US" sz="2000" smtClean="0"/>
              <a:t>Interrupted the seasonal pattern of flooding along the Nile Valley.</a:t>
            </a:r>
          </a:p>
          <a:p>
            <a:pPr lvl="1" eaLnBrk="1" hangingPunct="1"/>
            <a:r>
              <a:rPr lang="en-US" sz="2000" smtClean="0"/>
              <a:t>These floods throughout history have served to replenish the soils of the valley.</a:t>
            </a:r>
          </a:p>
          <a:p>
            <a:pPr lvl="1" eaLnBrk="1" hangingPunct="1"/>
            <a:r>
              <a:rPr lang="en-US" sz="2000" smtClean="0"/>
              <a:t>The soils are now not receiving the necessary nutrients and may be depleted.</a:t>
            </a:r>
          </a:p>
          <a:p>
            <a:pPr lvl="1" eaLnBrk="1" hangingPunct="1"/>
            <a:r>
              <a:rPr lang="en-US" sz="2000" smtClean="0"/>
              <a:t>Usage of fertilizers instead.</a:t>
            </a:r>
          </a:p>
          <a:p>
            <a:pPr lvl="1" eaLnBrk="1" hangingPunct="1"/>
            <a:r>
              <a:rPr lang="en-US" sz="2000" smtClean="0"/>
              <a:t>Irrigation water from the dam also enabled Egypt to double agricultural production.</a:t>
            </a:r>
          </a:p>
          <a:p>
            <a:pPr lvl="1" eaLnBrk="1" hangingPunct="1"/>
            <a:r>
              <a:rPr lang="en-US" sz="2000" smtClean="0"/>
              <a:t>Created increased soil salinity in the process.</a:t>
            </a:r>
          </a:p>
        </p:txBody>
      </p:sp>
      <p:pic>
        <p:nvPicPr>
          <p:cNvPr id="84996" name="Picture 10" descr="N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75" y="1219200"/>
            <a:ext cx="33496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Line 11"/>
          <p:cNvSpPr>
            <a:spLocks noChangeShapeType="1"/>
          </p:cNvSpPr>
          <p:nvPr/>
        </p:nvSpPr>
        <p:spPr bwMode="auto">
          <a:xfrm>
            <a:off x="2743200" y="3124200"/>
            <a:ext cx="152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84998" name="Text Box 12"/>
          <p:cNvSpPr txBox="1">
            <a:spLocks noChangeArrowheads="1"/>
          </p:cNvSpPr>
          <p:nvPr/>
        </p:nvSpPr>
        <p:spPr bwMode="auto">
          <a:xfrm>
            <a:off x="1981200" y="2767013"/>
            <a:ext cx="1543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 i="0" dirty="0">
                <a:solidFill>
                  <a:srgbClr val="000000"/>
                </a:solidFill>
                <a:latin typeface="Arial Narrow" pitchFamily="34" charset="0"/>
              </a:rPr>
              <a:t>Aswan High Dam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Conditions of Usage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personal and classroom use only</a:t>
            </a:r>
          </a:p>
          <a:p>
            <a:pPr lvl="1" eaLnBrk="1" hangingPunct="1"/>
            <a:r>
              <a:rPr lang="en-US" smtClean="0"/>
              <a:t>Excludes any other forms of communication such as conference presentations, published reports and papers.</a:t>
            </a:r>
          </a:p>
          <a:p>
            <a:pPr eaLnBrk="1" hangingPunct="1"/>
            <a:r>
              <a:rPr lang="en-US" smtClean="0"/>
              <a:t>No modification and redistribution permitted</a:t>
            </a:r>
          </a:p>
          <a:p>
            <a:pPr lvl="1" eaLnBrk="1" hangingPunct="1"/>
            <a:r>
              <a:rPr lang="en-US" smtClean="0"/>
              <a:t>Cannot be published, in whole or in part, in any form (printed or electronic) and on any media without consent.</a:t>
            </a:r>
          </a:p>
          <a:p>
            <a:pPr eaLnBrk="1" hangingPunct="1"/>
            <a:r>
              <a:rPr lang="en-US" smtClean="0"/>
              <a:t>Citation</a:t>
            </a:r>
          </a:p>
          <a:p>
            <a:pPr lvl="1" eaLnBrk="1" hangingPunct="1"/>
            <a:r>
              <a:rPr lang="en-US" smtClean="0"/>
              <a:t>Dr. Jean-Paul Rodrigue, Dept. of Global Studies &amp; Geography, Hofstra University.</a:t>
            </a:r>
          </a:p>
        </p:txBody>
      </p:sp>
    </p:spTree>
    <p:extLst>
      <p:ext uri="{BB962C8B-B14F-4D97-AF65-F5344CB8AC3E}">
        <p14:creationId xmlns:p14="http://schemas.microsoft.com/office/powerpoint/2010/main" val="915454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Water Development Projects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Colorado River</a:t>
            </a:r>
          </a:p>
          <a:p>
            <a:pPr lvl="1"/>
            <a:r>
              <a:rPr lang="en-US" dirty="0"/>
              <a:t>Covers 7 </a:t>
            </a:r>
            <a:r>
              <a:rPr lang="en-US" dirty="0" smtClean="0"/>
              <a:t>states; a </a:t>
            </a:r>
            <a:r>
              <a:rPr lang="en-US" dirty="0"/>
              <a:t>population of 25 million.</a:t>
            </a:r>
          </a:p>
          <a:p>
            <a:pPr lvl="1"/>
            <a:r>
              <a:rPr lang="en-US" dirty="0"/>
              <a:t>No longer a river; a series of lakes.</a:t>
            </a:r>
          </a:p>
          <a:p>
            <a:pPr lvl="1"/>
            <a:r>
              <a:rPr lang="en-US" dirty="0"/>
              <a:t>Competition between urban and agricultural use.</a:t>
            </a:r>
          </a:p>
          <a:p>
            <a:pPr lvl="1"/>
            <a:r>
              <a:rPr lang="en-US" dirty="0"/>
              <a:t>Competition between cities:</a:t>
            </a:r>
          </a:p>
          <a:p>
            <a:pPr lvl="2"/>
            <a:r>
              <a:rPr lang="en-US" dirty="0"/>
              <a:t>Los Angeles, Phoenix and Las Vegas.</a:t>
            </a:r>
          </a:p>
          <a:p>
            <a:pPr lvl="1"/>
            <a:r>
              <a:rPr lang="en-US" dirty="0"/>
              <a:t>Fast growing region:</a:t>
            </a:r>
          </a:p>
          <a:p>
            <a:pPr lvl="2"/>
            <a:r>
              <a:rPr lang="en-US" dirty="0"/>
              <a:t>Las Vegas is the fastest growing city of the United States.</a:t>
            </a:r>
          </a:p>
          <a:p>
            <a:pPr lvl="1"/>
            <a:r>
              <a:rPr lang="en-US" dirty="0"/>
              <a:t>All the water is used before it reaches the Gulf of California:</a:t>
            </a:r>
          </a:p>
          <a:p>
            <a:pPr lvl="2"/>
            <a:r>
              <a:rPr lang="en-US" dirty="0"/>
              <a:t>1993 was the last time water flowed in the Gulf.</a:t>
            </a:r>
          </a:p>
        </p:txBody>
      </p:sp>
    </p:spTree>
    <p:extLst>
      <p:ext uri="{BB962C8B-B14F-4D97-AF65-F5344CB8AC3E}">
        <p14:creationId xmlns:p14="http://schemas.microsoft.com/office/powerpoint/2010/main" val="33566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Water </a:t>
            </a:r>
            <a:r>
              <a:rPr lang="en-US" dirty="0"/>
              <a:t>Profile of the Colorado River</a:t>
            </a:r>
          </a:p>
        </p:txBody>
      </p:sp>
      <p:sp>
        <p:nvSpPr>
          <p:cNvPr id="710660" name="Line 4"/>
          <p:cNvSpPr>
            <a:spLocks noChangeShapeType="1"/>
          </p:cNvSpPr>
          <p:nvPr/>
        </p:nvSpPr>
        <p:spPr bwMode="auto">
          <a:xfrm>
            <a:off x="762000" y="5765800"/>
            <a:ext cx="799891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61" name="Freeform 5"/>
          <p:cNvSpPr>
            <a:spLocks/>
          </p:cNvSpPr>
          <p:nvPr/>
        </p:nvSpPr>
        <p:spPr bwMode="auto">
          <a:xfrm>
            <a:off x="762000" y="4666700"/>
            <a:ext cx="8001000" cy="1001263"/>
          </a:xfrm>
          <a:custGeom>
            <a:avLst/>
            <a:gdLst>
              <a:gd name="T0" fmla="*/ 0 w 3841"/>
              <a:gd name="T1" fmla="*/ 480 h 481"/>
              <a:gd name="T2" fmla="*/ 192 w 3841"/>
              <a:gd name="T3" fmla="*/ 480 h 481"/>
              <a:gd name="T4" fmla="*/ 192 w 3841"/>
              <a:gd name="T5" fmla="*/ 432 h 481"/>
              <a:gd name="T6" fmla="*/ 240 w 3841"/>
              <a:gd name="T7" fmla="*/ 432 h 481"/>
              <a:gd name="T8" fmla="*/ 240 w 3841"/>
              <a:gd name="T9" fmla="*/ 384 h 481"/>
              <a:gd name="T10" fmla="*/ 480 w 3841"/>
              <a:gd name="T11" fmla="*/ 384 h 481"/>
              <a:gd name="T12" fmla="*/ 480 w 3841"/>
              <a:gd name="T13" fmla="*/ 288 h 481"/>
              <a:gd name="T14" fmla="*/ 768 w 3841"/>
              <a:gd name="T15" fmla="*/ 288 h 481"/>
              <a:gd name="T16" fmla="*/ 768 w 3841"/>
              <a:gd name="T17" fmla="*/ 192 h 481"/>
              <a:gd name="T18" fmla="*/ 1200 w 3841"/>
              <a:gd name="T19" fmla="*/ 192 h 481"/>
              <a:gd name="T20" fmla="*/ 1200 w 3841"/>
              <a:gd name="T21" fmla="*/ 96 h 481"/>
              <a:gd name="T22" fmla="*/ 1440 w 3841"/>
              <a:gd name="T23" fmla="*/ 96 h 481"/>
              <a:gd name="T24" fmla="*/ 1440 w 3841"/>
              <a:gd name="T25" fmla="*/ 0 h 481"/>
              <a:gd name="T26" fmla="*/ 1632 w 3841"/>
              <a:gd name="T27" fmla="*/ 0 h 481"/>
              <a:gd name="T28" fmla="*/ 1632 w 3841"/>
              <a:gd name="T29" fmla="*/ 96 h 481"/>
              <a:gd name="T30" fmla="*/ 1872 w 3841"/>
              <a:gd name="T31" fmla="*/ 96 h 481"/>
              <a:gd name="T32" fmla="*/ 1872 w 3841"/>
              <a:gd name="T33" fmla="*/ 48 h 481"/>
              <a:gd name="T34" fmla="*/ 2208 w 3841"/>
              <a:gd name="T35" fmla="*/ 48 h 481"/>
              <a:gd name="T36" fmla="*/ 2208 w 3841"/>
              <a:gd name="T37" fmla="*/ 192 h 481"/>
              <a:gd name="T38" fmla="*/ 2688 w 3841"/>
              <a:gd name="T39" fmla="*/ 192 h 481"/>
              <a:gd name="T40" fmla="*/ 2688 w 3841"/>
              <a:gd name="T41" fmla="*/ 288 h 481"/>
              <a:gd name="T42" fmla="*/ 2976 w 3841"/>
              <a:gd name="T43" fmla="*/ 288 h 481"/>
              <a:gd name="T44" fmla="*/ 2976 w 3841"/>
              <a:gd name="T45" fmla="*/ 432 h 481"/>
              <a:gd name="T46" fmla="*/ 3120 w 3841"/>
              <a:gd name="T47" fmla="*/ 432 h 481"/>
              <a:gd name="T48" fmla="*/ 3120 w 3841"/>
              <a:gd name="T49" fmla="*/ 384 h 481"/>
              <a:gd name="T50" fmla="*/ 3264 w 3841"/>
              <a:gd name="T51" fmla="*/ 384 h 481"/>
              <a:gd name="T52" fmla="*/ 3264 w 3841"/>
              <a:gd name="T53" fmla="*/ 432 h 481"/>
              <a:gd name="T54" fmla="*/ 3552 w 3841"/>
              <a:gd name="T55" fmla="*/ 432 h 481"/>
              <a:gd name="T56" fmla="*/ 3552 w 3841"/>
              <a:gd name="T57" fmla="*/ 480 h 481"/>
              <a:gd name="T58" fmla="*/ 3840 w 3841"/>
              <a:gd name="T59" fmla="*/ 48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41" h="481">
                <a:moveTo>
                  <a:pt x="0" y="480"/>
                </a:moveTo>
                <a:lnTo>
                  <a:pt x="192" y="480"/>
                </a:lnTo>
                <a:lnTo>
                  <a:pt x="192" y="432"/>
                </a:lnTo>
                <a:lnTo>
                  <a:pt x="240" y="432"/>
                </a:lnTo>
                <a:lnTo>
                  <a:pt x="240" y="384"/>
                </a:lnTo>
                <a:lnTo>
                  <a:pt x="480" y="384"/>
                </a:lnTo>
                <a:lnTo>
                  <a:pt x="480" y="288"/>
                </a:lnTo>
                <a:lnTo>
                  <a:pt x="768" y="288"/>
                </a:lnTo>
                <a:lnTo>
                  <a:pt x="768" y="192"/>
                </a:lnTo>
                <a:lnTo>
                  <a:pt x="1200" y="192"/>
                </a:lnTo>
                <a:lnTo>
                  <a:pt x="1200" y="96"/>
                </a:lnTo>
                <a:lnTo>
                  <a:pt x="1440" y="96"/>
                </a:lnTo>
                <a:lnTo>
                  <a:pt x="1440" y="0"/>
                </a:lnTo>
                <a:lnTo>
                  <a:pt x="1632" y="0"/>
                </a:lnTo>
                <a:lnTo>
                  <a:pt x="1632" y="96"/>
                </a:lnTo>
                <a:lnTo>
                  <a:pt x="1872" y="96"/>
                </a:lnTo>
                <a:lnTo>
                  <a:pt x="1872" y="48"/>
                </a:lnTo>
                <a:lnTo>
                  <a:pt x="2208" y="48"/>
                </a:lnTo>
                <a:lnTo>
                  <a:pt x="2208" y="192"/>
                </a:lnTo>
                <a:lnTo>
                  <a:pt x="2688" y="192"/>
                </a:lnTo>
                <a:lnTo>
                  <a:pt x="2688" y="288"/>
                </a:lnTo>
                <a:lnTo>
                  <a:pt x="2976" y="288"/>
                </a:lnTo>
                <a:lnTo>
                  <a:pt x="2976" y="432"/>
                </a:lnTo>
                <a:lnTo>
                  <a:pt x="3120" y="432"/>
                </a:lnTo>
                <a:lnTo>
                  <a:pt x="3120" y="384"/>
                </a:lnTo>
                <a:lnTo>
                  <a:pt x="3264" y="384"/>
                </a:lnTo>
                <a:lnTo>
                  <a:pt x="3264" y="432"/>
                </a:lnTo>
                <a:lnTo>
                  <a:pt x="3552" y="432"/>
                </a:lnTo>
                <a:lnTo>
                  <a:pt x="3552" y="480"/>
                </a:lnTo>
                <a:lnTo>
                  <a:pt x="3840" y="48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662" name="Rectangle 6"/>
          <p:cNvSpPr>
            <a:spLocks noChangeArrowheads="1"/>
          </p:cNvSpPr>
          <p:nvPr/>
        </p:nvSpPr>
        <p:spPr bwMode="auto">
          <a:xfrm rot="16200000">
            <a:off x="585517" y="4487565"/>
            <a:ext cx="1686119" cy="33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  <a:latin typeface="Arial" charset="0"/>
              </a:rPr>
              <a:t>Grand Junction</a:t>
            </a:r>
          </a:p>
        </p:txBody>
      </p:sp>
      <p:sp>
        <p:nvSpPr>
          <p:cNvPr id="710663" name="Rectangle 7"/>
          <p:cNvSpPr>
            <a:spLocks noChangeArrowheads="1"/>
          </p:cNvSpPr>
          <p:nvPr/>
        </p:nvSpPr>
        <p:spPr bwMode="auto">
          <a:xfrm rot="16200000">
            <a:off x="1808149" y="4219035"/>
            <a:ext cx="1336405" cy="33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  <a:latin typeface="Arial" charset="0"/>
              </a:rPr>
              <a:t>Green River</a:t>
            </a:r>
          </a:p>
        </p:txBody>
      </p:sp>
      <p:sp>
        <p:nvSpPr>
          <p:cNvPr id="710664" name="Rectangle 8"/>
          <p:cNvSpPr>
            <a:spLocks noChangeArrowheads="1"/>
          </p:cNvSpPr>
          <p:nvPr/>
        </p:nvSpPr>
        <p:spPr bwMode="auto">
          <a:xfrm rot="16200000">
            <a:off x="3058161" y="2730588"/>
            <a:ext cx="1867220" cy="58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  <a:latin typeface="Arial" charset="0"/>
              </a:rPr>
              <a:t>Evaporation from</a:t>
            </a:r>
          </a:p>
          <a:p>
            <a:pPr eaLnBrk="0" hangingPunct="0"/>
            <a:r>
              <a:rPr lang="en-US" sz="1600">
                <a:solidFill>
                  <a:schemeClr val="tx1"/>
                </a:solidFill>
                <a:latin typeface="Arial" charset="0"/>
              </a:rPr>
              <a:t>lake  Powell</a:t>
            </a:r>
          </a:p>
        </p:txBody>
      </p:sp>
      <p:sp>
        <p:nvSpPr>
          <p:cNvPr id="710665" name="AutoShape 9"/>
          <p:cNvSpPr>
            <a:spLocks noChangeArrowheads="1"/>
          </p:cNvSpPr>
          <p:nvPr/>
        </p:nvSpPr>
        <p:spPr bwMode="auto">
          <a:xfrm>
            <a:off x="3869913" y="3875682"/>
            <a:ext cx="283295" cy="682774"/>
          </a:xfrm>
          <a:prstGeom prst="upArrow">
            <a:avLst>
              <a:gd name="adj1" fmla="val 50000"/>
              <a:gd name="adj2" fmla="val 86332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0666" name="AutoShape 10"/>
          <p:cNvSpPr>
            <a:spLocks noChangeArrowheads="1"/>
          </p:cNvSpPr>
          <p:nvPr/>
        </p:nvSpPr>
        <p:spPr bwMode="auto">
          <a:xfrm>
            <a:off x="5069750" y="3975600"/>
            <a:ext cx="283295" cy="682774"/>
          </a:xfrm>
          <a:prstGeom prst="upArrow">
            <a:avLst>
              <a:gd name="adj1" fmla="val 50000"/>
              <a:gd name="adj2" fmla="val 86332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0667" name="Rectangle 11"/>
          <p:cNvSpPr>
            <a:spLocks noChangeArrowheads="1"/>
          </p:cNvSpPr>
          <p:nvPr/>
        </p:nvSpPr>
        <p:spPr bwMode="auto">
          <a:xfrm rot="16200000">
            <a:off x="4268345" y="2830506"/>
            <a:ext cx="1665303" cy="58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  <a:latin typeface="Arial" charset="0"/>
              </a:rPr>
              <a:t>Evaporation</a:t>
            </a:r>
            <a:br>
              <a:rPr lang="en-US" sz="1600">
                <a:solidFill>
                  <a:schemeClr val="tx1"/>
                </a:solidFill>
                <a:latin typeface="Arial" charset="0"/>
              </a:rPr>
            </a:br>
            <a:r>
              <a:rPr lang="en-US" sz="1600">
                <a:solidFill>
                  <a:schemeClr val="tx1"/>
                </a:solidFill>
                <a:latin typeface="Arial" charset="0"/>
              </a:rPr>
              <a:t>from lake Mead</a:t>
            </a:r>
          </a:p>
        </p:txBody>
      </p:sp>
      <p:sp>
        <p:nvSpPr>
          <p:cNvPr id="710668" name="AutoShape 12"/>
          <p:cNvSpPr>
            <a:spLocks noChangeArrowheads="1"/>
          </p:cNvSpPr>
          <p:nvPr/>
        </p:nvSpPr>
        <p:spPr bwMode="auto">
          <a:xfrm>
            <a:off x="6069615" y="4275354"/>
            <a:ext cx="283295" cy="682774"/>
          </a:xfrm>
          <a:prstGeom prst="upArrow">
            <a:avLst>
              <a:gd name="adj1" fmla="val 50000"/>
              <a:gd name="adj2" fmla="val 86332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0669" name="Rectangle 13"/>
          <p:cNvSpPr>
            <a:spLocks noChangeArrowheads="1"/>
          </p:cNvSpPr>
          <p:nvPr/>
        </p:nvSpPr>
        <p:spPr bwMode="auto">
          <a:xfrm rot="16200000">
            <a:off x="5207850" y="3038585"/>
            <a:ext cx="1808935" cy="82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  <a:latin typeface="Arial" charset="0"/>
              </a:rPr>
              <a:t>Diversion to</a:t>
            </a:r>
            <a:br>
              <a:rPr lang="en-US" sz="1600">
                <a:solidFill>
                  <a:schemeClr val="tx1"/>
                </a:solidFill>
                <a:latin typeface="Arial" charset="0"/>
              </a:rPr>
            </a:br>
            <a:r>
              <a:rPr lang="en-US" sz="1600">
                <a:solidFill>
                  <a:schemeClr val="tx1"/>
                </a:solidFill>
                <a:latin typeface="Arial" charset="0"/>
              </a:rPr>
              <a:t>Los Angeles and</a:t>
            </a:r>
            <a:br>
              <a:rPr lang="en-US" sz="1600">
                <a:solidFill>
                  <a:schemeClr val="tx1"/>
                </a:solidFill>
                <a:latin typeface="Arial" charset="0"/>
              </a:rPr>
            </a:br>
            <a:r>
              <a:rPr lang="en-US" sz="1600">
                <a:solidFill>
                  <a:schemeClr val="tx1"/>
                </a:solidFill>
                <a:latin typeface="Arial" charset="0"/>
              </a:rPr>
              <a:t>Phoenix</a:t>
            </a:r>
          </a:p>
        </p:txBody>
      </p:sp>
      <p:sp>
        <p:nvSpPr>
          <p:cNvPr id="710670" name="AutoShape 14"/>
          <p:cNvSpPr>
            <a:spLocks noChangeArrowheads="1"/>
          </p:cNvSpPr>
          <p:nvPr/>
        </p:nvSpPr>
        <p:spPr bwMode="auto">
          <a:xfrm>
            <a:off x="6769520" y="4475191"/>
            <a:ext cx="283295" cy="682774"/>
          </a:xfrm>
          <a:prstGeom prst="upArrow">
            <a:avLst>
              <a:gd name="adj1" fmla="val 50000"/>
              <a:gd name="adj2" fmla="val 86332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0671" name="Rectangle 15"/>
          <p:cNvSpPr>
            <a:spLocks noChangeArrowheads="1"/>
          </p:cNvSpPr>
          <p:nvPr/>
        </p:nvSpPr>
        <p:spPr bwMode="auto">
          <a:xfrm rot="16200000">
            <a:off x="5801682" y="3124015"/>
            <a:ext cx="2285628" cy="58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  <a:latin typeface="Arial" charset="0"/>
              </a:rPr>
              <a:t>Usage by the Imperial</a:t>
            </a:r>
          </a:p>
          <a:p>
            <a:pPr eaLnBrk="0" hangingPunct="0"/>
            <a:r>
              <a:rPr lang="en-US" sz="1600">
                <a:solidFill>
                  <a:schemeClr val="tx1"/>
                </a:solidFill>
                <a:latin typeface="Arial" charset="0"/>
              </a:rPr>
              <a:t>Valley</a:t>
            </a:r>
          </a:p>
        </p:txBody>
      </p:sp>
      <p:sp>
        <p:nvSpPr>
          <p:cNvPr id="710672" name="Rectangle 16"/>
          <p:cNvSpPr>
            <a:spLocks noChangeArrowheads="1"/>
          </p:cNvSpPr>
          <p:nvPr/>
        </p:nvSpPr>
        <p:spPr bwMode="auto">
          <a:xfrm rot="16200000">
            <a:off x="7553375" y="4639524"/>
            <a:ext cx="1835996" cy="33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  <a:latin typeface="Arial" charset="0"/>
              </a:rPr>
              <a:t>Gulf of California</a:t>
            </a:r>
          </a:p>
        </p:txBody>
      </p:sp>
    </p:spTree>
    <p:extLst>
      <p:ext uri="{BB962C8B-B14F-4D97-AF65-F5344CB8AC3E}">
        <p14:creationId xmlns:p14="http://schemas.microsoft.com/office/powerpoint/2010/main" val="5457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Flow </a:t>
            </a:r>
            <a:r>
              <a:rPr lang="en-US" dirty="0"/>
              <a:t>of Colorado River Below All Major Dams and Diversions, 1905-92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690780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93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B. Hydropower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dirty="0" smtClean="0"/>
              <a:t>Hydropower Generation</a:t>
            </a:r>
          </a:p>
          <a:p>
            <a:pPr marL="457200" indent="-457200" eaLnBrk="1" hangingPunct="1">
              <a:buAutoNum type="arabicPeriod"/>
            </a:pPr>
            <a:r>
              <a:rPr lang="en-US" dirty="0" smtClean="0"/>
              <a:t>Hydropower Developments</a:t>
            </a:r>
          </a:p>
          <a:p>
            <a:pPr marL="457200" indent="-457200" eaLnBrk="1" hangingPunct="1">
              <a:buAutoNum type="arabicPeriod"/>
            </a:pPr>
            <a:r>
              <a:rPr lang="en-US" dirty="0" smtClean="0"/>
              <a:t>Tidal Power</a:t>
            </a:r>
          </a:p>
        </p:txBody>
      </p:sp>
    </p:spTree>
    <p:extLst>
      <p:ext uri="{BB962C8B-B14F-4D97-AF65-F5344CB8AC3E}">
        <p14:creationId xmlns:p14="http://schemas.microsoft.com/office/powerpoint/2010/main" val="19871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1. </a:t>
            </a:r>
            <a:r>
              <a:rPr lang="en-US" dirty="0"/>
              <a:t>Hydropower Generation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Nature</a:t>
            </a:r>
          </a:p>
          <a:p>
            <a:pPr lvl="1" eaLnBrk="1" hangingPunct="1"/>
            <a:r>
              <a:rPr lang="en-US" dirty="0" smtClean="0"/>
              <a:t>Generation of mechanical energy using the flow of water as the energy source.</a:t>
            </a:r>
          </a:p>
          <a:p>
            <a:pPr lvl="1" eaLnBrk="1" hangingPunct="1"/>
            <a:r>
              <a:rPr lang="en-US" dirty="0" smtClean="0"/>
              <a:t>Gravity as source and sun as the “pump”.</a:t>
            </a:r>
          </a:p>
          <a:p>
            <a:pPr lvl="1" eaLnBrk="1" hangingPunct="1"/>
            <a:r>
              <a:rPr lang="en-US" dirty="0" smtClean="0"/>
              <a:t>Requires a large reservoir of water (energy “storage”).</a:t>
            </a:r>
          </a:p>
          <a:p>
            <a:pPr lvl="1" eaLnBrk="1" hangingPunct="1"/>
            <a:r>
              <a:rPr lang="en-US" dirty="0" smtClean="0"/>
              <a:t>95% energy efficiency.</a:t>
            </a:r>
          </a:p>
          <a:p>
            <a:pPr lvl="1" eaLnBrk="1" hangingPunct="1"/>
            <a:r>
              <a:rPr lang="en-US" dirty="0" smtClean="0"/>
              <a:t>Considered cleaner, less polluting than fossil fuels.</a:t>
            </a:r>
          </a:p>
          <a:p>
            <a:pPr lvl="1" eaLnBrk="1" hangingPunct="1"/>
            <a:r>
              <a:rPr lang="en-US" dirty="0" smtClean="0"/>
              <a:t>Cheapest source of energy: 1 cent per kWh. </a:t>
            </a:r>
          </a:p>
          <a:p>
            <a:pPr eaLnBrk="1" hangingPunct="1"/>
            <a:r>
              <a:rPr lang="en-US" dirty="0" smtClean="0"/>
              <a:t>Utilization</a:t>
            </a:r>
          </a:p>
          <a:p>
            <a:pPr lvl="1"/>
            <a:r>
              <a:rPr lang="en-US" dirty="0" smtClean="0"/>
              <a:t>Water wheels used for centuries (grinding flour).</a:t>
            </a:r>
          </a:p>
          <a:p>
            <a:pPr lvl="1"/>
            <a:r>
              <a:rPr lang="en-US" dirty="0" smtClean="0"/>
              <a:t>Used during the industrial revolution to power the first machines.</a:t>
            </a:r>
          </a:p>
          <a:p>
            <a:pPr lvl="1"/>
            <a:r>
              <a:rPr lang="en-US" dirty="0" smtClean="0"/>
              <a:t>First hydroelectric plant; Niagara Falls (1879).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Hydropower Generation</a:t>
            </a:r>
          </a:p>
        </p:txBody>
      </p:sp>
      <p:sp>
        <p:nvSpPr>
          <p:cNvPr id="52227" name="Rectangle 11"/>
          <p:cNvSpPr>
            <a:spLocks noChangeArrowheads="1"/>
          </p:cNvSpPr>
          <p:nvPr/>
        </p:nvSpPr>
        <p:spPr bwMode="auto">
          <a:xfrm>
            <a:off x="3086100" y="1447800"/>
            <a:ext cx="1447800" cy="533400"/>
          </a:xfrm>
          <a:prstGeom prst="rect">
            <a:avLst/>
          </a:prstGeom>
          <a:solidFill>
            <a:srgbClr val="FFFF00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 i="0">
                <a:latin typeface="AvantGarde Bk BT"/>
              </a:rPr>
              <a:t>Sun</a:t>
            </a:r>
          </a:p>
        </p:txBody>
      </p:sp>
      <p:sp>
        <p:nvSpPr>
          <p:cNvPr id="52228" name="Rectangle 12"/>
          <p:cNvSpPr>
            <a:spLocks noChangeArrowheads="1"/>
          </p:cNvSpPr>
          <p:nvPr/>
        </p:nvSpPr>
        <p:spPr bwMode="auto">
          <a:xfrm>
            <a:off x="3086100" y="2209800"/>
            <a:ext cx="1447800" cy="533400"/>
          </a:xfrm>
          <a:prstGeom prst="rect">
            <a:avLst/>
          </a:prstGeom>
          <a:solidFill>
            <a:srgbClr val="99CCFF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 i="0">
                <a:latin typeface="AvantGarde Bk BT"/>
              </a:rPr>
              <a:t>Water</a:t>
            </a:r>
          </a:p>
        </p:txBody>
      </p:sp>
      <p:sp>
        <p:nvSpPr>
          <p:cNvPr id="52229" name="Rectangle 13"/>
          <p:cNvSpPr>
            <a:spLocks noChangeArrowheads="1"/>
          </p:cNvSpPr>
          <p:nvPr/>
        </p:nvSpPr>
        <p:spPr bwMode="auto">
          <a:xfrm>
            <a:off x="3086100" y="3048000"/>
            <a:ext cx="1447800" cy="533400"/>
          </a:xfrm>
          <a:prstGeom prst="rect">
            <a:avLst/>
          </a:prstGeom>
          <a:solidFill>
            <a:srgbClr val="99CCFF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 i="0">
                <a:latin typeface="AvantGarde Bk BT"/>
              </a:rPr>
              <a:t>Rivers</a:t>
            </a:r>
          </a:p>
        </p:txBody>
      </p:sp>
      <p:sp>
        <p:nvSpPr>
          <p:cNvPr id="52230" name="Rectangle 14"/>
          <p:cNvSpPr>
            <a:spLocks noChangeArrowheads="1"/>
          </p:cNvSpPr>
          <p:nvPr/>
        </p:nvSpPr>
        <p:spPr bwMode="auto">
          <a:xfrm>
            <a:off x="3086100" y="3810000"/>
            <a:ext cx="1447800" cy="533400"/>
          </a:xfrm>
          <a:prstGeom prst="rect">
            <a:avLst/>
          </a:prstGeom>
          <a:solidFill>
            <a:srgbClr val="99CCFF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 i="0">
                <a:latin typeface="AvantGarde Bk BT"/>
              </a:rPr>
              <a:t>Reservoirs</a:t>
            </a:r>
          </a:p>
        </p:txBody>
      </p:sp>
      <p:sp>
        <p:nvSpPr>
          <p:cNvPr id="52231" name="Rectangle 15"/>
          <p:cNvSpPr>
            <a:spLocks noChangeArrowheads="1"/>
          </p:cNvSpPr>
          <p:nvPr/>
        </p:nvSpPr>
        <p:spPr bwMode="auto">
          <a:xfrm>
            <a:off x="3086100" y="5334000"/>
            <a:ext cx="1447800" cy="533400"/>
          </a:xfrm>
          <a:prstGeom prst="rect">
            <a:avLst/>
          </a:prstGeom>
          <a:solidFill>
            <a:srgbClr val="99CC00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 i="0">
                <a:latin typeface="AvantGarde Bk BT"/>
              </a:rPr>
              <a:t>Turbine</a:t>
            </a:r>
          </a:p>
        </p:txBody>
      </p:sp>
      <p:sp>
        <p:nvSpPr>
          <p:cNvPr id="52232" name="Rectangle 16"/>
          <p:cNvSpPr>
            <a:spLocks noChangeArrowheads="1"/>
          </p:cNvSpPr>
          <p:nvPr/>
        </p:nvSpPr>
        <p:spPr bwMode="auto">
          <a:xfrm>
            <a:off x="3086100" y="6096000"/>
            <a:ext cx="1447800" cy="533400"/>
          </a:xfrm>
          <a:prstGeom prst="rect">
            <a:avLst/>
          </a:prstGeom>
          <a:solidFill>
            <a:srgbClr val="FF6600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 i="0">
                <a:latin typeface="AvantGarde Bk BT"/>
              </a:rPr>
              <a:t>Electricity</a:t>
            </a:r>
          </a:p>
        </p:txBody>
      </p:sp>
      <p:sp>
        <p:nvSpPr>
          <p:cNvPr id="52233" name="Rectangle 17"/>
          <p:cNvSpPr>
            <a:spLocks noChangeArrowheads="1"/>
          </p:cNvSpPr>
          <p:nvPr/>
        </p:nvSpPr>
        <p:spPr bwMode="auto">
          <a:xfrm>
            <a:off x="3086100" y="4572000"/>
            <a:ext cx="1447800" cy="533400"/>
          </a:xfrm>
          <a:prstGeom prst="rect">
            <a:avLst/>
          </a:prstGeom>
          <a:solidFill>
            <a:srgbClr val="333399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 i="0">
                <a:latin typeface="AvantGarde Bk BT"/>
              </a:rPr>
              <a:t>Dam</a:t>
            </a:r>
          </a:p>
        </p:txBody>
      </p:sp>
      <p:cxnSp>
        <p:nvCxnSpPr>
          <p:cNvPr id="52234" name="AutoShape 18"/>
          <p:cNvCxnSpPr>
            <a:cxnSpLocks noChangeShapeType="1"/>
            <a:stCxn id="52227" idx="2"/>
            <a:endCxn id="52228" idx="0"/>
          </p:cNvCxnSpPr>
          <p:nvPr/>
        </p:nvCxnSpPr>
        <p:spPr bwMode="auto">
          <a:xfrm>
            <a:off x="3810000" y="1993900"/>
            <a:ext cx="0" cy="203200"/>
          </a:xfrm>
          <a:prstGeom prst="straightConnector1">
            <a:avLst/>
          </a:prstGeom>
          <a:noFill/>
          <a:ln w="25400">
            <a:solidFill>
              <a:srgbClr val="808080"/>
            </a:solidFill>
            <a:round/>
            <a:headEnd/>
            <a:tailEnd type="triangle" w="med" len="med"/>
          </a:ln>
        </p:spPr>
      </p:cxnSp>
      <p:cxnSp>
        <p:nvCxnSpPr>
          <p:cNvPr id="52235" name="AutoShape 19"/>
          <p:cNvCxnSpPr>
            <a:cxnSpLocks noChangeShapeType="1"/>
            <a:stCxn id="52228" idx="2"/>
            <a:endCxn id="52229" idx="0"/>
          </p:cNvCxnSpPr>
          <p:nvPr/>
        </p:nvCxnSpPr>
        <p:spPr bwMode="auto">
          <a:xfrm>
            <a:off x="3810000" y="2755900"/>
            <a:ext cx="0" cy="279400"/>
          </a:xfrm>
          <a:prstGeom prst="straightConnector1">
            <a:avLst/>
          </a:prstGeom>
          <a:noFill/>
          <a:ln w="25400">
            <a:solidFill>
              <a:srgbClr val="808080"/>
            </a:solidFill>
            <a:round/>
            <a:headEnd/>
            <a:tailEnd type="triangle" w="med" len="med"/>
          </a:ln>
        </p:spPr>
      </p:cxnSp>
      <p:cxnSp>
        <p:nvCxnSpPr>
          <p:cNvPr id="52236" name="AutoShape 20"/>
          <p:cNvCxnSpPr>
            <a:cxnSpLocks noChangeShapeType="1"/>
            <a:stCxn id="52229" idx="2"/>
            <a:endCxn id="52230" idx="0"/>
          </p:cNvCxnSpPr>
          <p:nvPr/>
        </p:nvCxnSpPr>
        <p:spPr bwMode="auto">
          <a:xfrm>
            <a:off x="3810000" y="3594100"/>
            <a:ext cx="0" cy="203200"/>
          </a:xfrm>
          <a:prstGeom prst="straightConnector1">
            <a:avLst/>
          </a:prstGeom>
          <a:noFill/>
          <a:ln w="25400">
            <a:solidFill>
              <a:srgbClr val="808080"/>
            </a:solidFill>
            <a:round/>
            <a:headEnd/>
            <a:tailEnd type="triangle" w="med" len="med"/>
          </a:ln>
        </p:spPr>
      </p:cxnSp>
      <p:cxnSp>
        <p:nvCxnSpPr>
          <p:cNvPr id="52237" name="AutoShape 21"/>
          <p:cNvCxnSpPr>
            <a:cxnSpLocks noChangeShapeType="1"/>
            <a:stCxn id="52230" idx="2"/>
            <a:endCxn id="52233" idx="0"/>
          </p:cNvCxnSpPr>
          <p:nvPr/>
        </p:nvCxnSpPr>
        <p:spPr bwMode="auto">
          <a:xfrm>
            <a:off x="3810000" y="4356100"/>
            <a:ext cx="0" cy="203200"/>
          </a:xfrm>
          <a:prstGeom prst="straightConnector1">
            <a:avLst/>
          </a:prstGeom>
          <a:noFill/>
          <a:ln w="25400">
            <a:solidFill>
              <a:srgbClr val="808080"/>
            </a:solidFill>
            <a:round/>
            <a:headEnd/>
            <a:tailEnd type="triangle" w="med" len="med"/>
          </a:ln>
        </p:spPr>
      </p:cxnSp>
      <p:cxnSp>
        <p:nvCxnSpPr>
          <p:cNvPr id="52238" name="AutoShape 22"/>
          <p:cNvCxnSpPr>
            <a:cxnSpLocks noChangeShapeType="1"/>
            <a:stCxn id="52233" idx="2"/>
            <a:endCxn id="52231" idx="0"/>
          </p:cNvCxnSpPr>
          <p:nvPr/>
        </p:nvCxnSpPr>
        <p:spPr bwMode="auto">
          <a:xfrm>
            <a:off x="3810000" y="5118100"/>
            <a:ext cx="0" cy="203200"/>
          </a:xfrm>
          <a:prstGeom prst="straightConnector1">
            <a:avLst/>
          </a:prstGeom>
          <a:noFill/>
          <a:ln w="25400">
            <a:solidFill>
              <a:srgbClr val="808080"/>
            </a:solidFill>
            <a:round/>
            <a:headEnd/>
            <a:tailEnd type="triangle" w="med" len="med"/>
          </a:ln>
        </p:spPr>
      </p:cxnSp>
      <p:cxnSp>
        <p:nvCxnSpPr>
          <p:cNvPr id="52239" name="AutoShape 23"/>
          <p:cNvCxnSpPr>
            <a:cxnSpLocks noChangeShapeType="1"/>
            <a:stCxn id="52231" idx="2"/>
            <a:endCxn id="52232" idx="0"/>
          </p:cNvCxnSpPr>
          <p:nvPr/>
        </p:nvCxnSpPr>
        <p:spPr bwMode="auto">
          <a:xfrm>
            <a:off x="3810000" y="5880100"/>
            <a:ext cx="0" cy="203200"/>
          </a:xfrm>
          <a:prstGeom prst="straightConnector1">
            <a:avLst/>
          </a:prstGeom>
          <a:noFill/>
          <a:ln w="25400">
            <a:solidFill>
              <a:srgbClr val="808080"/>
            </a:solidFill>
            <a:round/>
            <a:headEnd/>
            <a:tailEnd type="triangle" w="med" len="med"/>
          </a:ln>
        </p:spPr>
      </p:cxnSp>
      <p:sp>
        <p:nvSpPr>
          <p:cNvPr id="52240" name="Text Box 24"/>
          <p:cNvSpPr txBox="1">
            <a:spLocks noChangeArrowheads="1"/>
          </p:cNvSpPr>
          <p:nvPr/>
        </p:nvSpPr>
        <p:spPr bwMode="auto">
          <a:xfrm>
            <a:off x="1514475" y="1905000"/>
            <a:ext cx="1457325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0">
                <a:latin typeface="AvantGarde Bk BT"/>
              </a:rPr>
              <a:t>Evaporation</a:t>
            </a:r>
          </a:p>
        </p:txBody>
      </p:sp>
      <p:sp>
        <p:nvSpPr>
          <p:cNvPr id="52241" name="Text Box 25"/>
          <p:cNvSpPr txBox="1">
            <a:spLocks noChangeArrowheads="1"/>
          </p:cNvSpPr>
          <p:nvPr/>
        </p:nvSpPr>
        <p:spPr bwMode="auto">
          <a:xfrm>
            <a:off x="1455738" y="2749550"/>
            <a:ext cx="1516062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0">
                <a:latin typeface="AvantGarde Bk BT"/>
              </a:rPr>
              <a:t>Precipitation</a:t>
            </a:r>
          </a:p>
        </p:txBody>
      </p:sp>
      <p:sp>
        <p:nvSpPr>
          <p:cNvPr id="52242" name="Text Box 26"/>
          <p:cNvSpPr txBox="1">
            <a:spLocks noChangeArrowheads="1"/>
          </p:cNvSpPr>
          <p:nvPr/>
        </p:nvSpPr>
        <p:spPr bwMode="auto">
          <a:xfrm>
            <a:off x="1295400" y="4287838"/>
            <a:ext cx="167640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0">
                <a:latin typeface="AvantGarde Bk BT"/>
              </a:rPr>
              <a:t>Accumulation</a:t>
            </a:r>
          </a:p>
        </p:txBody>
      </p:sp>
      <p:sp>
        <p:nvSpPr>
          <p:cNvPr id="52243" name="Text Box 27"/>
          <p:cNvSpPr txBox="1">
            <a:spLocks noChangeArrowheads="1"/>
          </p:cNvSpPr>
          <p:nvPr/>
        </p:nvSpPr>
        <p:spPr bwMode="auto">
          <a:xfrm>
            <a:off x="2324100" y="3511550"/>
            <a:ext cx="6477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0">
                <a:latin typeface="AvantGarde Bk BT"/>
              </a:rPr>
              <a:t>Flow</a:t>
            </a:r>
          </a:p>
        </p:txBody>
      </p:sp>
      <p:sp>
        <p:nvSpPr>
          <p:cNvPr id="52244" name="Text Box 28"/>
          <p:cNvSpPr txBox="1">
            <a:spLocks noChangeArrowheads="1"/>
          </p:cNvSpPr>
          <p:nvPr/>
        </p:nvSpPr>
        <p:spPr bwMode="auto">
          <a:xfrm>
            <a:off x="2039938" y="5035550"/>
            <a:ext cx="931862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0">
                <a:latin typeface="AvantGarde Bk BT"/>
              </a:rPr>
              <a:t>Gravity</a:t>
            </a:r>
          </a:p>
        </p:txBody>
      </p:sp>
      <p:sp>
        <p:nvSpPr>
          <p:cNvPr id="52245" name="AutoShape 31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924800" y="4191000"/>
            <a:ext cx="533400" cy="381000"/>
          </a:xfrm>
          <a:prstGeom prst="actionButtonDocumen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6" name="Rectangle 32"/>
          <p:cNvSpPr>
            <a:spLocks noChangeArrowheads="1"/>
          </p:cNvSpPr>
          <p:nvPr/>
        </p:nvSpPr>
        <p:spPr bwMode="auto">
          <a:xfrm>
            <a:off x="5257800" y="2438400"/>
            <a:ext cx="2587625" cy="838200"/>
          </a:xfrm>
          <a:prstGeom prst="rect">
            <a:avLst/>
          </a:prstGeom>
          <a:solidFill>
            <a:srgbClr val="EAEAEA"/>
          </a:solidFill>
          <a:ln w="12700" algn="ctr">
            <a:solidFill>
              <a:srgbClr val="80808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b="1" i="0">
                <a:solidFill>
                  <a:srgbClr val="000000"/>
                </a:solidFill>
                <a:latin typeface="Arial Narrow" pitchFamily="34" charset="0"/>
              </a:rPr>
              <a:t>Sufficient and regular precipitations</a:t>
            </a:r>
          </a:p>
        </p:txBody>
      </p:sp>
      <p:sp>
        <p:nvSpPr>
          <p:cNvPr id="52247" name="Rectangle 33"/>
          <p:cNvSpPr>
            <a:spLocks noChangeArrowheads="1"/>
          </p:cNvSpPr>
          <p:nvPr/>
        </p:nvSpPr>
        <p:spPr bwMode="auto">
          <a:xfrm>
            <a:off x="5257800" y="4038600"/>
            <a:ext cx="2587625" cy="838200"/>
          </a:xfrm>
          <a:prstGeom prst="rect">
            <a:avLst/>
          </a:prstGeom>
          <a:solidFill>
            <a:srgbClr val="EAEAEA"/>
          </a:solidFill>
          <a:ln w="12700" algn="ctr">
            <a:solidFill>
              <a:srgbClr val="80808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b="1" i="0">
                <a:solidFill>
                  <a:srgbClr val="000000"/>
                </a:solidFill>
                <a:latin typeface="Arial Narrow" pitchFamily="34" charset="0"/>
              </a:rPr>
              <a:t>Suitable local site</a:t>
            </a:r>
          </a:p>
        </p:txBody>
      </p:sp>
      <p:cxnSp>
        <p:nvCxnSpPr>
          <p:cNvPr id="52248" name="AutoShape 34"/>
          <p:cNvCxnSpPr>
            <a:cxnSpLocks noChangeShapeType="1"/>
            <a:stCxn id="52246" idx="1"/>
            <a:endCxn id="52228" idx="3"/>
          </p:cNvCxnSpPr>
          <p:nvPr/>
        </p:nvCxnSpPr>
        <p:spPr bwMode="auto">
          <a:xfrm rot="10800000">
            <a:off x="4546600" y="2476500"/>
            <a:ext cx="711200" cy="381000"/>
          </a:xfrm>
          <a:prstGeom prst="bentConnector3">
            <a:avLst>
              <a:gd name="adj1" fmla="val 50894"/>
            </a:avLst>
          </a:prstGeom>
          <a:noFill/>
          <a:ln w="25400">
            <a:solidFill>
              <a:srgbClr val="808080"/>
            </a:solidFill>
            <a:miter lim="800000"/>
            <a:headEnd/>
            <a:tailEnd type="oval" w="med" len="med"/>
          </a:ln>
        </p:spPr>
      </p:cxnSp>
      <p:cxnSp>
        <p:nvCxnSpPr>
          <p:cNvPr id="52249" name="AutoShape 35"/>
          <p:cNvCxnSpPr>
            <a:cxnSpLocks noChangeShapeType="1"/>
            <a:stCxn id="52246" idx="1"/>
            <a:endCxn id="52229" idx="3"/>
          </p:cNvCxnSpPr>
          <p:nvPr/>
        </p:nvCxnSpPr>
        <p:spPr bwMode="auto">
          <a:xfrm rot="10800000" flipV="1">
            <a:off x="4546600" y="2857500"/>
            <a:ext cx="711200" cy="457200"/>
          </a:xfrm>
          <a:prstGeom prst="bentConnector3">
            <a:avLst>
              <a:gd name="adj1" fmla="val 50894"/>
            </a:avLst>
          </a:prstGeom>
          <a:noFill/>
          <a:ln w="25400">
            <a:solidFill>
              <a:srgbClr val="808080"/>
            </a:solidFill>
            <a:miter lim="800000"/>
            <a:headEnd/>
            <a:tailEnd type="oval" w="med" len="med"/>
          </a:ln>
        </p:spPr>
      </p:cxnSp>
      <p:cxnSp>
        <p:nvCxnSpPr>
          <p:cNvPr id="52250" name="AutoShape 36"/>
          <p:cNvCxnSpPr>
            <a:cxnSpLocks noChangeShapeType="1"/>
            <a:stCxn id="52247" idx="1"/>
            <a:endCxn id="52230" idx="3"/>
          </p:cNvCxnSpPr>
          <p:nvPr/>
        </p:nvCxnSpPr>
        <p:spPr bwMode="auto">
          <a:xfrm rot="10800000">
            <a:off x="4546600" y="4076700"/>
            <a:ext cx="711200" cy="381000"/>
          </a:xfrm>
          <a:prstGeom prst="bentConnector3">
            <a:avLst>
              <a:gd name="adj1" fmla="val 50894"/>
            </a:avLst>
          </a:prstGeom>
          <a:noFill/>
          <a:ln w="25400">
            <a:solidFill>
              <a:srgbClr val="808080"/>
            </a:solidFill>
            <a:miter lim="800000"/>
            <a:headEnd/>
            <a:tailEnd type="oval" w="med" len="med"/>
          </a:ln>
        </p:spPr>
      </p:cxnSp>
      <p:sp>
        <p:nvSpPr>
          <p:cNvPr id="52251" name="Rectangle 37"/>
          <p:cNvSpPr>
            <a:spLocks noChangeArrowheads="1"/>
          </p:cNvSpPr>
          <p:nvPr/>
        </p:nvSpPr>
        <p:spPr bwMode="auto">
          <a:xfrm>
            <a:off x="5257800" y="5943600"/>
            <a:ext cx="2587625" cy="838200"/>
          </a:xfrm>
          <a:prstGeom prst="rect">
            <a:avLst/>
          </a:prstGeom>
          <a:solidFill>
            <a:srgbClr val="EAEAEA"/>
          </a:solidFill>
          <a:ln w="12700" algn="ctr">
            <a:solidFill>
              <a:srgbClr val="80808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b="1" i="0">
                <a:solidFill>
                  <a:srgbClr val="000000"/>
                </a:solidFill>
                <a:latin typeface="Arial Narrow" pitchFamily="34" charset="0"/>
              </a:rPr>
              <a:t>Power loss due to distance</a:t>
            </a:r>
          </a:p>
        </p:txBody>
      </p:sp>
      <p:cxnSp>
        <p:nvCxnSpPr>
          <p:cNvPr id="52252" name="AutoShape 38"/>
          <p:cNvCxnSpPr>
            <a:cxnSpLocks noChangeShapeType="1"/>
            <a:stCxn id="52251" idx="1"/>
            <a:endCxn id="52232" idx="3"/>
          </p:cNvCxnSpPr>
          <p:nvPr/>
        </p:nvCxnSpPr>
        <p:spPr bwMode="auto">
          <a:xfrm rot="10800000">
            <a:off x="4546600" y="6362700"/>
            <a:ext cx="711200" cy="0"/>
          </a:xfrm>
          <a:prstGeom prst="straightConnector1">
            <a:avLst/>
          </a:prstGeom>
          <a:noFill/>
          <a:ln w="25400">
            <a:solidFill>
              <a:srgbClr val="808080"/>
            </a:solidFill>
            <a:round/>
            <a:headEnd/>
            <a:tailEnd type="oval" w="med" len="med"/>
          </a:ln>
        </p:spPr>
      </p:cxnSp>
      <p:cxnSp>
        <p:nvCxnSpPr>
          <p:cNvPr id="52253" name="AutoShape 39"/>
          <p:cNvCxnSpPr>
            <a:cxnSpLocks noChangeShapeType="1"/>
            <a:stCxn id="52247" idx="1"/>
            <a:endCxn id="52233" idx="3"/>
          </p:cNvCxnSpPr>
          <p:nvPr/>
        </p:nvCxnSpPr>
        <p:spPr bwMode="auto">
          <a:xfrm rot="10800000" flipV="1">
            <a:off x="4546600" y="4457700"/>
            <a:ext cx="711200" cy="381000"/>
          </a:xfrm>
          <a:prstGeom prst="bentConnector3">
            <a:avLst>
              <a:gd name="adj1" fmla="val 50894"/>
            </a:avLst>
          </a:prstGeom>
          <a:noFill/>
          <a:ln w="25400">
            <a:solidFill>
              <a:srgbClr val="808080"/>
            </a:solidFill>
            <a:miter lim="800000"/>
            <a:headEnd/>
            <a:tailEnd type="oval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1. World </a:t>
            </a:r>
            <a:r>
              <a:rPr lang="en-US" dirty="0"/>
              <a:t>Hydroelectric Generating Capacity, </a:t>
            </a:r>
            <a:r>
              <a:rPr lang="en-US" dirty="0" smtClean="0"/>
              <a:t>1965-2009 (in </a:t>
            </a:r>
            <a:r>
              <a:rPr lang="en-US" dirty="0"/>
              <a:t>megawatts)</a:t>
            </a:r>
          </a:p>
        </p:txBody>
      </p:sp>
      <p:graphicFrame>
        <p:nvGraphicFramePr>
          <p:cNvPr id="4" name="Object 102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323357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Hydropower Generation</a:t>
            </a:r>
          </a:p>
        </p:txBody>
      </p:sp>
      <p:sp>
        <p:nvSpPr>
          <p:cNvPr id="5427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Controversy</a:t>
            </a:r>
          </a:p>
          <a:p>
            <a:pPr lvl="1" eaLnBrk="1" hangingPunct="1"/>
            <a:r>
              <a:rPr lang="en-US" smtClean="0"/>
              <a:t>Require the development of vast amounts of infrastructures:</a:t>
            </a:r>
          </a:p>
          <a:p>
            <a:pPr lvl="2" eaLnBrk="1" hangingPunct="1"/>
            <a:r>
              <a:rPr lang="en-US" smtClean="0"/>
              <a:t>Dams.</a:t>
            </a:r>
          </a:p>
          <a:p>
            <a:pPr lvl="2" eaLnBrk="1" hangingPunct="1"/>
            <a:r>
              <a:rPr lang="en-US" smtClean="0"/>
              <a:t>Reservoirs.</a:t>
            </a:r>
          </a:p>
          <a:p>
            <a:pPr lvl="2" eaLnBrk="1" hangingPunct="1"/>
            <a:r>
              <a:rPr lang="en-US" smtClean="0"/>
              <a:t>Power plants and power lines.</a:t>
            </a:r>
          </a:p>
          <a:p>
            <a:pPr lvl="2" eaLnBrk="1" hangingPunct="1"/>
            <a:r>
              <a:rPr lang="en-US" smtClean="0"/>
              <a:t>Very expensive and consume financial resources or aid resources that could be utilized for other things.</a:t>
            </a:r>
          </a:p>
          <a:p>
            <a:pPr lvl="1" eaLnBrk="1" hangingPunct="1"/>
            <a:r>
              <a:rPr lang="en-US" smtClean="0"/>
              <a:t>Environmental problems:</a:t>
            </a:r>
          </a:p>
          <a:p>
            <a:pPr lvl="2" eaLnBrk="1" hangingPunct="1"/>
            <a:r>
              <a:rPr lang="en-US" smtClean="0"/>
              <a:t>The dams themselves often alter the environment in the areas where they are located.</a:t>
            </a:r>
          </a:p>
          <a:p>
            <a:pPr lvl="2" eaLnBrk="1" hangingPunct="1"/>
            <a:r>
              <a:rPr lang="en-US" smtClean="0"/>
              <a:t>Changing the nature of rivers, creating lakes that fill former valleys and canyons,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2. Hydropower </a:t>
            </a:r>
            <a:r>
              <a:rPr lang="en-US" dirty="0"/>
              <a:t>Developments</a:t>
            </a:r>
          </a:p>
        </p:txBody>
      </p:sp>
      <p:sp>
        <p:nvSpPr>
          <p:cNvPr id="7987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Dam construction</a:t>
            </a:r>
          </a:p>
          <a:p>
            <a:pPr lvl="1" eaLnBrk="1" hangingPunct="1"/>
            <a:r>
              <a:rPr lang="en-US" dirty="0" smtClean="0"/>
              <a:t>Assisted tremendously in achieving the increases registered in irrigation worldwide.</a:t>
            </a:r>
          </a:p>
          <a:p>
            <a:pPr lvl="1" eaLnBrk="1" hangingPunct="1"/>
            <a:r>
              <a:rPr lang="en-US" dirty="0" smtClean="0"/>
              <a:t>Reaching the point where further increases will be difficult to realize.</a:t>
            </a:r>
          </a:p>
          <a:p>
            <a:pPr lvl="1" eaLnBrk="1" hangingPunct="1"/>
            <a:r>
              <a:rPr lang="en-US" dirty="0" smtClean="0"/>
              <a:t>Relatively few remaining rivers and streams.</a:t>
            </a:r>
          </a:p>
          <a:p>
            <a:pPr lvl="1" eaLnBrk="1" hangingPunct="1"/>
            <a:r>
              <a:rPr lang="en-US" dirty="0" smtClean="0"/>
              <a:t>More than 45,000 dams have been constructed worldwide.</a:t>
            </a:r>
          </a:p>
          <a:p>
            <a:pPr lvl="1" eaLnBrk="1" hangingPunct="1"/>
            <a:r>
              <a:rPr lang="en-US" dirty="0" smtClean="0"/>
              <a:t>The rate of construction has declined recently.</a:t>
            </a:r>
          </a:p>
          <a:p>
            <a:pPr lvl="1" eaLnBrk="1" hangingPunct="1"/>
            <a:r>
              <a:rPr lang="en-US" dirty="0" smtClean="0"/>
              <a:t>China is the most active.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2. Commissioning of Large Dams</a:t>
            </a:r>
          </a:p>
        </p:txBody>
      </p:sp>
      <p:graphicFrame>
        <p:nvGraphicFramePr>
          <p:cNvPr id="4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877173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 smtClean="0"/>
              <a:t>A. Water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Sources of Water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Water Use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Water </a:t>
            </a:r>
            <a:r>
              <a:rPr lang="en-US" dirty="0"/>
              <a:t>Development Projects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2. Hydropower Developments</a:t>
            </a:r>
            <a:endParaRPr lang="en-US" dirty="0" smtClean="0"/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Problems with dams</a:t>
            </a:r>
          </a:p>
          <a:p>
            <a:pPr lvl="1" eaLnBrk="1" hangingPunct="1"/>
            <a:r>
              <a:rPr lang="en-US" dirty="0" smtClean="0"/>
              <a:t>Exceptionally expensive to build:</a:t>
            </a:r>
          </a:p>
          <a:p>
            <a:pPr lvl="2" eaLnBrk="1" hangingPunct="1"/>
            <a:r>
              <a:rPr lang="en-US" dirty="0" smtClean="0"/>
              <a:t>Large dams cost billions of dollars.</a:t>
            </a:r>
          </a:p>
          <a:p>
            <a:pPr lvl="1" eaLnBrk="1" hangingPunct="1"/>
            <a:r>
              <a:rPr lang="en-US" dirty="0" smtClean="0"/>
              <a:t>Displace many people in areas to be flooded by the reservoir that is created behind the dam.</a:t>
            </a:r>
          </a:p>
          <a:p>
            <a:pPr lvl="1" eaLnBrk="1" hangingPunct="1"/>
            <a:r>
              <a:rPr lang="en-US" dirty="0" smtClean="0"/>
              <a:t>The reservoir takes some land out of production.</a:t>
            </a:r>
          </a:p>
          <a:p>
            <a:pPr lvl="1" eaLnBrk="1" hangingPunct="1"/>
            <a:r>
              <a:rPr lang="en-US" dirty="0" smtClean="0"/>
              <a:t>Dredging:</a:t>
            </a:r>
          </a:p>
          <a:p>
            <a:pPr lvl="2" eaLnBrk="1" hangingPunct="1"/>
            <a:r>
              <a:rPr lang="en-US" dirty="0" smtClean="0"/>
              <a:t>The outcome of siltation.</a:t>
            </a:r>
          </a:p>
          <a:p>
            <a:pPr lvl="2" eaLnBrk="1" hangingPunct="1"/>
            <a:r>
              <a:rPr lang="en-US" dirty="0" smtClean="0"/>
              <a:t>The volume of sediments deposited from upstream by the river that is dammed can outstrip the capacity to dredge.</a:t>
            </a:r>
          </a:p>
          <a:p>
            <a:pPr lvl="2" eaLnBrk="1" hangingPunct="1"/>
            <a:r>
              <a:rPr lang="en-US" dirty="0" smtClean="0"/>
              <a:t>The reservoir may eventually fill in and the dam will become useless.</a:t>
            </a:r>
          </a:p>
          <a:p>
            <a:pPr lvl="2" eaLnBrk="1" hangingPunct="1"/>
            <a:r>
              <a:rPr lang="en-US" dirty="0" smtClean="0"/>
              <a:t>The rate of sedimentation increases with population growth and the expansion of agriculture in the upstream locations.</a:t>
            </a:r>
          </a:p>
          <a:p>
            <a:pPr lvl="2" eaLnBrk="1" hangingPunct="1"/>
            <a:r>
              <a:rPr lang="en-US" dirty="0" smtClean="0"/>
              <a:t>The flood control achieved by the dam is helpful in some ways.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2. Largest Dam Reservoirs</a:t>
            </a:r>
          </a:p>
        </p:txBody>
      </p:sp>
      <p:pic>
        <p:nvPicPr>
          <p:cNvPr id="82947" name="Picture 5" descr="D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88392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2. River Runs</a:t>
            </a:r>
            <a:endParaRPr lang="en-US" dirty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627" y="1268159"/>
            <a:ext cx="6238067" cy="4831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Tidal Power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Tidal power</a:t>
            </a:r>
          </a:p>
          <a:p>
            <a:pPr lvl="1"/>
            <a:r>
              <a:rPr lang="en-US" dirty="0" smtClean="0"/>
              <a:t>Gravitational effect of the earth / moon rotation:</a:t>
            </a:r>
          </a:p>
          <a:p>
            <a:pPr lvl="2"/>
            <a:r>
              <a:rPr lang="en-US" dirty="0" smtClean="0"/>
              <a:t>Energy “pulled” from deceleration of the earth’s rotation speed.</a:t>
            </a:r>
          </a:p>
          <a:p>
            <a:pPr lvl="2"/>
            <a:r>
              <a:rPr lang="en-US" dirty="0" smtClean="0"/>
              <a:t>From 21.9 hours 600 million years ago to 24 hours today.</a:t>
            </a:r>
          </a:p>
          <a:p>
            <a:pPr lvl="1"/>
            <a:r>
              <a:rPr lang="en-US" dirty="0" smtClean="0"/>
              <a:t>Takes </a:t>
            </a:r>
            <a:r>
              <a:rPr lang="en-US" dirty="0"/>
              <a:t>advantage of the variations between high and low </a:t>
            </a:r>
            <a:r>
              <a:rPr lang="en-US" dirty="0" smtClean="0"/>
              <a:t>tides:</a:t>
            </a:r>
          </a:p>
          <a:p>
            <a:pPr lvl="2"/>
            <a:r>
              <a:rPr lang="en-US" dirty="0" smtClean="0"/>
              <a:t>Tidal stream: turbine extracting energy (like a windmill); low environmental impacts.</a:t>
            </a:r>
          </a:p>
          <a:p>
            <a:pPr lvl="2"/>
            <a:r>
              <a:rPr lang="en-US" dirty="0" smtClean="0"/>
              <a:t>Tidal barrage: dam across a tidal estuary; capital intensive and significant environmental impacts.</a:t>
            </a:r>
          </a:p>
          <a:p>
            <a:pPr lvl="1"/>
            <a:r>
              <a:rPr lang="en-US" dirty="0" smtClean="0"/>
              <a:t>First tidal power station; 1966 in France (remains the world’s largest).</a:t>
            </a:r>
          </a:p>
          <a:p>
            <a:pPr lvl="1"/>
            <a:r>
              <a:rPr lang="en-US" dirty="0" smtClean="0"/>
              <a:t>Tidal stream offers good potential.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Global Tidal Energy Potential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3"/>
          <a:stretch/>
        </p:blipFill>
        <p:spPr bwMode="auto">
          <a:xfrm>
            <a:off x="-1" y="1224366"/>
            <a:ext cx="9144001" cy="54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0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C. Nuclear Power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dirty="0" smtClean="0"/>
              <a:t>Nuclear Power Generation</a:t>
            </a:r>
          </a:p>
          <a:p>
            <a:pPr marL="457200" indent="-457200" eaLnBrk="1" hangingPunct="1">
              <a:buAutoNum type="arabicPeriod"/>
            </a:pPr>
            <a:r>
              <a:rPr lang="en-US" dirty="0" smtClean="0"/>
              <a:t>Nuclear Waste Disposal</a:t>
            </a:r>
          </a:p>
        </p:txBody>
      </p:sp>
    </p:spTree>
    <p:extLst>
      <p:ext uri="{BB962C8B-B14F-4D97-AF65-F5344CB8AC3E}">
        <p14:creationId xmlns:p14="http://schemas.microsoft.com/office/powerpoint/2010/main" val="38638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1. Nuclear Power Generation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Nature</a:t>
            </a:r>
          </a:p>
          <a:p>
            <a:pPr lvl="1" eaLnBrk="1" hangingPunct="1"/>
            <a:r>
              <a:rPr lang="en-US" dirty="0" smtClean="0"/>
              <a:t>Fission of uranium to produce energy.</a:t>
            </a:r>
          </a:p>
          <a:p>
            <a:pPr lvl="1" eaLnBrk="1" hangingPunct="1"/>
            <a:r>
              <a:rPr lang="en-US" dirty="0" smtClean="0"/>
              <a:t>The fission of 1 kg (2.2 lbs.) of uranium-235 releases 18.7 million kilowatt-hours as heat.</a:t>
            </a:r>
          </a:p>
          <a:p>
            <a:pPr lvl="1" eaLnBrk="1" hangingPunct="1"/>
            <a:r>
              <a:rPr lang="en-US" dirty="0" smtClean="0"/>
              <a:t>A nuclear power plant of 1,000 megawatts requires 200 tons of uranium per year.</a:t>
            </a:r>
          </a:p>
          <a:p>
            <a:pPr lvl="1" eaLnBrk="1" hangingPunct="1"/>
            <a:r>
              <a:rPr lang="en-US" dirty="0" smtClean="0"/>
              <a:t>Heat is used to boil water and activate steam turbines.</a:t>
            </a:r>
          </a:p>
          <a:p>
            <a:pPr lvl="1" eaLnBrk="1" hangingPunct="1"/>
            <a:r>
              <a:rPr lang="en-US" dirty="0" smtClean="0"/>
              <a:t>Uranium is fairly abundant.</a:t>
            </a:r>
          </a:p>
          <a:p>
            <a:pPr lvl="1" eaLnBrk="1" hangingPunct="1"/>
            <a:r>
              <a:rPr lang="en-US" dirty="0" smtClean="0"/>
              <a:t>Requires massive amounts of water for cooling the reactor.</a:t>
            </a:r>
          </a:p>
          <a:p>
            <a:pPr lvl="1" eaLnBrk="1" hangingPunct="1"/>
            <a:r>
              <a:rPr lang="en-US" dirty="0" smtClean="0"/>
              <a:t>Relatively cheap: 2 cents per kWh (4 cents for coal).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</a:t>
            </a:r>
            <a:r>
              <a:rPr lang="en-US" dirty="0" smtClean="0"/>
              <a:t>. Nuclear Power Generation</a:t>
            </a:r>
            <a:endParaRPr lang="en-US" dirty="0"/>
          </a:p>
        </p:txBody>
      </p:sp>
      <p:sp>
        <p:nvSpPr>
          <p:cNvPr id="57347" name="Rectangle 12"/>
          <p:cNvSpPr>
            <a:spLocks noChangeArrowheads="1"/>
          </p:cNvSpPr>
          <p:nvPr/>
        </p:nvSpPr>
        <p:spPr bwMode="auto">
          <a:xfrm>
            <a:off x="2286000" y="2819400"/>
            <a:ext cx="1447800" cy="609600"/>
          </a:xfrm>
          <a:prstGeom prst="rect">
            <a:avLst/>
          </a:prstGeom>
          <a:solidFill>
            <a:srgbClr val="FFFF00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 i="0">
                <a:latin typeface="AvantGarde Bk BT"/>
              </a:rPr>
              <a:t>Uranium</a:t>
            </a:r>
          </a:p>
        </p:txBody>
      </p:sp>
      <p:sp>
        <p:nvSpPr>
          <p:cNvPr id="57348" name="Rectangle 13"/>
          <p:cNvSpPr>
            <a:spLocks noChangeArrowheads="1"/>
          </p:cNvSpPr>
          <p:nvPr/>
        </p:nvSpPr>
        <p:spPr bwMode="auto">
          <a:xfrm>
            <a:off x="6019800" y="2819400"/>
            <a:ext cx="1447800" cy="609600"/>
          </a:xfrm>
          <a:prstGeom prst="rect">
            <a:avLst/>
          </a:prstGeom>
          <a:solidFill>
            <a:srgbClr val="99CCFF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 i="0">
                <a:latin typeface="AvantGarde Bk BT"/>
              </a:rPr>
              <a:t>Water</a:t>
            </a:r>
          </a:p>
        </p:txBody>
      </p:sp>
      <p:sp>
        <p:nvSpPr>
          <p:cNvPr id="57349" name="Rectangle 14"/>
          <p:cNvSpPr>
            <a:spLocks noChangeArrowheads="1"/>
          </p:cNvSpPr>
          <p:nvPr/>
        </p:nvSpPr>
        <p:spPr bwMode="auto">
          <a:xfrm>
            <a:off x="4154488" y="4953000"/>
            <a:ext cx="1447800" cy="609600"/>
          </a:xfrm>
          <a:prstGeom prst="rect">
            <a:avLst/>
          </a:prstGeom>
          <a:solidFill>
            <a:srgbClr val="99CC00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 i="0">
                <a:latin typeface="AvantGarde Bk BT"/>
              </a:rPr>
              <a:t>Turbine</a:t>
            </a:r>
          </a:p>
        </p:txBody>
      </p:sp>
      <p:sp>
        <p:nvSpPr>
          <p:cNvPr id="57350" name="Rectangle 15"/>
          <p:cNvSpPr>
            <a:spLocks noChangeArrowheads="1"/>
          </p:cNvSpPr>
          <p:nvPr/>
        </p:nvSpPr>
        <p:spPr bwMode="auto">
          <a:xfrm>
            <a:off x="4154488" y="5867400"/>
            <a:ext cx="1447800" cy="609600"/>
          </a:xfrm>
          <a:prstGeom prst="rect">
            <a:avLst/>
          </a:prstGeom>
          <a:solidFill>
            <a:srgbClr val="FF6600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 i="0">
                <a:latin typeface="AvantGarde Bk BT"/>
              </a:rPr>
              <a:t>Electricity</a:t>
            </a:r>
          </a:p>
        </p:txBody>
      </p:sp>
      <p:sp>
        <p:nvSpPr>
          <p:cNvPr id="57351" name="Rectangle 17"/>
          <p:cNvSpPr>
            <a:spLocks noChangeArrowheads="1"/>
          </p:cNvSpPr>
          <p:nvPr/>
        </p:nvSpPr>
        <p:spPr bwMode="auto">
          <a:xfrm>
            <a:off x="4154488" y="4038600"/>
            <a:ext cx="1447800" cy="609600"/>
          </a:xfrm>
          <a:prstGeom prst="rect">
            <a:avLst/>
          </a:prstGeom>
          <a:solidFill>
            <a:srgbClr val="99CCFF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 i="0">
                <a:latin typeface="AvantGarde Bk BT"/>
              </a:rPr>
              <a:t>Steam</a:t>
            </a:r>
          </a:p>
        </p:txBody>
      </p:sp>
      <p:cxnSp>
        <p:nvCxnSpPr>
          <p:cNvPr id="57352" name="AutoShape 18"/>
          <p:cNvCxnSpPr>
            <a:cxnSpLocks noChangeShapeType="1"/>
            <a:stCxn id="57347" idx="3"/>
            <a:endCxn id="57354" idx="1"/>
          </p:cNvCxnSpPr>
          <p:nvPr/>
        </p:nvCxnSpPr>
        <p:spPr bwMode="auto">
          <a:xfrm>
            <a:off x="3746500" y="3124200"/>
            <a:ext cx="395288" cy="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</p:cxnSp>
      <p:sp>
        <p:nvSpPr>
          <p:cNvPr id="57353" name="Text Box 19"/>
          <p:cNvSpPr txBox="1">
            <a:spLocks noChangeArrowheads="1"/>
          </p:cNvSpPr>
          <p:nvPr/>
        </p:nvSpPr>
        <p:spPr bwMode="auto">
          <a:xfrm>
            <a:off x="3810000" y="3505200"/>
            <a:ext cx="9906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0">
                <a:latin typeface="AvantGarde Bk BT"/>
              </a:rPr>
              <a:t>Fission</a:t>
            </a:r>
          </a:p>
        </p:txBody>
      </p:sp>
      <p:sp>
        <p:nvSpPr>
          <p:cNvPr id="57354" name="Rectangle 20"/>
          <p:cNvSpPr>
            <a:spLocks noChangeArrowheads="1"/>
          </p:cNvSpPr>
          <p:nvPr/>
        </p:nvSpPr>
        <p:spPr bwMode="auto">
          <a:xfrm>
            <a:off x="4154488" y="2857500"/>
            <a:ext cx="1447800" cy="533400"/>
          </a:xfrm>
          <a:prstGeom prst="rect">
            <a:avLst/>
          </a:prstGeom>
          <a:solidFill>
            <a:srgbClr val="0000FF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 i="0">
                <a:latin typeface="AvantGarde Bk BT"/>
              </a:rPr>
              <a:t>Reactor</a:t>
            </a:r>
          </a:p>
        </p:txBody>
      </p:sp>
      <p:cxnSp>
        <p:nvCxnSpPr>
          <p:cNvPr id="57355" name="AutoShape 21"/>
          <p:cNvCxnSpPr>
            <a:cxnSpLocks noChangeShapeType="1"/>
            <a:stCxn id="57354" idx="2"/>
            <a:endCxn id="57351" idx="0"/>
          </p:cNvCxnSpPr>
          <p:nvPr/>
        </p:nvCxnSpPr>
        <p:spPr bwMode="auto">
          <a:xfrm>
            <a:off x="4878388" y="3403600"/>
            <a:ext cx="0" cy="62230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</p:cxnSp>
      <p:cxnSp>
        <p:nvCxnSpPr>
          <p:cNvPr id="57356" name="AutoShape 23"/>
          <p:cNvCxnSpPr>
            <a:cxnSpLocks noChangeShapeType="1"/>
            <a:stCxn id="57351" idx="2"/>
            <a:endCxn id="57349" idx="0"/>
          </p:cNvCxnSpPr>
          <p:nvPr/>
        </p:nvCxnSpPr>
        <p:spPr bwMode="auto">
          <a:xfrm>
            <a:off x="4878388" y="4660900"/>
            <a:ext cx="0" cy="27940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</p:cxnSp>
      <p:cxnSp>
        <p:nvCxnSpPr>
          <p:cNvPr id="57357" name="AutoShape 26"/>
          <p:cNvCxnSpPr>
            <a:cxnSpLocks noChangeShapeType="1"/>
            <a:stCxn id="57349" idx="2"/>
            <a:endCxn id="57350" idx="0"/>
          </p:cNvCxnSpPr>
          <p:nvPr/>
        </p:nvCxnSpPr>
        <p:spPr bwMode="auto">
          <a:xfrm>
            <a:off x="4878388" y="5575300"/>
            <a:ext cx="0" cy="27940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</p:cxnSp>
      <p:sp>
        <p:nvSpPr>
          <p:cNvPr id="57358" name="Rectangle 30"/>
          <p:cNvSpPr>
            <a:spLocks noChangeArrowheads="1"/>
          </p:cNvSpPr>
          <p:nvPr/>
        </p:nvSpPr>
        <p:spPr bwMode="auto">
          <a:xfrm>
            <a:off x="304800" y="1676400"/>
            <a:ext cx="2587625" cy="838200"/>
          </a:xfrm>
          <a:prstGeom prst="rect">
            <a:avLst/>
          </a:prstGeom>
          <a:solidFill>
            <a:srgbClr val="EAEAEA"/>
          </a:solidFill>
          <a:ln w="12700" algn="ctr">
            <a:solidFill>
              <a:srgbClr val="80808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b="1" i="0">
                <a:solidFill>
                  <a:srgbClr val="000000"/>
                </a:solidFill>
                <a:latin typeface="Arial Narrow" pitchFamily="34" charset="0"/>
              </a:rPr>
              <a:t>Production and storage</a:t>
            </a:r>
          </a:p>
        </p:txBody>
      </p:sp>
      <p:cxnSp>
        <p:nvCxnSpPr>
          <p:cNvPr id="57359" name="AutoShape 31"/>
          <p:cNvCxnSpPr>
            <a:cxnSpLocks noChangeShapeType="1"/>
            <a:stCxn id="57358" idx="3"/>
            <a:endCxn id="57347" idx="0"/>
          </p:cNvCxnSpPr>
          <p:nvPr/>
        </p:nvCxnSpPr>
        <p:spPr bwMode="auto">
          <a:xfrm>
            <a:off x="2892425" y="2095500"/>
            <a:ext cx="117475" cy="711200"/>
          </a:xfrm>
          <a:prstGeom prst="bentConnector2">
            <a:avLst/>
          </a:prstGeom>
          <a:noFill/>
          <a:ln w="25400">
            <a:solidFill>
              <a:srgbClr val="808080"/>
            </a:solidFill>
            <a:miter lim="800000"/>
            <a:headEnd/>
            <a:tailEnd type="oval" w="med" len="med"/>
          </a:ln>
        </p:spPr>
      </p:cxnSp>
      <p:sp>
        <p:nvSpPr>
          <p:cNvPr id="57360" name="Rectangle 32"/>
          <p:cNvSpPr>
            <a:spLocks noChangeArrowheads="1"/>
          </p:cNvSpPr>
          <p:nvPr/>
        </p:nvSpPr>
        <p:spPr bwMode="auto">
          <a:xfrm>
            <a:off x="6477000" y="1676400"/>
            <a:ext cx="2587625" cy="838200"/>
          </a:xfrm>
          <a:prstGeom prst="rect">
            <a:avLst/>
          </a:prstGeom>
          <a:solidFill>
            <a:srgbClr val="EAEAEA"/>
          </a:solidFill>
          <a:ln w="12700" algn="ctr">
            <a:solidFill>
              <a:srgbClr val="80808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b="1" i="0">
                <a:solidFill>
                  <a:srgbClr val="000000"/>
                </a:solidFill>
                <a:latin typeface="Arial Narrow" pitchFamily="34" charset="0"/>
              </a:rPr>
              <a:t>Large quantities</a:t>
            </a:r>
          </a:p>
        </p:txBody>
      </p:sp>
      <p:cxnSp>
        <p:nvCxnSpPr>
          <p:cNvPr id="57361" name="AutoShape 33"/>
          <p:cNvCxnSpPr>
            <a:cxnSpLocks noChangeShapeType="1"/>
            <a:stCxn id="57360" idx="2"/>
            <a:endCxn id="57348" idx="3"/>
          </p:cNvCxnSpPr>
          <p:nvPr/>
        </p:nvCxnSpPr>
        <p:spPr bwMode="auto">
          <a:xfrm rot="5400000">
            <a:off x="7320757" y="2674143"/>
            <a:ext cx="609600" cy="290513"/>
          </a:xfrm>
          <a:prstGeom prst="bentConnector2">
            <a:avLst/>
          </a:prstGeom>
          <a:noFill/>
          <a:ln w="25400">
            <a:solidFill>
              <a:srgbClr val="808080"/>
            </a:solidFill>
            <a:miter lim="800000"/>
            <a:headEnd/>
            <a:tailEnd type="oval" w="med" len="med"/>
          </a:ln>
        </p:spPr>
      </p:cxnSp>
      <p:sp>
        <p:nvSpPr>
          <p:cNvPr id="57362" name="Rectangle 34"/>
          <p:cNvSpPr>
            <a:spLocks noChangeArrowheads="1"/>
          </p:cNvSpPr>
          <p:nvPr/>
        </p:nvSpPr>
        <p:spPr bwMode="auto">
          <a:xfrm>
            <a:off x="3584575" y="1676400"/>
            <a:ext cx="2587625" cy="838200"/>
          </a:xfrm>
          <a:prstGeom prst="rect">
            <a:avLst/>
          </a:prstGeom>
          <a:solidFill>
            <a:srgbClr val="EAEAEA"/>
          </a:solidFill>
          <a:ln w="12700" algn="ctr">
            <a:solidFill>
              <a:srgbClr val="80808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b="1" i="0">
                <a:solidFill>
                  <a:srgbClr val="000000"/>
                </a:solidFill>
                <a:latin typeface="Arial Narrow" pitchFamily="34" charset="0"/>
              </a:rPr>
              <a:t>Suitable site (NIMBY)</a:t>
            </a:r>
          </a:p>
        </p:txBody>
      </p:sp>
      <p:cxnSp>
        <p:nvCxnSpPr>
          <p:cNvPr id="57363" name="AutoShape 35"/>
          <p:cNvCxnSpPr>
            <a:cxnSpLocks noChangeShapeType="1"/>
            <a:stCxn id="57362" idx="2"/>
            <a:endCxn id="57354" idx="0"/>
          </p:cNvCxnSpPr>
          <p:nvPr/>
        </p:nvCxnSpPr>
        <p:spPr bwMode="auto">
          <a:xfrm rot="5400000">
            <a:off x="4713288" y="2679700"/>
            <a:ext cx="330200" cy="0"/>
          </a:xfrm>
          <a:prstGeom prst="straightConnector1">
            <a:avLst/>
          </a:prstGeom>
          <a:noFill/>
          <a:ln w="25400">
            <a:solidFill>
              <a:srgbClr val="808080"/>
            </a:solidFill>
            <a:round/>
            <a:headEnd/>
            <a:tailEnd type="oval" w="med" len="med"/>
          </a:ln>
        </p:spPr>
      </p:cxnSp>
      <p:cxnSp>
        <p:nvCxnSpPr>
          <p:cNvPr id="57364" name="AutoShape 37"/>
          <p:cNvCxnSpPr>
            <a:cxnSpLocks noChangeShapeType="1"/>
            <a:stCxn id="57348" idx="1"/>
            <a:endCxn id="57354" idx="3"/>
          </p:cNvCxnSpPr>
          <p:nvPr/>
        </p:nvCxnSpPr>
        <p:spPr bwMode="auto">
          <a:xfrm flipH="1">
            <a:off x="5614988" y="3124200"/>
            <a:ext cx="392112" cy="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</p:cxnSp>
      <p:sp>
        <p:nvSpPr>
          <p:cNvPr id="57365" name="Rectangle 38"/>
          <p:cNvSpPr>
            <a:spLocks noChangeArrowheads="1"/>
          </p:cNvSpPr>
          <p:nvPr/>
        </p:nvSpPr>
        <p:spPr bwMode="auto">
          <a:xfrm>
            <a:off x="304800" y="3733800"/>
            <a:ext cx="2587625" cy="838200"/>
          </a:xfrm>
          <a:prstGeom prst="rect">
            <a:avLst/>
          </a:prstGeom>
          <a:solidFill>
            <a:srgbClr val="EAEAEA"/>
          </a:solidFill>
          <a:ln w="12700" algn="ctr">
            <a:solidFill>
              <a:srgbClr val="80808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b="1" i="0">
                <a:solidFill>
                  <a:srgbClr val="000000"/>
                </a:solidFill>
                <a:latin typeface="Arial Narrow" pitchFamily="34" charset="0"/>
              </a:rPr>
              <a:t>Waste storage and disposal</a:t>
            </a:r>
          </a:p>
        </p:txBody>
      </p:sp>
      <p:cxnSp>
        <p:nvCxnSpPr>
          <p:cNvPr id="57366" name="AutoShape 39"/>
          <p:cNvCxnSpPr>
            <a:cxnSpLocks noChangeShapeType="1"/>
            <a:stCxn id="57365" idx="3"/>
            <a:endCxn id="57347" idx="2"/>
          </p:cNvCxnSpPr>
          <p:nvPr/>
        </p:nvCxnSpPr>
        <p:spPr bwMode="auto">
          <a:xfrm flipV="1">
            <a:off x="2892425" y="3441700"/>
            <a:ext cx="117475" cy="711200"/>
          </a:xfrm>
          <a:prstGeom prst="bentConnector2">
            <a:avLst/>
          </a:prstGeom>
          <a:noFill/>
          <a:ln w="25400">
            <a:solidFill>
              <a:srgbClr val="808080"/>
            </a:solidFill>
            <a:miter lim="800000"/>
            <a:headEnd/>
            <a:tailEnd type="oval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3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Nuclear Power Generation</a:t>
            </a:r>
          </a:p>
        </p:txBody>
      </p:sp>
      <p:sp>
        <p:nvSpPr>
          <p:cNvPr id="59395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Nuclear power plants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436 operating nuclear power plants (civilian) worldwide.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Very few new plants coming on line: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Public resistance (NIMBY syndrome).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High costs.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Nuclear waste disposal.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30 countries generate nuclear electricity: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About 15% of all electricity generated worldwide.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Required about 77,000 metric tons of uranium.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United States: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104 licensed nuclear power plants; about 20% of the electricity.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Licenses are usually given for a 40 year period.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Many US plants will are coming up for 20 years license extensions.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No new nuclear power plant built since 1979 (Three Mile Island incident).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4-6 new units by 2018.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China: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11 nuclear power plants.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Plans to add 13 new nuclear reactors per year until 2020.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1588"/>
            <a:ext cx="9151938" cy="5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40000"/>
              </a:spcAft>
              <a:tabLst>
                <a:tab pos="990600" algn="l"/>
              </a:tabLst>
            </a:pPr>
            <a:r>
              <a:rPr lang="en-US" dirty="0" smtClean="0"/>
              <a:t>1. Life Cycle of a Nuclear Power Plant</a:t>
            </a:r>
          </a:p>
        </p:txBody>
      </p:sp>
      <p:sp>
        <p:nvSpPr>
          <p:cNvPr id="17412" name="AutoShape 4"/>
          <p:cNvSpPr>
            <a:spLocks noChangeAspect="1" noChangeArrowheads="1" noTextEdit="1"/>
          </p:cNvSpPr>
          <p:nvPr/>
        </p:nvSpPr>
        <p:spPr bwMode="auto">
          <a:xfrm>
            <a:off x="0" y="1279525"/>
            <a:ext cx="91440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1765300" y="2489200"/>
            <a:ext cx="228600" cy="165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•"/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949325" y="2016125"/>
            <a:ext cx="207168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1300">
                <a:solidFill>
                  <a:srgbClr val="000000"/>
                </a:solidFill>
              </a:rPr>
              <a:t>Planning, Infrastructure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1. Sources of Water</a:t>
            </a:r>
          </a:p>
        </p:txBody>
      </p:sp>
      <p:sp>
        <p:nvSpPr>
          <p:cNvPr id="737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Rivers, lakes, and streams</a:t>
            </a:r>
          </a:p>
          <a:p>
            <a:pPr lvl="1" eaLnBrk="1" hangingPunct="1"/>
            <a:r>
              <a:rPr lang="en-US" smtClean="0"/>
              <a:t>Traditional sources of water.</a:t>
            </a:r>
          </a:p>
          <a:p>
            <a:pPr lvl="1" eaLnBrk="1" hangingPunct="1"/>
            <a:r>
              <a:rPr lang="en-US" smtClean="0"/>
              <a:t>20% of the world’s reserves in the Great Lakes basin.</a:t>
            </a:r>
          </a:p>
          <a:p>
            <a:pPr lvl="1" eaLnBrk="1" hangingPunct="1"/>
            <a:r>
              <a:rPr lang="en-US" smtClean="0"/>
              <a:t>50% of all major rivers are polluted and overused.</a:t>
            </a:r>
          </a:p>
          <a:p>
            <a:pPr lvl="1" eaLnBrk="1" hangingPunct="1"/>
            <a:r>
              <a:rPr lang="en-US" smtClean="0"/>
              <a:t>700 million Chinese are drinking contaminated water.</a:t>
            </a:r>
          </a:p>
          <a:p>
            <a:pPr eaLnBrk="1" hangingPunct="1"/>
            <a:r>
              <a:rPr lang="en-US" smtClean="0"/>
              <a:t>Aquifers</a:t>
            </a:r>
          </a:p>
          <a:p>
            <a:pPr lvl="1" eaLnBrk="1" hangingPunct="1"/>
            <a:r>
              <a:rPr lang="en-US" smtClean="0"/>
              <a:t>Important water sources, especially in many dry areas.</a:t>
            </a:r>
          </a:p>
          <a:p>
            <a:pPr lvl="1" eaLnBrk="1" hangingPunct="1"/>
            <a:r>
              <a:rPr lang="en-US" smtClean="0"/>
              <a:t>Wells of various kinds tap into the water table to draw upon underground sources of water.</a:t>
            </a:r>
          </a:p>
          <a:p>
            <a:pPr lvl="2" eaLnBrk="1" hangingPunct="1"/>
            <a:r>
              <a:rPr lang="en-US" smtClean="0"/>
              <a:t>51% of all the drinking water in the US.</a:t>
            </a:r>
          </a:p>
          <a:p>
            <a:pPr lvl="1" eaLnBrk="1" hangingPunct="1"/>
            <a:r>
              <a:rPr lang="en-US" smtClean="0"/>
              <a:t>Many aquifers are re-charged:</a:t>
            </a:r>
          </a:p>
          <a:p>
            <a:pPr lvl="2" eaLnBrk="1" hangingPunct="1"/>
            <a:r>
              <a:rPr lang="en-US" smtClean="0"/>
              <a:t>Receive water through percolation of rainwater through the overlying soil and rock structure.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8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1. Nuclear </a:t>
            </a:r>
            <a:r>
              <a:rPr lang="en-US" dirty="0"/>
              <a:t>Power Plants, 1960-2002 (in </a:t>
            </a:r>
            <a:r>
              <a:rPr lang="en-US" dirty="0" err="1"/>
              <a:t>gigawatts</a:t>
            </a:r>
            <a:r>
              <a:rPr lang="en-US" dirty="0"/>
              <a:t>)</a:t>
            </a:r>
          </a:p>
        </p:txBody>
      </p:sp>
      <p:graphicFrame>
        <p:nvGraphicFramePr>
          <p:cNvPr id="4" name="Object 102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904302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New </a:t>
            </a:r>
            <a:r>
              <a:rPr lang="en-US" dirty="0"/>
              <a:t>Nuclear Power Reactors </a:t>
            </a:r>
            <a:r>
              <a:rPr lang="en-US" dirty="0" smtClean="0"/>
              <a:t>Designs</a:t>
            </a:r>
            <a:endParaRPr lang="en-US" dirty="0"/>
          </a:p>
        </p:txBody>
      </p:sp>
      <p:pic>
        <p:nvPicPr>
          <p:cNvPr id="3" name="Picture 7" descr="evolutionNP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66" y="1441450"/>
            <a:ext cx="86106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86359" y="5990098"/>
            <a:ext cx="3162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PWR: Pressurized water reactor.</a:t>
            </a:r>
          </a:p>
          <a:p>
            <a:r>
              <a:rPr lang="en-US" sz="1600" dirty="0" smtClean="0"/>
              <a:t>BWR: Boiling water reactor.</a:t>
            </a:r>
          </a:p>
          <a:p>
            <a:r>
              <a:rPr lang="en-US" sz="1600" dirty="0" smtClean="0"/>
              <a:t>LWR: Light water reactor.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01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1. Global </a:t>
            </a:r>
            <a:r>
              <a:rPr lang="en-US" dirty="0"/>
              <a:t>Nuclear Energy Generation, 2003</a:t>
            </a:r>
          </a:p>
        </p:txBody>
      </p:sp>
      <p:pic>
        <p:nvPicPr>
          <p:cNvPr id="60419" name="Picture 5" descr="nuclearpower2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876300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10 Largest Nuclear Power Users, 2009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026040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588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Nuclear Power Generation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68675295"/>
              </p:ext>
            </p:extLst>
          </p:nvPr>
        </p:nvGraphicFramePr>
        <p:xfrm>
          <a:off x="757238" y="1311275"/>
          <a:ext cx="4046537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Uranium reserves</a:t>
            </a:r>
            <a:endParaRPr lang="en-US" dirty="0"/>
          </a:p>
          <a:p>
            <a:pPr lvl="1"/>
            <a:r>
              <a:rPr lang="en-US" dirty="0" smtClean="0"/>
              <a:t>Canada and Australia account for 43% of global reserves.</a:t>
            </a:r>
          </a:p>
          <a:p>
            <a:pPr lvl="1"/>
            <a:r>
              <a:rPr lang="en-US" dirty="0" smtClean="0"/>
              <a:t>The problem of “peak uranium”.</a:t>
            </a:r>
          </a:p>
          <a:p>
            <a:pPr lvl="1"/>
            <a:r>
              <a:rPr lang="en-US" dirty="0" smtClean="0"/>
              <a:t>20 years of reserves in current mines.</a:t>
            </a:r>
          </a:p>
          <a:p>
            <a:pPr lvl="1"/>
            <a:r>
              <a:rPr lang="en-US" dirty="0" smtClean="0"/>
              <a:t>80 years of known economic reserves.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Nuclear Power Generation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Reliance</a:t>
            </a:r>
          </a:p>
          <a:p>
            <a:pPr lvl="1" eaLnBrk="1" hangingPunct="1"/>
            <a:r>
              <a:rPr lang="en-US" smtClean="0"/>
              <a:t>Some countries have progressed much further in their use of nuclear power than the US.</a:t>
            </a:r>
          </a:p>
          <a:p>
            <a:pPr lvl="1" eaLnBrk="1" hangingPunct="1"/>
            <a:r>
              <a:rPr lang="en-US" smtClean="0"/>
              <a:t>High reliance:</a:t>
            </a:r>
          </a:p>
          <a:p>
            <a:pPr lvl="2" eaLnBrk="1" hangingPunct="1"/>
            <a:r>
              <a:rPr lang="en-US" smtClean="0"/>
              <a:t>France, Sweden, Belgium, and Russia have a high reliance on nuclear energy.</a:t>
            </a:r>
          </a:p>
          <a:p>
            <a:pPr lvl="2" eaLnBrk="1" hangingPunct="1"/>
            <a:r>
              <a:rPr lang="en-US" smtClean="0"/>
              <a:t>France has done this so as not to rely on foreign oil sources.</a:t>
            </a:r>
          </a:p>
          <a:p>
            <a:pPr lvl="2" eaLnBrk="1" hangingPunct="1"/>
            <a:r>
              <a:rPr lang="en-US" smtClean="0"/>
              <a:t>It generates 75% of its electricity using nuclear energy.</a:t>
            </a:r>
          </a:p>
          <a:p>
            <a:pPr lvl="2" eaLnBrk="1" hangingPunct="1"/>
            <a:r>
              <a:rPr lang="en-US" smtClean="0"/>
              <a:t>The need to import most fossil fuels provides an extra impetus to turn to nuclear energy.</a:t>
            </a:r>
          </a:p>
          <a:p>
            <a:pPr lvl="1" eaLnBrk="1" hangingPunct="1"/>
            <a:r>
              <a:rPr lang="en-US" smtClean="0"/>
              <a:t>Phasing out:</a:t>
            </a:r>
          </a:p>
          <a:p>
            <a:pPr lvl="2" eaLnBrk="1" hangingPunct="1"/>
            <a:r>
              <a:rPr lang="en-US" smtClean="0"/>
              <a:t>Nuclear energy perceived as financially unsound and risky.</a:t>
            </a:r>
          </a:p>
          <a:p>
            <a:pPr lvl="2" eaLnBrk="1" hangingPunct="1"/>
            <a:r>
              <a:rPr lang="en-US" smtClean="0"/>
              <a:t>No new nuclear power plant built in Europe since Chernobyl (1986).</a:t>
            </a:r>
          </a:p>
          <a:p>
            <a:pPr lvl="2" eaLnBrk="1" hangingPunct="1"/>
            <a:r>
              <a:rPr lang="en-US" smtClean="0"/>
              <a:t>The German parliament decided in 2001 to phase out nuclear energy altogether.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7" name="Rectangle 10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1. Nuclear </a:t>
            </a:r>
            <a:r>
              <a:rPr lang="en-US" dirty="0"/>
              <a:t>Power as % of Electricity Generation, </a:t>
            </a:r>
            <a:r>
              <a:rPr lang="en-US" dirty="0" smtClean="0"/>
              <a:t>2007</a:t>
            </a:r>
            <a:endParaRPr lang="en-US" dirty="0"/>
          </a:p>
        </p:txBody>
      </p:sp>
      <p:graphicFrame>
        <p:nvGraphicFramePr>
          <p:cNvPr id="4" name="Object 103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333389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5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Nuclear </a:t>
            </a:r>
            <a:r>
              <a:rPr lang="en-US" dirty="0"/>
              <a:t>Waste Disposal</a:t>
            </a:r>
          </a:p>
        </p:txBody>
      </p:sp>
      <p:sp>
        <p:nvSpPr>
          <p:cNvPr id="832516" name="Rectangle 10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Nuclear waste</a:t>
            </a:r>
          </a:p>
          <a:p>
            <a:pPr lvl="1"/>
            <a:r>
              <a:rPr lang="en-US" dirty="0"/>
              <a:t>Nuclear fuel is made of solid pellets of enriched uranium.</a:t>
            </a:r>
          </a:p>
          <a:p>
            <a:pPr lvl="1"/>
            <a:r>
              <a:rPr lang="en-US" dirty="0"/>
              <a:t>One pellet has an amount of energy equivalent to almost one ton of coal.</a:t>
            </a:r>
          </a:p>
          <a:p>
            <a:pPr lvl="1"/>
            <a:r>
              <a:rPr lang="en-US" dirty="0"/>
              <a:t>Fuel will be used until it is spent, or no longer efficient in generating heat.</a:t>
            </a:r>
          </a:p>
          <a:p>
            <a:pPr lvl="1"/>
            <a:r>
              <a:rPr lang="en-US" dirty="0"/>
              <a:t>Once a year, approximately one-third of the nuclear fuel inside a reactor is removed and replaced with fresh fuel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Temporarily put into a pool of water at the reactor site.</a:t>
            </a:r>
          </a:p>
          <a:p>
            <a:pPr lvl="1"/>
            <a:r>
              <a:rPr lang="en-US" dirty="0"/>
              <a:t>Water is a radiation shield and coolant.</a:t>
            </a:r>
          </a:p>
          <a:p>
            <a:pPr lvl="1"/>
            <a:r>
              <a:rPr lang="en-US" dirty="0"/>
              <a:t>Need to find safe, permanent disposal is becoming critical.</a:t>
            </a:r>
          </a:p>
          <a:p>
            <a:pPr lvl="1"/>
            <a:r>
              <a:rPr lang="en-US" dirty="0"/>
              <a:t>At some nuclear power plants, the storage pools are almost full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4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6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2. Nuclear Waste Disposal</a:t>
            </a:r>
          </a:p>
        </p:txBody>
      </p:sp>
      <p:sp>
        <p:nvSpPr>
          <p:cNvPr id="61443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Nuclear waste disposal</a:t>
            </a:r>
          </a:p>
          <a:p>
            <a:pPr lvl="1" eaLnBrk="1" hangingPunct="1"/>
            <a:r>
              <a:rPr lang="en-US" dirty="0" smtClean="0"/>
              <a:t>Problem of nuclear waste disposal; radioactivity.</a:t>
            </a:r>
          </a:p>
          <a:p>
            <a:pPr lvl="1" eaLnBrk="1" hangingPunct="1"/>
            <a:r>
              <a:rPr lang="en-US" dirty="0" smtClean="0"/>
              <a:t>Low level wastes:</a:t>
            </a:r>
          </a:p>
          <a:p>
            <a:pPr lvl="2" eaLnBrk="1" hangingPunct="1"/>
            <a:r>
              <a:rPr lang="en-US" dirty="0" smtClean="0"/>
              <a:t>Material used to handle the highly radioactive parts of nuclear reactors .</a:t>
            </a:r>
          </a:p>
          <a:p>
            <a:pPr lvl="2" eaLnBrk="1" hangingPunct="1"/>
            <a:r>
              <a:rPr lang="en-US" dirty="0" smtClean="0"/>
              <a:t>Water pipes and radiation suits.</a:t>
            </a:r>
          </a:p>
          <a:p>
            <a:pPr lvl="2" eaLnBrk="1" hangingPunct="1"/>
            <a:r>
              <a:rPr lang="en-US" dirty="0" smtClean="0"/>
              <a:t>Lose their radioactivity after 10 to 50 years.</a:t>
            </a:r>
          </a:p>
          <a:p>
            <a:pPr lvl="1" eaLnBrk="1" hangingPunct="1"/>
            <a:r>
              <a:rPr lang="en-US" dirty="0" smtClean="0"/>
              <a:t>High level wastes (spent fuel):</a:t>
            </a:r>
          </a:p>
          <a:p>
            <a:pPr lvl="2" eaLnBrk="1" hangingPunct="1"/>
            <a:r>
              <a:rPr lang="en-US" dirty="0" smtClean="0"/>
              <a:t>Includes uranium, plutonium, and other highly radioactive elements made during fission. </a:t>
            </a:r>
          </a:p>
          <a:p>
            <a:pPr lvl="2" eaLnBrk="1" hangingPunct="1"/>
            <a:r>
              <a:rPr lang="en-US" dirty="0" smtClean="0"/>
              <a:t>Nuclear wastes have a half-life about of 10,000 to 20,000 years.</a:t>
            </a:r>
          </a:p>
          <a:p>
            <a:pPr lvl="2" eaLnBrk="1" hangingPunct="1"/>
            <a:r>
              <a:rPr lang="en-US" dirty="0" smtClean="0"/>
              <a:t>Requirements of long-term storage in a geologically stable area.</a:t>
            </a:r>
          </a:p>
          <a:p>
            <a:pPr lvl="2" eaLnBrk="1" hangingPunct="1"/>
            <a:r>
              <a:rPr lang="en-US" dirty="0" smtClean="0"/>
              <a:t>Long Term Geological Storage site at Yucca Mountain.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Nuclear Waste Disposal</a:t>
            </a:r>
          </a:p>
        </p:txBody>
      </p:sp>
      <p:sp>
        <p:nvSpPr>
          <p:cNvPr id="8345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Permanent disposal</a:t>
            </a:r>
          </a:p>
          <a:p>
            <a:pPr lvl="1"/>
            <a:r>
              <a:rPr lang="en-US" dirty="0"/>
              <a:t>About 95% of all radioactive waste comes from civilian source uses of nuclear energy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More than 50 years of experience using atomic energy.</a:t>
            </a:r>
          </a:p>
          <a:p>
            <a:pPr lvl="1"/>
            <a:r>
              <a:rPr lang="en-US" dirty="0"/>
              <a:t>Lack any safe, permanent means for disposing its waste. </a:t>
            </a:r>
          </a:p>
          <a:p>
            <a:pPr lvl="1"/>
            <a:r>
              <a:rPr lang="en-US" dirty="0"/>
              <a:t>Spent fuel is stored at more than 60 nuclear power plants across the country.</a:t>
            </a:r>
          </a:p>
          <a:p>
            <a:pPr lvl="1"/>
            <a:r>
              <a:rPr lang="en-US" dirty="0"/>
              <a:t>By 2000, 40,000 metric tons of spent fuel have been produced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Isolate </a:t>
            </a:r>
            <a:r>
              <a:rPr lang="en-US" dirty="0"/>
              <a:t>high-level radioactive waste for thousands of years.</a:t>
            </a:r>
          </a:p>
          <a:p>
            <a:pPr lvl="1"/>
            <a:r>
              <a:rPr lang="en-US" dirty="0"/>
              <a:t>Safe for 10,000 years.</a:t>
            </a:r>
          </a:p>
          <a:p>
            <a:pPr lvl="1"/>
            <a:r>
              <a:rPr lang="en-US" dirty="0"/>
              <a:t>The primary problem has to do with the radioactive half-life of nuclear fuels.</a:t>
            </a:r>
          </a:p>
          <a:p>
            <a:pPr lvl="1"/>
            <a:r>
              <a:rPr lang="en-US" dirty="0"/>
              <a:t>A trans-generational issue into the realm of geologic time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37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94" name="Rectangle 205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1. Sources of Water</a:t>
            </a:r>
          </a:p>
        </p:txBody>
      </p:sp>
      <p:sp>
        <p:nvSpPr>
          <p:cNvPr id="74755" name="Rectangle 205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Fossil aquifers</a:t>
            </a:r>
          </a:p>
          <a:p>
            <a:pPr lvl="1" eaLnBrk="1" hangingPunct="1"/>
            <a:r>
              <a:rPr lang="en-US" smtClean="0"/>
              <a:t>They lie under arid regions today.</a:t>
            </a:r>
          </a:p>
          <a:p>
            <a:pPr lvl="1" eaLnBrk="1" hangingPunct="1"/>
            <a:r>
              <a:rPr lang="en-US" smtClean="0"/>
              <a:t>Formed in earlier geologic periods when the region may have received greater precipitation.</a:t>
            </a:r>
          </a:p>
          <a:p>
            <a:pPr lvl="1" eaLnBrk="1" hangingPunct="1"/>
            <a:r>
              <a:rPr lang="en-US" smtClean="0"/>
              <a:t>Not being re-charged: a non-renewable resource.</a:t>
            </a:r>
          </a:p>
          <a:p>
            <a:pPr lvl="2" eaLnBrk="1" hangingPunct="1"/>
            <a:r>
              <a:rPr lang="en-US" smtClean="0"/>
              <a:t>The aquifer underlying parts of Saudi Arabia falls into this category.</a:t>
            </a:r>
          </a:p>
          <a:p>
            <a:pPr eaLnBrk="1" hangingPunct="1"/>
            <a:r>
              <a:rPr lang="en-US" smtClean="0"/>
              <a:t>De-salinization of sea water</a:t>
            </a:r>
          </a:p>
          <a:p>
            <a:pPr lvl="1" eaLnBrk="1" hangingPunct="1"/>
            <a:r>
              <a:rPr lang="en-US" smtClean="0"/>
              <a:t>Remains an expensive alternative.</a:t>
            </a:r>
          </a:p>
          <a:p>
            <a:pPr lvl="1" eaLnBrk="1" hangingPunct="1"/>
            <a:r>
              <a:rPr lang="en-US" smtClean="0"/>
              <a:t>Not produced satisfactory results in many areas, at least as far as human consumption is concerned.</a:t>
            </a:r>
          </a:p>
          <a:p>
            <a:pPr lvl="1" eaLnBrk="1" hangingPunct="1"/>
            <a:r>
              <a:rPr lang="en-US" smtClean="0"/>
              <a:t>Technologies for de-salinization are receiving greater priority.</a:t>
            </a:r>
          </a:p>
          <a:p>
            <a:pPr lvl="2" eaLnBrk="1" hangingPunct="1"/>
            <a:r>
              <a:rPr lang="en-US" smtClean="0"/>
              <a:t>Moving from steam-process to filtration (osmosis).</a:t>
            </a:r>
          </a:p>
          <a:p>
            <a:pPr lvl="2" eaLnBrk="1" hangingPunct="1"/>
            <a:r>
              <a:rPr lang="en-US" smtClean="0"/>
              <a:t>Pushed the price for desalted seawater down to $2 for a thousand gallons, compared with $6 around 1990.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Nuclear Waste Disposal</a:t>
            </a:r>
          </a:p>
        </p:txBody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Geologic burial</a:t>
            </a:r>
          </a:p>
          <a:p>
            <a:pPr lvl="1"/>
            <a:r>
              <a:rPr lang="en-US"/>
              <a:t>Hollowing out a repository a quarter mile or so below the surface</a:t>
            </a:r>
          </a:p>
          <a:p>
            <a:pPr lvl="1"/>
            <a:r>
              <a:rPr lang="en-US"/>
              <a:t>Drill holes in the host rock.</a:t>
            </a:r>
          </a:p>
          <a:p>
            <a:pPr lvl="1"/>
            <a:r>
              <a:rPr lang="en-US"/>
              <a:t>Place wastes in specially designed containers.</a:t>
            </a:r>
          </a:p>
          <a:p>
            <a:pPr lvl="1"/>
            <a:r>
              <a:rPr lang="en-US"/>
              <a:t>Place the containers in the holes in the rock.</a:t>
            </a:r>
          </a:p>
          <a:p>
            <a:pPr lvl="1"/>
            <a:r>
              <a:rPr lang="en-US"/>
              <a:t>Surround the containers with an impermeable material such as clay to retard groundwater penetration.</a:t>
            </a:r>
          </a:p>
          <a:p>
            <a:pPr lvl="1"/>
            <a:r>
              <a:rPr lang="en-US"/>
              <a:t>Seal the containers with cement.</a:t>
            </a:r>
          </a:p>
          <a:p>
            <a:pPr lvl="1"/>
            <a:r>
              <a:rPr lang="en-US"/>
              <a:t>When the repository is full, seal off the entrance at the surface.</a:t>
            </a:r>
          </a:p>
          <a:p>
            <a:pPr lvl="1"/>
            <a:r>
              <a:rPr lang="en-US"/>
              <a:t>Mark it with an everlasting signpost warning future generations of its deadly contents.</a:t>
            </a:r>
          </a:p>
        </p:txBody>
      </p:sp>
    </p:spTree>
    <p:extLst>
      <p:ext uri="{BB962C8B-B14F-4D97-AF65-F5344CB8AC3E}">
        <p14:creationId xmlns:p14="http://schemas.microsoft.com/office/powerpoint/2010/main" val="117446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Nuclear Waste Disposal</a:t>
            </a:r>
          </a:p>
        </p:txBody>
      </p:sp>
      <p:sp>
        <p:nvSpPr>
          <p:cNvPr id="8366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Problems</a:t>
            </a:r>
          </a:p>
          <a:p>
            <a:pPr lvl="1"/>
            <a:r>
              <a:rPr lang="en-US"/>
              <a:t>Groundwater motion.</a:t>
            </a:r>
          </a:p>
          <a:p>
            <a:pPr lvl="2"/>
            <a:r>
              <a:rPr lang="en-US"/>
              <a:t>Groundwater seeps into the containers absorb the radioactive materials.</a:t>
            </a:r>
          </a:p>
          <a:p>
            <a:pPr lvl="2"/>
            <a:r>
              <a:rPr lang="en-US"/>
              <a:t>Water tables shift over time so that today's situation can change dramatically long before the radioactivity has ceased.</a:t>
            </a:r>
          </a:p>
          <a:p>
            <a:pPr lvl="1"/>
            <a:r>
              <a:rPr lang="en-US"/>
              <a:t>Tectonic activity.</a:t>
            </a:r>
          </a:p>
          <a:p>
            <a:pPr lvl="2"/>
            <a:r>
              <a:rPr lang="en-US"/>
              <a:t>Can alter the geologic base within which the repository site is situated.</a:t>
            </a:r>
          </a:p>
          <a:p>
            <a:pPr lvl="2"/>
            <a:r>
              <a:rPr lang="en-US"/>
              <a:t>Threaten the encasements of the radioactive materials.</a:t>
            </a:r>
          </a:p>
          <a:p>
            <a:pPr lvl="1"/>
            <a:r>
              <a:rPr lang="en-US"/>
              <a:t>Terrorism.</a:t>
            </a:r>
          </a:p>
          <a:p>
            <a:pPr lvl="2"/>
            <a:r>
              <a:rPr lang="en-US"/>
              <a:t>Unpredictable outcome but a very real threat in many countries. </a:t>
            </a:r>
          </a:p>
        </p:txBody>
      </p:sp>
    </p:spTree>
    <p:extLst>
      <p:ext uri="{BB962C8B-B14F-4D97-AF65-F5344CB8AC3E}">
        <p14:creationId xmlns:p14="http://schemas.microsoft.com/office/powerpoint/2010/main" val="31579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Nuclear Waste Disposal</a:t>
            </a:r>
          </a:p>
        </p:txBody>
      </p:sp>
      <p:sp>
        <p:nvSpPr>
          <p:cNvPr id="8755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Reprocessing</a:t>
            </a:r>
          </a:p>
          <a:p>
            <a:pPr lvl="1"/>
            <a:r>
              <a:rPr lang="en-US" dirty="0"/>
              <a:t>Most of the wastes can be reprocessed:</a:t>
            </a:r>
          </a:p>
          <a:p>
            <a:pPr lvl="2"/>
            <a:r>
              <a:rPr lang="en-US" dirty="0"/>
              <a:t>95% of the fission products created in commercial power plants can be reprocessed and recycled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Spent </a:t>
            </a:r>
            <a:r>
              <a:rPr lang="en-US" dirty="0"/>
              <a:t>fuel is dissolved in acid, separating the uranium, plutonium and other fission products.</a:t>
            </a:r>
          </a:p>
          <a:p>
            <a:pPr lvl="1"/>
            <a:r>
              <a:rPr lang="en-US" dirty="0"/>
              <a:t>The uranium can re-enriched and recycled.</a:t>
            </a:r>
          </a:p>
          <a:p>
            <a:pPr lvl="1"/>
            <a:r>
              <a:rPr lang="en-US" dirty="0"/>
              <a:t>The fission products are encased in glass and stored.</a:t>
            </a:r>
          </a:p>
          <a:p>
            <a:pPr lvl="1"/>
            <a:r>
              <a:rPr lang="en-US" dirty="0"/>
              <a:t>The plutonium is recombined with uranium </a:t>
            </a:r>
            <a:r>
              <a:rPr lang="en-US" dirty="0" smtClean="0"/>
              <a:t>238:</a:t>
            </a:r>
          </a:p>
          <a:p>
            <a:pPr lvl="2"/>
            <a:r>
              <a:rPr lang="en-US" dirty="0" smtClean="0"/>
              <a:t>Made </a:t>
            </a:r>
            <a:r>
              <a:rPr lang="en-US" dirty="0"/>
              <a:t>into rods and put into reactors.</a:t>
            </a:r>
          </a:p>
          <a:p>
            <a:pPr lvl="2"/>
            <a:r>
              <a:rPr lang="en-US" dirty="0" smtClean="0"/>
              <a:t>Called </a:t>
            </a:r>
            <a:r>
              <a:rPr lang="en-US" dirty="0"/>
              <a:t>“mixed oxide,” or “</a:t>
            </a:r>
            <a:r>
              <a:rPr lang="en-US" dirty="0" err="1" smtClean="0"/>
              <a:t>mox</a:t>
            </a:r>
            <a:r>
              <a:rPr lang="en-US" dirty="0" smtClean="0"/>
              <a:t>”, </a:t>
            </a:r>
            <a:r>
              <a:rPr lang="en-US" dirty="0"/>
              <a:t>and essentially substitutes plutonium 239 for the fissile uranium 235 in first-generation fuel.</a:t>
            </a:r>
          </a:p>
          <a:p>
            <a:pPr lvl="2"/>
            <a:r>
              <a:rPr lang="en-US" dirty="0"/>
              <a:t>Not permitted in the US since 1977.</a:t>
            </a:r>
          </a:p>
          <a:p>
            <a:pPr lvl="1"/>
            <a:r>
              <a:rPr lang="en-US" dirty="0"/>
              <a:t>Only France, England and Russia reprocess their spent nuclear fuels.</a:t>
            </a:r>
          </a:p>
        </p:txBody>
      </p:sp>
    </p:spTree>
    <p:extLst>
      <p:ext uri="{BB962C8B-B14F-4D97-AF65-F5344CB8AC3E}">
        <p14:creationId xmlns:p14="http://schemas.microsoft.com/office/powerpoint/2010/main" val="12935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Sources </a:t>
            </a:r>
            <a:r>
              <a:rPr lang="en-US" dirty="0"/>
              <a:t>of Water (in cubic miles)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24951521"/>
              </p:ext>
            </p:extLst>
          </p:nvPr>
        </p:nvGraphicFramePr>
        <p:xfrm>
          <a:off x="757238" y="1311275"/>
          <a:ext cx="4046537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99777535"/>
              </p:ext>
            </p:extLst>
          </p:nvPr>
        </p:nvGraphicFramePr>
        <p:xfrm>
          <a:off x="4956175" y="1311275"/>
          <a:ext cx="4046538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122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Cereal </a:t>
            </a:r>
            <a:r>
              <a:rPr lang="en-US" dirty="0" smtClean="0"/>
              <a:t>Production, Saudi  Arabia, 1961-2009 (in tons)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590201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37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</a:t>
            </a:r>
            <a:r>
              <a:rPr lang="en-US" dirty="0" smtClean="0"/>
              <a:t>. World Fresh Water Supply by Source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702219"/>
              </p:ext>
            </p:extLst>
          </p:nvPr>
        </p:nvGraphicFramePr>
        <p:xfrm>
          <a:off x="757238" y="1311275"/>
          <a:ext cx="8245470" cy="4939632"/>
        </p:xfrm>
        <a:graphic>
          <a:graphicData uri="http://schemas.openxmlformats.org/drawingml/2006/table">
            <a:tbl>
              <a:tblPr firstRow="1" lastRow="1" bandRow="1">
                <a:tableStyleId>{68D230F3-CF80-4859-8CE7-A43EE81993B5}</a:tableStyleId>
              </a:tblPr>
              <a:tblGrid>
                <a:gridCol w="1649094"/>
                <a:gridCol w="1649094"/>
                <a:gridCol w="1649094"/>
                <a:gridCol w="1649094"/>
                <a:gridCol w="1649094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noProof="0"/>
                        <a:t>Water source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Water volume, in cubic miles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Water volume, in cubic kilometers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Percent of fresh water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Percent of total water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/>
                        <a:t>Oceans, Seas, &amp; Bays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321,000,000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1,338,000,000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--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96.5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 smtClean="0"/>
                        <a:t>Ice caps, Glaciers, &amp; Permanent Snow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5,773,000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24,064,000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68.7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1.74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/>
                        <a:t>Groundwater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5,614,000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23,400,000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--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1.7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/>
                        <a:t>    Fresh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2,526,000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10,530,000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30.1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0.76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/>
                        <a:t>    Saline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3,088,000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12,870,000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--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0.94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/>
                        <a:t>Soil Moisture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3,959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16,500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0.05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0.001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/>
                        <a:t>Ground Ice &amp; Permafrost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71,970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300,000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0.86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0.022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/>
                        <a:t>Lakes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42,320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176,400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--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0.013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/>
                        <a:t>    Fresh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21,830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91,000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0.26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0.007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/>
                        <a:t>    Saline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20,490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85,400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--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0.006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/>
                        <a:t>Atmosphere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3,095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12,900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0.04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0.001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/>
                        <a:t>Swamp Water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2,752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11,470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0.03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0.0008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/>
                        <a:t>Rivers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509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2,120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0.006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0.0002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/>
                        <a:t>Biological Water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269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1,120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0.003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0.0001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/>
                        <a:t>Total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332,600,000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1,386,000,000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/>
                        <a:t>-</a:t>
                      </a:r>
                      <a:endParaRPr lang="en-US" sz="1800" noProof="0"/>
                    </a:p>
                  </a:txBody>
                  <a:tcPr marL="45677" marR="45677" marT="27681" marB="2768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/>
                        <a:t>100</a:t>
                      </a:r>
                      <a:endParaRPr lang="en-US" sz="1800" noProof="0" dirty="0"/>
                    </a:p>
                  </a:txBody>
                  <a:tcPr marL="45677" marR="45677" marT="27681" marB="2768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4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1. Forms and Duration of Frozen Water Accumulation</a:t>
            </a:r>
            <a:endParaRPr lang="en-US" dirty="0"/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8105775" cy="5686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102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_102Design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102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GEOG 6 Introduction</Template>
  <TotalTime>30366</TotalTime>
  <Words>3103</Words>
  <Application>Microsoft Office PowerPoint</Application>
  <PresentationFormat>On-screen Show (4:3)</PresentationFormat>
  <Paragraphs>542</Paragraphs>
  <Slides>52</Slides>
  <Notes>52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5_102Design</vt:lpstr>
      <vt:lpstr>Microsoft Graph Chart</vt:lpstr>
      <vt:lpstr>Topic 5 – Hydroelectricity and Nuclear Energy</vt:lpstr>
      <vt:lpstr>Conditions of Usage</vt:lpstr>
      <vt:lpstr>A. Water</vt:lpstr>
      <vt:lpstr>1. Sources of Water</vt:lpstr>
      <vt:lpstr>1. Sources of Water</vt:lpstr>
      <vt:lpstr>1. Sources of Water (in cubic miles)</vt:lpstr>
      <vt:lpstr>1. Cereal Production, Saudi  Arabia, 1961-2009 (in tons)</vt:lpstr>
      <vt:lpstr>1. World Fresh Water Supply by Source</vt:lpstr>
      <vt:lpstr>1. Forms and Duration of Frozen Water Accumulation</vt:lpstr>
      <vt:lpstr>1. Comparing Two Liquid Resources</vt:lpstr>
      <vt:lpstr>1. Total Renewable Freshwater Supply, by Country</vt:lpstr>
      <vt:lpstr>2. Water Use</vt:lpstr>
      <vt:lpstr>2. Global Water Withdrawal by Sector, 1900-2000 (in cubic km)</vt:lpstr>
      <vt:lpstr>2. Water Use</vt:lpstr>
      <vt:lpstr>2. Percentage of Land Irrigated</vt:lpstr>
      <vt:lpstr>2. Water Consumed to Supply 10 g of Protein, Selected Foods</vt:lpstr>
      <vt:lpstr>2. Water Use</vt:lpstr>
      <vt:lpstr>3. Water Development Projects</vt:lpstr>
      <vt:lpstr>3. Water Development Projects</vt:lpstr>
      <vt:lpstr>3. Water Development Projects</vt:lpstr>
      <vt:lpstr>3. Water Profile of the Colorado River</vt:lpstr>
      <vt:lpstr>3. Flow of Colorado River Below All Major Dams and Diversions, 1905-92 </vt:lpstr>
      <vt:lpstr>B. Hydropower</vt:lpstr>
      <vt:lpstr>1. Hydropower Generation</vt:lpstr>
      <vt:lpstr>1. Hydropower Generation</vt:lpstr>
      <vt:lpstr>1. World Hydroelectric Generating Capacity, 1965-2009 (in megawatts)</vt:lpstr>
      <vt:lpstr>1. Hydropower Generation</vt:lpstr>
      <vt:lpstr>2. Hydropower Developments</vt:lpstr>
      <vt:lpstr>2. Commissioning of Large Dams</vt:lpstr>
      <vt:lpstr>2. Hydropower Developments</vt:lpstr>
      <vt:lpstr>2. Largest Dam Reservoirs</vt:lpstr>
      <vt:lpstr>2. River Runs</vt:lpstr>
      <vt:lpstr>3. Tidal Power</vt:lpstr>
      <vt:lpstr>3. Global Tidal Energy Potential</vt:lpstr>
      <vt:lpstr>C. Nuclear Power</vt:lpstr>
      <vt:lpstr>1. Nuclear Power Generation</vt:lpstr>
      <vt:lpstr>1. Nuclear Power Generation</vt:lpstr>
      <vt:lpstr>1. Nuclear Power Generation</vt:lpstr>
      <vt:lpstr>1. Life Cycle of a Nuclear Power Plant</vt:lpstr>
      <vt:lpstr>1. Nuclear Power Plants, 1960-2002 (in gigawatts)</vt:lpstr>
      <vt:lpstr>1. New Nuclear Power Reactors Designs</vt:lpstr>
      <vt:lpstr>1. Global Nuclear Energy Generation, 2003</vt:lpstr>
      <vt:lpstr>1. 10 Largest Nuclear Power Users, 2009</vt:lpstr>
      <vt:lpstr>1. Nuclear Power Generation</vt:lpstr>
      <vt:lpstr>1. Nuclear Power Generation</vt:lpstr>
      <vt:lpstr>1. Nuclear Power as % of Electricity Generation, 2007</vt:lpstr>
      <vt:lpstr>2. Nuclear Waste Disposal</vt:lpstr>
      <vt:lpstr>2. Nuclear Waste Disposal</vt:lpstr>
      <vt:lpstr>2. Nuclear Waste Disposal</vt:lpstr>
      <vt:lpstr>2. Nuclear Waste Disposal</vt:lpstr>
      <vt:lpstr>2. Nuclear Waste Disposal</vt:lpstr>
      <vt:lpstr>2. Nuclear Waste Disposal</vt:lpstr>
    </vt:vector>
  </TitlesOfParts>
  <Company>Hofstra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5 – Hydroelectricity and Nuclear Energy</dc:title>
  <dc:subject>GEOG 6 - Resources and Energy</dc:subject>
  <dc:creator>Dr. Jean-Paul Rodrigue</dc:creator>
  <cp:lastModifiedBy>Jean-Paul Rodrigue</cp:lastModifiedBy>
  <cp:revision>2179</cp:revision>
  <cp:lastPrinted>1998-11-10T22:15:49Z</cp:lastPrinted>
  <dcterms:created xsi:type="dcterms:W3CDTF">1997-06-07T23:18:59Z</dcterms:created>
  <dcterms:modified xsi:type="dcterms:W3CDTF">2010-12-05T00:20:47Z</dcterms:modified>
  <cp:category>Social Sciences Requirement</cp:category>
</cp:coreProperties>
</file>