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4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5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6.xml" ContentType="application/vnd.openxmlformats-officedocument.drawingml.chart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7.xml" ContentType="application/vnd.openxmlformats-officedocument.drawingml.chart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charts/chart8.xml" ContentType="application/vnd.openxmlformats-officedocument.drawingml.chart+xml"/>
  <Override PartName="/ppt/notesSlides/notesSlide61.xml" ContentType="application/vnd.openxmlformats-officedocument.presentationml.notesSlide+xml"/>
  <Override PartName="/ppt/charts/chart9.xml" ContentType="application/vnd.openxmlformats-officedocument.drawingml.chart+xml"/>
  <Override PartName="/ppt/notesSlides/notesSlide62.xml" ContentType="application/vnd.openxmlformats-officedocument.presentationml.notesSlide+xml"/>
  <Override PartName="/ppt/charts/chart10.xml" ContentType="application/vnd.openxmlformats-officedocument.drawingml.chart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charts/chart11.xml" ContentType="application/vnd.openxmlformats-officedocument.drawingml.chart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02" r:id="rId1"/>
  </p:sldMasterIdLst>
  <p:notesMasterIdLst>
    <p:notesMasterId r:id="rId73"/>
  </p:notesMasterIdLst>
  <p:handoutMasterIdLst>
    <p:handoutMasterId r:id="rId74"/>
  </p:handoutMasterIdLst>
  <p:sldIdLst>
    <p:sldId id="256" r:id="rId2"/>
    <p:sldId id="384" r:id="rId3"/>
    <p:sldId id="300" r:id="rId4"/>
    <p:sldId id="409" r:id="rId5"/>
    <p:sldId id="416" r:id="rId6"/>
    <p:sldId id="340" r:id="rId7"/>
    <p:sldId id="341" r:id="rId8"/>
    <p:sldId id="417" r:id="rId9"/>
    <p:sldId id="342" r:id="rId10"/>
    <p:sldId id="418" r:id="rId11"/>
    <p:sldId id="343" r:id="rId12"/>
    <p:sldId id="413" r:id="rId13"/>
    <p:sldId id="414" r:id="rId14"/>
    <p:sldId id="415" r:id="rId15"/>
    <p:sldId id="411" r:id="rId16"/>
    <p:sldId id="345" r:id="rId17"/>
    <p:sldId id="346" r:id="rId18"/>
    <p:sldId id="429" r:id="rId19"/>
    <p:sldId id="428" r:id="rId20"/>
    <p:sldId id="349" r:id="rId21"/>
    <p:sldId id="395" r:id="rId22"/>
    <p:sldId id="436" r:id="rId23"/>
    <p:sldId id="453" r:id="rId24"/>
    <p:sldId id="360" r:id="rId25"/>
    <p:sldId id="310" r:id="rId26"/>
    <p:sldId id="312" r:id="rId27"/>
    <p:sldId id="432" r:id="rId28"/>
    <p:sldId id="313" r:id="rId29"/>
    <p:sldId id="315" r:id="rId30"/>
    <p:sldId id="438" r:id="rId31"/>
    <p:sldId id="396" r:id="rId32"/>
    <p:sldId id="361" r:id="rId33"/>
    <p:sldId id="362" r:id="rId34"/>
    <p:sldId id="363" r:id="rId35"/>
    <p:sldId id="364" r:id="rId36"/>
    <p:sldId id="365" r:id="rId37"/>
    <p:sldId id="366" r:id="rId38"/>
    <p:sldId id="377" r:id="rId39"/>
    <p:sldId id="439" r:id="rId40"/>
    <p:sldId id="379" r:id="rId41"/>
    <p:sldId id="380" r:id="rId42"/>
    <p:sldId id="382" r:id="rId43"/>
    <p:sldId id="430" r:id="rId44"/>
    <p:sldId id="441" r:id="rId45"/>
    <p:sldId id="446" r:id="rId46"/>
    <p:sldId id="445" r:id="rId47"/>
    <p:sldId id="434" r:id="rId48"/>
    <p:sldId id="451" r:id="rId49"/>
    <p:sldId id="444" r:id="rId50"/>
    <p:sldId id="447" r:id="rId51"/>
    <p:sldId id="452" r:id="rId52"/>
    <p:sldId id="448" r:id="rId53"/>
    <p:sldId id="356" r:id="rId54"/>
    <p:sldId id="357" r:id="rId55"/>
    <p:sldId id="358" r:id="rId56"/>
    <p:sldId id="431" r:id="rId57"/>
    <p:sldId id="419" r:id="rId58"/>
    <p:sldId id="420" r:id="rId59"/>
    <p:sldId id="421" r:id="rId60"/>
    <p:sldId id="422" r:id="rId61"/>
    <p:sldId id="424" r:id="rId62"/>
    <p:sldId id="437" r:id="rId63"/>
    <p:sldId id="426" r:id="rId64"/>
    <p:sldId id="385" r:id="rId65"/>
    <p:sldId id="386" r:id="rId66"/>
    <p:sldId id="350" r:id="rId67"/>
    <p:sldId id="351" r:id="rId68"/>
    <p:sldId id="352" r:id="rId69"/>
    <p:sldId id="353" r:id="rId70"/>
    <p:sldId id="354" r:id="rId71"/>
    <p:sldId id="355" r:id="rId72"/>
  </p:sldIdLst>
  <p:sldSz cx="9144000" cy="6858000" type="screen4x3"/>
  <p:notesSz cx="6858000" cy="9207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opic 2 – Economic Role of Resources and Energy" id="{5A65655D-5AF2-4B4A-9150-5784DEB34EEA}">
          <p14:sldIdLst>
            <p14:sldId id="256"/>
            <p14:sldId id="384"/>
          </p14:sldIdLst>
        </p14:section>
        <p14:section name="History of Resource Use" id="{60AE1FE8-235D-4160-8BE8-524B1526837D}">
          <p14:sldIdLst>
            <p14:sldId id="300"/>
            <p14:sldId id="409"/>
            <p14:sldId id="416"/>
            <p14:sldId id="340"/>
            <p14:sldId id="341"/>
            <p14:sldId id="417"/>
            <p14:sldId id="342"/>
            <p14:sldId id="418"/>
            <p14:sldId id="343"/>
            <p14:sldId id="413"/>
            <p14:sldId id="414"/>
            <p14:sldId id="415"/>
            <p14:sldId id="411"/>
            <p14:sldId id="345"/>
            <p14:sldId id="346"/>
            <p14:sldId id="429"/>
            <p14:sldId id="428"/>
            <p14:sldId id="349"/>
            <p14:sldId id="395"/>
            <p14:sldId id="436"/>
            <p14:sldId id="453"/>
          </p14:sldIdLst>
        </p14:section>
        <p14:section name="The Economic Challenge" id="{0EAA0121-CD24-46E0-9280-19F9DA009C5C}">
          <p14:sldIdLst>
            <p14:sldId id="360"/>
            <p14:sldId id="310"/>
            <p14:sldId id="312"/>
            <p14:sldId id="432"/>
            <p14:sldId id="313"/>
            <p14:sldId id="315"/>
            <p14:sldId id="438"/>
            <p14:sldId id="396"/>
            <p14:sldId id="361"/>
            <p14:sldId id="362"/>
            <p14:sldId id="363"/>
            <p14:sldId id="364"/>
            <p14:sldId id="365"/>
            <p14:sldId id="366"/>
            <p14:sldId id="377"/>
            <p14:sldId id="439"/>
            <p14:sldId id="379"/>
            <p14:sldId id="380"/>
            <p14:sldId id="382"/>
          </p14:sldIdLst>
        </p14:section>
        <p14:section name="The Geopolitical Challenge" id="{C399FAAE-0875-4076-B6B1-B469E411E7E6}">
          <p14:sldIdLst>
            <p14:sldId id="430"/>
            <p14:sldId id="441"/>
            <p14:sldId id="446"/>
            <p14:sldId id="445"/>
            <p14:sldId id="434"/>
            <p14:sldId id="451"/>
            <p14:sldId id="444"/>
            <p14:sldId id="447"/>
            <p14:sldId id="452"/>
            <p14:sldId id="448"/>
            <p14:sldId id="356"/>
            <p14:sldId id="357"/>
            <p14:sldId id="358"/>
          </p14:sldIdLst>
        </p14:section>
        <p14:section name="The Environmental Challenge" id="{DF143354-15CC-46D1-947F-8CF4AD9EE8D6}">
          <p14:sldIdLst>
            <p14:sldId id="431"/>
            <p14:sldId id="419"/>
            <p14:sldId id="420"/>
            <p14:sldId id="421"/>
            <p14:sldId id="422"/>
            <p14:sldId id="424"/>
            <p14:sldId id="437"/>
            <p14:sldId id="426"/>
            <p14:sldId id="385"/>
            <p14:sldId id="386"/>
            <p14:sldId id="350"/>
            <p14:sldId id="351"/>
            <p14:sldId id="352"/>
            <p14:sldId id="353"/>
            <p14:sldId id="354"/>
            <p14:sldId id="3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CC6600"/>
    <a:srgbClr val="CCFF99"/>
    <a:srgbClr val="008000"/>
    <a:srgbClr val="003300"/>
    <a:srgbClr val="006666"/>
    <a:srgbClr val="339966"/>
    <a:srgbClr val="3366FF"/>
    <a:srgbClr val="FFFF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1" autoAdjust="0"/>
    <p:restoredTop sz="94713" autoAdjust="0"/>
  </p:normalViewPr>
  <p:slideViewPr>
    <p:cSldViewPr snapToGrid="0">
      <p:cViewPr varScale="1">
        <p:scale>
          <a:sx n="126" d="100"/>
          <a:sy n="126" d="100"/>
        </p:scale>
        <p:origin x="1382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082" y="-96"/>
      </p:cViewPr>
      <p:guideLst>
        <p:guide orient="horz" pos="290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328671328671336E-2"/>
          <c:y val="6.6513761467889912E-2"/>
          <c:w val="0.80839160839160851"/>
          <c:h val="0.795871559633027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1820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Great Britain</c:v>
                </c:pt>
                <c:pt idx="1">
                  <c:v>France</c:v>
                </c:pt>
                <c:pt idx="2">
                  <c:v>Germany</c:v>
                </c:pt>
                <c:pt idx="3">
                  <c:v>United States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46</c:v>
                </c:pt>
                <c:pt idx="1">
                  <c:v>75</c:v>
                </c:pt>
                <c:pt idx="2">
                  <c:v>80</c:v>
                </c:pt>
                <c:pt idx="3">
                  <c:v>75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1850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Great Britain</c:v>
                </c:pt>
                <c:pt idx="1">
                  <c:v>France</c:v>
                </c:pt>
                <c:pt idx="2">
                  <c:v>Germany</c:v>
                </c:pt>
                <c:pt idx="3">
                  <c:v>United States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22</c:v>
                </c:pt>
                <c:pt idx="1">
                  <c:v>64</c:v>
                </c:pt>
                <c:pt idx="2">
                  <c:v>65</c:v>
                </c:pt>
                <c:pt idx="3">
                  <c:v>65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1870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Great Britain</c:v>
                </c:pt>
                <c:pt idx="1">
                  <c:v>France</c:v>
                </c:pt>
                <c:pt idx="2">
                  <c:v>Germany</c:v>
                </c:pt>
                <c:pt idx="3">
                  <c:v>United States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15</c:v>
                </c:pt>
                <c:pt idx="1">
                  <c:v>49</c:v>
                </c:pt>
                <c:pt idx="2">
                  <c:v>49</c:v>
                </c:pt>
                <c:pt idx="3">
                  <c:v>50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1910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Great Britain</c:v>
                </c:pt>
                <c:pt idx="1">
                  <c:v>France</c:v>
                </c:pt>
                <c:pt idx="2">
                  <c:v>Germany</c:v>
                </c:pt>
                <c:pt idx="3">
                  <c:v>United States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6</c:v>
                </c:pt>
                <c:pt idx="1">
                  <c:v>42</c:v>
                </c:pt>
                <c:pt idx="2">
                  <c:v>18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88416"/>
        <c:axId val="21988024"/>
      </c:barChart>
      <c:catAx>
        <c:axId val="2198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1988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988024"/>
        <c:scaling>
          <c:orientation val="minMax"/>
        </c:scaling>
        <c:delete val="0"/>
        <c:axPos val="l"/>
        <c:majorGridlines>
          <c:spPr>
            <a:ln w="12700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1988416"/>
        <c:crosses val="autoZero"/>
        <c:crossBetween val="between"/>
      </c:valAx>
      <c:spPr>
        <a:ln w="19050"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89370629370629373"/>
          <c:y val="0.32339449541284421"/>
          <c:w val="0.10069930069930069"/>
          <c:h val="0.277522935779816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72696788295788"/>
          <c:y val="3.5055350553505539E-2"/>
          <c:w val="0.86700389974912451"/>
          <c:h val="0.8762651547497294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carbon emissions from fossil-fuels (million metric tons)</c:v>
                </c:pt>
              </c:strCache>
            </c:strRef>
          </c:tx>
          <c:spPr>
            <a:ln w="37226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Sheet1!$A$2:$A$258</c:f>
              <c:numCache>
                <c:formatCode>General</c:formatCode>
                <c:ptCount val="257"/>
                <c:pt idx="0">
                  <c:v>1751</c:v>
                </c:pt>
                <c:pt idx="1">
                  <c:v>1752</c:v>
                </c:pt>
                <c:pt idx="2">
                  <c:v>1753</c:v>
                </c:pt>
                <c:pt idx="3">
                  <c:v>1754</c:v>
                </c:pt>
                <c:pt idx="4">
                  <c:v>1755</c:v>
                </c:pt>
                <c:pt idx="5">
                  <c:v>1756</c:v>
                </c:pt>
                <c:pt idx="6">
                  <c:v>1757</c:v>
                </c:pt>
                <c:pt idx="7">
                  <c:v>1758</c:v>
                </c:pt>
                <c:pt idx="8">
                  <c:v>1759</c:v>
                </c:pt>
                <c:pt idx="9">
                  <c:v>1760</c:v>
                </c:pt>
                <c:pt idx="10">
                  <c:v>1761</c:v>
                </c:pt>
                <c:pt idx="11">
                  <c:v>1762</c:v>
                </c:pt>
                <c:pt idx="12">
                  <c:v>1763</c:v>
                </c:pt>
                <c:pt idx="13">
                  <c:v>1764</c:v>
                </c:pt>
                <c:pt idx="14">
                  <c:v>1765</c:v>
                </c:pt>
                <c:pt idx="15">
                  <c:v>1766</c:v>
                </c:pt>
                <c:pt idx="16">
                  <c:v>1767</c:v>
                </c:pt>
                <c:pt idx="17">
                  <c:v>1768</c:v>
                </c:pt>
                <c:pt idx="18">
                  <c:v>1769</c:v>
                </c:pt>
                <c:pt idx="19">
                  <c:v>1770</c:v>
                </c:pt>
                <c:pt idx="20">
                  <c:v>1771</c:v>
                </c:pt>
                <c:pt idx="21">
                  <c:v>1772</c:v>
                </c:pt>
                <c:pt idx="22">
                  <c:v>1773</c:v>
                </c:pt>
                <c:pt idx="23">
                  <c:v>1774</c:v>
                </c:pt>
                <c:pt idx="24">
                  <c:v>1775</c:v>
                </c:pt>
                <c:pt idx="25">
                  <c:v>1776</c:v>
                </c:pt>
                <c:pt idx="26">
                  <c:v>1777</c:v>
                </c:pt>
                <c:pt idx="27">
                  <c:v>1778</c:v>
                </c:pt>
                <c:pt idx="28">
                  <c:v>1779</c:v>
                </c:pt>
                <c:pt idx="29">
                  <c:v>1780</c:v>
                </c:pt>
                <c:pt idx="30">
                  <c:v>1781</c:v>
                </c:pt>
                <c:pt idx="31">
                  <c:v>1782</c:v>
                </c:pt>
                <c:pt idx="32">
                  <c:v>1783</c:v>
                </c:pt>
                <c:pt idx="33">
                  <c:v>1784</c:v>
                </c:pt>
                <c:pt idx="34">
                  <c:v>1785</c:v>
                </c:pt>
                <c:pt idx="35">
                  <c:v>1786</c:v>
                </c:pt>
                <c:pt idx="36">
                  <c:v>1787</c:v>
                </c:pt>
                <c:pt idx="37">
                  <c:v>1788</c:v>
                </c:pt>
                <c:pt idx="38">
                  <c:v>1789</c:v>
                </c:pt>
                <c:pt idx="39">
                  <c:v>1790</c:v>
                </c:pt>
                <c:pt idx="40">
                  <c:v>1791</c:v>
                </c:pt>
                <c:pt idx="41">
                  <c:v>1792</c:v>
                </c:pt>
                <c:pt idx="42">
                  <c:v>1793</c:v>
                </c:pt>
                <c:pt idx="43">
                  <c:v>1794</c:v>
                </c:pt>
                <c:pt idx="44">
                  <c:v>1795</c:v>
                </c:pt>
                <c:pt idx="45">
                  <c:v>1796</c:v>
                </c:pt>
                <c:pt idx="46">
                  <c:v>1797</c:v>
                </c:pt>
                <c:pt idx="47">
                  <c:v>1798</c:v>
                </c:pt>
                <c:pt idx="48">
                  <c:v>1799</c:v>
                </c:pt>
                <c:pt idx="49">
                  <c:v>1800</c:v>
                </c:pt>
                <c:pt idx="50">
                  <c:v>1801</c:v>
                </c:pt>
                <c:pt idx="51">
                  <c:v>1802</c:v>
                </c:pt>
                <c:pt idx="52">
                  <c:v>1803</c:v>
                </c:pt>
                <c:pt idx="53">
                  <c:v>1804</c:v>
                </c:pt>
                <c:pt idx="54">
                  <c:v>1805</c:v>
                </c:pt>
                <c:pt idx="55">
                  <c:v>1806</c:v>
                </c:pt>
                <c:pt idx="56">
                  <c:v>1807</c:v>
                </c:pt>
                <c:pt idx="57">
                  <c:v>1808</c:v>
                </c:pt>
                <c:pt idx="58">
                  <c:v>1809</c:v>
                </c:pt>
                <c:pt idx="59">
                  <c:v>1810</c:v>
                </c:pt>
                <c:pt idx="60">
                  <c:v>1811</c:v>
                </c:pt>
                <c:pt idx="61">
                  <c:v>1812</c:v>
                </c:pt>
                <c:pt idx="62">
                  <c:v>1813</c:v>
                </c:pt>
                <c:pt idx="63">
                  <c:v>1814</c:v>
                </c:pt>
                <c:pt idx="64">
                  <c:v>1815</c:v>
                </c:pt>
                <c:pt idx="65">
                  <c:v>1816</c:v>
                </c:pt>
                <c:pt idx="66">
                  <c:v>1817</c:v>
                </c:pt>
                <c:pt idx="67">
                  <c:v>1818</c:v>
                </c:pt>
                <c:pt idx="68">
                  <c:v>1819</c:v>
                </c:pt>
                <c:pt idx="69">
                  <c:v>1820</c:v>
                </c:pt>
                <c:pt idx="70">
                  <c:v>1821</c:v>
                </c:pt>
                <c:pt idx="71">
                  <c:v>1822</c:v>
                </c:pt>
                <c:pt idx="72">
                  <c:v>1823</c:v>
                </c:pt>
                <c:pt idx="73">
                  <c:v>1824</c:v>
                </c:pt>
                <c:pt idx="74">
                  <c:v>1825</c:v>
                </c:pt>
                <c:pt idx="75">
                  <c:v>1826</c:v>
                </c:pt>
                <c:pt idx="76">
                  <c:v>1827</c:v>
                </c:pt>
                <c:pt idx="77">
                  <c:v>1828</c:v>
                </c:pt>
                <c:pt idx="78">
                  <c:v>1829</c:v>
                </c:pt>
                <c:pt idx="79">
                  <c:v>1830</c:v>
                </c:pt>
                <c:pt idx="80">
                  <c:v>1831</c:v>
                </c:pt>
                <c:pt idx="81">
                  <c:v>1832</c:v>
                </c:pt>
                <c:pt idx="82">
                  <c:v>1833</c:v>
                </c:pt>
                <c:pt idx="83">
                  <c:v>1834</c:v>
                </c:pt>
                <c:pt idx="84">
                  <c:v>1835</c:v>
                </c:pt>
                <c:pt idx="85">
                  <c:v>1836</c:v>
                </c:pt>
                <c:pt idx="86">
                  <c:v>1837</c:v>
                </c:pt>
                <c:pt idx="87">
                  <c:v>1838</c:v>
                </c:pt>
                <c:pt idx="88">
                  <c:v>1839</c:v>
                </c:pt>
                <c:pt idx="89">
                  <c:v>1840</c:v>
                </c:pt>
                <c:pt idx="90">
                  <c:v>1841</c:v>
                </c:pt>
                <c:pt idx="91">
                  <c:v>1842</c:v>
                </c:pt>
                <c:pt idx="92">
                  <c:v>1843</c:v>
                </c:pt>
                <c:pt idx="93">
                  <c:v>1844</c:v>
                </c:pt>
                <c:pt idx="94">
                  <c:v>1845</c:v>
                </c:pt>
                <c:pt idx="95">
                  <c:v>1846</c:v>
                </c:pt>
                <c:pt idx="96">
                  <c:v>1847</c:v>
                </c:pt>
                <c:pt idx="97">
                  <c:v>1848</c:v>
                </c:pt>
                <c:pt idx="98">
                  <c:v>1849</c:v>
                </c:pt>
                <c:pt idx="99">
                  <c:v>1850</c:v>
                </c:pt>
                <c:pt idx="100">
                  <c:v>1851</c:v>
                </c:pt>
                <c:pt idx="101">
                  <c:v>1852</c:v>
                </c:pt>
                <c:pt idx="102">
                  <c:v>1853</c:v>
                </c:pt>
                <c:pt idx="103">
                  <c:v>1854</c:v>
                </c:pt>
                <c:pt idx="104">
                  <c:v>1855</c:v>
                </c:pt>
                <c:pt idx="105">
                  <c:v>1856</c:v>
                </c:pt>
                <c:pt idx="106">
                  <c:v>1857</c:v>
                </c:pt>
                <c:pt idx="107">
                  <c:v>1858</c:v>
                </c:pt>
                <c:pt idx="108">
                  <c:v>1859</c:v>
                </c:pt>
                <c:pt idx="109">
                  <c:v>1860</c:v>
                </c:pt>
                <c:pt idx="110">
                  <c:v>1861</c:v>
                </c:pt>
                <c:pt idx="111">
                  <c:v>1862</c:v>
                </c:pt>
                <c:pt idx="112">
                  <c:v>1863</c:v>
                </c:pt>
                <c:pt idx="113">
                  <c:v>1864</c:v>
                </c:pt>
                <c:pt idx="114">
                  <c:v>1865</c:v>
                </c:pt>
                <c:pt idx="115">
                  <c:v>1866</c:v>
                </c:pt>
                <c:pt idx="116">
                  <c:v>1867</c:v>
                </c:pt>
                <c:pt idx="117">
                  <c:v>1868</c:v>
                </c:pt>
                <c:pt idx="118">
                  <c:v>1869</c:v>
                </c:pt>
                <c:pt idx="119">
                  <c:v>1870</c:v>
                </c:pt>
                <c:pt idx="120">
                  <c:v>1871</c:v>
                </c:pt>
                <c:pt idx="121">
                  <c:v>1872</c:v>
                </c:pt>
                <c:pt idx="122">
                  <c:v>1873</c:v>
                </c:pt>
                <c:pt idx="123">
                  <c:v>1874</c:v>
                </c:pt>
                <c:pt idx="124">
                  <c:v>1875</c:v>
                </c:pt>
                <c:pt idx="125">
                  <c:v>1876</c:v>
                </c:pt>
                <c:pt idx="126">
                  <c:v>1877</c:v>
                </c:pt>
                <c:pt idx="127">
                  <c:v>1878</c:v>
                </c:pt>
                <c:pt idx="128">
                  <c:v>1879</c:v>
                </c:pt>
                <c:pt idx="129">
                  <c:v>1880</c:v>
                </c:pt>
                <c:pt idx="130">
                  <c:v>1881</c:v>
                </c:pt>
                <c:pt idx="131">
                  <c:v>1882</c:v>
                </c:pt>
                <c:pt idx="132">
                  <c:v>1883</c:v>
                </c:pt>
                <c:pt idx="133">
                  <c:v>1884</c:v>
                </c:pt>
                <c:pt idx="134">
                  <c:v>1885</c:v>
                </c:pt>
                <c:pt idx="135">
                  <c:v>1886</c:v>
                </c:pt>
                <c:pt idx="136">
                  <c:v>1887</c:v>
                </c:pt>
                <c:pt idx="137">
                  <c:v>1888</c:v>
                </c:pt>
                <c:pt idx="138">
                  <c:v>1889</c:v>
                </c:pt>
                <c:pt idx="139">
                  <c:v>1890</c:v>
                </c:pt>
                <c:pt idx="140">
                  <c:v>1891</c:v>
                </c:pt>
                <c:pt idx="141">
                  <c:v>1892</c:v>
                </c:pt>
                <c:pt idx="142">
                  <c:v>1893</c:v>
                </c:pt>
                <c:pt idx="143">
                  <c:v>1894</c:v>
                </c:pt>
                <c:pt idx="144">
                  <c:v>1895</c:v>
                </c:pt>
                <c:pt idx="145">
                  <c:v>1896</c:v>
                </c:pt>
                <c:pt idx="146">
                  <c:v>1897</c:v>
                </c:pt>
                <c:pt idx="147">
                  <c:v>1898</c:v>
                </c:pt>
                <c:pt idx="148">
                  <c:v>1899</c:v>
                </c:pt>
                <c:pt idx="149">
                  <c:v>1900</c:v>
                </c:pt>
                <c:pt idx="150">
                  <c:v>1901</c:v>
                </c:pt>
                <c:pt idx="151">
                  <c:v>1902</c:v>
                </c:pt>
                <c:pt idx="152">
                  <c:v>1903</c:v>
                </c:pt>
                <c:pt idx="153">
                  <c:v>1904</c:v>
                </c:pt>
                <c:pt idx="154">
                  <c:v>1905</c:v>
                </c:pt>
                <c:pt idx="155">
                  <c:v>1906</c:v>
                </c:pt>
                <c:pt idx="156">
                  <c:v>1907</c:v>
                </c:pt>
                <c:pt idx="157">
                  <c:v>1908</c:v>
                </c:pt>
                <c:pt idx="158">
                  <c:v>1909</c:v>
                </c:pt>
                <c:pt idx="159">
                  <c:v>1910</c:v>
                </c:pt>
                <c:pt idx="160">
                  <c:v>1911</c:v>
                </c:pt>
                <c:pt idx="161">
                  <c:v>1912</c:v>
                </c:pt>
                <c:pt idx="162">
                  <c:v>1913</c:v>
                </c:pt>
                <c:pt idx="163">
                  <c:v>1914</c:v>
                </c:pt>
                <c:pt idx="164">
                  <c:v>1915</c:v>
                </c:pt>
                <c:pt idx="165">
                  <c:v>1916</c:v>
                </c:pt>
                <c:pt idx="166">
                  <c:v>1917</c:v>
                </c:pt>
                <c:pt idx="167">
                  <c:v>1918</c:v>
                </c:pt>
                <c:pt idx="168">
                  <c:v>1919</c:v>
                </c:pt>
                <c:pt idx="169">
                  <c:v>1920</c:v>
                </c:pt>
                <c:pt idx="170">
                  <c:v>1921</c:v>
                </c:pt>
                <c:pt idx="171">
                  <c:v>1922</c:v>
                </c:pt>
                <c:pt idx="172">
                  <c:v>1923</c:v>
                </c:pt>
                <c:pt idx="173">
                  <c:v>1924</c:v>
                </c:pt>
                <c:pt idx="174">
                  <c:v>1925</c:v>
                </c:pt>
                <c:pt idx="175">
                  <c:v>1926</c:v>
                </c:pt>
                <c:pt idx="176">
                  <c:v>1927</c:v>
                </c:pt>
                <c:pt idx="177">
                  <c:v>1928</c:v>
                </c:pt>
                <c:pt idx="178">
                  <c:v>1929</c:v>
                </c:pt>
                <c:pt idx="179">
                  <c:v>1930</c:v>
                </c:pt>
                <c:pt idx="180">
                  <c:v>1931</c:v>
                </c:pt>
                <c:pt idx="181">
                  <c:v>1932</c:v>
                </c:pt>
                <c:pt idx="182">
                  <c:v>1933</c:v>
                </c:pt>
                <c:pt idx="183">
                  <c:v>1934</c:v>
                </c:pt>
                <c:pt idx="184">
                  <c:v>1935</c:v>
                </c:pt>
                <c:pt idx="185">
                  <c:v>1936</c:v>
                </c:pt>
                <c:pt idx="186">
                  <c:v>1937</c:v>
                </c:pt>
                <c:pt idx="187">
                  <c:v>1938</c:v>
                </c:pt>
                <c:pt idx="188">
                  <c:v>1939</c:v>
                </c:pt>
                <c:pt idx="189">
                  <c:v>1940</c:v>
                </c:pt>
                <c:pt idx="190">
                  <c:v>1941</c:v>
                </c:pt>
                <c:pt idx="191">
                  <c:v>1942</c:v>
                </c:pt>
                <c:pt idx="192">
                  <c:v>1943</c:v>
                </c:pt>
                <c:pt idx="193">
                  <c:v>1944</c:v>
                </c:pt>
                <c:pt idx="194">
                  <c:v>1945</c:v>
                </c:pt>
                <c:pt idx="195">
                  <c:v>1946</c:v>
                </c:pt>
                <c:pt idx="196">
                  <c:v>1947</c:v>
                </c:pt>
                <c:pt idx="197">
                  <c:v>1948</c:v>
                </c:pt>
                <c:pt idx="198">
                  <c:v>1949</c:v>
                </c:pt>
                <c:pt idx="199">
                  <c:v>1950</c:v>
                </c:pt>
                <c:pt idx="200">
                  <c:v>1951</c:v>
                </c:pt>
                <c:pt idx="201">
                  <c:v>1952</c:v>
                </c:pt>
                <c:pt idx="202">
                  <c:v>1953</c:v>
                </c:pt>
                <c:pt idx="203">
                  <c:v>1954</c:v>
                </c:pt>
                <c:pt idx="204">
                  <c:v>1955</c:v>
                </c:pt>
                <c:pt idx="205">
                  <c:v>1956</c:v>
                </c:pt>
                <c:pt idx="206">
                  <c:v>1957</c:v>
                </c:pt>
                <c:pt idx="207">
                  <c:v>1958</c:v>
                </c:pt>
                <c:pt idx="208">
                  <c:v>1959</c:v>
                </c:pt>
                <c:pt idx="209">
                  <c:v>1960</c:v>
                </c:pt>
                <c:pt idx="210">
                  <c:v>1961</c:v>
                </c:pt>
                <c:pt idx="211">
                  <c:v>1962</c:v>
                </c:pt>
                <c:pt idx="212">
                  <c:v>1963</c:v>
                </c:pt>
                <c:pt idx="213">
                  <c:v>1964</c:v>
                </c:pt>
                <c:pt idx="214">
                  <c:v>1965</c:v>
                </c:pt>
                <c:pt idx="215">
                  <c:v>1966</c:v>
                </c:pt>
                <c:pt idx="216">
                  <c:v>1967</c:v>
                </c:pt>
                <c:pt idx="217">
                  <c:v>1968</c:v>
                </c:pt>
                <c:pt idx="218">
                  <c:v>1969</c:v>
                </c:pt>
                <c:pt idx="219">
                  <c:v>1970</c:v>
                </c:pt>
                <c:pt idx="220">
                  <c:v>1971</c:v>
                </c:pt>
                <c:pt idx="221">
                  <c:v>1972</c:v>
                </c:pt>
                <c:pt idx="222">
                  <c:v>1973</c:v>
                </c:pt>
                <c:pt idx="223">
                  <c:v>1974</c:v>
                </c:pt>
                <c:pt idx="224">
                  <c:v>1975</c:v>
                </c:pt>
                <c:pt idx="225">
                  <c:v>1976</c:v>
                </c:pt>
                <c:pt idx="226">
                  <c:v>1977</c:v>
                </c:pt>
                <c:pt idx="227">
                  <c:v>1978</c:v>
                </c:pt>
                <c:pt idx="228">
                  <c:v>1979</c:v>
                </c:pt>
                <c:pt idx="229">
                  <c:v>1980</c:v>
                </c:pt>
                <c:pt idx="230">
                  <c:v>1981</c:v>
                </c:pt>
                <c:pt idx="231">
                  <c:v>1982</c:v>
                </c:pt>
                <c:pt idx="232">
                  <c:v>1983</c:v>
                </c:pt>
                <c:pt idx="233">
                  <c:v>1984</c:v>
                </c:pt>
                <c:pt idx="234">
                  <c:v>1985</c:v>
                </c:pt>
                <c:pt idx="235">
                  <c:v>1986</c:v>
                </c:pt>
                <c:pt idx="236">
                  <c:v>1987</c:v>
                </c:pt>
                <c:pt idx="237">
                  <c:v>1988</c:v>
                </c:pt>
                <c:pt idx="238">
                  <c:v>1989</c:v>
                </c:pt>
                <c:pt idx="239">
                  <c:v>1990</c:v>
                </c:pt>
                <c:pt idx="240">
                  <c:v>1991</c:v>
                </c:pt>
                <c:pt idx="241">
                  <c:v>1992</c:v>
                </c:pt>
                <c:pt idx="242">
                  <c:v>1993</c:v>
                </c:pt>
                <c:pt idx="243">
                  <c:v>1994</c:v>
                </c:pt>
                <c:pt idx="244">
                  <c:v>1995</c:v>
                </c:pt>
                <c:pt idx="245">
                  <c:v>1996</c:v>
                </c:pt>
                <c:pt idx="246">
                  <c:v>1997</c:v>
                </c:pt>
                <c:pt idx="247">
                  <c:v>1998</c:v>
                </c:pt>
                <c:pt idx="248">
                  <c:v>1999</c:v>
                </c:pt>
                <c:pt idx="249">
                  <c:v>2000</c:v>
                </c:pt>
                <c:pt idx="250">
                  <c:v>2001</c:v>
                </c:pt>
                <c:pt idx="251">
                  <c:v>2002</c:v>
                </c:pt>
                <c:pt idx="252">
                  <c:v>2003</c:v>
                </c:pt>
                <c:pt idx="253">
                  <c:v>2004</c:v>
                </c:pt>
                <c:pt idx="254">
                  <c:v>2005</c:v>
                </c:pt>
                <c:pt idx="255">
                  <c:v>2006</c:v>
                </c:pt>
                <c:pt idx="256">
                  <c:v>2007</c:v>
                </c:pt>
              </c:numCache>
            </c:numRef>
          </c:cat>
          <c:val>
            <c:numRef>
              <c:f>Sheet1!$B$2:$B$258</c:f>
              <c:numCache>
                <c:formatCode>General</c:formatCode>
                <c:ptCount val="25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6</c:v>
                </c:pt>
                <c:pt idx="41">
                  <c:v>6</c:v>
                </c:pt>
                <c:pt idx="42">
                  <c:v>6</c:v>
                </c:pt>
                <c:pt idx="43">
                  <c:v>6</c:v>
                </c:pt>
                <c:pt idx="44">
                  <c:v>6</c:v>
                </c:pt>
                <c:pt idx="45">
                  <c:v>6</c:v>
                </c:pt>
                <c:pt idx="46">
                  <c:v>7</c:v>
                </c:pt>
                <c:pt idx="47">
                  <c:v>7</c:v>
                </c:pt>
                <c:pt idx="48">
                  <c:v>7</c:v>
                </c:pt>
                <c:pt idx="49">
                  <c:v>8</c:v>
                </c:pt>
                <c:pt idx="50">
                  <c:v>8</c:v>
                </c:pt>
                <c:pt idx="51">
                  <c:v>10</c:v>
                </c:pt>
                <c:pt idx="52">
                  <c:v>9</c:v>
                </c:pt>
                <c:pt idx="53">
                  <c:v>9</c:v>
                </c:pt>
                <c:pt idx="54">
                  <c:v>9</c:v>
                </c:pt>
                <c:pt idx="55">
                  <c:v>10</c:v>
                </c:pt>
                <c:pt idx="56">
                  <c:v>10</c:v>
                </c:pt>
                <c:pt idx="57">
                  <c:v>10</c:v>
                </c:pt>
                <c:pt idx="58">
                  <c:v>10</c:v>
                </c:pt>
                <c:pt idx="59">
                  <c:v>10</c:v>
                </c:pt>
                <c:pt idx="60">
                  <c:v>11</c:v>
                </c:pt>
                <c:pt idx="61">
                  <c:v>11</c:v>
                </c:pt>
                <c:pt idx="62">
                  <c:v>11</c:v>
                </c:pt>
                <c:pt idx="63">
                  <c:v>11</c:v>
                </c:pt>
                <c:pt idx="64">
                  <c:v>12</c:v>
                </c:pt>
                <c:pt idx="65">
                  <c:v>13</c:v>
                </c:pt>
                <c:pt idx="66">
                  <c:v>14</c:v>
                </c:pt>
                <c:pt idx="67">
                  <c:v>14</c:v>
                </c:pt>
                <c:pt idx="68">
                  <c:v>14</c:v>
                </c:pt>
                <c:pt idx="69">
                  <c:v>14</c:v>
                </c:pt>
                <c:pt idx="70">
                  <c:v>14</c:v>
                </c:pt>
                <c:pt idx="71">
                  <c:v>15</c:v>
                </c:pt>
                <c:pt idx="72">
                  <c:v>16</c:v>
                </c:pt>
                <c:pt idx="73">
                  <c:v>16</c:v>
                </c:pt>
                <c:pt idx="74">
                  <c:v>17</c:v>
                </c:pt>
                <c:pt idx="75">
                  <c:v>17</c:v>
                </c:pt>
                <c:pt idx="76">
                  <c:v>18</c:v>
                </c:pt>
                <c:pt idx="77">
                  <c:v>18</c:v>
                </c:pt>
                <c:pt idx="78">
                  <c:v>18</c:v>
                </c:pt>
                <c:pt idx="79">
                  <c:v>24</c:v>
                </c:pt>
                <c:pt idx="80">
                  <c:v>23</c:v>
                </c:pt>
                <c:pt idx="81">
                  <c:v>23</c:v>
                </c:pt>
                <c:pt idx="82">
                  <c:v>24</c:v>
                </c:pt>
                <c:pt idx="83">
                  <c:v>24</c:v>
                </c:pt>
                <c:pt idx="84">
                  <c:v>25</c:v>
                </c:pt>
                <c:pt idx="85">
                  <c:v>29</c:v>
                </c:pt>
                <c:pt idx="86">
                  <c:v>29</c:v>
                </c:pt>
                <c:pt idx="87">
                  <c:v>30</c:v>
                </c:pt>
                <c:pt idx="88">
                  <c:v>31</c:v>
                </c:pt>
                <c:pt idx="89">
                  <c:v>33</c:v>
                </c:pt>
                <c:pt idx="90">
                  <c:v>34</c:v>
                </c:pt>
                <c:pt idx="91">
                  <c:v>36</c:v>
                </c:pt>
                <c:pt idx="92">
                  <c:v>37</c:v>
                </c:pt>
                <c:pt idx="93">
                  <c:v>39</c:v>
                </c:pt>
                <c:pt idx="94">
                  <c:v>43</c:v>
                </c:pt>
                <c:pt idx="95">
                  <c:v>43</c:v>
                </c:pt>
                <c:pt idx="96">
                  <c:v>46</c:v>
                </c:pt>
                <c:pt idx="97">
                  <c:v>47</c:v>
                </c:pt>
                <c:pt idx="98">
                  <c:v>50</c:v>
                </c:pt>
                <c:pt idx="99">
                  <c:v>54</c:v>
                </c:pt>
                <c:pt idx="100">
                  <c:v>54</c:v>
                </c:pt>
                <c:pt idx="101">
                  <c:v>57</c:v>
                </c:pt>
                <c:pt idx="102">
                  <c:v>59</c:v>
                </c:pt>
                <c:pt idx="103">
                  <c:v>69</c:v>
                </c:pt>
                <c:pt idx="104">
                  <c:v>71</c:v>
                </c:pt>
                <c:pt idx="105">
                  <c:v>76</c:v>
                </c:pt>
                <c:pt idx="106">
                  <c:v>77</c:v>
                </c:pt>
                <c:pt idx="107">
                  <c:v>78</c:v>
                </c:pt>
                <c:pt idx="108">
                  <c:v>83</c:v>
                </c:pt>
                <c:pt idx="109">
                  <c:v>91</c:v>
                </c:pt>
                <c:pt idx="110">
                  <c:v>95</c:v>
                </c:pt>
                <c:pt idx="111">
                  <c:v>97</c:v>
                </c:pt>
                <c:pt idx="112">
                  <c:v>104</c:v>
                </c:pt>
                <c:pt idx="113">
                  <c:v>112</c:v>
                </c:pt>
                <c:pt idx="114">
                  <c:v>119</c:v>
                </c:pt>
                <c:pt idx="115">
                  <c:v>122</c:v>
                </c:pt>
                <c:pt idx="116">
                  <c:v>130</c:v>
                </c:pt>
                <c:pt idx="117">
                  <c:v>135</c:v>
                </c:pt>
                <c:pt idx="118">
                  <c:v>142</c:v>
                </c:pt>
                <c:pt idx="119">
                  <c:v>147</c:v>
                </c:pt>
                <c:pt idx="120">
                  <c:v>156</c:v>
                </c:pt>
                <c:pt idx="121">
                  <c:v>173</c:v>
                </c:pt>
                <c:pt idx="122">
                  <c:v>184</c:v>
                </c:pt>
                <c:pt idx="123">
                  <c:v>174</c:v>
                </c:pt>
                <c:pt idx="124">
                  <c:v>188</c:v>
                </c:pt>
                <c:pt idx="125">
                  <c:v>191</c:v>
                </c:pt>
                <c:pt idx="126">
                  <c:v>194</c:v>
                </c:pt>
                <c:pt idx="127">
                  <c:v>196</c:v>
                </c:pt>
                <c:pt idx="128">
                  <c:v>210</c:v>
                </c:pt>
                <c:pt idx="129">
                  <c:v>236</c:v>
                </c:pt>
                <c:pt idx="130">
                  <c:v>243</c:v>
                </c:pt>
                <c:pt idx="131">
                  <c:v>256</c:v>
                </c:pt>
                <c:pt idx="132">
                  <c:v>272</c:v>
                </c:pt>
                <c:pt idx="133">
                  <c:v>275</c:v>
                </c:pt>
                <c:pt idx="134">
                  <c:v>277</c:v>
                </c:pt>
                <c:pt idx="135">
                  <c:v>281</c:v>
                </c:pt>
                <c:pt idx="136">
                  <c:v>295</c:v>
                </c:pt>
                <c:pt idx="137">
                  <c:v>327</c:v>
                </c:pt>
                <c:pt idx="138">
                  <c:v>327</c:v>
                </c:pt>
                <c:pt idx="139">
                  <c:v>356</c:v>
                </c:pt>
                <c:pt idx="140">
                  <c:v>372</c:v>
                </c:pt>
                <c:pt idx="141">
                  <c:v>374</c:v>
                </c:pt>
                <c:pt idx="142">
                  <c:v>370</c:v>
                </c:pt>
                <c:pt idx="143">
                  <c:v>383</c:v>
                </c:pt>
                <c:pt idx="144">
                  <c:v>406</c:v>
                </c:pt>
                <c:pt idx="145">
                  <c:v>419</c:v>
                </c:pt>
                <c:pt idx="146">
                  <c:v>440</c:v>
                </c:pt>
                <c:pt idx="147">
                  <c:v>465</c:v>
                </c:pt>
                <c:pt idx="148">
                  <c:v>507</c:v>
                </c:pt>
                <c:pt idx="149">
                  <c:v>534</c:v>
                </c:pt>
                <c:pt idx="150">
                  <c:v>552</c:v>
                </c:pt>
                <c:pt idx="151">
                  <c:v>566</c:v>
                </c:pt>
                <c:pt idx="152">
                  <c:v>617</c:v>
                </c:pt>
                <c:pt idx="153">
                  <c:v>624</c:v>
                </c:pt>
                <c:pt idx="154">
                  <c:v>663</c:v>
                </c:pt>
                <c:pt idx="155">
                  <c:v>707</c:v>
                </c:pt>
                <c:pt idx="156">
                  <c:v>784</c:v>
                </c:pt>
                <c:pt idx="157">
                  <c:v>750</c:v>
                </c:pt>
                <c:pt idx="158">
                  <c:v>785</c:v>
                </c:pt>
                <c:pt idx="159">
                  <c:v>819</c:v>
                </c:pt>
                <c:pt idx="160">
                  <c:v>836</c:v>
                </c:pt>
                <c:pt idx="161">
                  <c:v>879</c:v>
                </c:pt>
                <c:pt idx="162">
                  <c:v>943</c:v>
                </c:pt>
                <c:pt idx="163">
                  <c:v>850</c:v>
                </c:pt>
                <c:pt idx="164">
                  <c:v>838</c:v>
                </c:pt>
                <c:pt idx="165">
                  <c:v>901</c:v>
                </c:pt>
                <c:pt idx="166">
                  <c:v>955</c:v>
                </c:pt>
                <c:pt idx="167">
                  <c:v>936</c:v>
                </c:pt>
                <c:pt idx="168">
                  <c:v>806</c:v>
                </c:pt>
                <c:pt idx="169">
                  <c:v>932</c:v>
                </c:pt>
                <c:pt idx="170">
                  <c:v>803</c:v>
                </c:pt>
                <c:pt idx="171">
                  <c:v>845</c:v>
                </c:pt>
                <c:pt idx="172">
                  <c:v>970</c:v>
                </c:pt>
                <c:pt idx="173">
                  <c:v>963</c:v>
                </c:pt>
                <c:pt idx="174">
                  <c:v>975</c:v>
                </c:pt>
                <c:pt idx="175">
                  <c:v>983</c:v>
                </c:pt>
                <c:pt idx="176">
                  <c:v>1062</c:v>
                </c:pt>
                <c:pt idx="177">
                  <c:v>1065</c:v>
                </c:pt>
                <c:pt idx="178">
                  <c:v>1145</c:v>
                </c:pt>
                <c:pt idx="179">
                  <c:v>1053</c:v>
                </c:pt>
                <c:pt idx="180">
                  <c:v>940</c:v>
                </c:pt>
                <c:pt idx="181">
                  <c:v>847</c:v>
                </c:pt>
                <c:pt idx="182">
                  <c:v>893</c:v>
                </c:pt>
                <c:pt idx="183">
                  <c:v>973</c:v>
                </c:pt>
                <c:pt idx="184">
                  <c:v>1027</c:v>
                </c:pt>
                <c:pt idx="185">
                  <c:v>1130</c:v>
                </c:pt>
                <c:pt idx="186">
                  <c:v>1209</c:v>
                </c:pt>
                <c:pt idx="187">
                  <c:v>1142</c:v>
                </c:pt>
                <c:pt idx="188">
                  <c:v>1192</c:v>
                </c:pt>
                <c:pt idx="189">
                  <c:v>1299</c:v>
                </c:pt>
                <c:pt idx="190">
                  <c:v>1334</c:v>
                </c:pt>
                <c:pt idx="191">
                  <c:v>1342</c:v>
                </c:pt>
                <c:pt idx="192">
                  <c:v>1391</c:v>
                </c:pt>
                <c:pt idx="193">
                  <c:v>1383</c:v>
                </c:pt>
                <c:pt idx="194">
                  <c:v>1160</c:v>
                </c:pt>
                <c:pt idx="195">
                  <c:v>1238</c:v>
                </c:pt>
                <c:pt idx="196">
                  <c:v>1392</c:v>
                </c:pt>
                <c:pt idx="197">
                  <c:v>1469</c:v>
                </c:pt>
                <c:pt idx="198">
                  <c:v>1419</c:v>
                </c:pt>
                <c:pt idx="199">
                  <c:v>1630</c:v>
                </c:pt>
                <c:pt idx="200">
                  <c:v>1767</c:v>
                </c:pt>
                <c:pt idx="201">
                  <c:v>1795</c:v>
                </c:pt>
                <c:pt idx="202">
                  <c:v>1841</c:v>
                </c:pt>
                <c:pt idx="203">
                  <c:v>1865</c:v>
                </c:pt>
                <c:pt idx="204">
                  <c:v>2043</c:v>
                </c:pt>
                <c:pt idx="205">
                  <c:v>2177</c:v>
                </c:pt>
                <c:pt idx="206">
                  <c:v>2270</c:v>
                </c:pt>
                <c:pt idx="207">
                  <c:v>2330</c:v>
                </c:pt>
                <c:pt idx="208">
                  <c:v>2462</c:v>
                </c:pt>
                <c:pt idx="209">
                  <c:v>2577</c:v>
                </c:pt>
                <c:pt idx="210">
                  <c:v>2594</c:v>
                </c:pt>
                <c:pt idx="211">
                  <c:v>2700</c:v>
                </c:pt>
                <c:pt idx="212">
                  <c:v>2847</c:v>
                </c:pt>
                <c:pt idx="213">
                  <c:v>3008</c:v>
                </c:pt>
                <c:pt idx="214">
                  <c:v>3145</c:v>
                </c:pt>
                <c:pt idx="215">
                  <c:v>3305</c:v>
                </c:pt>
                <c:pt idx="216">
                  <c:v>3411</c:v>
                </c:pt>
                <c:pt idx="217">
                  <c:v>3588</c:v>
                </c:pt>
                <c:pt idx="218">
                  <c:v>3800</c:v>
                </c:pt>
                <c:pt idx="219">
                  <c:v>4076</c:v>
                </c:pt>
                <c:pt idx="220">
                  <c:v>4230</c:v>
                </c:pt>
                <c:pt idx="221">
                  <c:v>4398</c:v>
                </c:pt>
                <c:pt idx="222">
                  <c:v>4634</c:v>
                </c:pt>
                <c:pt idx="223">
                  <c:v>4643</c:v>
                </c:pt>
                <c:pt idx="224">
                  <c:v>4614</c:v>
                </c:pt>
                <c:pt idx="225">
                  <c:v>4883</c:v>
                </c:pt>
                <c:pt idx="226">
                  <c:v>5021</c:v>
                </c:pt>
                <c:pt idx="227">
                  <c:v>5084</c:v>
                </c:pt>
                <c:pt idx="228">
                  <c:v>5367</c:v>
                </c:pt>
                <c:pt idx="229">
                  <c:v>5316</c:v>
                </c:pt>
                <c:pt idx="230">
                  <c:v>5151</c:v>
                </c:pt>
                <c:pt idx="231">
                  <c:v>5119</c:v>
                </c:pt>
                <c:pt idx="232">
                  <c:v>5099</c:v>
                </c:pt>
                <c:pt idx="233">
                  <c:v>5283</c:v>
                </c:pt>
                <c:pt idx="234">
                  <c:v>5434</c:v>
                </c:pt>
                <c:pt idx="235">
                  <c:v>5603</c:v>
                </c:pt>
                <c:pt idx="236">
                  <c:v>5747</c:v>
                </c:pt>
                <c:pt idx="237">
                  <c:v>5960</c:v>
                </c:pt>
                <c:pt idx="238">
                  <c:v>6081</c:v>
                </c:pt>
                <c:pt idx="239">
                  <c:v>6149</c:v>
                </c:pt>
                <c:pt idx="240">
                  <c:v>6241</c:v>
                </c:pt>
                <c:pt idx="241">
                  <c:v>6126</c:v>
                </c:pt>
                <c:pt idx="242">
                  <c:v>6132</c:v>
                </c:pt>
                <c:pt idx="243">
                  <c:v>6249</c:v>
                </c:pt>
                <c:pt idx="244">
                  <c:v>6387</c:v>
                </c:pt>
                <c:pt idx="245">
                  <c:v>6524</c:v>
                </c:pt>
                <c:pt idx="246">
                  <c:v>6649</c:v>
                </c:pt>
                <c:pt idx="247">
                  <c:v>6630</c:v>
                </c:pt>
                <c:pt idx="248">
                  <c:v>6571</c:v>
                </c:pt>
                <c:pt idx="249">
                  <c:v>6738</c:v>
                </c:pt>
                <c:pt idx="250">
                  <c:v>6900</c:v>
                </c:pt>
                <c:pt idx="251">
                  <c:v>6955</c:v>
                </c:pt>
                <c:pt idx="252">
                  <c:v>7289</c:v>
                </c:pt>
                <c:pt idx="253">
                  <c:v>7671</c:v>
                </c:pt>
                <c:pt idx="254">
                  <c:v>7971</c:v>
                </c:pt>
                <c:pt idx="255">
                  <c:v>8225</c:v>
                </c:pt>
                <c:pt idx="256">
                  <c:v>8365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6211312"/>
        <c:axId val="436213664"/>
      </c:lineChart>
      <c:catAx>
        <c:axId val="43621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817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436213664"/>
        <c:crosses val="autoZero"/>
        <c:auto val="1"/>
        <c:lblAlgn val="ctr"/>
        <c:lblOffset val="100"/>
        <c:tickLblSkip val="20"/>
        <c:tickMarkSkip val="5"/>
        <c:noMultiLvlLbl val="0"/>
      </c:catAx>
      <c:valAx>
        <c:axId val="436213664"/>
        <c:scaling>
          <c:orientation val="minMax"/>
        </c:scaling>
        <c:delete val="0"/>
        <c:axPos val="l"/>
        <c:majorGridlines>
          <c:spPr>
            <a:ln w="12700"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563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r>
                  <a:rPr lang="en-US"/>
                  <a:t>Millions of tons</a:t>
                </a:r>
              </a:p>
            </c:rich>
          </c:tx>
          <c:layout>
            <c:manualLayout>
              <c:xMode val="edge"/>
              <c:yMode val="edge"/>
              <c:x val="0"/>
              <c:y val="0.33394833948339481"/>
            </c:manualLayout>
          </c:layout>
          <c:overlay val="0"/>
          <c:spPr>
            <a:noFill/>
            <a:ln w="2481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4817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436211312"/>
        <c:crosses val="autoZero"/>
        <c:crossBetween val="between"/>
      </c:valAx>
      <c:spPr>
        <a:solidFill>
          <a:srgbClr val="FFFFFF"/>
        </a:solidFill>
        <a:ln w="24817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63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"/>
          <c:y val="4.3478260869565223E-2"/>
          <c:w val="0.7673469387755103"/>
          <c:h val="0.875000000000000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Americans</c:v>
                </c:pt>
                <c:pt idx="1">
                  <c:v>Indians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2.2000000000000002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6215232"/>
        <c:axId val="436212096"/>
      </c:barChart>
      <c:catAx>
        <c:axId val="436215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36212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6212096"/>
        <c:scaling>
          <c:orientation val="minMax"/>
        </c:scaling>
        <c:delete val="0"/>
        <c:axPos val="l"/>
        <c:majorGridlines>
          <c:spPr>
            <a:ln w="12700"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Billions</a:t>
                </a:r>
              </a:p>
            </c:rich>
          </c:tx>
          <c:layout>
            <c:manualLayout>
              <c:xMode val="edge"/>
              <c:yMode val="edge"/>
              <c:x val="4.0816326530612275E-3"/>
              <c:y val="0.4184782608695654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36215232"/>
        <c:crosses val="autoZero"/>
        <c:crossBetween val="between"/>
      </c:valAx>
      <c:spPr>
        <a:ln w="19050"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strRef>
              <c:f>Sheet1!$B$1:$M$1</c:f>
              <c:strCache>
                <c:ptCount val="12"/>
                <c:pt idx="0">
                  <c:v>1</c:v>
                </c:pt>
                <c:pt idx="1">
                  <c:v>1000</c:v>
                </c:pt>
                <c:pt idx="2">
                  <c:v>1500</c:v>
                </c:pt>
                <c:pt idx="3">
                  <c:v>1600</c:v>
                </c:pt>
                <c:pt idx="4">
                  <c:v>1700</c:v>
                </c:pt>
                <c:pt idx="5">
                  <c:v>1820</c:v>
                </c:pt>
                <c:pt idx="6">
                  <c:v>1870</c:v>
                </c:pt>
                <c:pt idx="7">
                  <c:v>1900</c:v>
                </c:pt>
                <c:pt idx="8">
                  <c:v>1913</c:v>
                </c:pt>
                <c:pt idx="9">
                  <c:v>1940</c:v>
                </c:pt>
                <c:pt idx="10">
                  <c:v>1970</c:v>
                </c:pt>
                <c:pt idx="11">
                  <c:v>2008</c:v>
                </c:pt>
              </c:strCache>
            </c:strRef>
          </c:cat>
          <c:val>
            <c:numRef>
              <c:f>Sheet1!$B$2:$M$2</c:f>
              <c:numCache>
                <c:formatCode>0.0%</c:formatCode>
                <c:ptCount val="12"/>
                <c:pt idx="0">
                  <c:v>0.25445437467979737</c:v>
                </c:pt>
                <c:pt idx="1">
                  <c:v>0.22683321232921919</c:v>
                </c:pt>
                <c:pt idx="2">
                  <c:v>0.24887142045980806</c:v>
                </c:pt>
                <c:pt idx="3">
                  <c:v>0.28972910328842538</c:v>
                </c:pt>
                <c:pt idx="4">
                  <c:v>0.22314570767912295</c:v>
                </c:pt>
                <c:pt idx="5">
                  <c:v>0.32963144435962533</c:v>
                </c:pt>
                <c:pt idx="6">
                  <c:v>0.17098567170021695</c:v>
                </c:pt>
                <c:pt idx="7">
                  <c:v>0.11063246406447001</c:v>
                </c:pt>
                <c:pt idx="8">
                  <c:v>8.8333058475191989E-2</c:v>
                </c:pt>
                <c:pt idx="9">
                  <c:v>5.3302725723717768E-2</c:v>
                </c:pt>
                <c:pt idx="10">
                  <c:v>4.6269051379624025E-2</c:v>
                </c:pt>
                <c:pt idx="11">
                  <c:v>0.17477351905439514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strRef>
              <c:f>Sheet1!$B$1:$M$1</c:f>
              <c:strCache>
                <c:ptCount val="12"/>
                <c:pt idx="0">
                  <c:v>1</c:v>
                </c:pt>
                <c:pt idx="1">
                  <c:v>1000</c:v>
                </c:pt>
                <c:pt idx="2">
                  <c:v>1500</c:v>
                </c:pt>
                <c:pt idx="3">
                  <c:v>1600</c:v>
                </c:pt>
                <c:pt idx="4">
                  <c:v>1700</c:v>
                </c:pt>
                <c:pt idx="5">
                  <c:v>1820</c:v>
                </c:pt>
                <c:pt idx="6">
                  <c:v>1870</c:v>
                </c:pt>
                <c:pt idx="7">
                  <c:v>1900</c:v>
                </c:pt>
                <c:pt idx="8">
                  <c:v>1913</c:v>
                </c:pt>
                <c:pt idx="9">
                  <c:v>1940</c:v>
                </c:pt>
                <c:pt idx="10">
                  <c:v>1970</c:v>
                </c:pt>
                <c:pt idx="11">
                  <c:v>2008</c:v>
                </c:pt>
              </c:strCache>
            </c:strRef>
          </c:cat>
          <c:val>
            <c:numRef>
              <c:f>Sheet1!$B$3:$M$3</c:f>
              <c:numCache>
                <c:formatCode>0.0%</c:formatCode>
                <c:ptCount val="12"/>
                <c:pt idx="0">
                  <c:v>0.32020265270108728</c:v>
                </c:pt>
                <c:pt idx="1">
                  <c:v>0.27844696719688483</c:v>
                </c:pt>
                <c:pt idx="2">
                  <c:v>0.2436362611297474</c:v>
                </c:pt>
                <c:pt idx="3">
                  <c:v>0.22408735332464147</c:v>
                </c:pt>
                <c:pt idx="4">
                  <c:v>0.24457092961208218</c:v>
                </c:pt>
                <c:pt idx="5">
                  <c:v>0.16065855921354485</c:v>
                </c:pt>
                <c:pt idx="6">
                  <c:v>0.12154995978849299</c:v>
                </c:pt>
                <c:pt idx="7">
                  <c:v>8.6448442931204308E-2</c:v>
                </c:pt>
                <c:pt idx="8">
                  <c:v>7.4726611450435812E-2</c:v>
                </c:pt>
                <c:pt idx="9">
                  <c:v>5.895614607078957E-2</c:v>
                </c:pt>
                <c:pt idx="10">
                  <c:v>3.4112017708265309E-2</c:v>
                </c:pt>
                <c:pt idx="11">
                  <c:v>6.6998614095615749E-2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Sheet1!$B$1:$M$1</c:f>
              <c:strCache>
                <c:ptCount val="12"/>
                <c:pt idx="0">
                  <c:v>1</c:v>
                </c:pt>
                <c:pt idx="1">
                  <c:v>1000</c:v>
                </c:pt>
                <c:pt idx="2">
                  <c:v>1500</c:v>
                </c:pt>
                <c:pt idx="3">
                  <c:v>1600</c:v>
                </c:pt>
                <c:pt idx="4">
                  <c:v>1700</c:v>
                </c:pt>
                <c:pt idx="5">
                  <c:v>1820</c:v>
                </c:pt>
                <c:pt idx="6">
                  <c:v>1870</c:v>
                </c:pt>
                <c:pt idx="7">
                  <c:v>1900</c:v>
                </c:pt>
                <c:pt idx="8">
                  <c:v>1913</c:v>
                </c:pt>
                <c:pt idx="9">
                  <c:v>1940</c:v>
                </c:pt>
                <c:pt idx="10">
                  <c:v>1970</c:v>
                </c:pt>
                <c:pt idx="11">
                  <c:v>2008</c:v>
                </c:pt>
              </c:strCache>
            </c:strRef>
          </c:cat>
          <c:val>
            <c:numRef>
              <c:f>Sheet1!$B$4:$M$4</c:f>
              <c:numCache>
                <c:formatCode>0.0%</c:formatCode>
                <c:ptCount val="12"/>
                <c:pt idx="0">
                  <c:v>1.1384983207149769E-2</c:v>
                </c:pt>
                <c:pt idx="1">
                  <c:v>2.6301894264404994E-2</c:v>
                </c:pt>
                <c:pt idx="2">
                  <c:v>3.1008251416513314E-2</c:v>
                </c:pt>
                <c:pt idx="3">
                  <c:v>2.9033270558694299E-2</c:v>
                </c:pt>
                <c:pt idx="4">
                  <c:v>4.1475995666445678E-2</c:v>
                </c:pt>
                <c:pt idx="5">
                  <c:v>2.9904752950893568E-2</c:v>
                </c:pt>
                <c:pt idx="6">
                  <c:v>2.2883098774552597E-2</c:v>
                </c:pt>
                <c:pt idx="7">
                  <c:v>2.6380908810444598E-2</c:v>
                </c:pt>
                <c:pt idx="8">
                  <c:v>2.6215890415576013E-2</c:v>
                </c:pt>
                <c:pt idx="9">
                  <c:v>4.6579548765775358E-2</c:v>
                </c:pt>
                <c:pt idx="10">
                  <c:v>7.3631148789424491E-2</c:v>
                </c:pt>
                <c:pt idx="11">
                  <c:v>5.6973058878032466E-2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United States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Sheet1!$B$1:$M$1</c:f>
              <c:strCache>
                <c:ptCount val="12"/>
                <c:pt idx="0">
                  <c:v>1</c:v>
                </c:pt>
                <c:pt idx="1">
                  <c:v>1000</c:v>
                </c:pt>
                <c:pt idx="2">
                  <c:v>1500</c:v>
                </c:pt>
                <c:pt idx="3">
                  <c:v>1600</c:v>
                </c:pt>
                <c:pt idx="4">
                  <c:v>1700</c:v>
                </c:pt>
                <c:pt idx="5">
                  <c:v>1820</c:v>
                </c:pt>
                <c:pt idx="6">
                  <c:v>1870</c:v>
                </c:pt>
                <c:pt idx="7">
                  <c:v>1900</c:v>
                </c:pt>
                <c:pt idx="8">
                  <c:v>1913</c:v>
                </c:pt>
                <c:pt idx="9">
                  <c:v>1940</c:v>
                </c:pt>
                <c:pt idx="10">
                  <c:v>1970</c:v>
                </c:pt>
                <c:pt idx="11">
                  <c:v>2008</c:v>
                </c:pt>
              </c:strCache>
            </c:strRef>
          </c:cat>
          <c:val>
            <c:numRef>
              <c:f>Sheet1!$B$5:$M$5</c:f>
              <c:numCache>
                <c:formatCode>0.0%</c:formatCode>
                <c:ptCount val="12"/>
                <c:pt idx="0">
                  <c:v>2.5805961936206149E-3</c:v>
                </c:pt>
                <c:pt idx="1">
                  <c:v>4.2901458649594075E-3</c:v>
                </c:pt>
                <c:pt idx="2">
                  <c:v>3.221636510806578E-3</c:v>
                </c:pt>
                <c:pt idx="3">
                  <c:v>1.8108068955526582E-3</c:v>
                </c:pt>
                <c:pt idx="4">
                  <c:v>1.4202631394552875E-3</c:v>
                </c:pt>
                <c:pt idx="5">
                  <c:v>1.8093680506669197E-2</c:v>
                </c:pt>
                <c:pt idx="6">
                  <c:v>8.8650492610083009E-2</c:v>
                </c:pt>
                <c:pt idx="7">
                  <c:v>0.15847782354511442</c:v>
                </c:pt>
                <c:pt idx="8">
                  <c:v>0.18929641509611553</c:v>
                </c:pt>
                <c:pt idx="9">
                  <c:v>0.20648970702156808</c:v>
                </c:pt>
                <c:pt idx="10">
                  <c:v>0.22387864019025952</c:v>
                </c:pt>
                <c:pt idx="11">
                  <c:v>0.18607815935732647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France</c:v>
                </c:pt>
              </c:strCache>
            </c:strRef>
          </c:tx>
          <c:invertIfNegative val="0"/>
          <c:cat>
            <c:strRef>
              <c:f>Sheet1!$B$1:$M$1</c:f>
              <c:strCache>
                <c:ptCount val="12"/>
                <c:pt idx="0">
                  <c:v>1</c:v>
                </c:pt>
                <c:pt idx="1">
                  <c:v>1000</c:v>
                </c:pt>
                <c:pt idx="2">
                  <c:v>1500</c:v>
                </c:pt>
                <c:pt idx="3">
                  <c:v>1600</c:v>
                </c:pt>
                <c:pt idx="4">
                  <c:v>1700</c:v>
                </c:pt>
                <c:pt idx="5">
                  <c:v>1820</c:v>
                </c:pt>
                <c:pt idx="6">
                  <c:v>1870</c:v>
                </c:pt>
                <c:pt idx="7">
                  <c:v>1900</c:v>
                </c:pt>
                <c:pt idx="8">
                  <c:v>1913</c:v>
                </c:pt>
                <c:pt idx="9">
                  <c:v>1940</c:v>
                </c:pt>
                <c:pt idx="10">
                  <c:v>1970</c:v>
                </c:pt>
                <c:pt idx="11">
                  <c:v>2008</c:v>
                </c:pt>
              </c:strCache>
            </c:strRef>
          </c:cat>
          <c:val>
            <c:numRef>
              <c:f>Sheet1!$B$6:$M$6</c:f>
              <c:numCache>
                <c:formatCode>0.0%</c:formatCode>
                <c:ptCount val="12"/>
                <c:pt idx="0">
                  <c:v>2.2447391890096965E-2</c:v>
                </c:pt>
                <c:pt idx="1">
                  <c:v>2.2795525047851626E-2</c:v>
                </c:pt>
                <c:pt idx="2">
                  <c:v>4.3943122007401712E-2</c:v>
                </c:pt>
                <c:pt idx="3">
                  <c:v>4.6957240813173019E-2</c:v>
                </c:pt>
                <c:pt idx="4">
                  <c:v>5.2657536018627819E-2</c:v>
                </c:pt>
                <c:pt idx="5">
                  <c:v>5.1143342382096182E-2</c:v>
                </c:pt>
                <c:pt idx="6">
                  <c:v>6.4973483769516352E-2</c:v>
                </c:pt>
                <c:pt idx="7">
                  <c:v>5.920597684649679E-2</c:v>
                </c:pt>
                <c:pt idx="8">
                  <c:v>5.2864608463793032E-2</c:v>
                </c:pt>
                <c:pt idx="9">
                  <c:v>3.680750497936297E-2</c:v>
                </c:pt>
                <c:pt idx="10">
                  <c:v>4.3032948435597407E-2</c:v>
                </c:pt>
                <c:pt idx="11">
                  <c:v>2.7927253409021694E-2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Germany</c:v>
                </c:pt>
              </c:strCache>
            </c:strRef>
          </c:tx>
          <c:invertIfNegative val="0"/>
          <c:cat>
            <c:strRef>
              <c:f>Sheet1!$B$1:$M$1</c:f>
              <c:strCache>
                <c:ptCount val="12"/>
                <c:pt idx="0">
                  <c:v>1</c:v>
                </c:pt>
                <c:pt idx="1">
                  <c:v>1000</c:v>
                </c:pt>
                <c:pt idx="2">
                  <c:v>1500</c:v>
                </c:pt>
                <c:pt idx="3">
                  <c:v>1600</c:v>
                </c:pt>
                <c:pt idx="4">
                  <c:v>1700</c:v>
                </c:pt>
                <c:pt idx="5">
                  <c:v>1820</c:v>
                </c:pt>
                <c:pt idx="6">
                  <c:v>1870</c:v>
                </c:pt>
                <c:pt idx="7">
                  <c:v>1900</c:v>
                </c:pt>
                <c:pt idx="8">
                  <c:v>1913</c:v>
                </c:pt>
                <c:pt idx="9">
                  <c:v>1940</c:v>
                </c:pt>
                <c:pt idx="10">
                  <c:v>1970</c:v>
                </c:pt>
                <c:pt idx="11">
                  <c:v>2008</c:v>
                </c:pt>
              </c:strCache>
            </c:strRef>
          </c:cat>
          <c:val>
            <c:numRef>
              <c:f>Sheet1!$B$7:$M$7</c:f>
              <c:numCache>
                <c:formatCode>0.0%</c:formatCode>
                <c:ptCount val="12"/>
                <c:pt idx="0">
                  <c:v>1.1622170357298726E-2</c:v>
                </c:pt>
                <c:pt idx="1">
                  <c:v>1.1839152531186061E-2</c:v>
                </c:pt>
                <c:pt idx="2">
                  <c:v>3.3247288791523881E-2</c:v>
                </c:pt>
                <c:pt idx="3">
                  <c:v>3.8195953450190744E-2</c:v>
                </c:pt>
                <c:pt idx="4">
                  <c:v>3.678670180942064E-2</c:v>
                </c:pt>
                <c:pt idx="5">
                  <c:v>3.8671853483293057E-2</c:v>
                </c:pt>
                <c:pt idx="6">
                  <c:v>6.5017565703228572E-2</c:v>
                </c:pt>
                <c:pt idx="7">
                  <c:v>8.2325012557929636E-2</c:v>
                </c:pt>
                <c:pt idx="8">
                  <c:v>8.683334548601572E-2</c:v>
                </c:pt>
                <c:pt idx="9">
                  <c:v>8.379277321644639E-2</c:v>
                </c:pt>
                <c:pt idx="10">
                  <c:v>6.1245580057863118E-2</c:v>
                </c:pt>
                <c:pt idx="11">
                  <c:v>3.3613355531606499E-2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Italy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Sheet1!$B$1:$M$1</c:f>
              <c:strCache>
                <c:ptCount val="12"/>
                <c:pt idx="0">
                  <c:v>1</c:v>
                </c:pt>
                <c:pt idx="1">
                  <c:v>1000</c:v>
                </c:pt>
                <c:pt idx="2">
                  <c:v>1500</c:v>
                </c:pt>
                <c:pt idx="3">
                  <c:v>1600</c:v>
                </c:pt>
                <c:pt idx="4">
                  <c:v>1700</c:v>
                </c:pt>
                <c:pt idx="5">
                  <c:v>1820</c:v>
                </c:pt>
                <c:pt idx="6">
                  <c:v>1870</c:v>
                </c:pt>
                <c:pt idx="7">
                  <c:v>1900</c:v>
                </c:pt>
                <c:pt idx="8">
                  <c:v>1913</c:v>
                </c:pt>
                <c:pt idx="9">
                  <c:v>1940</c:v>
                </c:pt>
                <c:pt idx="10">
                  <c:v>1970</c:v>
                </c:pt>
                <c:pt idx="11">
                  <c:v>2008</c:v>
                </c:pt>
              </c:strCache>
            </c:strRef>
          </c:cat>
          <c:val>
            <c:numRef>
              <c:f>Sheet1!$B$8:$M$8</c:f>
              <c:numCache>
                <c:formatCode>0.0%</c:formatCode>
                <c:ptCount val="12"/>
                <c:pt idx="0">
                  <c:v>6.1431471888578969E-2</c:v>
                </c:pt>
                <c:pt idx="1">
                  <c:v>1.8563131146458984E-2</c:v>
                </c:pt>
                <c:pt idx="2">
                  <c:v>4.6512377124769952E-2</c:v>
                </c:pt>
                <c:pt idx="3">
                  <c:v>4.348954560818967E-2</c:v>
                </c:pt>
                <c:pt idx="4">
                  <c:v>3.9427798349584167E-2</c:v>
                </c:pt>
                <c:pt idx="5">
                  <c:v>3.2494508305529995E-2</c:v>
                </c:pt>
                <c:pt idx="6">
                  <c:v>3.768101020592849E-2</c:v>
                </c:pt>
                <c:pt idx="7">
                  <c:v>3.0485425178669621E-2</c:v>
                </c:pt>
                <c:pt idx="8">
                  <c:v>3.4936104951810897E-2</c:v>
                </c:pt>
                <c:pt idx="9">
                  <c:v>3.4518771307579535E-2</c:v>
                </c:pt>
                <c:pt idx="10">
                  <c:v>3.7883790561361992E-2</c:v>
                </c:pt>
                <c:pt idx="11">
                  <c:v>2.2710351869048372E-2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United Kingdom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Sheet1!$B$1:$M$1</c:f>
              <c:strCache>
                <c:ptCount val="12"/>
                <c:pt idx="0">
                  <c:v>1</c:v>
                </c:pt>
                <c:pt idx="1">
                  <c:v>1000</c:v>
                </c:pt>
                <c:pt idx="2">
                  <c:v>1500</c:v>
                </c:pt>
                <c:pt idx="3">
                  <c:v>1600</c:v>
                </c:pt>
                <c:pt idx="4">
                  <c:v>1700</c:v>
                </c:pt>
                <c:pt idx="5">
                  <c:v>1820</c:v>
                </c:pt>
                <c:pt idx="6">
                  <c:v>1870</c:v>
                </c:pt>
                <c:pt idx="7">
                  <c:v>1900</c:v>
                </c:pt>
                <c:pt idx="8">
                  <c:v>1913</c:v>
                </c:pt>
                <c:pt idx="9">
                  <c:v>1940</c:v>
                </c:pt>
                <c:pt idx="10">
                  <c:v>1970</c:v>
                </c:pt>
                <c:pt idx="11">
                  <c:v>2008</c:v>
                </c:pt>
              </c:strCache>
            </c:strRef>
          </c:cat>
          <c:val>
            <c:numRef>
              <c:f>Sheet1!$B$9:$M$9</c:f>
              <c:numCache>
                <c:formatCode>0.0%</c:formatCode>
                <c:ptCount val="12"/>
                <c:pt idx="0">
                  <c:v>3.0359955219066057E-3</c:v>
                </c:pt>
                <c:pt idx="1">
                  <c:v>6.6002244076298604E-3</c:v>
                </c:pt>
                <c:pt idx="2">
                  <c:v>1.1336133472400641E-2</c:v>
                </c:pt>
                <c:pt idx="3">
                  <c:v>1.81291950359747E-2</c:v>
                </c:pt>
                <c:pt idx="4">
                  <c:v>2.8860717192460483E-2</c:v>
                </c:pt>
                <c:pt idx="5">
                  <c:v>5.2244997777943766E-2</c:v>
                </c:pt>
                <c:pt idx="6">
                  <c:v>9.0277648277948042E-2</c:v>
                </c:pt>
                <c:pt idx="7">
                  <c:v>9.374838524753551E-2</c:v>
                </c:pt>
                <c:pt idx="8">
                  <c:v>8.2181637522027687E-2</c:v>
                </c:pt>
                <c:pt idx="9">
                  <c:v>7.3432876765874885E-2</c:v>
                </c:pt>
                <c:pt idx="10">
                  <c:v>4.3514353980404458E-2</c:v>
                </c:pt>
                <c:pt idx="11">
                  <c:v>2.8386252699541443E-2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991552"/>
        <c:axId val="21986456"/>
      </c:barChart>
      <c:catAx>
        <c:axId val="21991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986456"/>
        <c:crosses val="autoZero"/>
        <c:auto val="1"/>
        <c:lblAlgn val="ctr"/>
        <c:lblOffset val="100"/>
        <c:noMultiLvlLbl val="0"/>
      </c:catAx>
      <c:valAx>
        <c:axId val="21986456"/>
        <c:scaling>
          <c:orientation val="minMax"/>
        </c:scaling>
        <c:delete val="0"/>
        <c:axPos val="l"/>
        <c:majorGridlines>
          <c:spPr>
            <a:ln w="12700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991552"/>
        <c:crosses val="autoZero"/>
        <c:crossBetween val="between"/>
      </c:valAx>
      <c:spPr>
        <a:ln w="19050">
          <a:solidFill>
            <a:schemeClr val="bg1">
              <a:lumMod val="65000"/>
            </a:schemeClr>
          </a:solidFill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15041886610536"/>
          <c:y val="3.3741323700118959E-2"/>
          <c:w val="0.81256119265415261"/>
          <c:h val="0.8751735448971468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Coal</c:v>
                </c:pt>
              </c:strCache>
            </c:strRef>
          </c:tx>
          <c:marker>
            <c:symbol val="none"/>
          </c:marker>
          <c:xVal>
            <c:numRef>
              <c:f>Sheet1!$A$2:$A$103</c:f>
              <c:numCache>
                <c:formatCode>General</c:formatCode>
                <c:ptCount val="102"/>
                <c:pt idx="0">
                  <c:v>1645</c:v>
                </c:pt>
                <c:pt idx="1">
                  <c:v>1655</c:v>
                </c:pt>
                <c:pt idx="2">
                  <c:v>1665</c:v>
                </c:pt>
                <c:pt idx="3">
                  <c:v>1675</c:v>
                </c:pt>
                <c:pt idx="4">
                  <c:v>1685</c:v>
                </c:pt>
                <c:pt idx="5">
                  <c:v>1695</c:v>
                </c:pt>
                <c:pt idx="6">
                  <c:v>1705</c:v>
                </c:pt>
                <c:pt idx="7">
                  <c:v>1715</c:v>
                </c:pt>
                <c:pt idx="8">
                  <c:v>1725</c:v>
                </c:pt>
                <c:pt idx="9">
                  <c:v>1735</c:v>
                </c:pt>
                <c:pt idx="10">
                  <c:v>1745</c:v>
                </c:pt>
                <c:pt idx="11">
                  <c:v>1755</c:v>
                </c:pt>
                <c:pt idx="12">
                  <c:v>1765</c:v>
                </c:pt>
                <c:pt idx="13">
                  <c:v>1775</c:v>
                </c:pt>
                <c:pt idx="14">
                  <c:v>1785</c:v>
                </c:pt>
                <c:pt idx="15">
                  <c:v>1795</c:v>
                </c:pt>
                <c:pt idx="16">
                  <c:v>1805</c:v>
                </c:pt>
                <c:pt idx="17">
                  <c:v>1815</c:v>
                </c:pt>
                <c:pt idx="18">
                  <c:v>1825</c:v>
                </c:pt>
                <c:pt idx="19">
                  <c:v>1835</c:v>
                </c:pt>
                <c:pt idx="20">
                  <c:v>1845</c:v>
                </c:pt>
                <c:pt idx="21">
                  <c:v>1850</c:v>
                </c:pt>
                <c:pt idx="22">
                  <c:v>1855</c:v>
                </c:pt>
                <c:pt idx="23">
                  <c:v>1860</c:v>
                </c:pt>
                <c:pt idx="24">
                  <c:v>1865</c:v>
                </c:pt>
                <c:pt idx="25">
                  <c:v>1870</c:v>
                </c:pt>
                <c:pt idx="26">
                  <c:v>1875</c:v>
                </c:pt>
                <c:pt idx="27">
                  <c:v>1880</c:v>
                </c:pt>
                <c:pt idx="28">
                  <c:v>1885</c:v>
                </c:pt>
                <c:pt idx="29">
                  <c:v>1890</c:v>
                </c:pt>
                <c:pt idx="30">
                  <c:v>1895</c:v>
                </c:pt>
                <c:pt idx="31">
                  <c:v>1900</c:v>
                </c:pt>
                <c:pt idx="32">
                  <c:v>1905</c:v>
                </c:pt>
                <c:pt idx="33">
                  <c:v>1910</c:v>
                </c:pt>
                <c:pt idx="34">
                  <c:v>1915</c:v>
                </c:pt>
                <c:pt idx="35">
                  <c:v>1920</c:v>
                </c:pt>
                <c:pt idx="36">
                  <c:v>1925</c:v>
                </c:pt>
                <c:pt idx="37">
                  <c:v>1930</c:v>
                </c:pt>
                <c:pt idx="38">
                  <c:v>1935</c:v>
                </c:pt>
                <c:pt idx="39">
                  <c:v>1940</c:v>
                </c:pt>
                <c:pt idx="40">
                  <c:v>1945</c:v>
                </c:pt>
                <c:pt idx="41">
                  <c:v>1949</c:v>
                </c:pt>
                <c:pt idx="42">
                  <c:v>1950</c:v>
                </c:pt>
                <c:pt idx="43">
                  <c:v>1951</c:v>
                </c:pt>
                <c:pt idx="44">
                  <c:v>1952</c:v>
                </c:pt>
                <c:pt idx="45">
                  <c:v>1953</c:v>
                </c:pt>
                <c:pt idx="46">
                  <c:v>1954</c:v>
                </c:pt>
                <c:pt idx="47">
                  <c:v>1955</c:v>
                </c:pt>
                <c:pt idx="48">
                  <c:v>1956</c:v>
                </c:pt>
                <c:pt idx="49">
                  <c:v>1957</c:v>
                </c:pt>
                <c:pt idx="50">
                  <c:v>1958</c:v>
                </c:pt>
                <c:pt idx="51">
                  <c:v>1959</c:v>
                </c:pt>
                <c:pt idx="52">
                  <c:v>1960</c:v>
                </c:pt>
                <c:pt idx="53">
                  <c:v>1961</c:v>
                </c:pt>
                <c:pt idx="54">
                  <c:v>1962</c:v>
                </c:pt>
                <c:pt idx="55">
                  <c:v>1963</c:v>
                </c:pt>
                <c:pt idx="56">
                  <c:v>1964</c:v>
                </c:pt>
                <c:pt idx="57">
                  <c:v>1965</c:v>
                </c:pt>
                <c:pt idx="58">
                  <c:v>1966</c:v>
                </c:pt>
                <c:pt idx="59">
                  <c:v>1967</c:v>
                </c:pt>
                <c:pt idx="60">
                  <c:v>1968</c:v>
                </c:pt>
                <c:pt idx="61">
                  <c:v>1969</c:v>
                </c:pt>
                <c:pt idx="62">
                  <c:v>1970</c:v>
                </c:pt>
                <c:pt idx="63">
                  <c:v>1971</c:v>
                </c:pt>
                <c:pt idx="64">
                  <c:v>1972</c:v>
                </c:pt>
                <c:pt idx="65">
                  <c:v>1973</c:v>
                </c:pt>
                <c:pt idx="66">
                  <c:v>1974</c:v>
                </c:pt>
                <c:pt idx="67">
                  <c:v>1975</c:v>
                </c:pt>
                <c:pt idx="68">
                  <c:v>1976</c:v>
                </c:pt>
                <c:pt idx="69">
                  <c:v>1977</c:v>
                </c:pt>
                <c:pt idx="70">
                  <c:v>1978</c:v>
                </c:pt>
                <c:pt idx="71">
                  <c:v>1979</c:v>
                </c:pt>
                <c:pt idx="72">
                  <c:v>1980</c:v>
                </c:pt>
                <c:pt idx="73">
                  <c:v>1981</c:v>
                </c:pt>
                <c:pt idx="74">
                  <c:v>1982</c:v>
                </c:pt>
                <c:pt idx="75">
                  <c:v>1983</c:v>
                </c:pt>
                <c:pt idx="76">
                  <c:v>1984</c:v>
                </c:pt>
                <c:pt idx="77">
                  <c:v>1985</c:v>
                </c:pt>
                <c:pt idx="78">
                  <c:v>1986</c:v>
                </c:pt>
                <c:pt idx="79">
                  <c:v>1987</c:v>
                </c:pt>
                <c:pt idx="80">
                  <c:v>1988</c:v>
                </c:pt>
                <c:pt idx="81">
                  <c:v>1989</c:v>
                </c:pt>
                <c:pt idx="82">
                  <c:v>1990</c:v>
                </c:pt>
                <c:pt idx="83">
                  <c:v>1991</c:v>
                </c:pt>
                <c:pt idx="84">
                  <c:v>1992</c:v>
                </c:pt>
                <c:pt idx="85">
                  <c:v>1993</c:v>
                </c:pt>
                <c:pt idx="86">
                  <c:v>1994</c:v>
                </c:pt>
                <c:pt idx="87">
                  <c:v>1995</c:v>
                </c:pt>
                <c:pt idx="88">
                  <c:v>1996</c:v>
                </c:pt>
                <c:pt idx="89">
                  <c:v>1997</c:v>
                </c:pt>
                <c:pt idx="90">
                  <c:v>1998</c:v>
                </c:pt>
                <c:pt idx="91">
                  <c:v>1999</c:v>
                </c:pt>
                <c:pt idx="92">
                  <c:v>2000</c:v>
                </c:pt>
                <c:pt idx="93">
                  <c:v>2001</c:v>
                </c:pt>
                <c:pt idx="94">
                  <c:v>2002</c:v>
                </c:pt>
                <c:pt idx="95">
                  <c:v>2003</c:v>
                </c:pt>
                <c:pt idx="96">
                  <c:v>2004</c:v>
                </c:pt>
                <c:pt idx="97">
                  <c:v>2005</c:v>
                </c:pt>
                <c:pt idx="98">
                  <c:v>2006</c:v>
                </c:pt>
                <c:pt idx="99">
                  <c:v>2007</c:v>
                </c:pt>
                <c:pt idx="100">
                  <c:v>2008</c:v>
                </c:pt>
                <c:pt idx="101">
                  <c:v>2009</c:v>
                </c:pt>
              </c:numCache>
            </c:numRef>
          </c:xVal>
          <c:yVal>
            <c:numRef>
              <c:f>Sheet1!$B$2:$B$103</c:f>
              <c:numCache>
                <c:formatCode>General</c:formatCode>
                <c:ptCount val="102"/>
                <c:pt idx="21">
                  <c:v>219000</c:v>
                </c:pt>
                <c:pt idx="22">
                  <c:v>421000</c:v>
                </c:pt>
                <c:pt idx="23">
                  <c:v>518000</c:v>
                </c:pt>
                <c:pt idx="24">
                  <c:v>632000</c:v>
                </c:pt>
                <c:pt idx="25">
                  <c:v>1048000</c:v>
                </c:pt>
                <c:pt idx="26">
                  <c:v>1440000</c:v>
                </c:pt>
                <c:pt idx="27">
                  <c:v>2054000</c:v>
                </c:pt>
                <c:pt idx="28">
                  <c:v>2840000</c:v>
                </c:pt>
                <c:pt idx="29">
                  <c:v>4062000</c:v>
                </c:pt>
                <c:pt idx="30">
                  <c:v>4950000</c:v>
                </c:pt>
                <c:pt idx="31">
                  <c:v>6841000</c:v>
                </c:pt>
                <c:pt idx="32">
                  <c:v>10001000</c:v>
                </c:pt>
                <c:pt idx="33">
                  <c:v>12714000</c:v>
                </c:pt>
                <c:pt idx="34">
                  <c:v>13294000</c:v>
                </c:pt>
                <c:pt idx="35">
                  <c:v>15504000</c:v>
                </c:pt>
                <c:pt idx="36">
                  <c:v>14706000</c:v>
                </c:pt>
                <c:pt idx="37">
                  <c:v>13639000</c:v>
                </c:pt>
                <c:pt idx="38">
                  <c:v>10634000</c:v>
                </c:pt>
                <c:pt idx="39">
                  <c:v>12535000</c:v>
                </c:pt>
                <c:pt idx="40">
                  <c:v>15972000</c:v>
                </c:pt>
                <c:pt idx="41">
                  <c:v>11980905</c:v>
                </c:pt>
                <c:pt idx="42">
                  <c:v>12347109</c:v>
                </c:pt>
                <c:pt idx="43">
                  <c:v>12552996</c:v>
                </c:pt>
                <c:pt idx="44">
                  <c:v>11306479</c:v>
                </c:pt>
                <c:pt idx="45">
                  <c:v>11372684</c:v>
                </c:pt>
                <c:pt idx="46">
                  <c:v>9714667</c:v>
                </c:pt>
                <c:pt idx="47">
                  <c:v>11167259</c:v>
                </c:pt>
                <c:pt idx="48">
                  <c:v>11349723</c:v>
                </c:pt>
                <c:pt idx="49">
                  <c:v>10820631</c:v>
                </c:pt>
                <c:pt idx="50">
                  <c:v>9533287</c:v>
                </c:pt>
                <c:pt idx="51">
                  <c:v>9518353</c:v>
                </c:pt>
                <c:pt idx="52">
                  <c:v>9837785</c:v>
                </c:pt>
                <c:pt idx="53">
                  <c:v>9623351</c:v>
                </c:pt>
                <c:pt idx="54">
                  <c:v>9906454</c:v>
                </c:pt>
                <c:pt idx="55">
                  <c:v>10412538</c:v>
                </c:pt>
                <c:pt idx="56">
                  <c:v>10964385</c:v>
                </c:pt>
                <c:pt idx="57">
                  <c:v>11580608</c:v>
                </c:pt>
                <c:pt idx="58">
                  <c:v>12143080</c:v>
                </c:pt>
                <c:pt idx="59">
                  <c:v>11913750</c:v>
                </c:pt>
                <c:pt idx="60">
                  <c:v>12330677</c:v>
                </c:pt>
                <c:pt idx="61">
                  <c:v>12381540</c:v>
                </c:pt>
                <c:pt idx="62">
                  <c:v>12264528</c:v>
                </c:pt>
                <c:pt idx="63">
                  <c:v>11598411</c:v>
                </c:pt>
                <c:pt idx="64">
                  <c:v>12076917</c:v>
                </c:pt>
                <c:pt idx="65">
                  <c:v>12971490</c:v>
                </c:pt>
                <c:pt idx="66">
                  <c:v>12662878</c:v>
                </c:pt>
                <c:pt idx="67">
                  <c:v>12662786</c:v>
                </c:pt>
                <c:pt idx="68">
                  <c:v>13584067</c:v>
                </c:pt>
                <c:pt idx="69">
                  <c:v>13922103</c:v>
                </c:pt>
                <c:pt idx="70">
                  <c:v>13765575</c:v>
                </c:pt>
                <c:pt idx="71">
                  <c:v>15039586</c:v>
                </c:pt>
                <c:pt idx="72">
                  <c:v>15422809</c:v>
                </c:pt>
                <c:pt idx="73">
                  <c:v>15907526</c:v>
                </c:pt>
                <c:pt idx="74">
                  <c:v>15321581</c:v>
                </c:pt>
                <c:pt idx="75">
                  <c:v>15894442</c:v>
                </c:pt>
                <c:pt idx="76">
                  <c:v>17070622</c:v>
                </c:pt>
                <c:pt idx="77">
                  <c:v>17478428</c:v>
                </c:pt>
                <c:pt idx="78">
                  <c:v>17260405</c:v>
                </c:pt>
                <c:pt idx="79">
                  <c:v>18008451</c:v>
                </c:pt>
                <c:pt idx="80">
                  <c:v>18846312</c:v>
                </c:pt>
                <c:pt idx="81">
                  <c:v>19069762</c:v>
                </c:pt>
                <c:pt idx="82">
                  <c:v>19172635</c:v>
                </c:pt>
                <c:pt idx="83">
                  <c:v>18991670</c:v>
                </c:pt>
                <c:pt idx="84">
                  <c:v>19122471</c:v>
                </c:pt>
                <c:pt idx="85">
                  <c:v>19835148</c:v>
                </c:pt>
                <c:pt idx="86">
                  <c:v>19909463</c:v>
                </c:pt>
                <c:pt idx="87">
                  <c:v>20088727</c:v>
                </c:pt>
                <c:pt idx="88">
                  <c:v>21001914</c:v>
                </c:pt>
                <c:pt idx="89">
                  <c:v>21445411</c:v>
                </c:pt>
                <c:pt idx="90">
                  <c:v>21655744</c:v>
                </c:pt>
                <c:pt idx="91">
                  <c:v>21622544</c:v>
                </c:pt>
                <c:pt idx="92">
                  <c:v>22579528</c:v>
                </c:pt>
                <c:pt idx="93">
                  <c:v>21914268</c:v>
                </c:pt>
                <c:pt idx="94">
                  <c:v>21903989</c:v>
                </c:pt>
                <c:pt idx="95">
                  <c:v>22320928</c:v>
                </c:pt>
                <c:pt idx="96">
                  <c:v>22466195</c:v>
                </c:pt>
                <c:pt idx="97">
                  <c:v>22796543</c:v>
                </c:pt>
                <c:pt idx="98">
                  <c:v>22447160</c:v>
                </c:pt>
                <c:pt idx="99">
                  <c:v>22749466</c:v>
                </c:pt>
                <c:pt idx="100">
                  <c:v>22385196</c:v>
                </c:pt>
                <c:pt idx="101">
                  <c:v>19761368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Biomass</c:v>
                </c:pt>
              </c:strCache>
            </c:strRef>
          </c:tx>
          <c:marker>
            <c:symbol val="none"/>
          </c:marker>
          <c:xVal>
            <c:numRef>
              <c:f>Sheet1!$A$2:$A$103</c:f>
              <c:numCache>
                <c:formatCode>General</c:formatCode>
                <c:ptCount val="102"/>
                <c:pt idx="0">
                  <c:v>1645</c:v>
                </c:pt>
                <c:pt idx="1">
                  <c:v>1655</c:v>
                </c:pt>
                <c:pt idx="2">
                  <c:v>1665</c:v>
                </c:pt>
                <c:pt idx="3">
                  <c:v>1675</c:v>
                </c:pt>
                <c:pt idx="4">
                  <c:v>1685</c:v>
                </c:pt>
                <c:pt idx="5">
                  <c:v>1695</c:v>
                </c:pt>
                <c:pt idx="6">
                  <c:v>1705</c:v>
                </c:pt>
                <c:pt idx="7">
                  <c:v>1715</c:v>
                </c:pt>
                <c:pt idx="8">
                  <c:v>1725</c:v>
                </c:pt>
                <c:pt idx="9">
                  <c:v>1735</c:v>
                </c:pt>
                <c:pt idx="10">
                  <c:v>1745</c:v>
                </c:pt>
                <c:pt idx="11">
                  <c:v>1755</c:v>
                </c:pt>
                <c:pt idx="12">
                  <c:v>1765</c:v>
                </c:pt>
                <c:pt idx="13">
                  <c:v>1775</c:v>
                </c:pt>
                <c:pt idx="14">
                  <c:v>1785</c:v>
                </c:pt>
                <c:pt idx="15">
                  <c:v>1795</c:v>
                </c:pt>
                <c:pt idx="16">
                  <c:v>1805</c:v>
                </c:pt>
                <c:pt idx="17">
                  <c:v>1815</c:v>
                </c:pt>
                <c:pt idx="18">
                  <c:v>1825</c:v>
                </c:pt>
                <c:pt idx="19">
                  <c:v>1835</c:v>
                </c:pt>
                <c:pt idx="20">
                  <c:v>1845</c:v>
                </c:pt>
                <c:pt idx="21">
                  <c:v>1850</c:v>
                </c:pt>
                <c:pt idx="22">
                  <c:v>1855</c:v>
                </c:pt>
                <c:pt idx="23">
                  <c:v>1860</c:v>
                </c:pt>
                <c:pt idx="24">
                  <c:v>1865</c:v>
                </c:pt>
                <c:pt idx="25">
                  <c:v>1870</c:v>
                </c:pt>
                <c:pt idx="26">
                  <c:v>1875</c:v>
                </c:pt>
                <c:pt idx="27">
                  <c:v>1880</c:v>
                </c:pt>
                <c:pt idx="28">
                  <c:v>1885</c:v>
                </c:pt>
                <c:pt idx="29">
                  <c:v>1890</c:v>
                </c:pt>
                <c:pt idx="30">
                  <c:v>1895</c:v>
                </c:pt>
                <c:pt idx="31">
                  <c:v>1900</c:v>
                </c:pt>
                <c:pt idx="32">
                  <c:v>1905</c:v>
                </c:pt>
                <c:pt idx="33">
                  <c:v>1910</c:v>
                </c:pt>
                <c:pt idx="34">
                  <c:v>1915</c:v>
                </c:pt>
                <c:pt idx="35">
                  <c:v>1920</c:v>
                </c:pt>
                <c:pt idx="36">
                  <c:v>1925</c:v>
                </c:pt>
                <c:pt idx="37">
                  <c:v>1930</c:v>
                </c:pt>
                <c:pt idx="38">
                  <c:v>1935</c:v>
                </c:pt>
                <c:pt idx="39">
                  <c:v>1940</c:v>
                </c:pt>
                <c:pt idx="40">
                  <c:v>1945</c:v>
                </c:pt>
                <c:pt idx="41">
                  <c:v>1949</c:v>
                </c:pt>
                <c:pt idx="42">
                  <c:v>1950</c:v>
                </c:pt>
                <c:pt idx="43">
                  <c:v>1951</c:v>
                </c:pt>
                <c:pt idx="44">
                  <c:v>1952</c:v>
                </c:pt>
                <c:pt idx="45">
                  <c:v>1953</c:v>
                </c:pt>
                <c:pt idx="46">
                  <c:v>1954</c:v>
                </c:pt>
                <c:pt idx="47">
                  <c:v>1955</c:v>
                </c:pt>
                <c:pt idx="48">
                  <c:v>1956</c:v>
                </c:pt>
                <c:pt idx="49">
                  <c:v>1957</c:v>
                </c:pt>
                <c:pt idx="50">
                  <c:v>1958</c:v>
                </c:pt>
                <c:pt idx="51">
                  <c:v>1959</c:v>
                </c:pt>
                <c:pt idx="52">
                  <c:v>1960</c:v>
                </c:pt>
                <c:pt idx="53">
                  <c:v>1961</c:v>
                </c:pt>
                <c:pt idx="54">
                  <c:v>1962</c:v>
                </c:pt>
                <c:pt idx="55">
                  <c:v>1963</c:v>
                </c:pt>
                <c:pt idx="56">
                  <c:v>1964</c:v>
                </c:pt>
                <c:pt idx="57">
                  <c:v>1965</c:v>
                </c:pt>
                <c:pt idx="58">
                  <c:v>1966</c:v>
                </c:pt>
                <c:pt idx="59">
                  <c:v>1967</c:v>
                </c:pt>
                <c:pt idx="60">
                  <c:v>1968</c:v>
                </c:pt>
                <c:pt idx="61">
                  <c:v>1969</c:v>
                </c:pt>
                <c:pt idx="62">
                  <c:v>1970</c:v>
                </c:pt>
                <c:pt idx="63">
                  <c:v>1971</c:v>
                </c:pt>
                <c:pt idx="64">
                  <c:v>1972</c:v>
                </c:pt>
                <c:pt idx="65">
                  <c:v>1973</c:v>
                </c:pt>
                <c:pt idx="66">
                  <c:v>1974</c:v>
                </c:pt>
                <c:pt idx="67">
                  <c:v>1975</c:v>
                </c:pt>
                <c:pt idx="68">
                  <c:v>1976</c:v>
                </c:pt>
                <c:pt idx="69">
                  <c:v>1977</c:v>
                </c:pt>
                <c:pt idx="70">
                  <c:v>1978</c:v>
                </c:pt>
                <c:pt idx="71">
                  <c:v>1979</c:v>
                </c:pt>
                <c:pt idx="72">
                  <c:v>1980</c:v>
                </c:pt>
                <c:pt idx="73">
                  <c:v>1981</c:v>
                </c:pt>
                <c:pt idx="74">
                  <c:v>1982</c:v>
                </c:pt>
                <c:pt idx="75">
                  <c:v>1983</c:v>
                </c:pt>
                <c:pt idx="76">
                  <c:v>1984</c:v>
                </c:pt>
                <c:pt idx="77">
                  <c:v>1985</c:v>
                </c:pt>
                <c:pt idx="78">
                  <c:v>1986</c:v>
                </c:pt>
                <c:pt idx="79">
                  <c:v>1987</c:v>
                </c:pt>
                <c:pt idx="80">
                  <c:v>1988</c:v>
                </c:pt>
                <c:pt idx="81">
                  <c:v>1989</c:v>
                </c:pt>
                <c:pt idx="82">
                  <c:v>1990</c:v>
                </c:pt>
                <c:pt idx="83">
                  <c:v>1991</c:v>
                </c:pt>
                <c:pt idx="84">
                  <c:v>1992</c:v>
                </c:pt>
                <c:pt idx="85">
                  <c:v>1993</c:v>
                </c:pt>
                <c:pt idx="86">
                  <c:v>1994</c:v>
                </c:pt>
                <c:pt idx="87">
                  <c:v>1995</c:v>
                </c:pt>
                <c:pt idx="88">
                  <c:v>1996</c:v>
                </c:pt>
                <c:pt idx="89">
                  <c:v>1997</c:v>
                </c:pt>
                <c:pt idx="90">
                  <c:v>1998</c:v>
                </c:pt>
                <c:pt idx="91">
                  <c:v>1999</c:v>
                </c:pt>
                <c:pt idx="92">
                  <c:v>2000</c:v>
                </c:pt>
                <c:pt idx="93">
                  <c:v>2001</c:v>
                </c:pt>
                <c:pt idx="94">
                  <c:v>2002</c:v>
                </c:pt>
                <c:pt idx="95">
                  <c:v>2003</c:v>
                </c:pt>
                <c:pt idx="96">
                  <c:v>2004</c:v>
                </c:pt>
                <c:pt idx="97">
                  <c:v>2005</c:v>
                </c:pt>
                <c:pt idx="98">
                  <c:v>2006</c:v>
                </c:pt>
                <c:pt idx="99">
                  <c:v>2007</c:v>
                </c:pt>
                <c:pt idx="100">
                  <c:v>2008</c:v>
                </c:pt>
                <c:pt idx="101">
                  <c:v>2009</c:v>
                </c:pt>
              </c:numCache>
            </c:numRef>
          </c:xVal>
          <c:yVal>
            <c:numRef>
              <c:f>Sheet1!$C$2:$C$103</c:f>
              <c:numCache>
                <c:formatCode>General</c:formatCode>
                <c:ptCount val="102"/>
                <c:pt idx="0">
                  <c:v>1000</c:v>
                </c:pt>
                <c:pt idx="1">
                  <c:v>2000</c:v>
                </c:pt>
                <c:pt idx="2">
                  <c:v>5000</c:v>
                </c:pt>
                <c:pt idx="3">
                  <c:v>7000</c:v>
                </c:pt>
                <c:pt idx="4">
                  <c:v>9000</c:v>
                </c:pt>
                <c:pt idx="5">
                  <c:v>14000</c:v>
                </c:pt>
                <c:pt idx="6">
                  <c:v>22000</c:v>
                </c:pt>
                <c:pt idx="7">
                  <c:v>37000</c:v>
                </c:pt>
                <c:pt idx="8">
                  <c:v>56000</c:v>
                </c:pt>
                <c:pt idx="9">
                  <c:v>80000</c:v>
                </c:pt>
                <c:pt idx="10">
                  <c:v>112000</c:v>
                </c:pt>
                <c:pt idx="11">
                  <c:v>155000</c:v>
                </c:pt>
                <c:pt idx="12">
                  <c:v>200000</c:v>
                </c:pt>
                <c:pt idx="13">
                  <c:v>249000</c:v>
                </c:pt>
                <c:pt idx="14">
                  <c:v>310000</c:v>
                </c:pt>
                <c:pt idx="15">
                  <c:v>402000</c:v>
                </c:pt>
                <c:pt idx="16">
                  <c:v>537000</c:v>
                </c:pt>
                <c:pt idx="17">
                  <c:v>714000</c:v>
                </c:pt>
                <c:pt idx="18">
                  <c:v>960000</c:v>
                </c:pt>
                <c:pt idx="19">
                  <c:v>1305000</c:v>
                </c:pt>
                <c:pt idx="20">
                  <c:v>1757000</c:v>
                </c:pt>
                <c:pt idx="21">
                  <c:v>2138000</c:v>
                </c:pt>
                <c:pt idx="22">
                  <c:v>2389000</c:v>
                </c:pt>
                <c:pt idx="23">
                  <c:v>2641000</c:v>
                </c:pt>
                <c:pt idx="24">
                  <c:v>2767000</c:v>
                </c:pt>
                <c:pt idx="25">
                  <c:v>2893000</c:v>
                </c:pt>
                <c:pt idx="26">
                  <c:v>2872000</c:v>
                </c:pt>
                <c:pt idx="27">
                  <c:v>2851000</c:v>
                </c:pt>
                <c:pt idx="28">
                  <c:v>2683000</c:v>
                </c:pt>
                <c:pt idx="29">
                  <c:v>2515000</c:v>
                </c:pt>
                <c:pt idx="30">
                  <c:v>2306000</c:v>
                </c:pt>
                <c:pt idx="31">
                  <c:v>2015000.0000000002</c:v>
                </c:pt>
                <c:pt idx="32">
                  <c:v>1843000</c:v>
                </c:pt>
                <c:pt idx="33">
                  <c:v>1765000</c:v>
                </c:pt>
                <c:pt idx="34">
                  <c:v>1688000</c:v>
                </c:pt>
                <c:pt idx="35">
                  <c:v>1610000</c:v>
                </c:pt>
                <c:pt idx="36">
                  <c:v>1533000</c:v>
                </c:pt>
                <c:pt idx="37">
                  <c:v>1455000</c:v>
                </c:pt>
                <c:pt idx="38">
                  <c:v>1397000</c:v>
                </c:pt>
                <c:pt idx="39">
                  <c:v>1358000</c:v>
                </c:pt>
                <c:pt idx="40">
                  <c:v>1261000</c:v>
                </c:pt>
                <c:pt idx="41">
                  <c:v>1549262</c:v>
                </c:pt>
                <c:pt idx="42">
                  <c:v>1562307</c:v>
                </c:pt>
                <c:pt idx="43">
                  <c:v>1534669</c:v>
                </c:pt>
                <c:pt idx="44">
                  <c:v>1474369</c:v>
                </c:pt>
                <c:pt idx="45">
                  <c:v>1418601</c:v>
                </c:pt>
                <c:pt idx="46">
                  <c:v>1394327</c:v>
                </c:pt>
                <c:pt idx="47">
                  <c:v>1424143</c:v>
                </c:pt>
                <c:pt idx="48">
                  <c:v>1415871</c:v>
                </c:pt>
                <c:pt idx="49">
                  <c:v>1333581</c:v>
                </c:pt>
                <c:pt idx="50">
                  <c:v>1323123</c:v>
                </c:pt>
                <c:pt idx="51">
                  <c:v>1352874</c:v>
                </c:pt>
                <c:pt idx="52">
                  <c:v>1319870</c:v>
                </c:pt>
                <c:pt idx="53">
                  <c:v>1294762</c:v>
                </c:pt>
                <c:pt idx="54">
                  <c:v>1300242</c:v>
                </c:pt>
                <c:pt idx="55">
                  <c:v>1323316</c:v>
                </c:pt>
                <c:pt idx="56">
                  <c:v>1336802</c:v>
                </c:pt>
                <c:pt idx="57">
                  <c:v>1334761</c:v>
                </c:pt>
                <c:pt idx="58">
                  <c:v>1368985</c:v>
                </c:pt>
                <c:pt idx="59">
                  <c:v>1340249</c:v>
                </c:pt>
                <c:pt idx="60">
                  <c:v>1419495</c:v>
                </c:pt>
                <c:pt idx="61">
                  <c:v>1440487</c:v>
                </c:pt>
                <c:pt idx="62">
                  <c:v>1430962</c:v>
                </c:pt>
                <c:pt idx="63">
                  <c:v>1432323</c:v>
                </c:pt>
                <c:pt idx="64">
                  <c:v>1503065</c:v>
                </c:pt>
                <c:pt idx="65">
                  <c:v>1529068</c:v>
                </c:pt>
                <c:pt idx="66">
                  <c:v>1539657</c:v>
                </c:pt>
                <c:pt idx="67">
                  <c:v>1498734</c:v>
                </c:pt>
                <c:pt idx="68">
                  <c:v>1713373</c:v>
                </c:pt>
                <c:pt idx="69">
                  <c:v>1838332</c:v>
                </c:pt>
                <c:pt idx="70">
                  <c:v>2037605</c:v>
                </c:pt>
                <c:pt idx="71">
                  <c:v>2151906</c:v>
                </c:pt>
                <c:pt idx="72">
                  <c:v>2475500</c:v>
                </c:pt>
                <c:pt idx="73">
                  <c:v>2596287</c:v>
                </c:pt>
                <c:pt idx="74">
                  <c:v>2663463</c:v>
                </c:pt>
                <c:pt idx="75">
                  <c:v>2904434</c:v>
                </c:pt>
                <c:pt idx="76">
                  <c:v>2971143</c:v>
                </c:pt>
                <c:pt idx="77">
                  <c:v>3016261</c:v>
                </c:pt>
                <c:pt idx="78">
                  <c:v>2932128</c:v>
                </c:pt>
                <c:pt idx="79">
                  <c:v>2874922</c:v>
                </c:pt>
                <c:pt idx="80">
                  <c:v>3016087</c:v>
                </c:pt>
                <c:pt idx="81">
                  <c:v>3159398</c:v>
                </c:pt>
                <c:pt idx="82">
                  <c:v>2735145</c:v>
                </c:pt>
                <c:pt idx="83">
                  <c:v>2781838</c:v>
                </c:pt>
                <c:pt idx="84">
                  <c:v>2931724</c:v>
                </c:pt>
                <c:pt idx="85">
                  <c:v>2908226</c:v>
                </c:pt>
                <c:pt idx="86">
                  <c:v>3027595</c:v>
                </c:pt>
                <c:pt idx="87">
                  <c:v>3101207</c:v>
                </c:pt>
                <c:pt idx="88">
                  <c:v>3156852</c:v>
                </c:pt>
                <c:pt idx="89">
                  <c:v>3105279</c:v>
                </c:pt>
                <c:pt idx="90">
                  <c:v>2927554</c:v>
                </c:pt>
                <c:pt idx="91">
                  <c:v>2963358</c:v>
                </c:pt>
                <c:pt idx="92">
                  <c:v>3008305</c:v>
                </c:pt>
                <c:pt idx="93">
                  <c:v>2622428</c:v>
                </c:pt>
                <c:pt idx="94">
                  <c:v>2700694</c:v>
                </c:pt>
                <c:pt idx="95">
                  <c:v>2807264</c:v>
                </c:pt>
                <c:pt idx="96">
                  <c:v>3009831</c:v>
                </c:pt>
                <c:pt idx="97">
                  <c:v>3116597</c:v>
                </c:pt>
                <c:pt idx="98">
                  <c:v>3276606</c:v>
                </c:pt>
                <c:pt idx="99">
                  <c:v>3502595</c:v>
                </c:pt>
                <c:pt idx="100">
                  <c:v>3852376</c:v>
                </c:pt>
                <c:pt idx="101">
                  <c:v>3882980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Petroleum</c:v>
                </c:pt>
              </c:strCache>
            </c:strRef>
          </c:tx>
          <c:marker>
            <c:symbol val="none"/>
          </c:marker>
          <c:xVal>
            <c:numRef>
              <c:f>Sheet1!$A$2:$A$103</c:f>
              <c:numCache>
                <c:formatCode>General</c:formatCode>
                <c:ptCount val="102"/>
                <c:pt idx="0">
                  <c:v>1645</c:v>
                </c:pt>
                <c:pt idx="1">
                  <c:v>1655</c:v>
                </c:pt>
                <c:pt idx="2">
                  <c:v>1665</c:v>
                </c:pt>
                <c:pt idx="3">
                  <c:v>1675</c:v>
                </c:pt>
                <c:pt idx="4">
                  <c:v>1685</c:v>
                </c:pt>
                <c:pt idx="5">
                  <c:v>1695</c:v>
                </c:pt>
                <c:pt idx="6">
                  <c:v>1705</c:v>
                </c:pt>
                <c:pt idx="7">
                  <c:v>1715</c:v>
                </c:pt>
                <c:pt idx="8">
                  <c:v>1725</c:v>
                </c:pt>
                <c:pt idx="9">
                  <c:v>1735</c:v>
                </c:pt>
                <c:pt idx="10">
                  <c:v>1745</c:v>
                </c:pt>
                <c:pt idx="11">
                  <c:v>1755</c:v>
                </c:pt>
                <c:pt idx="12">
                  <c:v>1765</c:v>
                </c:pt>
                <c:pt idx="13">
                  <c:v>1775</c:v>
                </c:pt>
                <c:pt idx="14">
                  <c:v>1785</c:v>
                </c:pt>
                <c:pt idx="15">
                  <c:v>1795</c:v>
                </c:pt>
                <c:pt idx="16">
                  <c:v>1805</c:v>
                </c:pt>
                <c:pt idx="17">
                  <c:v>1815</c:v>
                </c:pt>
                <c:pt idx="18">
                  <c:v>1825</c:v>
                </c:pt>
                <c:pt idx="19">
                  <c:v>1835</c:v>
                </c:pt>
                <c:pt idx="20">
                  <c:v>1845</c:v>
                </c:pt>
                <c:pt idx="21">
                  <c:v>1850</c:v>
                </c:pt>
                <c:pt idx="22">
                  <c:v>1855</c:v>
                </c:pt>
                <c:pt idx="23">
                  <c:v>1860</c:v>
                </c:pt>
                <c:pt idx="24">
                  <c:v>1865</c:v>
                </c:pt>
                <c:pt idx="25">
                  <c:v>1870</c:v>
                </c:pt>
                <c:pt idx="26">
                  <c:v>1875</c:v>
                </c:pt>
                <c:pt idx="27">
                  <c:v>1880</c:v>
                </c:pt>
                <c:pt idx="28">
                  <c:v>1885</c:v>
                </c:pt>
                <c:pt idx="29">
                  <c:v>1890</c:v>
                </c:pt>
                <c:pt idx="30">
                  <c:v>1895</c:v>
                </c:pt>
                <c:pt idx="31">
                  <c:v>1900</c:v>
                </c:pt>
                <c:pt idx="32">
                  <c:v>1905</c:v>
                </c:pt>
                <c:pt idx="33">
                  <c:v>1910</c:v>
                </c:pt>
                <c:pt idx="34">
                  <c:v>1915</c:v>
                </c:pt>
                <c:pt idx="35">
                  <c:v>1920</c:v>
                </c:pt>
                <c:pt idx="36">
                  <c:v>1925</c:v>
                </c:pt>
                <c:pt idx="37">
                  <c:v>1930</c:v>
                </c:pt>
                <c:pt idx="38">
                  <c:v>1935</c:v>
                </c:pt>
                <c:pt idx="39">
                  <c:v>1940</c:v>
                </c:pt>
                <c:pt idx="40">
                  <c:v>1945</c:v>
                </c:pt>
                <c:pt idx="41">
                  <c:v>1949</c:v>
                </c:pt>
                <c:pt idx="42">
                  <c:v>1950</c:v>
                </c:pt>
                <c:pt idx="43">
                  <c:v>1951</c:v>
                </c:pt>
                <c:pt idx="44">
                  <c:v>1952</c:v>
                </c:pt>
                <c:pt idx="45">
                  <c:v>1953</c:v>
                </c:pt>
                <c:pt idx="46">
                  <c:v>1954</c:v>
                </c:pt>
                <c:pt idx="47">
                  <c:v>1955</c:v>
                </c:pt>
                <c:pt idx="48">
                  <c:v>1956</c:v>
                </c:pt>
                <c:pt idx="49">
                  <c:v>1957</c:v>
                </c:pt>
                <c:pt idx="50">
                  <c:v>1958</c:v>
                </c:pt>
                <c:pt idx="51">
                  <c:v>1959</c:v>
                </c:pt>
                <c:pt idx="52">
                  <c:v>1960</c:v>
                </c:pt>
                <c:pt idx="53">
                  <c:v>1961</c:v>
                </c:pt>
                <c:pt idx="54">
                  <c:v>1962</c:v>
                </c:pt>
                <c:pt idx="55">
                  <c:v>1963</c:v>
                </c:pt>
                <c:pt idx="56">
                  <c:v>1964</c:v>
                </c:pt>
                <c:pt idx="57">
                  <c:v>1965</c:v>
                </c:pt>
                <c:pt idx="58">
                  <c:v>1966</c:v>
                </c:pt>
                <c:pt idx="59">
                  <c:v>1967</c:v>
                </c:pt>
                <c:pt idx="60">
                  <c:v>1968</c:v>
                </c:pt>
                <c:pt idx="61">
                  <c:v>1969</c:v>
                </c:pt>
                <c:pt idx="62">
                  <c:v>1970</c:v>
                </c:pt>
                <c:pt idx="63">
                  <c:v>1971</c:v>
                </c:pt>
                <c:pt idx="64">
                  <c:v>1972</c:v>
                </c:pt>
                <c:pt idx="65">
                  <c:v>1973</c:v>
                </c:pt>
                <c:pt idx="66">
                  <c:v>1974</c:v>
                </c:pt>
                <c:pt idx="67">
                  <c:v>1975</c:v>
                </c:pt>
                <c:pt idx="68">
                  <c:v>1976</c:v>
                </c:pt>
                <c:pt idx="69">
                  <c:v>1977</c:v>
                </c:pt>
                <c:pt idx="70">
                  <c:v>1978</c:v>
                </c:pt>
                <c:pt idx="71">
                  <c:v>1979</c:v>
                </c:pt>
                <c:pt idx="72">
                  <c:v>1980</c:v>
                </c:pt>
                <c:pt idx="73">
                  <c:v>1981</c:v>
                </c:pt>
                <c:pt idx="74">
                  <c:v>1982</c:v>
                </c:pt>
                <c:pt idx="75">
                  <c:v>1983</c:v>
                </c:pt>
                <c:pt idx="76">
                  <c:v>1984</c:v>
                </c:pt>
                <c:pt idx="77">
                  <c:v>1985</c:v>
                </c:pt>
                <c:pt idx="78">
                  <c:v>1986</c:v>
                </c:pt>
                <c:pt idx="79">
                  <c:v>1987</c:v>
                </c:pt>
                <c:pt idx="80">
                  <c:v>1988</c:v>
                </c:pt>
                <c:pt idx="81">
                  <c:v>1989</c:v>
                </c:pt>
                <c:pt idx="82">
                  <c:v>1990</c:v>
                </c:pt>
                <c:pt idx="83">
                  <c:v>1991</c:v>
                </c:pt>
                <c:pt idx="84">
                  <c:v>1992</c:v>
                </c:pt>
                <c:pt idx="85">
                  <c:v>1993</c:v>
                </c:pt>
                <c:pt idx="86">
                  <c:v>1994</c:v>
                </c:pt>
                <c:pt idx="87">
                  <c:v>1995</c:v>
                </c:pt>
                <c:pt idx="88">
                  <c:v>1996</c:v>
                </c:pt>
                <c:pt idx="89">
                  <c:v>1997</c:v>
                </c:pt>
                <c:pt idx="90">
                  <c:v>1998</c:v>
                </c:pt>
                <c:pt idx="91">
                  <c:v>1999</c:v>
                </c:pt>
                <c:pt idx="92">
                  <c:v>2000</c:v>
                </c:pt>
                <c:pt idx="93">
                  <c:v>2001</c:v>
                </c:pt>
                <c:pt idx="94">
                  <c:v>2002</c:v>
                </c:pt>
                <c:pt idx="95">
                  <c:v>2003</c:v>
                </c:pt>
                <c:pt idx="96">
                  <c:v>2004</c:v>
                </c:pt>
                <c:pt idx="97">
                  <c:v>2005</c:v>
                </c:pt>
                <c:pt idx="98">
                  <c:v>2006</c:v>
                </c:pt>
                <c:pt idx="99">
                  <c:v>2007</c:v>
                </c:pt>
                <c:pt idx="100">
                  <c:v>2008</c:v>
                </c:pt>
                <c:pt idx="101">
                  <c:v>2009</c:v>
                </c:pt>
              </c:numCache>
            </c:numRef>
          </c:xVal>
          <c:yVal>
            <c:numRef>
              <c:f>Sheet1!$D$2:$D$103</c:f>
              <c:numCache>
                <c:formatCode>General</c:formatCode>
                <c:ptCount val="102"/>
                <c:pt idx="23">
                  <c:v>3000</c:v>
                </c:pt>
                <c:pt idx="24">
                  <c:v>10000</c:v>
                </c:pt>
                <c:pt idx="25">
                  <c:v>11000</c:v>
                </c:pt>
                <c:pt idx="26">
                  <c:v>11000</c:v>
                </c:pt>
                <c:pt idx="27">
                  <c:v>96000</c:v>
                </c:pt>
                <c:pt idx="28">
                  <c:v>40000</c:v>
                </c:pt>
                <c:pt idx="29">
                  <c:v>156000</c:v>
                </c:pt>
                <c:pt idx="30">
                  <c:v>168000</c:v>
                </c:pt>
                <c:pt idx="31">
                  <c:v>229000</c:v>
                </c:pt>
                <c:pt idx="32">
                  <c:v>610000</c:v>
                </c:pt>
                <c:pt idx="33">
                  <c:v>1006999.9999999998</c:v>
                </c:pt>
                <c:pt idx="34">
                  <c:v>1418000</c:v>
                </c:pt>
                <c:pt idx="35">
                  <c:v>2676000</c:v>
                </c:pt>
                <c:pt idx="36">
                  <c:v>4280000</c:v>
                </c:pt>
                <c:pt idx="37">
                  <c:v>5897000</c:v>
                </c:pt>
                <c:pt idx="38">
                  <c:v>5675000</c:v>
                </c:pt>
                <c:pt idx="39">
                  <c:v>7760000</c:v>
                </c:pt>
                <c:pt idx="40">
                  <c:v>10110000</c:v>
                </c:pt>
                <c:pt idx="41">
                  <c:v>11882722</c:v>
                </c:pt>
                <c:pt idx="42">
                  <c:v>13315484</c:v>
                </c:pt>
                <c:pt idx="43">
                  <c:v>14428043</c:v>
                </c:pt>
                <c:pt idx="44">
                  <c:v>14955682</c:v>
                </c:pt>
                <c:pt idx="45">
                  <c:v>15555829</c:v>
                </c:pt>
                <c:pt idx="46">
                  <c:v>15839176</c:v>
                </c:pt>
                <c:pt idx="47">
                  <c:v>17254955</c:v>
                </c:pt>
                <c:pt idx="48">
                  <c:v>17937473</c:v>
                </c:pt>
                <c:pt idx="49">
                  <c:v>17931667</c:v>
                </c:pt>
                <c:pt idx="50">
                  <c:v>18526937</c:v>
                </c:pt>
                <c:pt idx="51">
                  <c:v>19322650</c:v>
                </c:pt>
                <c:pt idx="52">
                  <c:v>19919230</c:v>
                </c:pt>
                <c:pt idx="53">
                  <c:v>20216387</c:v>
                </c:pt>
                <c:pt idx="54">
                  <c:v>21048981</c:v>
                </c:pt>
                <c:pt idx="55">
                  <c:v>21700828</c:v>
                </c:pt>
                <c:pt idx="56">
                  <c:v>22301257</c:v>
                </c:pt>
                <c:pt idx="57">
                  <c:v>23245680</c:v>
                </c:pt>
                <c:pt idx="58">
                  <c:v>24400523</c:v>
                </c:pt>
                <c:pt idx="59">
                  <c:v>25283661</c:v>
                </c:pt>
                <c:pt idx="60">
                  <c:v>26979447</c:v>
                </c:pt>
                <c:pt idx="61">
                  <c:v>28338336</c:v>
                </c:pt>
                <c:pt idx="62">
                  <c:v>29520695</c:v>
                </c:pt>
                <c:pt idx="63">
                  <c:v>30561290</c:v>
                </c:pt>
                <c:pt idx="64">
                  <c:v>32946738</c:v>
                </c:pt>
                <c:pt idx="65">
                  <c:v>34839926</c:v>
                </c:pt>
                <c:pt idx="66">
                  <c:v>33454627</c:v>
                </c:pt>
                <c:pt idx="67">
                  <c:v>32730587</c:v>
                </c:pt>
                <c:pt idx="68">
                  <c:v>35174688</c:v>
                </c:pt>
                <c:pt idx="69">
                  <c:v>37122168</c:v>
                </c:pt>
                <c:pt idx="70">
                  <c:v>37965295</c:v>
                </c:pt>
                <c:pt idx="71">
                  <c:v>37123381</c:v>
                </c:pt>
                <c:pt idx="72">
                  <c:v>34202356</c:v>
                </c:pt>
                <c:pt idx="73">
                  <c:v>31931050</c:v>
                </c:pt>
                <c:pt idx="74">
                  <c:v>30231608</c:v>
                </c:pt>
                <c:pt idx="75">
                  <c:v>30053921</c:v>
                </c:pt>
                <c:pt idx="76">
                  <c:v>31051327</c:v>
                </c:pt>
                <c:pt idx="77">
                  <c:v>30922149</c:v>
                </c:pt>
                <c:pt idx="78">
                  <c:v>32196080</c:v>
                </c:pt>
                <c:pt idx="79">
                  <c:v>32865053</c:v>
                </c:pt>
                <c:pt idx="80">
                  <c:v>34221992</c:v>
                </c:pt>
                <c:pt idx="81">
                  <c:v>34211114</c:v>
                </c:pt>
                <c:pt idx="82">
                  <c:v>33552534</c:v>
                </c:pt>
                <c:pt idx="83">
                  <c:v>32845361</c:v>
                </c:pt>
                <c:pt idx="84">
                  <c:v>33526585</c:v>
                </c:pt>
                <c:pt idx="85">
                  <c:v>33743833</c:v>
                </c:pt>
                <c:pt idx="86">
                  <c:v>34560929</c:v>
                </c:pt>
                <c:pt idx="87">
                  <c:v>34436177</c:v>
                </c:pt>
                <c:pt idx="88">
                  <c:v>35672721</c:v>
                </c:pt>
                <c:pt idx="89">
                  <c:v>36159119</c:v>
                </c:pt>
                <c:pt idx="90">
                  <c:v>36815826</c:v>
                </c:pt>
                <c:pt idx="91">
                  <c:v>37837256</c:v>
                </c:pt>
                <c:pt idx="92">
                  <c:v>38263359</c:v>
                </c:pt>
                <c:pt idx="93">
                  <c:v>38185485</c:v>
                </c:pt>
                <c:pt idx="94">
                  <c:v>38225482</c:v>
                </c:pt>
                <c:pt idx="95">
                  <c:v>38807568</c:v>
                </c:pt>
                <c:pt idx="96">
                  <c:v>40292321</c:v>
                </c:pt>
                <c:pt idx="97">
                  <c:v>40391006</c:v>
                </c:pt>
                <c:pt idx="98">
                  <c:v>39955019</c:v>
                </c:pt>
                <c:pt idx="99">
                  <c:v>39769279</c:v>
                </c:pt>
                <c:pt idx="100">
                  <c:v>37278994</c:v>
                </c:pt>
                <c:pt idx="101">
                  <c:v>35268228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Natural Gas</c:v>
                </c:pt>
              </c:strCache>
            </c:strRef>
          </c:tx>
          <c:marker>
            <c:symbol val="none"/>
          </c:marker>
          <c:xVal>
            <c:numRef>
              <c:f>Sheet1!$A$2:$A$103</c:f>
              <c:numCache>
                <c:formatCode>General</c:formatCode>
                <c:ptCount val="102"/>
                <c:pt idx="0">
                  <c:v>1645</c:v>
                </c:pt>
                <c:pt idx="1">
                  <c:v>1655</c:v>
                </c:pt>
                <c:pt idx="2">
                  <c:v>1665</c:v>
                </c:pt>
                <c:pt idx="3">
                  <c:v>1675</c:v>
                </c:pt>
                <c:pt idx="4">
                  <c:v>1685</c:v>
                </c:pt>
                <c:pt idx="5">
                  <c:v>1695</c:v>
                </c:pt>
                <c:pt idx="6">
                  <c:v>1705</c:v>
                </c:pt>
                <c:pt idx="7">
                  <c:v>1715</c:v>
                </c:pt>
                <c:pt idx="8">
                  <c:v>1725</c:v>
                </c:pt>
                <c:pt idx="9">
                  <c:v>1735</c:v>
                </c:pt>
                <c:pt idx="10">
                  <c:v>1745</c:v>
                </c:pt>
                <c:pt idx="11">
                  <c:v>1755</c:v>
                </c:pt>
                <c:pt idx="12">
                  <c:v>1765</c:v>
                </c:pt>
                <c:pt idx="13">
                  <c:v>1775</c:v>
                </c:pt>
                <c:pt idx="14">
                  <c:v>1785</c:v>
                </c:pt>
                <c:pt idx="15">
                  <c:v>1795</c:v>
                </c:pt>
                <c:pt idx="16">
                  <c:v>1805</c:v>
                </c:pt>
                <c:pt idx="17">
                  <c:v>1815</c:v>
                </c:pt>
                <c:pt idx="18">
                  <c:v>1825</c:v>
                </c:pt>
                <c:pt idx="19">
                  <c:v>1835</c:v>
                </c:pt>
                <c:pt idx="20">
                  <c:v>1845</c:v>
                </c:pt>
                <c:pt idx="21">
                  <c:v>1850</c:v>
                </c:pt>
                <c:pt idx="22">
                  <c:v>1855</c:v>
                </c:pt>
                <c:pt idx="23">
                  <c:v>1860</c:v>
                </c:pt>
                <c:pt idx="24">
                  <c:v>1865</c:v>
                </c:pt>
                <c:pt idx="25">
                  <c:v>1870</c:v>
                </c:pt>
                <c:pt idx="26">
                  <c:v>1875</c:v>
                </c:pt>
                <c:pt idx="27">
                  <c:v>1880</c:v>
                </c:pt>
                <c:pt idx="28">
                  <c:v>1885</c:v>
                </c:pt>
                <c:pt idx="29">
                  <c:v>1890</c:v>
                </c:pt>
                <c:pt idx="30">
                  <c:v>1895</c:v>
                </c:pt>
                <c:pt idx="31">
                  <c:v>1900</c:v>
                </c:pt>
                <c:pt idx="32">
                  <c:v>1905</c:v>
                </c:pt>
                <c:pt idx="33">
                  <c:v>1910</c:v>
                </c:pt>
                <c:pt idx="34">
                  <c:v>1915</c:v>
                </c:pt>
                <c:pt idx="35">
                  <c:v>1920</c:v>
                </c:pt>
                <c:pt idx="36">
                  <c:v>1925</c:v>
                </c:pt>
                <c:pt idx="37">
                  <c:v>1930</c:v>
                </c:pt>
                <c:pt idx="38">
                  <c:v>1935</c:v>
                </c:pt>
                <c:pt idx="39">
                  <c:v>1940</c:v>
                </c:pt>
                <c:pt idx="40">
                  <c:v>1945</c:v>
                </c:pt>
                <c:pt idx="41">
                  <c:v>1949</c:v>
                </c:pt>
                <c:pt idx="42">
                  <c:v>1950</c:v>
                </c:pt>
                <c:pt idx="43">
                  <c:v>1951</c:v>
                </c:pt>
                <c:pt idx="44">
                  <c:v>1952</c:v>
                </c:pt>
                <c:pt idx="45">
                  <c:v>1953</c:v>
                </c:pt>
                <c:pt idx="46">
                  <c:v>1954</c:v>
                </c:pt>
                <c:pt idx="47">
                  <c:v>1955</c:v>
                </c:pt>
                <c:pt idx="48">
                  <c:v>1956</c:v>
                </c:pt>
                <c:pt idx="49">
                  <c:v>1957</c:v>
                </c:pt>
                <c:pt idx="50">
                  <c:v>1958</c:v>
                </c:pt>
                <c:pt idx="51">
                  <c:v>1959</c:v>
                </c:pt>
                <c:pt idx="52">
                  <c:v>1960</c:v>
                </c:pt>
                <c:pt idx="53">
                  <c:v>1961</c:v>
                </c:pt>
                <c:pt idx="54">
                  <c:v>1962</c:v>
                </c:pt>
                <c:pt idx="55">
                  <c:v>1963</c:v>
                </c:pt>
                <c:pt idx="56">
                  <c:v>1964</c:v>
                </c:pt>
                <c:pt idx="57">
                  <c:v>1965</c:v>
                </c:pt>
                <c:pt idx="58">
                  <c:v>1966</c:v>
                </c:pt>
                <c:pt idx="59">
                  <c:v>1967</c:v>
                </c:pt>
                <c:pt idx="60">
                  <c:v>1968</c:v>
                </c:pt>
                <c:pt idx="61">
                  <c:v>1969</c:v>
                </c:pt>
                <c:pt idx="62">
                  <c:v>1970</c:v>
                </c:pt>
                <c:pt idx="63">
                  <c:v>1971</c:v>
                </c:pt>
                <c:pt idx="64">
                  <c:v>1972</c:v>
                </c:pt>
                <c:pt idx="65">
                  <c:v>1973</c:v>
                </c:pt>
                <c:pt idx="66">
                  <c:v>1974</c:v>
                </c:pt>
                <c:pt idx="67">
                  <c:v>1975</c:v>
                </c:pt>
                <c:pt idx="68">
                  <c:v>1976</c:v>
                </c:pt>
                <c:pt idx="69">
                  <c:v>1977</c:v>
                </c:pt>
                <c:pt idx="70">
                  <c:v>1978</c:v>
                </c:pt>
                <c:pt idx="71">
                  <c:v>1979</c:v>
                </c:pt>
                <c:pt idx="72">
                  <c:v>1980</c:v>
                </c:pt>
                <c:pt idx="73">
                  <c:v>1981</c:v>
                </c:pt>
                <c:pt idx="74">
                  <c:v>1982</c:v>
                </c:pt>
                <c:pt idx="75">
                  <c:v>1983</c:v>
                </c:pt>
                <c:pt idx="76">
                  <c:v>1984</c:v>
                </c:pt>
                <c:pt idx="77">
                  <c:v>1985</c:v>
                </c:pt>
                <c:pt idx="78">
                  <c:v>1986</c:v>
                </c:pt>
                <c:pt idx="79">
                  <c:v>1987</c:v>
                </c:pt>
                <c:pt idx="80">
                  <c:v>1988</c:v>
                </c:pt>
                <c:pt idx="81">
                  <c:v>1989</c:v>
                </c:pt>
                <c:pt idx="82">
                  <c:v>1990</c:v>
                </c:pt>
                <c:pt idx="83">
                  <c:v>1991</c:v>
                </c:pt>
                <c:pt idx="84">
                  <c:v>1992</c:v>
                </c:pt>
                <c:pt idx="85">
                  <c:v>1993</c:v>
                </c:pt>
                <c:pt idx="86">
                  <c:v>1994</c:v>
                </c:pt>
                <c:pt idx="87">
                  <c:v>1995</c:v>
                </c:pt>
                <c:pt idx="88">
                  <c:v>1996</c:v>
                </c:pt>
                <c:pt idx="89">
                  <c:v>1997</c:v>
                </c:pt>
                <c:pt idx="90">
                  <c:v>1998</c:v>
                </c:pt>
                <c:pt idx="91">
                  <c:v>1999</c:v>
                </c:pt>
                <c:pt idx="92">
                  <c:v>2000</c:v>
                </c:pt>
                <c:pt idx="93">
                  <c:v>2001</c:v>
                </c:pt>
                <c:pt idx="94">
                  <c:v>2002</c:v>
                </c:pt>
                <c:pt idx="95">
                  <c:v>2003</c:v>
                </c:pt>
                <c:pt idx="96">
                  <c:v>2004</c:v>
                </c:pt>
                <c:pt idx="97">
                  <c:v>2005</c:v>
                </c:pt>
                <c:pt idx="98">
                  <c:v>2006</c:v>
                </c:pt>
                <c:pt idx="99">
                  <c:v>2007</c:v>
                </c:pt>
                <c:pt idx="100">
                  <c:v>2008</c:v>
                </c:pt>
                <c:pt idx="101">
                  <c:v>2009</c:v>
                </c:pt>
              </c:numCache>
            </c:numRef>
          </c:xVal>
          <c:yVal>
            <c:numRef>
              <c:f>Sheet1!$E$2:$E$103</c:f>
              <c:numCache>
                <c:formatCode>General</c:formatCode>
                <c:ptCount val="102"/>
                <c:pt idx="28">
                  <c:v>82000</c:v>
                </c:pt>
                <c:pt idx="29">
                  <c:v>257000</c:v>
                </c:pt>
                <c:pt idx="30">
                  <c:v>147000</c:v>
                </c:pt>
                <c:pt idx="31">
                  <c:v>252000</c:v>
                </c:pt>
                <c:pt idx="32">
                  <c:v>372000</c:v>
                </c:pt>
                <c:pt idx="33">
                  <c:v>540000</c:v>
                </c:pt>
                <c:pt idx="34">
                  <c:v>673000</c:v>
                </c:pt>
                <c:pt idx="35">
                  <c:v>813000</c:v>
                </c:pt>
                <c:pt idx="36">
                  <c:v>1191000</c:v>
                </c:pt>
                <c:pt idx="37">
                  <c:v>1932000</c:v>
                </c:pt>
                <c:pt idx="38">
                  <c:v>1919000</c:v>
                </c:pt>
                <c:pt idx="39">
                  <c:v>2665000</c:v>
                </c:pt>
                <c:pt idx="40">
                  <c:v>3871000</c:v>
                </c:pt>
                <c:pt idx="41">
                  <c:v>5145142</c:v>
                </c:pt>
                <c:pt idx="42">
                  <c:v>5968371</c:v>
                </c:pt>
                <c:pt idx="43">
                  <c:v>7048518</c:v>
                </c:pt>
                <c:pt idx="44">
                  <c:v>7549621</c:v>
                </c:pt>
                <c:pt idx="45">
                  <c:v>7906645</c:v>
                </c:pt>
                <c:pt idx="46">
                  <c:v>8330202</c:v>
                </c:pt>
                <c:pt idx="47">
                  <c:v>8997935</c:v>
                </c:pt>
                <c:pt idx="48">
                  <c:v>9613975</c:v>
                </c:pt>
                <c:pt idx="49">
                  <c:v>10190753</c:v>
                </c:pt>
                <c:pt idx="50">
                  <c:v>10663199</c:v>
                </c:pt>
                <c:pt idx="51">
                  <c:v>11717422</c:v>
                </c:pt>
                <c:pt idx="52">
                  <c:v>12385366</c:v>
                </c:pt>
                <c:pt idx="53">
                  <c:v>12926392</c:v>
                </c:pt>
                <c:pt idx="54">
                  <c:v>13730841</c:v>
                </c:pt>
                <c:pt idx="55">
                  <c:v>14403306</c:v>
                </c:pt>
                <c:pt idx="56">
                  <c:v>15287850</c:v>
                </c:pt>
                <c:pt idx="57">
                  <c:v>15768667</c:v>
                </c:pt>
                <c:pt idx="58">
                  <c:v>16995332</c:v>
                </c:pt>
                <c:pt idx="59">
                  <c:v>17944788</c:v>
                </c:pt>
                <c:pt idx="60">
                  <c:v>19209656</c:v>
                </c:pt>
                <c:pt idx="61">
                  <c:v>20677984</c:v>
                </c:pt>
                <c:pt idx="62">
                  <c:v>21794707</c:v>
                </c:pt>
                <c:pt idx="63">
                  <c:v>22469052</c:v>
                </c:pt>
                <c:pt idx="64">
                  <c:v>22698190</c:v>
                </c:pt>
                <c:pt idx="65">
                  <c:v>22512399</c:v>
                </c:pt>
                <c:pt idx="66">
                  <c:v>21732488</c:v>
                </c:pt>
                <c:pt idx="67">
                  <c:v>19947883</c:v>
                </c:pt>
                <c:pt idx="68">
                  <c:v>20345426</c:v>
                </c:pt>
                <c:pt idx="69">
                  <c:v>19930513</c:v>
                </c:pt>
                <c:pt idx="70">
                  <c:v>20000400</c:v>
                </c:pt>
                <c:pt idx="71">
                  <c:v>20665817</c:v>
                </c:pt>
                <c:pt idx="72">
                  <c:v>20235459</c:v>
                </c:pt>
                <c:pt idx="73">
                  <c:v>19747309</c:v>
                </c:pt>
                <c:pt idx="74">
                  <c:v>18356222</c:v>
                </c:pt>
                <c:pt idx="75">
                  <c:v>17220836</c:v>
                </c:pt>
                <c:pt idx="76">
                  <c:v>18393613</c:v>
                </c:pt>
                <c:pt idx="77">
                  <c:v>17703482</c:v>
                </c:pt>
                <c:pt idx="78">
                  <c:v>16591364</c:v>
                </c:pt>
                <c:pt idx="79">
                  <c:v>17639801</c:v>
                </c:pt>
                <c:pt idx="80">
                  <c:v>18448393</c:v>
                </c:pt>
                <c:pt idx="81">
                  <c:v>19601689</c:v>
                </c:pt>
                <c:pt idx="82">
                  <c:v>19603168</c:v>
                </c:pt>
                <c:pt idx="83">
                  <c:v>20032957</c:v>
                </c:pt>
                <c:pt idx="84">
                  <c:v>20713632</c:v>
                </c:pt>
                <c:pt idx="85">
                  <c:v>21228902</c:v>
                </c:pt>
                <c:pt idx="86">
                  <c:v>21728065</c:v>
                </c:pt>
                <c:pt idx="87">
                  <c:v>22671138</c:v>
                </c:pt>
                <c:pt idx="88">
                  <c:v>23084647</c:v>
                </c:pt>
                <c:pt idx="89">
                  <c:v>23222717</c:v>
                </c:pt>
                <c:pt idx="90">
                  <c:v>22830226</c:v>
                </c:pt>
                <c:pt idx="91">
                  <c:v>22909227</c:v>
                </c:pt>
                <c:pt idx="92">
                  <c:v>23824219</c:v>
                </c:pt>
                <c:pt idx="93">
                  <c:v>22772558</c:v>
                </c:pt>
                <c:pt idx="94">
                  <c:v>23558419</c:v>
                </c:pt>
                <c:pt idx="95">
                  <c:v>22830641</c:v>
                </c:pt>
                <c:pt idx="96">
                  <c:v>22909137</c:v>
                </c:pt>
                <c:pt idx="97">
                  <c:v>22561420</c:v>
                </c:pt>
                <c:pt idx="98">
                  <c:v>22223903</c:v>
                </c:pt>
                <c:pt idx="99">
                  <c:v>23701992</c:v>
                </c:pt>
                <c:pt idx="100">
                  <c:v>23791153</c:v>
                </c:pt>
                <c:pt idx="101">
                  <c:v>23362347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Hydroelectric</c:v>
                </c:pt>
              </c:strCache>
            </c:strRef>
          </c:tx>
          <c:marker>
            <c:symbol val="none"/>
          </c:marker>
          <c:xVal>
            <c:numRef>
              <c:f>Sheet1!$A$2:$A$103</c:f>
              <c:numCache>
                <c:formatCode>General</c:formatCode>
                <c:ptCount val="102"/>
                <c:pt idx="0">
                  <c:v>1645</c:v>
                </c:pt>
                <c:pt idx="1">
                  <c:v>1655</c:v>
                </c:pt>
                <c:pt idx="2">
                  <c:v>1665</c:v>
                </c:pt>
                <c:pt idx="3">
                  <c:v>1675</c:v>
                </c:pt>
                <c:pt idx="4">
                  <c:v>1685</c:v>
                </c:pt>
                <c:pt idx="5">
                  <c:v>1695</c:v>
                </c:pt>
                <c:pt idx="6">
                  <c:v>1705</c:v>
                </c:pt>
                <c:pt idx="7">
                  <c:v>1715</c:v>
                </c:pt>
                <c:pt idx="8">
                  <c:v>1725</c:v>
                </c:pt>
                <c:pt idx="9">
                  <c:v>1735</c:v>
                </c:pt>
                <c:pt idx="10">
                  <c:v>1745</c:v>
                </c:pt>
                <c:pt idx="11">
                  <c:v>1755</c:v>
                </c:pt>
                <c:pt idx="12">
                  <c:v>1765</c:v>
                </c:pt>
                <c:pt idx="13">
                  <c:v>1775</c:v>
                </c:pt>
                <c:pt idx="14">
                  <c:v>1785</c:v>
                </c:pt>
                <c:pt idx="15">
                  <c:v>1795</c:v>
                </c:pt>
                <c:pt idx="16">
                  <c:v>1805</c:v>
                </c:pt>
                <c:pt idx="17">
                  <c:v>1815</c:v>
                </c:pt>
                <c:pt idx="18">
                  <c:v>1825</c:v>
                </c:pt>
                <c:pt idx="19">
                  <c:v>1835</c:v>
                </c:pt>
                <c:pt idx="20">
                  <c:v>1845</c:v>
                </c:pt>
                <c:pt idx="21">
                  <c:v>1850</c:v>
                </c:pt>
                <c:pt idx="22">
                  <c:v>1855</c:v>
                </c:pt>
                <c:pt idx="23">
                  <c:v>1860</c:v>
                </c:pt>
                <c:pt idx="24">
                  <c:v>1865</c:v>
                </c:pt>
                <c:pt idx="25">
                  <c:v>1870</c:v>
                </c:pt>
                <c:pt idx="26">
                  <c:v>1875</c:v>
                </c:pt>
                <c:pt idx="27">
                  <c:v>1880</c:v>
                </c:pt>
                <c:pt idx="28">
                  <c:v>1885</c:v>
                </c:pt>
                <c:pt idx="29">
                  <c:v>1890</c:v>
                </c:pt>
                <c:pt idx="30">
                  <c:v>1895</c:v>
                </c:pt>
                <c:pt idx="31">
                  <c:v>1900</c:v>
                </c:pt>
                <c:pt idx="32">
                  <c:v>1905</c:v>
                </c:pt>
                <c:pt idx="33">
                  <c:v>1910</c:v>
                </c:pt>
                <c:pt idx="34">
                  <c:v>1915</c:v>
                </c:pt>
                <c:pt idx="35">
                  <c:v>1920</c:v>
                </c:pt>
                <c:pt idx="36">
                  <c:v>1925</c:v>
                </c:pt>
                <c:pt idx="37">
                  <c:v>1930</c:v>
                </c:pt>
                <c:pt idx="38">
                  <c:v>1935</c:v>
                </c:pt>
                <c:pt idx="39">
                  <c:v>1940</c:v>
                </c:pt>
                <c:pt idx="40">
                  <c:v>1945</c:v>
                </c:pt>
                <c:pt idx="41">
                  <c:v>1949</c:v>
                </c:pt>
                <c:pt idx="42">
                  <c:v>1950</c:v>
                </c:pt>
                <c:pt idx="43">
                  <c:v>1951</c:v>
                </c:pt>
                <c:pt idx="44">
                  <c:v>1952</c:v>
                </c:pt>
                <c:pt idx="45">
                  <c:v>1953</c:v>
                </c:pt>
                <c:pt idx="46">
                  <c:v>1954</c:v>
                </c:pt>
                <c:pt idx="47">
                  <c:v>1955</c:v>
                </c:pt>
                <c:pt idx="48">
                  <c:v>1956</c:v>
                </c:pt>
                <c:pt idx="49">
                  <c:v>1957</c:v>
                </c:pt>
                <c:pt idx="50">
                  <c:v>1958</c:v>
                </c:pt>
                <c:pt idx="51">
                  <c:v>1959</c:v>
                </c:pt>
                <c:pt idx="52">
                  <c:v>1960</c:v>
                </c:pt>
                <c:pt idx="53">
                  <c:v>1961</c:v>
                </c:pt>
                <c:pt idx="54">
                  <c:v>1962</c:v>
                </c:pt>
                <c:pt idx="55">
                  <c:v>1963</c:v>
                </c:pt>
                <c:pt idx="56">
                  <c:v>1964</c:v>
                </c:pt>
                <c:pt idx="57">
                  <c:v>1965</c:v>
                </c:pt>
                <c:pt idx="58">
                  <c:v>1966</c:v>
                </c:pt>
                <c:pt idx="59">
                  <c:v>1967</c:v>
                </c:pt>
                <c:pt idx="60">
                  <c:v>1968</c:v>
                </c:pt>
                <c:pt idx="61">
                  <c:v>1969</c:v>
                </c:pt>
                <c:pt idx="62">
                  <c:v>1970</c:v>
                </c:pt>
                <c:pt idx="63">
                  <c:v>1971</c:v>
                </c:pt>
                <c:pt idx="64">
                  <c:v>1972</c:v>
                </c:pt>
                <c:pt idx="65">
                  <c:v>1973</c:v>
                </c:pt>
                <c:pt idx="66">
                  <c:v>1974</c:v>
                </c:pt>
                <c:pt idx="67">
                  <c:v>1975</c:v>
                </c:pt>
                <c:pt idx="68">
                  <c:v>1976</c:v>
                </c:pt>
                <c:pt idx="69">
                  <c:v>1977</c:v>
                </c:pt>
                <c:pt idx="70">
                  <c:v>1978</c:v>
                </c:pt>
                <c:pt idx="71">
                  <c:v>1979</c:v>
                </c:pt>
                <c:pt idx="72">
                  <c:v>1980</c:v>
                </c:pt>
                <c:pt idx="73">
                  <c:v>1981</c:v>
                </c:pt>
                <c:pt idx="74">
                  <c:v>1982</c:v>
                </c:pt>
                <c:pt idx="75">
                  <c:v>1983</c:v>
                </c:pt>
                <c:pt idx="76">
                  <c:v>1984</c:v>
                </c:pt>
                <c:pt idx="77">
                  <c:v>1985</c:v>
                </c:pt>
                <c:pt idx="78">
                  <c:v>1986</c:v>
                </c:pt>
                <c:pt idx="79">
                  <c:v>1987</c:v>
                </c:pt>
                <c:pt idx="80">
                  <c:v>1988</c:v>
                </c:pt>
                <c:pt idx="81">
                  <c:v>1989</c:v>
                </c:pt>
                <c:pt idx="82">
                  <c:v>1990</c:v>
                </c:pt>
                <c:pt idx="83">
                  <c:v>1991</c:v>
                </c:pt>
                <c:pt idx="84">
                  <c:v>1992</c:v>
                </c:pt>
                <c:pt idx="85">
                  <c:v>1993</c:v>
                </c:pt>
                <c:pt idx="86">
                  <c:v>1994</c:v>
                </c:pt>
                <c:pt idx="87">
                  <c:v>1995</c:v>
                </c:pt>
                <c:pt idx="88">
                  <c:v>1996</c:v>
                </c:pt>
                <c:pt idx="89">
                  <c:v>1997</c:v>
                </c:pt>
                <c:pt idx="90">
                  <c:v>1998</c:v>
                </c:pt>
                <c:pt idx="91">
                  <c:v>1999</c:v>
                </c:pt>
                <c:pt idx="92">
                  <c:v>2000</c:v>
                </c:pt>
                <c:pt idx="93">
                  <c:v>2001</c:v>
                </c:pt>
                <c:pt idx="94">
                  <c:v>2002</c:v>
                </c:pt>
                <c:pt idx="95">
                  <c:v>2003</c:v>
                </c:pt>
                <c:pt idx="96">
                  <c:v>2004</c:v>
                </c:pt>
                <c:pt idx="97">
                  <c:v>2005</c:v>
                </c:pt>
                <c:pt idx="98">
                  <c:v>2006</c:v>
                </c:pt>
                <c:pt idx="99">
                  <c:v>2007</c:v>
                </c:pt>
                <c:pt idx="100">
                  <c:v>2008</c:v>
                </c:pt>
                <c:pt idx="101">
                  <c:v>2009</c:v>
                </c:pt>
              </c:numCache>
            </c:numRef>
          </c:xVal>
          <c:yVal>
            <c:numRef>
              <c:f>Sheet1!$F$2:$F$103</c:f>
              <c:numCache>
                <c:formatCode>General</c:formatCode>
                <c:ptCount val="102"/>
                <c:pt idx="29">
                  <c:v>22000</c:v>
                </c:pt>
                <c:pt idx="30">
                  <c:v>90000</c:v>
                </c:pt>
                <c:pt idx="31">
                  <c:v>250000</c:v>
                </c:pt>
                <c:pt idx="32">
                  <c:v>386000</c:v>
                </c:pt>
                <c:pt idx="33">
                  <c:v>539000</c:v>
                </c:pt>
                <c:pt idx="34">
                  <c:v>659000</c:v>
                </c:pt>
                <c:pt idx="35">
                  <c:v>738000</c:v>
                </c:pt>
                <c:pt idx="36">
                  <c:v>668000</c:v>
                </c:pt>
                <c:pt idx="37">
                  <c:v>752000</c:v>
                </c:pt>
                <c:pt idx="38">
                  <c:v>806000</c:v>
                </c:pt>
                <c:pt idx="39">
                  <c:v>880000</c:v>
                </c:pt>
                <c:pt idx="40">
                  <c:v>1442000</c:v>
                </c:pt>
                <c:pt idx="41">
                  <c:v>1424722</c:v>
                </c:pt>
                <c:pt idx="42">
                  <c:v>1415411</c:v>
                </c:pt>
                <c:pt idx="43">
                  <c:v>1423795</c:v>
                </c:pt>
                <c:pt idx="44">
                  <c:v>1465812</c:v>
                </c:pt>
                <c:pt idx="45">
                  <c:v>1412859</c:v>
                </c:pt>
                <c:pt idx="46">
                  <c:v>1359772</c:v>
                </c:pt>
                <c:pt idx="47">
                  <c:v>1359844</c:v>
                </c:pt>
                <c:pt idx="48">
                  <c:v>1434711</c:v>
                </c:pt>
                <c:pt idx="49">
                  <c:v>1515613</c:v>
                </c:pt>
                <c:pt idx="50">
                  <c:v>1591967</c:v>
                </c:pt>
                <c:pt idx="51">
                  <c:v>1548465</c:v>
                </c:pt>
                <c:pt idx="52">
                  <c:v>1607975</c:v>
                </c:pt>
                <c:pt idx="53">
                  <c:v>1656463</c:v>
                </c:pt>
                <c:pt idx="54">
                  <c:v>1816141</c:v>
                </c:pt>
                <c:pt idx="55">
                  <c:v>1771355</c:v>
                </c:pt>
                <c:pt idx="56">
                  <c:v>1886314</c:v>
                </c:pt>
                <c:pt idx="57">
                  <c:v>2059077</c:v>
                </c:pt>
                <c:pt idx="58">
                  <c:v>2061519</c:v>
                </c:pt>
                <c:pt idx="59">
                  <c:v>2346664</c:v>
                </c:pt>
                <c:pt idx="60">
                  <c:v>2348629</c:v>
                </c:pt>
                <c:pt idx="61">
                  <c:v>2647983</c:v>
                </c:pt>
                <c:pt idx="62">
                  <c:v>2633547</c:v>
                </c:pt>
                <c:pt idx="63">
                  <c:v>2824151</c:v>
                </c:pt>
                <c:pt idx="64">
                  <c:v>2863865</c:v>
                </c:pt>
                <c:pt idx="65">
                  <c:v>2861448</c:v>
                </c:pt>
                <c:pt idx="66">
                  <c:v>3176580</c:v>
                </c:pt>
                <c:pt idx="67">
                  <c:v>3154607</c:v>
                </c:pt>
                <c:pt idx="68">
                  <c:v>2976265</c:v>
                </c:pt>
                <c:pt idx="69">
                  <c:v>2333252</c:v>
                </c:pt>
                <c:pt idx="70">
                  <c:v>2936983</c:v>
                </c:pt>
                <c:pt idx="71">
                  <c:v>2930686</c:v>
                </c:pt>
                <c:pt idx="72">
                  <c:v>2900144</c:v>
                </c:pt>
                <c:pt idx="73">
                  <c:v>2757968</c:v>
                </c:pt>
                <c:pt idx="74">
                  <c:v>3265558</c:v>
                </c:pt>
                <c:pt idx="75">
                  <c:v>3527260</c:v>
                </c:pt>
                <c:pt idx="76">
                  <c:v>3385811</c:v>
                </c:pt>
                <c:pt idx="77">
                  <c:v>2970192</c:v>
                </c:pt>
                <c:pt idx="78">
                  <c:v>3071179</c:v>
                </c:pt>
                <c:pt idx="79">
                  <c:v>2634508</c:v>
                </c:pt>
                <c:pt idx="80">
                  <c:v>2334265</c:v>
                </c:pt>
                <c:pt idx="81">
                  <c:v>2837263</c:v>
                </c:pt>
                <c:pt idx="82">
                  <c:v>3046391</c:v>
                </c:pt>
                <c:pt idx="83">
                  <c:v>3015943</c:v>
                </c:pt>
                <c:pt idx="84">
                  <c:v>2617436</c:v>
                </c:pt>
                <c:pt idx="85">
                  <c:v>2891613</c:v>
                </c:pt>
                <c:pt idx="86">
                  <c:v>2683457</c:v>
                </c:pt>
                <c:pt idx="87">
                  <c:v>3205307</c:v>
                </c:pt>
                <c:pt idx="88">
                  <c:v>3589656</c:v>
                </c:pt>
                <c:pt idx="89">
                  <c:v>3640458</c:v>
                </c:pt>
                <c:pt idx="90">
                  <c:v>3297054</c:v>
                </c:pt>
                <c:pt idx="91">
                  <c:v>3267575</c:v>
                </c:pt>
                <c:pt idx="92">
                  <c:v>2811116</c:v>
                </c:pt>
                <c:pt idx="93">
                  <c:v>2241858</c:v>
                </c:pt>
                <c:pt idx="94">
                  <c:v>2689017</c:v>
                </c:pt>
                <c:pt idx="95">
                  <c:v>2824533</c:v>
                </c:pt>
                <c:pt idx="96">
                  <c:v>2690078</c:v>
                </c:pt>
                <c:pt idx="97">
                  <c:v>2702942</c:v>
                </c:pt>
                <c:pt idx="98">
                  <c:v>2869035</c:v>
                </c:pt>
                <c:pt idx="99">
                  <c:v>2446389</c:v>
                </c:pt>
                <c:pt idx="100">
                  <c:v>2511108</c:v>
                </c:pt>
                <c:pt idx="101">
                  <c:v>2681578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Nuclear</c:v>
                </c:pt>
              </c:strCache>
            </c:strRef>
          </c:tx>
          <c:marker>
            <c:symbol val="none"/>
          </c:marker>
          <c:xVal>
            <c:numRef>
              <c:f>Sheet1!$A$2:$A$103</c:f>
              <c:numCache>
                <c:formatCode>General</c:formatCode>
                <c:ptCount val="102"/>
                <c:pt idx="0">
                  <c:v>1645</c:v>
                </c:pt>
                <c:pt idx="1">
                  <c:v>1655</c:v>
                </c:pt>
                <c:pt idx="2">
                  <c:v>1665</c:v>
                </c:pt>
                <c:pt idx="3">
                  <c:v>1675</c:v>
                </c:pt>
                <c:pt idx="4">
                  <c:v>1685</c:v>
                </c:pt>
                <c:pt idx="5">
                  <c:v>1695</c:v>
                </c:pt>
                <c:pt idx="6">
                  <c:v>1705</c:v>
                </c:pt>
                <c:pt idx="7">
                  <c:v>1715</c:v>
                </c:pt>
                <c:pt idx="8">
                  <c:v>1725</c:v>
                </c:pt>
                <c:pt idx="9">
                  <c:v>1735</c:v>
                </c:pt>
                <c:pt idx="10">
                  <c:v>1745</c:v>
                </c:pt>
                <c:pt idx="11">
                  <c:v>1755</c:v>
                </c:pt>
                <c:pt idx="12">
                  <c:v>1765</c:v>
                </c:pt>
                <c:pt idx="13">
                  <c:v>1775</c:v>
                </c:pt>
                <c:pt idx="14">
                  <c:v>1785</c:v>
                </c:pt>
                <c:pt idx="15">
                  <c:v>1795</c:v>
                </c:pt>
                <c:pt idx="16">
                  <c:v>1805</c:v>
                </c:pt>
                <c:pt idx="17">
                  <c:v>1815</c:v>
                </c:pt>
                <c:pt idx="18">
                  <c:v>1825</c:v>
                </c:pt>
                <c:pt idx="19">
                  <c:v>1835</c:v>
                </c:pt>
                <c:pt idx="20">
                  <c:v>1845</c:v>
                </c:pt>
                <c:pt idx="21">
                  <c:v>1850</c:v>
                </c:pt>
                <c:pt idx="22">
                  <c:v>1855</c:v>
                </c:pt>
                <c:pt idx="23">
                  <c:v>1860</c:v>
                </c:pt>
                <c:pt idx="24">
                  <c:v>1865</c:v>
                </c:pt>
                <c:pt idx="25">
                  <c:v>1870</c:v>
                </c:pt>
                <c:pt idx="26">
                  <c:v>1875</c:v>
                </c:pt>
                <c:pt idx="27">
                  <c:v>1880</c:v>
                </c:pt>
                <c:pt idx="28">
                  <c:v>1885</c:v>
                </c:pt>
                <c:pt idx="29">
                  <c:v>1890</c:v>
                </c:pt>
                <c:pt idx="30">
                  <c:v>1895</c:v>
                </c:pt>
                <c:pt idx="31">
                  <c:v>1900</c:v>
                </c:pt>
                <c:pt idx="32">
                  <c:v>1905</c:v>
                </c:pt>
                <c:pt idx="33">
                  <c:v>1910</c:v>
                </c:pt>
                <c:pt idx="34">
                  <c:v>1915</c:v>
                </c:pt>
                <c:pt idx="35">
                  <c:v>1920</c:v>
                </c:pt>
                <c:pt idx="36">
                  <c:v>1925</c:v>
                </c:pt>
                <c:pt idx="37">
                  <c:v>1930</c:v>
                </c:pt>
                <c:pt idx="38">
                  <c:v>1935</c:v>
                </c:pt>
                <c:pt idx="39">
                  <c:v>1940</c:v>
                </c:pt>
                <c:pt idx="40">
                  <c:v>1945</c:v>
                </c:pt>
                <c:pt idx="41">
                  <c:v>1949</c:v>
                </c:pt>
                <c:pt idx="42">
                  <c:v>1950</c:v>
                </c:pt>
                <c:pt idx="43">
                  <c:v>1951</c:v>
                </c:pt>
                <c:pt idx="44">
                  <c:v>1952</c:v>
                </c:pt>
                <c:pt idx="45">
                  <c:v>1953</c:v>
                </c:pt>
                <c:pt idx="46">
                  <c:v>1954</c:v>
                </c:pt>
                <c:pt idx="47">
                  <c:v>1955</c:v>
                </c:pt>
                <c:pt idx="48">
                  <c:v>1956</c:v>
                </c:pt>
                <c:pt idx="49">
                  <c:v>1957</c:v>
                </c:pt>
                <c:pt idx="50">
                  <c:v>1958</c:v>
                </c:pt>
                <c:pt idx="51">
                  <c:v>1959</c:v>
                </c:pt>
                <c:pt idx="52">
                  <c:v>1960</c:v>
                </c:pt>
                <c:pt idx="53">
                  <c:v>1961</c:v>
                </c:pt>
                <c:pt idx="54">
                  <c:v>1962</c:v>
                </c:pt>
                <c:pt idx="55">
                  <c:v>1963</c:v>
                </c:pt>
                <c:pt idx="56">
                  <c:v>1964</c:v>
                </c:pt>
                <c:pt idx="57">
                  <c:v>1965</c:v>
                </c:pt>
                <c:pt idx="58">
                  <c:v>1966</c:v>
                </c:pt>
                <c:pt idx="59">
                  <c:v>1967</c:v>
                </c:pt>
                <c:pt idx="60">
                  <c:v>1968</c:v>
                </c:pt>
                <c:pt idx="61">
                  <c:v>1969</c:v>
                </c:pt>
                <c:pt idx="62">
                  <c:v>1970</c:v>
                </c:pt>
                <c:pt idx="63">
                  <c:v>1971</c:v>
                </c:pt>
                <c:pt idx="64">
                  <c:v>1972</c:v>
                </c:pt>
                <c:pt idx="65">
                  <c:v>1973</c:v>
                </c:pt>
                <c:pt idx="66">
                  <c:v>1974</c:v>
                </c:pt>
                <c:pt idx="67">
                  <c:v>1975</c:v>
                </c:pt>
                <c:pt idx="68">
                  <c:v>1976</c:v>
                </c:pt>
                <c:pt idx="69">
                  <c:v>1977</c:v>
                </c:pt>
                <c:pt idx="70">
                  <c:v>1978</c:v>
                </c:pt>
                <c:pt idx="71">
                  <c:v>1979</c:v>
                </c:pt>
                <c:pt idx="72">
                  <c:v>1980</c:v>
                </c:pt>
                <c:pt idx="73">
                  <c:v>1981</c:v>
                </c:pt>
                <c:pt idx="74">
                  <c:v>1982</c:v>
                </c:pt>
                <c:pt idx="75">
                  <c:v>1983</c:v>
                </c:pt>
                <c:pt idx="76">
                  <c:v>1984</c:v>
                </c:pt>
                <c:pt idx="77">
                  <c:v>1985</c:v>
                </c:pt>
                <c:pt idx="78">
                  <c:v>1986</c:v>
                </c:pt>
                <c:pt idx="79">
                  <c:v>1987</c:v>
                </c:pt>
                <c:pt idx="80">
                  <c:v>1988</c:v>
                </c:pt>
                <c:pt idx="81">
                  <c:v>1989</c:v>
                </c:pt>
                <c:pt idx="82">
                  <c:v>1990</c:v>
                </c:pt>
                <c:pt idx="83">
                  <c:v>1991</c:v>
                </c:pt>
                <c:pt idx="84">
                  <c:v>1992</c:v>
                </c:pt>
                <c:pt idx="85">
                  <c:v>1993</c:v>
                </c:pt>
                <c:pt idx="86">
                  <c:v>1994</c:v>
                </c:pt>
                <c:pt idx="87">
                  <c:v>1995</c:v>
                </c:pt>
                <c:pt idx="88">
                  <c:v>1996</c:v>
                </c:pt>
                <c:pt idx="89">
                  <c:v>1997</c:v>
                </c:pt>
                <c:pt idx="90">
                  <c:v>1998</c:v>
                </c:pt>
                <c:pt idx="91">
                  <c:v>1999</c:v>
                </c:pt>
                <c:pt idx="92">
                  <c:v>2000</c:v>
                </c:pt>
                <c:pt idx="93">
                  <c:v>2001</c:v>
                </c:pt>
                <c:pt idx="94">
                  <c:v>2002</c:v>
                </c:pt>
                <c:pt idx="95">
                  <c:v>2003</c:v>
                </c:pt>
                <c:pt idx="96">
                  <c:v>2004</c:v>
                </c:pt>
                <c:pt idx="97">
                  <c:v>2005</c:v>
                </c:pt>
                <c:pt idx="98">
                  <c:v>2006</c:v>
                </c:pt>
                <c:pt idx="99">
                  <c:v>2007</c:v>
                </c:pt>
                <c:pt idx="100">
                  <c:v>2008</c:v>
                </c:pt>
                <c:pt idx="101">
                  <c:v>2009</c:v>
                </c:pt>
              </c:numCache>
            </c:numRef>
          </c:xVal>
          <c:yVal>
            <c:numRef>
              <c:f>Sheet1!$G$2:$G$103</c:f>
              <c:numCache>
                <c:formatCode>General</c:formatCode>
                <c:ptCount val="102"/>
                <c:pt idx="49">
                  <c:v>112</c:v>
                </c:pt>
                <c:pt idx="50">
                  <c:v>1915</c:v>
                </c:pt>
                <c:pt idx="51">
                  <c:v>2187</c:v>
                </c:pt>
                <c:pt idx="52">
                  <c:v>6026</c:v>
                </c:pt>
                <c:pt idx="53">
                  <c:v>19678</c:v>
                </c:pt>
                <c:pt idx="54">
                  <c:v>26394</c:v>
                </c:pt>
                <c:pt idx="55">
                  <c:v>38147</c:v>
                </c:pt>
                <c:pt idx="56">
                  <c:v>39819</c:v>
                </c:pt>
                <c:pt idx="57">
                  <c:v>43164</c:v>
                </c:pt>
                <c:pt idx="58">
                  <c:v>64158</c:v>
                </c:pt>
                <c:pt idx="59">
                  <c:v>88456</c:v>
                </c:pt>
                <c:pt idx="60">
                  <c:v>141534</c:v>
                </c:pt>
                <c:pt idx="61">
                  <c:v>153722</c:v>
                </c:pt>
                <c:pt idx="62">
                  <c:v>239347</c:v>
                </c:pt>
                <c:pt idx="63">
                  <c:v>412939</c:v>
                </c:pt>
                <c:pt idx="64">
                  <c:v>583752</c:v>
                </c:pt>
                <c:pt idx="65">
                  <c:v>910177</c:v>
                </c:pt>
                <c:pt idx="66">
                  <c:v>1272083</c:v>
                </c:pt>
                <c:pt idx="67">
                  <c:v>1899798</c:v>
                </c:pt>
                <c:pt idx="68">
                  <c:v>2111121</c:v>
                </c:pt>
                <c:pt idx="69">
                  <c:v>2701762</c:v>
                </c:pt>
                <c:pt idx="70">
                  <c:v>3024126</c:v>
                </c:pt>
                <c:pt idx="71">
                  <c:v>2775827</c:v>
                </c:pt>
                <c:pt idx="72">
                  <c:v>2739169</c:v>
                </c:pt>
                <c:pt idx="73">
                  <c:v>3007589</c:v>
                </c:pt>
                <c:pt idx="74">
                  <c:v>3131148</c:v>
                </c:pt>
                <c:pt idx="75">
                  <c:v>3202549</c:v>
                </c:pt>
                <c:pt idx="76">
                  <c:v>3552531</c:v>
                </c:pt>
                <c:pt idx="77">
                  <c:v>4075563</c:v>
                </c:pt>
                <c:pt idx="78">
                  <c:v>4380109</c:v>
                </c:pt>
                <c:pt idx="79">
                  <c:v>4753933</c:v>
                </c:pt>
                <c:pt idx="80">
                  <c:v>5586968</c:v>
                </c:pt>
                <c:pt idx="81">
                  <c:v>5602161</c:v>
                </c:pt>
                <c:pt idx="82">
                  <c:v>6104350</c:v>
                </c:pt>
                <c:pt idx="83">
                  <c:v>6422132</c:v>
                </c:pt>
                <c:pt idx="84">
                  <c:v>6479206</c:v>
                </c:pt>
                <c:pt idx="85">
                  <c:v>6410499</c:v>
                </c:pt>
                <c:pt idx="86">
                  <c:v>6693877</c:v>
                </c:pt>
                <c:pt idx="87">
                  <c:v>7075436</c:v>
                </c:pt>
                <c:pt idx="88">
                  <c:v>7086674</c:v>
                </c:pt>
                <c:pt idx="89">
                  <c:v>6596992</c:v>
                </c:pt>
                <c:pt idx="90">
                  <c:v>7067809</c:v>
                </c:pt>
                <c:pt idx="91">
                  <c:v>7610256</c:v>
                </c:pt>
                <c:pt idx="92">
                  <c:v>7862349</c:v>
                </c:pt>
                <c:pt idx="93">
                  <c:v>8028853</c:v>
                </c:pt>
                <c:pt idx="94">
                  <c:v>8145429</c:v>
                </c:pt>
                <c:pt idx="95">
                  <c:v>7958858</c:v>
                </c:pt>
                <c:pt idx="96">
                  <c:v>8221985</c:v>
                </c:pt>
                <c:pt idx="97">
                  <c:v>8160810</c:v>
                </c:pt>
                <c:pt idx="98">
                  <c:v>8215414</c:v>
                </c:pt>
                <c:pt idx="99">
                  <c:v>8455364</c:v>
                </c:pt>
                <c:pt idx="100">
                  <c:v>8427297</c:v>
                </c:pt>
                <c:pt idx="101">
                  <c:v>8349279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991160"/>
        <c:axId val="21992728"/>
      </c:scatterChart>
      <c:valAx>
        <c:axId val="21991160"/>
        <c:scaling>
          <c:orientation val="minMax"/>
          <c:max val="2010"/>
          <c:min val="175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992728"/>
        <c:crosses val="autoZero"/>
        <c:crossBetween val="midCat"/>
      </c:valAx>
      <c:valAx>
        <c:axId val="21992728"/>
        <c:scaling>
          <c:orientation val="minMax"/>
        </c:scaling>
        <c:delete val="0"/>
        <c:axPos val="l"/>
        <c:majorGridlines>
          <c:spPr>
            <a:ln w="12700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Billion BTU</a:t>
                </a:r>
                <a:endParaRPr lang="en-US" sz="16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991160"/>
        <c:crosses val="autoZero"/>
        <c:crossBetween val="midCat"/>
      </c:valAx>
      <c:spPr>
        <a:ln w="19050"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7883675591763976"/>
          <c:y val="6.4251962432278278E-2"/>
          <c:w val="0.17888369075159408"/>
          <c:h val="0.377046676915249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441687344913174E-2"/>
          <c:y val="6.5439672801636012E-2"/>
          <c:w val="0.9143920595533499"/>
          <c:h val="0.8387053975912176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3809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Sheet1!$B$1:$I$1</c:f>
              <c:numCache>
                <c:formatCode>General</c:formatCode>
                <c:ptCount val="8"/>
                <c:pt idx="0">
                  <c:v>1880</c:v>
                </c:pt>
                <c:pt idx="1">
                  <c:v>1900</c:v>
                </c:pt>
                <c:pt idx="2">
                  <c:v>1920</c:v>
                </c:pt>
                <c:pt idx="3">
                  <c:v>1940</c:v>
                </c:pt>
                <c:pt idx="4">
                  <c:v>1960</c:v>
                </c:pt>
                <c:pt idx="5">
                  <c:v>1980</c:v>
                </c:pt>
                <c:pt idx="6">
                  <c:v>2000</c:v>
                </c:pt>
                <c:pt idx="7">
                  <c:v>2010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3</c:v>
                </c:pt>
                <c:pt idx="1">
                  <c:v>2.5</c:v>
                </c:pt>
                <c:pt idx="2">
                  <c:v>1.6</c:v>
                </c:pt>
                <c:pt idx="3">
                  <c:v>1</c:v>
                </c:pt>
                <c:pt idx="4">
                  <c:v>0.70000000000000007</c:v>
                </c:pt>
                <c:pt idx="5">
                  <c:v>0.5</c:v>
                </c:pt>
                <c:pt idx="6">
                  <c:v>0.45</c:v>
                </c:pt>
                <c:pt idx="7">
                  <c:v>0.2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989592"/>
        <c:axId val="21989984"/>
      </c:lineChart>
      <c:catAx>
        <c:axId val="21989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21989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989984"/>
        <c:scaling>
          <c:orientation val="minMax"/>
        </c:scaling>
        <c:delete val="0"/>
        <c:axPos val="l"/>
        <c:majorGridlines>
          <c:spPr>
            <a:ln w="12700">
              <a:solidFill>
                <a:srgbClr val="C0C0C0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54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21989592"/>
        <c:crosses val="autoZero"/>
        <c:crossBetween val="between"/>
      </c:valAx>
      <c:spPr>
        <a:solidFill>
          <a:srgbClr val="FFFFFF"/>
        </a:solidFill>
        <a:ln w="254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430411831944201"/>
          <c:y val="2.6402637769039485E-2"/>
          <c:w val="0.6658281057185913"/>
          <c:h val="0.8113330251450632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Recovered</c:v>
                </c:pt>
              </c:strCache>
            </c:strRef>
          </c:tx>
          <c:invertIfNegative val="0"/>
          <c:cat>
            <c:strRef>
              <c:f>Sheet1!$A$2:$A$12</c:f>
              <c:strCache>
                <c:ptCount val="11"/>
                <c:pt idx="0">
                  <c:v>Paper and Paperboard</c:v>
                </c:pt>
                <c:pt idx="1">
                  <c:v>Yard Trimmings</c:v>
                </c:pt>
                <c:pt idx="2">
                  <c:v>Food</c:v>
                </c:pt>
                <c:pt idx="3">
                  <c:v>Plastics</c:v>
                </c:pt>
                <c:pt idx="4">
                  <c:v>Metals</c:v>
                </c:pt>
                <c:pt idx="5">
                  <c:v>Wood</c:v>
                </c:pt>
                <c:pt idx="6">
                  <c:v>Textiles</c:v>
                </c:pt>
                <c:pt idx="7">
                  <c:v>Glass</c:v>
                </c:pt>
                <c:pt idx="8">
                  <c:v>Rubber and Leather</c:v>
                </c:pt>
                <c:pt idx="9">
                  <c:v>Other</c:v>
                </c:pt>
                <c:pt idx="10">
                  <c:v>Inorganic Wastes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42940</c:v>
                </c:pt>
                <c:pt idx="1">
                  <c:v>21300</c:v>
                </c:pt>
                <c:pt idx="2">
                  <c:v>800</c:v>
                </c:pt>
                <c:pt idx="3">
                  <c:v>2120</c:v>
                </c:pt>
                <c:pt idx="4">
                  <c:v>7220</c:v>
                </c:pt>
                <c:pt idx="5">
                  <c:v>1580</c:v>
                </c:pt>
                <c:pt idx="6">
                  <c:v>1890</c:v>
                </c:pt>
                <c:pt idx="7">
                  <c:v>2810</c:v>
                </c:pt>
                <c:pt idx="8">
                  <c:v>1060</c:v>
                </c:pt>
                <c:pt idx="9">
                  <c:v>1170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Discarded</c:v>
                </c:pt>
              </c:strCache>
            </c:strRef>
          </c:tx>
          <c:invertIfNegative val="0"/>
          <c:cat>
            <c:strRef>
              <c:f>Sheet1!$A$2:$A$12</c:f>
              <c:strCache>
                <c:ptCount val="11"/>
                <c:pt idx="0">
                  <c:v>Paper and Paperboard</c:v>
                </c:pt>
                <c:pt idx="1">
                  <c:v>Yard Trimmings</c:v>
                </c:pt>
                <c:pt idx="2">
                  <c:v>Food</c:v>
                </c:pt>
                <c:pt idx="3">
                  <c:v>Plastics</c:v>
                </c:pt>
                <c:pt idx="4">
                  <c:v>Metals</c:v>
                </c:pt>
                <c:pt idx="5">
                  <c:v>Wood</c:v>
                </c:pt>
                <c:pt idx="6">
                  <c:v>Textiles</c:v>
                </c:pt>
                <c:pt idx="7">
                  <c:v>Glass</c:v>
                </c:pt>
                <c:pt idx="8">
                  <c:v>Rubber and Leather</c:v>
                </c:pt>
                <c:pt idx="9">
                  <c:v>Other</c:v>
                </c:pt>
                <c:pt idx="10">
                  <c:v>Inorganic Wastes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34480</c:v>
                </c:pt>
                <c:pt idx="1">
                  <c:v>11600</c:v>
                </c:pt>
                <c:pt idx="2">
                  <c:v>30990</c:v>
                </c:pt>
                <c:pt idx="3">
                  <c:v>27930</c:v>
                </c:pt>
                <c:pt idx="4">
                  <c:v>13630</c:v>
                </c:pt>
                <c:pt idx="5">
                  <c:v>14810</c:v>
                </c:pt>
                <c:pt idx="6">
                  <c:v>10480</c:v>
                </c:pt>
                <c:pt idx="7">
                  <c:v>9340</c:v>
                </c:pt>
                <c:pt idx="8">
                  <c:v>6350</c:v>
                </c:pt>
                <c:pt idx="9">
                  <c:v>3350</c:v>
                </c:pt>
                <c:pt idx="10">
                  <c:v>3780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985672"/>
        <c:axId val="331235712"/>
      </c:barChart>
      <c:catAx>
        <c:axId val="219856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31235712"/>
        <c:crosses val="autoZero"/>
        <c:auto val="1"/>
        <c:lblAlgn val="ctr"/>
        <c:lblOffset val="100"/>
        <c:noMultiLvlLbl val="0"/>
      </c:catAx>
      <c:valAx>
        <c:axId val="331235712"/>
        <c:scaling>
          <c:orientation val="minMax"/>
          <c:max val="80000"/>
        </c:scaling>
        <c:delete val="0"/>
        <c:axPos val="b"/>
        <c:majorGridlines>
          <c:spPr>
            <a:ln w="12700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Thousand</a:t>
                </a:r>
                <a:r>
                  <a:rPr lang="en-US" baseline="0" dirty="0" smtClean="0"/>
                  <a:t> tons</a:t>
                </a:r>
                <a:endParaRPr lang="en-US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21985672"/>
        <c:crosses val="autoZero"/>
        <c:crossBetween val="between"/>
      </c:valAx>
      <c:spPr>
        <a:ln w="19050"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73703249357981204"/>
          <c:y val="0.10592579516920556"/>
          <c:w val="0.14744960114487043"/>
          <c:h val="0.125682225638416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976647797731478E-2"/>
          <c:y val="5.4435483870967756E-2"/>
          <c:w val="0.8178807163929307"/>
          <c:h val="0.8427419354838713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Wheat Production (tons)</c:v>
                </c:pt>
              </c:strCache>
            </c:strRef>
          </c:tx>
          <c:spPr>
            <a:ln w="41864">
              <a:solidFill>
                <a:srgbClr val="FFCC99"/>
              </a:solidFill>
              <a:prstDash val="solid"/>
            </a:ln>
          </c:spPr>
          <c:marker>
            <c:symbol val="none"/>
          </c:marker>
          <c:cat>
            <c:numRef>
              <c:f>Sheet1!$B$1:$AW$1</c:f>
              <c:numCache>
                <c:formatCode>General</c:formatCode>
                <c:ptCount val="4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</c:numCache>
            </c:numRef>
          </c:cat>
          <c:val>
            <c:numRef>
              <c:f>Sheet1!$B$2:$AW$2</c:f>
              <c:numCache>
                <c:formatCode>#,##0</c:formatCode>
                <c:ptCount val="48"/>
                <c:pt idx="0">
                  <c:v>222357231</c:v>
                </c:pt>
                <c:pt idx="1">
                  <c:v>250319146</c:v>
                </c:pt>
                <c:pt idx="2">
                  <c:v>233339473</c:v>
                </c:pt>
                <c:pt idx="3">
                  <c:v>268791657</c:v>
                </c:pt>
                <c:pt idx="4">
                  <c:v>263645963</c:v>
                </c:pt>
                <c:pt idx="5">
                  <c:v>303785460</c:v>
                </c:pt>
                <c:pt idx="6">
                  <c:v>294295876</c:v>
                </c:pt>
                <c:pt idx="7">
                  <c:v>326843941</c:v>
                </c:pt>
                <c:pt idx="8">
                  <c:v>308640283</c:v>
                </c:pt>
                <c:pt idx="9">
                  <c:v>310741644</c:v>
                </c:pt>
                <c:pt idx="10">
                  <c:v>347525881</c:v>
                </c:pt>
                <c:pt idx="11">
                  <c:v>343001989</c:v>
                </c:pt>
                <c:pt idx="12">
                  <c:v>369335176</c:v>
                </c:pt>
                <c:pt idx="13">
                  <c:v>358826642</c:v>
                </c:pt>
                <c:pt idx="14">
                  <c:v>355807346</c:v>
                </c:pt>
                <c:pt idx="15">
                  <c:v>419869231</c:v>
                </c:pt>
                <c:pt idx="16">
                  <c:v>382097877</c:v>
                </c:pt>
                <c:pt idx="17">
                  <c:v>443846080</c:v>
                </c:pt>
                <c:pt idx="18">
                  <c:v>423000501</c:v>
                </c:pt>
                <c:pt idx="19">
                  <c:v>440204101</c:v>
                </c:pt>
                <c:pt idx="20">
                  <c:v>449634986</c:v>
                </c:pt>
                <c:pt idx="21">
                  <c:v>476769809</c:v>
                </c:pt>
                <c:pt idx="22">
                  <c:v>489556581</c:v>
                </c:pt>
                <c:pt idx="23">
                  <c:v>512331525</c:v>
                </c:pt>
                <c:pt idx="24">
                  <c:v>499527392</c:v>
                </c:pt>
                <c:pt idx="25">
                  <c:v>528529222</c:v>
                </c:pt>
                <c:pt idx="26">
                  <c:v>505075877</c:v>
                </c:pt>
                <c:pt idx="27">
                  <c:v>500516568</c:v>
                </c:pt>
                <c:pt idx="28">
                  <c:v>538206214</c:v>
                </c:pt>
                <c:pt idx="29">
                  <c:v>592309008</c:v>
                </c:pt>
                <c:pt idx="30">
                  <c:v>546879395</c:v>
                </c:pt>
                <c:pt idx="31">
                  <c:v>565284971</c:v>
                </c:pt>
                <c:pt idx="32">
                  <c:v>564467100</c:v>
                </c:pt>
                <c:pt idx="33">
                  <c:v>527038092</c:v>
                </c:pt>
                <c:pt idx="34">
                  <c:v>542603492</c:v>
                </c:pt>
                <c:pt idx="35">
                  <c:v>585195328</c:v>
                </c:pt>
                <c:pt idx="36">
                  <c:v>613360619</c:v>
                </c:pt>
                <c:pt idx="37">
                  <c:v>593527436</c:v>
                </c:pt>
                <c:pt idx="38">
                  <c:v>587620443</c:v>
                </c:pt>
                <c:pt idx="39">
                  <c:v>585809072</c:v>
                </c:pt>
                <c:pt idx="40">
                  <c:v>589824428</c:v>
                </c:pt>
                <c:pt idx="41">
                  <c:v>574746710</c:v>
                </c:pt>
                <c:pt idx="42">
                  <c:v>560138467</c:v>
                </c:pt>
                <c:pt idx="43">
                  <c:v>632710099</c:v>
                </c:pt>
                <c:pt idx="44">
                  <c:v>626876125</c:v>
                </c:pt>
                <c:pt idx="45">
                  <c:v>605069290</c:v>
                </c:pt>
                <c:pt idx="46">
                  <c:v>611101664</c:v>
                </c:pt>
                <c:pt idx="47">
                  <c:v>689945712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Sheet1!$A$5</c:f>
              <c:strCache>
                <c:ptCount val="1"/>
                <c:pt idx="0">
                  <c:v>Rice Production (tons)</c:v>
                </c:pt>
              </c:strCache>
            </c:strRef>
          </c:tx>
          <c:spPr>
            <a:ln w="41864">
              <a:solidFill>
                <a:srgbClr val="99CC00"/>
              </a:solidFill>
              <a:prstDash val="solid"/>
            </a:ln>
          </c:spPr>
          <c:marker>
            <c:symbol val="none"/>
          </c:marker>
          <c:cat>
            <c:numRef>
              <c:f>Sheet1!$B$1:$AW$1</c:f>
              <c:numCache>
                <c:formatCode>General</c:formatCode>
                <c:ptCount val="4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</c:numCache>
            </c:numRef>
          </c:cat>
          <c:val>
            <c:numRef>
              <c:f>Sheet1!$B$5:$AW$5</c:f>
              <c:numCache>
                <c:formatCode>#,##0</c:formatCode>
                <c:ptCount val="48"/>
                <c:pt idx="0">
                  <c:v>215646637</c:v>
                </c:pt>
                <c:pt idx="1">
                  <c:v>226456301</c:v>
                </c:pt>
                <c:pt idx="2">
                  <c:v>247119211</c:v>
                </c:pt>
                <c:pt idx="3">
                  <c:v>262928961</c:v>
                </c:pt>
                <c:pt idx="4">
                  <c:v>254059669</c:v>
                </c:pt>
                <c:pt idx="5">
                  <c:v>261181258</c:v>
                </c:pt>
                <c:pt idx="6">
                  <c:v>277386363</c:v>
                </c:pt>
                <c:pt idx="7">
                  <c:v>288624306</c:v>
                </c:pt>
                <c:pt idx="8">
                  <c:v>295584391</c:v>
                </c:pt>
                <c:pt idx="9">
                  <c:v>316345703</c:v>
                </c:pt>
                <c:pt idx="10">
                  <c:v>317712426</c:v>
                </c:pt>
                <c:pt idx="11">
                  <c:v>307289937</c:v>
                </c:pt>
                <c:pt idx="12">
                  <c:v>334928838</c:v>
                </c:pt>
                <c:pt idx="13">
                  <c:v>331970614</c:v>
                </c:pt>
                <c:pt idx="14">
                  <c:v>356963088</c:v>
                </c:pt>
                <c:pt idx="15">
                  <c:v>347746462</c:v>
                </c:pt>
                <c:pt idx="16">
                  <c:v>369481153</c:v>
                </c:pt>
                <c:pt idx="17">
                  <c:v>385208745</c:v>
                </c:pt>
                <c:pt idx="18">
                  <c:v>375251758</c:v>
                </c:pt>
                <c:pt idx="19">
                  <c:v>396871310</c:v>
                </c:pt>
                <c:pt idx="20">
                  <c:v>410075231</c:v>
                </c:pt>
                <c:pt idx="21">
                  <c:v>421949049</c:v>
                </c:pt>
                <c:pt idx="22">
                  <c:v>448016295</c:v>
                </c:pt>
                <c:pt idx="23">
                  <c:v>465342898</c:v>
                </c:pt>
                <c:pt idx="24">
                  <c:v>468164572</c:v>
                </c:pt>
                <c:pt idx="25">
                  <c:v>468675242</c:v>
                </c:pt>
                <c:pt idx="26">
                  <c:v>461439908</c:v>
                </c:pt>
                <c:pt idx="27">
                  <c:v>487457902</c:v>
                </c:pt>
                <c:pt idx="28">
                  <c:v>514421640</c:v>
                </c:pt>
                <c:pt idx="29">
                  <c:v>518555886</c:v>
                </c:pt>
                <c:pt idx="30">
                  <c:v>518688847</c:v>
                </c:pt>
                <c:pt idx="31">
                  <c:v>528557716</c:v>
                </c:pt>
                <c:pt idx="32">
                  <c:v>529901751</c:v>
                </c:pt>
                <c:pt idx="33">
                  <c:v>538921494</c:v>
                </c:pt>
                <c:pt idx="34">
                  <c:v>547429599</c:v>
                </c:pt>
                <c:pt idx="35">
                  <c:v>568905940</c:v>
                </c:pt>
                <c:pt idx="36">
                  <c:v>576985856</c:v>
                </c:pt>
                <c:pt idx="37">
                  <c:v>579186672</c:v>
                </c:pt>
                <c:pt idx="38">
                  <c:v>610939172</c:v>
                </c:pt>
                <c:pt idx="39">
                  <c:v>599355048</c:v>
                </c:pt>
                <c:pt idx="40">
                  <c:v>598245177</c:v>
                </c:pt>
                <c:pt idx="41">
                  <c:v>569477686</c:v>
                </c:pt>
                <c:pt idx="42">
                  <c:v>584716944</c:v>
                </c:pt>
                <c:pt idx="43">
                  <c:v>607910422</c:v>
                </c:pt>
                <c:pt idx="44">
                  <c:v>634506815</c:v>
                </c:pt>
                <c:pt idx="45">
                  <c:v>641079748</c:v>
                </c:pt>
                <c:pt idx="46">
                  <c:v>657413530</c:v>
                </c:pt>
                <c:pt idx="47">
                  <c:v>685013374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4223672"/>
        <c:axId val="434224456"/>
      </c:lineChart>
      <c:lineChart>
        <c:grouping val="standard"/>
        <c:varyColors val="0"/>
        <c:ser>
          <c:idx val="2"/>
          <c:order val="1"/>
          <c:tx>
            <c:strRef>
              <c:f>Sheet1!$A$4</c:f>
              <c:strCache>
                <c:ptCount val="1"/>
                <c:pt idx="0">
                  <c:v>Population</c:v>
                </c:pt>
              </c:strCache>
            </c:strRef>
          </c:tx>
          <c:spPr>
            <a:ln w="41864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Sheet1!$B$1:$AW$1</c:f>
              <c:numCache>
                <c:formatCode>General</c:formatCode>
                <c:ptCount val="4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</c:numCache>
            </c:numRef>
          </c:cat>
          <c:val>
            <c:numRef>
              <c:f>Sheet1!$B$4:$AW$4</c:f>
              <c:numCache>
                <c:formatCode>#,##0</c:formatCode>
                <c:ptCount val="48"/>
                <c:pt idx="0">
                  <c:v>3071597837</c:v>
                </c:pt>
                <c:pt idx="1">
                  <c:v>3125353332</c:v>
                </c:pt>
                <c:pt idx="2">
                  <c:v>3190963278</c:v>
                </c:pt>
                <c:pt idx="3">
                  <c:v>3256679721</c:v>
                </c:pt>
                <c:pt idx="4">
                  <c:v>3324029158</c:v>
                </c:pt>
                <c:pt idx="5">
                  <c:v>3394400926</c:v>
                </c:pt>
                <c:pt idx="6">
                  <c:v>3464248777</c:v>
                </c:pt>
                <c:pt idx="7">
                  <c:v>3535285279</c:v>
                </c:pt>
                <c:pt idx="8">
                  <c:v>3610702517</c:v>
                </c:pt>
                <c:pt idx="9">
                  <c:v>3686748088</c:v>
                </c:pt>
                <c:pt idx="10">
                  <c:v>3765536591</c:v>
                </c:pt>
                <c:pt idx="11">
                  <c:v>3842771670</c:v>
                </c:pt>
                <c:pt idx="12">
                  <c:v>3919190258</c:v>
                </c:pt>
                <c:pt idx="13">
                  <c:v>3996137391</c:v>
                </c:pt>
                <c:pt idx="14">
                  <c:v>4071366923</c:v>
                </c:pt>
                <c:pt idx="15">
                  <c:v>4144611693</c:v>
                </c:pt>
                <c:pt idx="16">
                  <c:v>4217848588</c:v>
                </c:pt>
                <c:pt idx="17">
                  <c:v>4292169003</c:v>
                </c:pt>
                <c:pt idx="18">
                  <c:v>4367991719</c:v>
                </c:pt>
                <c:pt idx="19">
                  <c:v>4444607452</c:v>
                </c:pt>
                <c:pt idx="20">
                  <c:v>4522572817</c:v>
                </c:pt>
                <c:pt idx="21">
                  <c:v>4602831346</c:v>
                </c:pt>
                <c:pt idx="22">
                  <c:v>4683342240</c:v>
                </c:pt>
                <c:pt idx="23">
                  <c:v>4763244489</c:v>
                </c:pt>
                <c:pt idx="24">
                  <c:v>4844636903</c:v>
                </c:pt>
                <c:pt idx="25">
                  <c:v>4929391330</c:v>
                </c:pt>
                <c:pt idx="26">
                  <c:v>5015978730</c:v>
                </c:pt>
                <c:pt idx="27">
                  <c:v>5103334812</c:v>
                </c:pt>
                <c:pt idx="28">
                  <c:v>5190568716</c:v>
                </c:pt>
                <c:pt idx="29">
                  <c:v>5278893731</c:v>
                </c:pt>
                <c:pt idx="30">
                  <c:v>5363252384</c:v>
                </c:pt>
                <c:pt idx="31">
                  <c:v>5444269834</c:v>
                </c:pt>
                <c:pt idx="32">
                  <c:v>5526044979</c:v>
                </c:pt>
                <c:pt idx="33">
                  <c:v>5606741659</c:v>
                </c:pt>
                <c:pt idx="34">
                  <c:v>5689010289</c:v>
                </c:pt>
                <c:pt idx="35">
                  <c:v>5769154658</c:v>
                </c:pt>
                <c:pt idx="36">
                  <c:v>5849295087</c:v>
                </c:pt>
                <c:pt idx="37">
                  <c:v>5928433699</c:v>
                </c:pt>
                <c:pt idx="38">
                  <c:v>6006963992</c:v>
                </c:pt>
                <c:pt idx="39">
                  <c:v>6084911264</c:v>
                </c:pt>
                <c:pt idx="40">
                  <c:v>6162046981</c:v>
                </c:pt>
                <c:pt idx="41">
                  <c:v>6238398548</c:v>
                </c:pt>
                <c:pt idx="42">
                  <c:v>6314789961</c:v>
                </c:pt>
                <c:pt idx="43">
                  <c:v>6390935630</c:v>
                </c:pt>
                <c:pt idx="44">
                  <c:v>6466751511</c:v>
                </c:pt>
                <c:pt idx="45">
                  <c:v>6543076417</c:v>
                </c:pt>
                <c:pt idx="46">
                  <c:v>6619730159</c:v>
                </c:pt>
                <c:pt idx="47">
                  <c:v>6697254041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4218968"/>
        <c:axId val="434220536"/>
      </c:lineChart>
      <c:catAx>
        <c:axId val="434223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7909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43422445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434224456"/>
        <c:scaling>
          <c:orientation val="minMax"/>
          <c:min val="200000000"/>
        </c:scaling>
        <c:delete val="0"/>
        <c:axPos val="l"/>
        <c:majorGridlines>
          <c:spPr>
            <a:ln w="12700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09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43422367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5584415584415586E-2"/>
                <c:y val="5.2419354838709693E-2"/>
              </c:manualLayout>
            </c:layout>
            <c:spPr>
              <a:noFill/>
              <a:ln w="27909">
                <a:noFill/>
              </a:ln>
            </c:spPr>
            <c:txPr>
              <a:bodyPr rot="-5400000" vert="horz"/>
              <a:lstStyle/>
              <a:p>
                <a:pPr algn="ctr">
                  <a:defRPr sz="1200" b="1" i="0" u="none" strike="noStrike" baseline="0">
                    <a:solidFill>
                      <a:schemeClr val="tx1"/>
                    </a:solidFill>
                    <a:latin typeface="Arial Narrow" pitchFamily="34" charset="0"/>
                    <a:ea typeface="Calibri"/>
                    <a:cs typeface="Calibri"/>
                  </a:defRPr>
                </a:pPr>
                <a:endParaRPr lang="en-US"/>
              </a:p>
            </c:txPr>
          </c:dispUnitsLbl>
        </c:dispUnits>
      </c:valAx>
      <c:catAx>
        <c:axId val="434218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34220536"/>
        <c:crosses val="autoZero"/>
        <c:auto val="1"/>
        <c:lblAlgn val="ctr"/>
        <c:lblOffset val="100"/>
        <c:noMultiLvlLbl val="0"/>
      </c:catAx>
      <c:valAx>
        <c:axId val="434220536"/>
        <c:scaling>
          <c:orientation val="minMax"/>
          <c:min val="3000000000"/>
        </c:scaling>
        <c:delete val="0"/>
        <c:axPos val="r"/>
        <c:numFmt formatCode="#,##0.0" sourceLinked="0"/>
        <c:majorTickMark val="cross"/>
        <c:minorTickMark val="none"/>
        <c:tickLblPos val="nextTo"/>
        <c:spPr>
          <a:ln w="27909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434218968"/>
        <c:crosses val="max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0.97272727272727288"/>
                <c:y val="5.2419354838709693E-2"/>
              </c:manualLayout>
            </c:layout>
            <c:spPr>
              <a:noFill/>
              <a:ln w="27909">
                <a:noFill/>
              </a:ln>
            </c:spPr>
            <c:txPr>
              <a:bodyPr rot="-5400000" vert="horz"/>
              <a:lstStyle/>
              <a:p>
                <a:pPr algn="ctr">
                  <a:defRPr sz="1050" b="1" i="0" u="none" strike="noStrike" baseline="0">
                    <a:solidFill>
                      <a:schemeClr val="tx1"/>
                    </a:solidFill>
                    <a:latin typeface="Arial Narrow" pitchFamily="34" charset="0"/>
                    <a:ea typeface="Calibri"/>
                    <a:cs typeface="Calibri"/>
                  </a:defRPr>
                </a:pPr>
                <a:endParaRPr lang="en-US"/>
              </a:p>
            </c:txPr>
          </c:dispUnitsLbl>
        </c:dispUnits>
      </c:valAx>
      <c:spPr>
        <a:solidFill>
          <a:srgbClr val="FFFFFF"/>
        </a:solidFill>
        <a:ln w="27909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1135222652424508"/>
          <c:y val="8.3121060157569135E-2"/>
          <c:w val="0.29610389610389615"/>
          <c:h val="0.16532258064516128"/>
        </c:manualLayout>
      </c:layout>
      <c:overlay val="0"/>
      <c:spPr>
        <a:solidFill>
          <a:srgbClr val="FFFFFF"/>
        </a:solidFill>
        <a:ln w="13955">
          <a:solidFill>
            <a:srgbClr val="C0C0C0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38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8734491315136526"/>
          <c:y val="2.0449897750511294E-2"/>
          <c:w val="0.77667493796526144"/>
          <c:h val="0.886450514048206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9CC00"/>
            </a:solidFill>
            <a:ln w="25388">
              <a:noFill/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Malawi</c:v>
                </c:pt>
                <c:pt idx="1">
                  <c:v>Paraguay</c:v>
                </c:pt>
                <c:pt idx="2">
                  <c:v>Iceland</c:v>
                </c:pt>
                <c:pt idx="3">
                  <c:v>Costa Rica</c:v>
                </c:pt>
                <c:pt idx="4">
                  <c:v>New Zealand</c:v>
                </c:pt>
                <c:pt idx="5">
                  <c:v>El Salvador</c:v>
                </c:pt>
                <c:pt idx="6">
                  <c:v>Argentina</c:v>
                </c:pt>
                <c:pt idx="7">
                  <c:v>Brazil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92</c:v>
                </c:pt>
                <c:pt idx="1">
                  <c:v>82</c:v>
                </c:pt>
                <c:pt idx="2">
                  <c:v>75</c:v>
                </c:pt>
                <c:pt idx="3">
                  <c:v>67</c:v>
                </c:pt>
                <c:pt idx="4">
                  <c:v>61</c:v>
                </c:pt>
                <c:pt idx="5">
                  <c:v>56</c:v>
                </c:pt>
                <c:pt idx="6">
                  <c:v>53</c:v>
                </c:pt>
                <c:pt idx="7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4223280"/>
        <c:axId val="434217008"/>
      </c:barChart>
      <c:catAx>
        <c:axId val="4342232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5388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434217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4217008"/>
        <c:scaling>
          <c:orientation val="minMax"/>
        </c:scaling>
        <c:delete val="0"/>
        <c:axPos val="b"/>
        <c:majorGridlines>
          <c:spPr>
            <a:ln w="12694"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5388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434223280"/>
        <c:crosses val="autoZero"/>
        <c:crossBetween val="between"/>
      </c:valAx>
      <c:spPr>
        <a:noFill/>
        <a:ln w="25388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25974025974023E-2"/>
          <c:y val="5.8467741935483888E-2"/>
          <c:w val="0.91428571428571437"/>
          <c:h val="0.8138453391312039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marker>
            <c:symbol val="none"/>
          </c:marker>
          <c:cat>
            <c:numRef>
              <c:f>Sheet1!$B$1:$BA$1</c:f>
              <c:numCache>
                <c:formatCode>General</c:formatCode>
                <c:ptCount val="52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</c:numCache>
            </c:numRef>
          </c:cat>
          <c:val>
            <c:numRef>
              <c:f>Sheet1!$B$2:$BA$2</c:f>
              <c:numCache>
                <c:formatCode>General</c:formatCode>
                <c:ptCount val="52"/>
                <c:pt idx="0">
                  <c:v>7.5</c:v>
                </c:pt>
                <c:pt idx="1">
                  <c:v>8.3000000000000007</c:v>
                </c:pt>
                <c:pt idx="2">
                  <c:v>8.7000000000000011</c:v>
                </c:pt>
                <c:pt idx="3">
                  <c:v>8.8000000000000007</c:v>
                </c:pt>
                <c:pt idx="4">
                  <c:v>9.2000000000000011</c:v>
                </c:pt>
                <c:pt idx="5">
                  <c:v>9.5</c:v>
                </c:pt>
                <c:pt idx="6">
                  <c:v>9.8000000000000007</c:v>
                </c:pt>
                <c:pt idx="7">
                  <c:v>9.9</c:v>
                </c:pt>
                <c:pt idx="8">
                  <c:v>10.3</c:v>
                </c:pt>
                <c:pt idx="9">
                  <c:v>11.1</c:v>
                </c:pt>
                <c:pt idx="10">
                  <c:v>12</c:v>
                </c:pt>
                <c:pt idx="11">
                  <c:v>12.729999999999999</c:v>
                </c:pt>
                <c:pt idx="12">
                  <c:v>13.56</c:v>
                </c:pt>
                <c:pt idx="13">
                  <c:v>13.7</c:v>
                </c:pt>
                <c:pt idx="14">
                  <c:v>14.870000000000001</c:v>
                </c:pt>
                <c:pt idx="15">
                  <c:v>14.91</c:v>
                </c:pt>
                <c:pt idx="16">
                  <c:v>15.75</c:v>
                </c:pt>
                <c:pt idx="17">
                  <c:v>16.399999999999999</c:v>
                </c:pt>
                <c:pt idx="18">
                  <c:v>17.03</c:v>
                </c:pt>
                <c:pt idx="19">
                  <c:v>16.29</c:v>
                </c:pt>
                <c:pt idx="20">
                  <c:v>17.71</c:v>
                </c:pt>
                <c:pt idx="21">
                  <c:v>17.479999999999997</c:v>
                </c:pt>
                <c:pt idx="22">
                  <c:v>16.100000000000001</c:v>
                </c:pt>
                <c:pt idx="23">
                  <c:v>15.950000000000001</c:v>
                </c:pt>
                <c:pt idx="24">
                  <c:v>16.52</c:v>
                </c:pt>
                <c:pt idx="25">
                  <c:v>16.2</c:v>
                </c:pt>
                <c:pt idx="26">
                  <c:v>16.760000000000002</c:v>
                </c:pt>
                <c:pt idx="27">
                  <c:v>16.23</c:v>
                </c:pt>
                <c:pt idx="28">
                  <c:v>16.439999999999998</c:v>
                </c:pt>
                <c:pt idx="29">
                  <c:v>16.32</c:v>
                </c:pt>
                <c:pt idx="30">
                  <c:v>16.329999999999995</c:v>
                </c:pt>
                <c:pt idx="31">
                  <c:v>16.649999999999999</c:v>
                </c:pt>
                <c:pt idx="32">
                  <c:v>16.84</c:v>
                </c:pt>
                <c:pt idx="33">
                  <c:v>16.72</c:v>
                </c:pt>
                <c:pt idx="34">
                  <c:v>17.8</c:v>
                </c:pt>
                <c:pt idx="35">
                  <c:v>18.03</c:v>
                </c:pt>
                <c:pt idx="36">
                  <c:v>19.079999999999995</c:v>
                </c:pt>
                <c:pt idx="37">
                  <c:v>19.110000000000003</c:v>
                </c:pt>
                <c:pt idx="38">
                  <c:v>19.71</c:v>
                </c:pt>
                <c:pt idx="39">
                  <c:v>19.62</c:v>
                </c:pt>
                <c:pt idx="40">
                  <c:v>18.73</c:v>
                </c:pt>
                <c:pt idx="41">
                  <c:v>18.350000000000001</c:v>
                </c:pt>
                <c:pt idx="42">
                  <c:v>18.64</c:v>
                </c:pt>
                <c:pt idx="43">
                  <c:v>19.010000000000005</c:v>
                </c:pt>
                <c:pt idx="44">
                  <c:v>20.18</c:v>
                </c:pt>
                <c:pt idx="45">
                  <c:v>20.56</c:v>
                </c:pt>
                <c:pt idx="46">
                  <c:v>20.93</c:v>
                </c:pt>
                <c:pt idx="47">
                  <c:v>21.06</c:v>
                </c:pt>
                <c:pt idx="48">
                  <c:v>19.97</c:v>
                </c:pt>
                <c:pt idx="49">
                  <c:v>21.21</c:v>
                </c:pt>
                <c:pt idx="50">
                  <c:v>21.54</c:v>
                </c:pt>
                <c:pt idx="51">
                  <c:v>21.14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4217400"/>
        <c:axId val="434218184"/>
      </c:lineChart>
      <c:catAx>
        <c:axId val="434217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en-US"/>
          </a:p>
        </c:txPr>
        <c:crossAx val="434218184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434218184"/>
        <c:scaling>
          <c:orientation val="minMax"/>
        </c:scaling>
        <c:delete val="0"/>
        <c:axPos val="l"/>
        <c:majorGridlines>
          <c:spPr>
            <a:ln w="12700"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34217400"/>
        <c:crosses val="autoZero"/>
        <c:crossBetween val="between"/>
      </c:valAx>
      <c:spPr>
        <a:ln w="19050"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48781301259174"/>
          <c:y val="3.6465690367554211E-2"/>
          <c:w val="0.821687167810223"/>
          <c:h val="0.84255428605339733"/>
        </c:manualLayout>
      </c:layou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Flatfishes</c:v>
                </c:pt>
              </c:strCache>
            </c:strRef>
          </c:tx>
          <c:marker>
            <c:symbol val="none"/>
          </c:marker>
          <c:cat>
            <c:numRef>
              <c:f>Sheet1!$A$2:$A$60</c:f>
              <c:numCache>
                <c:formatCode>General</c:formatCode>
                <c:ptCount val="59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</c:numCache>
            </c:numRef>
          </c:cat>
          <c:val>
            <c:numRef>
              <c:f>Sheet1!$C$2:$C$60</c:f>
              <c:numCache>
                <c:formatCode>General</c:formatCode>
                <c:ptCount val="59"/>
                <c:pt idx="0">
                  <c:v>58.288000000000004</c:v>
                </c:pt>
                <c:pt idx="1">
                  <c:v>62.756</c:v>
                </c:pt>
                <c:pt idx="2">
                  <c:v>64.448000000000008</c:v>
                </c:pt>
                <c:pt idx="3">
                  <c:v>64.756</c:v>
                </c:pt>
                <c:pt idx="4">
                  <c:v>58.573</c:v>
                </c:pt>
                <c:pt idx="5">
                  <c:v>64.702000000000012</c:v>
                </c:pt>
                <c:pt idx="6">
                  <c:v>71.164000000000001</c:v>
                </c:pt>
                <c:pt idx="7">
                  <c:v>82.47</c:v>
                </c:pt>
                <c:pt idx="8">
                  <c:v>86.736999999999995</c:v>
                </c:pt>
                <c:pt idx="9">
                  <c:v>88.546000000000006</c:v>
                </c:pt>
                <c:pt idx="10">
                  <c:v>110.30500000000001</c:v>
                </c:pt>
                <c:pt idx="11">
                  <c:v>117.92700000000002</c:v>
                </c:pt>
                <c:pt idx="12">
                  <c:v>109.666</c:v>
                </c:pt>
                <c:pt idx="13">
                  <c:v>154.685</c:v>
                </c:pt>
                <c:pt idx="14">
                  <c:v>158.96100000000001</c:v>
                </c:pt>
                <c:pt idx="15">
                  <c:v>207.28200000000001</c:v>
                </c:pt>
                <c:pt idx="16">
                  <c:v>236.28100000000001</c:v>
                </c:pt>
                <c:pt idx="17">
                  <c:v>263.89799999999997</c:v>
                </c:pt>
                <c:pt idx="18">
                  <c:v>305.02</c:v>
                </c:pt>
                <c:pt idx="19">
                  <c:v>302.27199999999993</c:v>
                </c:pt>
                <c:pt idx="20">
                  <c:v>292.45499999999993</c:v>
                </c:pt>
                <c:pt idx="21">
                  <c:v>301.25099999999992</c:v>
                </c:pt>
                <c:pt idx="22">
                  <c:v>296.81799999999993</c:v>
                </c:pt>
                <c:pt idx="23">
                  <c:v>285.25200000000001</c:v>
                </c:pt>
                <c:pt idx="24">
                  <c:v>253.49200000000002</c:v>
                </c:pt>
                <c:pt idx="25">
                  <c:v>249.42000000000002</c:v>
                </c:pt>
                <c:pt idx="26">
                  <c:v>234.946</c:v>
                </c:pt>
                <c:pt idx="27">
                  <c:v>230.21099999999998</c:v>
                </c:pt>
                <c:pt idx="28">
                  <c:v>236.98100000000002</c:v>
                </c:pt>
                <c:pt idx="29">
                  <c:v>249.65600000000001</c:v>
                </c:pt>
                <c:pt idx="30">
                  <c:v>232.64499999999998</c:v>
                </c:pt>
                <c:pt idx="31">
                  <c:v>218.2</c:v>
                </c:pt>
                <c:pt idx="32">
                  <c:v>211.02800000000002</c:v>
                </c:pt>
                <c:pt idx="33">
                  <c:v>210.14</c:v>
                </c:pt>
                <c:pt idx="34">
                  <c:v>201.26499999999999</c:v>
                </c:pt>
                <c:pt idx="35">
                  <c:v>209.517</c:v>
                </c:pt>
                <c:pt idx="36">
                  <c:v>222.01599999999999</c:v>
                </c:pt>
                <c:pt idx="37">
                  <c:v>223.58100000000002</c:v>
                </c:pt>
                <c:pt idx="38">
                  <c:v>181.30800000000002</c:v>
                </c:pt>
                <c:pt idx="39">
                  <c:v>165.476</c:v>
                </c:pt>
                <c:pt idx="40">
                  <c:v>172.59</c:v>
                </c:pt>
                <c:pt idx="41">
                  <c:v>183.36100000000002</c:v>
                </c:pt>
                <c:pt idx="42">
                  <c:v>190.73999999999998</c:v>
                </c:pt>
                <c:pt idx="43">
                  <c:v>154.71499999999997</c:v>
                </c:pt>
                <c:pt idx="44">
                  <c:v>126.24100000000001</c:v>
                </c:pt>
                <c:pt idx="45">
                  <c:v>80.563999999999993</c:v>
                </c:pt>
                <c:pt idx="46">
                  <c:v>86.374999999999986</c:v>
                </c:pt>
                <c:pt idx="47">
                  <c:v>93.349000000000004</c:v>
                </c:pt>
                <c:pt idx="48">
                  <c:v>94.168999999999983</c:v>
                </c:pt>
                <c:pt idx="49">
                  <c:v>115.786</c:v>
                </c:pt>
                <c:pt idx="50">
                  <c:v>120.654</c:v>
                </c:pt>
                <c:pt idx="51">
                  <c:v>124.07499999999999</c:v>
                </c:pt>
                <c:pt idx="52">
                  <c:v>118.49900000000001</c:v>
                </c:pt>
                <c:pt idx="53">
                  <c:v>127.599</c:v>
                </c:pt>
                <c:pt idx="54">
                  <c:v>110.65600000000001</c:v>
                </c:pt>
                <c:pt idx="55">
                  <c:v>105.82199999999999</c:v>
                </c:pt>
                <c:pt idx="56">
                  <c:v>87.674999999999983</c:v>
                </c:pt>
                <c:pt idx="57">
                  <c:v>85.051000000000002</c:v>
                </c:pt>
                <c:pt idx="58">
                  <c:v>89.686999999999998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Haddock</c:v>
                </c:pt>
              </c:strCache>
            </c:strRef>
          </c:tx>
          <c:marker>
            <c:symbol val="none"/>
          </c:marker>
          <c:cat>
            <c:numRef>
              <c:f>Sheet1!$A$2:$A$60</c:f>
              <c:numCache>
                <c:formatCode>General</c:formatCode>
                <c:ptCount val="59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</c:numCache>
            </c:numRef>
          </c:cat>
          <c:val>
            <c:numRef>
              <c:f>Sheet1!$D$2:$D$60</c:f>
              <c:numCache>
                <c:formatCode>General</c:formatCode>
                <c:ptCount val="59"/>
                <c:pt idx="0">
                  <c:v>104</c:v>
                </c:pt>
                <c:pt idx="1">
                  <c:v>101</c:v>
                </c:pt>
                <c:pt idx="2">
                  <c:v>137</c:v>
                </c:pt>
                <c:pt idx="3">
                  <c:v>121</c:v>
                </c:pt>
                <c:pt idx="4">
                  <c:v>157</c:v>
                </c:pt>
                <c:pt idx="5">
                  <c:v>195</c:v>
                </c:pt>
                <c:pt idx="6">
                  <c:v>190</c:v>
                </c:pt>
                <c:pt idx="7">
                  <c:v>167</c:v>
                </c:pt>
                <c:pt idx="8">
                  <c:v>135</c:v>
                </c:pt>
                <c:pt idx="9">
                  <c:v>129</c:v>
                </c:pt>
                <c:pt idx="10">
                  <c:v>159</c:v>
                </c:pt>
                <c:pt idx="11">
                  <c:v>179</c:v>
                </c:pt>
                <c:pt idx="12">
                  <c:v>138</c:v>
                </c:pt>
                <c:pt idx="13">
                  <c:v>126</c:v>
                </c:pt>
                <c:pt idx="14">
                  <c:v>142</c:v>
                </c:pt>
                <c:pt idx="15">
                  <c:v>249</c:v>
                </c:pt>
                <c:pt idx="16">
                  <c:v>204</c:v>
                </c:pt>
                <c:pt idx="17">
                  <c:v>117</c:v>
                </c:pt>
                <c:pt idx="18">
                  <c:v>97</c:v>
                </c:pt>
                <c:pt idx="19">
                  <c:v>73</c:v>
                </c:pt>
                <c:pt idx="20">
                  <c:v>48</c:v>
                </c:pt>
                <c:pt idx="21">
                  <c:v>49</c:v>
                </c:pt>
                <c:pt idx="22">
                  <c:v>29</c:v>
                </c:pt>
                <c:pt idx="23">
                  <c:v>26</c:v>
                </c:pt>
                <c:pt idx="24">
                  <c:v>23</c:v>
                </c:pt>
                <c:pt idx="25">
                  <c:v>28</c:v>
                </c:pt>
                <c:pt idx="26">
                  <c:v>26</c:v>
                </c:pt>
                <c:pt idx="27">
                  <c:v>40</c:v>
                </c:pt>
                <c:pt idx="28">
                  <c:v>61</c:v>
                </c:pt>
                <c:pt idx="29">
                  <c:v>54</c:v>
                </c:pt>
                <c:pt idx="30">
                  <c:v>80</c:v>
                </c:pt>
                <c:pt idx="31">
                  <c:v>83</c:v>
                </c:pt>
                <c:pt idx="32">
                  <c:v>67</c:v>
                </c:pt>
                <c:pt idx="33">
                  <c:v>56</c:v>
                </c:pt>
                <c:pt idx="34">
                  <c:v>48</c:v>
                </c:pt>
                <c:pt idx="35">
                  <c:v>50</c:v>
                </c:pt>
                <c:pt idx="36">
                  <c:v>55</c:v>
                </c:pt>
                <c:pt idx="37">
                  <c:v>35</c:v>
                </c:pt>
                <c:pt idx="38">
                  <c:v>36</c:v>
                </c:pt>
                <c:pt idx="39">
                  <c:v>31</c:v>
                </c:pt>
                <c:pt idx="40">
                  <c:v>25.5</c:v>
                </c:pt>
                <c:pt idx="41">
                  <c:v>24.6</c:v>
                </c:pt>
                <c:pt idx="42">
                  <c:v>24.7</c:v>
                </c:pt>
                <c:pt idx="43">
                  <c:v>13.9</c:v>
                </c:pt>
                <c:pt idx="44">
                  <c:v>7.3</c:v>
                </c:pt>
                <c:pt idx="45">
                  <c:v>8.3000000000000007</c:v>
                </c:pt>
                <c:pt idx="46">
                  <c:v>10.9</c:v>
                </c:pt>
                <c:pt idx="47">
                  <c:v>11.3</c:v>
                </c:pt>
                <c:pt idx="48">
                  <c:v>14.6</c:v>
                </c:pt>
                <c:pt idx="49">
                  <c:v>13.7</c:v>
                </c:pt>
                <c:pt idx="50">
                  <c:v>16.7</c:v>
                </c:pt>
                <c:pt idx="51">
                  <c:v>21.5</c:v>
                </c:pt>
                <c:pt idx="52">
                  <c:v>22.8</c:v>
                </c:pt>
                <c:pt idx="53">
                  <c:v>22.9</c:v>
                </c:pt>
                <c:pt idx="54">
                  <c:v>24.8</c:v>
                </c:pt>
                <c:pt idx="55">
                  <c:v>28.2</c:v>
                </c:pt>
                <c:pt idx="56">
                  <c:v>20.3</c:v>
                </c:pt>
                <c:pt idx="57">
                  <c:v>22.9</c:v>
                </c:pt>
                <c:pt idx="58">
                  <c:v>26.9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Red hake</c:v>
                </c:pt>
              </c:strCache>
            </c:strRef>
          </c:tx>
          <c:marker>
            <c:symbol val="none"/>
          </c:marker>
          <c:cat>
            <c:numRef>
              <c:f>Sheet1!$A$2:$A$60</c:f>
              <c:numCache>
                <c:formatCode>General</c:formatCode>
                <c:ptCount val="59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</c:numCache>
            </c:numRef>
          </c:cat>
          <c:val>
            <c:numRef>
              <c:f>Sheet1!$E$2:$E$60</c:f>
              <c:numCache>
                <c:formatCode>General</c:formatCode>
                <c:ptCount val="5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5</c:v>
                </c:pt>
                <c:pt idx="7">
                  <c:v>2</c:v>
                </c:pt>
                <c:pt idx="8">
                  <c:v>3</c:v>
                </c:pt>
                <c:pt idx="9">
                  <c:v>2</c:v>
                </c:pt>
                <c:pt idx="10">
                  <c:v>5</c:v>
                </c:pt>
                <c:pt idx="11">
                  <c:v>4</c:v>
                </c:pt>
                <c:pt idx="12">
                  <c:v>5</c:v>
                </c:pt>
                <c:pt idx="13">
                  <c:v>8</c:v>
                </c:pt>
                <c:pt idx="14">
                  <c:v>17</c:v>
                </c:pt>
                <c:pt idx="15">
                  <c:v>82</c:v>
                </c:pt>
                <c:pt idx="16">
                  <c:v>112</c:v>
                </c:pt>
                <c:pt idx="17">
                  <c:v>57</c:v>
                </c:pt>
                <c:pt idx="18">
                  <c:v>14</c:v>
                </c:pt>
                <c:pt idx="19">
                  <c:v>51</c:v>
                </c:pt>
                <c:pt idx="20">
                  <c:v>10</c:v>
                </c:pt>
                <c:pt idx="21">
                  <c:v>39</c:v>
                </c:pt>
                <c:pt idx="22">
                  <c:v>76</c:v>
                </c:pt>
                <c:pt idx="23">
                  <c:v>66</c:v>
                </c:pt>
                <c:pt idx="24">
                  <c:v>35</c:v>
                </c:pt>
                <c:pt idx="25">
                  <c:v>30</c:v>
                </c:pt>
                <c:pt idx="26">
                  <c:v>28</c:v>
                </c:pt>
                <c:pt idx="27">
                  <c:v>7</c:v>
                </c:pt>
                <c:pt idx="28">
                  <c:v>5</c:v>
                </c:pt>
                <c:pt idx="29">
                  <c:v>4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3</c:v>
                </c:pt>
                <c:pt idx="38">
                  <c:v>2</c:v>
                </c:pt>
                <c:pt idx="39">
                  <c:v>2</c:v>
                </c:pt>
                <c:pt idx="40">
                  <c:v>2.5</c:v>
                </c:pt>
                <c:pt idx="41">
                  <c:v>3.6</c:v>
                </c:pt>
                <c:pt idx="42">
                  <c:v>3.3</c:v>
                </c:pt>
                <c:pt idx="43">
                  <c:v>2.2999999999999998</c:v>
                </c:pt>
                <c:pt idx="44">
                  <c:v>2.2000000000000002</c:v>
                </c:pt>
                <c:pt idx="45">
                  <c:v>2.2000000000000002</c:v>
                </c:pt>
                <c:pt idx="46">
                  <c:v>2.9</c:v>
                </c:pt>
                <c:pt idx="47">
                  <c:v>2.8</c:v>
                </c:pt>
                <c:pt idx="48">
                  <c:v>2.8</c:v>
                </c:pt>
                <c:pt idx="49">
                  <c:v>3.2</c:v>
                </c:pt>
                <c:pt idx="50">
                  <c:v>3.3</c:v>
                </c:pt>
                <c:pt idx="51">
                  <c:v>4</c:v>
                </c:pt>
                <c:pt idx="52">
                  <c:v>5.4</c:v>
                </c:pt>
                <c:pt idx="53">
                  <c:v>3.3</c:v>
                </c:pt>
                <c:pt idx="54">
                  <c:v>1.7</c:v>
                </c:pt>
                <c:pt idx="55">
                  <c:v>1.3</c:v>
                </c:pt>
                <c:pt idx="56">
                  <c:v>0.60000000000000009</c:v>
                </c:pt>
                <c:pt idx="57">
                  <c:v>0.8</c:v>
                </c:pt>
                <c:pt idx="58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87240"/>
        <c:axId val="436214840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Atlantic cod</c:v>
                </c:pt>
              </c:strCache>
            </c:strRef>
          </c:tx>
          <c:marker>
            <c:symbol val="none"/>
          </c:marker>
          <c:cat>
            <c:numRef>
              <c:f>Sheet1!$A$2:$A$60</c:f>
              <c:numCache>
                <c:formatCode>General</c:formatCode>
                <c:ptCount val="59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</c:numCache>
            </c:numRef>
          </c:cat>
          <c:val>
            <c:numRef>
              <c:f>Sheet1!$B$2:$B$60</c:f>
              <c:numCache>
                <c:formatCode>General</c:formatCode>
                <c:ptCount val="59"/>
                <c:pt idx="0">
                  <c:v>723</c:v>
                </c:pt>
                <c:pt idx="1">
                  <c:v>646</c:v>
                </c:pt>
                <c:pt idx="2">
                  <c:v>822</c:v>
                </c:pt>
                <c:pt idx="3">
                  <c:v>774</c:v>
                </c:pt>
                <c:pt idx="4">
                  <c:v>963</c:v>
                </c:pt>
                <c:pt idx="5">
                  <c:v>896</c:v>
                </c:pt>
                <c:pt idx="6">
                  <c:v>960</c:v>
                </c:pt>
                <c:pt idx="7">
                  <c:v>954</c:v>
                </c:pt>
                <c:pt idx="8">
                  <c:v>885</c:v>
                </c:pt>
                <c:pt idx="9">
                  <c:v>953</c:v>
                </c:pt>
                <c:pt idx="10" formatCode="#,##0">
                  <c:v>1136</c:v>
                </c:pt>
                <c:pt idx="11" formatCode="#,##0">
                  <c:v>1304</c:v>
                </c:pt>
                <c:pt idx="12" formatCode="#,##0">
                  <c:v>1341</c:v>
                </c:pt>
                <c:pt idx="13" formatCode="#,##0">
                  <c:v>1374</c:v>
                </c:pt>
                <c:pt idx="14" formatCode="#,##0">
                  <c:v>1391</c:v>
                </c:pt>
                <c:pt idx="15" formatCode="#,##0">
                  <c:v>1453</c:v>
                </c:pt>
                <c:pt idx="16" formatCode="#,##0">
                  <c:v>1266</c:v>
                </c:pt>
                <c:pt idx="17" formatCode="#,##0">
                  <c:v>1685</c:v>
                </c:pt>
                <c:pt idx="18" formatCode="#,##0">
                  <c:v>1864</c:v>
                </c:pt>
                <c:pt idx="19" formatCode="#,##0">
                  <c:v>1497</c:v>
                </c:pt>
                <c:pt idx="20" formatCode="#,##0">
                  <c:v>1163</c:v>
                </c:pt>
                <c:pt idx="21" formatCode="#,##0">
                  <c:v>1057</c:v>
                </c:pt>
                <c:pt idx="22" formatCode="#,##0">
                  <c:v>1039</c:v>
                </c:pt>
                <c:pt idx="23">
                  <c:v>808</c:v>
                </c:pt>
                <c:pt idx="24">
                  <c:v>791</c:v>
                </c:pt>
                <c:pt idx="25">
                  <c:v>639</c:v>
                </c:pt>
                <c:pt idx="26">
                  <c:v>525</c:v>
                </c:pt>
                <c:pt idx="27">
                  <c:v>469</c:v>
                </c:pt>
                <c:pt idx="28">
                  <c:v>482</c:v>
                </c:pt>
                <c:pt idx="29">
                  <c:v>572</c:v>
                </c:pt>
                <c:pt idx="30">
                  <c:v>597</c:v>
                </c:pt>
                <c:pt idx="31">
                  <c:v>617</c:v>
                </c:pt>
                <c:pt idx="32">
                  <c:v>704</c:v>
                </c:pt>
                <c:pt idx="33">
                  <c:v>693</c:v>
                </c:pt>
                <c:pt idx="34">
                  <c:v>644</c:v>
                </c:pt>
                <c:pt idx="35">
                  <c:v>645</c:v>
                </c:pt>
                <c:pt idx="36">
                  <c:v>669</c:v>
                </c:pt>
                <c:pt idx="37">
                  <c:v>601</c:v>
                </c:pt>
                <c:pt idx="38">
                  <c:v>627</c:v>
                </c:pt>
                <c:pt idx="39">
                  <c:v>644</c:v>
                </c:pt>
                <c:pt idx="40">
                  <c:v>565.82499999999993</c:v>
                </c:pt>
                <c:pt idx="41">
                  <c:v>433.30500000000001</c:v>
                </c:pt>
                <c:pt idx="42">
                  <c:v>255.017</c:v>
                </c:pt>
                <c:pt idx="43">
                  <c:v>116.569</c:v>
                </c:pt>
                <c:pt idx="44">
                  <c:v>53.166000000000011</c:v>
                </c:pt>
                <c:pt idx="45">
                  <c:v>32.892000000000003</c:v>
                </c:pt>
                <c:pt idx="46">
                  <c:v>35.124000000000002</c:v>
                </c:pt>
                <c:pt idx="47">
                  <c:v>48.9</c:v>
                </c:pt>
                <c:pt idx="48">
                  <c:v>54.862000000000002</c:v>
                </c:pt>
                <c:pt idx="49">
                  <c:v>70.669999999999987</c:v>
                </c:pt>
                <c:pt idx="50">
                  <c:v>65.200999999999993</c:v>
                </c:pt>
                <c:pt idx="51">
                  <c:v>62.075000000000003</c:v>
                </c:pt>
                <c:pt idx="52">
                  <c:v>57.339000000000006</c:v>
                </c:pt>
                <c:pt idx="53">
                  <c:v>43.135000000000005</c:v>
                </c:pt>
                <c:pt idx="54">
                  <c:v>41.509</c:v>
                </c:pt>
                <c:pt idx="55">
                  <c:v>43.552</c:v>
                </c:pt>
                <c:pt idx="56">
                  <c:v>45.946000000000005</c:v>
                </c:pt>
                <c:pt idx="57">
                  <c:v>52.073</c:v>
                </c:pt>
                <c:pt idx="58">
                  <c:v>57.618000000000002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6208568"/>
        <c:axId val="436212488"/>
      </c:lineChart>
      <c:catAx>
        <c:axId val="21987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36214840"/>
        <c:crosses val="autoZero"/>
        <c:auto val="1"/>
        <c:lblAlgn val="ctr"/>
        <c:lblOffset val="100"/>
        <c:noMultiLvlLbl val="0"/>
      </c:catAx>
      <c:valAx>
        <c:axId val="436214840"/>
        <c:scaling>
          <c:orientation val="minMax"/>
        </c:scaling>
        <c:delete val="0"/>
        <c:axPos val="l"/>
        <c:majorGridlines>
          <c:spPr>
            <a:ln w="12700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Thousand Metric Tons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987240"/>
        <c:crosses val="autoZero"/>
        <c:crossBetween val="between"/>
      </c:valAx>
      <c:valAx>
        <c:axId val="43621248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436208568"/>
        <c:crosses val="max"/>
        <c:crossBetween val="between"/>
      </c:valAx>
      <c:catAx>
        <c:axId val="436208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36212488"/>
        <c:crosses val="autoZero"/>
        <c:auto val="1"/>
        <c:lblAlgn val="ctr"/>
        <c:lblOffset val="100"/>
        <c:noMultiLvlLbl val="0"/>
      </c:catAx>
      <c:spPr>
        <a:ln w="19050"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70377983075565698"/>
          <c:y val="4.6990458385322773E-2"/>
          <c:w val="0.21920823239413137"/>
          <c:h val="0.2867572155555193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00ADEA-2489-4CB3-A68D-C8E6F44E25F3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#1" csCatId="colorful"/>
      <dgm:spPr/>
    </dgm:pt>
    <dgm:pt modelId="{23CFB826-CCCA-42CA-B759-80E2ACFD505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cap="none" normalizeH="0" baseline="0" dirty="0" smtClean="0">
              <a:ln/>
              <a:effectLst/>
              <a:latin typeface="Arial Narrow" pitchFamily="34" charset="0"/>
            </a:rPr>
            <a:t>Agricultural Innovation</a:t>
          </a:r>
        </a:p>
      </dgm:t>
    </dgm:pt>
    <dgm:pt modelId="{4842EEB9-62CE-4657-A29C-8DDEA7E1E621}" type="parTrans" cxnId="{EBFDCCFE-5359-4BC3-9038-145BEC132819}">
      <dgm:prSet/>
      <dgm:spPr/>
      <dgm:t>
        <a:bodyPr/>
        <a:lstStyle/>
        <a:p>
          <a:endParaRPr lang="en-US"/>
        </a:p>
      </dgm:t>
    </dgm:pt>
    <dgm:pt modelId="{D9830213-88FD-42CB-A1EE-DF6171B67889}" type="sibTrans" cxnId="{EBFDCCFE-5359-4BC3-9038-145BEC132819}">
      <dgm:prSet/>
      <dgm:spPr/>
      <dgm:t>
        <a:bodyPr/>
        <a:lstStyle/>
        <a:p>
          <a:endParaRPr lang="en-US"/>
        </a:p>
      </dgm:t>
    </dgm:pt>
    <dgm:pt modelId="{33DC3F19-6327-4E22-9AA4-ADA3A883A38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800" b="1" i="0" u="none" strike="noStrike" cap="none" normalizeH="0" baseline="0" smtClean="0">
              <a:ln/>
              <a:effectLst/>
              <a:latin typeface="Arial Narrow" pitchFamily="34" charset="0"/>
            </a:rPr>
            <a:t>Food Surpluses</a:t>
          </a:r>
        </a:p>
      </dgm:t>
    </dgm:pt>
    <dgm:pt modelId="{EE575C8A-7991-42A6-9EAE-1E1CCC50CA1B}" type="parTrans" cxnId="{196D577C-0AF3-4616-B14C-E1E19E3E11A3}">
      <dgm:prSet/>
      <dgm:spPr/>
      <dgm:t>
        <a:bodyPr/>
        <a:lstStyle/>
        <a:p>
          <a:endParaRPr lang="en-US"/>
        </a:p>
      </dgm:t>
    </dgm:pt>
    <dgm:pt modelId="{47DF304D-8710-4D69-A32B-C6B2A757EF04}" type="sibTrans" cxnId="{196D577C-0AF3-4616-B14C-E1E19E3E11A3}">
      <dgm:prSet/>
      <dgm:spPr/>
      <dgm:t>
        <a:bodyPr/>
        <a:lstStyle/>
        <a:p>
          <a:endParaRPr lang="en-US"/>
        </a:p>
      </dgm:t>
    </dgm:pt>
    <dgm:pt modelId="{8CC158EE-3EB0-42BD-9929-100117ECFCCB}">
      <dgm:prSet custT="1"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sz="2000" b="1" i="0" u="none" strike="noStrike" cap="none" normalizeH="0" baseline="0" smtClean="0">
              <a:ln/>
              <a:effectLst/>
              <a:latin typeface="Arial Narrow" pitchFamily="34" charset="0"/>
            </a:rPr>
            <a:t> Urbanization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sz="2000" b="1" i="0" u="none" strike="noStrike" cap="none" normalizeH="0" baseline="0" smtClean="0">
              <a:ln/>
              <a:effectLst/>
              <a:latin typeface="Arial Narrow" pitchFamily="34" charset="0"/>
            </a:rPr>
            <a:t> Sedentary lifestyle</a:t>
          </a:r>
        </a:p>
      </dgm:t>
    </dgm:pt>
    <dgm:pt modelId="{F074C64A-992D-4FA1-8BEF-685263394886}" type="parTrans" cxnId="{1B8B1A87-6904-4450-832B-C696113F60D0}">
      <dgm:prSet/>
      <dgm:spPr/>
      <dgm:t>
        <a:bodyPr/>
        <a:lstStyle/>
        <a:p>
          <a:endParaRPr lang="en-US"/>
        </a:p>
      </dgm:t>
    </dgm:pt>
    <dgm:pt modelId="{82771071-25AA-4950-96FD-5BA5FBEDB822}" type="sibTrans" cxnId="{1B8B1A87-6904-4450-832B-C696113F60D0}">
      <dgm:prSet/>
      <dgm:spPr/>
      <dgm:t>
        <a:bodyPr/>
        <a:lstStyle/>
        <a:p>
          <a:endParaRPr lang="en-US"/>
        </a:p>
      </dgm:t>
    </dgm:pt>
    <dgm:pt modelId="{CE18A25A-36E5-425E-88F9-D3D1C769C32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800" b="1" i="0" u="none" strike="noStrike" cap="none" normalizeH="0" baseline="0" smtClean="0">
              <a:ln/>
              <a:effectLst/>
              <a:latin typeface="Arial Narrow" pitchFamily="34" charset="0"/>
            </a:rPr>
            <a:t>Division of Labor</a:t>
          </a:r>
        </a:p>
      </dgm:t>
    </dgm:pt>
    <dgm:pt modelId="{B19E2D7A-708E-4F35-8F9C-3FCAEBE85A17}" type="parTrans" cxnId="{A99E93E7-5556-4FD1-80BA-364E6D7144F1}">
      <dgm:prSet/>
      <dgm:spPr/>
      <dgm:t>
        <a:bodyPr/>
        <a:lstStyle/>
        <a:p>
          <a:endParaRPr lang="en-US"/>
        </a:p>
      </dgm:t>
    </dgm:pt>
    <dgm:pt modelId="{2307B35E-1BCB-432C-9223-785E14B1FB54}" type="sibTrans" cxnId="{A99E93E7-5556-4FD1-80BA-364E6D7144F1}">
      <dgm:prSet/>
      <dgm:spPr/>
      <dgm:t>
        <a:bodyPr/>
        <a:lstStyle/>
        <a:p>
          <a:endParaRPr lang="en-US"/>
        </a:p>
      </dgm:t>
    </dgm:pt>
    <dgm:pt modelId="{4C12E37B-411C-44F3-A7B8-1E9B2CD2227A}">
      <dgm:prSet custT="1"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sz="2000" b="1" i="0" u="none" strike="noStrike" cap="none" normalizeH="0" baseline="0" dirty="0" smtClean="0">
              <a:ln/>
              <a:effectLst/>
              <a:latin typeface="Arial Narrow" pitchFamily="34" charset="0"/>
            </a:rPr>
            <a:t> Specialization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sz="2000" b="1" i="0" u="none" strike="noStrike" cap="none" normalizeH="0" baseline="0" dirty="0" smtClean="0">
              <a:ln/>
              <a:effectLst/>
              <a:latin typeface="Arial Narrow" pitchFamily="34" charset="0"/>
            </a:rPr>
            <a:t> Stratification</a:t>
          </a:r>
        </a:p>
      </dgm:t>
    </dgm:pt>
    <dgm:pt modelId="{EFB06872-8E1D-478D-B33A-FB163B6C83E0}" type="parTrans" cxnId="{675B0C42-ED51-4A97-AC6D-40C4E083FA20}">
      <dgm:prSet/>
      <dgm:spPr/>
      <dgm:t>
        <a:bodyPr/>
        <a:lstStyle/>
        <a:p>
          <a:endParaRPr lang="en-US"/>
        </a:p>
      </dgm:t>
    </dgm:pt>
    <dgm:pt modelId="{D0924CB4-6670-4D7B-B817-B400BD7BD5C5}" type="sibTrans" cxnId="{675B0C42-ED51-4A97-AC6D-40C4E083FA20}">
      <dgm:prSet/>
      <dgm:spPr/>
      <dgm:t>
        <a:bodyPr/>
        <a:lstStyle/>
        <a:p>
          <a:endParaRPr lang="en-US"/>
        </a:p>
      </dgm:t>
    </dgm:pt>
    <dgm:pt modelId="{25046D75-B208-4CC5-89F0-D56B90D2CB1F}" type="pres">
      <dgm:prSet presAssocID="{D700ADEA-2489-4CB3-A68D-C8E6F44E25F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7571319-75F6-45F1-BA15-39D0F2FCB97D}" type="pres">
      <dgm:prSet presAssocID="{23CFB826-CCCA-42CA-B759-80E2ACFD5051}" presName="vertOne" presStyleCnt="0"/>
      <dgm:spPr/>
    </dgm:pt>
    <dgm:pt modelId="{9787010B-DE03-4A66-B2BF-573E84CCF558}" type="pres">
      <dgm:prSet presAssocID="{23CFB826-CCCA-42CA-B759-80E2ACFD505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23F846-2C79-4FD7-8972-2D02F466343D}" type="pres">
      <dgm:prSet presAssocID="{23CFB826-CCCA-42CA-B759-80E2ACFD5051}" presName="parTransOne" presStyleCnt="0"/>
      <dgm:spPr/>
    </dgm:pt>
    <dgm:pt modelId="{9DE2FCAA-BC55-4DFC-B8E7-15165F935269}" type="pres">
      <dgm:prSet presAssocID="{23CFB826-CCCA-42CA-B759-80E2ACFD5051}" presName="horzOne" presStyleCnt="0"/>
      <dgm:spPr/>
    </dgm:pt>
    <dgm:pt modelId="{F6379B2A-BD70-4A96-A203-62D2A0A8ED6E}" type="pres">
      <dgm:prSet presAssocID="{33DC3F19-6327-4E22-9AA4-ADA3A883A385}" presName="vertTwo" presStyleCnt="0"/>
      <dgm:spPr/>
    </dgm:pt>
    <dgm:pt modelId="{AF53D277-ABC4-4162-A355-FB763F9851F3}" type="pres">
      <dgm:prSet presAssocID="{33DC3F19-6327-4E22-9AA4-ADA3A883A38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FF6939-20DE-40C7-8F2E-F01BD1025867}" type="pres">
      <dgm:prSet presAssocID="{33DC3F19-6327-4E22-9AA4-ADA3A883A385}" presName="parTransTwo" presStyleCnt="0"/>
      <dgm:spPr/>
    </dgm:pt>
    <dgm:pt modelId="{A2FB00D2-A436-4D9C-BAC2-BFEF18E9B0BE}" type="pres">
      <dgm:prSet presAssocID="{33DC3F19-6327-4E22-9AA4-ADA3A883A385}" presName="horzTwo" presStyleCnt="0"/>
      <dgm:spPr/>
    </dgm:pt>
    <dgm:pt modelId="{CBBA1C7C-4D8D-41B4-9C8E-D6B223B5BC4B}" type="pres">
      <dgm:prSet presAssocID="{8CC158EE-3EB0-42BD-9929-100117ECFCCB}" presName="vertThree" presStyleCnt="0"/>
      <dgm:spPr/>
    </dgm:pt>
    <dgm:pt modelId="{D389E907-3955-4859-92B5-372F47F8C83B}" type="pres">
      <dgm:prSet presAssocID="{8CC158EE-3EB0-42BD-9929-100117ECFCCB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4FD1BE-7E1E-49E7-BE5F-BB7D78FE1602}" type="pres">
      <dgm:prSet presAssocID="{8CC158EE-3EB0-42BD-9929-100117ECFCCB}" presName="horzThree" presStyleCnt="0"/>
      <dgm:spPr/>
    </dgm:pt>
    <dgm:pt modelId="{444B2B5A-4A8F-4E81-81FE-6D38DAB9F084}" type="pres">
      <dgm:prSet presAssocID="{47DF304D-8710-4D69-A32B-C6B2A757EF04}" presName="sibSpaceTwo" presStyleCnt="0"/>
      <dgm:spPr/>
    </dgm:pt>
    <dgm:pt modelId="{7B935588-A64D-426F-A8B9-8BFC0F17ED46}" type="pres">
      <dgm:prSet presAssocID="{CE18A25A-36E5-425E-88F9-D3D1C769C32C}" presName="vertTwo" presStyleCnt="0"/>
      <dgm:spPr/>
    </dgm:pt>
    <dgm:pt modelId="{220411F9-0BF3-410B-8306-2D3BA7CE8822}" type="pres">
      <dgm:prSet presAssocID="{CE18A25A-36E5-425E-88F9-D3D1C769C32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C69306-A43F-4A33-989A-0EED9463964C}" type="pres">
      <dgm:prSet presAssocID="{CE18A25A-36E5-425E-88F9-D3D1C769C32C}" presName="parTransTwo" presStyleCnt="0"/>
      <dgm:spPr/>
    </dgm:pt>
    <dgm:pt modelId="{823146D9-E102-4E3C-8260-EEDAE926FACD}" type="pres">
      <dgm:prSet presAssocID="{CE18A25A-36E5-425E-88F9-D3D1C769C32C}" presName="horzTwo" presStyleCnt="0"/>
      <dgm:spPr/>
    </dgm:pt>
    <dgm:pt modelId="{0F55FF50-A5D7-496C-8335-14567777D590}" type="pres">
      <dgm:prSet presAssocID="{4C12E37B-411C-44F3-A7B8-1E9B2CD2227A}" presName="vertThree" presStyleCnt="0"/>
      <dgm:spPr/>
    </dgm:pt>
    <dgm:pt modelId="{61DF66CD-7F81-4875-AA14-12EC5F5A7E1B}" type="pres">
      <dgm:prSet presAssocID="{4C12E37B-411C-44F3-A7B8-1E9B2CD2227A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5C0D7F-2013-4117-BDAF-17E15EB13644}" type="pres">
      <dgm:prSet presAssocID="{4C12E37B-411C-44F3-A7B8-1E9B2CD2227A}" presName="horzThree" presStyleCnt="0"/>
      <dgm:spPr/>
    </dgm:pt>
  </dgm:ptLst>
  <dgm:cxnLst>
    <dgm:cxn modelId="{B81051EE-B783-497B-B0B1-8DDF5BE74F34}" type="presOf" srcId="{D700ADEA-2489-4CB3-A68D-C8E6F44E25F3}" destId="{25046D75-B208-4CC5-89F0-D56B90D2CB1F}" srcOrd="0" destOrd="0" presId="urn:microsoft.com/office/officeart/2005/8/layout/hierarchy4"/>
    <dgm:cxn modelId="{8618B287-7209-46EB-BB24-1D766FB23DD0}" type="presOf" srcId="{8CC158EE-3EB0-42BD-9929-100117ECFCCB}" destId="{D389E907-3955-4859-92B5-372F47F8C83B}" srcOrd="0" destOrd="0" presId="urn:microsoft.com/office/officeart/2005/8/layout/hierarchy4"/>
    <dgm:cxn modelId="{EBFDCCFE-5359-4BC3-9038-145BEC132819}" srcId="{D700ADEA-2489-4CB3-A68D-C8E6F44E25F3}" destId="{23CFB826-CCCA-42CA-B759-80E2ACFD5051}" srcOrd="0" destOrd="0" parTransId="{4842EEB9-62CE-4657-A29C-8DDEA7E1E621}" sibTransId="{D9830213-88FD-42CB-A1EE-DF6171B67889}"/>
    <dgm:cxn modelId="{675B0C42-ED51-4A97-AC6D-40C4E083FA20}" srcId="{CE18A25A-36E5-425E-88F9-D3D1C769C32C}" destId="{4C12E37B-411C-44F3-A7B8-1E9B2CD2227A}" srcOrd="0" destOrd="0" parTransId="{EFB06872-8E1D-478D-B33A-FB163B6C83E0}" sibTransId="{D0924CB4-6670-4D7B-B817-B400BD7BD5C5}"/>
    <dgm:cxn modelId="{196D577C-0AF3-4616-B14C-E1E19E3E11A3}" srcId="{23CFB826-CCCA-42CA-B759-80E2ACFD5051}" destId="{33DC3F19-6327-4E22-9AA4-ADA3A883A385}" srcOrd="0" destOrd="0" parTransId="{EE575C8A-7991-42A6-9EAE-1E1CCC50CA1B}" sibTransId="{47DF304D-8710-4D69-A32B-C6B2A757EF04}"/>
    <dgm:cxn modelId="{C77F409C-4E39-45AB-A4E1-44B0790C03F9}" type="presOf" srcId="{33DC3F19-6327-4E22-9AA4-ADA3A883A385}" destId="{AF53D277-ABC4-4162-A355-FB763F9851F3}" srcOrd="0" destOrd="0" presId="urn:microsoft.com/office/officeart/2005/8/layout/hierarchy4"/>
    <dgm:cxn modelId="{CF22995C-69A5-4677-A3CA-61AAA2830F39}" type="presOf" srcId="{23CFB826-CCCA-42CA-B759-80E2ACFD5051}" destId="{9787010B-DE03-4A66-B2BF-573E84CCF558}" srcOrd="0" destOrd="0" presId="urn:microsoft.com/office/officeart/2005/8/layout/hierarchy4"/>
    <dgm:cxn modelId="{AEE398AD-F47A-4BC6-905B-C7C462E4DCC4}" type="presOf" srcId="{4C12E37B-411C-44F3-A7B8-1E9B2CD2227A}" destId="{61DF66CD-7F81-4875-AA14-12EC5F5A7E1B}" srcOrd="0" destOrd="0" presId="urn:microsoft.com/office/officeart/2005/8/layout/hierarchy4"/>
    <dgm:cxn modelId="{A99E93E7-5556-4FD1-80BA-364E6D7144F1}" srcId="{23CFB826-CCCA-42CA-B759-80E2ACFD5051}" destId="{CE18A25A-36E5-425E-88F9-D3D1C769C32C}" srcOrd="1" destOrd="0" parTransId="{B19E2D7A-708E-4F35-8F9C-3FCAEBE85A17}" sibTransId="{2307B35E-1BCB-432C-9223-785E14B1FB54}"/>
    <dgm:cxn modelId="{1B8B1A87-6904-4450-832B-C696113F60D0}" srcId="{33DC3F19-6327-4E22-9AA4-ADA3A883A385}" destId="{8CC158EE-3EB0-42BD-9929-100117ECFCCB}" srcOrd="0" destOrd="0" parTransId="{F074C64A-992D-4FA1-8BEF-685263394886}" sibTransId="{82771071-25AA-4950-96FD-5BA5FBEDB822}"/>
    <dgm:cxn modelId="{DFD237BB-AF3E-431E-BAA0-462094B5989B}" type="presOf" srcId="{CE18A25A-36E5-425E-88F9-D3D1C769C32C}" destId="{220411F9-0BF3-410B-8306-2D3BA7CE8822}" srcOrd="0" destOrd="0" presId="urn:microsoft.com/office/officeart/2005/8/layout/hierarchy4"/>
    <dgm:cxn modelId="{9E79D439-228A-4EA6-AF24-7A107CA962F7}" type="presParOf" srcId="{25046D75-B208-4CC5-89F0-D56B90D2CB1F}" destId="{17571319-75F6-45F1-BA15-39D0F2FCB97D}" srcOrd="0" destOrd="0" presId="urn:microsoft.com/office/officeart/2005/8/layout/hierarchy4"/>
    <dgm:cxn modelId="{1D1A5769-93AF-4235-8DAF-207AAD487389}" type="presParOf" srcId="{17571319-75F6-45F1-BA15-39D0F2FCB97D}" destId="{9787010B-DE03-4A66-B2BF-573E84CCF558}" srcOrd="0" destOrd="0" presId="urn:microsoft.com/office/officeart/2005/8/layout/hierarchy4"/>
    <dgm:cxn modelId="{6A86D848-2BE1-410A-87DE-F8FD1ACBF42E}" type="presParOf" srcId="{17571319-75F6-45F1-BA15-39D0F2FCB97D}" destId="{9923F846-2C79-4FD7-8972-2D02F466343D}" srcOrd="1" destOrd="0" presId="urn:microsoft.com/office/officeart/2005/8/layout/hierarchy4"/>
    <dgm:cxn modelId="{8D8BE44E-0F31-46A5-A9D9-B64907753B04}" type="presParOf" srcId="{17571319-75F6-45F1-BA15-39D0F2FCB97D}" destId="{9DE2FCAA-BC55-4DFC-B8E7-15165F935269}" srcOrd="2" destOrd="0" presId="urn:microsoft.com/office/officeart/2005/8/layout/hierarchy4"/>
    <dgm:cxn modelId="{9DEEA5BA-C27B-4AD0-B04C-ED4E93374152}" type="presParOf" srcId="{9DE2FCAA-BC55-4DFC-B8E7-15165F935269}" destId="{F6379B2A-BD70-4A96-A203-62D2A0A8ED6E}" srcOrd="0" destOrd="0" presId="urn:microsoft.com/office/officeart/2005/8/layout/hierarchy4"/>
    <dgm:cxn modelId="{A4B1AC4E-976C-41A9-9AA1-8F6DC7036053}" type="presParOf" srcId="{F6379B2A-BD70-4A96-A203-62D2A0A8ED6E}" destId="{AF53D277-ABC4-4162-A355-FB763F9851F3}" srcOrd="0" destOrd="0" presId="urn:microsoft.com/office/officeart/2005/8/layout/hierarchy4"/>
    <dgm:cxn modelId="{29AE959B-9DE6-4DB1-9CDE-5459E9AF0308}" type="presParOf" srcId="{F6379B2A-BD70-4A96-A203-62D2A0A8ED6E}" destId="{C0FF6939-20DE-40C7-8F2E-F01BD1025867}" srcOrd="1" destOrd="0" presId="urn:microsoft.com/office/officeart/2005/8/layout/hierarchy4"/>
    <dgm:cxn modelId="{A04E0583-2B4C-4FE9-B10D-1A8548079A1F}" type="presParOf" srcId="{F6379B2A-BD70-4A96-A203-62D2A0A8ED6E}" destId="{A2FB00D2-A436-4D9C-BAC2-BFEF18E9B0BE}" srcOrd="2" destOrd="0" presId="urn:microsoft.com/office/officeart/2005/8/layout/hierarchy4"/>
    <dgm:cxn modelId="{FCC3DC7A-1CFA-4BC8-B777-9539DEAE9E44}" type="presParOf" srcId="{A2FB00D2-A436-4D9C-BAC2-BFEF18E9B0BE}" destId="{CBBA1C7C-4D8D-41B4-9C8E-D6B223B5BC4B}" srcOrd="0" destOrd="0" presId="urn:microsoft.com/office/officeart/2005/8/layout/hierarchy4"/>
    <dgm:cxn modelId="{44EB4C00-CA8E-48C0-8275-0963B4828096}" type="presParOf" srcId="{CBBA1C7C-4D8D-41B4-9C8E-D6B223B5BC4B}" destId="{D389E907-3955-4859-92B5-372F47F8C83B}" srcOrd="0" destOrd="0" presId="urn:microsoft.com/office/officeart/2005/8/layout/hierarchy4"/>
    <dgm:cxn modelId="{DA5BBC4C-6F1B-4C81-9E5F-63E05014D6E0}" type="presParOf" srcId="{CBBA1C7C-4D8D-41B4-9C8E-D6B223B5BC4B}" destId="{AA4FD1BE-7E1E-49E7-BE5F-BB7D78FE1602}" srcOrd="1" destOrd="0" presId="urn:microsoft.com/office/officeart/2005/8/layout/hierarchy4"/>
    <dgm:cxn modelId="{59F5AF4D-1CB8-4AA5-A33F-90330E71DDB1}" type="presParOf" srcId="{9DE2FCAA-BC55-4DFC-B8E7-15165F935269}" destId="{444B2B5A-4A8F-4E81-81FE-6D38DAB9F084}" srcOrd="1" destOrd="0" presId="urn:microsoft.com/office/officeart/2005/8/layout/hierarchy4"/>
    <dgm:cxn modelId="{5D28274F-7003-4D51-9F91-1FAF92D0A19F}" type="presParOf" srcId="{9DE2FCAA-BC55-4DFC-B8E7-15165F935269}" destId="{7B935588-A64D-426F-A8B9-8BFC0F17ED46}" srcOrd="2" destOrd="0" presId="urn:microsoft.com/office/officeart/2005/8/layout/hierarchy4"/>
    <dgm:cxn modelId="{BE358EE8-7C47-4EB6-BF75-2B73F509B498}" type="presParOf" srcId="{7B935588-A64D-426F-A8B9-8BFC0F17ED46}" destId="{220411F9-0BF3-410B-8306-2D3BA7CE8822}" srcOrd="0" destOrd="0" presId="urn:microsoft.com/office/officeart/2005/8/layout/hierarchy4"/>
    <dgm:cxn modelId="{EE8B6E04-178A-4676-9ECC-2BF5530B34EF}" type="presParOf" srcId="{7B935588-A64D-426F-A8B9-8BFC0F17ED46}" destId="{7FC69306-A43F-4A33-989A-0EED9463964C}" srcOrd="1" destOrd="0" presId="urn:microsoft.com/office/officeart/2005/8/layout/hierarchy4"/>
    <dgm:cxn modelId="{0885EB0C-C8B9-4C70-A7DE-0070050A9F2C}" type="presParOf" srcId="{7B935588-A64D-426F-A8B9-8BFC0F17ED46}" destId="{823146D9-E102-4E3C-8260-EEDAE926FACD}" srcOrd="2" destOrd="0" presId="urn:microsoft.com/office/officeart/2005/8/layout/hierarchy4"/>
    <dgm:cxn modelId="{8DB1E440-A91E-4628-8BFA-2908AB550EC5}" type="presParOf" srcId="{823146D9-E102-4E3C-8260-EEDAE926FACD}" destId="{0F55FF50-A5D7-496C-8335-14567777D590}" srcOrd="0" destOrd="0" presId="urn:microsoft.com/office/officeart/2005/8/layout/hierarchy4"/>
    <dgm:cxn modelId="{151AF100-A070-477F-A39E-722C3261A925}" type="presParOf" srcId="{0F55FF50-A5D7-496C-8335-14567777D590}" destId="{61DF66CD-7F81-4875-AA14-12EC5F5A7E1B}" srcOrd="0" destOrd="0" presId="urn:microsoft.com/office/officeart/2005/8/layout/hierarchy4"/>
    <dgm:cxn modelId="{07334383-E49B-4880-85E0-919F9EE141D2}" type="presParOf" srcId="{0F55FF50-A5D7-496C-8335-14567777D590}" destId="{2A5C0D7F-2013-4117-BDAF-17E15EB1364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17ED8B5-FE8E-4A09-BBFD-A0F7F9F9A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7125" y="690563"/>
            <a:ext cx="4603750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3563"/>
            <a:ext cx="50292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712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4712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51045D9-9454-44D6-9661-555DFC0E4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3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C5C40B-B24B-4AB6-81AE-BBE02229E84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4393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4E45A6-C937-40AE-B0AD-91CF6E03E37F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7987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E2FC9FA-59D8-4610-99AB-67B2A9A67182}" type="slidenum">
              <a:rPr lang="en-US" i="0" smtClean="0">
                <a:latin typeface="Times New Roman" pitchFamily="18" charset="0"/>
              </a:rPr>
              <a:pPr/>
              <a:t>11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9912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1D86D1-84AF-40C4-A2A8-4B4C131104FD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158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2"/>
            <a:r>
              <a:rPr lang="en-US" smtClean="0">
                <a:latin typeface="Arial" pitchFamily="34" charset="0"/>
              </a:rPr>
              <a:t>Global steel production grew from 0.5 million tons in 1865 to 50 million tons in 1914.</a:t>
            </a:r>
          </a:p>
          <a:p>
            <a:endParaRPr lang="en-US" smtClean="0">
              <a:latin typeface="Arial" pitchFamily="34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6BCE42-1719-470E-AE8F-EFB6D5FD2B6A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9283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9CADDC-0F36-483B-BAF7-C94DECEEC4CD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3960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D85C93-06ED-4214-8525-762A5AAB6E3A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1127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7651B96-90EF-44A3-B673-7A46551EF6F2}" type="slidenum">
              <a:rPr lang="en-US" i="0" smtClean="0">
                <a:latin typeface="Times New Roman" pitchFamily="18" charset="0"/>
              </a:rPr>
              <a:pPr/>
              <a:t>16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779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5B880D4-8C8C-4A2E-BE12-B06623CBA6AB}" type="slidenum">
              <a:rPr lang="en-US" i="0" smtClean="0">
                <a:latin typeface="Times New Roman" pitchFamily="18" charset="0"/>
              </a:rPr>
              <a:pPr/>
              <a:t>17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7539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8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Dataset</a:t>
            </a:r>
            <a:r>
              <a:rPr lang="en-US" baseline="0" dirty="0" smtClean="0"/>
              <a:t> encoded by Greg Mahlknecht, http://www.cablemap.info/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4CE932-0D68-48AA-B6FB-61E5AF83551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93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2C746-3416-4790-8EFD-6E9F6F61421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6311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In 1990 Dollars, purchasing power parity.</a:t>
            </a:r>
          </a:p>
          <a:p>
            <a:r>
              <a:rPr lang="en-US" dirty="0" smtClean="0"/>
              <a:t>Source: Data compiled by A. </a:t>
            </a:r>
            <a:r>
              <a:rPr lang="en-US" dirty="0" err="1" smtClean="0"/>
              <a:t>Maddison</a:t>
            </a:r>
            <a:r>
              <a:rPr lang="en-US" dirty="0" smtClean="0"/>
              <a:t>,</a:t>
            </a:r>
            <a:r>
              <a:rPr lang="en-US" baseline="0" dirty="0" smtClean="0"/>
              <a:t> University of Groningen.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552E26-6386-4A21-B753-79DD0AC7039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858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9A7C72-BA41-427D-87CD-6C7889540AFD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Source: Adapted from the Economist, Feb 20</a:t>
            </a:r>
            <a:r>
              <a:rPr lang="en-US" baseline="30000" smtClean="0"/>
              <a:t>th</a:t>
            </a:r>
            <a:r>
              <a:rPr lang="en-US" smtClean="0"/>
              <a:t> 1999.</a:t>
            </a:r>
          </a:p>
        </p:txBody>
      </p:sp>
    </p:spTree>
    <p:extLst>
      <p:ext uri="{BB962C8B-B14F-4D97-AF65-F5344CB8AC3E}">
        <p14:creationId xmlns:p14="http://schemas.microsoft.com/office/powerpoint/2010/main" val="26485720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Energy Information Administration,</a:t>
            </a:r>
            <a:r>
              <a:rPr lang="en-US" baseline="0" dirty="0" smtClean="0"/>
              <a:t> http://www.eia.gov/emeu/aer/overview.html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727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201869C-ECF0-4DFA-8E01-33BCF749E8C3}" type="slidenum">
              <a:rPr lang="en-US" i="0" smtClean="0">
                <a:latin typeface="Times New Roman" pitchFamily="18" charset="0"/>
              </a:rPr>
              <a:pPr/>
              <a:t>24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181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C3CE327-5785-47FD-B326-D1E77C9914EE}" type="slidenum">
              <a:rPr lang="en-US" i="0" smtClean="0">
                <a:latin typeface="Times New Roman" pitchFamily="18" charset="0"/>
              </a:rPr>
              <a:pPr/>
              <a:t>25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62454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AF49D17-9452-40B3-90FF-06207EA31CBE}" type="slidenum">
              <a:rPr lang="en-US" i="0" smtClean="0">
                <a:latin typeface="Times New Roman" pitchFamily="18" charset="0"/>
              </a:rPr>
              <a:pPr/>
              <a:t>26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162991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Source: adapted from M. Simmons (2008), www.simmonsco-intl.com</a:t>
            </a: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F76625-5433-40A9-90F6-1C9E1884B8B6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90133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B0B399F-D44D-4160-8EDE-72D0F14B2BD5}" type="slidenum">
              <a:rPr lang="en-US" i="0" smtClean="0">
                <a:latin typeface="Times New Roman" pitchFamily="18" charset="0"/>
              </a:rPr>
              <a:pPr/>
              <a:t>28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Source: US Bureau of Mines.</a:t>
            </a:r>
          </a:p>
        </p:txBody>
      </p:sp>
    </p:spTree>
    <p:extLst>
      <p:ext uri="{BB962C8B-B14F-4D97-AF65-F5344CB8AC3E}">
        <p14:creationId xmlns:p14="http://schemas.microsoft.com/office/powerpoint/2010/main" val="18338671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2B0DD60-D40F-48B6-8C65-F75D77C93E3F}" type="slidenum">
              <a:rPr lang="en-US" i="0" smtClean="0">
                <a:latin typeface="Times New Roman" pitchFamily="18" charset="0"/>
              </a:rPr>
              <a:pPr/>
              <a:t>29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Reserves:</a:t>
            </a:r>
          </a:p>
          <a:p>
            <a:pPr eaLnBrk="1" hangingPunct="1"/>
            <a:r>
              <a:rPr lang="en-US" dirty="0" smtClean="0"/>
              <a:t>Known (with a reasonable certainty) quantity and quality of resources that can be economically recovered.</a:t>
            </a:r>
          </a:p>
          <a:p>
            <a:pPr eaLnBrk="1" hangingPunct="1"/>
            <a:r>
              <a:rPr lang="en-US" dirty="0" smtClean="0"/>
              <a:t>Total resources:</a:t>
            </a:r>
          </a:p>
          <a:p>
            <a:pPr eaLnBrk="1" hangingPunct="1"/>
            <a:r>
              <a:rPr lang="en-US" dirty="0" smtClean="0"/>
              <a:t>Potential amount of resources that can be exploited given sufficient levels of economic and technological development.</a:t>
            </a:r>
          </a:p>
          <a:p>
            <a:pPr eaLnBrk="1" hangingPunct="1"/>
            <a:r>
              <a:rPr lang="en-US" dirty="0" smtClean="0"/>
              <a:t>Some resources may be potentially unrecoverable.</a:t>
            </a:r>
          </a:p>
          <a:p>
            <a:pPr eaLnBrk="1" hangingPunct="1"/>
            <a:r>
              <a:rPr lang="en-US" dirty="0" smtClean="0"/>
              <a:t>In a closed world, the amount of material resources is finite.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41712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49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95AEB50-8531-4919-8434-1727AD6C0A0D}" type="slidenum">
              <a:rPr lang="en-US" i="0" smtClean="0">
                <a:latin typeface="Times New Roman" pitchFamily="18" charset="0"/>
              </a:rPr>
              <a:pPr/>
              <a:t>3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73562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EPA (2009) Municipal Solid Waste Generation, Recycling, and Disposal in the United States, Detailed Tables and Figures for 2008. http://www.epa.gov/epawaste/nonhaz/municipal/msw99.htm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951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3FDC9F8-87CF-4975-93C1-029BF2BE495D}" type="slidenum">
              <a:rPr lang="en-US" i="0" smtClean="0">
                <a:latin typeface="Times New Roman" pitchFamily="18" charset="0"/>
              </a:rPr>
              <a:pPr/>
              <a:t>32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5545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16C410C-CB3B-4986-82B7-0C0D445EEBD3}" type="slidenum">
              <a:rPr lang="en-US" i="0" smtClean="0">
                <a:latin typeface="Times New Roman" pitchFamily="18" charset="0"/>
              </a:rPr>
              <a:pPr/>
              <a:t>33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charset="0"/>
              </a:rPr>
              <a:t>Source: New York Times, August 7 2007, “In Dusty Archives, a Theory of Affluence”</a:t>
            </a:r>
          </a:p>
        </p:txBody>
      </p:sp>
    </p:spTree>
    <p:extLst>
      <p:ext uri="{BB962C8B-B14F-4D97-AF65-F5344CB8AC3E}">
        <p14:creationId xmlns:p14="http://schemas.microsoft.com/office/powerpoint/2010/main" val="23717863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C8CC21E-C949-4776-A323-F6CABF0C81B4}" type="slidenum">
              <a:rPr lang="en-US" i="0" smtClean="0">
                <a:latin typeface="Times New Roman" pitchFamily="18" charset="0"/>
              </a:rPr>
              <a:pPr/>
              <a:t>34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5570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7427301-F2ED-4184-B5F6-CAC2399DF39D}" type="slidenum">
              <a:rPr lang="en-US" i="0" smtClean="0">
                <a:latin typeface="Times New Roman" pitchFamily="18" charset="0"/>
              </a:rPr>
              <a:pPr/>
              <a:t>35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8966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3ED0815-3378-44B4-AF2B-6339D5B2B2AA}" type="slidenum">
              <a:rPr lang="en-US" i="0" smtClean="0">
                <a:latin typeface="Times New Roman" pitchFamily="18" charset="0"/>
              </a:rPr>
              <a:pPr/>
              <a:t>36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5976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834F2D1-54D1-47C9-B35A-91A4EE00AF51}" type="slidenum">
              <a:rPr lang="en-US" i="0" smtClean="0">
                <a:latin typeface="Times New Roman" pitchFamily="18" charset="0"/>
              </a:rPr>
              <a:pPr/>
              <a:t>37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charset="0"/>
              </a:rPr>
              <a:t>Source: FAO</a:t>
            </a:r>
          </a:p>
        </p:txBody>
      </p:sp>
    </p:spTree>
    <p:extLst>
      <p:ext uri="{BB962C8B-B14F-4D97-AF65-F5344CB8AC3E}">
        <p14:creationId xmlns:p14="http://schemas.microsoft.com/office/powerpoint/2010/main" val="11915435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14C3BBF-8DA0-4715-A489-628CC2CA731C}" type="slidenum">
              <a:rPr lang="en-US" i="0" smtClean="0">
                <a:latin typeface="Times New Roman" pitchFamily="18" charset="0"/>
              </a:rPr>
              <a:pPr/>
              <a:t>38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041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604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FF5FEBA-1476-4423-AA54-3C7801CD33C7}" type="slidenum">
              <a:rPr lang="en-US" i="0" smtClean="0">
                <a:latin typeface="Times New Roman" pitchFamily="18" charset="0"/>
              </a:rPr>
              <a:pPr/>
              <a:t>40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597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5EEAD4C-577D-46E1-8BF6-47D9A6E8D1FF}" type="slidenum">
              <a:rPr lang="en-US" i="0" smtClean="0">
                <a:latin typeface="Times New Roman" pitchFamily="18" charset="0"/>
              </a:rPr>
              <a:pPr/>
              <a:t>4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587112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425548B-F876-402D-B016-8B9F1D47E525}" type="slidenum">
              <a:rPr lang="en-US" i="0" smtClean="0">
                <a:latin typeface="Times New Roman" pitchFamily="18" charset="0"/>
              </a:rPr>
              <a:pPr/>
              <a:t>41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4659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592817A-CAF2-4824-B5D6-3EB6B5CB1831}" type="slidenum">
              <a:rPr lang="en-US" i="0" smtClean="0">
                <a:latin typeface="Times New Roman" pitchFamily="18" charset="0"/>
              </a:rPr>
              <a:pPr/>
              <a:t>42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985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226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128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US Geological</a:t>
            </a:r>
            <a:r>
              <a:rPr lang="en-US" baseline="0" dirty="0" smtClean="0"/>
              <a:t> Survey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511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5A5DD1-987A-4F5B-9953-49D8BBF11AC2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Source: WTO.</a:t>
            </a:r>
          </a:p>
        </p:txBody>
      </p:sp>
    </p:spTree>
    <p:extLst>
      <p:ext uri="{BB962C8B-B14F-4D97-AF65-F5344CB8AC3E}">
        <p14:creationId xmlns:p14="http://schemas.microsoft.com/office/powerpoint/2010/main" val="711140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662ED16-9DD4-47CA-948D-887DC8116CCF}" type="slidenum">
              <a:rPr lang="en-US" i="0" smtClean="0">
                <a:latin typeface="Times New Roman" pitchFamily="18" charset="0"/>
              </a:rPr>
              <a:pPr/>
              <a:t>47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5044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Le Billon , Philippe, 2001. ‘The Political Ecology of War: Natural Resources and Armed Conflicts’, Political Geography 20(5): 561–584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047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6810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57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Population went from nomadic to sedentary lifestyle.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Created private property, tools and the accumulation of wealth.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Subsequently the creation of the state.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By 1500, 20% of the world was composed of statehoods.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Farming allowed greater population densities and the generation of an agricultural surplus.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A growing share of the population was able to engage in non-agricultural activities.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Induced all sorts of innovations such as irrigation, craftsmanship, and metallurgy.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Centralization of power and resources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Led to the development of the state.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The elite developed laws and institutions to protect their wealth.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544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496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482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68513D-B290-4326-960B-3343B823F71E}" type="slidenum">
              <a:rPr lang="en-US" smtClean="0"/>
              <a:pPr/>
              <a:t>53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1091120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Source: VLIZ (2005). Maritime Boundaries Geodatabase. Available online at http://www.vliz.be/vmdcdata/marbound. 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4238F7-04CC-4A21-991A-4BCBEC39332A}" type="slidenum">
              <a:rPr lang="en-US" smtClean="0"/>
              <a:pPr/>
              <a:t>54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917583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8241F4-48CC-42A6-BC6D-68302439E36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3734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402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7C4C350-BBBF-4C0B-9A42-569BC165BB61}" type="slidenum">
              <a:rPr lang="en-US" i="0" smtClean="0">
                <a:latin typeface="Times New Roman" pitchFamily="18" charset="0"/>
              </a:rPr>
              <a:pPr/>
              <a:t>57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52481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ED3FFD6-92FA-47FB-9DB8-FC6E67B6FD2D}" type="slidenum">
              <a:rPr lang="en-US" i="0" smtClean="0">
                <a:latin typeface="Times New Roman" pitchFamily="18" charset="0"/>
              </a:rPr>
              <a:pPr/>
              <a:t>58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99687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AE6887C-8A3C-4455-BEFF-B32FB8AE8A10}" type="slidenum">
              <a:rPr lang="en-US" i="0" smtClean="0">
                <a:latin typeface="Times New Roman" pitchFamily="18" charset="0"/>
              </a:rPr>
              <a:pPr/>
              <a:t>59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1530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634E263-FB73-4426-8123-B0638B5D3636}" type="slidenum">
              <a:rPr lang="en-US" i="0" smtClean="0">
                <a:latin typeface="Times New Roman" pitchFamily="18" charset="0"/>
              </a:rPr>
              <a:pPr/>
              <a:t>60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36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ABECF7B-A99E-460A-8891-1B85A4D7A20C}" type="slidenum">
              <a:rPr lang="en-US" i="0" smtClean="0">
                <a:latin typeface="Times New Roman" pitchFamily="18" charset="0"/>
              </a:rPr>
              <a:pPr/>
              <a:t>6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319645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606E7C6-A28A-40DC-8388-F3317AE7022D}" type="slidenum">
              <a:rPr lang="en-US" i="0" smtClean="0">
                <a:latin typeface="Times New Roman" pitchFamily="18" charset="0"/>
              </a:rPr>
              <a:pPr/>
              <a:t>61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charset="0"/>
              </a:rPr>
              <a:t>Source: FAO.</a:t>
            </a:r>
          </a:p>
        </p:txBody>
      </p:sp>
    </p:spTree>
    <p:extLst>
      <p:ext uri="{BB962C8B-B14F-4D97-AF65-F5344CB8AC3E}">
        <p14:creationId xmlns:p14="http://schemas.microsoft.com/office/powerpoint/2010/main" val="367291371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Food and Agriculture Organization of the United Nations (FAO), </a:t>
            </a:r>
            <a:r>
              <a:rPr lang="en-US" dirty="0" err="1" smtClean="0"/>
              <a:t>Fishstat</a:t>
            </a:r>
            <a:endParaRPr lang="en-US" dirty="0" smtClean="0"/>
          </a:p>
          <a:p>
            <a:r>
              <a:rPr lang="en-US" dirty="0" smtClean="0"/>
              <a:t>http://www.fao.org/fishery/statistics/global-capture-production/en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3667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640F6AF-97A3-494D-AE74-06A835F45991}" type="slidenum">
              <a:rPr lang="en-US" i="0" smtClean="0">
                <a:latin typeface="Times New Roman" pitchFamily="18" charset="0"/>
              </a:rPr>
              <a:pPr/>
              <a:t>63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charset="0"/>
              </a:rPr>
              <a:t>Source: WorldWatch Institute.</a:t>
            </a:r>
          </a:p>
        </p:txBody>
      </p:sp>
    </p:spTree>
    <p:extLst>
      <p:ext uri="{BB962C8B-B14F-4D97-AF65-F5344CB8AC3E}">
        <p14:creationId xmlns:p14="http://schemas.microsoft.com/office/powerpoint/2010/main" val="255880733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394D707-7A87-4A00-9440-89121D9E7F66}" type="slidenum">
              <a:rPr lang="en-US" i="0" smtClean="0">
                <a:latin typeface="Times New Roman" pitchFamily="18" charset="0"/>
              </a:rPr>
              <a:pPr/>
              <a:t>64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295671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D17E2D9-7FD5-4D54-AFB4-810727C8B960}" type="slidenum">
              <a:rPr lang="en-US" i="0" smtClean="0">
                <a:latin typeface="Times New Roman" pitchFamily="18" charset="0"/>
              </a:rPr>
              <a:pPr/>
              <a:t>65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174120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AAFD984-5457-47C0-8D05-6E471FF13F15}" type="slidenum">
              <a:rPr lang="en-US" i="0">
                <a:latin typeface="Times New Roman" pitchFamily="18" charset="0"/>
              </a:rPr>
              <a:pPr/>
              <a:t>66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7875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1B62D73-8F42-4252-96A9-DD203B7FB819}" type="slidenum">
              <a:rPr lang="en-US" i="0">
                <a:latin typeface="Times New Roman" pitchFamily="18" charset="0"/>
              </a:rPr>
              <a:pPr/>
              <a:t>67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9036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99999E6-84AB-4CAB-9FEF-EFD8087411DE}" type="slidenum">
              <a:rPr lang="en-US" i="0">
                <a:latin typeface="Times New Roman" pitchFamily="18" charset="0"/>
              </a:rPr>
              <a:pPr/>
              <a:t>68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72801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3D39ABC-479F-447F-B00A-311270063D7B}" type="slidenum">
              <a:rPr lang="en-US" i="0">
                <a:latin typeface="Times New Roman" pitchFamily="18" charset="0"/>
              </a:rPr>
              <a:pPr/>
              <a:t>69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59307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39B0BAD-69D7-4579-8EEC-EE20A5ABBB72}" type="slidenum">
              <a:rPr lang="en-US" i="0">
                <a:latin typeface="Times New Roman" pitchFamily="18" charset="0"/>
              </a:rPr>
              <a:pPr/>
              <a:t>70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41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8370208-3E06-41D3-ABAD-FFACFC549239}" type="slidenum">
              <a:rPr lang="en-US" i="0" smtClean="0">
                <a:latin typeface="Times New Roman" pitchFamily="18" charset="0"/>
              </a:rPr>
              <a:pPr/>
              <a:t>7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1476725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06A48CC-1EA0-447C-85C0-496DA4E89B11}" type="slidenum">
              <a:rPr lang="en-US" i="0">
                <a:latin typeface="Times New Roman" pitchFamily="18" charset="0"/>
              </a:rPr>
              <a:pPr/>
              <a:t>71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492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Source: Adapted from Thomas Lessman, http://www.worldhistorymaps.info/index.html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38E880-F109-496D-BDDE-37787A58AF72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257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C9774D9-1033-473D-9809-3E63DF1C1B10}" type="slidenum">
              <a:rPr lang="en-US" i="0" smtClean="0">
                <a:latin typeface="Times New Roman" pitchFamily="18" charset="0"/>
              </a:rPr>
              <a:pPr/>
              <a:t>9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02696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world_cover_left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6048375" y="92515"/>
            <a:ext cx="3095625" cy="6761952"/>
          </a:xfrm>
          <a:prstGeom prst="rect">
            <a:avLst/>
          </a:prstGeom>
          <a:noFill/>
        </p:spPr>
      </p:pic>
      <p:pic>
        <p:nvPicPr>
          <p:cNvPr id="5" name="Picture 5" descr="world_cover_left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6048375" y="92515"/>
            <a:ext cx="3095625" cy="6761952"/>
          </a:xfrm>
          <a:prstGeom prst="rect">
            <a:avLst/>
          </a:prstGeom>
          <a:noFill/>
        </p:spPr>
      </p:pic>
      <p:sp>
        <p:nvSpPr>
          <p:cNvPr id="6" name="Freeform 3"/>
          <p:cNvSpPr>
            <a:spLocks/>
          </p:cNvSpPr>
          <p:nvPr/>
        </p:nvSpPr>
        <p:spPr bwMode="auto">
          <a:xfrm>
            <a:off x="4144963" y="-3175"/>
            <a:ext cx="777875" cy="1462088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490" y="0"/>
              </a:cxn>
              <a:cxn ang="0">
                <a:pos x="140" y="921"/>
              </a:cxn>
              <a:cxn ang="0">
                <a:pos x="0" y="921"/>
              </a:cxn>
              <a:cxn ang="0">
                <a:pos x="34" y="0"/>
              </a:cxn>
            </a:cxnLst>
            <a:rect l="0" t="0" r="r" b="b"/>
            <a:pathLst>
              <a:path w="490" h="921">
                <a:moveTo>
                  <a:pt x="34" y="0"/>
                </a:moveTo>
                <a:lnTo>
                  <a:pt x="490" y="0"/>
                </a:lnTo>
                <a:lnTo>
                  <a:pt x="140" y="921"/>
                </a:lnTo>
                <a:lnTo>
                  <a:pt x="0" y="921"/>
                </a:lnTo>
                <a:lnTo>
                  <a:pt x="34" y="0"/>
                </a:lnTo>
                <a:close/>
              </a:path>
            </a:pathLst>
          </a:custGeom>
          <a:solidFill>
            <a:srgbClr val="CC99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6350" y="-1588"/>
            <a:ext cx="4267200" cy="1460501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9525" y="152400"/>
            <a:ext cx="9153525" cy="1143000"/>
          </a:xfrm>
          <a:prstGeom prst="rect">
            <a:avLst/>
          </a:prstGeom>
          <a:solidFill>
            <a:schemeClr val="accent6">
              <a:lumMod val="50000"/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7938" y="1447800"/>
            <a:ext cx="1689101" cy="495300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-6350" y="1451874"/>
            <a:ext cx="488950" cy="142240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347" y="0"/>
              </a:cxn>
              <a:cxn ang="0">
                <a:pos x="0" y="1008"/>
              </a:cxn>
              <a:cxn ang="0">
                <a:pos x="1" y="0"/>
              </a:cxn>
            </a:cxnLst>
            <a:rect l="0" t="0" r="r" b="b"/>
            <a:pathLst>
              <a:path w="347" h="1008">
                <a:moveTo>
                  <a:pt x="1" y="0"/>
                </a:moveTo>
                <a:lnTo>
                  <a:pt x="347" y="0"/>
                </a:lnTo>
                <a:lnTo>
                  <a:pt x="0" y="1008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-9525" y="-4763"/>
            <a:ext cx="989013" cy="157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3" y="0"/>
              </a:cxn>
              <a:cxn ang="0">
                <a:pos x="584" y="99"/>
              </a:cxn>
              <a:cxn ang="0">
                <a:pos x="0" y="99"/>
              </a:cxn>
              <a:cxn ang="0">
                <a:pos x="0" y="0"/>
              </a:cxn>
            </a:cxnLst>
            <a:rect l="0" t="0" r="r" b="b"/>
            <a:pathLst>
              <a:path w="623" h="99">
                <a:moveTo>
                  <a:pt x="0" y="0"/>
                </a:moveTo>
                <a:lnTo>
                  <a:pt x="623" y="0"/>
                </a:lnTo>
                <a:lnTo>
                  <a:pt x="584" y="99"/>
                </a:lnTo>
                <a:lnTo>
                  <a:pt x="0" y="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366838" y="317500"/>
            <a:ext cx="42306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</a:rPr>
              <a:t>GEOG 6 </a:t>
            </a:r>
            <a:r>
              <a:rPr lang="en-US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</a:rPr>
              <a:t>– </a:t>
            </a:r>
            <a:r>
              <a:rPr lang="en-US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</a:rPr>
              <a:t>Resources and Energy</a:t>
            </a:r>
            <a:endParaRPr lang="en-US" sz="2000" b="1" dirty="0">
              <a:solidFill>
                <a:srgbClr val="FFFF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vantGarde Bk BT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366838" y="777875"/>
            <a:ext cx="3503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b="1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</a:rPr>
              <a:t>Professor: Dr. Jean-Paul Rodrigue</a:t>
            </a:r>
          </a:p>
        </p:txBody>
      </p:sp>
      <p:pic>
        <p:nvPicPr>
          <p:cNvPr id="14" name="Picture 15" descr="Hofstra_Shie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" y="136525"/>
            <a:ext cx="1096962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2D050">
                  <a:alpha val="75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123825" y="6502400"/>
            <a:ext cx="61071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008000"/>
                </a:solidFill>
              </a:rPr>
              <a:t>Hofstra University, Department of Global Studies &amp; Geography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366838" y="777875"/>
            <a:ext cx="3503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b="1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</a:rPr>
              <a:t>Professor: Dr. Jean-Paul Rodrigue</a:t>
            </a: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99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123825" y="6502400"/>
            <a:ext cx="61071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chemeClr val="accent2">
                    <a:lumMod val="50000"/>
                  </a:schemeClr>
                </a:solidFill>
              </a:rPr>
              <a:t>Hofstra University, Department of Global Studies &amp; Geography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701800" y="1501775"/>
            <a:ext cx="71088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701800" y="3200400"/>
            <a:ext cx="7108825" cy="2971800"/>
          </a:xfrm>
        </p:spPr>
        <p:txBody>
          <a:bodyPr/>
          <a:lstStyle>
            <a:lvl1pPr marL="0" indent="0">
              <a:buFont typeface="Arial Narrow" pitchFamily="34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Rectangle 14"/>
          <p:cNvSpPr>
            <a:spLocks noChangeArrowheads="1"/>
          </p:cNvSpPr>
          <p:nvPr userDrawn="1"/>
        </p:nvSpPr>
        <p:spPr bwMode="auto">
          <a:xfrm>
            <a:off x="1366838" y="777875"/>
            <a:ext cx="3503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b="1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</a:rPr>
              <a:t>Professor: Dr. Jean-Paul Rodrigue</a:t>
            </a:r>
          </a:p>
        </p:txBody>
      </p:sp>
      <p:sp>
        <p:nvSpPr>
          <p:cNvPr id="23" name="Rectangle 22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99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Text Box 25"/>
          <p:cNvSpPr txBox="1">
            <a:spLocks noChangeArrowheads="1"/>
          </p:cNvSpPr>
          <p:nvPr userDrawn="1"/>
        </p:nvSpPr>
        <p:spPr bwMode="auto">
          <a:xfrm>
            <a:off x="123825" y="6502400"/>
            <a:ext cx="61071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chemeClr val="accent2">
                    <a:lumMod val="50000"/>
                  </a:schemeClr>
                </a:solidFill>
              </a:rPr>
              <a:t>Hofstra University, Department of Global Studies &amp; Geography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545D3-F62C-4156-836F-74B321E341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2138" y="104775"/>
            <a:ext cx="2060575" cy="649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7238" y="104775"/>
            <a:ext cx="6032500" cy="649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922C2-E513-46BF-9B1B-7AA99689B8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4775"/>
            <a:ext cx="8212137" cy="947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311275"/>
            <a:ext cx="4046537" cy="5291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6175" y="1311275"/>
            <a:ext cx="4046538" cy="5291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FCDE-8050-4C6C-8FD5-FA9B15AB6A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152400"/>
            <a:ext cx="8140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49313" y="1447800"/>
            <a:ext cx="8153400" cy="51371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0505C-75B2-4502-B15D-8C58594EC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3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152400"/>
            <a:ext cx="8140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849313" y="1447800"/>
            <a:ext cx="4000500" cy="51371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2213" y="1447800"/>
            <a:ext cx="4000500" cy="5137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C814D-AC27-4D6B-8023-86D0B568D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5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F386-AE6C-4A54-8155-88D4E28BE2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91" y="156894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817" y="2941217"/>
            <a:ext cx="7772400" cy="3580353"/>
          </a:xfrm>
        </p:spPr>
        <p:txBody>
          <a:bodyPr anchor="t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B1F7B-FAAB-4F84-904D-05AA84E93C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311275"/>
            <a:ext cx="4046537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6175" y="1311275"/>
            <a:ext cx="4046538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513C1-3423-43A6-816C-04F7B35724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28EA2-5A0F-47C0-A115-B79151559F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FD1D1-6F11-4074-A3FE-A8F0AFFA57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BEE2D-397F-430A-A30A-4F013D557F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A2888-C403-43AA-BC04-C3B08EAA8C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57F78-DF29-4421-BCF7-7AAD4E0F65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world_cover_left"/>
          <p:cNvPicPr>
            <a:picLocks noChangeAspect="1" noChangeArrowheads="1"/>
          </p:cNvPicPr>
          <p:nvPr/>
        </p:nvPicPr>
        <p:blipFill>
          <a:blip r:embed="rId16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7966652" y="1"/>
            <a:ext cx="1177348" cy="2571750"/>
          </a:xfrm>
          <a:prstGeom prst="rect">
            <a:avLst/>
          </a:prstGeom>
          <a:noFill/>
        </p:spPr>
      </p:pic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9463" y="104775"/>
            <a:ext cx="8212137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311275"/>
            <a:ext cx="8245475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27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0500" y="63531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+mn-lt"/>
              </a:defRPr>
            </a:lvl1pPr>
          </a:lstStyle>
          <a:p>
            <a:pPr>
              <a:defRPr/>
            </a:pPr>
            <a:fld id="{6F47E4E5-B552-4C85-B840-B20155FD90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27013" name="Text Box 5"/>
          <p:cNvSpPr txBox="1">
            <a:spLocks noChangeArrowheads="1"/>
          </p:cNvSpPr>
          <p:nvPr/>
        </p:nvSpPr>
        <p:spPr bwMode="auto">
          <a:xfrm>
            <a:off x="7786688" y="6653213"/>
            <a:ext cx="11858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>
                <a:latin typeface="Arial Narrow" pitchFamily="34" charset="0"/>
              </a:rPr>
              <a:t>© Dr. Jean-Paul Rodrigue</a:t>
            </a:r>
          </a:p>
        </p:txBody>
      </p:sp>
      <p:sp>
        <p:nvSpPr>
          <p:cNvPr id="427014" name="Rectangle 6"/>
          <p:cNvSpPr>
            <a:spLocks noChangeArrowheads="1"/>
          </p:cNvSpPr>
          <p:nvPr/>
        </p:nvSpPr>
        <p:spPr bwMode="auto">
          <a:xfrm>
            <a:off x="-11113" y="-11113"/>
            <a:ext cx="762001" cy="144780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27015" name="Rectangle 7"/>
          <p:cNvSpPr>
            <a:spLocks noChangeArrowheads="1"/>
          </p:cNvSpPr>
          <p:nvPr/>
        </p:nvSpPr>
        <p:spPr bwMode="auto">
          <a:xfrm>
            <a:off x="-11113" y="1436688"/>
            <a:ext cx="762001" cy="5421312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FFFFFF">
                  <a:alpha val="50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27016" name="Rectangle 8"/>
          <p:cNvSpPr>
            <a:spLocks noChangeArrowheads="1"/>
          </p:cNvSpPr>
          <p:nvPr/>
        </p:nvSpPr>
        <p:spPr bwMode="auto">
          <a:xfrm>
            <a:off x="1431925" y="1054100"/>
            <a:ext cx="7712075" cy="241300"/>
          </a:xfrm>
          <a:prstGeom prst="rect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CC99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27018" name="Text Box 10"/>
          <p:cNvSpPr txBox="1">
            <a:spLocks noChangeArrowheads="1"/>
          </p:cNvSpPr>
          <p:nvPr/>
        </p:nvSpPr>
        <p:spPr bwMode="auto">
          <a:xfrm>
            <a:off x="7786688" y="6653213"/>
            <a:ext cx="11858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>
                <a:latin typeface="Arial Narrow" pitchFamily="34" charset="0"/>
              </a:rPr>
              <a:t>© Dr. Jean-Paul Rodrigue</a:t>
            </a:r>
          </a:p>
        </p:txBody>
      </p:sp>
      <p:pic>
        <p:nvPicPr>
          <p:cNvPr id="12" name="Picture 5" descr="world_cover_left"/>
          <p:cNvPicPr>
            <a:picLocks noChangeAspect="1" noChangeArrowheads="1"/>
          </p:cNvPicPr>
          <p:nvPr/>
        </p:nvPicPr>
        <p:blipFill>
          <a:blip r:embed="rId16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7966652" y="1"/>
            <a:ext cx="1177348" cy="2571750"/>
          </a:xfrm>
          <a:prstGeom prst="rect">
            <a:avLst/>
          </a:prstGeom>
          <a:noFill/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-11113" y="-11113"/>
            <a:ext cx="762001" cy="1447801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786688" y="6653213"/>
            <a:ext cx="11858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>
                <a:latin typeface="Arial Narrow" pitchFamily="34" charset="0"/>
              </a:rPr>
              <a:t>© Dr. Jean-Paul Rodrigue</a:t>
            </a:r>
          </a:p>
        </p:txBody>
      </p:sp>
      <p:pic>
        <p:nvPicPr>
          <p:cNvPr id="15" name="Picture 5" descr="world_cover_left"/>
          <p:cNvPicPr>
            <a:picLocks noChangeAspect="1" noChangeArrowheads="1"/>
          </p:cNvPicPr>
          <p:nvPr userDrawn="1"/>
        </p:nvPicPr>
        <p:blipFill>
          <a:blip r:embed="rId16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7966652" y="1"/>
            <a:ext cx="1177348" cy="2571750"/>
          </a:xfrm>
          <a:prstGeom prst="rect">
            <a:avLst/>
          </a:prstGeom>
          <a:noFill/>
        </p:spPr>
      </p:pic>
      <p:sp>
        <p:nvSpPr>
          <p:cNvPr id="16" name="Rectangle 6"/>
          <p:cNvSpPr>
            <a:spLocks noChangeArrowheads="1"/>
          </p:cNvSpPr>
          <p:nvPr userDrawn="1"/>
        </p:nvSpPr>
        <p:spPr bwMode="auto">
          <a:xfrm>
            <a:off x="-11113" y="-11113"/>
            <a:ext cx="762001" cy="1447801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Text Box 10"/>
          <p:cNvSpPr txBox="1">
            <a:spLocks noChangeArrowheads="1"/>
          </p:cNvSpPr>
          <p:nvPr userDrawn="1"/>
        </p:nvSpPr>
        <p:spPr bwMode="auto">
          <a:xfrm>
            <a:off x="7786688" y="6653213"/>
            <a:ext cx="11858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>
                <a:latin typeface="Arial Narrow" pitchFamily="34" charset="0"/>
              </a:rPr>
              <a:t>© Dr. Jean-Paul Rodrigue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990000"/>
        </a:buClr>
        <a:buFont typeface="Arial Narrow" pitchFamily="34" charset="0"/>
        <a:buChar char="■"/>
        <a:defRPr sz="2800" b="1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2400">
          <a:solidFill>
            <a:srgbClr val="5F5F5F"/>
          </a:solidFill>
          <a:latin typeface="+mn-lt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 sz="2000">
          <a:solidFill>
            <a:srgbClr val="5F5F5F"/>
          </a:solidFill>
          <a:latin typeface="+mn-lt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rgbClr val="5F5F5F"/>
          </a:solidFill>
          <a:latin typeface="+mn-lt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upload.wikimedia.org/wikipedia/en/5/5c/Watt_steam_pumping_engine.JPG" TargetMode="External"/><Relationship Id="rId7" Type="http://schemas.openxmlformats.org/officeDocument/2006/relationships/hyperlink" Target="http://upload.wikimedia.org/wikipedia/en/6/6a/ConverterB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upload.wikimedia.org/wikipedia/en/e/ed/Spinning-mule.jpg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7.jpeg"/><Relationship Id="rId9" Type="http://schemas.openxmlformats.org/officeDocument/2006/relationships/hyperlink" Target="http://upload.wikimedia.org/wikipedia/commons/4/49/Blucher_engine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edia/McCormickReaper1831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edia/Modern_Combine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Topic 2 – </a:t>
            </a:r>
            <a:r>
              <a:rPr lang="en-US" dirty="0"/>
              <a:t>Economic Role of Resources and Energy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6413" y="3581400"/>
            <a:ext cx="7034212" cy="2590800"/>
          </a:xfrm>
        </p:spPr>
        <p:txBody>
          <a:bodyPr/>
          <a:lstStyle/>
          <a:p>
            <a:pPr eaLnBrk="1" hangingPunct="1"/>
            <a:r>
              <a:rPr lang="en-US" dirty="0" smtClean="0"/>
              <a:t>A – History of Resource Use</a:t>
            </a:r>
          </a:p>
          <a:p>
            <a:pPr eaLnBrk="1" hangingPunct="1"/>
            <a:r>
              <a:rPr lang="en-US" dirty="0" smtClean="0"/>
              <a:t>B – The Economic Challenge</a:t>
            </a:r>
          </a:p>
          <a:p>
            <a:pPr eaLnBrk="1" hangingPunct="1"/>
            <a:r>
              <a:rPr lang="en-US" dirty="0" smtClean="0"/>
              <a:t>C – The Geopolitical Challenge</a:t>
            </a:r>
          </a:p>
          <a:p>
            <a:pPr eaLnBrk="1" hangingPunct="1"/>
            <a:r>
              <a:rPr lang="en-US" dirty="0" smtClean="0"/>
              <a:t>D – The Environmental Challenge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The Agricultural Revolution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European origin of the global economy</a:t>
            </a:r>
          </a:p>
          <a:p>
            <a:pPr lvl="1"/>
            <a:r>
              <a:rPr lang="en-US" smtClean="0"/>
              <a:t>The fifteenth century marked the beginning of an expansion of European control throughout the world.</a:t>
            </a:r>
          </a:p>
          <a:p>
            <a:pPr lvl="1"/>
            <a:r>
              <a:rPr lang="en-US" smtClean="0"/>
              <a:t>Europe progressively assured the development of the global economy by an extension of its hegemony:</a:t>
            </a:r>
          </a:p>
          <a:p>
            <a:pPr lvl="2"/>
            <a:r>
              <a:rPr lang="en-US" smtClean="0"/>
              <a:t>Mercantilism was the first phase.</a:t>
            </a:r>
          </a:p>
          <a:p>
            <a:pPr lvl="2"/>
            <a:r>
              <a:rPr lang="en-US" smtClean="0"/>
              <a:t>The industrial revolution was the second.</a:t>
            </a:r>
          </a:p>
          <a:p>
            <a:pPr lvl="1"/>
            <a:r>
              <a:rPr lang="en-US" smtClean="0"/>
              <a:t>Over three centuries (1500-1800):</a:t>
            </a:r>
          </a:p>
          <a:p>
            <a:pPr lvl="2"/>
            <a:r>
              <a:rPr lang="en-US" smtClean="0"/>
              <a:t>Limits of the world were pushed away.</a:t>
            </a:r>
          </a:p>
          <a:p>
            <a:pPr lvl="2"/>
            <a:r>
              <a:rPr lang="en-US" smtClean="0"/>
              <a:t>A world where borders are drawn; a delimited world.</a:t>
            </a:r>
          </a:p>
          <a:p>
            <a:pPr lvl="2"/>
            <a:r>
              <a:rPr lang="en-US" smtClean="0"/>
              <a:t>Establishment of vast colonial empires.</a:t>
            </a:r>
          </a:p>
          <a:p>
            <a:pPr lvl="2"/>
            <a:r>
              <a:rPr lang="en-US" smtClean="0"/>
              <a:t>Waves of innovations and socio-economic transformations.</a:t>
            </a:r>
          </a:p>
        </p:txBody>
      </p:sp>
    </p:spTree>
    <p:extLst>
      <p:ext uri="{BB962C8B-B14F-4D97-AF65-F5344CB8AC3E}">
        <p14:creationId xmlns:p14="http://schemas.microsoft.com/office/powerpoint/2010/main" val="57716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2. The Industrial Revolution</a:t>
            </a:r>
          </a:p>
        </p:txBody>
      </p:sp>
      <p:sp>
        <p:nvSpPr>
          <p:cNvPr id="34820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Nature</a:t>
            </a:r>
          </a:p>
          <a:p>
            <a:pPr lvl="1" eaLnBrk="1" hangingPunct="1"/>
            <a:r>
              <a:rPr lang="en-US" dirty="0" smtClean="0"/>
              <a:t>Started at the end of the eighteenth century (1750-1780).</a:t>
            </a:r>
          </a:p>
          <a:p>
            <a:pPr lvl="1" eaLnBrk="1" hangingPunct="1"/>
            <a:r>
              <a:rPr lang="en-US" dirty="0" smtClean="0"/>
              <a:t>Transformations first observed in England:</a:t>
            </a:r>
          </a:p>
          <a:p>
            <a:pPr lvl="2"/>
            <a:r>
              <a:rPr lang="en-US" dirty="0" smtClean="0"/>
              <a:t>Running out of wood resources.</a:t>
            </a:r>
          </a:p>
          <a:p>
            <a:pPr lvl="1" eaLnBrk="1" hangingPunct="1"/>
            <a:r>
              <a:rPr lang="en-US" dirty="0" smtClean="0"/>
              <a:t>Demographic transition of the population:</a:t>
            </a:r>
          </a:p>
          <a:p>
            <a:pPr lvl="2" eaLnBrk="1" hangingPunct="1"/>
            <a:r>
              <a:rPr lang="en-US" dirty="0" smtClean="0"/>
              <a:t>Fast growth rate.</a:t>
            </a:r>
          </a:p>
          <a:p>
            <a:r>
              <a:rPr lang="en-US" dirty="0" smtClean="0"/>
              <a:t>Social </a:t>
            </a:r>
            <a:r>
              <a:rPr lang="en-US" dirty="0"/>
              <a:t>changes</a:t>
            </a:r>
          </a:p>
          <a:p>
            <a:pPr lvl="1"/>
            <a:r>
              <a:rPr lang="en-US" dirty="0"/>
              <a:t>Significant urbanization.</a:t>
            </a:r>
          </a:p>
          <a:p>
            <a:pPr lvl="1"/>
            <a:r>
              <a:rPr lang="en-US" dirty="0"/>
              <a:t>Creation of a labor class.</a:t>
            </a:r>
          </a:p>
          <a:p>
            <a:pPr lvl="1"/>
            <a:r>
              <a:rPr lang="en-US" dirty="0"/>
              <a:t>Work ethics, savings and entrepreneurship.</a:t>
            </a:r>
          </a:p>
          <a:p>
            <a:pPr lvl="1"/>
            <a:r>
              <a:rPr lang="en-US" dirty="0"/>
              <a:t>Migration from the countryside to cities:</a:t>
            </a:r>
          </a:p>
          <a:p>
            <a:pPr lvl="2"/>
            <a:r>
              <a:rPr lang="en-US" dirty="0"/>
              <a:t>By 1870 more of the half of the population of the first industrial nations was no longer in the agricultural sector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821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2. The Industrial Revolution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Technological innovations</a:t>
            </a:r>
          </a:p>
          <a:p>
            <a:pPr lvl="1"/>
            <a:r>
              <a:rPr lang="en-US" dirty="0" smtClean="0"/>
              <a:t>New methods of production by trials and errors:</a:t>
            </a:r>
          </a:p>
          <a:p>
            <a:pPr lvl="2"/>
            <a:r>
              <a:rPr lang="en-US" dirty="0" smtClean="0"/>
              <a:t>New materials (steel, iron, chemicals).</a:t>
            </a:r>
          </a:p>
          <a:p>
            <a:pPr lvl="2"/>
            <a:r>
              <a:rPr lang="en-US" dirty="0" smtClean="0"/>
              <a:t>Substitution of machines to human and animal labor.</a:t>
            </a:r>
          </a:p>
          <a:p>
            <a:pPr lvl="2"/>
            <a:r>
              <a:rPr lang="en-US" dirty="0" smtClean="0"/>
              <a:t>Usage of thermal energy to produce mechanical energy.</a:t>
            </a:r>
          </a:p>
          <a:p>
            <a:pPr lvl="1"/>
            <a:r>
              <a:rPr lang="en-US" dirty="0" smtClean="0"/>
              <a:t>Changes in the nature production and consumption:</a:t>
            </a:r>
          </a:p>
          <a:p>
            <a:pPr lvl="2"/>
            <a:r>
              <a:rPr lang="en-US" dirty="0" smtClean="0"/>
              <a:t>Textiles.</a:t>
            </a:r>
          </a:p>
          <a:p>
            <a:pPr lvl="2"/>
            <a:r>
              <a:rPr lang="en-US" dirty="0" smtClean="0"/>
              <a:t>Steam engine.</a:t>
            </a:r>
          </a:p>
          <a:p>
            <a:pPr lvl="2"/>
            <a:r>
              <a:rPr lang="en-US" dirty="0" smtClean="0"/>
              <a:t>Iron founding.</a:t>
            </a:r>
          </a:p>
          <a:p>
            <a:pPr lvl="1"/>
            <a:r>
              <a:rPr lang="en-US" dirty="0" smtClean="0"/>
              <a:t>Production (factory):</a:t>
            </a:r>
          </a:p>
          <a:p>
            <a:pPr lvl="2"/>
            <a:r>
              <a:rPr lang="en-US" dirty="0" smtClean="0"/>
              <a:t>The first factories appeared after 1740.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Division of labor.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Increased productivity within a factory system of production.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Location (initially waterfalls and then coal fields).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Will eventually lead to mass production.</a:t>
            </a:r>
          </a:p>
        </p:txBody>
      </p:sp>
    </p:spTree>
    <p:extLst>
      <p:ext uri="{BB962C8B-B14F-4D97-AF65-F5344CB8AC3E}">
        <p14:creationId xmlns:p14="http://schemas.microsoft.com/office/powerpoint/2010/main" val="22085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2. Major Technological Innovations of the Industrial Revolution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199640"/>
              </p:ext>
            </p:extLst>
          </p:nvPr>
        </p:nvGraphicFramePr>
        <p:xfrm>
          <a:off x="757238" y="1311275"/>
          <a:ext cx="8245476" cy="38455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061369"/>
                <a:gridCol w="2061369"/>
                <a:gridCol w="2061369"/>
                <a:gridCol w="20613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 Generation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Textiles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Metallurgy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Thermal energy</a:t>
                      </a:r>
                      <a:r>
                        <a:rPr lang="en-US" baseline="0" dirty="0" smtClean="0"/>
                        <a:t> used for mechanical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Mechanization </a:t>
                      </a:r>
                      <a:r>
                        <a:rPr lang="en-US" smtClean="0"/>
                        <a:t>of spinning and weaving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Mass production of steel (shipbuilding, rails, construction and machines)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Modern transport and telecommunication systems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First pump (1712) for water in mines.</a:t>
                      </a:r>
                    </a:p>
                    <a:p>
                      <a:r>
                        <a:rPr lang="en-US" sz="1600" dirty="0" smtClean="0"/>
                        <a:t>Watt (1769); significant improvements.</a:t>
                      </a:r>
                    </a:p>
                    <a:p>
                      <a:r>
                        <a:rPr lang="en-US" sz="1600" dirty="0" smtClean="0"/>
                        <a:t>Steam</a:t>
                      </a:r>
                      <a:r>
                        <a:rPr lang="en-US" sz="1600" baseline="0" dirty="0" smtClean="0"/>
                        <a:t> locomotive (1824).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Electric generator (1831).</a:t>
                      </a:r>
                    </a:p>
                    <a:p>
                      <a:r>
                        <a:rPr lang="en-US" sz="1600" dirty="0" smtClean="0"/>
                        <a:t>Steam turbine (1884).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“Flying shuttle” (1733) doubled weaving productivity.</a:t>
                      </a:r>
                    </a:p>
                    <a:p>
                      <a:r>
                        <a:rPr lang="en-US" sz="1600" dirty="0" smtClean="0"/>
                        <a:t>“Spinning jenny” (1765).</a:t>
                      </a:r>
                    </a:p>
                    <a:p>
                      <a:r>
                        <a:rPr lang="en-US" sz="1600" dirty="0" smtClean="0"/>
                        <a:t>“Water frame” (1768); hydraulic power.</a:t>
                      </a:r>
                    </a:p>
                    <a:p>
                      <a:r>
                        <a:rPr lang="en-US" sz="1600" dirty="0" smtClean="0"/>
                        <a:t>“Spinning Mule” (1779); steam power.</a:t>
                      </a:r>
                    </a:p>
                    <a:p>
                      <a:r>
                        <a:rPr lang="en-US" sz="1600" dirty="0" smtClean="0"/>
                        <a:t>Sewing machine (1846).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Coke instead of coal for iron production (1709).</a:t>
                      </a:r>
                    </a:p>
                    <a:p>
                      <a:r>
                        <a:rPr lang="en-US" sz="1600" dirty="0" smtClean="0"/>
                        <a:t>Bessemer process (1855).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Railroads (1825).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Telegraph (1834).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Steamship (1838).</a:t>
                      </a:r>
                    </a:p>
                    <a:p>
                      <a:r>
                        <a:rPr lang="en-US" sz="1600" dirty="0" smtClean="0"/>
                        <a:t>Telephone (1876).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1763" name="Picture 24" descr="Image:Watt steam pumping engin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509" t="2113" r="1683" b="2039"/>
          <a:stretch>
            <a:fillRect/>
          </a:stretch>
        </p:blipFill>
        <p:spPr bwMode="auto">
          <a:xfrm>
            <a:off x="914400" y="5224463"/>
            <a:ext cx="1690688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4" name="Picture 26" descr="Image:Spinning-mul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03525" y="5183188"/>
            <a:ext cx="20986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5" name="Picture 28" descr="Image:ConverterB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16488" y="5219700"/>
            <a:ext cx="2017712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6" name="Picture 30" descr="Image:Blucher engine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64375" y="5227638"/>
            <a:ext cx="1690688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192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2. Major Inventors of the Industrial Revolution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0146653"/>
              </p:ext>
            </p:extLst>
          </p:nvPr>
        </p:nvGraphicFramePr>
        <p:xfrm>
          <a:off x="757238" y="1311275"/>
          <a:ext cx="8245476" cy="475869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748492"/>
                <a:gridCol w="2748492"/>
                <a:gridCol w="274849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Inventor</a:t>
                      </a:r>
                      <a:endParaRPr lang="en-US" sz="2800" dirty="0"/>
                    </a:p>
                  </a:txBody>
                  <a:tcPr marL="38651" marR="38651" marT="28575" marB="285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Invention</a:t>
                      </a:r>
                      <a:r>
                        <a:rPr lang="en-US" sz="1100"/>
                        <a:t> </a:t>
                      </a:r>
                      <a:endParaRPr lang="en-US" sz="2800"/>
                    </a:p>
                  </a:txBody>
                  <a:tcPr marL="38651" marR="38651" marT="28575" marB="285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Date</a:t>
                      </a:r>
                      <a:r>
                        <a:rPr lang="en-US" sz="1100"/>
                        <a:t> </a:t>
                      </a:r>
                      <a:endParaRPr lang="en-US" sz="2800"/>
                    </a:p>
                  </a:txBody>
                  <a:tcPr marL="38651" marR="38651" marT="28575" marB="2857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James Watt</a:t>
                      </a:r>
                    </a:p>
                  </a:txBody>
                  <a:tcPr marL="38651" marR="38651" marT="28575" marB="285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/>
                        <a:t>First reliable Steam Engine</a:t>
                      </a:r>
                    </a:p>
                  </a:txBody>
                  <a:tcPr marL="38651" marR="38651" marT="28575" marB="285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/>
                        <a:t>1775</a:t>
                      </a:r>
                    </a:p>
                  </a:txBody>
                  <a:tcPr marL="38651" marR="38651" marT="28575" marB="2857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Eli Whitney</a:t>
                      </a:r>
                    </a:p>
                  </a:txBody>
                  <a:tcPr marL="38651" marR="38651" marT="28575" marB="285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Cotton Gin, Interchangeable parts for muskets</a:t>
                      </a:r>
                    </a:p>
                  </a:txBody>
                  <a:tcPr marL="38651" marR="38651" marT="28575" marB="285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/>
                        <a:t>1793, 1798</a:t>
                      </a:r>
                    </a:p>
                  </a:txBody>
                  <a:tcPr marL="38651" marR="38651" marT="28575" marB="2857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Robert Fulton</a:t>
                      </a:r>
                    </a:p>
                  </a:txBody>
                  <a:tcPr marL="38651" marR="38651" marT="28575" marB="285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Regular Steamboat service on the Hudson River</a:t>
                      </a:r>
                    </a:p>
                  </a:txBody>
                  <a:tcPr marL="38651" marR="38651" marT="28575" marB="285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/>
                        <a:t>1807</a:t>
                      </a:r>
                    </a:p>
                  </a:txBody>
                  <a:tcPr marL="38651" marR="38651" marT="28575" marB="2857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Robert Hall McCormick</a:t>
                      </a:r>
                      <a:endParaRPr lang="en-US" sz="1400" dirty="0"/>
                    </a:p>
                  </a:txBody>
                  <a:tcPr marL="38651" marR="38651" marT="28575" marB="285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Reaper</a:t>
                      </a:r>
                      <a:endParaRPr lang="en-US" sz="1400" dirty="0"/>
                    </a:p>
                  </a:txBody>
                  <a:tcPr marL="38651" marR="38651" marT="28575" marB="285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1831</a:t>
                      </a:r>
                      <a:endParaRPr lang="en-US" sz="1400" dirty="0"/>
                    </a:p>
                  </a:txBody>
                  <a:tcPr marL="38651" marR="38651" marT="28575" marB="2857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Samuel F. B. Morse</a:t>
                      </a:r>
                    </a:p>
                  </a:txBody>
                  <a:tcPr marL="38651" marR="38651" marT="28575" marB="285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Telegraph</a:t>
                      </a:r>
                    </a:p>
                  </a:txBody>
                  <a:tcPr marL="38651" marR="38651" marT="28575" marB="285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/>
                        <a:t>1836</a:t>
                      </a:r>
                    </a:p>
                  </a:txBody>
                  <a:tcPr marL="38651" marR="38651" marT="28575" marB="2857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Elias Howe</a:t>
                      </a:r>
                    </a:p>
                  </a:txBody>
                  <a:tcPr marL="38651" marR="38651" marT="28575" marB="285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Sewing Machine</a:t>
                      </a:r>
                    </a:p>
                  </a:txBody>
                  <a:tcPr marL="38651" marR="38651" marT="28575" marB="285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/>
                        <a:t>1844</a:t>
                      </a:r>
                    </a:p>
                  </a:txBody>
                  <a:tcPr marL="38651" marR="38651" marT="28575" marB="2857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/>
                        <a:t>Isaac Singer</a:t>
                      </a:r>
                    </a:p>
                  </a:txBody>
                  <a:tcPr marL="38651" marR="38651" marT="28575" marB="285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Improves and markets Howe's Sewing Machine</a:t>
                      </a:r>
                    </a:p>
                  </a:txBody>
                  <a:tcPr marL="38651" marR="38651" marT="28575" marB="285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/>
                        <a:t>1851</a:t>
                      </a:r>
                    </a:p>
                  </a:txBody>
                  <a:tcPr marL="38651" marR="38651" marT="28575" marB="2857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Cyrus Field</a:t>
                      </a:r>
                    </a:p>
                  </a:txBody>
                  <a:tcPr marL="38651" marR="38651" marT="28575" marB="285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Transatlantic Cable</a:t>
                      </a:r>
                    </a:p>
                  </a:txBody>
                  <a:tcPr marL="38651" marR="38651" marT="28575" marB="285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1866</a:t>
                      </a:r>
                    </a:p>
                  </a:txBody>
                  <a:tcPr marL="38651" marR="38651" marT="28575" marB="2857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/>
                        <a:t>Alexander Graham Bell</a:t>
                      </a:r>
                    </a:p>
                  </a:txBody>
                  <a:tcPr marL="38651" marR="38651" marT="28575" marB="285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Telephone</a:t>
                      </a:r>
                    </a:p>
                  </a:txBody>
                  <a:tcPr marL="38651" marR="38651" marT="28575" marB="285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1876</a:t>
                      </a:r>
                    </a:p>
                  </a:txBody>
                  <a:tcPr marL="38651" marR="38651" marT="28575" marB="2857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/>
                        <a:t>Thomas Edison</a:t>
                      </a:r>
                    </a:p>
                  </a:txBody>
                  <a:tcPr marL="38651" marR="38651" marT="28575" marB="285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Phonograph, </a:t>
                      </a:r>
                      <a:r>
                        <a:rPr lang="en-US" sz="1400" dirty="0" smtClean="0"/>
                        <a:t>Incandescent </a:t>
                      </a:r>
                      <a:r>
                        <a:rPr lang="en-US" sz="1400" dirty="0"/>
                        <a:t>Light Bulb</a:t>
                      </a:r>
                    </a:p>
                  </a:txBody>
                  <a:tcPr marL="38651" marR="38651" marT="28575" marB="285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1877, 1879</a:t>
                      </a:r>
                    </a:p>
                  </a:txBody>
                  <a:tcPr marL="38651" marR="38651" marT="28575" marB="2857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/>
                        <a:t>Nikola Tesla</a:t>
                      </a:r>
                    </a:p>
                  </a:txBody>
                  <a:tcPr marL="38651" marR="38651" marT="28575" marB="285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Induction Electric Motor</a:t>
                      </a:r>
                    </a:p>
                  </a:txBody>
                  <a:tcPr marL="38651" marR="38651" marT="28575" marB="285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1888</a:t>
                      </a:r>
                    </a:p>
                  </a:txBody>
                  <a:tcPr marL="38651" marR="38651" marT="28575" marB="2857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/>
                        <a:t>Rudolf Diesel</a:t>
                      </a:r>
                    </a:p>
                  </a:txBody>
                  <a:tcPr marL="38651" marR="38651" marT="28575" marB="285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Diesel Engine</a:t>
                      </a:r>
                    </a:p>
                  </a:txBody>
                  <a:tcPr marL="38651" marR="38651" marT="28575" marB="285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1892</a:t>
                      </a:r>
                    </a:p>
                  </a:txBody>
                  <a:tcPr marL="38651" marR="38651" marT="28575" marB="2857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/>
                        <a:t>Orville and Wilbur Wright</a:t>
                      </a:r>
                    </a:p>
                  </a:txBody>
                  <a:tcPr marL="38651" marR="38651" marT="28575" marB="285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/>
                        <a:t>First Airplane</a:t>
                      </a:r>
                    </a:p>
                  </a:txBody>
                  <a:tcPr marL="38651" marR="38651" marT="28575" marB="285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1903</a:t>
                      </a:r>
                    </a:p>
                  </a:txBody>
                  <a:tcPr marL="38651" marR="38651" marT="28575" marB="2857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/>
                        <a:t>Henry Ford</a:t>
                      </a:r>
                    </a:p>
                  </a:txBody>
                  <a:tcPr marL="38651" marR="38651" marT="28575" marB="285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/>
                        <a:t>Model T Ford, Assembly Line</a:t>
                      </a:r>
                    </a:p>
                  </a:txBody>
                  <a:tcPr marL="38651" marR="38651" marT="28575" marB="285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1908, 1913</a:t>
                      </a:r>
                    </a:p>
                  </a:txBody>
                  <a:tcPr marL="38651" marR="38651" marT="28575" marB="2857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654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2. The Industrial </a:t>
            </a:r>
            <a:r>
              <a:rPr lang="en-US" dirty="0" smtClean="0"/>
              <a:t>Revolution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</a:p>
          <a:p>
            <a:pPr lvl="1"/>
            <a:r>
              <a:rPr lang="en-US" dirty="0" smtClean="0"/>
              <a:t>A second agricultural revolution.</a:t>
            </a:r>
          </a:p>
          <a:p>
            <a:pPr lvl="1"/>
            <a:r>
              <a:rPr lang="en-US" dirty="0" smtClean="0"/>
              <a:t>Introduction of new food sources:</a:t>
            </a:r>
          </a:p>
          <a:p>
            <a:pPr lvl="2"/>
            <a:r>
              <a:rPr lang="en-US" dirty="0" smtClean="0"/>
              <a:t>The potato could account for 22% of the post-1700 increase in population growth.</a:t>
            </a:r>
          </a:p>
          <a:p>
            <a:pPr lvl="1"/>
            <a:r>
              <a:rPr lang="en-US" dirty="0" smtClean="0"/>
              <a:t>Less agricultural population.</a:t>
            </a:r>
          </a:p>
          <a:p>
            <a:pPr lvl="1"/>
            <a:r>
              <a:rPr lang="en-US" dirty="0" smtClean="0"/>
              <a:t>Growth of the production of food.</a:t>
            </a:r>
          </a:p>
          <a:p>
            <a:pPr lvl="1"/>
            <a:r>
              <a:rPr lang="en-US" dirty="0" smtClean="0"/>
              <a:t>Mechanization and fertilizers:</a:t>
            </a:r>
          </a:p>
          <a:p>
            <a:pPr lvl="2"/>
            <a:r>
              <a:rPr lang="en-US" dirty="0" smtClean="0">
                <a:hlinkClick r:id="rId3" action="ppaction://hlinkfile"/>
              </a:rPr>
              <a:t>Reaper</a:t>
            </a:r>
            <a:r>
              <a:rPr lang="en-US" dirty="0" smtClean="0"/>
              <a:t> (McCormick, 1831).</a:t>
            </a:r>
          </a:p>
          <a:p>
            <a:pPr lvl="2"/>
            <a:r>
              <a:rPr lang="en-US" dirty="0" smtClean="0"/>
              <a:t>Will eventually become the </a:t>
            </a:r>
            <a:r>
              <a:rPr lang="en-US" dirty="0" smtClean="0">
                <a:hlinkClick r:id="rId4" action="ppaction://hlinkfile"/>
              </a:rPr>
              <a:t>combine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Scientific and commercial agriculture:</a:t>
            </a:r>
          </a:p>
          <a:p>
            <a:pPr lvl="2"/>
            <a:r>
              <a:rPr lang="en-US" dirty="0"/>
              <a:t>Crop rotation, selective breeding, and seed drill technology.</a:t>
            </a:r>
          </a:p>
          <a:p>
            <a:pPr lvl="1"/>
            <a:r>
              <a:rPr lang="en-US" dirty="0" smtClean="0"/>
              <a:t>Declining food prices.</a:t>
            </a:r>
          </a:p>
        </p:txBody>
      </p:sp>
    </p:spTree>
    <p:extLst>
      <p:ext uri="{BB962C8B-B14F-4D97-AF65-F5344CB8AC3E}">
        <p14:creationId xmlns:p14="http://schemas.microsoft.com/office/powerpoint/2010/main" val="302899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Share of the Population in Agriculture, 1820-1910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006612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22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European Control of the World, 1500-1950</a:t>
            </a:r>
          </a:p>
        </p:txBody>
      </p:sp>
      <p:pic>
        <p:nvPicPr>
          <p:cNvPr id="36868" name="Picture 4" descr="World not coloniz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5324" r="3825"/>
          <a:stretch>
            <a:fillRect/>
          </a:stretch>
        </p:blipFill>
        <p:spPr bwMode="auto">
          <a:xfrm>
            <a:off x="722058" y="1371598"/>
            <a:ext cx="8409568" cy="474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06525" y="4235450"/>
            <a:ext cx="1166813" cy="10334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1" dirty="0"/>
              <a:t>1800 (37%)</a:t>
            </a:r>
          </a:p>
          <a:p>
            <a:pPr>
              <a:spcBef>
                <a:spcPct val="20000"/>
              </a:spcBef>
              <a:defRPr/>
            </a:pPr>
            <a:r>
              <a:rPr lang="en-US" b="1" dirty="0"/>
              <a:t>1878 (67%)</a:t>
            </a:r>
          </a:p>
          <a:p>
            <a:pPr>
              <a:spcBef>
                <a:spcPct val="20000"/>
              </a:spcBef>
              <a:defRPr/>
            </a:pPr>
            <a:r>
              <a:rPr lang="en-US" b="1" dirty="0"/>
              <a:t>1913 (84%)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65225" y="5931896"/>
            <a:ext cx="5391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System of trade: Raw materials and finished goods</a:t>
            </a:r>
          </a:p>
          <a:p>
            <a:r>
              <a:rPr lang="en-US" dirty="0" smtClean="0"/>
              <a:t>Plantation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0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Post-Industrial Revolution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108432"/>
              </p:ext>
            </p:extLst>
          </p:nvPr>
        </p:nvGraphicFramePr>
        <p:xfrm>
          <a:off x="757238" y="1311275"/>
          <a:ext cx="8245476" cy="3032760"/>
        </p:xfrm>
        <a:graphic>
          <a:graphicData uri="http://schemas.openxmlformats.org/drawingml/2006/table">
            <a:tbl>
              <a:tblPr firstCol="1" bandRow="1">
                <a:tableStyleId>{68D230F3-CF80-4859-8CE7-A43EE81993B5}</a:tableStyleId>
              </a:tblPr>
              <a:tblGrid>
                <a:gridCol w="2831351"/>
                <a:gridCol w="54141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Economic foundation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Relative shift from manufacturing to services.</a:t>
                      </a:r>
                    </a:p>
                    <a:p>
                      <a:r>
                        <a:rPr lang="en-US" dirty="0" smtClean="0"/>
                        <a:t>In absolute numbers,</a:t>
                      </a:r>
                      <a:r>
                        <a:rPr lang="en-US" baseline="0" dirty="0" smtClean="0"/>
                        <a:t> manufacturing increases.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Knowledge becomes a form</a:t>
                      </a:r>
                      <a:r>
                        <a:rPr lang="en-US" baseline="0" dirty="0" smtClean="0"/>
                        <a:t> of capital.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reliance on innovation.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Labor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Declining importance of “blue collar” tasks. Increasing</a:t>
                      </a:r>
                      <a:r>
                        <a:rPr lang="en-US" baseline="0" dirty="0" smtClean="0"/>
                        <a:t> importance of technical and creative tasks.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Highly diversified</a:t>
                      </a:r>
                      <a:r>
                        <a:rPr lang="en-US" baseline="0" dirty="0" smtClean="0"/>
                        <a:t> trade.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Information technologies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Global</a:t>
                      </a:r>
                      <a:r>
                        <a:rPr lang="en-US" baseline="0" dirty="0" smtClean="0"/>
                        <a:t> telecommunication networks. IT embedded in products and services.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195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Submarine Cable Network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1" b="4816"/>
          <a:stretch/>
        </p:blipFill>
        <p:spPr>
          <a:xfrm>
            <a:off x="529086" y="1426279"/>
            <a:ext cx="8412480" cy="506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02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Conditions of Usage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personal and classroom use only</a:t>
            </a:r>
          </a:p>
          <a:p>
            <a:pPr lvl="1" eaLnBrk="1" hangingPunct="1"/>
            <a:r>
              <a:rPr lang="en-US" smtClean="0"/>
              <a:t>Excludes any other forms of communication such as conference presentations, published reports and papers.</a:t>
            </a:r>
          </a:p>
          <a:p>
            <a:pPr eaLnBrk="1" hangingPunct="1"/>
            <a:r>
              <a:rPr lang="en-US" smtClean="0"/>
              <a:t>No modification and redistribution permitted</a:t>
            </a:r>
          </a:p>
          <a:p>
            <a:pPr lvl="1" eaLnBrk="1" hangingPunct="1"/>
            <a:r>
              <a:rPr lang="en-US" smtClean="0"/>
              <a:t>Cannot be published, in whole or in part, in any form (printed or electronic) and on any media without consent.</a:t>
            </a:r>
          </a:p>
          <a:p>
            <a:pPr eaLnBrk="1" hangingPunct="1"/>
            <a:r>
              <a:rPr lang="en-US" smtClean="0"/>
              <a:t>Citation</a:t>
            </a:r>
          </a:p>
          <a:p>
            <a:pPr lvl="1" eaLnBrk="1" hangingPunct="1"/>
            <a:r>
              <a:rPr lang="en-US" smtClean="0"/>
              <a:t>Dr. Jean-Paul Rodrigue, Dept. of Global Studies &amp; Geography, Hofstra University.</a:t>
            </a:r>
          </a:p>
        </p:txBody>
      </p:sp>
    </p:spTree>
    <p:extLst>
      <p:ext uri="{BB962C8B-B14F-4D97-AF65-F5344CB8AC3E}">
        <p14:creationId xmlns:p14="http://schemas.microsoft.com/office/powerpoint/2010/main" val="91545449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GDP, 1AD - 2008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155788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5915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ight Arrow 38"/>
          <p:cNvSpPr/>
          <p:nvPr/>
        </p:nvSpPr>
        <p:spPr bwMode="auto">
          <a:xfrm>
            <a:off x="4346574" y="1728817"/>
            <a:ext cx="2047875" cy="60031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Mass Production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9154" name="Freeform 11"/>
          <p:cNvSpPr>
            <a:spLocks/>
          </p:cNvSpPr>
          <p:nvPr/>
        </p:nvSpPr>
        <p:spPr bwMode="auto">
          <a:xfrm>
            <a:off x="8131175" y="3791459"/>
            <a:ext cx="527050" cy="698500"/>
          </a:xfrm>
          <a:custGeom>
            <a:avLst/>
            <a:gdLst>
              <a:gd name="T0" fmla="*/ 0 w 317"/>
              <a:gd name="T1" fmla="*/ 2147483647 h 403"/>
              <a:gd name="T2" fmla="*/ 2147483647 w 317"/>
              <a:gd name="T3" fmla="*/ 2147483647 h 403"/>
              <a:gd name="T4" fmla="*/ 2147483647 w 317"/>
              <a:gd name="T5" fmla="*/ 2147483647 h 403"/>
              <a:gd name="T6" fmla="*/ 2147483647 w 317"/>
              <a:gd name="T7" fmla="*/ 2147483647 h 403"/>
              <a:gd name="T8" fmla="*/ 2147483647 w 317"/>
              <a:gd name="T9" fmla="*/ 2147483647 h 403"/>
              <a:gd name="T10" fmla="*/ 2147483647 w 317"/>
              <a:gd name="T11" fmla="*/ 2147483647 h 40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7"/>
              <a:gd name="T19" fmla="*/ 0 h 403"/>
              <a:gd name="T20" fmla="*/ 317 w 317"/>
              <a:gd name="T21" fmla="*/ 403 h 40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7" h="403">
                <a:moveTo>
                  <a:pt x="0" y="9"/>
                </a:moveTo>
                <a:cubicBezTo>
                  <a:pt x="33" y="0"/>
                  <a:pt x="30" y="12"/>
                  <a:pt x="52" y="31"/>
                </a:cubicBezTo>
                <a:cubicBezTo>
                  <a:pt x="75" y="50"/>
                  <a:pt x="85" y="96"/>
                  <a:pt x="99" y="143"/>
                </a:cubicBezTo>
                <a:cubicBezTo>
                  <a:pt x="113" y="190"/>
                  <a:pt x="113" y="272"/>
                  <a:pt x="134" y="314"/>
                </a:cubicBezTo>
                <a:cubicBezTo>
                  <a:pt x="155" y="356"/>
                  <a:pt x="193" y="389"/>
                  <a:pt x="223" y="396"/>
                </a:cubicBezTo>
                <a:cubicBezTo>
                  <a:pt x="253" y="403"/>
                  <a:pt x="285" y="379"/>
                  <a:pt x="317" y="355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 Wave Cycles of Innovation</a:t>
            </a:r>
          </a:p>
        </p:txBody>
      </p:sp>
      <p:sp>
        <p:nvSpPr>
          <p:cNvPr id="49157" name="Rectangle 2"/>
          <p:cNvSpPr>
            <a:spLocks noChangeArrowheads="1"/>
          </p:cNvSpPr>
          <p:nvPr/>
        </p:nvSpPr>
        <p:spPr bwMode="auto">
          <a:xfrm>
            <a:off x="630238" y="4548697"/>
            <a:ext cx="1987550" cy="2762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Rectangle 3"/>
          <p:cNvSpPr>
            <a:spLocks noChangeArrowheads="1"/>
          </p:cNvSpPr>
          <p:nvPr/>
        </p:nvSpPr>
        <p:spPr bwMode="auto">
          <a:xfrm>
            <a:off x="2644775" y="4550284"/>
            <a:ext cx="1811338" cy="2762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Rectangle 4"/>
          <p:cNvSpPr>
            <a:spLocks noChangeArrowheads="1"/>
          </p:cNvSpPr>
          <p:nvPr/>
        </p:nvSpPr>
        <p:spPr bwMode="auto">
          <a:xfrm>
            <a:off x="4471988" y="4550284"/>
            <a:ext cx="1677987" cy="2762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Rectangle 5"/>
          <p:cNvSpPr>
            <a:spLocks noChangeArrowheads="1"/>
          </p:cNvSpPr>
          <p:nvPr/>
        </p:nvSpPr>
        <p:spPr bwMode="auto">
          <a:xfrm>
            <a:off x="6156325" y="4547109"/>
            <a:ext cx="1346200" cy="27622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Rectangle 6"/>
          <p:cNvSpPr>
            <a:spLocks noChangeArrowheads="1"/>
          </p:cNvSpPr>
          <p:nvPr/>
        </p:nvSpPr>
        <p:spPr bwMode="auto">
          <a:xfrm>
            <a:off x="7483475" y="4540759"/>
            <a:ext cx="585788" cy="276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Freeform 9"/>
          <p:cNvSpPr>
            <a:spLocks/>
          </p:cNvSpPr>
          <p:nvPr/>
        </p:nvSpPr>
        <p:spPr bwMode="auto">
          <a:xfrm>
            <a:off x="606425" y="3813684"/>
            <a:ext cx="7480300" cy="715963"/>
          </a:xfrm>
          <a:custGeom>
            <a:avLst/>
            <a:gdLst>
              <a:gd name="T0" fmla="*/ 0 w 4319"/>
              <a:gd name="T1" fmla="*/ 2147483647 h 413"/>
              <a:gd name="T2" fmla="*/ 2147483647 w 4319"/>
              <a:gd name="T3" fmla="*/ 2147483647 h 413"/>
              <a:gd name="T4" fmla="*/ 2147483647 w 4319"/>
              <a:gd name="T5" fmla="*/ 2147483647 h 413"/>
              <a:gd name="T6" fmla="*/ 2147483647 w 4319"/>
              <a:gd name="T7" fmla="*/ 2147483647 h 413"/>
              <a:gd name="T8" fmla="*/ 2147483647 w 4319"/>
              <a:gd name="T9" fmla="*/ 2147483647 h 413"/>
              <a:gd name="T10" fmla="*/ 2147483647 w 4319"/>
              <a:gd name="T11" fmla="*/ 2147483647 h 413"/>
              <a:gd name="T12" fmla="*/ 2147483647 w 4319"/>
              <a:gd name="T13" fmla="*/ 2147483647 h 413"/>
              <a:gd name="T14" fmla="*/ 2147483647 w 4319"/>
              <a:gd name="T15" fmla="*/ 2147483647 h 413"/>
              <a:gd name="T16" fmla="*/ 2147483647 w 4319"/>
              <a:gd name="T17" fmla="*/ 2147483647 h 413"/>
              <a:gd name="T18" fmla="*/ 2147483647 w 4319"/>
              <a:gd name="T19" fmla="*/ 2147483647 h 413"/>
              <a:gd name="T20" fmla="*/ 2147483647 w 4319"/>
              <a:gd name="T21" fmla="*/ 2147483647 h 413"/>
              <a:gd name="T22" fmla="*/ 2147483647 w 4319"/>
              <a:gd name="T23" fmla="*/ 2147483647 h 413"/>
              <a:gd name="T24" fmla="*/ 2147483647 w 4319"/>
              <a:gd name="T25" fmla="*/ 2147483647 h 413"/>
              <a:gd name="T26" fmla="*/ 2147483647 w 4319"/>
              <a:gd name="T27" fmla="*/ 2147483647 h 413"/>
              <a:gd name="T28" fmla="*/ 2147483647 w 4319"/>
              <a:gd name="T29" fmla="*/ 2147483647 h 413"/>
              <a:gd name="T30" fmla="*/ 2147483647 w 4319"/>
              <a:gd name="T31" fmla="*/ 2147483647 h 413"/>
              <a:gd name="T32" fmla="*/ 2147483647 w 4319"/>
              <a:gd name="T33" fmla="*/ 2147483647 h 413"/>
              <a:gd name="T34" fmla="*/ 2147483647 w 4319"/>
              <a:gd name="T35" fmla="*/ 2147483647 h 413"/>
              <a:gd name="T36" fmla="*/ 2147483647 w 4319"/>
              <a:gd name="T37" fmla="*/ 2147483647 h 413"/>
              <a:gd name="T38" fmla="*/ 2147483647 w 4319"/>
              <a:gd name="T39" fmla="*/ 2147483647 h 413"/>
              <a:gd name="T40" fmla="*/ 2147483647 w 4319"/>
              <a:gd name="T41" fmla="*/ 2147483647 h 413"/>
              <a:gd name="T42" fmla="*/ 2147483647 w 4319"/>
              <a:gd name="T43" fmla="*/ 2147483647 h 413"/>
              <a:gd name="T44" fmla="*/ 2147483647 w 4319"/>
              <a:gd name="T45" fmla="*/ 2147483647 h 413"/>
              <a:gd name="T46" fmla="*/ 2147483647 w 4319"/>
              <a:gd name="T47" fmla="*/ 2147483647 h 413"/>
              <a:gd name="T48" fmla="*/ 2147483647 w 4319"/>
              <a:gd name="T49" fmla="*/ 2147483647 h 413"/>
              <a:gd name="T50" fmla="*/ 2147483647 w 4319"/>
              <a:gd name="T51" fmla="*/ 2147483647 h 413"/>
              <a:gd name="T52" fmla="*/ 2147483647 w 4319"/>
              <a:gd name="T53" fmla="*/ 2147483647 h 413"/>
              <a:gd name="T54" fmla="*/ 2147483647 w 4319"/>
              <a:gd name="T55" fmla="*/ 2147483647 h 413"/>
              <a:gd name="T56" fmla="*/ 2147483647 w 4319"/>
              <a:gd name="T57" fmla="*/ 2147483647 h 413"/>
              <a:gd name="T58" fmla="*/ 2147483647 w 4319"/>
              <a:gd name="T59" fmla="*/ 2147483647 h 413"/>
              <a:gd name="T60" fmla="*/ 2147483647 w 4319"/>
              <a:gd name="T61" fmla="*/ 2147483647 h 413"/>
              <a:gd name="T62" fmla="*/ 2147483647 w 4319"/>
              <a:gd name="T63" fmla="*/ 2147483647 h 413"/>
              <a:gd name="T64" fmla="*/ 2147483647 w 4319"/>
              <a:gd name="T65" fmla="*/ 2147483647 h 413"/>
              <a:gd name="T66" fmla="*/ 2147483647 w 4319"/>
              <a:gd name="T67" fmla="*/ 2147483647 h 413"/>
              <a:gd name="T68" fmla="*/ 2147483647 w 4319"/>
              <a:gd name="T69" fmla="*/ 2147483647 h 413"/>
              <a:gd name="T70" fmla="*/ 2147483647 w 4319"/>
              <a:gd name="T71" fmla="*/ 2147483647 h 413"/>
              <a:gd name="T72" fmla="*/ 2147483647 w 4319"/>
              <a:gd name="T73" fmla="*/ 2147483647 h 413"/>
              <a:gd name="T74" fmla="*/ 2147483647 w 4319"/>
              <a:gd name="T75" fmla="*/ 2147483647 h 413"/>
              <a:gd name="T76" fmla="*/ 2147483647 w 4319"/>
              <a:gd name="T77" fmla="*/ 2147483647 h 413"/>
              <a:gd name="T78" fmla="*/ 2147483647 w 4319"/>
              <a:gd name="T79" fmla="*/ 2147483647 h 413"/>
              <a:gd name="T80" fmla="*/ 2147483647 w 4319"/>
              <a:gd name="T81" fmla="*/ 2147483647 h 413"/>
              <a:gd name="T82" fmla="*/ 0 w 4319"/>
              <a:gd name="T83" fmla="*/ 2147483647 h 41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19"/>
              <a:gd name="T127" fmla="*/ 0 h 413"/>
              <a:gd name="T128" fmla="*/ 4319 w 4319"/>
              <a:gd name="T129" fmla="*/ 413 h 41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19" h="413">
                <a:moveTo>
                  <a:pt x="0" y="406"/>
                </a:moveTo>
                <a:cubicBezTo>
                  <a:pt x="11" y="391"/>
                  <a:pt x="53" y="393"/>
                  <a:pt x="95" y="362"/>
                </a:cubicBezTo>
                <a:cubicBezTo>
                  <a:pt x="137" y="331"/>
                  <a:pt x="201" y="265"/>
                  <a:pt x="253" y="221"/>
                </a:cubicBezTo>
                <a:cubicBezTo>
                  <a:pt x="305" y="177"/>
                  <a:pt x="328" y="134"/>
                  <a:pt x="406" y="98"/>
                </a:cubicBezTo>
                <a:cubicBezTo>
                  <a:pt x="484" y="62"/>
                  <a:pt x="645" y="8"/>
                  <a:pt x="723" y="4"/>
                </a:cubicBezTo>
                <a:cubicBezTo>
                  <a:pt x="801" y="0"/>
                  <a:pt x="841" y="40"/>
                  <a:pt x="876" y="74"/>
                </a:cubicBezTo>
                <a:cubicBezTo>
                  <a:pt x="911" y="108"/>
                  <a:pt x="908" y="166"/>
                  <a:pt x="935" y="210"/>
                </a:cubicBezTo>
                <a:cubicBezTo>
                  <a:pt x="962" y="254"/>
                  <a:pt x="1001" y="309"/>
                  <a:pt x="1041" y="339"/>
                </a:cubicBezTo>
                <a:cubicBezTo>
                  <a:pt x="1081" y="369"/>
                  <a:pt x="1133" y="393"/>
                  <a:pt x="1176" y="392"/>
                </a:cubicBezTo>
                <a:cubicBezTo>
                  <a:pt x="1219" y="391"/>
                  <a:pt x="1257" y="367"/>
                  <a:pt x="1299" y="333"/>
                </a:cubicBezTo>
                <a:cubicBezTo>
                  <a:pt x="1341" y="299"/>
                  <a:pt x="1393" y="223"/>
                  <a:pt x="1429" y="186"/>
                </a:cubicBezTo>
                <a:cubicBezTo>
                  <a:pt x="1465" y="149"/>
                  <a:pt x="1489" y="129"/>
                  <a:pt x="1517" y="110"/>
                </a:cubicBezTo>
                <a:cubicBezTo>
                  <a:pt x="1545" y="91"/>
                  <a:pt x="1566" y="87"/>
                  <a:pt x="1599" y="74"/>
                </a:cubicBezTo>
                <a:cubicBezTo>
                  <a:pt x="1632" y="61"/>
                  <a:pt x="1669" y="43"/>
                  <a:pt x="1717" y="33"/>
                </a:cubicBezTo>
                <a:cubicBezTo>
                  <a:pt x="1765" y="23"/>
                  <a:pt x="1843" y="0"/>
                  <a:pt x="1887" y="16"/>
                </a:cubicBezTo>
                <a:cubicBezTo>
                  <a:pt x="1931" y="32"/>
                  <a:pt x="1960" y="93"/>
                  <a:pt x="1981" y="127"/>
                </a:cubicBezTo>
                <a:cubicBezTo>
                  <a:pt x="2002" y="161"/>
                  <a:pt x="1989" y="184"/>
                  <a:pt x="2011" y="221"/>
                </a:cubicBezTo>
                <a:cubicBezTo>
                  <a:pt x="2033" y="258"/>
                  <a:pt x="2078" y="324"/>
                  <a:pt x="2116" y="351"/>
                </a:cubicBezTo>
                <a:cubicBezTo>
                  <a:pt x="2154" y="378"/>
                  <a:pt x="2205" y="386"/>
                  <a:pt x="2240" y="386"/>
                </a:cubicBezTo>
                <a:cubicBezTo>
                  <a:pt x="2275" y="386"/>
                  <a:pt x="2295" y="379"/>
                  <a:pt x="2328" y="351"/>
                </a:cubicBezTo>
                <a:cubicBezTo>
                  <a:pt x="2361" y="323"/>
                  <a:pt x="2405" y="254"/>
                  <a:pt x="2440" y="215"/>
                </a:cubicBezTo>
                <a:cubicBezTo>
                  <a:pt x="2475" y="176"/>
                  <a:pt x="2491" y="147"/>
                  <a:pt x="2540" y="116"/>
                </a:cubicBezTo>
                <a:cubicBezTo>
                  <a:pt x="2589" y="85"/>
                  <a:pt x="2678" y="45"/>
                  <a:pt x="2734" y="27"/>
                </a:cubicBezTo>
                <a:cubicBezTo>
                  <a:pt x="2790" y="9"/>
                  <a:pt x="2841" y="5"/>
                  <a:pt x="2875" y="10"/>
                </a:cubicBezTo>
                <a:cubicBezTo>
                  <a:pt x="2909" y="15"/>
                  <a:pt x="2917" y="21"/>
                  <a:pt x="2939" y="57"/>
                </a:cubicBezTo>
                <a:cubicBezTo>
                  <a:pt x="2961" y="93"/>
                  <a:pt x="2980" y="181"/>
                  <a:pt x="3004" y="227"/>
                </a:cubicBezTo>
                <a:cubicBezTo>
                  <a:pt x="3028" y="273"/>
                  <a:pt x="3057" y="308"/>
                  <a:pt x="3080" y="333"/>
                </a:cubicBezTo>
                <a:cubicBezTo>
                  <a:pt x="3103" y="358"/>
                  <a:pt x="3125" y="369"/>
                  <a:pt x="3145" y="380"/>
                </a:cubicBezTo>
                <a:cubicBezTo>
                  <a:pt x="3165" y="391"/>
                  <a:pt x="3173" y="402"/>
                  <a:pt x="3198" y="398"/>
                </a:cubicBezTo>
                <a:cubicBezTo>
                  <a:pt x="3223" y="394"/>
                  <a:pt x="3262" y="390"/>
                  <a:pt x="3292" y="357"/>
                </a:cubicBezTo>
                <a:cubicBezTo>
                  <a:pt x="3322" y="324"/>
                  <a:pt x="3347" y="245"/>
                  <a:pt x="3380" y="198"/>
                </a:cubicBezTo>
                <a:cubicBezTo>
                  <a:pt x="3413" y="151"/>
                  <a:pt x="3438" y="104"/>
                  <a:pt x="3492" y="74"/>
                </a:cubicBezTo>
                <a:cubicBezTo>
                  <a:pt x="3546" y="44"/>
                  <a:pt x="3656" y="17"/>
                  <a:pt x="3703" y="16"/>
                </a:cubicBezTo>
                <a:cubicBezTo>
                  <a:pt x="3750" y="15"/>
                  <a:pt x="3755" y="34"/>
                  <a:pt x="3774" y="69"/>
                </a:cubicBezTo>
                <a:cubicBezTo>
                  <a:pt x="3793" y="104"/>
                  <a:pt x="3798" y="183"/>
                  <a:pt x="3815" y="227"/>
                </a:cubicBezTo>
                <a:cubicBezTo>
                  <a:pt x="3832" y="271"/>
                  <a:pt x="3847" y="305"/>
                  <a:pt x="3874" y="333"/>
                </a:cubicBezTo>
                <a:cubicBezTo>
                  <a:pt x="3901" y="361"/>
                  <a:pt x="3947" y="396"/>
                  <a:pt x="3980" y="398"/>
                </a:cubicBezTo>
                <a:cubicBezTo>
                  <a:pt x="4013" y="400"/>
                  <a:pt x="4046" y="389"/>
                  <a:pt x="4074" y="345"/>
                </a:cubicBezTo>
                <a:cubicBezTo>
                  <a:pt x="4102" y="301"/>
                  <a:pt x="4110" y="188"/>
                  <a:pt x="4150" y="133"/>
                </a:cubicBezTo>
                <a:cubicBezTo>
                  <a:pt x="4190" y="78"/>
                  <a:pt x="4282" y="12"/>
                  <a:pt x="4312" y="14"/>
                </a:cubicBezTo>
                <a:cubicBezTo>
                  <a:pt x="4319" y="60"/>
                  <a:pt x="4303" y="142"/>
                  <a:pt x="4309" y="407"/>
                </a:cubicBezTo>
                <a:cubicBezTo>
                  <a:pt x="3974" y="413"/>
                  <a:pt x="868" y="409"/>
                  <a:pt x="0" y="406"/>
                </a:cubicBezTo>
                <a:close/>
              </a:path>
            </a:pathLst>
          </a:custGeom>
          <a:gradFill rotWithShape="0">
            <a:gsLst>
              <a:gs pos="0">
                <a:srgbClr val="990000"/>
              </a:gs>
              <a:gs pos="100000">
                <a:srgbClr val="FFFF00"/>
              </a:gs>
            </a:gsLst>
            <a:lin ang="0" scaled="1"/>
          </a:gra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3" name="Freeform 10"/>
          <p:cNvSpPr>
            <a:spLocks/>
          </p:cNvSpPr>
          <p:nvPr/>
        </p:nvSpPr>
        <p:spPr bwMode="auto">
          <a:xfrm>
            <a:off x="625475" y="3797809"/>
            <a:ext cx="7512050" cy="696913"/>
          </a:xfrm>
          <a:custGeom>
            <a:avLst/>
            <a:gdLst>
              <a:gd name="T0" fmla="*/ 0 w 4337"/>
              <a:gd name="T1" fmla="*/ 2147483647 h 402"/>
              <a:gd name="T2" fmla="*/ 2147483647 w 4337"/>
              <a:gd name="T3" fmla="*/ 2147483647 h 402"/>
              <a:gd name="T4" fmla="*/ 2147483647 w 4337"/>
              <a:gd name="T5" fmla="*/ 2147483647 h 402"/>
              <a:gd name="T6" fmla="*/ 2147483647 w 4337"/>
              <a:gd name="T7" fmla="*/ 2147483647 h 402"/>
              <a:gd name="T8" fmla="*/ 2147483647 w 4337"/>
              <a:gd name="T9" fmla="*/ 2147483647 h 402"/>
              <a:gd name="T10" fmla="*/ 2147483647 w 4337"/>
              <a:gd name="T11" fmla="*/ 2147483647 h 402"/>
              <a:gd name="T12" fmla="*/ 2147483647 w 4337"/>
              <a:gd name="T13" fmla="*/ 2147483647 h 402"/>
              <a:gd name="T14" fmla="*/ 2147483647 w 4337"/>
              <a:gd name="T15" fmla="*/ 2147483647 h 402"/>
              <a:gd name="T16" fmla="*/ 2147483647 w 4337"/>
              <a:gd name="T17" fmla="*/ 2147483647 h 402"/>
              <a:gd name="T18" fmla="*/ 2147483647 w 4337"/>
              <a:gd name="T19" fmla="*/ 2147483647 h 402"/>
              <a:gd name="T20" fmla="*/ 2147483647 w 4337"/>
              <a:gd name="T21" fmla="*/ 2147483647 h 402"/>
              <a:gd name="T22" fmla="*/ 2147483647 w 4337"/>
              <a:gd name="T23" fmla="*/ 2147483647 h 402"/>
              <a:gd name="T24" fmla="*/ 2147483647 w 4337"/>
              <a:gd name="T25" fmla="*/ 2147483647 h 402"/>
              <a:gd name="T26" fmla="*/ 2147483647 w 4337"/>
              <a:gd name="T27" fmla="*/ 2147483647 h 402"/>
              <a:gd name="T28" fmla="*/ 2147483647 w 4337"/>
              <a:gd name="T29" fmla="*/ 2147483647 h 402"/>
              <a:gd name="T30" fmla="*/ 2147483647 w 4337"/>
              <a:gd name="T31" fmla="*/ 2147483647 h 402"/>
              <a:gd name="T32" fmla="*/ 2147483647 w 4337"/>
              <a:gd name="T33" fmla="*/ 2147483647 h 402"/>
              <a:gd name="T34" fmla="*/ 2147483647 w 4337"/>
              <a:gd name="T35" fmla="*/ 2147483647 h 402"/>
              <a:gd name="T36" fmla="*/ 2147483647 w 4337"/>
              <a:gd name="T37" fmla="*/ 2147483647 h 402"/>
              <a:gd name="T38" fmla="*/ 2147483647 w 4337"/>
              <a:gd name="T39" fmla="*/ 2147483647 h 402"/>
              <a:gd name="T40" fmla="*/ 2147483647 w 4337"/>
              <a:gd name="T41" fmla="*/ 2147483647 h 402"/>
              <a:gd name="T42" fmla="*/ 2147483647 w 4337"/>
              <a:gd name="T43" fmla="*/ 2147483647 h 402"/>
              <a:gd name="T44" fmla="*/ 2147483647 w 4337"/>
              <a:gd name="T45" fmla="*/ 2147483647 h 402"/>
              <a:gd name="T46" fmla="*/ 2147483647 w 4337"/>
              <a:gd name="T47" fmla="*/ 2147483647 h 402"/>
              <a:gd name="T48" fmla="*/ 2147483647 w 4337"/>
              <a:gd name="T49" fmla="*/ 2147483647 h 402"/>
              <a:gd name="T50" fmla="*/ 2147483647 w 4337"/>
              <a:gd name="T51" fmla="*/ 2147483647 h 402"/>
              <a:gd name="T52" fmla="*/ 2147483647 w 4337"/>
              <a:gd name="T53" fmla="*/ 2147483647 h 402"/>
              <a:gd name="T54" fmla="*/ 2147483647 w 4337"/>
              <a:gd name="T55" fmla="*/ 2147483647 h 402"/>
              <a:gd name="T56" fmla="*/ 2147483647 w 4337"/>
              <a:gd name="T57" fmla="*/ 2147483647 h 402"/>
              <a:gd name="T58" fmla="*/ 2147483647 w 4337"/>
              <a:gd name="T59" fmla="*/ 2147483647 h 402"/>
              <a:gd name="T60" fmla="*/ 2147483647 w 4337"/>
              <a:gd name="T61" fmla="*/ 2147483647 h 402"/>
              <a:gd name="T62" fmla="*/ 2147483647 w 4337"/>
              <a:gd name="T63" fmla="*/ 2147483647 h 402"/>
              <a:gd name="T64" fmla="*/ 2147483647 w 4337"/>
              <a:gd name="T65" fmla="*/ 2147483647 h 402"/>
              <a:gd name="T66" fmla="*/ 2147483647 w 4337"/>
              <a:gd name="T67" fmla="*/ 2147483647 h 402"/>
              <a:gd name="T68" fmla="*/ 2147483647 w 4337"/>
              <a:gd name="T69" fmla="*/ 2147483647 h 402"/>
              <a:gd name="T70" fmla="*/ 2147483647 w 4337"/>
              <a:gd name="T71" fmla="*/ 2147483647 h 402"/>
              <a:gd name="T72" fmla="*/ 2147483647 w 4337"/>
              <a:gd name="T73" fmla="*/ 2147483647 h 402"/>
              <a:gd name="T74" fmla="*/ 2147483647 w 4337"/>
              <a:gd name="T75" fmla="*/ 2147483647 h 402"/>
              <a:gd name="T76" fmla="*/ 2147483647 w 4337"/>
              <a:gd name="T77" fmla="*/ 2147483647 h 402"/>
              <a:gd name="T78" fmla="*/ 2147483647 w 4337"/>
              <a:gd name="T79" fmla="*/ 2147483647 h 40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337"/>
              <a:gd name="T121" fmla="*/ 0 h 402"/>
              <a:gd name="T122" fmla="*/ 4337 w 4337"/>
              <a:gd name="T123" fmla="*/ 402 h 40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337" h="402">
                <a:moveTo>
                  <a:pt x="0" y="392"/>
                </a:moveTo>
                <a:cubicBezTo>
                  <a:pt x="21" y="391"/>
                  <a:pt x="43" y="390"/>
                  <a:pt x="83" y="362"/>
                </a:cubicBezTo>
                <a:cubicBezTo>
                  <a:pt x="123" y="334"/>
                  <a:pt x="189" y="265"/>
                  <a:pt x="241" y="221"/>
                </a:cubicBezTo>
                <a:cubicBezTo>
                  <a:pt x="293" y="177"/>
                  <a:pt x="316" y="134"/>
                  <a:pt x="394" y="98"/>
                </a:cubicBezTo>
                <a:cubicBezTo>
                  <a:pt x="472" y="62"/>
                  <a:pt x="633" y="8"/>
                  <a:pt x="711" y="4"/>
                </a:cubicBezTo>
                <a:cubicBezTo>
                  <a:pt x="789" y="0"/>
                  <a:pt x="829" y="40"/>
                  <a:pt x="864" y="74"/>
                </a:cubicBezTo>
                <a:cubicBezTo>
                  <a:pt x="899" y="108"/>
                  <a:pt x="896" y="166"/>
                  <a:pt x="923" y="210"/>
                </a:cubicBezTo>
                <a:cubicBezTo>
                  <a:pt x="950" y="254"/>
                  <a:pt x="989" y="309"/>
                  <a:pt x="1029" y="339"/>
                </a:cubicBezTo>
                <a:cubicBezTo>
                  <a:pt x="1069" y="369"/>
                  <a:pt x="1121" y="393"/>
                  <a:pt x="1164" y="392"/>
                </a:cubicBezTo>
                <a:cubicBezTo>
                  <a:pt x="1207" y="391"/>
                  <a:pt x="1245" y="367"/>
                  <a:pt x="1287" y="333"/>
                </a:cubicBezTo>
                <a:cubicBezTo>
                  <a:pt x="1329" y="299"/>
                  <a:pt x="1381" y="223"/>
                  <a:pt x="1417" y="186"/>
                </a:cubicBezTo>
                <a:cubicBezTo>
                  <a:pt x="1453" y="149"/>
                  <a:pt x="1477" y="129"/>
                  <a:pt x="1505" y="110"/>
                </a:cubicBezTo>
                <a:cubicBezTo>
                  <a:pt x="1533" y="91"/>
                  <a:pt x="1554" y="87"/>
                  <a:pt x="1587" y="74"/>
                </a:cubicBezTo>
                <a:cubicBezTo>
                  <a:pt x="1620" y="61"/>
                  <a:pt x="1657" y="43"/>
                  <a:pt x="1705" y="33"/>
                </a:cubicBezTo>
                <a:cubicBezTo>
                  <a:pt x="1753" y="23"/>
                  <a:pt x="1831" y="0"/>
                  <a:pt x="1875" y="16"/>
                </a:cubicBezTo>
                <a:cubicBezTo>
                  <a:pt x="1919" y="32"/>
                  <a:pt x="1948" y="93"/>
                  <a:pt x="1969" y="127"/>
                </a:cubicBezTo>
                <a:cubicBezTo>
                  <a:pt x="1990" y="161"/>
                  <a:pt x="1977" y="184"/>
                  <a:pt x="1999" y="221"/>
                </a:cubicBezTo>
                <a:cubicBezTo>
                  <a:pt x="2021" y="258"/>
                  <a:pt x="2066" y="324"/>
                  <a:pt x="2104" y="351"/>
                </a:cubicBezTo>
                <a:cubicBezTo>
                  <a:pt x="2142" y="378"/>
                  <a:pt x="2193" y="386"/>
                  <a:pt x="2228" y="386"/>
                </a:cubicBezTo>
                <a:cubicBezTo>
                  <a:pt x="2263" y="386"/>
                  <a:pt x="2283" y="379"/>
                  <a:pt x="2316" y="351"/>
                </a:cubicBezTo>
                <a:cubicBezTo>
                  <a:pt x="2349" y="323"/>
                  <a:pt x="2393" y="254"/>
                  <a:pt x="2428" y="215"/>
                </a:cubicBezTo>
                <a:cubicBezTo>
                  <a:pt x="2463" y="176"/>
                  <a:pt x="2479" y="147"/>
                  <a:pt x="2528" y="116"/>
                </a:cubicBezTo>
                <a:cubicBezTo>
                  <a:pt x="2577" y="85"/>
                  <a:pt x="2666" y="45"/>
                  <a:pt x="2722" y="27"/>
                </a:cubicBezTo>
                <a:cubicBezTo>
                  <a:pt x="2778" y="9"/>
                  <a:pt x="2829" y="5"/>
                  <a:pt x="2863" y="10"/>
                </a:cubicBezTo>
                <a:cubicBezTo>
                  <a:pt x="2897" y="15"/>
                  <a:pt x="2905" y="21"/>
                  <a:pt x="2927" y="57"/>
                </a:cubicBezTo>
                <a:cubicBezTo>
                  <a:pt x="2949" y="93"/>
                  <a:pt x="2968" y="181"/>
                  <a:pt x="2992" y="227"/>
                </a:cubicBezTo>
                <a:cubicBezTo>
                  <a:pt x="3016" y="273"/>
                  <a:pt x="3045" y="308"/>
                  <a:pt x="3068" y="333"/>
                </a:cubicBezTo>
                <a:cubicBezTo>
                  <a:pt x="3091" y="358"/>
                  <a:pt x="3113" y="369"/>
                  <a:pt x="3133" y="380"/>
                </a:cubicBezTo>
                <a:cubicBezTo>
                  <a:pt x="3153" y="391"/>
                  <a:pt x="3161" y="402"/>
                  <a:pt x="3186" y="398"/>
                </a:cubicBezTo>
                <a:cubicBezTo>
                  <a:pt x="3211" y="394"/>
                  <a:pt x="3250" y="390"/>
                  <a:pt x="3280" y="357"/>
                </a:cubicBezTo>
                <a:cubicBezTo>
                  <a:pt x="3310" y="324"/>
                  <a:pt x="3335" y="245"/>
                  <a:pt x="3368" y="198"/>
                </a:cubicBezTo>
                <a:cubicBezTo>
                  <a:pt x="3401" y="151"/>
                  <a:pt x="3426" y="104"/>
                  <a:pt x="3480" y="74"/>
                </a:cubicBezTo>
                <a:cubicBezTo>
                  <a:pt x="3534" y="44"/>
                  <a:pt x="3644" y="17"/>
                  <a:pt x="3691" y="16"/>
                </a:cubicBezTo>
                <a:cubicBezTo>
                  <a:pt x="3738" y="15"/>
                  <a:pt x="3743" y="34"/>
                  <a:pt x="3762" y="69"/>
                </a:cubicBezTo>
                <a:cubicBezTo>
                  <a:pt x="3781" y="104"/>
                  <a:pt x="3786" y="183"/>
                  <a:pt x="3803" y="227"/>
                </a:cubicBezTo>
                <a:cubicBezTo>
                  <a:pt x="3820" y="271"/>
                  <a:pt x="3835" y="305"/>
                  <a:pt x="3862" y="333"/>
                </a:cubicBezTo>
                <a:cubicBezTo>
                  <a:pt x="3889" y="361"/>
                  <a:pt x="3935" y="396"/>
                  <a:pt x="3968" y="398"/>
                </a:cubicBezTo>
                <a:cubicBezTo>
                  <a:pt x="4001" y="400"/>
                  <a:pt x="4034" y="389"/>
                  <a:pt x="4062" y="345"/>
                </a:cubicBezTo>
                <a:cubicBezTo>
                  <a:pt x="4090" y="301"/>
                  <a:pt x="4096" y="190"/>
                  <a:pt x="4138" y="133"/>
                </a:cubicBezTo>
                <a:cubicBezTo>
                  <a:pt x="4180" y="76"/>
                  <a:pt x="4337" y="3"/>
                  <a:pt x="4317" y="4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614363" y="2992947"/>
            <a:ext cx="0" cy="1852612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2636838" y="2992947"/>
            <a:ext cx="0" cy="1852612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4470400" y="2992947"/>
            <a:ext cx="0" cy="1852612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6148388" y="2992947"/>
            <a:ext cx="0" cy="1852612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7483475" y="2992947"/>
            <a:ext cx="0" cy="1852612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452438" y="4537584"/>
            <a:ext cx="8256587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376238" y="4824922"/>
            <a:ext cx="482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1785</a:t>
            </a: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2395538" y="4824922"/>
            <a:ext cx="482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1845</a:t>
            </a:r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4227513" y="4824922"/>
            <a:ext cx="482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1900</a:t>
            </a:r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5911850" y="4824922"/>
            <a:ext cx="482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1950</a:t>
            </a:r>
          </a:p>
        </p:txBody>
      </p:sp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7259638" y="4824922"/>
            <a:ext cx="482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1990</a:t>
            </a:r>
          </a:p>
        </p:txBody>
      </p:sp>
      <p:sp>
        <p:nvSpPr>
          <p:cNvPr id="49175" name="Text Box 23"/>
          <p:cNvSpPr txBox="1">
            <a:spLocks noChangeArrowheads="1"/>
          </p:cNvSpPr>
          <p:nvPr/>
        </p:nvSpPr>
        <p:spPr bwMode="auto">
          <a:xfrm>
            <a:off x="1341438" y="4134359"/>
            <a:ext cx="673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1</a:t>
            </a:r>
            <a:r>
              <a:rPr lang="en-US" sz="1600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st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Wave</a:t>
            </a:r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3170238" y="4134359"/>
            <a:ext cx="71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2</a:t>
            </a:r>
            <a:r>
              <a:rPr lang="en-US" sz="1600" baseline="30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nd</a:t>
            </a:r>
            <a:r>
              <a:rPr lang="en-US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Wave</a:t>
            </a:r>
          </a:p>
        </p:txBody>
      </p:sp>
      <p:sp>
        <p:nvSpPr>
          <p:cNvPr id="49177" name="Text Box 25"/>
          <p:cNvSpPr txBox="1">
            <a:spLocks noChangeArrowheads="1"/>
          </p:cNvSpPr>
          <p:nvPr/>
        </p:nvSpPr>
        <p:spPr bwMode="auto">
          <a:xfrm>
            <a:off x="4935538" y="4134359"/>
            <a:ext cx="7318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3</a:t>
            </a:r>
            <a:r>
              <a:rPr lang="en-US" sz="1600" baseline="30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rd</a:t>
            </a:r>
            <a:r>
              <a:rPr lang="en-US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 Wave</a:t>
            </a:r>
          </a:p>
        </p:txBody>
      </p:sp>
      <p:sp>
        <p:nvSpPr>
          <p:cNvPr id="49178" name="Text Box 26"/>
          <p:cNvSpPr txBox="1">
            <a:spLocks noChangeArrowheads="1"/>
          </p:cNvSpPr>
          <p:nvPr/>
        </p:nvSpPr>
        <p:spPr bwMode="auto">
          <a:xfrm>
            <a:off x="6489700" y="4134359"/>
            <a:ext cx="679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4</a:t>
            </a:r>
            <a:r>
              <a:rPr lang="en-US" sz="1600" baseline="30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th</a:t>
            </a:r>
            <a:r>
              <a:rPr lang="en-US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Wave</a:t>
            </a:r>
          </a:p>
        </p:txBody>
      </p:sp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7812088" y="4134359"/>
            <a:ext cx="679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5</a:t>
            </a:r>
            <a:r>
              <a:rPr lang="en-US" sz="1600" baseline="30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th</a:t>
            </a:r>
            <a:r>
              <a:rPr lang="en-US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Wave</a:t>
            </a:r>
          </a:p>
        </p:txBody>
      </p:sp>
      <p:sp>
        <p:nvSpPr>
          <p:cNvPr id="49180" name="Text Box 28"/>
          <p:cNvSpPr txBox="1">
            <a:spLocks noChangeArrowheads="1"/>
          </p:cNvSpPr>
          <p:nvPr/>
        </p:nvSpPr>
        <p:spPr bwMode="auto">
          <a:xfrm>
            <a:off x="673100" y="2929447"/>
            <a:ext cx="8080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latin typeface="Arial Narrow" pitchFamily="34" charset="0"/>
              </a:rPr>
              <a:t>Water power</a:t>
            </a:r>
          </a:p>
          <a:p>
            <a:r>
              <a:rPr lang="en-US" sz="1300" b="1">
                <a:latin typeface="Arial Narrow" pitchFamily="34" charset="0"/>
              </a:rPr>
              <a:t>Textiles</a:t>
            </a:r>
          </a:p>
          <a:p>
            <a:r>
              <a:rPr lang="en-US" sz="1300" b="1">
                <a:latin typeface="Arial Narrow" pitchFamily="34" charset="0"/>
              </a:rPr>
              <a:t>Iron</a:t>
            </a:r>
          </a:p>
        </p:txBody>
      </p: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2703513" y="2929447"/>
            <a:ext cx="404812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latin typeface="Arial Narrow" pitchFamily="34" charset="0"/>
              </a:rPr>
              <a:t>Steam</a:t>
            </a:r>
          </a:p>
          <a:p>
            <a:r>
              <a:rPr lang="en-US" sz="1300" b="1">
                <a:latin typeface="Arial Narrow" pitchFamily="34" charset="0"/>
              </a:rPr>
              <a:t>Rail</a:t>
            </a:r>
          </a:p>
          <a:p>
            <a:r>
              <a:rPr lang="en-US" sz="1300" b="1">
                <a:latin typeface="Arial Narrow" pitchFamily="34" charset="0"/>
              </a:rPr>
              <a:t>Steel</a:t>
            </a:r>
          </a:p>
        </p:txBody>
      </p:sp>
      <p:sp>
        <p:nvSpPr>
          <p:cNvPr id="49182" name="Text Box 30"/>
          <p:cNvSpPr txBox="1">
            <a:spLocks noChangeArrowheads="1"/>
          </p:cNvSpPr>
          <p:nvPr/>
        </p:nvSpPr>
        <p:spPr bwMode="auto">
          <a:xfrm>
            <a:off x="4559300" y="2929447"/>
            <a:ext cx="12969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latin typeface="Arial Narrow" pitchFamily="34" charset="0"/>
              </a:rPr>
              <a:t>Electricity</a:t>
            </a:r>
          </a:p>
          <a:p>
            <a:r>
              <a:rPr lang="en-US" sz="1300" b="1">
                <a:latin typeface="Arial Narrow" pitchFamily="34" charset="0"/>
              </a:rPr>
              <a:t>Chemicals</a:t>
            </a:r>
          </a:p>
          <a:p>
            <a:r>
              <a:rPr lang="en-US" sz="1300" b="1">
                <a:latin typeface="Arial Narrow" pitchFamily="34" charset="0"/>
              </a:rPr>
              <a:t>Internal-combustion</a:t>
            </a:r>
          </a:p>
          <a:p>
            <a:r>
              <a:rPr lang="en-US" sz="1300" b="1">
                <a:latin typeface="Arial Narrow" pitchFamily="34" charset="0"/>
              </a:rPr>
              <a:t>engine</a:t>
            </a:r>
          </a:p>
        </p:txBody>
      </p:sp>
      <p:sp>
        <p:nvSpPr>
          <p:cNvPr id="49183" name="Text Box 31"/>
          <p:cNvSpPr txBox="1">
            <a:spLocks noChangeArrowheads="1"/>
          </p:cNvSpPr>
          <p:nvPr/>
        </p:nvSpPr>
        <p:spPr bwMode="auto">
          <a:xfrm>
            <a:off x="6208713" y="2929447"/>
            <a:ext cx="9969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latin typeface="Arial Narrow" pitchFamily="34" charset="0"/>
              </a:rPr>
              <a:t>Petrochemicals</a:t>
            </a:r>
          </a:p>
          <a:p>
            <a:r>
              <a:rPr lang="en-US" sz="1300" b="1">
                <a:latin typeface="Arial Narrow" pitchFamily="34" charset="0"/>
              </a:rPr>
              <a:t>Electronics</a:t>
            </a:r>
          </a:p>
          <a:p>
            <a:r>
              <a:rPr lang="en-US" sz="1300" b="1">
                <a:latin typeface="Arial Narrow" pitchFamily="34" charset="0"/>
              </a:rPr>
              <a:t>Aviation</a:t>
            </a:r>
          </a:p>
        </p:txBody>
      </p:sp>
      <p:sp>
        <p:nvSpPr>
          <p:cNvPr id="49184" name="Text Box 32"/>
          <p:cNvSpPr txBox="1">
            <a:spLocks noChangeArrowheads="1"/>
          </p:cNvSpPr>
          <p:nvPr/>
        </p:nvSpPr>
        <p:spPr bwMode="auto">
          <a:xfrm>
            <a:off x="7581900" y="2929447"/>
            <a:ext cx="104298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latin typeface="Arial Narrow" pitchFamily="34" charset="0"/>
              </a:rPr>
              <a:t>Digital networks</a:t>
            </a:r>
          </a:p>
          <a:p>
            <a:r>
              <a:rPr lang="en-US" sz="1300" b="1">
                <a:latin typeface="Arial Narrow" pitchFamily="34" charset="0"/>
              </a:rPr>
              <a:t>Software</a:t>
            </a:r>
          </a:p>
          <a:p>
            <a:r>
              <a:rPr lang="en-US" sz="1300" b="1">
                <a:latin typeface="Arial Narrow" pitchFamily="34" charset="0"/>
              </a:rPr>
              <a:t>New Media</a:t>
            </a:r>
          </a:p>
        </p:txBody>
      </p:sp>
      <p:sp>
        <p:nvSpPr>
          <p:cNvPr id="49185" name="Text Box 33"/>
          <p:cNvSpPr txBox="1">
            <a:spLocks noChangeArrowheads="1"/>
          </p:cNvSpPr>
          <p:nvPr/>
        </p:nvSpPr>
        <p:spPr bwMode="auto">
          <a:xfrm>
            <a:off x="1220788" y="4861434"/>
            <a:ext cx="5984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latin typeface="AvantGarde Bk BT" pitchFamily="34" charset="0"/>
              </a:rPr>
              <a:t>60 years</a:t>
            </a:r>
          </a:p>
        </p:txBody>
      </p:sp>
      <p:sp>
        <p:nvSpPr>
          <p:cNvPr id="49186" name="Text Box 34"/>
          <p:cNvSpPr txBox="1">
            <a:spLocks noChangeArrowheads="1"/>
          </p:cNvSpPr>
          <p:nvPr/>
        </p:nvSpPr>
        <p:spPr bwMode="auto">
          <a:xfrm>
            <a:off x="3219450" y="4861434"/>
            <a:ext cx="5984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latin typeface="AvantGarde Bk BT" pitchFamily="34" charset="0"/>
              </a:rPr>
              <a:t>55 years</a:t>
            </a:r>
          </a:p>
        </p:txBody>
      </p:sp>
      <p:sp>
        <p:nvSpPr>
          <p:cNvPr id="49187" name="Text Box 35"/>
          <p:cNvSpPr txBox="1">
            <a:spLocks noChangeArrowheads="1"/>
          </p:cNvSpPr>
          <p:nvPr/>
        </p:nvSpPr>
        <p:spPr bwMode="auto">
          <a:xfrm>
            <a:off x="4964113" y="4861434"/>
            <a:ext cx="5984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latin typeface="AvantGarde Bk BT" pitchFamily="34" charset="0"/>
              </a:rPr>
              <a:t>50 years</a:t>
            </a:r>
          </a:p>
        </p:txBody>
      </p:sp>
      <p:sp>
        <p:nvSpPr>
          <p:cNvPr id="49188" name="Text Box 36"/>
          <p:cNvSpPr txBox="1">
            <a:spLocks noChangeArrowheads="1"/>
          </p:cNvSpPr>
          <p:nvPr/>
        </p:nvSpPr>
        <p:spPr bwMode="auto">
          <a:xfrm>
            <a:off x="6537325" y="4861434"/>
            <a:ext cx="5984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latin typeface="AvantGarde Bk BT" pitchFamily="34" charset="0"/>
              </a:rPr>
              <a:t>40 years</a:t>
            </a:r>
          </a:p>
        </p:txBody>
      </p:sp>
      <p:sp>
        <p:nvSpPr>
          <p:cNvPr id="49189" name="Text Box 37"/>
          <p:cNvSpPr txBox="1">
            <a:spLocks noChangeArrowheads="1"/>
          </p:cNvSpPr>
          <p:nvPr/>
        </p:nvSpPr>
        <p:spPr bwMode="auto">
          <a:xfrm>
            <a:off x="7866063" y="4861434"/>
            <a:ext cx="5984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latin typeface="AvantGarde Bk BT" pitchFamily="34" charset="0"/>
              </a:rPr>
              <a:t>30 years</a:t>
            </a:r>
          </a:p>
        </p:txBody>
      </p:sp>
      <p:sp>
        <p:nvSpPr>
          <p:cNvPr id="49190" name="Text Box 38"/>
          <p:cNvSpPr txBox="1">
            <a:spLocks noChangeArrowheads="1"/>
          </p:cNvSpPr>
          <p:nvPr/>
        </p:nvSpPr>
        <p:spPr bwMode="auto">
          <a:xfrm rot="-5400000">
            <a:off x="-238125" y="3653347"/>
            <a:ext cx="14398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 dirty="0">
                <a:latin typeface="AvantGarde Bk BT" pitchFamily="34" charset="0"/>
              </a:rPr>
              <a:t>Pace of innovation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581026" y="2329132"/>
            <a:ext cx="3875087" cy="60031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Industrial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Revolution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>
            <a:off x="6156325" y="2343509"/>
            <a:ext cx="2047875" cy="60031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Post Industrial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22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Energy Production by Source, United States, 1750-2009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038697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1229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zerohedge.com/sites/default/files/images/user5/imageroot/2013/07/Commodities%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09" y="143627"/>
            <a:ext cx="7200900" cy="65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948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B. The Economic Challenge</a:t>
            </a:r>
          </a:p>
        </p:txBody>
      </p:sp>
      <p:sp>
        <p:nvSpPr>
          <p:cNvPr id="2355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AutoNum type="arabicPeriod"/>
            </a:pPr>
            <a:r>
              <a:rPr lang="en-US" dirty="0" smtClean="0"/>
              <a:t>Resources Availability</a:t>
            </a:r>
          </a:p>
          <a:p>
            <a:pPr marL="457200" indent="-457200" eaLnBrk="1" hangingPunct="1">
              <a:buAutoNum type="arabicPeriod"/>
            </a:pPr>
            <a:r>
              <a:rPr lang="en-US" dirty="0" smtClean="0"/>
              <a:t>The Malthusian Trap</a:t>
            </a:r>
          </a:p>
          <a:p>
            <a:pPr marL="457200" indent="-457200" eaLnBrk="1" hangingPunct="1">
              <a:buAutoNum type="arabicPeriod"/>
            </a:pPr>
            <a:r>
              <a:rPr lang="en-US" dirty="0" smtClean="0"/>
              <a:t>Escaping the Malthusian Trap</a:t>
            </a:r>
          </a:p>
          <a:p>
            <a:pPr marL="457200" indent="-457200" eaLnBrk="1" hangingPunct="1"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650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1. Resource Availability</a:t>
            </a:r>
          </a:p>
        </p:txBody>
      </p:sp>
      <p:sp>
        <p:nvSpPr>
          <p:cNvPr id="51204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Context</a:t>
            </a:r>
          </a:p>
          <a:p>
            <a:pPr lvl="1" eaLnBrk="1" hangingPunct="1"/>
            <a:r>
              <a:rPr lang="en-US" dirty="0" smtClean="0"/>
              <a:t>A resource is not a fixed quantity.</a:t>
            </a:r>
          </a:p>
          <a:p>
            <a:pPr lvl="1" eaLnBrk="1" hangingPunct="1"/>
            <a:r>
              <a:rPr lang="en-US" dirty="0" smtClean="0"/>
              <a:t>Resource availability is related to a number of factors.</a:t>
            </a:r>
          </a:p>
          <a:p>
            <a:pPr eaLnBrk="1" hangingPunct="1"/>
            <a:r>
              <a:rPr lang="en-US" dirty="0" smtClean="0"/>
              <a:t>Economic development</a:t>
            </a:r>
          </a:p>
          <a:p>
            <a:pPr lvl="1" eaLnBrk="1" hangingPunct="1"/>
            <a:r>
              <a:rPr lang="en-US" dirty="0" smtClean="0"/>
              <a:t>A resource is useless if there is no demand for it.</a:t>
            </a:r>
          </a:p>
          <a:p>
            <a:pPr lvl="1" eaLnBrk="1" hangingPunct="1"/>
            <a:r>
              <a:rPr lang="en-US" dirty="0" smtClean="0"/>
              <a:t>Each percentage of population growth requires about 3% of economic growth for support.</a:t>
            </a:r>
          </a:p>
          <a:p>
            <a:pPr lvl="1" eaLnBrk="1" hangingPunct="1"/>
            <a:r>
              <a:rPr lang="en-US" dirty="0" smtClean="0"/>
              <a:t>Economic development expands the demand for resources and their exploitation:</a:t>
            </a:r>
          </a:p>
          <a:p>
            <a:pPr lvl="2" eaLnBrk="1" hangingPunct="1"/>
            <a:r>
              <a:rPr lang="en-US" dirty="0" smtClean="0"/>
              <a:t>The development of the automobile industry has expanded several types of resources, notably oil and steel.</a:t>
            </a:r>
          </a:p>
          <a:p>
            <a:pPr lvl="2" eaLnBrk="1" hangingPunct="1"/>
            <a:r>
              <a:rPr lang="en-US" dirty="0" smtClean="0"/>
              <a:t>The growth of the computer industry has expanded exponentially information-related resources.</a:t>
            </a:r>
          </a:p>
        </p:txBody>
      </p:sp>
    </p:spTree>
    <p:extLst>
      <p:ext uri="{BB962C8B-B14F-4D97-AF65-F5344CB8AC3E}">
        <p14:creationId xmlns:p14="http://schemas.microsoft.com/office/powerpoint/2010/main" val="283580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3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Resource Availability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Technological development</a:t>
            </a:r>
          </a:p>
          <a:p>
            <a:pPr lvl="1"/>
            <a:r>
              <a:rPr lang="en-US" sz="2000" dirty="0"/>
              <a:t>Enables the exploitation of resources that were not available.</a:t>
            </a:r>
          </a:p>
          <a:p>
            <a:pPr lvl="1"/>
            <a:r>
              <a:rPr lang="en-US" sz="2000" dirty="0"/>
              <a:t>Climbing down the “resource pyramid”.</a:t>
            </a:r>
          </a:p>
          <a:p>
            <a:pPr lvl="1"/>
            <a:r>
              <a:rPr lang="en-US" sz="2000" dirty="0"/>
              <a:t>Access to new types of resources:</a:t>
            </a:r>
          </a:p>
          <a:p>
            <a:pPr lvl="2"/>
            <a:r>
              <a:rPr lang="en-US" sz="1800" dirty="0"/>
              <a:t>Mining technology.</a:t>
            </a:r>
          </a:p>
          <a:p>
            <a:pPr lvl="2"/>
            <a:r>
              <a:rPr lang="en-US" sz="1800" dirty="0"/>
              <a:t>Depth and concentrations.</a:t>
            </a:r>
          </a:p>
          <a:p>
            <a:pPr lvl="2"/>
            <a:r>
              <a:rPr lang="en-US" sz="1800" dirty="0"/>
              <a:t>Advances in agricultural techniques have led to increased yields.</a:t>
            </a:r>
          </a:p>
          <a:p>
            <a:pPr lvl="1"/>
            <a:r>
              <a:rPr lang="en-US" sz="2000" dirty="0"/>
              <a:t>Access to lower quality resources:</a:t>
            </a:r>
          </a:p>
          <a:p>
            <a:pPr lvl="2"/>
            <a:r>
              <a:rPr lang="en-US" sz="1800" dirty="0" smtClean="0"/>
              <a:t>More abundant.</a:t>
            </a:r>
          </a:p>
          <a:p>
            <a:pPr lvl="2"/>
            <a:r>
              <a:rPr lang="en-US" sz="1800" dirty="0" smtClean="0"/>
              <a:t>Generally </a:t>
            </a:r>
            <a:r>
              <a:rPr lang="en-US" sz="1800" dirty="0"/>
              <a:t>more polluting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grpSp>
        <p:nvGrpSpPr>
          <p:cNvPr id="52229" name="Group 26"/>
          <p:cNvGrpSpPr>
            <a:grpSpLocks/>
          </p:cNvGrpSpPr>
          <p:nvPr/>
        </p:nvGrpSpPr>
        <p:grpSpPr bwMode="auto">
          <a:xfrm>
            <a:off x="1139825" y="2276475"/>
            <a:ext cx="3554413" cy="2905125"/>
            <a:chOff x="510" y="1434"/>
            <a:chExt cx="2517" cy="18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240" name="AutoShape 16"/>
            <p:cNvSpPr>
              <a:spLocks noChangeArrowheads="1"/>
            </p:cNvSpPr>
            <p:nvPr/>
          </p:nvSpPr>
          <p:spPr bwMode="auto">
            <a:xfrm>
              <a:off x="1317" y="1434"/>
              <a:ext cx="896" cy="630"/>
            </a:xfrm>
            <a:prstGeom prst="triangle">
              <a:avLst>
                <a:gd name="adj" fmla="val 50000"/>
              </a:avLst>
            </a:prstGeom>
            <a:solidFill>
              <a:srgbClr val="99CC00"/>
            </a:solidFill>
            <a:ln w="2540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1" name="AutoShape 17"/>
            <p:cNvSpPr>
              <a:spLocks noChangeArrowheads="1"/>
            </p:cNvSpPr>
            <p:nvPr/>
          </p:nvSpPr>
          <p:spPr bwMode="auto">
            <a:xfrm flipV="1">
              <a:off x="931" y="2067"/>
              <a:ext cx="1666" cy="573"/>
            </a:xfrm>
            <a:custGeom>
              <a:avLst/>
              <a:gdLst>
                <a:gd name="T0" fmla="*/ 9 w 21600"/>
                <a:gd name="T1" fmla="*/ 0 h 21600"/>
                <a:gd name="T2" fmla="*/ 5 w 21600"/>
                <a:gd name="T3" fmla="*/ 0 h 21600"/>
                <a:gd name="T4" fmla="*/ 1 w 21600"/>
                <a:gd name="T5" fmla="*/ 0 h 21600"/>
                <a:gd name="T6" fmla="*/ 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04 w 21600"/>
                <a:gd name="T13" fmla="*/ 4297 h 21600"/>
                <a:gd name="T14" fmla="*/ 17296 w 21600"/>
                <a:gd name="T15" fmla="*/ 1730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012" y="21600"/>
                  </a:lnTo>
                  <a:lnTo>
                    <a:pt x="1658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 w="2540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2" name="AutoShape 18"/>
            <p:cNvSpPr>
              <a:spLocks noChangeArrowheads="1"/>
            </p:cNvSpPr>
            <p:nvPr/>
          </p:nvSpPr>
          <p:spPr bwMode="auto">
            <a:xfrm flipV="1">
              <a:off x="510" y="2640"/>
              <a:ext cx="2517" cy="624"/>
            </a:xfrm>
            <a:custGeom>
              <a:avLst/>
              <a:gdLst>
                <a:gd name="T0" fmla="*/ 31 w 21600"/>
                <a:gd name="T1" fmla="*/ 0 h 21600"/>
                <a:gd name="T2" fmla="*/ 17 w 21600"/>
                <a:gd name="T3" fmla="*/ 1 h 21600"/>
                <a:gd name="T4" fmla="*/ 3 w 21600"/>
                <a:gd name="T5" fmla="*/ 0 h 21600"/>
                <a:gd name="T6" fmla="*/ 1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87 w 21600"/>
                <a:gd name="T13" fmla="*/ 3600 h 21600"/>
                <a:gd name="T14" fmla="*/ 18013 w 21600"/>
                <a:gd name="T15" fmla="*/ 180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569" y="21600"/>
                  </a:lnTo>
                  <a:lnTo>
                    <a:pt x="1803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99"/>
            </a:solidFill>
            <a:ln w="2540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30" name="AutoShape 4"/>
          <p:cNvSpPr>
            <a:spLocks noChangeArrowheads="1"/>
          </p:cNvSpPr>
          <p:nvPr/>
        </p:nvSpPr>
        <p:spPr bwMode="auto">
          <a:xfrm>
            <a:off x="2584449" y="2590800"/>
            <a:ext cx="676335" cy="2538413"/>
          </a:xfrm>
          <a:prstGeom prst="downArrow">
            <a:avLst>
              <a:gd name="adj1" fmla="val 50000"/>
              <a:gd name="adj2" fmla="val 104921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FF00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r>
              <a:rPr lang="en-US" b="1" i="0">
                <a:solidFill>
                  <a:srgbClr val="000000"/>
                </a:solidFill>
                <a:latin typeface="Arial Narrow" pitchFamily="34" charset="0"/>
              </a:rPr>
              <a:t>Technology</a:t>
            </a:r>
          </a:p>
        </p:txBody>
      </p:sp>
      <p:sp>
        <p:nvSpPr>
          <p:cNvPr id="52231" name="Text Box 10"/>
          <p:cNvSpPr txBox="1">
            <a:spLocks noChangeArrowheads="1"/>
          </p:cNvSpPr>
          <p:nvPr/>
        </p:nvSpPr>
        <p:spPr bwMode="auto">
          <a:xfrm>
            <a:off x="2391367" y="5211763"/>
            <a:ext cx="10374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000" b="1" i="0" dirty="0" smtClean="0">
                <a:latin typeface="Arial Narrow" pitchFamily="34" charset="0"/>
              </a:rPr>
              <a:t>Quantity</a:t>
            </a:r>
            <a:endParaRPr lang="en-US" sz="2000" b="1" i="0" dirty="0">
              <a:latin typeface="Arial Narrow" pitchFamily="34" charset="0"/>
            </a:endParaRPr>
          </a:p>
        </p:txBody>
      </p:sp>
      <p:sp>
        <p:nvSpPr>
          <p:cNvPr id="52232" name="Line 11"/>
          <p:cNvSpPr>
            <a:spLocks noChangeShapeType="1"/>
          </p:cNvSpPr>
          <p:nvPr/>
        </p:nvSpPr>
        <p:spPr bwMode="auto">
          <a:xfrm flipH="1">
            <a:off x="822325" y="5408613"/>
            <a:ext cx="135572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Line 12"/>
          <p:cNvSpPr>
            <a:spLocks noChangeShapeType="1"/>
          </p:cNvSpPr>
          <p:nvPr/>
        </p:nvSpPr>
        <p:spPr bwMode="auto">
          <a:xfrm>
            <a:off x="3600450" y="5408613"/>
            <a:ext cx="1354138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Text Box 13"/>
          <p:cNvSpPr txBox="1">
            <a:spLocks noChangeArrowheads="1"/>
          </p:cNvSpPr>
          <p:nvPr/>
        </p:nvSpPr>
        <p:spPr bwMode="auto">
          <a:xfrm rot="-3438606">
            <a:off x="1362076" y="3429000"/>
            <a:ext cx="88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000" b="1" i="0">
                <a:latin typeface="Arial Narrow" pitchFamily="34" charset="0"/>
              </a:rPr>
              <a:t>Quality</a:t>
            </a:r>
          </a:p>
        </p:txBody>
      </p:sp>
      <p:sp>
        <p:nvSpPr>
          <p:cNvPr id="52235" name="Line 14"/>
          <p:cNvSpPr>
            <a:spLocks noChangeShapeType="1"/>
          </p:cNvSpPr>
          <p:nvPr/>
        </p:nvSpPr>
        <p:spPr bwMode="auto">
          <a:xfrm flipH="1">
            <a:off x="911225" y="4027488"/>
            <a:ext cx="744538" cy="114300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Line 15"/>
          <p:cNvSpPr>
            <a:spLocks noChangeShapeType="1"/>
          </p:cNvSpPr>
          <p:nvPr/>
        </p:nvSpPr>
        <p:spPr bwMode="auto">
          <a:xfrm flipV="1">
            <a:off x="2098675" y="2198688"/>
            <a:ext cx="744538" cy="106680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Text Box 5"/>
          <p:cNvSpPr txBox="1">
            <a:spLocks noChangeArrowheads="1"/>
          </p:cNvSpPr>
          <p:nvPr/>
        </p:nvSpPr>
        <p:spPr bwMode="auto">
          <a:xfrm>
            <a:off x="3168650" y="2535238"/>
            <a:ext cx="16514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000" b="1" i="0" dirty="0">
                <a:solidFill>
                  <a:srgbClr val="003300"/>
                </a:solidFill>
                <a:latin typeface="Abadi MT Condensed Extra Bold" pitchFamily="34" charset="0"/>
              </a:rPr>
              <a:t>High quality</a:t>
            </a:r>
          </a:p>
          <a:p>
            <a:r>
              <a:rPr lang="en-US" sz="2000" b="1" i="0" dirty="0">
                <a:solidFill>
                  <a:srgbClr val="003300"/>
                </a:solidFill>
                <a:latin typeface="Abadi MT Condensed Extra Bold" pitchFamily="34" charset="0"/>
              </a:rPr>
              <a:t>resources</a:t>
            </a:r>
          </a:p>
        </p:txBody>
      </p:sp>
      <p:sp>
        <p:nvSpPr>
          <p:cNvPr id="52238" name="Text Box 6"/>
          <p:cNvSpPr txBox="1">
            <a:spLocks noChangeArrowheads="1"/>
          </p:cNvSpPr>
          <p:nvPr/>
        </p:nvSpPr>
        <p:spPr bwMode="auto">
          <a:xfrm>
            <a:off x="3181350" y="3449638"/>
            <a:ext cx="20489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000" b="1" i="0">
                <a:solidFill>
                  <a:srgbClr val="A50021"/>
                </a:solidFill>
                <a:latin typeface="Abadi MT Condensed Extra Bold" pitchFamily="34" charset="0"/>
              </a:rPr>
              <a:t>Medium quality</a:t>
            </a:r>
          </a:p>
          <a:p>
            <a:r>
              <a:rPr lang="en-US" sz="2000" b="1" i="0">
                <a:solidFill>
                  <a:srgbClr val="A50021"/>
                </a:solidFill>
                <a:latin typeface="Abadi MT Condensed Extra Bold" pitchFamily="34" charset="0"/>
              </a:rPr>
              <a:t>resources</a:t>
            </a:r>
          </a:p>
        </p:txBody>
      </p:sp>
      <p:sp>
        <p:nvSpPr>
          <p:cNvPr id="52239" name="Text Box 7"/>
          <p:cNvSpPr txBox="1">
            <a:spLocks noChangeArrowheads="1"/>
          </p:cNvSpPr>
          <p:nvPr/>
        </p:nvSpPr>
        <p:spPr bwMode="auto">
          <a:xfrm>
            <a:off x="3194050" y="4364038"/>
            <a:ext cx="15937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000" b="1" i="0">
                <a:solidFill>
                  <a:srgbClr val="CC6600"/>
                </a:solidFill>
                <a:latin typeface="Abadi MT Condensed Extra Bold" pitchFamily="34" charset="0"/>
              </a:rPr>
              <a:t>Low quality</a:t>
            </a:r>
          </a:p>
          <a:p>
            <a:r>
              <a:rPr lang="en-US" sz="2000" b="1" i="0">
                <a:solidFill>
                  <a:srgbClr val="CC6600"/>
                </a:solidFill>
                <a:latin typeface="Abadi MT Condensed Extra Bold" pitchFamily="34" charset="0"/>
              </a:rPr>
              <a:t>resources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72018" y="1699416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Resource Pyramid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681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Oil and Gas Reserves</a:t>
            </a:r>
          </a:p>
        </p:txBody>
      </p:sp>
      <p:sp>
        <p:nvSpPr>
          <p:cNvPr id="49156" name="Isosceles Triangle 4"/>
          <p:cNvSpPr>
            <a:spLocks noChangeArrowheads="1"/>
          </p:cNvSpPr>
          <p:nvPr/>
        </p:nvSpPr>
        <p:spPr bwMode="auto">
          <a:xfrm>
            <a:off x="1516063" y="1368425"/>
            <a:ext cx="6126162" cy="4660900"/>
          </a:xfrm>
          <a:prstGeom prst="triangle">
            <a:avLst>
              <a:gd name="adj" fmla="val 5000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38100" algn="ctr">
            <a:solidFill>
              <a:srgbClr val="C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cxnSp>
        <p:nvCxnSpPr>
          <p:cNvPr id="49157" name="Straight Arrow Connector 6"/>
          <p:cNvCxnSpPr>
            <a:cxnSpLocks noChangeShapeType="1"/>
          </p:cNvCxnSpPr>
          <p:nvPr/>
        </p:nvCxnSpPr>
        <p:spPr bwMode="auto">
          <a:xfrm rot="5400000">
            <a:off x="723107" y="2307431"/>
            <a:ext cx="4119562" cy="2774950"/>
          </a:xfrm>
          <a:prstGeom prst="straightConnector1">
            <a:avLst/>
          </a:prstGeom>
          <a:noFill/>
          <a:ln w="50800" algn="ctr">
            <a:solidFill>
              <a:srgbClr val="808080"/>
            </a:solidFill>
            <a:round/>
            <a:headEnd/>
            <a:tailEnd type="triangle" w="med" len="med"/>
          </a:ln>
        </p:spPr>
      </p:cxnSp>
      <p:sp>
        <p:nvSpPr>
          <p:cNvPr id="8" name="TextBox 7"/>
          <p:cNvSpPr txBox="1"/>
          <p:nvPr/>
        </p:nvSpPr>
        <p:spPr>
          <a:xfrm rot="18244365">
            <a:off x="1221240" y="3187020"/>
            <a:ext cx="279241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Price and Technology</a:t>
            </a:r>
          </a:p>
        </p:txBody>
      </p:sp>
      <p:cxnSp>
        <p:nvCxnSpPr>
          <p:cNvPr id="49159" name="Straight Arrow Connector 8"/>
          <p:cNvCxnSpPr>
            <a:cxnSpLocks noChangeShapeType="1"/>
          </p:cNvCxnSpPr>
          <p:nvPr/>
        </p:nvCxnSpPr>
        <p:spPr bwMode="auto">
          <a:xfrm rot="16200000" flipV="1">
            <a:off x="4327525" y="2368550"/>
            <a:ext cx="3997325" cy="2581275"/>
          </a:xfrm>
          <a:prstGeom prst="straightConnector1">
            <a:avLst/>
          </a:prstGeom>
          <a:noFill/>
          <a:ln w="50800" algn="ctr">
            <a:solidFill>
              <a:srgbClr val="808080"/>
            </a:solidFill>
            <a:round/>
            <a:headEnd/>
            <a:tailEnd type="triangle" w="med" len="med"/>
          </a:ln>
        </p:spPr>
      </p:cxnSp>
      <p:sp>
        <p:nvSpPr>
          <p:cNvPr id="13" name="TextBox 12"/>
          <p:cNvSpPr txBox="1"/>
          <p:nvPr/>
        </p:nvSpPr>
        <p:spPr>
          <a:xfrm rot="3423948">
            <a:off x="5946986" y="3190453"/>
            <a:ext cx="10429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Quality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27545" y="6142515"/>
            <a:ext cx="1208087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Quantity</a:t>
            </a:r>
          </a:p>
        </p:txBody>
      </p:sp>
      <p:cxnSp>
        <p:nvCxnSpPr>
          <p:cNvPr id="49162" name="Straight Connector 15"/>
          <p:cNvCxnSpPr>
            <a:cxnSpLocks noChangeShapeType="1"/>
          </p:cNvCxnSpPr>
          <p:nvPr/>
        </p:nvCxnSpPr>
        <p:spPr bwMode="auto">
          <a:xfrm>
            <a:off x="1863725" y="6199187"/>
            <a:ext cx="5583238" cy="1588"/>
          </a:xfrm>
          <a:prstGeom prst="line">
            <a:avLst/>
          </a:prstGeom>
          <a:noFill/>
          <a:ln w="50800" algn="ctr">
            <a:solidFill>
              <a:srgbClr val="80808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7" name="TextBox 16"/>
          <p:cNvSpPr txBox="1"/>
          <p:nvPr/>
        </p:nvSpPr>
        <p:spPr>
          <a:xfrm>
            <a:off x="3883586" y="2315360"/>
            <a:ext cx="143500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High-Medium</a:t>
            </a:r>
          </a:p>
          <a:p>
            <a:pPr algn="ctr"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Quality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30869" y="3421271"/>
            <a:ext cx="157447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Low</a:t>
            </a:r>
          </a:p>
          <a:p>
            <a:pPr algn="ctr"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Permeation Oil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17265" y="3421271"/>
            <a:ext cx="122661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Tight</a:t>
            </a:r>
          </a:p>
          <a:p>
            <a:pPr algn="ctr"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Gas Sands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23568" y="4461097"/>
            <a:ext cx="82907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Gas</a:t>
            </a:r>
          </a:p>
          <a:p>
            <a:pPr algn="ctr">
              <a:defRPr/>
            </a:pP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Shales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97269" y="4461097"/>
            <a:ext cx="78258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Heavy</a:t>
            </a:r>
          </a:p>
          <a:p>
            <a:pPr algn="ctr"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Oil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23014" y="4461097"/>
            <a:ext cx="105028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Coal Bed</a:t>
            </a:r>
          </a:p>
          <a:p>
            <a:pPr algn="ctr"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Methane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60974" y="5433490"/>
            <a:ext cx="147187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Gas Hydrates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7549" y="5456417"/>
            <a:ext cx="103746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Oil Shale</a:t>
            </a:r>
          </a:p>
        </p:txBody>
      </p:sp>
    </p:spTree>
    <p:extLst>
      <p:ext uri="{BB962C8B-B14F-4D97-AF65-F5344CB8AC3E}">
        <p14:creationId xmlns:p14="http://schemas.microsoft.com/office/powerpoint/2010/main" val="259175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65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Concentration of Copper Needed to be Economically Mined, 1880-2010 (in %)</a:t>
            </a:r>
          </a:p>
        </p:txBody>
      </p:sp>
      <p:graphicFrame>
        <p:nvGraphicFramePr>
          <p:cNvPr id="2" name="Object 1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516452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1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Reserves and Total Resources (A Finite World)</a:t>
            </a:r>
          </a:p>
        </p:txBody>
      </p:sp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2060866" y="1879558"/>
            <a:ext cx="5562600" cy="3886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3" descr="Wide upward diagonal"/>
          <p:cNvSpPr>
            <a:spLocks noChangeArrowheads="1"/>
          </p:cNvSpPr>
          <p:nvPr/>
        </p:nvSpPr>
        <p:spPr bwMode="auto">
          <a:xfrm>
            <a:off x="4448466" y="3776621"/>
            <a:ext cx="457200" cy="1947862"/>
          </a:xfrm>
          <a:prstGeom prst="rect">
            <a:avLst/>
          </a:prstGeom>
          <a:pattFill prst="wdUpDiag">
            <a:fgClr>
              <a:srgbClr val="99CCFF"/>
            </a:fgClr>
            <a:bgClr>
              <a:srgbClr val="DDDDDD"/>
            </a:bgClr>
          </a:patt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48" name="Rectangle 4" descr="Wide upward diagonal"/>
          <p:cNvSpPr>
            <a:spLocks noChangeArrowheads="1"/>
          </p:cNvSpPr>
          <p:nvPr/>
        </p:nvSpPr>
        <p:spPr bwMode="auto">
          <a:xfrm>
            <a:off x="2095791" y="3428958"/>
            <a:ext cx="2819400" cy="330200"/>
          </a:xfrm>
          <a:prstGeom prst="rect">
            <a:avLst/>
          </a:prstGeom>
          <a:pattFill prst="wdUpDiag">
            <a:fgClr>
              <a:srgbClr val="99CCFF"/>
            </a:fgClr>
            <a:bgClr>
              <a:srgbClr val="DDDDDD"/>
            </a:bgClr>
          </a:patt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 rot="2700000">
            <a:off x="4323054" y="3206708"/>
            <a:ext cx="2371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>
                <a:solidFill>
                  <a:srgbClr val="808080"/>
                </a:solidFill>
                <a:latin typeface="AvantGarde Bk BT"/>
              </a:rPr>
              <a:t>Total Resources</a:t>
            </a:r>
          </a:p>
        </p:txBody>
      </p:sp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2527591" y="3975058"/>
            <a:ext cx="1520825" cy="8223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Impact" pitchFamily="34" charset="0"/>
              </a:rPr>
              <a:t>Available</a:t>
            </a:r>
          </a:p>
          <a:p>
            <a:r>
              <a:rPr lang="en-US">
                <a:solidFill>
                  <a:srgbClr val="000000"/>
                </a:solidFill>
                <a:latin typeface="Impact" pitchFamily="34" charset="0"/>
              </a:rPr>
              <a:t>Resources</a:t>
            </a: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4143666" y="5776871"/>
            <a:ext cx="1146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66"/>
                </a:solidFill>
                <a:latin typeface="Arial Narrow" pitchFamily="34" charset="0"/>
              </a:rPr>
              <a:t>Uncertainty</a:t>
            </a:r>
          </a:p>
        </p:txBody>
      </p:sp>
      <p:sp>
        <p:nvSpPr>
          <p:cNvPr id="52" name="Text Box 9"/>
          <p:cNvSpPr txBox="1">
            <a:spLocks noChangeArrowheads="1"/>
          </p:cNvSpPr>
          <p:nvPr/>
        </p:nvSpPr>
        <p:spPr bwMode="auto">
          <a:xfrm rot="-5400000">
            <a:off x="1001209" y="3837740"/>
            <a:ext cx="1712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66"/>
                </a:solidFill>
                <a:latin typeface="Arial Narrow" pitchFamily="34" charset="0"/>
              </a:rPr>
              <a:t>Cost of Recovery</a:t>
            </a:r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2060866" y="3784558"/>
            <a:ext cx="2362200" cy="19812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2238666" y="4284621"/>
            <a:ext cx="19891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AvantGarde Bk BT"/>
              </a:rPr>
              <a:t>Reserves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AvantGarde Bk BT"/>
              </a:rPr>
              <a:t>(Identified and recoverable)</a:t>
            </a:r>
          </a:p>
        </p:txBody>
      </p:sp>
      <p:sp>
        <p:nvSpPr>
          <p:cNvPr id="55" name="Line 12"/>
          <p:cNvSpPr>
            <a:spLocks noChangeShapeType="1"/>
          </p:cNvSpPr>
          <p:nvPr/>
        </p:nvSpPr>
        <p:spPr bwMode="auto">
          <a:xfrm flipV="1">
            <a:off x="4423066" y="3394033"/>
            <a:ext cx="0" cy="2371725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13"/>
          <p:cNvSpPr>
            <a:spLocks noChangeShapeType="1"/>
          </p:cNvSpPr>
          <p:nvPr/>
        </p:nvSpPr>
        <p:spPr bwMode="auto">
          <a:xfrm flipV="1">
            <a:off x="2060866" y="3784558"/>
            <a:ext cx="2895600" cy="0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4"/>
          <p:cNvSpPr>
            <a:spLocks noChangeShapeType="1"/>
          </p:cNvSpPr>
          <p:nvPr/>
        </p:nvSpPr>
        <p:spPr bwMode="auto">
          <a:xfrm flipV="1">
            <a:off x="4950116" y="3419433"/>
            <a:ext cx="0" cy="2346325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15"/>
          <p:cNvSpPr>
            <a:spLocks noChangeShapeType="1"/>
          </p:cNvSpPr>
          <p:nvPr/>
        </p:nvSpPr>
        <p:spPr bwMode="auto">
          <a:xfrm flipV="1">
            <a:off x="2060866" y="3419433"/>
            <a:ext cx="2852738" cy="0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Freeform 17"/>
          <p:cNvSpPr>
            <a:spLocks/>
          </p:cNvSpPr>
          <p:nvPr/>
        </p:nvSpPr>
        <p:spPr bwMode="auto">
          <a:xfrm>
            <a:off x="2060866" y="1879558"/>
            <a:ext cx="5562600" cy="3886200"/>
          </a:xfrm>
          <a:custGeom>
            <a:avLst/>
            <a:gdLst>
              <a:gd name="T0" fmla="*/ 0 w 3504"/>
              <a:gd name="T1" fmla="*/ 0 h 2208"/>
              <a:gd name="T2" fmla="*/ 0 w 3504"/>
              <a:gd name="T3" fmla="*/ 2147483647 h 2208"/>
              <a:gd name="T4" fmla="*/ 2147483647 w 3504"/>
              <a:gd name="T5" fmla="*/ 2147483647 h 2208"/>
              <a:gd name="T6" fmla="*/ 0 60000 65536"/>
              <a:gd name="T7" fmla="*/ 0 60000 65536"/>
              <a:gd name="T8" fmla="*/ 0 60000 65536"/>
              <a:gd name="T9" fmla="*/ 0 w 3504"/>
              <a:gd name="T10" fmla="*/ 0 h 2208"/>
              <a:gd name="T11" fmla="*/ 3504 w 3504"/>
              <a:gd name="T12" fmla="*/ 2208 h 2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04" h="2208">
                <a:moveTo>
                  <a:pt x="0" y="0"/>
                </a:moveTo>
                <a:lnTo>
                  <a:pt x="0" y="2208"/>
                </a:lnTo>
                <a:lnTo>
                  <a:pt x="3504" y="2208"/>
                </a:lnTo>
              </a:path>
            </a:pathLst>
          </a:custGeom>
          <a:noFill/>
          <a:ln w="508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 Box 18"/>
          <p:cNvSpPr txBox="1">
            <a:spLocks noChangeArrowheads="1"/>
          </p:cNvSpPr>
          <p:nvPr/>
        </p:nvSpPr>
        <p:spPr bwMode="auto">
          <a:xfrm>
            <a:off x="2360904" y="2289133"/>
            <a:ext cx="19351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1" hangingPunct="1"/>
            <a:r>
              <a:rPr lang="en-US" sz="2000" b="1" i="1">
                <a:solidFill>
                  <a:srgbClr val="4D4D4D"/>
                </a:solidFill>
                <a:latin typeface="AvantGarde Bk BT"/>
              </a:rPr>
              <a:t>Sub-economic</a:t>
            </a:r>
          </a:p>
        </p:txBody>
      </p:sp>
      <p:sp>
        <p:nvSpPr>
          <p:cNvPr id="61" name="Text Box 19"/>
          <p:cNvSpPr txBox="1">
            <a:spLocks noChangeArrowheads="1"/>
          </p:cNvSpPr>
          <p:nvPr/>
        </p:nvSpPr>
        <p:spPr bwMode="auto">
          <a:xfrm>
            <a:off x="5654966" y="4913271"/>
            <a:ext cx="1651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1" hangingPunct="1"/>
            <a:r>
              <a:rPr lang="en-US" sz="2000" b="1" i="1">
                <a:solidFill>
                  <a:srgbClr val="4D4D4D"/>
                </a:solidFill>
                <a:latin typeface="AvantGarde Bk BT"/>
              </a:rPr>
              <a:t>Unidentified</a:t>
            </a:r>
          </a:p>
        </p:txBody>
      </p:sp>
      <p:sp>
        <p:nvSpPr>
          <p:cNvPr id="62" name="Rectangle 20"/>
          <p:cNvSpPr>
            <a:spLocks noChangeArrowheads="1"/>
          </p:cNvSpPr>
          <p:nvPr/>
        </p:nvSpPr>
        <p:spPr bwMode="auto">
          <a:xfrm>
            <a:off x="5839116" y="1879558"/>
            <a:ext cx="1778000" cy="1389063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1" hangingPunct="1"/>
            <a:r>
              <a:rPr lang="en-US" sz="1800" b="1" i="1">
                <a:solidFill>
                  <a:srgbClr val="4D4D4D"/>
                </a:solidFill>
                <a:latin typeface="AvantGarde Bk BT"/>
              </a:rPr>
              <a:t>Potentially Unrecoverable</a:t>
            </a:r>
          </a:p>
        </p:txBody>
      </p:sp>
      <p:sp>
        <p:nvSpPr>
          <p:cNvPr id="63" name="AutoShape 21"/>
          <p:cNvSpPr>
            <a:spLocks noChangeArrowheads="1"/>
          </p:cNvSpPr>
          <p:nvPr/>
        </p:nvSpPr>
        <p:spPr bwMode="auto">
          <a:xfrm>
            <a:off x="4556416" y="4503696"/>
            <a:ext cx="609600" cy="500062"/>
          </a:xfrm>
          <a:prstGeom prst="rightArrow">
            <a:avLst>
              <a:gd name="adj1" fmla="val 50000"/>
              <a:gd name="adj2" fmla="val 30476"/>
            </a:avLst>
          </a:prstGeom>
          <a:solidFill>
            <a:srgbClr val="99CCFF"/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4" name="AutoShape 22"/>
          <p:cNvSpPr>
            <a:spLocks noChangeArrowheads="1"/>
          </p:cNvSpPr>
          <p:nvPr/>
        </p:nvSpPr>
        <p:spPr bwMode="auto">
          <a:xfrm rot="-5400000">
            <a:off x="2950660" y="3150352"/>
            <a:ext cx="609600" cy="500062"/>
          </a:xfrm>
          <a:prstGeom prst="rightArrow">
            <a:avLst>
              <a:gd name="adj1" fmla="val 50000"/>
              <a:gd name="adj2" fmla="val 30476"/>
            </a:avLst>
          </a:prstGeom>
          <a:solidFill>
            <a:srgbClr val="99CCFF"/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5" name="Text Box 23"/>
          <p:cNvSpPr txBox="1">
            <a:spLocks noChangeArrowheads="1"/>
          </p:cNvSpPr>
          <p:nvPr/>
        </p:nvSpPr>
        <p:spPr bwMode="auto">
          <a:xfrm>
            <a:off x="5110680" y="4554496"/>
            <a:ext cx="12160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1" hangingPunct="1"/>
            <a:r>
              <a:rPr lang="en-US" sz="1800" b="1">
                <a:solidFill>
                  <a:srgbClr val="000066"/>
                </a:solidFill>
                <a:latin typeface="Arial Narrow" pitchFamily="34" charset="0"/>
              </a:rPr>
              <a:t>Exploration</a:t>
            </a:r>
          </a:p>
        </p:txBody>
      </p:sp>
      <p:sp>
        <p:nvSpPr>
          <p:cNvPr id="66" name="Text Box 24"/>
          <p:cNvSpPr txBox="1">
            <a:spLocks noChangeArrowheads="1"/>
          </p:cNvSpPr>
          <p:nvPr/>
        </p:nvSpPr>
        <p:spPr bwMode="auto">
          <a:xfrm>
            <a:off x="2314866" y="2796226"/>
            <a:ext cx="1854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1" hangingPunct="1"/>
            <a:r>
              <a:rPr lang="en-US" sz="1800" b="1" dirty="0">
                <a:solidFill>
                  <a:srgbClr val="000066"/>
                </a:solidFill>
                <a:latin typeface="Arial Narrow" pitchFamily="34" charset="0"/>
              </a:rPr>
              <a:t>Price / Technology</a:t>
            </a:r>
          </a:p>
        </p:txBody>
      </p:sp>
    </p:spTree>
    <p:extLst>
      <p:ext uri="{BB962C8B-B14F-4D97-AF65-F5344CB8AC3E}">
        <p14:creationId xmlns:p14="http://schemas.microsoft.com/office/powerpoint/2010/main" val="110810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A. History of Resource use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AutoNum type="arabicPeriod"/>
            </a:pPr>
            <a:r>
              <a:rPr lang="en-US" dirty="0" smtClean="0"/>
              <a:t>The Agricultural Revolution</a:t>
            </a:r>
          </a:p>
          <a:p>
            <a:pPr marL="457200" indent="-457200" eaLnBrk="1" hangingPunct="1">
              <a:buAutoNum type="arabicPeriod"/>
            </a:pPr>
            <a:r>
              <a:rPr lang="en-US" dirty="0" smtClean="0"/>
              <a:t>The Industrial Revolution</a:t>
            </a:r>
          </a:p>
          <a:p>
            <a:pPr marL="457200" indent="-457200" eaLnBrk="1" hangingPunct="1">
              <a:buAutoNum type="arabicPeriod"/>
            </a:pPr>
            <a:r>
              <a:rPr lang="en-US" dirty="0" smtClean="0"/>
              <a:t>The Post Industrial Revolution</a:t>
            </a:r>
          </a:p>
        </p:txBody>
      </p:sp>
    </p:spTree>
    <p:extLst>
      <p:ext uri="{BB962C8B-B14F-4D97-AF65-F5344CB8AC3E}">
        <p14:creationId xmlns:p14="http://schemas.microsoft.com/office/powerpoint/2010/main" val="198714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Resource Availability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64327"/>
              </p:ext>
            </p:extLst>
          </p:nvPr>
        </p:nvGraphicFramePr>
        <p:xfrm>
          <a:off x="757238" y="1311275"/>
          <a:ext cx="8245476" cy="4404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20468"/>
                <a:gridCol w="6225008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Major Causes of the Loss </a:t>
                      </a:r>
                      <a:r>
                        <a:rPr lang="en-US" baseline="0" dirty="0" smtClean="0"/>
                        <a:t>of Resources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Demand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Often lead to a related drop in the quantity of resources (e.g. horses, rubber, transistors).</a:t>
                      </a:r>
                    </a:p>
                    <a:p>
                      <a:r>
                        <a:rPr lang="en-US" dirty="0" smtClean="0"/>
                        <a:t>Business cycles (recessionary periods) often involve a drop in demand.</a:t>
                      </a:r>
                    </a:p>
                    <a:p>
                      <a:r>
                        <a:rPr lang="en-US" dirty="0" smtClean="0"/>
                        <a:t>Variations in prices (and thus demand) tend to be accompanied by a related drop of the production and of cultivated surfaces.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Resources are lost each time they are used.</a:t>
                      </a:r>
                    </a:p>
                    <a:p>
                      <a:r>
                        <a:rPr lang="en-US" dirty="0" smtClean="0"/>
                        <a:t>Oil: Can take several millions of years.</a:t>
                      </a:r>
                    </a:p>
                    <a:p>
                      <a:r>
                        <a:rPr lang="en-US" dirty="0" smtClean="0"/>
                        <a:t>Agricultural resources: Takes much less time to be replenished. Often on a yearly basis.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Non-usage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Resources can be lost if they are not used: Lumber and food.</a:t>
                      </a:r>
                    </a:p>
                    <a:p>
                      <a:r>
                        <a:rPr lang="en-US" dirty="0" smtClean="0"/>
                        <a:t>Fresh water is “lost” to the oceans.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Waste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Reduction in value or quantity without any real return.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Resources purposely destroyed or damaged. War and terrorism.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426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of Municipal Waste, United States 2008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811325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4012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Line 11"/>
          <p:cNvSpPr>
            <a:spLocks noChangeShapeType="1"/>
          </p:cNvSpPr>
          <p:nvPr/>
        </p:nvSpPr>
        <p:spPr bwMode="auto">
          <a:xfrm flipH="1">
            <a:off x="904875" y="1981200"/>
            <a:ext cx="2514600" cy="0"/>
          </a:xfrm>
          <a:prstGeom prst="line">
            <a:avLst/>
          </a:prstGeom>
          <a:noFill/>
          <a:ln w="50800">
            <a:solidFill>
              <a:schemeClr val="accent1">
                <a:lumMod val="75000"/>
                <a:alpha val="7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2. The Malthusian Trap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668713" y="1447800"/>
            <a:ext cx="5334000" cy="51371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Context</a:t>
            </a:r>
          </a:p>
          <a:p>
            <a:pPr lvl="1" eaLnBrk="1" hangingPunct="1"/>
            <a:r>
              <a:rPr lang="en-US" sz="2000" dirty="0" smtClean="0"/>
              <a:t>Thomas Malthus (1766-1834) in his book “Essays on the Principle of Population” (1798).</a:t>
            </a:r>
          </a:p>
          <a:p>
            <a:pPr lvl="1" eaLnBrk="1" hangingPunct="1"/>
            <a:r>
              <a:rPr lang="en-US" sz="2000" dirty="0" smtClean="0"/>
              <a:t>Relationships between population and food resources (area under cultivation).</a:t>
            </a:r>
          </a:p>
          <a:p>
            <a:pPr lvl="1" eaLnBrk="1" hangingPunct="1"/>
            <a:r>
              <a:rPr lang="en-US" sz="2000" dirty="0" smtClean="0"/>
              <a:t>Growth of available resources is linear while population growth is often non-linear (exponential).</a:t>
            </a:r>
          </a:p>
          <a:p>
            <a:pPr lvl="1" eaLnBrk="1" hangingPunct="1"/>
            <a:r>
              <a:rPr lang="en-US" sz="2000" dirty="0" smtClean="0"/>
              <a:t>Written during a period of weak harvests.</a:t>
            </a:r>
          </a:p>
          <a:p>
            <a:pPr lvl="1" eaLnBrk="1" hangingPunct="1"/>
            <a:r>
              <a:rPr lang="en-US" sz="2000" dirty="0" smtClean="0"/>
              <a:t>Took notice of famines in the Middle Ages, especially in the early 14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century (1316).</a:t>
            </a:r>
          </a:p>
          <a:p>
            <a:pPr lvl="1" eaLnBrk="1" hangingPunct="1"/>
            <a:r>
              <a:rPr lang="en-US" sz="2000" dirty="0" smtClean="0"/>
              <a:t>From the data gathered, population was doubling every 25 years.</a:t>
            </a:r>
          </a:p>
          <a:p>
            <a:pPr lvl="1" eaLnBrk="1" hangingPunct="1"/>
            <a:r>
              <a:rPr lang="en-US" sz="2000" dirty="0" smtClean="0"/>
              <a:t>Over a century’s time, population would rise by a factor of 16 while food supply rose by a factor of 4.</a:t>
            </a:r>
          </a:p>
        </p:txBody>
      </p:sp>
      <p:sp>
        <p:nvSpPr>
          <p:cNvPr id="24580" name="AutoShape 6"/>
          <p:cNvSpPr>
            <a:spLocks noChangeArrowheads="1"/>
          </p:cNvSpPr>
          <p:nvPr/>
        </p:nvSpPr>
        <p:spPr bwMode="auto">
          <a:xfrm>
            <a:off x="1209675" y="1981200"/>
            <a:ext cx="685800" cy="2971800"/>
          </a:xfrm>
          <a:prstGeom prst="upArrow">
            <a:avLst>
              <a:gd name="adj1" fmla="val 50000"/>
              <a:gd name="adj2" fmla="val 10833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864078" y="5037138"/>
            <a:ext cx="15279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000" b="1" i="0" dirty="0">
                <a:latin typeface="Arial Narrow" pitchFamily="34" charset="0"/>
              </a:rPr>
              <a:t>Demographic</a:t>
            </a:r>
          </a:p>
          <a:p>
            <a:r>
              <a:rPr lang="en-US" sz="2000" b="1" i="0" dirty="0">
                <a:latin typeface="Arial Narrow" pitchFamily="34" charset="0"/>
              </a:rPr>
              <a:t>growth</a:t>
            </a: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2667478" y="5021263"/>
            <a:ext cx="11432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000" b="1" i="0">
                <a:latin typeface="Arial Narrow" pitchFamily="34" charset="0"/>
              </a:rPr>
              <a:t>Resource</a:t>
            </a:r>
          </a:p>
          <a:p>
            <a:r>
              <a:rPr lang="en-US" sz="2000" b="1" i="0">
                <a:latin typeface="Arial Narrow" pitchFamily="34" charset="0"/>
              </a:rPr>
              <a:t>growth</a:t>
            </a:r>
          </a:p>
        </p:txBody>
      </p:sp>
      <p:sp>
        <p:nvSpPr>
          <p:cNvPr id="24584" name="Line 10"/>
          <p:cNvSpPr>
            <a:spLocks noChangeShapeType="1"/>
          </p:cNvSpPr>
          <p:nvPr/>
        </p:nvSpPr>
        <p:spPr bwMode="auto">
          <a:xfrm flipH="1">
            <a:off x="904875" y="3276600"/>
            <a:ext cx="2514600" cy="0"/>
          </a:xfrm>
          <a:prstGeom prst="line">
            <a:avLst/>
          </a:prstGeom>
          <a:noFill/>
          <a:ln w="50800">
            <a:solidFill>
              <a:schemeClr val="accent6">
                <a:lumMod val="75000"/>
                <a:alpha val="7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AutoShape 12"/>
          <p:cNvSpPr>
            <a:spLocks noChangeArrowheads="1"/>
          </p:cNvSpPr>
          <p:nvPr/>
        </p:nvSpPr>
        <p:spPr bwMode="auto">
          <a:xfrm>
            <a:off x="2200275" y="2031522"/>
            <a:ext cx="457200" cy="1143000"/>
          </a:xfrm>
          <a:prstGeom prst="upDown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4587" name="Text Box 13"/>
          <p:cNvSpPr txBox="1">
            <a:spLocks noChangeArrowheads="1"/>
          </p:cNvSpPr>
          <p:nvPr/>
        </p:nvSpPr>
        <p:spPr bwMode="auto">
          <a:xfrm>
            <a:off x="2499203" y="2446338"/>
            <a:ext cx="8274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000" b="1" i="0">
                <a:latin typeface="Arial Narrow" pitchFamily="34" charset="0"/>
              </a:rPr>
              <a:t>Deficit</a:t>
            </a:r>
          </a:p>
        </p:txBody>
      </p:sp>
      <p:sp>
        <p:nvSpPr>
          <p:cNvPr id="24582" name="AutoShape 8"/>
          <p:cNvSpPr>
            <a:spLocks noChangeArrowheads="1"/>
          </p:cNvSpPr>
          <p:nvPr/>
        </p:nvSpPr>
        <p:spPr bwMode="auto">
          <a:xfrm>
            <a:off x="2693988" y="3276600"/>
            <a:ext cx="685800" cy="1676400"/>
          </a:xfrm>
          <a:prstGeom prst="upArrow">
            <a:avLst>
              <a:gd name="adj1" fmla="val 50000"/>
              <a:gd name="adj2" fmla="val 61111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1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2. The Malthusian Trap</a:t>
            </a:r>
            <a:endParaRPr lang="en-US" dirty="0" smtClean="0"/>
          </a:p>
        </p:txBody>
      </p:sp>
      <p:sp>
        <p:nvSpPr>
          <p:cNvPr id="25603" name="Freeform 4"/>
          <p:cNvSpPr>
            <a:spLocks/>
          </p:cNvSpPr>
          <p:nvPr/>
        </p:nvSpPr>
        <p:spPr bwMode="auto">
          <a:xfrm>
            <a:off x="942975" y="2736850"/>
            <a:ext cx="2606675" cy="1887538"/>
          </a:xfrm>
          <a:custGeom>
            <a:avLst/>
            <a:gdLst>
              <a:gd name="T0" fmla="*/ 0 w 1642"/>
              <a:gd name="T1" fmla="*/ 0 h 1189"/>
              <a:gd name="T2" fmla="*/ 0 w 1642"/>
              <a:gd name="T3" fmla="*/ 1887538 h 1189"/>
              <a:gd name="T4" fmla="*/ 2606675 w 1642"/>
              <a:gd name="T5" fmla="*/ 1887538 h 1189"/>
              <a:gd name="T6" fmla="*/ 0 60000 65536"/>
              <a:gd name="T7" fmla="*/ 0 60000 65536"/>
              <a:gd name="T8" fmla="*/ 0 60000 65536"/>
              <a:gd name="T9" fmla="*/ 0 w 1642"/>
              <a:gd name="T10" fmla="*/ 0 h 1189"/>
              <a:gd name="T11" fmla="*/ 1642 w 1642"/>
              <a:gd name="T12" fmla="*/ 1189 h 11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2" h="1189">
                <a:moveTo>
                  <a:pt x="0" y="0"/>
                </a:moveTo>
                <a:lnTo>
                  <a:pt x="0" y="1189"/>
                </a:lnTo>
                <a:lnTo>
                  <a:pt x="1642" y="1189"/>
                </a:lnTo>
              </a:path>
            </a:pathLst>
          </a:cu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604" name="Freeform 5"/>
          <p:cNvSpPr>
            <a:spLocks/>
          </p:cNvSpPr>
          <p:nvPr/>
        </p:nvSpPr>
        <p:spPr bwMode="auto">
          <a:xfrm>
            <a:off x="3676650" y="2743200"/>
            <a:ext cx="2606675" cy="1887538"/>
          </a:xfrm>
          <a:custGeom>
            <a:avLst/>
            <a:gdLst>
              <a:gd name="T0" fmla="*/ 0 w 1642"/>
              <a:gd name="T1" fmla="*/ 0 h 1189"/>
              <a:gd name="T2" fmla="*/ 0 w 1642"/>
              <a:gd name="T3" fmla="*/ 1887538 h 1189"/>
              <a:gd name="T4" fmla="*/ 2606675 w 1642"/>
              <a:gd name="T5" fmla="*/ 1887538 h 1189"/>
              <a:gd name="T6" fmla="*/ 0 60000 65536"/>
              <a:gd name="T7" fmla="*/ 0 60000 65536"/>
              <a:gd name="T8" fmla="*/ 0 60000 65536"/>
              <a:gd name="T9" fmla="*/ 0 w 1642"/>
              <a:gd name="T10" fmla="*/ 0 h 1189"/>
              <a:gd name="T11" fmla="*/ 1642 w 1642"/>
              <a:gd name="T12" fmla="*/ 1189 h 11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2" h="1189">
                <a:moveTo>
                  <a:pt x="0" y="0"/>
                </a:moveTo>
                <a:lnTo>
                  <a:pt x="0" y="1189"/>
                </a:lnTo>
                <a:lnTo>
                  <a:pt x="1642" y="1189"/>
                </a:lnTo>
              </a:path>
            </a:pathLst>
          </a:cu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605" name="Freeform 6"/>
          <p:cNvSpPr>
            <a:spLocks/>
          </p:cNvSpPr>
          <p:nvPr/>
        </p:nvSpPr>
        <p:spPr bwMode="auto">
          <a:xfrm>
            <a:off x="6410325" y="2749550"/>
            <a:ext cx="2606675" cy="1887538"/>
          </a:xfrm>
          <a:custGeom>
            <a:avLst/>
            <a:gdLst>
              <a:gd name="T0" fmla="*/ 0 w 1642"/>
              <a:gd name="T1" fmla="*/ 0 h 1189"/>
              <a:gd name="T2" fmla="*/ 0 w 1642"/>
              <a:gd name="T3" fmla="*/ 1887538 h 1189"/>
              <a:gd name="T4" fmla="*/ 2606675 w 1642"/>
              <a:gd name="T5" fmla="*/ 1887538 h 1189"/>
              <a:gd name="T6" fmla="*/ 0 60000 65536"/>
              <a:gd name="T7" fmla="*/ 0 60000 65536"/>
              <a:gd name="T8" fmla="*/ 0 60000 65536"/>
              <a:gd name="T9" fmla="*/ 0 w 1642"/>
              <a:gd name="T10" fmla="*/ 0 h 1189"/>
              <a:gd name="T11" fmla="*/ 1642 w 1642"/>
              <a:gd name="T12" fmla="*/ 1189 h 11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2" h="1189">
                <a:moveTo>
                  <a:pt x="0" y="0"/>
                </a:moveTo>
                <a:lnTo>
                  <a:pt x="0" y="1189"/>
                </a:lnTo>
                <a:lnTo>
                  <a:pt x="1642" y="1189"/>
                </a:lnTo>
              </a:path>
            </a:pathLst>
          </a:cu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1047750" y="3052763"/>
            <a:ext cx="2298700" cy="1427162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 flipV="1">
            <a:off x="1106488" y="3128963"/>
            <a:ext cx="2178050" cy="13493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1219200" y="2911475"/>
            <a:ext cx="868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600" b="1">
                <a:latin typeface="Arial Narrow" pitchFamily="34" charset="0"/>
              </a:rPr>
              <a:t>Death Rate</a:t>
            </a:r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2668588" y="3519488"/>
            <a:ext cx="7953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600" b="1">
                <a:latin typeface="Arial Narrow" pitchFamily="34" charset="0"/>
              </a:rPr>
              <a:t>Birth Rate</a:t>
            </a:r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1182688" y="1909763"/>
            <a:ext cx="21764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600" b="1" i="0">
                <a:latin typeface="Arial Rounded MT Bold" pitchFamily="34" charset="0"/>
              </a:rPr>
              <a:t>Subsistence Economy</a:t>
            </a:r>
          </a:p>
        </p:txBody>
      </p:sp>
      <p:sp>
        <p:nvSpPr>
          <p:cNvPr id="25611" name="Line 12"/>
          <p:cNvSpPr>
            <a:spLocks noChangeShapeType="1"/>
          </p:cNvSpPr>
          <p:nvPr/>
        </p:nvSpPr>
        <p:spPr bwMode="auto">
          <a:xfrm>
            <a:off x="2209800" y="2952750"/>
            <a:ext cx="0" cy="1589088"/>
          </a:xfrm>
          <a:prstGeom prst="line">
            <a:avLst/>
          </a:prstGeom>
          <a:noFill/>
          <a:ln w="19050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612" name="Text Box 13"/>
          <p:cNvSpPr txBox="1">
            <a:spLocks noChangeArrowheads="1"/>
          </p:cNvSpPr>
          <p:nvPr/>
        </p:nvSpPr>
        <p:spPr bwMode="auto">
          <a:xfrm>
            <a:off x="925513" y="4672013"/>
            <a:ext cx="5111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1400" b="1" i="0">
                <a:latin typeface="Arial Narrow" pitchFamily="34" charset="0"/>
              </a:rPr>
              <a:t>Low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13" name="Text Box 14"/>
          <p:cNvSpPr txBox="1">
            <a:spLocks noChangeArrowheads="1"/>
          </p:cNvSpPr>
          <p:nvPr/>
        </p:nvSpPr>
        <p:spPr bwMode="auto">
          <a:xfrm>
            <a:off x="2954338" y="4681538"/>
            <a:ext cx="5111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1400" b="1" i="0">
                <a:latin typeface="Arial Narrow" pitchFamily="34" charset="0"/>
              </a:rPr>
              <a:t>High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14" name="Text Box 15"/>
          <p:cNvSpPr txBox="1">
            <a:spLocks noChangeArrowheads="1"/>
          </p:cNvSpPr>
          <p:nvPr/>
        </p:nvSpPr>
        <p:spPr bwMode="auto">
          <a:xfrm>
            <a:off x="1778000" y="4664075"/>
            <a:ext cx="8588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1400" b="1" i="0">
                <a:latin typeface="Arial Narrow" pitchFamily="34" charset="0"/>
              </a:rPr>
              <a:t>Subsistence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15" name="Oval 16"/>
          <p:cNvSpPr>
            <a:spLocks noChangeArrowheads="1"/>
          </p:cNvSpPr>
          <p:nvPr/>
        </p:nvSpPr>
        <p:spPr bwMode="auto">
          <a:xfrm>
            <a:off x="2106613" y="3675063"/>
            <a:ext cx="204787" cy="204787"/>
          </a:xfrm>
          <a:prstGeom prst="ellipse">
            <a:avLst/>
          </a:prstGeom>
          <a:noFill/>
          <a:ln w="25400" algn="ctr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616" name="Text Box 17"/>
          <p:cNvSpPr txBox="1">
            <a:spLocks noChangeArrowheads="1"/>
          </p:cNvSpPr>
          <p:nvPr/>
        </p:nvSpPr>
        <p:spPr bwMode="auto">
          <a:xfrm>
            <a:off x="4132263" y="1909763"/>
            <a:ext cx="16398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600" b="1" i="0">
                <a:latin typeface="Arial Rounded MT Bold" pitchFamily="34" charset="0"/>
              </a:rPr>
              <a:t>New Technology</a:t>
            </a:r>
          </a:p>
        </p:txBody>
      </p:sp>
      <p:sp>
        <p:nvSpPr>
          <p:cNvPr id="25617" name="Line 18"/>
          <p:cNvSpPr>
            <a:spLocks noChangeShapeType="1"/>
          </p:cNvSpPr>
          <p:nvPr/>
        </p:nvSpPr>
        <p:spPr bwMode="auto">
          <a:xfrm>
            <a:off x="3779838" y="3051175"/>
            <a:ext cx="2298700" cy="142716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618" name="Line 19"/>
          <p:cNvSpPr>
            <a:spLocks noChangeShapeType="1"/>
          </p:cNvSpPr>
          <p:nvPr/>
        </p:nvSpPr>
        <p:spPr bwMode="auto">
          <a:xfrm flipV="1">
            <a:off x="3838575" y="3127375"/>
            <a:ext cx="2178050" cy="13493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619" name="Line 22"/>
          <p:cNvSpPr>
            <a:spLocks noChangeShapeType="1"/>
          </p:cNvSpPr>
          <p:nvPr/>
        </p:nvSpPr>
        <p:spPr bwMode="auto">
          <a:xfrm>
            <a:off x="4941888" y="2967038"/>
            <a:ext cx="0" cy="1589087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620" name="Text Box 23"/>
          <p:cNvSpPr txBox="1">
            <a:spLocks noChangeArrowheads="1"/>
          </p:cNvSpPr>
          <p:nvPr/>
        </p:nvSpPr>
        <p:spPr bwMode="auto">
          <a:xfrm>
            <a:off x="3657600" y="4670425"/>
            <a:ext cx="5111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1400" b="1" i="0">
                <a:latin typeface="Arial Narrow" pitchFamily="34" charset="0"/>
              </a:rPr>
              <a:t>Low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21" name="Text Box 24"/>
          <p:cNvSpPr txBox="1">
            <a:spLocks noChangeArrowheads="1"/>
          </p:cNvSpPr>
          <p:nvPr/>
        </p:nvSpPr>
        <p:spPr bwMode="auto">
          <a:xfrm>
            <a:off x="5686425" y="4679950"/>
            <a:ext cx="5111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1400" b="1" i="0">
                <a:latin typeface="Arial Narrow" pitchFamily="34" charset="0"/>
              </a:rPr>
              <a:t>High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22" name="Text Box 25"/>
          <p:cNvSpPr txBox="1">
            <a:spLocks noChangeArrowheads="1"/>
          </p:cNvSpPr>
          <p:nvPr/>
        </p:nvSpPr>
        <p:spPr bwMode="auto">
          <a:xfrm>
            <a:off x="4510088" y="4662488"/>
            <a:ext cx="8588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1400" b="1" i="0">
                <a:latin typeface="Arial Narrow" pitchFamily="34" charset="0"/>
              </a:rPr>
              <a:t>Subsistence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23" name="Line 28"/>
          <p:cNvSpPr>
            <a:spLocks noChangeShapeType="1"/>
          </p:cNvSpPr>
          <p:nvPr/>
        </p:nvSpPr>
        <p:spPr bwMode="auto">
          <a:xfrm>
            <a:off x="5522913" y="2974975"/>
            <a:ext cx="0" cy="1589088"/>
          </a:xfrm>
          <a:prstGeom prst="line">
            <a:avLst/>
          </a:prstGeom>
          <a:noFill/>
          <a:ln w="19050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624" name="Line 29"/>
          <p:cNvSpPr>
            <a:spLocks noChangeShapeType="1"/>
          </p:cNvSpPr>
          <p:nvPr/>
        </p:nvSpPr>
        <p:spPr bwMode="auto">
          <a:xfrm>
            <a:off x="4995863" y="3189288"/>
            <a:ext cx="452437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625" name="Oval 30"/>
          <p:cNvSpPr>
            <a:spLocks noChangeArrowheads="1"/>
          </p:cNvSpPr>
          <p:nvPr/>
        </p:nvSpPr>
        <p:spPr bwMode="auto">
          <a:xfrm>
            <a:off x="5419725" y="3328988"/>
            <a:ext cx="204788" cy="204787"/>
          </a:xfrm>
          <a:prstGeom prst="ellipse">
            <a:avLst/>
          </a:prstGeom>
          <a:noFill/>
          <a:ln w="25400" algn="ctr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626" name="Oval 31"/>
          <p:cNvSpPr>
            <a:spLocks noChangeArrowheads="1"/>
          </p:cNvSpPr>
          <p:nvPr/>
        </p:nvSpPr>
        <p:spPr bwMode="auto">
          <a:xfrm>
            <a:off x="5418138" y="4017963"/>
            <a:ext cx="204787" cy="204787"/>
          </a:xfrm>
          <a:prstGeom prst="ellipse">
            <a:avLst/>
          </a:prstGeom>
          <a:noFill/>
          <a:ln w="25400" algn="ctr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627" name="Text Box 32"/>
          <p:cNvSpPr txBox="1">
            <a:spLocks noChangeArrowheads="1"/>
          </p:cNvSpPr>
          <p:nvPr/>
        </p:nvSpPr>
        <p:spPr bwMode="auto">
          <a:xfrm>
            <a:off x="5675313" y="3363913"/>
            <a:ext cx="4810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600" b="1">
                <a:latin typeface="Arial Narrow" pitchFamily="34" charset="0"/>
              </a:rPr>
              <a:t>Births</a:t>
            </a:r>
          </a:p>
        </p:txBody>
      </p:sp>
      <p:sp>
        <p:nvSpPr>
          <p:cNvPr id="25628" name="Text Box 33"/>
          <p:cNvSpPr txBox="1">
            <a:spLocks noChangeArrowheads="1"/>
          </p:cNvSpPr>
          <p:nvPr/>
        </p:nvSpPr>
        <p:spPr bwMode="auto">
          <a:xfrm>
            <a:off x="5648325" y="3917950"/>
            <a:ext cx="554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600" b="1">
                <a:latin typeface="Arial Narrow" pitchFamily="34" charset="0"/>
              </a:rPr>
              <a:t>Deaths</a:t>
            </a:r>
          </a:p>
        </p:txBody>
      </p:sp>
      <p:sp>
        <p:nvSpPr>
          <p:cNvPr id="25629" name="Text Box 34"/>
          <p:cNvSpPr txBox="1">
            <a:spLocks noChangeArrowheads="1"/>
          </p:cNvSpPr>
          <p:nvPr/>
        </p:nvSpPr>
        <p:spPr bwMode="auto">
          <a:xfrm>
            <a:off x="1281113" y="2174875"/>
            <a:ext cx="20208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1400" b="1" i="0">
                <a:latin typeface="Arial Narrow" pitchFamily="34" charset="0"/>
              </a:rPr>
              <a:t>Equilibrium (Births = Deaths)</a:t>
            </a:r>
          </a:p>
        </p:txBody>
      </p:sp>
      <p:sp>
        <p:nvSpPr>
          <p:cNvPr id="25630" name="Line 35"/>
          <p:cNvSpPr>
            <a:spLocks noChangeShapeType="1"/>
          </p:cNvSpPr>
          <p:nvPr/>
        </p:nvSpPr>
        <p:spPr bwMode="auto">
          <a:xfrm>
            <a:off x="6510338" y="3059113"/>
            <a:ext cx="2298700" cy="1427162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631" name="Line 36"/>
          <p:cNvSpPr>
            <a:spLocks noChangeShapeType="1"/>
          </p:cNvSpPr>
          <p:nvPr/>
        </p:nvSpPr>
        <p:spPr bwMode="auto">
          <a:xfrm flipV="1">
            <a:off x="6569075" y="3135313"/>
            <a:ext cx="2178050" cy="13493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632" name="Line 37"/>
          <p:cNvSpPr>
            <a:spLocks noChangeShapeType="1"/>
          </p:cNvSpPr>
          <p:nvPr/>
        </p:nvSpPr>
        <p:spPr bwMode="auto">
          <a:xfrm>
            <a:off x="7672388" y="2974975"/>
            <a:ext cx="0" cy="1589088"/>
          </a:xfrm>
          <a:prstGeom prst="line">
            <a:avLst/>
          </a:prstGeom>
          <a:noFill/>
          <a:ln w="19050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633" name="Text Box 38"/>
          <p:cNvSpPr txBox="1">
            <a:spLocks noChangeArrowheads="1"/>
          </p:cNvSpPr>
          <p:nvPr/>
        </p:nvSpPr>
        <p:spPr bwMode="auto">
          <a:xfrm>
            <a:off x="6388100" y="4678363"/>
            <a:ext cx="5111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1400" b="1" i="0">
                <a:latin typeface="Arial Narrow" pitchFamily="34" charset="0"/>
              </a:rPr>
              <a:t>Low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34" name="Text Box 39"/>
          <p:cNvSpPr txBox="1">
            <a:spLocks noChangeArrowheads="1"/>
          </p:cNvSpPr>
          <p:nvPr/>
        </p:nvSpPr>
        <p:spPr bwMode="auto">
          <a:xfrm>
            <a:off x="8416925" y="4687888"/>
            <a:ext cx="5111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1400" b="1" i="0">
                <a:latin typeface="Arial Narrow" pitchFamily="34" charset="0"/>
              </a:rPr>
              <a:t>High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35" name="Text Box 40"/>
          <p:cNvSpPr txBox="1">
            <a:spLocks noChangeArrowheads="1"/>
          </p:cNvSpPr>
          <p:nvPr/>
        </p:nvSpPr>
        <p:spPr bwMode="auto">
          <a:xfrm>
            <a:off x="7240588" y="4670425"/>
            <a:ext cx="8588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1400" b="1" i="0">
                <a:latin typeface="Arial Narrow" pitchFamily="34" charset="0"/>
              </a:rPr>
              <a:t>Subsistence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36" name="Line 41"/>
          <p:cNvSpPr>
            <a:spLocks noChangeShapeType="1"/>
          </p:cNvSpPr>
          <p:nvPr/>
        </p:nvSpPr>
        <p:spPr bwMode="auto">
          <a:xfrm>
            <a:off x="8253413" y="2982913"/>
            <a:ext cx="0" cy="1589087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637" name="Oval 43"/>
          <p:cNvSpPr>
            <a:spLocks noChangeArrowheads="1"/>
          </p:cNvSpPr>
          <p:nvPr/>
        </p:nvSpPr>
        <p:spPr bwMode="auto">
          <a:xfrm>
            <a:off x="7570788" y="3686175"/>
            <a:ext cx="204787" cy="204788"/>
          </a:xfrm>
          <a:prstGeom prst="ellipse">
            <a:avLst/>
          </a:prstGeom>
          <a:noFill/>
          <a:ln w="25400" algn="ctr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638" name="Line 47"/>
          <p:cNvSpPr>
            <a:spLocks noChangeShapeType="1"/>
          </p:cNvSpPr>
          <p:nvPr/>
        </p:nvSpPr>
        <p:spPr bwMode="auto">
          <a:xfrm flipH="1">
            <a:off x="7729538" y="3179763"/>
            <a:ext cx="471487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639" name="Text Box 48"/>
          <p:cNvSpPr txBox="1">
            <a:spLocks noChangeArrowheads="1"/>
          </p:cNvSpPr>
          <p:nvPr/>
        </p:nvSpPr>
        <p:spPr bwMode="auto">
          <a:xfrm>
            <a:off x="6600825" y="1909763"/>
            <a:ext cx="2181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600" b="1" i="0">
                <a:latin typeface="Arial Rounded MT Bold" pitchFamily="34" charset="0"/>
              </a:rPr>
              <a:t>Return to Subsistence</a:t>
            </a:r>
          </a:p>
        </p:txBody>
      </p:sp>
      <p:sp>
        <p:nvSpPr>
          <p:cNvPr id="25640" name="Text Box 49"/>
          <p:cNvSpPr txBox="1">
            <a:spLocks noChangeArrowheads="1"/>
          </p:cNvSpPr>
          <p:nvPr/>
        </p:nvSpPr>
        <p:spPr bwMode="auto">
          <a:xfrm>
            <a:off x="3771900" y="2216150"/>
            <a:ext cx="23717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1400" b="1" i="0">
                <a:latin typeface="Arial Narrow" pitchFamily="34" charset="0"/>
              </a:rPr>
              <a:t>Higher incomes, higher births and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lower deaths</a:t>
            </a:r>
          </a:p>
        </p:txBody>
      </p:sp>
      <p:sp>
        <p:nvSpPr>
          <p:cNvPr id="25641" name="Text Box 50"/>
          <p:cNvSpPr txBox="1">
            <a:spLocks noChangeArrowheads="1"/>
          </p:cNvSpPr>
          <p:nvPr/>
        </p:nvSpPr>
        <p:spPr bwMode="auto">
          <a:xfrm>
            <a:off x="6543675" y="2163763"/>
            <a:ext cx="24018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1400" b="1" i="0">
                <a:latin typeface="Arial Narrow" pitchFamily="34" charset="0"/>
              </a:rPr>
              <a:t>Populations growth, pressures on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resources less births and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more deaths</a:t>
            </a:r>
          </a:p>
        </p:txBody>
      </p:sp>
    </p:spTree>
    <p:extLst>
      <p:ext uri="{BB962C8B-B14F-4D97-AF65-F5344CB8AC3E}">
        <p14:creationId xmlns:p14="http://schemas.microsoft.com/office/powerpoint/2010/main" val="10742576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2. The Malthusian Trap</a:t>
            </a:r>
            <a:endParaRPr lang="en-US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“Malthusian crisis”</a:t>
            </a:r>
          </a:p>
          <a:p>
            <a:pPr lvl="1" eaLnBrk="1" hangingPunct="1"/>
            <a:r>
              <a:rPr lang="en-US" dirty="0" smtClean="0"/>
              <a:t>Available agricultural land is limited.</a:t>
            </a:r>
          </a:p>
          <a:p>
            <a:pPr lvl="1" eaLnBrk="1" hangingPunct="1"/>
            <a:r>
              <a:rPr lang="en-US" dirty="0" smtClean="0"/>
              <a:t>Technical progresses (machinery, irrigation, fertilizers, and new types of crops) are slow to occur.</a:t>
            </a:r>
          </a:p>
          <a:p>
            <a:pPr lvl="1" eaLnBrk="1" hangingPunct="1"/>
            <a:r>
              <a:rPr lang="en-US" dirty="0" smtClean="0"/>
              <a:t>Increasing incapability to support population.</a:t>
            </a:r>
          </a:p>
          <a:p>
            <a:pPr lvl="1" eaLnBrk="1" hangingPunct="1"/>
            <a:r>
              <a:rPr lang="en-US" dirty="0" smtClean="0"/>
              <a:t>If this persists, the population will eventually surpass available resources.</a:t>
            </a:r>
          </a:p>
          <a:p>
            <a:pPr lvl="1" eaLnBrk="1" hangingPunct="1"/>
            <a:r>
              <a:rPr lang="en-US" dirty="0" smtClean="0"/>
              <a:t>The outcomes are “Malthusian crises”:</a:t>
            </a:r>
          </a:p>
          <a:p>
            <a:pPr lvl="2" eaLnBrk="1" hangingPunct="1"/>
            <a:r>
              <a:rPr lang="en-US" dirty="0" smtClean="0"/>
              <a:t>Food shortages.</a:t>
            </a:r>
          </a:p>
          <a:p>
            <a:pPr lvl="2" eaLnBrk="1" hangingPunct="1"/>
            <a:r>
              <a:rPr lang="en-US" dirty="0" smtClean="0"/>
              <a:t>Famines.</a:t>
            </a:r>
          </a:p>
          <a:p>
            <a:pPr lvl="2" eaLnBrk="1" hangingPunct="1"/>
            <a:r>
              <a:rPr lang="en-US" dirty="0" smtClean="0"/>
              <a:t>War and epidemics.</a:t>
            </a:r>
          </a:p>
          <a:p>
            <a:pPr lvl="1" eaLnBrk="1" hangingPunct="1"/>
            <a:r>
              <a:rPr lang="en-US" dirty="0" smtClean="0"/>
              <a:t>“Fix” the population in accordance with available resources.</a:t>
            </a:r>
          </a:p>
          <a:p>
            <a:pPr lvl="1" eaLnBrk="1" hangingPunct="1"/>
            <a:r>
              <a:rPr lang="en-US" dirty="0" smtClean="0"/>
              <a:t>Necessity of a “moral restraint” on reproduction.</a:t>
            </a:r>
          </a:p>
        </p:txBody>
      </p:sp>
    </p:spTree>
    <p:extLst>
      <p:ext uri="{BB962C8B-B14F-4D97-AF65-F5344CB8AC3E}">
        <p14:creationId xmlns:p14="http://schemas.microsoft.com/office/powerpoint/2010/main" val="246602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41" name="Rectangle 37"/>
          <p:cNvSpPr>
            <a:spLocks noChangeArrowheads="1"/>
          </p:cNvSpPr>
          <p:nvPr/>
        </p:nvSpPr>
        <p:spPr bwMode="auto">
          <a:xfrm>
            <a:off x="6858000" y="1752600"/>
            <a:ext cx="685800" cy="41148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1142" name="Rectangle 38"/>
          <p:cNvSpPr>
            <a:spLocks noChangeArrowheads="1"/>
          </p:cNvSpPr>
          <p:nvPr/>
        </p:nvSpPr>
        <p:spPr bwMode="auto">
          <a:xfrm>
            <a:off x="7010400" y="1752600"/>
            <a:ext cx="685800" cy="41148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1139" name="Rectangle 35"/>
          <p:cNvSpPr>
            <a:spLocks noChangeArrowheads="1"/>
          </p:cNvSpPr>
          <p:nvPr/>
        </p:nvSpPr>
        <p:spPr bwMode="auto">
          <a:xfrm>
            <a:off x="6553200" y="1752600"/>
            <a:ext cx="685800" cy="41148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1140" name="Rectangle 36"/>
          <p:cNvSpPr>
            <a:spLocks noChangeArrowheads="1"/>
          </p:cNvSpPr>
          <p:nvPr/>
        </p:nvSpPr>
        <p:spPr bwMode="auto">
          <a:xfrm>
            <a:off x="6238875" y="5029200"/>
            <a:ext cx="1665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latin typeface="Arial Narrow" pitchFamily="34" charset="0"/>
              </a:rPr>
              <a:t>Overexploitation</a:t>
            </a:r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2. The Malthusian Trap</a:t>
            </a:r>
            <a:endParaRPr lang="en-US" dirty="0" smtClean="0"/>
          </a:p>
        </p:txBody>
      </p:sp>
      <p:sp>
        <p:nvSpPr>
          <p:cNvPr id="27655" name="Freeform 3"/>
          <p:cNvSpPr>
            <a:spLocks/>
          </p:cNvSpPr>
          <p:nvPr/>
        </p:nvSpPr>
        <p:spPr bwMode="auto">
          <a:xfrm>
            <a:off x="1600200" y="1524000"/>
            <a:ext cx="7010400" cy="4419600"/>
          </a:xfrm>
          <a:custGeom>
            <a:avLst/>
            <a:gdLst>
              <a:gd name="T0" fmla="*/ 0 w 2737"/>
              <a:gd name="T1" fmla="*/ 0 h 1345"/>
              <a:gd name="T2" fmla="*/ 0 w 2737"/>
              <a:gd name="T3" fmla="*/ 4416314 h 1345"/>
              <a:gd name="T4" fmla="*/ 7007839 w 2737"/>
              <a:gd name="T5" fmla="*/ 4416314 h 1345"/>
              <a:gd name="T6" fmla="*/ 0 60000 65536"/>
              <a:gd name="T7" fmla="*/ 0 60000 65536"/>
              <a:gd name="T8" fmla="*/ 0 60000 65536"/>
              <a:gd name="T9" fmla="*/ 0 w 2737"/>
              <a:gd name="T10" fmla="*/ 0 h 1345"/>
              <a:gd name="T11" fmla="*/ 2737 w 2737"/>
              <a:gd name="T12" fmla="*/ 1345 h 13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7" h="1345">
                <a:moveTo>
                  <a:pt x="0" y="0"/>
                </a:moveTo>
                <a:lnTo>
                  <a:pt x="0" y="1344"/>
                </a:lnTo>
                <a:lnTo>
                  <a:pt x="2736" y="1344"/>
                </a:lnTo>
              </a:path>
            </a:pathLst>
          </a:custGeom>
          <a:noFill/>
          <a:ln w="38100" cap="rnd">
            <a:solidFill>
              <a:srgbClr val="80808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846263" y="1951038"/>
            <a:ext cx="5175250" cy="3687762"/>
            <a:chOff x="1163" y="1229"/>
            <a:chExt cx="3260" cy="2323"/>
          </a:xfrm>
        </p:grpSpPr>
        <p:sp>
          <p:nvSpPr>
            <p:cNvPr id="27684" name="Arc 4"/>
            <p:cNvSpPr>
              <a:spLocks/>
            </p:cNvSpPr>
            <p:nvPr/>
          </p:nvSpPr>
          <p:spPr bwMode="auto">
            <a:xfrm>
              <a:off x="1163" y="1229"/>
              <a:ext cx="3260" cy="2323"/>
            </a:xfrm>
            <a:custGeom>
              <a:avLst/>
              <a:gdLst>
                <a:gd name="T0" fmla="*/ 504 w 21074"/>
                <a:gd name="T1" fmla="*/ 55 h 21598"/>
                <a:gd name="T2" fmla="*/ 7 w 21074"/>
                <a:gd name="T3" fmla="*/ 250 h 21598"/>
                <a:gd name="T4" fmla="*/ 0 w 21074"/>
                <a:gd name="T5" fmla="*/ 0 h 21598"/>
                <a:gd name="T6" fmla="*/ 0 60000 65536"/>
                <a:gd name="T7" fmla="*/ 0 60000 65536"/>
                <a:gd name="T8" fmla="*/ 0 60000 65536"/>
                <a:gd name="T9" fmla="*/ 0 w 21074"/>
                <a:gd name="T10" fmla="*/ 0 h 21598"/>
                <a:gd name="T11" fmla="*/ 21074 w 21074"/>
                <a:gd name="T12" fmla="*/ 21598 h 215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74" h="21598" fill="none" extrusionOk="0">
                  <a:moveTo>
                    <a:pt x="21073" y="4737"/>
                  </a:moveTo>
                  <a:cubicBezTo>
                    <a:pt x="18880" y="14495"/>
                    <a:pt x="10275" y="21470"/>
                    <a:pt x="275" y="21598"/>
                  </a:cubicBezTo>
                </a:path>
                <a:path w="21074" h="21598" stroke="0" extrusionOk="0">
                  <a:moveTo>
                    <a:pt x="21073" y="4737"/>
                  </a:moveTo>
                  <a:cubicBezTo>
                    <a:pt x="18880" y="14495"/>
                    <a:pt x="10275" y="21470"/>
                    <a:pt x="275" y="2159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50800" cap="rnd">
              <a:solidFill>
                <a:srgbClr val="FFC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5" name="Rectangle 7"/>
            <p:cNvSpPr>
              <a:spLocks noChangeArrowheads="1"/>
            </p:cNvSpPr>
            <p:nvPr/>
          </p:nvSpPr>
          <p:spPr bwMode="auto">
            <a:xfrm>
              <a:off x="2819" y="3216"/>
              <a:ext cx="79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latin typeface="Arial Narrow" pitchFamily="34" charset="0"/>
                </a:rPr>
                <a:t>Population</a:t>
              </a:r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1905000" y="3505200"/>
            <a:ext cx="6638925" cy="736600"/>
            <a:chOff x="1200" y="2208"/>
            <a:chExt cx="4182" cy="464"/>
          </a:xfrm>
        </p:grpSpPr>
        <p:sp>
          <p:nvSpPr>
            <p:cNvPr id="27682" name="Line 5"/>
            <p:cNvSpPr>
              <a:spLocks noChangeShapeType="1"/>
            </p:cNvSpPr>
            <p:nvPr/>
          </p:nvSpPr>
          <p:spPr bwMode="auto">
            <a:xfrm flipV="1">
              <a:off x="1200" y="2208"/>
              <a:ext cx="4182" cy="464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3" name="Rectangle 8"/>
            <p:cNvSpPr>
              <a:spLocks noChangeArrowheads="1"/>
            </p:cNvSpPr>
            <p:nvPr/>
          </p:nvSpPr>
          <p:spPr bwMode="auto">
            <a:xfrm>
              <a:off x="1296" y="2294"/>
              <a:ext cx="7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latin typeface="Arial Narrow" pitchFamily="34" charset="0"/>
                </a:rPr>
                <a:t>Resources</a:t>
              </a:r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2971800" y="2209800"/>
            <a:ext cx="5562600" cy="1744663"/>
            <a:chOff x="1872" y="1392"/>
            <a:chExt cx="3504" cy="1099"/>
          </a:xfrm>
        </p:grpSpPr>
        <p:sp>
          <p:nvSpPr>
            <p:cNvPr id="27679" name="Line 6"/>
            <p:cNvSpPr>
              <a:spLocks noChangeShapeType="1"/>
            </p:cNvSpPr>
            <p:nvPr/>
          </p:nvSpPr>
          <p:spPr bwMode="auto">
            <a:xfrm flipV="1">
              <a:off x="2784" y="1920"/>
              <a:ext cx="2592" cy="5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lg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0" name="Rectangle 13"/>
            <p:cNvSpPr>
              <a:spLocks noChangeArrowheads="1"/>
            </p:cNvSpPr>
            <p:nvPr/>
          </p:nvSpPr>
          <p:spPr bwMode="auto">
            <a:xfrm>
              <a:off x="1872" y="1392"/>
              <a:ext cx="154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b="1">
                  <a:latin typeface="Arial Narrow" pitchFamily="34" charset="0"/>
                </a:rPr>
                <a:t>Technological Innovation</a:t>
              </a:r>
            </a:p>
          </p:txBody>
        </p:sp>
        <p:sp>
          <p:nvSpPr>
            <p:cNvPr id="27681" name="Line 14"/>
            <p:cNvSpPr>
              <a:spLocks noChangeShapeType="1"/>
            </p:cNvSpPr>
            <p:nvPr/>
          </p:nvSpPr>
          <p:spPr bwMode="auto">
            <a:xfrm flipH="1">
              <a:off x="2784" y="1632"/>
              <a:ext cx="96" cy="822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9" name="Rectangle 15"/>
          <p:cNvSpPr>
            <a:spLocks noChangeArrowheads="1"/>
          </p:cNvSpPr>
          <p:nvPr/>
        </p:nvSpPr>
        <p:spPr bwMode="auto">
          <a:xfrm>
            <a:off x="7661275" y="5957888"/>
            <a:ext cx="622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 i="0">
                <a:latin typeface="Arial Narrow" pitchFamily="34" charset="0"/>
              </a:rPr>
              <a:t>Time</a:t>
            </a:r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4800600" y="2209800"/>
            <a:ext cx="3657600" cy="1446213"/>
            <a:chOff x="3024" y="1392"/>
            <a:chExt cx="2304" cy="911"/>
          </a:xfrm>
        </p:grpSpPr>
        <p:sp>
          <p:nvSpPr>
            <p:cNvPr id="27677" name="Line 16"/>
            <p:cNvSpPr>
              <a:spLocks noChangeShapeType="1"/>
            </p:cNvSpPr>
            <p:nvPr/>
          </p:nvSpPr>
          <p:spPr bwMode="auto">
            <a:xfrm flipV="1">
              <a:off x="3504" y="1392"/>
              <a:ext cx="1824" cy="91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lg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8" name="Line 19"/>
            <p:cNvSpPr>
              <a:spLocks noChangeShapeType="1"/>
            </p:cNvSpPr>
            <p:nvPr/>
          </p:nvSpPr>
          <p:spPr bwMode="auto">
            <a:xfrm>
              <a:off x="3024" y="1632"/>
              <a:ext cx="464" cy="666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61" name="Rectangle 21"/>
          <p:cNvSpPr>
            <a:spLocks noChangeArrowheads="1"/>
          </p:cNvSpPr>
          <p:nvPr/>
        </p:nvSpPr>
        <p:spPr bwMode="auto">
          <a:xfrm>
            <a:off x="655638" y="2057400"/>
            <a:ext cx="944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 i="0">
                <a:latin typeface="Arial Narrow" pitchFamily="34" charset="0"/>
              </a:rPr>
              <a:t>Quantity</a:t>
            </a:r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6732588" y="2025650"/>
            <a:ext cx="811212" cy="2012950"/>
            <a:chOff x="4241" y="1276"/>
            <a:chExt cx="511" cy="1268"/>
          </a:xfrm>
        </p:grpSpPr>
        <p:sp>
          <p:nvSpPr>
            <p:cNvPr id="27673" name="Rectangle 12"/>
            <p:cNvSpPr>
              <a:spLocks noChangeArrowheads="1"/>
            </p:cNvSpPr>
            <p:nvPr/>
          </p:nvSpPr>
          <p:spPr bwMode="auto">
            <a:xfrm>
              <a:off x="4241" y="1276"/>
              <a:ext cx="22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t2</a:t>
              </a:r>
            </a:p>
          </p:txBody>
        </p:sp>
        <p:sp>
          <p:nvSpPr>
            <p:cNvPr id="27674" name="Line 31"/>
            <p:cNvSpPr>
              <a:spLocks noChangeShapeType="1"/>
            </p:cNvSpPr>
            <p:nvPr/>
          </p:nvSpPr>
          <p:spPr bwMode="auto">
            <a:xfrm flipV="1">
              <a:off x="4416" y="1392"/>
              <a:ext cx="96" cy="336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Line 33"/>
            <p:cNvSpPr>
              <a:spLocks noChangeShapeType="1"/>
            </p:cNvSpPr>
            <p:nvPr/>
          </p:nvSpPr>
          <p:spPr bwMode="auto">
            <a:xfrm>
              <a:off x="4512" y="1488"/>
              <a:ext cx="240" cy="1056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Oval 10"/>
            <p:cNvSpPr>
              <a:spLocks noChangeArrowheads="1"/>
            </p:cNvSpPr>
            <p:nvPr/>
          </p:nvSpPr>
          <p:spPr bwMode="auto">
            <a:xfrm>
              <a:off x="4416" y="1394"/>
              <a:ext cx="142" cy="14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6884988" y="1492250"/>
            <a:ext cx="811212" cy="2012950"/>
            <a:chOff x="4337" y="940"/>
            <a:chExt cx="511" cy="1268"/>
          </a:xfrm>
        </p:grpSpPr>
        <p:grpSp>
          <p:nvGrpSpPr>
            <p:cNvPr id="27668" name="Group 46"/>
            <p:cNvGrpSpPr>
              <a:grpSpLocks/>
            </p:cNvGrpSpPr>
            <p:nvPr/>
          </p:nvGrpSpPr>
          <p:grpSpPr bwMode="auto">
            <a:xfrm>
              <a:off x="4337" y="940"/>
              <a:ext cx="511" cy="1268"/>
              <a:chOff x="4337" y="940"/>
              <a:chExt cx="511" cy="1268"/>
            </a:xfrm>
          </p:grpSpPr>
          <p:sp>
            <p:nvSpPr>
              <p:cNvPr id="27670" name="Rectangle 18"/>
              <p:cNvSpPr>
                <a:spLocks noChangeArrowheads="1"/>
              </p:cNvSpPr>
              <p:nvPr/>
            </p:nvSpPr>
            <p:spPr bwMode="auto">
              <a:xfrm>
                <a:off x="4337" y="940"/>
                <a:ext cx="22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600">
                    <a:latin typeface="Arial" charset="0"/>
                  </a:rPr>
                  <a:t>t3</a:t>
                </a:r>
              </a:p>
            </p:txBody>
          </p:sp>
          <p:sp>
            <p:nvSpPr>
              <p:cNvPr id="27671" name="Line 32"/>
              <p:cNvSpPr>
                <a:spLocks noChangeShapeType="1"/>
              </p:cNvSpPr>
              <p:nvPr/>
            </p:nvSpPr>
            <p:spPr bwMode="auto">
              <a:xfrm flipV="1">
                <a:off x="4512" y="1056"/>
                <a:ext cx="96" cy="336"/>
              </a:xfrm>
              <a:prstGeom prst="line">
                <a:avLst/>
              </a:prstGeom>
              <a:noFill/>
              <a:ln w="38100">
                <a:solidFill>
                  <a:srgbClr val="FFC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2" name="Line 34"/>
              <p:cNvSpPr>
                <a:spLocks noChangeShapeType="1"/>
              </p:cNvSpPr>
              <p:nvPr/>
            </p:nvSpPr>
            <p:spPr bwMode="auto">
              <a:xfrm>
                <a:off x="4608" y="1152"/>
                <a:ext cx="240" cy="1056"/>
              </a:xfrm>
              <a:prstGeom prst="line">
                <a:avLst/>
              </a:prstGeom>
              <a:noFill/>
              <a:ln w="38100">
                <a:solidFill>
                  <a:srgbClr val="FFC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69" name="Oval 17"/>
            <p:cNvSpPr>
              <a:spLocks noChangeArrowheads="1"/>
            </p:cNvSpPr>
            <p:nvPr/>
          </p:nvSpPr>
          <p:spPr bwMode="auto">
            <a:xfrm>
              <a:off x="4514" y="1058"/>
              <a:ext cx="142" cy="14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6607175" y="2514600"/>
            <a:ext cx="735013" cy="1676400"/>
            <a:chOff x="4145" y="1584"/>
            <a:chExt cx="463" cy="1056"/>
          </a:xfrm>
        </p:grpSpPr>
        <p:sp>
          <p:nvSpPr>
            <p:cNvPr id="27665" name="Rectangle 11"/>
            <p:cNvSpPr>
              <a:spLocks noChangeArrowheads="1"/>
            </p:cNvSpPr>
            <p:nvPr/>
          </p:nvSpPr>
          <p:spPr bwMode="auto">
            <a:xfrm>
              <a:off x="4145" y="1584"/>
              <a:ext cx="22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t1</a:t>
              </a:r>
            </a:p>
          </p:txBody>
        </p:sp>
        <p:sp>
          <p:nvSpPr>
            <p:cNvPr id="27666" name="Line 30"/>
            <p:cNvSpPr>
              <a:spLocks noChangeShapeType="1"/>
            </p:cNvSpPr>
            <p:nvPr/>
          </p:nvSpPr>
          <p:spPr bwMode="auto">
            <a:xfrm>
              <a:off x="4416" y="1728"/>
              <a:ext cx="192" cy="912"/>
            </a:xfrm>
            <a:prstGeom prst="line">
              <a:avLst/>
            </a:prstGeom>
            <a:noFill/>
            <a:ln w="508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Oval 9"/>
            <p:cNvSpPr>
              <a:spLocks noChangeArrowheads="1"/>
            </p:cNvSpPr>
            <p:nvPr/>
          </p:nvSpPr>
          <p:spPr bwMode="auto">
            <a:xfrm>
              <a:off x="4320" y="1680"/>
              <a:ext cx="142" cy="14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24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41" grpId="0" animBg="1"/>
      <p:bldP spid="431142" grpId="0" animBg="1"/>
      <p:bldP spid="431139" grpId="0" animBg="1"/>
      <p:bldP spid="431140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3. Escaping the Malthusian Trap</a:t>
            </a:r>
            <a:endParaRPr lang="en-US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Malthusian Crisis has not occurred</a:t>
            </a:r>
          </a:p>
          <a:p>
            <a:pPr lvl="1" eaLnBrk="1" hangingPunct="1"/>
            <a:r>
              <a:rPr lang="en-US" dirty="0" smtClean="0"/>
              <a:t>Malthus has been criticized on several accounts during the last 200 years.</a:t>
            </a:r>
          </a:p>
          <a:p>
            <a:pPr lvl="1" eaLnBrk="1" hangingPunct="1"/>
            <a:r>
              <a:rPr lang="en-US" dirty="0" smtClean="0"/>
              <a:t>Religious view (Protestantism), racist and elitist.</a:t>
            </a:r>
          </a:p>
          <a:p>
            <a:pPr lvl="1" eaLnBrk="1" hangingPunct="1"/>
            <a:r>
              <a:rPr lang="en-US" dirty="0" smtClean="0"/>
              <a:t>Did not foresee the demographic transition:</a:t>
            </a:r>
          </a:p>
          <a:p>
            <a:pPr lvl="2" eaLnBrk="1" hangingPunct="1"/>
            <a:r>
              <a:rPr lang="en-US" dirty="0" smtClean="0"/>
              <a:t>Changes in the economy that changed the role of children in industrializing societies.</a:t>
            </a:r>
          </a:p>
          <a:p>
            <a:pPr lvl="2" eaLnBrk="1" hangingPunct="1"/>
            <a:r>
              <a:rPr lang="en-US" dirty="0" smtClean="0"/>
              <a:t>Declining birth rates; population growth no longer exponential.</a:t>
            </a:r>
          </a:p>
          <a:p>
            <a:pPr lvl="1" eaLnBrk="1" hangingPunct="1"/>
            <a:r>
              <a:rPr lang="en-US" dirty="0" smtClean="0"/>
              <a:t>Failed to account for improvements in technology:</a:t>
            </a:r>
          </a:p>
          <a:p>
            <a:pPr lvl="2" eaLnBrk="1" hangingPunct="1"/>
            <a:r>
              <a:rPr lang="en-US" dirty="0" smtClean="0"/>
              <a:t>Enabled food production to increase at rates greater than arithmetic, often at rates exceeding those of population growth.</a:t>
            </a:r>
          </a:p>
          <a:p>
            <a:pPr lvl="2" eaLnBrk="1" hangingPunct="1"/>
            <a:r>
              <a:rPr lang="en-US" dirty="0" smtClean="0"/>
              <a:t>Enabled to access larger amounts of resources.</a:t>
            </a:r>
          </a:p>
          <a:p>
            <a:pPr lvl="2" eaLnBrk="1" hangingPunct="1"/>
            <a:r>
              <a:rPr lang="en-US" dirty="0" smtClean="0"/>
              <a:t>Enabled forms of contraception.</a:t>
            </a:r>
          </a:p>
        </p:txBody>
      </p:sp>
    </p:spTree>
    <p:extLst>
      <p:ext uri="{BB962C8B-B14F-4D97-AF65-F5344CB8AC3E}">
        <p14:creationId xmlns:p14="http://schemas.microsoft.com/office/powerpoint/2010/main" val="30709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Global Growth in Population and Grain (Wheat and Rice) Production, 1961-2008</a:t>
            </a: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925307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467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4"/>
          <p:cNvSpPr>
            <a:spLocks noChangeArrowheads="1"/>
          </p:cNvSpPr>
          <p:nvPr/>
        </p:nvSpPr>
        <p:spPr bwMode="auto">
          <a:xfrm>
            <a:off x="1524000" y="5715000"/>
            <a:ext cx="2514600" cy="83820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43011" name="Rectangle 23"/>
          <p:cNvSpPr>
            <a:spLocks noChangeArrowheads="1"/>
          </p:cNvSpPr>
          <p:nvPr/>
        </p:nvSpPr>
        <p:spPr bwMode="auto">
          <a:xfrm>
            <a:off x="1524000" y="3581400"/>
            <a:ext cx="2514600" cy="2057400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43012" name="Rectangle 22"/>
          <p:cNvSpPr>
            <a:spLocks noChangeArrowheads="1"/>
          </p:cNvSpPr>
          <p:nvPr/>
        </p:nvSpPr>
        <p:spPr bwMode="auto">
          <a:xfrm>
            <a:off x="1524000" y="1447800"/>
            <a:ext cx="2514600" cy="2057400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4474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3. Escaping the Malthusian Trap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Creative pressure</a:t>
            </a:r>
          </a:p>
          <a:p>
            <a:pPr lvl="1"/>
            <a:r>
              <a:rPr lang="en-US" sz="2000" dirty="0"/>
              <a:t>Opposed to the Malthusian perspective.</a:t>
            </a:r>
          </a:p>
          <a:p>
            <a:pPr lvl="1"/>
            <a:r>
              <a:rPr lang="en-US" sz="2000" dirty="0"/>
              <a:t>Often labeled as the economic optimistic view.</a:t>
            </a:r>
          </a:p>
          <a:p>
            <a:pPr lvl="1"/>
            <a:r>
              <a:rPr lang="en-US" sz="2000" dirty="0"/>
              <a:t>Brought forward in the early 1960s.</a:t>
            </a:r>
          </a:p>
          <a:p>
            <a:pPr lvl="1"/>
            <a:r>
              <a:rPr lang="en-US" sz="2000" dirty="0"/>
              <a:t>Population has a positive impact on economic growth.</a:t>
            </a:r>
          </a:p>
          <a:p>
            <a:pPr lvl="1"/>
            <a:r>
              <a:rPr lang="en-US" sz="2000" dirty="0"/>
              <a:t>Resources limited by humanity’s potential to invent.</a:t>
            </a:r>
          </a:p>
          <a:p>
            <a:pPr lvl="1"/>
            <a:r>
              <a:rPr lang="en-US" sz="2000" dirty="0"/>
              <a:t>“Necessity is the mother of all inventions”.</a:t>
            </a:r>
          </a:p>
          <a:p>
            <a:pPr lvl="1"/>
            <a:r>
              <a:rPr lang="en-US" sz="2000" dirty="0"/>
              <a:t>Scarcity and degradation are the sign of market failures.</a:t>
            </a:r>
          </a:p>
          <a:p>
            <a:pPr lvl="1"/>
            <a:r>
              <a:rPr lang="en-US" sz="2000" dirty="0"/>
              <a:t>Population pressure forces the finding of solutions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3015" name="Rectangle 11"/>
          <p:cNvSpPr>
            <a:spLocks noChangeArrowheads="1"/>
          </p:cNvSpPr>
          <p:nvPr/>
        </p:nvSpPr>
        <p:spPr bwMode="auto">
          <a:xfrm>
            <a:off x="1752600" y="1600200"/>
            <a:ext cx="1981200" cy="609600"/>
          </a:xfrm>
          <a:prstGeom prst="rect">
            <a:avLst/>
          </a:prstGeom>
          <a:solidFill>
            <a:srgbClr val="CCFFCC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/>
            <a:r>
              <a:rPr lang="en-US" b="1" i="0" dirty="0">
                <a:latin typeface="Arial Narrow" pitchFamily="34" charset="0"/>
              </a:rPr>
              <a:t>Demographic growth</a:t>
            </a:r>
          </a:p>
        </p:txBody>
      </p:sp>
      <p:sp>
        <p:nvSpPr>
          <p:cNvPr id="43016" name="Rectangle 12"/>
          <p:cNvSpPr>
            <a:spLocks noChangeArrowheads="1"/>
          </p:cNvSpPr>
          <p:nvPr/>
        </p:nvSpPr>
        <p:spPr bwMode="auto">
          <a:xfrm>
            <a:off x="1676400" y="2590800"/>
            <a:ext cx="2133600" cy="685800"/>
          </a:xfrm>
          <a:prstGeom prst="rect">
            <a:avLst/>
          </a:prstGeom>
          <a:solidFill>
            <a:srgbClr val="CCFFCC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1600" b="1" i="0">
                <a:latin typeface="Arial Narrow" pitchFamily="34" charset="0"/>
              </a:rPr>
              <a:t>Higher occupation</a:t>
            </a:r>
          </a:p>
          <a:p>
            <a:pPr algn="ctr" eaLnBrk="0" hangingPunct="0"/>
            <a:r>
              <a:rPr lang="en-US" sz="1600" b="1" i="0">
                <a:latin typeface="Arial Narrow" pitchFamily="34" charset="0"/>
              </a:rPr>
              <a:t>densities</a:t>
            </a:r>
          </a:p>
        </p:txBody>
      </p:sp>
      <p:sp>
        <p:nvSpPr>
          <p:cNvPr id="43017" name="Rectangle 13"/>
          <p:cNvSpPr>
            <a:spLocks noChangeArrowheads="1"/>
          </p:cNvSpPr>
          <p:nvPr/>
        </p:nvSpPr>
        <p:spPr bwMode="auto">
          <a:xfrm>
            <a:off x="1600200" y="3733800"/>
            <a:ext cx="2286000" cy="762000"/>
          </a:xfrm>
          <a:prstGeom prst="rect">
            <a:avLst/>
          </a:prstGeom>
          <a:solidFill>
            <a:srgbClr val="99CCFF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1600" b="1" i="0">
                <a:latin typeface="Arial Narrow" pitchFamily="34" charset="0"/>
              </a:rPr>
              <a:t>Pressures to increase</a:t>
            </a:r>
          </a:p>
          <a:p>
            <a:pPr algn="ctr" eaLnBrk="0" hangingPunct="0"/>
            <a:r>
              <a:rPr lang="en-US" sz="1600" b="1" i="0">
                <a:latin typeface="Arial Narrow" pitchFamily="34" charset="0"/>
              </a:rPr>
              <a:t>productivity</a:t>
            </a:r>
          </a:p>
        </p:txBody>
      </p:sp>
      <p:sp>
        <p:nvSpPr>
          <p:cNvPr id="43018" name="Rectangle 14"/>
          <p:cNvSpPr>
            <a:spLocks noChangeArrowheads="1"/>
          </p:cNvSpPr>
          <p:nvPr/>
        </p:nvSpPr>
        <p:spPr bwMode="auto">
          <a:xfrm>
            <a:off x="1981200" y="4887913"/>
            <a:ext cx="1524000" cy="522287"/>
          </a:xfrm>
          <a:prstGeom prst="rect">
            <a:avLst/>
          </a:prstGeom>
          <a:solidFill>
            <a:srgbClr val="99CCFF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/>
            <a:r>
              <a:rPr lang="en-US" b="1" i="0">
                <a:latin typeface="Arial Narrow" pitchFamily="34" charset="0"/>
              </a:rPr>
              <a:t>Innovations</a:t>
            </a:r>
          </a:p>
        </p:txBody>
      </p:sp>
      <p:cxnSp>
        <p:nvCxnSpPr>
          <p:cNvPr id="43019" name="AutoShape 15"/>
          <p:cNvCxnSpPr>
            <a:cxnSpLocks noChangeShapeType="1"/>
            <a:stCxn id="43015" idx="2"/>
            <a:endCxn id="43016" idx="0"/>
          </p:cNvCxnSpPr>
          <p:nvPr/>
        </p:nvCxnSpPr>
        <p:spPr bwMode="auto">
          <a:xfrm>
            <a:off x="2743200" y="2222500"/>
            <a:ext cx="0" cy="355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0" name="AutoShape 16"/>
          <p:cNvCxnSpPr>
            <a:cxnSpLocks noChangeShapeType="1"/>
            <a:stCxn id="43016" idx="2"/>
            <a:endCxn id="43017" idx="0"/>
          </p:cNvCxnSpPr>
          <p:nvPr/>
        </p:nvCxnSpPr>
        <p:spPr bwMode="auto">
          <a:xfrm>
            <a:off x="2743200" y="3289300"/>
            <a:ext cx="0" cy="431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1" name="AutoShape 17"/>
          <p:cNvCxnSpPr>
            <a:cxnSpLocks noChangeShapeType="1"/>
            <a:stCxn id="43017" idx="2"/>
            <a:endCxn id="43018" idx="0"/>
          </p:cNvCxnSpPr>
          <p:nvPr/>
        </p:nvCxnSpPr>
        <p:spPr bwMode="auto">
          <a:xfrm>
            <a:off x="2743200" y="4508500"/>
            <a:ext cx="0" cy="3667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2" name="AutoShape 18"/>
          <p:cNvCxnSpPr>
            <a:cxnSpLocks noChangeShapeType="1"/>
            <a:stCxn id="43018" idx="2"/>
            <a:endCxn id="43023" idx="0"/>
          </p:cNvCxnSpPr>
          <p:nvPr/>
        </p:nvCxnSpPr>
        <p:spPr bwMode="auto">
          <a:xfrm>
            <a:off x="2743200" y="5422900"/>
            <a:ext cx="0" cy="431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23" name="Rectangle 19"/>
          <p:cNvSpPr>
            <a:spLocks noChangeArrowheads="1"/>
          </p:cNvSpPr>
          <p:nvPr/>
        </p:nvSpPr>
        <p:spPr bwMode="auto">
          <a:xfrm>
            <a:off x="1600200" y="5867400"/>
            <a:ext cx="2286000" cy="522288"/>
          </a:xfrm>
          <a:prstGeom prst="rect">
            <a:avLst/>
          </a:prstGeom>
          <a:solidFill>
            <a:srgbClr val="FFCC00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/>
            <a:r>
              <a:rPr lang="en-US" b="1" i="0">
                <a:latin typeface="Arial Narrow" pitchFamily="34" charset="0"/>
              </a:rPr>
              <a:t>Productivity growth</a:t>
            </a:r>
          </a:p>
        </p:txBody>
      </p:sp>
      <p:cxnSp>
        <p:nvCxnSpPr>
          <p:cNvPr id="43024" name="AutoShape 21"/>
          <p:cNvCxnSpPr>
            <a:cxnSpLocks noChangeShapeType="1"/>
            <a:stCxn id="43023" idx="1"/>
            <a:endCxn id="43015" idx="1"/>
          </p:cNvCxnSpPr>
          <p:nvPr/>
        </p:nvCxnSpPr>
        <p:spPr bwMode="auto">
          <a:xfrm rot="10800000" flipH="1">
            <a:off x="1587500" y="1905000"/>
            <a:ext cx="152400" cy="4224338"/>
          </a:xfrm>
          <a:prstGeom prst="bentConnector3">
            <a:avLst>
              <a:gd name="adj1" fmla="val -141667"/>
            </a:avLst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25" name="Text Box 25"/>
          <p:cNvSpPr txBox="1">
            <a:spLocks noChangeArrowheads="1"/>
          </p:cNvSpPr>
          <p:nvPr/>
        </p:nvSpPr>
        <p:spPr bwMode="auto">
          <a:xfrm>
            <a:off x="990600" y="3665538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400" b="1" i="0">
                <a:latin typeface="Arial Narrow" pitchFamily="34" charset="0"/>
              </a:rPr>
              <a:t>?</a:t>
            </a:r>
          </a:p>
        </p:txBody>
      </p:sp>
      <p:sp>
        <p:nvSpPr>
          <p:cNvPr id="43026" name="Text Box 26"/>
          <p:cNvSpPr txBox="1">
            <a:spLocks noChangeArrowheads="1"/>
          </p:cNvSpPr>
          <p:nvPr/>
        </p:nvSpPr>
        <p:spPr bwMode="auto">
          <a:xfrm rot="-5400000">
            <a:off x="3730420" y="2283484"/>
            <a:ext cx="102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000" b="1" i="0">
                <a:latin typeface="Arial Narrow" pitchFamily="34" charset="0"/>
              </a:rPr>
              <a:t>Problem</a:t>
            </a:r>
          </a:p>
        </p:txBody>
      </p:sp>
      <p:sp>
        <p:nvSpPr>
          <p:cNvPr id="43027" name="Text Box 27"/>
          <p:cNvSpPr txBox="1">
            <a:spLocks noChangeArrowheads="1"/>
          </p:cNvSpPr>
          <p:nvPr/>
        </p:nvSpPr>
        <p:spPr bwMode="auto">
          <a:xfrm rot="-5400000">
            <a:off x="3716492" y="4463151"/>
            <a:ext cx="1054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000" b="1" i="0">
                <a:latin typeface="Arial Narrow" pitchFamily="34" charset="0"/>
              </a:rPr>
              <a:t>Solution</a:t>
            </a:r>
          </a:p>
        </p:txBody>
      </p:sp>
      <p:sp>
        <p:nvSpPr>
          <p:cNvPr id="43028" name="Text Box 28"/>
          <p:cNvSpPr txBox="1">
            <a:spLocks noChangeArrowheads="1"/>
          </p:cNvSpPr>
          <p:nvPr/>
        </p:nvSpPr>
        <p:spPr bwMode="auto">
          <a:xfrm rot="-5400000">
            <a:off x="3695154" y="5867265"/>
            <a:ext cx="1096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000" b="1" i="0">
                <a:latin typeface="Arial Narrow" pitchFamily="34" charset="0"/>
              </a:rPr>
              <a:t>Outcome</a:t>
            </a:r>
          </a:p>
        </p:txBody>
      </p:sp>
    </p:spTree>
    <p:extLst>
      <p:ext uri="{BB962C8B-B14F-4D97-AF65-F5344CB8AC3E}">
        <p14:creationId xmlns:p14="http://schemas.microsoft.com/office/powerpoint/2010/main" val="131300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Escaping the Malthusian Trap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725542"/>
              </p:ext>
            </p:extLst>
          </p:nvPr>
        </p:nvGraphicFramePr>
        <p:xfrm>
          <a:off x="757238" y="1311275"/>
          <a:ext cx="8245476" cy="3576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63268"/>
                <a:gridCol w="6682208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Mitigating Resource Depletion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Discovery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 entirely new class of resources is made available. Often adds to existing resources. Offers new economic opportunities.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Substitution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 alternative resource is used. Some mineral resources maybe substituted by other, more abundant resources. Composites replacing metals. Fish farming replacing fishing. Telecommunications substituting</a:t>
                      </a:r>
                      <a:r>
                        <a:rPr lang="en-US" baseline="0" dirty="0" smtClean="0"/>
                        <a:t> for travel.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Reduce consumption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Reducing demand through more efficient use. Reducing demand through coercion.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Recycling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output (waste) becomes an input.</a:t>
                      </a:r>
                    </a:p>
                    <a:p>
                      <a:r>
                        <a:rPr lang="en-US" dirty="0" smtClean="0"/>
                        <a:t>Some commodities difficult to recycle.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Re-use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 finished</a:t>
                      </a:r>
                      <a:r>
                        <a:rPr lang="en-US" baseline="0" dirty="0" smtClean="0"/>
                        <a:t> goods reused (e.g. clothing, engines, tires).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289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57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Three </a:t>
            </a:r>
            <a:r>
              <a:rPr lang="en-US" dirty="0" smtClean="0"/>
              <a:t>Resource Use Shifts </a:t>
            </a:r>
            <a:r>
              <a:rPr lang="en-US" dirty="0"/>
              <a:t>in </a:t>
            </a:r>
            <a:r>
              <a:rPr lang="en-US" dirty="0" smtClean="0"/>
              <a:t>History</a:t>
            </a:r>
          </a:p>
        </p:txBody>
      </p:sp>
      <p:sp>
        <p:nvSpPr>
          <p:cNvPr id="37892" name="Rectangle 1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Agricultural Revolution</a:t>
            </a:r>
          </a:p>
          <a:p>
            <a:pPr lvl="1" eaLnBrk="1" hangingPunct="1"/>
            <a:r>
              <a:rPr lang="en-US" sz="2000" dirty="0" smtClean="0"/>
              <a:t>Feudal society.</a:t>
            </a:r>
          </a:p>
          <a:p>
            <a:pPr lvl="1" eaLnBrk="1" hangingPunct="1"/>
            <a:r>
              <a:rPr lang="en-US" sz="2000" dirty="0" smtClean="0"/>
              <a:t>Wealth from agriculture and land ownership.</a:t>
            </a:r>
          </a:p>
          <a:p>
            <a:pPr lvl="1" eaLnBrk="1" hangingPunct="1"/>
            <a:r>
              <a:rPr lang="en-US" sz="2000" dirty="0" smtClean="0"/>
              <a:t>Limited resource use.</a:t>
            </a:r>
          </a:p>
          <a:p>
            <a:pPr eaLnBrk="1" hangingPunct="1"/>
            <a:r>
              <a:rPr lang="en-US" sz="2400" dirty="0" smtClean="0"/>
              <a:t>Industrial Revolution</a:t>
            </a:r>
          </a:p>
          <a:p>
            <a:pPr lvl="1" eaLnBrk="1" hangingPunct="1"/>
            <a:r>
              <a:rPr lang="en-US" sz="2000" dirty="0" smtClean="0"/>
              <a:t>Wage labor society.</a:t>
            </a:r>
          </a:p>
          <a:p>
            <a:pPr lvl="1" eaLnBrk="1" hangingPunct="1"/>
            <a:r>
              <a:rPr lang="en-US" sz="2000" dirty="0" smtClean="0"/>
              <a:t>Wealth from industry and capital ownership.</a:t>
            </a:r>
          </a:p>
          <a:p>
            <a:pPr lvl="1" eaLnBrk="1" hangingPunct="1"/>
            <a:r>
              <a:rPr lang="en-US" sz="2000" dirty="0" smtClean="0"/>
              <a:t>Expansion of the resource base.</a:t>
            </a:r>
          </a:p>
          <a:p>
            <a:pPr eaLnBrk="1" hangingPunct="1"/>
            <a:r>
              <a:rPr lang="en-US" sz="2400" dirty="0" smtClean="0"/>
              <a:t>Post-Industrial Revolution</a:t>
            </a:r>
          </a:p>
          <a:p>
            <a:pPr lvl="1" eaLnBrk="1" hangingPunct="1"/>
            <a:r>
              <a:rPr lang="en-US" sz="2000" dirty="0" smtClean="0"/>
              <a:t>Information society.</a:t>
            </a:r>
          </a:p>
          <a:p>
            <a:pPr lvl="1" eaLnBrk="1" hangingPunct="1"/>
            <a:r>
              <a:rPr lang="en-US" sz="2000" dirty="0" smtClean="0"/>
              <a:t>Wealth from technological development.</a:t>
            </a:r>
          </a:p>
          <a:p>
            <a:pPr lvl="1" eaLnBrk="1" hangingPunct="1"/>
            <a:r>
              <a:rPr lang="en-US" sz="2000" dirty="0" smtClean="0"/>
              <a:t>Massive consumption and trade of resources.</a:t>
            </a:r>
          </a:p>
        </p:txBody>
      </p:sp>
      <p:sp>
        <p:nvSpPr>
          <p:cNvPr id="37893" name="AutoShape 6"/>
          <p:cNvSpPr>
            <a:spLocks noChangeArrowheads="1"/>
          </p:cNvSpPr>
          <p:nvPr/>
        </p:nvSpPr>
        <p:spPr bwMode="auto">
          <a:xfrm>
            <a:off x="1371600" y="1600200"/>
            <a:ext cx="28194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400" b="1" i="0">
                <a:latin typeface="Arial Narrow" pitchFamily="34" charset="0"/>
              </a:rPr>
              <a:t>Agricultural</a:t>
            </a:r>
          </a:p>
          <a:p>
            <a:pPr algn="ctr" eaLnBrk="0" hangingPunct="0"/>
            <a:r>
              <a:rPr lang="en-US" sz="2400" b="1" i="0">
                <a:latin typeface="Arial Narrow" pitchFamily="34" charset="0"/>
              </a:rPr>
              <a:t>Revolution</a:t>
            </a:r>
          </a:p>
        </p:txBody>
      </p:sp>
      <p:sp>
        <p:nvSpPr>
          <p:cNvPr id="37894" name="AutoShape 7"/>
          <p:cNvSpPr>
            <a:spLocks noChangeArrowheads="1"/>
          </p:cNvSpPr>
          <p:nvPr/>
        </p:nvSpPr>
        <p:spPr bwMode="auto">
          <a:xfrm>
            <a:off x="1371600" y="3352800"/>
            <a:ext cx="28194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400" b="1" i="0">
                <a:latin typeface="Arial Narrow" pitchFamily="34" charset="0"/>
              </a:rPr>
              <a:t>Industrial</a:t>
            </a:r>
          </a:p>
          <a:p>
            <a:pPr algn="ctr" eaLnBrk="0" hangingPunct="0"/>
            <a:r>
              <a:rPr lang="en-US" sz="2400" b="1" i="0">
                <a:latin typeface="Arial Narrow" pitchFamily="34" charset="0"/>
              </a:rPr>
              <a:t>Revolution</a:t>
            </a:r>
          </a:p>
        </p:txBody>
      </p:sp>
      <p:sp>
        <p:nvSpPr>
          <p:cNvPr id="37895" name="AutoShape 8"/>
          <p:cNvSpPr>
            <a:spLocks noChangeArrowheads="1"/>
          </p:cNvSpPr>
          <p:nvPr/>
        </p:nvSpPr>
        <p:spPr bwMode="auto">
          <a:xfrm>
            <a:off x="1371600" y="5029200"/>
            <a:ext cx="28194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400" b="1" i="0">
                <a:latin typeface="Arial Narrow" pitchFamily="34" charset="0"/>
              </a:rPr>
              <a:t>Post-Industrial</a:t>
            </a:r>
          </a:p>
          <a:p>
            <a:pPr algn="ctr" eaLnBrk="0" hangingPunct="0"/>
            <a:r>
              <a:rPr lang="en-US" sz="2400" b="1" i="0">
                <a:latin typeface="Arial Narrow" pitchFamily="34" charset="0"/>
              </a:rPr>
              <a:t>Revolution</a:t>
            </a:r>
          </a:p>
        </p:txBody>
      </p:sp>
      <p:cxnSp>
        <p:nvCxnSpPr>
          <p:cNvPr id="37896" name="AutoShape 9"/>
          <p:cNvCxnSpPr>
            <a:cxnSpLocks noChangeShapeType="1"/>
            <a:stCxn id="37893" idx="2"/>
            <a:endCxn id="37894" idx="0"/>
          </p:cNvCxnSpPr>
          <p:nvPr/>
        </p:nvCxnSpPr>
        <p:spPr bwMode="auto">
          <a:xfrm>
            <a:off x="2781300" y="2527300"/>
            <a:ext cx="0" cy="812800"/>
          </a:xfrm>
          <a:prstGeom prst="straightConnector1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7" name="AutoShape 10"/>
          <p:cNvCxnSpPr>
            <a:cxnSpLocks noChangeShapeType="1"/>
            <a:stCxn id="37894" idx="2"/>
            <a:endCxn id="37895" idx="0"/>
          </p:cNvCxnSpPr>
          <p:nvPr/>
        </p:nvCxnSpPr>
        <p:spPr bwMode="auto">
          <a:xfrm>
            <a:off x="2781300" y="4279900"/>
            <a:ext cx="0" cy="736600"/>
          </a:xfrm>
          <a:prstGeom prst="straightConnector1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8" name="Text Box 11"/>
          <p:cNvSpPr txBox="1">
            <a:spLocks noChangeArrowheads="1"/>
          </p:cNvSpPr>
          <p:nvPr/>
        </p:nvSpPr>
        <p:spPr bwMode="auto">
          <a:xfrm>
            <a:off x="1066800" y="2727325"/>
            <a:ext cx="1693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000" b="1" i="0">
                <a:latin typeface="Arial" pitchFamily="34" charset="0"/>
              </a:rPr>
              <a:t>12,000 years</a:t>
            </a:r>
          </a:p>
        </p:txBody>
      </p:sp>
      <p:sp>
        <p:nvSpPr>
          <p:cNvPr id="37899" name="Text Box 12"/>
          <p:cNvSpPr txBox="1">
            <a:spLocks noChangeArrowheads="1"/>
          </p:cNvSpPr>
          <p:nvPr/>
        </p:nvSpPr>
        <p:spPr bwMode="auto">
          <a:xfrm>
            <a:off x="1325563" y="4403725"/>
            <a:ext cx="134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000" b="1" i="0" dirty="0">
                <a:latin typeface="Arial" pitchFamily="34" charset="0"/>
              </a:rPr>
              <a:t>200 years</a:t>
            </a:r>
          </a:p>
        </p:txBody>
      </p:sp>
    </p:spTree>
    <p:extLst>
      <p:ext uri="{BB962C8B-B14F-4D97-AF65-F5344CB8AC3E}">
        <p14:creationId xmlns:p14="http://schemas.microsoft.com/office/powerpoint/2010/main" val="46439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3. Escaping the Malthusian Trap</a:t>
            </a:r>
            <a:endParaRPr lang="en-US" dirty="0" smtClean="0"/>
          </a:p>
        </p:txBody>
      </p:sp>
      <p:sp>
        <p:nvSpPr>
          <p:cNvPr id="45059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Technological innovation and agriculture</a:t>
            </a:r>
          </a:p>
          <a:p>
            <a:pPr lvl="1" eaLnBrk="1" hangingPunct="1"/>
            <a:r>
              <a:rPr lang="en-US" smtClean="0"/>
              <a:t>Intensification of agriculture.</a:t>
            </a:r>
          </a:p>
          <a:p>
            <a:pPr lvl="1" eaLnBrk="1" hangingPunct="1"/>
            <a:r>
              <a:rPr lang="en-US" smtClean="0"/>
              <a:t>New methods of fertilization.</a:t>
            </a:r>
          </a:p>
          <a:p>
            <a:pPr lvl="1" eaLnBrk="1" hangingPunct="1"/>
            <a:r>
              <a:rPr lang="en-US" smtClean="0"/>
              <a:t>Pesticide use.</a:t>
            </a:r>
          </a:p>
          <a:p>
            <a:pPr lvl="1" eaLnBrk="1" hangingPunct="1"/>
            <a:r>
              <a:rPr lang="en-US" smtClean="0"/>
              <a:t>Irrigation.</a:t>
            </a:r>
          </a:p>
          <a:p>
            <a:pPr lvl="1" eaLnBrk="1" hangingPunct="1"/>
            <a:r>
              <a:rPr lang="en-US" smtClean="0"/>
              <a:t>Multi-cropping systems in which more than one crop would be realized per year.</a:t>
            </a:r>
          </a:p>
          <a:p>
            <a:pPr eaLnBrk="1" hangingPunct="1"/>
            <a:r>
              <a:rPr lang="en-US" smtClean="0"/>
              <a:t>Creative pressure and global population growth</a:t>
            </a:r>
          </a:p>
          <a:p>
            <a:pPr lvl="1" eaLnBrk="1" hangingPunct="1"/>
            <a:r>
              <a:rPr lang="en-US" smtClean="0"/>
              <a:t>Would lead to new productivity gains.</a:t>
            </a:r>
          </a:p>
          <a:p>
            <a:pPr lvl="1" eaLnBrk="1" hangingPunct="1"/>
            <a:r>
              <a:rPr lang="en-US" smtClean="0"/>
              <a:t>Humans don’t deplete resources but, through technology, create them.</a:t>
            </a:r>
          </a:p>
          <a:p>
            <a:pPr lvl="1" eaLnBrk="1" hangingPunct="1"/>
            <a:r>
              <a:rPr lang="en-US" smtClean="0"/>
              <a:t>Resources will become more abundant.</a:t>
            </a:r>
          </a:p>
          <a:p>
            <a:pPr lvl="1" eaLnBrk="1" hangingPunct="1"/>
            <a:r>
              <a:rPr lang="en-US" smtClean="0"/>
              <a:t>Help overcome shortage in food production and employment.</a:t>
            </a:r>
          </a:p>
        </p:txBody>
      </p:sp>
    </p:spTree>
    <p:extLst>
      <p:ext uri="{BB962C8B-B14F-4D97-AF65-F5344CB8AC3E}">
        <p14:creationId xmlns:p14="http://schemas.microsoft.com/office/powerpoint/2010/main" val="158627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3. Escaping the Malthusian Trap</a:t>
            </a:r>
            <a:endParaRPr lang="en-US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Limits of food production by environmental factors</a:t>
            </a:r>
          </a:p>
          <a:p>
            <a:pPr lvl="1" eaLnBrk="1" hangingPunct="1"/>
            <a:r>
              <a:rPr lang="en-US" smtClean="0"/>
              <a:t>Substitution is not possible for many resources.</a:t>
            </a:r>
          </a:p>
          <a:p>
            <a:pPr lvl="1" eaLnBrk="1" hangingPunct="1"/>
            <a:r>
              <a:rPr lang="en-US" smtClean="0"/>
              <a:t>Soil exhaustion and erosion.</a:t>
            </a:r>
          </a:p>
          <a:p>
            <a:pPr lvl="1" eaLnBrk="1" hangingPunct="1"/>
            <a:r>
              <a:rPr lang="en-US" smtClean="0"/>
              <a:t>Evolutionary factors such as the development of greater resistance to pesticides.</a:t>
            </a:r>
          </a:p>
          <a:p>
            <a:pPr lvl="1" eaLnBrk="1" hangingPunct="1"/>
            <a:r>
              <a:rPr lang="en-US" smtClean="0"/>
              <a:t>Climate change.</a:t>
            </a:r>
          </a:p>
          <a:p>
            <a:pPr lvl="1" eaLnBrk="1" hangingPunct="1"/>
            <a:r>
              <a:rPr lang="en-US" smtClean="0"/>
              <a:t>Loss of productive soils due to land use conversion to other purposes, such as urbanization.</a:t>
            </a:r>
          </a:p>
          <a:p>
            <a:pPr lvl="1" eaLnBrk="1" hangingPunct="1"/>
            <a:r>
              <a:rPr lang="en-US" smtClean="0"/>
              <a:t>Water shortages and pollution.</a:t>
            </a:r>
          </a:p>
          <a:p>
            <a:pPr eaLnBrk="1" hangingPunct="1"/>
            <a:r>
              <a:rPr lang="en-US" smtClean="0"/>
              <a:t>Limits by technology</a:t>
            </a:r>
          </a:p>
          <a:p>
            <a:pPr lvl="1" eaLnBrk="1" hangingPunct="1"/>
            <a:r>
              <a:rPr lang="en-US" smtClean="0"/>
              <a:t>May be available but not shared.</a:t>
            </a:r>
          </a:p>
          <a:p>
            <a:pPr lvl="1" eaLnBrk="1" hangingPunct="1"/>
            <a:r>
              <a:rPr lang="en-US" smtClean="0"/>
              <a:t>Maybe too expensive for some regions (e.g. desalination).</a:t>
            </a:r>
          </a:p>
        </p:txBody>
      </p:sp>
    </p:spTree>
    <p:extLst>
      <p:ext uri="{BB962C8B-B14F-4D97-AF65-F5344CB8AC3E}">
        <p14:creationId xmlns:p14="http://schemas.microsoft.com/office/powerpoint/2010/main" val="309092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1"/>
          <p:cNvSpPr>
            <a:spLocks noChangeArrowheads="1"/>
          </p:cNvSpPr>
          <p:nvPr/>
        </p:nvSpPr>
        <p:spPr bwMode="auto">
          <a:xfrm>
            <a:off x="4192588" y="1701800"/>
            <a:ext cx="3209925" cy="44767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99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AutoShape 40"/>
          <p:cNvSpPr>
            <a:spLocks noChangeArrowheads="1"/>
          </p:cNvSpPr>
          <p:nvPr/>
        </p:nvSpPr>
        <p:spPr bwMode="auto">
          <a:xfrm>
            <a:off x="4691063" y="5614988"/>
            <a:ext cx="2290762" cy="463550"/>
          </a:xfrm>
          <a:prstGeom prst="leftRightArrow">
            <a:avLst>
              <a:gd name="adj1" fmla="val 50000"/>
              <a:gd name="adj2" fmla="val 98836"/>
            </a:avLst>
          </a:prstGeom>
          <a:solidFill>
            <a:srgbClr val="99CCFF"/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3. Escaping the Malthusian Trap</a:t>
            </a:r>
            <a:endParaRPr lang="en-US" dirty="0" smtClean="0"/>
          </a:p>
        </p:txBody>
      </p:sp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1066800" y="1701800"/>
            <a:ext cx="7518400" cy="760413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Freeform 5"/>
          <p:cNvSpPr>
            <a:spLocks/>
          </p:cNvSpPr>
          <p:nvPr/>
        </p:nvSpPr>
        <p:spPr bwMode="auto">
          <a:xfrm>
            <a:off x="1066800" y="1447800"/>
            <a:ext cx="7772400" cy="4730750"/>
          </a:xfrm>
          <a:custGeom>
            <a:avLst/>
            <a:gdLst>
              <a:gd name="T0" fmla="*/ 0 w 2737"/>
              <a:gd name="T1" fmla="*/ 0 h 1345"/>
              <a:gd name="T2" fmla="*/ 0 w 2737"/>
              <a:gd name="T3" fmla="*/ 4727233 h 1345"/>
              <a:gd name="T4" fmla="*/ 7769560 w 2737"/>
              <a:gd name="T5" fmla="*/ 4727233 h 1345"/>
              <a:gd name="T6" fmla="*/ 0 60000 65536"/>
              <a:gd name="T7" fmla="*/ 0 60000 65536"/>
              <a:gd name="T8" fmla="*/ 0 60000 65536"/>
              <a:gd name="T9" fmla="*/ 0 w 2737"/>
              <a:gd name="T10" fmla="*/ 0 h 1345"/>
              <a:gd name="T11" fmla="*/ 2737 w 2737"/>
              <a:gd name="T12" fmla="*/ 1345 h 13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7" h="1345">
                <a:moveTo>
                  <a:pt x="0" y="0"/>
                </a:moveTo>
                <a:lnTo>
                  <a:pt x="0" y="1344"/>
                </a:lnTo>
                <a:lnTo>
                  <a:pt x="2736" y="1344"/>
                </a:lnTo>
              </a:path>
            </a:pathLst>
          </a:custGeom>
          <a:noFill/>
          <a:ln w="38100" cap="rnd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3552825" y="1692275"/>
            <a:ext cx="2330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000" b="1" i="0">
                <a:latin typeface="AvantGarde Bk BT" pitchFamily="34" charset="0"/>
              </a:rPr>
              <a:t>Carrying capacity</a:t>
            </a:r>
          </a:p>
        </p:txBody>
      </p:sp>
      <p:sp>
        <p:nvSpPr>
          <p:cNvPr id="48136" name="Freeform 8"/>
          <p:cNvSpPr>
            <a:spLocks/>
          </p:cNvSpPr>
          <p:nvPr/>
        </p:nvSpPr>
        <p:spPr bwMode="auto">
          <a:xfrm>
            <a:off x="6389688" y="1954213"/>
            <a:ext cx="1943100" cy="1268412"/>
          </a:xfrm>
          <a:custGeom>
            <a:avLst/>
            <a:gdLst>
              <a:gd name="T0" fmla="*/ 0 w 1104"/>
              <a:gd name="T1" fmla="*/ 1268412 h 720"/>
              <a:gd name="T2" fmla="*/ 637140 w 1104"/>
              <a:gd name="T3" fmla="*/ 447468 h 720"/>
              <a:gd name="T4" fmla="*/ 1943100 w 1104"/>
              <a:gd name="T5" fmla="*/ 0 h 720"/>
              <a:gd name="T6" fmla="*/ 0 60000 65536"/>
              <a:gd name="T7" fmla="*/ 0 60000 65536"/>
              <a:gd name="T8" fmla="*/ 0 60000 65536"/>
              <a:gd name="T9" fmla="*/ 0 w 1104"/>
              <a:gd name="T10" fmla="*/ 0 h 720"/>
              <a:gd name="T11" fmla="*/ 1104 w 1104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720">
                <a:moveTo>
                  <a:pt x="0" y="720"/>
                </a:moveTo>
                <a:cubicBezTo>
                  <a:pt x="60" y="642"/>
                  <a:pt x="178" y="374"/>
                  <a:pt x="362" y="254"/>
                </a:cubicBezTo>
                <a:cubicBezTo>
                  <a:pt x="546" y="134"/>
                  <a:pt x="950" y="53"/>
                  <a:pt x="1104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Freeform 10"/>
          <p:cNvSpPr>
            <a:spLocks/>
          </p:cNvSpPr>
          <p:nvPr/>
        </p:nvSpPr>
        <p:spPr bwMode="auto">
          <a:xfrm>
            <a:off x="6051550" y="3119438"/>
            <a:ext cx="2189163" cy="609600"/>
          </a:xfrm>
          <a:custGeom>
            <a:avLst/>
            <a:gdLst>
              <a:gd name="T0" fmla="*/ 0 w 1244"/>
              <a:gd name="T1" fmla="*/ 609600 h 346"/>
              <a:gd name="T2" fmla="*/ 714470 w 1244"/>
              <a:gd name="T3" fmla="*/ 89854 h 346"/>
              <a:gd name="T4" fmla="*/ 2189163 w 1244"/>
              <a:gd name="T5" fmla="*/ 72236 h 346"/>
              <a:gd name="T6" fmla="*/ 0 60000 65536"/>
              <a:gd name="T7" fmla="*/ 0 60000 65536"/>
              <a:gd name="T8" fmla="*/ 0 60000 65536"/>
              <a:gd name="T9" fmla="*/ 0 w 1244"/>
              <a:gd name="T10" fmla="*/ 0 h 346"/>
              <a:gd name="T11" fmla="*/ 1244 w 1244"/>
              <a:gd name="T12" fmla="*/ 346 h 3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4" h="346">
                <a:moveTo>
                  <a:pt x="0" y="346"/>
                </a:moveTo>
                <a:cubicBezTo>
                  <a:pt x="68" y="297"/>
                  <a:pt x="199" y="102"/>
                  <a:pt x="406" y="51"/>
                </a:cubicBezTo>
                <a:cubicBezTo>
                  <a:pt x="613" y="0"/>
                  <a:pt x="1070" y="43"/>
                  <a:pt x="1244" y="41"/>
                </a:cubicBezTo>
              </a:path>
            </a:pathLst>
          </a:cu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Text Box 12"/>
          <p:cNvSpPr txBox="1">
            <a:spLocks noChangeArrowheads="1"/>
          </p:cNvSpPr>
          <p:nvPr/>
        </p:nvSpPr>
        <p:spPr bwMode="auto">
          <a:xfrm>
            <a:off x="4630738" y="5673725"/>
            <a:ext cx="2417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600" b="1" i="0">
                <a:latin typeface="AvantGarde Bk BT" pitchFamily="34" charset="0"/>
              </a:rPr>
              <a:t>Demographic transition</a:t>
            </a:r>
          </a:p>
        </p:txBody>
      </p:sp>
      <p:sp>
        <p:nvSpPr>
          <p:cNvPr id="48139" name="Line 13"/>
          <p:cNvSpPr>
            <a:spLocks noChangeShapeType="1"/>
          </p:cNvSpPr>
          <p:nvPr/>
        </p:nvSpPr>
        <p:spPr bwMode="auto">
          <a:xfrm flipV="1">
            <a:off x="1320800" y="4995863"/>
            <a:ext cx="3125788" cy="841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Line 14"/>
          <p:cNvSpPr>
            <a:spLocks noChangeShapeType="1"/>
          </p:cNvSpPr>
          <p:nvPr/>
        </p:nvSpPr>
        <p:spPr bwMode="auto">
          <a:xfrm flipV="1">
            <a:off x="4446588" y="4827588"/>
            <a:ext cx="674687" cy="168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Line 15"/>
          <p:cNvSpPr>
            <a:spLocks noChangeShapeType="1"/>
          </p:cNvSpPr>
          <p:nvPr/>
        </p:nvSpPr>
        <p:spPr bwMode="auto">
          <a:xfrm flipV="1">
            <a:off x="5121275" y="4489450"/>
            <a:ext cx="338138" cy="338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2" name="Line 16"/>
          <p:cNvSpPr>
            <a:spLocks noChangeShapeType="1"/>
          </p:cNvSpPr>
          <p:nvPr/>
        </p:nvSpPr>
        <p:spPr bwMode="auto">
          <a:xfrm flipV="1">
            <a:off x="5459413" y="3222625"/>
            <a:ext cx="760412" cy="1266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Text Box 17"/>
          <p:cNvSpPr txBox="1">
            <a:spLocks noChangeArrowheads="1"/>
          </p:cNvSpPr>
          <p:nvPr/>
        </p:nvSpPr>
        <p:spPr bwMode="auto">
          <a:xfrm>
            <a:off x="2943225" y="5507038"/>
            <a:ext cx="1063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400" b="1" i="0">
                <a:latin typeface="AvantGarde Bk BT" pitchFamily="34" charset="0"/>
              </a:rPr>
              <a:t>Population</a:t>
            </a:r>
          </a:p>
        </p:txBody>
      </p:sp>
      <p:sp>
        <p:nvSpPr>
          <p:cNvPr id="48144" name="Text Box 18"/>
          <p:cNvSpPr txBox="1">
            <a:spLocks noChangeArrowheads="1"/>
          </p:cNvSpPr>
          <p:nvPr/>
        </p:nvSpPr>
        <p:spPr bwMode="auto">
          <a:xfrm>
            <a:off x="1235075" y="4691063"/>
            <a:ext cx="1020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400" b="1" i="0">
                <a:latin typeface="AvantGarde Bk BT" pitchFamily="34" charset="0"/>
              </a:rPr>
              <a:t>Resources</a:t>
            </a:r>
          </a:p>
        </p:txBody>
      </p:sp>
      <p:sp>
        <p:nvSpPr>
          <p:cNvPr id="48145" name="Line 19"/>
          <p:cNvSpPr>
            <a:spLocks noChangeShapeType="1"/>
          </p:cNvSpPr>
          <p:nvPr/>
        </p:nvSpPr>
        <p:spPr bwMode="auto">
          <a:xfrm flipV="1">
            <a:off x="4446588" y="4995863"/>
            <a:ext cx="1350962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6" name="Line 20"/>
          <p:cNvSpPr>
            <a:spLocks noChangeShapeType="1"/>
          </p:cNvSpPr>
          <p:nvPr/>
        </p:nvSpPr>
        <p:spPr bwMode="auto">
          <a:xfrm flipV="1">
            <a:off x="5121275" y="4573588"/>
            <a:ext cx="760413" cy="2540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7" name="Line 21"/>
          <p:cNvSpPr>
            <a:spLocks noChangeShapeType="1"/>
          </p:cNvSpPr>
          <p:nvPr/>
        </p:nvSpPr>
        <p:spPr bwMode="auto">
          <a:xfrm flipV="1">
            <a:off x="5459413" y="3813175"/>
            <a:ext cx="760412" cy="6762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8" name="Oval 22"/>
          <p:cNvSpPr>
            <a:spLocks noChangeArrowheads="1"/>
          </p:cNvSpPr>
          <p:nvPr/>
        </p:nvSpPr>
        <p:spPr bwMode="auto">
          <a:xfrm>
            <a:off x="4349750" y="4900613"/>
            <a:ext cx="169863" cy="168275"/>
          </a:xfrm>
          <a:prstGeom prst="ellipse">
            <a:avLst/>
          </a:prstGeom>
          <a:solidFill>
            <a:srgbClr val="CC99FF"/>
          </a:solidFill>
          <a:ln w="254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9" name="Oval 23"/>
          <p:cNvSpPr>
            <a:spLocks noChangeArrowheads="1"/>
          </p:cNvSpPr>
          <p:nvPr/>
        </p:nvSpPr>
        <p:spPr bwMode="auto">
          <a:xfrm>
            <a:off x="5026025" y="4730750"/>
            <a:ext cx="169863" cy="169863"/>
          </a:xfrm>
          <a:prstGeom prst="ellipse">
            <a:avLst/>
          </a:prstGeom>
          <a:solidFill>
            <a:srgbClr val="CC99FF"/>
          </a:solidFill>
          <a:ln w="254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0" name="Oval 24"/>
          <p:cNvSpPr>
            <a:spLocks noChangeArrowheads="1"/>
          </p:cNvSpPr>
          <p:nvPr/>
        </p:nvSpPr>
        <p:spPr bwMode="auto">
          <a:xfrm>
            <a:off x="5408613" y="4319588"/>
            <a:ext cx="169862" cy="169862"/>
          </a:xfrm>
          <a:prstGeom prst="ellipse">
            <a:avLst/>
          </a:prstGeom>
          <a:solidFill>
            <a:srgbClr val="CC99FF"/>
          </a:solidFill>
          <a:ln w="254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1" name="Text Box 25"/>
          <p:cNvSpPr txBox="1">
            <a:spLocks noChangeArrowheads="1"/>
          </p:cNvSpPr>
          <p:nvPr/>
        </p:nvSpPr>
        <p:spPr bwMode="auto">
          <a:xfrm>
            <a:off x="6642100" y="3424238"/>
            <a:ext cx="133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600" b="1" i="0">
                <a:latin typeface="AvantGarde Bk BT" pitchFamily="34" charset="0"/>
              </a:rPr>
              <a:t>21st century</a:t>
            </a:r>
          </a:p>
        </p:txBody>
      </p:sp>
      <p:sp>
        <p:nvSpPr>
          <p:cNvPr id="48152" name="Line 26"/>
          <p:cNvSpPr>
            <a:spLocks noChangeShapeType="1"/>
          </p:cNvSpPr>
          <p:nvPr/>
        </p:nvSpPr>
        <p:spPr bwMode="auto">
          <a:xfrm>
            <a:off x="4024313" y="4489450"/>
            <a:ext cx="336550" cy="422275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3" name="Text Box 27"/>
          <p:cNvSpPr txBox="1">
            <a:spLocks noChangeArrowheads="1"/>
          </p:cNvSpPr>
          <p:nvPr/>
        </p:nvSpPr>
        <p:spPr bwMode="auto">
          <a:xfrm>
            <a:off x="3094038" y="4187825"/>
            <a:ext cx="984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600" b="1" i="0">
                <a:latin typeface="AvantGarde Bk BT" pitchFamily="34" charset="0"/>
              </a:rPr>
              <a:t>Creative</a:t>
            </a:r>
          </a:p>
          <a:p>
            <a:r>
              <a:rPr lang="en-US" sz="1600" b="1" i="0">
                <a:latin typeface="AvantGarde Bk BT" pitchFamily="34" charset="0"/>
              </a:rPr>
              <a:t>pressure</a:t>
            </a:r>
          </a:p>
        </p:txBody>
      </p:sp>
      <p:sp>
        <p:nvSpPr>
          <p:cNvPr id="48154" name="Line 28"/>
          <p:cNvSpPr>
            <a:spLocks noChangeShapeType="1"/>
          </p:cNvSpPr>
          <p:nvPr/>
        </p:nvSpPr>
        <p:spPr bwMode="auto">
          <a:xfrm flipV="1">
            <a:off x="6219825" y="2968625"/>
            <a:ext cx="760413" cy="2540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5" name="Line 29"/>
          <p:cNvSpPr>
            <a:spLocks noChangeShapeType="1"/>
          </p:cNvSpPr>
          <p:nvPr/>
        </p:nvSpPr>
        <p:spPr bwMode="auto">
          <a:xfrm flipV="1">
            <a:off x="6219825" y="2630488"/>
            <a:ext cx="760413" cy="59213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6" name="Line 30"/>
          <p:cNvSpPr>
            <a:spLocks noChangeShapeType="1"/>
          </p:cNvSpPr>
          <p:nvPr/>
        </p:nvSpPr>
        <p:spPr bwMode="auto">
          <a:xfrm flipV="1">
            <a:off x="6219825" y="2292350"/>
            <a:ext cx="760413" cy="9302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7" name="Oval 31"/>
          <p:cNvSpPr>
            <a:spLocks noChangeArrowheads="1"/>
          </p:cNvSpPr>
          <p:nvPr/>
        </p:nvSpPr>
        <p:spPr bwMode="auto">
          <a:xfrm>
            <a:off x="6135688" y="3136900"/>
            <a:ext cx="168275" cy="169863"/>
          </a:xfrm>
          <a:prstGeom prst="ellipse">
            <a:avLst/>
          </a:prstGeom>
          <a:solidFill>
            <a:srgbClr val="CC99FF"/>
          </a:solidFill>
          <a:ln w="254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8" name="Text Box 32"/>
          <p:cNvSpPr txBox="1">
            <a:spLocks noChangeArrowheads="1"/>
          </p:cNvSpPr>
          <p:nvPr/>
        </p:nvSpPr>
        <p:spPr bwMode="auto">
          <a:xfrm>
            <a:off x="4003675" y="2635250"/>
            <a:ext cx="15271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600" b="1" i="0">
                <a:latin typeface="AvantGarde Bk BT" pitchFamily="34" charset="0"/>
              </a:rPr>
              <a:t>Environmental</a:t>
            </a:r>
          </a:p>
          <a:p>
            <a:r>
              <a:rPr lang="en-US" sz="1600" b="1" i="0">
                <a:latin typeface="AvantGarde Bk BT" pitchFamily="34" charset="0"/>
              </a:rPr>
              <a:t>degradation</a:t>
            </a:r>
          </a:p>
        </p:txBody>
      </p:sp>
      <p:sp>
        <p:nvSpPr>
          <p:cNvPr id="48159" name="Line 33"/>
          <p:cNvSpPr>
            <a:spLocks noChangeShapeType="1"/>
          </p:cNvSpPr>
          <p:nvPr/>
        </p:nvSpPr>
        <p:spPr bwMode="auto">
          <a:xfrm>
            <a:off x="5375275" y="3052763"/>
            <a:ext cx="676275" cy="169862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60" name="Freeform 4"/>
          <p:cNvSpPr>
            <a:spLocks/>
          </p:cNvSpPr>
          <p:nvPr/>
        </p:nvSpPr>
        <p:spPr bwMode="auto">
          <a:xfrm>
            <a:off x="1320800" y="2546350"/>
            <a:ext cx="7011988" cy="3090863"/>
          </a:xfrm>
          <a:custGeom>
            <a:avLst/>
            <a:gdLst>
              <a:gd name="T0" fmla="*/ 0 w 3312"/>
              <a:gd name="T1" fmla="*/ 3090863 h 1468"/>
              <a:gd name="T2" fmla="*/ 3563157 w 3312"/>
              <a:gd name="T3" fmla="*/ 2587650 h 1468"/>
              <a:gd name="T4" fmla="*/ 5258992 w 3312"/>
              <a:gd name="T5" fmla="*/ 488474 h 1468"/>
              <a:gd name="T6" fmla="*/ 7011988 w 3312"/>
              <a:gd name="T7" fmla="*/ 0 h 1468"/>
              <a:gd name="T8" fmla="*/ 0 60000 65536"/>
              <a:gd name="T9" fmla="*/ 0 60000 65536"/>
              <a:gd name="T10" fmla="*/ 0 60000 65536"/>
              <a:gd name="T11" fmla="*/ 0 60000 65536"/>
              <a:gd name="T12" fmla="*/ 0 w 3312"/>
              <a:gd name="T13" fmla="*/ 0 h 1468"/>
              <a:gd name="T14" fmla="*/ 3312 w 3312"/>
              <a:gd name="T15" fmla="*/ 1468 h 14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12" h="1468">
                <a:moveTo>
                  <a:pt x="0" y="1468"/>
                </a:moveTo>
                <a:cubicBezTo>
                  <a:pt x="280" y="1428"/>
                  <a:pt x="1269" y="1435"/>
                  <a:pt x="1683" y="1229"/>
                </a:cubicBezTo>
                <a:cubicBezTo>
                  <a:pt x="2097" y="1023"/>
                  <a:pt x="2213" y="437"/>
                  <a:pt x="2484" y="232"/>
                </a:cubicBezTo>
                <a:cubicBezTo>
                  <a:pt x="2755" y="27"/>
                  <a:pt x="3036" y="6"/>
                  <a:pt x="3312" y="0"/>
                </a:cubicBezTo>
              </a:path>
            </a:pathLst>
          </a:custGeom>
          <a:noFill/>
          <a:ln w="444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61" name="Line 34"/>
          <p:cNvSpPr>
            <a:spLocks noChangeShapeType="1"/>
          </p:cNvSpPr>
          <p:nvPr/>
        </p:nvSpPr>
        <p:spPr bwMode="auto">
          <a:xfrm>
            <a:off x="2587625" y="5080000"/>
            <a:ext cx="0" cy="422275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62" name="Text Box 35"/>
          <p:cNvSpPr txBox="1">
            <a:spLocks noChangeArrowheads="1"/>
          </p:cNvSpPr>
          <p:nvPr/>
        </p:nvSpPr>
        <p:spPr bwMode="auto">
          <a:xfrm>
            <a:off x="4889500" y="5168900"/>
            <a:ext cx="1858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600" b="1" i="0">
                <a:latin typeface="AvantGarde Bk BT" pitchFamily="34" charset="0"/>
              </a:rPr>
              <a:t>19th-20th century</a:t>
            </a:r>
          </a:p>
        </p:txBody>
      </p:sp>
      <p:sp>
        <p:nvSpPr>
          <p:cNvPr id="48163" name="Line 36"/>
          <p:cNvSpPr>
            <a:spLocks noChangeShapeType="1"/>
          </p:cNvSpPr>
          <p:nvPr/>
        </p:nvSpPr>
        <p:spPr bwMode="auto">
          <a:xfrm flipH="1">
            <a:off x="3009900" y="2278063"/>
            <a:ext cx="9525" cy="3140075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64" name="Text Box 37"/>
          <p:cNvSpPr txBox="1">
            <a:spLocks noChangeArrowheads="1"/>
          </p:cNvSpPr>
          <p:nvPr/>
        </p:nvSpPr>
        <p:spPr bwMode="auto">
          <a:xfrm>
            <a:off x="1273175" y="2851150"/>
            <a:ext cx="1704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600" b="1" i="0">
                <a:latin typeface="Arial Narrow" pitchFamily="34" charset="0"/>
              </a:rPr>
              <a:t>Neo-Malthusianism</a:t>
            </a:r>
          </a:p>
        </p:txBody>
      </p:sp>
      <p:sp>
        <p:nvSpPr>
          <p:cNvPr id="48165" name="Text Box 38"/>
          <p:cNvSpPr txBox="1">
            <a:spLocks noChangeArrowheads="1"/>
          </p:cNvSpPr>
          <p:nvPr/>
        </p:nvSpPr>
        <p:spPr bwMode="auto">
          <a:xfrm>
            <a:off x="1150938" y="5080000"/>
            <a:ext cx="133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600" b="1" i="0">
                <a:latin typeface="Arial Narrow" pitchFamily="34" charset="0"/>
              </a:rPr>
              <a:t>Malthusianism</a:t>
            </a:r>
          </a:p>
        </p:txBody>
      </p:sp>
    </p:spTree>
    <p:extLst>
      <p:ext uri="{BB962C8B-B14F-4D97-AF65-F5344CB8AC3E}">
        <p14:creationId xmlns:p14="http://schemas.microsoft.com/office/powerpoint/2010/main" val="145898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The Geopolitical Challenge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Resource Dependency</a:t>
            </a:r>
          </a:p>
          <a:p>
            <a:pPr marL="457200" indent="-457200">
              <a:buAutoNum type="arabicPeriod"/>
            </a:pPr>
            <a:r>
              <a:rPr lang="en-US" dirty="0" smtClean="0"/>
              <a:t>Resource Theft and Plunder</a:t>
            </a:r>
          </a:p>
          <a:p>
            <a:pPr marL="457200" indent="-457200">
              <a:buAutoNum type="arabicPeriod"/>
            </a:pPr>
            <a:r>
              <a:rPr lang="en-US" dirty="0" smtClean="0"/>
              <a:t>Resource Wars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827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Resource Dependency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Supply Dependency</a:t>
            </a:r>
          </a:p>
          <a:p>
            <a:pPr lvl="1"/>
            <a:r>
              <a:rPr lang="en-US" dirty="0" smtClean="0"/>
              <a:t>Importers of natural resources.</a:t>
            </a:r>
          </a:p>
          <a:p>
            <a:pPr lvl="1"/>
            <a:r>
              <a:rPr lang="en-US" dirty="0" smtClean="0"/>
              <a:t>Depend on foreign markets for some strategic resources.</a:t>
            </a:r>
            <a:endParaRPr lang="en-US" dirty="0"/>
          </a:p>
          <a:p>
            <a:r>
              <a:rPr lang="en-US" dirty="0" smtClean="0"/>
              <a:t>Demand Dependency</a:t>
            </a:r>
          </a:p>
          <a:p>
            <a:pPr lvl="1"/>
            <a:r>
              <a:rPr lang="en-US" dirty="0" smtClean="0"/>
              <a:t>Exporters of natural resources.</a:t>
            </a:r>
          </a:p>
          <a:p>
            <a:pPr lvl="1"/>
            <a:r>
              <a:rPr lang="en-US" dirty="0" smtClean="0"/>
              <a:t>Often rely on a limited array of resources and/or a few major purchasers.</a:t>
            </a:r>
          </a:p>
          <a:p>
            <a:pPr lvl="1"/>
            <a:r>
              <a:rPr lang="en-US" dirty="0" smtClean="0"/>
              <a:t>Cash crops (bananas, coffee, cacao).</a:t>
            </a:r>
          </a:p>
          <a:p>
            <a:r>
              <a:rPr lang="en-US" dirty="0" smtClean="0"/>
              <a:t>Risks</a:t>
            </a:r>
          </a:p>
          <a:p>
            <a:pPr lvl="1"/>
            <a:r>
              <a:rPr lang="en-US" dirty="0" smtClean="0"/>
              <a:t>Price fluctuations.</a:t>
            </a:r>
          </a:p>
          <a:p>
            <a:pPr lvl="1"/>
            <a:r>
              <a:rPr lang="en-US" dirty="0" smtClean="0"/>
              <a:t>Supply disruptions (political instability).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0197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Dependence on Foreign Mineral Supplies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521287"/>
              </p:ext>
            </p:extLst>
          </p:nvPr>
        </p:nvGraphicFramePr>
        <p:xfrm>
          <a:off x="757238" y="1311275"/>
          <a:ext cx="8245476" cy="51917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252717"/>
                <a:gridCol w="1656271"/>
                <a:gridCol w="2216989"/>
                <a:gridCol w="31194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Mineral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% Imported (2000)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Sources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Bauxite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Australia, Guinea, Jamaica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Aluminum</a:t>
                      </a:r>
                      <a:r>
                        <a:rPr lang="en-US" sz="1400" baseline="0" dirty="0" smtClean="0"/>
                        <a:t> production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Columbium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Brazil, Canada,</a:t>
                      </a:r>
                      <a:r>
                        <a:rPr lang="en-US" sz="1400" baseline="0" dirty="0" smtClean="0"/>
                        <a:t> Germany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Additive</a:t>
                      </a:r>
                      <a:r>
                        <a:rPr lang="en-US" sz="1400" baseline="0" dirty="0" smtClean="0"/>
                        <a:t> for steelmaking &amp; alloys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Manganese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S. Africa, Gabon, Australia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Steelmaking, batteries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Mica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India, Belgium, Germany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Electronics</a:t>
                      </a:r>
                      <a:r>
                        <a:rPr lang="en-US" sz="1400" baseline="0" dirty="0" smtClean="0"/>
                        <a:t> &amp; electrical equipment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Quartz</a:t>
                      </a:r>
                      <a:r>
                        <a:rPr lang="en-US" sz="1400" baseline="0" dirty="0" smtClean="0"/>
                        <a:t> crystals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Brazil,</a:t>
                      </a:r>
                      <a:r>
                        <a:rPr lang="en-US" sz="1400" baseline="0" dirty="0" smtClean="0"/>
                        <a:t> Germany, Madagascar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Electronics, Optics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Platinum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S. Africa,</a:t>
                      </a:r>
                      <a:r>
                        <a:rPr lang="en-US" sz="1400" baseline="0" dirty="0" smtClean="0"/>
                        <a:t> Russia, UK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Catalysts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Tantalum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Australia,</a:t>
                      </a:r>
                      <a:r>
                        <a:rPr lang="en-US" sz="1400" baseline="0" dirty="0" smtClean="0"/>
                        <a:t> China, Thailand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Capacitors, </a:t>
                      </a:r>
                      <a:r>
                        <a:rPr lang="en-US" sz="1400" dirty="0" err="1" smtClean="0"/>
                        <a:t>superalloys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Chromium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S. Africa, Russia, Kazakhstan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Steel, chemicals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Potash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Canada, Russia, Belarus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Fertilizers, chemicals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Tungsten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China, Russia, Bolivia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Electrical &amp; electronic</a:t>
                      </a:r>
                      <a:r>
                        <a:rPr lang="en-US" sz="1400" baseline="0" dirty="0" smtClean="0"/>
                        <a:t> equipment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Zinc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Canada, Mexico,</a:t>
                      </a:r>
                      <a:r>
                        <a:rPr lang="en-US" sz="1400" baseline="0" dirty="0" smtClean="0"/>
                        <a:t> Peru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Galvanizing,</a:t>
                      </a:r>
                      <a:r>
                        <a:rPr lang="en-US" sz="1400" baseline="0" dirty="0" smtClean="0"/>
                        <a:t> alloys, brass and bronze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Nickel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Canada,</a:t>
                      </a:r>
                      <a:r>
                        <a:rPr lang="en-US" sz="1400" baseline="0" dirty="0" smtClean="0"/>
                        <a:t> Norway, Russia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Stainless steel, </a:t>
                      </a:r>
                      <a:r>
                        <a:rPr lang="en-US" sz="1400" dirty="0" err="1" smtClean="0"/>
                        <a:t>superalloys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Silver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Canada, Mexico, Peru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Electrical products, catalysts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0365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Dependency of some Nations on Agricultural Exports (in % of Total Exports), 1997</a:t>
            </a:r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234466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16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2. Resources Theft and Plunder</a:t>
            </a:r>
          </a:p>
        </p:txBody>
      </p:sp>
      <p:sp>
        <p:nvSpPr>
          <p:cNvPr id="57348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Economic systems and resources</a:t>
            </a:r>
          </a:p>
          <a:p>
            <a:pPr lvl="1" eaLnBrk="1" hangingPunct="1"/>
            <a:r>
              <a:rPr lang="en-US" dirty="0" smtClean="0"/>
              <a:t>Market economies:</a:t>
            </a:r>
          </a:p>
          <a:p>
            <a:pPr lvl="2"/>
            <a:r>
              <a:rPr lang="en-US" dirty="0" smtClean="0"/>
              <a:t>Tend to use resources more efficiently.</a:t>
            </a:r>
          </a:p>
          <a:p>
            <a:pPr lvl="2" eaLnBrk="1" hangingPunct="1"/>
            <a:r>
              <a:rPr lang="en-US" dirty="0" smtClean="0"/>
              <a:t>Incentives for better use of existing resources and finding new resources.</a:t>
            </a:r>
          </a:p>
          <a:p>
            <a:pPr lvl="1" eaLnBrk="1" hangingPunct="1"/>
            <a:r>
              <a:rPr lang="en-US" dirty="0" smtClean="0"/>
              <a:t>Centrally-planned and socialists economies:</a:t>
            </a:r>
          </a:p>
          <a:p>
            <a:pPr lvl="2"/>
            <a:r>
              <a:rPr lang="en-US" dirty="0" smtClean="0"/>
              <a:t>Tend to waste resources.</a:t>
            </a:r>
          </a:p>
          <a:p>
            <a:pPr lvl="1"/>
            <a:r>
              <a:rPr lang="en-US" dirty="0" smtClean="0"/>
              <a:t>Dictatorships:</a:t>
            </a:r>
          </a:p>
          <a:p>
            <a:pPr lvl="2"/>
            <a:r>
              <a:rPr lang="en-US" dirty="0" smtClean="0"/>
              <a:t>Resources to support regimes.</a:t>
            </a:r>
          </a:p>
          <a:p>
            <a:r>
              <a:rPr lang="en-US" dirty="0"/>
              <a:t>Resources </a:t>
            </a:r>
            <a:r>
              <a:rPr lang="en-US" dirty="0" smtClean="0"/>
              <a:t>capture / looting</a:t>
            </a:r>
            <a:endParaRPr lang="en-US" dirty="0"/>
          </a:p>
          <a:p>
            <a:pPr lvl="1"/>
            <a:r>
              <a:rPr lang="en-US" dirty="0" smtClean="0"/>
              <a:t>Frictions </a:t>
            </a:r>
            <a:r>
              <a:rPr lang="en-US" dirty="0"/>
              <a:t>and competition for access.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group secure / capture the resource and makes it unavailable to others.</a:t>
            </a:r>
          </a:p>
          <a:p>
            <a:pPr lvl="1"/>
            <a:r>
              <a:rPr lang="en-US" dirty="0"/>
              <a:t>This capture either takes place through legislation </a:t>
            </a:r>
            <a:r>
              <a:rPr lang="en-US" dirty="0" smtClean="0"/>
              <a:t>or </a:t>
            </a:r>
            <a:r>
              <a:rPr lang="en-US" dirty="0"/>
              <a:t>force.</a:t>
            </a:r>
          </a:p>
          <a:p>
            <a:pPr lvl="1"/>
            <a:r>
              <a:rPr lang="en-US" dirty="0"/>
              <a:t>Leads to marginalization and risks of conflicts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008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Resource Conflicts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968838"/>
              </p:ext>
            </p:extLst>
          </p:nvPr>
        </p:nvGraphicFramePr>
        <p:xfrm>
          <a:off x="757238" y="1311275"/>
          <a:ext cx="8245476" cy="4206240"/>
        </p:xfrm>
        <a:graphic>
          <a:graphicData uri="http://schemas.openxmlformats.org/drawingml/2006/table">
            <a:tbl>
              <a:tblPr firstCol="1" bandRow="1">
                <a:tableStyleId>{68D230F3-CF80-4859-8CE7-A43EE81993B5}</a:tableStyleId>
              </a:tblPr>
              <a:tblGrid>
                <a:gridCol w="1873819"/>
                <a:gridCol w="63716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War / Coup d'état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Formal conflict between states.</a:t>
                      </a:r>
                    </a:p>
                    <a:p>
                      <a:r>
                        <a:rPr lang="en-US" dirty="0" smtClean="0"/>
                        <a:t>Algeria (gas), Angola (oil), Chad (oil), Iran-Iraq (oil), Iraq-Kuwait (oil), Liberia (iron ore, rubber), Nicaragua (coffee).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Separation from an existing state.</a:t>
                      </a:r>
                    </a:p>
                    <a:p>
                      <a:r>
                        <a:rPr lang="en-US" dirty="0" smtClean="0"/>
                        <a:t>Angola/Cabinda (oil), Caucasus (oil), Indonesia (oil, copper, gold), Nigeria/Biafra (oil).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Rebellion / rioting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Rejection of authority.</a:t>
                      </a:r>
                    </a:p>
                    <a:p>
                      <a:r>
                        <a:rPr lang="en-US" dirty="0" smtClean="0"/>
                        <a:t>El Salvador (coffee), Guatemala (cropland), Israel-Palestine (water), Mexico (cropland).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Warlordism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Informal control of a territory, mostly through force.</a:t>
                      </a:r>
                    </a:p>
                    <a:p>
                      <a:r>
                        <a:rPr lang="en-US" dirty="0" smtClean="0"/>
                        <a:t>Afghanistan (opium), Angola (diamonds), Burma (timber, opium), Caucasus (drugs), Cambodia (gems, timber), Columbia (cocaine), Liberia (timber, diamonds,</a:t>
                      </a:r>
                      <a:r>
                        <a:rPr lang="en-US" baseline="0" dirty="0" smtClean="0"/>
                        <a:t> drugs), Peru (cocaine), Sierra Leone (diamonds), Somalia (piracy, bananas).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6735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Phases to Bankrupt a Country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Phase 1: Capture of the added value</a:t>
            </a:r>
          </a:p>
          <a:p>
            <a:pPr lvl="1"/>
            <a:r>
              <a:rPr lang="en-US" dirty="0" smtClean="0"/>
              <a:t>“Taxes” on a variety of activities.</a:t>
            </a:r>
          </a:p>
          <a:p>
            <a:pPr lvl="1"/>
            <a:r>
              <a:rPr lang="en-US" dirty="0" smtClean="0"/>
              <a:t>Cronies in key positions.</a:t>
            </a:r>
          </a:p>
          <a:p>
            <a:pPr lvl="1"/>
            <a:r>
              <a:rPr lang="en-US" dirty="0" smtClean="0"/>
              <a:t>Socialism (redistribution) as a marketing strategy.</a:t>
            </a:r>
          </a:p>
          <a:p>
            <a:r>
              <a:rPr lang="en-US" dirty="0" smtClean="0"/>
              <a:t>Phase 2: Plunder of the physical capital</a:t>
            </a:r>
          </a:p>
          <a:p>
            <a:pPr lvl="1"/>
            <a:r>
              <a:rPr lang="en-US" dirty="0" smtClean="0"/>
              <a:t>Nationalization of assets, both domestic and foreign.</a:t>
            </a:r>
          </a:p>
          <a:p>
            <a:pPr lvl="1"/>
            <a:r>
              <a:rPr lang="en-US" dirty="0" smtClean="0"/>
              <a:t>Permanent emergencies and blaming foreign interests.</a:t>
            </a:r>
          </a:p>
          <a:p>
            <a:r>
              <a:rPr lang="en-US" dirty="0" smtClean="0"/>
              <a:t>Phase 3: Inflation and hyperinflation</a:t>
            </a:r>
          </a:p>
          <a:p>
            <a:pPr lvl="1"/>
            <a:r>
              <a:rPr lang="en-US" dirty="0" smtClean="0"/>
              <a:t>No capital and resources left to plunder.</a:t>
            </a:r>
          </a:p>
          <a:p>
            <a:pPr lvl="1"/>
            <a:r>
              <a:rPr lang="en-US" dirty="0" smtClean="0"/>
              <a:t>Lost in confidence from the population / money printing.</a:t>
            </a:r>
          </a:p>
          <a:p>
            <a:pPr lvl="1"/>
            <a:r>
              <a:rPr lang="en-US" dirty="0" smtClean="0"/>
              <a:t>Destruction of the currency and the economy.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785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The </a:t>
            </a:r>
            <a:r>
              <a:rPr lang="en-US" dirty="0"/>
              <a:t>Agricultural Revolution (Neolithic Revolution), 10,000 BC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7058"/>
            <a:ext cx="9144000" cy="4778391"/>
          </a:xfrm>
          <a:prstGeom prst="rect">
            <a:avLst/>
          </a:prstGeom>
        </p:spPr>
      </p:pic>
      <p:sp>
        <p:nvSpPr>
          <p:cNvPr id="4" name="Oval 7" descr="Wide upward diagonal"/>
          <p:cNvSpPr>
            <a:spLocks noChangeArrowheads="1"/>
          </p:cNvSpPr>
          <p:nvPr/>
        </p:nvSpPr>
        <p:spPr bwMode="auto">
          <a:xfrm rot="1065825">
            <a:off x="721916" y="2374804"/>
            <a:ext cx="442913" cy="966787"/>
          </a:xfrm>
          <a:prstGeom prst="ellipse">
            <a:avLst/>
          </a:prstGeom>
          <a:pattFill prst="wdUpDiag">
            <a:fgClr>
              <a:srgbClr val="FF9900">
                <a:alpha val="39999"/>
              </a:srgbClr>
            </a:fgClr>
            <a:bgClr>
              <a:schemeClr val="bg1">
                <a:alpha val="39999"/>
              </a:schemeClr>
            </a:bgClr>
          </a:patt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89534" y="3322172"/>
            <a:ext cx="110767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Nile</a:t>
            </a:r>
          </a:p>
          <a:p>
            <a:pPr algn="ctr"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(5,000 B.C.)</a:t>
            </a:r>
          </a:p>
        </p:txBody>
      </p:sp>
      <p:sp>
        <p:nvSpPr>
          <p:cNvPr id="6" name="Oval 9" descr="Wide upward diagonal"/>
          <p:cNvSpPr>
            <a:spLocks noChangeArrowheads="1"/>
          </p:cNvSpPr>
          <p:nvPr/>
        </p:nvSpPr>
        <p:spPr bwMode="auto">
          <a:xfrm rot="20114270">
            <a:off x="2056758" y="2108172"/>
            <a:ext cx="342900" cy="901700"/>
          </a:xfrm>
          <a:prstGeom prst="ellipse">
            <a:avLst/>
          </a:prstGeom>
          <a:pattFill prst="wdUpDiag">
            <a:fgClr>
              <a:srgbClr val="FF9900">
                <a:alpha val="39999"/>
              </a:srgbClr>
            </a:fgClr>
            <a:bgClr>
              <a:schemeClr val="bg1">
                <a:alpha val="39999"/>
              </a:schemeClr>
            </a:bgClr>
          </a:patt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336254" y="1385962"/>
            <a:ext cx="123110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Mesopotamia</a:t>
            </a:r>
          </a:p>
          <a:p>
            <a:pPr algn="ctr"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(6,500 B.C.)</a:t>
            </a:r>
          </a:p>
        </p:txBody>
      </p:sp>
      <p:sp>
        <p:nvSpPr>
          <p:cNvPr id="8" name="Oval 11" descr="Wide upward diagonal"/>
          <p:cNvSpPr>
            <a:spLocks noChangeArrowheads="1"/>
          </p:cNvSpPr>
          <p:nvPr/>
        </p:nvSpPr>
        <p:spPr bwMode="auto">
          <a:xfrm rot="1455796">
            <a:off x="3997031" y="3153767"/>
            <a:ext cx="320675" cy="829255"/>
          </a:xfrm>
          <a:prstGeom prst="ellipse">
            <a:avLst/>
          </a:prstGeom>
          <a:pattFill prst="wdUpDiag">
            <a:fgClr>
              <a:srgbClr val="FF9900">
                <a:alpha val="39999"/>
              </a:srgbClr>
            </a:fgClr>
            <a:bgClr>
              <a:schemeClr val="bg1">
                <a:alpha val="39999"/>
              </a:schemeClr>
            </a:bgClr>
          </a:patt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660775" y="2547788"/>
            <a:ext cx="110767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Indus</a:t>
            </a:r>
          </a:p>
          <a:p>
            <a:pPr algn="ctr"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(4,700 B.C.)</a:t>
            </a:r>
          </a:p>
        </p:txBody>
      </p:sp>
      <p:sp>
        <p:nvSpPr>
          <p:cNvPr id="10" name="Oval 13" descr="Wide upward diagonal"/>
          <p:cNvSpPr>
            <a:spLocks noChangeArrowheads="1"/>
          </p:cNvSpPr>
          <p:nvPr/>
        </p:nvSpPr>
        <p:spPr bwMode="auto">
          <a:xfrm rot="-4233150">
            <a:off x="5624683" y="3534935"/>
            <a:ext cx="320675" cy="599343"/>
          </a:xfrm>
          <a:prstGeom prst="ellipse">
            <a:avLst/>
          </a:prstGeom>
          <a:pattFill prst="wdUpDiag">
            <a:fgClr>
              <a:srgbClr val="FF9900">
                <a:alpha val="39999"/>
              </a:srgbClr>
            </a:fgClr>
            <a:bgClr>
              <a:schemeClr val="bg1">
                <a:alpha val="39999"/>
              </a:schemeClr>
            </a:bgClr>
          </a:patt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119511" y="3124504"/>
            <a:ext cx="110767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Ganges</a:t>
            </a:r>
          </a:p>
          <a:p>
            <a:pPr algn="ctr"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(4,700 B.C.)</a:t>
            </a:r>
          </a:p>
        </p:txBody>
      </p:sp>
      <p:sp>
        <p:nvSpPr>
          <p:cNvPr id="12" name="Oval 15" descr="Wide upward diagonal"/>
          <p:cNvSpPr>
            <a:spLocks noChangeArrowheads="1"/>
          </p:cNvSpPr>
          <p:nvPr/>
        </p:nvSpPr>
        <p:spPr bwMode="auto">
          <a:xfrm rot="-7083832">
            <a:off x="7351743" y="1997136"/>
            <a:ext cx="320675" cy="509588"/>
          </a:xfrm>
          <a:prstGeom prst="ellipse">
            <a:avLst/>
          </a:prstGeom>
          <a:pattFill prst="wdUpDiag">
            <a:fgClr>
              <a:srgbClr val="FF9900">
                <a:alpha val="39999"/>
              </a:srgbClr>
            </a:fgClr>
            <a:bgClr>
              <a:schemeClr val="bg1">
                <a:alpha val="39999"/>
              </a:schemeClr>
            </a:bgClr>
          </a:patt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6856383" y="1577759"/>
            <a:ext cx="110767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Huang He</a:t>
            </a:r>
          </a:p>
          <a:p>
            <a:pPr algn="ctr"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(4,500 B.C.)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813967" y="1823981"/>
            <a:ext cx="23764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chemeClr val="bg1"/>
                </a:solidFill>
                <a:latin typeface="Arial Narrow" pitchFamily="34" charset="0"/>
              </a:rPr>
              <a:t>(“The land between rivers”)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74922" y="5400004"/>
            <a:ext cx="3598863" cy="1323975"/>
          </a:xfrm>
          <a:prstGeom prst="rect">
            <a:avLst/>
          </a:prstGeom>
          <a:ln w="317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000000"/>
                </a:solidFill>
              </a:rPr>
              <a:t>Domestication </a:t>
            </a:r>
            <a:r>
              <a:rPr lang="en-US" sz="1600" b="1" dirty="0">
                <a:solidFill>
                  <a:srgbClr val="000000"/>
                </a:solidFill>
              </a:rPr>
              <a:t>(crops &amp; animals)</a:t>
            </a: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</a:rPr>
              <a:t>Sedentary lifestyle (property)</a:t>
            </a: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</a:rPr>
              <a:t>Irrigated agriculture (collective effort)</a:t>
            </a: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</a:rPr>
              <a:t>Agricultural surpluses (specialization)</a:t>
            </a: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</a:rPr>
              <a:t>Governments (states / stratification)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872210" y="5400004"/>
            <a:ext cx="3195637" cy="1077913"/>
          </a:xfrm>
          <a:prstGeom prst="rect">
            <a:avLst/>
          </a:prstGeom>
          <a:ln w="3175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</a:rPr>
              <a:t>Metallurgy (weapons, instruments)</a:t>
            </a: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</a:rPr>
              <a:t>Wheel (transportation)</a:t>
            </a: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</a:rPr>
              <a:t>Pottery (storage)</a:t>
            </a: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</a:rPr>
              <a:t>Writing and numbers (taxation)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165975" y="5905500"/>
            <a:ext cx="19780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 Narrow" pitchFamily="34" charset="0"/>
              </a:rPr>
              <a:t>World’s population (5-10 million mostly nomadic)</a:t>
            </a:r>
          </a:p>
        </p:txBody>
      </p:sp>
    </p:spTree>
    <p:extLst>
      <p:ext uri="{BB962C8B-B14F-4D97-AF65-F5344CB8AC3E}">
        <p14:creationId xmlns:p14="http://schemas.microsoft.com/office/powerpoint/2010/main" val="42647654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Resources Theft and Plunder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Mitigation</a:t>
            </a:r>
          </a:p>
          <a:p>
            <a:pPr lvl="1"/>
            <a:r>
              <a:rPr lang="en-US" dirty="0" smtClean="0"/>
              <a:t>Transparency:</a:t>
            </a:r>
          </a:p>
          <a:p>
            <a:pPr lvl="2"/>
            <a:r>
              <a:rPr lang="en-US" dirty="0" smtClean="0"/>
              <a:t>Information </a:t>
            </a:r>
            <a:r>
              <a:rPr lang="en-US" dirty="0"/>
              <a:t>on royalties and </a:t>
            </a:r>
            <a:r>
              <a:rPr lang="en-US" dirty="0" smtClean="0"/>
              <a:t>taxes.</a:t>
            </a:r>
            <a:endParaRPr lang="en-US" dirty="0"/>
          </a:p>
          <a:p>
            <a:pPr lvl="1"/>
            <a:r>
              <a:rPr lang="en-US" dirty="0" smtClean="0"/>
              <a:t>Certification schemes:</a:t>
            </a:r>
          </a:p>
          <a:p>
            <a:pPr lvl="2"/>
            <a:r>
              <a:rPr lang="en-US" dirty="0" smtClean="0"/>
              <a:t>Animals.</a:t>
            </a:r>
          </a:p>
          <a:p>
            <a:pPr lvl="2"/>
            <a:r>
              <a:rPr lang="en-US" dirty="0" smtClean="0"/>
              <a:t>Timbers.</a:t>
            </a:r>
          </a:p>
          <a:p>
            <a:pPr lvl="2"/>
            <a:r>
              <a:rPr lang="en-US" dirty="0" smtClean="0"/>
              <a:t>Diamonds (prevent trade of conflict diamonds).</a:t>
            </a:r>
            <a:endParaRPr lang="en-US" dirty="0"/>
          </a:p>
          <a:p>
            <a:pPr lvl="1"/>
            <a:r>
              <a:rPr lang="en-US" dirty="0" smtClean="0"/>
              <a:t>Management of resources revenues:</a:t>
            </a:r>
          </a:p>
          <a:p>
            <a:pPr lvl="2"/>
            <a:r>
              <a:rPr lang="en-US" dirty="0" smtClean="0"/>
              <a:t>Independent trust fund.</a:t>
            </a:r>
          </a:p>
          <a:p>
            <a:pPr lvl="2"/>
            <a:r>
              <a:rPr lang="en-US" dirty="0" smtClean="0"/>
              <a:t>Redistribution schemes.</a:t>
            </a:r>
          </a:p>
          <a:p>
            <a:pPr lvl="1"/>
            <a:r>
              <a:rPr lang="en-US" dirty="0" smtClean="0"/>
              <a:t>Anti-Money laundering:</a:t>
            </a:r>
          </a:p>
          <a:p>
            <a:pPr lvl="2"/>
            <a:r>
              <a:rPr lang="en-US" dirty="0" smtClean="0"/>
              <a:t>Prevent the looters to store their stolen funds in international financial institutions.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5101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Resource Wars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</a:p>
          <a:p>
            <a:pPr lvl="1"/>
            <a:r>
              <a:rPr lang="en-US" dirty="0" smtClean="0"/>
              <a:t>Conflicts based upon the capture / retention of resources to pursue national interests.</a:t>
            </a:r>
          </a:p>
          <a:p>
            <a:pPr lvl="1"/>
            <a:r>
              <a:rPr lang="en-US" dirty="0" smtClean="0"/>
              <a:t>Support growth, maintain quality of life or simply survival.</a:t>
            </a:r>
          </a:p>
          <a:p>
            <a:r>
              <a:rPr lang="en-US" dirty="0" smtClean="0"/>
              <a:t>Core resource wars</a:t>
            </a:r>
          </a:p>
          <a:p>
            <a:pPr lvl="1"/>
            <a:r>
              <a:rPr lang="en-US" dirty="0" smtClean="0"/>
              <a:t>Energy:</a:t>
            </a:r>
          </a:p>
          <a:p>
            <a:pPr lvl="2"/>
            <a:r>
              <a:rPr lang="en-US" dirty="0" smtClean="0"/>
              <a:t>Conventional resource war (oil); many conflicts since the mid 20</a:t>
            </a:r>
            <a:r>
              <a:rPr lang="en-US" baseline="30000" dirty="0" smtClean="0"/>
              <a:t>th</a:t>
            </a:r>
            <a:r>
              <a:rPr lang="en-US" dirty="0" smtClean="0"/>
              <a:t> century.</a:t>
            </a:r>
          </a:p>
          <a:p>
            <a:pPr lvl="2"/>
            <a:r>
              <a:rPr lang="en-US" dirty="0" smtClean="0"/>
              <a:t>Punctual locations.</a:t>
            </a:r>
          </a:p>
          <a:p>
            <a:pPr lvl="1"/>
            <a:r>
              <a:rPr lang="en-US" dirty="0" smtClean="0"/>
              <a:t>Food:</a:t>
            </a:r>
          </a:p>
          <a:p>
            <a:pPr lvl="2"/>
            <a:r>
              <a:rPr lang="en-US" dirty="0" smtClean="0"/>
              <a:t>Capture of cropland.</a:t>
            </a:r>
          </a:p>
          <a:p>
            <a:pPr lvl="2"/>
            <a:r>
              <a:rPr lang="en-US" dirty="0" smtClean="0"/>
              <a:t>Developing countries are particularly vulnerable.</a:t>
            </a:r>
          </a:p>
          <a:p>
            <a:pPr lvl="2"/>
            <a:r>
              <a:rPr lang="en-US" dirty="0" smtClean="0"/>
              <a:t>Diffuse locations.</a:t>
            </a:r>
          </a:p>
          <a:p>
            <a:pPr lvl="1"/>
            <a:r>
              <a:rPr lang="en-US" dirty="0" smtClean="0"/>
              <a:t>Water:</a:t>
            </a:r>
          </a:p>
          <a:p>
            <a:pPr lvl="2"/>
            <a:r>
              <a:rPr lang="en-US" dirty="0" smtClean="0"/>
              <a:t>Mostly for irrigation.</a:t>
            </a:r>
          </a:p>
          <a:p>
            <a:pPr lvl="2"/>
            <a:r>
              <a:rPr lang="en-US" dirty="0" smtClean="0"/>
              <a:t>Linearity (upstream / downstream).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381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Water Scarcity: A Landscape for Present and Future Conflicts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48" y="1718992"/>
            <a:ext cx="8169933" cy="363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0362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3. Resource Wars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Exclusive economic zone (EEZ):</a:t>
            </a:r>
          </a:p>
          <a:p>
            <a:pPr lvl="1"/>
            <a:r>
              <a:rPr lang="en-US" smtClean="0"/>
              <a:t>Third United Nations Convention on the Law of the Sea (1982).</a:t>
            </a:r>
          </a:p>
          <a:p>
            <a:pPr lvl="1"/>
            <a:r>
              <a:rPr lang="en-US" smtClean="0"/>
              <a:t>Sea zone over which a state has rights to the exploration and use of marine resources:</a:t>
            </a:r>
          </a:p>
          <a:p>
            <a:pPr lvl="2"/>
            <a:r>
              <a:rPr lang="en-US" smtClean="0"/>
              <a:t>Fishing.</a:t>
            </a:r>
          </a:p>
          <a:p>
            <a:pPr lvl="2"/>
            <a:r>
              <a:rPr lang="en-US" smtClean="0"/>
              <a:t>Oil and mineral extraction.</a:t>
            </a:r>
          </a:p>
          <a:p>
            <a:pPr lvl="1"/>
            <a:r>
              <a:rPr lang="en-US" smtClean="0"/>
              <a:t>200 nautical miles (370 km) out from its coast.</a:t>
            </a:r>
          </a:p>
          <a:p>
            <a:pPr lvl="1"/>
            <a:r>
              <a:rPr lang="en-US" smtClean="0"/>
              <a:t>Cannot prevent free navigation.</a:t>
            </a:r>
          </a:p>
          <a:p>
            <a:pPr lvl="1"/>
            <a:r>
              <a:rPr lang="en-US" smtClean="0"/>
              <a:t>Several EEZ are contested:</a:t>
            </a:r>
          </a:p>
          <a:p>
            <a:pPr lvl="2"/>
            <a:r>
              <a:rPr lang="en-US" smtClean="0"/>
              <a:t>South China Sea.</a:t>
            </a:r>
          </a:p>
          <a:p>
            <a:pPr lvl="2"/>
            <a:r>
              <a:rPr lang="en-US" smtClean="0"/>
              <a:t>Sea formally controlled by Japan but taken by the Soviet Union after WWII.</a:t>
            </a:r>
          </a:p>
        </p:txBody>
      </p:sp>
    </p:spTree>
    <p:extLst>
      <p:ext uri="{BB962C8B-B14F-4D97-AF65-F5344CB8AC3E}">
        <p14:creationId xmlns:p14="http://schemas.microsoft.com/office/powerpoint/2010/main" val="37538331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Exclusive Economic Zones</a:t>
            </a:r>
            <a:endParaRPr lang="en-US" dirty="0"/>
          </a:p>
        </p:txBody>
      </p:sp>
      <p:pic>
        <p:nvPicPr>
          <p:cNvPr id="24579" name="Picture 5" descr="Exclusive Economic Zones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30" r="3590"/>
          <a:stretch>
            <a:fillRect/>
          </a:stretch>
        </p:blipFill>
        <p:spPr bwMode="auto">
          <a:xfrm>
            <a:off x="62539" y="1555750"/>
            <a:ext cx="8961120" cy="473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37222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Superimposed Boundaries: Antarctic Treaty (1961)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Territorial claims</a:t>
            </a:r>
          </a:p>
          <a:p>
            <a:pPr lvl="1"/>
            <a:r>
              <a:rPr lang="en-US" dirty="0" smtClean="0"/>
              <a:t>Antarctica is the world’s largest unclaimed territory.</a:t>
            </a:r>
          </a:p>
          <a:p>
            <a:pPr lvl="1"/>
            <a:r>
              <a:rPr lang="en-US" dirty="0" smtClean="0"/>
              <a:t>Below 60o latitude south.</a:t>
            </a:r>
          </a:p>
          <a:p>
            <a:pPr lvl="1"/>
            <a:r>
              <a:rPr lang="en-US" dirty="0" smtClean="0"/>
              <a:t>Sectors defined by longitudes.</a:t>
            </a:r>
          </a:p>
          <a:p>
            <a:pPr lvl="1"/>
            <a:r>
              <a:rPr lang="en-US" dirty="0" smtClean="0"/>
              <a:t>Up to the South Pole.</a:t>
            </a:r>
          </a:p>
          <a:p>
            <a:pPr lvl="1"/>
            <a:r>
              <a:rPr lang="en-US" dirty="0" smtClean="0"/>
              <a:t>No mutual recognition of the claims.</a:t>
            </a:r>
          </a:p>
          <a:p>
            <a:pPr lvl="1"/>
            <a:r>
              <a:rPr lang="en-US" dirty="0" smtClean="0"/>
              <a:t>Ban on military activity and mining.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08" y="1673958"/>
            <a:ext cx="4625242" cy="462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446215" y="257126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Norway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11415" y="407572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Australia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95938" y="5736494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New Zealand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83538" y="564661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France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4216" y="364197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Chile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99824" y="176440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UK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93262" y="257517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Argentina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03354" y="2956255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4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 The Environmental Challenge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The Tragedy of the Global Commons</a:t>
            </a:r>
          </a:p>
          <a:p>
            <a:pPr marL="457200" indent="-457200">
              <a:buAutoNum type="arabicPeriod"/>
            </a:pPr>
            <a:r>
              <a:rPr lang="en-US" dirty="0" smtClean="0"/>
              <a:t>Demographic Capacity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596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</a:t>
            </a:r>
            <a:r>
              <a:rPr lang="en-US" dirty="0"/>
              <a:t>. The Tragedy of the Global Commons</a:t>
            </a:r>
            <a:endParaRPr lang="en-US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Definition</a:t>
            </a:r>
          </a:p>
          <a:p>
            <a:pPr lvl="1" eaLnBrk="1" hangingPunct="1"/>
            <a:r>
              <a:rPr lang="en-US" dirty="0" smtClean="0"/>
              <a:t>Shared resources:</a:t>
            </a:r>
          </a:p>
          <a:p>
            <a:pPr lvl="2" eaLnBrk="1" hangingPunct="1"/>
            <a:r>
              <a:rPr lang="en-US" dirty="0" smtClean="0"/>
              <a:t>Land and other inputs into the food production process.</a:t>
            </a:r>
          </a:p>
          <a:p>
            <a:pPr lvl="2" eaLnBrk="1" hangingPunct="1"/>
            <a:r>
              <a:rPr lang="en-US" dirty="0" smtClean="0"/>
              <a:t>Oceans and their contents, particularly fish as a food source.</a:t>
            </a:r>
          </a:p>
          <a:p>
            <a:pPr lvl="2" eaLnBrk="1" hangingPunct="1"/>
            <a:r>
              <a:rPr lang="en-US" dirty="0" smtClean="0"/>
              <a:t>The atmosphere.</a:t>
            </a:r>
          </a:p>
          <a:p>
            <a:pPr lvl="2" eaLnBrk="1" hangingPunct="1"/>
            <a:r>
              <a:rPr lang="en-US" dirty="0" smtClean="0"/>
              <a:t>Sources of energy.</a:t>
            </a:r>
          </a:p>
          <a:p>
            <a:pPr lvl="2" eaLnBrk="1" hangingPunct="1"/>
            <a:r>
              <a:rPr lang="en-US" dirty="0" smtClean="0"/>
              <a:t>Landscape for recreational purposes.</a:t>
            </a:r>
          </a:p>
          <a:p>
            <a:pPr lvl="1" eaLnBrk="1" hangingPunct="1"/>
            <a:r>
              <a:rPr lang="en-US" dirty="0" smtClean="0"/>
              <a:t>Resources of the commons are in finite quantities:</a:t>
            </a:r>
          </a:p>
          <a:p>
            <a:pPr lvl="2"/>
            <a:r>
              <a:rPr lang="en-US" dirty="0" smtClean="0"/>
              <a:t>Access is free (in theory).</a:t>
            </a:r>
          </a:p>
          <a:p>
            <a:pPr lvl="1" eaLnBrk="1" hangingPunct="1"/>
            <a:r>
              <a:rPr lang="en-US" dirty="0" smtClean="0"/>
              <a:t>Demographic growth:</a:t>
            </a:r>
          </a:p>
          <a:p>
            <a:pPr lvl="2" eaLnBrk="1" hangingPunct="1"/>
            <a:r>
              <a:rPr lang="en-US" dirty="0" smtClean="0"/>
              <a:t>Can be considered part of the commons.</a:t>
            </a:r>
          </a:p>
          <a:p>
            <a:pPr lvl="2" eaLnBrk="1" hangingPunct="1"/>
            <a:r>
              <a:rPr lang="en-US" dirty="0" smtClean="0"/>
              <a:t>Population consumes shared resources (education, health care).</a:t>
            </a:r>
          </a:p>
        </p:txBody>
      </p:sp>
    </p:spTree>
    <p:extLst>
      <p:ext uri="{BB962C8B-B14F-4D97-AF65-F5344CB8AC3E}">
        <p14:creationId xmlns:p14="http://schemas.microsoft.com/office/powerpoint/2010/main" val="292016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The Tragedy of the Global Commons</a:t>
            </a:r>
            <a:endParaRPr lang="en-US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Using the commons (example)</a:t>
            </a:r>
          </a:p>
          <a:p>
            <a:pPr lvl="1" eaLnBrk="1" hangingPunct="1"/>
            <a:r>
              <a:rPr lang="en-US" dirty="0" smtClean="0"/>
              <a:t>Decision on whether to increase the size of herd that grazes on common lands.</a:t>
            </a:r>
          </a:p>
          <a:p>
            <a:pPr lvl="1" eaLnBrk="1" hangingPunct="1"/>
            <a:r>
              <a:rPr lang="en-US" dirty="0" smtClean="0"/>
              <a:t>A rational being seeking to maximize his gain:</a:t>
            </a:r>
          </a:p>
          <a:p>
            <a:pPr lvl="2" eaLnBrk="1" hangingPunct="1"/>
            <a:r>
              <a:rPr lang="en-US" dirty="0" smtClean="0"/>
              <a:t>Positive component of adding animals is additional income from additional animals.</a:t>
            </a:r>
          </a:p>
          <a:p>
            <a:pPr lvl="2" eaLnBrk="1" hangingPunct="1"/>
            <a:r>
              <a:rPr lang="en-US" dirty="0" smtClean="0"/>
              <a:t>Negative component is the overgrazing caused by the additional animals.</a:t>
            </a:r>
          </a:p>
          <a:p>
            <a:pPr lvl="2" eaLnBrk="1" hangingPunct="1"/>
            <a:r>
              <a:rPr lang="en-US" dirty="0" smtClean="0"/>
              <a:t>The costs are shared by those using the common grazing lands.</a:t>
            </a:r>
          </a:p>
          <a:p>
            <a:pPr lvl="2" eaLnBrk="1" hangingPunct="1"/>
            <a:r>
              <a:rPr lang="en-US" dirty="0" smtClean="0"/>
              <a:t>Decision to add the extra animals to his herd.</a:t>
            </a:r>
          </a:p>
          <a:p>
            <a:pPr lvl="2" eaLnBrk="1" hangingPunct="1"/>
            <a:r>
              <a:rPr lang="en-US" dirty="0" smtClean="0"/>
              <a:t>Unfortunately, all of the other villages will arrive at the same conclusion, do the same thing.</a:t>
            </a:r>
          </a:p>
          <a:p>
            <a:pPr lvl="1" eaLnBrk="1" hangingPunct="1"/>
            <a:r>
              <a:rPr lang="en-US" dirty="0" smtClean="0"/>
              <a:t>The outcome is the ruin to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29335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The Tragedy of the Global Commons</a:t>
            </a:r>
            <a:endParaRPr lang="en-US" dirty="0" smtClean="0"/>
          </a:p>
        </p:txBody>
      </p:sp>
      <p:sp>
        <p:nvSpPr>
          <p:cNvPr id="37891" name="AutoShape 42"/>
          <p:cNvSpPr>
            <a:spLocks noChangeArrowheads="1"/>
          </p:cNvSpPr>
          <p:nvPr/>
        </p:nvSpPr>
        <p:spPr bwMode="auto">
          <a:xfrm rot="8100000">
            <a:off x="1079500" y="2163763"/>
            <a:ext cx="3727450" cy="3727450"/>
          </a:xfrm>
          <a:custGeom>
            <a:avLst/>
            <a:gdLst>
              <a:gd name="T0" fmla="*/ 321617644 w 21600"/>
              <a:gd name="T1" fmla="*/ 0 h 21600"/>
              <a:gd name="T2" fmla="*/ 152619565 w 21600"/>
              <a:gd name="T3" fmla="*/ 146901901 h 21600"/>
              <a:gd name="T4" fmla="*/ 321617644 w 21600"/>
              <a:gd name="T5" fmla="*/ 157146000 h 21600"/>
              <a:gd name="T6" fmla="*/ 490615938 w 21600"/>
              <a:gd name="T7" fmla="*/ 146901901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03 w 21600"/>
              <a:gd name="T13" fmla="*/ 0 h 21600"/>
              <a:gd name="T14" fmla="*/ 19797 w 21600"/>
              <a:gd name="T15" fmla="*/ 774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960" y="6830"/>
                </a:moveTo>
                <a:cubicBezTo>
                  <a:pt x="7990" y="5833"/>
                  <a:pt x="9367" y="5276"/>
                  <a:pt x="10800" y="5277"/>
                </a:cubicBezTo>
                <a:cubicBezTo>
                  <a:pt x="12232" y="5277"/>
                  <a:pt x="13609" y="5833"/>
                  <a:pt x="14639" y="6830"/>
                </a:cubicBezTo>
                <a:lnTo>
                  <a:pt x="18308" y="3037"/>
                </a:lnTo>
                <a:cubicBezTo>
                  <a:pt x="16294" y="1089"/>
                  <a:pt x="13602" y="-1"/>
                  <a:pt x="10799" y="0"/>
                </a:cubicBezTo>
                <a:cubicBezTo>
                  <a:pt x="7997" y="0"/>
                  <a:pt x="5305" y="1089"/>
                  <a:pt x="3291" y="3037"/>
                </a:cubicBezTo>
                <a:close/>
              </a:path>
            </a:pathLst>
          </a:custGeom>
          <a:solidFill>
            <a:srgbClr val="FFCC00"/>
          </a:solidFill>
          <a:ln w="25400" algn="ctr">
            <a:solidFill>
              <a:srgbClr val="80808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37892" name="AutoShape 41"/>
          <p:cNvSpPr>
            <a:spLocks noChangeArrowheads="1"/>
          </p:cNvSpPr>
          <p:nvPr/>
        </p:nvSpPr>
        <p:spPr bwMode="auto">
          <a:xfrm rot="-8100000">
            <a:off x="900907" y="2166143"/>
            <a:ext cx="3727450" cy="3725863"/>
          </a:xfrm>
          <a:custGeom>
            <a:avLst/>
            <a:gdLst>
              <a:gd name="T0" fmla="*/ 321617644 w 21600"/>
              <a:gd name="T1" fmla="*/ 0 h 21600"/>
              <a:gd name="T2" fmla="*/ 152619565 w 21600"/>
              <a:gd name="T3" fmla="*/ 146776741 h 21600"/>
              <a:gd name="T4" fmla="*/ 321617644 w 21600"/>
              <a:gd name="T5" fmla="*/ 157012165 h 21600"/>
              <a:gd name="T6" fmla="*/ 490615938 w 21600"/>
              <a:gd name="T7" fmla="*/ 146776741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03 w 21600"/>
              <a:gd name="T13" fmla="*/ 0 h 21600"/>
              <a:gd name="T14" fmla="*/ 19797 w 21600"/>
              <a:gd name="T15" fmla="*/ 774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960" y="6830"/>
                </a:moveTo>
                <a:cubicBezTo>
                  <a:pt x="7990" y="5833"/>
                  <a:pt x="9367" y="5276"/>
                  <a:pt x="10800" y="5277"/>
                </a:cubicBezTo>
                <a:cubicBezTo>
                  <a:pt x="12232" y="5277"/>
                  <a:pt x="13609" y="5833"/>
                  <a:pt x="14639" y="6830"/>
                </a:cubicBezTo>
                <a:lnTo>
                  <a:pt x="18308" y="3037"/>
                </a:lnTo>
                <a:cubicBezTo>
                  <a:pt x="16294" y="1089"/>
                  <a:pt x="13602" y="-1"/>
                  <a:pt x="10799" y="0"/>
                </a:cubicBezTo>
                <a:cubicBezTo>
                  <a:pt x="7997" y="0"/>
                  <a:pt x="5305" y="1089"/>
                  <a:pt x="3291" y="3037"/>
                </a:cubicBezTo>
                <a:close/>
              </a:path>
            </a:pathLst>
          </a:custGeom>
          <a:solidFill>
            <a:srgbClr val="FFCC00"/>
          </a:solidFill>
          <a:ln w="25400" algn="ctr">
            <a:solidFill>
              <a:srgbClr val="80808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37893" name="AutoShape 40"/>
          <p:cNvSpPr>
            <a:spLocks noChangeArrowheads="1"/>
          </p:cNvSpPr>
          <p:nvPr/>
        </p:nvSpPr>
        <p:spPr bwMode="auto">
          <a:xfrm rot="2700000">
            <a:off x="1069975" y="2030413"/>
            <a:ext cx="3727450" cy="3727450"/>
          </a:xfrm>
          <a:custGeom>
            <a:avLst/>
            <a:gdLst>
              <a:gd name="T0" fmla="*/ 321617644 w 21600"/>
              <a:gd name="T1" fmla="*/ 0 h 21600"/>
              <a:gd name="T2" fmla="*/ 152619565 w 21600"/>
              <a:gd name="T3" fmla="*/ 146901901 h 21600"/>
              <a:gd name="T4" fmla="*/ 321617644 w 21600"/>
              <a:gd name="T5" fmla="*/ 157146000 h 21600"/>
              <a:gd name="T6" fmla="*/ 490615938 w 21600"/>
              <a:gd name="T7" fmla="*/ 146901901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03 w 21600"/>
              <a:gd name="T13" fmla="*/ 0 h 21600"/>
              <a:gd name="T14" fmla="*/ 19797 w 21600"/>
              <a:gd name="T15" fmla="*/ 774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960" y="6830"/>
                </a:moveTo>
                <a:cubicBezTo>
                  <a:pt x="7990" y="5833"/>
                  <a:pt x="9367" y="5276"/>
                  <a:pt x="10800" y="5277"/>
                </a:cubicBezTo>
                <a:cubicBezTo>
                  <a:pt x="12232" y="5277"/>
                  <a:pt x="13609" y="5833"/>
                  <a:pt x="14639" y="6830"/>
                </a:cubicBezTo>
                <a:lnTo>
                  <a:pt x="18308" y="3037"/>
                </a:lnTo>
                <a:cubicBezTo>
                  <a:pt x="16294" y="1089"/>
                  <a:pt x="13602" y="-1"/>
                  <a:pt x="10799" y="0"/>
                </a:cubicBezTo>
                <a:cubicBezTo>
                  <a:pt x="7997" y="0"/>
                  <a:pt x="5305" y="1089"/>
                  <a:pt x="3291" y="3037"/>
                </a:cubicBezTo>
                <a:close/>
              </a:path>
            </a:pathLst>
          </a:custGeom>
          <a:solidFill>
            <a:srgbClr val="FFCC00"/>
          </a:solidFill>
          <a:ln w="25400" algn="ctr">
            <a:solidFill>
              <a:srgbClr val="80808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37894" name="AutoShape 39"/>
          <p:cNvSpPr>
            <a:spLocks noChangeArrowheads="1"/>
          </p:cNvSpPr>
          <p:nvPr/>
        </p:nvSpPr>
        <p:spPr bwMode="auto">
          <a:xfrm rot="-2700000">
            <a:off x="893763" y="2038350"/>
            <a:ext cx="3727450" cy="3725863"/>
          </a:xfrm>
          <a:custGeom>
            <a:avLst/>
            <a:gdLst>
              <a:gd name="T0" fmla="*/ 321617644 w 21600"/>
              <a:gd name="T1" fmla="*/ 0 h 21600"/>
              <a:gd name="T2" fmla="*/ 152619565 w 21600"/>
              <a:gd name="T3" fmla="*/ 146776741 h 21600"/>
              <a:gd name="T4" fmla="*/ 321617644 w 21600"/>
              <a:gd name="T5" fmla="*/ 157012165 h 21600"/>
              <a:gd name="T6" fmla="*/ 490615938 w 21600"/>
              <a:gd name="T7" fmla="*/ 146776741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03 w 21600"/>
              <a:gd name="T13" fmla="*/ 0 h 21600"/>
              <a:gd name="T14" fmla="*/ 19797 w 21600"/>
              <a:gd name="T15" fmla="*/ 774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960" y="6830"/>
                </a:moveTo>
                <a:cubicBezTo>
                  <a:pt x="7990" y="5833"/>
                  <a:pt x="9367" y="5276"/>
                  <a:pt x="10800" y="5277"/>
                </a:cubicBezTo>
                <a:cubicBezTo>
                  <a:pt x="12232" y="5277"/>
                  <a:pt x="13609" y="5833"/>
                  <a:pt x="14639" y="6830"/>
                </a:cubicBezTo>
                <a:lnTo>
                  <a:pt x="18308" y="3037"/>
                </a:lnTo>
                <a:cubicBezTo>
                  <a:pt x="16294" y="1089"/>
                  <a:pt x="13602" y="-1"/>
                  <a:pt x="10799" y="0"/>
                </a:cubicBezTo>
                <a:cubicBezTo>
                  <a:pt x="7997" y="0"/>
                  <a:pt x="5305" y="1089"/>
                  <a:pt x="3291" y="3037"/>
                </a:cubicBezTo>
                <a:close/>
              </a:path>
            </a:pathLst>
          </a:custGeom>
          <a:solidFill>
            <a:srgbClr val="FFCC00"/>
          </a:solidFill>
          <a:ln w="25400" algn="ctr">
            <a:solidFill>
              <a:srgbClr val="80808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37895" name="Oval 4"/>
          <p:cNvSpPr>
            <a:spLocks noChangeArrowheads="1"/>
          </p:cNvSpPr>
          <p:nvPr/>
        </p:nvSpPr>
        <p:spPr bwMode="auto">
          <a:xfrm>
            <a:off x="1973263" y="3089275"/>
            <a:ext cx="1760537" cy="1782763"/>
          </a:xfrm>
          <a:prstGeom prst="ellipse">
            <a:avLst/>
          </a:prstGeom>
          <a:solidFill>
            <a:srgbClr val="99CC00"/>
          </a:solidFill>
          <a:ln w="25400">
            <a:solidFill>
              <a:srgbClr val="8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 i="0">
                <a:latin typeface="AvantGarde Bk BT" pitchFamily="34" charset="0"/>
              </a:rPr>
              <a:t>Commons</a:t>
            </a:r>
          </a:p>
          <a:p>
            <a:pPr algn="ctr" eaLnBrk="0" hangingPunct="0"/>
            <a:r>
              <a:rPr lang="en-US" sz="2000" b="1" i="0">
                <a:latin typeface="AvantGarde Bk BT" pitchFamily="34" charset="0"/>
              </a:rPr>
              <a:t>(sustain 14)</a:t>
            </a:r>
          </a:p>
        </p:txBody>
      </p:sp>
      <p:sp>
        <p:nvSpPr>
          <p:cNvPr id="37896" name="Rectangle 5"/>
          <p:cNvSpPr>
            <a:spLocks noChangeArrowheads="1"/>
          </p:cNvSpPr>
          <p:nvPr/>
        </p:nvSpPr>
        <p:spPr bwMode="auto">
          <a:xfrm>
            <a:off x="3897313" y="2644775"/>
            <a:ext cx="346075" cy="347663"/>
          </a:xfrm>
          <a:prstGeom prst="rect">
            <a:avLst/>
          </a:prstGeom>
          <a:solidFill>
            <a:srgbClr val="99CCFF"/>
          </a:solidFill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i="0">
                <a:latin typeface="Impact" pitchFamily="34" charset="0"/>
              </a:rPr>
              <a:t>1</a:t>
            </a:r>
          </a:p>
        </p:txBody>
      </p:sp>
      <p:sp>
        <p:nvSpPr>
          <p:cNvPr id="37897" name="Text Box 6"/>
          <p:cNvSpPr txBox="1">
            <a:spLocks noChangeArrowheads="1"/>
          </p:cNvSpPr>
          <p:nvPr/>
        </p:nvSpPr>
        <p:spPr bwMode="auto">
          <a:xfrm>
            <a:off x="830263" y="2232025"/>
            <a:ext cx="985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000" b="1" i="0">
                <a:latin typeface="AvantGarde Bk BT" pitchFamily="34" charset="0"/>
              </a:rPr>
              <a:t>Village</a:t>
            </a:r>
          </a:p>
        </p:txBody>
      </p:sp>
      <p:sp>
        <p:nvSpPr>
          <p:cNvPr id="37898" name="Rectangle 7"/>
          <p:cNvSpPr>
            <a:spLocks noChangeArrowheads="1"/>
          </p:cNvSpPr>
          <p:nvPr/>
        </p:nvSpPr>
        <p:spPr bwMode="auto">
          <a:xfrm>
            <a:off x="3959225" y="4876800"/>
            <a:ext cx="346075" cy="346075"/>
          </a:xfrm>
          <a:prstGeom prst="rect">
            <a:avLst/>
          </a:prstGeom>
          <a:solidFill>
            <a:srgbClr val="99CCFF"/>
          </a:solidFill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i="0">
                <a:latin typeface="Impact" pitchFamily="34" charset="0"/>
              </a:rPr>
              <a:t>2</a:t>
            </a:r>
          </a:p>
        </p:txBody>
      </p:sp>
      <p:sp>
        <p:nvSpPr>
          <p:cNvPr id="37899" name="Rectangle 8"/>
          <p:cNvSpPr>
            <a:spLocks noChangeArrowheads="1"/>
          </p:cNvSpPr>
          <p:nvPr/>
        </p:nvSpPr>
        <p:spPr bwMode="auto">
          <a:xfrm>
            <a:off x="1460500" y="2657475"/>
            <a:ext cx="347663" cy="346075"/>
          </a:xfrm>
          <a:prstGeom prst="rect">
            <a:avLst/>
          </a:prstGeom>
          <a:solidFill>
            <a:srgbClr val="99CCFF"/>
          </a:solidFill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i="0">
                <a:latin typeface="Impact" pitchFamily="34" charset="0"/>
              </a:rPr>
              <a:t>4</a:t>
            </a:r>
          </a:p>
        </p:txBody>
      </p:sp>
      <p:sp>
        <p:nvSpPr>
          <p:cNvPr id="37900" name="Rectangle 9"/>
          <p:cNvSpPr>
            <a:spLocks noChangeArrowheads="1"/>
          </p:cNvSpPr>
          <p:nvPr/>
        </p:nvSpPr>
        <p:spPr bwMode="auto">
          <a:xfrm>
            <a:off x="1482725" y="4940300"/>
            <a:ext cx="346075" cy="346075"/>
          </a:xfrm>
          <a:prstGeom prst="rect">
            <a:avLst/>
          </a:prstGeom>
          <a:solidFill>
            <a:srgbClr val="99CCFF"/>
          </a:solidFill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i="0">
                <a:latin typeface="Impact" pitchFamily="34" charset="0"/>
              </a:rPr>
              <a:t>3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863600" y="5832475"/>
            <a:ext cx="17938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b="1" i="0">
                <a:latin typeface="Arial Narrow" pitchFamily="34" charset="0"/>
              </a:rPr>
              <a:t>Cattle (grazing)</a:t>
            </a:r>
          </a:p>
          <a:p>
            <a:r>
              <a:rPr lang="en-US" b="1" i="0">
                <a:latin typeface="Arial Narrow" pitchFamily="34" charset="0"/>
              </a:rPr>
              <a:t>Benefits:	+1 each</a:t>
            </a:r>
          </a:p>
          <a:p>
            <a:r>
              <a:rPr lang="en-US" b="1" i="0">
                <a:latin typeface="Arial Narrow" pitchFamily="34" charset="0"/>
              </a:rPr>
              <a:t>Costs:	-1 each</a:t>
            </a:r>
          </a:p>
        </p:txBody>
      </p:sp>
      <p:sp>
        <p:nvSpPr>
          <p:cNvPr id="37902" name="Oval 20"/>
          <p:cNvSpPr>
            <a:spLocks noChangeArrowheads="1"/>
          </p:cNvSpPr>
          <p:nvPr/>
        </p:nvSpPr>
        <p:spPr bwMode="auto">
          <a:xfrm>
            <a:off x="4052888" y="3470275"/>
            <a:ext cx="207962" cy="207963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AutoShape 25"/>
          <p:cNvSpPr>
            <a:spLocks noChangeArrowheads="1"/>
          </p:cNvSpPr>
          <p:nvPr/>
        </p:nvSpPr>
        <p:spPr bwMode="auto">
          <a:xfrm rot="18900000" flipH="1">
            <a:off x="2108994" y="3080544"/>
            <a:ext cx="207963" cy="4159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AutoShape 43"/>
          <p:cNvSpPr>
            <a:spLocks noChangeArrowheads="1"/>
          </p:cNvSpPr>
          <p:nvPr/>
        </p:nvSpPr>
        <p:spPr bwMode="auto">
          <a:xfrm rot="2700000" flipH="1">
            <a:off x="3349625" y="3051175"/>
            <a:ext cx="207963" cy="4159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Oval 44"/>
          <p:cNvSpPr>
            <a:spLocks noChangeArrowheads="1"/>
          </p:cNvSpPr>
          <p:nvPr/>
        </p:nvSpPr>
        <p:spPr bwMode="auto">
          <a:xfrm>
            <a:off x="3175000" y="2428875"/>
            <a:ext cx="207963" cy="207963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6" name="Oval 45"/>
          <p:cNvSpPr>
            <a:spLocks noChangeArrowheads="1"/>
          </p:cNvSpPr>
          <p:nvPr/>
        </p:nvSpPr>
        <p:spPr bwMode="auto">
          <a:xfrm>
            <a:off x="4241800" y="3122613"/>
            <a:ext cx="207963" cy="207962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Oval 46"/>
          <p:cNvSpPr>
            <a:spLocks noChangeArrowheads="1"/>
          </p:cNvSpPr>
          <p:nvPr/>
        </p:nvSpPr>
        <p:spPr bwMode="auto">
          <a:xfrm>
            <a:off x="4338638" y="4333875"/>
            <a:ext cx="207962" cy="207963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Oval 47"/>
          <p:cNvSpPr>
            <a:spLocks noChangeArrowheads="1"/>
          </p:cNvSpPr>
          <p:nvPr/>
        </p:nvSpPr>
        <p:spPr bwMode="auto">
          <a:xfrm>
            <a:off x="3573463" y="4987925"/>
            <a:ext cx="207962" cy="207963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9" name="Oval 48"/>
          <p:cNvSpPr>
            <a:spLocks noChangeArrowheads="1"/>
          </p:cNvSpPr>
          <p:nvPr/>
        </p:nvSpPr>
        <p:spPr bwMode="auto">
          <a:xfrm>
            <a:off x="3348038" y="5416550"/>
            <a:ext cx="207962" cy="207963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28541" name="Group 157"/>
          <p:cNvGraphicFramePr>
            <a:graphicFrameLocks noGrp="1"/>
          </p:cNvGraphicFramePr>
          <p:nvPr>
            <p:ph sz="half" idx="2"/>
          </p:nvPr>
        </p:nvGraphicFramePr>
        <p:xfrm>
          <a:off x="5002213" y="1447800"/>
          <a:ext cx="3998912" cy="4256088"/>
        </p:xfrm>
        <a:graphic>
          <a:graphicData uri="http://schemas.openxmlformats.org/drawingml/2006/table">
            <a:tbl>
              <a:tblPr/>
              <a:tblGrid>
                <a:gridCol w="1223962"/>
                <a:gridCol w="693738"/>
                <a:gridCol w="693737"/>
                <a:gridCol w="693738"/>
                <a:gridCol w="693737"/>
              </a:tblGrid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Village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Cattle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Commons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14 – 12 = 2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Cattle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(+1)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(+1)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(+1)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(+1)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4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Commons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</a:rPr>
                        <a:t>14 – 16 = -2 (overgrazing)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945" name="Oval 49"/>
          <p:cNvSpPr>
            <a:spLocks noChangeArrowheads="1"/>
          </p:cNvSpPr>
          <p:nvPr/>
        </p:nvSpPr>
        <p:spPr bwMode="auto">
          <a:xfrm>
            <a:off x="2468563" y="5216525"/>
            <a:ext cx="207962" cy="207963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46" name="Oval 50"/>
          <p:cNvSpPr>
            <a:spLocks noChangeArrowheads="1"/>
          </p:cNvSpPr>
          <p:nvPr/>
        </p:nvSpPr>
        <p:spPr bwMode="auto">
          <a:xfrm>
            <a:off x="1074738" y="4362450"/>
            <a:ext cx="207962" cy="207963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47" name="Oval 51"/>
          <p:cNvSpPr>
            <a:spLocks noChangeArrowheads="1"/>
          </p:cNvSpPr>
          <p:nvPr/>
        </p:nvSpPr>
        <p:spPr bwMode="auto">
          <a:xfrm>
            <a:off x="1704975" y="4565650"/>
            <a:ext cx="207963" cy="207963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48" name="Oval 52"/>
          <p:cNvSpPr>
            <a:spLocks noChangeArrowheads="1"/>
          </p:cNvSpPr>
          <p:nvPr/>
        </p:nvSpPr>
        <p:spPr bwMode="auto">
          <a:xfrm>
            <a:off x="1349375" y="3551238"/>
            <a:ext cx="207963" cy="206375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49" name="Oval 53"/>
          <p:cNvSpPr>
            <a:spLocks noChangeArrowheads="1"/>
          </p:cNvSpPr>
          <p:nvPr/>
        </p:nvSpPr>
        <p:spPr bwMode="auto">
          <a:xfrm>
            <a:off x="1624013" y="3116263"/>
            <a:ext cx="207962" cy="207962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50" name="Oval 54"/>
          <p:cNvSpPr>
            <a:spLocks noChangeArrowheads="1"/>
          </p:cNvSpPr>
          <p:nvPr/>
        </p:nvSpPr>
        <p:spPr bwMode="auto">
          <a:xfrm>
            <a:off x="2286000" y="2351088"/>
            <a:ext cx="207963" cy="207962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AutoShape 57"/>
          <p:cNvSpPr>
            <a:spLocks noChangeArrowheads="1"/>
          </p:cNvSpPr>
          <p:nvPr/>
        </p:nvSpPr>
        <p:spPr bwMode="auto">
          <a:xfrm rot="13500000" flipH="1">
            <a:off x="2092325" y="4421188"/>
            <a:ext cx="207963" cy="4159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52" name="AutoShape 58"/>
          <p:cNvSpPr>
            <a:spLocks noChangeArrowheads="1"/>
          </p:cNvSpPr>
          <p:nvPr/>
        </p:nvSpPr>
        <p:spPr bwMode="auto">
          <a:xfrm rot="8100000" flipH="1">
            <a:off x="3425032" y="4412456"/>
            <a:ext cx="207962" cy="4159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53" name="Oval 119"/>
          <p:cNvSpPr>
            <a:spLocks noChangeArrowheads="1"/>
          </p:cNvSpPr>
          <p:nvPr/>
        </p:nvSpPr>
        <p:spPr bwMode="auto">
          <a:xfrm>
            <a:off x="712788" y="5910263"/>
            <a:ext cx="207962" cy="207962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0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The Agricultural Revolution</a:t>
            </a:r>
            <a:endParaRPr lang="en-US" dirty="0" smtClean="0"/>
          </a:p>
        </p:txBody>
      </p:sp>
      <p:sp>
        <p:nvSpPr>
          <p:cNvPr id="5135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Specialization</a:t>
            </a:r>
          </a:p>
          <a:p>
            <a:pPr lvl="1" eaLnBrk="1" hangingPunct="1"/>
            <a:r>
              <a:rPr lang="en-US" sz="2000" smtClean="0"/>
              <a:t>Development of trade.</a:t>
            </a:r>
          </a:p>
          <a:p>
            <a:pPr lvl="1" eaLnBrk="1" hangingPunct="1"/>
            <a:r>
              <a:rPr lang="en-US" sz="2000" smtClean="0"/>
              <a:t>Creation of the first cities.</a:t>
            </a:r>
          </a:p>
          <a:p>
            <a:pPr eaLnBrk="1" hangingPunct="1"/>
            <a:r>
              <a:rPr lang="en-US" sz="2400" smtClean="0"/>
              <a:t>Stratification</a:t>
            </a:r>
          </a:p>
          <a:p>
            <a:pPr lvl="1" eaLnBrk="1" hangingPunct="1"/>
            <a:r>
              <a:rPr lang="en-US" sz="2000" smtClean="0"/>
              <a:t>An elite gained control of surplus resources and defended their position with arms.</a:t>
            </a:r>
          </a:p>
          <a:p>
            <a:pPr lvl="1" eaLnBrk="1" hangingPunct="1"/>
            <a:r>
              <a:rPr lang="en-US" sz="2000" smtClean="0"/>
              <a:t>Centralization of power and resources:</a:t>
            </a:r>
          </a:p>
          <a:p>
            <a:pPr lvl="2" eaLnBrk="1" hangingPunct="1"/>
            <a:r>
              <a:rPr lang="en-US" sz="1800" smtClean="0"/>
              <a:t>Led to the development of the state.</a:t>
            </a:r>
          </a:p>
          <a:p>
            <a:pPr lvl="1" eaLnBrk="1" hangingPunct="1"/>
            <a:r>
              <a:rPr lang="en-US" sz="2000" smtClean="0"/>
              <a:t>The rich and powerful developed the institutions of the state to further consolidate their gains.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64199094"/>
              </p:ext>
            </p:extLst>
          </p:nvPr>
        </p:nvGraphicFramePr>
        <p:xfrm>
          <a:off x="849313" y="1447800"/>
          <a:ext cx="4084637" cy="513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891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2. The Commons</a:t>
            </a:r>
          </a:p>
        </p:txBody>
      </p:sp>
      <p:sp>
        <p:nvSpPr>
          <p:cNvPr id="3891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tragedy of the commons</a:t>
            </a:r>
          </a:p>
          <a:p>
            <a:pPr lvl="1" eaLnBrk="1" hangingPunct="1"/>
            <a:r>
              <a:rPr lang="en-US" dirty="0" smtClean="0"/>
              <a:t>Freedom in a commons brings ruin to all.</a:t>
            </a:r>
          </a:p>
          <a:p>
            <a:pPr lvl="1" eaLnBrk="1" hangingPunct="1"/>
            <a:r>
              <a:rPr lang="en-US" dirty="0" smtClean="0"/>
              <a:t>All the resources will be used.</a:t>
            </a:r>
          </a:p>
          <a:p>
            <a:pPr eaLnBrk="1" hangingPunct="1"/>
            <a:r>
              <a:rPr lang="en-US" dirty="0" smtClean="0"/>
              <a:t>Solutions</a:t>
            </a:r>
          </a:p>
          <a:p>
            <a:pPr lvl="1" eaLnBrk="1" hangingPunct="1"/>
            <a:r>
              <a:rPr lang="en-US" dirty="0" smtClean="0"/>
              <a:t>Private property:</a:t>
            </a:r>
          </a:p>
          <a:p>
            <a:pPr lvl="2" eaLnBrk="1" hangingPunct="1"/>
            <a:r>
              <a:rPr lang="en-US" dirty="0" smtClean="0"/>
              <a:t>Removes some of the Commons from access.</a:t>
            </a:r>
          </a:p>
          <a:p>
            <a:pPr lvl="2" eaLnBrk="1" hangingPunct="1"/>
            <a:r>
              <a:rPr lang="en-US" dirty="0" smtClean="0"/>
              <a:t>Encourages conservation and wise management.</a:t>
            </a:r>
          </a:p>
          <a:p>
            <a:pPr lvl="2" eaLnBrk="1" hangingPunct="1"/>
            <a:r>
              <a:rPr lang="en-US" dirty="0" smtClean="0"/>
              <a:t>Vested interest in maintaining it for future use.</a:t>
            </a:r>
          </a:p>
          <a:p>
            <a:pPr lvl="1" eaLnBrk="1" hangingPunct="1"/>
            <a:r>
              <a:rPr lang="en-US" dirty="0" smtClean="0"/>
              <a:t>Collective property:</a:t>
            </a:r>
          </a:p>
          <a:p>
            <a:pPr lvl="2" eaLnBrk="1" hangingPunct="1"/>
            <a:r>
              <a:rPr lang="en-US" dirty="0" smtClean="0"/>
              <a:t>Parts of the Commons not possible to divide into private segments - atmosphere, oceans, etc.</a:t>
            </a:r>
          </a:p>
          <a:p>
            <a:pPr lvl="2" eaLnBrk="1" hangingPunct="1"/>
            <a:r>
              <a:rPr lang="en-US" dirty="0" smtClean="0"/>
              <a:t>Collective (global) ownership.</a:t>
            </a:r>
          </a:p>
          <a:p>
            <a:pPr lvl="2" eaLnBrk="1" hangingPunct="1"/>
            <a:r>
              <a:rPr lang="en-US" dirty="0" smtClean="0"/>
              <a:t>Taxation and coercive laws as the primary means of preservation.</a:t>
            </a:r>
          </a:p>
          <a:p>
            <a:pPr lvl="2" eaLnBrk="1" hangingPunct="1"/>
            <a:r>
              <a:rPr lang="en-US" dirty="0" smtClean="0"/>
              <a:t>The issue of redistribution.</a:t>
            </a:r>
          </a:p>
        </p:txBody>
      </p:sp>
    </p:spTree>
    <p:extLst>
      <p:ext uri="{BB962C8B-B14F-4D97-AF65-F5344CB8AC3E}">
        <p14:creationId xmlns:p14="http://schemas.microsoft.com/office/powerpoint/2010/main" val="4051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World Fish Catch per Capita, 1950- 2001</a:t>
            </a: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311977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18308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Harvests in the Northwest Atlantic of Some Fish Stocks, </a:t>
            </a:r>
            <a:r>
              <a:rPr lang="en-US" dirty="0" smtClean="0"/>
              <a:t>1950-2008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303955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84199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Carbon Emissions from Fossil Fuel Burning, 1751-2007</a:t>
            </a: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142456"/>
              </p:ext>
            </p:extLst>
          </p:nvPr>
        </p:nvGraphicFramePr>
        <p:xfrm>
          <a:off x="900113" y="1498600"/>
          <a:ext cx="8051800" cy="50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81835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2. </a:t>
            </a:r>
            <a:r>
              <a:rPr lang="en-US" dirty="0"/>
              <a:t>Demographic </a:t>
            </a:r>
            <a:r>
              <a:rPr lang="en-US" dirty="0" smtClean="0"/>
              <a:t>Capacity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Overpopulation</a:t>
            </a:r>
          </a:p>
          <a:p>
            <a:pPr lvl="1"/>
            <a:r>
              <a:rPr lang="en-US" dirty="0"/>
              <a:t>Relationship between population and available resources:</a:t>
            </a:r>
          </a:p>
          <a:p>
            <a:pPr lvl="2"/>
            <a:r>
              <a:rPr lang="en-US" dirty="0"/>
              <a:t>E.g. food, energy, water, etc.</a:t>
            </a:r>
          </a:p>
          <a:p>
            <a:pPr lvl="2"/>
            <a:r>
              <a:rPr lang="en-US" dirty="0" smtClean="0"/>
              <a:t>Relative to the support system.</a:t>
            </a:r>
          </a:p>
          <a:p>
            <a:pPr lvl="1" eaLnBrk="1" hangingPunct="1"/>
            <a:r>
              <a:rPr lang="en-US" dirty="0" smtClean="0"/>
              <a:t>Population threshold:</a:t>
            </a:r>
          </a:p>
          <a:p>
            <a:pPr lvl="2"/>
            <a:r>
              <a:rPr lang="en-US" dirty="0" smtClean="0"/>
              <a:t>Theoretical level of maximal sustainable population.</a:t>
            </a:r>
          </a:p>
          <a:p>
            <a:pPr lvl="2"/>
            <a:r>
              <a:rPr lang="en-US" dirty="0" smtClean="0"/>
              <a:t>Additional numbers become a cause of declining standards of living and environmental degradation.</a:t>
            </a:r>
          </a:p>
          <a:p>
            <a:pPr lvl="1" eaLnBrk="1" hangingPunct="1"/>
            <a:r>
              <a:rPr lang="en-US" dirty="0" smtClean="0"/>
              <a:t>Linked with level of consumption:</a:t>
            </a:r>
          </a:p>
          <a:p>
            <a:pPr lvl="2"/>
            <a:r>
              <a:rPr lang="en-US" dirty="0" smtClean="0"/>
              <a:t>Countries with low populations can thus be overpopulated.</a:t>
            </a:r>
          </a:p>
          <a:p>
            <a:pPr lvl="2"/>
            <a:r>
              <a:rPr lang="en-US" dirty="0" smtClean="0"/>
              <a:t>The United States could be more overpopulated than China.</a:t>
            </a:r>
          </a:p>
        </p:txBody>
      </p:sp>
    </p:spTree>
    <p:extLst>
      <p:ext uri="{BB962C8B-B14F-4D97-AF65-F5344CB8AC3E}">
        <p14:creationId xmlns:p14="http://schemas.microsoft.com/office/powerpoint/2010/main" val="66397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reeform 10"/>
          <p:cNvSpPr>
            <a:spLocks/>
          </p:cNvSpPr>
          <p:nvPr/>
        </p:nvSpPr>
        <p:spPr bwMode="auto">
          <a:xfrm>
            <a:off x="3794125" y="2401888"/>
            <a:ext cx="2922588" cy="1511300"/>
          </a:xfrm>
          <a:custGeom>
            <a:avLst/>
            <a:gdLst>
              <a:gd name="T0" fmla="*/ 0 w 1841"/>
              <a:gd name="T1" fmla="*/ 2147483647 h 952"/>
              <a:gd name="T2" fmla="*/ 1723787506 w 1841"/>
              <a:gd name="T3" fmla="*/ 1287799117 h 952"/>
              <a:gd name="T4" fmla="*/ 2147483647 w 1841"/>
              <a:gd name="T5" fmla="*/ 0 h 952"/>
              <a:gd name="T6" fmla="*/ 0 60000 65536"/>
              <a:gd name="T7" fmla="*/ 0 60000 65536"/>
              <a:gd name="T8" fmla="*/ 0 60000 65536"/>
              <a:gd name="T9" fmla="*/ 0 w 1841"/>
              <a:gd name="T10" fmla="*/ 0 h 952"/>
              <a:gd name="T11" fmla="*/ 1841 w 1841"/>
              <a:gd name="T12" fmla="*/ 952 h 9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1" h="952">
                <a:moveTo>
                  <a:pt x="0" y="952"/>
                </a:moveTo>
                <a:cubicBezTo>
                  <a:pt x="117" y="879"/>
                  <a:pt x="377" y="670"/>
                  <a:pt x="684" y="511"/>
                </a:cubicBezTo>
                <a:cubicBezTo>
                  <a:pt x="991" y="352"/>
                  <a:pt x="1600" y="106"/>
                  <a:pt x="1841" y="0"/>
                </a:cubicBezTo>
              </a:path>
            </a:pathLst>
          </a:custGeom>
          <a:noFill/>
          <a:ln w="508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8676" name="Freeform 8"/>
          <p:cNvSpPr>
            <a:spLocks/>
          </p:cNvSpPr>
          <p:nvPr/>
        </p:nvSpPr>
        <p:spPr bwMode="auto">
          <a:xfrm>
            <a:off x="2341563" y="3402013"/>
            <a:ext cx="5049837" cy="2160587"/>
          </a:xfrm>
          <a:custGeom>
            <a:avLst/>
            <a:gdLst>
              <a:gd name="T0" fmla="*/ 0 w 3181"/>
              <a:gd name="T1" fmla="*/ 2147483647 h 1361"/>
              <a:gd name="T2" fmla="*/ 1330642357 w 3181"/>
              <a:gd name="T3" fmla="*/ 1625499425 h 1361"/>
              <a:gd name="T4" fmla="*/ 2147483647 w 3181"/>
              <a:gd name="T5" fmla="*/ 269655865 h 1361"/>
              <a:gd name="T6" fmla="*/ 2147483647 w 3181"/>
              <a:gd name="T7" fmla="*/ 12599983 h 1361"/>
              <a:gd name="T8" fmla="*/ 0 60000 65536"/>
              <a:gd name="T9" fmla="*/ 0 60000 65536"/>
              <a:gd name="T10" fmla="*/ 0 60000 65536"/>
              <a:gd name="T11" fmla="*/ 0 60000 65536"/>
              <a:gd name="T12" fmla="*/ 0 w 3181"/>
              <a:gd name="T13" fmla="*/ 0 h 1361"/>
              <a:gd name="T14" fmla="*/ 3181 w 3181"/>
              <a:gd name="T15" fmla="*/ 1361 h 13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81" h="1361">
                <a:moveTo>
                  <a:pt x="0" y="1361"/>
                </a:moveTo>
                <a:cubicBezTo>
                  <a:pt x="146" y="1107"/>
                  <a:pt x="292" y="854"/>
                  <a:pt x="528" y="645"/>
                </a:cubicBezTo>
                <a:cubicBezTo>
                  <a:pt x="764" y="436"/>
                  <a:pt x="974" y="214"/>
                  <a:pt x="1416" y="107"/>
                </a:cubicBezTo>
                <a:cubicBezTo>
                  <a:pt x="1858" y="0"/>
                  <a:pt x="2519" y="2"/>
                  <a:pt x="3181" y="5"/>
                </a:cubicBezTo>
              </a:path>
            </a:pathLst>
          </a:custGeom>
          <a:noFill/>
          <a:ln w="5080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591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Concept of Overpopulation</a:t>
            </a:r>
          </a:p>
        </p:txBody>
      </p:sp>
      <p:sp>
        <p:nvSpPr>
          <p:cNvPr id="28678" name="Freeform 5"/>
          <p:cNvSpPr>
            <a:spLocks/>
          </p:cNvSpPr>
          <p:nvPr/>
        </p:nvSpPr>
        <p:spPr bwMode="auto">
          <a:xfrm>
            <a:off x="2193925" y="2168525"/>
            <a:ext cx="5618163" cy="3544888"/>
          </a:xfrm>
          <a:custGeom>
            <a:avLst/>
            <a:gdLst>
              <a:gd name="T0" fmla="*/ 0 w 3539"/>
              <a:gd name="T1" fmla="*/ 0 h 2233"/>
              <a:gd name="T2" fmla="*/ 0 w 3539"/>
              <a:gd name="T3" fmla="*/ 2147483647 h 2233"/>
              <a:gd name="T4" fmla="*/ 2147483647 w 3539"/>
              <a:gd name="T5" fmla="*/ 2147483647 h 2233"/>
              <a:gd name="T6" fmla="*/ 0 60000 65536"/>
              <a:gd name="T7" fmla="*/ 0 60000 65536"/>
              <a:gd name="T8" fmla="*/ 0 60000 65536"/>
              <a:gd name="T9" fmla="*/ 0 w 3539"/>
              <a:gd name="T10" fmla="*/ 0 h 2233"/>
              <a:gd name="T11" fmla="*/ 3539 w 3539"/>
              <a:gd name="T12" fmla="*/ 2233 h 22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39" h="2233">
                <a:moveTo>
                  <a:pt x="0" y="0"/>
                </a:moveTo>
                <a:lnTo>
                  <a:pt x="0" y="2233"/>
                </a:lnTo>
                <a:lnTo>
                  <a:pt x="3539" y="2233"/>
                </a:lnTo>
              </a:path>
            </a:pathLst>
          </a:custGeom>
          <a:noFill/>
          <a:ln w="3175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8679" name="Text Box 6"/>
          <p:cNvSpPr txBox="1">
            <a:spLocks noChangeArrowheads="1"/>
          </p:cNvSpPr>
          <p:nvPr/>
        </p:nvSpPr>
        <p:spPr bwMode="auto">
          <a:xfrm rot="-5400000">
            <a:off x="883444" y="3825082"/>
            <a:ext cx="20859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b="1" i="0">
                <a:latin typeface="Arial Narrow" pitchFamily="34" charset="0"/>
              </a:rPr>
              <a:t>Population / Resources</a:t>
            </a:r>
          </a:p>
        </p:txBody>
      </p:sp>
      <p:sp>
        <p:nvSpPr>
          <p:cNvPr id="28680" name="Line 7"/>
          <p:cNvSpPr>
            <a:spLocks noChangeShapeType="1"/>
          </p:cNvSpPr>
          <p:nvPr/>
        </p:nvSpPr>
        <p:spPr bwMode="auto">
          <a:xfrm>
            <a:off x="2281238" y="3298825"/>
            <a:ext cx="5418137" cy="0"/>
          </a:xfrm>
          <a:prstGeom prst="line">
            <a:avLst/>
          </a:prstGeom>
          <a:noFill/>
          <a:ln w="254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555875" y="2552700"/>
            <a:ext cx="2292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777777"/>
                </a:solidFill>
                <a:latin typeface="Arial Rounded MT Bold" pitchFamily="34" charset="0"/>
              </a:rPr>
              <a:t>Overpopulation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5772150" y="3516313"/>
            <a:ext cx="1054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b="1" i="0">
                <a:solidFill>
                  <a:srgbClr val="006600"/>
                </a:solidFill>
                <a:latin typeface="Arial Narrow" pitchFamily="34" charset="0"/>
              </a:rPr>
              <a:t>Sustainable</a:t>
            </a: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5068888" y="2276475"/>
            <a:ext cx="1282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b="1" i="0">
                <a:solidFill>
                  <a:srgbClr val="663300"/>
                </a:solidFill>
                <a:latin typeface="Arial Narrow" pitchFamily="34" charset="0"/>
              </a:rPr>
              <a:t>Unsustainable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7740650" y="3111500"/>
            <a:ext cx="346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b="1"/>
              <a:t>1</a:t>
            </a:r>
          </a:p>
        </p:txBody>
      </p:sp>
      <p:sp>
        <p:nvSpPr>
          <p:cNvPr id="28685" name="Text Box 14"/>
          <p:cNvSpPr txBox="1">
            <a:spLocks noChangeArrowheads="1"/>
          </p:cNvSpPr>
          <p:nvPr/>
        </p:nvSpPr>
        <p:spPr bwMode="auto">
          <a:xfrm>
            <a:off x="7740650" y="5530850"/>
            <a:ext cx="346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b="1"/>
              <a:t>0</a:t>
            </a:r>
          </a:p>
        </p:txBody>
      </p:sp>
      <p:sp>
        <p:nvSpPr>
          <p:cNvPr id="28686" name="Text Box 15"/>
          <p:cNvSpPr txBox="1">
            <a:spLocks noChangeArrowheads="1"/>
          </p:cNvSpPr>
          <p:nvPr/>
        </p:nvSpPr>
        <p:spPr bwMode="auto">
          <a:xfrm>
            <a:off x="7591425" y="2220913"/>
            <a:ext cx="544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b="1"/>
              <a:t>&gt;1</a:t>
            </a:r>
          </a:p>
        </p:txBody>
      </p:sp>
    </p:spTree>
    <p:extLst>
      <p:ext uri="{BB962C8B-B14F-4D97-AF65-F5344CB8AC3E}">
        <p14:creationId xmlns:p14="http://schemas.microsoft.com/office/powerpoint/2010/main" val="163798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7" descr="C:\Users\ecojpr\AppData\Local\Microsoft\Windows\Temporary Internet Files\Content.IE5\SL3YHQ73\MPj04330920000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0214" y="1947069"/>
            <a:ext cx="40386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2. Demographic Capacity</a:t>
            </a:r>
            <a:endParaRPr lang="en-US" dirty="0" smtClean="0"/>
          </a:p>
        </p:txBody>
      </p:sp>
      <p:sp>
        <p:nvSpPr>
          <p:cNvPr id="7782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05388" y="1447800"/>
            <a:ext cx="3997325" cy="5137150"/>
          </a:xfrm>
        </p:spPr>
        <p:txBody>
          <a:bodyPr/>
          <a:lstStyle/>
          <a:p>
            <a:pPr eaLnBrk="1" hangingPunct="1"/>
            <a:r>
              <a:rPr lang="en-US" sz="2400" smtClean="0"/>
              <a:t>How many people can be sustained by the Earth?</a:t>
            </a:r>
          </a:p>
          <a:p>
            <a:pPr lvl="1" eaLnBrk="1" hangingPunct="1"/>
            <a:r>
              <a:rPr lang="en-US" sz="2000" smtClean="0"/>
              <a:t>Based on human choices and natural constraints.</a:t>
            </a:r>
          </a:p>
          <a:p>
            <a:pPr lvl="1" eaLnBrk="1" hangingPunct="1"/>
            <a:r>
              <a:rPr lang="en-US" sz="2000" smtClean="0"/>
              <a:t>Maximum density.</a:t>
            </a:r>
          </a:p>
          <a:p>
            <a:pPr lvl="1" eaLnBrk="1" hangingPunct="1"/>
            <a:r>
              <a:rPr lang="en-US" sz="2000" smtClean="0"/>
              <a:t>Quantity of arable land.</a:t>
            </a:r>
          </a:p>
          <a:p>
            <a:pPr lvl="1" eaLnBrk="1" hangingPunct="1"/>
            <a:r>
              <a:rPr lang="en-US" sz="2000" smtClean="0"/>
              <a:t>Agricultural technology.</a:t>
            </a:r>
          </a:p>
          <a:p>
            <a:pPr lvl="1" eaLnBrk="1" hangingPunct="1"/>
            <a:r>
              <a:rPr lang="en-US" sz="2000" smtClean="0"/>
              <a:t>Harvesting the ocean.</a:t>
            </a:r>
          </a:p>
          <a:p>
            <a:pPr lvl="1" eaLnBrk="1" hangingPunct="1"/>
            <a:r>
              <a:rPr lang="en-US" sz="2000" smtClean="0"/>
              <a:t>Human facilities.</a:t>
            </a:r>
          </a:p>
          <a:p>
            <a:pPr lvl="1" eaLnBrk="1" hangingPunct="1"/>
            <a:r>
              <a:rPr lang="en-US" sz="2000" smtClean="0"/>
              <a:t>Availability of resources (energy, construction materials, etc.).</a:t>
            </a:r>
          </a:p>
        </p:txBody>
      </p:sp>
      <p:sp>
        <p:nvSpPr>
          <p:cNvPr id="380943" name="Oval 15"/>
          <p:cNvSpPr>
            <a:spLocks noChangeArrowheads="1"/>
          </p:cNvSpPr>
          <p:nvPr/>
        </p:nvSpPr>
        <p:spPr bwMode="auto">
          <a:xfrm>
            <a:off x="2136755" y="1936794"/>
            <a:ext cx="1559144" cy="599944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2000" i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Space</a:t>
            </a:r>
          </a:p>
        </p:txBody>
      </p:sp>
      <p:sp>
        <p:nvSpPr>
          <p:cNvPr id="380944" name="Oval 16"/>
          <p:cNvSpPr>
            <a:spLocks noChangeArrowheads="1"/>
          </p:cNvSpPr>
          <p:nvPr/>
        </p:nvSpPr>
        <p:spPr bwMode="auto">
          <a:xfrm>
            <a:off x="2095480" y="5338806"/>
            <a:ext cx="1559144" cy="599943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2000" i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Resources</a:t>
            </a:r>
          </a:p>
        </p:txBody>
      </p:sp>
      <p:sp>
        <p:nvSpPr>
          <p:cNvPr id="380945" name="Oval 17"/>
          <p:cNvSpPr>
            <a:spLocks noChangeArrowheads="1"/>
          </p:cNvSpPr>
          <p:nvPr/>
        </p:nvSpPr>
        <p:spPr bwMode="auto">
          <a:xfrm rot="16200000">
            <a:off x="369692" y="3560630"/>
            <a:ext cx="1559144" cy="599944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2000" i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Technology</a:t>
            </a:r>
          </a:p>
        </p:txBody>
      </p:sp>
      <p:sp>
        <p:nvSpPr>
          <p:cNvPr id="380946" name="Oval 18"/>
          <p:cNvSpPr>
            <a:spLocks noChangeArrowheads="1"/>
          </p:cNvSpPr>
          <p:nvPr/>
        </p:nvSpPr>
        <p:spPr bwMode="auto">
          <a:xfrm rot="5400000">
            <a:off x="3771703" y="3571742"/>
            <a:ext cx="1559146" cy="599943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2000" i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Consumption</a:t>
            </a:r>
          </a:p>
        </p:txBody>
      </p:sp>
    </p:spTree>
    <p:extLst>
      <p:ext uri="{BB962C8B-B14F-4D97-AF65-F5344CB8AC3E}">
        <p14:creationId xmlns:p14="http://schemas.microsoft.com/office/powerpoint/2010/main" val="125410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6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2. Demographic Capacity</a:t>
            </a:r>
            <a:endParaRPr lang="en-US" dirty="0" smtClean="0"/>
          </a:p>
        </p:txBody>
      </p:sp>
      <p:sp>
        <p:nvSpPr>
          <p:cNvPr id="7885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Demographic capacity</a:t>
            </a:r>
          </a:p>
          <a:p>
            <a:pPr lvl="1" eaLnBrk="1" hangingPunct="1"/>
            <a:r>
              <a:rPr lang="en-US" smtClean="0"/>
              <a:t>Studies about nature’s capacity to support human life go back many centuries.</a:t>
            </a:r>
          </a:p>
          <a:p>
            <a:pPr lvl="1" eaLnBrk="1" hangingPunct="1"/>
            <a:r>
              <a:rPr lang="en-US" smtClean="0"/>
              <a:t>Leeuwenhoek (1679) extrapolated densities for Holland to the whole planet (13.4 billion capacity).</a:t>
            </a:r>
          </a:p>
          <a:p>
            <a:pPr lvl="1" eaLnBrk="1" hangingPunct="1"/>
            <a:r>
              <a:rPr lang="en-US" smtClean="0"/>
              <a:t>Focus:</a:t>
            </a:r>
          </a:p>
          <a:p>
            <a:pPr lvl="2" eaLnBrk="1" hangingPunct="1"/>
            <a:r>
              <a:rPr lang="en-US" smtClean="0"/>
              <a:t>Space.</a:t>
            </a:r>
          </a:p>
          <a:p>
            <a:pPr lvl="2" eaLnBrk="1" hangingPunct="1"/>
            <a:r>
              <a:rPr lang="en-US" smtClean="0"/>
              <a:t>Energy requirements.</a:t>
            </a:r>
          </a:p>
          <a:p>
            <a:pPr lvl="2" eaLnBrk="1" hangingPunct="1"/>
            <a:r>
              <a:rPr lang="en-US" smtClean="0"/>
              <a:t>Non-renewable resources.</a:t>
            </a:r>
          </a:p>
          <a:p>
            <a:pPr lvl="2" eaLnBrk="1" hangingPunct="1"/>
            <a:r>
              <a:rPr lang="en-US" smtClean="0"/>
              <a:t>Photosynthetic potentials.</a:t>
            </a:r>
          </a:p>
          <a:p>
            <a:pPr lvl="1" eaLnBrk="1" hangingPunct="1"/>
            <a:r>
              <a:rPr lang="en-US" smtClean="0"/>
              <a:t>All are based on the same principle:</a:t>
            </a:r>
          </a:p>
          <a:p>
            <a:pPr lvl="2" eaLnBrk="1" hangingPunct="1"/>
            <a:r>
              <a:rPr lang="en-US" smtClean="0"/>
              <a:t>Tracing resource and energy flows through the human economy.</a:t>
            </a:r>
          </a:p>
        </p:txBody>
      </p:sp>
    </p:spTree>
    <p:extLst>
      <p:ext uri="{BB962C8B-B14F-4D97-AF65-F5344CB8AC3E}">
        <p14:creationId xmlns:p14="http://schemas.microsoft.com/office/powerpoint/2010/main" val="229529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2. Demographic Capacity</a:t>
            </a:r>
            <a:endParaRPr lang="en-US" dirty="0" smtClean="0"/>
          </a:p>
        </p:txBody>
      </p:sp>
      <p:sp>
        <p:nvSpPr>
          <p:cNvPr id="79876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 err="1" smtClean="0"/>
              <a:t>Ravenstein</a:t>
            </a:r>
            <a:r>
              <a:rPr lang="en-US" sz="2400" dirty="0" smtClean="0"/>
              <a:t> in 1891</a:t>
            </a:r>
          </a:p>
          <a:p>
            <a:pPr lvl="1" eaLnBrk="1" hangingPunct="1"/>
            <a:r>
              <a:rPr lang="en-US" sz="2000" dirty="0" smtClean="0"/>
              <a:t>Concept of carrying capacity.</a:t>
            </a:r>
          </a:p>
          <a:p>
            <a:pPr lvl="1" eaLnBrk="1" hangingPunct="1"/>
            <a:r>
              <a:rPr lang="en-US" sz="2000" dirty="0" smtClean="0"/>
              <a:t>Focused on the earth’s cultivable areas, and their potential productivity given increases in yields over time:</a:t>
            </a:r>
          </a:p>
          <a:p>
            <a:pPr lvl="2" eaLnBrk="1" hangingPunct="1"/>
            <a:r>
              <a:rPr lang="en-US" sz="1800" dirty="0" smtClean="0"/>
              <a:t>Fertile: 200 people / km2.</a:t>
            </a:r>
          </a:p>
          <a:p>
            <a:pPr lvl="2" eaLnBrk="1" hangingPunct="1"/>
            <a:r>
              <a:rPr lang="en-US" sz="1800" dirty="0" smtClean="0"/>
              <a:t>Steppe: 10 people / km2.</a:t>
            </a:r>
          </a:p>
          <a:p>
            <a:pPr lvl="2" eaLnBrk="1" hangingPunct="1"/>
            <a:r>
              <a:rPr lang="en-US" sz="1800" dirty="0" smtClean="0"/>
              <a:t>Desert: 1 person / km2.</a:t>
            </a:r>
          </a:p>
          <a:p>
            <a:pPr lvl="1" eaLnBrk="1" hangingPunct="1"/>
            <a:r>
              <a:rPr lang="en-US" sz="2000" dirty="0" smtClean="0"/>
              <a:t>Figure of 6 billion people as the number Earth could sustain without lowering living standards.</a:t>
            </a:r>
          </a:p>
          <a:p>
            <a:pPr lvl="1" eaLnBrk="1" hangingPunct="1"/>
            <a:r>
              <a:rPr lang="en-US" sz="2000" dirty="0" smtClean="0"/>
              <a:t>Reached this number in 1999.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0806" name="Rectangle 6"/>
          <p:cNvSpPr>
            <a:spLocks noChangeArrowheads="1"/>
          </p:cNvSpPr>
          <p:nvPr/>
        </p:nvSpPr>
        <p:spPr bwMode="auto">
          <a:xfrm>
            <a:off x="6085936" y="1752600"/>
            <a:ext cx="1752600" cy="1066800"/>
          </a:xfrm>
          <a:prstGeom prst="rect">
            <a:avLst/>
          </a:prstGeom>
          <a:solidFill>
            <a:srgbClr val="CCFFCC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 i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Arable land</a:t>
            </a:r>
          </a:p>
        </p:txBody>
      </p:sp>
      <p:sp>
        <p:nvSpPr>
          <p:cNvPr id="460807" name="Rectangle 7"/>
          <p:cNvSpPr>
            <a:spLocks noChangeArrowheads="1"/>
          </p:cNvSpPr>
          <p:nvPr/>
        </p:nvSpPr>
        <p:spPr bwMode="auto">
          <a:xfrm>
            <a:off x="6085936" y="3505200"/>
            <a:ext cx="1752600" cy="1066800"/>
          </a:xfrm>
          <a:prstGeom prst="rect">
            <a:avLst/>
          </a:prstGeom>
          <a:solidFill>
            <a:srgbClr val="99CCFF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Agricultural</a:t>
            </a:r>
          </a:p>
          <a:p>
            <a:pPr algn="ctr" eaLnBrk="0" hangingPunct="0">
              <a:defRPr/>
            </a:pPr>
            <a:r>
              <a:rPr lang="en-US" sz="20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technology</a:t>
            </a:r>
          </a:p>
        </p:txBody>
      </p:sp>
      <p:sp>
        <p:nvSpPr>
          <p:cNvPr id="460808" name="Rectangle 8"/>
          <p:cNvSpPr>
            <a:spLocks noChangeArrowheads="1"/>
          </p:cNvSpPr>
          <p:nvPr/>
        </p:nvSpPr>
        <p:spPr bwMode="auto">
          <a:xfrm>
            <a:off x="6085936" y="5181600"/>
            <a:ext cx="1752600" cy="1066800"/>
          </a:xfrm>
          <a:prstGeom prst="rect">
            <a:avLst/>
          </a:prstGeom>
          <a:solidFill>
            <a:srgbClr val="FFCC99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Consumption</a:t>
            </a:r>
          </a:p>
          <a:p>
            <a:pPr algn="ctr" eaLnBrk="0" hangingPunct="0">
              <a:defRPr/>
            </a:pPr>
            <a:r>
              <a:rPr lang="en-US" sz="20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per capita</a:t>
            </a:r>
          </a:p>
        </p:txBody>
      </p:sp>
      <p:sp>
        <p:nvSpPr>
          <p:cNvPr id="79880" name="Text Box 9"/>
          <p:cNvSpPr txBox="1">
            <a:spLocks noChangeArrowheads="1"/>
          </p:cNvSpPr>
          <p:nvPr/>
        </p:nvSpPr>
        <p:spPr bwMode="auto">
          <a:xfrm>
            <a:off x="6747924" y="2887663"/>
            <a:ext cx="331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400" i="0">
                <a:latin typeface="Impact" pitchFamily="34" charset="0"/>
              </a:rPr>
              <a:t>X</a:t>
            </a:r>
          </a:p>
        </p:txBody>
      </p:sp>
      <p:sp>
        <p:nvSpPr>
          <p:cNvPr id="79881" name="Text Box 10"/>
          <p:cNvSpPr txBox="1">
            <a:spLocks noChangeArrowheads="1"/>
          </p:cNvSpPr>
          <p:nvPr/>
        </p:nvSpPr>
        <p:spPr bwMode="auto">
          <a:xfrm>
            <a:off x="6771736" y="4648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400" i="0">
                <a:latin typeface="Impact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8828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2. Demographic Capacity</a:t>
            </a:r>
            <a:endParaRPr lang="en-US" dirty="0" smtClean="0"/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Contemporary issues</a:t>
            </a:r>
          </a:p>
          <a:p>
            <a:pPr lvl="1" eaLnBrk="1" hangingPunct="1"/>
            <a:r>
              <a:rPr lang="en-US" dirty="0" smtClean="0"/>
              <a:t>Events such as the Green Revolution were not foreseen:</a:t>
            </a:r>
          </a:p>
          <a:p>
            <a:pPr lvl="2"/>
            <a:r>
              <a:rPr lang="en-US" dirty="0" smtClean="0"/>
              <a:t>Managed to increase agricultural yields in many areas by quantities far greater than anticipated.</a:t>
            </a:r>
          </a:p>
          <a:p>
            <a:pPr lvl="1" eaLnBrk="1" hangingPunct="1"/>
            <a:r>
              <a:rPr lang="en-US" dirty="0" smtClean="0"/>
              <a:t>Efforts to calculate carrying capacity have largely failed:</a:t>
            </a:r>
          </a:p>
          <a:p>
            <a:pPr lvl="2"/>
            <a:r>
              <a:rPr lang="en-US" dirty="0" smtClean="0"/>
              <a:t>Too many variables.</a:t>
            </a:r>
          </a:p>
          <a:p>
            <a:pPr lvl="1" eaLnBrk="1" hangingPunct="1"/>
            <a:r>
              <a:rPr lang="en-US" dirty="0" smtClean="0"/>
              <a:t>Value ranges between 4 and 16 billion.</a:t>
            </a:r>
          </a:p>
          <a:p>
            <a:r>
              <a:rPr lang="en-US" dirty="0"/>
              <a:t>Level of consumption</a:t>
            </a:r>
          </a:p>
          <a:p>
            <a:pPr lvl="1"/>
            <a:r>
              <a:rPr lang="en-US" dirty="0"/>
              <a:t>The issue is not resource supply, but resource demand.</a:t>
            </a:r>
          </a:p>
          <a:p>
            <a:pPr lvl="1"/>
            <a:r>
              <a:rPr lang="en-US" dirty="0"/>
              <a:t>The world is producing only a finite number of resources for consumption.</a:t>
            </a:r>
          </a:p>
          <a:p>
            <a:pPr lvl="1"/>
            <a:r>
              <a:rPr lang="en-US" dirty="0"/>
              <a:t>Demographic capacity is linked with level of resource consumption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77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The Agricultural Revolution</a:t>
            </a:r>
            <a:endParaRPr lang="en-US" dirty="0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Feudal society</a:t>
            </a:r>
          </a:p>
          <a:p>
            <a:pPr lvl="1"/>
            <a:r>
              <a:rPr lang="en-US" dirty="0"/>
              <a:t>A system of bonds and obligations:</a:t>
            </a:r>
          </a:p>
          <a:p>
            <a:pPr lvl="2"/>
            <a:r>
              <a:rPr lang="en-US" dirty="0"/>
              <a:t>Administrative/legal (Lord) and religious (Church) control.</a:t>
            </a:r>
          </a:p>
          <a:p>
            <a:pPr lvl="2"/>
            <a:r>
              <a:rPr lang="en-US" dirty="0"/>
              <a:t>Royalties from the serf to the lord (in kind or labor).</a:t>
            </a:r>
          </a:p>
          <a:p>
            <a:pPr lvl="2"/>
            <a:r>
              <a:rPr lang="en-US" dirty="0"/>
              <a:t>Fixation of the productive forces (tools and labor) in agricultural production.</a:t>
            </a:r>
          </a:p>
          <a:p>
            <a:pPr lvl="1"/>
            <a:r>
              <a:rPr lang="en-US" dirty="0"/>
              <a:t>Economy:</a:t>
            </a:r>
          </a:p>
          <a:p>
            <a:pPr lvl="2"/>
            <a:r>
              <a:rPr lang="en-US" dirty="0"/>
              <a:t>Low levels of productivity (subsistence level).</a:t>
            </a:r>
          </a:p>
          <a:p>
            <a:pPr lvl="2"/>
            <a:r>
              <a:rPr lang="en-US" dirty="0"/>
              <a:t>Profits taken away by the lord/church, inhibiting any increases in agricultural productivity.</a:t>
            </a:r>
          </a:p>
          <a:p>
            <a:pPr lvl="2"/>
            <a:r>
              <a:rPr lang="en-US" dirty="0"/>
              <a:t>80 to 90% of the population was in agriculture while the other share were artisans and landowners.</a:t>
            </a:r>
          </a:p>
          <a:p>
            <a:pPr lvl="1"/>
            <a:r>
              <a:rPr lang="en-US" dirty="0"/>
              <a:t>Different types of feudal societies (China, Japan, Europe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Basic trading network of </a:t>
            </a:r>
            <a:r>
              <a:rPr lang="en-US" smtClean="0"/>
              <a:t>luxury goods / resources.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70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2. Demographic Capacity</a:t>
            </a:r>
            <a:endParaRPr lang="en-US" dirty="0" smtClean="0"/>
          </a:p>
        </p:txBody>
      </p:sp>
      <p:graphicFrame>
        <p:nvGraphicFramePr>
          <p:cNvPr id="2" name="Object 9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57327410"/>
              </p:ext>
            </p:extLst>
          </p:nvPr>
        </p:nvGraphicFramePr>
        <p:xfrm>
          <a:off x="757238" y="1311275"/>
          <a:ext cx="4046537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American (lifetime)</a:t>
            </a:r>
          </a:p>
          <a:p>
            <a:pPr lvl="1"/>
            <a:r>
              <a:rPr lang="en-US" dirty="0"/>
              <a:t>1 million kg of atmospheric waste.</a:t>
            </a:r>
          </a:p>
          <a:p>
            <a:pPr lvl="1"/>
            <a:r>
              <a:rPr lang="en-US" dirty="0"/>
              <a:t>10 million kg of liquid waste.</a:t>
            </a:r>
          </a:p>
          <a:p>
            <a:pPr lvl="1"/>
            <a:r>
              <a:rPr lang="en-US" dirty="0"/>
              <a:t>1 million kg of solid waste.</a:t>
            </a:r>
          </a:p>
          <a:p>
            <a:pPr lvl="1"/>
            <a:r>
              <a:rPr lang="en-US" dirty="0"/>
              <a:t>700,000 kg of minerals.</a:t>
            </a:r>
          </a:p>
          <a:p>
            <a:pPr lvl="1"/>
            <a:r>
              <a:rPr lang="en-US" dirty="0"/>
              <a:t>24 billion BTU of energy.</a:t>
            </a:r>
          </a:p>
          <a:p>
            <a:pPr lvl="1"/>
            <a:r>
              <a:rPr lang="en-US" dirty="0"/>
              <a:t>25,000 kg of plants.</a:t>
            </a:r>
          </a:p>
          <a:p>
            <a:pPr lvl="1"/>
            <a:r>
              <a:rPr lang="en-US" dirty="0"/>
              <a:t>2,000 animals (28,000 kg).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61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2. Demographic Capacity</a:t>
            </a:r>
            <a:endParaRPr lang="en-US" dirty="0" smtClean="0"/>
          </a:p>
        </p:txBody>
      </p:sp>
      <p:sp>
        <p:nvSpPr>
          <p:cNvPr id="81924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64075" y="1447800"/>
            <a:ext cx="4338638" cy="5137150"/>
          </a:xfrm>
        </p:spPr>
        <p:txBody>
          <a:bodyPr/>
          <a:lstStyle/>
          <a:p>
            <a:pPr eaLnBrk="1" hangingPunct="1"/>
            <a:r>
              <a:rPr lang="en-US" sz="2400" smtClean="0"/>
              <a:t>Ecological footprint and biocapacity</a:t>
            </a:r>
          </a:p>
          <a:p>
            <a:pPr lvl="1" eaLnBrk="1" hangingPunct="1"/>
            <a:r>
              <a:rPr lang="en-US" sz="2000" smtClean="0"/>
              <a:t>Try to assess the demand of human activities on the environment.</a:t>
            </a:r>
          </a:p>
          <a:p>
            <a:pPr lvl="1" eaLnBrk="1" hangingPunct="1"/>
            <a:r>
              <a:rPr lang="en-US" sz="2000" smtClean="0"/>
              <a:t>Transformed over an unit of surface.</a:t>
            </a:r>
          </a:p>
          <a:p>
            <a:pPr lvl="1" eaLnBrk="1" hangingPunct="1"/>
            <a:r>
              <a:rPr lang="en-US" sz="2000" smtClean="0"/>
              <a:t>Footprint (2003): 2.2 hectares per capita.</a:t>
            </a:r>
          </a:p>
          <a:p>
            <a:pPr lvl="1" eaLnBrk="1" hangingPunct="1"/>
            <a:r>
              <a:rPr lang="en-US" sz="2000" smtClean="0"/>
              <a:t>Biocapacity (2003): 1.8 hectares per capita.</a:t>
            </a:r>
          </a:p>
          <a:p>
            <a:pPr lvl="1" eaLnBrk="1" hangingPunct="1"/>
            <a:r>
              <a:rPr lang="en-US" sz="2000" smtClean="0"/>
              <a:t>Net deficit, in theory.</a:t>
            </a:r>
          </a:p>
          <a:p>
            <a:pPr lvl="1" eaLnBrk="1" hangingPunct="1"/>
            <a:r>
              <a:rPr lang="en-US" sz="2000" smtClean="0"/>
              <a:t>May be overestimating the footprint because of CO2 sequestration assumptions.</a:t>
            </a:r>
          </a:p>
          <a:p>
            <a:pPr lvl="1" eaLnBrk="1" hangingPunct="1"/>
            <a:endParaRPr lang="en-US" sz="2000" smtClean="0"/>
          </a:p>
        </p:txBody>
      </p:sp>
      <p:sp>
        <p:nvSpPr>
          <p:cNvPr id="698376" name="Rectangle 8"/>
          <p:cNvSpPr>
            <a:spLocks noChangeArrowheads="1"/>
          </p:cNvSpPr>
          <p:nvPr/>
        </p:nvSpPr>
        <p:spPr bwMode="auto">
          <a:xfrm>
            <a:off x="1016000" y="1643063"/>
            <a:ext cx="1481138" cy="1066800"/>
          </a:xfrm>
          <a:prstGeom prst="rect">
            <a:avLst/>
          </a:prstGeom>
          <a:solidFill>
            <a:srgbClr val="CCFFCC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 i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Area</a:t>
            </a:r>
          </a:p>
        </p:txBody>
      </p:sp>
      <p:sp>
        <p:nvSpPr>
          <p:cNvPr id="698377" name="Rectangle 9"/>
          <p:cNvSpPr>
            <a:spLocks noChangeArrowheads="1"/>
          </p:cNvSpPr>
          <p:nvPr/>
        </p:nvSpPr>
        <p:spPr bwMode="auto">
          <a:xfrm>
            <a:off x="1016000" y="3395663"/>
            <a:ext cx="1481138" cy="1066800"/>
          </a:xfrm>
          <a:prstGeom prst="rect">
            <a:avLst/>
          </a:prstGeom>
          <a:solidFill>
            <a:srgbClr val="CCFFCC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Bio-productivity</a:t>
            </a:r>
          </a:p>
        </p:txBody>
      </p:sp>
      <p:sp>
        <p:nvSpPr>
          <p:cNvPr id="698378" name="Rectangle 10"/>
          <p:cNvSpPr>
            <a:spLocks noChangeArrowheads="1"/>
          </p:cNvSpPr>
          <p:nvPr/>
        </p:nvSpPr>
        <p:spPr bwMode="auto">
          <a:xfrm>
            <a:off x="1006475" y="5387975"/>
            <a:ext cx="1481138" cy="1066800"/>
          </a:xfrm>
          <a:prstGeom prst="rect">
            <a:avLst/>
          </a:prstGeom>
          <a:solidFill>
            <a:srgbClr val="CCFFCC"/>
          </a:solidFill>
          <a:ln w="38100">
            <a:solidFill>
              <a:srgbClr val="0033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Biocapacity</a:t>
            </a:r>
            <a:b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</a:b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(Supply)</a:t>
            </a:r>
          </a:p>
        </p:txBody>
      </p:sp>
      <p:sp>
        <p:nvSpPr>
          <p:cNvPr id="81928" name="Text Box 11"/>
          <p:cNvSpPr txBox="1">
            <a:spLocks noChangeArrowheads="1"/>
          </p:cNvSpPr>
          <p:nvPr/>
        </p:nvSpPr>
        <p:spPr bwMode="auto">
          <a:xfrm>
            <a:off x="1665288" y="2825750"/>
            <a:ext cx="1476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400" i="0" dirty="0">
                <a:latin typeface="Impact" pitchFamily="34" charset="0"/>
              </a:rPr>
              <a:t>X</a:t>
            </a:r>
          </a:p>
        </p:txBody>
      </p:sp>
      <p:sp>
        <p:nvSpPr>
          <p:cNvPr id="81929" name="Text Box 12"/>
          <p:cNvSpPr txBox="1">
            <a:spLocks noChangeArrowheads="1"/>
          </p:cNvSpPr>
          <p:nvPr/>
        </p:nvSpPr>
        <p:spPr bwMode="auto">
          <a:xfrm>
            <a:off x="1646238" y="4733925"/>
            <a:ext cx="1619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400" i="0">
                <a:latin typeface="Impact" pitchFamily="34" charset="0"/>
              </a:rPr>
              <a:t>=</a:t>
            </a:r>
          </a:p>
        </p:txBody>
      </p:sp>
      <p:sp>
        <p:nvSpPr>
          <p:cNvPr id="698381" name="Rectangle 13"/>
          <p:cNvSpPr>
            <a:spLocks noChangeArrowheads="1"/>
          </p:cNvSpPr>
          <p:nvPr/>
        </p:nvSpPr>
        <p:spPr bwMode="auto">
          <a:xfrm>
            <a:off x="2974975" y="1643063"/>
            <a:ext cx="1454150" cy="885825"/>
          </a:xfrm>
          <a:prstGeom prst="rect">
            <a:avLst/>
          </a:prstGeom>
          <a:solidFill>
            <a:srgbClr val="FFCC99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Population</a:t>
            </a:r>
          </a:p>
        </p:txBody>
      </p:sp>
      <p:sp>
        <p:nvSpPr>
          <p:cNvPr id="698382" name="Rectangle 14"/>
          <p:cNvSpPr>
            <a:spLocks noChangeArrowheads="1"/>
          </p:cNvSpPr>
          <p:nvPr/>
        </p:nvSpPr>
        <p:spPr bwMode="auto">
          <a:xfrm>
            <a:off x="2974975" y="2881313"/>
            <a:ext cx="1454150" cy="885825"/>
          </a:xfrm>
          <a:prstGeom prst="rect">
            <a:avLst/>
          </a:prstGeom>
          <a:solidFill>
            <a:srgbClr val="FFCC99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Consumption per person</a:t>
            </a:r>
          </a:p>
        </p:txBody>
      </p:sp>
      <p:sp>
        <p:nvSpPr>
          <p:cNvPr id="698383" name="Rectangle 15"/>
          <p:cNvSpPr>
            <a:spLocks noChangeArrowheads="1"/>
          </p:cNvSpPr>
          <p:nvPr/>
        </p:nvSpPr>
        <p:spPr bwMode="auto">
          <a:xfrm>
            <a:off x="2974975" y="4105275"/>
            <a:ext cx="1454150" cy="885825"/>
          </a:xfrm>
          <a:prstGeom prst="rect">
            <a:avLst/>
          </a:prstGeom>
          <a:solidFill>
            <a:srgbClr val="FFCC99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Footprint intensity</a:t>
            </a:r>
          </a:p>
        </p:txBody>
      </p:sp>
      <p:sp>
        <p:nvSpPr>
          <p:cNvPr id="698384" name="Rectangle 16"/>
          <p:cNvSpPr>
            <a:spLocks noChangeArrowheads="1"/>
          </p:cNvSpPr>
          <p:nvPr/>
        </p:nvSpPr>
        <p:spPr bwMode="auto">
          <a:xfrm>
            <a:off x="2974975" y="5387975"/>
            <a:ext cx="1454150" cy="1066800"/>
          </a:xfrm>
          <a:prstGeom prst="rect">
            <a:avLst/>
          </a:prstGeom>
          <a:solidFill>
            <a:srgbClr val="FFCC99"/>
          </a:solidFill>
          <a:ln w="38100">
            <a:solidFill>
              <a:srgbClr val="8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Ecological Footprint (Demand)</a:t>
            </a:r>
          </a:p>
        </p:txBody>
      </p:sp>
      <p:sp>
        <p:nvSpPr>
          <p:cNvPr id="81934" name="Text Box 17"/>
          <p:cNvSpPr txBox="1">
            <a:spLocks noChangeArrowheads="1"/>
          </p:cNvSpPr>
          <p:nvPr/>
        </p:nvSpPr>
        <p:spPr bwMode="auto">
          <a:xfrm>
            <a:off x="3625850" y="4999038"/>
            <a:ext cx="1619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400" i="0">
                <a:latin typeface="Impact" pitchFamily="34" charset="0"/>
              </a:rPr>
              <a:t>=</a:t>
            </a:r>
          </a:p>
        </p:txBody>
      </p:sp>
      <p:sp>
        <p:nvSpPr>
          <p:cNvPr id="81935" name="Text Box 18"/>
          <p:cNvSpPr txBox="1">
            <a:spLocks noChangeArrowheads="1"/>
          </p:cNvSpPr>
          <p:nvPr/>
        </p:nvSpPr>
        <p:spPr bwMode="auto">
          <a:xfrm>
            <a:off x="3636963" y="2536825"/>
            <a:ext cx="1476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400" i="0">
                <a:latin typeface="Impact" pitchFamily="34" charset="0"/>
              </a:rPr>
              <a:t>X</a:t>
            </a:r>
          </a:p>
        </p:txBody>
      </p:sp>
      <p:sp>
        <p:nvSpPr>
          <p:cNvPr id="81936" name="Text Box 19"/>
          <p:cNvSpPr txBox="1">
            <a:spLocks noChangeArrowheads="1"/>
          </p:cNvSpPr>
          <p:nvPr/>
        </p:nvSpPr>
        <p:spPr bwMode="auto">
          <a:xfrm>
            <a:off x="3636963" y="3763752"/>
            <a:ext cx="1476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400" i="0" dirty="0">
                <a:latin typeface="Impact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921246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Empires and Trade Routes, Eurasia, 100AD</a:t>
            </a:r>
            <a:endParaRPr lang="en-US" dirty="0"/>
          </a:p>
        </p:txBody>
      </p:sp>
      <p:pic>
        <p:nvPicPr>
          <p:cNvPr id="10243" name="Picture 2" descr="http://www.thomaslessman.com/History/images/East-Hem_100ad.jpg"/>
          <p:cNvPicPr>
            <a:picLocks noChangeAspect="1" noChangeArrowheads="1"/>
          </p:cNvPicPr>
          <p:nvPr/>
        </p:nvPicPr>
        <p:blipFill>
          <a:blip r:embed="rId3" cstate="print"/>
          <a:srcRect l="3123" r="22760" b="23447"/>
          <a:stretch>
            <a:fillRect/>
          </a:stretch>
        </p:blipFill>
        <p:spPr bwMode="auto">
          <a:xfrm>
            <a:off x="136525" y="1150938"/>
            <a:ext cx="89027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Oval 3"/>
          <p:cNvSpPr>
            <a:spLocks noChangeArrowheads="1"/>
          </p:cNvSpPr>
          <p:nvPr/>
        </p:nvSpPr>
        <p:spPr bwMode="auto">
          <a:xfrm>
            <a:off x="903288" y="2551113"/>
            <a:ext cx="2489200" cy="11271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Oval 4"/>
          <p:cNvSpPr>
            <a:spLocks noChangeArrowheads="1"/>
          </p:cNvSpPr>
          <p:nvPr/>
        </p:nvSpPr>
        <p:spPr bwMode="auto">
          <a:xfrm>
            <a:off x="3565525" y="3225800"/>
            <a:ext cx="1368425" cy="4953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Oval 5"/>
          <p:cNvSpPr>
            <a:spLocks noChangeArrowheads="1"/>
          </p:cNvSpPr>
          <p:nvPr/>
        </p:nvSpPr>
        <p:spPr bwMode="auto">
          <a:xfrm>
            <a:off x="4816475" y="3398838"/>
            <a:ext cx="957263" cy="534987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Oval 6"/>
          <p:cNvSpPr>
            <a:spLocks noChangeArrowheads="1"/>
          </p:cNvSpPr>
          <p:nvPr/>
        </p:nvSpPr>
        <p:spPr bwMode="auto">
          <a:xfrm>
            <a:off x="7156450" y="3082925"/>
            <a:ext cx="1208088" cy="992188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Freeform 7"/>
          <p:cNvSpPr>
            <a:spLocks noChangeArrowheads="1"/>
          </p:cNvSpPr>
          <p:nvPr/>
        </p:nvSpPr>
        <p:spPr bwMode="auto">
          <a:xfrm>
            <a:off x="2306638" y="3275013"/>
            <a:ext cx="3159125" cy="1497012"/>
          </a:xfrm>
          <a:custGeom>
            <a:avLst/>
            <a:gdLst>
              <a:gd name="T0" fmla="*/ 0 w 3157870"/>
              <a:gd name="T1" fmla="*/ 0 h 1497418"/>
              <a:gd name="T2" fmla="*/ 214181 w 3157870"/>
              <a:gd name="T3" fmla="*/ 148136 h 1497418"/>
              <a:gd name="T4" fmla="*/ 663951 w 3157870"/>
              <a:gd name="T5" fmla="*/ 264518 h 1497418"/>
              <a:gd name="T6" fmla="*/ 953089 w 3157870"/>
              <a:gd name="T7" fmla="*/ 497299 h 1497418"/>
              <a:gd name="T8" fmla="*/ 1263651 w 3157870"/>
              <a:gd name="T9" fmla="*/ 1015752 h 1497418"/>
              <a:gd name="T10" fmla="*/ 1467117 w 3157870"/>
              <a:gd name="T11" fmla="*/ 1375502 h 1497418"/>
              <a:gd name="T12" fmla="*/ 1670584 w 3157870"/>
              <a:gd name="T13" fmla="*/ 1481310 h 1497418"/>
              <a:gd name="T14" fmla="*/ 2195316 w 3157870"/>
              <a:gd name="T15" fmla="*/ 1322599 h 1497418"/>
              <a:gd name="T16" fmla="*/ 3180523 w 3157870"/>
              <a:gd name="T17" fmla="*/ 1089822 h 14974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57870"/>
              <a:gd name="T28" fmla="*/ 0 h 1497418"/>
              <a:gd name="T29" fmla="*/ 3157870 w 3157870"/>
              <a:gd name="T30" fmla="*/ 1497418 h 14974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57870" h="1497418">
                <a:moveTo>
                  <a:pt x="0" y="0"/>
                </a:moveTo>
                <a:cubicBezTo>
                  <a:pt x="51390" y="52277"/>
                  <a:pt x="102781" y="104554"/>
                  <a:pt x="212651" y="148856"/>
                </a:cubicBezTo>
                <a:cubicBezTo>
                  <a:pt x="322521" y="193158"/>
                  <a:pt x="536945" y="207335"/>
                  <a:pt x="659219" y="265814"/>
                </a:cubicBezTo>
                <a:cubicBezTo>
                  <a:pt x="781493" y="324293"/>
                  <a:pt x="847061" y="373912"/>
                  <a:pt x="946298" y="499730"/>
                </a:cubicBezTo>
                <a:cubicBezTo>
                  <a:pt x="1045535" y="625548"/>
                  <a:pt x="1169582" y="873642"/>
                  <a:pt x="1254642" y="1020725"/>
                </a:cubicBezTo>
                <a:cubicBezTo>
                  <a:pt x="1339702" y="1167808"/>
                  <a:pt x="1389322" y="1304260"/>
                  <a:pt x="1456661" y="1382232"/>
                </a:cubicBezTo>
                <a:cubicBezTo>
                  <a:pt x="1524001" y="1460204"/>
                  <a:pt x="1538177" y="1497418"/>
                  <a:pt x="1658679" y="1488558"/>
                </a:cubicBezTo>
                <a:cubicBezTo>
                  <a:pt x="1779181" y="1479698"/>
                  <a:pt x="1929810" y="1394637"/>
                  <a:pt x="2179675" y="1329070"/>
                </a:cubicBezTo>
                <a:cubicBezTo>
                  <a:pt x="2429540" y="1263503"/>
                  <a:pt x="2793705" y="1179328"/>
                  <a:pt x="3157870" y="1095153"/>
                </a:cubicBezTo>
              </a:path>
            </a:pathLst>
          </a:custGeom>
          <a:noFill/>
          <a:ln w="38100" algn="ctr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Freeform 8"/>
          <p:cNvSpPr>
            <a:spLocks noChangeArrowheads="1"/>
          </p:cNvSpPr>
          <p:nvPr/>
        </p:nvSpPr>
        <p:spPr bwMode="auto">
          <a:xfrm>
            <a:off x="3392488" y="2951163"/>
            <a:ext cx="4187825" cy="474662"/>
          </a:xfrm>
          <a:custGeom>
            <a:avLst/>
            <a:gdLst>
              <a:gd name="T0" fmla="*/ 0 w 4189228"/>
              <a:gd name="T1" fmla="*/ 436940 h 474921"/>
              <a:gd name="T2" fmla="*/ 507295 w 4189228"/>
              <a:gd name="T3" fmla="*/ 468526 h 474921"/>
              <a:gd name="T4" fmla="*/ 1215398 w 4189228"/>
              <a:gd name="T5" fmla="*/ 426410 h 474921"/>
              <a:gd name="T6" fmla="*/ 1838945 w 4189228"/>
              <a:gd name="T7" fmla="*/ 226365 h 474921"/>
              <a:gd name="T8" fmla="*/ 2737275 w 4189228"/>
              <a:gd name="T9" fmla="*/ 110550 h 474921"/>
              <a:gd name="T10" fmla="*/ 3424235 w 4189228"/>
              <a:gd name="T11" fmla="*/ 47378 h 474921"/>
              <a:gd name="T12" fmla="*/ 4164037 w 4189228"/>
              <a:gd name="T13" fmla="*/ 394826 h 4749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89228"/>
              <a:gd name="T22" fmla="*/ 0 h 474921"/>
              <a:gd name="T23" fmla="*/ 4189228 w 4189228"/>
              <a:gd name="T24" fmla="*/ 474921 h 4749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89228" h="474921">
                <a:moveTo>
                  <a:pt x="0" y="441251"/>
                </a:moveTo>
                <a:cubicBezTo>
                  <a:pt x="153286" y="458086"/>
                  <a:pt x="306572" y="474921"/>
                  <a:pt x="510363" y="473149"/>
                </a:cubicBezTo>
                <a:cubicBezTo>
                  <a:pt x="714154" y="471377"/>
                  <a:pt x="999460" y="471376"/>
                  <a:pt x="1222744" y="430618"/>
                </a:cubicBezTo>
                <a:cubicBezTo>
                  <a:pt x="1446028" y="389860"/>
                  <a:pt x="1594883" y="281763"/>
                  <a:pt x="1850065" y="228600"/>
                </a:cubicBezTo>
                <a:cubicBezTo>
                  <a:pt x="2105247" y="175437"/>
                  <a:pt x="2488019" y="141768"/>
                  <a:pt x="2753833" y="111642"/>
                </a:cubicBezTo>
                <a:cubicBezTo>
                  <a:pt x="3019647" y="81516"/>
                  <a:pt x="3205717" y="0"/>
                  <a:pt x="3444949" y="47846"/>
                </a:cubicBezTo>
                <a:cubicBezTo>
                  <a:pt x="3684181" y="95692"/>
                  <a:pt x="3936704" y="247206"/>
                  <a:pt x="4189228" y="398721"/>
                </a:cubicBezTo>
              </a:path>
            </a:pathLst>
          </a:custGeom>
          <a:noFill/>
          <a:ln w="38100" algn="ctr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Freeform 9"/>
          <p:cNvSpPr>
            <a:spLocks noChangeArrowheads="1"/>
          </p:cNvSpPr>
          <p:nvPr/>
        </p:nvSpPr>
        <p:spPr bwMode="auto">
          <a:xfrm>
            <a:off x="6348413" y="4189413"/>
            <a:ext cx="1604962" cy="1328737"/>
          </a:xfrm>
          <a:custGeom>
            <a:avLst/>
            <a:gdLst>
              <a:gd name="T0" fmla="*/ 0 w 1605516"/>
              <a:gd name="T1" fmla="*/ 243451 h 1329070"/>
              <a:gd name="T2" fmla="*/ 486068 w 1605516"/>
              <a:gd name="T3" fmla="*/ 465726 h 1329070"/>
              <a:gd name="T4" fmla="*/ 644569 w 1605516"/>
              <a:gd name="T5" fmla="*/ 931452 h 1329070"/>
              <a:gd name="T6" fmla="*/ 919304 w 1605516"/>
              <a:gd name="T7" fmla="*/ 1185489 h 1329070"/>
              <a:gd name="T8" fmla="*/ 1056674 w 1605516"/>
              <a:gd name="T9" fmla="*/ 1248997 h 1329070"/>
              <a:gd name="T10" fmla="*/ 1299707 w 1605516"/>
              <a:gd name="T11" fmla="*/ 740930 h 1329070"/>
              <a:gd name="T12" fmla="*/ 1595573 w 1605516"/>
              <a:gd name="T13" fmla="*/ 0 h 13290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05516"/>
              <a:gd name="T22" fmla="*/ 0 h 1329070"/>
              <a:gd name="T23" fmla="*/ 1605516 w 1605516"/>
              <a:gd name="T24" fmla="*/ 1329070 h 13290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05516" h="1329070">
                <a:moveTo>
                  <a:pt x="0" y="244549"/>
                </a:moveTo>
                <a:cubicBezTo>
                  <a:pt x="190500" y="298597"/>
                  <a:pt x="381000" y="352646"/>
                  <a:pt x="489098" y="467832"/>
                </a:cubicBezTo>
                <a:cubicBezTo>
                  <a:pt x="597196" y="583018"/>
                  <a:pt x="575930" y="815163"/>
                  <a:pt x="648586" y="935665"/>
                </a:cubicBezTo>
                <a:cubicBezTo>
                  <a:pt x="721242" y="1056167"/>
                  <a:pt x="855921" y="1137683"/>
                  <a:pt x="925033" y="1190846"/>
                </a:cubicBezTo>
                <a:cubicBezTo>
                  <a:pt x="994145" y="1244009"/>
                  <a:pt x="999461" y="1329070"/>
                  <a:pt x="1063256" y="1254642"/>
                </a:cubicBezTo>
                <a:cubicBezTo>
                  <a:pt x="1127051" y="1180214"/>
                  <a:pt x="1217428" y="953386"/>
                  <a:pt x="1307805" y="744279"/>
                </a:cubicBezTo>
                <a:cubicBezTo>
                  <a:pt x="1398182" y="535172"/>
                  <a:pt x="1605516" y="0"/>
                  <a:pt x="1605516" y="0"/>
                </a:cubicBezTo>
              </a:path>
            </a:pathLst>
          </a:custGeom>
          <a:noFill/>
          <a:ln w="38100" algn="ctr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19213" y="3221038"/>
            <a:ext cx="6794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Grain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3875" y="2895600"/>
            <a:ext cx="9556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Olive Oil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0313" y="2559050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Wine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17688" y="2317750"/>
            <a:ext cx="5429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Iron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20988" y="3597275"/>
            <a:ext cx="67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Grain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67025" y="2409825"/>
            <a:ext cx="67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Grain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8175" y="2127250"/>
            <a:ext cx="46513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Tin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1613" y="2001838"/>
            <a:ext cx="7826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Amber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83113" y="2838450"/>
            <a:ext cx="82708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Horses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60775" y="4373563"/>
            <a:ext cx="7112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Myrrh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26075" y="4278313"/>
            <a:ext cx="82708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Pepper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91138" y="3951288"/>
            <a:ext cx="127158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Gems, Ivory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88250" y="3154363"/>
            <a:ext cx="5222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Silk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10388" y="5029200"/>
            <a:ext cx="7985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Spices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06750" y="5322888"/>
            <a:ext cx="7112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Rosin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15150" y="4416425"/>
            <a:ext cx="9429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Perfume</a:t>
            </a:r>
          </a:p>
        </p:txBody>
      </p:sp>
      <p:sp>
        <p:nvSpPr>
          <p:cNvPr id="10267" name="Rectangle 26"/>
          <p:cNvSpPr>
            <a:spLocks noChangeArrowheads="1"/>
          </p:cNvSpPr>
          <p:nvPr/>
        </p:nvSpPr>
        <p:spPr bwMode="auto">
          <a:xfrm>
            <a:off x="5508625" y="1144588"/>
            <a:ext cx="3519488" cy="1322387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Arial Narrow" pitchFamily="34" charset="0"/>
              </a:rPr>
              <a:t>Limiting factors</a:t>
            </a:r>
          </a:p>
          <a:p>
            <a:r>
              <a:rPr lang="en-US" sz="1600">
                <a:latin typeface="Arial Narrow" pitchFamily="34" charset="0"/>
              </a:rPr>
              <a:t>Capacity and speed of inland transportation.</a:t>
            </a:r>
          </a:p>
          <a:p>
            <a:r>
              <a:rPr lang="en-US" sz="1600">
                <a:latin typeface="Arial Narrow" pitchFamily="34" charset="0"/>
              </a:rPr>
              <a:t>Few roads.</a:t>
            </a:r>
          </a:p>
          <a:p>
            <a:r>
              <a:rPr lang="en-US" sz="1600">
                <a:latin typeface="Arial Narrow" pitchFamily="34" charset="0"/>
              </a:rPr>
              <a:t>Lack of reliable knowledge (intermediaries).</a:t>
            </a:r>
          </a:p>
          <a:p>
            <a:r>
              <a:rPr lang="en-US" sz="1600">
                <a:latin typeface="Arial Narrow" pitchFamily="34" charset="0"/>
              </a:rPr>
              <a:t>Insecurity / piracy.</a:t>
            </a:r>
          </a:p>
        </p:txBody>
      </p:sp>
      <p:sp>
        <p:nvSpPr>
          <p:cNvPr id="10268" name="Rectangle 27"/>
          <p:cNvSpPr>
            <a:spLocks noChangeArrowheads="1"/>
          </p:cNvSpPr>
          <p:nvPr/>
        </p:nvSpPr>
        <p:spPr bwMode="auto">
          <a:xfrm>
            <a:off x="120650" y="4945063"/>
            <a:ext cx="3084513" cy="1606550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Arial Narrow" pitchFamily="34" charset="0"/>
              </a:rPr>
              <a:t>Nature of trade</a:t>
            </a:r>
          </a:p>
          <a:p>
            <a:r>
              <a:rPr lang="en-US" sz="1600">
                <a:latin typeface="Arial Narrow" pitchFamily="34" charset="0"/>
              </a:rPr>
              <a:t>High value commodities (Silk, spices, perfumes, gems, gold /silver, ivory).</a:t>
            </a:r>
          </a:p>
          <a:p>
            <a:r>
              <a:rPr lang="en-US" sz="1600">
                <a:latin typeface="Arial Narrow" pitchFamily="34" charset="0"/>
              </a:rPr>
              <a:t>When maritime transport was available, more bulky commodities could be traded (grain, wine, olive oil).</a:t>
            </a:r>
          </a:p>
        </p:txBody>
      </p:sp>
    </p:spTree>
    <p:extLst>
      <p:ext uri="{BB962C8B-B14F-4D97-AF65-F5344CB8AC3E}">
        <p14:creationId xmlns:p14="http://schemas.microsoft.com/office/powerpoint/2010/main" val="322184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The Agricultural Revolution</a:t>
            </a:r>
            <a:endParaRPr lang="en-US" dirty="0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Demographic consequences</a:t>
            </a:r>
          </a:p>
          <a:p>
            <a:pPr lvl="1" eaLnBrk="1" hangingPunct="1"/>
            <a:r>
              <a:rPr lang="en-US" smtClean="0"/>
              <a:t>High birth rates:</a:t>
            </a:r>
          </a:p>
          <a:p>
            <a:pPr lvl="2" eaLnBrk="1" hangingPunct="1"/>
            <a:r>
              <a:rPr lang="en-US" smtClean="0"/>
              <a:t>A feudal society required large families.</a:t>
            </a:r>
          </a:p>
          <a:p>
            <a:pPr lvl="2" eaLnBrk="1" hangingPunct="1"/>
            <a:r>
              <a:rPr lang="en-US" smtClean="0"/>
              <a:t>Help agricultural activities that were very labor intensive.</a:t>
            </a:r>
          </a:p>
          <a:p>
            <a:pPr lvl="2" eaLnBrk="1" hangingPunct="1"/>
            <a:r>
              <a:rPr lang="en-US" smtClean="0"/>
              <a:t>No contraceptives.</a:t>
            </a:r>
          </a:p>
          <a:p>
            <a:pPr lvl="1" eaLnBrk="1" hangingPunct="1"/>
            <a:r>
              <a:rPr lang="en-US" smtClean="0"/>
              <a:t>High death rates:</a:t>
            </a:r>
          </a:p>
          <a:p>
            <a:pPr lvl="2" eaLnBrk="1" hangingPunct="1"/>
            <a:r>
              <a:rPr lang="en-US" smtClean="0"/>
              <a:t>Wars between competing city-states.</a:t>
            </a:r>
          </a:p>
          <a:p>
            <a:pPr lvl="2" eaLnBrk="1" hangingPunct="1"/>
            <a:r>
              <a:rPr lang="en-US" smtClean="0"/>
              <a:t>Frequent disruption of food supplies.</a:t>
            </a:r>
          </a:p>
          <a:p>
            <a:pPr lvl="2" eaLnBrk="1" hangingPunct="1"/>
            <a:r>
              <a:rPr lang="en-US" smtClean="0"/>
              <a:t>Medicine almost non-existent.</a:t>
            </a:r>
          </a:p>
          <a:p>
            <a:pPr lvl="2" eaLnBrk="1" hangingPunct="1"/>
            <a:r>
              <a:rPr lang="en-US" smtClean="0"/>
              <a:t>Epidemics: One famous plague, the Black Death, reduced European population by 25% between 1346 and 1348.</a:t>
            </a:r>
          </a:p>
          <a:p>
            <a:pPr lvl="2" eaLnBrk="1" hangingPunct="1"/>
            <a:r>
              <a:rPr lang="en-US" smtClean="0"/>
              <a:t>Life expectancy around 30-35 years.</a:t>
            </a:r>
          </a:p>
          <a:p>
            <a:pPr lvl="1" eaLnBrk="1" hangingPunct="1"/>
            <a:r>
              <a:rPr lang="en-US" smtClean="0"/>
              <a:t>The population growth rate remained low.</a:t>
            </a:r>
          </a:p>
          <a:p>
            <a:pPr lvl="1" eaLnBrk="1" hangingPunct="1"/>
            <a:r>
              <a:rPr lang="en-US" smtClean="0"/>
              <a:t>Small cities of at most 25,000 people.</a:t>
            </a:r>
          </a:p>
        </p:txBody>
      </p:sp>
    </p:spTree>
    <p:extLst>
      <p:ext uri="{BB962C8B-B14F-4D97-AF65-F5344CB8AC3E}">
        <p14:creationId xmlns:p14="http://schemas.microsoft.com/office/powerpoint/2010/main" val="144161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102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5_102Design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102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GEOG 6 Introduction</Template>
  <TotalTime>19782</TotalTime>
  <Words>4929</Words>
  <Application>Microsoft Office PowerPoint</Application>
  <PresentationFormat>On-screen Show (4:3)</PresentationFormat>
  <Paragraphs>990</Paragraphs>
  <Slides>71</Slides>
  <Notes>70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0" baseType="lpstr">
      <vt:lpstr>Abadi MT Condensed Extra Bold</vt:lpstr>
      <vt:lpstr>Arial</vt:lpstr>
      <vt:lpstr>Arial Narrow</vt:lpstr>
      <vt:lpstr>Arial Rounded MT Bold</vt:lpstr>
      <vt:lpstr>AvantGarde Bk BT</vt:lpstr>
      <vt:lpstr>Impact</vt:lpstr>
      <vt:lpstr>Times New Roman</vt:lpstr>
      <vt:lpstr>Verdana</vt:lpstr>
      <vt:lpstr>5_102Design</vt:lpstr>
      <vt:lpstr>Topic 2 – Economic Role of Resources and Energy</vt:lpstr>
      <vt:lpstr>Conditions of Usage</vt:lpstr>
      <vt:lpstr>A. History of Resource use</vt:lpstr>
      <vt:lpstr>Three Resource Use Shifts in History</vt:lpstr>
      <vt:lpstr>1. The Agricultural Revolution (Neolithic Revolution), 10,000 BC</vt:lpstr>
      <vt:lpstr>1. The Agricultural Revolution</vt:lpstr>
      <vt:lpstr>1. The Agricultural Revolution</vt:lpstr>
      <vt:lpstr>Empires and Trade Routes, Eurasia, 100AD</vt:lpstr>
      <vt:lpstr>1. The Agricultural Revolution</vt:lpstr>
      <vt:lpstr>1. The Agricultural Revolution</vt:lpstr>
      <vt:lpstr>2. The Industrial Revolution</vt:lpstr>
      <vt:lpstr>2. The Industrial Revolution</vt:lpstr>
      <vt:lpstr>2. Major Technological Innovations of the Industrial Revolution</vt:lpstr>
      <vt:lpstr>2. Major Inventors of the Industrial Revolution</vt:lpstr>
      <vt:lpstr>2. The Industrial Revolution</vt:lpstr>
      <vt:lpstr>Share of the Population in Agriculture, 1820-1910</vt:lpstr>
      <vt:lpstr>European Control of the World, 1500-1950</vt:lpstr>
      <vt:lpstr>3. Post-Industrial Revolution</vt:lpstr>
      <vt:lpstr>Global Submarine Cable Network</vt:lpstr>
      <vt:lpstr>World GDP, 1AD - 2008</vt:lpstr>
      <vt:lpstr>Long Wave Cycles of Innovation</vt:lpstr>
      <vt:lpstr>Primary Energy Production by Source, United States, 1750-2009</vt:lpstr>
      <vt:lpstr>PowerPoint Presentation</vt:lpstr>
      <vt:lpstr>B. The Economic Challenge</vt:lpstr>
      <vt:lpstr>1. Resource Availability</vt:lpstr>
      <vt:lpstr>1. Resource Availability</vt:lpstr>
      <vt:lpstr>Types of Oil and Gas Reserves</vt:lpstr>
      <vt:lpstr>Concentration of Copper Needed to be Economically Mined, 1880-2010 (in %)</vt:lpstr>
      <vt:lpstr>Reserves and Total Resources (A Finite World)</vt:lpstr>
      <vt:lpstr>1. Resource Availability</vt:lpstr>
      <vt:lpstr>Composition of Municipal Waste, United States 2008</vt:lpstr>
      <vt:lpstr>2. The Malthusian Trap</vt:lpstr>
      <vt:lpstr>2. The Malthusian Trap</vt:lpstr>
      <vt:lpstr>2. The Malthusian Trap</vt:lpstr>
      <vt:lpstr>2. The Malthusian Trap</vt:lpstr>
      <vt:lpstr>3. Escaping the Malthusian Trap</vt:lpstr>
      <vt:lpstr>Global Growth in Population and Grain (Wheat and Rice) Production, 1961-2008</vt:lpstr>
      <vt:lpstr>3. Escaping the Malthusian Trap</vt:lpstr>
      <vt:lpstr>3. Escaping the Malthusian Trap</vt:lpstr>
      <vt:lpstr>3. Escaping the Malthusian Trap</vt:lpstr>
      <vt:lpstr>3. Escaping the Malthusian Trap</vt:lpstr>
      <vt:lpstr>3. Escaping the Malthusian Trap</vt:lpstr>
      <vt:lpstr>C. The Geopolitical Challenge</vt:lpstr>
      <vt:lpstr>1. Resource Dependency</vt:lpstr>
      <vt:lpstr>American Dependence on Foreign Mineral Supplies</vt:lpstr>
      <vt:lpstr>Dependency of some Nations on Agricultural Exports (in % of Total Exports), 1997</vt:lpstr>
      <vt:lpstr>2. Resources Theft and Plunder</vt:lpstr>
      <vt:lpstr>Types of Resource Conflicts</vt:lpstr>
      <vt:lpstr>Three Phases to Bankrupt a Country</vt:lpstr>
      <vt:lpstr>2. Resources Theft and Plunder</vt:lpstr>
      <vt:lpstr>3. Resource Wars</vt:lpstr>
      <vt:lpstr>Global Water Scarcity: A Landscape for Present and Future Conflicts</vt:lpstr>
      <vt:lpstr>3. Resource Wars</vt:lpstr>
      <vt:lpstr>Exclusive Economic Zones</vt:lpstr>
      <vt:lpstr>Superimposed Boundaries: Antarctic Treaty (1961)</vt:lpstr>
      <vt:lpstr>D. The Environmental Challenge</vt:lpstr>
      <vt:lpstr>1. The Tragedy of the Global Commons</vt:lpstr>
      <vt:lpstr>1. The Tragedy of the Global Commons</vt:lpstr>
      <vt:lpstr>1. The Tragedy of the Global Commons</vt:lpstr>
      <vt:lpstr>2. The Commons</vt:lpstr>
      <vt:lpstr>World Fish Catch per Capita, 1950- 2001</vt:lpstr>
      <vt:lpstr>Commercial Harvests in the Northwest Atlantic of Some Fish Stocks, 1950-2008</vt:lpstr>
      <vt:lpstr>Carbon Emissions from Fossil Fuel Burning, 1751-2007</vt:lpstr>
      <vt:lpstr>2. Demographic Capacity</vt:lpstr>
      <vt:lpstr>The Concept of Overpopulation</vt:lpstr>
      <vt:lpstr>2. Demographic Capacity</vt:lpstr>
      <vt:lpstr>2. Demographic Capacity</vt:lpstr>
      <vt:lpstr>2. Demographic Capacity</vt:lpstr>
      <vt:lpstr>2. Demographic Capacity</vt:lpstr>
      <vt:lpstr>2. Demographic Capacity</vt:lpstr>
      <vt:lpstr>2. Demographic Capacity</vt:lpstr>
    </vt:vector>
  </TitlesOfParts>
  <Company>Hofstra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 6 - Economic Role of Resources and Energy</dc:title>
  <dc:subject>GS 1 Introduction to Global Studies</dc:subject>
  <dc:creator>Dr. Jean-Paul Rodrigue</dc:creator>
  <cp:lastModifiedBy>Jean-Paul Rodrigue</cp:lastModifiedBy>
  <cp:revision>1912</cp:revision>
  <cp:lastPrinted>1998-11-10T22:15:49Z</cp:lastPrinted>
  <dcterms:created xsi:type="dcterms:W3CDTF">1997-06-07T23:18:59Z</dcterms:created>
  <dcterms:modified xsi:type="dcterms:W3CDTF">2013-07-21T14:57:22Z</dcterms:modified>
  <cp:category>Social Sciences Requirement</cp:category>
</cp:coreProperties>
</file>