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6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7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8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9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0.xml" ContentType="application/vnd.openxmlformats-officedocument.drawingml.chart+xml"/>
  <Override PartName="/ppt/notesSlides/notesSlide49.xml" ContentType="application/vnd.openxmlformats-officedocument.presentationml.notesSlide+xml"/>
  <Override PartName="/ppt/charts/chart11.xml" ContentType="application/vnd.openxmlformats-officedocument.drawingml.chart+xml"/>
  <Override PartName="/ppt/notesSlides/notesSlide50.xml" ContentType="application/vnd.openxmlformats-officedocument.presentationml.notesSlide+xml"/>
  <Override PartName="/ppt/charts/chart12.xml" ContentType="application/vnd.openxmlformats-officedocument.drawingml.chart+xml"/>
  <Override PartName="/ppt/notesSlides/notesSlide51.xml" ContentType="application/vnd.openxmlformats-officedocument.presentationml.notesSlide+xml"/>
  <Override PartName="/ppt/charts/chart13.xml" ContentType="application/vnd.openxmlformats-officedocument.drawingml.chart+xml"/>
  <Override PartName="/ppt/notesSlides/notesSlide52.xml" ContentType="application/vnd.openxmlformats-officedocument.presentationml.notesSlide+xml"/>
  <Override PartName="/ppt/charts/chart14.xml" ContentType="application/vnd.openxmlformats-officedocument.drawingml.chart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15.xml" ContentType="application/vnd.openxmlformats-officedocument.drawingml.chart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16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2" r:id="rId1"/>
  </p:sldMasterIdLst>
  <p:notesMasterIdLst>
    <p:notesMasterId r:id="rId63"/>
  </p:notesMasterIdLst>
  <p:handoutMasterIdLst>
    <p:handoutMasterId r:id="rId64"/>
  </p:handoutMasterIdLst>
  <p:sldIdLst>
    <p:sldId id="256" r:id="rId2"/>
    <p:sldId id="346" r:id="rId3"/>
    <p:sldId id="300" r:id="rId4"/>
    <p:sldId id="301" r:id="rId5"/>
    <p:sldId id="302" r:id="rId6"/>
    <p:sldId id="355" r:id="rId7"/>
    <p:sldId id="353" r:id="rId8"/>
    <p:sldId id="357" r:id="rId9"/>
    <p:sldId id="375" r:id="rId10"/>
    <p:sldId id="341" r:id="rId11"/>
    <p:sldId id="342" r:id="rId12"/>
    <p:sldId id="344" r:id="rId13"/>
    <p:sldId id="356" r:id="rId14"/>
    <p:sldId id="309" r:id="rId15"/>
    <p:sldId id="310" r:id="rId16"/>
    <p:sldId id="392" r:id="rId17"/>
    <p:sldId id="337" r:id="rId18"/>
    <p:sldId id="386" r:id="rId19"/>
    <p:sldId id="391" r:id="rId20"/>
    <p:sldId id="395" r:id="rId21"/>
    <p:sldId id="390" r:id="rId22"/>
    <p:sldId id="388" r:id="rId23"/>
    <p:sldId id="389" r:id="rId24"/>
    <p:sldId id="394" r:id="rId25"/>
    <p:sldId id="347" r:id="rId26"/>
    <p:sldId id="330" r:id="rId27"/>
    <p:sldId id="350" r:id="rId28"/>
    <p:sldId id="351" r:id="rId29"/>
    <p:sldId id="331" r:id="rId30"/>
    <p:sldId id="332" r:id="rId31"/>
    <p:sldId id="333" r:id="rId32"/>
    <p:sldId id="334" r:id="rId33"/>
    <p:sldId id="354" r:id="rId34"/>
    <p:sldId id="335" r:id="rId35"/>
    <p:sldId id="381" r:id="rId36"/>
    <p:sldId id="361" r:id="rId37"/>
    <p:sldId id="359" r:id="rId38"/>
    <p:sldId id="382" r:id="rId39"/>
    <p:sldId id="376" r:id="rId40"/>
    <p:sldId id="306" r:id="rId41"/>
    <p:sldId id="358" r:id="rId42"/>
    <p:sldId id="352" r:id="rId43"/>
    <p:sldId id="360" r:id="rId44"/>
    <p:sldId id="348" r:id="rId45"/>
    <p:sldId id="364" r:id="rId46"/>
    <p:sldId id="368" r:id="rId47"/>
    <p:sldId id="365" r:id="rId48"/>
    <p:sldId id="366" r:id="rId49"/>
    <p:sldId id="367" r:id="rId50"/>
    <p:sldId id="363" r:id="rId51"/>
    <p:sldId id="371" r:id="rId52"/>
    <p:sldId id="385" r:id="rId53"/>
    <p:sldId id="369" r:id="rId54"/>
    <p:sldId id="373" r:id="rId55"/>
    <p:sldId id="374" r:id="rId56"/>
    <p:sldId id="370" r:id="rId57"/>
    <p:sldId id="349" r:id="rId58"/>
    <p:sldId id="362" r:id="rId59"/>
    <p:sldId id="377" r:id="rId60"/>
    <p:sldId id="338" r:id="rId61"/>
    <p:sldId id="378" r:id="rId62"/>
  </p:sldIdLst>
  <p:sldSz cx="9144000" cy="6858000" type="screen4x3"/>
  <p:notesSz cx="6858000" cy="9207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pic 1 - What are Resources?" id="{8E6E4050-9E78-4A3C-B882-E6433FC3D55E}">
          <p14:sldIdLst>
            <p14:sldId id="256"/>
            <p14:sldId id="346"/>
          </p14:sldIdLst>
        </p14:section>
        <p14:section name="Definitions" id="{989CE3A9-1EF7-4C41-8206-1AB45296162E}">
          <p14:sldIdLst>
            <p14:sldId id="300"/>
            <p14:sldId id="301"/>
            <p14:sldId id="302"/>
            <p14:sldId id="355"/>
            <p14:sldId id="353"/>
            <p14:sldId id="357"/>
            <p14:sldId id="375"/>
            <p14:sldId id="341"/>
            <p14:sldId id="342"/>
            <p14:sldId id="344"/>
            <p14:sldId id="356"/>
            <p14:sldId id="309"/>
            <p14:sldId id="310"/>
            <p14:sldId id="392"/>
            <p14:sldId id="337"/>
            <p14:sldId id="386"/>
            <p14:sldId id="391"/>
            <p14:sldId id="395"/>
            <p14:sldId id="390"/>
            <p14:sldId id="388"/>
            <p14:sldId id="389"/>
            <p14:sldId id="394"/>
          </p14:sldIdLst>
        </p14:section>
        <p14:section name="Natural Resources" id="{4BA78F51-AB02-43FF-929F-B47A48E9CB68}">
          <p14:sldIdLst>
            <p14:sldId id="347"/>
            <p14:sldId id="330"/>
            <p14:sldId id="350"/>
            <p14:sldId id="351"/>
            <p14:sldId id="331"/>
            <p14:sldId id="332"/>
            <p14:sldId id="333"/>
            <p14:sldId id="334"/>
            <p14:sldId id="354"/>
            <p14:sldId id="335"/>
            <p14:sldId id="381"/>
            <p14:sldId id="361"/>
            <p14:sldId id="359"/>
            <p14:sldId id="382"/>
            <p14:sldId id="376"/>
            <p14:sldId id="306"/>
            <p14:sldId id="358"/>
            <p14:sldId id="352"/>
            <p14:sldId id="360"/>
          </p14:sldIdLst>
        </p14:section>
        <p14:section name="Economic Resources" id="{38BD6F09-CD42-452B-B8C3-7BB53DD00B33}">
          <p14:sldIdLst>
            <p14:sldId id="348"/>
            <p14:sldId id="364"/>
            <p14:sldId id="368"/>
            <p14:sldId id="365"/>
            <p14:sldId id="366"/>
            <p14:sldId id="367"/>
            <p14:sldId id="363"/>
            <p14:sldId id="371"/>
            <p14:sldId id="385"/>
            <p14:sldId id="369"/>
            <p14:sldId id="373"/>
            <p14:sldId id="374"/>
            <p14:sldId id="370"/>
          </p14:sldIdLst>
        </p14:section>
        <p14:section name="Geographical Resources" id="{E2A21EBE-FD43-489B-A9F2-E9A4A5D26355}">
          <p14:sldIdLst>
            <p14:sldId id="349"/>
            <p14:sldId id="362"/>
            <p14:sldId id="377"/>
            <p14:sldId id="338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6600"/>
    <a:srgbClr val="CCFF99"/>
    <a:srgbClr val="008000"/>
    <a:srgbClr val="003300"/>
    <a:srgbClr val="006666"/>
    <a:srgbClr val="339966"/>
    <a:srgbClr val="3366FF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1" autoAdjust="0"/>
    <p:restoredTop sz="94713" autoAdjust="0"/>
  </p:normalViewPr>
  <p:slideViewPr>
    <p:cSldViewPr snapToGrid="0">
      <p:cViewPr varScale="1">
        <p:scale>
          <a:sx n="124" d="100"/>
          <a:sy n="124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27"/>
    </p:cViewPr>
  </p:sorterViewPr>
  <p:notesViewPr>
    <p:cSldViewPr snapToGrid="0">
      <p:cViewPr varScale="1">
        <p:scale>
          <a:sx n="88" d="100"/>
          <a:sy n="88" d="100"/>
        </p:scale>
        <p:origin x="-2082" y="-96"/>
      </p:cViewPr>
      <p:guideLst>
        <p:guide orient="horz" pos="290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32754342431771"/>
          <c:y val="0"/>
          <c:w val="0.82009925558313035"/>
          <c:h val="0.909787277889765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MJ/kg</c:v>
                </c:pt>
              </c:strCache>
            </c:strRef>
          </c:tx>
          <c:spPr>
            <a:solidFill>
              <a:srgbClr val="99CC00"/>
            </a:solidFill>
            <a:ln w="12447">
              <a:solidFill>
                <a:srgbClr val="808080"/>
              </a:solidFill>
              <a:prstDash val="solid"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Hydrogen</c:v>
                </c:pt>
                <c:pt idx="1">
                  <c:v>Methane</c:v>
                </c:pt>
                <c:pt idx="2">
                  <c:v>LNG</c:v>
                </c:pt>
                <c:pt idx="3">
                  <c:v>Propane</c:v>
                </c:pt>
                <c:pt idx="4">
                  <c:v>Natural Gas</c:v>
                </c:pt>
                <c:pt idx="5">
                  <c:v>Kerosene</c:v>
                </c:pt>
                <c:pt idx="6">
                  <c:v>Gasoline (Automobile)</c:v>
                </c:pt>
                <c:pt idx="7">
                  <c:v>Diesel</c:v>
                </c:pt>
                <c:pt idx="8">
                  <c:v>Jet A-1</c:v>
                </c:pt>
                <c:pt idx="9">
                  <c:v>Crude Oil</c:v>
                </c:pt>
                <c:pt idx="10">
                  <c:v>Bunker C</c:v>
                </c:pt>
                <c:pt idx="11">
                  <c:v>Coal (Anthracite)</c:v>
                </c:pt>
                <c:pt idx="12">
                  <c:v>Methanol</c:v>
                </c:pt>
                <c:pt idx="13">
                  <c:v>Coal (Bituminous)</c:v>
                </c:pt>
                <c:pt idx="14">
                  <c:v>Ethanol</c:v>
                </c:pt>
                <c:pt idx="15">
                  <c:v>Wood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142</c:v>
                </c:pt>
                <c:pt idx="1">
                  <c:v>55.5</c:v>
                </c:pt>
                <c:pt idx="2">
                  <c:v>55</c:v>
                </c:pt>
                <c:pt idx="3">
                  <c:v>50.3</c:v>
                </c:pt>
                <c:pt idx="4">
                  <c:v>47.21</c:v>
                </c:pt>
                <c:pt idx="5">
                  <c:v>46.3</c:v>
                </c:pt>
                <c:pt idx="6">
                  <c:v>45.8</c:v>
                </c:pt>
                <c:pt idx="7">
                  <c:v>45.3</c:v>
                </c:pt>
                <c:pt idx="8">
                  <c:v>43.3</c:v>
                </c:pt>
                <c:pt idx="9">
                  <c:v>41.9</c:v>
                </c:pt>
                <c:pt idx="10">
                  <c:v>40</c:v>
                </c:pt>
                <c:pt idx="11">
                  <c:v>31.4</c:v>
                </c:pt>
                <c:pt idx="12">
                  <c:v>31.1</c:v>
                </c:pt>
                <c:pt idx="13">
                  <c:v>23.9</c:v>
                </c:pt>
                <c:pt idx="14">
                  <c:v>19.899999999999999</c:v>
                </c:pt>
                <c:pt idx="15">
                  <c:v>17.12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7-4351-9942-28DBE4DCF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88152704"/>
        <c:axId val="88158592"/>
      </c:barChart>
      <c:catAx>
        <c:axId val="88152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489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88158592"/>
        <c:crosses val="autoZero"/>
        <c:auto val="1"/>
        <c:lblAlgn val="ctr"/>
        <c:lblOffset val="100"/>
        <c:tickMarkSkip val="1"/>
        <c:noMultiLvlLbl val="0"/>
      </c:catAx>
      <c:valAx>
        <c:axId val="88158592"/>
        <c:scaling>
          <c:orientation val="minMax"/>
          <c:max val="120"/>
          <c:min val="0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89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88152704"/>
        <c:crosses val="autoZero"/>
        <c:crossBetween val="between"/>
      </c:valAx>
      <c:spPr>
        <a:noFill/>
        <a:ln w="2489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4" b="0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11820330969264E-2"/>
          <c:y val="5.9040590405904064E-2"/>
          <c:w val="0.90071673414640208"/>
          <c:h val="0.845763024893010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spPr>
            <a:ln w="37226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Sheet1!$A$2:$A$209</c:f>
              <c:numCache>
                <c:formatCode>General</c:formatCode>
                <c:ptCount val="208"/>
                <c:pt idx="0">
                  <c:v>-1000</c:v>
                </c:pt>
                <c:pt idx="1">
                  <c:v>-500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  <c:pt idx="9">
                  <c:v>70</c:v>
                </c:pt>
                <c:pt idx="10">
                  <c:v>80</c:v>
                </c:pt>
                <c:pt idx="11">
                  <c:v>90</c:v>
                </c:pt>
                <c:pt idx="12">
                  <c:v>100</c:v>
                </c:pt>
                <c:pt idx="13">
                  <c:v>110</c:v>
                </c:pt>
                <c:pt idx="14">
                  <c:v>120</c:v>
                </c:pt>
                <c:pt idx="15">
                  <c:v>130</c:v>
                </c:pt>
                <c:pt idx="16">
                  <c:v>140</c:v>
                </c:pt>
                <c:pt idx="17">
                  <c:v>150</c:v>
                </c:pt>
                <c:pt idx="18">
                  <c:v>160</c:v>
                </c:pt>
                <c:pt idx="19">
                  <c:v>170</c:v>
                </c:pt>
                <c:pt idx="20">
                  <c:v>180</c:v>
                </c:pt>
                <c:pt idx="21">
                  <c:v>190</c:v>
                </c:pt>
                <c:pt idx="22">
                  <c:v>200</c:v>
                </c:pt>
                <c:pt idx="23">
                  <c:v>210</c:v>
                </c:pt>
                <c:pt idx="24">
                  <c:v>220</c:v>
                </c:pt>
                <c:pt idx="25">
                  <c:v>230</c:v>
                </c:pt>
                <c:pt idx="26">
                  <c:v>240</c:v>
                </c:pt>
                <c:pt idx="27">
                  <c:v>250</c:v>
                </c:pt>
                <c:pt idx="28">
                  <c:v>260</c:v>
                </c:pt>
                <c:pt idx="29">
                  <c:v>270</c:v>
                </c:pt>
                <c:pt idx="30">
                  <c:v>280</c:v>
                </c:pt>
                <c:pt idx="31">
                  <c:v>290</c:v>
                </c:pt>
                <c:pt idx="32">
                  <c:v>300</c:v>
                </c:pt>
                <c:pt idx="33">
                  <c:v>310</c:v>
                </c:pt>
                <c:pt idx="34">
                  <c:v>320</c:v>
                </c:pt>
                <c:pt idx="35">
                  <c:v>330</c:v>
                </c:pt>
                <c:pt idx="36">
                  <c:v>340</c:v>
                </c:pt>
                <c:pt idx="37">
                  <c:v>350</c:v>
                </c:pt>
                <c:pt idx="38">
                  <c:v>360</c:v>
                </c:pt>
                <c:pt idx="39">
                  <c:v>370</c:v>
                </c:pt>
                <c:pt idx="40">
                  <c:v>380</c:v>
                </c:pt>
                <c:pt idx="41">
                  <c:v>390</c:v>
                </c:pt>
                <c:pt idx="42">
                  <c:v>400</c:v>
                </c:pt>
                <c:pt idx="43">
                  <c:v>410</c:v>
                </c:pt>
                <c:pt idx="44">
                  <c:v>420</c:v>
                </c:pt>
                <c:pt idx="45">
                  <c:v>430</c:v>
                </c:pt>
                <c:pt idx="46">
                  <c:v>440</c:v>
                </c:pt>
                <c:pt idx="47">
                  <c:v>450</c:v>
                </c:pt>
                <c:pt idx="48">
                  <c:v>460</c:v>
                </c:pt>
                <c:pt idx="49">
                  <c:v>470</c:v>
                </c:pt>
                <c:pt idx="50">
                  <c:v>480</c:v>
                </c:pt>
                <c:pt idx="51">
                  <c:v>490</c:v>
                </c:pt>
                <c:pt idx="52">
                  <c:v>500</c:v>
                </c:pt>
                <c:pt idx="53">
                  <c:v>510</c:v>
                </c:pt>
                <c:pt idx="54">
                  <c:v>520</c:v>
                </c:pt>
                <c:pt idx="55">
                  <c:v>530</c:v>
                </c:pt>
                <c:pt idx="56">
                  <c:v>540</c:v>
                </c:pt>
                <c:pt idx="57">
                  <c:v>550</c:v>
                </c:pt>
                <c:pt idx="58">
                  <c:v>560</c:v>
                </c:pt>
                <c:pt idx="59">
                  <c:v>570</c:v>
                </c:pt>
                <c:pt idx="60">
                  <c:v>580</c:v>
                </c:pt>
                <c:pt idx="61">
                  <c:v>590</c:v>
                </c:pt>
                <c:pt idx="62">
                  <c:v>600</c:v>
                </c:pt>
                <c:pt idx="63">
                  <c:v>610</c:v>
                </c:pt>
                <c:pt idx="64">
                  <c:v>620</c:v>
                </c:pt>
                <c:pt idx="65">
                  <c:v>630</c:v>
                </c:pt>
                <c:pt idx="66">
                  <c:v>640</c:v>
                </c:pt>
                <c:pt idx="67">
                  <c:v>650</c:v>
                </c:pt>
                <c:pt idx="68">
                  <c:v>660</c:v>
                </c:pt>
                <c:pt idx="69">
                  <c:v>670</c:v>
                </c:pt>
                <c:pt idx="70">
                  <c:v>680</c:v>
                </c:pt>
                <c:pt idx="71">
                  <c:v>690</c:v>
                </c:pt>
                <c:pt idx="72">
                  <c:v>700</c:v>
                </c:pt>
                <c:pt idx="73">
                  <c:v>710</c:v>
                </c:pt>
                <c:pt idx="74">
                  <c:v>720</c:v>
                </c:pt>
                <c:pt idx="75">
                  <c:v>730</c:v>
                </c:pt>
                <c:pt idx="76">
                  <c:v>740</c:v>
                </c:pt>
                <c:pt idx="77">
                  <c:v>750</c:v>
                </c:pt>
                <c:pt idx="78">
                  <c:v>760</c:v>
                </c:pt>
                <c:pt idx="79">
                  <c:v>770</c:v>
                </c:pt>
                <c:pt idx="80">
                  <c:v>780</c:v>
                </c:pt>
                <c:pt idx="81">
                  <c:v>790</c:v>
                </c:pt>
                <c:pt idx="82">
                  <c:v>800</c:v>
                </c:pt>
                <c:pt idx="83">
                  <c:v>810</c:v>
                </c:pt>
                <c:pt idx="84">
                  <c:v>820</c:v>
                </c:pt>
                <c:pt idx="85">
                  <c:v>830</c:v>
                </c:pt>
                <c:pt idx="86">
                  <c:v>840</c:v>
                </c:pt>
                <c:pt idx="87">
                  <c:v>850</c:v>
                </c:pt>
                <c:pt idx="88">
                  <c:v>860</c:v>
                </c:pt>
                <c:pt idx="89">
                  <c:v>870</c:v>
                </c:pt>
                <c:pt idx="90">
                  <c:v>880</c:v>
                </c:pt>
                <c:pt idx="91">
                  <c:v>890</c:v>
                </c:pt>
                <c:pt idx="92">
                  <c:v>900</c:v>
                </c:pt>
                <c:pt idx="93">
                  <c:v>910</c:v>
                </c:pt>
                <c:pt idx="94">
                  <c:v>920</c:v>
                </c:pt>
                <c:pt idx="95">
                  <c:v>930</c:v>
                </c:pt>
                <c:pt idx="96">
                  <c:v>940</c:v>
                </c:pt>
                <c:pt idx="97">
                  <c:v>950</c:v>
                </c:pt>
                <c:pt idx="98">
                  <c:v>960</c:v>
                </c:pt>
                <c:pt idx="99">
                  <c:v>970</c:v>
                </c:pt>
                <c:pt idx="100">
                  <c:v>980</c:v>
                </c:pt>
                <c:pt idx="101">
                  <c:v>990</c:v>
                </c:pt>
                <c:pt idx="102">
                  <c:v>1000</c:v>
                </c:pt>
                <c:pt idx="103">
                  <c:v>1010</c:v>
                </c:pt>
                <c:pt idx="104">
                  <c:v>1020</c:v>
                </c:pt>
                <c:pt idx="105">
                  <c:v>1030</c:v>
                </c:pt>
                <c:pt idx="106">
                  <c:v>1040</c:v>
                </c:pt>
                <c:pt idx="107">
                  <c:v>1050</c:v>
                </c:pt>
                <c:pt idx="108">
                  <c:v>1060</c:v>
                </c:pt>
                <c:pt idx="109">
                  <c:v>1070</c:v>
                </c:pt>
                <c:pt idx="110">
                  <c:v>1080</c:v>
                </c:pt>
                <c:pt idx="111">
                  <c:v>1090</c:v>
                </c:pt>
                <c:pt idx="112">
                  <c:v>1100</c:v>
                </c:pt>
                <c:pt idx="113">
                  <c:v>1110</c:v>
                </c:pt>
                <c:pt idx="114">
                  <c:v>1120</c:v>
                </c:pt>
                <c:pt idx="115">
                  <c:v>1130</c:v>
                </c:pt>
                <c:pt idx="116">
                  <c:v>1140</c:v>
                </c:pt>
                <c:pt idx="117">
                  <c:v>1150</c:v>
                </c:pt>
                <c:pt idx="118">
                  <c:v>1160</c:v>
                </c:pt>
                <c:pt idx="119">
                  <c:v>1170</c:v>
                </c:pt>
                <c:pt idx="120">
                  <c:v>1180</c:v>
                </c:pt>
                <c:pt idx="121">
                  <c:v>1190</c:v>
                </c:pt>
                <c:pt idx="122">
                  <c:v>1200</c:v>
                </c:pt>
                <c:pt idx="123">
                  <c:v>1210</c:v>
                </c:pt>
                <c:pt idx="124">
                  <c:v>1220</c:v>
                </c:pt>
                <c:pt idx="125">
                  <c:v>1230</c:v>
                </c:pt>
                <c:pt idx="126">
                  <c:v>1240</c:v>
                </c:pt>
                <c:pt idx="127">
                  <c:v>1250</c:v>
                </c:pt>
                <c:pt idx="128">
                  <c:v>1260</c:v>
                </c:pt>
                <c:pt idx="129">
                  <c:v>1270</c:v>
                </c:pt>
                <c:pt idx="130">
                  <c:v>1280</c:v>
                </c:pt>
                <c:pt idx="131">
                  <c:v>1290</c:v>
                </c:pt>
                <c:pt idx="132">
                  <c:v>1300</c:v>
                </c:pt>
                <c:pt idx="133">
                  <c:v>1310</c:v>
                </c:pt>
                <c:pt idx="134">
                  <c:v>1320</c:v>
                </c:pt>
                <c:pt idx="135">
                  <c:v>1330</c:v>
                </c:pt>
                <c:pt idx="136">
                  <c:v>1340</c:v>
                </c:pt>
                <c:pt idx="137">
                  <c:v>1350</c:v>
                </c:pt>
                <c:pt idx="138">
                  <c:v>1360</c:v>
                </c:pt>
                <c:pt idx="139">
                  <c:v>1370</c:v>
                </c:pt>
                <c:pt idx="140">
                  <c:v>1380</c:v>
                </c:pt>
                <c:pt idx="141">
                  <c:v>1390</c:v>
                </c:pt>
                <c:pt idx="142">
                  <c:v>1400</c:v>
                </c:pt>
                <c:pt idx="143">
                  <c:v>1410</c:v>
                </c:pt>
                <c:pt idx="144">
                  <c:v>1420</c:v>
                </c:pt>
                <c:pt idx="145">
                  <c:v>1430</c:v>
                </c:pt>
                <c:pt idx="146">
                  <c:v>1440</c:v>
                </c:pt>
                <c:pt idx="147">
                  <c:v>1450</c:v>
                </c:pt>
                <c:pt idx="148">
                  <c:v>1460</c:v>
                </c:pt>
                <c:pt idx="149">
                  <c:v>1470</c:v>
                </c:pt>
                <c:pt idx="150">
                  <c:v>1480</c:v>
                </c:pt>
                <c:pt idx="151">
                  <c:v>1490</c:v>
                </c:pt>
                <c:pt idx="152">
                  <c:v>1500</c:v>
                </c:pt>
                <c:pt idx="153">
                  <c:v>1510</c:v>
                </c:pt>
                <c:pt idx="154">
                  <c:v>1520</c:v>
                </c:pt>
                <c:pt idx="155">
                  <c:v>1530</c:v>
                </c:pt>
                <c:pt idx="156">
                  <c:v>1540</c:v>
                </c:pt>
                <c:pt idx="157">
                  <c:v>1550</c:v>
                </c:pt>
                <c:pt idx="158">
                  <c:v>1560</c:v>
                </c:pt>
                <c:pt idx="159">
                  <c:v>1570</c:v>
                </c:pt>
                <c:pt idx="160">
                  <c:v>1580</c:v>
                </c:pt>
                <c:pt idx="161">
                  <c:v>1590</c:v>
                </c:pt>
                <c:pt idx="162">
                  <c:v>1600</c:v>
                </c:pt>
                <c:pt idx="163">
                  <c:v>1610</c:v>
                </c:pt>
                <c:pt idx="164">
                  <c:v>1620</c:v>
                </c:pt>
                <c:pt idx="165">
                  <c:v>1630</c:v>
                </c:pt>
                <c:pt idx="166">
                  <c:v>1640</c:v>
                </c:pt>
                <c:pt idx="167">
                  <c:v>1650</c:v>
                </c:pt>
                <c:pt idx="168">
                  <c:v>1660</c:v>
                </c:pt>
                <c:pt idx="169">
                  <c:v>1670</c:v>
                </c:pt>
                <c:pt idx="170">
                  <c:v>1680</c:v>
                </c:pt>
                <c:pt idx="171">
                  <c:v>1690</c:v>
                </c:pt>
                <c:pt idx="172">
                  <c:v>1700</c:v>
                </c:pt>
                <c:pt idx="173">
                  <c:v>1710</c:v>
                </c:pt>
                <c:pt idx="174">
                  <c:v>1720</c:v>
                </c:pt>
                <c:pt idx="175">
                  <c:v>1730</c:v>
                </c:pt>
                <c:pt idx="176">
                  <c:v>1740</c:v>
                </c:pt>
                <c:pt idx="177">
                  <c:v>1750</c:v>
                </c:pt>
                <c:pt idx="178">
                  <c:v>1760</c:v>
                </c:pt>
                <c:pt idx="179">
                  <c:v>1770</c:v>
                </c:pt>
                <c:pt idx="180">
                  <c:v>1780</c:v>
                </c:pt>
                <c:pt idx="181">
                  <c:v>1790</c:v>
                </c:pt>
                <c:pt idx="182">
                  <c:v>1800</c:v>
                </c:pt>
                <c:pt idx="183">
                  <c:v>1810</c:v>
                </c:pt>
                <c:pt idx="184">
                  <c:v>1820</c:v>
                </c:pt>
                <c:pt idx="185">
                  <c:v>1830</c:v>
                </c:pt>
                <c:pt idx="186">
                  <c:v>1840</c:v>
                </c:pt>
                <c:pt idx="187">
                  <c:v>1850</c:v>
                </c:pt>
                <c:pt idx="188">
                  <c:v>1860</c:v>
                </c:pt>
                <c:pt idx="189">
                  <c:v>1870</c:v>
                </c:pt>
                <c:pt idx="190">
                  <c:v>1880</c:v>
                </c:pt>
                <c:pt idx="191">
                  <c:v>1890</c:v>
                </c:pt>
                <c:pt idx="192">
                  <c:v>1900</c:v>
                </c:pt>
                <c:pt idx="193">
                  <c:v>1910</c:v>
                </c:pt>
                <c:pt idx="194">
                  <c:v>1920</c:v>
                </c:pt>
                <c:pt idx="195">
                  <c:v>1930</c:v>
                </c:pt>
                <c:pt idx="196">
                  <c:v>1940</c:v>
                </c:pt>
                <c:pt idx="197">
                  <c:v>1950</c:v>
                </c:pt>
                <c:pt idx="198">
                  <c:v>1960</c:v>
                </c:pt>
                <c:pt idx="199">
                  <c:v>1970</c:v>
                </c:pt>
                <c:pt idx="200">
                  <c:v>1980</c:v>
                </c:pt>
                <c:pt idx="201">
                  <c:v>1990</c:v>
                </c:pt>
                <c:pt idx="202">
                  <c:v>2000</c:v>
                </c:pt>
                <c:pt idx="203">
                  <c:v>2010</c:v>
                </c:pt>
                <c:pt idx="204">
                  <c:v>2020</c:v>
                </c:pt>
                <c:pt idx="205">
                  <c:v>2030</c:v>
                </c:pt>
                <c:pt idx="206">
                  <c:v>2040</c:v>
                </c:pt>
                <c:pt idx="207">
                  <c:v>2050</c:v>
                </c:pt>
              </c:numCache>
            </c:numRef>
          </c:xVal>
          <c:yVal>
            <c:numRef>
              <c:f>Sheet1!$B$2:$B$209</c:f>
              <c:numCache>
                <c:formatCode>General</c:formatCode>
                <c:ptCount val="208"/>
                <c:pt idx="0">
                  <c:v>0.05</c:v>
                </c:pt>
                <c:pt idx="1">
                  <c:v>0.1</c:v>
                </c:pt>
                <c:pt idx="2">
                  <c:v>0.30000000000000004</c:v>
                </c:pt>
                <c:pt idx="3">
                  <c:v>0.30000000000000004</c:v>
                </c:pt>
                <c:pt idx="4">
                  <c:v>0.30000000000000004</c:v>
                </c:pt>
                <c:pt idx="5">
                  <c:v>0.30000000000000004</c:v>
                </c:pt>
                <c:pt idx="6">
                  <c:v>0.30000000000000004</c:v>
                </c:pt>
                <c:pt idx="7">
                  <c:v>0.30000000000000004</c:v>
                </c:pt>
                <c:pt idx="8">
                  <c:v>0.30000000000000004</c:v>
                </c:pt>
                <c:pt idx="9">
                  <c:v>0.30000000000000004</c:v>
                </c:pt>
                <c:pt idx="10">
                  <c:v>0.30000000000000004</c:v>
                </c:pt>
                <c:pt idx="11">
                  <c:v>0.30000000000000004</c:v>
                </c:pt>
                <c:pt idx="12">
                  <c:v>0.30000000000000004</c:v>
                </c:pt>
                <c:pt idx="13">
                  <c:v>0.30000000000000004</c:v>
                </c:pt>
                <c:pt idx="14">
                  <c:v>0.30000000000000004</c:v>
                </c:pt>
                <c:pt idx="15">
                  <c:v>0.30000000000000004</c:v>
                </c:pt>
                <c:pt idx="16">
                  <c:v>0.30000000000000004</c:v>
                </c:pt>
                <c:pt idx="17">
                  <c:v>0.30000000000000004</c:v>
                </c:pt>
                <c:pt idx="18">
                  <c:v>0.30000000000000004</c:v>
                </c:pt>
                <c:pt idx="19">
                  <c:v>0.30000000000000004</c:v>
                </c:pt>
                <c:pt idx="20">
                  <c:v>0.30000000000000004</c:v>
                </c:pt>
                <c:pt idx="21">
                  <c:v>0.30000000000000004</c:v>
                </c:pt>
                <c:pt idx="22">
                  <c:v>0.30000000000000004</c:v>
                </c:pt>
                <c:pt idx="23">
                  <c:v>0.30000000000000004</c:v>
                </c:pt>
                <c:pt idx="24">
                  <c:v>0.30000000000000004</c:v>
                </c:pt>
                <c:pt idx="25">
                  <c:v>0.30000000000000004</c:v>
                </c:pt>
                <c:pt idx="26">
                  <c:v>0.30000000000000004</c:v>
                </c:pt>
                <c:pt idx="27">
                  <c:v>0.30000000000000004</c:v>
                </c:pt>
                <c:pt idx="28">
                  <c:v>0.30000000000000004</c:v>
                </c:pt>
                <c:pt idx="29">
                  <c:v>0.30000000000000004</c:v>
                </c:pt>
                <c:pt idx="30">
                  <c:v>0.30000000000000004</c:v>
                </c:pt>
                <c:pt idx="31">
                  <c:v>0.30000000000000004</c:v>
                </c:pt>
                <c:pt idx="32">
                  <c:v>0.30000000000000004</c:v>
                </c:pt>
                <c:pt idx="33">
                  <c:v>0.30000000000000004</c:v>
                </c:pt>
                <c:pt idx="34">
                  <c:v>0.30000000000000004</c:v>
                </c:pt>
                <c:pt idx="35">
                  <c:v>0.30000000000000004</c:v>
                </c:pt>
                <c:pt idx="36">
                  <c:v>0.30000000000000004</c:v>
                </c:pt>
                <c:pt idx="37">
                  <c:v>0.30000000000000004</c:v>
                </c:pt>
                <c:pt idx="38">
                  <c:v>0.30000000000000004</c:v>
                </c:pt>
                <c:pt idx="39">
                  <c:v>0.30000000000000004</c:v>
                </c:pt>
                <c:pt idx="40">
                  <c:v>0.30000000000000004</c:v>
                </c:pt>
                <c:pt idx="41">
                  <c:v>0.30000000000000004</c:v>
                </c:pt>
                <c:pt idx="42">
                  <c:v>0.30000000000000004</c:v>
                </c:pt>
                <c:pt idx="43">
                  <c:v>0.30000000000000004</c:v>
                </c:pt>
                <c:pt idx="44">
                  <c:v>0.30000000000000004</c:v>
                </c:pt>
                <c:pt idx="45">
                  <c:v>0.30000000000000004</c:v>
                </c:pt>
                <c:pt idx="46">
                  <c:v>0.30000000000000004</c:v>
                </c:pt>
                <c:pt idx="47">
                  <c:v>0.30000000000000004</c:v>
                </c:pt>
                <c:pt idx="48">
                  <c:v>0.30000000000000004</c:v>
                </c:pt>
                <c:pt idx="49">
                  <c:v>0.30000000000000004</c:v>
                </c:pt>
                <c:pt idx="50">
                  <c:v>0.30000000000000004</c:v>
                </c:pt>
                <c:pt idx="51">
                  <c:v>0.30000000000000004</c:v>
                </c:pt>
                <c:pt idx="52">
                  <c:v>0.31000000000000005</c:v>
                </c:pt>
                <c:pt idx="53">
                  <c:v>0.31000000000000005</c:v>
                </c:pt>
                <c:pt idx="54">
                  <c:v>0.31000000000000005</c:v>
                </c:pt>
                <c:pt idx="55">
                  <c:v>0.31000000000000005</c:v>
                </c:pt>
                <c:pt idx="56">
                  <c:v>0.31000000000000005</c:v>
                </c:pt>
                <c:pt idx="57">
                  <c:v>0.31000000000000005</c:v>
                </c:pt>
                <c:pt idx="58">
                  <c:v>0.31000000000000005</c:v>
                </c:pt>
                <c:pt idx="59">
                  <c:v>0.31000000000000005</c:v>
                </c:pt>
                <c:pt idx="60">
                  <c:v>0.31000000000000005</c:v>
                </c:pt>
                <c:pt idx="61">
                  <c:v>0.31000000000000005</c:v>
                </c:pt>
                <c:pt idx="62">
                  <c:v>0.31000000000000005</c:v>
                </c:pt>
                <c:pt idx="63">
                  <c:v>0.31000000000000005</c:v>
                </c:pt>
                <c:pt idx="64">
                  <c:v>0.31000000000000005</c:v>
                </c:pt>
                <c:pt idx="65">
                  <c:v>0.31000000000000005</c:v>
                </c:pt>
                <c:pt idx="66">
                  <c:v>0.31000000000000005</c:v>
                </c:pt>
                <c:pt idx="67">
                  <c:v>0.31000000000000005</c:v>
                </c:pt>
                <c:pt idx="68">
                  <c:v>0.31000000000000005</c:v>
                </c:pt>
                <c:pt idx="69">
                  <c:v>0.31000000000000005</c:v>
                </c:pt>
                <c:pt idx="70">
                  <c:v>0.31000000000000005</c:v>
                </c:pt>
                <c:pt idx="71">
                  <c:v>0.31000000000000005</c:v>
                </c:pt>
                <c:pt idx="72">
                  <c:v>0.31000000000000005</c:v>
                </c:pt>
                <c:pt idx="73">
                  <c:v>0.31000000000000005</c:v>
                </c:pt>
                <c:pt idx="74">
                  <c:v>0.31000000000000005</c:v>
                </c:pt>
                <c:pt idx="75">
                  <c:v>0.31000000000000005</c:v>
                </c:pt>
                <c:pt idx="76">
                  <c:v>0.31000000000000005</c:v>
                </c:pt>
                <c:pt idx="77">
                  <c:v>0.31000000000000005</c:v>
                </c:pt>
                <c:pt idx="78">
                  <c:v>0.31000000000000005</c:v>
                </c:pt>
                <c:pt idx="79">
                  <c:v>0.31000000000000005</c:v>
                </c:pt>
                <c:pt idx="80">
                  <c:v>0.31000000000000005</c:v>
                </c:pt>
                <c:pt idx="81">
                  <c:v>0.31000000000000005</c:v>
                </c:pt>
                <c:pt idx="82">
                  <c:v>0.31000000000000005</c:v>
                </c:pt>
                <c:pt idx="83">
                  <c:v>0.31000000000000005</c:v>
                </c:pt>
                <c:pt idx="84">
                  <c:v>0.31000000000000005</c:v>
                </c:pt>
                <c:pt idx="85">
                  <c:v>0.31000000000000005</c:v>
                </c:pt>
                <c:pt idx="86">
                  <c:v>0.31000000000000005</c:v>
                </c:pt>
                <c:pt idx="87">
                  <c:v>0.31000000000000005</c:v>
                </c:pt>
                <c:pt idx="88">
                  <c:v>0.31000000000000005</c:v>
                </c:pt>
                <c:pt idx="89">
                  <c:v>0.31000000000000005</c:v>
                </c:pt>
                <c:pt idx="90">
                  <c:v>0.31000000000000005</c:v>
                </c:pt>
                <c:pt idx="91">
                  <c:v>0.31000000000000005</c:v>
                </c:pt>
                <c:pt idx="92">
                  <c:v>0.31000000000000005</c:v>
                </c:pt>
                <c:pt idx="93">
                  <c:v>0.31000000000000005</c:v>
                </c:pt>
                <c:pt idx="94">
                  <c:v>0.31000000000000005</c:v>
                </c:pt>
                <c:pt idx="95">
                  <c:v>0.31000000000000005</c:v>
                </c:pt>
                <c:pt idx="96">
                  <c:v>0.31000000000000005</c:v>
                </c:pt>
                <c:pt idx="97">
                  <c:v>0.31000000000000005</c:v>
                </c:pt>
                <c:pt idx="98">
                  <c:v>0.31000000000000005</c:v>
                </c:pt>
                <c:pt idx="99">
                  <c:v>0.31000000000000005</c:v>
                </c:pt>
                <c:pt idx="100">
                  <c:v>0.31000000000000005</c:v>
                </c:pt>
                <c:pt idx="101">
                  <c:v>0.31000000000000005</c:v>
                </c:pt>
                <c:pt idx="102">
                  <c:v>0.31000000000000005</c:v>
                </c:pt>
                <c:pt idx="103">
                  <c:v>0.31000000000000005</c:v>
                </c:pt>
                <c:pt idx="104">
                  <c:v>0.32000000000000006</c:v>
                </c:pt>
                <c:pt idx="105">
                  <c:v>0.32000000000000006</c:v>
                </c:pt>
                <c:pt idx="106">
                  <c:v>0.32000000000000006</c:v>
                </c:pt>
                <c:pt idx="107">
                  <c:v>0.33000000000000007</c:v>
                </c:pt>
                <c:pt idx="108">
                  <c:v>0.33000000000000007</c:v>
                </c:pt>
                <c:pt idx="109">
                  <c:v>0.34</c:v>
                </c:pt>
                <c:pt idx="110">
                  <c:v>0.34</c:v>
                </c:pt>
                <c:pt idx="111">
                  <c:v>0.34</c:v>
                </c:pt>
                <c:pt idx="112">
                  <c:v>0.35000000000000003</c:v>
                </c:pt>
                <c:pt idx="113">
                  <c:v>0.35000000000000003</c:v>
                </c:pt>
                <c:pt idx="114">
                  <c:v>0.35000000000000003</c:v>
                </c:pt>
                <c:pt idx="115">
                  <c:v>0.36000000000000004</c:v>
                </c:pt>
                <c:pt idx="116">
                  <c:v>0.36000000000000004</c:v>
                </c:pt>
                <c:pt idx="117">
                  <c:v>0.36000000000000004</c:v>
                </c:pt>
                <c:pt idx="118">
                  <c:v>0.37000000000000005</c:v>
                </c:pt>
                <c:pt idx="119">
                  <c:v>0.37000000000000005</c:v>
                </c:pt>
                <c:pt idx="120">
                  <c:v>0.37000000000000005</c:v>
                </c:pt>
                <c:pt idx="121">
                  <c:v>0.38000000000000006</c:v>
                </c:pt>
                <c:pt idx="122">
                  <c:v>0.38000000000000006</c:v>
                </c:pt>
                <c:pt idx="123">
                  <c:v>0.39000000000000007</c:v>
                </c:pt>
                <c:pt idx="124">
                  <c:v>0.39000000000000007</c:v>
                </c:pt>
                <c:pt idx="125">
                  <c:v>0.39000000000000007</c:v>
                </c:pt>
                <c:pt idx="126">
                  <c:v>0.4</c:v>
                </c:pt>
                <c:pt idx="127">
                  <c:v>0.4</c:v>
                </c:pt>
                <c:pt idx="128">
                  <c:v>0.4</c:v>
                </c:pt>
                <c:pt idx="129">
                  <c:v>0.41000000000000003</c:v>
                </c:pt>
                <c:pt idx="130">
                  <c:v>0.41000000000000003</c:v>
                </c:pt>
                <c:pt idx="131">
                  <c:v>0.42000000000000004</c:v>
                </c:pt>
                <c:pt idx="132">
                  <c:v>0.42000000000000004</c:v>
                </c:pt>
                <c:pt idx="133">
                  <c:v>0.42000000000000004</c:v>
                </c:pt>
                <c:pt idx="134">
                  <c:v>0.43000000000000005</c:v>
                </c:pt>
                <c:pt idx="135">
                  <c:v>0.43000000000000005</c:v>
                </c:pt>
                <c:pt idx="136">
                  <c:v>0.44</c:v>
                </c:pt>
                <c:pt idx="137">
                  <c:v>0.44</c:v>
                </c:pt>
                <c:pt idx="138">
                  <c:v>0.44</c:v>
                </c:pt>
                <c:pt idx="139">
                  <c:v>0.45</c:v>
                </c:pt>
                <c:pt idx="140">
                  <c:v>0.45</c:v>
                </c:pt>
                <c:pt idx="141">
                  <c:v>0.46</c:v>
                </c:pt>
                <c:pt idx="142">
                  <c:v>0.46</c:v>
                </c:pt>
                <c:pt idx="143">
                  <c:v>0.46</c:v>
                </c:pt>
                <c:pt idx="144">
                  <c:v>0.47000000000000003</c:v>
                </c:pt>
                <c:pt idx="145">
                  <c:v>0.47000000000000003</c:v>
                </c:pt>
                <c:pt idx="146">
                  <c:v>0.48000000000000004</c:v>
                </c:pt>
                <c:pt idx="147">
                  <c:v>0.48000000000000004</c:v>
                </c:pt>
                <c:pt idx="148">
                  <c:v>0.48000000000000004</c:v>
                </c:pt>
                <c:pt idx="149">
                  <c:v>0.49000000000000005</c:v>
                </c:pt>
                <c:pt idx="150">
                  <c:v>0.49000000000000005</c:v>
                </c:pt>
                <c:pt idx="151">
                  <c:v>0.5</c:v>
                </c:pt>
                <c:pt idx="152">
                  <c:v>0.5</c:v>
                </c:pt>
                <c:pt idx="153">
                  <c:v>0.51</c:v>
                </c:pt>
                <c:pt idx="154">
                  <c:v>0.52</c:v>
                </c:pt>
                <c:pt idx="155">
                  <c:v>0.53</c:v>
                </c:pt>
                <c:pt idx="156">
                  <c:v>0.55000000000000004</c:v>
                </c:pt>
                <c:pt idx="157">
                  <c:v>0.56000000000000005</c:v>
                </c:pt>
                <c:pt idx="158">
                  <c:v>0.56999999999999995</c:v>
                </c:pt>
                <c:pt idx="159">
                  <c:v>0.58000000000000007</c:v>
                </c:pt>
                <c:pt idx="160">
                  <c:v>0.59</c:v>
                </c:pt>
                <c:pt idx="161">
                  <c:v>0.60000000000000009</c:v>
                </c:pt>
                <c:pt idx="162">
                  <c:v>0.62000000000000011</c:v>
                </c:pt>
                <c:pt idx="163">
                  <c:v>0.63000000000000012</c:v>
                </c:pt>
                <c:pt idx="164">
                  <c:v>0.64000000000000012</c:v>
                </c:pt>
                <c:pt idx="165">
                  <c:v>0.65000000000000013</c:v>
                </c:pt>
                <c:pt idx="166">
                  <c:v>0.66000000000000014</c:v>
                </c:pt>
                <c:pt idx="167">
                  <c:v>0.67000000000000015</c:v>
                </c:pt>
                <c:pt idx="168">
                  <c:v>0.69000000000000006</c:v>
                </c:pt>
                <c:pt idx="169">
                  <c:v>0.70000000000000007</c:v>
                </c:pt>
                <c:pt idx="170">
                  <c:v>0.71000000000000008</c:v>
                </c:pt>
                <c:pt idx="171">
                  <c:v>0.72000000000000008</c:v>
                </c:pt>
                <c:pt idx="172">
                  <c:v>0.73000000000000009</c:v>
                </c:pt>
                <c:pt idx="173">
                  <c:v>0.7400000000000001</c:v>
                </c:pt>
                <c:pt idx="174">
                  <c:v>0.76000000000000012</c:v>
                </c:pt>
                <c:pt idx="175">
                  <c:v>0.77000000000000013</c:v>
                </c:pt>
                <c:pt idx="176">
                  <c:v>0.78</c:v>
                </c:pt>
                <c:pt idx="177">
                  <c:v>0.79</c:v>
                </c:pt>
                <c:pt idx="178">
                  <c:v>0.83000000000000007</c:v>
                </c:pt>
                <c:pt idx="179">
                  <c:v>0.87000000000000011</c:v>
                </c:pt>
                <c:pt idx="180">
                  <c:v>0.9</c:v>
                </c:pt>
                <c:pt idx="181">
                  <c:v>0.94000000000000006</c:v>
                </c:pt>
                <c:pt idx="182">
                  <c:v>0.98</c:v>
                </c:pt>
                <c:pt idx="183">
                  <c:v>1.04</c:v>
                </c:pt>
                <c:pt idx="184">
                  <c:v>1.0900000000000001</c:v>
                </c:pt>
                <c:pt idx="185">
                  <c:v>1.1499999999999997</c:v>
                </c:pt>
                <c:pt idx="186">
                  <c:v>1.2</c:v>
                </c:pt>
                <c:pt idx="187">
                  <c:v>1.26</c:v>
                </c:pt>
                <c:pt idx="188">
                  <c:v>1.34</c:v>
                </c:pt>
                <c:pt idx="189">
                  <c:v>1.42</c:v>
                </c:pt>
                <c:pt idx="190">
                  <c:v>1.49</c:v>
                </c:pt>
                <c:pt idx="191">
                  <c:v>1.57</c:v>
                </c:pt>
                <c:pt idx="192">
                  <c:v>1.6500000000000001</c:v>
                </c:pt>
                <c:pt idx="193">
                  <c:v>1.75</c:v>
                </c:pt>
                <c:pt idx="194">
                  <c:v>1.86</c:v>
                </c:pt>
                <c:pt idx="195">
                  <c:v>2.0699999999999998</c:v>
                </c:pt>
                <c:pt idx="196">
                  <c:v>2.2999999999999998</c:v>
                </c:pt>
                <c:pt idx="197">
                  <c:v>2.52</c:v>
                </c:pt>
                <c:pt idx="198">
                  <c:v>3.02</c:v>
                </c:pt>
                <c:pt idx="199">
                  <c:v>3.7</c:v>
                </c:pt>
                <c:pt idx="200">
                  <c:v>4.4400000000000004</c:v>
                </c:pt>
                <c:pt idx="201">
                  <c:v>5.2700000000000005</c:v>
                </c:pt>
                <c:pt idx="202">
                  <c:v>6.07</c:v>
                </c:pt>
                <c:pt idx="203">
                  <c:v>6.83</c:v>
                </c:pt>
                <c:pt idx="204">
                  <c:v>7.6</c:v>
                </c:pt>
                <c:pt idx="205">
                  <c:v>8.3000000000000007</c:v>
                </c:pt>
                <c:pt idx="206">
                  <c:v>8.9</c:v>
                </c:pt>
                <c:pt idx="207">
                  <c:v>9.4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7F-46C7-B062-4D1EAFBD4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267520"/>
        <c:axId val="142269056"/>
      </c:scatterChart>
      <c:valAx>
        <c:axId val="142267520"/>
        <c:scaling>
          <c:orientation val="minMax"/>
          <c:max val="2050"/>
          <c:min val="-1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81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42269056"/>
        <c:crosses val="autoZero"/>
        <c:crossBetween val="midCat"/>
        <c:majorUnit val="250"/>
      </c:valAx>
      <c:valAx>
        <c:axId val="142269056"/>
        <c:scaling>
          <c:orientation val="minMax"/>
          <c:max val="10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81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42267520"/>
        <c:crossesAt val="-1000"/>
        <c:crossBetween val="midCat"/>
      </c:valAx>
      <c:spPr>
        <a:solidFill>
          <a:srgbClr val="FFFFFF"/>
        </a:solidFill>
        <a:ln w="24817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9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61551454333192"/>
          <c:y val="3.5580524344569278E-2"/>
          <c:w val="0.78367681760600139"/>
          <c:h val="0.839947771345731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Addition</c:v>
                </c:pt>
              </c:strCache>
            </c:strRef>
          </c:tx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</c:numCache>
            </c:numRef>
          </c:cat>
          <c:val>
            <c:numRef>
              <c:f>Sheet1!$B$2:$B$60</c:f>
              <c:numCache>
                <c:formatCode>General</c:formatCode>
                <c:ptCount val="59"/>
                <c:pt idx="0">
                  <c:v>38</c:v>
                </c:pt>
                <c:pt idx="1">
                  <c:v>42</c:v>
                </c:pt>
                <c:pt idx="2">
                  <c:v>45</c:v>
                </c:pt>
                <c:pt idx="3">
                  <c:v>48</c:v>
                </c:pt>
                <c:pt idx="4">
                  <c:v>51</c:v>
                </c:pt>
                <c:pt idx="5">
                  <c:v>53</c:v>
                </c:pt>
                <c:pt idx="6">
                  <c:v>56</c:v>
                </c:pt>
                <c:pt idx="7">
                  <c:v>56</c:v>
                </c:pt>
                <c:pt idx="8">
                  <c:v>52</c:v>
                </c:pt>
                <c:pt idx="9">
                  <c:v>42</c:v>
                </c:pt>
                <c:pt idx="10">
                  <c:v>41</c:v>
                </c:pt>
                <c:pt idx="11" formatCode="#,##0.0">
                  <c:v>39.905395000000006</c:v>
                </c:pt>
                <c:pt idx="12" formatCode="#,##0.0">
                  <c:v>53.755495000000003</c:v>
                </c:pt>
                <c:pt idx="13" formatCode="#,##0.0">
                  <c:v>65.609945999999979</c:v>
                </c:pt>
                <c:pt idx="14" formatCode="#,##0.0">
                  <c:v>65.716442999999998</c:v>
                </c:pt>
                <c:pt idx="15" formatCode="#,##0.0">
                  <c:v>67.34943699999998</c:v>
                </c:pt>
                <c:pt idx="16" formatCode="#,##0.0">
                  <c:v>70.371767999999989</c:v>
                </c:pt>
                <c:pt idx="17" formatCode="#,##0.0">
                  <c:v>69.847851000000006</c:v>
                </c:pt>
                <c:pt idx="18" formatCode="#,##0.0">
                  <c:v>71.036501999999999</c:v>
                </c:pt>
                <c:pt idx="19" formatCode="#,##0.0">
                  <c:v>75.417238000000012</c:v>
                </c:pt>
                <c:pt idx="20" formatCode="#,##0.0">
                  <c:v>76.045570999999981</c:v>
                </c:pt>
                <c:pt idx="21" formatCode="#,##0.0">
                  <c:v>78.788503000000006</c:v>
                </c:pt>
                <c:pt idx="22" formatCode="#,##0.0">
                  <c:v>77.235078999999985</c:v>
                </c:pt>
                <c:pt idx="23" formatCode="#,##0.0">
                  <c:v>76.418588</c:v>
                </c:pt>
                <c:pt idx="24" formatCode="#,##0.0">
                  <c:v>76.947132999999994</c:v>
                </c:pt>
                <c:pt idx="25" formatCode="#,##0.0">
                  <c:v>75.229531999999992</c:v>
                </c:pt>
                <c:pt idx="26" formatCode="#,##0.0">
                  <c:v>73.244770000000003</c:v>
                </c:pt>
                <c:pt idx="27" formatCode="#,##0.0">
                  <c:v>73.236895000000004</c:v>
                </c:pt>
                <c:pt idx="28" formatCode="#,##0.0">
                  <c:v>74.320414999999983</c:v>
                </c:pt>
                <c:pt idx="29" formatCode="#,##0.0">
                  <c:v>75.822715999999986</c:v>
                </c:pt>
                <c:pt idx="30" formatCode="#,##0.0">
                  <c:v>76.615732999999992</c:v>
                </c:pt>
                <c:pt idx="31" formatCode="#,##0.0">
                  <c:v>77.965365000000006</c:v>
                </c:pt>
                <c:pt idx="32" formatCode="#,##0.0">
                  <c:v>80.258528999999982</c:v>
                </c:pt>
                <c:pt idx="33" formatCode="#,##0.0">
                  <c:v>80.510893999999993</c:v>
                </c:pt>
                <c:pt idx="34" formatCode="#,##0.0">
                  <c:v>79.902248999999998</c:v>
                </c:pt>
                <c:pt idx="35" formatCode="#,##0.0">
                  <c:v>81.392414000000002</c:v>
                </c:pt>
                <c:pt idx="36" formatCode="#,##0.0">
                  <c:v>84.754427000000007</c:v>
                </c:pt>
                <c:pt idx="37" formatCode="#,##0.0">
                  <c:v>86.587400000000002</c:v>
                </c:pt>
                <c:pt idx="38" formatCode="#,##0.0">
                  <c:v>87.356081999999986</c:v>
                </c:pt>
                <c:pt idx="39" formatCode="#,##0.0">
                  <c:v>87.233903999999995</c:v>
                </c:pt>
                <c:pt idx="40" formatCode="#,##0.0">
                  <c:v>88.325014999999979</c:v>
                </c:pt>
                <c:pt idx="41" formatCode="#,##0.0">
                  <c:v>84.358653000000004</c:v>
                </c:pt>
                <c:pt idx="42" formatCode="#,##0.0">
                  <c:v>81.017449999999997</c:v>
                </c:pt>
                <c:pt idx="43" formatCode="#,##0.0">
                  <c:v>81.775144999999981</c:v>
                </c:pt>
                <c:pt idx="44" formatCode="#,##0.0">
                  <c:v>80.696680000000001</c:v>
                </c:pt>
                <c:pt idx="45" formatCode="#,##0.0">
                  <c:v>82.268630000000002</c:v>
                </c:pt>
                <c:pt idx="46" formatCode="#,##0.0">
                  <c:v>80.144368999999998</c:v>
                </c:pt>
                <c:pt idx="47" formatCode="#,##0.0">
                  <c:v>80.140428999999983</c:v>
                </c:pt>
                <c:pt idx="48" formatCode="#,##0.0">
                  <c:v>79.138611999999981</c:v>
                </c:pt>
                <c:pt idx="49" formatCode="#,##0.0">
                  <c:v>78.530293000000015</c:v>
                </c:pt>
                <c:pt idx="50" formatCode="#,##0.0">
                  <c:v>77.947272000000012</c:v>
                </c:pt>
                <c:pt idx="51" formatCode="#,##0.0">
                  <c:v>77.135716999999985</c:v>
                </c:pt>
                <c:pt idx="52" formatCode="#,##0.0">
                  <c:v>76.351567000000003</c:v>
                </c:pt>
                <c:pt idx="53" formatCode="#,##0.0">
                  <c:v>76.391413000000014</c:v>
                </c:pt>
                <c:pt idx="54" formatCode="#,##0.0">
                  <c:v>76.145668999999998</c:v>
                </c:pt>
                <c:pt idx="55" formatCode="#,##0.0">
                  <c:v>75.81588099999999</c:v>
                </c:pt>
                <c:pt idx="56" formatCode="#,##0.0">
                  <c:v>76.324905999999999</c:v>
                </c:pt>
                <c:pt idx="57" formatCode="#,##0.0">
                  <c:v>76.653741999999966</c:v>
                </c:pt>
                <c:pt idx="58" formatCode="#,##0.0">
                  <c:v>77.523881999999986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1D-4721-874A-D151FCE22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553280"/>
        <c:axId val="14355481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Growth Rate</c:v>
                </c:pt>
              </c:strCache>
            </c:strRef>
          </c:tx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</c:numCache>
            </c:numRef>
          </c:cat>
          <c:val>
            <c:numRef>
              <c:f>Sheet1!$C$2:$C$60</c:f>
              <c:numCache>
                <c:formatCode>General</c:formatCode>
                <c:ptCount val="59"/>
                <c:pt idx="0">
                  <c:v>1.47</c:v>
                </c:pt>
                <c:pt idx="1">
                  <c:v>1.61</c:v>
                </c:pt>
                <c:pt idx="2">
                  <c:v>1.71</c:v>
                </c:pt>
                <c:pt idx="3">
                  <c:v>1.77</c:v>
                </c:pt>
                <c:pt idx="4">
                  <c:v>1.87</c:v>
                </c:pt>
                <c:pt idx="5">
                  <c:v>1.8900000000000001</c:v>
                </c:pt>
                <c:pt idx="6">
                  <c:v>1.9500000000000002</c:v>
                </c:pt>
                <c:pt idx="7">
                  <c:v>1.9400000000000002</c:v>
                </c:pt>
                <c:pt idx="8">
                  <c:v>1.76</c:v>
                </c:pt>
                <c:pt idx="9">
                  <c:v>1.3900000000000001</c:v>
                </c:pt>
                <c:pt idx="10">
                  <c:v>1.33</c:v>
                </c:pt>
                <c:pt idx="11">
                  <c:v>1.32</c:v>
                </c:pt>
                <c:pt idx="12">
                  <c:v>1.75</c:v>
                </c:pt>
                <c:pt idx="13">
                  <c:v>2.1</c:v>
                </c:pt>
                <c:pt idx="14">
                  <c:v>2.06</c:v>
                </c:pt>
                <c:pt idx="15">
                  <c:v>2.0699999999999998</c:v>
                </c:pt>
                <c:pt idx="16">
                  <c:v>2.12</c:v>
                </c:pt>
                <c:pt idx="17">
                  <c:v>2.06</c:v>
                </c:pt>
                <c:pt idx="18">
                  <c:v>2.0499999999999998</c:v>
                </c:pt>
                <c:pt idx="19">
                  <c:v>2.13</c:v>
                </c:pt>
                <c:pt idx="20">
                  <c:v>2.11</c:v>
                </c:pt>
                <c:pt idx="21">
                  <c:v>2.14</c:v>
                </c:pt>
                <c:pt idx="22">
                  <c:v>2.0499999999999998</c:v>
                </c:pt>
                <c:pt idx="23">
                  <c:v>1.9900000000000002</c:v>
                </c:pt>
                <c:pt idx="24">
                  <c:v>1.9600000000000002</c:v>
                </c:pt>
                <c:pt idx="25">
                  <c:v>1.8800000000000001</c:v>
                </c:pt>
                <c:pt idx="26">
                  <c:v>1.8</c:v>
                </c:pt>
                <c:pt idx="27">
                  <c:v>1.77</c:v>
                </c:pt>
                <c:pt idx="28">
                  <c:v>1.76</c:v>
                </c:pt>
                <c:pt idx="29">
                  <c:v>1.77</c:v>
                </c:pt>
                <c:pt idx="30">
                  <c:v>1.75</c:v>
                </c:pt>
                <c:pt idx="31">
                  <c:v>1.75</c:v>
                </c:pt>
                <c:pt idx="32">
                  <c:v>1.77</c:v>
                </c:pt>
                <c:pt idx="33">
                  <c:v>1.75</c:v>
                </c:pt>
                <c:pt idx="34">
                  <c:v>1.71</c:v>
                </c:pt>
                <c:pt idx="35">
                  <c:v>1.71</c:v>
                </c:pt>
                <c:pt idx="36">
                  <c:v>1.75</c:v>
                </c:pt>
                <c:pt idx="37">
                  <c:v>1.76</c:v>
                </c:pt>
                <c:pt idx="38">
                  <c:v>1.74</c:v>
                </c:pt>
                <c:pt idx="39">
                  <c:v>1.71</c:v>
                </c:pt>
                <c:pt idx="40">
                  <c:v>1.7</c:v>
                </c:pt>
                <c:pt idx="41">
                  <c:v>1.6</c:v>
                </c:pt>
                <c:pt idx="42">
                  <c:v>1.51</c:v>
                </c:pt>
                <c:pt idx="43">
                  <c:v>1.5</c:v>
                </c:pt>
                <c:pt idx="44">
                  <c:v>1.46</c:v>
                </c:pt>
                <c:pt idx="45">
                  <c:v>1.47</c:v>
                </c:pt>
                <c:pt idx="46">
                  <c:v>1.41</c:v>
                </c:pt>
                <c:pt idx="47">
                  <c:v>1.3900000000000001</c:v>
                </c:pt>
                <c:pt idx="48">
                  <c:v>1.35</c:v>
                </c:pt>
                <c:pt idx="49">
                  <c:v>1.32</c:v>
                </c:pt>
                <c:pt idx="50">
                  <c:v>1.3</c:v>
                </c:pt>
                <c:pt idx="51">
                  <c:v>1.27</c:v>
                </c:pt>
                <c:pt idx="52">
                  <c:v>1.24</c:v>
                </c:pt>
                <c:pt idx="53">
                  <c:v>1.22</c:v>
                </c:pt>
                <c:pt idx="54">
                  <c:v>1.21</c:v>
                </c:pt>
                <c:pt idx="55">
                  <c:v>1.1900000000000002</c:v>
                </c:pt>
                <c:pt idx="56">
                  <c:v>1.1800000000000002</c:v>
                </c:pt>
                <c:pt idx="57">
                  <c:v>1.1700000000000002</c:v>
                </c:pt>
                <c:pt idx="58">
                  <c:v>1.1700000000000002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1D-4721-874A-D151FCE22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46368"/>
        <c:axId val="146347904"/>
      </c:lineChart>
      <c:catAx>
        <c:axId val="14355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14355481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43554816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Millions</a:t>
                </a:r>
              </a:p>
            </c:rich>
          </c:tx>
          <c:layout>
            <c:manualLayout>
              <c:xMode val="edge"/>
              <c:yMode val="edge"/>
              <c:x val="1.861042183622829E-2"/>
              <c:y val="0.406367041198501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3553280"/>
        <c:crosses val="autoZero"/>
        <c:crossBetween val="between"/>
      </c:valAx>
      <c:catAx>
        <c:axId val="14634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6347904"/>
        <c:crosses val="autoZero"/>
        <c:auto val="1"/>
        <c:lblAlgn val="ctr"/>
        <c:lblOffset val="100"/>
        <c:noMultiLvlLbl val="0"/>
      </c:catAx>
      <c:valAx>
        <c:axId val="14634790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Growth Rate (%)</a:t>
                </a:r>
              </a:p>
            </c:rich>
          </c:tx>
          <c:layout>
            <c:manualLayout>
              <c:xMode val="edge"/>
              <c:yMode val="edge"/>
              <c:x val="0.95533498759305213"/>
              <c:y val="0.34269662921348321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6346368"/>
        <c:crosses val="max"/>
        <c:crossBetween val="between"/>
      </c:valAx>
      <c:spPr>
        <a:noFill/>
        <a:ln w="19050"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0843672456575668"/>
          <c:y val="0.68726591760299638"/>
          <c:w val="0.17990074441687348"/>
          <c:h val="0.153558052434456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189125295508277E-2"/>
          <c:y val="1.6605166051660521E-2"/>
          <c:w val="0.89239102705619833"/>
          <c:h val="0.889298892988929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704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Sheet1!$A$2:$A$26</c:f>
              <c:strCache>
                <c:ptCount val="15"/>
                <c:pt idx="0">
                  <c:v>  India</c:v>
                </c:pt>
                <c:pt idx="1">
                  <c:v>  China</c:v>
                </c:pt>
                <c:pt idx="2">
                  <c:v>  United States</c:v>
                </c:pt>
                <c:pt idx="3">
                  <c:v>  Pakistan</c:v>
                </c:pt>
                <c:pt idx="4">
                  <c:v>  Indonesia</c:v>
                </c:pt>
                <c:pt idx="5">
                  <c:v>  Nigeria</c:v>
                </c:pt>
                <c:pt idx="6">
                  <c:v>  Bangladesh</c:v>
                </c:pt>
                <c:pt idx="7">
                  <c:v>  Brazil</c:v>
                </c:pt>
                <c:pt idx="8">
                  <c:v>  Ethiopia</c:v>
                </c:pt>
                <c:pt idx="9">
                  <c:v>  Congo, DR of</c:v>
                </c:pt>
                <c:pt idx="10">
                  <c:v>  Mexico</c:v>
                </c:pt>
                <c:pt idx="11">
                  <c:v>  Egypt</c:v>
                </c:pt>
                <c:pt idx="12">
                  <c:v>  Philippines</c:v>
                </c:pt>
                <c:pt idx="13">
                  <c:v>  Viet Nam</c:v>
                </c:pt>
                <c:pt idx="14">
                  <c:v>  Japan</c:v>
                </c:pt>
              </c:strCache>
            </c:strRef>
          </c:cat>
          <c:val>
            <c:numRef>
              <c:f>Sheet1!$B$2:$B$26</c:f>
              <c:numCache>
                <c:formatCode>#,##0</c:formatCode>
                <c:ptCount val="15"/>
                <c:pt idx="0">
                  <c:v>1096917</c:v>
                </c:pt>
                <c:pt idx="1">
                  <c:v>1329927</c:v>
                </c:pt>
                <c:pt idx="2">
                  <c:v>300038</c:v>
                </c:pt>
                <c:pt idx="3">
                  <c:v>161151</c:v>
                </c:pt>
                <c:pt idx="4">
                  <c:v>225313</c:v>
                </c:pt>
                <c:pt idx="5">
                  <c:v>130236</c:v>
                </c:pt>
                <c:pt idx="6">
                  <c:v>152593</c:v>
                </c:pt>
                <c:pt idx="7">
                  <c:v>182798</c:v>
                </c:pt>
                <c:pt idx="8">
                  <c:v>74189</c:v>
                </c:pt>
                <c:pt idx="9">
                  <c:v>56079</c:v>
                </c:pt>
                <c:pt idx="10">
                  <c:v>106385</c:v>
                </c:pt>
                <c:pt idx="11">
                  <c:v>74878</c:v>
                </c:pt>
                <c:pt idx="12">
                  <c:v>82809</c:v>
                </c:pt>
                <c:pt idx="13">
                  <c:v>83585</c:v>
                </c:pt>
                <c:pt idx="14">
                  <c:v>127914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D4-4524-B310-961E0E573CA8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Growth (2005-2050)</c:v>
                </c:pt>
              </c:strCache>
            </c:strRef>
          </c:tx>
          <c:spPr>
            <a:solidFill>
              <a:srgbClr val="FF6600"/>
            </a:solidFill>
            <a:ln w="1270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407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5"/>
                <c:pt idx="0">
                  <c:v>  India</c:v>
                </c:pt>
                <c:pt idx="1">
                  <c:v>  China</c:v>
                </c:pt>
                <c:pt idx="2">
                  <c:v>  United States</c:v>
                </c:pt>
                <c:pt idx="3">
                  <c:v>  Pakistan</c:v>
                </c:pt>
                <c:pt idx="4">
                  <c:v>  Indonesia</c:v>
                </c:pt>
                <c:pt idx="5">
                  <c:v>  Nigeria</c:v>
                </c:pt>
                <c:pt idx="6">
                  <c:v>  Bangladesh</c:v>
                </c:pt>
                <c:pt idx="7">
                  <c:v>  Brazil</c:v>
                </c:pt>
                <c:pt idx="8">
                  <c:v>  Ethiopia</c:v>
                </c:pt>
                <c:pt idx="9">
                  <c:v>  Congo, DR of</c:v>
                </c:pt>
                <c:pt idx="10">
                  <c:v>  Mexico</c:v>
                </c:pt>
                <c:pt idx="11">
                  <c:v>  Egypt</c:v>
                </c:pt>
                <c:pt idx="12">
                  <c:v>  Philippines</c:v>
                </c:pt>
                <c:pt idx="13">
                  <c:v>  Viet Nam</c:v>
                </c:pt>
                <c:pt idx="14">
                  <c:v>  Japan</c:v>
                </c:pt>
              </c:strCache>
            </c:strRef>
          </c:cat>
          <c:val>
            <c:numRef>
              <c:f>Sheet1!$D$2:$D$26</c:f>
              <c:numCache>
                <c:formatCode>#,##0</c:formatCode>
                <c:ptCount val="15"/>
                <c:pt idx="0">
                  <c:v>434521</c:v>
                </c:pt>
                <c:pt idx="1">
                  <c:v>75264</c:v>
                </c:pt>
                <c:pt idx="2">
                  <c:v>108657</c:v>
                </c:pt>
                <c:pt idx="3">
                  <c:v>187549</c:v>
                </c:pt>
                <c:pt idx="4">
                  <c:v>68484</c:v>
                </c:pt>
                <c:pt idx="5">
                  <c:v>128242</c:v>
                </c:pt>
                <c:pt idx="6">
                  <c:v>102006</c:v>
                </c:pt>
                <c:pt idx="7">
                  <c:v>50342</c:v>
                </c:pt>
                <c:pt idx="8">
                  <c:v>96798</c:v>
                </c:pt>
                <c:pt idx="9">
                  <c:v>95565</c:v>
                </c:pt>
                <c:pt idx="10">
                  <c:v>33843</c:v>
                </c:pt>
                <c:pt idx="11">
                  <c:v>52529</c:v>
                </c:pt>
                <c:pt idx="12">
                  <c:v>44156</c:v>
                </c:pt>
                <c:pt idx="13">
                  <c:v>34108</c:v>
                </c:pt>
                <c:pt idx="14">
                  <c:v>-18192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D4-4524-B310-961E0E573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472320"/>
        <c:axId val="147801216"/>
      </c:barChart>
      <c:catAx>
        <c:axId val="146472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47801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801216"/>
        <c:scaling>
          <c:orientation val="minMax"/>
          <c:max val="1600000"/>
        </c:scaling>
        <c:delete val="0"/>
        <c:axPos val="b"/>
        <c:majorGridlines>
          <c:spPr>
            <a:ln w="12704">
              <a:solidFill>
                <a:srgbClr val="C0C0C0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2540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46472320"/>
        <c:crosses val="autoZero"/>
        <c:crossBetween val="between"/>
        <c:dispUnits>
          <c:builtInUnit val="thousands"/>
        </c:dispUnits>
      </c:valAx>
      <c:spPr>
        <a:solidFill>
          <a:srgbClr val="FFFFFF"/>
        </a:solidFill>
        <a:ln w="25407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880245465770674"/>
          <c:y val="2.965395008280795E-2"/>
          <c:w val="0.23167848699763591"/>
          <c:h val="0.11254612546125477"/>
        </c:manualLayout>
      </c:layout>
      <c:overlay val="0"/>
      <c:spPr>
        <a:solidFill>
          <a:srgbClr val="FFFFFF"/>
        </a:solidFill>
        <a:ln w="12704">
          <a:solidFill>
            <a:srgbClr val="C0C0C0"/>
          </a:solidFill>
          <a:prstDash val="solid"/>
        </a:ln>
      </c:spPr>
      <c:txPr>
        <a:bodyPr/>
        <a:lstStyle/>
        <a:p>
          <a:pPr>
            <a:defRPr sz="1470" b="1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2008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50</c:v>
                </c:pt>
                <c:pt idx="1">
                  <c:v>61</c:v>
                </c:pt>
                <c:pt idx="2">
                  <c:v>72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8-40B6-8189-AD1AA9D16B7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2008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71</c:v>
                </c:pt>
                <c:pt idx="1">
                  <c:v>78</c:v>
                </c:pt>
                <c:pt idx="2">
                  <c:v>85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8-40B6-8189-AD1AA9D16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438784"/>
        <c:axId val="148128128"/>
      </c:barChart>
      <c:catAx>
        <c:axId val="14643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128128"/>
        <c:crosses val="autoZero"/>
        <c:auto val="1"/>
        <c:lblAlgn val="ctr"/>
        <c:lblOffset val="100"/>
        <c:noMultiLvlLbl val="0"/>
      </c:catAx>
      <c:valAx>
        <c:axId val="148128128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46438784"/>
        <c:crosses val="autoZero"/>
        <c:crossBetween val="between"/>
      </c:valAx>
      <c:spPr>
        <a:ln w="19050">
          <a:solidFill>
            <a:schemeClr val="bg1">
              <a:lumMod val="75000"/>
            </a:schemeClr>
          </a:solidFill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65 and older</c:v>
                </c:pt>
              </c:strCache>
            </c:strRef>
          </c:tx>
          <c:marker>
            <c:symbol val="none"/>
          </c:marker>
          <c:cat>
            <c:numRef>
              <c:f>Sheet1!$A$2:$A$50</c:f>
              <c:numCache>
                <c:formatCode>General</c:formatCode>
                <c:ptCount val="4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</c:numCache>
            </c:numRef>
          </c:cat>
          <c:val>
            <c:numRef>
              <c:f>Sheet1!$B$2:$B$50</c:f>
              <c:numCache>
                <c:formatCode>0.00%</c:formatCode>
                <c:ptCount val="49"/>
                <c:pt idx="0">
                  <c:v>5.2692215670338771E-2</c:v>
                </c:pt>
                <c:pt idx="1">
                  <c:v>5.2697777049515497E-2</c:v>
                </c:pt>
                <c:pt idx="2">
                  <c:v>5.2667771773076438E-2</c:v>
                </c:pt>
                <c:pt idx="3">
                  <c:v>5.2623090073680261E-2</c:v>
                </c:pt>
                <c:pt idx="4">
                  <c:v>5.2630999878418822E-2</c:v>
                </c:pt>
                <c:pt idx="5">
                  <c:v>5.2732140022942617E-2</c:v>
                </c:pt>
                <c:pt idx="6">
                  <c:v>5.2919564281311428E-2</c:v>
                </c:pt>
                <c:pt idx="7">
                  <c:v>5.3188374987192789E-2</c:v>
                </c:pt>
                <c:pt idx="8">
                  <c:v>5.3517053665755945E-2</c:v>
                </c:pt>
                <c:pt idx="9">
                  <c:v>5.388518912426371E-2</c:v>
                </c:pt>
                <c:pt idx="10">
                  <c:v>5.4251409975912636E-2</c:v>
                </c:pt>
                <c:pt idx="11">
                  <c:v>5.4621893328987176E-2</c:v>
                </c:pt>
                <c:pt idx="12">
                  <c:v>5.4984728509773782E-2</c:v>
                </c:pt>
                <c:pt idx="13">
                  <c:v>5.5358670979835878E-2</c:v>
                </c:pt>
                <c:pt idx="14">
                  <c:v>5.5775363355118443E-2</c:v>
                </c:pt>
                <c:pt idx="15">
                  <c:v>5.6241285133612109E-2</c:v>
                </c:pt>
                <c:pt idx="16">
                  <c:v>5.6769488055391649E-2</c:v>
                </c:pt>
                <c:pt idx="17">
                  <c:v>5.7353059967168281E-2</c:v>
                </c:pt>
                <c:pt idx="18">
                  <c:v>5.7912033013207083E-2</c:v>
                </c:pt>
                <c:pt idx="19">
                  <c:v>5.8354734486162151E-2</c:v>
                </c:pt>
                <c:pt idx="20">
                  <c:v>5.8628155987711282E-2</c:v>
                </c:pt>
                <c:pt idx="21">
                  <c:v>5.8715971803003045E-2</c:v>
                </c:pt>
                <c:pt idx="22">
                  <c:v>5.8646621982920706E-2</c:v>
                </c:pt>
                <c:pt idx="23">
                  <c:v>5.8514917970205839E-2</c:v>
                </c:pt>
                <c:pt idx="24">
                  <c:v>5.8439873208868155E-2</c:v>
                </c:pt>
                <c:pt idx="25">
                  <c:v>5.8498168939039689E-2</c:v>
                </c:pt>
                <c:pt idx="26">
                  <c:v>5.8700264927029039E-2</c:v>
                </c:pt>
                <c:pt idx="27">
                  <c:v>5.9023851761827548E-2</c:v>
                </c:pt>
                <c:pt idx="28">
                  <c:v>5.945962908145562E-2</c:v>
                </c:pt>
                <c:pt idx="29">
                  <c:v>5.9993356034398766E-2</c:v>
                </c:pt>
                <c:pt idx="30">
                  <c:v>6.0580369163714835E-2</c:v>
                </c:pt>
                <c:pt idx="31">
                  <c:v>6.125568805601822E-2</c:v>
                </c:pt>
                <c:pt idx="32">
                  <c:v>6.2003956690732984E-2</c:v>
                </c:pt>
                <c:pt idx="33">
                  <c:v>6.2780047270404232E-2</c:v>
                </c:pt>
                <c:pt idx="34">
                  <c:v>6.3557642508457871E-2</c:v>
                </c:pt>
                <c:pt idx="35">
                  <c:v>6.4301761539668767E-2</c:v>
                </c:pt>
                <c:pt idx="36">
                  <c:v>6.5035388586734605E-2</c:v>
                </c:pt>
                <c:pt idx="37">
                  <c:v>6.5754411647791111E-2</c:v>
                </c:pt>
                <c:pt idx="38">
                  <c:v>6.647339499916706E-2</c:v>
                </c:pt>
                <c:pt idx="39">
                  <c:v>6.7228265482833949E-2</c:v>
                </c:pt>
                <c:pt idx="40">
                  <c:v>6.8034236825971914E-2</c:v>
                </c:pt>
                <c:pt idx="41">
                  <c:v>6.8905626865424272E-2</c:v>
                </c:pt>
                <c:pt idx="42">
                  <c:v>6.9837063253945883E-2</c:v>
                </c:pt>
                <c:pt idx="43">
                  <c:v>7.0776693882186298E-2</c:v>
                </c:pt>
                <c:pt idx="44">
                  <c:v>7.1648457520139347E-2</c:v>
                </c:pt>
                <c:pt idx="45">
                  <c:v>7.2411926328616302E-2</c:v>
                </c:pt>
                <c:pt idx="46">
                  <c:v>7.3064204745937042E-2</c:v>
                </c:pt>
                <c:pt idx="47">
                  <c:v>7.3650411314295991E-2</c:v>
                </c:pt>
                <c:pt idx="48">
                  <c:v>7.4223624929983481E-2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28-4D01-86EE-5ED073A817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 to 64</c:v>
                </c:pt>
              </c:strCache>
            </c:strRef>
          </c:tx>
          <c:marker>
            <c:symbol val="none"/>
          </c:marker>
          <c:cat>
            <c:numRef>
              <c:f>Sheet1!$A$2:$A$50</c:f>
              <c:numCache>
                <c:formatCode>General</c:formatCode>
                <c:ptCount val="4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</c:numCache>
            </c:numRef>
          </c:cat>
          <c:val>
            <c:numRef>
              <c:f>Sheet1!$C$2:$C$50</c:f>
              <c:numCache>
                <c:formatCode>0.00%</c:formatCode>
                <c:ptCount val="49"/>
                <c:pt idx="0">
                  <c:v>0.57552675094210626</c:v>
                </c:pt>
                <c:pt idx="1">
                  <c:v>0.573215415374705</c:v>
                </c:pt>
                <c:pt idx="2">
                  <c:v>0.5711671706756003</c:v>
                </c:pt>
                <c:pt idx="3">
                  <c:v>0.5694443372406619</c:v>
                </c:pt>
                <c:pt idx="4">
                  <c:v>0.56817359259136069</c:v>
                </c:pt>
                <c:pt idx="5">
                  <c:v>0.56739377043695582</c:v>
                </c:pt>
                <c:pt idx="6">
                  <c:v>0.56710918125645127</c:v>
                </c:pt>
                <c:pt idx="7">
                  <c:v>0.56730093752155497</c:v>
                </c:pt>
                <c:pt idx="8">
                  <c:v>0.56778665301030162</c:v>
                </c:pt>
                <c:pt idx="9">
                  <c:v>0.56842618724105742</c:v>
                </c:pt>
                <c:pt idx="10">
                  <c:v>0.56898348624029993</c:v>
                </c:pt>
                <c:pt idx="11">
                  <c:v>0.56947018895666313</c:v>
                </c:pt>
                <c:pt idx="12">
                  <c:v>0.5699319850559843</c:v>
                </c:pt>
                <c:pt idx="13">
                  <c:v>0.57050988337091335</c:v>
                </c:pt>
                <c:pt idx="14">
                  <c:v>0.5714610874348689</c:v>
                </c:pt>
                <c:pt idx="15">
                  <c:v>0.57287208967188452</c:v>
                </c:pt>
                <c:pt idx="16">
                  <c:v>0.57471366666821799</c:v>
                </c:pt>
                <c:pt idx="17">
                  <c:v>0.57694418569773454</c:v>
                </c:pt>
                <c:pt idx="18">
                  <c:v>0.57949758018882935</c:v>
                </c:pt>
                <c:pt idx="19">
                  <c:v>0.58229123304800856</c:v>
                </c:pt>
                <c:pt idx="20">
                  <c:v>0.58523455807768365</c:v>
                </c:pt>
                <c:pt idx="21">
                  <c:v>0.58834531132326473</c:v>
                </c:pt>
                <c:pt idx="22">
                  <c:v>0.59156893514385989</c:v>
                </c:pt>
                <c:pt idx="23">
                  <c:v>0.59472912618062268</c:v>
                </c:pt>
                <c:pt idx="24">
                  <c:v>0.59761963606399304</c:v>
                </c:pt>
                <c:pt idx="25">
                  <c:v>0.60011420736188881</c:v>
                </c:pt>
                <c:pt idx="26">
                  <c:v>0.60220639411073096</c:v>
                </c:pt>
                <c:pt idx="27">
                  <c:v>0.60395107377179813</c:v>
                </c:pt>
                <c:pt idx="28">
                  <c:v>0.60541103823622688</c:v>
                </c:pt>
                <c:pt idx="29">
                  <c:v>0.60669879820544903</c:v>
                </c:pt>
                <c:pt idx="30">
                  <c:v>0.6078487405716636</c:v>
                </c:pt>
                <c:pt idx="31">
                  <c:v>0.60894457265205604</c:v>
                </c:pt>
                <c:pt idx="32">
                  <c:v>0.60996075915659709</c:v>
                </c:pt>
                <c:pt idx="33">
                  <c:v>0.61104452892293393</c:v>
                </c:pt>
                <c:pt idx="34">
                  <c:v>0.612336110312658</c:v>
                </c:pt>
                <c:pt idx="35">
                  <c:v>0.6139429819196095</c:v>
                </c:pt>
                <c:pt idx="36">
                  <c:v>0.61584971380047915</c:v>
                </c:pt>
                <c:pt idx="37">
                  <c:v>0.61804440453595477</c:v>
                </c:pt>
                <c:pt idx="38">
                  <c:v>0.62050705443842746</c:v>
                </c:pt>
                <c:pt idx="39">
                  <c:v>0.62319322822403234</c:v>
                </c:pt>
                <c:pt idx="40">
                  <c:v>0.62603428443356846</c:v>
                </c:pt>
                <c:pt idx="41">
                  <c:v>0.62902222117932938</c:v>
                </c:pt>
                <c:pt idx="42">
                  <c:v>0.63212955707426866</c:v>
                </c:pt>
                <c:pt idx="43">
                  <c:v>0.63526727805286054</c:v>
                </c:pt>
                <c:pt idx="44">
                  <c:v>0.6383357477189926</c:v>
                </c:pt>
                <c:pt idx="45">
                  <c:v>0.64124493092804113</c:v>
                </c:pt>
                <c:pt idx="46">
                  <c:v>0.64396893899214269</c:v>
                </c:pt>
                <c:pt idx="47">
                  <c:v>0.64649081687741972</c:v>
                </c:pt>
                <c:pt idx="48">
                  <c:v>0.64875484271629125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28-4D01-86EE-5ED073A817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 to 14</c:v>
                </c:pt>
              </c:strCache>
            </c:strRef>
          </c:tx>
          <c:marker>
            <c:symbol val="none"/>
          </c:marker>
          <c:cat>
            <c:numRef>
              <c:f>Sheet1!$A$2:$A$50</c:f>
              <c:numCache>
                <c:formatCode>General</c:formatCode>
                <c:ptCount val="4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</c:numCache>
            </c:numRef>
          </c:cat>
          <c:val>
            <c:numRef>
              <c:f>Sheet1!$D$2:$D$50</c:f>
              <c:numCache>
                <c:formatCode>0.00%</c:formatCode>
                <c:ptCount val="49"/>
                <c:pt idx="0">
                  <c:v>0.3678240531761699</c:v>
                </c:pt>
                <c:pt idx="1">
                  <c:v>0.37003963973034931</c:v>
                </c:pt>
                <c:pt idx="2">
                  <c:v>0.37204380448591146</c:v>
                </c:pt>
                <c:pt idx="3">
                  <c:v>0.37375543028734282</c:v>
                </c:pt>
                <c:pt idx="4">
                  <c:v>0.37496673256682223</c:v>
                </c:pt>
                <c:pt idx="5">
                  <c:v>0.37560053948239169</c:v>
                </c:pt>
                <c:pt idx="6">
                  <c:v>0.37566077278403387</c:v>
                </c:pt>
                <c:pt idx="7">
                  <c:v>0.37516489422722554</c:v>
                </c:pt>
                <c:pt idx="8">
                  <c:v>0.37432068067059104</c:v>
                </c:pt>
                <c:pt idx="9">
                  <c:v>0.37329336234541977</c:v>
                </c:pt>
                <c:pt idx="10">
                  <c:v>0.37235660024298367</c:v>
                </c:pt>
                <c:pt idx="11">
                  <c:v>0.37149617410264085</c:v>
                </c:pt>
                <c:pt idx="12">
                  <c:v>0.37067021783264076</c:v>
                </c:pt>
                <c:pt idx="13">
                  <c:v>0.36972228129068807</c:v>
                </c:pt>
                <c:pt idx="14">
                  <c:v>0.36835956649419421</c:v>
                </c:pt>
                <c:pt idx="15">
                  <c:v>0.36648376484341755</c:v>
                </c:pt>
                <c:pt idx="16">
                  <c:v>0.36410430645378195</c:v>
                </c:pt>
                <c:pt idx="17">
                  <c:v>0.36127997964065389</c:v>
                </c:pt>
                <c:pt idx="18">
                  <c:v>0.35816315106080648</c:v>
                </c:pt>
                <c:pt idx="19">
                  <c:v>0.35491903252850465</c:v>
                </c:pt>
                <c:pt idx="20">
                  <c:v>0.3516925467279714</c:v>
                </c:pt>
                <c:pt idx="21">
                  <c:v>0.34848539686873548</c:v>
                </c:pt>
                <c:pt idx="22">
                  <c:v>0.34532980887542614</c:v>
                </c:pt>
                <c:pt idx="23">
                  <c:v>0.34230585676779418</c:v>
                </c:pt>
                <c:pt idx="24">
                  <c:v>0.33949859423224765</c:v>
                </c:pt>
                <c:pt idx="25">
                  <c:v>0.33694799768980765</c:v>
                </c:pt>
                <c:pt idx="26">
                  <c:v>0.33467601242362721</c:v>
                </c:pt>
                <c:pt idx="27">
                  <c:v>0.33263361525458468</c:v>
                </c:pt>
                <c:pt idx="28">
                  <c:v>0.3307595415905078</c:v>
                </c:pt>
                <c:pt idx="29">
                  <c:v>0.3289606672071656</c:v>
                </c:pt>
                <c:pt idx="30">
                  <c:v>0.32724322974252351</c:v>
                </c:pt>
                <c:pt idx="31">
                  <c:v>0.32549224053074138</c:v>
                </c:pt>
                <c:pt idx="32">
                  <c:v>0.32373759489159076</c:v>
                </c:pt>
                <c:pt idx="33">
                  <c:v>0.32189903606645981</c:v>
                </c:pt>
                <c:pt idx="34">
                  <c:v>0.31986136780909968</c:v>
                </c:pt>
                <c:pt idx="35">
                  <c:v>0.31752169151332682</c:v>
                </c:pt>
                <c:pt idx="36">
                  <c:v>0.31490335979826323</c:v>
                </c:pt>
                <c:pt idx="37">
                  <c:v>0.31200796623444493</c:v>
                </c:pt>
                <c:pt idx="38">
                  <c:v>0.30886670644707842</c:v>
                </c:pt>
                <c:pt idx="39">
                  <c:v>0.30548278255768851</c:v>
                </c:pt>
                <c:pt idx="40">
                  <c:v>0.30185826732871163</c:v>
                </c:pt>
                <c:pt idx="41">
                  <c:v>0.29801900028713851</c:v>
                </c:pt>
                <c:pt idx="42">
                  <c:v>0.29400541242880535</c:v>
                </c:pt>
                <c:pt idx="43">
                  <c:v>0.2899467377866759</c:v>
                </c:pt>
                <c:pt idx="44">
                  <c:v>0.286033393360903</c:v>
                </c:pt>
                <c:pt idx="45">
                  <c:v>0.28239030228604067</c:v>
                </c:pt>
                <c:pt idx="46">
                  <c:v>0.27904105448872668</c:v>
                </c:pt>
                <c:pt idx="47">
                  <c:v>0.27596121263588808</c:v>
                </c:pt>
                <c:pt idx="48">
                  <c:v>0.27315373267919907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28-4D01-86EE-5ED073A81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212352"/>
        <c:axId val="149684608"/>
      </c:lineChart>
      <c:catAx>
        <c:axId val="14821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9684608"/>
        <c:crosses val="autoZero"/>
        <c:auto val="1"/>
        <c:lblAlgn val="ctr"/>
        <c:lblOffset val="100"/>
        <c:noMultiLvlLbl val="0"/>
      </c:catAx>
      <c:valAx>
        <c:axId val="149684608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crossAx val="148212352"/>
        <c:crosses val="autoZero"/>
        <c:crossBetween val="between"/>
      </c:valAx>
      <c:spPr>
        <a:ln w="19050"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888561908198134"/>
          <c:y val="0.30732840458895627"/>
          <c:w val="0.17263784075508085"/>
          <c:h val="0.1885233384576248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19709295098222"/>
          <c:y val="3.6465690367554211E-2"/>
          <c:w val="0.788950909438207"/>
          <c:h val="0.84255428605339733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GNI (Current USD)</c:v>
                </c:pt>
              </c:strCache>
            </c:strRef>
          </c:tx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</c:numCache>
            </c:numRef>
          </c:cat>
          <c:val>
            <c:numRef>
              <c:f>Sheet1!$C$2:$C$38</c:f>
              <c:numCache>
                <c:formatCode>#,##0</c:formatCode>
                <c:ptCount val="37"/>
                <c:pt idx="0">
                  <c:v>3340792137258</c:v>
                </c:pt>
                <c:pt idx="1">
                  <c:v>3905576726291</c:v>
                </c:pt>
                <c:pt idx="2">
                  <c:v>4466419104170</c:v>
                </c:pt>
                <c:pt idx="3">
                  <c:v>5095910284595</c:v>
                </c:pt>
                <c:pt idx="4">
                  <c:v>5841600911390</c:v>
                </c:pt>
                <c:pt idx="5">
                  <c:v>6535447732989</c:v>
                </c:pt>
                <c:pt idx="6">
                  <c:v>7351503924597</c:v>
                </c:pt>
                <c:pt idx="7">
                  <c:v>8485016807835</c:v>
                </c:pt>
                <c:pt idx="8">
                  <c:v>9659820078646</c:v>
                </c:pt>
                <c:pt idx="9">
                  <c:v>10574989075113</c:v>
                </c:pt>
                <c:pt idx="10">
                  <c:v>10962480530802</c:v>
                </c:pt>
                <c:pt idx="11">
                  <c:v>11202390902647</c:v>
                </c:pt>
                <c:pt idx="12">
                  <c:v>11662849552105</c:v>
                </c:pt>
                <c:pt idx="13">
                  <c:v>12096157908503</c:v>
                </c:pt>
                <c:pt idx="14">
                  <c:v>12975134796399</c:v>
                </c:pt>
                <c:pt idx="15">
                  <c:v>14507385783430</c:v>
                </c:pt>
                <c:pt idx="16">
                  <c:v>16994029857258</c:v>
                </c:pt>
                <c:pt idx="17">
                  <c:v>18719167822954</c:v>
                </c:pt>
                <c:pt idx="18">
                  <c:v>20282870861942</c:v>
                </c:pt>
                <c:pt idx="19">
                  <c:v>21510275380449</c:v>
                </c:pt>
                <c:pt idx="20">
                  <c:v>23296414957983</c:v>
                </c:pt>
                <c:pt idx="21">
                  <c:v>24794744263384</c:v>
                </c:pt>
                <c:pt idx="22">
                  <c:v>26621048898864</c:v>
                </c:pt>
                <c:pt idx="23">
                  <c:v>28662417840240</c:v>
                </c:pt>
                <c:pt idx="24">
                  <c:v>30441665917984</c:v>
                </c:pt>
                <c:pt idx="25">
                  <c:v>31132152299200</c:v>
                </c:pt>
                <c:pt idx="26">
                  <c:v>30152532325980</c:v>
                </c:pt>
                <c:pt idx="27">
                  <c:v>30589494640031</c:v>
                </c:pt>
                <c:pt idx="28">
                  <c:v>32033150345869</c:v>
                </c:pt>
                <c:pt idx="29">
                  <c:v>32203879219580</c:v>
                </c:pt>
                <c:pt idx="30">
                  <c:v>32327773008621</c:v>
                </c:pt>
                <c:pt idx="31">
                  <c:v>35191323004887</c:v>
                </c:pt>
                <c:pt idx="32">
                  <c:v>40739378130439</c:v>
                </c:pt>
                <c:pt idx="33">
                  <c:v>45786889415926</c:v>
                </c:pt>
                <c:pt idx="34">
                  <c:v>49321971323773</c:v>
                </c:pt>
                <c:pt idx="35">
                  <c:v>53264551724615</c:v>
                </c:pt>
                <c:pt idx="36">
                  <c:v>57961246972016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19-4754-963F-5783EC2EC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662144"/>
        <c:axId val="15761484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GNI per Capita</c:v>
                </c:pt>
              </c:strCache>
            </c:strRef>
          </c:tx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</c:numCache>
            </c:num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869</c:v>
                </c:pt>
                <c:pt idx="1">
                  <c:v>997</c:v>
                </c:pt>
                <c:pt idx="2" formatCode="#,##0">
                  <c:v>1118</c:v>
                </c:pt>
                <c:pt idx="3" formatCode="#,##0">
                  <c:v>1252</c:v>
                </c:pt>
                <c:pt idx="4" formatCode="#,##0">
                  <c:v>1409</c:v>
                </c:pt>
                <c:pt idx="5" formatCode="#,##0">
                  <c:v>1549</c:v>
                </c:pt>
                <c:pt idx="6" formatCode="#,##0">
                  <c:v>1713</c:v>
                </c:pt>
                <c:pt idx="7" formatCode="#,##0">
                  <c:v>1943</c:v>
                </c:pt>
                <c:pt idx="8" formatCode="#,##0">
                  <c:v>2173</c:v>
                </c:pt>
                <c:pt idx="9" formatCode="#,##0">
                  <c:v>2338</c:v>
                </c:pt>
                <c:pt idx="10" formatCode="#,##0">
                  <c:v>2382</c:v>
                </c:pt>
                <c:pt idx="11" formatCode="#,##0">
                  <c:v>2392</c:v>
                </c:pt>
                <c:pt idx="12" formatCode="#,##0">
                  <c:v>2449</c:v>
                </c:pt>
                <c:pt idx="13" formatCode="#,##0">
                  <c:v>2497</c:v>
                </c:pt>
                <c:pt idx="14" formatCode="#,##0">
                  <c:v>2632</c:v>
                </c:pt>
                <c:pt idx="15" formatCode="#,##0">
                  <c:v>2892</c:v>
                </c:pt>
                <c:pt idx="16" formatCode="#,##0">
                  <c:v>3330</c:v>
                </c:pt>
                <c:pt idx="17" formatCode="#,##0">
                  <c:v>3606</c:v>
                </c:pt>
                <c:pt idx="18" formatCode="#,##0">
                  <c:v>3842</c:v>
                </c:pt>
                <c:pt idx="19" formatCode="#,##0">
                  <c:v>4011</c:v>
                </c:pt>
                <c:pt idx="20" formatCode="#,##0">
                  <c:v>4279</c:v>
                </c:pt>
                <c:pt idx="21" formatCode="#,##0">
                  <c:v>4487</c:v>
                </c:pt>
                <c:pt idx="22" formatCode="#,##0">
                  <c:v>4748</c:v>
                </c:pt>
                <c:pt idx="23" formatCode="#,##0">
                  <c:v>5038</c:v>
                </c:pt>
                <c:pt idx="24" formatCode="#,##0">
                  <c:v>5277</c:v>
                </c:pt>
                <c:pt idx="25" formatCode="#,##0">
                  <c:v>5322</c:v>
                </c:pt>
                <c:pt idx="26" formatCode="#,##0">
                  <c:v>5086</c:v>
                </c:pt>
                <c:pt idx="27" formatCode="#,##0">
                  <c:v>5092</c:v>
                </c:pt>
                <c:pt idx="28" formatCode="#,##0">
                  <c:v>5264</c:v>
                </c:pt>
                <c:pt idx="29" formatCode="#,##0">
                  <c:v>5226</c:v>
                </c:pt>
                <c:pt idx="30" formatCode="#,##0">
                  <c:v>5182</c:v>
                </c:pt>
                <c:pt idx="31" formatCode="#,##0">
                  <c:v>5573</c:v>
                </c:pt>
                <c:pt idx="32" formatCode="#,##0">
                  <c:v>6375</c:v>
                </c:pt>
                <c:pt idx="33" formatCode="#,##0">
                  <c:v>7080</c:v>
                </c:pt>
                <c:pt idx="34" formatCode="#,##0">
                  <c:v>7538</c:v>
                </c:pt>
                <c:pt idx="35" formatCode="#,##0">
                  <c:v>8046</c:v>
                </c:pt>
                <c:pt idx="36" formatCode="#,##0">
                  <c:v>8654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19-4754-963F-5783EC2EC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34944"/>
        <c:axId val="157616768"/>
      </c:lineChart>
      <c:catAx>
        <c:axId val="15066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614848"/>
        <c:crosses val="autoZero"/>
        <c:auto val="1"/>
        <c:lblAlgn val="ctr"/>
        <c:lblOffset val="100"/>
        <c:noMultiLvlLbl val="0"/>
      </c:catAx>
      <c:valAx>
        <c:axId val="157614848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&quot;$&quot;#,##0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50662144"/>
        <c:crosses val="autoZero"/>
        <c:crossBetween val="between"/>
        <c:dispUnits>
          <c:builtInUnit val="trillions"/>
          <c:dispUnitsLbl/>
        </c:dispUnits>
      </c:valAx>
      <c:valAx>
        <c:axId val="157616768"/>
        <c:scaling>
          <c:orientation val="minMax"/>
        </c:scaling>
        <c:delete val="0"/>
        <c:axPos val="r"/>
        <c:numFmt formatCode="&quot;$&quot;#,##0" sourceLinked="0"/>
        <c:majorTickMark val="out"/>
        <c:minorTickMark val="none"/>
        <c:tickLblPos val="nextTo"/>
        <c:crossAx val="157634944"/>
        <c:crosses val="max"/>
        <c:crossBetween val="between"/>
      </c:valAx>
      <c:catAx>
        <c:axId val="157634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7616768"/>
        <c:crosses val="autoZero"/>
        <c:auto val="1"/>
        <c:lblAlgn val="ctr"/>
        <c:lblOffset val="100"/>
        <c:noMultiLvlLbl val="0"/>
      </c:catAx>
      <c:spPr>
        <a:ln w="19050"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7835928190916839"/>
          <c:y val="8.4323636994536891E-2"/>
          <c:w val="0.23818312468353853"/>
          <c:h val="0.125682225638416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03773584905662E-2"/>
          <c:y val="3.8461538461538464E-2"/>
          <c:w val="0.94339622641509535"/>
          <c:h val="0.87123745819398091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$100 (2009)</c:v>
                </c:pt>
              </c:strCache>
            </c:strRef>
          </c:tx>
          <c:marker>
            <c:symbol val="none"/>
          </c:marker>
          <c:cat>
            <c:numRef>
              <c:f>Sheet1!$A$2:$A$211</c:f>
              <c:numCache>
                <c:formatCode>General</c:formatCode>
                <c:ptCount val="210"/>
                <c:pt idx="0">
                  <c:v>1800</c:v>
                </c:pt>
                <c:pt idx="1">
                  <c:v>1801</c:v>
                </c:pt>
                <c:pt idx="2">
                  <c:v>1802</c:v>
                </c:pt>
                <c:pt idx="3">
                  <c:v>1803</c:v>
                </c:pt>
                <c:pt idx="4">
                  <c:v>1804</c:v>
                </c:pt>
                <c:pt idx="5">
                  <c:v>1805</c:v>
                </c:pt>
                <c:pt idx="6">
                  <c:v>1806</c:v>
                </c:pt>
                <c:pt idx="7">
                  <c:v>1807</c:v>
                </c:pt>
                <c:pt idx="8">
                  <c:v>1808</c:v>
                </c:pt>
                <c:pt idx="9">
                  <c:v>1809</c:v>
                </c:pt>
                <c:pt idx="10">
                  <c:v>1810</c:v>
                </c:pt>
                <c:pt idx="11">
                  <c:v>1811</c:v>
                </c:pt>
                <c:pt idx="12">
                  <c:v>1812</c:v>
                </c:pt>
                <c:pt idx="13">
                  <c:v>1813</c:v>
                </c:pt>
                <c:pt idx="14">
                  <c:v>1814</c:v>
                </c:pt>
                <c:pt idx="15">
                  <c:v>1815</c:v>
                </c:pt>
                <c:pt idx="16">
                  <c:v>1816</c:v>
                </c:pt>
                <c:pt idx="17">
                  <c:v>1817</c:v>
                </c:pt>
                <c:pt idx="18">
                  <c:v>1818</c:v>
                </c:pt>
                <c:pt idx="19">
                  <c:v>1819</c:v>
                </c:pt>
                <c:pt idx="20">
                  <c:v>1820</c:v>
                </c:pt>
                <c:pt idx="21">
                  <c:v>1821</c:v>
                </c:pt>
                <c:pt idx="22">
                  <c:v>1822</c:v>
                </c:pt>
                <c:pt idx="23">
                  <c:v>1823</c:v>
                </c:pt>
                <c:pt idx="24">
                  <c:v>1824</c:v>
                </c:pt>
                <c:pt idx="25">
                  <c:v>1825</c:v>
                </c:pt>
                <c:pt idx="26">
                  <c:v>1826</c:v>
                </c:pt>
                <c:pt idx="27">
                  <c:v>1827</c:v>
                </c:pt>
                <c:pt idx="28">
                  <c:v>1828</c:v>
                </c:pt>
                <c:pt idx="29">
                  <c:v>1829</c:v>
                </c:pt>
                <c:pt idx="30">
                  <c:v>1830</c:v>
                </c:pt>
                <c:pt idx="31">
                  <c:v>1831</c:v>
                </c:pt>
                <c:pt idx="32">
                  <c:v>1832</c:v>
                </c:pt>
                <c:pt idx="33">
                  <c:v>1833</c:v>
                </c:pt>
                <c:pt idx="34">
                  <c:v>1834</c:v>
                </c:pt>
                <c:pt idx="35">
                  <c:v>1835</c:v>
                </c:pt>
                <c:pt idx="36">
                  <c:v>1836</c:v>
                </c:pt>
                <c:pt idx="37">
                  <c:v>1837</c:v>
                </c:pt>
                <c:pt idx="38">
                  <c:v>1838</c:v>
                </c:pt>
                <c:pt idx="39">
                  <c:v>1839</c:v>
                </c:pt>
                <c:pt idx="40">
                  <c:v>1840</c:v>
                </c:pt>
                <c:pt idx="41">
                  <c:v>1841</c:v>
                </c:pt>
                <c:pt idx="42">
                  <c:v>1842</c:v>
                </c:pt>
                <c:pt idx="43">
                  <c:v>1843</c:v>
                </c:pt>
                <c:pt idx="44">
                  <c:v>1844</c:v>
                </c:pt>
                <c:pt idx="45">
                  <c:v>1845</c:v>
                </c:pt>
                <c:pt idx="46">
                  <c:v>1846</c:v>
                </c:pt>
                <c:pt idx="47">
                  <c:v>1847</c:v>
                </c:pt>
                <c:pt idx="48">
                  <c:v>1848</c:v>
                </c:pt>
                <c:pt idx="49">
                  <c:v>1849</c:v>
                </c:pt>
                <c:pt idx="50">
                  <c:v>1850</c:v>
                </c:pt>
                <c:pt idx="51">
                  <c:v>1851</c:v>
                </c:pt>
                <c:pt idx="52">
                  <c:v>1852</c:v>
                </c:pt>
                <c:pt idx="53">
                  <c:v>1853</c:v>
                </c:pt>
                <c:pt idx="54">
                  <c:v>1854</c:v>
                </c:pt>
                <c:pt idx="55">
                  <c:v>1855</c:v>
                </c:pt>
                <c:pt idx="56">
                  <c:v>1856</c:v>
                </c:pt>
                <c:pt idx="57">
                  <c:v>1857</c:v>
                </c:pt>
                <c:pt idx="58">
                  <c:v>1858</c:v>
                </c:pt>
                <c:pt idx="59">
                  <c:v>1859</c:v>
                </c:pt>
                <c:pt idx="60">
                  <c:v>1860</c:v>
                </c:pt>
                <c:pt idx="61">
                  <c:v>1861</c:v>
                </c:pt>
                <c:pt idx="62">
                  <c:v>1862</c:v>
                </c:pt>
                <c:pt idx="63">
                  <c:v>1863</c:v>
                </c:pt>
                <c:pt idx="64">
                  <c:v>1864</c:v>
                </c:pt>
                <c:pt idx="65">
                  <c:v>1865</c:v>
                </c:pt>
                <c:pt idx="66">
                  <c:v>1866</c:v>
                </c:pt>
                <c:pt idx="67">
                  <c:v>1867</c:v>
                </c:pt>
                <c:pt idx="68">
                  <c:v>1868</c:v>
                </c:pt>
                <c:pt idx="69">
                  <c:v>1869</c:v>
                </c:pt>
                <c:pt idx="70">
                  <c:v>1870</c:v>
                </c:pt>
                <c:pt idx="71">
                  <c:v>1871</c:v>
                </c:pt>
                <c:pt idx="72">
                  <c:v>1872</c:v>
                </c:pt>
                <c:pt idx="73">
                  <c:v>1873</c:v>
                </c:pt>
                <c:pt idx="74">
                  <c:v>1874</c:v>
                </c:pt>
                <c:pt idx="75">
                  <c:v>1875</c:v>
                </c:pt>
                <c:pt idx="76">
                  <c:v>1876</c:v>
                </c:pt>
                <c:pt idx="77">
                  <c:v>1877</c:v>
                </c:pt>
                <c:pt idx="78">
                  <c:v>1878</c:v>
                </c:pt>
                <c:pt idx="79">
                  <c:v>1879</c:v>
                </c:pt>
                <c:pt idx="80">
                  <c:v>1880</c:v>
                </c:pt>
                <c:pt idx="81">
                  <c:v>1881</c:v>
                </c:pt>
                <c:pt idx="82">
                  <c:v>1882</c:v>
                </c:pt>
                <c:pt idx="83">
                  <c:v>1883</c:v>
                </c:pt>
                <c:pt idx="84">
                  <c:v>1884</c:v>
                </c:pt>
                <c:pt idx="85">
                  <c:v>1885</c:v>
                </c:pt>
                <c:pt idx="86">
                  <c:v>1886</c:v>
                </c:pt>
                <c:pt idx="87">
                  <c:v>1887</c:v>
                </c:pt>
                <c:pt idx="88">
                  <c:v>1888</c:v>
                </c:pt>
                <c:pt idx="89">
                  <c:v>1889</c:v>
                </c:pt>
                <c:pt idx="90">
                  <c:v>1890</c:v>
                </c:pt>
                <c:pt idx="91">
                  <c:v>1891</c:v>
                </c:pt>
                <c:pt idx="92">
                  <c:v>1892</c:v>
                </c:pt>
                <c:pt idx="93">
                  <c:v>1893</c:v>
                </c:pt>
                <c:pt idx="94">
                  <c:v>1894</c:v>
                </c:pt>
                <c:pt idx="95">
                  <c:v>1895</c:v>
                </c:pt>
                <c:pt idx="96">
                  <c:v>1896</c:v>
                </c:pt>
                <c:pt idx="97">
                  <c:v>1897</c:v>
                </c:pt>
                <c:pt idx="98">
                  <c:v>1898</c:v>
                </c:pt>
                <c:pt idx="99">
                  <c:v>1899</c:v>
                </c:pt>
                <c:pt idx="100">
                  <c:v>1900</c:v>
                </c:pt>
                <c:pt idx="101">
                  <c:v>1901</c:v>
                </c:pt>
                <c:pt idx="102">
                  <c:v>1902</c:v>
                </c:pt>
                <c:pt idx="103">
                  <c:v>1903</c:v>
                </c:pt>
                <c:pt idx="104">
                  <c:v>1904</c:v>
                </c:pt>
                <c:pt idx="105">
                  <c:v>1905</c:v>
                </c:pt>
                <c:pt idx="106">
                  <c:v>1906</c:v>
                </c:pt>
                <c:pt idx="107">
                  <c:v>1907</c:v>
                </c:pt>
                <c:pt idx="108">
                  <c:v>1908</c:v>
                </c:pt>
                <c:pt idx="109">
                  <c:v>1909</c:v>
                </c:pt>
                <c:pt idx="110">
                  <c:v>1910</c:v>
                </c:pt>
                <c:pt idx="111">
                  <c:v>1911</c:v>
                </c:pt>
                <c:pt idx="112">
                  <c:v>1912</c:v>
                </c:pt>
                <c:pt idx="113">
                  <c:v>1913</c:v>
                </c:pt>
                <c:pt idx="114">
                  <c:v>1914</c:v>
                </c:pt>
                <c:pt idx="115">
                  <c:v>1915</c:v>
                </c:pt>
                <c:pt idx="116">
                  <c:v>1916</c:v>
                </c:pt>
                <c:pt idx="117">
                  <c:v>1917</c:v>
                </c:pt>
                <c:pt idx="118">
                  <c:v>1918</c:v>
                </c:pt>
                <c:pt idx="119">
                  <c:v>1919</c:v>
                </c:pt>
                <c:pt idx="120">
                  <c:v>1920</c:v>
                </c:pt>
                <c:pt idx="121">
                  <c:v>1921</c:v>
                </c:pt>
                <c:pt idx="122">
                  <c:v>1922</c:v>
                </c:pt>
                <c:pt idx="123">
                  <c:v>1923</c:v>
                </c:pt>
                <c:pt idx="124">
                  <c:v>1924</c:v>
                </c:pt>
                <c:pt idx="125">
                  <c:v>1925</c:v>
                </c:pt>
                <c:pt idx="126">
                  <c:v>1926</c:v>
                </c:pt>
                <c:pt idx="127">
                  <c:v>1927</c:v>
                </c:pt>
                <c:pt idx="128">
                  <c:v>1928</c:v>
                </c:pt>
                <c:pt idx="129">
                  <c:v>1929</c:v>
                </c:pt>
                <c:pt idx="130">
                  <c:v>1930</c:v>
                </c:pt>
                <c:pt idx="131">
                  <c:v>1931</c:v>
                </c:pt>
                <c:pt idx="132">
                  <c:v>1932</c:v>
                </c:pt>
                <c:pt idx="133">
                  <c:v>1933</c:v>
                </c:pt>
                <c:pt idx="134">
                  <c:v>1934</c:v>
                </c:pt>
                <c:pt idx="135">
                  <c:v>1935</c:v>
                </c:pt>
                <c:pt idx="136">
                  <c:v>1936</c:v>
                </c:pt>
                <c:pt idx="137">
                  <c:v>1937</c:v>
                </c:pt>
                <c:pt idx="138">
                  <c:v>1938</c:v>
                </c:pt>
                <c:pt idx="139">
                  <c:v>1939</c:v>
                </c:pt>
                <c:pt idx="140">
                  <c:v>1940</c:v>
                </c:pt>
                <c:pt idx="141">
                  <c:v>1941</c:v>
                </c:pt>
                <c:pt idx="142">
                  <c:v>1942</c:v>
                </c:pt>
                <c:pt idx="143">
                  <c:v>1943</c:v>
                </c:pt>
                <c:pt idx="144">
                  <c:v>1944</c:v>
                </c:pt>
                <c:pt idx="145">
                  <c:v>1945</c:v>
                </c:pt>
                <c:pt idx="146">
                  <c:v>1946</c:v>
                </c:pt>
                <c:pt idx="147">
                  <c:v>1947</c:v>
                </c:pt>
                <c:pt idx="148">
                  <c:v>1948</c:v>
                </c:pt>
                <c:pt idx="149">
                  <c:v>1949</c:v>
                </c:pt>
                <c:pt idx="150">
                  <c:v>1950</c:v>
                </c:pt>
                <c:pt idx="151">
                  <c:v>1951</c:v>
                </c:pt>
                <c:pt idx="152">
                  <c:v>1952</c:v>
                </c:pt>
                <c:pt idx="153">
                  <c:v>1953</c:v>
                </c:pt>
                <c:pt idx="154">
                  <c:v>1954</c:v>
                </c:pt>
                <c:pt idx="155">
                  <c:v>1955</c:v>
                </c:pt>
                <c:pt idx="156">
                  <c:v>1956</c:v>
                </c:pt>
                <c:pt idx="157">
                  <c:v>1957</c:v>
                </c:pt>
                <c:pt idx="158">
                  <c:v>1958</c:v>
                </c:pt>
                <c:pt idx="159">
                  <c:v>1959</c:v>
                </c:pt>
                <c:pt idx="160">
                  <c:v>1960</c:v>
                </c:pt>
                <c:pt idx="161">
                  <c:v>1961</c:v>
                </c:pt>
                <c:pt idx="162">
                  <c:v>1962</c:v>
                </c:pt>
                <c:pt idx="163">
                  <c:v>1963</c:v>
                </c:pt>
                <c:pt idx="164">
                  <c:v>1964</c:v>
                </c:pt>
                <c:pt idx="165">
                  <c:v>1965</c:v>
                </c:pt>
                <c:pt idx="166">
                  <c:v>1966</c:v>
                </c:pt>
                <c:pt idx="167">
                  <c:v>1967</c:v>
                </c:pt>
                <c:pt idx="168">
                  <c:v>1968</c:v>
                </c:pt>
                <c:pt idx="169">
                  <c:v>1969</c:v>
                </c:pt>
                <c:pt idx="170">
                  <c:v>1970</c:v>
                </c:pt>
                <c:pt idx="171">
                  <c:v>1971</c:v>
                </c:pt>
                <c:pt idx="172">
                  <c:v>1972</c:v>
                </c:pt>
                <c:pt idx="173">
                  <c:v>1973</c:v>
                </c:pt>
                <c:pt idx="174">
                  <c:v>1974</c:v>
                </c:pt>
                <c:pt idx="175">
                  <c:v>1975</c:v>
                </c:pt>
                <c:pt idx="176">
                  <c:v>1976</c:v>
                </c:pt>
                <c:pt idx="177">
                  <c:v>1977</c:v>
                </c:pt>
                <c:pt idx="178">
                  <c:v>1978</c:v>
                </c:pt>
                <c:pt idx="179">
                  <c:v>1979</c:v>
                </c:pt>
                <c:pt idx="180">
                  <c:v>1980</c:v>
                </c:pt>
                <c:pt idx="181">
                  <c:v>1981</c:v>
                </c:pt>
                <c:pt idx="182">
                  <c:v>1982</c:v>
                </c:pt>
                <c:pt idx="183">
                  <c:v>1983</c:v>
                </c:pt>
                <c:pt idx="184">
                  <c:v>1984</c:v>
                </c:pt>
                <c:pt idx="185">
                  <c:v>1985</c:v>
                </c:pt>
                <c:pt idx="186">
                  <c:v>1986</c:v>
                </c:pt>
                <c:pt idx="187">
                  <c:v>1987</c:v>
                </c:pt>
                <c:pt idx="188">
                  <c:v>1988</c:v>
                </c:pt>
                <c:pt idx="189">
                  <c:v>1989</c:v>
                </c:pt>
                <c:pt idx="190">
                  <c:v>1990</c:v>
                </c:pt>
                <c:pt idx="191">
                  <c:v>1991</c:v>
                </c:pt>
                <c:pt idx="192">
                  <c:v>1992</c:v>
                </c:pt>
                <c:pt idx="193">
                  <c:v>1993</c:v>
                </c:pt>
                <c:pt idx="194">
                  <c:v>1994</c:v>
                </c:pt>
                <c:pt idx="195">
                  <c:v>1995</c:v>
                </c:pt>
                <c:pt idx="196">
                  <c:v>1996</c:v>
                </c:pt>
                <c:pt idx="197">
                  <c:v>1997</c:v>
                </c:pt>
                <c:pt idx="198">
                  <c:v>1998</c:v>
                </c:pt>
                <c:pt idx="199">
                  <c:v>1999</c:v>
                </c:pt>
                <c:pt idx="200">
                  <c:v>2000</c:v>
                </c:pt>
                <c:pt idx="201">
                  <c:v>2001</c:v>
                </c:pt>
                <c:pt idx="202">
                  <c:v>2002</c:v>
                </c:pt>
                <c:pt idx="203">
                  <c:v>2003</c:v>
                </c:pt>
                <c:pt idx="204">
                  <c:v>2004</c:v>
                </c:pt>
                <c:pt idx="205">
                  <c:v>2005</c:v>
                </c:pt>
                <c:pt idx="206">
                  <c:v>2006</c:v>
                </c:pt>
                <c:pt idx="207">
                  <c:v>2007</c:v>
                </c:pt>
                <c:pt idx="208">
                  <c:v>2008</c:v>
                </c:pt>
                <c:pt idx="209">
                  <c:v>2009</c:v>
                </c:pt>
              </c:numCache>
            </c:numRef>
          </c:cat>
          <c:val>
            <c:numRef>
              <c:f>Sheet1!$C$2:$C$211</c:f>
              <c:numCache>
                <c:formatCode>#,##0.00</c:formatCode>
                <c:ptCount val="210"/>
                <c:pt idx="0">
                  <c:v>1694.9152542372883</c:v>
                </c:pt>
                <c:pt idx="1">
                  <c:v>1694.9152542372883</c:v>
                </c:pt>
                <c:pt idx="2">
                  <c:v>2000</c:v>
                </c:pt>
                <c:pt idx="3">
                  <c:v>1886.7924528301885</c:v>
                </c:pt>
                <c:pt idx="4">
                  <c:v>1818.181818181818</c:v>
                </c:pt>
                <c:pt idx="5">
                  <c:v>1818.181818181818</c:v>
                </c:pt>
                <c:pt idx="6">
                  <c:v>1754.3859649122805</c:v>
                </c:pt>
                <c:pt idx="7">
                  <c:v>1851.851851851852</c:v>
                </c:pt>
                <c:pt idx="8">
                  <c:v>1694.9152542372883</c:v>
                </c:pt>
                <c:pt idx="9">
                  <c:v>1724.1379310344826</c:v>
                </c:pt>
                <c:pt idx="10">
                  <c:v>1724.1379310344826</c:v>
                </c:pt>
                <c:pt idx="11">
                  <c:v>1639.3442622950818</c:v>
                </c:pt>
                <c:pt idx="12">
                  <c:v>1612.9032258064515</c:v>
                </c:pt>
                <c:pt idx="13">
                  <c:v>1333.333333333333</c:v>
                </c:pt>
                <c:pt idx="14">
                  <c:v>1219.5121951219512</c:v>
                </c:pt>
                <c:pt idx="15">
                  <c:v>1388.8888888888887</c:v>
                </c:pt>
                <c:pt idx="16">
                  <c:v>1515.151515151515</c:v>
                </c:pt>
                <c:pt idx="17">
                  <c:v>1612.9032258064515</c:v>
                </c:pt>
                <c:pt idx="18">
                  <c:v>1694.9152542372883</c:v>
                </c:pt>
                <c:pt idx="19">
                  <c:v>1694.9152542372883</c:v>
                </c:pt>
                <c:pt idx="20">
                  <c:v>1818.181818181818</c:v>
                </c:pt>
                <c:pt idx="21">
                  <c:v>1886.7924528301885</c:v>
                </c:pt>
                <c:pt idx="22">
                  <c:v>1818.181818181818</c:v>
                </c:pt>
                <c:pt idx="23">
                  <c:v>2040.8163265306118</c:v>
                </c:pt>
                <c:pt idx="24">
                  <c:v>2222.2222222222217</c:v>
                </c:pt>
                <c:pt idx="25">
                  <c:v>2173.9130434782614</c:v>
                </c:pt>
                <c:pt idx="26">
                  <c:v>2173.9130434782614</c:v>
                </c:pt>
                <c:pt idx="27">
                  <c:v>2127.6595744680849</c:v>
                </c:pt>
                <c:pt idx="28">
                  <c:v>2272.727272727273</c:v>
                </c:pt>
                <c:pt idx="29">
                  <c:v>2325.5813953488373</c:v>
                </c:pt>
                <c:pt idx="30">
                  <c:v>2325.5813953488373</c:v>
                </c:pt>
                <c:pt idx="31">
                  <c:v>2439.0243902439024</c:v>
                </c:pt>
                <c:pt idx="32">
                  <c:v>2500</c:v>
                </c:pt>
                <c:pt idx="33">
                  <c:v>2564.102564102564</c:v>
                </c:pt>
                <c:pt idx="34">
                  <c:v>2500</c:v>
                </c:pt>
                <c:pt idx="35">
                  <c:v>2439.0243902439024</c:v>
                </c:pt>
                <c:pt idx="36">
                  <c:v>2325.5813953488373</c:v>
                </c:pt>
                <c:pt idx="37">
                  <c:v>2222.2222222222217</c:v>
                </c:pt>
                <c:pt idx="38">
                  <c:v>2325.5813953488373</c:v>
                </c:pt>
                <c:pt idx="39">
                  <c:v>2325.5813953488373</c:v>
                </c:pt>
                <c:pt idx="40">
                  <c:v>2439.0243902439024</c:v>
                </c:pt>
                <c:pt idx="41">
                  <c:v>2439.0243902439024</c:v>
                </c:pt>
                <c:pt idx="42">
                  <c:v>2631.5789473684213</c:v>
                </c:pt>
                <c:pt idx="43">
                  <c:v>2857.1428571428564</c:v>
                </c:pt>
                <c:pt idx="44">
                  <c:v>2857.1428571428564</c:v>
                </c:pt>
                <c:pt idx="45">
                  <c:v>2777.7777777777778</c:v>
                </c:pt>
                <c:pt idx="46">
                  <c:v>2777.7777777777778</c:v>
                </c:pt>
                <c:pt idx="47">
                  <c:v>2631.5789473684213</c:v>
                </c:pt>
                <c:pt idx="48">
                  <c:v>2702.7027027027025</c:v>
                </c:pt>
                <c:pt idx="49">
                  <c:v>2777.7777777777778</c:v>
                </c:pt>
                <c:pt idx="50">
                  <c:v>2777.7777777777778</c:v>
                </c:pt>
                <c:pt idx="51">
                  <c:v>2777.7777777777778</c:v>
                </c:pt>
                <c:pt idx="52">
                  <c:v>2777.7777777777778</c:v>
                </c:pt>
                <c:pt idx="53">
                  <c:v>2777.7777777777778</c:v>
                </c:pt>
                <c:pt idx="54">
                  <c:v>2564.102564102564</c:v>
                </c:pt>
                <c:pt idx="55">
                  <c:v>2439.0243902439024</c:v>
                </c:pt>
                <c:pt idx="56">
                  <c:v>2500</c:v>
                </c:pt>
                <c:pt idx="57">
                  <c:v>2439.0243902439024</c:v>
                </c:pt>
                <c:pt idx="58">
                  <c:v>2631.5789473684213</c:v>
                </c:pt>
                <c:pt idx="59">
                  <c:v>2564.102564102564</c:v>
                </c:pt>
                <c:pt idx="60">
                  <c:v>2564.102564102564</c:v>
                </c:pt>
                <c:pt idx="61">
                  <c:v>2439.0243902439024</c:v>
                </c:pt>
                <c:pt idx="62">
                  <c:v>2127.6595744680849</c:v>
                </c:pt>
                <c:pt idx="63">
                  <c:v>1694.9152542372883</c:v>
                </c:pt>
                <c:pt idx="64">
                  <c:v>1369.8630136986301</c:v>
                </c:pt>
                <c:pt idx="65">
                  <c:v>1315.7894736842109</c:v>
                </c:pt>
                <c:pt idx="66">
                  <c:v>1351.3513513513512</c:v>
                </c:pt>
                <c:pt idx="67">
                  <c:v>1449.2753623188403</c:v>
                </c:pt>
                <c:pt idx="68">
                  <c:v>1515.151515151515</c:v>
                </c:pt>
                <c:pt idx="69">
                  <c:v>1562.5</c:v>
                </c:pt>
                <c:pt idx="70">
                  <c:v>1639.3442622950818</c:v>
                </c:pt>
                <c:pt idx="71">
                  <c:v>1754.3859649122805</c:v>
                </c:pt>
                <c:pt idx="72">
                  <c:v>1754.3859649122805</c:v>
                </c:pt>
                <c:pt idx="73">
                  <c:v>1785.714285714286</c:v>
                </c:pt>
                <c:pt idx="74">
                  <c:v>1886.7924528301885</c:v>
                </c:pt>
                <c:pt idx="75">
                  <c:v>1960.7843137254904</c:v>
                </c:pt>
                <c:pt idx="76">
                  <c:v>2000</c:v>
                </c:pt>
                <c:pt idx="77">
                  <c:v>2040.8163265306118</c:v>
                </c:pt>
                <c:pt idx="78">
                  <c:v>2127.6595744680849</c:v>
                </c:pt>
                <c:pt idx="79">
                  <c:v>2127.6595744680849</c:v>
                </c:pt>
                <c:pt idx="80">
                  <c:v>2083.3333333333348</c:v>
                </c:pt>
                <c:pt idx="81">
                  <c:v>2083.3333333333348</c:v>
                </c:pt>
                <c:pt idx="82">
                  <c:v>2083.3333333333348</c:v>
                </c:pt>
                <c:pt idx="83">
                  <c:v>2127.6595744680849</c:v>
                </c:pt>
                <c:pt idx="84">
                  <c:v>2173.9130434782614</c:v>
                </c:pt>
                <c:pt idx="85">
                  <c:v>2222.2222222222217</c:v>
                </c:pt>
                <c:pt idx="86">
                  <c:v>2272.727272727273</c:v>
                </c:pt>
                <c:pt idx="87">
                  <c:v>2272.727272727273</c:v>
                </c:pt>
                <c:pt idx="88">
                  <c:v>2272.727272727273</c:v>
                </c:pt>
                <c:pt idx="89">
                  <c:v>2325.5813953488373</c:v>
                </c:pt>
                <c:pt idx="90">
                  <c:v>2325.5813953488373</c:v>
                </c:pt>
                <c:pt idx="91">
                  <c:v>2325.5813953488373</c:v>
                </c:pt>
                <c:pt idx="92">
                  <c:v>2325.5813953488373</c:v>
                </c:pt>
                <c:pt idx="93">
                  <c:v>2380.9523809523812</c:v>
                </c:pt>
                <c:pt idx="94">
                  <c:v>2500</c:v>
                </c:pt>
                <c:pt idx="95">
                  <c:v>2564.102564102564</c:v>
                </c:pt>
                <c:pt idx="96">
                  <c:v>2564.102564102564</c:v>
                </c:pt>
                <c:pt idx="97">
                  <c:v>2564.102564102564</c:v>
                </c:pt>
                <c:pt idx="98">
                  <c:v>2564.102564102564</c:v>
                </c:pt>
                <c:pt idx="99">
                  <c:v>2564.102564102564</c:v>
                </c:pt>
                <c:pt idx="100">
                  <c:v>2564.102564102564</c:v>
                </c:pt>
                <c:pt idx="101">
                  <c:v>2500</c:v>
                </c:pt>
                <c:pt idx="102">
                  <c:v>2500</c:v>
                </c:pt>
                <c:pt idx="103">
                  <c:v>2439.0243902439024</c:v>
                </c:pt>
                <c:pt idx="104">
                  <c:v>2380.9523809523812</c:v>
                </c:pt>
                <c:pt idx="105">
                  <c:v>2439.0243902439024</c:v>
                </c:pt>
                <c:pt idx="106">
                  <c:v>2380.9523809523812</c:v>
                </c:pt>
                <c:pt idx="107">
                  <c:v>2272.727272727273</c:v>
                </c:pt>
                <c:pt idx="108">
                  <c:v>2325.5813953488373</c:v>
                </c:pt>
                <c:pt idx="109">
                  <c:v>2325.5813953488373</c:v>
                </c:pt>
                <c:pt idx="110">
                  <c:v>2272.727272727273</c:v>
                </c:pt>
                <c:pt idx="111">
                  <c:v>2272.727272727273</c:v>
                </c:pt>
                <c:pt idx="112">
                  <c:v>2222.2222222222217</c:v>
                </c:pt>
                <c:pt idx="113">
                  <c:v>2173.9130434782614</c:v>
                </c:pt>
                <c:pt idx="114">
                  <c:v>2127.6595744680849</c:v>
                </c:pt>
                <c:pt idx="115">
                  <c:v>2127.6595744680849</c:v>
                </c:pt>
                <c:pt idx="116">
                  <c:v>1960.7843137254904</c:v>
                </c:pt>
                <c:pt idx="117">
                  <c:v>1666.6666666666667</c:v>
                </c:pt>
                <c:pt idx="118">
                  <c:v>1408.4507042253522</c:v>
                </c:pt>
                <c:pt idx="119">
                  <c:v>1234.5679012345679</c:v>
                </c:pt>
                <c:pt idx="120">
                  <c:v>1063.8297872340424</c:v>
                </c:pt>
                <c:pt idx="121">
                  <c:v>1190.4761904761906</c:v>
                </c:pt>
                <c:pt idx="122">
                  <c:v>1265.8227848101264</c:v>
                </c:pt>
                <c:pt idx="123">
                  <c:v>1250</c:v>
                </c:pt>
                <c:pt idx="124">
                  <c:v>1250</c:v>
                </c:pt>
                <c:pt idx="125">
                  <c:v>1219.5121951219512</c:v>
                </c:pt>
                <c:pt idx="126">
                  <c:v>1204.8192771084337</c:v>
                </c:pt>
                <c:pt idx="127">
                  <c:v>1234.5679012345679</c:v>
                </c:pt>
                <c:pt idx="128">
                  <c:v>1250</c:v>
                </c:pt>
                <c:pt idx="129">
                  <c:v>1250</c:v>
                </c:pt>
                <c:pt idx="130">
                  <c:v>1282.051282051282</c:v>
                </c:pt>
                <c:pt idx="131">
                  <c:v>1408.4507042253522</c:v>
                </c:pt>
                <c:pt idx="132">
                  <c:v>1562.5</c:v>
                </c:pt>
                <c:pt idx="133">
                  <c:v>1639.3442622950818</c:v>
                </c:pt>
                <c:pt idx="134">
                  <c:v>1587.3015873015875</c:v>
                </c:pt>
                <c:pt idx="135">
                  <c:v>1562.5</c:v>
                </c:pt>
                <c:pt idx="136">
                  <c:v>1538.4615384615383</c:v>
                </c:pt>
                <c:pt idx="137">
                  <c:v>1492.5373134328358</c:v>
                </c:pt>
                <c:pt idx="138">
                  <c:v>1515.151515151515</c:v>
                </c:pt>
                <c:pt idx="139">
                  <c:v>1538.4615384615383</c:v>
                </c:pt>
                <c:pt idx="140">
                  <c:v>1538.4615384615383</c:v>
                </c:pt>
                <c:pt idx="141">
                  <c:v>1449.2753623188403</c:v>
                </c:pt>
                <c:pt idx="142">
                  <c:v>1315.7894736842109</c:v>
                </c:pt>
                <c:pt idx="143">
                  <c:v>1234.5679012345679</c:v>
                </c:pt>
                <c:pt idx="144">
                  <c:v>1219.5121951219512</c:v>
                </c:pt>
                <c:pt idx="145">
                  <c:v>1190.4761904761906</c:v>
                </c:pt>
                <c:pt idx="146">
                  <c:v>1098.9010989010992</c:v>
                </c:pt>
                <c:pt idx="147">
                  <c:v>961.53846153846155</c:v>
                </c:pt>
                <c:pt idx="148">
                  <c:v>884.95575221238948</c:v>
                </c:pt>
                <c:pt idx="149">
                  <c:v>900.90090090090087</c:v>
                </c:pt>
                <c:pt idx="150">
                  <c:v>884.95575221238948</c:v>
                </c:pt>
                <c:pt idx="151">
                  <c:v>819.67213114754111</c:v>
                </c:pt>
                <c:pt idx="152">
                  <c:v>806.45161290322562</c:v>
                </c:pt>
                <c:pt idx="153">
                  <c:v>800</c:v>
                </c:pt>
                <c:pt idx="154">
                  <c:v>793.65079365079362</c:v>
                </c:pt>
                <c:pt idx="155">
                  <c:v>800</c:v>
                </c:pt>
                <c:pt idx="156">
                  <c:v>787.40157480314951</c:v>
                </c:pt>
                <c:pt idx="157">
                  <c:v>763.35877862595419</c:v>
                </c:pt>
                <c:pt idx="158">
                  <c:v>740.74074074074065</c:v>
                </c:pt>
                <c:pt idx="159">
                  <c:v>735.2941176470589</c:v>
                </c:pt>
                <c:pt idx="160">
                  <c:v>724.63768115942014</c:v>
                </c:pt>
                <c:pt idx="161">
                  <c:v>714.28571428571422</c:v>
                </c:pt>
                <c:pt idx="162">
                  <c:v>709.21985815602852</c:v>
                </c:pt>
                <c:pt idx="163">
                  <c:v>699.30069930069931</c:v>
                </c:pt>
                <c:pt idx="164">
                  <c:v>689.65517241379303</c:v>
                </c:pt>
                <c:pt idx="165">
                  <c:v>680.27210884353758</c:v>
                </c:pt>
                <c:pt idx="166">
                  <c:v>662.25165562913912</c:v>
                </c:pt>
                <c:pt idx="167">
                  <c:v>641.02564102564099</c:v>
                </c:pt>
                <c:pt idx="168">
                  <c:v>613.49693251533756</c:v>
                </c:pt>
                <c:pt idx="169">
                  <c:v>581.39534883720933</c:v>
                </c:pt>
                <c:pt idx="170">
                  <c:v>552.48618784530379</c:v>
                </c:pt>
                <c:pt idx="171">
                  <c:v>529.100529100529</c:v>
                </c:pt>
                <c:pt idx="172">
                  <c:v>512.8205128205127</c:v>
                </c:pt>
                <c:pt idx="173">
                  <c:v>480.76923076923072</c:v>
                </c:pt>
                <c:pt idx="174">
                  <c:v>434.78260869565219</c:v>
                </c:pt>
                <c:pt idx="175">
                  <c:v>396.82539682539681</c:v>
                </c:pt>
                <c:pt idx="176">
                  <c:v>375.93984962406017</c:v>
                </c:pt>
                <c:pt idx="177">
                  <c:v>353.35689045936402</c:v>
                </c:pt>
                <c:pt idx="178">
                  <c:v>327.86885245901641</c:v>
                </c:pt>
                <c:pt idx="179">
                  <c:v>294.9852507374631</c:v>
                </c:pt>
                <c:pt idx="180">
                  <c:v>259.7402597402596</c:v>
                </c:pt>
                <c:pt idx="181">
                  <c:v>235.29411764705881</c:v>
                </c:pt>
                <c:pt idx="182">
                  <c:v>221.72949002217291</c:v>
                </c:pt>
                <c:pt idx="183">
                  <c:v>214.59227467811158</c:v>
                </c:pt>
                <c:pt idx="184">
                  <c:v>205.76131687242804</c:v>
                </c:pt>
                <c:pt idx="185">
                  <c:v>198.80715705765414</c:v>
                </c:pt>
                <c:pt idx="186">
                  <c:v>195.3125</c:v>
                </c:pt>
                <c:pt idx="187">
                  <c:v>188.32391713747649</c:v>
                </c:pt>
                <c:pt idx="188">
                  <c:v>180.83182640144668</c:v>
                </c:pt>
                <c:pt idx="189">
                  <c:v>172.41379310344823</c:v>
                </c:pt>
                <c:pt idx="190">
                  <c:v>163.66612111292966</c:v>
                </c:pt>
                <c:pt idx="191">
                  <c:v>156.98587127158555</c:v>
                </c:pt>
                <c:pt idx="192">
                  <c:v>152.4390243902439</c:v>
                </c:pt>
                <c:pt idx="193">
                  <c:v>147.92899408284023</c:v>
                </c:pt>
                <c:pt idx="194">
                  <c:v>144.30014430014432</c:v>
                </c:pt>
                <c:pt idx="195">
                  <c:v>140.44943820224719</c:v>
                </c:pt>
                <c:pt idx="196">
                  <c:v>136.23978201634873</c:v>
                </c:pt>
                <c:pt idx="197">
                  <c:v>133.33333333333337</c:v>
                </c:pt>
                <c:pt idx="198">
                  <c:v>131.23359580052491</c:v>
                </c:pt>
                <c:pt idx="199">
                  <c:v>128.36970474967904</c:v>
                </c:pt>
                <c:pt idx="200">
                  <c:v>124.22360248447205</c:v>
                </c:pt>
                <c:pt idx="201">
                  <c:v>120.77294685990337</c:v>
                </c:pt>
                <c:pt idx="202">
                  <c:v>118.90606420927469</c:v>
                </c:pt>
                <c:pt idx="203">
                  <c:v>116.27906976744187</c:v>
                </c:pt>
                <c:pt idx="204">
                  <c:v>113.25028312570782</c:v>
                </c:pt>
                <c:pt idx="205">
                  <c:v>109.52902519167579</c:v>
                </c:pt>
                <c:pt idx="206">
                  <c:v>106.15711252653927</c:v>
                </c:pt>
                <c:pt idx="207">
                  <c:v>103.19917440660474</c:v>
                </c:pt>
                <c:pt idx="208">
                  <c:v>99.304865938430979</c:v>
                </c:pt>
                <c:pt idx="20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44-4A94-9E3C-12C4FA753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851456"/>
        <c:axId val="158852992"/>
      </c:lineChart>
      <c:catAx>
        <c:axId val="15885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538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885299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58852992"/>
        <c:scaling>
          <c:orientation val="minMax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dash"/>
            </a:ln>
          </c:spPr>
        </c:majorGridlines>
        <c:numFmt formatCode="#,##0.00" sourceLinked="1"/>
        <c:majorTickMark val="out"/>
        <c:minorTickMark val="none"/>
        <c:tickLblPos val="nextTo"/>
        <c:spPr>
          <a:ln w="19538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8851456"/>
        <c:crosses val="autoZero"/>
        <c:crossBetween val="between"/>
      </c:valAx>
      <c:spPr>
        <a:solidFill>
          <a:srgbClr val="FFFFFF"/>
        </a:solidFill>
        <a:ln w="19538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3866317169069"/>
          <c:y val="3.5269709543568464E-2"/>
          <c:w val="0.88721996003868786"/>
          <c:h val="0.8448452865905219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CD</c:v>
                </c:pt>
              </c:strCache>
            </c:strRef>
          </c:tx>
          <c:spPr>
            <a:ln w="38100">
              <a:solidFill>
                <a:srgbClr val="FFCC00"/>
              </a:solidFill>
              <a:prstDash val="solid"/>
            </a:ln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</c:numCache>
            </c:numRef>
          </c:cat>
          <c:val>
            <c:numRef>
              <c:f>Sheet1!$B$2:$B$36</c:f>
              <c:numCache>
                <c:formatCode>General</c:formatCode>
                <c:ptCount val="35"/>
                <c:pt idx="8" formatCode="#,##0">
                  <c:v>800000</c:v>
                </c:pt>
                <c:pt idx="9" formatCode="#,##0">
                  <c:v>5800000</c:v>
                </c:pt>
                <c:pt idx="10" formatCode="#,##0">
                  <c:v>22600000</c:v>
                </c:pt>
                <c:pt idx="11" formatCode="#,##0">
                  <c:v>53000000</c:v>
                </c:pt>
                <c:pt idx="12" formatCode="#,##0">
                  <c:v>102100000</c:v>
                </c:pt>
                <c:pt idx="13" formatCode="#,##0">
                  <c:v>149700000</c:v>
                </c:pt>
                <c:pt idx="14" formatCode="#,##0">
                  <c:v>207200000</c:v>
                </c:pt>
                <c:pt idx="15" formatCode="#,##0">
                  <c:v>286500000</c:v>
                </c:pt>
                <c:pt idx="16" formatCode="#,##0">
                  <c:v>333300000</c:v>
                </c:pt>
                <c:pt idx="17" formatCode="#,##0">
                  <c:v>407500000</c:v>
                </c:pt>
                <c:pt idx="18" formatCode="#,##0">
                  <c:v>495400000</c:v>
                </c:pt>
                <c:pt idx="19" formatCode="#,##0">
                  <c:v>662100000</c:v>
                </c:pt>
                <c:pt idx="20" formatCode="#,##0">
                  <c:v>722900000</c:v>
                </c:pt>
                <c:pt idx="21" formatCode="#,##0">
                  <c:v>778900000</c:v>
                </c:pt>
                <c:pt idx="22" formatCode="#,##0">
                  <c:v>753100000</c:v>
                </c:pt>
                <c:pt idx="23" formatCode="#,##0">
                  <c:v>847000000</c:v>
                </c:pt>
                <c:pt idx="24" formatCode="#,##0">
                  <c:v>938900000</c:v>
                </c:pt>
                <c:pt idx="25" formatCode="#,##0">
                  <c:v>942500000</c:v>
                </c:pt>
                <c:pt idx="26" formatCode="#,##0">
                  <c:v>881900000</c:v>
                </c:pt>
                <c:pt idx="27" formatCode="#,##0">
                  <c:v>903300000</c:v>
                </c:pt>
                <c:pt idx="28" formatCode="#,##0">
                  <c:v>746000000</c:v>
                </c:pt>
                <c:pt idx="29" formatCode="#,##0">
                  <c:v>767000000</c:v>
                </c:pt>
                <c:pt idx="30" formatCode="#,##0">
                  <c:v>705400000</c:v>
                </c:pt>
                <c:pt idx="31" formatCode="#,##0">
                  <c:v>619700000</c:v>
                </c:pt>
                <c:pt idx="32" formatCode="#,##0">
                  <c:v>511100000</c:v>
                </c:pt>
                <c:pt idx="33" formatCode="#,##0">
                  <c:v>368400000</c:v>
                </c:pt>
                <c:pt idx="34" formatCode="#,##0">
                  <c:v>292900000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0-4524-8E1B-991A6846807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Vinyl</c:v>
                </c:pt>
              </c:strCache>
            </c:strRef>
          </c:tx>
          <c:spPr>
            <a:ln w="38100">
              <a:solidFill>
                <a:srgbClr val="99CC00"/>
              </a:solidFill>
              <a:prstDash val="solid"/>
            </a:ln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</c:numCache>
            </c:numRef>
          </c:cat>
          <c:val>
            <c:numRef>
              <c:f>Sheet1!$C$2:$C$36</c:f>
              <c:numCache>
                <c:formatCode>#,##0</c:formatCode>
                <c:ptCount val="35"/>
                <c:pt idx="0">
                  <c:v>257000000</c:v>
                </c:pt>
                <c:pt idx="1">
                  <c:v>273000000</c:v>
                </c:pt>
                <c:pt idx="2">
                  <c:v>344000000</c:v>
                </c:pt>
                <c:pt idx="3">
                  <c:v>341300000</c:v>
                </c:pt>
                <c:pt idx="4">
                  <c:v>318300000</c:v>
                </c:pt>
                <c:pt idx="5">
                  <c:v>322800000</c:v>
                </c:pt>
                <c:pt idx="6">
                  <c:v>295200000</c:v>
                </c:pt>
                <c:pt idx="7">
                  <c:v>243900000</c:v>
                </c:pt>
                <c:pt idx="8">
                  <c:v>209600000</c:v>
                </c:pt>
                <c:pt idx="9">
                  <c:v>204600000</c:v>
                </c:pt>
                <c:pt idx="10">
                  <c:v>167000000</c:v>
                </c:pt>
                <c:pt idx="11">
                  <c:v>125200000</c:v>
                </c:pt>
                <c:pt idx="12">
                  <c:v>107000000</c:v>
                </c:pt>
                <c:pt idx="13">
                  <c:v>72400000</c:v>
                </c:pt>
                <c:pt idx="14">
                  <c:v>34600000</c:v>
                </c:pt>
                <c:pt idx="15">
                  <c:v>11700000</c:v>
                </c:pt>
                <c:pt idx="16">
                  <c:v>4800000</c:v>
                </c:pt>
                <c:pt idx="17">
                  <c:v>2300000</c:v>
                </c:pt>
                <c:pt idx="18">
                  <c:v>1200000</c:v>
                </c:pt>
                <c:pt idx="19">
                  <c:v>1900000</c:v>
                </c:pt>
                <c:pt idx="20">
                  <c:v>2200000</c:v>
                </c:pt>
                <c:pt idx="21">
                  <c:v>2900000</c:v>
                </c:pt>
                <c:pt idx="22">
                  <c:v>2700000</c:v>
                </c:pt>
                <c:pt idx="23">
                  <c:v>3400000</c:v>
                </c:pt>
                <c:pt idx="24">
                  <c:v>2900000</c:v>
                </c:pt>
                <c:pt idx="25">
                  <c:v>2200000</c:v>
                </c:pt>
                <c:pt idx="26">
                  <c:v>2300000</c:v>
                </c:pt>
                <c:pt idx="27">
                  <c:v>1700000</c:v>
                </c:pt>
                <c:pt idx="28">
                  <c:v>1500000</c:v>
                </c:pt>
                <c:pt idx="29">
                  <c:v>1360000</c:v>
                </c:pt>
                <c:pt idx="30">
                  <c:v>1000000</c:v>
                </c:pt>
                <c:pt idx="31">
                  <c:v>900000</c:v>
                </c:pt>
                <c:pt idx="32">
                  <c:v>1300000</c:v>
                </c:pt>
                <c:pt idx="33">
                  <c:v>2900000</c:v>
                </c:pt>
                <c:pt idx="34">
                  <c:v>3200000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0-4524-8E1B-991A68468078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Cassettes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</c:numCache>
            </c:numRef>
          </c:cat>
          <c:val>
            <c:numRef>
              <c:f>Sheet1!$D$2:$D$36</c:f>
              <c:numCache>
                <c:formatCode>#,##0</c:formatCode>
                <c:ptCount val="35"/>
                <c:pt idx="0">
                  <c:v>16200000</c:v>
                </c:pt>
                <c:pt idx="1">
                  <c:v>21800000</c:v>
                </c:pt>
                <c:pt idx="2">
                  <c:v>36900000</c:v>
                </c:pt>
                <c:pt idx="3">
                  <c:v>61300000</c:v>
                </c:pt>
                <c:pt idx="4">
                  <c:v>82800000</c:v>
                </c:pt>
                <c:pt idx="5">
                  <c:v>110200000</c:v>
                </c:pt>
                <c:pt idx="6">
                  <c:v>137000000</c:v>
                </c:pt>
                <c:pt idx="7">
                  <c:v>182300000</c:v>
                </c:pt>
                <c:pt idx="8">
                  <c:v>236800000</c:v>
                </c:pt>
                <c:pt idx="9">
                  <c:v>332000000</c:v>
                </c:pt>
                <c:pt idx="10">
                  <c:v>339100000</c:v>
                </c:pt>
                <c:pt idx="11">
                  <c:v>344500000</c:v>
                </c:pt>
                <c:pt idx="12">
                  <c:v>410000000</c:v>
                </c:pt>
                <c:pt idx="13">
                  <c:v>450100000</c:v>
                </c:pt>
                <c:pt idx="14">
                  <c:v>446200000</c:v>
                </c:pt>
                <c:pt idx="15">
                  <c:v>442200000</c:v>
                </c:pt>
                <c:pt idx="16">
                  <c:v>360100000</c:v>
                </c:pt>
                <c:pt idx="17">
                  <c:v>366400000</c:v>
                </c:pt>
                <c:pt idx="18">
                  <c:v>339500000</c:v>
                </c:pt>
                <c:pt idx="19">
                  <c:v>345400000</c:v>
                </c:pt>
                <c:pt idx="20">
                  <c:v>272600000</c:v>
                </c:pt>
                <c:pt idx="21">
                  <c:v>225300000</c:v>
                </c:pt>
                <c:pt idx="22">
                  <c:v>172600000</c:v>
                </c:pt>
                <c:pt idx="23">
                  <c:v>158500000</c:v>
                </c:pt>
                <c:pt idx="24">
                  <c:v>123600000</c:v>
                </c:pt>
                <c:pt idx="25">
                  <c:v>76000000</c:v>
                </c:pt>
                <c:pt idx="26">
                  <c:v>45000000</c:v>
                </c:pt>
                <c:pt idx="27">
                  <c:v>31100000</c:v>
                </c:pt>
                <c:pt idx="28">
                  <c:v>17200000</c:v>
                </c:pt>
                <c:pt idx="29">
                  <c:v>5200000</c:v>
                </c:pt>
                <c:pt idx="30">
                  <c:v>1310000</c:v>
                </c:pt>
                <c:pt idx="31">
                  <c:v>700000</c:v>
                </c:pt>
                <c:pt idx="32">
                  <c:v>400000</c:v>
                </c:pt>
                <c:pt idx="33">
                  <c:v>100000</c:v>
                </c:pt>
                <c:pt idx="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0-4524-8E1B-991A68468078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Digital Downloads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</c:numCache>
            </c:numRef>
          </c:cat>
          <c:val>
            <c:numRef>
              <c:f>Sheet1!$E$2:$E$36</c:f>
              <c:numCache>
                <c:formatCode>General</c:formatCode>
                <c:ptCount val="35"/>
                <c:pt idx="29" formatCode="#,##0">
                  <c:v>143600000</c:v>
                </c:pt>
                <c:pt idx="30" formatCode="#,##0">
                  <c:v>383100000</c:v>
                </c:pt>
                <c:pt idx="31" formatCode="#,##0">
                  <c:v>625300000</c:v>
                </c:pt>
                <c:pt idx="32" formatCode="#,##0">
                  <c:v>868400000</c:v>
                </c:pt>
                <c:pt idx="33" formatCode="#,##0">
                  <c:v>1042700000</c:v>
                </c:pt>
                <c:pt idx="34" formatCode="#,##0">
                  <c:v>1138300000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20-4524-8E1B-991A68468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990848"/>
        <c:axId val="91013120"/>
      </c:lineChart>
      <c:catAx>
        <c:axId val="9099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9101312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91013120"/>
        <c:scaling>
          <c:orientation val="minMax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9099084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3.5269709543568464E-2"/>
              </c:manualLayout>
            </c:layout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</c:dispUnitsLbl>
        </c:dispUnits>
      </c:valAx>
      <c:spPr>
        <a:solidFill>
          <a:srgbClr val="FFFFFF"/>
        </a:solidFill>
        <a:ln w="254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140235910878105"/>
          <c:y val="6.0165975103734462E-2"/>
          <c:w val="0.22137135822981691"/>
          <c:h val="0.23140352793671226"/>
        </c:manualLayout>
      </c:layout>
      <c:overlay val="0"/>
      <c:spPr>
        <a:solidFill>
          <a:schemeClr val="bg1"/>
        </a:solidFill>
        <a:ln w="12700">
          <a:solidFill>
            <a:srgbClr val="C0C0C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75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  <c:pt idx="11">
                  <c:v>2010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4.0307562499999996</c:v>
                </c:pt>
                <c:pt idx="1">
                  <c:v>4.2824109999999997</c:v>
                </c:pt>
                <c:pt idx="2">
                  <c:v>4.6293049999999996</c:v>
                </c:pt>
                <c:pt idx="3">
                  <c:v>5.0901730000000001</c:v>
                </c:pt>
                <c:pt idx="4">
                  <c:v>5.6128349999999996</c:v>
                </c:pt>
                <c:pt idx="5">
                  <c:v>6.1580735000000004</c:v>
                </c:pt>
                <c:pt idx="6">
                  <c:v>6.7746674999999996</c:v>
                </c:pt>
                <c:pt idx="7">
                  <c:v>7.8596684999999997</c:v>
                </c:pt>
                <c:pt idx="8">
                  <c:v>9.4017510000000009</c:v>
                </c:pt>
                <c:pt idx="9">
                  <c:v>10.967941</c:v>
                </c:pt>
                <c:pt idx="10">
                  <c:v>11.691743000000001</c:v>
                </c:pt>
                <c:pt idx="11">
                  <c:v>12.64659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62-4B6B-9C22-E6D67E3A30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Metals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  <c:pt idx="11">
                  <c:v>2010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0.88389784999084497</c:v>
                </c:pt>
                <c:pt idx="1">
                  <c:v>1.414571987854</c:v>
                </c:pt>
                <c:pt idx="2">
                  <c:v>2.0400847922363301</c:v>
                </c:pt>
                <c:pt idx="3">
                  <c:v>2.7008545290527302</c:v>
                </c:pt>
                <c:pt idx="4">
                  <c:v>3.3232756303710902</c:v>
                </c:pt>
                <c:pt idx="5">
                  <c:v>4.17698630078125</c:v>
                </c:pt>
                <c:pt idx="6">
                  <c:v>5.9276134062499999</c:v>
                </c:pt>
                <c:pt idx="7">
                  <c:v>8.8585035468749993</c:v>
                </c:pt>
                <c:pt idx="8">
                  <c:v>12.966583171875</c:v>
                </c:pt>
                <c:pt idx="9">
                  <c:v>17.096144312500002</c:v>
                </c:pt>
                <c:pt idx="10">
                  <c:v>21.306949343749999</c:v>
                </c:pt>
                <c:pt idx="11">
                  <c:v>27.998527593750001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62-4B6B-9C22-E6D67E3A30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Concrete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  <c:pt idx="11">
                  <c:v>2010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2.3055487499999998</c:v>
                </c:pt>
                <c:pt idx="1">
                  <c:v>3.4372284999999998</c:v>
                </c:pt>
                <c:pt idx="2">
                  <c:v>4.6639815000000002</c:v>
                </c:pt>
                <c:pt idx="3">
                  <c:v>7.2650459999999999</c:v>
                </c:pt>
                <c:pt idx="4">
                  <c:v>10.210661</c:v>
                </c:pt>
                <c:pt idx="5">
                  <c:v>13.625688</c:v>
                </c:pt>
                <c:pt idx="6">
                  <c:v>25.159465999999998</c:v>
                </c:pt>
                <c:pt idx="7">
                  <c:v>48.387956000000003</c:v>
                </c:pt>
                <c:pt idx="8">
                  <c:v>85.980087999999995</c:v>
                </c:pt>
                <c:pt idx="9">
                  <c:v>131.48245600000001</c:v>
                </c:pt>
                <c:pt idx="10">
                  <c:v>196.99097599999999</c:v>
                </c:pt>
                <c:pt idx="11">
                  <c:v>315.84390400000001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62-4B6B-9C22-E6D67E3A30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Asphalt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  <c:pt idx="11">
                  <c:v>2010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0.12445553125</c:v>
                </c:pt>
                <c:pt idx="4">
                  <c:v>0.59492168749999996</c:v>
                </c:pt>
                <c:pt idx="5">
                  <c:v>1.9695443749999999</c:v>
                </c:pt>
                <c:pt idx="6">
                  <c:v>5.2086699999999997</c:v>
                </c:pt>
                <c:pt idx="7">
                  <c:v>11.598776000000001</c:v>
                </c:pt>
                <c:pt idx="8">
                  <c:v>21.594474000000002</c:v>
                </c:pt>
                <c:pt idx="9">
                  <c:v>30.035392000000002</c:v>
                </c:pt>
                <c:pt idx="10">
                  <c:v>40.406635999999999</c:v>
                </c:pt>
                <c:pt idx="11">
                  <c:v>52.923268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62-4B6B-9C22-E6D67E3A30D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Bricks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  <c:pt idx="11">
                  <c:v>2010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11.232989999999999</c:v>
                </c:pt>
                <c:pt idx="1">
                  <c:v>12.320785000000001</c:v>
                </c:pt>
                <c:pt idx="2">
                  <c:v>13.529438000000001</c:v>
                </c:pt>
                <c:pt idx="3">
                  <c:v>14.822471</c:v>
                </c:pt>
                <c:pt idx="4">
                  <c:v>16.164743000000001</c:v>
                </c:pt>
                <c:pt idx="5">
                  <c:v>17.342148000000002</c:v>
                </c:pt>
                <c:pt idx="6">
                  <c:v>18.713722000000001</c:v>
                </c:pt>
                <c:pt idx="7">
                  <c:v>21.552634000000001</c:v>
                </c:pt>
                <c:pt idx="8">
                  <c:v>27.730713999999999</c:v>
                </c:pt>
                <c:pt idx="9">
                  <c:v>39.566671999999997</c:v>
                </c:pt>
                <c:pt idx="10">
                  <c:v>60.770471999999998</c:v>
                </c:pt>
                <c:pt idx="11">
                  <c:v>77.645815999999996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62-4B6B-9C22-E6D67E3A30D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Sand and gravel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  <c:pt idx="11">
                  <c:v>2010</c:v>
                </c:pt>
              </c:numCache>
            </c:num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16.609406</c:v>
                </c:pt>
                <c:pt idx="1">
                  <c:v>19.1336595</c:v>
                </c:pt>
                <c:pt idx="2">
                  <c:v>21.778094500000002</c:v>
                </c:pt>
                <c:pt idx="3">
                  <c:v>24.904126000000002</c:v>
                </c:pt>
                <c:pt idx="4">
                  <c:v>29.402922</c:v>
                </c:pt>
                <c:pt idx="5">
                  <c:v>37.794371499999997</c:v>
                </c:pt>
                <c:pt idx="6">
                  <c:v>54.9326705</c:v>
                </c:pt>
                <c:pt idx="7">
                  <c:v>86.539597499999999</c:v>
                </c:pt>
                <c:pt idx="8">
                  <c:v>132.2872745</c:v>
                </c:pt>
                <c:pt idx="9">
                  <c:v>172.49849599999999</c:v>
                </c:pt>
                <c:pt idx="10">
                  <c:v>231.14032800000001</c:v>
                </c:pt>
                <c:pt idx="11">
                  <c:v>301.17864400000002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62-4B6B-9C22-E6D67E3A30D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  <c:pt idx="11">
                  <c:v>2010</c:v>
                </c:pt>
              </c:numCache>
            </c:num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9.9409312499999999E-2</c:v>
                </c:pt>
                <c:pt idx="1">
                  <c:v>0.1082490546875</c:v>
                </c:pt>
                <c:pt idx="2">
                  <c:v>0.120497921875</c:v>
                </c:pt>
                <c:pt idx="3">
                  <c:v>0.131974375</c:v>
                </c:pt>
                <c:pt idx="4">
                  <c:v>0.143310359375</c:v>
                </c:pt>
                <c:pt idx="5">
                  <c:v>0.15546514221191399</c:v>
                </c:pt>
                <c:pt idx="6">
                  <c:v>0.20706565429687501</c:v>
                </c:pt>
                <c:pt idx="7">
                  <c:v>0.43770665624999999</c:v>
                </c:pt>
                <c:pt idx="8">
                  <c:v>0.82661784375000003</c:v>
                </c:pt>
                <c:pt idx="9">
                  <c:v>1.4234533125</c:v>
                </c:pt>
                <c:pt idx="10">
                  <c:v>2.4265632500000001</c:v>
                </c:pt>
                <c:pt idx="11">
                  <c:v>3.8287035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62-4B6B-9C22-E6D67E3A3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0510280"/>
        <c:axId val="540509624"/>
      </c:barChart>
      <c:catAx>
        <c:axId val="540510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509624"/>
        <c:crosses val="autoZero"/>
        <c:auto val="1"/>
        <c:lblAlgn val="ctr"/>
        <c:lblOffset val="100"/>
        <c:noMultiLvlLbl val="0"/>
      </c:catAx>
      <c:valAx>
        <c:axId val="540509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510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Population</c:v>
                </c:pt>
                <c:pt idx="1">
                  <c:v>GNP</c:v>
                </c:pt>
                <c:pt idx="2">
                  <c:v>Water Use</c:v>
                </c:pt>
                <c:pt idx="3">
                  <c:v>Energy Use</c:v>
                </c:pt>
                <c:pt idx="4">
                  <c:v>GNP per Capita</c:v>
                </c:pt>
                <c:pt idx="5">
                  <c:v>Water/GNP</c:v>
                </c:pt>
                <c:pt idx="6">
                  <c:v>Energy/GNP</c:v>
                </c:pt>
                <c:pt idx="7">
                  <c:v>Water per capita</c:v>
                </c:pt>
                <c:pt idx="8">
                  <c:v>Energy per capita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442.61168384879727</c:v>
                </c:pt>
                <c:pt idx="1">
                  <c:v>12.866612185598839</c:v>
                </c:pt>
                <c:pt idx="2">
                  <c:v>112.63383297644538</c:v>
                </c:pt>
                <c:pt idx="3">
                  <c:v>53.608247422680407</c:v>
                </c:pt>
                <c:pt idx="4">
                  <c:v>2.9066694852552577</c:v>
                </c:pt>
                <c:pt idx="5">
                  <c:v>925</c:v>
                </c:pt>
                <c:pt idx="6">
                  <c:v>416.85967302452326</c:v>
                </c:pt>
                <c:pt idx="7">
                  <c:v>25.404732254047317</c:v>
                </c:pt>
                <c:pt idx="8">
                  <c:v>12.012012012012013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4-4220-8FD0-CE04D8DB58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India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Population</c:v>
                </c:pt>
                <c:pt idx="1">
                  <c:v>GNP</c:v>
                </c:pt>
                <c:pt idx="2">
                  <c:v>Water Use</c:v>
                </c:pt>
                <c:pt idx="3">
                  <c:v>Energy Use</c:v>
                </c:pt>
                <c:pt idx="4">
                  <c:v>GNP per Capita</c:v>
                </c:pt>
                <c:pt idx="5">
                  <c:v>Water/GNP</c:v>
                </c:pt>
                <c:pt idx="6">
                  <c:v>Energy/GNP</c:v>
                </c:pt>
                <c:pt idx="7">
                  <c:v>Water per capita</c:v>
                </c:pt>
                <c:pt idx="8">
                  <c:v>Energy per capita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365.63573883161513</c:v>
                </c:pt>
                <c:pt idx="1">
                  <c:v>5.1847816217197842</c:v>
                </c:pt>
                <c:pt idx="2">
                  <c:v>107.06638115631689</c:v>
                </c:pt>
                <c:pt idx="3">
                  <c:v>23.711340206185561</c:v>
                </c:pt>
                <c:pt idx="4">
                  <c:v>1.4163407673607442</c:v>
                </c:pt>
                <c:pt idx="5">
                  <c:v>2200</c:v>
                </c:pt>
                <c:pt idx="6">
                  <c:v>566.82561307901892</c:v>
                </c:pt>
                <c:pt idx="7">
                  <c:v>29.265255292652554</c:v>
                </c:pt>
                <c:pt idx="8">
                  <c:v>6.3063063063063058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4-4220-8FD0-CE04D8DB58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USA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Population</c:v>
                </c:pt>
                <c:pt idx="1">
                  <c:v>GNP</c:v>
                </c:pt>
                <c:pt idx="2">
                  <c:v>Water Use</c:v>
                </c:pt>
                <c:pt idx="3">
                  <c:v>Energy Use</c:v>
                </c:pt>
                <c:pt idx="4">
                  <c:v>GNP per Capita</c:v>
                </c:pt>
                <c:pt idx="5">
                  <c:v>Water/GNP</c:v>
                </c:pt>
                <c:pt idx="6">
                  <c:v>Energy/GNP</c:v>
                </c:pt>
                <c:pt idx="7">
                  <c:v>Water per capita</c:v>
                </c:pt>
                <c:pt idx="8">
                  <c:v>Energy per capita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4-4220-8FD0-CE04D8DB58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EU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Population</c:v>
                </c:pt>
                <c:pt idx="1">
                  <c:v>GNP</c:v>
                </c:pt>
                <c:pt idx="2">
                  <c:v>Water Use</c:v>
                </c:pt>
                <c:pt idx="3">
                  <c:v>Energy Use</c:v>
                </c:pt>
                <c:pt idx="4">
                  <c:v>GNP per Capita</c:v>
                </c:pt>
                <c:pt idx="5">
                  <c:v>Water/GNP</c:v>
                </c:pt>
                <c:pt idx="6">
                  <c:v>Energy/GNP</c:v>
                </c:pt>
                <c:pt idx="7">
                  <c:v>Water per capita</c:v>
                </c:pt>
                <c:pt idx="8">
                  <c:v>Energy per capita</c:v>
                </c:pt>
              </c:strCache>
            </c:strRef>
          </c:cat>
          <c:val>
            <c:numRef>
              <c:f>Sheet1!$E$2:$E$10</c:f>
              <c:numCache>
                <c:formatCode>0</c:formatCode>
                <c:ptCount val="9"/>
                <c:pt idx="0">
                  <c:v>105.15463917525774</c:v>
                </c:pt>
                <c:pt idx="1">
                  <c:v>63.361481885044938</c:v>
                </c:pt>
                <c:pt idx="2">
                  <c:v>39.614561027837247</c:v>
                </c:pt>
                <c:pt idx="3">
                  <c:v>51.546391752577314</c:v>
                </c:pt>
                <c:pt idx="4">
                  <c:v>60.255258429341502</c:v>
                </c:pt>
                <c:pt idx="5">
                  <c:v>75</c:v>
                </c:pt>
                <c:pt idx="6">
                  <c:v>81.857402361489534</c:v>
                </c:pt>
                <c:pt idx="7">
                  <c:v>37.671232876712324</c:v>
                </c:pt>
                <c:pt idx="8">
                  <c:v>49.249249249249246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34-4220-8FD0-CE04D8DB5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50560"/>
        <c:axId val="92052096"/>
      </c:barChart>
      <c:catAx>
        <c:axId val="92050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2052096"/>
        <c:crosses val="autoZero"/>
        <c:auto val="1"/>
        <c:lblAlgn val="ctr"/>
        <c:lblOffset val="100"/>
        <c:noMultiLvlLbl val="0"/>
      </c:catAx>
      <c:valAx>
        <c:axId val="92052096"/>
        <c:scaling>
          <c:orientation val="minMax"/>
          <c:max val="1000"/>
        </c:scaling>
        <c:delete val="0"/>
        <c:axPos val="b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" sourceLinked="1"/>
        <c:majorTickMark val="out"/>
        <c:minorTickMark val="none"/>
        <c:tickLblPos val="nextTo"/>
        <c:crossAx val="92050560"/>
        <c:crosses val="autoZero"/>
        <c:crossBetween val="between"/>
      </c:valAx>
      <c:spPr>
        <a:ln w="19050">
          <a:solidFill>
            <a:schemeClr val="bg1">
              <a:lumMod val="65000"/>
            </a:schemeClr>
          </a:solidFill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2282878411912"/>
          <c:y val="2.0449897750511254E-3"/>
          <c:w val="0.7915632754342431"/>
          <c:h val="0.895705521472392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Motor Gasoline (L/pers.)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48-436A-ADB6-E0AEE8EAAB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Japan</c:v>
                </c:pt>
                <c:pt idx="1">
                  <c:v>France</c:v>
                </c:pt>
                <c:pt idx="2">
                  <c:v>United States</c:v>
                </c:pt>
                <c:pt idx="3">
                  <c:v>Mexico</c:v>
                </c:pt>
                <c:pt idx="4">
                  <c:v>China</c:v>
                </c:pt>
                <c:pt idx="5">
                  <c:v>India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447</c:v>
                </c:pt>
                <c:pt idx="1">
                  <c:v>297</c:v>
                </c:pt>
                <c:pt idx="2">
                  <c:v>1624</c:v>
                </c:pt>
                <c:pt idx="3">
                  <c:v>292</c:v>
                </c:pt>
                <c:pt idx="4">
                  <c:v>33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48-436A-ADB6-E0AEE8EAAB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Meat (kg/pers.)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Japan</c:v>
                </c:pt>
                <c:pt idx="1">
                  <c:v>France</c:v>
                </c:pt>
                <c:pt idx="2">
                  <c:v>United States</c:v>
                </c:pt>
                <c:pt idx="3">
                  <c:v>Mexico</c:v>
                </c:pt>
                <c:pt idx="4">
                  <c:v>China</c:v>
                </c:pt>
                <c:pt idx="5">
                  <c:v>India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44</c:v>
                </c:pt>
                <c:pt idx="1">
                  <c:v>101</c:v>
                </c:pt>
                <c:pt idx="2">
                  <c:v>125</c:v>
                </c:pt>
                <c:pt idx="3">
                  <c:v>59</c:v>
                </c:pt>
                <c:pt idx="4">
                  <c:v>52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48-436A-ADB6-E0AEE8EAAB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Paper (kg/pers.)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Japan</c:v>
                </c:pt>
                <c:pt idx="1">
                  <c:v>France</c:v>
                </c:pt>
                <c:pt idx="2">
                  <c:v>United States</c:v>
                </c:pt>
                <c:pt idx="3">
                  <c:v>Mexico</c:v>
                </c:pt>
                <c:pt idx="4">
                  <c:v>China</c:v>
                </c:pt>
                <c:pt idx="5">
                  <c:v>India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250</c:v>
                </c:pt>
                <c:pt idx="1">
                  <c:v>183</c:v>
                </c:pt>
                <c:pt idx="2">
                  <c:v>308</c:v>
                </c:pt>
                <c:pt idx="3">
                  <c:v>55</c:v>
                </c:pt>
                <c:pt idx="4">
                  <c:v>34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48-436A-ADB6-E0AEE8EAA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538368"/>
        <c:axId val="92539904"/>
      </c:barChart>
      <c:catAx>
        <c:axId val="92538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2539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539904"/>
        <c:scaling>
          <c:orientation val="minMax"/>
          <c:max val="500"/>
        </c:scaling>
        <c:delete val="0"/>
        <c:axPos val="b"/>
        <c:majorGridlines>
          <c:spPr>
            <a:ln w="635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2538368"/>
        <c:crosses val="autoZero"/>
        <c:crossBetween val="between"/>
      </c:valAx>
      <c:spPr>
        <a:ln w="19050"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7245657568238215"/>
          <c:y val="2.862985685071575E-2"/>
          <c:w val="0.29528535980148884"/>
          <c:h val="0.18609406952965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14184397163122E-2"/>
          <c:y val="5.9040590405904064E-2"/>
          <c:w val="0.81796690307328601"/>
          <c:h val="0.815498154981549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425</c:v>
                </c:pt>
                <c:pt idx="1">
                  <c:v>440</c:v>
                </c:pt>
                <c:pt idx="2">
                  <c:v>440</c:v>
                </c:pt>
                <c:pt idx="3">
                  <c:v>425</c:v>
                </c:pt>
                <c:pt idx="4">
                  <c:v>390</c:v>
                </c:pt>
                <c:pt idx="5">
                  <c:v>380</c:v>
                </c:pt>
                <c:pt idx="6">
                  <c:v>390</c:v>
                </c:pt>
                <c:pt idx="7">
                  <c:v>410</c:v>
                </c:pt>
                <c:pt idx="8">
                  <c:v>425</c:v>
                </c:pt>
                <c:pt idx="9">
                  <c:v>425</c:v>
                </c:pt>
                <c:pt idx="10">
                  <c:v>410</c:v>
                </c:pt>
                <c:pt idx="11">
                  <c:v>405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403-4098-A00C-C907C8882E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310</c:v>
                </c:pt>
                <c:pt idx="1">
                  <c:v>350</c:v>
                </c:pt>
                <c:pt idx="2">
                  <c:v>400</c:v>
                </c:pt>
                <c:pt idx="3">
                  <c:v>440</c:v>
                </c:pt>
                <c:pt idx="4">
                  <c:v>445</c:v>
                </c:pt>
                <c:pt idx="5">
                  <c:v>440</c:v>
                </c:pt>
                <c:pt idx="6">
                  <c:v>445</c:v>
                </c:pt>
                <c:pt idx="7">
                  <c:v>445</c:v>
                </c:pt>
                <c:pt idx="8">
                  <c:v>420</c:v>
                </c:pt>
                <c:pt idx="9">
                  <c:v>370</c:v>
                </c:pt>
                <c:pt idx="10">
                  <c:v>325</c:v>
                </c:pt>
                <c:pt idx="11">
                  <c:v>300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403-4098-A00C-C907C8882E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160</c:v>
                </c:pt>
                <c:pt idx="1">
                  <c:v>250</c:v>
                </c:pt>
                <c:pt idx="2">
                  <c:v>340</c:v>
                </c:pt>
                <c:pt idx="3">
                  <c:v>410</c:v>
                </c:pt>
                <c:pt idx="4">
                  <c:v>450</c:v>
                </c:pt>
                <c:pt idx="5">
                  <c:v>455</c:v>
                </c:pt>
                <c:pt idx="6">
                  <c:v>450</c:v>
                </c:pt>
                <c:pt idx="7">
                  <c:v>425</c:v>
                </c:pt>
                <c:pt idx="8">
                  <c:v>350</c:v>
                </c:pt>
                <c:pt idx="9">
                  <c:v>260</c:v>
                </c:pt>
                <c:pt idx="10">
                  <c:v>190</c:v>
                </c:pt>
                <c:pt idx="11">
                  <c:v>160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403-4098-A00C-C907C8882E9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60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40</c:v>
                </c:pt>
                <c:pt idx="1">
                  <c:v>100</c:v>
                </c:pt>
                <c:pt idx="2">
                  <c:v>205</c:v>
                </c:pt>
                <c:pt idx="3">
                  <c:v>310</c:v>
                </c:pt>
                <c:pt idx="4">
                  <c:v>440</c:v>
                </c:pt>
                <c:pt idx="5">
                  <c:v>460</c:v>
                </c:pt>
                <c:pt idx="6">
                  <c:v>440</c:v>
                </c:pt>
                <c:pt idx="7">
                  <c:v>350</c:v>
                </c:pt>
                <c:pt idx="8">
                  <c:v>250</c:v>
                </c:pt>
                <c:pt idx="9">
                  <c:v>150</c:v>
                </c:pt>
                <c:pt idx="10">
                  <c:v>60</c:v>
                </c:pt>
                <c:pt idx="11">
                  <c:v>30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403-4098-A00C-C907C8882E9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90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2">
                  <c:v>5</c:v>
                </c:pt>
                <c:pt idx="3">
                  <c:v>250</c:v>
                </c:pt>
                <c:pt idx="4">
                  <c:v>440</c:v>
                </c:pt>
                <c:pt idx="5">
                  <c:v>505</c:v>
                </c:pt>
                <c:pt idx="6">
                  <c:v>450</c:v>
                </c:pt>
                <c:pt idx="7">
                  <c:v>300</c:v>
                </c:pt>
                <c:pt idx="8">
                  <c:v>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E403-4098-A00C-C907C8882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716928"/>
        <c:axId val="122718464"/>
      </c:lineChart>
      <c:catAx>
        <c:axId val="122716928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2718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718464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2716928"/>
        <c:crosses val="autoZero"/>
        <c:crossBetween val="between"/>
      </c:valAx>
      <c:spPr>
        <a:ln w="19050"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90780141843971651"/>
          <c:y val="0.30258302583025837"/>
          <c:w val="8.7470449172576847E-2"/>
          <c:h val="0.324723247232472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Share</c:v>
                </c:pt>
              </c:strCache>
            </c:strRef>
          </c:tx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Oxygen</c:v>
                </c:pt>
                <c:pt idx="1">
                  <c:v>Silicon</c:v>
                </c:pt>
                <c:pt idx="2">
                  <c:v>Aluminum</c:v>
                </c:pt>
                <c:pt idx="3">
                  <c:v>Iron</c:v>
                </c:pt>
                <c:pt idx="4">
                  <c:v>Calcium</c:v>
                </c:pt>
                <c:pt idx="5">
                  <c:v>Sodium</c:v>
                </c:pt>
                <c:pt idx="6">
                  <c:v>Magnesium </c:v>
                </c:pt>
                <c:pt idx="7">
                  <c:v>Potassium</c:v>
                </c:pt>
                <c:pt idx="8">
                  <c:v>Titanium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0.46300000000000002</c:v>
                </c:pt>
                <c:pt idx="1">
                  <c:v>0.28200000000000003</c:v>
                </c:pt>
                <c:pt idx="2">
                  <c:v>8.2000000000000003E-2</c:v>
                </c:pt>
                <c:pt idx="3">
                  <c:v>5.5999999999999994E-2</c:v>
                </c:pt>
                <c:pt idx="4">
                  <c:v>4.1000000000000002E-2</c:v>
                </c:pt>
                <c:pt idx="5">
                  <c:v>2.4E-2</c:v>
                </c:pt>
                <c:pt idx="6">
                  <c:v>2.3E-2</c:v>
                </c:pt>
                <c:pt idx="7">
                  <c:v>2.1000000000000005E-2</c:v>
                </c:pt>
                <c:pt idx="8">
                  <c:v>5.000000000000001E-3</c:v>
                </c:pt>
                <c:pt idx="9">
                  <c:v>3.0000000000000005E-3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6-48B1-9C20-D27555893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</c:pieChart>
      <c:spPr>
        <a:effectLst>
          <a:glow rad="63500">
            <a:schemeClr val="accent3">
              <a:satMod val="175000"/>
              <a:alpha val="40000"/>
            </a:schemeClr>
          </a:glow>
        </a:effectLst>
      </c:spPr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7642679900746"/>
          <c:y val="2.2494887525562383E-2"/>
          <c:w val="0.8287841191066998"/>
          <c:h val="0.8384458077709611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2002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Bauxite</c:v>
                </c:pt>
                <c:pt idx="1">
                  <c:v>Iron Ore</c:v>
                </c:pt>
                <c:pt idx="2">
                  <c:v>Nickel</c:v>
                </c:pt>
                <c:pt idx="3">
                  <c:v>Tin</c:v>
                </c:pt>
                <c:pt idx="4">
                  <c:v>Copper</c:v>
                </c:pt>
                <c:pt idx="5">
                  <c:v>Lead</c:v>
                </c:pt>
                <c:pt idx="6">
                  <c:v>Zinc</c:v>
                </c:pt>
                <c:pt idx="7">
                  <c:v>Gold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156</c:v>
                </c:pt>
                <c:pt idx="1">
                  <c:v>136</c:v>
                </c:pt>
                <c:pt idx="2">
                  <c:v>46</c:v>
                </c:pt>
                <c:pt idx="3">
                  <c:v>26</c:v>
                </c:pt>
                <c:pt idx="4">
                  <c:v>36</c:v>
                </c:pt>
                <c:pt idx="5">
                  <c:v>23</c:v>
                </c:pt>
                <c:pt idx="6">
                  <c:v>22</c:v>
                </c:pt>
                <c:pt idx="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7-4A6A-88B5-4E7DA337C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403520"/>
        <c:axId val="129511808"/>
      </c:barChart>
      <c:catAx>
        <c:axId val="129403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29511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511808"/>
        <c:scaling>
          <c:orientation val="minMax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29403520"/>
        <c:crosses val="autoZero"/>
        <c:crossBetween val="between"/>
        <c:majorUnit val="25"/>
      </c:valAx>
      <c:spPr>
        <a:solidFill>
          <a:srgbClr val="FFFFFF"/>
        </a:solidFill>
        <a:ln w="254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GDP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United States</c:v>
                </c:pt>
                <c:pt idx="1">
                  <c:v>Japan</c:v>
                </c:pt>
                <c:pt idx="2">
                  <c:v>China</c:v>
                </c:pt>
                <c:pt idx="3">
                  <c:v>Germany</c:v>
                </c:pt>
                <c:pt idx="4">
                  <c:v>Other G8</c:v>
                </c:pt>
                <c:pt idx="5">
                  <c:v>Rest of the world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14.6</c:v>
                </c:pt>
                <c:pt idx="1">
                  <c:v>4.91</c:v>
                </c:pt>
                <c:pt idx="2">
                  <c:v>4.33</c:v>
                </c:pt>
                <c:pt idx="3">
                  <c:v>3.65</c:v>
                </c:pt>
                <c:pt idx="4">
                  <c:v>11.1</c:v>
                </c:pt>
                <c:pt idx="5">
                  <c:v>33.610000000000007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5-48D5-B371-5CC078D17AF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A11AC-2CEA-436B-B67D-B27A5312E950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55A743-B434-40AF-BBBF-FE668AFA14FF}">
      <dgm:prSet phldrT="[Text]"/>
      <dgm:spPr/>
      <dgm:t>
        <a:bodyPr/>
        <a:lstStyle/>
        <a:p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Supply</a:t>
          </a:r>
        </a:p>
      </dgm:t>
    </dgm:pt>
    <dgm:pt modelId="{28F11138-C806-430B-98F9-944949E1286F}" type="parTrans" cxnId="{02FEC6D7-569C-4EB5-9F36-7779CF18350B}">
      <dgm:prSet/>
      <dgm:spPr/>
      <dgm:t>
        <a:bodyPr/>
        <a:lstStyle/>
        <a:p>
          <a:endParaRPr lang="en-US"/>
        </a:p>
      </dgm:t>
    </dgm:pt>
    <dgm:pt modelId="{EEB9B7FB-9AEE-453F-BB5F-19FD2B9B16A6}" type="sibTrans" cxnId="{02FEC6D7-569C-4EB5-9F36-7779CF18350B}">
      <dgm:prSet/>
      <dgm:spPr/>
      <dgm:t>
        <a:bodyPr/>
        <a:lstStyle/>
        <a:p>
          <a:endParaRPr lang="en-US"/>
        </a:p>
      </dgm:t>
    </dgm:pt>
    <dgm:pt modelId="{42706DB1-C8DB-4885-984A-0A2482233289}">
      <dgm:prSet phldrT="[Text]"/>
      <dgm:spPr/>
      <dgm:t>
        <a:bodyPr/>
        <a:lstStyle/>
        <a:p>
          <a:pPr algn="r"/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Environment</a:t>
          </a:r>
        </a:p>
      </dgm:t>
    </dgm:pt>
    <dgm:pt modelId="{5ADF2A8A-6AC9-4965-AB04-937D387E7D7C}" type="parTrans" cxnId="{0B843F4B-F736-45B6-8AA0-FF3D7407B63A}">
      <dgm:prSet/>
      <dgm:spPr/>
      <dgm:t>
        <a:bodyPr/>
        <a:lstStyle/>
        <a:p>
          <a:endParaRPr lang="en-US"/>
        </a:p>
      </dgm:t>
    </dgm:pt>
    <dgm:pt modelId="{4DEDB7D0-8F6C-48B2-99EB-2865A33234DE}" type="sibTrans" cxnId="{0B843F4B-F736-45B6-8AA0-FF3D7407B63A}">
      <dgm:prSet/>
      <dgm:spPr/>
      <dgm:t>
        <a:bodyPr/>
        <a:lstStyle/>
        <a:p>
          <a:endParaRPr lang="en-US"/>
        </a:p>
      </dgm:t>
    </dgm:pt>
    <dgm:pt modelId="{5010F9DD-E0FF-4389-A2EE-C6C369E70473}">
      <dgm:prSet phldrT="[Text]"/>
      <dgm:spPr/>
      <dgm:t>
        <a:bodyPr/>
        <a:lstStyle/>
        <a:p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Demand</a:t>
          </a:r>
        </a:p>
      </dgm:t>
    </dgm:pt>
    <dgm:pt modelId="{725633C4-8069-43D7-A7F0-0A08F58D9B6F}" type="parTrans" cxnId="{1D77649A-8961-4A65-83C0-7C5FBC248EB7}">
      <dgm:prSet/>
      <dgm:spPr/>
      <dgm:t>
        <a:bodyPr/>
        <a:lstStyle/>
        <a:p>
          <a:endParaRPr lang="en-US"/>
        </a:p>
      </dgm:t>
    </dgm:pt>
    <dgm:pt modelId="{0DFAB57F-1E09-49FD-807F-5F325C413B54}" type="sibTrans" cxnId="{1D77649A-8961-4A65-83C0-7C5FBC248EB7}">
      <dgm:prSet/>
      <dgm:spPr/>
      <dgm:t>
        <a:bodyPr/>
        <a:lstStyle/>
        <a:p>
          <a:endParaRPr lang="en-US"/>
        </a:p>
      </dgm:t>
    </dgm:pt>
    <dgm:pt modelId="{32096F0F-D5CD-47EA-9B29-31BE5A6058FD}" type="pres">
      <dgm:prSet presAssocID="{D0EA11AC-2CEA-436B-B67D-B27A5312E950}" presName="compositeShape" presStyleCnt="0">
        <dgm:presLayoutVars>
          <dgm:chMax val="7"/>
          <dgm:dir/>
          <dgm:resizeHandles val="exact"/>
        </dgm:presLayoutVars>
      </dgm:prSet>
      <dgm:spPr/>
    </dgm:pt>
    <dgm:pt modelId="{0C256981-2A5B-429A-9506-9F4434C6A9F2}" type="pres">
      <dgm:prSet presAssocID="{F855A743-B434-40AF-BBBF-FE668AFA14FF}" presName="circ1" presStyleLbl="vennNode1" presStyleIdx="0" presStyleCnt="3"/>
      <dgm:spPr/>
    </dgm:pt>
    <dgm:pt modelId="{D23ED07B-53B6-4E88-9C6E-1BF045FC5539}" type="pres">
      <dgm:prSet presAssocID="{F855A743-B434-40AF-BBBF-FE668AFA14F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A2F9A2-E1AC-4E1D-8E74-8BC25C3120B1}" type="pres">
      <dgm:prSet presAssocID="{42706DB1-C8DB-4885-984A-0A2482233289}" presName="circ2" presStyleLbl="vennNode1" presStyleIdx="1" presStyleCnt="3"/>
      <dgm:spPr/>
    </dgm:pt>
    <dgm:pt modelId="{CD295795-41EE-4063-9551-ABEB726BA72A}" type="pres">
      <dgm:prSet presAssocID="{42706DB1-C8DB-4885-984A-0A248223328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11E00EA-57D3-4F3A-8C81-CDC56C3BC29A}" type="pres">
      <dgm:prSet presAssocID="{5010F9DD-E0FF-4389-A2EE-C6C369E70473}" presName="circ3" presStyleLbl="vennNode1" presStyleIdx="2" presStyleCnt="3"/>
      <dgm:spPr/>
    </dgm:pt>
    <dgm:pt modelId="{90B810F1-557E-4E45-9324-EEFA32699A8F}" type="pres">
      <dgm:prSet presAssocID="{5010F9DD-E0FF-4389-A2EE-C6C369E7047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4107F0C-F726-47A5-B18E-85116E012BC3}" type="presOf" srcId="{42706DB1-C8DB-4885-984A-0A2482233289}" destId="{CD295795-41EE-4063-9551-ABEB726BA72A}" srcOrd="1" destOrd="0" presId="urn:microsoft.com/office/officeart/2005/8/layout/venn1"/>
    <dgm:cxn modelId="{AA425C11-882F-471D-BBE5-20D7A7798B82}" type="presOf" srcId="{F855A743-B434-40AF-BBBF-FE668AFA14FF}" destId="{D23ED07B-53B6-4E88-9C6E-1BF045FC5539}" srcOrd="1" destOrd="0" presId="urn:microsoft.com/office/officeart/2005/8/layout/venn1"/>
    <dgm:cxn modelId="{0B843F4B-F736-45B6-8AA0-FF3D7407B63A}" srcId="{D0EA11AC-2CEA-436B-B67D-B27A5312E950}" destId="{42706DB1-C8DB-4885-984A-0A2482233289}" srcOrd="1" destOrd="0" parTransId="{5ADF2A8A-6AC9-4965-AB04-937D387E7D7C}" sibTransId="{4DEDB7D0-8F6C-48B2-99EB-2865A33234DE}"/>
    <dgm:cxn modelId="{47E0A64B-0414-461F-B9A0-E1150E255CDE}" type="presOf" srcId="{5010F9DD-E0FF-4389-A2EE-C6C369E70473}" destId="{90B810F1-557E-4E45-9324-EEFA32699A8F}" srcOrd="1" destOrd="0" presId="urn:microsoft.com/office/officeart/2005/8/layout/venn1"/>
    <dgm:cxn modelId="{1A1B4A8D-3F10-450F-9065-836823C7CD7D}" type="presOf" srcId="{F855A743-B434-40AF-BBBF-FE668AFA14FF}" destId="{0C256981-2A5B-429A-9506-9F4434C6A9F2}" srcOrd="0" destOrd="0" presId="urn:microsoft.com/office/officeart/2005/8/layout/venn1"/>
    <dgm:cxn modelId="{87BF4897-898E-418A-8207-E3047B8A7D4A}" type="presOf" srcId="{5010F9DD-E0FF-4389-A2EE-C6C369E70473}" destId="{011E00EA-57D3-4F3A-8C81-CDC56C3BC29A}" srcOrd="0" destOrd="0" presId="urn:microsoft.com/office/officeart/2005/8/layout/venn1"/>
    <dgm:cxn modelId="{1D77649A-8961-4A65-83C0-7C5FBC248EB7}" srcId="{D0EA11AC-2CEA-436B-B67D-B27A5312E950}" destId="{5010F9DD-E0FF-4389-A2EE-C6C369E70473}" srcOrd="2" destOrd="0" parTransId="{725633C4-8069-43D7-A7F0-0A08F58D9B6F}" sibTransId="{0DFAB57F-1E09-49FD-807F-5F325C413B54}"/>
    <dgm:cxn modelId="{86E70EA8-FC11-43FD-8ED4-973EE9F08872}" type="presOf" srcId="{D0EA11AC-2CEA-436B-B67D-B27A5312E950}" destId="{32096F0F-D5CD-47EA-9B29-31BE5A6058FD}" srcOrd="0" destOrd="0" presId="urn:microsoft.com/office/officeart/2005/8/layout/venn1"/>
    <dgm:cxn modelId="{02FEC6D7-569C-4EB5-9F36-7779CF18350B}" srcId="{D0EA11AC-2CEA-436B-B67D-B27A5312E950}" destId="{F855A743-B434-40AF-BBBF-FE668AFA14FF}" srcOrd="0" destOrd="0" parTransId="{28F11138-C806-430B-98F9-944949E1286F}" sibTransId="{EEB9B7FB-9AEE-453F-BB5F-19FD2B9B16A6}"/>
    <dgm:cxn modelId="{584716DC-5F1F-476F-BA68-5AE04671AD0C}" type="presOf" srcId="{42706DB1-C8DB-4885-984A-0A2482233289}" destId="{86A2F9A2-E1AC-4E1D-8E74-8BC25C3120B1}" srcOrd="0" destOrd="0" presId="urn:microsoft.com/office/officeart/2005/8/layout/venn1"/>
    <dgm:cxn modelId="{58742728-8BA8-4851-90A4-5F7A877C206D}" type="presParOf" srcId="{32096F0F-D5CD-47EA-9B29-31BE5A6058FD}" destId="{0C256981-2A5B-429A-9506-9F4434C6A9F2}" srcOrd="0" destOrd="0" presId="urn:microsoft.com/office/officeart/2005/8/layout/venn1"/>
    <dgm:cxn modelId="{FFDD82B9-621B-425D-A86F-0F2803BC83AE}" type="presParOf" srcId="{32096F0F-D5CD-47EA-9B29-31BE5A6058FD}" destId="{D23ED07B-53B6-4E88-9C6E-1BF045FC5539}" srcOrd="1" destOrd="0" presId="urn:microsoft.com/office/officeart/2005/8/layout/venn1"/>
    <dgm:cxn modelId="{CC243F3D-8112-438E-864A-95E70CE53DE8}" type="presParOf" srcId="{32096F0F-D5CD-47EA-9B29-31BE5A6058FD}" destId="{86A2F9A2-E1AC-4E1D-8E74-8BC25C3120B1}" srcOrd="2" destOrd="0" presId="urn:microsoft.com/office/officeart/2005/8/layout/venn1"/>
    <dgm:cxn modelId="{450AFBC7-305D-4932-BB3B-84CABC95E34C}" type="presParOf" srcId="{32096F0F-D5CD-47EA-9B29-31BE5A6058FD}" destId="{CD295795-41EE-4063-9551-ABEB726BA72A}" srcOrd="3" destOrd="0" presId="urn:microsoft.com/office/officeart/2005/8/layout/venn1"/>
    <dgm:cxn modelId="{9483D9BA-08B5-48A6-9FDA-E1D1EF01579C}" type="presParOf" srcId="{32096F0F-D5CD-47EA-9B29-31BE5A6058FD}" destId="{011E00EA-57D3-4F3A-8C81-CDC56C3BC29A}" srcOrd="4" destOrd="0" presId="urn:microsoft.com/office/officeart/2005/8/layout/venn1"/>
    <dgm:cxn modelId="{4F251F8B-3567-49A2-8465-E56C59DD133B}" type="presParOf" srcId="{32096F0F-D5CD-47EA-9B29-31BE5A6058FD}" destId="{90B810F1-557E-4E45-9324-EEFA32699A8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D07479-B087-454C-B80C-0268F3441C5A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B5FF24-11F6-4EF8-835B-C178FA2F6C98}">
      <dgm:prSet phldrT="[Text]"/>
      <dgm:spPr/>
      <dgm:t>
        <a:bodyPr/>
        <a:lstStyle/>
        <a:p>
          <a:r>
            <a:rPr lang="en-US" b="1" dirty="0"/>
            <a:t>Science</a:t>
          </a:r>
        </a:p>
      </dgm:t>
    </dgm:pt>
    <dgm:pt modelId="{17FA7EED-FFD4-42DD-BCF7-230ADA14440F}" type="parTrans" cxnId="{FD777CB6-1A97-4115-BD45-5D3B4D1E8CD0}">
      <dgm:prSet/>
      <dgm:spPr/>
      <dgm:t>
        <a:bodyPr/>
        <a:lstStyle/>
        <a:p>
          <a:endParaRPr lang="en-US"/>
        </a:p>
      </dgm:t>
    </dgm:pt>
    <dgm:pt modelId="{C1FBA412-32D8-4F86-A8DE-DBECEC787204}" type="sibTrans" cxnId="{FD777CB6-1A97-4115-BD45-5D3B4D1E8CD0}">
      <dgm:prSet/>
      <dgm:spPr/>
      <dgm:t>
        <a:bodyPr/>
        <a:lstStyle/>
        <a:p>
          <a:endParaRPr lang="en-US"/>
        </a:p>
      </dgm:t>
    </dgm:pt>
    <dgm:pt modelId="{D0B16C07-B903-4B6D-A17A-75019D3A4856}">
      <dgm:prSet phldrT="[Text]"/>
      <dgm:spPr/>
      <dgm:t>
        <a:bodyPr/>
        <a:lstStyle/>
        <a:p>
          <a:r>
            <a:rPr lang="en-US" b="1" i="0" dirty="0">
              <a:latin typeface="Arial Narrow" pitchFamily="34" charset="0"/>
            </a:rPr>
            <a:t>Comprehension of the laws of physical systems</a:t>
          </a:r>
          <a:endParaRPr lang="en-US" dirty="0"/>
        </a:p>
      </dgm:t>
    </dgm:pt>
    <dgm:pt modelId="{61212AE7-F086-450E-ACA1-D0C9B1D318F0}" type="parTrans" cxnId="{B7D4D55D-AE13-4C12-A5CB-AC84B8B66DF7}">
      <dgm:prSet/>
      <dgm:spPr/>
      <dgm:t>
        <a:bodyPr/>
        <a:lstStyle/>
        <a:p>
          <a:endParaRPr lang="en-US"/>
        </a:p>
      </dgm:t>
    </dgm:pt>
    <dgm:pt modelId="{A47736D7-A831-48D7-A5F2-55EFAD43D594}" type="sibTrans" cxnId="{B7D4D55D-AE13-4C12-A5CB-AC84B8B66DF7}">
      <dgm:prSet/>
      <dgm:spPr/>
      <dgm:t>
        <a:bodyPr/>
        <a:lstStyle/>
        <a:p>
          <a:endParaRPr lang="en-US"/>
        </a:p>
      </dgm:t>
    </dgm:pt>
    <dgm:pt modelId="{56F66D68-0999-4EB8-BFF9-27C78F3AE83C}">
      <dgm:prSet phldrT="[Text]"/>
      <dgm:spPr/>
      <dgm:t>
        <a:bodyPr/>
        <a:lstStyle/>
        <a:p>
          <a:r>
            <a:rPr lang="en-US" b="1" dirty="0"/>
            <a:t>Technology</a:t>
          </a:r>
        </a:p>
      </dgm:t>
    </dgm:pt>
    <dgm:pt modelId="{15BD279E-1956-4534-80E6-96109709BC10}" type="parTrans" cxnId="{DDD7F44C-F9A1-45F2-83FB-44E16CE453B4}">
      <dgm:prSet/>
      <dgm:spPr/>
      <dgm:t>
        <a:bodyPr/>
        <a:lstStyle/>
        <a:p>
          <a:endParaRPr lang="en-US"/>
        </a:p>
      </dgm:t>
    </dgm:pt>
    <dgm:pt modelId="{411C3492-E917-4D68-9474-792F97A2FD84}" type="sibTrans" cxnId="{DDD7F44C-F9A1-45F2-83FB-44E16CE453B4}">
      <dgm:prSet/>
      <dgm:spPr/>
      <dgm:t>
        <a:bodyPr/>
        <a:lstStyle/>
        <a:p>
          <a:endParaRPr lang="en-US"/>
        </a:p>
      </dgm:t>
    </dgm:pt>
    <dgm:pt modelId="{59231FDD-94D6-4F12-BA03-007E2CAA1981}">
      <dgm:prSet phldrT="[Text]"/>
      <dgm:spPr/>
      <dgm:t>
        <a:bodyPr/>
        <a:lstStyle/>
        <a:p>
          <a:r>
            <a:rPr lang="en-US" b="1" i="0" dirty="0">
              <a:latin typeface="Arial Narrow" pitchFamily="34" charset="0"/>
            </a:rPr>
            <a:t>Level of technical expertise over matter</a:t>
          </a:r>
          <a:endParaRPr lang="en-US" dirty="0"/>
        </a:p>
      </dgm:t>
    </dgm:pt>
    <dgm:pt modelId="{9D33DBB1-F016-42DD-B4A0-B19700D628D7}" type="parTrans" cxnId="{86546221-CCD0-4644-93E4-6DBA9B2821BD}">
      <dgm:prSet/>
      <dgm:spPr/>
      <dgm:t>
        <a:bodyPr/>
        <a:lstStyle/>
        <a:p>
          <a:endParaRPr lang="en-US"/>
        </a:p>
      </dgm:t>
    </dgm:pt>
    <dgm:pt modelId="{E910050B-908E-4888-9CAF-6C2953B0209B}" type="sibTrans" cxnId="{86546221-CCD0-4644-93E4-6DBA9B2821BD}">
      <dgm:prSet/>
      <dgm:spPr/>
      <dgm:t>
        <a:bodyPr/>
        <a:lstStyle/>
        <a:p>
          <a:endParaRPr lang="en-US"/>
        </a:p>
      </dgm:t>
    </dgm:pt>
    <dgm:pt modelId="{FEEE22B2-856E-476F-8802-C236844554F5}">
      <dgm:prSet phldrT="[Text]"/>
      <dgm:spPr/>
      <dgm:t>
        <a:bodyPr/>
        <a:lstStyle/>
        <a:p>
          <a:r>
            <a:rPr lang="en-US" b="1" dirty="0"/>
            <a:t>Production</a:t>
          </a:r>
        </a:p>
      </dgm:t>
    </dgm:pt>
    <dgm:pt modelId="{55890D54-FB41-4245-A965-8CC633A5C1AB}" type="parTrans" cxnId="{DEB13E21-E129-41DF-8D7C-C2B4EDAF1463}">
      <dgm:prSet/>
      <dgm:spPr/>
      <dgm:t>
        <a:bodyPr/>
        <a:lstStyle/>
        <a:p>
          <a:endParaRPr lang="en-US"/>
        </a:p>
      </dgm:t>
    </dgm:pt>
    <dgm:pt modelId="{689BC093-7F8F-42AF-82F1-9AB7049D3233}" type="sibTrans" cxnId="{DEB13E21-E129-41DF-8D7C-C2B4EDAF1463}">
      <dgm:prSet/>
      <dgm:spPr/>
      <dgm:t>
        <a:bodyPr/>
        <a:lstStyle/>
        <a:p>
          <a:endParaRPr lang="en-US"/>
        </a:p>
      </dgm:t>
    </dgm:pt>
    <dgm:pt modelId="{88B81D48-2F8F-432C-83CE-FD40580524C0}">
      <dgm:prSet phldrT="[Text]"/>
      <dgm:spPr/>
      <dgm:t>
        <a:bodyPr/>
        <a:lstStyle/>
        <a:p>
          <a:r>
            <a:rPr lang="en-US" b="1" i="0" dirty="0">
              <a:latin typeface="Arial Narrow" pitchFamily="34" charset="0"/>
            </a:rPr>
            <a:t>Practical use of a level of technical expertise</a:t>
          </a:r>
          <a:endParaRPr lang="en-US" dirty="0"/>
        </a:p>
      </dgm:t>
    </dgm:pt>
    <dgm:pt modelId="{7FF6E6B2-6356-4BEF-9405-9E4F10B47838}" type="parTrans" cxnId="{CB600DC3-0FF0-4CF9-9878-1CE1A1BA63A5}">
      <dgm:prSet/>
      <dgm:spPr/>
      <dgm:t>
        <a:bodyPr/>
        <a:lstStyle/>
        <a:p>
          <a:endParaRPr lang="en-US"/>
        </a:p>
      </dgm:t>
    </dgm:pt>
    <dgm:pt modelId="{A65D0DFE-16A3-4EFF-95AD-B034B139D87B}" type="sibTrans" cxnId="{CB600DC3-0FF0-4CF9-9878-1CE1A1BA63A5}">
      <dgm:prSet/>
      <dgm:spPr/>
      <dgm:t>
        <a:bodyPr/>
        <a:lstStyle/>
        <a:p>
          <a:endParaRPr lang="en-US"/>
        </a:p>
      </dgm:t>
    </dgm:pt>
    <dgm:pt modelId="{6788F0FB-900E-4B7D-973A-5EC7C326A8A9}" type="pres">
      <dgm:prSet presAssocID="{BFD07479-B087-454C-B80C-0268F3441C5A}" presName="linearFlow" presStyleCnt="0">
        <dgm:presLayoutVars>
          <dgm:dir/>
          <dgm:animLvl val="lvl"/>
          <dgm:resizeHandles val="exact"/>
        </dgm:presLayoutVars>
      </dgm:prSet>
      <dgm:spPr/>
    </dgm:pt>
    <dgm:pt modelId="{2152DE65-3481-4A45-A7F2-FC54E73D6425}" type="pres">
      <dgm:prSet presAssocID="{6BB5FF24-11F6-4EF8-835B-C178FA2F6C98}" presName="composite" presStyleCnt="0"/>
      <dgm:spPr/>
    </dgm:pt>
    <dgm:pt modelId="{3096AF4E-52C8-4DD2-9D85-78D0EDF45E5F}" type="pres">
      <dgm:prSet presAssocID="{6BB5FF24-11F6-4EF8-835B-C178FA2F6C9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74E850B-850C-4D65-8DC8-826051EB4AD0}" type="pres">
      <dgm:prSet presAssocID="{6BB5FF24-11F6-4EF8-835B-C178FA2F6C98}" presName="descendantText" presStyleLbl="alignAcc1" presStyleIdx="0" presStyleCnt="3">
        <dgm:presLayoutVars>
          <dgm:bulletEnabled val="1"/>
        </dgm:presLayoutVars>
      </dgm:prSet>
      <dgm:spPr/>
    </dgm:pt>
    <dgm:pt modelId="{20FB2D08-4383-40F1-9A8A-6CF48024ECA9}" type="pres">
      <dgm:prSet presAssocID="{C1FBA412-32D8-4F86-A8DE-DBECEC787204}" presName="sp" presStyleCnt="0"/>
      <dgm:spPr/>
    </dgm:pt>
    <dgm:pt modelId="{E6B745B6-F868-4B21-AFFA-BFAD4E2EE8F8}" type="pres">
      <dgm:prSet presAssocID="{56F66D68-0999-4EB8-BFF9-27C78F3AE83C}" presName="composite" presStyleCnt="0"/>
      <dgm:spPr/>
    </dgm:pt>
    <dgm:pt modelId="{C9E3E942-22D0-4617-B1AD-6BFF770CE1B5}" type="pres">
      <dgm:prSet presAssocID="{56F66D68-0999-4EB8-BFF9-27C78F3AE83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11923ED-FA1A-4590-AEC6-10A94445CFA5}" type="pres">
      <dgm:prSet presAssocID="{56F66D68-0999-4EB8-BFF9-27C78F3AE83C}" presName="descendantText" presStyleLbl="alignAcc1" presStyleIdx="1" presStyleCnt="3">
        <dgm:presLayoutVars>
          <dgm:bulletEnabled val="1"/>
        </dgm:presLayoutVars>
      </dgm:prSet>
      <dgm:spPr/>
    </dgm:pt>
    <dgm:pt modelId="{0713129C-4F5C-4F16-A9A2-1B43245C9E6A}" type="pres">
      <dgm:prSet presAssocID="{411C3492-E917-4D68-9474-792F97A2FD84}" presName="sp" presStyleCnt="0"/>
      <dgm:spPr/>
    </dgm:pt>
    <dgm:pt modelId="{8282C3CC-5A16-424B-8D26-6839B9120393}" type="pres">
      <dgm:prSet presAssocID="{FEEE22B2-856E-476F-8802-C236844554F5}" presName="composite" presStyleCnt="0"/>
      <dgm:spPr/>
    </dgm:pt>
    <dgm:pt modelId="{344840B0-555B-4841-92EF-FF1F08F2B425}" type="pres">
      <dgm:prSet presAssocID="{FEEE22B2-856E-476F-8802-C236844554F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9144BDF-08D7-45F4-B1EF-83EB5F471236}" type="pres">
      <dgm:prSet presAssocID="{FEEE22B2-856E-476F-8802-C236844554F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66AE11F-DC68-4EE5-9201-38F0EF5400D4}" type="presOf" srcId="{D0B16C07-B903-4B6D-A17A-75019D3A4856}" destId="{174E850B-850C-4D65-8DC8-826051EB4AD0}" srcOrd="0" destOrd="0" presId="urn:microsoft.com/office/officeart/2005/8/layout/chevron2"/>
    <dgm:cxn modelId="{DEB13E21-E129-41DF-8D7C-C2B4EDAF1463}" srcId="{BFD07479-B087-454C-B80C-0268F3441C5A}" destId="{FEEE22B2-856E-476F-8802-C236844554F5}" srcOrd="2" destOrd="0" parTransId="{55890D54-FB41-4245-A965-8CC633A5C1AB}" sibTransId="{689BC093-7F8F-42AF-82F1-9AB7049D3233}"/>
    <dgm:cxn modelId="{86546221-CCD0-4644-93E4-6DBA9B2821BD}" srcId="{56F66D68-0999-4EB8-BFF9-27C78F3AE83C}" destId="{59231FDD-94D6-4F12-BA03-007E2CAA1981}" srcOrd="0" destOrd="0" parTransId="{9D33DBB1-F016-42DD-B4A0-B19700D628D7}" sibTransId="{E910050B-908E-4888-9CAF-6C2953B0209B}"/>
    <dgm:cxn modelId="{C537A75C-2221-40BE-A47D-37F3969BC309}" type="presOf" srcId="{6BB5FF24-11F6-4EF8-835B-C178FA2F6C98}" destId="{3096AF4E-52C8-4DD2-9D85-78D0EDF45E5F}" srcOrd="0" destOrd="0" presId="urn:microsoft.com/office/officeart/2005/8/layout/chevron2"/>
    <dgm:cxn modelId="{B7D4D55D-AE13-4C12-A5CB-AC84B8B66DF7}" srcId="{6BB5FF24-11F6-4EF8-835B-C178FA2F6C98}" destId="{D0B16C07-B903-4B6D-A17A-75019D3A4856}" srcOrd="0" destOrd="0" parTransId="{61212AE7-F086-450E-ACA1-D0C9B1D318F0}" sibTransId="{A47736D7-A831-48D7-A5F2-55EFAD43D594}"/>
    <dgm:cxn modelId="{DDD7F44C-F9A1-45F2-83FB-44E16CE453B4}" srcId="{BFD07479-B087-454C-B80C-0268F3441C5A}" destId="{56F66D68-0999-4EB8-BFF9-27C78F3AE83C}" srcOrd="1" destOrd="0" parTransId="{15BD279E-1956-4534-80E6-96109709BC10}" sibTransId="{411C3492-E917-4D68-9474-792F97A2FD84}"/>
    <dgm:cxn modelId="{8CF8BD6E-FF46-4B3C-9499-04E05B105930}" type="presOf" srcId="{88B81D48-2F8F-432C-83CE-FD40580524C0}" destId="{09144BDF-08D7-45F4-B1EF-83EB5F471236}" srcOrd="0" destOrd="0" presId="urn:microsoft.com/office/officeart/2005/8/layout/chevron2"/>
    <dgm:cxn modelId="{7005D691-8B81-4A0D-9AC1-39D6316C2FAC}" type="presOf" srcId="{59231FDD-94D6-4F12-BA03-007E2CAA1981}" destId="{B11923ED-FA1A-4590-AEC6-10A94445CFA5}" srcOrd="0" destOrd="0" presId="urn:microsoft.com/office/officeart/2005/8/layout/chevron2"/>
    <dgm:cxn modelId="{028AE597-EB98-482D-8F56-8B9DB0AC0971}" type="presOf" srcId="{BFD07479-B087-454C-B80C-0268F3441C5A}" destId="{6788F0FB-900E-4B7D-973A-5EC7C326A8A9}" srcOrd="0" destOrd="0" presId="urn:microsoft.com/office/officeart/2005/8/layout/chevron2"/>
    <dgm:cxn modelId="{FD777CB6-1A97-4115-BD45-5D3B4D1E8CD0}" srcId="{BFD07479-B087-454C-B80C-0268F3441C5A}" destId="{6BB5FF24-11F6-4EF8-835B-C178FA2F6C98}" srcOrd="0" destOrd="0" parTransId="{17FA7EED-FFD4-42DD-BCF7-230ADA14440F}" sibTransId="{C1FBA412-32D8-4F86-A8DE-DBECEC787204}"/>
    <dgm:cxn modelId="{CB600DC3-0FF0-4CF9-9878-1CE1A1BA63A5}" srcId="{FEEE22B2-856E-476F-8802-C236844554F5}" destId="{88B81D48-2F8F-432C-83CE-FD40580524C0}" srcOrd="0" destOrd="0" parTransId="{7FF6E6B2-6356-4BEF-9405-9E4F10B47838}" sibTransId="{A65D0DFE-16A3-4EFF-95AD-B034B139D87B}"/>
    <dgm:cxn modelId="{C035CDDF-1A60-4B5A-89E8-6A32C74EFA80}" type="presOf" srcId="{FEEE22B2-856E-476F-8802-C236844554F5}" destId="{344840B0-555B-4841-92EF-FF1F08F2B425}" srcOrd="0" destOrd="0" presId="urn:microsoft.com/office/officeart/2005/8/layout/chevron2"/>
    <dgm:cxn modelId="{4D834EE8-FBD9-4AEA-AD35-E70FB9B81ABA}" type="presOf" srcId="{56F66D68-0999-4EB8-BFF9-27C78F3AE83C}" destId="{C9E3E942-22D0-4617-B1AD-6BFF770CE1B5}" srcOrd="0" destOrd="0" presId="urn:microsoft.com/office/officeart/2005/8/layout/chevron2"/>
    <dgm:cxn modelId="{9C35F5DB-1BDA-4920-9F21-C58DA65DFEF2}" type="presParOf" srcId="{6788F0FB-900E-4B7D-973A-5EC7C326A8A9}" destId="{2152DE65-3481-4A45-A7F2-FC54E73D6425}" srcOrd="0" destOrd="0" presId="urn:microsoft.com/office/officeart/2005/8/layout/chevron2"/>
    <dgm:cxn modelId="{CAF80264-711A-46CF-8B25-538B590E5A40}" type="presParOf" srcId="{2152DE65-3481-4A45-A7F2-FC54E73D6425}" destId="{3096AF4E-52C8-4DD2-9D85-78D0EDF45E5F}" srcOrd="0" destOrd="0" presId="urn:microsoft.com/office/officeart/2005/8/layout/chevron2"/>
    <dgm:cxn modelId="{BF691816-088F-45D4-AF61-66CABF8511DF}" type="presParOf" srcId="{2152DE65-3481-4A45-A7F2-FC54E73D6425}" destId="{174E850B-850C-4D65-8DC8-826051EB4AD0}" srcOrd="1" destOrd="0" presId="urn:microsoft.com/office/officeart/2005/8/layout/chevron2"/>
    <dgm:cxn modelId="{00D5131E-BAA7-4452-9289-AE397D6B4703}" type="presParOf" srcId="{6788F0FB-900E-4B7D-973A-5EC7C326A8A9}" destId="{20FB2D08-4383-40F1-9A8A-6CF48024ECA9}" srcOrd="1" destOrd="0" presId="urn:microsoft.com/office/officeart/2005/8/layout/chevron2"/>
    <dgm:cxn modelId="{B09BB274-66B0-4031-9CCC-9378BC91916F}" type="presParOf" srcId="{6788F0FB-900E-4B7D-973A-5EC7C326A8A9}" destId="{E6B745B6-F868-4B21-AFFA-BFAD4E2EE8F8}" srcOrd="2" destOrd="0" presId="urn:microsoft.com/office/officeart/2005/8/layout/chevron2"/>
    <dgm:cxn modelId="{E6BC47CB-776D-450B-AC9C-8F578F288B63}" type="presParOf" srcId="{E6B745B6-F868-4B21-AFFA-BFAD4E2EE8F8}" destId="{C9E3E942-22D0-4617-B1AD-6BFF770CE1B5}" srcOrd="0" destOrd="0" presId="urn:microsoft.com/office/officeart/2005/8/layout/chevron2"/>
    <dgm:cxn modelId="{FC5682F0-6544-435C-9A5E-D8CC12584D64}" type="presParOf" srcId="{E6B745B6-F868-4B21-AFFA-BFAD4E2EE8F8}" destId="{B11923ED-FA1A-4590-AEC6-10A94445CFA5}" srcOrd="1" destOrd="0" presId="urn:microsoft.com/office/officeart/2005/8/layout/chevron2"/>
    <dgm:cxn modelId="{0A6530E7-ACE1-4C36-8EEF-3F79DF3F9A35}" type="presParOf" srcId="{6788F0FB-900E-4B7D-973A-5EC7C326A8A9}" destId="{0713129C-4F5C-4F16-A9A2-1B43245C9E6A}" srcOrd="3" destOrd="0" presId="urn:microsoft.com/office/officeart/2005/8/layout/chevron2"/>
    <dgm:cxn modelId="{58A1F2A2-5716-40D1-9B9D-F4707C2EB1C5}" type="presParOf" srcId="{6788F0FB-900E-4B7D-973A-5EC7C326A8A9}" destId="{8282C3CC-5A16-424B-8D26-6839B9120393}" srcOrd="4" destOrd="0" presId="urn:microsoft.com/office/officeart/2005/8/layout/chevron2"/>
    <dgm:cxn modelId="{0BF21CA9-AC2B-4A0B-877F-F21EAF525D7E}" type="presParOf" srcId="{8282C3CC-5A16-424B-8D26-6839B9120393}" destId="{344840B0-555B-4841-92EF-FF1F08F2B425}" srcOrd="0" destOrd="0" presId="urn:microsoft.com/office/officeart/2005/8/layout/chevron2"/>
    <dgm:cxn modelId="{3A37E95E-D764-405A-89F2-7B4603230F0B}" type="presParOf" srcId="{8282C3CC-5A16-424B-8D26-6839B9120393}" destId="{09144BDF-08D7-45F4-B1EF-83EB5F4712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56981-2A5B-429A-9506-9F4434C6A9F2}">
      <dsp:nvSpPr>
        <dsp:cNvPr id="0" name=""/>
        <dsp:cNvSpPr/>
      </dsp:nvSpPr>
      <dsp:spPr>
        <a:xfrm>
          <a:off x="2535396" y="66139"/>
          <a:ext cx="3174682" cy="317468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Supply</a:t>
          </a:r>
        </a:p>
      </dsp:txBody>
      <dsp:txXfrm>
        <a:off x="2958687" y="621708"/>
        <a:ext cx="2328100" cy="1428607"/>
      </dsp:txXfrm>
    </dsp:sp>
    <dsp:sp modelId="{86A2F9A2-E1AC-4E1D-8E74-8BC25C3120B1}">
      <dsp:nvSpPr>
        <dsp:cNvPr id="0" name=""/>
        <dsp:cNvSpPr/>
      </dsp:nvSpPr>
      <dsp:spPr>
        <a:xfrm>
          <a:off x="3680927" y="2050315"/>
          <a:ext cx="3174682" cy="3174682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Environment</a:t>
          </a:r>
        </a:p>
      </dsp:txBody>
      <dsp:txXfrm>
        <a:off x="4651851" y="2870442"/>
        <a:ext cx="1904809" cy="1746075"/>
      </dsp:txXfrm>
    </dsp:sp>
    <dsp:sp modelId="{011E00EA-57D3-4F3A-8C81-CDC56C3BC29A}">
      <dsp:nvSpPr>
        <dsp:cNvPr id="0" name=""/>
        <dsp:cNvSpPr/>
      </dsp:nvSpPr>
      <dsp:spPr>
        <a:xfrm>
          <a:off x="1389864" y="2050315"/>
          <a:ext cx="3174682" cy="3174682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Demand</a:t>
          </a:r>
        </a:p>
      </dsp:txBody>
      <dsp:txXfrm>
        <a:off x="1688814" y="2870442"/>
        <a:ext cx="1904809" cy="1746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6AF4E-52C8-4DD2-9D85-78D0EDF45E5F}">
      <dsp:nvSpPr>
        <dsp:cNvPr id="0" name=""/>
        <dsp:cNvSpPr/>
      </dsp:nvSpPr>
      <dsp:spPr>
        <a:xfrm rot="5400000">
          <a:off x="-285233" y="288240"/>
          <a:ext cx="1901556" cy="13310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Science</a:t>
          </a:r>
        </a:p>
      </dsp:txBody>
      <dsp:txXfrm rot="-5400000">
        <a:off x="1" y="668552"/>
        <a:ext cx="1331089" cy="570467"/>
      </dsp:txXfrm>
    </dsp:sp>
    <dsp:sp modelId="{174E850B-850C-4D65-8DC8-826051EB4AD0}">
      <dsp:nvSpPr>
        <dsp:cNvPr id="0" name=""/>
        <dsp:cNvSpPr/>
      </dsp:nvSpPr>
      <dsp:spPr>
        <a:xfrm rot="5400000">
          <a:off x="2070807" y="-736711"/>
          <a:ext cx="1236011" cy="2715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i="0" kern="1200" dirty="0">
              <a:latin typeface="Arial Narrow" pitchFamily="34" charset="0"/>
            </a:rPr>
            <a:t>Comprehension of the laws of physical systems</a:t>
          </a:r>
          <a:endParaRPr lang="en-US" sz="2300" kern="1200" dirty="0"/>
        </a:p>
      </dsp:txBody>
      <dsp:txXfrm rot="-5400000">
        <a:off x="1331089" y="63344"/>
        <a:ext cx="2655111" cy="1115337"/>
      </dsp:txXfrm>
    </dsp:sp>
    <dsp:sp modelId="{C9E3E942-22D0-4617-B1AD-6BFF770CE1B5}">
      <dsp:nvSpPr>
        <dsp:cNvPr id="0" name=""/>
        <dsp:cNvSpPr/>
      </dsp:nvSpPr>
      <dsp:spPr>
        <a:xfrm rot="5400000">
          <a:off x="-285233" y="1980024"/>
          <a:ext cx="1901556" cy="1331089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Technology</a:t>
          </a:r>
        </a:p>
      </dsp:txBody>
      <dsp:txXfrm rot="-5400000">
        <a:off x="1" y="2360336"/>
        <a:ext cx="1331089" cy="570467"/>
      </dsp:txXfrm>
    </dsp:sp>
    <dsp:sp modelId="{B11923ED-FA1A-4590-AEC6-10A94445CFA5}">
      <dsp:nvSpPr>
        <dsp:cNvPr id="0" name=""/>
        <dsp:cNvSpPr/>
      </dsp:nvSpPr>
      <dsp:spPr>
        <a:xfrm rot="5400000">
          <a:off x="2070807" y="955072"/>
          <a:ext cx="1236011" cy="2715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i="0" kern="1200" dirty="0">
              <a:latin typeface="Arial Narrow" pitchFamily="34" charset="0"/>
            </a:rPr>
            <a:t>Level of technical expertise over matter</a:t>
          </a:r>
          <a:endParaRPr lang="en-US" sz="2300" kern="1200" dirty="0"/>
        </a:p>
      </dsp:txBody>
      <dsp:txXfrm rot="-5400000">
        <a:off x="1331089" y="1755128"/>
        <a:ext cx="2655111" cy="1115337"/>
      </dsp:txXfrm>
    </dsp:sp>
    <dsp:sp modelId="{344840B0-555B-4841-92EF-FF1F08F2B425}">
      <dsp:nvSpPr>
        <dsp:cNvPr id="0" name=""/>
        <dsp:cNvSpPr/>
      </dsp:nvSpPr>
      <dsp:spPr>
        <a:xfrm rot="5400000">
          <a:off x="-285233" y="3671807"/>
          <a:ext cx="1901556" cy="1331089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Production</a:t>
          </a:r>
        </a:p>
      </dsp:txBody>
      <dsp:txXfrm rot="-5400000">
        <a:off x="1" y="4052119"/>
        <a:ext cx="1331089" cy="570467"/>
      </dsp:txXfrm>
    </dsp:sp>
    <dsp:sp modelId="{09144BDF-08D7-45F4-B1EF-83EB5F471236}">
      <dsp:nvSpPr>
        <dsp:cNvPr id="0" name=""/>
        <dsp:cNvSpPr/>
      </dsp:nvSpPr>
      <dsp:spPr>
        <a:xfrm rot="5400000">
          <a:off x="2070807" y="2646856"/>
          <a:ext cx="1236011" cy="2715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i="0" kern="1200" dirty="0">
              <a:latin typeface="Arial Narrow" pitchFamily="34" charset="0"/>
            </a:rPr>
            <a:t>Practical use of a level of technical expertise</a:t>
          </a:r>
          <a:endParaRPr lang="en-US" sz="2300" kern="1200" dirty="0"/>
        </a:p>
      </dsp:txBody>
      <dsp:txXfrm rot="-5400000">
        <a:off x="1331089" y="3446912"/>
        <a:ext cx="2655111" cy="1115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17ED8B5-FE8E-4A09-BBFD-A0F7F9F9A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2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3563"/>
            <a:ext cx="5029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51045D9-9454-44D6-9661-555DFC0E4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3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5C40B-B24B-4AB6-81AE-BBE02229E84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49225CA-E196-46D2-A6D6-00CCAEC6FA9F}" type="slidenum">
              <a:rPr lang="en-US" i="0" smtClean="0">
                <a:latin typeface="Times New Roman" pitchFamily="18" charset="0"/>
              </a:rPr>
              <a:pPr/>
              <a:t>10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</a:rPr>
              <a:t>Fossil fuels are fuels that result from the fossilization process of living tissue after millions of years. The sun has a life expectancy of 10 billion years (we are halfway).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5CA63-930A-481B-84E3-F9C22CFA882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0563"/>
            <a:ext cx="4603750" cy="3452812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3563"/>
            <a:ext cx="5029200" cy="4143375"/>
          </a:xfrm>
          <a:noFill/>
          <a:ln/>
        </p:spPr>
        <p:txBody>
          <a:bodyPr/>
          <a:lstStyle/>
          <a:p>
            <a:r>
              <a:rPr lang="en-US" dirty="0"/>
              <a:t>Source: adapted from C. </a:t>
            </a:r>
            <a:r>
              <a:rPr lang="en-US" dirty="0" err="1"/>
              <a:t>Ronneau</a:t>
            </a:r>
            <a:r>
              <a:rPr lang="en-US" dirty="0"/>
              <a:t> (2004), </a:t>
            </a:r>
            <a:r>
              <a:rPr lang="en-US" dirty="0" err="1"/>
              <a:t>Energie</a:t>
            </a:r>
            <a:r>
              <a:rPr lang="en-US" dirty="0"/>
              <a:t>, pollution de </a:t>
            </a:r>
            <a:r>
              <a:rPr lang="en-US" dirty="0" err="1"/>
              <a:t>l’air</a:t>
            </a:r>
            <a:r>
              <a:rPr lang="en-US" baseline="0" dirty="0"/>
              <a:t> </a:t>
            </a:r>
            <a:r>
              <a:rPr lang="en-US" dirty="0"/>
              <a:t>et </a:t>
            </a:r>
            <a:r>
              <a:rPr lang="en-US" dirty="0" err="1"/>
              <a:t>developpement</a:t>
            </a:r>
            <a:r>
              <a:rPr lang="en-US" dirty="0"/>
              <a:t> durable,</a:t>
            </a:r>
            <a:r>
              <a:rPr lang="en-US" baseline="0" dirty="0"/>
              <a:t> Louvain-la-</a:t>
            </a:r>
            <a:r>
              <a:rPr lang="en-US" baseline="0" dirty="0" err="1"/>
              <a:t>neuve</a:t>
            </a:r>
            <a:r>
              <a:rPr lang="en-US" baseline="0" dirty="0"/>
              <a:t>: Presses </a:t>
            </a:r>
            <a:r>
              <a:rPr lang="en-US" baseline="0" dirty="0" err="1"/>
              <a:t>Universitaires</a:t>
            </a:r>
            <a:r>
              <a:rPr lang="en-US" baseline="0" dirty="0"/>
              <a:t> de Louvain</a:t>
            </a:r>
            <a:r>
              <a:rPr lang="en-US" dirty="0"/>
              <a:t>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80535AE-2BC6-44A1-9D61-CFEBA686B32C}" type="slidenum">
              <a:rPr lang="en-US" i="0" smtClean="0">
                <a:latin typeface="Times New Roman" pitchFamily="18" charset="0"/>
              </a:rPr>
              <a:pPr/>
              <a:t>12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1F9497C-7EDF-4BD2-8F22-D0CA268330FA}" type="slidenum">
              <a:rPr lang="en-US" i="0" smtClean="0">
                <a:latin typeface="Times New Roman" pitchFamily="18" charset="0"/>
              </a:rPr>
              <a:pPr/>
              <a:t>14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FC6646A-83A1-469A-B673-46620D9C7677}" type="slidenum">
              <a:rPr lang="en-US" i="0" smtClean="0">
                <a:latin typeface="Times New Roman" pitchFamily="18" charset="0"/>
              </a:rPr>
              <a:pPr/>
              <a:t>15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Sources: www.worldalmanac.com, World Almanac 2007, RIAA, www.riaa.com</a:t>
            </a:r>
          </a:p>
          <a:p>
            <a:r>
              <a:rPr lang="en-US" dirty="0">
                <a:latin typeface="Arial" pitchFamily="34" charset="0"/>
              </a:rPr>
              <a:t> 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A3129-6607-4C8E-AADF-9BE40068CB0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A81CC9B-AD5D-4656-91F0-B310BBC7377C}" type="slidenum">
              <a:rPr lang="en-US" i="0" smtClean="0">
                <a:latin typeface="Times New Roman" pitchFamily="18" charset="0"/>
              </a:rPr>
              <a:pPr/>
              <a:t>18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2C746-3416-4790-8EFD-6E9F6F61421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 dirty="0"/>
              <a:t>https://theconversation.com/the-20th-century-saw-a-23-fold-increase-in-natural-resources-used-for-building-73057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4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EIA (Energy Information Agency)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22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7B82149-2ABA-444C-A524-F9F952DB937A}" type="slidenum">
              <a:rPr lang="en-US" i="0" smtClean="0">
                <a:latin typeface="Times New Roman" pitchFamily="18" charset="0"/>
              </a:rPr>
              <a:pPr/>
              <a:t>22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Source: www.wri.org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F6189C-F866-4153-AD57-F1E5C18F498E}" type="slidenum">
              <a:rPr lang="en-US" i="0" smtClean="0">
                <a:latin typeface="Times New Roman" pitchFamily="18" charset="0"/>
              </a:rPr>
              <a:pPr/>
              <a:t>23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EC1B9D7-EAE9-4F44-AF8C-D5DBBEC46143}" type="slidenum">
              <a:rPr lang="en-US" i="0" smtClean="0">
                <a:latin typeface="Times New Roman" pitchFamily="18" charset="0"/>
              </a:rPr>
              <a:pPr/>
              <a:t>24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7139BCC-6E0A-4BB9-8441-D6E30757D1CB}" type="slidenum">
              <a:rPr lang="en-US" i="0" smtClean="0">
                <a:latin typeface="Times New Roman" pitchFamily="18" charset="0"/>
              </a:rPr>
              <a:pPr/>
              <a:t>26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AFA7F5-850E-4890-809B-1370D5AE2CC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24C4F-4ED6-4B12-BB40-EF1166A7B46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Source: adapted from M. Tomczak and J.S. Godfrey (1994) Regional Oceanography: An Introduction, London: Pergamon.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808501A-1762-423E-AAF1-D774F3B437FB}" type="slidenum">
              <a:rPr lang="en-US" i="0" smtClean="0">
                <a:latin typeface="Times New Roman" pitchFamily="18" charset="0"/>
              </a:rPr>
              <a:pPr/>
              <a:t>29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3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dirty="0"/>
              <a:t>What are the major types of resources and what do they imply?</a:t>
            </a:r>
          </a:p>
          <a:p>
            <a:pPr eaLnBrk="1" hangingPunct="1"/>
            <a:r>
              <a:rPr lang="en-US" b="0" dirty="0"/>
              <a:t>What is the difference between a renewable and a non-renewable resource?</a:t>
            </a:r>
          </a:p>
          <a:p>
            <a:r>
              <a:rPr lang="en-US" b="0" dirty="0"/>
              <a:t>What is energy and what are its main sources?</a:t>
            </a:r>
          </a:p>
          <a:p>
            <a:pPr eaLnBrk="1" hangingPunct="1"/>
            <a:r>
              <a:rPr lang="en-US" b="0" dirty="0"/>
              <a:t>In which way technology influences the quantity, quality and availability of resources?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DE65E09-6428-4D27-952C-8E796B91DC71}" type="slidenum">
              <a:rPr lang="en-US" i="0" smtClean="0">
                <a:latin typeface="Times New Roman" pitchFamily="18" charset="0"/>
              </a:rPr>
              <a:pPr/>
              <a:t>30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4AD42BC-412D-4472-AC7F-068D99B9D615}" type="slidenum">
              <a:rPr lang="en-US" i="0" smtClean="0">
                <a:latin typeface="Times New Roman" pitchFamily="18" charset="0"/>
              </a:rPr>
              <a:pPr/>
              <a:t>31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C128612-F660-40F7-A67F-70927FC68D27}" type="slidenum">
              <a:rPr lang="en-US" i="0" smtClean="0">
                <a:latin typeface="Times New Roman" pitchFamily="18" charset="0"/>
              </a:rPr>
              <a:pPr/>
              <a:t>32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C11E007-7315-4F7A-AE39-DC4911556EA4}" type="slidenum">
              <a:rPr lang="en-US" i="0" smtClean="0">
                <a:latin typeface="Times New Roman" pitchFamily="18" charset="0"/>
              </a:rPr>
              <a:pPr/>
              <a:t>34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39102B-AE41-4FF8-80D2-80D4AF752949}" type="slidenum">
              <a:rPr lang="en-US" i="0" smtClean="0">
                <a:latin typeface="Times New Roman" pitchFamily="18" charset="0"/>
              </a:rPr>
              <a:pPr/>
              <a:t>4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F05193A-C1F8-45B8-A71B-87FDA835F656}" type="slidenum">
              <a:rPr lang="en-US" i="0" smtClean="0">
                <a:latin typeface="Times New Roman" pitchFamily="18" charset="0"/>
              </a:rPr>
              <a:pPr/>
              <a:t>40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Source: World Resources Institute.</a:t>
            </a:r>
          </a:p>
          <a:p>
            <a:pPr eaLnBrk="1" hangingPunct="1"/>
            <a:r>
              <a:rPr lang="en-US" dirty="0"/>
              <a:t>This is a very flexible concept as reserves are related to economic and technological factors. Such estimates have systematically been wrong in the past and are likely to continue to be inaccurate.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Source: Igor Shiklomanov's chapter "World fresh water resources" in Peter H. Gleick (editor), 1993, Water in Crisis: A Guide to the World's Fresh Water Resources (Oxford University Press, New York).</a:t>
            </a: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33737" indent="-282207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28827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580358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31888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483419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34950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386480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38011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F9D7D1C-BEF2-4E13-8C6D-48F062EAA128}" type="slidenum">
              <a:rPr lang="en-US" i="0" smtClean="0">
                <a:latin typeface="Times New Roman" pitchFamily="18" charset="0"/>
              </a:rPr>
              <a:pPr/>
              <a:t>41</a:t>
            </a:fld>
            <a:endParaRPr lang="en-US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AA205-5233-42C1-88B9-C09EA6D4125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World Bank Development Indicators.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552E26-6386-4A21-B753-79DD0AC7039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3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214E646-092A-4A3A-BC2F-520E9A65F483}" type="slidenum">
              <a:rPr lang="en-US" i="0" smtClean="0">
                <a:latin typeface="Times New Roman" pitchFamily="18" charset="0"/>
              </a:rPr>
              <a:pPr/>
              <a:t>47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B66B107-4522-4492-BC42-FBB47FF5C13A}" type="slidenum">
              <a:rPr lang="en-US" i="0" smtClean="0">
                <a:latin typeface="Times New Roman" pitchFamily="18" charset="0"/>
              </a:rPr>
              <a:pPr/>
              <a:t>48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Source: WorldWatch Institute &amp; United Nations, Population Forecast, 2006 Revision.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0917F12-42F7-4132-8C50-F62FCE962B69}" type="slidenum">
              <a:rPr lang="en-US" i="0" smtClean="0">
                <a:latin typeface="Times New Roman" pitchFamily="18" charset="0"/>
              </a:rPr>
              <a:pPr/>
              <a:t>49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Source: Worldwatch Institute.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D3E9317-7E70-4600-99E8-B15041D32E5F}" type="slidenum">
              <a:rPr lang="en-US" i="0" smtClean="0">
                <a:latin typeface="Times New Roman" pitchFamily="18" charset="0"/>
              </a:rPr>
              <a:pPr/>
              <a:t>5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1D2A1-5871-438C-AAC5-5FD10ED1956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</a:rPr>
              <a:t>Source: FAO Statistical Database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World Bank, World Development Indicators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317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World Bank, World Development Indicators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816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World Bank, World Development Indicators.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Does not take into account inflation.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105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34473-4692-4DBF-8D17-2BDC1DAF9F7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0563"/>
            <a:ext cx="4603750" cy="3452812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3564"/>
            <a:ext cx="5486400" cy="4143375"/>
          </a:xfrm>
          <a:noFill/>
          <a:ln/>
        </p:spPr>
        <p:txBody>
          <a:bodyPr/>
          <a:lstStyle/>
          <a:p>
            <a:r>
              <a:rPr lang="en-US" dirty="0"/>
              <a:t>Source</a:t>
            </a:r>
            <a:r>
              <a:rPr lang="en-US"/>
              <a:t>: (2010) </a:t>
            </a:r>
            <a:r>
              <a:rPr lang="en-US" dirty="0"/>
              <a:t>Robert C. </a:t>
            </a:r>
            <a:r>
              <a:rPr lang="en-US" dirty="0" err="1"/>
              <a:t>Sahr</a:t>
            </a:r>
            <a:r>
              <a:rPr lang="en-US" dirty="0"/>
              <a:t>, Political Science Department, Oregon State University, Corvallis, OR  97331-6206. http://oregonstate.edu/cla/polisci/download-conversion-factors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>
                <a:latin typeface="Arial Narrow" pitchFamily="34" charset="0"/>
              </a:rPr>
              <a:t>Source: Nelson, A. (2008) Estimated travel time to the nearest city of 50,000 or more people in year 2000. Global Environment Monitoring Unit - Joint Research Centre of the European Commission, </a:t>
            </a:r>
            <a:r>
              <a:rPr lang="en-US" sz="1200" dirty="0" err="1">
                <a:latin typeface="Arial Narrow" pitchFamily="34" charset="0"/>
              </a:rPr>
              <a:t>Ispra</a:t>
            </a:r>
            <a:r>
              <a:rPr lang="en-US" sz="1200" dirty="0">
                <a:latin typeface="Arial Narrow" pitchFamily="34" charset="0"/>
              </a:rPr>
              <a:t> Italy. Available at http://bioval.jrc.ec.europa.eu/products/gam/</a:t>
            </a:r>
            <a:endParaRPr lang="en-US" dirty="0">
              <a:latin typeface="Times"/>
            </a:endParaRPr>
          </a:p>
          <a:p>
            <a:r>
              <a:rPr lang="en-US" dirty="0">
                <a:latin typeface="Times"/>
              </a:rPr>
              <a:t>http://bioval.jrc.ec.europa.eu/products/gam/index.htm</a:t>
            </a:r>
          </a:p>
          <a:p>
            <a:endParaRPr lang="en-US" b="1" dirty="0">
              <a:latin typeface="Times"/>
            </a:endParaRPr>
          </a:p>
          <a:p>
            <a:r>
              <a:rPr lang="en-US" dirty="0">
                <a:latin typeface="Times"/>
              </a:rPr>
              <a:t>Only 10% of the world is more than 48 hours away from a large city (50,000 people).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45544-6BA0-4CC1-B19C-64EAF208FFD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9DAAE-A177-46F6-BAF3-EBA0E88126E2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Source: Shipping density data adapted from National Center for Ecological Analysis</a:t>
            </a:r>
            <a:r>
              <a:rPr lang="en-US" baseline="0" dirty="0"/>
              <a:t> and Synthesis, A Global Map of Human Impacts to Marine Ecosystems. http://www.nceas.ucsb.edu/GlobalMarine/impacts</a:t>
            </a:r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Source: Pacific Institute</a:t>
            </a:r>
          </a:p>
          <a:p>
            <a:endParaRPr lang="en-US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33737" indent="-282207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28827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580358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31888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483419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34950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386480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38011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D42C20C-9506-42F9-9102-88F758132B02}" type="slidenum">
              <a:rPr lang="en-US" i="0" smtClean="0">
                <a:latin typeface="Times New Roman" pitchFamily="18" charset="0"/>
              </a:rPr>
              <a:pPr/>
              <a:t>8</a:t>
            </a:fld>
            <a:endParaRPr lang="en-US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orld_cover_left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6048375" y="92515"/>
            <a:ext cx="3095625" cy="6761952"/>
          </a:xfrm>
          <a:prstGeom prst="rect">
            <a:avLst/>
          </a:prstGeom>
          <a:noFill/>
        </p:spPr>
      </p:pic>
      <p:pic>
        <p:nvPicPr>
          <p:cNvPr id="5" name="Picture 5" descr="world_cover_left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6048375" y="92515"/>
            <a:ext cx="3095625" cy="6761952"/>
          </a:xfrm>
          <a:prstGeom prst="rect">
            <a:avLst/>
          </a:prstGeom>
          <a:noFill/>
        </p:spPr>
      </p:pic>
      <p:sp>
        <p:nvSpPr>
          <p:cNvPr id="6" name="Freeform 3"/>
          <p:cNvSpPr>
            <a:spLocks/>
          </p:cNvSpPr>
          <p:nvPr/>
        </p:nvSpPr>
        <p:spPr bwMode="auto">
          <a:xfrm>
            <a:off x="4144963" y="-3175"/>
            <a:ext cx="777875" cy="1462088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90" y="0"/>
              </a:cxn>
              <a:cxn ang="0">
                <a:pos x="140" y="921"/>
              </a:cxn>
              <a:cxn ang="0">
                <a:pos x="0" y="921"/>
              </a:cxn>
              <a:cxn ang="0">
                <a:pos x="34" y="0"/>
              </a:cxn>
            </a:cxnLst>
            <a:rect l="0" t="0" r="r" b="b"/>
            <a:pathLst>
              <a:path w="490" h="921">
                <a:moveTo>
                  <a:pt x="34" y="0"/>
                </a:moveTo>
                <a:lnTo>
                  <a:pt x="490" y="0"/>
                </a:lnTo>
                <a:lnTo>
                  <a:pt x="140" y="921"/>
                </a:lnTo>
                <a:lnTo>
                  <a:pt x="0" y="921"/>
                </a:lnTo>
                <a:lnTo>
                  <a:pt x="34" y="0"/>
                </a:lnTo>
                <a:close/>
              </a:path>
            </a:pathLst>
          </a:custGeom>
          <a:solidFill>
            <a:srgbClr val="CC99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6350" y="-1588"/>
            <a:ext cx="4267200" cy="1460501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9525" y="152400"/>
            <a:ext cx="9153525" cy="1143000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7938" y="1447800"/>
            <a:ext cx="1689101" cy="4953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-6350" y="1451874"/>
            <a:ext cx="488950" cy="14224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47" y="0"/>
              </a:cxn>
              <a:cxn ang="0">
                <a:pos x="0" y="1008"/>
              </a:cxn>
              <a:cxn ang="0">
                <a:pos x="1" y="0"/>
              </a:cxn>
            </a:cxnLst>
            <a:rect l="0" t="0" r="r" b="b"/>
            <a:pathLst>
              <a:path w="347" h="1008">
                <a:moveTo>
                  <a:pt x="1" y="0"/>
                </a:moveTo>
                <a:lnTo>
                  <a:pt x="347" y="0"/>
                </a:lnTo>
                <a:lnTo>
                  <a:pt x="0" y="1008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-9525" y="-4763"/>
            <a:ext cx="989013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3" y="0"/>
              </a:cxn>
              <a:cxn ang="0">
                <a:pos x="584" y="99"/>
              </a:cxn>
              <a:cxn ang="0">
                <a:pos x="0" y="99"/>
              </a:cxn>
              <a:cxn ang="0">
                <a:pos x="0" y="0"/>
              </a:cxn>
            </a:cxnLst>
            <a:rect l="0" t="0" r="r" b="b"/>
            <a:pathLst>
              <a:path w="623" h="99">
                <a:moveTo>
                  <a:pt x="0" y="0"/>
                </a:moveTo>
                <a:lnTo>
                  <a:pt x="623" y="0"/>
                </a:lnTo>
                <a:lnTo>
                  <a:pt x="584" y="99"/>
                </a:lnTo>
                <a:lnTo>
                  <a:pt x="0" y="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366838" y="317500"/>
            <a:ext cx="4230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GEOG 6 – Resources and Energy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366838" y="777875"/>
            <a:ext cx="350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Professor: Dr. Jean-Paul Rodrigue</a:t>
            </a:r>
          </a:p>
        </p:txBody>
      </p:sp>
      <p:pic>
        <p:nvPicPr>
          <p:cNvPr id="14" name="Picture 15" descr="Hofstra_Sh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" y="136525"/>
            <a:ext cx="10969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2D050">
                  <a:alpha val="75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123825" y="6502400"/>
            <a:ext cx="61071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008000"/>
                </a:solidFill>
              </a:rPr>
              <a:t>Hofstra University, Department of Global Studies &amp; Geography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366838" y="777875"/>
            <a:ext cx="350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Professor: Dr. Jean-Paul Rodrigue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123825" y="6502400"/>
            <a:ext cx="61071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</a:rPr>
              <a:t>Hofstra University, Department of Global Studies &amp; Geography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701800" y="1501775"/>
            <a:ext cx="71088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701800" y="3200400"/>
            <a:ext cx="7108825" cy="2971800"/>
          </a:xfrm>
        </p:spPr>
        <p:txBody>
          <a:bodyPr/>
          <a:lstStyle>
            <a:lvl1pPr marL="0" indent="0">
              <a:buFont typeface="Arial Narrow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Rectangle 14"/>
          <p:cNvSpPr>
            <a:spLocks noChangeArrowheads="1"/>
          </p:cNvSpPr>
          <p:nvPr userDrawn="1"/>
        </p:nvSpPr>
        <p:spPr bwMode="auto">
          <a:xfrm>
            <a:off x="1366838" y="777875"/>
            <a:ext cx="350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Professor: Dr. Jean-Paul Rodrigue</a:t>
            </a:r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Text Box 25"/>
          <p:cNvSpPr txBox="1">
            <a:spLocks noChangeArrowheads="1"/>
          </p:cNvSpPr>
          <p:nvPr userDrawn="1"/>
        </p:nvSpPr>
        <p:spPr bwMode="auto">
          <a:xfrm>
            <a:off x="123825" y="6502400"/>
            <a:ext cx="61071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</a:rPr>
              <a:t>Hofstra University, Department of Global Studies &amp; Geography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45D3-F62C-4156-836F-74B321E34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2138" y="104775"/>
            <a:ext cx="2060575" cy="649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04775"/>
            <a:ext cx="6032500" cy="6497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922C2-E513-46BF-9B1B-7AA99689B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4775"/>
            <a:ext cx="8212137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311275"/>
            <a:ext cx="4046537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6175" y="1311275"/>
            <a:ext cx="4046538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FCDE-8050-4C6C-8FD5-FA9B15AB6A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52400"/>
            <a:ext cx="8140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849313" y="1447800"/>
            <a:ext cx="4000500" cy="51371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2213" y="1447800"/>
            <a:ext cx="4000500" cy="5137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1B68-098E-4893-A30E-EA8306FA4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2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52400"/>
            <a:ext cx="8140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49313" y="1447800"/>
            <a:ext cx="8153400" cy="51371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0505C-75B2-4502-B15D-8C58594EC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6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F386-AE6C-4A54-8155-88D4E28BE2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91" y="1568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817" y="2941217"/>
            <a:ext cx="7772400" cy="3580353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1F7B-FAAB-4F84-904D-05AA84E93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311275"/>
            <a:ext cx="4046537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6175" y="1311275"/>
            <a:ext cx="4046538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513C1-3423-43A6-816C-04F7B35724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8EA2-5A0F-47C0-A115-B79151559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D1D1-6F11-4074-A3FE-A8F0AFFA5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EE2D-397F-430A-A30A-4F013D557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A2888-C403-43AA-BC04-C3B08EAA8C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57F78-DF29-4421-BCF7-7AAD4E0F65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world_cover_left"/>
          <p:cNvPicPr>
            <a:picLocks noChangeAspect="1" noChangeArrowheads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652" y="1"/>
            <a:ext cx="1177348" cy="2571750"/>
          </a:xfrm>
          <a:prstGeom prst="rect">
            <a:avLst/>
          </a:prstGeom>
          <a:noFill/>
        </p:spPr>
      </p:pic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104775"/>
            <a:ext cx="821213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311275"/>
            <a:ext cx="8245475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0500" y="63531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defRPr/>
            </a:pPr>
            <a:fld id="{6F47E4E5-B552-4C85-B840-B20155FD90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7786688" y="6653213"/>
            <a:ext cx="1185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latin typeface="Arial Narrow" pitchFamily="34" charset="0"/>
              </a:rPr>
              <a:t>© Dr. Jean-Paul Rodrigue</a:t>
            </a:r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-11113" y="-11113"/>
            <a:ext cx="762001" cy="144780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7015" name="Rectangle 7"/>
          <p:cNvSpPr>
            <a:spLocks noChangeArrowheads="1"/>
          </p:cNvSpPr>
          <p:nvPr/>
        </p:nvSpPr>
        <p:spPr bwMode="auto">
          <a:xfrm>
            <a:off x="-11113" y="1436688"/>
            <a:ext cx="762001" cy="542131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FFFFF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7016" name="Rectangle 8"/>
          <p:cNvSpPr>
            <a:spLocks noChangeArrowheads="1"/>
          </p:cNvSpPr>
          <p:nvPr/>
        </p:nvSpPr>
        <p:spPr bwMode="auto">
          <a:xfrm>
            <a:off x="1431925" y="1054100"/>
            <a:ext cx="7712075" cy="241300"/>
          </a:xfrm>
          <a:prstGeom prst="rect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CC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7786688" y="6653213"/>
            <a:ext cx="1185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latin typeface="Arial Narrow" pitchFamily="34" charset="0"/>
              </a:rPr>
              <a:t>© Dr. Jean-Paul Rodrigue</a:t>
            </a:r>
          </a:p>
        </p:txBody>
      </p:sp>
      <p:pic>
        <p:nvPicPr>
          <p:cNvPr id="12" name="Picture 5" descr="world_cover_left"/>
          <p:cNvPicPr>
            <a:picLocks noChangeAspect="1" noChangeArrowheads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652" y="1"/>
            <a:ext cx="1177348" cy="2571750"/>
          </a:xfrm>
          <a:prstGeom prst="rect">
            <a:avLst/>
          </a:prstGeom>
          <a:noFill/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11113" y="-11113"/>
            <a:ext cx="762001" cy="1447801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786688" y="6653213"/>
            <a:ext cx="1185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latin typeface="Arial Narrow" pitchFamily="34" charset="0"/>
              </a:rPr>
              <a:t>© Dr. Jean-Paul Rodrigue</a:t>
            </a:r>
          </a:p>
        </p:txBody>
      </p:sp>
      <p:pic>
        <p:nvPicPr>
          <p:cNvPr id="15" name="Picture 5" descr="world_cover_left"/>
          <p:cNvPicPr>
            <a:picLocks noChangeAspect="1" noChangeArrowheads="1"/>
          </p:cNvPicPr>
          <p:nvPr userDrawn="1"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652" y="1"/>
            <a:ext cx="1177348" cy="2571750"/>
          </a:xfrm>
          <a:prstGeom prst="rect">
            <a:avLst/>
          </a:prstGeom>
          <a:noFill/>
        </p:spPr>
      </p:pic>
      <p:sp>
        <p:nvSpPr>
          <p:cNvPr id="16" name="Rectangle 6"/>
          <p:cNvSpPr>
            <a:spLocks noChangeArrowheads="1"/>
          </p:cNvSpPr>
          <p:nvPr userDrawn="1"/>
        </p:nvSpPr>
        <p:spPr bwMode="auto">
          <a:xfrm>
            <a:off x="-11113" y="-11113"/>
            <a:ext cx="762001" cy="1447801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 userDrawn="1"/>
        </p:nvSpPr>
        <p:spPr bwMode="auto">
          <a:xfrm>
            <a:off x="7786688" y="6653213"/>
            <a:ext cx="1185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latin typeface="Arial Narrow" pitchFamily="34" charset="0"/>
              </a:rPr>
              <a:t>© Dr. Jean-Paul Rodrigue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990000"/>
        </a:buClr>
        <a:buFont typeface="Arial Narrow" pitchFamily="34" charset="0"/>
        <a:buChar char="■"/>
        <a:defRPr sz="28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Topic 1 – What are Resources?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6413" y="3581400"/>
            <a:ext cx="7034212" cy="2590800"/>
          </a:xfrm>
        </p:spPr>
        <p:txBody>
          <a:bodyPr/>
          <a:lstStyle/>
          <a:p>
            <a:pPr eaLnBrk="1" hangingPunct="1"/>
            <a:r>
              <a:rPr lang="en-US" dirty="0"/>
              <a:t>A – Definitions</a:t>
            </a:r>
          </a:p>
          <a:p>
            <a:pPr eaLnBrk="1" hangingPunct="1"/>
            <a:r>
              <a:rPr lang="en-US" dirty="0"/>
              <a:t>B – Natural Resources</a:t>
            </a:r>
          </a:p>
          <a:p>
            <a:pPr eaLnBrk="1" hangingPunct="1"/>
            <a:r>
              <a:rPr lang="en-US" dirty="0"/>
              <a:t>C – Economic Resources</a:t>
            </a:r>
          </a:p>
          <a:p>
            <a:pPr eaLnBrk="1" hangingPunct="1"/>
            <a:r>
              <a:rPr lang="en-US" dirty="0"/>
              <a:t>D – Geographical Resources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3. Sources of Energy</a:t>
            </a:r>
          </a:p>
        </p:txBody>
      </p:sp>
      <p:cxnSp>
        <p:nvCxnSpPr>
          <p:cNvPr id="13" name="AutoShape 16"/>
          <p:cNvCxnSpPr>
            <a:cxnSpLocks noChangeShapeType="1"/>
            <a:stCxn id="20" idx="3"/>
            <a:endCxn id="21" idx="1"/>
          </p:cNvCxnSpPr>
          <p:nvPr/>
        </p:nvCxnSpPr>
        <p:spPr bwMode="auto">
          <a:xfrm>
            <a:off x="5277629" y="4419600"/>
            <a:ext cx="838200" cy="0"/>
          </a:xfrm>
          <a:prstGeom prst="straightConnector1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14" name="AutoShape 17"/>
          <p:cNvCxnSpPr>
            <a:cxnSpLocks noChangeShapeType="1"/>
            <a:stCxn id="19" idx="3"/>
            <a:endCxn id="17" idx="1"/>
          </p:cNvCxnSpPr>
          <p:nvPr/>
        </p:nvCxnSpPr>
        <p:spPr bwMode="auto">
          <a:xfrm>
            <a:off x="5279217" y="2247900"/>
            <a:ext cx="836612" cy="0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15" name="AutoShape 14"/>
          <p:cNvCxnSpPr>
            <a:cxnSpLocks noChangeShapeType="1"/>
            <a:stCxn id="18" idx="4"/>
            <a:endCxn id="20" idx="0"/>
          </p:cNvCxnSpPr>
          <p:nvPr/>
        </p:nvCxnSpPr>
        <p:spPr bwMode="auto">
          <a:xfrm rot="5400000">
            <a:off x="4213211" y="3942556"/>
            <a:ext cx="4191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16" name="AutoShape 15"/>
          <p:cNvCxnSpPr>
            <a:cxnSpLocks noChangeShapeType="1"/>
            <a:stCxn id="18" idx="0"/>
            <a:endCxn id="19" idx="2"/>
          </p:cNvCxnSpPr>
          <p:nvPr/>
        </p:nvCxnSpPr>
        <p:spPr bwMode="auto">
          <a:xfrm rot="16200000">
            <a:off x="4233054" y="2705100"/>
            <a:ext cx="381000" cy="0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115829" y="1714500"/>
            <a:ext cx="2630488" cy="1066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800" b="1" dirty="0">
                <a:latin typeface="Arial Narrow" pitchFamily="34" charset="0"/>
              </a:rPr>
              <a:t>Chemical</a:t>
            </a:r>
          </a:p>
          <a:p>
            <a:pPr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 Fossil fuels (Combustion)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800" b="1" dirty="0">
                <a:latin typeface="Arial Narrow" pitchFamily="34" charset="0"/>
              </a:rPr>
              <a:t>Nuclear</a:t>
            </a:r>
            <a:endParaRPr lang="en-US" sz="1800" dirty="0">
              <a:latin typeface="Arial Narrow" pitchFamily="34" charset="0"/>
            </a:endParaRPr>
          </a:p>
          <a:p>
            <a:pPr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 Uranium (Fission of atoms)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3452004" y="2895600"/>
            <a:ext cx="1941513" cy="8382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000000"/>
                </a:solidFill>
                <a:latin typeface="AvantGarde Bk BT" pitchFamily="34" charset="0"/>
              </a:rPr>
              <a:t>Energy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66304" y="1981200"/>
            <a:ext cx="1712913" cy="533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latin typeface="Arial Narrow" pitchFamily="34" charset="0"/>
              </a:rPr>
              <a:t>Non-Renewable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64717" y="4152900"/>
            <a:ext cx="1712912" cy="533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latin typeface="Arial Narrow" pitchFamily="34" charset="0"/>
              </a:rPr>
              <a:t>Renewable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115829" y="2933700"/>
            <a:ext cx="2630488" cy="29718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800" b="1" dirty="0">
                <a:latin typeface="Arial Narrow" pitchFamily="34" charset="0"/>
              </a:rPr>
              <a:t>Chemical</a:t>
            </a:r>
          </a:p>
          <a:p>
            <a:pPr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 Muscular (Oxidization)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800" b="1" dirty="0">
                <a:latin typeface="Arial Narrow" pitchFamily="34" charset="0"/>
              </a:rPr>
              <a:t>Nuclear</a:t>
            </a:r>
            <a:endParaRPr lang="en-US" sz="1800" dirty="0">
              <a:latin typeface="Arial Narrow" pitchFamily="34" charset="0"/>
            </a:endParaRPr>
          </a:p>
          <a:p>
            <a:pPr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 Geothermal (Conversion)</a:t>
            </a:r>
          </a:p>
          <a:p>
            <a:pPr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 Fusion (Fusion of hydrogen)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800" b="1" dirty="0">
                <a:latin typeface="Arial Narrow" pitchFamily="34" charset="0"/>
              </a:rPr>
              <a:t>Gravity</a:t>
            </a:r>
          </a:p>
          <a:p>
            <a:pPr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 Tidal, hydraulic (Kinetic)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800" b="1" dirty="0">
                <a:latin typeface="Arial Narrow" pitchFamily="34" charset="0"/>
              </a:rPr>
              <a:t>Indirect Solar</a:t>
            </a:r>
          </a:p>
          <a:p>
            <a:pPr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 Biomass (Photosynthesis)</a:t>
            </a:r>
          </a:p>
          <a:p>
            <a:pPr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 Wind (Pressure differences)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800" b="1" dirty="0">
                <a:latin typeface="Arial Narrow" pitchFamily="34" charset="0"/>
              </a:rPr>
              <a:t>Direct Solar</a:t>
            </a:r>
          </a:p>
          <a:p>
            <a:pPr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 Photovoltaic cell (Conversion)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62642" y="2838450"/>
            <a:ext cx="2119073" cy="952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000" b="1" dirty="0">
                <a:latin typeface="Arial Narrow" pitchFamily="34" charset="0"/>
              </a:rPr>
              <a:t>Movement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Stored (potential)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Kinetic (used)</a:t>
            </a:r>
          </a:p>
        </p:txBody>
      </p:sp>
      <p:sp>
        <p:nvSpPr>
          <p:cNvPr id="3" name="Rectangle 2"/>
          <p:cNvSpPr/>
          <p:nvPr/>
        </p:nvSpPr>
        <p:spPr>
          <a:xfrm>
            <a:off x="874563" y="6003813"/>
            <a:ext cx="482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World’s power consumption: 12 trillion watts per year (85% from fossil fuels)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74563" y="4033374"/>
            <a:ext cx="210715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b="1" dirty="0">
                <a:latin typeface="Arial Narrow" pitchFamily="34" charset="0"/>
              </a:rPr>
              <a:t>Ordered (mechanical energy)</a:t>
            </a:r>
          </a:p>
        </p:txBody>
      </p:sp>
      <p:cxnSp>
        <p:nvCxnSpPr>
          <p:cNvPr id="5" name="Straight Arrow Connector 4"/>
          <p:cNvCxnSpPr>
            <a:stCxn id="18" idx="2"/>
            <a:endCxn id="12" idx="3"/>
          </p:cNvCxnSpPr>
          <p:nvPr/>
        </p:nvCxnSpPr>
        <p:spPr bwMode="auto">
          <a:xfrm flipH="1">
            <a:off x="2981715" y="3314700"/>
            <a:ext cx="47028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62642" y="4899841"/>
            <a:ext cx="210715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b="1" dirty="0">
                <a:latin typeface="Arial Narrow" pitchFamily="34" charset="0"/>
              </a:rPr>
              <a:t>Disordered (thermal energy)</a:t>
            </a:r>
          </a:p>
        </p:txBody>
      </p:sp>
    </p:spTree>
    <p:extLst>
      <p:ext uri="{BB962C8B-B14F-4D97-AF65-F5344CB8AC3E}">
        <p14:creationId xmlns:p14="http://schemas.microsoft.com/office/powerpoint/2010/main" val="146928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3. Chemical Energy Content of some Fuels (in MJ/kg)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738746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148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3. Energy and Work</a:t>
            </a:r>
          </a:p>
        </p:txBody>
      </p:sp>
      <p:graphicFrame>
        <p:nvGraphicFramePr>
          <p:cNvPr id="860192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17433"/>
              </p:ext>
            </p:extLst>
          </p:nvPr>
        </p:nvGraphicFramePr>
        <p:xfrm>
          <a:off x="849313" y="1447800"/>
          <a:ext cx="8153400" cy="5156201"/>
        </p:xfrm>
        <a:graphic>
          <a:graphicData uri="http://schemas.openxmlformats.org/drawingml/2006/table">
            <a:tbl>
              <a:tblPr firstRow="1">
                <a:tableStyleId>{68D230F3-CF80-4859-8CE7-A43EE81993B5}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Modification of the Environment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Appropriation and Processing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Transfer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Char char="■"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Making space suitable for human activities (20% of electricity in the US used for AC).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Char char="■"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Clearing land for agriculture.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Char char="■"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Modifying the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hydrography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(irrigation).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Char char="■"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Establishing distribution infrastructures (roads).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Char char="■"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Constructing and conditioning (temperature and light) enclosed structures.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Char char="■"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Extraction of resources (agricultural products and raw materials).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Char char="■"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Modifying resources (manufacturing).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Char char="■"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Disposal of wastes (Piling, decontaminating and burning).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Char char="■"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Movements of freight, people and information.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Char char="■"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Attenuate the spatial inequities in the location of resources by overcoming distance.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Char char="■"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Growing share of transportation in the total energy spent.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02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Energy Challenges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076420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674189" y="1309958"/>
            <a:ext cx="4408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Providing supply to sustain growth and requirements.</a:t>
            </a:r>
          </a:p>
          <a:p>
            <a:r>
              <a:rPr lang="en-US" b="1" dirty="0">
                <a:latin typeface="Arial Narrow" pitchFamily="34" charset="0"/>
              </a:rPr>
              <a:t>A modern society depends on a stable and continuous flow of energy.</a:t>
            </a:r>
          </a:p>
        </p:txBody>
      </p:sp>
      <p:sp>
        <p:nvSpPr>
          <p:cNvPr id="6" name="Rectangle 5"/>
          <p:cNvSpPr/>
          <p:nvPr/>
        </p:nvSpPr>
        <p:spPr>
          <a:xfrm>
            <a:off x="940279" y="5443107"/>
            <a:ext cx="3631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Generate more efficient devices (e.g. Transportation; Industrial processes; Appliances).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3653" y="5304607"/>
            <a:ext cx="3640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Provide environmentally safe sources of energy.</a:t>
            </a:r>
          </a:p>
          <a:p>
            <a:r>
              <a:rPr lang="en-US" b="1" dirty="0">
                <a:latin typeface="Arial Narrow" pitchFamily="34" charset="0"/>
              </a:rPr>
              <a:t>Going through the energy transition (away from fossil fuels).</a:t>
            </a:r>
          </a:p>
        </p:txBody>
      </p:sp>
    </p:spTree>
    <p:extLst>
      <p:ext uri="{BB962C8B-B14F-4D97-AF65-F5344CB8AC3E}">
        <p14:creationId xmlns:p14="http://schemas.microsoft.com/office/powerpoint/2010/main" val="345793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4. Resources, Technology and Society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Technology</a:t>
            </a:r>
          </a:p>
          <a:p>
            <a:pPr lvl="1"/>
            <a:r>
              <a:rPr lang="en-US" dirty="0"/>
              <a:t>Definition:</a:t>
            </a:r>
          </a:p>
          <a:p>
            <a:pPr lvl="2"/>
            <a:r>
              <a:rPr lang="en-US" dirty="0"/>
              <a:t>Processes according to which tools and machines are constructed.</a:t>
            </a:r>
          </a:p>
          <a:p>
            <a:pPr lvl="2"/>
            <a:r>
              <a:rPr lang="en-US" dirty="0"/>
              <a:t>Insure a control of the physical environment.</a:t>
            </a:r>
          </a:p>
          <a:p>
            <a:pPr lvl="2"/>
            <a:r>
              <a:rPr lang="en-US" dirty="0"/>
              <a:t>Comes from the Greek word </a:t>
            </a:r>
            <a:r>
              <a:rPr lang="en-US" i="1" dirty="0" err="1"/>
              <a:t>teckne</a:t>
            </a:r>
            <a:r>
              <a:rPr lang="en-US" i="1" dirty="0"/>
              <a:t> </a:t>
            </a:r>
            <a:r>
              <a:rPr lang="en-US" dirty="0"/>
              <a:t>(manual expertise) and </a:t>
            </a:r>
            <a:r>
              <a:rPr lang="en-US" i="1" dirty="0"/>
              <a:t>logia</a:t>
            </a:r>
            <a:r>
              <a:rPr lang="en-US" dirty="0"/>
              <a:t> (field of knowledge).</a:t>
            </a:r>
          </a:p>
          <a:p>
            <a:pPr lvl="2"/>
            <a:r>
              <a:rPr lang="en-US" dirty="0"/>
              <a:t>Therefore technology means the control, or the science, of manual expertise.</a:t>
            </a:r>
          </a:p>
          <a:p>
            <a:pPr lvl="1"/>
            <a:r>
              <a:rPr lang="en-US" dirty="0"/>
              <a:t>The more it is developed, the further the control and the transformation of matter is possible.</a:t>
            </a:r>
          </a:p>
          <a:p>
            <a:pPr lvl="1" eaLnBrk="1" hangingPunct="1"/>
            <a:r>
              <a:rPr lang="en-US" dirty="0"/>
              <a:t>Concept of resource is tied to:</a:t>
            </a:r>
          </a:p>
          <a:p>
            <a:pPr lvl="2" eaLnBrk="1" hangingPunct="1"/>
            <a:r>
              <a:rPr lang="en-US" dirty="0"/>
              <a:t>Technology (extent of available resources).</a:t>
            </a:r>
          </a:p>
          <a:p>
            <a:pPr lvl="2" eaLnBrk="1" hangingPunct="1"/>
            <a:r>
              <a:rPr lang="en-US" dirty="0"/>
              <a:t>Technological change (growth in available resources and the efficiency of their use).</a:t>
            </a:r>
          </a:p>
          <a:p>
            <a:pPr lvl="2" eaLnBrk="1" hangingPunct="1"/>
            <a:r>
              <a:rPr lang="en-US" dirty="0"/>
              <a:t>Culture controlling the technology (level of consumption).</a:t>
            </a:r>
          </a:p>
        </p:txBody>
      </p:sp>
    </p:spTree>
    <p:extLst>
      <p:ext uri="{BB962C8B-B14F-4D97-AF65-F5344CB8AC3E}">
        <p14:creationId xmlns:p14="http://schemas.microsoft.com/office/powerpoint/2010/main" val="171355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4. Resources, Technology and Society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Nuance</a:t>
            </a:r>
          </a:p>
          <a:p>
            <a:pPr lvl="1" eaLnBrk="1" hangingPunct="1"/>
            <a:r>
              <a:rPr lang="en-US" sz="2000" dirty="0"/>
              <a:t>Technology requires the systematic usage of science and especially of the scientific method.</a:t>
            </a:r>
          </a:p>
          <a:p>
            <a:pPr lvl="1" eaLnBrk="1" hangingPunct="1"/>
            <a:r>
              <a:rPr lang="en-US" sz="2000" dirty="0"/>
              <a:t>Relationship between science, technology and production (the market).</a:t>
            </a:r>
          </a:p>
          <a:p>
            <a:pPr lvl="1" eaLnBrk="1" hangingPunct="1"/>
            <a:r>
              <a:rPr lang="en-US" sz="2000" dirty="0"/>
              <a:t>Scientific research helps discover or improve a technology.</a:t>
            </a:r>
          </a:p>
          <a:p>
            <a:pPr lvl="1" eaLnBrk="1" hangingPunct="1"/>
            <a:r>
              <a:rPr lang="en-US" sz="2000" dirty="0"/>
              <a:t>Changes production while creating new goods available or permitting a more efficient way to produce.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8828957"/>
              </p:ext>
            </p:extLst>
          </p:nvPr>
        </p:nvGraphicFramePr>
        <p:xfrm>
          <a:off x="4956175" y="1311275"/>
          <a:ext cx="4046538" cy="529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112" name="Rectangle 7"/>
          <p:cNvSpPr>
            <a:spLocks noChangeArrowheads="1"/>
          </p:cNvSpPr>
          <p:nvPr/>
        </p:nvSpPr>
        <p:spPr bwMode="auto">
          <a:xfrm>
            <a:off x="7157859" y="2593147"/>
            <a:ext cx="997068" cy="369974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Research</a:t>
            </a:r>
          </a:p>
        </p:txBody>
      </p:sp>
      <p:sp>
        <p:nvSpPr>
          <p:cNvPr id="47113" name="Rectangle 8"/>
          <p:cNvSpPr>
            <a:spLocks noChangeArrowheads="1"/>
          </p:cNvSpPr>
          <p:nvPr/>
        </p:nvSpPr>
        <p:spPr bwMode="auto">
          <a:xfrm>
            <a:off x="7022274" y="4291654"/>
            <a:ext cx="1303242" cy="369974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949139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Depletion of Non-Renewable Resources</a:t>
            </a:r>
          </a:p>
        </p:txBody>
      </p:sp>
      <p:sp>
        <p:nvSpPr>
          <p:cNvPr id="4" name="Freeform 3"/>
          <p:cNvSpPr/>
          <p:nvPr/>
        </p:nvSpPr>
        <p:spPr>
          <a:xfrm>
            <a:off x="1440611" y="1863306"/>
            <a:ext cx="6694099" cy="4192438"/>
          </a:xfrm>
          <a:custGeom>
            <a:avLst/>
            <a:gdLst>
              <a:gd name="connsiteX0" fmla="*/ 0 w 6694099"/>
              <a:gd name="connsiteY0" fmla="*/ 0 h 4192438"/>
              <a:gd name="connsiteX1" fmla="*/ 0 w 6694099"/>
              <a:gd name="connsiteY1" fmla="*/ 4192438 h 4192438"/>
              <a:gd name="connsiteX2" fmla="*/ 6694099 w 6694099"/>
              <a:gd name="connsiteY2" fmla="*/ 4192438 h 419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4099" h="4192438">
                <a:moveTo>
                  <a:pt x="0" y="0"/>
                </a:moveTo>
                <a:lnTo>
                  <a:pt x="0" y="4192438"/>
                </a:lnTo>
                <a:lnTo>
                  <a:pt x="6694099" y="4192438"/>
                </a:lnTo>
              </a:path>
            </a:pathLst>
          </a:custGeom>
          <a:ln w="381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819390" y="368220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8106" y="6055744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</a:t>
            </a:r>
          </a:p>
        </p:txBody>
      </p:sp>
      <p:sp>
        <p:nvSpPr>
          <p:cNvPr id="3" name="Freeform 2"/>
          <p:cNvSpPr/>
          <p:nvPr/>
        </p:nvSpPr>
        <p:spPr>
          <a:xfrm>
            <a:off x="1577340" y="2208651"/>
            <a:ext cx="2994660" cy="3773050"/>
          </a:xfrm>
          <a:custGeom>
            <a:avLst/>
            <a:gdLst>
              <a:gd name="connsiteX0" fmla="*/ 0 w 2926080"/>
              <a:gd name="connsiteY0" fmla="*/ 3791007 h 3890067"/>
              <a:gd name="connsiteX1" fmla="*/ 472440 w 2926080"/>
              <a:gd name="connsiteY1" fmla="*/ 2366067 h 3890067"/>
              <a:gd name="connsiteX2" fmla="*/ 929640 w 2926080"/>
              <a:gd name="connsiteY2" fmla="*/ 255327 h 3890067"/>
              <a:gd name="connsiteX3" fmla="*/ 1645920 w 2926080"/>
              <a:gd name="connsiteY3" fmla="*/ 247707 h 3890067"/>
              <a:gd name="connsiteX4" fmla="*/ 1828800 w 2926080"/>
              <a:gd name="connsiteY4" fmla="*/ 2160327 h 3890067"/>
              <a:gd name="connsiteX5" fmla="*/ 2286000 w 2926080"/>
              <a:gd name="connsiteY5" fmla="*/ 3249987 h 3890067"/>
              <a:gd name="connsiteX6" fmla="*/ 2926080 w 2926080"/>
              <a:gd name="connsiteY6" fmla="*/ 3890067 h 3890067"/>
              <a:gd name="connsiteX0" fmla="*/ 0 w 2926080"/>
              <a:gd name="connsiteY0" fmla="*/ 3711669 h 3810729"/>
              <a:gd name="connsiteX1" fmla="*/ 472440 w 2926080"/>
              <a:gd name="connsiteY1" fmla="*/ 2286729 h 3810729"/>
              <a:gd name="connsiteX2" fmla="*/ 929640 w 2926080"/>
              <a:gd name="connsiteY2" fmla="*/ 175989 h 3810729"/>
              <a:gd name="connsiteX3" fmla="*/ 1524000 w 2926080"/>
              <a:gd name="connsiteY3" fmla="*/ 336009 h 3810729"/>
              <a:gd name="connsiteX4" fmla="*/ 1828800 w 2926080"/>
              <a:gd name="connsiteY4" fmla="*/ 2080989 h 3810729"/>
              <a:gd name="connsiteX5" fmla="*/ 2286000 w 2926080"/>
              <a:gd name="connsiteY5" fmla="*/ 3170649 h 3810729"/>
              <a:gd name="connsiteX6" fmla="*/ 2926080 w 2926080"/>
              <a:gd name="connsiteY6" fmla="*/ 3810729 h 3810729"/>
              <a:gd name="connsiteX0" fmla="*/ 0 w 2926080"/>
              <a:gd name="connsiteY0" fmla="*/ 3673990 h 3773050"/>
              <a:gd name="connsiteX1" fmla="*/ 472440 w 2926080"/>
              <a:gd name="connsiteY1" fmla="*/ 2249050 h 3773050"/>
              <a:gd name="connsiteX2" fmla="*/ 929640 w 2926080"/>
              <a:gd name="connsiteY2" fmla="*/ 138310 h 3773050"/>
              <a:gd name="connsiteX3" fmla="*/ 1516380 w 2926080"/>
              <a:gd name="connsiteY3" fmla="*/ 405010 h 3773050"/>
              <a:gd name="connsiteX4" fmla="*/ 1828800 w 2926080"/>
              <a:gd name="connsiteY4" fmla="*/ 2043310 h 3773050"/>
              <a:gd name="connsiteX5" fmla="*/ 2286000 w 2926080"/>
              <a:gd name="connsiteY5" fmla="*/ 3132970 h 3773050"/>
              <a:gd name="connsiteX6" fmla="*/ 2926080 w 2926080"/>
              <a:gd name="connsiteY6" fmla="*/ 3773050 h 3773050"/>
              <a:gd name="connsiteX0" fmla="*/ 0 w 2994660"/>
              <a:gd name="connsiteY0" fmla="*/ 3773050 h 3773050"/>
              <a:gd name="connsiteX1" fmla="*/ 541020 w 2994660"/>
              <a:gd name="connsiteY1" fmla="*/ 2249050 h 3773050"/>
              <a:gd name="connsiteX2" fmla="*/ 998220 w 2994660"/>
              <a:gd name="connsiteY2" fmla="*/ 138310 h 3773050"/>
              <a:gd name="connsiteX3" fmla="*/ 1584960 w 2994660"/>
              <a:gd name="connsiteY3" fmla="*/ 405010 h 3773050"/>
              <a:gd name="connsiteX4" fmla="*/ 1897380 w 2994660"/>
              <a:gd name="connsiteY4" fmla="*/ 2043310 h 3773050"/>
              <a:gd name="connsiteX5" fmla="*/ 2354580 w 2994660"/>
              <a:gd name="connsiteY5" fmla="*/ 3132970 h 3773050"/>
              <a:gd name="connsiteX6" fmla="*/ 2994660 w 2994660"/>
              <a:gd name="connsiteY6" fmla="*/ 3773050 h 37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4660" h="3773050">
                <a:moveTo>
                  <a:pt x="0" y="3773050"/>
                </a:moveTo>
                <a:cubicBezTo>
                  <a:pt x="158750" y="3355220"/>
                  <a:pt x="374650" y="2854840"/>
                  <a:pt x="541020" y="2249050"/>
                </a:cubicBezTo>
                <a:cubicBezTo>
                  <a:pt x="707390" y="1643260"/>
                  <a:pt x="824230" y="445650"/>
                  <a:pt x="998220" y="138310"/>
                </a:cubicBezTo>
                <a:cubicBezTo>
                  <a:pt x="1172210" y="-169030"/>
                  <a:pt x="1435100" y="87510"/>
                  <a:pt x="1584960" y="405010"/>
                </a:cubicBezTo>
                <a:cubicBezTo>
                  <a:pt x="1734820" y="722510"/>
                  <a:pt x="1769110" y="1588650"/>
                  <a:pt x="1897380" y="2043310"/>
                </a:cubicBezTo>
                <a:cubicBezTo>
                  <a:pt x="2025650" y="2497970"/>
                  <a:pt x="2171700" y="2844680"/>
                  <a:pt x="2354580" y="3132970"/>
                </a:cubicBezTo>
                <a:cubicBezTo>
                  <a:pt x="2537460" y="3421260"/>
                  <a:pt x="2766060" y="3597155"/>
                  <a:pt x="2994660" y="377305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577340" y="3176756"/>
            <a:ext cx="4320540" cy="2804945"/>
          </a:xfrm>
          <a:custGeom>
            <a:avLst/>
            <a:gdLst>
              <a:gd name="connsiteX0" fmla="*/ 0 w 2926080"/>
              <a:gd name="connsiteY0" fmla="*/ 3791007 h 3890067"/>
              <a:gd name="connsiteX1" fmla="*/ 472440 w 2926080"/>
              <a:gd name="connsiteY1" fmla="*/ 2366067 h 3890067"/>
              <a:gd name="connsiteX2" fmla="*/ 929640 w 2926080"/>
              <a:gd name="connsiteY2" fmla="*/ 255327 h 3890067"/>
              <a:gd name="connsiteX3" fmla="*/ 1645920 w 2926080"/>
              <a:gd name="connsiteY3" fmla="*/ 247707 h 3890067"/>
              <a:gd name="connsiteX4" fmla="*/ 1828800 w 2926080"/>
              <a:gd name="connsiteY4" fmla="*/ 2160327 h 3890067"/>
              <a:gd name="connsiteX5" fmla="*/ 2286000 w 2926080"/>
              <a:gd name="connsiteY5" fmla="*/ 3249987 h 3890067"/>
              <a:gd name="connsiteX6" fmla="*/ 2926080 w 2926080"/>
              <a:gd name="connsiteY6" fmla="*/ 3890067 h 3890067"/>
              <a:gd name="connsiteX0" fmla="*/ 0 w 2926080"/>
              <a:gd name="connsiteY0" fmla="*/ 3711669 h 3810729"/>
              <a:gd name="connsiteX1" fmla="*/ 472440 w 2926080"/>
              <a:gd name="connsiteY1" fmla="*/ 2286729 h 3810729"/>
              <a:gd name="connsiteX2" fmla="*/ 929640 w 2926080"/>
              <a:gd name="connsiteY2" fmla="*/ 175989 h 3810729"/>
              <a:gd name="connsiteX3" fmla="*/ 1524000 w 2926080"/>
              <a:gd name="connsiteY3" fmla="*/ 336009 h 3810729"/>
              <a:gd name="connsiteX4" fmla="*/ 1828800 w 2926080"/>
              <a:gd name="connsiteY4" fmla="*/ 2080989 h 3810729"/>
              <a:gd name="connsiteX5" fmla="*/ 2286000 w 2926080"/>
              <a:gd name="connsiteY5" fmla="*/ 3170649 h 3810729"/>
              <a:gd name="connsiteX6" fmla="*/ 2926080 w 2926080"/>
              <a:gd name="connsiteY6" fmla="*/ 3810729 h 3810729"/>
              <a:gd name="connsiteX0" fmla="*/ 0 w 2926080"/>
              <a:gd name="connsiteY0" fmla="*/ 3673990 h 3773050"/>
              <a:gd name="connsiteX1" fmla="*/ 472440 w 2926080"/>
              <a:gd name="connsiteY1" fmla="*/ 2249050 h 3773050"/>
              <a:gd name="connsiteX2" fmla="*/ 929640 w 2926080"/>
              <a:gd name="connsiteY2" fmla="*/ 138310 h 3773050"/>
              <a:gd name="connsiteX3" fmla="*/ 1516380 w 2926080"/>
              <a:gd name="connsiteY3" fmla="*/ 405010 h 3773050"/>
              <a:gd name="connsiteX4" fmla="*/ 1828800 w 2926080"/>
              <a:gd name="connsiteY4" fmla="*/ 2043310 h 3773050"/>
              <a:gd name="connsiteX5" fmla="*/ 2286000 w 2926080"/>
              <a:gd name="connsiteY5" fmla="*/ 3132970 h 3773050"/>
              <a:gd name="connsiteX6" fmla="*/ 2926080 w 2926080"/>
              <a:gd name="connsiteY6" fmla="*/ 3773050 h 3773050"/>
              <a:gd name="connsiteX0" fmla="*/ 0 w 2994660"/>
              <a:gd name="connsiteY0" fmla="*/ 3773050 h 3773050"/>
              <a:gd name="connsiteX1" fmla="*/ 541020 w 2994660"/>
              <a:gd name="connsiteY1" fmla="*/ 2249050 h 3773050"/>
              <a:gd name="connsiteX2" fmla="*/ 998220 w 2994660"/>
              <a:gd name="connsiteY2" fmla="*/ 138310 h 3773050"/>
              <a:gd name="connsiteX3" fmla="*/ 1584960 w 2994660"/>
              <a:gd name="connsiteY3" fmla="*/ 405010 h 3773050"/>
              <a:gd name="connsiteX4" fmla="*/ 1897380 w 2994660"/>
              <a:gd name="connsiteY4" fmla="*/ 2043310 h 3773050"/>
              <a:gd name="connsiteX5" fmla="*/ 2354580 w 2994660"/>
              <a:gd name="connsiteY5" fmla="*/ 3132970 h 3773050"/>
              <a:gd name="connsiteX6" fmla="*/ 2994660 w 2994660"/>
              <a:gd name="connsiteY6" fmla="*/ 3773050 h 3773050"/>
              <a:gd name="connsiteX0" fmla="*/ 0 w 2994660"/>
              <a:gd name="connsiteY0" fmla="*/ 3742528 h 3742528"/>
              <a:gd name="connsiteX1" fmla="*/ 541020 w 2994660"/>
              <a:gd name="connsiteY1" fmla="*/ 2218528 h 3742528"/>
              <a:gd name="connsiteX2" fmla="*/ 998220 w 2994660"/>
              <a:gd name="connsiteY2" fmla="*/ 107788 h 3742528"/>
              <a:gd name="connsiteX3" fmla="*/ 1532144 w 2994660"/>
              <a:gd name="connsiteY3" fmla="*/ 485164 h 3742528"/>
              <a:gd name="connsiteX4" fmla="*/ 1897380 w 2994660"/>
              <a:gd name="connsiteY4" fmla="*/ 2012788 h 3742528"/>
              <a:gd name="connsiteX5" fmla="*/ 2354580 w 2994660"/>
              <a:gd name="connsiteY5" fmla="*/ 3102448 h 3742528"/>
              <a:gd name="connsiteX6" fmla="*/ 2994660 w 2994660"/>
              <a:gd name="connsiteY6" fmla="*/ 3742528 h 3742528"/>
              <a:gd name="connsiteX0" fmla="*/ 0 w 2994660"/>
              <a:gd name="connsiteY0" fmla="*/ 3725404 h 3725404"/>
              <a:gd name="connsiteX1" fmla="*/ 541020 w 2994660"/>
              <a:gd name="connsiteY1" fmla="*/ 2201404 h 3725404"/>
              <a:gd name="connsiteX2" fmla="*/ 1040473 w 2994660"/>
              <a:gd name="connsiteY2" fmla="*/ 110787 h 3725404"/>
              <a:gd name="connsiteX3" fmla="*/ 1532144 w 2994660"/>
              <a:gd name="connsiteY3" fmla="*/ 468040 h 3725404"/>
              <a:gd name="connsiteX4" fmla="*/ 1897380 w 2994660"/>
              <a:gd name="connsiteY4" fmla="*/ 1995664 h 3725404"/>
              <a:gd name="connsiteX5" fmla="*/ 2354580 w 2994660"/>
              <a:gd name="connsiteY5" fmla="*/ 3085324 h 3725404"/>
              <a:gd name="connsiteX6" fmla="*/ 2994660 w 2994660"/>
              <a:gd name="connsiteY6" fmla="*/ 3725404 h 3725404"/>
              <a:gd name="connsiteX0" fmla="*/ 0 w 2994660"/>
              <a:gd name="connsiteY0" fmla="*/ 3698896 h 3698896"/>
              <a:gd name="connsiteX1" fmla="*/ 541020 w 2994660"/>
              <a:gd name="connsiteY1" fmla="*/ 2174896 h 3698896"/>
              <a:gd name="connsiteX2" fmla="*/ 1040473 w 2994660"/>
              <a:gd name="connsiteY2" fmla="*/ 84279 h 3698896"/>
              <a:gd name="connsiteX3" fmla="*/ 1532144 w 2994660"/>
              <a:gd name="connsiteY3" fmla="*/ 562270 h 3698896"/>
              <a:gd name="connsiteX4" fmla="*/ 1897380 w 2994660"/>
              <a:gd name="connsiteY4" fmla="*/ 1969156 h 3698896"/>
              <a:gd name="connsiteX5" fmla="*/ 2354580 w 2994660"/>
              <a:gd name="connsiteY5" fmla="*/ 3058816 h 3698896"/>
              <a:gd name="connsiteX6" fmla="*/ 2994660 w 2994660"/>
              <a:gd name="connsiteY6" fmla="*/ 3698896 h 3698896"/>
              <a:gd name="connsiteX0" fmla="*/ 0 w 2994660"/>
              <a:gd name="connsiteY0" fmla="*/ 3703656 h 3703656"/>
              <a:gd name="connsiteX1" fmla="*/ 541020 w 2994660"/>
              <a:gd name="connsiteY1" fmla="*/ 2179656 h 3703656"/>
              <a:gd name="connsiteX2" fmla="*/ 1040473 w 2994660"/>
              <a:gd name="connsiteY2" fmla="*/ 89039 h 3703656"/>
              <a:gd name="connsiteX3" fmla="*/ 1532144 w 2994660"/>
              <a:gd name="connsiteY3" fmla="*/ 567030 h 3703656"/>
              <a:gd name="connsiteX4" fmla="*/ 1897380 w 2994660"/>
              <a:gd name="connsiteY4" fmla="*/ 1973916 h 3703656"/>
              <a:gd name="connsiteX5" fmla="*/ 2354580 w 2994660"/>
              <a:gd name="connsiteY5" fmla="*/ 3063576 h 3703656"/>
              <a:gd name="connsiteX6" fmla="*/ 2994660 w 2994660"/>
              <a:gd name="connsiteY6" fmla="*/ 3703656 h 370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4660" h="3703656">
                <a:moveTo>
                  <a:pt x="0" y="3703656"/>
                </a:moveTo>
                <a:cubicBezTo>
                  <a:pt x="158750" y="3285826"/>
                  <a:pt x="367608" y="2782092"/>
                  <a:pt x="541020" y="2179656"/>
                </a:cubicBezTo>
                <a:cubicBezTo>
                  <a:pt x="714432" y="1577220"/>
                  <a:pt x="875286" y="357810"/>
                  <a:pt x="1040473" y="89039"/>
                </a:cubicBezTo>
                <a:cubicBezTo>
                  <a:pt x="1205660" y="-179732"/>
                  <a:pt x="1421016" y="212638"/>
                  <a:pt x="1532144" y="567030"/>
                </a:cubicBezTo>
                <a:cubicBezTo>
                  <a:pt x="1643272" y="921422"/>
                  <a:pt x="1760307" y="1557825"/>
                  <a:pt x="1897380" y="1973916"/>
                </a:cubicBezTo>
                <a:cubicBezTo>
                  <a:pt x="2034453" y="2390007"/>
                  <a:pt x="2171700" y="2775286"/>
                  <a:pt x="2354580" y="3063576"/>
                </a:cubicBezTo>
                <a:cubicBezTo>
                  <a:pt x="2537460" y="3351866"/>
                  <a:pt x="2766060" y="3527761"/>
                  <a:pt x="2994660" y="3703656"/>
                </a:cubicBezTo>
              </a:path>
            </a:pathLst>
          </a:cu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84960" y="3890945"/>
            <a:ext cx="6126480" cy="2096220"/>
          </a:xfrm>
          <a:custGeom>
            <a:avLst/>
            <a:gdLst>
              <a:gd name="connsiteX0" fmla="*/ 0 w 2926080"/>
              <a:gd name="connsiteY0" fmla="*/ 3791007 h 3890067"/>
              <a:gd name="connsiteX1" fmla="*/ 472440 w 2926080"/>
              <a:gd name="connsiteY1" fmla="*/ 2366067 h 3890067"/>
              <a:gd name="connsiteX2" fmla="*/ 929640 w 2926080"/>
              <a:gd name="connsiteY2" fmla="*/ 255327 h 3890067"/>
              <a:gd name="connsiteX3" fmla="*/ 1645920 w 2926080"/>
              <a:gd name="connsiteY3" fmla="*/ 247707 h 3890067"/>
              <a:gd name="connsiteX4" fmla="*/ 1828800 w 2926080"/>
              <a:gd name="connsiteY4" fmla="*/ 2160327 h 3890067"/>
              <a:gd name="connsiteX5" fmla="*/ 2286000 w 2926080"/>
              <a:gd name="connsiteY5" fmla="*/ 3249987 h 3890067"/>
              <a:gd name="connsiteX6" fmla="*/ 2926080 w 2926080"/>
              <a:gd name="connsiteY6" fmla="*/ 3890067 h 3890067"/>
              <a:gd name="connsiteX0" fmla="*/ 0 w 2926080"/>
              <a:gd name="connsiteY0" fmla="*/ 3711669 h 3810729"/>
              <a:gd name="connsiteX1" fmla="*/ 472440 w 2926080"/>
              <a:gd name="connsiteY1" fmla="*/ 2286729 h 3810729"/>
              <a:gd name="connsiteX2" fmla="*/ 929640 w 2926080"/>
              <a:gd name="connsiteY2" fmla="*/ 175989 h 3810729"/>
              <a:gd name="connsiteX3" fmla="*/ 1524000 w 2926080"/>
              <a:gd name="connsiteY3" fmla="*/ 336009 h 3810729"/>
              <a:gd name="connsiteX4" fmla="*/ 1828800 w 2926080"/>
              <a:gd name="connsiteY4" fmla="*/ 2080989 h 3810729"/>
              <a:gd name="connsiteX5" fmla="*/ 2286000 w 2926080"/>
              <a:gd name="connsiteY5" fmla="*/ 3170649 h 3810729"/>
              <a:gd name="connsiteX6" fmla="*/ 2926080 w 2926080"/>
              <a:gd name="connsiteY6" fmla="*/ 3810729 h 3810729"/>
              <a:gd name="connsiteX0" fmla="*/ 0 w 2926080"/>
              <a:gd name="connsiteY0" fmla="*/ 3673990 h 3773050"/>
              <a:gd name="connsiteX1" fmla="*/ 472440 w 2926080"/>
              <a:gd name="connsiteY1" fmla="*/ 2249050 h 3773050"/>
              <a:gd name="connsiteX2" fmla="*/ 929640 w 2926080"/>
              <a:gd name="connsiteY2" fmla="*/ 138310 h 3773050"/>
              <a:gd name="connsiteX3" fmla="*/ 1516380 w 2926080"/>
              <a:gd name="connsiteY3" fmla="*/ 405010 h 3773050"/>
              <a:gd name="connsiteX4" fmla="*/ 1828800 w 2926080"/>
              <a:gd name="connsiteY4" fmla="*/ 2043310 h 3773050"/>
              <a:gd name="connsiteX5" fmla="*/ 2286000 w 2926080"/>
              <a:gd name="connsiteY5" fmla="*/ 3132970 h 3773050"/>
              <a:gd name="connsiteX6" fmla="*/ 2926080 w 2926080"/>
              <a:gd name="connsiteY6" fmla="*/ 3773050 h 3773050"/>
              <a:gd name="connsiteX0" fmla="*/ 0 w 2994660"/>
              <a:gd name="connsiteY0" fmla="*/ 3773050 h 3773050"/>
              <a:gd name="connsiteX1" fmla="*/ 541020 w 2994660"/>
              <a:gd name="connsiteY1" fmla="*/ 2249050 h 3773050"/>
              <a:gd name="connsiteX2" fmla="*/ 998220 w 2994660"/>
              <a:gd name="connsiteY2" fmla="*/ 138310 h 3773050"/>
              <a:gd name="connsiteX3" fmla="*/ 1584960 w 2994660"/>
              <a:gd name="connsiteY3" fmla="*/ 405010 h 3773050"/>
              <a:gd name="connsiteX4" fmla="*/ 1897380 w 2994660"/>
              <a:gd name="connsiteY4" fmla="*/ 2043310 h 3773050"/>
              <a:gd name="connsiteX5" fmla="*/ 2354580 w 2994660"/>
              <a:gd name="connsiteY5" fmla="*/ 3132970 h 3773050"/>
              <a:gd name="connsiteX6" fmla="*/ 2994660 w 2994660"/>
              <a:gd name="connsiteY6" fmla="*/ 3773050 h 3773050"/>
              <a:gd name="connsiteX0" fmla="*/ 0 w 2994660"/>
              <a:gd name="connsiteY0" fmla="*/ 3742528 h 3742528"/>
              <a:gd name="connsiteX1" fmla="*/ 541020 w 2994660"/>
              <a:gd name="connsiteY1" fmla="*/ 2218528 h 3742528"/>
              <a:gd name="connsiteX2" fmla="*/ 998220 w 2994660"/>
              <a:gd name="connsiteY2" fmla="*/ 107788 h 3742528"/>
              <a:gd name="connsiteX3" fmla="*/ 1532144 w 2994660"/>
              <a:gd name="connsiteY3" fmla="*/ 485164 h 3742528"/>
              <a:gd name="connsiteX4" fmla="*/ 1897380 w 2994660"/>
              <a:gd name="connsiteY4" fmla="*/ 2012788 h 3742528"/>
              <a:gd name="connsiteX5" fmla="*/ 2354580 w 2994660"/>
              <a:gd name="connsiteY5" fmla="*/ 3102448 h 3742528"/>
              <a:gd name="connsiteX6" fmla="*/ 2994660 w 2994660"/>
              <a:gd name="connsiteY6" fmla="*/ 3742528 h 3742528"/>
              <a:gd name="connsiteX0" fmla="*/ 0 w 2994660"/>
              <a:gd name="connsiteY0" fmla="*/ 3725404 h 3725404"/>
              <a:gd name="connsiteX1" fmla="*/ 541020 w 2994660"/>
              <a:gd name="connsiteY1" fmla="*/ 2201404 h 3725404"/>
              <a:gd name="connsiteX2" fmla="*/ 1040473 w 2994660"/>
              <a:gd name="connsiteY2" fmla="*/ 110787 h 3725404"/>
              <a:gd name="connsiteX3" fmla="*/ 1532144 w 2994660"/>
              <a:gd name="connsiteY3" fmla="*/ 468040 h 3725404"/>
              <a:gd name="connsiteX4" fmla="*/ 1897380 w 2994660"/>
              <a:gd name="connsiteY4" fmla="*/ 1995664 h 3725404"/>
              <a:gd name="connsiteX5" fmla="*/ 2354580 w 2994660"/>
              <a:gd name="connsiteY5" fmla="*/ 3085324 h 3725404"/>
              <a:gd name="connsiteX6" fmla="*/ 2994660 w 2994660"/>
              <a:gd name="connsiteY6" fmla="*/ 3725404 h 3725404"/>
              <a:gd name="connsiteX0" fmla="*/ 0 w 2994660"/>
              <a:gd name="connsiteY0" fmla="*/ 3698896 h 3698896"/>
              <a:gd name="connsiteX1" fmla="*/ 541020 w 2994660"/>
              <a:gd name="connsiteY1" fmla="*/ 2174896 h 3698896"/>
              <a:gd name="connsiteX2" fmla="*/ 1040473 w 2994660"/>
              <a:gd name="connsiteY2" fmla="*/ 84279 h 3698896"/>
              <a:gd name="connsiteX3" fmla="*/ 1532144 w 2994660"/>
              <a:gd name="connsiteY3" fmla="*/ 562270 h 3698896"/>
              <a:gd name="connsiteX4" fmla="*/ 1897380 w 2994660"/>
              <a:gd name="connsiteY4" fmla="*/ 1969156 h 3698896"/>
              <a:gd name="connsiteX5" fmla="*/ 2354580 w 2994660"/>
              <a:gd name="connsiteY5" fmla="*/ 3058816 h 3698896"/>
              <a:gd name="connsiteX6" fmla="*/ 2994660 w 2994660"/>
              <a:gd name="connsiteY6" fmla="*/ 3698896 h 3698896"/>
              <a:gd name="connsiteX0" fmla="*/ 0 w 2994660"/>
              <a:gd name="connsiteY0" fmla="*/ 3703656 h 3703656"/>
              <a:gd name="connsiteX1" fmla="*/ 541020 w 2994660"/>
              <a:gd name="connsiteY1" fmla="*/ 2179656 h 3703656"/>
              <a:gd name="connsiteX2" fmla="*/ 1040473 w 2994660"/>
              <a:gd name="connsiteY2" fmla="*/ 89039 h 3703656"/>
              <a:gd name="connsiteX3" fmla="*/ 1532144 w 2994660"/>
              <a:gd name="connsiteY3" fmla="*/ 567030 h 3703656"/>
              <a:gd name="connsiteX4" fmla="*/ 1897380 w 2994660"/>
              <a:gd name="connsiteY4" fmla="*/ 1973916 h 3703656"/>
              <a:gd name="connsiteX5" fmla="*/ 2354580 w 2994660"/>
              <a:gd name="connsiteY5" fmla="*/ 3063576 h 3703656"/>
              <a:gd name="connsiteX6" fmla="*/ 2994660 w 2994660"/>
              <a:gd name="connsiteY6" fmla="*/ 3703656 h 370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4660" h="3703656">
                <a:moveTo>
                  <a:pt x="0" y="3703656"/>
                </a:moveTo>
                <a:cubicBezTo>
                  <a:pt x="158750" y="3285826"/>
                  <a:pt x="367608" y="2782092"/>
                  <a:pt x="541020" y="2179656"/>
                </a:cubicBezTo>
                <a:cubicBezTo>
                  <a:pt x="714432" y="1577220"/>
                  <a:pt x="875286" y="357810"/>
                  <a:pt x="1040473" y="89039"/>
                </a:cubicBezTo>
                <a:cubicBezTo>
                  <a:pt x="1205660" y="-179732"/>
                  <a:pt x="1421016" y="212638"/>
                  <a:pt x="1532144" y="567030"/>
                </a:cubicBezTo>
                <a:cubicBezTo>
                  <a:pt x="1643272" y="921422"/>
                  <a:pt x="1760307" y="1557825"/>
                  <a:pt x="1897380" y="1973916"/>
                </a:cubicBezTo>
                <a:cubicBezTo>
                  <a:pt x="2034453" y="2390007"/>
                  <a:pt x="2171700" y="2775286"/>
                  <a:pt x="2354580" y="3063576"/>
                </a:cubicBezTo>
                <a:cubicBezTo>
                  <a:pt x="2537460" y="3351866"/>
                  <a:pt x="2766060" y="3527761"/>
                  <a:pt x="2994660" y="3703656"/>
                </a:cubicBezTo>
              </a:path>
            </a:pathLst>
          </a:custGeom>
          <a:ln w="38100">
            <a:solidFill>
              <a:schemeClr val="accent3">
                <a:lumMod val="7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760" y="186330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Extract, use and discard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6026" y="2992090"/>
            <a:ext cx="357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Recycle, technological improvements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1226" y="22326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8648" y="332582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6978" y="405908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2020" y="3735916"/>
            <a:ext cx="4124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Recycle, reuse, reduce consumption, technological improvements</a:t>
            </a:r>
          </a:p>
        </p:txBody>
      </p:sp>
    </p:spTree>
    <p:extLst>
      <p:ext uri="{BB962C8B-B14F-4D97-AF65-F5344CB8AC3E}">
        <p14:creationId xmlns:p14="http://schemas.microsoft.com/office/powerpoint/2010/main" val="2093010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 Music Sales, 1975-2009</a:t>
            </a:r>
          </a:p>
        </p:txBody>
      </p:sp>
      <p:graphicFrame>
        <p:nvGraphicFramePr>
          <p:cNvPr id="4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948016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3425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4. Resources, Technology and Society</a:t>
            </a:r>
          </a:p>
        </p:txBody>
      </p:sp>
      <p:sp>
        <p:nvSpPr>
          <p:cNvPr id="48132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Consumerism</a:t>
            </a:r>
          </a:p>
          <a:p>
            <a:pPr lvl="1" eaLnBrk="1" hangingPunct="1"/>
            <a:r>
              <a:rPr lang="en-US" dirty="0"/>
              <a:t>Consumption:</a:t>
            </a:r>
          </a:p>
          <a:p>
            <a:pPr lvl="2"/>
            <a:r>
              <a:rPr lang="en-US" dirty="0"/>
              <a:t>Always existed (mostly essential needs).</a:t>
            </a:r>
          </a:p>
          <a:p>
            <a:pPr lvl="2"/>
            <a:r>
              <a:rPr lang="en-US" dirty="0"/>
              <a:t>Part of social ideals; persona’s definition.</a:t>
            </a:r>
          </a:p>
          <a:p>
            <a:pPr lvl="1" eaLnBrk="1" hangingPunct="1"/>
            <a:r>
              <a:rPr lang="en-US" dirty="0"/>
              <a:t>Marketing:</a:t>
            </a:r>
          </a:p>
          <a:p>
            <a:pPr lvl="2"/>
            <a:r>
              <a:rPr lang="en-US" dirty="0"/>
              <a:t>Department store (facility designed to incite consumption).</a:t>
            </a:r>
          </a:p>
          <a:p>
            <a:pPr lvl="2"/>
            <a:r>
              <a:rPr lang="en-US" dirty="0"/>
              <a:t>Advertising (create wants and needs).</a:t>
            </a:r>
          </a:p>
          <a:p>
            <a:pPr lvl="2"/>
            <a:r>
              <a:rPr lang="en-US" dirty="0"/>
              <a:t>Fashion (planned obsolescence).</a:t>
            </a:r>
          </a:p>
          <a:p>
            <a:pPr lvl="1"/>
            <a:r>
              <a:rPr lang="en-US" dirty="0"/>
              <a:t>Buying power:</a:t>
            </a:r>
          </a:p>
          <a:p>
            <a:pPr lvl="2"/>
            <a:r>
              <a:rPr lang="en-US" dirty="0"/>
              <a:t>Mass consumption requires mass production.</a:t>
            </a:r>
          </a:p>
          <a:p>
            <a:pPr lvl="2"/>
            <a:r>
              <a:rPr lang="en-US" dirty="0"/>
              <a:t>Relative price reduction of consumption goods; “mass luxury”.</a:t>
            </a:r>
          </a:p>
          <a:p>
            <a:pPr lvl="2"/>
            <a:r>
              <a:rPr lang="en-US" dirty="0"/>
              <a:t>Higher wages.</a:t>
            </a:r>
          </a:p>
          <a:p>
            <a:pPr lvl="2"/>
            <a:r>
              <a:rPr lang="en-US" dirty="0"/>
              <a:t>Access to credit.</a:t>
            </a:r>
          </a:p>
        </p:txBody>
      </p:sp>
    </p:spTree>
    <p:extLst>
      <p:ext uri="{BB962C8B-B14F-4D97-AF65-F5344CB8AC3E}">
        <p14:creationId xmlns:p14="http://schemas.microsoft.com/office/powerpoint/2010/main" val="452119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and Psychology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0"/>
          <a:stretch/>
        </p:blipFill>
        <p:spPr bwMode="auto">
          <a:xfrm>
            <a:off x="30480" y="1637347"/>
            <a:ext cx="471678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9" t="3813" r="2090" b="1893"/>
          <a:stretch/>
        </p:blipFill>
        <p:spPr bwMode="auto">
          <a:xfrm>
            <a:off x="4777740" y="1119403"/>
            <a:ext cx="4274819" cy="553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75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Conditions of Usage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For personal and classroom use only</a:t>
            </a:r>
          </a:p>
          <a:p>
            <a:pPr lvl="1" eaLnBrk="1" hangingPunct="1"/>
            <a:r>
              <a:rPr lang="en-US"/>
              <a:t>Excludes any other forms of communication such as conference presentations, published reports and papers.</a:t>
            </a:r>
          </a:p>
          <a:p>
            <a:pPr eaLnBrk="1" hangingPunct="1"/>
            <a:r>
              <a:rPr lang="en-US"/>
              <a:t>No modification and redistribution permitted</a:t>
            </a:r>
          </a:p>
          <a:p>
            <a:pPr lvl="1" eaLnBrk="1" hangingPunct="1"/>
            <a:r>
              <a:rPr lang="en-US"/>
              <a:t>Cannot be published, in whole or in part, in any form (printed or electronic) and on any media without consent.</a:t>
            </a:r>
          </a:p>
          <a:p>
            <a:pPr eaLnBrk="1" hangingPunct="1"/>
            <a:r>
              <a:rPr lang="en-US"/>
              <a:t>Citation</a:t>
            </a:r>
          </a:p>
          <a:p>
            <a:pPr lvl="1" eaLnBrk="1" hangingPunct="1"/>
            <a:r>
              <a:rPr lang="en-US"/>
              <a:t>Dr. Jean-Paul Rodrigue, Dept. of Global Studies &amp; Geography, Hofstra University.</a:t>
            </a:r>
          </a:p>
        </p:txBody>
      </p:sp>
    </p:spTree>
    <p:extLst>
      <p:ext uri="{BB962C8B-B14F-4D97-AF65-F5344CB8AC3E}">
        <p14:creationId xmlns:p14="http://schemas.microsoft.com/office/powerpoint/2010/main" val="15416857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Stocks in Tons per Capita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413040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1421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Use of Resources, c2000 (USA=100)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946019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6712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Annual Resource Consumption per Person, 2001-2002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127863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5115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4. Resources, Technology and Society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“Resource Curse”</a:t>
            </a:r>
          </a:p>
          <a:p>
            <a:pPr lvl="1" eaLnBrk="1" hangingPunct="1"/>
            <a:r>
              <a:rPr lang="en-US" dirty="0"/>
              <a:t>Paradox:</a:t>
            </a:r>
          </a:p>
          <a:p>
            <a:pPr lvl="2" eaLnBrk="1" hangingPunct="1"/>
            <a:r>
              <a:rPr lang="en-US" dirty="0"/>
              <a:t>Many resource-rich countries have the poorest population.</a:t>
            </a:r>
          </a:p>
          <a:p>
            <a:pPr lvl="2" eaLnBrk="1" hangingPunct="1"/>
            <a:r>
              <a:rPr lang="en-US" dirty="0"/>
              <a:t>Particularly for resources that have a high concentration level (e.g. oil, diamonds, gold).</a:t>
            </a:r>
          </a:p>
          <a:p>
            <a:pPr lvl="1" eaLnBrk="1" hangingPunct="1"/>
            <a:r>
              <a:rPr lang="en-US" dirty="0"/>
              <a:t>Resources as a power support structure:</a:t>
            </a:r>
          </a:p>
          <a:p>
            <a:pPr lvl="2"/>
            <a:r>
              <a:rPr lang="en-US" dirty="0"/>
              <a:t>Prone to authoritarian rule, slow growth, corruption and conflict.</a:t>
            </a:r>
          </a:p>
          <a:p>
            <a:pPr lvl="2"/>
            <a:r>
              <a:rPr lang="en-US" dirty="0"/>
              <a:t>Resources used to finance armies, corruption and patronage.</a:t>
            </a:r>
          </a:p>
          <a:p>
            <a:pPr lvl="2"/>
            <a:r>
              <a:rPr lang="en-US" dirty="0"/>
              <a:t>Civil wars to gain control of resources.</a:t>
            </a:r>
          </a:p>
          <a:p>
            <a:pPr lvl="1" eaLnBrk="1" hangingPunct="1"/>
            <a:r>
              <a:rPr lang="en-US" dirty="0"/>
              <a:t>The “curse”:</a:t>
            </a:r>
          </a:p>
          <a:p>
            <a:pPr lvl="2"/>
            <a:r>
              <a:rPr lang="en-US" dirty="0"/>
              <a:t>Instead of resources being a vector for development and capital accumulation, they become a factor </a:t>
            </a:r>
            <a:r>
              <a:rPr lang="en-US"/>
              <a:t>of inequality.</a:t>
            </a:r>
          </a:p>
          <a:p>
            <a:pPr lvl="2"/>
            <a:r>
              <a:rPr lang="en-US" dirty="0"/>
              <a:t>Under investment in infrastructures, utilities, health and education.</a:t>
            </a:r>
          </a:p>
          <a:p>
            <a:pPr lvl="2"/>
            <a:r>
              <a:rPr lang="en-US" dirty="0"/>
              <a:t>Inverse relationship between natural resources and democracy.</a:t>
            </a:r>
          </a:p>
        </p:txBody>
      </p:sp>
    </p:spTree>
    <p:extLst>
      <p:ext uri="{BB962C8B-B14F-4D97-AF65-F5344CB8AC3E}">
        <p14:creationId xmlns:p14="http://schemas.microsoft.com/office/powerpoint/2010/main" val="638580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4. Resources, Technology and Society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 loss due to destruction</a:t>
            </a:r>
          </a:p>
          <a:p>
            <a:pPr lvl="1"/>
            <a:r>
              <a:rPr lang="en-US" dirty="0"/>
              <a:t>Natural and man causes can destroy resources.</a:t>
            </a:r>
          </a:p>
          <a:p>
            <a:pPr lvl="1"/>
            <a:r>
              <a:rPr lang="en-US" dirty="0"/>
              <a:t>Natural hazards:</a:t>
            </a:r>
          </a:p>
          <a:p>
            <a:pPr lvl="2"/>
            <a:r>
              <a:rPr lang="en-US" dirty="0"/>
              <a:t>Earthquakes.</a:t>
            </a:r>
          </a:p>
          <a:p>
            <a:pPr lvl="2"/>
            <a:r>
              <a:rPr lang="en-US" dirty="0"/>
              <a:t>Weather hazards (hurricanes, tornadoes, flooding).</a:t>
            </a:r>
          </a:p>
          <a:p>
            <a:pPr lvl="2"/>
            <a:r>
              <a:rPr lang="en-US" dirty="0"/>
              <a:t>Forest fires.</a:t>
            </a:r>
          </a:p>
          <a:p>
            <a:pPr lvl="1"/>
            <a:r>
              <a:rPr lang="en-US" dirty="0"/>
              <a:t>Pollution:</a:t>
            </a:r>
          </a:p>
          <a:p>
            <a:pPr lvl="2"/>
            <a:r>
              <a:rPr lang="en-US" dirty="0"/>
              <a:t>Reduces the quantity and quality of natural resources such as water.</a:t>
            </a:r>
          </a:p>
          <a:p>
            <a:pPr lvl="1"/>
            <a:r>
              <a:rPr lang="en-US" dirty="0"/>
              <a:t>Conflicts:</a:t>
            </a:r>
          </a:p>
          <a:p>
            <a:pPr lvl="2"/>
            <a:r>
              <a:rPr lang="en-US"/>
              <a:t>Destroyed </a:t>
            </a:r>
            <a:r>
              <a:rPr lang="en-US" dirty="0"/>
              <a:t>huge quantities of resources, material and human alike, throughout history.</a:t>
            </a:r>
          </a:p>
        </p:txBody>
      </p:sp>
    </p:spTree>
    <p:extLst>
      <p:ext uri="{BB962C8B-B14F-4D97-AF65-F5344CB8AC3E}">
        <p14:creationId xmlns:p14="http://schemas.microsoft.com/office/powerpoint/2010/main" val="1881077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– Natural Resources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The Atmosphere</a:t>
            </a:r>
          </a:p>
          <a:p>
            <a:pPr marL="457200" indent="-457200">
              <a:buAutoNum type="arabicPeriod"/>
            </a:pPr>
            <a:r>
              <a:rPr lang="en-US" dirty="0"/>
              <a:t>The Lithosphere</a:t>
            </a:r>
          </a:p>
          <a:p>
            <a:pPr marL="457200" indent="-457200">
              <a:buAutoNum type="arabicPeriod"/>
            </a:pPr>
            <a:r>
              <a:rPr lang="en-US" dirty="0"/>
              <a:t>The Hydrosphere</a:t>
            </a:r>
          </a:p>
          <a:p>
            <a:pPr marL="457200" indent="-457200">
              <a:buAutoNum type="arabicPeriod"/>
            </a:pPr>
            <a:r>
              <a:rPr lang="en-US" dirty="0"/>
              <a:t>The Ecosphere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074095" y="2446337"/>
            <a:ext cx="3929062" cy="40989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096445" y="2559050"/>
            <a:ext cx="1914525" cy="1914525"/>
          </a:xfrm>
          <a:prstGeom prst="ellipse">
            <a:avLst/>
          </a:prstGeom>
          <a:solidFill>
            <a:srgbClr val="99CCFF"/>
          </a:solidFill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4355082" y="4140200"/>
            <a:ext cx="1914525" cy="1914525"/>
          </a:xfrm>
          <a:prstGeom prst="ellipse">
            <a:avLst/>
          </a:prstGeom>
          <a:solidFill>
            <a:srgbClr val="3366FF"/>
          </a:solidFill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799707" y="4141787"/>
            <a:ext cx="1914525" cy="1914525"/>
          </a:xfrm>
          <a:prstGeom prst="ellipse">
            <a:avLst/>
          </a:prstGeom>
          <a:solidFill>
            <a:srgbClr val="FFCC99"/>
          </a:solidFill>
          <a:ln w="38100" algn="ctr">
            <a:solidFill>
              <a:srgbClr val="8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055170" y="3495675"/>
            <a:ext cx="1914525" cy="1914525"/>
          </a:xfrm>
          <a:prstGeom prst="ellipse">
            <a:avLst/>
          </a:prstGeom>
          <a:solidFill>
            <a:srgbClr val="CCFFCC"/>
          </a:solidFill>
          <a:ln w="38100" algn="ctr">
            <a:solidFill>
              <a:srgbClr val="0033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285357" y="4270375"/>
            <a:ext cx="1481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 i="0">
                <a:solidFill>
                  <a:srgbClr val="003300"/>
                </a:solidFill>
                <a:latin typeface="AvantGarde Bk BT"/>
              </a:rPr>
              <a:t>Ecosphere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221857" y="3076575"/>
            <a:ext cx="1704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 i="0">
                <a:solidFill>
                  <a:srgbClr val="000066"/>
                </a:solidFill>
                <a:latin typeface="AvantGarde Bk BT"/>
              </a:rPr>
              <a:t>Atmosphere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 rot="2700000">
            <a:off x="4246338" y="4985544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 i="0">
                <a:solidFill>
                  <a:srgbClr val="000066"/>
                </a:solidFill>
                <a:latin typeface="AvantGarde Bk BT"/>
              </a:rPr>
              <a:t>Hydrosphere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 rot="-2700000">
            <a:off x="6012432" y="5053012"/>
            <a:ext cx="1804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 i="0">
                <a:solidFill>
                  <a:srgbClr val="663300"/>
                </a:solidFill>
                <a:latin typeface="AvantGarde Bk BT"/>
              </a:rPr>
              <a:t>Lithosphere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286945" y="6069012"/>
            <a:ext cx="1373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 i="0">
                <a:solidFill>
                  <a:srgbClr val="CC3300"/>
                </a:solidFill>
                <a:latin typeface="AvantGarde Bk BT"/>
              </a:rPr>
              <a:t>Biosphere</a:t>
            </a:r>
          </a:p>
        </p:txBody>
      </p:sp>
    </p:spTree>
    <p:extLst>
      <p:ext uri="{BB962C8B-B14F-4D97-AF65-F5344CB8AC3E}">
        <p14:creationId xmlns:p14="http://schemas.microsoft.com/office/powerpoint/2010/main" val="2135631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1. The Environmental System</a:t>
            </a:r>
          </a:p>
        </p:txBody>
      </p:sp>
      <p:graphicFrame>
        <p:nvGraphicFramePr>
          <p:cNvPr id="475217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183415"/>
              </p:ext>
            </p:extLst>
          </p:nvPr>
        </p:nvGraphicFramePr>
        <p:xfrm>
          <a:off x="849313" y="1447800"/>
          <a:ext cx="8153400" cy="4025899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Atmosphere</a:t>
                      </a:r>
                    </a:p>
                  </a:txBody>
                  <a:tcPr marL="92075" marR="92075" marT="46042" marB="46042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Lithosphere</a:t>
                      </a:r>
                    </a:p>
                  </a:txBody>
                  <a:tcPr marL="92075" marR="92075" marT="46042" marB="46042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Hydrosphere</a:t>
                      </a:r>
                    </a:p>
                  </a:txBody>
                  <a:tcPr marL="92075" marR="92075" marT="46042" marB="46042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Ecosphere</a:t>
                      </a:r>
                    </a:p>
                  </a:txBody>
                  <a:tcPr marL="92075" marR="92075" marT="46042" marB="46042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Gas envelop surrounding the earth.</a:t>
                      </a:r>
                    </a:p>
                  </a:txBody>
                  <a:tcPr marL="92075" marR="92075" marT="46042" marB="46042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Thin crust between the mantle and the atmosphere.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Around 100 km thick.</a:t>
                      </a:r>
                    </a:p>
                  </a:txBody>
                  <a:tcPr marL="92075" marR="92075" marT="46042" marB="46042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Accumulation of water in all its states (solid, liquid and gas).</a:t>
                      </a:r>
                    </a:p>
                  </a:txBody>
                  <a:tcPr marL="92075" marR="92075" marT="46042" marB="46042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Set of all living organisms, including animals and vegetal.</a:t>
                      </a:r>
                    </a:p>
                  </a:txBody>
                  <a:tcPr marL="92075" marR="92075" marT="46042" marB="46042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2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Nitrogen (78%), oxygen (21%), and traces (remaining 1%) of carbon dioxide, argon, water vapor and other components.</a:t>
                      </a:r>
                    </a:p>
                  </a:txBody>
                  <a:tcPr marL="92075" marR="92075" marT="46042" marB="46042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Oxygen (47%), silicon (28%), aluminum (8%), iron (5%), calcium (4%), sodium (3%), potassium (3%) and magnesium (2%) in a crystalline state.</a:t>
                      </a:r>
                    </a:p>
                  </a:txBody>
                  <a:tcPr marL="92075" marR="92075" marT="46042" marB="46042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Elements dissolved it in (sodium, magnesium, calcium, chloride and sulfate).</a:t>
                      </a:r>
                    </a:p>
                  </a:txBody>
                  <a:tcPr marL="92075" marR="92075" marT="46042" marB="46042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42" marB="46042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2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Fast circulation. Main determinant of climate.</a:t>
                      </a:r>
                    </a:p>
                  </a:txBody>
                  <a:tcPr marL="92075" marR="92075" marT="46042" marB="46042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42" marB="46042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Water covers around 71% of the earth’s surface: 97% in oceans; 2% in ice (north and south poles); 1% in rivers, lakes, ground water and atmospheric vapor.</a:t>
                      </a:r>
                    </a:p>
                  </a:txBody>
                  <a:tcPr marL="92075" marR="92075" marT="46042" marB="46042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Very complex set of relationships with the atmosphere, hydrosphere and lithosphere.</a:t>
                      </a:r>
                    </a:p>
                  </a:txBody>
                  <a:tcPr marL="92075" marR="92075" marT="46042" marB="46042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952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Oval 8"/>
          <p:cNvSpPr>
            <a:spLocks noChangeArrowheads="1"/>
          </p:cNvSpPr>
          <p:nvPr/>
        </p:nvSpPr>
        <p:spPr bwMode="auto">
          <a:xfrm>
            <a:off x="833438" y="2298700"/>
            <a:ext cx="2992437" cy="2992438"/>
          </a:xfrm>
          <a:prstGeom prst="ellipse">
            <a:avLst/>
          </a:prstGeom>
          <a:solidFill>
            <a:srgbClr val="CCFF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Oval 7"/>
          <p:cNvSpPr>
            <a:spLocks noChangeArrowheads="1"/>
          </p:cNvSpPr>
          <p:nvPr/>
        </p:nvSpPr>
        <p:spPr bwMode="auto">
          <a:xfrm>
            <a:off x="996950" y="2462213"/>
            <a:ext cx="2659063" cy="2659062"/>
          </a:xfrm>
          <a:prstGeom prst="ellipse">
            <a:avLst/>
          </a:prstGeom>
          <a:solidFill>
            <a:srgbClr val="99CC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7429" name="Oval 5"/>
          <p:cNvSpPr>
            <a:spLocks noChangeArrowheads="1"/>
          </p:cNvSpPr>
          <p:nvPr/>
        </p:nvSpPr>
        <p:spPr bwMode="auto">
          <a:xfrm>
            <a:off x="1184275" y="2659063"/>
            <a:ext cx="2281238" cy="2281237"/>
          </a:xfrm>
          <a:prstGeom prst="ellipse">
            <a:avLst/>
          </a:prstGeom>
          <a:gradFill flip="none" rotWithShape="1">
            <a:gsLst>
              <a:gs pos="0">
                <a:srgbClr val="3366FF"/>
              </a:gs>
              <a:gs pos="50000">
                <a:srgbClr val="FF0000">
                  <a:alpha val="80000"/>
                </a:srgbClr>
              </a:gs>
              <a:gs pos="100000">
                <a:srgbClr val="3366FF"/>
              </a:gs>
            </a:gsLst>
            <a:lin ang="5400000" scaled="0"/>
            <a:tileRect/>
          </a:gradFill>
          <a:ln w="254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Wind Patterns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793875" y="1890713"/>
            <a:ext cx="10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Principle</a:t>
            </a:r>
          </a:p>
        </p:txBody>
      </p:sp>
      <p:sp>
        <p:nvSpPr>
          <p:cNvPr id="34826" name="Text Box 19"/>
          <p:cNvSpPr txBox="1">
            <a:spLocks noChangeArrowheads="1"/>
          </p:cNvSpPr>
          <p:nvPr/>
        </p:nvSpPr>
        <p:spPr bwMode="auto">
          <a:xfrm>
            <a:off x="1701800" y="3641725"/>
            <a:ext cx="1247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rial Narrow" pitchFamily="34" charset="0"/>
              </a:rPr>
              <a:t>Warm (Equator)</a:t>
            </a:r>
          </a:p>
        </p:txBody>
      </p:sp>
      <p:sp>
        <p:nvSpPr>
          <p:cNvPr id="34827" name="Text Box 20"/>
          <p:cNvSpPr txBox="1">
            <a:spLocks noChangeArrowheads="1"/>
          </p:cNvSpPr>
          <p:nvPr/>
        </p:nvSpPr>
        <p:spPr bwMode="auto">
          <a:xfrm>
            <a:off x="2093913" y="2687638"/>
            <a:ext cx="4619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Arial Narrow" pitchFamily="34" charset="0"/>
              </a:rPr>
              <a:t>Cold</a:t>
            </a:r>
          </a:p>
          <a:p>
            <a:pPr algn="ctr"/>
            <a:r>
              <a:rPr lang="en-US" sz="1600" b="1">
                <a:solidFill>
                  <a:srgbClr val="FFFFFF"/>
                </a:solidFill>
                <a:latin typeface="Arial Narrow" pitchFamily="34" charset="0"/>
              </a:rPr>
              <a:t>(Pole)</a:t>
            </a:r>
          </a:p>
        </p:txBody>
      </p:sp>
      <p:sp>
        <p:nvSpPr>
          <p:cNvPr id="34828" name="Text Box 21"/>
          <p:cNvSpPr txBox="1">
            <a:spLocks noChangeArrowheads="1"/>
          </p:cNvSpPr>
          <p:nvPr/>
        </p:nvSpPr>
        <p:spPr bwMode="auto">
          <a:xfrm>
            <a:off x="2068513" y="4398963"/>
            <a:ext cx="4619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Arial Narrow" pitchFamily="34" charset="0"/>
              </a:rPr>
              <a:t>Cold</a:t>
            </a:r>
          </a:p>
          <a:p>
            <a:pPr algn="ctr"/>
            <a:r>
              <a:rPr lang="en-US" sz="1600" b="1">
                <a:solidFill>
                  <a:srgbClr val="FFFFFF"/>
                </a:solidFill>
                <a:latin typeface="Arial Narrow" pitchFamily="34" charset="0"/>
              </a:rPr>
              <a:t>(Pole)</a:t>
            </a:r>
          </a:p>
        </p:txBody>
      </p:sp>
      <p:sp>
        <p:nvSpPr>
          <p:cNvPr id="34829" name="Freeform 22"/>
          <p:cNvSpPr>
            <a:spLocks/>
          </p:cNvSpPr>
          <p:nvPr/>
        </p:nvSpPr>
        <p:spPr bwMode="auto">
          <a:xfrm>
            <a:off x="933450" y="2444750"/>
            <a:ext cx="1320800" cy="1247775"/>
          </a:xfrm>
          <a:custGeom>
            <a:avLst/>
            <a:gdLst>
              <a:gd name="T0" fmla="*/ 2147483647 w 832"/>
              <a:gd name="T1" fmla="*/ 0 h 786"/>
              <a:gd name="T2" fmla="*/ 2147483647 w 832"/>
              <a:gd name="T3" fmla="*/ 2147483647 h 786"/>
              <a:gd name="T4" fmla="*/ 2147483647 w 832"/>
              <a:gd name="T5" fmla="*/ 2147483647 h 786"/>
              <a:gd name="T6" fmla="*/ 2147483647 w 832"/>
              <a:gd name="T7" fmla="*/ 2147483647 h 786"/>
              <a:gd name="T8" fmla="*/ 2147483647 w 832"/>
              <a:gd name="T9" fmla="*/ 2147483647 h 786"/>
              <a:gd name="T10" fmla="*/ 2147483647 w 832"/>
              <a:gd name="T11" fmla="*/ 2147483647 h 786"/>
              <a:gd name="T12" fmla="*/ 2147483647 w 832"/>
              <a:gd name="T13" fmla="*/ 2147483647 h 786"/>
              <a:gd name="T14" fmla="*/ 2147483647 w 832"/>
              <a:gd name="T15" fmla="*/ 2147483647 h 786"/>
              <a:gd name="T16" fmla="*/ 0 w 832"/>
              <a:gd name="T17" fmla="*/ 2147483647 h 7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32"/>
              <a:gd name="T28" fmla="*/ 0 h 786"/>
              <a:gd name="T29" fmla="*/ 832 w 832"/>
              <a:gd name="T30" fmla="*/ 786 h 7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32" h="786">
                <a:moveTo>
                  <a:pt x="799" y="0"/>
                </a:moveTo>
                <a:cubicBezTo>
                  <a:pt x="801" y="14"/>
                  <a:pt x="832" y="58"/>
                  <a:pt x="805" y="82"/>
                </a:cubicBezTo>
                <a:cubicBezTo>
                  <a:pt x="778" y="106"/>
                  <a:pt x="695" y="118"/>
                  <a:pt x="635" y="141"/>
                </a:cubicBezTo>
                <a:cubicBezTo>
                  <a:pt x="575" y="164"/>
                  <a:pt x="501" y="184"/>
                  <a:pt x="441" y="223"/>
                </a:cubicBezTo>
                <a:cubicBezTo>
                  <a:pt x="381" y="262"/>
                  <a:pt x="322" y="314"/>
                  <a:pt x="276" y="376"/>
                </a:cubicBezTo>
                <a:cubicBezTo>
                  <a:pt x="230" y="438"/>
                  <a:pt x="188" y="536"/>
                  <a:pt x="164" y="594"/>
                </a:cubicBezTo>
                <a:cubicBezTo>
                  <a:pt x="140" y="652"/>
                  <a:pt x="152" y="692"/>
                  <a:pt x="135" y="723"/>
                </a:cubicBezTo>
                <a:cubicBezTo>
                  <a:pt x="118" y="754"/>
                  <a:pt x="86" y="786"/>
                  <a:pt x="64" y="782"/>
                </a:cubicBezTo>
                <a:cubicBezTo>
                  <a:pt x="42" y="778"/>
                  <a:pt x="13" y="716"/>
                  <a:pt x="0" y="699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Freeform 23"/>
          <p:cNvSpPr>
            <a:spLocks/>
          </p:cNvSpPr>
          <p:nvPr/>
        </p:nvSpPr>
        <p:spPr bwMode="auto">
          <a:xfrm>
            <a:off x="941388" y="2344738"/>
            <a:ext cx="1250950" cy="1163637"/>
          </a:xfrm>
          <a:custGeom>
            <a:avLst/>
            <a:gdLst>
              <a:gd name="T0" fmla="*/ 2147483647 w 788"/>
              <a:gd name="T1" fmla="*/ 2147483647 h 733"/>
              <a:gd name="T2" fmla="*/ 2147483647 w 788"/>
              <a:gd name="T3" fmla="*/ 2147483647 h 733"/>
              <a:gd name="T4" fmla="*/ 2147483647 w 788"/>
              <a:gd name="T5" fmla="*/ 2147483647 h 733"/>
              <a:gd name="T6" fmla="*/ 2147483647 w 788"/>
              <a:gd name="T7" fmla="*/ 2147483647 h 733"/>
              <a:gd name="T8" fmla="*/ 2147483647 w 788"/>
              <a:gd name="T9" fmla="*/ 2147483647 h 733"/>
              <a:gd name="T10" fmla="*/ 2147483647 w 788"/>
              <a:gd name="T11" fmla="*/ 2147483647 h 7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88"/>
              <a:gd name="T19" fmla="*/ 0 h 733"/>
              <a:gd name="T20" fmla="*/ 788 w 788"/>
              <a:gd name="T21" fmla="*/ 733 h 7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8" h="733">
                <a:moveTo>
                  <a:pt x="1" y="733"/>
                </a:moveTo>
                <a:cubicBezTo>
                  <a:pt x="5" y="709"/>
                  <a:pt x="0" y="648"/>
                  <a:pt x="18" y="592"/>
                </a:cubicBezTo>
                <a:cubicBezTo>
                  <a:pt x="36" y="536"/>
                  <a:pt x="51" y="474"/>
                  <a:pt x="112" y="398"/>
                </a:cubicBezTo>
                <a:cubicBezTo>
                  <a:pt x="173" y="322"/>
                  <a:pt x="287" y="197"/>
                  <a:pt x="383" y="133"/>
                </a:cubicBezTo>
                <a:cubicBezTo>
                  <a:pt x="479" y="69"/>
                  <a:pt x="621" y="32"/>
                  <a:pt x="688" y="16"/>
                </a:cubicBezTo>
                <a:cubicBezTo>
                  <a:pt x="755" y="0"/>
                  <a:pt x="767" y="34"/>
                  <a:pt x="788" y="39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Freeform 24"/>
          <p:cNvSpPr>
            <a:spLocks/>
          </p:cNvSpPr>
          <p:nvPr/>
        </p:nvSpPr>
        <p:spPr bwMode="auto">
          <a:xfrm>
            <a:off x="914400" y="3790950"/>
            <a:ext cx="1241425" cy="1303338"/>
          </a:xfrm>
          <a:custGeom>
            <a:avLst/>
            <a:gdLst>
              <a:gd name="T0" fmla="*/ 2147483647 w 782"/>
              <a:gd name="T1" fmla="*/ 2147483647 h 821"/>
              <a:gd name="T2" fmla="*/ 2147483647 w 782"/>
              <a:gd name="T3" fmla="*/ 2147483647 h 821"/>
              <a:gd name="T4" fmla="*/ 2147483647 w 782"/>
              <a:gd name="T5" fmla="*/ 2147483647 h 821"/>
              <a:gd name="T6" fmla="*/ 2147483647 w 782"/>
              <a:gd name="T7" fmla="*/ 2147483647 h 821"/>
              <a:gd name="T8" fmla="*/ 2147483647 w 782"/>
              <a:gd name="T9" fmla="*/ 2147483647 h 821"/>
              <a:gd name="T10" fmla="*/ 2147483647 w 782"/>
              <a:gd name="T11" fmla="*/ 2147483647 h 821"/>
              <a:gd name="T12" fmla="*/ 2147483647 w 782"/>
              <a:gd name="T13" fmla="*/ 2147483647 h 821"/>
              <a:gd name="T14" fmla="*/ 0 w 782"/>
              <a:gd name="T15" fmla="*/ 2147483647 h 8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82"/>
              <a:gd name="T25" fmla="*/ 0 h 821"/>
              <a:gd name="T26" fmla="*/ 782 w 782"/>
              <a:gd name="T27" fmla="*/ 821 h 8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2" h="821">
                <a:moveTo>
                  <a:pt x="764" y="821"/>
                </a:moveTo>
                <a:cubicBezTo>
                  <a:pt x="763" y="812"/>
                  <a:pt x="782" y="790"/>
                  <a:pt x="752" y="768"/>
                </a:cubicBezTo>
                <a:cubicBezTo>
                  <a:pt x="722" y="746"/>
                  <a:pt x="642" y="716"/>
                  <a:pt x="582" y="686"/>
                </a:cubicBezTo>
                <a:cubicBezTo>
                  <a:pt x="522" y="656"/>
                  <a:pt x="452" y="633"/>
                  <a:pt x="394" y="586"/>
                </a:cubicBezTo>
                <a:cubicBezTo>
                  <a:pt x="336" y="539"/>
                  <a:pt x="275" y="475"/>
                  <a:pt x="235" y="404"/>
                </a:cubicBezTo>
                <a:cubicBezTo>
                  <a:pt x="195" y="333"/>
                  <a:pt x="172" y="221"/>
                  <a:pt x="153" y="157"/>
                </a:cubicBezTo>
                <a:cubicBezTo>
                  <a:pt x="134" y="93"/>
                  <a:pt x="144" y="44"/>
                  <a:pt x="118" y="22"/>
                </a:cubicBezTo>
                <a:cubicBezTo>
                  <a:pt x="92" y="0"/>
                  <a:pt x="25" y="27"/>
                  <a:pt x="0" y="28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Freeform 25"/>
          <p:cNvSpPr>
            <a:spLocks/>
          </p:cNvSpPr>
          <p:nvPr/>
        </p:nvSpPr>
        <p:spPr bwMode="auto">
          <a:xfrm>
            <a:off x="884238" y="3862388"/>
            <a:ext cx="1223962" cy="1317625"/>
          </a:xfrm>
          <a:custGeom>
            <a:avLst/>
            <a:gdLst>
              <a:gd name="T0" fmla="*/ 2147483647 w 771"/>
              <a:gd name="T1" fmla="*/ 0 h 830"/>
              <a:gd name="T2" fmla="*/ 2147483647 w 771"/>
              <a:gd name="T3" fmla="*/ 2147483647 h 830"/>
              <a:gd name="T4" fmla="*/ 2147483647 w 771"/>
              <a:gd name="T5" fmla="*/ 2147483647 h 830"/>
              <a:gd name="T6" fmla="*/ 2147483647 w 771"/>
              <a:gd name="T7" fmla="*/ 2147483647 h 830"/>
              <a:gd name="T8" fmla="*/ 2147483647 w 771"/>
              <a:gd name="T9" fmla="*/ 2147483647 h 830"/>
              <a:gd name="T10" fmla="*/ 2147483647 w 771"/>
              <a:gd name="T11" fmla="*/ 2147483647 h 830"/>
              <a:gd name="T12" fmla="*/ 2147483647 w 771"/>
              <a:gd name="T13" fmla="*/ 2147483647 h 8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1"/>
              <a:gd name="T22" fmla="*/ 0 h 830"/>
              <a:gd name="T23" fmla="*/ 771 w 771"/>
              <a:gd name="T24" fmla="*/ 830 h 8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1" h="830">
                <a:moveTo>
                  <a:pt x="7" y="0"/>
                </a:moveTo>
                <a:cubicBezTo>
                  <a:pt x="3" y="36"/>
                  <a:pt x="0" y="72"/>
                  <a:pt x="13" y="130"/>
                </a:cubicBezTo>
                <a:cubicBezTo>
                  <a:pt x="26" y="188"/>
                  <a:pt x="41" y="264"/>
                  <a:pt x="84" y="347"/>
                </a:cubicBezTo>
                <a:cubicBezTo>
                  <a:pt x="127" y="430"/>
                  <a:pt x="207" y="560"/>
                  <a:pt x="272" y="629"/>
                </a:cubicBezTo>
                <a:cubicBezTo>
                  <a:pt x="337" y="698"/>
                  <a:pt x="415" y="732"/>
                  <a:pt x="477" y="764"/>
                </a:cubicBezTo>
                <a:cubicBezTo>
                  <a:pt x="539" y="796"/>
                  <a:pt x="593" y="816"/>
                  <a:pt x="642" y="823"/>
                </a:cubicBezTo>
                <a:cubicBezTo>
                  <a:pt x="691" y="830"/>
                  <a:pt x="744" y="810"/>
                  <a:pt x="771" y="806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Oval 26"/>
          <p:cNvSpPr>
            <a:spLocks noChangeArrowheads="1"/>
          </p:cNvSpPr>
          <p:nvPr/>
        </p:nvSpPr>
        <p:spPr bwMode="auto">
          <a:xfrm>
            <a:off x="4486275" y="2101850"/>
            <a:ext cx="3398838" cy="3398838"/>
          </a:xfrm>
          <a:prstGeom prst="ellipse">
            <a:avLst/>
          </a:prstGeom>
          <a:solidFill>
            <a:srgbClr val="FFFFFF">
              <a:alpha val="79999"/>
            </a:srgbClr>
          </a:solidFill>
          <a:ln w="508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Line 27"/>
          <p:cNvSpPr>
            <a:spLocks noChangeShapeType="1"/>
          </p:cNvSpPr>
          <p:nvPr/>
        </p:nvSpPr>
        <p:spPr bwMode="auto">
          <a:xfrm>
            <a:off x="4516438" y="3802063"/>
            <a:ext cx="332898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5" name="Freeform 28"/>
          <p:cNvSpPr>
            <a:spLocks/>
          </p:cNvSpPr>
          <p:nvPr/>
        </p:nvSpPr>
        <p:spPr bwMode="auto">
          <a:xfrm>
            <a:off x="7756525" y="2916238"/>
            <a:ext cx="685800" cy="849312"/>
          </a:xfrm>
          <a:custGeom>
            <a:avLst/>
            <a:gdLst>
              <a:gd name="T0" fmla="*/ 2147483647 w 432"/>
              <a:gd name="T1" fmla="*/ 0 h 535"/>
              <a:gd name="T2" fmla="*/ 2147483647 w 432"/>
              <a:gd name="T3" fmla="*/ 2147483647 h 535"/>
              <a:gd name="T4" fmla="*/ 2147483647 w 432"/>
              <a:gd name="T5" fmla="*/ 2147483647 h 535"/>
              <a:gd name="T6" fmla="*/ 2147483647 w 432"/>
              <a:gd name="T7" fmla="*/ 2147483647 h 535"/>
              <a:gd name="T8" fmla="*/ 2147483647 w 432"/>
              <a:gd name="T9" fmla="*/ 2147483647 h 535"/>
              <a:gd name="T10" fmla="*/ 2147483647 w 432"/>
              <a:gd name="T11" fmla="*/ 2147483647 h 535"/>
              <a:gd name="T12" fmla="*/ 2147483647 w 432"/>
              <a:gd name="T13" fmla="*/ 2147483647 h 535"/>
              <a:gd name="T14" fmla="*/ 2147483647 w 432"/>
              <a:gd name="T15" fmla="*/ 2147483647 h 5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2"/>
              <a:gd name="T25" fmla="*/ 0 h 535"/>
              <a:gd name="T26" fmla="*/ 432 w 432"/>
              <a:gd name="T27" fmla="*/ 535 h 5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2" h="535">
                <a:moveTo>
                  <a:pt x="56" y="0"/>
                </a:moveTo>
                <a:cubicBezTo>
                  <a:pt x="30" y="4"/>
                  <a:pt x="4" y="8"/>
                  <a:pt x="2" y="30"/>
                </a:cubicBezTo>
                <a:cubicBezTo>
                  <a:pt x="0" y="52"/>
                  <a:pt x="25" y="79"/>
                  <a:pt x="44" y="134"/>
                </a:cubicBezTo>
                <a:cubicBezTo>
                  <a:pt x="63" y="189"/>
                  <a:pt x="103" y="299"/>
                  <a:pt x="117" y="358"/>
                </a:cubicBezTo>
                <a:cubicBezTo>
                  <a:pt x="131" y="417"/>
                  <a:pt x="113" y="463"/>
                  <a:pt x="129" y="491"/>
                </a:cubicBezTo>
                <a:cubicBezTo>
                  <a:pt x="145" y="519"/>
                  <a:pt x="170" y="522"/>
                  <a:pt x="214" y="528"/>
                </a:cubicBezTo>
                <a:cubicBezTo>
                  <a:pt x="258" y="534"/>
                  <a:pt x="360" y="535"/>
                  <a:pt x="396" y="528"/>
                </a:cubicBezTo>
                <a:cubicBezTo>
                  <a:pt x="432" y="521"/>
                  <a:pt x="432" y="503"/>
                  <a:pt x="432" y="485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6" name="Freeform 29"/>
          <p:cNvSpPr>
            <a:spLocks/>
          </p:cNvSpPr>
          <p:nvPr/>
        </p:nvSpPr>
        <p:spPr bwMode="auto">
          <a:xfrm>
            <a:off x="7894638" y="2887663"/>
            <a:ext cx="595312" cy="750887"/>
          </a:xfrm>
          <a:custGeom>
            <a:avLst/>
            <a:gdLst>
              <a:gd name="T0" fmla="*/ 2147483647 w 375"/>
              <a:gd name="T1" fmla="*/ 2147483647 h 473"/>
              <a:gd name="T2" fmla="*/ 2147483647 w 375"/>
              <a:gd name="T3" fmla="*/ 2147483647 h 473"/>
              <a:gd name="T4" fmla="*/ 2147483647 w 375"/>
              <a:gd name="T5" fmla="*/ 2147483647 h 473"/>
              <a:gd name="T6" fmla="*/ 2147483647 w 375"/>
              <a:gd name="T7" fmla="*/ 2147483647 h 473"/>
              <a:gd name="T8" fmla="*/ 0 w 375"/>
              <a:gd name="T9" fmla="*/ 2147483647 h 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5"/>
              <a:gd name="T16" fmla="*/ 0 h 473"/>
              <a:gd name="T17" fmla="*/ 375 w 375"/>
              <a:gd name="T18" fmla="*/ 473 h 4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5" h="473">
                <a:moveTo>
                  <a:pt x="351" y="473"/>
                </a:moveTo>
                <a:cubicBezTo>
                  <a:pt x="363" y="439"/>
                  <a:pt x="375" y="405"/>
                  <a:pt x="351" y="339"/>
                </a:cubicBezTo>
                <a:cubicBezTo>
                  <a:pt x="327" y="273"/>
                  <a:pt x="247" y="133"/>
                  <a:pt x="206" y="79"/>
                </a:cubicBezTo>
                <a:cubicBezTo>
                  <a:pt x="165" y="25"/>
                  <a:pt x="137" y="24"/>
                  <a:pt x="103" y="12"/>
                </a:cubicBezTo>
                <a:cubicBezTo>
                  <a:pt x="69" y="0"/>
                  <a:pt x="34" y="3"/>
                  <a:pt x="0" y="6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7" name="Text Box 30"/>
          <p:cNvSpPr txBox="1">
            <a:spLocks noChangeArrowheads="1"/>
          </p:cNvSpPr>
          <p:nvPr/>
        </p:nvSpPr>
        <p:spPr bwMode="auto">
          <a:xfrm>
            <a:off x="7924800" y="3219450"/>
            <a:ext cx="5445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>
                <a:latin typeface="Arial Narrow" pitchFamily="34" charset="0"/>
              </a:rPr>
              <a:t>Hadley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>Cell</a:t>
            </a:r>
          </a:p>
        </p:txBody>
      </p:sp>
      <p:sp>
        <p:nvSpPr>
          <p:cNvPr id="34838" name="Line 31"/>
          <p:cNvSpPr>
            <a:spLocks noChangeShapeType="1"/>
          </p:cNvSpPr>
          <p:nvPr/>
        </p:nvSpPr>
        <p:spPr bwMode="auto">
          <a:xfrm>
            <a:off x="4764088" y="2981325"/>
            <a:ext cx="28384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9" name="Freeform 32"/>
          <p:cNvSpPr>
            <a:spLocks/>
          </p:cNvSpPr>
          <p:nvPr/>
        </p:nvSpPr>
        <p:spPr bwMode="auto">
          <a:xfrm>
            <a:off x="7210425" y="2119313"/>
            <a:ext cx="566738" cy="739775"/>
          </a:xfrm>
          <a:custGeom>
            <a:avLst/>
            <a:gdLst>
              <a:gd name="T0" fmla="*/ 2147483647 w 357"/>
              <a:gd name="T1" fmla="*/ 2147483647 h 466"/>
              <a:gd name="T2" fmla="*/ 2147483647 w 357"/>
              <a:gd name="T3" fmla="*/ 2147483647 h 466"/>
              <a:gd name="T4" fmla="*/ 2147483647 w 357"/>
              <a:gd name="T5" fmla="*/ 2147483647 h 466"/>
              <a:gd name="T6" fmla="*/ 2147483647 w 357"/>
              <a:gd name="T7" fmla="*/ 2147483647 h 466"/>
              <a:gd name="T8" fmla="*/ 2147483647 w 357"/>
              <a:gd name="T9" fmla="*/ 2147483647 h 466"/>
              <a:gd name="T10" fmla="*/ 2147483647 w 357"/>
              <a:gd name="T11" fmla="*/ 2147483647 h 466"/>
              <a:gd name="T12" fmla="*/ 2147483647 w 357"/>
              <a:gd name="T13" fmla="*/ 2147483647 h 4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7"/>
              <a:gd name="T22" fmla="*/ 0 h 466"/>
              <a:gd name="T23" fmla="*/ 357 w 357"/>
              <a:gd name="T24" fmla="*/ 466 h 4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7" h="466">
                <a:moveTo>
                  <a:pt x="357" y="448"/>
                </a:moveTo>
                <a:cubicBezTo>
                  <a:pt x="336" y="457"/>
                  <a:pt x="316" y="466"/>
                  <a:pt x="290" y="448"/>
                </a:cubicBezTo>
                <a:cubicBezTo>
                  <a:pt x="264" y="430"/>
                  <a:pt x="238" y="382"/>
                  <a:pt x="199" y="338"/>
                </a:cubicBezTo>
                <a:cubicBezTo>
                  <a:pt x="160" y="294"/>
                  <a:pt x="84" y="228"/>
                  <a:pt x="54" y="187"/>
                </a:cubicBezTo>
                <a:cubicBezTo>
                  <a:pt x="24" y="146"/>
                  <a:pt x="24" y="119"/>
                  <a:pt x="17" y="90"/>
                </a:cubicBezTo>
                <a:cubicBezTo>
                  <a:pt x="10" y="61"/>
                  <a:pt x="0" y="22"/>
                  <a:pt x="11" y="11"/>
                </a:cubicBezTo>
                <a:cubicBezTo>
                  <a:pt x="22" y="0"/>
                  <a:pt x="53" y="11"/>
                  <a:pt x="84" y="23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0" name="Freeform 33"/>
          <p:cNvSpPr>
            <a:spLocks/>
          </p:cNvSpPr>
          <p:nvPr/>
        </p:nvSpPr>
        <p:spPr bwMode="auto">
          <a:xfrm>
            <a:off x="7362825" y="2184400"/>
            <a:ext cx="596900" cy="646113"/>
          </a:xfrm>
          <a:custGeom>
            <a:avLst/>
            <a:gdLst>
              <a:gd name="T0" fmla="*/ 0 w 376"/>
              <a:gd name="T1" fmla="*/ 0 h 407"/>
              <a:gd name="T2" fmla="*/ 2147483647 w 376"/>
              <a:gd name="T3" fmla="*/ 2147483647 h 407"/>
              <a:gd name="T4" fmla="*/ 2147483647 w 376"/>
              <a:gd name="T5" fmla="*/ 2147483647 h 407"/>
              <a:gd name="T6" fmla="*/ 2147483647 w 376"/>
              <a:gd name="T7" fmla="*/ 2147483647 h 407"/>
              <a:gd name="T8" fmla="*/ 2147483647 w 376"/>
              <a:gd name="T9" fmla="*/ 2147483647 h 4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6"/>
              <a:gd name="T16" fmla="*/ 0 h 407"/>
              <a:gd name="T17" fmla="*/ 376 w 376"/>
              <a:gd name="T18" fmla="*/ 407 h 4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6" h="407">
                <a:moveTo>
                  <a:pt x="0" y="0"/>
                </a:moveTo>
                <a:cubicBezTo>
                  <a:pt x="59" y="40"/>
                  <a:pt x="118" y="80"/>
                  <a:pt x="176" y="134"/>
                </a:cubicBezTo>
                <a:cubicBezTo>
                  <a:pt x="234" y="188"/>
                  <a:pt x="316" y="281"/>
                  <a:pt x="346" y="322"/>
                </a:cubicBezTo>
                <a:cubicBezTo>
                  <a:pt x="376" y="363"/>
                  <a:pt x="369" y="368"/>
                  <a:pt x="358" y="382"/>
                </a:cubicBezTo>
                <a:cubicBezTo>
                  <a:pt x="347" y="396"/>
                  <a:pt x="295" y="402"/>
                  <a:pt x="279" y="407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Text Box 35"/>
          <p:cNvSpPr txBox="1">
            <a:spLocks noChangeArrowheads="1"/>
          </p:cNvSpPr>
          <p:nvPr/>
        </p:nvSpPr>
        <p:spPr bwMode="auto">
          <a:xfrm>
            <a:off x="4913313" y="3675230"/>
            <a:ext cx="2632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dirty="0" err="1">
                <a:solidFill>
                  <a:srgbClr val="A50021"/>
                </a:solidFill>
                <a:latin typeface="Impact" pitchFamily="34" charset="0"/>
              </a:rPr>
              <a:t>Intertropical</a:t>
            </a:r>
            <a:r>
              <a:rPr lang="en-US" sz="1600" dirty="0">
                <a:solidFill>
                  <a:srgbClr val="A50021"/>
                </a:solidFill>
                <a:latin typeface="Impact" pitchFamily="34" charset="0"/>
              </a:rPr>
              <a:t> Convergence Zone</a:t>
            </a:r>
          </a:p>
        </p:txBody>
      </p:sp>
      <p:sp>
        <p:nvSpPr>
          <p:cNvPr id="34842" name="Text Box 36"/>
          <p:cNvSpPr txBox="1">
            <a:spLocks noChangeArrowheads="1"/>
          </p:cNvSpPr>
          <p:nvPr/>
        </p:nvSpPr>
        <p:spPr bwMode="auto">
          <a:xfrm>
            <a:off x="5486400" y="2859088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A50021"/>
                </a:solidFill>
                <a:latin typeface="Impact" pitchFamily="34" charset="0"/>
              </a:rPr>
              <a:t>Horse Latitudes</a:t>
            </a:r>
          </a:p>
        </p:txBody>
      </p:sp>
      <p:sp>
        <p:nvSpPr>
          <p:cNvPr id="34843" name="Freeform 37"/>
          <p:cNvSpPr>
            <a:spLocks/>
          </p:cNvSpPr>
          <p:nvPr/>
        </p:nvSpPr>
        <p:spPr bwMode="auto">
          <a:xfrm>
            <a:off x="6919913" y="2060575"/>
            <a:ext cx="263525" cy="319088"/>
          </a:xfrm>
          <a:custGeom>
            <a:avLst/>
            <a:gdLst>
              <a:gd name="T0" fmla="*/ 0 w 166"/>
              <a:gd name="T1" fmla="*/ 2147483647 h 201"/>
              <a:gd name="T2" fmla="*/ 2147483647 w 166"/>
              <a:gd name="T3" fmla="*/ 2147483647 h 201"/>
              <a:gd name="T4" fmla="*/ 2147483647 w 166"/>
              <a:gd name="T5" fmla="*/ 2147483647 h 201"/>
              <a:gd name="T6" fmla="*/ 2147483647 w 166"/>
              <a:gd name="T7" fmla="*/ 2147483647 h 201"/>
              <a:gd name="T8" fmla="*/ 2147483647 w 166"/>
              <a:gd name="T9" fmla="*/ 0 h 2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201"/>
              <a:gd name="T17" fmla="*/ 166 w 166"/>
              <a:gd name="T18" fmla="*/ 201 h 2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201">
                <a:moveTo>
                  <a:pt x="0" y="84"/>
                </a:moveTo>
                <a:cubicBezTo>
                  <a:pt x="38" y="100"/>
                  <a:pt x="77" y="116"/>
                  <a:pt x="104" y="133"/>
                </a:cubicBezTo>
                <a:cubicBezTo>
                  <a:pt x="131" y="150"/>
                  <a:pt x="162" y="201"/>
                  <a:pt x="164" y="188"/>
                </a:cubicBezTo>
                <a:cubicBezTo>
                  <a:pt x="166" y="175"/>
                  <a:pt x="135" y="85"/>
                  <a:pt x="116" y="54"/>
                </a:cubicBezTo>
                <a:cubicBezTo>
                  <a:pt x="97" y="23"/>
                  <a:pt x="73" y="11"/>
                  <a:pt x="49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Freeform 38"/>
          <p:cNvSpPr>
            <a:spLocks/>
          </p:cNvSpPr>
          <p:nvPr/>
        </p:nvSpPr>
        <p:spPr bwMode="auto">
          <a:xfrm>
            <a:off x="6230938" y="1879600"/>
            <a:ext cx="698500" cy="295275"/>
          </a:xfrm>
          <a:custGeom>
            <a:avLst/>
            <a:gdLst>
              <a:gd name="T0" fmla="*/ 2147483647 w 440"/>
              <a:gd name="T1" fmla="*/ 2147483647 h 186"/>
              <a:gd name="T2" fmla="*/ 2147483647 w 440"/>
              <a:gd name="T3" fmla="*/ 2147483647 h 186"/>
              <a:gd name="T4" fmla="*/ 2147483647 w 440"/>
              <a:gd name="T5" fmla="*/ 2147483647 h 186"/>
              <a:gd name="T6" fmla="*/ 2147483647 w 440"/>
              <a:gd name="T7" fmla="*/ 2147483647 h 186"/>
              <a:gd name="T8" fmla="*/ 2147483647 w 440"/>
              <a:gd name="T9" fmla="*/ 2147483647 h 186"/>
              <a:gd name="T10" fmla="*/ 2147483647 w 440"/>
              <a:gd name="T11" fmla="*/ 2147483647 h 186"/>
              <a:gd name="T12" fmla="*/ 2147483647 w 440"/>
              <a:gd name="T13" fmla="*/ 2147483647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0"/>
              <a:gd name="T22" fmla="*/ 0 h 186"/>
              <a:gd name="T23" fmla="*/ 440 w 440"/>
              <a:gd name="T24" fmla="*/ 186 h 1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0" h="186">
                <a:moveTo>
                  <a:pt x="440" y="114"/>
                </a:moveTo>
                <a:cubicBezTo>
                  <a:pt x="337" y="77"/>
                  <a:pt x="235" y="41"/>
                  <a:pt x="168" y="23"/>
                </a:cubicBezTo>
                <a:cubicBezTo>
                  <a:pt x="101" y="5"/>
                  <a:pt x="67" y="0"/>
                  <a:pt x="40" y="4"/>
                </a:cubicBezTo>
                <a:cubicBezTo>
                  <a:pt x="13" y="8"/>
                  <a:pt x="0" y="30"/>
                  <a:pt x="4" y="47"/>
                </a:cubicBezTo>
                <a:cubicBezTo>
                  <a:pt x="8" y="64"/>
                  <a:pt x="25" y="94"/>
                  <a:pt x="65" y="107"/>
                </a:cubicBezTo>
                <a:cubicBezTo>
                  <a:pt x="105" y="120"/>
                  <a:pt x="192" y="113"/>
                  <a:pt x="246" y="126"/>
                </a:cubicBezTo>
                <a:cubicBezTo>
                  <a:pt x="300" y="139"/>
                  <a:pt x="346" y="162"/>
                  <a:pt x="392" y="186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5" name="Text Box 39"/>
          <p:cNvSpPr txBox="1">
            <a:spLocks noChangeArrowheads="1"/>
          </p:cNvSpPr>
          <p:nvPr/>
        </p:nvSpPr>
        <p:spPr bwMode="auto">
          <a:xfrm>
            <a:off x="7620000" y="2082800"/>
            <a:ext cx="4619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>
                <a:latin typeface="Arial Narrow" pitchFamily="34" charset="0"/>
              </a:rPr>
              <a:t>Ferrel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latin typeface="Arial Narrow" pitchFamily="34" charset="0"/>
              </a:rPr>
              <a:t>Cell</a:t>
            </a:r>
          </a:p>
        </p:txBody>
      </p:sp>
      <p:sp>
        <p:nvSpPr>
          <p:cNvPr id="34846" name="Text Box 40"/>
          <p:cNvSpPr txBox="1">
            <a:spLocks noChangeArrowheads="1"/>
          </p:cNvSpPr>
          <p:nvPr/>
        </p:nvSpPr>
        <p:spPr bwMode="auto">
          <a:xfrm>
            <a:off x="6583363" y="1579563"/>
            <a:ext cx="4159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>
                <a:latin typeface="Arial Narrow" pitchFamily="34" charset="0"/>
              </a:rPr>
              <a:t>Polar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latin typeface="Arial Narrow" pitchFamily="34" charset="0"/>
              </a:rPr>
              <a:t>Cell</a:t>
            </a:r>
          </a:p>
        </p:txBody>
      </p:sp>
      <p:sp>
        <p:nvSpPr>
          <p:cNvPr id="34847" name="Line 41"/>
          <p:cNvSpPr>
            <a:spLocks noChangeShapeType="1"/>
          </p:cNvSpPr>
          <p:nvPr/>
        </p:nvSpPr>
        <p:spPr bwMode="auto">
          <a:xfrm>
            <a:off x="5399088" y="2343150"/>
            <a:ext cx="155892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8" name="Text Box 42"/>
          <p:cNvSpPr txBox="1">
            <a:spLocks noChangeArrowheads="1"/>
          </p:cNvSpPr>
          <p:nvPr/>
        </p:nvSpPr>
        <p:spPr bwMode="auto">
          <a:xfrm>
            <a:off x="5705475" y="2201863"/>
            <a:ext cx="901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A50021"/>
                </a:solidFill>
                <a:latin typeface="Impact" pitchFamily="34" charset="0"/>
              </a:rPr>
              <a:t>Polar Front</a:t>
            </a:r>
          </a:p>
        </p:txBody>
      </p:sp>
      <p:sp>
        <p:nvSpPr>
          <p:cNvPr id="34849" name="Freeform 43"/>
          <p:cNvSpPr>
            <a:spLocks/>
          </p:cNvSpPr>
          <p:nvPr/>
        </p:nvSpPr>
        <p:spPr bwMode="auto">
          <a:xfrm>
            <a:off x="7778750" y="3808413"/>
            <a:ext cx="642938" cy="860425"/>
          </a:xfrm>
          <a:custGeom>
            <a:avLst/>
            <a:gdLst>
              <a:gd name="T0" fmla="*/ 2147483647 w 405"/>
              <a:gd name="T1" fmla="*/ 2147483647 h 542"/>
              <a:gd name="T2" fmla="*/ 2147483647 w 405"/>
              <a:gd name="T3" fmla="*/ 2147483647 h 542"/>
              <a:gd name="T4" fmla="*/ 2147483647 w 405"/>
              <a:gd name="T5" fmla="*/ 2147483647 h 542"/>
              <a:gd name="T6" fmla="*/ 2147483647 w 405"/>
              <a:gd name="T7" fmla="*/ 2147483647 h 542"/>
              <a:gd name="T8" fmla="*/ 2147483647 w 405"/>
              <a:gd name="T9" fmla="*/ 2147483647 h 542"/>
              <a:gd name="T10" fmla="*/ 2147483647 w 405"/>
              <a:gd name="T11" fmla="*/ 2147483647 h 542"/>
              <a:gd name="T12" fmla="*/ 2147483647 w 405"/>
              <a:gd name="T13" fmla="*/ 2147483647 h 542"/>
              <a:gd name="T14" fmla="*/ 2147483647 w 405"/>
              <a:gd name="T15" fmla="*/ 2147483647 h 5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5"/>
              <a:gd name="T25" fmla="*/ 0 h 542"/>
              <a:gd name="T26" fmla="*/ 405 w 405"/>
              <a:gd name="T27" fmla="*/ 542 h 5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5" h="542">
                <a:moveTo>
                  <a:pt x="48" y="542"/>
                </a:moveTo>
                <a:cubicBezTo>
                  <a:pt x="30" y="535"/>
                  <a:pt x="10" y="527"/>
                  <a:pt x="5" y="511"/>
                </a:cubicBezTo>
                <a:cubicBezTo>
                  <a:pt x="0" y="495"/>
                  <a:pt x="9" y="477"/>
                  <a:pt x="17" y="445"/>
                </a:cubicBezTo>
                <a:cubicBezTo>
                  <a:pt x="25" y="413"/>
                  <a:pt x="37" y="368"/>
                  <a:pt x="54" y="317"/>
                </a:cubicBezTo>
                <a:cubicBezTo>
                  <a:pt x="71" y="266"/>
                  <a:pt x="108" y="187"/>
                  <a:pt x="120" y="141"/>
                </a:cubicBezTo>
                <a:cubicBezTo>
                  <a:pt x="132" y="95"/>
                  <a:pt x="101" y="61"/>
                  <a:pt x="126" y="38"/>
                </a:cubicBezTo>
                <a:cubicBezTo>
                  <a:pt x="151" y="15"/>
                  <a:pt x="226" y="0"/>
                  <a:pt x="272" y="2"/>
                </a:cubicBezTo>
                <a:cubicBezTo>
                  <a:pt x="318" y="4"/>
                  <a:pt x="377" y="41"/>
                  <a:pt x="405" y="51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0" name="Freeform 44"/>
          <p:cNvSpPr>
            <a:spLocks/>
          </p:cNvSpPr>
          <p:nvPr/>
        </p:nvSpPr>
        <p:spPr bwMode="auto">
          <a:xfrm>
            <a:off x="7893050" y="3927475"/>
            <a:ext cx="538163" cy="776288"/>
          </a:xfrm>
          <a:custGeom>
            <a:avLst/>
            <a:gdLst>
              <a:gd name="T0" fmla="*/ 2147483647 w 339"/>
              <a:gd name="T1" fmla="*/ 0 h 489"/>
              <a:gd name="T2" fmla="*/ 2147483647 w 339"/>
              <a:gd name="T3" fmla="*/ 2147483647 h 489"/>
              <a:gd name="T4" fmla="*/ 2147483647 w 339"/>
              <a:gd name="T5" fmla="*/ 2147483647 h 489"/>
              <a:gd name="T6" fmla="*/ 2147483647 w 339"/>
              <a:gd name="T7" fmla="*/ 2147483647 h 489"/>
              <a:gd name="T8" fmla="*/ 2147483647 w 339"/>
              <a:gd name="T9" fmla="*/ 2147483647 h 489"/>
              <a:gd name="T10" fmla="*/ 0 w 339"/>
              <a:gd name="T11" fmla="*/ 2147483647 h 4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9"/>
              <a:gd name="T19" fmla="*/ 0 h 489"/>
              <a:gd name="T20" fmla="*/ 339 w 339"/>
              <a:gd name="T21" fmla="*/ 489 h 4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9" h="489">
                <a:moveTo>
                  <a:pt x="339" y="0"/>
                </a:moveTo>
                <a:cubicBezTo>
                  <a:pt x="336" y="16"/>
                  <a:pt x="334" y="32"/>
                  <a:pt x="315" y="79"/>
                </a:cubicBezTo>
                <a:cubicBezTo>
                  <a:pt x="296" y="126"/>
                  <a:pt x="254" y="222"/>
                  <a:pt x="224" y="285"/>
                </a:cubicBezTo>
                <a:cubicBezTo>
                  <a:pt x="194" y="348"/>
                  <a:pt x="160" y="422"/>
                  <a:pt x="133" y="455"/>
                </a:cubicBezTo>
                <a:cubicBezTo>
                  <a:pt x="106" y="488"/>
                  <a:pt x="82" y="481"/>
                  <a:pt x="60" y="485"/>
                </a:cubicBezTo>
                <a:cubicBezTo>
                  <a:pt x="38" y="489"/>
                  <a:pt x="19" y="484"/>
                  <a:pt x="0" y="479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1" name="Freeform 45"/>
          <p:cNvSpPr>
            <a:spLocks/>
          </p:cNvSpPr>
          <p:nvPr/>
        </p:nvSpPr>
        <p:spPr bwMode="auto">
          <a:xfrm>
            <a:off x="7218363" y="4689475"/>
            <a:ext cx="577850" cy="733425"/>
          </a:xfrm>
          <a:custGeom>
            <a:avLst/>
            <a:gdLst>
              <a:gd name="T0" fmla="*/ 2147483647 w 364"/>
              <a:gd name="T1" fmla="*/ 2147483647 h 462"/>
              <a:gd name="T2" fmla="*/ 2147483647 w 364"/>
              <a:gd name="T3" fmla="*/ 2147483647 h 462"/>
              <a:gd name="T4" fmla="*/ 2147483647 w 364"/>
              <a:gd name="T5" fmla="*/ 2147483647 h 462"/>
              <a:gd name="T6" fmla="*/ 2147483647 w 364"/>
              <a:gd name="T7" fmla="*/ 2147483647 h 462"/>
              <a:gd name="T8" fmla="*/ 2147483647 w 364"/>
              <a:gd name="T9" fmla="*/ 2147483647 h 462"/>
              <a:gd name="T10" fmla="*/ 2147483647 w 364"/>
              <a:gd name="T11" fmla="*/ 2147483647 h 462"/>
              <a:gd name="T12" fmla="*/ 2147483647 w 364"/>
              <a:gd name="T13" fmla="*/ 2147483647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4"/>
              <a:gd name="T22" fmla="*/ 0 h 462"/>
              <a:gd name="T23" fmla="*/ 364 w 364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4" h="462">
                <a:moveTo>
                  <a:pt x="364" y="35"/>
                </a:moveTo>
                <a:cubicBezTo>
                  <a:pt x="346" y="17"/>
                  <a:pt x="328" y="0"/>
                  <a:pt x="303" y="17"/>
                </a:cubicBezTo>
                <a:cubicBezTo>
                  <a:pt x="278" y="34"/>
                  <a:pt x="253" y="92"/>
                  <a:pt x="213" y="138"/>
                </a:cubicBezTo>
                <a:cubicBezTo>
                  <a:pt x="173" y="184"/>
                  <a:pt x="94" y="260"/>
                  <a:pt x="61" y="296"/>
                </a:cubicBezTo>
                <a:cubicBezTo>
                  <a:pt x="28" y="332"/>
                  <a:pt x="20" y="331"/>
                  <a:pt x="12" y="356"/>
                </a:cubicBezTo>
                <a:cubicBezTo>
                  <a:pt x="4" y="381"/>
                  <a:pt x="0" y="432"/>
                  <a:pt x="12" y="447"/>
                </a:cubicBezTo>
                <a:cubicBezTo>
                  <a:pt x="24" y="462"/>
                  <a:pt x="54" y="454"/>
                  <a:pt x="85" y="44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2" name="Freeform 46"/>
          <p:cNvSpPr>
            <a:spLocks/>
          </p:cNvSpPr>
          <p:nvPr/>
        </p:nvSpPr>
        <p:spPr bwMode="auto">
          <a:xfrm>
            <a:off x="7372350" y="4745038"/>
            <a:ext cx="550863" cy="635000"/>
          </a:xfrm>
          <a:custGeom>
            <a:avLst/>
            <a:gdLst>
              <a:gd name="T0" fmla="*/ 0 w 347"/>
              <a:gd name="T1" fmla="*/ 2147483647 h 400"/>
              <a:gd name="T2" fmla="*/ 2147483647 w 347"/>
              <a:gd name="T3" fmla="*/ 2147483647 h 400"/>
              <a:gd name="T4" fmla="*/ 2147483647 w 347"/>
              <a:gd name="T5" fmla="*/ 2147483647 h 400"/>
              <a:gd name="T6" fmla="*/ 2147483647 w 347"/>
              <a:gd name="T7" fmla="*/ 0 h 400"/>
              <a:gd name="T8" fmla="*/ 0 60000 65536"/>
              <a:gd name="T9" fmla="*/ 0 60000 65536"/>
              <a:gd name="T10" fmla="*/ 0 60000 65536"/>
              <a:gd name="T11" fmla="*/ 0 60000 65536"/>
              <a:gd name="T12" fmla="*/ 0 w 347"/>
              <a:gd name="T13" fmla="*/ 0 h 400"/>
              <a:gd name="T14" fmla="*/ 347 w 347"/>
              <a:gd name="T15" fmla="*/ 400 h 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7" h="400">
                <a:moveTo>
                  <a:pt x="0" y="400"/>
                </a:moveTo>
                <a:cubicBezTo>
                  <a:pt x="113" y="310"/>
                  <a:pt x="227" y="221"/>
                  <a:pt x="285" y="164"/>
                </a:cubicBezTo>
                <a:cubicBezTo>
                  <a:pt x="343" y="107"/>
                  <a:pt x="345" y="88"/>
                  <a:pt x="346" y="61"/>
                </a:cubicBezTo>
                <a:cubicBezTo>
                  <a:pt x="347" y="34"/>
                  <a:pt x="319" y="17"/>
                  <a:pt x="291" y="0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3" name="Freeform 47"/>
          <p:cNvSpPr>
            <a:spLocks/>
          </p:cNvSpPr>
          <p:nvPr/>
        </p:nvSpPr>
        <p:spPr bwMode="auto">
          <a:xfrm>
            <a:off x="6919913" y="5256213"/>
            <a:ext cx="274637" cy="258762"/>
          </a:xfrm>
          <a:custGeom>
            <a:avLst/>
            <a:gdLst>
              <a:gd name="T0" fmla="*/ 0 w 173"/>
              <a:gd name="T1" fmla="*/ 2147483647 h 163"/>
              <a:gd name="T2" fmla="*/ 2147483647 w 173"/>
              <a:gd name="T3" fmla="*/ 2147483647 h 163"/>
              <a:gd name="T4" fmla="*/ 2147483647 w 173"/>
              <a:gd name="T5" fmla="*/ 2147483647 h 163"/>
              <a:gd name="T6" fmla="*/ 0 60000 65536"/>
              <a:gd name="T7" fmla="*/ 0 60000 65536"/>
              <a:gd name="T8" fmla="*/ 0 60000 65536"/>
              <a:gd name="T9" fmla="*/ 0 w 173"/>
              <a:gd name="T10" fmla="*/ 0 h 163"/>
              <a:gd name="T11" fmla="*/ 173 w 173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" h="163">
                <a:moveTo>
                  <a:pt x="0" y="96"/>
                </a:moveTo>
                <a:cubicBezTo>
                  <a:pt x="75" y="50"/>
                  <a:pt x="155" y="0"/>
                  <a:pt x="164" y="11"/>
                </a:cubicBezTo>
                <a:cubicBezTo>
                  <a:pt x="173" y="22"/>
                  <a:pt x="78" y="131"/>
                  <a:pt x="55" y="163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4" name="Freeform 48"/>
          <p:cNvSpPr>
            <a:spLocks/>
          </p:cNvSpPr>
          <p:nvPr/>
        </p:nvSpPr>
        <p:spPr bwMode="auto">
          <a:xfrm>
            <a:off x="6189663" y="5438775"/>
            <a:ext cx="779462" cy="254000"/>
          </a:xfrm>
          <a:custGeom>
            <a:avLst/>
            <a:gdLst>
              <a:gd name="T0" fmla="*/ 2147483647 w 491"/>
              <a:gd name="T1" fmla="*/ 2147483647 h 160"/>
              <a:gd name="T2" fmla="*/ 2147483647 w 491"/>
              <a:gd name="T3" fmla="*/ 2147483647 h 160"/>
              <a:gd name="T4" fmla="*/ 2147483647 w 491"/>
              <a:gd name="T5" fmla="*/ 2147483647 h 160"/>
              <a:gd name="T6" fmla="*/ 2147483647 w 491"/>
              <a:gd name="T7" fmla="*/ 2147483647 h 160"/>
              <a:gd name="T8" fmla="*/ 2147483647 w 491"/>
              <a:gd name="T9" fmla="*/ 2147483647 h 160"/>
              <a:gd name="T10" fmla="*/ 2147483647 w 491"/>
              <a:gd name="T11" fmla="*/ 0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1"/>
              <a:gd name="T19" fmla="*/ 0 h 160"/>
              <a:gd name="T20" fmla="*/ 491 w 491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1" h="160">
                <a:moveTo>
                  <a:pt x="491" y="66"/>
                </a:moveTo>
                <a:cubicBezTo>
                  <a:pt x="399" y="95"/>
                  <a:pt x="307" y="125"/>
                  <a:pt x="236" y="139"/>
                </a:cubicBezTo>
                <a:cubicBezTo>
                  <a:pt x="165" y="153"/>
                  <a:pt x="101" y="160"/>
                  <a:pt x="66" y="151"/>
                </a:cubicBezTo>
                <a:cubicBezTo>
                  <a:pt x="31" y="142"/>
                  <a:pt x="0" y="99"/>
                  <a:pt x="24" y="84"/>
                </a:cubicBezTo>
                <a:cubicBezTo>
                  <a:pt x="48" y="69"/>
                  <a:pt x="146" y="74"/>
                  <a:pt x="212" y="60"/>
                </a:cubicBezTo>
                <a:cubicBezTo>
                  <a:pt x="278" y="46"/>
                  <a:pt x="348" y="23"/>
                  <a:pt x="418" y="0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5" name="Freeform 49"/>
          <p:cNvSpPr>
            <a:spLocks/>
          </p:cNvSpPr>
          <p:nvPr/>
        </p:nvSpPr>
        <p:spPr bwMode="auto">
          <a:xfrm>
            <a:off x="5165725" y="5249863"/>
            <a:ext cx="273050" cy="284162"/>
          </a:xfrm>
          <a:custGeom>
            <a:avLst/>
            <a:gdLst>
              <a:gd name="T0" fmla="*/ 2147483647 w 172"/>
              <a:gd name="T1" fmla="*/ 2147483647 h 179"/>
              <a:gd name="T2" fmla="*/ 2147483647 w 172"/>
              <a:gd name="T3" fmla="*/ 2147483647 h 179"/>
              <a:gd name="T4" fmla="*/ 2147483647 w 172"/>
              <a:gd name="T5" fmla="*/ 2147483647 h 179"/>
              <a:gd name="T6" fmla="*/ 2147483647 w 172"/>
              <a:gd name="T7" fmla="*/ 2147483647 h 179"/>
              <a:gd name="T8" fmla="*/ 2147483647 w 172"/>
              <a:gd name="T9" fmla="*/ 2147483647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"/>
              <a:gd name="T16" fmla="*/ 0 h 179"/>
              <a:gd name="T17" fmla="*/ 172 w 172"/>
              <a:gd name="T18" fmla="*/ 179 h 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" h="179">
                <a:moveTo>
                  <a:pt x="172" y="112"/>
                </a:moveTo>
                <a:cubicBezTo>
                  <a:pt x="159" y="103"/>
                  <a:pt x="115" y="76"/>
                  <a:pt x="93" y="58"/>
                </a:cubicBezTo>
                <a:cubicBezTo>
                  <a:pt x="71" y="40"/>
                  <a:pt x="51" y="6"/>
                  <a:pt x="38" y="3"/>
                </a:cubicBezTo>
                <a:cubicBezTo>
                  <a:pt x="25" y="0"/>
                  <a:pt x="0" y="11"/>
                  <a:pt x="14" y="40"/>
                </a:cubicBezTo>
                <a:cubicBezTo>
                  <a:pt x="28" y="69"/>
                  <a:pt x="100" y="150"/>
                  <a:pt x="123" y="179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6" name="Freeform 50"/>
          <p:cNvSpPr>
            <a:spLocks/>
          </p:cNvSpPr>
          <p:nvPr/>
        </p:nvSpPr>
        <p:spPr bwMode="auto">
          <a:xfrm>
            <a:off x="5399088" y="5427663"/>
            <a:ext cx="746125" cy="279400"/>
          </a:xfrm>
          <a:custGeom>
            <a:avLst/>
            <a:gdLst>
              <a:gd name="T0" fmla="*/ 0 w 470"/>
              <a:gd name="T1" fmla="*/ 2147483647 h 176"/>
              <a:gd name="T2" fmla="*/ 2147483647 w 470"/>
              <a:gd name="T3" fmla="*/ 2147483647 h 176"/>
              <a:gd name="T4" fmla="*/ 2147483647 w 470"/>
              <a:gd name="T5" fmla="*/ 2147483647 h 176"/>
              <a:gd name="T6" fmla="*/ 2147483647 w 470"/>
              <a:gd name="T7" fmla="*/ 2147483647 h 176"/>
              <a:gd name="T8" fmla="*/ 2147483647 w 470"/>
              <a:gd name="T9" fmla="*/ 2147483647 h 176"/>
              <a:gd name="T10" fmla="*/ 2147483647 w 470"/>
              <a:gd name="T11" fmla="*/ 2147483647 h 176"/>
              <a:gd name="T12" fmla="*/ 2147483647 w 470"/>
              <a:gd name="T13" fmla="*/ 0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0"/>
              <a:gd name="T22" fmla="*/ 0 h 176"/>
              <a:gd name="T23" fmla="*/ 470 w 47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0" h="176">
                <a:moveTo>
                  <a:pt x="0" y="67"/>
                </a:moveTo>
                <a:cubicBezTo>
                  <a:pt x="95" y="101"/>
                  <a:pt x="190" y="135"/>
                  <a:pt x="261" y="152"/>
                </a:cubicBezTo>
                <a:cubicBezTo>
                  <a:pt x="332" y="169"/>
                  <a:pt x="391" y="176"/>
                  <a:pt x="425" y="170"/>
                </a:cubicBezTo>
                <a:cubicBezTo>
                  <a:pt x="459" y="164"/>
                  <a:pt x="470" y="130"/>
                  <a:pt x="467" y="116"/>
                </a:cubicBezTo>
                <a:cubicBezTo>
                  <a:pt x="464" y="102"/>
                  <a:pt x="455" y="97"/>
                  <a:pt x="407" y="85"/>
                </a:cubicBezTo>
                <a:cubicBezTo>
                  <a:pt x="359" y="73"/>
                  <a:pt x="235" y="57"/>
                  <a:pt x="176" y="43"/>
                </a:cubicBezTo>
                <a:cubicBezTo>
                  <a:pt x="117" y="29"/>
                  <a:pt x="86" y="14"/>
                  <a:pt x="55" y="0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7" name="Freeform 51"/>
          <p:cNvSpPr>
            <a:spLocks/>
          </p:cNvSpPr>
          <p:nvPr/>
        </p:nvSpPr>
        <p:spPr bwMode="auto">
          <a:xfrm>
            <a:off x="4572000" y="4716463"/>
            <a:ext cx="598488" cy="754062"/>
          </a:xfrm>
          <a:custGeom>
            <a:avLst/>
            <a:gdLst>
              <a:gd name="T0" fmla="*/ 0 w 377"/>
              <a:gd name="T1" fmla="*/ 2147483647 h 475"/>
              <a:gd name="T2" fmla="*/ 2147483647 w 377"/>
              <a:gd name="T3" fmla="*/ 2147483647 h 475"/>
              <a:gd name="T4" fmla="*/ 2147483647 w 377"/>
              <a:gd name="T5" fmla="*/ 2147483647 h 475"/>
              <a:gd name="T6" fmla="*/ 2147483647 w 377"/>
              <a:gd name="T7" fmla="*/ 2147483647 h 475"/>
              <a:gd name="T8" fmla="*/ 2147483647 w 377"/>
              <a:gd name="T9" fmla="*/ 2147483647 h 475"/>
              <a:gd name="T10" fmla="*/ 2147483647 w 377"/>
              <a:gd name="T11" fmla="*/ 2147483647 h 475"/>
              <a:gd name="T12" fmla="*/ 2147483647 w 377"/>
              <a:gd name="T13" fmla="*/ 2147483647 h 4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7"/>
              <a:gd name="T22" fmla="*/ 0 h 475"/>
              <a:gd name="T23" fmla="*/ 377 w 377"/>
              <a:gd name="T24" fmla="*/ 475 h 4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7" h="475">
                <a:moveTo>
                  <a:pt x="0" y="18"/>
                </a:moveTo>
                <a:cubicBezTo>
                  <a:pt x="27" y="9"/>
                  <a:pt x="55" y="0"/>
                  <a:pt x="85" y="24"/>
                </a:cubicBezTo>
                <a:cubicBezTo>
                  <a:pt x="115" y="48"/>
                  <a:pt x="145" y="121"/>
                  <a:pt x="182" y="164"/>
                </a:cubicBezTo>
                <a:cubicBezTo>
                  <a:pt x="219" y="207"/>
                  <a:pt x="281" y="248"/>
                  <a:pt x="309" y="285"/>
                </a:cubicBezTo>
                <a:cubicBezTo>
                  <a:pt x="337" y="322"/>
                  <a:pt x="343" y="358"/>
                  <a:pt x="352" y="388"/>
                </a:cubicBezTo>
                <a:cubicBezTo>
                  <a:pt x="361" y="418"/>
                  <a:pt x="377" y="459"/>
                  <a:pt x="364" y="467"/>
                </a:cubicBezTo>
                <a:cubicBezTo>
                  <a:pt x="351" y="475"/>
                  <a:pt x="312" y="455"/>
                  <a:pt x="273" y="43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8" name="Freeform 52"/>
          <p:cNvSpPr>
            <a:spLocks/>
          </p:cNvSpPr>
          <p:nvPr/>
        </p:nvSpPr>
        <p:spPr bwMode="auto">
          <a:xfrm>
            <a:off x="4411663" y="4754563"/>
            <a:ext cx="574675" cy="625475"/>
          </a:xfrm>
          <a:custGeom>
            <a:avLst/>
            <a:gdLst>
              <a:gd name="T0" fmla="*/ 2147483647 w 362"/>
              <a:gd name="T1" fmla="*/ 2147483647 h 394"/>
              <a:gd name="T2" fmla="*/ 2147483647 w 362"/>
              <a:gd name="T3" fmla="*/ 2147483647 h 394"/>
              <a:gd name="T4" fmla="*/ 2147483647 w 362"/>
              <a:gd name="T5" fmla="*/ 2147483647 h 394"/>
              <a:gd name="T6" fmla="*/ 2147483647 w 362"/>
              <a:gd name="T7" fmla="*/ 2147483647 h 394"/>
              <a:gd name="T8" fmla="*/ 2147483647 w 362"/>
              <a:gd name="T9" fmla="*/ 0 h 3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2"/>
              <a:gd name="T16" fmla="*/ 0 h 394"/>
              <a:gd name="T17" fmla="*/ 362 w 362"/>
              <a:gd name="T18" fmla="*/ 394 h 3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2" h="394">
                <a:moveTo>
                  <a:pt x="362" y="394"/>
                </a:moveTo>
                <a:cubicBezTo>
                  <a:pt x="321" y="371"/>
                  <a:pt x="281" y="349"/>
                  <a:pt x="228" y="303"/>
                </a:cubicBezTo>
                <a:cubicBezTo>
                  <a:pt x="175" y="257"/>
                  <a:pt x="83" y="164"/>
                  <a:pt x="46" y="121"/>
                </a:cubicBezTo>
                <a:cubicBezTo>
                  <a:pt x="9" y="78"/>
                  <a:pt x="0" y="63"/>
                  <a:pt x="4" y="43"/>
                </a:cubicBezTo>
                <a:cubicBezTo>
                  <a:pt x="8" y="23"/>
                  <a:pt x="39" y="11"/>
                  <a:pt x="71" y="0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9" name="Freeform 53"/>
          <p:cNvSpPr>
            <a:spLocks/>
          </p:cNvSpPr>
          <p:nvPr/>
        </p:nvSpPr>
        <p:spPr bwMode="auto">
          <a:xfrm>
            <a:off x="5178425" y="2060575"/>
            <a:ext cx="288925" cy="290513"/>
          </a:xfrm>
          <a:custGeom>
            <a:avLst/>
            <a:gdLst>
              <a:gd name="T0" fmla="*/ 2147483647 w 182"/>
              <a:gd name="T1" fmla="*/ 2147483647 h 183"/>
              <a:gd name="T2" fmla="*/ 2147483647 w 182"/>
              <a:gd name="T3" fmla="*/ 2147483647 h 183"/>
              <a:gd name="T4" fmla="*/ 2147483647 w 182"/>
              <a:gd name="T5" fmla="*/ 2147483647 h 183"/>
              <a:gd name="T6" fmla="*/ 2147483647 w 182"/>
              <a:gd name="T7" fmla="*/ 2147483647 h 183"/>
              <a:gd name="T8" fmla="*/ 2147483647 w 182"/>
              <a:gd name="T9" fmla="*/ 0 h 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3"/>
              <a:gd name="T17" fmla="*/ 182 w 182"/>
              <a:gd name="T18" fmla="*/ 183 h 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3">
                <a:moveTo>
                  <a:pt x="182" y="84"/>
                </a:moveTo>
                <a:cubicBezTo>
                  <a:pt x="145" y="101"/>
                  <a:pt x="108" y="118"/>
                  <a:pt x="79" y="133"/>
                </a:cubicBezTo>
                <a:cubicBezTo>
                  <a:pt x="50" y="148"/>
                  <a:pt x="12" y="183"/>
                  <a:pt x="6" y="175"/>
                </a:cubicBezTo>
                <a:cubicBezTo>
                  <a:pt x="0" y="167"/>
                  <a:pt x="20" y="113"/>
                  <a:pt x="42" y="84"/>
                </a:cubicBezTo>
                <a:cubicBezTo>
                  <a:pt x="64" y="55"/>
                  <a:pt x="119" y="17"/>
                  <a:pt x="139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60" name="Freeform 54"/>
          <p:cNvSpPr>
            <a:spLocks/>
          </p:cNvSpPr>
          <p:nvPr/>
        </p:nvSpPr>
        <p:spPr bwMode="auto">
          <a:xfrm>
            <a:off x="5448300" y="1871663"/>
            <a:ext cx="715963" cy="293687"/>
          </a:xfrm>
          <a:custGeom>
            <a:avLst/>
            <a:gdLst>
              <a:gd name="T0" fmla="*/ 0 w 451"/>
              <a:gd name="T1" fmla="*/ 2147483647 h 185"/>
              <a:gd name="T2" fmla="*/ 2147483647 w 451"/>
              <a:gd name="T3" fmla="*/ 2147483647 h 185"/>
              <a:gd name="T4" fmla="*/ 2147483647 w 451"/>
              <a:gd name="T5" fmla="*/ 2147483647 h 185"/>
              <a:gd name="T6" fmla="*/ 2147483647 w 451"/>
              <a:gd name="T7" fmla="*/ 2147483647 h 185"/>
              <a:gd name="T8" fmla="*/ 2147483647 w 451"/>
              <a:gd name="T9" fmla="*/ 2147483647 h 185"/>
              <a:gd name="T10" fmla="*/ 2147483647 w 451"/>
              <a:gd name="T11" fmla="*/ 2147483647 h 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1"/>
              <a:gd name="T19" fmla="*/ 0 h 185"/>
              <a:gd name="T20" fmla="*/ 451 w 451"/>
              <a:gd name="T21" fmla="*/ 185 h 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1" h="185">
                <a:moveTo>
                  <a:pt x="0" y="100"/>
                </a:moveTo>
                <a:cubicBezTo>
                  <a:pt x="77" y="80"/>
                  <a:pt x="154" y="61"/>
                  <a:pt x="224" y="46"/>
                </a:cubicBezTo>
                <a:cubicBezTo>
                  <a:pt x="294" y="31"/>
                  <a:pt x="385" y="0"/>
                  <a:pt x="418" y="9"/>
                </a:cubicBezTo>
                <a:cubicBezTo>
                  <a:pt x="451" y="18"/>
                  <a:pt x="451" y="81"/>
                  <a:pt x="424" y="100"/>
                </a:cubicBezTo>
                <a:cubicBezTo>
                  <a:pt x="397" y="119"/>
                  <a:pt x="321" y="111"/>
                  <a:pt x="254" y="125"/>
                </a:cubicBezTo>
                <a:cubicBezTo>
                  <a:pt x="187" y="139"/>
                  <a:pt x="105" y="162"/>
                  <a:pt x="24" y="185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61" name="Freeform 55"/>
          <p:cNvSpPr>
            <a:spLocks/>
          </p:cNvSpPr>
          <p:nvPr/>
        </p:nvSpPr>
        <p:spPr bwMode="auto">
          <a:xfrm>
            <a:off x="4600575" y="2124075"/>
            <a:ext cx="534988" cy="720725"/>
          </a:xfrm>
          <a:custGeom>
            <a:avLst/>
            <a:gdLst>
              <a:gd name="T0" fmla="*/ 0 w 337"/>
              <a:gd name="T1" fmla="*/ 2147483647 h 454"/>
              <a:gd name="T2" fmla="*/ 2147483647 w 337"/>
              <a:gd name="T3" fmla="*/ 2147483647 h 454"/>
              <a:gd name="T4" fmla="*/ 2147483647 w 337"/>
              <a:gd name="T5" fmla="*/ 2147483647 h 454"/>
              <a:gd name="T6" fmla="*/ 2147483647 w 337"/>
              <a:gd name="T7" fmla="*/ 2147483647 h 454"/>
              <a:gd name="T8" fmla="*/ 2147483647 w 337"/>
              <a:gd name="T9" fmla="*/ 2147483647 h 454"/>
              <a:gd name="T10" fmla="*/ 2147483647 w 337"/>
              <a:gd name="T11" fmla="*/ 2147483647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7"/>
              <a:gd name="T19" fmla="*/ 0 h 454"/>
              <a:gd name="T20" fmla="*/ 337 w 337"/>
              <a:gd name="T21" fmla="*/ 454 h 4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7" h="454">
                <a:moveTo>
                  <a:pt x="0" y="445"/>
                </a:moveTo>
                <a:cubicBezTo>
                  <a:pt x="13" y="442"/>
                  <a:pt x="46" y="454"/>
                  <a:pt x="79" y="426"/>
                </a:cubicBezTo>
                <a:cubicBezTo>
                  <a:pt x="112" y="398"/>
                  <a:pt x="163" y="315"/>
                  <a:pt x="200" y="275"/>
                </a:cubicBezTo>
                <a:cubicBezTo>
                  <a:pt x="237" y="235"/>
                  <a:pt x="282" y="225"/>
                  <a:pt x="303" y="184"/>
                </a:cubicBezTo>
                <a:cubicBezTo>
                  <a:pt x="324" y="143"/>
                  <a:pt x="337" y="52"/>
                  <a:pt x="328" y="26"/>
                </a:cubicBezTo>
                <a:cubicBezTo>
                  <a:pt x="319" y="0"/>
                  <a:pt x="284" y="12"/>
                  <a:pt x="249" y="2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62" name="Freeform 56"/>
          <p:cNvSpPr>
            <a:spLocks/>
          </p:cNvSpPr>
          <p:nvPr/>
        </p:nvSpPr>
        <p:spPr bwMode="auto">
          <a:xfrm>
            <a:off x="4383088" y="2193925"/>
            <a:ext cx="574675" cy="666750"/>
          </a:xfrm>
          <a:custGeom>
            <a:avLst/>
            <a:gdLst>
              <a:gd name="T0" fmla="*/ 2147483647 w 362"/>
              <a:gd name="T1" fmla="*/ 0 h 420"/>
              <a:gd name="T2" fmla="*/ 2147483647 w 362"/>
              <a:gd name="T3" fmla="*/ 2147483647 h 420"/>
              <a:gd name="T4" fmla="*/ 2147483647 w 362"/>
              <a:gd name="T5" fmla="*/ 2147483647 h 420"/>
              <a:gd name="T6" fmla="*/ 2147483647 w 362"/>
              <a:gd name="T7" fmla="*/ 2147483647 h 420"/>
              <a:gd name="T8" fmla="*/ 0 60000 65536"/>
              <a:gd name="T9" fmla="*/ 0 60000 65536"/>
              <a:gd name="T10" fmla="*/ 0 60000 65536"/>
              <a:gd name="T11" fmla="*/ 0 60000 65536"/>
              <a:gd name="T12" fmla="*/ 0 w 362"/>
              <a:gd name="T13" fmla="*/ 0 h 420"/>
              <a:gd name="T14" fmla="*/ 362 w 362"/>
              <a:gd name="T15" fmla="*/ 420 h 4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2" h="420">
                <a:moveTo>
                  <a:pt x="362" y="0"/>
                </a:moveTo>
                <a:cubicBezTo>
                  <a:pt x="242" y="91"/>
                  <a:pt x="123" y="183"/>
                  <a:pt x="64" y="249"/>
                </a:cubicBezTo>
                <a:cubicBezTo>
                  <a:pt x="5" y="315"/>
                  <a:pt x="0" y="370"/>
                  <a:pt x="10" y="395"/>
                </a:cubicBezTo>
                <a:cubicBezTo>
                  <a:pt x="20" y="420"/>
                  <a:pt x="101" y="400"/>
                  <a:pt x="125" y="401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63" name="Freeform 57"/>
          <p:cNvSpPr>
            <a:spLocks/>
          </p:cNvSpPr>
          <p:nvPr/>
        </p:nvSpPr>
        <p:spPr bwMode="auto">
          <a:xfrm>
            <a:off x="4062413" y="2906713"/>
            <a:ext cx="539750" cy="855662"/>
          </a:xfrm>
          <a:custGeom>
            <a:avLst/>
            <a:gdLst>
              <a:gd name="T0" fmla="*/ 2147483647 w 340"/>
              <a:gd name="T1" fmla="*/ 0 h 539"/>
              <a:gd name="T2" fmla="*/ 2147483647 w 340"/>
              <a:gd name="T3" fmla="*/ 2147483647 h 539"/>
              <a:gd name="T4" fmla="*/ 2147483647 w 340"/>
              <a:gd name="T5" fmla="*/ 2147483647 h 539"/>
              <a:gd name="T6" fmla="*/ 2147483647 w 340"/>
              <a:gd name="T7" fmla="*/ 2147483647 h 539"/>
              <a:gd name="T8" fmla="*/ 2147483647 w 340"/>
              <a:gd name="T9" fmla="*/ 2147483647 h 539"/>
              <a:gd name="T10" fmla="*/ 2147483647 w 340"/>
              <a:gd name="T11" fmla="*/ 2147483647 h 539"/>
              <a:gd name="T12" fmla="*/ 0 w 340"/>
              <a:gd name="T13" fmla="*/ 2147483647 h 5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0"/>
              <a:gd name="T22" fmla="*/ 0 h 539"/>
              <a:gd name="T23" fmla="*/ 340 w 340"/>
              <a:gd name="T24" fmla="*/ 539 h 5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0" h="539">
                <a:moveTo>
                  <a:pt x="291" y="0"/>
                </a:moveTo>
                <a:cubicBezTo>
                  <a:pt x="314" y="5"/>
                  <a:pt x="338" y="11"/>
                  <a:pt x="339" y="36"/>
                </a:cubicBezTo>
                <a:cubicBezTo>
                  <a:pt x="340" y="61"/>
                  <a:pt x="316" y="93"/>
                  <a:pt x="297" y="152"/>
                </a:cubicBezTo>
                <a:cubicBezTo>
                  <a:pt x="278" y="211"/>
                  <a:pt x="239" y="328"/>
                  <a:pt x="224" y="388"/>
                </a:cubicBezTo>
                <a:cubicBezTo>
                  <a:pt x="209" y="448"/>
                  <a:pt x="230" y="491"/>
                  <a:pt x="206" y="515"/>
                </a:cubicBezTo>
                <a:cubicBezTo>
                  <a:pt x="182" y="539"/>
                  <a:pt x="112" y="538"/>
                  <a:pt x="78" y="534"/>
                </a:cubicBezTo>
                <a:cubicBezTo>
                  <a:pt x="44" y="530"/>
                  <a:pt x="22" y="510"/>
                  <a:pt x="0" y="491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64" name="Freeform 58"/>
          <p:cNvSpPr>
            <a:spLocks/>
          </p:cNvSpPr>
          <p:nvPr/>
        </p:nvSpPr>
        <p:spPr bwMode="auto">
          <a:xfrm>
            <a:off x="3986213" y="2870200"/>
            <a:ext cx="450850" cy="796925"/>
          </a:xfrm>
          <a:custGeom>
            <a:avLst/>
            <a:gdLst>
              <a:gd name="T0" fmla="*/ 2147483647 w 284"/>
              <a:gd name="T1" fmla="*/ 2147483647 h 502"/>
              <a:gd name="T2" fmla="*/ 2147483647 w 284"/>
              <a:gd name="T3" fmla="*/ 2147483647 h 502"/>
              <a:gd name="T4" fmla="*/ 2147483647 w 284"/>
              <a:gd name="T5" fmla="*/ 2147483647 h 502"/>
              <a:gd name="T6" fmla="*/ 2147483647 w 284"/>
              <a:gd name="T7" fmla="*/ 2147483647 h 502"/>
              <a:gd name="T8" fmla="*/ 0 60000 65536"/>
              <a:gd name="T9" fmla="*/ 0 60000 65536"/>
              <a:gd name="T10" fmla="*/ 0 60000 65536"/>
              <a:gd name="T11" fmla="*/ 0 60000 65536"/>
              <a:gd name="T12" fmla="*/ 0 w 284"/>
              <a:gd name="T13" fmla="*/ 0 h 502"/>
              <a:gd name="T14" fmla="*/ 284 w 284"/>
              <a:gd name="T15" fmla="*/ 502 h 5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" h="502">
                <a:moveTo>
                  <a:pt x="11" y="502"/>
                </a:moveTo>
                <a:cubicBezTo>
                  <a:pt x="13" y="464"/>
                  <a:pt x="0" y="355"/>
                  <a:pt x="17" y="278"/>
                </a:cubicBezTo>
                <a:cubicBezTo>
                  <a:pt x="34" y="201"/>
                  <a:pt x="69" y="82"/>
                  <a:pt x="114" y="41"/>
                </a:cubicBezTo>
                <a:cubicBezTo>
                  <a:pt x="159" y="0"/>
                  <a:pt x="221" y="17"/>
                  <a:pt x="284" y="35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65" name="Freeform 59"/>
          <p:cNvSpPr>
            <a:spLocks/>
          </p:cNvSpPr>
          <p:nvPr/>
        </p:nvSpPr>
        <p:spPr bwMode="auto">
          <a:xfrm>
            <a:off x="4081463" y="3836988"/>
            <a:ext cx="523875" cy="822325"/>
          </a:xfrm>
          <a:custGeom>
            <a:avLst/>
            <a:gdLst>
              <a:gd name="T0" fmla="*/ 2147483647 w 330"/>
              <a:gd name="T1" fmla="*/ 2147483647 h 518"/>
              <a:gd name="T2" fmla="*/ 2147483647 w 330"/>
              <a:gd name="T3" fmla="*/ 2147483647 h 518"/>
              <a:gd name="T4" fmla="*/ 2147483647 w 330"/>
              <a:gd name="T5" fmla="*/ 2147483647 h 518"/>
              <a:gd name="T6" fmla="*/ 2147483647 w 330"/>
              <a:gd name="T7" fmla="*/ 2147483647 h 518"/>
              <a:gd name="T8" fmla="*/ 2147483647 w 330"/>
              <a:gd name="T9" fmla="*/ 2147483647 h 518"/>
              <a:gd name="T10" fmla="*/ 2147483647 w 330"/>
              <a:gd name="T11" fmla="*/ 2147483647 h 518"/>
              <a:gd name="T12" fmla="*/ 0 w 330"/>
              <a:gd name="T13" fmla="*/ 2147483647 h 5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0"/>
              <a:gd name="T22" fmla="*/ 0 h 518"/>
              <a:gd name="T23" fmla="*/ 330 w 330"/>
              <a:gd name="T24" fmla="*/ 518 h 5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0" h="518">
                <a:moveTo>
                  <a:pt x="285" y="518"/>
                </a:moveTo>
                <a:cubicBezTo>
                  <a:pt x="307" y="506"/>
                  <a:pt x="330" y="494"/>
                  <a:pt x="327" y="469"/>
                </a:cubicBezTo>
                <a:cubicBezTo>
                  <a:pt x="324" y="444"/>
                  <a:pt x="286" y="426"/>
                  <a:pt x="267" y="366"/>
                </a:cubicBezTo>
                <a:cubicBezTo>
                  <a:pt x="248" y="306"/>
                  <a:pt x="225" y="164"/>
                  <a:pt x="212" y="111"/>
                </a:cubicBezTo>
                <a:cubicBezTo>
                  <a:pt x="199" y="58"/>
                  <a:pt x="211" y="63"/>
                  <a:pt x="188" y="45"/>
                </a:cubicBezTo>
                <a:cubicBezTo>
                  <a:pt x="165" y="27"/>
                  <a:pt x="104" y="4"/>
                  <a:pt x="73" y="2"/>
                </a:cubicBezTo>
                <a:cubicBezTo>
                  <a:pt x="42" y="0"/>
                  <a:pt x="21" y="16"/>
                  <a:pt x="0" y="33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66" name="Freeform 60"/>
          <p:cNvSpPr>
            <a:spLocks/>
          </p:cNvSpPr>
          <p:nvPr/>
        </p:nvSpPr>
        <p:spPr bwMode="auto">
          <a:xfrm>
            <a:off x="4035425" y="3908425"/>
            <a:ext cx="449263" cy="785813"/>
          </a:xfrm>
          <a:custGeom>
            <a:avLst/>
            <a:gdLst>
              <a:gd name="T0" fmla="*/ 2147483647 w 283"/>
              <a:gd name="T1" fmla="*/ 0 h 495"/>
              <a:gd name="T2" fmla="*/ 2147483647 w 283"/>
              <a:gd name="T3" fmla="*/ 2147483647 h 495"/>
              <a:gd name="T4" fmla="*/ 2147483647 w 283"/>
              <a:gd name="T5" fmla="*/ 2147483647 h 495"/>
              <a:gd name="T6" fmla="*/ 2147483647 w 283"/>
              <a:gd name="T7" fmla="*/ 2147483647 h 495"/>
              <a:gd name="T8" fmla="*/ 2147483647 w 283"/>
              <a:gd name="T9" fmla="*/ 2147483647 h 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3"/>
              <a:gd name="T16" fmla="*/ 0 h 495"/>
              <a:gd name="T17" fmla="*/ 283 w 283"/>
              <a:gd name="T18" fmla="*/ 495 h 4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3" h="495">
                <a:moveTo>
                  <a:pt x="17" y="0"/>
                </a:moveTo>
                <a:cubicBezTo>
                  <a:pt x="17" y="18"/>
                  <a:pt x="0" y="39"/>
                  <a:pt x="11" y="109"/>
                </a:cubicBezTo>
                <a:cubicBezTo>
                  <a:pt x="22" y="179"/>
                  <a:pt x="53" y="355"/>
                  <a:pt x="83" y="418"/>
                </a:cubicBezTo>
                <a:cubicBezTo>
                  <a:pt x="113" y="481"/>
                  <a:pt x="159" y="475"/>
                  <a:pt x="192" y="485"/>
                </a:cubicBezTo>
                <a:cubicBezTo>
                  <a:pt x="225" y="495"/>
                  <a:pt x="254" y="487"/>
                  <a:pt x="283" y="479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67" name="Line 61"/>
          <p:cNvSpPr>
            <a:spLocks noChangeShapeType="1"/>
          </p:cNvSpPr>
          <p:nvPr/>
        </p:nvSpPr>
        <p:spPr bwMode="auto">
          <a:xfrm>
            <a:off x="4743450" y="4595813"/>
            <a:ext cx="28384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8" name="Line 62"/>
          <p:cNvSpPr>
            <a:spLocks noChangeShapeType="1"/>
          </p:cNvSpPr>
          <p:nvPr/>
        </p:nvSpPr>
        <p:spPr bwMode="auto">
          <a:xfrm>
            <a:off x="5408613" y="5268913"/>
            <a:ext cx="155892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9" name="Freeform 63"/>
          <p:cNvSpPr>
            <a:spLocks/>
          </p:cNvSpPr>
          <p:nvPr/>
        </p:nvSpPr>
        <p:spPr bwMode="auto">
          <a:xfrm>
            <a:off x="4967288" y="2444750"/>
            <a:ext cx="441325" cy="452438"/>
          </a:xfrm>
          <a:custGeom>
            <a:avLst/>
            <a:gdLst>
              <a:gd name="T0" fmla="*/ 0 w 278"/>
              <a:gd name="T1" fmla="*/ 2147483647 h 285"/>
              <a:gd name="T2" fmla="*/ 2147483647 w 278"/>
              <a:gd name="T3" fmla="*/ 2147483647 h 285"/>
              <a:gd name="T4" fmla="*/ 2147483647 w 278"/>
              <a:gd name="T5" fmla="*/ 0 h 285"/>
              <a:gd name="T6" fmla="*/ 0 60000 65536"/>
              <a:gd name="T7" fmla="*/ 0 60000 65536"/>
              <a:gd name="T8" fmla="*/ 0 60000 65536"/>
              <a:gd name="T9" fmla="*/ 0 w 278"/>
              <a:gd name="T10" fmla="*/ 0 h 285"/>
              <a:gd name="T11" fmla="*/ 278 w 278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" h="285">
                <a:moveTo>
                  <a:pt x="0" y="285"/>
                </a:moveTo>
                <a:cubicBezTo>
                  <a:pt x="28" y="239"/>
                  <a:pt x="57" y="193"/>
                  <a:pt x="103" y="146"/>
                </a:cubicBezTo>
                <a:cubicBezTo>
                  <a:pt x="149" y="99"/>
                  <a:pt x="213" y="49"/>
                  <a:pt x="278" y="0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70" name="Freeform 64"/>
          <p:cNvSpPr>
            <a:spLocks/>
          </p:cNvSpPr>
          <p:nvPr/>
        </p:nvSpPr>
        <p:spPr bwMode="auto">
          <a:xfrm>
            <a:off x="5548313" y="2444750"/>
            <a:ext cx="441325" cy="452438"/>
          </a:xfrm>
          <a:custGeom>
            <a:avLst/>
            <a:gdLst>
              <a:gd name="T0" fmla="*/ 0 w 278"/>
              <a:gd name="T1" fmla="*/ 2147483647 h 285"/>
              <a:gd name="T2" fmla="*/ 2147483647 w 278"/>
              <a:gd name="T3" fmla="*/ 2147483647 h 285"/>
              <a:gd name="T4" fmla="*/ 2147483647 w 278"/>
              <a:gd name="T5" fmla="*/ 0 h 285"/>
              <a:gd name="T6" fmla="*/ 0 60000 65536"/>
              <a:gd name="T7" fmla="*/ 0 60000 65536"/>
              <a:gd name="T8" fmla="*/ 0 60000 65536"/>
              <a:gd name="T9" fmla="*/ 0 w 278"/>
              <a:gd name="T10" fmla="*/ 0 h 285"/>
              <a:gd name="T11" fmla="*/ 278 w 278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" h="285">
                <a:moveTo>
                  <a:pt x="0" y="285"/>
                </a:moveTo>
                <a:cubicBezTo>
                  <a:pt x="28" y="239"/>
                  <a:pt x="57" y="193"/>
                  <a:pt x="103" y="146"/>
                </a:cubicBezTo>
                <a:cubicBezTo>
                  <a:pt x="149" y="99"/>
                  <a:pt x="213" y="49"/>
                  <a:pt x="278" y="0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71" name="Freeform 65"/>
          <p:cNvSpPr>
            <a:spLocks/>
          </p:cNvSpPr>
          <p:nvPr/>
        </p:nvSpPr>
        <p:spPr bwMode="auto">
          <a:xfrm>
            <a:off x="6129338" y="2444750"/>
            <a:ext cx="441325" cy="452438"/>
          </a:xfrm>
          <a:custGeom>
            <a:avLst/>
            <a:gdLst>
              <a:gd name="T0" fmla="*/ 0 w 278"/>
              <a:gd name="T1" fmla="*/ 2147483647 h 285"/>
              <a:gd name="T2" fmla="*/ 2147483647 w 278"/>
              <a:gd name="T3" fmla="*/ 2147483647 h 285"/>
              <a:gd name="T4" fmla="*/ 2147483647 w 278"/>
              <a:gd name="T5" fmla="*/ 0 h 285"/>
              <a:gd name="T6" fmla="*/ 0 60000 65536"/>
              <a:gd name="T7" fmla="*/ 0 60000 65536"/>
              <a:gd name="T8" fmla="*/ 0 60000 65536"/>
              <a:gd name="T9" fmla="*/ 0 w 278"/>
              <a:gd name="T10" fmla="*/ 0 h 285"/>
              <a:gd name="T11" fmla="*/ 278 w 278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" h="285">
                <a:moveTo>
                  <a:pt x="0" y="285"/>
                </a:moveTo>
                <a:cubicBezTo>
                  <a:pt x="28" y="239"/>
                  <a:pt x="57" y="193"/>
                  <a:pt x="103" y="146"/>
                </a:cubicBezTo>
                <a:cubicBezTo>
                  <a:pt x="149" y="99"/>
                  <a:pt x="213" y="49"/>
                  <a:pt x="278" y="0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72" name="Freeform 66"/>
          <p:cNvSpPr>
            <a:spLocks/>
          </p:cNvSpPr>
          <p:nvPr/>
        </p:nvSpPr>
        <p:spPr bwMode="auto">
          <a:xfrm>
            <a:off x="6719888" y="2444750"/>
            <a:ext cx="441325" cy="452438"/>
          </a:xfrm>
          <a:custGeom>
            <a:avLst/>
            <a:gdLst>
              <a:gd name="T0" fmla="*/ 0 w 278"/>
              <a:gd name="T1" fmla="*/ 2147483647 h 285"/>
              <a:gd name="T2" fmla="*/ 2147483647 w 278"/>
              <a:gd name="T3" fmla="*/ 2147483647 h 285"/>
              <a:gd name="T4" fmla="*/ 2147483647 w 278"/>
              <a:gd name="T5" fmla="*/ 0 h 285"/>
              <a:gd name="T6" fmla="*/ 0 60000 65536"/>
              <a:gd name="T7" fmla="*/ 0 60000 65536"/>
              <a:gd name="T8" fmla="*/ 0 60000 65536"/>
              <a:gd name="T9" fmla="*/ 0 w 278"/>
              <a:gd name="T10" fmla="*/ 0 h 285"/>
              <a:gd name="T11" fmla="*/ 278 w 278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" h="285">
                <a:moveTo>
                  <a:pt x="0" y="285"/>
                </a:moveTo>
                <a:cubicBezTo>
                  <a:pt x="28" y="239"/>
                  <a:pt x="57" y="193"/>
                  <a:pt x="103" y="146"/>
                </a:cubicBezTo>
                <a:cubicBezTo>
                  <a:pt x="149" y="99"/>
                  <a:pt x="213" y="49"/>
                  <a:pt x="278" y="0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73" name="Freeform 67"/>
          <p:cNvSpPr>
            <a:spLocks/>
          </p:cNvSpPr>
          <p:nvPr/>
        </p:nvSpPr>
        <p:spPr bwMode="auto">
          <a:xfrm>
            <a:off x="4533900" y="3108325"/>
            <a:ext cx="412750" cy="549275"/>
          </a:xfrm>
          <a:custGeom>
            <a:avLst/>
            <a:gdLst>
              <a:gd name="T0" fmla="*/ 2147483647 w 260"/>
              <a:gd name="T1" fmla="*/ 0 h 346"/>
              <a:gd name="T2" fmla="*/ 2147483647 w 260"/>
              <a:gd name="T3" fmla="*/ 2147483647 h 346"/>
              <a:gd name="T4" fmla="*/ 0 w 260"/>
              <a:gd name="T5" fmla="*/ 2147483647 h 346"/>
              <a:gd name="T6" fmla="*/ 0 60000 65536"/>
              <a:gd name="T7" fmla="*/ 0 60000 65536"/>
              <a:gd name="T8" fmla="*/ 0 60000 65536"/>
              <a:gd name="T9" fmla="*/ 0 w 260"/>
              <a:gd name="T10" fmla="*/ 0 h 346"/>
              <a:gd name="T11" fmla="*/ 260 w 260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0" h="346">
                <a:moveTo>
                  <a:pt x="260" y="0"/>
                </a:moveTo>
                <a:cubicBezTo>
                  <a:pt x="248" y="30"/>
                  <a:pt x="231" y="124"/>
                  <a:pt x="188" y="182"/>
                </a:cubicBezTo>
                <a:cubicBezTo>
                  <a:pt x="145" y="240"/>
                  <a:pt x="39" y="312"/>
                  <a:pt x="0" y="346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74" name="Freeform 68"/>
          <p:cNvSpPr>
            <a:spLocks/>
          </p:cNvSpPr>
          <p:nvPr/>
        </p:nvSpPr>
        <p:spPr bwMode="auto">
          <a:xfrm>
            <a:off x="5057775" y="3108325"/>
            <a:ext cx="412750" cy="549275"/>
          </a:xfrm>
          <a:custGeom>
            <a:avLst/>
            <a:gdLst>
              <a:gd name="T0" fmla="*/ 2147483647 w 260"/>
              <a:gd name="T1" fmla="*/ 0 h 346"/>
              <a:gd name="T2" fmla="*/ 2147483647 w 260"/>
              <a:gd name="T3" fmla="*/ 2147483647 h 346"/>
              <a:gd name="T4" fmla="*/ 0 w 260"/>
              <a:gd name="T5" fmla="*/ 2147483647 h 346"/>
              <a:gd name="T6" fmla="*/ 0 60000 65536"/>
              <a:gd name="T7" fmla="*/ 0 60000 65536"/>
              <a:gd name="T8" fmla="*/ 0 60000 65536"/>
              <a:gd name="T9" fmla="*/ 0 w 260"/>
              <a:gd name="T10" fmla="*/ 0 h 346"/>
              <a:gd name="T11" fmla="*/ 260 w 260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0" h="346">
                <a:moveTo>
                  <a:pt x="260" y="0"/>
                </a:moveTo>
                <a:cubicBezTo>
                  <a:pt x="248" y="30"/>
                  <a:pt x="231" y="124"/>
                  <a:pt x="188" y="182"/>
                </a:cubicBezTo>
                <a:cubicBezTo>
                  <a:pt x="145" y="240"/>
                  <a:pt x="39" y="312"/>
                  <a:pt x="0" y="346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75" name="Freeform 69"/>
          <p:cNvSpPr>
            <a:spLocks/>
          </p:cNvSpPr>
          <p:nvPr/>
        </p:nvSpPr>
        <p:spPr bwMode="auto">
          <a:xfrm>
            <a:off x="5591175" y="3108325"/>
            <a:ext cx="412750" cy="549275"/>
          </a:xfrm>
          <a:custGeom>
            <a:avLst/>
            <a:gdLst>
              <a:gd name="T0" fmla="*/ 2147483647 w 260"/>
              <a:gd name="T1" fmla="*/ 0 h 346"/>
              <a:gd name="T2" fmla="*/ 2147483647 w 260"/>
              <a:gd name="T3" fmla="*/ 2147483647 h 346"/>
              <a:gd name="T4" fmla="*/ 0 w 260"/>
              <a:gd name="T5" fmla="*/ 2147483647 h 346"/>
              <a:gd name="T6" fmla="*/ 0 60000 65536"/>
              <a:gd name="T7" fmla="*/ 0 60000 65536"/>
              <a:gd name="T8" fmla="*/ 0 60000 65536"/>
              <a:gd name="T9" fmla="*/ 0 w 260"/>
              <a:gd name="T10" fmla="*/ 0 h 346"/>
              <a:gd name="T11" fmla="*/ 260 w 260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0" h="346">
                <a:moveTo>
                  <a:pt x="260" y="0"/>
                </a:moveTo>
                <a:cubicBezTo>
                  <a:pt x="248" y="30"/>
                  <a:pt x="231" y="124"/>
                  <a:pt x="188" y="182"/>
                </a:cubicBezTo>
                <a:cubicBezTo>
                  <a:pt x="145" y="240"/>
                  <a:pt x="39" y="312"/>
                  <a:pt x="0" y="346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76" name="Freeform 70"/>
          <p:cNvSpPr>
            <a:spLocks/>
          </p:cNvSpPr>
          <p:nvPr/>
        </p:nvSpPr>
        <p:spPr bwMode="auto">
          <a:xfrm>
            <a:off x="6124575" y="3108325"/>
            <a:ext cx="412750" cy="549275"/>
          </a:xfrm>
          <a:custGeom>
            <a:avLst/>
            <a:gdLst>
              <a:gd name="T0" fmla="*/ 2147483647 w 260"/>
              <a:gd name="T1" fmla="*/ 0 h 346"/>
              <a:gd name="T2" fmla="*/ 2147483647 w 260"/>
              <a:gd name="T3" fmla="*/ 2147483647 h 346"/>
              <a:gd name="T4" fmla="*/ 0 w 260"/>
              <a:gd name="T5" fmla="*/ 2147483647 h 346"/>
              <a:gd name="T6" fmla="*/ 0 60000 65536"/>
              <a:gd name="T7" fmla="*/ 0 60000 65536"/>
              <a:gd name="T8" fmla="*/ 0 60000 65536"/>
              <a:gd name="T9" fmla="*/ 0 w 260"/>
              <a:gd name="T10" fmla="*/ 0 h 346"/>
              <a:gd name="T11" fmla="*/ 260 w 260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0" h="346">
                <a:moveTo>
                  <a:pt x="260" y="0"/>
                </a:moveTo>
                <a:cubicBezTo>
                  <a:pt x="248" y="30"/>
                  <a:pt x="231" y="124"/>
                  <a:pt x="188" y="182"/>
                </a:cubicBezTo>
                <a:cubicBezTo>
                  <a:pt x="145" y="240"/>
                  <a:pt x="39" y="312"/>
                  <a:pt x="0" y="346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77" name="Freeform 71"/>
          <p:cNvSpPr>
            <a:spLocks/>
          </p:cNvSpPr>
          <p:nvPr/>
        </p:nvSpPr>
        <p:spPr bwMode="auto">
          <a:xfrm>
            <a:off x="6657975" y="3108325"/>
            <a:ext cx="412750" cy="549275"/>
          </a:xfrm>
          <a:custGeom>
            <a:avLst/>
            <a:gdLst>
              <a:gd name="T0" fmla="*/ 2147483647 w 260"/>
              <a:gd name="T1" fmla="*/ 0 h 346"/>
              <a:gd name="T2" fmla="*/ 2147483647 w 260"/>
              <a:gd name="T3" fmla="*/ 2147483647 h 346"/>
              <a:gd name="T4" fmla="*/ 0 w 260"/>
              <a:gd name="T5" fmla="*/ 2147483647 h 346"/>
              <a:gd name="T6" fmla="*/ 0 60000 65536"/>
              <a:gd name="T7" fmla="*/ 0 60000 65536"/>
              <a:gd name="T8" fmla="*/ 0 60000 65536"/>
              <a:gd name="T9" fmla="*/ 0 w 260"/>
              <a:gd name="T10" fmla="*/ 0 h 346"/>
              <a:gd name="T11" fmla="*/ 260 w 260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0" h="346">
                <a:moveTo>
                  <a:pt x="260" y="0"/>
                </a:moveTo>
                <a:cubicBezTo>
                  <a:pt x="248" y="30"/>
                  <a:pt x="231" y="124"/>
                  <a:pt x="188" y="182"/>
                </a:cubicBezTo>
                <a:cubicBezTo>
                  <a:pt x="145" y="240"/>
                  <a:pt x="39" y="312"/>
                  <a:pt x="0" y="346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78" name="Freeform 72"/>
          <p:cNvSpPr>
            <a:spLocks/>
          </p:cNvSpPr>
          <p:nvPr/>
        </p:nvSpPr>
        <p:spPr bwMode="auto">
          <a:xfrm>
            <a:off x="7191375" y="3108325"/>
            <a:ext cx="412750" cy="549275"/>
          </a:xfrm>
          <a:custGeom>
            <a:avLst/>
            <a:gdLst>
              <a:gd name="T0" fmla="*/ 2147483647 w 260"/>
              <a:gd name="T1" fmla="*/ 0 h 346"/>
              <a:gd name="T2" fmla="*/ 2147483647 w 260"/>
              <a:gd name="T3" fmla="*/ 2147483647 h 346"/>
              <a:gd name="T4" fmla="*/ 0 w 260"/>
              <a:gd name="T5" fmla="*/ 2147483647 h 346"/>
              <a:gd name="T6" fmla="*/ 0 60000 65536"/>
              <a:gd name="T7" fmla="*/ 0 60000 65536"/>
              <a:gd name="T8" fmla="*/ 0 60000 65536"/>
              <a:gd name="T9" fmla="*/ 0 w 260"/>
              <a:gd name="T10" fmla="*/ 0 h 346"/>
              <a:gd name="T11" fmla="*/ 260 w 260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0" h="346">
                <a:moveTo>
                  <a:pt x="260" y="0"/>
                </a:moveTo>
                <a:cubicBezTo>
                  <a:pt x="248" y="30"/>
                  <a:pt x="231" y="124"/>
                  <a:pt x="188" y="182"/>
                </a:cubicBezTo>
                <a:cubicBezTo>
                  <a:pt x="145" y="240"/>
                  <a:pt x="39" y="312"/>
                  <a:pt x="0" y="346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79" name="Freeform 73"/>
          <p:cNvSpPr>
            <a:spLocks/>
          </p:cNvSpPr>
          <p:nvPr/>
        </p:nvSpPr>
        <p:spPr bwMode="auto">
          <a:xfrm>
            <a:off x="4572000" y="3927475"/>
            <a:ext cx="414338" cy="547688"/>
          </a:xfrm>
          <a:custGeom>
            <a:avLst/>
            <a:gdLst>
              <a:gd name="T0" fmla="*/ 2147483647 w 261"/>
              <a:gd name="T1" fmla="*/ 2147483647 h 345"/>
              <a:gd name="T2" fmla="*/ 2147483647 w 261"/>
              <a:gd name="T3" fmla="*/ 2147483647 h 345"/>
              <a:gd name="T4" fmla="*/ 0 w 261"/>
              <a:gd name="T5" fmla="*/ 0 h 345"/>
              <a:gd name="T6" fmla="*/ 0 60000 65536"/>
              <a:gd name="T7" fmla="*/ 0 60000 65536"/>
              <a:gd name="T8" fmla="*/ 0 60000 65536"/>
              <a:gd name="T9" fmla="*/ 0 w 261"/>
              <a:gd name="T10" fmla="*/ 0 h 345"/>
              <a:gd name="T11" fmla="*/ 261 w 261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345">
                <a:moveTo>
                  <a:pt x="261" y="345"/>
                </a:moveTo>
                <a:cubicBezTo>
                  <a:pt x="243" y="286"/>
                  <a:pt x="226" y="228"/>
                  <a:pt x="182" y="170"/>
                </a:cubicBezTo>
                <a:cubicBezTo>
                  <a:pt x="138" y="112"/>
                  <a:pt x="69" y="56"/>
                  <a:pt x="0" y="0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80" name="Freeform 74"/>
          <p:cNvSpPr>
            <a:spLocks/>
          </p:cNvSpPr>
          <p:nvPr/>
        </p:nvSpPr>
        <p:spPr bwMode="auto">
          <a:xfrm>
            <a:off x="5057775" y="3927475"/>
            <a:ext cx="414338" cy="547688"/>
          </a:xfrm>
          <a:custGeom>
            <a:avLst/>
            <a:gdLst>
              <a:gd name="T0" fmla="*/ 2147483647 w 261"/>
              <a:gd name="T1" fmla="*/ 2147483647 h 345"/>
              <a:gd name="T2" fmla="*/ 2147483647 w 261"/>
              <a:gd name="T3" fmla="*/ 2147483647 h 345"/>
              <a:gd name="T4" fmla="*/ 0 w 261"/>
              <a:gd name="T5" fmla="*/ 0 h 345"/>
              <a:gd name="T6" fmla="*/ 0 60000 65536"/>
              <a:gd name="T7" fmla="*/ 0 60000 65536"/>
              <a:gd name="T8" fmla="*/ 0 60000 65536"/>
              <a:gd name="T9" fmla="*/ 0 w 261"/>
              <a:gd name="T10" fmla="*/ 0 h 345"/>
              <a:gd name="T11" fmla="*/ 261 w 261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345">
                <a:moveTo>
                  <a:pt x="261" y="345"/>
                </a:moveTo>
                <a:cubicBezTo>
                  <a:pt x="243" y="286"/>
                  <a:pt x="226" y="228"/>
                  <a:pt x="182" y="170"/>
                </a:cubicBezTo>
                <a:cubicBezTo>
                  <a:pt x="138" y="112"/>
                  <a:pt x="69" y="56"/>
                  <a:pt x="0" y="0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81" name="Freeform 75"/>
          <p:cNvSpPr>
            <a:spLocks/>
          </p:cNvSpPr>
          <p:nvPr/>
        </p:nvSpPr>
        <p:spPr bwMode="auto">
          <a:xfrm>
            <a:off x="5657850" y="3927475"/>
            <a:ext cx="414338" cy="547688"/>
          </a:xfrm>
          <a:custGeom>
            <a:avLst/>
            <a:gdLst>
              <a:gd name="T0" fmla="*/ 2147483647 w 261"/>
              <a:gd name="T1" fmla="*/ 2147483647 h 345"/>
              <a:gd name="T2" fmla="*/ 2147483647 w 261"/>
              <a:gd name="T3" fmla="*/ 2147483647 h 345"/>
              <a:gd name="T4" fmla="*/ 0 w 261"/>
              <a:gd name="T5" fmla="*/ 0 h 345"/>
              <a:gd name="T6" fmla="*/ 0 60000 65536"/>
              <a:gd name="T7" fmla="*/ 0 60000 65536"/>
              <a:gd name="T8" fmla="*/ 0 60000 65536"/>
              <a:gd name="T9" fmla="*/ 0 w 261"/>
              <a:gd name="T10" fmla="*/ 0 h 345"/>
              <a:gd name="T11" fmla="*/ 261 w 261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345">
                <a:moveTo>
                  <a:pt x="261" y="345"/>
                </a:moveTo>
                <a:cubicBezTo>
                  <a:pt x="243" y="286"/>
                  <a:pt x="226" y="228"/>
                  <a:pt x="182" y="170"/>
                </a:cubicBezTo>
                <a:cubicBezTo>
                  <a:pt x="138" y="112"/>
                  <a:pt x="69" y="56"/>
                  <a:pt x="0" y="0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82" name="Freeform 76"/>
          <p:cNvSpPr>
            <a:spLocks/>
          </p:cNvSpPr>
          <p:nvPr/>
        </p:nvSpPr>
        <p:spPr bwMode="auto">
          <a:xfrm>
            <a:off x="6238875" y="3927475"/>
            <a:ext cx="414338" cy="547688"/>
          </a:xfrm>
          <a:custGeom>
            <a:avLst/>
            <a:gdLst>
              <a:gd name="T0" fmla="*/ 2147483647 w 261"/>
              <a:gd name="T1" fmla="*/ 2147483647 h 345"/>
              <a:gd name="T2" fmla="*/ 2147483647 w 261"/>
              <a:gd name="T3" fmla="*/ 2147483647 h 345"/>
              <a:gd name="T4" fmla="*/ 0 w 261"/>
              <a:gd name="T5" fmla="*/ 0 h 345"/>
              <a:gd name="T6" fmla="*/ 0 60000 65536"/>
              <a:gd name="T7" fmla="*/ 0 60000 65536"/>
              <a:gd name="T8" fmla="*/ 0 60000 65536"/>
              <a:gd name="T9" fmla="*/ 0 w 261"/>
              <a:gd name="T10" fmla="*/ 0 h 345"/>
              <a:gd name="T11" fmla="*/ 261 w 261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345">
                <a:moveTo>
                  <a:pt x="261" y="345"/>
                </a:moveTo>
                <a:cubicBezTo>
                  <a:pt x="243" y="286"/>
                  <a:pt x="226" y="228"/>
                  <a:pt x="182" y="170"/>
                </a:cubicBezTo>
                <a:cubicBezTo>
                  <a:pt x="138" y="112"/>
                  <a:pt x="69" y="56"/>
                  <a:pt x="0" y="0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83" name="Freeform 77"/>
          <p:cNvSpPr>
            <a:spLocks/>
          </p:cNvSpPr>
          <p:nvPr/>
        </p:nvSpPr>
        <p:spPr bwMode="auto">
          <a:xfrm>
            <a:off x="6819900" y="3927475"/>
            <a:ext cx="414338" cy="547688"/>
          </a:xfrm>
          <a:custGeom>
            <a:avLst/>
            <a:gdLst>
              <a:gd name="T0" fmla="*/ 2147483647 w 261"/>
              <a:gd name="T1" fmla="*/ 2147483647 h 345"/>
              <a:gd name="T2" fmla="*/ 2147483647 w 261"/>
              <a:gd name="T3" fmla="*/ 2147483647 h 345"/>
              <a:gd name="T4" fmla="*/ 0 w 261"/>
              <a:gd name="T5" fmla="*/ 0 h 345"/>
              <a:gd name="T6" fmla="*/ 0 60000 65536"/>
              <a:gd name="T7" fmla="*/ 0 60000 65536"/>
              <a:gd name="T8" fmla="*/ 0 60000 65536"/>
              <a:gd name="T9" fmla="*/ 0 w 261"/>
              <a:gd name="T10" fmla="*/ 0 h 345"/>
              <a:gd name="T11" fmla="*/ 261 w 261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345">
                <a:moveTo>
                  <a:pt x="261" y="345"/>
                </a:moveTo>
                <a:cubicBezTo>
                  <a:pt x="243" y="286"/>
                  <a:pt x="226" y="228"/>
                  <a:pt x="182" y="170"/>
                </a:cubicBezTo>
                <a:cubicBezTo>
                  <a:pt x="138" y="112"/>
                  <a:pt x="69" y="56"/>
                  <a:pt x="0" y="0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84" name="Freeform 78"/>
          <p:cNvSpPr>
            <a:spLocks/>
          </p:cNvSpPr>
          <p:nvPr/>
        </p:nvSpPr>
        <p:spPr bwMode="auto">
          <a:xfrm>
            <a:off x="7267575" y="3927475"/>
            <a:ext cx="414338" cy="547688"/>
          </a:xfrm>
          <a:custGeom>
            <a:avLst/>
            <a:gdLst>
              <a:gd name="T0" fmla="*/ 2147483647 w 261"/>
              <a:gd name="T1" fmla="*/ 2147483647 h 345"/>
              <a:gd name="T2" fmla="*/ 2147483647 w 261"/>
              <a:gd name="T3" fmla="*/ 2147483647 h 345"/>
              <a:gd name="T4" fmla="*/ 0 w 261"/>
              <a:gd name="T5" fmla="*/ 0 h 345"/>
              <a:gd name="T6" fmla="*/ 0 60000 65536"/>
              <a:gd name="T7" fmla="*/ 0 60000 65536"/>
              <a:gd name="T8" fmla="*/ 0 60000 65536"/>
              <a:gd name="T9" fmla="*/ 0 w 261"/>
              <a:gd name="T10" fmla="*/ 0 h 345"/>
              <a:gd name="T11" fmla="*/ 261 w 261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345">
                <a:moveTo>
                  <a:pt x="261" y="345"/>
                </a:moveTo>
                <a:cubicBezTo>
                  <a:pt x="243" y="286"/>
                  <a:pt x="226" y="228"/>
                  <a:pt x="182" y="170"/>
                </a:cubicBezTo>
                <a:cubicBezTo>
                  <a:pt x="138" y="112"/>
                  <a:pt x="69" y="56"/>
                  <a:pt x="0" y="0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85" name="Freeform 79"/>
          <p:cNvSpPr>
            <a:spLocks/>
          </p:cNvSpPr>
          <p:nvPr/>
        </p:nvSpPr>
        <p:spPr bwMode="auto">
          <a:xfrm>
            <a:off x="4937125" y="4716463"/>
            <a:ext cx="366713" cy="433387"/>
          </a:xfrm>
          <a:custGeom>
            <a:avLst/>
            <a:gdLst>
              <a:gd name="T0" fmla="*/ 0 w 231"/>
              <a:gd name="T1" fmla="*/ 0 h 273"/>
              <a:gd name="T2" fmla="*/ 2147483647 w 231"/>
              <a:gd name="T3" fmla="*/ 2147483647 h 273"/>
              <a:gd name="T4" fmla="*/ 2147483647 w 231"/>
              <a:gd name="T5" fmla="*/ 2147483647 h 273"/>
              <a:gd name="T6" fmla="*/ 0 60000 65536"/>
              <a:gd name="T7" fmla="*/ 0 60000 65536"/>
              <a:gd name="T8" fmla="*/ 0 60000 65536"/>
              <a:gd name="T9" fmla="*/ 0 w 231"/>
              <a:gd name="T10" fmla="*/ 0 h 273"/>
              <a:gd name="T11" fmla="*/ 231 w 231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" h="273">
                <a:moveTo>
                  <a:pt x="0" y="0"/>
                </a:moveTo>
                <a:cubicBezTo>
                  <a:pt x="14" y="50"/>
                  <a:pt x="29" y="100"/>
                  <a:pt x="67" y="145"/>
                </a:cubicBezTo>
                <a:cubicBezTo>
                  <a:pt x="105" y="190"/>
                  <a:pt x="168" y="231"/>
                  <a:pt x="231" y="273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86" name="Freeform 80"/>
          <p:cNvSpPr>
            <a:spLocks/>
          </p:cNvSpPr>
          <p:nvPr/>
        </p:nvSpPr>
        <p:spPr bwMode="auto">
          <a:xfrm>
            <a:off x="5508625" y="4725988"/>
            <a:ext cx="366713" cy="433387"/>
          </a:xfrm>
          <a:custGeom>
            <a:avLst/>
            <a:gdLst>
              <a:gd name="T0" fmla="*/ 0 w 231"/>
              <a:gd name="T1" fmla="*/ 0 h 273"/>
              <a:gd name="T2" fmla="*/ 2147483647 w 231"/>
              <a:gd name="T3" fmla="*/ 2147483647 h 273"/>
              <a:gd name="T4" fmla="*/ 2147483647 w 231"/>
              <a:gd name="T5" fmla="*/ 2147483647 h 273"/>
              <a:gd name="T6" fmla="*/ 0 60000 65536"/>
              <a:gd name="T7" fmla="*/ 0 60000 65536"/>
              <a:gd name="T8" fmla="*/ 0 60000 65536"/>
              <a:gd name="T9" fmla="*/ 0 w 231"/>
              <a:gd name="T10" fmla="*/ 0 h 273"/>
              <a:gd name="T11" fmla="*/ 231 w 231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" h="273">
                <a:moveTo>
                  <a:pt x="0" y="0"/>
                </a:moveTo>
                <a:cubicBezTo>
                  <a:pt x="14" y="50"/>
                  <a:pt x="29" y="100"/>
                  <a:pt x="67" y="145"/>
                </a:cubicBezTo>
                <a:cubicBezTo>
                  <a:pt x="105" y="190"/>
                  <a:pt x="168" y="231"/>
                  <a:pt x="231" y="273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87" name="Freeform 81"/>
          <p:cNvSpPr>
            <a:spLocks/>
          </p:cNvSpPr>
          <p:nvPr/>
        </p:nvSpPr>
        <p:spPr bwMode="auto">
          <a:xfrm>
            <a:off x="6118225" y="4735513"/>
            <a:ext cx="366713" cy="433387"/>
          </a:xfrm>
          <a:custGeom>
            <a:avLst/>
            <a:gdLst>
              <a:gd name="T0" fmla="*/ 0 w 231"/>
              <a:gd name="T1" fmla="*/ 0 h 273"/>
              <a:gd name="T2" fmla="*/ 2147483647 w 231"/>
              <a:gd name="T3" fmla="*/ 2147483647 h 273"/>
              <a:gd name="T4" fmla="*/ 2147483647 w 231"/>
              <a:gd name="T5" fmla="*/ 2147483647 h 273"/>
              <a:gd name="T6" fmla="*/ 0 60000 65536"/>
              <a:gd name="T7" fmla="*/ 0 60000 65536"/>
              <a:gd name="T8" fmla="*/ 0 60000 65536"/>
              <a:gd name="T9" fmla="*/ 0 w 231"/>
              <a:gd name="T10" fmla="*/ 0 h 273"/>
              <a:gd name="T11" fmla="*/ 231 w 231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" h="273">
                <a:moveTo>
                  <a:pt x="0" y="0"/>
                </a:moveTo>
                <a:cubicBezTo>
                  <a:pt x="14" y="50"/>
                  <a:pt x="29" y="100"/>
                  <a:pt x="67" y="145"/>
                </a:cubicBezTo>
                <a:cubicBezTo>
                  <a:pt x="105" y="190"/>
                  <a:pt x="168" y="231"/>
                  <a:pt x="231" y="273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88" name="Freeform 82"/>
          <p:cNvSpPr>
            <a:spLocks/>
          </p:cNvSpPr>
          <p:nvPr/>
        </p:nvSpPr>
        <p:spPr bwMode="auto">
          <a:xfrm>
            <a:off x="6680200" y="4735513"/>
            <a:ext cx="366713" cy="433387"/>
          </a:xfrm>
          <a:custGeom>
            <a:avLst/>
            <a:gdLst>
              <a:gd name="T0" fmla="*/ 0 w 231"/>
              <a:gd name="T1" fmla="*/ 0 h 273"/>
              <a:gd name="T2" fmla="*/ 2147483647 w 231"/>
              <a:gd name="T3" fmla="*/ 2147483647 h 273"/>
              <a:gd name="T4" fmla="*/ 2147483647 w 231"/>
              <a:gd name="T5" fmla="*/ 2147483647 h 273"/>
              <a:gd name="T6" fmla="*/ 0 60000 65536"/>
              <a:gd name="T7" fmla="*/ 0 60000 65536"/>
              <a:gd name="T8" fmla="*/ 0 60000 65536"/>
              <a:gd name="T9" fmla="*/ 0 w 231"/>
              <a:gd name="T10" fmla="*/ 0 h 273"/>
              <a:gd name="T11" fmla="*/ 231 w 231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" h="273">
                <a:moveTo>
                  <a:pt x="0" y="0"/>
                </a:moveTo>
                <a:cubicBezTo>
                  <a:pt x="14" y="50"/>
                  <a:pt x="29" y="100"/>
                  <a:pt x="67" y="145"/>
                </a:cubicBezTo>
                <a:cubicBezTo>
                  <a:pt x="105" y="190"/>
                  <a:pt x="168" y="231"/>
                  <a:pt x="231" y="273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89" name="Freeform 83"/>
          <p:cNvSpPr>
            <a:spLocks/>
          </p:cNvSpPr>
          <p:nvPr/>
        </p:nvSpPr>
        <p:spPr bwMode="auto">
          <a:xfrm>
            <a:off x="5929313" y="5332413"/>
            <a:ext cx="134937" cy="125412"/>
          </a:xfrm>
          <a:custGeom>
            <a:avLst/>
            <a:gdLst>
              <a:gd name="T0" fmla="*/ 2147483647 w 85"/>
              <a:gd name="T1" fmla="*/ 2147483647 h 79"/>
              <a:gd name="T2" fmla="*/ 0 w 85"/>
              <a:gd name="T3" fmla="*/ 0 h 79"/>
              <a:gd name="T4" fmla="*/ 0 60000 65536"/>
              <a:gd name="T5" fmla="*/ 0 60000 65536"/>
              <a:gd name="T6" fmla="*/ 0 w 85"/>
              <a:gd name="T7" fmla="*/ 0 h 79"/>
              <a:gd name="T8" fmla="*/ 85 w 85"/>
              <a:gd name="T9" fmla="*/ 79 h 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5" h="79">
                <a:moveTo>
                  <a:pt x="85" y="79"/>
                </a:moveTo>
                <a:cubicBezTo>
                  <a:pt x="50" y="46"/>
                  <a:pt x="16" y="13"/>
                  <a:pt x="0" y="0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90" name="Freeform 84"/>
          <p:cNvSpPr>
            <a:spLocks/>
          </p:cNvSpPr>
          <p:nvPr/>
        </p:nvSpPr>
        <p:spPr bwMode="auto">
          <a:xfrm>
            <a:off x="6376988" y="5313363"/>
            <a:ext cx="134937" cy="125412"/>
          </a:xfrm>
          <a:custGeom>
            <a:avLst/>
            <a:gdLst>
              <a:gd name="T0" fmla="*/ 2147483647 w 85"/>
              <a:gd name="T1" fmla="*/ 2147483647 h 79"/>
              <a:gd name="T2" fmla="*/ 0 w 85"/>
              <a:gd name="T3" fmla="*/ 0 h 79"/>
              <a:gd name="T4" fmla="*/ 0 60000 65536"/>
              <a:gd name="T5" fmla="*/ 0 60000 65536"/>
              <a:gd name="T6" fmla="*/ 0 w 85"/>
              <a:gd name="T7" fmla="*/ 0 h 79"/>
              <a:gd name="T8" fmla="*/ 85 w 85"/>
              <a:gd name="T9" fmla="*/ 79 h 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5" h="79">
                <a:moveTo>
                  <a:pt x="85" y="79"/>
                </a:moveTo>
                <a:cubicBezTo>
                  <a:pt x="50" y="46"/>
                  <a:pt x="16" y="13"/>
                  <a:pt x="0" y="0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91" name="Freeform 85"/>
          <p:cNvSpPr>
            <a:spLocks/>
          </p:cNvSpPr>
          <p:nvPr/>
        </p:nvSpPr>
        <p:spPr bwMode="auto">
          <a:xfrm>
            <a:off x="5919788" y="2165350"/>
            <a:ext cx="125412" cy="68263"/>
          </a:xfrm>
          <a:custGeom>
            <a:avLst/>
            <a:gdLst>
              <a:gd name="T0" fmla="*/ 2147483647 w 79"/>
              <a:gd name="T1" fmla="*/ 0 h 43"/>
              <a:gd name="T2" fmla="*/ 0 w 79"/>
              <a:gd name="T3" fmla="*/ 2147483647 h 43"/>
              <a:gd name="T4" fmla="*/ 0 60000 65536"/>
              <a:gd name="T5" fmla="*/ 0 60000 65536"/>
              <a:gd name="T6" fmla="*/ 0 w 79"/>
              <a:gd name="T7" fmla="*/ 0 h 43"/>
              <a:gd name="T8" fmla="*/ 79 w 79"/>
              <a:gd name="T9" fmla="*/ 43 h 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9" h="43">
                <a:moveTo>
                  <a:pt x="79" y="0"/>
                </a:moveTo>
                <a:cubicBezTo>
                  <a:pt x="79" y="0"/>
                  <a:pt x="39" y="21"/>
                  <a:pt x="0" y="43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92" name="Freeform 86"/>
          <p:cNvSpPr>
            <a:spLocks/>
          </p:cNvSpPr>
          <p:nvPr/>
        </p:nvSpPr>
        <p:spPr bwMode="auto">
          <a:xfrm>
            <a:off x="6262688" y="2174875"/>
            <a:ext cx="125412" cy="68263"/>
          </a:xfrm>
          <a:custGeom>
            <a:avLst/>
            <a:gdLst>
              <a:gd name="T0" fmla="*/ 2147483647 w 79"/>
              <a:gd name="T1" fmla="*/ 0 h 43"/>
              <a:gd name="T2" fmla="*/ 0 w 79"/>
              <a:gd name="T3" fmla="*/ 2147483647 h 43"/>
              <a:gd name="T4" fmla="*/ 0 60000 65536"/>
              <a:gd name="T5" fmla="*/ 0 60000 65536"/>
              <a:gd name="T6" fmla="*/ 0 w 79"/>
              <a:gd name="T7" fmla="*/ 0 h 43"/>
              <a:gd name="T8" fmla="*/ 79 w 79"/>
              <a:gd name="T9" fmla="*/ 43 h 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9" h="43">
                <a:moveTo>
                  <a:pt x="79" y="0"/>
                </a:moveTo>
                <a:cubicBezTo>
                  <a:pt x="79" y="0"/>
                  <a:pt x="39" y="21"/>
                  <a:pt x="0" y="43"/>
                </a:cubicBezTo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93" name="Text Box 87"/>
          <p:cNvSpPr txBox="1">
            <a:spLocks noChangeArrowheads="1"/>
          </p:cNvSpPr>
          <p:nvPr/>
        </p:nvSpPr>
        <p:spPr bwMode="auto">
          <a:xfrm>
            <a:off x="5561013" y="4090988"/>
            <a:ext cx="1090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i="1" dirty="0">
                <a:solidFill>
                  <a:srgbClr val="000066"/>
                </a:solidFill>
                <a:latin typeface="Impact" pitchFamily="34" charset="0"/>
              </a:rPr>
              <a:t>TRADE WINDS</a:t>
            </a:r>
          </a:p>
        </p:txBody>
      </p:sp>
      <p:sp>
        <p:nvSpPr>
          <p:cNvPr id="34894" name="Text Box 88"/>
          <p:cNvSpPr txBox="1">
            <a:spLocks noChangeArrowheads="1"/>
          </p:cNvSpPr>
          <p:nvPr/>
        </p:nvSpPr>
        <p:spPr bwMode="auto">
          <a:xfrm>
            <a:off x="5618163" y="4767263"/>
            <a:ext cx="966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i="1" dirty="0">
                <a:solidFill>
                  <a:srgbClr val="000066"/>
                </a:solidFill>
                <a:latin typeface="Impact" pitchFamily="34" charset="0"/>
              </a:rPr>
              <a:t>WESTERLIES</a:t>
            </a:r>
          </a:p>
        </p:txBody>
      </p:sp>
      <p:sp>
        <p:nvSpPr>
          <p:cNvPr id="34895" name="Text Box 89"/>
          <p:cNvSpPr txBox="1">
            <a:spLocks noChangeArrowheads="1"/>
          </p:cNvSpPr>
          <p:nvPr/>
        </p:nvSpPr>
        <p:spPr bwMode="auto">
          <a:xfrm>
            <a:off x="5229225" y="5757863"/>
            <a:ext cx="1978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Global Structure</a:t>
            </a:r>
          </a:p>
        </p:txBody>
      </p:sp>
    </p:spTree>
    <p:extLst>
      <p:ext uri="{BB962C8B-B14F-4D97-AF65-F5344CB8AC3E}">
        <p14:creationId xmlns:p14="http://schemas.microsoft.com/office/powerpoint/2010/main" val="4092821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4" descr="worldplattecarre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19" t="22891" r="4425" b="29042"/>
          <a:stretch>
            <a:fillRect/>
          </a:stretch>
        </p:blipFill>
        <p:spPr bwMode="auto">
          <a:xfrm>
            <a:off x="925513" y="3810000"/>
            <a:ext cx="7280275" cy="2754313"/>
          </a:xfrm>
          <a:prstGeom prst="rect">
            <a:avLst/>
          </a:prstGeom>
          <a:noFill/>
          <a:ln w="254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3584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Seasonal Variation of Global Wind Patterns</a:t>
            </a:r>
          </a:p>
        </p:txBody>
      </p:sp>
      <p:pic>
        <p:nvPicPr>
          <p:cNvPr id="35845" name="Picture 12" descr="worldplattecarre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19" t="22891" r="4425" b="29042"/>
          <a:stretch>
            <a:fillRect/>
          </a:stretch>
        </p:blipFill>
        <p:spPr>
          <a:xfrm>
            <a:off x="925513" y="958850"/>
            <a:ext cx="7280275" cy="2754313"/>
          </a:xfrm>
          <a:noFill/>
          <a:ln w="25400">
            <a:solidFill>
              <a:srgbClr val="808080"/>
            </a:solidFill>
          </a:ln>
        </p:spPr>
      </p:pic>
      <p:sp>
        <p:nvSpPr>
          <p:cNvPr id="35846" name="Freeform 16"/>
          <p:cNvSpPr>
            <a:spLocks/>
          </p:cNvSpPr>
          <p:nvPr/>
        </p:nvSpPr>
        <p:spPr bwMode="auto">
          <a:xfrm>
            <a:off x="6200775" y="1420813"/>
            <a:ext cx="1274763" cy="533400"/>
          </a:xfrm>
          <a:custGeom>
            <a:avLst/>
            <a:gdLst>
              <a:gd name="T0" fmla="*/ 2147483647 w 803"/>
              <a:gd name="T1" fmla="*/ 2147483647 h 336"/>
              <a:gd name="T2" fmla="*/ 2147483647 w 803"/>
              <a:gd name="T3" fmla="*/ 2147483647 h 336"/>
              <a:gd name="T4" fmla="*/ 2147483647 w 803"/>
              <a:gd name="T5" fmla="*/ 2147483647 h 336"/>
              <a:gd name="T6" fmla="*/ 2147483647 w 803"/>
              <a:gd name="T7" fmla="*/ 2147483647 h 336"/>
              <a:gd name="T8" fmla="*/ 2147483647 w 803"/>
              <a:gd name="T9" fmla="*/ 2147483647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3"/>
              <a:gd name="T16" fmla="*/ 0 h 336"/>
              <a:gd name="T17" fmla="*/ 803 w 803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3" h="336">
                <a:moveTo>
                  <a:pt x="32" y="336"/>
                </a:moveTo>
                <a:cubicBezTo>
                  <a:pt x="16" y="310"/>
                  <a:pt x="0" y="284"/>
                  <a:pt x="40" y="243"/>
                </a:cubicBezTo>
                <a:cubicBezTo>
                  <a:pt x="80" y="202"/>
                  <a:pt x="184" y="130"/>
                  <a:pt x="270" y="91"/>
                </a:cubicBezTo>
                <a:cubicBezTo>
                  <a:pt x="356" y="52"/>
                  <a:pt x="469" y="24"/>
                  <a:pt x="558" y="12"/>
                </a:cubicBezTo>
                <a:cubicBezTo>
                  <a:pt x="647" y="0"/>
                  <a:pt x="725" y="9"/>
                  <a:pt x="803" y="19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Freeform 17"/>
          <p:cNvSpPr>
            <a:spLocks/>
          </p:cNvSpPr>
          <p:nvPr/>
        </p:nvSpPr>
        <p:spPr bwMode="auto">
          <a:xfrm>
            <a:off x="6508750" y="1657350"/>
            <a:ext cx="950913" cy="628650"/>
          </a:xfrm>
          <a:custGeom>
            <a:avLst/>
            <a:gdLst>
              <a:gd name="T0" fmla="*/ 2147483647 w 599"/>
              <a:gd name="T1" fmla="*/ 0 h 396"/>
              <a:gd name="T2" fmla="*/ 2147483647 w 599"/>
              <a:gd name="T3" fmla="*/ 2147483647 h 396"/>
              <a:gd name="T4" fmla="*/ 2147483647 w 599"/>
              <a:gd name="T5" fmla="*/ 2147483647 h 396"/>
              <a:gd name="T6" fmla="*/ 0 w 599"/>
              <a:gd name="T7" fmla="*/ 2147483647 h 396"/>
              <a:gd name="T8" fmla="*/ 0 60000 65536"/>
              <a:gd name="T9" fmla="*/ 0 60000 65536"/>
              <a:gd name="T10" fmla="*/ 0 60000 65536"/>
              <a:gd name="T11" fmla="*/ 0 60000 65536"/>
              <a:gd name="T12" fmla="*/ 0 w 599"/>
              <a:gd name="T13" fmla="*/ 0 h 396"/>
              <a:gd name="T14" fmla="*/ 599 w 599"/>
              <a:gd name="T15" fmla="*/ 396 h 3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9" h="396">
                <a:moveTo>
                  <a:pt x="594" y="0"/>
                </a:moveTo>
                <a:cubicBezTo>
                  <a:pt x="599" y="41"/>
                  <a:pt x="592" y="90"/>
                  <a:pt x="522" y="144"/>
                </a:cubicBezTo>
                <a:cubicBezTo>
                  <a:pt x="452" y="198"/>
                  <a:pt x="259" y="282"/>
                  <a:pt x="172" y="324"/>
                </a:cubicBezTo>
                <a:cubicBezTo>
                  <a:pt x="85" y="366"/>
                  <a:pt x="36" y="381"/>
                  <a:pt x="0" y="396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Freeform 18"/>
          <p:cNvSpPr>
            <a:spLocks/>
          </p:cNvSpPr>
          <p:nvPr/>
        </p:nvSpPr>
        <p:spPr bwMode="auto">
          <a:xfrm>
            <a:off x="6426200" y="1828800"/>
            <a:ext cx="698500" cy="211138"/>
          </a:xfrm>
          <a:custGeom>
            <a:avLst/>
            <a:gdLst>
              <a:gd name="T0" fmla="*/ 2147483647 w 440"/>
              <a:gd name="T1" fmla="*/ 0 h 133"/>
              <a:gd name="T2" fmla="*/ 2147483647 w 440"/>
              <a:gd name="T3" fmla="*/ 2147483647 h 133"/>
              <a:gd name="T4" fmla="*/ 2147483647 w 440"/>
              <a:gd name="T5" fmla="*/ 2147483647 h 133"/>
              <a:gd name="T6" fmla="*/ 0 w 440"/>
              <a:gd name="T7" fmla="*/ 2147483647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440"/>
              <a:gd name="T13" fmla="*/ 0 h 133"/>
              <a:gd name="T14" fmla="*/ 440 w 440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" h="133">
                <a:moveTo>
                  <a:pt x="440" y="0"/>
                </a:moveTo>
                <a:cubicBezTo>
                  <a:pt x="431" y="10"/>
                  <a:pt x="423" y="20"/>
                  <a:pt x="372" y="40"/>
                </a:cubicBezTo>
                <a:cubicBezTo>
                  <a:pt x="321" y="60"/>
                  <a:pt x="194" y="107"/>
                  <a:pt x="132" y="120"/>
                </a:cubicBezTo>
                <a:cubicBezTo>
                  <a:pt x="70" y="133"/>
                  <a:pt x="35" y="124"/>
                  <a:pt x="0" y="116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Freeform 19"/>
          <p:cNvSpPr>
            <a:spLocks/>
          </p:cNvSpPr>
          <p:nvPr/>
        </p:nvSpPr>
        <p:spPr bwMode="auto">
          <a:xfrm>
            <a:off x="6654800" y="3213100"/>
            <a:ext cx="1295400" cy="196850"/>
          </a:xfrm>
          <a:custGeom>
            <a:avLst/>
            <a:gdLst>
              <a:gd name="T0" fmla="*/ 0 w 816"/>
              <a:gd name="T1" fmla="*/ 2147483647 h 124"/>
              <a:gd name="T2" fmla="*/ 2147483647 w 816"/>
              <a:gd name="T3" fmla="*/ 2147483647 h 124"/>
              <a:gd name="T4" fmla="*/ 2147483647 w 816"/>
              <a:gd name="T5" fmla="*/ 2147483647 h 124"/>
              <a:gd name="T6" fmla="*/ 2147483647 w 816"/>
              <a:gd name="T7" fmla="*/ 0 h 124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24"/>
              <a:gd name="T14" fmla="*/ 816 w 816"/>
              <a:gd name="T15" fmla="*/ 124 h 1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24">
                <a:moveTo>
                  <a:pt x="0" y="124"/>
                </a:moveTo>
                <a:cubicBezTo>
                  <a:pt x="67" y="100"/>
                  <a:pt x="135" y="77"/>
                  <a:pt x="244" y="60"/>
                </a:cubicBezTo>
                <a:cubicBezTo>
                  <a:pt x="353" y="43"/>
                  <a:pt x="561" y="34"/>
                  <a:pt x="656" y="24"/>
                </a:cubicBezTo>
                <a:cubicBezTo>
                  <a:pt x="751" y="14"/>
                  <a:pt x="783" y="7"/>
                  <a:pt x="816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Freeform 20"/>
          <p:cNvSpPr>
            <a:spLocks/>
          </p:cNvSpPr>
          <p:nvPr/>
        </p:nvSpPr>
        <p:spPr bwMode="auto">
          <a:xfrm>
            <a:off x="7239000" y="2317750"/>
            <a:ext cx="590550" cy="762000"/>
          </a:xfrm>
          <a:custGeom>
            <a:avLst/>
            <a:gdLst>
              <a:gd name="T0" fmla="*/ 2147483647 w 372"/>
              <a:gd name="T1" fmla="*/ 2147483647 h 480"/>
              <a:gd name="T2" fmla="*/ 2147483647 w 372"/>
              <a:gd name="T3" fmla="*/ 2147483647 h 480"/>
              <a:gd name="T4" fmla="*/ 2147483647 w 372"/>
              <a:gd name="T5" fmla="*/ 2147483647 h 480"/>
              <a:gd name="T6" fmla="*/ 2147483647 w 372"/>
              <a:gd name="T7" fmla="*/ 2147483647 h 480"/>
              <a:gd name="T8" fmla="*/ 0 w 372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480"/>
              <a:gd name="T17" fmla="*/ 372 w 37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480">
                <a:moveTo>
                  <a:pt x="372" y="480"/>
                </a:moveTo>
                <a:cubicBezTo>
                  <a:pt x="371" y="426"/>
                  <a:pt x="370" y="373"/>
                  <a:pt x="352" y="328"/>
                </a:cubicBezTo>
                <a:cubicBezTo>
                  <a:pt x="334" y="283"/>
                  <a:pt x="301" y="248"/>
                  <a:pt x="264" y="208"/>
                </a:cubicBezTo>
                <a:cubicBezTo>
                  <a:pt x="227" y="168"/>
                  <a:pt x="172" y="123"/>
                  <a:pt x="128" y="88"/>
                </a:cubicBezTo>
                <a:cubicBezTo>
                  <a:pt x="84" y="53"/>
                  <a:pt x="42" y="26"/>
                  <a:pt x="0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Freeform 21"/>
          <p:cNvSpPr>
            <a:spLocks/>
          </p:cNvSpPr>
          <p:nvPr/>
        </p:nvSpPr>
        <p:spPr bwMode="auto">
          <a:xfrm>
            <a:off x="7016750" y="2787650"/>
            <a:ext cx="622300" cy="171450"/>
          </a:xfrm>
          <a:custGeom>
            <a:avLst/>
            <a:gdLst>
              <a:gd name="T0" fmla="*/ 2147483647 w 392"/>
              <a:gd name="T1" fmla="*/ 2147483647 h 108"/>
              <a:gd name="T2" fmla="*/ 2147483647 w 392"/>
              <a:gd name="T3" fmla="*/ 2147483647 h 108"/>
              <a:gd name="T4" fmla="*/ 0 w 392"/>
              <a:gd name="T5" fmla="*/ 0 h 108"/>
              <a:gd name="T6" fmla="*/ 0 60000 65536"/>
              <a:gd name="T7" fmla="*/ 0 60000 65536"/>
              <a:gd name="T8" fmla="*/ 0 60000 65536"/>
              <a:gd name="T9" fmla="*/ 0 w 392"/>
              <a:gd name="T10" fmla="*/ 0 h 108"/>
              <a:gd name="T11" fmla="*/ 392 w 392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" h="108">
                <a:moveTo>
                  <a:pt x="392" y="108"/>
                </a:moveTo>
                <a:cubicBezTo>
                  <a:pt x="384" y="77"/>
                  <a:pt x="377" y="46"/>
                  <a:pt x="312" y="28"/>
                </a:cubicBezTo>
                <a:cubicBezTo>
                  <a:pt x="247" y="10"/>
                  <a:pt x="123" y="5"/>
                  <a:pt x="0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Freeform 22"/>
          <p:cNvSpPr>
            <a:spLocks/>
          </p:cNvSpPr>
          <p:nvPr/>
        </p:nvSpPr>
        <p:spPr bwMode="auto">
          <a:xfrm>
            <a:off x="6800850" y="2406650"/>
            <a:ext cx="520700" cy="196850"/>
          </a:xfrm>
          <a:custGeom>
            <a:avLst/>
            <a:gdLst>
              <a:gd name="T0" fmla="*/ 2147483647 w 328"/>
              <a:gd name="T1" fmla="*/ 2147483647 h 124"/>
              <a:gd name="T2" fmla="*/ 2147483647 w 328"/>
              <a:gd name="T3" fmla="*/ 2147483647 h 124"/>
              <a:gd name="T4" fmla="*/ 0 w 328"/>
              <a:gd name="T5" fmla="*/ 0 h 124"/>
              <a:gd name="T6" fmla="*/ 0 60000 65536"/>
              <a:gd name="T7" fmla="*/ 0 60000 65536"/>
              <a:gd name="T8" fmla="*/ 0 60000 65536"/>
              <a:gd name="T9" fmla="*/ 0 w 328"/>
              <a:gd name="T10" fmla="*/ 0 h 124"/>
              <a:gd name="T11" fmla="*/ 328 w 328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" h="124">
                <a:moveTo>
                  <a:pt x="328" y="124"/>
                </a:moveTo>
                <a:cubicBezTo>
                  <a:pt x="271" y="104"/>
                  <a:pt x="215" y="85"/>
                  <a:pt x="160" y="64"/>
                </a:cubicBezTo>
                <a:cubicBezTo>
                  <a:pt x="105" y="43"/>
                  <a:pt x="52" y="21"/>
                  <a:pt x="0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Freeform 23"/>
          <p:cNvSpPr>
            <a:spLocks/>
          </p:cNvSpPr>
          <p:nvPr/>
        </p:nvSpPr>
        <p:spPr bwMode="auto">
          <a:xfrm>
            <a:off x="5880100" y="2381250"/>
            <a:ext cx="303213" cy="692150"/>
          </a:xfrm>
          <a:custGeom>
            <a:avLst/>
            <a:gdLst>
              <a:gd name="T0" fmla="*/ 2147483647 w 191"/>
              <a:gd name="T1" fmla="*/ 2147483647 h 436"/>
              <a:gd name="T2" fmla="*/ 2147483647 w 191"/>
              <a:gd name="T3" fmla="*/ 2147483647 h 436"/>
              <a:gd name="T4" fmla="*/ 2147483647 w 191"/>
              <a:gd name="T5" fmla="*/ 2147483647 h 436"/>
              <a:gd name="T6" fmla="*/ 2147483647 w 191"/>
              <a:gd name="T7" fmla="*/ 2147483647 h 436"/>
              <a:gd name="T8" fmla="*/ 0 w 191"/>
              <a:gd name="T9" fmla="*/ 0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"/>
              <a:gd name="T16" fmla="*/ 0 h 436"/>
              <a:gd name="T17" fmla="*/ 191 w 19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" h="436">
                <a:moveTo>
                  <a:pt x="180" y="436"/>
                </a:moveTo>
                <a:cubicBezTo>
                  <a:pt x="185" y="404"/>
                  <a:pt x="191" y="373"/>
                  <a:pt x="176" y="336"/>
                </a:cubicBezTo>
                <a:cubicBezTo>
                  <a:pt x="161" y="299"/>
                  <a:pt x="110" y="249"/>
                  <a:pt x="88" y="212"/>
                </a:cubicBezTo>
                <a:cubicBezTo>
                  <a:pt x="66" y="175"/>
                  <a:pt x="59" y="151"/>
                  <a:pt x="44" y="116"/>
                </a:cubicBezTo>
                <a:cubicBezTo>
                  <a:pt x="29" y="81"/>
                  <a:pt x="14" y="40"/>
                  <a:pt x="0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Freeform 24"/>
          <p:cNvSpPr>
            <a:spLocks/>
          </p:cNvSpPr>
          <p:nvPr/>
        </p:nvSpPr>
        <p:spPr bwMode="auto">
          <a:xfrm>
            <a:off x="3619500" y="2497138"/>
            <a:ext cx="2241550" cy="119062"/>
          </a:xfrm>
          <a:custGeom>
            <a:avLst/>
            <a:gdLst>
              <a:gd name="T0" fmla="*/ 2147483647 w 1412"/>
              <a:gd name="T1" fmla="*/ 2147483647 h 75"/>
              <a:gd name="T2" fmla="*/ 2147483647 w 1412"/>
              <a:gd name="T3" fmla="*/ 2147483647 h 75"/>
              <a:gd name="T4" fmla="*/ 2147483647 w 1412"/>
              <a:gd name="T5" fmla="*/ 2147483647 h 75"/>
              <a:gd name="T6" fmla="*/ 0 w 1412"/>
              <a:gd name="T7" fmla="*/ 2147483647 h 75"/>
              <a:gd name="T8" fmla="*/ 0 60000 65536"/>
              <a:gd name="T9" fmla="*/ 0 60000 65536"/>
              <a:gd name="T10" fmla="*/ 0 60000 65536"/>
              <a:gd name="T11" fmla="*/ 0 60000 65536"/>
              <a:gd name="T12" fmla="*/ 0 w 1412"/>
              <a:gd name="T13" fmla="*/ 0 h 75"/>
              <a:gd name="T14" fmla="*/ 1412 w 1412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12" h="75">
                <a:moveTo>
                  <a:pt x="1412" y="75"/>
                </a:moveTo>
                <a:cubicBezTo>
                  <a:pt x="1397" y="48"/>
                  <a:pt x="1382" y="22"/>
                  <a:pt x="1268" y="11"/>
                </a:cubicBezTo>
                <a:cubicBezTo>
                  <a:pt x="1154" y="0"/>
                  <a:pt x="939" y="10"/>
                  <a:pt x="728" y="11"/>
                </a:cubicBezTo>
                <a:cubicBezTo>
                  <a:pt x="517" y="12"/>
                  <a:pt x="258" y="15"/>
                  <a:pt x="0" y="19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Freeform 25"/>
          <p:cNvSpPr>
            <a:spLocks/>
          </p:cNvSpPr>
          <p:nvPr/>
        </p:nvSpPr>
        <p:spPr bwMode="auto">
          <a:xfrm>
            <a:off x="3155950" y="2660650"/>
            <a:ext cx="498475" cy="666750"/>
          </a:xfrm>
          <a:custGeom>
            <a:avLst/>
            <a:gdLst>
              <a:gd name="T0" fmla="*/ 2147483647 w 314"/>
              <a:gd name="T1" fmla="*/ 2147483647 h 420"/>
              <a:gd name="T2" fmla="*/ 2147483647 w 314"/>
              <a:gd name="T3" fmla="*/ 2147483647 h 420"/>
              <a:gd name="T4" fmla="*/ 2147483647 w 314"/>
              <a:gd name="T5" fmla="*/ 2147483647 h 420"/>
              <a:gd name="T6" fmla="*/ 2147483647 w 314"/>
              <a:gd name="T7" fmla="*/ 2147483647 h 420"/>
              <a:gd name="T8" fmla="*/ 0 w 314"/>
              <a:gd name="T9" fmla="*/ 0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"/>
              <a:gd name="T16" fmla="*/ 0 h 420"/>
              <a:gd name="T17" fmla="*/ 314 w 314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" h="420">
                <a:moveTo>
                  <a:pt x="188" y="420"/>
                </a:moveTo>
                <a:cubicBezTo>
                  <a:pt x="237" y="376"/>
                  <a:pt x="286" y="332"/>
                  <a:pt x="300" y="288"/>
                </a:cubicBezTo>
                <a:cubicBezTo>
                  <a:pt x="314" y="244"/>
                  <a:pt x="301" y="198"/>
                  <a:pt x="272" y="156"/>
                </a:cubicBezTo>
                <a:cubicBezTo>
                  <a:pt x="243" y="114"/>
                  <a:pt x="169" y="62"/>
                  <a:pt x="124" y="36"/>
                </a:cubicBezTo>
                <a:cubicBezTo>
                  <a:pt x="79" y="10"/>
                  <a:pt x="39" y="5"/>
                  <a:pt x="0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Freeform 26"/>
          <p:cNvSpPr>
            <a:spLocks/>
          </p:cNvSpPr>
          <p:nvPr/>
        </p:nvSpPr>
        <p:spPr bwMode="auto">
          <a:xfrm>
            <a:off x="3733800" y="3016250"/>
            <a:ext cx="787400" cy="285750"/>
          </a:xfrm>
          <a:custGeom>
            <a:avLst/>
            <a:gdLst>
              <a:gd name="T0" fmla="*/ 0 w 496"/>
              <a:gd name="T1" fmla="*/ 2147483647 h 180"/>
              <a:gd name="T2" fmla="*/ 2147483647 w 496"/>
              <a:gd name="T3" fmla="*/ 2147483647 h 180"/>
              <a:gd name="T4" fmla="*/ 2147483647 w 496"/>
              <a:gd name="T5" fmla="*/ 0 h 180"/>
              <a:gd name="T6" fmla="*/ 0 60000 65536"/>
              <a:gd name="T7" fmla="*/ 0 60000 65536"/>
              <a:gd name="T8" fmla="*/ 0 60000 65536"/>
              <a:gd name="T9" fmla="*/ 0 w 496"/>
              <a:gd name="T10" fmla="*/ 0 h 180"/>
              <a:gd name="T11" fmla="*/ 496 w 496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6" h="180">
                <a:moveTo>
                  <a:pt x="0" y="180"/>
                </a:moveTo>
                <a:cubicBezTo>
                  <a:pt x="32" y="149"/>
                  <a:pt x="65" y="118"/>
                  <a:pt x="148" y="88"/>
                </a:cubicBezTo>
                <a:cubicBezTo>
                  <a:pt x="231" y="58"/>
                  <a:pt x="363" y="29"/>
                  <a:pt x="496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Freeform 27"/>
          <p:cNvSpPr>
            <a:spLocks/>
          </p:cNvSpPr>
          <p:nvPr/>
        </p:nvSpPr>
        <p:spPr bwMode="auto">
          <a:xfrm>
            <a:off x="5416550" y="2203450"/>
            <a:ext cx="323850" cy="234950"/>
          </a:xfrm>
          <a:custGeom>
            <a:avLst/>
            <a:gdLst>
              <a:gd name="T0" fmla="*/ 2147483647 w 204"/>
              <a:gd name="T1" fmla="*/ 2147483647 h 148"/>
              <a:gd name="T2" fmla="*/ 2147483647 w 204"/>
              <a:gd name="T3" fmla="*/ 2147483647 h 148"/>
              <a:gd name="T4" fmla="*/ 0 w 204"/>
              <a:gd name="T5" fmla="*/ 0 h 148"/>
              <a:gd name="T6" fmla="*/ 0 60000 65536"/>
              <a:gd name="T7" fmla="*/ 0 60000 65536"/>
              <a:gd name="T8" fmla="*/ 0 60000 65536"/>
              <a:gd name="T9" fmla="*/ 0 w 204"/>
              <a:gd name="T10" fmla="*/ 0 h 148"/>
              <a:gd name="T11" fmla="*/ 204 w 204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148">
                <a:moveTo>
                  <a:pt x="204" y="148"/>
                </a:moveTo>
                <a:cubicBezTo>
                  <a:pt x="165" y="134"/>
                  <a:pt x="126" y="121"/>
                  <a:pt x="92" y="96"/>
                </a:cubicBezTo>
                <a:cubicBezTo>
                  <a:pt x="58" y="71"/>
                  <a:pt x="29" y="35"/>
                  <a:pt x="0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Freeform 28"/>
          <p:cNvSpPr>
            <a:spLocks/>
          </p:cNvSpPr>
          <p:nvPr/>
        </p:nvSpPr>
        <p:spPr bwMode="auto">
          <a:xfrm>
            <a:off x="3683000" y="1606550"/>
            <a:ext cx="1458913" cy="635000"/>
          </a:xfrm>
          <a:custGeom>
            <a:avLst/>
            <a:gdLst>
              <a:gd name="T0" fmla="*/ 2147483647 w 919"/>
              <a:gd name="T1" fmla="*/ 0 h 400"/>
              <a:gd name="T2" fmla="*/ 2147483647 w 919"/>
              <a:gd name="T3" fmla="*/ 2147483647 h 400"/>
              <a:gd name="T4" fmla="*/ 2147483647 w 919"/>
              <a:gd name="T5" fmla="*/ 2147483647 h 400"/>
              <a:gd name="T6" fmla="*/ 2147483647 w 919"/>
              <a:gd name="T7" fmla="*/ 2147483647 h 400"/>
              <a:gd name="T8" fmla="*/ 0 w 919"/>
              <a:gd name="T9" fmla="*/ 2147483647 h 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9"/>
              <a:gd name="T16" fmla="*/ 0 h 400"/>
              <a:gd name="T17" fmla="*/ 919 w 919"/>
              <a:gd name="T18" fmla="*/ 400 h 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9" h="400">
                <a:moveTo>
                  <a:pt x="900" y="0"/>
                </a:moveTo>
                <a:cubicBezTo>
                  <a:pt x="909" y="19"/>
                  <a:pt x="919" y="39"/>
                  <a:pt x="908" y="72"/>
                </a:cubicBezTo>
                <a:cubicBezTo>
                  <a:pt x="897" y="105"/>
                  <a:pt x="893" y="161"/>
                  <a:pt x="832" y="200"/>
                </a:cubicBezTo>
                <a:cubicBezTo>
                  <a:pt x="771" y="239"/>
                  <a:pt x="683" y="271"/>
                  <a:pt x="544" y="304"/>
                </a:cubicBezTo>
                <a:cubicBezTo>
                  <a:pt x="405" y="337"/>
                  <a:pt x="202" y="368"/>
                  <a:pt x="0" y="40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Freeform 29"/>
          <p:cNvSpPr>
            <a:spLocks/>
          </p:cNvSpPr>
          <p:nvPr/>
        </p:nvSpPr>
        <p:spPr bwMode="auto">
          <a:xfrm>
            <a:off x="3206750" y="1403350"/>
            <a:ext cx="1714500" cy="590550"/>
          </a:xfrm>
          <a:custGeom>
            <a:avLst/>
            <a:gdLst>
              <a:gd name="T0" fmla="*/ 2147483647 w 1080"/>
              <a:gd name="T1" fmla="*/ 2147483647 h 372"/>
              <a:gd name="T2" fmla="*/ 2147483647 w 1080"/>
              <a:gd name="T3" fmla="*/ 2147483647 h 372"/>
              <a:gd name="T4" fmla="*/ 2147483647 w 1080"/>
              <a:gd name="T5" fmla="*/ 2147483647 h 372"/>
              <a:gd name="T6" fmla="*/ 2147483647 w 1080"/>
              <a:gd name="T7" fmla="*/ 2147483647 h 372"/>
              <a:gd name="T8" fmla="*/ 2147483647 w 1080"/>
              <a:gd name="T9" fmla="*/ 2147483647 h 372"/>
              <a:gd name="T10" fmla="*/ 2147483647 w 1080"/>
              <a:gd name="T11" fmla="*/ 2147483647 h 372"/>
              <a:gd name="T12" fmla="*/ 2147483647 w 1080"/>
              <a:gd name="T13" fmla="*/ 2147483647 h 3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"/>
              <a:gd name="T22" fmla="*/ 0 h 372"/>
              <a:gd name="T23" fmla="*/ 1080 w 1080"/>
              <a:gd name="T24" fmla="*/ 372 h 3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" h="372">
                <a:moveTo>
                  <a:pt x="8" y="372"/>
                </a:moveTo>
                <a:cubicBezTo>
                  <a:pt x="4" y="353"/>
                  <a:pt x="0" y="334"/>
                  <a:pt x="20" y="304"/>
                </a:cubicBezTo>
                <a:cubicBezTo>
                  <a:pt x="40" y="274"/>
                  <a:pt x="81" y="225"/>
                  <a:pt x="128" y="192"/>
                </a:cubicBezTo>
                <a:cubicBezTo>
                  <a:pt x="175" y="159"/>
                  <a:pt x="223" y="135"/>
                  <a:pt x="300" y="108"/>
                </a:cubicBezTo>
                <a:cubicBezTo>
                  <a:pt x="377" y="81"/>
                  <a:pt x="493" y="49"/>
                  <a:pt x="592" y="32"/>
                </a:cubicBezTo>
                <a:cubicBezTo>
                  <a:pt x="691" y="15"/>
                  <a:pt x="811" y="0"/>
                  <a:pt x="892" y="4"/>
                </a:cubicBezTo>
                <a:cubicBezTo>
                  <a:pt x="973" y="8"/>
                  <a:pt x="1026" y="32"/>
                  <a:pt x="1080" y="56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Freeform 30"/>
          <p:cNvSpPr>
            <a:spLocks/>
          </p:cNvSpPr>
          <p:nvPr/>
        </p:nvSpPr>
        <p:spPr bwMode="auto">
          <a:xfrm>
            <a:off x="1497013" y="2159000"/>
            <a:ext cx="1093787" cy="793750"/>
          </a:xfrm>
          <a:custGeom>
            <a:avLst/>
            <a:gdLst>
              <a:gd name="T0" fmla="*/ 2147483647 w 689"/>
              <a:gd name="T1" fmla="*/ 2147483647 h 500"/>
              <a:gd name="T2" fmla="*/ 2147483647 w 689"/>
              <a:gd name="T3" fmla="*/ 2147483647 h 500"/>
              <a:gd name="T4" fmla="*/ 2147483647 w 689"/>
              <a:gd name="T5" fmla="*/ 2147483647 h 500"/>
              <a:gd name="T6" fmla="*/ 2147483647 w 689"/>
              <a:gd name="T7" fmla="*/ 2147483647 h 500"/>
              <a:gd name="T8" fmla="*/ 2147483647 w 689"/>
              <a:gd name="T9" fmla="*/ 2147483647 h 500"/>
              <a:gd name="T10" fmla="*/ 2147483647 w 689"/>
              <a:gd name="T11" fmla="*/ 0 h 5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9"/>
              <a:gd name="T19" fmla="*/ 0 h 500"/>
              <a:gd name="T20" fmla="*/ 689 w 689"/>
              <a:gd name="T21" fmla="*/ 500 h 5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9" h="500">
                <a:moveTo>
                  <a:pt x="689" y="500"/>
                </a:moveTo>
                <a:cubicBezTo>
                  <a:pt x="632" y="488"/>
                  <a:pt x="451" y="454"/>
                  <a:pt x="349" y="428"/>
                </a:cubicBezTo>
                <a:cubicBezTo>
                  <a:pt x="247" y="402"/>
                  <a:pt x="135" y="386"/>
                  <a:pt x="77" y="344"/>
                </a:cubicBezTo>
                <a:cubicBezTo>
                  <a:pt x="19" y="302"/>
                  <a:pt x="0" y="221"/>
                  <a:pt x="1" y="176"/>
                </a:cubicBezTo>
                <a:cubicBezTo>
                  <a:pt x="2" y="131"/>
                  <a:pt x="51" y="105"/>
                  <a:pt x="85" y="76"/>
                </a:cubicBezTo>
                <a:cubicBezTo>
                  <a:pt x="119" y="47"/>
                  <a:pt x="162" y="23"/>
                  <a:pt x="205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Freeform 31"/>
          <p:cNvSpPr>
            <a:spLocks/>
          </p:cNvSpPr>
          <p:nvPr/>
        </p:nvSpPr>
        <p:spPr bwMode="auto">
          <a:xfrm>
            <a:off x="2171700" y="1968500"/>
            <a:ext cx="793750" cy="730250"/>
          </a:xfrm>
          <a:custGeom>
            <a:avLst/>
            <a:gdLst>
              <a:gd name="T0" fmla="*/ 2147483647 w 500"/>
              <a:gd name="T1" fmla="*/ 2147483647 h 460"/>
              <a:gd name="T2" fmla="*/ 2147483647 w 500"/>
              <a:gd name="T3" fmla="*/ 2147483647 h 460"/>
              <a:gd name="T4" fmla="*/ 2147483647 w 500"/>
              <a:gd name="T5" fmla="*/ 2147483647 h 460"/>
              <a:gd name="T6" fmla="*/ 2147483647 w 500"/>
              <a:gd name="T7" fmla="*/ 2147483647 h 460"/>
              <a:gd name="T8" fmla="*/ 2147483647 w 500"/>
              <a:gd name="T9" fmla="*/ 2147483647 h 460"/>
              <a:gd name="T10" fmla="*/ 2147483647 w 500"/>
              <a:gd name="T11" fmla="*/ 0 h 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0"/>
              <a:gd name="T19" fmla="*/ 0 h 460"/>
              <a:gd name="T20" fmla="*/ 500 w 500"/>
              <a:gd name="T21" fmla="*/ 460 h 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0" h="460">
                <a:moveTo>
                  <a:pt x="280" y="460"/>
                </a:moveTo>
                <a:cubicBezTo>
                  <a:pt x="227" y="453"/>
                  <a:pt x="174" y="446"/>
                  <a:pt x="128" y="428"/>
                </a:cubicBezTo>
                <a:cubicBezTo>
                  <a:pt x="82" y="410"/>
                  <a:pt x="8" y="381"/>
                  <a:pt x="4" y="352"/>
                </a:cubicBezTo>
                <a:cubicBezTo>
                  <a:pt x="0" y="323"/>
                  <a:pt x="61" y="273"/>
                  <a:pt x="104" y="252"/>
                </a:cubicBezTo>
                <a:cubicBezTo>
                  <a:pt x="147" y="231"/>
                  <a:pt x="194" y="266"/>
                  <a:pt x="260" y="224"/>
                </a:cubicBezTo>
                <a:cubicBezTo>
                  <a:pt x="326" y="182"/>
                  <a:pt x="413" y="91"/>
                  <a:pt x="500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Freeform 32"/>
          <p:cNvSpPr>
            <a:spLocks/>
          </p:cNvSpPr>
          <p:nvPr/>
        </p:nvSpPr>
        <p:spPr bwMode="auto">
          <a:xfrm>
            <a:off x="2108200" y="2984500"/>
            <a:ext cx="427038" cy="387350"/>
          </a:xfrm>
          <a:custGeom>
            <a:avLst/>
            <a:gdLst>
              <a:gd name="T0" fmla="*/ 0 w 269"/>
              <a:gd name="T1" fmla="*/ 2147483647 h 244"/>
              <a:gd name="T2" fmla="*/ 2147483647 w 269"/>
              <a:gd name="T3" fmla="*/ 2147483647 h 244"/>
              <a:gd name="T4" fmla="*/ 2147483647 w 269"/>
              <a:gd name="T5" fmla="*/ 2147483647 h 244"/>
              <a:gd name="T6" fmla="*/ 2147483647 w 269"/>
              <a:gd name="T7" fmla="*/ 0 h 244"/>
              <a:gd name="T8" fmla="*/ 0 60000 65536"/>
              <a:gd name="T9" fmla="*/ 0 60000 65536"/>
              <a:gd name="T10" fmla="*/ 0 60000 65536"/>
              <a:gd name="T11" fmla="*/ 0 60000 65536"/>
              <a:gd name="T12" fmla="*/ 0 w 269"/>
              <a:gd name="T13" fmla="*/ 0 h 244"/>
              <a:gd name="T14" fmla="*/ 269 w 269"/>
              <a:gd name="T15" fmla="*/ 244 h 2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9" h="244">
                <a:moveTo>
                  <a:pt x="0" y="244"/>
                </a:moveTo>
                <a:cubicBezTo>
                  <a:pt x="86" y="202"/>
                  <a:pt x="172" y="161"/>
                  <a:pt x="216" y="128"/>
                </a:cubicBezTo>
                <a:cubicBezTo>
                  <a:pt x="260" y="95"/>
                  <a:pt x="259" y="65"/>
                  <a:pt x="264" y="44"/>
                </a:cubicBezTo>
                <a:cubicBezTo>
                  <a:pt x="269" y="23"/>
                  <a:pt x="256" y="11"/>
                  <a:pt x="244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Freeform 33"/>
          <p:cNvSpPr>
            <a:spLocks/>
          </p:cNvSpPr>
          <p:nvPr/>
        </p:nvSpPr>
        <p:spPr bwMode="auto">
          <a:xfrm>
            <a:off x="3119438" y="2095500"/>
            <a:ext cx="182562" cy="412750"/>
          </a:xfrm>
          <a:custGeom>
            <a:avLst/>
            <a:gdLst>
              <a:gd name="T0" fmla="*/ 2147483647 w 115"/>
              <a:gd name="T1" fmla="*/ 2147483647 h 260"/>
              <a:gd name="T2" fmla="*/ 2147483647 w 115"/>
              <a:gd name="T3" fmla="*/ 2147483647 h 260"/>
              <a:gd name="T4" fmla="*/ 2147483647 w 115"/>
              <a:gd name="T5" fmla="*/ 0 h 260"/>
              <a:gd name="T6" fmla="*/ 0 60000 65536"/>
              <a:gd name="T7" fmla="*/ 0 60000 65536"/>
              <a:gd name="T8" fmla="*/ 0 60000 65536"/>
              <a:gd name="T9" fmla="*/ 0 w 115"/>
              <a:gd name="T10" fmla="*/ 0 h 260"/>
              <a:gd name="T11" fmla="*/ 115 w 115"/>
              <a:gd name="T12" fmla="*/ 260 h 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" h="260">
                <a:moveTo>
                  <a:pt x="115" y="260"/>
                </a:moveTo>
                <a:cubicBezTo>
                  <a:pt x="72" y="237"/>
                  <a:pt x="30" y="215"/>
                  <a:pt x="15" y="172"/>
                </a:cubicBezTo>
                <a:cubicBezTo>
                  <a:pt x="0" y="129"/>
                  <a:pt x="13" y="64"/>
                  <a:pt x="27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4" name="Freeform 34"/>
          <p:cNvSpPr>
            <a:spLocks/>
          </p:cNvSpPr>
          <p:nvPr/>
        </p:nvSpPr>
        <p:spPr bwMode="auto">
          <a:xfrm>
            <a:off x="1174750" y="2647950"/>
            <a:ext cx="177800" cy="387350"/>
          </a:xfrm>
          <a:custGeom>
            <a:avLst/>
            <a:gdLst>
              <a:gd name="T0" fmla="*/ 0 w 112"/>
              <a:gd name="T1" fmla="*/ 2147483647 h 244"/>
              <a:gd name="T2" fmla="*/ 2147483647 w 112"/>
              <a:gd name="T3" fmla="*/ 2147483647 h 244"/>
              <a:gd name="T4" fmla="*/ 2147483647 w 112"/>
              <a:gd name="T5" fmla="*/ 0 h 244"/>
              <a:gd name="T6" fmla="*/ 0 60000 65536"/>
              <a:gd name="T7" fmla="*/ 0 60000 65536"/>
              <a:gd name="T8" fmla="*/ 0 60000 65536"/>
              <a:gd name="T9" fmla="*/ 0 w 112"/>
              <a:gd name="T10" fmla="*/ 0 h 244"/>
              <a:gd name="T11" fmla="*/ 112 w 112"/>
              <a:gd name="T12" fmla="*/ 244 h 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44">
                <a:moveTo>
                  <a:pt x="0" y="244"/>
                </a:moveTo>
                <a:cubicBezTo>
                  <a:pt x="26" y="194"/>
                  <a:pt x="53" y="145"/>
                  <a:pt x="72" y="104"/>
                </a:cubicBezTo>
                <a:cubicBezTo>
                  <a:pt x="91" y="63"/>
                  <a:pt x="101" y="31"/>
                  <a:pt x="112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5" name="Freeform 35"/>
          <p:cNvSpPr>
            <a:spLocks/>
          </p:cNvSpPr>
          <p:nvPr/>
        </p:nvSpPr>
        <p:spPr bwMode="auto">
          <a:xfrm>
            <a:off x="1806575" y="2136775"/>
            <a:ext cx="422275" cy="309563"/>
          </a:xfrm>
          <a:custGeom>
            <a:avLst/>
            <a:gdLst>
              <a:gd name="T0" fmla="*/ 0 w 266"/>
              <a:gd name="T1" fmla="*/ 2147483647 h 195"/>
              <a:gd name="T2" fmla="*/ 2147483647 w 266"/>
              <a:gd name="T3" fmla="*/ 2147483647 h 195"/>
              <a:gd name="T4" fmla="*/ 2147483647 w 266"/>
              <a:gd name="T5" fmla="*/ 0 h 195"/>
              <a:gd name="T6" fmla="*/ 0 60000 65536"/>
              <a:gd name="T7" fmla="*/ 0 60000 65536"/>
              <a:gd name="T8" fmla="*/ 0 60000 65536"/>
              <a:gd name="T9" fmla="*/ 0 w 266"/>
              <a:gd name="T10" fmla="*/ 0 h 195"/>
              <a:gd name="T11" fmla="*/ 266 w 266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" h="195">
                <a:moveTo>
                  <a:pt x="0" y="195"/>
                </a:moveTo>
                <a:cubicBezTo>
                  <a:pt x="32" y="193"/>
                  <a:pt x="64" y="192"/>
                  <a:pt x="108" y="159"/>
                </a:cubicBezTo>
                <a:cubicBezTo>
                  <a:pt x="152" y="126"/>
                  <a:pt x="209" y="63"/>
                  <a:pt x="266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6" name="Freeform 36"/>
          <p:cNvSpPr>
            <a:spLocks/>
          </p:cNvSpPr>
          <p:nvPr/>
        </p:nvSpPr>
        <p:spPr bwMode="auto">
          <a:xfrm>
            <a:off x="4914900" y="2670175"/>
            <a:ext cx="914400" cy="358775"/>
          </a:xfrm>
          <a:custGeom>
            <a:avLst/>
            <a:gdLst>
              <a:gd name="T0" fmla="*/ 2147483647 w 576"/>
              <a:gd name="T1" fmla="*/ 2147483647 h 226"/>
              <a:gd name="T2" fmla="*/ 2147483647 w 576"/>
              <a:gd name="T3" fmla="*/ 2147483647 h 226"/>
              <a:gd name="T4" fmla="*/ 2147483647 w 576"/>
              <a:gd name="T5" fmla="*/ 2147483647 h 226"/>
              <a:gd name="T6" fmla="*/ 0 w 576"/>
              <a:gd name="T7" fmla="*/ 2147483647 h 22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226"/>
              <a:gd name="T14" fmla="*/ 576 w 576"/>
              <a:gd name="T15" fmla="*/ 226 h 2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226">
                <a:moveTo>
                  <a:pt x="576" y="226"/>
                </a:moveTo>
                <a:cubicBezTo>
                  <a:pt x="560" y="182"/>
                  <a:pt x="545" y="139"/>
                  <a:pt x="490" y="104"/>
                </a:cubicBezTo>
                <a:cubicBezTo>
                  <a:pt x="435" y="69"/>
                  <a:pt x="327" y="34"/>
                  <a:pt x="245" y="17"/>
                </a:cubicBezTo>
                <a:cubicBezTo>
                  <a:pt x="163" y="0"/>
                  <a:pt x="81" y="1"/>
                  <a:pt x="0" y="3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Text Box 37"/>
          <p:cNvSpPr txBox="1">
            <a:spLocks noChangeArrowheads="1"/>
          </p:cNvSpPr>
          <p:nvPr/>
        </p:nvSpPr>
        <p:spPr bwMode="auto">
          <a:xfrm>
            <a:off x="2006600" y="395446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Bk BT" pitchFamily="34" charset="0"/>
              </a:rPr>
              <a:t>January</a:t>
            </a:r>
          </a:p>
        </p:txBody>
      </p:sp>
      <p:sp>
        <p:nvSpPr>
          <p:cNvPr id="35868" name="Freeform 38"/>
          <p:cNvSpPr>
            <a:spLocks/>
          </p:cNvSpPr>
          <p:nvPr/>
        </p:nvSpPr>
        <p:spPr bwMode="auto">
          <a:xfrm>
            <a:off x="3211513" y="4240213"/>
            <a:ext cx="1657350" cy="434975"/>
          </a:xfrm>
          <a:custGeom>
            <a:avLst/>
            <a:gdLst>
              <a:gd name="T0" fmla="*/ 0 w 1044"/>
              <a:gd name="T1" fmla="*/ 2147483647 h 274"/>
              <a:gd name="T2" fmla="*/ 2147483647 w 1044"/>
              <a:gd name="T3" fmla="*/ 2147483647 h 274"/>
              <a:gd name="T4" fmla="*/ 2147483647 w 1044"/>
              <a:gd name="T5" fmla="*/ 2147483647 h 274"/>
              <a:gd name="T6" fmla="*/ 2147483647 w 1044"/>
              <a:gd name="T7" fmla="*/ 2147483647 h 274"/>
              <a:gd name="T8" fmla="*/ 2147483647 w 1044"/>
              <a:gd name="T9" fmla="*/ 0 h 2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4"/>
              <a:gd name="T16" fmla="*/ 0 h 274"/>
              <a:gd name="T17" fmla="*/ 1044 w 1044"/>
              <a:gd name="T18" fmla="*/ 274 h 2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4" h="274">
                <a:moveTo>
                  <a:pt x="0" y="166"/>
                </a:moveTo>
                <a:cubicBezTo>
                  <a:pt x="14" y="205"/>
                  <a:pt x="29" y="244"/>
                  <a:pt x="123" y="259"/>
                </a:cubicBezTo>
                <a:cubicBezTo>
                  <a:pt x="217" y="274"/>
                  <a:pt x="424" y="273"/>
                  <a:pt x="562" y="259"/>
                </a:cubicBezTo>
                <a:cubicBezTo>
                  <a:pt x="700" y="245"/>
                  <a:pt x="871" y="216"/>
                  <a:pt x="951" y="173"/>
                </a:cubicBezTo>
                <a:cubicBezTo>
                  <a:pt x="1031" y="130"/>
                  <a:pt x="1031" y="34"/>
                  <a:pt x="1044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9" name="Freeform 39"/>
          <p:cNvSpPr>
            <a:spLocks/>
          </p:cNvSpPr>
          <p:nvPr/>
        </p:nvSpPr>
        <p:spPr bwMode="auto">
          <a:xfrm>
            <a:off x="3851275" y="4114800"/>
            <a:ext cx="241300" cy="114300"/>
          </a:xfrm>
          <a:custGeom>
            <a:avLst/>
            <a:gdLst>
              <a:gd name="T0" fmla="*/ 2147483647 w 152"/>
              <a:gd name="T1" fmla="*/ 0 h 72"/>
              <a:gd name="T2" fmla="*/ 2147483647 w 152"/>
              <a:gd name="T3" fmla="*/ 2147483647 h 72"/>
              <a:gd name="T4" fmla="*/ 0 w 152"/>
              <a:gd name="T5" fmla="*/ 2147483647 h 72"/>
              <a:gd name="T6" fmla="*/ 0 60000 65536"/>
              <a:gd name="T7" fmla="*/ 0 60000 65536"/>
              <a:gd name="T8" fmla="*/ 0 60000 65536"/>
              <a:gd name="T9" fmla="*/ 0 w 152"/>
              <a:gd name="T10" fmla="*/ 0 h 72"/>
              <a:gd name="T11" fmla="*/ 152 w 152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2">
                <a:moveTo>
                  <a:pt x="152" y="0"/>
                </a:moveTo>
                <a:cubicBezTo>
                  <a:pt x="121" y="19"/>
                  <a:pt x="90" y="38"/>
                  <a:pt x="65" y="50"/>
                </a:cubicBezTo>
                <a:cubicBezTo>
                  <a:pt x="40" y="62"/>
                  <a:pt x="20" y="67"/>
                  <a:pt x="0" y="7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70" name="Freeform 40"/>
          <p:cNvSpPr>
            <a:spLocks/>
          </p:cNvSpPr>
          <p:nvPr/>
        </p:nvSpPr>
        <p:spPr bwMode="auto">
          <a:xfrm>
            <a:off x="3246438" y="4664075"/>
            <a:ext cx="2005012" cy="536575"/>
          </a:xfrm>
          <a:custGeom>
            <a:avLst/>
            <a:gdLst>
              <a:gd name="T0" fmla="*/ 2147483647 w 1263"/>
              <a:gd name="T1" fmla="*/ 0 h 338"/>
              <a:gd name="T2" fmla="*/ 2147483647 w 1263"/>
              <a:gd name="T3" fmla="*/ 2147483647 h 338"/>
              <a:gd name="T4" fmla="*/ 2147483647 w 1263"/>
              <a:gd name="T5" fmla="*/ 2147483647 h 338"/>
              <a:gd name="T6" fmla="*/ 2147483647 w 1263"/>
              <a:gd name="T7" fmla="*/ 2147483647 h 338"/>
              <a:gd name="T8" fmla="*/ 0 w 1263"/>
              <a:gd name="T9" fmla="*/ 2147483647 h 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3"/>
              <a:gd name="T16" fmla="*/ 0 h 338"/>
              <a:gd name="T17" fmla="*/ 1263 w 1263"/>
              <a:gd name="T18" fmla="*/ 338 h 3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3" h="338">
                <a:moveTo>
                  <a:pt x="1224" y="0"/>
                </a:moveTo>
                <a:cubicBezTo>
                  <a:pt x="1243" y="29"/>
                  <a:pt x="1263" y="58"/>
                  <a:pt x="1231" y="93"/>
                </a:cubicBezTo>
                <a:cubicBezTo>
                  <a:pt x="1199" y="128"/>
                  <a:pt x="1133" y="177"/>
                  <a:pt x="1029" y="208"/>
                </a:cubicBezTo>
                <a:cubicBezTo>
                  <a:pt x="925" y="239"/>
                  <a:pt x="776" y="258"/>
                  <a:pt x="605" y="280"/>
                </a:cubicBezTo>
                <a:cubicBezTo>
                  <a:pt x="434" y="302"/>
                  <a:pt x="217" y="320"/>
                  <a:pt x="0" y="33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71" name="Freeform 41"/>
          <p:cNvSpPr>
            <a:spLocks/>
          </p:cNvSpPr>
          <p:nvPr/>
        </p:nvSpPr>
        <p:spPr bwMode="auto">
          <a:xfrm>
            <a:off x="2514600" y="4675188"/>
            <a:ext cx="422275" cy="617537"/>
          </a:xfrm>
          <a:custGeom>
            <a:avLst/>
            <a:gdLst>
              <a:gd name="T0" fmla="*/ 2147483647 w 266"/>
              <a:gd name="T1" fmla="*/ 0 h 389"/>
              <a:gd name="T2" fmla="*/ 2147483647 w 266"/>
              <a:gd name="T3" fmla="*/ 2147483647 h 389"/>
              <a:gd name="T4" fmla="*/ 2147483647 w 266"/>
              <a:gd name="T5" fmla="*/ 2147483647 h 389"/>
              <a:gd name="T6" fmla="*/ 0 w 266"/>
              <a:gd name="T7" fmla="*/ 2147483647 h 389"/>
              <a:gd name="T8" fmla="*/ 0 60000 65536"/>
              <a:gd name="T9" fmla="*/ 0 60000 65536"/>
              <a:gd name="T10" fmla="*/ 0 60000 65536"/>
              <a:gd name="T11" fmla="*/ 0 60000 65536"/>
              <a:gd name="T12" fmla="*/ 0 w 266"/>
              <a:gd name="T13" fmla="*/ 0 h 389"/>
              <a:gd name="T14" fmla="*/ 266 w 266"/>
              <a:gd name="T15" fmla="*/ 389 h 3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" h="389">
                <a:moveTo>
                  <a:pt x="266" y="0"/>
                </a:moveTo>
                <a:cubicBezTo>
                  <a:pt x="266" y="45"/>
                  <a:pt x="266" y="90"/>
                  <a:pt x="245" y="144"/>
                </a:cubicBezTo>
                <a:cubicBezTo>
                  <a:pt x="224" y="198"/>
                  <a:pt x="178" y="283"/>
                  <a:pt x="137" y="324"/>
                </a:cubicBezTo>
                <a:cubicBezTo>
                  <a:pt x="96" y="365"/>
                  <a:pt x="48" y="377"/>
                  <a:pt x="0" y="389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72" name="Freeform 42"/>
          <p:cNvSpPr>
            <a:spLocks/>
          </p:cNvSpPr>
          <p:nvPr/>
        </p:nvSpPr>
        <p:spPr bwMode="auto">
          <a:xfrm>
            <a:off x="1349375" y="4949825"/>
            <a:ext cx="468313" cy="490538"/>
          </a:xfrm>
          <a:custGeom>
            <a:avLst/>
            <a:gdLst>
              <a:gd name="T0" fmla="*/ 2147483647 w 295"/>
              <a:gd name="T1" fmla="*/ 0 h 309"/>
              <a:gd name="T2" fmla="*/ 2147483647 w 295"/>
              <a:gd name="T3" fmla="*/ 2147483647 h 309"/>
              <a:gd name="T4" fmla="*/ 0 w 295"/>
              <a:gd name="T5" fmla="*/ 2147483647 h 309"/>
              <a:gd name="T6" fmla="*/ 0 60000 65536"/>
              <a:gd name="T7" fmla="*/ 0 60000 65536"/>
              <a:gd name="T8" fmla="*/ 0 60000 65536"/>
              <a:gd name="T9" fmla="*/ 0 w 295"/>
              <a:gd name="T10" fmla="*/ 0 h 309"/>
              <a:gd name="T11" fmla="*/ 295 w 295"/>
              <a:gd name="T12" fmla="*/ 309 h 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09">
                <a:moveTo>
                  <a:pt x="295" y="0"/>
                </a:moveTo>
                <a:cubicBezTo>
                  <a:pt x="276" y="32"/>
                  <a:pt x="257" y="64"/>
                  <a:pt x="208" y="115"/>
                </a:cubicBezTo>
                <a:cubicBezTo>
                  <a:pt x="159" y="166"/>
                  <a:pt x="79" y="237"/>
                  <a:pt x="0" y="309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73" name="Freeform 43"/>
          <p:cNvSpPr>
            <a:spLocks/>
          </p:cNvSpPr>
          <p:nvPr/>
        </p:nvSpPr>
        <p:spPr bwMode="auto">
          <a:xfrm>
            <a:off x="2079625" y="4972050"/>
            <a:ext cx="171450" cy="422275"/>
          </a:xfrm>
          <a:custGeom>
            <a:avLst/>
            <a:gdLst>
              <a:gd name="T0" fmla="*/ 2147483647 w 108"/>
              <a:gd name="T1" fmla="*/ 0 h 266"/>
              <a:gd name="T2" fmla="*/ 2147483647 w 108"/>
              <a:gd name="T3" fmla="*/ 2147483647 h 266"/>
              <a:gd name="T4" fmla="*/ 0 w 108"/>
              <a:gd name="T5" fmla="*/ 2147483647 h 266"/>
              <a:gd name="T6" fmla="*/ 0 60000 65536"/>
              <a:gd name="T7" fmla="*/ 0 60000 65536"/>
              <a:gd name="T8" fmla="*/ 0 60000 65536"/>
              <a:gd name="T9" fmla="*/ 0 w 108"/>
              <a:gd name="T10" fmla="*/ 0 h 266"/>
              <a:gd name="T11" fmla="*/ 108 w 108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66">
                <a:moveTo>
                  <a:pt x="108" y="0"/>
                </a:moveTo>
                <a:cubicBezTo>
                  <a:pt x="95" y="46"/>
                  <a:pt x="83" y="93"/>
                  <a:pt x="65" y="137"/>
                </a:cubicBezTo>
                <a:cubicBezTo>
                  <a:pt x="47" y="181"/>
                  <a:pt x="23" y="223"/>
                  <a:pt x="0" y="266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74" name="Freeform 44"/>
          <p:cNvSpPr>
            <a:spLocks/>
          </p:cNvSpPr>
          <p:nvPr/>
        </p:nvSpPr>
        <p:spPr bwMode="auto">
          <a:xfrm>
            <a:off x="1439863" y="5715000"/>
            <a:ext cx="1162050" cy="365125"/>
          </a:xfrm>
          <a:custGeom>
            <a:avLst/>
            <a:gdLst>
              <a:gd name="T0" fmla="*/ 2147483647 w 732"/>
              <a:gd name="T1" fmla="*/ 2147483647 h 230"/>
              <a:gd name="T2" fmla="*/ 2147483647 w 732"/>
              <a:gd name="T3" fmla="*/ 2147483647 h 230"/>
              <a:gd name="T4" fmla="*/ 2147483647 w 732"/>
              <a:gd name="T5" fmla="*/ 2147483647 h 230"/>
              <a:gd name="T6" fmla="*/ 0 w 732"/>
              <a:gd name="T7" fmla="*/ 2147483647 h 230"/>
              <a:gd name="T8" fmla="*/ 0 60000 65536"/>
              <a:gd name="T9" fmla="*/ 0 60000 65536"/>
              <a:gd name="T10" fmla="*/ 0 60000 65536"/>
              <a:gd name="T11" fmla="*/ 0 60000 65536"/>
              <a:gd name="T12" fmla="*/ 0 w 732"/>
              <a:gd name="T13" fmla="*/ 0 h 230"/>
              <a:gd name="T14" fmla="*/ 732 w 732"/>
              <a:gd name="T15" fmla="*/ 230 h 2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2" h="230">
                <a:moveTo>
                  <a:pt x="713" y="230"/>
                </a:moveTo>
                <a:cubicBezTo>
                  <a:pt x="722" y="169"/>
                  <a:pt x="732" y="109"/>
                  <a:pt x="670" y="72"/>
                </a:cubicBezTo>
                <a:cubicBezTo>
                  <a:pt x="608" y="35"/>
                  <a:pt x="451" y="14"/>
                  <a:pt x="339" y="7"/>
                </a:cubicBezTo>
                <a:cubicBezTo>
                  <a:pt x="227" y="0"/>
                  <a:pt x="113" y="14"/>
                  <a:pt x="0" y="29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75" name="Freeform 45"/>
          <p:cNvSpPr>
            <a:spLocks/>
          </p:cNvSpPr>
          <p:nvPr/>
        </p:nvSpPr>
        <p:spPr bwMode="auto">
          <a:xfrm>
            <a:off x="2625725" y="5611813"/>
            <a:ext cx="60325" cy="331787"/>
          </a:xfrm>
          <a:custGeom>
            <a:avLst/>
            <a:gdLst>
              <a:gd name="T0" fmla="*/ 2147483647 w 38"/>
              <a:gd name="T1" fmla="*/ 2147483647 h 209"/>
              <a:gd name="T2" fmla="*/ 2147483647 w 38"/>
              <a:gd name="T3" fmla="*/ 2147483647 h 209"/>
              <a:gd name="T4" fmla="*/ 2147483647 w 38"/>
              <a:gd name="T5" fmla="*/ 0 h 209"/>
              <a:gd name="T6" fmla="*/ 0 60000 65536"/>
              <a:gd name="T7" fmla="*/ 0 60000 65536"/>
              <a:gd name="T8" fmla="*/ 0 60000 65536"/>
              <a:gd name="T9" fmla="*/ 0 w 38"/>
              <a:gd name="T10" fmla="*/ 0 h 209"/>
              <a:gd name="T11" fmla="*/ 38 w 38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209">
                <a:moveTo>
                  <a:pt x="24" y="209"/>
                </a:moveTo>
                <a:cubicBezTo>
                  <a:pt x="12" y="161"/>
                  <a:pt x="0" y="114"/>
                  <a:pt x="2" y="79"/>
                </a:cubicBezTo>
                <a:cubicBezTo>
                  <a:pt x="4" y="44"/>
                  <a:pt x="21" y="22"/>
                  <a:pt x="38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76" name="Freeform 46"/>
          <p:cNvSpPr>
            <a:spLocks/>
          </p:cNvSpPr>
          <p:nvPr/>
        </p:nvSpPr>
        <p:spPr bwMode="auto">
          <a:xfrm>
            <a:off x="3932238" y="5132388"/>
            <a:ext cx="1839912" cy="182562"/>
          </a:xfrm>
          <a:custGeom>
            <a:avLst/>
            <a:gdLst>
              <a:gd name="T0" fmla="*/ 2147483647 w 1159"/>
              <a:gd name="T1" fmla="*/ 0 h 115"/>
              <a:gd name="T2" fmla="*/ 2147483647 w 1159"/>
              <a:gd name="T3" fmla="*/ 2147483647 h 115"/>
              <a:gd name="T4" fmla="*/ 2147483647 w 1159"/>
              <a:gd name="T5" fmla="*/ 2147483647 h 115"/>
              <a:gd name="T6" fmla="*/ 0 w 1159"/>
              <a:gd name="T7" fmla="*/ 2147483647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1159"/>
              <a:gd name="T13" fmla="*/ 0 h 115"/>
              <a:gd name="T14" fmla="*/ 1159 w 1159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9" h="115">
                <a:moveTo>
                  <a:pt x="1159" y="0"/>
                </a:moveTo>
                <a:cubicBezTo>
                  <a:pt x="1111" y="13"/>
                  <a:pt x="1063" y="27"/>
                  <a:pt x="943" y="43"/>
                </a:cubicBezTo>
                <a:cubicBezTo>
                  <a:pt x="823" y="59"/>
                  <a:pt x="596" y="81"/>
                  <a:pt x="439" y="93"/>
                </a:cubicBezTo>
                <a:cubicBezTo>
                  <a:pt x="282" y="105"/>
                  <a:pt x="141" y="110"/>
                  <a:pt x="0" y="115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77" name="Freeform 47"/>
          <p:cNvSpPr>
            <a:spLocks/>
          </p:cNvSpPr>
          <p:nvPr/>
        </p:nvSpPr>
        <p:spPr bwMode="auto">
          <a:xfrm>
            <a:off x="5875338" y="5429250"/>
            <a:ext cx="258762" cy="593725"/>
          </a:xfrm>
          <a:custGeom>
            <a:avLst/>
            <a:gdLst>
              <a:gd name="T0" fmla="*/ 2147483647 w 163"/>
              <a:gd name="T1" fmla="*/ 2147483647 h 374"/>
              <a:gd name="T2" fmla="*/ 2147483647 w 163"/>
              <a:gd name="T3" fmla="*/ 2147483647 h 374"/>
              <a:gd name="T4" fmla="*/ 0 w 163"/>
              <a:gd name="T5" fmla="*/ 0 h 374"/>
              <a:gd name="T6" fmla="*/ 0 60000 65536"/>
              <a:gd name="T7" fmla="*/ 0 60000 65536"/>
              <a:gd name="T8" fmla="*/ 0 60000 65536"/>
              <a:gd name="T9" fmla="*/ 0 w 163"/>
              <a:gd name="T10" fmla="*/ 0 h 374"/>
              <a:gd name="T11" fmla="*/ 163 w 163"/>
              <a:gd name="T12" fmla="*/ 374 h 3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" h="374">
                <a:moveTo>
                  <a:pt x="158" y="374"/>
                </a:moveTo>
                <a:cubicBezTo>
                  <a:pt x="160" y="319"/>
                  <a:pt x="163" y="264"/>
                  <a:pt x="137" y="202"/>
                </a:cubicBezTo>
                <a:cubicBezTo>
                  <a:pt x="111" y="140"/>
                  <a:pt x="55" y="70"/>
                  <a:pt x="0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78" name="Freeform 48"/>
          <p:cNvSpPr>
            <a:spLocks/>
          </p:cNvSpPr>
          <p:nvPr/>
        </p:nvSpPr>
        <p:spPr bwMode="auto">
          <a:xfrm>
            <a:off x="3851275" y="5521325"/>
            <a:ext cx="1898650" cy="158750"/>
          </a:xfrm>
          <a:custGeom>
            <a:avLst/>
            <a:gdLst>
              <a:gd name="T0" fmla="*/ 2147483647 w 1196"/>
              <a:gd name="T1" fmla="*/ 2147483647 h 100"/>
              <a:gd name="T2" fmla="*/ 2147483647 w 1196"/>
              <a:gd name="T3" fmla="*/ 2147483647 h 100"/>
              <a:gd name="T4" fmla="*/ 2147483647 w 1196"/>
              <a:gd name="T5" fmla="*/ 2147483647 h 100"/>
              <a:gd name="T6" fmla="*/ 0 w 1196"/>
              <a:gd name="T7" fmla="*/ 2147483647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1196"/>
              <a:gd name="T13" fmla="*/ 0 h 100"/>
              <a:gd name="T14" fmla="*/ 1196 w 1196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6" h="100">
                <a:moveTo>
                  <a:pt x="1196" y="43"/>
                </a:moveTo>
                <a:cubicBezTo>
                  <a:pt x="1130" y="31"/>
                  <a:pt x="1064" y="19"/>
                  <a:pt x="951" y="14"/>
                </a:cubicBezTo>
                <a:cubicBezTo>
                  <a:pt x="838" y="9"/>
                  <a:pt x="677" y="0"/>
                  <a:pt x="519" y="14"/>
                </a:cubicBezTo>
                <a:cubicBezTo>
                  <a:pt x="361" y="28"/>
                  <a:pt x="180" y="64"/>
                  <a:pt x="0" y="10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79" name="Freeform 49"/>
          <p:cNvSpPr>
            <a:spLocks/>
          </p:cNvSpPr>
          <p:nvPr/>
        </p:nvSpPr>
        <p:spPr bwMode="auto">
          <a:xfrm>
            <a:off x="993775" y="6340475"/>
            <a:ext cx="1920875" cy="38100"/>
          </a:xfrm>
          <a:custGeom>
            <a:avLst/>
            <a:gdLst>
              <a:gd name="T0" fmla="*/ 0 w 1210"/>
              <a:gd name="T1" fmla="*/ 2147483647 h 24"/>
              <a:gd name="T2" fmla="*/ 2147483647 w 1210"/>
              <a:gd name="T3" fmla="*/ 2147483647 h 24"/>
              <a:gd name="T4" fmla="*/ 2147483647 w 1210"/>
              <a:gd name="T5" fmla="*/ 2147483647 h 24"/>
              <a:gd name="T6" fmla="*/ 0 60000 65536"/>
              <a:gd name="T7" fmla="*/ 0 60000 65536"/>
              <a:gd name="T8" fmla="*/ 0 60000 65536"/>
              <a:gd name="T9" fmla="*/ 0 w 1210"/>
              <a:gd name="T10" fmla="*/ 0 h 24"/>
              <a:gd name="T11" fmla="*/ 1210 w 121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0" h="24">
                <a:moveTo>
                  <a:pt x="0" y="24"/>
                </a:moveTo>
                <a:cubicBezTo>
                  <a:pt x="111" y="14"/>
                  <a:pt x="223" y="4"/>
                  <a:pt x="425" y="2"/>
                </a:cubicBezTo>
                <a:cubicBezTo>
                  <a:pt x="627" y="0"/>
                  <a:pt x="918" y="4"/>
                  <a:pt x="1210" y="9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80" name="Freeform 50"/>
          <p:cNvSpPr>
            <a:spLocks/>
          </p:cNvSpPr>
          <p:nvPr/>
        </p:nvSpPr>
        <p:spPr bwMode="auto">
          <a:xfrm>
            <a:off x="3200400" y="6308725"/>
            <a:ext cx="2914650" cy="46038"/>
          </a:xfrm>
          <a:custGeom>
            <a:avLst/>
            <a:gdLst>
              <a:gd name="T0" fmla="*/ 0 w 1836"/>
              <a:gd name="T1" fmla="*/ 2147483647 h 29"/>
              <a:gd name="T2" fmla="*/ 2147483647 w 1836"/>
              <a:gd name="T3" fmla="*/ 2147483647 h 29"/>
              <a:gd name="T4" fmla="*/ 2147483647 w 1836"/>
              <a:gd name="T5" fmla="*/ 0 h 29"/>
              <a:gd name="T6" fmla="*/ 2147483647 w 1836"/>
              <a:gd name="T7" fmla="*/ 2147483647 h 29"/>
              <a:gd name="T8" fmla="*/ 0 60000 65536"/>
              <a:gd name="T9" fmla="*/ 0 60000 65536"/>
              <a:gd name="T10" fmla="*/ 0 60000 65536"/>
              <a:gd name="T11" fmla="*/ 0 60000 65536"/>
              <a:gd name="T12" fmla="*/ 0 w 1836"/>
              <a:gd name="T13" fmla="*/ 0 h 29"/>
              <a:gd name="T14" fmla="*/ 1836 w 1836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6" h="29">
                <a:moveTo>
                  <a:pt x="0" y="29"/>
                </a:moveTo>
                <a:cubicBezTo>
                  <a:pt x="156" y="24"/>
                  <a:pt x="312" y="20"/>
                  <a:pt x="518" y="15"/>
                </a:cubicBezTo>
                <a:cubicBezTo>
                  <a:pt x="724" y="10"/>
                  <a:pt x="1018" y="0"/>
                  <a:pt x="1238" y="0"/>
                </a:cubicBezTo>
                <a:cubicBezTo>
                  <a:pt x="1458" y="0"/>
                  <a:pt x="1647" y="7"/>
                  <a:pt x="1836" y="15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81" name="Freeform 51"/>
          <p:cNvSpPr>
            <a:spLocks/>
          </p:cNvSpPr>
          <p:nvPr/>
        </p:nvSpPr>
        <p:spPr bwMode="auto">
          <a:xfrm>
            <a:off x="6469063" y="6348413"/>
            <a:ext cx="1668462" cy="52387"/>
          </a:xfrm>
          <a:custGeom>
            <a:avLst/>
            <a:gdLst>
              <a:gd name="T0" fmla="*/ 0 w 1051"/>
              <a:gd name="T1" fmla="*/ 2147483647 h 33"/>
              <a:gd name="T2" fmla="*/ 2147483647 w 1051"/>
              <a:gd name="T3" fmla="*/ 2147483647 h 33"/>
              <a:gd name="T4" fmla="*/ 2147483647 w 1051"/>
              <a:gd name="T5" fmla="*/ 2147483647 h 33"/>
              <a:gd name="T6" fmla="*/ 2147483647 w 1051"/>
              <a:gd name="T7" fmla="*/ 2147483647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051"/>
              <a:gd name="T13" fmla="*/ 0 h 33"/>
              <a:gd name="T14" fmla="*/ 1051 w 1051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1" h="33">
                <a:moveTo>
                  <a:pt x="0" y="33"/>
                </a:moveTo>
                <a:cubicBezTo>
                  <a:pt x="118" y="20"/>
                  <a:pt x="236" y="8"/>
                  <a:pt x="375" y="4"/>
                </a:cubicBezTo>
                <a:cubicBezTo>
                  <a:pt x="514" y="0"/>
                  <a:pt x="722" y="10"/>
                  <a:pt x="835" y="11"/>
                </a:cubicBezTo>
                <a:cubicBezTo>
                  <a:pt x="948" y="12"/>
                  <a:pt x="999" y="11"/>
                  <a:pt x="1051" y="11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82" name="Freeform 52"/>
          <p:cNvSpPr>
            <a:spLocks/>
          </p:cNvSpPr>
          <p:nvPr/>
        </p:nvSpPr>
        <p:spPr bwMode="auto">
          <a:xfrm>
            <a:off x="6915150" y="5668963"/>
            <a:ext cx="927100" cy="525462"/>
          </a:xfrm>
          <a:custGeom>
            <a:avLst/>
            <a:gdLst>
              <a:gd name="T0" fmla="*/ 2147483647 w 584"/>
              <a:gd name="T1" fmla="*/ 2147483647 h 331"/>
              <a:gd name="T2" fmla="*/ 2147483647 w 584"/>
              <a:gd name="T3" fmla="*/ 2147483647 h 331"/>
              <a:gd name="T4" fmla="*/ 2147483647 w 584"/>
              <a:gd name="T5" fmla="*/ 2147483647 h 331"/>
              <a:gd name="T6" fmla="*/ 2147483647 w 584"/>
              <a:gd name="T7" fmla="*/ 2147483647 h 331"/>
              <a:gd name="T8" fmla="*/ 0 w 584"/>
              <a:gd name="T9" fmla="*/ 2147483647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"/>
              <a:gd name="T16" fmla="*/ 0 h 331"/>
              <a:gd name="T17" fmla="*/ 584 w 584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" h="331">
                <a:moveTo>
                  <a:pt x="475" y="331"/>
                </a:moveTo>
                <a:cubicBezTo>
                  <a:pt x="518" y="292"/>
                  <a:pt x="561" y="254"/>
                  <a:pt x="569" y="209"/>
                </a:cubicBezTo>
                <a:cubicBezTo>
                  <a:pt x="577" y="164"/>
                  <a:pt x="584" y="92"/>
                  <a:pt x="526" y="58"/>
                </a:cubicBezTo>
                <a:cubicBezTo>
                  <a:pt x="468" y="24"/>
                  <a:pt x="311" y="0"/>
                  <a:pt x="223" y="7"/>
                </a:cubicBezTo>
                <a:cubicBezTo>
                  <a:pt x="135" y="14"/>
                  <a:pt x="67" y="57"/>
                  <a:pt x="0" y="101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83" name="Freeform 53"/>
          <p:cNvSpPr>
            <a:spLocks/>
          </p:cNvSpPr>
          <p:nvPr/>
        </p:nvSpPr>
        <p:spPr bwMode="auto">
          <a:xfrm>
            <a:off x="7566025" y="5349875"/>
            <a:ext cx="217488" cy="342900"/>
          </a:xfrm>
          <a:custGeom>
            <a:avLst/>
            <a:gdLst>
              <a:gd name="T0" fmla="*/ 2147483647 w 137"/>
              <a:gd name="T1" fmla="*/ 2147483647 h 216"/>
              <a:gd name="T2" fmla="*/ 2147483647 w 137"/>
              <a:gd name="T3" fmla="*/ 2147483647 h 216"/>
              <a:gd name="T4" fmla="*/ 0 w 137"/>
              <a:gd name="T5" fmla="*/ 0 h 216"/>
              <a:gd name="T6" fmla="*/ 0 60000 65536"/>
              <a:gd name="T7" fmla="*/ 0 60000 65536"/>
              <a:gd name="T8" fmla="*/ 0 60000 65536"/>
              <a:gd name="T9" fmla="*/ 0 w 137"/>
              <a:gd name="T10" fmla="*/ 0 h 216"/>
              <a:gd name="T11" fmla="*/ 137 w 137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216">
                <a:moveTo>
                  <a:pt x="137" y="216"/>
                </a:moveTo>
                <a:cubicBezTo>
                  <a:pt x="105" y="176"/>
                  <a:pt x="74" y="136"/>
                  <a:pt x="51" y="100"/>
                </a:cubicBezTo>
                <a:cubicBezTo>
                  <a:pt x="28" y="64"/>
                  <a:pt x="14" y="32"/>
                  <a:pt x="0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84" name="Freeform 54"/>
          <p:cNvSpPr>
            <a:spLocks/>
          </p:cNvSpPr>
          <p:nvPr/>
        </p:nvSpPr>
        <p:spPr bwMode="auto">
          <a:xfrm>
            <a:off x="6664325" y="4743450"/>
            <a:ext cx="708025" cy="514350"/>
          </a:xfrm>
          <a:custGeom>
            <a:avLst/>
            <a:gdLst>
              <a:gd name="T0" fmla="*/ 2147483647 w 446"/>
              <a:gd name="T1" fmla="*/ 0 h 324"/>
              <a:gd name="T2" fmla="*/ 2147483647 w 446"/>
              <a:gd name="T3" fmla="*/ 2147483647 h 324"/>
              <a:gd name="T4" fmla="*/ 2147483647 w 446"/>
              <a:gd name="T5" fmla="*/ 2147483647 h 324"/>
              <a:gd name="T6" fmla="*/ 0 w 446"/>
              <a:gd name="T7" fmla="*/ 2147483647 h 324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324"/>
              <a:gd name="T14" fmla="*/ 446 w 446"/>
              <a:gd name="T15" fmla="*/ 324 h 3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" h="324">
                <a:moveTo>
                  <a:pt x="446" y="0"/>
                </a:moveTo>
                <a:cubicBezTo>
                  <a:pt x="425" y="54"/>
                  <a:pt x="404" y="108"/>
                  <a:pt x="360" y="151"/>
                </a:cubicBezTo>
                <a:cubicBezTo>
                  <a:pt x="316" y="194"/>
                  <a:pt x="240" y="230"/>
                  <a:pt x="180" y="259"/>
                </a:cubicBezTo>
                <a:cubicBezTo>
                  <a:pt x="120" y="288"/>
                  <a:pt x="60" y="306"/>
                  <a:pt x="0" y="324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85" name="Freeform 55"/>
          <p:cNvSpPr>
            <a:spLocks/>
          </p:cNvSpPr>
          <p:nvPr/>
        </p:nvSpPr>
        <p:spPr bwMode="auto">
          <a:xfrm>
            <a:off x="3051175" y="4914900"/>
            <a:ext cx="595313" cy="239713"/>
          </a:xfrm>
          <a:custGeom>
            <a:avLst/>
            <a:gdLst>
              <a:gd name="T0" fmla="*/ 2147483647 w 375"/>
              <a:gd name="T1" fmla="*/ 0 h 151"/>
              <a:gd name="T2" fmla="*/ 2147483647 w 375"/>
              <a:gd name="T3" fmla="*/ 2147483647 h 151"/>
              <a:gd name="T4" fmla="*/ 0 w 375"/>
              <a:gd name="T5" fmla="*/ 2147483647 h 151"/>
              <a:gd name="T6" fmla="*/ 0 60000 65536"/>
              <a:gd name="T7" fmla="*/ 0 60000 65536"/>
              <a:gd name="T8" fmla="*/ 0 60000 65536"/>
              <a:gd name="T9" fmla="*/ 0 w 375"/>
              <a:gd name="T10" fmla="*/ 0 h 151"/>
              <a:gd name="T11" fmla="*/ 375 w 375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" h="151">
                <a:moveTo>
                  <a:pt x="375" y="0"/>
                </a:moveTo>
                <a:cubicBezTo>
                  <a:pt x="301" y="12"/>
                  <a:pt x="228" y="25"/>
                  <a:pt x="166" y="50"/>
                </a:cubicBezTo>
                <a:cubicBezTo>
                  <a:pt x="104" y="75"/>
                  <a:pt x="52" y="113"/>
                  <a:pt x="0" y="151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86" name="Freeform 56"/>
          <p:cNvSpPr>
            <a:spLocks/>
          </p:cNvSpPr>
          <p:nvPr/>
        </p:nvSpPr>
        <p:spPr bwMode="auto">
          <a:xfrm>
            <a:off x="6194425" y="4778375"/>
            <a:ext cx="777875" cy="250825"/>
          </a:xfrm>
          <a:custGeom>
            <a:avLst/>
            <a:gdLst>
              <a:gd name="T0" fmla="*/ 2147483647 w 490"/>
              <a:gd name="T1" fmla="*/ 0 h 158"/>
              <a:gd name="T2" fmla="*/ 2147483647 w 490"/>
              <a:gd name="T3" fmla="*/ 2147483647 h 158"/>
              <a:gd name="T4" fmla="*/ 0 w 490"/>
              <a:gd name="T5" fmla="*/ 2147483647 h 158"/>
              <a:gd name="T6" fmla="*/ 0 60000 65536"/>
              <a:gd name="T7" fmla="*/ 0 60000 65536"/>
              <a:gd name="T8" fmla="*/ 0 60000 65536"/>
              <a:gd name="T9" fmla="*/ 0 w 490"/>
              <a:gd name="T10" fmla="*/ 0 h 158"/>
              <a:gd name="T11" fmla="*/ 490 w 490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0" h="158">
                <a:moveTo>
                  <a:pt x="490" y="0"/>
                </a:moveTo>
                <a:cubicBezTo>
                  <a:pt x="408" y="33"/>
                  <a:pt x="327" y="67"/>
                  <a:pt x="245" y="93"/>
                </a:cubicBezTo>
                <a:cubicBezTo>
                  <a:pt x="163" y="119"/>
                  <a:pt x="81" y="138"/>
                  <a:pt x="0" y="15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87" name="Freeform 57"/>
          <p:cNvSpPr>
            <a:spLocks/>
          </p:cNvSpPr>
          <p:nvPr/>
        </p:nvSpPr>
        <p:spPr bwMode="auto">
          <a:xfrm>
            <a:off x="6286500" y="4068763"/>
            <a:ext cx="1371600" cy="473075"/>
          </a:xfrm>
          <a:custGeom>
            <a:avLst/>
            <a:gdLst>
              <a:gd name="T0" fmla="*/ 0 w 864"/>
              <a:gd name="T1" fmla="*/ 2147483647 h 298"/>
              <a:gd name="T2" fmla="*/ 2147483647 w 864"/>
              <a:gd name="T3" fmla="*/ 2147483647 h 298"/>
              <a:gd name="T4" fmla="*/ 2147483647 w 864"/>
              <a:gd name="T5" fmla="*/ 2147483647 h 298"/>
              <a:gd name="T6" fmla="*/ 2147483647 w 864"/>
              <a:gd name="T7" fmla="*/ 2147483647 h 298"/>
              <a:gd name="T8" fmla="*/ 2147483647 w 864"/>
              <a:gd name="T9" fmla="*/ 0 h 2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298"/>
              <a:gd name="T17" fmla="*/ 864 w 864"/>
              <a:gd name="T18" fmla="*/ 298 h 2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298">
                <a:moveTo>
                  <a:pt x="0" y="288"/>
                </a:moveTo>
                <a:cubicBezTo>
                  <a:pt x="34" y="293"/>
                  <a:pt x="68" y="298"/>
                  <a:pt x="151" y="281"/>
                </a:cubicBezTo>
                <a:cubicBezTo>
                  <a:pt x="234" y="264"/>
                  <a:pt x="409" y="216"/>
                  <a:pt x="497" y="187"/>
                </a:cubicBezTo>
                <a:cubicBezTo>
                  <a:pt x="585" y="158"/>
                  <a:pt x="616" y="139"/>
                  <a:pt x="677" y="108"/>
                </a:cubicBezTo>
                <a:cubicBezTo>
                  <a:pt x="738" y="77"/>
                  <a:pt x="801" y="38"/>
                  <a:pt x="864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88" name="Text Box 58"/>
          <p:cNvSpPr txBox="1">
            <a:spLocks noChangeArrowheads="1"/>
          </p:cNvSpPr>
          <p:nvPr/>
        </p:nvSpPr>
        <p:spPr bwMode="auto">
          <a:xfrm>
            <a:off x="2159000" y="1041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Bk BT" pitchFamily="34" charset="0"/>
              </a:rPr>
              <a:t>July</a:t>
            </a:r>
          </a:p>
        </p:txBody>
      </p:sp>
      <p:sp>
        <p:nvSpPr>
          <p:cNvPr id="48" name="Text Box 88"/>
          <p:cNvSpPr txBox="1">
            <a:spLocks noChangeArrowheads="1"/>
          </p:cNvSpPr>
          <p:nvPr/>
        </p:nvSpPr>
        <p:spPr bwMode="auto">
          <a:xfrm>
            <a:off x="4303534" y="3203395"/>
            <a:ext cx="8576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000066"/>
                </a:solidFill>
                <a:latin typeface="Impact" pitchFamily="34" charset="0"/>
              </a:rPr>
              <a:t>WESTERLIES</a:t>
            </a:r>
          </a:p>
        </p:txBody>
      </p:sp>
      <p:sp>
        <p:nvSpPr>
          <p:cNvPr id="49" name="Text Box 88"/>
          <p:cNvSpPr txBox="1">
            <a:spLocks noChangeArrowheads="1"/>
          </p:cNvSpPr>
          <p:nvPr/>
        </p:nvSpPr>
        <p:spPr bwMode="auto">
          <a:xfrm>
            <a:off x="4315450" y="6078765"/>
            <a:ext cx="8576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000066"/>
                </a:solidFill>
                <a:latin typeface="Impact" pitchFamily="34" charset="0"/>
              </a:rPr>
              <a:t>WESTERLIES</a:t>
            </a:r>
          </a:p>
        </p:txBody>
      </p:sp>
      <p:sp>
        <p:nvSpPr>
          <p:cNvPr id="50" name="Text Box 87"/>
          <p:cNvSpPr txBox="1">
            <a:spLocks noChangeArrowheads="1"/>
          </p:cNvSpPr>
          <p:nvPr/>
        </p:nvSpPr>
        <p:spPr bwMode="auto">
          <a:xfrm>
            <a:off x="6922390" y="5775324"/>
            <a:ext cx="965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000066"/>
                </a:solidFill>
                <a:latin typeface="Impact" pitchFamily="34" charset="0"/>
              </a:rPr>
              <a:t>TRADE WINDS</a:t>
            </a:r>
          </a:p>
        </p:txBody>
      </p:sp>
      <p:sp>
        <p:nvSpPr>
          <p:cNvPr id="51" name="Text Box 87"/>
          <p:cNvSpPr txBox="1">
            <a:spLocks noChangeArrowheads="1"/>
          </p:cNvSpPr>
          <p:nvPr/>
        </p:nvSpPr>
        <p:spPr bwMode="auto">
          <a:xfrm>
            <a:off x="6922390" y="2736745"/>
            <a:ext cx="965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000066"/>
                </a:solidFill>
                <a:latin typeface="Impact" pitchFamily="34" charset="0"/>
              </a:rPr>
              <a:t>TRADE WINDS</a:t>
            </a:r>
          </a:p>
        </p:txBody>
      </p:sp>
      <p:sp>
        <p:nvSpPr>
          <p:cNvPr id="52" name="Text Box 87"/>
          <p:cNvSpPr txBox="1">
            <a:spLocks noChangeArrowheads="1"/>
          </p:cNvSpPr>
          <p:nvPr/>
        </p:nvSpPr>
        <p:spPr bwMode="auto">
          <a:xfrm>
            <a:off x="4344290" y="2698750"/>
            <a:ext cx="965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000066"/>
                </a:solidFill>
                <a:latin typeface="Impact" pitchFamily="34" charset="0"/>
              </a:rPr>
              <a:t>TRADE WINDS</a:t>
            </a:r>
          </a:p>
        </p:txBody>
      </p:sp>
      <p:sp>
        <p:nvSpPr>
          <p:cNvPr id="53" name="Text Box 87"/>
          <p:cNvSpPr txBox="1">
            <a:spLocks noChangeArrowheads="1"/>
          </p:cNvSpPr>
          <p:nvPr/>
        </p:nvSpPr>
        <p:spPr bwMode="auto">
          <a:xfrm>
            <a:off x="4257771" y="5463681"/>
            <a:ext cx="965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000066"/>
                </a:solidFill>
                <a:latin typeface="Impact" pitchFamily="34" charset="0"/>
              </a:rPr>
              <a:t>TRADE WINDS</a:t>
            </a:r>
          </a:p>
        </p:txBody>
      </p:sp>
      <p:sp>
        <p:nvSpPr>
          <p:cNvPr id="54" name="Text Box 87"/>
          <p:cNvSpPr txBox="1">
            <a:spLocks noChangeArrowheads="1"/>
          </p:cNvSpPr>
          <p:nvPr/>
        </p:nvSpPr>
        <p:spPr bwMode="auto">
          <a:xfrm>
            <a:off x="4317072" y="4860845"/>
            <a:ext cx="965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  <a:latin typeface="Impact" pitchFamily="34" charset="0"/>
              </a:rPr>
              <a:t>TRADE WINDS</a:t>
            </a:r>
          </a:p>
        </p:txBody>
      </p:sp>
      <p:sp>
        <p:nvSpPr>
          <p:cNvPr id="55" name="Text Box 87"/>
          <p:cNvSpPr txBox="1">
            <a:spLocks noChangeArrowheads="1"/>
          </p:cNvSpPr>
          <p:nvPr/>
        </p:nvSpPr>
        <p:spPr bwMode="auto">
          <a:xfrm>
            <a:off x="6385761" y="4848939"/>
            <a:ext cx="965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  <a:latin typeface="Impact" pitchFamily="34" charset="0"/>
              </a:rPr>
              <a:t>TRADE WINDS</a:t>
            </a:r>
          </a:p>
        </p:txBody>
      </p:sp>
      <p:sp>
        <p:nvSpPr>
          <p:cNvPr id="56" name="Text Box 87"/>
          <p:cNvSpPr txBox="1">
            <a:spLocks noChangeArrowheads="1"/>
          </p:cNvSpPr>
          <p:nvPr/>
        </p:nvSpPr>
        <p:spPr bwMode="auto">
          <a:xfrm>
            <a:off x="6426527" y="1870789"/>
            <a:ext cx="965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  <a:latin typeface="Impact" pitchFamily="34" charset="0"/>
              </a:rPr>
              <a:t>TRADE WINDS</a:t>
            </a:r>
          </a:p>
        </p:txBody>
      </p:sp>
      <p:sp>
        <p:nvSpPr>
          <p:cNvPr id="58" name="Text Box 88"/>
          <p:cNvSpPr txBox="1">
            <a:spLocks noChangeArrowheads="1"/>
          </p:cNvSpPr>
          <p:nvPr/>
        </p:nvSpPr>
        <p:spPr bwMode="auto">
          <a:xfrm>
            <a:off x="3766165" y="4397635"/>
            <a:ext cx="8576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  <a:latin typeface="Impact" pitchFamily="34" charset="0"/>
              </a:rPr>
              <a:t>WESTERLIES</a:t>
            </a:r>
          </a:p>
        </p:txBody>
      </p:sp>
      <p:sp>
        <p:nvSpPr>
          <p:cNvPr id="59" name="Text Box 88"/>
          <p:cNvSpPr txBox="1">
            <a:spLocks noChangeArrowheads="1"/>
          </p:cNvSpPr>
          <p:nvPr/>
        </p:nvSpPr>
        <p:spPr bwMode="auto">
          <a:xfrm>
            <a:off x="3779752" y="1534239"/>
            <a:ext cx="8576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  <a:latin typeface="Impact" pitchFamily="34" charset="0"/>
              </a:rPr>
              <a:t>WESTERLIES</a:t>
            </a:r>
          </a:p>
        </p:txBody>
      </p:sp>
      <p:sp>
        <p:nvSpPr>
          <p:cNvPr id="60" name="Text Box 88"/>
          <p:cNvSpPr txBox="1">
            <a:spLocks noChangeArrowheads="1"/>
          </p:cNvSpPr>
          <p:nvPr/>
        </p:nvSpPr>
        <p:spPr bwMode="auto">
          <a:xfrm>
            <a:off x="6442537" y="1452404"/>
            <a:ext cx="8576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  <a:latin typeface="Impact" pitchFamily="34" charset="0"/>
              </a:rPr>
              <a:t>WESTERLIES</a:t>
            </a:r>
          </a:p>
        </p:txBody>
      </p:sp>
      <p:sp>
        <p:nvSpPr>
          <p:cNvPr id="61" name="Text Box 88"/>
          <p:cNvSpPr txBox="1">
            <a:spLocks noChangeArrowheads="1"/>
          </p:cNvSpPr>
          <p:nvPr/>
        </p:nvSpPr>
        <p:spPr bwMode="auto">
          <a:xfrm>
            <a:off x="6587946" y="4321175"/>
            <a:ext cx="8576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  <a:latin typeface="Impact" pitchFamily="34" charset="0"/>
              </a:rPr>
              <a:t>WESTERLIES</a:t>
            </a:r>
          </a:p>
        </p:txBody>
      </p:sp>
      <p:sp>
        <p:nvSpPr>
          <p:cNvPr id="62" name="Text Box 88"/>
          <p:cNvSpPr txBox="1">
            <a:spLocks noChangeArrowheads="1"/>
          </p:cNvSpPr>
          <p:nvPr/>
        </p:nvSpPr>
        <p:spPr bwMode="auto">
          <a:xfrm>
            <a:off x="7046734" y="3311525"/>
            <a:ext cx="8576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000066"/>
                </a:solidFill>
                <a:latin typeface="Impact" pitchFamily="34" charset="0"/>
              </a:rPr>
              <a:t>WESTERLIES</a:t>
            </a:r>
          </a:p>
        </p:txBody>
      </p:sp>
      <p:sp>
        <p:nvSpPr>
          <p:cNvPr id="63" name="Text Box 88"/>
          <p:cNvSpPr txBox="1">
            <a:spLocks noChangeArrowheads="1"/>
          </p:cNvSpPr>
          <p:nvPr/>
        </p:nvSpPr>
        <p:spPr bwMode="auto">
          <a:xfrm>
            <a:off x="1186299" y="3219678"/>
            <a:ext cx="8576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000066"/>
                </a:solidFill>
                <a:latin typeface="Impact" pitchFamily="34" charset="0"/>
              </a:rPr>
              <a:t>WESTERLIES</a:t>
            </a:r>
          </a:p>
        </p:txBody>
      </p:sp>
      <p:sp>
        <p:nvSpPr>
          <p:cNvPr id="64" name="Text Box 88"/>
          <p:cNvSpPr txBox="1">
            <a:spLocks noChangeArrowheads="1"/>
          </p:cNvSpPr>
          <p:nvPr/>
        </p:nvSpPr>
        <p:spPr bwMode="auto">
          <a:xfrm>
            <a:off x="1464112" y="6144081"/>
            <a:ext cx="8576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000066"/>
                </a:solidFill>
                <a:latin typeface="Impact" pitchFamily="34" charset="0"/>
              </a:rPr>
              <a:t>WESTERLIES</a:t>
            </a:r>
          </a:p>
        </p:txBody>
      </p:sp>
      <p:sp>
        <p:nvSpPr>
          <p:cNvPr id="65" name="Text Box 87"/>
          <p:cNvSpPr txBox="1">
            <a:spLocks noChangeArrowheads="1"/>
          </p:cNvSpPr>
          <p:nvPr/>
        </p:nvSpPr>
        <p:spPr bwMode="auto">
          <a:xfrm>
            <a:off x="1583531" y="5000625"/>
            <a:ext cx="7101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  <a:latin typeface="Impact" pitchFamily="34" charset="0"/>
              </a:rPr>
              <a:t>MONSOON</a:t>
            </a:r>
          </a:p>
        </p:txBody>
      </p:sp>
      <p:sp>
        <p:nvSpPr>
          <p:cNvPr id="66" name="Text Box 87"/>
          <p:cNvSpPr txBox="1">
            <a:spLocks noChangeArrowheads="1"/>
          </p:cNvSpPr>
          <p:nvPr/>
        </p:nvSpPr>
        <p:spPr bwMode="auto">
          <a:xfrm>
            <a:off x="1651534" y="2105481"/>
            <a:ext cx="7101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  <a:latin typeface="Impact" pitchFamily="34" charset="0"/>
              </a:rPr>
              <a:t>MONSOON</a:t>
            </a:r>
          </a:p>
        </p:txBody>
      </p:sp>
      <p:sp>
        <p:nvSpPr>
          <p:cNvPr id="67" name="Text Box 87"/>
          <p:cNvSpPr txBox="1">
            <a:spLocks noChangeArrowheads="1"/>
          </p:cNvSpPr>
          <p:nvPr/>
        </p:nvSpPr>
        <p:spPr bwMode="auto">
          <a:xfrm>
            <a:off x="4248944" y="1943556"/>
            <a:ext cx="965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  <a:latin typeface="Impact" pitchFamily="34" charset="0"/>
              </a:rPr>
              <a:t>TRADE WINDS</a:t>
            </a:r>
          </a:p>
        </p:txBody>
      </p:sp>
    </p:spTree>
    <p:extLst>
      <p:ext uri="{BB962C8B-B14F-4D97-AF65-F5344CB8AC3E}">
        <p14:creationId xmlns:p14="http://schemas.microsoft.com/office/powerpoint/2010/main" val="2505763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1. Atmosphere: The World’s Climate</a:t>
            </a:r>
          </a:p>
        </p:txBody>
      </p:sp>
      <p:sp>
        <p:nvSpPr>
          <p:cNvPr id="6144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Nature</a:t>
            </a:r>
          </a:p>
          <a:p>
            <a:pPr lvl="1" eaLnBrk="1" hangingPunct="1"/>
            <a:r>
              <a:rPr lang="en-US"/>
              <a:t>Climate is mostly composed of precipitation and temperature.</a:t>
            </a:r>
          </a:p>
          <a:p>
            <a:pPr lvl="1" eaLnBrk="1" hangingPunct="1"/>
            <a:r>
              <a:rPr lang="en-US"/>
              <a:t>Classified according to similar attributes.</a:t>
            </a:r>
          </a:p>
          <a:p>
            <a:pPr lvl="1" eaLnBrk="1" hangingPunct="1"/>
            <a:r>
              <a:rPr lang="en-US"/>
              <a:t>The main impact of climate on population and resources is related to its influence on food production and on comfort.</a:t>
            </a:r>
          </a:p>
          <a:p>
            <a:pPr lvl="1" eaLnBrk="1" hangingPunct="1"/>
            <a:r>
              <a:rPr lang="en-US"/>
              <a:t>In extreme climatic conditions (hot or cold), large efforts must be made to support human life.</a:t>
            </a:r>
          </a:p>
          <a:p>
            <a:pPr eaLnBrk="1" hangingPunct="1"/>
            <a:r>
              <a:rPr lang="en-US"/>
              <a:t>Precipitation</a:t>
            </a:r>
          </a:p>
          <a:p>
            <a:pPr lvl="1" eaLnBrk="1" hangingPunct="1"/>
            <a:r>
              <a:rPr lang="en-US"/>
              <a:t>Involves the amount of water, in all its forms (rain, snow, hail, fog, condensation), that falls on the ground.</a:t>
            </a:r>
          </a:p>
          <a:p>
            <a:pPr lvl="1" eaLnBrk="1" hangingPunct="1"/>
            <a:r>
              <a:rPr lang="en-US"/>
              <a:t>Influenced by many factors such as latitude, wind direction and altitude.</a:t>
            </a:r>
          </a:p>
        </p:txBody>
      </p:sp>
    </p:spTree>
    <p:extLst>
      <p:ext uri="{BB962C8B-B14F-4D97-AF65-F5344CB8AC3E}">
        <p14:creationId xmlns:p14="http://schemas.microsoft.com/office/powerpoint/2010/main" val="60989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- Definitions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/>
              <a:t>Types of Resources</a:t>
            </a:r>
          </a:p>
          <a:p>
            <a:pPr marL="457200" indent="-457200">
              <a:buAutoNum type="arabicPeriod"/>
            </a:pPr>
            <a:r>
              <a:rPr lang="en-US" dirty="0"/>
              <a:t>The Renewable / Non-Renewable Dichotomy</a:t>
            </a:r>
          </a:p>
          <a:p>
            <a:pPr marL="457200" indent="-457200">
              <a:buAutoNum type="arabicPeriod"/>
            </a:pPr>
            <a:r>
              <a:rPr lang="en-US" dirty="0"/>
              <a:t>Energy</a:t>
            </a:r>
          </a:p>
          <a:p>
            <a:pPr marL="457200" indent="-457200">
              <a:buAutoNum type="arabicPeriod"/>
            </a:pPr>
            <a:r>
              <a:rPr lang="en-US" dirty="0"/>
              <a:t>Resources, Technology and Society</a:t>
            </a:r>
          </a:p>
        </p:txBody>
      </p:sp>
    </p:spTree>
    <p:extLst>
      <p:ext uri="{BB962C8B-B14F-4D97-AF65-F5344CB8AC3E}">
        <p14:creationId xmlns:p14="http://schemas.microsoft.com/office/powerpoint/2010/main" val="1987145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Atmosphere: The World’s Climate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447800"/>
            <a:ext cx="4352925" cy="5137150"/>
          </a:xfrm>
        </p:spPr>
        <p:txBody>
          <a:bodyPr/>
          <a:lstStyle/>
          <a:p>
            <a:pPr eaLnBrk="1" hangingPunct="1"/>
            <a:r>
              <a:rPr lang="en-US" sz="2400"/>
              <a:t>Convectional rainfall</a:t>
            </a:r>
          </a:p>
          <a:p>
            <a:pPr lvl="1" eaLnBrk="1" hangingPunct="1"/>
            <a:r>
              <a:rPr lang="en-US" sz="2000"/>
              <a:t>Mostly during the summer, almost everyday around the tropics.</a:t>
            </a:r>
          </a:p>
          <a:p>
            <a:pPr lvl="1" eaLnBrk="1" hangingPunct="1"/>
            <a:r>
              <a:rPr lang="en-US" sz="2000"/>
              <a:t>Hot temperature causes rapid evaporation.</a:t>
            </a:r>
          </a:p>
          <a:p>
            <a:pPr lvl="1" eaLnBrk="1" hangingPunct="1"/>
            <a:r>
              <a:rPr lang="en-US" sz="2000"/>
              <a:t>As the humid air climbs, it cools and causes torrential rain falls.</a:t>
            </a:r>
          </a:p>
          <a:p>
            <a:pPr eaLnBrk="1" hangingPunct="1"/>
            <a:r>
              <a:rPr lang="en-US" sz="2400"/>
              <a:t>Orographic rainfall</a:t>
            </a:r>
          </a:p>
          <a:p>
            <a:pPr lvl="1" eaLnBrk="1" hangingPunct="1"/>
            <a:r>
              <a:rPr lang="en-US" sz="2000"/>
              <a:t>Mostly during the monsoons.</a:t>
            </a:r>
          </a:p>
          <a:p>
            <a:pPr lvl="1" eaLnBrk="1" hangingPunct="1"/>
            <a:r>
              <a:rPr lang="en-US" sz="2000"/>
              <a:t>High mountain ranges force humid air masses to climb.</a:t>
            </a:r>
          </a:p>
          <a:p>
            <a:pPr lvl="1" eaLnBrk="1" hangingPunct="1"/>
            <a:r>
              <a:rPr lang="en-US" sz="2000"/>
              <a:t>It cools and rain falls.</a:t>
            </a:r>
          </a:p>
          <a:p>
            <a:pPr lvl="1" eaLnBrk="1" hangingPunct="1"/>
            <a:r>
              <a:rPr lang="en-US" sz="2000"/>
              <a:t>Highest levels of precipitation are on the Indian side of the Himalayas (more than 30 feet of precipitation per year).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1905000" y="3657600"/>
            <a:ext cx="25146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1828800"/>
            <a:ext cx="2743200" cy="1752600"/>
            <a:chOff x="528" y="1152"/>
            <a:chExt cx="1728" cy="1104"/>
          </a:xfrm>
        </p:grpSpPr>
        <p:sp>
          <p:nvSpPr>
            <p:cNvPr id="62508" name="AutoShape 6"/>
            <p:cNvSpPr>
              <a:spLocks noChangeArrowheads="1"/>
            </p:cNvSpPr>
            <p:nvPr/>
          </p:nvSpPr>
          <p:spPr bwMode="auto">
            <a:xfrm>
              <a:off x="1728" y="1152"/>
              <a:ext cx="528" cy="1104"/>
            </a:xfrm>
            <a:prstGeom prst="upArrow">
              <a:avLst>
                <a:gd name="adj1" fmla="val 50000"/>
                <a:gd name="adj2" fmla="val 52273"/>
              </a:avLst>
            </a:prstGeom>
            <a:gradFill rotWithShape="0">
              <a:gsLst>
                <a:gs pos="0">
                  <a:srgbClr val="3366FF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9" name="Text Box 7"/>
            <p:cNvSpPr txBox="1">
              <a:spLocks noChangeArrowheads="1"/>
            </p:cNvSpPr>
            <p:nvPr/>
          </p:nvSpPr>
          <p:spPr bwMode="auto">
            <a:xfrm>
              <a:off x="528" y="1955"/>
              <a:ext cx="10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sz="2000" i="0">
                  <a:solidFill>
                    <a:srgbClr val="000066"/>
                  </a:solidFill>
                  <a:latin typeface="Arial Black" pitchFamily="34" charset="0"/>
                </a:rPr>
                <a:t>Evaporation</a:t>
              </a:r>
            </a:p>
          </p:txBody>
        </p:sp>
      </p:grpSp>
      <p:sp>
        <p:nvSpPr>
          <p:cNvPr id="600072" name="Text Box 8"/>
          <p:cNvSpPr txBox="1">
            <a:spLocks noChangeArrowheads="1"/>
          </p:cNvSpPr>
          <p:nvPr/>
        </p:nvSpPr>
        <p:spPr bwMode="auto">
          <a:xfrm>
            <a:off x="738188" y="1568450"/>
            <a:ext cx="190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i="0">
                <a:solidFill>
                  <a:srgbClr val="000066"/>
                </a:solidFill>
                <a:latin typeface="Arial Black" pitchFamily="34" charset="0"/>
              </a:rPr>
              <a:t>Condensation</a:t>
            </a:r>
          </a:p>
        </p:txBody>
      </p:sp>
      <p:sp>
        <p:nvSpPr>
          <p:cNvPr id="62472" name="Freeform 9"/>
          <p:cNvSpPr>
            <a:spLocks/>
          </p:cNvSpPr>
          <p:nvPr/>
        </p:nvSpPr>
        <p:spPr bwMode="auto">
          <a:xfrm>
            <a:off x="1219200" y="4724400"/>
            <a:ext cx="3352800" cy="1676400"/>
          </a:xfrm>
          <a:custGeom>
            <a:avLst/>
            <a:gdLst>
              <a:gd name="T0" fmla="*/ 0 w 2112"/>
              <a:gd name="T1" fmla="*/ 2147483647 h 1056"/>
              <a:gd name="T2" fmla="*/ 2147483647 w 2112"/>
              <a:gd name="T3" fmla="*/ 2147483647 h 1056"/>
              <a:gd name="T4" fmla="*/ 2147483647 w 2112"/>
              <a:gd name="T5" fmla="*/ 0 h 1056"/>
              <a:gd name="T6" fmla="*/ 0 60000 65536"/>
              <a:gd name="T7" fmla="*/ 0 60000 65536"/>
              <a:gd name="T8" fmla="*/ 0 60000 65536"/>
              <a:gd name="T9" fmla="*/ 0 w 2112"/>
              <a:gd name="T10" fmla="*/ 0 h 1056"/>
              <a:gd name="T11" fmla="*/ 2112 w 2112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1056">
                <a:moveTo>
                  <a:pt x="0" y="1056"/>
                </a:moveTo>
                <a:lnTo>
                  <a:pt x="1152" y="1056"/>
                </a:lnTo>
                <a:lnTo>
                  <a:pt x="2112" y="0"/>
                </a:lnTo>
              </a:path>
            </a:pathLst>
          </a:cu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074" name="AutoShape 10"/>
          <p:cNvSpPr>
            <a:spLocks noChangeArrowheads="1"/>
          </p:cNvSpPr>
          <p:nvPr/>
        </p:nvSpPr>
        <p:spPr bwMode="auto">
          <a:xfrm rot="5400000" flipH="1">
            <a:off x="1905000" y="4495800"/>
            <a:ext cx="1447800" cy="2057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742301001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68 h 21600"/>
              <a:gd name="T14" fmla="*/ 19034 w 21600"/>
              <a:gd name="T15" fmla="*/ 84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1" y="0"/>
                </a:lnTo>
                <a:lnTo>
                  <a:pt x="15131" y="3668"/>
                </a:lnTo>
                <a:lnTo>
                  <a:pt x="12427" y="3668"/>
                </a:lnTo>
                <a:cubicBezTo>
                  <a:pt x="5564" y="3668"/>
                  <a:pt x="0" y="7469"/>
                  <a:pt x="0" y="12158"/>
                </a:cubicBezTo>
                <a:lnTo>
                  <a:pt x="0" y="21600"/>
                </a:lnTo>
                <a:lnTo>
                  <a:pt x="4929" y="21600"/>
                </a:lnTo>
                <a:lnTo>
                  <a:pt x="4929" y="12158"/>
                </a:lnTo>
                <a:cubicBezTo>
                  <a:pt x="4929" y="10132"/>
                  <a:pt x="8286" y="8490"/>
                  <a:pt x="12427" y="8490"/>
                </a:cubicBezTo>
                <a:lnTo>
                  <a:pt x="15131" y="8490"/>
                </a:lnTo>
                <a:lnTo>
                  <a:pt x="15131" y="12158"/>
                </a:lnTo>
                <a:close/>
              </a:path>
            </a:pathLst>
          </a:custGeom>
          <a:gradFill rotWithShape="0">
            <a:gsLst>
              <a:gs pos="0">
                <a:srgbClr val="3366FF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AutoShape 11"/>
          <p:cNvSpPr>
            <a:spLocks noChangeArrowheads="1"/>
          </p:cNvSpPr>
          <p:nvPr/>
        </p:nvSpPr>
        <p:spPr bwMode="auto">
          <a:xfrm>
            <a:off x="941388" y="4495800"/>
            <a:ext cx="1497012" cy="457200"/>
          </a:xfrm>
          <a:prstGeom prst="rightArrow">
            <a:avLst>
              <a:gd name="adj1" fmla="val 50000"/>
              <a:gd name="adj2" fmla="val 81858"/>
            </a:avLst>
          </a:prstGeom>
          <a:solidFill>
            <a:srgbClr val="99CCFF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Text Box 12"/>
          <p:cNvSpPr txBox="1">
            <a:spLocks noChangeArrowheads="1"/>
          </p:cNvSpPr>
          <p:nvPr/>
        </p:nvSpPr>
        <p:spPr bwMode="auto">
          <a:xfrm>
            <a:off x="1193800" y="4259263"/>
            <a:ext cx="76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>
                <a:latin typeface="AvantGarde Bk BT"/>
              </a:rPr>
              <a:t>Wind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90600" y="5103813"/>
            <a:ext cx="1296988" cy="850900"/>
            <a:chOff x="193" y="1786"/>
            <a:chExt cx="1153" cy="756"/>
          </a:xfrm>
        </p:grpSpPr>
        <p:sp>
          <p:nvSpPr>
            <p:cNvPr id="62494" name="Freeform 14"/>
            <p:cNvSpPr>
              <a:spLocks/>
            </p:cNvSpPr>
            <p:nvPr/>
          </p:nvSpPr>
          <p:spPr bwMode="auto">
            <a:xfrm>
              <a:off x="334" y="1786"/>
              <a:ext cx="880" cy="539"/>
            </a:xfrm>
            <a:custGeom>
              <a:avLst/>
              <a:gdLst>
                <a:gd name="T0" fmla="*/ 103 w 1758"/>
                <a:gd name="T1" fmla="*/ 126 h 1078"/>
                <a:gd name="T2" fmla="*/ 109 w 1758"/>
                <a:gd name="T3" fmla="*/ 117 h 1078"/>
                <a:gd name="T4" fmla="*/ 121 w 1758"/>
                <a:gd name="T5" fmla="*/ 92 h 1078"/>
                <a:gd name="T6" fmla="*/ 136 w 1758"/>
                <a:gd name="T7" fmla="*/ 71 h 1078"/>
                <a:gd name="T8" fmla="*/ 156 w 1758"/>
                <a:gd name="T9" fmla="*/ 54 h 1078"/>
                <a:gd name="T10" fmla="*/ 177 w 1758"/>
                <a:gd name="T11" fmla="*/ 42 h 1078"/>
                <a:gd name="T12" fmla="*/ 201 w 1758"/>
                <a:gd name="T13" fmla="*/ 36 h 1078"/>
                <a:gd name="T14" fmla="*/ 220 w 1758"/>
                <a:gd name="T15" fmla="*/ 36 h 1078"/>
                <a:gd name="T16" fmla="*/ 237 w 1758"/>
                <a:gd name="T17" fmla="*/ 40 h 1078"/>
                <a:gd name="T18" fmla="*/ 253 w 1758"/>
                <a:gd name="T19" fmla="*/ 48 h 1078"/>
                <a:gd name="T20" fmla="*/ 267 w 1758"/>
                <a:gd name="T21" fmla="*/ 59 h 1078"/>
                <a:gd name="T22" fmla="*/ 279 w 1758"/>
                <a:gd name="T23" fmla="*/ 72 h 1078"/>
                <a:gd name="T24" fmla="*/ 292 w 1758"/>
                <a:gd name="T25" fmla="*/ 73 h 1078"/>
                <a:gd name="T26" fmla="*/ 306 w 1758"/>
                <a:gd name="T27" fmla="*/ 68 h 1078"/>
                <a:gd name="T28" fmla="*/ 322 w 1758"/>
                <a:gd name="T29" fmla="*/ 66 h 1078"/>
                <a:gd name="T30" fmla="*/ 354 w 1758"/>
                <a:gd name="T31" fmla="*/ 67 h 1078"/>
                <a:gd name="T32" fmla="*/ 383 w 1758"/>
                <a:gd name="T33" fmla="*/ 80 h 1078"/>
                <a:gd name="T34" fmla="*/ 405 w 1758"/>
                <a:gd name="T35" fmla="*/ 102 h 1078"/>
                <a:gd name="T36" fmla="*/ 421 w 1758"/>
                <a:gd name="T37" fmla="*/ 132 h 1078"/>
                <a:gd name="T38" fmla="*/ 429 w 1758"/>
                <a:gd name="T39" fmla="*/ 166 h 1078"/>
                <a:gd name="T40" fmla="*/ 428 w 1758"/>
                <a:gd name="T41" fmla="*/ 199 h 1078"/>
                <a:gd name="T42" fmla="*/ 427 w 1758"/>
                <a:gd name="T43" fmla="*/ 212 h 1078"/>
                <a:gd name="T44" fmla="*/ 436 w 1758"/>
                <a:gd name="T45" fmla="*/ 186 h 1078"/>
                <a:gd name="T46" fmla="*/ 440 w 1758"/>
                <a:gd name="T47" fmla="*/ 160 h 1078"/>
                <a:gd name="T48" fmla="*/ 438 w 1758"/>
                <a:gd name="T49" fmla="*/ 124 h 1078"/>
                <a:gd name="T50" fmla="*/ 427 w 1758"/>
                <a:gd name="T51" fmla="*/ 89 h 1078"/>
                <a:gd name="T52" fmla="*/ 407 w 1758"/>
                <a:gd name="T53" fmla="*/ 61 h 1078"/>
                <a:gd name="T54" fmla="*/ 381 w 1758"/>
                <a:gd name="T55" fmla="*/ 41 h 1078"/>
                <a:gd name="T56" fmla="*/ 349 w 1758"/>
                <a:gd name="T57" fmla="*/ 31 h 1078"/>
                <a:gd name="T58" fmla="*/ 321 w 1758"/>
                <a:gd name="T59" fmla="*/ 31 h 1078"/>
                <a:gd name="T60" fmla="*/ 305 w 1758"/>
                <a:gd name="T61" fmla="*/ 35 h 1078"/>
                <a:gd name="T62" fmla="*/ 289 w 1758"/>
                <a:gd name="T63" fmla="*/ 41 h 1078"/>
                <a:gd name="T64" fmla="*/ 277 w 1758"/>
                <a:gd name="T65" fmla="*/ 34 h 1078"/>
                <a:gd name="T66" fmla="*/ 264 w 1758"/>
                <a:gd name="T67" fmla="*/ 20 h 1078"/>
                <a:gd name="T68" fmla="*/ 249 w 1758"/>
                <a:gd name="T69" fmla="*/ 9 h 1078"/>
                <a:gd name="T70" fmla="*/ 231 w 1758"/>
                <a:gd name="T71" fmla="*/ 3 h 1078"/>
                <a:gd name="T72" fmla="*/ 212 w 1758"/>
                <a:gd name="T73" fmla="*/ 0 h 1078"/>
                <a:gd name="T74" fmla="*/ 190 w 1758"/>
                <a:gd name="T75" fmla="*/ 1 h 1078"/>
                <a:gd name="T76" fmla="*/ 166 w 1758"/>
                <a:gd name="T77" fmla="*/ 10 h 1078"/>
                <a:gd name="T78" fmla="*/ 143 w 1758"/>
                <a:gd name="T79" fmla="*/ 24 h 1078"/>
                <a:gd name="T80" fmla="*/ 124 w 1758"/>
                <a:gd name="T81" fmla="*/ 44 h 1078"/>
                <a:gd name="T82" fmla="*/ 109 w 1758"/>
                <a:gd name="T83" fmla="*/ 67 h 1078"/>
                <a:gd name="T84" fmla="*/ 99 w 1758"/>
                <a:gd name="T85" fmla="*/ 94 h 1078"/>
                <a:gd name="T86" fmla="*/ 93 w 1758"/>
                <a:gd name="T87" fmla="*/ 94 h 1078"/>
                <a:gd name="T88" fmla="*/ 73 w 1758"/>
                <a:gd name="T89" fmla="*/ 98 h 1078"/>
                <a:gd name="T90" fmla="*/ 48 w 1758"/>
                <a:gd name="T91" fmla="*/ 111 h 1078"/>
                <a:gd name="T92" fmla="*/ 27 w 1758"/>
                <a:gd name="T93" fmla="*/ 132 h 1078"/>
                <a:gd name="T94" fmla="*/ 12 w 1758"/>
                <a:gd name="T95" fmla="*/ 156 h 1078"/>
                <a:gd name="T96" fmla="*/ 2 w 1758"/>
                <a:gd name="T97" fmla="*/ 185 h 1078"/>
                <a:gd name="T98" fmla="*/ 1 w 1758"/>
                <a:gd name="T99" fmla="*/ 215 h 1078"/>
                <a:gd name="T100" fmla="*/ 5 w 1758"/>
                <a:gd name="T101" fmla="*/ 241 h 1078"/>
                <a:gd name="T102" fmla="*/ 16 w 1758"/>
                <a:gd name="T103" fmla="*/ 263 h 1078"/>
                <a:gd name="T104" fmla="*/ 15 w 1758"/>
                <a:gd name="T105" fmla="*/ 251 h 1078"/>
                <a:gd name="T106" fmla="*/ 14 w 1758"/>
                <a:gd name="T107" fmla="*/ 221 h 1078"/>
                <a:gd name="T108" fmla="*/ 20 w 1758"/>
                <a:gd name="T109" fmla="*/ 193 h 1078"/>
                <a:gd name="T110" fmla="*/ 33 w 1758"/>
                <a:gd name="T111" fmla="*/ 168 h 1078"/>
                <a:gd name="T112" fmla="*/ 52 w 1758"/>
                <a:gd name="T113" fmla="*/ 147 h 1078"/>
                <a:gd name="T114" fmla="*/ 74 w 1758"/>
                <a:gd name="T115" fmla="*/ 134 h 1078"/>
                <a:gd name="T116" fmla="*/ 99 w 1758"/>
                <a:gd name="T117" fmla="*/ 126 h 10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58"/>
                <a:gd name="T178" fmla="*/ 0 h 1078"/>
                <a:gd name="T179" fmla="*/ 1758 w 1758"/>
                <a:gd name="T180" fmla="*/ 1078 h 10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58" h="1078">
                  <a:moveTo>
                    <a:pt x="395" y="505"/>
                  </a:moveTo>
                  <a:lnTo>
                    <a:pt x="403" y="504"/>
                  </a:lnTo>
                  <a:lnTo>
                    <a:pt x="411" y="504"/>
                  </a:lnTo>
                  <a:lnTo>
                    <a:pt x="418" y="503"/>
                  </a:lnTo>
                  <a:lnTo>
                    <a:pt x="426" y="503"/>
                  </a:lnTo>
                  <a:lnTo>
                    <a:pt x="436" y="468"/>
                  </a:lnTo>
                  <a:lnTo>
                    <a:pt x="449" y="433"/>
                  </a:lnTo>
                  <a:lnTo>
                    <a:pt x="464" y="401"/>
                  </a:lnTo>
                  <a:lnTo>
                    <a:pt x="481" y="370"/>
                  </a:lnTo>
                  <a:lnTo>
                    <a:pt x="501" y="340"/>
                  </a:lnTo>
                  <a:lnTo>
                    <a:pt x="522" y="311"/>
                  </a:lnTo>
                  <a:lnTo>
                    <a:pt x="544" y="285"/>
                  </a:lnTo>
                  <a:lnTo>
                    <a:pt x="568" y="261"/>
                  </a:lnTo>
                  <a:lnTo>
                    <a:pt x="593" y="237"/>
                  </a:lnTo>
                  <a:lnTo>
                    <a:pt x="621" y="218"/>
                  </a:lnTo>
                  <a:lnTo>
                    <a:pt x="648" y="199"/>
                  </a:lnTo>
                  <a:lnTo>
                    <a:pt x="677" y="183"/>
                  </a:lnTo>
                  <a:lnTo>
                    <a:pt x="708" y="169"/>
                  </a:lnTo>
                  <a:lnTo>
                    <a:pt x="739" y="159"/>
                  </a:lnTo>
                  <a:lnTo>
                    <a:pt x="772" y="151"/>
                  </a:lnTo>
                  <a:lnTo>
                    <a:pt x="804" y="146"/>
                  </a:lnTo>
                  <a:lnTo>
                    <a:pt x="829" y="145"/>
                  </a:lnTo>
                  <a:lnTo>
                    <a:pt x="854" y="145"/>
                  </a:lnTo>
                  <a:lnTo>
                    <a:pt x="878" y="146"/>
                  </a:lnTo>
                  <a:lnTo>
                    <a:pt x="902" y="151"/>
                  </a:lnTo>
                  <a:lnTo>
                    <a:pt x="925" y="156"/>
                  </a:lnTo>
                  <a:lnTo>
                    <a:pt x="947" y="163"/>
                  </a:lnTo>
                  <a:lnTo>
                    <a:pt x="969" y="172"/>
                  </a:lnTo>
                  <a:lnTo>
                    <a:pt x="990" y="182"/>
                  </a:lnTo>
                  <a:lnTo>
                    <a:pt x="1010" y="194"/>
                  </a:lnTo>
                  <a:lnTo>
                    <a:pt x="1030" y="206"/>
                  </a:lnTo>
                  <a:lnTo>
                    <a:pt x="1048" y="220"/>
                  </a:lnTo>
                  <a:lnTo>
                    <a:pt x="1066" y="236"/>
                  </a:lnTo>
                  <a:lnTo>
                    <a:pt x="1083" y="254"/>
                  </a:lnTo>
                  <a:lnTo>
                    <a:pt x="1099" y="272"/>
                  </a:lnTo>
                  <a:lnTo>
                    <a:pt x="1113" y="290"/>
                  </a:lnTo>
                  <a:lnTo>
                    <a:pt x="1127" y="311"/>
                  </a:lnTo>
                  <a:lnTo>
                    <a:pt x="1145" y="302"/>
                  </a:lnTo>
                  <a:lnTo>
                    <a:pt x="1165" y="293"/>
                  </a:lnTo>
                  <a:lnTo>
                    <a:pt x="1184" y="286"/>
                  </a:lnTo>
                  <a:lnTo>
                    <a:pt x="1204" y="279"/>
                  </a:lnTo>
                  <a:lnTo>
                    <a:pt x="1223" y="273"/>
                  </a:lnTo>
                  <a:lnTo>
                    <a:pt x="1243" y="269"/>
                  </a:lnTo>
                  <a:lnTo>
                    <a:pt x="1264" y="264"/>
                  </a:lnTo>
                  <a:lnTo>
                    <a:pt x="1285" y="262"/>
                  </a:lnTo>
                  <a:lnTo>
                    <a:pt x="1329" y="259"/>
                  </a:lnTo>
                  <a:lnTo>
                    <a:pt x="1372" y="263"/>
                  </a:lnTo>
                  <a:lnTo>
                    <a:pt x="1414" y="271"/>
                  </a:lnTo>
                  <a:lnTo>
                    <a:pt x="1454" y="284"/>
                  </a:lnTo>
                  <a:lnTo>
                    <a:pt x="1492" y="301"/>
                  </a:lnTo>
                  <a:lnTo>
                    <a:pt x="1528" y="322"/>
                  </a:lnTo>
                  <a:lnTo>
                    <a:pt x="1561" y="347"/>
                  </a:lnTo>
                  <a:lnTo>
                    <a:pt x="1591" y="376"/>
                  </a:lnTo>
                  <a:lnTo>
                    <a:pt x="1619" y="409"/>
                  </a:lnTo>
                  <a:lnTo>
                    <a:pt x="1644" y="445"/>
                  </a:lnTo>
                  <a:lnTo>
                    <a:pt x="1665" y="483"/>
                  </a:lnTo>
                  <a:lnTo>
                    <a:pt x="1683" y="526"/>
                  </a:lnTo>
                  <a:lnTo>
                    <a:pt x="1697" y="569"/>
                  </a:lnTo>
                  <a:lnTo>
                    <a:pt x="1707" y="617"/>
                  </a:lnTo>
                  <a:lnTo>
                    <a:pt x="1713" y="665"/>
                  </a:lnTo>
                  <a:lnTo>
                    <a:pt x="1715" y="716"/>
                  </a:lnTo>
                  <a:lnTo>
                    <a:pt x="1713" y="758"/>
                  </a:lnTo>
                  <a:lnTo>
                    <a:pt x="1709" y="799"/>
                  </a:lnTo>
                  <a:lnTo>
                    <a:pt x="1701" y="840"/>
                  </a:lnTo>
                  <a:lnTo>
                    <a:pt x="1690" y="879"/>
                  </a:lnTo>
                  <a:lnTo>
                    <a:pt x="1705" y="848"/>
                  </a:lnTo>
                  <a:lnTo>
                    <a:pt x="1718" y="815"/>
                  </a:lnTo>
                  <a:lnTo>
                    <a:pt x="1729" y="781"/>
                  </a:lnTo>
                  <a:lnTo>
                    <a:pt x="1740" y="747"/>
                  </a:lnTo>
                  <a:lnTo>
                    <a:pt x="1747" y="712"/>
                  </a:lnTo>
                  <a:lnTo>
                    <a:pt x="1752" y="677"/>
                  </a:lnTo>
                  <a:lnTo>
                    <a:pt x="1757" y="640"/>
                  </a:lnTo>
                  <a:lnTo>
                    <a:pt x="1758" y="603"/>
                  </a:lnTo>
                  <a:lnTo>
                    <a:pt x="1756" y="550"/>
                  </a:lnTo>
                  <a:lnTo>
                    <a:pt x="1750" y="498"/>
                  </a:lnTo>
                  <a:lnTo>
                    <a:pt x="1739" y="448"/>
                  </a:lnTo>
                  <a:lnTo>
                    <a:pt x="1724" y="401"/>
                  </a:lnTo>
                  <a:lnTo>
                    <a:pt x="1705" y="357"/>
                  </a:lnTo>
                  <a:lnTo>
                    <a:pt x="1682" y="317"/>
                  </a:lnTo>
                  <a:lnTo>
                    <a:pt x="1656" y="279"/>
                  </a:lnTo>
                  <a:lnTo>
                    <a:pt x="1627" y="244"/>
                  </a:lnTo>
                  <a:lnTo>
                    <a:pt x="1593" y="213"/>
                  </a:lnTo>
                  <a:lnTo>
                    <a:pt x="1559" y="187"/>
                  </a:lnTo>
                  <a:lnTo>
                    <a:pt x="1521" y="165"/>
                  </a:lnTo>
                  <a:lnTo>
                    <a:pt x="1480" y="146"/>
                  </a:lnTo>
                  <a:lnTo>
                    <a:pt x="1439" y="133"/>
                  </a:lnTo>
                  <a:lnTo>
                    <a:pt x="1395" y="125"/>
                  </a:lnTo>
                  <a:lnTo>
                    <a:pt x="1349" y="121"/>
                  </a:lnTo>
                  <a:lnTo>
                    <a:pt x="1302" y="123"/>
                  </a:lnTo>
                  <a:lnTo>
                    <a:pt x="1280" y="126"/>
                  </a:lnTo>
                  <a:lnTo>
                    <a:pt x="1259" y="130"/>
                  </a:lnTo>
                  <a:lnTo>
                    <a:pt x="1237" y="135"/>
                  </a:lnTo>
                  <a:lnTo>
                    <a:pt x="1217" y="141"/>
                  </a:lnTo>
                  <a:lnTo>
                    <a:pt x="1196" y="149"/>
                  </a:lnTo>
                  <a:lnTo>
                    <a:pt x="1175" y="157"/>
                  </a:lnTo>
                  <a:lnTo>
                    <a:pt x="1155" y="165"/>
                  </a:lnTo>
                  <a:lnTo>
                    <a:pt x="1136" y="175"/>
                  </a:lnTo>
                  <a:lnTo>
                    <a:pt x="1121" y="153"/>
                  </a:lnTo>
                  <a:lnTo>
                    <a:pt x="1106" y="134"/>
                  </a:lnTo>
                  <a:lnTo>
                    <a:pt x="1090" y="114"/>
                  </a:lnTo>
                  <a:lnTo>
                    <a:pt x="1071" y="97"/>
                  </a:lnTo>
                  <a:lnTo>
                    <a:pt x="1053" y="80"/>
                  </a:lnTo>
                  <a:lnTo>
                    <a:pt x="1033" y="65"/>
                  </a:lnTo>
                  <a:lnTo>
                    <a:pt x="1013" y="51"/>
                  </a:lnTo>
                  <a:lnTo>
                    <a:pt x="992" y="39"/>
                  </a:lnTo>
                  <a:lnTo>
                    <a:pt x="969" y="28"/>
                  </a:lnTo>
                  <a:lnTo>
                    <a:pt x="946" y="20"/>
                  </a:lnTo>
                  <a:lnTo>
                    <a:pt x="923" y="12"/>
                  </a:lnTo>
                  <a:lnTo>
                    <a:pt x="898" y="6"/>
                  </a:lnTo>
                  <a:lnTo>
                    <a:pt x="873" y="2"/>
                  </a:lnTo>
                  <a:lnTo>
                    <a:pt x="848" y="0"/>
                  </a:lnTo>
                  <a:lnTo>
                    <a:pt x="821" y="0"/>
                  </a:lnTo>
                  <a:lnTo>
                    <a:pt x="795" y="1"/>
                  </a:lnTo>
                  <a:lnTo>
                    <a:pt x="760" y="7"/>
                  </a:lnTo>
                  <a:lnTo>
                    <a:pt x="726" y="15"/>
                  </a:lnTo>
                  <a:lnTo>
                    <a:pt x="693" y="27"/>
                  </a:lnTo>
                  <a:lnTo>
                    <a:pt x="661" y="40"/>
                  </a:lnTo>
                  <a:lnTo>
                    <a:pt x="630" y="58"/>
                  </a:lnTo>
                  <a:lnTo>
                    <a:pt x="600" y="76"/>
                  </a:lnTo>
                  <a:lnTo>
                    <a:pt x="571" y="98"/>
                  </a:lnTo>
                  <a:lnTo>
                    <a:pt x="545" y="122"/>
                  </a:lnTo>
                  <a:lnTo>
                    <a:pt x="519" y="149"/>
                  </a:lnTo>
                  <a:lnTo>
                    <a:pt x="495" y="176"/>
                  </a:lnTo>
                  <a:lnTo>
                    <a:pt x="473" y="206"/>
                  </a:lnTo>
                  <a:lnTo>
                    <a:pt x="454" y="237"/>
                  </a:lnTo>
                  <a:lnTo>
                    <a:pt x="435" y="271"/>
                  </a:lnTo>
                  <a:lnTo>
                    <a:pt x="419" y="305"/>
                  </a:lnTo>
                  <a:lnTo>
                    <a:pt x="406" y="341"/>
                  </a:lnTo>
                  <a:lnTo>
                    <a:pt x="395" y="378"/>
                  </a:lnTo>
                  <a:lnTo>
                    <a:pt x="387" y="378"/>
                  </a:lnTo>
                  <a:lnTo>
                    <a:pt x="379" y="379"/>
                  </a:lnTo>
                  <a:lnTo>
                    <a:pt x="370" y="379"/>
                  </a:lnTo>
                  <a:lnTo>
                    <a:pt x="361" y="380"/>
                  </a:lnTo>
                  <a:lnTo>
                    <a:pt x="325" y="386"/>
                  </a:lnTo>
                  <a:lnTo>
                    <a:pt x="289" y="395"/>
                  </a:lnTo>
                  <a:lnTo>
                    <a:pt x="254" y="409"/>
                  </a:lnTo>
                  <a:lnTo>
                    <a:pt x="222" y="426"/>
                  </a:lnTo>
                  <a:lnTo>
                    <a:pt x="190" y="447"/>
                  </a:lnTo>
                  <a:lnTo>
                    <a:pt x="161" y="470"/>
                  </a:lnTo>
                  <a:lnTo>
                    <a:pt x="133" y="497"/>
                  </a:lnTo>
                  <a:lnTo>
                    <a:pt x="107" y="526"/>
                  </a:lnTo>
                  <a:lnTo>
                    <a:pt x="84" y="557"/>
                  </a:lnTo>
                  <a:lnTo>
                    <a:pt x="63" y="590"/>
                  </a:lnTo>
                  <a:lnTo>
                    <a:pt x="45" y="626"/>
                  </a:lnTo>
                  <a:lnTo>
                    <a:pt x="30" y="663"/>
                  </a:lnTo>
                  <a:lnTo>
                    <a:pt x="17" y="702"/>
                  </a:lnTo>
                  <a:lnTo>
                    <a:pt x="8" y="742"/>
                  </a:lnTo>
                  <a:lnTo>
                    <a:pt x="2" y="784"/>
                  </a:lnTo>
                  <a:lnTo>
                    <a:pt x="0" y="825"/>
                  </a:lnTo>
                  <a:lnTo>
                    <a:pt x="1" y="862"/>
                  </a:lnTo>
                  <a:lnTo>
                    <a:pt x="4" y="897"/>
                  </a:lnTo>
                  <a:lnTo>
                    <a:pt x="11" y="931"/>
                  </a:lnTo>
                  <a:lnTo>
                    <a:pt x="20" y="964"/>
                  </a:lnTo>
                  <a:lnTo>
                    <a:pt x="32" y="995"/>
                  </a:lnTo>
                  <a:lnTo>
                    <a:pt x="46" y="1025"/>
                  </a:lnTo>
                  <a:lnTo>
                    <a:pt x="61" y="1052"/>
                  </a:lnTo>
                  <a:lnTo>
                    <a:pt x="79" y="1078"/>
                  </a:lnTo>
                  <a:lnTo>
                    <a:pt x="68" y="1043"/>
                  </a:lnTo>
                  <a:lnTo>
                    <a:pt x="60" y="1005"/>
                  </a:lnTo>
                  <a:lnTo>
                    <a:pt x="54" y="967"/>
                  </a:lnTo>
                  <a:lnTo>
                    <a:pt x="53" y="927"/>
                  </a:lnTo>
                  <a:lnTo>
                    <a:pt x="55" y="886"/>
                  </a:lnTo>
                  <a:lnTo>
                    <a:pt x="61" y="848"/>
                  </a:lnTo>
                  <a:lnTo>
                    <a:pt x="69" y="810"/>
                  </a:lnTo>
                  <a:lnTo>
                    <a:pt x="80" y="773"/>
                  </a:lnTo>
                  <a:lnTo>
                    <a:pt x="95" y="738"/>
                  </a:lnTo>
                  <a:lnTo>
                    <a:pt x="113" y="704"/>
                  </a:lnTo>
                  <a:lnTo>
                    <a:pt x="132" y="672"/>
                  </a:lnTo>
                  <a:lnTo>
                    <a:pt x="154" y="642"/>
                  </a:lnTo>
                  <a:lnTo>
                    <a:pt x="178" y="614"/>
                  </a:lnTo>
                  <a:lnTo>
                    <a:pt x="205" y="590"/>
                  </a:lnTo>
                  <a:lnTo>
                    <a:pt x="232" y="568"/>
                  </a:lnTo>
                  <a:lnTo>
                    <a:pt x="262" y="549"/>
                  </a:lnTo>
                  <a:lnTo>
                    <a:pt x="293" y="533"/>
                  </a:lnTo>
                  <a:lnTo>
                    <a:pt x="327" y="520"/>
                  </a:lnTo>
                  <a:lnTo>
                    <a:pt x="360" y="511"/>
                  </a:lnTo>
                  <a:lnTo>
                    <a:pt x="395" y="5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5" name="Freeform 15"/>
            <p:cNvSpPr>
              <a:spLocks/>
            </p:cNvSpPr>
            <p:nvPr/>
          </p:nvSpPr>
          <p:spPr bwMode="auto">
            <a:xfrm>
              <a:off x="480" y="2378"/>
              <a:ext cx="266" cy="108"/>
            </a:xfrm>
            <a:custGeom>
              <a:avLst/>
              <a:gdLst>
                <a:gd name="T0" fmla="*/ 1 w 531"/>
                <a:gd name="T1" fmla="*/ 14 h 215"/>
                <a:gd name="T2" fmla="*/ 5 w 531"/>
                <a:gd name="T3" fmla="*/ 23 h 215"/>
                <a:gd name="T4" fmla="*/ 11 w 531"/>
                <a:gd name="T5" fmla="*/ 31 h 215"/>
                <a:gd name="T6" fmla="*/ 18 w 531"/>
                <a:gd name="T7" fmla="*/ 39 h 215"/>
                <a:gd name="T8" fmla="*/ 27 w 531"/>
                <a:gd name="T9" fmla="*/ 45 h 215"/>
                <a:gd name="T10" fmla="*/ 37 w 531"/>
                <a:gd name="T11" fmla="*/ 50 h 215"/>
                <a:gd name="T12" fmla="*/ 48 w 531"/>
                <a:gd name="T13" fmla="*/ 53 h 215"/>
                <a:gd name="T14" fmla="*/ 60 w 531"/>
                <a:gd name="T15" fmla="*/ 54 h 215"/>
                <a:gd name="T16" fmla="*/ 73 w 531"/>
                <a:gd name="T17" fmla="*/ 54 h 215"/>
                <a:gd name="T18" fmla="*/ 86 w 531"/>
                <a:gd name="T19" fmla="*/ 51 h 215"/>
                <a:gd name="T20" fmla="*/ 98 w 531"/>
                <a:gd name="T21" fmla="*/ 47 h 215"/>
                <a:gd name="T22" fmla="*/ 108 w 531"/>
                <a:gd name="T23" fmla="*/ 41 h 215"/>
                <a:gd name="T24" fmla="*/ 117 w 531"/>
                <a:gd name="T25" fmla="*/ 34 h 215"/>
                <a:gd name="T26" fmla="*/ 124 w 531"/>
                <a:gd name="T27" fmla="*/ 25 h 215"/>
                <a:gd name="T28" fmla="*/ 129 w 531"/>
                <a:gd name="T29" fmla="*/ 16 h 215"/>
                <a:gd name="T30" fmla="*/ 133 w 531"/>
                <a:gd name="T31" fmla="*/ 6 h 215"/>
                <a:gd name="T32" fmla="*/ 130 w 531"/>
                <a:gd name="T33" fmla="*/ 3 h 215"/>
                <a:gd name="T34" fmla="*/ 124 w 531"/>
                <a:gd name="T35" fmla="*/ 8 h 215"/>
                <a:gd name="T36" fmla="*/ 117 w 531"/>
                <a:gd name="T37" fmla="*/ 13 h 215"/>
                <a:gd name="T38" fmla="*/ 109 w 531"/>
                <a:gd name="T39" fmla="*/ 17 h 215"/>
                <a:gd name="T40" fmla="*/ 100 w 531"/>
                <a:gd name="T41" fmla="*/ 21 h 215"/>
                <a:gd name="T42" fmla="*/ 91 w 531"/>
                <a:gd name="T43" fmla="*/ 24 h 215"/>
                <a:gd name="T44" fmla="*/ 81 w 531"/>
                <a:gd name="T45" fmla="*/ 26 h 215"/>
                <a:gd name="T46" fmla="*/ 70 w 531"/>
                <a:gd name="T47" fmla="*/ 27 h 215"/>
                <a:gd name="T48" fmla="*/ 60 w 531"/>
                <a:gd name="T49" fmla="*/ 27 h 215"/>
                <a:gd name="T50" fmla="*/ 51 w 531"/>
                <a:gd name="T51" fmla="*/ 27 h 215"/>
                <a:gd name="T52" fmla="*/ 41 w 531"/>
                <a:gd name="T53" fmla="*/ 26 h 215"/>
                <a:gd name="T54" fmla="*/ 33 w 531"/>
                <a:gd name="T55" fmla="*/ 24 h 215"/>
                <a:gd name="T56" fmla="*/ 24 w 531"/>
                <a:gd name="T57" fmla="*/ 22 h 215"/>
                <a:gd name="T58" fmla="*/ 17 w 531"/>
                <a:gd name="T59" fmla="*/ 19 h 215"/>
                <a:gd name="T60" fmla="*/ 10 w 531"/>
                <a:gd name="T61" fmla="*/ 15 h 215"/>
                <a:gd name="T62" fmla="*/ 3 w 531"/>
                <a:gd name="T63" fmla="*/ 11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1"/>
                <a:gd name="T97" fmla="*/ 0 h 215"/>
                <a:gd name="T98" fmla="*/ 531 w 531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1" h="215">
                  <a:moveTo>
                    <a:pt x="0" y="34"/>
                  </a:moveTo>
                  <a:lnTo>
                    <a:pt x="4" y="54"/>
                  </a:lnTo>
                  <a:lnTo>
                    <a:pt x="11" y="74"/>
                  </a:lnTo>
                  <a:lnTo>
                    <a:pt x="19" y="91"/>
                  </a:lnTo>
                  <a:lnTo>
                    <a:pt x="29" y="108"/>
                  </a:lnTo>
                  <a:lnTo>
                    <a:pt x="41" y="124"/>
                  </a:lnTo>
                  <a:lnTo>
                    <a:pt x="54" y="140"/>
                  </a:lnTo>
                  <a:lnTo>
                    <a:pt x="70" y="154"/>
                  </a:lnTo>
                  <a:lnTo>
                    <a:pt x="87" y="167"/>
                  </a:lnTo>
                  <a:lnTo>
                    <a:pt x="105" y="178"/>
                  </a:lnTo>
                  <a:lnTo>
                    <a:pt x="125" y="189"/>
                  </a:lnTo>
                  <a:lnTo>
                    <a:pt x="147" y="197"/>
                  </a:lnTo>
                  <a:lnTo>
                    <a:pt x="168" y="204"/>
                  </a:lnTo>
                  <a:lnTo>
                    <a:pt x="191" y="210"/>
                  </a:lnTo>
                  <a:lnTo>
                    <a:pt x="215" y="213"/>
                  </a:lnTo>
                  <a:lnTo>
                    <a:pt x="240" y="215"/>
                  </a:lnTo>
                  <a:lnTo>
                    <a:pt x="265" y="215"/>
                  </a:lnTo>
                  <a:lnTo>
                    <a:pt x="292" y="213"/>
                  </a:lnTo>
                  <a:lnTo>
                    <a:pt x="317" y="210"/>
                  </a:lnTo>
                  <a:lnTo>
                    <a:pt x="341" y="203"/>
                  </a:lnTo>
                  <a:lnTo>
                    <a:pt x="365" y="196"/>
                  </a:lnTo>
                  <a:lnTo>
                    <a:pt x="389" y="187"/>
                  </a:lnTo>
                  <a:lnTo>
                    <a:pt x="409" y="175"/>
                  </a:lnTo>
                  <a:lnTo>
                    <a:pt x="430" y="162"/>
                  </a:lnTo>
                  <a:lnTo>
                    <a:pt x="448" y="148"/>
                  </a:lnTo>
                  <a:lnTo>
                    <a:pt x="466" y="134"/>
                  </a:lnTo>
                  <a:lnTo>
                    <a:pt x="481" y="117"/>
                  </a:lnTo>
                  <a:lnTo>
                    <a:pt x="495" y="100"/>
                  </a:lnTo>
                  <a:lnTo>
                    <a:pt x="506" y="82"/>
                  </a:lnTo>
                  <a:lnTo>
                    <a:pt x="516" y="62"/>
                  </a:lnTo>
                  <a:lnTo>
                    <a:pt x="523" y="42"/>
                  </a:lnTo>
                  <a:lnTo>
                    <a:pt x="529" y="22"/>
                  </a:lnTo>
                  <a:lnTo>
                    <a:pt x="531" y="0"/>
                  </a:lnTo>
                  <a:lnTo>
                    <a:pt x="520" y="11"/>
                  </a:lnTo>
                  <a:lnTo>
                    <a:pt x="508" y="22"/>
                  </a:lnTo>
                  <a:lnTo>
                    <a:pt x="495" y="32"/>
                  </a:lnTo>
                  <a:lnTo>
                    <a:pt x="481" y="42"/>
                  </a:lnTo>
                  <a:lnTo>
                    <a:pt x="466" y="52"/>
                  </a:lnTo>
                  <a:lnTo>
                    <a:pt x="450" y="60"/>
                  </a:lnTo>
                  <a:lnTo>
                    <a:pt x="433" y="68"/>
                  </a:lnTo>
                  <a:lnTo>
                    <a:pt x="416" y="76"/>
                  </a:lnTo>
                  <a:lnTo>
                    <a:pt x="398" y="83"/>
                  </a:lnTo>
                  <a:lnTo>
                    <a:pt x="379" y="89"/>
                  </a:lnTo>
                  <a:lnTo>
                    <a:pt x="361" y="94"/>
                  </a:lnTo>
                  <a:lnTo>
                    <a:pt x="341" y="98"/>
                  </a:lnTo>
                  <a:lnTo>
                    <a:pt x="321" y="102"/>
                  </a:lnTo>
                  <a:lnTo>
                    <a:pt x="301" y="105"/>
                  </a:lnTo>
                  <a:lnTo>
                    <a:pt x="279" y="107"/>
                  </a:lnTo>
                  <a:lnTo>
                    <a:pt x="258" y="108"/>
                  </a:lnTo>
                  <a:lnTo>
                    <a:pt x="239" y="108"/>
                  </a:lnTo>
                  <a:lnTo>
                    <a:pt x="219" y="108"/>
                  </a:lnTo>
                  <a:lnTo>
                    <a:pt x="201" y="107"/>
                  </a:lnTo>
                  <a:lnTo>
                    <a:pt x="182" y="106"/>
                  </a:lnTo>
                  <a:lnTo>
                    <a:pt x="164" y="102"/>
                  </a:lnTo>
                  <a:lnTo>
                    <a:pt x="147" y="100"/>
                  </a:lnTo>
                  <a:lnTo>
                    <a:pt x="129" y="95"/>
                  </a:lnTo>
                  <a:lnTo>
                    <a:pt x="112" y="91"/>
                  </a:lnTo>
                  <a:lnTo>
                    <a:pt x="96" y="86"/>
                  </a:lnTo>
                  <a:lnTo>
                    <a:pt x="80" y="80"/>
                  </a:lnTo>
                  <a:lnTo>
                    <a:pt x="65" y="74"/>
                  </a:lnTo>
                  <a:lnTo>
                    <a:pt x="51" y="67"/>
                  </a:lnTo>
                  <a:lnTo>
                    <a:pt x="37" y="60"/>
                  </a:lnTo>
                  <a:lnTo>
                    <a:pt x="24" y="52"/>
                  </a:lnTo>
                  <a:lnTo>
                    <a:pt x="12" y="4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Freeform 16"/>
            <p:cNvSpPr>
              <a:spLocks/>
            </p:cNvSpPr>
            <p:nvPr/>
          </p:nvSpPr>
          <p:spPr bwMode="auto">
            <a:xfrm>
              <a:off x="474" y="2292"/>
              <a:ext cx="266" cy="108"/>
            </a:xfrm>
            <a:custGeom>
              <a:avLst/>
              <a:gdLst>
                <a:gd name="T0" fmla="*/ 1 w 532"/>
                <a:gd name="T1" fmla="*/ 14 h 215"/>
                <a:gd name="T2" fmla="*/ 4 w 532"/>
                <a:gd name="T3" fmla="*/ 23 h 215"/>
                <a:gd name="T4" fmla="*/ 10 w 532"/>
                <a:gd name="T5" fmla="*/ 31 h 215"/>
                <a:gd name="T6" fmla="*/ 17 w 532"/>
                <a:gd name="T7" fmla="*/ 39 h 215"/>
                <a:gd name="T8" fmla="*/ 26 w 532"/>
                <a:gd name="T9" fmla="*/ 45 h 215"/>
                <a:gd name="T10" fmla="*/ 36 w 532"/>
                <a:gd name="T11" fmla="*/ 50 h 215"/>
                <a:gd name="T12" fmla="*/ 48 w 532"/>
                <a:gd name="T13" fmla="*/ 53 h 215"/>
                <a:gd name="T14" fmla="*/ 60 w 532"/>
                <a:gd name="T15" fmla="*/ 54 h 215"/>
                <a:gd name="T16" fmla="*/ 73 w 532"/>
                <a:gd name="T17" fmla="*/ 54 h 215"/>
                <a:gd name="T18" fmla="*/ 85 w 532"/>
                <a:gd name="T19" fmla="*/ 51 h 215"/>
                <a:gd name="T20" fmla="*/ 97 w 532"/>
                <a:gd name="T21" fmla="*/ 47 h 215"/>
                <a:gd name="T22" fmla="*/ 107 w 532"/>
                <a:gd name="T23" fmla="*/ 41 h 215"/>
                <a:gd name="T24" fmla="*/ 116 w 532"/>
                <a:gd name="T25" fmla="*/ 34 h 215"/>
                <a:gd name="T26" fmla="*/ 123 w 532"/>
                <a:gd name="T27" fmla="*/ 25 h 215"/>
                <a:gd name="T28" fmla="*/ 130 w 532"/>
                <a:gd name="T29" fmla="*/ 16 h 215"/>
                <a:gd name="T30" fmla="*/ 133 w 532"/>
                <a:gd name="T31" fmla="*/ 6 h 215"/>
                <a:gd name="T32" fmla="*/ 130 w 532"/>
                <a:gd name="T33" fmla="*/ 3 h 215"/>
                <a:gd name="T34" fmla="*/ 123 w 532"/>
                <a:gd name="T35" fmla="*/ 8 h 215"/>
                <a:gd name="T36" fmla="*/ 116 w 532"/>
                <a:gd name="T37" fmla="*/ 13 h 215"/>
                <a:gd name="T38" fmla="*/ 108 w 532"/>
                <a:gd name="T39" fmla="*/ 18 h 215"/>
                <a:gd name="T40" fmla="*/ 99 w 532"/>
                <a:gd name="T41" fmla="*/ 21 h 215"/>
                <a:gd name="T42" fmla="*/ 90 w 532"/>
                <a:gd name="T43" fmla="*/ 24 h 215"/>
                <a:gd name="T44" fmla="*/ 80 w 532"/>
                <a:gd name="T45" fmla="*/ 26 h 215"/>
                <a:gd name="T46" fmla="*/ 70 w 532"/>
                <a:gd name="T47" fmla="*/ 27 h 215"/>
                <a:gd name="T48" fmla="*/ 59 w 532"/>
                <a:gd name="T49" fmla="*/ 27 h 215"/>
                <a:gd name="T50" fmla="*/ 50 w 532"/>
                <a:gd name="T51" fmla="*/ 27 h 215"/>
                <a:gd name="T52" fmla="*/ 41 w 532"/>
                <a:gd name="T53" fmla="*/ 26 h 215"/>
                <a:gd name="T54" fmla="*/ 33 w 532"/>
                <a:gd name="T55" fmla="*/ 24 h 215"/>
                <a:gd name="T56" fmla="*/ 23 w 532"/>
                <a:gd name="T57" fmla="*/ 22 h 215"/>
                <a:gd name="T58" fmla="*/ 17 w 532"/>
                <a:gd name="T59" fmla="*/ 19 h 215"/>
                <a:gd name="T60" fmla="*/ 9 w 532"/>
                <a:gd name="T61" fmla="*/ 15 h 215"/>
                <a:gd name="T62" fmla="*/ 2 w 532"/>
                <a:gd name="T63" fmla="*/ 11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2"/>
                <a:gd name="T97" fmla="*/ 0 h 215"/>
                <a:gd name="T98" fmla="*/ 532 w 532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2" h="215">
                  <a:moveTo>
                    <a:pt x="0" y="35"/>
                  </a:moveTo>
                  <a:lnTo>
                    <a:pt x="4" y="54"/>
                  </a:lnTo>
                  <a:lnTo>
                    <a:pt x="10" y="74"/>
                  </a:lnTo>
                  <a:lnTo>
                    <a:pt x="18" y="91"/>
                  </a:lnTo>
                  <a:lnTo>
                    <a:pt x="28" y="108"/>
                  </a:lnTo>
                  <a:lnTo>
                    <a:pt x="41" y="124"/>
                  </a:lnTo>
                  <a:lnTo>
                    <a:pt x="55" y="141"/>
                  </a:lnTo>
                  <a:lnTo>
                    <a:pt x="70" y="154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5" y="189"/>
                  </a:lnTo>
                  <a:lnTo>
                    <a:pt x="147" y="197"/>
                  </a:lnTo>
                  <a:lnTo>
                    <a:pt x="169" y="204"/>
                  </a:lnTo>
                  <a:lnTo>
                    <a:pt x="192" y="210"/>
                  </a:lnTo>
                  <a:lnTo>
                    <a:pt x="215" y="213"/>
                  </a:lnTo>
                  <a:lnTo>
                    <a:pt x="240" y="215"/>
                  </a:lnTo>
                  <a:lnTo>
                    <a:pt x="266" y="215"/>
                  </a:lnTo>
                  <a:lnTo>
                    <a:pt x="292" y="213"/>
                  </a:lnTo>
                  <a:lnTo>
                    <a:pt x="318" y="210"/>
                  </a:lnTo>
                  <a:lnTo>
                    <a:pt x="342" y="203"/>
                  </a:lnTo>
                  <a:lnTo>
                    <a:pt x="366" y="196"/>
                  </a:lnTo>
                  <a:lnTo>
                    <a:pt x="389" y="187"/>
                  </a:lnTo>
                  <a:lnTo>
                    <a:pt x="410" y="175"/>
                  </a:lnTo>
                  <a:lnTo>
                    <a:pt x="430" y="162"/>
                  </a:lnTo>
                  <a:lnTo>
                    <a:pt x="449" y="149"/>
                  </a:lnTo>
                  <a:lnTo>
                    <a:pt x="466" y="134"/>
                  </a:lnTo>
                  <a:lnTo>
                    <a:pt x="481" y="117"/>
                  </a:lnTo>
                  <a:lnTo>
                    <a:pt x="495" y="100"/>
                  </a:lnTo>
                  <a:lnTo>
                    <a:pt x="507" y="82"/>
                  </a:lnTo>
                  <a:lnTo>
                    <a:pt x="517" y="62"/>
                  </a:lnTo>
                  <a:lnTo>
                    <a:pt x="524" y="43"/>
                  </a:lnTo>
                  <a:lnTo>
                    <a:pt x="530" y="22"/>
                  </a:lnTo>
                  <a:lnTo>
                    <a:pt x="532" y="0"/>
                  </a:lnTo>
                  <a:lnTo>
                    <a:pt x="520" y="11"/>
                  </a:lnTo>
                  <a:lnTo>
                    <a:pt x="508" y="22"/>
                  </a:lnTo>
                  <a:lnTo>
                    <a:pt x="495" y="32"/>
                  </a:lnTo>
                  <a:lnTo>
                    <a:pt x="480" y="43"/>
                  </a:lnTo>
                  <a:lnTo>
                    <a:pt x="465" y="52"/>
                  </a:lnTo>
                  <a:lnTo>
                    <a:pt x="450" y="61"/>
                  </a:lnTo>
                  <a:lnTo>
                    <a:pt x="433" y="69"/>
                  </a:lnTo>
                  <a:lnTo>
                    <a:pt x="417" y="76"/>
                  </a:lnTo>
                  <a:lnTo>
                    <a:pt x="398" y="83"/>
                  </a:lnTo>
                  <a:lnTo>
                    <a:pt x="380" y="89"/>
                  </a:lnTo>
                  <a:lnTo>
                    <a:pt x="361" y="94"/>
                  </a:lnTo>
                  <a:lnTo>
                    <a:pt x="342" y="99"/>
                  </a:lnTo>
                  <a:lnTo>
                    <a:pt x="321" y="103"/>
                  </a:lnTo>
                  <a:lnTo>
                    <a:pt x="301" y="105"/>
                  </a:lnTo>
                  <a:lnTo>
                    <a:pt x="280" y="107"/>
                  </a:lnTo>
                  <a:lnTo>
                    <a:pt x="259" y="108"/>
                  </a:lnTo>
                  <a:lnTo>
                    <a:pt x="239" y="108"/>
                  </a:lnTo>
                  <a:lnTo>
                    <a:pt x="220" y="108"/>
                  </a:lnTo>
                  <a:lnTo>
                    <a:pt x="201" y="107"/>
                  </a:lnTo>
                  <a:lnTo>
                    <a:pt x="182" y="106"/>
                  </a:lnTo>
                  <a:lnTo>
                    <a:pt x="164" y="103"/>
                  </a:lnTo>
                  <a:lnTo>
                    <a:pt x="146" y="100"/>
                  </a:lnTo>
                  <a:lnTo>
                    <a:pt x="129" y="96"/>
                  </a:lnTo>
                  <a:lnTo>
                    <a:pt x="112" y="91"/>
                  </a:lnTo>
                  <a:lnTo>
                    <a:pt x="95" y="86"/>
                  </a:lnTo>
                  <a:lnTo>
                    <a:pt x="80" y="81"/>
                  </a:lnTo>
                  <a:lnTo>
                    <a:pt x="65" y="74"/>
                  </a:lnTo>
                  <a:lnTo>
                    <a:pt x="50" y="67"/>
                  </a:lnTo>
                  <a:lnTo>
                    <a:pt x="36" y="60"/>
                  </a:lnTo>
                  <a:lnTo>
                    <a:pt x="24" y="52"/>
                  </a:lnTo>
                  <a:lnTo>
                    <a:pt x="11" y="4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7" name="Freeform 17"/>
            <p:cNvSpPr>
              <a:spLocks/>
            </p:cNvSpPr>
            <p:nvPr/>
          </p:nvSpPr>
          <p:spPr bwMode="auto">
            <a:xfrm>
              <a:off x="344" y="2349"/>
              <a:ext cx="175" cy="71"/>
            </a:xfrm>
            <a:custGeom>
              <a:avLst/>
              <a:gdLst>
                <a:gd name="T0" fmla="*/ 0 w 349"/>
                <a:gd name="T1" fmla="*/ 5 h 142"/>
                <a:gd name="T2" fmla="*/ 2 w 349"/>
                <a:gd name="T3" fmla="*/ 12 h 142"/>
                <a:gd name="T4" fmla="*/ 5 w 349"/>
                <a:gd name="T5" fmla="*/ 18 h 142"/>
                <a:gd name="T6" fmla="*/ 9 w 349"/>
                <a:gd name="T7" fmla="*/ 23 h 142"/>
                <a:gd name="T8" fmla="*/ 15 w 349"/>
                <a:gd name="T9" fmla="*/ 27 h 142"/>
                <a:gd name="T10" fmla="*/ 21 w 349"/>
                <a:gd name="T11" fmla="*/ 31 h 142"/>
                <a:gd name="T12" fmla="*/ 28 w 349"/>
                <a:gd name="T13" fmla="*/ 34 h 142"/>
                <a:gd name="T14" fmla="*/ 36 w 349"/>
                <a:gd name="T15" fmla="*/ 36 h 142"/>
                <a:gd name="T16" fmla="*/ 44 w 349"/>
                <a:gd name="T17" fmla="*/ 36 h 142"/>
                <a:gd name="T18" fmla="*/ 53 w 349"/>
                <a:gd name="T19" fmla="*/ 35 h 142"/>
                <a:gd name="T20" fmla="*/ 60 w 349"/>
                <a:gd name="T21" fmla="*/ 33 h 142"/>
                <a:gd name="T22" fmla="*/ 68 w 349"/>
                <a:gd name="T23" fmla="*/ 28 h 142"/>
                <a:gd name="T24" fmla="*/ 74 w 349"/>
                <a:gd name="T25" fmla="*/ 24 h 142"/>
                <a:gd name="T26" fmla="*/ 80 w 349"/>
                <a:gd name="T27" fmla="*/ 19 h 142"/>
                <a:gd name="T28" fmla="*/ 84 w 349"/>
                <a:gd name="T29" fmla="*/ 13 h 142"/>
                <a:gd name="T30" fmla="*/ 87 w 349"/>
                <a:gd name="T31" fmla="*/ 7 h 142"/>
                <a:gd name="T32" fmla="*/ 88 w 349"/>
                <a:gd name="T33" fmla="*/ 0 h 142"/>
                <a:gd name="T34" fmla="*/ 84 w 349"/>
                <a:gd name="T35" fmla="*/ 3 h 142"/>
                <a:gd name="T36" fmla="*/ 79 w 349"/>
                <a:gd name="T37" fmla="*/ 7 h 142"/>
                <a:gd name="T38" fmla="*/ 74 w 349"/>
                <a:gd name="T39" fmla="*/ 9 h 142"/>
                <a:gd name="T40" fmla="*/ 69 w 349"/>
                <a:gd name="T41" fmla="*/ 12 h 142"/>
                <a:gd name="T42" fmla="*/ 63 w 349"/>
                <a:gd name="T43" fmla="*/ 14 h 142"/>
                <a:gd name="T44" fmla="*/ 56 w 349"/>
                <a:gd name="T45" fmla="*/ 17 h 142"/>
                <a:gd name="T46" fmla="*/ 50 w 349"/>
                <a:gd name="T47" fmla="*/ 18 h 142"/>
                <a:gd name="T48" fmla="*/ 43 w 349"/>
                <a:gd name="T49" fmla="*/ 18 h 142"/>
                <a:gd name="T50" fmla="*/ 36 w 349"/>
                <a:gd name="T51" fmla="*/ 18 h 142"/>
                <a:gd name="T52" fmla="*/ 30 w 349"/>
                <a:gd name="T53" fmla="*/ 18 h 142"/>
                <a:gd name="T54" fmla="*/ 24 w 349"/>
                <a:gd name="T55" fmla="*/ 17 h 142"/>
                <a:gd name="T56" fmla="*/ 19 w 349"/>
                <a:gd name="T57" fmla="*/ 15 h 142"/>
                <a:gd name="T58" fmla="*/ 14 w 349"/>
                <a:gd name="T59" fmla="*/ 13 h 142"/>
                <a:gd name="T60" fmla="*/ 9 w 349"/>
                <a:gd name="T61" fmla="*/ 11 h 142"/>
                <a:gd name="T62" fmla="*/ 4 w 349"/>
                <a:gd name="T63" fmla="*/ 9 h 142"/>
                <a:gd name="T64" fmla="*/ 0 w 349"/>
                <a:gd name="T65" fmla="*/ 5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9"/>
                <a:gd name="T100" fmla="*/ 0 h 142"/>
                <a:gd name="T101" fmla="*/ 349 w 349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9" h="142">
                  <a:moveTo>
                    <a:pt x="0" y="23"/>
                  </a:moveTo>
                  <a:lnTo>
                    <a:pt x="7" y="48"/>
                  </a:lnTo>
                  <a:lnTo>
                    <a:pt x="19" y="71"/>
                  </a:lnTo>
                  <a:lnTo>
                    <a:pt x="36" y="92"/>
                  </a:lnTo>
                  <a:lnTo>
                    <a:pt x="58" y="110"/>
                  </a:lnTo>
                  <a:lnTo>
                    <a:pt x="82" y="125"/>
                  </a:lnTo>
                  <a:lnTo>
                    <a:pt x="111" y="135"/>
                  </a:lnTo>
                  <a:lnTo>
                    <a:pt x="141" y="141"/>
                  </a:lnTo>
                  <a:lnTo>
                    <a:pt x="174" y="142"/>
                  </a:lnTo>
                  <a:lnTo>
                    <a:pt x="209" y="138"/>
                  </a:lnTo>
                  <a:lnTo>
                    <a:pt x="240" y="129"/>
                  </a:lnTo>
                  <a:lnTo>
                    <a:pt x="270" y="115"/>
                  </a:lnTo>
                  <a:lnTo>
                    <a:pt x="295" y="98"/>
                  </a:lnTo>
                  <a:lnTo>
                    <a:pt x="317" y="77"/>
                  </a:lnTo>
                  <a:lnTo>
                    <a:pt x="333" y="54"/>
                  </a:lnTo>
                  <a:lnTo>
                    <a:pt x="345" y="28"/>
                  </a:lnTo>
                  <a:lnTo>
                    <a:pt x="349" y="0"/>
                  </a:lnTo>
                  <a:lnTo>
                    <a:pt x="333" y="15"/>
                  </a:lnTo>
                  <a:lnTo>
                    <a:pt x="316" y="28"/>
                  </a:lnTo>
                  <a:lnTo>
                    <a:pt x="295" y="39"/>
                  </a:lnTo>
                  <a:lnTo>
                    <a:pt x="273" y="50"/>
                  </a:lnTo>
                  <a:lnTo>
                    <a:pt x="249" y="59"/>
                  </a:lnTo>
                  <a:lnTo>
                    <a:pt x="224" y="65"/>
                  </a:lnTo>
                  <a:lnTo>
                    <a:pt x="197" y="69"/>
                  </a:lnTo>
                  <a:lnTo>
                    <a:pt x="170" y="71"/>
                  </a:lnTo>
                  <a:lnTo>
                    <a:pt x="144" y="71"/>
                  </a:lnTo>
                  <a:lnTo>
                    <a:pt x="120" y="69"/>
                  </a:lnTo>
                  <a:lnTo>
                    <a:pt x="96" y="66"/>
                  </a:lnTo>
                  <a:lnTo>
                    <a:pt x="74" y="60"/>
                  </a:lnTo>
                  <a:lnTo>
                    <a:pt x="53" y="53"/>
                  </a:lnTo>
                  <a:lnTo>
                    <a:pt x="34" y="45"/>
                  </a:lnTo>
                  <a:lnTo>
                    <a:pt x="16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8" name="Freeform 18"/>
            <p:cNvSpPr>
              <a:spLocks/>
            </p:cNvSpPr>
            <p:nvPr/>
          </p:nvSpPr>
          <p:spPr bwMode="auto">
            <a:xfrm>
              <a:off x="668" y="2450"/>
              <a:ext cx="176" cy="71"/>
            </a:xfrm>
            <a:custGeom>
              <a:avLst/>
              <a:gdLst>
                <a:gd name="T0" fmla="*/ 0 w 350"/>
                <a:gd name="T1" fmla="*/ 6 h 141"/>
                <a:gd name="T2" fmla="*/ 2 w 350"/>
                <a:gd name="T3" fmla="*/ 12 h 141"/>
                <a:gd name="T4" fmla="*/ 5 w 350"/>
                <a:gd name="T5" fmla="*/ 18 h 141"/>
                <a:gd name="T6" fmla="*/ 9 w 350"/>
                <a:gd name="T7" fmla="*/ 23 h 141"/>
                <a:gd name="T8" fmla="*/ 15 w 350"/>
                <a:gd name="T9" fmla="*/ 28 h 141"/>
                <a:gd name="T10" fmla="*/ 21 w 350"/>
                <a:gd name="T11" fmla="*/ 31 h 141"/>
                <a:gd name="T12" fmla="*/ 28 w 350"/>
                <a:gd name="T13" fmla="*/ 34 h 141"/>
                <a:gd name="T14" fmla="*/ 36 w 350"/>
                <a:gd name="T15" fmla="*/ 35 h 141"/>
                <a:gd name="T16" fmla="*/ 44 w 350"/>
                <a:gd name="T17" fmla="*/ 36 h 141"/>
                <a:gd name="T18" fmla="*/ 53 w 350"/>
                <a:gd name="T19" fmla="*/ 35 h 141"/>
                <a:gd name="T20" fmla="*/ 61 w 350"/>
                <a:gd name="T21" fmla="*/ 33 h 141"/>
                <a:gd name="T22" fmla="*/ 68 w 350"/>
                <a:gd name="T23" fmla="*/ 29 h 141"/>
                <a:gd name="T24" fmla="*/ 74 w 350"/>
                <a:gd name="T25" fmla="*/ 25 h 141"/>
                <a:gd name="T26" fmla="*/ 80 w 350"/>
                <a:gd name="T27" fmla="*/ 20 h 141"/>
                <a:gd name="T28" fmla="*/ 84 w 350"/>
                <a:gd name="T29" fmla="*/ 14 h 141"/>
                <a:gd name="T30" fmla="*/ 87 w 350"/>
                <a:gd name="T31" fmla="*/ 7 h 141"/>
                <a:gd name="T32" fmla="*/ 89 w 350"/>
                <a:gd name="T33" fmla="*/ 0 h 141"/>
                <a:gd name="T34" fmla="*/ 84 w 350"/>
                <a:gd name="T35" fmla="*/ 4 h 141"/>
                <a:gd name="T36" fmla="*/ 80 w 350"/>
                <a:gd name="T37" fmla="*/ 7 h 141"/>
                <a:gd name="T38" fmla="*/ 75 w 350"/>
                <a:gd name="T39" fmla="*/ 10 h 141"/>
                <a:gd name="T40" fmla="*/ 69 w 350"/>
                <a:gd name="T41" fmla="*/ 13 h 141"/>
                <a:gd name="T42" fmla="*/ 63 w 350"/>
                <a:gd name="T43" fmla="*/ 15 h 141"/>
                <a:gd name="T44" fmla="*/ 57 w 350"/>
                <a:gd name="T45" fmla="*/ 16 h 141"/>
                <a:gd name="T46" fmla="*/ 50 w 350"/>
                <a:gd name="T47" fmla="*/ 18 h 141"/>
                <a:gd name="T48" fmla="*/ 43 w 350"/>
                <a:gd name="T49" fmla="*/ 18 h 141"/>
                <a:gd name="T50" fmla="*/ 37 w 350"/>
                <a:gd name="T51" fmla="*/ 18 h 141"/>
                <a:gd name="T52" fmla="*/ 30 w 350"/>
                <a:gd name="T53" fmla="*/ 18 h 141"/>
                <a:gd name="T54" fmla="*/ 25 w 350"/>
                <a:gd name="T55" fmla="*/ 17 h 141"/>
                <a:gd name="T56" fmla="*/ 19 w 350"/>
                <a:gd name="T57" fmla="*/ 15 h 141"/>
                <a:gd name="T58" fmla="*/ 14 w 350"/>
                <a:gd name="T59" fmla="*/ 14 h 141"/>
                <a:gd name="T60" fmla="*/ 9 w 350"/>
                <a:gd name="T61" fmla="*/ 12 h 141"/>
                <a:gd name="T62" fmla="*/ 4 w 350"/>
                <a:gd name="T63" fmla="*/ 9 h 141"/>
                <a:gd name="T64" fmla="*/ 0 w 350"/>
                <a:gd name="T65" fmla="*/ 6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0"/>
                <a:gd name="T100" fmla="*/ 0 h 141"/>
                <a:gd name="T101" fmla="*/ 350 w 350"/>
                <a:gd name="T102" fmla="*/ 141 h 1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0" h="141">
                  <a:moveTo>
                    <a:pt x="0" y="23"/>
                  </a:moveTo>
                  <a:lnTo>
                    <a:pt x="7" y="48"/>
                  </a:lnTo>
                  <a:lnTo>
                    <a:pt x="18" y="71"/>
                  </a:lnTo>
                  <a:lnTo>
                    <a:pt x="36" y="92"/>
                  </a:lnTo>
                  <a:lnTo>
                    <a:pt x="58" y="109"/>
                  </a:lnTo>
                  <a:lnTo>
                    <a:pt x="82" y="124"/>
                  </a:lnTo>
                  <a:lnTo>
                    <a:pt x="111" y="135"/>
                  </a:lnTo>
                  <a:lnTo>
                    <a:pt x="141" y="140"/>
                  </a:lnTo>
                  <a:lnTo>
                    <a:pt x="174" y="141"/>
                  </a:lnTo>
                  <a:lnTo>
                    <a:pt x="209" y="138"/>
                  </a:lnTo>
                  <a:lnTo>
                    <a:pt x="241" y="129"/>
                  </a:lnTo>
                  <a:lnTo>
                    <a:pt x="270" y="115"/>
                  </a:lnTo>
                  <a:lnTo>
                    <a:pt x="295" y="98"/>
                  </a:lnTo>
                  <a:lnTo>
                    <a:pt x="317" y="77"/>
                  </a:lnTo>
                  <a:lnTo>
                    <a:pt x="334" y="54"/>
                  </a:lnTo>
                  <a:lnTo>
                    <a:pt x="345" y="27"/>
                  </a:lnTo>
                  <a:lnTo>
                    <a:pt x="350" y="0"/>
                  </a:lnTo>
                  <a:lnTo>
                    <a:pt x="334" y="15"/>
                  </a:lnTo>
                  <a:lnTo>
                    <a:pt x="316" y="27"/>
                  </a:lnTo>
                  <a:lnTo>
                    <a:pt x="296" y="39"/>
                  </a:lnTo>
                  <a:lnTo>
                    <a:pt x="274" y="49"/>
                  </a:lnTo>
                  <a:lnTo>
                    <a:pt x="250" y="59"/>
                  </a:lnTo>
                  <a:lnTo>
                    <a:pt x="225" y="64"/>
                  </a:lnTo>
                  <a:lnTo>
                    <a:pt x="198" y="69"/>
                  </a:lnTo>
                  <a:lnTo>
                    <a:pt x="171" y="71"/>
                  </a:lnTo>
                  <a:lnTo>
                    <a:pt x="145" y="71"/>
                  </a:lnTo>
                  <a:lnTo>
                    <a:pt x="120" y="69"/>
                  </a:lnTo>
                  <a:lnTo>
                    <a:pt x="97" y="65"/>
                  </a:lnTo>
                  <a:lnTo>
                    <a:pt x="74" y="60"/>
                  </a:lnTo>
                  <a:lnTo>
                    <a:pt x="53" y="53"/>
                  </a:lnTo>
                  <a:lnTo>
                    <a:pt x="33" y="45"/>
                  </a:lnTo>
                  <a:lnTo>
                    <a:pt x="16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Freeform 19"/>
            <p:cNvSpPr>
              <a:spLocks/>
            </p:cNvSpPr>
            <p:nvPr/>
          </p:nvSpPr>
          <p:spPr bwMode="auto">
            <a:xfrm>
              <a:off x="267" y="2434"/>
              <a:ext cx="174" cy="71"/>
            </a:xfrm>
            <a:custGeom>
              <a:avLst/>
              <a:gdLst>
                <a:gd name="T0" fmla="*/ 0 w 348"/>
                <a:gd name="T1" fmla="*/ 6 h 140"/>
                <a:gd name="T2" fmla="*/ 1 w 348"/>
                <a:gd name="T3" fmla="*/ 12 h 140"/>
                <a:gd name="T4" fmla="*/ 5 w 348"/>
                <a:gd name="T5" fmla="*/ 18 h 140"/>
                <a:gd name="T6" fmla="*/ 9 w 348"/>
                <a:gd name="T7" fmla="*/ 23 h 140"/>
                <a:gd name="T8" fmla="*/ 14 w 348"/>
                <a:gd name="T9" fmla="*/ 28 h 140"/>
                <a:gd name="T10" fmla="*/ 21 w 348"/>
                <a:gd name="T11" fmla="*/ 31 h 140"/>
                <a:gd name="T12" fmla="*/ 27 w 348"/>
                <a:gd name="T13" fmla="*/ 34 h 140"/>
                <a:gd name="T14" fmla="*/ 36 w 348"/>
                <a:gd name="T15" fmla="*/ 36 h 140"/>
                <a:gd name="T16" fmla="*/ 44 w 348"/>
                <a:gd name="T17" fmla="*/ 36 h 140"/>
                <a:gd name="T18" fmla="*/ 51 w 348"/>
                <a:gd name="T19" fmla="*/ 35 h 140"/>
                <a:gd name="T20" fmla="*/ 60 w 348"/>
                <a:gd name="T21" fmla="*/ 33 h 140"/>
                <a:gd name="T22" fmla="*/ 67 w 348"/>
                <a:gd name="T23" fmla="*/ 29 h 140"/>
                <a:gd name="T24" fmla="*/ 74 w 348"/>
                <a:gd name="T25" fmla="*/ 25 h 140"/>
                <a:gd name="T26" fmla="*/ 79 w 348"/>
                <a:gd name="T27" fmla="*/ 20 h 140"/>
                <a:gd name="T28" fmla="*/ 83 w 348"/>
                <a:gd name="T29" fmla="*/ 14 h 140"/>
                <a:gd name="T30" fmla="*/ 86 w 348"/>
                <a:gd name="T31" fmla="*/ 7 h 140"/>
                <a:gd name="T32" fmla="*/ 87 w 348"/>
                <a:gd name="T33" fmla="*/ 0 h 140"/>
                <a:gd name="T34" fmla="*/ 83 w 348"/>
                <a:gd name="T35" fmla="*/ 4 h 140"/>
                <a:gd name="T36" fmla="*/ 79 w 348"/>
                <a:gd name="T37" fmla="*/ 7 h 140"/>
                <a:gd name="T38" fmla="*/ 74 w 348"/>
                <a:gd name="T39" fmla="*/ 10 h 140"/>
                <a:gd name="T40" fmla="*/ 68 w 348"/>
                <a:gd name="T41" fmla="*/ 12 h 140"/>
                <a:gd name="T42" fmla="*/ 62 w 348"/>
                <a:gd name="T43" fmla="*/ 15 h 140"/>
                <a:gd name="T44" fmla="*/ 56 w 348"/>
                <a:gd name="T45" fmla="*/ 16 h 140"/>
                <a:gd name="T46" fmla="*/ 49 w 348"/>
                <a:gd name="T47" fmla="*/ 17 h 140"/>
                <a:gd name="T48" fmla="*/ 43 w 348"/>
                <a:gd name="T49" fmla="*/ 18 h 140"/>
                <a:gd name="T50" fmla="*/ 36 w 348"/>
                <a:gd name="T51" fmla="*/ 18 h 140"/>
                <a:gd name="T52" fmla="*/ 30 w 348"/>
                <a:gd name="T53" fmla="*/ 18 h 140"/>
                <a:gd name="T54" fmla="*/ 24 w 348"/>
                <a:gd name="T55" fmla="*/ 16 h 140"/>
                <a:gd name="T56" fmla="*/ 19 w 348"/>
                <a:gd name="T57" fmla="*/ 15 h 140"/>
                <a:gd name="T58" fmla="*/ 13 w 348"/>
                <a:gd name="T59" fmla="*/ 13 h 140"/>
                <a:gd name="T60" fmla="*/ 9 w 348"/>
                <a:gd name="T61" fmla="*/ 11 h 140"/>
                <a:gd name="T62" fmla="*/ 4 w 348"/>
                <a:gd name="T63" fmla="*/ 9 h 140"/>
                <a:gd name="T64" fmla="*/ 0 w 348"/>
                <a:gd name="T65" fmla="*/ 6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8"/>
                <a:gd name="T100" fmla="*/ 0 h 140"/>
                <a:gd name="T101" fmla="*/ 348 w 34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8" h="140">
                  <a:moveTo>
                    <a:pt x="0" y="22"/>
                  </a:moveTo>
                  <a:lnTo>
                    <a:pt x="7" y="47"/>
                  </a:lnTo>
                  <a:lnTo>
                    <a:pt x="18" y="70"/>
                  </a:lnTo>
                  <a:lnTo>
                    <a:pt x="36" y="91"/>
                  </a:lnTo>
                  <a:lnTo>
                    <a:pt x="58" y="108"/>
                  </a:lnTo>
                  <a:lnTo>
                    <a:pt x="82" y="123"/>
                  </a:lnTo>
                  <a:lnTo>
                    <a:pt x="111" y="133"/>
                  </a:lnTo>
                  <a:lnTo>
                    <a:pt x="141" y="139"/>
                  </a:lnTo>
                  <a:lnTo>
                    <a:pt x="174" y="140"/>
                  </a:lnTo>
                  <a:lnTo>
                    <a:pt x="207" y="137"/>
                  </a:lnTo>
                  <a:lnTo>
                    <a:pt x="240" y="128"/>
                  </a:lnTo>
                  <a:lnTo>
                    <a:pt x="268" y="114"/>
                  </a:lnTo>
                  <a:lnTo>
                    <a:pt x="294" y="96"/>
                  </a:lnTo>
                  <a:lnTo>
                    <a:pt x="316" y="76"/>
                  </a:lnTo>
                  <a:lnTo>
                    <a:pt x="332" y="53"/>
                  </a:lnTo>
                  <a:lnTo>
                    <a:pt x="343" y="27"/>
                  </a:lnTo>
                  <a:lnTo>
                    <a:pt x="348" y="0"/>
                  </a:lnTo>
                  <a:lnTo>
                    <a:pt x="332" y="13"/>
                  </a:lnTo>
                  <a:lnTo>
                    <a:pt x="315" y="27"/>
                  </a:lnTo>
                  <a:lnTo>
                    <a:pt x="294" y="39"/>
                  </a:lnTo>
                  <a:lnTo>
                    <a:pt x="272" y="48"/>
                  </a:lnTo>
                  <a:lnTo>
                    <a:pt x="248" y="57"/>
                  </a:lnTo>
                  <a:lnTo>
                    <a:pt x="224" y="63"/>
                  </a:lnTo>
                  <a:lnTo>
                    <a:pt x="197" y="68"/>
                  </a:lnTo>
                  <a:lnTo>
                    <a:pt x="169" y="70"/>
                  </a:lnTo>
                  <a:lnTo>
                    <a:pt x="144" y="70"/>
                  </a:lnTo>
                  <a:lnTo>
                    <a:pt x="120" y="69"/>
                  </a:lnTo>
                  <a:lnTo>
                    <a:pt x="96" y="64"/>
                  </a:lnTo>
                  <a:lnTo>
                    <a:pt x="74" y="60"/>
                  </a:lnTo>
                  <a:lnTo>
                    <a:pt x="53" y="51"/>
                  </a:lnTo>
                  <a:lnTo>
                    <a:pt x="33" y="43"/>
                  </a:lnTo>
                  <a:lnTo>
                    <a:pt x="16" y="3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0" name="Freeform 20"/>
            <p:cNvSpPr>
              <a:spLocks/>
            </p:cNvSpPr>
            <p:nvPr/>
          </p:nvSpPr>
          <p:spPr bwMode="auto">
            <a:xfrm>
              <a:off x="1026" y="2348"/>
              <a:ext cx="175" cy="71"/>
            </a:xfrm>
            <a:custGeom>
              <a:avLst/>
              <a:gdLst>
                <a:gd name="T0" fmla="*/ 0 w 350"/>
                <a:gd name="T1" fmla="*/ 5 h 142"/>
                <a:gd name="T2" fmla="*/ 1 w 350"/>
                <a:gd name="T3" fmla="*/ 12 h 142"/>
                <a:gd name="T4" fmla="*/ 5 w 350"/>
                <a:gd name="T5" fmla="*/ 18 h 142"/>
                <a:gd name="T6" fmla="*/ 9 w 350"/>
                <a:gd name="T7" fmla="*/ 23 h 142"/>
                <a:gd name="T8" fmla="*/ 14 w 350"/>
                <a:gd name="T9" fmla="*/ 27 h 142"/>
                <a:gd name="T10" fmla="*/ 21 w 350"/>
                <a:gd name="T11" fmla="*/ 31 h 142"/>
                <a:gd name="T12" fmla="*/ 27 w 350"/>
                <a:gd name="T13" fmla="*/ 34 h 142"/>
                <a:gd name="T14" fmla="*/ 36 w 350"/>
                <a:gd name="T15" fmla="*/ 35 h 142"/>
                <a:gd name="T16" fmla="*/ 44 w 350"/>
                <a:gd name="T17" fmla="*/ 36 h 142"/>
                <a:gd name="T18" fmla="*/ 52 w 350"/>
                <a:gd name="T19" fmla="*/ 35 h 142"/>
                <a:gd name="T20" fmla="*/ 60 w 350"/>
                <a:gd name="T21" fmla="*/ 33 h 142"/>
                <a:gd name="T22" fmla="*/ 68 w 350"/>
                <a:gd name="T23" fmla="*/ 28 h 142"/>
                <a:gd name="T24" fmla="*/ 74 w 350"/>
                <a:gd name="T25" fmla="*/ 24 h 142"/>
                <a:gd name="T26" fmla="*/ 80 w 350"/>
                <a:gd name="T27" fmla="*/ 19 h 142"/>
                <a:gd name="T28" fmla="*/ 84 w 350"/>
                <a:gd name="T29" fmla="*/ 13 h 142"/>
                <a:gd name="T30" fmla="*/ 86 w 350"/>
                <a:gd name="T31" fmla="*/ 7 h 142"/>
                <a:gd name="T32" fmla="*/ 88 w 350"/>
                <a:gd name="T33" fmla="*/ 0 h 142"/>
                <a:gd name="T34" fmla="*/ 84 w 350"/>
                <a:gd name="T35" fmla="*/ 3 h 142"/>
                <a:gd name="T36" fmla="*/ 79 w 350"/>
                <a:gd name="T37" fmla="*/ 7 h 142"/>
                <a:gd name="T38" fmla="*/ 74 w 350"/>
                <a:gd name="T39" fmla="*/ 9 h 142"/>
                <a:gd name="T40" fmla="*/ 69 w 350"/>
                <a:gd name="T41" fmla="*/ 12 h 142"/>
                <a:gd name="T42" fmla="*/ 62 w 350"/>
                <a:gd name="T43" fmla="*/ 14 h 142"/>
                <a:gd name="T44" fmla="*/ 56 w 350"/>
                <a:gd name="T45" fmla="*/ 16 h 142"/>
                <a:gd name="T46" fmla="*/ 49 w 350"/>
                <a:gd name="T47" fmla="*/ 18 h 142"/>
                <a:gd name="T48" fmla="*/ 43 w 350"/>
                <a:gd name="T49" fmla="*/ 18 h 142"/>
                <a:gd name="T50" fmla="*/ 37 w 350"/>
                <a:gd name="T51" fmla="*/ 18 h 142"/>
                <a:gd name="T52" fmla="*/ 29 w 350"/>
                <a:gd name="T53" fmla="*/ 18 h 142"/>
                <a:gd name="T54" fmla="*/ 24 w 350"/>
                <a:gd name="T55" fmla="*/ 17 h 142"/>
                <a:gd name="T56" fmla="*/ 19 w 350"/>
                <a:gd name="T57" fmla="*/ 15 h 142"/>
                <a:gd name="T58" fmla="*/ 13 w 350"/>
                <a:gd name="T59" fmla="*/ 13 h 142"/>
                <a:gd name="T60" fmla="*/ 9 w 350"/>
                <a:gd name="T61" fmla="*/ 11 h 142"/>
                <a:gd name="T62" fmla="*/ 4 w 350"/>
                <a:gd name="T63" fmla="*/ 9 h 142"/>
                <a:gd name="T64" fmla="*/ 0 w 350"/>
                <a:gd name="T65" fmla="*/ 5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0"/>
                <a:gd name="T100" fmla="*/ 0 h 142"/>
                <a:gd name="T101" fmla="*/ 350 w 350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0" h="142">
                  <a:moveTo>
                    <a:pt x="0" y="23"/>
                  </a:moveTo>
                  <a:lnTo>
                    <a:pt x="7" y="48"/>
                  </a:lnTo>
                  <a:lnTo>
                    <a:pt x="18" y="71"/>
                  </a:lnTo>
                  <a:lnTo>
                    <a:pt x="35" y="92"/>
                  </a:lnTo>
                  <a:lnTo>
                    <a:pt x="57" y="109"/>
                  </a:lnTo>
                  <a:lnTo>
                    <a:pt x="83" y="124"/>
                  </a:lnTo>
                  <a:lnTo>
                    <a:pt x="110" y="135"/>
                  </a:lnTo>
                  <a:lnTo>
                    <a:pt x="141" y="140"/>
                  </a:lnTo>
                  <a:lnTo>
                    <a:pt x="175" y="142"/>
                  </a:lnTo>
                  <a:lnTo>
                    <a:pt x="209" y="138"/>
                  </a:lnTo>
                  <a:lnTo>
                    <a:pt x="240" y="129"/>
                  </a:lnTo>
                  <a:lnTo>
                    <a:pt x="269" y="115"/>
                  </a:lnTo>
                  <a:lnTo>
                    <a:pt x="296" y="98"/>
                  </a:lnTo>
                  <a:lnTo>
                    <a:pt x="317" y="77"/>
                  </a:lnTo>
                  <a:lnTo>
                    <a:pt x="334" y="54"/>
                  </a:lnTo>
                  <a:lnTo>
                    <a:pt x="344" y="28"/>
                  </a:lnTo>
                  <a:lnTo>
                    <a:pt x="350" y="0"/>
                  </a:lnTo>
                  <a:lnTo>
                    <a:pt x="334" y="15"/>
                  </a:lnTo>
                  <a:lnTo>
                    <a:pt x="315" y="28"/>
                  </a:lnTo>
                  <a:lnTo>
                    <a:pt x="296" y="39"/>
                  </a:lnTo>
                  <a:lnTo>
                    <a:pt x="274" y="49"/>
                  </a:lnTo>
                  <a:lnTo>
                    <a:pt x="250" y="59"/>
                  </a:lnTo>
                  <a:lnTo>
                    <a:pt x="224" y="64"/>
                  </a:lnTo>
                  <a:lnTo>
                    <a:pt x="198" y="69"/>
                  </a:lnTo>
                  <a:lnTo>
                    <a:pt x="170" y="71"/>
                  </a:lnTo>
                  <a:lnTo>
                    <a:pt x="145" y="71"/>
                  </a:lnTo>
                  <a:lnTo>
                    <a:pt x="119" y="70"/>
                  </a:lnTo>
                  <a:lnTo>
                    <a:pt x="96" y="66"/>
                  </a:lnTo>
                  <a:lnTo>
                    <a:pt x="73" y="61"/>
                  </a:lnTo>
                  <a:lnTo>
                    <a:pt x="53" y="53"/>
                  </a:lnTo>
                  <a:lnTo>
                    <a:pt x="33" y="45"/>
                  </a:lnTo>
                  <a:lnTo>
                    <a:pt x="16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1" name="Freeform 21"/>
            <p:cNvSpPr>
              <a:spLocks/>
            </p:cNvSpPr>
            <p:nvPr/>
          </p:nvSpPr>
          <p:spPr bwMode="auto">
            <a:xfrm>
              <a:off x="791" y="2471"/>
              <a:ext cx="175" cy="71"/>
            </a:xfrm>
            <a:custGeom>
              <a:avLst/>
              <a:gdLst>
                <a:gd name="T0" fmla="*/ 0 w 351"/>
                <a:gd name="T1" fmla="*/ 5 h 142"/>
                <a:gd name="T2" fmla="*/ 1 w 351"/>
                <a:gd name="T3" fmla="*/ 12 h 142"/>
                <a:gd name="T4" fmla="*/ 5 w 351"/>
                <a:gd name="T5" fmla="*/ 18 h 142"/>
                <a:gd name="T6" fmla="*/ 9 w 351"/>
                <a:gd name="T7" fmla="*/ 23 h 142"/>
                <a:gd name="T8" fmla="*/ 14 w 351"/>
                <a:gd name="T9" fmla="*/ 27 h 142"/>
                <a:gd name="T10" fmla="*/ 20 w 351"/>
                <a:gd name="T11" fmla="*/ 31 h 142"/>
                <a:gd name="T12" fmla="*/ 28 w 351"/>
                <a:gd name="T13" fmla="*/ 34 h 142"/>
                <a:gd name="T14" fmla="*/ 35 w 351"/>
                <a:gd name="T15" fmla="*/ 36 h 142"/>
                <a:gd name="T16" fmla="*/ 44 w 351"/>
                <a:gd name="T17" fmla="*/ 36 h 142"/>
                <a:gd name="T18" fmla="*/ 52 w 351"/>
                <a:gd name="T19" fmla="*/ 35 h 142"/>
                <a:gd name="T20" fmla="*/ 60 w 351"/>
                <a:gd name="T21" fmla="*/ 33 h 142"/>
                <a:gd name="T22" fmla="*/ 67 w 351"/>
                <a:gd name="T23" fmla="*/ 29 h 142"/>
                <a:gd name="T24" fmla="*/ 74 w 351"/>
                <a:gd name="T25" fmla="*/ 24 h 142"/>
                <a:gd name="T26" fmla="*/ 79 w 351"/>
                <a:gd name="T27" fmla="*/ 19 h 142"/>
                <a:gd name="T28" fmla="*/ 83 w 351"/>
                <a:gd name="T29" fmla="*/ 13 h 142"/>
                <a:gd name="T30" fmla="*/ 86 w 351"/>
                <a:gd name="T31" fmla="*/ 7 h 142"/>
                <a:gd name="T32" fmla="*/ 87 w 351"/>
                <a:gd name="T33" fmla="*/ 0 h 142"/>
                <a:gd name="T34" fmla="*/ 83 w 351"/>
                <a:gd name="T35" fmla="*/ 3 h 142"/>
                <a:gd name="T36" fmla="*/ 79 w 351"/>
                <a:gd name="T37" fmla="*/ 7 h 142"/>
                <a:gd name="T38" fmla="*/ 74 w 351"/>
                <a:gd name="T39" fmla="*/ 10 h 142"/>
                <a:gd name="T40" fmla="*/ 68 w 351"/>
                <a:gd name="T41" fmla="*/ 12 h 142"/>
                <a:gd name="T42" fmla="*/ 62 w 351"/>
                <a:gd name="T43" fmla="*/ 14 h 142"/>
                <a:gd name="T44" fmla="*/ 56 w 351"/>
                <a:gd name="T45" fmla="*/ 17 h 142"/>
                <a:gd name="T46" fmla="*/ 49 w 351"/>
                <a:gd name="T47" fmla="*/ 18 h 142"/>
                <a:gd name="T48" fmla="*/ 42 w 351"/>
                <a:gd name="T49" fmla="*/ 18 h 142"/>
                <a:gd name="T50" fmla="*/ 36 w 351"/>
                <a:gd name="T51" fmla="*/ 18 h 142"/>
                <a:gd name="T52" fmla="*/ 30 w 351"/>
                <a:gd name="T53" fmla="*/ 18 h 142"/>
                <a:gd name="T54" fmla="*/ 24 w 351"/>
                <a:gd name="T55" fmla="*/ 17 h 142"/>
                <a:gd name="T56" fmla="*/ 18 w 351"/>
                <a:gd name="T57" fmla="*/ 15 h 142"/>
                <a:gd name="T58" fmla="*/ 13 w 351"/>
                <a:gd name="T59" fmla="*/ 13 h 142"/>
                <a:gd name="T60" fmla="*/ 8 w 351"/>
                <a:gd name="T61" fmla="*/ 11 h 142"/>
                <a:gd name="T62" fmla="*/ 4 w 351"/>
                <a:gd name="T63" fmla="*/ 9 h 142"/>
                <a:gd name="T64" fmla="*/ 0 w 351"/>
                <a:gd name="T65" fmla="*/ 5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1"/>
                <a:gd name="T100" fmla="*/ 0 h 142"/>
                <a:gd name="T101" fmla="*/ 351 w 351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1" h="142">
                  <a:moveTo>
                    <a:pt x="0" y="23"/>
                  </a:moveTo>
                  <a:lnTo>
                    <a:pt x="7" y="49"/>
                  </a:lnTo>
                  <a:lnTo>
                    <a:pt x="20" y="72"/>
                  </a:lnTo>
                  <a:lnTo>
                    <a:pt x="36" y="93"/>
                  </a:lnTo>
                  <a:lnTo>
                    <a:pt x="58" y="110"/>
                  </a:lnTo>
                  <a:lnTo>
                    <a:pt x="83" y="125"/>
                  </a:lnTo>
                  <a:lnTo>
                    <a:pt x="112" y="135"/>
                  </a:lnTo>
                  <a:lnTo>
                    <a:pt x="142" y="141"/>
                  </a:lnTo>
                  <a:lnTo>
                    <a:pt x="176" y="142"/>
                  </a:lnTo>
                  <a:lnTo>
                    <a:pt x="210" y="139"/>
                  </a:lnTo>
                  <a:lnTo>
                    <a:pt x="241" y="129"/>
                  </a:lnTo>
                  <a:lnTo>
                    <a:pt x="270" y="116"/>
                  </a:lnTo>
                  <a:lnTo>
                    <a:pt x="297" y="98"/>
                  </a:lnTo>
                  <a:lnTo>
                    <a:pt x="317" y="78"/>
                  </a:lnTo>
                  <a:lnTo>
                    <a:pt x="335" y="55"/>
                  </a:lnTo>
                  <a:lnTo>
                    <a:pt x="345" y="28"/>
                  </a:lnTo>
                  <a:lnTo>
                    <a:pt x="351" y="0"/>
                  </a:lnTo>
                  <a:lnTo>
                    <a:pt x="335" y="15"/>
                  </a:lnTo>
                  <a:lnTo>
                    <a:pt x="317" y="28"/>
                  </a:lnTo>
                  <a:lnTo>
                    <a:pt x="297" y="40"/>
                  </a:lnTo>
                  <a:lnTo>
                    <a:pt x="275" y="50"/>
                  </a:lnTo>
                  <a:lnTo>
                    <a:pt x="251" y="59"/>
                  </a:lnTo>
                  <a:lnTo>
                    <a:pt x="225" y="65"/>
                  </a:lnTo>
                  <a:lnTo>
                    <a:pt x="199" y="70"/>
                  </a:lnTo>
                  <a:lnTo>
                    <a:pt x="171" y="72"/>
                  </a:lnTo>
                  <a:lnTo>
                    <a:pt x="146" y="72"/>
                  </a:lnTo>
                  <a:lnTo>
                    <a:pt x="120" y="71"/>
                  </a:lnTo>
                  <a:lnTo>
                    <a:pt x="97" y="66"/>
                  </a:lnTo>
                  <a:lnTo>
                    <a:pt x="74" y="61"/>
                  </a:lnTo>
                  <a:lnTo>
                    <a:pt x="53" y="53"/>
                  </a:lnTo>
                  <a:lnTo>
                    <a:pt x="34" y="45"/>
                  </a:lnTo>
                  <a:lnTo>
                    <a:pt x="17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2" name="Freeform 22"/>
            <p:cNvSpPr>
              <a:spLocks/>
            </p:cNvSpPr>
            <p:nvPr/>
          </p:nvSpPr>
          <p:spPr bwMode="auto">
            <a:xfrm>
              <a:off x="403" y="2450"/>
              <a:ext cx="175" cy="71"/>
            </a:xfrm>
            <a:custGeom>
              <a:avLst/>
              <a:gdLst>
                <a:gd name="T0" fmla="*/ 0 w 349"/>
                <a:gd name="T1" fmla="*/ 6 h 141"/>
                <a:gd name="T2" fmla="*/ 2 w 349"/>
                <a:gd name="T3" fmla="*/ 12 h 141"/>
                <a:gd name="T4" fmla="*/ 5 w 349"/>
                <a:gd name="T5" fmla="*/ 18 h 141"/>
                <a:gd name="T6" fmla="*/ 9 w 349"/>
                <a:gd name="T7" fmla="*/ 23 h 141"/>
                <a:gd name="T8" fmla="*/ 15 w 349"/>
                <a:gd name="T9" fmla="*/ 28 h 141"/>
                <a:gd name="T10" fmla="*/ 21 w 349"/>
                <a:gd name="T11" fmla="*/ 31 h 141"/>
                <a:gd name="T12" fmla="*/ 28 w 349"/>
                <a:gd name="T13" fmla="*/ 34 h 141"/>
                <a:gd name="T14" fmla="*/ 36 w 349"/>
                <a:gd name="T15" fmla="*/ 35 h 141"/>
                <a:gd name="T16" fmla="*/ 44 w 349"/>
                <a:gd name="T17" fmla="*/ 36 h 141"/>
                <a:gd name="T18" fmla="*/ 52 w 349"/>
                <a:gd name="T19" fmla="*/ 35 h 141"/>
                <a:gd name="T20" fmla="*/ 60 w 349"/>
                <a:gd name="T21" fmla="*/ 33 h 141"/>
                <a:gd name="T22" fmla="*/ 68 w 349"/>
                <a:gd name="T23" fmla="*/ 29 h 141"/>
                <a:gd name="T24" fmla="*/ 74 w 349"/>
                <a:gd name="T25" fmla="*/ 25 h 141"/>
                <a:gd name="T26" fmla="*/ 80 w 349"/>
                <a:gd name="T27" fmla="*/ 20 h 141"/>
                <a:gd name="T28" fmla="*/ 84 w 349"/>
                <a:gd name="T29" fmla="*/ 14 h 141"/>
                <a:gd name="T30" fmla="*/ 86 w 349"/>
                <a:gd name="T31" fmla="*/ 7 h 141"/>
                <a:gd name="T32" fmla="*/ 88 w 349"/>
                <a:gd name="T33" fmla="*/ 0 h 141"/>
                <a:gd name="T34" fmla="*/ 84 w 349"/>
                <a:gd name="T35" fmla="*/ 4 h 141"/>
                <a:gd name="T36" fmla="*/ 79 w 349"/>
                <a:gd name="T37" fmla="*/ 7 h 141"/>
                <a:gd name="T38" fmla="*/ 74 w 349"/>
                <a:gd name="T39" fmla="*/ 10 h 141"/>
                <a:gd name="T40" fmla="*/ 69 w 349"/>
                <a:gd name="T41" fmla="*/ 13 h 141"/>
                <a:gd name="T42" fmla="*/ 63 w 349"/>
                <a:gd name="T43" fmla="*/ 15 h 141"/>
                <a:gd name="T44" fmla="*/ 57 w 349"/>
                <a:gd name="T45" fmla="*/ 16 h 141"/>
                <a:gd name="T46" fmla="*/ 50 w 349"/>
                <a:gd name="T47" fmla="*/ 18 h 141"/>
                <a:gd name="T48" fmla="*/ 43 w 349"/>
                <a:gd name="T49" fmla="*/ 18 h 141"/>
                <a:gd name="T50" fmla="*/ 36 w 349"/>
                <a:gd name="T51" fmla="*/ 18 h 141"/>
                <a:gd name="T52" fmla="*/ 30 w 349"/>
                <a:gd name="T53" fmla="*/ 18 h 141"/>
                <a:gd name="T54" fmla="*/ 24 w 349"/>
                <a:gd name="T55" fmla="*/ 17 h 141"/>
                <a:gd name="T56" fmla="*/ 19 w 349"/>
                <a:gd name="T57" fmla="*/ 15 h 141"/>
                <a:gd name="T58" fmla="*/ 14 w 349"/>
                <a:gd name="T59" fmla="*/ 14 h 141"/>
                <a:gd name="T60" fmla="*/ 9 w 349"/>
                <a:gd name="T61" fmla="*/ 12 h 141"/>
                <a:gd name="T62" fmla="*/ 4 w 349"/>
                <a:gd name="T63" fmla="*/ 9 h 141"/>
                <a:gd name="T64" fmla="*/ 0 w 349"/>
                <a:gd name="T65" fmla="*/ 6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9"/>
                <a:gd name="T100" fmla="*/ 0 h 141"/>
                <a:gd name="T101" fmla="*/ 349 w 349"/>
                <a:gd name="T102" fmla="*/ 141 h 1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9" h="141">
                  <a:moveTo>
                    <a:pt x="0" y="23"/>
                  </a:moveTo>
                  <a:lnTo>
                    <a:pt x="7" y="48"/>
                  </a:lnTo>
                  <a:lnTo>
                    <a:pt x="18" y="71"/>
                  </a:lnTo>
                  <a:lnTo>
                    <a:pt x="36" y="92"/>
                  </a:lnTo>
                  <a:lnTo>
                    <a:pt x="58" y="109"/>
                  </a:lnTo>
                  <a:lnTo>
                    <a:pt x="82" y="124"/>
                  </a:lnTo>
                  <a:lnTo>
                    <a:pt x="111" y="135"/>
                  </a:lnTo>
                  <a:lnTo>
                    <a:pt x="141" y="140"/>
                  </a:lnTo>
                  <a:lnTo>
                    <a:pt x="174" y="141"/>
                  </a:lnTo>
                  <a:lnTo>
                    <a:pt x="208" y="138"/>
                  </a:lnTo>
                  <a:lnTo>
                    <a:pt x="240" y="129"/>
                  </a:lnTo>
                  <a:lnTo>
                    <a:pt x="270" y="115"/>
                  </a:lnTo>
                  <a:lnTo>
                    <a:pt x="295" y="98"/>
                  </a:lnTo>
                  <a:lnTo>
                    <a:pt x="317" y="77"/>
                  </a:lnTo>
                  <a:lnTo>
                    <a:pt x="333" y="54"/>
                  </a:lnTo>
                  <a:lnTo>
                    <a:pt x="344" y="27"/>
                  </a:lnTo>
                  <a:lnTo>
                    <a:pt x="349" y="0"/>
                  </a:lnTo>
                  <a:lnTo>
                    <a:pt x="334" y="15"/>
                  </a:lnTo>
                  <a:lnTo>
                    <a:pt x="316" y="27"/>
                  </a:lnTo>
                  <a:lnTo>
                    <a:pt x="296" y="39"/>
                  </a:lnTo>
                  <a:lnTo>
                    <a:pt x="273" y="49"/>
                  </a:lnTo>
                  <a:lnTo>
                    <a:pt x="250" y="59"/>
                  </a:lnTo>
                  <a:lnTo>
                    <a:pt x="225" y="64"/>
                  </a:lnTo>
                  <a:lnTo>
                    <a:pt x="197" y="69"/>
                  </a:lnTo>
                  <a:lnTo>
                    <a:pt x="169" y="71"/>
                  </a:lnTo>
                  <a:lnTo>
                    <a:pt x="144" y="71"/>
                  </a:lnTo>
                  <a:lnTo>
                    <a:pt x="120" y="69"/>
                  </a:lnTo>
                  <a:lnTo>
                    <a:pt x="96" y="65"/>
                  </a:lnTo>
                  <a:lnTo>
                    <a:pt x="74" y="60"/>
                  </a:lnTo>
                  <a:lnTo>
                    <a:pt x="53" y="53"/>
                  </a:lnTo>
                  <a:lnTo>
                    <a:pt x="33" y="45"/>
                  </a:lnTo>
                  <a:lnTo>
                    <a:pt x="16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3" name="Freeform 23"/>
            <p:cNvSpPr>
              <a:spLocks/>
            </p:cNvSpPr>
            <p:nvPr/>
          </p:nvSpPr>
          <p:spPr bwMode="auto">
            <a:xfrm>
              <a:off x="829" y="2411"/>
              <a:ext cx="266" cy="103"/>
            </a:xfrm>
            <a:custGeom>
              <a:avLst/>
              <a:gdLst>
                <a:gd name="T0" fmla="*/ 1 w 533"/>
                <a:gd name="T1" fmla="*/ 10 h 208"/>
                <a:gd name="T2" fmla="*/ 4 w 533"/>
                <a:gd name="T3" fmla="*/ 19 h 208"/>
                <a:gd name="T4" fmla="*/ 10 w 533"/>
                <a:gd name="T5" fmla="*/ 27 h 208"/>
                <a:gd name="T6" fmla="*/ 17 w 533"/>
                <a:gd name="T7" fmla="*/ 35 h 208"/>
                <a:gd name="T8" fmla="*/ 25 w 533"/>
                <a:gd name="T9" fmla="*/ 41 h 208"/>
                <a:gd name="T10" fmla="*/ 35 w 533"/>
                <a:gd name="T11" fmla="*/ 46 h 208"/>
                <a:gd name="T12" fmla="*/ 47 w 533"/>
                <a:gd name="T13" fmla="*/ 50 h 208"/>
                <a:gd name="T14" fmla="*/ 59 w 533"/>
                <a:gd name="T15" fmla="*/ 51 h 208"/>
                <a:gd name="T16" fmla="*/ 72 w 533"/>
                <a:gd name="T17" fmla="*/ 51 h 208"/>
                <a:gd name="T18" fmla="*/ 84 w 533"/>
                <a:gd name="T19" fmla="*/ 49 h 208"/>
                <a:gd name="T20" fmla="*/ 96 w 533"/>
                <a:gd name="T21" fmla="*/ 45 h 208"/>
                <a:gd name="T22" fmla="*/ 107 w 533"/>
                <a:gd name="T23" fmla="*/ 39 h 208"/>
                <a:gd name="T24" fmla="*/ 116 w 533"/>
                <a:gd name="T25" fmla="*/ 32 h 208"/>
                <a:gd name="T26" fmla="*/ 123 w 533"/>
                <a:gd name="T27" fmla="*/ 24 h 208"/>
                <a:gd name="T28" fmla="*/ 129 w 533"/>
                <a:gd name="T29" fmla="*/ 15 h 208"/>
                <a:gd name="T30" fmla="*/ 132 w 533"/>
                <a:gd name="T31" fmla="*/ 5 h 208"/>
                <a:gd name="T32" fmla="*/ 130 w 533"/>
                <a:gd name="T33" fmla="*/ 3 h 208"/>
                <a:gd name="T34" fmla="*/ 123 w 533"/>
                <a:gd name="T35" fmla="*/ 7 h 208"/>
                <a:gd name="T36" fmla="*/ 116 w 533"/>
                <a:gd name="T37" fmla="*/ 12 h 208"/>
                <a:gd name="T38" fmla="*/ 108 w 533"/>
                <a:gd name="T39" fmla="*/ 16 h 208"/>
                <a:gd name="T40" fmla="*/ 99 w 533"/>
                <a:gd name="T41" fmla="*/ 20 h 208"/>
                <a:gd name="T42" fmla="*/ 90 w 533"/>
                <a:gd name="T43" fmla="*/ 22 h 208"/>
                <a:gd name="T44" fmla="*/ 80 w 533"/>
                <a:gd name="T45" fmla="*/ 24 h 208"/>
                <a:gd name="T46" fmla="*/ 69 w 533"/>
                <a:gd name="T47" fmla="*/ 25 h 208"/>
                <a:gd name="T48" fmla="*/ 59 w 533"/>
                <a:gd name="T49" fmla="*/ 25 h 208"/>
                <a:gd name="T50" fmla="*/ 50 w 533"/>
                <a:gd name="T51" fmla="*/ 24 h 208"/>
                <a:gd name="T52" fmla="*/ 40 w 533"/>
                <a:gd name="T53" fmla="*/ 23 h 208"/>
                <a:gd name="T54" fmla="*/ 32 w 533"/>
                <a:gd name="T55" fmla="*/ 21 h 208"/>
                <a:gd name="T56" fmla="*/ 23 w 533"/>
                <a:gd name="T57" fmla="*/ 18 h 208"/>
                <a:gd name="T58" fmla="*/ 16 w 533"/>
                <a:gd name="T59" fmla="*/ 15 h 208"/>
                <a:gd name="T60" fmla="*/ 9 w 533"/>
                <a:gd name="T61" fmla="*/ 12 h 208"/>
                <a:gd name="T62" fmla="*/ 3 w 533"/>
                <a:gd name="T63" fmla="*/ 7 h 2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3"/>
                <a:gd name="T97" fmla="*/ 0 h 208"/>
                <a:gd name="T98" fmla="*/ 533 w 533"/>
                <a:gd name="T99" fmla="*/ 208 h 2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3" h="208">
                  <a:moveTo>
                    <a:pt x="0" y="21"/>
                  </a:moveTo>
                  <a:lnTo>
                    <a:pt x="4" y="41"/>
                  </a:lnTo>
                  <a:lnTo>
                    <a:pt x="10" y="60"/>
                  </a:lnTo>
                  <a:lnTo>
                    <a:pt x="18" y="79"/>
                  </a:lnTo>
                  <a:lnTo>
                    <a:pt x="28" y="96"/>
                  </a:lnTo>
                  <a:lnTo>
                    <a:pt x="40" y="112"/>
                  </a:lnTo>
                  <a:lnTo>
                    <a:pt x="53" y="128"/>
                  </a:lnTo>
                  <a:lnTo>
                    <a:pt x="68" y="142"/>
                  </a:lnTo>
                  <a:lnTo>
                    <a:pt x="84" y="156"/>
                  </a:lnTo>
                  <a:lnTo>
                    <a:pt x="103" y="167"/>
                  </a:lnTo>
                  <a:lnTo>
                    <a:pt x="123" y="178"/>
                  </a:lnTo>
                  <a:lnTo>
                    <a:pt x="143" y="187"/>
                  </a:lnTo>
                  <a:lnTo>
                    <a:pt x="165" y="195"/>
                  </a:lnTo>
                  <a:lnTo>
                    <a:pt x="188" y="201"/>
                  </a:lnTo>
                  <a:lnTo>
                    <a:pt x="212" y="204"/>
                  </a:lnTo>
                  <a:lnTo>
                    <a:pt x="237" y="208"/>
                  </a:lnTo>
                  <a:lnTo>
                    <a:pt x="262" y="208"/>
                  </a:lnTo>
                  <a:lnTo>
                    <a:pt x="288" y="207"/>
                  </a:lnTo>
                  <a:lnTo>
                    <a:pt x="314" y="203"/>
                  </a:lnTo>
                  <a:lnTo>
                    <a:pt x="339" y="199"/>
                  </a:lnTo>
                  <a:lnTo>
                    <a:pt x="363" y="191"/>
                  </a:lnTo>
                  <a:lnTo>
                    <a:pt x="386" y="182"/>
                  </a:lnTo>
                  <a:lnTo>
                    <a:pt x="407" y="172"/>
                  </a:lnTo>
                  <a:lnTo>
                    <a:pt x="428" y="159"/>
                  </a:lnTo>
                  <a:lnTo>
                    <a:pt x="447" y="147"/>
                  </a:lnTo>
                  <a:lnTo>
                    <a:pt x="465" y="132"/>
                  </a:lnTo>
                  <a:lnTo>
                    <a:pt x="480" y="116"/>
                  </a:lnTo>
                  <a:lnTo>
                    <a:pt x="494" y="98"/>
                  </a:lnTo>
                  <a:lnTo>
                    <a:pt x="506" y="81"/>
                  </a:lnTo>
                  <a:lnTo>
                    <a:pt x="517" y="61"/>
                  </a:lnTo>
                  <a:lnTo>
                    <a:pt x="524" y="42"/>
                  </a:lnTo>
                  <a:lnTo>
                    <a:pt x="529" y="21"/>
                  </a:lnTo>
                  <a:lnTo>
                    <a:pt x="533" y="0"/>
                  </a:lnTo>
                  <a:lnTo>
                    <a:pt x="521" y="12"/>
                  </a:lnTo>
                  <a:lnTo>
                    <a:pt x="509" y="22"/>
                  </a:lnTo>
                  <a:lnTo>
                    <a:pt x="495" y="31"/>
                  </a:lnTo>
                  <a:lnTo>
                    <a:pt x="481" y="42"/>
                  </a:lnTo>
                  <a:lnTo>
                    <a:pt x="465" y="50"/>
                  </a:lnTo>
                  <a:lnTo>
                    <a:pt x="450" y="58"/>
                  </a:lnTo>
                  <a:lnTo>
                    <a:pt x="432" y="66"/>
                  </a:lnTo>
                  <a:lnTo>
                    <a:pt x="415" y="73"/>
                  </a:lnTo>
                  <a:lnTo>
                    <a:pt x="398" y="80"/>
                  </a:lnTo>
                  <a:lnTo>
                    <a:pt x="378" y="84"/>
                  </a:lnTo>
                  <a:lnTo>
                    <a:pt x="360" y="90"/>
                  </a:lnTo>
                  <a:lnTo>
                    <a:pt x="340" y="94"/>
                  </a:lnTo>
                  <a:lnTo>
                    <a:pt x="320" y="97"/>
                  </a:lnTo>
                  <a:lnTo>
                    <a:pt x="300" y="99"/>
                  </a:lnTo>
                  <a:lnTo>
                    <a:pt x="278" y="101"/>
                  </a:lnTo>
                  <a:lnTo>
                    <a:pt x="257" y="102"/>
                  </a:lnTo>
                  <a:lnTo>
                    <a:pt x="238" y="102"/>
                  </a:lnTo>
                  <a:lnTo>
                    <a:pt x="218" y="101"/>
                  </a:lnTo>
                  <a:lnTo>
                    <a:pt x="200" y="99"/>
                  </a:lnTo>
                  <a:lnTo>
                    <a:pt x="181" y="97"/>
                  </a:lnTo>
                  <a:lnTo>
                    <a:pt x="163" y="94"/>
                  </a:lnTo>
                  <a:lnTo>
                    <a:pt x="146" y="90"/>
                  </a:lnTo>
                  <a:lnTo>
                    <a:pt x="128" y="86"/>
                  </a:lnTo>
                  <a:lnTo>
                    <a:pt x="112" y="80"/>
                  </a:lnTo>
                  <a:lnTo>
                    <a:pt x="95" y="75"/>
                  </a:lnTo>
                  <a:lnTo>
                    <a:pt x="80" y="68"/>
                  </a:lnTo>
                  <a:lnTo>
                    <a:pt x="65" y="61"/>
                  </a:lnTo>
                  <a:lnTo>
                    <a:pt x="51" y="55"/>
                  </a:lnTo>
                  <a:lnTo>
                    <a:pt x="37" y="48"/>
                  </a:lnTo>
                  <a:lnTo>
                    <a:pt x="23" y="38"/>
                  </a:lnTo>
                  <a:lnTo>
                    <a:pt x="12" y="3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4" name="Freeform 24"/>
            <p:cNvSpPr>
              <a:spLocks/>
            </p:cNvSpPr>
            <p:nvPr/>
          </p:nvSpPr>
          <p:spPr bwMode="auto">
            <a:xfrm>
              <a:off x="735" y="2262"/>
              <a:ext cx="310" cy="125"/>
            </a:xfrm>
            <a:custGeom>
              <a:avLst/>
              <a:gdLst>
                <a:gd name="T0" fmla="*/ 1 w 620"/>
                <a:gd name="T1" fmla="*/ 16 h 250"/>
                <a:gd name="T2" fmla="*/ 5 w 620"/>
                <a:gd name="T3" fmla="*/ 27 h 250"/>
                <a:gd name="T4" fmla="*/ 11 w 620"/>
                <a:gd name="T5" fmla="*/ 37 h 250"/>
                <a:gd name="T6" fmla="*/ 20 w 620"/>
                <a:gd name="T7" fmla="*/ 45 h 250"/>
                <a:gd name="T8" fmla="*/ 30 w 620"/>
                <a:gd name="T9" fmla="*/ 52 h 250"/>
                <a:gd name="T10" fmla="*/ 42 w 620"/>
                <a:gd name="T11" fmla="*/ 58 h 250"/>
                <a:gd name="T12" fmla="*/ 55 w 620"/>
                <a:gd name="T13" fmla="*/ 61 h 250"/>
                <a:gd name="T14" fmla="*/ 70 w 620"/>
                <a:gd name="T15" fmla="*/ 63 h 250"/>
                <a:gd name="T16" fmla="*/ 85 w 620"/>
                <a:gd name="T17" fmla="*/ 62 h 250"/>
                <a:gd name="T18" fmla="*/ 99 w 620"/>
                <a:gd name="T19" fmla="*/ 59 h 250"/>
                <a:gd name="T20" fmla="*/ 113 w 620"/>
                <a:gd name="T21" fmla="*/ 55 h 250"/>
                <a:gd name="T22" fmla="*/ 125 w 620"/>
                <a:gd name="T23" fmla="*/ 48 h 250"/>
                <a:gd name="T24" fmla="*/ 136 w 620"/>
                <a:gd name="T25" fmla="*/ 39 h 250"/>
                <a:gd name="T26" fmla="*/ 145 w 620"/>
                <a:gd name="T27" fmla="*/ 29 h 250"/>
                <a:gd name="T28" fmla="*/ 151 w 620"/>
                <a:gd name="T29" fmla="*/ 19 h 250"/>
                <a:gd name="T30" fmla="*/ 154 w 620"/>
                <a:gd name="T31" fmla="*/ 6 h 250"/>
                <a:gd name="T32" fmla="*/ 152 w 620"/>
                <a:gd name="T33" fmla="*/ 4 h 250"/>
                <a:gd name="T34" fmla="*/ 144 w 620"/>
                <a:gd name="T35" fmla="*/ 10 h 250"/>
                <a:gd name="T36" fmla="*/ 136 w 620"/>
                <a:gd name="T37" fmla="*/ 15 h 250"/>
                <a:gd name="T38" fmla="*/ 126 w 620"/>
                <a:gd name="T39" fmla="*/ 20 h 250"/>
                <a:gd name="T40" fmla="*/ 116 w 620"/>
                <a:gd name="T41" fmla="*/ 24 h 250"/>
                <a:gd name="T42" fmla="*/ 105 w 620"/>
                <a:gd name="T43" fmla="*/ 28 h 250"/>
                <a:gd name="T44" fmla="*/ 93 w 620"/>
                <a:gd name="T45" fmla="*/ 30 h 250"/>
                <a:gd name="T46" fmla="*/ 81 w 620"/>
                <a:gd name="T47" fmla="*/ 31 h 250"/>
                <a:gd name="T48" fmla="*/ 70 w 620"/>
                <a:gd name="T49" fmla="*/ 31 h 250"/>
                <a:gd name="T50" fmla="*/ 58 w 620"/>
                <a:gd name="T51" fmla="*/ 31 h 250"/>
                <a:gd name="T52" fmla="*/ 47 w 620"/>
                <a:gd name="T53" fmla="*/ 30 h 250"/>
                <a:gd name="T54" fmla="*/ 38 w 620"/>
                <a:gd name="T55" fmla="*/ 28 h 250"/>
                <a:gd name="T56" fmla="*/ 27 w 620"/>
                <a:gd name="T57" fmla="*/ 25 h 250"/>
                <a:gd name="T58" fmla="*/ 19 w 620"/>
                <a:gd name="T59" fmla="*/ 22 h 250"/>
                <a:gd name="T60" fmla="*/ 10 w 620"/>
                <a:gd name="T61" fmla="*/ 18 h 250"/>
                <a:gd name="T62" fmla="*/ 3 w 620"/>
                <a:gd name="T63" fmla="*/ 13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0"/>
                <a:gd name="T97" fmla="*/ 0 h 250"/>
                <a:gd name="T98" fmla="*/ 620 w 620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0" h="250">
                  <a:moveTo>
                    <a:pt x="0" y="40"/>
                  </a:moveTo>
                  <a:lnTo>
                    <a:pt x="4" y="63"/>
                  </a:lnTo>
                  <a:lnTo>
                    <a:pt x="11" y="85"/>
                  </a:lnTo>
                  <a:lnTo>
                    <a:pt x="22" y="106"/>
                  </a:lnTo>
                  <a:lnTo>
                    <a:pt x="33" y="127"/>
                  </a:lnTo>
                  <a:lnTo>
                    <a:pt x="47" y="145"/>
                  </a:lnTo>
                  <a:lnTo>
                    <a:pt x="63" y="164"/>
                  </a:lnTo>
                  <a:lnTo>
                    <a:pt x="81" y="180"/>
                  </a:lnTo>
                  <a:lnTo>
                    <a:pt x="101" y="195"/>
                  </a:lnTo>
                  <a:lnTo>
                    <a:pt x="123" y="207"/>
                  </a:lnTo>
                  <a:lnTo>
                    <a:pt x="146" y="220"/>
                  </a:lnTo>
                  <a:lnTo>
                    <a:pt x="170" y="229"/>
                  </a:lnTo>
                  <a:lnTo>
                    <a:pt x="196" y="237"/>
                  </a:lnTo>
                  <a:lnTo>
                    <a:pt x="222" y="244"/>
                  </a:lnTo>
                  <a:lnTo>
                    <a:pt x="251" y="248"/>
                  </a:lnTo>
                  <a:lnTo>
                    <a:pt x="279" y="250"/>
                  </a:lnTo>
                  <a:lnTo>
                    <a:pt x="309" y="250"/>
                  </a:lnTo>
                  <a:lnTo>
                    <a:pt x="340" y="248"/>
                  </a:lnTo>
                  <a:lnTo>
                    <a:pt x="370" y="243"/>
                  </a:lnTo>
                  <a:lnTo>
                    <a:pt x="398" y="236"/>
                  </a:lnTo>
                  <a:lnTo>
                    <a:pt x="426" y="227"/>
                  </a:lnTo>
                  <a:lnTo>
                    <a:pt x="453" y="217"/>
                  </a:lnTo>
                  <a:lnTo>
                    <a:pt x="478" y="204"/>
                  </a:lnTo>
                  <a:lnTo>
                    <a:pt x="501" y="189"/>
                  </a:lnTo>
                  <a:lnTo>
                    <a:pt x="523" y="173"/>
                  </a:lnTo>
                  <a:lnTo>
                    <a:pt x="542" y="156"/>
                  </a:lnTo>
                  <a:lnTo>
                    <a:pt x="561" y="136"/>
                  </a:lnTo>
                  <a:lnTo>
                    <a:pt x="577" y="116"/>
                  </a:lnTo>
                  <a:lnTo>
                    <a:pt x="591" y="95"/>
                  </a:lnTo>
                  <a:lnTo>
                    <a:pt x="601" y="73"/>
                  </a:lnTo>
                  <a:lnTo>
                    <a:pt x="610" y="48"/>
                  </a:lnTo>
                  <a:lnTo>
                    <a:pt x="616" y="24"/>
                  </a:lnTo>
                  <a:lnTo>
                    <a:pt x="620" y="0"/>
                  </a:lnTo>
                  <a:lnTo>
                    <a:pt x="606" y="13"/>
                  </a:lnTo>
                  <a:lnTo>
                    <a:pt x="592" y="25"/>
                  </a:lnTo>
                  <a:lnTo>
                    <a:pt x="576" y="38"/>
                  </a:lnTo>
                  <a:lnTo>
                    <a:pt x="560" y="50"/>
                  </a:lnTo>
                  <a:lnTo>
                    <a:pt x="542" y="60"/>
                  </a:lnTo>
                  <a:lnTo>
                    <a:pt x="524" y="70"/>
                  </a:lnTo>
                  <a:lnTo>
                    <a:pt x="504" y="80"/>
                  </a:lnTo>
                  <a:lnTo>
                    <a:pt x="485" y="88"/>
                  </a:lnTo>
                  <a:lnTo>
                    <a:pt x="464" y="96"/>
                  </a:lnTo>
                  <a:lnTo>
                    <a:pt x="442" y="103"/>
                  </a:lnTo>
                  <a:lnTo>
                    <a:pt x="420" y="109"/>
                  </a:lnTo>
                  <a:lnTo>
                    <a:pt x="397" y="114"/>
                  </a:lnTo>
                  <a:lnTo>
                    <a:pt x="374" y="119"/>
                  </a:lnTo>
                  <a:lnTo>
                    <a:pt x="350" y="122"/>
                  </a:lnTo>
                  <a:lnTo>
                    <a:pt x="326" y="126"/>
                  </a:lnTo>
                  <a:lnTo>
                    <a:pt x="302" y="127"/>
                  </a:lnTo>
                  <a:lnTo>
                    <a:pt x="279" y="127"/>
                  </a:lnTo>
                  <a:lnTo>
                    <a:pt x="257" y="127"/>
                  </a:lnTo>
                  <a:lnTo>
                    <a:pt x="234" y="126"/>
                  </a:lnTo>
                  <a:lnTo>
                    <a:pt x="213" y="123"/>
                  </a:lnTo>
                  <a:lnTo>
                    <a:pt x="191" y="120"/>
                  </a:lnTo>
                  <a:lnTo>
                    <a:pt x="170" y="116"/>
                  </a:lnTo>
                  <a:lnTo>
                    <a:pt x="151" y="112"/>
                  </a:lnTo>
                  <a:lnTo>
                    <a:pt x="131" y="106"/>
                  </a:lnTo>
                  <a:lnTo>
                    <a:pt x="111" y="100"/>
                  </a:lnTo>
                  <a:lnTo>
                    <a:pt x="93" y="93"/>
                  </a:lnTo>
                  <a:lnTo>
                    <a:pt x="76" y="86"/>
                  </a:lnTo>
                  <a:lnTo>
                    <a:pt x="60" y="78"/>
                  </a:lnTo>
                  <a:lnTo>
                    <a:pt x="43" y="69"/>
                  </a:lnTo>
                  <a:lnTo>
                    <a:pt x="27" y="60"/>
                  </a:lnTo>
                  <a:lnTo>
                    <a:pt x="14" y="5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5" name="Freeform 25"/>
            <p:cNvSpPr>
              <a:spLocks/>
            </p:cNvSpPr>
            <p:nvPr/>
          </p:nvSpPr>
          <p:spPr bwMode="auto">
            <a:xfrm>
              <a:off x="1052" y="2403"/>
              <a:ext cx="277" cy="121"/>
            </a:xfrm>
            <a:custGeom>
              <a:avLst/>
              <a:gdLst>
                <a:gd name="T0" fmla="*/ 16 w 556"/>
                <a:gd name="T1" fmla="*/ 24 h 242"/>
                <a:gd name="T2" fmla="*/ 21 w 556"/>
                <a:gd name="T3" fmla="*/ 25 h 242"/>
                <a:gd name="T4" fmla="*/ 26 w 556"/>
                <a:gd name="T5" fmla="*/ 26 h 242"/>
                <a:gd name="T6" fmla="*/ 31 w 556"/>
                <a:gd name="T7" fmla="*/ 28 h 242"/>
                <a:gd name="T8" fmla="*/ 36 w 556"/>
                <a:gd name="T9" fmla="*/ 28 h 242"/>
                <a:gd name="T10" fmla="*/ 42 w 556"/>
                <a:gd name="T11" fmla="*/ 29 h 242"/>
                <a:gd name="T12" fmla="*/ 47 w 556"/>
                <a:gd name="T13" fmla="*/ 30 h 242"/>
                <a:gd name="T14" fmla="*/ 53 w 556"/>
                <a:gd name="T15" fmla="*/ 30 h 242"/>
                <a:gd name="T16" fmla="*/ 58 w 556"/>
                <a:gd name="T17" fmla="*/ 30 h 242"/>
                <a:gd name="T18" fmla="*/ 65 w 556"/>
                <a:gd name="T19" fmla="*/ 30 h 242"/>
                <a:gd name="T20" fmla="*/ 71 w 556"/>
                <a:gd name="T21" fmla="*/ 29 h 242"/>
                <a:gd name="T22" fmla="*/ 76 w 556"/>
                <a:gd name="T23" fmla="*/ 28 h 242"/>
                <a:gd name="T24" fmla="*/ 82 w 556"/>
                <a:gd name="T25" fmla="*/ 28 h 242"/>
                <a:gd name="T26" fmla="*/ 88 w 556"/>
                <a:gd name="T27" fmla="*/ 26 h 242"/>
                <a:gd name="T28" fmla="*/ 94 w 556"/>
                <a:gd name="T29" fmla="*/ 25 h 242"/>
                <a:gd name="T30" fmla="*/ 99 w 556"/>
                <a:gd name="T31" fmla="*/ 23 h 242"/>
                <a:gd name="T32" fmla="*/ 104 w 556"/>
                <a:gd name="T33" fmla="*/ 21 h 242"/>
                <a:gd name="T34" fmla="*/ 109 w 556"/>
                <a:gd name="T35" fmla="*/ 19 h 242"/>
                <a:gd name="T36" fmla="*/ 114 w 556"/>
                <a:gd name="T37" fmla="*/ 17 h 242"/>
                <a:gd name="T38" fmla="*/ 119 w 556"/>
                <a:gd name="T39" fmla="*/ 15 h 242"/>
                <a:gd name="T40" fmla="*/ 123 w 556"/>
                <a:gd name="T41" fmla="*/ 12 h 242"/>
                <a:gd name="T42" fmla="*/ 127 w 556"/>
                <a:gd name="T43" fmla="*/ 10 h 242"/>
                <a:gd name="T44" fmla="*/ 131 w 556"/>
                <a:gd name="T45" fmla="*/ 7 h 242"/>
                <a:gd name="T46" fmla="*/ 135 w 556"/>
                <a:gd name="T47" fmla="*/ 4 h 242"/>
                <a:gd name="T48" fmla="*/ 138 w 556"/>
                <a:gd name="T49" fmla="*/ 0 h 242"/>
                <a:gd name="T50" fmla="*/ 137 w 556"/>
                <a:gd name="T51" fmla="*/ 6 h 242"/>
                <a:gd name="T52" fmla="*/ 136 w 556"/>
                <a:gd name="T53" fmla="*/ 13 h 242"/>
                <a:gd name="T54" fmla="*/ 133 w 556"/>
                <a:gd name="T55" fmla="*/ 18 h 242"/>
                <a:gd name="T56" fmla="*/ 131 w 556"/>
                <a:gd name="T57" fmla="*/ 24 h 242"/>
                <a:gd name="T58" fmla="*/ 127 w 556"/>
                <a:gd name="T59" fmla="*/ 29 h 242"/>
                <a:gd name="T60" fmla="*/ 123 w 556"/>
                <a:gd name="T61" fmla="*/ 34 h 242"/>
                <a:gd name="T62" fmla="*/ 118 w 556"/>
                <a:gd name="T63" fmla="*/ 39 h 242"/>
                <a:gd name="T64" fmla="*/ 113 w 556"/>
                <a:gd name="T65" fmla="*/ 43 h 242"/>
                <a:gd name="T66" fmla="*/ 108 w 556"/>
                <a:gd name="T67" fmla="*/ 47 h 242"/>
                <a:gd name="T68" fmla="*/ 102 w 556"/>
                <a:gd name="T69" fmla="*/ 50 h 242"/>
                <a:gd name="T70" fmla="*/ 95 w 556"/>
                <a:gd name="T71" fmla="*/ 53 h 242"/>
                <a:gd name="T72" fmla="*/ 89 w 556"/>
                <a:gd name="T73" fmla="*/ 56 h 242"/>
                <a:gd name="T74" fmla="*/ 82 w 556"/>
                <a:gd name="T75" fmla="*/ 58 h 242"/>
                <a:gd name="T76" fmla="*/ 75 w 556"/>
                <a:gd name="T77" fmla="*/ 59 h 242"/>
                <a:gd name="T78" fmla="*/ 67 w 556"/>
                <a:gd name="T79" fmla="*/ 61 h 242"/>
                <a:gd name="T80" fmla="*/ 60 w 556"/>
                <a:gd name="T81" fmla="*/ 61 h 242"/>
                <a:gd name="T82" fmla="*/ 55 w 556"/>
                <a:gd name="T83" fmla="*/ 61 h 242"/>
                <a:gd name="T84" fmla="*/ 51 w 556"/>
                <a:gd name="T85" fmla="*/ 61 h 242"/>
                <a:gd name="T86" fmla="*/ 46 w 556"/>
                <a:gd name="T87" fmla="*/ 60 h 242"/>
                <a:gd name="T88" fmla="*/ 42 w 556"/>
                <a:gd name="T89" fmla="*/ 59 h 242"/>
                <a:gd name="T90" fmla="*/ 38 w 556"/>
                <a:gd name="T91" fmla="*/ 59 h 242"/>
                <a:gd name="T92" fmla="*/ 33 w 556"/>
                <a:gd name="T93" fmla="*/ 57 h 242"/>
                <a:gd name="T94" fmla="*/ 30 w 556"/>
                <a:gd name="T95" fmla="*/ 56 h 242"/>
                <a:gd name="T96" fmla="*/ 26 w 556"/>
                <a:gd name="T97" fmla="*/ 55 h 242"/>
                <a:gd name="T98" fmla="*/ 22 w 556"/>
                <a:gd name="T99" fmla="*/ 53 h 242"/>
                <a:gd name="T100" fmla="*/ 18 w 556"/>
                <a:gd name="T101" fmla="*/ 52 h 242"/>
                <a:gd name="T102" fmla="*/ 15 w 556"/>
                <a:gd name="T103" fmla="*/ 50 h 242"/>
                <a:gd name="T104" fmla="*/ 12 w 556"/>
                <a:gd name="T105" fmla="*/ 48 h 242"/>
                <a:gd name="T106" fmla="*/ 8 w 556"/>
                <a:gd name="T107" fmla="*/ 46 h 242"/>
                <a:gd name="T108" fmla="*/ 5 w 556"/>
                <a:gd name="T109" fmla="*/ 43 h 242"/>
                <a:gd name="T110" fmla="*/ 2 w 556"/>
                <a:gd name="T111" fmla="*/ 41 h 242"/>
                <a:gd name="T112" fmla="*/ 0 w 556"/>
                <a:gd name="T113" fmla="*/ 38 h 242"/>
                <a:gd name="T114" fmla="*/ 16 w 556"/>
                <a:gd name="T115" fmla="*/ 24 h 2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6"/>
                <a:gd name="T175" fmla="*/ 0 h 242"/>
                <a:gd name="T176" fmla="*/ 556 w 556"/>
                <a:gd name="T177" fmla="*/ 242 h 2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6" h="242">
                  <a:moveTo>
                    <a:pt x="65" y="94"/>
                  </a:moveTo>
                  <a:lnTo>
                    <a:pt x="84" y="99"/>
                  </a:lnTo>
                  <a:lnTo>
                    <a:pt x="105" y="104"/>
                  </a:lnTo>
                  <a:lnTo>
                    <a:pt x="126" y="109"/>
                  </a:lnTo>
                  <a:lnTo>
                    <a:pt x="147" y="112"/>
                  </a:lnTo>
                  <a:lnTo>
                    <a:pt x="169" y="114"/>
                  </a:lnTo>
                  <a:lnTo>
                    <a:pt x="190" y="117"/>
                  </a:lnTo>
                  <a:lnTo>
                    <a:pt x="212" y="118"/>
                  </a:lnTo>
                  <a:lnTo>
                    <a:pt x="235" y="118"/>
                  </a:lnTo>
                  <a:lnTo>
                    <a:pt x="260" y="117"/>
                  </a:lnTo>
                  <a:lnTo>
                    <a:pt x="285" y="115"/>
                  </a:lnTo>
                  <a:lnTo>
                    <a:pt x="308" y="112"/>
                  </a:lnTo>
                  <a:lnTo>
                    <a:pt x="332" y="109"/>
                  </a:lnTo>
                  <a:lnTo>
                    <a:pt x="354" y="104"/>
                  </a:lnTo>
                  <a:lnTo>
                    <a:pt x="377" y="98"/>
                  </a:lnTo>
                  <a:lnTo>
                    <a:pt x="398" y="91"/>
                  </a:lnTo>
                  <a:lnTo>
                    <a:pt x="420" y="84"/>
                  </a:lnTo>
                  <a:lnTo>
                    <a:pt x="439" y="76"/>
                  </a:lnTo>
                  <a:lnTo>
                    <a:pt x="459" y="67"/>
                  </a:lnTo>
                  <a:lnTo>
                    <a:pt x="477" y="58"/>
                  </a:lnTo>
                  <a:lnTo>
                    <a:pt x="495" y="47"/>
                  </a:lnTo>
                  <a:lnTo>
                    <a:pt x="512" y="37"/>
                  </a:lnTo>
                  <a:lnTo>
                    <a:pt x="528" y="26"/>
                  </a:lnTo>
                  <a:lnTo>
                    <a:pt x="542" y="13"/>
                  </a:lnTo>
                  <a:lnTo>
                    <a:pt x="556" y="0"/>
                  </a:lnTo>
                  <a:lnTo>
                    <a:pt x="552" y="24"/>
                  </a:lnTo>
                  <a:lnTo>
                    <a:pt x="545" y="49"/>
                  </a:lnTo>
                  <a:lnTo>
                    <a:pt x="536" y="72"/>
                  </a:lnTo>
                  <a:lnTo>
                    <a:pt x="525" y="94"/>
                  </a:lnTo>
                  <a:lnTo>
                    <a:pt x="511" y="114"/>
                  </a:lnTo>
                  <a:lnTo>
                    <a:pt x="495" y="134"/>
                  </a:lnTo>
                  <a:lnTo>
                    <a:pt x="476" y="154"/>
                  </a:lnTo>
                  <a:lnTo>
                    <a:pt x="455" y="170"/>
                  </a:lnTo>
                  <a:lnTo>
                    <a:pt x="434" y="186"/>
                  </a:lnTo>
                  <a:lnTo>
                    <a:pt x="409" y="200"/>
                  </a:lnTo>
                  <a:lnTo>
                    <a:pt x="384" y="212"/>
                  </a:lnTo>
                  <a:lnTo>
                    <a:pt x="358" y="223"/>
                  </a:lnTo>
                  <a:lnTo>
                    <a:pt x="330" y="231"/>
                  </a:lnTo>
                  <a:lnTo>
                    <a:pt x="301" y="236"/>
                  </a:lnTo>
                  <a:lnTo>
                    <a:pt x="271" y="241"/>
                  </a:lnTo>
                  <a:lnTo>
                    <a:pt x="240" y="242"/>
                  </a:lnTo>
                  <a:lnTo>
                    <a:pt x="222" y="242"/>
                  </a:lnTo>
                  <a:lnTo>
                    <a:pt x="204" y="241"/>
                  </a:lnTo>
                  <a:lnTo>
                    <a:pt x="186" y="239"/>
                  </a:lnTo>
                  <a:lnTo>
                    <a:pt x="169" y="236"/>
                  </a:lnTo>
                  <a:lnTo>
                    <a:pt x="152" y="233"/>
                  </a:lnTo>
                  <a:lnTo>
                    <a:pt x="135" y="228"/>
                  </a:lnTo>
                  <a:lnTo>
                    <a:pt x="120" y="224"/>
                  </a:lnTo>
                  <a:lnTo>
                    <a:pt x="104" y="218"/>
                  </a:lnTo>
                  <a:lnTo>
                    <a:pt x="89" y="212"/>
                  </a:lnTo>
                  <a:lnTo>
                    <a:pt x="74" y="205"/>
                  </a:lnTo>
                  <a:lnTo>
                    <a:pt x="60" y="197"/>
                  </a:lnTo>
                  <a:lnTo>
                    <a:pt x="48" y="189"/>
                  </a:lnTo>
                  <a:lnTo>
                    <a:pt x="35" y="181"/>
                  </a:lnTo>
                  <a:lnTo>
                    <a:pt x="22" y="172"/>
                  </a:lnTo>
                  <a:lnTo>
                    <a:pt x="11" y="162"/>
                  </a:lnTo>
                  <a:lnTo>
                    <a:pt x="0" y="151"/>
                  </a:lnTo>
                  <a:lnTo>
                    <a:pt x="65" y="94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6" name="Freeform 26"/>
            <p:cNvSpPr>
              <a:spLocks/>
            </p:cNvSpPr>
            <p:nvPr/>
          </p:nvSpPr>
          <p:spPr bwMode="auto">
            <a:xfrm>
              <a:off x="883" y="2061"/>
              <a:ext cx="463" cy="327"/>
            </a:xfrm>
            <a:custGeom>
              <a:avLst/>
              <a:gdLst>
                <a:gd name="T0" fmla="*/ 126 w 925"/>
                <a:gd name="T1" fmla="*/ 89 h 652"/>
                <a:gd name="T2" fmla="*/ 135 w 925"/>
                <a:gd name="T3" fmla="*/ 86 h 652"/>
                <a:gd name="T4" fmla="*/ 144 w 925"/>
                <a:gd name="T5" fmla="*/ 84 h 652"/>
                <a:gd name="T6" fmla="*/ 154 w 925"/>
                <a:gd name="T7" fmla="*/ 84 h 652"/>
                <a:gd name="T8" fmla="*/ 166 w 925"/>
                <a:gd name="T9" fmla="*/ 84 h 652"/>
                <a:gd name="T10" fmla="*/ 180 w 925"/>
                <a:gd name="T11" fmla="*/ 88 h 652"/>
                <a:gd name="T12" fmla="*/ 193 w 925"/>
                <a:gd name="T13" fmla="*/ 95 h 652"/>
                <a:gd name="T14" fmla="*/ 204 w 925"/>
                <a:gd name="T15" fmla="*/ 104 h 652"/>
                <a:gd name="T16" fmla="*/ 213 w 925"/>
                <a:gd name="T17" fmla="*/ 114 h 652"/>
                <a:gd name="T18" fmla="*/ 220 w 925"/>
                <a:gd name="T19" fmla="*/ 127 h 652"/>
                <a:gd name="T20" fmla="*/ 225 w 925"/>
                <a:gd name="T21" fmla="*/ 141 h 652"/>
                <a:gd name="T22" fmla="*/ 227 w 925"/>
                <a:gd name="T23" fmla="*/ 156 h 652"/>
                <a:gd name="T24" fmla="*/ 228 w 925"/>
                <a:gd name="T25" fmla="*/ 159 h 652"/>
                <a:gd name="T26" fmla="*/ 231 w 925"/>
                <a:gd name="T27" fmla="*/ 148 h 652"/>
                <a:gd name="T28" fmla="*/ 232 w 925"/>
                <a:gd name="T29" fmla="*/ 135 h 652"/>
                <a:gd name="T30" fmla="*/ 230 w 925"/>
                <a:gd name="T31" fmla="*/ 119 h 652"/>
                <a:gd name="T32" fmla="*/ 226 w 925"/>
                <a:gd name="T33" fmla="*/ 105 h 652"/>
                <a:gd name="T34" fmla="*/ 220 w 925"/>
                <a:gd name="T35" fmla="*/ 92 h 652"/>
                <a:gd name="T36" fmla="*/ 211 w 925"/>
                <a:gd name="T37" fmla="*/ 81 h 652"/>
                <a:gd name="T38" fmla="*/ 200 w 925"/>
                <a:gd name="T39" fmla="*/ 72 h 652"/>
                <a:gd name="T40" fmla="*/ 188 w 925"/>
                <a:gd name="T41" fmla="*/ 65 h 652"/>
                <a:gd name="T42" fmla="*/ 174 w 925"/>
                <a:gd name="T43" fmla="*/ 62 h 652"/>
                <a:gd name="T44" fmla="*/ 162 w 925"/>
                <a:gd name="T45" fmla="*/ 61 h 652"/>
                <a:gd name="T46" fmla="*/ 154 w 925"/>
                <a:gd name="T47" fmla="*/ 61 h 652"/>
                <a:gd name="T48" fmla="*/ 145 w 925"/>
                <a:gd name="T49" fmla="*/ 63 h 652"/>
                <a:gd name="T50" fmla="*/ 137 w 925"/>
                <a:gd name="T51" fmla="*/ 66 h 652"/>
                <a:gd name="T52" fmla="*/ 132 w 925"/>
                <a:gd name="T53" fmla="*/ 61 h 652"/>
                <a:gd name="T54" fmla="*/ 129 w 925"/>
                <a:gd name="T55" fmla="*/ 48 h 652"/>
                <a:gd name="T56" fmla="*/ 124 w 925"/>
                <a:gd name="T57" fmla="*/ 37 h 652"/>
                <a:gd name="T58" fmla="*/ 117 w 925"/>
                <a:gd name="T59" fmla="*/ 26 h 652"/>
                <a:gd name="T60" fmla="*/ 108 w 925"/>
                <a:gd name="T61" fmla="*/ 17 h 652"/>
                <a:gd name="T62" fmla="*/ 99 w 925"/>
                <a:gd name="T63" fmla="*/ 10 h 652"/>
                <a:gd name="T64" fmla="*/ 87 w 925"/>
                <a:gd name="T65" fmla="*/ 4 h 652"/>
                <a:gd name="T66" fmla="*/ 75 w 925"/>
                <a:gd name="T67" fmla="*/ 1 h 652"/>
                <a:gd name="T68" fmla="*/ 63 w 925"/>
                <a:gd name="T69" fmla="*/ 0 h 652"/>
                <a:gd name="T70" fmla="*/ 53 w 925"/>
                <a:gd name="T71" fmla="*/ 1 h 652"/>
                <a:gd name="T72" fmla="*/ 43 w 925"/>
                <a:gd name="T73" fmla="*/ 4 h 652"/>
                <a:gd name="T74" fmla="*/ 33 w 925"/>
                <a:gd name="T75" fmla="*/ 8 h 652"/>
                <a:gd name="T76" fmla="*/ 24 w 925"/>
                <a:gd name="T77" fmla="*/ 13 h 652"/>
                <a:gd name="T78" fmla="*/ 16 w 925"/>
                <a:gd name="T79" fmla="*/ 20 h 652"/>
                <a:gd name="T80" fmla="*/ 9 w 925"/>
                <a:gd name="T81" fmla="*/ 27 h 652"/>
                <a:gd name="T82" fmla="*/ 3 w 925"/>
                <a:gd name="T83" fmla="*/ 36 h 652"/>
                <a:gd name="T84" fmla="*/ 3 w 925"/>
                <a:gd name="T85" fmla="*/ 38 h 652"/>
                <a:gd name="T86" fmla="*/ 9 w 925"/>
                <a:gd name="T87" fmla="*/ 34 h 652"/>
                <a:gd name="T88" fmla="*/ 15 w 925"/>
                <a:gd name="T89" fmla="*/ 31 h 652"/>
                <a:gd name="T90" fmla="*/ 22 w 925"/>
                <a:gd name="T91" fmla="*/ 28 h 652"/>
                <a:gd name="T92" fmla="*/ 29 w 925"/>
                <a:gd name="T93" fmla="*/ 25 h 652"/>
                <a:gd name="T94" fmla="*/ 35 w 925"/>
                <a:gd name="T95" fmla="*/ 24 h 652"/>
                <a:gd name="T96" fmla="*/ 43 w 925"/>
                <a:gd name="T97" fmla="*/ 23 h 652"/>
                <a:gd name="T98" fmla="*/ 50 w 925"/>
                <a:gd name="T99" fmla="*/ 23 h 652"/>
                <a:gd name="T100" fmla="*/ 61 w 925"/>
                <a:gd name="T101" fmla="*/ 23 h 652"/>
                <a:gd name="T102" fmla="*/ 74 w 925"/>
                <a:gd name="T103" fmla="*/ 26 h 652"/>
                <a:gd name="T104" fmla="*/ 86 w 925"/>
                <a:gd name="T105" fmla="*/ 32 h 652"/>
                <a:gd name="T106" fmla="*/ 96 w 925"/>
                <a:gd name="T107" fmla="*/ 39 h 652"/>
                <a:gd name="T108" fmla="*/ 105 w 925"/>
                <a:gd name="T109" fmla="*/ 48 h 652"/>
                <a:gd name="T110" fmla="*/ 112 w 925"/>
                <a:gd name="T111" fmla="*/ 59 h 652"/>
                <a:gd name="T112" fmla="*/ 118 w 925"/>
                <a:gd name="T113" fmla="*/ 71 h 652"/>
                <a:gd name="T114" fmla="*/ 121 w 925"/>
                <a:gd name="T115" fmla="*/ 84 h 6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5"/>
                <a:gd name="T175" fmla="*/ 0 h 652"/>
                <a:gd name="T176" fmla="*/ 925 w 925"/>
                <a:gd name="T177" fmla="*/ 652 h 6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5" h="652">
                  <a:moveTo>
                    <a:pt x="487" y="361"/>
                  </a:moveTo>
                  <a:lnTo>
                    <a:pt x="503" y="354"/>
                  </a:lnTo>
                  <a:lnTo>
                    <a:pt x="521" y="347"/>
                  </a:lnTo>
                  <a:lnTo>
                    <a:pt x="539" y="342"/>
                  </a:lnTo>
                  <a:lnTo>
                    <a:pt x="556" y="338"/>
                  </a:lnTo>
                  <a:lnTo>
                    <a:pt x="575" y="334"/>
                  </a:lnTo>
                  <a:lnTo>
                    <a:pt x="593" y="333"/>
                  </a:lnTo>
                  <a:lnTo>
                    <a:pt x="613" y="332"/>
                  </a:lnTo>
                  <a:lnTo>
                    <a:pt x="631" y="332"/>
                  </a:lnTo>
                  <a:lnTo>
                    <a:pt x="661" y="335"/>
                  </a:lnTo>
                  <a:lnTo>
                    <a:pt x="691" y="342"/>
                  </a:lnTo>
                  <a:lnTo>
                    <a:pt x="719" y="350"/>
                  </a:lnTo>
                  <a:lnTo>
                    <a:pt x="745" y="363"/>
                  </a:lnTo>
                  <a:lnTo>
                    <a:pt x="771" y="377"/>
                  </a:lnTo>
                  <a:lnTo>
                    <a:pt x="794" y="393"/>
                  </a:lnTo>
                  <a:lnTo>
                    <a:pt x="814" y="413"/>
                  </a:lnTo>
                  <a:lnTo>
                    <a:pt x="834" y="433"/>
                  </a:lnTo>
                  <a:lnTo>
                    <a:pt x="852" y="455"/>
                  </a:lnTo>
                  <a:lnTo>
                    <a:pt x="867" y="479"/>
                  </a:lnTo>
                  <a:lnTo>
                    <a:pt x="880" y="506"/>
                  </a:lnTo>
                  <a:lnTo>
                    <a:pt x="890" y="532"/>
                  </a:lnTo>
                  <a:lnTo>
                    <a:pt x="899" y="561"/>
                  </a:lnTo>
                  <a:lnTo>
                    <a:pt x="904" y="591"/>
                  </a:lnTo>
                  <a:lnTo>
                    <a:pt x="907" y="621"/>
                  </a:lnTo>
                  <a:lnTo>
                    <a:pt x="905" y="652"/>
                  </a:lnTo>
                  <a:lnTo>
                    <a:pt x="912" y="632"/>
                  </a:lnTo>
                  <a:lnTo>
                    <a:pt x="917" y="611"/>
                  </a:lnTo>
                  <a:lnTo>
                    <a:pt x="922" y="589"/>
                  </a:lnTo>
                  <a:lnTo>
                    <a:pt x="924" y="567"/>
                  </a:lnTo>
                  <a:lnTo>
                    <a:pt x="925" y="536"/>
                  </a:lnTo>
                  <a:lnTo>
                    <a:pt x="924" y="505"/>
                  </a:lnTo>
                  <a:lnTo>
                    <a:pt x="919" y="475"/>
                  </a:lnTo>
                  <a:lnTo>
                    <a:pt x="912" y="446"/>
                  </a:lnTo>
                  <a:lnTo>
                    <a:pt x="903" y="418"/>
                  </a:lnTo>
                  <a:lnTo>
                    <a:pt x="892" y="392"/>
                  </a:lnTo>
                  <a:lnTo>
                    <a:pt x="877" y="366"/>
                  </a:lnTo>
                  <a:lnTo>
                    <a:pt x="860" y="343"/>
                  </a:lnTo>
                  <a:lnTo>
                    <a:pt x="842" y="323"/>
                  </a:lnTo>
                  <a:lnTo>
                    <a:pt x="821" y="304"/>
                  </a:lnTo>
                  <a:lnTo>
                    <a:pt x="799" y="287"/>
                  </a:lnTo>
                  <a:lnTo>
                    <a:pt x="776" y="273"/>
                  </a:lnTo>
                  <a:lnTo>
                    <a:pt x="751" y="260"/>
                  </a:lnTo>
                  <a:lnTo>
                    <a:pt x="723" y="251"/>
                  </a:lnTo>
                  <a:lnTo>
                    <a:pt x="696" y="245"/>
                  </a:lnTo>
                  <a:lnTo>
                    <a:pt x="667" y="242"/>
                  </a:lnTo>
                  <a:lnTo>
                    <a:pt x="648" y="242"/>
                  </a:lnTo>
                  <a:lnTo>
                    <a:pt x="631" y="243"/>
                  </a:lnTo>
                  <a:lnTo>
                    <a:pt x="614" y="244"/>
                  </a:lnTo>
                  <a:lnTo>
                    <a:pt x="597" y="248"/>
                  </a:lnTo>
                  <a:lnTo>
                    <a:pt x="579" y="252"/>
                  </a:lnTo>
                  <a:lnTo>
                    <a:pt x="562" y="257"/>
                  </a:lnTo>
                  <a:lnTo>
                    <a:pt x="546" y="264"/>
                  </a:lnTo>
                  <a:lnTo>
                    <a:pt x="530" y="271"/>
                  </a:lnTo>
                  <a:lnTo>
                    <a:pt x="526" y="244"/>
                  </a:lnTo>
                  <a:lnTo>
                    <a:pt x="522" y="218"/>
                  </a:lnTo>
                  <a:lnTo>
                    <a:pt x="515" y="192"/>
                  </a:lnTo>
                  <a:lnTo>
                    <a:pt x="506" y="168"/>
                  </a:lnTo>
                  <a:lnTo>
                    <a:pt x="494" y="145"/>
                  </a:lnTo>
                  <a:lnTo>
                    <a:pt x="481" y="123"/>
                  </a:lnTo>
                  <a:lnTo>
                    <a:pt x="466" y="103"/>
                  </a:lnTo>
                  <a:lnTo>
                    <a:pt x="450" y="83"/>
                  </a:lnTo>
                  <a:lnTo>
                    <a:pt x="432" y="66"/>
                  </a:lnTo>
                  <a:lnTo>
                    <a:pt x="413" y="51"/>
                  </a:lnTo>
                  <a:lnTo>
                    <a:pt x="393" y="37"/>
                  </a:lnTo>
                  <a:lnTo>
                    <a:pt x="371" y="25"/>
                  </a:lnTo>
                  <a:lnTo>
                    <a:pt x="348" y="15"/>
                  </a:lnTo>
                  <a:lnTo>
                    <a:pt x="323" y="8"/>
                  </a:lnTo>
                  <a:lnTo>
                    <a:pt x="299" y="2"/>
                  </a:lnTo>
                  <a:lnTo>
                    <a:pt x="273" y="0"/>
                  </a:lnTo>
                  <a:lnTo>
                    <a:pt x="252" y="0"/>
                  </a:lnTo>
                  <a:lnTo>
                    <a:pt x="230" y="1"/>
                  </a:lnTo>
                  <a:lnTo>
                    <a:pt x="209" y="3"/>
                  </a:lnTo>
                  <a:lnTo>
                    <a:pt x="190" y="8"/>
                  </a:lnTo>
                  <a:lnTo>
                    <a:pt x="170" y="14"/>
                  </a:lnTo>
                  <a:lnTo>
                    <a:pt x="151" y="21"/>
                  </a:lnTo>
                  <a:lnTo>
                    <a:pt x="132" y="30"/>
                  </a:lnTo>
                  <a:lnTo>
                    <a:pt x="114" y="40"/>
                  </a:lnTo>
                  <a:lnTo>
                    <a:pt x="96" y="52"/>
                  </a:lnTo>
                  <a:lnTo>
                    <a:pt x="80" y="63"/>
                  </a:lnTo>
                  <a:lnTo>
                    <a:pt x="64" y="77"/>
                  </a:lnTo>
                  <a:lnTo>
                    <a:pt x="49" y="92"/>
                  </a:lnTo>
                  <a:lnTo>
                    <a:pt x="35" y="108"/>
                  </a:lnTo>
                  <a:lnTo>
                    <a:pt x="23" y="124"/>
                  </a:lnTo>
                  <a:lnTo>
                    <a:pt x="10" y="143"/>
                  </a:lnTo>
                  <a:lnTo>
                    <a:pt x="0" y="161"/>
                  </a:lnTo>
                  <a:lnTo>
                    <a:pt x="11" y="152"/>
                  </a:lnTo>
                  <a:lnTo>
                    <a:pt x="23" y="144"/>
                  </a:lnTo>
                  <a:lnTo>
                    <a:pt x="34" y="136"/>
                  </a:lnTo>
                  <a:lnTo>
                    <a:pt x="47" y="128"/>
                  </a:lnTo>
                  <a:lnTo>
                    <a:pt x="60" y="122"/>
                  </a:lnTo>
                  <a:lnTo>
                    <a:pt x="72" y="115"/>
                  </a:lnTo>
                  <a:lnTo>
                    <a:pt x="85" y="109"/>
                  </a:lnTo>
                  <a:lnTo>
                    <a:pt x="99" y="105"/>
                  </a:lnTo>
                  <a:lnTo>
                    <a:pt x="113" y="100"/>
                  </a:lnTo>
                  <a:lnTo>
                    <a:pt x="126" y="97"/>
                  </a:lnTo>
                  <a:lnTo>
                    <a:pt x="140" y="93"/>
                  </a:lnTo>
                  <a:lnTo>
                    <a:pt x="155" y="91"/>
                  </a:lnTo>
                  <a:lnTo>
                    <a:pt x="169" y="90"/>
                  </a:lnTo>
                  <a:lnTo>
                    <a:pt x="184" y="89"/>
                  </a:lnTo>
                  <a:lnTo>
                    <a:pt x="199" y="89"/>
                  </a:lnTo>
                  <a:lnTo>
                    <a:pt x="214" y="89"/>
                  </a:lnTo>
                  <a:lnTo>
                    <a:pt x="242" y="91"/>
                  </a:lnTo>
                  <a:lnTo>
                    <a:pt x="268" y="97"/>
                  </a:lnTo>
                  <a:lnTo>
                    <a:pt x="294" y="104"/>
                  </a:lnTo>
                  <a:lnTo>
                    <a:pt x="318" y="114"/>
                  </a:lnTo>
                  <a:lnTo>
                    <a:pt x="341" y="126"/>
                  </a:lnTo>
                  <a:lnTo>
                    <a:pt x="363" y="139"/>
                  </a:lnTo>
                  <a:lnTo>
                    <a:pt x="382" y="156"/>
                  </a:lnTo>
                  <a:lnTo>
                    <a:pt x="402" y="173"/>
                  </a:lnTo>
                  <a:lnTo>
                    <a:pt x="419" y="192"/>
                  </a:lnTo>
                  <a:lnTo>
                    <a:pt x="434" y="212"/>
                  </a:lnTo>
                  <a:lnTo>
                    <a:pt x="448" y="234"/>
                  </a:lnTo>
                  <a:lnTo>
                    <a:pt x="461" y="258"/>
                  </a:lnTo>
                  <a:lnTo>
                    <a:pt x="470" y="282"/>
                  </a:lnTo>
                  <a:lnTo>
                    <a:pt x="478" y="308"/>
                  </a:lnTo>
                  <a:lnTo>
                    <a:pt x="484" y="333"/>
                  </a:lnTo>
                  <a:lnTo>
                    <a:pt x="487" y="361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7" name="Freeform 27"/>
            <p:cNvSpPr>
              <a:spLocks/>
            </p:cNvSpPr>
            <p:nvPr/>
          </p:nvSpPr>
          <p:spPr bwMode="auto">
            <a:xfrm>
              <a:off x="193" y="2204"/>
              <a:ext cx="162" cy="216"/>
            </a:xfrm>
            <a:custGeom>
              <a:avLst/>
              <a:gdLst>
                <a:gd name="T0" fmla="*/ 81 w 324"/>
                <a:gd name="T1" fmla="*/ 7 h 431"/>
                <a:gd name="T2" fmla="*/ 79 w 324"/>
                <a:gd name="T3" fmla="*/ 6 h 431"/>
                <a:gd name="T4" fmla="*/ 76 w 324"/>
                <a:gd name="T5" fmla="*/ 4 h 431"/>
                <a:gd name="T6" fmla="*/ 73 w 324"/>
                <a:gd name="T7" fmla="*/ 3 h 431"/>
                <a:gd name="T8" fmla="*/ 70 w 324"/>
                <a:gd name="T9" fmla="*/ 2 h 431"/>
                <a:gd name="T10" fmla="*/ 68 w 324"/>
                <a:gd name="T11" fmla="*/ 1 h 431"/>
                <a:gd name="T12" fmla="*/ 65 w 324"/>
                <a:gd name="T13" fmla="*/ 1 h 431"/>
                <a:gd name="T14" fmla="*/ 61 w 324"/>
                <a:gd name="T15" fmla="*/ 1 h 431"/>
                <a:gd name="T16" fmla="*/ 58 w 324"/>
                <a:gd name="T17" fmla="*/ 0 h 431"/>
                <a:gd name="T18" fmla="*/ 52 w 324"/>
                <a:gd name="T19" fmla="*/ 1 h 431"/>
                <a:gd name="T20" fmla="*/ 47 w 324"/>
                <a:gd name="T21" fmla="*/ 1 h 431"/>
                <a:gd name="T22" fmla="*/ 41 w 324"/>
                <a:gd name="T23" fmla="*/ 3 h 431"/>
                <a:gd name="T24" fmla="*/ 37 w 324"/>
                <a:gd name="T25" fmla="*/ 5 h 431"/>
                <a:gd name="T26" fmla="*/ 31 w 324"/>
                <a:gd name="T27" fmla="*/ 8 h 431"/>
                <a:gd name="T28" fmla="*/ 26 w 324"/>
                <a:gd name="T29" fmla="*/ 11 h 431"/>
                <a:gd name="T30" fmla="*/ 22 w 324"/>
                <a:gd name="T31" fmla="*/ 15 h 431"/>
                <a:gd name="T32" fmla="*/ 19 w 324"/>
                <a:gd name="T33" fmla="*/ 19 h 431"/>
                <a:gd name="T34" fmla="*/ 14 w 324"/>
                <a:gd name="T35" fmla="*/ 24 h 431"/>
                <a:gd name="T36" fmla="*/ 11 w 324"/>
                <a:gd name="T37" fmla="*/ 29 h 431"/>
                <a:gd name="T38" fmla="*/ 9 w 324"/>
                <a:gd name="T39" fmla="*/ 34 h 431"/>
                <a:gd name="T40" fmla="*/ 5 w 324"/>
                <a:gd name="T41" fmla="*/ 40 h 431"/>
                <a:gd name="T42" fmla="*/ 3 w 324"/>
                <a:gd name="T43" fmla="*/ 46 h 431"/>
                <a:gd name="T44" fmla="*/ 1 w 324"/>
                <a:gd name="T45" fmla="*/ 52 h 431"/>
                <a:gd name="T46" fmla="*/ 1 w 324"/>
                <a:gd name="T47" fmla="*/ 59 h 431"/>
                <a:gd name="T48" fmla="*/ 0 w 324"/>
                <a:gd name="T49" fmla="*/ 65 h 431"/>
                <a:gd name="T50" fmla="*/ 0 w 324"/>
                <a:gd name="T51" fmla="*/ 71 h 431"/>
                <a:gd name="T52" fmla="*/ 1 w 324"/>
                <a:gd name="T53" fmla="*/ 77 h 431"/>
                <a:gd name="T54" fmla="*/ 1 w 324"/>
                <a:gd name="T55" fmla="*/ 83 h 431"/>
                <a:gd name="T56" fmla="*/ 3 w 324"/>
                <a:gd name="T57" fmla="*/ 88 h 431"/>
                <a:gd name="T58" fmla="*/ 5 w 324"/>
                <a:gd name="T59" fmla="*/ 94 h 431"/>
                <a:gd name="T60" fmla="*/ 6 w 324"/>
                <a:gd name="T61" fmla="*/ 99 h 431"/>
                <a:gd name="T62" fmla="*/ 9 w 324"/>
                <a:gd name="T63" fmla="*/ 103 h 431"/>
                <a:gd name="T64" fmla="*/ 11 w 324"/>
                <a:gd name="T65" fmla="*/ 108 h 431"/>
                <a:gd name="T66" fmla="*/ 11 w 324"/>
                <a:gd name="T67" fmla="*/ 104 h 431"/>
                <a:gd name="T68" fmla="*/ 10 w 324"/>
                <a:gd name="T69" fmla="*/ 101 h 431"/>
                <a:gd name="T70" fmla="*/ 10 w 324"/>
                <a:gd name="T71" fmla="*/ 97 h 431"/>
                <a:gd name="T72" fmla="*/ 10 w 324"/>
                <a:gd name="T73" fmla="*/ 93 h 431"/>
                <a:gd name="T74" fmla="*/ 11 w 324"/>
                <a:gd name="T75" fmla="*/ 86 h 431"/>
                <a:gd name="T76" fmla="*/ 12 w 324"/>
                <a:gd name="T77" fmla="*/ 80 h 431"/>
                <a:gd name="T78" fmla="*/ 14 w 324"/>
                <a:gd name="T79" fmla="*/ 73 h 431"/>
                <a:gd name="T80" fmla="*/ 16 w 324"/>
                <a:gd name="T81" fmla="*/ 67 h 431"/>
                <a:gd name="T82" fmla="*/ 19 w 324"/>
                <a:gd name="T83" fmla="*/ 62 h 431"/>
                <a:gd name="T84" fmla="*/ 21 w 324"/>
                <a:gd name="T85" fmla="*/ 56 h 431"/>
                <a:gd name="T86" fmla="*/ 24 w 324"/>
                <a:gd name="T87" fmla="*/ 51 h 431"/>
                <a:gd name="T88" fmla="*/ 29 w 324"/>
                <a:gd name="T89" fmla="*/ 47 h 431"/>
                <a:gd name="T90" fmla="*/ 33 w 324"/>
                <a:gd name="T91" fmla="*/ 42 h 431"/>
                <a:gd name="T92" fmla="*/ 38 w 324"/>
                <a:gd name="T93" fmla="*/ 39 h 431"/>
                <a:gd name="T94" fmla="*/ 41 w 324"/>
                <a:gd name="T95" fmla="*/ 35 h 431"/>
                <a:gd name="T96" fmla="*/ 47 w 324"/>
                <a:gd name="T97" fmla="*/ 33 h 431"/>
                <a:gd name="T98" fmla="*/ 52 w 324"/>
                <a:gd name="T99" fmla="*/ 31 h 431"/>
                <a:gd name="T100" fmla="*/ 57 w 324"/>
                <a:gd name="T101" fmla="*/ 29 h 431"/>
                <a:gd name="T102" fmla="*/ 63 w 324"/>
                <a:gd name="T103" fmla="*/ 29 h 431"/>
                <a:gd name="T104" fmla="*/ 69 w 324"/>
                <a:gd name="T105" fmla="*/ 28 h 431"/>
                <a:gd name="T106" fmla="*/ 70 w 324"/>
                <a:gd name="T107" fmla="*/ 28 h 431"/>
                <a:gd name="T108" fmla="*/ 72 w 324"/>
                <a:gd name="T109" fmla="*/ 28 h 431"/>
                <a:gd name="T110" fmla="*/ 74 w 324"/>
                <a:gd name="T111" fmla="*/ 29 h 431"/>
                <a:gd name="T112" fmla="*/ 75 w 324"/>
                <a:gd name="T113" fmla="*/ 29 h 431"/>
                <a:gd name="T114" fmla="*/ 77 w 324"/>
                <a:gd name="T115" fmla="*/ 29 h 431"/>
                <a:gd name="T116" fmla="*/ 78 w 324"/>
                <a:gd name="T117" fmla="*/ 29 h 431"/>
                <a:gd name="T118" fmla="*/ 79 w 324"/>
                <a:gd name="T119" fmla="*/ 30 h 431"/>
                <a:gd name="T120" fmla="*/ 81 w 324"/>
                <a:gd name="T121" fmla="*/ 30 h 431"/>
                <a:gd name="T122" fmla="*/ 81 w 324"/>
                <a:gd name="T123" fmla="*/ 7 h 4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4"/>
                <a:gd name="T187" fmla="*/ 0 h 431"/>
                <a:gd name="T188" fmla="*/ 324 w 324"/>
                <a:gd name="T189" fmla="*/ 431 h 43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4" h="431">
                  <a:moveTo>
                    <a:pt x="324" y="26"/>
                  </a:moveTo>
                  <a:lnTo>
                    <a:pt x="314" y="21"/>
                  </a:lnTo>
                  <a:lnTo>
                    <a:pt x="303" y="16"/>
                  </a:lnTo>
                  <a:lnTo>
                    <a:pt x="292" y="11"/>
                  </a:lnTo>
                  <a:lnTo>
                    <a:pt x="280" y="8"/>
                  </a:lnTo>
                  <a:lnTo>
                    <a:pt x="269" y="4"/>
                  </a:lnTo>
                  <a:lnTo>
                    <a:pt x="257" y="2"/>
                  </a:lnTo>
                  <a:lnTo>
                    <a:pt x="246" y="1"/>
                  </a:lnTo>
                  <a:lnTo>
                    <a:pt x="233" y="0"/>
                  </a:lnTo>
                  <a:lnTo>
                    <a:pt x="210" y="1"/>
                  </a:lnTo>
                  <a:lnTo>
                    <a:pt x="188" y="4"/>
                  </a:lnTo>
                  <a:lnTo>
                    <a:pt x="167" y="10"/>
                  </a:lnTo>
                  <a:lnTo>
                    <a:pt x="147" y="19"/>
                  </a:lnTo>
                  <a:lnTo>
                    <a:pt x="126" y="30"/>
                  </a:lnTo>
                  <a:lnTo>
                    <a:pt x="107" y="42"/>
                  </a:lnTo>
                  <a:lnTo>
                    <a:pt x="90" y="57"/>
                  </a:lnTo>
                  <a:lnTo>
                    <a:pt x="74" y="74"/>
                  </a:lnTo>
                  <a:lnTo>
                    <a:pt x="58" y="93"/>
                  </a:lnTo>
                  <a:lnTo>
                    <a:pt x="45" y="113"/>
                  </a:lnTo>
                  <a:lnTo>
                    <a:pt x="33" y="135"/>
                  </a:lnTo>
                  <a:lnTo>
                    <a:pt x="22" y="157"/>
                  </a:lnTo>
                  <a:lnTo>
                    <a:pt x="14" y="181"/>
                  </a:lnTo>
                  <a:lnTo>
                    <a:pt x="7" y="206"/>
                  </a:lnTo>
                  <a:lnTo>
                    <a:pt x="3" y="233"/>
                  </a:lnTo>
                  <a:lnTo>
                    <a:pt x="0" y="259"/>
                  </a:lnTo>
                  <a:lnTo>
                    <a:pt x="0" y="283"/>
                  </a:lnTo>
                  <a:lnTo>
                    <a:pt x="3" y="307"/>
                  </a:lnTo>
                  <a:lnTo>
                    <a:pt x="6" y="331"/>
                  </a:lnTo>
                  <a:lnTo>
                    <a:pt x="11" y="352"/>
                  </a:lnTo>
                  <a:lnTo>
                    <a:pt x="18" y="373"/>
                  </a:lnTo>
                  <a:lnTo>
                    <a:pt x="26" y="394"/>
                  </a:lnTo>
                  <a:lnTo>
                    <a:pt x="35" y="412"/>
                  </a:lnTo>
                  <a:lnTo>
                    <a:pt x="45" y="431"/>
                  </a:lnTo>
                  <a:lnTo>
                    <a:pt x="44" y="416"/>
                  </a:lnTo>
                  <a:lnTo>
                    <a:pt x="43" y="401"/>
                  </a:lnTo>
                  <a:lnTo>
                    <a:pt x="42" y="386"/>
                  </a:lnTo>
                  <a:lnTo>
                    <a:pt x="42" y="371"/>
                  </a:lnTo>
                  <a:lnTo>
                    <a:pt x="44" y="344"/>
                  </a:lnTo>
                  <a:lnTo>
                    <a:pt x="49" y="318"/>
                  </a:lnTo>
                  <a:lnTo>
                    <a:pt x="56" y="292"/>
                  </a:lnTo>
                  <a:lnTo>
                    <a:pt x="64" y="268"/>
                  </a:lnTo>
                  <a:lnTo>
                    <a:pt x="74" y="245"/>
                  </a:lnTo>
                  <a:lnTo>
                    <a:pt x="87" y="223"/>
                  </a:lnTo>
                  <a:lnTo>
                    <a:pt x="99" y="204"/>
                  </a:lnTo>
                  <a:lnTo>
                    <a:pt x="116" y="185"/>
                  </a:lnTo>
                  <a:lnTo>
                    <a:pt x="132" y="168"/>
                  </a:lnTo>
                  <a:lnTo>
                    <a:pt x="149" y="153"/>
                  </a:lnTo>
                  <a:lnTo>
                    <a:pt x="167" y="140"/>
                  </a:lnTo>
                  <a:lnTo>
                    <a:pt x="188" y="130"/>
                  </a:lnTo>
                  <a:lnTo>
                    <a:pt x="209" y="122"/>
                  </a:lnTo>
                  <a:lnTo>
                    <a:pt x="230" y="116"/>
                  </a:lnTo>
                  <a:lnTo>
                    <a:pt x="252" y="113"/>
                  </a:lnTo>
                  <a:lnTo>
                    <a:pt x="275" y="112"/>
                  </a:lnTo>
                  <a:lnTo>
                    <a:pt x="280" y="112"/>
                  </a:lnTo>
                  <a:lnTo>
                    <a:pt x="286" y="112"/>
                  </a:lnTo>
                  <a:lnTo>
                    <a:pt x="293" y="113"/>
                  </a:lnTo>
                  <a:lnTo>
                    <a:pt x="299" y="113"/>
                  </a:lnTo>
                  <a:lnTo>
                    <a:pt x="305" y="114"/>
                  </a:lnTo>
                  <a:lnTo>
                    <a:pt x="310" y="115"/>
                  </a:lnTo>
                  <a:lnTo>
                    <a:pt x="316" y="117"/>
                  </a:lnTo>
                  <a:lnTo>
                    <a:pt x="322" y="118"/>
                  </a:lnTo>
                  <a:lnTo>
                    <a:pt x="324" y="26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508250" y="2700338"/>
            <a:ext cx="1296988" cy="850900"/>
            <a:chOff x="193" y="1786"/>
            <a:chExt cx="1153" cy="756"/>
          </a:xfrm>
        </p:grpSpPr>
        <p:sp>
          <p:nvSpPr>
            <p:cNvPr id="62480" name="Freeform 30"/>
            <p:cNvSpPr>
              <a:spLocks/>
            </p:cNvSpPr>
            <p:nvPr/>
          </p:nvSpPr>
          <p:spPr bwMode="auto">
            <a:xfrm>
              <a:off x="334" y="1786"/>
              <a:ext cx="880" cy="539"/>
            </a:xfrm>
            <a:custGeom>
              <a:avLst/>
              <a:gdLst>
                <a:gd name="T0" fmla="*/ 103 w 1758"/>
                <a:gd name="T1" fmla="*/ 126 h 1078"/>
                <a:gd name="T2" fmla="*/ 109 w 1758"/>
                <a:gd name="T3" fmla="*/ 117 h 1078"/>
                <a:gd name="T4" fmla="*/ 121 w 1758"/>
                <a:gd name="T5" fmla="*/ 92 h 1078"/>
                <a:gd name="T6" fmla="*/ 136 w 1758"/>
                <a:gd name="T7" fmla="*/ 71 h 1078"/>
                <a:gd name="T8" fmla="*/ 156 w 1758"/>
                <a:gd name="T9" fmla="*/ 54 h 1078"/>
                <a:gd name="T10" fmla="*/ 177 w 1758"/>
                <a:gd name="T11" fmla="*/ 42 h 1078"/>
                <a:gd name="T12" fmla="*/ 201 w 1758"/>
                <a:gd name="T13" fmla="*/ 36 h 1078"/>
                <a:gd name="T14" fmla="*/ 220 w 1758"/>
                <a:gd name="T15" fmla="*/ 36 h 1078"/>
                <a:gd name="T16" fmla="*/ 237 w 1758"/>
                <a:gd name="T17" fmla="*/ 40 h 1078"/>
                <a:gd name="T18" fmla="*/ 253 w 1758"/>
                <a:gd name="T19" fmla="*/ 48 h 1078"/>
                <a:gd name="T20" fmla="*/ 267 w 1758"/>
                <a:gd name="T21" fmla="*/ 59 h 1078"/>
                <a:gd name="T22" fmla="*/ 279 w 1758"/>
                <a:gd name="T23" fmla="*/ 72 h 1078"/>
                <a:gd name="T24" fmla="*/ 292 w 1758"/>
                <a:gd name="T25" fmla="*/ 73 h 1078"/>
                <a:gd name="T26" fmla="*/ 306 w 1758"/>
                <a:gd name="T27" fmla="*/ 68 h 1078"/>
                <a:gd name="T28" fmla="*/ 322 w 1758"/>
                <a:gd name="T29" fmla="*/ 66 h 1078"/>
                <a:gd name="T30" fmla="*/ 354 w 1758"/>
                <a:gd name="T31" fmla="*/ 67 h 1078"/>
                <a:gd name="T32" fmla="*/ 383 w 1758"/>
                <a:gd name="T33" fmla="*/ 80 h 1078"/>
                <a:gd name="T34" fmla="*/ 405 w 1758"/>
                <a:gd name="T35" fmla="*/ 102 h 1078"/>
                <a:gd name="T36" fmla="*/ 421 w 1758"/>
                <a:gd name="T37" fmla="*/ 132 h 1078"/>
                <a:gd name="T38" fmla="*/ 429 w 1758"/>
                <a:gd name="T39" fmla="*/ 166 h 1078"/>
                <a:gd name="T40" fmla="*/ 428 w 1758"/>
                <a:gd name="T41" fmla="*/ 199 h 1078"/>
                <a:gd name="T42" fmla="*/ 427 w 1758"/>
                <a:gd name="T43" fmla="*/ 212 h 1078"/>
                <a:gd name="T44" fmla="*/ 436 w 1758"/>
                <a:gd name="T45" fmla="*/ 186 h 1078"/>
                <a:gd name="T46" fmla="*/ 440 w 1758"/>
                <a:gd name="T47" fmla="*/ 160 h 1078"/>
                <a:gd name="T48" fmla="*/ 438 w 1758"/>
                <a:gd name="T49" fmla="*/ 124 h 1078"/>
                <a:gd name="T50" fmla="*/ 427 w 1758"/>
                <a:gd name="T51" fmla="*/ 89 h 1078"/>
                <a:gd name="T52" fmla="*/ 407 w 1758"/>
                <a:gd name="T53" fmla="*/ 61 h 1078"/>
                <a:gd name="T54" fmla="*/ 381 w 1758"/>
                <a:gd name="T55" fmla="*/ 41 h 1078"/>
                <a:gd name="T56" fmla="*/ 349 w 1758"/>
                <a:gd name="T57" fmla="*/ 31 h 1078"/>
                <a:gd name="T58" fmla="*/ 321 w 1758"/>
                <a:gd name="T59" fmla="*/ 31 h 1078"/>
                <a:gd name="T60" fmla="*/ 305 w 1758"/>
                <a:gd name="T61" fmla="*/ 35 h 1078"/>
                <a:gd name="T62" fmla="*/ 289 w 1758"/>
                <a:gd name="T63" fmla="*/ 41 h 1078"/>
                <a:gd name="T64" fmla="*/ 277 w 1758"/>
                <a:gd name="T65" fmla="*/ 34 h 1078"/>
                <a:gd name="T66" fmla="*/ 264 w 1758"/>
                <a:gd name="T67" fmla="*/ 20 h 1078"/>
                <a:gd name="T68" fmla="*/ 249 w 1758"/>
                <a:gd name="T69" fmla="*/ 9 h 1078"/>
                <a:gd name="T70" fmla="*/ 231 w 1758"/>
                <a:gd name="T71" fmla="*/ 3 h 1078"/>
                <a:gd name="T72" fmla="*/ 212 w 1758"/>
                <a:gd name="T73" fmla="*/ 0 h 1078"/>
                <a:gd name="T74" fmla="*/ 190 w 1758"/>
                <a:gd name="T75" fmla="*/ 1 h 1078"/>
                <a:gd name="T76" fmla="*/ 166 w 1758"/>
                <a:gd name="T77" fmla="*/ 10 h 1078"/>
                <a:gd name="T78" fmla="*/ 143 w 1758"/>
                <a:gd name="T79" fmla="*/ 24 h 1078"/>
                <a:gd name="T80" fmla="*/ 124 w 1758"/>
                <a:gd name="T81" fmla="*/ 44 h 1078"/>
                <a:gd name="T82" fmla="*/ 109 w 1758"/>
                <a:gd name="T83" fmla="*/ 67 h 1078"/>
                <a:gd name="T84" fmla="*/ 99 w 1758"/>
                <a:gd name="T85" fmla="*/ 94 h 1078"/>
                <a:gd name="T86" fmla="*/ 93 w 1758"/>
                <a:gd name="T87" fmla="*/ 94 h 1078"/>
                <a:gd name="T88" fmla="*/ 73 w 1758"/>
                <a:gd name="T89" fmla="*/ 98 h 1078"/>
                <a:gd name="T90" fmla="*/ 48 w 1758"/>
                <a:gd name="T91" fmla="*/ 111 h 1078"/>
                <a:gd name="T92" fmla="*/ 27 w 1758"/>
                <a:gd name="T93" fmla="*/ 132 h 1078"/>
                <a:gd name="T94" fmla="*/ 12 w 1758"/>
                <a:gd name="T95" fmla="*/ 156 h 1078"/>
                <a:gd name="T96" fmla="*/ 2 w 1758"/>
                <a:gd name="T97" fmla="*/ 185 h 1078"/>
                <a:gd name="T98" fmla="*/ 1 w 1758"/>
                <a:gd name="T99" fmla="*/ 215 h 1078"/>
                <a:gd name="T100" fmla="*/ 5 w 1758"/>
                <a:gd name="T101" fmla="*/ 241 h 1078"/>
                <a:gd name="T102" fmla="*/ 16 w 1758"/>
                <a:gd name="T103" fmla="*/ 263 h 1078"/>
                <a:gd name="T104" fmla="*/ 15 w 1758"/>
                <a:gd name="T105" fmla="*/ 251 h 1078"/>
                <a:gd name="T106" fmla="*/ 14 w 1758"/>
                <a:gd name="T107" fmla="*/ 221 h 1078"/>
                <a:gd name="T108" fmla="*/ 20 w 1758"/>
                <a:gd name="T109" fmla="*/ 193 h 1078"/>
                <a:gd name="T110" fmla="*/ 33 w 1758"/>
                <a:gd name="T111" fmla="*/ 168 h 1078"/>
                <a:gd name="T112" fmla="*/ 52 w 1758"/>
                <a:gd name="T113" fmla="*/ 147 h 1078"/>
                <a:gd name="T114" fmla="*/ 74 w 1758"/>
                <a:gd name="T115" fmla="*/ 134 h 1078"/>
                <a:gd name="T116" fmla="*/ 99 w 1758"/>
                <a:gd name="T117" fmla="*/ 126 h 10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58"/>
                <a:gd name="T178" fmla="*/ 0 h 1078"/>
                <a:gd name="T179" fmla="*/ 1758 w 1758"/>
                <a:gd name="T180" fmla="*/ 1078 h 10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58" h="1078">
                  <a:moveTo>
                    <a:pt x="395" y="505"/>
                  </a:moveTo>
                  <a:lnTo>
                    <a:pt x="403" y="504"/>
                  </a:lnTo>
                  <a:lnTo>
                    <a:pt x="411" y="504"/>
                  </a:lnTo>
                  <a:lnTo>
                    <a:pt x="418" y="503"/>
                  </a:lnTo>
                  <a:lnTo>
                    <a:pt x="426" y="503"/>
                  </a:lnTo>
                  <a:lnTo>
                    <a:pt x="436" y="468"/>
                  </a:lnTo>
                  <a:lnTo>
                    <a:pt x="449" y="433"/>
                  </a:lnTo>
                  <a:lnTo>
                    <a:pt x="464" y="401"/>
                  </a:lnTo>
                  <a:lnTo>
                    <a:pt x="481" y="370"/>
                  </a:lnTo>
                  <a:lnTo>
                    <a:pt x="501" y="340"/>
                  </a:lnTo>
                  <a:lnTo>
                    <a:pt x="522" y="311"/>
                  </a:lnTo>
                  <a:lnTo>
                    <a:pt x="544" y="285"/>
                  </a:lnTo>
                  <a:lnTo>
                    <a:pt x="568" y="261"/>
                  </a:lnTo>
                  <a:lnTo>
                    <a:pt x="593" y="237"/>
                  </a:lnTo>
                  <a:lnTo>
                    <a:pt x="621" y="218"/>
                  </a:lnTo>
                  <a:lnTo>
                    <a:pt x="648" y="199"/>
                  </a:lnTo>
                  <a:lnTo>
                    <a:pt x="677" y="183"/>
                  </a:lnTo>
                  <a:lnTo>
                    <a:pt x="708" y="169"/>
                  </a:lnTo>
                  <a:lnTo>
                    <a:pt x="739" y="159"/>
                  </a:lnTo>
                  <a:lnTo>
                    <a:pt x="772" y="151"/>
                  </a:lnTo>
                  <a:lnTo>
                    <a:pt x="804" y="146"/>
                  </a:lnTo>
                  <a:lnTo>
                    <a:pt x="829" y="145"/>
                  </a:lnTo>
                  <a:lnTo>
                    <a:pt x="854" y="145"/>
                  </a:lnTo>
                  <a:lnTo>
                    <a:pt x="878" y="146"/>
                  </a:lnTo>
                  <a:lnTo>
                    <a:pt x="902" y="151"/>
                  </a:lnTo>
                  <a:lnTo>
                    <a:pt x="925" y="156"/>
                  </a:lnTo>
                  <a:lnTo>
                    <a:pt x="947" y="163"/>
                  </a:lnTo>
                  <a:lnTo>
                    <a:pt x="969" y="172"/>
                  </a:lnTo>
                  <a:lnTo>
                    <a:pt x="990" y="182"/>
                  </a:lnTo>
                  <a:lnTo>
                    <a:pt x="1010" y="194"/>
                  </a:lnTo>
                  <a:lnTo>
                    <a:pt x="1030" y="206"/>
                  </a:lnTo>
                  <a:lnTo>
                    <a:pt x="1048" y="220"/>
                  </a:lnTo>
                  <a:lnTo>
                    <a:pt x="1066" y="236"/>
                  </a:lnTo>
                  <a:lnTo>
                    <a:pt x="1083" y="254"/>
                  </a:lnTo>
                  <a:lnTo>
                    <a:pt x="1099" y="272"/>
                  </a:lnTo>
                  <a:lnTo>
                    <a:pt x="1113" y="290"/>
                  </a:lnTo>
                  <a:lnTo>
                    <a:pt x="1127" y="311"/>
                  </a:lnTo>
                  <a:lnTo>
                    <a:pt x="1145" y="302"/>
                  </a:lnTo>
                  <a:lnTo>
                    <a:pt x="1165" y="293"/>
                  </a:lnTo>
                  <a:lnTo>
                    <a:pt x="1184" y="286"/>
                  </a:lnTo>
                  <a:lnTo>
                    <a:pt x="1204" y="279"/>
                  </a:lnTo>
                  <a:lnTo>
                    <a:pt x="1223" y="273"/>
                  </a:lnTo>
                  <a:lnTo>
                    <a:pt x="1243" y="269"/>
                  </a:lnTo>
                  <a:lnTo>
                    <a:pt x="1264" y="264"/>
                  </a:lnTo>
                  <a:lnTo>
                    <a:pt x="1285" y="262"/>
                  </a:lnTo>
                  <a:lnTo>
                    <a:pt x="1329" y="259"/>
                  </a:lnTo>
                  <a:lnTo>
                    <a:pt x="1372" y="263"/>
                  </a:lnTo>
                  <a:lnTo>
                    <a:pt x="1414" y="271"/>
                  </a:lnTo>
                  <a:lnTo>
                    <a:pt x="1454" y="284"/>
                  </a:lnTo>
                  <a:lnTo>
                    <a:pt x="1492" y="301"/>
                  </a:lnTo>
                  <a:lnTo>
                    <a:pt x="1528" y="322"/>
                  </a:lnTo>
                  <a:lnTo>
                    <a:pt x="1561" y="347"/>
                  </a:lnTo>
                  <a:lnTo>
                    <a:pt x="1591" y="376"/>
                  </a:lnTo>
                  <a:lnTo>
                    <a:pt x="1619" y="409"/>
                  </a:lnTo>
                  <a:lnTo>
                    <a:pt x="1644" y="445"/>
                  </a:lnTo>
                  <a:lnTo>
                    <a:pt x="1665" y="483"/>
                  </a:lnTo>
                  <a:lnTo>
                    <a:pt x="1683" y="526"/>
                  </a:lnTo>
                  <a:lnTo>
                    <a:pt x="1697" y="569"/>
                  </a:lnTo>
                  <a:lnTo>
                    <a:pt x="1707" y="617"/>
                  </a:lnTo>
                  <a:lnTo>
                    <a:pt x="1713" y="665"/>
                  </a:lnTo>
                  <a:lnTo>
                    <a:pt x="1715" y="716"/>
                  </a:lnTo>
                  <a:lnTo>
                    <a:pt x="1713" y="758"/>
                  </a:lnTo>
                  <a:lnTo>
                    <a:pt x="1709" y="799"/>
                  </a:lnTo>
                  <a:lnTo>
                    <a:pt x="1701" y="840"/>
                  </a:lnTo>
                  <a:lnTo>
                    <a:pt x="1690" y="879"/>
                  </a:lnTo>
                  <a:lnTo>
                    <a:pt x="1705" y="848"/>
                  </a:lnTo>
                  <a:lnTo>
                    <a:pt x="1718" y="815"/>
                  </a:lnTo>
                  <a:lnTo>
                    <a:pt x="1729" y="781"/>
                  </a:lnTo>
                  <a:lnTo>
                    <a:pt x="1740" y="747"/>
                  </a:lnTo>
                  <a:lnTo>
                    <a:pt x="1747" y="712"/>
                  </a:lnTo>
                  <a:lnTo>
                    <a:pt x="1752" y="677"/>
                  </a:lnTo>
                  <a:lnTo>
                    <a:pt x="1757" y="640"/>
                  </a:lnTo>
                  <a:lnTo>
                    <a:pt x="1758" y="603"/>
                  </a:lnTo>
                  <a:lnTo>
                    <a:pt x="1756" y="550"/>
                  </a:lnTo>
                  <a:lnTo>
                    <a:pt x="1750" y="498"/>
                  </a:lnTo>
                  <a:lnTo>
                    <a:pt x="1739" y="448"/>
                  </a:lnTo>
                  <a:lnTo>
                    <a:pt x="1724" y="401"/>
                  </a:lnTo>
                  <a:lnTo>
                    <a:pt x="1705" y="357"/>
                  </a:lnTo>
                  <a:lnTo>
                    <a:pt x="1682" y="317"/>
                  </a:lnTo>
                  <a:lnTo>
                    <a:pt x="1656" y="279"/>
                  </a:lnTo>
                  <a:lnTo>
                    <a:pt x="1627" y="244"/>
                  </a:lnTo>
                  <a:lnTo>
                    <a:pt x="1593" y="213"/>
                  </a:lnTo>
                  <a:lnTo>
                    <a:pt x="1559" y="187"/>
                  </a:lnTo>
                  <a:lnTo>
                    <a:pt x="1521" y="165"/>
                  </a:lnTo>
                  <a:lnTo>
                    <a:pt x="1480" y="146"/>
                  </a:lnTo>
                  <a:lnTo>
                    <a:pt x="1439" y="133"/>
                  </a:lnTo>
                  <a:lnTo>
                    <a:pt x="1395" y="125"/>
                  </a:lnTo>
                  <a:lnTo>
                    <a:pt x="1349" y="121"/>
                  </a:lnTo>
                  <a:lnTo>
                    <a:pt x="1302" y="123"/>
                  </a:lnTo>
                  <a:lnTo>
                    <a:pt x="1280" y="126"/>
                  </a:lnTo>
                  <a:lnTo>
                    <a:pt x="1259" y="130"/>
                  </a:lnTo>
                  <a:lnTo>
                    <a:pt x="1237" y="135"/>
                  </a:lnTo>
                  <a:lnTo>
                    <a:pt x="1217" y="141"/>
                  </a:lnTo>
                  <a:lnTo>
                    <a:pt x="1196" y="149"/>
                  </a:lnTo>
                  <a:lnTo>
                    <a:pt x="1175" y="157"/>
                  </a:lnTo>
                  <a:lnTo>
                    <a:pt x="1155" y="165"/>
                  </a:lnTo>
                  <a:lnTo>
                    <a:pt x="1136" y="175"/>
                  </a:lnTo>
                  <a:lnTo>
                    <a:pt x="1121" y="153"/>
                  </a:lnTo>
                  <a:lnTo>
                    <a:pt x="1106" y="134"/>
                  </a:lnTo>
                  <a:lnTo>
                    <a:pt x="1090" y="114"/>
                  </a:lnTo>
                  <a:lnTo>
                    <a:pt x="1071" y="97"/>
                  </a:lnTo>
                  <a:lnTo>
                    <a:pt x="1053" y="80"/>
                  </a:lnTo>
                  <a:lnTo>
                    <a:pt x="1033" y="65"/>
                  </a:lnTo>
                  <a:lnTo>
                    <a:pt x="1013" y="51"/>
                  </a:lnTo>
                  <a:lnTo>
                    <a:pt x="992" y="39"/>
                  </a:lnTo>
                  <a:lnTo>
                    <a:pt x="969" y="28"/>
                  </a:lnTo>
                  <a:lnTo>
                    <a:pt x="946" y="20"/>
                  </a:lnTo>
                  <a:lnTo>
                    <a:pt x="923" y="12"/>
                  </a:lnTo>
                  <a:lnTo>
                    <a:pt x="898" y="6"/>
                  </a:lnTo>
                  <a:lnTo>
                    <a:pt x="873" y="2"/>
                  </a:lnTo>
                  <a:lnTo>
                    <a:pt x="848" y="0"/>
                  </a:lnTo>
                  <a:lnTo>
                    <a:pt x="821" y="0"/>
                  </a:lnTo>
                  <a:lnTo>
                    <a:pt x="795" y="1"/>
                  </a:lnTo>
                  <a:lnTo>
                    <a:pt x="760" y="7"/>
                  </a:lnTo>
                  <a:lnTo>
                    <a:pt x="726" y="15"/>
                  </a:lnTo>
                  <a:lnTo>
                    <a:pt x="693" y="27"/>
                  </a:lnTo>
                  <a:lnTo>
                    <a:pt x="661" y="40"/>
                  </a:lnTo>
                  <a:lnTo>
                    <a:pt x="630" y="58"/>
                  </a:lnTo>
                  <a:lnTo>
                    <a:pt x="600" y="76"/>
                  </a:lnTo>
                  <a:lnTo>
                    <a:pt x="571" y="98"/>
                  </a:lnTo>
                  <a:lnTo>
                    <a:pt x="545" y="122"/>
                  </a:lnTo>
                  <a:lnTo>
                    <a:pt x="519" y="149"/>
                  </a:lnTo>
                  <a:lnTo>
                    <a:pt x="495" y="176"/>
                  </a:lnTo>
                  <a:lnTo>
                    <a:pt x="473" y="206"/>
                  </a:lnTo>
                  <a:lnTo>
                    <a:pt x="454" y="237"/>
                  </a:lnTo>
                  <a:lnTo>
                    <a:pt x="435" y="271"/>
                  </a:lnTo>
                  <a:lnTo>
                    <a:pt x="419" y="305"/>
                  </a:lnTo>
                  <a:lnTo>
                    <a:pt x="406" y="341"/>
                  </a:lnTo>
                  <a:lnTo>
                    <a:pt x="395" y="378"/>
                  </a:lnTo>
                  <a:lnTo>
                    <a:pt x="387" y="378"/>
                  </a:lnTo>
                  <a:lnTo>
                    <a:pt x="379" y="379"/>
                  </a:lnTo>
                  <a:lnTo>
                    <a:pt x="370" y="379"/>
                  </a:lnTo>
                  <a:lnTo>
                    <a:pt x="361" y="380"/>
                  </a:lnTo>
                  <a:lnTo>
                    <a:pt x="325" y="386"/>
                  </a:lnTo>
                  <a:lnTo>
                    <a:pt x="289" y="395"/>
                  </a:lnTo>
                  <a:lnTo>
                    <a:pt x="254" y="409"/>
                  </a:lnTo>
                  <a:lnTo>
                    <a:pt x="222" y="426"/>
                  </a:lnTo>
                  <a:lnTo>
                    <a:pt x="190" y="447"/>
                  </a:lnTo>
                  <a:lnTo>
                    <a:pt x="161" y="470"/>
                  </a:lnTo>
                  <a:lnTo>
                    <a:pt x="133" y="497"/>
                  </a:lnTo>
                  <a:lnTo>
                    <a:pt x="107" y="526"/>
                  </a:lnTo>
                  <a:lnTo>
                    <a:pt x="84" y="557"/>
                  </a:lnTo>
                  <a:lnTo>
                    <a:pt x="63" y="590"/>
                  </a:lnTo>
                  <a:lnTo>
                    <a:pt x="45" y="626"/>
                  </a:lnTo>
                  <a:lnTo>
                    <a:pt x="30" y="663"/>
                  </a:lnTo>
                  <a:lnTo>
                    <a:pt x="17" y="702"/>
                  </a:lnTo>
                  <a:lnTo>
                    <a:pt x="8" y="742"/>
                  </a:lnTo>
                  <a:lnTo>
                    <a:pt x="2" y="784"/>
                  </a:lnTo>
                  <a:lnTo>
                    <a:pt x="0" y="825"/>
                  </a:lnTo>
                  <a:lnTo>
                    <a:pt x="1" y="862"/>
                  </a:lnTo>
                  <a:lnTo>
                    <a:pt x="4" y="897"/>
                  </a:lnTo>
                  <a:lnTo>
                    <a:pt x="11" y="931"/>
                  </a:lnTo>
                  <a:lnTo>
                    <a:pt x="20" y="964"/>
                  </a:lnTo>
                  <a:lnTo>
                    <a:pt x="32" y="995"/>
                  </a:lnTo>
                  <a:lnTo>
                    <a:pt x="46" y="1025"/>
                  </a:lnTo>
                  <a:lnTo>
                    <a:pt x="61" y="1052"/>
                  </a:lnTo>
                  <a:lnTo>
                    <a:pt x="79" y="1078"/>
                  </a:lnTo>
                  <a:lnTo>
                    <a:pt x="68" y="1043"/>
                  </a:lnTo>
                  <a:lnTo>
                    <a:pt x="60" y="1005"/>
                  </a:lnTo>
                  <a:lnTo>
                    <a:pt x="54" y="967"/>
                  </a:lnTo>
                  <a:lnTo>
                    <a:pt x="53" y="927"/>
                  </a:lnTo>
                  <a:lnTo>
                    <a:pt x="55" y="886"/>
                  </a:lnTo>
                  <a:lnTo>
                    <a:pt x="61" y="848"/>
                  </a:lnTo>
                  <a:lnTo>
                    <a:pt x="69" y="810"/>
                  </a:lnTo>
                  <a:lnTo>
                    <a:pt x="80" y="773"/>
                  </a:lnTo>
                  <a:lnTo>
                    <a:pt x="95" y="738"/>
                  </a:lnTo>
                  <a:lnTo>
                    <a:pt x="113" y="704"/>
                  </a:lnTo>
                  <a:lnTo>
                    <a:pt x="132" y="672"/>
                  </a:lnTo>
                  <a:lnTo>
                    <a:pt x="154" y="642"/>
                  </a:lnTo>
                  <a:lnTo>
                    <a:pt x="178" y="614"/>
                  </a:lnTo>
                  <a:lnTo>
                    <a:pt x="205" y="590"/>
                  </a:lnTo>
                  <a:lnTo>
                    <a:pt x="232" y="568"/>
                  </a:lnTo>
                  <a:lnTo>
                    <a:pt x="262" y="549"/>
                  </a:lnTo>
                  <a:lnTo>
                    <a:pt x="293" y="533"/>
                  </a:lnTo>
                  <a:lnTo>
                    <a:pt x="327" y="520"/>
                  </a:lnTo>
                  <a:lnTo>
                    <a:pt x="360" y="511"/>
                  </a:lnTo>
                  <a:lnTo>
                    <a:pt x="395" y="5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Freeform 31"/>
            <p:cNvSpPr>
              <a:spLocks/>
            </p:cNvSpPr>
            <p:nvPr/>
          </p:nvSpPr>
          <p:spPr bwMode="auto">
            <a:xfrm>
              <a:off x="480" y="2378"/>
              <a:ext cx="266" cy="108"/>
            </a:xfrm>
            <a:custGeom>
              <a:avLst/>
              <a:gdLst>
                <a:gd name="T0" fmla="*/ 1 w 531"/>
                <a:gd name="T1" fmla="*/ 14 h 215"/>
                <a:gd name="T2" fmla="*/ 5 w 531"/>
                <a:gd name="T3" fmla="*/ 23 h 215"/>
                <a:gd name="T4" fmla="*/ 11 w 531"/>
                <a:gd name="T5" fmla="*/ 31 h 215"/>
                <a:gd name="T6" fmla="*/ 18 w 531"/>
                <a:gd name="T7" fmla="*/ 39 h 215"/>
                <a:gd name="T8" fmla="*/ 27 w 531"/>
                <a:gd name="T9" fmla="*/ 45 h 215"/>
                <a:gd name="T10" fmla="*/ 37 w 531"/>
                <a:gd name="T11" fmla="*/ 50 h 215"/>
                <a:gd name="T12" fmla="*/ 48 w 531"/>
                <a:gd name="T13" fmla="*/ 53 h 215"/>
                <a:gd name="T14" fmla="*/ 60 w 531"/>
                <a:gd name="T15" fmla="*/ 54 h 215"/>
                <a:gd name="T16" fmla="*/ 73 w 531"/>
                <a:gd name="T17" fmla="*/ 54 h 215"/>
                <a:gd name="T18" fmla="*/ 86 w 531"/>
                <a:gd name="T19" fmla="*/ 51 h 215"/>
                <a:gd name="T20" fmla="*/ 98 w 531"/>
                <a:gd name="T21" fmla="*/ 47 h 215"/>
                <a:gd name="T22" fmla="*/ 108 w 531"/>
                <a:gd name="T23" fmla="*/ 41 h 215"/>
                <a:gd name="T24" fmla="*/ 117 w 531"/>
                <a:gd name="T25" fmla="*/ 34 h 215"/>
                <a:gd name="T26" fmla="*/ 124 w 531"/>
                <a:gd name="T27" fmla="*/ 25 h 215"/>
                <a:gd name="T28" fmla="*/ 129 w 531"/>
                <a:gd name="T29" fmla="*/ 16 h 215"/>
                <a:gd name="T30" fmla="*/ 133 w 531"/>
                <a:gd name="T31" fmla="*/ 6 h 215"/>
                <a:gd name="T32" fmla="*/ 130 w 531"/>
                <a:gd name="T33" fmla="*/ 3 h 215"/>
                <a:gd name="T34" fmla="*/ 124 w 531"/>
                <a:gd name="T35" fmla="*/ 8 h 215"/>
                <a:gd name="T36" fmla="*/ 117 w 531"/>
                <a:gd name="T37" fmla="*/ 13 h 215"/>
                <a:gd name="T38" fmla="*/ 109 w 531"/>
                <a:gd name="T39" fmla="*/ 17 h 215"/>
                <a:gd name="T40" fmla="*/ 100 w 531"/>
                <a:gd name="T41" fmla="*/ 21 h 215"/>
                <a:gd name="T42" fmla="*/ 91 w 531"/>
                <a:gd name="T43" fmla="*/ 24 h 215"/>
                <a:gd name="T44" fmla="*/ 81 w 531"/>
                <a:gd name="T45" fmla="*/ 26 h 215"/>
                <a:gd name="T46" fmla="*/ 70 w 531"/>
                <a:gd name="T47" fmla="*/ 27 h 215"/>
                <a:gd name="T48" fmla="*/ 60 w 531"/>
                <a:gd name="T49" fmla="*/ 27 h 215"/>
                <a:gd name="T50" fmla="*/ 51 w 531"/>
                <a:gd name="T51" fmla="*/ 27 h 215"/>
                <a:gd name="T52" fmla="*/ 41 w 531"/>
                <a:gd name="T53" fmla="*/ 26 h 215"/>
                <a:gd name="T54" fmla="*/ 33 w 531"/>
                <a:gd name="T55" fmla="*/ 24 h 215"/>
                <a:gd name="T56" fmla="*/ 24 w 531"/>
                <a:gd name="T57" fmla="*/ 22 h 215"/>
                <a:gd name="T58" fmla="*/ 17 w 531"/>
                <a:gd name="T59" fmla="*/ 19 h 215"/>
                <a:gd name="T60" fmla="*/ 10 w 531"/>
                <a:gd name="T61" fmla="*/ 15 h 215"/>
                <a:gd name="T62" fmla="*/ 3 w 531"/>
                <a:gd name="T63" fmla="*/ 11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1"/>
                <a:gd name="T97" fmla="*/ 0 h 215"/>
                <a:gd name="T98" fmla="*/ 531 w 531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1" h="215">
                  <a:moveTo>
                    <a:pt x="0" y="34"/>
                  </a:moveTo>
                  <a:lnTo>
                    <a:pt x="4" y="54"/>
                  </a:lnTo>
                  <a:lnTo>
                    <a:pt x="11" y="74"/>
                  </a:lnTo>
                  <a:lnTo>
                    <a:pt x="19" y="91"/>
                  </a:lnTo>
                  <a:lnTo>
                    <a:pt x="29" y="108"/>
                  </a:lnTo>
                  <a:lnTo>
                    <a:pt x="41" y="124"/>
                  </a:lnTo>
                  <a:lnTo>
                    <a:pt x="54" y="140"/>
                  </a:lnTo>
                  <a:lnTo>
                    <a:pt x="70" y="154"/>
                  </a:lnTo>
                  <a:lnTo>
                    <a:pt x="87" y="167"/>
                  </a:lnTo>
                  <a:lnTo>
                    <a:pt x="105" y="178"/>
                  </a:lnTo>
                  <a:lnTo>
                    <a:pt x="125" y="189"/>
                  </a:lnTo>
                  <a:lnTo>
                    <a:pt x="147" y="197"/>
                  </a:lnTo>
                  <a:lnTo>
                    <a:pt x="168" y="204"/>
                  </a:lnTo>
                  <a:lnTo>
                    <a:pt x="191" y="210"/>
                  </a:lnTo>
                  <a:lnTo>
                    <a:pt x="215" y="213"/>
                  </a:lnTo>
                  <a:lnTo>
                    <a:pt x="240" y="215"/>
                  </a:lnTo>
                  <a:lnTo>
                    <a:pt x="265" y="215"/>
                  </a:lnTo>
                  <a:lnTo>
                    <a:pt x="292" y="213"/>
                  </a:lnTo>
                  <a:lnTo>
                    <a:pt x="317" y="210"/>
                  </a:lnTo>
                  <a:lnTo>
                    <a:pt x="341" y="203"/>
                  </a:lnTo>
                  <a:lnTo>
                    <a:pt x="365" y="196"/>
                  </a:lnTo>
                  <a:lnTo>
                    <a:pt x="389" y="187"/>
                  </a:lnTo>
                  <a:lnTo>
                    <a:pt x="409" y="175"/>
                  </a:lnTo>
                  <a:lnTo>
                    <a:pt x="430" y="162"/>
                  </a:lnTo>
                  <a:lnTo>
                    <a:pt x="448" y="148"/>
                  </a:lnTo>
                  <a:lnTo>
                    <a:pt x="466" y="134"/>
                  </a:lnTo>
                  <a:lnTo>
                    <a:pt x="481" y="117"/>
                  </a:lnTo>
                  <a:lnTo>
                    <a:pt x="495" y="100"/>
                  </a:lnTo>
                  <a:lnTo>
                    <a:pt x="506" y="82"/>
                  </a:lnTo>
                  <a:lnTo>
                    <a:pt x="516" y="62"/>
                  </a:lnTo>
                  <a:lnTo>
                    <a:pt x="523" y="42"/>
                  </a:lnTo>
                  <a:lnTo>
                    <a:pt x="529" y="22"/>
                  </a:lnTo>
                  <a:lnTo>
                    <a:pt x="531" y="0"/>
                  </a:lnTo>
                  <a:lnTo>
                    <a:pt x="520" y="11"/>
                  </a:lnTo>
                  <a:lnTo>
                    <a:pt x="508" y="22"/>
                  </a:lnTo>
                  <a:lnTo>
                    <a:pt x="495" y="32"/>
                  </a:lnTo>
                  <a:lnTo>
                    <a:pt x="481" y="42"/>
                  </a:lnTo>
                  <a:lnTo>
                    <a:pt x="466" y="52"/>
                  </a:lnTo>
                  <a:lnTo>
                    <a:pt x="450" y="60"/>
                  </a:lnTo>
                  <a:lnTo>
                    <a:pt x="433" y="68"/>
                  </a:lnTo>
                  <a:lnTo>
                    <a:pt x="416" y="76"/>
                  </a:lnTo>
                  <a:lnTo>
                    <a:pt x="398" y="83"/>
                  </a:lnTo>
                  <a:lnTo>
                    <a:pt x="379" y="89"/>
                  </a:lnTo>
                  <a:lnTo>
                    <a:pt x="361" y="94"/>
                  </a:lnTo>
                  <a:lnTo>
                    <a:pt x="341" y="98"/>
                  </a:lnTo>
                  <a:lnTo>
                    <a:pt x="321" y="102"/>
                  </a:lnTo>
                  <a:lnTo>
                    <a:pt x="301" y="105"/>
                  </a:lnTo>
                  <a:lnTo>
                    <a:pt x="279" y="107"/>
                  </a:lnTo>
                  <a:lnTo>
                    <a:pt x="258" y="108"/>
                  </a:lnTo>
                  <a:lnTo>
                    <a:pt x="239" y="108"/>
                  </a:lnTo>
                  <a:lnTo>
                    <a:pt x="219" y="108"/>
                  </a:lnTo>
                  <a:lnTo>
                    <a:pt x="201" y="107"/>
                  </a:lnTo>
                  <a:lnTo>
                    <a:pt x="182" y="106"/>
                  </a:lnTo>
                  <a:lnTo>
                    <a:pt x="164" y="102"/>
                  </a:lnTo>
                  <a:lnTo>
                    <a:pt x="147" y="100"/>
                  </a:lnTo>
                  <a:lnTo>
                    <a:pt x="129" y="95"/>
                  </a:lnTo>
                  <a:lnTo>
                    <a:pt x="112" y="91"/>
                  </a:lnTo>
                  <a:lnTo>
                    <a:pt x="96" y="86"/>
                  </a:lnTo>
                  <a:lnTo>
                    <a:pt x="80" y="80"/>
                  </a:lnTo>
                  <a:lnTo>
                    <a:pt x="65" y="74"/>
                  </a:lnTo>
                  <a:lnTo>
                    <a:pt x="51" y="67"/>
                  </a:lnTo>
                  <a:lnTo>
                    <a:pt x="37" y="60"/>
                  </a:lnTo>
                  <a:lnTo>
                    <a:pt x="24" y="52"/>
                  </a:lnTo>
                  <a:lnTo>
                    <a:pt x="12" y="4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Freeform 32"/>
            <p:cNvSpPr>
              <a:spLocks/>
            </p:cNvSpPr>
            <p:nvPr/>
          </p:nvSpPr>
          <p:spPr bwMode="auto">
            <a:xfrm>
              <a:off x="474" y="2292"/>
              <a:ext cx="266" cy="108"/>
            </a:xfrm>
            <a:custGeom>
              <a:avLst/>
              <a:gdLst>
                <a:gd name="T0" fmla="*/ 1 w 532"/>
                <a:gd name="T1" fmla="*/ 14 h 215"/>
                <a:gd name="T2" fmla="*/ 4 w 532"/>
                <a:gd name="T3" fmla="*/ 23 h 215"/>
                <a:gd name="T4" fmla="*/ 10 w 532"/>
                <a:gd name="T5" fmla="*/ 31 h 215"/>
                <a:gd name="T6" fmla="*/ 17 w 532"/>
                <a:gd name="T7" fmla="*/ 39 h 215"/>
                <a:gd name="T8" fmla="*/ 26 w 532"/>
                <a:gd name="T9" fmla="*/ 45 h 215"/>
                <a:gd name="T10" fmla="*/ 36 w 532"/>
                <a:gd name="T11" fmla="*/ 50 h 215"/>
                <a:gd name="T12" fmla="*/ 48 w 532"/>
                <a:gd name="T13" fmla="*/ 53 h 215"/>
                <a:gd name="T14" fmla="*/ 60 w 532"/>
                <a:gd name="T15" fmla="*/ 54 h 215"/>
                <a:gd name="T16" fmla="*/ 73 w 532"/>
                <a:gd name="T17" fmla="*/ 54 h 215"/>
                <a:gd name="T18" fmla="*/ 85 w 532"/>
                <a:gd name="T19" fmla="*/ 51 h 215"/>
                <a:gd name="T20" fmla="*/ 97 w 532"/>
                <a:gd name="T21" fmla="*/ 47 h 215"/>
                <a:gd name="T22" fmla="*/ 107 w 532"/>
                <a:gd name="T23" fmla="*/ 41 h 215"/>
                <a:gd name="T24" fmla="*/ 116 w 532"/>
                <a:gd name="T25" fmla="*/ 34 h 215"/>
                <a:gd name="T26" fmla="*/ 123 w 532"/>
                <a:gd name="T27" fmla="*/ 25 h 215"/>
                <a:gd name="T28" fmla="*/ 130 w 532"/>
                <a:gd name="T29" fmla="*/ 16 h 215"/>
                <a:gd name="T30" fmla="*/ 133 w 532"/>
                <a:gd name="T31" fmla="*/ 6 h 215"/>
                <a:gd name="T32" fmla="*/ 130 w 532"/>
                <a:gd name="T33" fmla="*/ 3 h 215"/>
                <a:gd name="T34" fmla="*/ 123 w 532"/>
                <a:gd name="T35" fmla="*/ 8 h 215"/>
                <a:gd name="T36" fmla="*/ 116 w 532"/>
                <a:gd name="T37" fmla="*/ 13 h 215"/>
                <a:gd name="T38" fmla="*/ 108 w 532"/>
                <a:gd name="T39" fmla="*/ 18 h 215"/>
                <a:gd name="T40" fmla="*/ 99 w 532"/>
                <a:gd name="T41" fmla="*/ 21 h 215"/>
                <a:gd name="T42" fmla="*/ 90 w 532"/>
                <a:gd name="T43" fmla="*/ 24 h 215"/>
                <a:gd name="T44" fmla="*/ 80 w 532"/>
                <a:gd name="T45" fmla="*/ 26 h 215"/>
                <a:gd name="T46" fmla="*/ 70 w 532"/>
                <a:gd name="T47" fmla="*/ 27 h 215"/>
                <a:gd name="T48" fmla="*/ 59 w 532"/>
                <a:gd name="T49" fmla="*/ 27 h 215"/>
                <a:gd name="T50" fmla="*/ 50 w 532"/>
                <a:gd name="T51" fmla="*/ 27 h 215"/>
                <a:gd name="T52" fmla="*/ 41 w 532"/>
                <a:gd name="T53" fmla="*/ 26 h 215"/>
                <a:gd name="T54" fmla="*/ 33 w 532"/>
                <a:gd name="T55" fmla="*/ 24 h 215"/>
                <a:gd name="T56" fmla="*/ 23 w 532"/>
                <a:gd name="T57" fmla="*/ 22 h 215"/>
                <a:gd name="T58" fmla="*/ 17 w 532"/>
                <a:gd name="T59" fmla="*/ 19 h 215"/>
                <a:gd name="T60" fmla="*/ 9 w 532"/>
                <a:gd name="T61" fmla="*/ 15 h 215"/>
                <a:gd name="T62" fmla="*/ 2 w 532"/>
                <a:gd name="T63" fmla="*/ 11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2"/>
                <a:gd name="T97" fmla="*/ 0 h 215"/>
                <a:gd name="T98" fmla="*/ 532 w 532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2" h="215">
                  <a:moveTo>
                    <a:pt x="0" y="35"/>
                  </a:moveTo>
                  <a:lnTo>
                    <a:pt x="4" y="54"/>
                  </a:lnTo>
                  <a:lnTo>
                    <a:pt x="10" y="74"/>
                  </a:lnTo>
                  <a:lnTo>
                    <a:pt x="18" y="91"/>
                  </a:lnTo>
                  <a:lnTo>
                    <a:pt x="28" y="108"/>
                  </a:lnTo>
                  <a:lnTo>
                    <a:pt x="41" y="124"/>
                  </a:lnTo>
                  <a:lnTo>
                    <a:pt x="55" y="141"/>
                  </a:lnTo>
                  <a:lnTo>
                    <a:pt x="70" y="154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5" y="189"/>
                  </a:lnTo>
                  <a:lnTo>
                    <a:pt x="147" y="197"/>
                  </a:lnTo>
                  <a:lnTo>
                    <a:pt x="169" y="204"/>
                  </a:lnTo>
                  <a:lnTo>
                    <a:pt x="192" y="210"/>
                  </a:lnTo>
                  <a:lnTo>
                    <a:pt x="215" y="213"/>
                  </a:lnTo>
                  <a:lnTo>
                    <a:pt x="240" y="215"/>
                  </a:lnTo>
                  <a:lnTo>
                    <a:pt x="266" y="215"/>
                  </a:lnTo>
                  <a:lnTo>
                    <a:pt x="292" y="213"/>
                  </a:lnTo>
                  <a:lnTo>
                    <a:pt x="318" y="210"/>
                  </a:lnTo>
                  <a:lnTo>
                    <a:pt x="342" y="203"/>
                  </a:lnTo>
                  <a:lnTo>
                    <a:pt x="366" y="196"/>
                  </a:lnTo>
                  <a:lnTo>
                    <a:pt x="389" y="187"/>
                  </a:lnTo>
                  <a:lnTo>
                    <a:pt x="410" y="175"/>
                  </a:lnTo>
                  <a:lnTo>
                    <a:pt x="430" y="162"/>
                  </a:lnTo>
                  <a:lnTo>
                    <a:pt x="449" y="149"/>
                  </a:lnTo>
                  <a:lnTo>
                    <a:pt x="466" y="134"/>
                  </a:lnTo>
                  <a:lnTo>
                    <a:pt x="481" y="117"/>
                  </a:lnTo>
                  <a:lnTo>
                    <a:pt x="495" y="100"/>
                  </a:lnTo>
                  <a:lnTo>
                    <a:pt x="507" y="82"/>
                  </a:lnTo>
                  <a:lnTo>
                    <a:pt x="517" y="62"/>
                  </a:lnTo>
                  <a:lnTo>
                    <a:pt x="524" y="43"/>
                  </a:lnTo>
                  <a:lnTo>
                    <a:pt x="530" y="22"/>
                  </a:lnTo>
                  <a:lnTo>
                    <a:pt x="532" y="0"/>
                  </a:lnTo>
                  <a:lnTo>
                    <a:pt x="520" y="11"/>
                  </a:lnTo>
                  <a:lnTo>
                    <a:pt x="508" y="22"/>
                  </a:lnTo>
                  <a:lnTo>
                    <a:pt x="495" y="32"/>
                  </a:lnTo>
                  <a:lnTo>
                    <a:pt x="480" y="43"/>
                  </a:lnTo>
                  <a:lnTo>
                    <a:pt x="465" y="52"/>
                  </a:lnTo>
                  <a:lnTo>
                    <a:pt x="450" y="61"/>
                  </a:lnTo>
                  <a:lnTo>
                    <a:pt x="433" y="69"/>
                  </a:lnTo>
                  <a:lnTo>
                    <a:pt x="417" y="76"/>
                  </a:lnTo>
                  <a:lnTo>
                    <a:pt x="398" y="83"/>
                  </a:lnTo>
                  <a:lnTo>
                    <a:pt x="380" y="89"/>
                  </a:lnTo>
                  <a:lnTo>
                    <a:pt x="361" y="94"/>
                  </a:lnTo>
                  <a:lnTo>
                    <a:pt x="342" y="99"/>
                  </a:lnTo>
                  <a:lnTo>
                    <a:pt x="321" y="103"/>
                  </a:lnTo>
                  <a:lnTo>
                    <a:pt x="301" y="105"/>
                  </a:lnTo>
                  <a:lnTo>
                    <a:pt x="280" y="107"/>
                  </a:lnTo>
                  <a:lnTo>
                    <a:pt x="259" y="108"/>
                  </a:lnTo>
                  <a:lnTo>
                    <a:pt x="239" y="108"/>
                  </a:lnTo>
                  <a:lnTo>
                    <a:pt x="220" y="108"/>
                  </a:lnTo>
                  <a:lnTo>
                    <a:pt x="201" y="107"/>
                  </a:lnTo>
                  <a:lnTo>
                    <a:pt x="182" y="106"/>
                  </a:lnTo>
                  <a:lnTo>
                    <a:pt x="164" y="103"/>
                  </a:lnTo>
                  <a:lnTo>
                    <a:pt x="146" y="100"/>
                  </a:lnTo>
                  <a:lnTo>
                    <a:pt x="129" y="96"/>
                  </a:lnTo>
                  <a:lnTo>
                    <a:pt x="112" y="91"/>
                  </a:lnTo>
                  <a:lnTo>
                    <a:pt x="95" y="86"/>
                  </a:lnTo>
                  <a:lnTo>
                    <a:pt x="80" y="81"/>
                  </a:lnTo>
                  <a:lnTo>
                    <a:pt x="65" y="74"/>
                  </a:lnTo>
                  <a:lnTo>
                    <a:pt x="50" y="67"/>
                  </a:lnTo>
                  <a:lnTo>
                    <a:pt x="36" y="60"/>
                  </a:lnTo>
                  <a:lnTo>
                    <a:pt x="24" y="52"/>
                  </a:lnTo>
                  <a:lnTo>
                    <a:pt x="11" y="4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Freeform 33"/>
            <p:cNvSpPr>
              <a:spLocks/>
            </p:cNvSpPr>
            <p:nvPr/>
          </p:nvSpPr>
          <p:spPr bwMode="auto">
            <a:xfrm>
              <a:off x="344" y="2349"/>
              <a:ext cx="175" cy="71"/>
            </a:xfrm>
            <a:custGeom>
              <a:avLst/>
              <a:gdLst>
                <a:gd name="T0" fmla="*/ 0 w 349"/>
                <a:gd name="T1" fmla="*/ 5 h 142"/>
                <a:gd name="T2" fmla="*/ 2 w 349"/>
                <a:gd name="T3" fmla="*/ 12 h 142"/>
                <a:gd name="T4" fmla="*/ 5 w 349"/>
                <a:gd name="T5" fmla="*/ 18 h 142"/>
                <a:gd name="T6" fmla="*/ 9 w 349"/>
                <a:gd name="T7" fmla="*/ 23 h 142"/>
                <a:gd name="T8" fmla="*/ 15 w 349"/>
                <a:gd name="T9" fmla="*/ 27 h 142"/>
                <a:gd name="T10" fmla="*/ 21 w 349"/>
                <a:gd name="T11" fmla="*/ 31 h 142"/>
                <a:gd name="T12" fmla="*/ 28 w 349"/>
                <a:gd name="T13" fmla="*/ 34 h 142"/>
                <a:gd name="T14" fmla="*/ 36 w 349"/>
                <a:gd name="T15" fmla="*/ 36 h 142"/>
                <a:gd name="T16" fmla="*/ 44 w 349"/>
                <a:gd name="T17" fmla="*/ 36 h 142"/>
                <a:gd name="T18" fmla="*/ 53 w 349"/>
                <a:gd name="T19" fmla="*/ 35 h 142"/>
                <a:gd name="T20" fmla="*/ 60 w 349"/>
                <a:gd name="T21" fmla="*/ 33 h 142"/>
                <a:gd name="T22" fmla="*/ 68 w 349"/>
                <a:gd name="T23" fmla="*/ 28 h 142"/>
                <a:gd name="T24" fmla="*/ 74 w 349"/>
                <a:gd name="T25" fmla="*/ 24 h 142"/>
                <a:gd name="T26" fmla="*/ 80 w 349"/>
                <a:gd name="T27" fmla="*/ 19 h 142"/>
                <a:gd name="T28" fmla="*/ 84 w 349"/>
                <a:gd name="T29" fmla="*/ 13 h 142"/>
                <a:gd name="T30" fmla="*/ 87 w 349"/>
                <a:gd name="T31" fmla="*/ 7 h 142"/>
                <a:gd name="T32" fmla="*/ 88 w 349"/>
                <a:gd name="T33" fmla="*/ 0 h 142"/>
                <a:gd name="T34" fmla="*/ 84 w 349"/>
                <a:gd name="T35" fmla="*/ 3 h 142"/>
                <a:gd name="T36" fmla="*/ 79 w 349"/>
                <a:gd name="T37" fmla="*/ 7 h 142"/>
                <a:gd name="T38" fmla="*/ 74 w 349"/>
                <a:gd name="T39" fmla="*/ 9 h 142"/>
                <a:gd name="T40" fmla="*/ 69 w 349"/>
                <a:gd name="T41" fmla="*/ 12 h 142"/>
                <a:gd name="T42" fmla="*/ 63 w 349"/>
                <a:gd name="T43" fmla="*/ 14 h 142"/>
                <a:gd name="T44" fmla="*/ 56 w 349"/>
                <a:gd name="T45" fmla="*/ 17 h 142"/>
                <a:gd name="T46" fmla="*/ 50 w 349"/>
                <a:gd name="T47" fmla="*/ 18 h 142"/>
                <a:gd name="T48" fmla="*/ 43 w 349"/>
                <a:gd name="T49" fmla="*/ 18 h 142"/>
                <a:gd name="T50" fmla="*/ 36 w 349"/>
                <a:gd name="T51" fmla="*/ 18 h 142"/>
                <a:gd name="T52" fmla="*/ 30 w 349"/>
                <a:gd name="T53" fmla="*/ 18 h 142"/>
                <a:gd name="T54" fmla="*/ 24 w 349"/>
                <a:gd name="T55" fmla="*/ 17 h 142"/>
                <a:gd name="T56" fmla="*/ 19 w 349"/>
                <a:gd name="T57" fmla="*/ 15 h 142"/>
                <a:gd name="T58" fmla="*/ 14 w 349"/>
                <a:gd name="T59" fmla="*/ 13 h 142"/>
                <a:gd name="T60" fmla="*/ 9 w 349"/>
                <a:gd name="T61" fmla="*/ 11 h 142"/>
                <a:gd name="T62" fmla="*/ 4 w 349"/>
                <a:gd name="T63" fmla="*/ 9 h 142"/>
                <a:gd name="T64" fmla="*/ 0 w 349"/>
                <a:gd name="T65" fmla="*/ 5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9"/>
                <a:gd name="T100" fmla="*/ 0 h 142"/>
                <a:gd name="T101" fmla="*/ 349 w 349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9" h="142">
                  <a:moveTo>
                    <a:pt x="0" y="23"/>
                  </a:moveTo>
                  <a:lnTo>
                    <a:pt x="7" y="48"/>
                  </a:lnTo>
                  <a:lnTo>
                    <a:pt x="19" y="71"/>
                  </a:lnTo>
                  <a:lnTo>
                    <a:pt x="36" y="92"/>
                  </a:lnTo>
                  <a:lnTo>
                    <a:pt x="58" y="110"/>
                  </a:lnTo>
                  <a:lnTo>
                    <a:pt x="82" y="125"/>
                  </a:lnTo>
                  <a:lnTo>
                    <a:pt x="111" y="135"/>
                  </a:lnTo>
                  <a:lnTo>
                    <a:pt x="141" y="141"/>
                  </a:lnTo>
                  <a:lnTo>
                    <a:pt x="174" y="142"/>
                  </a:lnTo>
                  <a:lnTo>
                    <a:pt x="209" y="138"/>
                  </a:lnTo>
                  <a:lnTo>
                    <a:pt x="240" y="129"/>
                  </a:lnTo>
                  <a:lnTo>
                    <a:pt x="270" y="115"/>
                  </a:lnTo>
                  <a:lnTo>
                    <a:pt x="295" y="98"/>
                  </a:lnTo>
                  <a:lnTo>
                    <a:pt x="317" y="77"/>
                  </a:lnTo>
                  <a:lnTo>
                    <a:pt x="333" y="54"/>
                  </a:lnTo>
                  <a:lnTo>
                    <a:pt x="345" y="28"/>
                  </a:lnTo>
                  <a:lnTo>
                    <a:pt x="349" y="0"/>
                  </a:lnTo>
                  <a:lnTo>
                    <a:pt x="333" y="15"/>
                  </a:lnTo>
                  <a:lnTo>
                    <a:pt x="316" y="28"/>
                  </a:lnTo>
                  <a:lnTo>
                    <a:pt x="295" y="39"/>
                  </a:lnTo>
                  <a:lnTo>
                    <a:pt x="273" y="50"/>
                  </a:lnTo>
                  <a:lnTo>
                    <a:pt x="249" y="59"/>
                  </a:lnTo>
                  <a:lnTo>
                    <a:pt x="224" y="65"/>
                  </a:lnTo>
                  <a:lnTo>
                    <a:pt x="197" y="69"/>
                  </a:lnTo>
                  <a:lnTo>
                    <a:pt x="170" y="71"/>
                  </a:lnTo>
                  <a:lnTo>
                    <a:pt x="144" y="71"/>
                  </a:lnTo>
                  <a:lnTo>
                    <a:pt x="120" y="69"/>
                  </a:lnTo>
                  <a:lnTo>
                    <a:pt x="96" y="66"/>
                  </a:lnTo>
                  <a:lnTo>
                    <a:pt x="74" y="60"/>
                  </a:lnTo>
                  <a:lnTo>
                    <a:pt x="53" y="53"/>
                  </a:lnTo>
                  <a:lnTo>
                    <a:pt x="34" y="45"/>
                  </a:lnTo>
                  <a:lnTo>
                    <a:pt x="16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4" name="Freeform 34"/>
            <p:cNvSpPr>
              <a:spLocks/>
            </p:cNvSpPr>
            <p:nvPr/>
          </p:nvSpPr>
          <p:spPr bwMode="auto">
            <a:xfrm>
              <a:off x="668" y="2450"/>
              <a:ext cx="176" cy="71"/>
            </a:xfrm>
            <a:custGeom>
              <a:avLst/>
              <a:gdLst>
                <a:gd name="T0" fmla="*/ 0 w 350"/>
                <a:gd name="T1" fmla="*/ 6 h 141"/>
                <a:gd name="T2" fmla="*/ 2 w 350"/>
                <a:gd name="T3" fmla="*/ 12 h 141"/>
                <a:gd name="T4" fmla="*/ 5 w 350"/>
                <a:gd name="T5" fmla="*/ 18 h 141"/>
                <a:gd name="T6" fmla="*/ 9 w 350"/>
                <a:gd name="T7" fmla="*/ 23 h 141"/>
                <a:gd name="T8" fmla="*/ 15 w 350"/>
                <a:gd name="T9" fmla="*/ 28 h 141"/>
                <a:gd name="T10" fmla="*/ 21 w 350"/>
                <a:gd name="T11" fmla="*/ 31 h 141"/>
                <a:gd name="T12" fmla="*/ 28 w 350"/>
                <a:gd name="T13" fmla="*/ 34 h 141"/>
                <a:gd name="T14" fmla="*/ 36 w 350"/>
                <a:gd name="T15" fmla="*/ 35 h 141"/>
                <a:gd name="T16" fmla="*/ 44 w 350"/>
                <a:gd name="T17" fmla="*/ 36 h 141"/>
                <a:gd name="T18" fmla="*/ 53 w 350"/>
                <a:gd name="T19" fmla="*/ 35 h 141"/>
                <a:gd name="T20" fmla="*/ 61 w 350"/>
                <a:gd name="T21" fmla="*/ 33 h 141"/>
                <a:gd name="T22" fmla="*/ 68 w 350"/>
                <a:gd name="T23" fmla="*/ 29 h 141"/>
                <a:gd name="T24" fmla="*/ 74 w 350"/>
                <a:gd name="T25" fmla="*/ 25 h 141"/>
                <a:gd name="T26" fmla="*/ 80 w 350"/>
                <a:gd name="T27" fmla="*/ 20 h 141"/>
                <a:gd name="T28" fmla="*/ 84 w 350"/>
                <a:gd name="T29" fmla="*/ 14 h 141"/>
                <a:gd name="T30" fmla="*/ 87 w 350"/>
                <a:gd name="T31" fmla="*/ 7 h 141"/>
                <a:gd name="T32" fmla="*/ 89 w 350"/>
                <a:gd name="T33" fmla="*/ 0 h 141"/>
                <a:gd name="T34" fmla="*/ 84 w 350"/>
                <a:gd name="T35" fmla="*/ 4 h 141"/>
                <a:gd name="T36" fmla="*/ 80 w 350"/>
                <a:gd name="T37" fmla="*/ 7 h 141"/>
                <a:gd name="T38" fmla="*/ 75 w 350"/>
                <a:gd name="T39" fmla="*/ 10 h 141"/>
                <a:gd name="T40" fmla="*/ 69 w 350"/>
                <a:gd name="T41" fmla="*/ 13 h 141"/>
                <a:gd name="T42" fmla="*/ 63 w 350"/>
                <a:gd name="T43" fmla="*/ 15 h 141"/>
                <a:gd name="T44" fmla="*/ 57 w 350"/>
                <a:gd name="T45" fmla="*/ 16 h 141"/>
                <a:gd name="T46" fmla="*/ 50 w 350"/>
                <a:gd name="T47" fmla="*/ 18 h 141"/>
                <a:gd name="T48" fmla="*/ 43 w 350"/>
                <a:gd name="T49" fmla="*/ 18 h 141"/>
                <a:gd name="T50" fmla="*/ 37 w 350"/>
                <a:gd name="T51" fmla="*/ 18 h 141"/>
                <a:gd name="T52" fmla="*/ 30 w 350"/>
                <a:gd name="T53" fmla="*/ 18 h 141"/>
                <a:gd name="T54" fmla="*/ 25 w 350"/>
                <a:gd name="T55" fmla="*/ 17 h 141"/>
                <a:gd name="T56" fmla="*/ 19 w 350"/>
                <a:gd name="T57" fmla="*/ 15 h 141"/>
                <a:gd name="T58" fmla="*/ 14 w 350"/>
                <a:gd name="T59" fmla="*/ 14 h 141"/>
                <a:gd name="T60" fmla="*/ 9 w 350"/>
                <a:gd name="T61" fmla="*/ 12 h 141"/>
                <a:gd name="T62" fmla="*/ 4 w 350"/>
                <a:gd name="T63" fmla="*/ 9 h 141"/>
                <a:gd name="T64" fmla="*/ 0 w 350"/>
                <a:gd name="T65" fmla="*/ 6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0"/>
                <a:gd name="T100" fmla="*/ 0 h 141"/>
                <a:gd name="T101" fmla="*/ 350 w 350"/>
                <a:gd name="T102" fmla="*/ 141 h 1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0" h="141">
                  <a:moveTo>
                    <a:pt x="0" y="23"/>
                  </a:moveTo>
                  <a:lnTo>
                    <a:pt x="7" y="48"/>
                  </a:lnTo>
                  <a:lnTo>
                    <a:pt x="18" y="71"/>
                  </a:lnTo>
                  <a:lnTo>
                    <a:pt x="36" y="92"/>
                  </a:lnTo>
                  <a:lnTo>
                    <a:pt x="58" y="109"/>
                  </a:lnTo>
                  <a:lnTo>
                    <a:pt x="82" y="124"/>
                  </a:lnTo>
                  <a:lnTo>
                    <a:pt x="111" y="135"/>
                  </a:lnTo>
                  <a:lnTo>
                    <a:pt x="141" y="140"/>
                  </a:lnTo>
                  <a:lnTo>
                    <a:pt x="174" y="141"/>
                  </a:lnTo>
                  <a:lnTo>
                    <a:pt x="209" y="138"/>
                  </a:lnTo>
                  <a:lnTo>
                    <a:pt x="241" y="129"/>
                  </a:lnTo>
                  <a:lnTo>
                    <a:pt x="270" y="115"/>
                  </a:lnTo>
                  <a:lnTo>
                    <a:pt x="295" y="98"/>
                  </a:lnTo>
                  <a:lnTo>
                    <a:pt x="317" y="77"/>
                  </a:lnTo>
                  <a:lnTo>
                    <a:pt x="334" y="54"/>
                  </a:lnTo>
                  <a:lnTo>
                    <a:pt x="345" y="27"/>
                  </a:lnTo>
                  <a:lnTo>
                    <a:pt x="350" y="0"/>
                  </a:lnTo>
                  <a:lnTo>
                    <a:pt x="334" y="15"/>
                  </a:lnTo>
                  <a:lnTo>
                    <a:pt x="316" y="27"/>
                  </a:lnTo>
                  <a:lnTo>
                    <a:pt x="296" y="39"/>
                  </a:lnTo>
                  <a:lnTo>
                    <a:pt x="274" y="49"/>
                  </a:lnTo>
                  <a:lnTo>
                    <a:pt x="250" y="59"/>
                  </a:lnTo>
                  <a:lnTo>
                    <a:pt x="225" y="64"/>
                  </a:lnTo>
                  <a:lnTo>
                    <a:pt x="198" y="69"/>
                  </a:lnTo>
                  <a:lnTo>
                    <a:pt x="171" y="71"/>
                  </a:lnTo>
                  <a:lnTo>
                    <a:pt x="145" y="71"/>
                  </a:lnTo>
                  <a:lnTo>
                    <a:pt x="120" y="69"/>
                  </a:lnTo>
                  <a:lnTo>
                    <a:pt x="97" y="65"/>
                  </a:lnTo>
                  <a:lnTo>
                    <a:pt x="74" y="60"/>
                  </a:lnTo>
                  <a:lnTo>
                    <a:pt x="53" y="53"/>
                  </a:lnTo>
                  <a:lnTo>
                    <a:pt x="33" y="45"/>
                  </a:lnTo>
                  <a:lnTo>
                    <a:pt x="16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5" name="Freeform 35"/>
            <p:cNvSpPr>
              <a:spLocks/>
            </p:cNvSpPr>
            <p:nvPr/>
          </p:nvSpPr>
          <p:spPr bwMode="auto">
            <a:xfrm>
              <a:off x="267" y="2434"/>
              <a:ext cx="174" cy="71"/>
            </a:xfrm>
            <a:custGeom>
              <a:avLst/>
              <a:gdLst>
                <a:gd name="T0" fmla="*/ 0 w 348"/>
                <a:gd name="T1" fmla="*/ 6 h 140"/>
                <a:gd name="T2" fmla="*/ 1 w 348"/>
                <a:gd name="T3" fmla="*/ 12 h 140"/>
                <a:gd name="T4" fmla="*/ 5 w 348"/>
                <a:gd name="T5" fmla="*/ 18 h 140"/>
                <a:gd name="T6" fmla="*/ 9 w 348"/>
                <a:gd name="T7" fmla="*/ 23 h 140"/>
                <a:gd name="T8" fmla="*/ 14 w 348"/>
                <a:gd name="T9" fmla="*/ 28 h 140"/>
                <a:gd name="T10" fmla="*/ 21 w 348"/>
                <a:gd name="T11" fmla="*/ 31 h 140"/>
                <a:gd name="T12" fmla="*/ 27 w 348"/>
                <a:gd name="T13" fmla="*/ 34 h 140"/>
                <a:gd name="T14" fmla="*/ 36 w 348"/>
                <a:gd name="T15" fmla="*/ 36 h 140"/>
                <a:gd name="T16" fmla="*/ 44 w 348"/>
                <a:gd name="T17" fmla="*/ 36 h 140"/>
                <a:gd name="T18" fmla="*/ 51 w 348"/>
                <a:gd name="T19" fmla="*/ 35 h 140"/>
                <a:gd name="T20" fmla="*/ 60 w 348"/>
                <a:gd name="T21" fmla="*/ 33 h 140"/>
                <a:gd name="T22" fmla="*/ 67 w 348"/>
                <a:gd name="T23" fmla="*/ 29 h 140"/>
                <a:gd name="T24" fmla="*/ 74 w 348"/>
                <a:gd name="T25" fmla="*/ 25 h 140"/>
                <a:gd name="T26" fmla="*/ 79 w 348"/>
                <a:gd name="T27" fmla="*/ 20 h 140"/>
                <a:gd name="T28" fmla="*/ 83 w 348"/>
                <a:gd name="T29" fmla="*/ 14 h 140"/>
                <a:gd name="T30" fmla="*/ 86 w 348"/>
                <a:gd name="T31" fmla="*/ 7 h 140"/>
                <a:gd name="T32" fmla="*/ 87 w 348"/>
                <a:gd name="T33" fmla="*/ 0 h 140"/>
                <a:gd name="T34" fmla="*/ 83 w 348"/>
                <a:gd name="T35" fmla="*/ 4 h 140"/>
                <a:gd name="T36" fmla="*/ 79 w 348"/>
                <a:gd name="T37" fmla="*/ 7 h 140"/>
                <a:gd name="T38" fmla="*/ 74 w 348"/>
                <a:gd name="T39" fmla="*/ 10 h 140"/>
                <a:gd name="T40" fmla="*/ 68 w 348"/>
                <a:gd name="T41" fmla="*/ 12 h 140"/>
                <a:gd name="T42" fmla="*/ 62 w 348"/>
                <a:gd name="T43" fmla="*/ 15 h 140"/>
                <a:gd name="T44" fmla="*/ 56 w 348"/>
                <a:gd name="T45" fmla="*/ 16 h 140"/>
                <a:gd name="T46" fmla="*/ 49 w 348"/>
                <a:gd name="T47" fmla="*/ 17 h 140"/>
                <a:gd name="T48" fmla="*/ 43 w 348"/>
                <a:gd name="T49" fmla="*/ 18 h 140"/>
                <a:gd name="T50" fmla="*/ 36 w 348"/>
                <a:gd name="T51" fmla="*/ 18 h 140"/>
                <a:gd name="T52" fmla="*/ 30 w 348"/>
                <a:gd name="T53" fmla="*/ 18 h 140"/>
                <a:gd name="T54" fmla="*/ 24 w 348"/>
                <a:gd name="T55" fmla="*/ 16 h 140"/>
                <a:gd name="T56" fmla="*/ 19 w 348"/>
                <a:gd name="T57" fmla="*/ 15 h 140"/>
                <a:gd name="T58" fmla="*/ 13 w 348"/>
                <a:gd name="T59" fmla="*/ 13 h 140"/>
                <a:gd name="T60" fmla="*/ 9 w 348"/>
                <a:gd name="T61" fmla="*/ 11 h 140"/>
                <a:gd name="T62" fmla="*/ 4 w 348"/>
                <a:gd name="T63" fmla="*/ 9 h 140"/>
                <a:gd name="T64" fmla="*/ 0 w 348"/>
                <a:gd name="T65" fmla="*/ 6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8"/>
                <a:gd name="T100" fmla="*/ 0 h 140"/>
                <a:gd name="T101" fmla="*/ 348 w 34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8" h="140">
                  <a:moveTo>
                    <a:pt x="0" y="22"/>
                  </a:moveTo>
                  <a:lnTo>
                    <a:pt x="7" y="47"/>
                  </a:lnTo>
                  <a:lnTo>
                    <a:pt x="18" y="70"/>
                  </a:lnTo>
                  <a:lnTo>
                    <a:pt x="36" y="91"/>
                  </a:lnTo>
                  <a:lnTo>
                    <a:pt x="58" y="108"/>
                  </a:lnTo>
                  <a:lnTo>
                    <a:pt x="82" y="123"/>
                  </a:lnTo>
                  <a:lnTo>
                    <a:pt x="111" y="133"/>
                  </a:lnTo>
                  <a:lnTo>
                    <a:pt x="141" y="139"/>
                  </a:lnTo>
                  <a:lnTo>
                    <a:pt x="174" y="140"/>
                  </a:lnTo>
                  <a:lnTo>
                    <a:pt x="207" y="137"/>
                  </a:lnTo>
                  <a:lnTo>
                    <a:pt x="240" y="128"/>
                  </a:lnTo>
                  <a:lnTo>
                    <a:pt x="268" y="114"/>
                  </a:lnTo>
                  <a:lnTo>
                    <a:pt x="294" y="96"/>
                  </a:lnTo>
                  <a:lnTo>
                    <a:pt x="316" y="76"/>
                  </a:lnTo>
                  <a:lnTo>
                    <a:pt x="332" y="53"/>
                  </a:lnTo>
                  <a:lnTo>
                    <a:pt x="343" y="27"/>
                  </a:lnTo>
                  <a:lnTo>
                    <a:pt x="348" y="0"/>
                  </a:lnTo>
                  <a:lnTo>
                    <a:pt x="332" y="13"/>
                  </a:lnTo>
                  <a:lnTo>
                    <a:pt x="315" y="27"/>
                  </a:lnTo>
                  <a:lnTo>
                    <a:pt x="294" y="39"/>
                  </a:lnTo>
                  <a:lnTo>
                    <a:pt x="272" y="48"/>
                  </a:lnTo>
                  <a:lnTo>
                    <a:pt x="248" y="57"/>
                  </a:lnTo>
                  <a:lnTo>
                    <a:pt x="224" y="63"/>
                  </a:lnTo>
                  <a:lnTo>
                    <a:pt x="197" y="68"/>
                  </a:lnTo>
                  <a:lnTo>
                    <a:pt x="169" y="70"/>
                  </a:lnTo>
                  <a:lnTo>
                    <a:pt x="144" y="70"/>
                  </a:lnTo>
                  <a:lnTo>
                    <a:pt x="120" y="69"/>
                  </a:lnTo>
                  <a:lnTo>
                    <a:pt x="96" y="64"/>
                  </a:lnTo>
                  <a:lnTo>
                    <a:pt x="74" y="60"/>
                  </a:lnTo>
                  <a:lnTo>
                    <a:pt x="53" y="51"/>
                  </a:lnTo>
                  <a:lnTo>
                    <a:pt x="33" y="43"/>
                  </a:lnTo>
                  <a:lnTo>
                    <a:pt x="16" y="3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6" name="Freeform 36"/>
            <p:cNvSpPr>
              <a:spLocks/>
            </p:cNvSpPr>
            <p:nvPr/>
          </p:nvSpPr>
          <p:spPr bwMode="auto">
            <a:xfrm>
              <a:off x="1026" y="2348"/>
              <a:ext cx="175" cy="71"/>
            </a:xfrm>
            <a:custGeom>
              <a:avLst/>
              <a:gdLst>
                <a:gd name="T0" fmla="*/ 0 w 350"/>
                <a:gd name="T1" fmla="*/ 5 h 142"/>
                <a:gd name="T2" fmla="*/ 1 w 350"/>
                <a:gd name="T3" fmla="*/ 12 h 142"/>
                <a:gd name="T4" fmla="*/ 5 w 350"/>
                <a:gd name="T5" fmla="*/ 18 h 142"/>
                <a:gd name="T6" fmla="*/ 9 w 350"/>
                <a:gd name="T7" fmla="*/ 23 h 142"/>
                <a:gd name="T8" fmla="*/ 14 w 350"/>
                <a:gd name="T9" fmla="*/ 27 h 142"/>
                <a:gd name="T10" fmla="*/ 21 w 350"/>
                <a:gd name="T11" fmla="*/ 31 h 142"/>
                <a:gd name="T12" fmla="*/ 27 w 350"/>
                <a:gd name="T13" fmla="*/ 34 h 142"/>
                <a:gd name="T14" fmla="*/ 36 w 350"/>
                <a:gd name="T15" fmla="*/ 35 h 142"/>
                <a:gd name="T16" fmla="*/ 44 w 350"/>
                <a:gd name="T17" fmla="*/ 36 h 142"/>
                <a:gd name="T18" fmla="*/ 52 w 350"/>
                <a:gd name="T19" fmla="*/ 35 h 142"/>
                <a:gd name="T20" fmla="*/ 60 w 350"/>
                <a:gd name="T21" fmla="*/ 33 h 142"/>
                <a:gd name="T22" fmla="*/ 68 w 350"/>
                <a:gd name="T23" fmla="*/ 28 h 142"/>
                <a:gd name="T24" fmla="*/ 74 w 350"/>
                <a:gd name="T25" fmla="*/ 24 h 142"/>
                <a:gd name="T26" fmla="*/ 80 w 350"/>
                <a:gd name="T27" fmla="*/ 19 h 142"/>
                <a:gd name="T28" fmla="*/ 84 w 350"/>
                <a:gd name="T29" fmla="*/ 13 h 142"/>
                <a:gd name="T30" fmla="*/ 86 w 350"/>
                <a:gd name="T31" fmla="*/ 7 h 142"/>
                <a:gd name="T32" fmla="*/ 88 w 350"/>
                <a:gd name="T33" fmla="*/ 0 h 142"/>
                <a:gd name="T34" fmla="*/ 84 w 350"/>
                <a:gd name="T35" fmla="*/ 3 h 142"/>
                <a:gd name="T36" fmla="*/ 79 w 350"/>
                <a:gd name="T37" fmla="*/ 7 h 142"/>
                <a:gd name="T38" fmla="*/ 74 w 350"/>
                <a:gd name="T39" fmla="*/ 9 h 142"/>
                <a:gd name="T40" fmla="*/ 69 w 350"/>
                <a:gd name="T41" fmla="*/ 12 h 142"/>
                <a:gd name="T42" fmla="*/ 62 w 350"/>
                <a:gd name="T43" fmla="*/ 14 h 142"/>
                <a:gd name="T44" fmla="*/ 56 w 350"/>
                <a:gd name="T45" fmla="*/ 16 h 142"/>
                <a:gd name="T46" fmla="*/ 49 w 350"/>
                <a:gd name="T47" fmla="*/ 18 h 142"/>
                <a:gd name="T48" fmla="*/ 43 w 350"/>
                <a:gd name="T49" fmla="*/ 18 h 142"/>
                <a:gd name="T50" fmla="*/ 37 w 350"/>
                <a:gd name="T51" fmla="*/ 18 h 142"/>
                <a:gd name="T52" fmla="*/ 29 w 350"/>
                <a:gd name="T53" fmla="*/ 18 h 142"/>
                <a:gd name="T54" fmla="*/ 24 w 350"/>
                <a:gd name="T55" fmla="*/ 17 h 142"/>
                <a:gd name="T56" fmla="*/ 19 w 350"/>
                <a:gd name="T57" fmla="*/ 15 h 142"/>
                <a:gd name="T58" fmla="*/ 13 w 350"/>
                <a:gd name="T59" fmla="*/ 13 h 142"/>
                <a:gd name="T60" fmla="*/ 9 w 350"/>
                <a:gd name="T61" fmla="*/ 11 h 142"/>
                <a:gd name="T62" fmla="*/ 4 w 350"/>
                <a:gd name="T63" fmla="*/ 9 h 142"/>
                <a:gd name="T64" fmla="*/ 0 w 350"/>
                <a:gd name="T65" fmla="*/ 5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0"/>
                <a:gd name="T100" fmla="*/ 0 h 142"/>
                <a:gd name="T101" fmla="*/ 350 w 350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0" h="142">
                  <a:moveTo>
                    <a:pt x="0" y="23"/>
                  </a:moveTo>
                  <a:lnTo>
                    <a:pt x="7" y="48"/>
                  </a:lnTo>
                  <a:lnTo>
                    <a:pt x="18" y="71"/>
                  </a:lnTo>
                  <a:lnTo>
                    <a:pt x="35" y="92"/>
                  </a:lnTo>
                  <a:lnTo>
                    <a:pt x="57" y="109"/>
                  </a:lnTo>
                  <a:lnTo>
                    <a:pt x="83" y="124"/>
                  </a:lnTo>
                  <a:lnTo>
                    <a:pt x="110" y="135"/>
                  </a:lnTo>
                  <a:lnTo>
                    <a:pt x="141" y="140"/>
                  </a:lnTo>
                  <a:lnTo>
                    <a:pt x="175" y="142"/>
                  </a:lnTo>
                  <a:lnTo>
                    <a:pt x="209" y="138"/>
                  </a:lnTo>
                  <a:lnTo>
                    <a:pt x="240" y="129"/>
                  </a:lnTo>
                  <a:lnTo>
                    <a:pt x="269" y="115"/>
                  </a:lnTo>
                  <a:lnTo>
                    <a:pt x="296" y="98"/>
                  </a:lnTo>
                  <a:lnTo>
                    <a:pt x="317" y="77"/>
                  </a:lnTo>
                  <a:lnTo>
                    <a:pt x="334" y="54"/>
                  </a:lnTo>
                  <a:lnTo>
                    <a:pt x="344" y="28"/>
                  </a:lnTo>
                  <a:lnTo>
                    <a:pt x="350" y="0"/>
                  </a:lnTo>
                  <a:lnTo>
                    <a:pt x="334" y="15"/>
                  </a:lnTo>
                  <a:lnTo>
                    <a:pt x="315" y="28"/>
                  </a:lnTo>
                  <a:lnTo>
                    <a:pt x="296" y="39"/>
                  </a:lnTo>
                  <a:lnTo>
                    <a:pt x="274" y="49"/>
                  </a:lnTo>
                  <a:lnTo>
                    <a:pt x="250" y="59"/>
                  </a:lnTo>
                  <a:lnTo>
                    <a:pt x="224" y="64"/>
                  </a:lnTo>
                  <a:lnTo>
                    <a:pt x="198" y="69"/>
                  </a:lnTo>
                  <a:lnTo>
                    <a:pt x="170" y="71"/>
                  </a:lnTo>
                  <a:lnTo>
                    <a:pt x="145" y="71"/>
                  </a:lnTo>
                  <a:lnTo>
                    <a:pt x="119" y="70"/>
                  </a:lnTo>
                  <a:lnTo>
                    <a:pt x="96" y="66"/>
                  </a:lnTo>
                  <a:lnTo>
                    <a:pt x="73" y="61"/>
                  </a:lnTo>
                  <a:lnTo>
                    <a:pt x="53" y="53"/>
                  </a:lnTo>
                  <a:lnTo>
                    <a:pt x="33" y="45"/>
                  </a:lnTo>
                  <a:lnTo>
                    <a:pt x="16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7" name="Freeform 37"/>
            <p:cNvSpPr>
              <a:spLocks/>
            </p:cNvSpPr>
            <p:nvPr/>
          </p:nvSpPr>
          <p:spPr bwMode="auto">
            <a:xfrm>
              <a:off x="791" y="2471"/>
              <a:ext cx="175" cy="71"/>
            </a:xfrm>
            <a:custGeom>
              <a:avLst/>
              <a:gdLst>
                <a:gd name="T0" fmla="*/ 0 w 351"/>
                <a:gd name="T1" fmla="*/ 5 h 142"/>
                <a:gd name="T2" fmla="*/ 1 w 351"/>
                <a:gd name="T3" fmla="*/ 12 h 142"/>
                <a:gd name="T4" fmla="*/ 5 w 351"/>
                <a:gd name="T5" fmla="*/ 18 h 142"/>
                <a:gd name="T6" fmla="*/ 9 w 351"/>
                <a:gd name="T7" fmla="*/ 23 h 142"/>
                <a:gd name="T8" fmla="*/ 14 w 351"/>
                <a:gd name="T9" fmla="*/ 27 h 142"/>
                <a:gd name="T10" fmla="*/ 20 w 351"/>
                <a:gd name="T11" fmla="*/ 31 h 142"/>
                <a:gd name="T12" fmla="*/ 28 w 351"/>
                <a:gd name="T13" fmla="*/ 34 h 142"/>
                <a:gd name="T14" fmla="*/ 35 w 351"/>
                <a:gd name="T15" fmla="*/ 36 h 142"/>
                <a:gd name="T16" fmla="*/ 44 w 351"/>
                <a:gd name="T17" fmla="*/ 36 h 142"/>
                <a:gd name="T18" fmla="*/ 52 w 351"/>
                <a:gd name="T19" fmla="*/ 35 h 142"/>
                <a:gd name="T20" fmla="*/ 60 w 351"/>
                <a:gd name="T21" fmla="*/ 33 h 142"/>
                <a:gd name="T22" fmla="*/ 67 w 351"/>
                <a:gd name="T23" fmla="*/ 29 h 142"/>
                <a:gd name="T24" fmla="*/ 74 w 351"/>
                <a:gd name="T25" fmla="*/ 24 h 142"/>
                <a:gd name="T26" fmla="*/ 79 w 351"/>
                <a:gd name="T27" fmla="*/ 19 h 142"/>
                <a:gd name="T28" fmla="*/ 83 w 351"/>
                <a:gd name="T29" fmla="*/ 13 h 142"/>
                <a:gd name="T30" fmla="*/ 86 w 351"/>
                <a:gd name="T31" fmla="*/ 7 h 142"/>
                <a:gd name="T32" fmla="*/ 87 w 351"/>
                <a:gd name="T33" fmla="*/ 0 h 142"/>
                <a:gd name="T34" fmla="*/ 83 w 351"/>
                <a:gd name="T35" fmla="*/ 3 h 142"/>
                <a:gd name="T36" fmla="*/ 79 w 351"/>
                <a:gd name="T37" fmla="*/ 7 h 142"/>
                <a:gd name="T38" fmla="*/ 74 w 351"/>
                <a:gd name="T39" fmla="*/ 10 h 142"/>
                <a:gd name="T40" fmla="*/ 68 w 351"/>
                <a:gd name="T41" fmla="*/ 12 h 142"/>
                <a:gd name="T42" fmla="*/ 62 w 351"/>
                <a:gd name="T43" fmla="*/ 14 h 142"/>
                <a:gd name="T44" fmla="*/ 56 w 351"/>
                <a:gd name="T45" fmla="*/ 17 h 142"/>
                <a:gd name="T46" fmla="*/ 49 w 351"/>
                <a:gd name="T47" fmla="*/ 18 h 142"/>
                <a:gd name="T48" fmla="*/ 42 w 351"/>
                <a:gd name="T49" fmla="*/ 18 h 142"/>
                <a:gd name="T50" fmla="*/ 36 w 351"/>
                <a:gd name="T51" fmla="*/ 18 h 142"/>
                <a:gd name="T52" fmla="*/ 30 w 351"/>
                <a:gd name="T53" fmla="*/ 18 h 142"/>
                <a:gd name="T54" fmla="*/ 24 w 351"/>
                <a:gd name="T55" fmla="*/ 17 h 142"/>
                <a:gd name="T56" fmla="*/ 18 w 351"/>
                <a:gd name="T57" fmla="*/ 15 h 142"/>
                <a:gd name="T58" fmla="*/ 13 w 351"/>
                <a:gd name="T59" fmla="*/ 13 h 142"/>
                <a:gd name="T60" fmla="*/ 8 w 351"/>
                <a:gd name="T61" fmla="*/ 11 h 142"/>
                <a:gd name="T62" fmla="*/ 4 w 351"/>
                <a:gd name="T63" fmla="*/ 9 h 142"/>
                <a:gd name="T64" fmla="*/ 0 w 351"/>
                <a:gd name="T65" fmla="*/ 5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1"/>
                <a:gd name="T100" fmla="*/ 0 h 142"/>
                <a:gd name="T101" fmla="*/ 351 w 351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1" h="142">
                  <a:moveTo>
                    <a:pt x="0" y="23"/>
                  </a:moveTo>
                  <a:lnTo>
                    <a:pt x="7" y="49"/>
                  </a:lnTo>
                  <a:lnTo>
                    <a:pt x="20" y="72"/>
                  </a:lnTo>
                  <a:lnTo>
                    <a:pt x="36" y="93"/>
                  </a:lnTo>
                  <a:lnTo>
                    <a:pt x="58" y="110"/>
                  </a:lnTo>
                  <a:lnTo>
                    <a:pt x="83" y="125"/>
                  </a:lnTo>
                  <a:lnTo>
                    <a:pt x="112" y="135"/>
                  </a:lnTo>
                  <a:lnTo>
                    <a:pt x="142" y="141"/>
                  </a:lnTo>
                  <a:lnTo>
                    <a:pt x="176" y="142"/>
                  </a:lnTo>
                  <a:lnTo>
                    <a:pt x="210" y="139"/>
                  </a:lnTo>
                  <a:lnTo>
                    <a:pt x="241" y="129"/>
                  </a:lnTo>
                  <a:lnTo>
                    <a:pt x="270" y="116"/>
                  </a:lnTo>
                  <a:lnTo>
                    <a:pt x="297" y="98"/>
                  </a:lnTo>
                  <a:lnTo>
                    <a:pt x="317" y="78"/>
                  </a:lnTo>
                  <a:lnTo>
                    <a:pt x="335" y="55"/>
                  </a:lnTo>
                  <a:lnTo>
                    <a:pt x="345" y="28"/>
                  </a:lnTo>
                  <a:lnTo>
                    <a:pt x="351" y="0"/>
                  </a:lnTo>
                  <a:lnTo>
                    <a:pt x="335" y="15"/>
                  </a:lnTo>
                  <a:lnTo>
                    <a:pt x="317" y="28"/>
                  </a:lnTo>
                  <a:lnTo>
                    <a:pt x="297" y="40"/>
                  </a:lnTo>
                  <a:lnTo>
                    <a:pt x="275" y="50"/>
                  </a:lnTo>
                  <a:lnTo>
                    <a:pt x="251" y="59"/>
                  </a:lnTo>
                  <a:lnTo>
                    <a:pt x="225" y="65"/>
                  </a:lnTo>
                  <a:lnTo>
                    <a:pt x="199" y="70"/>
                  </a:lnTo>
                  <a:lnTo>
                    <a:pt x="171" y="72"/>
                  </a:lnTo>
                  <a:lnTo>
                    <a:pt x="146" y="72"/>
                  </a:lnTo>
                  <a:lnTo>
                    <a:pt x="120" y="71"/>
                  </a:lnTo>
                  <a:lnTo>
                    <a:pt x="97" y="66"/>
                  </a:lnTo>
                  <a:lnTo>
                    <a:pt x="74" y="61"/>
                  </a:lnTo>
                  <a:lnTo>
                    <a:pt x="53" y="53"/>
                  </a:lnTo>
                  <a:lnTo>
                    <a:pt x="34" y="45"/>
                  </a:lnTo>
                  <a:lnTo>
                    <a:pt x="17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Freeform 38"/>
            <p:cNvSpPr>
              <a:spLocks/>
            </p:cNvSpPr>
            <p:nvPr/>
          </p:nvSpPr>
          <p:spPr bwMode="auto">
            <a:xfrm>
              <a:off x="403" y="2450"/>
              <a:ext cx="175" cy="71"/>
            </a:xfrm>
            <a:custGeom>
              <a:avLst/>
              <a:gdLst>
                <a:gd name="T0" fmla="*/ 0 w 349"/>
                <a:gd name="T1" fmla="*/ 6 h 141"/>
                <a:gd name="T2" fmla="*/ 2 w 349"/>
                <a:gd name="T3" fmla="*/ 12 h 141"/>
                <a:gd name="T4" fmla="*/ 5 w 349"/>
                <a:gd name="T5" fmla="*/ 18 h 141"/>
                <a:gd name="T6" fmla="*/ 9 w 349"/>
                <a:gd name="T7" fmla="*/ 23 h 141"/>
                <a:gd name="T8" fmla="*/ 15 w 349"/>
                <a:gd name="T9" fmla="*/ 28 h 141"/>
                <a:gd name="T10" fmla="*/ 21 w 349"/>
                <a:gd name="T11" fmla="*/ 31 h 141"/>
                <a:gd name="T12" fmla="*/ 28 w 349"/>
                <a:gd name="T13" fmla="*/ 34 h 141"/>
                <a:gd name="T14" fmla="*/ 36 w 349"/>
                <a:gd name="T15" fmla="*/ 35 h 141"/>
                <a:gd name="T16" fmla="*/ 44 w 349"/>
                <a:gd name="T17" fmla="*/ 36 h 141"/>
                <a:gd name="T18" fmla="*/ 52 w 349"/>
                <a:gd name="T19" fmla="*/ 35 h 141"/>
                <a:gd name="T20" fmla="*/ 60 w 349"/>
                <a:gd name="T21" fmla="*/ 33 h 141"/>
                <a:gd name="T22" fmla="*/ 68 w 349"/>
                <a:gd name="T23" fmla="*/ 29 h 141"/>
                <a:gd name="T24" fmla="*/ 74 w 349"/>
                <a:gd name="T25" fmla="*/ 25 h 141"/>
                <a:gd name="T26" fmla="*/ 80 w 349"/>
                <a:gd name="T27" fmla="*/ 20 h 141"/>
                <a:gd name="T28" fmla="*/ 84 w 349"/>
                <a:gd name="T29" fmla="*/ 14 h 141"/>
                <a:gd name="T30" fmla="*/ 86 w 349"/>
                <a:gd name="T31" fmla="*/ 7 h 141"/>
                <a:gd name="T32" fmla="*/ 88 w 349"/>
                <a:gd name="T33" fmla="*/ 0 h 141"/>
                <a:gd name="T34" fmla="*/ 84 w 349"/>
                <a:gd name="T35" fmla="*/ 4 h 141"/>
                <a:gd name="T36" fmla="*/ 79 w 349"/>
                <a:gd name="T37" fmla="*/ 7 h 141"/>
                <a:gd name="T38" fmla="*/ 74 w 349"/>
                <a:gd name="T39" fmla="*/ 10 h 141"/>
                <a:gd name="T40" fmla="*/ 69 w 349"/>
                <a:gd name="T41" fmla="*/ 13 h 141"/>
                <a:gd name="T42" fmla="*/ 63 w 349"/>
                <a:gd name="T43" fmla="*/ 15 h 141"/>
                <a:gd name="T44" fmla="*/ 57 w 349"/>
                <a:gd name="T45" fmla="*/ 16 h 141"/>
                <a:gd name="T46" fmla="*/ 50 w 349"/>
                <a:gd name="T47" fmla="*/ 18 h 141"/>
                <a:gd name="T48" fmla="*/ 43 w 349"/>
                <a:gd name="T49" fmla="*/ 18 h 141"/>
                <a:gd name="T50" fmla="*/ 36 w 349"/>
                <a:gd name="T51" fmla="*/ 18 h 141"/>
                <a:gd name="T52" fmla="*/ 30 w 349"/>
                <a:gd name="T53" fmla="*/ 18 h 141"/>
                <a:gd name="T54" fmla="*/ 24 w 349"/>
                <a:gd name="T55" fmla="*/ 17 h 141"/>
                <a:gd name="T56" fmla="*/ 19 w 349"/>
                <a:gd name="T57" fmla="*/ 15 h 141"/>
                <a:gd name="T58" fmla="*/ 14 w 349"/>
                <a:gd name="T59" fmla="*/ 14 h 141"/>
                <a:gd name="T60" fmla="*/ 9 w 349"/>
                <a:gd name="T61" fmla="*/ 12 h 141"/>
                <a:gd name="T62" fmla="*/ 4 w 349"/>
                <a:gd name="T63" fmla="*/ 9 h 141"/>
                <a:gd name="T64" fmla="*/ 0 w 349"/>
                <a:gd name="T65" fmla="*/ 6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9"/>
                <a:gd name="T100" fmla="*/ 0 h 141"/>
                <a:gd name="T101" fmla="*/ 349 w 349"/>
                <a:gd name="T102" fmla="*/ 141 h 1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9" h="141">
                  <a:moveTo>
                    <a:pt x="0" y="23"/>
                  </a:moveTo>
                  <a:lnTo>
                    <a:pt x="7" y="48"/>
                  </a:lnTo>
                  <a:lnTo>
                    <a:pt x="18" y="71"/>
                  </a:lnTo>
                  <a:lnTo>
                    <a:pt x="36" y="92"/>
                  </a:lnTo>
                  <a:lnTo>
                    <a:pt x="58" y="109"/>
                  </a:lnTo>
                  <a:lnTo>
                    <a:pt x="82" y="124"/>
                  </a:lnTo>
                  <a:lnTo>
                    <a:pt x="111" y="135"/>
                  </a:lnTo>
                  <a:lnTo>
                    <a:pt x="141" y="140"/>
                  </a:lnTo>
                  <a:lnTo>
                    <a:pt x="174" y="141"/>
                  </a:lnTo>
                  <a:lnTo>
                    <a:pt x="208" y="138"/>
                  </a:lnTo>
                  <a:lnTo>
                    <a:pt x="240" y="129"/>
                  </a:lnTo>
                  <a:lnTo>
                    <a:pt x="270" y="115"/>
                  </a:lnTo>
                  <a:lnTo>
                    <a:pt x="295" y="98"/>
                  </a:lnTo>
                  <a:lnTo>
                    <a:pt x="317" y="77"/>
                  </a:lnTo>
                  <a:lnTo>
                    <a:pt x="333" y="54"/>
                  </a:lnTo>
                  <a:lnTo>
                    <a:pt x="344" y="27"/>
                  </a:lnTo>
                  <a:lnTo>
                    <a:pt x="349" y="0"/>
                  </a:lnTo>
                  <a:lnTo>
                    <a:pt x="334" y="15"/>
                  </a:lnTo>
                  <a:lnTo>
                    <a:pt x="316" y="27"/>
                  </a:lnTo>
                  <a:lnTo>
                    <a:pt x="296" y="39"/>
                  </a:lnTo>
                  <a:lnTo>
                    <a:pt x="273" y="49"/>
                  </a:lnTo>
                  <a:lnTo>
                    <a:pt x="250" y="59"/>
                  </a:lnTo>
                  <a:lnTo>
                    <a:pt x="225" y="64"/>
                  </a:lnTo>
                  <a:lnTo>
                    <a:pt x="197" y="69"/>
                  </a:lnTo>
                  <a:lnTo>
                    <a:pt x="169" y="71"/>
                  </a:lnTo>
                  <a:lnTo>
                    <a:pt x="144" y="71"/>
                  </a:lnTo>
                  <a:lnTo>
                    <a:pt x="120" y="69"/>
                  </a:lnTo>
                  <a:lnTo>
                    <a:pt x="96" y="65"/>
                  </a:lnTo>
                  <a:lnTo>
                    <a:pt x="74" y="60"/>
                  </a:lnTo>
                  <a:lnTo>
                    <a:pt x="53" y="53"/>
                  </a:lnTo>
                  <a:lnTo>
                    <a:pt x="33" y="45"/>
                  </a:lnTo>
                  <a:lnTo>
                    <a:pt x="16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Freeform 39"/>
            <p:cNvSpPr>
              <a:spLocks/>
            </p:cNvSpPr>
            <p:nvPr/>
          </p:nvSpPr>
          <p:spPr bwMode="auto">
            <a:xfrm>
              <a:off x="829" y="2411"/>
              <a:ext cx="266" cy="103"/>
            </a:xfrm>
            <a:custGeom>
              <a:avLst/>
              <a:gdLst>
                <a:gd name="T0" fmla="*/ 1 w 533"/>
                <a:gd name="T1" fmla="*/ 10 h 208"/>
                <a:gd name="T2" fmla="*/ 4 w 533"/>
                <a:gd name="T3" fmla="*/ 19 h 208"/>
                <a:gd name="T4" fmla="*/ 10 w 533"/>
                <a:gd name="T5" fmla="*/ 27 h 208"/>
                <a:gd name="T6" fmla="*/ 17 w 533"/>
                <a:gd name="T7" fmla="*/ 35 h 208"/>
                <a:gd name="T8" fmla="*/ 25 w 533"/>
                <a:gd name="T9" fmla="*/ 41 h 208"/>
                <a:gd name="T10" fmla="*/ 35 w 533"/>
                <a:gd name="T11" fmla="*/ 46 h 208"/>
                <a:gd name="T12" fmla="*/ 47 w 533"/>
                <a:gd name="T13" fmla="*/ 50 h 208"/>
                <a:gd name="T14" fmla="*/ 59 w 533"/>
                <a:gd name="T15" fmla="*/ 51 h 208"/>
                <a:gd name="T16" fmla="*/ 72 w 533"/>
                <a:gd name="T17" fmla="*/ 51 h 208"/>
                <a:gd name="T18" fmla="*/ 84 w 533"/>
                <a:gd name="T19" fmla="*/ 49 h 208"/>
                <a:gd name="T20" fmla="*/ 96 w 533"/>
                <a:gd name="T21" fmla="*/ 45 h 208"/>
                <a:gd name="T22" fmla="*/ 107 w 533"/>
                <a:gd name="T23" fmla="*/ 39 h 208"/>
                <a:gd name="T24" fmla="*/ 116 w 533"/>
                <a:gd name="T25" fmla="*/ 32 h 208"/>
                <a:gd name="T26" fmla="*/ 123 w 533"/>
                <a:gd name="T27" fmla="*/ 24 h 208"/>
                <a:gd name="T28" fmla="*/ 129 w 533"/>
                <a:gd name="T29" fmla="*/ 15 h 208"/>
                <a:gd name="T30" fmla="*/ 132 w 533"/>
                <a:gd name="T31" fmla="*/ 5 h 208"/>
                <a:gd name="T32" fmla="*/ 130 w 533"/>
                <a:gd name="T33" fmla="*/ 3 h 208"/>
                <a:gd name="T34" fmla="*/ 123 w 533"/>
                <a:gd name="T35" fmla="*/ 7 h 208"/>
                <a:gd name="T36" fmla="*/ 116 w 533"/>
                <a:gd name="T37" fmla="*/ 12 h 208"/>
                <a:gd name="T38" fmla="*/ 108 w 533"/>
                <a:gd name="T39" fmla="*/ 16 h 208"/>
                <a:gd name="T40" fmla="*/ 99 w 533"/>
                <a:gd name="T41" fmla="*/ 20 h 208"/>
                <a:gd name="T42" fmla="*/ 90 w 533"/>
                <a:gd name="T43" fmla="*/ 22 h 208"/>
                <a:gd name="T44" fmla="*/ 80 w 533"/>
                <a:gd name="T45" fmla="*/ 24 h 208"/>
                <a:gd name="T46" fmla="*/ 69 w 533"/>
                <a:gd name="T47" fmla="*/ 25 h 208"/>
                <a:gd name="T48" fmla="*/ 59 w 533"/>
                <a:gd name="T49" fmla="*/ 25 h 208"/>
                <a:gd name="T50" fmla="*/ 50 w 533"/>
                <a:gd name="T51" fmla="*/ 24 h 208"/>
                <a:gd name="T52" fmla="*/ 40 w 533"/>
                <a:gd name="T53" fmla="*/ 23 h 208"/>
                <a:gd name="T54" fmla="*/ 32 w 533"/>
                <a:gd name="T55" fmla="*/ 21 h 208"/>
                <a:gd name="T56" fmla="*/ 23 w 533"/>
                <a:gd name="T57" fmla="*/ 18 h 208"/>
                <a:gd name="T58" fmla="*/ 16 w 533"/>
                <a:gd name="T59" fmla="*/ 15 h 208"/>
                <a:gd name="T60" fmla="*/ 9 w 533"/>
                <a:gd name="T61" fmla="*/ 12 h 208"/>
                <a:gd name="T62" fmla="*/ 3 w 533"/>
                <a:gd name="T63" fmla="*/ 7 h 2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3"/>
                <a:gd name="T97" fmla="*/ 0 h 208"/>
                <a:gd name="T98" fmla="*/ 533 w 533"/>
                <a:gd name="T99" fmla="*/ 208 h 2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3" h="208">
                  <a:moveTo>
                    <a:pt x="0" y="21"/>
                  </a:moveTo>
                  <a:lnTo>
                    <a:pt x="4" y="41"/>
                  </a:lnTo>
                  <a:lnTo>
                    <a:pt x="10" y="60"/>
                  </a:lnTo>
                  <a:lnTo>
                    <a:pt x="18" y="79"/>
                  </a:lnTo>
                  <a:lnTo>
                    <a:pt x="28" y="96"/>
                  </a:lnTo>
                  <a:lnTo>
                    <a:pt x="40" y="112"/>
                  </a:lnTo>
                  <a:lnTo>
                    <a:pt x="53" y="128"/>
                  </a:lnTo>
                  <a:lnTo>
                    <a:pt x="68" y="142"/>
                  </a:lnTo>
                  <a:lnTo>
                    <a:pt x="84" y="156"/>
                  </a:lnTo>
                  <a:lnTo>
                    <a:pt x="103" y="167"/>
                  </a:lnTo>
                  <a:lnTo>
                    <a:pt x="123" y="178"/>
                  </a:lnTo>
                  <a:lnTo>
                    <a:pt x="143" y="187"/>
                  </a:lnTo>
                  <a:lnTo>
                    <a:pt x="165" y="195"/>
                  </a:lnTo>
                  <a:lnTo>
                    <a:pt x="188" y="201"/>
                  </a:lnTo>
                  <a:lnTo>
                    <a:pt x="212" y="204"/>
                  </a:lnTo>
                  <a:lnTo>
                    <a:pt x="237" y="208"/>
                  </a:lnTo>
                  <a:lnTo>
                    <a:pt x="262" y="208"/>
                  </a:lnTo>
                  <a:lnTo>
                    <a:pt x="288" y="207"/>
                  </a:lnTo>
                  <a:lnTo>
                    <a:pt x="314" y="203"/>
                  </a:lnTo>
                  <a:lnTo>
                    <a:pt x="339" y="199"/>
                  </a:lnTo>
                  <a:lnTo>
                    <a:pt x="363" y="191"/>
                  </a:lnTo>
                  <a:lnTo>
                    <a:pt x="386" y="182"/>
                  </a:lnTo>
                  <a:lnTo>
                    <a:pt x="407" y="172"/>
                  </a:lnTo>
                  <a:lnTo>
                    <a:pt x="428" y="159"/>
                  </a:lnTo>
                  <a:lnTo>
                    <a:pt x="447" y="147"/>
                  </a:lnTo>
                  <a:lnTo>
                    <a:pt x="465" y="132"/>
                  </a:lnTo>
                  <a:lnTo>
                    <a:pt x="480" y="116"/>
                  </a:lnTo>
                  <a:lnTo>
                    <a:pt x="494" y="98"/>
                  </a:lnTo>
                  <a:lnTo>
                    <a:pt x="506" y="81"/>
                  </a:lnTo>
                  <a:lnTo>
                    <a:pt x="517" y="61"/>
                  </a:lnTo>
                  <a:lnTo>
                    <a:pt x="524" y="42"/>
                  </a:lnTo>
                  <a:lnTo>
                    <a:pt x="529" y="21"/>
                  </a:lnTo>
                  <a:lnTo>
                    <a:pt x="533" y="0"/>
                  </a:lnTo>
                  <a:lnTo>
                    <a:pt x="521" y="12"/>
                  </a:lnTo>
                  <a:lnTo>
                    <a:pt x="509" y="22"/>
                  </a:lnTo>
                  <a:lnTo>
                    <a:pt x="495" y="31"/>
                  </a:lnTo>
                  <a:lnTo>
                    <a:pt x="481" y="42"/>
                  </a:lnTo>
                  <a:lnTo>
                    <a:pt x="465" y="50"/>
                  </a:lnTo>
                  <a:lnTo>
                    <a:pt x="450" y="58"/>
                  </a:lnTo>
                  <a:lnTo>
                    <a:pt x="432" y="66"/>
                  </a:lnTo>
                  <a:lnTo>
                    <a:pt x="415" y="73"/>
                  </a:lnTo>
                  <a:lnTo>
                    <a:pt x="398" y="80"/>
                  </a:lnTo>
                  <a:lnTo>
                    <a:pt x="378" y="84"/>
                  </a:lnTo>
                  <a:lnTo>
                    <a:pt x="360" y="90"/>
                  </a:lnTo>
                  <a:lnTo>
                    <a:pt x="340" y="94"/>
                  </a:lnTo>
                  <a:lnTo>
                    <a:pt x="320" y="97"/>
                  </a:lnTo>
                  <a:lnTo>
                    <a:pt x="300" y="99"/>
                  </a:lnTo>
                  <a:lnTo>
                    <a:pt x="278" y="101"/>
                  </a:lnTo>
                  <a:lnTo>
                    <a:pt x="257" y="102"/>
                  </a:lnTo>
                  <a:lnTo>
                    <a:pt x="238" y="102"/>
                  </a:lnTo>
                  <a:lnTo>
                    <a:pt x="218" y="101"/>
                  </a:lnTo>
                  <a:lnTo>
                    <a:pt x="200" y="99"/>
                  </a:lnTo>
                  <a:lnTo>
                    <a:pt x="181" y="97"/>
                  </a:lnTo>
                  <a:lnTo>
                    <a:pt x="163" y="94"/>
                  </a:lnTo>
                  <a:lnTo>
                    <a:pt x="146" y="90"/>
                  </a:lnTo>
                  <a:lnTo>
                    <a:pt x="128" y="86"/>
                  </a:lnTo>
                  <a:lnTo>
                    <a:pt x="112" y="80"/>
                  </a:lnTo>
                  <a:lnTo>
                    <a:pt x="95" y="75"/>
                  </a:lnTo>
                  <a:lnTo>
                    <a:pt x="80" y="68"/>
                  </a:lnTo>
                  <a:lnTo>
                    <a:pt x="65" y="61"/>
                  </a:lnTo>
                  <a:lnTo>
                    <a:pt x="51" y="55"/>
                  </a:lnTo>
                  <a:lnTo>
                    <a:pt x="37" y="48"/>
                  </a:lnTo>
                  <a:lnTo>
                    <a:pt x="23" y="38"/>
                  </a:lnTo>
                  <a:lnTo>
                    <a:pt x="12" y="3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0" name="Freeform 40"/>
            <p:cNvSpPr>
              <a:spLocks/>
            </p:cNvSpPr>
            <p:nvPr/>
          </p:nvSpPr>
          <p:spPr bwMode="auto">
            <a:xfrm>
              <a:off x="735" y="2262"/>
              <a:ext cx="310" cy="125"/>
            </a:xfrm>
            <a:custGeom>
              <a:avLst/>
              <a:gdLst>
                <a:gd name="T0" fmla="*/ 1 w 620"/>
                <a:gd name="T1" fmla="*/ 16 h 250"/>
                <a:gd name="T2" fmla="*/ 5 w 620"/>
                <a:gd name="T3" fmla="*/ 27 h 250"/>
                <a:gd name="T4" fmla="*/ 11 w 620"/>
                <a:gd name="T5" fmla="*/ 37 h 250"/>
                <a:gd name="T6" fmla="*/ 20 w 620"/>
                <a:gd name="T7" fmla="*/ 45 h 250"/>
                <a:gd name="T8" fmla="*/ 30 w 620"/>
                <a:gd name="T9" fmla="*/ 52 h 250"/>
                <a:gd name="T10" fmla="*/ 42 w 620"/>
                <a:gd name="T11" fmla="*/ 58 h 250"/>
                <a:gd name="T12" fmla="*/ 55 w 620"/>
                <a:gd name="T13" fmla="*/ 61 h 250"/>
                <a:gd name="T14" fmla="*/ 70 w 620"/>
                <a:gd name="T15" fmla="*/ 63 h 250"/>
                <a:gd name="T16" fmla="*/ 85 w 620"/>
                <a:gd name="T17" fmla="*/ 62 h 250"/>
                <a:gd name="T18" fmla="*/ 99 w 620"/>
                <a:gd name="T19" fmla="*/ 59 h 250"/>
                <a:gd name="T20" fmla="*/ 113 w 620"/>
                <a:gd name="T21" fmla="*/ 55 h 250"/>
                <a:gd name="T22" fmla="*/ 125 w 620"/>
                <a:gd name="T23" fmla="*/ 48 h 250"/>
                <a:gd name="T24" fmla="*/ 136 w 620"/>
                <a:gd name="T25" fmla="*/ 39 h 250"/>
                <a:gd name="T26" fmla="*/ 145 w 620"/>
                <a:gd name="T27" fmla="*/ 29 h 250"/>
                <a:gd name="T28" fmla="*/ 151 w 620"/>
                <a:gd name="T29" fmla="*/ 19 h 250"/>
                <a:gd name="T30" fmla="*/ 154 w 620"/>
                <a:gd name="T31" fmla="*/ 6 h 250"/>
                <a:gd name="T32" fmla="*/ 152 w 620"/>
                <a:gd name="T33" fmla="*/ 4 h 250"/>
                <a:gd name="T34" fmla="*/ 144 w 620"/>
                <a:gd name="T35" fmla="*/ 10 h 250"/>
                <a:gd name="T36" fmla="*/ 136 w 620"/>
                <a:gd name="T37" fmla="*/ 15 h 250"/>
                <a:gd name="T38" fmla="*/ 126 w 620"/>
                <a:gd name="T39" fmla="*/ 20 h 250"/>
                <a:gd name="T40" fmla="*/ 116 w 620"/>
                <a:gd name="T41" fmla="*/ 24 h 250"/>
                <a:gd name="T42" fmla="*/ 105 w 620"/>
                <a:gd name="T43" fmla="*/ 28 h 250"/>
                <a:gd name="T44" fmla="*/ 93 w 620"/>
                <a:gd name="T45" fmla="*/ 30 h 250"/>
                <a:gd name="T46" fmla="*/ 81 w 620"/>
                <a:gd name="T47" fmla="*/ 31 h 250"/>
                <a:gd name="T48" fmla="*/ 70 w 620"/>
                <a:gd name="T49" fmla="*/ 31 h 250"/>
                <a:gd name="T50" fmla="*/ 58 w 620"/>
                <a:gd name="T51" fmla="*/ 31 h 250"/>
                <a:gd name="T52" fmla="*/ 47 w 620"/>
                <a:gd name="T53" fmla="*/ 30 h 250"/>
                <a:gd name="T54" fmla="*/ 38 w 620"/>
                <a:gd name="T55" fmla="*/ 28 h 250"/>
                <a:gd name="T56" fmla="*/ 27 w 620"/>
                <a:gd name="T57" fmla="*/ 25 h 250"/>
                <a:gd name="T58" fmla="*/ 19 w 620"/>
                <a:gd name="T59" fmla="*/ 22 h 250"/>
                <a:gd name="T60" fmla="*/ 10 w 620"/>
                <a:gd name="T61" fmla="*/ 18 h 250"/>
                <a:gd name="T62" fmla="*/ 3 w 620"/>
                <a:gd name="T63" fmla="*/ 13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0"/>
                <a:gd name="T97" fmla="*/ 0 h 250"/>
                <a:gd name="T98" fmla="*/ 620 w 620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0" h="250">
                  <a:moveTo>
                    <a:pt x="0" y="40"/>
                  </a:moveTo>
                  <a:lnTo>
                    <a:pt x="4" y="63"/>
                  </a:lnTo>
                  <a:lnTo>
                    <a:pt x="11" y="85"/>
                  </a:lnTo>
                  <a:lnTo>
                    <a:pt x="22" y="106"/>
                  </a:lnTo>
                  <a:lnTo>
                    <a:pt x="33" y="127"/>
                  </a:lnTo>
                  <a:lnTo>
                    <a:pt x="47" y="145"/>
                  </a:lnTo>
                  <a:lnTo>
                    <a:pt x="63" y="164"/>
                  </a:lnTo>
                  <a:lnTo>
                    <a:pt x="81" y="180"/>
                  </a:lnTo>
                  <a:lnTo>
                    <a:pt x="101" y="195"/>
                  </a:lnTo>
                  <a:lnTo>
                    <a:pt x="123" y="207"/>
                  </a:lnTo>
                  <a:lnTo>
                    <a:pt x="146" y="220"/>
                  </a:lnTo>
                  <a:lnTo>
                    <a:pt x="170" y="229"/>
                  </a:lnTo>
                  <a:lnTo>
                    <a:pt x="196" y="237"/>
                  </a:lnTo>
                  <a:lnTo>
                    <a:pt x="222" y="244"/>
                  </a:lnTo>
                  <a:lnTo>
                    <a:pt x="251" y="248"/>
                  </a:lnTo>
                  <a:lnTo>
                    <a:pt x="279" y="250"/>
                  </a:lnTo>
                  <a:lnTo>
                    <a:pt x="309" y="250"/>
                  </a:lnTo>
                  <a:lnTo>
                    <a:pt x="340" y="248"/>
                  </a:lnTo>
                  <a:lnTo>
                    <a:pt x="370" y="243"/>
                  </a:lnTo>
                  <a:lnTo>
                    <a:pt x="398" y="236"/>
                  </a:lnTo>
                  <a:lnTo>
                    <a:pt x="426" y="227"/>
                  </a:lnTo>
                  <a:lnTo>
                    <a:pt x="453" y="217"/>
                  </a:lnTo>
                  <a:lnTo>
                    <a:pt x="478" y="204"/>
                  </a:lnTo>
                  <a:lnTo>
                    <a:pt x="501" y="189"/>
                  </a:lnTo>
                  <a:lnTo>
                    <a:pt x="523" y="173"/>
                  </a:lnTo>
                  <a:lnTo>
                    <a:pt x="542" y="156"/>
                  </a:lnTo>
                  <a:lnTo>
                    <a:pt x="561" y="136"/>
                  </a:lnTo>
                  <a:lnTo>
                    <a:pt x="577" y="116"/>
                  </a:lnTo>
                  <a:lnTo>
                    <a:pt x="591" y="95"/>
                  </a:lnTo>
                  <a:lnTo>
                    <a:pt x="601" y="73"/>
                  </a:lnTo>
                  <a:lnTo>
                    <a:pt x="610" y="48"/>
                  </a:lnTo>
                  <a:lnTo>
                    <a:pt x="616" y="24"/>
                  </a:lnTo>
                  <a:lnTo>
                    <a:pt x="620" y="0"/>
                  </a:lnTo>
                  <a:lnTo>
                    <a:pt x="606" y="13"/>
                  </a:lnTo>
                  <a:lnTo>
                    <a:pt x="592" y="25"/>
                  </a:lnTo>
                  <a:lnTo>
                    <a:pt x="576" y="38"/>
                  </a:lnTo>
                  <a:lnTo>
                    <a:pt x="560" y="50"/>
                  </a:lnTo>
                  <a:lnTo>
                    <a:pt x="542" y="60"/>
                  </a:lnTo>
                  <a:lnTo>
                    <a:pt x="524" y="70"/>
                  </a:lnTo>
                  <a:lnTo>
                    <a:pt x="504" y="80"/>
                  </a:lnTo>
                  <a:lnTo>
                    <a:pt x="485" y="88"/>
                  </a:lnTo>
                  <a:lnTo>
                    <a:pt x="464" y="96"/>
                  </a:lnTo>
                  <a:lnTo>
                    <a:pt x="442" y="103"/>
                  </a:lnTo>
                  <a:lnTo>
                    <a:pt x="420" y="109"/>
                  </a:lnTo>
                  <a:lnTo>
                    <a:pt x="397" y="114"/>
                  </a:lnTo>
                  <a:lnTo>
                    <a:pt x="374" y="119"/>
                  </a:lnTo>
                  <a:lnTo>
                    <a:pt x="350" y="122"/>
                  </a:lnTo>
                  <a:lnTo>
                    <a:pt x="326" y="126"/>
                  </a:lnTo>
                  <a:lnTo>
                    <a:pt x="302" y="127"/>
                  </a:lnTo>
                  <a:lnTo>
                    <a:pt x="279" y="127"/>
                  </a:lnTo>
                  <a:lnTo>
                    <a:pt x="257" y="127"/>
                  </a:lnTo>
                  <a:lnTo>
                    <a:pt x="234" y="126"/>
                  </a:lnTo>
                  <a:lnTo>
                    <a:pt x="213" y="123"/>
                  </a:lnTo>
                  <a:lnTo>
                    <a:pt x="191" y="120"/>
                  </a:lnTo>
                  <a:lnTo>
                    <a:pt x="170" y="116"/>
                  </a:lnTo>
                  <a:lnTo>
                    <a:pt x="151" y="112"/>
                  </a:lnTo>
                  <a:lnTo>
                    <a:pt x="131" y="106"/>
                  </a:lnTo>
                  <a:lnTo>
                    <a:pt x="111" y="100"/>
                  </a:lnTo>
                  <a:lnTo>
                    <a:pt x="93" y="93"/>
                  </a:lnTo>
                  <a:lnTo>
                    <a:pt x="76" y="86"/>
                  </a:lnTo>
                  <a:lnTo>
                    <a:pt x="60" y="78"/>
                  </a:lnTo>
                  <a:lnTo>
                    <a:pt x="43" y="69"/>
                  </a:lnTo>
                  <a:lnTo>
                    <a:pt x="27" y="60"/>
                  </a:lnTo>
                  <a:lnTo>
                    <a:pt x="14" y="5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1" name="Freeform 41"/>
            <p:cNvSpPr>
              <a:spLocks/>
            </p:cNvSpPr>
            <p:nvPr/>
          </p:nvSpPr>
          <p:spPr bwMode="auto">
            <a:xfrm>
              <a:off x="1052" y="2403"/>
              <a:ext cx="277" cy="121"/>
            </a:xfrm>
            <a:custGeom>
              <a:avLst/>
              <a:gdLst>
                <a:gd name="T0" fmla="*/ 16 w 556"/>
                <a:gd name="T1" fmla="*/ 24 h 242"/>
                <a:gd name="T2" fmla="*/ 21 w 556"/>
                <a:gd name="T3" fmla="*/ 25 h 242"/>
                <a:gd name="T4" fmla="*/ 26 w 556"/>
                <a:gd name="T5" fmla="*/ 26 h 242"/>
                <a:gd name="T6" fmla="*/ 31 w 556"/>
                <a:gd name="T7" fmla="*/ 28 h 242"/>
                <a:gd name="T8" fmla="*/ 36 w 556"/>
                <a:gd name="T9" fmla="*/ 28 h 242"/>
                <a:gd name="T10" fmla="*/ 42 w 556"/>
                <a:gd name="T11" fmla="*/ 29 h 242"/>
                <a:gd name="T12" fmla="*/ 47 w 556"/>
                <a:gd name="T13" fmla="*/ 30 h 242"/>
                <a:gd name="T14" fmla="*/ 53 w 556"/>
                <a:gd name="T15" fmla="*/ 30 h 242"/>
                <a:gd name="T16" fmla="*/ 58 w 556"/>
                <a:gd name="T17" fmla="*/ 30 h 242"/>
                <a:gd name="T18" fmla="*/ 65 w 556"/>
                <a:gd name="T19" fmla="*/ 30 h 242"/>
                <a:gd name="T20" fmla="*/ 71 w 556"/>
                <a:gd name="T21" fmla="*/ 29 h 242"/>
                <a:gd name="T22" fmla="*/ 76 w 556"/>
                <a:gd name="T23" fmla="*/ 28 h 242"/>
                <a:gd name="T24" fmla="*/ 82 w 556"/>
                <a:gd name="T25" fmla="*/ 28 h 242"/>
                <a:gd name="T26" fmla="*/ 88 w 556"/>
                <a:gd name="T27" fmla="*/ 26 h 242"/>
                <a:gd name="T28" fmla="*/ 94 w 556"/>
                <a:gd name="T29" fmla="*/ 25 h 242"/>
                <a:gd name="T30" fmla="*/ 99 w 556"/>
                <a:gd name="T31" fmla="*/ 23 h 242"/>
                <a:gd name="T32" fmla="*/ 104 w 556"/>
                <a:gd name="T33" fmla="*/ 21 h 242"/>
                <a:gd name="T34" fmla="*/ 109 w 556"/>
                <a:gd name="T35" fmla="*/ 19 h 242"/>
                <a:gd name="T36" fmla="*/ 114 w 556"/>
                <a:gd name="T37" fmla="*/ 17 h 242"/>
                <a:gd name="T38" fmla="*/ 119 w 556"/>
                <a:gd name="T39" fmla="*/ 15 h 242"/>
                <a:gd name="T40" fmla="*/ 123 w 556"/>
                <a:gd name="T41" fmla="*/ 12 h 242"/>
                <a:gd name="T42" fmla="*/ 127 w 556"/>
                <a:gd name="T43" fmla="*/ 10 h 242"/>
                <a:gd name="T44" fmla="*/ 131 w 556"/>
                <a:gd name="T45" fmla="*/ 7 h 242"/>
                <a:gd name="T46" fmla="*/ 135 w 556"/>
                <a:gd name="T47" fmla="*/ 4 h 242"/>
                <a:gd name="T48" fmla="*/ 138 w 556"/>
                <a:gd name="T49" fmla="*/ 0 h 242"/>
                <a:gd name="T50" fmla="*/ 137 w 556"/>
                <a:gd name="T51" fmla="*/ 6 h 242"/>
                <a:gd name="T52" fmla="*/ 136 w 556"/>
                <a:gd name="T53" fmla="*/ 13 h 242"/>
                <a:gd name="T54" fmla="*/ 133 w 556"/>
                <a:gd name="T55" fmla="*/ 18 h 242"/>
                <a:gd name="T56" fmla="*/ 131 w 556"/>
                <a:gd name="T57" fmla="*/ 24 h 242"/>
                <a:gd name="T58" fmla="*/ 127 w 556"/>
                <a:gd name="T59" fmla="*/ 29 h 242"/>
                <a:gd name="T60" fmla="*/ 123 w 556"/>
                <a:gd name="T61" fmla="*/ 34 h 242"/>
                <a:gd name="T62" fmla="*/ 118 w 556"/>
                <a:gd name="T63" fmla="*/ 39 h 242"/>
                <a:gd name="T64" fmla="*/ 113 w 556"/>
                <a:gd name="T65" fmla="*/ 43 h 242"/>
                <a:gd name="T66" fmla="*/ 108 w 556"/>
                <a:gd name="T67" fmla="*/ 47 h 242"/>
                <a:gd name="T68" fmla="*/ 102 w 556"/>
                <a:gd name="T69" fmla="*/ 50 h 242"/>
                <a:gd name="T70" fmla="*/ 95 w 556"/>
                <a:gd name="T71" fmla="*/ 53 h 242"/>
                <a:gd name="T72" fmla="*/ 89 w 556"/>
                <a:gd name="T73" fmla="*/ 56 h 242"/>
                <a:gd name="T74" fmla="*/ 82 w 556"/>
                <a:gd name="T75" fmla="*/ 58 h 242"/>
                <a:gd name="T76" fmla="*/ 75 w 556"/>
                <a:gd name="T77" fmla="*/ 59 h 242"/>
                <a:gd name="T78" fmla="*/ 67 w 556"/>
                <a:gd name="T79" fmla="*/ 61 h 242"/>
                <a:gd name="T80" fmla="*/ 60 w 556"/>
                <a:gd name="T81" fmla="*/ 61 h 242"/>
                <a:gd name="T82" fmla="*/ 55 w 556"/>
                <a:gd name="T83" fmla="*/ 61 h 242"/>
                <a:gd name="T84" fmla="*/ 51 w 556"/>
                <a:gd name="T85" fmla="*/ 61 h 242"/>
                <a:gd name="T86" fmla="*/ 46 w 556"/>
                <a:gd name="T87" fmla="*/ 60 h 242"/>
                <a:gd name="T88" fmla="*/ 42 w 556"/>
                <a:gd name="T89" fmla="*/ 59 h 242"/>
                <a:gd name="T90" fmla="*/ 38 w 556"/>
                <a:gd name="T91" fmla="*/ 59 h 242"/>
                <a:gd name="T92" fmla="*/ 33 w 556"/>
                <a:gd name="T93" fmla="*/ 57 h 242"/>
                <a:gd name="T94" fmla="*/ 30 w 556"/>
                <a:gd name="T95" fmla="*/ 56 h 242"/>
                <a:gd name="T96" fmla="*/ 26 w 556"/>
                <a:gd name="T97" fmla="*/ 55 h 242"/>
                <a:gd name="T98" fmla="*/ 22 w 556"/>
                <a:gd name="T99" fmla="*/ 53 h 242"/>
                <a:gd name="T100" fmla="*/ 18 w 556"/>
                <a:gd name="T101" fmla="*/ 52 h 242"/>
                <a:gd name="T102" fmla="*/ 15 w 556"/>
                <a:gd name="T103" fmla="*/ 50 h 242"/>
                <a:gd name="T104" fmla="*/ 12 w 556"/>
                <a:gd name="T105" fmla="*/ 48 h 242"/>
                <a:gd name="T106" fmla="*/ 8 w 556"/>
                <a:gd name="T107" fmla="*/ 46 h 242"/>
                <a:gd name="T108" fmla="*/ 5 w 556"/>
                <a:gd name="T109" fmla="*/ 43 h 242"/>
                <a:gd name="T110" fmla="*/ 2 w 556"/>
                <a:gd name="T111" fmla="*/ 41 h 242"/>
                <a:gd name="T112" fmla="*/ 0 w 556"/>
                <a:gd name="T113" fmla="*/ 38 h 242"/>
                <a:gd name="T114" fmla="*/ 16 w 556"/>
                <a:gd name="T115" fmla="*/ 24 h 2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6"/>
                <a:gd name="T175" fmla="*/ 0 h 242"/>
                <a:gd name="T176" fmla="*/ 556 w 556"/>
                <a:gd name="T177" fmla="*/ 242 h 2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6" h="242">
                  <a:moveTo>
                    <a:pt x="65" y="94"/>
                  </a:moveTo>
                  <a:lnTo>
                    <a:pt x="84" y="99"/>
                  </a:lnTo>
                  <a:lnTo>
                    <a:pt x="105" y="104"/>
                  </a:lnTo>
                  <a:lnTo>
                    <a:pt x="126" y="109"/>
                  </a:lnTo>
                  <a:lnTo>
                    <a:pt x="147" y="112"/>
                  </a:lnTo>
                  <a:lnTo>
                    <a:pt x="169" y="114"/>
                  </a:lnTo>
                  <a:lnTo>
                    <a:pt x="190" y="117"/>
                  </a:lnTo>
                  <a:lnTo>
                    <a:pt x="212" y="118"/>
                  </a:lnTo>
                  <a:lnTo>
                    <a:pt x="235" y="118"/>
                  </a:lnTo>
                  <a:lnTo>
                    <a:pt x="260" y="117"/>
                  </a:lnTo>
                  <a:lnTo>
                    <a:pt x="285" y="115"/>
                  </a:lnTo>
                  <a:lnTo>
                    <a:pt x="308" y="112"/>
                  </a:lnTo>
                  <a:lnTo>
                    <a:pt x="332" y="109"/>
                  </a:lnTo>
                  <a:lnTo>
                    <a:pt x="354" y="104"/>
                  </a:lnTo>
                  <a:lnTo>
                    <a:pt x="377" y="98"/>
                  </a:lnTo>
                  <a:lnTo>
                    <a:pt x="398" y="91"/>
                  </a:lnTo>
                  <a:lnTo>
                    <a:pt x="420" y="84"/>
                  </a:lnTo>
                  <a:lnTo>
                    <a:pt x="439" y="76"/>
                  </a:lnTo>
                  <a:lnTo>
                    <a:pt x="459" y="67"/>
                  </a:lnTo>
                  <a:lnTo>
                    <a:pt x="477" y="58"/>
                  </a:lnTo>
                  <a:lnTo>
                    <a:pt x="495" y="47"/>
                  </a:lnTo>
                  <a:lnTo>
                    <a:pt x="512" y="37"/>
                  </a:lnTo>
                  <a:lnTo>
                    <a:pt x="528" y="26"/>
                  </a:lnTo>
                  <a:lnTo>
                    <a:pt x="542" y="13"/>
                  </a:lnTo>
                  <a:lnTo>
                    <a:pt x="556" y="0"/>
                  </a:lnTo>
                  <a:lnTo>
                    <a:pt x="552" y="24"/>
                  </a:lnTo>
                  <a:lnTo>
                    <a:pt x="545" y="49"/>
                  </a:lnTo>
                  <a:lnTo>
                    <a:pt x="536" y="72"/>
                  </a:lnTo>
                  <a:lnTo>
                    <a:pt x="525" y="94"/>
                  </a:lnTo>
                  <a:lnTo>
                    <a:pt x="511" y="114"/>
                  </a:lnTo>
                  <a:lnTo>
                    <a:pt x="495" y="134"/>
                  </a:lnTo>
                  <a:lnTo>
                    <a:pt x="476" y="154"/>
                  </a:lnTo>
                  <a:lnTo>
                    <a:pt x="455" y="170"/>
                  </a:lnTo>
                  <a:lnTo>
                    <a:pt x="434" y="186"/>
                  </a:lnTo>
                  <a:lnTo>
                    <a:pt x="409" y="200"/>
                  </a:lnTo>
                  <a:lnTo>
                    <a:pt x="384" y="212"/>
                  </a:lnTo>
                  <a:lnTo>
                    <a:pt x="358" y="223"/>
                  </a:lnTo>
                  <a:lnTo>
                    <a:pt x="330" y="231"/>
                  </a:lnTo>
                  <a:lnTo>
                    <a:pt x="301" y="236"/>
                  </a:lnTo>
                  <a:lnTo>
                    <a:pt x="271" y="241"/>
                  </a:lnTo>
                  <a:lnTo>
                    <a:pt x="240" y="242"/>
                  </a:lnTo>
                  <a:lnTo>
                    <a:pt x="222" y="242"/>
                  </a:lnTo>
                  <a:lnTo>
                    <a:pt x="204" y="241"/>
                  </a:lnTo>
                  <a:lnTo>
                    <a:pt x="186" y="239"/>
                  </a:lnTo>
                  <a:lnTo>
                    <a:pt x="169" y="236"/>
                  </a:lnTo>
                  <a:lnTo>
                    <a:pt x="152" y="233"/>
                  </a:lnTo>
                  <a:lnTo>
                    <a:pt x="135" y="228"/>
                  </a:lnTo>
                  <a:lnTo>
                    <a:pt x="120" y="224"/>
                  </a:lnTo>
                  <a:lnTo>
                    <a:pt x="104" y="218"/>
                  </a:lnTo>
                  <a:lnTo>
                    <a:pt x="89" y="212"/>
                  </a:lnTo>
                  <a:lnTo>
                    <a:pt x="74" y="205"/>
                  </a:lnTo>
                  <a:lnTo>
                    <a:pt x="60" y="197"/>
                  </a:lnTo>
                  <a:lnTo>
                    <a:pt x="48" y="189"/>
                  </a:lnTo>
                  <a:lnTo>
                    <a:pt x="35" y="181"/>
                  </a:lnTo>
                  <a:lnTo>
                    <a:pt x="22" y="172"/>
                  </a:lnTo>
                  <a:lnTo>
                    <a:pt x="11" y="162"/>
                  </a:lnTo>
                  <a:lnTo>
                    <a:pt x="0" y="151"/>
                  </a:lnTo>
                  <a:lnTo>
                    <a:pt x="65" y="94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2" name="Freeform 42"/>
            <p:cNvSpPr>
              <a:spLocks/>
            </p:cNvSpPr>
            <p:nvPr/>
          </p:nvSpPr>
          <p:spPr bwMode="auto">
            <a:xfrm>
              <a:off x="883" y="2061"/>
              <a:ext cx="463" cy="327"/>
            </a:xfrm>
            <a:custGeom>
              <a:avLst/>
              <a:gdLst>
                <a:gd name="T0" fmla="*/ 126 w 925"/>
                <a:gd name="T1" fmla="*/ 89 h 652"/>
                <a:gd name="T2" fmla="*/ 135 w 925"/>
                <a:gd name="T3" fmla="*/ 86 h 652"/>
                <a:gd name="T4" fmla="*/ 144 w 925"/>
                <a:gd name="T5" fmla="*/ 84 h 652"/>
                <a:gd name="T6" fmla="*/ 154 w 925"/>
                <a:gd name="T7" fmla="*/ 84 h 652"/>
                <a:gd name="T8" fmla="*/ 166 w 925"/>
                <a:gd name="T9" fmla="*/ 84 h 652"/>
                <a:gd name="T10" fmla="*/ 180 w 925"/>
                <a:gd name="T11" fmla="*/ 88 h 652"/>
                <a:gd name="T12" fmla="*/ 193 w 925"/>
                <a:gd name="T13" fmla="*/ 95 h 652"/>
                <a:gd name="T14" fmla="*/ 204 w 925"/>
                <a:gd name="T15" fmla="*/ 104 h 652"/>
                <a:gd name="T16" fmla="*/ 213 w 925"/>
                <a:gd name="T17" fmla="*/ 114 h 652"/>
                <a:gd name="T18" fmla="*/ 220 w 925"/>
                <a:gd name="T19" fmla="*/ 127 h 652"/>
                <a:gd name="T20" fmla="*/ 225 w 925"/>
                <a:gd name="T21" fmla="*/ 141 h 652"/>
                <a:gd name="T22" fmla="*/ 227 w 925"/>
                <a:gd name="T23" fmla="*/ 156 h 652"/>
                <a:gd name="T24" fmla="*/ 228 w 925"/>
                <a:gd name="T25" fmla="*/ 159 h 652"/>
                <a:gd name="T26" fmla="*/ 231 w 925"/>
                <a:gd name="T27" fmla="*/ 148 h 652"/>
                <a:gd name="T28" fmla="*/ 232 w 925"/>
                <a:gd name="T29" fmla="*/ 135 h 652"/>
                <a:gd name="T30" fmla="*/ 230 w 925"/>
                <a:gd name="T31" fmla="*/ 119 h 652"/>
                <a:gd name="T32" fmla="*/ 226 w 925"/>
                <a:gd name="T33" fmla="*/ 105 h 652"/>
                <a:gd name="T34" fmla="*/ 220 w 925"/>
                <a:gd name="T35" fmla="*/ 92 h 652"/>
                <a:gd name="T36" fmla="*/ 211 w 925"/>
                <a:gd name="T37" fmla="*/ 81 h 652"/>
                <a:gd name="T38" fmla="*/ 200 w 925"/>
                <a:gd name="T39" fmla="*/ 72 h 652"/>
                <a:gd name="T40" fmla="*/ 188 w 925"/>
                <a:gd name="T41" fmla="*/ 65 h 652"/>
                <a:gd name="T42" fmla="*/ 174 w 925"/>
                <a:gd name="T43" fmla="*/ 62 h 652"/>
                <a:gd name="T44" fmla="*/ 162 w 925"/>
                <a:gd name="T45" fmla="*/ 61 h 652"/>
                <a:gd name="T46" fmla="*/ 154 w 925"/>
                <a:gd name="T47" fmla="*/ 61 h 652"/>
                <a:gd name="T48" fmla="*/ 145 w 925"/>
                <a:gd name="T49" fmla="*/ 63 h 652"/>
                <a:gd name="T50" fmla="*/ 137 w 925"/>
                <a:gd name="T51" fmla="*/ 66 h 652"/>
                <a:gd name="T52" fmla="*/ 132 w 925"/>
                <a:gd name="T53" fmla="*/ 61 h 652"/>
                <a:gd name="T54" fmla="*/ 129 w 925"/>
                <a:gd name="T55" fmla="*/ 48 h 652"/>
                <a:gd name="T56" fmla="*/ 124 w 925"/>
                <a:gd name="T57" fmla="*/ 37 h 652"/>
                <a:gd name="T58" fmla="*/ 117 w 925"/>
                <a:gd name="T59" fmla="*/ 26 h 652"/>
                <a:gd name="T60" fmla="*/ 108 w 925"/>
                <a:gd name="T61" fmla="*/ 17 h 652"/>
                <a:gd name="T62" fmla="*/ 99 w 925"/>
                <a:gd name="T63" fmla="*/ 10 h 652"/>
                <a:gd name="T64" fmla="*/ 87 w 925"/>
                <a:gd name="T65" fmla="*/ 4 h 652"/>
                <a:gd name="T66" fmla="*/ 75 w 925"/>
                <a:gd name="T67" fmla="*/ 1 h 652"/>
                <a:gd name="T68" fmla="*/ 63 w 925"/>
                <a:gd name="T69" fmla="*/ 0 h 652"/>
                <a:gd name="T70" fmla="*/ 53 w 925"/>
                <a:gd name="T71" fmla="*/ 1 h 652"/>
                <a:gd name="T72" fmla="*/ 43 w 925"/>
                <a:gd name="T73" fmla="*/ 4 h 652"/>
                <a:gd name="T74" fmla="*/ 33 w 925"/>
                <a:gd name="T75" fmla="*/ 8 h 652"/>
                <a:gd name="T76" fmla="*/ 24 w 925"/>
                <a:gd name="T77" fmla="*/ 13 h 652"/>
                <a:gd name="T78" fmla="*/ 16 w 925"/>
                <a:gd name="T79" fmla="*/ 20 h 652"/>
                <a:gd name="T80" fmla="*/ 9 w 925"/>
                <a:gd name="T81" fmla="*/ 27 h 652"/>
                <a:gd name="T82" fmla="*/ 3 w 925"/>
                <a:gd name="T83" fmla="*/ 36 h 652"/>
                <a:gd name="T84" fmla="*/ 3 w 925"/>
                <a:gd name="T85" fmla="*/ 38 h 652"/>
                <a:gd name="T86" fmla="*/ 9 w 925"/>
                <a:gd name="T87" fmla="*/ 34 h 652"/>
                <a:gd name="T88" fmla="*/ 15 w 925"/>
                <a:gd name="T89" fmla="*/ 31 h 652"/>
                <a:gd name="T90" fmla="*/ 22 w 925"/>
                <a:gd name="T91" fmla="*/ 28 h 652"/>
                <a:gd name="T92" fmla="*/ 29 w 925"/>
                <a:gd name="T93" fmla="*/ 25 h 652"/>
                <a:gd name="T94" fmla="*/ 35 w 925"/>
                <a:gd name="T95" fmla="*/ 24 h 652"/>
                <a:gd name="T96" fmla="*/ 43 w 925"/>
                <a:gd name="T97" fmla="*/ 23 h 652"/>
                <a:gd name="T98" fmla="*/ 50 w 925"/>
                <a:gd name="T99" fmla="*/ 23 h 652"/>
                <a:gd name="T100" fmla="*/ 61 w 925"/>
                <a:gd name="T101" fmla="*/ 23 h 652"/>
                <a:gd name="T102" fmla="*/ 74 w 925"/>
                <a:gd name="T103" fmla="*/ 26 h 652"/>
                <a:gd name="T104" fmla="*/ 86 w 925"/>
                <a:gd name="T105" fmla="*/ 32 h 652"/>
                <a:gd name="T106" fmla="*/ 96 w 925"/>
                <a:gd name="T107" fmla="*/ 39 h 652"/>
                <a:gd name="T108" fmla="*/ 105 w 925"/>
                <a:gd name="T109" fmla="*/ 48 h 652"/>
                <a:gd name="T110" fmla="*/ 112 w 925"/>
                <a:gd name="T111" fmla="*/ 59 h 652"/>
                <a:gd name="T112" fmla="*/ 118 w 925"/>
                <a:gd name="T113" fmla="*/ 71 h 652"/>
                <a:gd name="T114" fmla="*/ 121 w 925"/>
                <a:gd name="T115" fmla="*/ 84 h 6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5"/>
                <a:gd name="T175" fmla="*/ 0 h 652"/>
                <a:gd name="T176" fmla="*/ 925 w 925"/>
                <a:gd name="T177" fmla="*/ 652 h 6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5" h="652">
                  <a:moveTo>
                    <a:pt x="487" y="361"/>
                  </a:moveTo>
                  <a:lnTo>
                    <a:pt x="503" y="354"/>
                  </a:lnTo>
                  <a:lnTo>
                    <a:pt x="521" y="347"/>
                  </a:lnTo>
                  <a:lnTo>
                    <a:pt x="539" y="342"/>
                  </a:lnTo>
                  <a:lnTo>
                    <a:pt x="556" y="338"/>
                  </a:lnTo>
                  <a:lnTo>
                    <a:pt x="575" y="334"/>
                  </a:lnTo>
                  <a:lnTo>
                    <a:pt x="593" y="333"/>
                  </a:lnTo>
                  <a:lnTo>
                    <a:pt x="613" y="332"/>
                  </a:lnTo>
                  <a:lnTo>
                    <a:pt x="631" y="332"/>
                  </a:lnTo>
                  <a:lnTo>
                    <a:pt x="661" y="335"/>
                  </a:lnTo>
                  <a:lnTo>
                    <a:pt x="691" y="342"/>
                  </a:lnTo>
                  <a:lnTo>
                    <a:pt x="719" y="350"/>
                  </a:lnTo>
                  <a:lnTo>
                    <a:pt x="745" y="363"/>
                  </a:lnTo>
                  <a:lnTo>
                    <a:pt x="771" y="377"/>
                  </a:lnTo>
                  <a:lnTo>
                    <a:pt x="794" y="393"/>
                  </a:lnTo>
                  <a:lnTo>
                    <a:pt x="814" y="413"/>
                  </a:lnTo>
                  <a:lnTo>
                    <a:pt x="834" y="433"/>
                  </a:lnTo>
                  <a:lnTo>
                    <a:pt x="852" y="455"/>
                  </a:lnTo>
                  <a:lnTo>
                    <a:pt x="867" y="479"/>
                  </a:lnTo>
                  <a:lnTo>
                    <a:pt x="880" y="506"/>
                  </a:lnTo>
                  <a:lnTo>
                    <a:pt x="890" y="532"/>
                  </a:lnTo>
                  <a:lnTo>
                    <a:pt x="899" y="561"/>
                  </a:lnTo>
                  <a:lnTo>
                    <a:pt x="904" y="591"/>
                  </a:lnTo>
                  <a:lnTo>
                    <a:pt x="907" y="621"/>
                  </a:lnTo>
                  <a:lnTo>
                    <a:pt x="905" y="652"/>
                  </a:lnTo>
                  <a:lnTo>
                    <a:pt x="912" y="632"/>
                  </a:lnTo>
                  <a:lnTo>
                    <a:pt x="917" y="611"/>
                  </a:lnTo>
                  <a:lnTo>
                    <a:pt x="922" y="589"/>
                  </a:lnTo>
                  <a:lnTo>
                    <a:pt x="924" y="567"/>
                  </a:lnTo>
                  <a:lnTo>
                    <a:pt x="925" y="536"/>
                  </a:lnTo>
                  <a:lnTo>
                    <a:pt x="924" y="505"/>
                  </a:lnTo>
                  <a:lnTo>
                    <a:pt x="919" y="475"/>
                  </a:lnTo>
                  <a:lnTo>
                    <a:pt x="912" y="446"/>
                  </a:lnTo>
                  <a:lnTo>
                    <a:pt x="903" y="418"/>
                  </a:lnTo>
                  <a:lnTo>
                    <a:pt x="892" y="392"/>
                  </a:lnTo>
                  <a:lnTo>
                    <a:pt x="877" y="366"/>
                  </a:lnTo>
                  <a:lnTo>
                    <a:pt x="860" y="343"/>
                  </a:lnTo>
                  <a:lnTo>
                    <a:pt x="842" y="323"/>
                  </a:lnTo>
                  <a:lnTo>
                    <a:pt x="821" y="304"/>
                  </a:lnTo>
                  <a:lnTo>
                    <a:pt x="799" y="287"/>
                  </a:lnTo>
                  <a:lnTo>
                    <a:pt x="776" y="273"/>
                  </a:lnTo>
                  <a:lnTo>
                    <a:pt x="751" y="260"/>
                  </a:lnTo>
                  <a:lnTo>
                    <a:pt x="723" y="251"/>
                  </a:lnTo>
                  <a:lnTo>
                    <a:pt x="696" y="245"/>
                  </a:lnTo>
                  <a:lnTo>
                    <a:pt x="667" y="242"/>
                  </a:lnTo>
                  <a:lnTo>
                    <a:pt x="648" y="242"/>
                  </a:lnTo>
                  <a:lnTo>
                    <a:pt x="631" y="243"/>
                  </a:lnTo>
                  <a:lnTo>
                    <a:pt x="614" y="244"/>
                  </a:lnTo>
                  <a:lnTo>
                    <a:pt x="597" y="248"/>
                  </a:lnTo>
                  <a:lnTo>
                    <a:pt x="579" y="252"/>
                  </a:lnTo>
                  <a:lnTo>
                    <a:pt x="562" y="257"/>
                  </a:lnTo>
                  <a:lnTo>
                    <a:pt x="546" y="264"/>
                  </a:lnTo>
                  <a:lnTo>
                    <a:pt x="530" y="271"/>
                  </a:lnTo>
                  <a:lnTo>
                    <a:pt x="526" y="244"/>
                  </a:lnTo>
                  <a:lnTo>
                    <a:pt x="522" y="218"/>
                  </a:lnTo>
                  <a:lnTo>
                    <a:pt x="515" y="192"/>
                  </a:lnTo>
                  <a:lnTo>
                    <a:pt x="506" y="168"/>
                  </a:lnTo>
                  <a:lnTo>
                    <a:pt x="494" y="145"/>
                  </a:lnTo>
                  <a:lnTo>
                    <a:pt x="481" y="123"/>
                  </a:lnTo>
                  <a:lnTo>
                    <a:pt x="466" y="103"/>
                  </a:lnTo>
                  <a:lnTo>
                    <a:pt x="450" y="83"/>
                  </a:lnTo>
                  <a:lnTo>
                    <a:pt x="432" y="66"/>
                  </a:lnTo>
                  <a:lnTo>
                    <a:pt x="413" y="51"/>
                  </a:lnTo>
                  <a:lnTo>
                    <a:pt x="393" y="37"/>
                  </a:lnTo>
                  <a:lnTo>
                    <a:pt x="371" y="25"/>
                  </a:lnTo>
                  <a:lnTo>
                    <a:pt x="348" y="15"/>
                  </a:lnTo>
                  <a:lnTo>
                    <a:pt x="323" y="8"/>
                  </a:lnTo>
                  <a:lnTo>
                    <a:pt x="299" y="2"/>
                  </a:lnTo>
                  <a:lnTo>
                    <a:pt x="273" y="0"/>
                  </a:lnTo>
                  <a:lnTo>
                    <a:pt x="252" y="0"/>
                  </a:lnTo>
                  <a:lnTo>
                    <a:pt x="230" y="1"/>
                  </a:lnTo>
                  <a:lnTo>
                    <a:pt x="209" y="3"/>
                  </a:lnTo>
                  <a:lnTo>
                    <a:pt x="190" y="8"/>
                  </a:lnTo>
                  <a:lnTo>
                    <a:pt x="170" y="14"/>
                  </a:lnTo>
                  <a:lnTo>
                    <a:pt x="151" y="21"/>
                  </a:lnTo>
                  <a:lnTo>
                    <a:pt x="132" y="30"/>
                  </a:lnTo>
                  <a:lnTo>
                    <a:pt x="114" y="40"/>
                  </a:lnTo>
                  <a:lnTo>
                    <a:pt x="96" y="52"/>
                  </a:lnTo>
                  <a:lnTo>
                    <a:pt x="80" y="63"/>
                  </a:lnTo>
                  <a:lnTo>
                    <a:pt x="64" y="77"/>
                  </a:lnTo>
                  <a:lnTo>
                    <a:pt x="49" y="92"/>
                  </a:lnTo>
                  <a:lnTo>
                    <a:pt x="35" y="108"/>
                  </a:lnTo>
                  <a:lnTo>
                    <a:pt x="23" y="124"/>
                  </a:lnTo>
                  <a:lnTo>
                    <a:pt x="10" y="143"/>
                  </a:lnTo>
                  <a:lnTo>
                    <a:pt x="0" y="161"/>
                  </a:lnTo>
                  <a:lnTo>
                    <a:pt x="11" y="152"/>
                  </a:lnTo>
                  <a:lnTo>
                    <a:pt x="23" y="144"/>
                  </a:lnTo>
                  <a:lnTo>
                    <a:pt x="34" y="136"/>
                  </a:lnTo>
                  <a:lnTo>
                    <a:pt x="47" y="128"/>
                  </a:lnTo>
                  <a:lnTo>
                    <a:pt x="60" y="122"/>
                  </a:lnTo>
                  <a:lnTo>
                    <a:pt x="72" y="115"/>
                  </a:lnTo>
                  <a:lnTo>
                    <a:pt x="85" y="109"/>
                  </a:lnTo>
                  <a:lnTo>
                    <a:pt x="99" y="105"/>
                  </a:lnTo>
                  <a:lnTo>
                    <a:pt x="113" y="100"/>
                  </a:lnTo>
                  <a:lnTo>
                    <a:pt x="126" y="97"/>
                  </a:lnTo>
                  <a:lnTo>
                    <a:pt x="140" y="93"/>
                  </a:lnTo>
                  <a:lnTo>
                    <a:pt x="155" y="91"/>
                  </a:lnTo>
                  <a:lnTo>
                    <a:pt x="169" y="90"/>
                  </a:lnTo>
                  <a:lnTo>
                    <a:pt x="184" y="89"/>
                  </a:lnTo>
                  <a:lnTo>
                    <a:pt x="199" y="89"/>
                  </a:lnTo>
                  <a:lnTo>
                    <a:pt x="214" y="89"/>
                  </a:lnTo>
                  <a:lnTo>
                    <a:pt x="242" y="91"/>
                  </a:lnTo>
                  <a:lnTo>
                    <a:pt x="268" y="97"/>
                  </a:lnTo>
                  <a:lnTo>
                    <a:pt x="294" y="104"/>
                  </a:lnTo>
                  <a:lnTo>
                    <a:pt x="318" y="114"/>
                  </a:lnTo>
                  <a:lnTo>
                    <a:pt x="341" y="126"/>
                  </a:lnTo>
                  <a:lnTo>
                    <a:pt x="363" y="139"/>
                  </a:lnTo>
                  <a:lnTo>
                    <a:pt x="382" y="156"/>
                  </a:lnTo>
                  <a:lnTo>
                    <a:pt x="402" y="173"/>
                  </a:lnTo>
                  <a:lnTo>
                    <a:pt x="419" y="192"/>
                  </a:lnTo>
                  <a:lnTo>
                    <a:pt x="434" y="212"/>
                  </a:lnTo>
                  <a:lnTo>
                    <a:pt x="448" y="234"/>
                  </a:lnTo>
                  <a:lnTo>
                    <a:pt x="461" y="258"/>
                  </a:lnTo>
                  <a:lnTo>
                    <a:pt x="470" y="282"/>
                  </a:lnTo>
                  <a:lnTo>
                    <a:pt x="478" y="308"/>
                  </a:lnTo>
                  <a:lnTo>
                    <a:pt x="484" y="333"/>
                  </a:lnTo>
                  <a:lnTo>
                    <a:pt x="487" y="361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3" name="Freeform 43"/>
            <p:cNvSpPr>
              <a:spLocks/>
            </p:cNvSpPr>
            <p:nvPr/>
          </p:nvSpPr>
          <p:spPr bwMode="auto">
            <a:xfrm>
              <a:off x="193" y="2204"/>
              <a:ext cx="162" cy="216"/>
            </a:xfrm>
            <a:custGeom>
              <a:avLst/>
              <a:gdLst>
                <a:gd name="T0" fmla="*/ 81 w 324"/>
                <a:gd name="T1" fmla="*/ 7 h 431"/>
                <a:gd name="T2" fmla="*/ 79 w 324"/>
                <a:gd name="T3" fmla="*/ 6 h 431"/>
                <a:gd name="T4" fmla="*/ 76 w 324"/>
                <a:gd name="T5" fmla="*/ 4 h 431"/>
                <a:gd name="T6" fmla="*/ 73 w 324"/>
                <a:gd name="T7" fmla="*/ 3 h 431"/>
                <a:gd name="T8" fmla="*/ 70 w 324"/>
                <a:gd name="T9" fmla="*/ 2 h 431"/>
                <a:gd name="T10" fmla="*/ 68 w 324"/>
                <a:gd name="T11" fmla="*/ 1 h 431"/>
                <a:gd name="T12" fmla="*/ 65 w 324"/>
                <a:gd name="T13" fmla="*/ 1 h 431"/>
                <a:gd name="T14" fmla="*/ 61 w 324"/>
                <a:gd name="T15" fmla="*/ 1 h 431"/>
                <a:gd name="T16" fmla="*/ 58 w 324"/>
                <a:gd name="T17" fmla="*/ 0 h 431"/>
                <a:gd name="T18" fmla="*/ 52 w 324"/>
                <a:gd name="T19" fmla="*/ 1 h 431"/>
                <a:gd name="T20" fmla="*/ 47 w 324"/>
                <a:gd name="T21" fmla="*/ 1 h 431"/>
                <a:gd name="T22" fmla="*/ 41 w 324"/>
                <a:gd name="T23" fmla="*/ 3 h 431"/>
                <a:gd name="T24" fmla="*/ 37 w 324"/>
                <a:gd name="T25" fmla="*/ 5 h 431"/>
                <a:gd name="T26" fmla="*/ 31 w 324"/>
                <a:gd name="T27" fmla="*/ 8 h 431"/>
                <a:gd name="T28" fmla="*/ 26 w 324"/>
                <a:gd name="T29" fmla="*/ 11 h 431"/>
                <a:gd name="T30" fmla="*/ 22 w 324"/>
                <a:gd name="T31" fmla="*/ 15 h 431"/>
                <a:gd name="T32" fmla="*/ 19 w 324"/>
                <a:gd name="T33" fmla="*/ 19 h 431"/>
                <a:gd name="T34" fmla="*/ 14 w 324"/>
                <a:gd name="T35" fmla="*/ 24 h 431"/>
                <a:gd name="T36" fmla="*/ 11 w 324"/>
                <a:gd name="T37" fmla="*/ 29 h 431"/>
                <a:gd name="T38" fmla="*/ 9 w 324"/>
                <a:gd name="T39" fmla="*/ 34 h 431"/>
                <a:gd name="T40" fmla="*/ 5 w 324"/>
                <a:gd name="T41" fmla="*/ 40 h 431"/>
                <a:gd name="T42" fmla="*/ 3 w 324"/>
                <a:gd name="T43" fmla="*/ 46 h 431"/>
                <a:gd name="T44" fmla="*/ 1 w 324"/>
                <a:gd name="T45" fmla="*/ 52 h 431"/>
                <a:gd name="T46" fmla="*/ 1 w 324"/>
                <a:gd name="T47" fmla="*/ 59 h 431"/>
                <a:gd name="T48" fmla="*/ 0 w 324"/>
                <a:gd name="T49" fmla="*/ 65 h 431"/>
                <a:gd name="T50" fmla="*/ 0 w 324"/>
                <a:gd name="T51" fmla="*/ 71 h 431"/>
                <a:gd name="T52" fmla="*/ 1 w 324"/>
                <a:gd name="T53" fmla="*/ 77 h 431"/>
                <a:gd name="T54" fmla="*/ 1 w 324"/>
                <a:gd name="T55" fmla="*/ 83 h 431"/>
                <a:gd name="T56" fmla="*/ 3 w 324"/>
                <a:gd name="T57" fmla="*/ 88 h 431"/>
                <a:gd name="T58" fmla="*/ 5 w 324"/>
                <a:gd name="T59" fmla="*/ 94 h 431"/>
                <a:gd name="T60" fmla="*/ 6 w 324"/>
                <a:gd name="T61" fmla="*/ 99 h 431"/>
                <a:gd name="T62" fmla="*/ 9 w 324"/>
                <a:gd name="T63" fmla="*/ 103 h 431"/>
                <a:gd name="T64" fmla="*/ 11 w 324"/>
                <a:gd name="T65" fmla="*/ 108 h 431"/>
                <a:gd name="T66" fmla="*/ 11 w 324"/>
                <a:gd name="T67" fmla="*/ 104 h 431"/>
                <a:gd name="T68" fmla="*/ 10 w 324"/>
                <a:gd name="T69" fmla="*/ 101 h 431"/>
                <a:gd name="T70" fmla="*/ 10 w 324"/>
                <a:gd name="T71" fmla="*/ 97 h 431"/>
                <a:gd name="T72" fmla="*/ 10 w 324"/>
                <a:gd name="T73" fmla="*/ 93 h 431"/>
                <a:gd name="T74" fmla="*/ 11 w 324"/>
                <a:gd name="T75" fmla="*/ 86 h 431"/>
                <a:gd name="T76" fmla="*/ 12 w 324"/>
                <a:gd name="T77" fmla="*/ 80 h 431"/>
                <a:gd name="T78" fmla="*/ 14 w 324"/>
                <a:gd name="T79" fmla="*/ 73 h 431"/>
                <a:gd name="T80" fmla="*/ 16 w 324"/>
                <a:gd name="T81" fmla="*/ 67 h 431"/>
                <a:gd name="T82" fmla="*/ 19 w 324"/>
                <a:gd name="T83" fmla="*/ 62 h 431"/>
                <a:gd name="T84" fmla="*/ 21 w 324"/>
                <a:gd name="T85" fmla="*/ 56 h 431"/>
                <a:gd name="T86" fmla="*/ 24 w 324"/>
                <a:gd name="T87" fmla="*/ 51 h 431"/>
                <a:gd name="T88" fmla="*/ 29 w 324"/>
                <a:gd name="T89" fmla="*/ 47 h 431"/>
                <a:gd name="T90" fmla="*/ 33 w 324"/>
                <a:gd name="T91" fmla="*/ 42 h 431"/>
                <a:gd name="T92" fmla="*/ 38 w 324"/>
                <a:gd name="T93" fmla="*/ 39 h 431"/>
                <a:gd name="T94" fmla="*/ 41 w 324"/>
                <a:gd name="T95" fmla="*/ 35 h 431"/>
                <a:gd name="T96" fmla="*/ 47 w 324"/>
                <a:gd name="T97" fmla="*/ 33 h 431"/>
                <a:gd name="T98" fmla="*/ 52 w 324"/>
                <a:gd name="T99" fmla="*/ 31 h 431"/>
                <a:gd name="T100" fmla="*/ 57 w 324"/>
                <a:gd name="T101" fmla="*/ 29 h 431"/>
                <a:gd name="T102" fmla="*/ 63 w 324"/>
                <a:gd name="T103" fmla="*/ 29 h 431"/>
                <a:gd name="T104" fmla="*/ 69 w 324"/>
                <a:gd name="T105" fmla="*/ 28 h 431"/>
                <a:gd name="T106" fmla="*/ 70 w 324"/>
                <a:gd name="T107" fmla="*/ 28 h 431"/>
                <a:gd name="T108" fmla="*/ 72 w 324"/>
                <a:gd name="T109" fmla="*/ 28 h 431"/>
                <a:gd name="T110" fmla="*/ 74 w 324"/>
                <a:gd name="T111" fmla="*/ 29 h 431"/>
                <a:gd name="T112" fmla="*/ 75 w 324"/>
                <a:gd name="T113" fmla="*/ 29 h 431"/>
                <a:gd name="T114" fmla="*/ 77 w 324"/>
                <a:gd name="T115" fmla="*/ 29 h 431"/>
                <a:gd name="T116" fmla="*/ 78 w 324"/>
                <a:gd name="T117" fmla="*/ 29 h 431"/>
                <a:gd name="T118" fmla="*/ 79 w 324"/>
                <a:gd name="T119" fmla="*/ 30 h 431"/>
                <a:gd name="T120" fmla="*/ 81 w 324"/>
                <a:gd name="T121" fmla="*/ 30 h 431"/>
                <a:gd name="T122" fmla="*/ 81 w 324"/>
                <a:gd name="T123" fmla="*/ 7 h 4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4"/>
                <a:gd name="T187" fmla="*/ 0 h 431"/>
                <a:gd name="T188" fmla="*/ 324 w 324"/>
                <a:gd name="T189" fmla="*/ 431 h 43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4" h="431">
                  <a:moveTo>
                    <a:pt x="324" y="26"/>
                  </a:moveTo>
                  <a:lnTo>
                    <a:pt x="314" y="21"/>
                  </a:lnTo>
                  <a:lnTo>
                    <a:pt x="303" y="16"/>
                  </a:lnTo>
                  <a:lnTo>
                    <a:pt x="292" y="11"/>
                  </a:lnTo>
                  <a:lnTo>
                    <a:pt x="280" y="8"/>
                  </a:lnTo>
                  <a:lnTo>
                    <a:pt x="269" y="4"/>
                  </a:lnTo>
                  <a:lnTo>
                    <a:pt x="257" y="2"/>
                  </a:lnTo>
                  <a:lnTo>
                    <a:pt x="246" y="1"/>
                  </a:lnTo>
                  <a:lnTo>
                    <a:pt x="233" y="0"/>
                  </a:lnTo>
                  <a:lnTo>
                    <a:pt x="210" y="1"/>
                  </a:lnTo>
                  <a:lnTo>
                    <a:pt x="188" y="4"/>
                  </a:lnTo>
                  <a:lnTo>
                    <a:pt x="167" y="10"/>
                  </a:lnTo>
                  <a:lnTo>
                    <a:pt x="147" y="19"/>
                  </a:lnTo>
                  <a:lnTo>
                    <a:pt x="126" y="30"/>
                  </a:lnTo>
                  <a:lnTo>
                    <a:pt x="107" y="42"/>
                  </a:lnTo>
                  <a:lnTo>
                    <a:pt x="90" y="57"/>
                  </a:lnTo>
                  <a:lnTo>
                    <a:pt x="74" y="74"/>
                  </a:lnTo>
                  <a:lnTo>
                    <a:pt x="58" y="93"/>
                  </a:lnTo>
                  <a:lnTo>
                    <a:pt x="45" y="113"/>
                  </a:lnTo>
                  <a:lnTo>
                    <a:pt x="33" y="135"/>
                  </a:lnTo>
                  <a:lnTo>
                    <a:pt x="22" y="157"/>
                  </a:lnTo>
                  <a:lnTo>
                    <a:pt x="14" y="181"/>
                  </a:lnTo>
                  <a:lnTo>
                    <a:pt x="7" y="206"/>
                  </a:lnTo>
                  <a:lnTo>
                    <a:pt x="3" y="233"/>
                  </a:lnTo>
                  <a:lnTo>
                    <a:pt x="0" y="259"/>
                  </a:lnTo>
                  <a:lnTo>
                    <a:pt x="0" y="283"/>
                  </a:lnTo>
                  <a:lnTo>
                    <a:pt x="3" y="307"/>
                  </a:lnTo>
                  <a:lnTo>
                    <a:pt x="6" y="331"/>
                  </a:lnTo>
                  <a:lnTo>
                    <a:pt x="11" y="352"/>
                  </a:lnTo>
                  <a:lnTo>
                    <a:pt x="18" y="373"/>
                  </a:lnTo>
                  <a:lnTo>
                    <a:pt x="26" y="394"/>
                  </a:lnTo>
                  <a:lnTo>
                    <a:pt x="35" y="412"/>
                  </a:lnTo>
                  <a:lnTo>
                    <a:pt x="45" y="431"/>
                  </a:lnTo>
                  <a:lnTo>
                    <a:pt x="44" y="416"/>
                  </a:lnTo>
                  <a:lnTo>
                    <a:pt x="43" y="401"/>
                  </a:lnTo>
                  <a:lnTo>
                    <a:pt x="42" y="386"/>
                  </a:lnTo>
                  <a:lnTo>
                    <a:pt x="42" y="371"/>
                  </a:lnTo>
                  <a:lnTo>
                    <a:pt x="44" y="344"/>
                  </a:lnTo>
                  <a:lnTo>
                    <a:pt x="49" y="318"/>
                  </a:lnTo>
                  <a:lnTo>
                    <a:pt x="56" y="292"/>
                  </a:lnTo>
                  <a:lnTo>
                    <a:pt x="64" y="268"/>
                  </a:lnTo>
                  <a:lnTo>
                    <a:pt x="74" y="245"/>
                  </a:lnTo>
                  <a:lnTo>
                    <a:pt x="87" y="223"/>
                  </a:lnTo>
                  <a:lnTo>
                    <a:pt x="99" y="204"/>
                  </a:lnTo>
                  <a:lnTo>
                    <a:pt x="116" y="185"/>
                  </a:lnTo>
                  <a:lnTo>
                    <a:pt x="132" y="168"/>
                  </a:lnTo>
                  <a:lnTo>
                    <a:pt x="149" y="153"/>
                  </a:lnTo>
                  <a:lnTo>
                    <a:pt x="167" y="140"/>
                  </a:lnTo>
                  <a:lnTo>
                    <a:pt x="188" y="130"/>
                  </a:lnTo>
                  <a:lnTo>
                    <a:pt x="209" y="122"/>
                  </a:lnTo>
                  <a:lnTo>
                    <a:pt x="230" y="116"/>
                  </a:lnTo>
                  <a:lnTo>
                    <a:pt x="252" y="113"/>
                  </a:lnTo>
                  <a:lnTo>
                    <a:pt x="275" y="112"/>
                  </a:lnTo>
                  <a:lnTo>
                    <a:pt x="280" y="112"/>
                  </a:lnTo>
                  <a:lnTo>
                    <a:pt x="286" y="112"/>
                  </a:lnTo>
                  <a:lnTo>
                    <a:pt x="293" y="113"/>
                  </a:lnTo>
                  <a:lnTo>
                    <a:pt x="299" y="113"/>
                  </a:lnTo>
                  <a:lnTo>
                    <a:pt x="305" y="114"/>
                  </a:lnTo>
                  <a:lnTo>
                    <a:pt x="310" y="115"/>
                  </a:lnTo>
                  <a:lnTo>
                    <a:pt x="316" y="117"/>
                  </a:lnTo>
                  <a:lnTo>
                    <a:pt x="322" y="118"/>
                  </a:lnTo>
                  <a:lnTo>
                    <a:pt x="324" y="26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0108" name="Picture 44" descr="Rai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16494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0109" name="Picture 45" descr="Rai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16494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27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1.11111E-6 -0.19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042E-6 L 0.07986 -3.40042E-6 L 0.13872 -0.00948 L 0.18576 -0.0643 L 0.2 -0.13185 " pathEditMode="relative" ptsTypes="AAA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2" grpId="0"/>
      <p:bldP spid="6000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6" name="Rectangle 38"/>
          <p:cNvSpPr>
            <a:spLocks noChangeArrowheads="1"/>
          </p:cNvSpPr>
          <p:nvPr/>
        </p:nvSpPr>
        <p:spPr bwMode="auto">
          <a:xfrm>
            <a:off x="6878955" y="4876800"/>
            <a:ext cx="2063750" cy="1730375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80808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1600" i="0">
                <a:solidFill>
                  <a:srgbClr val="000000"/>
                </a:solidFill>
                <a:latin typeface="Arial Narrow" pitchFamily="34" charset="0"/>
              </a:rPr>
              <a:t>High latitudes:</a:t>
            </a:r>
          </a:p>
          <a:p>
            <a:r>
              <a:rPr lang="en-US" sz="1600" i="0">
                <a:solidFill>
                  <a:srgbClr val="000000"/>
                </a:solidFill>
                <a:latin typeface="Arial Narrow" pitchFamily="34" charset="0"/>
              </a:rPr>
              <a:t>Low precipitations (little convection).</a:t>
            </a:r>
          </a:p>
        </p:txBody>
      </p:sp>
      <p:sp>
        <p:nvSpPr>
          <p:cNvPr id="4403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Mean Annual Precipitation</a:t>
            </a:r>
          </a:p>
        </p:txBody>
      </p:sp>
      <p:pic>
        <p:nvPicPr>
          <p:cNvPr id="63492" name="Picture 5" descr="worldprecipita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1" t="22917" r="2754" b="28049"/>
          <a:stretch>
            <a:fillRect/>
          </a:stretch>
        </p:blipFill>
        <p:spPr>
          <a:xfrm>
            <a:off x="187325" y="1617663"/>
            <a:ext cx="8789988" cy="3181350"/>
          </a:xfrm>
          <a:noFill/>
        </p:spPr>
      </p:pic>
      <p:sp>
        <p:nvSpPr>
          <p:cNvPr id="63493" name="Freeform 16"/>
          <p:cNvSpPr>
            <a:spLocks/>
          </p:cNvSpPr>
          <p:nvPr/>
        </p:nvSpPr>
        <p:spPr bwMode="auto">
          <a:xfrm>
            <a:off x="2447925" y="4437063"/>
            <a:ext cx="742950" cy="53975"/>
          </a:xfrm>
          <a:custGeom>
            <a:avLst/>
            <a:gdLst>
              <a:gd name="T0" fmla="*/ 0 w 468"/>
              <a:gd name="T1" fmla="*/ 0 h 34"/>
              <a:gd name="T2" fmla="*/ 297378459 w 468"/>
              <a:gd name="T3" fmla="*/ 42843443 h 34"/>
              <a:gd name="T4" fmla="*/ 1179433214 w 468"/>
              <a:gd name="T5" fmla="*/ 85685299 h 34"/>
              <a:gd name="T6" fmla="*/ 0 60000 65536"/>
              <a:gd name="T7" fmla="*/ 0 60000 65536"/>
              <a:gd name="T8" fmla="*/ 0 60000 65536"/>
              <a:gd name="T9" fmla="*/ 0 w 468"/>
              <a:gd name="T10" fmla="*/ 0 h 34"/>
              <a:gd name="T11" fmla="*/ 468 w 468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34">
                <a:moveTo>
                  <a:pt x="0" y="0"/>
                </a:moveTo>
                <a:cubicBezTo>
                  <a:pt x="20" y="5"/>
                  <a:pt x="40" y="11"/>
                  <a:pt x="118" y="17"/>
                </a:cubicBezTo>
                <a:cubicBezTo>
                  <a:pt x="196" y="23"/>
                  <a:pt x="332" y="28"/>
                  <a:pt x="468" y="34"/>
                </a:cubicBez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494" name="Freeform 17"/>
          <p:cNvSpPr>
            <a:spLocks/>
          </p:cNvSpPr>
          <p:nvPr/>
        </p:nvSpPr>
        <p:spPr bwMode="auto">
          <a:xfrm>
            <a:off x="1174750" y="2171700"/>
            <a:ext cx="742950" cy="104775"/>
          </a:xfrm>
          <a:custGeom>
            <a:avLst/>
            <a:gdLst>
              <a:gd name="T0" fmla="*/ 0 w 468"/>
              <a:gd name="T1" fmla="*/ 166330285 h 66"/>
              <a:gd name="T2" fmla="*/ 496471644 w 468"/>
              <a:gd name="T3" fmla="*/ 10080623 h 66"/>
              <a:gd name="T4" fmla="*/ 1179433214 w 468"/>
              <a:gd name="T5" fmla="*/ 108365925 h 66"/>
              <a:gd name="T6" fmla="*/ 0 60000 65536"/>
              <a:gd name="T7" fmla="*/ 0 60000 65536"/>
              <a:gd name="T8" fmla="*/ 0 60000 65536"/>
              <a:gd name="T9" fmla="*/ 0 w 468"/>
              <a:gd name="T10" fmla="*/ 0 h 66"/>
              <a:gd name="T11" fmla="*/ 468 w 468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66">
                <a:moveTo>
                  <a:pt x="0" y="66"/>
                </a:moveTo>
                <a:cubicBezTo>
                  <a:pt x="33" y="56"/>
                  <a:pt x="119" y="8"/>
                  <a:pt x="197" y="4"/>
                </a:cubicBezTo>
                <a:cubicBezTo>
                  <a:pt x="275" y="0"/>
                  <a:pt x="412" y="35"/>
                  <a:pt x="468" y="43"/>
                </a:cubicBez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495" name="Freeform 18"/>
          <p:cNvSpPr>
            <a:spLocks/>
          </p:cNvSpPr>
          <p:nvPr/>
        </p:nvSpPr>
        <p:spPr bwMode="auto">
          <a:xfrm>
            <a:off x="6704013" y="2716213"/>
            <a:ext cx="233362" cy="708025"/>
          </a:xfrm>
          <a:custGeom>
            <a:avLst/>
            <a:gdLst>
              <a:gd name="T0" fmla="*/ 0 w 147"/>
              <a:gd name="T1" fmla="*/ 1123989777 h 446"/>
              <a:gd name="T2" fmla="*/ 171370236 w 147"/>
              <a:gd name="T3" fmla="*/ 796369355 h 446"/>
              <a:gd name="T4" fmla="*/ 370461327 w 147"/>
              <a:gd name="T5" fmla="*/ 0 h 446"/>
              <a:gd name="T6" fmla="*/ 0 60000 65536"/>
              <a:gd name="T7" fmla="*/ 0 60000 65536"/>
              <a:gd name="T8" fmla="*/ 0 60000 65536"/>
              <a:gd name="T9" fmla="*/ 0 w 147"/>
              <a:gd name="T10" fmla="*/ 0 h 446"/>
              <a:gd name="T11" fmla="*/ 147 w 147"/>
              <a:gd name="T12" fmla="*/ 446 h 4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446">
                <a:moveTo>
                  <a:pt x="0" y="446"/>
                </a:moveTo>
                <a:cubicBezTo>
                  <a:pt x="12" y="424"/>
                  <a:pt x="44" y="390"/>
                  <a:pt x="68" y="316"/>
                </a:cubicBezTo>
                <a:cubicBezTo>
                  <a:pt x="92" y="242"/>
                  <a:pt x="131" y="66"/>
                  <a:pt x="147" y="0"/>
                </a:cubicBez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496" name="Freeform 19"/>
          <p:cNvSpPr>
            <a:spLocks/>
          </p:cNvSpPr>
          <p:nvPr/>
        </p:nvSpPr>
        <p:spPr bwMode="auto">
          <a:xfrm rot="9491916">
            <a:off x="2600325" y="3630613"/>
            <a:ext cx="742950" cy="53975"/>
          </a:xfrm>
          <a:custGeom>
            <a:avLst/>
            <a:gdLst>
              <a:gd name="T0" fmla="*/ 0 w 468"/>
              <a:gd name="T1" fmla="*/ 0 h 34"/>
              <a:gd name="T2" fmla="*/ 297378459 w 468"/>
              <a:gd name="T3" fmla="*/ 42843443 h 34"/>
              <a:gd name="T4" fmla="*/ 1179433214 w 468"/>
              <a:gd name="T5" fmla="*/ 85685299 h 34"/>
              <a:gd name="T6" fmla="*/ 0 60000 65536"/>
              <a:gd name="T7" fmla="*/ 0 60000 65536"/>
              <a:gd name="T8" fmla="*/ 0 60000 65536"/>
              <a:gd name="T9" fmla="*/ 0 w 468"/>
              <a:gd name="T10" fmla="*/ 0 h 34"/>
              <a:gd name="T11" fmla="*/ 468 w 468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34">
                <a:moveTo>
                  <a:pt x="0" y="0"/>
                </a:moveTo>
                <a:cubicBezTo>
                  <a:pt x="20" y="5"/>
                  <a:pt x="40" y="11"/>
                  <a:pt x="118" y="17"/>
                </a:cubicBezTo>
                <a:cubicBezTo>
                  <a:pt x="196" y="23"/>
                  <a:pt x="332" y="28"/>
                  <a:pt x="468" y="34"/>
                </a:cubicBez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497" name="Freeform 20"/>
          <p:cNvSpPr>
            <a:spLocks/>
          </p:cNvSpPr>
          <p:nvPr/>
        </p:nvSpPr>
        <p:spPr bwMode="auto">
          <a:xfrm rot="9491916">
            <a:off x="5245100" y="3890963"/>
            <a:ext cx="742950" cy="53975"/>
          </a:xfrm>
          <a:custGeom>
            <a:avLst/>
            <a:gdLst>
              <a:gd name="T0" fmla="*/ 0 w 468"/>
              <a:gd name="T1" fmla="*/ 0 h 34"/>
              <a:gd name="T2" fmla="*/ 297378459 w 468"/>
              <a:gd name="T3" fmla="*/ 42843443 h 34"/>
              <a:gd name="T4" fmla="*/ 1179433214 w 468"/>
              <a:gd name="T5" fmla="*/ 85685299 h 34"/>
              <a:gd name="T6" fmla="*/ 0 60000 65536"/>
              <a:gd name="T7" fmla="*/ 0 60000 65536"/>
              <a:gd name="T8" fmla="*/ 0 60000 65536"/>
              <a:gd name="T9" fmla="*/ 0 w 468"/>
              <a:gd name="T10" fmla="*/ 0 h 34"/>
              <a:gd name="T11" fmla="*/ 468 w 468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34">
                <a:moveTo>
                  <a:pt x="0" y="0"/>
                </a:moveTo>
                <a:cubicBezTo>
                  <a:pt x="20" y="5"/>
                  <a:pt x="40" y="11"/>
                  <a:pt x="118" y="17"/>
                </a:cubicBezTo>
                <a:cubicBezTo>
                  <a:pt x="196" y="23"/>
                  <a:pt x="332" y="28"/>
                  <a:pt x="468" y="34"/>
                </a:cubicBez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498" name="Freeform 32"/>
          <p:cNvSpPr>
            <a:spLocks/>
          </p:cNvSpPr>
          <p:nvPr/>
        </p:nvSpPr>
        <p:spPr bwMode="auto">
          <a:xfrm>
            <a:off x="7331075" y="2573338"/>
            <a:ext cx="233363" cy="708025"/>
          </a:xfrm>
          <a:custGeom>
            <a:avLst/>
            <a:gdLst>
              <a:gd name="T0" fmla="*/ 0 w 147"/>
              <a:gd name="T1" fmla="*/ 1123989777 h 446"/>
              <a:gd name="T2" fmla="*/ 171370971 w 147"/>
              <a:gd name="T3" fmla="*/ 796369355 h 446"/>
              <a:gd name="T4" fmla="*/ 370464502 w 147"/>
              <a:gd name="T5" fmla="*/ 0 h 446"/>
              <a:gd name="T6" fmla="*/ 0 60000 65536"/>
              <a:gd name="T7" fmla="*/ 0 60000 65536"/>
              <a:gd name="T8" fmla="*/ 0 60000 65536"/>
              <a:gd name="T9" fmla="*/ 0 w 147"/>
              <a:gd name="T10" fmla="*/ 0 h 446"/>
              <a:gd name="T11" fmla="*/ 147 w 147"/>
              <a:gd name="T12" fmla="*/ 446 h 4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446">
                <a:moveTo>
                  <a:pt x="0" y="446"/>
                </a:moveTo>
                <a:cubicBezTo>
                  <a:pt x="12" y="424"/>
                  <a:pt x="44" y="390"/>
                  <a:pt x="68" y="316"/>
                </a:cubicBezTo>
                <a:cubicBezTo>
                  <a:pt x="92" y="242"/>
                  <a:pt x="131" y="66"/>
                  <a:pt x="147" y="0"/>
                </a:cubicBez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499" name="Freeform 33"/>
          <p:cNvSpPr>
            <a:spLocks/>
          </p:cNvSpPr>
          <p:nvPr/>
        </p:nvSpPr>
        <p:spPr bwMode="auto">
          <a:xfrm rot="6941288">
            <a:off x="8031163" y="3903663"/>
            <a:ext cx="449262" cy="42862"/>
          </a:xfrm>
          <a:custGeom>
            <a:avLst/>
            <a:gdLst>
              <a:gd name="T0" fmla="*/ 0 w 468"/>
              <a:gd name="T1" fmla="*/ 0 h 34"/>
              <a:gd name="T2" fmla="*/ 108739645 w 468"/>
              <a:gd name="T3" fmla="*/ 27016925 h 34"/>
              <a:gd name="T4" fmla="*/ 431274248 w 468"/>
              <a:gd name="T5" fmla="*/ 54033850 h 34"/>
              <a:gd name="T6" fmla="*/ 0 60000 65536"/>
              <a:gd name="T7" fmla="*/ 0 60000 65536"/>
              <a:gd name="T8" fmla="*/ 0 60000 65536"/>
              <a:gd name="T9" fmla="*/ 0 w 468"/>
              <a:gd name="T10" fmla="*/ 0 h 34"/>
              <a:gd name="T11" fmla="*/ 468 w 468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34">
                <a:moveTo>
                  <a:pt x="0" y="0"/>
                </a:moveTo>
                <a:cubicBezTo>
                  <a:pt x="20" y="5"/>
                  <a:pt x="40" y="11"/>
                  <a:pt x="118" y="17"/>
                </a:cubicBezTo>
                <a:cubicBezTo>
                  <a:pt x="196" y="23"/>
                  <a:pt x="332" y="28"/>
                  <a:pt x="468" y="34"/>
                </a:cubicBez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500" name="Freeform 34"/>
          <p:cNvSpPr>
            <a:spLocks/>
          </p:cNvSpPr>
          <p:nvPr/>
        </p:nvSpPr>
        <p:spPr bwMode="auto">
          <a:xfrm>
            <a:off x="2573338" y="2536825"/>
            <a:ext cx="511175" cy="412750"/>
          </a:xfrm>
          <a:custGeom>
            <a:avLst/>
            <a:gdLst>
              <a:gd name="T0" fmla="*/ 811490203 w 322"/>
              <a:gd name="T1" fmla="*/ 655240516 h 260"/>
              <a:gd name="T2" fmla="*/ 312499356 w 322"/>
              <a:gd name="T3" fmla="*/ 398184600 h 260"/>
              <a:gd name="T4" fmla="*/ 0 w 322"/>
              <a:gd name="T5" fmla="*/ 0 h 260"/>
              <a:gd name="T6" fmla="*/ 0 60000 65536"/>
              <a:gd name="T7" fmla="*/ 0 60000 65536"/>
              <a:gd name="T8" fmla="*/ 0 60000 65536"/>
              <a:gd name="T9" fmla="*/ 0 w 322"/>
              <a:gd name="T10" fmla="*/ 0 h 260"/>
              <a:gd name="T11" fmla="*/ 322 w 322"/>
              <a:gd name="T12" fmla="*/ 260 h 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2" h="260">
                <a:moveTo>
                  <a:pt x="322" y="260"/>
                </a:moveTo>
                <a:cubicBezTo>
                  <a:pt x="288" y="242"/>
                  <a:pt x="178" y="201"/>
                  <a:pt x="124" y="158"/>
                </a:cubicBezTo>
                <a:cubicBezTo>
                  <a:pt x="70" y="115"/>
                  <a:pt x="26" y="33"/>
                  <a:pt x="0" y="0"/>
                </a:cubicBez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527" name="Freeform 9"/>
          <p:cNvSpPr>
            <a:spLocks/>
          </p:cNvSpPr>
          <p:nvPr/>
        </p:nvSpPr>
        <p:spPr bwMode="auto">
          <a:xfrm>
            <a:off x="1838325" y="2795588"/>
            <a:ext cx="6983413" cy="496888"/>
          </a:xfrm>
          <a:custGeom>
            <a:avLst/>
            <a:gdLst>
              <a:gd name="T0" fmla="*/ 0 w 4399"/>
              <a:gd name="T1" fmla="*/ 119 h 313"/>
              <a:gd name="T2" fmla="*/ 333 w 4399"/>
              <a:gd name="T3" fmla="*/ 46 h 313"/>
              <a:gd name="T4" fmla="*/ 694 w 4399"/>
              <a:gd name="T5" fmla="*/ 12 h 313"/>
              <a:gd name="T6" fmla="*/ 1310 w 4399"/>
              <a:gd name="T7" fmla="*/ 119 h 313"/>
              <a:gd name="T8" fmla="*/ 1530 w 4399"/>
              <a:gd name="T9" fmla="*/ 142 h 313"/>
              <a:gd name="T10" fmla="*/ 1965 w 4399"/>
              <a:gd name="T11" fmla="*/ 165 h 313"/>
              <a:gd name="T12" fmla="*/ 2315 w 4399"/>
              <a:gd name="T13" fmla="*/ 170 h 313"/>
              <a:gd name="T14" fmla="*/ 2479 w 4399"/>
              <a:gd name="T15" fmla="*/ 311 h 313"/>
              <a:gd name="T16" fmla="*/ 2874 w 4399"/>
              <a:gd name="T17" fmla="*/ 159 h 313"/>
              <a:gd name="T18" fmla="*/ 3292 w 4399"/>
              <a:gd name="T19" fmla="*/ 204 h 313"/>
              <a:gd name="T20" fmla="*/ 3557 w 4399"/>
              <a:gd name="T21" fmla="*/ 125 h 313"/>
              <a:gd name="T22" fmla="*/ 4399 w 4399"/>
              <a:gd name="T23" fmla="*/ 165 h 3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99"/>
              <a:gd name="T37" fmla="*/ 0 h 313"/>
              <a:gd name="T38" fmla="*/ 4399 w 4399"/>
              <a:gd name="T39" fmla="*/ 313 h 3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99" h="313">
                <a:moveTo>
                  <a:pt x="0" y="119"/>
                </a:moveTo>
                <a:cubicBezTo>
                  <a:pt x="108" y="91"/>
                  <a:pt x="217" y="64"/>
                  <a:pt x="333" y="46"/>
                </a:cubicBezTo>
                <a:cubicBezTo>
                  <a:pt x="449" y="28"/>
                  <a:pt x="531" y="0"/>
                  <a:pt x="694" y="12"/>
                </a:cubicBezTo>
                <a:cubicBezTo>
                  <a:pt x="857" y="24"/>
                  <a:pt x="1171" y="97"/>
                  <a:pt x="1310" y="119"/>
                </a:cubicBezTo>
                <a:cubicBezTo>
                  <a:pt x="1449" y="141"/>
                  <a:pt x="1421" y="134"/>
                  <a:pt x="1530" y="142"/>
                </a:cubicBezTo>
                <a:cubicBezTo>
                  <a:pt x="1639" y="150"/>
                  <a:pt x="1834" y="160"/>
                  <a:pt x="1965" y="165"/>
                </a:cubicBezTo>
                <a:cubicBezTo>
                  <a:pt x="2096" y="170"/>
                  <a:pt x="2229" y="146"/>
                  <a:pt x="2315" y="170"/>
                </a:cubicBezTo>
                <a:cubicBezTo>
                  <a:pt x="2401" y="194"/>
                  <a:pt x="2386" y="313"/>
                  <a:pt x="2479" y="311"/>
                </a:cubicBezTo>
                <a:cubicBezTo>
                  <a:pt x="2572" y="309"/>
                  <a:pt x="2739" y="177"/>
                  <a:pt x="2874" y="159"/>
                </a:cubicBezTo>
                <a:cubicBezTo>
                  <a:pt x="3009" y="141"/>
                  <a:pt x="3178" y="210"/>
                  <a:pt x="3292" y="204"/>
                </a:cubicBezTo>
                <a:cubicBezTo>
                  <a:pt x="3406" y="198"/>
                  <a:pt x="3373" y="131"/>
                  <a:pt x="3557" y="125"/>
                </a:cubicBezTo>
                <a:cubicBezTo>
                  <a:pt x="3741" y="119"/>
                  <a:pt x="4070" y="142"/>
                  <a:pt x="4399" y="165"/>
                </a:cubicBezTo>
              </a:path>
            </a:pathLst>
          </a:cu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528" name="Freeform 10"/>
          <p:cNvSpPr>
            <a:spLocks/>
          </p:cNvSpPr>
          <p:nvPr/>
        </p:nvSpPr>
        <p:spPr bwMode="auto">
          <a:xfrm>
            <a:off x="1892300" y="3424238"/>
            <a:ext cx="6946900" cy="584200"/>
          </a:xfrm>
          <a:custGeom>
            <a:avLst/>
            <a:gdLst>
              <a:gd name="T0" fmla="*/ 0 w 4376"/>
              <a:gd name="T1" fmla="*/ 40 h 368"/>
              <a:gd name="T2" fmla="*/ 417 w 4376"/>
              <a:gd name="T3" fmla="*/ 17 h 368"/>
              <a:gd name="T4" fmla="*/ 576 w 4376"/>
              <a:gd name="T5" fmla="*/ 141 h 368"/>
              <a:gd name="T6" fmla="*/ 801 w 4376"/>
              <a:gd name="T7" fmla="*/ 243 h 368"/>
              <a:gd name="T8" fmla="*/ 1298 w 4376"/>
              <a:gd name="T9" fmla="*/ 136 h 368"/>
              <a:gd name="T10" fmla="*/ 2140 w 4376"/>
              <a:gd name="T11" fmla="*/ 203 h 368"/>
              <a:gd name="T12" fmla="*/ 2400 w 4376"/>
              <a:gd name="T13" fmla="*/ 356 h 368"/>
              <a:gd name="T14" fmla="*/ 3540 w 4376"/>
              <a:gd name="T15" fmla="*/ 130 h 368"/>
              <a:gd name="T16" fmla="*/ 4156 w 4376"/>
              <a:gd name="T17" fmla="*/ 164 h 368"/>
              <a:gd name="T18" fmla="*/ 4376 w 4376"/>
              <a:gd name="T19" fmla="*/ 147 h 3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76"/>
              <a:gd name="T31" fmla="*/ 0 h 368"/>
              <a:gd name="T32" fmla="*/ 4376 w 4376"/>
              <a:gd name="T33" fmla="*/ 368 h 3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76" h="368">
                <a:moveTo>
                  <a:pt x="0" y="40"/>
                </a:moveTo>
                <a:cubicBezTo>
                  <a:pt x="161" y="25"/>
                  <a:pt x="321" y="0"/>
                  <a:pt x="417" y="17"/>
                </a:cubicBezTo>
                <a:cubicBezTo>
                  <a:pt x="513" y="34"/>
                  <a:pt x="512" y="103"/>
                  <a:pt x="576" y="141"/>
                </a:cubicBezTo>
                <a:cubicBezTo>
                  <a:pt x="640" y="179"/>
                  <a:pt x="681" y="244"/>
                  <a:pt x="801" y="243"/>
                </a:cubicBezTo>
                <a:cubicBezTo>
                  <a:pt x="921" y="242"/>
                  <a:pt x="1075" y="143"/>
                  <a:pt x="1298" y="136"/>
                </a:cubicBezTo>
                <a:cubicBezTo>
                  <a:pt x="1521" y="129"/>
                  <a:pt x="1956" y="166"/>
                  <a:pt x="2140" y="203"/>
                </a:cubicBezTo>
                <a:cubicBezTo>
                  <a:pt x="2324" y="240"/>
                  <a:pt x="2167" y="368"/>
                  <a:pt x="2400" y="356"/>
                </a:cubicBezTo>
                <a:cubicBezTo>
                  <a:pt x="2633" y="344"/>
                  <a:pt x="3247" y="162"/>
                  <a:pt x="3540" y="130"/>
                </a:cubicBezTo>
                <a:cubicBezTo>
                  <a:pt x="3833" y="98"/>
                  <a:pt x="4017" y="161"/>
                  <a:pt x="4156" y="164"/>
                </a:cubicBezTo>
                <a:cubicBezTo>
                  <a:pt x="4295" y="167"/>
                  <a:pt x="4335" y="157"/>
                  <a:pt x="4376" y="147"/>
                </a:cubicBezTo>
              </a:path>
            </a:pathLst>
          </a:cu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529" name="Oval 21"/>
          <p:cNvSpPr>
            <a:spLocks noChangeArrowheads="1"/>
          </p:cNvSpPr>
          <p:nvPr/>
        </p:nvSpPr>
        <p:spPr bwMode="auto">
          <a:xfrm>
            <a:off x="3751263" y="3144838"/>
            <a:ext cx="323850" cy="323850"/>
          </a:xfrm>
          <a:prstGeom prst="ellipse">
            <a:avLst/>
          </a:prstGeom>
          <a:noFill/>
          <a:ln w="508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b="1" i="0">
                <a:solidFill>
                  <a:srgbClr val="0000FF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63530" name="Oval 22"/>
          <p:cNvSpPr>
            <a:spLocks noChangeArrowheads="1"/>
          </p:cNvSpPr>
          <p:nvPr/>
        </p:nvSpPr>
        <p:spPr bwMode="auto">
          <a:xfrm>
            <a:off x="6305550" y="3324226"/>
            <a:ext cx="323850" cy="323850"/>
          </a:xfrm>
          <a:prstGeom prst="ellipse">
            <a:avLst/>
          </a:prstGeom>
          <a:noFill/>
          <a:ln w="508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b="1" i="0">
                <a:solidFill>
                  <a:srgbClr val="0000FF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63526" name="Rectangle 35"/>
          <p:cNvSpPr>
            <a:spLocks noChangeArrowheads="1"/>
          </p:cNvSpPr>
          <p:nvPr/>
        </p:nvSpPr>
        <p:spPr bwMode="auto">
          <a:xfrm>
            <a:off x="251143" y="4875213"/>
            <a:ext cx="2063750" cy="1730375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80808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1600" i="0" dirty="0">
                <a:solidFill>
                  <a:srgbClr val="000000"/>
                </a:solidFill>
                <a:latin typeface="Arial Narrow" pitchFamily="34" charset="0"/>
              </a:rPr>
              <a:t>Equator: A band between 10 degrees north and 10 degrees south. The rainiest areas of the world (conventional rainfall).</a:t>
            </a:r>
          </a:p>
        </p:txBody>
      </p:sp>
      <p:sp>
        <p:nvSpPr>
          <p:cNvPr id="63517" name="Freeform 11"/>
          <p:cNvSpPr>
            <a:spLocks/>
          </p:cNvSpPr>
          <p:nvPr/>
        </p:nvSpPr>
        <p:spPr bwMode="auto">
          <a:xfrm>
            <a:off x="3694113" y="2409825"/>
            <a:ext cx="2670175" cy="495300"/>
          </a:xfrm>
          <a:custGeom>
            <a:avLst/>
            <a:gdLst>
              <a:gd name="T0" fmla="*/ 0 w 1682"/>
              <a:gd name="T1" fmla="*/ 312 h 312"/>
              <a:gd name="T2" fmla="*/ 384 w 1682"/>
              <a:gd name="T3" fmla="*/ 148 h 312"/>
              <a:gd name="T4" fmla="*/ 852 w 1682"/>
              <a:gd name="T5" fmla="*/ 108 h 312"/>
              <a:gd name="T6" fmla="*/ 1248 w 1682"/>
              <a:gd name="T7" fmla="*/ 52 h 312"/>
              <a:gd name="T8" fmla="*/ 1400 w 1682"/>
              <a:gd name="T9" fmla="*/ 7 h 312"/>
              <a:gd name="T10" fmla="*/ 1682 w 1682"/>
              <a:gd name="T11" fmla="*/ 91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82"/>
              <a:gd name="T19" fmla="*/ 0 h 312"/>
              <a:gd name="T20" fmla="*/ 1682 w 1682"/>
              <a:gd name="T21" fmla="*/ 312 h 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82" h="312">
                <a:moveTo>
                  <a:pt x="0" y="312"/>
                </a:moveTo>
                <a:cubicBezTo>
                  <a:pt x="63" y="286"/>
                  <a:pt x="242" y="182"/>
                  <a:pt x="384" y="148"/>
                </a:cubicBezTo>
                <a:cubicBezTo>
                  <a:pt x="526" y="114"/>
                  <a:pt x="708" y="124"/>
                  <a:pt x="852" y="108"/>
                </a:cubicBezTo>
                <a:cubicBezTo>
                  <a:pt x="996" y="92"/>
                  <a:pt x="1157" y="69"/>
                  <a:pt x="1248" y="52"/>
                </a:cubicBezTo>
                <a:cubicBezTo>
                  <a:pt x="1339" y="35"/>
                  <a:pt x="1328" y="0"/>
                  <a:pt x="1400" y="7"/>
                </a:cubicBezTo>
                <a:cubicBezTo>
                  <a:pt x="1472" y="14"/>
                  <a:pt x="1623" y="74"/>
                  <a:pt x="1682" y="91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518" name="Freeform 12"/>
          <p:cNvSpPr>
            <a:spLocks/>
          </p:cNvSpPr>
          <p:nvPr/>
        </p:nvSpPr>
        <p:spPr bwMode="auto">
          <a:xfrm>
            <a:off x="1909763" y="3960813"/>
            <a:ext cx="6992937" cy="336550"/>
          </a:xfrm>
          <a:custGeom>
            <a:avLst/>
            <a:gdLst>
              <a:gd name="T0" fmla="*/ 0 w 4405"/>
              <a:gd name="T1" fmla="*/ 29 h 212"/>
              <a:gd name="T2" fmla="*/ 638 w 4405"/>
              <a:gd name="T3" fmla="*/ 18 h 212"/>
              <a:gd name="T4" fmla="*/ 1892 w 4405"/>
              <a:gd name="T5" fmla="*/ 137 h 212"/>
              <a:gd name="T6" fmla="*/ 2981 w 4405"/>
              <a:gd name="T7" fmla="*/ 108 h 212"/>
              <a:gd name="T8" fmla="*/ 3473 w 4405"/>
              <a:gd name="T9" fmla="*/ 187 h 212"/>
              <a:gd name="T10" fmla="*/ 3874 w 4405"/>
              <a:gd name="T11" fmla="*/ 199 h 212"/>
              <a:gd name="T12" fmla="*/ 4021 w 4405"/>
              <a:gd name="T13" fmla="*/ 108 h 212"/>
              <a:gd name="T14" fmla="*/ 4405 w 4405"/>
              <a:gd name="T15" fmla="*/ 108 h 2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05"/>
              <a:gd name="T25" fmla="*/ 0 h 212"/>
              <a:gd name="T26" fmla="*/ 4405 w 4405"/>
              <a:gd name="T27" fmla="*/ 212 h 2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05" h="212">
                <a:moveTo>
                  <a:pt x="0" y="29"/>
                </a:moveTo>
                <a:cubicBezTo>
                  <a:pt x="161" y="14"/>
                  <a:pt x="323" y="0"/>
                  <a:pt x="638" y="18"/>
                </a:cubicBezTo>
                <a:cubicBezTo>
                  <a:pt x="953" y="36"/>
                  <a:pt x="1502" y="122"/>
                  <a:pt x="1892" y="137"/>
                </a:cubicBezTo>
                <a:cubicBezTo>
                  <a:pt x="2282" y="152"/>
                  <a:pt x="2717" y="100"/>
                  <a:pt x="2981" y="108"/>
                </a:cubicBezTo>
                <a:cubicBezTo>
                  <a:pt x="3245" y="116"/>
                  <a:pt x="3324" y="172"/>
                  <a:pt x="3473" y="187"/>
                </a:cubicBezTo>
                <a:cubicBezTo>
                  <a:pt x="3622" y="202"/>
                  <a:pt x="3783" y="212"/>
                  <a:pt x="3874" y="199"/>
                </a:cubicBezTo>
                <a:cubicBezTo>
                  <a:pt x="3965" y="186"/>
                  <a:pt x="3933" y="123"/>
                  <a:pt x="4021" y="108"/>
                </a:cubicBezTo>
                <a:cubicBezTo>
                  <a:pt x="4109" y="93"/>
                  <a:pt x="4325" y="108"/>
                  <a:pt x="4405" y="1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519" name="Freeform 13"/>
          <p:cNvSpPr>
            <a:spLocks/>
          </p:cNvSpPr>
          <p:nvPr/>
        </p:nvSpPr>
        <p:spPr bwMode="auto">
          <a:xfrm>
            <a:off x="6159500" y="2433638"/>
            <a:ext cx="2178050" cy="685800"/>
          </a:xfrm>
          <a:custGeom>
            <a:avLst/>
            <a:gdLst>
              <a:gd name="T0" fmla="*/ 0 w 1372"/>
              <a:gd name="T1" fmla="*/ 432 h 432"/>
              <a:gd name="T2" fmla="*/ 90 w 1372"/>
              <a:gd name="T3" fmla="*/ 206 h 432"/>
              <a:gd name="T4" fmla="*/ 242 w 1372"/>
              <a:gd name="T5" fmla="*/ 99 h 432"/>
              <a:gd name="T6" fmla="*/ 485 w 1372"/>
              <a:gd name="T7" fmla="*/ 116 h 432"/>
              <a:gd name="T8" fmla="*/ 773 w 1372"/>
              <a:gd name="T9" fmla="*/ 54 h 432"/>
              <a:gd name="T10" fmla="*/ 1010 w 1372"/>
              <a:gd name="T11" fmla="*/ 3 h 432"/>
              <a:gd name="T12" fmla="*/ 1259 w 1372"/>
              <a:gd name="T13" fmla="*/ 59 h 432"/>
              <a:gd name="T14" fmla="*/ 1372 w 1372"/>
              <a:gd name="T15" fmla="*/ 359 h 4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72"/>
              <a:gd name="T25" fmla="*/ 0 h 432"/>
              <a:gd name="T26" fmla="*/ 1372 w 1372"/>
              <a:gd name="T27" fmla="*/ 432 h 4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72" h="432">
                <a:moveTo>
                  <a:pt x="0" y="432"/>
                </a:moveTo>
                <a:cubicBezTo>
                  <a:pt x="15" y="395"/>
                  <a:pt x="50" y="261"/>
                  <a:pt x="90" y="206"/>
                </a:cubicBezTo>
                <a:cubicBezTo>
                  <a:pt x="130" y="151"/>
                  <a:pt x="176" y="114"/>
                  <a:pt x="242" y="99"/>
                </a:cubicBezTo>
                <a:cubicBezTo>
                  <a:pt x="308" y="84"/>
                  <a:pt x="397" y="123"/>
                  <a:pt x="485" y="116"/>
                </a:cubicBezTo>
                <a:cubicBezTo>
                  <a:pt x="573" y="109"/>
                  <a:pt x="686" y="73"/>
                  <a:pt x="773" y="54"/>
                </a:cubicBezTo>
                <a:cubicBezTo>
                  <a:pt x="860" y="35"/>
                  <a:pt x="929" y="2"/>
                  <a:pt x="1010" y="3"/>
                </a:cubicBezTo>
                <a:cubicBezTo>
                  <a:pt x="1091" y="4"/>
                  <a:pt x="1199" y="0"/>
                  <a:pt x="1259" y="59"/>
                </a:cubicBezTo>
                <a:cubicBezTo>
                  <a:pt x="1319" y="118"/>
                  <a:pt x="1345" y="238"/>
                  <a:pt x="1372" y="359"/>
                </a:cubicBezTo>
              </a:path>
            </a:pathLst>
          </a:custGeom>
          <a:noFill/>
          <a:ln w="254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520" name="Freeform 15"/>
          <p:cNvSpPr>
            <a:spLocks/>
          </p:cNvSpPr>
          <p:nvPr/>
        </p:nvSpPr>
        <p:spPr bwMode="auto">
          <a:xfrm>
            <a:off x="1344613" y="2419350"/>
            <a:ext cx="896937" cy="439738"/>
          </a:xfrm>
          <a:custGeom>
            <a:avLst/>
            <a:gdLst>
              <a:gd name="T0" fmla="*/ 0 w 565"/>
              <a:gd name="T1" fmla="*/ 57 h 277"/>
              <a:gd name="T2" fmla="*/ 271 w 565"/>
              <a:gd name="T3" fmla="*/ 1 h 277"/>
              <a:gd name="T4" fmla="*/ 469 w 565"/>
              <a:gd name="T5" fmla="*/ 52 h 277"/>
              <a:gd name="T6" fmla="*/ 565 w 565"/>
              <a:gd name="T7" fmla="*/ 277 h 277"/>
              <a:gd name="T8" fmla="*/ 0 60000 65536"/>
              <a:gd name="T9" fmla="*/ 0 60000 65536"/>
              <a:gd name="T10" fmla="*/ 0 60000 65536"/>
              <a:gd name="T11" fmla="*/ 0 60000 65536"/>
              <a:gd name="T12" fmla="*/ 0 w 565"/>
              <a:gd name="T13" fmla="*/ 0 h 277"/>
              <a:gd name="T14" fmla="*/ 565 w 565"/>
              <a:gd name="T15" fmla="*/ 277 h 2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5" h="277">
                <a:moveTo>
                  <a:pt x="0" y="57"/>
                </a:moveTo>
                <a:cubicBezTo>
                  <a:pt x="96" y="29"/>
                  <a:pt x="193" y="2"/>
                  <a:pt x="271" y="1"/>
                </a:cubicBezTo>
                <a:cubicBezTo>
                  <a:pt x="349" y="0"/>
                  <a:pt x="420" y="6"/>
                  <a:pt x="469" y="52"/>
                </a:cubicBezTo>
                <a:cubicBezTo>
                  <a:pt x="518" y="98"/>
                  <a:pt x="541" y="187"/>
                  <a:pt x="565" y="277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521" name="Oval 23"/>
          <p:cNvSpPr>
            <a:spLocks noChangeArrowheads="1"/>
          </p:cNvSpPr>
          <p:nvPr/>
        </p:nvSpPr>
        <p:spPr bwMode="auto">
          <a:xfrm>
            <a:off x="5713413" y="2776538"/>
            <a:ext cx="323850" cy="32385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b="1" i="0">
                <a:solidFill>
                  <a:srgbClr val="FF000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63522" name="Oval 24"/>
          <p:cNvSpPr>
            <a:spLocks noChangeArrowheads="1"/>
          </p:cNvSpPr>
          <p:nvPr/>
        </p:nvSpPr>
        <p:spPr bwMode="auto">
          <a:xfrm>
            <a:off x="1714500" y="2487613"/>
            <a:ext cx="323850" cy="32385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b="1" i="0">
                <a:solidFill>
                  <a:srgbClr val="FF000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63523" name="Oval 25"/>
          <p:cNvSpPr>
            <a:spLocks noChangeArrowheads="1"/>
          </p:cNvSpPr>
          <p:nvPr/>
        </p:nvSpPr>
        <p:spPr bwMode="auto">
          <a:xfrm>
            <a:off x="6915150" y="3778250"/>
            <a:ext cx="323850" cy="32385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b="1" i="0">
                <a:solidFill>
                  <a:srgbClr val="FF000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63524" name="Oval 26"/>
          <p:cNvSpPr>
            <a:spLocks noChangeArrowheads="1"/>
          </p:cNvSpPr>
          <p:nvPr/>
        </p:nvSpPr>
        <p:spPr bwMode="auto">
          <a:xfrm>
            <a:off x="3997325" y="3709988"/>
            <a:ext cx="323850" cy="32385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b="1" i="0">
                <a:solidFill>
                  <a:srgbClr val="FF000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63516" name="Rectangle 36"/>
          <p:cNvSpPr>
            <a:spLocks noChangeArrowheads="1"/>
          </p:cNvSpPr>
          <p:nvPr/>
        </p:nvSpPr>
        <p:spPr bwMode="auto">
          <a:xfrm>
            <a:off x="2454593" y="4875213"/>
            <a:ext cx="2063750" cy="1730375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80808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1600" i="0">
                <a:solidFill>
                  <a:srgbClr val="000000"/>
                </a:solidFill>
                <a:latin typeface="Arial Narrow" pitchFamily="34" charset="0"/>
              </a:rPr>
              <a:t>Low latitudes: Between 10 and 30 degrees north and 10 and 30 degrees south.</a:t>
            </a:r>
          </a:p>
          <a:p>
            <a:r>
              <a:rPr lang="en-US" sz="1600" i="0">
                <a:solidFill>
                  <a:srgbClr val="000000"/>
                </a:solidFill>
                <a:latin typeface="Arial Narrow" pitchFamily="34" charset="0"/>
              </a:rPr>
              <a:t>Low precipitations </a:t>
            </a:r>
          </a:p>
        </p:txBody>
      </p:sp>
      <p:sp>
        <p:nvSpPr>
          <p:cNvPr id="63511" name="Freeform 14"/>
          <p:cNvSpPr>
            <a:spLocks/>
          </p:cNvSpPr>
          <p:nvPr/>
        </p:nvSpPr>
        <p:spPr bwMode="auto">
          <a:xfrm>
            <a:off x="673100" y="1785938"/>
            <a:ext cx="5216525" cy="598488"/>
          </a:xfrm>
          <a:custGeom>
            <a:avLst/>
            <a:gdLst>
              <a:gd name="T0" fmla="*/ 0 w 3286"/>
              <a:gd name="T1" fmla="*/ 202 h 377"/>
              <a:gd name="T2" fmla="*/ 446 w 3286"/>
              <a:gd name="T3" fmla="*/ 129 h 377"/>
              <a:gd name="T4" fmla="*/ 971 w 3286"/>
              <a:gd name="T5" fmla="*/ 185 h 377"/>
              <a:gd name="T6" fmla="*/ 1360 w 3286"/>
              <a:gd name="T7" fmla="*/ 219 h 377"/>
              <a:gd name="T8" fmla="*/ 1744 w 3286"/>
              <a:gd name="T9" fmla="*/ 38 h 377"/>
              <a:gd name="T10" fmla="*/ 2241 w 3286"/>
              <a:gd name="T11" fmla="*/ 61 h 377"/>
              <a:gd name="T12" fmla="*/ 2642 w 3286"/>
              <a:gd name="T13" fmla="*/ 10 h 377"/>
              <a:gd name="T14" fmla="*/ 2959 w 3286"/>
              <a:gd name="T15" fmla="*/ 61 h 377"/>
              <a:gd name="T16" fmla="*/ 3286 w 3286"/>
              <a:gd name="T17" fmla="*/ 377 h 3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86"/>
              <a:gd name="T28" fmla="*/ 0 h 377"/>
              <a:gd name="T29" fmla="*/ 3286 w 3286"/>
              <a:gd name="T30" fmla="*/ 377 h 3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86" h="377">
                <a:moveTo>
                  <a:pt x="0" y="202"/>
                </a:moveTo>
                <a:cubicBezTo>
                  <a:pt x="142" y="167"/>
                  <a:pt x="284" y="132"/>
                  <a:pt x="446" y="129"/>
                </a:cubicBezTo>
                <a:cubicBezTo>
                  <a:pt x="608" y="126"/>
                  <a:pt x="819" y="170"/>
                  <a:pt x="971" y="185"/>
                </a:cubicBezTo>
                <a:cubicBezTo>
                  <a:pt x="1123" y="200"/>
                  <a:pt x="1231" y="243"/>
                  <a:pt x="1360" y="219"/>
                </a:cubicBezTo>
                <a:cubicBezTo>
                  <a:pt x="1489" y="195"/>
                  <a:pt x="1597" y="64"/>
                  <a:pt x="1744" y="38"/>
                </a:cubicBezTo>
                <a:cubicBezTo>
                  <a:pt x="1891" y="12"/>
                  <a:pt x="2091" y="66"/>
                  <a:pt x="2241" y="61"/>
                </a:cubicBezTo>
                <a:cubicBezTo>
                  <a:pt x="2391" y="56"/>
                  <a:pt x="2522" y="10"/>
                  <a:pt x="2642" y="10"/>
                </a:cubicBezTo>
                <a:cubicBezTo>
                  <a:pt x="2762" y="10"/>
                  <a:pt x="2852" y="0"/>
                  <a:pt x="2959" y="61"/>
                </a:cubicBezTo>
                <a:cubicBezTo>
                  <a:pt x="3066" y="122"/>
                  <a:pt x="3218" y="311"/>
                  <a:pt x="3286" y="377"/>
                </a:cubicBezTo>
              </a:path>
            </a:pathLst>
          </a:custGeom>
          <a:noFill/>
          <a:ln w="254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512" name="Oval 27"/>
          <p:cNvSpPr>
            <a:spLocks noChangeArrowheads="1"/>
          </p:cNvSpPr>
          <p:nvPr/>
        </p:nvSpPr>
        <p:spPr bwMode="auto">
          <a:xfrm>
            <a:off x="3592513" y="2193926"/>
            <a:ext cx="323850" cy="323850"/>
          </a:xfrm>
          <a:prstGeom prst="ellipse">
            <a:avLst/>
          </a:prstGeom>
          <a:noFill/>
          <a:ln w="508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b="1" i="0">
                <a:solidFill>
                  <a:srgbClr val="008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63513" name="Oval 28"/>
          <p:cNvSpPr>
            <a:spLocks noChangeArrowheads="1"/>
          </p:cNvSpPr>
          <p:nvPr/>
        </p:nvSpPr>
        <p:spPr bwMode="auto">
          <a:xfrm>
            <a:off x="3502025" y="4157663"/>
            <a:ext cx="323850" cy="323850"/>
          </a:xfrm>
          <a:prstGeom prst="ellipse">
            <a:avLst/>
          </a:prstGeom>
          <a:noFill/>
          <a:ln w="508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b="1" i="0">
                <a:solidFill>
                  <a:srgbClr val="008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63514" name="Oval 29"/>
          <p:cNvSpPr>
            <a:spLocks noChangeArrowheads="1"/>
          </p:cNvSpPr>
          <p:nvPr/>
        </p:nvSpPr>
        <p:spPr bwMode="auto">
          <a:xfrm>
            <a:off x="8288338" y="4229101"/>
            <a:ext cx="323850" cy="323850"/>
          </a:xfrm>
          <a:prstGeom prst="ellipse">
            <a:avLst/>
          </a:prstGeom>
          <a:noFill/>
          <a:ln w="508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b="1" i="0">
                <a:solidFill>
                  <a:srgbClr val="008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63510" name="Rectangle 37"/>
          <p:cNvSpPr>
            <a:spLocks noChangeArrowheads="1"/>
          </p:cNvSpPr>
          <p:nvPr/>
        </p:nvSpPr>
        <p:spPr bwMode="auto">
          <a:xfrm>
            <a:off x="4659630" y="4875213"/>
            <a:ext cx="2063750" cy="1730375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80808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1600" i="0">
                <a:solidFill>
                  <a:srgbClr val="000000"/>
                </a:solidFill>
                <a:latin typeface="Arial Narrow" pitchFamily="34" charset="0"/>
              </a:rPr>
              <a:t>Middle latitudes: 20 to 50 degrees north and 20 to 50 degrees south.</a:t>
            </a:r>
          </a:p>
        </p:txBody>
      </p:sp>
      <p:sp>
        <p:nvSpPr>
          <p:cNvPr id="63507" name="Oval 30"/>
          <p:cNvSpPr>
            <a:spLocks noChangeArrowheads="1"/>
          </p:cNvSpPr>
          <p:nvPr/>
        </p:nvSpPr>
        <p:spPr bwMode="auto">
          <a:xfrm>
            <a:off x="6424613" y="1765299"/>
            <a:ext cx="323850" cy="323849"/>
          </a:xfrm>
          <a:prstGeom prst="ellipse">
            <a:avLst/>
          </a:prstGeom>
          <a:noFill/>
          <a:ln w="508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b="1" i="0">
                <a:solidFill>
                  <a:srgbClr val="666699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63508" name="Oval 31"/>
          <p:cNvSpPr>
            <a:spLocks noChangeArrowheads="1"/>
          </p:cNvSpPr>
          <p:nvPr/>
        </p:nvSpPr>
        <p:spPr bwMode="auto">
          <a:xfrm>
            <a:off x="2016125" y="1703387"/>
            <a:ext cx="323850" cy="323849"/>
          </a:xfrm>
          <a:prstGeom prst="ellipse">
            <a:avLst/>
          </a:prstGeom>
          <a:noFill/>
          <a:ln w="508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b="1" i="0" dirty="0">
                <a:solidFill>
                  <a:srgbClr val="666699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749" name="Oval 31"/>
          <p:cNvSpPr>
            <a:spLocks noChangeArrowheads="1"/>
          </p:cNvSpPr>
          <p:nvPr/>
        </p:nvSpPr>
        <p:spPr bwMode="auto">
          <a:xfrm>
            <a:off x="8568691" y="6216640"/>
            <a:ext cx="323850" cy="323849"/>
          </a:xfrm>
          <a:prstGeom prst="ellipse">
            <a:avLst/>
          </a:prstGeom>
          <a:noFill/>
          <a:ln w="508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b="1" i="0" dirty="0">
                <a:solidFill>
                  <a:srgbClr val="666699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44" name="Oval 21"/>
          <p:cNvSpPr>
            <a:spLocks noChangeArrowheads="1"/>
          </p:cNvSpPr>
          <p:nvPr/>
        </p:nvSpPr>
        <p:spPr bwMode="auto">
          <a:xfrm>
            <a:off x="1926749" y="6226176"/>
            <a:ext cx="323850" cy="323850"/>
          </a:xfrm>
          <a:prstGeom prst="ellipse">
            <a:avLst/>
          </a:prstGeom>
          <a:noFill/>
          <a:ln w="508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b="1" i="0">
                <a:solidFill>
                  <a:srgbClr val="0000FF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45" name="Oval 24"/>
          <p:cNvSpPr>
            <a:spLocks noChangeArrowheads="1"/>
          </p:cNvSpPr>
          <p:nvPr/>
        </p:nvSpPr>
        <p:spPr bwMode="auto">
          <a:xfrm>
            <a:off x="4137184" y="6226176"/>
            <a:ext cx="323850" cy="32385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b="1" i="0">
                <a:solidFill>
                  <a:srgbClr val="FF000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6333491" y="6226176"/>
            <a:ext cx="323850" cy="323850"/>
          </a:xfrm>
          <a:prstGeom prst="ellipse">
            <a:avLst/>
          </a:prstGeom>
          <a:noFill/>
          <a:ln w="508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b="1" i="0">
                <a:solidFill>
                  <a:srgbClr val="008000"/>
                </a:solidFill>
                <a:latin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46146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Atmosphere: The World’s Climate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Temperature</a:t>
            </a:r>
          </a:p>
          <a:p>
            <a:pPr lvl="1" eaLnBrk="1" hangingPunct="1"/>
            <a:r>
              <a:rPr lang="en-US" dirty="0"/>
              <a:t>Number of days without freezing:</a:t>
            </a:r>
          </a:p>
          <a:p>
            <a:pPr lvl="2" eaLnBrk="1" hangingPunct="1"/>
            <a:r>
              <a:rPr lang="en-US" dirty="0"/>
              <a:t>Important component of temperature.</a:t>
            </a:r>
          </a:p>
          <a:p>
            <a:pPr lvl="2" eaLnBrk="1" hangingPunct="1"/>
            <a:r>
              <a:rPr lang="en-US" dirty="0"/>
              <a:t>Rough indication of the growing season.</a:t>
            </a:r>
          </a:p>
          <a:p>
            <a:pPr lvl="1" eaLnBrk="1" hangingPunct="1"/>
            <a:r>
              <a:rPr lang="en-US" dirty="0"/>
              <a:t>For tropical regions, this figure is zero:</a:t>
            </a:r>
          </a:p>
          <a:p>
            <a:pPr lvl="2" eaLnBrk="1" hangingPunct="1"/>
            <a:r>
              <a:rPr lang="en-US" dirty="0"/>
              <a:t>Vegetation grows year long, while for middle latitudes, winter can be more or less long.</a:t>
            </a:r>
          </a:p>
          <a:p>
            <a:pPr lvl="1" eaLnBrk="1" hangingPunct="1"/>
            <a:r>
              <a:rPr lang="en-US" dirty="0"/>
              <a:t>Latitude, altitude and water masses and major factors influencing temperature.</a:t>
            </a:r>
          </a:p>
        </p:txBody>
      </p:sp>
    </p:spTree>
    <p:extLst>
      <p:ext uri="{BB962C8B-B14F-4D97-AF65-F5344CB8AC3E}">
        <p14:creationId xmlns:p14="http://schemas.microsoft.com/office/powerpoint/2010/main" val="856406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Sea Surface Temperature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4" t="3799" b="1825"/>
          <a:stretch/>
        </p:blipFill>
        <p:spPr>
          <a:xfrm>
            <a:off x="1621766" y="1250830"/>
            <a:ext cx="6366294" cy="55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55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Average Insolation by Month and by Latitude 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265829"/>
              </p:ext>
            </p:extLst>
          </p:nvPr>
        </p:nvGraphicFramePr>
        <p:xfrm>
          <a:off x="854075" y="1378744"/>
          <a:ext cx="80518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2978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Lithosphere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earth’s crust</a:t>
            </a:r>
          </a:p>
          <a:p>
            <a:pPr lvl="1"/>
            <a:r>
              <a:rPr lang="en-US" dirty="0"/>
              <a:t>Contains metallic and non-metallic minerals.</a:t>
            </a:r>
          </a:p>
          <a:p>
            <a:pPr lvl="1"/>
            <a:r>
              <a:rPr lang="en-US" dirty="0"/>
              <a:t>Unequal concentration and distribution because of geology.</a:t>
            </a:r>
          </a:p>
          <a:p>
            <a:r>
              <a:rPr lang="en-US" dirty="0"/>
              <a:t>Metals</a:t>
            </a:r>
          </a:p>
          <a:p>
            <a:pPr lvl="1"/>
            <a:r>
              <a:rPr lang="en-US" dirty="0"/>
              <a:t>Dominant mineral resources.</a:t>
            </a:r>
          </a:p>
          <a:p>
            <a:pPr>
              <a:lnSpc>
                <a:spcPct val="90000"/>
              </a:lnSpc>
            </a:pPr>
            <a:r>
              <a:rPr lang="en-US" dirty="0"/>
              <a:t>Ore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Rock in which a mineral can be mined.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Two factors for ore mining: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Market value of the mineral.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Concentration level in the ore.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 are ore rocks all over the world.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Only a small portion can be economically mined.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43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Composition of the Earth’s Crust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588444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1557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Plate Tectonics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" t="15300" r="1605" b="11653"/>
          <a:stretch/>
        </p:blipFill>
        <p:spPr>
          <a:xfrm>
            <a:off x="250166" y="1664898"/>
            <a:ext cx="8747185" cy="44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85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Lithosphere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Metals</a:t>
            </a:r>
          </a:p>
          <a:p>
            <a:pPr lvl="1"/>
            <a:r>
              <a:rPr lang="en-US" dirty="0"/>
              <a:t>Iron:</a:t>
            </a:r>
          </a:p>
          <a:p>
            <a:pPr lvl="2"/>
            <a:r>
              <a:rPr lang="en-US" dirty="0"/>
              <a:t>Most common and used metal.</a:t>
            </a:r>
          </a:p>
          <a:p>
            <a:pPr lvl="2"/>
            <a:r>
              <a:rPr lang="en-US" dirty="0"/>
              <a:t>Iron deposits can easily be mined and smelted for the ore.</a:t>
            </a:r>
          </a:p>
          <a:p>
            <a:pPr lvl="2"/>
            <a:r>
              <a:rPr lang="en-US" dirty="0"/>
              <a:t>Used to make steel, a highly versatile metal.</a:t>
            </a:r>
          </a:p>
          <a:p>
            <a:pPr lvl="1"/>
            <a:r>
              <a:rPr lang="en-US" dirty="0"/>
              <a:t>Aluminum:</a:t>
            </a:r>
          </a:p>
          <a:p>
            <a:pPr lvl="2"/>
            <a:r>
              <a:rPr lang="en-US" dirty="0"/>
              <a:t>Second most used metal.</a:t>
            </a:r>
          </a:p>
          <a:p>
            <a:pPr lvl="2"/>
            <a:r>
              <a:rPr lang="en-US" dirty="0"/>
              <a:t>Light weight and strength.</a:t>
            </a:r>
          </a:p>
          <a:p>
            <a:pPr lvl="2"/>
            <a:r>
              <a:rPr lang="en-US" dirty="0"/>
              <a:t>Third most common element in the crust, but difficult to extract in its most common form (silicates).</a:t>
            </a:r>
          </a:p>
          <a:p>
            <a:pPr lvl="2"/>
            <a:r>
              <a:rPr lang="en-US" dirty="0"/>
              <a:t>Bauxite: easier form to extract aluminum but energy intensive (electricity).</a:t>
            </a:r>
          </a:p>
          <a:p>
            <a:r>
              <a:rPr lang="en-US" dirty="0"/>
              <a:t>Nonmetallic minerals</a:t>
            </a:r>
          </a:p>
          <a:p>
            <a:pPr lvl="1"/>
            <a:r>
              <a:rPr lang="en-US" dirty="0"/>
              <a:t>Vary wide variety and use.</a:t>
            </a:r>
          </a:p>
          <a:p>
            <a:pPr lvl="1"/>
            <a:r>
              <a:rPr lang="en-US" dirty="0"/>
              <a:t>Clay. Limestone. Potash (fertilizer). Silica sand.</a:t>
            </a:r>
          </a:p>
        </p:txBody>
      </p:sp>
    </p:spTree>
    <p:extLst>
      <p:ext uri="{BB962C8B-B14F-4D97-AF65-F5344CB8AC3E}">
        <p14:creationId xmlns:p14="http://schemas.microsoft.com/office/powerpoint/2010/main" val="672442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Minerals Used in Household Goods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770268"/>
              </p:ext>
            </p:extLst>
          </p:nvPr>
        </p:nvGraphicFramePr>
        <p:xfrm>
          <a:off x="757238" y="1311275"/>
          <a:ext cx="8245476" cy="4820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3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1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Mineral</a:t>
                      </a:r>
                      <a:r>
                        <a:rPr lang="en-US" baseline="0" dirty="0"/>
                        <a:t> components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Glass &amp; ceramic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Silica sand, limestone,</a:t>
                      </a:r>
                      <a:r>
                        <a:rPr lang="en-US" baseline="0" dirty="0"/>
                        <a:t> talc, lithium, borates, soda ash, feldspar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Fertilizers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Potash, phosphate, nitrogen,</a:t>
                      </a:r>
                      <a:r>
                        <a:rPr lang="en-US" baseline="0" dirty="0"/>
                        <a:t> sulfur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Toothpaste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Calcium carbonate, limestone, sodium</a:t>
                      </a:r>
                      <a:r>
                        <a:rPr lang="en-US" baseline="0" dirty="0"/>
                        <a:t> carbonate, fluorite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Lipstick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Calcium carbonate, talc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Caulking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Limestone, gypsum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Titanium dioxide, kaolin clays, calcium carbonate, mica, talc, silica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Limestone, gypsum, iron oxide, clay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Graphite, clay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Sport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Graphite, fiberglass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Pots and pans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Aluminum, iron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Automobile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different metals and minerals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Cell 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different metals and minerals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4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1538269" y="3521013"/>
            <a:ext cx="3108960" cy="24570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541145" y="1982435"/>
            <a:ext cx="3108960" cy="2457085"/>
          </a:xfrm>
          <a:prstGeom prst="roundRect">
            <a:avLst/>
          </a:prstGeom>
          <a:solidFill>
            <a:srgbClr val="FFFF00">
              <a:alpha val="50000"/>
            </a:srgb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Types of Resources</a:t>
            </a:r>
          </a:p>
        </p:txBody>
      </p:sp>
      <p:sp>
        <p:nvSpPr>
          <p:cNvPr id="4096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05388" y="1447800"/>
            <a:ext cx="3997325" cy="5137150"/>
          </a:xfrm>
        </p:spPr>
        <p:txBody>
          <a:bodyPr/>
          <a:lstStyle/>
          <a:p>
            <a:pPr eaLnBrk="1" hangingPunct="1"/>
            <a:r>
              <a:rPr lang="en-US" sz="2400" dirty="0"/>
              <a:t>Context</a:t>
            </a:r>
          </a:p>
          <a:p>
            <a:pPr lvl="1" eaLnBrk="1" hangingPunct="1"/>
            <a:r>
              <a:rPr lang="en-US" sz="2000" dirty="0"/>
              <a:t>A resource is something held in reserve that can be used for a purpose.</a:t>
            </a:r>
          </a:p>
          <a:p>
            <a:pPr lvl="1" eaLnBrk="1" hangingPunct="1"/>
            <a:r>
              <a:rPr lang="en-US" sz="2000" dirty="0"/>
              <a:t>“Nature does not care”.</a:t>
            </a:r>
          </a:p>
          <a:p>
            <a:pPr lvl="1" eaLnBrk="1" hangingPunct="1"/>
            <a:r>
              <a:rPr lang="en-US" sz="2000" dirty="0"/>
              <a:t>Three major categories of resources.</a:t>
            </a:r>
          </a:p>
          <a:p>
            <a:pPr eaLnBrk="1" hangingPunct="1"/>
            <a:r>
              <a:rPr lang="en-US" sz="2400" dirty="0"/>
              <a:t>Natural resources</a:t>
            </a:r>
          </a:p>
          <a:p>
            <a:pPr lvl="1" eaLnBrk="1" hangingPunct="1"/>
            <a:r>
              <a:rPr lang="en-US" sz="2000" dirty="0"/>
              <a:t>Derived from physiographical conditions.</a:t>
            </a:r>
          </a:p>
          <a:p>
            <a:pPr eaLnBrk="1" hangingPunct="1"/>
            <a:r>
              <a:rPr lang="en-US" sz="2400" dirty="0"/>
              <a:t>Economic resources</a:t>
            </a:r>
          </a:p>
          <a:p>
            <a:pPr lvl="1" eaLnBrk="1" hangingPunct="1"/>
            <a:r>
              <a:rPr lang="en-US" sz="2000" dirty="0"/>
              <a:t>Derived from human activities.</a:t>
            </a:r>
          </a:p>
          <a:p>
            <a:pPr eaLnBrk="1" hangingPunct="1"/>
            <a:r>
              <a:rPr lang="en-US" sz="2400" dirty="0"/>
              <a:t>Geographical resources</a:t>
            </a:r>
          </a:p>
          <a:p>
            <a:pPr lvl="1" eaLnBrk="1" hangingPunct="1"/>
            <a:r>
              <a:rPr lang="en-US" sz="2000" dirty="0"/>
              <a:t>Derived by spatial characteristics.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2598306" y="1441053"/>
            <a:ext cx="100059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 eaLnBrk="0" hangingPunct="0">
              <a:defRPr/>
            </a:pPr>
            <a:r>
              <a:rPr lang="en-US" sz="24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Natural</a:t>
            </a:r>
          </a:p>
        </p:txBody>
      </p:sp>
      <p:sp>
        <p:nvSpPr>
          <p:cNvPr id="40969" name="Text Box 12"/>
          <p:cNvSpPr txBox="1">
            <a:spLocks noChangeArrowheads="1"/>
          </p:cNvSpPr>
          <p:nvPr/>
        </p:nvSpPr>
        <p:spPr bwMode="auto">
          <a:xfrm>
            <a:off x="2581834" y="4002484"/>
            <a:ext cx="10515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Location</a:t>
            </a:r>
          </a:p>
        </p:txBody>
      </p:sp>
      <p:sp>
        <p:nvSpPr>
          <p:cNvPr id="40970" name="Text Box 13"/>
          <p:cNvSpPr txBox="1">
            <a:spLocks noChangeArrowheads="1"/>
          </p:cNvSpPr>
          <p:nvPr/>
        </p:nvSpPr>
        <p:spPr bwMode="auto">
          <a:xfrm>
            <a:off x="2670175" y="4721503"/>
            <a:ext cx="856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Human</a:t>
            </a:r>
          </a:p>
        </p:txBody>
      </p:sp>
      <p:sp>
        <p:nvSpPr>
          <p:cNvPr id="40971" name="Text Box 14"/>
          <p:cNvSpPr txBox="1">
            <a:spLocks noChangeArrowheads="1"/>
          </p:cNvSpPr>
          <p:nvPr/>
        </p:nvSpPr>
        <p:spPr bwMode="auto">
          <a:xfrm>
            <a:off x="2670175" y="5407303"/>
            <a:ext cx="84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Capital</a:t>
            </a:r>
          </a:p>
        </p:txBody>
      </p:sp>
      <p:sp>
        <p:nvSpPr>
          <p:cNvPr id="40972" name="Text Box 15"/>
          <p:cNvSpPr txBox="1">
            <a:spLocks noChangeArrowheads="1"/>
          </p:cNvSpPr>
          <p:nvPr/>
        </p:nvSpPr>
        <p:spPr bwMode="auto">
          <a:xfrm>
            <a:off x="2307277" y="3633152"/>
            <a:ext cx="1570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Endowments</a:t>
            </a:r>
          </a:p>
        </p:txBody>
      </p:sp>
      <p:sp>
        <p:nvSpPr>
          <p:cNvPr id="40973" name="Text Box 16"/>
          <p:cNvSpPr txBox="1">
            <a:spLocks noChangeArrowheads="1"/>
          </p:cNvSpPr>
          <p:nvPr/>
        </p:nvSpPr>
        <p:spPr bwMode="auto">
          <a:xfrm>
            <a:off x="2566663" y="2247843"/>
            <a:ext cx="1025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Minerals</a:t>
            </a:r>
          </a:p>
        </p:txBody>
      </p:sp>
      <p:sp>
        <p:nvSpPr>
          <p:cNvPr id="40974" name="Text Box 17"/>
          <p:cNvSpPr txBox="1">
            <a:spLocks noChangeArrowheads="1"/>
          </p:cNvSpPr>
          <p:nvPr/>
        </p:nvSpPr>
        <p:spPr bwMode="auto">
          <a:xfrm>
            <a:off x="1904141" y="2688576"/>
            <a:ext cx="24878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Biological resources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449102" y="6035605"/>
            <a:ext cx="1295547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 eaLnBrk="0" hangingPunct="0">
              <a:defRPr/>
            </a:pPr>
            <a:r>
              <a:rPr lang="en-US" sz="24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Economic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 rot="16200000">
            <a:off x="373479" y="3771652"/>
            <a:ext cx="169149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 eaLnBrk="0" hangingPunct="0">
              <a:defRPr/>
            </a:pPr>
            <a:r>
              <a:rPr lang="en-US" sz="24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Geographical</a:t>
            </a:r>
          </a:p>
        </p:txBody>
      </p:sp>
    </p:spTree>
    <p:extLst>
      <p:ext uri="{BB962C8B-B14F-4D97-AF65-F5344CB8AC3E}">
        <p14:creationId xmlns:p14="http://schemas.microsoft.com/office/powerpoint/2010/main" val="1786424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World Mineral Reserves (years of production left), 2002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666294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7239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 Hydrosphere: World Fresh Water Supply by Source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210118"/>
              </p:ext>
            </p:extLst>
          </p:nvPr>
        </p:nvGraphicFramePr>
        <p:xfrm>
          <a:off x="757238" y="1311275"/>
          <a:ext cx="8245470" cy="4939632"/>
        </p:xfrm>
        <a:graphic>
          <a:graphicData uri="http://schemas.openxmlformats.org/drawingml/2006/table">
            <a:tbl>
              <a:tblPr firstRow="1" lastRow="1" bandRow="1">
                <a:tableStyleId>{68D230F3-CF80-4859-8CE7-A43EE81993B5}</a:tableStyleId>
              </a:tblPr>
              <a:tblGrid>
                <a:gridCol w="164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9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noProof="0"/>
                        <a:t>Water source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Water volume, in cubic miles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Water volume, in cubic kilometers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Percent of fresh water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Percent of total water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Oceans, Seas, &amp; Bays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321,000,000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1,338,000,000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--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96.5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Ice caps, Glaciers, &amp; Permanent Snow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5,773,000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24,064,000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68.7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1.74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Groundwater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5,614,000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23,400,000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--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1.7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    Fresh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2,526,000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10,530,000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30.1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0.76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    Saline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3,088,000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12,870,000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--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0.94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Soil Moisture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3,959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16,500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0.05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0.001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Ground Ice &amp; Permafrost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71,970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300,000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0.86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0.022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Lakes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42,320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176,400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--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0.013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    Fresh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21,830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91,000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0.26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0.007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    Saline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20,490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85,400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--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0.006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Atmosphere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3,095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12,900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0.04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0.001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Swamp Water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2,752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11,470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0.03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0.0008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Rivers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509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2,120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0.006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0.0002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Biological Water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269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1,120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0.003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0.0001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Total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332,600,000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1,386,000,000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-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/>
                        <a:t>100</a:t>
                      </a:r>
                      <a:endParaRPr lang="en-US" sz="1800" noProof="0" dirty="0"/>
                    </a:p>
                  </a:txBody>
                  <a:tcPr marL="45677" marR="45677" marT="27681" marB="27681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3079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Major Oceanic Gyres</a:t>
            </a:r>
          </a:p>
        </p:txBody>
      </p:sp>
      <p:pic>
        <p:nvPicPr>
          <p:cNvPr id="36868" name="Picture 6" descr="World Sea Current Gyres.png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1" t="12959" r="577" b="10950"/>
          <a:stretch/>
        </p:blipFill>
        <p:spPr bwMode="auto">
          <a:xfrm>
            <a:off x="142247" y="1781594"/>
            <a:ext cx="885507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1905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Biosphere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75" r="1887" b="12180"/>
          <a:stretch/>
        </p:blipFill>
        <p:spPr>
          <a:xfrm>
            <a:off x="155273" y="1630392"/>
            <a:ext cx="8971472" cy="41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070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– Economic Resources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Human Resources</a:t>
            </a:r>
          </a:p>
          <a:p>
            <a:pPr marL="457200" indent="-457200">
              <a:buAutoNum type="arabicPeriod"/>
            </a:pPr>
            <a:r>
              <a:rPr lang="en-US" dirty="0"/>
              <a:t>Capital</a:t>
            </a:r>
          </a:p>
        </p:txBody>
      </p:sp>
    </p:spTree>
    <p:extLst>
      <p:ext uri="{BB962C8B-B14F-4D97-AF65-F5344CB8AC3E}">
        <p14:creationId xmlns:p14="http://schemas.microsoft.com/office/powerpoint/2010/main" val="2251113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Human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system:</a:t>
            </a:r>
          </a:p>
          <a:p>
            <a:pPr lvl="1"/>
            <a:r>
              <a:rPr lang="en-US" dirty="0"/>
              <a:t>Production + distribution + consumption</a:t>
            </a:r>
          </a:p>
          <a:p>
            <a:r>
              <a:rPr lang="en-US" dirty="0"/>
              <a:t>Production side</a:t>
            </a:r>
          </a:p>
          <a:p>
            <a:pPr lvl="1"/>
            <a:r>
              <a:rPr lang="en-US" dirty="0"/>
              <a:t>Population provides labor:</a:t>
            </a:r>
          </a:p>
          <a:p>
            <a:pPr lvl="2"/>
            <a:r>
              <a:rPr lang="en-US" dirty="0"/>
              <a:t>Resource extraction.</a:t>
            </a:r>
          </a:p>
          <a:p>
            <a:pPr lvl="2"/>
            <a:r>
              <a:rPr lang="en-US" dirty="0"/>
              <a:t>Resource transformation.</a:t>
            </a:r>
          </a:p>
          <a:p>
            <a:pPr lvl="1"/>
            <a:r>
              <a:rPr lang="en-US" dirty="0"/>
              <a:t>Function of costs and qualifications.</a:t>
            </a:r>
          </a:p>
          <a:p>
            <a:r>
              <a:rPr lang="en-US" dirty="0"/>
              <a:t>Consumption side</a:t>
            </a:r>
          </a:p>
          <a:p>
            <a:pPr lvl="1"/>
            <a:r>
              <a:rPr lang="en-US" dirty="0"/>
              <a:t>Population consumes resources:</a:t>
            </a:r>
          </a:p>
          <a:p>
            <a:pPr lvl="2"/>
            <a:r>
              <a:rPr lang="en-US" dirty="0"/>
              <a:t>Food.</a:t>
            </a:r>
          </a:p>
          <a:p>
            <a:pPr lvl="2"/>
            <a:r>
              <a:rPr lang="en-US" dirty="0"/>
              <a:t>Energy.</a:t>
            </a:r>
          </a:p>
          <a:p>
            <a:pPr lvl="2"/>
            <a:r>
              <a:rPr lang="en-US" dirty="0"/>
              <a:t>Goods.</a:t>
            </a:r>
          </a:p>
          <a:p>
            <a:pPr lvl="2"/>
            <a:r>
              <a:rPr lang="en-US" dirty="0"/>
              <a:t>Services (education, healthcare).</a:t>
            </a:r>
          </a:p>
          <a:p>
            <a:pPr lvl="1"/>
            <a:r>
              <a:rPr lang="en-US" dirty="0"/>
              <a:t>Function of the level of income.</a:t>
            </a:r>
          </a:p>
        </p:txBody>
      </p:sp>
    </p:spTree>
    <p:extLst>
      <p:ext uri="{BB962C8B-B14F-4D97-AF65-F5344CB8AC3E}">
        <p14:creationId xmlns:p14="http://schemas.microsoft.com/office/powerpoint/2010/main" val="2264821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of the World GDP, 2008 (Current USD)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091550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98648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Human Resources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Evolution of the world’s population</a:t>
            </a:r>
          </a:p>
          <a:p>
            <a:pPr lvl="1" eaLnBrk="1" hangingPunct="1"/>
            <a:r>
              <a:rPr lang="en-US" dirty="0"/>
              <a:t>Long historical process:</a:t>
            </a:r>
          </a:p>
          <a:p>
            <a:pPr lvl="2" eaLnBrk="1" hangingPunct="1"/>
            <a:r>
              <a:rPr lang="en-US" dirty="0"/>
              <a:t>Has been very slow up to recently.</a:t>
            </a:r>
          </a:p>
          <a:p>
            <a:pPr lvl="2" eaLnBrk="1" hangingPunct="1"/>
            <a:r>
              <a:rPr lang="en-US" dirty="0"/>
              <a:t>300 million people around year 0.</a:t>
            </a:r>
          </a:p>
          <a:p>
            <a:pPr lvl="2" eaLnBrk="1" hangingPunct="1"/>
            <a:r>
              <a:rPr lang="en-US" dirty="0"/>
              <a:t>Remained small until the last 250 years.</a:t>
            </a:r>
          </a:p>
          <a:p>
            <a:pPr lvl="1" eaLnBrk="1" hangingPunct="1"/>
            <a:r>
              <a:rPr lang="en-US" dirty="0"/>
              <a:t>A new growth trend:</a:t>
            </a:r>
          </a:p>
          <a:p>
            <a:pPr lvl="2" eaLnBrk="1" hangingPunct="1"/>
            <a:r>
              <a:rPr lang="en-US" dirty="0"/>
              <a:t>Has increased almost exponentially.</a:t>
            </a:r>
          </a:p>
          <a:p>
            <a:pPr lvl="2" eaLnBrk="1" hangingPunct="1"/>
            <a:r>
              <a:rPr lang="en-US" dirty="0"/>
              <a:t>From 1.6 billion in 1900 to 6 billion in 1999.</a:t>
            </a:r>
          </a:p>
          <a:p>
            <a:pPr lvl="2" eaLnBrk="1" hangingPunct="1"/>
            <a:r>
              <a:rPr lang="en-US" dirty="0"/>
              <a:t>To what it can be linked?</a:t>
            </a:r>
          </a:p>
          <a:p>
            <a:pPr eaLnBrk="1" hangingPunct="1"/>
            <a:r>
              <a:rPr lang="en-US" dirty="0"/>
              <a:t>Population “explosion”</a:t>
            </a:r>
          </a:p>
          <a:p>
            <a:pPr lvl="1" eaLnBrk="1" hangingPunct="1"/>
            <a:r>
              <a:rPr lang="en-US" dirty="0"/>
              <a:t>Defines a process of strong demographic growth.</a:t>
            </a:r>
          </a:p>
          <a:p>
            <a:pPr lvl="1" eaLnBrk="1" hangingPunct="1"/>
            <a:r>
              <a:rPr lang="en-US" dirty="0"/>
              <a:t>Started after the Second World War.</a:t>
            </a:r>
          </a:p>
          <a:p>
            <a:pPr lvl="1" eaLnBrk="1" hangingPunct="1"/>
            <a:r>
              <a:rPr lang="en-US" dirty="0"/>
              <a:t>About 80 million people added each year.</a:t>
            </a:r>
          </a:p>
          <a:p>
            <a:pPr lvl="1" eaLnBrk="1" hangingPunct="1"/>
            <a:r>
              <a:rPr lang="en-US" dirty="0"/>
              <a:t>The pool of human resources has thus considerably expanded.</a:t>
            </a:r>
          </a:p>
        </p:txBody>
      </p:sp>
    </p:spTree>
    <p:extLst>
      <p:ext uri="{BB962C8B-B14F-4D97-AF65-F5344CB8AC3E}">
        <p14:creationId xmlns:p14="http://schemas.microsoft.com/office/powerpoint/2010/main" val="26510715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World Population, 1000BC-2050AD (in billions)</a:t>
            </a: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454298"/>
              </p:ext>
            </p:extLst>
          </p:nvPr>
        </p:nvGraphicFramePr>
        <p:xfrm>
          <a:off x="900113" y="1498600"/>
          <a:ext cx="80518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65620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Population Added to the Global Population, 1950-2008 (in millions per year)</a:t>
            </a:r>
          </a:p>
        </p:txBody>
      </p:sp>
      <p:graphicFrame>
        <p:nvGraphicFramePr>
          <p:cNvPr id="2" name="Object 102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33503407"/>
              </p:ext>
            </p:extLst>
          </p:nvPr>
        </p:nvGraphicFramePr>
        <p:xfrm>
          <a:off x="900113" y="1498600"/>
          <a:ext cx="80518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713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Types of Resources</a:t>
            </a:r>
          </a:p>
        </p:txBody>
      </p:sp>
      <p:graphicFrame>
        <p:nvGraphicFramePr>
          <p:cNvPr id="477281" name="Group 9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386107"/>
              </p:ext>
            </p:extLst>
          </p:nvPr>
        </p:nvGraphicFramePr>
        <p:xfrm>
          <a:off x="757238" y="1311275"/>
          <a:ext cx="8245476" cy="5255898"/>
        </p:xfrm>
        <a:graphic>
          <a:graphicData uri="http://schemas.openxmlformats.org/drawingml/2006/table">
            <a:tbl>
              <a:tblPr/>
              <a:tblGrid>
                <a:gridCol w="786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5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Economic</a:t>
                      </a:r>
                    </a:p>
                  </a:txBody>
                  <a:tcPr marL="93115" marR="93115" marT="46038" marB="46038" vert="vert270" anchor="ctr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Human resources</a:t>
                      </a:r>
                    </a:p>
                  </a:txBody>
                  <a:tcPr marL="93115" marR="93115" marT="46038" marB="46038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Population and level of qualification. Commonly referred as the workforce.</a:t>
                      </a:r>
                    </a:p>
                  </a:txBody>
                  <a:tcPr marL="93115" marR="93115" marT="46038" marB="46038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Capital (money)</a:t>
                      </a:r>
                    </a:p>
                  </a:txBody>
                  <a:tcPr marL="93115" marR="93115" marT="46038" marB="46038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“Portable resource”. Measure the amount of resources available to an economy.</a:t>
                      </a:r>
                    </a:p>
                  </a:txBody>
                  <a:tcPr marL="93115" marR="93115" marT="46038" marB="46038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Geographical</a:t>
                      </a:r>
                    </a:p>
                  </a:txBody>
                  <a:tcPr marL="93115" marR="93115" marT="46038" marB="46038" vert="vert270" anchor="ctr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Location</a:t>
                      </a:r>
                    </a:p>
                  </a:txBody>
                  <a:tcPr marL="93115" marR="93115" marT="46038" marB="46038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Grants access to markets and resources. Derive wealth acting as intermediary places (Panama, Singapore, Hong Kong, the Netherlands).</a:t>
                      </a:r>
                    </a:p>
                  </a:txBody>
                  <a:tcPr marL="93115" marR="93115" marT="46038" marB="46038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66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Endowments</a:t>
                      </a:r>
                    </a:p>
                  </a:txBody>
                  <a:tcPr marL="93115" marR="93115" marT="46038" marB="46038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Scenery, mountains, beaches and coral reefs. Resources when tourism is involved.</a:t>
                      </a:r>
                    </a:p>
                  </a:txBody>
                  <a:tcPr marL="93115" marR="93115" marT="46038" marB="46038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Natural</a:t>
                      </a:r>
                    </a:p>
                  </a:txBody>
                  <a:tcPr marL="93115" marR="93115" marT="46038" marB="46038" vert="vert270" anchor="ctr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Biological resources</a:t>
                      </a:r>
                    </a:p>
                  </a:txBody>
                  <a:tcPr marL="93115" marR="93115" marT="46038" marB="46038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Used to sustain life. Can be converted. Soil, water, and forestry resources.</a:t>
                      </a:r>
                    </a:p>
                  </a:txBody>
                  <a:tcPr marL="93115" marR="93115" marT="46038" marB="46038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566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Mineral resources</a:t>
                      </a:r>
                    </a:p>
                  </a:txBody>
                  <a:tcPr marL="93115" marR="93115" marT="46038" marB="46038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Fossil fuels (coal, natural gas, oil), metallic minerals (iron, aluminum, copper) and non-metallic minerals (Nitrogen, calcium, potash, sulfur, salt, sand).</a:t>
                      </a:r>
                    </a:p>
                  </a:txBody>
                  <a:tcPr marL="93115" marR="93115" marT="46038" marB="46038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3753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15 Largest Countries, 2005, 2050 (in millions)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829463"/>
              </p:ext>
            </p:extLst>
          </p:nvPr>
        </p:nvGraphicFramePr>
        <p:xfrm>
          <a:off x="803275" y="1328738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8158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Literacy Rate (%), 1980-2008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254233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99970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the World’s Population, 1960-2008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824671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58015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 of production</a:t>
            </a:r>
          </a:p>
          <a:p>
            <a:pPr lvl="1"/>
            <a:r>
              <a:rPr lang="en-US" dirty="0"/>
              <a:t>For goods and services.</a:t>
            </a:r>
          </a:p>
          <a:p>
            <a:pPr lvl="1"/>
            <a:r>
              <a:rPr lang="en-US" dirty="0"/>
              <a:t>No consumed (can depreciate).</a:t>
            </a:r>
          </a:p>
          <a:p>
            <a:pPr lvl="1"/>
            <a:r>
              <a:rPr lang="en-US" dirty="0"/>
              <a:t>Different forms of capital (social, financial, infrastructure).</a:t>
            </a:r>
          </a:p>
          <a:p>
            <a:pPr lvl="1"/>
            <a:r>
              <a:rPr lang="en-US" dirty="0"/>
              <a:t>Different ways to measure.</a:t>
            </a:r>
          </a:p>
          <a:p>
            <a:r>
              <a:rPr lang="en-US" dirty="0"/>
              <a:t>Gross National Income</a:t>
            </a:r>
          </a:p>
          <a:p>
            <a:pPr lvl="1"/>
            <a:r>
              <a:rPr lang="en-US" dirty="0"/>
              <a:t>Total value produced within a country (i.e. its gross domestic product), together with its income received from other countries</a:t>
            </a:r>
          </a:p>
        </p:txBody>
      </p:sp>
    </p:spTree>
    <p:extLst>
      <p:ext uri="{BB962C8B-B14F-4D97-AF65-F5344CB8AC3E}">
        <p14:creationId xmlns:p14="http://schemas.microsoft.com/office/powerpoint/2010/main" val="23801842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Gross National Income (GNI) and GNI per Capita, 1972-2008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540229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1808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(theory)</a:t>
            </a:r>
          </a:p>
          <a:p>
            <a:pPr lvl="1"/>
            <a:r>
              <a:rPr lang="en-US" dirty="0"/>
              <a:t>Unit of account (measure value).</a:t>
            </a:r>
          </a:p>
          <a:p>
            <a:pPr lvl="1"/>
            <a:r>
              <a:rPr lang="en-US" dirty="0"/>
              <a:t>Medium of exchange (support transactions).</a:t>
            </a:r>
          </a:p>
          <a:p>
            <a:pPr lvl="1"/>
            <a:r>
              <a:rPr lang="en-US" dirty="0"/>
              <a:t>Store of value (permanence in time).</a:t>
            </a:r>
          </a:p>
          <a:p>
            <a:r>
              <a:rPr lang="en-US" dirty="0"/>
              <a:t>Money (practice)</a:t>
            </a:r>
          </a:p>
          <a:p>
            <a:pPr lvl="1"/>
            <a:r>
              <a:rPr lang="en-US" dirty="0"/>
              <a:t>Fiat currencies:</a:t>
            </a:r>
          </a:p>
          <a:p>
            <a:pPr lvl="2"/>
            <a:r>
              <a:rPr lang="en-US" dirty="0"/>
              <a:t>Faith in the credit of government.</a:t>
            </a:r>
          </a:p>
          <a:p>
            <a:pPr lvl="2"/>
            <a:r>
              <a:rPr lang="en-US" dirty="0"/>
              <a:t>A fraudulent tool supporting state expansion.</a:t>
            </a:r>
          </a:p>
          <a:p>
            <a:pPr lvl="1"/>
            <a:r>
              <a:rPr lang="en-US" dirty="0"/>
              <a:t>Credit / debt driven:</a:t>
            </a:r>
          </a:p>
          <a:p>
            <a:pPr lvl="2"/>
            <a:r>
              <a:rPr lang="en-US" dirty="0"/>
              <a:t>Credit created “out of thin air” as debt.</a:t>
            </a:r>
          </a:p>
          <a:p>
            <a:pPr lvl="2"/>
            <a:r>
              <a:rPr lang="en-US" dirty="0"/>
              <a:t>Present consumption at the expense of future consumption.</a:t>
            </a:r>
          </a:p>
          <a:p>
            <a:pPr lvl="1"/>
            <a:r>
              <a:rPr lang="en-US" dirty="0"/>
              <a:t>Inflation:</a:t>
            </a:r>
          </a:p>
          <a:p>
            <a:pPr lvl="2"/>
            <a:r>
              <a:rPr lang="en-US" dirty="0"/>
              <a:t>Increase in the quantity of money/credit in relation to the pool of goods and services.</a:t>
            </a:r>
          </a:p>
          <a:p>
            <a:pPr lvl="2"/>
            <a:r>
              <a:rPr lang="en-US" dirty="0"/>
              <a:t>The temptation of “just a little more” credit.</a:t>
            </a:r>
          </a:p>
        </p:txBody>
      </p:sp>
    </p:spTree>
    <p:extLst>
      <p:ext uri="{BB962C8B-B14F-4D97-AF65-F5344CB8AC3E}">
        <p14:creationId xmlns:p14="http://schemas.microsoft.com/office/powerpoint/2010/main" val="677486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Value of a 2009 $100 Dollar, 1800 - 2009</a:t>
            </a: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361972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89490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– Geographical resources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Location</a:t>
            </a:r>
          </a:p>
          <a:p>
            <a:pPr marL="457200" indent="-457200">
              <a:buAutoNum type="arabicPeriod"/>
            </a:pPr>
            <a:r>
              <a:rPr lang="en-US" dirty="0"/>
              <a:t>Endowments</a:t>
            </a:r>
          </a:p>
        </p:txBody>
      </p:sp>
    </p:spTree>
    <p:extLst>
      <p:ext uri="{BB962C8B-B14F-4D97-AF65-F5344CB8AC3E}">
        <p14:creationId xmlns:p14="http://schemas.microsoft.com/office/powerpoint/2010/main" val="1464620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Location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  <a:p>
            <a:pPr lvl="1"/>
            <a:r>
              <a:rPr lang="en-US" dirty="0"/>
              <a:t>Absolute location (coordinate system).</a:t>
            </a:r>
          </a:p>
          <a:p>
            <a:pPr lvl="1"/>
            <a:r>
              <a:rPr lang="en-US" dirty="0"/>
              <a:t>Relative location (referring to other locations)</a:t>
            </a:r>
          </a:p>
          <a:p>
            <a:r>
              <a:rPr lang="en-US" dirty="0"/>
              <a:t>Relevance for resources</a:t>
            </a:r>
          </a:p>
          <a:p>
            <a:pPr lvl="1"/>
            <a:r>
              <a:rPr lang="en-US" dirty="0"/>
              <a:t>Location is a resource multiplier:</a:t>
            </a:r>
          </a:p>
          <a:p>
            <a:pPr lvl="2"/>
            <a:r>
              <a:rPr lang="en-US" dirty="0"/>
              <a:t>Using resources more effectively.</a:t>
            </a:r>
          </a:p>
          <a:p>
            <a:pPr lvl="2"/>
            <a:r>
              <a:rPr lang="en-US" dirty="0"/>
              <a:t>A city is a more effective production and consumption structure.</a:t>
            </a:r>
          </a:p>
          <a:p>
            <a:pPr lvl="2"/>
            <a:r>
              <a:rPr lang="en-US" dirty="0"/>
              <a:t>Some locations have higher sale potential; they differ mainly because of their accessibility.</a:t>
            </a:r>
          </a:p>
          <a:p>
            <a:pPr lvl="2"/>
            <a:r>
              <a:rPr lang="en-US" dirty="0"/>
              <a:t>Accessibility can be a proxy for the value of space.</a:t>
            </a:r>
          </a:p>
          <a:p>
            <a:pPr lvl="1"/>
            <a:r>
              <a:rPr lang="en-US" dirty="0"/>
              <a:t>A location can be a resource in itself:</a:t>
            </a:r>
          </a:p>
          <a:p>
            <a:pPr lvl="2"/>
            <a:r>
              <a:rPr lang="en-US" dirty="0"/>
              <a:t>Bottleneck rent effect on flows (canals, bridges, tunnels).</a:t>
            </a:r>
          </a:p>
          <a:p>
            <a:pPr lvl="2"/>
            <a:r>
              <a:rPr lang="en-US" dirty="0"/>
              <a:t>Capturing rent for right of passage (plus construction and maintenance of infrastructure).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406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Global Accessibility: Time to the Nearest Large City</a:t>
            </a:r>
          </a:p>
        </p:txBody>
      </p:sp>
      <p:pic>
        <p:nvPicPr>
          <p:cNvPr id="13315" name="Picture 2" descr="http://bioval.jrc.ec.europa.eu/products/gam/images/large/access-map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9"/>
          <a:stretch/>
        </p:blipFill>
        <p:spPr bwMode="auto">
          <a:xfrm>
            <a:off x="60960" y="1181100"/>
            <a:ext cx="908304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Travel time to major cities (in hours and days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4138" y="6275388"/>
            <a:ext cx="4162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52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Renewable / Non-renewable Dichotomy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8690" y="2662065"/>
            <a:ext cx="261481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1" dirty="0"/>
              <a:t>Extraction Rate /</a:t>
            </a:r>
          </a:p>
          <a:p>
            <a:pPr algn="ctr" eaLnBrk="1" hangingPunct="1"/>
            <a:r>
              <a:rPr lang="en-US" sz="2400" b="1" dirty="0"/>
              <a:t>Replenishment Rate</a:t>
            </a:r>
          </a:p>
        </p:txBody>
      </p:sp>
      <p:cxnSp>
        <p:nvCxnSpPr>
          <p:cNvPr id="9" name="Elbow Connector 8"/>
          <p:cNvCxnSpPr>
            <a:stCxn id="5" idx="2"/>
            <a:endCxn id="7" idx="1"/>
          </p:cNvCxnSpPr>
          <p:nvPr/>
        </p:nvCxnSpPr>
        <p:spPr bwMode="auto">
          <a:xfrm rot="16200000" flipH="1">
            <a:off x="2638476" y="2337349"/>
            <a:ext cx="907067" cy="573361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Elbow Connector 10"/>
          <p:cNvCxnSpPr>
            <a:stCxn id="6" idx="2"/>
            <a:endCxn id="7" idx="3"/>
          </p:cNvCxnSpPr>
          <p:nvPr/>
        </p:nvCxnSpPr>
        <p:spPr bwMode="auto">
          <a:xfrm rot="5400000">
            <a:off x="5775380" y="2388626"/>
            <a:ext cx="907067" cy="470809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1125221" y="1708832"/>
            <a:ext cx="33602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1" dirty="0"/>
              <a:t>Non-renewable Resources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8667" y="1708832"/>
            <a:ext cx="28713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400" b="1" dirty="0"/>
              <a:t>Renewable Resources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4899" y="4681229"/>
            <a:ext cx="14782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1" dirty="0"/>
              <a:t>Geological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37009" y="4681229"/>
            <a:ext cx="10406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1" dirty="0"/>
              <a:t>Human</a:t>
            </a:r>
          </a:p>
        </p:txBody>
      </p:sp>
      <p:cxnSp>
        <p:nvCxnSpPr>
          <p:cNvPr id="14" name="Elbow Connector 13"/>
          <p:cNvCxnSpPr>
            <a:stCxn id="23" idx="2"/>
            <a:endCxn id="12" idx="3"/>
          </p:cNvCxnSpPr>
          <p:nvPr/>
        </p:nvCxnSpPr>
        <p:spPr bwMode="auto">
          <a:xfrm rot="5400000">
            <a:off x="3824198" y="4045181"/>
            <a:ext cx="575873" cy="1157889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Elbow Connector 16"/>
          <p:cNvCxnSpPr>
            <a:stCxn id="23" idx="2"/>
            <a:endCxn id="13" idx="1"/>
          </p:cNvCxnSpPr>
          <p:nvPr/>
        </p:nvCxnSpPr>
        <p:spPr bwMode="auto">
          <a:xfrm rot="16200000" flipH="1">
            <a:off x="5026107" y="4001159"/>
            <a:ext cx="575873" cy="1245931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5070709" y="5382679"/>
            <a:ext cx="3552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Replenishment can occur on a human time scale (Years, decades, centuries).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4084" y="5382679"/>
            <a:ext cx="3743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Formed over a time scale involving geologic time. Once consumed, they disappear forever (unless recycled).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39686" y="3874524"/>
            <a:ext cx="150278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1" dirty="0"/>
              <a:t>Time Scale</a:t>
            </a:r>
          </a:p>
        </p:txBody>
      </p:sp>
      <p:cxnSp>
        <p:nvCxnSpPr>
          <p:cNvPr id="26" name="Elbow Connector 25"/>
          <p:cNvCxnSpPr>
            <a:stCxn id="7" idx="2"/>
            <a:endCxn id="23" idx="0"/>
          </p:cNvCxnSpPr>
          <p:nvPr/>
        </p:nvCxnSpPr>
        <p:spPr bwMode="auto">
          <a:xfrm rot="16200000" flipH="1">
            <a:off x="4497857" y="3681303"/>
            <a:ext cx="381462" cy="49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872203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Maritime Shipping Routes and Strategic Locations</a:t>
            </a:r>
          </a:p>
        </p:txBody>
      </p:sp>
      <p:pic>
        <p:nvPicPr>
          <p:cNvPr id="6" name="Picture 5" descr="Strategic Passage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53662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71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Endowments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Amenity resources</a:t>
            </a:r>
          </a:p>
          <a:p>
            <a:pPr lvl="1"/>
            <a:r>
              <a:rPr lang="en-US" dirty="0"/>
              <a:t>Attributes other than factors of production (objective).</a:t>
            </a:r>
          </a:p>
          <a:p>
            <a:pPr lvl="1"/>
            <a:r>
              <a:rPr lang="en-US" dirty="0"/>
              <a:t>Amenity (subjective):</a:t>
            </a:r>
          </a:p>
          <a:p>
            <a:pPr lvl="2"/>
            <a:r>
              <a:rPr lang="en-US" dirty="0"/>
              <a:t>Climate and temperature.</a:t>
            </a:r>
          </a:p>
          <a:p>
            <a:pPr lvl="2"/>
            <a:r>
              <a:rPr lang="en-US" dirty="0"/>
              <a:t>Physical characteristics of the site (beach, mountain, etc.).</a:t>
            </a:r>
          </a:p>
          <a:p>
            <a:pPr lvl="1"/>
            <a:r>
              <a:rPr lang="en-US" dirty="0"/>
              <a:t>Requires infrastructure investment (Access and hospitality).</a:t>
            </a:r>
          </a:p>
          <a:p>
            <a:pPr lvl="1"/>
            <a:r>
              <a:rPr lang="en-US" dirty="0"/>
              <a:t>Wealth extraction based on willingness to spend capital for enjoyment.</a:t>
            </a:r>
          </a:p>
        </p:txBody>
      </p:sp>
      <p:pic>
        <p:nvPicPr>
          <p:cNvPr id="14338" name="Picture 2" descr="C:\Users\ecojpr\Pictures\Cancun2008\IMG_2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330" y="1311275"/>
            <a:ext cx="3968353" cy="529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820173" y="616788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Cancun, Mexico</a:t>
            </a:r>
          </a:p>
        </p:txBody>
      </p:sp>
    </p:spTree>
    <p:extLst>
      <p:ext uri="{BB962C8B-B14F-4D97-AF65-F5344CB8AC3E}">
        <p14:creationId xmlns:p14="http://schemas.microsoft.com/office/powerpoint/2010/main" val="151082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Renewable / Non-renewable Dichotomy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802899" y="1518241"/>
            <a:ext cx="560717" cy="5072332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C000"/>
              </a:gs>
              <a:gs pos="100000">
                <a:srgbClr val="92D050"/>
              </a:gs>
            </a:gsLst>
            <a:lin ang="5400000" scaled="0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583" y="6238494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8933" y="542858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Months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2827" y="4618668"/>
            <a:ext cx="692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Years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569" y="380875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Centuries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9482" y="2998844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Millennia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0086" y="2188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Millions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6608" y="13790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Infiniti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083257" y="3830516"/>
            <a:ext cx="7030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2786330" y="3295335"/>
            <a:ext cx="6202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Soils</a:t>
            </a:r>
            <a:r>
              <a:rPr lang="en-US" dirty="0">
                <a:latin typeface="Arial Narrow" pitchFamily="34" charset="0"/>
              </a:rPr>
              <a:t>: 200 years (permanent vegetation cover) - 1000 years (mature).</a:t>
            </a:r>
          </a:p>
          <a:p>
            <a:r>
              <a:rPr lang="en-US" dirty="0">
                <a:latin typeface="Arial Narrow" pitchFamily="34" charset="0"/>
              </a:rPr>
              <a:t>Erosion is extremely important because growing populations do not provide adequate time for soils to regenerate fully.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86332" y="1393439"/>
            <a:ext cx="6202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Minerals</a:t>
            </a:r>
            <a:r>
              <a:rPr lang="en-US" dirty="0">
                <a:latin typeface="Arial Narrow" pitchFamily="34" charset="0"/>
              </a:rPr>
              <a:t> (unless recycled)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2083257" y="1584244"/>
            <a:ext cx="7030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2786329" y="2188932"/>
            <a:ext cx="6202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Fossil fuels</a:t>
            </a:r>
            <a:r>
              <a:rPr lang="en-US" dirty="0">
                <a:latin typeface="Arial Narrow" pitchFamily="34" charset="0"/>
              </a:rPr>
              <a:t> (oil, coal)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2105542" y="2384959"/>
            <a:ext cx="7030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2124209" y="5257136"/>
            <a:ext cx="7030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2786330" y="4932434"/>
            <a:ext cx="6202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Food</a:t>
            </a:r>
            <a:r>
              <a:rPr lang="en-US" dirty="0">
                <a:latin typeface="Arial Narrow" pitchFamily="34" charset="0"/>
              </a:rPr>
              <a:t>: Very short growth cycle (reason why preferred as food source). Rice (3-6 months). Chicken (12 weeks).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86330" y="4217698"/>
            <a:ext cx="6202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Forests</a:t>
            </a:r>
            <a:r>
              <a:rPr lang="en-US" dirty="0">
                <a:latin typeface="Arial Narrow" pitchFamily="34" charset="0"/>
              </a:rPr>
              <a:t>: In some areas, the rates of deforestation surpass the natural ability of the forest to regenerate. Rainforest: 65-100 years.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2113438" y="4457368"/>
            <a:ext cx="7030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2124209" y="5927121"/>
            <a:ext cx="7030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2827284" y="5656759"/>
            <a:ext cx="6202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Water</a:t>
            </a:r>
            <a:r>
              <a:rPr lang="en-US" dirty="0">
                <a:latin typeface="Arial Narrow" pitchFamily="34" charset="0"/>
              </a:rPr>
              <a:t>: Rivers. Rain water. Aquifers. Irrigation has increased in many dry areas. </a:t>
            </a:r>
          </a:p>
        </p:txBody>
      </p:sp>
    </p:spTree>
    <p:extLst>
      <p:ext uri="{BB962C8B-B14F-4D97-AF65-F5344CB8AC3E}">
        <p14:creationId xmlns:p14="http://schemas.microsoft.com/office/powerpoint/2010/main" val="282418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The Renewable / Non-renewable Dichotomy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062310"/>
              </p:ext>
            </p:extLst>
          </p:nvPr>
        </p:nvGraphicFramePr>
        <p:xfrm>
          <a:off x="849313" y="1447800"/>
          <a:ext cx="8154987" cy="4876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0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/>
                        <a:t>CHARACTERISTIC</a:t>
                      </a:r>
                    </a:p>
                  </a:txBody>
                  <a:tcPr marL="103861" marR="10386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/>
                        <a:t>OIL</a:t>
                      </a:r>
                    </a:p>
                  </a:txBody>
                  <a:tcPr marL="103861" marR="10386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/>
                        <a:t>WATER</a:t>
                      </a:r>
                    </a:p>
                  </a:txBody>
                  <a:tcPr marL="103861" marR="10386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Quantity of resource</a:t>
                      </a:r>
                    </a:p>
                  </a:txBody>
                  <a:tcPr marL="103861" marR="1038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Finite</a:t>
                      </a:r>
                    </a:p>
                  </a:txBody>
                  <a:tcPr marL="103861" marR="1038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Literally finite; but practically unlimited at a cost</a:t>
                      </a:r>
                    </a:p>
                  </a:txBody>
                  <a:tcPr marL="103861" marR="10386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Renewable or Non-Renewable</a:t>
                      </a:r>
                    </a:p>
                  </a:txBody>
                  <a:tcPr marL="103861" marR="1038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Non-renewable resource</a:t>
                      </a:r>
                    </a:p>
                  </a:txBody>
                  <a:tcPr marL="103861" marR="1038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Renewable overall, but with locally non-renewable stocks</a:t>
                      </a:r>
                    </a:p>
                  </a:txBody>
                  <a:tcPr marL="103861" marR="10386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Flow</a:t>
                      </a:r>
                    </a:p>
                  </a:txBody>
                  <a:tcPr marL="103861" marR="1038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Only as withdrawals from fixed stocks</a:t>
                      </a:r>
                    </a:p>
                  </a:txBody>
                  <a:tcPr marL="103861" marR="1038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Water cycle renews natural flows</a:t>
                      </a:r>
                    </a:p>
                  </a:txBody>
                  <a:tcPr marL="103861" marR="10386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Transportability</a:t>
                      </a:r>
                    </a:p>
                  </a:txBody>
                  <a:tcPr marL="103861" marR="1038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Long-distance transport is economically viable</a:t>
                      </a:r>
                    </a:p>
                  </a:txBody>
                  <a:tcPr marL="103861" marR="1038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Long distance transport is not economically viable</a:t>
                      </a:r>
                    </a:p>
                  </a:txBody>
                  <a:tcPr marL="103861" marR="10386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Consumptive versus non-consumptive use</a:t>
                      </a:r>
                    </a:p>
                  </a:txBody>
                  <a:tcPr marL="103861" marR="1038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Almost all use of petroleum is consumptive, converting high-quality fuel into lower quality heat</a:t>
                      </a:r>
                    </a:p>
                  </a:txBody>
                  <a:tcPr marL="103861" marR="1038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Some uses of water are consumptive, but many are not. Overall, water is not "consumed" from the hydro-logic cycle</a:t>
                      </a:r>
                    </a:p>
                  </a:txBody>
                  <a:tcPr marL="103861" marR="10386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Substitutability</a:t>
                      </a:r>
                    </a:p>
                  </a:txBody>
                  <a:tcPr marL="103861" marR="1038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The energy provided by the combustion of oil can be provided by a wide range of alternatives</a:t>
                      </a:r>
                    </a:p>
                  </a:txBody>
                  <a:tcPr marL="103861" marR="1038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Water has no substitute for a wide range of functions and purposes</a:t>
                      </a:r>
                    </a:p>
                  </a:txBody>
                  <a:tcPr marL="103861" marR="10386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Prospects</a:t>
                      </a:r>
                    </a:p>
                  </a:txBody>
                  <a:tcPr marL="103861" marR="1038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Limited availability; substitution inevitable by a backstop renewable source</a:t>
                      </a:r>
                    </a:p>
                  </a:txBody>
                  <a:tcPr marL="103861" marR="1038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Locally limited, but globally unlimited after backstop source (e.g. desalination of oceans) is economically and environmentally developed</a:t>
                      </a:r>
                    </a:p>
                  </a:txBody>
                  <a:tcPr marL="103861" marR="10386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69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Non-Renewable Resources Curve</a:t>
            </a:r>
          </a:p>
        </p:txBody>
      </p:sp>
      <p:sp>
        <p:nvSpPr>
          <p:cNvPr id="5" name="Freeform 4"/>
          <p:cNvSpPr/>
          <p:nvPr/>
        </p:nvSpPr>
        <p:spPr>
          <a:xfrm>
            <a:off x="1440611" y="1863306"/>
            <a:ext cx="6694099" cy="4192438"/>
          </a:xfrm>
          <a:custGeom>
            <a:avLst/>
            <a:gdLst>
              <a:gd name="connsiteX0" fmla="*/ 0 w 6694099"/>
              <a:gd name="connsiteY0" fmla="*/ 0 h 4192438"/>
              <a:gd name="connsiteX1" fmla="*/ 0 w 6694099"/>
              <a:gd name="connsiteY1" fmla="*/ 4192438 h 4192438"/>
              <a:gd name="connsiteX2" fmla="*/ 6694099 w 6694099"/>
              <a:gd name="connsiteY2" fmla="*/ 4192438 h 419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4099" h="4192438">
                <a:moveTo>
                  <a:pt x="0" y="0"/>
                </a:moveTo>
                <a:lnTo>
                  <a:pt x="0" y="4192438"/>
                </a:lnTo>
                <a:lnTo>
                  <a:pt x="6694099" y="4192438"/>
                </a:lnTo>
              </a:path>
            </a:pathLst>
          </a:custGeom>
          <a:ln w="381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8106" y="6055744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819390" y="368220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Usage</a:t>
            </a:r>
          </a:p>
        </p:txBody>
      </p:sp>
      <p:sp>
        <p:nvSpPr>
          <p:cNvPr id="8" name="Freeform 7"/>
          <p:cNvSpPr/>
          <p:nvPr/>
        </p:nvSpPr>
        <p:spPr>
          <a:xfrm>
            <a:off x="1656272" y="2294465"/>
            <a:ext cx="6288656" cy="3640510"/>
          </a:xfrm>
          <a:custGeom>
            <a:avLst/>
            <a:gdLst>
              <a:gd name="connsiteX0" fmla="*/ 0 w 6012611"/>
              <a:gd name="connsiteY0" fmla="*/ 3416572 h 3580473"/>
              <a:gd name="connsiteX1" fmla="*/ 1733909 w 6012611"/>
              <a:gd name="connsiteY1" fmla="*/ 1932828 h 3580473"/>
              <a:gd name="connsiteX2" fmla="*/ 2743200 w 6012611"/>
              <a:gd name="connsiteY2" fmla="*/ 511 h 3580473"/>
              <a:gd name="connsiteX3" fmla="*/ 4270075 w 6012611"/>
              <a:gd name="connsiteY3" fmla="*/ 1760300 h 3580473"/>
              <a:gd name="connsiteX4" fmla="*/ 6012611 w 6012611"/>
              <a:gd name="connsiteY4" fmla="*/ 3580473 h 3580473"/>
              <a:gd name="connsiteX0" fmla="*/ 0 w 6012611"/>
              <a:gd name="connsiteY0" fmla="*/ 3416090 h 3579991"/>
              <a:gd name="connsiteX1" fmla="*/ 1733909 w 6012611"/>
              <a:gd name="connsiteY1" fmla="*/ 1932346 h 3579991"/>
              <a:gd name="connsiteX2" fmla="*/ 2743200 w 6012611"/>
              <a:gd name="connsiteY2" fmla="*/ 29 h 3579991"/>
              <a:gd name="connsiteX3" fmla="*/ 4425351 w 6012611"/>
              <a:gd name="connsiteY3" fmla="*/ 1975478 h 3579991"/>
              <a:gd name="connsiteX4" fmla="*/ 6012611 w 6012611"/>
              <a:gd name="connsiteY4" fmla="*/ 3579991 h 3579991"/>
              <a:gd name="connsiteX0" fmla="*/ 0 w 6012611"/>
              <a:gd name="connsiteY0" fmla="*/ 3416115 h 3580016"/>
              <a:gd name="connsiteX1" fmla="*/ 1794294 w 6012611"/>
              <a:gd name="connsiteY1" fmla="*/ 2035888 h 3580016"/>
              <a:gd name="connsiteX2" fmla="*/ 2743200 w 6012611"/>
              <a:gd name="connsiteY2" fmla="*/ 54 h 3580016"/>
              <a:gd name="connsiteX3" fmla="*/ 4425351 w 6012611"/>
              <a:gd name="connsiteY3" fmla="*/ 1975503 h 3580016"/>
              <a:gd name="connsiteX4" fmla="*/ 6012611 w 6012611"/>
              <a:gd name="connsiteY4" fmla="*/ 3580016 h 3580016"/>
              <a:gd name="connsiteX0" fmla="*/ 0 w 6012611"/>
              <a:gd name="connsiteY0" fmla="*/ 3390238 h 3554139"/>
              <a:gd name="connsiteX1" fmla="*/ 1794294 w 6012611"/>
              <a:gd name="connsiteY1" fmla="*/ 2010011 h 3554139"/>
              <a:gd name="connsiteX2" fmla="*/ 3062377 w 6012611"/>
              <a:gd name="connsiteY2" fmla="*/ 56 h 3554139"/>
              <a:gd name="connsiteX3" fmla="*/ 4425351 w 6012611"/>
              <a:gd name="connsiteY3" fmla="*/ 1949626 h 3554139"/>
              <a:gd name="connsiteX4" fmla="*/ 6012611 w 6012611"/>
              <a:gd name="connsiteY4" fmla="*/ 3554139 h 3554139"/>
              <a:gd name="connsiteX0" fmla="*/ 0 w 6288656"/>
              <a:gd name="connsiteY0" fmla="*/ 3640404 h 3640404"/>
              <a:gd name="connsiteX1" fmla="*/ 2070339 w 6288656"/>
              <a:gd name="connsiteY1" fmla="*/ 2010011 h 3640404"/>
              <a:gd name="connsiteX2" fmla="*/ 3338422 w 6288656"/>
              <a:gd name="connsiteY2" fmla="*/ 56 h 3640404"/>
              <a:gd name="connsiteX3" fmla="*/ 4701396 w 6288656"/>
              <a:gd name="connsiteY3" fmla="*/ 1949626 h 3640404"/>
              <a:gd name="connsiteX4" fmla="*/ 6288656 w 6288656"/>
              <a:gd name="connsiteY4" fmla="*/ 3554139 h 3640404"/>
              <a:gd name="connsiteX0" fmla="*/ 0 w 6288656"/>
              <a:gd name="connsiteY0" fmla="*/ 3642050 h 3642050"/>
              <a:gd name="connsiteX1" fmla="*/ 1975449 w 6288656"/>
              <a:gd name="connsiteY1" fmla="*/ 2296329 h 3642050"/>
              <a:gd name="connsiteX2" fmla="*/ 3338422 w 6288656"/>
              <a:gd name="connsiteY2" fmla="*/ 1702 h 3642050"/>
              <a:gd name="connsiteX3" fmla="*/ 4701396 w 6288656"/>
              <a:gd name="connsiteY3" fmla="*/ 1951272 h 3642050"/>
              <a:gd name="connsiteX4" fmla="*/ 6288656 w 6288656"/>
              <a:gd name="connsiteY4" fmla="*/ 3555785 h 3642050"/>
              <a:gd name="connsiteX0" fmla="*/ 0 w 6288656"/>
              <a:gd name="connsiteY0" fmla="*/ 3640510 h 3640510"/>
              <a:gd name="connsiteX1" fmla="*/ 1975449 w 6288656"/>
              <a:gd name="connsiteY1" fmla="*/ 2294789 h 3640510"/>
              <a:gd name="connsiteX2" fmla="*/ 3338422 w 6288656"/>
              <a:gd name="connsiteY2" fmla="*/ 162 h 3640510"/>
              <a:gd name="connsiteX3" fmla="*/ 4546120 w 6288656"/>
              <a:gd name="connsiteY3" fmla="*/ 2182645 h 3640510"/>
              <a:gd name="connsiteX4" fmla="*/ 6288656 w 6288656"/>
              <a:gd name="connsiteY4" fmla="*/ 3554245 h 364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8656" h="3640510">
                <a:moveTo>
                  <a:pt x="0" y="3640510"/>
                </a:moveTo>
                <a:cubicBezTo>
                  <a:pt x="638354" y="3183309"/>
                  <a:pt x="1419045" y="2901514"/>
                  <a:pt x="1975449" y="2294789"/>
                </a:cubicBezTo>
                <a:cubicBezTo>
                  <a:pt x="2531853" y="1688064"/>
                  <a:pt x="2909977" y="18853"/>
                  <a:pt x="3338422" y="162"/>
                </a:cubicBezTo>
                <a:cubicBezTo>
                  <a:pt x="3766867" y="-18529"/>
                  <a:pt x="4054414" y="1590298"/>
                  <a:pt x="4546120" y="2182645"/>
                </a:cubicBezTo>
                <a:cubicBezTo>
                  <a:pt x="5037826" y="2774992"/>
                  <a:pt x="5689839" y="2942488"/>
                  <a:pt x="6288656" y="3554245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547" y="192513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Resource Peak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90009" y="413003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Adoption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70097" y="3873893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Abandonment /</a:t>
            </a:r>
          </a:p>
          <a:p>
            <a:r>
              <a:rPr lang="en-US" b="1" i="1" dirty="0"/>
              <a:t>transition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150724" y="4727276"/>
            <a:ext cx="1759788" cy="6728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Technology</a:t>
            </a:r>
          </a:p>
        </p:txBody>
      </p:sp>
      <p:sp>
        <p:nvSpPr>
          <p:cNvPr id="13" name="Right Arrow 12"/>
          <p:cNvSpPr/>
          <p:nvPr/>
        </p:nvSpPr>
        <p:spPr bwMode="auto">
          <a:xfrm rot="16200000">
            <a:off x="4086174" y="3473573"/>
            <a:ext cx="1759788" cy="6728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3147243256"/>
      </p:ext>
    </p:extLst>
  </p:cSld>
  <p:clrMapOvr>
    <a:masterClrMapping/>
  </p:clrMapOvr>
</p:sld>
</file>

<file path=ppt/theme/theme1.xml><?xml version="1.0" encoding="utf-8"?>
<a:theme xmlns:a="http://schemas.openxmlformats.org/drawingml/2006/main" name="5_102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102Design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102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 6 Introduction</Template>
  <TotalTime>18674</TotalTime>
  <Words>3696</Words>
  <Application>Microsoft Office PowerPoint</Application>
  <PresentationFormat>On-screen Show (4:3)</PresentationFormat>
  <Paragraphs>688</Paragraphs>
  <Slides>61</Slides>
  <Notes>61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Arial Black</vt:lpstr>
      <vt:lpstr>Arial Narrow</vt:lpstr>
      <vt:lpstr>AvantGarde Bk BT</vt:lpstr>
      <vt:lpstr>Impact</vt:lpstr>
      <vt:lpstr>Times</vt:lpstr>
      <vt:lpstr>Times New Roman</vt:lpstr>
      <vt:lpstr>5_102Design</vt:lpstr>
      <vt:lpstr>Topic 1 – What are Resources?</vt:lpstr>
      <vt:lpstr>Conditions of Usage</vt:lpstr>
      <vt:lpstr>A - Definitions</vt:lpstr>
      <vt:lpstr>1. Types of Resources</vt:lpstr>
      <vt:lpstr>1. Types of Resources</vt:lpstr>
      <vt:lpstr>2. The Renewable / Non-renewable Dichotomy</vt:lpstr>
      <vt:lpstr>2. The Renewable / Non-renewable Dichotomy</vt:lpstr>
      <vt:lpstr>2. The Renewable / Non-renewable Dichotomy</vt:lpstr>
      <vt:lpstr>Non-Renewable Resources Curve</vt:lpstr>
      <vt:lpstr>3. Sources of Energy</vt:lpstr>
      <vt:lpstr>3. Chemical Energy Content of some Fuels (in MJ/kg)</vt:lpstr>
      <vt:lpstr>3. Energy and Work</vt:lpstr>
      <vt:lpstr>Main Energy Challenges</vt:lpstr>
      <vt:lpstr>4. Resources, Technology and Society</vt:lpstr>
      <vt:lpstr>4. Resources, Technology and Society</vt:lpstr>
      <vt:lpstr>Potential Depletion of Non-Renewable Resources</vt:lpstr>
      <vt:lpstr>US Music Sales, 1975-2009</vt:lpstr>
      <vt:lpstr>4. Resources, Technology and Society</vt:lpstr>
      <vt:lpstr>Advertising and Psychology</vt:lpstr>
      <vt:lpstr>Material Stocks in Tons per Capita</vt:lpstr>
      <vt:lpstr>Comparative Use of Resources, c2000 (USA=100)</vt:lpstr>
      <vt:lpstr>Annual Resource Consumption per Person, 2001-2002</vt:lpstr>
      <vt:lpstr>4. Resources, Technology and Society</vt:lpstr>
      <vt:lpstr>4. Resources, Technology and Society</vt:lpstr>
      <vt:lpstr>B – Natural Resources</vt:lpstr>
      <vt:lpstr>1. The Environmental System</vt:lpstr>
      <vt:lpstr>Global Wind Patterns</vt:lpstr>
      <vt:lpstr>Seasonal Variation of Global Wind Patterns</vt:lpstr>
      <vt:lpstr>1. Atmosphere: The World’s Climate</vt:lpstr>
      <vt:lpstr>1. Atmosphere: The World’s Climate</vt:lpstr>
      <vt:lpstr>Mean Annual Precipitation</vt:lpstr>
      <vt:lpstr>1. Atmosphere: The World’s Climate</vt:lpstr>
      <vt:lpstr>Average Sea Surface Temperature</vt:lpstr>
      <vt:lpstr>Average Insolation by Month and by Latitude </vt:lpstr>
      <vt:lpstr>2. The Lithosphere</vt:lpstr>
      <vt:lpstr>2. Composition of the Earth’s Crust</vt:lpstr>
      <vt:lpstr>2. Plate Tectonics</vt:lpstr>
      <vt:lpstr>2. The Lithosphere</vt:lpstr>
      <vt:lpstr>Some Minerals Used in Household Goods</vt:lpstr>
      <vt:lpstr>World Mineral Reserves (years of production left), 2002</vt:lpstr>
      <vt:lpstr>3. Hydrosphere: World Fresh Water Supply by Source</vt:lpstr>
      <vt:lpstr>3. Major Oceanic Gyres</vt:lpstr>
      <vt:lpstr>4. Biosphere</vt:lpstr>
      <vt:lpstr>C – Economic Resources</vt:lpstr>
      <vt:lpstr>1. Human Resources</vt:lpstr>
      <vt:lpstr>Share of the World GDP, 2008 (Current USD)</vt:lpstr>
      <vt:lpstr>1. Human Resources</vt:lpstr>
      <vt:lpstr>World Population, 1000BC-2050AD (in billions)</vt:lpstr>
      <vt:lpstr>Population Added to the Global Population, 1950-2008 (in millions per year)</vt:lpstr>
      <vt:lpstr>15 Largest Countries, 2005, 2050 (in millions)</vt:lpstr>
      <vt:lpstr>Adult Literacy Rate (%), 1980-2008</vt:lpstr>
      <vt:lpstr>Composition of the World’s Population, 1960-2008</vt:lpstr>
      <vt:lpstr>2. Capital</vt:lpstr>
      <vt:lpstr>World Gross National Income (GNI) and GNI per Capita, 1972-2008</vt:lpstr>
      <vt:lpstr>2. Capital</vt:lpstr>
      <vt:lpstr>Value of a 2009 $100 Dollar, 1800 - 2009</vt:lpstr>
      <vt:lpstr>D – Geographical resources</vt:lpstr>
      <vt:lpstr>1. Location</vt:lpstr>
      <vt:lpstr>Global Accessibility: Time to the Nearest Large City</vt:lpstr>
      <vt:lpstr>Maritime Shipping Routes and Strategic Locations</vt:lpstr>
      <vt:lpstr>2. Endowments</vt:lpstr>
    </vt:vector>
  </TitlesOfParts>
  <Company>Hofstra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 6 - Resources and Energy</dc:title>
  <dc:subject>GS 1 Introduction to Global Studies</dc:subject>
  <dc:creator>Dr. Jean-Paul Rodrigue</dc:creator>
  <cp:lastModifiedBy>Jean-Paul Rodrigue</cp:lastModifiedBy>
  <cp:revision>1899</cp:revision>
  <cp:lastPrinted>1998-11-10T22:15:49Z</cp:lastPrinted>
  <dcterms:created xsi:type="dcterms:W3CDTF">1997-06-07T23:18:59Z</dcterms:created>
  <dcterms:modified xsi:type="dcterms:W3CDTF">2017-02-24T15:11:01Z</dcterms:modified>
  <cp:category>Social Sciences Requirement</cp:category>
</cp:coreProperties>
</file>