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30" r:id="rId1"/>
  </p:sldMasterIdLst>
  <p:notesMasterIdLst>
    <p:notesMasterId r:id="rId41"/>
  </p:notesMasterIdLst>
  <p:handoutMasterIdLst>
    <p:handoutMasterId r:id="rId42"/>
  </p:handoutMasterIdLst>
  <p:sldIdLst>
    <p:sldId id="256" r:id="rId2"/>
    <p:sldId id="346" r:id="rId3"/>
    <p:sldId id="347" r:id="rId4"/>
    <p:sldId id="723" r:id="rId5"/>
    <p:sldId id="509" r:id="rId6"/>
    <p:sldId id="583" r:id="rId7"/>
    <p:sldId id="460" r:id="rId8"/>
    <p:sldId id="265" r:id="rId9"/>
    <p:sldId id="465" r:id="rId10"/>
    <p:sldId id="4462" r:id="rId11"/>
    <p:sldId id="403" r:id="rId12"/>
    <p:sldId id="412" r:id="rId13"/>
    <p:sldId id="413" r:id="rId14"/>
    <p:sldId id="580" r:id="rId15"/>
    <p:sldId id="270" r:id="rId16"/>
    <p:sldId id="722" r:id="rId17"/>
    <p:sldId id="590" r:id="rId18"/>
    <p:sldId id="464" r:id="rId19"/>
    <p:sldId id="258" r:id="rId20"/>
    <p:sldId id="399" r:id="rId21"/>
    <p:sldId id="584" r:id="rId22"/>
    <p:sldId id="273" r:id="rId23"/>
    <p:sldId id="539" r:id="rId24"/>
    <p:sldId id="497" r:id="rId25"/>
    <p:sldId id="349" r:id="rId26"/>
    <p:sldId id="457" r:id="rId27"/>
    <p:sldId id="456" r:id="rId28"/>
    <p:sldId id="441" r:id="rId29"/>
    <p:sldId id="442" r:id="rId30"/>
    <p:sldId id="443" r:id="rId31"/>
    <p:sldId id="444" r:id="rId32"/>
    <p:sldId id="421" r:id="rId33"/>
    <p:sldId id="502" r:id="rId34"/>
    <p:sldId id="569" r:id="rId35"/>
    <p:sldId id="4460" r:id="rId36"/>
    <p:sldId id="4461" r:id="rId37"/>
    <p:sldId id="417" r:id="rId38"/>
    <p:sldId id="423" r:id="rId39"/>
    <p:sldId id="588" r:id="rId40"/>
  </p:sldIdLst>
  <p:sldSz cx="12192000" cy="6858000"/>
  <p:notesSz cx="6858000" cy="9207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pic 9 – Transportation and Communications" id="{8E6E4050-9E78-4A3C-B882-E6433FC3D55E}">
          <p14:sldIdLst>
            <p14:sldId id="256"/>
            <p14:sldId id="346"/>
          </p14:sldIdLst>
        </p14:section>
        <p14:section name="A – Transport Networks and Costs" id="{4BA78F51-AB02-43FF-929F-B47A48E9CB68}">
          <p14:sldIdLst>
            <p14:sldId id="347"/>
            <p14:sldId id="723"/>
            <p14:sldId id="509"/>
            <p14:sldId id="583"/>
            <p14:sldId id="460"/>
            <p14:sldId id="265"/>
            <p14:sldId id="465"/>
            <p14:sldId id="4462"/>
            <p14:sldId id="403"/>
            <p14:sldId id="412"/>
            <p14:sldId id="413"/>
            <p14:sldId id="580"/>
            <p14:sldId id="270"/>
            <p14:sldId id="722"/>
            <p14:sldId id="590"/>
            <p14:sldId id="464"/>
            <p14:sldId id="258"/>
            <p14:sldId id="399"/>
            <p14:sldId id="584"/>
            <p14:sldId id="273"/>
            <p14:sldId id="539"/>
            <p14:sldId id="497"/>
          </p14:sldIdLst>
        </p14:section>
        <p14:section name="B – Transport Systems" id="{E2A21EBE-FD43-489B-A9F2-E9A4A5D26355}">
          <p14:sldIdLst>
            <p14:sldId id="349"/>
            <p14:sldId id="457"/>
            <p14:sldId id="456"/>
            <p14:sldId id="441"/>
            <p14:sldId id="442"/>
            <p14:sldId id="443"/>
            <p14:sldId id="444"/>
            <p14:sldId id="421"/>
            <p14:sldId id="502"/>
            <p14:sldId id="569"/>
            <p14:sldId id="4460"/>
            <p14:sldId id="4461"/>
            <p14:sldId id="417"/>
            <p14:sldId id="423"/>
            <p14:sldId id="5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CC6600"/>
    <a:srgbClr val="CCFF99"/>
    <a:srgbClr val="008000"/>
    <a:srgbClr val="003300"/>
    <a:srgbClr val="006666"/>
    <a:srgbClr val="339966"/>
    <a:srgbClr val="3366FF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0232" autoAdjust="0"/>
  </p:normalViewPr>
  <p:slideViewPr>
    <p:cSldViewPr snapToGrid="0">
      <p:cViewPr varScale="1">
        <p:scale>
          <a:sx n="109" d="100"/>
          <a:sy n="109" d="100"/>
        </p:scale>
        <p:origin x="51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 snapToGrid="0">
      <p:cViewPr varScale="1">
        <p:scale>
          <a:sx n="59" d="100"/>
          <a:sy n="59" d="100"/>
        </p:scale>
        <p:origin x="-2628" y="-102"/>
      </p:cViewPr>
      <p:guideLst>
        <p:guide orient="horz" pos="290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67436261817664E-2"/>
          <c:y val="3.7914691943127965E-2"/>
          <c:w val="0.67605107638684925"/>
          <c:h val="0.876777251184836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Days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dLbls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1850</c:v>
                </c:pt>
                <c:pt idx="1">
                  <c:v>1875</c:v>
                </c:pt>
                <c:pt idx="2">
                  <c:v>1900</c:v>
                </c:pt>
                <c:pt idx="3">
                  <c:v>1925</c:v>
                </c:pt>
                <c:pt idx="4">
                  <c:v>1950</c:v>
                </c:pt>
                <c:pt idx="5">
                  <c:v>1975</c:v>
                </c:pt>
                <c:pt idx="6">
                  <c:v>2000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360</c:v>
                </c:pt>
                <c:pt idx="1">
                  <c:v>150</c:v>
                </c:pt>
                <c:pt idx="2">
                  <c:v>100</c:v>
                </c:pt>
                <c:pt idx="3">
                  <c:v>60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30-464C-8336-5F6412492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825376"/>
        <c:axId val="468825768"/>
      </c:lineChart>
      <c:catAx>
        <c:axId val="46882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68825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8825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Days</a:t>
                </a:r>
              </a:p>
            </c:rich>
          </c:tx>
          <c:layout>
            <c:manualLayout>
              <c:xMode val="edge"/>
              <c:yMode val="edge"/>
              <c:x val="1.364764267990074E-2"/>
              <c:y val="0.424170616113744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6882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Yellow Taxi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2015 Jan</c:v>
                </c:pt>
                <c:pt idx="1">
                  <c:v>2015 Jun</c:v>
                </c:pt>
                <c:pt idx="2">
                  <c:v>2016 Jan</c:v>
                </c:pt>
                <c:pt idx="3">
                  <c:v>2016 Jun</c:v>
                </c:pt>
                <c:pt idx="4">
                  <c:v>2017 Jan</c:v>
                </c:pt>
                <c:pt idx="5">
                  <c:v>2017 Jun</c:v>
                </c:pt>
                <c:pt idx="6">
                  <c:v>2018 Jan</c:v>
                </c:pt>
                <c:pt idx="7">
                  <c:v>2018 Jun</c:v>
                </c:pt>
                <c:pt idx="8">
                  <c:v>2019 Jan</c:v>
                </c:pt>
                <c:pt idx="9">
                  <c:v>2019 Jun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12748378</c:v>
                </c:pt>
                <c:pt idx="1">
                  <c:v>12769078</c:v>
                </c:pt>
                <c:pt idx="2">
                  <c:v>11109603</c:v>
                </c:pt>
                <c:pt idx="3">
                  <c:v>11347962</c:v>
                </c:pt>
                <c:pt idx="4">
                  <c:v>9894875</c:v>
                </c:pt>
                <c:pt idx="5">
                  <c:v>9953296</c:v>
                </c:pt>
                <c:pt idx="6">
                  <c:v>9209285</c:v>
                </c:pt>
                <c:pt idx="7">
                  <c:v>9059456</c:v>
                </c:pt>
                <c:pt idx="8">
                  <c:v>7767768</c:v>
                </c:pt>
                <c:pt idx="9">
                  <c:v>7387800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2-485F-AA46-710018FA1341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Green Taxi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2015 Jan</c:v>
                </c:pt>
                <c:pt idx="1">
                  <c:v>2015 Jun</c:v>
                </c:pt>
                <c:pt idx="2">
                  <c:v>2016 Jan</c:v>
                </c:pt>
                <c:pt idx="3">
                  <c:v>2016 Jun</c:v>
                </c:pt>
                <c:pt idx="4">
                  <c:v>2017 Jan</c:v>
                </c:pt>
                <c:pt idx="5">
                  <c:v>2017 Jun</c:v>
                </c:pt>
                <c:pt idx="6">
                  <c:v>2018 Jan</c:v>
                </c:pt>
                <c:pt idx="7">
                  <c:v>2018 Jun</c:v>
                </c:pt>
                <c:pt idx="8">
                  <c:v>2019 Jan</c:v>
                </c:pt>
                <c:pt idx="9">
                  <c:v>2019 Jun</c:v>
                </c:pt>
              </c:strCache>
            </c:strRef>
          </c:cat>
          <c:val>
            <c:numRef>
              <c:f>Sheet1!$D$2:$D$11</c:f>
              <c:numCache>
                <c:formatCode>#,##0</c:formatCode>
                <c:ptCount val="10"/>
                <c:pt idx="0">
                  <c:v>1508429</c:v>
                </c:pt>
                <c:pt idx="1">
                  <c:v>1717674</c:v>
                </c:pt>
                <c:pt idx="2">
                  <c:v>1505083</c:v>
                </c:pt>
                <c:pt idx="3">
                  <c:v>1444186</c:v>
                </c:pt>
                <c:pt idx="4">
                  <c:v>1108087</c:v>
                </c:pt>
                <c:pt idx="5">
                  <c:v>1031730</c:v>
                </c:pt>
                <c:pt idx="6">
                  <c:v>860655</c:v>
                </c:pt>
                <c:pt idx="7">
                  <c:v>834112</c:v>
                </c:pt>
                <c:pt idx="8">
                  <c:v>641024</c:v>
                </c:pt>
                <c:pt idx="9">
                  <c:v>494352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02-485F-AA46-710018FA1341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Uber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2015 Jan</c:v>
                </c:pt>
                <c:pt idx="1">
                  <c:v>2015 Jun</c:v>
                </c:pt>
                <c:pt idx="2">
                  <c:v>2016 Jan</c:v>
                </c:pt>
                <c:pt idx="3">
                  <c:v>2016 Jun</c:v>
                </c:pt>
                <c:pt idx="4">
                  <c:v>2017 Jan</c:v>
                </c:pt>
                <c:pt idx="5">
                  <c:v>2017 Jun</c:v>
                </c:pt>
                <c:pt idx="6">
                  <c:v>2018 Jan</c:v>
                </c:pt>
                <c:pt idx="7">
                  <c:v>2018 Jun</c:v>
                </c:pt>
                <c:pt idx="8">
                  <c:v>2019 Jan</c:v>
                </c:pt>
                <c:pt idx="9">
                  <c:v>2019 Jun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1871075</c:v>
                </c:pt>
                <c:pt idx="1">
                  <c:v>2303889</c:v>
                </c:pt>
                <c:pt idx="2">
                  <c:v>4316879</c:v>
                </c:pt>
                <c:pt idx="3">
                  <c:v>5364886</c:v>
                </c:pt>
                <c:pt idx="4">
                  <c:v>7835004</c:v>
                </c:pt>
                <c:pt idx="5">
                  <c:v>8829148</c:v>
                </c:pt>
                <c:pt idx="6">
                  <c:v>11770702</c:v>
                </c:pt>
                <c:pt idx="7">
                  <c:v>13480339</c:v>
                </c:pt>
                <c:pt idx="8">
                  <c:v>15947234</c:v>
                </c:pt>
                <c:pt idx="9">
                  <c:v>15457324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02-485F-AA46-710018FA1341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LYFT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2015 Jan</c:v>
                </c:pt>
                <c:pt idx="1">
                  <c:v>2015 Jun</c:v>
                </c:pt>
                <c:pt idx="2">
                  <c:v>2016 Jan</c:v>
                </c:pt>
                <c:pt idx="3">
                  <c:v>2016 Jun</c:v>
                </c:pt>
                <c:pt idx="4">
                  <c:v>2017 Jan</c:v>
                </c:pt>
                <c:pt idx="5">
                  <c:v>2017 Jun</c:v>
                </c:pt>
                <c:pt idx="6">
                  <c:v>2018 Jan</c:v>
                </c:pt>
                <c:pt idx="7">
                  <c:v>2018 Jun</c:v>
                </c:pt>
                <c:pt idx="8">
                  <c:v>2019 Jan</c:v>
                </c:pt>
                <c:pt idx="9">
                  <c:v>2019 Jun</c:v>
                </c:pt>
              </c:strCache>
            </c:strRef>
          </c:cat>
          <c:val>
            <c:numRef>
              <c:f>Sheet1!$F$2:$F$11</c:f>
              <c:numCache>
                <c:formatCode>#,##0</c:formatCode>
                <c:ptCount val="10"/>
                <c:pt idx="1">
                  <c:v>10548</c:v>
                </c:pt>
                <c:pt idx="2">
                  <c:v>549701</c:v>
                </c:pt>
                <c:pt idx="3">
                  <c:v>1058067</c:v>
                </c:pt>
                <c:pt idx="4">
                  <c:v>1282423</c:v>
                </c:pt>
                <c:pt idx="5">
                  <c:v>1959858</c:v>
                </c:pt>
                <c:pt idx="6">
                  <c:v>3075424</c:v>
                </c:pt>
                <c:pt idx="7">
                  <c:v>3484716</c:v>
                </c:pt>
                <c:pt idx="8">
                  <c:v>4638284</c:v>
                </c:pt>
                <c:pt idx="9">
                  <c:v>4771021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02-485F-AA46-710018FA1341}"/>
            </c:ext>
          </c:extLst>
        </c:ser>
        <c:ser>
          <c:idx val="3"/>
          <c:order val="4"/>
          <c:tx>
            <c:strRef>
              <c:f>Sheet1!$E$1</c:f>
              <c:strCache>
                <c:ptCount val="1"/>
                <c:pt idx="0">
                  <c:v>VIA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2015 Jan</c:v>
                </c:pt>
                <c:pt idx="1">
                  <c:v>2015 Jun</c:v>
                </c:pt>
                <c:pt idx="2">
                  <c:v>2016 Jan</c:v>
                </c:pt>
                <c:pt idx="3">
                  <c:v>2016 Jun</c:v>
                </c:pt>
                <c:pt idx="4">
                  <c:v>2017 Jan</c:v>
                </c:pt>
                <c:pt idx="5">
                  <c:v>2017 Jun</c:v>
                </c:pt>
                <c:pt idx="6">
                  <c:v>2018 Jan</c:v>
                </c:pt>
                <c:pt idx="7">
                  <c:v>2018 Jun</c:v>
                </c:pt>
                <c:pt idx="8">
                  <c:v>2019 Jan</c:v>
                </c:pt>
                <c:pt idx="9">
                  <c:v>2019 Jun</c:v>
                </c:pt>
              </c:strCache>
            </c:strRef>
          </c:cat>
          <c:val>
            <c:numRef>
              <c:f>Sheet1!$E$2:$E$11</c:f>
              <c:numCache>
                <c:formatCode>#,##0</c:formatCode>
                <c:ptCount val="10"/>
                <c:pt idx="1">
                  <c:v>137253</c:v>
                </c:pt>
                <c:pt idx="2">
                  <c:v>290640</c:v>
                </c:pt>
                <c:pt idx="3">
                  <c:v>495769</c:v>
                </c:pt>
                <c:pt idx="4">
                  <c:v>702803</c:v>
                </c:pt>
                <c:pt idx="5">
                  <c:v>831705</c:v>
                </c:pt>
                <c:pt idx="6">
                  <c:v>1007479</c:v>
                </c:pt>
                <c:pt idx="7">
                  <c:v>926169</c:v>
                </c:pt>
                <c:pt idx="8">
                  <c:v>1110087</c:v>
                </c:pt>
                <c:pt idx="9">
                  <c:v>1001376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02-485F-AA46-710018FA134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JUNO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2015 Jan</c:v>
                </c:pt>
                <c:pt idx="1">
                  <c:v>2015 Jun</c:v>
                </c:pt>
                <c:pt idx="2">
                  <c:v>2016 Jan</c:v>
                </c:pt>
                <c:pt idx="3">
                  <c:v>2016 Jun</c:v>
                </c:pt>
                <c:pt idx="4">
                  <c:v>2017 Jan</c:v>
                </c:pt>
                <c:pt idx="5">
                  <c:v>2017 Jun</c:v>
                </c:pt>
                <c:pt idx="6">
                  <c:v>2018 Jan</c:v>
                </c:pt>
                <c:pt idx="7">
                  <c:v>2018 Jun</c:v>
                </c:pt>
                <c:pt idx="8">
                  <c:v>2019 Jan</c:v>
                </c:pt>
                <c:pt idx="9">
                  <c:v>2019 Jun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10"/>
                <c:pt idx="3" formatCode="#,##0">
                  <c:v>176016</c:v>
                </c:pt>
                <c:pt idx="4" formatCode="#,##0">
                  <c:v>677207</c:v>
                </c:pt>
                <c:pt idx="5" formatCode="#,##0">
                  <c:v>707710</c:v>
                </c:pt>
                <c:pt idx="6" formatCode="#,##0">
                  <c:v>1328850</c:v>
                </c:pt>
                <c:pt idx="7" formatCode="#,##0">
                  <c:v>1198814</c:v>
                </c:pt>
                <c:pt idx="8" formatCode="#,##0">
                  <c:v>1153085</c:v>
                </c:pt>
                <c:pt idx="9" formatCode="#,##0">
                  <c:v>722932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02-485F-AA46-710018FA1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8137664"/>
        <c:axId val="988128480"/>
      </c:barChart>
      <c:catAx>
        <c:axId val="98813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8128480"/>
        <c:crosses val="autoZero"/>
        <c:auto val="1"/>
        <c:lblAlgn val="ctr"/>
        <c:lblOffset val="100"/>
        <c:noMultiLvlLbl val="0"/>
      </c:catAx>
      <c:valAx>
        <c:axId val="98812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8137664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Air Fare (NY-London Roundtrip, 1946=100)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Sheet1!$A$2:$A$97</c:f>
              <c:numCache>
                <c:formatCode>General</c:formatCode>
                <c:ptCount val="96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</c:numCache>
            </c:numRef>
          </c:xVal>
          <c:yVal>
            <c:numRef>
              <c:f>Sheet1!$B$2:$B$97</c:f>
              <c:numCache>
                <c:formatCode>General</c:formatCode>
                <c:ptCount val="96"/>
                <c:pt idx="26">
                  <c:v>100</c:v>
                </c:pt>
                <c:pt idx="30">
                  <c:v>82.42</c:v>
                </c:pt>
                <c:pt idx="35">
                  <c:v>62.9</c:v>
                </c:pt>
                <c:pt idx="40">
                  <c:v>44.18</c:v>
                </c:pt>
                <c:pt idx="46">
                  <c:v>40.450000000000003</c:v>
                </c:pt>
                <c:pt idx="52">
                  <c:v>40</c:v>
                </c:pt>
                <c:pt idx="56">
                  <c:v>28.12</c:v>
                </c:pt>
                <c:pt idx="60">
                  <c:v>15.82</c:v>
                </c:pt>
                <c:pt idx="65">
                  <c:v>12.66</c:v>
                </c:pt>
                <c:pt idx="72">
                  <c:v>9.8699999999999992</c:v>
                </c:pt>
                <c:pt idx="77">
                  <c:v>9.49</c:v>
                </c:pt>
                <c:pt idx="84">
                  <c:v>9.17</c:v>
                </c:pt>
                <c:pt idx="92">
                  <c:v>10.119999999999999</c:v>
                </c:pt>
                <c:pt idx="95">
                  <c:v>11.14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EF-4D3D-AC82-6E4E3F055A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Computers (Storage costs per megabyte, 1956=100)</c:v>
                </c:pt>
              </c:strCache>
            </c:strRef>
          </c:tx>
          <c:spPr>
            <a:ln w="254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Sheet1!$A$2:$A$97</c:f>
              <c:numCache>
                <c:formatCode>General</c:formatCode>
                <c:ptCount val="96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</c:numCache>
            </c:numRef>
          </c:xVal>
          <c:yVal>
            <c:numRef>
              <c:f>Sheet1!$C$2:$C$97</c:f>
              <c:numCache>
                <c:formatCode>General</c:formatCode>
                <c:ptCount val="96"/>
                <c:pt idx="36">
                  <c:v>100</c:v>
                </c:pt>
                <c:pt idx="39">
                  <c:v>82.608695652173907</c:v>
                </c:pt>
                <c:pt idx="40">
                  <c:v>39.130434782608695</c:v>
                </c:pt>
                <c:pt idx="44">
                  <c:v>38.245877061469272</c:v>
                </c:pt>
                <c:pt idx="46">
                  <c:v>11.383313861303513</c:v>
                </c:pt>
                <c:pt idx="50">
                  <c:v>2.8228260869565216</c:v>
                </c:pt>
                <c:pt idx="54">
                  <c:v>2.0108695652173911</c:v>
                </c:pt>
                <c:pt idx="62">
                  <c:v>3.0391876430205951</c:v>
                </c:pt>
                <c:pt idx="63">
                  <c:v>2.6318840579710145</c:v>
                </c:pt>
                <c:pt idx="64">
                  <c:v>0.40760869565217389</c:v>
                </c:pt>
                <c:pt idx="65">
                  <c:v>0.35947204968944096</c:v>
                </c:pt>
                <c:pt idx="66">
                  <c:v>0.23315217391304349</c:v>
                </c:pt>
                <c:pt idx="67">
                  <c:v>0.16268115942028985</c:v>
                </c:pt>
                <c:pt idx="68">
                  <c:v>0.10833333333333332</c:v>
                </c:pt>
                <c:pt idx="69">
                  <c:v>0.1183876811594203</c:v>
                </c:pt>
                <c:pt idx="70">
                  <c:v>4.8498262181126635E-2</c:v>
                </c:pt>
                <c:pt idx="71">
                  <c:v>3.5075942243375353E-2</c:v>
                </c:pt>
                <c:pt idx="72">
                  <c:v>1.8846280903665816E-2</c:v>
                </c:pt>
                <c:pt idx="73">
                  <c:v>1.1347020933977455E-2</c:v>
                </c:pt>
                <c:pt idx="74">
                  <c:v>6.8629462325114493E-3</c:v>
                </c:pt>
                <c:pt idx="75">
                  <c:v>2.9019814726336463E-3</c:v>
                </c:pt>
                <c:pt idx="76">
                  <c:v>1.7964007320991232E-3</c:v>
                </c:pt>
                <c:pt idx="77">
                  <c:v>9.6643959126427575E-4</c:v>
                </c:pt>
                <c:pt idx="78">
                  <c:v>3.2288546790701367E-4</c:v>
                </c:pt>
                <c:pt idx="79">
                  <c:v>2.3984184067579067E-4</c:v>
                </c:pt>
                <c:pt idx="80">
                  <c:v>6.120857527262427E-5</c:v>
                </c:pt>
                <c:pt idx="81">
                  <c:v>3.4750291978552851E-5</c:v>
                </c:pt>
                <c:pt idx="82">
                  <c:v>1.7812499999999999E-5</c:v>
                </c:pt>
                <c:pt idx="83">
                  <c:v>1.2102868357487922E-5</c:v>
                </c:pt>
                <c:pt idx="84">
                  <c:v>8.6415943830151907E-6</c:v>
                </c:pt>
                <c:pt idx="85">
                  <c:v>6.534510869565216E-6</c:v>
                </c:pt>
                <c:pt idx="86">
                  <c:v>3.1034103260869566E-6</c:v>
                </c:pt>
                <c:pt idx="87">
                  <c:v>2.5430917874396133E-6</c:v>
                </c:pt>
                <c:pt idx="88">
                  <c:v>2.1012318840579709E-6</c:v>
                </c:pt>
                <c:pt idx="89">
                  <c:v>1.1964923007246374E-6</c:v>
                </c:pt>
                <c:pt idx="90">
                  <c:v>7.2873606465997754E-7</c:v>
                </c:pt>
                <c:pt idx="91">
                  <c:v>4.2868357487922702E-7</c:v>
                </c:pt>
                <c:pt idx="92">
                  <c:v>6.982306763285024E-7</c:v>
                </c:pt>
                <c:pt idx="93">
                  <c:v>4.8466485507246386E-7</c:v>
                </c:pt>
                <c:pt idx="94">
                  <c:v>3.9010481366459626E-7</c:v>
                </c:pt>
                <c:pt idx="95">
                  <c:v>3.2901217164855073E-7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A90-4DB4-8B42-C8B0A9D28E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Telephone call (3 minutes, New York / London, 1931=100)</c:v>
                </c:pt>
              </c:strCache>
            </c:strRef>
          </c:tx>
          <c:spPr>
            <a:ln w="254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Sheet1!$A$2:$A$97</c:f>
              <c:numCache>
                <c:formatCode>General</c:formatCode>
                <c:ptCount val="96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</c:numCache>
            </c:numRef>
          </c:xVal>
          <c:yVal>
            <c:numRef>
              <c:f>Sheet1!$D$2:$D$97</c:f>
              <c:numCache>
                <c:formatCode>General</c:formatCode>
                <c:ptCount val="96"/>
                <c:pt idx="11">
                  <c:v>100</c:v>
                </c:pt>
                <c:pt idx="20">
                  <c:v>77</c:v>
                </c:pt>
                <c:pt idx="30">
                  <c:v>21.6</c:v>
                </c:pt>
                <c:pt idx="40">
                  <c:v>18.8</c:v>
                </c:pt>
                <c:pt idx="50">
                  <c:v>13</c:v>
                </c:pt>
                <c:pt idx="60">
                  <c:v>2</c:v>
                </c:pt>
                <c:pt idx="70">
                  <c:v>1.2</c:v>
                </c:pt>
                <c:pt idx="80">
                  <c:v>0.5</c:v>
                </c:pt>
                <c:pt idx="90">
                  <c:v>0.2</c:v>
                </c:pt>
                <c:pt idx="95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A90-4DB4-8B42-C8B0A9D28E5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Sea freight rates (Port and maritime charges per ton, 1920=100)</c:v>
                </c:pt>
              </c:strCache>
            </c:strRef>
          </c:tx>
          <c:spPr>
            <a:ln w="254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Sheet1!$A$2:$A$97</c:f>
              <c:numCache>
                <c:formatCode>General</c:formatCode>
                <c:ptCount val="96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</c:numCache>
            </c:numRef>
          </c:xVal>
          <c:yVal>
            <c:numRef>
              <c:f>Sheet1!$E$2:$E$97</c:f>
              <c:numCache>
                <c:formatCode>General</c:formatCode>
                <c:ptCount val="96"/>
                <c:pt idx="0">
                  <c:v>100</c:v>
                </c:pt>
                <c:pt idx="10">
                  <c:v>60</c:v>
                </c:pt>
                <c:pt idx="20">
                  <c:v>63</c:v>
                </c:pt>
                <c:pt idx="30">
                  <c:v>34</c:v>
                </c:pt>
                <c:pt idx="40">
                  <c:v>27</c:v>
                </c:pt>
                <c:pt idx="50">
                  <c:v>27</c:v>
                </c:pt>
                <c:pt idx="60">
                  <c:v>24</c:v>
                </c:pt>
                <c:pt idx="70">
                  <c:v>15.384615384615385</c:v>
                </c:pt>
                <c:pt idx="75">
                  <c:v>15.384615384615385</c:v>
                </c:pt>
                <c:pt idx="80">
                  <c:v>13.461538461538463</c:v>
                </c:pt>
                <c:pt idx="85">
                  <c:v>15.384615384615385</c:v>
                </c:pt>
                <c:pt idx="90">
                  <c:v>13.461538461538463</c:v>
                </c:pt>
                <c:pt idx="95">
                  <c:v>11.538461538461538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A90-4DB4-8B42-C8B0A9D28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1612272"/>
        <c:axId val="741610960"/>
      </c:scatterChart>
      <c:valAx>
        <c:axId val="741612272"/>
        <c:scaling>
          <c:orientation val="minMax"/>
          <c:max val="2015"/>
          <c:min val="19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610960"/>
        <c:crosses val="autoZero"/>
        <c:crossBetween val="midCat"/>
      </c:valAx>
      <c:valAx>
        <c:axId val="7416109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612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93008774798566E-2"/>
          <c:y val="4.7521707633166092E-2"/>
          <c:w val="0.85850126043157138"/>
          <c:h val="0.8385257508784909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Fare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1587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dLbls>
            <c:numFmt formatCode="\$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25400" cap="rnd">
                <a:solidFill>
                  <a:schemeClr val="bg2">
                    <a:lumMod val="50000"/>
                  </a:schemeClr>
                </a:solidFill>
                <a:prstDash val="sysDash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Sheet1!$B$1:$P$1</c:f>
              <c:numCache>
                <c:formatCode>General</c:formatCode>
                <c:ptCount val="15"/>
                <c:pt idx="0">
                  <c:v>1946</c:v>
                </c:pt>
                <c:pt idx="1">
                  <c:v>1950</c:v>
                </c:pt>
                <c:pt idx="2">
                  <c:v>1955</c:v>
                </c:pt>
                <c:pt idx="3">
                  <c:v>1960</c:v>
                </c:pt>
                <c:pt idx="4">
                  <c:v>1966</c:v>
                </c:pt>
                <c:pt idx="5">
                  <c:v>1972</c:v>
                </c:pt>
                <c:pt idx="6">
                  <c:v>1976</c:v>
                </c:pt>
                <c:pt idx="7">
                  <c:v>1980</c:v>
                </c:pt>
                <c:pt idx="8">
                  <c:v>1985</c:v>
                </c:pt>
                <c:pt idx="9">
                  <c:v>1990</c:v>
                </c:pt>
                <c:pt idx="10">
                  <c:v>1992</c:v>
                </c:pt>
                <c:pt idx="11">
                  <c:v>1997</c:v>
                </c:pt>
                <c:pt idx="12">
                  <c:v>2004</c:v>
                </c:pt>
                <c:pt idx="13">
                  <c:v>2012</c:v>
                </c:pt>
                <c:pt idx="14">
                  <c:v>2015</c:v>
                </c:pt>
              </c:numCache>
            </c:numRef>
          </c:xVal>
          <c:yVal>
            <c:numRef>
              <c:f>Sheet1!$B$2:$P$2</c:f>
              <c:numCache>
                <c:formatCode>General</c:formatCode>
                <c:ptCount val="15"/>
                <c:pt idx="0">
                  <c:v>7900</c:v>
                </c:pt>
                <c:pt idx="1">
                  <c:v>6430</c:v>
                </c:pt>
                <c:pt idx="2">
                  <c:v>4968</c:v>
                </c:pt>
                <c:pt idx="3">
                  <c:v>3490</c:v>
                </c:pt>
                <c:pt idx="4">
                  <c:v>3188</c:v>
                </c:pt>
                <c:pt idx="5">
                  <c:v>3160</c:v>
                </c:pt>
                <c:pt idx="6">
                  <c:v>2222</c:v>
                </c:pt>
                <c:pt idx="7">
                  <c:v>1250</c:v>
                </c:pt>
                <c:pt idx="8">
                  <c:v>1000</c:v>
                </c:pt>
                <c:pt idx="10">
                  <c:v>780</c:v>
                </c:pt>
                <c:pt idx="11">
                  <c:v>750</c:v>
                </c:pt>
                <c:pt idx="12">
                  <c:v>725</c:v>
                </c:pt>
                <c:pt idx="13">
                  <c:v>800</c:v>
                </c:pt>
                <c:pt idx="14">
                  <c:v>880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471-44C3-93A3-54868C0FE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727424"/>
        <c:axId val="120728960"/>
      </c:scatterChart>
      <c:valAx>
        <c:axId val="120727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20728960"/>
        <c:crosses val="autoZero"/>
        <c:crossBetween val="midCat"/>
      </c:valAx>
      <c:valAx>
        <c:axId val="12072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20727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Water</c:v>
                </c:pt>
                <c:pt idx="1">
                  <c:v>Rail</c:v>
                </c:pt>
                <c:pt idx="2">
                  <c:v>Road</c:v>
                </c:pt>
                <c:pt idx="3">
                  <c:v>Air</c:v>
                </c:pt>
              </c:strCache>
            </c:strRef>
          </c:cat>
          <c:val>
            <c:numRef>
              <c:f>Sheet1!$B$2:$B$5</c:f>
              <c:numCache>
                <c:formatCode>"$"#,##0.00</c:formatCode>
                <c:ptCount val="4"/>
                <c:pt idx="0">
                  <c:v>7.0000000000000001E-3</c:v>
                </c:pt>
                <c:pt idx="1">
                  <c:v>0.02</c:v>
                </c:pt>
                <c:pt idx="2">
                  <c:v>0.27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30-48DF-8532-328FC6E76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996568"/>
        <c:axId val="550997744"/>
      </c:barChart>
      <c:catAx>
        <c:axId val="55099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50997744"/>
        <c:crosses val="autoZero"/>
        <c:auto val="1"/>
        <c:lblAlgn val="ctr"/>
        <c:lblOffset val="100"/>
        <c:noMultiLvlLbl val="0"/>
      </c:catAx>
      <c:valAx>
        <c:axId val="55099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5099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89330024813894E-2"/>
          <c:y val="3.5545023696682464E-2"/>
          <c:w val="0.87621940831602063"/>
          <c:h val="0.8435969282533032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United States (Interstate)</c:v>
                </c:pt>
              </c:strCache>
            </c:strRef>
          </c:tx>
          <c:spPr>
            <a:ln w="381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xVal>
            <c:numRef>
              <c:f>Sheet1!$A$2:$A$50</c:f>
              <c:numCache>
                <c:formatCode>General</c:formatCode>
                <c:ptCount val="49"/>
                <c:pt idx="0">
                  <c:v>1956</c:v>
                </c:pt>
                <c:pt idx="1">
                  <c:v>1959</c:v>
                </c:pt>
                <c:pt idx="2">
                  <c:v>1960</c:v>
                </c:pt>
                <c:pt idx="3">
                  <c:v>1963</c:v>
                </c:pt>
                <c:pt idx="4">
                  <c:v>1965</c:v>
                </c:pt>
                <c:pt idx="5">
                  <c:v>1968</c:v>
                </c:pt>
                <c:pt idx="6">
                  <c:v>1970</c:v>
                </c:pt>
                <c:pt idx="7">
                  <c:v>1973</c:v>
                </c:pt>
                <c:pt idx="8">
                  <c:v>1975</c:v>
                </c:pt>
                <c:pt idx="9">
                  <c:v>1978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xVal>
          <c:yVal>
            <c:numRef>
              <c:f>Sheet1!$B$2:$B$50</c:f>
              <c:numCache>
                <c:formatCode>#,##0</c:formatCode>
                <c:ptCount val="49"/>
                <c:pt idx="0">
                  <c:v>0</c:v>
                </c:pt>
                <c:pt idx="1">
                  <c:v>9884.5908479999998</c:v>
                </c:pt>
                <c:pt idx="2">
                  <c:v>16799.942016000001</c:v>
                </c:pt>
                <c:pt idx="3">
                  <c:v>26642.689920000001</c:v>
                </c:pt>
                <c:pt idx="4">
                  <c:v>34092.343295999999</c:v>
                </c:pt>
                <c:pt idx="5">
                  <c:v>44424.331776000006</c:v>
                </c:pt>
                <c:pt idx="6">
                  <c:v>50763.537792000003</c:v>
                </c:pt>
                <c:pt idx="7">
                  <c:v>57067.338240000005</c:v>
                </c:pt>
                <c:pt idx="8">
                  <c:v>60176.590848000007</c:v>
                </c:pt>
                <c:pt idx="9">
                  <c:v>63427.465728000003</c:v>
                </c:pt>
                <c:pt idx="10">
                  <c:v>66176.225279999999</c:v>
                </c:pt>
                <c:pt idx="11">
                  <c:v>68052.720384</c:v>
                </c:pt>
                <c:pt idx="12">
                  <c:v>68368.15180800001</c:v>
                </c:pt>
                <c:pt idx="13">
                  <c:v>69221.104128000006</c:v>
                </c:pt>
                <c:pt idx="14">
                  <c:v>69670.111104000011</c:v>
                </c:pt>
                <c:pt idx="15">
                  <c:v>70148.086272</c:v>
                </c:pt>
                <c:pt idx="16">
                  <c:v>70560.078336000006</c:v>
                </c:pt>
                <c:pt idx="17">
                  <c:v>71322.907392000008</c:v>
                </c:pt>
                <c:pt idx="18">
                  <c:v>71823.413376000011</c:v>
                </c:pt>
                <c:pt idx="19">
                  <c:v>72177.469056000002</c:v>
                </c:pt>
                <c:pt idx="20">
                  <c:v>72539.571456000005</c:v>
                </c:pt>
                <c:pt idx="21">
                  <c:v>72869.486976</c:v>
                </c:pt>
                <c:pt idx="22">
                  <c:v>73172.043648000006</c:v>
                </c:pt>
                <c:pt idx="23">
                  <c:v>73238.026752000005</c:v>
                </c:pt>
                <c:pt idx="24">
                  <c:v>73358.727552000011</c:v>
                </c:pt>
                <c:pt idx="25">
                  <c:v>73617.831936000002</c:v>
                </c:pt>
                <c:pt idx="26">
                  <c:v>74089.369728000005</c:v>
                </c:pt>
                <c:pt idx="27">
                  <c:v>74132.822016000006</c:v>
                </c:pt>
                <c:pt idx="28">
                  <c:v>74165.008895999999</c:v>
                </c:pt>
                <c:pt idx="29">
                  <c:v>74539.986048000006</c:v>
                </c:pt>
                <c:pt idx="30">
                  <c:v>74717.013888000001</c:v>
                </c:pt>
                <c:pt idx="31">
                  <c:v>74789.434368000002</c:v>
                </c:pt>
                <c:pt idx="32">
                  <c:v>74807.13715200001</c:v>
                </c:pt>
                <c:pt idx="33">
                  <c:v>74847.370752000003</c:v>
                </c:pt>
                <c:pt idx="34">
                  <c:v>74950.368768</c:v>
                </c:pt>
                <c:pt idx="35">
                  <c:v>75008.305152000001</c:v>
                </c:pt>
                <c:pt idx="36">
                  <c:v>75043.710720000003</c:v>
                </c:pt>
                <c:pt idx="37">
                  <c:v>75111.303167999999</c:v>
                </c:pt>
                <c:pt idx="38">
                  <c:v>75238.441344000006</c:v>
                </c:pt>
                <c:pt idx="39">
                  <c:v>75642.386687999999</c:v>
                </c:pt>
                <c:pt idx="40">
                  <c:v>75932.068608000001</c:v>
                </c:pt>
                <c:pt idx="41">
                  <c:v>76001.270400000009</c:v>
                </c:pt>
                <c:pt idx="42">
                  <c:v>76334.404608000012</c:v>
                </c:pt>
                <c:pt idx="43">
                  <c:v>76562.931456000006</c:v>
                </c:pt>
                <c:pt idx="44">
                  <c:v>77182.528999999995</c:v>
                </c:pt>
                <c:pt idx="45">
                  <c:v>77333.807199999996</c:v>
                </c:pt>
                <c:pt idx="46">
                  <c:v>77540</c:v>
                </c:pt>
                <c:pt idx="47">
                  <c:v>77657.285376</c:v>
                </c:pt>
                <c:pt idx="48">
                  <c:v>77956.623360000012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787-49E5-A6CA-E7FADED2D9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China (Expressways)</c:v>
                </c:pt>
              </c:strCache>
            </c:strRef>
          </c:tx>
          <c:spPr>
            <a:ln w="381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  <a:effectLst/>
            </c:spPr>
          </c:marker>
          <c:xVal>
            <c:numRef>
              <c:f>Sheet1!$A$2:$A$50</c:f>
              <c:numCache>
                <c:formatCode>General</c:formatCode>
                <c:ptCount val="49"/>
                <c:pt idx="0">
                  <c:v>1956</c:v>
                </c:pt>
                <c:pt idx="1">
                  <c:v>1959</c:v>
                </c:pt>
                <c:pt idx="2">
                  <c:v>1960</c:v>
                </c:pt>
                <c:pt idx="3">
                  <c:v>1963</c:v>
                </c:pt>
                <c:pt idx="4">
                  <c:v>1965</c:v>
                </c:pt>
                <c:pt idx="5">
                  <c:v>1968</c:v>
                </c:pt>
                <c:pt idx="6">
                  <c:v>1970</c:v>
                </c:pt>
                <c:pt idx="7">
                  <c:v>1973</c:v>
                </c:pt>
                <c:pt idx="8">
                  <c:v>1975</c:v>
                </c:pt>
                <c:pt idx="9">
                  <c:v>1978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xVal>
          <c:yVal>
            <c:numRef>
              <c:f>Sheet1!$C$2:$C$50</c:f>
              <c:numCache>
                <c:formatCode>General</c:formatCode>
                <c:ptCount val="49"/>
                <c:pt idx="18" formatCode="#,##0">
                  <c:v>0</c:v>
                </c:pt>
                <c:pt idx="19" formatCode="#,##0">
                  <c:v>147</c:v>
                </c:pt>
                <c:pt idx="20" formatCode="#,##0">
                  <c:v>271</c:v>
                </c:pt>
                <c:pt idx="21" formatCode="#,##0">
                  <c:v>522</c:v>
                </c:pt>
                <c:pt idx="22" formatCode="#,##0">
                  <c:v>574</c:v>
                </c:pt>
                <c:pt idx="23" formatCode="#,##0">
                  <c:v>652</c:v>
                </c:pt>
                <c:pt idx="24" formatCode="#,##0">
                  <c:v>1145</c:v>
                </c:pt>
                <c:pt idx="25" formatCode="#,##0">
                  <c:v>1603</c:v>
                </c:pt>
                <c:pt idx="26" formatCode="#,##0">
                  <c:v>2141</c:v>
                </c:pt>
                <c:pt idx="27" formatCode="#,##0">
                  <c:v>3422</c:v>
                </c:pt>
                <c:pt idx="28" formatCode="#,##0">
                  <c:v>4771</c:v>
                </c:pt>
                <c:pt idx="29" formatCode="#,##0">
                  <c:v>8733</c:v>
                </c:pt>
                <c:pt idx="30" formatCode="#,##0">
                  <c:v>11605</c:v>
                </c:pt>
                <c:pt idx="31" formatCode="#,##0">
                  <c:v>16314</c:v>
                </c:pt>
                <c:pt idx="32" formatCode="#,##0">
                  <c:v>19453</c:v>
                </c:pt>
                <c:pt idx="33" formatCode="#,##0">
                  <c:v>29700</c:v>
                </c:pt>
                <c:pt idx="34" formatCode="#,##0">
                  <c:v>34300</c:v>
                </c:pt>
                <c:pt idx="35" formatCode="#,##0">
                  <c:v>41000</c:v>
                </c:pt>
                <c:pt idx="36" formatCode="#,##0">
                  <c:v>45339</c:v>
                </c:pt>
                <c:pt idx="37" formatCode="#,##0">
                  <c:v>53913</c:v>
                </c:pt>
                <c:pt idx="38" formatCode="#,##0">
                  <c:v>60302</c:v>
                </c:pt>
                <c:pt idx="39" formatCode="#,##0">
                  <c:v>65055</c:v>
                </c:pt>
                <c:pt idx="40" formatCode="#,##0">
                  <c:v>74133</c:v>
                </c:pt>
                <c:pt idx="41" formatCode="#,##0">
                  <c:v>84946</c:v>
                </c:pt>
                <c:pt idx="42" formatCode="#,##0">
                  <c:v>96200</c:v>
                </c:pt>
                <c:pt idx="43" formatCode="#,##0">
                  <c:v>104438</c:v>
                </c:pt>
                <c:pt idx="44" formatCode="#,##0">
                  <c:v>111936</c:v>
                </c:pt>
                <c:pt idx="45" formatCode="#,##0">
                  <c:v>123523</c:v>
                </c:pt>
                <c:pt idx="46" formatCode="#,##0">
                  <c:v>131000</c:v>
                </c:pt>
                <c:pt idx="47" formatCode="#,##0">
                  <c:v>136400</c:v>
                </c:pt>
                <c:pt idx="48" formatCode="#,##0">
                  <c:v>142600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787-49E5-A6CA-E7FADED2D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8998872"/>
        <c:axId val="468999264"/>
      </c:scatterChart>
      <c:valAx>
        <c:axId val="468998872"/>
        <c:scaling>
          <c:orientation val="minMax"/>
          <c:max val="2020"/>
          <c:min val="195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68999264"/>
        <c:crosses val="autoZero"/>
        <c:crossBetween val="midCat"/>
        <c:majorUnit val="5"/>
      </c:valAx>
      <c:valAx>
        <c:axId val="468999264"/>
        <c:scaling>
          <c:orientation val="minMax"/>
          <c:max val="1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689988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10389326334208E-2"/>
          <c:y val="3.0429757198537351E-2"/>
          <c:w val="0.90430437781815731"/>
          <c:h val="0.85577398469688049"/>
        </c:manualLayout>
      </c:layout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Cellular Phone Subscribers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  <c:pt idx="39">
                  <c:v>2020</c:v>
                </c:pt>
                <c:pt idx="40">
                  <c:v>2021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4" formatCode="#,##0">
                  <c:v>1000000</c:v>
                </c:pt>
                <c:pt idx="5" formatCode="#,##0">
                  <c:v>1000000</c:v>
                </c:pt>
                <c:pt idx="6" formatCode="#,##0">
                  <c:v>2000000</c:v>
                </c:pt>
                <c:pt idx="7" formatCode="#,##0">
                  <c:v>4000000</c:v>
                </c:pt>
                <c:pt idx="8" formatCode="#,##0">
                  <c:v>7000000</c:v>
                </c:pt>
                <c:pt idx="9" formatCode="#,##0">
                  <c:v>11000000</c:v>
                </c:pt>
                <c:pt idx="10" formatCode="#,##0">
                  <c:v>16000000</c:v>
                </c:pt>
                <c:pt idx="11" formatCode="#,##0">
                  <c:v>23000000</c:v>
                </c:pt>
                <c:pt idx="12" formatCode="#,##0">
                  <c:v>34000000</c:v>
                </c:pt>
                <c:pt idx="13" formatCode="#,##0">
                  <c:v>56000000</c:v>
                </c:pt>
                <c:pt idx="14" formatCode="#,##0">
                  <c:v>91000000</c:v>
                </c:pt>
                <c:pt idx="15" formatCode="#,##0">
                  <c:v>144000000</c:v>
                </c:pt>
                <c:pt idx="16" formatCode="#,##0">
                  <c:v>215000000</c:v>
                </c:pt>
                <c:pt idx="17" formatCode="#,##0">
                  <c:v>319000000</c:v>
                </c:pt>
                <c:pt idx="18" formatCode="#,##0">
                  <c:v>491000000</c:v>
                </c:pt>
                <c:pt idx="19" formatCode="#,##0">
                  <c:v>738393066</c:v>
                </c:pt>
                <c:pt idx="20" formatCode="#,##0">
                  <c:v>961386691</c:v>
                </c:pt>
                <c:pt idx="21" formatCode="#,##0">
                  <c:v>1157428684</c:v>
                </c:pt>
                <c:pt idx="22" formatCode="#,##0">
                  <c:v>1415872210</c:v>
                </c:pt>
                <c:pt idx="23" formatCode="#,##0">
                  <c:v>1762304214</c:v>
                </c:pt>
                <c:pt idx="24" formatCode="#,##0">
                  <c:v>2206876946</c:v>
                </c:pt>
                <c:pt idx="25" formatCode="#,##0">
                  <c:v>2746575105</c:v>
                </c:pt>
                <c:pt idx="26" formatCode="#,##0">
                  <c:v>3369193587</c:v>
                </c:pt>
                <c:pt idx="27" formatCode="#,##0">
                  <c:v>4033978165</c:v>
                </c:pt>
                <c:pt idx="28" formatCode="#,##0">
                  <c:v>4640420282</c:v>
                </c:pt>
                <c:pt idx="29" formatCode="#,##0">
                  <c:v>5290072970</c:v>
                </c:pt>
                <c:pt idx="30" formatCode="#,##0">
                  <c:v>5863053332</c:v>
                </c:pt>
                <c:pt idx="31" formatCode="#,##0">
                  <c:v>6260516074</c:v>
                </c:pt>
                <c:pt idx="32" formatCode="#,##0">
                  <c:v>6661492187</c:v>
                </c:pt>
                <c:pt idx="33" formatCode="#,##0">
                  <c:v>6995905650</c:v>
                </c:pt>
                <c:pt idx="34" formatCode="#,##0">
                  <c:v>7183821650</c:v>
                </c:pt>
                <c:pt idx="35" formatCode="#,##0">
                  <c:v>7511407775</c:v>
                </c:pt>
                <c:pt idx="36" formatCode="#,##0">
                  <c:v>7814083549</c:v>
                </c:pt>
                <c:pt idx="37" formatCode="#,##0">
                  <c:v>8160276719</c:v>
                </c:pt>
                <c:pt idx="38" formatCode="#,##0">
                  <c:v>8282400000</c:v>
                </c:pt>
                <c:pt idx="39" formatCode="#,##0">
                  <c:v>8335200000</c:v>
                </c:pt>
                <c:pt idx="40" formatCode="#,##0">
                  <c:v>8647600000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E7-4C72-BC3D-90D57731A3F9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Fixed Broadband Subscriptions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  <c:pt idx="39">
                  <c:v>2020</c:v>
                </c:pt>
                <c:pt idx="40">
                  <c:v>2021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19" formatCode="#,##0">
                  <c:v>15890822</c:v>
                </c:pt>
                <c:pt idx="20" formatCode="#,##0">
                  <c:v>37097422</c:v>
                </c:pt>
                <c:pt idx="21" formatCode="#,##0">
                  <c:v>66087134</c:v>
                </c:pt>
                <c:pt idx="22" formatCode="#,##0">
                  <c:v>103771254.33</c:v>
                </c:pt>
                <c:pt idx="23" formatCode="#,##0">
                  <c:v>158035990</c:v>
                </c:pt>
                <c:pt idx="24" formatCode="#,##0">
                  <c:v>219509953</c:v>
                </c:pt>
                <c:pt idx="25" formatCode="#,##0">
                  <c:v>283618525</c:v>
                </c:pt>
                <c:pt idx="26" formatCode="#,##0">
                  <c:v>346584638</c:v>
                </c:pt>
                <c:pt idx="27" formatCode="#,##0">
                  <c:v>409801718</c:v>
                </c:pt>
                <c:pt idx="28" formatCode="#,##0">
                  <c:v>466013390</c:v>
                </c:pt>
                <c:pt idx="29" formatCode="#,##0">
                  <c:v>529582076</c:v>
                </c:pt>
                <c:pt idx="30" formatCode="#,##0">
                  <c:v>588449642</c:v>
                </c:pt>
                <c:pt idx="31" formatCode="#,##0">
                  <c:v>648869883</c:v>
                </c:pt>
                <c:pt idx="32" formatCode="#,##0">
                  <c:v>692435276</c:v>
                </c:pt>
                <c:pt idx="33" formatCode="#,##0">
                  <c:v>730255730</c:v>
                </c:pt>
                <c:pt idx="34" formatCode="#,##0">
                  <c:v>838784042</c:v>
                </c:pt>
                <c:pt idx="35" formatCode="#,##0">
                  <c:v>915926932</c:v>
                </c:pt>
                <c:pt idx="36" formatCode="#,##0">
                  <c:v>1004527378</c:v>
                </c:pt>
                <c:pt idx="37" formatCode="#,##0">
                  <c:v>1074675194</c:v>
                </c:pt>
                <c:pt idx="38" formatCode="#,##0">
                  <c:v>1133900000</c:v>
                </c:pt>
                <c:pt idx="39" formatCode="#,##0">
                  <c:v>1227500000</c:v>
                </c:pt>
                <c:pt idx="40" formatCode="#,##0">
                  <c:v>1313200000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E7-4C72-BC3D-90D57731A3F9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Mobile Broadband Subscriptions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  <c:pt idx="39">
                  <c:v>2020</c:v>
                </c:pt>
                <c:pt idx="40">
                  <c:v>2021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26" formatCode="#,##0">
                  <c:v>268000000</c:v>
                </c:pt>
                <c:pt idx="27" formatCode="#,##0">
                  <c:v>422000000</c:v>
                </c:pt>
                <c:pt idx="28" formatCode="#,##0">
                  <c:v>615000000</c:v>
                </c:pt>
                <c:pt idx="29" formatCode="#,##0">
                  <c:v>806936495</c:v>
                </c:pt>
                <c:pt idx="30" formatCode="#,##0">
                  <c:v>1181752272</c:v>
                </c:pt>
                <c:pt idx="31" formatCode="#,##0">
                  <c:v>1555762823</c:v>
                </c:pt>
                <c:pt idx="32" formatCode="#,##0">
                  <c:v>1953026450</c:v>
                </c:pt>
                <c:pt idx="33" formatCode="#,##0">
                  <c:v>2657652272</c:v>
                </c:pt>
                <c:pt idx="34" formatCode="#,##0">
                  <c:v>3232180738</c:v>
                </c:pt>
                <c:pt idx="35" formatCode="#,##0">
                  <c:v>3890437875</c:v>
                </c:pt>
                <c:pt idx="36" formatCode="#,##0">
                  <c:v>4672275376</c:v>
                </c:pt>
                <c:pt idx="37" formatCode="#,##0">
                  <c:v>5286409320</c:v>
                </c:pt>
                <c:pt idx="38" formatCode="#,##0">
                  <c:v>5701800000</c:v>
                </c:pt>
                <c:pt idx="39" formatCode="#,##0">
                  <c:v>6022600000</c:v>
                </c:pt>
                <c:pt idx="40" formatCode="#,##0">
                  <c:v>6544000000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E7-4C72-BC3D-90D57731A3F9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Internet Users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  <c:pt idx="39">
                  <c:v>2020</c:v>
                </c:pt>
                <c:pt idx="40">
                  <c:v>2021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19" formatCode="#,##0">
                  <c:v>394000000</c:v>
                </c:pt>
                <c:pt idx="20" formatCode="#,##0">
                  <c:v>495000000</c:v>
                </c:pt>
                <c:pt idx="21" formatCode="#,##0">
                  <c:v>677000000</c:v>
                </c:pt>
                <c:pt idx="22" formatCode="#,##0">
                  <c:v>785000000</c:v>
                </c:pt>
                <c:pt idx="23" formatCode="#,##0">
                  <c:v>914000000</c:v>
                </c:pt>
                <c:pt idx="24" formatCode="#,##0">
                  <c:v>1024000000</c:v>
                </c:pt>
                <c:pt idx="25" formatCode="#,##0">
                  <c:v>1151000000</c:v>
                </c:pt>
                <c:pt idx="26" formatCode="#,##0">
                  <c:v>1365000000</c:v>
                </c:pt>
                <c:pt idx="27" formatCode="#,##0">
                  <c:v>1561000000</c:v>
                </c:pt>
                <c:pt idx="28" formatCode="#,##0">
                  <c:v>1751000000</c:v>
                </c:pt>
                <c:pt idx="29" formatCode="#,##0">
                  <c:v>2032000000</c:v>
                </c:pt>
                <c:pt idx="30" formatCode="#,##0">
                  <c:v>2271000000</c:v>
                </c:pt>
                <c:pt idx="31" formatCode="#,##0">
                  <c:v>2423658348</c:v>
                </c:pt>
                <c:pt idx="32" formatCode="#,##0">
                  <c:v>2630507363</c:v>
                </c:pt>
                <c:pt idx="33" formatCode="#,##0">
                  <c:v>2879676467</c:v>
                </c:pt>
                <c:pt idx="34" formatCode="#,##0">
                  <c:v>3170000000</c:v>
                </c:pt>
                <c:pt idx="35" formatCode="#,##0">
                  <c:v>3417000000</c:v>
                </c:pt>
                <c:pt idx="36" formatCode="#,##0">
                  <c:v>3650000000</c:v>
                </c:pt>
                <c:pt idx="37" formatCode="#,##0">
                  <c:v>3876000000</c:v>
                </c:pt>
                <c:pt idx="38" formatCode="#,##0">
                  <c:v>3968500000</c:v>
                </c:pt>
                <c:pt idx="39" formatCode="#,##0">
                  <c:v>4585000000</c:v>
                </c:pt>
                <c:pt idx="40" formatCode="#,##0">
                  <c:v>4901200000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FE7-4C72-BC3D-90D57731A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0578736"/>
        <c:axId val="51057906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Sheet1!$A$2:$A$42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1981</c:v>
                      </c:pt>
                      <c:pt idx="1">
                        <c:v>1982</c:v>
                      </c:pt>
                      <c:pt idx="2">
                        <c:v>1983</c:v>
                      </c:pt>
                      <c:pt idx="3">
                        <c:v>1984</c:v>
                      </c:pt>
                      <c:pt idx="4">
                        <c:v>1985</c:v>
                      </c:pt>
                      <c:pt idx="5">
                        <c:v>1986</c:v>
                      </c:pt>
                      <c:pt idx="6">
                        <c:v>1987</c:v>
                      </c:pt>
                      <c:pt idx="7">
                        <c:v>1988</c:v>
                      </c:pt>
                      <c:pt idx="8">
                        <c:v>1989</c:v>
                      </c:pt>
                      <c:pt idx="9">
                        <c:v>1990</c:v>
                      </c:pt>
                      <c:pt idx="10">
                        <c:v>1991</c:v>
                      </c:pt>
                      <c:pt idx="11">
                        <c:v>1992</c:v>
                      </c:pt>
                      <c:pt idx="12">
                        <c:v>1993</c:v>
                      </c:pt>
                      <c:pt idx="13">
                        <c:v>1994</c:v>
                      </c:pt>
                      <c:pt idx="14">
                        <c:v>1995</c:v>
                      </c:pt>
                      <c:pt idx="15">
                        <c:v>1996</c:v>
                      </c:pt>
                      <c:pt idx="16">
                        <c:v>1997</c:v>
                      </c:pt>
                      <c:pt idx="17">
                        <c:v>1998</c:v>
                      </c:pt>
                      <c:pt idx="18">
                        <c:v>1999</c:v>
                      </c:pt>
                      <c:pt idx="19">
                        <c:v>2000</c:v>
                      </c:pt>
                      <c:pt idx="20">
                        <c:v>2001</c:v>
                      </c:pt>
                      <c:pt idx="21">
                        <c:v>2002</c:v>
                      </c:pt>
                      <c:pt idx="22">
                        <c:v>2003</c:v>
                      </c:pt>
                      <c:pt idx="23">
                        <c:v>2004</c:v>
                      </c:pt>
                      <c:pt idx="24">
                        <c:v>2005</c:v>
                      </c:pt>
                      <c:pt idx="25">
                        <c:v>2006</c:v>
                      </c:pt>
                      <c:pt idx="26">
                        <c:v>2007</c:v>
                      </c:pt>
                      <c:pt idx="27">
                        <c:v>2008</c:v>
                      </c:pt>
                      <c:pt idx="28">
                        <c:v>2009</c:v>
                      </c:pt>
                      <c:pt idx="29">
                        <c:v>2010</c:v>
                      </c:pt>
                      <c:pt idx="30">
                        <c:v>2011</c:v>
                      </c:pt>
                      <c:pt idx="31">
                        <c:v>2012</c:v>
                      </c:pt>
                      <c:pt idx="32">
                        <c:v>2013</c:v>
                      </c:pt>
                      <c:pt idx="33">
                        <c:v>2014</c:v>
                      </c:pt>
                      <c:pt idx="34">
                        <c:v>2015</c:v>
                      </c:pt>
                      <c:pt idx="35">
                        <c:v>2016</c:v>
                      </c:pt>
                      <c:pt idx="36">
                        <c:v>2017</c:v>
                      </c:pt>
                      <c:pt idx="37">
                        <c:v>2018</c:v>
                      </c:pt>
                      <c:pt idx="38">
                        <c:v>2019</c:v>
                      </c:pt>
                      <c:pt idx="39">
                        <c:v>2020</c:v>
                      </c:pt>
                      <c:pt idx="40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Sheet1!$A$2:$A$42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1981</c:v>
                      </c:pt>
                      <c:pt idx="1">
                        <c:v>1982</c:v>
                      </c:pt>
                      <c:pt idx="2">
                        <c:v>1983</c:v>
                      </c:pt>
                      <c:pt idx="3">
                        <c:v>1984</c:v>
                      </c:pt>
                      <c:pt idx="4">
                        <c:v>1985</c:v>
                      </c:pt>
                      <c:pt idx="5">
                        <c:v>1986</c:v>
                      </c:pt>
                      <c:pt idx="6">
                        <c:v>1987</c:v>
                      </c:pt>
                      <c:pt idx="7">
                        <c:v>1988</c:v>
                      </c:pt>
                      <c:pt idx="8">
                        <c:v>1989</c:v>
                      </c:pt>
                      <c:pt idx="9">
                        <c:v>1990</c:v>
                      </c:pt>
                      <c:pt idx="10">
                        <c:v>1991</c:v>
                      </c:pt>
                      <c:pt idx="11">
                        <c:v>1992</c:v>
                      </c:pt>
                      <c:pt idx="12">
                        <c:v>1993</c:v>
                      </c:pt>
                      <c:pt idx="13">
                        <c:v>1994</c:v>
                      </c:pt>
                      <c:pt idx="14">
                        <c:v>1995</c:v>
                      </c:pt>
                      <c:pt idx="15">
                        <c:v>1996</c:v>
                      </c:pt>
                      <c:pt idx="16">
                        <c:v>1997</c:v>
                      </c:pt>
                      <c:pt idx="17">
                        <c:v>1998</c:v>
                      </c:pt>
                      <c:pt idx="18">
                        <c:v>1999</c:v>
                      </c:pt>
                      <c:pt idx="19">
                        <c:v>2000</c:v>
                      </c:pt>
                      <c:pt idx="20">
                        <c:v>2001</c:v>
                      </c:pt>
                      <c:pt idx="21">
                        <c:v>2002</c:v>
                      </c:pt>
                      <c:pt idx="22">
                        <c:v>2003</c:v>
                      </c:pt>
                      <c:pt idx="23">
                        <c:v>2004</c:v>
                      </c:pt>
                      <c:pt idx="24">
                        <c:v>2005</c:v>
                      </c:pt>
                      <c:pt idx="25">
                        <c:v>2006</c:v>
                      </c:pt>
                      <c:pt idx="26">
                        <c:v>2007</c:v>
                      </c:pt>
                      <c:pt idx="27">
                        <c:v>2008</c:v>
                      </c:pt>
                      <c:pt idx="28">
                        <c:v>2009</c:v>
                      </c:pt>
                      <c:pt idx="29">
                        <c:v>2010</c:v>
                      </c:pt>
                      <c:pt idx="30">
                        <c:v>2011</c:v>
                      </c:pt>
                      <c:pt idx="31">
                        <c:v>2012</c:v>
                      </c:pt>
                      <c:pt idx="32">
                        <c:v>2013</c:v>
                      </c:pt>
                      <c:pt idx="33">
                        <c:v>2014</c:v>
                      </c:pt>
                      <c:pt idx="34">
                        <c:v>2015</c:v>
                      </c:pt>
                      <c:pt idx="35">
                        <c:v>2016</c:v>
                      </c:pt>
                      <c:pt idx="36">
                        <c:v>2017</c:v>
                      </c:pt>
                      <c:pt idx="37">
                        <c:v>2018</c:v>
                      </c:pt>
                      <c:pt idx="38">
                        <c:v>2019</c:v>
                      </c:pt>
                      <c:pt idx="39">
                        <c:v>2020</c:v>
                      </c:pt>
                      <c:pt idx="40">
                        <c:v>2021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CFE7-4C72-BC3D-90D57731A3F9}"/>
                  </c:ext>
                </c:extLst>
              </c15:ser>
            </c15:filteredLineSeries>
          </c:ext>
        </c:extLst>
      </c:lineChart>
      <c:catAx>
        <c:axId val="51057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10579064"/>
        <c:crosses val="autoZero"/>
        <c:auto val="1"/>
        <c:lblAlgn val="ctr"/>
        <c:lblOffset val="100"/>
        <c:tickLblSkip val="2"/>
        <c:noMultiLvlLbl val="0"/>
      </c:catAx>
      <c:valAx>
        <c:axId val="510579064"/>
        <c:scaling>
          <c:orientation val="minMax"/>
          <c:max val="9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10578736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11475638543054"/>
          <c:y val="4.4582192334282053E-2"/>
          <c:w val="0.29333805811481217"/>
          <c:h val="0.233525529947297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0.48068</cdr:x>
      <cdr:y>0.03176</cdr:y>
    </cdr:from>
    <cdr:to>
      <cdr:x>0.72189</cdr:x>
      <cdr:y>0.08101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D770143B-F673-439B-AB9C-7DCB24AEC0A1}"/>
            </a:ext>
          </a:extLst>
        </cdr:cNvPr>
        <cdr:cNvSpPr/>
      </cdr:nvSpPr>
      <cdr:spPr>
        <a:xfrm xmlns:a="http://schemas.openxmlformats.org/drawingml/2006/main">
          <a:off x="5284276" y="168069"/>
          <a:ext cx="2651760" cy="26058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latin typeface="Arial Narrow" panose="020B0606020202030204" pitchFamily="34" charset="0"/>
            </a:rPr>
            <a:t>Pre-Mechanization (1500-1840)</a:t>
          </a:r>
        </a:p>
      </cdr:txBody>
    </cdr:sp>
  </cdr:relSizeAnchor>
  <cdr:relSizeAnchor xmlns:cdr="http://schemas.openxmlformats.org/drawingml/2006/chartDrawing">
    <cdr:from>
      <cdr:x>0.4808</cdr:x>
      <cdr:y>0.20968</cdr:y>
    </cdr:from>
    <cdr:to>
      <cdr:x>0.72201</cdr:x>
      <cdr:y>0.25893</cdr:y>
    </cdr:to>
    <cdr:sp macro="" textlink="">
      <cdr:nvSpPr>
        <cdr:cNvPr id="3" name="Rectangle: Rounded Corners 2">
          <a:extLst xmlns:a="http://schemas.openxmlformats.org/drawingml/2006/main">
            <a:ext uri="{FF2B5EF4-FFF2-40B4-BE49-F238E27FC236}">
              <a16:creationId xmlns:a16="http://schemas.microsoft.com/office/drawing/2014/main" id="{3391F0A7-F340-4EBB-BE59-1EA6EF01B3E6}"/>
            </a:ext>
          </a:extLst>
        </cdr:cNvPr>
        <cdr:cNvSpPr/>
      </cdr:nvSpPr>
      <cdr:spPr>
        <a:xfrm xmlns:a="http://schemas.openxmlformats.org/drawingml/2006/main">
          <a:off x="5285652" y="1109471"/>
          <a:ext cx="2651760" cy="26058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latin typeface="Arial Narrow" panose="020B0606020202030204" pitchFamily="34" charset="0"/>
            </a:rPr>
            <a:t>Steam Engine (1850-1930)</a:t>
          </a:r>
        </a:p>
      </cdr:txBody>
    </cdr:sp>
  </cdr:relSizeAnchor>
  <cdr:relSizeAnchor xmlns:cdr="http://schemas.openxmlformats.org/drawingml/2006/chartDrawing">
    <cdr:from>
      <cdr:x>0.48079</cdr:x>
      <cdr:y>0.40524</cdr:y>
    </cdr:from>
    <cdr:to>
      <cdr:x>0.722</cdr:x>
      <cdr:y>0.4545</cdr:y>
    </cdr:to>
    <cdr:sp macro="" textlink="">
      <cdr:nvSpPr>
        <cdr:cNvPr id="4" name="Rectangle: Rounded Corners 3">
          <a:extLst xmlns:a="http://schemas.openxmlformats.org/drawingml/2006/main">
            <a:ext uri="{FF2B5EF4-FFF2-40B4-BE49-F238E27FC236}">
              <a16:creationId xmlns:a16="http://schemas.microsoft.com/office/drawing/2014/main" id="{B95CCDBD-9089-4FFD-9D88-4F92C68F517B}"/>
            </a:ext>
          </a:extLst>
        </cdr:cNvPr>
        <cdr:cNvSpPr/>
      </cdr:nvSpPr>
      <cdr:spPr>
        <a:xfrm xmlns:a="http://schemas.openxmlformats.org/drawingml/2006/main">
          <a:off x="5285510" y="2144198"/>
          <a:ext cx="2651760" cy="26064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latin typeface="Arial Narrow" panose="020B0606020202030204" pitchFamily="34" charset="0"/>
            </a:rPr>
            <a:t>Internal Combustion (1930-50)</a:t>
          </a:r>
        </a:p>
      </cdr:txBody>
    </cdr:sp>
  </cdr:relSizeAnchor>
  <cdr:relSizeAnchor xmlns:cdr="http://schemas.openxmlformats.org/drawingml/2006/chartDrawing">
    <cdr:from>
      <cdr:x>0.48079</cdr:x>
      <cdr:y>0.54413</cdr:y>
    </cdr:from>
    <cdr:to>
      <cdr:x>0.722</cdr:x>
      <cdr:y>0.59339</cdr:y>
    </cdr:to>
    <cdr:sp macro="" textlink="">
      <cdr:nvSpPr>
        <cdr:cNvPr id="5" name="Rectangle: Rounded Corners 4">
          <a:extLst xmlns:a="http://schemas.openxmlformats.org/drawingml/2006/main">
            <a:ext uri="{FF2B5EF4-FFF2-40B4-BE49-F238E27FC236}">
              <a16:creationId xmlns:a16="http://schemas.microsoft.com/office/drawing/2014/main" id="{E3B0F711-94C5-4273-B490-B08D9632B050}"/>
            </a:ext>
          </a:extLst>
        </cdr:cNvPr>
        <cdr:cNvSpPr/>
      </cdr:nvSpPr>
      <cdr:spPr>
        <a:xfrm xmlns:a="http://schemas.openxmlformats.org/drawingml/2006/main">
          <a:off x="5285510" y="2879045"/>
          <a:ext cx="2651760" cy="26064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latin typeface="Arial Narrow" panose="020B0606020202030204" pitchFamily="34" charset="0"/>
            </a:rPr>
            <a:t>Jet Engine (1970s)</a:t>
          </a:r>
        </a:p>
      </cdr:txBody>
    </cdr:sp>
  </cdr:relSizeAnchor>
  <cdr:relSizeAnchor xmlns:cdr="http://schemas.openxmlformats.org/drawingml/2006/chartDrawing">
    <cdr:from>
      <cdr:x>0.48079</cdr:x>
      <cdr:y>0.6989</cdr:y>
    </cdr:from>
    <cdr:to>
      <cdr:x>0.722</cdr:x>
      <cdr:y>0.74815</cdr:y>
    </cdr:to>
    <cdr:sp macro="" textlink="">
      <cdr:nvSpPr>
        <cdr:cNvPr id="6" name="Rectangle: Rounded Corners 5">
          <a:extLst xmlns:a="http://schemas.openxmlformats.org/drawingml/2006/main">
            <a:ext uri="{FF2B5EF4-FFF2-40B4-BE49-F238E27FC236}">
              <a16:creationId xmlns:a16="http://schemas.microsoft.com/office/drawing/2014/main" id="{401AA165-3D5B-4C18-8A12-87B73600FEC3}"/>
            </a:ext>
          </a:extLst>
        </cdr:cNvPr>
        <cdr:cNvSpPr/>
      </cdr:nvSpPr>
      <cdr:spPr>
        <a:xfrm xmlns:a="http://schemas.openxmlformats.org/drawingml/2006/main">
          <a:off x="5285510" y="3697986"/>
          <a:ext cx="2651760" cy="26058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latin typeface="Arial Narrow" panose="020B0606020202030204" pitchFamily="34" charset="0"/>
            </a:rPr>
            <a:t>Digitalization (1990s)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17ED8B5-FE8E-4A09-BBFD-A0F7F9F9A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0363" y="690563"/>
            <a:ext cx="6137275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3563"/>
            <a:ext cx="5029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51045D9-9454-44D6-9661-555DFC0E4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3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ityofnewyork.us/Transportation/FHV-Base-Aggregate-Report/2v9c-2k7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5C40B-B24B-4AB6-81AE-BBE02229E84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Frederick P. Stutz and Barney Warf (2012) The World Economy: Resources, Location, Trade, and Development, 6th Edition. Prentice Hall, Saddle River, NJ.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36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Network from COPA Airlines Web Site.</a:t>
            </a:r>
          </a:p>
          <a:p>
            <a:r>
              <a:rPr lang="en-US" dirty="0"/>
              <a:t>Map location: </a:t>
            </a:r>
            <a:r>
              <a:rPr lang="en-US" dirty="0" err="1"/>
              <a:t>air_transport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A2A799-9E76-4F89-916B-CB5E7CF71BE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48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5FE19-0A07-4E1E-B9A6-55A7408B803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61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New York City,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Taxi and Limousine Commission (TLC)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https://data.cityofnewyork.us/Transportation/FHV-Base-Aggregate-Report/2v9c-2k7f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83F363-7E7B-47A7-BE8F-2367A89C61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11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8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F6E81-A657-40C5-8ACA-3D23ED566BF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5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Airfare</a:t>
            </a:r>
            <a:r>
              <a:rPr lang="en-US" baseline="0" dirty="0"/>
              <a:t> data from various web sources (full economy airfare). </a:t>
            </a:r>
            <a:r>
              <a:rPr lang="en-US" dirty="0"/>
              <a:t>Computer storage data from John C. McCallum, http://www.jcmit.com/diskprice.htm. Sea freight</a:t>
            </a:r>
            <a:r>
              <a:rPr lang="en-US" baseline="0" dirty="0"/>
              <a:t> rates data from </a:t>
            </a:r>
            <a:r>
              <a:rPr lang="en-US" dirty="0"/>
              <a:t>The Eddington Transport Study (2006) and from UNCTAD (after 1980). Telephone call data from various sources.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5FE19-0A07-4E1E-B9A6-55A7408B803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6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14C69-8201-4C25-A59C-2DC963414A0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Source: Bowen, J. (2004) “World-Shapers: The Geographical Implications of Several Influential Jet Aircraft”, paper presented at the 2004 Conference of the American Association of Geographers.</a:t>
            </a:r>
          </a:p>
        </p:txBody>
      </p:sp>
    </p:spTree>
    <p:extLst>
      <p:ext uri="{BB962C8B-B14F-4D97-AF65-F5344CB8AC3E}">
        <p14:creationId xmlns:p14="http://schemas.microsoft.com/office/powerpoint/2010/main" val="3042818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U.S. Department of Transportation, Bureau of Transport Statistics, National Transportation Statistics, 2009.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552E26-6386-4A21-B753-79DD0AC7039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27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53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6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2C746-3416-4790-8EFD-6E9F6F61421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3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8314">
              <a:defRPr/>
            </a:pPr>
            <a:r>
              <a:rPr lang="en-US" dirty="0"/>
              <a:t>Source: adapted from EU-funded Urban Transport Research Project Results, www.eu-portal.net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5FE19-0A07-4E1E-B9A6-55A7408B803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83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adapted from W.J. DeWitt.</a:t>
            </a:r>
            <a:r>
              <a:rPr lang="en-US" baseline="0" dirty="0"/>
              <a:t> </a:t>
            </a:r>
            <a:r>
              <a:rPr lang="en-US" dirty="0"/>
              <a:t>Freight Transport &amp; Modes in Global Logistics &amp; Supply Chains.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1FE82-E3F8-4C49-B624-F6694E9FE20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12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1FE82-E3F8-4C49-B624-F6694E9FE20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46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05D868-A020-4FDD-9CBF-F3E1F7DB537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Includes Puerto Rico</a:t>
            </a:r>
          </a:p>
          <a:p>
            <a:r>
              <a:rPr lang="en-US" dirty="0"/>
              <a:t>Source: Federal Highway Administration. http://www.fhwa.dot.gov/policyinformation/index.cfm</a:t>
            </a:r>
          </a:p>
          <a:p>
            <a:r>
              <a:rPr lang="en-US" dirty="0"/>
              <a:t>National Bureau of Statistics of China, http://www.stats.gov.cn/english/statisticaldata/yearlydata</a:t>
            </a:r>
          </a:p>
        </p:txBody>
      </p:sp>
    </p:spTree>
    <p:extLst>
      <p:ext uri="{BB962C8B-B14F-4D97-AF65-F5344CB8AC3E}">
        <p14:creationId xmlns:p14="http://schemas.microsoft.com/office/powerpoint/2010/main" val="3580804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1FE82-E3F8-4C49-B624-F6694E9FE20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05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Adapted from Containerization International, port authorities and port associations.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6AA02-33D6-4FA5-81E2-08488E249B3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18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Map location: </a:t>
            </a:r>
            <a:r>
              <a:rPr lang="en-US" dirty="0" err="1"/>
              <a:t>air_transport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83F363-7E7B-47A7-BE8F-2367A89C617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029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6075" y="277813"/>
            <a:ext cx="6165850" cy="3468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Amadeus.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A2A799-9E76-4F89-916B-CB5E7CF71BE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13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Airports Council International, http://www.airports.org</a:t>
            </a:r>
          </a:p>
          <a:p>
            <a:r>
              <a:rPr lang="en-US" dirty="0"/>
              <a:t>Note: Includes airports with an annual volume above 4 million passengers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Map location: </a:t>
            </a:r>
            <a:r>
              <a:rPr lang="en-US" dirty="0" err="1"/>
              <a:t>airport_terminals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9A8F7-4E15-4F3A-B11D-F4A0C8C47F6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510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Airports Council International, http://www.airports.org</a:t>
            </a:r>
          </a:p>
          <a:p>
            <a:r>
              <a:rPr lang="en-US" dirty="0"/>
              <a:t>Note: Includes airports with an annual cargo volume above 25,000 metric tons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Map location: </a:t>
            </a:r>
            <a:r>
              <a:rPr lang="en-US" dirty="0" err="1"/>
              <a:t>airport_terminals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9A8F7-4E15-4F3A-B11D-F4A0C8C47F6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6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864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International Telecommunication Union. http://www.itu.int/en/ITU-D/Statistics/Pages/stat/default.aspx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CE932-0D68-48AA-B6FB-61E5AF83551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40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Dataset</a:t>
            </a:r>
            <a:r>
              <a:rPr lang="en-US" baseline="0" dirty="0"/>
              <a:t> encoded by Greg Mahlknecht, http://www.cablemap.info/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CE932-0D68-48AA-B6FB-61E5AF83551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02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D9B50-F864-4350-9188-9C083D44EAD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00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AD71C-14A6-428B-863B-1C66BED0182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2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9DAAE-A177-46F6-BAF3-EBA0E88126E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Source: Shipping density data adapted from National Center for Ecological Analysis</a:t>
            </a:r>
            <a:r>
              <a:rPr lang="en-US" baseline="0" dirty="0"/>
              <a:t> and Synthesis, A Global Map of Human Impacts to Marine Ecosystems. http://www.nceas.ucsb.edu/GlobalMarine/impacts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4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7BFA0-030D-477B-85E7-B2B833DFEE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01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21F61-5B94-4F60-A138-8469C084D45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57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Network from Icelandair</a:t>
            </a:r>
            <a:r>
              <a:rPr lang="en-US" baseline="0" dirty="0"/>
              <a:t> Web Site.</a:t>
            </a:r>
          </a:p>
          <a:p>
            <a:r>
              <a:rPr lang="en-US" baseline="0" dirty="0"/>
              <a:t>Map location: </a:t>
            </a:r>
            <a:r>
              <a:rPr lang="en-US" baseline="0" dirty="0" err="1"/>
              <a:t>air_transport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A2A799-9E76-4F89-916B-CB5E7CF71BE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8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5526618" y="-3175"/>
            <a:ext cx="1037167" cy="1462088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90" y="0"/>
              </a:cxn>
              <a:cxn ang="0">
                <a:pos x="140" y="921"/>
              </a:cxn>
              <a:cxn ang="0">
                <a:pos x="0" y="921"/>
              </a:cxn>
              <a:cxn ang="0">
                <a:pos x="34" y="0"/>
              </a:cxn>
            </a:cxnLst>
            <a:rect l="0" t="0" r="r" b="b"/>
            <a:pathLst>
              <a:path w="490" h="921">
                <a:moveTo>
                  <a:pt x="34" y="0"/>
                </a:moveTo>
                <a:lnTo>
                  <a:pt x="490" y="0"/>
                </a:lnTo>
                <a:lnTo>
                  <a:pt x="140" y="921"/>
                </a:lnTo>
                <a:lnTo>
                  <a:pt x="0" y="921"/>
                </a:lnTo>
                <a:lnTo>
                  <a:pt x="34" y="0"/>
                </a:lnTo>
                <a:close/>
              </a:path>
            </a:pathLst>
          </a:custGeom>
          <a:solidFill>
            <a:srgbClr val="CC99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Picture 5" descr="world_cover_left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8064501" y="92515"/>
            <a:ext cx="4127500" cy="6761952"/>
          </a:xfrm>
          <a:prstGeom prst="rect">
            <a:avLst/>
          </a:prstGeom>
          <a:noFill/>
        </p:spPr>
      </p:pic>
      <p:pic>
        <p:nvPicPr>
          <p:cNvPr id="5" name="Picture 5" descr="world_cover_left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8064501" y="92515"/>
            <a:ext cx="4127500" cy="6761952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8467" y="-1588"/>
            <a:ext cx="5689600" cy="1460501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-12700" y="152400"/>
            <a:ext cx="10363200" cy="1143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10584" y="1447800"/>
            <a:ext cx="2252135" cy="49530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-8467" y="1451874"/>
            <a:ext cx="651933" cy="14224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47" y="0"/>
              </a:cxn>
              <a:cxn ang="0">
                <a:pos x="0" y="1008"/>
              </a:cxn>
              <a:cxn ang="0">
                <a:pos x="1" y="0"/>
              </a:cxn>
            </a:cxnLst>
            <a:rect l="0" t="0" r="r" b="b"/>
            <a:pathLst>
              <a:path w="347" h="1008">
                <a:moveTo>
                  <a:pt x="1" y="0"/>
                </a:moveTo>
                <a:lnTo>
                  <a:pt x="347" y="0"/>
                </a:lnTo>
                <a:lnTo>
                  <a:pt x="0" y="1008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-12699" y="-4763"/>
            <a:ext cx="1318684" cy="157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3" y="0"/>
              </a:cxn>
              <a:cxn ang="0">
                <a:pos x="584" y="99"/>
              </a:cxn>
              <a:cxn ang="0">
                <a:pos x="0" y="99"/>
              </a:cxn>
              <a:cxn ang="0">
                <a:pos x="0" y="0"/>
              </a:cxn>
            </a:cxnLst>
            <a:rect l="0" t="0" r="r" b="b"/>
            <a:pathLst>
              <a:path w="623" h="99">
                <a:moveTo>
                  <a:pt x="0" y="0"/>
                </a:moveTo>
                <a:lnTo>
                  <a:pt x="623" y="0"/>
                </a:lnTo>
                <a:lnTo>
                  <a:pt x="584" y="99"/>
                </a:lnTo>
                <a:lnTo>
                  <a:pt x="0" y="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822451" y="317500"/>
            <a:ext cx="3629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FF99"/>
                </a:solidFill>
                <a:effectLst/>
                <a:latin typeface="Arial Narrow" panose="020B0606020202030204" pitchFamily="34" charset="0"/>
                <a:cs typeface="Calibri" pitchFamily="34" charset="0"/>
              </a:rPr>
              <a:t>GEOG 135 – Economic Geography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822451" y="777875"/>
            <a:ext cx="29181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FFFF99"/>
                </a:solidFill>
                <a:effectLst/>
                <a:latin typeface="Arial Narrow" panose="020B0606020202030204" pitchFamily="34" charset="0"/>
                <a:cs typeface="Calibri" pitchFamily="34" charset="0"/>
              </a:rPr>
              <a:t>Professor: Dr. Jean-Paul Rodrigue</a:t>
            </a:r>
          </a:p>
        </p:txBody>
      </p:sp>
      <p:pic>
        <p:nvPicPr>
          <p:cNvPr id="14" name="Picture 15" descr="Hofstra_Shie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7" y="232666"/>
            <a:ext cx="1219200" cy="101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6400800"/>
            <a:ext cx="121920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2D050">
                  <a:alpha val="75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165101" y="6502401"/>
            <a:ext cx="61078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008000"/>
                </a:solidFill>
              </a:rPr>
              <a:t>Hofstra University, Department of Global Studies &amp; Geography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6400800"/>
            <a:ext cx="121920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165101" y="6502401"/>
            <a:ext cx="61078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accent2">
                    <a:lumMod val="50000"/>
                  </a:schemeClr>
                </a:solidFill>
              </a:rPr>
              <a:t>Hofstra University, Department of Global Studies &amp; Geography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269068" y="1501776"/>
            <a:ext cx="9478433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269068" y="3200400"/>
            <a:ext cx="9478433" cy="2971800"/>
          </a:xfrm>
        </p:spPr>
        <p:txBody>
          <a:bodyPr/>
          <a:lstStyle>
            <a:lvl1pPr marL="0" indent="0">
              <a:buFont typeface="Arial Narrow" pitchFamily="34" charset="0"/>
              <a:buNone/>
              <a:defRPr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6400800"/>
            <a:ext cx="121920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65100" y="6502401"/>
            <a:ext cx="49845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Hofstra University, Department of Global Studies &amp; Geography</a:t>
            </a:r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>
            <a:off x="10153651" y="152400"/>
            <a:ext cx="920749" cy="1143000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435" y="1"/>
              </a:cxn>
              <a:cxn ang="0">
                <a:pos x="158" y="720"/>
              </a:cxn>
              <a:cxn ang="0">
                <a:pos x="0" y="719"/>
              </a:cxn>
              <a:cxn ang="0">
                <a:pos x="59" y="0"/>
              </a:cxn>
            </a:cxnLst>
            <a:rect l="0" t="0" r="r" b="b"/>
            <a:pathLst>
              <a:path w="435" h="720">
                <a:moveTo>
                  <a:pt x="59" y="0"/>
                </a:moveTo>
                <a:lnTo>
                  <a:pt x="435" y="1"/>
                </a:lnTo>
                <a:lnTo>
                  <a:pt x="158" y="720"/>
                </a:lnTo>
                <a:lnTo>
                  <a:pt x="0" y="719"/>
                </a:lnTo>
                <a:lnTo>
                  <a:pt x="59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5328A9-A873-483D-8D76-238B1C9D31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A61409F0-0A85-42D0-A85F-ED92195C3E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5101" y="6502401"/>
            <a:ext cx="53311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Hofstra University, Department of Global Studies &amp; Geography</a:t>
            </a:r>
          </a:p>
        </p:txBody>
      </p:sp>
    </p:spTree>
    <p:extLst>
      <p:ext uri="{BB962C8B-B14F-4D97-AF65-F5344CB8AC3E}">
        <p14:creationId xmlns:p14="http://schemas.microsoft.com/office/powerpoint/2010/main" val="63636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45D3-F62C-4156-836F-74B321E34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185" y="104775"/>
            <a:ext cx="2747433" cy="6497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651" y="104775"/>
            <a:ext cx="8043333" cy="64976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922C2-E513-46BF-9B1B-7AA99689B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51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FCDE-8050-4C6C-8FD5-FA9B15AB6A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87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152400"/>
            <a:ext cx="108542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132417" y="1447800"/>
            <a:ext cx="5334000" cy="513715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9617" y="1447800"/>
            <a:ext cx="5334000" cy="5137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1B68-098E-4893-A30E-EA8306FA4A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4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F386-AE6C-4A54-8155-88D4E28BE2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1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88" y="156894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089" y="2941218"/>
            <a:ext cx="10363200" cy="3580353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B1F7B-FAAB-4F84-904D-05AA84E93C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1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513C1-3423-43A6-816C-04F7B35724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3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28EA2-5A0F-47C0-A115-B79151559F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4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FD1D1-6F11-4074-A3FE-A8F0AFFA5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9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EE2D-397F-430A-A30A-4F013D557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4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A2888-C403-43AA-BC04-C3B08EAA8C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5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57F78-DF29-4421-BCF7-7AAD4E0F65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4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world_cover_left"/>
          <p:cNvPicPr>
            <a:picLocks noChangeAspect="1" noChangeArrowheads="1"/>
          </p:cNvPicPr>
          <p:nvPr/>
        </p:nvPicPr>
        <p:blipFill>
          <a:blip r:embed="rId15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2203" y="1"/>
            <a:ext cx="1569797" cy="2571750"/>
          </a:xfrm>
          <a:prstGeom prst="rect">
            <a:avLst/>
          </a:prstGeom>
          <a:noFill/>
        </p:spPr>
      </p:pic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9285" y="104775"/>
            <a:ext cx="10949516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9651" y="1311275"/>
            <a:ext cx="10993967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4000" y="6353175"/>
            <a:ext cx="50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>
              <a:defRPr/>
            </a:pPr>
            <a:fld id="{6F47E4E5-B552-4C85-B840-B20155FD90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27014" name="Rectangle 6"/>
          <p:cNvSpPr>
            <a:spLocks noChangeArrowheads="1"/>
          </p:cNvSpPr>
          <p:nvPr/>
        </p:nvSpPr>
        <p:spPr bwMode="auto">
          <a:xfrm>
            <a:off x="-14817" y="-11113"/>
            <a:ext cx="1016001" cy="144780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7015" name="Rectangle 7"/>
          <p:cNvSpPr>
            <a:spLocks noChangeArrowheads="1"/>
          </p:cNvSpPr>
          <p:nvPr/>
        </p:nvSpPr>
        <p:spPr bwMode="auto">
          <a:xfrm>
            <a:off x="-14817" y="1436688"/>
            <a:ext cx="1016001" cy="5421312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FFFFFF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7016" name="Rectangle 8"/>
          <p:cNvSpPr>
            <a:spLocks noChangeArrowheads="1"/>
          </p:cNvSpPr>
          <p:nvPr/>
        </p:nvSpPr>
        <p:spPr bwMode="auto">
          <a:xfrm>
            <a:off x="1909234" y="1054100"/>
            <a:ext cx="10282767" cy="241300"/>
          </a:xfrm>
          <a:prstGeom prst="rect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CC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10439377" y="6653213"/>
            <a:ext cx="11974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dirty="0">
                <a:latin typeface="Arial Narrow" panose="020B0606020202030204" pitchFamily="34" charset="0"/>
              </a:rPr>
              <a:t>© Dr. Jean-Paul Rodrigue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-14817" y="-11113"/>
            <a:ext cx="1016001" cy="1447801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14817" y="-11113"/>
            <a:ext cx="1016001" cy="1447801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B2DE3ED-1FCD-41C0-8C7C-58CF1DA069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4817" y="-11113"/>
            <a:ext cx="1016001" cy="1447801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1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C0C0C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990000"/>
        </a:buClr>
        <a:buFont typeface="Arial Narrow" pitchFamily="34" charset="0"/>
        <a:buChar char="■"/>
        <a:defRPr sz="2800" b="1">
          <a:solidFill>
            <a:srgbClr val="333333"/>
          </a:solidFill>
          <a:latin typeface="Arial Narrow" panose="020B0606020202030204" pitchFamily="34" charset="0"/>
          <a:ea typeface="+mn-ea"/>
          <a:cs typeface="Arial Narrow" panose="020B0606020202030204" pitchFamily="34" charset="0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rgbClr val="5F5F5F"/>
          </a:solidFill>
          <a:latin typeface="Arial Narrow" panose="020B0606020202030204" pitchFamily="34" charset="0"/>
          <a:cs typeface="Arial Narrow" panose="020B0606020202030204" pitchFamily="34" charset="0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5F5F5F"/>
          </a:solidFill>
          <a:latin typeface="Arial Narrow" panose="020B0606020202030204" pitchFamily="34" charset="0"/>
          <a:cs typeface="Arial Narrow" panose="020B0606020202030204" pitchFamily="34" charset="0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rgbClr val="5F5F5F"/>
          </a:solidFill>
          <a:latin typeface="Arial Narrow" panose="020B0606020202030204" pitchFamily="34" charset="0"/>
          <a:cs typeface="Arial Narrow" panose="020B0606020202030204" pitchFamily="34" charset="0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Arial Narrow" panose="020B0606020202030204" pitchFamily="34" charset="0"/>
          <a:cs typeface="Arial Narrow" panose="020B0606020202030204" pitchFamily="34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hyperlink" Target="https://transportgeography.org/?page_id=46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313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381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5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portgeography.org/?page_id=1870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1302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portgeography.org/?page_id=27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portgeography.org/?page_id=233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portgeography.org/?page_id=1807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transportgeography.org/?page_id=247" TargetMode="External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9.svg"/><Relationship Id="rId5" Type="http://schemas.openxmlformats.org/officeDocument/2006/relationships/image" Target="../media/image25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3013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174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ransportgeography.org/?page_id=173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1859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1869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1914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3373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ransportgeography.org/?page_id=2357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2362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ransportgeography.org/?page_id=3743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ransportgeography.org/?page_id=375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1316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130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portgeography.org/?page_id=5318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12" Type="http://schemas.openxmlformats.org/officeDocument/2006/relationships/image" Target="../media/image10.png"/><Relationship Id="rId2" Type="http://schemas.openxmlformats.org/officeDocument/2006/relationships/hyperlink" Target="https://transportgeography.org/?page_id=18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0.sv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18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19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economicsmanagement.org/pemp/contents/part1/interoceanic-passages/main-maritime-shipping-rout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Topic 9 – Transportation and Communications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00413" y="3581400"/>
            <a:ext cx="7034212" cy="2590800"/>
          </a:xfrm>
        </p:spPr>
        <p:txBody>
          <a:bodyPr/>
          <a:lstStyle/>
          <a:p>
            <a:r>
              <a:rPr lang="en-US" dirty="0"/>
              <a:t>A – Transport Networks and Costs</a:t>
            </a:r>
          </a:p>
          <a:p>
            <a:r>
              <a:rPr lang="en-US" dirty="0"/>
              <a:t>B – Transport Systems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Space / Time Convergence: Days Required to Circumnavigate the Globe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948733"/>
              </p:ext>
            </p:extLst>
          </p:nvPr>
        </p:nvGraphicFramePr>
        <p:xfrm>
          <a:off x="1009650" y="1311275"/>
          <a:ext cx="10993438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reeform 2"/>
          <p:cNvSpPr>
            <a:spLocks/>
          </p:cNvSpPr>
          <p:nvPr/>
        </p:nvSpPr>
        <p:spPr bwMode="auto">
          <a:xfrm>
            <a:off x="9243191" y="2122802"/>
            <a:ext cx="2223595" cy="3200572"/>
          </a:xfrm>
          <a:custGeom>
            <a:avLst/>
            <a:gdLst>
              <a:gd name="T0" fmla="*/ 0 w 1751"/>
              <a:gd name="T1" fmla="*/ 0 h 1537"/>
              <a:gd name="T2" fmla="*/ 2147483647 w 1751"/>
              <a:gd name="T3" fmla="*/ 0 h 1537"/>
              <a:gd name="T4" fmla="*/ 2147483647 w 1751"/>
              <a:gd name="T5" fmla="*/ 0 h 1537"/>
              <a:gd name="T6" fmla="*/ 2147483647 w 1751"/>
              <a:gd name="T7" fmla="*/ 2147483647 h 1537"/>
              <a:gd name="T8" fmla="*/ 2147483647 w 1751"/>
              <a:gd name="T9" fmla="*/ 2147483647 h 1537"/>
              <a:gd name="T10" fmla="*/ 0 w 1751"/>
              <a:gd name="T11" fmla="*/ 0 h 1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1"/>
              <a:gd name="T19" fmla="*/ 0 h 1537"/>
              <a:gd name="T20" fmla="*/ 1751 w 1751"/>
              <a:gd name="T21" fmla="*/ 1537 h 15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1" h="1537">
                <a:moveTo>
                  <a:pt x="0" y="0"/>
                </a:moveTo>
                <a:lnTo>
                  <a:pt x="1728" y="0"/>
                </a:lnTo>
                <a:lnTo>
                  <a:pt x="1750" y="0"/>
                </a:lnTo>
                <a:lnTo>
                  <a:pt x="1056" y="1536"/>
                </a:lnTo>
                <a:lnTo>
                  <a:pt x="672" y="1536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1">
                  <a:lumMod val="75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50000"/>
                </a:schemeClr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Down Arrow 14"/>
          <p:cNvSpPr/>
          <p:nvPr/>
        </p:nvSpPr>
        <p:spPr bwMode="auto">
          <a:xfrm>
            <a:off x="10118102" y="3101885"/>
            <a:ext cx="435805" cy="1791220"/>
          </a:xfrm>
          <a:prstGeom prst="downArrow">
            <a:avLst/>
          </a:prstGeom>
          <a:solidFill>
            <a:schemeClr val="bg1">
              <a:alpha val="75000"/>
            </a:schemeClr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295160" y="1752667"/>
            <a:ext cx="28963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Average speed of horse and cart: 4 km/</a:t>
            </a:r>
            <a:r>
              <a:rPr lang="en-US" sz="1400" b="1" i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hr</a:t>
            </a:r>
            <a:endParaRPr lang="en-US" sz="1400" b="1" i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Average speed </a:t>
            </a:r>
            <a:r>
              <a:rPr lang="en-US" sz="1400" b="1" i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sailships</a:t>
            </a:r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: 16 km/</a:t>
            </a:r>
            <a:r>
              <a:rPr lang="en-US" sz="1400" b="1" i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hr</a:t>
            </a:r>
            <a:endParaRPr lang="en-US" sz="1400" b="1" i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295160" y="2700478"/>
            <a:ext cx="277293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Average speed of trains: 100 km/</a:t>
            </a:r>
            <a:r>
              <a:rPr lang="en-US" sz="1400" b="1" i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hr</a:t>
            </a:r>
            <a:endParaRPr lang="en-US" sz="1400" b="1" i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Average speed of steamships: 25 km/</a:t>
            </a:r>
            <a:r>
              <a:rPr lang="en-US" sz="1400" b="1" i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hr</a:t>
            </a:r>
            <a:endParaRPr lang="en-US" sz="1400" b="1" i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295160" y="3716114"/>
            <a:ext cx="29861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Average speed of airplanes: 480-640 km/</a:t>
            </a:r>
            <a:r>
              <a:rPr lang="en-US" sz="1400" b="1" i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hr</a:t>
            </a:r>
            <a:endParaRPr lang="en-US" sz="1400" b="1" i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295160" y="4469005"/>
            <a:ext cx="309167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Average speed of jet planes: 800-1120 km/</a:t>
            </a:r>
            <a:r>
              <a:rPr lang="en-US" sz="1400" b="1" i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hr</a:t>
            </a:r>
            <a:endParaRPr lang="en-US" sz="1400" b="1" i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295160" y="5288806"/>
            <a:ext cx="26401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Numeric transmission: instantaneous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B85A2F-7C76-4137-9DD5-E1DF6AAD2FA3}"/>
              </a:ext>
            </a:extLst>
          </p:cNvPr>
          <p:cNvSpPr/>
          <p:nvPr/>
        </p:nvSpPr>
        <p:spPr>
          <a:xfrm>
            <a:off x="9511172" y="3394998"/>
            <a:ext cx="1645920" cy="731520"/>
          </a:xfrm>
          <a:prstGeom prst="roundRect">
            <a:avLst>
              <a:gd name="adj" fmla="val 151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Space / Time</a:t>
            </a:r>
          </a:p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Convergence</a:t>
            </a:r>
          </a:p>
        </p:txBody>
      </p:sp>
      <p:pic>
        <p:nvPicPr>
          <p:cNvPr id="14" name="Graphic 13" descr="World">
            <a:extLst>
              <a:ext uri="{FF2B5EF4-FFF2-40B4-BE49-F238E27FC236}">
                <a16:creationId xmlns:a16="http://schemas.microsoft.com/office/drawing/2014/main" id="{0AD6B3E0-9694-4C40-BC88-99CD0B0F8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39062" y="1037413"/>
            <a:ext cx="2223595" cy="2223595"/>
          </a:xfrm>
          <a:prstGeom prst="rect">
            <a:avLst/>
          </a:prstGeom>
        </p:spPr>
      </p:pic>
      <p:pic>
        <p:nvPicPr>
          <p:cNvPr id="17" name="Graphic 16" descr="World">
            <a:extLst>
              <a:ext uri="{FF2B5EF4-FFF2-40B4-BE49-F238E27FC236}">
                <a16:creationId xmlns:a16="http://schemas.microsoft.com/office/drawing/2014/main" id="{2CCF2138-5474-4B33-BD93-D9FD3495DE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04406" y="4892076"/>
            <a:ext cx="863194" cy="8631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6ED1CEE-BC31-472D-9483-C3EE5FAF531E}"/>
              </a:ext>
            </a:extLst>
          </p:cNvPr>
          <p:cNvSpPr txBox="1">
            <a:spLocks/>
          </p:cNvSpPr>
          <p:nvPr/>
        </p:nvSpPr>
        <p:spPr>
          <a:xfrm>
            <a:off x="10101860" y="5755270"/>
            <a:ext cx="452047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© GTS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1BA200F-6DCA-42B2-A799-004860DE3839}"/>
              </a:ext>
            </a:extLst>
          </p:cNvPr>
          <p:cNvSpPr/>
          <p:nvPr/>
        </p:nvSpPr>
        <p:spPr>
          <a:xfrm>
            <a:off x="305874" y="395764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20" name="Action Button: Document 19" title="Read this Web Page">
            <a:hlinkClick r:id="rId7" highlightClick="1"/>
            <a:extLst>
              <a:ext uri="{FF2B5EF4-FFF2-40B4-BE49-F238E27FC236}">
                <a16:creationId xmlns:a16="http://schemas.microsoft.com/office/drawing/2014/main" id="{7E21206C-DEF7-4957-983A-C11265B26A2D}"/>
              </a:ext>
            </a:extLst>
          </p:cNvPr>
          <p:cNvSpPr/>
          <p:nvPr/>
        </p:nvSpPr>
        <p:spPr bwMode="auto">
          <a:xfrm>
            <a:off x="9455940" y="687524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>
              <a:latin typeface="Verdana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E93D34-D96B-425B-B127-6DCBDE67D30E}"/>
              </a:ext>
            </a:extLst>
          </p:cNvPr>
          <p:cNvSpPr txBox="1"/>
          <p:nvPr/>
        </p:nvSpPr>
        <p:spPr>
          <a:xfrm>
            <a:off x="10059257" y="748734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AF8C6C-C572-4A02-A339-6521B6344798}"/>
              </a:ext>
            </a:extLst>
          </p:cNvPr>
          <p:cNvSpPr/>
          <p:nvPr/>
        </p:nvSpPr>
        <p:spPr>
          <a:xfrm>
            <a:off x="1099208" y="6495153"/>
            <a:ext cx="5710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>
                <a:latin typeface="Arial Narrow" panose="020B0606020202030204" pitchFamily="34" charset="0"/>
              </a:rPr>
              <a:t>The relation between space and time can </a:t>
            </a:r>
            <a:r>
              <a:rPr lang="en-US" b="1" i="1" dirty="0">
                <a:latin typeface="Arial Narrow" panose="020B0606020202030204" pitchFamily="34" charset="0"/>
              </a:rPr>
              <a:t>converge</a:t>
            </a:r>
            <a:r>
              <a:rPr lang="en-US" i="1" dirty="0">
                <a:latin typeface="Arial Narrow" panose="020B0606020202030204" pitchFamily="34" charset="0"/>
              </a:rPr>
              <a:t> or </a:t>
            </a:r>
            <a:r>
              <a:rPr lang="en-US" b="1" i="1" dirty="0">
                <a:latin typeface="Arial Narrow" panose="020B0606020202030204" pitchFamily="34" charset="0"/>
              </a:rPr>
              <a:t>diverge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9318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Centrality and Intermediacy</a:t>
            </a:r>
          </a:p>
        </p:txBody>
      </p:sp>
      <p:sp>
        <p:nvSpPr>
          <p:cNvPr id="79" name="Action Button: Document 78" title="Read this Web Page">
            <a:hlinkClick r:id="rId3" highlightClick="1"/>
            <a:extLst>
              <a:ext uri="{FF2B5EF4-FFF2-40B4-BE49-F238E27FC236}">
                <a16:creationId xmlns:a16="http://schemas.microsoft.com/office/drawing/2014/main" id="{0860A42E-9252-49B4-BE13-DCE7E06EE939}"/>
              </a:ext>
            </a:extLst>
          </p:cNvPr>
          <p:cNvSpPr/>
          <p:nvPr/>
        </p:nvSpPr>
        <p:spPr bwMode="auto">
          <a:xfrm>
            <a:off x="8935133" y="306950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>
              <a:latin typeface="Verdana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3C09209-6B7B-419C-ADD2-1A0D81BE4243}"/>
              </a:ext>
            </a:extLst>
          </p:cNvPr>
          <p:cNvSpPr txBox="1"/>
          <p:nvPr/>
        </p:nvSpPr>
        <p:spPr>
          <a:xfrm>
            <a:off x="9538450" y="368160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2FDC0EF-5EE3-445E-B34D-8E8096A4180D}"/>
              </a:ext>
            </a:extLst>
          </p:cNvPr>
          <p:cNvSpPr/>
          <p:nvPr/>
        </p:nvSpPr>
        <p:spPr>
          <a:xfrm>
            <a:off x="335953" y="385335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1C997DD-06B1-433B-BC89-59F8AEFB1603}"/>
              </a:ext>
            </a:extLst>
          </p:cNvPr>
          <p:cNvSpPr/>
          <p:nvPr/>
        </p:nvSpPr>
        <p:spPr>
          <a:xfrm>
            <a:off x="942501" y="6481323"/>
            <a:ext cx="5901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>
                <a:latin typeface="Arial Narrow" panose="020B0606020202030204" pitchFamily="34" charset="0"/>
              </a:rPr>
              <a:t>A </a:t>
            </a:r>
            <a:r>
              <a:rPr lang="en-US" b="1" i="1" dirty="0">
                <a:latin typeface="Arial Narrow" panose="020B0606020202030204" pitchFamily="34" charset="0"/>
              </a:rPr>
              <a:t>location</a:t>
            </a:r>
            <a:r>
              <a:rPr lang="en-US" i="1" dirty="0">
                <a:latin typeface="Arial Narrow" panose="020B0606020202030204" pitchFamily="34" charset="0"/>
              </a:rPr>
              <a:t> can be a central or an intermediate element of mobility</a:t>
            </a:r>
            <a:endParaRPr lang="en-US" b="1" i="1" dirty="0">
              <a:latin typeface="Arial Narrow" panose="020B0606020202030204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437C0C0-FD31-40BE-8C34-4699D26ED66C}"/>
              </a:ext>
            </a:extLst>
          </p:cNvPr>
          <p:cNvCxnSpPr/>
          <p:nvPr/>
        </p:nvCxnSpPr>
        <p:spPr bwMode="auto">
          <a:xfrm>
            <a:off x="8620237" y="1595555"/>
            <a:ext cx="0" cy="2187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11">
            <a:extLst>
              <a:ext uri="{FF2B5EF4-FFF2-40B4-BE49-F238E27FC236}">
                <a16:creationId xmlns:a16="http://schemas.microsoft.com/office/drawing/2014/main" id="{CB4C953D-553B-47D1-8EDB-BB6B24CA7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2402" y="2924294"/>
            <a:ext cx="674688" cy="674687"/>
          </a:xfrm>
          <a:prstGeom prst="ellipse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59" name="AutoShape 12">
            <a:extLst>
              <a:ext uri="{FF2B5EF4-FFF2-40B4-BE49-F238E27FC236}">
                <a16:creationId xmlns:a16="http://schemas.microsoft.com/office/drawing/2014/main" id="{8A64FA80-3BC1-4B88-83F8-05DDAFE4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691" y="3465631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60" name="AutoShape 13">
            <a:extLst>
              <a:ext uri="{FF2B5EF4-FFF2-40B4-BE49-F238E27FC236}">
                <a16:creationId xmlns:a16="http://schemas.microsoft.com/office/drawing/2014/main" id="{D3812EF1-754C-4E06-8FF0-688981931CD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80691" y="2938581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61" name="Oval 16">
            <a:extLst>
              <a:ext uri="{FF2B5EF4-FFF2-40B4-BE49-F238E27FC236}">
                <a16:creationId xmlns:a16="http://schemas.microsoft.com/office/drawing/2014/main" id="{F36B642A-E848-4CB5-96BA-3CC30FCEE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866" y="2079744"/>
            <a:ext cx="674687" cy="674687"/>
          </a:xfrm>
          <a:prstGeom prst="ellipse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62" name="AutoShape 18">
            <a:extLst>
              <a:ext uri="{FF2B5EF4-FFF2-40B4-BE49-F238E27FC236}">
                <a16:creationId xmlns:a16="http://schemas.microsoft.com/office/drawing/2014/main" id="{757B6470-19B6-4C6B-AEF4-CD217157A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153" y="2621081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63" name="Freeform 31">
            <a:extLst>
              <a:ext uri="{FF2B5EF4-FFF2-40B4-BE49-F238E27FC236}">
                <a16:creationId xmlns:a16="http://schemas.microsoft.com/office/drawing/2014/main" id="{716313DF-004D-46FF-8044-1719097944B9}"/>
              </a:ext>
            </a:extLst>
          </p:cNvPr>
          <p:cNvSpPr>
            <a:spLocks/>
          </p:cNvSpPr>
          <p:nvPr/>
        </p:nvSpPr>
        <p:spPr bwMode="auto">
          <a:xfrm>
            <a:off x="3967802" y="1595556"/>
            <a:ext cx="584200" cy="2206625"/>
          </a:xfrm>
          <a:custGeom>
            <a:avLst/>
            <a:gdLst>
              <a:gd name="T0" fmla="*/ 2147483647 w 368"/>
              <a:gd name="T1" fmla="*/ 0 h 1397"/>
              <a:gd name="T2" fmla="*/ 2147483647 w 368"/>
              <a:gd name="T3" fmla="*/ 2147483647 h 1397"/>
              <a:gd name="T4" fmla="*/ 2147483647 w 368"/>
              <a:gd name="T5" fmla="*/ 2147483647 h 1397"/>
              <a:gd name="T6" fmla="*/ 0 w 368"/>
              <a:gd name="T7" fmla="*/ 2147483647 h 1397"/>
              <a:gd name="T8" fmla="*/ 0 60000 65536"/>
              <a:gd name="T9" fmla="*/ 0 60000 65536"/>
              <a:gd name="T10" fmla="*/ 0 60000 65536"/>
              <a:gd name="T11" fmla="*/ 0 60000 65536"/>
              <a:gd name="T12" fmla="*/ 0 w 368"/>
              <a:gd name="T13" fmla="*/ 0 h 1397"/>
              <a:gd name="T14" fmla="*/ 368 w 368"/>
              <a:gd name="T15" fmla="*/ 1397 h 13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8" h="1397">
                <a:moveTo>
                  <a:pt x="192" y="0"/>
                </a:moveTo>
                <a:cubicBezTo>
                  <a:pt x="218" y="59"/>
                  <a:pt x="330" y="206"/>
                  <a:pt x="349" y="355"/>
                </a:cubicBezTo>
                <a:cubicBezTo>
                  <a:pt x="368" y="504"/>
                  <a:pt x="366" y="722"/>
                  <a:pt x="308" y="896"/>
                </a:cubicBezTo>
                <a:cubicBezTo>
                  <a:pt x="250" y="1070"/>
                  <a:pt x="64" y="1293"/>
                  <a:pt x="0" y="1397"/>
                </a:cubicBez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64" name="Freeform 32">
            <a:extLst>
              <a:ext uri="{FF2B5EF4-FFF2-40B4-BE49-F238E27FC236}">
                <a16:creationId xmlns:a16="http://schemas.microsoft.com/office/drawing/2014/main" id="{049C549A-A449-41B4-B3AC-35BDC7BAD8B0}"/>
              </a:ext>
            </a:extLst>
          </p:cNvPr>
          <p:cNvSpPr>
            <a:spLocks/>
          </p:cNvSpPr>
          <p:nvPr/>
        </p:nvSpPr>
        <p:spPr bwMode="auto">
          <a:xfrm>
            <a:off x="3650303" y="1587619"/>
            <a:ext cx="1389063" cy="2195568"/>
          </a:xfrm>
          <a:custGeom>
            <a:avLst/>
            <a:gdLst>
              <a:gd name="T0" fmla="*/ 2147483647 w 875"/>
              <a:gd name="T1" fmla="*/ 2147483647 h 1390"/>
              <a:gd name="T2" fmla="*/ 2147483647 w 875"/>
              <a:gd name="T3" fmla="*/ 2147483647 h 1390"/>
              <a:gd name="T4" fmla="*/ 2147483647 w 875"/>
              <a:gd name="T5" fmla="*/ 2147483647 h 1390"/>
              <a:gd name="T6" fmla="*/ 2147483647 w 875"/>
              <a:gd name="T7" fmla="*/ 0 h 1390"/>
              <a:gd name="T8" fmla="*/ 0 60000 65536"/>
              <a:gd name="T9" fmla="*/ 0 60000 65536"/>
              <a:gd name="T10" fmla="*/ 0 60000 65536"/>
              <a:gd name="T11" fmla="*/ 0 60000 65536"/>
              <a:gd name="T12" fmla="*/ 0 w 875"/>
              <a:gd name="T13" fmla="*/ 0 h 1390"/>
              <a:gd name="T14" fmla="*/ 875 w 875"/>
              <a:gd name="T15" fmla="*/ 1390 h 13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5" h="1390">
                <a:moveTo>
                  <a:pt x="101" y="1390"/>
                </a:moveTo>
                <a:cubicBezTo>
                  <a:pt x="90" y="1313"/>
                  <a:pt x="0" y="1119"/>
                  <a:pt x="31" y="936"/>
                </a:cubicBezTo>
                <a:cubicBezTo>
                  <a:pt x="62" y="753"/>
                  <a:pt x="146" y="446"/>
                  <a:pt x="287" y="290"/>
                </a:cubicBezTo>
                <a:cubicBezTo>
                  <a:pt x="428" y="134"/>
                  <a:pt x="753" y="60"/>
                  <a:pt x="875" y="0"/>
                </a:cubicBez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65" name="Line 33">
            <a:extLst>
              <a:ext uri="{FF2B5EF4-FFF2-40B4-BE49-F238E27FC236}">
                <a16:creationId xmlns:a16="http://schemas.microsoft.com/office/drawing/2014/main" id="{EB663789-BC37-4AE8-B85D-94AFF365F3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10715" y="2724268"/>
            <a:ext cx="996950" cy="469900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66" name="Line 34">
            <a:extLst>
              <a:ext uri="{FF2B5EF4-FFF2-40B4-BE49-F238E27FC236}">
                <a16:creationId xmlns:a16="http://schemas.microsoft.com/office/drawing/2014/main" id="{549F6E90-A429-4A20-98EC-2AE6F976E8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81953" y="2463919"/>
            <a:ext cx="1273175" cy="18097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67" name="Oval 28">
            <a:extLst>
              <a:ext uri="{FF2B5EF4-FFF2-40B4-BE49-F238E27FC236}">
                <a16:creationId xmlns:a16="http://schemas.microsoft.com/office/drawing/2014/main" id="{6E7FC4A3-C506-4693-8972-5A11B9146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666" y="2487730"/>
            <a:ext cx="338137" cy="3381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68" name="AutoShape 29">
            <a:extLst>
              <a:ext uri="{FF2B5EF4-FFF2-40B4-BE49-F238E27FC236}">
                <a16:creationId xmlns:a16="http://schemas.microsoft.com/office/drawing/2014/main" id="{7CBBBCE6-D8C0-4817-A5B7-A533161CDD8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80528" y="2597269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69" name="AutoShape 30">
            <a:extLst>
              <a:ext uri="{FF2B5EF4-FFF2-40B4-BE49-F238E27FC236}">
                <a16:creationId xmlns:a16="http://schemas.microsoft.com/office/drawing/2014/main" id="{61CE778C-A389-4DA0-A905-09A74BCC3C5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298003" y="2597269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70" name="Oval 17">
            <a:extLst>
              <a:ext uri="{FF2B5EF4-FFF2-40B4-BE49-F238E27FC236}">
                <a16:creationId xmlns:a16="http://schemas.microsoft.com/office/drawing/2014/main" id="{083A7D96-CED3-4657-958F-39754BDEB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141" y="2248019"/>
            <a:ext cx="338137" cy="338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71" name="AutoShape 19">
            <a:extLst>
              <a:ext uri="{FF2B5EF4-FFF2-40B4-BE49-F238E27FC236}">
                <a16:creationId xmlns:a16="http://schemas.microsoft.com/office/drawing/2014/main" id="{9747E9D1-74C8-421C-9BB2-51AED818214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704153" y="2094031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72" name="AutoShape 20">
            <a:extLst>
              <a:ext uri="{FF2B5EF4-FFF2-40B4-BE49-F238E27FC236}">
                <a16:creationId xmlns:a16="http://schemas.microsoft.com/office/drawing/2014/main" id="{DB5AD609-F37C-4219-A263-C8A92B36142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451741" y="2362319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73" name="Line 23">
            <a:extLst>
              <a:ext uri="{FF2B5EF4-FFF2-40B4-BE49-F238E27FC236}">
                <a16:creationId xmlns:a16="http://schemas.microsoft.com/office/drawing/2014/main" id="{ABD9ABF5-AE5C-4716-83AA-2C502BE001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5115" y="2038468"/>
            <a:ext cx="1725612" cy="379412"/>
          </a:xfrm>
          <a:prstGeom prst="line">
            <a:avLst/>
          </a:prstGeom>
          <a:noFill/>
          <a:ln w="12700">
            <a:solidFill>
              <a:srgbClr val="969696"/>
            </a:solidFill>
            <a:prstDash val="sysDot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74" name="Oval 10">
            <a:extLst>
              <a:ext uri="{FF2B5EF4-FFF2-40B4-BE49-F238E27FC236}">
                <a16:creationId xmlns:a16="http://schemas.microsoft.com/office/drawing/2014/main" id="{28A5E9AB-86FB-489D-81CE-E60F67950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677" y="3092569"/>
            <a:ext cx="338138" cy="338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75" name="AutoShape 14">
            <a:extLst>
              <a:ext uri="{FF2B5EF4-FFF2-40B4-BE49-F238E27FC236}">
                <a16:creationId xmlns:a16="http://schemas.microsoft.com/office/drawing/2014/main" id="{13125388-AE82-4A75-AE51-6C919B6E1B6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28278" y="3206869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76" name="AutoShape 15">
            <a:extLst>
              <a:ext uri="{FF2B5EF4-FFF2-40B4-BE49-F238E27FC236}">
                <a16:creationId xmlns:a16="http://schemas.microsoft.com/office/drawing/2014/main" id="{6514F836-D12E-4701-B50A-6D71A6588D2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729928" y="3206869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77" name="Line 24">
            <a:extLst>
              <a:ext uri="{FF2B5EF4-FFF2-40B4-BE49-F238E27FC236}">
                <a16:creationId xmlns:a16="http://schemas.microsoft.com/office/drawing/2014/main" id="{0FEFE5EE-129D-4BA3-95ED-F93E311511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3801" y="3059231"/>
            <a:ext cx="1818481" cy="203359"/>
          </a:xfrm>
          <a:prstGeom prst="line">
            <a:avLst/>
          </a:prstGeom>
          <a:noFill/>
          <a:ln w="12700">
            <a:solidFill>
              <a:srgbClr val="969696"/>
            </a:solidFill>
            <a:prstDash val="sysDot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78" name="Text Box 36">
            <a:extLst>
              <a:ext uri="{FF2B5EF4-FFF2-40B4-BE49-F238E27FC236}">
                <a16:creationId xmlns:a16="http://schemas.microsoft.com/office/drawing/2014/main" id="{3380E649-A80B-4052-B438-BE8F16091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6" y="2764160"/>
            <a:ext cx="7742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i="0" dirty="0">
                <a:latin typeface="Arial Narrow" panose="020B0606020202030204" pitchFamily="34" charset="0"/>
              </a:rPr>
              <a:t>Centrality</a:t>
            </a:r>
          </a:p>
        </p:txBody>
      </p:sp>
      <p:sp>
        <p:nvSpPr>
          <p:cNvPr id="179" name="Text Box 37">
            <a:extLst>
              <a:ext uri="{FF2B5EF4-FFF2-40B4-BE49-F238E27FC236}">
                <a16:creationId xmlns:a16="http://schemas.microsoft.com/office/drawing/2014/main" id="{8E9E083E-BFDF-4EF6-8CF5-18708F35A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766" y="2301994"/>
            <a:ext cx="10339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i="0">
                <a:latin typeface="Arial Narrow" panose="020B0606020202030204" pitchFamily="34" charset="0"/>
              </a:rPr>
              <a:t>Intermediacy</a:t>
            </a:r>
          </a:p>
        </p:txBody>
      </p:sp>
      <p:sp>
        <p:nvSpPr>
          <p:cNvPr id="180" name="Oval 43">
            <a:extLst>
              <a:ext uri="{FF2B5EF4-FFF2-40B4-BE49-F238E27FC236}">
                <a16:creationId xmlns:a16="http://schemas.microsoft.com/office/drawing/2014/main" id="{C0C0864B-6E00-427E-8517-72EAB77B9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2227" y="1700330"/>
            <a:ext cx="674688" cy="674688"/>
          </a:xfrm>
          <a:prstGeom prst="ellipse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81" name="Oval 49">
            <a:extLst>
              <a:ext uri="{FF2B5EF4-FFF2-40B4-BE49-F238E27FC236}">
                <a16:creationId xmlns:a16="http://schemas.microsoft.com/office/drawing/2014/main" id="{C3849425-E765-4027-A2F3-747401253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902" y="2709980"/>
            <a:ext cx="674688" cy="674688"/>
          </a:xfrm>
          <a:prstGeom prst="ellipse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82" name="Line 55">
            <a:extLst>
              <a:ext uri="{FF2B5EF4-FFF2-40B4-BE49-F238E27FC236}">
                <a16:creationId xmlns:a16="http://schemas.microsoft.com/office/drawing/2014/main" id="{2D3DC1D9-7571-4627-BAEC-02CCAC348A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3953" y="2682994"/>
            <a:ext cx="1116013" cy="1587"/>
          </a:xfrm>
          <a:prstGeom prst="line">
            <a:avLst/>
          </a:prstGeom>
          <a:noFill/>
          <a:ln w="6350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83" name="Line 56">
            <a:extLst>
              <a:ext uri="{FF2B5EF4-FFF2-40B4-BE49-F238E27FC236}">
                <a16:creationId xmlns:a16="http://schemas.microsoft.com/office/drawing/2014/main" id="{57F10C91-EF5D-4CE5-85D5-458A20B705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77052" y="2746494"/>
            <a:ext cx="1292913" cy="298451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84" name="Line 57">
            <a:extLst>
              <a:ext uri="{FF2B5EF4-FFF2-40B4-BE49-F238E27FC236}">
                <a16:creationId xmlns:a16="http://schemas.microsoft.com/office/drawing/2014/main" id="{FC4D223E-AB55-4BB8-85E9-381A4A71B92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45928" y="2047993"/>
            <a:ext cx="1831975" cy="596900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85" name="Oval 46">
            <a:extLst>
              <a:ext uri="{FF2B5EF4-FFF2-40B4-BE49-F238E27FC236}">
                <a16:creationId xmlns:a16="http://schemas.microsoft.com/office/drawing/2014/main" id="{724745C4-5F9C-4567-B5C4-FE27C2C9B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502" y="1868605"/>
            <a:ext cx="338138" cy="3381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86" name="Oval 52">
            <a:extLst>
              <a:ext uri="{FF2B5EF4-FFF2-40B4-BE49-F238E27FC236}">
                <a16:creationId xmlns:a16="http://schemas.microsoft.com/office/drawing/2014/main" id="{A636E564-1B55-4464-AF7F-58E2FC73D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5177" y="2878255"/>
            <a:ext cx="338138" cy="3381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87" name="Oval 40">
            <a:extLst>
              <a:ext uri="{FF2B5EF4-FFF2-40B4-BE49-F238E27FC236}">
                <a16:creationId xmlns:a16="http://schemas.microsoft.com/office/drawing/2014/main" id="{33212CEF-BEAE-477E-BBC0-51095173B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191" y="2509955"/>
            <a:ext cx="338137" cy="3381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88" name="AutoShape 41">
            <a:extLst>
              <a:ext uri="{FF2B5EF4-FFF2-40B4-BE49-F238E27FC236}">
                <a16:creationId xmlns:a16="http://schemas.microsoft.com/office/drawing/2014/main" id="{98EB23F2-B8F8-486B-BC2D-D66FAA8B73A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508053" y="2619494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89" name="AutoShape 42">
            <a:extLst>
              <a:ext uri="{FF2B5EF4-FFF2-40B4-BE49-F238E27FC236}">
                <a16:creationId xmlns:a16="http://schemas.microsoft.com/office/drawing/2014/main" id="{7C706EC7-C20E-4ED3-91FB-4E07796F3DD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625528" y="2619494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90" name="Line 59">
            <a:extLst>
              <a:ext uri="{FF2B5EF4-FFF2-40B4-BE49-F238E27FC236}">
                <a16:creationId xmlns:a16="http://schemas.microsoft.com/office/drawing/2014/main" id="{274D47E7-B5D1-43F7-B294-B892DA278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5927" y="3962520"/>
            <a:ext cx="895350" cy="2092325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91" name="Line 60">
            <a:extLst>
              <a:ext uri="{FF2B5EF4-FFF2-40B4-BE49-F238E27FC236}">
                <a16:creationId xmlns:a16="http://schemas.microsoft.com/office/drawing/2014/main" id="{FADB694E-10EC-45EB-B949-086C37B2C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1090" y="4348282"/>
            <a:ext cx="3713162" cy="593725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92" name="Freeform 64">
            <a:extLst>
              <a:ext uri="{FF2B5EF4-FFF2-40B4-BE49-F238E27FC236}">
                <a16:creationId xmlns:a16="http://schemas.microsoft.com/office/drawing/2014/main" id="{0E42C2B3-92BB-4136-9EB6-2692ED0AA451}"/>
              </a:ext>
            </a:extLst>
          </p:cNvPr>
          <p:cNvSpPr>
            <a:spLocks/>
          </p:cNvSpPr>
          <p:nvPr/>
        </p:nvSpPr>
        <p:spPr bwMode="auto">
          <a:xfrm>
            <a:off x="2359664" y="4356219"/>
            <a:ext cx="3667601" cy="811212"/>
          </a:xfrm>
          <a:custGeom>
            <a:avLst/>
            <a:gdLst>
              <a:gd name="T0" fmla="*/ 0 w 2287"/>
              <a:gd name="T1" fmla="*/ 0 h 511"/>
              <a:gd name="T2" fmla="*/ 2147483647 w 2287"/>
              <a:gd name="T3" fmla="*/ 2147483647 h 511"/>
              <a:gd name="T4" fmla="*/ 2147483647 w 2287"/>
              <a:gd name="T5" fmla="*/ 2147483647 h 511"/>
              <a:gd name="T6" fmla="*/ 2147483647 w 2287"/>
              <a:gd name="T7" fmla="*/ 2147483647 h 511"/>
              <a:gd name="T8" fmla="*/ 2147483647 w 2287"/>
              <a:gd name="T9" fmla="*/ 2147483647 h 5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7"/>
              <a:gd name="T16" fmla="*/ 0 h 511"/>
              <a:gd name="T17" fmla="*/ 2287 w 2287"/>
              <a:gd name="T18" fmla="*/ 511 h 5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7" h="511">
                <a:moveTo>
                  <a:pt x="0" y="0"/>
                </a:moveTo>
                <a:cubicBezTo>
                  <a:pt x="148" y="27"/>
                  <a:pt x="297" y="55"/>
                  <a:pt x="489" y="133"/>
                </a:cubicBezTo>
                <a:cubicBezTo>
                  <a:pt x="681" y="211"/>
                  <a:pt x="948" y="431"/>
                  <a:pt x="1152" y="471"/>
                </a:cubicBezTo>
                <a:cubicBezTo>
                  <a:pt x="1356" y="511"/>
                  <a:pt x="1522" y="388"/>
                  <a:pt x="1711" y="372"/>
                </a:cubicBezTo>
                <a:cubicBezTo>
                  <a:pt x="1900" y="356"/>
                  <a:pt x="2167" y="372"/>
                  <a:pt x="2287" y="372"/>
                </a:cubicBezTo>
              </a:path>
            </a:pathLst>
          </a:custGeom>
          <a:noFill/>
          <a:ln w="635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93" name="Freeform 65">
            <a:extLst>
              <a:ext uri="{FF2B5EF4-FFF2-40B4-BE49-F238E27FC236}">
                <a16:creationId xmlns:a16="http://schemas.microsoft.com/office/drawing/2014/main" id="{4B8EAD73-48E0-436C-987C-4B2F538836CB}"/>
              </a:ext>
            </a:extLst>
          </p:cNvPr>
          <p:cNvSpPr>
            <a:spLocks/>
          </p:cNvSpPr>
          <p:nvPr/>
        </p:nvSpPr>
        <p:spPr bwMode="auto">
          <a:xfrm>
            <a:off x="4120203" y="3967282"/>
            <a:ext cx="955675" cy="2041525"/>
          </a:xfrm>
          <a:custGeom>
            <a:avLst/>
            <a:gdLst>
              <a:gd name="T0" fmla="*/ 2147483647 w 602"/>
              <a:gd name="T1" fmla="*/ 2147483647 h 1286"/>
              <a:gd name="T2" fmla="*/ 2147483647 w 602"/>
              <a:gd name="T3" fmla="*/ 2147483647 h 1286"/>
              <a:gd name="T4" fmla="*/ 2147483647 w 602"/>
              <a:gd name="T5" fmla="*/ 2147483647 h 1286"/>
              <a:gd name="T6" fmla="*/ 2147483647 w 602"/>
              <a:gd name="T7" fmla="*/ 2147483647 h 1286"/>
              <a:gd name="T8" fmla="*/ 2147483647 w 602"/>
              <a:gd name="T9" fmla="*/ 0 h 12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2"/>
              <a:gd name="T16" fmla="*/ 0 h 1286"/>
              <a:gd name="T17" fmla="*/ 602 w 602"/>
              <a:gd name="T18" fmla="*/ 1286 h 12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2" h="1286">
                <a:moveTo>
                  <a:pt x="602" y="1286"/>
                </a:moveTo>
                <a:cubicBezTo>
                  <a:pt x="560" y="1219"/>
                  <a:pt x="518" y="1153"/>
                  <a:pt x="427" y="1059"/>
                </a:cubicBezTo>
                <a:cubicBezTo>
                  <a:pt x="336" y="965"/>
                  <a:pt x="110" y="842"/>
                  <a:pt x="55" y="722"/>
                </a:cubicBezTo>
                <a:cubicBezTo>
                  <a:pt x="0" y="602"/>
                  <a:pt x="95" y="458"/>
                  <a:pt x="96" y="338"/>
                </a:cubicBezTo>
                <a:cubicBezTo>
                  <a:pt x="97" y="218"/>
                  <a:pt x="68" y="70"/>
                  <a:pt x="61" y="0"/>
                </a:cubicBezTo>
              </a:path>
            </a:pathLst>
          </a:custGeom>
          <a:noFill/>
          <a:ln w="635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94" name="Oval 61">
            <a:extLst>
              <a:ext uri="{FF2B5EF4-FFF2-40B4-BE49-F238E27FC236}">
                <a16:creationId xmlns:a16="http://schemas.microsoft.com/office/drawing/2014/main" id="{BD7F8416-4427-4A21-B090-365029111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541" y="4932481"/>
            <a:ext cx="338137" cy="3381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95" name="AutoShape 62">
            <a:extLst>
              <a:ext uri="{FF2B5EF4-FFF2-40B4-BE49-F238E27FC236}">
                <a16:creationId xmlns:a16="http://schemas.microsoft.com/office/drawing/2014/main" id="{B6E47BB6-BE45-4910-A328-681BC470342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69403" y="5042020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96" name="AutoShape 63">
            <a:extLst>
              <a:ext uri="{FF2B5EF4-FFF2-40B4-BE49-F238E27FC236}">
                <a16:creationId xmlns:a16="http://schemas.microsoft.com/office/drawing/2014/main" id="{83D87682-D1E8-4DA9-8CA3-C758A92A18B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186878" y="5042020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97" name="Line 70">
            <a:extLst>
              <a:ext uri="{FF2B5EF4-FFF2-40B4-BE49-F238E27FC236}">
                <a16:creationId xmlns:a16="http://schemas.microsoft.com/office/drawing/2014/main" id="{E31FD970-ACA8-41AF-8126-F384AC65BE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8299" y="4009088"/>
            <a:ext cx="320675" cy="996950"/>
          </a:xfrm>
          <a:prstGeom prst="line">
            <a:avLst/>
          </a:prstGeom>
          <a:noFill/>
          <a:ln w="6350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98" name="Line 71">
            <a:extLst>
              <a:ext uri="{FF2B5EF4-FFF2-40B4-BE49-F238E27FC236}">
                <a16:creationId xmlns:a16="http://schemas.microsoft.com/office/drawing/2014/main" id="{74A02214-870F-4E1F-B1AC-1EF31A7F06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1473" y="5012389"/>
            <a:ext cx="1912938" cy="954087"/>
          </a:xfrm>
          <a:prstGeom prst="line">
            <a:avLst/>
          </a:prstGeom>
          <a:noFill/>
          <a:ln w="6350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99" name="Line 78">
            <a:extLst>
              <a:ext uri="{FF2B5EF4-FFF2-40B4-BE49-F238E27FC236}">
                <a16:creationId xmlns:a16="http://schemas.microsoft.com/office/drawing/2014/main" id="{9D163CB8-D4C2-4785-998D-1DBDA1E275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90387" y="4528201"/>
            <a:ext cx="1050925" cy="47942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00" name="Line 79">
            <a:extLst>
              <a:ext uri="{FF2B5EF4-FFF2-40B4-BE49-F238E27FC236}">
                <a16:creationId xmlns:a16="http://schemas.microsoft.com/office/drawing/2014/main" id="{DB8C9009-940C-4EC8-8915-2CF829EFE9D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09548" y="4450414"/>
            <a:ext cx="165100" cy="58102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01" name="Line 80">
            <a:extLst>
              <a:ext uri="{FF2B5EF4-FFF2-40B4-BE49-F238E27FC236}">
                <a16:creationId xmlns:a16="http://schemas.microsoft.com/office/drawing/2014/main" id="{D40DD6C9-FD50-41A2-9AB1-DA3540A2C3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80999" y="4761563"/>
            <a:ext cx="663575" cy="25876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02" name="Line 81">
            <a:extLst>
              <a:ext uri="{FF2B5EF4-FFF2-40B4-BE49-F238E27FC236}">
                <a16:creationId xmlns:a16="http://schemas.microsoft.com/office/drawing/2014/main" id="{440AA842-575A-48F4-921A-94308746A5E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58773" y="5045726"/>
            <a:ext cx="1493838" cy="21272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03" name="Line 82">
            <a:extLst>
              <a:ext uri="{FF2B5EF4-FFF2-40B4-BE49-F238E27FC236}">
                <a16:creationId xmlns:a16="http://schemas.microsoft.com/office/drawing/2014/main" id="{3245B569-E8B2-47D2-914B-2BEFA29672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46074" y="5042550"/>
            <a:ext cx="320675" cy="647700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04" name="Line 83">
            <a:extLst>
              <a:ext uri="{FF2B5EF4-FFF2-40B4-BE49-F238E27FC236}">
                <a16:creationId xmlns:a16="http://schemas.microsoft.com/office/drawing/2014/main" id="{BDDCA554-05A8-444F-9EF3-0D9DDDB7EE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25298" y="5031439"/>
            <a:ext cx="1123950" cy="452437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05" name="Oval 67">
            <a:extLst>
              <a:ext uri="{FF2B5EF4-FFF2-40B4-BE49-F238E27FC236}">
                <a16:creationId xmlns:a16="http://schemas.microsoft.com/office/drawing/2014/main" id="{90E2DE08-65C4-477A-A000-AF9A09C54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5262" y="4863164"/>
            <a:ext cx="338137" cy="338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06" name="AutoShape 68">
            <a:extLst>
              <a:ext uri="{FF2B5EF4-FFF2-40B4-BE49-F238E27FC236}">
                <a16:creationId xmlns:a16="http://schemas.microsoft.com/office/drawing/2014/main" id="{EF493C47-F049-4B45-B5D6-7AC55F8A92A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38124" y="4972701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07" name="AutoShape 69">
            <a:extLst>
              <a:ext uri="{FF2B5EF4-FFF2-40B4-BE49-F238E27FC236}">
                <a16:creationId xmlns:a16="http://schemas.microsoft.com/office/drawing/2014/main" id="{95CBE29E-30AE-4265-8008-D5288DE22FF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955599" y="4972701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08" name="Oval 72">
            <a:extLst>
              <a:ext uri="{FF2B5EF4-FFF2-40B4-BE49-F238E27FC236}">
                <a16:creationId xmlns:a16="http://schemas.microsoft.com/office/drawing/2014/main" id="{1B83A471-957D-4256-9F19-4521CFE8D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5299" y="4420251"/>
            <a:ext cx="200025" cy="20002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09" name="Oval 73">
            <a:extLst>
              <a:ext uri="{FF2B5EF4-FFF2-40B4-BE49-F238E27FC236}">
                <a16:creationId xmlns:a16="http://schemas.microsoft.com/office/drawing/2014/main" id="{95671189-A188-477A-B37A-CBBF7A14E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824" y="5369576"/>
            <a:ext cx="200025" cy="20002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10" name="Oval 74">
            <a:extLst>
              <a:ext uri="{FF2B5EF4-FFF2-40B4-BE49-F238E27FC236}">
                <a16:creationId xmlns:a16="http://schemas.microsoft.com/office/drawing/2014/main" id="{3A6E0B53-91F0-4B1A-8EBD-72C4CA05C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1862" y="4655201"/>
            <a:ext cx="200025" cy="20002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11" name="Oval 75">
            <a:extLst>
              <a:ext uri="{FF2B5EF4-FFF2-40B4-BE49-F238E27FC236}">
                <a16:creationId xmlns:a16="http://schemas.microsoft.com/office/drawing/2014/main" id="{BF5C823B-45EB-4BC7-B05E-EFF073BC8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7212" y="5606114"/>
            <a:ext cx="200025" cy="20002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12" name="Oval 76">
            <a:extLst>
              <a:ext uri="{FF2B5EF4-FFF2-40B4-BE49-F238E27FC236}">
                <a16:creationId xmlns:a16="http://schemas.microsoft.com/office/drawing/2014/main" id="{1E427AB3-3D92-4FDD-8442-34E72707B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7474" y="4375801"/>
            <a:ext cx="200025" cy="20002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13" name="Oval 77">
            <a:extLst>
              <a:ext uri="{FF2B5EF4-FFF2-40B4-BE49-F238E27FC236}">
                <a16:creationId xmlns:a16="http://schemas.microsoft.com/office/drawing/2014/main" id="{D2A06368-05EA-4046-B7A9-1EDAB90F2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8312" y="5160026"/>
            <a:ext cx="200025" cy="20002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14" name="Rounded Rectangle 77">
            <a:extLst>
              <a:ext uri="{FF2B5EF4-FFF2-40B4-BE49-F238E27FC236}">
                <a16:creationId xmlns:a16="http://schemas.microsoft.com/office/drawing/2014/main" id="{D029379F-8E5C-4C39-8B51-A48B975804E2}"/>
              </a:ext>
            </a:extLst>
          </p:cNvPr>
          <p:cNvSpPr/>
          <p:nvPr/>
        </p:nvSpPr>
        <p:spPr bwMode="auto">
          <a:xfrm>
            <a:off x="2223034" y="1538602"/>
            <a:ext cx="3843973" cy="2286000"/>
          </a:xfrm>
          <a:prstGeom prst="roundRect">
            <a:avLst>
              <a:gd name="adj" fmla="val 6362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215" name="Text Box 35">
            <a:extLst>
              <a:ext uri="{FF2B5EF4-FFF2-40B4-BE49-F238E27FC236}">
                <a16:creationId xmlns:a16="http://schemas.microsoft.com/office/drawing/2014/main" id="{D82A252E-5512-4793-8DC5-248C73726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287" y="3497540"/>
            <a:ext cx="628710" cy="272415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Range</a:t>
            </a:r>
          </a:p>
        </p:txBody>
      </p:sp>
      <p:sp>
        <p:nvSpPr>
          <p:cNvPr id="216" name="Rounded Rectangle 80">
            <a:extLst>
              <a:ext uri="{FF2B5EF4-FFF2-40B4-BE49-F238E27FC236}">
                <a16:creationId xmlns:a16="http://schemas.microsoft.com/office/drawing/2014/main" id="{02318E91-FC08-46F4-A4A1-AD74A534AD34}"/>
              </a:ext>
            </a:extLst>
          </p:cNvPr>
          <p:cNvSpPr/>
          <p:nvPr/>
        </p:nvSpPr>
        <p:spPr bwMode="auto">
          <a:xfrm>
            <a:off x="6160616" y="1538602"/>
            <a:ext cx="3843973" cy="2286000"/>
          </a:xfrm>
          <a:prstGeom prst="roundRect">
            <a:avLst>
              <a:gd name="adj" fmla="val 6362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217" name="Text Box 38">
            <a:extLst>
              <a:ext uri="{FF2B5EF4-FFF2-40B4-BE49-F238E27FC236}">
                <a16:creationId xmlns:a16="http://schemas.microsoft.com/office/drawing/2014/main" id="{5B3D8613-C025-4E50-A3AD-CF1378BD6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429" y="3497540"/>
            <a:ext cx="805952" cy="272415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Gateway</a:t>
            </a:r>
          </a:p>
        </p:txBody>
      </p:sp>
      <p:sp>
        <p:nvSpPr>
          <p:cNvPr id="218" name="Rounded Rectangle 81">
            <a:extLst>
              <a:ext uri="{FF2B5EF4-FFF2-40B4-BE49-F238E27FC236}">
                <a16:creationId xmlns:a16="http://schemas.microsoft.com/office/drawing/2014/main" id="{8A9BF696-DF2F-49ED-87EC-18D8674EBEFB}"/>
              </a:ext>
            </a:extLst>
          </p:cNvPr>
          <p:cNvSpPr/>
          <p:nvPr/>
        </p:nvSpPr>
        <p:spPr bwMode="auto">
          <a:xfrm>
            <a:off x="2223034" y="3897431"/>
            <a:ext cx="3843973" cy="2286000"/>
          </a:xfrm>
          <a:prstGeom prst="roundRect">
            <a:avLst>
              <a:gd name="adj" fmla="val 6362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219" name="Rounded Rectangle 82">
            <a:extLst>
              <a:ext uri="{FF2B5EF4-FFF2-40B4-BE49-F238E27FC236}">
                <a16:creationId xmlns:a16="http://schemas.microsoft.com/office/drawing/2014/main" id="{27519C33-F7C6-4933-8C03-2108271CAFE5}"/>
              </a:ext>
            </a:extLst>
          </p:cNvPr>
          <p:cNvSpPr/>
          <p:nvPr/>
        </p:nvSpPr>
        <p:spPr bwMode="auto">
          <a:xfrm>
            <a:off x="6160616" y="3897431"/>
            <a:ext cx="3843973" cy="2286000"/>
          </a:xfrm>
          <a:prstGeom prst="roundRect">
            <a:avLst>
              <a:gd name="adj" fmla="val 6362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220" name="Text Box 58">
            <a:extLst>
              <a:ext uri="{FF2B5EF4-FFF2-40B4-BE49-F238E27FC236}">
                <a16:creationId xmlns:a16="http://schemas.microsoft.com/office/drawing/2014/main" id="{CDE77113-98EC-4E8A-A6EF-0410392D3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287" y="5849421"/>
            <a:ext cx="1553118" cy="272415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Hub (Interception)</a:t>
            </a:r>
          </a:p>
        </p:txBody>
      </p:sp>
      <p:sp>
        <p:nvSpPr>
          <p:cNvPr id="221" name="Text Box 66">
            <a:extLst>
              <a:ext uri="{FF2B5EF4-FFF2-40B4-BE49-F238E27FC236}">
                <a16:creationId xmlns:a16="http://schemas.microsoft.com/office/drawing/2014/main" id="{AB70F8A9-5C55-45B1-9622-8811C5B69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974" y="5849421"/>
            <a:ext cx="1430500" cy="272415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Hub (</a:t>
            </a:r>
            <a:r>
              <a:rPr lang="en-US" sz="1600" b="1" i="0" dirty="0" err="1">
                <a:solidFill>
                  <a:schemeClr val="bg1"/>
                </a:solidFill>
                <a:latin typeface="Arial Narrow" panose="020B0606020202030204" pitchFamily="34" charset="0"/>
              </a:rPr>
              <a:t>Transcalar</a:t>
            </a:r>
            <a:r>
              <a:rPr lang="en-US" sz="16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22" name="AutoShape 21">
            <a:extLst>
              <a:ext uri="{FF2B5EF4-FFF2-40B4-BE49-F238E27FC236}">
                <a16:creationId xmlns:a16="http://schemas.microsoft.com/office/drawing/2014/main" id="{4244CDF2-5CB7-4492-96DA-CDA6DF5B01B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953391" y="2362319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23" name="AutoShape 44">
            <a:extLst>
              <a:ext uri="{FF2B5EF4-FFF2-40B4-BE49-F238E27FC236}">
                <a16:creationId xmlns:a16="http://schemas.microsoft.com/office/drawing/2014/main" id="{C6F110C1-E7C3-4338-BCE3-BB6B3F441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0516" y="2241669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24" name="AutoShape 45">
            <a:extLst>
              <a:ext uri="{FF2B5EF4-FFF2-40B4-BE49-F238E27FC236}">
                <a16:creationId xmlns:a16="http://schemas.microsoft.com/office/drawing/2014/main" id="{5D8EC54A-FE11-449B-B728-B7AA6AEB01E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620516" y="1714619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25" name="AutoShape 47">
            <a:extLst>
              <a:ext uri="{FF2B5EF4-FFF2-40B4-BE49-F238E27FC236}">
                <a16:creationId xmlns:a16="http://schemas.microsoft.com/office/drawing/2014/main" id="{3365A374-99E8-4527-985A-0E9A0AB5750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68103" y="1982906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26" name="AutoShape 48">
            <a:extLst>
              <a:ext uri="{FF2B5EF4-FFF2-40B4-BE49-F238E27FC236}">
                <a16:creationId xmlns:a16="http://schemas.microsoft.com/office/drawing/2014/main" id="{3C9BA5AB-0D44-4523-BB24-0EFE737FD12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869753" y="1982906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27" name="AutoShape 50">
            <a:extLst>
              <a:ext uri="{FF2B5EF4-FFF2-40B4-BE49-F238E27FC236}">
                <a16:creationId xmlns:a16="http://schemas.microsoft.com/office/drawing/2014/main" id="{0550D883-CE25-4603-A970-2DE7065A9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191" y="3251319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28" name="AutoShape 51">
            <a:extLst>
              <a:ext uri="{FF2B5EF4-FFF2-40B4-BE49-F238E27FC236}">
                <a16:creationId xmlns:a16="http://schemas.microsoft.com/office/drawing/2014/main" id="{A338DA3D-4145-41E0-8FB8-2E08F0CF771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195191" y="2724269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29" name="AutoShape 53">
            <a:extLst>
              <a:ext uri="{FF2B5EF4-FFF2-40B4-BE49-F238E27FC236}">
                <a16:creationId xmlns:a16="http://schemas.microsoft.com/office/drawing/2014/main" id="{32C04C00-3252-4D15-A1F3-474C8AC222E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942778" y="2992556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30" name="AutoShape 54">
            <a:extLst>
              <a:ext uri="{FF2B5EF4-FFF2-40B4-BE49-F238E27FC236}">
                <a16:creationId xmlns:a16="http://schemas.microsoft.com/office/drawing/2014/main" id="{0325C51B-1615-4811-9817-992E3137BC6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444428" y="2992556"/>
            <a:ext cx="136525" cy="1174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1DF6D956-DBB1-49E4-9477-06E5C67820AB}"/>
              </a:ext>
            </a:extLst>
          </p:cNvPr>
          <p:cNvSpPr txBox="1"/>
          <p:nvPr/>
        </p:nvSpPr>
        <p:spPr>
          <a:xfrm>
            <a:off x="10059482" y="2441634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latin typeface="Arial Narrow" panose="020B0606020202030204" pitchFamily="34" charset="0"/>
              </a:rPr>
              <a:t>Ports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A39914D4-94D8-4028-B2B4-DAF3C11C8CF3}"/>
              </a:ext>
            </a:extLst>
          </p:cNvPr>
          <p:cNvSpPr txBox="1"/>
          <p:nvPr/>
        </p:nvSpPr>
        <p:spPr>
          <a:xfrm>
            <a:off x="535463" y="1950712"/>
            <a:ext cx="1647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latin typeface="Arial Narrow" panose="020B0606020202030204" pitchFamily="34" charset="0"/>
              </a:rPr>
              <a:t>Intermediary airports (Anchorage, Gander)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72E4DCA0-B941-4D53-8E9E-4457B6478A6E}"/>
              </a:ext>
            </a:extLst>
          </p:cNvPr>
          <p:cNvSpPr txBox="1"/>
          <p:nvPr/>
        </p:nvSpPr>
        <p:spPr>
          <a:xfrm>
            <a:off x="565831" y="4452140"/>
            <a:ext cx="164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latin typeface="Arial Narrow" panose="020B0606020202030204" pitchFamily="34" charset="0"/>
              </a:rPr>
              <a:t>Panama and Suez canals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8D0E8302-991E-4423-9EE5-8F164B9F5883}"/>
              </a:ext>
            </a:extLst>
          </p:cNvPr>
          <p:cNvSpPr txBox="1"/>
          <p:nvPr/>
        </p:nvSpPr>
        <p:spPr>
          <a:xfrm>
            <a:off x="10096657" y="4447185"/>
            <a:ext cx="164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latin typeface="Arial Narrow" panose="020B0606020202030204" pitchFamily="34" charset="0"/>
              </a:rPr>
              <a:t>Major airport hubs</a:t>
            </a:r>
          </a:p>
        </p:txBody>
      </p:sp>
    </p:spTree>
    <p:extLst>
      <p:ext uri="{BB962C8B-B14F-4D97-AF65-F5344CB8AC3E}">
        <p14:creationId xmlns:p14="http://schemas.microsoft.com/office/powerpoint/2010/main" val="3940315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Intermediacy: </a:t>
            </a:r>
            <a:r>
              <a:rPr lang="en-US" dirty="0" err="1"/>
              <a:t>Icelandair</a:t>
            </a:r>
            <a:endParaRPr lang="en-US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261AE79E-44B3-4B54-B25A-E69E44A9F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44" y="1130341"/>
            <a:ext cx="7772400" cy="565522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2FDC0EF-5EE3-445E-B34D-8E8096A4180D}"/>
              </a:ext>
            </a:extLst>
          </p:cNvPr>
          <p:cNvSpPr/>
          <p:nvPr/>
        </p:nvSpPr>
        <p:spPr>
          <a:xfrm>
            <a:off x="335953" y="385335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05585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Latitudinal Intermediacy: COPA Airlines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9B2F61CE-57A0-41BB-A2C9-0E9DD2865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1126855"/>
            <a:ext cx="6583680" cy="567697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2FDC0EF-5EE3-445E-B34D-8E8096A4180D}"/>
              </a:ext>
            </a:extLst>
          </p:cNvPr>
          <p:cNvSpPr/>
          <p:nvPr/>
        </p:nvSpPr>
        <p:spPr>
          <a:xfrm>
            <a:off x="335953" y="385335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62304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99D2F-6630-43F1-A492-940F65AE0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Hong Kong </a:t>
            </a:r>
            <a:r>
              <a:rPr lang="en-US" dirty="0" err="1"/>
              <a:t>Chek</a:t>
            </a:r>
            <a:r>
              <a:rPr lang="en-US" dirty="0"/>
              <a:t> Lap </a:t>
            </a:r>
            <a:r>
              <a:rPr lang="en-US" dirty="0" err="1"/>
              <a:t>Kok</a:t>
            </a:r>
            <a:r>
              <a:rPr lang="en-US" dirty="0"/>
              <a:t> Terminal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1A35E-12E8-4DCB-9C71-BB0EF6D178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8761" y="1076586"/>
            <a:ext cx="10008296" cy="5499578"/>
          </a:xfrm>
          <a:prstGeom prst="rect">
            <a:avLst/>
          </a:prstGeom>
        </p:spPr>
      </p:pic>
      <p:sp>
        <p:nvSpPr>
          <p:cNvPr id="4" name="Text Box 60">
            <a:extLst>
              <a:ext uri="{FF2B5EF4-FFF2-40B4-BE49-F238E27FC236}">
                <a16:creationId xmlns:a16="http://schemas.microsoft.com/office/drawing/2014/main" id="{0BAFA5C5-84F8-4968-A265-A97602571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104" y="5949694"/>
            <a:ext cx="3276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Hong Kong–Zhuhai–Macau Bridge</a:t>
            </a:r>
          </a:p>
        </p:txBody>
      </p:sp>
      <p:sp>
        <p:nvSpPr>
          <p:cNvPr id="5" name="Text Box 55">
            <a:extLst>
              <a:ext uri="{FF2B5EF4-FFF2-40B4-BE49-F238E27FC236}">
                <a16:creationId xmlns:a16="http://schemas.microsoft.com/office/drawing/2014/main" id="{48E67BF7-1457-4341-9BC4-F9E6709F1D18}"/>
              </a:ext>
            </a:extLst>
          </p:cNvPr>
          <p:cNvSpPr txBox="1">
            <a:spLocks noChangeArrowheads="1"/>
          </p:cNvSpPr>
          <p:nvPr/>
        </p:nvSpPr>
        <p:spPr bwMode="auto">
          <a:xfrm rot="20494349">
            <a:off x="1839023" y="5192208"/>
            <a:ext cx="492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bg1"/>
                </a:solidFill>
                <a:latin typeface="+mn-lt"/>
              </a:rPr>
              <a:t>07R</a:t>
            </a:r>
          </a:p>
        </p:txBody>
      </p:sp>
      <p:sp>
        <p:nvSpPr>
          <p:cNvPr id="6" name="Text Box 55">
            <a:extLst>
              <a:ext uri="{FF2B5EF4-FFF2-40B4-BE49-F238E27FC236}">
                <a16:creationId xmlns:a16="http://schemas.microsoft.com/office/drawing/2014/main" id="{52A5D1AA-EF5B-43CF-BF4E-08FECB73C757}"/>
              </a:ext>
            </a:extLst>
          </p:cNvPr>
          <p:cNvSpPr txBox="1">
            <a:spLocks noChangeArrowheads="1"/>
          </p:cNvSpPr>
          <p:nvPr/>
        </p:nvSpPr>
        <p:spPr bwMode="auto">
          <a:xfrm rot="20494349">
            <a:off x="1731035" y="3174586"/>
            <a:ext cx="473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bg1"/>
                </a:solidFill>
                <a:latin typeface="+mn-lt"/>
              </a:rPr>
              <a:t>07L</a:t>
            </a:r>
          </a:p>
        </p:txBody>
      </p:sp>
      <p:sp>
        <p:nvSpPr>
          <p:cNvPr id="7" name="Text Box 55">
            <a:extLst>
              <a:ext uri="{FF2B5EF4-FFF2-40B4-BE49-F238E27FC236}">
                <a16:creationId xmlns:a16="http://schemas.microsoft.com/office/drawing/2014/main" id="{82F1910E-407C-424D-9EFC-818D4D046760}"/>
              </a:ext>
            </a:extLst>
          </p:cNvPr>
          <p:cNvSpPr txBox="1">
            <a:spLocks noChangeArrowheads="1"/>
          </p:cNvSpPr>
          <p:nvPr/>
        </p:nvSpPr>
        <p:spPr bwMode="auto">
          <a:xfrm rot="20534998">
            <a:off x="7039255" y="3487821"/>
            <a:ext cx="473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bg1"/>
                </a:solidFill>
                <a:latin typeface="+mn-lt"/>
              </a:rPr>
              <a:t>25L</a:t>
            </a:r>
          </a:p>
        </p:txBody>
      </p:sp>
      <p:sp>
        <p:nvSpPr>
          <p:cNvPr id="8" name="Text Box 55">
            <a:extLst>
              <a:ext uri="{FF2B5EF4-FFF2-40B4-BE49-F238E27FC236}">
                <a16:creationId xmlns:a16="http://schemas.microsoft.com/office/drawing/2014/main" id="{6C6014D2-1244-4A56-BA52-29E0529E5378}"/>
              </a:ext>
            </a:extLst>
          </p:cNvPr>
          <p:cNvSpPr txBox="1">
            <a:spLocks noChangeArrowheads="1"/>
          </p:cNvSpPr>
          <p:nvPr/>
        </p:nvSpPr>
        <p:spPr bwMode="auto">
          <a:xfrm rot="20534998">
            <a:off x="6783415" y="1445105"/>
            <a:ext cx="492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bg1"/>
                </a:solidFill>
                <a:latin typeface="+mn-lt"/>
              </a:rPr>
              <a:t>25R</a:t>
            </a:r>
          </a:p>
        </p:txBody>
      </p:sp>
      <p:sp>
        <p:nvSpPr>
          <p:cNvPr id="9" name="Text Box 55">
            <a:extLst>
              <a:ext uri="{FF2B5EF4-FFF2-40B4-BE49-F238E27FC236}">
                <a16:creationId xmlns:a16="http://schemas.microsoft.com/office/drawing/2014/main" id="{9D44BE5F-0B49-4CB8-875E-855E9A830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872" y="1614382"/>
            <a:ext cx="2246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bg1"/>
                </a:solidFill>
                <a:latin typeface="+mn-lt"/>
              </a:rPr>
              <a:t>North Satellite Concourse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6EA05A-B21E-460B-9F6B-963D67597F06}"/>
              </a:ext>
            </a:extLst>
          </p:cNvPr>
          <p:cNvCxnSpPr/>
          <p:nvPr/>
        </p:nvCxnSpPr>
        <p:spPr>
          <a:xfrm>
            <a:off x="5918669" y="1916388"/>
            <a:ext cx="657021" cy="33281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55">
            <a:extLst>
              <a:ext uri="{FF2B5EF4-FFF2-40B4-BE49-F238E27FC236}">
                <a16:creationId xmlns:a16="http://schemas.microsoft.com/office/drawing/2014/main" id="{D49B6DDE-FE61-4C41-8E8F-9C1F475AFEBB}"/>
              </a:ext>
            </a:extLst>
          </p:cNvPr>
          <p:cNvSpPr txBox="1">
            <a:spLocks noChangeArrowheads="1"/>
          </p:cNvSpPr>
          <p:nvPr/>
        </p:nvSpPr>
        <p:spPr bwMode="auto">
          <a:xfrm rot="20412679">
            <a:off x="6197109" y="2541013"/>
            <a:ext cx="12963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bg1"/>
                </a:solidFill>
                <a:latin typeface="+mn-lt"/>
              </a:rPr>
              <a:t>Main Terminal</a:t>
            </a:r>
          </a:p>
        </p:txBody>
      </p:sp>
      <p:sp>
        <p:nvSpPr>
          <p:cNvPr id="12" name="Text Box 55">
            <a:extLst>
              <a:ext uri="{FF2B5EF4-FFF2-40B4-BE49-F238E27FC236}">
                <a16:creationId xmlns:a16="http://schemas.microsoft.com/office/drawing/2014/main" id="{554C90A5-2C40-4AC7-85A7-553851DB4131}"/>
              </a:ext>
            </a:extLst>
          </p:cNvPr>
          <p:cNvSpPr txBox="1">
            <a:spLocks noChangeArrowheads="1"/>
          </p:cNvSpPr>
          <p:nvPr/>
        </p:nvSpPr>
        <p:spPr bwMode="auto">
          <a:xfrm rot="912404">
            <a:off x="9187592" y="1884311"/>
            <a:ext cx="17218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Hong Kong Boundary Crossing Facilities</a:t>
            </a:r>
          </a:p>
        </p:txBody>
      </p:sp>
      <p:sp>
        <p:nvSpPr>
          <p:cNvPr id="13" name="Text Box 55">
            <a:extLst>
              <a:ext uri="{FF2B5EF4-FFF2-40B4-BE49-F238E27FC236}">
                <a16:creationId xmlns:a16="http://schemas.microsoft.com/office/drawing/2014/main" id="{0494C830-447B-4BA3-8C9C-99728AB93D93}"/>
              </a:ext>
            </a:extLst>
          </p:cNvPr>
          <p:cNvSpPr txBox="1">
            <a:spLocks noChangeArrowheads="1"/>
          </p:cNvSpPr>
          <p:nvPr/>
        </p:nvSpPr>
        <p:spPr bwMode="auto">
          <a:xfrm rot="20482600">
            <a:off x="4709044" y="4701521"/>
            <a:ext cx="24192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chemeClr val="bg1"/>
                </a:solidFill>
                <a:latin typeface="+mn-lt"/>
              </a:rPr>
              <a:t>Logistics and cargo area</a:t>
            </a:r>
          </a:p>
        </p:txBody>
      </p:sp>
      <p:sp>
        <p:nvSpPr>
          <p:cNvPr id="14" name="Text Box 55">
            <a:extLst>
              <a:ext uri="{FF2B5EF4-FFF2-40B4-BE49-F238E27FC236}">
                <a16:creationId xmlns:a16="http://schemas.microsoft.com/office/drawing/2014/main" id="{CC4AEB91-059F-44F6-B7F4-F4506A30C8D2}"/>
              </a:ext>
            </a:extLst>
          </p:cNvPr>
          <p:cNvSpPr txBox="1">
            <a:spLocks noChangeArrowheads="1"/>
          </p:cNvSpPr>
          <p:nvPr/>
        </p:nvSpPr>
        <p:spPr bwMode="auto">
          <a:xfrm rot="20650657">
            <a:off x="7934204" y="1175332"/>
            <a:ext cx="7713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Skycity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 Box 55">
            <a:extLst>
              <a:ext uri="{FF2B5EF4-FFF2-40B4-BE49-F238E27FC236}">
                <a16:creationId xmlns:a16="http://schemas.microsoft.com/office/drawing/2014/main" id="{ECE09953-9EBB-419C-ACD0-FD2CD4566A17}"/>
              </a:ext>
            </a:extLst>
          </p:cNvPr>
          <p:cNvSpPr txBox="1">
            <a:spLocks noChangeArrowheads="1"/>
          </p:cNvSpPr>
          <p:nvPr/>
        </p:nvSpPr>
        <p:spPr bwMode="auto">
          <a:xfrm rot="20439241">
            <a:off x="3972449" y="3058566"/>
            <a:ext cx="1853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+mn-lt"/>
              </a:rPr>
              <a:t>Terminal Expansion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+mn-lt"/>
              </a:rPr>
              <a:t>(Midfield Concourse)</a:t>
            </a:r>
          </a:p>
        </p:txBody>
      </p:sp>
      <p:sp>
        <p:nvSpPr>
          <p:cNvPr id="16" name="Text Box 60">
            <a:extLst>
              <a:ext uri="{FF2B5EF4-FFF2-40B4-BE49-F238E27FC236}">
                <a16:creationId xmlns:a16="http://schemas.microsoft.com/office/drawing/2014/main" id="{4AED0E19-F0D1-4A8E-A918-F61E7887C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649" y="5811194"/>
            <a:ext cx="15921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chemeClr val="bg1"/>
                </a:solidFill>
                <a:latin typeface="+mn-lt"/>
              </a:rPr>
              <a:t>To Kowloon</a:t>
            </a:r>
          </a:p>
          <a:p>
            <a:pPr eaLnBrk="0" hangingPunct="0"/>
            <a:r>
              <a:rPr lang="en-US" b="1" dirty="0">
                <a:solidFill>
                  <a:schemeClr val="bg1"/>
                </a:solidFill>
                <a:latin typeface="+mn-lt"/>
              </a:rPr>
              <a:t>and Hong Kong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63187A-07D3-4785-8B6D-2C469CE76A0E}"/>
              </a:ext>
            </a:extLst>
          </p:cNvPr>
          <p:cNvCxnSpPr>
            <a:cxnSpLocks/>
          </p:cNvCxnSpPr>
          <p:nvPr/>
        </p:nvCxnSpPr>
        <p:spPr>
          <a:xfrm flipV="1">
            <a:off x="9484412" y="5619228"/>
            <a:ext cx="586680" cy="47190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B71A975-A40C-44D5-B551-E7FCF0473A03}"/>
              </a:ext>
            </a:extLst>
          </p:cNvPr>
          <p:cNvSpPr/>
          <p:nvPr/>
        </p:nvSpPr>
        <p:spPr>
          <a:xfrm>
            <a:off x="324882" y="395764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19" name="Action Button: Document 18" title="Read this Web Page">
            <a:hlinkClick r:id="rId3" highlightClick="1"/>
            <a:extLst>
              <a:ext uri="{FF2B5EF4-FFF2-40B4-BE49-F238E27FC236}">
                <a16:creationId xmlns:a16="http://schemas.microsoft.com/office/drawing/2014/main" id="{8B4B52BF-B2D2-43EB-A5B7-3953E0654149}"/>
              </a:ext>
            </a:extLst>
          </p:cNvPr>
          <p:cNvSpPr/>
          <p:nvPr/>
        </p:nvSpPr>
        <p:spPr bwMode="auto">
          <a:xfrm>
            <a:off x="8935133" y="306950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>
              <a:latin typeface="Verdana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051D6F-D068-4302-B12B-D1274944B9A0}"/>
              </a:ext>
            </a:extLst>
          </p:cNvPr>
          <p:cNvSpPr txBox="1"/>
          <p:nvPr/>
        </p:nvSpPr>
        <p:spPr>
          <a:xfrm>
            <a:off x="9538450" y="368160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4C1948-8B53-4528-840C-82F660BACCFD}"/>
              </a:ext>
            </a:extLst>
          </p:cNvPr>
          <p:cNvSpPr/>
          <p:nvPr/>
        </p:nvSpPr>
        <p:spPr>
          <a:xfrm>
            <a:off x="1044775" y="6487641"/>
            <a:ext cx="518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>
                <a:latin typeface="Arial Narrow" panose="020B0606020202030204" pitchFamily="34" charset="0"/>
              </a:rPr>
              <a:t>To overcome </a:t>
            </a:r>
            <a:r>
              <a:rPr lang="en-US" b="1" i="1" dirty="0">
                <a:latin typeface="Arial Narrow" panose="020B0606020202030204" pitchFamily="34" charset="0"/>
              </a:rPr>
              <a:t>geography</a:t>
            </a:r>
            <a:r>
              <a:rPr lang="en-US" i="1" dirty="0">
                <a:latin typeface="Arial Narrow" panose="020B0606020202030204" pitchFamily="34" charset="0"/>
              </a:rPr>
              <a:t>, transportation requires a footprint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55900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Atomization versus </a:t>
            </a:r>
            <a:r>
              <a:rPr lang="en-US" dirty="0" err="1"/>
              <a:t>Massification</a:t>
            </a:r>
            <a:r>
              <a:rPr lang="en-US" dirty="0"/>
              <a:t> in Transportation Modes</a:t>
            </a:r>
          </a:p>
        </p:txBody>
      </p:sp>
      <p:sp>
        <p:nvSpPr>
          <p:cNvPr id="57" name="Action Button: Document 56" title="Read this Web Page">
            <a:hlinkClick r:id="rId3" highlightClick="1"/>
            <a:extLst>
              <a:ext uri="{FF2B5EF4-FFF2-40B4-BE49-F238E27FC236}">
                <a16:creationId xmlns:a16="http://schemas.microsoft.com/office/drawing/2014/main" id="{567F9E8A-74FB-433E-B502-BD641662404D}"/>
              </a:ext>
            </a:extLst>
          </p:cNvPr>
          <p:cNvSpPr/>
          <p:nvPr/>
        </p:nvSpPr>
        <p:spPr bwMode="auto">
          <a:xfrm>
            <a:off x="1148918" y="1605892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>
              <a:latin typeface="Verdana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550BA84-63DD-419B-B12A-B7DE019E575F}"/>
              </a:ext>
            </a:extLst>
          </p:cNvPr>
          <p:cNvSpPr txBox="1"/>
          <p:nvPr/>
        </p:nvSpPr>
        <p:spPr>
          <a:xfrm>
            <a:off x="1752235" y="1667102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A2112BC-15FB-40FC-8AC0-D5FE45178D9B}"/>
              </a:ext>
            </a:extLst>
          </p:cNvPr>
          <p:cNvSpPr/>
          <p:nvPr/>
        </p:nvSpPr>
        <p:spPr>
          <a:xfrm>
            <a:off x="317905" y="395764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7</a:t>
            </a: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D61796C5-5C3E-4D48-B9AD-0D8B11A67B5B}"/>
              </a:ext>
            </a:extLst>
          </p:cNvPr>
          <p:cNvSpPr/>
          <p:nvPr/>
        </p:nvSpPr>
        <p:spPr bwMode="auto">
          <a:xfrm rot="16200000">
            <a:off x="5031364" y="716416"/>
            <a:ext cx="2743200" cy="5943600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61" name="Rounded Rectangle 43">
            <a:extLst>
              <a:ext uri="{FF2B5EF4-FFF2-40B4-BE49-F238E27FC236}">
                <a16:creationId xmlns:a16="http://schemas.microsoft.com/office/drawing/2014/main" id="{179D497B-26D8-4A83-B51C-90D821659D98}"/>
              </a:ext>
            </a:extLst>
          </p:cNvPr>
          <p:cNvSpPr/>
          <p:nvPr/>
        </p:nvSpPr>
        <p:spPr bwMode="auto">
          <a:xfrm>
            <a:off x="3509627" y="3180594"/>
            <a:ext cx="457200" cy="18288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62" name="Rounded Rectangle 31">
            <a:extLst>
              <a:ext uri="{FF2B5EF4-FFF2-40B4-BE49-F238E27FC236}">
                <a16:creationId xmlns:a16="http://schemas.microsoft.com/office/drawing/2014/main" id="{61BD6AE7-7222-4DB9-B580-4B790B99F21F}"/>
              </a:ext>
            </a:extLst>
          </p:cNvPr>
          <p:cNvSpPr/>
          <p:nvPr/>
        </p:nvSpPr>
        <p:spPr bwMode="auto">
          <a:xfrm>
            <a:off x="5783287" y="4817695"/>
            <a:ext cx="1645920" cy="1828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D1C873-8888-46EC-816D-49B03EB3A1B6}"/>
              </a:ext>
            </a:extLst>
          </p:cNvPr>
          <p:cNvSpPr txBox="1"/>
          <p:nvPr/>
        </p:nvSpPr>
        <p:spPr>
          <a:xfrm>
            <a:off x="2268036" y="3849318"/>
            <a:ext cx="6832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Person</a:t>
            </a:r>
          </a:p>
          <a:p>
            <a:r>
              <a:rPr lang="en-US" sz="1400" b="1" dirty="0">
                <a:latin typeface="Arial Narrow" panose="020B0606020202030204" pitchFamily="34" charset="0"/>
              </a:rPr>
              <a:t>Parcel</a:t>
            </a:r>
          </a:p>
          <a:p>
            <a:r>
              <a:rPr lang="en-US" sz="1400" b="1" dirty="0">
                <a:latin typeface="Arial Narrow" panose="020B0606020202030204" pitchFamily="34" charset="0"/>
              </a:rPr>
              <a:t>Part</a:t>
            </a:r>
          </a:p>
        </p:txBody>
      </p:sp>
      <p:sp>
        <p:nvSpPr>
          <p:cNvPr id="64" name="Rounded Rectangle 39">
            <a:extLst>
              <a:ext uri="{FF2B5EF4-FFF2-40B4-BE49-F238E27FC236}">
                <a16:creationId xmlns:a16="http://schemas.microsoft.com/office/drawing/2014/main" id="{AC104AEA-6E69-4CEF-990E-243747F92304}"/>
              </a:ext>
            </a:extLst>
          </p:cNvPr>
          <p:cNvSpPr/>
          <p:nvPr/>
        </p:nvSpPr>
        <p:spPr bwMode="auto">
          <a:xfrm>
            <a:off x="6859688" y="5327458"/>
            <a:ext cx="2468880" cy="1828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CF4F20C-FC10-4113-AD8A-35D18AC909A8}"/>
              </a:ext>
            </a:extLst>
          </p:cNvPr>
          <p:cNvSpPr txBox="1"/>
          <p:nvPr/>
        </p:nvSpPr>
        <p:spPr>
          <a:xfrm>
            <a:off x="3472037" y="3512667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A8BE3A-B0F0-4F6A-89D7-E76DA3615FB5}"/>
              </a:ext>
            </a:extLst>
          </p:cNvPr>
          <p:cNvSpPr txBox="1"/>
          <p:nvPr/>
        </p:nvSpPr>
        <p:spPr>
          <a:xfrm>
            <a:off x="8745529" y="266304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5,000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9A45D94-F004-44AC-BF10-2B313AD5596D}"/>
              </a:ext>
            </a:extLst>
          </p:cNvPr>
          <p:cNvSpPr txBox="1"/>
          <p:nvPr/>
        </p:nvSpPr>
        <p:spPr>
          <a:xfrm>
            <a:off x="3939515" y="3527797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916E36-8A62-4006-9A68-9E3A473D8065}"/>
              </a:ext>
            </a:extLst>
          </p:cNvPr>
          <p:cNvSpPr txBox="1"/>
          <p:nvPr/>
        </p:nvSpPr>
        <p:spPr>
          <a:xfrm>
            <a:off x="4690745" y="3255497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50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3605E52-DA7E-437F-B91E-C3D5964BFC7D}"/>
              </a:ext>
            </a:extLst>
          </p:cNvPr>
          <p:cNvSpPr txBox="1"/>
          <p:nvPr/>
        </p:nvSpPr>
        <p:spPr>
          <a:xfrm>
            <a:off x="5905969" y="328882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500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2C064F-7613-449F-93F6-214823705EF8}"/>
              </a:ext>
            </a:extLst>
          </p:cNvPr>
          <p:cNvSpPr txBox="1"/>
          <p:nvPr/>
        </p:nvSpPr>
        <p:spPr>
          <a:xfrm>
            <a:off x="7161396" y="3043886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1,000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21BF602-B953-465C-AC59-CCCE3CD5201D}"/>
              </a:ext>
            </a:extLst>
          </p:cNvPr>
          <p:cNvSpPr txBox="1"/>
          <p:nvPr/>
        </p:nvSpPr>
        <p:spPr>
          <a:xfrm>
            <a:off x="8709811" y="4486072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400,000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34530D3-76D6-4138-9E3F-D8FDD06A78EB}"/>
              </a:ext>
            </a:extLst>
          </p:cNvPr>
          <p:cNvSpPr txBox="1"/>
          <p:nvPr/>
        </p:nvSpPr>
        <p:spPr>
          <a:xfrm>
            <a:off x="4693147" y="3820444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25</a:t>
            </a:r>
          </a:p>
        </p:txBody>
      </p:sp>
      <p:sp>
        <p:nvSpPr>
          <p:cNvPr id="74" name="Rounded Rectangle 60">
            <a:extLst>
              <a:ext uri="{FF2B5EF4-FFF2-40B4-BE49-F238E27FC236}">
                <a16:creationId xmlns:a16="http://schemas.microsoft.com/office/drawing/2014/main" id="{0E424832-5C9A-4D9A-BA0A-79EADDE95D67}"/>
              </a:ext>
            </a:extLst>
          </p:cNvPr>
          <p:cNvSpPr/>
          <p:nvPr/>
        </p:nvSpPr>
        <p:spPr bwMode="auto">
          <a:xfrm>
            <a:off x="3997287" y="2981906"/>
            <a:ext cx="731520" cy="18288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75" name="Rounded Rectangle 61">
            <a:extLst>
              <a:ext uri="{FF2B5EF4-FFF2-40B4-BE49-F238E27FC236}">
                <a16:creationId xmlns:a16="http://schemas.microsoft.com/office/drawing/2014/main" id="{D00F60E7-9536-4D34-BE71-F7A48E69186D}"/>
              </a:ext>
            </a:extLst>
          </p:cNvPr>
          <p:cNvSpPr/>
          <p:nvPr/>
        </p:nvSpPr>
        <p:spPr bwMode="auto">
          <a:xfrm>
            <a:off x="4202295" y="2706458"/>
            <a:ext cx="1920240" cy="18288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76" name="Rounded Rectangle 62">
            <a:extLst>
              <a:ext uri="{FF2B5EF4-FFF2-40B4-BE49-F238E27FC236}">
                <a16:creationId xmlns:a16="http://schemas.microsoft.com/office/drawing/2014/main" id="{2EBACE6C-6293-40EA-B58F-0765FEA26D81}"/>
              </a:ext>
            </a:extLst>
          </p:cNvPr>
          <p:cNvSpPr/>
          <p:nvPr/>
        </p:nvSpPr>
        <p:spPr bwMode="auto">
          <a:xfrm>
            <a:off x="5447998" y="2409615"/>
            <a:ext cx="2011680" cy="18288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77" name="Rounded Rectangle 63">
            <a:extLst>
              <a:ext uri="{FF2B5EF4-FFF2-40B4-BE49-F238E27FC236}">
                <a16:creationId xmlns:a16="http://schemas.microsoft.com/office/drawing/2014/main" id="{68CC7C40-97C0-4333-84B3-A38EA36C38B5}"/>
              </a:ext>
            </a:extLst>
          </p:cNvPr>
          <p:cNvSpPr/>
          <p:nvPr/>
        </p:nvSpPr>
        <p:spPr bwMode="auto">
          <a:xfrm>
            <a:off x="5992605" y="1965253"/>
            <a:ext cx="3383280" cy="18288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9910D50-CC84-44A5-9483-563D44278EA5}"/>
              </a:ext>
            </a:extLst>
          </p:cNvPr>
          <p:cNvSpPr txBox="1"/>
          <p:nvPr/>
        </p:nvSpPr>
        <p:spPr>
          <a:xfrm>
            <a:off x="5360985" y="3534307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100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BC27668-8C87-4990-8337-47459105FC00}"/>
              </a:ext>
            </a:extLst>
          </p:cNvPr>
          <p:cNvSpPr txBox="1"/>
          <p:nvPr/>
        </p:nvSpPr>
        <p:spPr>
          <a:xfrm>
            <a:off x="5847624" y="3779276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1,000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45EFC6B-B6DC-4A26-92D0-506B2A3F510A}"/>
              </a:ext>
            </a:extLst>
          </p:cNvPr>
          <p:cNvSpPr txBox="1"/>
          <p:nvPr/>
        </p:nvSpPr>
        <p:spPr>
          <a:xfrm>
            <a:off x="7143084" y="4078578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10,000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E1DBA51-1021-42F8-ADA6-06E3D9F9F202}"/>
              </a:ext>
            </a:extLst>
          </p:cNvPr>
          <p:cNvSpPr txBox="1"/>
          <p:nvPr/>
        </p:nvSpPr>
        <p:spPr>
          <a:xfrm>
            <a:off x="7892470" y="426259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100,000</a:t>
            </a:r>
          </a:p>
        </p:txBody>
      </p:sp>
      <p:sp>
        <p:nvSpPr>
          <p:cNvPr id="82" name="Rounded Rectangle 69">
            <a:extLst>
              <a:ext uri="{FF2B5EF4-FFF2-40B4-BE49-F238E27FC236}">
                <a16:creationId xmlns:a16="http://schemas.microsoft.com/office/drawing/2014/main" id="{887FAFD8-F457-43BC-B5DD-7690AACF3852}"/>
              </a:ext>
            </a:extLst>
          </p:cNvPr>
          <p:cNvSpPr/>
          <p:nvPr/>
        </p:nvSpPr>
        <p:spPr bwMode="auto">
          <a:xfrm>
            <a:off x="3704262" y="4160425"/>
            <a:ext cx="1097280" cy="1828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83" name="Rounded Rectangle 70">
            <a:extLst>
              <a:ext uri="{FF2B5EF4-FFF2-40B4-BE49-F238E27FC236}">
                <a16:creationId xmlns:a16="http://schemas.microsoft.com/office/drawing/2014/main" id="{06694851-9919-4664-BA2E-2D19849E9990}"/>
              </a:ext>
            </a:extLst>
          </p:cNvPr>
          <p:cNvSpPr/>
          <p:nvPr/>
        </p:nvSpPr>
        <p:spPr bwMode="auto">
          <a:xfrm>
            <a:off x="6502682" y="5072396"/>
            <a:ext cx="1774497" cy="1828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84" name="Rounded Rectangle 71">
            <a:extLst>
              <a:ext uri="{FF2B5EF4-FFF2-40B4-BE49-F238E27FC236}">
                <a16:creationId xmlns:a16="http://schemas.microsoft.com/office/drawing/2014/main" id="{C5F67146-C6C1-4677-B1AA-A990725139FB}"/>
              </a:ext>
            </a:extLst>
          </p:cNvPr>
          <p:cNvSpPr/>
          <p:nvPr/>
        </p:nvSpPr>
        <p:spPr bwMode="auto">
          <a:xfrm>
            <a:off x="4294973" y="4670942"/>
            <a:ext cx="1371600" cy="1828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41AAE6C-250E-4457-A56B-D085DB191733}"/>
              </a:ext>
            </a:extLst>
          </p:cNvPr>
          <p:cNvSpPr txBox="1"/>
          <p:nvPr/>
        </p:nvSpPr>
        <p:spPr>
          <a:xfrm>
            <a:off x="3562053" y="3123482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Car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B58E49A-324E-4F4C-99AF-06AED4931B78}"/>
              </a:ext>
            </a:extLst>
          </p:cNvPr>
          <p:cNvSpPr txBox="1"/>
          <p:nvPr/>
        </p:nvSpPr>
        <p:spPr>
          <a:xfrm>
            <a:off x="4846083" y="2657597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Airplane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7F53FA7-7812-45A7-8E41-DA022FB43E2A}"/>
              </a:ext>
            </a:extLst>
          </p:cNvPr>
          <p:cNvSpPr txBox="1"/>
          <p:nvPr/>
        </p:nvSpPr>
        <p:spPr>
          <a:xfrm>
            <a:off x="6964466" y="1900124"/>
            <a:ext cx="1353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Ferry &amp; Cruise ship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96037FD0-7DBC-4974-8557-BD1138B88ED4}"/>
              </a:ext>
            </a:extLst>
          </p:cNvPr>
          <p:cNvSpPr txBox="1"/>
          <p:nvPr/>
        </p:nvSpPr>
        <p:spPr>
          <a:xfrm>
            <a:off x="4155302" y="2923915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Bus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D9DA6C3-E823-4A98-9D43-5FE19F5C26C7}"/>
              </a:ext>
            </a:extLst>
          </p:cNvPr>
          <p:cNvSpPr txBox="1"/>
          <p:nvPr/>
        </p:nvSpPr>
        <p:spPr>
          <a:xfrm>
            <a:off x="5933192" y="2361670"/>
            <a:ext cx="1135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Passenger train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E0E577F7-4096-42A7-94E4-8BA5F8C3F5BA}"/>
              </a:ext>
            </a:extLst>
          </p:cNvPr>
          <p:cNvSpPr txBox="1"/>
          <p:nvPr/>
        </p:nvSpPr>
        <p:spPr>
          <a:xfrm>
            <a:off x="6158951" y="4769847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Freight train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233DA8D-568A-46AC-B18D-7B9E75A3A576}"/>
              </a:ext>
            </a:extLst>
          </p:cNvPr>
          <p:cNvSpPr txBox="1"/>
          <p:nvPr/>
        </p:nvSpPr>
        <p:spPr>
          <a:xfrm>
            <a:off x="6986058" y="5031384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Containership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88C99B0-47EB-466F-9C7B-71BA898597CE}"/>
              </a:ext>
            </a:extLst>
          </p:cNvPr>
          <p:cNvSpPr txBox="1"/>
          <p:nvPr/>
        </p:nvSpPr>
        <p:spPr>
          <a:xfrm>
            <a:off x="7539939" y="5288314"/>
            <a:ext cx="1457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Bulk carrier &amp; Tanker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AE51D2F-EDB5-4378-B228-3D35B57C9F58}"/>
              </a:ext>
            </a:extLst>
          </p:cNvPr>
          <p:cNvSpPr txBox="1"/>
          <p:nvPr/>
        </p:nvSpPr>
        <p:spPr>
          <a:xfrm>
            <a:off x="4577797" y="4619635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Cargo plane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6BC6F9F-EA10-4BF3-A05B-1DC4F2F14DD8}"/>
              </a:ext>
            </a:extLst>
          </p:cNvPr>
          <p:cNvSpPr txBox="1"/>
          <p:nvPr/>
        </p:nvSpPr>
        <p:spPr>
          <a:xfrm>
            <a:off x="3930820" y="4116763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Container</a:t>
            </a:r>
          </a:p>
        </p:txBody>
      </p:sp>
      <p:sp>
        <p:nvSpPr>
          <p:cNvPr id="148" name="Rounded Rectangle 74">
            <a:extLst>
              <a:ext uri="{FF2B5EF4-FFF2-40B4-BE49-F238E27FC236}">
                <a16:creationId xmlns:a16="http://schemas.microsoft.com/office/drawing/2014/main" id="{E0DD9013-DB0D-41A2-B6B5-2437DDEFFAEB}"/>
              </a:ext>
            </a:extLst>
          </p:cNvPr>
          <p:cNvSpPr/>
          <p:nvPr/>
        </p:nvSpPr>
        <p:spPr bwMode="auto">
          <a:xfrm>
            <a:off x="3505460" y="4404322"/>
            <a:ext cx="1463040" cy="1828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6090C6A-0321-42E6-A5B7-C5C63A17F37F}"/>
              </a:ext>
            </a:extLst>
          </p:cNvPr>
          <p:cNvSpPr txBox="1"/>
          <p:nvPr/>
        </p:nvSpPr>
        <p:spPr>
          <a:xfrm>
            <a:off x="4020817" y="4358830"/>
            <a:ext cx="522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Truck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E7A38EF-3DC1-4114-A0D9-5A13F2A5534D}"/>
              </a:ext>
            </a:extLst>
          </p:cNvPr>
          <p:cNvCxnSpPr/>
          <p:nvPr/>
        </p:nvCxnSpPr>
        <p:spPr>
          <a:xfrm>
            <a:off x="3981060" y="3429596"/>
            <a:ext cx="0" cy="45720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6F8ED8C7-7F70-4D63-A89F-2A8242A45FC3}"/>
              </a:ext>
            </a:extLst>
          </p:cNvPr>
          <p:cNvCxnSpPr>
            <a:cxnSpLocks/>
          </p:cNvCxnSpPr>
          <p:nvPr/>
        </p:nvCxnSpPr>
        <p:spPr>
          <a:xfrm>
            <a:off x="4738238" y="3734398"/>
            <a:ext cx="0" cy="36576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9DB0D4F6-7BAD-4911-993D-E0F61A20429C}"/>
              </a:ext>
            </a:extLst>
          </p:cNvPr>
          <p:cNvCxnSpPr>
            <a:cxnSpLocks/>
          </p:cNvCxnSpPr>
          <p:nvPr/>
        </p:nvCxnSpPr>
        <p:spPr>
          <a:xfrm>
            <a:off x="4738238" y="3255001"/>
            <a:ext cx="0" cy="36576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D619B1DE-DE36-4A7D-AAE5-789086F9C2D6}"/>
              </a:ext>
            </a:extLst>
          </p:cNvPr>
          <p:cNvCxnSpPr/>
          <p:nvPr/>
        </p:nvCxnSpPr>
        <p:spPr>
          <a:xfrm>
            <a:off x="5394878" y="3128554"/>
            <a:ext cx="0" cy="109728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77A4154-A948-4416-9037-CC8E3F153C29}"/>
              </a:ext>
            </a:extLst>
          </p:cNvPr>
          <p:cNvCxnSpPr>
            <a:cxnSpLocks/>
          </p:cNvCxnSpPr>
          <p:nvPr/>
        </p:nvCxnSpPr>
        <p:spPr>
          <a:xfrm>
            <a:off x="6122535" y="2972287"/>
            <a:ext cx="0" cy="36576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65FE9AD-CAFF-44D8-BE1D-2744835BF168}"/>
              </a:ext>
            </a:extLst>
          </p:cNvPr>
          <p:cNvCxnSpPr>
            <a:cxnSpLocks/>
          </p:cNvCxnSpPr>
          <p:nvPr/>
        </p:nvCxnSpPr>
        <p:spPr>
          <a:xfrm>
            <a:off x="6122535" y="4042954"/>
            <a:ext cx="0" cy="36576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F8E2CE4A-D93B-44B6-85A1-F07D5D249528}"/>
              </a:ext>
            </a:extLst>
          </p:cNvPr>
          <p:cNvSpPr txBox="1"/>
          <p:nvPr/>
        </p:nvSpPr>
        <p:spPr>
          <a:xfrm>
            <a:off x="9374764" y="2032816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Passengers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ED809EC-FA4F-43C7-8115-D64EF1C3FF0D}"/>
              </a:ext>
            </a:extLst>
          </p:cNvPr>
          <p:cNvSpPr txBox="1"/>
          <p:nvPr/>
        </p:nvSpPr>
        <p:spPr>
          <a:xfrm>
            <a:off x="9412110" y="4963781"/>
            <a:ext cx="66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Tons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0A0F3CED-8D52-49F0-9CAC-391CBF528123}"/>
              </a:ext>
            </a:extLst>
          </p:cNvPr>
          <p:cNvCxnSpPr/>
          <p:nvPr/>
        </p:nvCxnSpPr>
        <p:spPr>
          <a:xfrm>
            <a:off x="7411675" y="2705366"/>
            <a:ext cx="0" cy="36576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B0E2C189-A7A5-4D3C-A2FF-9E2629BF9A1A}"/>
              </a:ext>
            </a:extLst>
          </p:cNvPr>
          <p:cNvCxnSpPr/>
          <p:nvPr/>
        </p:nvCxnSpPr>
        <p:spPr>
          <a:xfrm>
            <a:off x="7441470" y="4356186"/>
            <a:ext cx="0" cy="36576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9660FAC-40C5-4B3C-8CFD-44D4D445F975}"/>
              </a:ext>
            </a:extLst>
          </p:cNvPr>
          <p:cNvCxnSpPr/>
          <p:nvPr/>
        </p:nvCxnSpPr>
        <p:spPr>
          <a:xfrm>
            <a:off x="9036361" y="2339606"/>
            <a:ext cx="0" cy="36576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B140FF6E-D8B2-4DBD-A92E-0148B48C9056}"/>
              </a:ext>
            </a:extLst>
          </p:cNvPr>
          <p:cNvCxnSpPr/>
          <p:nvPr/>
        </p:nvCxnSpPr>
        <p:spPr>
          <a:xfrm>
            <a:off x="9142378" y="4765616"/>
            <a:ext cx="0" cy="36576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D4610A7B-C71C-433F-8BDA-C24D0128A3AD}"/>
              </a:ext>
            </a:extLst>
          </p:cNvPr>
          <p:cNvCxnSpPr/>
          <p:nvPr/>
        </p:nvCxnSpPr>
        <p:spPr>
          <a:xfrm>
            <a:off x="8230863" y="4544792"/>
            <a:ext cx="0" cy="36576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64685BD4-F37D-429A-B9A1-B0E6CC64A173}"/>
              </a:ext>
            </a:extLst>
          </p:cNvPr>
          <p:cNvSpPr/>
          <p:nvPr/>
        </p:nvSpPr>
        <p:spPr>
          <a:xfrm>
            <a:off x="1807422" y="3483675"/>
            <a:ext cx="164592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Atomization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DC02B595-8613-4FAE-8738-7BF43C860643}"/>
              </a:ext>
            </a:extLst>
          </p:cNvPr>
          <p:cNvSpPr/>
          <p:nvPr/>
        </p:nvSpPr>
        <p:spPr>
          <a:xfrm>
            <a:off x="9502654" y="3483675"/>
            <a:ext cx="164592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Massification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539C4EC4-3271-4D75-A72E-EEFE8E6AEBC4}"/>
              </a:ext>
            </a:extLst>
          </p:cNvPr>
          <p:cNvCxnSpPr>
            <a:stCxn id="66" idx="0"/>
          </p:cNvCxnSpPr>
          <p:nvPr/>
        </p:nvCxnSpPr>
        <p:spPr>
          <a:xfrm flipV="1">
            <a:off x="3605248" y="2242284"/>
            <a:ext cx="5723321" cy="1270382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E17112EA-FF18-4F51-94EF-68A962202861}"/>
              </a:ext>
            </a:extLst>
          </p:cNvPr>
          <p:cNvCxnSpPr>
            <a:stCxn id="66" idx="2"/>
          </p:cNvCxnSpPr>
          <p:nvPr/>
        </p:nvCxnSpPr>
        <p:spPr>
          <a:xfrm>
            <a:off x="3605248" y="3820444"/>
            <a:ext cx="5723321" cy="1371551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D2AC3A11-F3C8-429B-BD96-8972082805BA}"/>
              </a:ext>
            </a:extLst>
          </p:cNvPr>
          <p:cNvSpPr/>
          <p:nvPr/>
        </p:nvSpPr>
        <p:spPr>
          <a:xfrm>
            <a:off x="1039285" y="6472798"/>
            <a:ext cx="6320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>
                <a:latin typeface="Arial Narrow" panose="020B0606020202030204" pitchFamily="34" charset="0"/>
              </a:rPr>
              <a:t>Transportation seeks </a:t>
            </a:r>
            <a:r>
              <a:rPr lang="en-US" b="1" i="1" dirty="0">
                <a:latin typeface="Arial Narrow" panose="020B0606020202030204" pitchFamily="34" charset="0"/>
              </a:rPr>
              <a:t>massification</a:t>
            </a:r>
            <a:r>
              <a:rPr lang="en-US" i="1" dirty="0">
                <a:latin typeface="Arial Narrow" panose="020B0606020202030204" pitchFamily="34" charset="0"/>
              </a:rPr>
              <a:t> but is constrained by </a:t>
            </a:r>
            <a:r>
              <a:rPr lang="en-US" b="1" i="1" dirty="0">
                <a:latin typeface="Arial Narrow" panose="020B0606020202030204" pitchFamily="34" charset="0"/>
              </a:rPr>
              <a:t>atomization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022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D401DA-C623-44B7-9085-F68635535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Monthly Trips by for Hire Services, New York City, 2015-2019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B90D141-48FC-4CC0-B6CC-8548424A8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513812"/>
              </p:ext>
            </p:extLst>
          </p:nvPr>
        </p:nvGraphicFramePr>
        <p:xfrm>
          <a:off x="1009650" y="1311275"/>
          <a:ext cx="10993438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ction Button: Document 5" title="Read this Web Page">
            <a:hlinkClick r:id="rId4" highlightClick="1"/>
            <a:extLst>
              <a:ext uri="{FF2B5EF4-FFF2-40B4-BE49-F238E27FC236}">
                <a16:creationId xmlns:a16="http://schemas.microsoft.com/office/drawing/2014/main" id="{CF3174A2-698B-4240-B91C-AA160E2E7824}"/>
              </a:ext>
            </a:extLst>
          </p:cNvPr>
          <p:cNvSpPr/>
          <p:nvPr/>
        </p:nvSpPr>
        <p:spPr bwMode="auto">
          <a:xfrm>
            <a:off x="2265489" y="1534218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F3C79-1F45-4FAD-8D4F-CBB44739832F}"/>
              </a:ext>
            </a:extLst>
          </p:cNvPr>
          <p:cNvSpPr txBox="1"/>
          <p:nvPr/>
        </p:nvSpPr>
        <p:spPr>
          <a:xfrm>
            <a:off x="2868806" y="1595428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05F178-B182-4F80-ADC0-46A2D1787662}"/>
              </a:ext>
            </a:extLst>
          </p:cNvPr>
          <p:cNvSpPr/>
          <p:nvPr/>
        </p:nvSpPr>
        <p:spPr>
          <a:xfrm>
            <a:off x="281763" y="395764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6EF683-8D9D-4754-A910-9F7037C74E48}"/>
              </a:ext>
            </a:extLst>
          </p:cNvPr>
          <p:cNvSpPr/>
          <p:nvPr/>
        </p:nvSpPr>
        <p:spPr>
          <a:xfrm>
            <a:off x="1021383" y="6483463"/>
            <a:ext cx="4653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i="1" dirty="0">
                <a:latin typeface="Arial Narrow" panose="020B0606020202030204" pitchFamily="34" charset="0"/>
              </a:rPr>
              <a:t>Velocity</a:t>
            </a:r>
            <a:r>
              <a:rPr lang="en-US" i="1" dirty="0">
                <a:latin typeface="Arial Narrow" panose="020B0606020202030204" pitchFamily="34" charset="0"/>
              </a:rPr>
              <a:t> is a modal, intermodal and managerial effort</a:t>
            </a:r>
          </a:p>
        </p:txBody>
      </p:sp>
    </p:spTree>
    <p:extLst>
      <p:ext uri="{BB962C8B-B14F-4D97-AF65-F5344CB8AC3E}">
        <p14:creationId xmlns:p14="http://schemas.microsoft.com/office/powerpoint/2010/main" val="1544070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F7A75-FF90-4193-A2E9-8AB991C3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Essay: Core Principles of Transportation</a:t>
            </a:r>
          </a:p>
        </p:txBody>
      </p:sp>
      <p:pic>
        <p:nvPicPr>
          <p:cNvPr id="3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D3B04CEC-5620-4735-BACB-E3565BB96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35" y="5516978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EEE86-E733-48C9-8791-805EFE4EEC87}"/>
              </a:ext>
            </a:extLst>
          </p:cNvPr>
          <p:cNvSpPr txBox="1"/>
          <p:nvPr/>
        </p:nvSpPr>
        <p:spPr>
          <a:xfrm>
            <a:off x="3052305" y="5689921"/>
            <a:ext cx="7776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Explain four main principles of transportation and for each provide an example.</a:t>
            </a:r>
          </a:p>
        </p:txBody>
      </p:sp>
      <p:pic>
        <p:nvPicPr>
          <p:cNvPr id="1026" name="Picture 2" descr="Image result for principles transportation">
            <a:extLst>
              <a:ext uri="{FF2B5EF4-FFF2-40B4-BE49-F238E27FC236}">
                <a16:creationId xmlns:a16="http://schemas.microsoft.com/office/drawing/2014/main" id="{D866E480-8FF5-404F-AAF6-F808C95B6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04" y="1932942"/>
            <a:ext cx="51625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183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9B3E2-9274-42C3-BB9A-3EB2CA91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Transportation Networks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83E07-02A4-427B-B702-51C8294C1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  <a:p>
            <a:pPr lvl="1"/>
            <a:r>
              <a:rPr lang="en-US" dirty="0"/>
              <a:t>Framework of routes within a system of locations, identified as nodes.</a:t>
            </a:r>
          </a:p>
          <a:p>
            <a:pPr lvl="1"/>
            <a:r>
              <a:rPr lang="en-US" dirty="0"/>
              <a:t>A route is a single link between two nodes.</a:t>
            </a:r>
          </a:p>
          <a:p>
            <a:pPr lvl="1"/>
            <a:r>
              <a:rPr lang="en-US" dirty="0"/>
              <a:t>Tangible routes such as roads and rails.</a:t>
            </a:r>
          </a:p>
          <a:p>
            <a:pPr lvl="1"/>
            <a:r>
              <a:rPr lang="en-US" dirty="0"/>
              <a:t>Less tangible routes such as air and sea corridors.</a:t>
            </a:r>
          </a:p>
        </p:txBody>
      </p:sp>
    </p:spTree>
    <p:extLst>
      <p:ext uri="{BB962C8B-B14F-4D97-AF65-F5344CB8AC3E}">
        <p14:creationId xmlns:p14="http://schemas.microsoft.com/office/powerpoint/2010/main" val="988896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FEC1BDB-886B-4E58-A0DF-4FE658958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Options</a:t>
            </a:r>
          </a:p>
        </p:txBody>
      </p:sp>
      <p:sp>
        <p:nvSpPr>
          <p:cNvPr id="5155" name="Text Box 35">
            <a:extLst>
              <a:ext uri="{FF2B5EF4-FFF2-40B4-BE49-F238E27FC236}">
                <a16:creationId xmlns:a16="http://schemas.microsoft.com/office/drawing/2014/main" id="{B54C6F41-667D-4712-9BA7-928CD80C4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419" y="5596104"/>
            <a:ext cx="65149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 dirty="0">
                <a:latin typeface="Arial Narrow" panose="020B0606020202030204" pitchFamily="34" charset="0"/>
              </a:rPr>
              <a:t>Benefit-Cost Evaluation of Network Choice: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Arial Narrow" panose="020B0606020202030204" pitchFamily="34" charset="0"/>
              </a:rPr>
              <a:t>Benefits: relative travel cost (savings), interaction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Arial Narrow" panose="020B0606020202030204" pitchFamily="34" charset="0"/>
              </a:rPr>
              <a:t>Costs: investment, operations</a:t>
            </a:r>
            <a:endParaRPr lang="en-US" altLang="en-US" sz="2400" dirty="0">
              <a:latin typeface="Arial Narrow" panose="020B0606020202030204" pitchFamily="34" charset="0"/>
            </a:endParaRPr>
          </a:p>
        </p:txBody>
      </p:sp>
      <p:sp>
        <p:nvSpPr>
          <p:cNvPr id="35" name="Rounded Rectangle 72">
            <a:extLst>
              <a:ext uri="{FF2B5EF4-FFF2-40B4-BE49-F238E27FC236}">
                <a16:creationId xmlns:a16="http://schemas.microsoft.com/office/drawing/2014/main" id="{24537F73-8F96-4EE9-BAA9-979B0EF4BDB8}"/>
              </a:ext>
            </a:extLst>
          </p:cNvPr>
          <p:cNvSpPr/>
          <p:nvPr/>
        </p:nvSpPr>
        <p:spPr bwMode="auto">
          <a:xfrm>
            <a:off x="7784155" y="2471416"/>
            <a:ext cx="2741334" cy="2743200"/>
          </a:xfrm>
          <a:prstGeom prst="roundRect">
            <a:avLst>
              <a:gd name="adj" fmla="val 5224"/>
            </a:avLst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gency FB" panose="020B0503020202020204" pitchFamily="34" charset="0"/>
            </a:endParaRPr>
          </a:p>
        </p:txBody>
      </p:sp>
      <p:sp>
        <p:nvSpPr>
          <p:cNvPr id="40" name="Rounded Rectangle 72">
            <a:extLst>
              <a:ext uri="{FF2B5EF4-FFF2-40B4-BE49-F238E27FC236}">
                <a16:creationId xmlns:a16="http://schemas.microsoft.com/office/drawing/2014/main" id="{B55B8365-315C-42B5-908C-4638892E3ABD}"/>
              </a:ext>
            </a:extLst>
          </p:cNvPr>
          <p:cNvSpPr/>
          <p:nvPr/>
        </p:nvSpPr>
        <p:spPr bwMode="auto">
          <a:xfrm>
            <a:off x="4688852" y="2471416"/>
            <a:ext cx="2741334" cy="2743200"/>
          </a:xfrm>
          <a:prstGeom prst="roundRect">
            <a:avLst>
              <a:gd name="adj" fmla="val 5224"/>
            </a:avLst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gency FB" panose="020B0503020202020204" pitchFamily="34" charset="0"/>
            </a:endParaRPr>
          </a:p>
        </p:txBody>
      </p:sp>
      <p:sp>
        <p:nvSpPr>
          <p:cNvPr id="41" name="Rounded Rectangle 72">
            <a:extLst>
              <a:ext uri="{FF2B5EF4-FFF2-40B4-BE49-F238E27FC236}">
                <a16:creationId xmlns:a16="http://schemas.microsoft.com/office/drawing/2014/main" id="{9568188C-447C-4B24-8FA6-33D55A361DC6}"/>
              </a:ext>
            </a:extLst>
          </p:cNvPr>
          <p:cNvSpPr/>
          <p:nvPr/>
        </p:nvSpPr>
        <p:spPr bwMode="auto">
          <a:xfrm>
            <a:off x="1597202" y="2471416"/>
            <a:ext cx="2741334" cy="2743200"/>
          </a:xfrm>
          <a:prstGeom prst="roundRect">
            <a:avLst>
              <a:gd name="adj" fmla="val 5224"/>
            </a:avLst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gency FB" panose="020B0503020202020204" pitchFamily="34" charset="0"/>
            </a:endParaRP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DD229B67-F5B9-4446-B923-939B06D9A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177" y="4722751"/>
            <a:ext cx="25515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000" b="1" dirty="0">
                <a:latin typeface="Arial Narrow" panose="020B0606020202030204" pitchFamily="34" charset="0"/>
              </a:rPr>
              <a:t>Maximum connectivity</a:t>
            </a:r>
            <a:endParaRPr lang="en-US" altLang="en-US" sz="2000" dirty="0">
              <a:latin typeface="Arial Narrow" panose="020B0606020202030204" pitchFamily="34" charset="0"/>
            </a:endParaRPr>
          </a:p>
        </p:txBody>
      </p:sp>
      <p:sp>
        <p:nvSpPr>
          <p:cNvPr id="43" name="Text Box 28">
            <a:extLst>
              <a:ext uri="{FF2B5EF4-FFF2-40B4-BE49-F238E27FC236}">
                <a16:creationId xmlns:a16="http://schemas.microsoft.com/office/drawing/2014/main" id="{26F523E5-8D0E-4ECF-B521-A4C5CED76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126" y="4736170"/>
            <a:ext cx="2741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000" b="1" dirty="0">
                <a:latin typeface="Arial Narrow" panose="020B0606020202030204" pitchFamily="34" charset="0"/>
              </a:rPr>
              <a:t>High travel costs: AC, BD</a:t>
            </a:r>
            <a:endParaRPr lang="en-US" altLang="en-US" sz="2000" dirty="0">
              <a:latin typeface="Arial Narrow" panose="020B0606020202030204" pitchFamily="34" charset="0"/>
            </a:endParaRPr>
          </a:p>
        </p:txBody>
      </p:sp>
      <p:sp>
        <p:nvSpPr>
          <p:cNvPr id="45" name="Freeform 29">
            <a:extLst>
              <a:ext uri="{FF2B5EF4-FFF2-40B4-BE49-F238E27FC236}">
                <a16:creationId xmlns:a16="http://schemas.microsoft.com/office/drawing/2014/main" id="{B00D84E2-4EE5-407D-8E4C-077CC575B2B7}"/>
              </a:ext>
            </a:extLst>
          </p:cNvPr>
          <p:cNvSpPr>
            <a:spLocks/>
          </p:cNvSpPr>
          <p:nvPr/>
        </p:nvSpPr>
        <p:spPr bwMode="auto">
          <a:xfrm>
            <a:off x="8467885" y="2908902"/>
            <a:ext cx="508000" cy="1447800"/>
          </a:xfrm>
          <a:custGeom>
            <a:avLst/>
            <a:gdLst>
              <a:gd name="T0" fmla="*/ 0 w 320"/>
              <a:gd name="T1" fmla="*/ 0 h 912"/>
              <a:gd name="T2" fmla="*/ 240 w 320"/>
              <a:gd name="T3" fmla="*/ 192 h 912"/>
              <a:gd name="T4" fmla="*/ 288 w 320"/>
              <a:gd name="T5" fmla="*/ 672 h 912"/>
              <a:gd name="T6" fmla="*/ 48 w 320"/>
              <a:gd name="T7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0" h="912">
                <a:moveTo>
                  <a:pt x="0" y="0"/>
                </a:moveTo>
                <a:cubicBezTo>
                  <a:pt x="96" y="40"/>
                  <a:pt x="192" y="80"/>
                  <a:pt x="240" y="192"/>
                </a:cubicBezTo>
                <a:cubicBezTo>
                  <a:pt x="288" y="304"/>
                  <a:pt x="320" y="552"/>
                  <a:pt x="288" y="672"/>
                </a:cubicBezTo>
                <a:cubicBezTo>
                  <a:pt x="256" y="792"/>
                  <a:pt x="152" y="852"/>
                  <a:pt x="48" y="9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 Narrow" panose="020B060602020203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35157CC-5381-495A-9473-4E9FFDC694A5}"/>
              </a:ext>
            </a:extLst>
          </p:cNvPr>
          <p:cNvGrpSpPr/>
          <p:nvPr/>
        </p:nvGrpSpPr>
        <p:grpSpPr>
          <a:xfrm>
            <a:off x="1843773" y="2654138"/>
            <a:ext cx="2305951" cy="2017226"/>
            <a:chOff x="2085073" y="2419188"/>
            <a:chExt cx="2305951" cy="2017226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4030AF1-1940-4266-88A2-061BA1477FAE}"/>
                </a:ext>
              </a:extLst>
            </p:cNvPr>
            <p:cNvSpPr/>
            <p:nvPr/>
          </p:nvSpPr>
          <p:spPr>
            <a:xfrm>
              <a:off x="2089784" y="2423180"/>
              <a:ext cx="365760" cy="3657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6B65801-999F-489F-8C56-A947ECF4B866}"/>
                </a:ext>
              </a:extLst>
            </p:cNvPr>
            <p:cNvSpPr/>
            <p:nvPr/>
          </p:nvSpPr>
          <p:spPr>
            <a:xfrm>
              <a:off x="4025264" y="2419188"/>
              <a:ext cx="365760" cy="3657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362E3AE-9B29-40BE-BE07-424D5167474F}"/>
                </a:ext>
              </a:extLst>
            </p:cNvPr>
            <p:cNvSpPr/>
            <p:nvPr/>
          </p:nvSpPr>
          <p:spPr>
            <a:xfrm>
              <a:off x="2085073" y="4069061"/>
              <a:ext cx="365760" cy="3657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B04AA40-0F67-48A4-9946-841C4A2BB67D}"/>
                </a:ext>
              </a:extLst>
            </p:cNvPr>
            <p:cNvSpPr/>
            <p:nvPr/>
          </p:nvSpPr>
          <p:spPr>
            <a:xfrm>
              <a:off x="4021639" y="4070654"/>
              <a:ext cx="365760" cy="3657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46173F9-3A22-4BC0-BE87-83B5FA5D7D85}"/>
                </a:ext>
              </a:extLst>
            </p:cNvPr>
            <p:cNvCxnSpPr>
              <a:cxnSpLocks/>
              <a:stCxn id="48" idx="5"/>
              <a:endCxn id="51" idx="1"/>
            </p:cNvCxnSpPr>
            <p:nvPr/>
          </p:nvCxnSpPr>
          <p:spPr bwMode="auto">
            <a:xfrm>
              <a:off x="2401980" y="2735376"/>
              <a:ext cx="1673223" cy="138884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1889EBF-8839-4DC9-B631-EF550B59D56A}"/>
                </a:ext>
              </a:extLst>
            </p:cNvPr>
            <p:cNvCxnSpPr>
              <a:cxnSpLocks/>
              <a:stCxn id="48" idx="4"/>
              <a:endCxn id="50" idx="0"/>
            </p:cNvCxnSpPr>
            <p:nvPr/>
          </p:nvCxnSpPr>
          <p:spPr bwMode="auto">
            <a:xfrm flipH="1">
              <a:off x="2267953" y="2788940"/>
              <a:ext cx="4711" cy="128012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03823A1-8D4B-4B50-9ABE-23800B454499}"/>
                </a:ext>
              </a:extLst>
            </p:cNvPr>
            <p:cNvCxnSpPr>
              <a:cxnSpLocks/>
              <a:stCxn id="51" idx="2"/>
              <a:endCxn id="50" idx="6"/>
            </p:cNvCxnSpPr>
            <p:nvPr/>
          </p:nvCxnSpPr>
          <p:spPr bwMode="auto">
            <a:xfrm flipH="1" flipV="1">
              <a:off x="2450833" y="4251941"/>
              <a:ext cx="1570806" cy="15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94044E5-42F7-4A8D-A276-DAF6B3F29E80}"/>
                </a:ext>
              </a:extLst>
            </p:cNvPr>
            <p:cNvCxnSpPr>
              <a:cxnSpLocks/>
              <a:stCxn id="50" idx="7"/>
              <a:endCxn id="49" idx="3"/>
            </p:cNvCxnSpPr>
            <p:nvPr/>
          </p:nvCxnSpPr>
          <p:spPr bwMode="auto">
            <a:xfrm flipV="1">
              <a:off x="2397269" y="2731384"/>
              <a:ext cx="1681559" cy="13912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9984AB1-4F9F-440D-B65C-A3602C2B42D5}"/>
                </a:ext>
              </a:extLst>
            </p:cNvPr>
            <p:cNvCxnSpPr>
              <a:cxnSpLocks/>
              <a:stCxn id="48" idx="6"/>
              <a:endCxn id="49" idx="2"/>
            </p:cNvCxnSpPr>
            <p:nvPr/>
          </p:nvCxnSpPr>
          <p:spPr bwMode="auto">
            <a:xfrm flipV="1">
              <a:off x="2455544" y="2602068"/>
              <a:ext cx="1569720" cy="399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32CEEBC-A852-441D-A34F-3BE794E4AC96}"/>
                </a:ext>
              </a:extLst>
            </p:cNvPr>
            <p:cNvCxnSpPr>
              <a:cxnSpLocks/>
              <a:stCxn id="49" idx="4"/>
              <a:endCxn id="51" idx="0"/>
            </p:cNvCxnSpPr>
            <p:nvPr/>
          </p:nvCxnSpPr>
          <p:spPr bwMode="auto">
            <a:xfrm flipH="1">
              <a:off x="4204519" y="2784948"/>
              <a:ext cx="3625" cy="128570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91B86C2F-9BE2-4308-B861-33198C7AD240}"/>
              </a:ext>
            </a:extLst>
          </p:cNvPr>
          <p:cNvSpPr/>
          <p:nvPr/>
        </p:nvSpPr>
        <p:spPr>
          <a:xfrm>
            <a:off x="4910322" y="2650305"/>
            <a:ext cx="365760" cy="3657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E0E4F91-CE29-4227-B391-54FD151CEC14}"/>
              </a:ext>
            </a:extLst>
          </p:cNvPr>
          <p:cNvSpPr/>
          <p:nvPr/>
        </p:nvSpPr>
        <p:spPr>
          <a:xfrm>
            <a:off x="6845802" y="2646313"/>
            <a:ext cx="365760" cy="3657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1BCF230-41E9-48F7-8BE4-57DE399538FA}"/>
              </a:ext>
            </a:extLst>
          </p:cNvPr>
          <p:cNvSpPr/>
          <p:nvPr/>
        </p:nvSpPr>
        <p:spPr>
          <a:xfrm>
            <a:off x="4905611" y="4296186"/>
            <a:ext cx="365760" cy="3657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8E3D568-B30E-4442-9678-9CEC499DF7F8}"/>
              </a:ext>
            </a:extLst>
          </p:cNvPr>
          <p:cNvSpPr/>
          <p:nvPr/>
        </p:nvSpPr>
        <p:spPr>
          <a:xfrm>
            <a:off x="6842177" y="4297779"/>
            <a:ext cx="365760" cy="3657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496C571-0CB2-449B-AE15-092391D74523}"/>
              </a:ext>
            </a:extLst>
          </p:cNvPr>
          <p:cNvCxnSpPr>
            <a:cxnSpLocks/>
            <a:stCxn id="61" idx="5"/>
            <a:endCxn id="74" idx="1"/>
          </p:cNvCxnSpPr>
          <p:nvPr/>
        </p:nvCxnSpPr>
        <p:spPr bwMode="auto">
          <a:xfrm>
            <a:off x="5222518" y="2962501"/>
            <a:ext cx="1673223" cy="13888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D07C84F-EF9D-4AEE-9212-A5A08B75C1E8}"/>
              </a:ext>
            </a:extLst>
          </p:cNvPr>
          <p:cNvCxnSpPr>
            <a:cxnSpLocks/>
            <a:stCxn id="63" idx="7"/>
            <a:endCxn id="62" idx="3"/>
          </p:cNvCxnSpPr>
          <p:nvPr/>
        </p:nvCxnSpPr>
        <p:spPr bwMode="auto">
          <a:xfrm flipV="1">
            <a:off x="5217807" y="2958509"/>
            <a:ext cx="1681559" cy="13912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2594A918-4B7E-4A06-9C6A-3FEFCF044580}"/>
              </a:ext>
            </a:extLst>
          </p:cNvPr>
          <p:cNvSpPr/>
          <p:nvPr/>
        </p:nvSpPr>
        <p:spPr>
          <a:xfrm>
            <a:off x="8000083" y="2658130"/>
            <a:ext cx="365760" cy="3657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3748999-E9EA-44AC-8D75-F06D734CB90C}"/>
              </a:ext>
            </a:extLst>
          </p:cNvPr>
          <p:cNvSpPr/>
          <p:nvPr/>
        </p:nvSpPr>
        <p:spPr>
          <a:xfrm>
            <a:off x="9935563" y="2654138"/>
            <a:ext cx="365760" cy="3657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6F6AE71-0021-4A00-870B-93A02E6ED6A4}"/>
              </a:ext>
            </a:extLst>
          </p:cNvPr>
          <p:cNvSpPr/>
          <p:nvPr/>
        </p:nvSpPr>
        <p:spPr>
          <a:xfrm>
            <a:off x="7995372" y="4304011"/>
            <a:ext cx="365760" cy="3657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9F6439D-B794-4269-AE2A-481D4A8EEE1D}"/>
              </a:ext>
            </a:extLst>
          </p:cNvPr>
          <p:cNvSpPr/>
          <p:nvPr/>
        </p:nvSpPr>
        <p:spPr>
          <a:xfrm>
            <a:off x="9931938" y="4305604"/>
            <a:ext cx="365760" cy="3657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4B3D9787-25F3-47BC-AACB-CA5F8F3D1658}"/>
              </a:ext>
            </a:extLst>
          </p:cNvPr>
          <p:cNvSpPr/>
          <p:nvPr/>
        </p:nvSpPr>
        <p:spPr bwMode="auto">
          <a:xfrm>
            <a:off x="8354096" y="2857834"/>
            <a:ext cx="583533" cy="1588169"/>
          </a:xfrm>
          <a:custGeom>
            <a:avLst/>
            <a:gdLst>
              <a:gd name="connsiteX0" fmla="*/ 0 w 583533"/>
              <a:gd name="connsiteY0" fmla="*/ 0 h 1588169"/>
              <a:gd name="connsiteX1" fmla="*/ 583531 w 583533"/>
              <a:gd name="connsiteY1" fmla="*/ 745958 h 1588169"/>
              <a:gd name="connsiteX2" fmla="*/ 6015 w 583533"/>
              <a:gd name="connsiteY2" fmla="*/ 1588169 h 1588169"/>
              <a:gd name="connsiteX0" fmla="*/ 0 w 583533"/>
              <a:gd name="connsiteY0" fmla="*/ 0 h 1588169"/>
              <a:gd name="connsiteX1" fmla="*/ 583531 w 583533"/>
              <a:gd name="connsiteY1" fmla="*/ 806116 h 1588169"/>
              <a:gd name="connsiteX2" fmla="*/ 6015 w 583533"/>
              <a:gd name="connsiteY2" fmla="*/ 1588169 h 1588169"/>
              <a:gd name="connsiteX0" fmla="*/ 0 w 583533"/>
              <a:gd name="connsiteY0" fmla="*/ 0 h 1588169"/>
              <a:gd name="connsiteX1" fmla="*/ 583531 w 583533"/>
              <a:gd name="connsiteY1" fmla="*/ 806116 h 1588169"/>
              <a:gd name="connsiteX2" fmla="*/ 6015 w 583533"/>
              <a:gd name="connsiteY2" fmla="*/ 1588169 h 1588169"/>
              <a:gd name="connsiteX0" fmla="*/ 0 w 583533"/>
              <a:gd name="connsiteY0" fmla="*/ 0 h 1588169"/>
              <a:gd name="connsiteX1" fmla="*/ 583531 w 583533"/>
              <a:gd name="connsiteY1" fmla="*/ 806116 h 1588169"/>
              <a:gd name="connsiteX2" fmla="*/ 6015 w 583533"/>
              <a:gd name="connsiteY2" fmla="*/ 1588169 h 1588169"/>
              <a:gd name="connsiteX0" fmla="*/ 0 w 583533"/>
              <a:gd name="connsiteY0" fmla="*/ 0 h 1588169"/>
              <a:gd name="connsiteX1" fmla="*/ 583531 w 583533"/>
              <a:gd name="connsiteY1" fmla="*/ 806116 h 1588169"/>
              <a:gd name="connsiteX2" fmla="*/ 6015 w 583533"/>
              <a:gd name="connsiteY2" fmla="*/ 1588169 h 158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533" h="1588169">
                <a:moveTo>
                  <a:pt x="0" y="0"/>
                </a:moveTo>
                <a:cubicBezTo>
                  <a:pt x="321343" y="150394"/>
                  <a:pt x="582529" y="150395"/>
                  <a:pt x="583531" y="806116"/>
                </a:cubicBezTo>
                <a:cubicBezTo>
                  <a:pt x="584533" y="1461837"/>
                  <a:pt x="325353" y="1425743"/>
                  <a:pt x="6015" y="1588169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AC3F3921-08FC-43E0-93A4-E111DDDF19E2}"/>
              </a:ext>
            </a:extLst>
          </p:cNvPr>
          <p:cNvSpPr/>
          <p:nvPr/>
        </p:nvSpPr>
        <p:spPr bwMode="auto">
          <a:xfrm rot="10800000">
            <a:off x="9359066" y="2907559"/>
            <a:ext cx="583533" cy="1588169"/>
          </a:xfrm>
          <a:custGeom>
            <a:avLst/>
            <a:gdLst>
              <a:gd name="connsiteX0" fmla="*/ 0 w 583533"/>
              <a:gd name="connsiteY0" fmla="*/ 0 h 1588169"/>
              <a:gd name="connsiteX1" fmla="*/ 583531 w 583533"/>
              <a:gd name="connsiteY1" fmla="*/ 745958 h 1588169"/>
              <a:gd name="connsiteX2" fmla="*/ 6015 w 583533"/>
              <a:gd name="connsiteY2" fmla="*/ 1588169 h 1588169"/>
              <a:gd name="connsiteX0" fmla="*/ 0 w 583533"/>
              <a:gd name="connsiteY0" fmla="*/ 0 h 1588169"/>
              <a:gd name="connsiteX1" fmla="*/ 583531 w 583533"/>
              <a:gd name="connsiteY1" fmla="*/ 806116 h 1588169"/>
              <a:gd name="connsiteX2" fmla="*/ 6015 w 583533"/>
              <a:gd name="connsiteY2" fmla="*/ 1588169 h 1588169"/>
              <a:gd name="connsiteX0" fmla="*/ 0 w 583533"/>
              <a:gd name="connsiteY0" fmla="*/ 0 h 1588169"/>
              <a:gd name="connsiteX1" fmla="*/ 583531 w 583533"/>
              <a:gd name="connsiteY1" fmla="*/ 806116 h 1588169"/>
              <a:gd name="connsiteX2" fmla="*/ 6015 w 583533"/>
              <a:gd name="connsiteY2" fmla="*/ 1588169 h 1588169"/>
              <a:gd name="connsiteX0" fmla="*/ 0 w 583533"/>
              <a:gd name="connsiteY0" fmla="*/ 0 h 1588169"/>
              <a:gd name="connsiteX1" fmla="*/ 583531 w 583533"/>
              <a:gd name="connsiteY1" fmla="*/ 806116 h 1588169"/>
              <a:gd name="connsiteX2" fmla="*/ 6015 w 583533"/>
              <a:gd name="connsiteY2" fmla="*/ 1588169 h 1588169"/>
              <a:gd name="connsiteX0" fmla="*/ 0 w 583533"/>
              <a:gd name="connsiteY0" fmla="*/ 0 h 1588169"/>
              <a:gd name="connsiteX1" fmla="*/ 583531 w 583533"/>
              <a:gd name="connsiteY1" fmla="*/ 806116 h 1588169"/>
              <a:gd name="connsiteX2" fmla="*/ 6015 w 583533"/>
              <a:gd name="connsiteY2" fmla="*/ 1588169 h 158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533" h="1588169">
                <a:moveTo>
                  <a:pt x="0" y="0"/>
                </a:moveTo>
                <a:cubicBezTo>
                  <a:pt x="321343" y="150394"/>
                  <a:pt x="582529" y="150395"/>
                  <a:pt x="583531" y="806116"/>
                </a:cubicBezTo>
                <a:cubicBezTo>
                  <a:pt x="584533" y="1461837"/>
                  <a:pt x="325353" y="1425743"/>
                  <a:pt x="6015" y="1588169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B389E4F7-90D8-45C4-8BDE-11E5E3D5A958}"/>
              </a:ext>
            </a:extLst>
          </p:cNvPr>
          <p:cNvSpPr/>
          <p:nvPr/>
        </p:nvSpPr>
        <p:spPr bwMode="auto">
          <a:xfrm>
            <a:off x="8860670" y="3956582"/>
            <a:ext cx="613611" cy="241527"/>
          </a:xfrm>
          <a:custGeom>
            <a:avLst/>
            <a:gdLst>
              <a:gd name="connsiteX0" fmla="*/ 0 w 613611"/>
              <a:gd name="connsiteY0" fmla="*/ 175353 h 241527"/>
              <a:gd name="connsiteX1" fmla="*/ 252663 w 613611"/>
              <a:gd name="connsiteY1" fmla="*/ 895 h 241527"/>
              <a:gd name="connsiteX2" fmla="*/ 613611 w 613611"/>
              <a:gd name="connsiteY2" fmla="*/ 241527 h 24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611" h="241527">
                <a:moveTo>
                  <a:pt x="0" y="175353"/>
                </a:moveTo>
                <a:cubicBezTo>
                  <a:pt x="75197" y="82609"/>
                  <a:pt x="150395" y="-10134"/>
                  <a:pt x="252663" y="895"/>
                </a:cubicBezTo>
                <a:cubicBezTo>
                  <a:pt x="354931" y="11924"/>
                  <a:pt x="484271" y="126725"/>
                  <a:pt x="613611" y="241527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08022F48-F81C-4360-9A20-208182075B33}"/>
              </a:ext>
            </a:extLst>
          </p:cNvPr>
          <p:cNvSpPr/>
          <p:nvPr/>
        </p:nvSpPr>
        <p:spPr bwMode="auto">
          <a:xfrm rot="10800000">
            <a:off x="8819018" y="3144126"/>
            <a:ext cx="613611" cy="241527"/>
          </a:xfrm>
          <a:custGeom>
            <a:avLst/>
            <a:gdLst>
              <a:gd name="connsiteX0" fmla="*/ 0 w 613611"/>
              <a:gd name="connsiteY0" fmla="*/ 175353 h 241527"/>
              <a:gd name="connsiteX1" fmla="*/ 252663 w 613611"/>
              <a:gd name="connsiteY1" fmla="*/ 895 h 241527"/>
              <a:gd name="connsiteX2" fmla="*/ 613611 w 613611"/>
              <a:gd name="connsiteY2" fmla="*/ 241527 h 24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611" h="241527">
                <a:moveTo>
                  <a:pt x="0" y="175353"/>
                </a:moveTo>
                <a:cubicBezTo>
                  <a:pt x="75197" y="82609"/>
                  <a:pt x="150395" y="-10134"/>
                  <a:pt x="252663" y="895"/>
                </a:cubicBezTo>
                <a:cubicBezTo>
                  <a:pt x="354931" y="11924"/>
                  <a:pt x="484271" y="126725"/>
                  <a:pt x="613611" y="241527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Rounded Rectangle 42">
            <a:extLst>
              <a:ext uri="{FF2B5EF4-FFF2-40B4-BE49-F238E27FC236}">
                <a16:creationId xmlns:a16="http://schemas.microsoft.com/office/drawing/2014/main" id="{47F1123F-27D8-41A6-92AF-7CB1F26FC020}"/>
              </a:ext>
            </a:extLst>
          </p:cNvPr>
          <p:cNvSpPr/>
          <p:nvPr/>
        </p:nvSpPr>
        <p:spPr>
          <a:xfrm>
            <a:off x="1601586" y="2064768"/>
            <a:ext cx="274320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latin typeface="Arial Narrow" panose="020B0606020202030204" pitchFamily="34" charset="0"/>
              </a:rPr>
              <a:t>LEAST COST TO USE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88" name="Rounded Rectangle 42">
            <a:extLst>
              <a:ext uri="{FF2B5EF4-FFF2-40B4-BE49-F238E27FC236}">
                <a16:creationId xmlns:a16="http://schemas.microsoft.com/office/drawing/2014/main" id="{88FCB572-858C-4942-819D-2031A6599509}"/>
              </a:ext>
            </a:extLst>
          </p:cNvPr>
          <p:cNvSpPr/>
          <p:nvPr/>
        </p:nvSpPr>
        <p:spPr>
          <a:xfrm>
            <a:off x="4686986" y="2064768"/>
            <a:ext cx="274320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latin typeface="Arial Narrow" panose="020B0606020202030204" pitchFamily="34" charset="0"/>
              </a:rPr>
              <a:t>LEAST COST TO BUILD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89" name="Rounded Rectangle 42">
            <a:extLst>
              <a:ext uri="{FF2B5EF4-FFF2-40B4-BE49-F238E27FC236}">
                <a16:creationId xmlns:a16="http://schemas.microsoft.com/office/drawing/2014/main" id="{63385A13-C9AB-4D44-B4FB-C6FFE579D57C}"/>
              </a:ext>
            </a:extLst>
          </p:cNvPr>
          <p:cNvSpPr/>
          <p:nvPr/>
        </p:nvSpPr>
        <p:spPr>
          <a:xfrm>
            <a:off x="7795875" y="2064768"/>
            <a:ext cx="274320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latin typeface="Arial Narrow" panose="020B0606020202030204" pitchFamily="34" charset="0"/>
              </a:rPr>
              <a:t>HYBRID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90" name="Text Box 28">
            <a:extLst>
              <a:ext uri="{FF2B5EF4-FFF2-40B4-BE49-F238E27FC236}">
                <a16:creationId xmlns:a16="http://schemas.microsoft.com/office/drawing/2014/main" id="{D5EBB0D9-D012-4F70-94CE-721D2BC4F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7670" y="4730952"/>
            <a:ext cx="14796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000" b="1" dirty="0">
                <a:latin typeface="Arial Narrow" panose="020B0606020202030204" pitchFamily="34" charset="0"/>
              </a:rPr>
              <a:t>Compromise</a:t>
            </a:r>
            <a:endParaRPr lang="en-US" altLang="en-US" sz="20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Conditions of Usage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For personal and classroom use only</a:t>
            </a:r>
          </a:p>
          <a:p>
            <a:pPr lvl="1" eaLnBrk="1" hangingPunct="1"/>
            <a:r>
              <a:rPr lang="en-US" dirty="0"/>
              <a:t>Excludes any other forms of communication such as conference presentations, published reports and papers.</a:t>
            </a:r>
          </a:p>
          <a:p>
            <a:pPr eaLnBrk="1" hangingPunct="1"/>
            <a:r>
              <a:rPr lang="en-US" dirty="0"/>
              <a:t>No modification and redistribution permitted</a:t>
            </a:r>
          </a:p>
          <a:p>
            <a:pPr lvl="1" eaLnBrk="1" hangingPunct="1"/>
            <a:r>
              <a:rPr lang="en-US" dirty="0"/>
              <a:t>Cannot be published, in whole or in part, in any form (printed or electronic) and on any media without consent.</a:t>
            </a:r>
          </a:p>
          <a:p>
            <a:pPr eaLnBrk="1" hangingPunct="1"/>
            <a:r>
              <a:rPr lang="en-US" dirty="0"/>
              <a:t>Citation</a:t>
            </a:r>
          </a:p>
          <a:p>
            <a:pPr lvl="1" eaLnBrk="1" hangingPunct="1"/>
            <a:r>
              <a:rPr lang="en-US" dirty="0"/>
              <a:t>Dr. Jean-Paul Rodrigue, Dept. of Global Studies &amp; Geography, Hofstra University.</a:t>
            </a:r>
          </a:p>
        </p:txBody>
      </p:sp>
    </p:spTree>
    <p:extLst>
      <p:ext uri="{BB962C8B-B14F-4D97-AF65-F5344CB8AC3E}">
        <p14:creationId xmlns:p14="http://schemas.microsoft.com/office/powerpoint/2010/main" val="154168571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of Territorial Occupation by Transport Networks</a:t>
            </a:r>
          </a:p>
        </p:txBody>
      </p:sp>
      <p:sp>
        <p:nvSpPr>
          <p:cNvPr id="4" name="Action Button: Document 3">
            <a:hlinkClick r:id="rId3" highlightClick="1"/>
            <a:extLst>
              <a:ext uri="{FF2B5EF4-FFF2-40B4-BE49-F238E27FC236}">
                <a16:creationId xmlns:a16="http://schemas.microsoft.com/office/drawing/2014/main" id="{C1F50E3C-9491-44B2-900C-35BAC7974A9E}"/>
              </a:ext>
            </a:extLst>
          </p:cNvPr>
          <p:cNvSpPr/>
          <p:nvPr/>
        </p:nvSpPr>
        <p:spPr bwMode="auto">
          <a:xfrm>
            <a:off x="9293928" y="324853"/>
            <a:ext cx="592153" cy="525046"/>
          </a:xfrm>
          <a:prstGeom prst="actionButtonDocumen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6599DD0A-8146-4728-A115-8F880D8E8C83}"/>
              </a:ext>
            </a:extLst>
          </p:cNvPr>
          <p:cNvSpPr txBox="1"/>
          <p:nvPr/>
        </p:nvSpPr>
        <p:spPr>
          <a:xfrm>
            <a:off x="9994923" y="378589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218" name="Rounded Rectangle 5">
            <a:extLst>
              <a:ext uri="{FF2B5EF4-FFF2-40B4-BE49-F238E27FC236}">
                <a16:creationId xmlns:a16="http://schemas.microsoft.com/office/drawing/2014/main" id="{1C29B89B-ACD9-4613-9EA1-529B14A53156}"/>
              </a:ext>
            </a:extLst>
          </p:cNvPr>
          <p:cNvSpPr/>
          <p:nvPr/>
        </p:nvSpPr>
        <p:spPr>
          <a:xfrm>
            <a:off x="2084677" y="1681287"/>
            <a:ext cx="2743200" cy="1828800"/>
          </a:xfrm>
          <a:prstGeom prst="roundRect">
            <a:avLst>
              <a:gd name="adj" fmla="val 8170"/>
            </a:avLst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ounded Rectangle 5">
            <a:extLst>
              <a:ext uri="{FF2B5EF4-FFF2-40B4-BE49-F238E27FC236}">
                <a16:creationId xmlns:a16="http://schemas.microsoft.com/office/drawing/2014/main" id="{650EEA22-C43D-46B0-9FEE-1D57E24DEC03}"/>
              </a:ext>
            </a:extLst>
          </p:cNvPr>
          <p:cNvSpPr/>
          <p:nvPr/>
        </p:nvSpPr>
        <p:spPr>
          <a:xfrm>
            <a:off x="4908087" y="1681287"/>
            <a:ext cx="2743200" cy="1828800"/>
          </a:xfrm>
          <a:prstGeom prst="roundRect">
            <a:avLst>
              <a:gd name="adj" fmla="val 8170"/>
            </a:avLst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ounded Rectangle 5">
            <a:extLst>
              <a:ext uri="{FF2B5EF4-FFF2-40B4-BE49-F238E27FC236}">
                <a16:creationId xmlns:a16="http://schemas.microsoft.com/office/drawing/2014/main" id="{47315156-1343-4B91-8114-521A17B52A71}"/>
              </a:ext>
            </a:extLst>
          </p:cNvPr>
          <p:cNvSpPr/>
          <p:nvPr/>
        </p:nvSpPr>
        <p:spPr>
          <a:xfrm>
            <a:off x="7731497" y="1681287"/>
            <a:ext cx="2743200" cy="1828800"/>
          </a:xfrm>
          <a:prstGeom prst="roundRect">
            <a:avLst>
              <a:gd name="adj" fmla="val 8170"/>
            </a:avLst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ounded Rectangle 5">
            <a:extLst>
              <a:ext uri="{FF2B5EF4-FFF2-40B4-BE49-F238E27FC236}">
                <a16:creationId xmlns:a16="http://schemas.microsoft.com/office/drawing/2014/main" id="{07E9B660-6B7C-4CF7-A7B2-76EA7C9B009A}"/>
              </a:ext>
            </a:extLst>
          </p:cNvPr>
          <p:cNvSpPr/>
          <p:nvPr/>
        </p:nvSpPr>
        <p:spPr>
          <a:xfrm>
            <a:off x="2084677" y="4252536"/>
            <a:ext cx="2743200" cy="1828800"/>
          </a:xfrm>
          <a:prstGeom prst="roundRect">
            <a:avLst>
              <a:gd name="adj" fmla="val 8170"/>
            </a:avLst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ounded Rectangle 5">
            <a:extLst>
              <a:ext uri="{FF2B5EF4-FFF2-40B4-BE49-F238E27FC236}">
                <a16:creationId xmlns:a16="http://schemas.microsoft.com/office/drawing/2014/main" id="{147B999D-94EF-4730-B0B2-5266E91CABE3}"/>
              </a:ext>
            </a:extLst>
          </p:cNvPr>
          <p:cNvSpPr/>
          <p:nvPr/>
        </p:nvSpPr>
        <p:spPr>
          <a:xfrm>
            <a:off x="4908087" y="4252536"/>
            <a:ext cx="2743200" cy="1828800"/>
          </a:xfrm>
          <a:prstGeom prst="roundRect">
            <a:avLst>
              <a:gd name="adj" fmla="val 8170"/>
            </a:avLst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ounded Rectangle 5">
            <a:extLst>
              <a:ext uri="{FF2B5EF4-FFF2-40B4-BE49-F238E27FC236}">
                <a16:creationId xmlns:a16="http://schemas.microsoft.com/office/drawing/2014/main" id="{C361E1AB-4F56-45D4-9850-75178620B7F5}"/>
              </a:ext>
            </a:extLst>
          </p:cNvPr>
          <p:cNvSpPr/>
          <p:nvPr/>
        </p:nvSpPr>
        <p:spPr>
          <a:xfrm>
            <a:off x="7731497" y="4252536"/>
            <a:ext cx="2743200" cy="1828800"/>
          </a:xfrm>
          <a:prstGeom prst="roundRect">
            <a:avLst>
              <a:gd name="adj" fmla="val 8170"/>
            </a:avLst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2211630A-5D55-4D43-9946-ABC760AEB0FB}"/>
              </a:ext>
            </a:extLst>
          </p:cNvPr>
          <p:cNvSpPr/>
          <p:nvPr/>
        </p:nvSpPr>
        <p:spPr>
          <a:xfrm>
            <a:off x="2084677" y="1326327"/>
            <a:ext cx="2743200" cy="306467"/>
          </a:xfrm>
          <a:prstGeom prst="roundRect">
            <a:avLst/>
          </a:prstGeom>
          <a:solidFill>
            <a:schemeClr val="tx1"/>
          </a:solidFill>
        </p:spPr>
        <p:txBody>
          <a:bodyPr wrap="none" lIns="45720" tIns="0" rIns="45720" bIns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Air Networks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447DE4B7-392F-4D15-BB50-A526B1196AF2}"/>
              </a:ext>
            </a:extLst>
          </p:cNvPr>
          <p:cNvSpPr/>
          <p:nvPr/>
        </p:nvSpPr>
        <p:spPr>
          <a:xfrm>
            <a:off x="4908087" y="1327672"/>
            <a:ext cx="2743200" cy="306467"/>
          </a:xfrm>
          <a:prstGeom prst="roundRect">
            <a:avLst/>
          </a:prstGeom>
          <a:solidFill>
            <a:schemeClr val="tx1"/>
          </a:solidFill>
        </p:spPr>
        <p:txBody>
          <a:bodyPr wrap="none" lIns="45720" tIns="0" rIns="45720" bIns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Maritime Networks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6" name="Rectangle: Rounded Corners 225">
            <a:extLst>
              <a:ext uri="{FF2B5EF4-FFF2-40B4-BE49-F238E27FC236}">
                <a16:creationId xmlns:a16="http://schemas.microsoft.com/office/drawing/2014/main" id="{67ADDD1B-E05C-4C97-BDBE-8AF47A142784}"/>
              </a:ext>
            </a:extLst>
          </p:cNvPr>
          <p:cNvSpPr/>
          <p:nvPr/>
        </p:nvSpPr>
        <p:spPr>
          <a:xfrm>
            <a:off x="7736171" y="1333110"/>
            <a:ext cx="2743200" cy="306467"/>
          </a:xfrm>
          <a:prstGeom prst="roundRect">
            <a:avLst/>
          </a:prstGeom>
          <a:solidFill>
            <a:schemeClr val="tx1"/>
          </a:solidFill>
        </p:spPr>
        <p:txBody>
          <a:bodyPr wrap="none" lIns="45720" tIns="0" rIns="45720" bIns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Logistical Networks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1913F75C-5598-405E-8B6B-1E7250338826}"/>
              </a:ext>
            </a:extLst>
          </p:cNvPr>
          <p:cNvCxnSpPr>
            <a:cxnSpLocks/>
            <a:stCxn id="242" idx="5"/>
            <a:endCxn id="240" idx="1"/>
          </p:cNvCxnSpPr>
          <p:nvPr/>
        </p:nvCxnSpPr>
        <p:spPr>
          <a:xfrm>
            <a:off x="2808843" y="2303604"/>
            <a:ext cx="961329" cy="7465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6A23264F-613C-4EC0-B4DF-932AED09FB9E}"/>
              </a:ext>
            </a:extLst>
          </p:cNvPr>
          <p:cNvCxnSpPr>
            <a:cxnSpLocks/>
            <a:stCxn id="240" idx="0"/>
            <a:endCxn id="239" idx="3"/>
          </p:cNvCxnSpPr>
          <p:nvPr/>
        </p:nvCxnSpPr>
        <p:spPr>
          <a:xfrm flipV="1">
            <a:off x="3834830" y="2212164"/>
            <a:ext cx="319459" cy="8112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63127DF3-A7DB-48B2-BC92-F4FA4A5078E5}"/>
              </a:ext>
            </a:extLst>
          </p:cNvPr>
          <p:cNvCxnSpPr>
            <a:cxnSpLocks/>
            <a:stCxn id="239" idx="2"/>
            <a:endCxn id="242" idx="6"/>
          </p:cNvCxnSpPr>
          <p:nvPr/>
        </p:nvCxnSpPr>
        <p:spPr>
          <a:xfrm flipH="1">
            <a:off x="2835625" y="2147506"/>
            <a:ext cx="1291882" cy="91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BD9811B5-763D-41C9-BBD6-AEC5EC7A85C0}"/>
              </a:ext>
            </a:extLst>
          </p:cNvPr>
          <p:cNvCxnSpPr>
            <a:cxnSpLocks/>
            <a:stCxn id="242" idx="1"/>
            <a:endCxn id="243" idx="5"/>
          </p:cNvCxnSpPr>
          <p:nvPr/>
        </p:nvCxnSpPr>
        <p:spPr>
          <a:xfrm flipH="1" flipV="1">
            <a:off x="2489081" y="2074079"/>
            <a:ext cx="190446" cy="1002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178D3E62-FE24-48E6-B3E1-71C48116619C}"/>
              </a:ext>
            </a:extLst>
          </p:cNvPr>
          <p:cNvCxnSpPr>
            <a:cxnSpLocks/>
            <a:stCxn id="242" idx="3"/>
            <a:endCxn id="247" idx="7"/>
          </p:cNvCxnSpPr>
          <p:nvPr/>
        </p:nvCxnSpPr>
        <p:spPr>
          <a:xfrm flipH="1">
            <a:off x="2494725" y="2303604"/>
            <a:ext cx="184802" cy="2656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E7A57C21-F4BD-4E79-BBC0-87FD53979CC3}"/>
              </a:ext>
            </a:extLst>
          </p:cNvPr>
          <p:cNvCxnSpPr>
            <a:cxnSpLocks/>
            <a:stCxn id="240" idx="2"/>
            <a:endCxn id="248" idx="6"/>
          </p:cNvCxnSpPr>
          <p:nvPr/>
        </p:nvCxnSpPr>
        <p:spPr>
          <a:xfrm flipH="1">
            <a:off x="3113282" y="3114845"/>
            <a:ext cx="630108" cy="794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0B606E15-45F2-4220-A869-093C01BA95DB}"/>
              </a:ext>
            </a:extLst>
          </p:cNvPr>
          <p:cNvCxnSpPr>
            <a:cxnSpLocks/>
            <a:stCxn id="250" idx="2"/>
            <a:endCxn id="240" idx="6"/>
          </p:cNvCxnSpPr>
          <p:nvPr/>
        </p:nvCxnSpPr>
        <p:spPr>
          <a:xfrm flipH="1" flipV="1">
            <a:off x="3926270" y="3114845"/>
            <a:ext cx="422655" cy="439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0547CE3D-C8B7-41BA-8B46-E279BD9A9010}"/>
              </a:ext>
            </a:extLst>
          </p:cNvPr>
          <p:cNvCxnSpPr>
            <a:cxnSpLocks/>
            <a:stCxn id="249" idx="3"/>
            <a:endCxn id="240" idx="7"/>
          </p:cNvCxnSpPr>
          <p:nvPr/>
        </p:nvCxnSpPr>
        <p:spPr>
          <a:xfrm flipH="1">
            <a:off x="3899488" y="2890092"/>
            <a:ext cx="362406" cy="1600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DBD8408C-6B9A-4292-8846-48B1E84412CE}"/>
              </a:ext>
            </a:extLst>
          </p:cNvPr>
          <p:cNvCxnSpPr>
            <a:cxnSpLocks/>
            <a:stCxn id="246" idx="1"/>
            <a:endCxn id="239" idx="5"/>
          </p:cNvCxnSpPr>
          <p:nvPr/>
        </p:nvCxnSpPr>
        <p:spPr>
          <a:xfrm flipH="1" flipV="1">
            <a:off x="4283605" y="2212164"/>
            <a:ext cx="153987" cy="1583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0E867A92-9D8D-431E-8A92-1D5F68A32A7B}"/>
              </a:ext>
            </a:extLst>
          </p:cNvPr>
          <p:cNvCxnSpPr>
            <a:cxnSpLocks/>
            <a:stCxn id="245" idx="3"/>
            <a:endCxn id="239" idx="7"/>
          </p:cNvCxnSpPr>
          <p:nvPr/>
        </p:nvCxnSpPr>
        <p:spPr>
          <a:xfrm flipH="1">
            <a:off x="4283605" y="1936919"/>
            <a:ext cx="153987" cy="1459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1FC2B4A8-0D6F-4851-A71B-B5C079A94EF9}"/>
              </a:ext>
            </a:extLst>
          </p:cNvPr>
          <p:cNvCxnSpPr>
            <a:cxnSpLocks/>
            <a:stCxn id="242" idx="2"/>
            <a:endCxn id="244" idx="2"/>
          </p:cNvCxnSpPr>
          <p:nvPr/>
        </p:nvCxnSpPr>
        <p:spPr>
          <a:xfrm>
            <a:off x="2652745" y="2238946"/>
            <a:ext cx="526270" cy="968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A41C1C56-EAE1-4E1F-9F75-DFC06EE73023}"/>
              </a:ext>
            </a:extLst>
          </p:cNvPr>
          <p:cNvCxnSpPr>
            <a:cxnSpLocks/>
            <a:stCxn id="248" idx="1"/>
            <a:endCxn id="247" idx="5"/>
          </p:cNvCxnSpPr>
          <p:nvPr/>
        </p:nvCxnSpPr>
        <p:spPr>
          <a:xfrm flipH="1" flipV="1">
            <a:off x="2494725" y="2666277"/>
            <a:ext cx="501484" cy="4794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>
            <a:extLst>
              <a:ext uri="{FF2B5EF4-FFF2-40B4-BE49-F238E27FC236}">
                <a16:creationId xmlns:a16="http://schemas.microsoft.com/office/drawing/2014/main" id="{754EA638-953A-44E9-97E7-9126D864B23E}"/>
              </a:ext>
            </a:extLst>
          </p:cNvPr>
          <p:cNvSpPr/>
          <p:nvPr/>
        </p:nvSpPr>
        <p:spPr>
          <a:xfrm>
            <a:off x="4127507" y="2056066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517FC712-1AAA-43DF-8F13-4E45A061208D}"/>
              </a:ext>
            </a:extLst>
          </p:cNvPr>
          <p:cNvSpPr/>
          <p:nvPr/>
        </p:nvSpPr>
        <p:spPr>
          <a:xfrm>
            <a:off x="3743390" y="3023405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FEDE2F50-4563-4C5F-ABA1-A1446A062278}"/>
              </a:ext>
            </a:extLst>
          </p:cNvPr>
          <p:cNvCxnSpPr>
            <a:cxnSpLocks/>
            <a:stCxn id="242" idx="7"/>
            <a:endCxn id="251" idx="3"/>
          </p:cNvCxnSpPr>
          <p:nvPr/>
        </p:nvCxnSpPr>
        <p:spPr>
          <a:xfrm flipV="1">
            <a:off x="2808843" y="2013969"/>
            <a:ext cx="134656" cy="1603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Oval 241">
            <a:extLst>
              <a:ext uri="{FF2B5EF4-FFF2-40B4-BE49-F238E27FC236}">
                <a16:creationId xmlns:a16="http://schemas.microsoft.com/office/drawing/2014/main" id="{0AEB903C-36DF-45EB-AED2-D3B2D8BC7786}"/>
              </a:ext>
            </a:extLst>
          </p:cNvPr>
          <p:cNvSpPr/>
          <p:nvPr/>
        </p:nvSpPr>
        <p:spPr>
          <a:xfrm>
            <a:off x="2652745" y="2147506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DE355989-D82E-453A-ABF0-26B215A08B83}"/>
              </a:ext>
            </a:extLst>
          </p:cNvPr>
          <p:cNvSpPr/>
          <p:nvPr/>
        </p:nvSpPr>
        <p:spPr>
          <a:xfrm>
            <a:off x="2372008" y="1957006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04CE0D0E-C8F9-4926-8B73-CB5D58288E65}"/>
              </a:ext>
            </a:extLst>
          </p:cNvPr>
          <p:cNvSpPr/>
          <p:nvPr/>
        </p:nvSpPr>
        <p:spPr>
          <a:xfrm>
            <a:off x="3179015" y="2267236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FA52D19B-81CA-475A-99A8-A5B2862F6A4E}"/>
              </a:ext>
            </a:extLst>
          </p:cNvPr>
          <p:cNvSpPr/>
          <p:nvPr/>
        </p:nvSpPr>
        <p:spPr>
          <a:xfrm>
            <a:off x="4417505" y="1819846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1FB993BF-916C-464D-AC3E-C73EC61C057C}"/>
              </a:ext>
            </a:extLst>
          </p:cNvPr>
          <p:cNvSpPr/>
          <p:nvPr/>
        </p:nvSpPr>
        <p:spPr>
          <a:xfrm>
            <a:off x="4417505" y="2350381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9CDD60A9-2CF5-48C6-9D7E-8AB19819B411}"/>
              </a:ext>
            </a:extLst>
          </p:cNvPr>
          <p:cNvSpPr/>
          <p:nvPr/>
        </p:nvSpPr>
        <p:spPr>
          <a:xfrm>
            <a:off x="2377652" y="2549204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88E97B64-A878-463E-A269-BBA0AF5D9C12}"/>
              </a:ext>
            </a:extLst>
          </p:cNvPr>
          <p:cNvSpPr/>
          <p:nvPr/>
        </p:nvSpPr>
        <p:spPr>
          <a:xfrm>
            <a:off x="2976122" y="3125673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F17D84AC-1307-450B-8ED9-9F2E1DD96A9E}"/>
              </a:ext>
            </a:extLst>
          </p:cNvPr>
          <p:cNvSpPr/>
          <p:nvPr/>
        </p:nvSpPr>
        <p:spPr>
          <a:xfrm>
            <a:off x="4241807" y="2773019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16AB2CFF-5002-4B13-AA6A-5AC37E78B8FC}"/>
              </a:ext>
            </a:extLst>
          </p:cNvPr>
          <p:cNvSpPr/>
          <p:nvPr/>
        </p:nvSpPr>
        <p:spPr>
          <a:xfrm>
            <a:off x="4348925" y="3090194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7A9D2BE4-A78D-4A9C-B713-95A5EA180A26}"/>
              </a:ext>
            </a:extLst>
          </p:cNvPr>
          <p:cNvSpPr/>
          <p:nvPr/>
        </p:nvSpPr>
        <p:spPr>
          <a:xfrm>
            <a:off x="2923412" y="1896896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86397CD1-2352-4098-B816-8968C7424751}"/>
              </a:ext>
            </a:extLst>
          </p:cNvPr>
          <p:cNvSpPr txBox="1"/>
          <p:nvPr/>
        </p:nvSpPr>
        <p:spPr>
          <a:xfrm>
            <a:off x="2117164" y="3502549"/>
            <a:ext cx="2637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Nodal hierarchy (hub-and-spoke)</a:t>
            </a:r>
          </a:p>
        </p:txBody>
      </p:sp>
      <p:sp>
        <p:nvSpPr>
          <p:cNvPr id="253" name="Freeform: Shape 252">
            <a:extLst>
              <a:ext uri="{FF2B5EF4-FFF2-40B4-BE49-F238E27FC236}">
                <a16:creationId xmlns:a16="http://schemas.microsoft.com/office/drawing/2014/main" id="{3B845B92-FCA6-4A42-B738-05F3372F12BF}"/>
              </a:ext>
            </a:extLst>
          </p:cNvPr>
          <p:cNvSpPr/>
          <p:nvPr/>
        </p:nvSpPr>
        <p:spPr>
          <a:xfrm>
            <a:off x="5247204" y="2130663"/>
            <a:ext cx="1808233" cy="998620"/>
          </a:xfrm>
          <a:custGeom>
            <a:avLst/>
            <a:gdLst>
              <a:gd name="connsiteX0" fmla="*/ 1466976 w 1479008"/>
              <a:gd name="connsiteY0" fmla="*/ 0 h 313229"/>
              <a:gd name="connsiteX1" fmla="*/ 865397 w 1479008"/>
              <a:gd name="connsiteY1" fmla="*/ 60158 h 313229"/>
              <a:gd name="connsiteX2" fmla="*/ 5139 w 1479008"/>
              <a:gd name="connsiteY2" fmla="*/ 282742 h 313229"/>
              <a:gd name="connsiteX3" fmla="*/ 1292518 w 1479008"/>
              <a:gd name="connsiteY3" fmla="*/ 306805 h 313229"/>
              <a:gd name="connsiteX4" fmla="*/ 1202281 w 1479008"/>
              <a:gd name="connsiteY4" fmla="*/ 240631 h 313229"/>
              <a:gd name="connsiteX5" fmla="*/ 1479008 w 1479008"/>
              <a:gd name="connsiteY5" fmla="*/ 60158 h 313229"/>
              <a:gd name="connsiteX0" fmla="*/ 1466976 w 1479008"/>
              <a:gd name="connsiteY0" fmla="*/ 0 h 318415"/>
              <a:gd name="connsiteX1" fmla="*/ 865397 w 1479008"/>
              <a:gd name="connsiteY1" fmla="*/ 60158 h 318415"/>
              <a:gd name="connsiteX2" fmla="*/ 5139 w 1479008"/>
              <a:gd name="connsiteY2" fmla="*/ 282742 h 318415"/>
              <a:gd name="connsiteX3" fmla="*/ 1292518 w 1479008"/>
              <a:gd name="connsiteY3" fmla="*/ 306805 h 318415"/>
              <a:gd name="connsiteX4" fmla="*/ 1250407 w 1479008"/>
              <a:gd name="connsiteY4" fmla="*/ 168442 h 318415"/>
              <a:gd name="connsiteX5" fmla="*/ 1479008 w 1479008"/>
              <a:gd name="connsiteY5" fmla="*/ 60158 h 318415"/>
              <a:gd name="connsiteX0" fmla="*/ 1466845 w 1478877"/>
              <a:gd name="connsiteY0" fmla="*/ 0 h 343048"/>
              <a:gd name="connsiteX1" fmla="*/ 865266 w 1478877"/>
              <a:gd name="connsiteY1" fmla="*/ 60158 h 343048"/>
              <a:gd name="connsiteX2" fmla="*/ 5008 w 1478877"/>
              <a:gd name="connsiteY2" fmla="*/ 282742 h 343048"/>
              <a:gd name="connsiteX3" fmla="*/ 1286371 w 1478877"/>
              <a:gd name="connsiteY3" fmla="*/ 336884 h 343048"/>
              <a:gd name="connsiteX4" fmla="*/ 1250276 w 1478877"/>
              <a:gd name="connsiteY4" fmla="*/ 168442 h 343048"/>
              <a:gd name="connsiteX5" fmla="*/ 1478877 w 1478877"/>
              <a:gd name="connsiteY5" fmla="*/ 60158 h 343048"/>
              <a:gd name="connsiteX0" fmla="*/ 1843886 w 1855918"/>
              <a:gd name="connsiteY0" fmla="*/ 0 h 998733"/>
              <a:gd name="connsiteX1" fmla="*/ 1242307 w 1855918"/>
              <a:gd name="connsiteY1" fmla="*/ 60158 h 998733"/>
              <a:gd name="connsiteX2" fmla="*/ 382049 w 1855918"/>
              <a:gd name="connsiteY2" fmla="*/ 282742 h 998733"/>
              <a:gd name="connsiteX3" fmla="*/ 69228 w 1855918"/>
              <a:gd name="connsiteY3" fmla="*/ 998620 h 998733"/>
              <a:gd name="connsiteX4" fmla="*/ 1663412 w 1855918"/>
              <a:gd name="connsiteY4" fmla="*/ 336884 h 998733"/>
              <a:gd name="connsiteX5" fmla="*/ 1627317 w 1855918"/>
              <a:gd name="connsiteY5" fmla="*/ 168442 h 998733"/>
              <a:gd name="connsiteX6" fmla="*/ 1855918 w 1855918"/>
              <a:gd name="connsiteY6" fmla="*/ 60158 h 998733"/>
              <a:gd name="connsiteX0" fmla="*/ 1849014 w 1861046"/>
              <a:gd name="connsiteY0" fmla="*/ 0 h 1005141"/>
              <a:gd name="connsiteX1" fmla="*/ 1247435 w 1861046"/>
              <a:gd name="connsiteY1" fmla="*/ 60158 h 1005141"/>
              <a:gd name="connsiteX2" fmla="*/ 387177 w 1861046"/>
              <a:gd name="connsiteY2" fmla="*/ 282742 h 1005141"/>
              <a:gd name="connsiteX3" fmla="*/ 381161 w 1861046"/>
              <a:gd name="connsiteY3" fmla="*/ 667752 h 1005141"/>
              <a:gd name="connsiteX4" fmla="*/ 74356 w 1861046"/>
              <a:gd name="connsiteY4" fmla="*/ 998620 h 1005141"/>
              <a:gd name="connsiteX5" fmla="*/ 1668540 w 1861046"/>
              <a:gd name="connsiteY5" fmla="*/ 336884 h 1005141"/>
              <a:gd name="connsiteX6" fmla="*/ 1632445 w 1861046"/>
              <a:gd name="connsiteY6" fmla="*/ 168442 h 1005141"/>
              <a:gd name="connsiteX7" fmla="*/ 1861046 w 1861046"/>
              <a:gd name="connsiteY7" fmla="*/ 60158 h 1005141"/>
              <a:gd name="connsiteX0" fmla="*/ 1849014 w 1861046"/>
              <a:gd name="connsiteY0" fmla="*/ 0 h 1005141"/>
              <a:gd name="connsiteX1" fmla="*/ 1247435 w 1861046"/>
              <a:gd name="connsiteY1" fmla="*/ 60158 h 1005141"/>
              <a:gd name="connsiteX2" fmla="*/ 387177 w 1861046"/>
              <a:gd name="connsiteY2" fmla="*/ 282742 h 1005141"/>
              <a:gd name="connsiteX3" fmla="*/ 381161 w 1861046"/>
              <a:gd name="connsiteY3" fmla="*/ 667752 h 1005141"/>
              <a:gd name="connsiteX4" fmla="*/ 74356 w 1861046"/>
              <a:gd name="connsiteY4" fmla="*/ 998620 h 1005141"/>
              <a:gd name="connsiteX5" fmla="*/ 1668540 w 1861046"/>
              <a:gd name="connsiteY5" fmla="*/ 336884 h 1005141"/>
              <a:gd name="connsiteX6" fmla="*/ 1632445 w 1861046"/>
              <a:gd name="connsiteY6" fmla="*/ 168442 h 1005141"/>
              <a:gd name="connsiteX7" fmla="*/ 1861046 w 1861046"/>
              <a:gd name="connsiteY7" fmla="*/ 60158 h 1005141"/>
              <a:gd name="connsiteX0" fmla="*/ 1849014 w 1861046"/>
              <a:gd name="connsiteY0" fmla="*/ 0 h 1005141"/>
              <a:gd name="connsiteX1" fmla="*/ 1247435 w 1861046"/>
              <a:gd name="connsiteY1" fmla="*/ 60158 h 1005141"/>
              <a:gd name="connsiteX2" fmla="*/ 387177 w 1861046"/>
              <a:gd name="connsiteY2" fmla="*/ 282742 h 1005141"/>
              <a:gd name="connsiteX3" fmla="*/ 381161 w 1861046"/>
              <a:gd name="connsiteY3" fmla="*/ 667752 h 1005141"/>
              <a:gd name="connsiteX4" fmla="*/ 74356 w 1861046"/>
              <a:gd name="connsiteY4" fmla="*/ 998620 h 1005141"/>
              <a:gd name="connsiteX5" fmla="*/ 1668540 w 1861046"/>
              <a:gd name="connsiteY5" fmla="*/ 336884 h 1005141"/>
              <a:gd name="connsiteX6" fmla="*/ 1632445 w 1861046"/>
              <a:gd name="connsiteY6" fmla="*/ 168442 h 1005141"/>
              <a:gd name="connsiteX7" fmla="*/ 1861046 w 1861046"/>
              <a:gd name="connsiteY7" fmla="*/ 60158 h 1005141"/>
              <a:gd name="connsiteX0" fmla="*/ 1796201 w 1808233"/>
              <a:gd name="connsiteY0" fmla="*/ 0 h 998620"/>
              <a:gd name="connsiteX1" fmla="*/ 1194622 w 1808233"/>
              <a:gd name="connsiteY1" fmla="*/ 60158 h 998620"/>
              <a:gd name="connsiteX2" fmla="*/ 334364 w 1808233"/>
              <a:gd name="connsiteY2" fmla="*/ 282742 h 998620"/>
              <a:gd name="connsiteX3" fmla="*/ 328348 w 1808233"/>
              <a:gd name="connsiteY3" fmla="*/ 667752 h 998620"/>
              <a:gd name="connsiteX4" fmla="*/ 21543 w 1808233"/>
              <a:gd name="connsiteY4" fmla="*/ 998620 h 998620"/>
              <a:gd name="connsiteX5" fmla="*/ 1615727 w 1808233"/>
              <a:gd name="connsiteY5" fmla="*/ 336884 h 998620"/>
              <a:gd name="connsiteX6" fmla="*/ 1579632 w 1808233"/>
              <a:gd name="connsiteY6" fmla="*/ 168442 h 998620"/>
              <a:gd name="connsiteX7" fmla="*/ 1808233 w 1808233"/>
              <a:gd name="connsiteY7" fmla="*/ 60158 h 99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8233" h="998620">
                <a:moveTo>
                  <a:pt x="1796201" y="0"/>
                </a:moveTo>
                <a:cubicBezTo>
                  <a:pt x="1617231" y="6517"/>
                  <a:pt x="1438261" y="13034"/>
                  <a:pt x="1194622" y="60158"/>
                </a:cubicBezTo>
                <a:cubicBezTo>
                  <a:pt x="950983" y="107282"/>
                  <a:pt x="376474" y="175460"/>
                  <a:pt x="334364" y="282742"/>
                </a:cubicBezTo>
                <a:cubicBezTo>
                  <a:pt x="292254" y="390024"/>
                  <a:pt x="380485" y="548439"/>
                  <a:pt x="328348" y="667752"/>
                </a:cubicBezTo>
                <a:cubicBezTo>
                  <a:pt x="276211" y="787065"/>
                  <a:pt x="-91754" y="965533"/>
                  <a:pt x="21543" y="998620"/>
                </a:cubicBezTo>
                <a:cubicBezTo>
                  <a:pt x="285235" y="947486"/>
                  <a:pt x="1626756" y="397042"/>
                  <a:pt x="1615727" y="336884"/>
                </a:cubicBezTo>
                <a:cubicBezTo>
                  <a:pt x="1604698" y="276726"/>
                  <a:pt x="1547548" y="214563"/>
                  <a:pt x="1579632" y="168442"/>
                </a:cubicBezTo>
                <a:cubicBezTo>
                  <a:pt x="1611716" y="122321"/>
                  <a:pt x="1685410" y="129840"/>
                  <a:pt x="1808233" y="6015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30FE7954-2C05-4506-A85A-35AA0023EA08}"/>
              </a:ext>
            </a:extLst>
          </p:cNvPr>
          <p:cNvSpPr/>
          <p:nvPr/>
        </p:nvSpPr>
        <p:spPr>
          <a:xfrm>
            <a:off x="5217211" y="2034409"/>
            <a:ext cx="506129" cy="1070811"/>
          </a:xfrm>
          <a:custGeom>
            <a:avLst/>
            <a:gdLst>
              <a:gd name="connsiteX0" fmla="*/ 496705 w 506129"/>
              <a:gd name="connsiteY0" fmla="*/ 0 h 1070811"/>
              <a:gd name="connsiteX1" fmla="*/ 490689 w 506129"/>
              <a:gd name="connsiteY1" fmla="*/ 192506 h 1070811"/>
              <a:gd name="connsiteX2" fmla="*/ 352326 w 506129"/>
              <a:gd name="connsiteY2" fmla="*/ 372979 h 1070811"/>
              <a:gd name="connsiteX3" fmla="*/ 165836 w 506129"/>
              <a:gd name="connsiteY3" fmla="*/ 607595 h 1070811"/>
              <a:gd name="connsiteX4" fmla="*/ 21457 w 506129"/>
              <a:gd name="connsiteY4" fmla="*/ 794084 h 1070811"/>
              <a:gd name="connsiteX5" fmla="*/ 3410 w 506129"/>
              <a:gd name="connsiteY5" fmla="*/ 1070811 h 10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129" h="1070811">
                <a:moveTo>
                  <a:pt x="496705" y="0"/>
                </a:moveTo>
                <a:cubicBezTo>
                  <a:pt x="505728" y="65171"/>
                  <a:pt x="514752" y="130343"/>
                  <a:pt x="490689" y="192506"/>
                </a:cubicBezTo>
                <a:cubicBezTo>
                  <a:pt x="466626" y="254669"/>
                  <a:pt x="406468" y="303798"/>
                  <a:pt x="352326" y="372979"/>
                </a:cubicBezTo>
                <a:cubicBezTo>
                  <a:pt x="298184" y="442160"/>
                  <a:pt x="220981" y="537411"/>
                  <a:pt x="165836" y="607595"/>
                </a:cubicBezTo>
                <a:cubicBezTo>
                  <a:pt x="110691" y="677779"/>
                  <a:pt x="48528" y="716881"/>
                  <a:pt x="21457" y="794084"/>
                </a:cubicBezTo>
                <a:cubicBezTo>
                  <a:pt x="-5614" y="871287"/>
                  <a:pt x="-1102" y="971049"/>
                  <a:pt x="3410" y="1070811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D7107BF4-2FEE-4D7A-B2D8-8F644E77CC4C}"/>
              </a:ext>
            </a:extLst>
          </p:cNvPr>
          <p:cNvSpPr/>
          <p:nvPr/>
        </p:nvSpPr>
        <p:spPr>
          <a:xfrm>
            <a:off x="6892852" y="1986282"/>
            <a:ext cx="475406" cy="986589"/>
          </a:xfrm>
          <a:custGeom>
            <a:avLst/>
            <a:gdLst>
              <a:gd name="connsiteX0" fmla="*/ 475406 w 475406"/>
              <a:gd name="connsiteY0" fmla="*/ 0 h 1263316"/>
              <a:gd name="connsiteX1" fmla="*/ 192664 w 475406"/>
              <a:gd name="connsiteY1" fmla="*/ 174458 h 1263316"/>
              <a:gd name="connsiteX2" fmla="*/ 6174 w 475406"/>
              <a:gd name="connsiteY2" fmla="*/ 463216 h 1263316"/>
              <a:gd name="connsiteX3" fmla="*/ 48285 w 475406"/>
              <a:gd name="connsiteY3" fmla="*/ 751974 h 1263316"/>
              <a:gd name="connsiteX4" fmla="*/ 84379 w 475406"/>
              <a:gd name="connsiteY4" fmla="*/ 986589 h 1263316"/>
              <a:gd name="connsiteX5" fmla="*/ 204695 w 475406"/>
              <a:gd name="connsiteY5" fmla="*/ 1263316 h 1263316"/>
              <a:gd name="connsiteX0" fmla="*/ 475406 w 475406"/>
              <a:gd name="connsiteY0" fmla="*/ 0 h 986589"/>
              <a:gd name="connsiteX1" fmla="*/ 192664 w 475406"/>
              <a:gd name="connsiteY1" fmla="*/ 174458 h 986589"/>
              <a:gd name="connsiteX2" fmla="*/ 6174 w 475406"/>
              <a:gd name="connsiteY2" fmla="*/ 463216 h 986589"/>
              <a:gd name="connsiteX3" fmla="*/ 48285 w 475406"/>
              <a:gd name="connsiteY3" fmla="*/ 751974 h 986589"/>
              <a:gd name="connsiteX4" fmla="*/ 84379 w 475406"/>
              <a:gd name="connsiteY4" fmla="*/ 986589 h 98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406" h="986589">
                <a:moveTo>
                  <a:pt x="475406" y="0"/>
                </a:moveTo>
                <a:cubicBezTo>
                  <a:pt x="373137" y="48627"/>
                  <a:pt x="270869" y="97255"/>
                  <a:pt x="192664" y="174458"/>
                </a:cubicBezTo>
                <a:cubicBezTo>
                  <a:pt x="114459" y="251661"/>
                  <a:pt x="30237" y="366963"/>
                  <a:pt x="6174" y="463216"/>
                </a:cubicBezTo>
                <a:cubicBezTo>
                  <a:pt x="-17889" y="559469"/>
                  <a:pt x="35251" y="664745"/>
                  <a:pt x="48285" y="751974"/>
                </a:cubicBezTo>
                <a:cubicBezTo>
                  <a:pt x="61319" y="839203"/>
                  <a:pt x="58311" y="901365"/>
                  <a:pt x="84379" y="986589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9C9437FC-6A4D-4ABF-966B-415C135107B3}"/>
              </a:ext>
            </a:extLst>
          </p:cNvPr>
          <p:cNvSpPr/>
          <p:nvPr/>
        </p:nvSpPr>
        <p:spPr>
          <a:xfrm>
            <a:off x="6862931" y="1914093"/>
            <a:ext cx="210553" cy="240632"/>
          </a:xfrm>
          <a:custGeom>
            <a:avLst/>
            <a:gdLst>
              <a:gd name="connsiteX0" fmla="*/ 0 w 210553"/>
              <a:gd name="connsiteY0" fmla="*/ 0 h 240632"/>
              <a:gd name="connsiteX1" fmla="*/ 210553 w 210553"/>
              <a:gd name="connsiteY1" fmla="*/ 240632 h 24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553" h="240632">
                <a:moveTo>
                  <a:pt x="0" y="0"/>
                </a:moveTo>
                <a:lnTo>
                  <a:pt x="210553" y="240632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BAE9765B-1A55-4301-A0BD-2A51A68A5043}"/>
              </a:ext>
            </a:extLst>
          </p:cNvPr>
          <p:cNvSpPr/>
          <p:nvPr/>
        </p:nvSpPr>
        <p:spPr>
          <a:xfrm>
            <a:off x="5169345" y="2773019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6D5E89A9-A1DA-43A8-A948-E22C016ED77E}"/>
              </a:ext>
            </a:extLst>
          </p:cNvPr>
          <p:cNvSpPr/>
          <p:nvPr/>
        </p:nvSpPr>
        <p:spPr>
          <a:xfrm>
            <a:off x="5483692" y="2312956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4402F271-E684-4994-81F4-3C735750D222}"/>
              </a:ext>
            </a:extLst>
          </p:cNvPr>
          <p:cNvSpPr/>
          <p:nvPr/>
        </p:nvSpPr>
        <p:spPr>
          <a:xfrm>
            <a:off x="6988199" y="2084356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9FC800AC-BB6A-487B-B483-9B91F985E702}"/>
              </a:ext>
            </a:extLst>
          </p:cNvPr>
          <p:cNvSpPr/>
          <p:nvPr/>
        </p:nvSpPr>
        <p:spPr>
          <a:xfrm>
            <a:off x="5132884" y="2998754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740ED382-9A84-4C9B-880D-DCB5A1232338}"/>
              </a:ext>
            </a:extLst>
          </p:cNvPr>
          <p:cNvSpPr/>
          <p:nvPr/>
        </p:nvSpPr>
        <p:spPr>
          <a:xfrm>
            <a:off x="5640538" y="1965476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D4F4134-C628-4CFA-8657-3E938BF7E5F3}"/>
              </a:ext>
            </a:extLst>
          </p:cNvPr>
          <p:cNvSpPr/>
          <p:nvPr/>
        </p:nvSpPr>
        <p:spPr>
          <a:xfrm>
            <a:off x="7296886" y="1927328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2C506699-BBEE-4618-A2A7-E735C0FF193B}"/>
              </a:ext>
            </a:extLst>
          </p:cNvPr>
          <p:cNvSpPr/>
          <p:nvPr/>
        </p:nvSpPr>
        <p:spPr>
          <a:xfrm>
            <a:off x="6864958" y="2676895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B6AD6F8C-5069-4D1B-912A-9BE1E5D53E9C}"/>
              </a:ext>
            </a:extLst>
          </p:cNvPr>
          <p:cNvSpPr/>
          <p:nvPr/>
        </p:nvSpPr>
        <p:spPr>
          <a:xfrm>
            <a:off x="6789537" y="1852733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B7E1198D-CBF1-4DBC-8ABD-1CEF8B3F974D}"/>
              </a:ext>
            </a:extLst>
          </p:cNvPr>
          <p:cNvSpPr/>
          <p:nvPr/>
        </p:nvSpPr>
        <p:spPr>
          <a:xfrm>
            <a:off x="6799907" y="2479578"/>
            <a:ext cx="279593" cy="794084"/>
          </a:xfrm>
          <a:custGeom>
            <a:avLst/>
            <a:gdLst>
              <a:gd name="connsiteX0" fmla="*/ 87088 w 279593"/>
              <a:gd name="connsiteY0" fmla="*/ 0 h 794084"/>
              <a:gd name="connsiteX1" fmla="*/ 2866 w 279593"/>
              <a:gd name="connsiteY1" fmla="*/ 222584 h 794084"/>
              <a:gd name="connsiteX2" fmla="*/ 44977 w 279593"/>
              <a:gd name="connsiteY2" fmla="*/ 565484 h 794084"/>
              <a:gd name="connsiteX3" fmla="*/ 279593 w 279593"/>
              <a:gd name="connsiteY3" fmla="*/ 794084 h 79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593" h="794084">
                <a:moveTo>
                  <a:pt x="87088" y="0"/>
                </a:moveTo>
                <a:cubicBezTo>
                  <a:pt x="48486" y="64168"/>
                  <a:pt x="9884" y="128337"/>
                  <a:pt x="2866" y="222584"/>
                </a:cubicBezTo>
                <a:cubicBezTo>
                  <a:pt x="-4152" y="316831"/>
                  <a:pt x="-1144" y="470234"/>
                  <a:pt x="44977" y="565484"/>
                </a:cubicBezTo>
                <a:cubicBezTo>
                  <a:pt x="91098" y="660734"/>
                  <a:pt x="185345" y="727409"/>
                  <a:pt x="279593" y="79408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2FD50145-D7A2-4048-96A9-6365AE6A83E6}"/>
              </a:ext>
            </a:extLst>
          </p:cNvPr>
          <p:cNvSpPr/>
          <p:nvPr/>
        </p:nvSpPr>
        <p:spPr>
          <a:xfrm>
            <a:off x="6819238" y="2365086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61D892E8-7EB4-4153-BCEB-09EDCC6A1ED7}"/>
              </a:ext>
            </a:extLst>
          </p:cNvPr>
          <p:cNvSpPr/>
          <p:nvPr/>
        </p:nvSpPr>
        <p:spPr>
          <a:xfrm>
            <a:off x="7036630" y="3193050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Freeform: Shape 267">
            <a:extLst>
              <a:ext uri="{FF2B5EF4-FFF2-40B4-BE49-F238E27FC236}">
                <a16:creationId xmlns:a16="http://schemas.microsoft.com/office/drawing/2014/main" id="{B5E85857-3B44-4607-8057-925BC0CB80CB}"/>
              </a:ext>
            </a:extLst>
          </p:cNvPr>
          <p:cNvSpPr/>
          <p:nvPr/>
        </p:nvSpPr>
        <p:spPr>
          <a:xfrm>
            <a:off x="5419141" y="2635988"/>
            <a:ext cx="1564106" cy="330893"/>
          </a:xfrm>
          <a:custGeom>
            <a:avLst/>
            <a:gdLst>
              <a:gd name="connsiteX0" fmla="*/ 0 w 1564106"/>
              <a:gd name="connsiteY0" fmla="*/ 0 h 330893"/>
              <a:gd name="connsiteX1" fmla="*/ 372979 w 1564106"/>
              <a:gd name="connsiteY1" fmla="*/ 90237 h 330893"/>
              <a:gd name="connsiteX2" fmla="*/ 1179095 w 1564106"/>
              <a:gd name="connsiteY2" fmla="*/ 300790 h 330893"/>
              <a:gd name="connsiteX3" fmla="*/ 1564106 w 1564106"/>
              <a:gd name="connsiteY3" fmla="*/ 324853 h 33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106" h="330893">
                <a:moveTo>
                  <a:pt x="0" y="0"/>
                </a:moveTo>
                <a:lnTo>
                  <a:pt x="372979" y="90237"/>
                </a:lnTo>
                <a:cubicBezTo>
                  <a:pt x="569495" y="140369"/>
                  <a:pt x="980574" y="261687"/>
                  <a:pt x="1179095" y="300790"/>
                </a:cubicBezTo>
                <a:cubicBezTo>
                  <a:pt x="1377616" y="339893"/>
                  <a:pt x="1470861" y="332373"/>
                  <a:pt x="1564106" y="324853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2065874B-6A86-441C-A1CF-3440A7B2C79B}"/>
              </a:ext>
            </a:extLst>
          </p:cNvPr>
          <p:cNvSpPr/>
          <p:nvPr/>
        </p:nvSpPr>
        <p:spPr>
          <a:xfrm>
            <a:off x="5346532" y="2549204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6CE6DEDD-DBB4-4755-8876-84E8773AB22E}"/>
              </a:ext>
            </a:extLst>
          </p:cNvPr>
          <p:cNvSpPr/>
          <p:nvPr/>
        </p:nvSpPr>
        <p:spPr>
          <a:xfrm>
            <a:off x="6910678" y="2896523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Arrow: Right 270">
            <a:extLst>
              <a:ext uri="{FF2B5EF4-FFF2-40B4-BE49-F238E27FC236}">
                <a16:creationId xmlns:a16="http://schemas.microsoft.com/office/drawing/2014/main" id="{E6716C13-F460-4281-89E6-8C7F7EE31886}"/>
              </a:ext>
            </a:extLst>
          </p:cNvPr>
          <p:cNvSpPr/>
          <p:nvPr/>
        </p:nvSpPr>
        <p:spPr>
          <a:xfrm>
            <a:off x="7960411" y="1999986"/>
            <a:ext cx="2377440" cy="1097280"/>
          </a:xfrm>
          <a:prstGeom prst="rightArrow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2287FB53-B5DC-47CD-BD3D-92307B7F759A}"/>
              </a:ext>
            </a:extLst>
          </p:cNvPr>
          <p:cNvCxnSpPr>
            <a:cxnSpLocks/>
            <a:stCxn id="289" idx="6"/>
            <a:endCxn id="277" idx="3"/>
          </p:cNvCxnSpPr>
          <p:nvPr/>
        </p:nvCxnSpPr>
        <p:spPr>
          <a:xfrm flipV="1">
            <a:off x="9918751" y="2061931"/>
            <a:ext cx="237771" cy="4684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2F465CB1-B91E-4798-9790-E270F67079B4}"/>
              </a:ext>
            </a:extLst>
          </p:cNvPr>
          <p:cNvCxnSpPr>
            <a:cxnSpLocks/>
            <a:stCxn id="289" idx="6"/>
            <a:endCxn id="278" idx="3"/>
          </p:cNvCxnSpPr>
          <p:nvPr/>
        </p:nvCxnSpPr>
        <p:spPr>
          <a:xfrm flipV="1">
            <a:off x="9918751" y="2315817"/>
            <a:ext cx="237771" cy="2145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B024E198-D203-4FD9-8366-098A38E2EB10}"/>
              </a:ext>
            </a:extLst>
          </p:cNvPr>
          <p:cNvCxnSpPr>
            <a:cxnSpLocks/>
            <a:stCxn id="289" idx="6"/>
            <a:endCxn id="279" idx="2"/>
          </p:cNvCxnSpPr>
          <p:nvPr/>
        </p:nvCxnSpPr>
        <p:spPr>
          <a:xfrm>
            <a:off x="9918751" y="2530393"/>
            <a:ext cx="217684" cy="3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E8E1A4DA-D892-473C-9F37-ABEACD55D89E}"/>
              </a:ext>
            </a:extLst>
          </p:cNvPr>
          <p:cNvCxnSpPr>
            <a:cxnSpLocks/>
            <a:stCxn id="289" idx="6"/>
            <a:endCxn id="280" idx="1"/>
          </p:cNvCxnSpPr>
          <p:nvPr/>
        </p:nvCxnSpPr>
        <p:spPr>
          <a:xfrm>
            <a:off x="9918751" y="2530393"/>
            <a:ext cx="237771" cy="2247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090800FA-8A33-4D9E-94BC-80F5C1271AF3}"/>
              </a:ext>
            </a:extLst>
          </p:cNvPr>
          <p:cNvCxnSpPr>
            <a:cxnSpLocks/>
            <a:stCxn id="289" idx="6"/>
            <a:endCxn id="281" idx="1"/>
          </p:cNvCxnSpPr>
          <p:nvPr/>
        </p:nvCxnSpPr>
        <p:spPr>
          <a:xfrm>
            <a:off x="9918751" y="2530393"/>
            <a:ext cx="237771" cy="4786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Oval 276">
            <a:extLst>
              <a:ext uri="{FF2B5EF4-FFF2-40B4-BE49-F238E27FC236}">
                <a16:creationId xmlns:a16="http://schemas.microsoft.com/office/drawing/2014/main" id="{51BEF514-DA09-4A4D-8939-557D6C3AC95C}"/>
              </a:ext>
            </a:extLst>
          </p:cNvPr>
          <p:cNvSpPr/>
          <p:nvPr/>
        </p:nvSpPr>
        <p:spPr>
          <a:xfrm>
            <a:off x="10136435" y="1944858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088EB458-46FD-4B87-A1ED-6E629F3575AD}"/>
              </a:ext>
            </a:extLst>
          </p:cNvPr>
          <p:cNvSpPr/>
          <p:nvPr/>
        </p:nvSpPr>
        <p:spPr>
          <a:xfrm>
            <a:off x="10136435" y="2198744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0A1E014D-B870-47B0-901E-5282CDBA8D69}"/>
              </a:ext>
            </a:extLst>
          </p:cNvPr>
          <p:cNvSpPr/>
          <p:nvPr/>
        </p:nvSpPr>
        <p:spPr>
          <a:xfrm>
            <a:off x="10136435" y="2462157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D4F84FFD-8F79-4C9F-A3B7-ED8B18A6CABE}"/>
              </a:ext>
            </a:extLst>
          </p:cNvPr>
          <p:cNvSpPr/>
          <p:nvPr/>
        </p:nvSpPr>
        <p:spPr>
          <a:xfrm>
            <a:off x="10136435" y="2735094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693CD4E9-F4F4-4CB8-B3AC-DA9BFBCA5844}"/>
              </a:ext>
            </a:extLst>
          </p:cNvPr>
          <p:cNvSpPr/>
          <p:nvPr/>
        </p:nvSpPr>
        <p:spPr>
          <a:xfrm>
            <a:off x="10136435" y="2988980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B171E348-9480-4F20-B760-BAA2819E8CBF}"/>
              </a:ext>
            </a:extLst>
          </p:cNvPr>
          <p:cNvCxnSpPr>
            <a:cxnSpLocks/>
            <a:stCxn id="289" idx="2"/>
            <a:endCxn id="290" idx="5"/>
          </p:cNvCxnSpPr>
          <p:nvPr/>
        </p:nvCxnSpPr>
        <p:spPr>
          <a:xfrm flipH="1" flipV="1">
            <a:off x="9391256" y="2442013"/>
            <a:ext cx="344615" cy="88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3E26AFB0-4892-491C-8A70-E66F85B5D0AB}"/>
              </a:ext>
            </a:extLst>
          </p:cNvPr>
          <p:cNvCxnSpPr>
            <a:cxnSpLocks/>
            <a:stCxn id="289" idx="2"/>
            <a:endCxn id="300" idx="6"/>
          </p:cNvCxnSpPr>
          <p:nvPr/>
        </p:nvCxnSpPr>
        <p:spPr>
          <a:xfrm flipH="1">
            <a:off x="9473205" y="2530393"/>
            <a:ext cx="262666" cy="749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51850C64-95DE-42CF-966E-35CF9338618B}"/>
              </a:ext>
            </a:extLst>
          </p:cNvPr>
          <p:cNvCxnSpPr>
            <a:cxnSpLocks/>
            <a:stCxn id="291" idx="7"/>
            <a:endCxn id="290" idx="4"/>
          </p:cNvCxnSpPr>
          <p:nvPr/>
        </p:nvCxnSpPr>
        <p:spPr>
          <a:xfrm flipV="1">
            <a:off x="9259195" y="2468795"/>
            <a:ext cx="67403" cy="170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3E3F119C-3AEC-407D-B1A2-EDE1CBC0E8DD}"/>
              </a:ext>
            </a:extLst>
          </p:cNvPr>
          <p:cNvCxnSpPr>
            <a:cxnSpLocks/>
            <a:stCxn id="290" idx="2"/>
            <a:endCxn id="299" idx="6"/>
          </p:cNvCxnSpPr>
          <p:nvPr/>
        </p:nvCxnSpPr>
        <p:spPr>
          <a:xfrm flipH="1">
            <a:off x="9097618" y="2377355"/>
            <a:ext cx="137540" cy="582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E8C99112-9E29-442A-8799-80830C959545}"/>
              </a:ext>
            </a:extLst>
          </p:cNvPr>
          <p:cNvCxnSpPr>
            <a:cxnSpLocks/>
            <a:stCxn id="300" idx="1"/>
            <a:endCxn id="299" idx="5"/>
          </p:cNvCxnSpPr>
          <p:nvPr/>
        </p:nvCxnSpPr>
        <p:spPr>
          <a:xfrm flipH="1" flipV="1">
            <a:off x="9077531" y="2484130"/>
            <a:ext cx="278601" cy="727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354DB9B3-3775-42DD-8D48-F3F0DD4EEFCD}"/>
              </a:ext>
            </a:extLst>
          </p:cNvPr>
          <p:cNvCxnSpPr>
            <a:cxnSpLocks/>
            <a:stCxn id="299" idx="4"/>
            <a:endCxn id="301" idx="7"/>
          </p:cNvCxnSpPr>
          <p:nvPr/>
        </p:nvCxnSpPr>
        <p:spPr>
          <a:xfrm flipH="1">
            <a:off x="8995280" y="2504217"/>
            <a:ext cx="33758" cy="1088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2AD7E847-CDF5-424E-8036-A0C8C19CB871}"/>
              </a:ext>
            </a:extLst>
          </p:cNvPr>
          <p:cNvCxnSpPr>
            <a:cxnSpLocks/>
            <a:stCxn id="291" idx="2"/>
            <a:endCxn id="301" idx="6"/>
          </p:cNvCxnSpPr>
          <p:nvPr/>
        </p:nvCxnSpPr>
        <p:spPr>
          <a:xfrm flipH="1" flipV="1">
            <a:off x="9015367" y="2661514"/>
            <a:ext cx="87730" cy="421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Oval 288">
            <a:extLst>
              <a:ext uri="{FF2B5EF4-FFF2-40B4-BE49-F238E27FC236}">
                <a16:creationId xmlns:a16="http://schemas.microsoft.com/office/drawing/2014/main" id="{E3C358BD-B484-4044-B412-74FC265B8F27}"/>
              </a:ext>
            </a:extLst>
          </p:cNvPr>
          <p:cNvSpPr/>
          <p:nvPr/>
        </p:nvSpPr>
        <p:spPr>
          <a:xfrm>
            <a:off x="9735871" y="2438953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CE911398-8D9D-4591-B096-F3957B5A8B7E}"/>
              </a:ext>
            </a:extLst>
          </p:cNvPr>
          <p:cNvSpPr/>
          <p:nvPr/>
        </p:nvSpPr>
        <p:spPr>
          <a:xfrm>
            <a:off x="9235158" y="2285915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FC9459CA-1F04-472C-AC93-50965CA0B382}"/>
              </a:ext>
            </a:extLst>
          </p:cNvPr>
          <p:cNvSpPr/>
          <p:nvPr/>
        </p:nvSpPr>
        <p:spPr>
          <a:xfrm>
            <a:off x="9103097" y="2612204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2C42C3A2-6B87-41AD-855E-9236FB3865A0}"/>
              </a:ext>
            </a:extLst>
          </p:cNvPr>
          <p:cNvCxnSpPr>
            <a:cxnSpLocks/>
            <a:stCxn id="305" idx="1"/>
            <a:endCxn id="302" idx="5"/>
          </p:cNvCxnSpPr>
          <p:nvPr/>
        </p:nvCxnSpPr>
        <p:spPr>
          <a:xfrm flipH="1" flipV="1">
            <a:off x="8162674" y="2336400"/>
            <a:ext cx="194668" cy="46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145D371E-AD25-4969-8927-0EB554F0B78A}"/>
              </a:ext>
            </a:extLst>
          </p:cNvPr>
          <p:cNvCxnSpPr>
            <a:cxnSpLocks/>
            <a:stCxn id="305" idx="3"/>
            <a:endCxn id="303" idx="6"/>
          </p:cNvCxnSpPr>
          <p:nvPr/>
        </p:nvCxnSpPr>
        <p:spPr>
          <a:xfrm flipH="1">
            <a:off x="8199236" y="2512620"/>
            <a:ext cx="158106" cy="177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376473D2-334B-4894-AF6C-868A1CEEED93}"/>
              </a:ext>
            </a:extLst>
          </p:cNvPr>
          <p:cNvCxnSpPr>
            <a:cxnSpLocks/>
            <a:stCxn id="299" idx="2"/>
            <a:endCxn id="305" idx="6"/>
          </p:cNvCxnSpPr>
          <p:nvPr/>
        </p:nvCxnSpPr>
        <p:spPr>
          <a:xfrm flipH="1">
            <a:off x="8513440" y="2435637"/>
            <a:ext cx="447018" cy="12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DEBD3035-0131-40C3-8324-D1AA61D8480B}"/>
              </a:ext>
            </a:extLst>
          </p:cNvPr>
          <p:cNvCxnSpPr>
            <a:cxnSpLocks/>
            <a:stCxn id="305" idx="4"/>
            <a:endCxn id="304" idx="7"/>
          </p:cNvCxnSpPr>
          <p:nvPr/>
        </p:nvCxnSpPr>
        <p:spPr>
          <a:xfrm flipH="1">
            <a:off x="8156289" y="2539402"/>
            <a:ext cx="265711" cy="1814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971872C5-3898-4929-BB1F-755694FFFECD}"/>
              </a:ext>
            </a:extLst>
          </p:cNvPr>
          <p:cNvCxnSpPr>
            <a:cxnSpLocks/>
            <a:stCxn id="299" idx="3"/>
            <a:endCxn id="306" idx="7"/>
          </p:cNvCxnSpPr>
          <p:nvPr/>
        </p:nvCxnSpPr>
        <p:spPr>
          <a:xfrm flipH="1">
            <a:off x="8531969" y="2484130"/>
            <a:ext cx="448576" cy="1462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50999139-2907-49EA-995D-4D9597A86C80}"/>
              </a:ext>
            </a:extLst>
          </p:cNvPr>
          <p:cNvCxnSpPr>
            <a:cxnSpLocks/>
            <a:stCxn id="306" idx="2"/>
            <a:endCxn id="304" idx="6"/>
          </p:cNvCxnSpPr>
          <p:nvPr/>
        </p:nvCxnSpPr>
        <p:spPr>
          <a:xfrm flipH="1">
            <a:off x="8176376" y="2678846"/>
            <a:ext cx="238520" cy="905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022DB6E4-73CC-487E-BE93-03C31C0B9623}"/>
              </a:ext>
            </a:extLst>
          </p:cNvPr>
          <p:cNvCxnSpPr>
            <a:cxnSpLocks/>
            <a:stCxn id="301" idx="2"/>
            <a:endCxn id="305" idx="5"/>
          </p:cNvCxnSpPr>
          <p:nvPr/>
        </p:nvCxnSpPr>
        <p:spPr>
          <a:xfrm flipH="1" flipV="1">
            <a:off x="8486658" y="2512620"/>
            <a:ext cx="391549" cy="1488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Oval 298">
            <a:extLst>
              <a:ext uri="{FF2B5EF4-FFF2-40B4-BE49-F238E27FC236}">
                <a16:creationId xmlns:a16="http://schemas.microsoft.com/office/drawing/2014/main" id="{9FCB7E1E-36C6-4877-BB9D-DC1BEF1E703A}"/>
              </a:ext>
            </a:extLst>
          </p:cNvPr>
          <p:cNvSpPr/>
          <p:nvPr/>
        </p:nvSpPr>
        <p:spPr>
          <a:xfrm>
            <a:off x="8960458" y="2367057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D54AAE19-D06B-4DF7-AE09-413A45539319}"/>
              </a:ext>
            </a:extLst>
          </p:cNvPr>
          <p:cNvSpPr/>
          <p:nvPr/>
        </p:nvSpPr>
        <p:spPr>
          <a:xfrm>
            <a:off x="9336045" y="2536757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EE62C602-C6D7-4776-8A04-FA637558C37C}"/>
              </a:ext>
            </a:extLst>
          </p:cNvPr>
          <p:cNvSpPr/>
          <p:nvPr/>
        </p:nvSpPr>
        <p:spPr>
          <a:xfrm>
            <a:off x="8878207" y="2592934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5CEAA7B6-D8AA-47CA-A77C-58EEDF553C2F}"/>
              </a:ext>
            </a:extLst>
          </p:cNvPr>
          <p:cNvSpPr/>
          <p:nvPr/>
        </p:nvSpPr>
        <p:spPr>
          <a:xfrm>
            <a:off x="8006576" y="2180302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0DFAB858-5A1B-4FEA-9472-5B73A3E90C82}"/>
              </a:ext>
            </a:extLst>
          </p:cNvPr>
          <p:cNvSpPr/>
          <p:nvPr/>
        </p:nvSpPr>
        <p:spPr>
          <a:xfrm>
            <a:off x="8016356" y="2438953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A7053D7C-6024-4BB8-B205-EF96F5701878}"/>
              </a:ext>
            </a:extLst>
          </p:cNvPr>
          <p:cNvSpPr/>
          <p:nvPr/>
        </p:nvSpPr>
        <p:spPr>
          <a:xfrm>
            <a:off x="8039216" y="2700802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2996F3BE-2454-4F09-B064-B0F46ED0E65D}"/>
              </a:ext>
            </a:extLst>
          </p:cNvPr>
          <p:cNvSpPr/>
          <p:nvPr/>
        </p:nvSpPr>
        <p:spPr>
          <a:xfrm>
            <a:off x="8330560" y="2356522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0B05E90D-3381-4350-BCCF-B3EEE82BD166}"/>
              </a:ext>
            </a:extLst>
          </p:cNvPr>
          <p:cNvSpPr/>
          <p:nvPr/>
        </p:nvSpPr>
        <p:spPr>
          <a:xfrm>
            <a:off x="8414896" y="2610266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: Rounded Corners 306">
            <a:extLst>
              <a:ext uri="{FF2B5EF4-FFF2-40B4-BE49-F238E27FC236}">
                <a16:creationId xmlns:a16="http://schemas.microsoft.com/office/drawing/2014/main" id="{A04EEBF0-C392-432D-ACEB-A430EC96D864}"/>
              </a:ext>
            </a:extLst>
          </p:cNvPr>
          <p:cNvSpPr/>
          <p:nvPr/>
        </p:nvSpPr>
        <p:spPr>
          <a:xfrm>
            <a:off x="2079731" y="3919517"/>
            <a:ext cx="2743200" cy="306467"/>
          </a:xfrm>
          <a:prstGeom prst="roundRect">
            <a:avLst/>
          </a:prstGeom>
          <a:solidFill>
            <a:schemeClr val="tx1"/>
          </a:solidFill>
        </p:spPr>
        <p:txBody>
          <a:bodyPr wrap="none" lIns="45720" tIns="0" rIns="45720" bIns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Road Networks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8" name="Rectangle: Rounded Corners 307">
            <a:extLst>
              <a:ext uri="{FF2B5EF4-FFF2-40B4-BE49-F238E27FC236}">
                <a16:creationId xmlns:a16="http://schemas.microsoft.com/office/drawing/2014/main" id="{2AD9FE1A-8D59-4828-80B0-6F6024828384}"/>
              </a:ext>
            </a:extLst>
          </p:cNvPr>
          <p:cNvSpPr/>
          <p:nvPr/>
        </p:nvSpPr>
        <p:spPr>
          <a:xfrm>
            <a:off x="4908087" y="3920685"/>
            <a:ext cx="2743200" cy="306467"/>
          </a:xfrm>
          <a:prstGeom prst="roundRect">
            <a:avLst/>
          </a:prstGeom>
          <a:solidFill>
            <a:schemeClr val="tx1"/>
          </a:solidFill>
        </p:spPr>
        <p:txBody>
          <a:bodyPr wrap="none" lIns="45720" tIns="0" rIns="45720" bIns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Rail Networks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9" name="Rectangle: Rounded Corners 308">
            <a:extLst>
              <a:ext uri="{FF2B5EF4-FFF2-40B4-BE49-F238E27FC236}">
                <a16:creationId xmlns:a16="http://schemas.microsoft.com/office/drawing/2014/main" id="{AE46F911-7D68-45C2-A3A4-F57A098057ED}"/>
              </a:ext>
            </a:extLst>
          </p:cNvPr>
          <p:cNvSpPr/>
          <p:nvPr/>
        </p:nvSpPr>
        <p:spPr>
          <a:xfrm>
            <a:off x="7731497" y="3919796"/>
            <a:ext cx="2743200" cy="306467"/>
          </a:xfrm>
          <a:prstGeom prst="roundRect">
            <a:avLst/>
          </a:prstGeom>
          <a:solidFill>
            <a:schemeClr val="tx1"/>
          </a:solidFill>
        </p:spPr>
        <p:txBody>
          <a:bodyPr wrap="none" lIns="45720" tIns="0" rIns="45720" bIns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Power Grids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0" name="Freeform: Shape 309">
            <a:extLst>
              <a:ext uri="{FF2B5EF4-FFF2-40B4-BE49-F238E27FC236}">
                <a16:creationId xmlns:a16="http://schemas.microsoft.com/office/drawing/2014/main" id="{9726ED3A-A1F0-4772-8187-E4B6C95B90A5}"/>
              </a:ext>
            </a:extLst>
          </p:cNvPr>
          <p:cNvSpPr/>
          <p:nvPr/>
        </p:nvSpPr>
        <p:spPr>
          <a:xfrm>
            <a:off x="2296947" y="4694201"/>
            <a:ext cx="2388268" cy="72212"/>
          </a:xfrm>
          <a:custGeom>
            <a:avLst/>
            <a:gdLst>
              <a:gd name="connsiteX0" fmla="*/ 0 w 2388268"/>
              <a:gd name="connsiteY0" fmla="*/ 72212 h 72212"/>
              <a:gd name="connsiteX1" fmla="*/ 451184 w 2388268"/>
              <a:gd name="connsiteY1" fmla="*/ 42133 h 72212"/>
              <a:gd name="connsiteX2" fmla="*/ 1491915 w 2388268"/>
              <a:gd name="connsiteY2" fmla="*/ 23 h 72212"/>
              <a:gd name="connsiteX3" fmla="*/ 2388268 w 2388268"/>
              <a:gd name="connsiteY3" fmla="*/ 48149 h 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8268" h="72212">
                <a:moveTo>
                  <a:pt x="0" y="72212"/>
                </a:moveTo>
                <a:cubicBezTo>
                  <a:pt x="101266" y="63188"/>
                  <a:pt x="451184" y="42133"/>
                  <a:pt x="451184" y="42133"/>
                </a:cubicBezTo>
                <a:cubicBezTo>
                  <a:pt x="699837" y="30101"/>
                  <a:pt x="1169068" y="-980"/>
                  <a:pt x="1491915" y="23"/>
                </a:cubicBezTo>
                <a:cubicBezTo>
                  <a:pt x="1814762" y="1026"/>
                  <a:pt x="2101515" y="24587"/>
                  <a:pt x="2388268" y="48149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64AF92BA-BEA5-43FC-917D-408193243B80}"/>
              </a:ext>
            </a:extLst>
          </p:cNvPr>
          <p:cNvSpPr/>
          <p:nvPr/>
        </p:nvSpPr>
        <p:spPr>
          <a:xfrm>
            <a:off x="2657894" y="4511745"/>
            <a:ext cx="499310" cy="1485900"/>
          </a:xfrm>
          <a:custGeom>
            <a:avLst/>
            <a:gdLst>
              <a:gd name="connsiteX0" fmla="*/ 0 w 499310"/>
              <a:gd name="connsiteY0" fmla="*/ 0 h 1485900"/>
              <a:gd name="connsiteX1" fmla="*/ 222584 w 499310"/>
              <a:gd name="connsiteY1" fmla="*/ 354931 h 1485900"/>
              <a:gd name="connsiteX2" fmla="*/ 282742 w 499310"/>
              <a:gd name="connsiteY2" fmla="*/ 908384 h 1485900"/>
              <a:gd name="connsiteX3" fmla="*/ 499310 w 499310"/>
              <a:gd name="connsiteY3" fmla="*/ 14859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310" h="1485900">
                <a:moveTo>
                  <a:pt x="0" y="0"/>
                </a:moveTo>
                <a:cubicBezTo>
                  <a:pt x="87730" y="101767"/>
                  <a:pt x="175460" y="203534"/>
                  <a:pt x="222584" y="354931"/>
                </a:cubicBezTo>
                <a:cubicBezTo>
                  <a:pt x="269708" y="506328"/>
                  <a:pt x="236621" y="719889"/>
                  <a:pt x="282742" y="908384"/>
                </a:cubicBezTo>
                <a:cubicBezTo>
                  <a:pt x="328863" y="1096879"/>
                  <a:pt x="414086" y="1291389"/>
                  <a:pt x="499310" y="14859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Freeform: Shape 311">
            <a:extLst>
              <a:ext uri="{FF2B5EF4-FFF2-40B4-BE49-F238E27FC236}">
                <a16:creationId xmlns:a16="http://schemas.microsoft.com/office/drawing/2014/main" id="{08EB47FA-4EC3-45E0-8FB1-CB9CE09B81DE}"/>
              </a:ext>
            </a:extLst>
          </p:cNvPr>
          <p:cNvSpPr/>
          <p:nvPr/>
        </p:nvSpPr>
        <p:spPr>
          <a:xfrm>
            <a:off x="2290931" y="5229629"/>
            <a:ext cx="2358189" cy="432403"/>
          </a:xfrm>
          <a:custGeom>
            <a:avLst/>
            <a:gdLst>
              <a:gd name="connsiteX0" fmla="*/ 0 w 2358189"/>
              <a:gd name="connsiteY0" fmla="*/ 378995 h 432403"/>
              <a:gd name="connsiteX1" fmla="*/ 372979 w 2358189"/>
              <a:gd name="connsiteY1" fmla="*/ 421105 h 432403"/>
              <a:gd name="connsiteX2" fmla="*/ 998621 w 2358189"/>
              <a:gd name="connsiteY2" fmla="*/ 415090 h 432403"/>
              <a:gd name="connsiteX3" fmla="*/ 1636294 w 2358189"/>
              <a:gd name="connsiteY3" fmla="*/ 234616 h 432403"/>
              <a:gd name="connsiteX4" fmla="*/ 2358189 w 2358189"/>
              <a:gd name="connsiteY4" fmla="*/ 0 h 43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8189" h="432403">
                <a:moveTo>
                  <a:pt x="0" y="378995"/>
                </a:moveTo>
                <a:cubicBezTo>
                  <a:pt x="103271" y="397042"/>
                  <a:pt x="206542" y="415089"/>
                  <a:pt x="372979" y="421105"/>
                </a:cubicBezTo>
                <a:cubicBezTo>
                  <a:pt x="539416" y="427121"/>
                  <a:pt x="788069" y="446172"/>
                  <a:pt x="998621" y="415090"/>
                </a:cubicBezTo>
                <a:cubicBezTo>
                  <a:pt x="1209174" y="384009"/>
                  <a:pt x="1409699" y="303798"/>
                  <a:pt x="1636294" y="234616"/>
                </a:cubicBezTo>
                <a:cubicBezTo>
                  <a:pt x="1862889" y="165434"/>
                  <a:pt x="2110539" y="82717"/>
                  <a:pt x="2358189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Freeform: Shape 312">
            <a:extLst>
              <a:ext uri="{FF2B5EF4-FFF2-40B4-BE49-F238E27FC236}">
                <a16:creationId xmlns:a16="http://schemas.microsoft.com/office/drawing/2014/main" id="{96BA7298-BBE9-41CB-9E75-3EE0E38A112B}"/>
              </a:ext>
            </a:extLst>
          </p:cNvPr>
          <p:cNvSpPr/>
          <p:nvPr/>
        </p:nvSpPr>
        <p:spPr>
          <a:xfrm>
            <a:off x="4077078" y="4441561"/>
            <a:ext cx="337426" cy="1449805"/>
          </a:xfrm>
          <a:custGeom>
            <a:avLst/>
            <a:gdLst>
              <a:gd name="connsiteX0" fmla="*/ 337426 w 337426"/>
              <a:gd name="connsiteY0" fmla="*/ 1449805 h 1449805"/>
              <a:gd name="connsiteX1" fmla="*/ 241174 w 337426"/>
              <a:gd name="connsiteY1" fmla="*/ 1215189 h 1449805"/>
              <a:gd name="connsiteX2" fmla="*/ 84763 w 337426"/>
              <a:gd name="connsiteY2" fmla="*/ 872289 h 1449805"/>
              <a:gd name="connsiteX3" fmla="*/ 6558 w 337426"/>
              <a:gd name="connsiteY3" fmla="*/ 499310 h 1449805"/>
              <a:gd name="connsiteX4" fmla="*/ 12574 w 337426"/>
              <a:gd name="connsiteY4" fmla="*/ 156410 h 1449805"/>
              <a:gd name="connsiteX5" fmla="*/ 78747 w 337426"/>
              <a:gd name="connsiteY5" fmla="*/ 0 h 144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426" h="1449805">
                <a:moveTo>
                  <a:pt x="337426" y="1449805"/>
                </a:moveTo>
                <a:cubicBezTo>
                  <a:pt x="310355" y="1380623"/>
                  <a:pt x="283284" y="1311442"/>
                  <a:pt x="241174" y="1215189"/>
                </a:cubicBezTo>
                <a:cubicBezTo>
                  <a:pt x="199064" y="1118936"/>
                  <a:pt x="123866" y="991602"/>
                  <a:pt x="84763" y="872289"/>
                </a:cubicBezTo>
                <a:cubicBezTo>
                  <a:pt x="45660" y="752976"/>
                  <a:pt x="18589" y="618623"/>
                  <a:pt x="6558" y="499310"/>
                </a:cubicBezTo>
                <a:cubicBezTo>
                  <a:pt x="-5474" y="379997"/>
                  <a:pt x="542" y="239628"/>
                  <a:pt x="12574" y="156410"/>
                </a:cubicBezTo>
                <a:cubicBezTo>
                  <a:pt x="24605" y="73192"/>
                  <a:pt x="51676" y="36596"/>
                  <a:pt x="78747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CC22DC49-A6E1-42EA-A3AC-568E0E84B223}"/>
              </a:ext>
            </a:extLst>
          </p:cNvPr>
          <p:cNvSpPr txBox="1"/>
          <p:nvPr/>
        </p:nvSpPr>
        <p:spPr>
          <a:xfrm>
            <a:off x="2470039" y="6079775"/>
            <a:ext cx="1705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Hierarchical meshes</a:t>
            </a:r>
          </a:p>
        </p:txBody>
      </p:sp>
      <p:sp>
        <p:nvSpPr>
          <p:cNvPr id="315" name="Freeform: Shape 314">
            <a:extLst>
              <a:ext uri="{FF2B5EF4-FFF2-40B4-BE49-F238E27FC236}">
                <a16:creationId xmlns:a16="http://schemas.microsoft.com/office/drawing/2014/main" id="{3DBEF2D0-429D-4CD5-A4C1-54AC41033438}"/>
              </a:ext>
            </a:extLst>
          </p:cNvPr>
          <p:cNvSpPr/>
          <p:nvPr/>
        </p:nvSpPr>
        <p:spPr>
          <a:xfrm>
            <a:off x="2477420" y="4898621"/>
            <a:ext cx="1618248" cy="30219"/>
          </a:xfrm>
          <a:custGeom>
            <a:avLst/>
            <a:gdLst>
              <a:gd name="connsiteX0" fmla="*/ 0 w 1618248"/>
              <a:gd name="connsiteY0" fmla="*/ 30219 h 30219"/>
              <a:gd name="connsiteX1" fmla="*/ 469232 w 1618248"/>
              <a:gd name="connsiteY1" fmla="*/ 140 h 30219"/>
              <a:gd name="connsiteX2" fmla="*/ 1227221 w 1618248"/>
              <a:gd name="connsiteY2" fmla="*/ 18187 h 30219"/>
              <a:gd name="connsiteX3" fmla="*/ 1618248 w 1618248"/>
              <a:gd name="connsiteY3" fmla="*/ 24203 h 3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8248" h="30219">
                <a:moveTo>
                  <a:pt x="0" y="30219"/>
                </a:moveTo>
                <a:cubicBezTo>
                  <a:pt x="132347" y="16182"/>
                  <a:pt x="264695" y="2145"/>
                  <a:pt x="469232" y="140"/>
                </a:cubicBezTo>
                <a:cubicBezTo>
                  <a:pt x="673769" y="-1865"/>
                  <a:pt x="1227221" y="18187"/>
                  <a:pt x="1227221" y="18187"/>
                </a:cubicBezTo>
                <a:lnTo>
                  <a:pt x="1618248" y="24203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AA5FCB38-C4A1-451B-9F09-064C0F05092D}"/>
              </a:ext>
            </a:extLst>
          </p:cNvPr>
          <p:cNvSpPr/>
          <p:nvPr/>
        </p:nvSpPr>
        <p:spPr>
          <a:xfrm>
            <a:off x="2742115" y="5103298"/>
            <a:ext cx="1876926" cy="126331"/>
          </a:xfrm>
          <a:custGeom>
            <a:avLst/>
            <a:gdLst>
              <a:gd name="connsiteX0" fmla="*/ 0 w 1876926"/>
              <a:gd name="connsiteY0" fmla="*/ 0 h 126331"/>
              <a:gd name="connsiteX1" fmla="*/ 577516 w 1876926"/>
              <a:gd name="connsiteY1" fmla="*/ 30078 h 126331"/>
              <a:gd name="connsiteX2" fmla="*/ 1155032 w 1876926"/>
              <a:gd name="connsiteY2" fmla="*/ 42110 h 126331"/>
              <a:gd name="connsiteX3" fmla="*/ 1534026 w 1876926"/>
              <a:gd name="connsiteY3" fmla="*/ 42110 h 126331"/>
              <a:gd name="connsiteX4" fmla="*/ 1876926 w 1876926"/>
              <a:gd name="connsiteY4" fmla="*/ 126331 h 12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6926" h="126331">
                <a:moveTo>
                  <a:pt x="0" y="0"/>
                </a:moveTo>
                <a:lnTo>
                  <a:pt x="577516" y="30078"/>
                </a:lnTo>
                <a:cubicBezTo>
                  <a:pt x="770021" y="37096"/>
                  <a:pt x="995614" y="40105"/>
                  <a:pt x="1155032" y="42110"/>
                </a:cubicBezTo>
                <a:cubicBezTo>
                  <a:pt x="1314450" y="44115"/>
                  <a:pt x="1413710" y="28073"/>
                  <a:pt x="1534026" y="42110"/>
                </a:cubicBezTo>
                <a:cubicBezTo>
                  <a:pt x="1654342" y="56147"/>
                  <a:pt x="1765634" y="91239"/>
                  <a:pt x="1876926" y="126331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Freeform: Shape 316">
            <a:extLst>
              <a:ext uri="{FF2B5EF4-FFF2-40B4-BE49-F238E27FC236}">
                <a16:creationId xmlns:a16="http://schemas.microsoft.com/office/drawing/2014/main" id="{A246CBA3-0699-442A-B1D7-7B7E890C3A63}"/>
              </a:ext>
            </a:extLst>
          </p:cNvPr>
          <p:cNvSpPr/>
          <p:nvPr/>
        </p:nvSpPr>
        <p:spPr>
          <a:xfrm>
            <a:off x="2399215" y="4507734"/>
            <a:ext cx="240632" cy="1323474"/>
          </a:xfrm>
          <a:custGeom>
            <a:avLst/>
            <a:gdLst>
              <a:gd name="connsiteX0" fmla="*/ 0 w 240632"/>
              <a:gd name="connsiteY0" fmla="*/ 0 h 1323474"/>
              <a:gd name="connsiteX1" fmla="*/ 90237 w 240632"/>
              <a:gd name="connsiteY1" fmla="*/ 457200 h 1323474"/>
              <a:gd name="connsiteX2" fmla="*/ 150395 w 240632"/>
              <a:gd name="connsiteY2" fmla="*/ 860258 h 1323474"/>
              <a:gd name="connsiteX3" fmla="*/ 240632 w 240632"/>
              <a:gd name="connsiteY3" fmla="*/ 1323474 h 132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632" h="1323474">
                <a:moveTo>
                  <a:pt x="0" y="0"/>
                </a:moveTo>
                <a:cubicBezTo>
                  <a:pt x="32585" y="156912"/>
                  <a:pt x="65171" y="313824"/>
                  <a:pt x="90237" y="457200"/>
                </a:cubicBezTo>
                <a:cubicBezTo>
                  <a:pt x="115303" y="600576"/>
                  <a:pt x="125329" y="715879"/>
                  <a:pt x="150395" y="860258"/>
                </a:cubicBezTo>
                <a:cubicBezTo>
                  <a:pt x="175461" y="1004637"/>
                  <a:pt x="208046" y="1164055"/>
                  <a:pt x="240632" y="132347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Freeform: Shape 317">
            <a:extLst>
              <a:ext uri="{FF2B5EF4-FFF2-40B4-BE49-F238E27FC236}">
                <a16:creationId xmlns:a16="http://schemas.microsoft.com/office/drawing/2014/main" id="{2836DB31-4469-4ECD-8C60-FF53CC83B53C}"/>
              </a:ext>
            </a:extLst>
          </p:cNvPr>
          <p:cNvSpPr/>
          <p:nvPr/>
        </p:nvSpPr>
        <p:spPr>
          <a:xfrm>
            <a:off x="3145173" y="4729191"/>
            <a:ext cx="138363" cy="914400"/>
          </a:xfrm>
          <a:custGeom>
            <a:avLst/>
            <a:gdLst>
              <a:gd name="connsiteX0" fmla="*/ 0 w 138363"/>
              <a:gd name="connsiteY0" fmla="*/ 0 h 914400"/>
              <a:gd name="connsiteX1" fmla="*/ 18047 w 138363"/>
              <a:gd name="connsiteY1" fmla="*/ 228600 h 914400"/>
              <a:gd name="connsiteX2" fmla="*/ 78205 w 138363"/>
              <a:gd name="connsiteY2" fmla="*/ 667753 h 914400"/>
              <a:gd name="connsiteX3" fmla="*/ 138363 w 138363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363" h="914400">
                <a:moveTo>
                  <a:pt x="0" y="0"/>
                </a:moveTo>
                <a:cubicBezTo>
                  <a:pt x="2506" y="58654"/>
                  <a:pt x="5013" y="117308"/>
                  <a:pt x="18047" y="228600"/>
                </a:cubicBezTo>
                <a:cubicBezTo>
                  <a:pt x="31081" y="339892"/>
                  <a:pt x="58152" y="553453"/>
                  <a:pt x="78205" y="667753"/>
                </a:cubicBezTo>
                <a:cubicBezTo>
                  <a:pt x="98258" y="782053"/>
                  <a:pt x="118310" y="848226"/>
                  <a:pt x="138363" y="9144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Freeform: Shape 318">
            <a:extLst>
              <a:ext uri="{FF2B5EF4-FFF2-40B4-BE49-F238E27FC236}">
                <a16:creationId xmlns:a16="http://schemas.microsoft.com/office/drawing/2014/main" id="{7A996249-C09F-4EBA-A2C8-BB5B072591FE}"/>
              </a:ext>
            </a:extLst>
          </p:cNvPr>
          <p:cNvSpPr/>
          <p:nvPr/>
        </p:nvSpPr>
        <p:spPr>
          <a:xfrm>
            <a:off x="3385804" y="4776440"/>
            <a:ext cx="216569" cy="1191126"/>
          </a:xfrm>
          <a:custGeom>
            <a:avLst/>
            <a:gdLst>
              <a:gd name="connsiteX0" fmla="*/ 0 w 216569"/>
              <a:gd name="connsiteY0" fmla="*/ 0 h 1191126"/>
              <a:gd name="connsiteX1" fmla="*/ 48127 w 216569"/>
              <a:gd name="connsiteY1" fmla="*/ 366963 h 1191126"/>
              <a:gd name="connsiteX2" fmla="*/ 108285 w 216569"/>
              <a:gd name="connsiteY2" fmla="*/ 782052 h 1191126"/>
              <a:gd name="connsiteX3" fmla="*/ 216569 w 216569"/>
              <a:gd name="connsiteY3" fmla="*/ 1191126 h 119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69" h="1191126">
                <a:moveTo>
                  <a:pt x="0" y="0"/>
                </a:moveTo>
                <a:cubicBezTo>
                  <a:pt x="15040" y="118310"/>
                  <a:pt x="30080" y="236621"/>
                  <a:pt x="48127" y="366963"/>
                </a:cubicBezTo>
                <a:cubicBezTo>
                  <a:pt x="66174" y="497305"/>
                  <a:pt x="80211" y="644692"/>
                  <a:pt x="108285" y="782052"/>
                </a:cubicBezTo>
                <a:cubicBezTo>
                  <a:pt x="136359" y="919412"/>
                  <a:pt x="176464" y="1055269"/>
                  <a:pt x="216569" y="119112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reeform: Shape 319">
            <a:extLst>
              <a:ext uri="{FF2B5EF4-FFF2-40B4-BE49-F238E27FC236}">
                <a16:creationId xmlns:a16="http://schemas.microsoft.com/office/drawing/2014/main" id="{468CB553-74D4-4EDB-BCF5-5604CB5B4C3B}"/>
              </a:ext>
            </a:extLst>
          </p:cNvPr>
          <p:cNvSpPr/>
          <p:nvPr/>
        </p:nvSpPr>
        <p:spPr>
          <a:xfrm>
            <a:off x="3608389" y="4694224"/>
            <a:ext cx="132347" cy="812131"/>
          </a:xfrm>
          <a:custGeom>
            <a:avLst/>
            <a:gdLst>
              <a:gd name="connsiteX0" fmla="*/ 0 w 132347"/>
              <a:gd name="connsiteY0" fmla="*/ 0 h 812131"/>
              <a:gd name="connsiteX1" fmla="*/ 60158 w 132347"/>
              <a:gd name="connsiteY1" fmla="*/ 517358 h 812131"/>
              <a:gd name="connsiteX2" fmla="*/ 132347 w 132347"/>
              <a:gd name="connsiteY2" fmla="*/ 812131 h 81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47" h="812131">
                <a:moveTo>
                  <a:pt x="0" y="0"/>
                </a:moveTo>
                <a:cubicBezTo>
                  <a:pt x="19050" y="191001"/>
                  <a:pt x="38100" y="382003"/>
                  <a:pt x="60158" y="517358"/>
                </a:cubicBezTo>
                <a:cubicBezTo>
                  <a:pt x="82216" y="652713"/>
                  <a:pt x="107281" y="732422"/>
                  <a:pt x="132347" y="81213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Freeform: Shape 320">
            <a:extLst>
              <a:ext uri="{FF2B5EF4-FFF2-40B4-BE49-F238E27FC236}">
                <a16:creationId xmlns:a16="http://schemas.microsoft.com/office/drawing/2014/main" id="{9E249E07-EE4F-4C63-9C16-C9D1D9A5BF0D}"/>
              </a:ext>
            </a:extLst>
          </p:cNvPr>
          <p:cNvSpPr/>
          <p:nvPr/>
        </p:nvSpPr>
        <p:spPr>
          <a:xfrm>
            <a:off x="3836989" y="4553855"/>
            <a:ext cx="198521" cy="1395664"/>
          </a:xfrm>
          <a:custGeom>
            <a:avLst/>
            <a:gdLst>
              <a:gd name="connsiteX0" fmla="*/ 0 w 198521"/>
              <a:gd name="connsiteY0" fmla="*/ 0 h 1395664"/>
              <a:gd name="connsiteX1" fmla="*/ 12031 w 198521"/>
              <a:gd name="connsiteY1" fmla="*/ 294774 h 1395664"/>
              <a:gd name="connsiteX2" fmla="*/ 36094 w 198521"/>
              <a:gd name="connsiteY2" fmla="*/ 661737 h 1395664"/>
              <a:gd name="connsiteX3" fmla="*/ 90236 w 198521"/>
              <a:gd name="connsiteY3" fmla="*/ 908385 h 1395664"/>
              <a:gd name="connsiteX4" fmla="*/ 198521 w 198521"/>
              <a:gd name="connsiteY4" fmla="*/ 1395664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21" h="1395664">
                <a:moveTo>
                  <a:pt x="0" y="0"/>
                </a:moveTo>
                <a:cubicBezTo>
                  <a:pt x="3007" y="92242"/>
                  <a:pt x="6015" y="184485"/>
                  <a:pt x="12031" y="294774"/>
                </a:cubicBezTo>
                <a:cubicBezTo>
                  <a:pt x="18047" y="405063"/>
                  <a:pt x="23060" y="559469"/>
                  <a:pt x="36094" y="661737"/>
                </a:cubicBezTo>
                <a:cubicBezTo>
                  <a:pt x="49128" y="764005"/>
                  <a:pt x="63165" y="786064"/>
                  <a:pt x="90236" y="908385"/>
                </a:cubicBezTo>
                <a:cubicBezTo>
                  <a:pt x="117307" y="1030706"/>
                  <a:pt x="157914" y="1213185"/>
                  <a:pt x="198521" y="139566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Freeform: Shape 321">
            <a:extLst>
              <a:ext uri="{FF2B5EF4-FFF2-40B4-BE49-F238E27FC236}">
                <a16:creationId xmlns:a16="http://schemas.microsoft.com/office/drawing/2014/main" id="{0152F807-5A86-40A4-AEBE-B9BA5F56BA2F}"/>
              </a:ext>
            </a:extLst>
          </p:cNvPr>
          <p:cNvSpPr/>
          <p:nvPr/>
        </p:nvSpPr>
        <p:spPr>
          <a:xfrm>
            <a:off x="2543594" y="5397312"/>
            <a:ext cx="1407695" cy="36854"/>
          </a:xfrm>
          <a:custGeom>
            <a:avLst/>
            <a:gdLst>
              <a:gd name="connsiteX0" fmla="*/ 0 w 1407695"/>
              <a:gd name="connsiteY0" fmla="*/ 18807 h 36854"/>
              <a:gd name="connsiteX1" fmla="*/ 421105 w 1407695"/>
              <a:gd name="connsiteY1" fmla="*/ 12791 h 36854"/>
              <a:gd name="connsiteX2" fmla="*/ 896353 w 1407695"/>
              <a:gd name="connsiteY2" fmla="*/ 759 h 36854"/>
              <a:gd name="connsiteX3" fmla="*/ 1407695 w 1407695"/>
              <a:gd name="connsiteY3" fmla="*/ 36854 h 3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695" h="36854">
                <a:moveTo>
                  <a:pt x="0" y="18807"/>
                </a:moveTo>
                <a:lnTo>
                  <a:pt x="421105" y="12791"/>
                </a:lnTo>
                <a:cubicBezTo>
                  <a:pt x="570497" y="9783"/>
                  <a:pt x="731921" y="-3251"/>
                  <a:pt x="896353" y="759"/>
                </a:cubicBezTo>
                <a:cubicBezTo>
                  <a:pt x="1060785" y="4769"/>
                  <a:pt x="1234240" y="20811"/>
                  <a:pt x="1407695" y="3685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Freeform: Shape 322">
            <a:extLst>
              <a:ext uri="{FF2B5EF4-FFF2-40B4-BE49-F238E27FC236}">
                <a16:creationId xmlns:a16="http://schemas.microsoft.com/office/drawing/2014/main" id="{00A253B0-93FC-486B-ACA4-A552018DE2B7}"/>
              </a:ext>
            </a:extLst>
          </p:cNvPr>
          <p:cNvSpPr/>
          <p:nvPr/>
        </p:nvSpPr>
        <p:spPr>
          <a:xfrm>
            <a:off x="3199315" y="5271740"/>
            <a:ext cx="703847" cy="6015"/>
          </a:xfrm>
          <a:custGeom>
            <a:avLst/>
            <a:gdLst>
              <a:gd name="connsiteX0" fmla="*/ 0 w 703847"/>
              <a:gd name="connsiteY0" fmla="*/ 0 h 6015"/>
              <a:gd name="connsiteX1" fmla="*/ 487279 w 703847"/>
              <a:gd name="connsiteY1" fmla="*/ 0 h 6015"/>
              <a:gd name="connsiteX2" fmla="*/ 703847 w 703847"/>
              <a:gd name="connsiteY2" fmla="*/ 6015 h 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847" h="6015">
                <a:moveTo>
                  <a:pt x="0" y="0"/>
                </a:moveTo>
                <a:lnTo>
                  <a:pt x="487279" y="0"/>
                </a:lnTo>
                <a:cubicBezTo>
                  <a:pt x="604587" y="1002"/>
                  <a:pt x="654217" y="3508"/>
                  <a:pt x="703847" y="60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Freeform: Shape 323">
            <a:extLst>
              <a:ext uri="{FF2B5EF4-FFF2-40B4-BE49-F238E27FC236}">
                <a16:creationId xmlns:a16="http://schemas.microsoft.com/office/drawing/2014/main" id="{EC31985C-A84F-42AF-A8D2-55F207493F56}"/>
              </a:ext>
            </a:extLst>
          </p:cNvPr>
          <p:cNvSpPr/>
          <p:nvPr/>
        </p:nvSpPr>
        <p:spPr>
          <a:xfrm>
            <a:off x="3163220" y="4995013"/>
            <a:ext cx="703848" cy="36095"/>
          </a:xfrm>
          <a:custGeom>
            <a:avLst/>
            <a:gdLst>
              <a:gd name="connsiteX0" fmla="*/ 0 w 703848"/>
              <a:gd name="connsiteY0" fmla="*/ 0 h 36095"/>
              <a:gd name="connsiteX1" fmla="*/ 330869 w 703848"/>
              <a:gd name="connsiteY1" fmla="*/ 30079 h 36095"/>
              <a:gd name="connsiteX2" fmla="*/ 703848 w 703848"/>
              <a:gd name="connsiteY2" fmla="*/ 36095 h 3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848" h="36095">
                <a:moveTo>
                  <a:pt x="0" y="0"/>
                </a:moveTo>
                <a:cubicBezTo>
                  <a:pt x="106780" y="12031"/>
                  <a:pt x="213561" y="24063"/>
                  <a:pt x="330869" y="30079"/>
                </a:cubicBezTo>
                <a:cubicBezTo>
                  <a:pt x="448177" y="36095"/>
                  <a:pt x="576012" y="36095"/>
                  <a:pt x="703848" y="3609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Freeform: Shape 324">
            <a:extLst>
              <a:ext uri="{FF2B5EF4-FFF2-40B4-BE49-F238E27FC236}">
                <a16:creationId xmlns:a16="http://schemas.microsoft.com/office/drawing/2014/main" id="{32ED0A8F-233E-4D77-BD76-34FD6E9627A9}"/>
              </a:ext>
            </a:extLst>
          </p:cNvPr>
          <p:cNvSpPr/>
          <p:nvPr/>
        </p:nvSpPr>
        <p:spPr>
          <a:xfrm>
            <a:off x="3512136" y="4916808"/>
            <a:ext cx="78205" cy="482517"/>
          </a:xfrm>
          <a:custGeom>
            <a:avLst/>
            <a:gdLst>
              <a:gd name="connsiteX0" fmla="*/ 0 w 78205"/>
              <a:gd name="connsiteY0" fmla="*/ 0 h 475247"/>
              <a:gd name="connsiteX1" fmla="*/ 30079 w 78205"/>
              <a:gd name="connsiteY1" fmla="*/ 234616 h 475247"/>
              <a:gd name="connsiteX2" fmla="*/ 78205 w 78205"/>
              <a:gd name="connsiteY2" fmla="*/ 475247 h 47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05" h="475247">
                <a:moveTo>
                  <a:pt x="0" y="0"/>
                </a:moveTo>
                <a:cubicBezTo>
                  <a:pt x="8522" y="77704"/>
                  <a:pt x="17045" y="155408"/>
                  <a:pt x="30079" y="234616"/>
                </a:cubicBezTo>
                <a:cubicBezTo>
                  <a:pt x="43113" y="313824"/>
                  <a:pt x="60659" y="394535"/>
                  <a:pt x="78205" y="47524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Freeform: Shape 325">
            <a:extLst>
              <a:ext uri="{FF2B5EF4-FFF2-40B4-BE49-F238E27FC236}">
                <a16:creationId xmlns:a16="http://schemas.microsoft.com/office/drawing/2014/main" id="{267DF0B7-D351-416D-BF45-57723A9A6DDC}"/>
              </a:ext>
            </a:extLst>
          </p:cNvPr>
          <p:cNvSpPr/>
          <p:nvPr/>
        </p:nvSpPr>
        <p:spPr>
          <a:xfrm>
            <a:off x="2704892" y="4739718"/>
            <a:ext cx="80963" cy="678657"/>
          </a:xfrm>
          <a:custGeom>
            <a:avLst/>
            <a:gdLst>
              <a:gd name="connsiteX0" fmla="*/ 0 w 80963"/>
              <a:gd name="connsiteY0" fmla="*/ 0 h 678657"/>
              <a:gd name="connsiteX1" fmla="*/ 21432 w 80963"/>
              <a:gd name="connsiteY1" fmla="*/ 197644 h 678657"/>
              <a:gd name="connsiteX2" fmla="*/ 50007 w 80963"/>
              <a:gd name="connsiteY2" fmla="*/ 390525 h 678657"/>
              <a:gd name="connsiteX3" fmla="*/ 80963 w 80963"/>
              <a:gd name="connsiteY3" fmla="*/ 678657 h 67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63" h="678657">
                <a:moveTo>
                  <a:pt x="0" y="0"/>
                </a:moveTo>
                <a:cubicBezTo>
                  <a:pt x="6549" y="66278"/>
                  <a:pt x="13098" y="132557"/>
                  <a:pt x="21432" y="197644"/>
                </a:cubicBezTo>
                <a:cubicBezTo>
                  <a:pt x="29766" y="262731"/>
                  <a:pt x="40085" y="310356"/>
                  <a:pt x="50007" y="390525"/>
                </a:cubicBezTo>
                <a:cubicBezTo>
                  <a:pt x="59929" y="470694"/>
                  <a:pt x="70446" y="574675"/>
                  <a:pt x="80963" y="67865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Freeform: Shape 326">
            <a:extLst>
              <a:ext uri="{FF2B5EF4-FFF2-40B4-BE49-F238E27FC236}">
                <a16:creationId xmlns:a16="http://schemas.microsoft.com/office/drawing/2014/main" id="{1532B846-FA60-4485-93FA-BCE151ABBAF1}"/>
              </a:ext>
            </a:extLst>
          </p:cNvPr>
          <p:cNvSpPr/>
          <p:nvPr/>
        </p:nvSpPr>
        <p:spPr>
          <a:xfrm>
            <a:off x="5525086" y="4532544"/>
            <a:ext cx="1543050" cy="1250950"/>
          </a:xfrm>
          <a:custGeom>
            <a:avLst/>
            <a:gdLst>
              <a:gd name="connsiteX0" fmla="*/ 0 w 1543050"/>
              <a:gd name="connsiteY0" fmla="*/ 0 h 1250950"/>
              <a:gd name="connsiteX1" fmla="*/ 527050 w 1543050"/>
              <a:gd name="connsiteY1" fmla="*/ 203200 h 1250950"/>
              <a:gd name="connsiteX2" fmla="*/ 774700 w 1543050"/>
              <a:gd name="connsiteY2" fmla="*/ 501650 h 1250950"/>
              <a:gd name="connsiteX3" fmla="*/ 1022350 w 1543050"/>
              <a:gd name="connsiteY3" fmla="*/ 920750 h 1250950"/>
              <a:gd name="connsiteX4" fmla="*/ 1543050 w 1543050"/>
              <a:gd name="connsiteY4" fmla="*/ 125095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1250950">
                <a:moveTo>
                  <a:pt x="0" y="0"/>
                </a:moveTo>
                <a:cubicBezTo>
                  <a:pt x="198966" y="59796"/>
                  <a:pt x="397933" y="119592"/>
                  <a:pt x="527050" y="203200"/>
                </a:cubicBezTo>
                <a:cubicBezTo>
                  <a:pt x="656167" y="286808"/>
                  <a:pt x="692150" y="382058"/>
                  <a:pt x="774700" y="501650"/>
                </a:cubicBezTo>
                <a:cubicBezTo>
                  <a:pt x="857250" y="621242"/>
                  <a:pt x="894292" y="795867"/>
                  <a:pt x="1022350" y="920750"/>
                </a:cubicBezTo>
                <a:cubicBezTo>
                  <a:pt x="1150408" y="1045633"/>
                  <a:pt x="1346729" y="1148291"/>
                  <a:pt x="1543050" y="125095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Freeform: Shape 327">
            <a:extLst>
              <a:ext uri="{FF2B5EF4-FFF2-40B4-BE49-F238E27FC236}">
                <a16:creationId xmlns:a16="http://schemas.microsoft.com/office/drawing/2014/main" id="{645C128F-81F7-4915-B5B4-3A4DE0883881}"/>
              </a:ext>
            </a:extLst>
          </p:cNvPr>
          <p:cNvSpPr/>
          <p:nvPr/>
        </p:nvSpPr>
        <p:spPr>
          <a:xfrm>
            <a:off x="5347286" y="4684944"/>
            <a:ext cx="1930400" cy="698500"/>
          </a:xfrm>
          <a:custGeom>
            <a:avLst/>
            <a:gdLst>
              <a:gd name="connsiteX0" fmla="*/ 0 w 1930400"/>
              <a:gd name="connsiteY0" fmla="*/ 698500 h 698500"/>
              <a:gd name="connsiteX1" fmla="*/ 584200 w 1930400"/>
              <a:gd name="connsiteY1" fmla="*/ 463550 h 698500"/>
              <a:gd name="connsiteX2" fmla="*/ 952500 w 1930400"/>
              <a:gd name="connsiteY2" fmla="*/ 349250 h 698500"/>
              <a:gd name="connsiteX3" fmla="*/ 1289050 w 1930400"/>
              <a:gd name="connsiteY3" fmla="*/ 317500 h 698500"/>
              <a:gd name="connsiteX4" fmla="*/ 1930400 w 1930400"/>
              <a:gd name="connsiteY4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400" h="698500">
                <a:moveTo>
                  <a:pt x="0" y="698500"/>
                </a:moveTo>
                <a:cubicBezTo>
                  <a:pt x="212725" y="610129"/>
                  <a:pt x="425450" y="521758"/>
                  <a:pt x="584200" y="463550"/>
                </a:cubicBezTo>
                <a:cubicBezTo>
                  <a:pt x="742950" y="405342"/>
                  <a:pt x="835025" y="373592"/>
                  <a:pt x="952500" y="349250"/>
                </a:cubicBezTo>
                <a:cubicBezTo>
                  <a:pt x="1069975" y="324908"/>
                  <a:pt x="1126067" y="375708"/>
                  <a:pt x="1289050" y="317500"/>
                </a:cubicBezTo>
                <a:cubicBezTo>
                  <a:pt x="1452033" y="259292"/>
                  <a:pt x="1691216" y="129646"/>
                  <a:pt x="1930400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Freeform: Shape 328">
            <a:extLst>
              <a:ext uri="{FF2B5EF4-FFF2-40B4-BE49-F238E27FC236}">
                <a16:creationId xmlns:a16="http://schemas.microsoft.com/office/drawing/2014/main" id="{F7A5F25E-D7CA-48B9-980A-F8B3E7C1E386}"/>
              </a:ext>
            </a:extLst>
          </p:cNvPr>
          <p:cNvSpPr/>
          <p:nvPr/>
        </p:nvSpPr>
        <p:spPr>
          <a:xfrm>
            <a:off x="5163136" y="5008794"/>
            <a:ext cx="336550" cy="673100"/>
          </a:xfrm>
          <a:custGeom>
            <a:avLst/>
            <a:gdLst>
              <a:gd name="connsiteX0" fmla="*/ 0 w 336550"/>
              <a:gd name="connsiteY0" fmla="*/ 0 h 673100"/>
              <a:gd name="connsiteX1" fmla="*/ 82550 w 336550"/>
              <a:gd name="connsiteY1" fmla="*/ 171450 h 673100"/>
              <a:gd name="connsiteX2" fmla="*/ 171450 w 336550"/>
              <a:gd name="connsiteY2" fmla="*/ 381000 h 673100"/>
              <a:gd name="connsiteX3" fmla="*/ 336550 w 336550"/>
              <a:gd name="connsiteY3" fmla="*/ 67310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" h="673100">
                <a:moveTo>
                  <a:pt x="0" y="0"/>
                </a:moveTo>
                <a:cubicBezTo>
                  <a:pt x="26987" y="53975"/>
                  <a:pt x="53975" y="107950"/>
                  <a:pt x="82550" y="171450"/>
                </a:cubicBezTo>
                <a:cubicBezTo>
                  <a:pt x="111125" y="234950"/>
                  <a:pt x="129117" y="297392"/>
                  <a:pt x="171450" y="381000"/>
                </a:cubicBezTo>
                <a:cubicBezTo>
                  <a:pt x="213783" y="464608"/>
                  <a:pt x="275166" y="568854"/>
                  <a:pt x="336550" y="6731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Freeform: Shape 329">
            <a:extLst>
              <a:ext uri="{FF2B5EF4-FFF2-40B4-BE49-F238E27FC236}">
                <a16:creationId xmlns:a16="http://schemas.microsoft.com/office/drawing/2014/main" id="{AA572211-B79A-40DB-9BB7-31DA1C10DCF4}"/>
              </a:ext>
            </a:extLst>
          </p:cNvPr>
          <p:cNvSpPr/>
          <p:nvPr/>
        </p:nvSpPr>
        <p:spPr>
          <a:xfrm>
            <a:off x="5607636" y="4875444"/>
            <a:ext cx="533400" cy="901700"/>
          </a:xfrm>
          <a:custGeom>
            <a:avLst/>
            <a:gdLst>
              <a:gd name="connsiteX0" fmla="*/ 0 w 533400"/>
              <a:gd name="connsiteY0" fmla="*/ 0 h 901700"/>
              <a:gd name="connsiteX1" fmla="*/ 349250 w 533400"/>
              <a:gd name="connsiteY1" fmla="*/ 285750 h 901700"/>
              <a:gd name="connsiteX2" fmla="*/ 488950 w 533400"/>
              <a:gd name="connsiteY2" fmla="*/ 685800 h 901700"/>
              <a:gd name="connsiteX3" fmla="*/ 533400 w 533400"/>
              <a:gd name="connsiteY3" fmla="*/ 9017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" h="901700">
                <a:moveTo>
                  <a:pt x="0" y="0"/>
                </a:moveTo>
                <a:cubicBezTo>
                  <a:pt x="133879" y="85725"/>
                  <a:pt x="267758" y="171450"/>
                  <a:pt x="349250" y="285750"/>
                </a:cubicBezTo>
                <a:cubicBezTo>
                  <a:pt x="430742" y="400050"/>
                  <a:pt x="458258" y="583142"/>
                  <a:pt x="488950" y="685800"/>
                </a:cubicBezTo>
                <a:cubicBezTo>
                  <a:pt x="519642" y="788458"/>
                  <a:pt x="526521" y="845079"/>
                  <a:pt x="533400" y="9017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Freeform: Shape 330">
            <a:extLst>
              <a:ext uri="{FF2B5EF4-FFF2-40B4-BE49-F238E27FC236}">
                <a16:creationId xmlns:a16="http://schemas.microsoft.com/office/drawing/2014/main" id="{BB9A4C86-E102-4590-9E36-023096CD830B}"/>
              </a:ext>
            </a:extLst>
          </p:cNvPr>
          <p:cNvSpPr/>
          <p:nvPr/>
        </p:nvSpPr>
        <p:spPr>
          <a:xfrm>
            <a:off x="6541086" y="4488094"/>
            <a:ext cx="114300" cy="533400"/>
          </a:xfrm>
          <a:custGeom>
            <a:avLst/>
            <a:gdLst>
              <a:gd name="connsiteX0" fmla="*/ 0 w 114300"/>
              <a:gd name="connsiteY0" fmla="*/ 0 h 533400"/>
              <a:gd name="connsiteX1" fmla="*/ 76200 w 114300"/>
              <a:gd name="connsiteY1" fmla="*/ 279400 h 533400"/>
              <a:gd name="connsiteX2" fmla="*/ 114300 w 114300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33400">
                <a:moveTo>
                  <a:pt x="0" y="0"/>
                </a:moveTo>
                <a:cubicBezTo>
                  <a:pt x="28575" y="95250"/>
                  <a:pt x="57150" y="190500"/>
                  <a:pt x="76200" y="279400"/>
                </a:cubicBezTo>
                <a:cubicBezTo>
                  <a:pt x="95250" y="368300"/>
                  <a:pt x="104775" y="450850"/>
                  <a:pt x="114300" y="5334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Freeform: Shape 331">
            <a:extLst>
              <a:ext uri="{FF2B5EF4-FFF2-40B4-BE49-F238E27FC236}">
                <a16:creationId xmlns:a16="http://schemas.microsoft.com/office/drawing/2014/main" id="{789F744F-0D27-4380-80E7-F60E7A51D5C2}"/>
              </a:ext>
            </a:extLst>
          </p:cNvPr>
          <p:cNvSpPr/>
          <p:nvPr/>
        </p:nvSpPr>
        <p:spPr>
          <a:xfrm>
            <a:off x="6077536" y="5199294"/>
            <a:ext cx="1320800" cy="374650"/>
          </a:xfrm>
          <a:custGeom>
            <a:avLst/>
            <a:gdLst>
              <a:gd name="connsiteX0" fmla="*/ 0 w 1320800"/>
              <a:gd name="connsiteY0" fmla="*/ 374650 h 374650"/>
              <a:gd name="connsiteX1" fmla="*/ 495300 w 1320800"/>
              <a:gd name="connsiteY1" fmla="*/ 254000 h 374650"/>
              <a:gd name="connsiteX2" fmla="*/ 793750 w 1320800"/>
              <a:gd name="connsiteY2" fmla="*/ 165100 h 374650"/>
              <a:gd name="connsiteX3" fmla="*/ 1041400 w 1320800"/>
              <a:gd name="connsiteY3" fmla="*/ 88900 h 374650"/>
              <a:gd name="connsiteX4" fmla="*/ 1320800 w 1320800"/>
              <a:gd name="connsiteY4" fmla="*/ 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374650">
                <a:moveTo>
                  <a:pt x="0" y="374650"/>
                </a:moveTo>
                <a:lnTo>
                  <a:pt x="495300" y="254000"/>
                </a:lnTo>
                <a:cubicBezTo>
                  <a:pt x="627592" y="219075"/>
                  <a:pt x="793750" y="165100"/>
                  <a:pt x="793750" y="165100"/>
                </a:cubicBezTo>
                <a:lnTo>
                  <a:pt x="1041400" y="88900"/>
                </a:lnTo>
                <a:lnTo>
                  <a:pt x="132080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C01144A9-0A35-4544-8B38-376C22CDAE5A}"/>
              </a:ext>
            </a:extLst>
          </p:cNvPr>
          <p:cNvSpPr/>
          <p:nvPr/>
        </p:nvSpPr>
        <p:spPr>
          <a:xfrm>
            <a:off x="5256381" y="5301997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54BE9812-52E6-47FF-B0EB-F8B5A0A78F64}"/>
              </a:ext>
            </a:extLst>
          </p:cNvPr>
          <p:cNvSpPr/>
          <p:nvPr/>
        </p:nvSpPr>
        <p:spPr>
          <a:xfrm>
            <a:off x="5849778" y="5060530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3804BD21-41CC-4F03-8F6D-265C8C696FBA}"/>
              </a:ext>
            </a:extLst>
          </p:cNvPr>
          <p:cNvSpPr/>
          <p:nvPr/>
        </p:nvSpPr>
        <p:spPr>
          <a:xfrm>
            <a:off x="6201194" y="4951118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B99D27A2-235A-44A5-B6D0-8C69AF5EEBD9}"/>
              </a:ext>
            </a:extLst>
          </p:cNvPr>
          <p:cNvSpPr/>
          <p:nvPr/>
        </p:nvSpPr>
        <p:spPr>
          <a:xfrm>
            <a:off x="6552610" y="4922793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BD826B23-553E-48FC-AE1F-74064BF9CEF6}"/>
              </a:ext>
            </a:extLst>
          </p:cNvPr>
          <p:cNvSpPr/>
          <p:nvPr/>
        </p:nvSpPr>
        <p:spPr>
          <a:xfrm>
            <a:off x="7168232" y="4595885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B3239D33-E09C-4B02-B294-99355C16B899}"/>
              </a:ext>
            </a:extLst>
          </p:cNvPr>
          <p:cNvSpPr/>
          <p:nvPr/>
        </p:nvSpPr>
        <p:spPr>
          <a:xfrm>
            <a:off x="5958991" y="4641808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5B2695AD-DA6F-4E03-901A-674514B8E8FD}"/>
              </a:ext>
            </a:extLst>
          </p:cNvPr>
          <p:cNvSpPr/>
          <p:nvPr/>
        </p:nvSpPr>
        <p:spPr>
          <a:xfrm>
            <a:off x="5451833" y="4455341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2305085B-5866-4EA2-8852-5D2EFAD43C3A}"/>
              </a:ext>
            </a:extLst>
          </p:cNvPr>
          <p:cNvSpPr/>
          <p:nvPr/>
        </p:nvSpPr>
        <p:spPr>
          <a:xfrm>
            <a:off x="6461170" y="5363346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69227CDB-45B0-4722-8B19-F4500808D0D4}"/>
              </a:ext>
            </a:extLst>
          </p:cNvPr>
          <p:cNvSpPr/>
          <p:nvPr/>
        </p:nvSpPr>
        <p:spPr>
          <a:xfrm>
            <a:off x="6979619" y="5687375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9588040B-E294-4F19-9C99-EA1A33641729}"/>
              </a:ext>
            </a:extLst>
          </p:cNvPr>
          <p:cNvSpPr/>
          <p:nvPr/>
        </p:nvSpPr>
        <p:spPr>
          <a:xfrm>
            <a:off x="5106320" y="4942620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8204F23E-5454-4C75-839A-0A69D253B6DC}"/>
              </a:ext>
            </a:extLst>
          </p:cNvPr>
          <p:cNvSpPr/>
          <p:nvPr/>
        </p:nvSpPr>
        <p:spPr>
          <a:xfrm>
            <a:off x="5194438" y="5114070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FE1EA8E2-FFFE-4DEF-9F92-FA20B2B22329}"/>
              </a:ext>
            </a:extLst>
          </p:cNvPr>
          <p:cNvSpPr/>
          <p:nvPr/>
        </p:nvSpPr>
        <p:spPr>
          <a:xfrm>
            <a:off x="5402164" y="5581650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C7B8ACDF-4361-47F2-9DB6-265A0D18E254}"/>
              </a:ext>
            </a:extLst>
          </p:cNvPr>
          <p:cNvSpPr/>
          <p:nvPr/>
        </p:nvSpPr>
        <p:spPr>
          <a:xfrm>
            <a:off x="5566133" y="4816161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1604E239-1B66-438B-8C98-D716D82C5F52}"/>
              </a:ext>
            </a:extLst>
          </p:cNvPr>
          <p:cNvSpPr/>
          <p:nvPr/>
        </p:nvSpPr>
        <p:spPr>
          <a:xfrm>
            <a:off x="5711750" y="4935040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A90918A5-6D5F-4DF9-9A67-603C34AE77A7}"/>
              </a:ext>
            </a:extLst>
          </p:cNvPr>
          <p:cNvSpPr/>
          <p:nvPr/>
        </p:nvSpPr>
        <p:spPr>
          <a:xfrm>
            <a:off x="5964078" y="5301997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C18D667A-2338-43B8-898B-06166DD1EA10}"/>
              </a:ext>
            </a:extLst>
          </p:cNvPr>
          <p:cNvSpPr/>
          <p:nvPr/>
        </p:nvSpPr>
        <p:spPr>
          <a:xfrm>
            <a:off x="6019708" y="5497744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7C6D18AC-87BF-40F6-92EA-BF289D3A7A03}"/>
              </a:ext>
            </a:extLst>
          </p:cNvPr>
          <p:cNvSpPr/>
          <p:nvPr/>
        </p:nvSpPr>
        <p:spPr>
          <a:xfrm>
            <a:off x="6064034" y="5701813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85E42A2E-E69C-4196-B6C9-8F002EB2AA08}"/>
              </a:ext>
            </a:extLst>
          </p:cNvPr>
          <p:cNvSpPr/>
          <p:nvPr/>
        </p:nvSpPr>
        <p:spPr>
          <a:xfrm>
            <a:off x="6812367" y="5288236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0BD0BD35-9F71-475D-B818-D218D0FC0A1D}"/>
              </a:ext>
            </a:extLst>
          </p:cNvPr>
          <p:cNvSpPr/>
          <p:nvPr/>
        </p:nvSpPr>
        <p:spPr>
          <a:xfrm>
            <a:off x="7060180" y="5218948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FF8DF178-324E-4F7F-BFB6-C6D1A6037B61}"/>
              </a:ext>
            </a:extLst>
          </p:cNvPr>
          <p:cNvSpPr/>
          <p:nvPr/>
        </p:nvSpPr>
        <p:spPr>
          <a:xfrm>
            <a:off x="7307993" y="5149660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D8E3B52B-7753-4AA3-80CF-4E53C61ABB04}"/>
              </a:ext>
            </a:extLst>
          </p:cNvPr>
          <p:cNvSpPr/>
          <p:nvPr/>
        </p:nvSpPr>
        <p:spPr>
          <a:xfrm>
            <a:off x="6552610" y="4691431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FBFBA9D5-BBC2-4987-BFDD-AF6F31BE1AAE}"/>
              </a:ext>
            </a:extLst>
          </p:cNvPr>
          <p:cNvSpPr/>
          <p:nvPr/>
        </p:nvSpPr>
        <p:spPr>
          <a:xfrm>
            <a:off x="6505840" y="4454163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D3425138-65F2-47ED-A081-C0A92B1BE750}"/>
              </a:ext>
            </a:extLst>
          </p:cNvPr>
          <p:cNvSpPr txBox="1"/>
          <p:nvPr/>
        </p:nvSpPr>
        <p:spPr>
          <a:xfrm>
            <a:off x="5278262" y="6079775"/>
            <a:ext cx="188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Linear nodal hierarchy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C75FD324-A4D2-4239-B2D8-D5F9EB1725D2}"/>
              </a:ext>
            </a:extLst>
          </p:cNvPr>
          <p:cNvSpPr txBox="1"/>
          <p:nvPr/>
        </p:nvSpPr>
        <p:spPr>
          <a:xfrm>
            <a:off x="5163046" y="3502549"/>
            <a:ext cx="2124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Circuitous nodal hierarchy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646A5A69-2B28-4656-A28F-0052CF2ECA53}"/>
              </a:ext>
            </a:extLst>
          </p:cNvPr>
          <p:cNvSpPr txBox="1"/>
          <p:nvPr/>
        </p:nvSpPr>
        <p:spPr>
          <a:xfrm>
            <a:off x="7807066" y="3502549"/>
            <a:ext cx="2576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Sequential multi-nodal hierarchy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ADE51054-61EC-406B-B129-BB6360BE9841}"/>
              </a:ext>
            </a:extLst>
          </p:cNvPr>
          <p:cNvSpPr txBox="1"/>
          <p:nvPr/>
        </p:nvSpPr>
        <p:spPr>
          <a:xfrm>
            <a:off x="7995039" y="6079775"/>
            <a:ext cx="2167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Sequential linear hierarchy</a:t>
            </a:r>
          </a:p>
        </p:txBody>
      </p: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D963C0AA-407E-4FC1-9A4C-E75F9CDD3B8F}"/>
              </a:ext>
            </a:extLst>
          </p:cNvPr>
          <p:cNvCxnSpPr>
            <a:cxnSpLocks/>
            <a:stCxn id="378" idx="4"/>
            <a:endCxn id="380" idx="0"/>
          </p:cNvCxnSpPr>
          <p:nvPr/>
        </p:nvCxnSpPr>
        <p:spPr>
          <a:xfrm>
            <a:off x="8168568" y="4967869"/>
            <a:ext cx="1180" cy="279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2E9E8DB5-B30F-4B67-9676-8C3E1F72C33F}"/>
              </a:ext>
            </a:extLst>
          </p:cNvPr>
          <p:cNvCxnSpPr>
            <a:cxnSpLocks/>
            <a:stCxn id="378" idx="6"/>
            <a:endCxn id="383" idx="2"/>
          </p:cNvCxnSpPr>
          <p:nvPr/>
        </p:nvCxnSpPr>
        <p:spPr>
          <a:xfrm flipV="1">
            <a:off x="8260008" y="4793141"/>
            <a:ext cx="373268" cy="83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DDC5C0C7-1FD0-4726-A8C9-8E353B9AE102}"/>
              </a:ext>
            </a:extLst>
          </p:cNvPr>
          <p:cNvCxnSpPr>
            <a:cxnSpLocks/>
            <a:stCxn id="384" idx="0"/>
            <a:endCxn id="383" idx="4"/>
          </p:cNvCxnSpPr>
          <p:nvPr/>
        </p:nvCxnSpPr>
        <p:spPr>
          <a:xfrm flipV="1">
            <a:off x="8587920" y="4884581"/>
            <a:ext cx="136796" cy="7321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7BD1AAEE-4BC5-4271-B358-978FF34A7F74}"/>
              </a:ext>
            </a:extLst>
          </p:cNvPr>
          <p:cNvCxnSpPr>
            <a:cxnSpLocks/>
            <a:stCxn id="384" idx="1"/>
            <a:endCxn id="380" idx="5"/>
          </p:cNvCxnSpPr>
          <p:nvPr/>
        </p:nvCxnSpPr>
        <p:spPr>
          <a:xfrm flipH="1" flipV="1">
            <a:off x="8234406" y="5403871"/>
            <a:ext cx="288856" cy="2396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FC77254B-A6A1-4313-A186-07885D6C2DD5}"/>
              </a:ext>
            </a:extLst>
          </p:cNvPr>
          <p:cNvCxnSpPr>
            <a:cxnSpLocks/>
            <a:stCxn id="383" idx="6"/>
            <a:endCxn id="379" idx="2"/>
          </p:cNvCxnSpPr>
          <p:nvPr/>
        </p:nvCxnSpPr>
        <p:spPr>
          <a:xfrm flipV="1">
            <a:off x="8816156" y="4635868"/>
            <a:ext cx="363365" cy="1572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6D2191B1-38C2-4B48-B165-0654CFFB8B8F}"/>
              </a:ext>
            </a:extLst>
          </p:cNvPr>
          <p:cNvCxnSpPr>
            <a:cxnSpLocks/>
            <a:stCxn id="383" idx="5"/>
            <a:endCxn id="381" idx="1"/>
          </p:cNvCxnSpPr>
          <p:nvPr/>
        </p:nvCxnSpPr>
        <p:spPr>
          <a:xfrm>
            <a:off x="8789374" y="4857799"/>
            <a:ext cx="412221" cy="208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2EC3B8B0-EB2B-40C9-B783-4E2AACD234B9}"/>
              </a:ext>
            </a:extLst>
          </p:cNvPr>
          <p:cNvCxnSpPr>
            <a:cxnSpLocks/>
            <a:stCxn id="384" idx="6"/>
            <a:endCxn id="382" idx="2"/>
          </p:cNvCxnSpPr>
          <p:nvPr/>
        </p:nvCxnSpPr>
        <p:spPr>
          <a:xfrm flipV="1">
            <a:off x="8679360" y="5622528"/>
            <a:ext cx="495453" cy="85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0C6A2657-D128-495E-940D-DF07A8A70DEA}"/>
              </a:ext>
            </a:extLst>
          </p:cNvPr>
          <p:cNvCxnSpPr>
            <a:cxnSpLocks/>
            <a:stCxn id="371" idx="2"/>
            <a:endCxn id="379" idx="6"/>
          </p:cNvCxnSpPr>
          <p:nvPr/>
        </p:nvCxnSpPr>
        <p:spPr>
          <a:xfrm flipH="1">
            <a:off x="9362401" y="4631660"/>
            <a:ext cx="693510" cy="42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F06C5D89-8780-4A89-A589-1A36D8569124}"/>
              </a:ext>
            </a:extLst>
          </p:cNvPr>
          <p:cNvCxnSpPr>
            <a:cxnSpLocks/>
            <a:stCxn id="374" idx="2"/>
            <a:endCxn id="381" idx="6"/>
          </p:cNvCxnSpPr>
          <p:nvPr/>
        </p:nvCxnSpPr>
        <p:spPr>
          <a:xfrm flipH="1">
            <a:off x="9357693" y="5131215"/>
            <a:ext cx="7156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0850D1FE-64E9-4C3B-819F-3F566FD434D3}"/>
              </a:ext>
            </a:extLst>
          </p:cNvPr>
          <p:cNvCxnSpPr>
            <a:cxnSpLocks/>
            <a:stCxn id="377" idx="2"/>
            <a:endCxn id="382" idx="6"/>
          </p:cNvCxnSpPr>
          <p:nvPr/>
        </p:nvCxnSpPr>
        <p:spPr>
          <a:xfrm flipH="1" flipV="1">
            <a:off x="9357693" y="5622528"/>
            <a:ext cx="703508" cy="82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Oval 368">
            <a:extLst>
              <a:ext uri="{FF2B5EF4-FFF2-40B4-BE49-F238E27FC236}">
                <a16:creationId xmlns:a16="http://schemas.microsoft.com/office/drawing/2014/main" id="{0961A1B9-1F1D-4BCA-B1F1-088B9755BB18}"/>
              </a:ext>
            </a:extLst>
          </p:cNvPr>
          <p:cNvSpPr/>
          <p:nvPr/>
        </p:nvSpPr>
        <p:spPr>
          <a:xfrm>
            <a:off x="9598711" y="4563080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D612CD4B-563B-45D6-A1C2-8FD5AF4CE4DA}"/>
              </a:ext>
            </a:extLst>
          </p:cNvPr>
          <p:cNvSpPr/>
          <p:nvPr/>
        </p:nvSpPr>
        <p:spPr>
          <a:xfrm>
            <a:off x="9827311" y="4563080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57D81570-4050-4BFD-B3C6-B4EA11D8211B}"/>
              </a:ext>
            </a:extLst>
          </p:cNvPr>
          <p:cNvSpPr/>
          <p:nvPr/>
        </p:nvSpPr>
        <p:spPr>
          <a:xfrm>
            <a:off x="10055911" y="4563080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5DC6DDFF-DBC8-4098-B033-8284B3B1FEBE}"/>
              </a:ext>
            </a:extLst>
          </p:cNvPr>
          <p:cNvSpPr/>
          <p:nvPr/>
        </p:nvSpPr>
        <p:spPr>
          <a:xfrm>
            <a:off x="9616157" y="5062635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4EB97966-EF95-4478-939B-9C5BFDAC11B0}"/>
              </a:ext>
            </a:extLst>
          </p:cNvPr>
          <p:cNvSpPr/>
          <p:nvPr/>
        </p:nvSpPr>
        <p:spPr>
          <a:xfrm>
            <a:off x="9844757" y="5062635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>
            <a:extLst>
              <a:ext uri="{FF2B5EF4-FFF2-40B4-BE49-F238E27FC236}">
                <a16:creationId xmlns:a16="http://schemas.microsoft.com/office/drawing/2014/main" id="{A8F18876-8762-485D-8D3E-253DDE7F0DD8}"/>
              </a:ext>
            </a:extLst>
          </p:cNvPr>
          <p:cNvSpPr/>
          <p:nvPr/>
        </p:nvSpPr>
        <p:spPr>
          <a:xfrm>
            <a:off x="10073357" y="5062635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>
            <a:extLst>
              <a:ext uri="{FF2B5EF4-FFF2-40B4-BE49-F238E27FC236}">
                <a16:creationId xmlns:a16="http://schemas.microsoft.com/office/drawing/2014/main" id="{B488441A-F0B5-4B72-9493-4F2002F5C97C}"/>
              </a:ext>
            </a:extLst>
          </p:cNvPr>
          <p:cNvSpPr/>
          <p:nvPr/>
        </p:nvSpPr>
        <p:spPr>
          <a:xfrm>
            <a:off x="9604001" y="5562190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>
            <a:extLst>
              <a:ext uri="{FF2B5EF4-FFF2-40B4-BE49-F238E27FC236}">
                <a16:creationId xmlns:a16="http://schemas.microsoft.com/office/drawing/2014/main" id="{DBA115DF-28EE-44F7-94C1-41E997DC513F}"/>
              </a:ext>
            </a:extLst>
          </p:cNvPr>
          <p:cNvSpPr/>
          <p:nvPr/>
        </p:nvSpPr>
        <p:spPr>
          <a:xfrm>
            <a:off x="9832601" y="5562190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>
            <a:extLst>
              <a:ext uri="{FF2B5EF4-FFF2-40B4-BE49-F238E27FC236}">
                <a16:creationId xmlns:a16="http://schemas.microsoft.com/office/drawing/2014/main" id="{1E3141E9-811E-4C79-A189-6FEDE248747C}"/>
              </a:ext>
            </a:extLst>
          </p:cNvPr>
          <p:cNvSpPr/>
          <p:nvPr/>
        </p:nvSpPr>
        <p:spPr>
          <a:xfrm>
            <a:off x="10061201" y="5562190"/>
            <a:ext cx="137160" cy="1371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>
            <a:extLst>
              <a:ext uri="{FF2B5EF4-FFF2-40B4-BE49-F238E27FC236}">
                <a16:creationId xmlns:a16="http://schemas.microsoft.com/office/drawing/2014/main" id="{42A0F0D7-A752-4382-9636-C0C425ECF64E}"/>
              </a:ext>
            </a:extLst>
          </p:cNvPr>
          <p:cNvSpPr/>
          <p:nvPr/>
        </p:nvSpPr>
        <p:spPr>
          <a:xfrm>
            <a:off x="8077128" y="4784989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>
            <a:extLst>
              <a:ext uri="{FF2B5EF4-FFF2-40B4-BE49-F238E27FC236}">
                <a16:creationId xmlns:a16="http://schemas.microsoft.com/office/drawing/2014/main" id="{88878480-863D-4062-967D-829BE9E4B920}"/>
              </a:ext>
            </a:extLst>
          </p:cNvPr>
          <p:cNvSpPr/>
          <p:nvPr/>
        </p:nvSpPr>
        <p:spPr>
          <a:xfrm>
            <a:off x="9179521" y="4544428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>
            <a:extLst>
              <a:ext uri="{FF2B5EF4-FFF2-40B4-BE49-F238E27FC236}">
                <a16:creationId xmlns:a16="http://schemas.microsoft.com/office/drawing/2014/main" id="{51FE3DFB-33CB-4F40-B92F-0AF8847B3A99}"/>
              </a:ext>
            </a:extLst>
          </p:cNvPr>
          <p:cNvSpPr/>
          <p:nvPr/>
        </p:nvSpPr>
        <p:spPr>
          <a:xfrm>
            <a:off x="8078308" y="5247773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>
            <a:extLst>
              <a:ext uri="{FF2B5EF4-FFF2-40B4-BE49-F238E27FC236}">
                <a16:creationId xmlns:a16="http://schemas.microsoft.com/office/drawing/2014/main" id="{7BB39475-CC49-4329-B6C2-B865EC64DDAF}"/>
              </a:ext>
            </a:extLst>
          </p:cNvPr>
          <p:cNvSpPr/>
          <p:nvPr/>
        </p:nvSpPr>
        <p:spPr>
          <a:xfrm>
            <a:off x="9174813" y="5039775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3197B939-BF40-4F4A-8C6E-43B21570378A}"/>
              </a:ext>
            </a:extLst>
          </p:cNvPr>
          <p:cNvSpPr/>
          <p:nvPr/>
        </p:nvSpPr>
        <p:spPr>
          <a:xfrm>
            <a:off x="9174813" y="5531088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C052EFED-680C-48A5-BDA9-A8D2D8F4A0A7}"/>
              </a:ext>
            </a:extLst>
          </p:cNvPr>
          <p:cNvSpPr/>
          <p:nvPr/>
        </p:nvSpPr>
        <p:spPr>
          <a:xfrm>
            <a:off x="8633276" y="4701701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CDF877BB-4D8B-479A-A786-801CB6E0B12E}"/>
              </a:ext>
            </a:extLst>
          </p:cNvPr>
          <p:cNvSpPr/>
          <p:nvPr/>
        </p:nvSpPr>
        <p:spPr>
          <a:xfrm>
            <a:off x="8496480" y="5616713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A390EC62-1EBF-40DB-A773-9657389DAF18}"/>
              </a:ext>
            </a:extLst>
          </p:cNvPr>
          <p:cNvCxnSpPr/>
          <p:nvPr/>
        </p:nvCxnSpPr>
        <p:spPr>
          <a:xfrm>
            <a:off x="8724716" y="2049716"/>
            <a:ext cx="0" cy="100584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949E5571-42A4-4B80-9561-C6BB9252E996}"/>
              </a:ext>
            </a:extLst>
          </p:cNvPr>
          <p:cNvCxnSpPr/>
          <p:nvPr/>
        </p:nvCxnSpPr>
        <p:spPr>
          <a:xfrm>
            <a:off x="9598711" y="2049716"/>
            <a:ext cx="0" cy="100584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TextBox 386">
            <a:extLst>
              <a:ext uri="{FF2B5EF4-FFF2-40B4-BE49-F238E27FC236}">
                <a16:creationId xmlns:a16="http://schemas.microsoft.com/office/drawing/2014/main" id="{AF8E4A87-484B-4356-9976-D40AFABE3A68}"/>
              </a:ext>
            </a:extLst>
          </p:cNvPr>
          <p:cNvSpPr txBox="1"/>
          <p:nvPr/>
        </p:nvSpPr>
        <p:spPr>
          <a:xfrm>
            <a:off x="8085693" y="2949278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Parts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2B08E2E9-02AB-446C-9EB7-3F3E75A08553}"/>
              </a:ext>
            </a:extLst>
          </p:cNvPr>
          <p:cNvSpPr txBox="1"/>
          <p:nvPr/>
        </p:nvSpPr>
        <p:spPr>
          <a:xfrm>
            <a:off x="8787987" y="2954401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Assembly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4A746120-FD5C-44D4-A3F9-ED5117DA7C5E}"/>
              </a:ext>
            </a:extLst>
          </p:cNvPr>
          <p:cNvSpPr txBox="1"/>
          <p:nvPr/>
        </p:nvSpPr>
        <p:spPr>
          <a:xfrm>
            <a:off x="9490281" y="3162724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1152908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FE30-8483-4FCA-B1E1-69DF7995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02399-5D62-45BF-979E-A1948A15B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Transport costs:</a:t>
            </a:r>
          </a:p>
          <a:p>
            <a:pPr lvl="2"/>
            <a:r>
              <a:rPr lang="en-US" dirty="0"/>
              <a:t>Monetary measure of what the transport provider must pay to produce transportation services.</a:t>
            </a:r>
          </a:p>
          <a:p>
            <a:pPr lvl="2"/>
            <a:r>
              <a:rPr lang="en-US" dirty="0"/>
              <a:t>Provision or use of infrastructure, modes, fuel, labor, taxes, etc.</a:t>
            </a:r>
          </a:p>
          <a:p>
            <a:pPr lvl="2"/>
            <a:r>
              <a:rPr lang="en-US" dirty="0"/>
              <a:t>Often invisible to the user.</a:t>
            </a:r>
          </a:p>
          <a:p>
            <a:pPr lvl="1"/>
            <a:r>
              <a:rPr lang="en-US" dirty="0"/>
              <a:t>Transportation rates:</a:t>
            </a:r>
          </a:p>
          <a:p>
            <a:pPr lvl="2"/>
            <a:r>
              <a:rPr lang="en-US" dirty="0"/>
              <a:t>The price of transportation services paid by their users.</a:t>
            </a:r>
          </a:p>
          <a:p>
            <a:pPr lvl="2"/>
            <a:r>
              <a:rPr lang="en-US" dirty="0"/>
              <a:t>Must negotiate or bid for transportation services.</a:t>
            </a:r>
          </a:p>
          <a:p>
            <a:pPr lvl="2"/>
            <a:r>
              <a:rPr lang="en-US" dirty="0"/>
              <a:t>Rates are often visible to the consumers since transport providers must provide this information to secure transactions.</a:t>
            </a:r>
          </a:p>
          <a:p>
            <a:pPr lvl="2"/>
            <a:r>
              <a:rPr lang="en-US" dirty="0"/>
              <a:t>May not express the real transport costs (e.g. subsidies).</a:t>
            </a:r>
          </a:p>
        </p:txBody>
      </p:sp>
    </p:spTree>
    <p:extLst>
      <p:ext uri="{BB962C8B-B14F-4D97-AF65-F5344CB8AC3E}">
        <p14:creationId xmlns:p14="http://schemas.microsoft.com/office/powerpoint/2010/main" val="1673911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and Communication Costs Indexes, 1920-2015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009650" y="1311275"/>
          <a:ext cx="10993438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Action Button: Document 3" title="Read this Web Page">
            <a:hlinkClick r:id="rId4" highlightClick="1"/>
            <a:extLst>
              <a:ext uri="{FF2B5EF4-FFF2-40B4-BE49-F238E27FC236}">
                <a16:creationId xmlns:a16="http://schemas.microsoft.com/office/drawing/2014/main" id="{A184BDFC-F89B-4CC5-AA7A-981A56DBE6AB}"/>
              </a:ext>
            </a:extLst>
          </p:cNvPr>
          <p:cNvSpPr/>
          <p:nvPr/>
        </p:nvSpPr>
        <p:spPr bwMode="auto">
          <a:xfrm>
            <a:off x="9539839" y="312654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>
              <a:latin typeface="Verdan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CE9748-5A60-4399-B5A7-B1599B2F8867}"/>
              </a:ext>
            </a:extLst>
          </p:cNvPr>
          <p:cNvSpPr txBox="1"/>
          <p:nvPr/>
        </p:nvSpPr>
        <p:spPr>
          <a:xfrm>
            <a:off x="10143156" y="373864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1947149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Average Airfare (roundtrip) between New York and London, 1946-2015 (in 2012 dollars)</a:t>
            </a:r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81424111-4A86-4A5A-87D6-73EA2EAB58B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009650" y="1311275"/>
          <a:ext cx="10993438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Action Button: Document 3" title="Read this Web Page">
            <a:hlinkClick r:id="rId4" highlightClick="1"/>
          </p:cNvPr>
          <p:cNvSpPr/>
          <p:nvPr/>
        </p:nvSpPr>
        <p:spPr bwMode="auto">
          <a:xfrm>
            <a:off x="188912" y="6212181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 dirty="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228" y="6353115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1620456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Freight Transport Revenue per Ton-Mile (in 2006 dollars)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129203"/>
              </p:ext>
            </p:extLst>
          </p:nvPr>
        </p:nvGraphicFramePr>
        <p:xfrm>
          <a:off x="1009650" y="1311275"/>
          <a:ext cx="10993438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ction Button: Document 4" title="Read this Web Page">
            <a:hlinkClick r:id="rId4" highlightClick="1"/>
            <a:extLst>
              <a:ext uri="{FF2B5EF4-FFF2-40B4-BE49-F238E27FC236}">
                <a16:creationId xmlns:a16="http://schemas.microsoft.com/office/drawing/2014/main" id="{E30FAA63-10B2-4232-A404-5BEA7C3C066E}"/>
              </a:ext>
            </a:extLst>
          </p:cNvPr>
          <p:cNvSpPr/>
          <p:nvPr/>
        </p:nvSpPr>
        <p:spPr bwMode="auto">
          <a:xfrm>
            <a:off x="9146004" y="255587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6E954-0623-403E-80AE-955C22EB4EDA}"/>
              </a:ext>
            </a:extLst>
          </p:cNvPr>
          <p:cNvSpPr txBox="1"/>
          <p:nvPr/>
        </p:nvSpPr>
        <p:spPr>
          <a:xfrm>
            <a:off x="9749321" y="319481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3286988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– Transport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Passenger and Freight Options</a:t>
            </a:r>
          </a:p>
          <a:p>
            <a:pPr marL="457200" indent="-457200">
              <a:buAutoNum type="arabicPeriod"/>
            </a:pPr>
            <a:r>
              <a:rPr lang="en-US" dirty="0"/>
              <a:t>Transport Modes</a:t>
            </a:r>
          </a:p>
          <a:p>
            <a:pPr marL="457200" indent="-457200">
              <a:buAutoNum type="arabicPeriod"/>
            </a:pPr>
            <a:r>
              <a:rPr lang="en-US" dirty="0"/>
              <a:t>Telecommunications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464620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Core Components of Transportation</a:t>
            </a:r>
          </a:p>
        </p:txBody>
      </p:sp>
      <p:sp>
        <p:nvSpPr>
          <p:cNvPr id="54" name="Action Button: Document 53" title="Read this Web Page">
            <a:hlinkClick r:id="rId3" highlightClick="1"/>
            <a:extLst>
              <a:ext uri="{FF2B5EF4-FFF2-40B4-BE49-F238E27FC236}">
                <a16:creationId xmlns:a16="http://schemas.microsoft.com/office/drawing/2014/main" id="{9851840A-4B4E-41F0-B4EE-97CF53717DAA}"/>
              </a:ext>
            </a:extLst>
          </p:cNvPr>
          <p:cNvSpPr/>
          <p:nvPr/>
        </p:nvSpPr>
        <p:spPr bwMode="auto">
          <a:xfrm>
            <a:off x="8955612" y="318457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>
              <a:latin typeface="Verdana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B513C18-DCB9-4356-A5EE-BD64AC34A693}"/>
              </a:ext>
            </a:extLst>
          </p:cNvPr>
          <p:cNvSpPr txBox="1"/>
          <p:nvPr/>
        </p:nvSpPr>
        <p:spPr>
          <a:xfrm>
            <a:off x="9558929" y="379667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56" name="Right Arrow 123">
            <a:extLst>
              <a:ext uri="{FF2B5EF4-FFF2-40B4-BE49-F238E27FC236}">
                <a16:creationId xmlns:a16="http://schemas.microsoft.com/office/drawing/2014/main" id="{31C5EB35-A99D-4AE4-B097-DEDEB1FBD40C}"/>
              </a:ext>
            </a:extLst>
          </p:cNvPr>
          <p:cNvSpPr/>
          <p:nvPr/>
        </p:nvSpPr>
        <p:spPr>
          <a:xfrm>
            <a:off x="3183146" y="5293851"/>
            <a:ext cx="1463040" cy="73551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4B904BBE-04DB-4D16-A66D-90C7A0B69216}"/>
              </a:ext>
            </a:extLst>
          </p:cNvPr>
          <p:cNvSpPr/>
          <p:nvPr/>
        </p:nvSpPr>
        <p:spPr>
          <a:xfrm>
            <a:off x="3016209" y="1397560"/>
            <a:ext cx="1645920" cy="1097280"/>
          </a:xfrm>
          <a:prstGeom prst="roundRect">
            <a:avLst>
              <a:gd name="adj" fmla="val 16065"/>
            </a:avLst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17D5F66-9781-4DCE-A6FE-3D8DAC0778C5}"/>
              </a:ext>
            </a:extLst>
          </p:cNvPr>
          <p:cNvSpPr txBox="1"/>
          <p:nvPr/>
        </p:nvSpPr>
        <p:spPr>
          <a:xfrm>
            <a:off x="4804048" y="1787393"/>
            <a:ext cx="512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Conveyances (vehicles) used to move passengers or freight.</a:t>
            </a:r>
          </a:p>
          <a:p>
            <a:r>
              <a:rPr lang="en-US" sz="1600" dirty="0">
                <a:latin typeface="Arial Narrow" panose="020B0606020202030204" pitchFamily="34" charset="0"/>
              </a:rPr>
              <a:t>Mobile elements of transportation.</a:t>
            </a:r>
          </a:p>
        </p:txBody>
      </p: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0C0DCBFC-CCF4-4AED-82D6-79BF89927B48}"/>
              </a:ext>
            </a:extLst>
          </p:cNvPr>
          <p:cNvSpPr/>
          <p:nvPr/>
        </p:nvSpPr>
        <p:spPr>
          <a:xfrm>
            <a:off x="3016209" y="2640999"/>
            <a:ext cx="1645920" cy="1097280"/>
          </a:xfrm>
          <a:prstGeom prst="roundRect">
            <a:avLst>
              <a:gd name="adj" fmla="val 16065"/>
            </a:avLst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EB06B5-FA9A-4987-A8AA-7CD781860CC8}"/>
              </a:ext>
            </a:extLst>
          </p:cNvPr>
          <p:cNvSpPr txBox="1"/>
          <p:nvPr/>
        </p:nvSpPr>
        <p:spPr>
          <a:xfrm>
            <a:off x="4804048" y="2999615"/>
            <a:ext cx="512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Physical support of transport modes, such as routes and terminals.</a:t>
            </a:r>
          </a:p>
          <a:p>
            <a:r>
              <a:rPr lang="en-US" sz="1600" dirty="0">
                <a:latin typeface="Arial Narrow" panose="020B0606020202030204" pitchFamily="34" charset="0"/>
              </a:rPr>
              <a:t>Fixed elements of transportation including superstructures.</a:t>
            </a:r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DA520ADF-6FDD-4230-95A5-CF186D3BDA63}"/>
              </a:ext>
            </a:extLst>
          </p:cNvPr>
          <p:cNvSpPr/>
          <p:nvPr/>
        </p:nvSpPr>
        <p:spPr>
          <a:xfrm>
            <a:off x="3016209" y="3884438"/>
            <a:ext cx="1645920" cy="1097280"/>
          </a:xfrm>
          <a:prstGeom prst="roundRect">
            <a:avLst>
              <a:gd name="adj" fmla="val 16065"/>
            </a:avLst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93E498-7D23-4DC6-900F-30C0C4A57D10}"/>
              </a:ext>
            </a:extLst>
          </p:cNvPr>
          <p:cNvSpPr txBox="1"/>
          <p:nvPr/>
        </p:nvSpPr>
        <p:spPr>
          <a:xfrm>
            <a:off x="4804048" y="4243054"/>
            <a:ext cx="512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System of linked locations (nodes).</a:t>
            </a:r>
          </a:p>
          <a:p>
            <a:r>
              <a:rPr lang="en-US" sz="1600" dirty="0">
                <a:latin typeface="Arial Narrow" panose="020B0606020202030204" pitchFamily="34" charset="0"/>
              </a:rPr>
              <a:t>Functional and spatial organization of transportation.</a:t>
            </a:r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id="{61C4E8FA-1E82-4D14-A407-42D751E05E7F}"/>
              </a:ext>
            </a:extLst>
          </p:cNvPr>
          <p:cNvSpPr/>
          <p:nvPr/>
        </p:nvSpPr>
        <p:spPr>
          <a:xfrm>
            <a:off x="3016209" y="5103606"/>
            <a:ext cx="1645920" cy="1097280"/>
          </a:xfrm>
          <a:prstGeom prst="roundRect">
            <a:avLst>
              <a:gd name="adj" fmla="val 16065"/>
            </a:avLst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D6CC96F-0CD8-4B77-A875-1AA703B2C42E}"/>
              </a:ext>
            </a:extLst>
          </p:cNvPr>
          <p:cNvSpPr txBox="1"/>
          <p:nvPr/>
        </p:nvSpPr>
        <p:spPr>
          <a:xfrm>
            <a:off x="4804048" y="5462222"/>
            <a:ext cx="512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Movements of people, freight and information over their network.</a:t>
            </a:r>
          </a:p>
          <a:p>
            <a:r>
              <a:rPr lang="en-US" sz="1600" dirty="0">
                <a:latin typeface="Arial Narrow" panose="020B0606020202030204" pitchFamily="34" charset="0"/>
              </a:rPr>
              <a:t>Flows have origins, intermediary locations and destinations.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DA54B84-C858-4645-9D44-CB9F1B37BAAC}"/>
              </a:ext>
            </a:extLst>
          </p:cNvPr>
          <p:cNvSpPr/>
          <p:nvPr/>
        </p:nvSpPr>
        <p:spPr>
          <a:xfrm>
            <a:off x="3799442" y="5446399"/>
            <a:ext cx="376287" cy="430418"/>
          </a:xfrm>
          <a:prstGeom prst="rect">
            <a:avLst/>
          </a:prstGeom>
          <a:noFill/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EB66605-1585-466C-9FEA-A5DB1DCD22C2}"/>
              </a:ext>
            </a:extLst>
          </p:cNvPr>
          <p:cNvCxnSpPr>
            <a:cxnSpLocks/>
          </p:cNvCxnSpPr>
          <p:nvPr/>
        </p:nvCxnSpPr>
        <p:spPr>
          <a:xfrm>
            <a:off x="3216471" y="5667179"/>
            <a:ext cx="545881" cy="0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7612D13-7A07-48F9-872B-25543750C897}"/>
              </a:ext>
            </a:extLst>
          </p:cNvPr>
          <p:cNvCxnSpPr>
            <a:cxnSpLocks/>
          </p:cNvCxnSpPr>
          <p:nvPr/>
        </p:nvCxnSpPr>
        <p:spPr>
          <a:xfrm>
            <a:off x="3403374" y="5789017"/>
            <a:ext cx="331475" cy="0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30A59D9-EC35-4D48-BDAF-426866F4D2A8}"/>
              </a:ext>
            </a:extLst>
          </p:cNvPr>
          <p:cNvCxnSpPr>
            <a:cxnSpLocks/>
          </p:cNvCxnSpPr>
          <p:nvPr/>
        </p:nvCxnSpPr>
        <p:spPr>
          <a:xfrm>
            <a:off x="4232557" y="5661608"/>
            <a:ext cx="365760" cy="0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B89B6C0-F485-49F9-9DB7-A9465E997C21}"/>
              </a:ext>
            </a:extLst>
          </p:cNvPr>
          <p:cNvCxnSpPr>
            <a:cxnSpLocks/>
          </p:cNvCxnSpPr>
          <p:nvPr/>
        </p:nvCxnSpPr>
        <p:spPr>
          <a:xfrm>
            <a:off x="3412667" y="5527466"/>
            <a:ext cx="331475" cy="0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Graphic 71" descr="Car">
            <a:extLst>
              <a:ext uri="{FF2B5EF4-FFF2-40B4-BE49-F238E27FC236}">
                <a16:creationId xmlns:a16="http://schemas.microsoft.com/office/drawing/2014/main" id="{BC5AA106-0846-41DD-9BE4-5EBC9FDDDB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50801" y="1430530"/>
            <a:ext cx="548640" cy="548640"/>
          </a:xfrm>
          <a:prstGeom prst="rect">
            <a:avLst/>
          </a:prstGeom>
        </p:spPr>
      </p:pic>
      <p:pic>
        <p:nvPicPr>
          <p:cNvPr id="73" name="Graphic 72" descr="Truck">
            <a:extLst>
              <a:ext uri="{FF2B5EF4-FFF2-40B4-BE49-F238E27FC236}">
                <a16:creationId xmlns:a16="http://schemas.microsoft.com/office/drawing/2014/main" id="{B483C5AD-98B7-4F0A-80DC-BFA9CFED85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954184" y="1411616"/>
            <a:ext cx="548640" cy="548640"/>
          </a:xfrm>
          <a:prstGeom prst="rect">
            <a:avLst/>
          </a:prstGeom>
        </p:spPr>
      </p:pic>
      <p:pic>
        <p:nvPicPr>
          <p:cNvPr id="74" name="Graphic 73" descr="Train">
            <a:extLst>
              <a:ext uri="{FF2B5EF4-FFF2-40B4-BE49-F238E27FC236}">
                <a16:creationId xmlns:a16="http://schemas.microsoft.com/office/drawing/2014/main" id="{57D45444-1500-45E3-964C-E957E7CF27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213711" y="1883000"/>
            <a:ext cx="548640" cy="548640"/>
          </a:xfrm>
          <a:prstGeom prst="rect">
            <a:avLst/>
          </a:prstGeom>
        </p:spPr>
      </p:pic>
      <p:pic>
        <p:nvPicPr>
          <p:cNvPr id="75" name="Graphic 74" descr="Airplane">
            <a:extLst>
              <a:ext uri="{FF2B5EF4-FFF2-40B4-BE49-F238E27FC236}">
                <a16:creationId xmlns:a16="http://schemas.microsoft.com/office/drawing/2014/main" id="{1651D4A8-310F-4EFB-BFDE-65398CB5AB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901408" y="1888149"/>
            <a:ext cx="548640" cy="54864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4195BF29-18F6-4345-96EF-A5B95F4F11AC}"/>
              </a:ext>
            </a:extLst>
          </p:cNvPr>
          <p:cNvSpPr/>
          <p:nvPr/>
        </p:nvSpPr>
        <p:spPr bwMode="auto">
          <a:xfrm>
            <a:off x="3078813" y="3064498"/>
            <a:ext cx="274320" cy="27432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4191BC3-0D5A-4D48-92BF-FB44447BAFEE}"/>
              </a:ext>
            </a:extLst>
          </p:cNvPr>
          <p:cNvSpPr/>
          <p:nvPr/>
        </p:nvSpPr>
        <p:spPr bwMode="auto">
          <a:xfrm>
            <a:off x="3713392" y="3064498"/>
            <a:ext cx="274320" cy="2743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0C209D4-9461-466E-AC08-46B4B96791CA}"/>
              </a:ext>
            </a:extLst>
          </p:cNvPr>
          <p:cNvSpPr/>
          <p:nvPr/>
        </p:nvSpPr>
        <p:spPr bwMode="auto">
          <a:xfrm>
            <a:off x="4321657" y="3064498"/>
            <a:ext cx="274320" cy="2743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19E19CA-6036-469A-A7AD-4EBC47893DA6}"/>
              </a:ext>
            </a:extLst>
          </p:cNvPr>
          <p:cNvCxnSpPr>
            <a:stCxn id="76" idx="3"/>
            <a:endCxn id="77" idx="2"/>
          </p:cNvCxnSpPr>
          <p:nvPr/>
        </p:nvCxnSpPr>
        <p:spPr bwMode="auto">
          <a:xfrm>
            <a:off x="3353134" y="3201658"/>
            <a:ext cx="36025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DC862FD-7C73-46AB-9D9B-A9FB289E1E79}"/>
              </a:ext>
            </a:extLst>
          </p:cNvPr>
          <p:cNvCxnSpPr>
            <a:stCxn id="77" idx="6"/>
            <a:endCxn id="78" idx="2"/>
          </p:cNvCxnSpPr>
          <p:nvPr/>
        </p:nvCxnSpPr>
        <p:spPr bwMode="auto">
          <a:xfrm>
            <a:off x="3987713" y="3201658"/>
            <a:ext cx="33394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1" name="Right Triangle 80">
            <a:extLst>
              <a:ext uri="{FF2B5EF4-FFF2-40B4-BE49-F238E27FC236}">
                <a16:creationId xmlns:a16="http://schemas.microsoft.com/office/drawing/2014/main" id="{6CB8DEFD-6FE6-49CE-8974-364E9ACFFDF4}"/>
              </a:ext>
            </a:extLst>
          </p:cNvPr>
          <p:cNvSpPr/>
          <p:nvPr/>
        </p:nvSpPr>
        <p:spPr>
          <a:xfrm rot="2700000">
            <a:off x="3776879" y="3137254"/>
            <a:ext cx="137160" cy="13716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Triangle 81">
            <a:extLst>
              <a:ext uri="{FF2B5EF4-FFF2-40B4-BE49-F238E27FC236}">
                <a16:creationId xmlns:a16="http://schemas.microsoft.com/office/drawing/2014/main" id="{C5874B2A-B9AD-41E0-BF2F-068848C447B6}"/>
              </a:ext>
            </a:extLst>
          </p:cNvPr>
          <p:cNvSpPr/>
          <p:nvPr/>
        </p:nvSpPr>
        <p:spPr>
          <a:xfrm rot="13500000">
            <a:off x="3790136" y="3137254"/>
            <a:ext cx="137160" cy="13716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5526A8D7-CBF9-4383-9EFD-E1EB4CAABCC2}"/>
              </a:ext>
            </a:extLst>
          </p:cNvPr>
          <p:cNvSpPr/>
          <p:nvPr/>
        </p:nvSpPr>
        <p:spPr>
          <a:xfrm rot="2700000">
            <a:off x="4409964" y="3130452"/>
            <a:ext cx="137160" cy="13716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D24365E4-7E16-403D-86A5-4BE78063EB0F}"/>
              </a:ext>
            </a:extLst>
          </p:cNvPr>
          <p:cNvSpPr/>
          <p:nvPr/>
        </p:nvSpPr>
        <p:spPr>
          <a:xfrm rot="13500000">
            <a:off x="3124228" y="3134138"/>
            <a:ext cx="137160" cy="13716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1DBAB7C-EA6F-46E9-83F7-7E94BCCD8B27}"/>
              </a:ext>
            </a:extLst>
          </p:cNvPr>
          <p:cNvSpPr/>
          <p:nvPr/>
        </p:nvSpPr>
        <p:spPr bwMode="auto">
          <a:xfrm>
            <a:off x="4045624" y="4334681"/>
            <a:ext cx="182880" cy="1828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A5362E6-F99C-44F4-8224-95A01FF740D5}"/>
              </a:ext>
            </a:extLst>
          </p:cNvPr>
          <p:cNvSpPr/>
          <p:nvPr/>
        </p:nvSpPr>
        <p:spPr bwMode="auto">
          <a:xfrm>
            <a:off x="3533262" y="4272532"/>
            <a:ext cx="182880" cy="1828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76031D2-D078-4992-A1F3-57FDCC3661D2}"/>
              </a:ext>
            </a:extLst>
          </p:cNvPr>
          <p:cNvSpPr/>
          <p:nvPr/>
        </p:nvSpPr>
        <p:spPr bwMode="auto">
          <a:xfrm>
            <a:off x="3220493" y="4013503"/>
            <a:ext cx="182880" cy="1828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22FFDD2-FD3B-40A3-B632-8DE9419CB729}"/>
              </a:ext>
            </a:extLst>
          </p:cNvPr>
          <p:cNvSpPr/>
          <p:nvPr/>
        </p:nvSpPr>
        <p:spPr bwMode="auto">
          <a:xfrm>
            <a:off x="3124401" y="4355980"/>
            <a:ext cx="182880" cy="1828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545C8EA-EECB-42C4-8A64-61611A58DEA7}"/>
              </a:ext>
            </a:extLst>
          </p:cNvPr>
          <p:cNvSpPr/>
          <p:nvPr/>
        </p:nvSpPr>
        <p:spPr bwMode="auto">
          <a:xfrm>
            <a:off x="3386230" y="4700863"/>
            <a:ext cx="182880" cy="1828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A15AB2D-9B11-4E27-BF71-81FC443B40FE}"/>
              </a:ext>
            </a:extLst>
          </p:cNvPr>
          <p:cNvSpPr/>
          <p:nvPr/>
        </p:nvSpPr>
        <p:spPr bwMode="auto">
          <a:xfrm>
            <a:off x="4344175" y="4014209"/>
            <a:ext cx="182880" cy="1828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01B0486-8E0E-4EC9-A365-BB0407AFAFBB}"/>
              </a:ext>
            </a:extLst>
          </p:cNvPr>
          <p:cNvSpPr/>
          <p:nvPr/>
        </p:nvSpPr>
        <p:spPr bwMode="auto">
          <a:xfrm>
            <a:off x="4344175" y="4708577"/>
            <a:ext cx="182880" cy="1828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05783CF-FFF6-4821-9409-C9F5CE411F0C}"/>
              </a:ext>
            </a:extLst>
          </p:cNvPr>
          <p:cNvCxnSpPr>
            <a:cxnSpLocks/>
            <a:stCxn id="85" idx="2"/>
            <a:endCxn id="86" idx="6"/>
          </p:cNvCxnSpPr>
          <p:nvPr/>
        </p:nvCxnSpPr>
        <p:spPr>
          <a:xfrm flipH="1" flipV="1">
            <a:off x="3716142" y="4363973"/>
            <a:ext cx="329482" cy="6214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7A8E966-5844-4B79-A1EC-D9F519BE8905}"/>
              </a:ext>
            </a:extLst>
          </p:cNvPr>
          <p:cNvCxnSpPr>
            <a:cxnSpLocks/>
            <a:stCxn id="90" idx="3"/>
            <a:endCxn id="85" idx="7"/>
          </p:cNvCxnSpPr>
          <p:nvPr/>
        </p:nvCxnSpPr>
        <p:spPr>
          <a:xfrm flipH="1">
            <a:off x="4201723" y="4170307"/>
            <a:ext cx="169235" cy="19115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BCD8312-7112-4379-AC12-EE0DA9D52054}"/>
              </a:ext>
            </a:extLst>
          </p:cNvPr>
          <p:cNvCxnSpPr>
            <a:cxnSpLocks/>
            <a:stCxn id="85" idx="5"/>
            <a:endCxn id="91" idx="1"/>
          </p:cNvCxnSpPr>
          <p:nvPr/>
        </p:nvCxnSpPr>
        <p:spPr>
          <a:xfrm>
            <a:off x="4201723" y="4490779"/>
            <a:ext cx="169235" cy="2445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01FAD17-BD42-4AFF-A6E3-D7D9DF37B648}"/>
              </a:ext>
            </a:extLst>
          </p:cNvPr>
          <p:cNvCxnSpPr>
            <a:cxnSpLocks/>
            <a:stCxn id="86" idx="4"/>
            <a:endCxn id="89" idx="7"/>
          </p:cNvCxnSpPr>
          <p:nvPr/>
        </p:nvCxnSpPr>
        <p:spPr>
          <a:xfrm flipH="1">
            <a:off x="3542328" y="4455413"/>
            <a:ext cx="82374" cy="27223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3C1372A-C5AA-45C9-830A-499FF99CFCEE}"/>
              </a:ext>
            </a:extLst>
          </p:cNvPr>
          <p:cNvCxnSpPr>
            <a:cxnSpLocks/>
            <a:stCxn id="86" idx="2"/>
            <a:endCxn id="88" idx="6"/>
          </p:cNvCxnSpPr>
          <p:nvPr/>
        </p:nvCxnSpPr>
        <p:spPr>
          <a:xfrm flipH="1">
            <a:off x="3307282" y="4363972"/>
            <a:ext cx="225981" cy="8344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764574C-80CA-4BD0-87F8-B66C9AD5BAD6}"/>
              </a:ext>
            </a:extLst>
          </p:cNvPr>
          <p:cNvCxnSpPr>
            <a:cxnSpLocks/>
            <a:stCxn id="86" idx="1"/>
            <a:endCxn id="87" idx="5"/>
          </p:cNvCxnSpPr>
          <p:nvPr/>
        </p:nvCxnSpPr>
        <p:spPr>
          <a:xfrm flipH="1" flipV="1">
            <a:off x="3376592" y="4169602"/>
            <a:ext cx="183453" cy="12971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412A8CD5-F86C-48DB-A762-9FDBE3A39690}"/>
              </a:ext>
            </a:extLst>
          </p:cNvPr>
          <p:cNvSpPr/>
          <p:nvPr/>
        </p:nvSpPr>
        <p:spPr>
          <a:xfrm>
            <a:off x="4816872" y="1390416"/>
            <a:ext cx="182880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Modes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6AB2EA34-651B-4046-8C73-F50D84083442}"/>
              </a:ext>
            </a:extLst>
          </p:cNvPr>
          <p:cNvSpPr/>
          <p:nvPr/>
        </p:nvSpPr>
        <p:spPr>
          <a:xfrm>
            <a:off x="4804048" y="2643231"/>
            <a:ext cx="182880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Infrastructures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158D237C-CC7E-470B-A00F-1DB85FAA7F22}"/>
              </a:ext>
            </a:extLst>
          </p:cNvPr>
          <p:cNvSpPr/>
          <p:nvPr/>
        </p:nvSpPr>
        <p:spPr>
          <a:xfrm>
            <a:off x="4804048" y="3859491"/>
            <a:ext cx="182880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Networks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6614ADB1-F745-4F2A-8A5B-9F1E8FF88943}"/>
              </a:ext>
            </a:extLst>
          </p:cNvPr>
          <p:cNvSpPr/>
          <p:nvPr/>
        </p:nvSpPr>
        <p:spPr>
          <a:xfrm>
            <a:off x="4816872" y="5097953"/>
            <a:ext cx="182880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Flows</a:t>
            </a:r>
          </a:p>
        </p:txBody>
      </p:sp>
    </p:spTree>
    <p:extLst>
      <p:ext uri="{BB962C8B-B14F-4D97-AF65-F5344CB8AC3E}">
        <p14:creationId xmlns:p14="http://schemas.microsoft.com/office/powerpoint/2010/main" val="1640023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 dirty="0"/>
              <a:t>1. Operational Differences between Passengers and Freight Transportation</a:t>
            </a:r>
          </a:p>
        </p:txBody>
      </p:sp>
      <p:sp>
        <p:nvSpPr>
          <p:cNvPr id="38" name="Action Button: Document 37" title="Read this Web Page">
            <a:hlinkClick r:id="rId3" highlightClick="1"/>
            <a:extLst>
              <a:ext uri="{FF2B5EF4-FFF2-40B4-BE49-F238E27FC236}">
                <a16:creationId xmlns:a16="http://schemas.microsoft.com/office/drawing/2014/main" id="{D08FA56A-F8C6-4822-BB95-03AC99A92962}"/>
              </a:ext>
            </a:extLst>
          </p:cNvPr>
          <p:cNvSpPr/>
          <p:nvPr/>
        </p:nvSpPr>
        <p:spPr bwMode="auto">
          <a:xfrm>
            <a:off x="8131947" y="884722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>
              <a:latin typeface="Verdana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3ECF6D-74C5-4B59-976A-4BDA5C5C4DA0}"/>
              </a:ext>
            </a:extLst>
          </p:cNvPr>
          <p:cNvSpPr txBox="1"/>
          <p:nvPr/>
        </p:nvSpPr>
        <p:spPr>
          <a:xfrm>
            <a:off x="8735264" y="945932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06FE259F-E9BD-4E6A-9817-C1B5F8417C14}"/>
              </a:ext>
            </a:extLst>
          </p:cNvPr>
          <p:cNvSpPr/>
          <p:nvPr/>
        </p:nvSpPr>
        <p:spPr bwMode="auto">
          <a:xfrm>
            <a:off x="5681491" y="1763421"/>
            <a:ext cx="4754880" cy="2103120"/>
          </a:xfrm>
          <a:prstGeom prst="roundRect">
            <a:avLst>
              <a:gd name="adj" fmla="val 8696"/>
            </a:avLst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973FD5A1-28D0-45FF-957B-C014C40FEB47}"/>
              </a:ext>
            </a:extLst>
          </p:cNvPr>
          <p:cNvSpPr/>
          <p:nvPr/>
        </p:nvSpPr>
        <p:spPr bwMode="auto">
          <a:xfrm>
            <a:off x="5681491" y="4168785"/>
            <a:ext cx="4754880" cy="2103120"/>
          </a:xfrm>
          <a:prstGeom prst="roundRect">
            <a:avLst>
              <a:gd name="adj" fmla="val 8696"/>
            </a:avLst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39C0D28-3962-46B0-8DB6-CC711666489A}"/>
              </a:ext>
            </a:extLst>
          </p:cNvPr>
          <p:cNvSpPr/>
          <p:nvPr/>
        </p:nvSpPr>
        <p:spPr>
          <a:xfrm>
            <a:off x="2633901" y="1684183"/>
            <a:ext cx="2971208" cy="2293195"/>
          </a:xfrm>
          <a:prstGeom prst="roundRect">
            <a:avLst>
              <a:gd name="adj" fmla="val 10000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BFA4658-8928-4AEC-8FA5-8F3C9EABC168}"/>
              </a:ext>
            </a:extLst>
          </p:cNvPr>
          <p:cNvSpPr/>
          <p:nvPr/>
        </p:nvSpPr>
        <p:spPr>
          <a:xfrm>
            <a:off x="2633901" y="4073749"/>
            <a:ext cx="2971208" cy="2293195"/>
          </a:xfrm>
          <a:prstGeom prst="roundRect">
            <a:avLst>
              <a:gd name="adj" fmla="val 10000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9A2A37-C199-4EDF-894E-2163AFC4D8E9}"/>
              </a:ext>
            </a:extLst>
          </p:cNvPr>
          <p:cNvSpPr/>
          <p:nvPr/>
        </p:nvSpPr>
        <p:spPr>
          <a:xfrm>
            <a:off x="5702343" y="1820363"/>
            <a:ext cx="466344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Board, get off and transfer without assistance.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Process information and act on it without assistance.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Make choices between transport modes without assistance but often irrationally.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Require travel accommodations related to comfort and safety.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18E363-FC92-471F-849E-52B047C1D2A8}"/>
              </a:ext>
            </a:extLst>
          </p:cNvPr>
          <p:cNvSpPr/>
          <p:nvPr/>
        </p:nvSpPr>
        <p:spPr>
          <a:xfrm>
            <a:off x="5682609" y="4299727"/>
            <a:ext cx="466344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Must be loaded, unloaded and transferred.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Information must be processed through logistics managers.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Logistics managers meet choices between transport modes rationally.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Require accommodations related to storage.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4F1102C-0286-48C9-95D1-4E4FF3E7B549}"/>
              </a:ext>
            </a:extLst>
          </p:cNvPr>
          <p:cNvSpPr/>
          <p:nvPr/>
        </p:nvSpPr>
        <p:spPr>
          <a:xfrm>
            <a:off x="2923748" y="1826831"/>
            <a:ext cx="1645920" cy="36576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Passengers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CB2D744-D8B0-4F8F-9E4D-3408B7AA5B17}"/>
              </a:ext>
            </a:extLst>
          </p:cNvPr>
          <p:cNvSpPr/>
          <p:nvPr/>
        </p:nvSpPr>
        <p:spPr>
          <a:xfrm>
            <a:off x="2923748" y="4233690"/>
            <a:ext cx="1645920" cy="36576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Freight</a:t>
            </a:r>
          </a:p>
        </p:txBody>
      </p:sp>
    </p:spTree>
    <p:extLst>
      <p:ext uri="{BB962C8B-B14F-4D97-AF65-F5344CB8AC3E}">
        <p14:creationId xmlns:p14="http://schemas.microsoft.com/office/powerpoint/2010/main" val="2204837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Main Passengers and Freight Modal Options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BC7F7A28-F55F-490F-8A50-021328358EA7}"/>
              </a:ext>
            </a:extLst>
          </p:cNvPr>
          <p:cNvSpPr/>
          <p:nvPr/>
        </p:nvSpPr>
        <p:spPr>
          <a:xfrm>
            <a:off x="11417300" y="1497332"/>
            <a:ext cx="365760" cy="12801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179FB4A-B1EB-4180-87D0-F84173D40181}"/>
              </a:ext>
            </a:extLst>
          </p:cNvPr>
          <p:cNvSpPr/>
          <p:nvPr/>
        </p:nvSpPr>
        <p:spPr>
          <a:xfrm>
            <a:off x="11097260" y="2449029"/>
            <a:ext cx="1005840" cy="1371600"/>
          </a:xfrm>
          <a:prstGeom prst="roundRect">
            <a:avLst>
              <a:gd name="adj" fmla="val 701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AD768E3-5484-445A-8D21-4258FBFB3B0C}"/>
              </a:ext>
            </a:extLst>
          </p:cNvPr>
          <p:cNvSpPr/>
          <p:nvPr/>
        </p:nvSpPr>
        <p:spPr>
          <a:xfrm>
            <a:off x="10226099" y="1497332"/>
            <a:ext cx="365760" cy="301752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4CF8B1BF-B45F-4140-A317-048CF5B54E86}"/>
              </a:ext>
            </a:extLst>
          </p:cNvPr>
          <p:cNvSpPr/>
          <p:nvPr/>
        </p:nvSpPr>
        <p:spPr>
          <a:xfrm>
            <a:off x="9906059" y="2948258"/>
            <a:ext cx="1005840" cy="1371600"/>
          </a:xfrm>
          <a:prstGeom prst="roundRect">
            <a:avLst>
              <a:gd name="adj" fmla="val 701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894D3FE8-2A3C-490C-937F-85489C9A6BEF}"/>
              </a:ext>
            </a:extLst>
          </p:cNvPr>
          <p:cNvSpPr/>
          <p:nvPr/>
        </p:nvSpPr>
        <p:spPr>
          <a:xfrm>
            <a:off x="8741468" y="5098236"/>
            <a:ext cx="1005840" cy="1463040"/>
          </a:xfrm>
          <a:prstGeom prst="roundRect">
            <a:avLst>
              <a:gd name="adj" fmla="val 701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319539ED-C3D0-407F-AEFD-F61AE712AD08}"/>
              </a:ext>
            </a:extLst>
          </p:cNvPr>
          <p:cNvSpPr/>
          <p:nvPr/>
        </p:nvSpPr>
        <p:spPr>
          <a:xfrm>
            <a:off x="7915765" y="1497332"/>
            <a:ext cx="365760" cy="4114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729C069A-CA30-4B17-A518-8D1304998A1F}"/>
              </a:ext>
            </a:extLst>
          </p:cNvPr>
          <p:cNvSpPr/>
          <p:nvPr/>
        </p:nvSpPr>
        <p:spPr>
          <a:xfrm>
            <a:off x="7595725" y="5592409"/>
            <a:ext cx="1005840" cy="1005840"/>
          </a:xfrm>
          <a:prstGeom prst="roundRect">
            <a:avLst>
              <a:gd name="adj" fmla="val 701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3B6228C1-EAE2-4D17-B15B-31E310258EDB}"/>
              </a:ext>
            </a:extLst>
          </p:cNvPr>
          <p:cNvSpPr/>
          <p:nvPr/>
        </p:nvSpPr>
        <p:spPr>
          <a:xfrm>
            <a:off x="7595725" y="2946988"/>
            <a:ext cx="1005840" cy="2377440"/>
          </a:xfrm>
          <a:prstGeom prst="roundRect">
            <a:avLst>
              <a:gd name="adj" fmla="val 701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6B4C45A1-1ACF-406B-A624-5A0A68E6B4DC}"/>
              </a:ext>
            </a:extLst>
          </p:cNvPr>
          <p:cNvSpPr/>
          <p:nvPr/>
        </p:nvSpPr>
        <p:spPr>
          <a:xfrm>
            <a:off x="6758838" y="1497332"/>
            <a:ext cx="365760" cy="228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849A6C8D-BC17-4F10-941B-C96CA0525B49}"/>
              </a:ext>
            </a:extLst>
          </p:cNvPr>
          <p:cNvSpPr/>
          <p:nvPr/>
        </p:nvSpPr>
        <p:spPr>
          <a:xfrm>
            <a:off x="6438798" y="3502868"/>
            <a:ext cx="1005840" cy="3017520"/>
          </a:xfrm>
          <a:prstGeom prst="roundRect">
            <a:avLst>
              <a:gd name="adj" fmla="val 701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E864109-86C1-4235-9230-42F53C91517E}"/>
              </a:ext>
            </a:extLst>
          </p:cNvPr>
          <p:cNvSpPr/>
          <p:nvPr/>
        </p:nvSpPr>
        <p:spPr>
          <a:xfrm>
            <a:off x="5662136" y="1497332"/>
            <a:ext cx="365760" cy="228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17ECFDA4-15BE-42CF-859A-DB2DF8813859}"/>
              </a:ext>
            </a:extLst>
          </p:cNvPr>
          <p:cNvSpPr/>
          <p:nvPr/>
        </p:nvSpPr>
        <p:spPr>
          <a:xfrm>
            <a:off x="5342096" y="2451308"/>
            <a:ext cx="1005840" cy="1005840"/>
          </a:xfrm>
          <a:prstGeom prst="roundRect">
            <a:avLst>
              <a:gd name="adj" fmla="val 701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5E8977B5-F021-47B7-9877-A113DB3158C3}"/>
              </a:ext>
            </a:extLst>
          </p:cNvPr>
          <p:cNvSpPr/>
          <p:nvPr/>
        </p:nvSpPr>
        <p:spPr>
          <a:xfrm>
            <a:off x="9058651" y="1497332"/>
            <a:ext cx="365760" cy="29260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Elbow Connector 71">
            <a:extLst>
              <a:ext uri="{FF2B5EF4-FFF2-40B4-BE49-F238E27FC236}">
                <a16:creationId xmlns:a16="http://schemas.microsoft.com/office/drawing/2014/main" id="{F967CACE-5F6A-4A50-9855-D8FB3E49BD08}"/>
              </a:ext>
            </a:extLst>
          </p:cNvPr>
          <p:cNvCxnSpPr>
            <a:cxnSpLocks/>
            <a:stCxn id="142" idx="2"/>
            <a:endCxn id="83" idx="0"/>
          </p:cNvCxnSpPr>
          <p:nvPr/>
        </p:nvCxnSpPr>
        <p:spPr bwMode="auto">
          <a:xfrm rot="16200000" flipH="1">
            <a:off x="9034387" y="4888234"/>
            <a:ext cx="417147" cy="285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Elbow Connector 72">
            <a:extLst>
              <a:ext uri="{FF2B5EF4-FFF2-40B4-BE49-F238E27FC236}">
                <a16:creationId xmlns:a16="http://schemas.microsoft.com/office/drawing/2014/main" id="{92A801D9-EB0B-43FB-8B84-07118B142098}"/>
              </a:ext>
            </a:extLst>
          </p:cNvPr>
          <p:cNvCxnSpPr>
            <a:cxnSpLocks/>
            <a:stCxn id="128" idx="2"/>
            <a:endCxn id="83" idx="2"/>
          </p:cNvCxnSpPr>
          <p:nvPr/>
        </p:nvCxnSpPr>
        <p:spPr bwMode="auto">
          <a:xfrm rot="16200000" flipH="1">
            <a:off x="8020416" y="5337304"/>
            <a:ext cx="145274" cy="2302670"/>
          </a:xfrm>
          <a:prstGeom prst="bentConnector3">
            <a:avLst>
              <a:gd name="adj1" fmla="val 257358"/>
            </a:avLst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Elbow Connector 75">
            <a:extLst>
              <a:ext uri="{FF2B5EF4-FFF2-40B4-BE49-F238E27FC236}">
                <a16:creationId xmlns:a16="http://schemas.microsoft.com/office/drawing/2014/main" id="{D3B24DD8-F6EB-4D11-9F3F-424FC7485456}"/>
              </a:ext>
            </a:extLst>
          </p:cNvPr>
          <p:cNvCxnSpPr>
            <a:cxnSpLocks/>
            <a:stCxn id="147" idx="2"/>
            <a:endCxn id="83" idx="3"/>
          </p:cNvCxnSpPr>
          <p:nvPr/>
        </p:nvCxnSpPr>
        <p:spPr bwMode="auto">
          <a:xfrm rot="5400000">
            <a:off x="9558354" y="4979132"/>
            <a:ext cx="1039580" cy="661671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Elbow Connector 84">
            <a:extLst>
              <a:ext uri="{FF2B5EF4-FFF2-40B4-BE49-F238E27FC236}">
                <a16:creationId xmlns:a16="http://schemas.microsoft.com/office/drawing/2014/main" id="{F6F4EDEC-E222-483E-B6BE-999CDB525D2E}"/>
              </a:ext>
            </a:extLst>
          </p:cNvPr>
          <p:cNvCxnSpPr>
            <a:cxnSpLocks/>
            <a:stCxn id="83" idx="1"/>
            <a:endCxn id="130" idx="3"/>
          </p:cNvCxnSpPr>
          <p:nvPr/>
        </p:nvCxnSpPr>
        <p:spPr bwMode="auto">
          <a:xfrm rot="10800000">
            <a:off x="8555847" y="5632818"/>
            <a:ext cx="185623" cy="19693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Elbow Connector 90">
            <a:extLst>
              <a:ext uri="{FF2B5EF4-FFF2-40B4-BE49-F238E27FC236}">
                <a16:creationId xmlns:a16="http://schemas.microsoft.com/office/drawing/2014/main" id="{4CE02328-DB1D-49DB-8EB2-C366A16EABAC}"/>
              </a:ext>
            </a:extLst>
          </p:cNvPr>
          <p:cNvCxnSpPr>
            <a:stCxn id="128" idx="3"/>
            <a:endCxn id="138" idx="1"/>
          </p:cNvCxnSpPr>
          <p:nvPr/>
        </p:nvCxnSpPr>
        <p:spPr bwMode="auto">
          <a:xfrm>
            <a:off x="7353199" y="6278842"/>
            <a:ext cx="333967" cy="9629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Elbow Connector 93">
            <a:extLst>
              <a:ext uri="{FF2B5EF4-FFF2-40B4-BE49-F238E27FC236}">
                <a16:creationId xmlns:a16="http://schemas.microsoft.com/office/drawing/2014/main" id="{78517C97-EEE9-4A45-B724-EE5D7A339962}"/>
              </a:ext>
            </a:extLst>
          </p:cNvPr>
          <p:cNvCxnSpPr>
            <a:stCxn id="120" idx="3"/>
            <a:endCxn id="137" idx="1"/>
          </p:cNvCxnSpPr>
          <p:nvPr/>
        </p:nvCxnSpPr>
        <p:spPr bwMode="auto">
          <a:xfrm>
            <a:off x="7398919" y="3500459"/>
            <a:ext cx="288247" cy="254161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Rounded Rectangle 73">
            <a:extLst>
              <a:ext uri="{FF2B5EF4-FFF2-40B4-BE49-F238E27FC236}">
                <a16:creationId xmlns:a16="http://schemas.microsoft.com/office/drawing/2014/main" id="{889A7A11-D3B3-4AC2-9A93-49A94B050C2C}"/>
              </a:ext>
            </a:extLst>
          </p:cNvPr>
          <p:cNvSpPr/>
          <p:nvPr/>
        </p:nvSpPr>
        <p:spPr>
          <a:xfrm>
            <a:off x="5342096" y="1607186"/>
            <a:ext cx="1005840" cy="365760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Air</a:t>
            </a:r>
          </a:p>
        </p:txBody>
      </p:sp>
      <p:sp>
        <p:nvSpPr>
          <p:cNvPr id="105" name="Rounded Rectangle 74">
            <a:extLst>
              <a:ext uri="{FF2B5EF4-FFF2-40B4-BE49-F238E27FC236}">
                <a16:creationId xmlns:a16="http://schemas.microsoft.com/office/drawing/2014/main" id="{A418DDEE-4923-4E10-B44F-95CC94E831CF}"/>
              </a:ext>
            </a:extLst>
          </p:cNvPr>
          <p:cNvSpPr/>
          <p:nvPr/>
        </p:nvSpPr>
        <p:spPr>
          <a:xfrm>
            <a:off x="6438798" y="1607186"/>
            <a:ext cx="1005840" cy="365760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Truck</a:t>
            </a:r>
          </a:p>
        </p:txBody>
      </p:sp>
      <p:sp>
        <p:nvSpPr>
          <p:cNvPr id="106" name="Rounded Rectangle 76">
            <a:extLst>
              <a:ext uri="{FF2B5EF4-FFF2-40B4-BE49-F238E27FC236}">
                <a16:creationId xmlns:a16="http://schemas.microsoft.com/office/drawing/2014/main" id="{0BCF0876-C71B-4DE2-B294-DD1713598918}"/>
              </a:ext>
            </a:extLst>
          </p:cNvPr>
          <p:cNvSpPr/>
          <p:nvPr/>
        </p:nvSpPr>
        <p:spPr>
          <a:xfrm>
            <a:off x="7595725" y="1607186"/>
            <a:ext cx="1005840" cy="365760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Rail</a:t>
            </a:r>
          </a:p>
        </p:txBody>
      </p:sp>
      <p:sp>
        <p:nvSpPr>
          <p:cNvPr id="107" name="Rounded Rectangle 77">
            <a:extLst>
              <a:ext uri="{FF2B5EF4-FFF2-40B4-BE49-F238E27FC236}">
                <a16:creationId xmlns:a16="http://schemas.microsoft.com/office/drawing/2014/main" id="{9C56F731-91B3-46B8-B89B-A8593C44EF8B}"/>
              </a:ext>
            </a:extLst>
          </p:cNvPr>
          <p:cNvSpPr/>
          <p:nvPr/>
        </p:nvSpPr>
        <p:spPr>
          <a:xfrm>
            <a:off x="8738611" y="1607186"/>
            <a:ext cx="1005840" cy="365760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Maritime</a:t>
            </a:r>
          </a:p>
        </p:txBody>
      </p:sp>
      <p:sp>
        <p:nvSpPr>
          <p:cNvPr id="108" name="Rounded Rectangle 82">
            <a:extLst>
              <a:ext uri="{FF2B5EF4-FFF2-40B4-BE49-F238E27FC236}">
                <a16:creationId xmlns:a16="http://schemas.microsoft.com/office/drawing/2014/main" id="{F6014898-8D31-4C4B-B5F7-A182CB0699FD}"/>
              </a:ext>
            </a:extLst>
          </p:cNvPr>
          <p:cNvSpPr/>
          <p:nvPr/>
        </p:nvSpPr>
        <p:spPr>
          <a:xfrm>
            <a:off x="11097260" y="1607186"/>
            <a:ext cx="1005840" cy="365760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Pipeline</a:t>
            </a:r>
          </a:p>
        </p:txBody>
      </p:sp>
      <p:sp>
        <p:nvSpPr>
          <p:cNvPr id="109" name="Rounded Rectangle 83">
            <a:extLst>
              <a:ext uri="{FF2B5EF4-FFF2-40B4-BE49-F238E27FC236}">
                <a16:creationId xmlns:a16="http://schemas.microsoft.com/office/drawing/2014/main" id="{5A7D79CD-EB2D-46D4-9768-5C284780A2CE}"/>
              </a:ext>
            </a:extLst>
          </p:cNvPr>
          <p:cNvSpPr/>
          <p:nvPr/>
        </p:nvSpPr>
        <p:spPr>
          <a:xfrm>
            <a:off x="9906059" y="1607186"/>
            <a:ext cx="1005840" cy="365760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Inland / Coastal</a:t>
            </a:r>
          </a:p>
        </p:txBody>
      </p:sp>
      <p:sp>
        <p:nvSpPr>
          <p:cNvPr id="110" name="Rounded Rectangle 85">
            <a:extLst>
              <a:ext uri="{FF2B5EF4-FFF2-40B4-BE49-F238E27FC236}">
                <a16:creationId xmlns:a16="http://schemas.microsoft.com/office/drawing/2014/main" id="{C37655A2-D2E9-4BFE-B21D-078395CD5A46}"/>
              </a:ext>
            </a:extLst>
          </p:cNvPr>
          <p:cNvSpPr/>
          <p:nvPr/>
        </p:nvSpPr>
        <p:spPr>
          <a:xfrm>
            <a:off x="5387816" y="2281524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Package</a:t>
            </a:r>
          </a:p>
        </p:txBody>
      </p:sp>
      <p:sp>
        <p:nvSpPr>
          <p:cNvPr id="111" name="Rounded Rectangle 86">
            <a:extLst>
              <a:ext uri="{FF2B5EF4-FFF2-40B4-BE49-F238E27FC236}">
                <a16:creationId xmlns:a16="http://schemas.microsoft.com/office/drawing/2014/main" id="{D4159695-ECDB-4779-B0F7-95D511411B98}"/>
              </a:ext>
            </a:extLst>
          </p:cNvPr>
          <p:cNvSpPr/>
          <p:nvPr/>
        </p:nvSpPr>
        <p:spPr>
          <a:xfrm>
            <a:off x="5387816" y="3613946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Heavy</a:t>
            </a:r>
          </a:p>
        </p:txBody>
      </p:sp>
      <p:sp>
        <p:nvSpPr>
          <p:cNvPr id="112" name="Rounded Rectangle 91">
            <a:extLst>
              <a:ext uri="{FF2B5EF4-FFF2-40B4-BE49-F238E27FC236}">
                <a16:creationId xmlns:a16="http://schemas.microsoft.com/office/drawing/2014/main" id="{1603E36D-93D0-4588-B6C1-28E037D23956}"/>
              </a:ext>
            </a:extLst>
          </p:cNvPr>
          <p:cNvSpPr/>
          <p:nvPr/>
        </p:nvSpPr>
        <p:spPr>
          <a:xfrm>
            <a:off x="5433536" y="2749074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Freighter</a:t>
            </a:r>
          </a:p>
        </p:txBody>
      </p:sp>
      <p:sp>
        <p:nvSpPr>
          <p:cNvPr id="113" name="Rounded Rectangle 92">
            <a:extLst>
              <a:ext uri="{FF2B5EF4-FFF2-40B4-BE49-F238E27FC236}">
                <a16:creationId xmlns:a16="http://schemas.microsoft.com/office/drawing/2014/main" id="{6346D0B5-E153-49DF-AB61-7F56313706AC}"/>
              </a:ext>
            </a:extLst>
          </p:cNvPr>
          <p:cNvSpPr/>
          <p:nvPr/>
        </p:nvSpPr>
        <p:spPr>
          <a:xfrm>
            <a:off x="5433536" y="3095432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Bellyhold</a:t>
            </a:r>
            <a:endParaRPr lang="en-US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4" name="Rounded Rectangle 94">
            <a:extLst>
              <a:ext uri="{FF2B5EF4-FFF2-40B4-BE49-F238E27FC236}">
                <a16:creationId xmlns:a16="http://schemas.microsoft.com/office/drawing/2014/main" id="{5009F5E2-9851-4C69-BA9E-32C27F733095}"/>
              </a:ext>
            </a:extLst>
          </p:cNvPr>
          <p:cNvSpPr/>
          <p:nvPr/>
        </p:nvSpPr>
        <p:spPr>
          <a:xfrm>
            <a:off x="6484518" y="2281524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Package</a:t>
            </a:r>
          </a:p>
        </p:txBody>
      </p:sp>
      <p:sp>
        <p:nvSpPr>
          <p:cNvPr id="115" name="Rounded Rectangle 95">
            <a:extLst>
              <a:ext uri="{FF2B5EF4-FFF2-40B4-BE49-F238E27FC236}">
                <a16:creationId xmlns:a16="http://schemas.microsoft.com/office/drawing/2014/main" id="{B01D1CAA-6B29-40F1-99C7-BD3DA2E8C1B6}"/>
              </a:ext>
            </a:extLst>
          </p:cNvPr>
          <p:cNvSpPr/>
          <p:nvPr/>
        </p:nvSpPr>
        <p:spPr>
          <a:xfrm>
            <a:off x="7641445" y="2281524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Unit Train</a:t>
            </a:r>
          </a:p>
        </p:txBody>
      </p:sp>
      <p:sp>
        <p:nvSpPr>
          <p:cNvPr id="116" name="Rounded Rectangle 96">
            <a:extLst>
              <a:ext uri="{FF2B5EF4-FFF2-40B4-BE49-F238E27FC236}">
                <a16:creationId xmlns:a16="http://schemas.microsoft.com/office/drawing/2014/main" id="{50B412D4-3946-489B-BD93-DECE3AA4C3F5}"/>
              </a:ext>
            </a:extLst>
          </p:cNvPr>
          <p:cNvSpPr/>
          <p:nvPr/>
        </p:nvSpPr>
        <p:spPr>
          <a:xfrm>
            <a:off x="8784331" y="2281524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Break-bulk</a:t>
            </a:r>
          </a:p>
        </p:txBody>
      </p:sp>
      <p:sp>
        <p:nvSpPr>
          <p:cNvPr id="117" name="Rounded Rectangle 97">
            <a:extLst>
              <a:ext uri="{FF2B5EF4-FFF2-40B4-BE49-F238E27FC236}">
                <a16:creationId xmlns:a16="http://schemas.microsoft.com/office/drawing/2014/main" id="{793875A6-73D3-4E3E-BE03-2E526A93D366}"/>
              </a:ext>
            </a:extLst>
          </p:cNvPr>
          <p:cNvSpPr/>
          <p:nvPr/>
        </p:nvSpPr>
        <p:spPr>
          <a:xfrm>
            <a:off x="9951779" y="2281524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River/Sea</a:t>
            </a:r>
          </a:p>
        </p:txBody>
      </p:sp>
      <p:sp>
        <p:nvSpPr>
          <p:cNvPr id="118" name="Rounded Rectangle 98">
            <a:extLst>
              <a:ext uri="{FF2B5EF4-FFF2-40B4-BE49-F238E27FC236}">
                <a16:creationId xmlns:a16="http://schemas.microsoft.com/office/drawing/2014/main" id="{1765D53E-D5C0-4982-9092-52BE2DAC71C8}"/>
              </a:ext>
            </a:extLst>
          </p:cNvPr>
          <p:cNvSpPr/>
          <p:nvPr/>
        </p:nvSpPr>
        <p:spPr>
          <a:xfrm>
            <a:off x="11142980" y="2281524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Pipeline</a:t>
            </a:r>
          </a:p>
        </p:txBody>
      </p:sp>
      <p:sp>
        <p:nvSpPr>
          <p:cNvPr id="119" name="Rounded Rectangle 99">
            <a:extLst>
              <a:ext uri="{FF2B5EF4-FFF2-40B4-BE49-F238E27FC236}">
                <a16:creationId xmlns:a16="http://schemas.microsoft.com/office/drawing/2014/main" id="{2391F7A6-1D34-4B43-A15C-42F1990AC2A0}"/>
              </a:ext>
            </a:extLst>
          </p:cNvPr>
          <p:cNvSpPr/>
          <p:nvPr/>
        </p:nvSpPr>
        <p:spPr>
          <a:xfrm>
            <a:off x="6484518" y="2807039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Less than truckload (LTL)</a:t>
            </a:r>
          </a:p>
        </p:txBody>
      </p:sp>
      <p:sp>
        <p:nvSpPr>
          <p:cNvPr id="120" name="Rounded Rectangle 100">
            <a:extLst>
              <a:ext uri="{FF2B5EF4-FFF2-40B4-BE49-F238E27FC236}">
                <a16:creationId xmlns:a16="http://schemas.microsoft.com/office/drawing/2014/main" id="{61558EF4-11B0-4379-B714-663DE3FB4B12}"/>
              </a:ext>
            </a:extLst>
          </p:cNvPr>
          <p:cNvSpPr/>
          <p:nvPr/>
        </p:nvSpPr>
        <p:spPr>
          <a:xfrm>
            <a:off x="6484518" y="3317579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Truckload (TL)</a:t>
            </a:r>
          </a:p>
        </p:txBody>
      </p:sp>
      <p:sp>
        <p:nvSpPr>
          <p:cNvPr id="121" name="Rounded Rectangle 101">
            <a:extLst>
              <a:ext uri="{FF2B5EF4-FFF2-40B4-BE49-F238E27FC236}">
                <a16:creationId xmlns:a16="http://schemas.microsoft.com/office/drawing/2014/main" id="{A2F71FE5-6719-41FA-BC95-CC5ABA55690F}"/>
              </a:ext>
            </a:extLst>
          </p:cNvPr>
          <p:cNvSpPr/>
          <p:nvPr/>
        </p:nvSpPr>
        <p:spPr>
          <a:xfrm>
            <a:off x="6530238" y="3810269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Dry van</a:t>
            </a:r>
          </a:p>
        </p:txBody>
      </p:sp>
      <p:sp>
        <p:nvSpPr>
          <p:cNvPr id="122" name="Rounded Rectangle 102">
            <a:extLst>
              <a:ext uri="{FF2B5EF4-FFF2-40B4-BE49-F238E27FC236}">
                <a16:creationId xmlns:a16="http://schemas.microsoft.com/office/drawing/2014/main" id="{B46B27CC-6A46-48EF-8EA5-749B69956DA4}"/>
              </a:ext>
            </a:extLst>
          </p:cNvPr>
          <p:cNvSpPr/>
          <p:nvPr/>
        </p:nvSpPr>
        <p:spPr>
          <a:xfrm>
            <a:off x="6530238" y="4143328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Tank</a:t>
            </a:r>
          </a:p>
        </p:txBody>
      </p:sp>
      <p:sp>
        <p:nvSpPr>
          <p:cNvPr id="123" name="Rounded Rectangle 103">
            <a:extLst>
              <a:ext uri="{FF2B5EF4-FFF2-40B4-BE49-F238E27FC236}">
                <a16:creationId xmlns:a16="http://schemas.microsoft.com/office/drawing/2014/main" id="{FBBDA23E-43A6-471F-B658-27BE07DB228D}"/>
              </a:ext>
            </a:extLst>
          </p:cNvPr>
          <p:cNvSpPr/>
          <p:nvPr/>
        </p:nvSpPr>
        <p:spPr>
          <a:xfrm>
            <a:off x="6530238" y="4476387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Flatbet</a:t>
            </a:r>
            <a:endParaRPr lang="en-US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4" name="Rounded Rectangle 104">
            <a:extLst>
              <a:ext uri="{FF2B5EF4-FFF2-40B4-BE49-F238E27FC236}">
                <a16:creationId xmlns:a16="http://schemas.microsoft.com/office/drawing/2014/main" id="{90F94962-9205-4D30-8445-79F681EF2C77}"/>
              </a:ext>
            </a:extLst>
          </p:cNvPr>
          <p:cNvSpPr/>
          <p:nvPr/>
        </p:nvSpPr>
        <p:spPr>
          <a:xfrm>
            <a:off x="6530238" y="4809446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Curtainside</a:t>
            </a:r>
            <a:endParaRPr lang="en-US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5" name="Rounded Rectangle 105">
            <a:extLst>
              <a:ext uri="{FF2B5EF4-FFF2-40B4-BE49-F238E27FC236}">
                <a16:creationId xmlns:a16="http://schemas.microsoft.com/office/drawing/2014/main" id="{F69F3075-EB30-4913-89AF-B6FF6EC6A70A}"/>
              </a:ext>
            </a:extLst>
          </p:cNvPr>
          <p:cNvSpPr/>
          <p:nvPr/>
        </p:nvSpPr>
        <p:spPr>
          <a:xfrm>
            <a:off x="6530238" y="5142505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Reefer</a:t>
            </a:r>
          </a:p>
        </p:txBody>
      </p:sp>
      <p:sp>
        <p:nvSpPr>
          <p:cNvPr id="126" name="Rounded Rectangle 106">
            <a:extLst>
              <a:ext uri="{FF2B5EF4-FFF2-40B4-BE49-F238E27FC236}">
                <a16:creationId xmlns:a16="http://schemas.microsoft.com/office/drawing/2014/main" id="{E13AF37E-44D7-4AC9-B644-2AA08C1298A8}"/>
              </a:ext>
            </a:extLst>
          </p:cNvPr>
          <p:cNvSpPr/>
          <p:nvPr/>
        </p:nvSpPr>
        <p:spPr>
          <a:xfrm>
            <a:off x="6530238" y="5475564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Hopper</a:t>
            </a:r>
          </a:p>
        </p:txBody>
      </p:sp>
      <p:sp>
        <p:nvSpPr>
          <p:cNvPr id="127" name="Rounded Rectangle 107">
            <a:extLst>
              <a:ext uri="{FF2B5EF4-FFF2-40B4-BE49-F238E27FC236}">
                <a16:creationId xmlns:a16="http://schemas.microsoft.com/office/drawing/2014/main" id="{A88A06DB-2099-40C3-9229-9071DD6F0F61}"/>
              </a:ext>
            </a:extLst>
          </p:cNvPr>
          <p:cNvSpPr/>
          <p:nvPr/>
        </p:nvSpPr>
        <p:spPr>
          <a:xfrm>
            <a:off x="6530238" y="5808623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Open top</a:t>
            </a:r>
          </a:p>
        </p:txBody>
      </p:sp>
      <p:sp>
        <p:nvSpPr>
          <p:cNvPr id="128" name="Rounded Rectangle 108">
            <a:extLst>
              <a:ext uri="{FF2B5EF4-FFF2-40B4-BE49-F238E27FC236}">
                <a16:creationId xmlns:a16="http://schemas.microsoft.com/office/drawing/2014/main" id="{DECF6002-9B76-4B2C-96D2-06EE602122C2}"/>
              </a:ext>
            </a:extLst>
          </p:cNvPr>
          <p:cNvSpPr/>
          <p:nvPr/>
        </p:nvSpPr>
        <p:spPr>
          <a:xfrm>
            <a:off x="6530238" y="6141682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Chassis</a:t>
            </a:r>
          </a:p>
        </p:txBody>
      </p:sp>
      <p:sp>
        <p:nvSpPr>
          <p:cNvPr id="129" name="Rounded Rectangle 109">
            <a:extLst>
              <a:ext uri="{FF2B5EF4-FFF2-40B4-BE49-F238E27FC236}">
                <a16:creationId xmlns:a16="http://schemas.microsoft.com/office/drawing/2014/main" id="{5F4430DC-2145-4AA0-BF7C-087677C68D3A}"/>
              </a:ext>
            </a:extLst>
          </p:cNvPr>
          <p:cNvSpPr/>
          <p:nvPr/>
        </p:nvSpPr>
        <p:spPr>
          <a:xfrm>
            <a:off x="7641445" y="2802912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Carload</a:t>
            </a:r>
          </a:p>
        </p:txBody>
      </p:sp>
      <p:sp>
        <p:nvSpPr>
          <p:cNvPr id="130" name="Rounded Rectangle 110">
            <a:extLst>
              <a:ext uri="{FF2B5EF4-FFF2-40B4-BE49-F238E27FC236}">
                <a16:creationId xmlns:a16="http://schemas.microsoft.com/office/drawing/2014/main" id="{C3D34282-6036-4F5F-BC42-252D005AC81E}"/>
              </a:ext>
            </a:extLst>
          </p:cNvPr>
          <p:cNvSpPr/>
          <p:nvPr/>
        </p:nvSpPr>
        <p:spPr>
          <a:xfrm>
            <a:off x="7641445" y="5449938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Intermodal</a:t>
            </a:r>
          </a:p>
        </p:txBody>
      </p:sp>
      <p:sp>
        <p:nvSpPr>
          <p:cNvPr id="131" name="Rounded Rectangle 111">
            <a:extLst>
              <a:ext uri="{FF2B5EF4-FFF2-40B4-BE49-F238E27FC236}">
                <a16:creationId xmlns:a16="http://schemas.microsoft.com/office/drawing/2014/main" id="{F2DD76D3-DB15-47A0-9AB8-83C166BED1BF}"/>
              </a:ext>
            </a:extLst>
          </p:cNvPr>
          <p:cNvSpPr/>
          <p:nvPr/>
        </p:nvSpPr>
        <p:spPr>
          <a:xfrm>
            <a:off x="7687165" y="3309186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Boxcar</a:t>
            </a:r>
          </a:p>
        </p:txBody>
      </p:sp>
      <p:sp>
        <p:nvSpPr>
          <p:cNvPr id="132" name="Rounded Rectangle 112">
            <a:extLst>
              <a:ext uri="{FF2B5EF4-FFF2-40B4-BE49-F238E27FC236}">
                <a16:creationId xmlns:a16="http://schemas.microsoft.com/office/drawing/2014/main" id="{AF2CC908-44D2-4426-A15F-E11D65BF4D1E}"/>
              </a:ext>
            </a:extLst>
          </p:cNvPr>
          <p:cNvSpPr/>
          <p:nvPr/>
        </p:nvSpPr>
        <p:spPr>
          <a:xfrm>
            <a:off x="7687165" y="3642245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 Tank car</a:t>
            </a:r>
          </a:p>
        </p:txBody>
      </p:sp>
      <p:sp>
        <p:nvSpPr>
          <p:cNvPr id="133" name="Rounded Rectangle 113">
            <a:extLst>
              <a:ext uri="{FF2B5EF4-FFF2-40B4-BE49-F238E27FC236}">
                <a16:creationId xmlns:a16="http://schemas.microsoft.com/office/drawing/2014/main" id="{AF221AB5-21A9-4B0D-B18A-254D755AA61C}"/>
              </a:ext>
            </a:extLst>
          </p:cNvPr>
          <p:cNvSpPr/>
          <p:nvPr/>
        </p:nvSpPr>
        <p:spPr>
          <a:xfrm>
            <a:off x="7687165" y="3975304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Flat car</a:t>
            </a:r>
          </a:p>
        </p:txBody>
      </p:sp>
      <p:sp>
        <p:nvSpPr>
          <p:cNvPr id="134" name="Rounded Rectangle 114">
            <a:extLst>
              <a:ext uri="{FF2B5EF4-FFF2-40B4-BE49-F238E27FC236}">
                <a16:creationId xmlns:a16="http://schemas.microsoft.com/office/drawing/2014/main" id="{C37E23AA-BCE7-45E0-B4BA-FE9FCA8E0EBC}"/>
              </a:ext>
            </a:extLst>
          </p:cNvPr>
          <p:cNvSpPr/>
          <p:nvPr/>
        </p:nvSpPr>
        <p:spPr>
          <a:xfrm>
            <a:off x="7687165" y="4308363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Reefer</a:t>
            </a:r>
          </a:p>
        </p:txBody>
      </p:sp>
      <p:sp>
        <p:nvSpPr>
          <p:cNvPr id="135" name="Rounded Rectangle 115">
            <a:extLst>
              <a:ext uri="{FF2B5EF4-FFF2-40B4-BE49-F238E27FC236}">
                <a16:creationId xmlns:a16="http://schemas.microsoft.com/office/drawing/2014/main" id="{0CE6B896-E0DF-46DD-AF5A-94D9F332E351}"/>
              </a:ext>
            </a:extLst>
          </p:cNvPr>
          <p:cNvSpPr/>
          <p:nvPr/>
        </p:nvSpPr>
        <p:spPr>
          <a:xfrm>
            <a:off x="7687165" y="4641422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Hopper</a:t>
            </a:r>
          </a:p>
        </p:txBody>
      </p:sp>
      <p:sp>
        <p:nvSpPr>
          <p:cNvPr id="136" name="Rounded Rectangle 116">
            <a:extLst>
              <a:ext uri="{FF2B5EF4-FFF2-40B4-BE49-F238E27FC236}">
                <a16:creationId xmlns:a16="http://schemas.microsoft.com/office/drawing/2014/main" id="{9A531A0F-3EFD-47E7-AB62-4E180FD2132F}"/>
              </a:ext>
            </a:extLst>
          </p:cNvPr>
          <p:cNvSpPr/>
          <p:nvPr/>
        </p:nvSpPr>
        <p:spPr>
          <a:xfrm>
            <a:off x="7687165" y="4974481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Gondola</a:t>
            </a:r>
          </a:p>
        </p:txBody>
      </p:sp>
      <p:sp>
        <p:nvSpPr>
          <p:cNvPr id="137" name="Rounded Rectangle 117">
            <a:extLst>
              <a:ext uri="{FF2B5EF4-FFF2-40B4-BE49-F238E27FC236}">
                <a16:creationId xmlns:a16="http://schemas.microsoft.com/office/drawing/2014/main" id="{DDEB39D9-C9AC-467F-B2C3-FFF201CC2163}"/>
              </a:ext>
            </a:extLst>
          </p:cNvPr>
          <p:cNvSpPr/>
          <p:nvPr/>
        </p:nvSpPr>
        <p:spPr>
          <a:xfrm>
            <a:off x="7687165" y="5904917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TOFC</a:t>
            </a:r>
          </a:p>
        </p:txBody>
      </p:sp>
      <p:sp>
        <p:nvSpPr>
          <p:cNvPr id="138" name="Rounded Rectangle 118">
            <a:extLst>
              <a:ext uri="{FF2B5EF4-FFF2-40B4-BE49-F238E27FC236}">
                <a16:creationId xmlns:a16="http://schemas.microsoft.com/office/drawing/2014/main" id="{5BF7AB31-A013-4963-9FD2-7E7A1E9E2BE7}"/>
              </a:ext>
            </a:extLst>
          </p:cNvPr>
          <p:cNvSpPr/>
          <p:nvPr/>
        </p:nvSpPr>
        <p:spPr>
          <a:xfrm>
            <a:off x="7687165" y="6237976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Domestic</a:t>
            </a:r>
          </a:p>
        </p:txBody>
      </p:sp>
      <p:sp>
        <p:nvSpPr>
          <p:cNvPr id="139" name="Rounded Rectangle 119">
            <a:extLst>
              <a:ext uri="{FF2B5EF4-FFF2-40B4-BE49-F238E27FC236}">
                <a16:creationId xmlns:a16="http://schemas.microsoft.com/office/drawing/2014/main" id="{9C849E82-4E06-4290-B3F1-2A2C19E39CC2}"/>
              </a:ext>
            </a:extLst>
          </p:cNvPr>
          <p:cNvSpPr/>
          <p:nvPr/>
        </p:nvSpPr>
        <p:spPr>
          <a:xfrm>
            <a:off x="8784331" y="2788419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Liquid bulk</a:t>
            </a:r>
          </a:p>
        </p:txBody>
      </p:sp>
      <p:sp>
        <p:nvSpPr>
          <p:cNvPr id="140" name="Rounded Rectangle 120">
            <a:extLst>
              <a:ext uri="{FF2B5EF4-FFF2-40B4-BE49-F238E27FC236}">
                <a16:creationId xmlns:a16="http://schemas.microsoft.com/office/drawing/2014/main" id="{2466970F-E1F2-46BB-B333-ED37477D879D}"/>
              </a:ext>
            </a:extLst>
          </p:cNvPr>
          <p:cNvSpPr/>
          <p:nvPr/>
        </p:nvSpPr>
        <p:spPr>
          <a:xfrm>
            <a:off x="8784331" y="3291974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RoRo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1" name="Rounded Rectangle 121">
            <a:extLst>
              <a:ext uri="{FF2B5EF4-FFF2-40B4-BE49-F238E27FC236}">
                <a16:creationId xmlns:a16="http://schemas.microsoft.com/office/drawing/2014/main" id="{94C04102-47A4-439B-9065-C5EF10671C6F}"/>
              </a:ext>
            </a:extLst>
          </p:cNvPr>
          <p:cNvSpPr/>
          <p:nvPr/>
        </p:nvSpPr>
        <p:spPr>
          <a:xfrm>
            <a:off x="8784331" y="3805909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Dry bulk</a:t>
            </a:r>
          </a:p>
        </p:txBody>
      </p:sp>
      <p:sp>
        <p:nvSpPr>
          <p:cNvPr id="142" name="Rounded Rectangle 122">
            <a:extLst>
              <a:ext uri="{FF2B5EF4-FFF2-40B4-BE49-F238E27FC236}">
                <a16:creationId xmlns:a16="http://schemas.microsoft.com/office/drawing/2014/main" id="{F2D5389F-0235-4420-9603-17C0E3E9A17D}"/>
              </a:ext>
            </a:extLst>
          </p:cNvPr>
          <p:cNvSpPr/>
          <p:nvPr/>
        </p:nvSpPr>
        <p:spPr>
          <a:xfrm>
            <a:off x="8784331" y="4315329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Container</a:t>
            </a:r>
          </a:p>
        </p:txBody>
      </p:sp>
      <p:sp>
        <p:nvSpPr>
          <p:cNvPr id="143" name="Rounded Rectangle 123">
            <a:extLst>
              <a:ext uri="{FF2B5EF4-FFF2-40B4-BE49-F238E27FC236}">
                <a16:creationId xmlns:a16="http://schemas.microsoft.com/office/drawing/2014/main" id="{F959671C-B960-4772-8513-AA406F64169E}"/>
              </a:ext>
            </a:extLst>
          </p:cNvPr>
          <p:cNvSpPr/>
          <p:nvPr/>
        </p:nvSpPr>
        <p:spPr>
          <a:xfrm>
            <a:off x="8830051" y="5201373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ISO Container</a:t>
            </a:r>
          </a:p>
        </p:txBody>
      </p:sp>
      <p:sp>
        <p:nvSpPr>
          <p:cNvPr id="144" name="Rounded Rectangle 124">
            <a:extLst>
              <a:ext uri="{FF2B5EF4-FFF2-40B4-BE49-F238E27FC236}">
                <a16:creationId xmlns:a16="http://schemas.microsoft.com/office/drawing/2014/main" id="{CBFABE21-984E-4C25-9A0F-A82B11A3FFF7}"/>
              </a:ext>
            </a:extLst>
          </p:cNvPr>
          <p:cNvSpPr/>
          <p:nvPr/>
        </p:nvSpPr>
        <p:spPr>
          <a:xfrm>
            <a:off x="8830051" y="5534432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Reefer</a:t>
            </a:r>
          </a:p>
        </p:txBody>
      </p:sp>
      <p:sp>
        <p:nvSpPr>
          <p:cNvPr id="145" name="Rounded Rectangle 125">
            <a:extLst>
              <a:ext uri="{FF2B5EF4-FFF2-40B4-BE49-F238E27FC236}">
                <a16:creationId xmlns:a16="http://schemas.microsoft.com/office/drawing/2014/main" id="{B18599A6-691B-4BE3-9A70-5FFD6786D534}"/>
              </a:ext>
            </a:extLst>
          </p:cNvPr>
          <p:cNvSpPr/>
          <p:nvPr/>
        </p:nvSpPr>
        <p:spPr>
          <a:xfrm>
            <a:off x="8830051" y="5867491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Flatrack</a:t>
            </a:r>
            <a:endParaRPr lang="en-US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6" name="Rounded Rectangle 126">
            <a:extLst>
              <a:ext uri="{FF2B5EF4-FFF2-40B4-BE49-F238E27FC236}">
                <a16:creationId xmlns:a16="http://schemas.microsoft.com/office/drawing/2014/main" id="{54669FE7-1F0A-4AA1-8017-18E69FA5DD57}"/>
              </a:ext>
            </a:extLst>
          </p:cNvPr>
          <p:cNvSpPr/>
          <p:nvPr/>
        </p:nvSpPr>
        <p:spPr>
          <a:xfrm>
            <a:off x="8830051" y="6200550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Tank</a:t>
            </a:r>
          </a:p>
        </p:txBody>
      </p:sp>
      <p:sp>
        <p:nvSpPr>
          <p:cNvPr id="147" name="Rounded Rectangle 127">
            <a:extLst>
              <a:ext uri="{FF2B5EF4-FFF2-40B4-BE49-F238E27FC236}">
                <a16:creationId xmlns:a16="http://schemas.microsoft.com/office/drawing/2014/main" id="{99C13FF0-D057-4380-A204-FD0C40838F25}"/>
              </a:ext>
            </a:extLst>
          </p:cNvPr>
          <p:cNvSpPr/>
          <p:nvPr/>
        </p:nvSpPr>
        <p:spPr>
          <a:xfrm>
            <a:off x="9951779" y="4424416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Container</a:t>
            </a:r>
          </a:p>
        </p:txBody>
      </p:sp>
      <p:sp>
        <p:nvSpPr>
          <p:cNvPr id="148" name="Rounded Rectangle 128">
            <a:extLst>
              <a:ext uri="{FF2B5EF4-FFF2-40B4-BE49-F238E27FC236}">
                <a16:creationId xmlns:a16="http://schemas.microsoft.com/office/drawing/2014/main" id="{673C92A2-BF90-4A7B-A376-83A5C123C6CA}"/>
              </a:ext>
            </a:extLst>
          </p:cNvPr>
          <p:cNvSpPr/>
          <p:nvPr/>
        </p:nvSpPr>
        <p:spPr>
          <a:xfrm>
            <a:off x="9951779" y="2793736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Tow</a:t>
            </a:r>
          </a:p>
        </p:txBody>
      </p:sp>
      <p:sp>
        <p:nvSpPr>
          <p:cNvPr id="149" name="Rounded Rectangle 132">
            <a:extLst>
              <a:ext uri="{FF2B5EF4-FFF2-40B4-BE49-F238E27FC236}">
                <a16:creationId xmlns:a16="http://schemas.microsoft.com/office/drawing/2014/main" id="{ECAA8A9F-5090-4CDC-9AAD-FC0D341FD708}"/>
              </a:ext>
            </a:extLst>
          </p:cNvPr>
          <p:cNvSpPr/>
          <p:nvPr/>
        </p:nvSpPr>
        <p:spPr>
          <a:xfrm>
            <a:off x="9997499" y="3280307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Tank barge</a:t>
            </a:r>
          </a:p>
        </p:txBody>
      </p:sp>
      <p:sp>
        <p:nvSpPr>
          <p:cNvPr id="150" name="Rounded Rectangle 133">
            <a:extLst>
              <a:ext uri="{FF2B5EF4-FFF2-40B4-BE49-F238E27FC236}">
                <a16:creationId xmlns:a16="http://schemas.microsoft.com/office/drawing/2014/main" id="{458B3B9B-40A1-4AEB-808E-710A34C5123C}"/>
              </a:ext>
            </a:extLst>
          </p:cNvPr>
          <p:cNvSpPr/>
          <p:nvPr/>
        </p:nvSpPr>
        <p:spPr>
          <a:xfrm>
            <a:off x="9997499" y="3613366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Deck barge</a:t>
            </a:r>
          </a:p>
        </p:txBody>
      </p:sp>
      <p:sp>
        <p:nvSpPr>
          <p:cNvPr id="151" name="Rounded Rectangle 134">
            <a:extLst>
              <a:ext uri="{FF2B5EF4-FFF2-40B4-BE49-F238E27FC236}">
                <a16:creationId xmlns:a16="http://schemas.microsoft.com/office/drawing/2014/main" id="{A2FA527D-ECFA-4D24-9801-177190152655}"/>
              </a:ext>
            </a:extLst>
          </p:cNvPr>
          <p:cNvSpPr/>
          <p:nvPr/>
        </p:nvSpPr>
        <p:spPr>
          <a:xfrm>
            <a:off x="9997499" y="3946425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Hopper barge</a:t>
            </a:r>
          </a:p>
        </p:txBody>
      </p:sp>
      <p:sp>
        <p:nvSpPr>
          <p:cNvPr id="152" name="Rounded Rectangle 135">
            <a:extLst>
              <a:ext uri="{FF2B5EF4-FFF2-40B4-BE49-F238E27FC236}">
                <a16:creationId xmlns:a16="http://schemas.microsoft.com/office/drawing/2014/main" id="{D31A124B-2C18-42D3-A5FD-7459B684C474}"/>
              </a:ext>
            </a:extLst>
          </p:cNvPr>
          <p:cNvSpPr/>
          <p:nvPr/>
        </p:nvSpPr>
        <p:spPr>
          <a:xfrm>
            <a:off x="11188700" y="2754843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Oil</a:t>
            </a:r>
          </a:p>
        </p:txBody>
      </p:sp>
      <p:sp>
        <p:nvSpPr>
          <p:cNvPr id="153" name="Rounded Rectangle 136">
            <a:extLst>
              <a:ext uri="{FF2B5EF4-FFF2-40B4-BE49-F238E27FC236}">
                <a16:creationId xmlns:a16="http://schemas.microsoft.com/office/drawing/2014/main" id="{FEC24A20-C3AE-46B7-B6AD-3F5CC261D23C}"/>
              </a:ext>
            </a:extLst>
          </p:cNvPr>
          <p:cNvSpPr/>
          <p:nvPr/>
        </p:nvSpPr>
        <p:spPr>
          <a:xfrm>
            <a:off x="11188700" y="3087902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Gas</a:t>
            </a:r>
          </a:p>
        </p:txBody>
      </p:sp>
      <p:sp>
        <p:nvSpPr>
          <p:cNvPr id="154" name="Rounded Rectangle 137">
            <a:extLst>
              <a:ext uri="{FF2B5EF4-FFF2-40B4-BE49-F238E27FC236}">
                <a16:creationId xmlns:a16="http://schemas.microsoft.com/office/drawing/2014/main" id="{717F2EE0-CD00-439F-A6F8-EB357F4FC397}"/>
              </a:ext>
            </a:extLst>
          </p:cNvPr>
          <p:cNvSpPr/>
          <p:nvPr/>
        </p:nvSpPr>
        <p:spPr>
          <a:xfrm>
            <a:off x="11188700" y="3420961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Water</a:t>
            </a:r>
          </a:p>
        </p:txBody>
      </p:sp>
      <p:sp>
        <p:nvSpPr>
          <p:cNvPr id="155" name="Action Button: Document 154" title="Read this Web Page">
            <a:hlinkClick r:id="rId3" highlightClick="1"/>
            <a:extLst>
              <a:ext uri="{FF2B5EF4-FFF2-40B4-BE49-F238E27FC236}">
                <a16:creationId xmlns:a16="http://schemas.microsoft.com/office/drawing/2014/main" id="{CB1916F1-F6E1-4EFB-8290-F5677C83A14F}"/>
              </a:ext>
            </a:extLst>
          </p:cNvPr>
          <p:cNvSpPr/>
          <p:nvPr/>
        </p:nvSpPr>
        <p:spPr bwMode="auto">
          <a:xfrm>
            <a:off x="11097260" y="5460928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 dirty="0">
              <a:latin typeface="Verdana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071F9F9-F944-455E-A22C-0C7CE613B06E}"/>
              </a:ext>
            </a:extLst>
          </p:cNvPr>
          <p:cNvSpPr txBox="1"/>
          <p:nvPr/>
        </p:nvSpPr>
        <p:spPr>
          <a:xfrm>
            <a:off x="10424398" y="5988828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EBA9322-EF7B-480E-8756-87DD31E89AD4}"/>
              </a:ext>
            </a:extLst>
          </p:cNvPr>
          <p:cNvSpPr/>
          <p:nvPr/>
        </p:nvSpPr>
        <p:spPr>
          <a:xfrm>
            <a:off x="4571348" y="1497332"/>
            <a:ext cx="365760" cy="2468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079E3EDD-A08F-4ABD-A4A0-556E74E9827A}"/>
              </a:ext>
            </a:extLst>
          </p:cNvPr>
          <p:cNvSpPr/>
          <p:nvPr/>
        </p:nvSpPr>
        <p:spPr>
          <a:xfrm>
            <a:off x="4251308" y="2478767"/>
            <a:ext cx="1005840" cy="1005840"/>
          </a:xfrm>
          <a:prstGeom prst="roundRect">
            <a:avLst>
              <a:gd name="adj" fmla="val 701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3A1AA0CD-55A0-45EB-8204-4B6C0886C493}"/>
              </a:ext>
            </a:extLst>
          </p:cNvPr>
          <p:cNvSpPr/>
          <p:nvPr/>
        </p:nvSpPr>
        <p:spPr>
          <a:xfrm>
            <a:off x="3454169" y="1497332"/>
            <a:ext cx="365760" cy="3657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267F4920-07CA-4832-802F-2F36DB60B9D5}"/>
              </a:ext>
            </a:extLst>
          </p:cNvPr>
          <p:cNvSpPr/>
          <p:nvPr/>
        </p:nvSpPr>
        <p:spPr>
          <a:xfrm>
            <a:off x="3134129" y="3534967"/>
            <a:ext cx="1005840" cy="1737360"/>
          </a:xfrm>
          <a:prstGeom prst="roundRect">
            <a:avLst>
              <a:gd name="adj" fmla="val 701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115B3C11-97FE-466C-8DE8-6FEC470B21DF}"/>
              </a:ext>
            </a:extLst>
          </p:cNvPr>
          <p:cNvSpPr/>
          <p:nvPr/>
        </p:nvSpPr>
        <p:spPr>
          <a:xfrm>
            <a:off x="2336990" y="1497332"/>
            <a:ext cx="365760" cy="3657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88798415-EBF5-42DB-84BD-E1602F70385B}"/>
              </a:ext>
            </a:extLst>
          </p:cNvPr>
          <p:cNvSpPr/>
          <p:nvPr/>
        </p:nvSpPr>
        <p:spPr>
          <a:xfrm>
            <a:off x="1239710" y="1497332"/>
            <a:ext cx="365760" cy="164592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4">
            <a:extLst>
              <a:ext uri="{FF2B5EF4-FFF2-40B4-BE49-F238E27FC236}">
                <a16:creationId xmlns:a16="http://schemas.microsoft.com/office/drawing/2014/main" id="{6A844F3A-3510-41A3-ACFB-F87065FE3E06}"/>
              </a:ext>
            </a:extLst>
          </p:cNvPr>
          <p:cNvSpPr/>
          <p:nvPr/>
        </p:nvSpPr>
        <p:spPr>
          <a:xfrm>
            <a:off x="919670" y="1607186"/>
            <a:ext cx="1005840" cy="365760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Air</a:t>
            </a:r>
          </a:p>
        </p:txBody>
      </p:sp>
      <p:sp>
        <p:nvSpPr>
          <p:cNvPr id="89" name="Rounded Rectangle 36">
            <a:extLst>
              <a:ext uri="{FF2B5EF4-FFF2-40B4-BE49-F238E27FC236}">
                <a16:creationId xmlns:a16="http://schemas.microsoft.com/office/drawing/2014/main" id="{41F1F019-CE71-431D-9C89-EE5459E8741C}"/>
              </a:ext>
            </a:extLst>
          </p:cNvPr>
          <p:cNvSpPr/>
          <p:nvPr/>
        </p:nvSpPr>
        <p:spPr>
          <a:xfrm>
            <a:off x="2016950" y="1607186"/>
            <a:ext cx="1005840" cy="365760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Road</a:t>
            </a:r>
          </a:p>
        </p:txBody>
      </p:sp>
      <p:sp>
        <p:nvSpPr>
          <p:cNvPr id="90" name="Rounded Rectangle 41">
            <a:extLst>
              <a:ext uri="{FF2B5EF4-FFF2-40B4-BE49-F238E27FC236}">
                <a16:creationId xmlns:a16="http://schemas.microsoft.com/office/drawing/2014/main" id="{B7966AA0-9E2D-4831-8A86-1CC566AE6DF9}"/>
              </a:ext>
            </a:extLst>
          </p:cNvPr>
          <p:cNvSpPr/>
          <p:nvPr/>
        </p:nvSpPr>
        <p:spPr>
          <a:xfrm>
            <a:off x="3134129" y="1607186"/>
            <a:ext cx="1005840" cy="365760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Rail</a:t>
            </a:r>
          </a:p>
        </p:txBody>
      </p:sp>
      <p:sp>
        <p:nvSpPr>
          <p:cNvPr id="91" name="Rounded Rectangle 42">
            <a:extLst>
              <a:ext uri="{FF2B5EF4-FFF2-40B4-BE49-F238E27FC236}">
                <a16:creationId xmlns:a16="http://schemas.microsoft.com/office/drawing/2014/main" id="{8068F0C4-539F-44FD-B4B4-9840FBC457A4}"/>
              </a:ext>
            </a:extLst>
          </p:cNvPr>
          <p:cNvSpPr/>
          <p:nvPr/>
        </p:nvSpPr>
        <p:spPr>
          <a:xfrm>
            <a:off x="4251308" y="1607186"/>
            <a:ext cx="1005840" cy="365760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Maritime</a:t>
            </a:r>
          </a:p>
        </p:txBody>
      </p:sp>
      <p:sp>
        <p:nvSpPr>
          <p:cNvPr id="94" name="Rounded Rectangle 43">
            <a:extLst>
              <a:ext uri="{FF2B5EF4-FFF2-40B4-BE49-F238E27FC236}">
                <a16:creationId xmlns:a16="http://schemas.microsoft.com/office/drawing/2014/main" id="{085B0C05-A0D2-4424-A3C1-23A081510598}"/>
              </a:ext>
            </a:extLst>
          </p:cNvPr>
          <p:cNvSpPr/>
          <p:nvPr/>
        </p:nvSpPr>
        <p:spPr>
          <a:xfrm>
            <a:off x="965390" y="2281524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Scheduled</a:t>
            </a:r>
          </a:p>
        </p:txBody>
      </p:sp>
      <p:sp>
        <p:nvSpPr>
          <p:cNvPr id="157" name="Rounded Rectangle 44">
            <a:extLst>
              <a:ext uri="{FF2B5EF4-FFF2-40B4-BE49-F238E27FC236}">
                <a16:creationId xmlns:a16="http://schemas.microsoft.com/office/drawing/2014/main" id="{9FA0927B-A277-4550-840D-71358AD526D4}"/>
              </a:ext>
            </a:extLst>
          </p:cNvPr>
          <p:cNvSpPr/>
          <p:nvPr/>
        </p:nvSpPr>
        <p:spPr>
          <a:xfrm>
            <a:off x="965390" y="2824407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Charter</a:t>
            </a:r>
          </a:p>
        </p:txBody>
      </p:sp>
      <p:sp>
        <p:nvSpPr>
          <p:cNvPr id="158" name="Rounded Rectangle 45">
            <a:extLst>
              <a:ext uri="{FF2B5EF4-FFF2-40B4-BE49-F238E27FC236}">
                <a16:creationId xmlns:a16="http://schemas.microsoft.com/office/drawing/2014/main" id="{CE4F6255-601B-4FC2-9366-835C7596A60C}"/>
              </a:ext>
            </a:extLst>
          </p:cNvPr>
          <p:cNvSpPr/>
          <p:nvPr/>
        </p:nvSpPr>
        <p:spPr>
          <a:xfrm>
            <a:off x="2062670" y="2281524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Car</a:t>
            </a:r>
          </a:p>
        </p:txBody>
      </p:sp>
      <p:sp>
        <p:nvSpPr>
          <p:cNvPr id="159" name="Rounded Rectangle 46">
            <a:extLst>
              <a:ext uri="{FF2B5EF4-FFF2-40B4-BE49-F238E27FC236}">
                <a16:creationId xmlns:a16="http://schemas.microsoft.com/office/drawing/2014/main" id="{F21BA2BC-0420-4F67-9EB8-4F94BD0745C2}"/>
              </a:ext>
            </a:extLst>
          </p:cNvPr>
          <p:cNvSpPr/>
          <p:nvPr/>
        </p:nvSpPr>
        <p:spPr>
          <a:xfrm>
            <a:off x="2062670" y="2824407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Taxi</a:t>
            </a:r>
          </a:p>
        </p:txBody>
      </p:sp>
      <p:sp>
        <p:nvSpPr>
          <p:cNvPr id="160" name="Rounded Rectangle 47">
            <a:extLst>
              <a:ext uri="{FF2B5EF4-FFF2-40B4-BE49-F238E27FC236}">
                <a16:creationId xmlns:a16="http://schemas.microsoft.com/office/drawing/2014/main" id="{F05C845B-DF93-4120-A90E-ED464BE089F9}"/>
              </a:ext>
            </a:extLst>
          </p:cNvPr>
          <p:cNvSpPr/>
          <p:nvPr/>
        </p:nvSpPr>
        <p:spPr>
          <a:xfrm>
            <a:off x="2062670" y="3346302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Van/Bus</a:t>
            </a:r>
          </a:p>
        </p:txBody>
      </p:sp>
      <p:sp>
        <p:nvSpPr>
          <p:cNvPr id="161" name="Rounded Rectangle 48">
            <a:extLst>
              <a:ext uri="{FF2B5EF4-FFF2-40B4-BE49-F238E27FC236}">
                <a16:creationId xmlns:a16="http://schemas.microsoft.com/office/drawing/2014/main" id="{77778181-57DF-495C-9340-E7B156118858}"/>
              </a:ext>
            </a:extLst>
          </p:cNvPr>
          <p:cNvSpPr/>
          <p:nvPr/>
        </p:nvSpPr>
        <p:spPr>
          <a:xfrm>
            <a:off x="2062670" y="3868197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Motorcycle</a:t>
            </a:r>
          </a:p>
        </p:txBody>
      </p:sp>
      <p:sp>
        <p:nvSpPr>
          <p:cNvPr id="162" name="Rounded Rectangle 49">
            <a:extLst>
              <a:ext uri="{FF2B5EF4-FFF2-40B4-BE49-F238E27FC236}">
                <a16:creationId xmlns:a16="http://schemas.microsoft.com/office/drawing/2014/main" id="{28C00265-1637-4BD4-ABEA-FAE8F6388C23}"/>
              </a:ext>
            </a:extLst>
          </p:cNvPr>
          <p:cNvSpPr/>
          <p:nvPr/>
        </p:nvSpPr>
        <p:spPr>
          <a:xfrm>
            <a:off x="2062670" y="4390092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Bicycle</a:t>
            </a:r>
          </a:p>
        </p:txBody>
      </p:sp>
      <p:sp>
        <p:nvSpPr>
          <p:cNvPr id="163" name="Rounded Rectangle 50">
            <a:extLst>
              <a:ext uri="{FF2B5EF4-FFF2-40B4-BE49-F238E27FC236}">
                <a16:creationId xmlns:a16="http://schemas.microsoft.com/office/drawing/2014/main" id="{5DD40F96-D990-4397-BC7D-2DBC243672D8}"/>
              </a:ext>
            </a:extLst>
          </p:cNvPr>
          <p:cNvSpPr/>
          <p:nvPr/>
        </p:nvSpPr>
        <p:spPr>
          <a:xfrm>
            <a:off x="2062670" y="4911987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Walking</a:t>
            </a:r>
          </a:p>
        </p:txBody>
      </p:sp>
      <p:sp>
        <p:nvSpPr>
          <p:cNvPr id="164" name="Rounded Rectangle 51">
            <a:extLst>
              <a:ext uri="{FF2B5EF4-FFF2-40B4-BE49-F238E27FC236}">
                <a16:creationId xmlns:a16="http://schemas.microsoft.com/office/drawing/2014/main" id="{597C50E7-99B3-44A7-A1DF-E8C7B8D54263}"/>
              </a:ext>
            </a:extLst>
          </p:cNvPr>
          <p:cNvSpPr/>
          <p:nvPr/>
        </p:nvSpPr>
        <p:spPr>
          <a:xfrm>
            <a:off x="3179849" y="2281524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Intercity</a:t>
            </a:r>
          </a:p>
        </p:txBody>
      </p:sp>
      <p:sp>
        <p:nvSpPr>
          <p:cNvPr id="165" name="Rounded Rectangle 52">
            <a:extLst>
              <a:ext uri="{FF2B5EF4-FFF2-40B4-BE49-F238E27FC236}">
                <a16:creationId xmlns:a16="http://schemas.microsoft.com/office/drawing/2014/main" id="{F6EA20F9-92D3-4354-AFD0-0185E23E3558}"/>
              </a:ext>
            </a:extLst>
          </p:cNvPr>
          <p:cNvSpPr/>
          <p:nvPr/>
        </p:nvSpPr>
        <p:spPr>
          <a:xfrm>
            <a:off x="3179849" y="2829483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HSR</a:t>
            </a:r>
          </a:p>
        </p:txBody>
      </p:sp>
      <p:sp>
        <p:nvSpPr>
          <p:cNvPr id="166" name="Rounded Rectangle 53">
            <a:extLst>
              <a:ext uri="{FF2B5EF4-FFF2-40B4-BE49-F238E27FC236}">
                <a16:creationId xmlns:a16="http://schemas.microsoft.com/office/drawing/2014/main" id="{68F9D183-F229-4A4F-BF13-47D0BF821C66}"/>
              </a:ext>
            </a:extLst>
          </p:cNvPr>
          <p:cNvSpPr/>
          <p:nvPr/>
        </p:nvSpPr>
        <p:spPr>
          <a:xfrm>
            <a:off x="3179849" y="3351378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Transit</a:t>
            </a:r>
          </a:p>
        </p:txBody>
      </p:sp>
      <p:sp>
        <p:nvSpPr>
          <p:cNvPr id="167" name="Rounded Rectangle 54">
            <a:extLst>
              <a:ext uri="{FF2B5EF4-FFF2-40B4-BE49-F238E27FC236}">
                <a16:creationId xmlns:a16="http://schemas.microsoft.com/office/drawing/2014/main" id="{398C411C-B8C7-4CB1-A9AD-977CB4D312C0}"/>
              </a:ext>
            </a:extLst>
          </p:cNvPr>
          <p:cNvSpPr/>
          <p:nvPr/>
        </p:nvSpPr>
        <p:spPr>
          <a:xfrm>
            <a:off x="3225569" y="3843194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Subway</a:t>
            </a:r>
          </a:p>
        </p:txBody>
      </p:sp>
      <p:sp>
        <p:nvSpPr>
          <p:cNvPr id="168" name="Rounded Rectangle 55">
            <a:extLst>
              <a:ext uri="{FF2B5EF4-FFF2-40B4-BE49-F238E27FC236}">
                <a16:creationId xmlns:a16="http://schemas.microsoft.com/office/drawing/2014/main" id="{F21A4815-7A6E-4923-8D03-A266A4BAFB50}"/>
              </a:ext>
            </a:extLst>
          </p:cNvPr>
          <p:cNvSpPr/>
          <p:nvPr/>
        </p:nvSpPr>
        <p:spPr>
          <a:xfrm>
            <a:off x="3225569" y="4186066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Commuter</a:t>
            </a:r>
          </a:p>
        </p:txBody>
      </p:sp>
      <p:sp>
        <p:nvSpPr>
          <p:cNvPr id="169" name="Rounded Rectangle 56">
            <a:extLst>
              <a:ext uri="{FF2B5EF4-FFF2-40B4-BE49-F238E27FC236}">
                <a16:creationId xmlns:a16="http://schemas.microsoft.com/office/drawing/2014/main" id="{FCD8C31D-60F0-4980-B719-91B37840386B}"/>
              </a:ext>
            </a:extLst>
          </p:cNvPr>
          <p:cNvSpPr/>
          <p:nvPr/>
        </p:nvSpPr>
        <p:spPr>
          <a:xfrm>
            <a:off x="3225569" y="4528938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LRT</a:t>
            </a:r>
          </a:p>
        </p:txBody>
      </p:sp>
      <p:sp>
        <p:nvSpPr>
          <p:cNvPr id="170" name="Rounded Rectangle 57">
            <a:extLst>
              <a:ext uri="{FF2B5EF4-FFF2-40B4-BE49-F238E27FC236}">
                <a16:creationId xmlns:a16="http://schemas.microsoft.com/office/drawing/2014/main" id="{8837FDB3-1420-466F-9B05-D1A76B04A546}"/>
              </a:ext>
            </a:extLst>
          </p:cNvPr>
          <p:cNvSpPr/>
          <p:nvPr/>
        </p:nvSpPr>
        <p:spPr>
          <a:xfrm>
            <a:off x="3225569" y="4871810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Monorail</a:t>
            </a:r>
          </a:p>
        </p:txBody>
      </p:sp>
      <p:sp>
        <p:nvSpPr>
          <p:cNvPr id="171" name="Rounded Rectangle 58">
            <a:extLst>
              <a:ext uri="{FF2B5EF4-FFF2-40B4-BE49-F238E27FC236}">
                <a16:creationId xmlns:a16="http://schemas.microsoft.com/office/drawing/2014/main" id="{E8CA58E3-6C2F-41A6-BB93-C03AC0E376AD}"/>
              </a:ext>
            </a:extLst>
          </p:cNvPr>
          <p:cNvSpPr/>
          <p:nvPr/>
        </p:nvSpPr>
        <p:spPr>
          <a:xfrm>
            <a:off x="4297028" y="2281524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Ferry</a:t>
            </a:r>
          </a:p>
        </p:txBody>
      </p:sp>
      <p:sp>
        <p:nvSpPr>
          <p:cNvPr id="172" name="Rounded Rectangle 59">
            <a:extLst>
              <a:ext uri="{FF2B5EF4-FFF2-40B4-BE49-F238E27FC236}">
                <a16:creationId xmlns:a16="http://schemas.microsoft.com/office/drawing/2014/main" id="{347757AA-D5C3-4D71-B81C-1BB7D892E8FD}"/>
              </a:ext>
            </a:extLst>
          </p:cNvPr>
          <p:cNvSpPr/>
          <p:nvPr/>
        </p:nvSpPr>
        <p:spPr>
          <a:xfrm>
            <a:off x="4297028" y="3613946"/>
            <a:ext cx="9144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Cruise</a:t>
            </a:r>
          </a:p>
        </p:txBody>
      </p:sp>
      <p:sp>
        <p:nvSpPr>
          <p:cNvPr id="173" name="Rounded Rectangle 60">
            <a:extLst>
              <a:ext uri="{FF2B5EF4-FFF2-40B4-BE49-F238E27FC236}">
                <a16:creationId xmlns:a16="http://schemas.microsoft.com/office/drawing/2014/main" id="{1580925B-45A0-4E6D-BDF8-BE9E5B647447}"/>
              </a:ext>
            </a:extLst>
          </p:cNvPr>
          <p:cNvSpPr/>
          <p:nvPr/>
        </p:nvSpPr>
        <p:spPr>
          <a:xfrm>
            <a:off x="4342748" y="2788230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RoRo</a:t>
            </a:r>
            <a:endParaRPr lang="en-US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4" name="Rounded Rectangle 61">
            <a:extLst>
              <a:ext uri="{FF2B5EF4-FFF2-40B4-BE49-F238E27FC236}">
                <a16:creationId xmlns:a16="http://schemas.microsoft.com/office/drawing/2014/main" id="{98DF0638-7766-4E4F-8027-DFC9B96CF2ED}"/>
              </a:ext>
            </a:extLst>
          </p:cNvPr>
          <p:cNvSpPr/>
          <p:nvPr/>
        </p:nvSpPr>
        <p:spPr>
          <a:xfrm>
            <a:off x="4342748" y="3121212"/>
            <a:ext cx="822960" cy="2743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High Speed</a:t>
            </a:r>
          </a:p>
        </p:txBody>
      </p:sp>
      <p:sp>
        <p:nvSpPr>
          <p:cNvPr id="175" name="Action Button: Document 174" title="Read this Web Page">
            <a:hlinkClick r:id="rId4" highlightClick="1"/>
            <a:extLst>
              <a:ext uri="{FF2B5EF4-FFF2-40B4-BE49-F238E27FC236}">
                <a16:creationId xmlns:a16="http://schemas.microsoft.com/office/drawing/2014/main" id="{0F7EFA94-1B35-4816-AE0A-228BCF174A63}"/>
              </a:ext>
            </a:extLst>
          </p:cNvPr>
          <p:cNvSpPr/>
          <p:nvPr/>
        </p:nvSpPr>
        <p:spPr bwMode="auto">
          <a:xfrm>
            <a:off x="1761012" y="5749884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 dirty="0">
              <a:latin typeface="Verdana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F182257E-044F-4036-821F-C5ED9C3B4CDD}"/>
              </a:ext>
            </a:extLst>
          </p:cNvPr>
          <p:cNvSpPr txBox="1"/>
          <p:nvPr/>
        </p:nvSpPr>
        <p:spPr>
          <a:xfrm>
            <a:off x="2364328" y="5817972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177" name="Rounded Rectangle 4">
            <a:extLst>
              <a:ext uri="{FF2B5EF4-FFF2-40B4-BE49-F238E27FC236}">
                <a16:creationId xmlns:a16="http://schemas.microsoft.com/office/drawing/2014/main" id="{3F33D171-7713-48BD-857D-6CF145691B5E}"/>
              </a:ext>
            </a:extLst>
          </p:cNvPr>
          <p:cNvSpPr/>
          <p:nvPr/>
        </p:nvSpPr>
        <p:spPr>
          <a:xfrm>
            <a:off x="1390310" y="1267600"/>
            <a:ext cx="3383280" cy="274320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Passengers</a:t>
            </a:r>
          </a:p>
        </p:txBody>
      </p:sp>
      <p:sp>
        <p:nvSpPr>
          <p:cNvPr id="178" name="Rounded Rectangle 4">
            <a:extLst>
              <a:ext uri="{FF2B5EF4-FFF2-40B4-BE49-F238E27FC236}">
                <a16:creationId xmlns:a16="http://schemas.microsoft.com/office/drawing/2014/main" id="{5DB0B6D5-D867-494B-BA5A-6DB4D3A4F4FC}"/>
              </a:ext>
            </a:extLst>
          </p:cNvPr>
          <p:cNvSpPr/>
          <p:nvPr/>
        </p:nvSpPr>
        <p:spPr>
          <a:xfrm>
            <a:off x="5792500" y="1262878"/>
            <a:ext cx="5852160" cy="274320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Freight</a:t>
            </a:r>
          </a:p>
        </p:txBody>
      </p:sp>
    </p:spTree>
    <p:extLst>
      <p:ext uri="{BB962C8B-B14F-4D97-AF65-F5344CB8AC3E}">
        <p14:creationId xmlns:p14="http://schemas.microsoft.com/office/powerpoint/2010/main" val="2820735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World Road Network</a:t>
            </a:r>
          </a:p>
        </p:txBody>
      </p:sp>
      <p:sp>
        <p:nvSpPr>
          <p:cNvPr id="4" name="Action Button: Document 3" title="Read this Web Page">
            <a:hlinkClick r:id="rId3" highlightClick="1"/>
            <a:extLst>
              <a:ext uri="{FF2B5EF4-FFF2-40B4-BE49-F238E27FC236}">
                <a16:creationId xmlns:a16="http://schemas.microsoft.com/office/drawing/2014/main" id="{F557FB16-D773-48AB-B0C4-FA9D4F156162}"/>
              </a:ext>
            </a:extLst>
          </p:cNvPr>
          <p:cNvSpPr/>
          <p:nvPr/>
        </p:nvSpPr>
        <p:spPr bwMode="auto">
          <a:xfrm>
            <a:off x="10851057" y="124503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 dirty="0">
              <a:latin typeface="Verdan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7D106-CFED-42F5-8701-668B126EF068}"/>
              </a:ext>
            </a:extLst>
          </p:cNvPr>
          <p:cNvSpPr txBox="1"/>
          <p:nvPr/>
        </p:nvSpPr>
        <p:spPr>
          <a:xfrm>
            <a:off x="10178195" y="652403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D5A9096-185C-489E-890C-B6735C810A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65" y="1122545"/>
            <a:ext cx="9144000" cy="56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4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– Transport Networks and Costs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The Function of Transportation</a:t>
            </a:r>
          </a:p>
          <a:p>
            <a:pPr marL="457200" indent="-457200">
              <a:buAutoNum type="arabicPeriod"/>
            </a:pPr>
            <a:r>
              <a:rPr lang="en-US" dirty="0"/>
              <a:t>Transportation Networks</a:t>
            </a:r>
          </a:p>
          <a:p>
            <a:pPr marL="457200" indent="-457200">
              <a:buAutoNum type="arabicPeriod"/>
            </a:pPr>
            <a:r>
              <a:rPr lang="en-US" dirty="0"/>
              <a:t>Transportation Costs</a:t>
            </a:r>
          </a:p>
        </p:txBody>
      </p:sp>
    </p:spTree>
    <p:extLst>
      <p:ext uri="{BB962C8B-B14F-4D97-AF65-F5344CB8AC3E}">
        <p14:creationId xmlns:p14="http://schemas.microsoft.com/office/powerpoint/2010/main" val="2135631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Length of the Interstate Highway System and of the Chinese Expressway System, 1959-2018 (in km)</a:t>
            </a:r>
          </a:p>
        </p:txBody>
      </p:sp>
      <p:sp>
        <p:nvSpPr>
          <p:cNvPr id="7" name="Action Button: Document 6" title="Read this Web Page">
            <a:hlinkClick r:id="rId3" highlightClick="1"/>
            <a:extLst>
              <a:ext uri="{FF2B5EF4-FFF2-40B4-BE49-F238E27FC236}">
                <a16:creationId xmlns:a16="http://schemas.microsoft.com/office/drawing/2014/main" id="{DEB130E5-D7A8-4003-B2E4-DFDD248F9FFF}"/>
              </a:ext>
            </a:extLst>
          </p:cNvPr>
          <p:cNvSpPr/>
          <p:nvPr/>
        </p:nvSpPr>
        <p:spPr bwMode="auto">
          <a:xfrm>
            <a:off x="737627" y="5825215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 dirty="0"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21F25-AF78-465C-A495-733567433DF8}"/>
              </a:ext>
            </a:extLst>
          </p:cNvPr>
          <p:cNvSpPr txBox="1"/>
          <p:nvPr/>
        </p:nvSpPr>
        <p:spPr>
          <a:xfrm>
            <a:off x="64765" y="6353115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28FD08C6-6D38-4134-ABC6-FF12BE23219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99995"/>
              </p:ext>
            </p:extLst>
          </p:nvPr>
        </p:nvGraphicFramePr>
        <p:xfrm>
          <a:off x="1009650" y="1311275"/>
          <a:ext cx="10993438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8826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World Rail Network and Rail Systems</a:t>
            </a:r>
          </a:p>
        </p:txBody>
      </p:sp>
      <p:sp>
        <p:nvSpPr>
          <p:cNvPr id="4" name="Action Button: Document 3" title="Read this Web Page">
            <a:hlinkClick r:id="rId3" highlightClick="1"/>
            <a:extLst>
              <a:ext uri="{FF2B5EF4-FFF2-40B4-BE49-F238E27FC236}">
                <a16:creationId xmlns:a16="http://schemas.microsoft.com/office/drawing/2014/main" id="{E275F86A-1EF3-4275-977F-38642C446673}"/>
              </a:ext>
            </a:extLst>
          </p:cNvPr>
          <p:cNvSpPr/>
          <p:nvPr/>
        </p:nvSpPr>
        <p:spPr bwMode="auto">
          <a:xfrm>
            <a:off x="11090827" y="2901099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 dirty="0">
              <a:latin typeface="Verdan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C58E2-F7D4-4217-B364-B8001D16BAD6}"/>
              </a:ext>
            </a:extLst>
          </p:cNvPr>
          <p:cNvSpPr txBox="1"/>
          <p:nvPr/>
        </p:nvSpPr>
        <p:spPr>
          <a:xfrm>
            <a:off x="10417965" y="3428999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7B1CA2E-1679-4828-935B-0AE609D427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5" y="1052513"/>
            <a:ext cx="9144000" cy="56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38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World’s Major Container Ports, 2016</a:t>
            </a:r>
          </a:p>
        </p:txBody>
      </p:sp>
      <p:sp>
        <p:nvSpPr>
          <p:cNvPr id="5" name="Action Button: Document 4" title="Read this Web Page">
            <a:hlinkClick r:id="rId3" highlightClick="1"/>
          </p:cNvPr>
          <p:cNvSpPr/>
          <p:nvPr/>
        </p:nvSpPr>
        <p:spPr bwMode="auto">
          <a:xfrm>
            <a:off x="9173504" y="284690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 dirty="0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6821" y="345900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pic>
        <p:nvPicPr>
          <p:cNvPr id="8" name="Picture 7" descr="Chart, surface chart&#10;&#10;Description automatically generated">
            <a:extLst>
              <a:ext uri="{FF2B5EF4-FFF2-40B4-BE49-F238E27FC236}">
                <a16:creationId xmlns:a16="http://schemas.microsoft.com/office/drawing/2014/main" id="{C8197E78-2AAB-4D76-99BF-4DC1E65111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85" y="1113723"/>
            <a:ext cx="9235440" cy="568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88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9ECE4-0304-408F-AC20-7962ACDE9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World's Longest Nonstop Air Transport Routes, 2021</a:t>
            </a:r>
          </a:p>
        </p:txBody>
      </p:sp>
      <p:pic>
        <p:nvPicPr>
          <p:cNvPr id="6" name="Picture 5" descr="Chart, diagram, radar chart&#10;&#10;Description automatically generated">
            <a:extLst>
              <a:ext uri="{FF2B5EF4-FFF2-40B4-BE49-F238E27FC236}">
                <a16:creationId xmlns:a16="http://schemas.microsoft.com/office/drawing/2014/main" id="{8EEFC88B-7A6F-4442-BCEB-0B762FC4F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69" y="1066238"/>
            <a:ext cx="9235440" cy="5686987"/>
          </a:xfrm>
          <a:prstGeom prst="rect">
            <a:avLst/>
          </a:prstGeom>
        </p:spPr>
      </p:pic>
      <p:sp>
        <p:nvSpPr>
          <p:cNvPr id="8" name="Action Button: Document 7" title="Read this Web Page">
            <a:hlinkClick r:id="rId4" highlightClick="1"/>
            <a:extLst>
              <a:ext uri="{FF2B5EF4-FFF2-40B4-BE49-F238E27FC236}">
                <a16:creationId xmlns:a16="http://schemas.microsoft.com/office/drawing/2014/main" id="{0ECC8F71-96E3-4E2B-BF2A-D6C9A65AE780}"/>
              </a:ext>
            </a:extLst>
          </p:cNvPr>
          <p:cNvSpPr/>
          <p:nvPr/>
        </p:nvSpPr>
        <p:spPr bwMode="auto">
          <a:xfrm>
            <a:off x="10999785" y="2759419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DB93D7-685C-4662-B30C-B81AC1B9237F}"/>
              </a:ext>
            </a:extLst>
          </p:cNvPr>
          <p:cNvSpPr txBox="1"/>
          <p:nvPr/>
        </p:nvSpPr>
        <p:spPr>
          <a:xfrm>
            <a:off x="10401727" y="3287319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2738343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World's Busiest Air Transport Routes, 2017</a:t>
            </a:r>
          </a:p>
        </p:txBody>
      </p:sp>
      <p:sp>
        <p:nvSpPr>
          <p:cNvPr id="5" name="Action Button: Document 4" title="Read this Web Page">
            <a:hlinkClick r:id="rId3" highlightClick="1"/>
          </p:cNvPr>
          <p:cNvSpPr/>
          <p:nvPr/>
        </p:nvSpPr>
        <p:spPr bwMode="auto">
          <a:xfrm>
            <a:off x="10991808" y="2943552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393750" y="3471452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F81B404-25E2-4EE7-84C1-06C412B28E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85" y="1200161"/>
            <a:ext cx="9144000" cy="56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54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4EF395-DB45-4F5D-8882-9ED72D7FD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Airport Passenger Traffic by Metropolitan Area, 2018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2E78CE70-475C-4E46-8D5D-4249604C1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85" y="1113723"/>
            <a:ext cx="9235440" cy="5686987"/>
          </a:xfrm>
          <a:prstGeom prst="rect">
            <a:avLst/>
          </a:prstGeom>
        </p:spPr>
      </p:pic>
      <p:sp>
        <p:nvSpPr>
          <p:cNvPr id="7" name="Action Button: Document 6" title="Read this Web Page">
            <a:hlinkClick r:id="rId4" highlightClick="1"/>
            <a:extLst>
              <a:ext uri="{FF2B5EF4-FFF2-40B4-BE49-F238E27FC236}">
                <a16:creationId xmlns:a16="http://schemas.microsoft.com/office/drawing/2014/main" id="{3099DBF3-EB53-4EBE-B60A-C7A225CEC760}"/>
              </a:ext>
            </a:extLst>
          </p:cNvPr>
          <p:cNvSpPr/>
          <p:nvPr/>
        </p:nvSpPr>
        <p:spPr bwMode="auto">
          <a:xfrm>
            <a:off x="9455421" y="208105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A9ECB-19B7-4401-ABFF-6FAFF077E6DE}"/>
              </a:ext>
            </a:extLst>
          </p:cNvPr>
          <p:cNvSpPr txBox="1"/>
          <p:nvPr/>
        </p:nvSpPr>
        <p:spPr>
          <a:xfrm>
            <a:off x="10058738" y="269315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2729887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D3A3-08B1-43EA-A757-53E0B79F0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Cargo Traffic by Metropolitan Area, 2018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3AF6D80-8817-413F-B6D4-F8BC0CD2A0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85" y="1171013"/>
            <a:ext cx="9235440" cy="5686987"/>
          </a:xfrm>
          <a:prstGeom prst="rect">
            <a:avLst/>
          </a:prstGeom>
        </p:spPr>
      </p:pic>
      <p:sp>
        <p:nvSpPr>
          <p:cNvPr id="6" name="Action Button: Document 5" title="Read this Web Page">
            <a:hlinkClick r:id="rId4" highlightClick="1"/>
            <a:extLst>
              <a:ext uri="{FF2B5EF4-FFF2-40B4-BE49-F238E27FC236}">
                <a16:creationId xmlns:a16="http://schemas.microsoft.com/office/drawing/2014/main" id="{1A3B2556-DE2D-477A-9065-9BFCB90EC23A}"/>
              </a:ext>
            </a:extLst>
          </p:cNvPr>
          <p:cNvSpPr/>
          <p:nvPr/>
        </p:nvSpPr>
        <p:spPr bwMode="auto">
          <a:xfrm>
            <a:off x="9208774" y="291186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14081-293F-4933-A368-F321E8CEC92E}"/>
              </a:ext>
            </a:extLst>
          </p:cNvPr>
          <p:cNvSpPr txBox="1"/>
          <p:nvPr/>
        </p:nvSpPr>
        <p:spPr>
          <a:xfrm>
            <a:off x="9812091" y="352396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3633468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of Telecommunication Services, 1985-2021</a:t>
            </a:r>
          </a:p>
        </p:txBody>
      </p:sp>
      <p:sp>
        <p:nvSpPr>
          <p:cNvPr id="5" name="Action Button: Document 4" title="Read this Web Page">
            <a:hlinkClick r:id="rId3" highlightClick="1"/>
            <a:extLst>
              <a:ext uri="{FF2B5EF4-FFF2-40B4-BE49-F238E27FC236}">
                <a16:creationId xmlns:a16="http://schemas.microsoft.com/office/drawing/2014/main" id="{9EC4B064-10F4-4011-A79A-A843569159E3}"/>
              </a:ext>
            </a:extLst>
          </p:cNvPr>
          <p:cNvSpPr/>
          <p:nvPr/>
        </p:nvSpPr>
        <p:spPr bwMode="auto">
          <a:xfrm>
            <a:off x="9424516" y="390043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600C8-F2DF-4F28-8DD3-6DD6E3DCDD60}"/>
              </a:ext>
            </a:extLst>
          </p:cNvPr>
          <p:cNvSpPr txBox="1"/>
          <p:nvPr/>
        </p:nvSpPr>
        <p:spPr>
          <a:xfrm>
            <a:off x="10027833" y="451253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42F63D96-3996-4149-8C99-A2A04E9DEF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398901"/>
              </p:ext>
            </p:extLst>
          </p:nvPr>
        </p:nvGraphicFramePr>
        <p:xfrm>
          <a:off x="1009650" y="1311275"/>
          <a:ext cx="10993438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0801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Submarine Cable Network</a:t>
            </a:r>
          </a:p>
        </p:txBody>
      </p:sp>
      <p:sp>
        <p:nvSpPr>
          <p:cNvPr id="4" name="Action Button: Document 3" title="Read this Web Page">
            <a:hlinkClick r:id="rId3" highlightClick="1"/>
          </p:cNvPr>
          <p:cNvSpPr/>
          <p:nvPr/>
        </p:nvSpPr>
        <p:spPr bwMode="auto">
          <a:xfrm>
            <a:off x="9079135" y="143964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 dirty="0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2452" y="205174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1EBD8C2-6118-423E-9708-3A6F2B33C9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" b="3760"/>
          <a:stretch/>
        </p:blipFill>
        <p:spPr>
          <a:xfrm>
            <a:off x="1188085" y="1155914"/>
            <a:ext cx="10949517" cy="54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76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4500-2407-4ABC-AB06-DC054CBE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Essay: Transportation Systems</a:t>
            </a:r>
          </a:p>
        </p:txBody>
      </p:sp>
      <p:pic>
        <p:nvPicPr>
          <p:cNvPr id="1026" name="Picture 2" descr="Image result for transport system">
            <a:extLst>
              <a:ext uri="{FF2B5EF4-FFF2-40B4-BE49-F238E27FC236}">
                <a16:creationId xmlns:a16="http://schemas.microsoft.com/office/drawing/2014/main" id="{AA30950E-662F-428E-8967-009C7C6A8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090" y="1296173"/>
            <a:ext cx="7315200" cy="487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02911A69-0B69-4611-B872-1A565EF1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83" y="6043624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17B4E9-913A-484A-8A81-BCC0E9793411}"/>
              </a:ext>
            </a:extLst>
          </p:cNvPr>
          <p:cNvSpPr txBox="1"/>
          <p:nvPr/>
        </p:nvSpPr>
        <p:spPr>
          <a:xfrm>
            <a:off x="2752964" y="6169925"/>
            <a:ext cx="7263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What the maps depicted in this section reveal about the global transport system?</a:t>
            </a:r>
          </a:p>
        </p:txBody>
      </p:sp>
    </p:spTree>
    <p:extLst>
      <p:ext uri="{BB962C8B-B14F-4D97-AF65-F5344CB8AC3E}">
        <p14:creationId xmlns:p14="http://schemas.microsoft.com/office/powerpoint/2010/main" val="171133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923B78-784B-43DC-ABE8-4387BE96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Economic Purpose of Transportation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CD631F-ED8D-44B3-B2A6-EFA3CA0BD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Mobility is an economic activity and a support to other economic activities</a:t>
            </a:r>
          </a:p>
          <a:p>
            <a:r>
              <a:rPr lang="en-US" dirty="0"/>
              <a:t>The benefits of mobility are expected to be higher that its costs</a:t>
            </a:r>
          </a:p>
          <a:p>
            <a:r>
              <a:rPr lang="en-US" dirty="0"/>
              <a:t>Providing mobility requires substantial capital investments</a:t>
            </a:r>
          </a:p>
          <a:p>
            <a:pPr lvl="1"/>
            <a:r>
              <a:rPr lang="en-US" dirty="0"/>
              <a:t>For infrastructures (roads, rails, ports, airports).</a:t>
            </a:r>
          </a:p>
          <a:p>
            <a:pPr lvl="1"/>
            <a:r>
              <a:rPr lang="en-US" dirty="0"/>
              <a:t>For modes (trucks, cars, planes, ships, railcars).</a:t>
            </a:r>
          </a:p>
          <a:p>
            <a:r>
              <a:rPr lang="en-US" dirty="0"/>
              <a:t>Expanded transportation allows for expanded economic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37033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Socioeconomic Benefits of Transportation</a:t>
            </a:r>
          </a:p>
        </p:txBody>
      </p:sp>
      <p:sp>
        <p:nvSpPr>
          <p:cNvPr id="37" name="Action Button: Document 36" title="Read this Web Page">
            <a:hlinkClick r:id="rId2" highlightClick="1"/>
            <a:extLst>
              <a:ext uri="{FF2B5EF4-FFF2-40B4-BE49-F238E27FC236}">
                <a16:creationId xmlns:a16="http://schemas.microsoft.com/office/drawing/2014/main" id="{7742FE3C-99F9-4781-9C5E-F4F647C9E146}"/>
              </a:ext>
            </a:extLst>
          </p:cNvPr>
          <p:cNvSpPr/>
          <p:nvPr/>
        </p:nvSpPr>
        <p:spPr bwMode="auto">
          <a:xfrm>
            <a:off x="9434760" y="311607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>
              <a:latin typeface="Verdan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CD63D3-83A1-4672-A8A8-578318F33691}"/>
              </a:ext>
            </a:extLst>
          </p:cNvPr>
          <p:cNvSpPr txBox="1"/>
          <p:nvPr/>
        </p:nvSpPr>
        <p:spPr>
          <a:xfrm>
            <a:off x="10038077" y="372817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7DEF4B8-A7EC-4D72-A0EB-E7C3FED6FBE7}"/>
              </a:ext>
            </a:extLst>
          </p:cNvPr>
          <p:cNvSpPr/>
          <p:nvPr/>
        </p:nvSpPr>
        <p:spPr>
          <a:xfrm>
            <a:off x="7879231" y="1507399"/>
            <a:ext cx="2926080" cy="4754880"/>
          </a:xfrm>
          <a:prstGeom prst="roundRect">
            <a:avLst>
              <a:gd name="adj" fmla="val 272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 Narrow" panose="020B0606020202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4631398-459E-4E0F-8522-AEA434C35714}"/>
              </a:ext>
            </a:extLst>
          </p:cNvPr>
          <p:cNvSpPr/>
          <p:nvPr/>
        </p:nvSpPr>
        <p:spPr>
          <a:xfrm>
            <a:off x="4852787" y="1507399"/>
            <a:ext cx="2926080" cy="4754880"/>
          </a:xfrm>
          <a:prstGeom prst="roundRect">
            <a:avLst>
              <a:gd name="adj" fmla="val 272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 Narrow" panose="020B060602020203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68D6280-C8FD-4D67-9855-3F0339F07F2D}"/>
              </a:ext>
            </a:extLst>
          </p:cNvPr>
          <p:cNvCxnSpPr/>
          <p:nvPr/>
        </p:nvCxnSpPr>
        <p:spPr>
          <a:xfrm>
            <a:off x="3948849" y="5214795"/>
            <a:ext cx="54864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DE6E019-A55C-4E83-BBA4-41E34BE0D7D2}"/>
              </a:ext>
            </a:extLst>
          </p:cNvPr>
          <p:cNvCxnSpPr/>
          <p:nvPr/>
        </p:nvCxnSpPr>
        <p:spPr>
          <a:xfrm>
            <a:off x="3948849" y="3734150"/>
            <a:ext cx="54864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1EDEFA4-5C12-4F0C-BAE1-9815E8EBD84A}"/>
              </a:ext>
            </a:extLst>
          </p:cNvPr>
          <p:cNvCxnSpPr/>
          <p:nvPr/>
        </p:nvCxnSpPr>
        <p:spPr>
          <a:xfrm>
            <a:off x="3948849" y="2338094"/>
            <a:ext cx="54864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rapezoid 43">
            <a:extLst>
              <a:ext uri="{FF2B5EF4-FFF2-40B4-BE49-F238E27FC236}">
                <a16:creationId xmlns:a16="http://schemas.microsoft.com/office/drawing/2014/main" id="{CD1598FD-6E7C-4EB2-AD1C-2D45212AB805}"/>
              </a:ext>
            </a:extLst>
          </p:cNvPr>
          <p:cNvSpPr/>
          <p:nvPr/>
        </p:nvSpPr>
        <p:spPr>
          <a:xfrm>
            <a:off x="1909100" y="2299239"/>
            <a:ext cx="2743200" cy="3931920"/>
          </a:xfrm>
          <a:prstGeom prst="trapezoid">
            <a:avLst>
              <a:gd name="adj" fmla="val 35170"/>
            </a:avLst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45" name="Down Arrow 2">
            <a:extLst>
              <a:ext uri="{FF2B5EF4-FFF2-40B4-BE49-F238E27FC236}">
                <a16:creationId xmlns:a16="http://schemas.microsoft.com/office/drawing/2014/main" id="{FDD6AC94-8707-4712-ABF6-3D457BF970C2}"/>
              </a:ext>
            </a:extLst>
          </p:cNvPr>
          <p:cNvSpPr/>
          <p:nvPr/>
        </p:nvSpPr>
        <p:spPr>
          <a:xfrm>
            <a:off x="2926285" y="2576622"/>
            <a:ext cx="731520" cy="356616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BC3D83B-15D8-47C3-AFD3-CFB5A8AFCA34}"/>
              </a:ext>
            </a:extLst>
          </p:cNvPr>
          <p:cNvSpPr txBox="1"/>
          <p:nvPr/>
        </p:nvSpPr>
        <p:spPr>
          <a:xfrm>
            <a:off x="2918101" y="6238616"/>
            <a:ext cx="73898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SCOPE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CAF807-7AA8-45D0-91DC-57885E491EB5}"/>
              </a:ext>
            </a:extLst>
          </p:cNvPr>
          <p:cNvSpPr txBox="1"/>
          <p:nvPr/>
        </p:nvSpPr>
        <p:spPr>
          <a:xfrm rot="17060796">
            <a:off x="1811700" y="4265756"/>
            <a:ext cx="71493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SCALE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77E4A59-D9E4-4BC2-9F7D-32A8EB9494E5}"/>
              </a:ext>
            </a:extLst>
          </p:cNvPr>
          <p:cNvSpPr/>
          <p:nvPr/>
        </p:nvSpPr>
        <p:spPr>
          <a:xfrm>
            <a:off x="7872874" y="2496297"/>
            <a:ext cx="2663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Time and cost savings.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Income from transport operations.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8567667-CE4A-4EA4-AF7F-946D5BBAC854}"/>
              </a:ext>
            </a:extLst>
          </p:cNvPr>
          <p:cNvSpPr/>
          <p:nvPr/>
        </p:nvSpPr>
        <p:spPr>
          <a:xfrm>
            <a:off x="7891923" y="5388740"/>
            <a:ext cx="2911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Formation of distribution networks.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Attraction of economic activities.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Increased competitiveness.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8EF8545-FBAC-485C-BD9E-2FA4839C4DB4}"/>
              </a:ext>
            </a:extLst>
          </p:cNvPr>
          <p:cNvSpPr/>
          <p:nvPr/>
        </p:nvSpPr>
        <p:spPr>
          <a:xfrm>
            <a:off x="7885575" y="3892015"/>
            <a:ext cx="2926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Productivity and added gains.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Rent income.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Goods and services to operators.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Range of suppliers and markets.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502D23-A385-461F-99E7-C6266D13DB65}"/>
              </a:ext>
            </a:extLst>
          </p:cNvPr>
          <p:cNvSpPr/>
          <p:nvPr/>
        </p:nvSpPr>
        <p:spPr>
          <a:xfrm>
            <a:off x="4863889" y="5382390"/>
            <a:ext cx="2914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Improved mobility.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Increased social opportunities.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AD48EC3-9B39-4CAF-9FBD-29902EEC507D}"/>
              </a:ext>
            </a:extLst>
          </p:cNvPr>
          <p:cNvSpPr/>
          <p:nvPr/>
        </p:nvSpPr>
        <p:spPr>
          <a:xfrm>
            <a:off x="4863889" y="2498676"/>
            <a:ext cx="2569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Time and cost savings.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Income from transport operations.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2335206-805A-44F9-8E4E-6A5E52740F57}"/>
              </a:ext>
            </a:extLst>
          </p:cNvPr>
          <p:cNvSpPr/>
          <p:nvPr/>
        </p:nvSpPr>
        <p:spPr>
          <a:xfrm>
            <a:off x="4863890" y="3892015"/>
            <a:ext cx="2641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Access to labor or customers.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Rent income.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Goods and services to users.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F346237-D070-4449-B302-830D17261588}"/>
              </a:ext>
            </a:extLst>
          </p:cNvPr>
          <p:cNvSpPr txBox="1"/>
          <p:nvPr/>
        </p:nvSpPr>
        <p:spPr>
          <a:xfrm>
            <a:off x="2749043" y="2558521"/>
            <a:ext cx="109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Capacity and efficiency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2CBADB-C7B6-425A-9D2A-657C0F124D01}"/>
              </a:ext>
            </a:extLst>
          </p:cNvPr>
          <p:cNvSpPr txBox="1"/>
          <p:nvPr/>
        </p:nvSpPr>
        <p:spPr>
          <a:xfrm>
            <a:off x="2431972" y="3956560"/>
            <a:ext cx="1710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Accessibility and economies of scale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8431B5-48C8-4A18-BFF5-9707AA1D6388}"/>
              </a:ext>
            </a:extLst>
          </p:cNvPr>
          <p:cNvSpPr txBox="1"/>
          <p:nvPr/>
        </p:nvSpPr>
        <p:spPr>
          <a:xfrm>
            <a:off x="2442356" y="5443043"/>
            <a:ext cx="171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Multipliers and opportunities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67E5C42-8E75-4195-8883-537BB53F7F3B}"/>
              </a:ext>
            </a:extLst>
          </p:cNvPr>
          <p:cNvSpPr/>
          <p:nvPr/>
        </p:nvSpPr>
        <p:spPr>
          <a:xfrm>
            <a:off x="4948865" y="1578549"/>
            <a:ext cx="201168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Arial Narrow" panose="020B0606020202030204" pitchFamily="34" charset="0"/>
              </a:rPr>
              <a:t>Passengers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18A5F0C-0D45-4AAC-A0CF-8D195252EF90}"/>
              </a:ext>
            </a:extLst>
          </p:cNvPr>
          <p:cNvSpPr/>
          <p:nvPr/>
        </p:nvSpPr>
        <p:spPr>
          <a:xfrm>
            <a:off x="7976517" y="1578549"/>
            <a:ext cx="201168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Arial Narrow" panose="020B0606020202030204" pitchFamily="34" charset="0"/>
              </a:rPr>
              <a:t>Freight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18DB01C-A480-447D-933C-CD8CC02736E2}"/>
              </a:ext>
            </a:extLst>
          </p:cNvPr>
          <p:cNvSpPr/>
          <p:nvPr/>
        </p:nvSpPr>
        <p:spPr>
          <a:xfrm>
            <a:off x="2503460" y="2114733"/>
            <a:ext cx="155448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Direct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C90DB16-6893-4C6E-B93E-167CD27F2B92}"/>
              </a:ext>
            </a:extLst>
          </p:cNvPr>
          <p:cNvSpPr/>
          <p:nvPr/>
        </p:nvSpPr>
        <p:spPr>
          <a:xfrm>
            <a:off x="2503460" y="3509504"/>
            <a:ext cx="155448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Indirect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54BF372-4050-4B2D-8663-3C5362815459}"/>
              </a:ext>
            </a:extLst>
          </p:cNvPr>
          <p:cNvSpPr/>
          <p:nvPr/>
        </p:nvSpPr>
        <p:spPr>
          <a:xfrm>
            <a:off x="2503460" y="4973262"/>
            <a:ext cx="155448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Induced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CD4B882-35B1-414E-8481-2090C5338C3E}"/>
              </a:ext>
            </a:extLst>
          </p:cNvPr>
          <p:cNvSpPr/>
          <p:nvPr/>
        </p:nvSpPr>
        <p:spPr>
          <a:xfrm>
            <a:off x="4946276" y="2141339"/>
            <a:ext cx="201168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Arial Narrow" panose="020B0606020202030204" pitchFamily="34" charset="0"/>
              </a:rPr>
              <a:t>Users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64ACCF7-0283-4C31-8C43-AB327B9DC80C}"/>
              </a:ext>
            </a:extLst>
          </p:cNvPr>
          <p:cNvSpPr/>
          <p:nvPr/>
        </p:nvSpPr>
        <p:spPr>
          <a:xfrm>
            <a:off x="7983604" y="2141339"/>
            <a:ext cx="201168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Arial Narrow" panose="020B0606020202030204" pitchFamily="34" charset="0"/>
              </a:rPr>
              <a:t>Operators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242A8C1-0F1F-4556-9DB5-A65A26147163}"/>
              </a:ext>
            </a:extLst>
          </p:cNvPr>
          <p:cNvSpPr/>
          <p:nvPr/>
        </p:nvSpPr>
        <p:spPr>
          <a:xfrm>
            <a:off x="4946276" y="3540744"/>
            <a:ext cx="201168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Arial Narrow" panose="020B0606020202030204" pitchFamily="34" charset="0"/>
              </a:rPr>
              <a:t>Employers &amp; Retail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E70E508-210A-4EF5-A44C-753E84797A1A}"/>
              </a:ext>
            </a:extLst>
          </p:cNvPr>
          <p:cNvSpPr/>
          <p:nvPr/>
        </p:nvSpPr>
        <p:spPr>
          <a:xfrm>
            <a:off x="7983604" y="3540744"/>
            <a:ext cx="201168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Arial Narrow" panose="020B0606020202030204" pitchFamily="34" charset="0"/>
              </a:rPr>
              <a:t>Customers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A780913-B0DD-4FE1-B34B-7D9125CFCE46}"/>
              </a:ext>
            </a:extLst>
          </p:cNvPr>
          <p:cNvSpPr txBox="1">
            <a:spLocks/>
          </p:cNvSpPr>
          <p:nvPr/>
        </p:nvSpPr>
        <p:spPr>
          <a:xfrm>
            <a:off x="2006250" y="6005892"/>
            <a:ext cx="452047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© GTS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81E6064-2DE1-4250-8541-8015C73C75FE}"/>
              </a:ext>
            </a:extLst>
          </p:cNvPr>
          <p:cNvSpPr/>
          <p:nvPr/>
        </p:nvSpPr>
        <p:spPr>
          <a:xfrm>
            <a:off x="4946276" y="5025058"/>
            <a:ext cx="201168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Arial Narrow" panose="020B0606020202030204" pitchFamily="34" charset="0"/>
              </a:rPr>
              <a:t>Society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5089055-F704-4217-86EA-C0723D15B297}"/>
              </a:ext>
            </a:extLst>
          </p:cNvPr>
          <p:cNvSpPr/>
          <p:nvPr/>
        </p:nvSpPr>
        <p:spPr>
          <a:xfrm>
            <a:off x="7983604" y="5025058"/>
            <a:ext cx="201168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Arial Narrow" panose="020B0606020202030204" pitchFamily="34" charset="0"/>
              </a:rPr>
              <a:t>Economy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1EB1AC9-A7DA-48DA-BC2A-021D00FB1E98}"/>
              </a:ext>
            </a:extLst>
          </p:cNvPr>
          <p:cNvCxnSpPr>
            <a:stCxn id="46" idx="3"/>
          </p:cNvCxnSpPr>
          <p:nvPr/>
        </p:nvCxnSpPr>
        <p:spPr>
          <a:xfrm flipV="1">
            <a:off x="3657086" y="6383844"/>
            <a:ext cx="9144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E2CEB8F-F1F0-45AB-BA51-1197BE282AB4}"/>
              </a:ext>
            </a:extLst>
          </p:cNvPr>
          <p:cNvCxnSpPr>
            <a:cxnSpLocks/>
            <a:stCxn id="46" idx="1"/>
          </p:cNvCxnSpPr>
          <p:nvPr/>
        </p:nvCxnSpPr>
        <p:spPr>
          <a:xfrm flipH="1" flipV="1">
            <a:off x="1980686" y="6383844"/>
            <a:ext cx="9144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6528C7C-E959-4B3A-ACD4-E4238B7DC3BA}"/>
              </a:ext>
            </a:extLst>
          </p:cNvPr>
          <p:cNvCxnSpPr>
            <a:cxnSpLocks/>
            <a:stCxn id="47" idx="1"/>
          </p:cNvCxnSpPr>
          <p:nvPr/>
        </p:nvCxnSpPr>
        <p:spPr>
          <a:xfrm flipH="1">
            <a:off x="1710476" y="4765966"/>
            <a:ext cx="370118" cy="14083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68B85BE-6D30-42EB-A34E-1176BCDDB2A9}"/>
              </a:ext>
            </a:extLst>
          </p:cNvPr>
          <p:cNvCxnSpPr>
            <a:cxnSpLocks/>
            <a:stCxn id="47" idx="3"/>
          </p:cNvCxnSpPr>
          <p:nvPr/>
        </p:nvCxnSpPr>
        <p:spPr>
          <a:xfrm flipV="1">
            <a:off x="2257746" y="2669094"/>
            <a:ext cx="383118" cy="14042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19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4679DB-62C2-4290-A472-592D90E0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 dirty="0"/>
              <a:t>The Core Principles of Transportation</a:t>
            </a:r>
          </a:p>
        </p:txBody>
      </p:sp>
      <p:sp>
        <p:nvSpPr>
          <p:cNvPr id="60" name="Action Button: Document 59" title="Read this Web Page">
            <a:hlinkClick r:id="rId2" highlightClick="1"/>
            <a:extLst>
              <a:ext uri="{FF2B5EF4-FFF2-40B4-BE49-F238E27FC236}">
                <a16:creationId xmlns:a16="http://schemas.microsoft.com/office/drawing/2014/main" id="{1A13828C-5F1F-46B8-A7AC-18214CC9C4DD}"/>
              </a:ext>
            </a:extLst>
          </p:cNvPr>
          <p:cNvSpPr/>
          <p:nvPr/>
        </p:nvSpPr>
        <p:spPr bwMode="auto">
          <a:xfrm>
            <a:off x="9434760" y="311607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>
              <a:latin typeface="Verdana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FD25FC7-06D6-4556-B47C-4A4EB28366B4}"/>
              </a:ext>
            </a:extLst>
          </p:cNvPr>
          <p:cNvSpPr txBox="1"/>
          <p:nvPr/>
        </p:nvSpPr>
        <p:spPr>
          <a:xfrm>
            <a:off x="10038077" y="372817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922EA8D-8A76-411E-AABC-316A99F201FF}"/>
              </a:ext>
            </a:extLst>
          </p:cNvPr>
          <p:cNvSpPr/>
          <p:nvPr/>
        </p:nvSpPr>
        <p:spPr>
          <a:xfrm>
            <a:off x="2524731" y="1748629"/>
            <a:ext cx="365760" cy="36576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7106267-1C2F-4AB1-9185-772DE55B51AA}"/>
              </a:ext>
            </a:extLst>
          </p:cNvPr>
          <p:cNvSpPr/>
          <p:nvPr/>
        </p:nvSpPr>
        <p:spPr>
          <a:xfrm>
            <a:off x="3627833" y="1748629"/>
            <a:ext cx="365760" cy="36576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EE5CE71-C415-4392-9A84-02D7D66CEF9F}"/>
              </a:ext>
            </a:extLst>
          </p:cNvPr>
          <p:cNvSpPr/>
          <p:nvPr/>
        </p:nvSpPr>
        <p:spPr>
          <a:xfrm>
            <a:off x="4030474" y="1748629"/>
            <a:ext cx="5134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latin typeface="Arial Narrow" panose="020B0606020202030204" pitchFamily="34" charset="0"/>
              </a:rPr>
              <a:t>Transportation is the spatial linking of a </a:t>
            </a:r>
            <a:r>
              <a:rPr lang="en-US" b="1" dirty="0">
                <a:latin typeface="Arial Narrow" panose="020B0606020202030204" pitchFamily="34" charset="0"/>
              </a:rPr>
              <a:t>derived demand</a:t>
            </a:r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706887D-2A4D-4F0C-9BF6-C7D4DAF1B7AD}"/>
              </a:ext>
            </a:extLst>
          </p:cNvPr>
          <p:cNvSpPr/>
          <p:nvPr/>
        </p:nvSpPr>
        <p:spPr>
          <a:xfrm>
            <a:off x="2524731" y="2317408"/>
            <a:ext cx="365760" cy="36576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A84E0A0-6032-43E8-900B-A9FA8DF20FF6}"/>
              </a:ext>
            </a:extLst>
          </p:cNvPr>
          <p:cNvSpPr/>
          <p:nvPr/>
        </p:nvSpPr>
        <p:spPr>
          <a:xfrm>
            <a:off x="3627833" y="2317408"/>
            <a:ext cx="365760" cy="36576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6B3462B0-13D5-4A79-BAD0-B7DA2E235BAC}"/>
              </a:ext>
            </a:extLst>
          </p:cNvPr>
          <p:cNvSpPr/>
          <p:nvPr/>
        </p:nvSpPr>
        <p:spPr>
          <a:xfrm>
            <a:off x="2943204" y="2322308"/>
            <a:ext cx="640080" cy="36576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0E767C4C-2DE7-487E-9655-8996A0E5A5A3}"/>
              </a:ext>
            </a:extLst>
          </p:cNvPr>
          <p:cNvSpPr/>
          <p:nvPr/>
        </p:nvSpPr>
        <p:spPr>
          <a:xfrm>
            <a:off x="3082554" y="2389526"/>
            <a:ext cx="457200" cy="2286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40AB5001-A946-462E-BB7B-5E68998D7809}"/>
              </a:ext>
            </a:extLst>
          </p:cNvPr>
          <p:cNvSpPr/>
          <p:nvPr/>
        </p:nvSpPr>
        <p:spPr>
          <a:xfrm>
            <a:off x="3147322" y="2433685"/>
            <a:ext cx="365760" cy="13716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5AD9ED5-072E-49C9-A54E-49B078B9E574}"/>
              </a:ext>
            </a:extLst>
          </p:cNvPr>
          <p:cNvSpPr/>
          <p:nvPr/>
        </p:nvSpPr>
        <p:spPr>
          <a:xfrm>
            <a:off x="4030474" y="2309636"/>
            <a:ext cx="5896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latin typeface="Arial Narrow" panose="020B0606020202030204" pitchFamily="34" charset="0"/>
              </a:rPr>
              <a:t>Distance</a:t>
            </a:r>
            <a:r>
              <a:rPr lang="en-US" dirty="0">
                <a:latin typeface="Arial Narrow" panose="020B0606020202030204" pitchFamily="34" charset="0"/>
              </a:rPr>
              <a:t> is a relative concept involving space, time and effort (cost)</a:t>
            </a:r>
            <a:endParaRPr lang="en-US" dirty="0"/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D6AA9B3D-D0DE-4B58-857A-FC2DEBFCC874}"/>
              </a:ext>
            </a:extLst>
          </p:cNvPr>
          <p:cNvSpPr/>
          <p:nvPr/>
        </p:nvSpPr>
        <p:spPr>
          <a:xfrm>
            <a:off x="2778637" y="2957246"/>
            <a:ext cx="365760" cy="27432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70E002E-5E68-4661-9231-2779BF5E6F5D}"/>
              </a:ext>
            </a:extLst>
          </p:cNvPr>
          <p:cNvSpPr txBox="1"/>
          <p:nvPr/>
        </p:nvSpPr>
        <p:spPr>
          <a:xfrm>
            <a:off x="3107592" y="290212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301D091-9D7F-4563-8ABF-324EF4515E67}"/>
              </a:ext>
            </a:extLst>
          </p:cNvPr>
          <p:cNvCxnSpPr/>
          <p:nvPr/>
        </p:nvCxnSpPr>
        <p:spPr>
          <a:xfrm>
            <a:off x="3366398" y="3101720"/>
            <a:ext cx="274320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B5B86E23-21EE-47C1-B56C-C28AC5F9F4D8}"/>
              </a:ext>
            </a:extLst>
          </p:cNvPr>
          <p:cNvSpPr/>
          <p:nvPr/>
        </p:nvSpPr>
        <p:spPr>
          <a:xfrm>
            <a:off x="2516567" y="2919453"/>
            <a:ext cx="365760" cy="36576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F00F049-B834-4DB6-8854-75B0B89689A2}"/>
              </a:ext>
            </a:extLst>
          </p:cNvPr>
          <p:cNvSpPr/>
          <p:nvPr/>
        </p:nvSpPr>
        <p:spPr>
          <a:xfrm>
            <a:off x="3619669" y="2919453"/>
            <a:ext cx="365760" cy="36576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3CE7074-84D9-4BF8-898C-E19192314EF9}"/>
              </a:ext>
            </a:extLst>
          </p:cNvPr>
          <p:cNvSpPr/>
          <p:nvPr/>
        </p:nvSpPr>
        <p:spPr>
          <a:xfrm>
            <a:off x="4030474" y="2906224"/>
            <a:ext cx="6404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Arial Narrow" panose="020B0606020202030204" pitchFamily="34" charset="0"/>
              </a:rPr>
              <a:t>Space</a:t>
            </a:r>
            <a:r>
              <a:rPr lang="en-US" dirty="0">
                <a:latin typeface="Arial Narrow" panose="020B0606020202030204" pitchFamily="34" charset="0"/>
              </a:rPr>
              <a:t> can be a generator, a support and a constraint for mobility</a:t>
            </a:r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F9B2E2C4-B5D4-4F39-9684-2D02EE5D2CC8}"/>
              </a:ext>
            </a:extLst>
          </p:cNvPr>
          <p:cNvSpPr/>
          <p:nvPr/>
        </p:nvSpPr>
        <p:spPr>
          <a:xfrm>
            <a:off x="2662979" y="3450672"/>
            <a:ext cx="1188720" cy="457200"/>
          </a:xfrm>
          <a:custGeom>
            <a:avLst/>
            <a:gdLst>
              <a:gd name="connsiteX0" fmla="*/ 0 w 1135380"/>
              <a:gd name="connsiteY0" fmla="*/ 0 h 449580"/>
              <a:gd name="connsiteX1" fmla="*/ 0 w 1135380"/>
              <a:gd name="connsiteY1" fmla="*/ 449580 h 449580"/>
              <a:gd name="connsiteX2" fmla="*/ 1135380 w 1135380"/>
              <a:gd name="connsiteY2" fmla="*/ 449580 h 4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380" h="449580">
                <a:moveTo>
                  <a:pt x="0" y="0"/>
                </a:moveTo>
                <a:lnTo>
                  <a:pt x="0" y="449580"/>
                </a:lnTo>
                <a:lnTo>
                  <a:pt x="1135380" y="449580"/>
                </a:lnTo>
              </a:path>
            </a:pathLst>
          </a:custGeom>
          <a:noFill/>
          <a:ln w="254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614C6A70-CCEE-4779-92CB-16B2063F7E04}"/>
              </a:ext>
            </a:extLst>
          </p:cNvPr>
          <p:cNvSpPr/>
          <p:nvPr/>
        </p:nvSpPr>
        <p:spPr>
          <a:xfrm>
            <a:off x="2758773" y="3551300"/>
            <a:ext cx="944880" cy="289560"/>
          </a:xfrm>
          <a:custGeom>
            <a:avLst/>
            <a:gdLst>
              <a:gd name="connsiteX0" fmla="*/ 0 w 944880"/>
              <a:gd name="connsiteY0" fmla="*/ 0 h 289560"/>
              <a:gd name="connsiteX1" fmla="*/ 419100 w 944880"/>
              <a:gd name="connsiteY1" fmla="*/ 220980 h 289560"/>
              <a:gd name="connsiteX2" fmla="*/ 944880 w 94488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289560">
                <a:moveTo>
                  <a:pt x="0" y="0"/>
                </a:moveTo>
                <a:cubicBezTo>
                  <a:pt x="130810" y="86360"/>
                  <a:pt x="261620" y="172720"/>
                  <a:pt x="419100" y="220980"/>
                </a:cubicBezTo>
                <a:cubicBezTo>
                  <a:pt x="576580" y="269240"/>
                  <a:pt x="760730" y="279400"/>
                  <a:pt x="944880" y="289560"/>
                </a:cubicBezTo>
              </a:path>
            </a:pathLst>
          </a:custGeom>
          <a:noFill/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447A53F4-6958-47A3-84A3-61A54DC36942}"/>
              </a:ext>
            </a:extLst>
          </p:cNvPr>
          <p:cNvSpPr/>
          <p:nvPr/>
        </p:nvSpPr>
        <p:spPr>
          <a:xfrm>
            <a:off x="2812113" y="3497960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289560 w 944880"/>
              <a:gd name="connsiteY1" fmla="*/ 16764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cubicBezTo>
                  <a:pt x="66040" y="288290"/>
                  <a:pt x="132080" y="226060"/>
                  <a:pt x="289560" y="167640"/>
                </a:cubicBezTo>
                <a:cubicBezTo>
                  <a:pt x="447040" y="109220"/>
                  <a:pt x="695960" y="54610"/>
                  <a:pt x="944880" y="0"/>
                </a:cubicBezTo>
              </a:path>
            </a:pathLst>
          </a:cu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D884130-E722-4100-80FB-9E44F2DAD6A0}"/>
              </a:ext>
            </a:extLst>
          </p:cNvPr>
          <p:cNvSpPr/>
          <p:nvPr/>
        </p:nvSpPr>
        <p:spPr>
          <a:xfrm>
            <a:off x="4030474" y="3510934"/>
            <a:ext cx="5710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latin typeface="Arial Narrow" panose="020B0606020202030204" pitchFamily="34" charset="0"/>
              </a:rPr>
              <a:t>The relation between space and time can </a:t>
            </a:r>
            <a:r>
              <a:rPr lang="en-US" b="1" dirty="0">
                <a:latin typeface="Arial Narrow" panose="020B0606020202030204" pitchFamily="34" charset="0"/>
              </a:rPr>
              <a:t>converge</a:t>
            </a:r>
            <a:r>
              <a:rPr lang="en-US" dirty="0">
                <a:latin typeface="Arial Narrow" panose="020B0606020202030204" pitchFamily="34" charset="0"/>
              </a:rPr>
              <a:t> or </a:t>
            </a:r>
            <a:r>
              <a:rPr lang="en-US" b="1" dirty="0">
                <a:latin typeface="Arial Narrow" panose="020B0606020202030204" pitchFamily="34" charset="0"/>
              </a:rPr>
              <a:t>diverge</a:t>
            </a:r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BBDC2FD-CD27-4827-881B-FC5265B1D8F0}"/>
              </a:ext>
            </a:extLst>
          </p:cNvPr>
          <p:cNvSpPr/>
          <p:nvPr/>
        </p:nvSpPr>
        <p:spPr>
          <a:xfrm>
            <a:off x="2524731" y="4129861"/>
            <a:ext cx="365760" cy="36576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B2790F4-7F98-44BD-96EB-7F5E13D4D502}"/>
              </a:ext>
            </a:extLst>
          </p:cNvPr>
          <p:cNvSpPr/>
          <p:nvPr/>
        </p:nvSpPr>
        <p:spPr>
          <a:xfrm>
            <a:off x="3074459" y="4129861"/>
            <a:ext cx="365760" cy="36576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31F377D-C491-474D-9537-C160900238BF}"/>
              </a:ext>
            </a:extLst>
          </p:cNvPr>
          <p:cNvSpPr/>
          <p:nvPr/>
        </p:nvSpPr>
        <p:spPr>
          <a:xfrm>
            <a:off x="3619669" y="4129861"/>
            <a:ext cx="365760" cy="36576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DF24DD1-8360-4AF6-B928-026638DE98C4}"/>
              </a:ext>
            </a:extLst>
          </p:cNvPr>
          <p:cNvCxnSpPr>
            <a:stCxn id="87" idx="6"/>
            <a:endCxn id="88" idx="2"/>
          </p:cNvCxnSpPr>
          <p:nvPr/>
        </p:nvCxnSpPr>
        <p:spPr>
          <a:xfrm>
            <a:off x="2890491" y="4312741"/>
            <a:ext cx="1839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4E90CB6-9339-4C55-B148-6EE983E46B2C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>
            <a:off x="3440219" y="4312741"/>
            <a:ext cx="17945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92F692F0-D506-4759-8F50-43A7BF3EA3CC}"/>
              </a:ext>
            </a:extLst>
          </p:cNvPr>
          <p:cNvSpPr/>
          <p:nvPr/>
        </p:nvSpPr>
        <p:spPr>
          <a:xfrm>
            <a:off x="4030474" y="4132033"/>
            <a:ext cx="5901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latin typeface="Arial Narrow" panose="020B0606020202030204" pitchFamily="34" charset="0"/>
              </a:rPr>
              <a:t>A </a:t>
            </a:r>
            <a:r>
              <a:rPr lang="en-US" b="1" dirty="0">
                <a:latin typeface="Arial Narrow" panose="020B0606020202030204" pitchFamily="34" charset="0"/>
              </a:rPr>
              <a:t>location</a:t>
            </a:r>
            <a:r>
              <a:rPr lang="en-US" dirty="0">
                <a:latin typeface="Arial Narrow" panose="020B0606020202030204" pitchFamily="34" charset="0"/>
              </a:rPr>
              <a:t> can be a central or an intermediate element of mobility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371BFEB-17BB-4093-AFCE-9AE1FA4E0335}"/>
              </a:ext>
            </a:extLst>
          </p:cNvPr>
          <p:cNvSpPr/>
          <p:nvPr/>
        </p:nvSpPr>
        <p:spPr>
          <a:xfrm>
            <a:off x="4030474" y="4730450"/>
            <a:ext cx="5610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latin typeface="Arial Narrow" panose="020B0606020202030204" pitchFamily="34" charset="0"/>
              </a:rPr>
              <a:t>To overcome </a:t>
            </a:r>
            <a:r>
              <a:rPr lang="en-US" b="1" dirty="0">
                <a:latin typeface="Arial Narrow" panose="020B0606020202030204" pitchFamily="34" charset="0"/>
              </a:rPr>
              <a:t>geography</a:t>
            </a:r>
            <a:r>
              <a:rPr lang="en-US" dirty="0">
                <a:latin typeface="Arial Narrow" panose="020B0606020202030204" pitchFamily="34" charset="0"/>
              </a:rPr>
              <a:t>, transportation must consume space</a:t>
            </a:r>
            <a:endParaRPr lang="en-US" dirty="0"/>
          </a:p>
        </p:txBody>
      </p:sp>
      <p:pic>
        <p:nvPicPr>
          <p:cNvPr id="94" name="Picture 4" descr="Image result for port icon">
            <a:extLst>
              <a:ext uri="{FF2B5EF4-FFF2-40B4-BE49-F238E27FC236}">
                <a16:creationId xmlns:a16="http://schemas.microsoft.com/office/drawing/2014/main" id="{16614277-FE1E-4AFA-AF7D-D715287C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617" y="4666017"/>
            <a:ext cx="641985" cy="47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6" descr="Image result for road icon">
            <a:extLst>
              <a:ext uri="{FF2B5EF4-FFF2-40B4-BE49-F238E27FC236}">
                <a16:creationId xmlns:a16="http://schemas.microsoft.com/office/drawing/2014/main" id="{5691742F-9911-42D0-9597-67857FBF6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r="19778"/>
          <a:stretch/>
        </p:blipFill>
        <p:spPr bwMode="auto">
          <a:xfrm rot="16200000">
            <a:off x="3375655" y="4677624"/>
            <a:ext cx="274320" cy="4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09C6A0DC-A2A6-4914-BC89-5C1EFA9B7C4B}"/>
              </a:ext>
            </a:extLst>
          </p:cNvPr>
          <p:cNvSpPr/>
          <p:nvPr/>
        </p:nvSpPr>
        <p:spPr>
          <a:xfrm>
            <a:off x="2613041" y="5270565"/>
            <a:ext cx="137160" cy="137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7CF05C5-D4E0-41B5-B770-F66113F0705E}"/>
              </a:ext>
            </a:extLst>
          </p:cNvPr>
          <p:cNvSpPr/>
          <p:nvPr/>
        </p:nvSpPr>
        <p:spPr>
          <a:xfrm>
            <a:off x="2765441" y="5270565"/>
            <a:ext cx="137160" cy="137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3D58C2F-3094-4E6B-BA13-B1F563A7154D}"/>
              </a:ext>
            </a:extLst>
          </p:cNvPr>
          <p:cNvSpPr/>
          <p:nvPr/>
        </p:nvSpPr>
        <p:spPr>
          <a:xfrm>
            <a:off x="2917841" y="5270565"/>
            <a:ext cx="137160" cy="137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21B5E91-814D-4248-98CA-181EA1725171}"/>
              </a:ext>
            </a:extLst>
          </p:cNvPr>
          <p:cNvSpPr/>
          <p:nvPr/>
        </p:nvSpPr>
        <p:spPr>
          <a:xfrm>
            <a:off x="2613041" y="5422509"/>
            <a:ext cx="137160" cy="137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DD8039D-A4B7-4B88-81CF-9917CDC2F33B}"/>
              </a:ext>
            </a:extLst>
          </p:cNvPr>
          <p:cNvSpPr/>
          <p:nvPr/>
        </p:nvSpPr>
        <p:spPr>
          <a:xfrm>
            <a:off x="2765441" y="5422509"/>
            <a:ext cx="137160" cy="137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2A7D78D-140F-4046-AC81-321A8B3D6AD9}"/>
              </a:ext>
            </a:extLst>
          </p:cNvPr>
          <p:cNvSpPr/>
          <p:nvPr/>
        </p:nvSpPr>
        <p:spPr>
          <a:xfrm>
            <a:off x="2917841" y="5422509"/>
            <a:ext cx="137160" cy="137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30E996C-4BBE-4FA0-95EA-775178CD8C42}"/>
              </a:ext>
            </a:extLst>
          </p:cNvPr>
          <p:cNvSpPr/>
          <p:nvPr/>
        </p:nvSpPr>
        <p:spPr>
          <a:xfrm>
            <a:off x="2613041" y="5573619"/>
            <a:ext cx="137160" cy="137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0810130-598D-40F4-978E-B0030F7DF5FF}"/>
              </a:ext>
            </a:extLst>
          </p:cNvPr>
          <p:cNvSpPr/>
          <p:nvPr/>
        </p:nvSpPr>
        <p:spPr>
          <a:xfrm>
            <a:off x="2765441" y="5573619"/>
            <a:ext cx="137160" cy="137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FAA7C03-7FB7-4C27-B202-01070BE45808}"/>
              </a:ext>
            </a:extLst>
          </p:cNvPr>
          <p:cNvSpPr/>
          <p:nvPr/>
        </p:nvSpPr>
        <p:spPr>
          <a:xfrm>
            <a:off x="2917841" y="5573619"/>
            <a:ext cx="137160" cy="137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92131B-28CB-46FF-B6D2-1519B88B5A67}"/>
              </a:ext>
            </a:extLst>
          </p:cNvPr>
          <p:cNvSpPr/>
          <p:nvPr/>
        </p:nvSpPr>
        <p:spPr>
          <a:xfrm>
            <a:off x="3523138" y="5425506"/>
            <a:ext cx="137160" cy="137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rapezoid 105">
            <a:extLst>
              <a:ext uri="{FF2B5EF4-FFF2-40B4-BE49-F238E27FC236}">
                <a16:creationId xmlns:a16="http://schemas.microsoft.com/office/drawing/2014/main" id="{47B99BD3-78C3-4CBA-BC2C-E93863B34F8B}"/>
              </a:ext>
            </a:extLst>
          </p:cNvPr>
          <p:cNvSpPr/>
          <p:nvPr/>
        </p:nvSpPr>
        <p:spPr>
          <a:xfrm rot="5400000">
            <a:off x="3079039" y="5287871"/>
            <a:ext cx="432017" cy="406436"/>
          </a:xfrm>
          <a:prstGeom prst="trapezoid">
            <a:avLst>
              <a:gd name="adj" fmla="val 3593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5CF925D-1F49-4C13-8A6D-F1AF0C791D00}"/>
              </a:ext>
            </a:extLst>
          </p:cNvPr>
          <p:cNvSpPr/>
          <p:nvPr/>
        </p:nvSpPr>
        <p:spPr>
          <a:xfrm>
            <a:off x="4030474" y="5291429"/>
            <a:ext cx="6320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latin typeface="Arial Narrow" panose="020B0606020202030204" pitchFamily="34" charset="0"/>
              </a:rPr>
              <a:t>Transportation seeks </a:t>
            </a:r>
            <a:r>
              <a:rPr lang="en-US" b="1" dirty="0">
                <a:latin typeface="Arial Narrow" panose="020B0606020202030204" pitchFamily="34" charset="0"/>
              </a:rPr>
              <a:t>massification</a:t>
            </a:r>
            <a:r>
              <a:rPr lang="en-US" dirty="0">
                <a:latin typeface="Arial Narrow" panose="020B0606020202030204" pitchFamily="34" charset="0"/>
              </a:rPr>
              <a:t> but is constrained by </a:t>
            </a:r>
            <a:r>
              <a:rPr lang="en-US" b="1" dirty="0">
                <a:latin typeface="Arial Narrow" panose="020B0606020202030204" pitchFamily="34" charset="0"/>
              </a:rPr>
              <a:t>atomization</a:t>
            </a:r>
            <a:endParaRPr lang="en-US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493043E-66AF-4856-B77A-48565B83184B}"/>
              </a:ext>
            </a:extLst>
          </p:cNvPr>
          <p:cNvSpPr/>
          <p:nvPr/>
        </p:nvSpPr>
        <p:spPr>
          <a:xfrm>
            <a:off x="4030474" y="5889773"/>
            <a:ext cx="4653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latin typeface="Arial Narrow" panose="020B0606020202030204" pitchFamily="34" charset="0"/>
              </a:rPr>
              <a:t>Velocity</a:t>
            </a:r>
            <a:r>
              <a:rPr lang="en-US" dirty="0">
                <a:latin typeface="Arial Narrow" panose="020B0606020202030204" pitchFamily="34" charset="0"/>
              </a:rPr>
              <a:t> is a modal, intermodal and managerial effort</a:t>
            </a:r>
          </a:p>
        </p:txBody>
      </p:sp>
      <p:sp>
        <p:nvSpPr>
          <p:cNvPr id="109" name="Arrow: Notched Right 108">
            <a:extLst>
              <a:ext uri="{FF2B5EF4-FFF2-40B4-BE49-F238E27FC236}">
                <a16:creationId xmlns:a16="http://schemas.microsoft.com/office/drawing/2014/main" id="{F46270F9-1C9D-4D18-8CBE-A611A33703C7}"/>
              </a:ext>
            </a:extLst>
          </p:cNvPr>
          <p:cNvSpPr/>
          <p:nvPr/>
        </p:nvSpPr>
        <p:spPr>
          <a:xfrm>
            <a:off x="2578344" y="5983500"/>
            <a:ext cx="1371600" cy="365760"/>
          </a:xfrm>
          <a:prstGeom prst="notched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Graphic 109" descr="Link">
            <a:extLst>
              <a:ext uri="{FF2B5EF4-FFF2-40B4-BE49-F238E27FC236}">
                <a16:creationId xmlns:a16="http://schemas.microsoft.com/office/drawing/2014/main" id="{057C788E-1C8A-418E-8446-2EB4EAE6C4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8900000">
            <a:off x="2925143" y="5845242"/>
            <a:ext cx="365760" cy="365760"/>
          </a:xfrm>
          <a:prstGeom prst="rect">
            <a:avLst/>
          </a:prstGeom>
        </p:spPr>
      </p:pic>
      <p:pic>
        <p:nvPicPr>
          <p:cNvPr id="111" name="Graphic 110" descr="Truck">
            <a:extLst>
              <a:ext uri="{FF2B5EF4-FFF2-40B4-BE49-F238E27FC236}">
                <a16:creationId xmlns:a16="http://schemas.microsoft.com/office/drawing/2014/main" id="{10ADE7E5-B566-4EB3-9918-3E2E8834BD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491529" y="5805326"/>
            <a:ext cx="457200" cy="457200"/>
          </a:xfrm>
          <a:prstGeom prst="rect">
            <a:avLst/>
          </a:prstGeom>
        </p:spPr>
      </p:pic>
      <p:pic>
        <p:nvPicPr>
          <p:cNvPr id="112" name="Graphic 111" descr="Train">
            <a:extLst>
              <a:ext uri="{FF2B5EF4-FFF2-40B4-BE49-F238E27FC236}">
                <a16:creationId xmlns:a16="http://schemas.microsoft.com/office/drawing/2014/main" id="{E3E1DB27-BE89-4A3D-9829-9A05B76303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196172" y="5819084"/>
            <a:ext cx="457200" cy="457200"/>
          </a:xfrm>
          <a:prstGeom prst="rect">
            <a:avLst/>
          </a:prstGeom>
        </p:spPr>
      </p:pic>
      <p:pic>
        <p:nvPicPr>
          <p:cNvPr id="113" name="Graphic 112" descr="Head with Gears">
            <a:extLst>
              <a:ext uri="{FF2B5EF4-FFF2-40B4-BE49-F238E27FC236}">
                <a16:creationId xmlns:a16="http://schemas.microsoft.com/office/drawing/2014/main" id="{522D283E-7533-441E-A324-0AF2B246EF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622208" y="5856656"/>
            <a:ext cx="365760" cy="365760"/>
          </a:xfrm>
          <a:prstGeom prst="rect">
            <a:avLst/>
          </a:prstGeom>
        </p:spPr>
      </p:pic>
      <p:sp>
        <p:nvSpPr>
          <p:cNvPr id="114" name="Rounded Rectangle 34">
            <a:extLst>
              <a:ext uri="{FF2B5EF4-FFF2-40B4-BE49-F238E27FC236}">
                <a16:creationId xmlns:a16="http://schemas.microsoft.com/office/drawing/2014/main" id="{020DDDBD-8FE8-4F41-9045-B8E94BCCED8D}"/>
              </a:ext>
            </a:extLst>
          </p:cNvPr>
          <p:cNvSpPr/>
          <p:nvPr/>
        </p:nvSpPr>
        <p:spPr bwMode="auto">
          <a:xfrm>
            <a:off x="2434379" y="1637322"/>
            <a:ext cx="8046720" cy="54864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15" name="Rounded Rectangle 34">
            <a:extLst>
              <a:ext uri="{FF2B5EF4-FFF2-40B4-BE49-F238E27FC236}">
                <a16:creationId xmlns:a16="http://schemas.microsoft.com/office/drawing/2014/main" id="{131E35CA-856F-4B14-B89F-137E4BAFF7FA}"/>
              </a:ext>
            </a:extLst>
          </p:cNvPr>
          <p:cNvSpPr/>
          <p:nvPr/>
        </p:nvSpPr>
        <p:spPr bwMode="auto">
          <a:xfrm>
            <a:off x="2434379" y="2231606"/>
            <a:ext cx="8046720" cy="54864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16" name="Rounded Rectangle 34">
            <a:extLst>
              <a:ext uri="{FF2B5EF4-FFF2-40B4-BE49-F238E27FC236}">
                <a16:creationId xmlns:a16="http://schemas.microsoft.com/office/drawing/2014/main" id="{A03E3628-759B-4A41-9C72-B90DA15D5C36}"/>
              </a:ext>
            </a:extLst>
          </p:cNvPr>
          <p:cNvSpPr/>
          <p:nvPr/>
        </p:nvSpPr>
        <p:spPr bwMode="auto">
          <a:xfrm>
            <a:off x="2434379" y="2832889"/>
            <a:ext cx="8046720" cy="54864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80" name="Rounded Rectangle 34">
            <a:extLst>
              <a:ext uri="{FF2B5EF4-FFF2-40B4-BE49-F238E27FC236}">
                <a16:creationId xmlns:a16="http://schemas.microsoft.com/office/drawing/2014/main" id="{ECA7B795-058A-4A3A-9CA3-A280EFF4DD89}"/>
              </a:ext>
            </a:extLst>
          </p:cNvPr>
          <p:cNvSpPr/>
          <p:nvPr/>
        </p:nvSpPr>
        <p:spPr bwMode="auto">
          <a:xfrm>
            <a:off x="2434379" y="3426472"/>
            <a:ext cx="8046720" cy="54864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81" name="Rounded Rectangle 34">
            <a:extLst>
              <a:ext uri="{FF2B5EF4-FFF2-40B4-BE49-F238E27FC236}">
                <a16:creationId xmlns:a16="http://schemas.microsoft.com/office/drawing/2014/main" id="{82055A3C-9268-446C-8FAA-ACEB456EEF4E}"/>
              </a:ext>
            </a:extLst>
          </p:cNvPr>
          <p:cNvSpPr/>
          <p:nvPr/>
        </p:nvSpPr>
        <p:spPr bwMode="auto">
          <a:xfrm>
            <a:off x="2434379" y="4028521"/>
            <a:ext cx="8046720" cy="54864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82" name="Rounded Rectangle 34">
            <a:extLst>
              <a:ext uri="{FF2B5EF4-FFF2-40B4-BE49-F238E27FC236}">
                <a16:creationId xmlns:a16="http://schemas.microsoft.com/office/drawing/2014/main" id="{E911F88B-D2F1-4073-A8B0-50F8F7C4D580}"/>
              </a:ext>
            </a:extLst>
          </p:cNvPr>
          <p:cNvSpPr/>
          <p:nvPr/>
        </p:nvSpPr>
        <p:spPr bwMode="auto">
          <a:xfrm>
            <a:off x="2434379" y="4618554"/>
            <a:ext cx="8046720" cy="54864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83" name="Rounded Rectangle 34">
            <a:extLst>
              <a:ext uri="{FF2B5EF4-FFF2-40B4-BE49-F238E27FC236}">
                <a16:creationId xmlns:a16="http://schemas.microsoft.com/office/drawing/2014/main" id="{404A4DE3-EA4E-4242-81E8-50D4FFE5E674}"/>
              </a:ext>
            </a:extLst>
          </p:cNvPr>
          <p:cNvSpPr/>
          <p:nvPr/>
        </p:nvSpPr>
        <p:spPr bwMode="auto">
          <a:xfrm>
            <a:off x="2434379" y="5214012"/>
            <a:ext cx="8046720" cy="54864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84" name="Rounded Rectangle 34">
            <a:extLst>
              <a:ext uri="{FF2B5EF4-FFF2-40B4-BE49-F238E27FC236}">
                <a16:creationId xmlns:a16="http://schemas.microsoft.com/office/drawing/2014/main" id="{F5DEB882-C873-4295-92FC-17A750F45A81}"/>
              </a:ext>
            </a:extLst>
          </p:cNvPr>
          <p:cNvSpPr/>
          <p:nvPr/>
        </p:nvSpPr>
        <p:spPr bwMode="auto">
          <a:xfrm>
            <a:off x="2434379" y="5808735"/>
            <a:ext cx="8046720" cy="54864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pic>
        <p:nvPicPr>
          <p:cNvPr id="185" name="Graphic 184" descr="Link">
            <a:extLst>
              <a:ext uri="{FF2B5EF4-FFF2-40B4-BE49-F238E27FC236}">
                <a16:creationId xmlns:a16="http://schemas.microsoft.com/office/drawing/2014/main" id="{DCFF3930-9E18-4954-A1B6-5A5EE3A54D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8900000">
            <a:off x="2980715" y="1661814"/>
            <a:ext cx="548640" cy="548640"/>
          </a:xfrm>
          <a:prstGeom prst="rect">
            <a:avLst/>
          </a:prstGeom>
        </p:spPr>
      </p:pic>
      <p:sp>
        <p:nvSpPr>
          <p:cNvPr id="186" name="Oval 185">
            <a:extLst>
              <a:ext uri="{FF2B5EF4-FFF2-40B4-BE49-F238E27FC236}">
                <a16:creationId xmlns:a16="http://schemas.microsoft.com/office/drawing/2014/main" id="{6B23D471-E8DA-4616-BE3D-EDED898A5E84}"/>
              </a:ext>
            </a:extLst>
          </p:cNvPr>
          <p:cNvSpPr/>
          <p:nvPr/>
        </p:nvSpPr>
        <p:spPr>
          <a:xfrm>
            <a:off x="1987793" y="1748629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FB56A859-3AB7-47DD-ABCD-F78BFC5C09F2}"/>
              </a:ext>
            </a:extLst>
          </p:cNvPr>
          <p:cNvSpPr/>
          <p:nvPr/>
        </p:nvSpPr>
        <p:spPr>
          <a:xfrm>
            <a:off x="1987793" y="2309217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76B26A67-86AD-4082-803A-65900F0B959A}"/>
              </a:ext>
            </a:extLst>
          </p:cNvPr>
          <p:cNvSpPr/>
          <p:nvPr/>
        </p:nvSpPr>
        <p:spPr>
          <a:xfrm>
            <a:off x="1989788" y="2923373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C00FE79E-1993-4B05-808F-1E9BEE465B9A}"/>
              </a:ext>
            </a:extLst>
          </p:cNvPr>
          <p:cNvSpPr/>
          <p:nvPr/>
        </p:nvSpPr>
        <p:spPr>
          <a:xfrm>
            <a:off x="1987793" y="3523815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E58610BB-4E1E-4ADB-8107-782ADDDB4013}"/>
              </a:ext>
            </a:extLst>
          </p:cNvPr>
          <p:cNvSpPr/>
          <p:nvPr/>
        </p:nvSpPr>
        <p:spPr>
          <a:xfrm>
            <a:off x="1987793" y="4129861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147915F7-83C5-442F-BA2F-B403C9DCB9CB}"/>
              </a:ext>
            </a:extLst>
          </p:cNvPr>
          <p:cNvSpPr/>
          <p:nvPr/>
        </p:nvSpPr>
        <p:spPr>
          <a:xfrm>
            <a:off x="1988755" y="4722705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8DFC6AA0-D9AD-4E3D-8F2F-ADFBD12E39A9}"/>
              </a:ext>
            </a:extLst>
          </p:cNvPr>
          <p:cNvSpPr/>
          <p:nvPr/>
        </p:nvSpPr>
        <p:spPr>
          <a:xfrm>
            <a:off x="1987793" y="5315549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7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41FCADC5-2985-4F04-9C5A-E38A5AC8C670}"/>
              </a:ext>
            </a:extLst>
          </p:cNvPr>
          <p:cNvSpPr/>
          <p:nvPr/>
        </p:nvSpPr>
        <p:spPr>
          <a:xfrm>
            <a:off x="1995929" y="5893345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8</a:t>
            </a:r>
          </a:p>
        </p:txBody>
      </p:sp>
      <p:sp>
        <p:nvSpPr>
          <p:cNvPr id="194" name="Rounded Rectangle 34">
            <a:extLst>
              <a:ext uri="{FF2B5EF4-FFF2-40B4-BE49-F238E27FC236}">
                <a16:creationId xmlns:a16="http://schemas.microsoft.com/office/drawing/2014/main" id="{6A4FB348-FB83-4122-B633-763D95C4A0B3}"/>
              </a:ext>
            </a:extLst>
          </p:cNvPr>
          <p:cNvSpPr/>
          <p:nvPr/>
        </p:nvSpPr>
        <p:spPr bwMode="auto">
          <a:xfrm>
            <a:off x="1941527" y="1637715"/>
            <a:ext cx="457200" cy="54864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95" name="Rounded Rectangle 34">
            <a:extLst>
              <a:ext uri="{FF2B5EF4-FFF2-40B4-BE49-F238E27FC236}">
                <a16:creationId xmlns:a16="http://schemas.microsoft.com/office/drawing/2014/main" id="{9A3E3130-4D28-4922-8BC3-A0769091826A}"/>
              </a:ext>
            </a:extLst>
          </p:cNvPr>
          <p:cNvSpPr/>
          <p:nvPr/>
        </p:nvSpPr>
        <p:spPr bwMode="auto">
          <a:xfrm>
            <a:off x="1941527" y="2235420"/>
            <a:ext cx="457200" cy="54864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96" name="Rounded Rectangle 34">
            <a:extLst>
              <a:ext uri="{FF2B5EF4-FFF2-40B4-BE49-F238E27FC236}">
                <a16:creationId xmlns:a16="http://schemas.microsoft.com/office/drawing/2014/main" id="{91CBEA5E-47DB-409C-B5E5-B6937EDEB630}"/>
              </a:ext>
            </a:extLst>
          </p:cNvPr>
          <p:cNvSpPr/>
          <p:nvPr/>
        </p:nvSpPr>
        <p:spPr bwMode="auto">
          <a:xfrm>
            <a:off x="1941527" y="2833125"/>
            <a:ext cx="457200" cy="54864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97" name="Rounded Rectangle 34">
            <a:extLst>
              <a:ext uri="{FF2B5EF4-FFF2-40B4-BE49-F238E27FC236}">
                <a16:creationId xmlns:a16="http://schemas.microsoft.com/office/drawing/2014/main" id="{FC7EE50E-E79F-456B-BC0F-31CCCB467472}"/>
              </a:ext>
            </a:extLst>
          </p:cNvPr>
          <p:cNvSpPr/>
          <p:nvPr/>
        </p:nvSpPr>
        <p:spPr bwMode="auto">
          <a:xfrm>
            <a:off x="1944068" y="3429042"/>
            <a:ext cx="457200" cy="54864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98" name="Rounded Rectangle 34">
            <a:extLst>
              <a:ext uri="{FF2B5EF4-FFF2-40B4-BE49-F238E27FC236}">
                <a16:creationId xmlns:a16="http://schemas.microsoft.com/office/drawing/2014/main" id="{C45F56D2-E128-44F9-8EA5-3DBE2075DE33}"/>
              </a:ext>
            </a:extLst>
          </p:cNvPr>
          <p:cNvSpPr/>
          <p:nvPr/>
        </p:nvSpPr>
        <p:spPr bwMode="auto">
          <a:xfrm>
            <a:off x="1941527" y="4028535"/>
            <a:ext cx="457200" cy="54864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99" name="Rounded Rectangle 34">
            <a:extLst>
              <a:ext uri="{FF2B5EF4-FFF2-40B4-BE49-F238E27FC236}">
                <a16:creationId xmlns:a16="http://schemas.microsoft.com/office/drawing/2014/main" id="{0B6473C1-1256-4C8E-9EBF-D70FDA7EFA9D}"/>
              </a:ext>
            </a:extLst>
          </p:cNvPr>
          <p:cNvSpPr/>
          <p:nvPr/>
        </p:nvSpPr>
        <p:spPr bwMode="auto">
          <a:xfrm>
            <a:off x="1941527" y="4613325"/>
            <a:ext cx="457200" cy="54864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200" name="Rounded Rectangle 34">
            <a:extLst>
              <a:ext uri="{FF2B5EF4-FFF2-40B4-BE49-F238E27FC236}">
                <a16:creationId xmlns:a16="http://schemas.microsoft.com/office/drawing/2014/main" id="{3EE0FA9C-5BEE-40E7-B6E7-079F5BC7E58C}"/>
              </a:ext>
            </a:extLst>
          </p:cNvPr>
          <p:cNvSpPr/>
          <p:nvPr/>
        </p:nvSpPr>
        <p:spPr bwMode="auto">
          <a:xfrm>
            <a:off x="1938653" y="5211030"/>
            <a:ext cx="457200" cy="54864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201" name="Rounded Rectangle 34">
            <a:extLst>
              <a:ext uri="{FF2B5EF4-FFF2-40B4-BE49-F238E27FC236}">
                <a16:creationId xmlns:a16="http://schemas.microsoft.com/office/drawing/2014/main" id="{CD1B0C7D-0FDD-434B-911D-D06BF02CFEA4}"/>
              </a:ext>
            </a:extLst>
          </p:cNvPr>
          <p:cNvSpPr/>
          <p:nvPr/>
        </p:nvSpPr>
        <p:spPr bwMode="auto">
          <a:xfrm>
            <a:off x="1936914" y="5808735"/>
            <a:ext cx="457200" cy="54864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59EE4A94-5583-49A6-ACC7-E9F504C445BC}"/>
              </a:ext>
            </a:extLst>
          </p:cNvPr>
          <p:cNvSpPr txBox="1">
            <a:spLocks/>
          </p:cNvSpPr>
          <p:nvPr/>
        </p:nvSpPr>
        <p:spPr>
          <a:xfrm>
            <a:off x="9946387" y="6114694"/>
            <a:ext cx="452047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© GTS</a:t>
            </a:r>
          </a:p>
        </p:txBody>
      </p:sp>
    </p:spTree>
    <p:extLst>
      <p:ext uri="{BB962C8B-B14F-4D97-AF65-F5344CB8AC3E}">
        <p14:creationId xmlns:p14="http://schemas.microsoft.com/office/powerpoint/2010/main" val="191898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Transportation as a Derived Demand</a:t>
            </a:r>
          </a:p>
        </p:txBody>
      </p:sp>
      <p:sp>
        <p:nvSpPr>
          <p:cNvPr id="39" name="Action Button: Document 38" title="Read this Web Page">
            <a:hlinkClick r:id="rId3" highlightClick="1"/>
            <a:extLst>
              <a:ext uri="{FF2B5EF4-FFF2-40B4-BE49-F238E27FC236}">
                <a16:creationId xmlns:a16="http://schemas.microsoft.com/office/drawing/2014/main" id="{6E57425F-3B66-4555-B7A2-E1F928298BE4}"/>
              </a:ext>
            </a:extLst>
          </p:cNvPr>
          <p:cNvSpPr/>
          <p:nvPr/>
        </p:nvSpPr>
        <p:spPr bwMode="auto">
          <a:xfrm>
            <a:off x="8727510" y="299565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>
              <a:latin typeface="Verdana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D76C85-37CC-4741-A651-72116C529C8B}"/>
              </a:ext>
            </a:extLst>
          </p:cNvPr>
          <p:cNvSpPr txBox="1"/>
          <p:nvPr/>
        </p:nvSpPr>
        <p:spPr>
          <a:xfrm>
            <a:off x="9330827" y="360775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76C690D-6BB8-4DD4-BCE3-12A017758F03}"/>
              </a:ext>
            </a:extLst>
          </p:cNvPr>
          <p:cNvSpPr/>
          <p:nvPr/>
        </p:nvSpPr>
        <p:spPr>
          <a:xfrm>
            <a:off x="305873" y="395125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27" name="Rounded Rectangle 23">
            <a:extLst>
              <a:ext uri="{FF2B5EF4-FFF2-40B4-BE49-F238E27FC236}">
                <a16:creationId xmlns:a16="http://schemas.microsoft.com/office/drawing/2014/main" id="{962D05D0-8A9A-40CC-8ECE-0FBA37E512B2}"/>
              </a:ext>
            </a:extLst>
          </p:cNvPr>
          <p:cNvSpPr/>
          <p:nvPr/>
        </p:nvSpPr>
        <p:spPr bwMode="auto">
          <a:xfrm>
            <a:off x="2520749" y="2949034"/>
            <a:ext cx="7315200" cy="3200400"/>
          </a:xfrm>
          <a:prstGeom prst="roundRect">
            <a:avLst>
              <a:gd name="adj" fmla="val 5316"/>
            </a:avLst>
          </a:prstGeom>
          <a:solidFill>
            <a:schemeClr val="bg2"/>
          </a:solidFill>
          <a:ln w="285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28" name="Rounded Rectangle 29">
            <a:extLst>
              <a:ext uri="{FF2B5EF4-FFF2-40B4-BE49-F238E27FC236}">
                <a16:creationId xmlns:a16="http://schemas.microsoft.com/office/drawing/2014/main" id="{32BA4ADD-402B-453A-8BD3-9644356FD61C}"/>
              </a:ext>
            </a:extLst>
          </p:cNvPr>
          <p:cNvSpPr/>
          <p:nvPr/>
        </p:nvSpPr>
        <p:spPr bwMode="auto">
          <a:xfrm>
            <a:off x="2667044" y="4529913"/>
            <a:ext cx="7040880" cy="1371600"/>
          </a:xfrm>
          <a:prstGeom prst="roundRect">
            <a:avLst>
              <a:gd name="adj" fmla="val 8109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A0B0BD53-FB00-4E97-8C6A-FBABA2099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972" y="4382635"/>
            <a:ext cx="799354" cy="306467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b="1" dirty="0">
                <a:latin typeface="Arial Narrow" panose="020B0606020202030204" pitchFamily="34" charset="0"/>
              </a:rPr>
              <a:t>Indirect</a:t>
            </a:r>
          </a:p>
        </p:txBody>
      </p:sp>
      <p:sp>
        <p:nvSpPr>
          <p:cNvPr id="30" name="Down Arrow 32">
            <a:extLst>
              <a:ext uri="{FF2B5EF4-FFF2-40B4-BE49-F238E27FC236}">
                <a16:creationId xmlns:a16="http://schemas.microsoft.com/office/drawing/2014/main" id="{3880D0AC-946C-48F8-9B9A-2FA9F5FDC2E4}"/>
              </a:ext>
            </a:extLst>
          </p:cNvPr>
          <p:cNvSpPr/>
          <p:nvPr/>
        </p:nvSpPr>
        <p:spPr bwMode="auto">
          <a:xfrm>
            <a:off x="5878611" y="4289818"/>
            <a:ext cx="640080" cy="45720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6542DF43-58EF-4FEB-A122-69470AF1E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693" y="5996119"/>
            <a:ext cx="1768380" cy="34051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Derived Demand</a:t>
            </a:r>
          </a:p>
        </p:txBody>
      </p:sp>
      <p:sp>
        <p:nvSpPr>
          <p:cNvPr id="32" name="Down Arrow 2">
            <a:extLst>
              <a:ext uri="{FF2B5EF4-FFF2-40B4-BE49-F238E27FC236}">
                <a16:creationId xmlns:a16="http://schemas.microsoft.com/office/drawing/2014/main" id="{22923036-A1A1-4B9E-9F8B-7D4CE508F511}"/>
              </a:ext>
            </a:extLst>
          </p:cNvPr>
          <p:cNvSpPr/>
          <p:nvPr/>
        </p:nvSpPr>
        <p:spPr bwMode="auto">
          <a:xfrm>
            <a:off x="5878611" y="2708370"/>
            <a:ext cx="640080" cy="457200"/>
          </a:xfrm>
          <a:prstGeom prst="downArrow">
            <a:avLst/>
          </a:prstGeom>
          <a:solidFill>
            <a:schemeClr val="bg2">
              <a:lumMod val="2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78A607E8-B0F4-480F-9FA7-3BEB9A499D81}"/>
              </a:ext>
            </a:extLst>
          </p:cNvPr>
          <p:cNvSpPr/>
          <p:nvPr/>
        </p:nvSpPr>
        <p:spPr bwMode="auto">
          <a:xfrm>
            <a:off x="2771536" y="2023816"/>
            <a:ext cx="1554480" cy="54864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Working</a:t>
            </a: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114D47CE-E9F1-45AB-B747-188A0FFC1A5B}"/>
              </a:ext>
            </a:extLst>
          </p:cNvPr>
          <p:cNvSpPr/>
          <p:nvPr/>
        </p:nvSpPr>
        <p:spPr bwMode="auto">
          <a:xfrm>
            <a:off x="4530715" y="2023816"/>
            <a:ext cx="1554480" cy="54864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Vacationing</a:t>
            </a:r>
          </a:p>
        </p:txBody>
      </p:sp>
      <p:sp>
        <p:nvSpPr>
          <p:cNvPr id="35" name="Rounded Rectangle 22">
            <a:extLst>
              <a:ext uri="{FF2B5EF4-FFF2-40B4-BE49-F238E27FC236}">
                <a16:creationId xmlns:a16="http://schemas.microsoft.com/office/drawing/2014/main" id="{6B5230EB-248F-4010-A0C4-B1C966FD253B}"/>
              </a:ext>
            </a:extLst>
          </p:cNvPr>
          <p:cNvSpPr/>
          <p:nvPr/>
        </p:nvSpPr>
        <p:spPr bwMode="auto">
          <a:xfrm>
            <a:off x="8049074" y="2023816"/>
            <a:ext cx="1554480" cy="54864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Manufacturing</a:t>
            </a:r>
          </a:p>
        </p:txBody>
      </p:sp>
      <p:sp>
        <p:nvSpPr>
          <p:cNvPr id="36" name="Rounded Rectangle 1">
            <a:extLst>
              <a:ext uri="{FF2B5EF4-FFF2-40B4-BE49-F238E27FC236}">
                <a16:creationId xmlns:a16="http://schemas.microsoft.com/office/drawing/2014/main" id="{24F6B570-2B61-4FB9-8609-C975EE166E12}"/>
              </a:ext>
            </a:extLst>
          </p:cNvPr>
          <p:cNvSpPr/>
          <p:nvPr/>
        </p:nvSpPr>
        <p:spPr bwMode="auto">
          <a:xfrm>
            <a:off x="2520749" y="1795632"/>
            <a:ext cx="7315200" cy="914400"/>
          </a:xfrm>
          <a:prstGeom prst="roundRect">
            <a:avLst>
              <a:gd name="adj" fmla="val 15218"/>
            </a:avLst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69F1157F-785D-47CE-A612-28286FEA6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633" y="1620400"/>
            <a:ext cx="88512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Activity</a:t>
            </a:r>
          </a:p>
        </p:txBody>
      </p:sp>
      <p:sp>
        <p:nvSpPr>
          <p:cNvPr id="38" name="Rounded Rectangle 24">
            <a:extLst>
              <a:ext uri="{FF2B5EF4-FFF2-40B4-BE49-F238E27FC236}">
                <a16:creationId xmlns:a16="http://schemas.microsoft.com/office/drawing/2014/main" id="{7A82E61F-A234-4F67-8640-F49347677A9A}"/>
              </a:ext>
            </a:extLst>
          </p:cNvPr>
          <p:cNvSpPr/>
          <p:nvPr/>
        </p:nvSpPr>
        <p:spPr bwMode="auto">
          <a:xfrm>
            <a:off x="2771536" y="3435894"/>
            <a:ext cx="1554480" cy="73152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Commuting</a:t>
            </a:r>
          </a:p>
        </p:txBody>
      </p:sp>
      <p:sp>
        <p:nvSpPr>
          <p:cNvPr id="63" name="Rounded Rectangle 25">
            <a:extLst>
              <a:ext uri="{FF2B5EF4-FFF2-40B4-BE49-F238E27FC236}">
                <a16:creationId xmlns:a16="http://schemas.microsoft.com/office/drawing/2014/main" id="{07AE3788-B3B4-4099-818A-3B8BABD90A1B}"/>
              </a:ext>
            </a:extLst>
          </p:cNvPr>
          <p:cNvSpPr/>
          <p:nvPr/>
        </p:nvSpPr>
        <p:spPr bwMode="auto">
          <a:xfrm>
            <a:off x="4530715" y="3435894"/>
            <a:ext cx="1554480" cy="73152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Travel</a:t>
            </a:r>
          </a:p>
        </p:txBody>
      </p:sp>
      <p:sp>
        <p:nvSpPr>
          <p:cNvPr id="64" name="Rounded Rectangle 26">
            <a:extLst>
              <a:ext uri="{FF2B5EF4-FFF2-40B4-BE49-F238E27FC236}">
                <a16:creationId xmlns:a16="http://schemas.microsoft.com/office/drawing/2014/main" id="{CB3A554F-E706-4DBD-A4AC-BCC3D38996B9}"/>
              </a:ext>
            </a:extLst>
          </p:cNvPr>
          <p:cNvSpPr/>
          <p:nvPr/>
        </p:nvSpPr>
        <p:spPr bwMode="auto">
          <a:xfrm>
            <a:off x="8049074" y="3435894"/>
            <a:ext cx="1554480" cy="73152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Transport &amp; Distribution</a:t>
            </a:r>
          </a:p>
        </p:txBody>
      </p:sp>
      <p:sp>
        <p:nvSpPr>
          <p:cNvPr id="65" name="Rounded Rectangle 27">
            <a:extLst>
              <a:ext uri="{FF2B5EF4-FFF2-40B4-BE49-F238E27FC236}">
                <a16:creationId xmlns:a16="http://schemas.microsoft.com/office/drawing/2014/main" id="{E193F032-77A1-4763-BA33-85EEFD80FD62}"/>
              </a:ext>
            </a:extLst>
          </p:cNvPr>
          <p:cNvSpPr/>
          <p:nvPr/>
        </p:nvSpPr>
        <p:spPr bwMode="auto">
          <a:xfrm>
            <a:off x="2667044" y="3201891"/>
            <a:ext cx="7040880" cy="1097280"/>
          </a:xfrm>
          <a:prstGeom prst="roundRect">
            <a:avLst>
              <a:gd name="adj" fmla="val 14691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66" name="Text Box 15">
            <a:extLst>
              <a:ext uri="{FF2B5EF4-FFF2-40B4-BE49-F238E27FC236}">
                <a16:creationId xmlns:a16="http://schemas.microsoft.com/office/drawing/2014/main" id="{2879E585-44C7-401F-95DE-F664ACC3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973" y="3036455"/>
            <a:ext cx="653685" cy="306467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b="1" dirty="0">
                <a:latin typeface="Arial Narrow" panose="020B0606020202030204" pitchFamily="34" charset="0"/>
              </a:rPr>
              <a:t>Direct</a:t>
            </a:r>
          </a:p>
        </p:txBody>
      </p:sp>
      <p:sp>
        <p:nvSpPr>
          <p:cNvPr id="67" name="Rounded Rectangle 31">
            <a:extLst>
              <a:ext uri="{FF2B5EF4-FFF2-40B4-BE49-F238E27FC236}">
                <a16:creationId xmlns:a16="http://schemas.microsoft.com/office/drawing/2014/main" id="{11D2A360-986F-4662-87E2-2C081E8867C2}"/>
              </a:ext>
            </a:extLst>
          </p:cNvPr>
          <p:cNvSpPr/>
          <p:nvPr/>
        </p:nvSpPr>
        <p:spPr bwMode="auto">
          <a:xfrm>
            <a:off x="2771535" y="5315219"/>
            <a:ext cx="6814027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Energy</a:t>
            </a:r>
          </a:p>
        </p:txBody>
      </p:sp>
      <p:sp>
        <p:nvSpPr>
          <p:cNvPr id="68" name="Rounded Rectangle 33">
            <a:extLst>
              <a:ext uri="{FF2B5EF4-FFF2-40B4-BE49-F238E27FC236}">
                <a16:creationId xmlns:a16="http://schemas.microsoft.com/office/drawing/2014/main" id="{0944B5F4-857F-4545-B987-35A5B0B151E9}"/>
              </a:ext>
            </a:extLst>
          </p:cNvPr>
          <p:cNvSpPr/>
          <p:nvPr/>
        </p:nvSpPr>
        <p:spPr bwMode="auto">
          <a:xfrm>
            <a:off x="2771536" y="4762727"/>
            <a:ext cx="33832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Services</a:t>
            </a:r>
          </a:p>
        </p:txBody>
      </p:sp>
      <p:sp>
        <p:nvSpPr>
          <p:cNvPr id="69" name="Rounded Rectangle 22">
            <a:extLst>
              <a:ext uri="{FF2B5EF4-FFF2-40B4-BE49-F238E27FC236}">
                <a16:creationId xmlns:a16="http://schemas.microsoft.com/office/drawing/2014/main" id="{253A4CDC-16F5-47E0-8F02-4DDB0C87E452}"/>
              </a:ext>
            </a:extLst>
          </p:cNvPr>
          <p:cNvSpPr/>
          <p:nvPr/>
        </p:nvSpPr>
        <p:spPr bwMode="auto">
          <a:xfrm>
            <a:off x="6289894" y="2023816"/>
            <a:ext cx="1554480" cy="54864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Shopping</a:t>
            </a:r>
          </a:p>
        </p:txBody>
      </p:sp>
      <p:sp>
        <p:nvSpPr>
          <p:cNvPr id="70" name="Rounded Rectangle 26">
            <a:extLst>
              <a:ext uri="{FF2B5EF4-FFF2-40B4-BE49-F238E27FC236}">
                <a16:creationId xmlns:a16="http://schemas.microsoft.com/office/drawing/2014/main" id="{A35C63A6-C22F-4CBD-A8B7-A51AF7906B29}"/>
              </a:ext>
            </a:extLst>
          </p:cNvPr>
          <p:cNvSpPr/>
          <p:nvPr/>
        </p:nvSpPr>
        <p:spPr bwMode="auto">
          <a:xfrm>
            <a:off x="6289894" y="3435894"/>
            <a:ext cx="1554480" cy="73152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Travel &amp; Deliveries</a:t>
            </a:r>
          </a:p>
        </p:txBody>
      </p:sp>
      <p:sp>
        <p:nvSpPr>
          <p:cNvPr id="71" name="Rounded Rectangle 28">
            <a:extLst>
              <a:ext uri="{FF2B5EF4-FFF2-40B4-BE49-F238E27FC236}">
                <a16:creationId xmlns:a16="http://schemas.microsoft.com/office/drawing/2014/main" id="{180215A3-8407-4390-B72F-B6BE70B4C7A6}"/>
              </a:ext>
            </a:extLst>
          </p:cNvPr>
          <p:cNvSpPr/>
          <p:nvPr/>
        </p:nvSpPr>
        <p:spPr bwMode="auto">
          <a:xfrm>
            <a:off x="6293723" y="4762727"/>
            <a:ext cx="329184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Warehousing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8504645-2A48-4558-916B-EFA55468140B}"/>
              </a:ext>
            </a:extLst>
          </p:cNvPr>
          <p:cNvSpPr/>
          <p:nvPr/>
        </p:nvSpPr>
        <p:spPr>
          <a:xfrm>
            <a:off x="950904" y="6489183"/>
            <a:ext cx="5134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>
                <a:latin typeface="Arial Narrow" panose="020B0606020202030204" pitchFamily="34" charset="0"/>
              </a:rPr>
              <a:t>Transportation is the spatial linking of a </a:t>
            </a:r>
            <a:r>
              <a:rPr lang="en-US" b="1" i="1" dirty="0">
                <a:latin typeface="Arial Narrow" panose="020B0606020202030204" pitchFamily="34" charset="0"/>
              </a:rPr>
              <a:t>derived demand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3587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Representations of Distance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27907A2-7F83-441C-9EA8-82C02B4DF337}"/>
              </a:ext>
            </a:extLst>
          </p:cNvPr>
          <p:cNvSpPr/>
          <p:nvPr/>
        </p:nvSpPr>
        <p:spPr>
          <a:xfrm>
            <a:off x="341968" y="395764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41" name="Action Button: Document 40" title="Read this Web Page">
            <a:hlinkClick r:id="rId3" highlightClick="1"/>
            <a:extLst>
              <a:ext uri="{FF2B5EF4-FFF2-40B4-BE49-F238E27FC236}">
                <a16:creationId xmlns:a16="http://schemas.microsoft.com/office/drawing/2014/main" id="{96A2F61A-82E8-4D53-958C-FA2600329A17}"/>
              </a:ext>
            </a:extLst>
          </p:cNvPr>
          <p:cNvSpPr/>
          <p:nvPr/>
        </p:nvSpPr>
        <p:spPr bwMode="auto">
          <a:xfrm>
            <a:off x="8727510" y="299565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>
              <a:latin typeface="Verdana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528FD0-AA7D-4279-9B74-72AE1CA50E1D}"/>
              </a:ext>
            </a:extLst>
          </p:cNvPr>
          <p:cNvSpPr txBox="1"/>
          <p:nvPr/>
        </p:nvSpPr>
        <p:spPr>
          <a:xfrm>
            <a:off x="9330827" y="360775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44" name="Rounded Rectangle 34">
            <a:extLst>
              <a:ext uri="{FF2B5EF4-FFF2-40B4-BE49-F238E27FC236}">
                <a16:creationId xmlns:a16="http://schemas.microsoft.com/office/drawing/2014/main" id="{1AB85846-C29F-4E50-ACA1-B427C61C1C32}"/>
              </a:ext>
            </a:extLst>
          </p:cNvPr>
          <p:cNvSpPr/>
          <p:nvPr/>
        </p:nvSpPr>
        <p:spPr bwMode="auto">
          <a:xfrm>
            <a:off x="2965397" y="1707100"/>
            <a:ext cx="6675120" cy="1097280"/>
          </a:xfrm>
          <a:prstGeom prst="roundRect">
            <a:avLst>
              <a:gd name="adj" fmla="val 8696"/>
            </a:avLst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47" name="Rounded Rectangle 37">
            <a:extLst>
              <a:ext uri="{FF2B5EF4-FFF2-40B4-BE49-F238E27FC236}">
                <a16:creationId xmlns:a16="http://schemas.microsoft.com/office/drawing/2014/main" id="{7C046FE6-D5C2-4AEB-AD34-5C57A8701257}"/>
              </a:ext>
            </a:extLst>
          </p:cNvPr>
          <p:cNvSpPr/>
          <p:nvPr/>
        </p:nvSpPr>
        <p:spPr bwMode="auto">
          <a:xfrm>
            <a:off x="2965397" y="2864847"/>
            <a:ext cx="6675120" cy="1188720"/>
          </a:xfrm>
          <a:prstGeom prst="roundRect">
            <a:avLst>
              <a:gd name="adj" fmla="val 8696"/>
            </a:avLst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48" name="Rounded Rectangle 44">
            <a:extLst>
              <a:ext uri="{FF2B5EF4-FFF2-40B4-BE49-F238E27FC236}">
                <a16:creationId xmlns:a16="http://schemas.microsoft.com/office/drawing/2014/main" id="{F78506F8-0EF3-4F27-B536-1F32F21E336C}"/>
              </a:ext>
            </a:extLst>
          </p:cNvPr>
          <p:cNvSpPr/>
          <p:nvPr/>
        </p:nvSpPr>
        <p:spPr bwMode="auto">
          <a:xfrm>
            <a:off x="2965395" y="4102448"/>
            <a:ext cx="6675120" cy="2103120"/>
          </a:xfrm>
          <a:prstGeom prst="roundRect">
            <a:avLst>
              <a:gd name="adj" fmla="val 5778"/>
            </a:avLst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49" name="Oval 9">
            <a:extLst>
              <a:ext uri="{FF2B5EF4-FFF2-40B4-BE49-F238E27FC236}">
                <a16:creationId xmlns:a16="http://schemas.microsoft.com/office/drawing/2014/main" id="{70AB52D0-1EE4-460B-AA11-3D565A51D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348" y="3276638"/>
            <a:ext cx="457200" cy="455612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08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 Narrow" panose="020B0606020202030204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51" name="Oval 10">
            <a:extLst>
              <a:ext uri="{FF2B5EF4-FFF2-40B4-BE49-F238E27FC236}">
                <a16:creationId xmlns:a16="http://schemas.microsoft.com/office/drawing/2014/main" id="{1ADA6220-8FFF-444D-B22D-D89E004ED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098" y="3270288"/>
            <a:ext cx="469900" cy="4699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 Narrow" panose="020B0606020202030204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52" name="Rectangle 12">
            <a:extLst>
              <a:ext uri="{FF2B5EF4-FFF2-40B4-BE49-F238E27FC236}">
                <a16:creationId xmlns:a16="http://schemas.microsoft.com/office/drawing/2014/main" id="{643B4102-E282-4FD2-8691-3B503654D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710" y="3697325"/>
            <a:ext cx="274320" cy="274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5" name="Oval 14">
            <a:extLst>
              <a:ext uri="{FF2B5EF4-FFF2-40B4-BE49-F238E27FC236}">
                <a16:creationId xmlns:a16="http://schemas.microsoft.com/office/drawing/2014/main" id="{7D8CB6E5-E339-46EC-BEC3-5CB5D4645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348" y="4967306"/>
            <a:ext cx="457200" cy="455613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08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 Narrow" panose="020B0606020202030204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56" name="Oval 15">
            <a:extLst>
              <a:ext uri="{FF2B5EF4-FFF2-40B4-BE49-F238E27FC236}">
                <a16:creationId xmlns:a16="http://schemas.microsoft.com/office/drawing/2014/main" id="{3CED4C00-8AC6-4926-B096-973CECD3F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098" y="4960955"/>
            <a:ext cx="469900" cy="4699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 Narrow" panose="020B0606020202030204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57" name="Text Box 16">
            <a:extLst>
              <a:ext uri="{FF2B5EF4-FFF2-40B4-BE49-F238E27FC236}">
                <a16:creationId xmlns:a16="http://schemas.microsoft.com/office/drawing/2014/main" id="{873E157E-6F08-493C-A274-675AA6EED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823" y="3439694"/>
            <a:ext cx="10483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  <a:cs typeface="Calibri" pitchFamily="34" charset="0"/>
              </a:rPr>
              <a:t>Transshipment</a:t>
            </a:r>
          </a:p>
        </p:txBody>
      </p:sp>
      <p:sp>
        <p:nvSpPr>
          <p:cNvPr id="58" name="Text Box 17">
            <a:extLst>
              <a:ext uri="{FF2B5EF4-FFF2-40B4-BE49-F238E27FC236}">
                <a16:creationId xmlns:a16="http://schemas.microsoft.com/office/drawing/2014/main" id="{FDD260E6-5CF3-4503-998E-7560F8940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927" y="3224250"/>
            <a:ext cx="4825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  <a:cs typeface="Calibri" pitchFamily="34" charset="0"/>
              </a:rPr>
              <a:t>Pickup</a:t>
            </a:r>
          </a:p>
        </p:txBody>
      </p:sp>
      <p:sp>
        <p:nvSpPr>
          <p:cNvPr id="59" name="Text Box 18">
            <a:extLst>
              <a:ext uri="{FF2B5EF4-FFF2-40B4-BE49-F238E27FC236}">
                <a16:creationId xmlns:a16="http://schemas.microsoft.com/office/drawing/2014/main" id="{0AD26EAA-9809-45F7-B6EA-B97B72000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369" y="3211714"/>
            <a:ext cx="5738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  <a:cs typeface="Calibri" pitchFamily="34" charset="0"/>
              </a:rPr>
              <a:t>Delivery</a:t>
            </a:r>
          </a:p>
        </p:txBody>
      </p:sp>
      <p:sp>
        <p:nvSpPr>
          <p:cNvPr id="60" name="Rectangle 22">
            <a:extLst>
              <a:ext uri="{FF2B5EF4-FFF2-40B4-BE49-F238E27FC236}">
                <a16:creationId xmlns:a16="http://schemas.microsoft.com/office/drawing/2014/main" id="{47F49ECB-8E20-4F92-BE23-1860102C7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3885" y="5380055"/>
            <a:ext cx="274320" cy="274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61" name="Text Box 24">
            <a:extLst>
              <a:ext uri="{FF2B5EF4-FFF2-40B4-BE49-F238E27FC236}">
                <a16:creationId xmlns:a16="http://schemas.microsoft.com/office/drawing/2014/main" id="{CC113D3E-9887-465B-9AB7-0475E172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385" y="5126424"/>
            <a:ext cx="10483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  <a:cs typeface="Calibri" pitchFamily="34" charset="0"/>
              </a:rPr>
              <a:t>Transshipment</a:t>
            </a:r>
          </a:p>
        </p:txBody>
      </p:sp>
      <p:sp>
        <p:nvSpPr>
          <p:cNvPr id="62" name="Text Box 25">
            <a:extLst>
              <a:ext uri="{FF2B5EF4-FFF2-40B4-BE49-F238E27FC236}">
                <a16:creationId xmlns:a16="http://schemas.microsoft.com/office/drawing/2014/main" id="{DB9236CC-B826-455E-A359-B9D9B0215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598" y="4906980"/>
            <a:ext cx="4825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 Narrow" panose="020B0606020202030204" pitchFamily="34" charset="0"/>
                <a:cs typeface="Calibri" pitchFamily="34" charset="0"/>
              </a:rPr>
              <a:t>Pickup</a:t>
            </a:r>
          </a:p>
        </p:txBody>
      </p:sp>
      <p:sp>
        <p:nvSpPr>
          <p:cNvPr id="63" name="Text Box 26">
            <a:extLst>
              <a:ext uri="{FF2B5EF4-FFF2-40B4-BE49-F238E27FC236}">
                <a16:creationId xmlns:a16="http://schemas.microsoft.com/office/drawing/2014/main" id="{BA14242D-BBB8-4A26-8583-75CB9F479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566" y="4907671"/>
            <a:ext cx="5738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  <a:cs typeface="Calibri" pitchFamily="34" charset="0"/>
              </a:rPr>
              <a:t>Delivery</a:t>
            </a:r>
          </a:p>
        </p:txBody>
      </p:sp>
      <p:cxnSp>
        <p:nvCxnSpPr>
          <p:cNvPr id="64" name="AutoShape 29">
            <a:extLst>
              <a:ext uri="{FF2B5EF4-FFF2-40B4-BE49-F238E27FC236}">
                <a16:creationId xmlns:a16="http://schemas.microsoft.com/office/drawing/2014/main" id="{332F54BD-67E6-411A-BB95-0B5DF4E98DD7}"/>
              </a:ext>
            </a:extLst>
          </p:cNvPr>
          <p:cNvCxnSpPr>
            <a:cxnSpLocks noChangeShapeType="1"/>
            <a:stCxn id="56" idx="0"/>
            <a:endCxn id="55" idx="0"/>
          </p:cNvCxnSpPr>
          <p:nvPr/>
        </p:nvCxnSpPr>
        <p:spPr bwMode="auto">
          <a:xfrm rot="-5400000" flipH="1" flipV="1">
            <a:off x="6330823" y="2379680"/>
            <a:ext cx="6350" cy="5118100"/>
          </a:xfrm>
          <a:prstGeom prst="bentConnector3">
            <a:avLst>
              <a:gd name="adj1" fmla="val -3200000"/>
            </a:avLst>
          </a:prstGeom>
          <a:noFill/>
          <a:ln w="222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</p:cxnSp>
      <p:sp>
        <p:nvSpPr>
          <p:cNvPr id="65" name="Text Box 30">
            <a:extLst>
              <a:ext uri="{FF2B5EF4-FFF2-40B4-BE49-F238E27FC236}">
                <a16:creationId xmlns:a16="http://schemas.microsoft.com/office/drawing/2014/main" id="{EE75950F-0880-4426-A07E-116B7B4FD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921" y="4752669"/>
            <a:ext cx="4007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i="1" dirty="0">
                <a:latin typeface="Arial Narrow" panose="020B0606020202030204" pitchFamily="34" charset="0"/>
                <a:cs typeface="Calibri" pitchFamily="34" charset="0"/>
              </a:rPr>
              <a:t>Order</a:t>
            </a:r>
          </a:p>
        </p:txBody>
      </p:sp>
      <p:sp>
        <p:nvSpPr>
          <p:cNvPr id="66" name="Text Box 31">
            <a:extLst>
              <a:ext uri="{FF2B5EF4-FFF2-40B4-BE49-F238E27FC236}">
                <a16:creationId xmlns:a16="http://schemas.microsoft.com/office/drawing/2014/main" id="{8DC86E68-C5BA-4FF5-B893-92F7286B8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009" y="5485867"/>
            <a:ext cx="16062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b="1" i="1" dirty="0">
                <a:latin typeface="Arial Narrow" panose="020B0606020202030204" pitchFamily="34" charset="0"/>
                <a:cs typeface="Calibri" pitchFamily="34" charset="0"/>
              </a:rPr>
              <a:t>Inventory Management</a:t>
            </a:r>
          </a:p>
          <a:p>
            <a:pPr algn="r"/>
            <a:r>
              <a:rPr lang="en-US" sz="1400" b="1" i="1" dirty="0">
                <a:latin typeface="Arial Narrow" panose="020B0606020202030204" pitchFamily="34" charset="0"/>
                <a:cs typeface="Calibri" pitchFamily="34" charset="0"/>
              </a:rPr>
              <a:t>Unpacking</a:t>
            </a:r>
          </a:p>
        </p:txBody>
      </p:sp>
      <p:sp>
        <p:nvSpPr>
          <p:cNvPr id="67" name="Text Box 32">
            <a:extLst>
              <a:ext uri="{FF2B5EF4-FFF2-40B4-BE49-F238E27FC236}">
                <a16:creationId xmlns:a16="http://schemas.microsoft.com/office/drawing/2014/main" id="{82B7DE63-17DA-421F-9D78-A5889A160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730" y="5438794"/>
            <a:ext cx="12359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i="1" dirty="0">
                <a:latin typeface="Arial Narrow" panose="020B0606020202030204" pitchFamily="34" charset="0"/>
                <a:cs typeface="Calibri" pitchFamily="34" charset="0"/>
              </a:rPr>
              <a:t>Order Processing</a:t>
            </a:r>
          </a:p>
          <a:p>
            <a:r>
              <a:rPr lang="en-US" sz="1400" b="1" i="1" dirty="0">
                <a:latin typeface="Arial Narrow" panose="020B0606020202030204" pitchFamily="34" charset="0"/>
                <a:cs typeface="Calibri" pitchFamily="34" charset="0"/>
              </a:rPr>
              <a:t>Packing</a:t>
            </a:r>
            <a:br>
              <a:rPr lang="en-US" sz="1400" b="1" i="1" dirty="0">
                <a:latin typeface="Arial Narrow" panose="020B0606020202030204" pitchFamily="34" charset="0"/>
                <a:cs typeface="Calibri" pitchFamily="34" charset="0"/>
              </a:rPr>
            </a:br>
            <a:r>
              <a:rPr lang="en-US" sz="1400" b="1" i="1" dirty="0">
                <a:latin typeface="Arial Narrow" panose="020B0606020202030204" pitchFamily="34" charset="0"/>
                <a:cs typeface="Calibri" pitchFamily="34" charset="0"/>
              </a:rPr>
              <a:t>Scheduling</a:t>
            </a:r>
          </a:p>
        </p:txBody>
      </p:sp>
      <p:sp>
        <p:nvSpPr>
          <p:cNvPr id="68" name="Text Box 33">
            <a:extLst>
              <a:ext uri="{FF2B5EF4-FFF2-40B4-BE49-F238E27FC236}">
                <a16:creationId xmlns:a16="http://schemas.microsoft.com/office/drawing/2014/main" id="{28C415A2-73E8-4C11-A4CF-073241234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385" y="5661044"/>
            <a:ext cx="9262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1" i="1" dirty="0">
                <a:latin typeface="Arial Narrow" panose="020B0606020202030204" pitchFamily="34" charset="0"/>
                <a:cs typeface="Calibri" pitchFamily="34" charset="0"/>
              </a:rPr>
              <a:t>Sorting</a:t>
            </a:r>
            <a:br>
              <a:rPr lang="en-US" sz="1400" b="1" i="1" dirty="0">
                <a:latin typeface="Arial Narrow" panose="020B0606020202030204" pitchFamily="34" charset="0"/>
                <a:cs typeface="Calibri" pitchFamily="34" charset="0"/>
              </a:rPr>
            </a:br>
            <a:r>
              <a:rPr lang="en-US" sz="1400" b="1" i="1" dirty="0">
                <a:latin typeface="Arial Narrow" panose="020B0606020202030204" pitchFamily="34" charset="0"/>
                <a:cs typeface="Calibri" pitchFamily="34" charset="0"/>
              </a:rPr>
              <a:t>Warehousing</a:t>
            </a:r>
          </a:p>
        </p:txBody>
      </p:sp>
      <p:sp>
        <p:nvSpPr>
          <p:cNvPr id="69" name="Text Box 5">
            <a:extLst>
              <a:ext uri="{FF2B5EF4-FFF2-40B4-BE49-F238E27FC236}">
                <a16:creationId xmlns:a16="http://schemas.microsoft.com/office/drawing/2014/main" id="{655CD5CD-6F58-408E-A8E2-37555FA45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1" y="1763356"/>
            <a:ext cx="1849305" cy="306467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Euclidean Distance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5891C06-2F47-4902-ACD9-9C62FA4C2767}"/>
              </a:ext>
            </a:extLst>
          </p:cNvPr>
          <p:cNvCxnSpPr>
            <a:stCxn id="72" idx="6"/>
            <a:endCxn id="73" idx="2"/>
          </p:cNvCxnSpPr>
          <p:nvPr/>
        </p:nvCxnSpPr>
        <p:spPr>
          <a:xfrm>
            <a:off x="4003548" y="2399166"/>
            <a:ext cx="4654550" cy="79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34">
            <a:extLst>
              <a:ext uri="{FF2B5EF4-FFF2-40B4-BE49-F238E27FC236}">
                <a16:creationId xmlns:a16="http://schemas.microsoft.com/office/drawing/2014/main" id="{0B3591A7-5ADA-43FB-BFB6-B4201D351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741" y="2903495"/>
            <a:ext cx="1825869" cy="306467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Transport Distance</a:t>
            </a:r>
          </a:p>
        </p:txBody>
      </p:sp>
      <p:sp>
        <p:nvSpPr>
          <p:cNvPr id="72" name="Oval 6">
            <a:extLst>
              <a:ext uri="{FF2B5EF4-FFF2-40B4-BE49-F238E27FC236}">
                <a16:creationId xmlns:a16="http://schemas.microsoft.com/office/drawing/2014/main" id="{843E8895-342A-421A-869D-5F25EBE30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348" y="2171359"/>
            <a:ext cx="457200" cy="455613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08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 Narrow" panose="020B0606020202030204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73" name="Oval 7">
            <a:extLst>
              <a:ext uri="{FF2B5EF4-FFF2-40B4-BE49-F238E27FC236}">
                <a16:creationId xmlns:a16="http://schemas.microsoft.com/office/drawing/2014/main" id="{7109A68F-2E9D-45A3-BA45-4073D5677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098" y="2165008"/>
            <a:ext cx="469900" cy="4699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 Narrow" panose="020B0606020202030204" pitchFamily="34" charset="0"/>
                <a:cs typeface="Calibri" pitchFamily="34" charset="0"/>
              </a:rPr>
              <a:t>B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0335924-9FA4-437D-92C3-D344ECD3E52E}"/>
              </a:ext>
            </a:extLst>
          </p:cNvPr>
          <p:cNvCxnSpPr>
            <a:stCxn id="49" idx="6"/>
            <a:endCxn id="52" idx="1"/>
          </p:cNvCxnSpPr>
          <p:nvPr/>
        </p:nvCxnSpPr>
        <p:spPr>
          <a:xfrm>
            <a:off x="4003548" y="3504445"/>
            <a:ext cx="2697162" cy="330041"/>
          </a:xfrm>
          <a:prstGeom prst="straightConnector1">
            <a:avLst/>
          </a:prstGeom>
          <a:ln w="508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9">
            <a:extLst>
              <a:ext uri="{FF2B5EF4-FFF2-40B4-BE49-F238E27FC236}">
                <a16:creationId xmlns:a16="http://schemas.microsoft.com/office/drawing/2014/main" id="{2ACEA219-CBC6-4956-8734-1DC27215C82F}"/>
              </a:ext>
            </a:extLst>
          </p:cNvPr>
          <p:cNvSpPr txBox="1">
            <a:spLocks noChangeArrowheads="1"/>
          </p:cNvSpPr>
          <p:nvPr/>
        </p:nvSpPr>
        <p:spPr bwMode="auto">
          <a:xfrm rot="437719">
            <a:off x="4961391" y="3534057"/>
            <a:ext cx="545086" cy="2339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18288" tIns="9144" rIns="18288" bIns="9144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  <a:cs typeface="Calibri" pitchFamily="34" charset="0"/>
              </a:rPr>
              <a:t>Mode 1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EAF56A8-6CE6-47D7-94F4-1920157DB7F6}"/>
              </a:ext>
            </a:extLst>
          </p:cNvPr>
          <p:cNvCxnSpPr>
            <a:stCxn id="52" idx="3"/>
            <a:endCxn id="51" idx="2"/>
          </p:cNvCxnSpPr>
          <p:nvPr/>
        </p:nvCxnSpPr>
        <p:spPr>
          <a:xfrm flipV="1">
            <a:off x="6975030" y="3505239"/>
            <a:ext cx="1683068" cy="329247"/>
          </a:xfrm>
          <a:prstGeom prst="straightConnector1">
            <a:avLst/>
          </a:prstGeom>
          <a:ln w="508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20">
            <a:extLst>
              <a:ext uri="{FF2B5EF4-FFF2-40B4-BE49-F238E27FC236}">
                <a16:creationId xmlns:a16="http://schemas.microsoft.com/office/drawing/2014/main" id="{604FE6AA-BD02-49C9-83D7-43712BDA4DBB}"/>
              </a:ext>
            </a:extLst>
          </p:cNvPr>
          <p:cNvSpPr txBox="1">
            <a:spLocks noChangeArrowheads="1"/>
          </p:cNvSpPr>
          <p:nvPr/>
        </p:nvSpPr>
        <p:spPr bwMode="auto">
          <a:xfrm rot="20888363">
            <a:off x="7532408" y="3551422"/>
            <a:ext cx="545086" cy="2339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18288" tIns="9144" rIns="18288" bIns="9144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  <a:cs typeface="Calibri" pitchFamily="34" charset="0"/>
              </a:rPr>
              <a:t>Mode 2</a:t>
            </a:r>
          </a:p>
        </p:txBody>
      </p:sp>
      <p:sp>
        <p:nvSpPr>
          <p:cNvPr id="78" name="Rectangle 35">
            <a:extLst>
              <a:ext uri="{FF2B5EF4-FFF2-40B4-BE49-F238E27FC236}">
                <a16:creationId xmlns:a16="http://schemas.microsoft.com/office/drawing/2014/main" id="{1C65D034-305C-47F6-8B2B-EDDFA6F7D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741" y="4162700"/>
            <a:ext cx="1837975" cy="306467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Logistical Distance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9346A45-8CD5-4641-8537-6296E7B5B0D3}"/>
              </a:ext>
            </a:extLst>
          </p:cNvPr>
          <p:cNvCxnSpPr>
            <a:stCxn id="55" idx="6"/>
            <a:endCxn id="60" idx="1"/>
          </p:cNvCxnSpPr>
          <p:nvPr/>
        </p:nvCxnSpPr>
        <p:spPr>
          <a:xfrm>
            <a:off x="4003549" y="5195113"/>
            <a:ext cx="2700337" cy="322103"/>
          </a:xfrm>
          <a:prstGeom prst="straightConnector1">
            <a:avLst/>
          </a:prstGeom>
          <a:ln w="508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B54DB28-256F-451E-B83D-4489C177A5C6}"/>
              </a:ext>
            </a:extLst>
          </p:cNvPr>
          <p:cNvCxnSpPr>
            <a:stCxn id="60" idx="3"/>
            <a:endCxn id="56" idx="2"/>
          </p:cNvCxnSpPr>
          <p:nvPr/>
        </p:nvCxnSpPr>
        <p:spPr>
          <a:xfrm flipV="1">
            <a:off x="6978206" y="5195905"/>
            <a:ext cx="1679893" cy="321310"/>
          </a:xfrm>
          <a:prstGeom prst="straightConnector1">
            <a:avLst/>
          </a:prstGeom>
          <a:ln w="508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Box 19">
            <a:extLst>
              <a:ext uri="{FF2B5EF4-FFF2-40B4-BE49-F238E27FC236}">
                <a16:creationId xmlns:a16="http://schemas.microsoft.com/office/drawing/2014/main" id="{8BA558C0-9918-4B6D-9E71-C3D7D1503174}"/>
              </a:ext>
            </a:extLst>
          </p:cNvPr>
          <p:cNvSpPr txBox="1">
            <a:spLocks noChangeArrowheads="1"/>
          </p:cNvSpPr>
          <p:nvPr/>
        </p:nvSpPr>
        <p:spPr bwMode="auto">
          <a:xfrm rot="437719">
            <a:off x="4961391" y="5229425"/>
            <a:ext cx="545086" cy="2339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18288" tIns="9144" rIns="18288" bIns="9144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  <a:cs typeface="Calibri" pitchFamily="34" charset="0"/>
              </a:rPr>
              <a:t>Mode 1</a:t>
            </a:r>
          </a:p>
        </p:txBody>
      </p:sp>
      <p:sp>
        <p:nvSpPr>
          <p:cNvPr id="82" name="Text Box 20">
            <a:extLst>
              <a:ext uri="{FF2B5EF4-FFF2-40B4-BE49-F238E27FC236}">
                <a16:creationId xmlns:a16="http://schemas.microsoft.com/office/drawing/2014/main" id="{44AB39E9-BD1D-4729-B5E9-8791E371F607}"/>
              </a:ext>
            </a:extLst>
          </p:cNvPr>
          <p:cNvSpPr txBox="1">
            <a:spLocks noChangeArrowheads="1"/>
          </p:cNvSpPr>
          <p:nvPr/>
        </p:nvSpPr>
        <p:spPr bwMode="auto">
          <a:xfrm rot="20888363">
            <a:off x="7532408" y="5246790"/>
            <a:ext cx="545086" cy="2339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18288" tIns="9144" rIns="18288" bIns="9144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  <a:cs typeface="Calibri" pitchFamily="34" charset="0"/>
              </a:rPr>
              <a:t>Mode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3FFBF9-3278-4D22-BE99-D868C183E3B4}"/>
              </a:ext>
            </a:extLst>
          </p:cNvPr>
          <p:cNvSpPr/>
          <p:nvPr/>
        </p:nvSpPr>
        <p:spPr>
          <a:xfrm>
            <a:off x="961465" y="6491216"/>
            <a:ext cx="5896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i="1" dirty="0">
                <a:latin typeface="Arial Narrow" panose="020B0606020202030204" pitchFamily="34" charset="0"/>
              </a:rPr>
              <a:t>Distance</a:t>
            </a:r>
            <a:r>
              <a:rPr lang="en-US" i="1" dirty="0">
                <a:latin typeface="Arial Narrow" panose="020B0606020202030204" pitchFamily="34" charset="0"/>
              </a:rPr>
              <a:t> is a relative concept involving space, time and effort (cost)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6998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Maritime Shipping Routes and Strategic Locations</a:t>
            </a:r>
          </a:p>
        </p:txBody>
      </p:sp>
      <p:sp>
        <p:nvSpPr>
          <p:cNvPr id="4" name="Action Button: Document 3" title="Read this Web Page">
            <a:hlinkClick r:id="rId3" highlightClick="1"/>
          </p:cNvPr>
          <p:cNvSpPr/>
          <p:nvPr/>
        </p:nvSpPr>
        <p:spPr bwMode="auto">
          <a:xfrm>
            <a:off x="9043187" y="114543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46504" y="275905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D582BEAE-F8DF-4AC9-AAC1-DBE99855D7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981331"/>
            <a:ext cx="10972800" cy="565521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4B8D3E9-997B-49C9-9B5B-5C87E2FB9B2F}"/>
              </a:ext>
            </a:extLst>
          </p:cNvPr>
          <p:cNvSpPr/>
          <p:nvPr/>
        </p:nvSpPr>
        <p:spPr>
          <a:xfrm>
            <a:off x="313884" y="395764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9D6244-0705-478B-B758-163FBC5FCB4A}"/>
              </a:ext>
            </a:extLst>
          </p:cNvPr>
          <p:cNvSpPr/>
          <p:nvPr/>
        </p:nvSpPr>
        <p:spPr>
          <a:xfrm>
            <a:off x="1157576" y="6488668"/>
            <a:ext cx="6404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>
                <a:latin typeface="Arial Narrow" panose="020B0606020202030204" pitchFamily="34" charset="0"/>
              </a:rPr>
              <a:t>Space</a:t>
            </a:r>
            <a:r>
              <a:rPr lang="en-US" i="1" dirty="0">
                <a:latin typeface="Arial Narrow" panose="020B0606020202030204" pitchFamily="34" charset="0"/>
              </a:rPr>
              <a:t> can be a generator, support and constraint for mobility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80524302"/>
      </p:ext>
    </p:extLst>
  </p:cSld>
  <p:clrMapOvr>
    <a:masterClrMapping/>
  </p:clrMapOvr>
</p:sld>
</file>

<file path=ppt/theme/theme1.xml><?xml version="1.0" encoding="utf-8"?>
<a:theme xmlns:a="http://schemas.openxmlformats.org/drawingml/2006/main" name="5_102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_102Design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102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GEOG 135 Topic 1</Template>
  <TotalTime>36282</TotalTime>
  <Words>1908</Words>
  <Application>Microsoft Office PowerPoint</Application>
  <PresentationFormat>Widescreen</PresentationFormat>
  <Paragraphs>483</Paragraphs>
  <Slides>39</Slides>
  <Notes>31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Agency FB</vt:lpstr>
      <vt:lpstr>Arial</vt:lpstr>
      <vt:lpstr>Arial Narrow</vt:lpstr>
      <vt:lpstr>Calibri</vt:lpstr>
      <vt:lpstr>Impact</vt:lpstr>
      <vt:lpstr>Times New Roman</vt:lpstr>
      <vt:lpstr>Verdana</vt:lpstr>
      <vt:lpstr>5_102Design</vt:lpstr>
      <vt:lpstr>Topic 9 – Transportation and Communications</vt:lpstr>
      <vt:lpstr>Conditions of Usage</vt:lpstr>
      <vt:lpstr>A – Transport Networks and Costs</vt:lpstr>
      <vt:lpstr>The Economic Purpose of Transportation</vt:lpstr>
      <vt:lpstr>Socioeconomic Benefits of Transportation</vt:lpstr>
      <vt:lpstr>The Core Principles of Transportation</vt:lpstr>
      <vt:lpstr>1. Transportation as a Derived Demand</vt:lpstr>
      <vt:lpstr>Different Representations of Distance</vt:lpstr>
      <vt:lpstr>Maritime Shipping Routes and Strategic Locations</vt:lpstr>
      <vt:lpstr>Global Space / Time Convergence: Days Required to Circumnavigate the Globe</vt:lpstr>
      <vt:lpstr>Centrality and Intermediacy</vt:lpstr>
      <vt:lpstr>Longitudinal Intermediacy: Icelandair</vt:lpstr>
      <vt:lpstr>Latitudinal Intermediacy: COPA Airlines</vt:lpstr>
      <vt:lpstr>Hong Kong Chek Lap Kok Terminal</vt:lpstr>
      <vt:lpstr>Atomization versus Massification in Transportation Modes</vt:lpstr>
      <vt:lpstr>Number of Monthly Trips by for Hire Services, New York City, 2015-2019</vt:lpstr>
      <vt:lpstr>Essay: Core Principles of Transportation</vt:lpstr>
      <vt:lpstr>2. Transportation Networks</vt:lpstr>
      <vt:lpstr>Network Options</vt:lpstr>
      <vt:lpstr>Mode of Territorial Occupation by Transport Networks</vt:lpstr>
      <vt:lpstr>Transportation Costs</vt:lpstr>
      <vt:lpstr>Transport and Communication Costs Indexes, 1920-2015</vt:lpstr>
      <vt:lpstr>Average Airfare (roundtrip) between New York and London, 1946-2015 (in 2012 dollars)</vt:lpstr>
      <vt:lpstr>Freight Transport Revenue per Ton-Mile (in 2006 dollars)</vt:lpstr>
      <vt:lpstr>B – Transport Systems</vt:lpstr>
      <vt:lpstr>1. Core Components of Transportation</vt:lpstr>
      <vt:lpstr>1. Operational Differences between Passengers and Freight Transportation</vt:lpstr>
      <vt:lpstr>1. Main Passengers and Freight Modal Options</vt:lpstr>
      <vt:lpstr>2. World Road Network</vt:lpstr>
      <vt:lpstr>Length of the Interstate Highway System and of the Chinese Expressway System, 1959-2018 (in km)</vt:lpstr>
      <vt:lpstr>2. World Rail Network and Rail Systems</vt:lpstr>
      <vt:lpstr>World’s Major Container Ports, 2016</vt:lpstr>
      <vt:lpstr>The World's Longest Nonstop Air Transport Routes, 2021</vt:lpstr>
      <vt:lpstr>The World's Busiest Air Transport Routes, 2017</vt:lpstr>
      <vt:lpstr>Airport Passenger Traffic by Metropolitan Area, 2018</vt:lpstr>
      <vt:lpstr>Air Cargo Traffic by Metropolitan Area, 2018</vt:lpstr>
      <vt:lpstr>Diffusion of Telecommunication Services, 1985-2021</vt:lpstr>
      <vt:lpstr>Global Submarine Cable Network</vt:lpstr>
      <vt:lpstr>Essay: Transportation Systems</vt:lpstr>
    </vt:vector>
  </TitlesOfParts>
  <Company>Hofstra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9 – Transportation and Communications</dc:title>
  <dc:subject/>
  <dc:creator>Dr. Jean-Paul Rodrigue</dc:creator>
  <cp:lastModifiedBy>Jean-Paul Rodrigue</cp:lastModifiedBy>
  <cp:revision>2151</cp:revision>
  <cp:lastPrinted>1998-11-10T22:15:49Z</cp:lastPrinted>
  <dcterms:created xsi:type="dcterms:W3CDTF">1997-06-07T23:18:59Z</dcterms:created>
  <dcterms:modified xsi:type="dcterms:W3CDTF">2022-05-05T15:10:07Z</dcterms:modified>
  <cp:category>GEOG 135 - Economic Geography</cp:category>
</cp:coreProperties>
</file>