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346" r:id="rId3"/>
    <p:sldId id="300" r:id="rId4"/>
    <p:sldId id="385" r:id="rId5"/>
    <p:sldId id="484" r:id="rId6"/>
    <p:sldId id="413" r:id="rId7"/>
    <p:sldId id="414" r:id="rId8"/>
    <p:sldId id="421" r:id="rId9"/>
    <p:sldId id="419" r:id="rId10"/>
    <p:sldId id="420" r:id="rId11"/>
    <p:sldId id="422" r:id="rId12"/>
    <p:sldId id="400" r:id="rId13"/>
    <p:sldId id="262" r:id="rId14"/>
    <p:sldId id="472" r:id="rId15"/>
    <p:sldId id="443" r:id="rId16"/>
    <p:sldId id="487" r:id="rId17"/>
    <p:sldId id="488" r:id="rId18"/>
    <p:sldId id="489" r:id="rId19"/>
    <p:sldId id="857" r:id="rId20"/>
    <p:sldId id="431" r:id="rId21"/>
    <p:sldId id="432" r:id="rId22"/>
    <p:sldId id="476" r:id="rId23"/>
    <p:sldId id="350" r:id="rId24"/>
    <p:sldId id="490" r:id="rId25"/>
    <p:sldId id="434" r:id="rId26"/>
    <p:sldId id="710" r:id="rId27"/>
    <p:sldId id="347" r:id="rId28"/>
    <p:sldId id="404" r:id="rId29"/>
    <p:sldId id="423" r:id="rId30"/>
    <p:sldId id="424" r:id="rId31"/>
    <p:sldId id="425" r:id="rId32"/>
    <p:sldId id="426" r:id="rId33"/>
    <p:sldId id="858" r:id="rId34"/>
    <p:sldId id="427" r:id="rId35"/>
    <p:sldId id="411" r:id="rId36"/>
    <p:sldId id="349" r:id="rId37"/>
    <p:sldId id="428" r:id="rId38"/>
    <p:sldId id="429" r:id="rId39"/>
    <p:sldId id="389" r:id="rId40"/>
    <p:sldId id="397" r:id="rId41"/>
    <p:sldId id="396" r:id="rId42"/>
    <p:sldId id="482" r:id="rId43"/>
    <p:sldId id="430" r:id="rId44"/>
    <p:sldId id="391" r:id="rId45"/>
    <p:sldId id="398" r:id="rId46"/>
    <p:sldId id="442" r:id="rId47"/>
    <p:sldId id="416" r:id="rId48"/>
    <p:sldId id="440" r:id="rId49"/>
    <p:sldId id="441" r:id="rId50"/>
    <p:sldId id="435" r:id="rId51"/>
    <p:sldId id="477" r:id="rId52"/>
    <p:sldId id="43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pic 8 – Location of Services" id="{8E6E4050-9E78-4A3C-B882-E6433FC3D55E}">
          <p14:sldIdLst>
            <p14:sldId id="257"/>
            <p14:sldId id="346"/>
          </p14:sldIdLst>
        </p14:section>
        <p14:section name="A – The Emergence of a Service Economy" id="{989CE3A9-1EF7-4C41-8206-1AB45296162E}">
          <p14:sldIdLst>
            <p14:sldId id="300"/>
            <p14:sldId id="385"/>
            <p14:sldId id="484"/>
            <p14:sldId id="413"/>
            <p14:sldId id="414"/>
            <p14:sldId id="421"/>
            <p14:sldId id="419"/>
            <p14:sldId id="420"/>
            <p14:sldId id="422"/>
            <p14:sldId id="400"/>
            <p14:sldId id="262"/>
            <p14:sldId id="472"/>
            <p14:sldId id="443"/>
            <p14:sldId id="487"/>
            <p14:sldId id="488"/>
            <p14:sldId id="489"/>
            <p14:sldId id="857"/>
            <p14:sldId id="431"/>
            <p14:sldId id="432"/>
            <p14:sldId id="476"/>
            <p14:sldId id="350"/>
            <p14:sldId id="490"/>
            <p14:sldId id="434"/>
            <p14:sldId id="710"/>
          </p14:sldIdLst>
        </p14:section>
        <p14:section name="B – Labor Markets in the Service Economy" id="{4BA78F51-AB02-43FF-929F-B47A48E9CB68}">
          <p14:sldIdLst>
            <p14:sldId id="347"/>
            <p14:sldId id="404"/>
            <p14:sldId id="423"/>
            <p14:sldId id="424"/>
            <p14:sldId id="425"/>
            <p14:sldId id="426"/>
            <p14:sldId id="858"/>
            <p14:sldId id="427"/>
            <p14:sldId id="411"/>
          </p14:sldIdLst>
        </p14:section>
        <p14:section name="C – Service Sectors" id="{E2A21EBE-FD43-489B-A9F2-E9A4A5D26355}">
          <p14:sldIdLst>
            <p14:sldId id="349"/>
            <p14:sldId id="428"/>
            <p14:sldId id="429"/>
            <p14:sldId id="389"/>
            <p14:sldId id="397"/>
            <p14:sldId id="396"/>
            <p14:sldId id="482"/>
            <p14:sldId id="430"/>
            <p14:sldId id="391"/>
            <p14:sldId id="398"/>
            <p14:sldId id="442"/>
            <p14:sldId id="416"/>
            <p14:sldId id="440"/>
            <p14:sldId id="441"/>
            <p14:sldId id="435"/>
            <p14:sldId id="477"/>
            <p14:sldId id="4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6577" autoAdjust="0"/>
  </p:normalViewPr>
  <p:slideViewPr>
    <p:cSldViewPr snapToGrid="0">
      <p:cViewPr varScale="1">
        <p:scale>
          <a:sx n="104" d="100"/>
          <a:sy n="104" d="100"/>
        </p:scale>
        <p:origin x="714"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Women</c:v>
                </c:pt>
              </c:strCache>
            </c:strRef>
          </c:tx>
          <c:spPr>
            <a:solidFill>
              <a:schemeClr val="accent1"/>
            </a:solidFill>
            <a:ln>
              <a:noFill/>
            </a:ln>
            <a:effectLst/>
          </c:spPr>
          <c:invertIfNegative val="0"/>
          <c:cat>
            <c:strRef>
              <c:f>Sheet1!$A$2:$A$30</c:f>
              <c:strCache>
                <c:ptCount val="28"/>
                <c:pt idx="0">
                  <c:v>Dental hygienists</c:v>
                </c:pt>
                <c:pt idx="1">
                  <c:v>Occupational therapist</c:v>
                </c:pt>
                <c:pt idx="2">
                  <c:v>Licensed practical and vocational nurses</c:v>
                </c:pt>
                <c:pt idx="3">
                  <c:v>Registered Nurses</c:v>
                </c:pt>
                <c:pt idx="4">
                  <c:v>Healthcare social workers</c:v>
                </c:pt>
                <c:pt idx="5">
                  <c:v>Elementary school teachers, except special ed</c:v>
                </c:pt>
                <c:pt idx="6">
                  <c:v>Meeting, convention, and event planners</c:v>
                </c:pt>
                <c:pt idx="7">
                  <c:v>Physical therapists</c:v>
                </c:pt>
                <c:pt idx="8">
                  <c:v>Mental health counselors</c:v>
                </c:pt>
                <c:pt idx="9">
                  <c:v>Physical therapists assistants</c:v>
                </c:pt>
                <c:pt idx="10">
                  <c:v>Interpreters and translators</c:v>
                </c:pt>
                <c:pt idx="11">
                  <c:v>Physician Assistants</c:v>
                </c:pt>
                <c:pt idx="12">
                  <c:v>Accountants and auditors</c:v>
                </c:pt>
                <c:pt idx="13">
                  <c:v>Market research analysts and marketing specialists</c:v>
                </c:pt>
                <c:pt idx="14">
                  <c:v>Medical scientists, except epidemiologists</c:v>
                </c:pt>
                <c:pt idx="15">
                  <c:v>Postsecondary teachers</c:v>
                </c:pt>
                <c:pt idx="16">
                  <c:v>Database Administrators</c:v>
                </c:pt>
                <c:pt idx="17">
                  <c:v>Physicians and surgeons</c:v>
                </c:pt>
                <c:pt idx="18">
                  <c:v>Personal Financial Advisors</c:v>
                </c:pt>
                <c:pt idx="19">
                  <c:v>Sales representatives, wholesale and manufacturing</c:v>
                </c:pt>
                <c:pt idx="20">
                  <c:v>Cargo and Freight Agents</c:v>
                </c:pt>
                <c:pt idx="21">
                  <c:v>Software Developers, Systems Software</c:v>
                </c:pt>
                <c:pt idx="22">
                  <c:v>Cost estimators</c:v>
                </c:pt>
                <c:pt idx="23">
                  <c:v>Heavy and tractor-trailer truck drivers</c:v>
                </c:pt>
                <c:pt idx="24">
                  <c:v>Heating, Air conditioning and refrigeration mechanics and installers</c:v>
                </c:pt>
                <c:pt idx="25">
                  <c:v>Carpenters</c:v>
                </c:pt>
                <c:pt idx="26">
                  <c:v>Brickmasons and blockmasons</c:v>
                </c:pt>
                <c:pt idx="27">
                  <c:v>Cement Masons and Concrete Finishers</c:v>
                </c:pt>
              </c:strCache>
            </c:strRef>
          </c:cat>
          <c:val>
            <c:numRef>
              <c:f>Sheet1!$B$2:$B$30</c:f>
              <c:numCache>
                <c:formatCode>0%</c:formatCode>
                <c:ptCount val="28"/>
                <c:pt idx="0">
                  <c:v>0.98</c:v>
                </c:pt>
                <c:pt idx="1">
                  <c:v>0.92</c:v>
                </c:pt>
                <c:pt idx="2">
                  <c:v>0.92</c:v>
                </c:pt>
                <c:pt idx="3">
                  <c:v>0.91</c:v>
                </c:pt>
                <c:pt idx="4">
                  <c:v>0.81</c:v>
                </c:pt>
                <c:pt idx="5">
                  <c:v>0.8</c:v>
                </c:pt>
                <c:pt idx="6">
                  <c:v>0.77</c:v>
                </c:pt>
                <c:pt idx="7">
                  <c:v>0.72</c:v>
                </c:pt>
                <c:pt idx="8">
                  <c:v>0.71</c:v>
                </c:pt>
                <c:pt idx="9">
                  <c:v>0.7</c:v>
                </c:pt>
                <c:pt idx="10">
                  <c:v>0.68</c:v>
                </c:pt>
                <c:pt idx="11">
                  <c:v>0.67</c:v>
                </c:pt>
                <c:pt idx="12">
                  <c:v>0.6</c:v>
                </c:pt>
                <c:pt idx="13">
                  <c:v>0.56999999999999995</c:v>
                </c:pt>
                <c:pt idx="14">
                  <c:v>0.53</c:v>
                </c:pt>
                <c:pt idx="15">
                  <c:v>0.48</c:v>
                </c:pt>
                <c:pt idx="16">
                  <c:v>0.39</c:v>
                </c:pt>
                <c:pt idx="17">
                  <c:v>0.36</c:v>
                </c:pt>
                <c:pt idx="18">
                  <c:v>0.31</c:v>
                </c:pt>
                <c:pt idx="19">
                  <c:v>0.27</c:v>
                </c:pt>
                <c:pt idx="20">
                  <c:v>0.26</c:v>
                </c:pt>
                <c:pt idx="21">
                  <c:v>0.22</c:v>
                </c:pt>
                <c:pt idx="22">
                  <c:v>0.11</c:v>
                </c:pt>
                <c:pt idx="23">
                  <c:v>0.05</c:v>
                </c:pt>
                <c:pt idx="24">
                  <c:v>0.01</c:v>
                </c:pt>
                <c:pt idx="25">
                  <c:v>0.01</c:v>
                </c:pt>
                <c:pt idx="26">
                  <c:v>0</c:v>
                </c:pt>
                <c:pt idx="27">
                  <c:v>0</c:v>
                </c:pt>
              </c:numCache>
            </c:numRef>
          </c:val>
          <c:extLst>
            <c:ext xmlns:c16="http://schemas.microsoft.com/office/drawing/2014/chart" uri="{C3380CC4-5D6E-409C-BE32-E72D297353CC}">
              <c16:uniqueId val="{00000000-39C6-4724-BD0F-AA277088F646}"/>
            </c:ext>
          </c:extLst>
        </c:ser>
        <c:ser>
          <c:idx val="1"/>
          <c:order val="1"/>
          <c:tx>
            <c:strRef>
              <c:f>Sheet1!$C$1</c:f>
              <c:strCache>
                <c:ptCount val="1"/>
                <c:pt idx="0">
                  <c:v>Men</c:v>
                </c:pt>
              </c:strCache>
            </c:strRef>
          </c:tx>
          <c:spPr>
            <a:solidFill>
              <a:schemeClr val="accent2"/>
            </a:solidFill>
            <a:ln>
              <a:noFill/>
            </a:ln>
            <a:effectLst/>
          </c:spPr>
          <c:invertIfNegative val="0"/>
          <c:cat>
            <c:strRef>
              <c:f>Sheet1!$A$2:$A$30</c:f>
              <c:strCache>
                <c:ptCount val="28"/>
                <c:pt idx="0">
                  <c:v>Dental hygienists</c:v>
                </c:pt>
                <c:pt idx="1">
                  <c:v>Occupational therapist</c:v>
                </c:pt>
                <c:pt idx="2">
                  <c:v>Licensed practical and vocational nurses</c:v>
                </c:pt>
                <c:pt idx="3">
                  <c:v>Registered Nurses</c:v>
                </c:pt>
                <c:pt idx="4">
                  <c:v>Healthcare social workers</c:v>
                </c:pt>
                <c:pt idx="5">
                  <c:v>Elementary school teachers, except special ed</c:v>
                </c:pt>
                <c:pt idx="6">
                  <c:v>Meeting, convention, and event planners</c:v>
                </c:pt>
                <c:pt idx="7">
                  <c:v>Physical therapists</c:v>
                </c:pt>
                <c:pt idx="8">
                  <c:v>Mental health counselors</c:v>
                </c:pt>
                <c:pt idx="9">
                  <c:v>Physical therapists assistants</c:v>
                </c:pt>
                <c:pt idx="10">
                  <c:v>Interpreters and translators</c:v>
                </c:pt>
                <c:pt idx="11">
                  <c:v>Physician Assistants</c:v>
                </c:pt>
                <c:pt idx="12">
                  <c:v>Accountants and auditors</c:v>
                </c:pt>
                <c:pt idx="13">
                  <c:v>Market research analysts and marketing specialists</c:v>
                </c:pt>
                <c:pt idx="14">
                  <c:v>Medical scientists, except epidemiologists</c:v>
                </c:pt>
                <c:pt idx="15">
                  <c:v>Postsecondary teachers</c:v>
                </c:pt>
                <c:pt idx="16">
                  <c:v>Database Administrators</c:v>
                </c:pt>
                <c:pt idx="17">
                  <c:v>Physicians and surgeons</c:v>
                </c:pt>
                <c:pt idx="18">
                  <c:v>Personal Financial Advisors</c:v>
                </c:pt>
                <c:pt idx="19">
                  <c:v>Sales representatives, wholesale and manufacturing</c:v>
                </c:pt>
                <c:pt idx="20">
                  <c:v>Cargo and Freight Agents</c:v>
                </c:pt>
                <c:pt idx="21">
                  <c:v>Software Developers, Systems Software</c:v>
                </c:pt>
                <c:pt idx="22">
                  <c:v>Cost estimators</c:v>
                </c:pt>
                <c:pt idx="23">
                  <c:v>Heavy and tractor-trailer truck drivers</c:v>
                </c:pt>
                <c:pt idx="24">
                  <c:v>Heating, Air conditioning and refrigeration mechanics and installers</c:v>
                </c:pt>
                <c:pt idx="25">
                  <c:v>Carpenters</c:v>
                </c:pt>
                <c:pt idx="26">
                  <c:v>Brickmasons and blockmasons</c:v>
                </c:pt>
                <c:pt idx="27">
                  <c:v>Cement Masons and Concrete Finishers</c:v>
                </c:pt>
              </c:strCache>
            </c:strRef>
          </c:cat>
          <c:val>
            <c:numRef>
              <c:f>Sheet1!$C$2:$C$30</c:f>
              <c:numCache>
                <c:formatCode>0%</c:formatCode>
                <c:ptCount val="28"/>
                <c:pt idx="0">
                  <c:v>0.02</c:v>
                </c:pt>
                <c:pt idx="1">
                  <c:v>0.08</c:v>
                </c:pt>
                <c:pt idx="2">
                  <c:v>0.08</c:v>
                </c:pt>
                <c:pt idx="3">
                  <c:v>0.09</c:v>
                </c:pt>
                <c:pt idx="4">
                  <c:v>0.19</c:v>
                </c:pt>
                <c:pt idx="5">
                  <c:v>0.2</c:v>
                </c:pt>
                <c:pt idx="6">
                  <c:v>0.23</c:v>
                </c:pt>
                <c:pt idx="7">
                  <c:v>0.28000000000000003</c:v>
                </c:pt>
                <c:pt idx="8">
                  <c:v>0.28999999999999998</c:v>
                </c:pt>
                <c:pt idx="9">
                  <c:v>0.3</c:v>
                </c:pt>
                <c:pt idx="10">
                  <c:v>0.32</c:v>
                </c:pt>
                <c:pt idx="11">
                  <c:v>0.33</c:v>
                </c:pt>
                <c:pt idx="12">
                  <c:v>0.4</c:v>
                </c:pt>
                <c:pt idx="13">
                  <c:v>0.43</c:v>
                </c:pt>
                <c:pt idx="14">
                  <c:v>0.47</c:v>
                </c:pt>
                <c:pt idx="15">
                  <c:v>0.52</c:v>
                </c:pt>
                <c:pt idx="16">
                  <c:v>0.61</c:v>
                </c:pt>
                <c:pt idx="17">
                  <c:v>0.64</c:v>
                </c:pt>
                <c:pt idx="18">
                  <c:v>0.69</c:v>
                </c:pt>
                <c:pt idx="19">
                  <c:v>0.73</c:v>
                </c:pt>
                <c:pt idx="20">
                  <c:v>0.74</c:v>
                </c:pt>
                <c:pt idx="21">
                  <c:v>0.78</c:v>
                </c:pt>
                <c:pt idx="22">
                  <c:v>0.89</c:v>
                </c:pt>
                <c:pt idx="23">
                  <c:v>0.95</c:v>
                </c:pt>
                <c:pt idx="24">
                  <c:v>0.99</c:v>
                </c:pt>
                <c:pt idx="25">
                  <c:v>0.99</c:v>
                </c:pt>
                <c:pt idx="26">
                  <c:v>1</c:v>
                </c:pt>
                <c:pt idx="27">
                  <c:v>1</c:v>
                </c:pt>
              </c:numCache>
            </c:numRef>
          </c:val>
          <c:extLst>
            <c:ext xmlns:c16="http://schemas.microsoft.com/office/drawing/2014/chart" uri="{C3380CC4-5D6E-409C-BE32-E72D297353CC}">
              <c16:uniqueId val="{00000001-39C6-4724-BD0F-AA277088F646}"/>
            </c:ext>
          </c:extLst>
        </c:ser>
        <c:dLbls>
          <c:showLegendKey val="0"/>
          <c:showVal val="0"/>
          <c:showCatName val="0"/>
          <c:showSerName val="0"/>
          <c:showPercent val="0"/>
          <c:showBubbleSize val="0"/>
        </c:dLbls>
        <c:gapWidth val="182"/>
        <c:overlap val="100"/>
        <c:axId val="501402440"/>
        <c:axId val="501400144"/>
      </c:barChart>
      <c:catAx>
        <c:axId val="501402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01400144"/>
        <c:crosses val="autoZero"/>
        <c:auto val="1"/>
        <c:lblAlgn val="ctr"/>
        <c:lblOffset val="100"/>
        <c:noMultiLvlLbl val="0"/>
      </c:catAx>
      <c:valAx>
        <c:axId val="50140014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40244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16129032258132E-2"/>
          <c:y val="3.8152610441767078E-2"/>
          <c:w val="0.92803970223325061"/>
          <c:h val="0.83734939759036164"/>
        </c:manualLayout>
      </c:layout>
      <c:lineChart>
        <c:grouping val="standard"/>
        <c:varyColors val="0"/>
        <c:ser>
          <c:idx val="0"/>
          <c:order val="0"/>
          <c:tx>
            <c:strRef>
              <c:f>Sheet1!$B$1</c:f>
              <c:strCache>
                <c:ptCount val="1"/>
                <c:pt idx="0">
                  <c:v>Arrivals (millions)</c:v>
                </c:pt>
              </c:strCache>
            </c:strRef>
          </c:tx>
          <c:spPr>
            <a:ln w="28575" cap="rnd">
              <a:solidFill>
                <a:schemeClr val="tx1"/>
              </a:solidFill>
              <a:round/>
            </a:ln>
            <a:effectLst/>
          </c:spPr>
          <c:marker>
            <c:symbol val="none"/>
          </c:marker>
          <c:cat>
            <c:numRef>
              <c:f>Sheet1!$A$2:$A$71</c:f>
              <c:numCache>
                <c:formatCode>General</c:formatCode>
                <c:ptCount val="7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numCache>
            </c:numRef>
          </c:cat>
          <c:val>
            <c:numRef>
              <c:f>Sheet1!$B$2:$B$71</c:f>
              <c:numCache>
                <c:formatCode>General</c:formatCode>
                <c:ptCount val="70"/>
                <c:pt idx="0">
                  <c:v>25</c:v>
                </c:pt>
                <c:pt idx="1">
                  <c:v>30</c:v>
                </c:pt>
                <c:pt idx="2">
                  <c:v>34</c:v>
                </c:pt>
                <c:pt idx="3">
                  <c:v>38</c:v>
                </c:pt>
                <c:pt idx="4">
                  <c:v>43</c:v>
                </c:pt>
                <c:pt idx="5">
                  <c:v>47</c:v>
                </c:pt>
                <c:pt idx="6">
                  <c:v>52</c:v>
                </c:pt>
                <c:pt idx="7">
                  <c:v>56</c:v>
                </c:pt>
                <c:pt idx="8">
                  <c:v>61</c:v>
                </c:pt>
                <c:pt idx="9">
                  <c:v>65</c:v>
                </c:pt>
                <c:pt idx="10">
                  <c:v>69</c:v>
                </c:pt>
                <c:pt idx="11">
                  <c:v>75</c:v>
                </c:pt>
                <c:pt idx="12">
                  <c:v>81</c:v>
                </c:pt>
                <c:pt idx="13">
                  <c:v>90</c:v>
                </c:pt>
                <c:pt idx="14">
                  <c:v>105</c:v>
                </c:pt>
                <c:pt idx="15">
                  <c:v>113</c:v>
                </c:pt>
                <c:pt idx="16">
                  <c:v>120</c:v>
                </c:pt>
                <c:pt idx="17">
                  <c:v>130</c:v>
                </c:pt>
                <c:pt idx="18">
                  <c:v>131</c:v>
                </c:pt>
                <c:pt idx="19">
                  <c:v>144</c:v>
                </c:pt>
                <c:pt idx="20">
                  <c:v>166</c:v>
                </c:pt>
                <c:pt idx="21">
                  <c:v>179</c:v>
                </c:pt>
                <c:pt idx="22">
                  <c:v>189</c:v>
                </c:pt>
                <c:pt idx="23">
                  <c:v>199</c:v>
                </c:pt>
                <c:pt idx="24">
                  <c:v>206</c:v>
                </c:pt>
                <c:pt idx="25">
                  <c:v>222</c:v>
                </c:pt>
                <c:pt idx="26">
                  <c:v>229</c:v>
                </c:pt>
                <c:pt idx="27">
                  <c:v>249</c:v>
                </c:pt>
                <c:pt idx="28">
                  <c:v>267</c:v>
                </c:pt>
                <c:pt idx="29">
                  <c:v>277</c:v>
                </c:pt>
                <c:pt idx="30">
                  <c:v>286</c:v>
                </c:pt>
                <c:pt idx="31">
                  <c:v>287</c:v>
                </c:pt>
                <c:pt idx="32">
                  <c:v>286</c:v>
                </c:pt>
                <c:pt idx="33">
                  <c:v>290</c:v>
                </c:pt>
                <c:pt idx="34">
                  <c:v>316</c:v>
                </c:pt>
                <c:pt idx="35">
                  <c:v>327</c:v>
                </c:pt>
                <c:pt idx="36">
                  <c:v>339</c:v>
                </c:pt>
                <c:pt idx="37">
                  <c:v>364</c:v>
                </c:pt>
                <c:pt idx="38">
                  <c:v>395</c:v>
                </c:pt>
                <c:pt idx="39">
                  <c:v>426</c:v>
                </c:pt>
                <c:pt idx="40">
                  <c:v>438</c:v>
                </c:pt>
                <c:pt idx="41">
                  <c:v>463</c:v>
                </c:pt>
                <c:pt idx="42">
                  <c:v>501</c:v>
                </c:pt>
                <c:pt idx="43">
                  <c:v>516</c:v>
                </c:pt>
                <c:pt idx="44">
                  <c:v>533</c:v>
                </c:pt>
                <c:pt idx="45">
                  <c:v>523.90959748109992</c:v>
                </c:pt>
                <c:pt idx="46">
                  <c:v>554.55159927484453</c:v>
                </c:pt>
                <c:pt idx="47">
                  <c:v>584.30484520659866</c:v>
                </c:pt>
                <c:pt idx="48">
                  <c:v>602.24733789980576</c:v>
                </c:pt>
                <c:pt idx="49">
                  <c:v>627.2078649164672</c:v>
                </c:pt>
                <c:pt idx="50">
                  <c:v>677.38699033002945</c:v>
                </c:pt>
                <c:pt idx="51">
                  <c:v>678.24623759448059</c:v>
                </c:pt>
                <c:pt idx="52">
                  <c:v>698.43158830147502</c:v>
                </c:pt>
                <c:pt idx="53">
                  <c:v>689.07173921153014</c:v>
                </c:pt>
                <c:pt idx="54">
                  <c:v>761.46826116833074</c:v>
                </c:pt>
                <c:pt idx="55">
                  <c:v>808.77422528677459</c:v>
                </c:pt>
                <c:pt idx="56">
                  <c:v>857.08865456302919</c:v>
                </c:pt>
                <c:pt idx="57">
                  <c:v>920.17548237719564</c:v>
                </c:pt>
                <c:pt idx="58">
                  <c:v>936.36091344056763</c:v>
                </c:pt>
                <c:pt idx="59">
                  <c:v>897.53384797168701</c:v>
                </c:pt>
                <c:pt idx="60">
                  <c:v>956.37225967435973</c:v>
                </c:pt>
                <c:pt idx="61">
                  <c:v>997.55526147949513</c:v>
                </c:pt>
                <c:pt idx="62">
                  <c:v>1054.6021520406127</c:v>
                </c:pt>
                <c:pt idx="63">
                  <c:v>1106.7320716710065</c:v>
                </c:pt>
                <c:pt idx="64">
                  <c:v>1159.4501563424487</c:v>
                </c:pt>
                <c:pt idx="65">
                  <c:v>1206.2157444233862</c:v>
                </c:pt>
                <c:pt idx="66">
                  <c:v>1250.4675172553823</c:v>
                </c:pt>
                <c:pt idx="67">
                  <c:v>1341.4569736432516</c:v>
                </c:pt>
                <c:pt idx="68">
                  <c:v>1407</c:v>
                </c:pt>
                <c:pt idx="69">
                  <c:v>1461</c:v>
                </c:pt>
              </c:numCache>
            </c:numRef>
          </c:val>
          <c:smooth val="0"/>
          <c:extLst>
            <c:ext xmlns:c16="http://schemas.microsoft.com/office/drawing/2014/chart" uri="{C3380CC4-5D6E-409C-BE32-E72D297353CC}">
              <c16:uniqueId val="{00000000-5D76-462A-81DE-0C0B4A7274F8}"/>
            </c:ext>
          </c:extLst>
        </c:ser>
        <c:ser>
          <c:idx val="1"/>
          <c:order val="1"/>
          <c:tx>
            <c:strRef>
              <c:f>Sheet1!$C$1</c:f>
              <c:strCache>
                <c:ptCount val="1"/>
                <c:pt idx="0">
                  <c:v>Receipts (billions of current $US)</c:v>
                </c:pt>
              </c:strCache>
            </c:strRef>
          </c:tx>
          <c:spPr>
            <a:ln w="28575" cap="rnd">
              <a:solidFill>
                <a:srgbClr val="00B050"/>
              </a:solidFill>
              <a:round/>
            </a:ln>
            <a:effectLst/>
          </c:spPr>
          <c:marker>
            <c:symbol val="none"/>
          </c:marker>
          <c:cat>
            <c:numRef>
              <c:f>Sheet1!$A$2:$A$71</c:f>
              <c:numCache>
                <c:formatCode>General</c:formatCode>
                <c:ptCount val="7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numCache>
            </c:numRef>
          </c:cat>
          <c:val>
            <c:numRef>
              <c:f>Sheet1!$C$2:$C$71</c:f>
              <c:numCache>
                <c:formatCode>General</c:formatCode>
                <c:ptCount val="70"/>
                <c:pt idx="0">
                  <c:v>13</c:v>
                </c:pt>
                <c:pt idx="1">
                  <c:v>15</c:v>
                </c:pt>
                <c:pt idx="2">
                  <c:v>18</c:v>
                </c:pt>
                <c:pt idx="3">
                  <c:v>20</c:v>
                </c:pt>
                <c:pt idx="4">
                  <c:v>23</c:v>
                </c:pt>
                <c:pt idx="5">
                  <c:v>25</c:v>
                </c:pt>
                <c:pt idx="6">
                  <c:v>27</c:v>
                </c:pt>
                <c:pt idx="7">
                  <c:v>28</c:v>
                </c:pt>
                <c:pt idx="8">
                  <c:v>30</c:v>
                </c:pt>
                <c:pt idx="9">
                  <c:v>32</c:v>
                </c:pt>
                <c:pt idx="10">
                  <c:v>34</c:v>
                </c:pt>
                <c:pt idx="11">
                  <c:v>36</c:v>
                </c:pt>
                <c:pt idx="12">
                  <c:v>39</c:v>
                </c:pt>
                <c:pt idx="13">
                  <c:v>42</c:v>
                </c:pt>
                <c:pt idx="14">
                  <c:v>47</c:v>
                </c:pt>
                <c:pt idx="15">
                  <c:v>53</c:v>
                </c:pt>
                <c:pt idx="16">
                  <c:v>60</c:v>
                </c:pt>
                <c:pt idx="17">
                  <c:v>63</c:v>
                </c:pt>
                <c:pt idx="18">
                  <c:v>62</c:v>
                </c:pt>
                <c:pt idx="19">
                  <c:v>67</c:v>
                </c:pt>
                <c:pt idx="20">
                  <c:v>67</c:v>
                </c:pt>
                <c:pt idx="21">
                  <c:v>75</c:v>
                </c:pt>
                <c:pt idx="22">
                  <c:v>85</c:v>
                </c:pt>
                <c:pt idx="23">
                  <c:v>101</c:v>
                </c:pt>
                <c:pt idx="24">
                  <c:v>101</c:v>
                </c:pt>
                <c:pt idx="25">
                  <c:v>111</c:v>
                </c:pt>
                <c:pt idx="26">
                  <c:v>115</c:v>
                </c:pt>
                <c:pt idx="27">
                  <c:v>135</c:v>
                </c:pt>
                <c:pt idx="28">
                  <c:v>156</c:v>
                </c:pt>
                <c:pt idx="29">
                  <c:v>176</c:v>
                </c:pt>
                <c:pt idx="30">
                  <c:v>202</c:v>
                </c:pt>
                <c:pt idx="31">
                  <c:v>172</c:v>
                </c:pt>
                <c:pt idx="32">
                  <c:v>167</c:v>
                </c:pt>
                <c:pt idx="33">
                  <c:v>163</c:v>
                </c:pt>
                <c:pt idx="34">
                  <c:v>173</c:v>
                </c:pt>
                <c:pt idx="35">
                  <c:v>175</c:v>
                </c:pt>
                <c:pt idx="36">
                  <c:v>208</c:v>
                </c:pt>
                <c:pt idx="37">
                  <c:v>249</c:v>
                </c:pt>
                <c:pt idx="38">
                  <c:v>279</c:v>
                </c:pt>
                <c:pt idx="39">
                  <c:v>291</c:v>
                </c:pt>
                <c:pt idx="40">
                  <c:v>333</c:v>
                </c:pt>
                <c:pt idx="41">
                  <c:v>338</c:v>
                </c:pt>
                <c:pt idx="42">
                  <c:v>376</c:v>
                </c:pt>
                <c:pt idx="43">
                  <c:v>375</c:v>
                </c:pt>
                <c:pt idx="44">
                  <c:v>405</c:v>
                </c:pt>
                <c:pt idx="45">
                  <c:v>484.90499999999997</c:v>
                </c:pt>
                <c:pt idx="46">
                  <c:v>523.745</c:v>
                </c:pt>
                <c:pt idx="47">
                  <c:v>524.84699999999998</c:v>
                </c:pt>
                <c:pt idx="48">
                  <c:v>528.51400000000001</c:v>
                </c:pt>
                <c:pt idx="49">
                  <c:v>552.23099999999999</c:v>
                </c:pt>
                <c:pt idx="50">
                  <c:v>570.98800000000006</c:v>
                </c:pt>
                <c:pt idx="51">
                  <c:v>562.23199999999997</c:v>
                </c:pt>
                <c:pt idx="52">
                  <c:v>588.75</c:v>
                </c:pt>
                <c:pt idx="53">
                  <c:v>646.41300000000001</c:v>
                </c:pt>
                <c:pt idx="54">
                  <c:v>769.41399999999999</c:v>
                </c:pt>
                <c:pt idx="55">
                  <c:v>816.98800000000006</c:v>
                </c:pt>
                <c:pt idx="56">
                  <c:v>883.26599999999996</c:v>
                </c:pt>
                <c:pt idx="57">
                  <c:v>1022.58</c:v>
                </c:pt>
                <c:pt idx="58">
                  <c:v>1122.3399999999999</c:v>
                </c:pt>
                <c:pt idx="59">
                  <c:v>1010.31</c:v>
                </c:pt>
                <c:pt idx="60">
                  <c:v>1098.73</c:v>
                </c:pt>
                <c:pt idx="61">
                  <c:v>1230.97</c:v>
                </c:pt>
                <c:pt idx="62">
                  <c:v>1286.53</c:v>
                </c:pt>
                <c:pt idx="63">
                  <c:v>1380.26</c:v>
                </c:pt>
                <c:pt idx="64">
                  <c:v>1453.29</c:v>
                </c:pt>
                <c:pt idx="65">
                  <c:v>1402.81</c:v>
                </c:pt>
                <c:pt idx="66">
                  <c:v>1422.15</c:v>
                </c:pt>
                <c:pt idx="67">
                  <c:v>1536.14</c:v>
                </c:pt>
                <c:pt idx="68">
                  <c:v>1649.26</c:v>
                </c:pt>
              </c:numCache>
            </c:numRef>
          </c:val>
          <c:smooth val="0"/>
          <c:extLst>
            <c:ext xmlns:c16="http://schemas.microsoft.com/office/drawing/2014/chart" uri="{C3380CC4-5D6E-409C-BE32-E72D297353CC}">
              <c16:uniqueId val="{00000001-5D76-462A-81DE-0C0B4A7274F8}"/>
            </c:ext>
          </c:extLst>
        </c:ser>
        <c:dLbls>
          <c:showLegendKey val="0"/>
          <c:showVal val="0"/>
          <c:showCatName val="0"/>
          <c:showSerName val="0"/>
          <c:showPercent val="0"/>
          <c:showBubbleSize val="0"/>
        </c:dLbls>
        <c:smooth val="0"/>
        <c:axId val="526740160"/>
        <c:axId val="526736632"/>
      </c:lineChart>
      <c:catAx>
        <c:axId val="52674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526736632"/>
        <c:crosses val="autoZero"/>
        <c:auto val="1"/>
        <c:lblAlgn val="ctr"/>
        <c:lblOffset val="100"/>
        <c:tickLblSkip val="3"/>
        <c:tickMarkSkip val="1"/>
        <c:noMultiLvlLbl val="0"/>
      </c:catAx>
      <c:valAx>
        <c:axId val="526736632"/>
        <c:scaling>
          <c:orientation val="minMax"/>
          <c:max val="1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526740160"/>
        <c:crosses val="autoZero"/>
        <c:crossBetween val="between"/>
      </c:valAx>
      <c:spPr>
        <a:noFill/>
        <a:ln>
          <a:noFill/>
        </a:ln>
        <a:effectLst/>
      </c:spPr>
    </c:plotArea>
    <c:legend>
      <c:legendPos val="b"/>
      <c:layout>
        <c:manualLayout>
          <c:xMode val="edge"/>
          <c:yMode val="edge"/>
          <c:x val="5.259005452100203E-2"/>
          <c:y val="2.8692561163815678E-2"/>
          <c:w val="0.26517528001704288"/>
          <c:h val="0.135521682508933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63</c:v>
                </c:pt>
                <c:pt idx="1">
                  <c:v>61</c:v>
                </c:pt>
                <c:pt idx="2">
                  <c:v>69</c:v>
                </c:pt>
                <c:pt idx="3">
                  <c:v>77</c:v>
                </c:pt>
                <c:pt idx="4">
                  <c:v>81</c:v>
                </c:pt>
                <c:pt idx="5">
                  <c:v>92</c:v>
                </c:pt>
                <c:pt idx="6">
                  <c:v>118</c:v>
                </c:pt>
                <c:pt idx="7">
                  <c:v>112</c:v>
                </c:pt>
                <c:pt idx="8">
                  <c:v>91</c:v>
                </c:pt>
                <c:pt idx="9">
                  <c:v>79</c:v>
                </c:pt>
                <c:pt idx="10">
                  <c:v>68</c:v>
                </c:pt>
                <c:pt idx="11">
                  <c:v>71</c:v>
                </c:pt>
              </c:numCache>
            </c:numRef>
          </c:val>
          <c:extLst>
            <c:ext xmlns:c16="http://schemas.microsoft.com/office/drawing/2014/chart" uri="{C3380CC4-5D6E-409C-BE32-E72D297353CC}">
              <c16:uniqueId val="{00000000-74F6-45F4-90FE-D6900B06DD00}"/>
            </c:ext>
          </c:extLst>
        </c:ser>
        <c:dLbls>
          <c:showLegendKey val="0"/>
          <c:showVal val="0"/>
          <c:showCatName val="0"/>
          <c:showSerName val="0"/>
          <c:showPercent val="0"/>
          <c:showBubbleSize val="0"/>
        </c:dLbls>
        <c:gapWidth val="219"/>
        <c:overlap val="-27"/>
        <c:axId val="333049592"/>
        <c:axId val="333043320"/>
      </c:barChart>
      <c:catAx>
        <c:axId val="3330495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3043320"/>
        <c:crosses val="autoZero"/>
        <c:auto val="1"/>
        <c:lblAlgn val="ctr"/>
        <c:lblOffset val="100"/>
        <c:noMultiLvlLbl val="0"/>
      </c:catAx>
      <c:valAx>
        <c:axId val="333043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304959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33498759305224E-2"/>
          <c:y val="3.2128514056224897E-2"/>
          <c:w val="0.76795136079287041"/>
          <c:h val="0.8795180722891579"/>
        </c:manualLayout>
      </c:layout>
      <c:barChart>
        <c:barDir val="col"/>
        <c:grouping val="percentStacked"/>
        <c:varyColors val="0"/>
        <c:ser>
          <c:idx val="0"/>
          <c:order val="0"/>
          <c:tx>
            <c:strRef>
              <c:f>Sheet1!$B$1</c:f>
              <c:strCache>
                <c:ptCount val="1"/>
                <c:pt idx="0">
                  <c:v>Europe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Sheet1!$A$2:$A$59</c:f>
              <c:numCache>
                <c:formatCode>General</c:formatCode>
                <c:ptCount val="16"/>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2014</c:v>
                </c:pt>
                <c:pt idx="15">
                  <c:v>2015</c:v>
                </c:pt>
              </c:numCache>
            </c:numRef>
          </c:cat>
          <c:val>
            <c:numRef>
              <c:f>Sheet1!$B$2:$B$59</c:f>
              <c:numCache>
                <c:formatCode>General</c:formatCode>
                <c:ptCount val="16"/>
                <c:pt idx="0">
                  <c:v>67</c:v>
                </c:pt>
                <c:pt idx="1">
                  <c:v>71</c:v>
                </c:pt>
                <c:pt idx="2">
                  <c:v>73</c:v>
                </c:pt>
                <c:pt idx="3">
                  <c:v>74</c:v>
                </c:pt>
                <c:pt idx="4">
                  <c:v>68</c:v>
                </c:pt>
                <c:pt idx="5">
                  <c:v>69</c:v>
                </c:pt>
                <c:pt idx="6">
                  <c:v>65</c:v>
                </c:pt>
                <c:pt idx="7">
                  <c:v>65</c:v>
                </c:pt>
                <c:pt idx="8">
                  <c:v>62</c:v>
                </c:pt>
                <c:pt idx="9">
                  <c:v>60</c:v>
                </c:pt>
                <c:pt idx="10">
                  <c:v>58</c:v>
                </c:pt>
                <c:pt idx="11">
                  <c:v>55</c:v>
                </c:pt>
                <c:pt idx="12">
                  <c:v>51</c:v>
                </c:pt>
                <c:pt idx="13">
                  <c:v>52.1</c:v>
                </c:pt>
                <c:pt idx="14">
                  <c:v>51</c:v>
                </c:pt>
                <c:pt idx="15">
                  <c:v>51</c:v>
                </c:pt>
              </c:numCache>
            </c:numRef>
          </c:val>
          <c:extLst>
            <c:ext xmlns:c16="http://schemas.microsoft.com/office/drawing/2014/chart" uri="{C3380CC4-5D6E-409C-BE32-E72D297353CC}">
              <c16:uniqueId val="{00000000-339F-4AA5-86CC-5100D7FE7D1F}"/>
            </c:ext>
          </c:extLst>
        </c:ser>
        <c:ser>
          <c:idx val="1"/>
          <c:order val="1"/>
          <c:tx>
            <c:strRef>
              <c:f>Sheet1!$C$1</c:f>
              <c:strCache>
                <c:ptCount val="1"/>
                <c:pt idx="0">
                  <c:v>Americas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Sheet1!$A$2:$A$59</c:f>
              <c:numCache>
                <c:formatCode>General</c:formatCode>
                <c:ptCount val="16"/>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2014</c:v>
                </c:pt>
                <c:pt idx="15">
                  <c:v>2015</c:v>
                </c:pt>
              </c:numCache>
            </c:numRef>
          </c:cat>
          <c:val>
            <c:numRef>
              <c:f>Sheet1!$C$2:$C$59</c:f>
              <c:numCache>
                <c:formatCode>General</c:formatCode>
                <c:ptCount val="16"/>
                <c:pt idx="0">
                  <c:v>30</c:v>
                </c:pt>
                <c:pt idx="1">
                  <c:v>26</c:v>
                </c:pt>
                <c:pt idx="2">
                  <c:v>24</c:v>
                </c:pt>
                <c:pt idx="3">
                  <c:v>21</c:v>
                </c:pt>
                <c:pt idx="4">
                  <c:v>25</c:v>
                </c:pt>
                <c:pt idx="5">
                  <c:v>23</c:v>
                </c:pt>
                <c:pt idx="6">
                  <c:v>21</c:v>
                </c:pt>
                <c:pt idx="7">
                  <c:v>20</c:v>
                </c:pt>
                <c:pt idx="8">
                  <c:v>20</c:v>
                </c:pt>
                <c:pt idx="9">
                  <c:v>19</c:v>
                </c:pt>
                <c:pt idx="10">
                  <c:v>18</c:v>
                </c:pt>
                <c:pt idx="11">
                  <c:v>16.7</c:v>
                </c:pt>
                <c:pt idx="12">
                  <c:v>16</c:v>
                </c:pt>
                <c:pt idx="13">
                  <c:v>15.5</c:v>
                </c:pt>
                <c:pt idx="14">
                  <c:v>16</c:v>
                </c:pt>
                <c:pt idx="15">
                  <c:v>16</c:v>
                </c:pt>
              </c:numCache>
            </c:numRef>
          </c:val>
          <c:extLst>
            <c:ext xmlns:c16="http://schemas.microsoft.com/office/drawing/2014/chart" uri="{C3380CC4-5D6E-409C-BE32-E72D297353CC}">
              <c16:uniqueId val="{00000001-339F-4AA5-86CC-5100D7FE7D1F}"/>
            </c:ext>
          </c:extLst>
        </c:ser>
        <c:ser>
          <c:idx val="2"/>
          <c:order val="2"/>
          <c:tx>
            <c:strRef>
              <c:f>Sheet1!$D$1</c:f>
              <c:strCache>
                <c:ptCount val="1"/>
                <c:pt idx="0">
                  <c:v>Asia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Sheet1!$A$2:$A$59</c:f>
              <c:numCache>
                <c:formatCode>General</c:formatCode>
                <c:ptCount val="16"/>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2014</c:v>
                </c:pt>
                <c:pt idx="15">
                  <c:v>2015</c:v>
                </c:pt>
              </c:numCache>
            </c:numRef>
          </c:cat>
          <c:val>
            <c:numRef>
              <c:f>Sheet1!$D$2:$D$59</c:f>
              <c:numCache>
                <c:formatCode>General</c:formatCode>
                <c:ptCount val="16"/>
                <c:pt idx="0">
                  <c:v>1</c:v>
                </c:pt>
                <c:pt idx="1">
                  <c:v>1</c:v>
                </c:pt>
                <c:pt idx="2">
                  <c:v>1</c:v>
                </c:pt>
                <c:pt idx="3">
                  <c:v>2</c:v>
                </c:pt>
                <c:pt idx="4">
                  <c:v>3</c:v>
                </c:pt>
                <c:pt idx="5">
                  <c:v>4</c:v>
                </c:pt>
                <c:pt idx="6">
                  <c:v>8</c:v>
                </c:pt>
                <c:pt idx="7">
                  <c:v>10</c:v>
                </c:pt>
                <c:pt idx="8">
                  <c:v>12</c:v>
                </c:pt>
                <c:pt idx="9">
                  <c:v>14</c:v>
                </c:pt>
                <c:pt idx="10">
                  <c:v>16</c:v>
                </c:pt>
                <c:pt idx="11">
                  <c:v>19</c:v>
                </c:pt>
                <c:pt idx="12">
                  <c:v>22</c:v>
                </c:pt>
                <c:pt idx="13">
                  <c:v>23</c:v>
                </c:pt>
                <c:pt idx="14">
                  <c:v>23</c:v>
                </c:pt>
                <c:pt idx="15">
                  <c:v>23</c:v>
                </c:pt>
              </c:numCache>
            </c:numRef>
          </c:val>
          <c:extLst>
            <c:ext xmlns:c16="http://schemas.microsoft.com/office/drawing/2014/chart" uri="{C3380CC4-5D6E-409C-BE32-E72D297353CC}">
              <c16:uniqueId val="{00000002-339F-4AA5-86CC-5100D7FE7D1F}"/>
            </c:ext>
          </c:extLst>
        </c:ser>
        <c:ser>
          <c:idx val="3"/>
          <c:order val="3"/>
          <c:tx>
            <c:strRef>
              <c:f>Sheet1!$E$1</c:f>
              <c:strCache>
                <c:ptCount val="1"/>
                <c:pt idx="0">
                  <c:v>Africa</c:v>
                </c:pt>
              </c:strCache>
            </c:strRef>
          </c:tx>
          <c:spPr>
            <a:solidFill>
              <a:schemeClr val="accent4"/>
            </a:solidFill>
            <a:ln>
              <a:noFill/>
            </a:ln>
            <a:effectLst/>
          </c:spPr>
          <c:invertIfNegative val="0"/>
          <c:cat>
            <c:numRef>
              <c:f>Sheet1!$A$2:$A$59</c:f>
              <c:numCache>
                <c:formatCode>General</c:formatCode>
                <c:ptCount val="16"/>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2014</c:v>
                </c:pt>
                <c:pt idx="15">
                  <c:v>2015</c:v>
                </c:pt>
              </c:numCache>
            </c:numRef>
          </c:cat>
          <c:val>
            <c:numRef>
              <c:f>Sheet1!$E$2:$E$59</c:f>
              <c:numCache>
                <c:formatCode>General</c:formatCode>
                <c:ptCount val="16"/>
                <c:pt idx="0">
                  <c:v>2</c:v>
                </c:pt>
                <c:pt idx="1">
                  <c:v>1</c:v>
                </c:pt>
                <c:pt idx="2">
                  <c:v>1</c:v>
                </c:pt>
                <c:pt idx="3">
                  <c:v>1</c:v>
                </c:pt>
                <c:pt idx="4">
                  <c:v>1</c:v>
                </c:pt>
                <c:pt idx="5">
                  <c:v>2</c:v>
                </c:pt>
                <c:pt idx="6">
                  <c:v>3</c:v>
                </c:pt>
                <c:pt idx="7">
                  <c:v>3</c:v>
                </c:pt>
                <c:pt idx="8">
                  <c:v>3</c:v>
                </c:pt>
                <c:pt idx="9">
                  <c:v>4</c:v>
                </c:pt>
                <c:pt idx="10">
                  <c:v>3.8</c:v>
                </c:pt>
                <c:pt idx="11">
                  <c:v>4.4000000000000004</c:v>
                </c:pt>
                <c:pt idx="12">
                  <c:v>5</c:v>
                </c:pt>
                <c:pt idx="13">
                  <c:v>5</c:v>
                </c:pt>
                <c:pt idx="14">
                  <c:v>5</c:v>
                </c:pt>
                <c:pt idx="15">
                  <c:v>5</c:v>
                </c:pt>
              </c:numCache>
            </c:numRef>
          </c:val>
          <c:extLst>
            <c:ext xmlns:c16="http://schemas.microsoft.com/office/drawing/2014/chart" uri="{C3380CC4-5D6E-409C-BE32-E72D297353CC}">
              <c16:uniqueId val="{00000003-339F-4AA5-86CC-5100D7FE7D1F}"/>
            </c:ext>
          </c:extLst>
        </c:ser>
        <c:ser>
          <c:idx val="4"/>
          <c:order val="4"/>
          <c:tx>
            <c:strRef>
              <c:f>Sheet1!$F$1</c:f>
              <c:strCache>
                <c:ptCount val="1"/>
                <c:pt idx="0">
                  <c:v>Middle East</c:v>
                </c:pt>
              </c:strCache>
            </c:strRef>
          </c:tx>
          <c:spPr>
            <a:solidFill>
              <a:schemeClr val="accent5"/>
            </a:solidFill>
            <a:ln>
              <a:noFill/>
            </a:ln>
            <a:effectLst/>
          </c:spPr>
          <c:invertIfNegative val="0"/>
          <c:cat>
            <c:numRef>
              <c:f>Sheet1!$A$2:$A$59</c:f>
              <c:numCache>
                <c:formatCode>General</c:formatCode>
                <c:ptCount val="16"/>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2014</c:v>
                </c:pt>
                <c:pt idx="15">
                  <c:v>2015</c:v>
                </c:pt>
              </c:numCache>
            </c:numRef>
          </c:cat>
          <c:val>
            <c:numRef>
              <c:f>Sheet1!$F$2:$F$59</c:f>
              <c:numCache>
                <c:formatCode>General</c:formatCode>
                <c:ptCount val="16"/>
                <c:pt idx="0">
                  <c:v>0</c:v>
                </c:pt>
                <c:pt idx="1">
                  <c:v>0</c:v>
                </c:pt>
                <c:pt idx="2">
                  <c:v>0</c:v>
                </c:pt>
                <c:pt idx="3">
                  <c:v>0</c:v>
                </c:pt>
                <c:pt idx="4">
                  <c:v>0</c:v>
                </c:pt>
                <c:pt idx="5">
                  <c:v>0</c:v>
                </c:pt>
                <c:pt idx="6">
                  <c:v>0</c:v>
                </c:pt>
                <c:pt idx="7">
                  <c:v>2</c:v>
                </c:pt>
                <c:pt idx="8">
                  <c:v>2.2000000000000002</c:v>
                </c:pt>
                <c:pt idx="9">
                  <c:v>2.5</c:v>
                </c:pt>
                <c:pt idx="10">
                  <c:v>3.6</c:v>
                </c:pt>
                <c:pt idx="11">
                  <c:v>4.7</c:v>
                </c:pt>
                <c:pt idx="12">
                  <c:v>6</c:v>
                </c:pt>
                <c:pt idx="13">
                  <c:v>4.4000000000000004</c:v>
                </c:pt>
                <c:pt idx="14">
                  <c:v>5</c:v>
                </c:pt>
                <c:pt idx="15">
                  <c:v>6</c:v>
                </c:pt>
              </c:numCache>
            </c:numRef>
          </c:val>
          <c:extLst>
            <c:ext xmlns:c16="http://schemas.microsoft.com/office/drawing/2014/chart" uri="{C3380CC4-5D6E-409C-BE32-E72D297353CC}">
              <c16:uniqueId val="{00000004-339F-4AA5-86CC-5100D7FE7D1F}"/>
            </c:ext>
          </c:extLst>
        </c:ser>
        <c:dLbls>
          <c:showLegendKey val="0"/>
          <c:showVal val="0"/>
          <c:showCatName val="0"/>
          <c:showSerName val="0"/>
          <c:showPercent val="0"/>
          <c:showBubbleSize val="0"/>
        </c:dLbls>
        <c:gapWidth val="150"/>
        <c:overlap val="100"/>
        <c:axId val="526713896"/>
        <c:axId val="526712720"/>
      </c:barChart>
      <c:catAx>
        <c:axId val="52671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526712720"/>
        <c:crosses val="autoZero"/>
        <c:auto val="1"/>
        <c:lblAlgn val="ctr"/>
        <c:lblOffset val="100"/>
        <c:tickLblSkip val="1"/>
        <c:tickMarkSkip val="1"/>
        <c:noMultiLvlLbl val="0"/>
      </c:catAx>
      <c:valAx>
        <c:axId val="526712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526713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1"/>
          <c:tx>
            <c:strRef>
              <c:f>Sheet1!$B$1</c:f>
              <c:strCache>
                <c:ptCount val="1"/>
                <c:pt idx="0">
                  <c:v>2011</c:v>
                </c:pt>
              </c:strCache>
            </c:strRef>
          </c:tx>
          <c:spPr>
            <a:solidFill>
              <a:schemeClr val="accent5"/>
            </a:solidFill>
            <a:ln>
              <a:noFill/>
            </a:ln>
            <a:effectLst/>
          </c:spPr>
          <c:invertIfNegative val="0"/>
          <c:cat>
            <c:strRef>
              <c:f>Sheet1!$A$2:$A$27</c:f>
              <c:strCache>
                <c:ptCount val="26"/>
                <c:pt idx="0">
                  <c:v>Japan</c:v>
                </c:pt>
                <c:pt idx="1">
                  <c:v>Singapore</c:v>
                </c:pt>
                <c:pt idx="2">
                  <c:v>Germany</c:v>
                </c:pt>
                <c:pt idx="3">
                  <c:v>Denmark</c:v>
                </c:pt>
                <c:pt idx="4">
                  <c:v>France</c:v>
                </c:pt>
                <c:pt idx="5">
                  <c:v>South Korea</c:v>
                </c:pt>
                <c:pt idx="6">
                  <c:v>United Kingdom</c:v>
                </c:pt>
                <c:pt idx="7">
                  <c:v>United States</c:v>
                </c:pt>
                <c:pt idx="8">
                  <c:v>Canada</c:v>
                </c:pt>
                <c:pt idx="9">
                  <c:v>Switzerland</c:v>
                </c:pt>
                <c:pt idx="10">
                  <c:v>Australia</c:v>
                </c:pt>
                <c:pt idx="11">
                  <c:v>Malaysia</c:v>
                </c:pt>
                <c:pt idx="12">
                  <c:v>Brazil</c:v>
                </c:pt>
                <c:pt idx="13">
                  <c:v>Hong Kong</c:v>
                </c:pt>
                <c:pt idx="14">
                  <c:v>Israel</c:v>
                </c:pt>
                <c:pt idx="15">
                  <c:v>UAE</c:v>
                </c:pt>
                <c:pt idx="16">
                  <c:v>Russia</c:v>
                </c:pt>
                <c:pt idx="17">
                  <c:v>South Africa</c:v>
                </c:pt>
                <c:pt idx="18">
                  <c:v>Thailand</c:v>
                </c:pt>
                <c:pt idx="19">
                  <c:v>China</c:v>
                </c:pt>
                <c:pt idx="20">
                  <c:v>India</c:v>
                </c:pt>
                <c:pt idx="21">
                  <c:v>Vietnam</c:v>
                </c:pt>
                <c:pt idx="22">
                  <c:v>Egypt</c:v>
                </c:pt>
                <c:pt idx="23">
                  <c:v>Iran</c:v>
                </c:pt>
                <c:pt idx="24">
                  <c:v>Pakistan</c:v>
                </c:pt>
                <c:pt idx="25">
                  <c:v>Afghanistan</c:v>
                </c:pt>
              </c:strCache>
            </c:strRef>
          </c:cat>
          <c:val>
            <c:numRef>
              <c:f>Sheet1!$B$2:$B$27</c:f>
              <c:numCache>
                <c:formatCode>General</c:formatCode>
                <c:ptCount val="26"/>
                <c:pt idx="0">
                  <c:v>170</c:v>
                </c:pt>
                <c:pt idx="1">
                  <c:v>164</c:v>
                </c:pt>
                <c:pt idx="2">
                  <c:v>172</c:v>
                </c:pt>
                <c:pt idx="3">
                  <c:v>173</c:v>
                </c:pt>
                <c:pt idx="4">
                  <c:v>171</c:v>
                </c:pt>
                <c:pt idx="5">
                  <c:v>163</c:v>
                </c:pt>
                <c:pt idx="6">
                  <c:v>171</c:v>
                </c:pt>
                <c:pt idx="7">
                  <c:v>169</c:v>
                </c:pt>
                <c:pt idx="8">
                  <c:v>164</c:v>
                </c:pt>
                <c:pt idx="9">
                  <c:v>167</c:v>
                </c:pt>
                <c:pt idx="10">
                  <c:v>166</c:v>
                </c:pt>
                <c:pt idx="11">
                  <c:v>158</c:v>
                </c:pt>
                <c:pt idx="12">
                  <c:v>140</c:v>
                </c:pt>
                <c:pt idx="13">
                  <c:v>149</c:v>
                </c:pt>
                <c:pt idx="14">
                  <c:v>142</c:v>
                </c:pt>
                <c:pt idx="15">
                  <c:v>67</c:v>
                </c:pt>
                <c:pt idx="16">
                  <c:v>89</c:v>
                </c:pt>
                <c:pt idx="17">
                  <c:v>92</c:v>
                </c:pt>
                <c:pt idx="18">
                  <c:v>63</c:v>
                </c:pt>
                <c:pt idx="19">
                  <c:v>40</c:v>
                </c:pt>
                <c:pt idx="20">
                  <c:v>53</c:v>
                </c:pt>
                <c:pt idx="21">
                  <c:v>42</c:v>
                </c:pt>
                <c:pt idx="22">
                  <c:v>41</c:v>
                </c:pt>
                <c:pt idx="23">
                  <c:v>36</c:v>
                </c:pt>
                <c:pt idx="24">
                  <c:v>31</c:v>
                </c:pt>
                <c:pt idx="25">
                  <c:v>24</c:v>
                </c:pt>
              </c:numCache>
            </c:numRef>
          </c:val>
          <c:extLst>
            <c:ext xmlns:c16="http://schemas.microsoft.com/office/drawing/2014/chart" uri="{C3380CC4-5D6E-409C-BE32-E72D297353CC}">
              <c16:uniqueId val="{00000000-DDDC-44C5-879E-FB82EFD21073}"/>
            </c:ext>
          </c:extLst>
        </c:ser>
        <c:ser>
          <c:idx val="2"/>
          <c:order val="2"/>
          <c:tx>
            <c:strRef>
              <c:f>Sheet1!$D$1</c:f>
              <c:strCache>
                <c:ptCount val="1"/>
                <c:pt idx="0">
                  <c:v>2018</c:v>
                </c:pt>
              </c:strCache>
            </c:strRef>
          </c:tx>
          <c:spPr>
            <a:solidFill>
              <a:schemeClr val="accent6"/>
            </a:solidFill>
            <a:ln>
              <a:noFill/>
            </a:ln>
            <a:effectLst/>
          </c:spPr>
          <c:invertIfNegative val="0"/>
          <c:cat>
            <c:strRef>
              <c:f>Sheet1!$A$2:$A$27</c:f>
              <c:strCache>
                <c:ptCount val="26"/>
                <c:pt idx="0">
                  <c:v>Japan</c:v>
                </c:pt>
                <c:pt idx="1">
                  <c:v>Singapore</c:v>
                </c:pt>
                <c:pt idx="2">
                  <c:v>Germany</c:v>
                </c:pt>
                <c:pt idx="3">
                  <c:v>Denmark</c:v>
                </c:pt>
                <c:pt idx="4">
                  <c:v>France</c:v>
                </c:pt>
                <c:pt idx="5">
                  <c:v>South Korea</c:v>
                </c:pt>
                <c:pt idx="6">
                  <c:v>United Kingdom</c:v>
                </c:pt>
                <c:pt idx="7">
                  <c:v>United States</c:v>
                </c:pt>
                <c:pt idx="8">
                  <c:v>Canada</c:v>
                </c:pt>
                <c:pt idx="9">
                  <c:v>Switzerland</c:v>
                </c:pt>
                <c:pt idx="10">
                  <c:v>Australia</c:v>
                </c:pt>
                <c:pt idx="11">
                  <c:v>Malaysia</c:v>
                </c:pt>
                <c:pt idx="12">
                  <c:v>Brazil</c:v>
                </c:pt>
                <c:pt idx="13">
                  <c:v>Hong Kong</c:v>
                </c:pt>
                <c:pt idx="14">
                  <c:v>Israel</c:v>
                </c:pt>
                <c:pt idx="15">
                  <c:v>UAE</c:v>
                </c:pt>
                <c:pt idx="16">
                  <c:v>Russia</c:v>
                </c:pt>
                <c:pt idx="17">
                  <c:v>South Africa</c:v>
                </c:pt>
                <c:pt idx="18">
                  <c:v>Thailand</c:v>
                </c:pt>
                <c:pt idx="19">
                  <c:v>China</c:v>
                </c:pt>
                <c:pt idx="20">
                  <c:v>India</c:v>
                </c:pt>
                <c:pt idx="21">
                  <c:v>Vietnam</c:v>
                </c:pt>
                <c:pt idx="22">
                  <c:v>Egypt</c:v>
                </c:pt>
                <c:pt idx="23">
                  <c:v>Iran</c:v>
                </c:pt>
                <c:pt idx="24">
                  <c:v>Pakistan</c:v>
                </c:pt>
                <c:pt idx="25">
                  <c:v>Afghanistan</c:v>
                </c:pt>
              </c:strCache>
            </c:strRef>
          </c:cat>
          <c:val>
            <c:numRef>
              <c:f>Sheet1!$D$2:$D$27</c:f>
              <c:numCache>
                <c:formatCode>General</c:formatCode>
                <c:ptCount val="26"/>
                <c:pt idx="0">
                  <c:v>189</c:v>
                </c:pt>
                <c:pt idx="1">
                  <c:v>189</c:v>
                </c:pt>
                <c:pt idx="2">
                  <c:v>188</c:v>
                </c:pt>
                <c:pt idx="3">
                  <c:v>187</c:v>
                </c:pt>
                <c:pt idx="4">
                  <c:v>187</c:v>
                </c:pt>
                <c:pt idx="5">
                  <c:v>187</c:v>
                </c:pt>
                <c:pt idx="6">
                  <c:v>186</c:v>
                </c:pt>
                <c:pt idx="7">
                  <c:v>186</c:v>
                </c:pt>
                <c:pt idx="8">
                  <c:v>185</c:v>
                </c:pt>
                <c:pt idx="9">
                  <c:v>185</c:v>
                </c:pt>
                <c:pt idx="10">
                  <c:v>183</c:v>
                </c:pt>
                <c:pt idx="11">
                  <c:v>180</c:v>
                </c:pt>
                <c:pt idx="12">
                  <c:v>170</c:v>
                </c:pt>
                <c:pt idx="13">
                  <c:v>169</c:v>
                </c:pt>
                <c:pt idx="14">
                  <c:v>161</c:v>
                </c:pt>
                <c:pt idx="15">
                  <c:v>158</c:v>
                </c:pt>
                <c:pt idx="16">
                  <c:v>118</c:v>
                </c:pt>
                <c:pt idx="17">
                  <c:v>102</c:v>
                </c:pt>
                <c:pt idx="18">
                  <c:v>76</c:v>
                </c:pt>
                <c:pt idx="19">
                  <c:v>72</c:v>
                </c:pt>
                <c:pt idx="20">
                  <c:v>59</c:v>
                </c:pt>
                <c:pt idx="21">
                  <c:v>51</c:v>
                </c:pt>
                <c:pt idx="22">
                  <c:v>50</c:v>
                </c:pt>
                <c:pt idx="23">
                  <c:v>43</c:v>
                </c:pt>
                <c:pt idx="24">
                  <c:v>33</c:v>
                </c:pt>
                <c:pt idx="25">
                  <c:v>30</c:v>
                </c:pt>
              </c:numCache>
            </c:numRef>
          </c:val>
          <c:extLst>
            <c:ext xmlns:c16="http://schemas.microsoft.com/office/drawing/2014/chart" uri="{C3380CC4-5D6E-409C-BE32-E72D297353CC}">
              <c16:uniqueId val="{00000001-DDDC-44C5-879E-FB82EFD21073}"/>
            </c:ext>
          </c:extLst>
        </c:ser>
        <c:dLbls>
          <c:showLegendKey val="0"/>
          <c:showVal val="0"/>
          <c:showCatName val="0"/>
          <c:showSerName val="0"/>
          <c:showPercent val="0"/>
          <c:showBubbleSize val="0"/>
        </c:dLbls>
        <c:gapWidth val="182"/>
        <c:axId val="526709584"/>
        <c:axId val="526717424"/>
        <c:extLst>
          <c:ext xmlns:c15="http://schemas.microsoft.com/office/drawing/2012/chart" uri="{02D57815-91ED-43cb-92C2-25804820EDAC}">
            <c15:filteredBarSeries>
              <c15:ser>
                <c:idx val="1"/>
                <c:order val="0"/>
                <c:tx>
                  <c:strRef>
                    <c:extLst>
                      <c:ext uri="{02D57815-91ED-43cb-92C2-25804820EDAC}">
                        <c15:formulaRef>
                          <c15:sqref>Sheet1!$C$1</c15:sqref>
                        </c15:formulaRef>
                      </c:ext>
                    </c:extLst>
                    <c:strCache>
                      <c:ptCount val="1"/>
                      <c:pt idx="0">
                        <c:v>2015</c:v>
                      </c:pt>
                    </c:strCache>
                  </c:strRef>
                </c:tx>
                <c:spPr>
                  <a:solidFill>
                    <a:schemeClr val="accent2">
                      <a:lumMod val="50000"/>
                    </a:schemeClr>
                  </a:solidFill>
                  <a:ln>
                    <a:noFill/>
                  </a:ln>
                  <a:effectLst/>
                </c:spPr>
                <c:invertIfNegative val="0"/>
                <c:cat>
                  <c:strRef>
                    <c:extLst>
                      <c:ext uri="{02D57815-91ED-43cb-92C2-25804820EDAC}">
                        <c15:formulaRef>
                          <c15:sqref>Sheet1!$A$2:$A$27</c15:sqref>
                        </c15:formulaRef>
                      </c:ext>
                    </c:extLst>
                    <c:strCache>
                      <c:ptCount val="26"/>
                      <c:pt idx="0">
                        <c:v>Japan</c:v>
                      </c:pt>
                      <c:pt idx="1">
                        <c:v>Singapore</c:v>
                      </c:pt>
                      <c:pt idx="2">
                        <c:v>Germany</c:v>
                      </c:pt>
                      <c:pt idx="3">
                        <c:v>Denmark</c:v>
                      </c:pt>
                      <c:pt idx="4">
                        <c:v>France</c:v>
                      </c:pt>
                      <c:pt idx="5">
                        <c:v>South Korea</c:v>
                      </c:pt>
                      <c:pt idx="6">
                        <c:v>United Kingdom</c:v>
                      </c:pt>
                      <c:pt idx="7">
                        <c:v>United States</c:v>
                      </c:pt>
                      <c:pt idx="8">
                        <c:v>Canada</c:v>
                      </c:pt>
                      <c:pt idx="9">
                        <c:v>Switzerland</c:v>
                      </c:pt>
                      <c:pt idx="10">
                        <c:v>Australia</c:v>
                      </c:pt>
                      <c:pt idx="11">
                        <c:v>Malaysia</c:v>
                      </c:pt>
                      <c:pt idx="12">
                        <c:v>Brazil</c:v>
                      </c:pt>
                      <c:pt idx="13">
                        <c:v>Hong Kong</c:v>
                      </c:pt>
                      <c:pt idx="14">
                        <c:v>Israel</c:v>
                      </c:pt>
                      <c:pt idx="15">
                        <c:v>UAE</c:v>
                      </c:pt>
                      <c:pt idx="16">
                        <c:v>Russia</c:v>
                      </c:pt>
                      <c:pt idx="17">
                        <c:v>South Africa</c:v>
                      </c:pt>
                      <c:pt idx="18">
                        <c:v>Thailand</c:v>
                      </c:pt>
                      <c:pt idx="19">
                        <c:v>China</c:v>
                      </c:pt>
                      <c:pt idx="20">
                        <c:v>India</c:v>
                      </c:pt>
                      <c:pt idx="21">
                        <c:v>Vietnam</c:v>
                      </c:pt>
                      <c:pt idx="22">
                        <c:v>Egypt</c:v>
                      </c:pt>
                      <c:pt idx="23">
                        <c:v>Iran</c:v>
                      </c:pt>
                      <c:pt idx="24">
                        <c:v>Pakistan</c:v>
                      </c:pt>
                      <c:pt idx="25">
                        <c:v>Afghanistan</c:v>
                      </c:pt>
                    </c:strCache>
                  </c:strRef>
                </c:cat>
                <c:val>
                  <c:numRef>
                    <c:extLst>
                      <c:ext uri="{02D57815-91ED-43cb-92C2-25804820EDAC}">
                        <c15:formulaRef>
                          <c15:sqref>Sheet1!$C$2:$C$27</c15:sqref>
                        </c15:formulaRef>
                      </c:ext>
                    </c:extLst>
                    <c:numCache>
                      <c:formatCode>General</c:formatCode>
                      <c:ptCount val="26"/>
                      <c:pt idx="0">
                        <c:v>171</c:v>
                      </c:pt>
                      <c:pt idx="1">
                        <c:v>169</c:v>
                      </c:pt>
                      <c:pt idx="2">
                        <c:v>173</c:v>
                      </c:pt>
                      <c:pt idx="3">
                        <c:v>171</c:v>
                      </c:pt>
                      <c:pt idx="4">
                        <c:v>171</c:v>
                      </c:pt>
                      <c:pt idx="5">
                        <c:v>171</c:v>
                      </c:pt>
                      <c:pt idx="6">
                        <c:v>173</c:v>
                      </c:pt>
                      <c:pt idx="7">
                        <c:v>172</c:v>
                      </c:pt>
                      <c:pt idx="8">
                        <c:v>170</c:v>
                      </c:pt>
                      <c:pt idx="9">
                        <c:v>169</c:v>
                      </c:pt>
                      <c:pt idx="10">
                        <c:v>168</c:v>
                      </c:pt>
                      <c:pt idx="11">
                        <c:v>163</c:v>
                      </c:pt>
                      <c:pt idx="12">
                        <c:v>148</c:v>
                      </c:pt>
                      <c:pt idx="13">
                        <c:v>152</c:v>
                      </c:pt>
                      <c:pt idx="14">
                        <c:v>145</c:v>
                      </c:pt>
                      <c:pt idx="15">
                        <c:v>114</c:v>
                      </c:pt>
                      <c:pt idx="16">
                        <c:v>102</c:v>
                      </c:pt>
                      <c:pt idx="17">
                        <c:v>95</c:v>
                      </c:pt>
                      <c:pt idx="18">
                        <c:v>69</c:v>
                      </c:pt>
                      <c:pt idx="19">
                        <c:v>45</c:v>
                      </c:pt>
                      <c:pt idx="20">
                        <c:v>51</c:v>
                      </c:pt>
                      <c:pt idx="21">
                        <c:v>45</c:v>
                      </c:pt>
                      <c:pt idx="22">
                        <c:v>47</c:v>
                      </c:pt>
                      <c:pt idx="23">
                        <c:v>37</c:v>
                      </c:pt>
                      <c:pt idx="24">
                        <c:v>31</c:v>
                      </c:pt>
                      <c:pt idx="25">
                        <c:v>25</c:v>
                      </c:pt>
                    </c:numCache>
                  </c:numRef>
                </c:val>
                <c:extLst>
                  <c:ext xmlns:c16="http://schemas.microsoft.com/office/drawing/2014/chart" uri="{C3380CC4-5D6E-409C-BE32-E72D297353CC}">
                    <c16:uniqueId val="{00000002-DDDC-44C5-879E-FB82EFD21073}"/>
                  </c:ext>
                </c:extLst>
              </c15:ser>
            </c15:filteredBarSeries>
          </c:ext>
        </c:extLst>
      </c:barChart>
      <c:catAx>
        <c:axId val="52670958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526717424"/>
        <c:crosses val="autoZero"/>
        <c:auto val="1"/>
        <c:lblAlgn val="ctr"/>
        <c:lblOffset val="100"/>
        <c:noMultiLvlLbl val="0"/>
      </c:catAx>
      <c:valAx>
        <c:axId val="526717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5267095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C5001-0FA3-4572-B6F4-6DF6AFD8AFCE}"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F2BFA8CB-46F8-47BD-BA09-7240945A09E1}">
      <dgm:prSet phldrT="[Text]"/>
      <dgm:spPr/>
      <dgm:t>
        <a:bodyPr/>
        <a:lstStyle/>
        <a:p>
          <a:r>
            <a:rPr lang="en-US" dirty="0"/>
            <a:t>Producer services</a:t>
          </a:r>
        </a:p>
      </dgm:t>
    </dgm:pt>
    <dgm:pt modelId="{3D8538CE-CF30-4522-8C23-3308C5440D7C}" type="parTrans" cxnId="{103A4E7D-FA75-465C-89C4-26C2BB5D8A28}">
      <dgm:prSet/>
      <dgm:spPr/>
      <dgm:t>
        <a:bodyPr/>
        <a:lstStyle/>
        <a:p>
          <a:endParaRPr lang="en-US"/>
        </a:p>
      </dgm:t>
    </dgm:pt>
    <dgm:pt modelId="{B2BA1B1C-EE24-4736-824C-50FFADF41C0F}" type="sibTrans" cxnId="{103A4E7D-FA75-465C-89C4-26C2BB5D8A28}">
      <dgm:prSet/>
      <dgm:spPr/>
      <dgm:t>
        <a:bodyPr/>
        <a:lstStyle/>
        <a:p>
          <a:endParaRPr lang="en-US"/>
        </a:p>
      </dgm:t>
    </dgm:pt>
    <dgm:pt modelId="{D7137C97-9F67-4E68-85D6-F854D0E26E83}">
      <dgm:prSet phldrT="[Text]"/>
      <dgm:spPr/>
      <dgm:t>
        <a:bodyPr/>
        <a:lstStyle/>
        <a:p>
          <a:r>
            <a:rPr lang="en-US" dirty="0"/>
            <a:t>Finance, insurance and real estate (FIRE). Business services (legal, accounting, advertising).</a:t>
          </a:r>
        </a:p>
      </dgm:t>
    </dgm:pt>
    <dgm:pt modelId="{D7056D7A-E5C6-4CC5-9CD2-ED2F05511FD4}" type="parTrans" cxnId="{A81E8FE5-EA43-4BF4-AB5A-8217F76A808F}">
      <dgm:prSet/>
      <dgm:spPr/>
      <dgm:t>
        <a:bodyPr/>
        <a:lstStyle/>
        <a:p>
          <a:endParaRPr lang="en-US"/>
        </a:p>
      </dgm:t>
    </dgm:pt>
    <dgm:pt modelId="{74F74552-E762-4AB3-BF24-CEFF2CF842EA}" type="sibTrans" cxnId="{A81E8FE5-EA43-4BF4-AB5A-8217F76A808F}">
      <dgm:prSet/>
      <dgm:spPr/>
      <dgm:t>
        <a:bodyPr/>
        <a:lstStyle/>
        <a:p>
          <a:endParaRPr lang="en-US"/>
        </a:p>
      </dgm:t>
    </dgm:pt>
    <dgm:pt modelId="{09FA48A1-8183-43A6-9928-A4A8DF187AAE}">
      <dgm:prSet phldrT="[Text]"/>
      <dgm:spPr/>
      <dgm:t>
        <a:bodyPr/>
        <a:lstStyle/>
        <a:p>
          <a:r>
            <a:rPr lang="en-US" dirty="0"/>
            <a:t>Transportation and communication</a:t>
          </a:r>
        </a:p>
      </dgm:t>
    </dgm:pt>
    <dgm:pt modelId="{5EB959DF-1B0C-40B4-B92E-CAE370D244DA}" type="parTrans" cxnId="{D2494DE2-5ECB-4ACD-988B-5AAD6874497B}">
      <dgm:prSet/>
      <dgm:spPr/>
      <dgm:t>
        <a:bodyPr/>
        <a:lstStyle/>
        <a:p>
          <a:endParaRPr lang="en-US"/>
        </a:p>
      </dgm:t>
    </dgm:pt>
    <dgm:pt modelId="{6095256F-6567-46FF-8CE5-080491E7FAC0}" type="sibTrans" cxnId="{D2494DE2-5ECB-4ACD-988B-5AAD6874497B}">
      <dgm:prSet/>
      <dgm:spPr/>
      <dgm:t>
        <a:bodyPr/>
        <a:lstStyle/>
        <a:p>
          <a:endParaRPr lang="en-US"/>
        </a:p>
      </dgm:t>
    </dgm:pt>
    <dgm:pt modelId="{15E241D6-1F33-446E-A2FF-71BDB5F9E7F1}">
      <dgm:prSet phldrT="[Text]"/>
      <dgm:spPr/>
      <dgm:t>
        <a:bodyPr/>
        <a:lstStyle/>
        <a:p>
          <a:r>
            <a:rPr lang="en-US" dirty="0"/>
            <a:t>Mobility of passengers, freight and information.</a:t>
          </a:r>
        </a:p>
      </dgm:t>
    </dgm:pt>
    <dgm:pt modelId="{8A95DBA5-22DD-4F17-AB50-C719B4F4F175}" type="parTrans" cxnId="{529BD46A-BA81-492F-B144-819FE39E8CDE}">
      <dgm:prSet/>
      <dgm:spPr/>
      <dgm:t>
        <a:bodyPr/>
        <a:lstStyle/>
        <a:p>
          <a:endParaRPr lang="en-US"/>
        </a:p>
      </dgm:t>
    </dgm:pt>
    <dgm:pt modelId="{3FD5DE86-8B15-4F4A-BFD1-6AF175EE3CC7}" type="sibTrans" cxnId="{529BD46A-BA81-492F-B144-819FE39E8CDE}">
      <dgm:prSet/>
      <dgm:spPr/>
      <dgm:t>
        <a:bodyPr/>
        <a:lstStyle/>
        <a:p>
          <a:endParaRPr lang="en-US"/>
        </a:p>
      </dgm:t>
    </dgm:pt>
    <dgm:pt modelId="{0B0D5E0C-FA47-4A2E-8B9C-F90A33D4CA73}">
      <dgm:prSet phldrT="[Text]"/>
      <dgm:spPr/>
      <dgm:t>
        <a:bodyPr/>
        <a:lstStyle/>
        <a:p>
          <a:r>
            <a:rPr lang="en-US" dirty="0"/>
            <a:t>Wholesale and retail</a:t>
          </a:r>
        </a:p>
      </dgm:t>
    </dgm:pt>
    <dgm:pt modelId="{FDD4E447-0041-4D00-A27D-1F52D0798454}" type="parTrans" cxnId="{2CF475B4-D8C7-4A7E-B691-ECDB97FE6698}">
      <dgm:prSet/>
      <dgm:spPr/>
      <dgm:t>
        <a:bodyPr/>
        <a:lstStyle/>
        <a:p>
          <a:endParaRPr lang="en-US"/>
        </a:p>
      </dgm:t>
    </dgm:pt>
    <dgm:pt modelId="{7B08089F-AAC8-4803-880C-7079517433DE}" type="sibTrans" cxnId="{2CF475B4-D8C7-4A7E-B691-ECDB97FE6698}">
      <dgm:prSet/>
      <dgm:spPr/>
      <dgm:t>
        <a:bodyPr/>
        <a:lstStyle/>
        <a:p>
          <a:endParaRPr lang="en-US"/>
        </a:p>
      </dgm:t>
    </dgm:pt>
    <dgm:pt modelId="{C6B66B4E-F07C-428F-BC2E-7235CC2822EB}">
      <dgm:prSet phldrT="[Text]"/>
      <dgm:spPr/>
      <dgm:t>
        <a:bodyPr/>
        <a:lstStyle/>
        <a:p>
          <a:r>
            <a:rPr lang="en-US" dirty="0"/>
            <a:t>Intermediaries between producer and consumers.</a:t>
          </a:r>
        </a:p>
      </dgm:t>
    </dgm:pt>
    <dgm:pt modelId="{2B41B145-9BA8-408C-B81A-2BD9CFE543A0}" type="parTrans" cxnId="{25F4A20C-1760-4712-A6B4-7F439BB40110}">
      <dgm:prSet/>
      <dgm:spPr/>
      <dgm:t>
        <a:bodyPr/>
        <a:lstStyle/>
        <a:p>
          <a:endParaRPr lang="en-US"/>
        </a:p>
      </dgm:t>
    </dgm:pt>
    <dgm:pt modelId="{E181F004-8857-49B2-B173-1FBE6569220E}" type="sibTrans" cxnId="{25F4A20C-1760-4712-A6B4-7F439BB40110}">
      <dgm:prSet/>
      <dgm:spPr/>
      <dgm:t>
        <a:bodyPr/>
        <a:lstStyle/>
        <a:p>
          <a:endParaRPr lang="en-US"/>
        </a:p>
      </dgm:t>
    </dgm:pt>
    <dgm:pt modelId="{1139E256-EB4C-4F00-8817-61EC7EA40370}">
      <dgm:prSet phldrT="[Text]"/>
      <dgm:spPr/>
      <dgm:t>
        <a:bodyPr/>
        <a:lstStyle/>
        <a:p>
          <a:r>
            <a:rPr lang="en-US" dirty="0"/>
            <a:t>Support business and people to conduct their activities.</a:t>
          </a:r>
        </a:p>
      </dgm:t>
    </dgm:pt>
    <dgm:pt modelId="{E4055C49-8F10-4F51-8E18-D919F8E83EA6}" type="parTrans" cxnId="{1934ED3B-2733-4F07-95A7-F63A7A78087C}">
      <dgm:prSet/>
      <dgm:spPr/>
      <dgm:t>
        <a:bodyPr/>
        <a:lstStyle/>
        <a:p>
          <a:endParaRPr lang="en-US"/>
        </a:p>
      </dgm:t>
    </dgm:pt>
    <dgm:pt modelId="{447F91A2-F5D6-456F-BE46-3D70D403A369}" type="sibTrans" cxnId="{1934ED3B-2733-4F07-95A7-F63A7A78087C}">
      <dgm:prSet/>
      <dgm:spPr/>
      <dgm:t>
        <a:bodyPr/>
        <a:lstStyle/>
        <a:p>
          <a:endParaRPr lang="en-US"/>
        </a:p>
      </dgm:t>
    </dgm:pt>
    <dgm:pt modelId="{4ABD867C-AE45-45EF-9243-3880EB376D27}" type="pres">
      <dgm:prSet presAssocID="{7F5C5001-0FA3-4572-B6F4-6DF6AFD8AFCE}" presName="linear" presStyleCnt="0">
        <dgm:presLayoutVars>
          <dgm:dir/>
          <dgm:resizeHandles val="exact"/>
        </dgm:presLayoutVars>
      </dgm:prSet>
      <dgm:spPr/>
      <dgm:t>
        <a:bodyPr/>
        <a:lstStyle/>
        <a:p>
          <a:endParaRPr lang="en-US"/>
        </a:p>
      </dgm:t>
    </dgm:pt>
    <dgm:pt modelId="{4D302429-05D4-4356-AA27-D9F9EE70358C}" type="pres">
      <dgm:prSet presAssocID="{F2BFA8CB-46F8-47BD-BA09-7240945A09E1}" presName="comp" presStyleCnt="0"/>
      <dgm:spPr/>
    </dgm:pt>
    <dgm:pt modelId="{7C9BE99C-D7D5-4A10-9953-AC929DE2A942}" type="pres">
      <dgm:prSet presAssocID="{F2BFA8CB-46F8-47BD-BA09-7240945A09E1}" presName="box" presStyleLbl="node1" presStyleIdx="0" presStyleCnt="3"/>
      <dgm:spPr/>
      <dgm:t>
        <a:bodyPr/>
        <a:lstStyle/>
        <a:p>
          <a:endParaRPr lang="en-US"/>
        </a:p>
      </dgm:t>
    </dgm:pt>
    <dgm:pt modelId="{754AC213-718E-47A8-90F5-90C91F449E80}" type="pres">
      <dgm:prSet presAssocID="{F2BFA8CB-46F8-47BD-BA09-7240945A09E1}" presName="img" presStyleLbl="fgImgPlace1" presStyleIdx="0" presStyleCnt="3"/>
      <dgm:spPr>
        <a:blipFill rotWithShape="1">
          <a:blip xmlns:r="http://schemas.openxmlformats.org/officeDocument/2006/relationships" r:embed="rId1"/>
          <a:stretch>
            <a:fillRect/>
          </a:stretch>
        </a:blipFill>
      </dgm:spPr>
    </dgm:pt>
    <dgm:pt modelId="{BA0260F4-1033-435D-8443-F496BF9FFBBD}" type="pres">
      <dgm:prSet presAssocID="{F2BFA8CB-46F8-47BD-BA09-7240945A09E1}" presName="text" presStyleLbl="node1" presStyleIdx="0" presStyleCnt="3">
        <dgm:presLayoutVars>
          <dgm:bulletEnabled val="1"/>
        </dgm:presLayoutVars>
      </dgm:prSet>
      <dgm:spPr/>
      <dgm:t>
        <a:bodyPr/>
        <a:lstStyle/>
        <a:p>
          <a:endParaRPr lang="en-US"/>
        </a:p>
      </dgm:t>
    </dgm:pt>
    <dgm:pt modelId="{ADCF05CF-4D00-46E2-ACC7-3208771A100A}" type="pres">
      <dgm:prSet presAssocID="{B2BA1B1C-EE24-4736-824C-50FFADF41C0F}" presName="spacer" presStyleCnt="0"/>
      <dgm:spPr/>
    </dgm:pt>
    <dgm:pt modelId="{77350B3F-53D8-405F-9B43-143FEAD14373}" type="pres">
      <dgm:prSet presAssocID="{09FA48A1-8183-43A6-9928-A4A8DF187AAE}" presName="comp" presStyleCnt="0"/>
      <dgm:spPr/>
    </dgm:pt>
    <dgm:pt modelId="{C1163494-AB36-4A61-B040-3D6F91DABF36}" type="pres">
      <dgm:prSet presAssocID="{09FA48A1-8183-43A6-9928-A4A8DF187AAE}" presName="box" presStyleLbl="node1" presStyleIdx="1" presStyleCnt="3"/>
      <dgm:spPr/>
      <dgm:t>
        <a:bodyPr/>
        <a:lstStyle/>
        <a:p>
          <a:endParaRPr lang="en-US"/>
        </a:p>
      </dgm:t>
    </dgm:pt>
    <dgm:pt modelId="{05063AEB-FB32-403E-8938-8849C58AB7FC}" type="pres">
      <dgm:prSet presAssocID="{09FA48A1-8183-43A6-9928-A4A8DF187AAE}" presName="img" presStyleLbl="fgImgPlace1" presStyleIdx="1" presStyleCnt="3"/>
      <dgm:spPr>
        <a:blipFill rotWithShape="1">
          <a:blip xmlns:r="http://schemas.openxmlformats.org/officeDocument/2006/relationships" r:embed="rId2"/>
          <a:stretch>
            <a:fillRect/>
          </a:stretch>
        </a:blipFill>
      </dgm:spPr>
    </dgm:pt>
    <dgm:pt modelId="{1451DB16-8C21-4FC4-9F8C-C5FB28E4FB68}" type="pres">
      <dgm:prSet presAssocID="{09FA48A1-8183-43A6-9928-A4A8DF187AAE}" presName="text" presStyleLbl="node1" presStyleIdx="1" presStyleCnt="3">
        <dgm:presLayoutVars>
          <dgm:bulletEnabled val="1"/>
        </dgm:presLayoutVars>
      </dgm:prSet>
      <dgm:spPr/>
      <dgm:t>
        <a:bodyPr/>
        <a:lstStyle/>
        <a:p>
          <a:endParaRPr lang="en-US"/>
        </a:p>
      </dgm:t>
    </dgm:pt>
    <dgm:pt modelId="{344D91AA-3DF7-45CF-8817-08B0488C2132}" type="pres">
      <dgm:prSet presAssocID="{6095256F-6567-46FF-8CE5-080491E7FAC0}" presName="spacer" presStyleCnt="0"/>
      <dgm:spPr/>
    </dgm:pt>
    <dgm:pt modelId="{81432183-D4AD-45FD-AB6A-E8521E90AE21}" type="pres">
      <dgm:prSet presAssocID="{0B0D5E0C-FA47-4A2E-8B9C-F90A33D4CA73}" presName="comp" presStyleCnt="0"/>
      <dgm:spPr/>
    </dgm:pt>
    <dgm:pt modelId="{6CC3A598-5D89-4A42-9D5B-8433CD66E93E}" type="pres">
      <dgm:prSet presAssocID="{0B0D5E0C-FA47-4A2E-8B9C-F90A33D4CA73}" presName="box" presStyleLbl="node1" presStyleIdx="2" presStyleCnt="3"/>
      <dgm:spPr/>
      <dgm:t>
        <a:bodyPr/>
        <a:lstStyle/>
        <a:p>
          <a:endParaRPr lang="en-US"/>
        </a:p>
      </dgm:t>
    </dgm:pt>
    <dgm:pt modelId="{7BC8F76B-8C1A-41AE-ACE4-64650B329D5A}" type="pres">
      <dgm:prSet presAssocID="{0B0D5E0C-FA47-4A2E-8B9C-F90A33D4CA73}" presName="img" presStyleLbl="fgImgPlace1" presStyleIdx="2" presStyleCnt="3"/>
      <dgm:spPr>
        <a:blipFill rotWithShape="1">
          <a:blip xmlns:r="http://schemas.openxmlformats.org/officeDocument/2006/relationships" r:embed="rId3"/>
          <a:stretch>
            <a:fillRect/>
          </a:stretch>
        </a:blipFill>
      </dgm:spPr>
    </dgm:pt>
    <dgm:pt modelId="{68505DB7-D6E9-4771-931C-2D83F29BF3A9}" type="pres">
      <dgm:prSet presAssocID="{0B0D5E0C-FA47-4A2E-8B9C-F90A33D4CA73}" presName="text" presStyleLbl="node1" presStyleIdx="2" presStyleCnt="3">
        <dgm:presLayoutVars>
          <dgm:bulletEnabled val="1"/>
        </dgm:presLayoutVars>
      </dgm:prSet>
      <dgm:spPr/>
      <dgm:t>
        <a:bodyPr/>
        <a:lstStyle/>
        <a:p>
          <a:endParaRPr lang="en-US"/>
        </a:p>
      </dgm:t>
    </dgm:pt>
  </dgm:ptLst>
  <dgm:cxnLst>
    <dgm:cxn modelId="{D1531EF2-BAE4-445E-B319-7F0441AD5262}" type="presOf" srcId="{15E241D6-1F33-446E-A2FF-71BDB5F9E7F1}" destId="{C1163494-AB36-4A61-B040-3D6F91DABF36}" srcOrd="0" destOrd="1" presId="urn:microsoft.com/office/officeart/2005/8/layout/vList4"/>
    <dgm:cxn modelId="{820D1838-7FA2-4C8D-A295-120F4B1572C9}" type="presOf" srcId="{09FA48A1-8183-43A6-9928-A4A8DF187AAE}" destId="{1451DB16-8C21-4FC4-9F8C-C5FB28E4FB68}" srcOrd="1" destOrd="0" presId="urn:microsoft.com/office/officeart/2005/8/layout/vList4"/>
    <dgm:cxn modelId="{A81E8FE5-EA43-4BF4-AB5A-8217F76A808F}" srcId="{F2BFA8CB-46F8-47BD-BA09-7240945A09E1}" destId="{D7137C97-9F67-4E68-85D6-F854D0E26E83}" srcOrd="1" destOrd="0" parTransId="{D7056D7A-E5C6-4CC5-9CD2-ED2F05511FD4}" sibTransId="{74F74552-E762-4AB3-BF24-CEFF2CF842EA}"/>
    <dgm:cxn modelId="{28EB9CD9-AD11-4FFF-B72B-14CB22B3ED69}" type="presOf" srcId="{C6B66B4E-F07C-428F-BC2E-7235CC2822EB}" destId="{68505DB7-D6E9-4771-931C-2D83F29BF3A9}" srcOrd="1" destOrd="1" presId="urn:microsoft.com/office/officeart/2005/8/layout/vList4"/>
    <dgm:cxn modelId="{2CF475B4-D8C7-4A7E-B691-ECDB97FE6698}" srcId="{7F5C5001-0FA3-4572-B6F4-6DF6AFD8AFCE}" destId="{0B0D5E0C-FA47-4A2E-8B9C-F90A33D4CA73}" srcOrd="2" destOrd="0" parTransId="{FDD4E447-0041-4D00-A27D-1F52D0798454}" sibTransId="{7B08089F-AAC8-4803-880C-7079517433DE}"/>
    <dgm:cxn modelId="{1AEEDCB5-5FE1-4E6F-81AE-228F1E5A4EB6}" type="presOf" srcId="{F2BFA8CB-46F8-47BD-BA09-7240945A09E1}" destId="{7C9BE99C-D7D5-4A10-9953-AC929DE2A942}" srcOrd="0" destOrd="0" presId="urn:microsoft.com/office/officeart/2005/8/layout/vList4"/>
    <dgm:cxn modelId="{281E4430-500E-466D-BEAA-73D59520B9A5}" type="presOf" srcId="{0B0D5E0C-FA47-4A2E-8B9C-F90A33D4CA73}" destId="{68505DB7-D6E9-4771-931C-2D83F29BF3A9}" srcOrd="1" destOrd="0" presId="urn:microsoft.com/office/officeart/2005/8/layout/vList4"/>
    <dgm:cxn modelId="{55CD292A-C1E1-40E0-B051-2A0F6F408E92}" type="presOf" srcId="{1139E256-EB4C-4F00-8817-61EC7EA40370}" destId="{BA0260F4-1033-435D-8443-F496BF9FFBBD}" srcOrd="1" destOrd="1" presId="urn:microsoft.com/office/officeart/2005/8/layout/vList4"/>
    <dgm:cxn modelId="{D5739FA0-F760-4679-A693-D977C3E292F9}" type="presOf" srcId="{7F5C5001-0FA3-4572-B6F4-6DF6AFD8AFCE}" destId="{4ABD867C-AE45-45EF-9243-3880EB376D27}" srcOrd="0" destOrd="0" presId="urn:microsoft.com/office/officeart/2005/8/layout/vList4"/>
    <dgm:cxn modelId="{D2494DE2-5ECB-4ACD-988B-5AAD6874497B}" srcId="{7F5C5001-0FA3-4572-B6F4-6DF6AFD8AFCE}" destId="{09FA48A1-8183-43A6-9928-A4A8DF187AAE}" srcOrd="1" destOrd="0" parTransId="{5EB959DF-1B0C-40B4-B92E-CAE370D244DA}" sibTransId="{6095256F-6567-46FF-8CE5-080491E7FAC0}"/>
    <dgm:cxn modelId="{D0FB6313-5F16-43CC-ACE5-4594E01B7C83}" type="presOf" srcId="{1139E256-EB4C-4F00-8817-61EC7EA40370}" destId="{7C9BE99C-D7D5-4A10-9953-AC929DE2A942}" srcOrd="0" destOrd="1" presId="urn:microsoft.com/office/officeart/2005/8/layout/vList4"/>
    <dgm:cxn modelId="{EF6FEBEF-72FC-4BEF-BD4B-7D78B9D76FC7}" type="presOf" srcId="{D7137C97-9F67-4E68-85D6-F854D0E26E83}" destId="{BA0260F4-1033-435D-8443-F496BF9FFBBD}" srcOrd="1" destOrd="2" presId="urn:microsoft.com/office/officeart/2005/8/layout/vList4"/>
    <dgm:cxn modelId="{1934ED3B-2733-4F07-95A7-F63A7A78087C}" srcId="{F2BFA8CB-46F8-47BD-BA09-7240945A09E1}" destId="{1139E256-EB4C-4F00-8817-61EC7EA40370}" srcOrd="0" destOrd="0" parTransId="{E4055C49-8F10-4F51-8E18-D919F8E83EA6}" sibTransId="{447F91A2-F5D6-456F-BE46-3D70D403A369}"/>
    <dgm:cxn modelId="{25F4A20C-1760-4712-A6B4-7F439BB40110}" srcId="{0B0D5E0C-FA47-4A2E-8B9C-F90A33D4CA73}" destId="{C6B66B4E-F07C-428F-BC2E-7235CC2822EB}" srcOrd="0" destOrd="0" parTransId="{2B41B145-9BA8-408C-B81A-2BD9CFE543A0}" sibTransId="{E181F004-8857-49B2-B173-1FBE6569220E}"/>
    <dgm:cxn modelId="{DA58B510-8469-4A51-A3A3-4B69F65393CE}" type="presOf" srcId="{D7137C97-9F67-4E68-85D6-F854D0E26E83}" destId="{7C9BE99C-D7D5-4A10-9953-AC929DE2A942}" srcOrd="0" destOrd="2" presId="urn:microsoft.com/office/officeart/2005/8/layout/vList4"/>
    <dgm:cxn modelId="{EC49C425-6533-4E87-8A62-114EB767F4A1}" type="presOf" srcId="{09FA48A1-8183-43A6-9928-A4A8DF187AAE}" destId="{C1163494-AB36-4A61-B040-3D6F91DABF36}" srcOrd="0" destOrd="0" presId="urn:microsoft.com/office/officeart/2005/8/layout/vList4"/>
    <dgm:cxn modelId="{103A4E7D-FA75-465C-89C4-26C2BB5D8A28}" srcId="{7F5C5001-0FA3-4572-B6F4-6DF6AFD8AFCE}" destId="{F2BFA8CB-46F8-47BD-BA09-7240945A09E1}" srcOrd="0" destOrd="0" parTransId="{3D8538CE-CF30-4522-8C23-3308C5440D7C}" sibTransId="{B2BA1B1C-EE24-4736-824C-50FFADF41C0F}"/>
    <dgm:cxn modelId="{E6A79985-40A0-4A9E-AC8A-493B7040BE8D}" type="presOf" srcId="{15E241D6-1F33-446E-A2FF-71BDB5F9E7F1}" destId="{1451DB16-8C21-4FC4-9F8C-C5FB28E4FB68}" srcOrd="1" destOrd="1" presId="urn:microsoft.com/office/officeart/2005/8/layout/vList4"/>
    <dgm:cxn modelId="{BB5803EC-4738-48C5-9E64-5C6D9146AACE}" type="presOf" srcId="{0B0D5E0C-FA47-4A2E-8B9C-F90A33D4CA73}" destId="{6CC3A598-5D89-4A42-9D5B-8433CD66E93E}" srcOrd="0" destOrd="0" presId="urn:microsoft.com/office/officeart/2005/8/layout/vList4"/>
    <dgm:cxn modelId="{529BD46A-BA81-492F-B144-819FE39E8CDE}" srcId="{09FA48A1-8183-43A6-9928-A4A8DF187AAE}" destId="{15E241D6-1F33-446E-A2FF-71BDB5F9E7F1}" srcOrd="0" destOrd="0" parTransId="{8A95DBA5-22DD-4F17-AB50-C719B4F4F175}" sibTransId="{3FD5DE86-8B15-4F4A-BFD1-6AF175EE3CC7}"/>
    <dgm:cxn modelId="{2E27DFDB-5673-4FEB-A6ED-9A36AF83EA47}" type="presOf" srcId="{C6B66B4E-F07C-428F-BC2E-7235CC2822EB}" destId="{6CC3A598-5D89-4A42-9D5B-8433CD66E93E}" srcOrd="0" destOrd="1" presId="urn:microsoft.com/office/officeart/2005/8/layout/vList4"/>
    <dgm:cxn modelId="{6F5EA5EE-2983-4A5E-8BA7-32B57C40E5F1}" type="presOf" srcId="{F2BFA8CB-46F8-47BD-BA09-7240945A09E1}" destId="{BA0260F4-1033-435D-8443-F496BF9FFBBD}" srcOrd="1" destOrd="0" presId="urn:microsoft.com/office/officeart/2005/8/layout/vList4"/>
    <dgm:cxn modelId="{3EAB3DAE-6197-4C2D-946C-AE5EBC0C6AA1}" type="presParOf" srcId="{4ABD867C-AE45-45EF-9243-3880EB376D27}" destId="{4D302429-05D4-4356-AA27-D9F9EE70358C}" srcOrd="0" destOrd="0" presId="urn:microsoft.com/office/officeart/2005/8/layout/vList4"/>
    <dgm:cxn modelId="{3C526F03-0CDA-426D-B8D4-B74D595E0A3D}" type="presParOf" srcId="{4D302429-05D4-4356-AA27-D9F9EE70358C}" destId="{7C9BE99C-D7D5-4A10-9953-AC929DE2A942}" srcOrd="0" destOrd="0" presId="urn:microsoft.com/office/officeart/2005/8/layout/vList4"/>
    <dgm:cxn modelId="{EA435099-327F-4EBB-9FEF-9CADC6D1EA1C}" type="presParOf" srcId="{4D302429-05D4-4356-AA27-D9F9EE70358C}" destId="{754AC213-718E-47A8-90F5-90C91F449E80}" srcOrd="1" destOrd="0" presId="urn:microsoft.com/office/officeart/2005/8/layout/vList4"/>
    <dgm:cxn modelId="{D4647759-2A42-434E-A1FE-61928661787A}" type="presParOf" srcId="{4D302429-05D4-4356-AA27-D9F9EE70358C}" destId="{BA0260F4-1033-435D-8443-F496BF9FFBBD}" srcOrd="2" destOrd="0" presId="urn:microsoft.com/office/officeart/2005/8/layout/vList4"/>
    <dgm:cxn modelId="{07E03FB1-2FE7-425C-84C9-04C4C87252DD}" type="presParOf" srcId="{4ABD867C-AE45-45EF-9243-3880EB376D27}" destId="{ADCF05CF-4D00-46E2-ACC7-3208771A100A}" srcOrd="1" destOrd="0" presId="urn:microsoft.com/office/officeart/2005/8/layout/vList4"/>
    <dgm:cxn modelId="{B41B3C27-931B-4D69-AE3E-F4E7CAB4F285}" type="presParOf" srcId="{4ABD867C-AE45-45EF-9243-3880EB376D27}" destId="{77350B3F-53D8-405F-9B43-143FEAD14373}" srcOrd="2" destOrd="0" presId="urn:microsoft.com/office/officeart/2005/8/layout/vList4"/>
    <dgm:cxn modelId="{B7B5D96F-FD1B-4AE9-92AE-5D96E2EC27AA}" type="presParOf" srcId="{77350B3F-53D8-405F-9B43-143FEAD14373}" destId="{C1163494-AB36-4A61-B040-3D6F91DABF36}" srcOrd="0" destOrd="0" presId="urn:microsoft.com/office/officeart/2005/8/layout/vList4"/>
    <dgm:cxn modelId="{DBA3A9A7-59CE-47E7-9A3D-D7B93F9A1D7F}" type="presParOf" srcId="{77350B3F-53D8-405F-9B43-143FEAD14373}" destId="{05063AEB-FB32-403E-8938-8849C58AB7FC}" srcOrd="1" destOrd="0" presId="urn:microsoft.com/office/officeart/2005/8/layout/vList4"/>
    <dgm:cxn modelId="{CA6B7D3F-E9B6-42F5-A8B5-12EA46B35710}" type="presParOf" srcId="{77350B3F-53D8-405F-9B43-143FEAD14373}" destId="{1451DB16-8C21-4FC4-9F8C-C5FB28E4FB68}" srcOrd="2" destOrd="0" presId="urn:microsoft.com/office/officeart/2005/8/layout/vList4"/>
    <dgm:cxn modelId="{EDE6F9EF-6865-4B56-9FE7-86390C32CE6D}" type="presParOf" srcId="{4ABD867C-AE45-45EF-9243-3880EB376D27}" destId="{344D91AA-3DF7-45CF-8817-08B0488C2132}" srcOrd="3" destOrd="0" presId="urn:microsoft.com/office/officeart/2005/8/layout/vList4"/>
    <dgm:cxn modelId="{2DBB65A9-E1C7-4E64-8E7F-9A4C3B35E571}" type="presParOf" srcId="{4ABD867C-AE45-45EF-9243-3880EB376D27}" destId="{81432183-D4AD-45FD-AB6A-E8521E90AE21}" srcOrd="4" destOrd="0" presId="urn:microsoft.com/office/officeart/2005/8/layout/vList4"/>
    <dgm:cxn modelId="{6A70E54F-49BA-4F3B-9D4A-BF46A0BB8D1E}" type="presParOf" srcId="{81432183-D4AD-45FD-AB6A-E8521E90AE21}" destId="{6CC3A598-5D89-4A42-9D5B-8433CD66E93E}" srcOrd="0" destOrd="0" presId="urn:microsoft.com/office/officeart/2005/8/layout/vList4"/>
    <dgm:cxn modelId="{74AD93B6-0881-4AA6-A576-F024B502BF9A}" type="presParOf" srcId="{81432183-D4AD-45FD-AB6A-E8521E90AE21}" destId="{7BC8F76B-8C1A-41AE-ACE4-64650B329D5A}" srcOrd="1" destOrd="0" presId="urn:microsoft.com/office/officeart/2005/8/layout/vList4"/>
    <dgm:cxn modelId="{6D15BC11-29D5-40C8-AB4C-9BBE077C960B}" type="presParOf" srcId="{81432183-D4AD-45FD-AB6A-E8521E90AE21}" destId="{68505DB7-D6E9-4771-931C-2D83F29BF3A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533E4D-58D2-4860-ACB6-F515598B7E3B}"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11A9BB34-7D1F-4001-B5EF-1C1DF843F91E}">
      <dgm:prSet phldrT="[Text]"/>
      <dgm:spPr/>
      <dgm:t>
        <a:bodyPr/>
        <a:lstStyle/>
        <a:p>
          <a:r>
            <a:rPr lang="en-US" dirty="0"/>
            <a:t>Consumer services</a:t>
          </a:r>
        </a:p>
      </dgm:t>
    </dgm:pt>
    <dgm:pt modelId="{DAB9633A-DADF-40AC-87E1-AFACA522CCF1}" type="parTrans" cxnId="{4F6D4D8E-C4FF-4F53-89F3-A18B52B0B698}">
      <dgm:prSet/>
      <dgm:spPr/>
      <dgm:t>
        <a:bodyPr/>
        <a:lstStyle/>
        <a:p>
          <a:endParaRPr lang="en-US"/>
        </a:p>
      </dgm:t>
    </dgm:pt>
    <dgm:pt modelId="{7C91231B-E96D-4BF2-A477-D17109AF1BD9}" type="sibTrans" cxnId="{4F6D4D8E-C4FF-4F53-89F3-A18B52B0B698}">
      <dgm:prSet/>
      <dgm:spPr/>
      <dgm:t>
        <a:bodyPr/>
        <a:lstStyle/>
        <a:p>
          <a:endParaRPr lang="en-US"/>
        </a:p>
      </dgm:t>
    </dgm:pt>
    <dgm:pt modelId="{875FC1BC-AA50-41CB-9E5B-B4D737E05761}">
      <dgm:prSet phldrT="[Text]"/>
      <dgm:spPr/>
      <dgm:t>
        <a:bodyPr/>
        <a:lstStyle/>
        <a:p>
          <a:r>
            <a:rPr lang="en-US" dirty="0"/>
            <a:t>Linked with population location, density and income. Restoration, personal services, entertainment, tourism.</a:t>
          </a:r>
        </a:p>
      </dgm:t>
    </dgm:pt>
    <dgm:pt modelId="{09C0C88D-9070-404B-B637-01F1F6017A48}" type="parTrans" cxnId="{96732978-0EC1-45DC-BCEE-AE853A1B68E3}">
      <dgm:prSet/>
      <dgm:spPr/>
      <dgm:t>
        <a:bodyPr/>
        <a:lstStyle/>
        <a:p>
          <a:endParaRPr lang="en-US"/>
        </a:p>
      </dgm:t>
    </dgm:pt>
    <dgm:pt modelId="{019343C6-90EC-45F5-ADA5-69F4B5A48AB6}" type="sibTrans" cxnId="{96732978-0EC1-45DC-BCEE-AE853A1B68E3}">
      <dgm:prSet/>
      <dgm:spPr/>
      <dgm:t>
        <a:bodyPr/>
        <a:lstStyle/>
        <a:p>
          <a:endParaRPr lang="en-US"/>
        </a:p>
      </dgm:t>
    </dgm:pt>
    <dgm:pt modelId="{967FA034-843C-4CD4-BF51-31635538D42B}">
      <dgm:prSet phldrT="[Text]"/>
      <dgm:spPr/>
      <dgm:t>
        <a:bodyPr/>
        <a:lstStyle/>
        <a:p>
          <a:r>
            <a:rPr lang="en-US" dirty="0"/>
            <a:t>Public services</a:t>
          </a:r>
        </a:p>
      </dgm:t>
    </dgm:pt>
    <dgm:pt modelId="{5C0A23E7-E289-4834-9E36-320E08EB8D0D}" type="parTrans" cxnId="{8F2D4025-D9A7-44E1-9731-7FD8D15CA59B}">
      <dgm:prSet/>
      <dgm:spPr/>
      <dgm:t>
        <a:bodyPr/>
        <a:lstStyle/>
        <a:p>
          <a:endParaRPr lang="en-US"/>
        </a:p>
      </dgm:t>
    </dgm:pt>
    <dgm:pt modelId="{B32163CF-0FA1-49A4-BEA7-4FA250A240AD}" type="sibTrans" cxnId="{8F2D4025-D9A7-44E1-9731-7FD8D15CA59B}">
      <dgm:prSet/>
      <dgm:spPr/>
      <dgm:t>
        <a:bodyPr/>
        <a:lstStyle/>
        <a:p>
          <a:endParaRPr lang="en-US"/>
        </a:p>
      </dgm:t>
    </dgm:pt>
    <dgm:pt modelId="{F08A52F1-E997-43B4-A1F5-B2D4B5515FD7}">
      <dgm:prSet phldrT="[Text]"/>
      <dgm:spPr/>
      <dgm:t>
        <a:bodyPr/>
        <a:lstStyle/>
        <a:p>
          <a:r>
            <a:rPr lang="en-US" dirty="0"/>
            <a:t>Provision of public services (civil servants, military, police, education, healthcare).</a:t>
          </a:r>
        </a:p>
      </dgm:t>
    </dgm:pt>
    <dgm:pt modelId="{64004AC5-AA86-4D89-B18E-8A4D642BCEB6}" type="parTrans" cxnId="{1B5EA945-3A2B-4191-9BE7-8FD9F29D8E45}">
      <dgm:prSet/>
      <dgm:spPr/>
      <dgm:t>
        <a:bodyPr/>
        <a:lstStyle/>
        <a:p>
          <a:endParaRPr lang="en-US"/>
        </a:p>
      </dgm:t>
    </dgm:pt>
    <dgm:pt modelId="{72FF463E-3048-406E-8B64-61A0BE25D709}" type="sibTrans" cxnId="{1B5EA945-3A2B-4191-9BE7-8FD9F29D8E45}">
      <dgm:prSet/>
      <dgm:spPr/>
      <dgm:t>
        <a:bodyPr/>
        <a:lstStyle/>
        <a:p>
          <a:endParaRPr lang="en-US"/>
        </a:p>
      </dgm:t>
    </dgm:pt>
    <dgm:pt modelId="{8605E22B-1359-4325-8978-1BF87AEAB538}">
      <dgm:prSet phldrT="[Text]"/>
      <dgm:spPr/>
      <dgm:t>
        <a:bodyPr/>
        <a:lstStyle/>
        <a:p>
          <a:r>
            <a:rPr lang="en-US" dirty="0"/>
            <a:t>Non-profit</a:t>
          </a:r>
        </a:p>
      </dgm:t>
    </dgm:pt>
    <dgm:pt modelId="{A7B1EE4C-663C-49F4-94A1-CA9F1B2886AD}" type="parTrans" cxnId="{3F4DBDEC-B20F-4756-A032-2FC18BC7F8F0}">
      <dgm:prSet/>
      <dgm:spPr/>
      <dgm:t>
        <a:bodyPr/>
        <a:lstStyle/>
        <a:p>
          <a:endParaRPr lang="en-US"/>
        </a:p>
      </dgm:t>
    </dgm:pt>
    <dgm:pt modelId="{3A8473AD-2AD4-4EEE-9796-07ADB4D9BF39}" type="sibTrans" cxnId="{3F4DBDEC-B20F-4756-A032-2FC18BC7F8F0}">
      <dgm:prSet/>
      <dgm:spPr/>
      <dgm:t>
        <a:bodyPr/>
        <a:lstStyle/>
        <a:p>
          <a:endParaRPr lang="en-US"/>
        </a:p>
      </dgm:t>
    </dgm:pt>
    <dgm:pt modelId="{05CE112A-95B6-4D8B-8C70-973910478742}">
      <dgm:prSet phldrT="[Text]"/>
      <dgm:spPr/>
      <dgm:t>
        <a:bodyPr/>
        <a:lstStyle/>
        <a:p>
          <a:r>
            <a:rPr lang="en-US" dirty="0"/>
            <a:t>Various charities, churches, museums, NGOs.</a:t>
          </a:r>
        </a:p>
      </dgm:t>
    </dgm:pt>
    <dgm:pt modelId="{49676705-DB0E-442C-86B0-3DC55AF5A713}" type="parTrans" cxnId="{EB924569-4217-476F-B647-07FAF3733343}">
      <dgm:prSet/>
      <dgm:spPr/>
      <dgm:t>
        <a:bodyPr/>
        <a:lstStyle/>
        <a:p>
          <a:endParaRPr lang="en-US"/>
        </a:p>
      </dgm:t>
    </dgm:pt>
    <dgm:pt modelId="{2F8154CF-28C8-4A46-BF16-1997E00A65C5}" type="sibTrans" cxnId="{EB924569-4217-476F-B647-07FAF3733343}">
      <dgm:prSet/>
      <dgm:spPr/>
      <dgm:t>
        <a:bodyPr/>
        <a:lstStyle/>
        <a:p>
          <a:endParaRPr lang="en-US"/>
        </a:p>
      </dgm:t>
    </dgm:pt>
    <dgm:pt modelId="{A025FF2D-B3FA-4FF6-8D87-605573752A26}" type="pres">
      <dgm:prSet presAssocID="{6F533E4D-58D2-4860-ACB6-F515598B7E3B}" presName="linear" presStyleCnt="0">
        <dgm:presLayoutVars>
          <dgm:dir/>
          <dgm:resizeHandles val="exact"/>
        </dgm:presLayoutVars>
      </dgm:prSet>
      <dgm:spPr/>
      <dgm:t>
        <a:bodyPr/>
        <a:lstStyle/>
        <a:p>
          <a:endParaRPr lang="en-US"/>
        </a:p>
      </dgm:t>
    </dgm:pt>
    <dgm:pt modelId="{69439B6C-DF98-49D3-9DAB-70D5AAD32B27}" type="pres">
      <dgm:prSet presAssocID="{11A9BB34-7D1F-4001-B5EF-1C1DF843F91E}" presName="comp" presStyleCnt="0"/>
      <dgm:spPr/>
    </dgm:pt>
    <dgm:pt modelId="{19C1F7F7-D218-4C63-BFC6-171EBB4984BC}" type="pres">
      <dgm:prSet presAssocID="{11A9BB34-7D1F-4001-B5EF-1C1DF843F91E}" presName="box" presStyleLbl="node1" presStyleIdx="0" presStyleCnt="3"/>
      <dgm:spPr/>
      <dgm:t>
        <a:bodyPr/>
        <a:lstStyle/>
        <a:p>
          <a:endParaRPr lang="en-US"/>
        </a:p>
      </dgm:t>
    </dgm:pt>
    <dgm:pt modelId="{F141A027-434D-4150-B018-CA06D00C3381}" type="pres">
      <dgm:prSet presAssocID="{11A9BB34-7D1F-4001-B5EF-1C1DF843F91E}" presName="img" presStyleLbl="fgImgPlace1" presStyleIdx="0" presStyleCnt="3"/>
      <dgm:spPr>
        <a:blipFill rotWithShape="1">
          <a:blip xmlns:r="http://schemas.openxmlformats.org/officeDocument/2006/relationships" r:embed="rId1"/>
          <a:stretch>
            <a:fillRect/>
          </a:stretch>
        </a:blipFill>
      </dgm:spPr>
    </dgm:pt>
    <dgm:pt modelId="{28201DF8-D324-446E-88AE-E33E48199BFC}" type="pres">
      <dgm:prSet presAssocID="{11A9BB34-7D1F-4001-B5EF-1C1DF843F91E}" presName="text" presStyleLbl="node1" presStyleIdx="0" presStyleCnt="3">
        <dgm:presLayoutVars>
          <dgm:bulletEnabled val="1"/>
        </dgm:presLayoutVars>
      </dgm:prSet>
      <dgm:spPr/>
      <dgm:t>
        <a:bodyPr/>
        <a:lstStyle/>
        <a:p>
          <a:endParaRPr lang="en-US"/>
        </a:p>
      </dgm:t>
    </dgm:pt>
    <dgm:pt modelId="{7B9C47B3-1455-4DF3-8B91-C2BC60332A6B}" type="pres">
      <dgm:prSet presAssocID="{7C91231B-E96D-4BF2-A477-D17109AF1BD9}" presName="spacer" presStyleCnt="0"/>
      <dgm:spPr/>
    </dgm:pt>
    <dgm:pt modelId="{CDCDDFEB-3AA0-476C-B5F8-E943EFC0DD31}" type="pres">
      <dgm:prSet presAssocID="{967FA034-843C-4CD4-BF51-31635538D42B}" presName="comp" presStyleCnt="0"/>
      <dgm:spPr/>
    </dgm:pt>
    <dgm:pt modelId="{F752BFBE-196E-4D4F-8DFA-616ABB630ED8}" type="pres">
      <dgm:prSet presAssocID="{967FA034-843C-4CD4-BF51-31635538D42B}" presName="box" presStyleLbl="node1" presStyleIdx="1" presStyleCnt="3"/>
      <dgm:spPr/>
      <dgm:t>
        <a:bodyPr/>
        <a:lstStyle/>
        <a:p>
          <a:endParaRPr lang="en-US"/>
        </a:p>
      </dgm:t>
    </dgm:pt>
    <dgm:pt modelId="{E5C7CF96-6C2D-40C0-9B08-78A5B66CE5C9}" type="pres">
      <dgm:prSet presAssocID="{967FA034-843C-4CD4-BF51-31635538D42B}" presName="img" presStyleLbl="fgImgPlace1" presStyleIdx="1" presStyleCnt="3"/>
      <dgm:spPr>
        <a:blipFill rotWithShape="1">
          <a:blip xmlns:r="http://schemas.openxmlformats.org/officeDocument/2006/relationships" r:embed="rId2"/>
          <a:stretch>
            <a:fillRect/>
          </a:stretch>
        </a:blipFill>
      </dgm:spPr>
    </dgm:pt>
    <dgm:pt modelId="{EF31A199-B108-4D78-8ED9-0C73E84BEC0A}" type="pres">
      <dgm:prSet presAssocID="{967FA034-843C-4CD4-BF51-31635538D42B}" presName="text" presStyleLbl="node1" presStyleIdx="1" presStyleCnt="3">
        <dgm:presLayoutVars>
          <dgm:bulletEnabled val="1"/>
        </dgm:presLayoutVars>
      </dgm:prSet>
      <dgm:spPr/>
      <dgm:t>
        <a:bodyPr/>
        <a:lstStyle/>
        <a:p>
          <a:endParaRPr lang="en-US"/>
        </a:p>
      </dgm:t>
    </dgm:pt>
    <dgm:pt modelId="{BE804639-C9EC-4486-A871-B3D9A5701CA3}" type="pres">
      <dgm:prSet presAssocID="{B32163CF-0FA1-49A4-BEA7-4FA250A240AD}" presName="spacer" presStyleCnt="0"/>
      <dgm:spPr/>
    </dgm:pt>
    <dgm:pt modelId="{DA3A287C-CD42-4BD2-95FC-5C943AE5DB64}" type="pres">
      <dgm:prSet presAssocID="{8605E22B-1359-4325-8978-1BF87AEAB538}" presName="comp" presStyleCnt="0"/>
      <dgm:spPr/>
    </dgm:pt>
    <dgm:pt modelId="{92F20480-6BBF-4F91-8BD4-B3E9B6547934}" type="pres">
      <dgm:prSet presAssocID="{8605E22B-1359-4325-8978-1BF87AEAB538}" presName="box" presStyleLbl="node1" presStyleIdx="2" presStyleCnt="3" custLinFactNeighborX="-88" custLinFactNeighborY="-2675"/>
      <dgm:spPr/>
      <dgm:t>
        <a:bodyPr/>
        <a:lstStyle/>
        <a:p>
          <a:endParaRPr lang="en-US"/>
        </a:p>
      </dgm:t>
    </dgm:pt>
    <dgm:pt modelId="{5E8A0259-DB26-48C2-B425-3DE2DDCE317F}" type="pres">
      <dgm:prSet presAssocID="{8605E22B-1359-4325-8978-1BF87AEAB538}" presName="img" presStyleLbl="fgImgPlace1" presStyleIdx="2" presStyleCnt="3"/>
      <dgm:spPr>
        <a:blipFill rotWithShape="1">
          <a:blip xmlns:r="http://schemas.openxmlformats.org/officeDocument/2006/relationships" r:embed="rId3"/>
          <a:stretch>
            <a:fillRect/>
          </a:stretch>
        </a:blipFill>
      </dgm:spPr>
    </dgm:pt>
    <dgm:pt modelId="{DB3093BD-0EE4-49B8-AD58-CF5F94FAC897}" type="pres">
      <dgm:prSet presAssocID="{8605E22B-1359-4325-8978-1BF87AEAB538}" presName="text" presStyleLbl="node1" presStyleIdx="2" presStyleCnt="3">
        <dgm:presLayoutVars>
          <dgm:bulletEnabled val="1"/>
        </dgm:presLayoutVars>
      </dgm:prSet>
      <dgm:spPr/>
      <dgm:t>
        <a:bodyPr/>
        <a:lstStyle/>
        <a:p>
          <a:endParaRPr lang="en-US"/>
        </a:p>
      </dgm:t>
    </dgm:pt>
  </dgm:ptLst>
  <dgm:cxnLst>
    <dgm:cxn modelId="{3360CB2C-15A6-4B3A-9996-775B831A54D6}" type="presOf" srcId="{875FC1BC-AA50-41CB-9E5B-B4D737E05761}" destId="{28201DF8-D324-446E-88AE-E33E48199BFC}" srcOrd="1" destOrd="1" presId="urn:microsoft.com/office/officeart/2005/8/layout/vList4"/>
    <dgm:cxn modelId="{4478C299-C005-4632-B3E1-A1BB5651999D}" type="presOf" srcId="{8605E22B-1359-4325-8978-1BF87AEAB538}" destId="{92F20480-6BBF-4F91-8BD4-B3E9B6547934}" srcOrd="0" destOrd="0" presId="urn:microsoft.com/office/officeart/2005/8/layout/vList4"/>
    <dgm:cxn modelId="{188FDDEC-B070-4897-BA7D-D300FB5A3301}" type="presOf" srcId="{05CE112A-95B6-4D8B-8C70-973910478742}" destId="{DB3093BD-0EE4-49B8-AD58-CF5F94FAC897}" srcOrd="1" destOrd="1" presId="urn:microsoft.com/office/officeart/2005/8/layout/vList4"/>
    <dgm:cxn modelId="{EB924569-4217-476F-B647-07FAF3733343}" srcId="{8605E22B-1359-4325-8978-1BF87AEAB538}" destId="{05CE112A-95B6-4D8B-8C70-973910478742}" srcOrd="0" destOrd="0" parTransId="{49676705-DB0E-442C-86B0-3DC55AF5A713}" sibTransId="{2F8154CF-28C8-4A46-BF16-1997E00A65C5}"/>
    <dgm:cxn modelId="{3F4DBDEC-B20F-4756-A032-2FC18BC7F8F0}" srcId="{6F533E4D-58D2-4860-ACB6-F515598B7E3B}" destId="{8605E22B-1359-4325-8978-1BF87AEAB538}" srcOrd="2" destOrd="0" parTransId="{A7B1EE4C-663C-49F4-94A1-CA9F1B2886AD}" sibTransId="{3A8473AD-2AD4-4EEE-9796-07ADB4D9BF39}"/>
    <dgm:cxn modelId="{4F6D4D8E-C4FF-4F53-89F3-A18B52B0B698}" srcId="{6F533E4D-58D2-4860-ACB6-F515598B7E3B}" destId="{11A9BB34-7D1F-4001-B5EF-1C1DF843F91E}" srcOrd="0" destOrd="0" parTransId="{DAB9633A-DADF-40AC-87E1-AFACA522CCF1}" sibTransId="{7C91231B-E96D-4BF2-A477-D17109AF1BD9}"/>
    <dgm:cxn modelId="{ED0CF69E-43A1-4A52-A2A4-CD1A9F9B17E2}" type="presOf" srcId="{F08A52F1-E997-43B4-A1F5-B2D4B5515FD7}" destId="{EF31A199-B108-4D78-8ED9-0C73E84BEC0A}" srcOrd="1" destOrd="1" presId="urn:microsoft.com/office/officeart/2005/8/layout/vList4"/>
    <dgm:cxn modelId="{863F0C54-0F4C-455C-9611-3F97C2E9B490}" type="presOf" srcId="{875FC1BC-AA50-41CB-9E5B-B4D737E05761}" destId="{19C1F7F7-D218-4C63-BFC6-171EBB4984BC}" srcOrd="0" destOrd="1" presId="urn:microsoft.com/office/officeart/2005/8/layout/vList4"/>
    <dgm:cxn modelId="{C03D3B89-B661-4217-9090-B9D47D51D07C}" type="presOf" srcId="{F08A52F1-E997-43B4-A1F5-B2D4B5515FD7}" destId="{F752BFBE-196E-4D4F-8DFA-616ABB630ED8}" srcOrd="0" destOrd="1" presId="urn:microsoft.com/office/officeart/2005/8/layout/vList4"/>
    <dgm:cxn modelId="{E0943A03-33FB-450E-988D-940954CECB03}" type="presOf" srcId="{6F533E4D-58D2-4860-ACB6-F515598B7E3B}" destId="{A025FF2D-B3FA-4FF6-8D87-605573752A26}" srcOrd="0" destOrd="0" presId="urn:microsoft.com/office/officeart/2005/8/layout/vList4"/>
    <dgm:cxn modelId="{1B5EA945-3A2B-4191-9BE7-8FD9F29D8E45}" srcId="{967FA034-843C-4CD4-BF51-31635538D42B}" destId="{F08A52F1-E997-43B4-A1F5-B2D4B5515FD7}" srcOrd="0" destOrd="0" parTransId="{64004AC5-AA86-4D89-B18E-8A4D642BCEB6}" sibTransId="{72FF463E-3048-406E-8B64-61A0BE25D709}"/>
    <dgm:cxn modelId="{8F2D4025-D9A7-44E1-9731-7FD8D15CA59B}" srcId="{6F533E4D-58D2-4860-ACB6-F515598B7E3B}" destId="{967FA034-843C-4CD4-BF51-31635538D42B}" srcOrd="1" destOrd="0" parTransId="{5C0A23E7-E289-4834-9E36-320E08EB8D0D}" sibTransId="{B32163CF-0FA1-49A4-BEA7-4FA250A240AD}"/>
    <dgm:cxn modelId="{4D785DAB-1F0F-44DC-B5EA-819029B15778}" type="presOf" srcId="{11A9BB34-7D1F-4001-B5EF-1C1DF843F91E}" destId="{19C1F7F7-D218-4C63-BFC6-171EBB4984BC}" srcOrd="0" destOrd="0" presId="urn:microsoft.com/office/officeart/2005/8/layout/vList4"/>
    <dgm:cxn modelId="{C40924A6-D3A2-4A9B-AFCE-DE3B659F7DFB}" type="presOf" srcId="{967FA034-843C-4CD4-BF51-31635538D42B}" destId="{F752BFBE-196E-4D4F-8DFA-616ABB630ED8}" srcOrd="0" destOrd="0" presId="urn:microsoft.com/office/officeart/2005/8/layout/vList4"/>
    <dgm:cxn modelId="{C47AAE22-2BE1-4BA4-ABF1-85A1D52CCA1D}" type="presOf" srcId="{967FA034-843C-4CD4-BF51-31635538D42B}" destId="{EF31A199-B108-4D78-8ED9-0C73E84BEC0A}" srcOrd="1" destOrd="0" presId="urn:microsoft.com/office/officeart/2005/8/layout/vList4"/>
    <dgm:cxn modelId="{96732978-0EC1-45DC-BCEE-AE853A1B68E3}" srcId="{11A9BB34-7D1F-4001-B5EF-1C1DF843F91E}" destId="{875FC1BC-AA50-41CB-9E5B-B4D737E05761}" srcOrd="0" destOrd="0" parTransId="{09C0C88D-9070-404B-B637-01F1F6017A48}" sibTransId="{019343C6-90EC-45F5-ADA5-69F4B5A48AB6}"/>
    <dgm:cxn modelId="{5C3373C1-EAC0-4D15-AF39-801352D916C1}" type="presOf" srcId="{11A9BB34-7D1F-4001-B5EF-1C1DF843F91E}" destId="{28201DF8-D324-446E-88AE-E33E48199BFC}" srcOrd="1" destOrd="0" presId="urn:microsoft.com/office/officeart/2005/8/layout/vList4"/>
    <dgm:cxn modelId="{3A46D52C-68B0-4548-BE6C-4045F19ED80C}" type="presOf" srcId="{8605E22B-1359-4325-8978-1BF87AEAB538}" destId="{DB3093BD-0EE4-49B8-AD58-CF5F94FAC897}" srcOrd="1" destOrd="0" presId="urn:microsoft.com/office/officeart/2005/8/layout/vList4"/>
    <dgm:cxn modelId="{770DB767-3E14-4C29-BDF1-5D212F069A07}" type="presOf" srcId="{05CE112A-95B6-4D8B-8C70-973910478742}" destId="{92F20480-6BBF-4F91-8BD4-B3E9B6547934}" srcOrd="0" destOrd="1" presId="urn:microsoft.com/office/officeart/2005/8/layout/vList4"/>
    <dgm:cxn modelId="{9ADE0AFB-4678-479E-B9F0-2C1591F68E1E}" type="presParOf" srcId="{A025FF2D-B3FA-4FF6-8D87-605573752A26}" destId="{69439B6C-DF98-49D3-9DAB-70D5AAD32B27}" srcOrd="0" destOrd="0" presId="urn:microsoft.com/office/officeart/2005/8/layout/vList4"/>
    <dgm:cxn modelId="{29918792-C6AF-487A-9474-8259BB038712}" type="presParOf" srcId="{69439B6C-DF98-49D3-9DAB-70D5AAD32B27}" destId="{19C1F7F7-D218-4C63-BFC6-171EBB4984BC}" srcOrd="0" destOrd="0" presId="urn:microsoft.com/office/officeart/2005/8/layout/vList4"/>
    <dgm:cxn modelId="{CCC68C64-9850-4EA8-BF46-633430F4902A}" type="presParOf" srcId="{69439B6C-DF98-49D3-9DAB-70D5AAD32B27}" destId="{F141A027-434D-4150-B018-CA06D00C3381}" srcOrd="1" destOrd="0" presId="urn:microsoft.com/office/officeart/2005/8/layout/vList4"/>
    <dgm:cxn modelId="{4FF10B29-3B2D-46C2-A651-D0C1A030AFED}" type="presParOf" srcId="{69439B6C-DF98-49D3-9DAB-70D5AAD32B27}" destId="{28201DF8-D324-446E-88AE-E33E48199BFC}" srcOrd="2" destOrd="0" presId="urn:microsoft.com/office/officeart/2005/8/layout/vList4"/>
    <dgm:cxn modelId="{D7B3DDEB-9EED-4805-AACA-52DC544B7897}" type="presParOf" srcId="{A025FF2D-B3FA-4FF6-8D87-605573752A26}" destId="{7B9C47B3-1455-4DF3-8B91-C2BC60332A6B}" srcOrd="1" destOrd="0" presId="urn:microsoft.com/office/officeart/2005/8/layout/vList4"/>
    <dgm:cxn modelId="{46062B25-7861-4778-8C39-B20E4944B372}" type="presParOf" srcId="{A025FF2D-B3FA-4FF6-8D87-605573752A26}" destId="{CDCDDFEB-3AA0-476C-B5F8-E943EFC0DD31}" srcOrd="2" destOrd="0" presId="urn:microsoft.com/office/officeart/2005/8/layout/vList4"/>
    <dgm:cxn modelId="{CAB6EBEE-CD5C-4539-B344-3CA9DAD06269}" type="presParOf" srcId="{CDCDDFEB-3AA0-476C-B5F8-E943EFC0DD31}" destId="{F752BFBE-196E-4D4F-8DFA-616ABB630ED8}" srcOrd="0" destOrd="0" presId="urn:microsoft.com/office/officeart/2005/8/layout/vList4"/>
    <dgm:cxn modelId="{CF2C28D3-6A83-4117-A029-5EA78B7BC401}" type="presParOf" srcId="{CDCDDFEB-3AA0-476C-B5F8-E943EFC0DD31}" destId="{E5C7CF96-6C2D-40C0-9B08-78A5B66CE5C9}" srcOrd="1" destOrd="0" presId="urn:microsoft.com/office/officeart/2005/8/layout/vList4"/>
    <dgm:cxn modelId="{D74C84A7-9D94-4105-ADDB-404FDDB8E9F4}" type="presParOf" srcId="{CDCDDFEB-3AA0-476C-B5F8-E943EFC0DD31}" destId="{EF31A199-B108-4D78-8ED9-0C73E84BEC0A}" srcOrd="2" destOrd="0" presId="urn:microsoft.com/office/officeart/2005/8/layout/vList4"/>
    <dgm:cxn modelId="{D450900C-408D-4364-A3B8-3A76C8B54CC1}" type="presParOf" srcId="{A025FF2D-B3FA-4FF6-8D87-605573752A26}" destId="{BE804639-C9EC-4486-A871-B3D9A5701CA3}" srcOrd="3" destOrd="0" presId="urn:microsoft.com/office/officeart/2005/8/layout/vList4"/>
    <dgm:cxn modelId="{041E4406-D58D-4945-8BA6-30E8A9202AD2}" type="presParOf" srcId="{A025FF2D-B3FA-4FF6-8D87-605573752A26}" destId="{DA3A287C-CD42-4BD2-95FC-5C943AE5DB64}" srcOrd="4" destOrd="0" presId="urn:microsoft.com/office/officeart/2005/8/layout/vList4"/>
    <dgm:cxn modelId="{616DD01F-35B7-411F-AF34-4C62D0D1D282}" type="presParOf" srcId="{DA3A287C-CD42-4BD2-95FC-5C943AE5DB64}" destId="{92F20480-6BBF-4F91-8BD4-B3E9B6547934}" srcOrd="0" destOrd="0" presId="urn:microsoft.com/office/officeart/2005/8/layout/vList4"/>
    <dgm:cxn modelId="{D980A5F6-9AF3-42DE-97FA-8440CDE30AD2}" type="presParOf" srcId="{DA3A287C-CD42-4BD2-95FC-5C943AE5DB64}" destId="{5E8A0259-DB26-48C2-B425-3DE2DDCE317F}" srcOrd="1" destOrd="0" presId="urn:microsoft.com/office/officeart/2005/8/layout/vList4"/>
    <dgm:cxn modelId="{5F45C2F5-5410-4D49-89C6-4E54553432A2}" type="presParOf" srcId="{DA3A287C-CD42-4BD2-95FC-5C943AE5DB64}" destId="{DB3093BD-0EE4-49B8-AD58-CF5F94FAC89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5A115-9954-48C1-B496-F2EBDDB989B6}"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836596EB-1239-4775-A4D8-687F06B43C59}">
      <dgm:prSet phldrT="[Text]"/>
      <dgm:spPr/>
      <dgm:t>
        <a:bodyPr/>
        <a:lstStyle/>
        <a:p>
          <a:r>
            <a:rPr lang="en-US" dirty="0"/>
            <a:t>Rising incomes</a:t>
          </a:r>
        </a:p>
      </dgm:t>
    </dgm:pt>
    <dgm:pt modelId="{1E8D8580-3CFA-4080-93B1-E19163EE6BA4}" type="parTrans" cxnId="{58A68B87-7F19-48A1-848F-556708C8599D}">
      <dgm:prSet/>
      <dgm:spPr/>
      <dgm:t>
        <a:bodyPr/>
        <a:lstStyle/>
        <a:p>
          <a:endParaRPr lang="en-US"/>
        </a:p>
      </dgm:t>
    </dgm:pt>
    <dgm:pt modelId="{1A16A8C1-7A65-44BF-A0A3-B8A6BD88EAB0}" type="sibTrans" cxnId="{58A68B87-7F19-48A1-848F-556708C8599D}">
      <dgm:prSet/>
      <dgm:spPr/>
      <dgm:t>
        <a:bodyPr/>
        <a:lstStyle/>
        <a:p>
          <a:endParaRPr lang="en-US"/>
        </a:p>
      </dgm:t>
    </dgm:pt>
    <dgm:pt modelId="{4F65D9CE-180B-4D56-B56C-A1578B6E1331}">
      <dgm:prSet phldrT="[Text]"/>
      <dgm:spPr/>
      <dgm:t>
        <a:bodyPr/>
        <a:lstStyle/>
        <a:p>
          <a:r>
            <a:rPr lang="en-US" dirty="0"/>
            <a:t>Multiplying effects on the demand of services.</a:t>
          </a:r>
        </a:p>
      </dgm:t>
    </dgm:pt>
    <dgm:pt modelId="{E878E37C-4722-49B2-BB29-2CDA53733A78}" type="parTrans" cxnId="{E234CFC1-39E2-4FFF-A859-46D246F1FCFE}">
      <dgm:prSet/>
      <dgm:spPr/>
      <dgm:t>
        <a:bodyPr/>
        <a:lstStyle/>
        <a:p>
          <a:endParaRPr lang="en-US"/>
        </a:p>
      </dgm:t>
    </dgm:pt>
    <dgm:pt modelId="{683264BA-6AC4-4DD5-8CB7-FB4B1CFD5C0B}" type="sibTrans" cxnId="{E234CFC1-39E2-4FFF-A859-46D246F1FCFE}">
      <dgm:prSet/>
      <dgm:spPr/>
      <dgm:t>
        <a:bodyPr/>
        <a:lstStyle/>
        <a:p>
          <a:endParaRPr lang="en-US"/>
        </a:p>
      </dgm:t>
    </dgm:pt>
    <dgm:pt modelId="{7D9E6ACA-6DF3-4BA8-BF25-FAB32A9505C5}">
      <dgm:prSet phldrT="[Text]"/>
      <dgm:spPr/>
      <dgm:t>
        <a:bodyPr/>
        <a:lstStyle/>
        <a:p>
          <a:r>
            <a:rPr lang="en-US" dirty="0"/>
            <a:t>High elasticity for some services (entertainment, transportation, healthcare, fast food).</a:t>
          </a:r>
        </a:p>
      </dgm:t>
    </dgm:pt>
    <dgm:pt modelId="{7DF70D9D-46AC-4B2F-BC10-16C3475E3D05}" type="parTrans" cxnId="{EF856188-C741-451A-8119-7C3FCCFE915B}">
      <dgm:prSet/>
      <dgm:spPr/>
      <dgm:t>
        <a:bodyPr/>
        <a:lstStyle/>
        <a:p>
          <a:endParaRPr lang="en-US"/>
        </a:p>
      </dgm:t>
    </dgm:pt>
    <dgm:pt modelId="{CC55FC67-5AA9-4B77-87C5-9B3DB4B688E8}" type="sibTrans" cxnId="{EF856188-C741-451A-8119-7C3FCCFE915B}">
      <dgm:prSet/>
      <dgm:spPr/>
      <dgm:t>
        <a:bodyPr/>
        <a:lstStyle/>
        <a:p>
          <a:endParaRPr lang="en-US"/>
        </a:p>
      </dgm:t>
    </dgm:pt>
    <dgm:pt modelId="{A89BAA7E-B1E8-4EA1-BFE3-144C0A936295}">
      <dgm:prSet phldrT="[Text]"/>
      <dgm:spPr/>
      <dgm:t>
        <a:bodyPr/>
        <a:lstStyle/>
        <a:p>
          <a:r>
            <a:rPr lang="en-US" dirty="0"/>
            <a:t>Demand for health care and education</a:t>
          </a:r>
        </a:p>
      </dgm:t>
    </dgm:pt>
    <dgm:pt modelId="{7718815E-EEC0-423D-A87E-313E808E284C}" type="parTrans" cxnId="{B3B9DE35-15CF-4AB9-8252-F60870A841D2}">
      <dgm:prSet/>
      <dgm:spPr/>
      <dgm:t>
        <a:bodyPr/>
        <a:lstStyle/>
        <a:p>
          <a:endParaRPr lang="en-US"/>
        </a:p>
      </dgm:t>
    </dgm:pt>
    <dgm:pt modelId="{EBAE5690-B546-4AAE-96E3-0941F970AB32}" type="sibTrans" cxnId="{B3B9DE35-15CF-4AB9-8252-F60870A841D2}">
      <dgm:prSet/>
      <dgm:spPr/>
      <dgm:t>
        <a:bodyPr/>
        <a:lstStyle/>
        <a:p>
          <a:endParaRPr lang="en-US"/>
        </a:p>
      </dgm:t>
    </dgm:pt>
    <dgm:pt modelId="{85836105-473A-45C6-A844-B7DBD1DA0BDC}">
      <dgm:prSet phldrT="[Text]"/>
      <dgm:spPr/>
      <dgm:t>
        <a:bodyPr/>
        <a:lstStyle/>
        <a:p>
          <a:r>
            <a:rPr lang="en-US" dirty="0"/>
            <a:t>Change in demographic composition (life expectancy).</a:t>
          </a:r>
        </a:p>
      </dgm:t>
    </dgm:pt>
    <dgm:pt modelId="{7B6AF1B9-09BE-4597-8A08-886C1F127291}" type="parTrans" cxnId="{42BCEC0C-4A75-4B2C-829B-53C6FA6A364E}">
      <dgm:prSet/>
      <dgm:spPr/>
      <dgm:t>
        <a:bodyPr/>
        <a:lstStyle/>
        <a:p>
          <a:endParaRPr lang="en-US"/>
        </a:p>
      </dgm:t>
    </dgm:pt>
    <dgm:pt modelId="{416A6A4D-338D-41B2-8C65-91B74A025B9B}" type="sibTrans" cxnId="{42BCEC0C-4A75-4B2C-829B-53C6FA6A364E}">
      <dgm:prSet/>
      <dgm:spPr/>
      <dgm:t>
        <a:bodyPr/>
        <a:lstStyle/>
        <a:p>
          <a:endParaRPr lang="en-US"/>
        </a:p>
      </dgm:t>
    </dgm:pt>
    <dgm:pt modelId="{3359FE08-1EA3-48D0-B750-A08A015226A0}">
      <dgm:prSet phldrT="[Text]"/>
      <dgm:spPr/>
      <dgm:t>
        <a:bodyPr/>
        <a:lstStyle/>
        <a:p>
          <a:r>
            <a:rPr lang="en-US" dirty="0"/>
            <a:t>Sophistication of the labor market (higher education).</a:t>
          </a:r>
        </a:p>
      </dgm:t>
    </dgm:pt>
    <dgm:pt modelId="{6264D2AE-B591-4303-92F4-B88FE7DBAD8B}" type="parTrans" cxnId="{AF78DBDF-910B-4F5F-87F6-9BE318DD3EDA}">
      <dgm:prSet/>
      <dgm:spPr/>
      <dgm:t>
        <a:bodyPr/>
        <a:lstStyle/>
        <a:p>
          <a:endParaRPr lang="en-US"/>
        </a:p>
      </dgm:t>
    </dgm:pt>
    <dgm:pt modelId="{05BA4FDD-9231-442D-95E2-FDEC7E6FCAA9}" type="sibTrans" cxnId="{AF78DBDF-910B-4F5F-87F6-9BE318DD3EDA}">
      <dgm:prSet/>
      <dgm:spPr/>
      <dgm:t>
        <a:bodyPr/>
        <a:lstStyle/>
        <a:p>
          <a:endParaRPr lang="en-US"/>
        </a:p>
      </dgm:t>
    </dgm:pt>
    <dgm:pt modelId="{C5D27611-3911-4AA9-BC63-41799B755493}">
      <dgm:prSet phldrT="[Text]"/>
      <dgm:spPr/>
      <dgm:t>
        <a:bodyPr/>
        <a:lstStyle/>
        <a:p>
          <a:r>
            <a:rPr lang="en-US" dirty="0"/>
            <a:t>Complex division of labor</a:t>
          </a:r>
        </a:p>
      </dgm:t>
    </dgm:pt>
    <dgm:pt modelId="{2FBD9BDB-C9DE-4A45-B0B3-5301D289A152}" type="parTrans" cxnId="{FBBFC5E3-CBE8-4C17-86F5-7D1465657532}">
      <dgm:prSet/>
      <dgm:spPr/>
      <dgm:t>
        <a:bodyPr/>
        <a:lstStyle/>
        <a:p>
          <a:endParaRPr lang="en-US"/>
        </a:p>
      </dgm:t>
    </dgm:pt>
    <dgm:pt modelId="{00078189-6D43-4356-BB4D-D8C35D0674CB}" type="sibTrans" cxnId="{FBBFC5E3-CBE8-4C17-86F5-7D1465657532}">
      <dgm:prSet/>
      <dgm:spPr/>
      <dgm:t>
        <a:bodyPr/>
        <a:lstStyle/>
        <a:p>
          <a:endParaRPr lang="en-US"/>
        </a:p>
      </dgm:t>
    </dgm:pt>
    <dgm:pt modelId="{4EE219A0-05DB-4D03-A432-9057CAE17211}">
      <dgm:prSet phldrT="[Text]"/>
      <dgm:spPr/>
      <dgm:t>
        <a:bodyPr/>
        <a:lstStyle/>
        <a:p>
          <a:r>
            <a:rPr lang="en-US" dirty="0"/>
            <a:t>Dealing with complex market and regulatory environment.</a:t>
          </a:r>
        </a:p>
      </dgm:t>
    </dgm:pt>
    <dgm:pt modelId="{D60AC7CA-27F1-4683-A819-698C47DE9BE9}" type="parTrans" cxnId="{D004C0E9-6573-41FB-904D-69BC75EB5F33}">
      <dgm:prSet/>
      <dgm:spPr/>
      <dgm:t>
        <a:bodyPr/>
        <a:lstStyle/>
        <a:p>
          <a:endParaRPr lang="en-US"/>
        </a:p>
      </dgm:t>
    </dgm:pt>
    <dgm:pt modelId="{E44DC2ED-F475-4836-835F-5635C85F601C}" type="sibTrans" cxnId="{D004C0E9-6573-41FB-904D-69BC75EB5F33}">
      <dgm:prSet/>
      <dgm:spPr/>
      <dgm:t>
        <a:bodyPr/>
        <a:lstStyle/>
        <a:p>
          <a:endParaRPr lang="en-US"/>
        </a:p>
      </dgm:t>
    </dgm:pt>
    <dgm:pt modelId="{4D655561-BF29-4F5B-8836-0AA99A28B7E4}">
      <dgm:prSet phldrT="[Text]"/>
      <dgm:spPr/>
      <dgm:t>
        <a:bodyPr/>
        <a:lstStyle/>
        <a:p>
          <a:r>
            <a:rPr lang="en-US" dirty="0"/>
            <a:t>The collection and analysis of information.</a:t>
          </a:r>
        </a:p>
      </dgm:t>
    </dgm:pt>
    <dgm:pt modelId="{1E5126EE-E6F8-4394-8C1C-9BBE561656FE}" type="parTrans" cxnId="{48F9E915-E9D3-4F62-8E6F-45406AABACC9}">
      <dgm:prSet/>
      <dgm:spPr/>
      <dgm:t>
        <a:bodyPr/>
        <a:lstStyle/>
        <a:p>
          <a:endParaRPr lang="en-US"/>
        </a:p>
      </dgm:t>
    </dgm:pt>
    <dgm:pt modelId="{C570AECF-6A61-497B-AAC5-4E5DDC4CCA39}" type="sibTrans" cxnId="{48F9E915-E9D3-4F62-8E6F-45406AABACC9}">
      <dgm:prSet/>
      <dgm:spPr/>
      <dgm:t>
        <a:bodyPr/>
        <a:lstStyle/>
        <a:p>
          <a:endParaRPr lang="en-US"/>
        </a:p>
      </dgm:t>
    </dgm:pt>
    <dgm:pt modelId="{23380249-A3F1-43B2-98BF-7B83ECE5E0CE}" type="pres">
      <dgm:prSet presAssocID="{C1D5A115-9954-48C1-B496-F2EBDDB989B6}" presName="linear" presStyleCnt="0">
        <dgm:presLayoutVars>
          <dgm:dir/>
          <dgm:resizeHandles val="exact"/>
        </dgm:presLayoutVars>
      </dgm:prSet>
      <dgm:spPr/>
      <dgm:t>
        <a:bodyPr/>
        <a:lstStyle/>
        <a:p>
          <a:endParaRPr lang="en-US"/>
        </a:p>
      </dgm:t>
    </dgm:pt>
    <dgm:pt modelId="{A304BBDB-BC8B-4729-AC1B-B8B094BFED09}" type="pres">
      <dgm:prSet presAssocID="{836596EB-1239-4775-A4D8-687F06B43C59}" presName="comp" presStyleCnt="0"/>
      <dgm:spPr/>
    </dgm:pt>
    <dgm:pt modelId="{546F700C-EB12-45F9-92DF-F9AE57BA6BA1}" type="pres">
      <dgm:prSet presAssocID="{836596EB-1239-4775-A4D8-687F06B43C59}" presName="box" presStyleLbl="node1" presStyleIdx="0" presStyleCnt="3"/>
      <dgm:spPr/>
      <dgm:t>
        <a:bodyPr/>
        <a:lstStyle/>
        <a:p>
          <a:endParaRPr lang="en-US"/>
        </a:p>
      </dgm:t>
    </dgm:pt>
    <dgm:pt modelId="{67A4DBDD-2A5A-47DB-BC77-3508A8CE2991}" type="pres">
      <dgm:prSet presAssocID="{836596EB-1239-4775-A4D8-687F06B43C59}" presName="img" presStyleLbl="fgImgPlace1" presStyleIdx="0" presStyleCnt="3"/>
      <dgm:spPr>
        <a:blipFill rotWithShape="1">
          <a:blip xmlns:r="http://schemas.openxmlformats.org/officeDocument/2006/relationships" r:embed="rId1"/>
          <a:stretch>
            <a:fillRect/>
          </a:stretch>
        </a:blipFill>
      </dgm:spPr>
    </dgm:pt>
    <dgm:pt modelId="{2F7E91A8-9CDD-4F58-85DD-FAC34B2EF8AC}" type="pres">
      <dgm:prSet presAssocID="{836596EB-1239-4775-A4D8-687F06B43C59}" presName="text" presStyleLbl="node1" presStyleIdx="0" presStyleCnt="3">
        <dgm:presLayoutVars>
          <dgm:bulletEnabled val="1"/>
        </dgm:presLayoutVars>
      </dgm:prSet>
      <dgm:spPr/>
      <dgm:t>
        <a:bodyPr/>
        <a:lstStyle/>
        <a:p>
          <a:endParaRPr lang="en-US"/>
        </a:p>
      </dgm:t>
    </dgm:pt>
    <dgm:pt modelId="{2387F2BB-7B46-437E-8FE3-88C6C01FD4C2}" type="pres">
      <dgm:prSet presAssocID="{1A16A8C1-7A65-44BF-A0A3-B8A6BD88EAB0}" presName="spacer" presStyleCnt="0"/>
      <dgm:spPr/>
    </dgm:pt>
    <dgm:pt modelId="{D5CCFFB8-6616-481B-BB2E-C82A585EF8AA}" type="pres">
      <dgm:prSet presAssocID="{A89BAA7E-B1E8-4EA1-BFE3-144C0A936295}" presName="comp" presStyleCnt="0"/>
      <dgm:spPr/>
    </dgm:pt>
    <dgm:pt modelId="{A4C50906-DC8E-421F-8257-5E181C58A90D}" type="pres">
      <dgm:prSet presAssocID="{A89BAA7E-B1E8-4EA1-BFE3-144C0A936295}" presName="box" presStyleLbl="node1" presStyleIdx="1" presStyleCnt="3"/>
      <dgm:spPr/>
      <dgm:t>
        <a:bodyPr/>
        <a:lstStyle/>
        <a:p>
          <a:endParaRPr lang="en-US"/>
        </a:p>
      </dgm:t>
    </dgm:pt>
    <dgm:pt modelId="{C76CE1F6-10B4-40FF-951F-ABB9D66EFBC1}" type="pres">
      <dgm:prSet presAssocID="{A89BAA7E-B1E8-4EA1-BFE3-144C0A936295}" presName="img" presStyleLbl="fgImgPlace1" presStyleIdx="1" presStyleCnt="3"/>
      <dgm:spPr>
        <a:blipFill rotWithShape="1">
          <a:blip xmlns:r="http://schemas.openxmlformats.org/officeDocument/2006/relationships" r:embed="rId2"/>
          <a:stretch>
            <a:fillRect/>
          </a:stretch>
        </a:blipFill>
      </dgm:spPr>
    </dgm:pt>
    <dgm:pt modelId="{E6331AE1-9BF3-45BD-8BB8-416440F7E7E5}" type="pres">
      <dgm:prSet presAssocID="{A89BAA7E-B1E8-4EA1-BFE3-144C0A936295}" presName="text" presStyleLbl="node1" presStyleIdx="1" presStyleCnt="3">
        <dgm:presLayoutVars>
          <dgm:bulletEnabled val="1"/>
        </dgm:presLayoutVars>
      </dgm:prSet>
      <dgm:spPr/>
      <dgm:t>
        <a:bodyPr/>
        <a:lstStyle/>
        <a:p>
          <a:endParaRPr lang="en-US"/>
        </a:p>
      </dgm:t>
    </dgm:pt>
    <dgm:pt modelId="{BB9732CD-9EED-4988-8F1E-E957FCDC2B16}" type="pres">
      <dgm:prSet presAssocID="{EBAE5690-B546-4AAE-96E3-0941F970AB32}" presName="spacer" presStyleCnt="0"/>
      <dgm:spPr/>
    </dgm:pt>
    <dgm:pt modelId="{1295C263-C226-4CFA-8D4B-6DD015BC8394}" type="pres">
      <dgm:prSet presAssocID="{C5D27611-3911-4AA9-BC63-41799B755493}" presName="comp" presStyleCnt="0"/>
      <dgm:spPr/>
    </dgm:pt>
    <dgm:pt modelId="{2FC55B52-5BAB-4960-8C06-8125ED8B902B}" type="pres">
      <dgm:prSet presAssocID="{C5D27611-3911-4AA9-BC63-41799B755493}" presName="box" presStyleLbl="node1" presStyleIdx="2" presStyleCnt="3"/>
      <dgm:spPr/>
      <dgm:t>
        <a:bodyPr/>
        <a:lstStyle/>
        <a:p>
          <a:endParaRPr lang="en-US"/>
        </a:p>
      </dgm:t>
    </dgm:pt>
    <dgm:pt modelId="{CDB450DC-48FE-480F-B3EB-A89A77004163}" type="pres">
      <dgm:prSet presAssocID="{C5D27611-3911-4AA9-BC63-41799B755493}" presName="img" presStyleLbl="fgImgPlace1" presStyleIdx="2" presStyleCnt="3"/>
      <dgm:spPr>
        <a:blipFill rotWithShape="1">
          <a:blip xmlns:r="http://schemas.openxmlformats.org/officeDocument/2006/relationships" r:embed="rId3"/>
          <a:stretch>
            <a:fillRect/>
          </a:stretch>
        </a:blipFill>
      </dgm:spPr>
    </dgm:pt>
    <dgm:pt modelId="{2ABFACBB-4554-4C50-BB92-7B1478FE2CEC}" type="pres">
      <dgm:prSet presAssocID="{C5D27611-3911-4AA9-BC63-41799B755493}" presName="text" presStyleLbl="node1" presStyleIdx="2" presStyleCnt="3">
        <dgm:presLayoutVars>
          <dgm:bulletEnabled val="1"/>
        </dgm:presLayoutVars>
      </dgm:prSet>
      <dgm:spPr/>
      <dgm:t>
        <a:bodyPr/>
        <a:lstStyle/>
        <a:p>
          <a:endParaRPr lang="en-US"/>
        </a:p>
      </dgm:t>
    </dgm:pt>
  </dgm:ptLst>
  <dgm:cxnLst>
    <dgm:cxn modelId="{18613AE1-6F59-490F-A344-004000529CC7}" type="presOf" srcId="{85836105-473A-45C6-A844-B7DBD1DA0BDC}" destId="{A4C50906-DC8E-421F-8257-5E181C58A90D}" srcOrd="0" destOrd="1" presId="urn:microsoft.com/office/officeart/2005/8/layout/vList4"/>
    <dgm:cxn modelId="{8D445FF6-33FB-4046-A75D-96DEDACCF070}" type="presOf" srcId="{836596EB-1239-4775-A4D8-687F06B43C59}" destId="{2F7E91A8-9CDD-4F58-85DD-FAC34B2EF8AC}" srcOrd="1" destOrd="0" presId="urn:microsoft.com/office/officeart/2005/8/layout/vList4"/>
    <dgm:cxn modelId="{92C993EA-5A1F-47A0-A2E6-6DE3E79744E4}" type="presOf" srcId="{4EE219A0-05DB-4D03-A432-9057CAE17211}" destId="{2ABFACBB-4554-4C50-BB92-7B1478FE2CEC}" srcOrd="1" destOrd="1" presId="urn:microsoft.com/office/officeart/2005/8/layout/vList4"/>
    <dgm:cxn modelId="{DBA14EE2-6F08-4932-9EB2-E222731BD309}" type="presOf" srcId="{7D9E6ACA-6DF3-4BA8-BF25-FAB32A9505C5}" destId="{546F700C-EB12-45F9-92DF-F9AE57BA6BA1}" srcOrd="0" destOrd="2" presId="urn:microsoft.com/office/officeart/2005/8/layout/vList4"/>
    <dgm:cxn modelId="{EDAAF739-18F4-4DE4-B0C7-C0EFC20D7008}" type="presOf" srcId="{3359FE08-1EA3-48D0-B750-A08A015226A0}" destId="{E6331AE1-9BF3-45BD-8BB8-416440F7E7E5}" srcOrd="1" destOrd="2" presId="urn:microsoft.com/office/officeart/2005/8/layout/vList4"/>
    <dgm:cxn modelId="{E6AFC8C6-3312-4CED-99B4-8BA2C98789B7}" type="presOf" srcId="{A89BAA7E-B1E8-4EA1-BFE3-144C0A936295}" destId="{E6331AE1-9BF3-45BD-8BB8-416440F7E7E5}" srcOrd="1" destOrd="0" presId="urn:microsoft.com/office/officeart/2005/8/layout/vList4"/>
    <dgm:cxn modelId="{70C73CD3-CDC1-4115-A1ED-3F0B372A2FCF}" type="presOf" srcId="{4F65D9CE-180B-4D56-B56C-A1578B6E1331}" destId="{546F700C-EB12-45F9-92DF-F9AE57BA6BA1}" srcOrd="0" destOrd="1" presId="urn:microsoft.com/office/officeart/2005/8/layout/vList4"/>
    <dgm:cxn modelId="{B3B9DE35-15CF-4AB9-8252-F60870A841D2}" srcId="{C1D5A115-9954-48C1-B496-F2EBDDB989B6}" destId="{A89BAA7E-B1E8-4EA1-BFE3-144C0A936295}" srcOrd="1" destOrd="0" parTransId="{7718815E-EEC0-423D-A87E-313E808E284C}" sibTransId="{EBAE5690-B546-4AAE-96E3-0941F970AB32}"/>
    <dgm:cxn modelId="{B267E7FF-616C-496F-9E96-A5FF7E73638B}" type="presOf" srcId="{7D9E6ACA-6DF3-4BA8-BF25-FAB32A9505C5}" destId="{2F7E91A8-9CDD-4F58-85DD-FAC34B2EF8AC}" srcOrd="1" destOrd="2" presId="urn:microsoft.com/office/officeart/2005/8/layout/vList4"/>
    <dgm:cxn modelId="{A2EB2CA8-DA29-4AEC-A388-58D2CA2E5775}" type="presOf" srcId="{4F65D9CE-180B-4D56-B56C-A1578B6E1331}" destId="{2F7E91A8-9CDD-4F58-85DD-FAC34B2EF8AC}" srcOrd="1" destOrd="1" presId="urn:microsoft.com/office/officeart/2005/8/layout/vList4"/>
    <dgm:cxn modelId="{7F372B0E-840A-4C52-A693-3113C0DDA5FA}" type="presOf" srcId="{C5D27611-3911-4AA9-BC63-41799B755493}" destId="{2FC55B52-5BAB-4960-8C06-8125ED8B902B}" srcOrd="0" destOrd="0" presId="urn:microsoft.com/office/officeart/2005/8/layout/vList4"/>
    <dgm:cxn modelId="{A88AE3C7-E727-400F-8FC3-0E7893093BF0}" type="presOf" srcId="{836596EB-1239-4775-A4D8-687F06B43C59}" destId="{546F700C-EB12-45F9-92DF-F9AE57BA6BA1}" srcOrd="0" destOrd="0" presId="urn:microsoft.com/office/officeart/2005/8/layout/vList4"/>
    <dgm:cxn modelId="{EB0DCCA8-0591-4E04-8B6B-36E18A715A08}" type="presOf" srcId="{A89BAA7E-B1E8-4EA1-BFE3-144C0A936295}" destId="{A4C50906-DC8E-421F-8257-5E181C58A90D}" srcOrd="0" destOrd="0" presId="urn:microsoft.com/office/officeart/2005/8/layout/vList4"/>
    <dgm:cxn modelId="{ACA0689F-BC1C-4ECA-A315-67DFD1D516E6}" type="presOf" srcId="{85836105-473A-45C6-A844-B7DBD1DA0BDC}" destId="{E6331AE1-9BF3-45BD-8BB8-416440F7E7E5}" srcOrd="1" destOrd="1" presId="urn:microsoft.com/office/officeart/2005/8/layout/vList4"/>
    <dgm:cxn modelId="{EF856188-C741-451A-8119-7C3FCCFE915B}" srcId="{836596EB-1239-4775-A4D8-687F06B43C59}" destId="{7D9E6ACA-6DF3-4BA8-BF25-FAB32A9505C5}" srcOrd="1" destOrd="0" parTransId="{7DF70D9D-46AC-4B2F-BC10-16C3475E3D05}" sibTransId="{CC55FC67-5AA9-4B77-87C5-9B3DB4B688E8}"/>
    <dgm:cxn modelId="{9FC7C58B-FC1F-42A0-B358-7027968B1822}" type="presOf" srcId="{C1D5A115-9954-48C1-B496-F2EBDDB989B6}" destId="{23380249-A3F1-43B2-98BF-7B83ECE5E0CE}" srcOrd="0" destOrd="0" presId="urn:microsoft.com/office/officeart/2005/8/layout/vList4"/>
    <dgm:cxn modelId="{FBBFC5E3-CBE8-4C17-86F5-7D1465657532}" srcId="{C1D5A115-9954-48C1-B496-F2EBDDB989B6}" destId="{C5D27611-3911-4AA9-BC63-41799B755493}" srcOrd="2" destOrd="0" parTransId="{2FBD9BDB-C9DE-4A45-B0B3-5301D289A152}" sibTransId="{00078189-6D43-4356-BB4D-D8C35D0674CB}"/>
    <dgm:cxn modelId="{C6D3D58C-93C7-476A-9AC0-C9DAB204519E}" type="presOf" srcId="{4D655561-BF29-4F5B-8836-0AA99A28B7E4}" destId="{2ABFACBB-4554-4C50-BB92-7B1478FE2CEC}" srcOrd="1" destOrd="2" presId="urn:microsoft.com/office/officeart/2005/8/layout/vList4"/>
    <dgm:cxn modelId="{D004C0E9-6573-41FB-904D-69BC75EB5F33}" srcId="{C5D27611-3911-4AA9-BC63-41799B755493}" destId="{4EE219A0-05DB-4D03-A432-9057CAE17211}" srcOrd="0" destOrd="0" parTransId="{D60AC7CA-27F1-4683-A819-698C47DE9BE9}" sibTransId="{E44DC2ED-F475-4836-835F-5635C85F601C}"/>
    <dgm:cxn modelId="{E58A52DB-54D4-4F4E-AE9E-889AF251E2EB}" type="presOf" srcId="{4D655561-BF29-4F5B-8836-0AA99A28B7E4}" destId="{2FC55B52-5BAB-4960-8C06-8125ED8B902B}" srcOrd="0" destOrd="2" presId="urn:microsoft.com/office/officeart/2005/8/layout/vList4"/>
    <dgm:cxn modelId="{48F9E915-E9D3-4F62-8E6F-45406AABACC9}" srcId="{C5D27611-3911-4AA9-BC63-41799B755493}" destId="{4D655561-BF29-4F5B-8836-0AA99A28B7E4}" srcOrd="1" destOrd="0" parTransId="{1E5126EE-E6F8-4394-8C1C-9BBE561656FE}" sibTransId="{C570AECF-6A61-497B-AAC5-4E5DDC4CCA39}"/>
    <dgm:cxn modelId="{4C572BD3-50CF-4CB8-AADD-031CA4021AFE}" type="presOf" srcId="{4EE219A0-05DB-4D03-A432-9057CAE17211}" destId="{2FC55B52-5BAB-4960-8C06-8125ED8B902B}" srcOrd="0" destOrd="1" presId="urn:microsoft.com/office/officeart/2005/8/layout/vList4"/>
    <dgm:cxn modelId="{B3307F2C-2664-45F8-8478-74E8912A1218}" type="presOf" srcId="{3359FE08-1EA3-48D0-B750-A08A015226A0}" destId="{A4C50906-DC8E-421F-8257-5E181C58A90D}" srcOrd="0" destOrd="2" presId="urn:microsoft.com/office/officeart/2005/8/layout/vList4"/>
    <dgm:cxn modelId="{AF78DBDF-910B-4F5F-87F6-9BE318DD3EDA}" srcId="{A89BAA7E-B1E8-4EA1-BFE3-144C0A936295}" destId="{3359FE08-1EA3-48D0-B750-A08A015226A0}" srcOrd="1" destOrd="0" parTransId="{6264D2AE-B591-4303-92F4-B88FE7DBAD8B}" sibTransId="{05BA4FDD-9231-442D-95E2-FDEC7E6FCAA9}"/>
    <dgm:cxn modelId="{E234CFC1-39E2-4FFF-A859-46D246F1FCFE}" srcId="{836596EB-1239-4775-A4D8-687F06B43C59}" destId="{4F65D9CE-180B-4D56-B56C-A1578B6E1331}" srcOrd="0" destOrd="0" parTransId="{E878E37C-4722-49B2-BB29-2CDA53733A78}" sibTransId="{683264BA-6AC4-4DD5-8CB7-FB4B1CFD5C0B}"/>
    <dgm:cxn modelId="{42BCEC0C-4A75-4B2C-829B-53C6FA6A364E}" srcId="{A89BAA7E-B1E8-4EA1-BFE3-144C0A936295}" destId="{85836105-473A-45C6-A844-B7DBD1DA0BDC}" srcOrd="0" destOrd="0" parTransId="{7B6AF1B9-09BE-4597-8A08-886C1F127291}" sibTransId="{416A6A4D-338D-41B2-8C65-91B74A025B9B}"/>
    <dgm:cxn modelId="{BB1D01A8-7E2B-4649-8B89-9B8F3DE9D779}" type="presOf" srcId="{C5D27611-3911-4AA9-BC63-41799B755493}" destId="{2ABFACBB-4554-4C50-BB92-7B1478FE2CEC}" srcOrd="1" destOrd="0" presId="urn:microsoft.com/office/officeart/2005/8/layout/vList4"/>
    <dgm:cxn modelId="{58A68B87-7F19-48A1-848F-556708C8599D}" srcId="{C1D5A115-9954-48C1-B496-F2EBDDB989B6}" destId="{836596EB-1239-4775-A4D8-687F06B43C59}" srcOrd="0" destOrd="0" parTransId="{1E8D8580-3CFA-4080-93B1-E19163EE6BA4}" sibTransId="{1A16A8C1-7A65-44BF-A0A3-B8A6BD88EAB0}"/>
    <dgm:cxn modelId="{7B212B95-29E2-42B3-AD90-4BC5075F6787}" type="presParOf" srcId="{23380249-A3F1-43B2-98BF-7B83ECE5E0CE}" destId="{A304BBDB-BC8B-4729-AC1B-B8B094BFED09}" srcOrd="0" destOrd="0" presId="urn:microsoft.com/office/officeart/2005/8/layout/vList4"/>
    <dgm:cxn modelId="{6B0BA8BD-82C1-4523-A217-7987D8DEE9A2}" type="presParOf" srcId="{A304BBDB-BC8B-4729-AC1B-B8B094BFED09}" destId="{546F700C-EB12-45F9-92DF-F9AE57BA6BA1}" srcOrd="0" destOrd="0" presId="urn:microsoft.com/office/officeart/2005/8/layout/vList4"/>
    <dgm:cxn modelId="{1853F887-FDBB-493D-AF08-8464B431AA23}" type="presParOf" srcId="{A304BBDB-BC8B-4729-AC1B-B8B094BFED09}" destId="{67A4DBDD-2A5A-47DB-BC77-3508A8CE2991}" srcOrd="1" destOrd="0" presId="urn:microsoft.com/office/officeart/2005/8/layout/vList4"/>
    <dgm:cxn modelId="{5B54B464-A62B-4413-B9E3-133B43F2F506}" type="presParOf" srcId="{A304BBDB-BC8B-4729-AC1B-B8B094BFED09}" destId="{2F7E91A8-9CDD-4F58-85DD-FAC34B2EF8AC}" srcOrd="2" destOrd="0" presId="urn:microsoft.com/office/officeart/2005/8/layout/vList4"/>
    <dgm:cxn modelId="{B0990773-E221-4074-802B-18D0D5815CE4}" type="presParOf" srcId="{23380249-A3F1-43B2-98BF-7B83ECE5E0CE}" destId="{2387F2BB-7B46-437E-8FE3-88C6C01FD4C2}" srcOrd="1" destOrd="0" presId="urn:microsoft.com/office/officeart/2005/8/layout/vList4"/>
    <dgm:cxn modelId="{0A4DD58A-8263-4B45-B218-4AFE0667C5DB}" type="presParOf" srcId="{23380249-A3F1-43B2-98BF-7B83ECE5E0CE}" destId="{D5CCFFB8-6616-481B-BB2E-C82A585EF8AA}" srcOrd="2" destOrd="0" presId="urn:microsoft.com/office/officeart/2005/8/layout/vList4"/>
    <dgm:cxn modelId="{005D711A-868D-4995-9514-B5D00DF41EE5}" type="presParOf" srcId="{D5CCFFB8-6616-481B-BB2E-C82A585EF8AA}" destId="{A4C50906-DC8E-421F-8257-5E181C58A90D}" srcOrd="0" destOrd="0" presId="urn:microsoft.com/office/officeart/2005/8/layout/vList4"/>
    <dgm:cxn modelId="{20F2C2CD-E3D8-4191-BA58-03488355384B}" type="presParOf" srcId="{D5CCFFB8-6616-481B-BB2E-C82A585EF8AA}" destId="{C76CE1F6-10B4-40FF-951F-ABB9D66EFBC1}" srcOrd="1" destOrd="0" presId="urn:microsoft.com/office/officeart/2005/8/layout/vList4"/>
    <dgm:cxn modelId="{0D2185D6-62AB-4025-B894-B9E1AE37A681}" type="presParOf" srcId="{D5CCFFB8-6616-481B-BB2E-C82A585EF8AA}" destId="{E6331AE1-9BF3-45BD-8BB8-416440F7E7E5}" srcOrd="2" destOrd="0" presId="urn:microsoft.com/office/officeart/2005/8/layout/vList4"/>
    <dgm:cxn modelId="{439FA542-ACFD-4E7D-B971-3067001812C4}" type="presParOf" srcId="{23380249-A3F1-43B2-98BF-7B83ECE5E0CE}" destId="{BB9732CD-9EED-4988-8F1E-E957FCDC2B16}" srcOrd="3" destOrd="0" presId="urn:microsoft.com/office/officeart/2005/8/layout/vList4"/>
    <dgm:cxn modelId="{9A429D13-A8F9-44FE-9110-2331B89A34A2}" type="presParOf" srcId="{23380249-A3F1-43B2-98BF-7B83ECE5E0CE}" destId="{1295C263-C226-4CFA-8D4B-6DD015BC8394}" srcOrd="4" destOrd="0" presId="urn:microsoft.com/office/officeart/2005/8/layout/vList4"/>
    <dgm:cxn modelId="{2A5F6C09-B167-42E0-82A9-AB2516EE8CC1}" type="presParOf" srcId="{1295C263-C226-4CFA-8D4B-6DD015BC8394}" destId="{2FC55B52-5BAB-4960-8C06-8125ED8B902B}" srcOrd="0" destOrd="0" presId="urn:microsoft.com/office/officeart/2005/8/layout/vList4"/>
    <dgm:cxn modelId="{97DB2B94-30D5-4733-A597-71BCA0065922}" type="presParOf" srcId="{1295C263-C226-4CFA-8D4B-6DD015BC8394}" destId="{CDB450DC-48FE-480F-B3EB-A89A77004163}" srcOrd="1" destOrd="0" presId="urn:microsoft.com/office/officeart/2005/8/layout/vList4"/>
    <dgm:cxn modelId="{535B0AFB-7647-4271-8F7D-10EA9ED826EE}" type="presParOf" srcId="{1295C263-C226-4CFA-8D4B-6DD015BC8394}" destId="{2ABFACBB-4554-4C50-BB92-7B1478FE2CE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2573C5-5EEF-4452-AC48-B9851C762F59}"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8E82FD65-A80C-4814-B74E-9F0F690F9A2F}">
      <dgm:prSet phldrT="[Text]"/>
      <dgm:spPr/>
      <dgm:t>
        <a:bodyPr/>
        <a:lstStyle/>
        <a:p>
          <a:r>
            <a:rPr lang="en-US" dirty="0"/>
            <a:t>Growth of the public sector</a:t>
          </a:r>
        </a:p>
      </dgm:t>
    </dgm:pt>
    <dgm:pt modelId="{E1A31E12-BBAA-493A-AEDF-E7888E363DA1}" type="parTrans" cxnId="{D52ADDBD-48B8-429E-89AB-BB0B63720D6A}">
      <dgm:prSet/>
      <dgm:spPr/>
      <dgm:t>
        <a:bodyPr/>
        <a:lstStyle/>
        <a:p>
          <a:endParaRPr lang="en-US"/>
        </a:p>
      </dgm:t>
    </dgm:pt>
    <dgm:pt modelId="{49329609-FC47-444F-AB3A-4585D7F65FEC}" type="sibTrans" cxnId="{D52ADDBD-48B8-429E-89AB-BB0B63720D6A}">
      <dgm:prSet/>
      <dgm:spPr/>
      <dgm:t>
        <a:bodyPr/>
        <a:lstStyle/>
        <a:p>
          <a:endParaRPr lang="en-US"/>
        </a:p>
      </dgm:t>
    </dgm:pt>
    <dgm:pt modelId="{4B497E98-0049-48E6-8D7D-74FAC0A842DA}">
      <dgm:prSet phldrT="[Text]"/>
      <dgm:spPr/>
      <dgm:t>
        <a:bodyPr/>
        <a:lstStyle/>
        <a:p>
          <a:r>
            <a:rPr lang="en-US" dirty="0"/>
            <a:t>Expansion of government employment.</a:t>
          </a:r>
        </a:p>
      </dgm:t>
    </dgm:pt>
    <dgm:pt modelId="{D9875813-5B34-4B68-8957-D7390887344F}" type="parTrans" cxnId="{AD4C1826-A671-4519-B67C-F2D3692009F6}">
      <dgm:prSet/>
      <dgm:spPr/>
      <dgm:t>
        <a:bodyPr/>
        <a:lstStyle/>
        <a:p>
          <a:endParaRPr lang="en-US"/>
        </a:p>
      </dgm:t>
    </dgm:pt>
    <dgm:pt modelId="{8AADEF2D-9E64-400D-855C-6D2CBA710147}" type="sibTrans" cxnId="{AD4C1826-A671-4519-B67C-F2D3692009F6}">
      <dgm:prSet/>
      <dgm:spPr/>
      <dgm:t>
        <a:bodyPr/>
        <a:lstStyle/>
        <a:p>
          <a:endParaRPr lang="en-US"/>
        </a:p>
      </dgm:t>
    </dgm:pt>
    <dgm:pt modelId="{CB9410DE-1DFF-4696-A4CC-66F978C42229}">
      <dgm:prSet phldrT="[Text]"/>
      <dgm:spPr/>
      <dgm:t>
        <a:bodyPr/>
        <a:lstStyle/>
        <a:p>
          <a:r>
            <a:rPr lang="en-US" dirty="0"/>
            <a:t>Provision of public services and infrastructure.</a:t>
          </a:r>
        </a:p>
      </dgm:t>
    </dgm:pt>
    <dgm:pt modelId="{FC34AE2D-B5DB-488D-8FF0-4BFAFD20E63F}" type="parTrans" cxnId="{70CBA6D6-A3AA-4DF0-B104-C52B09BB67AF}">
      <dgm:prSet/>
      <dgm:spPr/>
      <dgm:t>
        <a:bodyPr/>
        <a:lstStyle/>
        <a:p>
          <a:endParaRPr lang="en-US"/>
        </a:p>
      </dgm:t>
    </dgm:pt>
    <dgm:pt modelId="{20F6CA1A-3F0C-46C7-8C20-72778C7BA512}" type="sibTrans" cxnId="{70CBA6D6-A3AA-4DF0-B104-C52B09BB67AF}">
      <dgm:prSet/>
      <dgm:spPr/>
      <dgm:t>
        <a:bodyPr/>
        <a:lstStyle/>
        <a:p>
          <a:endParaRPr lang="en-US"/>
        </a:p>
      </dgm:t>
    </dgm:pt>
    <dgm:pt modelId="{04245FA9-635B-4A93-9E2C-B2BC5EDC9F3A}">
      <dgm:prSet phldrT="[Text]"/>
      <dgm:spPr/>
      <dgm:t>
        <a:bodyPr/>
        <a:lstStyle/>
        <a:p>
          <a:r>
            <a:rPr lang="en-US" dirty="0"/>
            <a:t>Service exports</a:t>
          </a:r>
        </a:p>
      </dgm:t>
    </dgm:pt>
    <dgm:pt modelId="{A2A45083-ED59-4D7C-BE28-55C868C63212}" type="parTrans" cxnId="{6E380259-D31A-4570-9E23-3BDA393B67DF}">
      <dgm:prSet/>
      <dgm:spPr/>
      <dgm:t>
        <a:bodyPr/>
        <a:lstStyle/>
        <a:p>
          <a:endParaRPr lang="en-US"/>
        </a:p>
      </dgm:t>
    </dgm:pt>
    <dgm:pt modelId="{100183B8-16D2-44B5-ACE8-7CC0C5D1D914}" type="sibTrans" cxnId="{6E380259-D31A-4570-9E23-3BDA393B67DF}">
      <dgm:prSet/>
      <dgm:spPr/>
      <dgm:t>
        <a:bodyPr/>
        <a:lstStyle/>
        <a:p>
          <a:endParaRPr lang="en-US"/>
        </a:p>
      </dgm:t>
    </dgm:pt>
    <dgm:pt modelId="{78E8B86F-7755-4E7A-B7F4-30A3C1BC8906}">
      <dgm:prSet phldrT="[Text]"/>
      <dgm:spPr/>
      <dgm:t>
        <a:bodyPr/>
        <a:lstStyle/>
        <a:p>
          <a:r>
            <a:rPr lang="en-US" dirty="0"/>
            <a:t>Locations export entertainment, financial, legal and marketing services to other locations (e.g. call centers). </a:t>
          </a:r>
        </a:p>
      </dgm:t>
    </dgm:pt>
    <dgm:pt modelId="{6661C294-0128-4BA2-A4D8-1B1051A14D0B}" type="parTrans" cxnId="{F8E21128-17A4-4493-AC2B-0C875EB80849}">
      <dgm:prSet/>
      <dgm:spPr/>
      <dgm:t>
        <a:bodyPr/>
        <a:lstStyle/>
        <a:p>
          <a:endParaRPr lang="en-US"/>
        </a:p>
      </dgm:t>
    </dgm:pt>
    <dgm:pt modelId="{722FA4AD-44F6-49D4-9B51-04D199FC5883}" type="sibTrans" cxnId="{F8E21128-17A4-4493-AC2B-0C875EB80849}">
      <dgm:prSet/>
      <dgm:spPr/>
      <dgm:t>
        <a:bodyPr/>
        <a:lstStyle/>
        <a:p>
          <a:endParaRPr lang="en-US"/>
        </a:p>
      </dgm:t>
    </dgm:pt>
    <dgm:pt modelId="{BCB65502-B163-49A0-A391-38AA56EE7490}">
      <dgm:prSet phldrT="[Text]"/>
      <dgm:spPr/>
      <dgm:t>
        <a:bodyPr/>
        <a:lstStyle/>
        <a:p>
          <a:r>
            <a:rPr lang="en-US" dirty="0"/>
            <a:t>20% of international trade includes services.</a:t>
          </a:r>
        </a:p>
      </dgm:t>
    </dgm:pt>
    <dgm:pt modelId="{5DE2FD9C-1D71-471C-9A40-E9432A86934F}" type="parTrans" cxnId="{EAA7AE44-3180-45DE-9FD8-B208DA8D8E63}">
      <dgm:prSet/>
      <dgm:spPr/>
      <dgm:t>
        <a:bodyPr/>
        <a:lstStyle/>
        <a:p>
          <a:endParaRPr lang="en-US"/>
        </a:p>
      </dgm:t>
    </dgm:pt>
    <dgm:pt modelId="{B6569090-460B-4E6E-ABBB-EE7E09FC88B4}" type="sibTrans" cxnId="{EAA7AE44-3180-45DE-9FD8-B208DA8D8E63}">
      <dgm:prSet/>
      <dgm:spPr/>
      <dgm:t>
        <a:bodyPr/>
        <a:lstStyle/>
        <a:p>
          <a:endParaRPr lang="en-US"/>
        </a:p>
      </dgm:t>
    </dgm:pt>
    <dgm:pt modelId="{54B93DAE-A9D2-42F6-89F8-76F833E8E8CF}">
      <dgm:prSet phldrT="[Text]"/>
      <dgm:spPr/>
      <dgm:t>
        <a:bodyPr/>
        <a:lstStyle/>
        <a:p>
          <a:r>
            <a:rPr lang="en-US" dirty="0"/>
            <a:t>Externalization processes</a:t>
          </a:r>
        </a:p>
      </dgm:t>
    </dgm:pt>
    <dgm:pt modelId="{7B301DE1-30C3-4C19-B17F-3D703876ED91}" type="parTrans" cxnId="{ED3C0F90-BB3A-4052-B5BD-0DFEB6E23D6C}">
      <dgm:prSet/>
      <dgm:spPr/>
      <dgm:t>
        <a:bodyPr/>
        <a:lstStyle/>
        <a:p>
          <a:endParaRPr lang="en-US"/>
        </a:p>
      </dgm:t>
    </dgm:pt>
    <dgm:pt modelId="{A36F7F16-D38D-4A0A-B58F-3CB5349085AD}" type="sibTrans" cxnId="{ED3C0F90-BB3A-4052-B5BD-0DFEB6E23D6C}">
      <dgm:prSet/>
      <dgm:spPr/>
      <dgm:t>
        <a:bodyPr/>
        <a:lstStyle/>
        <a:p>
          <a:endParaRPr lang="en-US"/>
        </a:p>
      </dgm:t>
    </dgm:pt>
    <dgm:pt modelId="{665F9765-3DBF-4DCC-AF23-68620268B4B9}">
      <dgm:prSet phldrT="[Text]"/>
      <dgm:spPr/>
      <dgm:t>
        <a:bodyPr/>
        <a:lstStyle/>
        <a:p>
          <a:r>
            <a:rPr lang="en-US" dirty="0"/>
            <a:t>Outsourcing of the service activity outside the corporate unit.</a:t>
          </a:r>
        </a:p>
      </dgm:t>
    </dgm:pt>
    <dgm:pt modelId="{8A7D8C1B-FE59-4AD3-80BC-01890BD88158}" type="parTrans" cxnId="{F4DC64B0-3D60-4B8E-9DA2-B0402B21D315}">
      <dgm:prSet/>
      <dgm:spPr/>
      <dgm:t>
        <a:bodyPr/>
        <a:lstStyle/>
        <a:p>
          <a:endParaRPr lang="en-US"/>
        </a:p>
      </dgm:t>
    </dgm:pt>
    <dgm:pt modelId="{44E2B867-198D-4643-947A-AD917961228F}" type="sibTrans" cxnId="{F4DC64B0-3D60-4B8E-9DA2-B0402B21D315}">
      <dgm:prSet/>
      <dgm:spPr/>
      <dgm:t>
        <a:bodyPr/>
        <a:lstStyle/>
        <a:p>
          <a:endParaRPr lang="en-US"/>
        </a:p>
      </dgm:t>
    </dgm:pt>
    <dgm:pt modelId="{CB2769C4-79D9-4E10-A83D-C49E471F12EA}">
      <dgm:prSet phldrT="[Text]"/>
      <dgm:spPr/>
      <dgm:t>
        <a:bodyPr/>
        <a:lstStyle/>
        <a:p>
          <a:r>
            <a:rPr lang="en-US" dirty="0"/>
            <a:t>More cost effective to buy the service than produce it “in-house”.</a:t>
          </a:r>
        </a:p>
      </dgm:t>
    </dgm:pt>
    <dgm:pt modelId="{F58E7C6B-B7A2-4DEA-952F-A30CEE842971}" type="parTrans" cxnId="{ECA8919C-E889-4A71-83CA-F67E9E86398A}">
      <dgm:prSet/>
      <dgm:spPr/>
      <dgm:t>
        <a:bodyPr/>
        <a:lstStyle/>
        <a:p>
          <a:endParaRPr lang="en-US"/>
        </a:p>
      </dgm:t>
    </dgm:pt>
    <dgm:pt modelId="{F6398267-8644-405B-8778-7AA781863E79}" type="sibTrans" cxnId="{ECA8919C-E889-4A71-83CA-F67E9E86398A}">
      <dgm:prSet/>
      <dgm:spPr/>
      <dgm:t>
        <a:bodyPr/>
        <a:lstStyle/>
        <a:p>
          <a:endParaRPr lang="en-US"/>
        </a:p>
      </dgm:t>
    </dgm:pt>
    <dgm:pt modelId="{7D8A2D1B-61FD-4645-BF3D-78629BC27B4E}" type="pres">
      <dgm:prSet presAssocID="{F92573C5-5EEF-4452-AC48-B9851C762F59}" presName="linear" presStyleCnt="0">
        <dgm:presLayoutVars>
          <dgm:dir/>
          <dgm:resizeHandles val="exact"/>
        </dgm:presLayoutVars>
      </dgm:prSet>
      <dgm:spPr/>
      <dgm:t>
        <a:bodyPr/>
        <a:lstStyle/>
        <a:p>
          <a:endParaRPr lang="en-US"/>
        </a:p>
      </dgm:t>
    </dgm:pt>
    <dgm:pt modelId="{4C034679-D05B-4CCD-B659-08628A1101F0}" type="pres">
      <dgm:prSet presAssocID="{8E82FD65-A80C-4814-B74E-9F0F690F9A2F}" presName="comp" presStyleCnt="0"/>
      <dgm:spPr/>
    </dgm:pt>
    <dgm:pt modelId="{90554E37-E39D-4143-9015-1B54209E80F1}" type="pres">
      <dgm:prSet presAssocID="{8E82FD65-A80C-4814-B74E-9F0F690F9A2F}" presName="box" presStyleLbl="node1" presStyleIdx="0" presStyleCnt="3"/>
      <dgm:spPr/>
      <dgm:t>
        <a:bodyPr/>
        <a:lstStyle/>
        <a:p>
          <a:endParaRPr lang="en-US"/>
        </a:p>
      </dgm:t>
    </dgm:pt>
    <dgm:pt modelId="{9026D088-6F45-4520-BDCA-FB1E83D122AB}" type="pres">
      <dgm:prSet presAssocID="{8E82FD65-A80C-4814-B74E-9F0F690F9A2F}" presName="img" presStyleLbl="fgImgPlace1" presStyleIdx="0" presStyleCnt="3"/>
      <dgm:spPr>
        <a:blipFill rotWithShape="1">
          <a:blip xmlns:r="http://schemas.openxmlformats.org/officeDocument/2006/relationships" r:embed="rId1"/>
          <a:stretch>
            <a:fillRect/>
          </a:stretch>
        </a:blipFill>
      </dgm:spPr>
    </dgm:pt>
    <dgm:pt modelId="{4C404498-A6F9-4C8A-A876-9DEE247371B2}" type="pres">
      <dgm:prSet presAssocID="{8E82FD65-A80C-4814-B74E-9F0F690F9A2F}" presName="text" presStyleLbl="node1" presStyleIdx="0" presStyleCnt="3">
        <dgm:presLayoutVars>
          <dgm:bulletEnabled val="1"/>
        </dgm:presLayoutVars>
      </dgm:prSet>
      <dgm:spPr/>
      <dgm:t>
        <a:bodyPr/>
        <a:lstStyle/>
        <a:p>
          <a:endParaRPr lang="en-US"/>
        </a:p>
      </dgm:t>
    </dgm:pt>
    <dgm:pt modelId="{E4F1C802-AA79-4E00-BB2E-5E518407E735}" type="pres">
      <dgm:prSet presAssocID="{49329609-FC47-444F-AB3A-4585D7F65FEC}" presName="spacer" presStyleCnt="0"/>
      <dgm:spPr/>
    </dgm:pt>
    <dgm:pt modelId="{5B54C780-1BFC-4DF7-A76E-C20E445D0FE8}" type="pres">
      <dgm:prSet presAssocID="{04245FA9-635B-4A93-9E2C-B2BC5EDC9F3A}" presName="comp" presStyleCnt="0"/>
      <dgm:spPr/>
    </dgm:pt>
    <dgm:pt modelId="{F12B39E7-0DDE-4BC6-827D-146CFE6DC77A}" type="pres">
      <dgm:prSet presAssocID="{04245FA9-635B-4A93-9E2C-B2BC5EDC9F3A}" presName="box" presStyleLbl="node1" presStyleIdx="1" presStyleCnt="3"/>
      <dgm:spPr/>
      <dgm:t>
        <a:bodyPr/>
        <a:lstStyle/>
        <a:p>
          <a:endParaRPr lang="en-US"/>
        </a:p>
      </dgm:t>
    </dgm:pt>
    <dgm:pt modelId="{0196729A-A858-4A20-ABC7-019993C2D9C0}" type="pres">
      <dgm:prSet presAssocID="{04245FA9-635B-4A93-9E2C-B2BC5EDC9F3A}" presName="img" presStyleLbl="fgImgPlace1" presStyleIdx="1" presStyleCnt="3"/>
      <dgm:spPr>
        <a:blipFill rotWithShape="1">
          <a:blip xmlns:r="http://schemas.openxmlformats.org/officeDocument/2006/relationships" r:embed="rId2"/>
          <a:stretch>
            <a:fillRect/>
          </a:stretch>
        </a:blipFill>
      </dgm:spPr>
    </dgm:pt>
    <dgm:pt modelId="{3F88429D-A791-4CD6-B66C-E94A528B4BE3}" type="pres">
      <dgm:prSet presAssocID="{04245FA9-635B-4A93-9E2C-B2BC5EDC9F3A}" presName="text" presStyleLbl="node1" presStyleIdx="1" presStyleCnt="3">
        <dgm:presLayoutVars>
          <dgm:bulletEnabled val="1"/>
        </dgm:presLayoutVars>
      </dgm:prSet>
      <dgm:spPr/>
      <dgm:t>
        <a:bodyPr/>
        <a:lstStyle/>
        <a:p>
          <a:endParaRPr lang="en-US"/>
        </a:p>
      </dgm:t>
    </dgm:pt>
    <dgm:pt modelId="{CD4543E4-8307-4335-8D64-7A30171E48D8}" type="pres">
      <dgm:prSet presAssocID="{100183B8-16D2-44B5-ACE8-7CC0C5D1D914}" presName="spacer" presStyleCnt="0"/>
      <dgm:spPr/>
    </dgm:pt>
    <dgm:pt modelId="{DD873311-099C-4A0D-8016-5209F1B5AD6A}" type="pres">
      <dgm:prSet presAssocID="{54B93DAE-A9D2-42F6-89F8-76F833E8E8CF}" presName="comp" presStyleCnt="0"/>
      <dgm:spPr/>
    </dgm:pt>
    <dgm:pt modelId="{0EA9C1C9-4625-495A-A668-917067953711}" type="pres">
      <dgm:prSet presAssocID="{54B93DAE-A9D2-42F6-89F8-76F833E8E8CF}" presName="box" presStyleLbl="node1" presStyleIdx="2" presStyleCnt="3"/>
      <dgm:spPr/>
      <dgm:t>
        <a:bodyPr/>
        <a:lstStyle/>
        <a:p>
          <a:endParaRPr lang="en-US"/>
        </a:p>
      </dgm:t>
    </dgm:pt>
    <dgm:pt modelId="{301DA949-9097-4065-93D9-B34C64A5716E}" type="pres">
      <dgm:prSet presAssocID="{54B93DAE-A9D2-42F6-89F8-76F833E8E8CF}" presName="img" presStyleLbl="fgImgPlace1" presStyleIdx="2" presStyleCnt="3"/>
      <dgm:spPr>
        <a:blipFill rotWithShape="1">
          <a:blip xmlns:r="http://schemas.openxmlformats.org/officeDocument/2006/relationships" r:embed="rId3"/>
          <a:stretch>
            <a:fillRect/>
          </a:stretch>
        </a:blipFill>
      </dgm:spPr>
    </dgm:pt>
    <dgm:pt modelId="{D03D651E-A186-4238-8E58-A42EC6FF3A49}" type="pres">
      <dgm:prSet presAssocID="{54B93DAE-A9D2-42F6-89F8-76F833E8E8CF}" presName="text" presStyleLbl="node1" presStyleIdx="2" presStyleCnt="3">
        <dgm:presLayoutVars>
          <dgm:bulletEnabled val="1"/>
        </dgm:presLayoutVars>
      </dgm:prSet>
      <dgm:spPr/>
      <dgm:t>
        <a:bodyPr/>
        <a:lstStyle/>
        <a:p>
          <a:endParaRPr lang="en-US"/>
        </a:p>
      </dgm:t>
    </dgm:pt>
  </dgm:ptLst>
  <dgm:cxnLst>
    <dgm:cxn modelId="{F8E21128-17A4-4493-AC2B-0C875EB80849}" srcId="{04245FA9-635B-4A93-9E2C-B2BC5EDC9F3A}" destId="{78E8B86F-7755-4E7A-B7F4-30A3C1BC8906}" srcOrd="0" destOrd="0" parTransId="{6661C294-0128-4BA2-A4D8-1B1051A14D0B}" sibTransId="{722FA4AD-44F6-49D4-9B51-04D199FC5883}"/>
    <dgm:cxn modelId="{04DAE531-1FEA-4E9A-98B8-67D77C59A786}" type="presOf" srcId="{CB9410DE-1DFF-4696-A4CC-66F978C42229}" destId="{90554E37-E39D-4143-9015-1B54209E80F1}" srcOrd="0" destOrd="2" presId="urn:microsoft.com/office/officeart/2005/8/layout/vList4"/>
    <dgm:cxn modelId="{3CF7043C-B5F4-475E-A8B9-957395DA2C58}" type="presOf" srcId="{78E8B86F-7755-4E7A-B7F4-30A3C1BC8906}" destId="{3F88429D-A791-4CD6-B66C-E94A528B4BE3}" srcOrd="1" destOrd="1" presId="urn:microsoft.com/office/officeart/2005/8/layout/vList4"/>
    <dgm:cxn modelId="{A14E5926-4587-4283-A276-A76B23ACDE72}" type="presOf" srcId="{665F9765-3DBF-4DCC-AF23-68620268B4B9}" destId="{0EA9C1C9-4625-495A-A668-917067953711}" srcOrd="0" destOrd="1" presId="urn:microsoft.com/office/officeart/2005/8/layout/vList4"/>
    <dgm:cxn modelId="{F182A4EB-C070-4B6C-8F27-B0D898A2D800}" type="presOf" srcId="{04245FA9-635B-4A93-9E2C-B2BC5EDC9F3A}" destId="{F12B39E7-0DDE-4BC6-827D-146CFE6DC77A}" srcOrd="0" destOrd="0" presId="urn:microsoft.com/office/officeart/2005/8/layout/vList4"/>
    <dgm:cxn modelId="{ED3C0F90-BB3A-4052-B5BD-0DFEB6E23D6C}" srcId="{F92573C5-5EEF-4452-AC48-B9851C762F59}" destId="{54B93DAE-A9D2-42F6-89F8-76F833E8E8CF}" srcOrd="2" destOrd="0" parTransId="{7B301DE1-30C3-4C19-B17F-3D703876ED91}" sibTransId="{A36F7F16-D38D-4A0A-B58F-3CB5349085AD}"/>
    <dgm:cxn modelId="{0DA1EAEB-DC53-4D8F-BC3B-FF0C822F74EF}" type="presOf" srcId="{CB9410DE-1DFF-4696-A4CC-66F978C42229}" destId="{4C404498-A6F9-4C8A-A876-9DEE247371B2}" srcOrd="1" destOrd="2" presId="urn:microsoft.com/office/officeart/2005/8/layout/vList4"/>
    <dgm:cxn modelId="{773E2A96-4C0D-49B3-9855-56BB5A0D9266}" type="presOf" srcId="{4B497E98-0049-48E6-8D7D-74FAC0A842DA}" destId="{4C404498-A6F9-4C8A-A876-9DEE247371B2}" srcOrd="1" destOrd="1" presId="urn:microsoft.com/office/officeart/2005/8/layout/vList4"/>
    <dgm:cxn modelId="{084A643E-14BC-4EF0-B81B-FFE1157277BC}" type="presOf" srcId="{04245FA9-635B-4A93-9E2C-B2BC5EDC9F3A}" destId="{3F88429D-A791-4CD6-B66C-E94A528B4BE3}" srcOrd="1" destOrd="0" presId="urn:microsoft.com/office/officeart/2005/8/layout/vList4"/>
    <dgm:cxn modelId="{6771353C-AA71-448C-9E46-54FC3751E307}" type="presOf" srcId="{8E82FD65-A80C-4814-B74E-9F0F690F9A2F}" destId="{90554E37-E39D-4143-9015-1B54209E80F1}" srcOrd="0" destOrd="0" presId="urn:microsoft.com/office/officeart/2005/8/layout/vList4"/>
    <dgm:cxn modelId="{3E10344C-5734-425C-94AE-5B5B8EDA4C38}" type="presOf" srcId="{CB2769C4-79D9-4E10-A83D-C49E471F12EA}" destId="{0EA9C1C9-4625-495A-A668-917067953711}" srcOrd="0" destOrd="2" presId="urn:microsoft.com/office/officeart/2005/8/layout/vList4"/>
    <dgm:cxn modelId="{70CBA6D6-A3AA-4DF0-B104-C52B09BB67AF}" srcId="{8E82FD65-A80C-4814-B74E-9F0F690F9A2F}" destId="{CB9410DE-1DFF-4696-A4CC-66F978C42229}" srcOrd="1" destOrd="0" parTransId="{FC34AE2D-B5DB-488D-8FF0-4BFAFD20E63F}" sibTransId="{20F6CA1A-3F0C-46C7-8C20-72778C7BA512}"/>
    <dgm:cxn modelId="{BE645897-C318-48A3-A507-DDAC5A9FBD3C}" type="presOf" srcId="{665F9765-3DBF-4DCC-AF23-68620268B4B9}" destId="{D03D651E-A186-4238-8E58-A42EC6FF3A49}" srcOrd="1" destOrd="1" presId="urn:microsoft.com/office/officeart/2005/8/layout/vList4"/>
    <dgm:cxn modelId="{5F759128-DDA5-4100-A98C-206F80F7E3F1}" type="presOf" srcId="{54B93DAE-A9D2-42F6-89F8-76F833E8E8CF}" destId="{0EA9C1C9-4625-495A-A668-917067953711}" srcOrd="0" destOrd="0" presId="urn:microsoft.com/office/officeart/2005/8/layout/vList4"/>
    <dgm:cxn modelId="{D52ADDBD-48B8-429E-89AB-BB0B63720D6A}" srcId="{F92573C5-5EEF-4452-AC48-B9851C762F59}" destId="{8E82FD65-A80C-4814-B74E-9F0F690F9A2F}" srcOrd="0" destOrd="0" parTransId="{E1A31E12-BBAA-493A-AEDF-E7888E363DA1}" sibTransId="{49329609-FC47-444F-AB3A-4585D7F65FEC}"/>
    <dgm:cxn modelId="{752D2DB0-561A-4633-9C5C-98BFD9A66EFF}" type="presOf" srcId="{CB2769C4-79D9-4E10-A83D-C49E471F12EA}" destId="{D03D651E-A186-4238-8E58-A42EC6FF3A49}" srcOrd="1" destOrd="2" presId="urn:microsoft.com/office/officeart/2005/8/layout/vList4"/>
    <dgm:cxn modelId="{2C1D7A46-2EDA-4D8E-A7C3-303C585047A3}" type="presOf" srcId="{54B93DAE-A9D2-42F6-89F8-76F833E8E8CF}" destId="{D03D651E-A186-4238-8E58-A42EC6FF3A49}" srcOrd="1" destOrd="0" presId="urn:microsoft.com/office/officeart/2005/8/layout/vList4"/>
    <dgm:cxn modelId="{EAA7AE44-3180-45DE-9FD8-B208DA8D8E63}" srcId="{04245FA9-635B-4A93-9E2C-B2BC5EDC9F3A}" destId="{BCB65502-B163-49A0-A391-38AA56EE7490}" srcOrd="1" destOrd="0" parTransId="{5DE2FD9C-1D71-471C-9A40-E9432A86934F}" sibTransId="{B6569090-460B-4E6E-ABBB-EE7E09FC88B4}"/>
    <dgm:cxn modelId="{EDDCD960-7FC2-4B89-9B3D-3E2005DE60D0}" type="presOf" srcId="{F92573C5-5EEF-4452-AC48-B9851C762F59}" destId="{7D8A2D1B-61FD-4645-BF3D-78629BC27B4E}" srcOrd="0" destOrd="0" presId="urn:microsoft.com/office/officeart/2005/8/layout/vList4"/>
    <dgm:cxn modelId="{F4DC64B0-3D60-4B8E-9DA2-B0402B21D315}" srcId="{54B93DAE-A9D2-42F6-89F8-76F833E8E8CF}" destId="{665F9765-3DBF-4DCC-AF23-68620268B4B9}" srcOrd="0" destOrd="0" parTransId="{8A7D8C1B-FE59-4AD3-80BC-01890BD88158}" sibTransId="{44E2B867-198D-4643-947A-AD917961228F}"/>
    <dgm:cxn modelId="{714A2ECF-132E-478A-9565-E7F25CD8D636}" type="presOf" srcId="{BCB65502-B163-49A0-A391-38AA56EE7490}" destId="{F12B39E7-0DDE-4BC6-827D-146CFE6DC77A}" srcOrd="0" destOrd="2" presId="urn:microsoft.com/office/officeart/2005/8/layout/vList4"/>
    <dgm:cxn modelId="{ECA8919C-E889-4A71-83CA-F67E9E86398A}" srcId="{54B93DAE-A9D2-42F6-89F8-76F833E8E8CF}" destId="{CB2769C4-79D9-4E10-A83D-C49E471F12EA}" srcOrd="1" destOrd="0" parTransId="{F58E7C6B-B7A2-4DEA-952F-A30CEE842971}" sibTransId="{F6398267-8644-405B-8778-7AA781863E79}"/>
    <dgm:cxn modelId="{AD4C1826-A671-4519-B67C-F2D3692009F6}" srcId="{8E82FD65-A80C-4814-B74E-9F0F690F9A2F}" destId="{4B497E98-0049-48E6-8D7D-74FAC0A842DA}" srcOrd="0" destOrd="0" parTransId="{D9875813-5B34-4B68-8957-D7390887344F}" sibTransId="{8AADEF2D-9E64-400D-855C-6D2CBA710147}"/>
    <dgm:cxn modelId="{CE7EB84E-86FB-47FA-80F6-A7D9E26E7227}" type="presOf" srcId="{78E8B86F-7755-4E7A-B7F4-30A3C1BC8906}" destId="{F12B39E7-0DDE-4BC6-827D-146CFE6DC77A}" srcOrd="0" destOrd="1" presId="urn:microsoft.com/office/officeart/2005/8/layout/vList4"/>
    <dgm:cxn modelId="{6E380259-D31A-4570-9E23-3BDA393B67DF}" srcId="{F92573C5-5EEF-4452-AC48-B9851C762F59}" destId="{04245FA9-635B-4A93-9E2C-B2BC5EDC9F3A}" srcOrd="1" destOrd="0" parTransId="{A2A45083-ED59-4D7C-BE28-55C868C63212}" sibTransId="{100183B8-16D2-44B5-ACE8-7CC0C5D1D914}"/>
    <dgm:cxn modelId="{7AD78B2A-E685-452C-9CA4-3981C9FAB1F8}" type="presOf" srcId="{BCB65502-B163-49A0-A391-38AA56EE7490}" destId="{3F88429D-A791-4CD6-B66C-E94A528B4BE3}" srcOrd="1" destOrd="2" presId="urn:microsoft.com/office/officeart/2005/8/layout/vList4"/>
    <dgm:cxn modelId="{93AECE1D-C1F1-42AB-B792-28ABD3961E76}" type="presOf" srcId="{8E82FD65-A80C-4814-B74E-9F0F690F9A2F}" destId="{4C404498-A6F9-4C8A-A876-9DEE247371B2}" srcOrd="1" destOrd="0" presId="urn:microsoft.com/office/officeart/2005/8/layout/vList4"/>
    <dgm:cxn modelId="{DE3116A0-624C-46AC-A274-A5197FA886F5}" type="presOf" srcId="{4B497E98-0049-48E6-8D7D-74FAC0A842DA}" destId="{90554E37-E39D-4143-9015-1B54209E80F1}" srcOrd="0" destOrd="1" presId="urn:microsoft.com/office/officeart/2005/8/layout/vList4"/>
    <dgm:cxn modelId="{0DEC9E88-5452-480E-9478-1955B7E84340}" type="presParOf" srcId="{7D8A2D1B-61FD-4645-BF3D-78629BC27B4E}" destId="{4C034679-D05B-4CCD-B659-08628A1101F0}" srcOrd="0" destOrd="0" presId="urn:microsoft.com/office/officeart/2005/8/layout/vList4"/>
    <dgm:cxn modelId="{66BB37E2-96D4-454F-8F93-F9C0A2A831D4}" type="presParOf" srcId="{4C034679-D05B-4CCD-B659-08628A1101F0}" destId="{90554E37-E39D-4143-9015-1B54209E80F1}" srcOrd="0" destOrd="0" presId="urn:microsoft.com/office/officeart/2005/8/layout/vList4"/>
    <dgm:cxn modelId="{103977F8-5AA1-4229-930D-8BDD5445A17A}" type="presParOf" srcId="{4C034679-D05B-4CCD-B659-08628A1101F0}" destId="{9026D088-6F45-4520-BDCA-FB1E83D122AB}" srcOrd="1" destOrd="0" presId="urn:microsoft.com/office/officeart/2005/8/layout/vList4"/>
    <dgm:cxn modelId="{FF9DB95D-1FF5-46C0-8046-141C0ADB2115}" type="presParOf" srcId="{4C034679-D05B-4CCD-B659-08628A1101F0}" destId="{4C404498-A6F9-4C8A-A876-9DEE247371B2}" srcOrd="2" destOrd="0" presId="urn:microsoft.com/office/officeart/2005/8/layout/vList4"/>
    <dgm:cxn modelId="{C9626FAB-C1A0-40D8-A254-C6F6950040E3}" type="presParOf" srcId="{7D8A2D1B-61FD-4645-BF3D-78629BC27B4E}" destId="{E4F1C802-AA79-4E00-BB2E-5E518407E735}" srcOrd="1" destOrd="0" presId="urn:microsoft.com/office/officeart/2005/8/layout/vList4"/>
    <dgm:cxn modelId="{68D956F3-06AC-4FBA-B991-D91464575B0B}" type="presParOf" srcId="{7D8A2D1B-61FD-4645-BF3D-78629BC27B4E}" destId="{5B54C780-1BFC-4DF7-A76E-C20E445D0FE8}" srcOrd="2" destOrd="0" presId="urn:microsoft.com/office/officeart/2005/8/layout/vList4"/>
    <dgm:cxn modelId="{30EA96F6-F359-4A60-98A3-F7E8EBA9990A}" type="presParOf" srcId="{5B54C780-1BFC-4DF7-A76E-C20E445D0FE8}" destId="{F12B39E7-0DDE-4BC6-827D-146CFE6DC77A}" srcOrd="0" destOrd="0" presId="urn:microsoft.com/office/officeart/2005/8/layout/vList4"/>
    <dgm:cxn modelId="{4469E3E5-54B5-4259-BF74-E503AF085665}" type="presParOf" srcId="{5B54C780-1BFC-4DF7-A76E-C20E445D0FE8}" destId="{0196729A-A858-4A20-ABC7-019993C2D9C0}" srcOrd="1" destOrd="0" presId="urn:microsoft.com/office/officeart/2005/8/layout/vList4"/>
    <dgm:cxn modelId="{26FDB81A-B767-46BE-9ADC-F65F20FC8576}" type="presParOf" srcId="{5B54C780-1BFC-4DF7-A76E-C20E445D0FE8}" destId="{3F88429D-A791-4CD6-B66C-E94A528B4BE3}" srcOrd="2" destOrd="0" presId="urn:microsoft.com/office/officeart/2005/8/layout/vList4"/>
    <dgm:cxn modelId="{CEAD9A5B-82D8-46CE-AF9B-093C574D04AC}" type="presParOf" srcId="{7D8A2D1B-61FD-4645-BF3D-78629BC27B4E}" destId="{CD4543E4-8307-4335-8D64-7A30171E48D8}" srcOrd="3" destOrd="0" presId="urn:microsoft.com/office/officeart/2005/8/layout/vList4"/>
    <dgm:cxn modelId="{8EF9C7CB-F993-440F-B48B-187D815F997D}" type="presParOf" srcId="{7D8A2D1B-61FD-4645-BF3D-78629BC27B4E}" destId="{DD873311-099C-4A0D-8016-5209F1B5AD6A}" srcOrd="4" destOrd="0" presId="urn:microsoft.com/office/officeart/2005/8/layout/vList4"/>
    <dgm:cxn modelId="{174E9950-29BA-45C1-A1CE-02CF1BDA82E4}" type="presParOf" srcId="{DD873311-099C-4A0D-8016-5209F1B5AD6A}" destId="{0EA9C1C9-4625-495A-A668-917067953711}" srcOrd="0" destOrd="0" presId="urn:microsoft.com/office/officeart/2005/8/layout/vList4"/>
    <dgm:cxn modelId="{5A0ADE29-55A6-4A0C-A885-8386DF6DE020}" type="presParOf" srcId="{DD873311-099C-4A0D-8016-5209F1B5AD6A}" destId="{301DA949-9097-4065-93D9-B34C64A5716E}" srcOrd="1" destOrd="0" presId="urn:microsoft.com/office/officeart/2005/8/layout/vList4"/>
    <dgm:cxn modelId="{47034483-F9C2-4C13-B9C4-EFCFDB9CA1B2}" type="presParOf" srcId="{DD873311-099C-4A0D-8016-5209F1B5AD6A}" destId="{D03D651E-A186-4238-8E58-A42EC6FF3A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BE99C-D7D5-4A10-9953-AC929DE2A942}">
      <dsp:nvSpPr>
        <dsp:cNvPr id="0" name=""/>
        <dsp:cNvSpPr/>
      </dsp:nvSpPr>
      <dsp:spPr>
        <a:xfrm>
          <a:off x="0" y="0"/>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Producer services</a:t>
          </a:r>
        </a:p>
        <a:p>
          <a:pPr marL="228600" lvl="1" indent="-228600" algn="l" defTabSz="977900">
            <a:lnSpc>
              <a:spcPct val="90000"/>
            </a:lnSpc>
            <a:spcBef>
              <a:spcPct val="0"/>
            </a:spcBef>
            <a:spcAft>
              <a:spcPct val="15000"/>
            </a:spcAft>
            <a:buChar char="••"/>
          </a:pPr>
          <a:r>
            <a:rPr lang="en-US" sz="2200" kern="1200" dirty="0"/>
            <a:t>Support business and people to conduct their activities.</a:t>
          </a:r>
        </a:p>
        <a:p>
          <a:pPr marL="228600" lvl="1" indent="-228600" algn="l" defTabSz="977900">
            <a:lnSpc>
              <a:spcPct val="90000"/>
            </a:lnSpc>
            <a:spcBef>
              <a:spcPct val="0"/>
            </a:spcBef>
            <a:spcAft>
              <a:spcPct val="15000"/>
            </a:spcAft>
            <a:buChar char="••"/>
          </a:pPr>
          <a:r>
            <a:rPr lang="en-US" sz="2200" kern="1200" dirty="0"/>
            <a:t>Finance, insurance and real estate (FIRE). Business services (legal, accounting, advertising).</a:t>
          </a:r>
        </a:p>
      </dsp:txBody>
      <dsp:txXfrm>
        <a:off x="2364035" y="0"/>
        <a:ext cx="8629402" cy="1653480"/>
      </dsp:txXfrm>
    </dsp:sp>
    <dsp:sp modelId="{754AC213-718E-47A8-90F5-90C91F449E80}">
      <dsp:nvSpPr>
        <dsp:cNvPr id="0" name=""/>
        <dsp:cNvSpPr/>
      </dsp:nvSpPr>
      <dsp:spPr>
        <a:xfrm>
          <a:off x="165348" y="165348"/>
          <a:ext cx="2198687" cy="132278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63494-AB36-4A61-B040-3D6F91DABF36}">
      <dsp:nvSpPr>
        <dsp:cNvPr id="0" name=""/>
        <dsp:cNvSpPr/>
      </dsp:nvSpPr>
      <dsp:spPr>
        <a:xfrm>
          <a:off x="0" y="1818828"/>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Transportation and communication</a:t>
          </a:r>
        </a:p>
        <a:p>
          <a:pPr marL="228600" lvl="1" indent="-228600" algn="l" defTabSz="977900">
            <a:lnSpc>
              <a:spcPct val="90000"/>
            </a:lnSpc>
            <a:spcBef>
              <a:spcPct val="0"/>
            </a:spcBef>
            <a:spcAft>
              <a:spcPct val="15000"/>
            </a:spcAft>
            <a:buChar char="••"/>
          </a:pPr>
          <a:r>
            <a:rPr lang="en-US" sz="2200" kern="1200" dirty="0"/>
            <a:t>Mobility of passengers, freight and information.</a:t>
          </a:r>
        </a:p>
      </dsp:txBody>
      <dsp:txXfrm>
        <a:off x="2364035" y="1818828"/>
        <a:ext cx="8629402" cy="1653480"/>
      </dsp:txXfrm>
    </dsp:sp>
    <dsp:sp modelId="{05063AEB-FB32-403E-8938-8849C58AB7FC}">
      <dsp:nvSpPr>
        <dsp:cNvPr id="0" name=""/>
        <dsp:cNvSpPr/>
      </dsp:nvSpPr>
      <dsp:spPr>
        <a:xfrm>
          <a:off x="165348" y="1984176"/>
          <a:ext cx="2198687" cy="132278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3A598-5D89-4A42-9D5B-8433CD66E93E}">
      <dsp:nvSpPr>
        <dsp:cNvPr id="0" name=""/>
        <dsp:cNvSpPr/>
      </dsp:nvSpPr>
      <dsp:spPr>
        <a:xfrm>
          <a:off x="0" y="3637657"/>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Wholesale and retail</a:t>
          </a:r>
        </a:p>
        <a:p>
          <a:pPr marL="228600" lvl="1" indent="-228600" algn="l" defTabSz="977900">
            <a:lnSpc>
              <a:spcPct val="90000"/>
            </a:lnSpc>
            <a:spcBef>
              <a:spcPct val="0"/>
            </a:spcBef>
            <a:spcAft>
              <a:spcPct val="15000"/>
            </a:spcAft>
            <a:buChar char="••"/>
          </a:pPr>
          <a:r>
            <a:rPr lang="en-US" sz="2200" kern="1200" dirty="0"/>
            <a:t>Intermediaries between producer and consumers.</a:t>
          </a:r>
        </a:p>
      </dsp:txBody>
      <dsp:txXfrm>
        <a:off x="2364035" y="3637657"/>
        <a:ext cx="8629402" cy="1653480"/>
      </dsp:txXfrm>
    </dsp:sp>
    <dsp:sp modelId="{7BC8F76B-8C1A-41AE-ACE4-64650B329D5A}">
      <dsp:nvSpPr>
        <dsp:cNvPr id="0" name=""/>
        <dsp:cNvSpPr/>
      </dsp:nvSpPr>
      <dsp:spPr>
        <a:xfrm>
          <a:off x="165348" y="3803005"/>
          <a:ext cx="2198687" cy="132278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1F7F7-D218-4C63-BFC6-171EBB4984BC}">
      <dsp:nvSpPr>
        <dsp:cNvPr id="0" name=""/>
        <dsp:cNvSpPr/>
      </dsp:nvSpPr>
      <dsp:spPr>
        <a:xfrm>
          <a:off x="0" y="0"/>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a:t>Consumer services</a:t>
          </a:r>
        </a:p>
        <a:p>
          <a:pPr marL="228600" lvl="1" indent="-228600" algn="l" defTabSz="1200150">
            <a:lnSpc>
              <a:spcPct val="90000"/>
            </a:lnSpc>
            <a:spcBef>
              <a:spcPct val="0"/>
            </a:spcBef>
            <a:spcAft>
              <a:spcPct val="15000"/>
            </a:spcAft>
            <a:buChar char="••"/>
          </a:pPr>
          <a:r>
            <a:rPr lang="en-US" sz="2700" kern="1200" dirty="0"/>
            <a:t>Linked with population location, density and income. Restoration, personal services, entertainment, tourism.</a:t>
          </a:r>
        </a:p>
      </dsp:txBody>
      <dsp:txXfrm>
        <a:off x="2364035" y="0"/>
        <a:ext cx="8629402" cy="1653480"/>
      </dsp:txXfrm>
    </dsp:sp>
    <dsp:sp modelId="{F141A027-434D-4150-B018-CA06D00C3381}">
      <dsp:nvSpPr>
        <dsp:cNvPr id="0" name=""/>
        <dsp:cNvSpPr/>
      </dsp:nvSpPr>
      <dsp:spPr>
        <a:xfrm>
          <a:off x="165348" y="165348"/>
          <a:ext cx="2198687" cy="132278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2BFBE-196E-4D4F-8DFA-616ABB630ED8}">
      <dsp:nvSpPr>
        <dsp:cNvPr id="0" name=""/>
        <dsp:cNvSpPr/>
      </dsp:nvSpPr>
      <dsp:spPr>
        <a:xfrm>
          <a:off x="0" y="1818828"/>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a:t>Public services</a:t>
          </a:r>
        </a:p>
        <a:p>
          <a:pPr marL="228600" lvl="1" indent="-228600" algn="l" defTabSz="1200150">
            <a:lnSpc>
              <a:spcPct val="90000"/>
            </a:lnSpc>
            <a:spcBef>
              <a:spcPct val="0"/>
            </a:spcBef>
            <a:spcAft>
              <a:spcPct val="15000"/>
            </a:spcAft>
            <a:buChar char="••"/>
          </a:pPr>
          <a:r>
            <a:rPr lang="en-US" sz="2700" kern="1200" dirty="0"/>
            <a:t>Provision of public services (civil servants, military, police, education, healthcare).</a:t>
          </a:r>
        </a:p>
      </dsp:txBody>
      <dsp:txXfrm>
        <a:off x="2364035" y="1818828"/>
        <a:ext cx="8629402" cy="1653480"/>
      </dsp:txXfrm>
    </dsp:sp>
    <dsp:sp modelId="{E5C7CF96-6C2D-40C0-9B08-78A5B66CE5C9}">
      <dsp:nvSpPr>
        <dsp:cNvPr id="0" name=""/>
        <dsp:cNvSpPr/>
      </dsp:nvSpPr>
      <dsp:spPr>
        <a:xfrm>
          <a:off x="165348" y="1984176"/>
          <a:ext cx="2198687" cy="132278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F20480-6BBF-4F91-8BD4-B3E9B6547934}">
      <dsp:nvSpPr>
        <dsp:cNvPr id="0" name=""/>
        <dsp:cNvSpPr/>
      </dsp:nvSpPr>
      <dsp:spPr>
        <a:xfrm>
          <a:off x="0" y="3593426"/>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a:t>Non-profit</a:t>
          </a:r>
        </a:p>
        <a:p>
          <a:pPr marL="228600" lvl="1" indent="-228600" algn="l" defTabSz="1200150">
            <a:lnSpc>
              <a:spcPct val="90000"/>
            </a:lnSpc>
            <a:spcBef>
              <a:spcPct val="0"/>
            </a:spcBef>
            <a:spcAft>
              <a:spcPct val="15000"/>
            </a:spcAft>
            <a:buChar char="••"/>
          </a:pPr>
          <a:r>
            <a:rPr lang="en-US" sz="2700" kern="1200" dirty="0"/>
            <a:t>Various charities, churches, museums, NGOs.</a:t>
          </a:r>
        </a:p>
      </dsp:txBody>
      <dsp:txXfrm>
        <a:off x="2364035" y="3593426"/>
        <a:ext cx="8629402" cy="1653480"/>
      </dsp:txXfrm>
    </dsp:sp>
    <dsp:sp modelId="{5E8A0259-DB26-48C2-B425-3DE2DDCE317F}">
      <dsp:nvSpPr>
        <dsp:cNvPr id="0" name=""/>
        <dsp:cNvSpPr/>
      </dsp:nvSpPr>
      <dsp:spPr>
        <a:xfrm>
          <a:off x="165348" y="3803005"/>
          <a:ext cx="2198687" cy="132278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F700C-EB12-45F9-92DF-F9AE57BA6BA1}">
      <dsp:nvSpPr>
        <dsp:cNvPr id="0" name=""/>
        <dsp:cNvSpPr/>
      </dsp:nvSpPr>
      <dsp:spPr>
        <a:xfrm>
          <a:off x="0" y="0"/>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Rising incomes</a:t>
          </a:r>
        </a:p>
        <a:p>
          <a:pPr marL="228600" lvl="1" indent="-228600" algn="l" defTabSz="977900">
            <a:lnSpc>
              <a:spcPct val="90000"/>
            </a:lnSpc>
            <a:spcBef>
              <a:spcPct val="0"/>
            </a:spcBef>
            <a:spcAft>
              <a:spcPct val="15000"/>
            </a:spcAft>
            <a:buChar char="••"/>
          </a:pPr>
          <a:r>
            <a:rPr lang="en-US" sz="2200" kern="1200" dirty="0"/>
            <a:t>Multiplying effects on the demand of services.</a:t>
          </a:r>
        </a:p>
        <a:p>
          <a:pPr marL="228600" lvl="1" indent="-228600" algn="l" defTabSz="977900">
            <a:lnSpc>
              <a:spcPct val="90000"/>
            </a:lnSpc>
            <a:spcBef>
              <a:spcPct val="0"/>
            </a:spcBef>
            <a:spcAft>
              <a:spcPct val="15000"/>
            </a:spcAft>
            <a:buChar char="••"/>
          </a:pPr>
          <a:r>
            <a:rPr lang="en-US" sz="2200" kern="1200" dirty="0"/>
            <a:t>High elasticity for some services (entertainment, transportation, healthcare, fast food).</a:t>
          </a:r>
        </a:p>
      </dsp:txBody>
      <dsp:txXfrm>
        <a:off x="2364035" y="0"/>
        <a:ext cx="8629402" cy="1653480"/>
      </dsp:txXfrm>
    </dsp:sp>
    <dsp:sp modelId="{67A4DBDD-2A5A-47DB-BC77-3508A8CE2991}">
      <dsp:nvSpPr>
        <dsp:cNvPr id="0" name=""/>
        <dsp:cNvSpPr/>
      </dsp:nvSpPr>
      <dsp:spPr>
        <a:xfrm>
          <a:off x="165348" y="165348"/>
          <a:ext cx="2198687" cy="132278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50906-DC8E-421F-8257-5E181C58A90D}">
      <dsp:nvSpPr>
        <dsp:cNvPr id="0" name=""/>
        <dsp:cNvSpPr/>
      </dsp:nvSpPr>
      <dsp:spPr>
        <a:xfrm>
          <a:off x="0" y="1818828"/>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Demand for health care and education</a:t>
          </a:r>
        </a:p>
        <a:p>
          <a:pPr marL="228600" lvl="1" indent="-228600" algn="l" defTabSz="977900">
            <a:lnSpc>
              <a:spcPct val="90000"/>
            </a:lnSpc>
            <a:spcBef>
              <a:spcPct val="0"/>
            </a:spcBef>
            <a:spcAft>
              <a:spcPct val="15000"/>
            </a:spcAft>
            <a:buChar char="••"/>
          </a:pPr>
          <a:r>
            <a:rPr lang="en-US" sz="2200" kern="1200" dirty="0"/>
            <a:t>Change in demographic composition (life expectancy).</a:t>
          </a:r>
        </a:p>
        <a:p>
          <a:pPr marL="228600" lvl="1" indent="-228600" algn="l" defTabSz="977900">
            <a:lnSpc>
              <a:spcPct val="90000"/>
            </a:lnSpc>
            <a:spcBef>
              <a:spcPct val="0"/>
            </a:spcBef>
            <a:spcAft>
              <a:spcPct val="15000"/>
            </a:spcAft>
            <a:buChar char="••"/>
          </a:pPr>
          <a:r>
            <a:rPr lang="en-US" sz="2200" kern="1200" dirty="0"/>
            <a:t>Sophistication of the labor market (higher education).</a:t>
          </a:r>
        </a:p>
      </dsp:txBody>
      <dsp:txXfrm>
        <a:off x="2364035" y="1818828"/>
        <a:ext cx="8629402" cy="1653480"/>
      </dsp:txXfrm>
    </dsp:sp>
    <dsp:sp modelId="{C76CE1F6-10B4-40FF-951F-ABB9D66EFBC1}">
      <dsp:nvSpPr>
        <dsp:cNvPr id="0" name=""/>
        <dsp:cNvSpPr/>
      </dsp:nvSpPr>
      <dsp:spPr>
        <a:xfrm>
          <a:off x="165348" y="1984176"/>
          <a:ext cx="2198687" cy="132278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55B52-5BAB-4960-8C06-8125ED8B902B}">
      <dsp:nvSpPr>
        <dsp:cNvPr id="0" name=""/>
        <dsp:cNvSpPr/>
      </dsp:nvSpPr>
      <dsp:spPr>
        <a:xfrm>
          <a:off x="0" y="3637657"/>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Complex division of labor</a:t>
          </a:r>
        </a:p>
        <a:p>
          <a:pPr marL="228600" lvl="1" indent="-228600" algn="l" defTabSz="977900">
            <a:lnSpc>
              <a:spcPct val="90000"/>
            </a:lnSpc>
            <a:spcBef>
              <a:spcPct val="0"/>
            </a:spcBef>
            <a:spcAft>
              <a:spcPct val="15000"/>
            </a:spcAft>
            <a:buChar char="••"/>
          </a:pPr>
          <a:r>
            <a:rPr lang="en-US" sz="2200" kern="1200" dirty="0"/>
            <a:t>Dealing with complex market and regulatory environment.</a:t>
          </a:r>
        </a:p>
        <a:p>
          <a:pPr marL="228600" lvl="1" indent="-228600" algn="l" defTabSz="977900">
            <a:lnSpc>
              <a:spcPct val="90000"/>
            </a:lnSpc>
            <a:spcBef>
              <a:spcPct val="0"/>
            </a:spcBef>
            <a:spcAft>
              <a:spcPct val="15000"/>
            </a:spcAft>
            <a:buChar char="••"/>
          </a:pPr>
          <a:r>
            <a:rPr lang="en-US" sz="2200" kern="1200" dirty="0"/>
            <a:t>The collection and analysis of information.</a:t>
          </a:r>
        </a:p>
      </dsp:txBody>
      <dsp:txXfrm>
        <a:off x="2364035" y="3637657"/>
        <a:ext cx="8629402" cy="1653480"/>
      </dsp:txXfrm>
    </dsp:sp>
    <dsp:sp modelId="{CDB450DC-48FE-480F-B3EB-A89A77004163}">
      <dsp:nvSpPr>
        <dsp:cNvPr id="0" name=""/>
        <dsp:cNvSpPr/>
      </dsp:nvSpPr>
      <dsp:spPr>
        <a:xfrm>
          <a:off x="165348" y="3803005"/>
          <a:ext cx="2198687" cy="132278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54E37-E39D-4143-9015-1B54209E80F1}">
      <dsp:nvSpPr>
        <dsp:cNvPr id="0" name=""/>
        <dsp:cNvSpPr/>
      </dsp:nvSpPr>
      <dsp:spPr>
        <a:xfrm>
          <a:off x="0" y="0"/>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Growth of the public sector</a:t>
          </a:r>
        </a:p>
        <a:p>
          <a:pPr marL="228600" lvl="1" indent="-228600" algn="l" defTabSz="977900">
            <a:lnSpc>
              <a:spcPct val="90000"/>
            </a:lnSpc>
            <a:spcBef>
              <a:spcPct val="0"/>
            </a:spcBef>
            <a:spcAft>
              <a:spcPct val="15000"/>
            </a:spcAft>
            <a:buChar char="••"/>
          </a:pPr>
          <a:r>
            <a:rPr lang="en-US" sz="2200" kern="1200" dirty="0"/>
            <a:t>Expansion of government employment.</a:t>
          </a:r>
        </a:p>
        <a:p>
          <a:pPr marL="228600" lvl="1" indent="-228600" algn="l" defTabSz="977900">
            <a:lnSpc>
              <a:spcPct val="90000"/>
            </a:lnSpc>
            <a:spcBef>
              <a:spcPct val="0"/>
            </a:spcBef>
            <a:spcAft>
              <a:spcPct val="15000"/>
            </a:spcAft>
            <a:buChar char="••"/>
          </a:pPr>
          <a:r>
            <a:rPr lang="en-US" sz="2200" kern="1200" dirty="0"/>
            <a:t>Provision of public services and infrastructure.</a:t>
          </a:r>
        </a:p>
      </dsp:txBody>
      <dsp:txXfrm>
        <a:off x="2364035" y="0"/>
        <a:ext cx="8629402" cy="1653480"/>
      </dsp:txXfrm>
    </dsp:sp>
    <dsp:sp modelId="{9026D088-6F45-4520-BDCA-FB1E83D122AB}">
      <dsp:nvSpPr>
        <dsp:cNvPr id="0" name=""/>
        <dsp:cNvSpPr/>
      </dsp:nvSpPr>
      <dsp:spPr>
        <a:xfrm>
          <a:off x="165348" y="165348"/>
          <a:ext cx="2198687" cy="132278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B39E7-0DDE-4BC6-827D-146CFE6DC77A}">
      <dsp:nvSpPr>
        <dsp:cNvPr id="0" name=""/>
        <dsp:cNvSpPr/>
      </dsp:nvSpPr>
      <dsp:spPr>
        <a:xfrm>
          <a:off x="0" y="1818828"/>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Service exports</a:t>
          </a:r>
        </a:p>
        <a:p>
          <a:pPr marL="228600" lvl="1" indent="-228600" algn="l" defTabSz="977900">
            <a:lnSpc>
              <a:spcPct val="90000"/>
            </a:lnSpc>
            <a:spcBef>
              <a:spcPct val="0"/>
            </a:spcBef>
            <a:spcAft>
              <a:spcPct val="15000"/>
            </a:spcAft>
            <a:buChar char="••"/>
          </a:pPr>
          <a:r>
            <a:rPr lang="en-US" sz="2200" kern="1200" dirty="0"/>
            <a:t>Locations export entertainment, financial, legal and marketing services to other locations (e.g. call centers). </a:t>
          </a:r>
        </a:p>
        <a:p>
          <a:pPr marL="228600" lvl="1" indent="-228600" algn="l" defTabSz="977900">
            <a:lnSpc>
              <a:spcPct val="90000"/>
            </a:lnSpc>
            <a:spcBef>
              <a:spcPct val="0"/>
            </a:spcBef>
            <a:spcAft>
              <a:spcPct val="15000"/>
            </a:spcAft>
            <a:buChar char="••"/>
          </a:pPr>
          <a:r>
            <a:rPr lang="en-US" sz="2200" kern="1200" dirty="0"/>
            <a:t>20% of international trade includes services.</a:t>
          </a:r>
        </a:p>
      </dsp:txBody>
      <dsp:txXfrm>
        <a:off x="2364035" y="1818828"/>
        <a:ext cx="8629402" cy="1653480"/>
      </dsp:txXfrm>
    </dsp:sp>
    <dsp:sp modelId="{0196729A-A858-4A20-ABC7-019993C2D9C0}">
      <dsp:nvSpPr>
        <dsp:cNvPr id="0" name=""/>
        <dsp:cNvSpPr/>
      </dsp:nvSpPr>
      <dsp:spPr>
        <a:xfrm>
          <a:off x="165348" y="1984176"/>
          <a:ext cx="2198687" cy="132278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9C1C9-4625-495A-A668-917067953711}">
      <dsp:nvSpPr>
        <dsp:cNvPr id="0" name=""/>
        <dsp:cNvSpPr/>
      </dsp:nvSpPr>
      <dsp:spPr>
        <a:xfrm>
          <a:off x="0" y="3637657"/>
          <a:ext cx="10993438" cy="16534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Externalization processes</a:t>
          </a:r>
        </a:p>
        <a:p>
          <a:pPr marL="228600" lvl="1" indent="-228600" algn="l" defTabSz="977900">
            <a:lnSpc>
              <a:spcPct val="90000"/>
            </a:lnSpc>
            <a:spcBef>
              <a:spcPct val="0"/>
            </a:spcBef>
            <a:spcAft>
              <a:spcPct val="15000"/>
            </a:spcAft>
            <a:buChar char="••"/>
          </a:pPr>
          <a:r>
            <a:rPr lang="en-US" sz="2200" kern="1200" dirty="0"/>
            <a:t>Outsourcing of the service activity outside the corporate unit.</a:t>
          </a:r>
        </a:p>
        <a:p>
          <a:pPr marL="228600" lvl="1" indent="-228600" algn="l" defTabSz="977900">
            <a:lnSpc>
              <a:spcPct val="90000"/>
            </a:lnSpc>
            <a:spcBef>
              <a:spcPct val="0"/>
            </a:spcBef>
            <a:spcAft>
              <a:spcPct val="15000"/>
            </a:spcAft>
            <a:buChar char="••"/>
          </a:pPr>
          <a:r>
            <a:rPr lang="en-US" sz="2200" kern="1200" dirty="0"/>
            <a:t>More cost effective to buy the service than produce it “in-house”.</a:t>
          </a:r>
        </a:p>
      </dsp:txBody>
      <dsp:txXfrm>
        <a:off x="2364035" y="3637657"/>
        <a:ext cx="8629402" cy="1653480"/>
      </dsp:txXfrm>
    </dsp:sp>
    <dsp:sp modelId="{301DA949-9097-4065-93D9-B34C64A5716E}">
      <dsp:nvSpPr>
        <dsp:cNvPr id="0" name=""/>
        <dsp:cNvSpPr/>
      </dsp:nvSpPr>
      <dsp:spPr>
        <a:xfrm>
          <a:off x="165348" y="3803005"/>
          <a:ext cx="2198687" cy="132278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E45AB-E671-4F3F-8590-5C610214A80B}"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6C9C8-E444-4434-8D24-31E51C66EEA6}" type="slidenum">
              <a:rPr lang="en-US" smtClean="0"/>
              <a:t>‹#›</a:t>
            </a:fld>
            <a:endParaRPr lang="en-US"/>
          </a:p>
        </p:txBody>
      </p:sp>
    </p:spTree>
    <p:extLst>
      <p:ext uri="{BB962C8B-B14F-4D97-AF65-F5344CB8AC3E}">
        <p14:creationId xmlns:p14="http://schemas.microsoft.com/office/powerpoint/2010/main" val="180206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7C5C40B-B24B-4AB6-81AE-BBE02229E846}" type="slidenum">
              <a:rPr lang="en-US" smtClean="0"/>
              <a:pPr/>
              <a:t>1</a:t>
            </a:fld>
            <a:endParaRPr lang="en-US"/>
          </a:p>
        </p:txBody>
      </p:sp>
      <p:sp>
        <p:nvSpPr>
          <p:cNvPr id="21507" name="Rectangle 2"/>
          <p:cNvSpPr>
            <a:spLocks noGrp="1" noRot="1" noChangeAspect="1" noChangeArrowheads="1" noTextEdit="1"/>
          </p:cNvSpPr>
          <p:nvPr>
            <p:ph type="sldImg"/>
          </p:nvPr>
        </p:nvSpPr>
        <p:spPr>
          <a:xfrm>
            <a:off x="360363" y="690563"/>
            <a:ext cx="6137275" cy="3452812"/>
          </a:xfrm>
          <a:ln/>
        </p:spPr>
      </p:sp>
      <p:sp>
        <p:nvSpPr>
          <p:cNvPr id="215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Source: </a:t>
            </a:r>
            <a:r>
              <a:rPr lang="en-US" sz="1200" kern="1200" dirty="0">
                <a:solidFill>
                  <a:schemeClr val="tx1"/>
                </a:solidFill>
                <a:effectLst/>
                <a:latin typeface="Arial" charset="0"/>
                <a:ea typeface="+mn-ea"/>
                <a:cs typeface="+mn-cs"/>
              </a:rPr>
              <a:t>Frederick P. Stutz and Barney Warf (2012) The World Economy: Resources, Location, Trade, and Development, 6th Edition. Prentice Hall, Saddle River, NJ.</a:t>
            </a:r>
            <a:endParaRPr lang="en-US" dirty="0"/>
          </a:p>
          <a:p>
            <a:endParaRPr lang="en-US" dirty="0"/>
          </a:p>
        </p:txBody>
      </p:sp>
    </p:spTree>
    <p:extLst>
      <p:ext uri="{BB962C8B-B14F-4D97-AF65-F5344CB8AC3E}">
        <p14:creationId xmlns:p14="http://schemas.microsoft.com/office/powerpoint/2010/main" val="1675392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11</a:t>
            </a:fld>
            <a:endParaRPr lang="en-US"/>
          </a:p>
        </p:txBody>
      </p:sp>
    </p:spTree>
    <p:extLst>
      <p:ext uri="{BB962C8B-B14F-4D97-AF65-F5344CB8AC3E}">
        <p14:creationId xmlns:p14="http://schemas.microsoft.com/office/powerpoint/2010/main" val="355516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12</a:t>
            </a:fld>
            <a:endParaRPr lang="en-US"/>
          </a:p>
        </p:txBody>
      </p:sp>
    </p:spTree>
    <p:extLst>
      <p:ext uri="{BB962C8B-B14F-4D97-AF65-F5344CB8AC3E}">
        <p14:creationId xmlns:p14="http://schemas.microsoft.com/office/powerpoint/2010/main" val="51368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C723B69-042B-4709-AD2A-B6B5ADAF6C4A}" type="slidenum">
              <a:rPr lang="en-US" smtClean="0"/>
              <a:pPr/>
              <a:t>14</a:t>
            </a:fld>
            <a:endParaRPr lang="en-US"/>
          </a:p>
        </p:txBody>
      </p:sp>
      <p:sp>
        <p:nvSpPr>
          <p:cNvPr id="34819" name="Rectangle 2"/>
          <p:cNvSpPr>
            <a:spLocks noGrp="1" noRot="1" noChangeAspect="1" noChangeArrowheads="1" noTextEdit="1"/>
          </p:cNvSpPr>
          <p:nvPr>
            <p:ph type="sldImg"/>
          </p:nvPr>
        </p:nvSpPr>
        <p:spPr>
          <a:xfrm>
            <a:off x="360363" y="690563"/>
            <a:ext cx="6137275" cy="3452812"/>
          </a:xfrm>
          <a:ln/>
        </p:spPr>
      </p:sp>
      <p:sp>
        <p:nvSpPr>
          <p:cNvPr id="34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4764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666B0DE-F1FF-46F7-9602-5F2A655CEBEA}" type="slidenum">
              <a:rPr lang="en-US" smtClean="0"/>
              <a:pPr/>
              <a:t>15</a:t>
            </a:fld>
            <a:endParaRPr lang="en-US"/>
          </a:p>
        </p:txBody>
      </p:sp>
      <p:sp>
        <p:nvSpPr>
          <p:cNvPr id="44035" name="Rectangle 2"/>
          <p:cNvSpPr>
            <a:spLocks noGrp="1" noRot="1" noChangeAspect="1" noChangeArrowheads="1" noTextEdit="1"/>
          </p:cNvSpPr>
          <p:nvPr>
            <p:ph type="sldImg"/>
          </p:nvPr>
        </p:nvSpPr>
        <p:spPr>
          <a:xfrm>
            <a:off x="360363" y="690563"/>
            <a:ext cx="6137275" cy="3452812"/>
          </a:xfrm>
          <a:ln/>
        </p:spPr>
      </p:sp>
      <p:sp>
        <p:nvSpPr>
          <p:cNvPr id="440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4835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997ED321-AEAD-4DA6-B44A-259D8E9C0AA4}" type="slidenum">
              <a:rPr lang="en-US" smtClean="0"/>
              <a:pPr>
                <a:defRPr/>
              </a:pPr>
              <a:t>20</a:t>
            </a:fld>
            <a:endParaRPr lang="en-US"/>
          </a:p>
        </p:txBody>
      </p:sp>
      <p:sp>
        <p:nvSpPr>
          <p:cNvPr id="136195" name="Rectangle 2"/>
          <p:cNvSpPr>
            <a:spLocks noGrp="1" noRot="1" noChangeAspect="1" noChangeArrowheads="1" noTextEdit="1"/>
          </p:cNvSpPr>
          <p:nvPr>
            <p:ph type="sldImg"/>
          </p:nvPr>
        </p:nvSpPr>
        <p:spPr>
          <a:xfrm>
            <a:off x="360363" y="690563"/>
            <a:ext cx="6137275" cy="3452812"/>
          </a:xfrm>
          <a:ln/>
        </p:spPr>
      </p:sp>
      <p:sp>
        <p:nvSpPr>
          <p:cNvPr id="136196" name="Rectangle 3"/>
          <p:cNvSpPr>
            <a:spLocks noGrp="1" noChangeArrowheads="1"/>
          </p:cNvSpPr>
          <p:nvPr>
            <p:ph type="body" idx="1"/>
          </p:nvPr>
        </p:nvSpPr>
        <p:spPr>
          <a:xfrm>
            <a:off x="912813" y="4373563"/>
            <a:ext cx="5032375" cy="4143375"/>
          </a:xfrm>
          <a:noFill/>
          <a:ln/>
        </p:spPr>
        <p:txBody>
          <a:bodyPr/>
          <a:lstStyle/>
          <a:p>
            <a:endParaRPr lang="en-US"/>
          </a:p>
        </p:txBody>
      </p:sp>
    </p:spTree>
    <p:extLst>
      <p:ext uri="{BB962C8B-B14F-4D97-AF65-F5344CB8AC3E}">
        <p14:creationId xmlns:p14="http://schemas.microsoft.com/office/powerpoint/2010/main" val="12780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8D1714BA-DFA6-4B3B-ADCF-D627546FF777}" type="slidenum">
              <a:rPr lang="en-US" smtClean="0"/>
              <a:pPr>
                <a:defRPr/>
              </a:pPr>
              <a:t>21</a:t>
            </a:fld>
            <a:endParaRPr lang="en-US"/>
          </a:p>
        </p:txBody>
      </p:sp>
      <p:sp>
        <p:nvSpPr>
          <p:cNvPr id="137219" name="Rectangle 2"/>
          <p:cNvSpPr>
            <a:spLocks noGrp="1" noRot="1" noChangeAspect="1" noChangeArrowheads="1" noTextEdit="1"/>
          </p:cNvSpPr>
          <p:nvPr>
            <p:ph type="sldImg"/>
          </p:nvPr>
        </p:nvSpPr>
        <p:spPr>
          <a:xfrm>
            <a:off x="360363" y="690563"/>
            <a:ext cx="6137275" cy="3452812"/>
          </a:xfrm>
          <a:ln/>
        </p:spPr>
      </p:sp>
      <p:sp>
        <p:nvSpPr>
          <p:cNvPr id="1372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098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63663A6-6B23-4906-B14D-37C0181E51A9}" type="slidenum">
              <a:rPr lang="en-US" smtClean="0"/>
              <a:pPr/>
              <a:t>22</a:t>
            </a:fld>
            <a:endParaRPr lang="en-US"/>
          </a:p>
        </p:txBody>
      </p:sp>
      <p:sp>
        <p:nvSpPr>
          <p:cNvPr id="38915" name="Rectangle 2"/>
          <p:cNvSpPr>
            <a:spLocks noGrp="1" noRot="1" noChangeAspect="1" noChangeArrowheads="1" noTextEdit="1"/>
          </p:cNvSpPr>
          <p:nvPr>
            <p:ph type="sldImg"/>
          </p:nvPr>
        </p:nvSpPr>
        <p:spPr>
          <a:xfrm>
            <a:off x="360363" y="690563"/>
            <a:ext cx="6137275" cy="3452812"/>
          </a:xfrm>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3812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Dolega</a:t>
            </a:r>
            <a:r>
              <a:rPr lang="en-US" dirty="0"/>
              <a:t>, Les &amp; </a:t>
            </a:r>
            <a:r>
              <a:rPr lang="en-US" dirty="0" err="1"/>
              <a:t>Pavlis</a:t>
            </a:r>
            <a:r>
              <a:rPr lang="en-US" dirty="0"/>
              <a:t>, Michalis &amp; Singleton, Alex. (2016). Estimating attractiveness, hierarchy and catchment area extents for a national set of retail </a:t>
            </a:r>
            <a:r>
              <a:rPr lang="en-US" dirty="0" err="1"/>
              <a:t>centre</a:t>
            </a:r>
            <a:r>
              <a:rPr lang="en-US" dirty="0"/>
              <a:t> agglomerations. Journal of Retailing and Consumer Services. 28. 78-90. 10.1016/j.jretconser.2015.08.013. </a:t>
            </a:r>
          </a:p>
        </p:txBody>
      </p:sp>
      <p:sp>
        <p:nvSpPr>
          <p:cNvPr id="4" name="Slide Number Placeholder 3"/>
          <p:cNvSpPr>
            <a:spLocks noGrp="1"/>
          </p:cNvSpPr>
          <p:nvPr>
            <p:ph type="sldNum" sz="quarter" idx="5"/>
          </p:nvPr>
        </p:nvSpPr>
        <p:spPr/>
        <p:txBody>
          <a:bodyPr/>
          <a:lstStyle/>
          <a:p>
            <a:fld id="{85E6C9C8-E444-4434-8D24-31E51C66EEA6}" type="slidenum">
              <a:rPr lang="en-US" smtClean="0"/>
              <a:t>24</a:t>
            </a:fld>
            <a:endParaRPr lang="en-US"/>
          </a:p>
        </p:txBody>
      </p:sp>
    </p:spTree>
    <p:extLst>
      <p:ext uri="{BB962C8B-B14F-4D97-AF65-F5344CB8AC3E}">
        <p14:creationId xmlns:p14="http://schemas.microsoft.com/office/powerpoint/2010/main" val="2769127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AT Kearney, 2012 Global Cities Index and Emerging Cities Outlook.</a:t>
            </a:r>
          </a:p>
        </p:txBody>
      </p:sp>
      <p:sp>
        <p:nvSpPr>
          <p:cNvPr id="4" name="Slide Number Placeholder 3"/>
          <p:cNvSpPr>
            <a:spLocks noGrp="1"/>
          </p:cNvSpPr>
          <p:nvPr>
            <p:ph type="sldNum" sz="quarter" idx="10"/>
          </p:nvPr>
        </p:nvSpPr>
        <p:spPr/>
        <p:txBody>
          <a:bodyPr/>
          <a:lstStyle/>
          <a:p>
            <a:pPr>
              <a:defRPr/>
            </a:pPr>
            <a:fld id="{D84CE932-0D68-48AA-B6FB-61E5AF835518}" type="slidenum">
              <a:rPr lang="en-US" smtClean="0"/>
              <a:pPr>
                <a:defRPr/>
              </a:pPr>
              <a:t>25</a:t>
            </a:fld>
            <a:endParaRPr lang="en-US"/>
          </a:p>
        </p:txBody>
      </p:sp>
    </p:spTree>
    <p:extLst>
      <p:ext uri="{BB962C8B-B14F-4D97-AF65-F5344CB8AC3E}">
        <p14:creationId xmlns:p14="http://schemas.microsoft.com/office/powerpoint/2010/main" val="2363238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Source: Z/Yen Group, Global Financial Centers Index, 2021.</a:t>
            </a:r>
          </a:p>
          <a:p>
            <a:pPr>
              <a:spcBef>
                <a:spcPct val="0"/>
              </a:spcBef>
            </a:pPr>
            <a:r>
              <a:rPr lang="en-US" dirty="0"/>
              <a:t>https://www.longfinance.net/programmes/financial-centre-futures/global-financial-centres-index/</a:t>
            </a:r>
          </a:p>
          <a:p>
            <a:pPr>
              <a:spcBef>
                <a:spcPct val="0"/>
              </a:spcBef>
            </a:pPr>
            <a:r>
              <a:rPr lang="en-US" dirty="0"/>
              <a:t>Location: </a:t>
            </a:r>
            <a:r>
              <a:rPr lang="en-US" dirty="0" err="1"/>
              <a:t>world_cities</a:t>
            </a:r>
            <a:endParaRPr lang="en-US" dirty="0"/>
          </a:p>
          <a:p>
            <a:endParaRPr lang="en-US" dirty="0"/>
          </a:p>
        </p:txBody>
      </p:sp>
      <p:sp>
        <p:nvSpPr>
          <p:cNvPr id="4" name="Slide Number Placeholder 3"/>
          <p:cNvSpPr>
            <a:spLocks noGrp="1"/>
          </p:cNvSpPr>
          <p:nvPr>
            <p:ph type="sldNum" sz="quarter" idx="5"/>
          </p:nvPr>
        </p:nvSpPr>
        <p:spPr/>
        <p:txBody>
          <a:bodyPr/>
          <a:lstStyle/>
          <a:p>
            <a:fld id="{1E83F363-7E7B-47A7-BE8F-2367A89C6177}" type="slidenum">
              <a:rPr lang="en-US" smtClean="0"/>
              <a:t>26</a:t>
            </a:fld>
            <a:endParaRPr lang="en-US"/>
          </a:p>
        </p:txBody>
      </p:sp>
    </p:spTree>
    <p:extLst>
      <p:ext uri="{BB962C8B-B14F-4D97-AF65-F5344CB8AC3E}">
        <p14:creationId xmlns:p14="http://schemas.microsoft.com/office/powerpoint/2010/main" val="244938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192C746-3416-4790-8EFD-6E9F6F614219}" type="slidenum">
              <a:rPr lang="en-US" smtClean="0"/>
              <a:pPr/>
              <a:t>2</a:t>
            </a:fld>
            <a:endParaRPr lang="en-US"/>
          </a:p>
        </p:txBody>
      </p:sp>
      <p:sp>
        <p:nvSpPr>
          <p:cNvPr id="60419" name="Rectangle 2"/>
          <p:cNvSpPr>
            <a:spLocks noGrp="1" noRot="1" noChangeAspect="1" noChangeArrowheads="1" noTextEdit="1"/>
          </p:cNvSpPr>
          <p:nvPr>
            <p:ph type="sldImg"/>
          </p:nvPr>
        </p:nvSpPr>
        <p:spPr>
          <a:xfrm>
            <a:off x="360363" y="690563"/>
            <a:ext cx="6137275" cy="3452812"/>
          </a:xfrm>
          <a:ln/>
        </p:spPr>
      </p:sp>
      <p:sp>
        <p:nvSpPr>
          <p:cNvPr id="604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98402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27</a:t>
            </a:fld>
            <a:endParaRPr lang="en-US"/>
          </a:p>
        </p:txBody>
      </p:sp>
    </p:spTree>
    <p:extLst>
      <p:ext uri="{BB962C8B-B14F-4D97-AF65-F5344CB8AC3E}">
        <p14:creationId xmlns:p14="http://schemas.microsoft.com/office/powerpoint/2010/main" val="3430724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28</a:t>
            </a:fld>
            <a:endParaRPr lang="en-US"/>
          </a:p>
        </p:txBody>
      </p:sp>
    </p:spTree>
    <p:extLst>
      <p:ext uri="{BB962C8B-B14F-4D97-AF65-F5344CB8AC3E}">
        <p14:creationId xmlns:p14="http://schemas.microsoft.com/office/powerpoint/2010/main" val="224483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29</a:t>
            </a:fld>
            <a:endParaRPr lang="en-US"/>
          </a:p>
        </p:txBody>
      </p:sp>
    </p:spTree>
    <p:extLst>
      <p:ext uri="{BB962C8B-B14F-4D97-AF65-F5344CB8AC3E}">
        <p14:creationId xmlns:p14="http://schemas.microsoft.com/office/powerpoint/2010/main" val="1845532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30</a:t>
            </a:fld>
            <a:endParaRPr lang="en-US"/>
          </a:p>
        </p:txBody>
      </p:sp>
    </p:spTree>
    <p:extLst>
      <p:ext uri="{BB962C8B-B14F-4D97-AF65-F5344CB8AC3E}">
        <p14:creationId xmlns:p14="http://schemas.microsoft.com/office/powerpoint/2010/main" val="1082695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31</a:t>
            </a:fld>
            <a:endParaRPr lang="en-US"/>
          </a:p>
        </p:txBody>
      </p:sp>
    </p:spTree>
    <p:extLst>
      <p:ext uri="{BB962C8B-B14F-4D97-AF65-F5344CB8AC3E}">
        <p14:creationId xmlns:p14="http://schemas.microsoft.com/office/powerpoint/2010/main" val="3039106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32</a:t>
            </a:fld>
            <a:endParaRPr lang="en-US"/>
          </a:p>
        </p:txBody>
      </p:sp>
    </p:spTree>
    <p:extLst>
      <p:ext uri="{BB962C8B-B14F-4D97-AF65-F5344CB8AC3E}">
        <p14:creationId xmlns:p14="http://schemas.microsoft.com/office/powerpoint/2010/main" val="1386474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US Department of Labor. https://www.dol.gov/wb/stats/occ_gender_share_em_1020_txt.htm </a:t>
            </a:r>
          </a:p>
        </p:txBody>
      </p:sp>
      <p:sp>
        <p:nvSpPr>
          <p:cNvPr id="4" name="Slide Number Placeholder 3"/>
          <p:cNvSpPr>
            <a:spLocks noGrp="1"/>
          </p:cNvSpPr>
          <p:nvPr>
            <p:ph type="sldNum" sz="quarter" idx="5"/>
          </p:nvPr>
        </p:nvSpPr>
        <p:spPr/>
        <p:txBody>
          <a:bodyPr/>
          <a:lstStyle/>
          <a:p>
            <a:pPr>
              <a:defRPr/>
            </a:pPr>
            <a:fld id="{351045D9-9454-44D6-9661-555DFC0E4E15}" type="slidenum">
              <a:rPr lang="en-US" smtClean="0"/>
              <a:pPr>
                <a:defRPr/>
              </a:pPr>
              <a:t>33</a:t>
            </a:fld>
            <a:endParaRPr lang="en-US"/>
          </a:p>
        </p:txBody>
      </p:sp>
    </p:spTree>
    <p:extLst>
      <p:ext uri="{BB962C8B-B14F-4D97-AF65-F5344CB8AC3E}">
        <p14:creationId xmlns:p14="http://schemas.microsoft.com/office/powerpoint/2010/main" val="3704260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34</a:t>
            </a:fld>
            <a:endParaRPr lang="en-US"/>
          </a:p>
        </p:txBody>
      </p:sp>
    </p:spTree>
    <p:extLst>
      <p:ext uri="{BB962C8B-B14F-4D97-AF65-F5344CB8AC3E}">
        <p14:creationId xmlns:p14="http://schemas.microsoft.com/office/powerpoint/2010/main" val="1624460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35</a:t>
            </a:fld>
            <a:endParaRPr lang="en-US"/>
          </a:p>
        </p:txBody>
      </p:sp>
    </p:spTree>
    <p:extLst>
      <p:ext uri="{BB962C8B-B14F-4D97-AF65-F5344CB8AC3E}">
        <p14:creationId xmlns:p14="http://schemas.microsoft.com/office/powerpoint/2010/main" val="4105668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36</a:t>
            </a:fld>
            <a:endParaRPr lang="en-US"/>
          </a:p>
        </p:txBody>
      </p:sp>
    </p:spTree>
    <p:extLst>
      <p:ext uri="{BB962C8B-B14F-4D97-AF65-F5344CB8AC3E}">
        <p14:creationId xmlns:p14="http://schemas.microsoft.com/office/powerpoint/2010/main" val="76106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395AEB50-8531-4919-8434-1727AD6C0A0D}" type="slidenum">
              <a:rPr lang="en-US" i="0" smtClean="0">
                <a:latin typeface="Times New Roman" pitchFamily="18" charset="0"/>
              </a:rPr>
              <a:pPr/>
              <a:t>3</a:t>
            </a:fld>
            <a:endParaRPr lang="en-US" i="0">
              <a:latin typeface="Times New Roman" pitchFamily="18" charset="0"/>
            </a:endParaRPr>
          </a:p>
        </p:txBody>
      </p:sp>
      <p:sp>
        <p:nvSpPr>
          <p:cNvPr id="92163" name="Rectangle 2"/>
          <p:cNvSpPr>
            <a:spLocks noGrp="1" noRot="1" noChangeAspect="1" noChangeArrowheads="1" noTextEdit="1"/>
          </p:cNvSpPr>
          <p:nvPr>
            <p:ph type="sldImg"/>
          </p:nvPr>
        </p:nvSpPr>
        <p:spPr>
          <a:xfrm>
            <a:off x="360363" y="690563"/>
            <a:ext cx="6137275" cy="3452812"/>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070106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37</a:t>
            </a:fld>
            <a:endParaRPr lang="en-US"/>
          </a:p>
        </p:txBody>
      </p:sp>
    </p:spTree>
    <p:extLst>
      <p:ext uri="{BB962C8B-B14F-4D97-AF65-F5344CB8AC3E}">
        <p14:creationId xmlns:p14="http://schemas.microsoft.com/office/powerpoint/2010/main" val="2815085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38</a:t>
            </a:fld>
            <a:endParaRPr lang="en-US"/>
          </a:p>
        </p:txBody>
      </p:sp>
    </p:spTree>
    <p:extLst>
      <p:ext uri="{BB962C8B-B14F-4D97-AF65-F5344CB8AC3E}">
        <p14:creationId xmlns:p14="http://schemas.microsoft.com/office/powerpoint/2010/main" val="3095089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39</a:t>
            </a:fld>
            <a:endParaRPr lang="en-US"/>
          </a:p>
        </p:txBody>
      </p:sp>
    </p:spTree>
    <p:extLst>
      <p:ext uri="{BB962C8B-B14F-4D97-AF65-F5344CB8AC3E}">
        <p14:creationId xmlns:p14="http://schemas.microsoft.com/office/powerpoint/2010/main" val="3280674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40</a:t>
            </a:fld>
            <a:endParaRPr lang="en-US"/>
          </a:p>
        </p:txBody>
      </p:sp>
    </p:spTree>
    <p:extLst>
      <p:ext uri="{BB962C8B-B14F-4D97-AF65-F5344CB8AC3E}">
        <p14:creationId xmlns:p14="http://schemas.microsoft.com/office/powerpoint/2010/main" val="1348258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41</a:t>
            </a:fld>
            <a:endParaRPr lang="en-US"/>
          </a:p>
        </p:txBody>
      </p:sp>
    </p:spTree>
    <p:extLst>
      <p:ext uri="{BB962C8B-B14F-4D97-AF65-F5344CB8AC3E}">
        <p14:creationId xmlns:p14="http://schemas.microsoft.com/office/powerpoint/2010/main" val="388564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Data compiled from Sovereign Wealth Fund Institute (April 2018).  Of the more than $7.8 trillion held by SWFs, over $4.3 trillion was derived from oil and gas revenues and the rest ($3.5 trillion) from other sources.</a:t>
            </a:r>
          </a:p>
        </p:txBody>
      </p:sp>
      <p:sp>
        <p:nvSpPr>
          <p:cNvPr id="4" name="Slide Number Placeholder 3"/>
          <p:cNvSpPr>
            <a:spLocks noGrp="1"/>
          </p:cNvSpPr>
          <p:nvPr>
            <p:ph type="sldNum" sz="quarter" idx="5"/>
          </p:nvPr>
        </p:nvSpPr>
        <p:spPr/>
        <p:txBody>
          <a:bodyPr/>
          <a:lstStyle/>
          <a:p>
            <a:fld id="{85E6C9C8-E444-4434-8D24-31E51C66EEA6}" type="slidenum">
              <a:rPr lang="en-US" smtClean="0"/>
              <a:t>42</a:t>
            </a:fld>
            <a:endParaRPr lang="en-US"/>
          </a:p>
        </p:txBody>
      </p:sp>
    </p:spTree>
    <p:extLst>
      <p:ext uri="{BB962C8B-B14F-4D97-AF65-F5344CB8AC3E}">
        <p14:creationId xmlns:p14="http://schemas.microsoft.com/office/powerpoint/2010/main" val="841338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43</a:t>
            </a:fld>
            <a:endParaRPr lang="en-US"/>
          </a:p>
        </p:txBody>
      </p:sp>
    </p:spTree>
    <p:extLst>
      <p:ext uri="{BB962C8B-B14F-4D97-AF65-F5344CB8AC3E}">
        <p14:creationId xmlns:p14="http://schemas.microsoft.com/office/powerpoint/2010/main" val="835422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44</a:t>
            </a:fld>
            <a:endParaRPr lang="en-US"/>
          </a:p>
        </p:txBody>
      </p:sp>
    </p:spTree>
    <p:extLst>
      <p:ext uri="{BB962C8B-B14F-4D97-AF65-F5344CB8AC3E}">
        <p14:creationId xmlns:p14="http://schemas.microsoft.com/office/powerpoint/2010/main" val="3762635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45</a:t>
            </a:fld>
            <a:endParaRPr lang="en-US"/>
          </a:p>
        </p:txBody>
      </p:sp>
    </p:spTree>
    <p:extLst>
      <p:ext uri="{BB962C8B-B14F-4D97-AF65-F5344CB8AC3E}">
        <p14:creationId xmlns:p14="http://schemas.microsoft.com/office/powerpoint/2010/main" val="2232456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E9B41FC-2DB0-4D25-B5FA-BCB3E49724AE}" type="slidenum">
              <a:rPr lang="en-US" smtClean="0"/>
              <a:pPr/>
              <a:t>46</a:t>
            </a:fld>
            <a:endParaRPr lang="en-US"/>
          </a:p>
        </p:txBody>
      </p:sp>
      <p:sp>
        <p:nvSpPr>
          <p:cNvPr id="27651" name="Rectangle 2"/>
          <p:cNvSpPr>
            <a:spLocks noGrp="1" noRot="1" noChangeAspect="1" noChangeArrowheads="1" noTextEdit="1"/>
          </p:cNvSpPr>
          <p:nvPr>
            <p:ph type="sldImg"/>
          </p:nvPr>
        </p:nvSpPr>
        <p:spPr>
          <a:xfrm>
            <a:off x="360363" y="690563"/>
            <a:ext cx="6137275" cy="3452812"/>
          </a:xfrm>
          <a:ln/>
        </p:spPr>
      </p:sp>
      <p:sp>
        <p:nvSpPr>
          <p:cNvPr id="27652" name="Rectangle 3"/>
          <p:cNvSpPr>
            <a:spLocks noGrp="1" noChangeArrowheads="1"/>
          </p:cNvSpPr>
          <p:nvPr>
            <p:ph type="body" idx="1"/>
          </p:nvPr>
        </p:nvSpPr>
        <p:spPr>
          <a:noFill/>
          <a:ln/>
        </p:spPr>
        <p:txBody>
          <a:bodyPr/>
          <a:lstStyle/>
          <a:p>
            <a:r>
              <a:rPr lang="en-US" b="1" dirty="0"/>
              <a:t>Source: </a:t>
            </a:r>
            <a:r>
              <a:rPr lang="en-US" dirty="0"/>
              <a:t>World Tourism Organization.</a:t>
            </a:r>
          </a:p>
        </p:txBody>
      </p:sp>
    </p:spTree>
    <p:extLst>
      <p:ext uri="{BB962C8B-B14F-4D97-AF65-F5344CB8AC3E}">
        <p14:creationId xmlns:p14="http://schemas.microsoft.com/office/powerpoint/2010/main" val="44643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4</a:t>
            </a:fld>
            <a:endParaRPr lang="en-US"/>
          </a:p>
        </p:txBody>
      </p:sp>
    </p:spTree>
    <p:extLst>
      <p:ext uri="{BB962C8B-B14F-4D97-AF65-F5344CB8AC3E}">
        <p14:creationId xmlns:p14="http://schemas.microsoft.com/office/powerpoint/2010/main" val="3064126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World Tourism Organization.</a:t>
            </a:r>
          </a:p>
        </p:txBody>
      </p:sp>
      <p:sp>
        <p:nvSpPr>
          <p:cNvPr id="4" name="Slide Number Placeholder 3"/>
          <p:cNvSpPr>
            <a:spLocks noGrp="1"/>
          </p:cNvSpPr>
          <p:nvPr>
            <p:ph type="sldNum" sz="quarter" idx="10"/>
          </p:nvPr>
        </p:nvSpPr>
        <p:spPr/>
        <p:txBody>
          <a:bodyPr/>
          <a:lstStyle/>
          <a:p>
            <a:pPr>
              <a:defRPr/>
            </a:pPr>
            <a:fld id="{18337666-AD84-4D68-9AB6-16FCF8A3D1D3}" type="slidenum">
              <a:rPr lang="en-US" smtClean="0"/>
              <a:pPr>
                <a:defRPr/>
              </a:pPr>
              <a:t>47</a:t>
            </a:fld>
            <a:endParaRPr lang="en-US"/>
          </a:p>
        </p:txBody>
      </p:sp>
    </p:spTree>
    <p:extLst>
      <p:ext uri="{BB962C8B-B14F-4D97-AF65-F5344CB8AC3E}">
        <p14:creationId xmlns:p14="http://schemas.microsoft.com/office/powerpoint/2010/main" val="120784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4D64B88-A188-4B9F-BD63-78FEE1BB0F16}" type="slidenum">
              <a:rPr lang="en-US" smtClean="0"/>
              <a:pPr/>
              <a:t>48</a:t>
            </a:fld>
            <a:endParaRPr lang="en-US"/>
          </a:p>
        </p:txBody>
      </p:sp>
      <p:sp>
        <p:nvSpPr>
          <p:cNvPr id="28675" name="Rectangle 2"/>
          <p:cNvSpPr>
            <a:spLocks noGrp="1" noRot="1" noChangeAspect="1" noChangeArrowheads="1" noTextEdit="1"/>
          </p:cNvSpPr>
          <p:nvPr>
            <p:ph type="sldImg"/>
          </p:nvPr>
        </p:nvSpPr>
        <p:spPr>
          <a:xfrm>
            <a:off x="360363" y="690563"/>
            <a:ext cx="6137275" cy="3452812"/>
          </a:xfrm>
          <a:ln/>
        </p:spPr>
      </p:sp>
      <p:sp>
        <p:nvSpPr>
          <p:cNvPr id="28676" name="Rectangle 3"/>
          <p:cNvSpPr>
            <a:spLocks noGrp="1" noChangeArrowheads="1"/>
          </p:cNvSpPr>
          <p:nvPr>
            <p:ph type="body" idx="1"/>
          </p:nvPr>
        </p:nvSpPr>
        <p:spPr>
          <a:noFill/>
          <a:ln/>
        </p:spPr>
        <p:txBody>
          <a:bodyPr/>
          <a:lstStyle/>
          <a:p>
            <a:r>
              <a:rPr lang="en-US" b="1" dirty="0"/>
              <a:t>Source: </a:t>
            </a:r>
            <a:r>
              <a:rPr lang="en-US" dirty="0"/>
              <a:t>World Tourism Organization.</a:t>
            </a:r>
          </a:p>
          <a:p>
            <a:endParaRPr lang="en-US" dirty="0"/>
          </a:p>
        </p:txBody>
      </p:sp>
    </p:spTree>
    <p:extLst>
      <p:ext uri="{BB962C8B-B14F-4D97-AF65-F5344CB8AC3E}">
        <p14:creationId xmlns:p14="http://schemas.microsoft.com/office/powerpoint/2010/main" val="3412042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Henley and Partners Holdings, https://www.henleypassportindex.com</a:t>
            </a:r>
          </a:p>
          <a:p>
            <a:endParaRPr lang="en-US" dirty="0"/>
          </a:p>
          <a:p>
            <a:r>
              <a:rPr lang="en-US" dirty="0"/>
              <a:t>The level of visa-free or visa-on-arrival access offered by each country’s passport.</a:t>
            </a:r>
          </a:p>
        </p:txBody>
      </p:sp>
      <p:sp>
        <p:nvSpPr>
          <p:cNvPr id="4" name="Slide Number Placeholder 3"/>
          <p:cNvSpPr>
            <a:spLocks noGrp="1"/>
          </p:cNvSpPr>
          <p:nvPr>
            <p:ph type="sldNum" sz="quarter" idx="10"/>
          </p:nvPr>
        </p:nvSpPr>
        <p:spPr/>
        <p:txBody>
          <a:bodyPr/>
          <a:lstStyle/>
          <a:p>
            <a:pPr>
              <a:defRPr/>
            </a:pPr>
            <a:fld id="{18337666-AD84-4D68-9AB6-16FCF8A3D1D3}" type="slidenum">
              <a:rPr lang="en-US" smtClean="0"/>
              <a:pPr>
                <a:defRPr/>
              </a:pPr>
              <a:t>49</a:t>
            </a:fld>
            <a:endParaRPr lang="en-US"/>
          </a:p>
        </p:txBody>
      </p:sp>
    </p:spTree>
    <p:extLst>
      <p:ext uri="{BB962C8B-B14F-4D97-AF65-F5344CB8AC3E}">
        <p14:creationId xmlns:p14="http://schemas.microsoft.com/office/powerpoint/2010/main" val="738377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data</a:t>
            </a:r>
            <a:r>
              <a:rPr lang="en-US" baseline="0" dirty="0"/>
              <a:t> adapted from Cruise Market Watch.</a:t>
            </a:r>
            <a:endParaRPr lang="en-US" dirty="0"/>
          </a:p>
        </p:txBody>
      </p:sp>
      <p:sp>
        <p:nvSpPr>
          <p:cNvPr id="4" name="Slide Number Placeholder 3"/>
          <p:cNvSpPr>
            <a:spLocks noGrp="1"/>
          </p:cNvSpPr>
          <p:nvPr>
            <p:ph type="sldNum" sz="quarter" idx="10"/>
          </p:nvPr>
        </p:nvSpPr>
        <p:spPr/>
        <p:txBody>
          <a:bodyPr/>
          <a:lstStyle/>
          <a:p>
            <a:pPr>
              <a:defRPr/>
            </a:pPr>
            <a:fld id="{18337666-AD84-4D68-9AB6-16FCF8A3D1D3}" type="slidenum">
              <a:rPr lang="en-US" smtClean="0"/>
              <a:pPr>
                <a:defRPr/>
              </a:pPr>
              <a:t>50</a:t>
            </a:fld>
            <a:endParaRPr lang="en-US"/>
          </a:p>
        </p:txBody>
      </p:sp>
    </p:spTree>
    <p:extLst>
      <p:ext uri="{BB962C8B-B14F-4D97-AF65-F5344CB8AC3E}">
        <p14:creationId xmlns:p14="http://schemas.microsoft.com/office/powerpoint/2010/main" val="372226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6</a:t>
            </a:fld>
            <a:endParaRPr lang="en-US"/>
          </a:p>
        </p:txBody>
      </p:sp>
    </p:spTree>
    <p:extLst>
      <p:ext uri="{BB962C8B-B14F-4D97-AF65-F5344CB8AC3E}">
        <p14:creationId xmlns:p14="http://schemas.microsoft.com/office/powerpoint/2010/main" val="40206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Producer services:</a:t>
            </a:r>
            <a:r>
              <a:rPr lang="en-US" baseline="0" dirty="0"/>
              <a:t> Services that help a business conduct its activities. Producer services are intermediate inputs to further production activities that are sold to other firms, although households are also important consumers in some cases. </a:t>
            </a:r>
            <a:endParaRPr lang="en-US" dirty="0"/>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7</a:t>
            </a:fld>
            <a:endParaRPr lang="en-US"/>
          </a:p>
        </p:txBody>
      </p:sp>
    </p:spTree>
    <p:extLst>
      <p:ext uri="{BB962C8B-B14F-4D97-AF65-F5344CB8AC3E}">
        <p14:creationId xmlns:p14="http://schemas.microsoft.com/office/powerpoint/2010/main" val="335527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8</a:t>
            </a:fld>
            <a:endParaRPr lang="en-US"/>
          </a:p>
        </p:txBody>
      </p:sp>
    </p:spTree>
    <p:extLst>
      <p:ext uri="{BB962C8B-B14F-4D97-AF65-F5344CB8AC3E}">
        <p14:creationId xmlns:p14="http://schemas.microsoft.com/office/powerpoint/2010/main" val="184432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9</a:t>
            </a:fld>
            <a:endParaRPr lang="en-US"/>
          </a:p>
        </p:txBody>
      </p:sp>
    </p:spTree>
    <p:extLst>
      <p:ext uri="{BB962C8B-B14F-4D97-AF65-F5344CB8AC3E}">
        <p14:creationId xmlns:p14="http://schemas.microsoft.com/office/powerpoint/2010/main" val="429025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10</a:t>
            </a:fld>
            <a:endParaRPr lang="en-US"/>
          </a:p>
        </p:txBody>
      </p:sp>
    </p:spTree>
    <p:extLst>
      <p:ext uri="{BB962C8B-B14F-4D97-AF65-F5344CB8AC3E}">
        <p14:creationId xmlns:p14="http://schemas.microsoft.com/office/powerpoint/2010/main" val="1903508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Freeform 3"/>
          <p:cNvSpPr>
            <a:spLocks/>
          </p:cNvSpPr>
          <p:nvPr/>
        </p:nvSpPr>
        <p:spPr bwMode="auto">
          <a:xfrm>
            <a:off x="5526618" y="-3175"/>
            <a:ext cx="1037167" cy="1462088"/>
          </a:xfrm>
          <a:custGeom>
            <a:avLst/>
            <a:gdLst/>
            <a:ahLst/>
            <a:cxnLst>
              <a:cxn ang="0">
                <a:pos x="34" y="0"/>
              </a:cxn>
              <a:cxn ang="0">
                <a:pos x="490" y="0"/>
              </a:cxn>
              <a:cxn ang="0">
                <a:pos x="140" y="921"/>
              </a:cxn>
              <a:cxn ang="0">
                <a:pos x="0" y="921"/>
              </a:cxn>
              <a:cxn ang="0">
                <a:pos x="34" y="0"/>
              </a:cxn>
            </a:cxnLst>
            <a:rect l="0" t="0" r="r" b="b"/>
            <a:pathLst>
              <a:path w="490" h="921">
                <a:moveTo>
                  <a:pt x="34" y="0"/>
                </a:moveTo>
                <a:lnTo>
                  <a:pt x="490" y="0"/>
                </a:lnTo>
                <a:lnTo>
                  <a:pt x="140" y="921"/>
                </a:lnTo>
                <a:lnTo>
                  <a:pt x="0" y="921"/>
                </a:lnTo>
                <a:lnTo>
                  <a:pt x="34" y="0"/>
                </a:lnTo>
                <a:close/>
              </a:path>
            </a:pathLst>
          </a:custGeom>
          <a:solidFill>
            <a:srgbClr val="CC9900"/>
          </a:solidFill>
          <a:ln w="9525">
            <a:noFill/>
            <a:round/>
            <a:headEnd/>
            <a:tailEnd/>
          </a:ln>
          <a:effectLst/>
        </p:spPr>
        <p:txBody>
          <a:bodyPr/>
          <a:lstStyle/>
          <a:p>
            <a:pPr>
              <a:defRPr/>
            </a:pPr>
            <a:endParaRPr lang="en-US"/>
          </a:p>
        </p:txBody>
      </p:sp>
      <p:pic>
        <p:nvPicPr>
          <p:cNvPr id="5" name="Picture 5" descr="world_cover_left"/>
          <p:cNvPicPr>
            <a:picLocks noChangeAspect="1" noChangeArrowheads="1"/>
          </p:cNvPicPr>
          <p:nvPr/>
        </p:nvPicPr>
        <p:blipFill>
          <a:blip r:embed="rId2" cstate="screen">
            <a:duotone>
              <a:schemeClr val="bg2">
                <a:shade val="45000"/>
                <a:satMod val="135000"/>
              </a:schemeClr>
              <a:prstClr val="white"/>
            </a:duotone>
            <a:lum bright="10000"/>
          </a:blip>
          <a:srcRect/>
          <a:stretch>
            <a:fillRect/>
          </a:stretch>
        </p:blipFill>
        <p:spPr bwMode="auto">
          <a:xfrm>
            <a:off x="8850489" y="92515"/>
            <a:ext cx="3341512" cy="6761952"/>
          </a:xfrm>
          <a:prstGeom prst="rect">
            <a:avLst/>
          </a:prstGeom>
          <a:noFill/>
        </p:spPr>
      </p:pic>
      <p:sp>
        <p:nvSpPr>
          <p:cNvPr id="7" name="Rectangle 5"/>
          <p:cNvSpPr>
            <a:spLocks noChangeArrowheads="1"/>
          </p:cNvSpPr>
          <p:nvPr/>
        </p:nvSpPr>
        <p:spPr bwMode="auto">
          <a:xfrm>
            <a:off x="-8467" y="-1588"/>
            <a:ext cx="5689600" cy="1460501"/>
          </a:xfrm>
          <a:prstGeom prst="rect">
            <a:avLst/>
          </a:prstGeom>
          <a:solidFill>
            <a:srgbClr val="CC9900"/>
          </a:solidFill>
          <a:ln w="9525">
            <a:noFill/>
            <a:miter lim="800000"/>
            <a:headEnd/>
            <a:tailEnd/>
          </a:ln>
          <a:effectLst/>
        </p:spPr>
        <p:txBody>
          <a:bodyPr wrap="none" anchor="ctr"/>
          <a:lstStyle/>
          <a:p>
            <a:pPr>
              <a:defRPr/>
            </a:pPr>
            <a:endParaRPr lang="en-US"/>
          </a:p>
        </p:txBody>
      </p:sp>
      <p:sp>
        <p:nvSpPr>
          <p:cNvPr id="21" name="Rectangle 9"/>
          <p:cNvSpPr>
            <a:spLocks noChangeArrowheads="1"/>
          </p:cNvSpPr>
          <p:nvPr/>
        </p:nvSpPr>
        <p:spPr bwMode="auto">
          <a:xfrm>
            <a:off x="-12700" y="152400"/>
            <a:ext cx="10363200" cy="1143000"/>
          </a:xfrm>
          <a:prstGeom prst="rect">
            <a:avLst/>
          </a:prstGeom>
          <a:solidFill>
            <a:schemeClr val="accent2">
              <a:lumMod val="50000"/>
            </a:schemeClr>
          </a:solidFill>
          <a:ln w="9525">
            <a:noFill/>
            <a:miter lim="800000"/>
            <a:headEnd/>
            <a:tailEnd/>
          </a:ln>
          <a:effectLst/>
        </p:spPr>
        <p:txBody>
          <a:bodyPr wrap="none" anchor="ctr"/>
          <a:lstStyle/>
          <a:p>
            <a:pPr>
              <a:defRPr/>
            </a:pPr>
            <a:endParaRPr lang="en-US" dirty="0">
              <a:cs typeface="+mn-cs"/>
            </a:endParaRPr>
          </a:p>
        </p:txBody>
      </p:sp>
      <p:sp>
        <p:nvSpPr>
          <p:cNvPr id="9" name="Rectangle 4"/>
          <p:cNvSpPr>
            <a:spLocks noChangeArrowheads="1"/>
          </p:cNvSpPr>
          <p:nvPr/>
        </p:nvSpPr>
        <p:spPr bwMode="auto">
          <a:xfrm>
            <a:off x="-10584" y="1447800"/>
            <a:ext cx="2252135" cy="4953000"/>
          </a:xfrm>
          <a:prstGeom prst="rect">
            <a:avLst/>
          </a:prstGeom>
          <a:gradFill rotWithShape="1">
            <a:gsLst>
              <a:gs pos="0">
                <a:srgbClr val="CC9900"/>
              </a:gs>
              <a:gs pos="100000">
                <a:srgbClr val="FFFFFF">
                  <a:alpha val="0"/>
                </a:srgbClr>
              </a:gs>
            </a:gsLst>
            <a:lin ang="5400000" scaled="1"/>
          </a:gradFill>
          <a:ln w="9525">
            <a:noFill/>
            <a:miter lim="800000"/>
            <a:headEnd/>
            <a:tailEnd/>
          </a:ln>
          <a:effectLst/>
        </p:spPr>
        <p:txBody>
          <a:bodyPr wrap="none" anchor="ctr"/>
          <a:lstStyle/>
          <a:p>
            <a:pPr>
              <a:defRPr/>
            </a:pPr>
            <a:endParaRPr lang="en-US"/>
          </a:p>
        </p:txBody>
      </p:sp>
      <p:sp>
        <p:nvSpPr>
          <p:cNvPr id="10" name="Freeform 9"/>
          <p:cNvSpPr>
            <a:spLocks/>
          </p:cNvSpPr>
          <p:nvPr/>
        </p:nvSpPr>
        <p:spPr bwMode="auto">
          <a:xfrm>
            <a:off x="-8467" y="1451874"/>
            <a:ext cx="651933" cy="1422400"/>
          </a:xfrm>
          <a:custGeom>
            <a:avLst/>
            <a:gdLst/>
            <a:ahLst/>
            <a:cxnLst>
              <a:cxn ang="0">
                <a:pos x="1" y="0"/>
              </a:cxn>
              <a:cxn ang="0">
                <a:pos x="347" y="0"/>
              </a:cxn>
              <a:cxn ang="0">
                <a:pos x="0" y="1008"/>
              </a:cxn>
              <a:cxn ang="0">
                <a:pos x="1" y="0"/>
              </a:cxn>
            </a:cxnLst>
            <a:rect l="0" t="0" r="r" b="b"/>
            <a:pathLst>
              <a:path w="347" h="1008">
                <a:moveTo>
                  <a:pt x="1" y="0"/>
                </a:moveTo>
                <a:lnTo>
                  <a:pt x="347" y="0"/>
                </a:lnTo>
                <a:lnTo>
                  <a:pt x="0" y="1008"/>
                </a:lnTo>
                <a:lnTo>
                  <a:pt x="1" y="0"/>
                </a:lnTo>
                <a:close/>
              </a:path>
            </a:pathLst>
          </a:custGeom>
          <a:solidFill>
            <a:schemeClr val="accent2">
              <a:lumMod val="75000"/>
            </a:schemeClr>
          </a:solidFill>
          <a:ln w="9525">
            <a:noFill/>
            <a:round/>
            <a:headEnd/>
            <a:tailEnd/>
          </a:ln>
          <a:effectLst/>
        </p:spPr>
        <p:txBody>
          <a:bodyPr/>
          <a:lstStyle/>
          <a:p>
            <a:pPr>
              <a:defRPr/>
            </a:pPr>
            <a:endParaRPr lang="en-US"/>
          </a:p>
        </p:txBody>
      </p:sp>
      <p:sp>
        <p:nvSpPr>
          <p:cNvPr id="11" name="Freeform 10"/>
          <p:cNvSpPr>
            <a:spLocks/>
          </p:cNvSpPr>
          <p:nvPr/>
        </p:nvSpPr>
        <p:spPr bwMode="auto">
          <a:xfrm>
            <a:off x="-12699" y="-4763"/>
            <a:ext cx="1318684" cy="157163"/>
          </a:xfrm>
          <a:custGeom>
            <a:avLst/>
            <a:gdLst/>
            <a:ahLst/>
            <a:cxnLst>
              <a:cxn ang="0">
                <a:pos x="0" y="0"/>
              </a:cxn>
              <a:cxn ang="0">
                <a:pos x="623" y="0"/>
              </a:cxn>
              <a:cxn ang="0">
                <a:pos x="584" y="99"/>
              </a:cxn>
              <a:cxn ang="0">
                <a:pos x="0" y="99"/>
              </a:cxn>
              <a:cxn ang="0">
                <a:pos x="0" y="0"/>
              </a:cxn>
            </a:cxnLst>
            <a:rect l="0" t="0" r="r" b="b"/>
            <a:pathLst>
              <a:path w="623" h="99">
                <a:moveTo>
                  <a:pt x="0" y="0"/>
                </a:moveTo>
                <a:lnTo>
                  <a:pt x="623" y="0"/>
                </a:lnTo>
                <a:lnTo>
                  <a:pt x="584" y="99"/>
                </a:lnTo>
                <a:lnTo>
                  <a:pt x="0" y="99"/>
                </a:lnTo>
                <a:lnTo>
                  <a:pt x="0" y="0"/>
                </a:lnTo>
                <a:close/>
              </a:path>
            </a:pathLst>
          </a:custGeom>
          <a:solidFill>
            <a:schemeClr val="accent2">
              <a:lumMod val="75000"/>
            </a:schemeClr>
          </a:solidFill>
          <a:ln w="9525">
            <a:noFill/>
            <a:round/>
            <a:headEnd/>
            <a:tailEnd/>
          </a:ln>
          <a:effectLst/>
        </p:spPr>
        <p:txBody>
          <a:bodyPr/>
          <a:lstStyle/>
          <a:p>
            <a:pPr>
              <a:defRPr/>
            </a:pPr>
            <a:endParaRPr lang="en-US"/>
          </a:p>
        </p:txBody>
      </p:sp>
      <p:sp>
        <p:nvSpPr>
          <p:cNvPr id="12" name="Rectangle 13"/>
          <p:cNvSpPr>
            <a:spLocks noChangeArrowheads="1"/>
          </p:cNvSpPr>
          <p:nvPr/>
        </p:nvSpPr>
        <p:spPr bwMode="auto">
          <a:xfrm>
            <a:off x="1822451" y="317500"/>
            <a:ext cx="3629520" cy="400110"/>
          </a:xfrm>
          <a:prstGeom prst="rect">
            <a:avLst/>
          </a:prstGeom>
          <a:noFill/>
          <a:ln w="9525">
            <a:noFill/>
            <a:miter lim="800000"/>
            <a:headEnd/>
            <a:tailEnd/>
          </a:ln>
          <a:effectLst/>
        </p:spPr>
        <p:txBody>
          <a:bodyPr wrap="none">
            <a:spAutoFit/>
          </a:bodyPr>
          <a:lstStyle/>
          <a:p>
            <a:pPr eaLnBrk="0" hangingPunct="0">
              <a:defRPr/>
            </a:pPr>
            <a:r>
              <a:rPr lang="en-US" sz="2000" b="1" dirty="0">
                <a:solidFill>
                  <a:srgbClr val="FFFF99"/>
                </a:solidFill>
                <a:effectLst/>
                <a:latin typeface="Arial Narrow" panose="020B0606020202030204" pitchFamily="34" charset="0"/>
                <a:cs typeface="Calibri" pitchFamily="34" charset="0"/>
              </a:rPr>
              <a:t>GEOG 135 – Economic Geography</a:t>
            </a:r>
          </a:p>
        </p:txBody>
      </p:sp>
      <p:sp>
        <p:nvSpPr>
          <p:cNvPr id="13" name="Rectangle 14"/>
          <p:cNvSpPr>
            <a:spLocks noChangeArrowheads="1"/>
          </p:cNvSpPr>
          <p:nvPr/>
        </p:nvSpPr>
        <p:spPr bwMode="auto">
          <a:xfrm>
            <a:off x="1822451" y="777875"/>
            <a:ext cx="2918171" cy="338554"/>
          </a:xfrm>
          <a:prstGeom prst="rect">
            <a:avLst/>
          </a:prstGeom>
          <a:noFill/>
          <a:ln w="9525">
            <a:noFill/>
            <a:miter lim="800000"/>
            <a:headEnd/>
            <a:tailEnd/>
          </a:ln>
          <a:effectLst/>
        </p:spPr>
        <p:txBody>
          <a:bodyPr wrap="none">
            <a:spAutoFit/>
          </a:bodyPr>
          <a:lstStyle/>
          <a:p>
            <a:pPr eaLnBrk="0" hangingPunct="0">
              <a:defRPr/>
            </a:pPr>
            <a:r>
              <a:rPr lang="en-US" sz="1600" b="1" dirty="0">
                <a:solidFill>
                  <a:srgbClr val="FFFF99"/>
                </a:solidFill>
                <a:effectLst/>
                <a:latin typeface="Arial Narrow" panose="020B0606020202030204" pitchFamily="34" charset="0"/>
                <a:cs typeface="Calibri" pitchFamily="34" charset="0"/>
              </a:rPr>
              <a:t>Professor: Dr. Jean-Paul Rodrigue</a:t>
            </a:r>
          </a:p>
        </p:txBody>
      </p:sp>
      <p:pic>
        <p:nvPicPr>
          <p:cNvPr id="14" name="Picture 15" descr="Hofstra_Shield"/>
          <p:cNvPicPr>
            <a:picLocks noChangeAspect="1" noChangeArrowheads="1"/>
          </p:cNvPicPr>
          <p:nvPr/>
        </p:nvPicPr>
        <p:blipFill>
          <a:blip r:embed="rId3" cstate="print"/>
          <a:srcRect/>
          <a:stretch>
            <a:fillRect/>
          </a:stretch>
        </p:blipFill>
        <p:spPr bwMode="auto">
          <a:xfrm>
            <a:off x="50047" y="232666"/>
            <a:ext cx="986408" cy="1018941"/>
          </a:xfrm>
          <a:prstGeom prst="rect">
            <a:avLst/>
          </a:prstGeom>
          <a:noFill/>
          <a:ln w="9525">
            <a:noFill/>
            <a:miter lim="800000"/>
            <a:headEnd/>
            <a:tailEnd/>
          </a:ln>
        </p:spPr>
      </p:pic>
      <p:sp>
        <p:nvSpPr>
          <p:cNvPr id="15" name="Rectangle 22"/>
          <p:cNvSpPr>
            <a:spLocks noChangeArrowheads="1"/>
          </p:cNvSpPr>
          <p:nvPr/>
        </p:nvSpPr>
        <p:spPr bwMode="auto">
          <a:xfrm>
            <a:off x="0" y="6400800"/>
            <a:ext cx="12192000" cy="457200"/>
          </a:xfrm>
          <a:prstGeom prst="rect">
            <a:avLst/>
          </a:prstGeom>
          <a:gradFill rotWithShape="1">
            <a:gsLst>
              <a:gs pos="0">
                <a:srgbClr val="FFFFFF"/>
              </a:gs>
              <a:gs pos="100000">
                <a:srgbClr val="92D050">
                  <a:alpha val="75000"/>
                </a:srgbClr>
              </a:gs>
            </a:gsLst>
            <a:lin ang="0" scaled="1"/>
          </a:gradFill>
          <a:ln w="9525">
            <a:noFill/>
            <a:miter lim="800000"/>
            <a:headEnd/>
            <a:tailEnd/>
          </a:ln>
          <a:effectLst/>
        </p:spPr>
        <p:txBody>
          <a:bodyPr wrap="none" anchor="ctr"/>
          <a:lstStyle/>
          <a:p>
            <a:pPr>
              <a:defRPr/>
            </a:pPr>
            <a:endParaRPr lang="en-US"/>
          </a:p>
        </p:txBody>
      </p:sp>
      <p:sp>
        <p:nvSpPr>
          <p:cNvPr id="16" name="Text Box 25"/>
          <p:cNvSpPr txBox="1">
            <a:spLocks noChangeArrowheads="1"/>
          </p:cNvSpPr>
          <p:nvPr/>
        </p:nvSpPr>
        <p:spPr bwMode="auto">
          <a:xfrm>
            <a:off x="165101" y="6502401"/>
            <a:ext cx="6107826" cy="246221"/>
          </a:xfrm>
          <a:prstGeom prst="rect">
            <a:avLst/>
          </a:prstGeom>
          <a:noFill/>
          <a:ln w="9525">
            <a:noFill/>
            <a:miter lim="800000"/>
            <a:headEnd/>
            <a:tailEnd/>
          </a:ln>
          <a:effectLst/>
        </p:spPr>
        <p:txBody>
          <a:bodyPr wrap="none" lIns="0" tIns="0" rIns="0" bIns="0">
            <a:spAutoFit/>
          </a:bodyPr>
          <a:lstStyle/>
          <a:p>
            <a:pPr>
              <a:defRPr/>
            </a:pPr>
            <a:r>
              <a:rPr lang="en-US" sz="1600" b="1" i="1" dirty="0">
                <a:solidFill>
                  <a:srgbClr val="008000"/>
                </a:solidFill>
              </a:rPr>
              <a:t>Hofstra University, Department of Global Studies &amp; Geography</a:t>
            </a:r>
          </a:p>
        </p:txBody>
      </p:sp>
      <p:sp>
        <p:nvSpPr>
          <p:cNvPr id="18" name="Rectangle 22"/>
          <p:cNvSpPr>
            <a:spLocks noChangeArrowheads="1"/>
          </p:cNvSpPr>
          <p:nvPr/>
        </p:nvSpPr>
        <p:spPr bwMode="auto">
          <a:xfrm>
            <a:off x="0" y="6400800"/>
            <a:ext cx="12192000" cy="457200"/>
          </a:xfrm>
          <a:prstGeom prst="rect">
            <a:avLst/>
          </a:prstGeom>
          <a:gradFill rotWithShape="1">
            <a:gsLst>
              <a:gs pos="0">
                <a:srgbClr val="FFFFFF"/>
              </a:gs>
              <a:gs pos="100000">
                <a:srgbClr val="CC9900"/>
              </a:gs>
            </a:gsLst>
            <a:lin ang="0" scaled="1"/>
          </a:gradFill>
          <a:ln w="9525">
            <a:noFill/>
            <a:miter lim="800000"/>
            <a:headEnd/>
            <a:tailEnd/>
          </a:ln>
          <a:effectLst/>
        </p:spPr>
        <p:txBody>
          <a:bodyPr wrap="none" anchor="ctr"/>
          <a:lstStyle/>
          <a:p>
            <a:pPr>
              <a:defRPr/>
            </a:pPr>
            <a:endParaRPr lang="en-US"/>
          </a:p>
        </p:txBody>
      </p:sp>
      <p:sp>
        <p:nvSpPr>
          <p:cNvPr id="19" name="Text Box 25"/>
          <p:cNvSpPr txBox="1">
            <a:spLocks noChangeArrowheads="1"/>
          </p:cNvSpPr>
          <p:nvPr/>
        </p:nvSpPr>
        <p:spPr bwMode="auto">
          <a:xfrm>
            <a:off x="165101" y="6502401"/>
            <a:ext cx="6107826" cy="246221"/>
          </a:xfrm>
          <a:prstGeom prst="rect">
            <a:avLst/>
          </a:prstGeom>
          <a:noFill/>
          <a:ln w="9525">
            <a:noFill/>
            <a:miter lim="800000"/>
            <a:headEnd/>
            <a:tailEnd/>
          </a:ln>
          <a:effectLst/>
        </p:spPr>
        <p:txBody>
          <a:bodyPr wrap="none" lIns="0" tIns="0" rIns="0" bIns="0">
            <a:spAutoFit/>
          </a:bodyPr>
          <a:lstStyle/>
          <a:p>
            <a:pPr>
              <a:defRPr/>
            </a:pPr>
            <a:r>
              <a:rPr lang="en-US" sz="1600" b="1" i="1" dirty="0">
                <a:solidFill>
                  <a:schemeClr val="accent2">
                    <a:lumMod val="50000"/>
                  </a:schemeClr>
                </a:solidFill>
              </a:rPr>
              <a:t>Hofstra University, Department of Global Studies &amp; Geography</a:t>
            </a:r>
          </a:p>
        </p:txBody>
      </p:sp>
      <p:sp>
        <p:nvSpPr>
          <p:cNvPr id="428043" name="Rectangle 11"/>
          <p:cNvSpPr>
            <a:spLocks noGrp="1" noChangeArrowheads="1"/>
          </p:cNvSpPr>
          <p:nvPr>
            <p:ph type="ctrTitle"/>
          </p:nvPr>
        </p:nvSpPr>
        <p:spPr>
          <a:xfrm>
            <a:off x="2269068" y="1501776"/>
            <a:ext cx="9478433" cy="1470025"/>
          </a:xfrm>
        </p:spPr>
        <p:txBody>
          <a:bodyPr/>
          <a:lstStyle>
            <a:lvl1pPr>
              <a:defRPr sz="3600"/>
            </a:lvl1pPr>
          </a:lstStyle>
          <a:p>
            <a:r>
              <a:rPr lang="en-US"/>
              <a:t>Click to edit Master title style</a:t>
            </a:r>
          </a:p>
        </p:txBody>
      </p:sp>
      <p:sp>
        <p:nvSpPr>
          <p:cNvPr id="428044" name="Rectangle 12"/>
          <p:cNvSpPr>
            <a:spLocks noGrp="1" noChangeArrowheads="1"/>
          </p:cNvSpPr>
          <p:nvPr>
            <p:ph type="subTitle" idx="1"/>
          </p:nvPr>
        </p:nvSpPr>
        <p:spPr>
          <a:xfrm>
            <a:off x="2269068" y="3200400"/>
            <a:ext cx="9478433" cy="2971800"/>
          </a:xfrm>
        </p:spPr>
        <p:txBody>
          <a:bodyPr/>
          <a:lstStyle>
            <a:lvl1pPr marL="0" indent="0">
              <a:buFont typeface="Arial Narrow" pitchFamily="34" charset="0"/>
              <a:buNone/>
              <a:defRPr>
                <a:latin typeface="Arial Narrow" panose="020B0606020202030204" pitchFamily="34" charset="0"/>
              </a:defRPr>
            </a:lvl1pPr>
          </a:lstStyle>
          <a:p>
            <a:r>
              <a:rPr lang="en-US"/>
              <a:t>Click to edit Master subtitle style</a:t>
            </a:r>
          </a:p>
        </p:txBody>
      </p:sp>
      <p:sp>
        <p:nvSpPr>
          <p:cNvPr id="23" name="Rectangle 22"/>
          <p:cNvSpPr>
            <a:spLocks noChangeArrowheads="1"/>
          </p:cNvSpPr>
          <p:nvPr/>
        </p:nvSpPr>
        <p:spPr bwMode="auto">
          <a:xfrm>
            <a:off x="0" y="6400800"/>
            <a:ext cx="12192000" cy="457200"/>
          </a:xfrm>
          <a:prstGeom prst="rect">
            <a:avLst/>
          </a:prstGeom>
          <a:gradFill rotWithShape="1">
            <a:gsLst>
              <a:gs pos="0">
                <a:srgbClr val="FFFFFF"/>
              </a:gs>
              <a:gs pos="100000">
                <a:srgbClr val="CC9900"/>
              </a:gs>
            </a:gsLst>
            <a:lin ang="0" scaled="1"/>
          </a:gradFill>
          <a:ln w="9525">
            <a:noFill/>
            <a:miter lim="800000"/>
            <a:headEnd/>
            <a:tailEnd/>
          </a:ln>
          <a:effectLst/>
        </p:spPr>
        <p:txBody>
          <a:bodyPr wrap="none" anchor="ctr"/>
          <a:lstStyle/>
          <a:p>
            <a:pPr>
              <a:defRPr/>
            </a:pPr>
            <a:endParaRPr lang="en-US"/>
          </a:p>
        </p:txBody>
      </p:sp>
      <p:sp>
        <p:nvSpPr>
          <p:cNvPr id="24" name="Text Box 25"/>
          <p:cNvSpPr txBox="1">
            <a:spLocks noChangeArrowheads="1"/>
          </p:cNvSpPr>
          <p:nvPr/>
        </p:nvSpPr>
        <p:spPr bwMode="auto">
          <a:xfrm>
            <a:off x="165100" y="6502401"/>
            <a:ext cx="4984506" cy="246221"/>
          </a:xfrm>
          <a:prstGeom prst="rect">
            <a:avLst/>
          </a:prstGeom>
          <a:noFill/>
          <a:ln w="9525">
            <a:noFill/>
            <a:miter lim="800000"/>
            <a:headEnd/>
            <a:tailEnd/>
          </a:ln>
          <a:effectLst/>
        </p:spPr>
        <p:txBody>
          <a:bodyPr wrap="none" lIns="0" tIns="0" rIns="0" bIns="0">
            <a:spAutoFit/>
          </a:bodyPr>
          <a:lstStyle/>
          <a:p>
            <a:pPr>
              <a:defRPr/>
            </a:pPr>
            <a:r>
              <a:rPr lang="en-US" sz="1600" b="1" i="1" dirty="0">
                <a:solidFill>
                  <a:schemeClr val="accent2">
                    <a:lumMod val="50000"/>
                  </a:schemeClr>
                </a:solidFill>
                <a:latin typeface="Arial Narrow" panose="020B0606020202030204" pitchFamily="34" charset="0"/>
                <a:cs typeface="Calibri" pitchFamily="34" charset="0"/>
              </a:rPr>
              <a:t>Hofstra University, Department of Global Studies &amp; Geography</a:t>
            </a:r>
          </a:p>
        </p:txBody>
      </p:sp>
      <p:sp>
        <p:nvSpPr>
          <p:cNvPr id="22" name="Freeform 16"/>
          <p:cNvSpPr>
            <a:spLocks/>
          </p:cNvSpPr>
          <p:nvPr/>
        </p:nvSpPr>
        <p:spPr bwMode="auto">
          <a:xfrm>
            <a:off x="10153651" y="152400"/>
            <a:ext cx="920749" cy="1143000"/>
          </a:xfrm>
          <a:custGeom>
            <a:avLst/>
            <a:gdLst/>
            <a:ahLst/>
            <a:cxnLst>
              <a:cxn ang="0">
                <a:pos x="59" y="0"/>
              </a:cxn>
              <a:cxn ang="0">
                <a:pos x="435" y="1"/>
              </a:cxn>
              <a:cxn ang="0">
                <a:pos x="158" y="720"/>
              </a:cxn>
              <a:cxn ang="0">
                <a:pos x="0" y="719"/>
              </a:cxn>
              <a:cxn ang="0">
                <a:pos x="59" y="0"/>
              </a:cxn>
            </a:cxnLst>
            <a:rect l="0" t="0" r="r" b="b"/>
            <a:pathLst>
              <a:path w="435" h="720">
                <a:moveTo>
                  <a:pt x="59" y="0"/>
                </a:moveTo>
                <a:lnTo>
                  <a:pt x="435" y="1"/>
                </a:lnTo>
                <a:lnTo>
                  <a:pt x="158" y="720"/>
                </a:lnTo>
                <a:lnTo>
                  <a:pt x="0" y="719"/>
                </a:lnTo>
                <a:lnTo>
                  <a:pt x="59" y="0"/>
                </a:lnTo>
                <a:close/>
              </a:path>
            </a:pathLst>
          </a:custGeom>
          <a:solidFill>
            <a:schemeClr val="accent2">
              <a:lumMod val="50000"/>
            </a:schemeClr>
          </a:solidFill>
          <a:ln w="9525">
            <a:noFill/>
            <a:round/>
            <a:headEnd/>
            <a:tailEnd/>
          </a:ln>
          <a:effectLst/>
        </p:spPr>
        <p:txBody>
          <a:bodyPr/>
          <a:lstStyle/>
          <a:p>
            <a:pPr>
              <a:defRPr/>
            </a:pPr>
            <a:endParaRPr lang="en-US">
              <a:cs typeface="+mn-cs"/>
            </a:endParaRPr>
          </a:p>
        </p:txBody>
      </p:sp>
    </p:spTree>
    <p:extLst>
      <p:ext uri="{BB962C8B-B14F-4D97-AF65-F5344CB8AC3E}">
        <p14:creationId xmlns:p14="http://schemas.microsoft.com/office/powerpoint/2010/main" val="277136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156495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6185" y="104775"/>
            <a:ext cx="2747433" cy="649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651" y="104775"/>
            <a:ext cx="8043333" cy="64976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3689002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39285" y="104775"/>
            <a:ext cx="10949516" cy="947738"/>
          </a:xfrm>
        </p:spPr>
        <p:txBody>
          <a:bodyPr/>
          <a:lstStyle/>
          <a:p>
            <a:r>
              <a:rPr lang="en-US"/>
              <a:t>Click to edit Master title style</a:t>
            </a:r>
          </a:p>
        </p:txBody>
      </p:sp>
      <p:sp>
        <p:nvSpPr>
          <p:cNvPr id="3" name="Content Placeholder 2"/>
          <p:cNvSpPr>
            <a:spLocks noGrp="1"/>
          </p:cNvSpPr>
          <p:nvPr>
            <p:ph sz="half" idx="1"/>
          </p:nvPr>
        </p:nvSpPr>
        <p:spPr>
          <a:xfrm>
            <a:off x="1009651" y="1311275"/>
            <a:ext cx="5395383"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08233" y="1311275"/>
            <a:ext cx="5395384"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267938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34533" y="152400"/>
            <a:ext cx="10854267" cy="1143000"/>
          </a:xfrm>
        </p:spPr>
        <p:txBody>
          <a:bodyPr/>
          <a:lstStyle/>
          <a:p>
            <a:r>
              <a:rPr lang="en-US"/>
              <a:t>Click to edit Master title style</a:t>
            </a:r>
          </a:p>
        </p:txBody>
      </p:sp>
      <p:sp>
        <p:nvSpPr>
          <p:cNvPr id="3" name="Chart Placeholder 2"/>
          <p:cNvSpPr>
            <a:spLocks noGrp="1"/>
          </p:cNvSpPr>
          <p:nvPr>
            <p:ph type="chart" sz="half" idx="1"/>
          </p:nvPr>
        </p:nvSpPr>
        <p:spPr>
          <a:xfrm>
            <a:off x="1132417" y="1447800"/>
            <a:ext cx="5334000" cy="5137150"/>
          </a:xfrm>
        </p:spPr>
        <p:txBody>
          <a:bodyPr/>
          <a:lstStyle/>
          <a:p>
            <a:pPr lvl="0"/>
            <a:r>
              <a:rPr lang="en-US" noProof="0"/>
              <a:t>Click icon to add chart</a:t>
            </a:r>
          </a:p>
        </p:txBody>
      </p:sp>
      <p:sp>
        <p:nvSpPr>
          <p:cNvPr id="4" name="Text Placeholder 3"/>
          <p:cNvSpPr>
            <a:spLocks noGrp="1"/>
          </p:cNvSpPr>
          <p:nvPr>
            <p:ph type="body" sz="half" idx="2"/>
          </p:nvPr>
        </p:nvSpPr>
        <p:spPr>
          <a:xfrm>
            <a:off x="6669617" y="1447800"/>
            <a:ext cx="5334000" cy="5137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230290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288841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7588" y="156894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09089" y="2941218"/>
            <a:ext cx="10363200" cy="3580353"/>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166639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9651" y="1311275"/>
            <a:ext cx="5395383"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8233" y="1311275"/>
            <a:ext cx="5395384"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83622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36456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261795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390972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158213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fld id="{F7925F64-10A1-406D-9B99-2605C56EC802}" type="slidenum">
              <a:rPr lang="en-US" smtClean="0"/>
              <a:t>‹#›</a:t>
            </a:fld>
            <a:endParaRPr lang="en-US"/>
          </a:p>
        </p:txBody>
      </p:sp>
    </p:spTree>
    <p:extLst>
      <p:ext uri="{BB962C8B-B14F-4D97-AF65-F5344CB8AC3E}">
        <p14:creationId xmlns:p14="http://schemas.microsoft.com/office/powerpoint/2010/main" val="100207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5" descr="world_cover_left"/>
          <p:cNvPicPr>
            <a:picLocks noChangeAspect="1" noChangeArrowheads="1"/>
          </p:cNvPicPr>
          <p:nvPr/>
        </p:nvPicPr>
        <p:blipFill>
          <a:blip r:embed="rId15" cstate="screen">
            <a:duotone>
              <a:schemeClr val="bg2">
                <a:shade val="45000"/>
                <a:satMod val="135000"/>
              </a:schemeClr>
              <a:prstClr val="white"/>
            </a:duotone>
            <a:lum bright="20000"/>
            <a:extLst>
              <a:ext uri="{28A0092B-C50C-407E-A947-70E740481C1C}">
                <a14:useLocalDpi xmlns:a14="http://schemas.microsoft.com/office/drawing/2010/main"/>
              </a:ext>
            </a:extLst>
          </a:blip>
          <a:srcRect/>
          <a:stretch>
            <a:fillRect/>
          </a:stretch>
        </p:blipFill>
        <p:spPr bwMode="auto">
          <a:xfrm>
            <a:off x="10961511" y="1"/>
            <a:ext cx="1230489" cy="2571750"/>
          </a:xfrm>
          <a:prstGeom prst="rect">
            <a:avLst/>
          </a:prstGeom>
          <a:noFill/>
        </p:spPr>
      </p:pic>
      <p:sp>
        <p:nvSpPr>
          <p:cNvPr id="427010" name="Rectangle 2"/>
          <p:cNvSpPr>
            <a:spLocks noGrp="1" noChangeArrowheads="1"/>
          </p:cNvSpPr>
          <p:nvPr>
            <p:ph type="title"/>
          </p:nvPr>
        </p:nvSpPr>
        <p:spPr bwMode="auto">
          <a:xfrm>
            <a:off x="1039285" y="104775"/>
            <a:ext cx="10949516" cy="94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1009651" y="1311275"/>
            <a:ext cx="10993967" cy="5291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7012" name="Rectangle 4"/>
          <p:cNvSpPr>
            <a:spLocks noGrp="1" noChangeArrowheads="1"/>
          </p:cNvSpPr>
          <p:nvPr>
            <p:ph type="sldNum" sz="quarter" idx="4"/>
          </p:nvPr>
        </p:nvSpPr>
        <p:spPr bwMode="auto">
          <a:xfrm>
            <a:off x="254000" y="6353175"/>
            <a:ext cx="508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F7925F64-10A1-406D-9B99-2605C56EC802}" type="slidenum">
              <a:rPr lang="en-US" smtClean="0"/>
              <a:t>‹#›</a:t>
            </a:fld>
            <a:endParaRPr lang="en-US"/>
          </a:p>
        </p:txBody>
      </p:sp>
      <p:sp>
        <p:nvSpPr>
          <p:cNvPr id="427014" name="Rectangle 6"/>
          <p:cNvSpPr>
            <a:spLocks noChangeArrowheads="1"/>
          </p:cNvSpPr>
          <p:nvPr/>
        </p:nvSpPr>
        <p:spPr bwMode="auto">
          <a:xfrm>
            <a:off x="-14817" y="-11113"/>
            <a:ext cx="1016001" cy="1447801"/>
          </a:xfrm>
          <a:prstGeom prst="rect">
            <a:avLst/>
          </a:prstGeom>
          <a:solidFill>
            <a:srgbClr val="92D050"/>
          </a:solidFill>
          <a:ln w="9525">
            <a:noFill/>
            <a:miter lim="800000"/>
            <a:headEnd/>
            <a:tailEnd/>
          </a:ln>
          <a:effectLst/>
        </p:spPr>
        <p:txBody>
          <a:bodyPr wrap="none" anchor="ctr"/>
          <a:lstStyle/>
          <a:p>
            <a:pPr>
              <a:defRPr/>
            </a:pPr>
            <a:endParaRPr lang="en-US"/>
          </a:p>
        </p:txBody>
      </p:sp>
      <p:sp>
        <p:nvSpPr>
          <p:cNvPr id="427015" name="Rectangle 7"/>
          <p:cNvSpPr>
            <a:spLocks noChangeArrowheads="1"/>
          </p:cNvSpPr>
          <p:nvPr/>
        </p:nvSpPr>
        <p:spPr bwMode="auto">
          <a:xfrm>
            <a:off x="-14817" y="1436688"/>
            <a:ext cx="1016001" cy="5421312"/>
          </a:xfrm>
          <a:prstGeom prst="rect">
            <a:avLst/>
          </a:prstGeom>
          <a:gradFill rotWithShape="1">
            <a:gsLst>
              <a:gs pos="0">
                <a:srgbClr val="CC9900"/>
              </a:gs>
              <a:gs pos="100000">
                <a:srgbClr val="FFFFFF">
                  <a:alpha val="50999"/>
                </a:srgbClr>
              </a:gs>
            </a:gsLst>
            <a:lin ang="5400000" scaled="1"/>
          </a:gradFill>
          <a:ln w="9525">
            <a:noFill/>
            <a:miter lim="800000"/>
            <a:headEnd/>
            <a:tailEnd/>
          </a:ln>
          <a:effectLst/>
        </p:spPr>
        <p:txBody>
          <a:bodyPr wrap="none" anchor="ctr"/>
          <a:lstStyle/>
          <a:p>
            <a:pPr>
              <a:defRPr/>
            </a:pPr>
            <a:endParaRPr lang="en-US"/>
          </a:p>
        </p:txBody>
      </p:sp>
      <p:sp>
        <p:nvSpPr>
          <p:cNvPr id="427016" name="Rectangle 8"/>
          <p:cNvSpPr>
            <a:spLocks noChangeArrowheads="1"/>
          </p:cNvSpPr>
          <p:nvPr/>
        </p:nvSpPr>
        <p:spPr bwMode="auto">
          <a:xfrm>
            <a:off x="1909234" y="1054100"/>
            <a:ext cx="10282767" cy="241300"/>
          </a:xfrm>
          <a:prstGeom prst="rect">
            <a:avLst/>
          </a:prstGeom>
          <a:gradFill rotWithShape="1">
            <a:gsLst>
              <a:gs pos="0">
                <a:srgbClr val="FFFFFF">
                  <a:alpha val="50000"/>
                </a:srgbClr>
              </a:gs>
              <a:gs pos="100000">
                <a:srgbClr val="CC9900"/>
              </a:gs>
            </a:gsLst>
            <a:lin ang="0" scaled="1"/>
          </a:gradFill>
          <a:ln w="9525">
            <a:noFill/>
            <a:miter lim="800000"/>
            <a:headEnd/>
            <a:tailEnd/>
          </a:ln>
          <a:effectLst/>
        </p:spPr>
        <p:txBody>
          <a:bodyPr wrap="none" anchor="ctr"/>
          <a:lstStyle/>
          <a:p>
            <a:pPr>
              <a:defRPr/>
            </a:pPr>
            <a:endParaRPr lang="en-US"/>
          </a:p>
        </p:txBody>
      </p:sp>
      <p:sp>
        <p:nvSpPr>
          <p:cNvPr id="427018" name="Text Box 10"/>
          <p:cNvSpPr txBox="1">
            <a:spLocks noChangeArrowheads="1"/>
          </p:cNvSpPr>
          <p:nvPr/>
        </p:nvSpPr>
        <p:spPr bwMode="auto">
          <a:xfrm>
            <a:off x="10439377" y="6653213"/>
            <a:ext cx="1197444" cy="153888"/>
          </a:xfrm>
          <a:prstGeom prst="rect">
            <a:avLst/>
          </a:prstGeom>
          <a:noFill/>
          <a:ln w="9525">
            <a:noFill/>
            <a:miter lim="800000"/>
            <a:headEnd/>
            <a:tailEnd/>
          </a:ln>
          <a:effectLst/>
        </p:spPr>
        <p:txBody>
          <a:bodyPr wrap="none" lIns="0" tIns="0" rIns="0" bIns="0">
            <a:spAutoFit/>
          </a:bodyPr>
          <a:lstStyle/>
          <a:p>
            <a:pPr>
              <a:defRPr/>
            </a:pPr>
            <a:r>
              <a:rPr lang="en-US" sz="1000" dirty="0">
                <a:latin typeface="Arial Narrow" panose="020B0606020202030204" pitchFamily="34" charset="0"/>
              </a:rPr>
              <a:t>© Dr. Jean-Paul Rodrigue</a:t>
            </a:r>
          </a:p>
        </p:txBody>
      </p:sp>
      <p:sp>
        <p:nvSpPr>
          <p:cNvPr id="13" name="Rectangle 6"/>
          <p:cNvSpPr>
            <a:spLocks noChangeArrowheads="1"/>
          </p:cNvSpPr>
          <p:nvPr/>
        </p:nvSpPr>
        <p:spPr bwMode="auto">
          <a:xfrm>
            <a:off x="-14817" y="-11113"/>
            <a:ext cx="1016001" cy="1447801"/>
          </a:xfrm>
          <a:prstGeom prst="rect">
            <a:avLst/>
          </a:prstGeom>
          <a:solidFill>
            <a:srgbClr val="CC6600"/>
          </a:solidFill>
          <a:ln w="9525">
            <a:noFill/>
            <a:miter lim="800000"/>
            <a:headEnd/>
            <a:tailEnd/>
          </a:ln>
          <a:effectLst/>
        </p:spPr>
        <p:txBody>
          <a:bodyPr wrap="none" anchor="ctr"/>
          <a:lstStyle/>
          <a:p>
            <a:pPr>
              <a:defRPr/>
            </a:pPr>
            <a:endParaRPr lang="en-US"/>
          </a:p>
        </p:txBody>
      </p:sp>
      <p:sp>
        <p:nvSpPr>
          <p:cNvPr id="16" name="Rectangle 6"/>
          <p:cNvSpPr>
            <a:spLocks noChangeArrowheads="1"/>
          </p:cNvSpPr>
          <p:nvPr/>
        </p:nvSpPr>
        <p:spPr bwMode="auto">
          <a:xfrm>
            <a:off x="-14817" y="-11113"/>
            <a:ext cx="1016001" cy="1447801"/>
          </a:xfrm>
          <a:prstGeom prst="rect">
            <a:avLst/>
          </a:prstGeom>
          <a:solidFill>
            <a:srgbClr val="CC6600"/>
          </a:soli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2522575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800" b="1">
          <a:solidFill>
            <a:schemeClr val="accent2">
              <a:lumMod val="50000"/>
            </a:schemeClr>
          </a:solidFill>
          <a:effectLst>
            <a:outerShdw blurRad="38100" dist="38100" dir="2700000" algn="tl">
              <a:srgbClr val="C0C0C0"/>
            </a:outerShdw>
          </a:effectLst>
          <a:latin typeface="Arial Narrow" panose="020B0606020202030204" pitchFamily="34" charset="0"/>
          <a:ea typeface="+mj-ea"/>
          <a:cs typeface="+mj-cs"/>
        </a:defRPr>
      </a:lvl1pPr>
      <a:lvl2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2pPr>
      <a:lvl3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3pPr>
      <a:lvl4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4pPr>
      <a:lvl5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5pPr>
      <a:lvl6pPr marL="4572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6pPr>
      <a:lvl7pPr marL="9144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7pPr>
      <a:lvl8pPr marL="13716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8pPr>
      <a:lvl9pPr marL="18288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9pPr>
    </p:titleStyle>
    <p:bodyStyle>
      <a:lvl1pPr marL="342900" indent="-342900" algn="l" rtl="0" eaLnBrk="1" fontAlgn="base" hangingPunct="1">
        <a:spcBef>
          <a:spcPct val="0"/>
        </a:spcBef>
        <a:spcAft>
          <a:spcPct val="0"/>
        </a:spcAft>
        <a:buClr>
          <a:srgbClr val="990000"/>
        </a:buClr>
        <a:buFont typeface="Arial Narrow" pitchFamily="34" charset="0"/>
        <a:buChar char="■"/>
        <a:defRPr sz="2800" b="1">
          <a:solidFill>
            <a:srgbClr val="333333"/>
          </a:solidFill>
          <a:latin typeface="Arial Narrow" panose="020B0606020202030204" pitchFamily="34" charset="0"/>
          <a:ea typeface="+mn-ea"/>
          <a:cs typeface="Arial Narrow" panose="020B0606020202030204" pitchFamily="34" charset="0"/>
        </a:defRPr>
      </a:lvl1pPr>
      <a:lvl2pPr marL="742950" indent="-285750" algn="l" rtl="0" eaLnBrk="1" fontAlgn="base" hangingPunct="1">
        <a:spcBef>
          <a:spcPct val="0"/>
        </a:spcBef>
        <a:spcAft>
          <a:spcPct val="0"/>
        </a:spcAft>
        <a:buFont typeface="Arial" charset="0"/>
        <a:buChar char="•"/>
        <a:defRPr sz="2400">
          <a:solidFill>
            <a:srgbClr val="5F5F5F"/>
          </a:solidFill>
          <a:latin typeface="Arial Narrow" panose="020B0606020202030204" pitchFamily="34" charset="0"/>
          <a:cs typeface="Arial Narrow" panose="020B0606020202030204" pitchFamily="34" charset="0"/>
        </a:defRPr>
      </a:lvl2pPr>
      <a:lvl3pPr marL="1143000" indent="-228600" algn="l" rtl="0" eaLnBrk="1" fontAlgn="base" hangingPunct="1">
        <a:spcBef>
          <a:spcPct val="0"/>
        </a:spcBef>
        <a:spcAft>
          <a:spcPct val="0"/>
        </a:spcAft>
        <a:buChar char="•"/>
        <a:defRPr sz="2000">
          <a:solidFill>
            <a:srgbClr val="5F5F5F"/>
          </a:solidFill>
          <a:latin typeface="Arial Narrow" panose="020B0606020202030204" pitchFamily="34" charset="0"/>
          <a:cs typeface="Arial Narrow" panose="020B0606020202030204" pitchFamily="34" charset="0"/>
        </a:defRPr>
      </a:lvl3pPr>
      <a:lvl4pPr marL="1600200" indent="-228600" algn="l" rtl="0" eaLnBrk="1" fontAlgn="base" hangingPunct="1">
        <a:spcBef>
          <a:spcPct val="0"/>
        </a:spcBef>
        <a:spcAft>
          <a:spcPct val="0"/>
        </a:spcAft>
        <a:buChar char="–"/>
        <a:defRPr sz="1600">
          <a:solidFill>
            <a:srgbClr val="5F5F5F"/>
          </a:solidFill>
          <a:latin typeface="Arial Narrow" panose="020B0606020202030204" pitchFamily="34" charset="0"/>
          <a:cs typeface="Arial Narrow" panose="020B0606020202030204" pitchFamily="34" charset="0"/>
        </a:defRPr>
      </a:lvl4pPr>
      <a:lvl5pPr marL="2057400" indent="-228600" algn="l" rtl="0" eaLnBrk="1" fontAlgn="base" hangingPunct="1">
        <a:spcBef>
          <a:spcPct val="0"/>
        </a:spcBef>
        <a:spcAft>
          <a:spcPct val="0"/>
        </a:spcAft>
        <a:buChar char="»"/>
        <a:defRPr sz="1600">
          <a:solidFill>
            <a:srgbClr val="5F5F5F"/>
          </a:solidFill>
          <a:latin typeface="Arial Narrow" panose="020B0606020202030204" pitchFamily="34" charset="0"/>
          <a:cs typeface="Arial Narrow" panose="020B0606020202030204" pitchFamily="34" charset="0"/>
        </a:defRPr>
      </a:lvl5pPr>
      <a:lvl6pPr marL="2514600" indent="-228600" algn="l" rtl="0" eaLnBrk="1" fontAlgn="base" hangingPunct="1">
        <a:spcBef>
          <a:spcPct val="0"/>
        </a:spcBef>
        <a:spcAft>
          <a:spcPct val="0"/>
        </a:spcAft>
        <a:buChar char="»"/>
        <a:defRPr sz="1600">
          <a:solidFill>
            <a:srgbClr val="5F5F5F"/>
          </a:solidFill>
          <a:latin typeface="+mn-lt"/>
        </a:defRPr>
      </a:lvl6pPr>
      <a:lvl7pPr marL="2971800" indent="-228600" algn="l" rtl="0" eaLnBrk="1" fontAlgn="base" hangingPunct="1">
        <a:spcBef>
          <a:spcPct val="0"/>
        </a:spcBef>
        <a:spcAft>
          <a:spcPct val="0"/>
        </a:spcAft>
        <a:buChar char="»"/>
        <a:defRPr sz="1600">
          <a:solidFill>
            <a:srgbClr val="5F5F5F"/>
          </a:solidFill>
          <a:latin typeface="+mn-lt"/>
        </a:defRPr>
      </a:lvl7pPr>
      <a:lvl8pPr marL="3429000" indent="-228600" algn="l" rtl="0" eaLnBrk="1" fontAlgn="base" hangingPunct="1">
        <a:spcBef>
          <a:spcPct val="0"/>
        </a:spcBef>
        <a:spcAft>
          <a:spcPct val="0"/>
        </a:spcAft>
        <a:buChar char="»"/>
        <a:defRPr sz="1600">
          <a:solidFill>
            <a:srgbClr val="5F5F5F"/>
          </a:solidFill>
          <a:latin typeface="+mn-lt"/>
        </a:defRPr>
      </a:lvl8pPr>
      <a:lvl9pPr marL="3886200" indent="-228600" algn="l" rtl="0" eaLnBrk="1" fontAlgn="base" hangingPunct="1">
        <a:spcBef>
          <a:spcPct val="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ransportgeography.org/?page_id=9297"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transportgeography.org/?page_id=9334"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ransportgeography.org/?page_id=9316"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transportgeography.org/?page_id=1457"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hyperlink" Target="https://transportgeography.org/?page_id=932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transportgeography.org/contents/chapter7/globalization-international-trade/global-financial-center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transportgeography.org/?page_id=9628" TargetMode="Externa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transportgeography.org/?page_id=9661" TargetMode="Externa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transportgeography.org/?page_id=9633"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transportgeography.org/?page_id=964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hyperlink" Target="https://transportgeography.org/?page_id=7106"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dirty="0"/>
              <a:t>Topic 8 – Location of Services</a:t>
            </a:r>
          </a:p>
        </p:txBody>
      </p:sp>
      <p:sp>
        <p:nvSpPr>
          <p:cNvPr id="4099" name="Rectangle 3"/>
          <p:cNvSpPr>
            <a:spLocks noGrp="1" noChangeArrowheads="1"/>
          </p:cNvSpPr>
          <p:nvPr>
            <p:ph type="subTitle" idx="1"/>
          </p:nvPr>
        </p:nvSpPr>
        <p:spPr/>
        <p:txBody>
          <a:bodyPr/>
          <a:lstStyle/>
          <a:p>
            <a:r>
              <a:rPr lang="en-US" dirty="0"/>
              <a:t>A – The Emergence of a Service Economy</a:t>
            </a:r>
          </a:p>
          <a:p>
            <a:r>
              <a:rPr lang="en-US" dirty="0"/>
              <a:t>B – Labor Markets in the Service Economy</a:t>
            </a:r>
          </a:p>
          <a:p>
            <a:r>
              <a:rPr lang="en-US" dirty="0"/>
              <a:t>C – Service Sectors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Income Elasticity and Demand per Economic Sector</a:t>
            </a:r>
          </a:p>
        </p:txBody>
      </p:sp>
      <p:sp>
        <p:nvSpPr>
          <p:cNvPr id="5" name="Freeform 4"/>
          <p:cNvSpPr/>
          <p:nvPr/>
        </p:nvSpPr>
        <p:spPr bwMode="auto">
          <a:xfrm>
            <a:off x="3222167" y="2082800"/>
            <a:ext cx="5486400" cy="3474720"/>
          </a:xfrm>
          <a:custGeom>
            <a:avLst/>
            <a:gdLst>
              <a:gd name="connsiteX0" fmla="*/ 0 w 6669314"/>
              <a:gd name="connsiteY0" fmla="*/ 0 h 3338286"/>
              <a:gd name="connsiteX1" fmla="*/ 0 w 6669314"/>
              <a:gd name="connsiteY1" fmla="*/ 3338286 h 3338286"/>
              <a:gd name="connsiteX2" fmla="*/ 6669314 w 6669314"/>
              <a:gd name="connsiteY2" fmla="*/ 3338286 h 3338286"/>
            </a:gdLst>
            <a:ahLst/>
            <a:cxnLst>
              <a:cxn ang="0">
                <a:pos x="connsiteX0" y="connsiteY0"/>
              </a:cxn>
              <a:cxn ang="0">
                <a:pos x="connsiteX1" y="connsiteY1"/>
              </a:cxn>
              <a:cxn ang="0">
                <a:pos x="connsiteX2" y="connsiteY2"/>
              </a:cxn>
            </a:cxnLst>
            <a:rect l="l" t="t" r="r" b="b"/>
            <a:pathLst>
              <a:path w="6669314" h="3338286">
                <a:moveTo>
                  <a:pt x="0" y="0"/>
                </a:moveTo>
                <a:lnTo>
                  <a:pt x="0" y="3338286"/>
                </a:lnTo>
                <a:lnTo>
                  <a:pt x="6669314" y="3338286"/>
                </a:lnTo>
              </a:path>
            </a:pathLst>
          </a:custGeom>
          <a:noFill/>
          <a:ln w="381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latin typeface="Arial Narrow" panose="020B0606020202030204" pitchFamily="34" charset="0"/>
            </a:endParaRPr>
          </a:p>
        </p:txBody>
      </p:sp>
      <p:sp>
        <p:nvSpPr>
          <p:cNvPr id="7" name="Freeform 6"/>
          <p:cNvSpPr/>
          <p:nvPr/>
        </p:nvSpPr>
        <p:spPr bwMode="auto">
          <a:xfrm>
            <a:off x="3229429" y="3556000"/>
            <a:ext cx="5394960" cy="1988457"/>
          </a:xfrm>
          <a:custGeom>
            <a:avLst/>
            <a:gdLst>
              <a:gd name="connsiteX0" fmla="*/ 0 w 6197600"/>
              <a:gd name="connsiteY0" fmla="*/ 1988457 h 1988457"/>
              <a:gd name="connsiteX1" fmla="*/ 1756229 w 6197600"/>
              <a:gd name="connsiteY1" fmla="*/ 428171 h 1988457"/>
              <a:gd name="connsiteX2" fmla="*/ 6197600 w 6197600"/>
              <a:gd name="connsiteY2" fmla="*/ 0 h 1988457"/>
            </a:gdLst>
            <a:ahLst/>
            <a:cxnLst>
              <a:cxn ang="0">
                <a:pos x="connsiteX0" y="connsiteY0"/>
              </a:cxn>
              <a:cxn ang="0">
                <a:pos x="connsiteX1" y="connsiteY1"/>
              </a:cxn>
              <a:cxn ang="0">
                <a:pos x="connsiteX2" y="connsiteY2"/>
              </a:cxn>
            </a:cxnLst>
            <a:rect l="l" t="t" r="r" b="b"/>
            <a:pathLst>
              <a:path w="6197600" h="1988457">
                <a:moveTo>
                  <a:pt x="0" y="1988457"/>
                </a:moveTo>
                <a:cubicBezTo>
                  <a:pt x="361648" y="1374018"/>
                  <a:pt x="723296" y="759580"/>
                  <a:pt x="1756229" y="428171"/>
                </a:cubicBezTo>
                <a:cubicBezTo>
                  <a:pt x="2789162" y="96762"/>
                  <a:pt x="4493381" y="48381"/>
                  <a:pt x="6197600" y="0"/>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endParaRPr lang="en-US">
              <a:latin typeface="Arial Narrow" panose="020B0606020202030204" pitchFamily="34" charset="0"/>
            </a:endParaRPr>
          </a:p>
        </p:txBody>
      </p:sp>
      <p:sp>
        <p:nvSpPr>
          <p:cNvPr id="8" name="Freeform 7"/>
          <p:cNvSpPr/>
          <p:nvPr/>
        </p:nvSpPr>
        <p:spPr bwMode="auto">
          <a:xfrm>
            <a:off x="3222171" y="2513819"/>
            <a:ext cx="5251849" cy="3030639"/>
          </a:xfrm>
          <a:custGeom>
            <a:avLst/>
            <a:gdLst>
              <a:gd name="connsiteX0" fmla="*/ 0 w 3084286"/>
              <a:gd name="connsiteY0" fmla="*/ 3360057 h 3360057"/>
              <a:gd name="connsiteX1" fmla="*/ 957943 w 3084286"/>
              <a:gd name="connsiteY1" fmla="*/ 1182914 h 3360057"/>
              <a:gd name="connsiteX2" fmla="*/ 3084286 w 3084286"/>
              <a:gd name="connsiteY2" fmla="*/ 0 h 3360057"/>
            </a:gdLst>
            <a:ahLst/>
            <a:cxnLst>
              <a:cxn ang="0">
                <a:pos x="connsiteX0" y="connsiteY0"/>
              </a:cxn>
              <a:cxn ang="0">
                <a:pos x="connsiteX1" y="connsiteY1"/>
              </a:cxn>
              <a:cxn ang="0">
                <a:pos x="connsiteX2" y="connsiteY2"/>
              </a:cxn>
            </a:cxnLst>
            <a:rect l="l" t="t" r="r" b="b"/>
            <a:pathLst>
              <a:path w="3084286" h="3360057">
                <a:moveTo>
                  <a:pt x="0" y="3360057"/>
                </a:moveTo>
                <a:cubicBezTo>
                  <a:pt x="221947" y="2551490"/>
                  <a:pt x="443895" y="1742923"/>
                  <a:pt x="957943" y="1182914"/>
                </a:cubicBezTo>
                <a:cubicBezTo>
                  <a:pt x="1471991" y="622905"/>
                  <a:pt x="2278138" y="311452"/>
                  <a:pt x="3084286" y="0"/>
                </a:cubicBezTo>
              </a:path>
            </a:pathLst>
          </a:cu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t" anchorCtr="0" compatLnSpc="1">
            <a:prstTxWarp prst="textNoShape">
              <a:avLst/>
            </a:prstTxWarp>
          </a:bodyPr>
          <a:lstStyle/>
          <a:p>
            <a:endParaRPr lang="en-US">
              <a:latin typeface="Arial Narrow" panose="020B0606020202030204" pitchFamily="34" charset="0"/>
            </a:endParaRPr>
          </a:p>
        </p:txBody>
      </p:sp>
      <p:sp>
        <p:nvSpPr>
          <p:cNvPr id="10" name="Freeform 9"/>
          <p:cNvSpPr/>
          <p:nvPr/>
        </p:nvSpPr>
        <p:spPr bwMode="auto">
          <a:xfrm>
            <a:off x="3214914" y="2155371"/>
            <a:ext cx="5200953" cy="3389086"/>
          </a:xfrm>
          <a:custGeom>
            <a:avLst/>
            <a:gdLst>
              <a:gd name="connsiteX0" fmla="*/ 0 w 3911600"/>
              <a:gd name="connsiteY0" fmla="*/ 3389086 h 3389086"/>
              <a:gd name="connsiteX1" fmla="*/ 2315029 w 3911600"/>
              <a:gd name="connsiteY1" fmla="*/ 2518229 h 3389086"/>
              <a:gd name="connsiteX2" fmla="*/ 3911600 w 3911600"/>
              <a:gd name="connsiteY2" fmla="*/ 0 h 3389086"/>
            </a:gdLst>
            <a:ahLst/>
            <a:cxnLst>
              <a:cxn ang="0">
                <a:pos x="connsiteX0" y="connsiteY0"/>
              </a:cxn>
              <a:cxn ang="0">
                <a:pos x="connsiteX1" y="connsiteY1"/>
              </a:cxn>
              <a:cxn ang="0">
                <a:pos x="connsiteX2" y="connsiteY2"/>
              </a:cxn>
            </a:cxnLst>
            <a:rect l="l" t="t" r="r" b="b"/>
            <a:pathLst>
              <a:path w="3911600" h="3389086">
                <a:moveTo>
                  <a:pt x="0" y="3389086"/>
                </a:moveTo>
                <a:cubicBezTo>
                  <a:pt x="831548" y="3236081"/>
                  <a:pt x="1663096" y="3083077"/>
                  <a:pt x="2315029" y="2518229"/>
                </a:cubicBezTo>
                <a:cubicBezTo>
                  <a:pt x="2966962" y="1953381"/>
                  <a:pt x="3439281" y="976690"/>
                  <a:pt x="3911600" y="0"/>
                </a:cubicBezTo>
              </a:path>
            </a:pathLst>
          </a:custGeom>
          <a:ln>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endParaRPr lang="en-US">
              <a:latin typeface="Arial Narrow" panose="020B0606020202030204" pitchFamily="34" charset="0"/>
            </a:endParaRPr>
          </a:p>
        </p:txBody>
      </p:sp>
      <p:sp>
        <p:nvSpPr>
          <p:cNvPr id="11" name="TextBox 10"/>
          <p:cNvSpPr txBox="1"/>
          <p:nvPr/>
        </p:nvSpPr>
        <p:spPr>
          <a:xfrm>
            <a:off x="2801223" y="1735239"/>
            <a:ext cx="952505" cy="369332"/>
          </a:xfrm>
          <a:prstGeom prst="rect">
            <a:avLst/>
          </a:prstGeom>
          <a:noFill/>
        </p:spPr>
        <p:txBody>
          <a:bodyPr wrap="none" rtlCol="0">
            <a:spAutoFit/>
          </a:bodyPr>
          <a:lstStyle/>
          <a:p>
            <a:r>
              <a:rPr lang="en-US" b="1" dirty="0">
                <a:latin typeface="Arial Narrow" panose="020B0606020202030204" pitchFamily="34" charset="0"/>
              </a:rPr>
              <a:t>Quantity</a:t>
            </a:r>
          </a:p>
        </p:txBody>
      </p:sp>
      <p:sp>
        <p:nvSpPr>
          <p:cNvPr id="12" name="TextBox 11"/>
          <p:cNvSpPr txBox="1"/>
          <p:nvPr/>
        </p:nvSpPr>
        <p:spPr>
          <a:xfrm>
            <a:off x="7011447" y="5617811"/>
            <a:ext cx="1827744" cy="369332"/>
          </a:xfrm>
          <a:prstGeom prst="rect">
            <a:avLst/>
          </a:prstGeom>
          <a:noFill/>
        </p:spPr>
        <p:txBody>
          <a:bodyPr wrap="none" rtlCol="0">
            <a:spAutoFit/>
          </a:bodyPr>
          <a:lstStyle/>
          <a:p>
            <a:r>
              <a:rPr lang="en-US" b="1" dirty="0">
                <a:latin typeface="Arial Narrow" panose="020B0606020202030204" pitchFamily="34" charset="0"/>
              </a:rPr>
              <a:t>Income per Capita</a:t>
            </a:r>
          </a:p>
        </p:txBody>
      </p:sp>
      <p:sp>
        <p:nvSpPr>
          <p:cNvPr id="13" name="TextBox 12"/>
          <p:cNvSpPr txBox="1"/>
          <p:nvPr/>
        </p:nvSpPr>
        <p:spPr>
          <a:xfrm>
            <a:off x="7737162" y="3635494"/>
            <a:ext cx="891591" cy="369332"/>
          </a:xfrm>
          <a:prstGeom prst="rect">
            <a:avLst/>
          </a:prstGeom>
          <a:noFill/>
        </p:spPr>
        <p:txBody>
          <a:bodyPr wrap="none" rtlCol="0">
            <a:spAutoFit/>
          </a:bodyPr>
          <a:lstStyle/>
          <a:p>
            <a:r>
              <a:rPr lang="en-US" b="1" dirty="0">
                <a:latin typeface="Arial Narrow" panose="020B0606020202030204" pitchFamily="34" charset="0"/>
              </a:rPr>
              <a:t>Primary</a:t>
            </a:r>
          </a:p>
        </p:txBody>
      </p:sp>
      <p:sp>
        <p:nvSpPr>
          <p:cNvPr id="14" name="TextBox 13"/>
          <p:cNvSpPr txBox="1"/>
          <p:nvPr/>
        </p:nvSpPr>
        <p:spPr>
          <a:xfrm>
            <a:off x="5497709" y="2500755"/>
            <a:ext cx="1487908" cy="369332"/>
          </a:xfrm>
          <a:prstGeom prst="rect">
            <a:avLst/>
          </a:prstGeom>
          <a:noFill/>
        </p:spPr>
        <p:txBody>
          <a:bodyPr wrap="none" rtlCol="0">
            <a:spAutoFit/>
          </a:bodyPr>
          <a:lstStyle/>
          <a:p>
            <a:r>
              <a:rPr lang="en-US" b="1" dirty="0">
                <a:latin typeface="Arial Narrow" panose="020B0606020202030204" pitchFamily="34" charset="0"/>
              </a:rPr>
              <a:t>Manufacturing</a:t>
            </a:r>
          </a:p>
        </p:txBody>
      </p:sp>
      <p:sp>
        <p:nvSpPr>
          <p:cNvPr id="15" name="TextBox 14"/>
          <p:cNvSpPr txBox="1"/>
          <p:nvPr/>
        </p:nvSpPr>
        <p:spPr>
          <a:xfrm>
            <a:off x="7829801" y="1796925"/>
            <a:ext cx="966931" cy="369332"/>
          </a:xfrm>
          <a:prstGeom prst="rect">
            <a:avLst/>
          </a:prstGeom>
          <a:noFill/>
        </p:spPr>
        <p:txBody>
          <a:bodyPr wrap="none" rtlCol="0">
            <a:spAutoFit/>
          </a:bodyPr>
          <a:lstStyle/>
          <a:p>
            <a:r>
              <a:rPr lang="en-US" b="1" dirty="0">
                <a:latin typeface="Arial Narrow" panose="020B0606020202030204" pitchFamily="34" charset="0"/>
              </a:rPr>
              <a:t>Services</a:t>
            </a:r>
          </a:p>
        </p:txBody>
      </p:sp>
    </p:spTree>
    <p:extLst>
      <p:ext uri="{BB962C8B-B14F-4D97-AF65-F5344CB8AC3E}">
        <p14:creationId xmlns:p14="http://schemas.microsoft.com/office/powerpoint/2010/main" val="102334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Factors Driving the Growth of Services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7157785"/>
              </p:ext>
            </p:extLst>
          </p:nvPr>
        </p:nvGraphicFramePr>
        <p:xfrm>
          <a:off x="1009650" y="1311275"/>
          <a:ext cx="10993438" cy="529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Users\ecojpr\AppData\Local\Microsoft\Windows\Temporary Internet Files\Content.IE5\H0P94DF5\MC90044207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1885" y="317232"/>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26286" y="295635"/>
            <a:ext cx="4229215" cy="707886"/>
          </a:xfrm>
          <a:prstGeom prst="rect">
            <a:avLst/>
          </a:prstGeom>
          <a:noFill/>
        </p:spPr>
        <p:txBody>
          <a:bodyPr wrap="square" rtlCol="0">
            <a:spAutoFit/>
          </a:bodyPr>
          <a:lstStyle/>
          <a:p>
            <a:r>
              <a:rPr lang="en-US" sz="2000" b="1" dirty="0">
                <a:latin typeface="Agency FB" pitchFamily="34" charset="0"/>
              </a:rPr>
              <a:t>What are the main factors that favored the growth of the service sectors?</a:t>
            </a:r>
          </a:p>
        </p:txBody>
      </p:sp>
    </p:spTree>
    <p:extLst>
      <p:ext uri="{BB962C8B-B14F-4D97-AF65-F5344CB8AC3E}">
        <p14:creationId xmlns:p14="http://schemas.microsoft.com/office/powerpoint/2010/main" val="320488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Externalization Processes in the Producer Services</a:t>
            </a:r>
          </a:p>
        </p:txBody>
      </p:sp>
      <p:sp>
        <p:nvSpPr>
          <p:cNvPr id="17411" name="Rectangle 3"/>
          <p:cNvSpPr>
            <a:spLocks noGrp="1" noChangeArrowheads="1"/>
          </p:cNvSpPr>
          <p:nvPr>
            <p:ph idx="1"/>
          </p:nvPr>
        </p:nvSpPr>
        <p:spPr/>
        <p:txBody>
          <a:bodyPr>
            <a:normAutofit/>
          </a:bodyPr>
          <a:lstStyle/>
          <a:p>
            <a:pPr eaLnBrk="1" hangingPunct="1"/>
            <a:r>
              <a:rPr lang="en-US" dirty="0"/>
              <a:t>Transaction Costs</a:t>
            </a:r>
          </a:p>
          <a:p>
            <a:pPr lvl="1"/>
            <a:r>
              <a:rPr lang="en-US" dirty="0"/>
              <a:t>Using an external service provider may be cheaper.</a:t>
            </a:r>
          </a:p>
          <a:p>
            <a:pPr lvl="1"/>
            <a:r>
              <a:rPr lang="en-US" dirty="0"/>
              <a:t>No need for full time employees (+ benefits).</a:t>
            </a:r>
          </a:p>
          <a:p>
            <a:pPr lvl="1"/>
            <a:r>
              <a:rPr lang="en-US" dirty="0"/>
              <a:t>Providers may be able to provide economies of scale.</a:t>
            </a:r>
          </a:p>
          <a:p>
            <a:pPr eaLnBrk="1" hangingPunct="1"/>
            <a:r>
              <a:rPr lang="en-US" dirty="0"/>
              <a:t>Flexibility</a:t>
            </a:r>
          </a:p>
          <a:p>
            <a:pPr lvl="1"/>
            <a:r>
              <a:rPr lang="en-US" dirty="0"/>
              <a:t>Use when required.</a:t>
            </a:r>
          </a:p>
          <a:p>
            <a:pPr lvl="1"/>
            <a:r>
              <a:rPr lang="en-US" dirty="0"/>
              <a:t>Cope with instability and seasonality.</a:t>
            </a:r>
          </a:p>
          <a:p>
            <a:pPr eaLnBrk="1" hangingPunct="1"/>
            <a:r>
              <a:rPr lang="en-US" dirty="0"/>
              <a:t>Risk Reduction</a:t>
            </a:r>
          </a:p>
          <a:p>
            <a:pPr lvl="1"/>
            <a:r>
              <a:rPr lang="en-US" dirty="0"/>
              <a:t>Transferred to the subcontractor.</a:t>
            </a:r>
          </a:p>
          <a:p>
            <a:pPr eaLnBrk="1" hangingPunct="1"/>
            <a:r>
              <a:rPr lang="en-US" dirty="0"/>
              <a:t>Concentration on core skills</a:t>
            </a:r>
          </a:p>
          <a:p>
            <a:pPr lvl="1"/>
            <a:r>
              <a:rPr lang="en-US" dirty="0"/>
              <a:t>Acquisition of expertise that cannot be provided internally.</a:t>
            </a:r>
          </a:p>
        </p:txBody>
      </p:sp>
    </p:spTree>
    <p:extLst>
      <p:ext uri="{BB962C8B-B14F-4D97-AF65-F5344CB8AC3E}">
        <p14:creationId xmlns:p14="http://schemas.microsoft.com/office/powerpoint/2010/main" val="120202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0077-1597-4F6B-81B7-50CE69DDC3BA}"/>
              </a:ext>
            </a:extLst>
          </p:cNvPr>
          <p:cNvSpPr>
            <a:spLocks noGrp="1"/>
          </p:cNvSpPr>
          <p:nvPr>
            <p:ph type="title"/>
          </p:nvPr>
        </p:nvSpPr>
        <p:spPr/>
        <p:txBody>
          <a:bodyPr/>
          <a:lstStyle/>
          <a:p>
            <a:r>
              <a:rPr lang="en-US" dirty="0"/>
              <a:t>2. Externalization Processes in the Producer Services</a:t>
            </a:r>
          </a:p>
        </p:txBody>
      </p:sp>
      <p:sp>
        <p:nvSpPr>
          <p:cNvPr id="12291" name="Rectangle 3">
            <a:extLst>
              <a:ext uri="{FF2B5EF4-FFF2-40B4-BE49-F238E27FC236}">
                <a16:creationId xmlns:a16="http://schemas.microsoft.com/office/drawing/2014/main" id="{837AE472-9B4B-4600-9773-BE0A130DAB84}"/>
              </a:ext>
            </a:extLst>
          </p:cNvPr>
          <p:cNvSpPr>
            <a:spLocks noGrp="1" noChangeArrowheads="1"/>
          </p:cNvSpPr>
          <p:nvPr>
            <p:ph idx="1"/>
          </p:nvPr>
        </p:nvSpPr>
        <p:spPr/>
        <p:txBody>
          <a:bodyPr/>
          <a:lstStyle/>
          <a:p>
            <a:pPr>
              <a:lnSpc>
                <a:spcPct val="90000"/>
              </a:lnSpc>
            </a:pPr>
            <a:r>
              <a:rPr lang="en-US" altLang="en-US" dirty="0"/>
              <a:t>Four pathways to the international trade of services</a:t>
            </a:r>
          </a:p>
          <a:p>
            <a:pPr lvl="1">
              <a:lnSpc>
                <a:spcPct val="90000"/>
              </a:lnSpc>
            </a:pPr>
            <a:r>
              <a:rPr lang="en-US" altLang="en-US" dirty="0"/>
              <a:t>Cross border supply:</a:t>
            </a:r>
          </a:p>
          <a:p>
            <a:pPr lvl="2">
              <a:lnSpc>
                <a:spcPct val="90000"/>
              </a:lnSpc>
            </a:pPr>
            <a:r>
              <a:rPr lang="en-US" altLang="en-US" dirty="0"/>
              <a:t>No movement of either buyer or supplier across border.</a:t>
            </a:r>
          </a:p>
          <a:p>
            <a:pPr lvl="2">
              <a:lnSpc>
                <a:spcPct val="90000"/>
              </a:lnSpc>
            </a:pPr>
            <a:r>
              <a:rPr lang="en-US" altLang="en-US" dirty="0"/>
              <a:t>Requires the transmission of information or goods.</a:t>
            </a:r>
          </a:p>
          <a:p>
            <a:pPr lvl="2">
              <a:lnSpc>
                <a:spcPct val="90000"/>
              </a:lnSpc>
            </a:pPr>
            <a:r>
              <a:rPr lang="en-US" altLang="en-US" dirty="0"/>
              <a:t>Digital downloads and international e-commerce.</a:t>
            </a:r>
          </a:p>
          <a:p>
            <a:pPr lvl="1">
              <a:lnSpc>
                <a:spcPct val="90000"/>
              </a:lnSpc>
            </a:pPr>
            <a:r>
              <a:rPr lang="en-US" altLang="en-US" dirty="0"/>
              <a:t>Consumption abroad:</a:t>
            </a:r>
          </a:p>
          <a:p>
            <a:pPr lvl="2">
              <a:lnSpc>
                <a:spcPct val="90000"/>
              </a:lnSpc>
            </a:pPr>
            <a:r>
              <a:rPr lang="en-US" altLang="en-US" dirty="0"/>
              <a:t>Purchaser goes across border to get service.</a:t>
            </a:r>
          </a:p>
          <a:p>
            <a:pPr lvl="2">
              <a:lnSpc>
                <a:spcPct val="90000"/>
              </a:lnSpc>
            </a:pPr>
            <a:r>
              <a:rPr lang="en-US" altLang="en-US" dirty="0"/>
              <a:t>Highly specialized services (e.g. healthcare).</a:t>
            </a:r>
          </a:p>
          <a:p>
            <a:pPr lvl="2">
              <a:lnSpc>
                <a:spcPct val="90000"/>
              </a:lnSpc>
            </a:pPr>
            <a:r>
              <a:rPr lang="en-US" altLang="en-US" dirty="0"/>
              <a:t>Tourism.</a:t>
            </a:r>
          </a:p>
          <a:p>
            <a:pPr lvl="1">
              <a:lnSpc>
                <a:spcPct val="90000"/>
              </a:lnSpc>
            </a:pPr>
            <a:r>
              <a:rPr lang="en-US" altLang="en-US" dirty="0"/>
              <a:t>Commercial presence:</a:t>
            </a:r>
          </a:p>
          <a:p>
            <a:pPr lvl="2">
              <a:lnSpc>
                <a:spcPct val="90000"/>
              </a:lnSpc>
            </a:pPr>
            <a:r>
              <a:rPr lang="en-US" altLang="en-US" dirty="0"/>
              <a:t>Supply services through cross-border affiliates.</a:t>
            </a:r>
          </a:p>
          <a:p>
            <a:pPr lvl="2">
              <a:lnSpc>
                <a:spcPct val="90000"/>
              </a:lnSpc>
            </a:pPr>
            <a:r>
              <a:rPr lang="en-US" altLang="en-US" dirty="0"/>
              <a:t>Opening stores or offices in a foreign country.</a:t>
            </a:r>
          </a:p>
          <a:p>
            <a:pPr lvl="1">
              <a:lnSpc>
                <a:spcPct val="90000"/>
              </a:lnSpc>
            </a:pPr>
            <a:r>
              <a:rPr lang="en-US" altLang="en-US" dirty="0"/>
              <a:t>Flow of service workers:</a:t>
            </a:r>
          </a:p>
          <a:p>
            <a:pPr lvl="2">
              <a:lnSpc>
                <a:spcPct val="90000"/>
              </a:lnSpc>
            </a:pPr>
            <a:r>
              <a:rPr lang="en-US" altLang="en-US" dirty="0"/>
              <a:t>Labor moves to place of consumption to provide the service.</a:t>
            </a:r>
          </a:p>
          <a:p>
            <a:pPr lvl="2">
              <a:lnSpc>
                <a:spcPct val="90000"/>
              </a:lnSpc>
            </a:pPr>
            <a:r>
              <a:rPr lang="en-US" altLang="en-US" dirty="0"/>
              <a:t>Consulting services.</a:t>
            </a:r>
          </a:p>
          <a:p>
            <a:pPr lvl="2">
              <a:lnSpc>
                <a:spcPct val="90000"/>
              </a:lnSpc>
            </a:pPr>
            <a:r>
              <a:rPr lang="en-US" altLang="en-US" dirty="0"/>
              <a:t>Guest workers (construction and agriculture).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r>
              <a:rPr lang="en-US" dirty="0"/>
              <a:t>3. The Spatial Setting of Market Areas</a:t>
            </a:r>
          </a:p>
        </p:txBody>
      </p:sp>
      <p:sp>
        <p:nvSpPr>
          <p:cNvPr id="2" name="Content Placeholder 1"/>
          <p:cNvSpPr>
            <a:spLocks noGrp="1"/>
          </p:cNvSpPr>
          <p:nvPr>
            <p:ph sz="half" idx="1"/>
          </p:nvPr>
        </p:nvSpPr>
        <p:spPr>
          <a:xfrm>
            <a:off x="1009652" y="1311275"/>
            <a:ext cx="4899620" cy="5291138"/>
          </a:xfrm>
        </p:spPr>
        <p:txBody>
          <a:bodyPr/>
          <a:lstStyle/>
          <a:p>
            <a:r>
              <a:rPr lang="en-US" dirty="0"/>
              <a:t>Market area</a:t>
            </a:r>
          </a:p>
          <a:p>
            <a:pPr lvl="1"/>
            <a:r>
              <a:rPr lang="en-US" dirty="0"/>
              <a:t>Surface over which a demand or supply offered at a specific location is expressed.</a:t>
            </a:r>
          </a:p>
          <a:p>
            <a:pPr lvl="1"/>
            <a:r>
              <a:rPr lang="en-US" dirty="0"/>
              <a:t>Tributary area from which an activity draws its customers.</a:t>
            </a:r>
          </a:p>
          <a:p>
            <a:r>
              <a:rPr lang="en-US" dirty="0"/>
              <a:t>Market threshold</a:t>
            </a:r>
          </a:p>
          <a:p>
            <a:pPr lvl="1"/>
            <a:r>
              <a:rPr lang="en-US" dirty="0"/>
              <a:t>Minimum demand necessary to support an economic activity such as a service.</a:t>
            </a:r>
          </a:p>
          <a:p>
            <a:r>
              <a:rPr lang="en-US" dirty="0"/>
              <a:t>Market range</a:t>
            </a:r>
          </a:p>
          <a:p>
            <a:pPr lvl="1"/>
            <a:r>
              <a:rPr lang="en-US" dirty="0"/>
              <a:t>The maximum distance each unit of demand is willing to travel to reach a service.</a:t>
            </a:r>
          </a:p>
        </p:txBody>
      </p:sp>
      <p:sp>
        <p:nvSpPr>
          <p:cNvPr id="3" name="Content Placeholder 2"/>
          <p:cNvSpPr>
            <a:spLocks noGrp="1"/>
          </p:cNvSpPr>
          <p:nvPr>
            <p:ph sz="half" idx="2"/>
          </p:nvPr>
        </p:nvSpPr>
        <p:spPr/>
        <p:txBody>
          <a:bodyPr/>
          <a:lstStyle/>
          <a:p>
            <a:endParaRPr lang="en-US"/>
          </a:p>
        </p:txBody>
      </p:sp>
      <p:sp>
        <p:nvSpPr>
          <p:cNvPr id="10244" name="Oval 47"/>
          <p:cNvSpPr>
            <a:spLocks noChangeArrowheads="1"/>
          </p:cNvSpPr>
          <p:nvPr/>
        </p:nvSpPr>
        <p:spPr bwMode="auto">
          <a:xfrm>
            <a:off x="5855296" y="1416363"/>
            <a:ext cx="5029200" cy="5029200"/>
          </a:xfrm>
          <a:prstGeom prst="ellipse">
            <a:avLst/>
          </a:prstGeom>
          <a:solidFill>
            <a:srgbClr val="FFFFFF"/>
          </a:solidFill>
          <a:ln w="38100">
            <a:solidFill>
              <a:srgbClr val="808080"/>
            </a:solidFill>
            <a:prstDash val="dash"/>
            <a:round/>
            <a:headEnd/>
            <a:tailEnd/>
          </a:ln>
        </p:spPr>
        <p:txBody>
          <a:bodyPr wrap="none" anchor="ctr"/>
          <a:lstStyle/>
          <a:p>
            <a:endParaRPr lang="en-US">
              <a:latin typeface="Arial Narrow" panose="020B0606020202030204" pitchFamily="34" charset="0"/>
            </a:endParaRPr>
          </a:p>
        </p:txBody>
      </p:sp>
      <p:sp>
        <p:nvSpPr>
          <p:cNvPr id="10245" name="Oval 2"/>
          <p:cNvSpPr>
            <a:spLocks noChangeArrowheads="1"/>
          </p:cNvSpPr>
          <p:nvPr/>
        </p:nvSpPr>
        <p:spPr bwMode="auto">
          <a:xfrm>
            <a:off x="7007821" y="2568888"/>
            <a:ext cx="2743200" cy="2743200"/>
          </a:xfrm>
          <a:prstGeom prst="ellipse">
            <a:avLst/>
          </a:prstGeom>
          <a:solidFill>
            <a:schemeClr val="accent4">
              <a:lumMod val="40000"/>
              <a:lumOff val="60000"/>
            </a:schemeClr>
          </a:solidFill>
          <a:ln w="38100">
            <a:solidFill>
              <a:srgbClr val="808080"/>
            </a:solidFill>
            <a:prstDash val="sysDot"/>
            <a:round/>
            <a:headEnd/>
            <a:tailEnd/>
          </a:ln>
        </p:spPr>
        <p:txBody>
          <a:bodyPr wrap="none" anchor="ctr"/>
          <a:lstStyle/>
          <a:p>
            <a:endParaRPr lang="en-US">
              <a:latin typeface="Arial Narrow" panose="020B0606020202030204" pitchFamily="34" charset="0"/>
            </a:endParaRPr>
          </a:p>
        </p:txBody>
      </p:sp>
      <p:sp>
        <p:nvSpPr>
          <p:cNvPr id="10246" name="Oval 4"/>
          <p:cNvSpPr>
            <a:spLocks noChangeArrowheads="1"/>
          </p:cNvSpPr>
          <p:nvPr/>
        </p:nvSpPr>
        <p:spPr bwMode="auto">
          <a:xfrm>
            <a:off x="8180527" y="3788088"/>
            <a:ext cx="381000" cy="381000"/>
          </a:xfrm>
          <a:prstGeom prst="ellipse">
            <a:avLst/>
          </a:prstGeom>
          <a:solidFill>
            <a:srgbClr val="FFFFFF"/>
          </a:solidFill>
          <a:ln w="38100">
            <a:solidFill>
              <a:schemeClr val="accent5">
                <a:lumMod val="75000"/>
              </a:schemeClr>
            </a:solidFill>
            <a:round/>
            <a:headEnd/>
            <a:tailEnd/>
          </a:ln>
        </p:spPr>
        <p:txBody>
          <a:bodyPr wrap="none" anchor="ctr"/>
          <a:lstStyle/>
          <a:p>
            <a:endParaRPr lang="en-US">
              <a:latin typeface="Arial Narrow" panose="020B0606020202030204" pitchFamily="34" charset="0"/>
            </a:endParaRPr>
          </a:p>
        </p:txBody>
      </p:sp>
      <p:sp>
        <p:nvSpPr>
          <p:cNvPr id="10247" name="Line 5"/>
          <p:cNvSpPr>
            <a:spLocks noChangeShapeType="1"/>
          </p:cNvSpPr>
          <p:nvPr/>
        </p:nvSpPr>
        <p:spPr bwMode="auto">
          <a:xfrm>
            <a:off x="8588514" y="3980175"/>
            <a:ext cx="3657600" cy="0"/>
          </a:xfrm>
          <a:prstGeom prst="line">
            <a:avLst/>
          </a:prstGeom>
          <a:noFill/>
          <a:ln w="50800">
            <a:solidFill>
              <a:srgbClr val="808080"/>
            </a:solidFill>
            <a:round/>
            <a:headEnd/>
            <a:tailEnd type="triangle" w="med" len="med"/>
          </a:ln>
        </p:spPr>
        <p:txBody>
          <a:bodyPr wrap="none" anchor="ctr"/>
          <a:lstStyle/>
          <a:p>
            <a:endParaRPr lang="en-US">
              <a:latin typeface="Arial Narrow" panose="020B0606020202030204" pitchFamily="34" charset="0"/>
            </a:endParaRPr>
          </a:p>
        </p:txBody>
      </p:sp>
      <p:sp>
        <p:nvSpPr>
          <p:cNvPr id="10248" name="Text Box 6"/>
          <p:cNvSpPr txBox="1">
            <a:spLocks noChangeArrowheads="1"/>
          </p:cNvSpPr>
          <p:nvPr/>
        </p:nvSpPr>
        <p:spPr bwMode="auto">
          <a:xfrm>
            <a:off x="11392040" y="4010339"/>
            <a:ext cx="790281" cy="276999"/>
          </a:xfrm>
          <a:prstGeom prst="rect">
            <a:avLst/>
          </a:prstGeom>
          <a:noFill/>
          <a:ln w="9525">
            <a:noFill/>
            <a:miter lim="800000"/>
            <a:headEnd/>
            <a:tailEnd/>
          </a:ln>
        </p:spPr>
        <p:txBody>
          <a:bodyPr wrap="none" lIns="0" tIns="0" rIns="0" bIns="0">
            <a:spAutoFit/>
          </a:bodyPr>
          <a:lstStyle/>
          <a:p>
            <a:r>
              <a:rPr lang="en-US" b="1">
                <a:latin typeface="Arial Narrow" panose="020B0606020202030204" pitchFamily="34" charset="0"/>
              </a:rPr>
              <a:t>Distance</a:t>
            </a:r>
          </a:p>
        </p:txBody>
      </p:sp>
      <p:sp>
        <p:nvSpPr>
          <p:cNvPr id="144392" name="Text Box 8"/>
          <p:cNvSpPr txBox="1">
            <a:spLocks noChangeArrowheads="1"/>
          </p:cNvSpPr>
          <p:nvPr/>
        </p:nvSpPr>
        <p:spPr bwMode="auto">
          <a:xfrm>
            <a:off x="7977328" y="3451538"/>
            <a:ext cx="795411" cy="369332"/>
          </a:xfrm>
          <a:prstGeom prst="rect">
            <a:avLst/>
          </a:prstGeom>
          <a:noFill/>
          <a:ln w="9525">
            <a:noFill/>
            <a:miter lim="800000"/>
            <a:headEnd/>
            <a:tailEnd/>
          </a:ln>
          <a:effectLst/>
        </p:spPr>
        <p:txBody>
          <a:bodyPr wrap="none">
            <a:spAutoFit/>
          </a:bodyPr>
          <a:lstStyle/>
          <a:p>
            <a:pPr>
              <a:defRPr/>
            </a:pPr>
            <a:r>
              <a:rPr lang="en-US" b="1" dirty="0">
                <a:solidFill>
                  <a:srgbClr val="000000"/>
                </a:solidFill>
                <a:latin typeface="Arial Narrow" panose="020B0606020202030204" pitchFamily="34" charset="0"/>
              </a:rPr>
              <a:t>Market</a:t>
            </a:r>
          </a:p>
        </p:txBody>
      </p:sp>
      <p:sp>
        <p:nvSpPr>
          <p:cNvPr id="10250" name="Text Box 16"/>
          <p:cNvSpPr txBox="1">
            <a:spLocks noChangeArrowheads="1"/>
          </p:cNvSpPr>
          <p:nvPr/>
        </p:nvSpPr>
        <p:spPr bwMode="auto">
          <a:xfrm>
            <a:off x="7898290" y="2219612"/>
            <a:ext cx="1099981" cy="369332"/>
          </a:xfrm>
          <a:prstGeom prst="rect">
            <a:avLst/>
          </a:prstGeom>
          <a:noFill/>
          <a:ln w="9525">
            <a:noFill/>
            <a:miter lim="800000"/>
            <a:headEnd/>
            <a:tailEnd/>
          </a:ln>
        </p:spPr>
        <p:txBody>
          <a:bodyPr wrap="none">
            <a:spAutoFit/>
          </a:bodyPr>
          <a:lstStyle/>
          <a:p>
            <a:r>
              <a:rPr lang="en-US" b="1" dirty="0">
                <a:latin typeface="Arial Narrow" panose="020B0606020202030204" pitchFamily="34" charset="0"/>
              </a:rPr>
              <a:t>Threshold</a:t>
            </a:r>
          </a:p>
        </p:txBody>
      </p:sp>
      <p:sp>
        <p:nvSpPr>
          <p:cNvPr id="10251" name="Text Box 17"/>
          <p:cNvSpPr txBox="1">
            <a:spLocks noChangeArrowheads="1"/>
          </p:cNvSpPr>
          <p:nvPr/>
        </p:nvSpPr>
        <p:spPr bwMode="auto">
          <a:xfrm>
            <a:off x="9914078" y="1656075"/>
            <a:ext cx="763351" cy="369332"/>
          </a:xfrm>
          <a:prstGeom prst="rect">
            <a:avLst/>
          </a:prstGeom>
          <a:noFill/>
          <a:ln w="9525">
            <a:noFill/>
            <a:miter lim="800000"/>
            <a:headEnd/>
            <a:tailEnd/>
          </a:ln>
        </p:spPr>
        <p:txBody>
          <a:bodyPr wrap="none">
            <a:spAutoFit/>
          </a:bodyPr>
          <a:lstStyle/>
          <a:p>
            <a:r>
              <a:rPr lang="en-US" b="1">
                <a:latin typeface="Arial Narrow" panose="020B0606020202030204" pitchFamily="34" charset="0"/>
              </a:rPr>
              <a:t>Range</a:t>
            </a:r>
          </a:p>
        </p:txBody>
      </p:sp>
      <p:sp>
        <p:nvSpPr>
          <p:cNvPr id="10252" name="Oval 18"/>
          <p:cNvSpPr>
            <a:spLocks noChangeArrowheads="1"/>
          </p:cNvSpPr>
          <p:nvPr/>
        </p:nvSpPr>
        <p:spPr bwMode="auto">
          <a:xfrm>
            <a:off x="6764478" y="4626289"/>
            <a:ext cx="198437"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53" name="Oval 19"/>
          <p:cNvSpPr>
            <a:spLocks noChangeArrowheads="1"/>
          </p:cNvSpPr>
          <p:nvPr/>
        </p:nvSpPr>
        <p:spPr bwMode="auto">
          <a:xfrm>
            <a:off x="7355028" y="4170675"/>
            <a:ext cx="198437"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54" name="Oval 20"/>
          <p:cNvSpPr>
            <a:spLocks noChangeArrowheads="1"/>
          </p:cNvSpPr>
          <p:nvPr/>
        </p:nvSpPr>
        <p:spPr bwMode="auto">
          <a:xfrm>
            <a:off x="6354903" y="3342000"/>
            <a:ext cx="198437"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55" name="Oval 21"/>
          <p:cNvSpPr>
            <a:spLocks noChangeArrowheads="1"/>
          </p:cNvSpPr>
          <p:nvPr/>
        </p:nvSpPr>
        <p:spPr bwMode="auto">
          <a:xfrm>
            <a:off x="7181989" y="2699064"/>
            <a:ext cx="198438"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56" name="Oval 22"/>
          <p:cNvSpPr>
            <a:spLocks noChangeArrowheads="1"/>
          </p:cNvSpPr>
          <p:nvPr/>
        </p:nvSpPr>
        <p:spPr bwMode="auto">
          <a:xfrm>
            <a:off x="8145603" y="3102289"/>
            <a:ext cx="198437"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57" name="Oval 23"/>
          <p:cNvSpPr>
            <a:spLocks noChangeArrowheads="1"/>
          </p:cNvSpPr>
          <p:nvPr/>
        </p:nvSpPr>
        <p:spPr bwMode="auto">
          <a:xfrm>
            <a:off x="8693289" y="4062725"/>
            <a:ext cx="198438"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58" name="Oval 24"/>
          <p:cNvSpPr>
            <a:spLocks noChangeArrowheads="1"/>
          </p:cNvSpPr>
          <p:nvPr/>
        </p:nvSpPr>
        <p:spPr bwMode="auto">
          <a:xfrm>
            <a:off x="7845564" y="4315139"/>
            <a:ext cx="198438"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59" name="Oval 25"/>
          <p:cNvSpPr>
            <a:spLocks noChangeArrowheads="1"/>
          </p:cNvSpPr>
          <p:nvPr/>
        </p:nvSpPr>
        <p:spPr bwMode="auto">
          <a:xfrm>
            <a:off x="8886964" y="4839014"/>
            <a:ext cx="198438"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60" name="Oval 26"/>
          <p:cNvSpPr>
            <a:spLocks noChangeArrowheads="1"/>
          </p:cNvSpPr>
          <p:nvPr/>
        </p:nvSpPr>
        <p:spPr bwMode="auto">
          <a:xfrm>
            <a:off x="9028253" y="3361050"/>
            <a:ext cx="198437"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61" name="Oval 27"/>
          <p:cNvSpPr>
            <a:spLocks noChangeArrowheads="1"/>
          </p:cNvSpPr>
          <p:nvPr/>
        </p:nvSpPr>
        <p:spPr bwMode="auto">
          <a:xfrm>
            <a:off x="8745678" y="2799075"/>
            <a:ext cx="198437"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62" name="Oval 28"/>
          <p:cNvSpPr>
            <a:spLocks noChangeArrowheads="1"/>
          </p:cNvSpPr>
          <p:nvPr/>
        </p:nvSpPr>
        <p:spPr bwMode="auto">
          <a:xfrm>
            <a:off x="7350264" y="3495989"/>
            <a:ext cx="198438"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63" name="Oval 29"/>
          <p:cNvSpPr>
            <a:spLocks noChangeArrowheads="1"/>
          </p:cNvSpPr>
          <p:nvPr/>
        </p:nvSpPr>
        <p:spPr bwMode="auto">
          <a:xfrm>
            <a:off x="9226689" y="4297675"/>
            <a:ext cx="198438"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64" name="Oval 30"/>
          <p:cNvSpPr>
            <a:spLocks noChangeArrowheads="1"/>
          </p:cNvSpPr>
          <p:nvPr/>
        </p:nvSpPr>
        <p:spPr bwMode="auto">
          <a:xfrm>
            <a:off x="9618803" y="5683564"/>
            <a:ext cx="198437"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65" name="Oval 31"/>
          <p:cNvSpPr>
            <a:spLocks noChangeArrowheads="1"/>
          </p:cNvSpPr>
          <p:nvPr/>
        </p:nvSpPr>
        <p:spPr bwMode="auto">
          <a:xfrm>
            <a:off x="7691578" y="6074089"/>
            <a:ext cx="198437"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66" name="Oval 32"/>
          <p:cNvSpPr>
            <a:spLocks noChangeArrowheads="1"/>
          </p:cNvSpPr>
          <p:nvPr/>
        </p:nvSpPr>
        <p:spPr bwMode="auto">
          <a:xfrm>
            <a:off x="11488878" y="4570725"/>
            <a:ext cx="198437"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67" name="Oval 33"/>
          <p:cNvSpPr>
            <a:spLocks noChangeArrowheads="1"/>
          </p:cNvSpPr>
          <p:nvPr/>
        </p:nvSpPr>
        <p:spPr bwMode="auto">
          <a:xfrm>
            <a:off x="9815653" y="4264339"/>
            <a:ext cx="198437"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68" name="Oval 34"/>
          <p:cNvSpPr>
            <a:spLocks noChangeArrowheads="1"/>
          </p:cNvSpPr>
          <p:nvPr/>
        </p:nvSpPr>
        <p:spPr bwMode="auto">
          <a:xfrm>
            <a:off x="10509389" y="4231000"/>
            <a:ext cx="198438"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69" name="Oval 35"/>
          <p:cNvSpPr>
            <a:spLocks noChangeArrowheads="1"/>
          </p:cNvSpPr>
          <p:nvPr/>
        </p:nvSpPr>
        <p:spPr bwMode="auto">
          <a:xfrm>
            <a:off x="6566039" y="2619689"/>
            <a:ext cx="198438"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70" name="Oval 36"/>
          <p:cNvSpPr>
            <a:spLocks noChangeArrowheads="1"/>
          </p:cNvSpPr>
          <p:nvPr/>
        </p:nvSpPr>
        <p:spPr bwMode="auto">
          <a:xfrm>
            <a:off x="9804539" y="5075550"/>
            <a:ext cx="198438"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71" name="Oval 37"/>
          <p:cNvSpPr>
            <a:spLocks noChangeArrowheads="1"/>
          </p:cNvSpPr>
          <p:nvPr/>
        </p:nvSpPr>
        <p:spPr bwMode="auto">
          <a:xfrm>
            <a:off x="9518789" y="2313300"/>
            <a:ext cx="198438"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72" name="Oval 38"/>
          <p:cNvSpPr>
            <a:spLocks noChangeArrowheads="1"/>
          </p:cNvSpPr>
          <p:nvPr/>
        </p:nvSpPr>
        <p:spPr bwMode="auto">
          <a:xfrm>
            <a:off x="9140964" y="1710050"/>
            <a:ext cx="198438"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73" name="Oval 39"/>
          <p:cNvSpPr>
            <a:spLocks noChangeArrowheads="1"/>
          </p:cNvSpPr>
          <p:nvPr/>
        </p:nvSpPr>
        <p:spPr bwMode="auto">
          <a:xfrm>
            <a:off x="7361378" y="1994214"/>
            <a:ext cx="198437"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74" name="Oval 40"/>
          <p:cNvSpPr>
            <a:spLocks noChangeArrowheads="1"/>
          </p:cNvSpPr>
          <p:nvPr/>
        </p:nvSpPr>
        <p:spPr bwMode="auto">
          <a:xfrm>
            <a:off x="9963289" y="3034025"/>
            <a:ext cx="198438"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75" name="Oval 41"/>
          <p:cNvSpPr>
            <a:spLocks noChangeArrowheads="1"/>
          </p:cNvSpPr>
          <p:nvPr/>
        </p:nvSpPr>
        <p:spPr bwMode="auto">
          <a:xfrm>
            <a:off x="8366264" y="5756589"/>
            <a:ext cx="198438"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76" name="Oval 42"/>
          <p:cNvSpPr>
            <a:spLocks noChangeArrowheads="1"/>
          </p:cNvSpPr>
          <p:nvPr/>
        </p:nvSpPr>
        <p:spPr bwMode="auto">
          <a:xfrm>
            <a:off x="5986603" y="4277039"/>
            <a:ext cx="198437"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77" name="Oval 43"/>
          <p:cNvSpPr>
            <a:spLocks noChangeArrowheads="1"/>
          </p:cNvSpPr>
          <p:nvPr/>
        </p:nvSpPr>
        <p:spPr bwMode="auto">
          <a:xfrm>
            <a:off x="8604389" y="1830700"/>
            <a:ext cx="198438"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78" name="Oval 44"/>
          <p:cNvSpPr>
            <a:spLocks noChangeArrowheads="1"/>
          </p:cNvSpPr>
          <p:nvPr/>
        </p:nvSpPr>
        <p:spPr bwMode="auto">
          <a:xfrm>
            <a:off x="7113728" y="5375589"/>
            <a:ext cx="198437"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79" name="Oval 45"/>
          <p:cNvSpPr>
            <a:spLocks noChangeArrowheads="1"/>
          </p:cNvSpPr>
          <p:nvPr/>
        </p:nvSpPr>
        <p:spPr bwMode="auto">
          <a:xfrm>
            <a:off x="7994789" y="4904100"/>
            <a:ext cx="198438"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80" name="Oval 46"/>
          <p:cNvSpPr>
            <a:spLocks noChangeArrowheads="1"/>
          </p:cNvSpPr>
          <p:nvPr/>
        </p:nvSpPr>
        <p:spPr bwMode="auto">
          <a:xfrm>
            <a:off x="10493514" y="3503925"/>
            <a:ext cx="198438"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81" name="Oval 48"/>
          <p:cNvSpPr>
            <a:spLocks noChangeArrowheads="1"/>
          </p:cNvSpPr>
          <p:nvPr/>
        </p:nvSpPr>
        <p:spPr bwMode="auto">
          <a:xfrm>
            <a:off x="10793553" y="5107300"/>
            <a:ext cx="198437" cy="198438"/>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82" name="Oval 49"/>
          <p:cNvSpPr>
            <a:spLocks noChangeArrowheads="1"/>
          </p:cNvSpPr>
          <p:nvPr/>
        </p:nvSpPr>
        <p:spPr bwMode="auto">
          <a:xfrm>
            <a:off x="11330128" y="2965764"/>
            <a:ext cx="198437"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10283" name="Text Box 50"/>
          <p:cNvSpPr txBox="1">
            <a:spLocks noChangeArrowheads="1"/>
          </p:cNvSpPr>
          <p:nvPr/>
        </p:nvSpPr>
        <p:spPr bwMode="auto">
          <a:xfrm>
            <a:off x="9729927" y="3642415"/>
            <a:ext cx="561372" cy="369332"/>
          </a:xfrm>
          <a:prstGeom prst="rect">
            <a:avLst/>
          </a:prstGeom>
          <a:noFill/>
          <a:ln w="9525">
            <a:noFill/>
            <a:miter lim="800000"/>
            <a:headEnd/>
            <a:tailEnd/>
          </a:ln>
        </p:spPr>
        <p:txBody>
          <a:bodyPr wrap="none">
            <a:spAutoFit/>
          </a:bodyPr>
          <a:lstStyle/>
          <a:p>
            <a:r>
              <a:rPr lang="en-US" i="1" dirty="0">
                <a:latin typeface="Arial Narrow" panose="020B0606020202030204" pitchFamily="34" charset="0"/>
              </a:rPr>
              <a:t>D(T)</a:t>
            </a:r>
          </a:p>
        </p:txBody>
      </p:sp>
      <p:sp>
        <p:nvSpPr>
          <p:cNvPr id="10284" name="Text Box 51"/>
          <p:cNvSpPr txBox="1">
            <a:spLocks noChangeArrowheads="1"/>
          </p:cNvSpPr>
          <p:nvPr/>
        </p:nvSpPr>
        <p:spPr bwMode="auto">
          <a:xfrm>
            <a:off x="10890390" y="3642415"/>
            <a:ext cx="582211" cy="369332"/>
          </a:xfrm>
          <a:prstGeom prst="rect">
            <a:avLst/>
          </a:prstGeom>
          <a:noFill/>
          <a:ln w="9525">
            <a:noFill/>
            <a:miter lim="800000"/>
            <a:headEnd/>
            <a:tailEnd/>
          </a:ln>
        </p:spPr>
        <p:txBody>
          <a:bodyPr wrap="none">
            <a:spAutoFit/>
          </a:bodyPr>
          <a:lstStyle/>
          <a:p>
            <a:r>
              <a:rPr lang="en-US" i="1">
                <a:latin typeface="Arial Narrow" panose="020B0606020202030204" pitchFamily="34" charset="0"/>
              </a:rPr>
              <a:t>D(R)</a:t>
            </a:r>
          </a:p>
        </p:txBody>
      </p:sp>
      <p:sp>
        <p:nvSpPr>
          <p:cNvPr id="10285" name="Text Box 52"/>
          <p:cNvSpPr txBox="1">
            <a:spLocks noChangeArrowheads="1"/>
          </p:cNvSpPr>
          <p:nvPr/>
        </p:nvSpPr>
        <p:spPr bwMode="auto">
          <a:xfrm>
            <a:off x="6734235" y="5512113"/>
            <a:ext cx="968535" cy="338554"/>
          </a:xfrm>
          <a:prstGeom prst="rect">
            <a:avLst/>
          </a:prstGeom>
          <a:noFill/>
          <a:ln w="9525">
            <a:noFill/>
            <a:miter lim="800000"/>
            <a:headEnd/>
            <a:tailEnd/>
          </a:ln>
        </p:spPr>
        <p:txBody>
          <a:bodyPr wrap="none">
            <a:spAutoFit/>
          </a:bodyPr>
          <a:lstStyle/>
          <a:p>
            <a:pPr algn="ctr"/>
            <a:r>
              <a:rPr lang="en-US" sz="1600" b="1">
                <a:latin typeface="Arial Narrow" panose="020B0606020202030204" pitchFamily="34" charset="0"/>
              </a:rPr>
              <a:t>Customer</a:t>
            </a:r>
          </a:p>
        </p:txBody>
      </p:sp>
      <p:sp>
        <p:nvSpPr>
          <p:cNvPr id="10286" name="Line 53"/>
          <p:cNvSpPr>
            <a:spLocks noChangeShapeType="1"/>
          </p:cNvSpPr>
          <p:nvPr/>
        </p:nvSpPr>
        <p:spPr bwMode="auto">
          <a:xfrm flipV="1">
            <a:off x="7458215" y="4064314"/>
            <a:ext cx="690563" cy="212725"/>
          </a:xfrm>
          <a:prstGeom prst="line">
            <a:avLst/>
          </a:prstGeom>
          <a:noFill/>
          <a:ln w="12700">
            <a:solidFill>
              <a:srgbClr val="808080"/>
            </a:solidFill>
            <a:round/>
            <a:headEnd/>
            <a:tailEnd type="triangle" w="med" len="med"/>
          </a:ln>
        </p:spPr>
        <p:txBody>
          <a:bodyPr/>
          <a:lstStyle/>
          <a:p>
            <a:endParaRPr lang="en-US">
              <a:latin typeface="Arial Narrow" panose="020B0606020202030204" pitchFamily="34" charset="0"/>
            </a:endParaRPr>
          </a:p>
        </p:txBody>
      </p:sp>
      <p:sp>
        <p:nvSpPr>
          <p:cNvPr id="10287" name="Line 54"/>
          <p:cNvSpPr>
            <a:spLocks noChangeShapeType="1"/>
          </p:cNvSpPr>
          <p:nvPr/>
        </p:nvSpPr>
        <p:spPr bwMode="auto">
          <a:xfrm flipH="1" flipV="1">
            <a:off x="8367853" y="4216713"/>
            <a:ext cx="103187" cy="1630362"/>
          </a:xfrm>
          <a:prstGeom prst="line">
            <a:avLst/>
          </a:prstGeom>
          <a:noFill/>
          <a:ln w="12700">
            <a:solidFill>
              <a:srgbClr val="808080"/>
            </a:solidFill>
            <a:round/>
            <a:headEnd/>
            <a:tailEnd type="triangle" w="med" len="med"/>
          </a:ln>
        </p:spPr>
        <p:txBody>
          <a:bodyPr/>
          <a:lstStyle/>
          <a:p>
            <a:endParaRPr lang="en-US">
              <a:latin typeface="Arial Narrow" panose="020B0606020202030204" pitchFamily="34" charset="0"/>
            </a:endParaRPr>
          </a:p>
        </p:txBody>
      </p:sp>
      <p:sp>
        <p:nvSpPr>
          <p:cNvPr id="10288" name="Line 55"/>
          <p:cNvSpPr>
            <a:spLocks noChangeShapeType="1"/>
          </p:cNvSpPr>
          <p:nvPr/>
        </p:nvSpPr>
        <p:spPr bwMode="auto">
          <a:xfrm flipH="1">
            <a:off x="8599627" y="3084825"/>
            <a:ext cx="2779712" cy="820738"/>
          </a:xfrm>
          <a:prstGeom prst="line">
            <a:avLst/>
          </a:prstGeom>
          <a:noFill/>
          <a:ln w="12700">
            <a:solidFill>
              <a:srgbClr val="969696"/>
            </a:solidFill>
            <a:prstDash val="dash"/>
            <a:round/>
            <a:headEnd/>
            <a:tailEnd type="triangle" w="med" len="med"/>
          </a:ln>
        </p:spPr>
        <p:txBody>
          <a:bodyPr/>
          <a:lstStyle/>
          <a:p>
            <a:endParaRPr lang="en-US">
              <a:latin typeface="Arial Narrow" panose="020B0606020202030204" pitchFamily="34" charset="0"/>
            </a:endParaRPr>
          </a:p>
        </p:txBody>
      </p:sp>
      <p:sp>
        <p:nvSpPr>
          <p:cNvPr id="10289" name="Text Box 56"/>
          <p:cNvSpPr txBox="1">
            <a:spLocks noChangeArrowheads="1"/>
          </p:cNvSpPr>
          <p:nvPr/>
        </p:nvSpPr>
        <p:spPr bwMode="auto">
          <a:xfrm>
            <a:off x="7192580" y="3942551"/>
            <a:ext cx="290464" cy="369332"/>
          </a:xfrm>
          <a:prstGeom prst="rect">
            <a:avLst/>
          </a:prstGeom>
          <a:noFill/>
          <a:ln w="9525">
            <a:noFill/>
            <a:miter lim="800000"/>
            <a:headEnd/>
            <a:tailEnd/>
          </a:ln>
        </p:spPr>
        <p:txBody>
          <a:bodyPr wrap="none">
            <a:spAutoFit/>
          </a:bodyPr>
          <a:lstStyle/>
          <a:p>
            <a:r>
              <a:rPr lang="en-US" b="1" dirty="0">
                <a:latin typeface="Arial Narrow" panose="020B0606020202030204" pitchFamily="34" charset="0"/>
              </a:rPr>
              <a:t>1</a:t>
            </a:r>
          </a:p>
        </p:txBody>
      </p:sp>
      <p:sp>
        <p:nvSpPr>
          <p:cNvPr id="10290" name="Text Box 57"/>
          <p:cNvSpPr txBox="1">
            <a:spLocks noChangeArrowheads="1"/>
          </p:cNvSpPr>
          <p:nvPr/>
        </p:nvSpPr>
        <p:spPr bwMode="auto">
          <a:xfrm>
            <a:off x="8453435" y="5879053"/>
            <a:ext cx="290464" cy="369332"/>
          </a:xfrm>
          <a:prstGeom prst="rect">
            <a:avLst/>
          </a:prstGeom>
          <a:noFill/>
          <a:ln w="9525">
            <a:noFill/>
            <a:miter lim="800000"/>
            <a:headEnd/>
            <a:tailEnd/>
          </a:ln>
        </p:spPr>
        <p:txBody>
          <a:bodyPr wrap="none">
            <a:spAutoFit/>
          </a:bodyPr>
          <a:lstStyle/>
          <a:p>
            <a:r>
              <a:rPr lang="en-US" b="1" dirty="0">
                <a:latin typeface="Arial Narrow" panose="020B0606020202030204" pitchFamily="34" charset="0"/>
              </a:rPr>
              <a:t>2</a:t>
            </a:r>
          </a:p>
        </p:txBody>
      </p:sp>
      <p:sp>
        <p:nvSpPr>
          <p:cNvPr id="10291" name="Text Box 58"/>
          <p:cNvSpPr txBox="1">
            <a:spLocks noChangeArrowheads="1"/>
          </p:cNvSpPr>
          <p:nvPr/>
        </p:nvSpPr>
        <p:spPr bwMode="auto">
          <a:xfrm>
            <a:off x="11399627" y="3093557"/>
            <a:ext cx="298450" cy="366712"/>
          </a:xfrm>
          <a:prstGeom prst="rect">
            <a:avLst/>
          </a:prstGeom>
          <a:noFill/>
          <a:ln w="9525">
            <a:noFill/>
            <a:miter lim="800000"/>
            <a:headEnd/>
            <a:tailEnd/>
          </a:ln>
        </p:spPr>
        <p:txBody>
          <a:bodyPr wrap="none">
            <a:spAutoFit/>
          </a:bodyPr>
          <a:lstStyle/>
          <a:p>
            <a:r>
              <a:rPr lang="en-US" b="1" dirty="0">
                <a:latin typeface="Arial Narrow" panose="020B0606020202030204" pitchFamily="34" charset="0"/>
              </a:rPr>
              <a:t>3</a:t>
            </a:r>
          </a:p>
        </p:txBody>
      </p:sp>
      <p:sp>
        <p:nvSpPr>
          <p:cNvPr id="10292" name="Oval 59"/>
          <p:cNvSpPr>
            <a:spLocks noChangeArrowheads="1"/>
          </p:cNvSpPr>
          <p:nvPr/>
        </p:nvSpPr>
        <p:spPr bwMode="auto">
          <a:xfrm>
            <a:off x="7674114" y="3003864"/>
            <a:ext cx="198438" cy="198437"/>
          </a:xfrm>
          <a:prstGeom prst="ellipse">
            <a:avLst/>
          </a:prstGeom>
          <a:solidFill>
            <a:srgbClr val="EAEAEA"/>
          </a:solidFill>
          <a:ln w="25400">
            <a:solidFill>
              <a:srgbClr val="C0C0C0"/>
            </a:solidFill>
            <a:round/>
            <a:headEnd/>
            <a:tailEnd/>
          </a:ln>
        </p:spPr>
        <p:txBody>
          <a:bodyPr wrap="none" anchor="ctr"/>
          <a:lstStyle/>
          <a:p>
            <a:endParaRPr lang="en-US">
              <a:latin typeface="Arial Narrow" panose="020B0606020202030204" pitchFamily="34" charset="0"/>
            </a:endParaRPr>
          </a:p>
        </p:txBody>
      </p:sp>
      <p:sp>
        <p:nvSpPr>
          <p:cNvPr id="52" name="Action Button: Document 51" title="Read this Web Page">
            <a:hlinkClick r:id="rId3" highlightClick="1"/>
            <a:extLst>
              <a:ext uri="{FF2B5EF4-FFF2-40B4-BE49-F238E27FC236}">
                <a16:creationId xmlns:a16="http://schemas.microsoft.com/office/drawing/2014/main" id="{68E11915-2984-48A2-B06D-08D7FC9A07F4}"/>
              </a:ext>
            </a:extLst>
          </p:cNvPr>
          <p:cNvSpPr/>
          <p:nvPr/>
        </p:nvSpPr>
        <p:spPr bwMode="auto">
          <a:xfrm>
            <a:off x="7502264" y="468625"/>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53" name="TextBox 52">
            <a:extLst>
              <a:ext uri="{FF2B5EF4-FFF2-40B4-BE49-F238E27FC236}">
                <a16:creationId xmlns:a16="http://schemas.microsoft.com/office/drawing/2014/main" id="{F38CF524-1A3B-48C3-B786-4FCE9445B67A}"/>
              </a:ext>
            </a:extLst>
          </p:cNvPr>
          <p:cNvSpPr txBox="1"/>
          <p:nvPr/>
        </p:nvSpPr>
        <p:spPr>
          <a:xfrm>
            <a:off x="8105581" y="529835"/>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210753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Distance Decay Curves for Retail Activities</a:t>
            </a:r>
          </a:p>
        </p:txBody>
      </p:sp>
      <p:sp>
        <p:nvSpPr>
          <p:cNvPr id="12" name="Action Button: Document 11" title="Read this Web Page">
            <a:hlinkClick r:id="rId3" highlightClick="1"/>
            <a:extLst>
              <a:ext uri="{FF2B5EF4-FFF2-40B4-BE49-F238E27FC236}">
                <a16:creationId xmlns:a16="http://schemas.microsoft.com/office/drawing/2014/main" id="{F5C2D766-5A98-4B00-8EC9-30E12EA61C22}"/>
              </a:ext>
            </a:extLst>
          </p:cNvPr>
          <p:cNvSpPr/>
          <p:nvPr/>
        </p:nvSpPr>
        <p:spPr bwMode="auto">
          <a:xfrm>
            <a:off x="7782591" y="1428128"/>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13" name="TextBox 12">
            <a:extLst>
              <a:ext uri="{FF2B5EF4-FFF2-40B4-BE49-F238E27FC236}">
                <a16:creationId xmlns:a16="http://schemas.microsoft.com/office/drawing/2014/main" id="{FA55ECEC-E9B4-470E-9BBF-160A6FF8C0BC}"/>
              </a:ext>
            </a:extLst>
          </p:cNvPr>
          <p:cNvSpPr txBox="1"/>
          <p:nvPr/>
        </p:nvSpPr>
        <p:spPr>
          <a:xfrm>
            <a:off x="8385908" y="1489338"/>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17" name="Rectangle 9">
            <a:extLst>
              <a:ext uri="{FF2B5EF4-FFF2-40B4-BE49-F238E27FC236}">
                <a16:creationId xmlns:a16="http://schemas.microsoft.com/office/drawing/2014/main" id="{85FFEB38-1FC2-46E9-AD26-A822C37958B8}"/>
              </a:ext>
            </a:extLst>
          </p:cNvPr>
          <p:cNvSpPr>
            <a:spLocks noChangeArrowheads="1"/>
          </p:cNvSpPr>
          <p:nvPr/>
        </p:nvSpPr>
        <p:spPr bwMode="auto">
          <a:xfrm>
            <a:off x="5580462" y="6069751"/>
            <a:ext cx="698909" cy="246221"/>
          </a:xfrm>
          <a:prstGeom prst="rect">
            <a:avLst/>
          </a:prstGeom>
          <a:noFill/>
          <a:ln w="9525">
            <a:noFill/>
            <a:miter lim="800000"/>
            <a:headEnd/>
            <a:tailEnd/>
          </a:ln>
        </p:spPr>
        <p:txBody>
          <a:bodyPr wrap="none" lIns="0" tIns="0" rIns="0" bIns="0">
            <a:spAutoFit/>
          </a:bodyPr>
          <a:lstStyle/>
          <a:p>
            <a:pPr defTabSz="457200"/>
            <a:r>
              <a:rPr lang="en-US" sz="1600" b="1" dirty="0">
                <a:solidFill>
                  <a:srgbClr val="000000"/>
                </a:solidFill>
                <a:latin typeface="Arial Narrow" panose="020B0606020202030204" pitchFamily="34" charset="0"/>
              </a:rPr>
              <a:t>Distance</a:t>
            </a:r>
          </a:p>
        </p:txBody>
      </p:sp>
      <p:sp>
        <p:nvSpPr>
          <p:cNvPr id="18" name="Rectangle 10">
            <a:extLst>
              <a:ext uri="{FF2B5EF4-FFF2-40B4-BE49-F238E27FC236}">
                <a16:creationId xmlns:a16="http://schemas.microsoft.com/office/drawing/2014/main" id="{687EFE2C-7C9B-4EBA-A6D7-BC50C062A82A}"/>
              </a:ext>
            </a:extLst>
          </p:cNvPr>
          <p:cNvSpPr>
            <a:spLocks noChangeArrowheads="1"/>
          </p:cNvSpPr>
          <p:nvPr/>
        </p:nvSpPr>
        <p:spPr bwMode="auto">
          <a:xfrm rot="-5400000">
            <a:off x="2562630" y="3994879"/>
            <a:ext cx="876843" cy="246221"/>
          </a:xfrm>
          <a:prstGeom prst="rect">
            <a:avLst/>
          </a:prstGeom>
          <a:noFill/>
          <a:ln w="9525">
            <a:noFill/>
            <a:miter lim="800000"/>
            <a:headEnd/>
            <a:tailEnd/>
          </a:ln>
        </p:spPr>
        <p:txBody>
          <a:bodyPr wrap="none" lIns="0" tIns="0" rIns="0" bIns="0">
            <a:spAutoFit/>
          </a:bodyPr>
          <a:lstStyle/>
          <a:p>
            <a:pPr defTabSz="457200"/>
            <a:r>
              <a:rPr lang="en-US" sz="1600" b="1">
                <a:solidFill>
                  <a:srgbClr val="000000"/>
                </a:solidFill>
                <a:latin typeface="Arial Narrow" panose="020B0606020202030204" pitchFamily="34" charset="0"/>
              </a:rPr>
              <a:t>Customers</a:t>
            </a:r>
          </a:p>
        </p:txBody>
      </p:sp>
      <p:sp>
        <p:nvSpPr>
          <p:cNvPr id="19" name="Freeform 11">
            <a:extLst>
              <a:ext uri="{FF2B5EF4-FFF2-40B4-BE49-F238E27FC236}">
                <a16:creationId xmlns:a16="http://schemas.microsoft.com/office/drawing/2014/main" id="{0DD20FBD-F8A2-436F-A98D-5493BD466807}"/>
              </a:ext>
            </a:extLst>
          </p:cNvPr>
          <p:cNvSpPr>
            <a:spLocks/>
          </p:cNvSpPr>
          <p:nvPr/>
        </p:nvSpPr>
        <p:spPr bwMode="auto">
          <a:xfrm>
            <a:off x="3208944" y="2915229"/>
            <a:ext cx="1624764" cy="3084513"/>
          </a:xfrm>
          <a:custGeom>
            <a:avLst/>
            <a:gdLst>
              <a:gd name="T0" fmla="*/ 0 w 670"/>
              <a:gd name="T1" fmla="*/ 0 h 1477"/>
              <a:gd name="T2" fmla="*/ 2147483647 w 670"/>
              <a:gd name="T3" fmla="*/ 2147483647 h 1477"/>
              <a:gd name="T4" fmla="*/ 2147483647 w 670"/>
              <a:gd name="T5" fmla="*/ 2147483647 h 1477"/>
              <a:gd name="T6" fmla="*/ 2147483647 w 670"/>
              <a:gd name="T7" fmla="*/ 2147483647 h 1477"/>
              <a:gd name="T8" fmla="*/ 0 60000 65536"/>
              <a:gd name="T9" fmla="*/ 0 60000 65536"/>
              <a:gd name="T10" fmla="*/ 0 60000 65536"/>
              <a:gd name="T11" fmla="*/ 0 60000 65536"/>
              <a:gd name="T12" fmla="*/ 0 w 670"/>
              <a:gd name="T13" fmla="*/ 0 h 1477"/>
              <a:gd name="T14" fmla="*/ 670 w 670"/>
              <a:gd name="T15" fmla="*/ 1477 h 1477"/>
            </a:gdLst>
            <a:ahLst/>
            <a:cxnLst>
              <a:cxn ang="T8">
                <a:pos x="T0" y="T1"/>
              </a:cxn>
              <a:cxn ang="T9">
                <a:pos x="T2" y="T3"/>
              </a:cxn>
              <a:cxn ang="T10">
                <a:pos x="T4" y="T5"/>
              </a:cxn>
              <a:cxn ang="T11">
                <a:pos x="T6" y="T7"/>
              </a:cxn>
            </a:cxnLst>
            <a:rect l="T12" t="T13" r="T14" b="T15"/>
            <a:pathLst>
              <a:path w="670" h="1477">
                <a:moveTo>
                  <a:pt x="0" y="0"/>
                </a:moveTo>
                <a:cubicBezTo>
                  <a:pt x="7" y="108"/>
                  <a:pt x="12" y="443"/>
                  <a:pt x="40" y="651"/>
                </a:cubicBezTo>
                <a:cubicBezTo>
                  <a:pt x="68" y="859"/>
                  <a:pt x="64" y="1109"/>
                  <a:pt x="169" y="1247"/>
                </a:cubicBezTo>
                <a:cubicBezTo>
                  <a:pt x="274" y="1385"/>
                  <a:pt x="473" y="1449"/>
                  <a:pt x="670" y="1477"/>
                </a:cubicBezTo>
              </a:path>
            </a:pathLst>
          </a:custGeom>
          <a:noFill/>
          <a:ln w="31750">
            <a:solidFill>
              <a:schemeClr val="accent2">
                <a:lumMod val="75000"/>
              </a:schemeClr>
            </a:solidFill>
            <a:round/>
            <a:headEnd/>
            <a:tailEnd/>
          </a:ln>
        </p:spPr>
        <p:txBody>
          <a:bodyPr/>
          <a:lstStyle/>
          <a:p>
            <a:endParaRPr lang="en-US">
              <a:latin typeface="Arial Narrow" panose="020B0606020202030204" pitchFamily="34" charset="0"/>
            </a:endParaRPr>
          </a:p>
        </p:txBody>
      </p:sp>
      <p:sp>
        <p:nvSpPr>
          <p:cNvPr id="20" name="Freeform 12">
            <a:extLst>
              <a:ext uri="{FF2B5EF4-FFF2-40B4-BE49-F238E27FC236}">
                <a16:creationId xmlns:a16="http://schemas.microsoft.com/office/drawing/2014/main" id="{A4E3C06E-55C2-451F-9B40-FC92E091B49C}"/>
              </a:ext>
            </a:extLst>
          </p:cNvPr>
          <p:cNvSpPr>
            <a:spLocks/>
          </p:cNvSpPr>
          <p:nvPr/>
        </p:nvSpPr>
        <p:spPr bwMode="auto">
          <a:xfrm>
            <a:off x="3194657" y="2659642"/>
            <a:ext cx="3828037" cy="3340100"/>
          </a:xfrm>
          <a:custGeom>
            <a:avLst/>
            <a:gdLst>
              <a:gd name="T0" fmla="*/ 0 w 1748"/>
              <a:gd name="T1" fmla="*/ 0 h 1552"/>
              <a:gd name="T2" fmla="*/ 2147483647 w 1748"/>
              <a:gd name="T3" fmla="*/ 2147483647 h 1552"/>
              <a:gd name="T4" fmla="*/ 2147483647 w 1748"/>
              <a:gd name="T5" fmla="*/ 2147483647 h 1552"/>
              <a:gd name="T6" fmla="*/ 2147483647 w 1748"/>
              <a:gd name="T7" fmla="*/ 2147483647 h 1552"/>
              <a:gd name="T8" fmla="*/ 2147483647 w 1748"/>
              <a:gd name="T9" fmla="*/ 2147483647 h 1552"/>
              <a:gd name="T10" fmla="*/ 2147483647 w 1748"/>
              <a:gd name="T11" fmla="*/ 2147483647 h 1552"/>
              <a:gd name="T12" fmla="*/ 0 60000 65536"/>
              <a:gd name="T13" fmla="*/ 0 60000 65536"/>
              <a:gd name="T14" fmla="*/ 0 60000 65536"/>
              <a:gd name="T15" fmla="*/ 0 60000 65536"/>
              <a:gd name="T16" fmla="*/ 0 60000 65536"/>
              <a:gd name="T17" fmla="*/ 0 60000 65536"/>
              <a:gd name="T18" fmla="*/ 0 w 1748"/>
              <a:gd name="T19" fmla="*/ 0 h 1552"/>
              <a:gd name="T20" fmla="*/ 1748 w 1748"/>
              <a:gd name="T21" fmla="*/ 1552 h 1552"/>
            </a:gdLst>
            <a:ahLst/>
            <a:cxnLst>
              <a:cxn ang="T12">
                <a:pos x="T0" y="T1"/>
              </a:cxn>
              <a:cxn ang="T13">
                <a:pos x="T2" y="T3"/>
              </a:cxn>
              <a:cxn ang="T14">
                <a:pos x="T4" y="T5"/>
              </a:cxn>
              <a:cxn ang="T15">
                <a:pos x="T6" y="T7"/>
              </a:cxn>
              <a:cxn ang="T16">
                <a:pos x="T8" y="T9"/>
              </a:cxn>
              <a:cxn ang="T17">
                <a:pos x="T10" y="T11"/>
              </a:cxn>
            </a:cxnLst>
            <a:rect l="T18" t="T19" r="T20" b="T21"/>
            <a:pathLst>
              <a:path w="1748" h="1552">
                <a:moveTo>
                  <a:pt x="0" y="0"/>
                </a:moveTo>
                <a:cubicBezTo>
                  <a:pt x="13" y="100"/>
                  <a:pt x="26" y="201"/>
                  <a:pt x="54" y="339"/>
                </a:cubicBezTo>
                <a:cubicBezTo>
                  <a:pt x="82" y="477"/>
                  <a:pt x="105" y="694"/>
                  <a:pt x="169" y="827"/>
                </a:cubicBezTo>
                <a:cubicBezTo>
                  <a:pt x="233" y="960"/>
                  <a:pt x="310" y="1044"/>
                  <a:pt x="440" y="1139"/>
                </a:cubicBezTo>
                <a:cubicBezTo>
                  <a:pt x="570" y="1234"/>
                  <a:pt x="731" y="1327"/>
                  <a:pt x="949" y="1396"/>
                </a:cubicBezTo>
                <a:cubicBezTo>
                  <a:pt x="1167" y="1465"/>
                  <a:pt x="1457" y="1508"/>
                  <a:pt x="1748" y="1552"/>
                </a:cubicBezTo>
              </a:path>
            </a:pathLst>
          </a:custGeom>
          <a:noFill/>
          <a:ln w="31750">
            <a:solidFill>
              <a:schemeClr val="accent3">
                <a:lumMod val="50000"/>
              </a:schemeClr>
            </a:solidFill>
            <a:round/>
            <a:headEnd/>
            <a:tailEnd/>
          </a:ln>
        </p:spPr>
        <p:txBody>
          <a:bodyPr/>
          <a:lstStyle/>
          <a:p>
            <a:endParaRPr lang="en-US">
              <a:latin typeface="Arial Narrow" panose="020B0606020202030204" pitchFamily="34" charset="0"/>
            </a:endParaRPr>
          </a:p>
        </p:txBody>
      </p:sp>
      <p:sp>
        <p:nvSpPr>
          <p:cNvPr id="21" name="Freeform 13">
            <a:extLst>
              <a:ext uri="{FF2B5EF4-FFF2-40B4-BE49-F238E27FC236}">
                <a16:creationId xmlns:a16="http://schemas.microsoft.com/office/drawing/2014/main" id="{486955A6-487A-4FEE-A381-61AB21B83716}"/>
              </a:ext>
            </a:extLst>
          </p:cNvPr>
          <p:cNvSpPr>
            <a:spLocks/>
          </p:cNvSpPr>
          <p:nvPr/>
        </p:nvSpPr>
        <p:spPr bwMode="auto">
          <a:xfrm>
            <a:off x="3208942" y="2475492"/>
            <a:ext cx="4891339" cy="3524250"/>
          </a:xfrm>
          <a:custGeom>
            <a:avLst/>
            <a:gdLst>
              <a:gd name="T0" fmla="*/ 0 w 2121"/>
              <a:gd name="T1" fmla="*/ 0 h 1592"/>
              <a:gd name="T2" fmla="*/ 2147483647 w 2121"/>
              <a:gd name="T3" fmla="*/ 2147483647 h 1592"/>
              <a:gd name="T4" fmla="*/ 2147483647 w 2121"/>
              <a:gd name="T5" fmla="*/ 2147483647 h 1592"/>
              <a:gd name="T6" fmla="*/ 2147483647 w 2121"/>
              <a:gd name="T7" fmla="*/ 2147483647 h 1592"/>
              <a:gd name="T8" fmla="*/ 2147483647 w 2121"/>
              <a:gd name="T9" fmla="*/ 2147483647 h 1592"/>
              <a:gd name="T10" fmla="*/ 2147483647 w 2121"/>
              <a:gd name="T11" fmla="*/ 2147483647 h 1592"/>
              <a:gd name="T12" fmla="*/ 2147483647 w 2121"/>
              <a:gd name="T13" fmla="*/ 2147483647 h 1592"/>
              <a:gd name="T14" fmla="*/ 0 60000 65536"/>
              <a:gd name="T15" fmla="*/ 0 60000 65536"/>
              <a:gd name="T16" fmla="*/ 0 60000 65536"/>
              <a:gd name="T17" fmla="*/ 0 60000 65536"/>
              <a:gd name="T18" fmla="*/ 0 60000 65536"/>
              <a:gd name="T19" fmla="*/ 0 60000 65536"/>
              <a:gd name="T20" fmla="*/ 0 60000 65536"/>
              <a:gd name="T21" fmla="*/ 0 w 2121"/>
              <a:gd name="T22" fmla="*/ 0 h 1592"/>
              <a:gd name="T23" fmla="*/ 2121 w 2121"/>
              <a:gd name="T24" fmla="*/ 1592 h 15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1" h="1592">
                <a:moveTo>
                  <a:pt x="0" y="0"/>
                </a:moveTo>
                <a:cubicBezTo>
                  <a:pt x="46" y="12"/>
                  <a:pt x="168" y="32"/>
                  <a:pt x="277" y="74"/>
                </a:cubicBezTo>
                <a:cubicBezTo>
                  <a:pt x="393" y="115"/>
                  <a:pt x="542" y="162"/>
                  <a:pt x="657" y="250"/>
                </a:cubicBezTo>
                <a:cubicBezTo>
                  <a:pt x="772" y="338"/>
                  <a:pt x="833" y="427"/>
                  <a:pt x="908" y="596"/>
                </a:cubicBezTo>
                <a:cubicBezTo>
                  <a:pt x="983" y="765"/>
                  <a:pt x="981" y="1019"/>
                  <a:pt x="1097" y="1165"/>
                </a:cubicBezTo>
                <a:cubicBezTo>
                  <a:pt x="1213" y="1311"/>
                  <a:pt x="1439" y="1419"/>
                  <a:pt x="1606" y="1477"/>
                </a:cubicBezTo>
                <a:cubicBezTo>
                  <a:pt x="1764" y="1531"/>
                  <a:pt x="2014" y="1568"/>
                  <a:pt x="2121" y="1592"/>
                </a:cubicBezTo>
              </a:path>
            </a:pathLst>
          </a:custGeom>
          <a:noFill/>
          <a:ln w="31750">
            <a:solidFill>
              <a:schemeClr val="accent5">
                <a:lumMod val="75000"/>
              </a:schemeClr>
            </a:solidFill>
            <a:round/>
            <a:headEnd/>
            <a:tailEnd/>
          </a:ln>
        </p:spPr>
        <p:txBody>
          <a:bodyPr/>
          <a:lstStyle/>
          <a:p>
            <a:endParaRPr lang="en-US">
              <a:latin typeface="Arial Narrow" panose="020B0606020202030204" pitchFamily="34" charset="0"/>
            </a:endParaRPr>
          </a:p>
        </p:txBody>
      </p:sp>
      <p:sp>
        <p:nvSpPr>
          <p:cNvPr id="22" name="Freeform 8">
            <a:extLst>
              <a:ext uri="{FF2B5EF4-FFF2-40B4-BE49-F238E27FC236}">
                <a16:creationId xmlns:a16="http://schemas.microsoft.com/office/drawing/2014/main" id="{C553B278-CF17-49AB-86E7-66BA97975D5C}"/>
              </a:ext>
            </a:extLst>
          </p:cNvPr>
          <p:cNvSpPr>
            <a:spLocks/>
          </p:cNvSpPr>
          <p:nvPr/>
        </p:nvSpPr>
        <p:spPr bwMode="auto">
          <a:xfrm>
            <a:off x="3186717" y="2192916"/>
            <a:ext cx="5486400" cy="3840480"/>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38100">
            <a:solidFill>
              <a:schemeClr val="bg1">
                <a:lumMod val="50000"/>
              </a:schemeClr>
            </a:solidFill>
            <a:round/>
            <a:headEnd type="triangle" w="med" len="lg"/>
            <a:tailEnd type="triangle" w="med" len="lg"/>
          </a:ln>
        </p:spPr>
        <p:txBody>
          <a:bodyPr/>
          <a:lstStyle/>
          <a:p>
            <a:endParaRPr lang="en-US">
              <a:latin typeface="Arial Narrow" panose="020B0606020202030204" pitchFamily="34" charset="0"/>
            </a:endParaRPr>
          </a:p>
        </p:txBody>
      </p:sp>
      <p:sp>
        <p:nvSpPr>
          <p:cNvPr id="23" name="Text Box 14">
            <a:extLst>
              <a:ext uri="{FF2B5EF4-FFF2-40B4-BE49-F238E27FC236}">
                <a16:creationId xmlns:a16="http://schemas.microsoft.com/office/drawing/2014/main" id="{14B0525E-D163-4698-8AC7-8DC313646782}"/>
              </a:ext>
            </a:extLst>
          </p:cNvPr>
          <p:cNvSpPr txBox="1">
            <a:spLocks noChangeArrowheads="1"/>
          </p:cNvSpPr>
          <p:nvPr/>
        </p:nvSpPr>
        <p:spPr bwMode="auto">
          <a:xfrm>
            <a:off x="3290901" y="5588428"/>
            <a:ext cx="1333698" cy="215444"/>
          </a:xfrm>
          <a:prstGeom prst="rect">
            <a:avLst/>
          </a:prstGeom>
          <a:solidFill>
            <a:schemeClr val="bg1"/>
          </a:solidFill>
          <a:ln w="9525">
            <a:noFill/>
            <a:miter lim="800000"/>
            <a:headEnd/>
            <a:tailEnd/>
          </a:ln>
        </p:spPr>
        <p:txBody>
          <a:bodyPr wrap="none" lIns="0" tIns="0" rIns="0" bIns="0">
            <a:spAutoFit/>
          </a:bodyPr>
          <a:lstStyle/>
          <a:p>
            <a:r>
              <a:rPr lang="en-US" sz="1400" b="1" dirty="0">
                <a:latin typeface="Arial Narrow" panose="020B0606020202030204" pitchFamily="34" charset="0"/>
              </a:rPr>
              <a:t>Convenience Store</a:t>
            </a:r>
          </a:p>
        </p:txBody>
      </p:sp>
      <p:sp>
        <p:nvSpPr>
          <p:cNvPr id="24" name="Text Box 15">
            <a:extLst>
              <a:ext uri="{FF2B5EF4-FFF2-40B4-BE49-F238E27FC236}">
                <a16:creationId xmlns:a16="http://schemas.microsoft.com/office/drawing/2014/main" id="{38D30A92-1D6C-40C2-A9D6-B701ADE7A44F}"/>
              </a:ext>
            </a:extLst>
          </p:cNvPr>
          <p:cNvSpPr txBox="1">
            <a:spLocks noChangeArrowheads="1"/>
          </p:cNvSpPr>
          <p:nvPr/>
        </p:nvSpPr>
        <p:spPr bwMode="auto">
          <a:xfrm>
            <a:off x="3534139" y="4748672"/>
            <a:ext cx="982641" cy="215444"/>
          </a:xfrm>
          <a:prstGeom prst="rect">
            <a:avLst/>
          </a:prstGeom>
          <a:solidFill>
            <a:schemeClr val="bg1"/>
          </a:solidFill>
          <a:ln w="9525">
            <a:noFill/>
            <a:miter lim="800000"/>
            <a:headEnd/>
            <a:tailEnd/>
          </a:ln>
        </p:spPr>
        <p:txBody>
          <a:bodyPr wrap="none" lIns="0" tIns="0" rIns="0" bIns="0">
            <a:spAutoFit/>
          </a:bodyPr>
          <a:lstStyle/>
          <a:p>
            <a:r>
              <a:rPr lang="en-US" sz="1400" b="1" dirty="0">
                <a:latin typeface="Arial Narrow" panose="020B0606020202030204" pitchFamily="34" charset="0"/>
              </a:rPr>
              <a:t>Grocery Store</a:t>
            </a:r>
          </a:p>
        </p:txBody>
      </p:sp>
      <p:sp>
        <p:nvSpPr>
          <p:cNvPr id="25" name="Text Box 16">
            <a:extLst>
              <a:ext uri="{FF2B5EF4-FFF2-40B4-BE49-F238E27FC236}">
                <a16:creationId xmlns:a16="http://schemas.microsoft.com/office/drawing/2014/main" id="{7836954C-08DF-4774-806D-F360FA1EC091}"/>
              </a:ext>
            </a:extLst>
          </p:cNvPr>
          <p:cNvSpPr txBox="1">
            <a:spLocks noChangeArrowheads="1"/>
          </p:cNvSpPr>
          <p:nvPr/>
        </p:nvSpPr>
        <p:spPr bwMode="auto">
          <a:xfrm>
            <a:off x="4050122" y="3040379"/>
            <a:ext cx="2140009" cy="215444"/>
          </a:xfrm>
          <a:prstGeom prst="rect">
            <a:avLst/>
          </a:prstGeom>
          <a:solidFill>
            <a:schemeClr val="bg1"/>
          </a:solidFill>
          <a:ln w="9525">
            <a:noFill/>
            <a:miter lim="800000"/>
            <a:headEnd/>
            <a:tailEnd/>
          </a:ln>
        </p:spPr>
        <p:txBody>
          <a:bodyPr wrap="none" lIns="0" tIns="0" rIns="0" bIns="0">
            <a:spAutoFit/>
          </a:bodyPr>
          <a:lstStyle/>
          <a:p>
            <a:r>
              <a:rPr lang="en-US" sz="1400" b="1" dirty="0">
                <a:latin typeface="Arial Narrow" panose="020B0606020202030204" pitchFamily="34" charset="0"/>
              </a:rPr>
              <a:t>Department Store / Superstore</a:t>
            </a:r>
          </a:p>
        </p:txBody>
      </p:sp>
      <p:cxnSp>
        <p:nvCxnSpPr>
          <p:cNvPr id="26" name="Straight Connector 25">
            <a:extLst>
              <a:ext uri="{FF2B5EF4-FFF2-40B4-BE49-F238E27FC236}">
                <a16:creationId xmlns:a16="http://schemas.microsoft.com/office/drawing/2014/main" id="{6AD284CA-A2AF-4FC1-B567-923F2D57A847}"/>
              </a:ext>
            </a:extLst>
          </p:cNvPr>
          <p:cNvCxnSpPr/>
          <p:nvPr/>
        </p:nvCxnSpPr>
        <p:spPr>
          <a:xfrm>
            <a:off x="3208942" y="4113156"/>
            <a:ext cx="530352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Box 16">
            <a:extLst>
              <a:ext uri="{FF2B5EF4-FFF2-40B4-BE49-F238E27FC236}">
                <a16:creationId xmlns:a16="http://schemas.microsoft.com/office/drawing/2014/main" id="{011CA4A9-F135-464F-861C-F5FDBEE407ED}"/>
              </a:ext>
            </a:extLst>
          </p:cNvPr>
          <p:cNvSpPr txBox="1">
            <a:spLocks noChangeArrowheads="1"/>
          </p:cNvSpPr>
          <p:nvPr/>
        </p:nvSpPr>
        <p:spPr bwMode="auto">
          <a:xfrm>
            <a:off x="7313711" y="3879010"/>
            <a:ext cx="884858" cy="215444"/>
          </a:xfrm>
          <a:prstGeom prst="rect">
            <a:avLst/>
          </a:prstGeom>
          <a:noFill/>
          <a:ln w="9525">
            <a:noFill/>
            <a:miter lim="800000"/>
            <a:headEnd/>
            <a:tailEnd/>
          </a:ln>
        </p:spPr>
        <p:txBody>
          <a:bodyPr wrap="none" lIns="0" tIns="0" rIns="0" bIns="0">
            <a:spAutoFit/>
          </a:bodyPr>
          <a:lstStyle/>
          <a:p>
            <a:r>
              <a:rPr lang="en-US" sz="1400" b="1" dirty="0">
                <a:latin typeface="Arial Narrow" panose="020B0606020202030204" pitchFamily="34" charset="0"/>
              </a:rPr>
              <a:t>E-commerce</a:t>
            </a:r>
          </a:p>
        </p:txBody>
      </p:sp>
    </p:spTree>
    <p:extLst>
      <p:ext uri="{BB962C8B-B14F-4D97-AF65-F5344CB8AC3E}">
        <p14:creationId xmlns:p14="http://schemas.microsoft.com/office/powerpoint/2010/main" val="73012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C0CC975A-EFF6-4DE8-A831-16817CE7A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682" y="85519"/>
            <a:ext cx="10137801" cy="6686961"/>
          </a:xfrm>
          <a:prstGeom prst="rect">
            <a:avLst/>
          </a:prstGeom>
        </p:spPr>
      </p:pic>
    </p:spTree>
    <p:extLst>
      <p:ext uri="{BB962C8B-B14F-4D97-AF65-F5344CB8AC3E}">
        <p14:creationId xmlns:p14="http://schemas.microsoft.com/office/powerpoint/2010/main" val="170011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A5DF-A3F3-4C74-B0D3-1A5CD2576E32}"/>
              </a:ext>
            </a:extLst>
          </p:cNvPr>
          <p:cNvSpPr>
            <a:spLocks noGrp="1"/>
          </p:cNvSpPr>
          <p:nvPr>
            <p:ph type="title"/>
          </p:nvPr>
        </p:nvSpPr>
        <p:spPr/>
        <p:txBody>
          <a:bodyPr/>
          <a:lstStyle/>
          <a:p>
            <a:endParaRPr lang="en-US"/>
          </a:p>
        </p:txBody>
      </p:sp>
      <p:pic>
        <p:nvPicPr>
          <p:cNvPr id="2050" name="Picture 2" descr="What the #BoycottCVS movement could mean for CVS and ultimately ...">
            <a:extLst>
              <a:ext uri="{FF2B5EF4-FFF2-40B4-BE49-F238E27FC236}">
                <a16:creationId xmlns:a16="http://schemas.microsoft.com/office/drawing/2014/main" id="{2BACCBED-EDDD-4327-AE01-49113E67C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0"/>
            <a:ext cx="8974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41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1111-E263-4DBC-A056-EAB810A9D272}"/>
              </a:ext>
            </a:extLst>
          </p:cNvPr>
          <p:cNvSpPr>
            <a:spLocks noGrp="1"/>
          </p:cNvSpPr>
          <p:nvPr>
            <p:ph type="title"/>
          </p:nvPr>
        </p:nvSpPr>
        <p:spPr/>
        <p:txBody>
          <a:bodyPr/>
          <a:lstStyle/>
          <a:p>
            <a:r>
              <a:rPr lang="en-US" dirty="0"/>
              <a:t>Location of 7 Eleven Convenience Stores, Central Tokyo</a:t>
            </a:r>
          </a:p>
        </p:txBody>
      </p:sp>
      <p:pic>
        <p:nvPicPr>
          <p:cNvPr id="3076" name="Picture 4" descr="seven-eleven-tokyo-otaku-area - What is popular in Japan right now!?">
            <a:extLst>
              <a:ext uri="{FF2B5EF4-FFF2-40B4-BE49-F238E27FC236}">
                <a16:creationId xmlns:a16="http://schemas.microsoft.com/office/drawing/2014/main" id="{1D79D91A-16A5-4C9D-9425-1D4E737CB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682" y="1382487"/>
            <a:ext cx="5328517" cy="531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04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CF0B-2624-4914-B1AB-A8EA2267DCE2}"/>
              </a:ext>
            </a:extLst>
          </p:cNvPr>
          <p:cNvSpPr>
            <a:spLocks noGrp="1"/>
          </p:cNvSpPr>
          <p:nvPr>
            <p:ph type="title"/>
          </p:nvPr>
        </p:nvSpPr>
        <p:spPr/>
        <p:txBody>
          <a:bodyPr/>
          <a:lstStyle/>
          <a:p>
            <a:r>
              <a:rPr lang="en-US" dirty="0"/>
              <a:t>Amazon Fulfillment Centers Network, c2020</a:t>
            </a:r>
          </a:p>
        </p:txBody>
      </p:sp>
      <p:pic>
        <p:nvPicPr>
          <p:cNvPr id="6" name="Picture 5" descr="A close up of a map&#10;&#10;Description automatically generated">
            <a:extLst>
              <a:ext uri="{FF2B5EF4-FFF2-40B4-BE49-F238E27FC236}">
                <a16:creationId xmlns:a16="http://schemas.microsoft.com/office/drawing/2014/main" id="{157AC8AF-1D31-4523-8F45-BD775F4A04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7360" y="1171017"/>
            <a:ext cx="9235440" cy="5686983"/>
          </a:xfrm>
          <a:prstGeom prst="rect">
            <a:avLst/>
          </a:prstGeom>
        </p:spPr>
      </p:pic>
      <p:sp>
        <p:nvSpPr>
          <p:cNvPr id="7" name="TextBox 6">
            <a:extLst>
              <a:ext uri="{FF2B5EF4-FFF2-40B4-BE49-F238E27FC236}">
                <a16:creationId xmlns:a16="http://schemas.microsoft.com/office/drawing/2014/main" id="{B85DC2BA-0F9E-4174-8EDD-E78D9A4D5CA5}"/>
              </a:ext>
            </a:extLst>
          </p:cNvPr>
          <p:cNvSpPr txBox="1"/>
          <p:nvPr/>
        </p:nvSpPr>
        <p:spPr>
          <a:xfrm>
            <a:off x="7898144" y="1186629"/>
            <a:ext cx="1367682" cy="369332"/>
          </a:xfrm>
          <a:prstGeom prst="rect">
            <a:avLst/>
          </a:prstGeom>
          <a:noFill/>
        </p:spPr>
        <p:txBody>
          <a:bodyPr wrap="none" rtlCol="0">
            <a:spAutoFit/>
          </a:bodyPr>
          <a:lstStyle/>
          <a:p>
            <a:r>
              <a:rPr lang="en-US" b="1" dirty="0"/>
              <a:t>187 Facilities</a:t>
            </a:r>
          </a:p>
        </p:txBody>
      </p:sp>
      <p:cxnSp>
        <p:nvCxnSpPr>
          <p:cNvPr id="8" name="Straight Connector 7">
            <a:extLst>
              <a:ext uri="{FF2B5EF4-FFF2-40B4-BE49-F238E27FC236}">
                <a16:creationId xmlns:a16="http://schemas.microsoft.com/office/drawing/2014/main" id="{1F791ADA-7C66-4208-A33B-85983075F8CD}"/>
              </a:ext>
            </a:extLst>
          </p:cNvPr>
          <p:cNvCxnSpPr/>
          <p:nvPr/>
        </p:nvCxnSpPr>
        <p:spPr>
          <a:xfrm>
            <a:off x="9585716" y="6612009"/>
            <a:ext cx="109728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79CBEC-6481-48E7-A5D3-8787333B329E}"/>
              </a:ext>
            </a:extLst>
          </p:cNvPr>
          <p:cNvSpPr txBox="1"/>
          <p:nvPr/>
        </p:nvSpPr>
        <p:spPr>
          <a:xfrm>
            <a:off x="9381388" y="6372679"/>
            <a:ext cx="447238" cy="153888"/>
          </a:xfrm>
          <a:prstGeom prst="rect">
            <a:avLst/>
          </a:prstGeom>
          <a:noFill/>
        </p:spPr>
        <p:txBody>
          <a:bodyPr wrap="none" lIns="0" tIns="0" rIns="0" bIns="0" rtlCol="0">
            <a:spAutoFit/>
          </a:bodyPr>
          <a:lstStyle/>
          <a:p>
            <a:r>
              <a:rPr lang="en-US" sz="1000" dirty="0">
                <a:latin typeface="Arial Narrow" panose="020B0606020202030204" pitchFamily="34" charset="0"/>
              </a:rPr>
              <a:t>Clustered</a:t>
            </a:r>
          </a:p>
        </p:txBody>
      </p:sp>
      <p:sp>
        <p:nvSpPr>
          <p:cNvPr id="10" name="TextBox 9">
            <a:extLst>
              <a:ext uri="{FF2B5EF4-FFF2-40B4-BE49-F238E27FC236}">
                <a16:creationId xmlns:a16="http://schemas.microsoft.com/office/drawing/2014/main" id="{E39F5127-AA10-4493-9302-F0FBE7654929}"/>
              </a:ext>
            </a:extLst>
          </p:cNvPr>
          <p:cNvSpPr txBox="1"/>
          <p:nvPr/>
        </p:nvSpPr>
        <p:spPr>
          <a:xfrm>
            <a:off x="10476778" y="6372679"/>
            <a:ext cx="394339" cy="153888"/>
          </a:xfrm>
          <a:prstGeom prst="rect">
            <a:avLst/>
          </a:prstGeom>
          <a:noFill/>
        </p:spPr>
        <p:txBody>
          <a:bodyPr wrap="none" lIns="0" tIns="0" rIns="0" bIns="0" rtlCol="0">
            <a:spAutoFit/>
          </a:bodyPr>
          <a:lstStyle/>
          <a:p>
            <a:r>
              <a:rPr lang="en-US" sz="1000" dirty="0">
                <a:latin typeface="Arial Narrow" panose="020B0606020202030204" pitchFamily="34" charset="0"/>
              </a:rPr>
              <a:t>Random</a:t>
            </a:r>
          </a:p>
        </p:txBody>
      </p:sp>
      <p:sp>
        <p:nvSpPr>
          <p:cNvPr id="11" name="Oval 10">
            <a:extLst>
              <a:ext uri="{FF2B5EF4-FFF2-40B4-BE49-F238E27FC236}">
                <a16:creationId xmlns:a16="http://schemas.microsoft.com/office/drawing/2014/main" id="{E587D7E8-F45E-40F6-A68B-FD316D1A3306}"/>
              </a:ext>
            </a:extLst>
          </p:cNvPr>
          <p:cNvSpPr/>
          <p:nvPr/>
        </p:nvSpPr>
        <p:spPr>
          <a:xfrm>
            <a:off x="9791324" y="6541560"/>
            <a:ext cx="140896" cy="140896"/>
          </a:xfrm>
          <a:prstGeom prst="ellipse">
            <a:avLst/>
          </a:prstGeom>
          <a:solidFill>
            <a:srgbClr val="00A9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0F05C7-C276-422C-9B45-B361A06753C5}"/>
              </a:ext>
            </a:extLst>
          </p:cNvPr>
          <p:cNvSpPr txBox="1"/>
          <p:nvPr/>
        </p:nvSpPr>
        <p:spPr>
          <a:xfrm>
            <a:off x="9760783" y="6675961"/>
            <a:ext cx="201978" cy="153888"/>
          </a:xfrm>
          <a:prstGeom prst="rect">
            <a:avLst/>
          </a:prstGeom>
          <a:noFill/>
        </p:spPr>
        <p:txBody>
          <a:bodyPr wrap="none" lIns="0" tIns="0" rIns="0" bIns="0" rtlCol="0">
            <a:spAutoFit/>
          </a:bodyPr>
          <a:lstStyle/>
          <a:p>
            <a:r>
              <a:rPr lang="en-US" sz="1000" dirty="0">
                <a:latin typeface="Arial Narrow" panose="020B0606020202030204" pitchFamily="34" charset="0"/>
              </a:rPr>
              <a:t>0.28</a:t>
            </a:r>
          </a:p>
        </p:txBody>
      </p:sp>
    </p:spTree>
    <p:extLst>
      <p:ext uri="{BB962C8B-B14F-4D97-AF65-F5344CB8AC3E}">
        <p14:creationId xmlns:p14="http://schemas.microsoft.com/office/powerpoint/2010/main" val="289380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lstStyle/>
          <a:p>
            <a:pPr eaLnBrk="1" hangingPunct="1">
              <a:defRPr/>
            </a:pPr>
            <a:r>
              <a:rPr lang="en-US" dirty="0"/>
              <a:t>Conditions of Usage</a:t>
            </a:r>
          </a:p>
        </p:txBody>
      </p:sp>
      <p:sp>
        <p:nvSpPr>
          <p:cNvPr id="10243" name="Rectangle 3"/>
          <p:cNvSpPr>
            <a:spLocks noGrp="1" noChangeArrowheads="1"/>
          </p:cNvSpPr>
          <p:nvPr>
            <p:ph idx="1"/>
          </p:nvPr>
        </p:nvSpPr>
        <p:spPr/>
        <p:txBody>
          <a:bodyPr/>
          <a:lstStyle/>
          <a:p>
            <a:pPr eaLnBrk="1" hangingPunct="1"/>
            <a:r>
              <a:rPr lang="en-US" dirty="0"/>
              <a:t>For personal and classroom use only</a:t>
            </a:r>
          </a:p>
          <a:p>
            <a:pPr lvl="1" eaLnBrk="1" hangingPunct="1"/>
            <a:r>
              <a:rPr lang="en-US" dirty="0"/>
              <a:t>Excludes any other forms of communication such as conference presentations, published reports and papers.</a:t>
            </a:r>
          </a:p>
          <a:p>
            <a:pPr eaLnBrk="1" hangingPunct="1"/>
            <a:r>
              <a:rPr lang="en-US" dirty="0"/>
              <a:t>No modification and redistribution permitted</a:t>
            </a:r>
          </a:p>
          <a:p>
            <a:pPr lvl="1" eaLnBrk="1" hangingPunct="1"/>
            <a:r>
              <a:rPr lang="en-US" dirty="0"/>
              <a:t>Cannot be published, in whole or in part, in any form (printed or electronic) and on any media without consent.</a:t>
            </a:r>
          </a:p>
          <a:p>
            <a:pPr eaLnBrk="1" hangingPunct="1"/>
            <a:r>
              <a:rPr lang="en-US" dirty="0"/>
              <a:t>Citation</a:t>
            </a:r>
          </a:p>
          <a:p>
            <a:pPr lvl="1" eaLnBrk="1" hangingPunct="1"/>
            <a:r>
              <a:rPr lang="en-US" dirty="0"/>
              <a:t>Dr. Jean-Paul Rodrigue, Dept. of Global Studies &amp; Geography, Hofstra University.</a:t>
            </a:r>
          </a:p>
        </p:txBody>
      </p:sp>
    </p:spTree>
    <p:extLst>
      <p:ext uri="{BB962C8B-B14F-4D97-AF65-F5344CB8AC3E}">
        <p14:creationId xmlns:p14="http://schemas.microsoft.com/office/powerpoint/2010/main" val="15416857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3"/>
          <p:cNvSpPr>
            <a:spLocks noGrp="1" noChangeArrowheads="1"/>
          </p:cNvSpPr>
          <p:nvPr>
            <p:ph type="title"/>
          </p:nvPr>
        </p:nvSpPr>
        <p:spPr/>
        <p:txBody>
          <a:bodyPr/>
          <a:lstStyle/>
          <a:p>
            <a:pPr eaLnBrk="1" hangingPunct="1"/>
            <a:r>
              <a:rPr lang="en-US" dirty="0"/>
              <a:t>3. The Spatial Setting of Market Areas</a:t>
            </a:r>
          </a:p>
        </p:txBody>
      </p:sp>
      <p:sp>
        <p:nvSpPr>
          <p:cNvPr id="49" name="Action Button: Document 48" title="Read this Web Page">
            <a:hlinkClick r:id="rId3" highlightClick="1"/>
            <a:extLst>
              <a:ext uri="{FF2B5EF4-FFF2-40B4-BE49-F238E27FC236}">
                <a16:creationId xmlns:a16="http://schemas.microsoft.com/office/drawing/2014/main" id="{0816CD84-EC93-4206-B647-E05C258A9552}"/>
              </a:ext>
            </a:extLst>
          </p:cNvPr>
          <p:cNvSpPr/>
          <p:nvPr/>
        </p:nvSpPr>
        <p:spPr bwMode="auto">
          <a:xfrm>
            <a:off x="8029575" y="328586"/>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50" name="TextBox 49">
            <a:extLst>
              <a:ext uri="{FF2B5EF4-FFF2-40B4-BE49-F238E27FC236}">
                <a16:creationId xmlns:a16="http://schemas.microsoft.com/office/drawing/2014/main" id="{70890689-0500-460A-96CE-A3462A171A4F}"/>
              </a:ext>
            </a:extLst>
          </p:cNvPr>
          <p:cNvSpPr txBox="1"/>
          <p:nvPr/>
        </p:nvSpPr>
        <p:spPr>
          <a:xfrm>
            <a:off x="8632892" y="389796"/>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97" name="Oval 83">
            <a:extLst>
              <a:ext uri="{FF2B5EF4-FFF2-40B4-BE49-F238E27FC236}">
                <a16:creationId xmlns:a16="http://schemas.microsoft.com/office/drawing/2014/main" id="{9AD1014B-4406-4AF7-A2F3-27F100023D75}"/>
              </a:ext>
            </a:extLst>
          </p:cNvPr>
          <p:cNvSpPr>
            <a:spLocks noChangeArrowheads="1"/>
          </p:cNvSpPr>
          <p:nvPr/>
        </p:nvSpPr>
        <p:spPr bwMode="auto">
          <a:xfrm>
            <a:off x="3175663" y="4243755"/>
            <a:ext cx="779463" cy="782638"/>
          </a:xfrm>
          <a:prstGeom prst="ellipse">
            <a:avLst/>
          </a:prstGeom>
          <a:solidFill>
            <a:schemeClr val="bg2"/>
          </a:solidFill>
          <a:ln w="15875">
            <a:noFill/>
            <a:prstDash val="dash"/>
            <a:round/>
            <a:headEnd/>
            <a:tailEnd/>
          </a:ln>
        </p:spPr>
        <p:txBody>
          <a:bodyPr/>
          <a:lstStyle/>
          <a:p>
            <a:endParaRPr lang="en-US">
              <a:latin typeface="Arial Narrow" pitchFamily="34" charset="0"/>
            </a:endParaRPr>
          </a:p>
        </p:txBody>
      </p:sp>
      <p:sp>
        <p:nvSpPr>
          <p:cNvPr id="98" name="Oval 84">
            <a:extLst>
              <a:ext uri="{FF2B5EF4-FFF2-40B4-BE49-F238E27FC236}">
                <a16:creationId xmlns:a16="http://schemas.microsoft.com/office/drawing/2014/main" id="{7C3EE140-9B7E-4617-AAFD-F10AD62038FC}"/>
              </a:ext>
            </a:extLst>
          </p:cNvPr>
          <p:cNvSpPr>
            <a:spLocks noChangeArrowheads="1"/>
          </p:cNvSpPr>
          <p:nvPr/>
        </p:nvSpPr>
        <p:spPr bwMode="auto">
          <a:xfrm>
            <a:off x="3175663" y="4880343"/>
            <a:ext cx="779463" cy="781050"/>
          </a:xfrm>
          <a:prstGeom prst="ellipse">
            <a:avLst/>
          </a:prstGeom>
          <a:solidFill>
            <a:schemeClr val="bg2"/>
          </a:solidFill>
          <a:ln w="15875">
            <a:noFill/>
            <a:prstDash val="dash"/>
            <a:round/>
            <a:headEnd/>
            <a:tailEnd/>
          </a:ln>
        </p:spPr>
        <p:txBody>
          <a:bodyPr/>
          <a:lstStyle/>
          <a:p>
            <a:endParaRPr lang="en-US">
              <a:latin typeface="Arial Narrow" pitchFamily="34" charset="0"/>
            </a:endParaRPr>
          </a:p>
        </p:txBody>
      </p:sp>
      <p:sp>
        <p:nvSpPr>
          <p:cNvPr id="99" name="Oval 85">
            <a:extLst>
              <a:ext uri="{FF2B5EF4-FFF2-40B4-BE49-F238E27FC236}">
                <a16:creationId xmlns:a16="http://schemas.microsoft.com/office/drawing/2014/main" id="{1F27F56A-4B13-437A-AE78-E31EC043B897}"/>
              </a:ext>
            </a:extLst>
          </p:cNvPr>
          <p:cNvSpPr>
            <a:spLocks noChangeArrowheads="1"/>
          </p:cNvSpPr>
          <p:nvPr/>
        </p:nvSpPr>
        <p:spPr bwMode="auto">
          <a:xfrm>
            <a:off x="2623213" y="4561256"/>
            <a:ext cx="777875" cy="784225"/>
          </a:xfrm>
          <a:prstGeom prst="ellipse">
            <a:avLst/>
          </a:prstGeom>
          <a:solidFill>
            <a:schemeClr val="bg2"/>
          </a:solidFill>
          <a:ln w="15875">
            <a:noFill/>
            <a:prstDash val="dash"/>
            <a:round/>
            <a:headEnd/>
            <a:tailEnd/>
          </a:ln>
        </p:spPr>
        <p:txBody>
          <a:bodyPr/>
          <a:lstStyle/>
          <a:p>
            <a:endParaRPr lang="en-US">
              <a:latin typeface="Arial Narrow" pitchFamily="34" charset="0"/>
            </a:endParaRPr>
          </a:p>
        </p:txBody>
      </p:sp>
      <p:sp>
        <p:nvSpPr>
          <p:cNvPr id="100" name="Oval 86">
            <a:extLst>
              <a:ext uri="{FF2B5EF4-FFF2-40B4-BE49-F238E27FC236}">
                <a16:creationId xmlns:a16="http://schemas.microsoft.com/office/drawing/2014/main" id="{DC5AF76F-3B17-4039-AA0E-9F5E185F6DF2}"/>
              </a:ext>
            </a:extLst>
          </p:cNvPr>
          <p:cNvSpPr>
            <a:spLocks noChangeArrowheads="1"/>
          </p:cNvSpPr>
          <p:nvPr/>
        </p:nvSpPr>
        <p:spPr bwMode="auto">
          <a:xfrm>
            <a:off x="2623213" y="5197844"/>
            <a:ext cx="777875" cy="782637"/>
          </a:xfrm>
          <a:prstGeom prst="ellipse">
            <a:avLst/>
          </a:prstGeom>
          <a:solidFill>
            <a:schemeClr val="bg2"/>
          </a:solidFill>
          <a:ln w="15875">
            <a:noFill/>
            <a:prstDash val="dash"/>
            <a:round/>
            <a:headEnd/>
            <a:tailEnd/>
          </a:ln>
        </p:spPr>
        <p:txBody>
          <a:bodyPr/>
          <a:lstStyle/>
          <a:p>
            <a:endParaRPr lang="en-US">
              <a:latin typeface="Arial Narrow" pitchFamily="34" charset="0"/>
            </a:endParaRPr>
          </a:p>
        </p:txBody>
      </p:sp>
      <p:sp>
        <p:nvSpPr>
          <p:cNvPr id="101" name="Oval 87">
            <a:extLst>
              <a:ext uri="{FF2B5EF4-FFF2-40B4-BE49-F238E27FC236}">
                <a16:creationId xmlns:a16="http://schemas.microsoft.com/office/drawing/2014/main" id="{0BC71D6E-69B8-4A37-9980-2F5BFE2C0805}"/>
              </a:ext>
            </a:extLst>
          </p:cNvPr>
          <p:cNvSpPr>
            <a:spLocks noChangeArrowheads="1"/>
          </p:cNvSpPr>
          <p:nvPr/>
        </p:nvSpPr>
        <p:spPr bwMode="auto">
          <a:xfrm>
            <a:off x="3175663" y="5515344"/>
            <a:ext cx="779463" cy="782637"/>
          </a:xfrm>
          <a:prstGeom prst="ellipse">
            <a:avLst/>
          </a:prstGeom>
          <a:solidFill>
            <a:schemeClr val="bg2"/>
          </a:solidFill>
          <a:ln w="15875">
            <a:noFill/>
            <a:prstDash val="dash"/>
            <a:round/>
            <a:headEnd/>
            <a:tailEnd/>
          </a:ln>
        </p:spPr>
        <p:txBody>
          <a:bodyPr/>
          <a:lstStyle/>
          <a:p>
            <a:endParaRPr lang="en-US">
              <a:latin typeface="Arial Narrow" pitchFamily="34" charset="0"/>
            </a:endParaRPr>
          </a:p>
        </p:txBody>
      </p:sp>
      <p:sp>
        <p:nvSpPr>
          <p:cNvPr id="102" name="Oval 88">
            <a:extLst>
              <a:ext uri="{FF2B5EF4-FFF2-40B4-BE49-F238E27FC236}">
                <a16:creationId xmlns:a16="http://schemas.microsoft.com/office/drawing/2014/main" id="{E725E481-34D8-42B4-AFFB-07B4125A5990}"/>
              </a:ext>
            </a:extLst>
          </p:cNvPr>
          <p:cNvSpPr>
            <a:spLocks noChangeArrowheads="1"/>
          </p:cNvSpPr>
          <p:nvPr/>
        </p:nvSpPr>
        <p:spPr bwMode="auto">
          <a:xfrm>
            <a:off x="3731287" y="5197844"/>
            <a:ext cx="781050" cy="782637"/>
          </a:xfrm>
          <a:prstGeom prst="ellipse">
            <a:avLst/>
          </a:prstGeom>
          <a:solidFill>
            <a:schemeClr val="bg2"/>
          </a:solidFill>
          <a:ln w="15875">
            <a:noFill/>
            <a:prstDash val="dash"/>
            <a:round/>
            <a:headEnd/>
            <a:tailEnd/>
          </a:ln>
        </p:spPr>
        <p:txBody>
          <a:bodyPr/>
          <a:lstStyle/>
          <a:p>
            <a:endParaRPr lang="en-US">
              <a:latin typeface="Arial Narrow" pitchFamily="34" charset="0"/>
            </a:endParaRPr>
          </a:p>
        </p:txBody>
      </p:sp>
      <p:sp>
        <p:nvSpPr>
          <p:cNvPr id="103" name="Oval 89">
            <a:extLst>
              <a:ext uri="{FF2B5EF4-FFF2-40B4-BE49-F238E27FC236}">
                <a16:creationId xmlns:a16="http://schemas.microsoft.com/office/drawing/2014/main" id="{320C3AC6-B44E-4C4F-B6B3-358B2EAEACEE}"/>
              </a:ext>
            </a:extLst>
          </p:cNvPr>
          <p:cNvSpPr>
            <a:spLocks noChangeArrowheads="1"/>
          </p:cNvSpPr>
          <p:nvPr/>
        </p:nvSpPr>
        <p:spPr bwMode="auto">
          <a:xfrm>
            <a:off x="3731287" y="4561256"/>
            <a:ext cx="781050" cy="784225"/>
          </a:xfrm>
          <a:prstGeom prst="ellipse">
            <a:avLst/>
          </a:prstGeom>
          <a:solidFill>
            <a:schemeClr val="bg2"/>
          </a:solidFill>
          <a:ln w="15875">
            <a:noFill/>
            <a:prstDash val="dash"/>
            <a:round/>
            <a:headEnd/>
            <a:tailEnd/>
          </a:ln>
        </p:spPr>
        <p:txBody>
          <a:bodyPr/>
          <a:lstStyle/>
          <a:p>
            <a:endParaRPr lang="en-US">
              <a:latin typeface="Arial Narrow" pitchFamily="34" charset="0"/>
            </a:endParaRPr>
          </a:p>
        </p:txBody>
      </p:sp>
      <p:sp>
        <p:nvSpPr>
          <p:cNvPr id="104" name="Oval 6">
            <a:extLst>
              <a:ext uri="{FF2B5EF4-FFF2-40B4-BE49-F238E27FC236}">
                <a16:creationId xmlns:a16="http://schemas.microsoft.com/office/drawing/2014/main" id="{AA798FF5-79B3-490F-A73A-7C886F950CBC}"/>
              </a:ext>
            </a:extLst>
          </p:cNvPr>
          <p:cNvSpPr>
            <a:spLocks noChangeArrowheads="1"/>
          </p:cNvSpPr>
          <p:nvPr/>
        </p:nvSpPr>
        <p:spPr bwMode="auto">
          <a:xfrm>
            <a:off x="3175663" y="4243755"/>
            <a:ext cx="779463" cy="782638"/>
          </a:xfrm>
          <a:prstGeom prst="ellipse">
            <a:avLst/>
          </a:prstGeom>
          <a:noFill/>
          <a:ln w="15875">
            <a:solidFill>
              <a:srgbClr val="808080"/>
            </a:solidFill>
            <a:prstDash val="dash"/>
            <a:round/>
            <a:headEnd/>
            <a:tailEnd/>
          </a:ln>
        </p:spPr>
        <p:txBody>
          <a:bodyPr/>
          <a:lstStyle/>
          <a:p>
            <a:endParaRPr lang="en-US">
              <a:latin typeface="Arial Narrow" pitchFamily="34" charset="0"/>
            </a:endParaRPr>
          </a:p>
        </p:txBody>
      </p:sp>
      <p:sp>
        <p:nvSpPr>
          <p:cNvPr id="105" name="Oval 7">
            <a:extLst>
              <a:ext uri="{FF2B5EF4-FFF2-40B4-BE49-F238E27FC236}">
                <a16:creationId xmlns:a16="http://schemas.microsoft.com/office/drawing/2014/main" id="{3F4F3649-F048-4484-92A6-72747C1DBE3A}"/>
              </a:ext>
            </a:extLst>
          </p:cNvPr>
          <p:cNvSpPr>
            <a:spLocks noChangeArrowheads="1"/>
          </p:cNvSpPr>
          <p:nvPr/>
        </p:nvSpPr>
        <p:spPr bwMode="auto">
          <a:xfrm>
            <a:off x="3494750" y="4561255"/>
            <a:ext cx="146050" cy="147638"/>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06" name="Oval 8">
            <a:extLst>
              <a:ext uri="{FF2B5EF4-FFF2-40B4-BE49-F238E27FC236}">
                <a16:creationId xmlns:a16="http://schemas.microsoft.com/office/drawing/2014/main" id="{90F5EDA0-8648-4BD7-9C11-B080A33697E9}"/>
              </a:ext>
            </a:extLst>
          </p:cNvPr>
          <p:cNvSpPr>
            <a:spLocks noChangeArrowheads="1"/>
          </p:cNvSpPr>
          <p:nvPr/>
        </p:nvSpPr>
        <p:spPr bwMode="auto">
          <a:xfrm>
            <a:off x="3175663" y="4880343"/>
            <a:ext cx="779463" cy="781050"/>
          </a:xfrm>
          <a:prstGeom prst="ellipse">
            <a:avLst/>
          </a:prstGeom>
          <a:noFill/>
          <a:ln w="15875">
            <a:solidFill>
              <a:srgbClr val="808080"/>
            </a:solidFill>
            <a:prstDash val="dash"/>
            <a:round/>
            <a:headEnd/>
            <a:tailEnd/>
          </a:ln>
        </p:spPr>
        <p:txBody>
          <a:bodyPr/>
          <a:lstStyle/>
          <a:p>
            <a:endParaRPr lang="en-US">
              <a:latin typeface="Arial Narrow" pitchFamily="34" charset="0"/>
            </a:endParaRPr>
          </a:p>
        </p:txBody>
      </p:sp>
      <p:sp>
        <p:nvSpPr>
          <p:cNvPr id="107" name="Oval 9">
            <a:extLst>
              <a:ext uri="{FF2B5EF4-FFF2-40B4-BE49-F238E27FC236}">
                <a16:creationId xmlns:a16="http://schemas.microsoft.com/office/drawing/2014/main" id="{5BC76CDA-A1BC-4CC0-B537-13683508CD86}"/>
              </a:ext>
            </a:extLst>
          </p:cNvPr>
          <p:cNvSpPr>
            <a:spLocks noChangeArrowheads="1"/>
          </p:cNvSpPr>
          <p:nvPr/>
        </p:nvSpPr>
        <p:spPr bwMode="auto">
          <a:xfrm>
            <a:off x="3494750" y="5197844"/>
            <a:ext cx="146050" cy="147637"/>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08" name="Oval 10">
            <a:extLst>
              <a:ext uri="{FF2B5EF4-FFF2-40B4-BE49-F238E27FC236}">
                <a16:creationId xmlns:a16="http://schemas.microsoft.com/office/drawing/2014/main" id="{B0F5CBE8-17F2-416D-B45B-117029C9E1A1}"/>
              </a:ext>
            </a:extLst>
          </p:cNvPr>
          <p:cNvSpPr>
            <a:spLocks noChangeArrowheads="1"/>
          </p:cNvSpPr>
          <p:nvPr/>
        </p:nvSpPr>
        <p:spPr bwMode="auto">
          <a:xfrm>
            <a:off x="2623213" y="4561256"/>
            <a:ext cx="777875" cy="784225"/>
          </a:xfrm>
          <a:prstGeom prst="ellipse">
            <a:avLst/>
          </a:prstGeom>
          <a:noFill/>
          <a:ln w="15875">
            <a:solidFill>
              <a:srgbClr val="808080"/>
            </a:solidFill>
            <a:prstDash val="dash"/>
            <a:round/>
            <a:headEnd/>
            <a:tailEnd/>
          </a:ln>
        </p:spPr>
        <p:txBody>
          <a:bodyPr/>
          <a:lstStyle/>
          <a:p>
            <a:endParaRPr lang="en-US">
              <a:latin typeface="Arial Narrow" pitchFamily="34" charset="0"/>
            </a:endParaRPr>
          </a:p>
        </p:txBody>
      </p:sp>
      <p:sp>
        <p:nvSpPr>
          <p:cNvPr id="109" name="Oval 11">
            <a:extLst>
              <a:ext uri="{FF2B5EF4-FFF2-40B4-BE49-F238E27FC236}">
                <a16:creationId xmlns:a16="http://schemas.microsoft.com/office/drawing/2014/main" id="{6998B325-40BD-44A5-A159-F420956B15EB}"/>
              </a:ext>
            </a:extLst>
          </p:cNvPr>
          <p:cNvSpPr>
            <a:spLocks noChangeArrowheads="1"/>
          </p:cNvSpPr>
          <p:nvPr/>
        </p:nvSpPr>
        <p:spPr bwMode="auto">
          <a:xfrm>
            <a:off x="2939125" y="4880343"/>
            <a:ext cx="144462" cy="146050"/>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10" name="Oval 12">
            <a:extLst>
              <a:ext uri="{FF2B5EF4-FFF2-40B4-BE49-F238E27FC236}">
                <a16:creationId xmlns:a16="http://schemas.microsoft.com/office/drawing/2014/main" id="{FBBCCDDC-285A-4912-A975-B8EA7388BE90}"/>
              </a:ext>
            </a:extLst>
          </p:cNvPr>
          <p:cNvSpPr>
            <a:spLocks noChangeArrowheads="1"/>
          </p:cNvSpPr>
          <p:nvPr/>
        </p:nvSpPr>
        <p:spPr bwMode="auto">
          <a:xfrm>
            <a:off x="2623213" y="5197844"/>
            <a:ext cx="777875" cy="782637"/>
          </a:xfrm>
          <a:prstGeom prst="ellipse">
            <a:avLst/>
          </a:prstGeom>
          <a:noFill/>
          <a:ln w="15875">
            <a:solidFill>
              <a:srgbClr val="808080"/>
            </a:solidFill>
            <a:prstDash val="dash"/>
            <a:round/>
            <a:headEnd/>
            <a:tailEnd/>
          </a:ln>
        </p:spPr>
        <p:txBody>
          <a:bodyPr/>
          <a:lstStyle/>
          <a:p>
            <a:endParaRPr lang="en-US">
              <a:latin typeface="Arial Narrow" pitchFamily="34" charset="0"/>
            </a:endParaRPr>
          </a:p>
        </p:txBody>
      </p:sp>
      <p:sp>
        <p:nvSpPr>
          <p:cNvPr id="111" name="Oval 13">
            <a:extLst>
              <a:ext uri="{FF2B5EF4-FFF2-40B4-BE49-F238E27FC236}">
                <a16:creationId xmlns:a16="http://schemas.microsoft.com/office/drawing/2014/main" id="{BCA98F17-F1E2-4309-B862-3F374A021885}"/>
              </a:ext>
            </a:extLst>
          </p:cNvPr>
          <p:cNvSpPr>
            <a:spLocks noChangeArrowheads="1"/>
          </p:cNvSpPr>
          <p:nvPr/>
        </p:nvSpPr>
        <p:spPr bwMode="auto">
          <a:xfrm>
            <a:off x="2939125" y="5515343"/>
            <a:ext cx="144462" cy="146050"/>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12" name="Oval 14">
            <a:extLst>
              <a:ext uri="{FF2B5EF4-FFF2-40B4-BE49-F238E27FC236}">
                <a16:creationId xmlns:a16="http://schemas.microsoft.com/office/drawing/2014/main" id="{AAA490AD-B25E-46FA-B864-F8C2FD776055}"/>
              </a:ext>
            </a:extLst>
          </p:cNvPr>
          <p:cNvSpPr>
            <a:spLocks noChangeArrowheads="1"/>
          </p:cNvSpPr>
          <p:nvPr/>
        </p:nvSpPr>
        <p:spPr bwMode="auto">
          <a:xfrm>
            <a:off x="3175663" y="5515344"/>
            <a:ext cx="779463" cy="782637"/>
          </a:xfrm>
          <a:prstGeom prst="ellipse">
            <a:avLst/>
          </a:prstGeom>
          <a:noFill/>
          <a:ln w="15875">
            <a:solidFill>
              <a:srgbClr val="808080"/>
            </a:solidFill>
            <a:prstDash val="dash"/>
            <a:round/>
            <a:headEnd/>
            <a:tailEnd/>
          </a:ln>
        </p:spPr>
        <p:txBody>
          <a:bodyPr/>
          <a:lstStyle/>
          <a:p>
            <a:endParaRPr lang="en-US">
              <a:latin typeface="Arial Narrow" pitchFamily="34" charset="0"/>
            </a:endParaRPr>
          </a:p>
        </p:txBody>
      </p:sp>
      <p:sp>
        <p:nvSpPr>
          <p:cNvPr id="113" name="Oval 15">
            <a:extLst>
              <a:ext uri="{FF2B5EF4-FFF2-40B4-BE49-F238E27FC236}">
                <a16:creationId xmlns:a16="http://schemas.microsoft.com/office/drawing/2014/main" id="{AA642BEC-2C0E-4946-83AA-2883FFDB0816}"/>
              </a:ext>
            </a:extLst>
          </p:cNvPr>
          <p:cNvSpPr>
            <a:spLocks noChangeArrowheads="1"/>
          </p:cNvSpPr>
          <p:nvPr/>
        </p:nvSpPr>
        <p:spPr bwMode="auto">
          <a:xfrm>
            <a:off x="3494750" y="5832844"/>
            <a:ext cx="146050" cy="147637"/>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14" name="Oval 16">
            <a:extLst>
              <a:ext uri="{FF2B5EF4-FFF2-40B4-BE49-F238E27FC236}">
                <a16:creationId xmlns:a16="http://schemas.microsoft.com/office/drawing/2014/main" id="{0D55C972-EC9E-4960-842B-47BAE5F70A28}"/>
              </a:ext>
            </a:extLst>
          </p:cNvPr>
          <p:cNvSpPr>
            <a:spLocks noChangeArrowheads="1"/>
          </p:cNvSpPr>
          <p:nvPr/>
        </p:nvSpPr>
        <p:spPr bwMode="auto">
          <a:xfrm>
            <a:off x="3731287" y="5197844"/>
            <a:ext cx="781050" cy="782637"/>
          </a:xfrm>
          <a:prstGeom prst="ellipse">
            <a:avLst/>
          </a:prstGeom>
          <a:noFill/>
          <a:ln w="15875">
            <a:solidFill>
              <a:srgbClr val="808080"/>
            </a:solidFill>
            <a:prstDash val="dash"/>
            <a:round/>
            <a:headEnd/>
            <a:tailEnd/>
          </a:ln>
        </p:spPr>
        <p:txBody>
          <a:bodyPr/>
          <a:lstStyle/>
          <a:p>
            <a:endParaRPr lang="en-US">
              <a:latin typeface="Arial Narrow" pitchFamily="34" charset="0"/>
            </a:endParaRPr>
          </a:p>
        </p:txBody>
      </p:sp>
      <p:sp>
        <p:nvSpPr>
          <p:cNvPr id="115" name="Oval 17">
            <a:extLst>
              <a:ext uri="{FF2B5EF4-FFF2-40B4-BE49-F238E27FC236}">
                <a16:creationId xmlns:a16="http://schemas.microsoft.com/office/drawing/2014/main" id="{3B843E63-715D-4E0D-B545-0A6124197E61}"/>
              </a:ext>
            </a:extLst>
          </p:cNvPr>
          <p:cNvSpPr>
            <a:spLocks noChangeArrowheads="1"/>
          </p:cNvSpPr>
          <p:nvPr/>
        </p:nvSpPr>
        <p:spPr bwMode="auto">
          <a:xfrm>
            <a:off x="4048787" y="5515343"/>
            <a:ext cx="147638" cy="146050"/>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16" name="Oval 18">
            <a:extLst>
              <a:ext uri="{FF2B5EF4-FFF2-40B4-BE49-F238E27FC236}">
                <a16:creationId xmlns:a16="http://schemas.microsoft.com/office/drawing/2014/main" id="{AB1DEDA2-7B30-4658-B308-3608FB2298CB}"/>
              </a:ext>
            </a:extLst>
          </p:cNvPr>
          <p:cNvSpPr>
            <a:spLocks noChangeArrowheads="1"/>
          </p:cNvSpPr>
          <p:nvPr/>
        </p:nvSpPr>
        <p:spPr bwMode="auto">
          <a:xfrm>
            <a:off x="3731287" y="4561256"/>
            <a:ext cx="781050" cy="784225"/>
          </a:xfrm>
          <a:prstGeom prst="ellipse">
            <a:avLst/>
          </a:prstGeom>
          <a:noFill/>
          <a:ln w="15875">
            <a:solidFill>
              <a:srgbClr val="808080"/>
            </a:solidFill>
            <a:prstDash val="dash"/>
            <a:round/>
            <a:headEnd/>
            <a:tailEnd/>
          </a:ln>
        </p:spPr>
        <p:txBody>
          <a:bodyPr/>
          <a:lstStyle/>
          <a:p>
            <a:endParaRPr lang="en-US">
              <a:latin typeface="Arial Narrow" pitchFamily="34" charset="0"/>
            </a:endParaRPr>
          </a:p>
        </p:txBody>
      </p:sp>
      <p:sp>
        <p:nvSpPr>
          <p:cNvPr id="117" name="Oval 19">
            <a:extLst>
              <a:ext uri="{FF2B5EF4-FFF2-40B4-BE49-F238E27FC236}">
                <a16:creationId xmlns:a16="http://schemas.microsoft.com/office/drawing/2014/main" id="{0137490F-0322-4EE1-A6EA-0768F97AF054}"/>
              </a:ext>
            </a:extLst>
          </p:cNvPr>
          <p:cNvSpPr>
            <a:spLocks noChangeArrowheads="1"/>
          </p:cNvSpPr>
          <p:nvPr/>
        </p:nvSpPr>
        <p:spPr bwMode="auto">
          <a:xfrm>
            <a:off x="4048787" y="4880343"/>
            <a:ext cx="147638" cy="146050"/>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18" name="Oval 22">
            <a:extLst>
              <a:ext uri="{FF2B5EF4-FFF2-40B4-BE49-F238E27FC236}">
                <a16:creationId xmlns:a16="http://schemas.microsoft.com/office/drawing/2014/main" id="{B33C97BB-7BB9-4878-A9A0-E0B9F0E5D5CD}"/>
              </a:ext>
            </a:extLst>
          </p:cNvPr>
          <p:cNvSpPr>
            <a:spLocks noChangeArrowheads="1"/>
          </p:cNvSpPr>
          <p:nvPr/>
        </p:nvSpPr>
        <p:spPr bwMode="auto">
          <a:xfrm>
            <a:off x="6309995" y="1655494"/>
            <a:ext cx="781050" cy="784225"/>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19" name="Oval 23">
            <a:extLst>
              <a:ext uri="{FF2B5EF4-FFF2-40B4-BE49-F238E27FC236}">
                <a16:creationId xmlns:a16="http://schemas.microsoft.com/office/drawing/2014/main" id="{DC66D1C7-1940-4BA4-B1A0-6638ADD08346}"/>
              </a:ext>
            </a:extLst>
          </p:cNvPr>
          <p:cNvSpPr>
            <a:spLocks noChangeArrowheads="1"/>
          </p:cNvSpPr>
          <p:nvPr/>
        </p:nvSpPr>
        <p:spPr bwMode="auto">
          <a:xfrm>
            <a:off x="6627495" y="1972994"/>
            <a:ext cx="146050" cy="147637"/>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20" name="Oval 24">
            <a:extLst>
              <a:ext uri="{FF2B5EF4-FFF2-40B4-BE49-F238E27FC236}">
                <a16:creationId xmlns:a16="http://schemas.microsoft.com/office/drawing/2014/main" id="{5EDC0044-33FD-414B-B780-BE50FA29BCE9}"/>
              </a:ext>
            </a:extLst>
          </p:cNvPr>
          <p:cNvSpPr>
            <a:spLocks noChangeArrowheads="1"/>
          </p:cNvSpPr>
          <p:nvPr/>
        </p:nvSpPr>
        <p:spPr bwMode="auto">
          <a:xfrm>
            <a:off x="6410008" y="2673080"/>
            <a:ext cx="779462" cy="782638"/>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21" name="Oval 25">
            <a:extLst>
              <a:ext uri="{FF2B5EF4-FFF2-40B4-BE49-F238E27FC236}">
                <a16:creationId xmlns:a16="http://schemas.microsoft.com/office/drawing/2014/main" id="{ACFDAB7D-01E0-44A9-B923-D0A5012D47F8}"/>
              </a:ext>
            </a:extLst>
          </p:cNvPr>
          <p:cNvSpPr>
            <a:spLocks noChangeArrowheads="1"/>
          </p:cNvSpPr>
          <p:nvPr/>
        </p:nvSpPr>
        <p:spPr bwMode="auto">
          <a:xfrm>
            <a:off x="6727508" y="2990580"/>
            <a:ext cx="146050" cy="146050"/>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22" name="Oval 26">
            <a:extLst>
              <a:ext uri="{FF2B5EF4-FFF2-40B4-BE49-F238E27FC236}">
                <a16:creationId xmlns:a16="http://schemas.microsoft.com/office/drawing/2014/main" id="{BAF0A1E6-6F15-4BDA-9C62-895345ADD0C0}"/>
              </a:ext>
            </a:extLst>
          </p:cNvPr>
          <p:cNvSpPr>
            <a:spLocks noChangeArrowheads="1"/>
          </p:cNvSpPr>
          <p:nvPr/>
        </p:nvSpPr>
        <p:spPr bwMode="auto">
          <a:xfrm>
            <a:off x="5205096" y="1982519"/>
            <a:ext cx="779463" cy="782637"/>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23" name="Oval 27">
            <a:extLst>
              <a:ext uri="{FF2B5EF4-FFF2-40B4-BE49-F238E27FC236}">
                <a16:creationId xmlns:a16="http://schemas.microsoft.com/office/drawing/2014/main" id="{98F4D092-F27E-4D05-B236-55DDD1B5E989}"/>
              </a:ext>
            </a:extLst>
          </p:cNvPr>
          <p:cNvSpPr>
            <a:spLocks noChangeArrowheads="1"/>
          </p:cNvSpPr>
          <p:nvPr/>
        </p:nvSpPr>
        <p:spPr bwMode="auto">
          <a:xfrm>
            <a:off x="5521008" y="2301605"/>
            <a:ext cx="146050" cy="146050"/>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24" name="Oval 28">
            <a:extLst>
              <a:ext uri="{FF2B5EF4-FFF2-40B4-BE49-F238E27FC236}">
                <a16:creationId xmlns:a16="http://schemas.microsoft.com/office/drawing/2014/main" id="{A00D3748-FD4A-4353-AF6A-D9CF3651322A}"/>
              </a:ext>
            </a:extLst>
          </p:cNvPr>
          <p:cNvSpPr>
            <a:spLocks noChangeArrowheads="1"/>
          </p:cNvSpPr>
          <p:nvPr/>
        </p:nvSpPr>
        <p:spPr bwMode="auto">
          <a:xfrm>
            <a:off x="5108258" y="3087419"/>
            <a:ext cx="781050" cy="784225"/>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25" name="Oval 29">
            <a:extLst>
              <a:ext uri="{FF2B5EF4-FFF2-40B4-BE49-F238E27FC236}">
                <a16:creationId xmlns:a16="http://schemas.microsoft.com/office/drawing/2014/main" id="{88AC176B-DD0E-446E-BF88-8FA985D30860}"/>
              </a:ext>
            </a:extLst>
          </p:cNvPr>
          <p:cNvSpPr>
            <a:spLocks noChangeArrowheads="1"/>
          </p:cNvSpPr>
          <p:nvPr/>
        </p:nvSpPr>
        <p:spPr bwMode="auto">
          <a:xfrm>
            <a:off x="5425758" y="3404919"/>
            <a:ext cx="146050" cy="147637"/>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26" name="Oval 32">
            <a:extLst>
              <a:ext uri="{FF2B5EF4-FFF2-40B4-BE49-F238E27FC236}">
                <a16:creationId xmlns:a16="http://schemas.microsoft.com/office/drawing/2014/main" id="{D1D9BA46-8FFC-4E41-B516-30AF7F8F5AAD}"/>
              </a:ext>
            </a:extLst>
          </p:cNvPr>
          <p:cNvSpPr>
            <a:spLocks noChangeArrowheads="1"/>
          </p:cNvSpPr>
          <p:nvPr/>
        </p:nvSpPr>
        <p:spPr bwMode="auto">
          <a:xfrm>
            <a:off x="2825433" y="2020619"/>
            <a:ext cx="781050" cy="784225"/>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27" name="Oval 33">
            <a:extLst>
              <a:ext uri="{FF2B5EF4-FFF2-40B4-BE49-F238E27FC236}">
                <a16:creationId xmlns:a16="http://schemas.microsoft.com/office/drawing/2014/main" id="{2FA949C2-5A2E-4B11-B4EE-690A68B32436}"/>
              </a:ext>
            </a:extLst>
          </p:cNvPr>
          <p:cNvSpPr>
            <a:spLocks noChangeArrowheads="1"/>
          </p:cNvSpPr>
          <p:nvPr/>
        </p:nvSpPr>
        <p:spPr bwMode="auto">
          <a:xfrm>
            <a:off x="3144520" y="2338119"/>
            <a:ext cx="146050" cy="147637"/>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28" name="Line 34">
            <a:extLst>
              <a:ext uri="{FF2B5EF4-FFF2-40B4-BE49-F238E27FC236}">
                <a16:creationId xmlns:a16="http://schemas.microsoft.com/office/drawing/2014/main" id="{B1617BDF-7603-4B71-A6E6-3F8244FA1ECB}"/>
              </a:ext>
            </a:extLst>
          </p:cNvPr>
          <p:cNvSpPr>
            <a:spLocks noChangeShapeType="1"/>
          </p:cNvSpPr>
          <p:nvPr/>
        </p:nvSpPr>
        <p:spPr bwMode="auto">
          <a:xfrm>
            <a:off x="3282634" y="2411143"/>
            <a:ext cx="325437" cy="0"/>
          </a:xfrm>
          <a:prstGeom prst="line">
            <a:avLst/>
          </a:prstGeom>
          <a:noFill/>
          <a:ln w="19050">
            <a:solidFill>
              <a:schemeClr val="bg1">
                <a:lumMod val="65000"/>
              </a:schemeClr>
            </a:solidFill>
            <a:round/>
            <a:headEnd/>
            <a:tailEnd type="triangle" w="med" len="med"/>
          </a:ln>
        </p:spPr>
        <p:txBody>
          <a:bodyPr wrap="none" anchor="ctr"/>
          <a:lstStyle/>
          <a:p>
            <a:pPr>
              <a:defRPr/>
            </a:pPr>
            <a:endParaRPr lang="en-US">
              <a:latin typeface="Arial Narrow" pitchFamily="34" charset="0"/>
            </a:endParaRPr>
          </a:p>
        </p:txBody>
      </p:sp>
      <p:sp>
        <p:nvSpPr>
          <p:cNvPr id="129" name="Rectangle 35">
            <a:extLst>
              <a:ext uri="{FF2B5EF4-FFF2-40B4-BE49-F238E27FC236}">
                <a16:creationId xmlns:a16="http://schemas.microsoft.com/office/drawing/2014/main" id="{044E2E00-234E-45E0-A66B-2712A587EA13}"/>
              </a:ext>
            </a:extLst>
          </p:cNvPr>
          <p:cNvSpPr>
            <a:spLocks noChangeArrowheads="1"/>
          </p:cNvSpPr>
          <p:nvPr/>
        </p:nvSpPr>
        <p:spPr bwMode="auto">
          <a:xfrm>
            <a:off x="3650933" y="2284143"/>
            <a:ext cx="474662" cy="24606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Narrow" pitchFamily="34" charset="0"/>
              </a:rPr>
              <a:t>10 km</a:t>
            </a:r>
            <a:endParaRPr lang="en-US" sz="1600" b="1">
              <a:latin typeface="Arial Narrow" pitchFamily="34" charset="0"/>
            </a:endParaRPr>
          </a:p>
        </p:txBody>
      </p:sp>
      <p:sp>
        <p:nvSpPr>
          <p:cNvPr id="130" name="Oval 38">
            <a:extLst>
              <a:ext uri="{FF2B5EF4-FFF2-40B4-BE49-F238E27FC236}">
                <a16:creationId xmlns:a16="http://schemas.microsoft.com/office/drawing/2014/main" id="{14C96788-87B4-4D3D-8C0F-D73AFA570DEC}"/>
              </a:ext>
            </a:extLst>
          </p:cNvPr>
          <p:cNvSpPr>
            <a:spLocks noChangeArrowheads="1"/>
          </p:cNvSpPr>
          <p:nvPr/>
        </p:nvSpPr>
        <p:spPr bwMode="auto">
          <a:xfrm>
            <a:off x="8181157" y="1532589"/>
            <a:ext cx="779462" cy="782637"/>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31" name="Oval 39">
            <a:extLst>
              <a:ext uri="{FF2B5EF4-FFF2-40B4-BE49-F238E27FC236}">
                <a16:creationId xmlns:a16="http://schemas.microsoft.com/office/drawing/2014/main" id="{32088B2E-B95C-42CA-93A2-BEA121875A0E}"/>
              </a:ext>
            </a:extLst>
          </p:cNvPr>
          <p:cNvSpPr>
            <a:spLocks noChangeArrowheads="1"/>
          </p:cNvSpPr>
          <p:nvPr/>
        </p:nvSpPr>
        <p:spPr bwMode="auto">
          <a:xfrm>
            <a:off x="8498657" y="1853263"/>
            <a:ext cx="146050" cy="146050"/>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32" name="Oval 40">
            <a:extLst>
              <a:ext uri="{FF2B5EF4-FFF2-40B4-BE49-F238E27FC236}">
                <a16:creationId xmlns:a16="http://schemas.microsoft.com/office/drawing/2014/main" id="{B924B895-108D-43CF-A1CB-B4A054AFB755}"/>
              </a:ext>
            </a:extLst>
          </p:cNvPr>
          <p:cNvSpPr>
            <a:spLocks noChangeArrowheads="1"/>
          </p:cNvSpPr>
          <p:nvPr/>
        </p:nvSpPr>
        <p:spPr bwMode="auto">
          <a:xfrm>
            <a:off x="8181157" y="2327926"/>
            <a:ext cx="779462" cy="784225"/>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33" name="Oval 41">
            <a:extLst>
              <a:ext uri="{FF2B5EF4-FFF2-40B4-BE49-F238E27FC236}">
                <a16:creationId xmlns:a16="http://schemas.microsoft.com/office/drawing/2014/main" id="{AC9DC95A-52D3-40BE-AF6C-BD6B841F697D}"/>
              </a:ext>
            </a:extLst>
          </p:cNvPr>
          <p:cNvSpPr>
            <a:spLocks noChangeArrowheads="1"/>
          </p:cNvSpPr>
          <p:nvPr/>
        </p:nvSpPr>
        <p:spPr bwMode="auto">
          <a:xfrm>
            <a:off x="8498657" y="2647014"/>
            <a:ext cx="146050" cy="147637"/>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34" name="Oval 42">
            <a:extLst>
              <a:ext uri="{FF2B5EF4-FFF2-40B4-BE49-F238E27FC236}">
                <a16:creationId xmlns:a16="http://schemas.microsoft.com/office/drawing/2014/main" id="{8A18CDC6-8823-4E16-9BE7-AA021B0D9F0A}"/>
              </a:ext>
            </a:extLst>
          </p:cNvPr>
          <p:cNvSpPr>
            <a:spLocks noChangeArrowheads="1"/>
          </p:cNvSpPr>
          <p:nvPr/>
        </p:nvSpPr>
        <p:spPr bwMode="auto">
          <a:xfrm>
            <a:off x="7493769" y="1929464"/>
            <a:ext cx="781050" cy="784225"/>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35" name="Oval 43">
            <a:extLst>
              <a:ext uri="{FF2B5EF4-FFF2-40B4-BE49-F238E27FC236}">
                <a16:creationId xmlns:a16="http://schemas.microsoft.com/office/drawing/2014/main" id="{FB5FBE9B-A3CD-4666-9A3A-FA3F7D67605E}"/>
              </a:ext>
            </a:extLst>
          </p:cNvPr>
          <p:cNvSpPr>
            <a:spLocks noChangeArrowheads="1"/>
          </p:cNvSpPr>
          <p:nvPr/>
        </p:nvSpPr>
        <p:spPr bwMode="auto">
          <a:xfrm>
            <a:off x="7811269" y="2248550"/>
            <a:ext cx="147638" cy="147638"/>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36" name="Oval 44">
            <a:extLst>
              <a:ext uri="{FF2B5EF4-FFF2-40B4-BE49-F238E27FC236}">
                <a16:creationId xmlns:a16="http://schemas.microsoft.com/office/drawing/2014/main" id="{9C6371C6-17DE-4763-A21E-91C7F66EEEFC}"/>
              </a:ext>
            </a:extLst>
          </p:cNvPr>
          <p:cNvSpPr>
            <a:spLocks noChangeArrowheads="1"/>
          </p:cNvSpPr>
          <p:nvPr/>
        </p:nvSpPr>
        <p:spPr bwMode="auto">
          <a:xfrm>
            <a:off x="7493769" y="2726389"/>
            <a:ext cx="781050" cy="782637"/>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37" name="Oval 45">
            <a:extLst>
              <a:ext uri="{FF2B5EF4-FFF2-40B4-BE49-F238E27FC236}">
                <a16:creationId xmlns:a16="http://schemas.microsoft.com/office/drawing/2014/main" id="{09FA7498-28D6-47A4-A6BF-FB55A629F0BA}"/>
              </a:ext>
            </a:extLst>
          </p:cNvPr>
          <p:cNvSpPr>
            <a:spLocks noChangeArrowheads="1"/>
          </p:cNvSpPr>
          <p:nvPr/>
        </p:nvSpPr>
        <p:spPr bwMode="auto">
          <a:xfrm>
            <a:off x="7811269" y="3043888"/>
            <a:ext cx="147638" cy="146050"/>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38" name="Oval 46">
            <a:extLst>
              <a:ext uri="{FF2B5EF4-FFF2-40B4-BE49-F238E27FC236}">
                <a16:creationId xmlns:a16="http://schemas.microsoft.com/office/drawing/2014/main" id="{CD4F63D6-F0BE-4EBF-9831-87E706BBDE70}"/>
              </a:ext>
            </a:extLst>
          </p:cNvPr>
          <p:cNvSpPr>
            <a:spLocks noChangeArrowheads="1"/>
          </p:cNvSpPr>
          <p:nvPr/>
        </p:nvSpPr>
        <p:spPr bwMode="auto">
          <a:xfrm>
            <a:off x="8181157" y="3123264"/>
            <a:ext cx="779462" cy="782637"/>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39" name="Oval 47">
            <a:extLst>
              <a:ext uri="{FF2B5EF4-FFF2-40B4-BE49-F238E27FC236}">
                <a16:creationId xmlns:a16="http://schemas.microsoft.com/office/drawing/2014/main" id="{17C21D2C-731F-44C3-B7D4-5ED3777B93B5}"/>
              </a:ext>
            </a:extLst>
          </p:cNvPr>
          <p:cNvSpPr>
            <a:spLocks noChangeArrowheads="1"/>
          </p:cNvSpPr>
          <p:nvPr/>
        </p:nvSpPr>
        <p:spPr bwMode="auto">
          <a:xfrm>
            <a:off x="8498657" y="3442350"/>
            <a:ext cx="146050" cy="146050"/>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40" name="Oval 48">
            <a:extLst>
              <a:ext uri="{FF2B5EF4-FFF2-40B4-BE49-F238E27FC236}">
                <a16:creationId xmlns:a16="http://schemas.microsoft.com/office/drawing/2014/main" id="{1F79322F-C579-4ED8-8484-BCA641116D02}"/>
              </a:ext>
            </a:extLst>
          </p:cNvPr>
          <p:cNvSpPr>
            <a:spLocks noChangeArrowheads="1"/>
          </p:cNvSpPr>
          <p:nvPr/>
        </p:nvSpPr>
        <p:spPr bwMode="auto">
          <a:xfrm>
            <a:off x="8870132" y="2726389"/>
            <a:ext cx="779462" cy="782637"/>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41" name="Oval 49">
            <a:extLst>
              <a:ext uri="{FF2B5EF4-FFF2-40B4-BE49-F238E27FC236}">
                <a16:creationId xmlns:a16="http://schemas.microsoft.com/office/drawing/2014/main" id="{195F8DC4-9819-4649-8471-69FE02CE646B}"/>
              </a:ext>
            </a:extLst>
          </p:cNvPr>
          <p:cNvSpPr>
            <a:spLocks noChangeArrowheads="1"/>
          </p:cNvSpPr>
          <p:nvPr/>
        </p:nvSpPr>
        <p:spPr bwMode="auto">
          <a:xfrm>
            <a:off x="9186044" y="3043888"/>
            <a:ext cx="146050" cy="146050"/>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42" name="Oval 50">
            <a:extLst>
              <a:ext uri="{FF2B5EF4-FFF2-40B4-BE49-F238E27FC236}">
                <a16:creationId xmlns:a16="http://schemas.microsoft.com/office/drawing/2014/main" id="{ECE654B0-62C8-4F43-AF4E-8ABB153D0A5B}"/>
              </a:ext>
            </a:extLst>
          </p:cNvPr>
          <p:cNvSpPr>
            <a:spLocks noChangeArrowheads="1"/>
          </p:cNvSpPr>
          <p:nvPr/>
        </p:nvSpPr>
        <p:spPr bwMode="auto">
          <a:xfrm>
            <a:off x="8870132" y="1929464"/>
            <a:ext cx="779462" cy="784225"/>
          </a:xfrm>
          <a:prstGeom prst="ellipse">
            <a:avLst/>
          </a:prstGeom>
          <a:solidFill>
            <a:schemeClr val="bg2"/>
          </a:solidFill>
          <a:ln w="15875">
            <a:solidFill>
              <a:srgbClr val="808080"/>
            </a:solidFill>
            <a:prstDash val="dash"/>
            <a:round/>
            <a:headEnd/>
            <a:tailEnd/>
          </a:ln>
        </p:spPr>
        <p:txBody>
          <a:bodyPr/>
          <a:lstStyle/>
          <a:p>
            <a:endParaRPr lang="en-US">
              <a:latin typeface="Arial Narrow" pitchFamily="34" charset="0"/>
            </a:endParaRPr>
          </a:p>
        </p:txBody>
      </p:sp>
      <p:sp>
        <p:nvSpPr>
          <p:cNvPr id="143" name="Oval 51">
            <a:extLst>
              <a:ext uri="{FF2B5EF4-FFF2-40B4-BE49-F238E27FC236}">
                <a16:creationId xmlns:a16="http://schemas.microsoft.com/office/drawing/2014/main" id="{E72C829B-D48A-4CD1-AA9F-4E302FE20BE7}"/>
              </a:ext>
            </a:extLst>
          </p:cNvPr>
          <p:cNvSpPr>
            <a:spLocks noChangeArrowheads="1"/>
          </p:cNvSpPr>
          <p:nvPr/>
        </p:nvSpPr>
        <p:spPr bwMode="auto">
          <a:xfrm>
            <a:off x="9186044" y="2248550"/>
            <a:ext cx="146050" cy="147638"/>
          </a:xfrm>
          <a:prstGeom prst="ellipse">
            <a:avLst/>
          </a:prstGeom>
          <a:solidFill>
            <a:schemeClr val="bg1"/>
          </a:solidFill>
          <a:ln w="15875">
            <a:solidFill>
              <a:schemeClr val="tx1"/>
            </a:solidFill>
            <a:round/>
            <a:headEnd/>
            <a:tailEnd/>
          </a:ln>
        </p:spPr>
        <p:txBody>
          <a:bodyPr/>
          <a:lstStyle/>
          <a:p>
            <a:endParaRPr lang="en-US">
              <a:latin typeface="Arial Narrow" pitchFamily="34" charset="0"/>
            </a:endParaRPr>
          </a:p>
        </p:txBody>
      </p:sp>
      <p:sp>
        <p:nvSpPr>
          <p:cNvPr id="144" name="Line 52">
            <a:extLst>
              <a:ext uri="{FF2B5EF4-FFF2-40B4-BE49-F238E27FC236}">
                <a16:creationId xmlns:a16="http://schemas.microsoft.com/office/drawing/2014/main" id="{12A1AB2B-A7BD-468F-A195-3ADE91A6DB57}"/>
              </a:ext>
            </a:extLst>
          </p:cNvPr>
          <p:cNvSpPr>
            <a:spLocks noChangeShapeType="1"/>
          </p:cNvSpPr>
          <p:nvPr/>
        </p:nvSpPr>
        <p:spPr bwMode="auto">
          <a:xfrm>
            <a:off x="8687569" y="2004075"/>
            <a:ext cx="458788" cy="260350"/>
          </a:xfrm>
          <a:prstGeom prst="line">
            <a:avLst/>
          </a:prstGeom>
          <a:noFill/>
          <a:ln w="19050">
            <a:solidFill>
              <a:schemeClr val="tx1"/>
            </a:solidFill>
            <a:round/>
            <a:headEnd type="triangle" w="med" len="med"/>
            <a:tailEnd type="triangle" w="med" len="med"/>
          </a:ln>
        </p:spPr>
        <p:txBody>
          <a:bodyPr/>
          <a:lstStyle/>
          <a:p>
            <a:pPr>
              <a:defRPr/>
            </a:pPr>
            <a:endParaRPr lang="en-US">
              <a:latin typeface="Arial Narrow" pitchFamily="34" charset="0"/>
            </a:endParaRPr>
          </a:p>
        </p:txBody>
      </p:sp>
      <p:sp>
        <p:nvSpPr>
          <p:cNvPr id="145" name="Rectangle 53">
            <a:extLst>
              <a:ext uri="{FF2B5EF4-FFF2-40B4-BE49-F238E27FC236}">
                <a16:creationId xmlns:a16="http://schemas.microsoft.com/office/drawing/2014/main" id="{8C6F46BA-26C5-4DBC-94F5-7426E0452202}"/>
              </a:ext>
            </a:extLst>
          </p:cNvPr>
          <p:cNvSpPr>
            <a:spLocks noChangeArrowheads="1"/>
          </p:cNvSpPr>
          <p:nvPr/>
        </p:nvSpPr>
        <p:spPr bwMode="auto">
          <a:xfrm>
            <a:off x="8882832" y="1838976"/>
            <a:ext cx="474662" cy="246063"/>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Narrow" pitchFamily="34" charset="0"/>
              </a:rPr>
              <a:t>20 km</a:t>
            </a:r>
            <a:endParaRPr lang="en-US" sz="1600" b="1">
              <a:latin typeface="Arial Narrow" pitchFamily="34" charset="0"/>
            </a:endParaRPr>
          </a:p>
        </p:txBody>
      </p:sp>
      <p:sp>
        <p:nvSpPr>
          <p:cNvPr id="146" name="Freeform 57">
            <a:extLst>
              <a:ext uri="{FF2B5EF4-FFF2-40B4-BE49-F238E27FC236}">
                <a16:creationId xmlns:a16="http://schemas.microsoft.com/office/drawing/2014/main" id="{62C984F1-610A-452D-8DAF-90A648BB56E6}"/>
              </a:ext>
            </a:extLst>
          </p:cNvPr>
          <p:cNvSpPr>
            <a:spLocks/>
          </p:cNvSpPr>
          <p:nvPr/>
        </p:nvSpPr>
        <p:spPr bwMode="auto">
          <a:xfrm>
            <a:off x="5715637" y="4363179"/>
            <a:ext cx="762000" cy="608012"/>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9050">
            <a:solidFill>
              <a:srgbClr val="808080"/>
            </a:solidFill>
            <a:prstDash val="dash"/>
            <a:round/>
            <a:headEnd/>
            <a:tailEnd/>
          </a:ln>
        </p:spPr>
        <p:txBody>
          <a:bodyPr/>
          <a:lstStyle/>
          <a:p>
            <a:endParaRPr lang="en-US"/>
          </a:p>
        </p:txBody>
      </p:sp>
      <p:sp>
        <p:nvSpPr>
          <p:cNvPr id="147" name="Oval 58">
            <a:extLst>
              <a:ext uri="{FF2B5EF4-FFF2-40B4-BE49-F238E27FC236}">
                <a16:creationId xmlns:a16="http://schemas.microsoft.com/office/drawing/2014/main" id="{9D3800B3-B190-4957-9137-D31C91FAAFF0}"/>
              </a:ext>
            </a:extLst>
          </p:cNvPr>
          <p:cNvSpPr>
            <a:spLocks noChangeArrowheads="1"/>
          </p:cNvSpPr>
          <p:nvPr/>
        </p:nvSpPr>
        <p:spPr bwMode="auto">
          <a:xfrm>
            <a:off x="6026787" y="4596541"/>
            <a:ext cx="139700" cy="139700"/>
          </a:xfrm>
          <a:prstGeom prst="ellipse">
            <a:avLst/>
          </a:prstGeom>
          <a:solidFill>
            <a:schemeClr val="bg1"/>
          </a:solidFill>
          <a:ln w="12700">
            <a:solidFill>
              <a:schemeClr val="tx1"/>
            </a:solidFill>
            <a:round/>
            <a:headEnd/>
            <a:tailEnd/>
          </a:ln>
        </p:spPr>
        <p:txBody>
          <a:bodyPr wrap="none" anchor="ctr"/>
          <a:lstStyle/>
          <a:p>
            <a:endParaRPr lang="en-US">
              <a:latin typeface="Arial Narrow" pitchFamily="34" charset="0"/>
            </a:endParaRPr>
          </a:p>
        </p:txBody>
      </p:sp>
      <p:sp>
        <p:nvSpPr>
          <p:cNvPr id="148" name="Freeform 60">
            <a:extLst>
              <a:ext uri="{FF2B5EF4-FFF2-40B4-BE49-F238E27FC236}">
                <a16:creationId xmlns:a16="http://schemas.microsoft.com/office/drawing/2014/main" id="{9D722ACE-13BE-40D1-9B15-871537B38FFB}"/>
              </a:ext>
            </a:extLst>
          </p:cNvPr>
          <p:cNvSpPr>
            <a:spLocks/>
          </p:cNvSpPr>
          <p:nvPr/>
        </p:nvSpPr>
        <p:spPr bwMode="auto">
          <a:xfrm>
            <a:off x="5715637" y="4969605"/>
            <a:ext cx="762000" cy="611187"/>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9050">
            <a:solidFill>
              <a:srgbClr val="808080"/>
            </a:solidFill>
            <a:prstDash val="dash"/>
            <a:round/>
            <a:headEnd/>
            <a:tailEnd/>
          </a:ln>
        </p:spPr>
        <p:txBody>
          <a:bodyPr/>
          <a:lstStyle/>
          <a:p>
            <a:endParaRPr lang="en-US"/>
          </a:p>
        </p:txBody>
      </p:sp>
      <p:sp>
        <p:nvSpPr>
          <p:cNvPr id="149" name="Oval 61">
            <a:extLst>
              <a:ext uri="{FF2B5EF4-FFF2-40B4-BE49-F238E27FC236}">
                <a16:creationId xmlns:a16="http://schemas.microsoft.com/office/drawing/2014/main" id="{4023A2E3-0D80-44A5-8FE8-03CCA0954F02}"/>
              </a:ext>
            </a:extLst>
          </p:cNvPr>
          <p:cNvSpPr>
            <a:spLocks noChangeArrowheads="1"/>
          </p:cNvSpPr>
          <p:nvPr/>
        </p:nvSpPr>
        <p:spPr bwMode="auto">
          <a:xfrm>
            <a:off x="6026787" y="5206142"/>
            <a:ext cx="139700" cy="138113"/>
          </a:xfrm>
          <a:prstGeom prst="ellipse">
            <a:avLst/>
          </a:prstGeom>
          <a:solidFill>
            <a:schemeClr val="bg1"/>
          </a:solidFill>
          <a:ln w="12700">
            <a:solidFill>
              <a:schemeClr val="tx1"/>
            </a:solidFill>
            <a:round/>
            <a:headEnd/>
            <a:tailEnd/>
          </a:ln>
        </p:spPr>
        <p:txBody>
          <a:bodyPr wrap="none" anchor="ctr"/>
          <a:lstStyle/>
          <a:p>
            <a:endParaRPr lang="en-US">
              <a:latin typeface="Arial Narrow" pitchFamily="34" charset="0"/>
            </a:endParaRPr>
          </a:p>
        </p:txBody>
      </p:sp>
      <p:sp>
        <p:nvSpPr>
          <p:cNvPr id="150" name="Freeform 63">
            <a:extLst>
              <a:ext uri="{FF2B5EF4-FFF2-40B4-BE49-F238E27FC236}">
                <a16:creationId xmlns:a16="http://schemas.microsoft.com/office/drawing/2014/main" id="{5223B357-C3BA-40FD-838A-71CE45CF9D77}"/>
              </a:ext>
            </a:extLst>
          </p:cNvPr>
          <p:cNvSpPr>
            <a:spLocks/>
          </p:cNvSpPr>
          <p:nvPr/>
        </p:nvSpPr>
        <p:spPr bwMode="auto">
          <a:xfrm>
            <a:off x="5109213" y="4666391"/>
            <a:ext cx="760413" cy="609600"/>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9050">
            <a:solidFill>
              <a:srgbClr val="808080"/>
            </a:solidFill>
            <a:prstDash val="dash"/>
            <a:round/>
            <a:headEnd/>
            <a:tailEnd/>
          </a:ln>
        </p:spPr>
        <p:txBody>
          <a:bodyPr/>
          <a:lstStyle/>
          <a:p>
            <a:endParaRPr lang="en-US"/>
          </a:p>
        </p:txBody>
      </p:sp>
      <p:sp>
        <p:nvSpPr>
          <p:cNvPr id="151" name="Oval 64">
            <a:extLst>
              <a:ext uri="{FF2B5EF4-FFF2-40B4-BE49-F238E27FC236}">
                <a16:creationId xmlns:a16="http://schemas.microsoft.com/office/drawing/2014/main" id="{C9792C6A-83BE-4865-BF19-1BBADCDEDE07}"/>
              </a:ext>
            </a:extLst>
          </p:cNvPr>
          <p:cNvSpPr>
            <a:spLocks noChangeArrowheads="1"/>
          </p:cNvSpPr>
          <p:nvPr/>
        </p:nvSpPr>
        <p:spPr bwMode="auto">
          <a:xfrm>
            <a:off x="5418775" y="4901342"/>
            <a:ext cx="139700" cy="138113"/>
          </a:xfrm>
          <a:prstGeom prst="ellipse">
            <a:avLst/>
          </a:prstGeom>
          <a:solidFill>
            <a:schemeClr val="bg1"/>
          </a:solidFill>
          <a:ln w="12700">
            <a:solidFill>
              <a:schemeClr val="tx1"/>
            </a:solidFill>
            <a:round/>
            <a:headEnd/>
            <a:tailEnd/>
          </a:ln>
        </p:spPr>
        <p:txBody>
          <a:bodyPr wrap="none" anchor="ctr"/>
          <a:lstStyle/>
          <a:p>
            <a:endParaRPr lang="en-US">
              <a:latin typeface="Arial Narrow" pitchFamily="34" charset="0"/>
            </a:endParaRPr>
          </a:p>
        </p:txBody>
      </p:sp>
      <p:sp>
        <p:nvSpPr>
          <p:cNvPr id="152" name="Freeform 66">
            <a:extLst>
              <a:ext uri="{FF2B5EF4-FFF2-40B4-BE49-F238E27FC236}">
                <a16:creationId xmlns:a16="http://schemas.microsoft.com/office/drawing/2014/main" id="{B5FFE789-4D9F-4188-AB89-B97D7128A95A}"/>
              </a:ext>
            </a:extLst>
          </p:cNvPr>
          <p:cNvSpPr>
            <a:spLocks/>
          </p:cNvSpPr>
          <p:nvPr/>
        </p:nvSpPr>
        <p:spPr bwMode="auto">
          <a:xfrm>
            <a:off x="5109213" y="5274404"/>
            <a:ext cx="760413" cy="609600"/>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9050">
            <a:solidFill>
              <a:srgbClr val="808080"/>
            </a:solidFill>
            <a:prstDash val="dash"/>
            <a:round/>
            <a:headEnd/>
            <a:tailEnd/>
          </a:ln>
        </p:spPr>
        <p:txBody>
          <a:bodyPr/>
          <a:lstStyle/>
          <a:p>
            <a:endParaRPr lang="en-US"/>
          </a:p>
        </p:txBody>
      </p:sp>
      <p:sp>
        <p:nvSpPr>
          <p:cNvPr id="153" name="Oval 67">
            <a:extLst>
              <a:ext uri="{FF2B5EF4-FFF2-40B4-BE49-F238E27FC236}">
                <a16:creationId xmlns:a16="http://schemas.microsoft.com/office/drawing/2014/main" id="{E9E57099-6556-4A97-9436-15027D4AAEAD}"/>
              </a:ext>
            </a:extLst>
          </p:cNvPr>
          <p:cNvSpPr>
            <a:spLocks noChangeArrowheads="1"/>
          </p:cNvSpPr>
          <p:nvPr/>
        </p:nvSpPr>
        <p:spPr bwMode="auto">
          <a:xfrm>
            <a:off x="5418775" y="5509354"/>
            <a:ext cx="139700" cy="138112"/>
          </a:xfrm>
          <a:prstGeom prst="ellipse">
            <a:avLst/>
          </a:prstGeom>
          <a:solidFill>
            <a:schemeClr val="bg1"/>
          </a:solidFill>
          <a:ln w="12700">
            <a:solidFill>
              <a:schemeClr val="tx1"/>
            </a:solidFill>
            <a:round/>
            <a:headEnd/>
            <a:tailEnd/>
          </a:ln>
        </p:spPr>
        <p:txBody>
          <a:bodyPr wrap="none" anchor="ctr"/>
          <a:lstStyle/>
          <a:p>
            <a:endParaRPr lang="en-US">
              <a:latin typeface="Arial Narrow" pitchFamily="34" charset="0"/>
            </a:endParaRPr>
          </a:p>
        </p:txBody>
      </p:sp>
      <p:sp>
        <p:nvSpPr>
          <p:cNvPr id="154" name="Freeform 69">
            <a:extLst>
              <a:ext uri="{FF2B5EF4-FFF2-40B4-BE49-F238E27FC236}">
                <a16:creationId xmlns:a16="http://schemas.microsoft.com/office/drawing/2014/main" id="{3982AF02-DC64-4BA6-B832-3DCA7BB9C704}"/>
              </a:ext>
            </a:extLst>
          </p:cNvPr>
          <p:cNvSpPr>
            <a:spLocks/>
          </p:cNvSpPr>
          <p:nvPr/>
        </p:nvSpPr>
        <p:spPr bwMode="auto">
          <a:xfrm>
            <a:off x="5715637" y="5579204"/>
            <a:ext cx="762000" cy="608012"/>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9050">
            <a:solidFill>
              <a:srgbClr val="808080"/>
            </a:solidFill>
            <a:prstDash val="dash"/>
            <a:round/>
            <a:headEnd/>
            <a:tailEnd/>
          </a:ln>
        </p:spPr>
        <p:txBody>
          <a:bodyPr/>
          <a:lstStyle/>
          <a:p>
            <a:endParaRPr lang="en-US"/>
          </a:p>
        </p:txBody>
      </p:sp>
      <p:sp>
        <p:nvSpPr>
          <p:cNvPr id="155" name="Oval 70">
            <a:extLst>
              <a:ext uri="{FF2B5EF4-FFF2-40B4-BE49-F238E27FC236}">
                <a16:creationId xmlns:a16="http://schemas.microsoft.com/office/drawing/2014/main" id="{7914C0E0-849D-4768-9C81-6A17D4F7E60E}"/>
              </a:ext>
            </a:extLst>
          </p:cNvPr>
          <p:cNvSpPr>
            <a:spLocks noChangeArrowheads="1"/>
          </p:cNvSpPr>
          <p:nvPr/>
        </p:nvSpPr>
        <p:spPr bwMode="auto">
          <a:xfrm>
            <a:off x="6026787" y="5812566"/>
            <a:ext cx="139700" cy="139700"/>
          </a:xfrm>
          <a:prstGeom prst="ellipse">
            <a:avLst/>
          </a:prstGeom>
          <a:solidFill>
            <a:schemeClr val="bg1"/>
          </a:solidFill>
          <a:ln w="12700">
            <a:solidFill>
              <a:schemeClr val="tx1"/>
            </a:solidFill>
            <a:round/>
            <a:headEnd/>
            <a:tailEnd/>
          </a:ln>
        </p:spPr>
        <p:txBody>
          <a:bodyPr wrap="none" anchor="ctr"/>
          <a:lstStyle/>
          <a:p>
            <a:endParaRPr lang="en-US">
              <a:latin typeface="Arial Narrow" pitchFamily="34" charset="0"/>
            </a:endParaRPr>
          </a:p>
        </p:txBody>
      </p:sp>
      <p:sp>
        <p:nvSpPr>
          <p:cNvPr id="156" name="Freeform 72">
            <a:extLst>
              <a:ext uri="{FF2B5EF4-FFF2-40B4-BE49-F238E27FC236}">
                <a16:creationId xmlns:a16="http://schemas.microsoft.com/office/drawing/2014/main" id="{1A881AC0-928D-4E65-8C79-B603C112E629}"/>
              </a:ext>
            </a:extLst>
          </p:cNvPr>
          <p:cNvSpPr>
            <a:spLocks/>
          </p:cNvSpPr>
          <p:nvPr/>
        </p:nvSpPr>
        <p:spPr bwMode="auto">
          <a:xfrm>
            <a:off x="6325238" y="5274404"/>
            <a:ext cx="760413" cy="609600"/>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9050">
            <a:solidFill>
              <a:srgbClr val="808080"/>
            </a:solidFill>
            <a:prstDash val="dash"/>
            <a:round/>
            <a:headEnd/>
            <a:tailEnd/>
          </a:ln>
        </p:spPr>
        <p:txBody>
          <a:bodyPr/>
          <a:lstStyle/>
          <a:p>
            <a:endParaRPr lang="en-US"/>
          </a:p>
        </p:txBody>
      </p:sp>
      <p:sp>
        <p:nvSpPr>
          <p:cNvPr id="157" name="Oval 73">
            <a:extLst>
              <a:ext uri="{FF2B5EF4-FFF2-40B4-BE49-F238E27FC236}">
                <a16:creationId xmlns:a16="http://schemas.microsoft.com/office/drawing/2014/main" id="{6343F7EB-9695-440C-A8E1-84E99AD110C3}"/>
              </a:ext>
            </a:extLst>
          </p:cNvPr>
          <p:cNvSpPr>
            <a:spLocks noChangeArrowheads="1"/>
          </p:cNvSpPr>
          <p:nvPr/>
        </p:nvSpPr>
        <p:spPr bwMode="auto">
          <a:xfrm>
            <a:off x="6634800" y="5509354"/>
            <a:ext cx="139700" cy="138112"/>
          </a:xfrm>
          <a:prstGeom prst="ellipse">
            <a:avLst/>
          </a:prstGeom>
          <a:solidFill>
            <a:schemeClr val="bg1"/>
          </a:solidFill>
          <a:ln w="12700">
            <a:solidFill>
              <a:schemeClr val="tx1"/>
            </a:solidFill>
            <a:round/>
            <a:headEnd/>
            <a:tailEnd/>
          </a:ln>
        </p:spPr>
        <p:txBody>
          <a:bodyPr wrap="none" anchor="ctr"/>
          <a:lstStyle/>
          <a:p>
            <a:endParaRPr lang="en-US">
              <a:latin typeface="Arial Narrow" pitchFamily="34" charset="0"/>
            </a:endParaRPr>
          </a:p>
        </p:txBody>
      </p:sp>
      <p:sp>
        <p:nvSpPr>
          <p:cNvPr id="158" name="Freeform 75">
            <a:extLst>
              <a:ext uri="{FF2B5EF4-FFF2-40B4-BE49-F238E27FC236}">
                <a16:creationId xmlns:a16="http://schemas.microsoft.com/office/drawing/2014/main" id="{40EB6B23-C039-4678-AE00-C5FF2838C14A}"/>
              </a:ext>
            </a:extLst>
          </p:cNvPr>
          <p:cNvSpPr>
            <a:spLocks/>
          </p:cNvSpPr>
          <p:nvPr/>
        </p:nvSpPr>
        <p:spPr bwMode="auto">
          <a:xfrm>
            <a:off x="6325238" y="4666391"/>
            <a:ext cx="760413" cy="609600"/>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9050">
            <a:solidFill>
              <a:srgbClr val="808080"/>
            </a:solidFill>
            <a:prstDash val="dash"/>
            <a:round/>
            <a:headEnd/>
            <a:tailEnd/>
          </a:ln>
        </p:spPr>
        <p:txBody>
          <a:bodyPr/>
          <a:lstStyle/>
          <a:p>
            <a:endParaRPr lang="en-US"/>
          </a:p>
        </p:txBody>
      </p:sp>
      <p:sp>
        <p:nvSpPr>
          <p:cNvPr id="159" name="Oval 76">
            <a:extLst>
              <a:ext uri="{FF2B5EF4-FFF2-40B4-BE49-F238E27FC236}">
                <a16:creationId xmlns:a16="http://schemas.microsoft.com/office/drawing/2014/main" id="{B58D3A29-D33E-4FFF-AFC7-2073ACF7ADA8}"/>
              </a:ext>
            </a:extLst>
          </p:cNvPr>
          <p:cNvSpPr>
            <a:spLocks noChangeArrowheads="1"/>
          </p:cNvSpPr>
          <p:nvPr/>
        </p:nvSpPr>
        <p:spPr bwMode="auto">
          <a:xfrm>
            <a:off x="6634800" y="4901342"/>
            <a:ext cx="139700" cy="138113"/>
          </a:xfrm>
          <a:prstGeom prst="ellipse">
            <a:avLst/>
          </a:prstGeom>
          <a:solidFill>
            <a:schemeClr val="bg1"/>
          </a:solidFill>
          <a:ln w="12700">
            <a:solidFill>
              <a:schemeClr val="tx1"/>
            </a:solidFill>
            <a:round/>
            <a:headEnd/>
            <a:tailEnd/>
          </a:ln>
        </p:spPr>
        <p:txBody>
          <a:bodyPr wrap="none" anchor="ctr"/>
          <a:lstStyle/>
          <a:p>
            <a:endParaRPr lang="en-US">
              <a:latin typeface="Arial Narrow" pitchFamily="34" charset="0"/>
            </a:endParaRPr>
          </a:p>
        </p:txBody>
      </p:sp>
      <p:sp>
        <p:nvSpPr>
          <p:cNvPr id="160" name="Line 92">
            <a:extLst>
              <a:ext uri="{FF2B5EF4-FFF2-40B4-BE49-F238E27FC236}">
                <a16:creationId xmlns:a16="http://schemas.microsoft.com/office/drawing/2014/main" id="{FBB4B112-7310-4F44-81E5-90677FB342C8}"/>
              </a:ext>
            </a:extLst>
          </p:cNvPr>
          <p:cNvSpPr>
            <a:spLocks noChangeShapeType="1"/>
          </p:cNvSpPr>
          <p:nvPr/>
        </p:nvSpPr>
        <p:spPr bwMode="auto">
          <a:xfrm>
            <a:off x="3675725" y="4691431"/>
            <a:ext cx="354012" cy="206375"/>
          </a:xfrm>
          <a:prstGeom prst="line">
            <a:avLst/>
          </a:prstGeom>
          <a:noFill/>
          <a:ln w="19050">
            <a:solidFill>
              <a:schemeClr val="tx1"/>
            </a:solidFill>
            <a:round/>
            <a:headEnd type="triangle" w="med" len="med"/>
            <a:tailEnd type="triangle" w="med" len="med"/>
          </a:ln>
        </p:spPr>
        <p:txBody>
          <a:bodyPr/>
          <a:lstStyle/>
          <a:p>
            <a:pPr>
              <a:defRPr/>
            </a:pPr>
            <a:endParaRPr lang="en-US">
              <a:latin typeface="Arial Narrow" pitchFamily="34" charset="0"/>
            </a:endParaRPr>
          </a:p>
        </p:txBody>
      </p:sp>
      <p:sp>
        <p:nvSpPr>
          <p:cNvPr id="161" name="Rectangle 93">
            <a:extLst>
              <a:ext uri="{FF2B5EF4-FFF2-40B4-BE49-F238E27FC236}">
                <a16:creationId xmlns:a16="http://schemas.microsoft.com/office/drawing/2014/main" id="{C817896D-5E58-4700-8BD1-656D97889347}"/>
              </a:ext>
            </a:extLst>
          </p:cNvPr>
          <p:cNvSpPr>
            <a:spLocks noChangeArrowheads="1"/>
          </p:cNvSpPr>
          <p:nvPr/>
        </p:nvSpPr>
        <p:spPr bwMode="auto">
          <a:xfrm>
            <a:off x="3793200" y="4529506"/>
            <a:ext cx="474662" cy="246063"/>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Narrow" pitchFamily="34" charset="0"/>
              </a:rPr>
              <a:t>17 km</a:t>
            </a:r>
            <a:endParaRPr lang="en-US" sz="1600" b="1">
              <a:latin typeface="Arial Narrow" pitchFamily="34" charset="0"/>
            </a:endParaRPr>
          </a:p>
        </p:txBody>
      </p:sp>
      <p:sp>
        <p:nvSpPr>
          <p:cNvPr id="162" name="Rounded Rectangle 43">
            <a:extLst>
              <a:ext uri="{FF2B5EF4-FFF2-40B4-BE49-F238E27FC236}">
                <a16:creationId xmlns:a16="http://schemas.microsoft.com/office/drawing/2014/main" id="{F98C1CFE-0CD7-4EDE-8D12-F5EA80E39315}"/>
              </a:ext>
            </a:extLst>
          </p:cNvPr>
          <p:cNvSpPr/>
          <p:nvPr/>
        </p:nvSpPr>
        <p:spPr>
          <a:xfrm>
            <a:off x="2437950" y="1476072"/>
            <a:ext cx="2377440" cy="2468880"/>
          </a:xfrm>
          <a:prstGeom prst="roundRect">
            <a:avLst>
              <a:gd name="adj" fmla="val 475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43">
            <a:extLst>
              <a:ext uri="{FF2B5EF4-FFF2-40B4-BE49-F238E27FC236}">
                <a16:creationId xmlns:a16="http://schemas.microsoft.com/office/drawing/2014/main" id="{20574B36-86BC-442C-8A1E-32FAA53B15F9}"/>
              </a:ext>
            </a:extLst>
          </p:cNvPr>
          <p:cNvSpPr/>
          <p:nvPr/>
        </p:nvSpPr>
        <p:spPr>
          <a:xfrm>
            <a:off x="4907280" y="1476072"/>
            <a:ext cx="2377440" cy="2468880"/>
          </a:xfrm>
          <a:prstGeom prst="roundRect">
            <a:avLst>
              <a:gd name="adj" fmla="val 475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43">
            <a:extLst>
              <a:ext uri="{FF2B5EF4-FFF2-40B4-BE49-F238E27FC236}">
                <a16:creationId xmlns:a16="http://schemas.microsoft.com/office/drawing/2014/main" id="{318E0EE5-18AA-4625-ABFA-52C4D3D915FB}"/>
              </a:ext>
            </a:extLst>
          </p:cNvPr>
          <p:cNvSpPr/>
          <p:nvPr/>
        </p:nvSpPr>
        <p:spPr>
          <a:xfrm>
            <a:off x="7387274" y="1476072"/>
            <a:ext cx="2377440" cy="2468880"/>
          </a:xfrm>
          <a:prstGeom prst="roundRect">
            <a:avLst>
              <a:gd name="adj" fmla="val 475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43">
            <a:extLst>
              <a:ext uri="{FF2B5EF4-FFF2-40B4-BE49-F238E27FC236}">
                <a16:creationId xmlns:a16="http://schemas.microsoft.com/office/drawing/2014/main" id="{0DBDE7FA-24EE-49FE-AAE3-7680C6A038C8}"/>
              </a:ext>
            </a:extLst>
          </p:cNvPr>
          <p:cNvSpPr/>
          <p:nvPr/>
        </p:nvSpPr>
        <p:spPr>
          <a:xfrm>
            <a:off x="2437950" y="3999324"/>
            <a:ext cx="2377440" cy="2468880"/>
          </a:xfrm>
          <a:prstGeom prst="roundRect">
            <a:avLst>
              <a:gd name="adj" fmla="val 475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43">
            <a:extLst>
              <a:ext uri="{FF2B5EF4-FFF2-40B4-BE49-F238E27FC236}">
                <a16:creationId xmlns:a16="http://schemas.microsoft.com/office/drawing/2014/main" id="{58D79AFA-F65C-4FF3-98C4-8274D9ADA0FD}"/>
              </a:ext>
            </a:extLst>
          </p:cNvPr>
          <p:cNvSpPr/>
          <p:nvPr/>
        </p:nvSpPr>
        <p:spPr>
          <a:xfrm>
            <a:off x="4907280" y="3999324"/>
            <a:ext cx="2377440" cy="2468880"/>
          </a:xfrm>
          <a:prstGeom prst="roundRect">
            <a:avLst>
              <a:gd name="adj" fmla="val 475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79">
            <a:extLst>
              <a:ext uri="{FF2B5EF4-FFF2-40B4-BE49-F238E27FC236}">
                <a16:creationId xmlns:a16="http://schemas.microsoft.com/office/drawing/2014/main" id="{769CDF9E-A345-4E18-835E-E7F29D248ADD}"/>
              </a:ext>
            </a:extLst>
          </p:cNvPr>
          <p:cNvSpPr txBox="1">
            <a:spLocks noChangeArrowheads="1"/>
          </p:cNvSpPr>
          <p:nvPr/>
        </p:nvSpPr>
        <p:spPr bwMode="auto">
          <a:xfrm>
            <a:off x="2549350" y="1530444"/>
            <a:ext cx="168486" cy="322659"/>
          </a:xfrm>
          <a:prstGeom prst="roundRect">
            <a:avLst/>
          </a:prstGeom>
          <a:solidFill>
            <a:schemeClr val="tx1"/>
          </a:solidFill>
          <a:ln w="9525">
            <a:noFill/>
            <a:miter lim="800000"/>
            <a:headEnd/>
            <a:tailEnd/>
          </a:ln>
        </p:spPr>
        <p:txBody>
          <a:bodyPr wrap="none" lIns="0" tIns="0" rIns="0" bIns="0">
            <a:spAutoFit/>
          </a:bodyPr>
          <a:lstStyle/>
          <a:p>
            <a:pPr algn="ctr"/>
            <a:r>
              <a:rPr lang="en-US" sz="2000" b="1" dirty="0">
                <a:solidFill>
                  <a:schemeClr val="bg1"/>
                </a:solidFill>
                <a:latin typeface="Arial Narrow" pitchFamily="34" charset="0"/>
              </a:rPr>
              <a:t>A</a:t>
            </a:r>
          </a:p>
        </p:txBody>
      </p:sp>
      <p:sp>
        <p:nvSpPr>
          <p:cNvPr id="168" name="Text Box 80">
            <a:extLst>
              <a:ext uri="{FF2B5EF4-FFF2-40B4-BE49-F238E27FC236}">
                <a16:creationId xmlns:a16="http://schemas.microsoft.com/office/drawing/2014/main" id="{E230BD5F-E215-42C5-A0FA-0FD1E93E06EE}"/>
              </a:ext>
            </a:extLst>
          </p:cNvPr>
          <p:cNvSpPr txBox="1">
            <a:spLocks noChangeArrowheads="1"/>
          </p:cNvSpPr>
          <p:nvPr/>
        </p:nvSpPr>
        <p:spPr bwMode="auto">
          <a:xfrm>
            <a:off x="4972340" y="1530444"/>
            <a:ext cx="168486" cy="322659"/>
          </a:xfrm>
          <a:prstGeom prst="roundRect">
            <a:avLst/>
          </a:prstGeom>
          <a:solidFill>
            <a:schemeClr val="tx1"/>
          </a:solidFill>
          <a:ln w="9525">
            <a:noFill/>
            <a:miter lim="800000"/>
            <a:headEnd/>
            <a:tailEnd/>
          </a:ln>
        </p:spPr>
        <p:txBody>
          <a:bodyPr wrap="none" lIns="0" tIns="0" rIns="0" bIns="0">
            <a:spAutoFit/>
          </a:bodyPr>
          <a:lstStyle/>
          <a:p>
            <a:pPr algn="ctr"/>
            <a:r>
              <a:rPr lang="en-US" sz="2000" b="1" dirty="0">
                <a:solidFill>
                  <a:schemeClr val="bg1"/>
                </a:solidFill>
                <a:latin typeface="Arial Narrow" pitchFamily="34" charset="0"/>
              </a:rPr>
              <a:t>B</a:t>
            </a:r>
          </a:p>
        </p:txBody>
      </p:sp>
      <p:sp>
        <p:nvSpPr>
          <p:cNvPr id="169" name="Text Box 81">
            <a:extLst>
              <a:ext uri="{FF2B5EF4-FFF2-40B4-BE49-F238E27FC236}">
                <a16:creationId xmlns:a16="http://schemas.microsoft.com/office/drawing/2014/main" id="{CB35243A-08BD-4D2E-9854-373D6BF87384}"/>
              </a:ext>
            </a:extLst>
          </p:cNvPr>
          <p:cNvSpPr txBox="1">
            <a:spLocks noChangeArrowheads="1"/>
          </p:cNvSpPr>
          <p:nvPr/>
        </p:nvSpPr>
        <p:spPr bwMode="auto">
          <a:xfrm>
            <a:off x="7497844" y="1526833"/>
            <a:ext cx="168486" cy="322659"/>
          </a:xfrm>
          <a:prstGeom prst="roundRect">
            <a:avLst/>
          </a:prstGeom>
          <a:solidFill>
            <a:schemeClr val="tx1"/>
          </a:solidFill>
          <a:ln w="9525">
            <a:noFill/>
            <a:miter lim="800000"/>
            <a:headEnd/>
            <a:tailEnd/>
          </a:ln>
        </p:spPr>
        <p:txBody>
          <a:bodyPr wrap="none" lIns="0" tIns="0" rIns="0" bIns="0">
            <a:spAutoFit/>
          </a:bodyPr>
          <a:lstStyle/>
          <a:p>
            <a:pPr algn="ctr"/>
            <a:r>
              <a:rPr lang="en-US" sz="2000" b="1" dirty="0">
                <a:solidFill>
                  <a:schemeClr val="bg1"/>
                </a:solidFill>
                <a:latin typeface="Arial Narrow" pitchFamily="34" charset="0"/>
              </a:rPr>
              <a:t>C</a:t>
            </a:r>
          </a:p>
        </p:txBody>
      </p:sp>
      <p:sp>
        <p:nvSpPr>
          <p:cNvPr id="170" name="Text Box 82">
            <a:extLst>
              <a:ext uri="{FF2B5EF4-FFF2-40B4-BE49-F238E27FC236}">
                <a16:creationId xmlns:a16="http://schemas.microsoft.com/office/drawing/2014/main" id="{A2C847D3-D6AF-49F8-B188-2B572131E8BB}"/>
              </a:ext>
            </a:extLst>
          </p:cNvPr>
          <p:cNvSpPr txBox="1">
            <a:spLocks noChangeArrowheads="1"/>
          </p:cNvSpPr>
          <p:nvPr/>
        </p:nvSpPr>
        <p:spPr bwMode="auto">
          <a:xfrm>
            <a:off x="2509427" y="4061788"/>
            <a:ext cx="168486" cy="322659"/>
          </a:xfrm>
          <a:prstGeom prst="roundRect">
            <a:avLst/>
          </a:prstGeom>
          <a:solidFill>
            <a:schemeClr val="tx1"/>
          </a:solidFill>
          <a:ln w="9525">
            <a:noFill/>
            <a:miter lim="800000"/>
            <a:headEnd/>
            <a:tailEnd/>
          </a:ln>
        </p:spPr>
        <p:txBody>
          <a:bodyPr wrap="none" lIns="0" tIns="0" rIns="0" bIns="0">
            <a:spAutoFit/>
          </a:bodyPr>
          <a:lstStyle/>
          <a:p>
            <a:pPr algn="ctr"/>
            <a:r>
              <a:rPr lang="en-US" sz="2000" b="1">
                <a:solidFill>
                  <a:schemeClr val="bg1"/>
                </a:solidFill>
                <a:latin typeface="Arial Narrow" pitchFamily="34" charset="0"/>
              </a:rPr>
              <a:t>D</a:t>
            </a:r>
          </a:p>
        </p:txBody>
      </p:sp>
      <p:sp>
        <p:nvSpPr>
          <p:cNvPr id="171" name="Text Box 91">
            <a:extLst>
              <a:ext uri="{FF2B5EF4-FFF2-40B4-BE49-F238E27FC236}">
                <a16:creationId xmlns:a16="http://schemas.microsoft.com/office/drawing/2014/main" id="{C166C892-25EA-410B-9CE6-72B3C09B38E0}"/>
              </a:ext>
            </a:extLst>
          </p:cNvPr>
          <p:cNvSpPr txBox="1">
            <a:spLocks noChangeArrowheads="1"/>
          </p:cNvSpPr>
          <p:nvPr/>
        </p:nvSpPr>
        <p:spPr bwMode="auto">
          <a:xfrm>
            <a:off x="4974026" y="4075688"/>
            <a:ext cx="156071" cy="322659"/>
          </a:xfrm>
          <a:prstGeom prst="roundRect">
            <a:avLst/>
          </a:prstGeom>
          <a:solidFill>
            <a:schemeClr val="tx1"/>
          </a:solidFill>
          <a:ln w="9525">
            <a:noFill/>
            <a:miter lim="800000"/>
            <a:headEnd/>
            <a:tailEnd/>
          </a:ln>
        </p:spPr>
        <p:txBody>
          <a:bodyPr wrap="none" lIns="0" tIns="0" rIns="0" bIns="0">
            <a:spAutoFit/>
          </a:bodyPr>
          <a:lstStyle/>
          <a:p>
            <a:pPr algn="ctr"/>
            <a:r>
              <a:rPr lang="en-US" sz="2000" b="1" dirty="0">
                <a:solidFill>
                  <a:schemeClr val="bg1"/>
                </a:solidFill>
                <a:latin typeface="Arial Narrow" pitchFamily="34" charset="0"/>
              </a:rPr>
              <a:t>E</a:t>
            </a:r>
          </a:p>
        </p:txBody>
      </p:sp>
    </p:spTree>
    <p:extLst>
      <p:ext uri="{BB962C8B-B14F-4D97-AF65-F5344CB8AC3E}">
        <p14:creationId xmlns:p14="http://schemas.microsoft.com/office/powerpoint/2010/main" val="3647623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pPr eaLnBrk="1" hangingPunct="1"/>
            <a:r>
              <a:rPr lang="en-US" dirty="0"/>
              <a:t>3. Central Places Theory</a:t>
            </a:r>
          </a:p>
        </p:txBody>
      </p:sp>
      <p:sp>
        <p:nvSpPr>
          <p:cNvPr id="88" name="Action Button: Document 87" title="Read this Web Page">
            <a:hlinkClick r:id="rId3" highlightClick="1"/>
          </p:cNvPr>
          <p:cNvSpPr/>
          <p:nvPr/>
        </p:nvSpPr>
        <p:spPr bwMode="auto">
          <a:xfrm>
            <a:off x="7502264" y="468625"/>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89" name="TextBox 88"/>
          <p:cNvSpPr txBox="1"/>
          <p:nvPr/>
        </p:nvSpPr>
        <p:spPr>
          <a:xfrm>
            <a:off x="8105581" y="529835"/>
            <a:ext cx="1701107" cy="400110"/>
          </a:xfrm>
          <a:prstGeom prst="rect">
            <a:avLst/>
          </a:prstGeom>
          <a:noFill/>
        </p:spPr>
        <p:txBody>
          <a:bodyPr wrap="none" rtlCol="0">
            <a:spAutoFit/>
          </a:bodyPr>
          <a:lstStyle/>
          <a:p>
            <a:r>
              <a:rPr lang="en-US" sz="2000" b="1" dirty="0">
                <a:latin typeface="Agency FB" pitchFamily="34" charset="0"/>
              </a:rPr>
              <a:t>Read this content</a:t>
            </a:r>
          </a:p>
        </p:txBody>
      </p:sp>
      <p:pic>
        <p:nvPicPr>
          <p:cNvPr id="174"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6169" y="6071559"/>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2630570" y="6062662"/>
            <a:ext cx="4311569" cy="707886"/>
          </a:xfrm>
          <a:prstGeom prst="rect">
            <a:avLst/>
          </a:prstGeom>
          <a:noFill/>
        </p:spPr>
        <p:txBody>
          <a:bodyPr wrap="square" rtlCol="0">
            <a:spAutoFit/>
          </a:bodyPr>
          <a:lstStyle/>
          <a:p>
            <a:r>
              <a:rPr lang="en-US" sz="2000" b="1" dirty="0">
                <a:latin typeface="Agency FB" pitchFamily="34" charset="0"/>
              </a:rPr>
              <a:t>Explain what market areas are and how they can have an impact on the spatial structure.</a:t>
            </a:r>
          </a:p>
        </p:txBody>
      </p:sp>
      <p:sp>
        <p:nvSpPr>
          <p:cNvPr id="260" name="Freeform 5">
            <a:extLst>
              <a:ext uri="{FF2B5EF4-FFF2-40B4-BE49-F238E27FC236}">
                <a16:creationId xmlns:a16="http://schemas.microsoft.com/office/drawing/2014/main" id="{FD2D40BF-C684-43C0-9605-CDE69B6438B9}"/>
              </a:ext>
            </a:extLst>
          </p:cNvPr>
          <p:cNvSpPr>
            <a:spLocks/>
          </p:cNvSpPr>
          <p:nvPr/>
        </p:nvSpPr>
        <p:spPr bwMode="auto">
          <a:xfrm>
            <a:off x="3143250" y="1911351"/>
            <a:ext cx="2508250" cy="3343275"/>
          </a:xfrm>
          <a:custGeom>
            <a:avLst/>
            <a:gdLst>
              <a:gd name="T0" fmla="*/ 0 w 1153"/>
              <a:gd name="T1" fmla="*/ 2147483647 h 1537"/>
              <a:gd name="T2" fmla="*/ 2147483647 w 1153"/>
              <a:gd name="T3" fmla="*/ 2147483647 h 1537"/>
              <a:gd name="T4" fmla="*/ 2147483647 w 1153"/>
              <a:gd name="T5" fmla="*/ 2147483647 h 1537"/>
              <a:gd name="T6" fmla="*/ 2147483647 w 1153"/>
              <a:gd name="T7" fmla="*/ 2147483647 h 1537"/>
              <a:gd name="T8" fmla="*/ 2147483647 w 1153"/>
              <a:gd name="T9" fmla="*/ 0 h 1537"/>
              <a:gd name="T10" fmla="*/ 0 w 1153"/>
              <a:gd name="T11" fmla="*/ 2147483647 h 1537"/>
              <a:gd name="T12" fmla="*/ 0 w 1153"/>
              <a:gd name="T13" fmla="*/ 2147483647 h 1537"/>
              <a:gd name="T14" fmla="*/ 0 60000 65536"/>
              <a:gd name="T15" fmla="*/ 0 60000 65536"/>
              <a:gd name="T16" fmla="*/ 0 60000 65536"/>
              <a:gd name="T17" fmla="*/ 0 60000 65536"/>
              <a:gd name="T18" fmla="*/ 0 60000 65536"/>
              <a:gd name="T19" fmla="*/ 0 60000 65536"/>
              <a:gd name="T20" fmla="*/ 0 60000 65536"/>
              <a:gd name="T21" fmla="*/ 0 w 1153"/>
              <a:gd name="T22" fmla="*/ 0 h 1537"/>
              <a:gd name="T23" fmla="*/ 1153 w 1153"/>
              <a:gd name="T24" fmla="*/ 1537 h 15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1537">
                <a:moveTo>
                  <a:pt x="0" y="1152"/>
                </a:moveTo>
                <a:lnTo>
                  <a:pt x="576" y="1536"/>
                </a:lnTo>
                <a:lnTo>
                  <a:pt x="1152" y="1152"/>
                </a:lnTo>
                <a:lnTo>
                  <a:pt x="1152" y="384"/>
                </a:lnTo>
                <a:lnTo>
                  <a:pt x="576" y="0"/>
                </a:lnTo>
                <a:lnTo>
                  <a:pt x="0" y="384"/>
                </a:lnTo>
                <a:lnTo>
                  <a:pt x="0" y="1152"/>
                </a:lnTo>
              </a:path>
            </a:pathLst>
          </a:custGeom>
          <a:solidFill>
            <a:schemeClr val="bg1">
              <a:lumMod val="85000"/>
            </a:schemeClr>
          </a:solidFill>
          <a:ln w="50800" cap="rnd">
            <a:solidFill>
              <a:schemeClr val="bg2">
                <a:lumMod val="50000"/>
              </a:schemeClr>
            </a:solidFill>
            <a:round/>
            <a:headEnd/>
            <a:tailEnd/>
          </a:ln>
        </p:spPr>
        <p:txBody>
          <a:bodyPr/>
          <a:lstStyle/>
          <a:p>
            <a:endParaRPr lang="en-US">
              <a:latin typeface="Arial Narrow" panose="020B0606020202030204" pitchFamily="34" charset="0"/>
            </a:endParaRPr>
          </a:p>
        </p:txBody>
      </p:sp>
      <p:sp>
        <p:nvSpPr>
          <p:cNvPr id="261" name="Freeform 6">
            <a:extLst>
              <a:ext uri="{FF2B5EF4-FFF2-40B4-BE49-F238E27FC236}">
                <a16:creationId xmlns:a16="http://schemas.microsoft.com/office/drawing/2014/main" id="{698B3114-CDD1-410B-982F-6262793E0BC9}"/>
              </a:ext>
            </a:extLst>
          </p:cNvPr>
          <p:cNvSpPr>
            <a:spLocks/>
          </p:cNvSpPr>
          <p:nvPr/>
        </p:nvSpPr>
        <p:spPr bwMode="auto">
          <a:xfrm>
            <a:off x="3560764" y="2746376"/>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chemeClr val="bg1">
              <a:lumMod val="95000"/>
            </a:schemeClr>
          </a:solidFill>
          <a:ln w="25400" cap="rnd">
            <a:solidFill>
              <a:schemeClr val="bg2">
                <a:lumMod val="75000"/>
              </a:schemeClr>
            </a:solidFill>
            <a:round/>
            <a:headEnd/>
            <a:tailEnd/>
          </a:ln>
        </p:spPr>
        <p:txBody>
          <a:bodyPr/>
          <a:lstStyle/>
          <a:p>
            <a:endParaRPr lang="en-US" dirty="0">
              <a:latin typeface="Arial Narrow" panose="020B0606020202030204" pitchFamily="34" charset="0"/>
            </a:endParaRPr>
          </a:p>
        </p:txBody>
      </p:sp>
      <p:grpSp>
        <p:nvGrpSpPr>
          <p:cNvPr id="262" name="Group 7">
            <a:extLst>
              <a:ext uri="{FF2B5EF4-FFF2-40B4-BE49-F238E27FC236}">
                <a16:creationId xmlns:a16="http://schemas.microsoft.com/office/drawing/2014/main" id="{1D36335A-1379-4C0D-8AC3-E7E78CB7A1B0}"/>
              </a:ext>
            </a:extLst>
          </p:cNvPr>
          <p:cNvGrpSpPr>
            <a:grpSpLocks/>
          </p:cNvGrpSpPr>
          <p:nvPr/>
        </p:nvGrpSpPr>
        <p:grpSpPr bwMode="auto">
          <a:xfrm>
            <a:off x="3143251" y="1493838"/>
            <a:ext cx="5013325" cy="4176712"/>
            <a:chOff x="1426" y="1204"/>
            <a:chExt cx="3158" cy="2631"/>
          </a:xfrm>
        </p:grpSpPr>
        <p:sp>
          <p:nvSpPr>
            <p:cNvPr id="263" name="Line 8">
              <a:extLst>
                <a:ext uri="{FF2B5EF4-FFF2-40B4-BE49-F238E27FC236}">
                  <a16:creationId xmlns:a16="http://schemas.microsoft.com/office/drawing/2014/main" id="{3625C719-AD3F-4988-9480-2696EF0E6520}"/>
                </a:ext>
              </a:extLst>
            </p:cNvPr>
            <p:cNvSpPr>
              <a:spLocks noChangeShapeType="1"/>
            </p:cNvSpPr>
            <p:nvPr/>
          </p:nvSpPr>
          <p:spPr bwMode="auto">
            <a:xfrm flipH="1">
              <a:off x="1426" y="2519"/>
              <a:ext cx="263" cy="0"/>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264" name="Line 9">
              <a:extLst>
                <a:ext uri="{FF2B5EF4-FFF2-40B4-BE49-F238E27FC236}">
                  <a16:creationId xmlns:a16="http://schemas.microsoft.com/office/drawing/2014/main" id="{D9C4707D-F690-4832-AA8A-32D133463C77}"/>
                </a:ext>
              </a:extLst>
            </p:cNvPr>
            <p:cNvSpPr>
              <a:spLocks noChangeShapeType="1"/>
            </p:cNvSpPr>
            <p:nvPr/>
          </p:nvSpPr>
          <p:spPr bwMode="auto">
            <a:xfrm flipH="1">
              <a:off x="4320" y="2519"/>
              <a:ext cx="264" cy="0"/>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265" name="Line 10">
              <a:extLst>
                <a:ext uri="{FF2B5EF4-FFF2-40B4-BE49-F238E27FC236}">
                  <a16:creationId xmlns:a16="http://schemas.microsoft.com/office/drawing/2014/main" id="{57D79A70-2242-45BF-A641-73F76EA053C4}"/>
                </a:ext>
              </a:extLst>
            </p:cNvPr>
            <p:cNvSpPr>
              <a:spLocks noChangeShapeType="1"/>
            </p:cNvSpPr>
            <p:nvPr/>
          </p:nvSpPr>
          <p:spPr bwMode="auto">
            <a:xfrm flipH="1" flipV="1">
              <a:off x="2610" y="1204"/>
              <a:ext cx="132" cy="263"/>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266" name="Line 11">
              <a:extLst>
                <a:ext uri="{FF2B5EF4-FFF2-40B4-BE49-F238E27FC236}">
                  <a16:creationId xmlns:a16="http://schemas.microsoft.com/office/drawing/2014/main" id="{104CAC31-0C03-44A5-B2C9-10AAE0334230}"/>
                </a:ext>
              </a:extLst>
            </p:cNvPr>
            <p:cNvSpPr>
              <a:spLocks noChangeShapeType="1"/>
            </p:cNvSpPr>
            <p:nvPr/>
          </p:nvSpPr>
          <p:spPr bwMode="auto">
            <a:xfrm flipV="1">
              <a:off x="3268" y="1204"/>
              <a:ext cx="131" cy="263"/>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267" name="Line 12">
              <a:extLst>
                <a:ext uri="{FF2B5EF4-FFF2-40B4-BE49-F238E27FC236}">
                  <a16:creationId xmlns:a16="http://schemas.microsoft.com/office/drawing/2014/main" id="{9B59A565-4838-4604-A2DD-174C42680272}"/>
                </a:ext>
              </a:extLst>
            </p:cNvPr>
            <p:cNvSpPr>
              <a:spLocks noChangeShapeType="1"/>
            </p:cNvSpPr>
            <p:nvPr/>
          </p:nvSpPr>
          <p:spPr bwMode="auto">
            <a:xfrm flipH="1" flipV="1">
              <a:off x="1821" y="1730"/>
              <a:ext cx="131" cy="263"/>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268" name="Line 13">
              <a:extLst>
                <a:ext uri="{FF2B5EF4-FFF2-40B4-BE49-F238E27FC236}">
                  <a16:creationId xmlns:a16="http://schemas.microsoft.com/office/drawing/2014/main" id="{3240BD80-B4BF-4B0B-8D17-44555756B482}"/>
                </a:ext>
              </a:extLst>
            </p:cNvPr>
            <p:cNvSpPr>
              <a:spLocks noChangeShapeType="1"/>
            </p:cNvSpPr>
            <p:nvPr/>
          </p:nvSpPr>
          <p:spPr bwMode="auto">
            <a:xfrm flipH="1">
              <a:off x="1805" y="3046"/>
              <a:ext cx="147" cy="256"/>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269" name="Line 14">
              <a:extLst>
                <a:ext uri="{FF2B5EF4-FFF2-40B4-BE49-F238E27FC236}">
                  <a16:creationId xmlns:a16="http://schemas.microsoft.com/office/drawing/2014/main" id="{8F3B8249-C500-41BD-81CD-B353E09AC7DD}"/>
                </a:ext>
              </a:extLst>
            </p:cNvPr>
            <p:cNvSpPr>
              <a:spLocks noChangeShapeType="1"/>
            </p:cNvSpPr>
            <p:nvPr/>
          </p:nvSpPr>
          <p:spPr bwMode="auto">
            <a:xfrm>
              <a:off x="4057" y="3046"/>
              <a:ext cx="146" cy="256"/>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270" name="Line 15">
              <a:extLst>
                <a:ext uri="{FF2B5EF4-FFF2-40B4-BE49-F238E27FC236}">
                  <a16:creationId xmlns:a16="http://schemas.microsoft.com/office/drawing/2014/main" id="{68984AED-23EE-46CE-9E6D-11884F24B967}"/>
                </a:ext>
              </a:extLst>
            </p:cNvPr>
            <p:cNvSpPr>
              <a:spLocks noChangeShapeType="1"/>
            </p:cNvSpPr>
            <p:nvPr/>
          </p:nvSpPr>
          <p:spPr bwMode="auto">
            <a:xfrm flipV="1">
              <a:off x="4057" y="1736"/>
              <a:ext cx="177" cy="257"/>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271" name="Line 16">
              <a:extLst>
                <a:ext uri="{FF2B5EF4-FFF2-40B4-BE49-F238E27FC236}">
                  <a16:creationId xmlns:a16="http://schemas.microsoft.com/office/drawing/2014/main" id="{BE8DA61B-1666-476E-A1D8-2736E1965234}"/>
                </a:ext>
              </a:extLst>
            </p:cNvPr>
            <p:cNvSpPr>
              <a:spLocks noChangeShapeType="1"/>
            </p:cNvSpPr>
            <p:nvPr/>
          </p:nvSpPr>
          <p:spPr bwMode="auto">
            <a:xfrm flipH="1">
              <a:off x="2610" y="3572"/>
              <a:ext cx="132" cy="263"/>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272" name="Line 17">
              <a:extLst>
                <a:ext uri="{FF2B5EF4-FFF2-40B4-BE49-F238E27FC236}">
                  <a16:creationId xmlns:a16="http://schemas.microsoft.com/office/drawing/2014/main" id="{05117C9A-240D-44B1-AD63-3C4B77A5D0D8}"/>
                </a:ext>
              </a:extLst>
            </p:cNvPr>
            <p:cNvSpPr>
              <a:spLocks noChangeShapeType="1"/>
            </p:cNvSpPr>
            <p:nvPr/>
          </p:nvSpPr>
          <p:spPr bwMode="auto">
            <a:xfrm>
              <a:off x="3268" y="3572"/>
              <a:ext cx="131" cy="263"/>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273" name="Freeform 18">
              <a:extLst>
                <a:ext uri="{FF2B5EF4-FFF2-40B4-BE49-F238E27FC236}">
                  <a16:creationId xmlns:a16="http://schemas.microsoft.com/office/drawing/2014/main" id="{E80F6BC0-71B4-4797-BC4F-90339B864492}"/>
                </a:ext>
              </a:extLst>
            </p:cNvPr>
            <p:cNvSpPr>
              <a:spLocks/>
            </p:cNvSpPr>
            <p:nvPr/>
          </p:nvSpPr>
          <p:spPr bwMode="auto">
            <a:xfrm>
              <a:off x="2479" y="1467"/>
              <a:ext cx="1053" cy="1054"/>
            </a:xfrm>
            <a:custGeom>
              <a:avLst/>
              <a:gdLst>
                <a:gd name="T0" fmla="*/ 6133637 w 769"/>
                <a:gd name="T1" fmla="*/ 0 h 769"/>
                <a:gd name="T2" fmla="*/ 18406494 w 769"/>
                <a:gd name="T3" fmla="*/ 0 h 769"/>
                <a:gd name="T4" fmla="*/ 24561188 w 769"/>
                <a:gd name="T5" fmla="*/ 12652771 h 769"/>
                <a:gd name="T6" fmla="*/ 18406494 w 769"/>
                <a:gd name="T7" fmla="*/ 25332209 h 769"/>
                <a:gd name="T8" fmla="*/ 6133637 w 769"/>
                <a:gd name="T9" fmla="*/ 25332209 h 769"/>
                <a:gd name="T10" fmla="*/ 0 w 769"/>
                <a:gd name="T11" fmla="*/ 12652771 h 769"/>
                <a:gd name="T12" fmla="*/ 613363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chemeClr val="bg2">
                  <a:lumMod val="75000"/>
                </a:schemeClr>
              </a:solidFill>
              <a:round/>
              <a:headEnd/>
              <a:tailEnd/>
            </a:ln>
          </p:spPr>
          <p:txBody>
            <a:bodyPr/>
            <a:lstStyle/>
            <a:p>
              <a:endParaRPr lang="en-US">
                <a:latin typeface="Arial Narrow" panose="020B0606020202030204" pitchFamily="34" charset="0"/>
              </a:endParaRPr>
            </a:p>
          </p:txBody>
        </p:sp>
        <p:sp>
          <p:nvSpPr>
            <p:cNvPr id="274" name="Freeform 19">
              <a:extLst>
                <a:ext uri="{FF2B5EF4-FFF2-40B4-BE49-F238E27FC236}">
                  <a16:creationId xmlns:a16="http://schemas.microsoft.com/office/drawing/2014/main" id="{9F30C476-313B-49B0-AD1B-1294FA17BBF7}"/>
                </a:ext>
              </a:extLst>
            </p:cNvPr>
            <p:cNvSpPr>
              <a:spLocks/>
            </p:cNvSpPr>
            <p:nvPr/>
          </p:nvSpPr>
          <p:spPr bwMode="auto">
            <a:xfrm>
              <a:off x="2479" y="2519"/>
              <a:ext cx="1053" cy="1054"/>
            </a:xfrm>
            <a:custGeom>
              <a:avLst/>
              <a:gdLst>
                <a:gd name="T0" fmla="*/ 6133637 w 769"/>
                <a:gd name="T1" fmla="*/ 0 h 769"/>
                <a:gd name="T2" fmla="*/ 18406494 w 769"/>
                <a:gd name="T3" fmla="*/ 0 h 769"/>
                <a:gd name="T4" fmla="*/ 24561188 w 769"/>
                <a:gd name="T5" fmla="*/ 12652771 h 769"/>
                <a:gd name="T6" fmla="*/ 18406494 w 769"/>
                <a:gd name="T7" fmla="*/ 25332209 h 769"/>
                <a:gd name="T8" fmla="*/ 6133637 w 769"/>
                <a:gd name="T9" fmla="*/ 25332209 h 769"/>
                <a:gd name="T10" fmla="*/ 0 w 769"/>
                <a:gd name="T11" fmla="*/ 12652771 h 769"/>
                <a:gd name="T12" fmla="*/ 613363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chemeClr val="bg2">
                  <a:lumMod val="75000"/>
                </a:schemeClr>
              </a:solidFill>
              <a:round/>
              <a:headEnd/>
              <a:tailEnd/>
            </a:ln>
          </p:spPr>
          <p:txBody>
            <a:bodyPr/>
            <a:lstStyle/>
            <a:p>
              <a:endParaRPr lang="en-US">
                <a:latin typeface="Arial Narrow" panose="020B0606020202030204" pitchFamily="34" charset="0"/>
              </a:endParaRPr>
            </a:p>
          </p:txBody>
        </p:sp>
        <p:sp>
          <p:nvSpPr>
            <p:cNvPr id="275" name="Freeform 20">
              <a:extLst>
                <a:ext uri="{FF2B5EF4-FFF2-40B4-BE49-F238E27FC236}">
                  <a16:creationId xmlns:a16="http://schemas.microsoft.com/office/drawing/2014/main" id="{8653AB2C-D5C2-4B01-B016-58A21204B8C8}"/>
                </a:ext>
              </a:extLst>
            </p:cNvPr>
            <p:cNvSpPr>
              <a:spLocks/>
            </p:cNvSpPr>
            <p:nvPr/>
          </p:nvSpPr>
          <p:spPr bwMode="auto">
            <a:xfrm>
              <a:off x="3268" y="1993"/>
              <a:ext cx="1054" cy="1054"/>
            </a:xfrm>
            <a:custGeom>
              <a:avLst/>
              <a:gdLst>
                <a:gd name="T0" fmla="*/ 6323189 w 769"/>
                <a:gd name="T1" fmla="*/ 0 h 769"/>
                <a:gd name="T2" fmla="*/ 18978611 w 769"/>
                <a:gd name="T3" fmla="*/ 0 h 769"/>
                <a:gd name="T4" fmla="*/ 25332209 w 769"/>
                <a:gd name="T5" fmla="*/ 12652771 h 769"/>
                <a:gd name="T6" fmla="*/ 18978611 w 769"/>
                <a:gd name="T7" fmla="*/ 25332209 h 769"/>
                <a:gd name="T8" fmla="*/ 6323189 w 769"/>
                <a:gd name="T9" fmla="*/ 25332209 h 769"/>
                <a:gd name="T10" fmla="*/ 0 w 769"/>
                <a:gd name="T11" fmla="*/ 12652771 h 769"/>
                <a:gd name="T12" fmla="*/ 6323189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chemeClr val="bg2">
                  <a:lumMod val="75000"/>
                </a:schemeClr>
              </a:solidFill>
              <a:round/>
              <a:headEnd/>
              <a:tailEnd/>
            </a:ln>
          </p:spPr>
          <p:txBody>
            <a:bodyPr/>
            <a:lstStyle/>
            <a:p>
              <a:endParaRPr lang="en-US">
                <a:latin typeface="Arial Narrow" panose="020B0606020202030204" pitchFamily="34" charset="0"/>
              </a:endParaRPr>
            </a:p>
          </p:txBody>
        </p:sp>
      </p:grpSp>
      <p:sp>
        <p:nvSpPr>
          <p:cNvPr id="276" name="Freeform 22">
            <a:extLst>
              <a:ext uri="{FF2B5EF4-FFF2-40B4-BE49-F238E27FC236}">
                <a16:creationId xmlns:a16="http://schemas.microsoft.com/office/drawing/2014/main" id="{7EC7B4B8-3318-43D1-9049-F81809F5682B}"/>
              </a:ext>
            </a:extLst>
          </p:cNvPr>
          <p:cNvSpPr>
            <a:spLocks/>
          </p:cNvSpPr>
          <p:nvPr/>
        </p:nvSpPr>
        <p:spPr bwMode="auto">
          <a:xfrm>
            <a:off x="3978275" y="3060701"/>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chemeClr val="bg1"/>
          </a:solidFill>
          <a:ln w="12700" cap="rnd">
            <a:solidFill>
              <a:schemeClr val="tx1"/>
            </a:solidFill>
            <a:round/>
            <a:headEnd/>
            <a:tailEnd/>
          </a:ln>
        </p:spPr>
        <p:txBody>
          <a:bodyPr/>
          <a:lstStyle/>
          <a:p>
            <a:endParaRPr lang="en-US">
              <a:latin typeface="Arial Narrow" panose="020B0606020202030204" pitchFamily="34" charset="0"/>
            </a:endParaRPr>
          </a:p>
        </p:txBody>
      </p:sp>
      <p:sp>
        <p:nvSpPr>
          <p:cNvPr id="277" name="Oval 23">
            <a:extLst>
              <a:ext uri="{FF2B5EF4-FFF2-40B4-BE49-F238E27FC236}">
                <a16:creationId xmlns:a16="http://schemas.microsoft.com/office/drawing/2014/main" id="{E04C00C5-1F17-45FB-AD3A-613815BF3117}"/>
              </a:ext>
            </a:extLst>
          </p:cNvPr>
          <p:cNvSpPr>
            <a:spLocks noChangeArrowheads="1"/>
          </p:cNvSpPr>
          <p:nvPr/>
        </p:nvSpPr>
        <p:spPr bwMode="auto">
          <a:xfrm>
            <a:off x="4219574" y="3406775"/>
            <a:ext cx="365760" cy="365760"/>
          </a:xfrm>
          <a:prstGeom prst="ellipse">
            <a:avLst/>
          </a:prstGeom>
          <a:solidFill>
            <a:schemeClr val="bg1"/>
          </a:solidFill>
          <a:ln w="38100">
            <a:solidFill>
              <a:schemeClr val="bg2">
                <a:lumMod val="50000"/>
              </a:schemeClr>
            </a:solidFill>
            <a:round/>
            <a:headEnd/>
            <a:tailEnd/>
          </a:ln>
        </p:spPr>
        <p:txBody>
          <a:bodyPr wrap="none" lIns="92075" tIns="46038" rIns="92075" bIns="46038" anchor="ctr"/>
          <a:lstStyle/>
          <a:p>
            <a:pPr algn="ctr"/>
            <a:r>
              <a:rPr lang="en-US" sz="1400" b="1">
                <a:latin typeface="Arial Narrow" panose="020B0606020202030204" pitchFamily="34" charset="0"/>
              </a:rPr>
              <a:t>A</a:t>
            </a:r>
          </a:p>
        </p:txBody>
      </p:sp>
      <p:sp>
        <p:nvSpPr>
          <p:cNvPr id="278" name="Oval 25">
            <a:extLst>
              <a:ext uri="{FF2B5EF4-FFF2-40B4-BE49-F238E27FC236}">
                <a16:creationId xmlns:a16="http://schemas.microsoft.com/office/drawing/2014/main" id="{6C729CDE-D766-4E66-82C1-93D970734E2F}"/>
              </a:ext>
            </a:extLst>
          </p:cNvPr>
          <p:cNvSpPr>
            <a:spLocks noChangeArrowheads="1"/>
          </p:cNvSpPr>
          <p:nvPr/>
        </p:nvSpPr>
        <p:spPr bwMode="auto">
          <a:xfrm>
            <a:off x="3883025" y="2651125"/>
            <a:ext cx="192088"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79" name="Oval 26">
            <a:extLst>
              <a:ext uri="{FF2B5EF4-FFF2-40B4-BE49-F238E27FC236}">
                <a16:creationId xmlns:a16="http://schemas.microsoft.com/office/drawing/2014/main" id="{62D7C3A3-5390-4527-BD21-2FB133CA7B8F}"/>
              </a:ext>
            </a:extLst>
          </p:cNvPr>
          <p:cNvSpPr>
            <a:spLocks noChangeArrowheads="1"/>
          </p:cNvSpPr>
          <p:nvPr/>
        </p:nvSpPr>
        <p:spPr bwMode="auto">
          <a:xfrm>
            <a:off x="4718050" y="2651125"/>
            <a:ext cx="192088"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80" name="Oval 27">
            <a:extLst>
              <a:ext uri="{FF2B5EF4-FFF2-40B4-BE49-F238E27FC236}">
                <a16:creationId xmlns:a16="http://schemas.microsoft.com/office/drawing/2014/main" id="{AAA6C682-42C6-4E11-8530-EADF255DDE6E}"/>
              </a:ext>
            </a:extLst>
          </p:cNvPr>
          <p:cNvSpPr>
            <a:spLocks noChangeArrowheads="1"/>
          </p:cNvSpPr>
          <p:nvPr/>
        </p:nvSpPr>
        <p:spPr bwMode="auto">
          <a:xfrm>
            <a:off x="3465514" y="3486150"/>
            <a:ext cx="192087"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81" name="Oval 28">
            <a:extLst>
              <a:ext uri="{FF2B5EF4-FFF2-40B4-BE49-F238E27FC236}">
                <a16:creationId xmlns:a16="http://schemas.microsoft.com/office/drawing/2014/main" id="{DA2008F0-E0CA-4879-B2EA-BCAAEBED9890}"/>
              </a:ext>
            </a:extLst>
          </p:cNvPr>
          <p:cNvSpPr>
            <a:spLocks noChangeArrowheads="1"/>
          </p:cNvSpPr>
          <p:nvPr/>
        </p:nvSpPr>
        <p:spPr bwMode="auto">
          <a:xfrm>
            <a:off x="3883025" y="4321175"/>
            <a:ext cx="192088"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82" name="Oval 29">
            <a:extLst>
              <a:ext uri="{FF2B5EF4-FFF2-40B4-BE49-F238E27FC236}">
                <a16:creationId xmlns:a16="http://schemas.microsoft.com/office/drawing/2014/main" id="{AC352D14-0B76-4E59-9A0C-EF96D28FB8A3}"/>
              </a:ext>
            </a:extLst>
          </p:cNvPr>
          <p:cNvSpPr>
            <a:spLocks noChangeArrowheads="1"/>
          </p:cNvSpPr>
          <p:nvPr/>
        </p:nvSpPr>
        <p:spPr bwMode="auto">
          <a:xfrm>
            <a:off x="4718050" y="4321175"/>
            <a:ext cx="192088"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83" name="Oval 30">
            <a:extLst>
              <a:ext uri="{FF2B5EF4-FFF2-40B4-BE49-F238E27FC236}">
                <a16:creationId xmlns:a16="http://schemas.microsoft.com/office/drawing/2014/main" id="{06E7DF4E-833D-46BD-AA72-B492B4542E10}"/>
              </a:ext>
            </a:extLst>
          </p:cNvPr>
          <p:cNvSpPr>
            <a:spLocks noChangeArrowheads="1"/>
          </p:cNvSpPr>
          <p:nvPr/>
        </p:nvSpPr>
        <p:spPr bwMode="auto">
          <a:xfrm>
            <a:off x="5135564" y="3486150"/>
            <a:ext cx="192087"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84" name="Oval 32">
            <a:extLst>
              <a:ext uri="{FF2B5EF4-FFF2-40B4-BE49-F238E27FC236}">
                <a16:creationId xmlns:a16="http://schemas.microsoft.com/office/drawing/2014/main" id="{555D0A8E-3E77-4FEA-95F6-2AE7431CCB4C}"/>
              </a:ext>
            </a:extLst>
          </p:cNvPr>
          <p:cNvSpPr>
            <a:spLocks noChangeArrowheads="1"/>
          </p:cNvSpPr>
          <p:nvPr/>
        </p:nvSpPr>
        <p:spPr bwMode="auto">
          <a:xfrm>
            <a:off x="5135564" y="1816100"/>
            <a:ext cx="192087" cy="190500"/>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85" name="Oval 33">
            <a:extLst>
              <a:ext uri="{FF2B5EF4-FFF2-40B4-BE49-F238E27FC236}">
                <a16:creationId xmlns:a16="http://schemas.microsoft.com/office/drawing/2014/main" id="{6BD4972E-E920-41E4-AD26-022A08E84F19}"/>
              </a:ext>
            </a:extLst>
          </p:cNvPr>
          <p:cNvSpPr>
            <a:spLocks noChangeArrowheads="1"/>
          </p:cNvSpPr>
          <p:nvPr/>
        </p:nvSpPr>
        <p:spPr bwMode="auto">
          <a:xfrm>
            <a:off x="5972175" y="1816100"/>
            <a:ext cx="190500" cy="190500"/>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86" name="Oval 34">
            <a:extLst>
              <a:ext uri="{FF2B5EF4-FFF2-40B4-BE49-F238E27FC236}">
                <a16:creationId xmlns:a16="http://schemas.microsoft.com/office/drawing/2014/main" id="{14C198EB-5E47-42D2-81A0-F575922D7595}"/>
              </a:ext>
            </a:extLst>
          </p:cNvPr>
          <p:cNvSpPr>
            <a:spLocks noChangeArrowheads="1"/>
          </p:cNvSpPr>
          <p:nvPr/>
        </p:nvSpPr>
        <p:spPr bwMode="auto">
          <a:xfrm>
            <a:off x="5972175" y="3486150"/>
            <a:ext cx="190500"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87" name="Oval 35">
            <a:extLst>
              <a:ext uri="{FF2B5EF4-FFF2-40B4-BE49-F238E27FC236}">
                <a16:creationId xmlns:a16="http://schemas.microsoft.com/office/drawing/2014/main" id="{B23C777E-2BC2-4C41-983E-DB754BB07937}"/>
              </a:ext>
            </a:extLst>
          </p:cNvPr>
          <p:cNvSpPr>
            <a:spLocks noChangeArrowheads="1"/>
          </p:cNvSpPr>
          <p:nvPr/>
        </p:nvSpPr>
        <p:spPr bwMode="auto">
          <a:xfrm>
            <a:off x="6389688" y="2651125"/>
            <a:ext cx="190500"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88" name="Oval 36">
            <a:extLst>
              <a:ext uri="{FF2B5EF4-FFF2-40B4-BE49-F238E27FC236}">
                <a16:creationId xmlns:a16="http://schemas.microsoft.com/office/drawing/2014/main" id="{EB9D4CA9-5C0E-42E9-8929-48D0615C7DE6}"/>
              </a:ext>
            </a:extLst>
          </p:cNvPr>
          <p:cNvSpPr>
            <a:spLocks noChangeArrowheads="1"/>
          </p:cNvSpPr>
          <p:nvPr/>
        </p:nvSpPr>
        <p:spPr bwMode="auto">
          <a:xfrm>
            <a:off x="5972175" y="5156200"/>
            <a:ext cx="190500"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89" name="Oval 37">
            <a:extLst>
              <a:ext uri="{FF2B5EF4-FFF2-40B4-BE49-F238E27FC236}">
                <a16:creationId xmlns:a16="http://schemas.microsoft.com/office/drawing/2014/main" id="{FCA708D0-1153-40C1-9ACA-C4C4CCF297F6}"/>
              </a:ext>
            </a:extLst>
          </p:cNvPr>
          <p:cNvSpPr>
            <a:spLocks noChangeArrowheads="1"/>
          </p:cNvSpPr>
          <p:nvPr/>
        </p:nvSpPr>
        <p:spPr bwMode="auto">
          <a:xfrm>
            <a:off x="5135564" y="5156200"/>
            <a:ext cx="192087"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90" name="Oval 38">
            <a:extLst>
              <a:ext uri="{FF2B5EF4-FFF2-40B4-BE49-F238E27FC236}">
                <a16:creationId xmlns:a16="http://schemas.microsoft.com/office/drawing/2014/main" id="{66554A6F-C0C4-4D02-802A-29A10D370742}"/>
              </a:ext>
            </a:extLst>
          </p:cNvPr>
          <p:cNvSpPr>
            <a:spLocks noChangeArrowheads="1"/>
          </p:cNvSpPr>
          <p:nvPr/>
        </p:nvSpPr>
        <p:spPr bwMode="auto">
          <a:xfrm>
            <a:off x="6389688" y="4321175"/>
            <a:ext cx="190500"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91" name="Oval 39">
            <a:extLst>
              <a:ext uri="{FF2B5EF4-FFF2-40B4-BE49-F238E27FC236}">
                <a16:creationId xmlns:a16="http://schemas.microsoft.com/office/drawing/2014/main" id="{89B585C9-5DD5-4B95-A484-18FB2D8349F9}"/>
              </a:ext>
            </a:extLst>
          </p:cNvPr>
          <p:cNvSpPr>
            <a:spLocks noChangeArrowheads="1"/>
          </p:cNvSpPr>
          <p:nvPr/>
        </p:nvSpPr>
        <p:spPr bwMode="auto">
          <a:xfrm>
            <a:off x="7224714" y="4321175"/>
            <a:ext cx="192087"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92" name="Oval 40">
            <a:extLst>
              <a:ext uri="{FF2B5EF4-FFF2-40B4-BE49-F238E27FC236}">
                <a16:creationId xmlns:a16="http://schemas.microsoft.com/office/drawing/2014/main" id="{BB265B49-CB36-4DA3-BBB8-43262CA39073}"/>
              </a:ext>
            </a:extLst>
          </p:cNvPr>
          <p:cNvSpPr>
            <a:spLocks noChangeArrowheads="1"/>
          </p:cNvSpPr>
          <p:nvPr/>
        </p:nvSpPr>
        <p:spPr bwMode="auto">
          <a:xfrm>
            <a:off x="7642225" y="3486150"/>
            <a:ext cx="192088"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93" name="Oval 41">
            <a:extLst>
              <a:ext uri="{FF2B5EF4-FFF2-40B4-BE49-F238E27FC236}">
                <a16:creationId xmlns:a16="http://schemas.microsoft.com/office/drawing/2014/main" id="{E7E8AC5E-E1AE-4A40-AA6F-432C4720803B}"/>
              </a:ext>
            </a:extLst>
          </p:cNvPr>
          <p:cNvSpPr>
            <a:spLocks noChangeArrowheads="1"/>
          </p:cNvSpPr>
          <p:nvPr/>
        </p:nvSpPr>
        <p:spPr bwMode="auto">
          <a:xfrm>
            <a:off x="7224714" y="2651125"/>
            <a:ext cx="192087" cy="192088"/>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294" name="Freeform 43">
            <a:extLst>
              <a:ext uri="{FF2B5EF4-FFF2-40B4-BE49-F238E27FC236}">
                <a16:creationId xmlns:a16="http://schemas.microsoft.com/office/drawing/2014/main" id="{73545011-A4AF-4243-86C0-C6C3671E48B0}"/>
              </a:ext>
            </a:extLst>
          </p:cNvPr>
          <p:cNvSpPr>
            <a:spLocks/>
          </p:cNvSpPr>
          <p:nvPr/>
        </p:nvSpPr>
        <p:spPr bwMode="auto">
          <a:xfrm>
            <a:off x="5649913" y="1911351"/>
            <a:ext cx="2508250" cy="3343275"/>
          </a:xfrm>
          <a:custGeom>
            <a:avLst/>
            <a:gdLst>
              <a:gd name="T0" fmla="*/ 0 w 1153"/>
              <a:gd name="T1" fmla="*/ 2147483647 h 1537"/>
              <a:gd name="T2" fmla="*/ 2147483647 w 1153"/>
              <a:gd name="T3" fmla="*/ 2147483647 h 1537"/>
              <a:gd name="T4" fmla="*/ 2147483647 w 1153"/>
              <a:gd name="T5" fmla="*/ 2147483647 h 1537"/>
              <a:gd name="T6" fmla="*/ 2147483647 w 1153"/>
              <a:gd name="T7" fmla="*/ 2147483647 h 1537"/>
              <a:gd name="T8" fmla="*/ 2147483647 w 1153"/>
              <a:gd name="T9" fmla="*/ 0 h 1537"/>
              <a:gd name="T10" fmla="*/ 0 w 1153"/>
              <a:gd name="T11" fmla="*/ 2147483647 h 1537"/>
              <a:gd name="T12" fmla="*/ 0 w 1153"/>
              <a:gd name="T13" fmla="*/ 2147483647 h 1537"/>
              <a:gd name="T14" fmla="*/ 0 60000 65536"/>
              <a:gd name="T15" fmla="*/ 0 60000 65536"/>
              <a:gd name="T16" fmla="*/ 0 60000 65536"/>
              <a:gd name="T17" fmla="*/ 0 60000 65536"/>
              <a:gd name="T18" fmla="*/ 0 60000 65536"/>
              <a:gd name="T19" fmla="*/ 0 60000 65536"/>
              <a:gd name="T20" fmla="*/ 0 60000 65536"/>
              <a:gd name="T21" fmla="*/ 0 w 1153"/>
              <a:gd name="T22" fmla="*/ 0 h 1537"/>
              <a:gd name="T23" fmla="*/ 1153 w 1153"/>
              <a:gd name="T24" fmla="*/ 1537 h 15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1537">
                <a:moveTo>
                  <a:pt x="0" y="1152"/>
                </a:moveTo>
                <a:lnTo>
                  <a:pt x="576" y="1536"/>
                </a:lnTo>
                <a:lnTo>
                  <a:pt x="1152" y="1152"/>
                </a:lnTo>
                <a:lnTo>
                  <a:pt x="1152" y="384"/>
                </a:lnTo>
                <a:lnTo>
                  <a:pt x="576" y="0"/>
                </a:lnTo>
                <a:lnTo>
                  <a:pt x="0" y="384"/>
                </a:lnTo>
                <a:lnTo>
                  <a:pt x="0" y="1152"/>
                </a:lnTo>
              </a:path>
            </a:pathLst>
          </a:custGeom>
          <a:noFill/>
          <a:ln w="50800" cap="rnd">
            <a:solidFill>
              <a:schemeClr val="bg2">
                <a:lumMod val="50000"/>
              </a:schemeClr>
            </a:solidFill>
            <a:round/>
            <a:headEnd/>
            <a:tailEnd/>
          </a:ln>
        </p:spPr>
        <p:txBody>
          <a:bodyPr/>
          <a:lstStyle/>
          <a:p>
            <a:endParaRPr lang="en-US">
              <a:latin typeface="Arial Narrow" panose="020B0606020202030204" pitchFamily="34" charset="0"/>
            </a:endParaRPr>
          </a:p>
        </p:txBody>
      </p:sp>
      <p:sp>
        <p:nvSpPr>
          <p:cNvPr id="295" name="Oval 44">
            <a:extLst>
              <a:ext uri="{FF2B5EF4-FFF2-40B4-BE49-F238E27FC236}">
                <a16:creationId xmlns:a16="http://schemas.microsoft.com/office/drawing/2014/main" id="{FA7BE354-488F-4275-B0F3-D5A393C9E67E}"/>
              </a:ext>
            </a:extLst>
          </p:cNvPr>
          <p:cNvSpPr>
            <a:spLocks noChangeArrowheads="1"/>
          </p:cNvSpPr>
          <p:nvPr/>
        </p:nvSpPr>
        <p:spPr bwMode="auto">
          <a:xfrm>
            <a:off x="6726237" y="3406775"/>
            <a:ext cx="365760" cy="365760"/>
          </a:xfrm>
          <a:prstGeom prst="ellipse">
            <a:avLst/>
          </a:prstGeom>
          <a:solidFill>
            <a:schemeClr val="bg1"/>
          </a:solidFill>
          <a:ln w="38100">
            <a:solidFill>
              <a:schemeClr val="bg2">
                <a:lumMod val="50000"/>
              </a:schemeClr>
            </a:solidFill>
            <a:round/>
            <a:headEnd/>
            <a:tailEnd/>
          </a:ln>
        </p:spPr>
        <p:txBody>
          <a:bodyPr wrap="none" lIns="92075" tIns="46038" rIns="92075" bIns="46038" anchor="ctr"/>
          <a:lstStyle/>
          <a:p>
            <a:pPr algn="ctr"/>
            <a:r>
              <a:rPr lang="en-US" sz="1400" b="1">
                <a:latin typeface="Arial Narrow" panose="020B0606020202030204" pitchFamily="34" charset="0"/>
              </a:rPr>
              <a:t>A</a:t>
            </a:r>
          </a:p>
        </p:txBody>
      </p:sp>
      <p:sp>
        <p:nvSpPr>
          <p:cNvPr id="296" name="Oval 46">
            <a:extLst>
              <a:ext uri="{FF2B5EF4-FFF2-40B4-BE49-F238E27FC236}">
                <a16:creationId xmlns:a16="http://schemas.microsoft.com/office/drawing/2014/main" id="{E77C448E-E4CA-4C4B-B14C-E58E8EB0848C}"/>
              </a:ext>
            </a:extLst>
          </p:cNvPr>
          <p:cNvSpPr>
            <a:spLocks noChangeArrowheads="1"/>
          </p:cNvSpPr>
          <p:nvPr/>
        </p:nvSpPr>
        <p:spPr bwMode="auto">
          <a:xfrm>
            <a:off x="5508625" y="2608263"/>
            <a:ext cx="274320" cy="274320"/>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r>
              <a:rPr lang="en-US" sz="1200" b="1">
                <a:latin typeface="Arial Narrow" panose="020B0606020202030204" pitchFamily="34" charset="0"/>
              </a:rPr>
              <a:t>B</a:t>
            </a:r>
          </a:p>
        </p:txBody>
      </p:sp>
      <p:sp>
        <p:nvSpPr>
          <p:cNvPr id="297" name="Oval 47">
            <a:extLst>
              <a:ext uri="{FF2B5EF4-FFF2-40B4-BE49-F238E27FC236}">
                <a16:creationId xmlns:a16="http://schemas.microsoft.com/office/drawing/2014/main" id="{00302FB6-1250-4B01-84BD-B64A4A9846E6}"/>
              </a:ext>
            </a:extLst>
          </p:cNvPr>
          <p:cNvSpPr>
            <a:spLocks noChangeArrowheads="1"/>
          </p:cNvSpPr>
          <p:nvPr/>
        </p:nvSpPr>
        <p:spPr bwMode="auto">
          <a:xfrm>
            <a:off x="5510213" y="4295775"/>
            <a:ext cx="274320" cy="274320"/>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r>
              <a:rPr lang="en-US" sz="1200" b="1" dirty="0">
                <a:latin typeface="Arial Narrow" panose="020B0606020202030204" pitchFamily="34" charset="0"/>
              </a:rPr>
              <a:t>B</a:t>
            </a:r>
          </a:p>
        </p:txBody>
      </p:sp>
      <p:sp>
        <p:nvSpPr>
          <p:cNvPr id="298" name="Oval 48">
            <a:extLst>
              <a:ext uri="{FF2B5EF4-FFF2-40B4-BE49-F238E27FC236}">
                <a16:creationId xmlns:a16="http://schemas.microsoft.com/office/drawing/2014/main" id="{D35D0AF3-6EDF-4852-9A7B-C979CAF29423}"/>
              </a:ext>
            </a:extLst>
          </p:cNvPr>
          <p:cNvSpPr>
            <a:spLocks noChangeArrowheads="1"/>
          </p:cNvSpPr>
          <p:nvPr/>
        </p:nvSpPr>
        <p:spPr bwMode="auto">
          <a:xfrm>
            <a:off x="4259263" y="5113338"/>
            <a:ext cx="274320" cy="274320"/>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r>
              <a:rPr lang="en-US" sz="1200" b="1">
                <a:latin typeface="Arial Narrow" panose="020B0606020202030204" pitchFamily="34" charset="0"/>
              </a:rPr>
              <a:t>B</a:t>
            </a:r>
          </a:p>
        </p:txBody>
      </p:sp>
      <p:sp>
        <p:nvSpPr>
          <p:cNvPr id="299" name="Oval 49">
            <a:extLst>
              <a:ext uri="{FF2B5EF4-FFF2-40B4-BE49-F238E27FC236}">
                <a16:creationId xmlns:a16="http://schemas.microsoft.com/office/drawing/2014/main" id="{EAD0FFF0-6A7E-4ED6-9D5F-30BF6BC0F9CE}"/>
              </a:ext>
            </a:extLst>
          </p:cNvPr>
          <p:cNvSpPr>
            <a:spLocks noChangeArrowheads="1"/>
          </p:cNvSpPr>
          <p:nvPr/>
        </p:nvSpPr>
        <p:spPr bwMode="auto">
          <a:xfrm>
            <a:off x="2998788" y="4278313"/>
            <a:ext cx="274320" cy="274320"/>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r>
              <a:rPr lang="en-US" sz="1200" b="1">
                <a:latin typeface="Arial Narrow" panose="020B0606020202030204" pitchFamily="34" charset="0"/>
              </a:rPr>
              <a:t>B</a:t>
            </a:r>
          </a:p>
        </p:txBody>
      </p:sp>
      <p:sp>
        <p:nvSpPr>
          <p:cNvPr id="300" name="Oval 50">
            <a:extLst>
              <a:ext uri="{FF2B5EF4-FFF2-40B4-BE49-F238E27FC236}">
                <a16:creationId xmlns:a16="http://schemas.microsoft.com/office/drawing/2014/main" id="{036038CF-1449-44CA-8051-DEAFE866A9AE}"/>
              </a:ext>
            </a:extLst>
          </p:cNvPr>
          <p:cNvSpPr>
            <a:spLocks noChangeArrowheads="1"/>
          </p:cNvSpPr>
          <p:nvPr/>
        </p:nvSpPr>
        <p:spPr bwMode="auto">
          <a:xfrm>
            <a:off x="2998788" y="2608263"/>
            <a:ext cx="274320" cy="277812"/>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r>
              <a:rPr lang="en-US" sz="1200" b="1">
                <a:latin typeface="Arial Narrow" panose="020B0606020202030204" pitchFamily="34" charset="0"/>
              </a:rPr>
              <a:t>B</a:t>
            </a:r>
          </a:p>
        </p:txBody>
      </p:sp>
      <p:sp>
        <p:nvSpPr>
          <p:cNvPr id="301" name="Oval 51">
            <a:extLst>
              <a:ext uri="{FF2B5EF4-FFF2-40B4-BE49-F238E27FC236}">
                <a16:creationId xmlns:a16="http://schemas.microsoft.com/office/drawing/2014/main" id="{5F8D2F3D-EDEE-4446-B55E-9674B2C19C44}"/>
              </a:ext>
            </a:extLst>
          </p:cNvPr>
          <p:cNvSpPr>
            <a:spLocks noChangeArrowheads="1"/>
          </p:cNvSpPr>
          <p:nvPr/>
        </p:nvSpPr>
        <p:spPr bwMode="auto">
          <a:xfrm>
            <a:off x="4265613" y="1771650"/>
            <a:ext cx="274320" cy="274320"/>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r>
              <a:rPr lang="en-US" sz="1200" b="1" dirty="0">
                <a:latin typeface="Arial Narrow" panose="020B0606020202030204" pitchFamily="34" charset="0"/>
              </a:rPr>
              <a:t>B</a:t>
            </a:r>
          </a:p>
        </p:txBody>
      </p:sp>
      <p:sp>
        <p:nvSpPr>
          <p:cNvPr id="302" name="Freeform 53">
            <a:extLst>
              <a:ext uri="{FF2B5EF4-FFF2-40B4-BE49-F238E27FC236}">
                <a16:creationId xmlns:a16="http://schemas.microsoft.com/office/drawing/2014/main" id="{C6D2802A-3E96-4329-918F-59DF6AB3A33C}"/>
              </a:ext>
            </a:extLst>
          </p:cNvPr>
          <p:cNvSpPr>
            <a:spLocks/>
          </p:cNvSpPr>
          <p:nvPr/>
        </p:nvSpPr>
        <p:spPr bwMode="auto">
          <a:xfrm>
            <a:off x="3560763" y="22240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03" name="Freeform 54">
            <a:extLst>
              <a:ext uri="{FF2B5EF4-FFF2-40B4-BE49-F238E27FC236}">
                <a16:creationId xmlns:a16="http://schemas.microsoft.com/office/drawing/2014/main" id="{4773D482-F3C7-4EB2-8A89-B1B0ABC23493}"/>
              </a:ext>
            </a:extLst>
          </p:cNvPr>
          <p:cNvSpPr>
            <a:spLocks/>
          </p:cNvSpPr>
          <p:nvPr/>
        </p:nvSpPr>
        <p:spPr bwMode="auto">
          <a:xfrm>
            <a:off x="4395788" y="22240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04" name="Freeform 55">
            <a:extLst>
              <a:ext uri="{FF2B5EF4-FFF2-40B4-BE49-F238E27FC236}">
                <a16:creationId xmlns:a16="http://schemas.microsoft.com/office/drawing/2014/main" id="{7FC65737-FFE4-4DE8-BDCA-7B57C720BD75}"/>
              </a:ext>
            </a:extLst>
          </p:cNvPr>
          <p:cNvSpPr>
            <a:spLocks/>
          </p:cNvSpPr>
          <p:nvPr/>
        </p:nvSpPr>
        <p:spPr bwMode="auto">
          <a:xfrm>
            <a:off x="4814888" y="3060701"/>
            <a:ext cx="836612"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05" name="Freeform 56">
            <a:extLst>
              <a:ext uri="{FF2B5EF4-FFF2-40B4-BE49-F238E27FC236}">
                <a16:creationId xmlns:a16="http://schemas.microsoft.com/office/drawing/2014/main" id="{503DCB63-7B56-4244-8DC4-099A8CD50374}"/>
              </a:ext>
            </a:extLst>
          </p:cNvPr>
          <p:cNvSpPr>
            <a:spLocks/>
          </p:cNvSpPr>
          <p:nvPr/>
        </p:nvSpPr>
        <p:spPr bwMode="auto">
          <a:xfrm>
            <a:off x="4395788" y="3895726"/>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06" name="Freeform 57">
            <a:extLst>
              <a:ext uri="{FF2B5EF4-FFF2-40B4-BE49-F238E27FC236}">
                <a16:creationId xmlns:a16="http://schemas.microsoft.com/office/drawing/2014/main" id="{07F54A5E-C8C9-4CA0-87B5-E904EE4BD704}"/>
              </a:ext>
            </a:extLst>
          </p:cNvPr>
          <p:cNvSpPr>
            <a:spLocks/>
          </p:cNvSpPr>
          <p:nvPr/>
        </p:nvSpPr>
        <p:spPr bwMode="auto">
          <a:xfrm>
            <a:off x="3560763" y="3895726"/>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07" name="Freeform 58">
            <a:extLst>
              <a:ext uri="{FF2B5EF4-FFF2-40B4-BE49-F238E27FC236}">
                <a16:creationId xmlns:a16="http://schemas.microsoft.com/office/drawing/2014/main" id="{AE83628A-4267-4931-AA71-DE7C6C3851F2}"/>
              </a:ext>
            </a:extLst>
          </p:cNvPr>
          <p:cNvSpPr>
            <a:spLocks/>
          </p:cNvSpPr>
          <p:nvPr/>
        </p:nvSpPr>
        <p:spPr bwMode="auto">
          <a:xfrm>
            <a:off x="3143250" y="3060701"/>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08" name="Freeform 59">
            <a:extLst>
              <a:ext uri="{FF2B5EF4-FFF2-40B4-BE49-F238E27FC236}">
                <a16:creationId xmlns:a16="http://schemas.microsoft.com/office/drawing/2014/main" id="{C65395AA-7501-4EC3-B18F-965049A408A7}"/>
              </a:ext>
            </a:extLst>
          </p:cNvPr>
          <p:cNvSpPr>
            <a:spLocks/>
          </p:cNvSpPr>
          <p:nvPr/>
        </p:nvSpPr>
        <p:spPr bwMode="auto">
          <a:xfrm>
            <a:off x="5232401" y="2224088"/>
            <a:ext cx="836613"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09" name="Freeform 60">
            <a:extLst>
              <a:ext uri="{FF2B5EF4-FFF2-40B4-BE49-F238E27FC236}">
                <a16:creationId xmlns:a16="http://schemas.microsoft.com/office/drawing/2014/main" id="{C1D64C4F-601F-441E-B248-104DF5D6E449}"/>
              </a:ext>
            </a:extLst>
          </p:cNvPr>
          <p:cNvSpPr>
            <a:spLocks/>
          </p:cNvSpPr>
          <p:nvPr/>
        </p:nvSpPr>
        <p:spPr bwMode="auto">
          <a:xfrm>
            <a:off x="5232401" y="3895726"/>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10" name="Freeform 61">
            <a:extLst>
              <a:ext uri="{FF2B5EF4-FFF2-40B4-BE49-F238E27FC236}">
                <a16:creationId xmlns:a16="http://schemas.microsoft.com/office/drawing/2014/main" id="{03347DC1-83D7-4468-8A99-18B8CDA79E78}"/>
              </a:ext>
            </a:extLst>
          </p:cNvPr>
          <p:cNvSpPr>
            <a:spLocks/>
          </p:cNvSpPr>
          <p:nvPr/>
        </p:nvSpPr>
        <p:spPr bwMode="auto">
          <a:xfrm>
            <a:off x="3978275" y="4730751"/>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11" name="Freeform 62">
            <a:extLst>
              <a:ext uri="{FF2B5EF4-FFF2-40B4-BE49-F238E27FC236}">
                <a16:creationId xmlns:a16="http://schemas.microsoft.com/office/drawing/2014/main" id="{2A0382A7-0659-407E-BBB4-D54892D09860}"/>
              </a:ext>
            </a:extLst>
          </p:cNvPr>
          <p:cNvSpPr>
            <a:spLocks/>
          </p:cNvSpPr>
          <p:nvPr/>
        </p:nvSpPr>
        <p:spPr bwMode="auto">
          <a:xfrm>
            <a:off x="2725738" y="3895726"/>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12" name="Freeform 63">
            <a:extLst>
              <a:ext uri="{FF2B5EF4-FFF2-40B4-BE49-F238E27FC236}">
                <a16:creationId xmlns:a16="http://schemas.microsoft.com/office/drawing/2014/main" id="{D95D2F0B-AC5A-4644-9ACE-9D7C48ACADF0}"/>
              </a:ext>
            </a:extLst>
          </p:cNvPr>
          <p:cNvSpPr>
            <a:spLocks/>
          </p:cNvSpPr>
          <p:nvPr/>
        </p:nvSpPr>
        <p:spPr bwMode="auto">
          <a:xfrm>
            <a:off x="2725738" y="22240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13" name="Freeform 64">
            <a:extLst>
              <a:ext uri="{FF2B5EF4-FFF2-40B4-BE49-F238E27FC236}">
                <a16:creationId xmlns:a16="http://schemas.microsoft.com/office/drawing/2014/main" id="{C921AC18-56D5-411D-8BE7-52E927BB277D}"/>
              </a:ext>
            </a:extLst>
          </p:cNvPr>
          <p:cNvSpPr>
            <a:spLocks/>
          </p:cNvSpPr>
          <p:nvPr/>
        </p:nvSpPr>
        <p:spPr bwMode="auto">
          <a:xfrm>
            <a:off x="3978275" y="13890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14" name="Oval 66">
            <a:extLst>
              <a:ext uri="{FF2B5EF4-FFF2-40B4-BE49-F238E27FC236}">
                <a16:creationId xmlns:a16="http://schemas.microsoft.com/office/drawing/2014/main" id="{982286A3-4FE8-41CE-95F6-8B9A28C7C1BB}"/>
              </a:ext>
            </a:extLst>
          </p:cNvPr>
          <p:cNvSpPr>
            <a:spLocks noChangeArrowheads="1"/>
          </p:cNvSpPr>
          <p:nvPr/>
        </p:nvSpPr>
        <p:spPr bwMode="auto">
          <a:xfrm>
            <a:off x="6777038" y="5113338"/>
            <a:ext cx="274320" cy="274320"/>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r>
              <a:rPr lang="en-US" sz="1200" b="1">
                <a:latin typeface="Arial Narrow" panose="020B0606020202030204" pitchFamily="34" charset="0"/>
              </a:rPr>
              <a:t>B</a:t>
            </a:r>
          </a:p>
        </p:txBody>
      </p:sp>
      <p:sp>
        <p:nvSpPr>
          <p:cNvPr id="315" name="Oval 67">
            <a:extLst>
              <a:ext uri="{FF2B5EF4-FFF2-40B4-BE49-F238E27FC236}">
                <a16:creationId xmlns:a16="http://schemas.microsoft.com/office/drawing/2014/main" id="{9C437E4E-8FB5-41FC-871E-AE6889B97AE8}"/>
              </a:ext>
            </a:extLst>
          </p:cNvPr>
          <p:cNvSpPr>
            <a:spLocks noChangeArrowheads="1"/>
          </p:cNvSpPr>
          <p:nvPr/>
        </p:nvSpPr>
        <p:spPr bwMode="auto">
          <a:xfrm>
            <a:off x="8015288" y="4278313"/>
            <a:ext cx="274320" cy="274320"/>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r>
              <a:rPr lang="en-US" sz="1200" b="1">
                <a:latin typeface="Arial Narrow" panose="020B0606020202030204" pitchFamily="34" charset="0"/>
              </a:rPr>
              <a:t>B</a:t>
            </a:r>
          </a:p>
        </p:txBody>
      </p:sp>
      <p:sp>
        <p:nvSpPr>
          <p:cNvPr id="316" name="Oval 68">
            <a:extLst>
              <a:ext uri="{FF2B5EF4-FFF2-40B4-BE49-F238E27FC236}">
                <a16:creationId xmlns:a16="http://schemas.microsoft.com/office/drawing/2014/main" id="{C704763B-D5E0-4A99-AD4E-101AEDC43E83}"/>
              </a:ext>
            </a:extLst>
          </p:cNvPr>
          <p:cNvSpPr>
            <a:spLocks noChangeArrowheads="1"/>
          </p:cNvSpPr>
          <p:nvPr/>
        </p:nvSpPr>
        <p:spPr bwMode="auto">
          <a:xfrm>
            <a:off x="8018463" y="2608263"/>
            <a:ext cx="274320" cy="274320"/>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r>
              <a:rPr lang="en-US" sz="1200" b="1">
                <a:latin typeface="Arial Narrow" panose="020B0606020202030204" pitchFamily="34" charset="0"/>
              </a:rPr>
              <a:t>B</a:t>
            </a:r>
          </a:p>
        </p:txBody>
      </p:sp>
      <p:sp>
        <p:nvSpPr>
          <p:cNvPr id="317" name="Oval 69">
            <a:extLst>
              <a:ext uri="{FF2B5EF4-FFF2-40B4-BE49-F238E27FC236}">
                <a16:creationId xmlns:a16="http://schemas.microsoft.com/office/drawing/2014/main" id="{B73C39A7-EC8B-44DE-80FE-260F2FCA7276}"/>
              </a:ext>
            </a:extLst>
          </p:cNvPr>
          <p:cNvSpPr>
            <a:spLocks noChangeArrowheads="1"/>
          </p:cNvSpPr>
          <p:nvPr/>
        </p:nvSpPr>
        <p:spPr bwMode="auto">
          <a:xfrm>
            <a:off x="6767513" y="1771650"/>
            <a:ext cx="274320" cy="274320"/>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r>
              <a:rPr lang="en-US" sz="1200" b="1" dirty="0">
                <a:latin typeface="Arial Narrow" panose="020B0606020202030204" pitchFamily="34" charset="0"/>
              </a:rPr>
              <a:t>B</a:t>
            </a:r>
          </a:p>
        </p:txBody>
      </p:sp>
      <p:sp>
        <p:nvSpPr>
          <p:cNvPr id="318" name="Freeform 71">
            <a:extLst>
              <a:ext uri="{FF2B5EF4-FFF2-40B4-BE49-F238E27FC236}">
                <a16:creationId xmlns:a16="http://schemas.microsoft.com/office/drawing/2014/main" id="{B031D0D0-9132-4D8A-BBF9-4FA8B4AA3D86}"/>
              </a:ext>
            </a:extLst>
          </p:cNvPr>
          <p:cNvSpPr>
            <a:spLocks/>
          </p:cNvSpPr>
          <p:nvPr/>
        </p:nvSpPr>
        <p:spPr bwMode="auto">
          <a:xfrm>
            <a:off x="6067425" y="22240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19" name="Freeform 73">
            <a:extLst>
              <a:ext uri="{FF2B5EF4-FFF2-40B4-BE49-F238E27FC236}">
                <a16:creationId xmlns:a16="http://schemas.microsoft.com/office/drawing/2014/main" id="{D49E0161-011F-4F25-B743-0561B29D594E}"/>
              </a:ext>
            </a:extLst>
          </p:cNvPr>
          <p:cNvSpPr>
            <a:spLocks/>
          </p:cNvSpPr>
          <p:nvPr/>
        </p:nvSpPr>
        <p:spPr bwMode="auto">
          <a:xfrm>
            <a:off x="6902450" y="3895726"/>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20" name="Freeform 75">
            <a:extLst>
              <a:ext uri="{FF2B5EF4-FFF2-40B4-BE49-F238E27FC236}">
                <a16:creationId xmlns:a16="http://schemas.microsoft.com/office/drawing/2014/main" id="{8FD23F0C-5CA8-4C16-BB27-8CACB3757EEF}"/>
              </a:ext>
            </a:extLst>
          </p:cNvPr>
          <p:cNvSpPr>
            <a:spLocks/>
          </p:cNvSpPr>
          <p:nvPr/>
        </p:nvSpPr>
        <p:spPr bwMode="auto">
          <a:xfrm>
            <a:off x="7319963" y="3060701"/>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21" name="Freeform 77">
            <a:extLst>
              <a:ext uri="{FF2B5EF4-FFF2-40B4-BE49-F238E27FC236}">
                <a16:creationId xmlns:a16="http://schemas.microsoft.com/office/drawing/2014/main" id="{AEC23414-E506-4181-AC01-3D3186F5FB87}"/>
              </a:ext>
            </a:extLst>
          </p:cNvPr>
          <p:cNvSpPr>
            <a:spLocks/>
          </p:cNvSpPr>
          <p:nvPr/>
        </p:nvSpPr>
        <p:spPr bwMode="auto">
          <a:xfrm>
            <a:off x="4814888" y="13890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22" name="Freeform 78">
            <a:extLst>
              <a:ext uri="{FF2B5EF4-FFF2-40B4-BE49-F238E27FC236}">
                <a16:creationId xmlns:a16="http://schemas.microsoft.com/office/drawing/2014/main" id="{057F01A6-97D0-417B-9440-EB14A45808B8}"/>
              </a:ext>
            </a:extLst>
          </p:cNvPr>
          <p:cNvSpPr>
            <a:spLocks/>
          </p:cNvSpPr>
          <p:nvPr/>
        </p:nvSpPr>
        <p:spPr bwMode="auto">
          <a:xfrm>
            <a:off x="5649913" y="13890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23" name="Freeform 79">
            <a:extLst>
              <a:ext uri="{FF2B5EF4-FFF2-40B4-BE49-F238E27FC236}">
                <a16:creationId xmlns:a16="http://schemas.microsoft.com/office/drawing/2014/main" id="{12EAD762-53F5-464C-8660-4E3FBCB8E6CA}"/>
              </a:ext>
            </a:extLst>
          </p:cNvPr>
          <p:cNvSpPr>
            <a:spLocks/>
          </p:cNvSpPr>
          <p:nvPr/>
        </p:nvSpPr>
        <p:spPr bwMode="auto">
          <a:xfrm>
            <a:off x="5649913" y="3060701"/>
            <a:ext cx="836612"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24" name="Freeform 80">
            <a:extLst>
              <a:ext uri="{FF2B5EF4-FFF2-40B4-BE49-F238E27FC236}">
                <a16:creationId xmlns:a16="http://schemas.microsoft.com/office/drawing/2014/main" id="{4D79FF57-EAEA-4073-B986-4A412B7CD1DE}"/>
              </a:ext>
            </a:extLst>
          </p:cNvPr>
          <p:cNvSpPr>
            <a:spLocks/>
          </p:cNvSpPr>
          <p:nvPr/>
        </p:nvSpPr>
        <p:spPr bwMode="auto">
          <a:xfrm>
            <a:off x="4814888" y="4730751"/>
            <a:ext cx="836612"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25" name="Freeform 81">
            <a:extLst>
              <a:ext uri="{FF2B5EF4-FFF2-40B4-BE49-F238E27FC236}">
                <a16:creationId xmlns:a16="http://schemas.microsoft.com/office/drawing/2014/main" id="{8B3F588D-B6F2-4285-BF0B-8743BE166BE8}"/>
              </a:ext>
            </a:extLst>
          </p:cNvPr>
          <p:cNvSpPr>
            <a:spLocks/>
          </p:cNvSpPr>
          <p:nvPr/>
        </p:nvSpPr>
        <p:spPr bwMode="auto">
          <a:xfrm>
            <a:off x="6067425" y="3895726"/>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26" name="Freeform 82">
            <a:extLst>
              <a:ext uri="{FF2B5EF4-FFF2-40B4-BE49-F238E27FC236}">
                <a16:creationId xmlns:a16="http://schemas.microsoft.com/office/drawing/2014/main" id="{01C457CF-9780-4863-9762-E5687148602A}"/>
              </a:ext>
            </a:extLst>
          </p:cNvPr>
          <p:cNvSpPr>
            <a:spLocks/>
          </p:cNvSpPr>
          <p:nvPr/>
        </p:nvSpPr>
        <p:spPr bwMode="auto">
          <a:xfrm>
            <a:off x="5649913" y="4730751"/>
            <a:ext cx="836612"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27" name="Freeform 83">
            <a:extLst>
              <a:ext uri="{FF2B5EF4-FFF2-40B4-BE49-F238E27FC236}">
                <a16:creationId xmlns:a16="http://schemas.microsoft.com/office/drawing/2014/main" id="{024C9A32-A5AA-4EB6-BC05-234EFE5DC4B5}"/>
              </a:ext>
            </a:extLst>
          </p:cNvPr>
          <p:cNvSpPr>
            <a:spLocks/>
          </p:cNvSpPr>
          <p:nvPr/>
        </p:nvSpPr>
        <p:spPr bwMode="auto">
          <a:xfrm>
            <a:off x="6484938" y="3060701"/>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28" name="Freeform 84">
            <a:extLst>
              <a:ext uri="{FF2B5EF4-FFF2-40B4-BE49-F238E27FC236}">
                <a16:creationId xmlns:a16="http://schemas.microsoft.com/office/drawing/2014/main" id="{1608E2A3-E60E-4BDD-97B2-C91E4B5C5D19}"/>
              </a:ext>
            </a:extLst>
          </p:cNvPr>
          <p:cNvSpPr>
            <a:spLocks/>
          </p:cNvSpPr>
          <p:nvPr/>
        </p:nvSpPr>
        <p:spPr bwMode="auto">
          <a:xfrm>
            <a:off x="6902450" y="22240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29" name="Freeform 85">
            <a:extLst>
              <a:ext uri="{FF2B5EF4-FFF2-40B4-BE49-F238E27FC236}">
                <a16:creationId xmlns:a16="http://schemas.microsoft.com/office/drawing/2014/main" id="{BD7A063A-78BE-4529-A144-54534F057027}"/>
              </a:ext>
            </a:extLst>
          </p:cNvPr>
          <p:cNvSpPr>
            <a:spLocks/>
          </p:cNvSpPr>
          <p:nvPr/>
        </p:nvSpPr>
        <p:spPr bwMode="auto">
          <a:xfrm>
            <a:off x="6484938" y="4730751"/>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30" name="Freeform 86">
            <a:extLst>
              <a:ext uri="{FF2B5EF4-FFF2-40B4-BE49-F238E27FC236}">
                <a16:creationId xmlns:a16="http://schemas.microsoft.com/office/drawing/2014/main" id="{088F6600-1674-4F82-8E55-991FFFEC441D}"/>
              </a:ext>
            </a:extLst>
          </p:cNvPr>
          <p:cNvSpPr>
            <a:spLocks/>
          </p:cNvSpPr>
          <p:nvPr/>
        </p:nvSpPr>
        <p:spPr bwMode="auto">
          <a:xfrm>
            <a:off x="7737475" y="3895726"/>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31" name="Freeform 87">
            <a:extLst>
              <a:ext uri="{FF2B5EF4-FFF2-40B4-BE49-F238E27FC236}">
                <a16:creationId xmlns:a16="http://schemas.microsoft.com/office/drawing/2014/main" id="{007EEE95-04D5-4AFD-AE01-B5A38D5CD1F6}"/>
              </a:ext>
            </a:extLst>
          </p:cNvPr>
          <p:cNvSpPr>
            <a:spLocks/>
          </p:cNvSpPr>
          <p:nvPr/>
        </p:nvSpPr>
        <p:spPr bwMode="auto">
          <a:xfrm>
            <a:off x="7737475" y="22240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32" name="Freeform 88">
            <a:extLst>
              <a:ext uri="{FF2B5EF4-FFF2-40B4-BE49-F238E27FC236}">
                <a16:creationId xmlns:a16="http://schemas.microsoft.com/office/drawing/2014/main" id="{3BEA0E7F-615C-4065-9A99-F81CAD003A9F}"/>
              </a:ext>
            </a:extLst>
          </p:cNvPr>
          <p:cNvSpPr>
            <a:spLocks/>
          </p:cNvSpPr>
          <p:nvPr/>
        </p:nvSpPr>
        <p:spPr bwMode="auto">
          <a:xfrm>
            <a:off x="6484938" y="13890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p:spPr>
        <p:txBody>
          <a:bodyPr/>
          <a:lstStyle/>
          <a:p>
            <a:endParaRPr lang="en-US">
              <a:latin typeface="Arial Narrow" panose="020B0606020202030204" pitchFamily="34" charset="0"/>
            </a:endParaRPr>
          </a:p>
        </p:txBody>
      </p:sp>
      <p:sp>
        <p:nvSpPr>
          <p:cNvPr id="333" name="Line 89">
            <a:extLst>
              <a:ext uri="{FF2B5EF4-FFF2-40B4-BE49-F238E27FC236}">
                <a16:creationId xmlns:a16="http://schemas.microsoft.com/office/drawing/2014/main" id="{E2736D34-B9FC-440B-AA52-4D52F5899CC9}"/>
              </a:ext>
            </a:extLst>
          </p:cNvPr>
          <p:cNvSpPr>
            <a:spLocks noChangeShapeType="1"/>
          </p:cNvSpPr>
          <p:nvPr/>
        </p:nvSpPr>
        <p:spPr bwMode="auto">
          <a:xfrm>
            <a:off x="8862377" y="3733780"/>
            <a:ext cx="0" cy="274320"/>
          </a:xfrm>
          <a:prstGeom prst="line">
            <a:avLst/>
          </a:prstGeom>
          <a:noFill/>
          <a:ln w="50800">
            <a:solidFill>
              <a:schemeClr val="bg2">
                <a:lumMod val="50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334" name="Line 90">
            <a:extLst>
              <a:ext uri="{FF2B5EF4-FFF2-40B4-BE49-F238E27FC236}">
                <a16:creationId xmlns:a16="http://schemas.microsoft.com/office/drawing/2014/main" id="{8845939E-3844-4C84-8844-3A3A08294E8A}"/>
              </a:ext>
            </a:extLst>
          </p:cNvPr>
          <p:cNvSpPr>
            <a:spLocks noChangeShapeType="1"/>
          </p:cNvSpPr>
          <p:nvPr/>
        </p:nvSpPr>
        <p:spPr bwMode="auto">
          <a:xfrm>
            <a:off x="9224835" y="3733780"/>
            <a:ext cx="0" cy="274320"/>
          </a:xfrm>
          <a:prstGeom prst="line">
            <a:avLst/>
          </a:prstGeom>
          <a:noFill/>
          <a:ln w="25400">
            <a:solidFill>
              <a:schemeClr val="bg2">
                <a:lumMod val="75000"/>
              </a:schemeClr>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335" name="Line 91">
            <a:extLst>
              <a:ext uri="{FF2B5EF4-FFF2-40B4-BE49-F238E27FC236}">
                <a16:creationId xmlns:a16="http://schemas.microsoft.com/office/drawing/2014/main" id="{92F187BA-43D6-402F-A85D-768A40955E6C}"/>
              </a:ext>
            </a:extLst>
          </p:cNvPr>
          <p:cNvSpPr>
            <a:spLocks noChangeShapeType="1"/>
          </p:cNvSpPr>
          <p:nvPr/>
        </p:nvSpPr>
        <p:spPr bwMode="auto">
          <a:xfrm>
            <a:off x="9523539" y="3733780"/>
            <a:ext cx="0" cy="274320"/>
          </a:xfrm>
          <a:prstGeom prst="line">
            <a:avLst/>
          </a:prstGeom>
          <a:noFill/>
          <a:ln w="12700">
            <a:solidFill>
              <a:schemeClr val="tx1"/>
            </a:solidFill>
            <a:round/>
            <a:headEnd type="none" w="sm" len="sm"/>
            <a:tailEnd type="none" w="sm" len="sm"/>
          </a:ln>
        </p:spPr>
        <p:txBody>
          <a:bodyPr wrap="none" anchor="ctr"/>
          <a:lstStyle/>
          <a:p>
            <a:endParaRPr lang="en-US">
              <a:latin typeface="Arial Narrow" panose="020B0606020202030204" pitchFamily="34" charset="0"/>
            </a:endParaRPr>
          </a:p>
        </p:txBody>
      </p:sp>
      <p:sp>
        <p:nvSpPr>
          <p:cNvPr id="336" name="Rectangle 92">
            <a:extLst>
              <a:ext uri="{FF2B5EF4-FFF2-40B4-BE49-F238E27FC236}">
                <a16:creationId xmlns:a16="http://schemas.microsoft.com/office/drawing/2014/main" id="{EBE54002-E9F4-4DEC-8124-59FAF41F764B}"/>
              </a:ext>
            </a:extLst>
          </p:cNvPr>
          <p:cNvSpPr>
            <a:spLocks noChangeArrowheads="1"/>
          </p:cNvSpPr>
          <p:nvPr/>
        </p:nvSpPr>
        <p:spPr bwMode="auto">
          <a:xfrm>
            <a:off x="8819514" y="3540105"/>
            <a:ext cx="91372" cy="184666"/>
          </a:xfrm>
          <a:prstGeom prst="rect">
            <a:avLst/>
          </a:prstGeom>
          <a:noFill/>
          <a:ln w="9525">
            <a:noFill/>
            <a:miter lim="800000"/>
            <a:headEnd/>
            <a:tailEnd/>
          </a:ln>
        </p:spPr>
        <p:txBody>
          <a:bodyPr wrap="none" lIns="0" tIns="0" rIns="0" bIns="0">
            <a:spAutoFit/>
          </a:bodyPr>
          <a:lstStyle/>
          <a:p>
            <a:r>
              <a:rPr lang="en-US" sz="1200" b="1" dirty="0">
                <a:latin typeface="Arial Narrow" panose="020B0606020202030204" pitchFamily="34" charset="0"/>
              </a:rPr>
              <a:t>A</a:t>
            </a:r>
          </a:p>
        </p:txBody>
      </p:sp>
      <p:sp>
        <p:nvSpPr>
          <p:cNvPr id="337" name="Rectangle 93">
            <a:extLst>
              <a:ext uri="{FF2B5EF4-FFF2-40B4-BE49-F238E27FC236}">
                <a16:creationId xmlns:a16="http://schemas.microsoft.com/office/drawing/2014/main" id="{82C5A236-61F2-4B03-8E95-EC2B85CF5A2F}"/>
              </a:ext>
            </a:extLst>
          </p:cNvPr>
          <p:cNvSpPr>
            <a:spLocks noChangeArrowheads="1"/>
          </p:cNvSpPr>
          <p:nvPr/>
        </p:nvSpPr>
        <p:spPr bwMode="auto">
          <a:xfrm>
            <a:off x="9189402" y="3540105"/>
            <a:ext cx="91372" cy="184666"/>
          </a:xfrm>
          <a:prstGeom prst="rect">
            <a:avLst/>
          </a:prstGeom>
          <a:noFill/>
          <a:ln w="9525">
            <a:noFill/>
            <a:miter lim="800000"/>
            <a:headEnd/>
            <a:tailEnd/>
          </a:ln>
        </p:spPr>
        <p:txBody>
          <a:bodyPr wrap="none" lIns="0" tIns="0" rIns="0" bIns="0">
            <a:spAutoFit/>
          </a:bodyPr>
          <a:lstStyle/>
          <a:p>
            <a:r>
              <a:rPr lang="en-US" sz="1200" b="1">
                <a:latin typeface="Arial Narrow" panose="020B0606020202030204" pitchFamily="34" charset="0"/>
              </a:rPr>
              <a:t>B</a:t>
            </a:r>
          </a:p>
        </p:txBody>
      </p:sp>
      <p:sp>
        <p:nvSpPr>
          <p:cNvPr id="338" name="Rectangle 94">
            <a:extLst>
              <a:ext uri="{FF2B5EF4-FFF2-40B4-BE49-F238E27FC236}">
                <a16:creationId xmlns:a16="http://schemas.microsoft.com/office/drawing/2014/main" id="{4E63DBDE-38C9-4A34-9E23-00679480B722}"/>
              </a:ext>
            </a:extLst>
          </p:cNvPr>
          <p:cNvSpPr>
            <a:spLocks noChangeArrowheads="1"/>
          </p:cNvSpPr>
          <p:nvPr/>
        </p:nvSpPr>
        <p:spPr bwMode="auto">
          <a:xfrm>
            <a:off x="9486264" y="3540105"/>
            <a:ext cx="91372" cy="184666"/>
          </a:xfrm>
          <a:prstGeom prst="rect">
            <a:avLst/>
          </a:prstGeom>
          <a:noFill/>
          <a:ln w="9525">
            <a:noFill/>
            <a:miter lim="800000"/>
            <a:headEnd/>
            <a:tailEnd/>
          </a:ln>
        </p:spPr>
        <p:txBody>
          <a:bodyPr wrap="none" lIns="0" tIns="0" rIns="0" bIns="0">
            <a:spAutoFit/>
          </a:bodyPr>
          <a:lstStyle/>
          <a:p>
            <a:r>
              <a:rPr lang="en-US" sz="1200" b="1">
                <a:latin typeface="Arial Narrow" panose="020B0606020202030204" pitchFamily="34" charset="0"/>
              </a:rPr>
              <a:t>C</a:t>
            </a:r>
          </a:p>
        </p:txBody>
      </p:sp>
      <p:sp>
        <p:nvSpPr>
          <p:cNvPr id="339" name="Rectangle 95">
            <a:extLst>
              <a:ext uri="{FF2B5EF4-FFF2-40B4-BE49-F238E27FC236}">
                <a16:creationId xmlns:a16="http://schemas.microsoft.com/office/drawing/2014/main" id="{1357665E-8922-411C-86EE-E2BF86137B13}"/>
              </a:ext>
            </a:extLst>
          </p:cNvPr>
          <p:cNvSpPr>
            <a:spLocks noChangeArrowheads="1"/>
          </p:cNvSpPr>
          <p:nvPr/>
        </p:nvSpPr>
        <p:spPr bwMode="auto">
          <a:xfrm>
            <a:off x="9664065" y="3749655"/>
            <a:ext cx="820738" cy="215444"/>
          </a:xfrm>
          <a:prstGeom prst="rect">
            <a:avLst/>
          </a:prstGeom>
          <a:noFill/>
          <a:ln w="9525">
            <a:noFill/>
            <a:miter lim="800000"/>
            <a:headEnd/>
            <a:tailEnd/>
          </a:ln>
        </p:spPr>
        <p:txBody>
          <a:bodyPr wrap="none" lIns="0" tIns="0" rIns="0" bIns="0">
            <a:spAutoFit/>
          </a:bodyPr>
          <a:lstStyle/>
          <a:p>
            <a:r>
              <a:rPr lang="en-US" sz="1400" b="1" dirty="0">
                <a:latin typeface="Arial Narrow" panose="020B0606020202030204" pitchFamily="34" charset="0"/>
              </a:rPr>
              <a:t>Market area</a:t>
            </a:r>
          </a:p>
        </p:txBody>
      </p:sp>
      <p:sp>
        <p:nvSpPr>
          <p:cNvPr id="340" name="Oval 97">
            <a:extLst>
              <a:ext uri="{FF2B5EF4-FFF2-40B4-BE49-F238E27FC236}">
                <a16:creationId xmlns:a16="http://schemas.microsoft.com/office/drawing/2014/main" id="{7328E07A-52A7-4ED2-8761-0942398A777B}"/>
              </a:ext>
            </a:extLst>
          </p:cNvPr>
          <p:cNvSpPr>
            <a:spLocks noChangeArrowheads="1"/>
          </p:cNvSpPr>
          <p:nvPr/>
        </p:nvSpPr>
        <p:spPr bwMode="auto">
          <a:xfrm>
            <a:off x="8687752" y="3149580"/>
            <a:ext cx="365760" cy="365760"/>
          </a:xfrm>
          <a:prstGeom prst="ellipse">
            <a:avLst/>
          </a:prstGeom>
          <a:solidFill>
            <a:schemeClr val="bg1"/>
          </a:solidFill>
          <a:ln w="38100">
            <a:solidFill>
              <a:schemeClr val="accent1">
                <a:lumMod val="50000"/>
              </a:schemeClr>
            </a:solidFill>
            <a:round/>
            <a:headEnd/>
            <a:tailEnd/>
          </a:ln>
        </p:spPr>
        <p:txBody>
          <a:bodyPr wrap="none" lIns="92075" tIns="46038" rIns="92075" bIns="46038" anchor="ctr"/>
          <a:lstStyle/>
          <a:p>
            <a:pPr algn="ctr"/>
            <a:endParaRPr lang="en-US" sz="1400" b="1">
              <a:latin typeface="Arial Narrow" panose="020B0606020202030204" pitchFamily="34" charset="0"/>
            </a:endParaRPr>
          </a:p>
        </p:txBody>
      </p:sp>
      <p:sp>
        <p:nvSpPr>
          <p:cNvPr id="341" name="Oval 98">
            <a:extLst>
              <a:ext uri="{FF2B5EF4-FFF2-40B4-BE49-F238E27FC236}">
                <a16:creationId xmlns:a16="http://schemas.microsoft.com/office/drawing/2014/main" id="{2A2E84D2-F1FE-4BE6-A2BA-7FC9A513E6DF}"/>
              </a:ext>
            </a:extLst>
          </p:cNvPr>
          <p:cNvSpPr>
            <a:spLocks noChangeArrowheads="1"/>
          </p:cNvSpPr>
          <p:nvPr/>
        </p:nvSpPr>
        <p:spPr bwMode="auto">
          <a:xfrm>
            <a:off x="9108439" y="3195300"/>
            <a:ext cx="274320" cy="274320"/>
          </a:xfrm>
          <a:prstGeom prst="ellipse">
            <a:avLst/>
          </a:prstGeom>
          <a:solidFill>
            <a:schemeClr val="bg2">
              <a:lumMod val="60000"/>
              <a:lumOff val="40000"/>
            </a:schemeClr>
          </a:solidFill>
          <a:ln w="25400">
            <a:solidFill>
              <a:schemeClr val="bg2">
                <a:lumMod val="50000"/>
              </a:schemeClr>
            </a:solidFill>
            <a:round/>
            <a:headEnd/>
            <a:tailEnd/>
          </a:ln>
        </p:spPr>
        <p:txBody>
          <a:bodyPr wrap="none" lIns="92075" tIns="46038" rIns="92075" bIns="46038" anchor="ctr"/>
          <a:lstStyle/>
          <a:p>
            <a:pPr algn="ctr"/>
            <a:endParaRPr lang="en-US" sz="1200" b="1">
              <a:latin typeface="Arial Narrow" panose="020B0606020202030204" pitchFamily="34" charset="0"/>
            </a:endParaRPr>
          </a:p>
        </p:txBody>
      </p:sp>
      <p:sp>
        <p:nvSpPr>
          <p:cNvPr id="342" name="Oval 99">
            <a:extLst>
              <a:ext uri="{FF2B5EF4-FFF2-40B4-BE49-F238E27FC236}">
                <a16:creationId xmlns:a16="http://schemas.microsoft.com/office/drawing/2014/main" id="{43213AD2-A42E-430D-A86B-3D09A5DDCA08}"/>
              </a:ext>
            </a:extLst>
          </p:cNvPr>
          <p:cNvSpPr>
            <a:spLocks noChangeArrowheads="1"/>
          </p:cNvSpPr>
          <p:nvPr/>
        </p:nvSpPr>
        <p:spPr bwMode="auto">
          <a:xfrm>
            <a:off x="9433878" y="3236418"/>
            <a:ext cx="192087" cy="192087"/>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343" name="Rectangle 100">
            <a:extLst>
              <a:ext uri="{FF2B5EF4-FFF2-40B4-BE49-F238E27FC236}">
                <a16:creationId xmlns:a16="http://schemas.microsoft.com/office/drawing/2014/main" id="{94FD76C3-CB75-4956-8D0A-ACD375AEF4BF}"/>
              </a:ext>
            </a:extLst>
          </p:cNvPr>
          <p:cNvSpPr>
            <a:spLocks noChangeArrowheads="1"/>
          </p:cNvSpPr>
          <p:nvPr/>
        </p:nvSpPr>
        <p:spPr bwMode="auto">
          <a:xfrm>
            <a:off x="9687878" y="3224738"/>
            <a:ext cx="400751" cy="215444"/>
          </a:xfrm>
          <a:prstGeom prst="rect">
            <a:avLst/>
          </a:prstGeom>
          <a:noFill/>
          <a:ln w="9525">
            <a:noFill/>
            <a:miter lim="800000"/>
            <a:headEnd/>
            <a:tailEnd/>
          </a:ln>
        </p:spPr>
        <p:txBody>
          <a:bodyPr wrap="none" lIns="0" tIns="0" rIns="0" bIns="0">
            <a:spAutoFit/>
          </a:bodyPr>
          <a:lstStyle/>
          <a:p>
            <a:r>
              <a:rPr lang="en-US" sz="1400" b="1">
                <a:latin typeface="Arial Narrow" panose="020B0606020202030204" pitchFamily="34" charset="0"/>
              </a:rPr>
              <a:t>Order</a:t>
            </a:r>
          </a:p>
        </p:txBody>
      </p:sp>
    </p:spTree>
    <p:extLst>
      <p:ext uri="{BB962C8B-B14F-4D97-AF65-F5344CB8AC3E}">
        <p14:creationId xmlns:p14="http://schemas.microsoft.com/office/powerpoint/2010/main" val="21656337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dirty="0"/>
              <a:t>Non-Isotropic Conditions and the Shape of Market Areas</a:t>
            </a:r>
          </a:p>
        </p:txBody>
      </p:sp>
      <p:sp>
        <p:nvSpPr>
          <p:cNvPr id="49" name="Action Button: Document 48" title="Read this Web Page">
            <a:hlinkClick r:id="rId3" highlightClick="1"/>
            <a:extLst>
              <a:ext uri="{FF2B5EF4-FFF2-40B4-BE49-F238E27FC236}">
                <a16:creationId xmlns:a16="http://schemas.microsoft.com/office/drawing/2014/main" id="{EAA9E2BF-B1CF-4428-A4C2-4356B99BBCE6}"/>
              </a:ext>
            </a:extLst>
          </p:cNvPr>
          <p:cNvSpPr/>
          <p:nvPr/>
        </p:nvSpPr>
        <p:spPr bwMode="auto">
          <a:xfrm>
            <a:off x="7767205" y="1438120"/>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50" name="TextBox 49">
            <a:extLst>
              <a:ext uri="{FF2B5EF4-FFF2-40B4-BE49-F238E27FC236}">
                <a16:creationId xmlns:a16="http://schemas.microsoft.com/office/drawing/2014/main" id="{4C0A325F-5544-47EA-B052-690889215B4A}"/>
              </a:ext>
            </a:extLst>
          </p:cNvPr>
          <p:cNvSpPr txBox="1"/>
          <p:nvPr/>
        </p:nvSpPr>
        <p:spPr>
          <a:xfrm>
            <a:off x="8370522" y="1499330"/>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51" name="Freeform 45">
            <a:extLst>
              <a:ext uri="{FF2B5EF4-FFF2-40B4-BE49-F238E27FC236}">
                <a16:creationId xmlns:a16="http://schemas.microsoft.com/office/drawing/2014/main" id="{88407D47-F96D-422A-9F2B-6039365EB135}"/>
              </a:ext>
            </a:extLst>
          </p:cNvPr>
          <p:cNvSpPr>
            <a:spLocks/>
          </p:cNvSpPr>
          <p:nvPr/>
        </p:nvSpPr>
        <p:spPr bwMode="auto">
          <a:xfrm>
            <a:off x="7713426" y="3717329"/>
            <a:ext cx="857250" cy="655637"/>
          </a:xfrm>
          <a:custGeom>
            <a:avLst/>
            <a:gdLst>
              <a:gd name="T0" fmla="*/ 0 w 540"/>
              <a:gd name="T1" fmla="*/ 2147483647 h 413"/>
              <a:gd name="T2" fmla="*/ 2147483647 w 540"/>
              <a:gd name="T3" fmla="*/ 2147483647 h 413"/>
              <a:gd name="T4" fmla="*/ 2147483647 w 540"/>
              <a:gd name="T5" fmla="*/ 2147483647 h 413"/>
              <a:gd name="T6" fmla="*/ 2147483647 w 540"/>
              <a:gd name="T7" fmla="*/ 2147483647 h 413"/>
              <a:gd name="T8" fmla="*/ 2147483647 w 540"/>
              <a:gd name="T9" fmla="*/ 2147483647 h 413"/>
              <a:gd name="T10" fmla="*/ 2147483647 w 540"/>
              <a:gd name="T11" fmla="*/ 0 h 413"/>
              <a:gd name="T12" fmla="*/ 0 w 540"/>
              <a:gd name="T13" fmla="*/ 2147483647 h 413"/>
              <a:gd name="T14" fmla="*/ 0 60000 65536"/>
              <a:gd name="T15" fmla="*/ 0 60000 65536"/>
              <a:gd name="T16" fmla="*/ 0 60000 65536"/>
              <a:gd name="T17" fmla="*/ 0 60000 65536"/>
              <a:gd name="T18" fmla="*/ 0 60000 65536"/>
              <a:gd name="T19" fmla="*/ 0 60000 65536"/>
              <a:gd name="T20" fmla="*/ 0 60000 65536"/>
              <a:gd name="T21" fmla="*/ 0 w 540"/>
              <a:gd name="T22" fmla="*/ 0 h 413"/>
              <a:gd name="T23" fmla="*/ 540 w 540"/>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413">
                <a:moveTo>
                  <a:pt x="0" y="165"/>
                </a:moveTo>
                <a:lnTo>
                  <a:pt x="108" y="413"/>
                </a:lnTo>
                <a:lnTo>
                  <a:pt x="444" y="357"/>
                </a:lnTo>
                <a:lnTo>
                  <a:pt x="540" y="207"/>
                </a:lnTo>
                <a:lnTo>
                  <a:pt x="453" y="40"/>
                </a:lnTo>
                <a:lnTo>
                  <a:pt x="174" y="0"/>
                </a:lnTo>
                <a:lnTo>
                  <a:pt x="0" y="165"/>
                </a:lnTo>
                <a:close/>
              </a:path>
            </a:pathLst>
          </a:custGeom>
          <a:solidFill>
            <a:schemeClr val="bg2"/>
          </a:solidFill>
          <a:ln w="12700">
            <a:solidFill>
              <a:schemeClr val="tx1"/>
            </a:solidFill>
            <a:prstDash val="dash"/>
            <a:round/>
            <a:headEnd/>
            <a:tailEnd/>
          </a:ln>
        </p:spPr>
        <p:txBody>
          <a:bodyPr/>
          <a:lstStyle/>
          <a:p>
            <a:endParaRPr lang="en-US">
              <a:latin typeface="Arial Narrow" panose="020B0606020202030204" pitchFamily="34" charset="0"/>
            </a:endParaRPr>
          </a:p>
        </p:txBody>
      </p:sp>
      <p:sp>
        <p:nvSpPr>
          <p:cNvPr id="52" name="Freeform 44">
            <a:extLst>
              <a:ext uri="{FF2B5EF4-FFF2-40B4-BE49-F238E27FC236}">
                <a16:creationId xmlns:a16="http://schemas.microsoft.com/office/drawing/2014/main" id="{68D8D2A1-E86C-476F-AFB6-E697C981E548}"/>
              </a:ext>
            </a:extLst>
          </p:cNvPr>
          <p:cNvSpPr>
            <a:spLocks/>
          </p:cNvSpPr>
          <p:nvPr/>
        </p:nvSpPr>
        <p:spPr bwMode="auto">
          <a:xfrm>
            <a:off x="8419864" y="4042765"/>
            <a:ext cx="836612" cy="692150"/>
          </a:xfrm>
          <a:custGeom>
            <a:avLst/>
            <a:gdLst>
              <a:gd name="T0" fmla="*/ 0 w 527"/>
              <a:gd name="T1" fmla="*/ 2147483647 h 436"/>
              <a:gd name="T2" fmla="*/ 2147483647 w 527"/>
              <a:gd name="T3" fmla="*/ 2147483647 h 436"/>
              <a:gd name="T4" fmla="*/ 2147483647 w 527"/>
              <a:gd name="T5" fmla="*/ 2147483647 h 436"/>
              <a:gd name="T6" fmla="*/ 2147483647 w 527"/>
              <a:gd name="T7" fmla="*/ 2147483647 h 436"/>
              <a:gd name="T8" fmla="*/ 2147483647 w 527"/>
              <a:gd name="T9" fmla="*/ 2147483647 h 436"/>
              <a:gd name="T10" fmla="*/ 2147483647 w 527"/>
              <a:gd name="T11" fmla="*/ 0 h 436"/>
              <a:gd name="T12" fmla="*/ 0 w 527"/>
              <a:gd name="T13" fmla="*/ 2147483647 h 436"/>
              <a:gd name="T14" fmla="*/ 0 60000 65536"/>
              <a:gd name="T15" fmla="*/ 0 60000 65536"/>
              <a:gd name="T16" fmla="*/ 0 60000 65536"/>
              <a:gd name="T17" fmla="*/ 0 60000 65536"/>
              <a:gd name="T18" fmla="*/ 0 60000 65536"/>
              <a:gd name="T19" fmla="*/ 0 60000 65536"/>
              <a:gd name="T20" fmla="*/ 0 60000 65536"/>
              <a:gd name="T21" fmla="*/ 0 w 527"/>
              <a:gd name="T22" fmla="*/ 0 h 436"/>
              <a:gd name="T23" fmla="*/ 527 w 527"/>
              <a:gd name="T24" fmla="*/ 436 h 4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 h="436">
                <a:moveTo>
                  <a:pt x="0" y="152"/>
                </a:moveTo>
                <a:lnTo>
                  <a:pt x="91" y="436"/>
                </a:lnTo>
                <a:lnTo>
                  <a:pt x="355" y="420"/>
                </a:lnTo>
                <a:lnTo>
                  <a:pt x="527" y="276"/>
                </a:lnTo>
                <a:lnTo>
                  <a:pt x="291" y="28"/>
                </a:lnTo>
                <a:lnTo>
                  <a:pt x="95" y="0"/>
                </a:lnTo>
                <a:lnTo>
                  <a:pt x="0" y="152"/>
                </a:lnTo>
                <a:close/>
              </a:path>
            </a:pathLst>
          </a:custGeom>
          <a:solidFill>
            <a:schemeClr val="bg2"/>
          </a:solidFill>
          <a:ln w="12700">
            <a:solidFill>
              <a:schemeClr val="tx1"/>
            </a:solidFill>
            <a:prstDash val="dash"/>
            <a:round/>
            <a:headEnd/>
            <a:tailEnd/>
          </a:ln>
        </p:spPr>
        <p:txBody>
          <a:bodyPr/>
          <a:lstStyle/>
          <a:p>
            <a:endParaRPr lang="en-US">
              <a:latin typeface="Arial Narrow" panose="020B0606020202030204" pitchFamily="34" charset="0"/>
            </a:endParaRPr>
          </a:p>
        </p:txBody>
      </p:sp>
      <p:sp>
        <p:nvSpPr>
          <p:cNvPr id="53" name="Freeform 43">
            <a:extLst>
              <a:ext uri="{FF2B5EF4-FFF2-40B4-BE49-F238E27FC236}">
                <a16:creationId xmlns:a16="http://schemas.microsoft.com/office/drawing/2014/main" id="{9E1732E1-F667-49D4-BEA8-751ED78244E9}"/>
              </a:ext>
            </a:extLst>
          </p:cNvPr>
          <p:cNvSpPr>
            <a:spLocks/>
          </p:cNvSpPr>
          <p:nvPr/>
        </p:nvSpPr>
        <p:spPr bwMode="auto">
          <a:xfrm>
            <a:off x="7637227" y="3109316"/>
            <a:ext cx="887413" cy="671513"/>
          </a:xfrm>
          <a:custGeom>
            <a:avLst/>
            <a:gdLst>
              <a:gd name="T0" fmla="*/ 0 w 559"/>
              <a:gd name="T1" fmla="*/ 2147483647 h 423"/>
              <a:gd name="T2" fmla="*/ 2147483647 w 559"/>
              <a:gd name="T3" fmla="*/ 2147483647 h 423"/>
              <a:gd name="T4" fmla="*/ 2147483647 w 559"/>
              <a:gd name="T5" fmla="*/ 2147483647 h 423"/>
              <a:gd name="T6" fmla="*/ 2147483647 w 559"/>
              <a:gd name="T7" fmla="*/ 2147483647 h 423"/>
              <a:gd name="T8" fmla="*/ 2147483647 w 559"/>
              <a:gd name="T9" fmla="*/ 2147483647 h 423"/>
              <a:gd name="T10" fmla="*/ 2147483647 w 559"/>
              <a:gd name="T11" fmla="*/ 0 h 423"/>
              <a:gd name="T12" fmla="*/ 0 w 559"/>
              <a:gd name="T13" fmla="*/ 2147483647 h 423"/>
              <a:gd name="T14" fmla="*/ 0 60000 65536"/>
              <a:gd name="T15" fmla="*/ 0 60000 65536"/>
              <a:gd name="T16" fmla="*/ 0 60000 65536"/>
              <a:gd name="T17" fmla="*/ 0 60000 65536"/>
              <a:gd name="T18" fmla="*/ 0 60000 65536"/>
              <a:gd name="T19" fmla="*/ 0 60000 65536"/>
              <a:gd name="T20" fmla="*/ 0 60000 65536"/>
              <a:gd name="T21" fmla="*/ 0 w 559"/>
              <a:gd name="T22" fmla="*/ 0 h 423"/>
              <a:gd name="T23" fmla="*/ 559 w 559"/>
              <a:gd name="T24" fmla="*/ 423 h 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9" h="423">
                <a:moveTo>
                  <a:pt x="0" y="140"/>
                </a:moveTo>
                <a:lnTo>
                  <a:pt x="224" y="384"/>
                </a:lnTo>
                <a:lnTo>
                  <a:pt x="501" y="423"/>
                </a:lnTo>
                <a:lnTo>
                  <a:pt x="559" y="323"/>
                </a:lnTo>
                <a:lnTo>
                  <a:pt x="462" y="149"/>
                </a:lnTo>
                <a:lnTo>
                  <a:pt x="96" y="0"/>
                </a:lnTo>
                <a:lnTo>
                  <a:pt x="0" y="140"/>
                </a:lnTo>
                <a:close/>
              </a:path>
            </a:pathLst>
          </a:custGeom>
          <a:solidFill>
            <a:schemeClr val="bg2"/>
          </a:solidFill>
          <a:ln w="12700">
            <a:solidFill>
              <a:schemeClr val="tx1"/>
            </a:solidFill>
            <a:prstDash val="dash"/>
            <a:round/>
            <a:headEnd/>
            <a:tailEnd/>
          </a:ln>
        </p:spPr>
        <p:txBody>
          <a:bodyPr/>
          <a:lstStyle/>
          <a:p>
            <a:endParaRPr lang="en-US">
              <a:latin typeface="Arial Narrow" panose="020B0606020202030204" pitchFamily="34" charset="0"/>
            </a:endParaRPr>
          </a:p>
        </p:txBody>
      </p:sp>
      <p:sp>
        <p:nvSpPr>
          <p:cNvPr id="54" name="Freeform 42">
            <a:extLst>
              <a:ext uri="{FF2B5EF4-FFF2-40B4-BE49-F238E27FC236}">
                <a16:creationId xmlns:a16="http://schemas.microsoft.com/office/drawing/2014/main" id="{0CBE3E00-5471-450F-96AA-5FEF9A7E3375}"/>
              </a:ext>
            </a:extLst>
          </p:cNvPr>
          <p:cNvSpPr>
            <a:spLocks/>
          </p:cNvSpPr>
          <p:nvPr/>
        </p:nvSpPr>
        <p:spPr bwMode="auto">
          <a:xfrm>
            <a:off x="8365890" y="2823566"/>
            <a:ext cx="719137" cy="828675"/>
          </a:xfrm>
          <a:custGeom>
            <a:avLst/>
            <a:gdLst>
              <a:gd name="T0" fmla="*/ 0 w 453"/>
              <a:gd name="T1" fmla="*/ 2147483647 h 522"/>
              <a:gd name="T2" fmla="*/ 2147483647 w 453"/>
              <a:gd name="T3" fmla="*/ 2147483647 h 522"/>
              <a:gd name="T4" fmla="*/ 2147483647 w 453"/>
              <a:gd name="T5" fmla="*/ 2147483647 h 522"/>
              <a:gd name="T6" fmla="*/ 2147483647 w 453"/>
              <a:gd name="T7" fmla="*/ 2147483647 h 522"/>
              <a:gd name="T8" fmla="*/ 2147483647 w 453"/>
              <a:gd name="T9" fmla="*/ 0 h 522"/>
              <a:gd name="T10" fmla="*/ 2147483647 w 453"/>
              <a:gd name="T11" fmla="*/ 2147483647 h 522"/>
              <a:gd name="T12" fmla="*/ 0 w 453"/>
              <a:gd name="T13" fmla="*/ 2147483647 h 522"/>
              <a:gd name="T14" fmla="*/ 0 60000 65536"/>
              <a:gd name="T15" fmla="*/ 0 60000 65536"/>
              <a:gd name="T16" fmla="*/ 0 60000 65536"/>
              <a:gd name="T17" fmla="*/ 0 60000 65536"/>
              <a:gd name="T18" fmla="*/ 0 60000 65536"/>
              <a:gd name="T19" fmla="*/ 0 60000 65536"/>
              <a:gd name="T20" fmla="*/ 0 60000 65536"/>
              <a:gd name="T21" fmla="*/ 0 w 453"/>
              <a:gd name="T22" fmla="*/ 0 h 522"/>
              <a:gd name="T23" fmla="*/ 453 w 453"/>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22">
                <a:moveTo>
                  <a:pt x="0" y="324"/>
                </a:moveTo>
                <a:lnTo>
                  <a:pt x="100" y="503"/>
                </a:lnTo>
                <a:lnTo>
                  <a:pt x="328" y="522"/>
                </a:lnTo>
                <a:lnTo>
                  <a:pt x="453" y="329"/>
                </a:lnTo>
                <a:lnTo>
                  <a:pt x="345" y="0"/>
                </a:lnTo>
                <a:lnTo>
                  <a:pt x="37" y="12"/>
                </a:lnTo>
                <a:lnTo>
                  <a:pt x="0" y="324"/>
                </a:lnTo>
                <a:close/>
              </a:path>
            </a:pathLst>
          </a:custGeom>
          <a:solidFill>
            <a:schemeClr val="bg2"/>
          </a:solidFill>
          <a:ln w="12700">
            <a:solidFill>
              <a:schemeClr val="tx1"/>
            </a:solidFill>
            <a:prstDash val="dash"/>
            <a:round/>
            <a:headEnd/>
            <a:tailEnd/>
          </a:ln>
        </p:spPr>
        <p:txBody>
          <a:bodyPr/>
          <a:lstStyle/>
          <a:p>
            <a:endParaRPr lang="en-US">
              <a:latin typeface="Arial Narrow" panose="020B0606020202030204" pitchFamily="34" charset="0"/>
            </a:endParaRPr>
          </a:p>
        </p:txBody>
      </p:sp>
      <p:sp>
        <p:nvSpPr>
          <p:cNvPr id="55" name="Freeform 41">
            <a:extLst>
              <a:ext uri="{FF2B5EF4-FFF2-40B4-BE49-F238E27FC236}">
                <a16:creationId xmlns:a16="http://schemas.microsoft.com/office/drawing/2014/main" id="{F3AABEF7-ACA9-4FA2-9E5D-1EB343B5D78B}"/>
              </a:ext>
            </a:extLst>
          </p:cNvPr>
          <p:cNvSpPr>
            <a:spLocks/>
          </p:cNvSpPr>
          <p:nvPr/>
        </p:nvSpPr>
        <p:spPr bwMode="auto">
          <a:xfrm>
            <a:off x="8888176" y="3293465"/>
            <a:ext cx="889000" cy="692150"/>
          </a:xfrm>
          <a:custGeom>
            <a:avLst/>
            <a:gdLst>
              <a:gd name="T0" fmla="*/ 0 w 560"/>
              <a:gd name="T1" fmla="*/ 2147483647 h 436"/>
              <a:gd name="T2" fmla="*/ 2147483647 w 560"/>
              <a:gd name="T3" fmla="*/ 2147483647 h 436"/>
              <a:gd name="T4" fmla="*/ 2147483647 w 560"/>
              <a:gd name="T5" fmla="*/ 2147483647 h 436"/>
              <a:gd name="T6" fmla="*/ 2147483647 w 560"/>
              <a:gd name="T7" fmla="*/ 2147483647 h 436"/>
              <a:gd name="T8" fmla="*/ 2147483647 w 560"/>
              <a:gd name="T9" fmla="*/ 0 h 436"/>
              <a:gd name="T10" fmla="*/ 2147483647 w 560"/>
              <a:gd name="T11" fmla="*/ 2147483647 h 436"/>
              <a:gd name="T12" fmla="*/ 0 w 560"/>
              <a:gd name="T13" fmla="*/ 2147483647 h 436"/>
              <a:gd name="T14" fmla="*/ 0 60000 65536"/>
              <a:gd name="T15" fmla="*/ 0 60000 65536"/>
              <a:gd name="T16" fmla="*/ 0 60000 65536"/>
              <a:gd name="T17" fmla="*/ 0 60000 65536"/>
              <a:gd name="T18" fmla="*/ 0 60000 65536"/>
              <a:gd name="T19" fmla="*/ 0 60000 65536"/>
              <a:gd name="T20" fmla="*/ 0 60000 65536"/>
              <a:gd name="T21" fmla="*/ 0 w 560"/>
              <a:gd name="T22" fmla="*/ 0 h 436"/>
              <a:gd name="T23" fmla="*/ 560 w 560"/>
              <a:gd name="T24" fmla="*/ 436 h 4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0" h="436">
                <a:moveTo>
                  <a:pt x="0" y="228"/>
                </a:moveTo>
                <a:lnTo>
                  <a:pt x="98" y="384"/>
                </a:lnTo>
                <a:lnTo>
                  <a:pt x="424" y="436"/>
                </a:lnTo>
                <a:lnTo>
                  <a:pt x="560" y="148"/>
                </a:lnTo>
                <a:lnTo>
                  <a:pt x="328" y="0"/>
                </a:lnTo>
                <a:lnTo>
                  <a:pt x="124" y="32"/>
                </a:lnTo>
                <a:lnTo>
                  <a:pt x="0" y="228"/>
                </a:lnTo>
                <a:close/>
              </a:path>
            </a:pathLst>
          </a:custGeom>
          <a:solidFill>
            <a:schemeClr val="bg2"/>
          </a:solidFill>
          <a:ln w="12700">
            <a:solidFill>
              <a:schemeClr val="tx1"/>
            </a:solidFill>
            <a:prstDash val="dash"/>
            <a:round/>
            <a:headEnd/>
            <a:tailEnd/>
          </a:ln>
        </p:spPr>
        <p:txBody>
          <a:bodyPr/>
          <a:lstStyle/>
          <a:p>
            <a:endParaRPr lang="en-US">
              <a:latin typeface="Arial Narrow" panose="020B0606020202030204" pitchFamily="34" charset="0"/>
            </a:endParaRPr>
          </a:p>
        </p:txBody>
      </p:sp>
      <p:sp>
        <p:nvSpPr>
          <p:cNvPr id="56" name="Freeform 40">
            <a:extLst>
              <a:ext uri="{FF2B5EF4-FFF2-40B4-BE49-F238E27FC236}">
                <a16:creationId xmlns:a16="http://schemas.microsoft.com/office/drawing/2014/main" id="{09E71F32-66F4-41BC-85EB-33B95BBDAF03}"/>
              </a:ext>
            </a:extLst>
          </p:cNvPr>
          <p:cNvSpPr>
            <a:spLocks/>
          </p:cNvSpPr>
          <p:nvPr/>
        </p:nvSpPr>
        <p:spPr bwMode="auto">
          <a:xfrm>
            <a:off x="8881826" y="3904653"/>
            <a:ext cx="965200" cy="703262"/>
          </a:xfrm>
          <a:custGeom>
            <a:avLst/>
            <a:gdLst>
              <a:gd name="T0" fmla="*/ 0 w 608"/>
              <a:gd name="T1" fmla="*/ 2147483647 h 443"/>
              <a:gd name="T2" fmla="*/ 2147483647 w 608"/>
              <a:gd name="T3" fmla="*/ 2147483647 h 443"/>
              <a:gd name="T4" fmla="*/ 2147483647 w 608"/>
              <a:gd name="T5" fmla="*/ 2147483647 h 443"/>
              <a:gd name="T6" fmla="*/ 2147483647 w 608"/>
              <a:gd name="T7" fmla="*/ 2147483647 h 443"/>
              <a:gd name="T8" fmla="*/ 2147483647 w 608"/>
              <a:gd name="T9" fmla="*/ 2147483647 h 443"/>
              <a:gd name="T10" fmla="*/ 2147483647 w 608"/>
              <a:gd name="T11" fmla="*/ 0 h 443"/>
              <a:gd name="T12" fmla="*/ 0 w 608"/>
              <a:gd name="T13" fmla="*/ 2147483647 h 443"/>
              <a:gd name="T14" fmla="*/ 0 60000 65536"/>
              <a:gd name="T15" fmla="*/ 0 60000 65536"/>
              <a:gd name="T16" fmla="*/ 0 60000 65536"/>
              <a:gd name="T17" fmla="*/ 0 60000 65536"/>
              <a:gd name="T18" fmla="*/ 0 60000 65536"/>
              <a:gd name="T19" fmla="*/ 0 60000 65536"/>
              <a:gd name="T20" fmla="*/ 0 60000 65536"/>
              <a:gd name="T21" fmla="*/ 0 w 608"/>
              <a:gd name="T22" fmla="*/ 0 h 443"/>
              <a:gd name="T23" fmla="*/ 608 w 608"/>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8" h="443">
                <a:moveTo>
                  <a:pt x="0" y="123"/>
                </a:moveTo>
                <a:lnTo>
                  <a:pt x="236" y="367"/>
                </a:lnTo>
                <a:lnTo>
                  <a:pt x="536" y="443"/>
                </a:lnTo>
                <a:lnTo>
                  <a:pt x="608" y="279"/>
                </a:lnTo>
                <a:lnTo>
                  <a:pt x="428" y="51"/>
                </a:lnTo>
                <a:lnTo>
                  <a:pt x="99" y="0"/>
                </a:lnTo>
                <a:lnTo>
                  <a:pt x="0" y="123"/>
                </a:lnTo>
                <a:close/>
              </a:path>
            </a:pathLst>
          </a:custGeom>
          <a:solidFill>
            <a:schemeClr val="bg2"/>
          </a:solidFill>
          <a:ln w="12700">
            <a:solidFill>
              <a:schemeClr val="tx1"/>
            </a:solidFill>
            <a:prstDash val="dash"/>
            <a:round/>
            <a:headEnd/>
            <a:tailEnd/>
          </a:ln>
        </p:spPr>
        <p:txBody>
          <a:bodyPr/>
          <a:lstStyle/>
          <a:p>
            <a:endParaRPr lang="en-US">
              <a:latin typeface="Arial Narrow" panose="020B0606020202030204" pitchFamily="34" charset="0"/>
            </a:endParaRPr>
          </a:p>
        </p:txBody>
      </p:sp>
      <p:sp>
        <p:nvSpPr>
          <p:cNvPr id="57" name="Freeform 39">
            <a:extLst>
              <a:ext uri="{FF2B5EF4-FFF2-40B4-BE49-F238E27FC236}">
                <a16:creationId xmlns:a16="http://schemas.microsoft.com/office/drawing/2014/main" id="{218CB956-3EF9-4301-BBF2-C35143C8B770}"/>
              </a:ext>
            </a:extLst>
          </p:cNvPr>
          <p:cNvSpPr>
            <a:spLocks/>
          </p:cNvSpPr>
          <p:nvPr/>
        </p:nvSpPr>
        <p:spPr bwMode="auto">
          <a:xfrm>
            <a:off x="8424627" y="3622079"/>
            <a:ext cx="614363" cy="473075"/>
          </a:xfrm>
          <a:custGeom>
            <a:avLst/>
            <a:gdLst>
              <a:gd name="T0" fmla="*/ 0 w 387"/>
              <a:gd name="T1" fmla="*/ 2147483647 h 298"/>
              <a:gd name="T2" fmla="*/ 2147483647 w 387"/>
              <a:gd name="T3" fmla="*/ 2147483647 h 298"/>
              <a:gd name="T4" fmla="*/ 2147483647 w 387"/>
              <a:gd name="T5" fmla="*/ 2147483647 h 298"/>
              <a:gd name="T6" fmla="*/ 2147483647 w 387"/>
              <a:gd name="T7" fmla="*/ 2147483647 h 298"/>
              <a:gd name="T8" fmla="*/ 2147483647 w 387"/>
              <a:gd name="T9" fmla="*/ 2147483647 h 298"/>
              <a:gd name="T10" fmla="*/ 2147483647 w 387"/>
              <a:gd name="T11" fmla="*/ 0 h 298"/>
              <a:gd name="T12" fmla="*/ 0 w 387"/>
              <a:gd name="T13" fmla="*/ 2147483647 h 298"/>
              <a:gd name="T14" fmla="*/ 0 60000 65536"/>
              <a:gd name="T15" fmla="*/ 0 60000 65536"/>
              <a:gd name="T16" fmla="*/ 0 60000 65536"/>
              <a:gd name="T17" fmla="*/ 0 60000 65536"/>
              <a:gd name="T18" fmla="*/ 0 60000 65536"/>
              <a:gd name="T19" fmla="*/ 0 60000 65536"/>
              <a:gd name="T20" fmla="*/ 0 60000 65536"/>
              <a:gd name="T21" fmla="*/ 0 w 387"/>
              <a:gd name="T22" fmla="*/ 0 h 298"/>
              <a:gd name="T23" fmla="*/ 387 w 387"/>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8">
                <a:moveTo>
                  <a:pt x="0" y="101"/>
                </a:moveTo>
                <a:lnTo>
                  <a:pt x="96" y="267"/>
                </a:lnTo>
                <a:lnTo>
                  <a:pt x="290" y="298"/>
                </a:lnTo>
                <a:lnTo>
                  <a:pt x="387" y="177"/>
                </a:lnTo>
                <a:lnTo>
                  <a:pt x="284" y="16"/>
                </a:lnTo>
                <a:lnTo>
                  <a:pt x="66" y="0"/>
                </a:lnTo>
                <a:lnTo>
                  <a:pt x="0" y="101"/>
                </a:lnTo>
                <a:close/>
              </a:path>
            </a:pathLst>
          </a:custGeom>
          <a:solidFill>
            <a:schemeClr val="bg2"/>
          </a:solidFill>
          <a:ln w="12700">
            <a:solidFill>
              <a:schemeClr val="tx1"/>
            </a:solidFill>
            <a:prstDash val="dash"/>
            <a:round/>
            <a:headEnd/>
            <a:tailEnd/>
          </a:ln>
        </p:spPr>
        <p:txBody>
          <a:bodyPr/>
          <a:lstStyle/>
          <a:p>
            <a:endParaRPr lang="en-US">
              <a:latin typeface="Arial Narrow" panose="020B0606020202030204" pitchFamily="34" charset="0"/>
            </a:endParaRPr>
          </a:p>
        </p:txBody>
      </p:sp>
      <p:sp>
        <p:nvSpPr>
          <p:cNvPr id="58" name="Freeform 5">
            <a:extLst>
              <a:ext uri="{FF2B5EF4-FFF2-40B4-BE49-F238E27FC236}">
                <a16:creationId xmlns:a16="http://schemas.microsoft.com/office/drawing/2014/main" id="{785B9C74-7810-49BE-A0C7-39EA9EEB7AB2}"/>
              </a:ext>
            </a:extLst>
          </p:cNvPr>
          <p:cNvSpPr>
            <a:spLocks/>
          </p:cNvSpPr>
          <p:nvPr/>
        </p:nvSpPr>
        <p:spPr bwMode="auto">
          <a:xfrm>
            <a:off x="3468688" y="2899985"/>
            <a:ext cx="762000" cy="608012"/>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2700">
            <a:solidFill>
              <a:srgbClr val="808080"/>
            </a:solidFill>
            <a:prstDash val="dash"/>
            <a:round/>
            <a:headEnd/>
            <a:tailEnd/>
          </a:ln>
        </p:spPr>
        <p:txBody>
          <a:bodyPr/>
          <a:lstStyle/>
          <a:p>
            <a:endParaRPr lang="en-US">
              <a:latin typeface="Arial Narrow" panose="020B0606020202030204" pitchFamily="34" charset="0"/>
            </a:endParaRPr>
          </a:p>
        </p:txBody>
      </p:sp>
      <p:sp>
        <p:nvSpPr>
          <p:cNvPr id="59" name="Oval 6">
            <a:extLst>
              <a:ext uri="{FF2B5EF4-FFF2-40B4-BE49-F238E27FC236}">
                <a16:creationId xmlns:a16="http://schemas.microsoft.com/office/drawing/2014/main" id="{55E2676C-BE29-402C-AD6E-8603A559A319}"/>
              </a:ext>
            </a:extLst>
          </p:cNvPr>
          <p:cNvSpPr>
            <a:spLocks noChangeArrowheads="1"/>
          </p:cNvSpPr>
          <p:nvPr/>
        </p:nvSpPr>
        <p:spPr bwMode="auto">
          <a:xfrm>
            <a:off x="3779838" y="3133347"/>
            <a:ext cx="139700" cy="139700"/>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60" name="Freeform 7">
            <a:extLst>
              <a:ext uri="{FF2B5EF4-FFF2-40B4-BE49-F238E27FC236}">
                <a16:creationId xmlns:a16="http://schemas.microsoft.com/office/drawing/2014/main" id="{A435E097-7F25-4BC8-8D34-02D929CD4EDD}"/>
              </a:ext>
            </a:extLst>
          </p:cNvPr>
          <p:cNvSpPr>
            <a:spLocks/>
          </p:cNvSpPr>
          <p:nvPr/>
        </p:nvSpPr>
        <p:spPr bwMode="auto">
          <a:xfrm>
            <a:off x="3468688" y="3506411"/>
            <a:ext cx="762000" cy="611187"/>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2700">
            <a:solidFill>
              <a:srgbClr val="808080"/>
            </a:solidFill>
            <a:prstDash val="dash"/>
            <a:round/>
            <a:headEnd/>
            <a:tailEnd/>
          </a:ln>
        </p:spPr>
        <p:txBody>
          <a:bodyPr/>
          <a:lstStyle/>
          <a:p>
            <a:endParaRPr lang="en-US">
              <a:latin typeface="Arial Narrow" panose="020B0606020202030204" pitchFamily="34" charset="0"/>
            </a:endParaRPr>
          </a:p>
        </p:txBody>
      </p:sp>
      <p:sp>
        <p:nvSpPr>
          <p:cNvPr id="61" name="Oval 8">
            <a:extLst>
              <a:ext uri="{FF2B5EF4-FFF2-40B4-BE49-F238E27FC236}">
                <a16:creationId xmlns:a16="http://schemas.microsoft.com/office/drawing/2014/main" id="{10D47FD0-A9D6-43B8-8975-101901B758FA}"/>
              </a:ext>
            </a:extLst>
          </p:cNvPr>
          <p:cNvSpPr>
            <a:spLocks noChangeArrowheads="1"/>
          </p:cNvSpPr>
          <p:nvPr/>
        </p:nvSpPr>
        <p:spPr bwMode="auto">
          <a:xfrm>
            <a:off x="3779838" y="3742948"/>
            <a:ext cx="139700" cy="138113"/>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62" name="Freeform 9">
            <a:extLst>
              <a:ext uri="{FF2B5EF4-FFF2-40B4-BE49-F238E27FC236}">
                <a16:creationId xmlns:a16="http://schemas.microsoft.com/office/drawing/2014/main" id="{DBDFDCA5-B53E-4B51-8B0A-75CF6AEF1678}"/>
              </a:ext>
            </a:extLst>
          </p:cNvPr>
          <p:cNvSpPr>
            <a:spLocks/>
          </p:cNvSpPr>
          <p:nvPr/>
        </p:nvSpPr>
        <p:spPr bwMode="auto">
          <a:xfrm>
            <a:off x="2862263" y="3203197"/>
            <a:ext cx="760412" cy="609600"/>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2700">
            <a:solidFill>
              <a:srgbClr val="808080"/>
            </a:solidFill>
            <a:prstDash val="dash"/>
            <a:round/>
            <a:headEnd/>
            <a:tailEnd/>
          </a:ln>
        </p:spPr>
        <p:txBody>
          <a:bodyPr/>
          <a:lstStyle/>
          <a:p>
            <a:endParaRPr lang="en-US">
              <a:latin typeface="Arial Narrow" panose="020B0606020202030204" pitchFamily="34" charset="0"/>
            </a:endParaRPr>
          </a:p>
        </p:txBody>
      </p:sp>
      <p:sp>
        <p:nvSpPr>
          <p:cNvPr id="63" name="Oval 10">
            <a:extLst>
              <a:ext uri="{FF2B5EF4-FFF2-40B4-BE49-F238E27FC236}">
                <a16:creationId xmlns:a16="http://schemas.microsoft.com/office/drawing/2014/main" id="{21DC0016-F2BA-4E22-A14B-0C3F3B500459}"/>
              </a:ext>
            </a:extLst>
          </p:cNvPr>
          <p:cNvSpPr>
            <a:spLocks noChangeArrowheads="1"/>
          </p:cNvSpPr>
          <p:nvPr/>
        </p:nvSpPr>
        <p:spPr bwMode="auto">
          <a:xfrm>
            <a:off x="3171825" y="3438148"/>
            <a:ext cx="139700" cy="138113"/>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64" name="Freeform 11">
            <a:extLst>
              <a:ext uri="{FF2B5EF4-FFF2-40B4-BE49-F238E27FC236}">
                <a16:creationId xmlns:a16="http://schemas.microsoft.com/office/drawing/2014/main" id="{40B53263-8CD4-4FBE-A5B1-8A99C1B9890D}"/>
              </a:ext>
            </a:extLst>
          </p:cNvPr>
          <p:cNvSpPr>
            <a:spLocks/>
          </p:cNvSpPr>
          <p:nvPr/>
        </p:nvSpPr>
        <p:spPr bwMode="auto">
          <a:xfrm>
            <a:off x="2862263" y="3811210"/>
            <a:ext cx="760412" cy="609600"/>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2700">
            <a:solidFill>
              <a:srgbClr val="808080"/>
            </a:solidFill>
            <a:prstDash val="dash"/>
            <a:round/>
            <a:headEnd/>
            <a:tailEnd/>
          </a:ln>
        </p:spPr>
        <p:txBody>
          <a:bodyPr/>
          <a:lstStyle/>
          <a:p>
            <a:endParaRPr lang="en-US">
              <a:latin typeface="Arial Narrow" panose="020B0606020202030204" pitchFamily="34" charset="0"/>
            </a:endParaRPr>
          </a:p>
        </p:txBody>
      </p:sp>
      <p:sp>
        <p:nvSpPr>
          <p:cNvPr id="65" name="Oval 12">
            <a:extLst>
              <a:ext uri="{FF2B5EF4-FFF2-40B4-BE49-F238E27FC236}">
                <a16:creationId xmlns:a16="http://schemas.microsoft.com/office/drawing/2014/main" id="{ECE69835-38D8-49D3-AF39-FF69EABD4C8E}"/>
              </a:ext>
            </a:extLst>
          </p:cNvPr>
          <p:cNvSpPr>
            <a:spLocks noChangeArrowheads="1"/>
          </p:cNvSpPr>
          <p:nvPr/>
        </p:nvSpPr>
        <p:spPr bwMode="auto">
          <a:xfrm>
            <a:off x="3171825" y="4046160"/>
            <a:ext cx="139700" cy="138112"/>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66" name="Freeform 13">
            <a:extLst>
              <a:ext uri="{FF2B5EF4-FFF2-40B4-BE49-F238E27FC236}">
                <a16:creationId xmlns:a16="http://schemas.microsoft.com/office/drawing/2014/main" id="{9288EC97-A92A-4FE0-B626-5F2C789D37CA}"/>
              </a:ext>
            </a:extLst>
          </p:cNvPr>
          <p:cNvSpPr>
            <a:spLocks/>
          </p:cNvSpPr>
          <p:nvPr/>
        </p:nvSpPr>
        <p:spPr bwMode="auto">
          <a:xfrm>
            <a:off x="3468688" y="4116010"/>
            <a:ext cx="762000" cy="608012"/>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2700">
            <a:solidFill>
              <a:srgbClr val="808080"/>
            </a:solidFill>
            <a:prstDash val="dash"/>
            <a:round/>
            <a:headEnd/>
            <a:tailEnd/>
          </a:ln>
        </p:spPr>
        <p:txBody>
          <a:bodyPr/>
          <a:lstStyle/>
          <a:p>
            <a:endParaRPr lang="en-US">
              <a:latin typeface="Arial Narrow" panose="020B0606020202030204" pitchFamily="34" charset="0"/>
            </a:endParaRPr>
          </a:p>
        </p:txBody>
      </p:sp>
      <p:sp>
        <p:nvSpPr>
          <p:cNvPr id="67" name="Oval 14">
            <a:extLst>
              <a:ext uri="{FF2B5EF4-FFF2-40B4-BE49-F238E27FC236}">
                <a16:creationId xmlns:a16="http://schemas.microsoft.com/office/drawing/2014/main" id="{AF0CA28C-8A3A-4799-831A-86033A10AFAB}"/>
              </a:ext>
            </a:extLst>
          </p:cNvPr>
          <p:cNvSpPr>
            <a:spLocks noChangeArrowheads="1"/>
          </p:cNvSpPr>
          <p:nvPr/>
        </p:nvSpPr>
        <p:spPr bwMode="auto">
          <a:xfrm>
            <a:off x="3779838" y="4349372"/>
            <a:ext cx="139700" cy="139700"/>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68" name="Freeform 15">
            <a:extLst>
              <a:ext uri="{FF2B5EF4-FFF2-40B4-BE49-F238E27FC236}">
                <a16:creationId xmlns:a16="http://schemas.microsoft.com/office/drawing/2014/main" id="{C3D81AFF-A24B-4823-8C93-C9C9837C82C0}"/>
              </a:ext>
            </a:extLst>
          </p:cNvPr>
          <p:cNvSpPr>
            <a:spLocks/>
          </p:cNvSpPr>
          <p:nvPr/>
        </p:nvSpPr>
        <p:spPr bwMode="auto">
          <a:xfrm>
            <a:off x="4078288" y="3811210"/>
            <a:ext cx="760412" cy="609600"/>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2700">
            <a:solidFill>
              <a:srgbClr val="808080"/>
            </a:solidFill>
            <a:prstDash val="dash"/>
            <a:round/>
            <a:headEnd/>
            <a:tailEnd/>
          </a:ln>
        </p:spPr>
        <p:txBody>
          <a:bodyPr/>
          <a:lstStyle/>
          <a:p>
            <a:endParaRPr lang="en-US">
              <a:latin typeface="Arial Narrow" panose="020B0606020202030204" pitchFamily="34" charset="0"/>
            </a:endParaRPr>
          </a:p>
        </p:txBody>
      </p:sp>
      <p:sp>
        <p:nvSpPr>
          <p:cNvPr id="69" name="Oval 16">
            <a:extLst>
              <a:ext uri="{FF2B5EF4-FFF2-40B4-BE49-F238E27FC236}">
                <a16:creationId xmlns:a16="http://schemas.microsoft.com/office/drawing/2014/main" id="{77BDDAE1-4188-47FD-8BF1-5C602708491E}"/>
              </a:ext>
            </a:extLst>
          </p:cNvPr>
          <p:cNvSpPr>
            <a:spLocks noChangeArrowheads="1"/>
          </p:cNvSpPr>
          <p:nvPr/>
        </p:nvSpPr>
        <p:spPr bwMode="auto">
          <a:xfrm>
            <a:off x="4387850" y="4046160"/>
            <a:ext cx="139700" cy="138112"/>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70" name="Freeform 17">
            <a:extLst>
              <a:ext uri="{FF2B5EF4-FFF2-40B4-BE49-F238E27FC236}">
                <a16:creationId xmlns:a16="http://schemas.microsoft.com/office/drawing/2014/main" id="{1BFD47FA-139E-4752-87D6-EB96420EF6F2}"/>
              </a:ext>
            </a:extLst>
          </p:cNvPr>
          <p:cNvSpPr>
            <a:spLocks/>
          </p:cNvSpPr>
          <p:nvPr/>
        </p:nvSpPr>
        <p:spPr bwMode="auto">
          <a:xfrm>
            <a:off x="4078288" y="3203197"/>
            <a:ext cx="760412" cy="609600"/>
          </a:xfrm>
          <a:custGeom>
            <a:avLst/>
            <a:gdLst>
              <a:gd name="T0" fmla="*/ 2147483647 w 481"/>
              <a:gd name="T1" fmla="*/ 0 h 385"/>
              <a:gd name="T2" fmla="*/ 0 w 481"/>
              <a:gd name="T3" fmla="*/ 2147483647 h 385"/>
              <a:gd name="T4" fmla="*/ 2147483647 w 481"/>
              <a:gd name="T5" fmla="*/ 2147483647 h 385"/>
              <a:gd name="T6" fmla="*/ 2147483647 w 481"/>
              <a:gd name="T7" fmla="*/ 2147483647 h 385"/>
              <a:gd name="T8" fmla="*/ 2147483647 w 481"/>
              <a:gd name="T9" fmla="*/ 2147483647 h 385"/>
              <a:gd name="T10" fmla="*/ 2147483647 w 481"/>
              <a:gd name="T11" fmla="*/ 0 h 385"/>
              <a:gd name="T12" fmla="*/ 2147483647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481 w 481"/>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96" y="0"/>
                </a:moveTo>
                <a:lnTo>
                  <a:pt x="0" y="192"/>
                </a:lnTo>
                <a:lnTo>
                  <a:pt x="96" y="384"/>
                </a:lnTo>
                <a:lnTo>
                  <a:pt x="384" y="384"/>
                </a:lnTo>
                <a:lnTo>
                  <a:pt x="480" y="192"/>
                </a:lnTo>
                <a:lnTo>
                  <a:pt x="384" y="0"/>
                </a:lnTo>
                <a:lnTo>
                  <a:pt x="96" y="0"/>
                </a:lnTo>
              </a:path>
            </a:pathLst>
          </a:custGeom>
          <a:solidFill>
            <a:schemeClr val="bg2"/>
          </a:solidFill>
          <a:ln w="12700">
            <a:solidFill>
              <a:srgbClr val="808080"/>
            </a:solidFill>
            <a:prstDash val="dash"/>
            <a:round/>
            <a:headEnd/>
            <a:tailEnd/>
          </a:ln>
        </p:spPr>
        <p:txBody>
          <a:bodyPr/>
          <a:lstStyle/>
          <a:p>
            <a:endParaRPr lang="en-US">
              <a:latin typeface="Arial Narrow" panose="020B0606020202030204" pitchFamily="34" charset="0"/>
            </a:endParaRPr>
          </a:p>
        </p:txBody>
      </p:sp>
      <p:sp>
        <p:nvSpPr>
          <p:cNvPr id="71" name="Oval 18">
            <a:extLst>
              <a:ext uri="{FF2B5EF4-FFF2-40B4-BE49-F238E27FC236}">
                <a16:creationId xmlns:a16="http://schemas.microsoft.com/office/drawing/2014/main" id="{74F7F722-6807-44AF-942D-150EBC54D721}"/>
              </a:ext>
            </a:extLst>
          </p:cNvPr>
          <p:cNvSpPr>
            <a:spLocks noChangeArrowheads="1"/>
          </p:cNvSpPr>
          <p:nvPr/>
        </p:nvSpPr>
        <p:spPr bwMode="auto">
          <a:xfrm>
            <a:off x="4387850" y="3438148"/>
            <a:ext cx="139700" cy="138113"/>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72" name="Oval 22">
            <a:extLst>
              <a:ext uri="{FF2B5EF4-FFF2-40B4-BE49-F238E27FC236}">
                <a16:creationId xmlns:a16="http://schemas.microsoft.com/office/drawing/2014/main" id="{C67C92B1-7D40-4EBD-BB54-5C26AF449928}"/>
              </a:ext>
            </a:extLst>
          </p:cNvPr>
          <p:cNvSpPr>
            <a:spLocks noChangeArrowheads="1"/>
          </p:cNvSpPr>
          <p:nvPr/>
        </p:nvSpPr>
        <p:spPr bwMode="auto">
          <a:xfrm>
            <a:off x="5300663" y="2814260"/>
            <a:ext cx="2000250" cy="2000250"/>
          </a:xfrm>
          <a:prstGeom prst="ellipse">
            <a:avLst/>
          </a:prstGeom>
          <a:solidFill>
            <a:schemeClr val="bg2">
              <a:lumMod val="40000"/>
              <a:lumOff val="60000"/>
            </a:schemeClr>
          </a:solidFill>
          <a:ln w="9525">
            <a:noFill/>
            <a:round/>
            <a:headEnd/>
            <a:tailEnd/>
          </a:ln>
        </p:spPr>
        <p:txBody>
          <a:bodyPr wrap="none" anchor="ctr"/>
          <a:lstStyle/>
          <a:p>
            <a:endParaRPr lang="en-US">
              <a:latin typeface="Arial Narrow" panose="020B0606020202030204" pitchFamily="34" charset="0"/>
            </a:endParaRPr>
          </a:p>
        </p:txBody>
      </p:sp>
      <p:sp>
        <p:nvSpPr>
          <p:cNvPr id="73" name="Oval 23">
            <a:extLst>
              <a:ext uri="{FF2B5EF4-FFF2-40B4-BE49-F238E27FC236}">
                <a16:creationId xmlns:a16="http://schemas.microsoft.com/office/drawing/2014/main" id="{A4DB7999-FA25-499F-BE77-12A80C7F4D7C}"/>
              </a:ext>
            </a:extLst>
          </p:cNvPr>
          <p:cNvSpPr>
            <a:spLocks noChangeArrowheads="1"/>
          </p:cNvSpPr>
          <p:nvPr/>
        </p:nvSpPr>
        <p:spPr bwMode="auto">
          <a:xfrm>
            <a:off x="5653089" y="3168273"/>
            <a:ext cx="1298575" cy="1298575"/>
          </a:xfrm>
          <a:prstGeom prst="ellipse">
            <a:avLst/>
          </a:prstGeom>
          <a:solidFill>
            <a:schemeClr val="bg2">
              <a:lumMod val="60000"/>
              <a:lumOff val="40000"/>
            </a:schemeClr>
          </a:solidFill>
          <a:ln w="9525">
            <a:noFill/>
            <a:round/>
            <a:headEnd/>
            <a:tailEnd/>
          </a:ln>
        </p:spPr>
        <p:txBody>
          <a:bodyPr wrap="none" anchor="ctr"/>
          <a:lstStyle/>
          <a:p>
            <a:endParaRPr lang="en-US">
              <a:latin typeface="Arial Narrow" panose="020B0606020202030204" pitchFamily="34" charset="0"/>
            </a:endParaRPr>
          </a:p>
        </p:txBody>
      </p:sp>
      <p:sp>
        <p:nvSpPr>
          <p:cNvPr id="74" name="Oval 24">
            <a:extLst>
              <a:ext uri="{FF2B5EF4-FFF2-40B4-BE49-F238E27FC236}">
                <a16:creationId xmlns:a16="http://schemas.microsoft.com/office/drawing/2014/main" id="{D1F68B95-116F-4465-8644-C83A1721571C}"/>
              </a:ext>
            </a:extLst>
          </p:cNvPr>
          <p:cNvSpPr>
            <a:spLocks noChangeArrowheads="1"/>
          </p:cNvSpPr>
          <p:nvPr/>
        </p:nvSpPr>
        <p:spPr bwMode="auto">
          <a:xfrm>
            <a:off x="6005513" y="3522285"/>
            <a:ext cx="609600" cy="609600"/>
          </a:xfrm>
          <a:prstGeom prst="ellipse">
            <a:avLst/>
          </a:prstGeom>
          <a:solidFill>
            <a:schemeClr val="bg2">
              <a:lumMod val="75000"/>
            </a:schemeClr>
          </a:solidFill>
          <a:ln w="9525">
            <a:noFill/>
            <a:round/>
            <a:headEnd/>
            <a:tailEnd/>
          </a:ln>
        </p:spPr>
        <p:txBody>
          <a:bodyPr wrap="none" anchor="ctr"/>
          <a:lstStyle/>
          <a:p>
            <a:endParaRPr lang="en-US" dirty="0">
              <a:latin typeface="Arial Narrow" panose="020B0606020202030204" pitchFamily="34" charset="0"/>
            </a:endParaRPr>
          </a:p>
        </p:txBody>
      </p:sp>
      <p:sp>
        <p:nvSpPr>
          <p:cNvPr id="75" name="Line 25">
            <a:extLst>
              <a:ext uri="{FF2B5EF4-FFF2-40B4-BE49-F238E27FC236}">
                <a16:creationId xmlns:a16="http://schemas.microsoft.com/office/drawing/2014/main" id="{7086610A-3492-4832-9C45-6BAD588394BF}"/>
              </a:ext>
            </a:extLst>
          </p:cNvPr>
          <p:cNvSpPr>
            <a:spLocks noChangeShapeType="1"/>
          </p:cNvSpPr>
          <p:nvPr/>
        </p:nvSpPr>
        <p:spPr bwMode="auto">
          <a:xfrm flipH="1" flipV="1">
            <a:off x="5256212" y="3349426"/>
            <a:ext cx="2070100" cy="984071"/>
          </a:xfrm>
          <a:prstGeom prst="line">
            <a:avLst/>
          </a:prstGeom>
          <a:noFill/>
          <a:ln w="38100">
            <a:solidFill>
              <a:srgbClr val="333333"/>
            </a:solidFill>
            <a:round/>
            <a:headEnd/>
            <a:tailEnd/>
          </a:ln>
        </p:spPr>
        <p:txBody>
          <a:bodyPr/>
          <a:lstStyle/>
          <a:p>
            <a:endParaRPr lang="en-US">
              <a:latin typeface="Arial Narrow" panose="020B0606020202030204" pitchFamily="34" charset="0"/>
            </a:endParaRPr>
          </a:p>
        </p:txBody>
      </p:sp>
      <p:sp>
        <p:nvSpPr>
          <p:cNvPr id="76" name="Text Box 27">
            <a:extLst>
              <a:ext uri="{FF2B5EF4-FFF2-40B4-BE49-F238E27FC236}">
                <a16:creationId xmlns:a16="http://schemas.microsoft.com/office/drawing/2014/main" id="{B0BB1DA4-13E1-4A00-AD80-BEFAFDACE936}"/>
              </a:ext>
            </a:extLst>
          </p:cNvPr>
          <p:cNvSpPr txBox="1">
            <a:spLocks noChangeArrowheads="1"/>
          </p:cNvSpPr>
          <p:nvPr/>
        </p:nvSpPr>
        <p:spPr bwMode="auto">
          <a:xfrm>
            <a:off x="6182747" y="2920622"/>
            <a:ext cx="293350" cy="215444"/>
          </a:xfrm>
          <a:prstGeom prst="rect">
            <a:avLst/>
          </a:prstGeom>
          <a:noFill/>
          <a:ln w="9525">
            <a:noFill/>
            <a:miter lim="800000"/>
            <a:headEnd/>
            <a:tailEnd/>
          </a:ln>
        </p:spPr>
        <p:txBody>
          <a:bodyPr wrap="none" lIns="0" tIns="0" rIns="0" bIns="0">
            <a:spAutoFit/>
          </a:bodyPr>
          <a:lstStyle/>
          <a:p>
            <a:r>
              <a:rPr lang="en-US" sz="1400" b="1">
                <a:latin typeface="Arial Narrow" panose="020B0606020202030204" pitchFamily="34" charset="0"/>
              </a:rPr>
              <a:t>Low</a:t>
            </a:r>
          </a:p>
        </p:txBody>
      </p:sp>
      <p:sp>
        <p:nvSpPr>
          <p:cNvPr id="77" name="Text Box 28">
            <a:extLst>
              <a:ext uri="{FF2B5EF4-FFF2-40B4-BE49-F238E27FC236}">
                <a16:creationId xmlns:a16="http://schemas.microsoft.com/office/drawing/2014/main" id="{BFC14285-188E-40DD-B9B6-A92284B58560}"/>
              </a:ext>
            </a:extLst>
          </p:cNvPr>
          <p:cNvSpPr txBox="1">
            <a:spLocks noChangeArrowheads="1"/>
          </p:cNvSpPr>
          <p:nvPr/>
        </p:nvSpPr>
        <p:spPr bwMode="auto">
          <a:xfrm>
            <a:off x="6047810" y="3288922"/>
            <a:ext cx="574966" cy="215444"/>
          </a:xfrm>
          <a:prstGeom prst="rect">
            <a:avLst/>
          </a:prstGeom>
          <a:noFill/>
          <a:ln w="9525">
            <a:noFill/>
            <a:miter lim="800000"/>
            <a:headEnd/>
            <a:tailEnd/>
          </a:ln>
        </p:spPr>
        <p:txBody>
          <a:bodyPr wrap="none" lIns="0" tIns="0" rIns="0" bIns="0">
            <a:spAutoFit/>
          </a:bodyPr>
          <a:lstStyle/>
          <a:p>
            <a:r>
              <a:rPr lang="en-US" sz="1400" b="1" dirty="0">
                <a:latin typeface="Arial Narrow" panose="020B0606020202030204" pitchFamily="34" charset="0"/>
              </a:rPr>
              <a:t>Average</a:t>
            </a:r>
          </a:p>
        </p:txBody>
      </p:sp>
      <p:sp>
        <p:nvSpPr>
          <p:cNvPr id="78" name="Text Box 29">
            <a:extLst>
              <a:ext uri="{FF2B5EF4-FFF2-40B4-BE49-F238E27FC236}">
                <a16:creationId xmlns:a16="http://schemas.microsoft.com/office/drawing/2014/main" id="{2E40ECCF-0765-4159-9422-3EF3029F030C}"/>
              </a:ext>
            </a:extLst>
          </p:cNvPr>
          <p:cNvSpPr txBox="1">
            <a:spLocks noChangeArrowheads="1"/>
          </p:cNvSpPr>
          <p:nvPr/>
        </p:nvSpPr>
        <p:spPr bwMode="auto">
          <a:xfrm>
            <a:off x="6170048" y="3581022"/>
            <a:ext cx="327013" cy="215444"/>
          </a:xfrm>
          <a:prstGeom prst="rect">
            <a:avLst/>
          </a:prstGeom>
          <a:noFill/>
          <a:ln w="9525">
            <a:noFill/>
            <a:miter lim="800000"/>
            <a:headEnd/>
            <a:tailEnd/>
          </a:ln>
        </p:spPr>
        <p:txBody>
          <a:bodyPr wrap="none" lIns="0" tIns="0" rIns="0" bIns="0">
            <a:spAutoFit/>
          </a:bodyPr>
          <a:lstStyle/>
          <a:p>
            <a:r>
              <a:rPr lang="en-US" sz="1400" b="1" dirty="0">
                <a:latin typeface="Arial Narrow" panose="020B0606020202030204" pitchFamily="34" charset="0"/>
              </a:rPr>
              <a:t>High</a:t>
            </a:r>
          </a:p>
        </p:txBody>
      </p:sp>
      <p:sp>
        <p:nvSpPr>
          <p:cNvPr id="79" name="Text Box 30">
            <a:extLst>
              <a:ext uri="{FF2B5EF4-FFF2-40B4-BE49-F238E27FC236}">
                <a16:creationId xmlns:a16="http://schemas.microsoft.com/office/drawing/2014/main" id="{DE9F59C0-F53D-483D-BE9E-7072B06E5656}"/>
              </a:ext>
            </a:extLst>
          </p:cNvPr>
          <p:cNvSpPr txBox="1">
            <a:spLocks noChangeArrowheads="1"/>
          </p:cNvSpPr>
          <p:nvPr/>
        </p:nvSpPr>
        <p:spPr bwMode="auto">
          <a:xfrm rot="1532978">
            <a:off x="6849081" y="4231292"/>
            <a:ext cx="367088" cy="215444"/>
          </a:xfrm>
          <a:prstGeom prst="rect">
            <a:avLst/>
          </a:prstGeom>
          <a:noFill/>
          <a:ln w="9525">
            <a:noFill/>
            <a:miter lim="800000"/>
            <a:headEnd/>
            <a:tailEnd/>
          </a:ln>
        </p:spPr>
        <p:txBody>
          <a:bodyPr wrap="none" lIns="0" tIns="0" rIns="0" bIns="0">
            <a:spAutoFit/>
          </a:bodyPr>
          <a:lstStyle/>
          <a:p>
            <a:r>
              <a:rPr lang="en-US" sz="1400" b="1" dirty="0">
                <a:latin typeface="Arial Narrow" panose="020B0606020202030204" pitchFamily="34" charset="0"/>
              </a:rPr>
              <a:t>Road</a:t>
            </a:r>
          </a:p>
        </p:txBody>
      </p:sp>
      <p:sp>
        <p:nvSpPr>
          <p:cNvPr id="80" name="Oval 32">
            <a:extLst>
              <a:ext uri="{FF2B5EF4-FFF2-40B4-BE49-F238E27FC236}">
                <a16:creationId xmlns:a16="http://schemas.microsoft.com/office/drawing/2014/main" id="{45EC6B96-2E0B-44E4-8821-5B9344B04F02}"/>
              </a:ext>
            </a:extLst>
          </p:cNvPr>
          <p:cNvSpPr>
            <a:spLocks noChangeArrowheads="1"/>
          </p:cNvSpPr>
          <p:nvPr/>
        </p:nvSpPr>
        <p:spPr bwMode="auto">
          <a:xfrm>
            <a:off x="8664339" y="3315690"/>
            <a:ext cx="139700" cy="139700"/>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81" name="Oval 33">
            <a:extLst>
              <a:ext uri="{FF2B5EF4-FFF2-40B4-BE49-F238E27FC236}">
                <a16:creationId xmlns:a16="http://schemas.microsoft.com/office/drawing/2014/main" id="{7425F10D-EB53-4664-B6F5-22A2E6FE47AB}"/>
              </a:ext>
            </a:extLst>
          </p:cNvPr>
          <p:cNvSpPr>
            <a:spLocks noChangeArrowheads="1"/>
          </p:cNvSpPr>
          <p:nvPr/>
        </p:nvSpPr>
        <p:spPr bwMode="auto">
          <a:xfrm>
            <a:off x="8664339" y="3772891"/>
            <a:ext cx="139700" cy="138113"/>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82" name="Oval 34">
            <a:extLst>
              <a:ext uri="{FF2B5EF4-FFF2-40B4-BE49-F238E27FC236}">
                <a16:creationId xmlns:a16="http://schemas.microsoft.com/office/drawing/2014/main" id="{B8511110-82C5-4394-9B42-095B92908F3D}"/>
              </a:ext>
            </a:extLst>
          </p:cNvPr>
          <p:cNvSpPr>
            <a:spLocks noChangeArrowheads="1"/>
          </p:cNvSpPr>
          <p:nvPr/>
        </p:nvSpPr>
        <p:spPr bwMode="auto">
          <a:xfrm>
            <a:off x="8056326" y="3468091"/>
            <a:ext cx="139700" cy="138113"/>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83" name="Oval 35">
            <a:extLst>
              <a:ext uri="{FF2B5EF4-FFF2-40B4-BE49-F238E27FC236}">
                <a16:creationId xmlns:a16="http://schemas.microsoft.com/office/drawing/2014/main" id="{6B446348-B22A-43E7-A988-AD002CD7844C}"/>
              </a:ext>
            </a:extLst>
          </p:cNvPr>
          <p:cNvSpPr>
            <a:spLocks noChangeArrowheads="1"/>
          </p:cNvSpPr>
          <p:nvPr/>
        </p:nvSpPr>
        <p:spPr bwMode="auto">
          <a:xfrm>
            <a:off x="8272226" y="3974503"/>
            <a:ext cx="139700" cy="138112"/>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84" name="Oval 36">
            <a:extLst>
              <a:ext uri="{FF2B5EF4-FFF2-40B4-BE49-F238E27FC236}">
                <a16:creationId xmlns:a16="http://schemas.microsoft.com/office/drawing/2014/main" id="{E35708C1-E8F2-4481-AE7A-E1B9FD613ABA}"/>
              </a:ext>
            </a:extLst>
          </p:cNvPr>
          <p:cNvSpPr>
            <a:spLocks noChangeArrowheads="1"/>
          </p:cNvSpPr>
          <p:nvPr/>
        </p:nvSpPr>
        <p:spPr bwMode="auto">
          <a:xfrm>
            <a:off x="8664339" y="4290415"/>
            <a:ext cx="139700" cy="139700"/>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85" name="Oval 37">
            <a:extLst>
              <a:ext uri="{FF2B5EF4-FFF2-40B4-BE49-F238E27FC236}">
                <a16:creationId xmlns:a16="http://schemas.microsoft.com/office/drawing/2014/main" id="{31C4ABD5-CBFD-4500-9650-72691F1FE6A9}"/>
              </a:ext>
            </a:extLst>
          </p:cNvPr>
          <p:cNvSpPr>
            <a:spLocks noChangeArrowheads="1"/>
          </p:cNvSpPr>
          <p:nvPr/>
        </p:nvSpPr>
        <p:spPr bwMode="auto">
          <a:xfrm>
            <a:off x="9272351" y="4076103"/>
            <a:ext cx="139700" cy="138112"/>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86" name="Oval 38">
            <a:extLst>
              <a:ext uri="{FF2B5EF4-FFF2-40B4-BE49-F238E27FC236}">
                <a16:creationId xmlns:a16="http://schemas.microsoft.com/office/drawing/2014/main" id="{13A6250A-5F98-438F-8A42-321E302DF4A4}"/>
              </a:ext>
            </a:extLst>
          </p:cNvPr>
          <p:cNvSpPr>
            <a:spLocks noChangeArrowheads="1"/>
          </p:cNvSpPr>
          <p:nvPr/>
        </p:nvSpPr>
        <p:spPr bwMode="auto">
          <a:xfrm>
            <a:off x="9031051" y="3544291"/>
            <a:ext cx="139700" cy="138113"/>
          </a:xfrm>
          <a:prstGeom prst="ellipse">
            <a:avLst/>
          </a:prstGeom>
          <a:solidFill>
            <a:schemeClr val="bg1"/>
          </a:solidFill>
          <a:ln w="12700">
            <a:solidFill>
              <a:schemeClr val="tx1"/>
            </a:solidFill>
            <a:round/>
            <a:headEnd/>
            <a:tailEnd/>
          </a:ln>
        </p:spPr>
        <p:txBody>
          <a:bodyPr wrap="none" anchor="ctr"/>
          <a:lstStyle/>
          <a:p>
            <a:endParaRPr lang="en-US">
              <a:latin typeface="Arial Narrow" panose="020B0606020202030204" pitchFamily="34" charset="0"/>
            </a:endParaRPr>
          </a:p>
        </p:txBody>
      </p:sp>
      <p:sp>
        <p:nvSpPr>
          <p:cNvPr id="87" name="Text Box 28">
            <a:extLst>
              <a:ext uri="{FF2B5EF4-FFF2-40B4-BE49-F238E27FC236}">
                <a16:creationId xmlns:a16="http://schemas.microsoft.com/office/drawing/2014/main" id="{4178E84B-BE9E-48A3-B6CE-D2DFBE81AACD}"/>
              </a:ext>
            </a:extLst>
          </p:cNvPr>
          <p:cNvSpPr txBox="1">
            <a:spLocks noChangeArrowheads="1"/>
          </p:cNvSpPr>
          <p:nvPr/>
        </p:nvSpPr>
        <p:spPr bwMode="auto">
          <a:xfrm>
            <a:off x="5298950" y="4565451"/>
            <a:ext cx="532197" cy="215444"/>
          </a:xfrm>
          <a:prstGeom prst="rect">
            <a:avLst/>
          </a:prstGeom>
          <a:noFill/>
          <a:ln w="9525">
            <a:noFill/>
            <a:miter lim="800000"/>
            <a:headEnd/>
            <a:tailEnd/>
          </a:ln>
        </p:spPr>
        <p:txBody>
          <a:bodyPr wrap="none" lIns="0" tIns="0" rIns="0" bIns="0">
            <a:spAutoFit/>
          </a:bodyPr>
          <a:lstStyle/>
          <a:p>
            <a:r>
              <a:rPr lang="en-US" sz="1400" b="1" i="1" dirty="0">
                <a:solidFill>
                  <a:schemeClr val="bg2">
                    <a:lumMod val="50000"/>
                  </a:schemeClr>
                </a:solidFill>
                <a:latin typeface="Arial Narrow" panose="020B0606020202030204" pitchFamily="34" charset="0"/>
              </a:rPr>
              <a:t>Density</a:t>
            </a:r>
          </a:p>
        </p:txBody>
      </p:sp>
      <p:sp>
        <p:nvSpPr>
          <p:cNvPr id="88" name="Rounded Rectangle 43">
            <a:extLst>
              <a:ext uri="{FF2B5EF4-FFF2-40B4-BE49-F238E27FC236}">
                <a16:creationId xmlns:a16="http://schemas.microsoft.com/office/drawing/2014/main" id="{E6749BD2-1CE1-41A4-AB0B-BFE7E9500861}"/>
              </a:ext>
            </a:extLst>
          </p:cNvPr>
          <p:cNvSpPr/>
          <p:nvPr/>
        </p:nvSpPr>
        <p:spPr>
          <a:xfrm>
            <a:off x="2689681" y="2423100"/>
            <a:ext cx="2286000" cy="2468880"/>
          </a:xfrm>
          <a:prstGeom prst="roundRect">
            <a:avLst>
              <a:gd name="adj" fmla="val 475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89" name="Text Box 20">
            <a:extLst>
              <a:ext uri="{FF2B5EF4-FFF2-40B4-BE49-F238E27FC236}">
                <a16:creationId xmlns:a16="http://schemas.microsoft.com/office/drawing/2014/main" id="{AFC92F2B-6223-483E-89DC-5E82BAAB22D1}"/>
              </a:ext>
            </a:extLst>
          </p:cNvPr>
          <p:cNvSpPr txBox="1">
            <a:spLocks noChangeArrowheads="1"/>
          </p:cNvSpPr>
          <p:nvPr/>
        </p:nvSpPr>
        <p:spPr bwMode="auto">
          <a:xfrm>
            <a:off x="3026192" y="2473145"/>
            <a:ext cx="1646992" cy="272415"/>
          </a:xfrm>
          <a:prstGeom prst="roundRect">
            <a:avLst/>
          </a:prstGeom>
          <a:solidFill>
            <a:schemeClr val="tx1"/>
          </a:solidFill>
          <a:ln w="9525">
            <a:noFill/>
            <a:miter lim="800000"/>
            <a:headEnd/>
            <a:tailEnd/>
          </a:ln>
        </p:spPr>
        <p:txBody>
          <a:bodyPr wrap="none" lIns="45720" tIns="0" rIns="45720" bIns="0">
            <a:spAutoFit/>
          </a:bodyPr>
          <a:lstStyle/>
          <a:p>
            <a:r>
              <a:rPr lang="en-US" sz="1600" b="1" dirty="0">
                <a:solidFill>
                  <a:schemeClr val="bg1"/>
                </a:solidFill>
                <a:latin typeface="Arial Narrow" panose="020B0606020202030204" pitchFamily="34" charset="0"/>
              </a:rPr>
              <a:t>Isotropic Condition</a:t>
            </a:r>
          </a:p>
        </p:txBody>
      </p:sp>
      <p:sp>
        <p:nvSpPr>
          <p:cNvPr id="90" name="Rounded Rectangle 46">
            <a:extLst>
              <a:ext uri="{FF2B5EF4-FFF2-40B4-BE49-F238E27FC236}">
                <a16:creationId xmlns:a16="http://schemas.microsoft.com/office/drawing/2014/main" id="{F951C507-8DEB-49D3-882B-797E1207204B}"/>
              </a:ext>
            </a:extLst>
          </p:cNvPr>
          <p:cNvSpPr/>
          <p:nvPr/>
        </p:nvSpPr>
        <p:spPr>
          <a:xfrm>
            <a:off x="5145544" y="2423100"/>
            <a:ext cx="2286000" cy="2468880"/>
          </a:xfrm>
          <a:prstGeom prst="roundRect">
            <a:avLst>
              <a:gd name="adj" fmla="val 475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91" name="Text Box 26">
            <a:extLst>
              <a:ext uri="{FF2B5EF4-FFF2-40B4-BE49-F238E27FC236}">
                <a16:creationId xmlns:a16="http://schemas.microsoft.com/office/drawing/2014/main" id="{E91585F3-2968-4D65-B864-6AB78C279106}"/>
              </a:ext>
            </a:extLst>
          </p:cNvPr>
          <p:cNvSpPr txBox="1">
            <a:spLocks noChangeArrowheads="1"/>
          </p:cNvSpPr>
          <p:nvPr/>
        </p:nvSpPr>
        <p:spPr bwMode="auto">
          <a:xfrm>
            <a:off x="5222036" y="2466340"/>
            <a:ext cx="2127688" cy="272415"/>
          </a:xfrm>
          <a:prstGeom prst="roundRect">
            <a:avLst/>
          </a:prstGeom>
          <a:solidFill>
            <a:schemeClr val="tx1"/>
          </a:solidFill>
          <a:ln w="9525">
            <a:noFill/>
            <a:miter lim="800000"/>
            <a:headEnd/>
            <a:tailEnd/>
          </a:ln>
        </p:spPr>
        <p:txBody>
          <a:bodyPr wrap="none" lIns="45720" tIns="0" rIns="45720" bIns="0">
            <a:spAutoFit/>
          </a:bodyPr>
          <a:lstStyle/>
          <a:p>
            <a:r>
              <a:rPr lang="en-US" sz="1600" b="1" dirty="0">
                <a:solidFill>
                  <a:schemeClr val="bg1"/>
                </a:solidFill>
                <a:latin typeface="Arial Narrow" panose="020B0606020202030204" pitchFamily="34" charset="0"/>
              </a:rPr>
              <a:t>Non-Isotropic Conditions</a:t>
            </a:r>
          </a:p>
        </p:txBody>
      </p:sp>
      <p:sp>
        <p:nvSpPr>
          <p:cNvPr id="92" name="Rounded Rectangle 47">
            <a:extLst>
              <a:ext uri="{FF2B5EF4-FFF2-40B4-BE49-F238E27FC236}">
                <a16:creationId xmlns:a16="http://schemas.microsoft.com/office/drawing/2014/main" id="{2407EF6D-444D-442C-BD81-69949552A16E}"/>
              </a:ext>
            </a:extLst>
          </p:cNvPr>
          <p:cNvSpPr/>
          <p:nvPr/>
        </p:nvSpPr>
        <p:spPr>
          <a:xfrm>
            <a:off x="7596078" y="2417354"/>
            <a:ext cx="2286000" cy="2468880"/>
          </a:xfrm>
          <a:prstGeom prst="roundRect">
            <a:avLst>
              <a:gd name="adj" fmla="val 475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93" name="Text Box 46">
            <a:extLst>
              <a:ext uri="{FF2B5EF4-FFF2-40B4-BE49-F238E27FC236}">
                <a16:creationId xmlns:a16="http://schemas.microsoft.com/office/drawing/2014/main" id="{B434BC82-4145-42B1-98D5-78BB59894297}"/>
              </a:ext>
            </a:extLst>
          </p:cNvPr>
          <p:cNvSpPr txBox="1">
            <a:spLocks noChangeArrowheads="1"/>
          </p:cNvSpPr>
          <p:nvPr/>
        </p:nvSpPr>
        <p:spPr bwMode="auto">
          <a:xfrm>
            <a:off x="7792413" y="2473146"/>
            <a:ext cx="1893329" cy="272415"/>
          </a:xfrm>
          <a:prstGeom prst="roundRect">
            <a:avLst/>
          </a:prstGeom>
          <a:solidFill>
            <a:schemeClr val="tx1"/>
          </a:solidFill>
          <a:ln w="9525">
            <a:noFill/>
            <a:miter lim="800000"/>
            <a:headEnd/>
            <a:tailEnd/>
          </a:ln>
        </p:spPr>
        <p:txBody>
          <a:bodyPr wrap="none" lIns="45720" tIns="0" rIns="45720" bIns="0">
            <a:spAutoFit/>
          </a:bodyPr>
          <a:lstStyle/>
          <a:p>
            <a:r>
              <a:rPr lang="en-US" sz="1600" b="1" dirty="0">
                <a:solidFill>
                  <a:schemeClr val="bg1"/>
                </a:solidFill>
                <a:latin typeface="Arial Narrow" panose="020B0606020202030204" pitchFamily="34" charset="0"/>
              </a:rPr>
              <a:t>Modified Market Areas</a:t>
            </a:r>
          </a:p>
        </p:txBody>
      </p:sp>
    </p:spTree>
    <p:extLst>
      <p:ext uri="{BB962C8B-B14F-4D97-AF65-F5344CB8AC3E}">
        <p14:creationId xmlns:p14="http://schemas.microsoft.com/office/powerpoint/2010/main" val="51486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145F14-10ED-4A13-B34D-B2B60B8F84B1}"/>
              </a:ext>
            </a:extLst>
          </p:cNvPr>
          <p:cNvSpPr>
            <a:spLocks noGrp="1"/>
          </p:cNvSpPr>
          <p:nvPr>
            <p:ph type="title"/>
          </p:nvPr>
        </p:nvSpPr>
        <p:spPr/>
        <p:txBody>
          <a:bodyPr/>
          <a:lstStyle/>
          <a:p>
            <a:r>
              <a:rPr lang="en-US" dirty="0"/>
              <a:t>3. Central Places Theory</a:t>
            </a:r>
          </a:p>
        </p:txBody>
      </p:sp>
      <p:pic>
        <p:nvPicPr>
          <p:cNvPr id="2052" name="Picture 4" descr="A Quantum City » Christaller – Central place theory">
            <a:extLst>
              <a:ext uri="{FF2B5EF4-FFF2-40B4-BE49-F238E27FC236}">
                <a16:creationId xmlns:a16="http://schemas.microsoft.com/office/drawing/2014/main" id="{02763B1E-0082-4EFC-BCCF-F0E0289472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571"/>
          <a:stretch/>
        </p:blipFill>
        <p:spPr bwMode="auto">
          <a:xfrm>
            <a:off x="3023857" y="1318152"/>
            <a:ext cx="6815868" cy="5435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215726-22F3-4180-B323-26739D1D54DF}"/>
              </a:ext>
            </a:extLst>
          </p:cNvPr>
          <p:cNvSpPr txBox="1"/>
          <p:nvPr/>
        </p:nvSpPr>
        <p:spPr>
          <a:xfrm>
            <a:off x="4907737" y="1723768"/>
            <a:ext cx="1015021" cy="369332"/>
          </a:xfrm>
          <a:prstGeom prst="rect">
            <a:avLst/>
          </a:prstGeom>
          <a:noFill/>
        </p:spPr>
        <p:txBody>
          <a:bodyPr wrap="none" rtlCol="0">
            <a:spAutoFit/>
          </a:bodyPr>
          <a:lstStyle/>
          <a:p>
            <a:r>
              <a:rPr lang="en-US" b="1" dirty="0">
                <a:solidFill>
                  <a:srgbClr val="FF0000"/>
                </a:solidFill>
                <a:latin typeface="Arial Narrow" panose="020B0606020202030204" pitchFamily="34" charset="0"/>
              </a:rPr>
              <a:t>Frankfurt</a:t>
            </a:r>
          </a:p>
        </p:txBody>
      </p:sp>
      <p:sp>
        <p:nvSpPr>
          <p:cNvPr id="5" name="TextBox 4">
            <a:extLst>
              <a:ext uri="{FF2B5EF4-FFF2-40B4-BE49-F238E27FC236}">
                <a16:creationId xmlns:a16="http://schemas.microsoft.com/office/drawing/2014/main" id="{9B7D6170-09CE-4DFA-BE74-EC13BD1B2980}"/>
              </a:ext>
            </a:extLst>
          </p:cNvPr>
          <p:cNvSpPr txBox="1"/>
          <p:nvPr/>
        </p:nvSpPr>
        <p:spPr>
          <a:xfrm>
            <a:off x="3414584" y="3908853"/>
            <a:ext cx="1079142" cy="369332"/>
          </a:xfrm>
          <a:prstGeom prst="rect">
            <a:avLst/>
          </a:prstGeom>
          <a:noFill/>
        </p:spPr>
        <p:txBody>
          <a:bodyPr wrap="none" rtlCol="0">
            <a:spAutoFit/>
          </a:bodyPr>
          <a:lstStyle/>
          <a:p>
            <a:r>
              <a:rPr lang="en-US" b="1" dirty="0">
                <a:solidFill>
                  <a:srgbClr val="FF0000"/>
                </a:solidFill>
                <a:latin typeface="Arial Narrow" panose="020B0606020202030204" pitchFamily="34" charset="0"/>
              </a:rPr>
              <a:t>Strasburg</a:t>
            </a:r>
          </a:p>
        </p:txBody>
      </p:sp>
      <p:sp>
        <p:nvSpPr>
          <p:cNvPr id="6" name="TextBox 5">
            <a:extLst>
              <a:ext uri="{FF2B5EF4-FFF2-40B4-BE49-F238E27FC236}">
                <a16:creationId xmlns:a16="http://schemas.microsoft.com/office/drawing/2014/main" id="{450D862D-7E28-44AD-870B-D9FC8E85020E}"/>
              </a:ext>
            </a:extLst>
          </p:cNvPr>
          <p:cNvSpPr txBox="1"/>
          <p:nvPr/>
        </p:nvSpPr>
        <p:spPr>
          <a:xfrm>
            <a:off x="4877007" y="5488458"/>
            <a:ext cx="763351" cy="369332"/>
          </a:xfrm>
          <a:prstGeom prst="rect">
            <a:avLst/>
          </a:prstGeom>
          <a:noFill/>
        </p:spPr>
        <p:txBody>
          <a:bodyPr wrap="none" rtlCol="0">
            <a:spAutoFit/>
          </a:bodyPr>
          <a:lstStyle/>
          <a:p>
            <a:r>
              <a:rPr lang="en-US" b="1" dirty="0">
                <a:solidFill>
                  <a:srgbClr val="FF0000"/>
                </a:solidFill>
                <a:latin typeface="Arial Narrow" panose="020B0606020202030204" pitchFamily="34" charset="0"/>
              </a:rPr>
              <a:t>Zurich</a:t>
            </a:r>
          </a:p>
        </p:txBody>
      </p:sp>
      <p:sp>
        <p:nvSpPr>
          <p:cNvPr id="7" name="TextBox 6">
            <a:extLst>
              <a:ext uri="{FF2B5EF4-FFF2-40B4-BE49-F238E27FC236}">
                <a16:creationId xmlns:a16="http://schemas.microsoft.com/office/drawing/2014/main" id="{26CF68EB-1986-4748-9D3D-091900FCE718}"/>
              </a:ext>
            </a:extLst>
          </p:cNvPr>
          <p:cNvSpPr txBox="1"/>
          <p:nvPr/>
        </p:nvSpPr>
        <p:spPr>
          <a:xfrm>
            <a:off x="7346506" y="4677031"/>
            <a:ext cx="846707" cy="369332"/>
          </a:xfrm>
          <a:prstGeom prst="rect">
            <a:avLst/>
          </a:prstGeom>
          <a:noFill/>
        </p:spPr>
        <p:txBody>
          <a:bodyPr wrap="none" rtlCol="0">
            <a:spAutoFit/>
          </a:bodyPr>
          <a:lstStyle/>
          <a:p>
            <a:r>
              <a:rPr lang="en-US" b="1" dirty="0">
                <a:solidFill>
                  <a:srgbClr val="FF0000"/>
                </a:solidFill>
                <a:latin typeface="Arial Narrow" panose="020B0606020202030204" pitchFamily="34" charset="0"/>
              </a:rPr>
              <a:t>Munich</a:t>
            </a:r>
          </a:p>
        </p:txBody>
      </p:sp>
      <p:sp>
        <p:nvSpPr>
          <p:cNvPr id="8" name="TextBox 7">
            <a:extLst>
              <a:ext uri="{FF2B5EF4-FFF2-40B4-BE49-F238E27FC236}">
                <a16:creationId xmlns:a16="http://schemas.microsoft.com/office/drawing/2014/main" id="{FD7C8DDA-0B59-4B3C-8D3A-33AFFB05C60D}"/>
              </a:ext>
            </a:extLst>
          </p:cNvPr>
          <p:cNvSpPr txBox="1"/>
          <p:nvPr/>
        </p:nvSpPr>
        <p:spPr>
          <a:xfrm>
            <a:off x="5766487" y="3779792"/>
            <a:ext cx="971741" cy="369332"/>
          </a:xfrm>
          <a:prstGeom prst="rect">
            <a:avLst/>
          </a:prstGeom>
          <a:noFill/>
        </p:spPr>
        <p:txBody>
          <a:bodyPr wrap="none" rtlCol="0">
            <a:spAutoFit/>
          </a:bodyPr>
          <a:lstStyle/>
          <a:p>
            <a:r>
              <a:rPr lang="en-US" b="1" dirty="0">
                <a:solidFill>
                  <a:srgbClr val="FF0000"/>
                </a:solidFill>
                <a:latin typeface="Arial Narrow" panose="020B0606020202030204" pitchFamily="34" charset="0"/>
              </a:rPr>
              <a:t>Stuttgart</a:t>
            </a:r>
          </a:p>
        </p:txBody>
      </p:sp>
      <p:sp>
        <p:nvSpPr>
          <p:cNvPr id="9" name="TextBox 8">
            <a:extLst>
              <a:ext uri="{FF2B5EF4-FFF2-40B4-BE49-F238E27FC236}">
                <a16:creationId xmlns:a16="http://schemas.microsoft.com/office/drawing/2014/main" id="{A422DFD8-5835-44FA-867E-61055D54A908}"/>
              </a:ext>
            </a:extLst>
          </p:cNvPr>
          <p:cNvSpPr txBox="1"/>
          <p:nvPr/>
        </p:nvSpPr>
        <p:spPr>
          <a:xfrm>
            <a:off x="7352114" y="2877063"/>
            <a:ext cx="1204176" cy="369332"/>
          </a:xfrm>
          <a:prstGeom prst="rect">
            <a:avLst/>
          </a:prstGeom>
          <a:noFill/>
        </p:spPr>
        <p:txBody>
          <a:bodyPr wrap="none" rtlCol="0">
            <a:spAutoFit/>
          </a:bodyPr>
          <a:lstStyle/>
          <a:p>
            <a:r>
              <a:rPr lang="en-US" b="1" dirty="0">
                <a:solidFill>
                  <a:srgbClr val="FF0000"/>
                </a:solidFill>
                <a:latin typeface="Arial Narrow" panose="020B0606020202030204" pitchFamily="34" charset="0"/>
              </a:rPr>
              <a:t>Nuremburg</a:t>
            </a:r>
          </a:p>
        </p:txBody>
      </p:sp>
    </p:spTree>
    <p:extLst>
      <p:ext uri="{BB962C8B-B14F-4D97-AF65-F5344CB8AC3E}">
        <p14:creationId xmlns:p14="http://schemas.microsoft.com/office/powerpoint/2010/main" val="1701408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BA24-0C3C-4DE3-B4D2-3CA3900C638D}"/>
              </a:ext>
            </a:extLst>
          </p:cNvPr>
          <p:cNvSpPr>
            <a:spLocks noGrp="1"/>
          </p:cNvSpPr>
          <p:nvPr>
            <p:ph type="title"/>
          </p:nvPr>
        </p:nvSpPr>
        <p:spPr/>
        <p:txBody>
          <a:bodyPr/>
          <a:lstStyle/>
          <a:p>
            <a:r>
              <a:rPr lang="en-US" dirty="0"/>
              <a:t>Central Places Distribution in the Manchester Area, UK</a:t>
            </a:r>
          </a:p>
        </p:txBody>
      </p:sp>
      <p:pic>
        <p:nvPicPr>
          <p:cNvPr id="4100" name="Picture 4" descr="Town centre ranks used by the study for Greater Manchester ...">
            <a:extLst>
              <a:ext uri="{FF2B5EF4-FFF2-40B4-BE49-F238E27FC236}">
                <a16:creationId xmlns:a16="http://schemas.microsoft.com/office/drawing/2014/main" id="{CF5E9C1F-B353-44AE-9F77-8C55B9E69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735" y="1316163"/>
            <a:ext cx="6418754" cy="543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6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3. Criteria to be a World City</a:t>
            </a:r>
          </a:p>
        </p:txBody>
      </p:sp>
      <p:graphicFrame>
        <p:nvGraphicFramePr>
          <p:cNvPr id="5" name="Content Placeholder 4"/>
          <p:cNvGraphicFramePr>
            <a:graphicFrameLocks noGrp="1"/>
          </p:cNvGraphicFramePr>
          <p:nvPr>
            <p:ph idx="1"/>
          </p:nvPr>
        </p:nvGraphicFramePr>
        <p:xfrm>
          <a:off x="1009650" y="1311275"/>
          <a:ext cx="10993221" cy="4478800"/>
        </p:xfrm>
        <a:graphic>
          <a:graphicData uri="http://schemas.openxmlformats.org/drawingml/2006/table">
            <a:tbl>
              <a:tblPr firstCol="1" bandRow="1">
                <a:tableStyleId>{68D230F3-CF80-4859-8CE7-A43EE81993B5}</a:tableStyleId>
              </a:tblPr>
              <a:tblGrid>
                <a:gridCol w="2747374">
                  <a:extLst>
                    <a:ext uri="{9D8B030D-6E8A-4147-A177-3AD203B41FA5}">
                      <a16:colId xmlns:a16="http://schemas.microsoft.com/office/drawing/2014/main" val="20000"/>
                    </a:ext>
                  </a:extLst>
                </a:gridCol>
                <a:gridCol w="8245847">
                  <a:extLst>
                    <a:ext uri="{9D8B030D-6E8A-4147-A177-3AD203B41FA5}">
                      <a16:colId xmlns:a16="http://schemas.microsoft.com/office/drawing/2014/main" val="20001"/>
                    </a:ext>
                  </a:extLst>
                </a:gridCol>
              </a:tblGrid>
              <a:tr h="0">
                <a:tc>
                  <a:txBody>
                    <a:bodyPr/>
                    <a:lstStyle/>
                    <a:p>
                      <a:r>
                        <a:rPr lang="en-US" sz="1800" dirty="0">
                          <a:effectLst/>
                        </a:rPr>
                        <a:t>Business activity</a:t>
                      </a:r>
                    </a:p>
                  </a:txBody>
                  <a:tcPr marL="59030" marR="59030" marT="36400" marB="36400" anchor="ctr"/>
                </a:tc>
                <a:tc>
                  <a:txBody>
                    <a:bodyPr/>
                    <a:lstStyle/>
                    <a:p>
                      <a:r>
                        <a:rPr lang="en-US" sz="1800" dirty="0">
                          <a:effectLst/>
                        </a:rPr>
                        <a:t>The economic weight of the city; headquarters of major multinational corporations, locations of top business services firms, the value of capital (stock) markets, the number of international conferences, and the flow of goods through ports and airports.</a:t>
                      </a:r>
                    </a:p>
                  </a:txBody>
                  <a:tcPr marL="59030" marR="59030" marT="36400" marB="36400" anchor="ctr"/>
                </a:tc>
                <a:extLst>
                  <a:ext uri="{0D108BD9-81ED-4DB2-BD59-A6C34878D82A}">
                    <a16:rowId xmlns:a16="http://schemas.microsoft.com/office/drawing/2014/main" val="10000"/>
                  </a:ext>
                </a:extLst>
              </a:tr>
              <a:tr h="0">
                <a:tc>
                  <a:txBody>
                    <a:bodyPr/>
                    <a:lstStyle/>
                    <a:p>
                      <a:r>
                        <a:rPr lang="en-US" sz="1800" dirty="0">
                          <a:effectLst/>
                        </a:rPr>
                        <a:t>Human capital</a:t>
                      </a:r>
                    </a:p>
                  </a:txBody>
                  <a:tcPr marL="59030" marR="59030" marT="36400" marB="36400" anchor="ctr"/>
                </a:tc>
                <a:tc>
                  <a:txBody>
                    <a:bodyPr/>
                    <a:lstStyle/>
                    <a:p>
                      <a:r>
                        <a:rPr lang="en-US" sz="1800" dirty="0">
                          <a:effectLst/>
                        </a:rPr>
                        <a:t>Capacity to attract and train talent; size of foreign-born population, quality of universities, number of international schools, international student population, and number of residents with university degrees.</a:t>
                      </a:r>
                    </a:p>
                  </a:txBody>
                  <a:tcPr marL="59030" marR="59030" marT="36400" marB="36400" anchor="ctr"/>
                </a:tc>
                <a:extLst>
                  <a:ext uri="{0D108BD9-81ED-4DB2-BD59-A6C34878D82A}">
                    <a16:rowId xmlns:a16="http://schemas.microsoft.com/office/drawing/2014/main" val="10001"/>
                  </a:ext>
                </a:extLst>
              </a:tr>
              <a:tr h="0">
                <a:tc>
                  <a:txBody>
                    <a:bodyPr/>
                    <a:lstStyle/>
                    <a:p>
                      <a:r>
                        <a:rPr lang="en-US" sz="1800">
                          <a:effectLst/>
                        </a:rPr>
                        <a:t>Information exchange</a:t>
                      </a:r>
                    </a:p>
                  </a:txBody>
                  <a:tcPr marL="59030" marR="59030" marT="36400" marB="36400" anchor="ctr"/>
                </a:tc>
                <a:tc>
                  <a:txBody>
                    <a:bodyPr/>
                    <a:lstStyle/>
                    <a:p>
                      <a:r>
                        <a:rPr lang="en-US" sz="1800" dirty="0">
                          <a:effectLst/>
                        </a:rPr>
                        <a:t>The effectiveness of information flows; accessibility to major TV news channels, internet presence, number of international news bureaus, level of censorship and broadband subscriber rate.</a:t>
                      </a:r>
                    </a:p>
                  </a:txBody>
                  <a:tcPr marL="59030" marR="59030" marT="36400" marB="36400" anchor="ctr"/>
                </a:tc>
                <a:extLst>
                  <a:ext uri="{0D108BD9-81ED-4DB2-BD59-A6C34878D82A}">
                    <a16:rowId xmlns:a16="http://schemas.microsoft.com/office/drawing/2014/main" val="10002"/>
                  </a:ext>
                </a:extLst>
              </a:tr>
              <a:tr h="0">
                <a:tc>
                  <a:txBody>
                    <a:bodyPr/>
                    <a:lstStyle/>
                    <a:p>
                      <a:r>
                        <a:rPr lang="en-US" sz="1800">
                          <a:effectLst/>
                        </a:rPr>
                        <a:t>Cultural influence</a:t>
                      </a:r>
                    </a:p>
                  </a:txBody>
                  <a:tcPr marL="59030" marR="59030" marT="36400" marB="36400" anchor="ctr"/>
                </a:tc>
                <a:tc>
                  <a:txBody>
                    <a:bodyPr/>
                    <a:lstStyle/>
                    <a:p>
                      <a:r>
                        <a:rPr lang="en-US" sz="1800" dirty="0">
                          <a:effectLst/>
                        </a:rPr>
                        <a:t>The cultural weight of the city; number of major sporting events, number of museums, performing-arts venues, culinary establishments, number of international travelers and number of sister-city relationships.</a:t>
                      </a:r>
                    </a:p>
                  </a:txBody>
                  <a:tcPr marL="59030" marR="59030" marT="36400" marB="36400" anchor="ctr"/>
                </a:tc>
                <a:extLst>
                  <a:ext uri="{0D108BD9-81ED-4DB2-BD59-A6C34878D82A}">
                    <a16:rowId xmlns:a16="http://schemas.microsoft.com/office/drawing/2014/main" val="10003"/>
                  </a:ext>
                </a:extLst>
              </a:tr>
              <a:tr h="0">
                <a:tc>
                  <a:txBody>
                    <a:bodyPr/>
                    <a:lstStyle/>
                    <a:p>
                      <a:r>
                        <a:rPr lang="en-US" sz="1800" dirty="0">
                          <a:effectLst/>
                        </a:rPr>
                        <a:t>Political engagement</a:t>
                      </a:r>
                    </a:p>
                  </a:txBody>
                  <a:tcPr marL="59030" marR="59030" marT="36400" marB="36400" anchor="ctr"/>
                </a:tc>
                <a:tc>
                  <a:txBody>
                    <a:bodyPr/>
                    <a:lstStyle/>
                    <a:p>
                      <a:r>
                        <a:rPr lang="en-US" sz="1800" dirty="0">
                          <a:effectLst/>
                        </a:rPr>
                        <a:t>The level of influence on global politics; number of embassies and consulates, major think tanks, international organizations and local institutions with international reach, and the number of political conferences.</a:t>
                      </a:r>
                    </a:p>
                  </a:txBody>
                  <a:tcPr marL="59030" marR="59030" marT="36400" marB="3640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0063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5491-3B4F-45B8-BF1C-BED6BBF88215}"/>
              </a:ext>
            </a:extLst>
          </p:cNvPr>
          <p:cNvSpPr>
            <a:spLocks noGrp="1"/>
          </p:cNvSpPr>
          <p:nvPr>
            <p:ph type="title"/>
          </p:nvPr>
        </p:nvSpPr>
        <p:spPr/>
        <p:txBody>
          <a:bodyPr/>
          <a:lstStyle/>
          <a:p>
            <a:r>
              <a:rPr lang="en-US" dirty="0"/>
              <a:t>Global Financial Centers, 2021</a:t>
            </a:r>
          </a:p>
        </p:txBody>
      </p:sp>
      <p:sp>
        <p:nvSpPr>
          <p:cNvPr id="3" name="Footer Placeholder 2">
            <a:extLst>
              <a:ext uri="{FF2B5EF4-FFF2-40B4-BE49-F238E27FC236}">
                <a16:creationId xmlns:a16="http://schemas.microsoft.com/office/drawing/2014/main" id="{4C390CA7-EE3F-4893-8E1D-159D8CD95480}"/>
              </a:ext>
            </a:extLst>
          </p:cNvPr>
          <p:cNvSpPr>
            <a:spLocks noGrp="1"/>
          </p:cNvSpPr>
          <p:nvPr>
            <p:ph type="ftr" sz="quarter" idx="11"/>
          </p:nvPr>
        </p:nvSpPr>
        <p:spPr>
          <a:xfrm>
            <a:off x="152399" y="6488182"/>
            <a:ext cx="11887199"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Copyright © 1998-2022,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dirty="0"/>
          </a:p>
        </p:txBody>
      </p:sp>
      <p:pic>
        <p:nvPicPr>
          <p:cNvPr id="5" name="Picture 4" descr="Map&#10;&#10;Description automatically generated">
            <a:extLst>
              <a:ext uri="{FF2B5EF4-FFF2-40B4-BE49-F238E27FC236}">
                <a16:creationId xmlns:a16="http://schemas.microsoft.com/office/drawing/2014/main" id="{6ABFEE3C-A246-478E-A6BF-0AFE73C555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82281" y="857502"/>
            <a:ext cx="9144000" cy="5630680"/>
          </a:xfrm>
          <a:prstGeom prst="rect">
            <a:avLst/>
          </a:prstGeom>
        </p:spPr>
      </p:pic>
      <p:sp>
        <p:nvSpPr>
          <p:cNvPr id="6" name="Action Button: Document 5" title="Read this Web Page">
            <a:hlinkClick r:id="rId4" highlightClick="1"/>
            <a:extLst>
              <a:ext uri="{FF2B5EF4-FFF2-40B4-BE49-F238E27FC236}">
                <a16:creationId xmlns:a16="http://schemas.microsoft.com/office/drawing/2014/main" id="{480C124C-216D-4C57-8411-2B0762ACC445}"/>
              </a:ext>
            </a:extLst>
          </p:cNvPr>
          <p:cNvSpPr/>
          <p:nvPr/>
        </p:nvSpPr>
        <p:spPr bwMode="auto">
          <a:xfrm>
            <a:off x="7914043" y="169974"/>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7" name="TextBox 6">
            <a:extLst>
              <a:ext uri="{FF2B5EF4-FFF2-40B4-BE49-F238E27FC236}">
                <a16:creationId xmlns:a16="http://schemas.microsoft.com/office/drawing/2014/main" id="{5E595826-5C1F-42E8-9909-32DA54421D34}"/>
              </a:ext>
            </a:extLst>
          </p:cNvPr>
          <p:cNvSpPr txBox="1"/>
          <p:nvPr/>
        </p:nvSpPr>
        <p:spPr>
          <a:xfrm>
            <a:off x="8517360" y="231184"/>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215756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 – Labor Markets in the Service Economy</a:t>
            </a:r>
          </a:p>
        </p:txBody>
      </p:sp>
      <p:sp>
        <p:nvSpPr>
          <p:cNvPr id="5" name="Text Placeholder 4"/>
          <p:cNvSpPr>
            <a:spLocks noGrp="1"/>
          </p:cNvSpPr>
          <p:nvPr>
            <p:ph type="body" idx="1"/>
          </p:nvPr>
        </p:nvSpPr>
        <p:spPr/>
        <p:txBody>
          <a:bodyPr/>
          <a:lstStyle/>
          <a:p>
            <a:pPr marL="457200" indent="-457200">
              <a:buAutoNum type="arabicPeriod"/>
            </a:pPr>
            <a:r>
              <a:rPr lang="en-US" dirty="0"/>
              <a:t>Productivity of the Service Sector</a:t>
            </a:r>
          </a:p>
          <a:p>
            <a:pPr marL="457200" indent="-457200">
              <a:buAutoNum type="arabicPeriod"/>
            </a:pPr>
            <a:r>
              <a:rPr lang="en-US" dirty="0"/>
              <a:t>Income Distribution</a:t>
            </a:r>
          </a:p>
          <a:p>
            <a:pPr marL="457200" indent="-457200">
              <a:buAutoNum type="arabicPeriod"/>
            </a:pPr>
            <a:r>
              <a:rPr lang="en-US" dirty="0"/>
              <a:t>Income Gaps</a:t>
            </a:r>
          </a:p>
        </p:txBody>
      </p:sp>
    </p:spTree>
    <p:extLst>
      <p:ext uri="{BB962C8B-B14F-4D97-AF65-F5344CB8AC3E}">
        <p14:creationId xmlns:p14="http://schemas.microsoft.com/office/powerpoint/2010/main" val="2135631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marL="457200" indent="-457200"/>
            <a:r>
              <a:rPr lang="en-US" dirty="0"/>
              <a:t>Productivity of the Service Sector</a:t>
            </a:r>
          </a:p>
        </p:txBody>
      </p:sp>
      <p:sp>
        <p:nvSpPr>
          <p:cNvPr id="23555" name="Rectangle 3"/>
          <p:cNvSpPr>
            <a:spLocks noGrp="1" noChangeArrowheads="1"/>
          </p:cNvSpPr>
          <p:nvPr>
            <p:ph idx="1"/>
          </p:nvPr>
        </p:nvSpPr>
        <p:spPr/>
        <p:txBody>
          <a:bodyPr>
            <a:normAutofit/>
          </a:bodyPr>
          <a:lstStyle/>
          <a:p>
            <a:pPr eaLnBrk="1" hangingPunct="1"/>
            <a:r>
              <a:rPr lang="en-US" dirty="0"/>
              <a:t>Are services productive?</a:t>
            </a:r>
          </a:p>
          <a:p>
            <a:pPr lvl="1"/>
            <a:r>
              <a:rPr lang="en-US" dirty="0"/>
              <a:t>Assumption of low productivity in services compared to manufacturing.</a:t>
            </a:r>
          </a:p>
          <a:p>
            <a:pPr lvl="1"/>
            <a:r>
              <a:rPr lang="en-US" dirty="0"/>
              <a:t>Difficulties in measuring services productivity:</a:t>
            </a:r>
          </a:p>
          <a:p>
            <a:pPr lvl="2"/>
            <a:r>
              <a:rPr lang="en-US" dirty="0"/>
              <a:t>Output per unit of input.</a:t>
            </a:r>
          </a:p>
          <a:p>
            <a:pPr lvl="2"/>
            <a:r>
              <a:rPr lang="en-US" dirty="0"/>
              <a:t>What is the output?</a:t>
            </a:r>
          </a:p>
          <a:p>
            <a:pPr lvl="1"/>
            <a:r>
              <a:rPr lang="en-US" dirty="0"/>
              <a:t>Routine services vs. complex services.</a:t>
            </a:r>
          </a:p>
          <a:p>
            <a:r>
              <a:rPr lang="en-US" dirty="0"/>
              <a:t>Productivity constraints</a:t>
            </a:r>
          </a:p>
          <a:p>
            <a:pPr lvl="1">
              <a:lnSpc>
                <a:spcPct val="90000"/>
              </a:lnSpc>
            </a:pPr>
            <a:r>
              <a:rPr lang="en-US" dirty="0"/>
              <a:t>Personal (human) labor is necessary.</a:t>
            </a:r>
          </a:p>
          <a:p>
            <a:pPr lvl="1">
              <a:lnSpc>
                <a:spcPct val="90000"/>
              </a:lnSpc>
            </a:pPr>
            <a:r>
              <a:rPr lang="en-US" dirty="0"/>
              <a:t>Co-presence seller and buyers for many services (haircuts).</a:t>
            </a:r>
          </a:p>
          <a:p>
            <a:pPr lvl="1">
              <a:lnSpc>
                <a:spcPct val="90000"/>
              </a:lnSpc>
            </a:pPr>
            <a:r>
              <a:rPr lang="en-US" dirty="0"/>
              <a:t>Proximity requirements may grant monopolistic power to sellers, restraining productivity.</a:t>
            </a:r>
          </a:p>
          <a:p>
            <a:pPr lvl="1">
              <a:lnSpc>
                <a:spcPct val="90000"/>
              </a:lnSpc>
            </a:pPr>
            <a:r>
              <a:rPr lang="en-US" dirty="0"/>
              <a:t>Opacity in markets (buyer not knowledgeable about service).</a:t>
            </a:r>
          </a:p>
          <a:p>
            <a:pPr lvl="1">
              <a:lnSpc>
                <a:spcPct val="90000"/>
              </a:lnSpc>
            </a:pPr>
            <a:r>
              <a:rPr lang="en-US" dirty="0"/>
              <a:t>Relational characteristics of services (human interactions).</a:t>
            </a:r>
          </a:p>
        </p:txBody>
      </p:sp>
    </p:spTree>
    <p:extLst>
      <p:ext uri="{BB962C8B-B14F-4D97-AF65-F5344CB8AC3E}">
        <p14:creationId xmlns:p14="http://schemas.microsoft.com/office/powerpoint/2010/main" val="343403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 of the Service Sector</a:t>
            </a:r>
          </a:p>
        </p:txBody>
      </p:sp>
      <p:sp>
        <p:nvSpPr>
          <p:cNvPr id="3" name="Content Placeholder 2"/>
          <p:cNvSpPr>
            <a:spLocks noGrp="1"/>
          </p:cNvSpPr>
          <p:nvPr>
            <p:ph idx="1"/>
          </p:nvPr>
        </p:nvSpPr>
        <p:spPr/>
        <p:txBody>
          <a:bodyPr/>
          <a:lstStyle/>
          <a:p>
            <a:r>
              <a:rPr lang="en-US" dirty="0"/>
              <a:t>IT and Productivity</a:t>
            </a:r>
          </a:p>
          <a:p>
            <a:pPr lvl="1"/>
            <a:r>
              <a:rPr lang="en-US" dirty="0"/>
              <a:t>Falling costs of IT equipment &amp; software.</a:t>
            </a:r>
          </a:p>
          <a:p>
            <a:pPr lvl="1"/>
            <a:r>
              <a:rPr lang="en-US" dirty="0"/>
              <a:t>Ubiquity (portable devices). </a:t>
            </a:r>
          </a:p>
          <a:p>
            <a:pPr lvl="1"/>
            <a:r>
              <a:rPr lang="en-US" dirty="0"/>
              <a:t>The Internet as a medium for services transactions:</a:t>
            </a:r>
          </a:p>
          <a:p>
            <a:pPr lvl="2"/>
            <a:r>
              <a:rPr lang="en-US" dirty="0"/>
              <a:t>Booking services.</a:t>
            </a:r>
          </a:p>
          <a:p>
            <a:pPr lvl="2"/>
            <a:r>
              <a:rPr lang="en-US" dirty="0"/>
              <a:t>Paying for services</a:t>
            </a:r>
            <a:r>
              <a:rPr lang="en-US" dirty="0" smtClean="0"/>
              <a:t>.</a:t>
            </a:r>
          </a:p>
          <a:p>
            <a:pPr lvl="2"/>
            <a:r>
              <a:rPr lang="en-US" dirty="0" smtClean="0"/>
              <a:t>Receiving services.</a:t>
            </a:r>
            <a:endParaRPr lang="en-US" dirty="0"/>
          </a:p>
          <a:p>
            <a:pPr lvl="1"/>
            <a:r>
              <a:rPr lang="en-US" dirty="0"/>
              <a:t>Integration of service providers in networks and platforms.</a:t>
            </a:r>
          </a:p>
          <a:p>
            <a:pPr lvl="2"/>
            <a:r>
              <a:rPr lang="en-US" dirty="0"/>
              <a:t>Allowed innovations in services.</a:t>
            </a:r>
          </a:p>
          <a:p>
            <a:pPr lvl="2"/>
            <a:r>
              <a:rPr lang="en-US" dirty="0"/>
              <a:t>Some services can be performed remotely.</a:t>
            </a:r>
          </a:p>
          <a:p>
            <a:pPr lvl="2"/>
            <a:r>
              <a:rPr lang="en-US" dirty="0"/>
              <a:t>Creation of an online marketplace for services.</a:t>
            </a:r>
          </a:p>
        </p:txBody>
      </p:sp>
      <p:pic>
        <p:nvPicPr>
          <p:cNvPr id="4"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4653" y="5813734"/>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59054" y="5804837"/>
            <a:ext cx="6934315" cy="400110"/>
          </a:xfrm>
          <a:prstGeom prst="rect">
            <a:avLst/>
          </a:prstGeom>
          <a:noFill/>
        </p:spPr>
        <p:txBody>
          <a:bodyPr wrap="square" rtlCol="0">
            <a:spAutoFit/>
          </a:bodyPr>
          <a:lstStyle/>
          <a:p>
            <a:r>
              <a:rPr lang="en-US" sz="2000" b="1" dirty="0">
                <a:latin typeface="Agency FB" pitchFamily="34" charset="0"/>
              </a:rPr>
              <a:t>Explain the challenges of productivity in the service sector.</a:t>
            </a:r>
          </a:p>
        </p:txBody>
      </p:sp>
    </p:spTree>
    <p:extLst>
      <p:ext uri="{BB962C8B-B14F-4D97-AF65-F5344CB8AC3E}">
        <p14:creationId xmlns:p14="http://schemas.microsoft.com/office/powerpoint/2010/main" val="134684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defRPr/>
            </a:pPr>
            <a:r>
              <a:rPr lang="en-US" dirty="0"/>
              <a:t>A – The Emergence of a Service Economy</a:t>
            </a:r>
          </a:p>
        </p:txBody>
      </p:sp>
      <p:sp>
        <p:nvSpPr>
          <p:cNvPr id="39940" name="Rectangle 3"/>
          <p:cNvSpPr>
            <a:spLocks noGrp="1" noChangeArrowheads="1"/>
          </p:cNvSpPr>
          <p:nvPr>
            <p:ph type="body" idx="1"/>
          </p:nvPr>
        </p:nvSpPr>
        <p:spPr/>
        <p:txBody>
          <a:bodyPr/>
          <a:lstStyle/>
          <a:p>
            <a:pPr marL="457200" indent="-457200">
              <a:buAutoNum type="arabicPeriod"/>
            </a:pPr>
            <a:r>
              <a:rPr lang="en-US" dirty="0"/>
              <a:t>Defining Services</a:t>
            </a:r>
          </a:p>
          <a:p>
            <a:pPr marL="457200" indent="-457200">
              <a:buAutoNum type="arabicPeriod"/>
            </a:pPr>
            <a:r>
              <a:rPr lang="en-US" dirty="0"/>
              <a:t>Factors Driving the Growth of Services</a:t>
            </a:r>
          </a:p>
          <a:p>
            <a:pPr marL="457200" indent="-457200">
              <a:buAutoNum type="arabicPeriod"/>
            </a:pPr>
            <a:r>
              <a:rPr lang="en-US" dirty="0"/>
              <a:t>Market Areas and World Cities</a:t>
            </a:r>
          </a:p>
        </p:txBody>
      </p:sp>
    </p:spTree>
    <p:extLst>
      <p:ext uri="{BB962C8B-B14F-4D97-AF65-F5344CB8AC3E}">
        <p14:creationId xmlns:p14="http://schemas.microsoft.com/office/powerpoint/2010/main" val="198714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 of the Service Sector</a:t>
            </a:r>
          </a:p>
        </p:txBody>
      </p:sp>
      <p:sp>
        <p:nvSpPr>
          <p:cNvPr id="3" name="Content Placeholder 2"/>
          <p:cNvSpPr>
            <a:spLocks noGrp="1"/>
          </p:cNvSpPr>
          <p:nvPr>
            <p:ph idx="1"/>
          </p:nvPr>
        </p:nvSpPr>
        <p:spPr/>
        <p:txBody>
          <a:bodyPr/>
          <a:lstStyle/>
          <a:p>
            <a:r>
              <a:rPr lang="en-US" dirty="0"/>
              <a:t>Labor intensity</a:t>
            </a:r>
          </a:p>
          <a:p>
            <a:pPr lvl="1"/>
            <a:r>
              <a:rPr lang="en-US" dirty="0"/>
              <a:t>More labor per unit of output.</a:t>
            </a:r>
          </a:p>
          <a:p>
            <a:pPr lvl="1"/>
            <a:r>
              <a:rPr lang="en-US" dirty="0"/>
              <a:t>The service sector is one of the most sensitive to labor costs:</a:t>
            </a:r>
          </a:p>
          <a:p>
            <a:pPr lvl="2"/>
            <a:r>
              <a:rPr lang="en-US" dirty="0"/>
              <a:t>70 to 90% of total costs are labor costs in the service sector.</a:t>
            </a:r>
          </a:p>
          <a:p>
            <a:pPr lvl="2"/>
            <a:r>
              <a:rPr lang="en-US" dirty="0"/>
              <a:t>5 to 40% in manufacturing.</a:t>
            </a:r>
          </a:p>
          <a:p>
            <a:pPr lvl="1"/>
            <a:r>
              <a:rPr lang="en-US" dirty="0"/>
              <a:t>Changes in labor costs have an immediate impact on the delivery of services.</a:t>
            </a:r>
          </a:p>
          <a:p>
            <a:pPr lvl="1"/>
            <a:r>
              <a:rPr lang="en-US" dirty="0"/>
              <a:t>Incentives to automate in some sectors (e.g. banking).</a:t>
            </a:r>
          </a:p>
          <a:p>
            <a:pPr lvl="1"/>
            <a:r>
              <a:rPr lang="en-US" dirty="0"/>
              <a:t>Difficult to mechanize for some sectors (e.g. personal services).</a:t>
            </a:r>
          </a:p>
        </p:txBody>
      </p:sp>
    </p:spTree>
    <p:extLst>
      <p:ext uri="{BB962C8B-B14F-4D97-AF65-F5344CB8AC3E}">
        <p14:creationId xmlns:p14="http://schemas.microsoft.com/office/powerpoint/2010/main" val="2442426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Distribution</a:t>
            </a:r>
          </a:p>
        </p:txBody>
      </p:sp>
      <p:sp>
        <p:nvSpPr>
          <p:cNvPr id="3" name="Content Placeholder 2"/>
          <p:cNvSpPr>
            <a:spLocks noGrp="1"/>
          </p:cNvSpPr>
          <p:nvPr>
            <p:ph idx="1"/>
          </p:nvPr>
        </p:nvSpPr>
        <p:spPr/>
        <p:txBody>
          <a:bodyPr/>
          <a:lstStyle/>
          <a:p>
            <a:r>
              <a:rPr lang="en-US" dirty="0"/>
              <a:t>Income distribution</a:t>
            </a:r>
          </a:p>
          <a:p>
            <a:pPr lvl="1"/>
            <a:r>
              <a:rPr lang="en-US" dirty="0"/>
              <a:t>Distribution around economic sectors.</a:t>
            </a:r>
          </a:p>
          <a:p>
            <a:pPr lvl="1"/>
            <a:r>
              <a:rPr lang="en-US" dirty="0"/>
              <a:t>Manufacturing generally associated with a middle class.</a:t>
            </a:r>
          </a:p>
          <a:p>
            <a:pPr lvl="1"/>
            <a:r>
              <a:rPr lang="en-US" dirty="0"/>
              <a:t>Deindustrialization tends to result in higher levels of income inequality (“</a:t>
            </a:r>
            <a:r>
              <a:rPr lang="en-US" dirty="0" err="1"/>
              <a:t>McDonaldization</a:t>
            </a:r>
            <a:r>
              <a:rPr lang="en-US" dirty="0"/>
              <a:t>”).</a:t>
            </a:r>
          </a:p>
          <a:p>
            <a:pPr lvl="1"/>
            <a:r>
              <a:rPr lang="en-US" dirty="0"/>
              <a:t>Growth of contingent labor (part time).</a:t>
            </a:r>
          </a:p>
        </p:txBody>
      </p:sp>
      <p:pic>
        <p:nvPicPr>
          <p:cNvPr id="4" name="Picture 4" descr="08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529" y="3421742"/>
            <a:ext cx="4846320" cy="291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04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Distribution</a:t>
            </a:r>
          </a:p>
        </p:txBody>
      </p:sp>
      <p:sp>
        <p:nvSpPr>
          <p:cNvPr id="3" name="Content Placeholder 2"/>
          <p:cNvSpPr>
            <a:spLocks noGrp="1"/>
          </p:cNvSpPr>
          <p:nvPr>
            <p:ph idx="1"/>
          </p:nvPr>
        </p:nvSpPr>
        <p:spPr/>
        <p:txBody>
          <a:bodyPr/>
          <a:lstStyle/>
          <a:p>
            <a:r>
              <a:rPr lang="en-US" dirty="0"/>
              <a:t>Gender composition</a:t>
            </a:r>
          </a:p>
          <a:p>
            <a:pPr lvl="1"/>
            <a:r>
              <a:rPr lang="en-US" dirty="0"/>
              <a:t>Manufacturing usually employed males.</a:t>
            </a:r>
          </a:p>
          <a:p>
            <a:pPr lvl="1"/>
            <a:r>
              <a:rPr lang="en-US" dirty="0"/>
              <a:t>Services permitted a high participation level of females in the work force.</a:t>
            </a:r>
          </a:p>
          <a:p>
            <a:pPr lvl="1"/>
            <a:r>
              <a:rPr lang="en-US" dirty="0"/>
              <a:t>Notable gender differences by profession (“pink-collar jobs”).</a:t>
            </a:r>
          </a:p>
          <a:p>
            <a:pPr lvl="1"/>
            <a:r>
              <a:rPr lang="en-US" dirty="0"/>
              <a:t>The two-income paradigm; both parents required to work to maintain living standards.</a:t>
            </a:r>
          </a:p>
          <a:p>
            <a:endParaRPr lang="en-US" dirty="0"/>
          </a:p>
        </p:txBody>
      </p:sp>
    </p:spTree>
    <p:extLst>
      <p:ext uri="{BB962C8B-B14F-4D97-AF65-F5344CB8AC3E}">
        <p14:creationId xmlns:p14="http://schemas.microsoft.com/office/powerpoint/2010/main" val="1240267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42F089-B5AE-4A01-86E1-2C21E35ACE23}"/>
              </a:ext>
            </a:extLst>
          </p:cNvPr>
          <p:cNvSpPr>
            <a:spLocks noGrp="1"/>
          </p:cNvSpPr>
          <p:nvPr>
            <p:ph type="title"/>
          </p:nvPr>
        </p:nvSpPr>
        <p:spPr/>
        <p:txBody>
          <a:bodyPr/>
          <a:lstStyle/>
          <a:p>
            <a:r>
              <a:rPr lang="en-US" dirty="0"/>
              <a:t>Occupations by Gender Shares of Employment, United States 2010</a:t>
            </a:r>
          </a:p>
        </p:txBody>
      </p:sp>
      <p:graphicFrame>
        <p:nvGraphicFramePr>
          <p:cNvPr id="7" name="Content Placeholder 6">
            <a:extLst>
              <a:ext uri="{FF2B5EF4-FFF2-40B4-BE49-F238E27FC236}">
                <a16:creationId xmlns:a16="http://schemas.microsoft.com/office/drawing/2014/main" id="{85627E0B-D6F0-4D7C-84DD-A1DF51B615C5}"/>
              </a:ext>
            </a:extLst>
          </p:cNvPr>
          <p:cNvGraphicFramePr>
            <a:graphicFrameLocks noGrp="1"/>
          </p:cNvGraphicFramePr>
          <p:nvPr>
            <p:ph idx="1"/>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286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Income Distribution</a:t>
            </a:r>
          </a:p>
        </p:txBody>
      </p:sp>
      <p:sp>
        <p:nvSpPr>
          <p:cNvPr id="4" name="Content Placeholder 3"/>
          <p:cNvSpPr>
            <a:spLocks noGrp="1"/>
          </p:cNvSpPr>
          <p:nvPr>
            <p:ph idx="1"/>
          </p:nvPr>
        </p:nvSpPr>
        <p:spPr/>
        <p:txBody>
          <a:bodyPr/>
          <a:lstStyle/>
          <a:p>
            <a:r>
              <a:rPr lang="en-US" dirty="0"/>
              <a:t>Low unionization</a:t>
            </a:r>
          </a:p>
          <a:p>
            <a:pPr lvl="1"/>
            <a:r>
              <a:rPr lang="en-US" dirty="0"/>
              <a:t>Decline from 45% in 1950 to 12% in 2010.</a:t>
            </a:r>
          </a:p>
          <a:p>
            <a:pPr lvl="1"/>
            <a:r>
              <a:rPr lang="en-US" dirty="0"/>
              <a:t>Mostly related to the emergence of services.</a:t>
            </a:r>
          </a:p>
          <a:p>
            <a:r>
              <a:rPr lang="en-US" dirty="0"/>
              <a:t>Educational input</a:t>
            </a:r>
          </a:p>
          <a:p>
            <a:pPr lvl="1"/>
            <a:r>
              <a:rPr lang="en-US" dirty="0"/>
              <a:t>Important for many service jobs.</a:t>
            </a:r>
          </a:p>
          <a:p>
            <a:pPr lvl="1"/>
            <a:r>
              <a:rPr lang="en-US" dirty="0"/>
              <a:t>Income generally proportional to level of education.</a:t>
            </a:r>
          </a:p>
          <a:p>
            <a:pPr lvl="1"/>
            <a:r>
              <a:rPr lang="en-US" dirty="0"/>
              <a:t>70% of high school graduates attend university.</a:t>
            </a:r>
          </a:p>
          <a:p>
            <a:pPr lvl="1"/>
            <a:r>
              <a:rPr lang="en-US" dirty="0"/>
              <a:t>Education perceived to be fundamental to a knowledge-based economy.</a:t>
            </a:r>
          </a:p>
        </p:txBody>
      </p:sp>
      <p:pic>
        <p:nvPicPr>
          <p:cNvPr id="5"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885" y="5673915"/>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286" y="5665018"/>
            <a:ext cx="6934315" cy="400110"/>
          </a:xfrm>
          <a:prstGeom prst="rect">
            <a:avLst/>
          </a:prstGeom>
          <a:noFill/>
        </p:spPr>
        <p:txBody>
          <a:bodyPr wrap="square" rtlCol="0">
            <a:spAutoFit/>
          </a:bodyPr>
          <a:lstStyle/>
          <a:p>
            <a:r>
              <a:rPr lang="en-US" sz="2000" b="1" dirty="0">
                <a:latin typeface="Agency FB" pitchFamily="34" charset="0"/>
              </a:rPr>
              <a:t>Provide some of the main characteristics of the contemporary labor market.</a:t>
            </a:r>
          </a:p>
        </p:txBody>
      </p:sp>
    </p:spTree>
    <p:extLst>
      <p:ext uri="{BB962C8B-B14F-4D97-AF65-F5344CB8AC3E}">
        <p14:creationId xmlns:p14="http://schemas.microsoft.com/office/powerpoint/2010/main" val="2004511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t>Education Levels &amp; Income</a:t>
            </a:r>
          </a:p>
        </p:txBody>
      </p:sp>
      <p:sp>
        <p:nvSpPr>
          <p:cNvPr id="32771" name="Text Box 5"/>
          <p:cNvSpPr txBox="1">
            <a:spLocks noChangeArrowheads="1"/>
          </p:cNvSpPr>
          <p:nvPr/>
        </p:nvSpPr>
        <p:spPr bwMode="auto">
          <a:xfrm>
            <a:off x="8518525" y="1716088"/>
            <a:ext cx="307264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Arial Narrow" panose="020B0606020202030204" pitchFamily="34" charset="0"/>
              </a:rPr>
              <a:t>Tendency for College Educated Labor to work </a:t>
            </a:r>
          </a:p>
          <a:p>
            <a:pPr eaLnBrk="1" hangingPunct="1"/>
            <a:r>
              <a:rPr lang="en-US" sz="2400" b="1" dirty="0">
                <a:latin typeface="Arial Narrow" panose="020B0606020202030204" pitchFamily="34" charset="0"/>
              </a:rPr>
              <a:t>in the Service Economy</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4" y="1643064"/>
            <a:ext cx="6675437" cy="521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047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 – Service Sectors</a:t>
            </a:r>
          </a:p>
        </p:txBody>
      </p:sp>
      <p:sp>
        <p:nvSpPr>
          <p:cNvPr id="5" name="Text Placeholder 4"/>
          <p:cNvSpPr>
            <a:spLocks noGrp="1"/>
          </p:cNvSpPr>
          <p:nvPr>
            <p:ph type="body" idx="1"/>
          </p:nvPr>
        </p:nvSpPr>
        <p:spPr/>
        <p:txBody>
          <a:bodyPr/>
          <a:lstStyle/>
          <a:p>
            <a:pPr marL="457200" indent="-457200">
              <a:buAutoNum type="arabicPeriod"/>
            </a:pPr>
            <a:r>
              <a:rPr lang="en-US" dirty="0"/>
              <a:t>Financial Services</a:t>
            </a:r>
          </a:p>
          <a:p>
            <a:pPr marL="457200" indent="-457200">
              <a:buAutoNum type="arabicPeriod"/>
            </a:pPr>
            <a:r>
              <a:rPr lang="en-US" dirty="0"/>
              <a:t>Producer Services</a:t>
            </a:r>
          </a:p>
          <a:p>
            <a:pPr marL="457200" indent="-457200">
              <a:buAutoNum type="arabicPeriod"/>
            </a:pPr>
            <a:r>
              <a:rPr lang="en-US" dirty="0"/>
              <a:t>Consumer Services</a:t>
            </a:r>
          </a:p>
        </p:txBody>
      </p:sp>
    </p:spTree>
    <p:extLst>
      <p:ext uri="{BB962C8B-B14F-4D97-AF65-F5344CB8AC3E}">
        <p14:creationId xmlns:p14="http://schemas.microsoft.com/office/powerpoint/2010/main" val="1464620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Financial Services</a:t>
            </a:r>
          </a:p>
        </p:txBody>
      </p:sp>
      <p:sp>
        <p:nvSpPr>
          <p:cNvPr id="5" name="Content Placeholder 4"/>
          <p:cNvSpPr>
            <a:spLocks noGrp="1"/>
          </p:cNvSpPr>
          <p:nvPr>
            <p:ph idx="1"/>
          </p:nvPr>
        </p:nvSpPr>
        <p:spPr/>
        <p:txBody>
          <a:bodyPr>
            <a:normAutofit/>
          </a:bodyPr>
          <a:lstStyle/>
          <a:p>
            <a:r>
              <a:rPr lang="en-US" dirty="0"/>
              <a:t>Formation of capitalism</a:t>
            </a:r>
          </a:p>
          <a:p>
            <a:pPr lvl="1"/>
            <a:r>
              <a:rPr lang="en-US" dirty="0"/>
              <a:t>Requires the critical support of finance.</a:t>
            </a:r>
          </a:p>
          <a:p>
            <a:pPr lvl="1"/>
            <a:r>
              <a:rPr lang="en-US" dirty="0"/>
              <a:t>Credit systems and banking.</a:t>
            </a:r>
          </a:p>
          <a:p>
            <a:pPr lvl="1"/>
            <a:r>
              <a:rPr lang="en-US" dirty="0"/>
              <a:t>Intermediaries between borrowers and savers.</a:t>
            </a:r>
          </a:p>
          <a:p>
            <a:r>
              <a:rPr lang="en-US" dirty="0"/>
              <a:t>Commercial banking</a:t>
            </a:r>
          </a:p>
          <a:p>
            <a:pPr lvl="1"/>
            <a:r>
              <a:rPr lang="en-US" dirty="0"/>
              <a:t>Involved in commercial loans.</a:t>
            </a:r>
          </a:p>
          <a:p>
            <a:pPr lvl="1"/>
            <a:r>
              <a:rPr lang="en-US" dirty="0"/>
              <a:t>Provide capital for projects (e.g. real estate).</a:t>
            </a:r>
          </a:p>
          <a:p>
            <a:pPr lvl="1"/>
            <a:r>
              <a:rPr lang="en-US" dirty="0"/>
              <a:t>Retail banking (savings and credit cards).</a:t>
            </a:r>
          </a:p>
          <a:p>
            <a:r>
              <a:rPr lang="en-US" dirty="0"/>
              <a:t>Investment banking</a:t>
            </a:r>
          </a:p>
          <a:p>
            <a:pPr lvl="1"/>
            <a:r>
              <a:rPr lang="en-US" dirty="0"/>
              <a:t>Buying and selling securities (e.g. stocks and bonds).</a:t>
            </a:r>
          </a:p>
          <a:p>
            <a:pPr lvl="1"/>
            <a:r>
              <a:rPr lang="en-US" dirty="0"/>
              <a:t>Expertise for international transactions and foreign exchange.</a:t>
            </a:r>
          </a:p>
        </p:txBody>
      </p:sp>
    </p:spTree>
    <p:extLst>
      <p:ext uri="{BB962C8B-B14F-4D97-AF65-F5344CB8AC3E}">
        <p14:creationId xmlns:p14="http://schemas.microsoft.com/office/powerpoint/2010/main" val="1292319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Financial Services</a:t>
            </a:r>
          </a:p>
        </p:txBody>
      </p:sp>
      <p:sp>
        <p:nvSpPr>
          <p:cNvPr id="3" name="Content Placeholder 2"/>
          <p:cNvSpPr>
            <a:spLocks noGrp="1"/>
          </p:cNvSpPr>
          <p:nvPr>
            <p:ph idx="1"/>
          </p:nvPr>
        </p:nvSpPr>
        <p:spPr/>
        <p:txBody>
          <a:bodyPr/>
          <a:lstStyle/>
          <a:p>
            <a:r>
              <a:rPr lang="en-US" dirty="0"/>
              <a:t>Savings and loans</a:t>
            </a:r>
          </a:p>
          <a:p>
            <a:pPr lvl="1"/>
            <a:r>
              <a:rPr lang="en-US" dirty="0"/>
              <a:t>Mutually owned.</a:t>
            </a:r>
          </a:p>
          <a:p>
            <a:pPr lvl="1"/>
            <a:r>
              <a:rPr lang="en-US" dirty="0"/>
              <a:t>Mainly for mortgages.</a:t>
            </a:r>
          </a:p>
          <a:p>
            <a:r>
              <a:rPr lang="en-US" dirty="0"/>
              <a:t>Insurance</a:t>
            </a:r>
          </a:p>
          <a:p>
            <a:pPr lvl="1"/>
            <a:r>
              <a:rPr lang="en-US" dirty="0"/>
              <a:t>Commodification of risk.</a:t>
            </a:r>
          </a:p>
          <a:p>
            <a:pPr lvl="1"/>
            <a:r>
              <a:rPr lang="en-US" dirty="0"/>
              <a:t>Different types of insurance products (property, life).</a:t>
            </a:r>
          </a:p>
          <a:p>
            <a:r>
              <a:rPr lang="en-US" dirty="0"/>
              <a:t>Sovereign Wealth Funds</a:t>
            </a:r>
          </a:p>
          <a:p>
            <a:pPr lvl="1"/>
            <a:r>
              <a:rPr lang="en-US" dirty="0"/>
              <a:t>State-owned capital pools.</a:t>
            </a:r>
          </a:p>
          <a:p>
            <a:pPr lvl="1"/>
            <a:r>
              <a:rPr lang="en-US" dirty="0"/>
              <a:t>Investments in assets such as stocks, bonds, real estate or private equity.</a:t>
            </a:r>
          </a:p>
          <a:p>
            <a:pPr lvl="1"/>
            <a:r>
              <a:rPr lang="en-US" dirty="0"/>
              <a:t>Usually funded through exports of resources such as oil.</a:t>
            </a:r>
          </a:p>
          <a:p>
            <a:pPr lvl="1"/>
            <a:r>
              <a:rPr lang="en-US" dirty="0"/>
              <a:t>Stabilize state fiscal revenue and save for future generations.</a:t>
            </a:r>
          </a:p>
        </p:txBody>
      </p:sp>
    </p:spTree>
    <p:extLst>
      <p:ext uri="{BB962C8B-B14F-4D97-AF65-F5344CB8AC3E}">
        <p14:creationId xmlns:p14="http://schemas.microsoft.com/office/powerpoint/2010/main" val="3304040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dirty="0"/>
              <a:t>Financial Services Employment in the United States</a:t>
            </a:r>
          </a:p>
        </p:txBody>
      </p:sp>
      <p:sp>
        <p:nvSpPr>
          <p:cNvPr id="4102" name="Text Box 6"/>
          <p:cNvSpPr txBox="1">
            <a:spLocks noChangeArrowheads="1"/>
          </p:cNvSpPr>
          <p:nvPr/>
        </p:nvSpPr>
        <p:spPr bwMode="auto">
          <a:xfrm>
            <a:off x="8899525" y="1255714"/>
            <a:ext cx="16065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Concentration</a:t>
            </a:r>
          </a:p>
          <a:p>
            <a:r>
              <a:rPr lang="en-US" dirty="0"/>
              <a:t>of Banking</a:t>
            </a:r>
          </a:p>
          <a:p>
            <a:r>
              <a:rPr lang="en-US" dirty="0"/>
              <a:t>Employment</a:t>
            </a:r>
          </a:p>
          <a:p>
            <a:endParaRPr lang="en-US" dirty="0"/>
          </a:p>
          <a:p>
            <a:r>
              <a:rPr lang="en-US" dirty="0"/>
              <a:t>Financial</a:t>
            </a:r>
          </a:p>
          <a:p>
            <a:r>
              <a:rPr lang="en-US" dirty="0"/>
              <a:t>Regulation</a:t>
            </a:r>
          </a:p>
          <a:p>
            <a:r>
              <a:rPr lang="en-US" dirty="0"/>
              <a:t>And</a:t>
            </a:r>
          </a:p>
          <a:p>
            <a:r>
              <a:rPr lang="en-US" dirty="0"/>
              <a:t>Deregulation</a:t>
            </a: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90663"/>
            <a:ext cx="73152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76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a:t>1. Defining Services</a:t>
            </a:r>
          </a:p>
        </p:txBody>
      </p:sp>
      <p:sp>
        <p:nvSpPr>
          <p:cNvPr id="3075" name="Rectangle 3"/>
          <p:cNvSpPr>
            <a:spLocks noGrp="1" noChangeArrowheads="1"/>
          </p:cNvSpPr>
          <p:nvPr>
            <p:ph idx="1"/>
          </p:nvPr>
        </p:nvSpPr>
        <p:spPr/>
        <p:txBody>
          <a:bodyPr/>
          <a:lstStyle/>
          <a:p>
            <a:pPr eaLnBrk="1" hangingPunct="1"/>
            <a:r>
              <a:rPr lang="en-US" dirty="0"/>
              <a:t>A structural shift</a:t>
            </a:r>
          </a:p>
          <a:p>
            <a:pPr lvl="1"/>
            <a:r>
              <a:rPr lang="en-US" dirty="0"/>
              <a:t>Changing division of labor.</a:t>
            </a:r>
          </a:p>
          <a:p>
            <a:pPr lvl="1"/>
            <a:r>
              <a:rPr lang="en-US" dirty="0"/>
              <a:t>Post-industrial era associated with significant growth of service employment.</a:t>
            </a:r>
          </a:p>
          <a:p>
            <a:pPr lvl="1"/>
            <a:r>
              <a:rPr lang="en-US" dirty="0"/>
              <a:t>Referred to as the tertiary sector.</a:t>
            </a:r>
          </a:p>
          <a:p>
            <a:pPr lvl="1"/>
            <a:r>
              <a:rPr lang="en-US" dirty="0"/>
              <a:t>The provision of intangible goods; no goods are produced.</a:t>
            </a:r>
          </a:p>
          <a:p>
            <a:pPr lvl="1"/>
            <a:r>
              <a:rPr lang="en-US" dirty="0"/>
              <a:t>A wide diversity of occupations and industries:</a:t>
            </a:r>
          </a:p>
          <a:p>
            <a:pPr lvl="2"/>
            <a:r>
              <a:rPr lang="en-US" dirty="0"/>
              <a:t>Difficult to define services because of the wide variety of dimensions involved.</a:t>
            </a:r>
          </a:p>
          <a:p>
            <a:pPr lvl="2"/>
            <a:r>
              <a:rPr lang="en-US" dirty="0"/>
              <a:t>Linked with more advanced economies.</a:t>
            </a:r>
          </a:p>
          <a:p>
            <a:pPr lvl="2"/>
            <a:r>
              <a:rPr lang="en-US" dirty="0"/>
              <a:t>80% of employment in the United States.</a:t>
            </a:r>
          </a:p>
          <a:p>
            <a:pPr lvl="2"/>
            <a:r>
              <a:rPr lang="en-US" dirty="0"/>
              <a:t>90% of job creation.</a:t>
            </a:r>
          </a:p>
        </p:txBody>
      </p:sp>
    </p:spTree>
    <p:extLst>
      <p:ext uri="{BB962C8B-B14F-4D97-AF65-F5344CB8AC3E}">
        <p14:creationId xmlns:p14="http://schemas.microsoft.com/office/powerpoint/2010/main" val="810645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a:t>Offshore Banking</a:t>
            </a:r>
          </a:p>
        </p:txBody>
      </p:sp>
      <p:pic>
        <p:nvPicPr>
          <p:cNvPr id="16389" name="Picture 5" descr="08_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60500"/>
            <a:ext cx="8610600" cy="539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41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Change &amp; Electronic Funds Transfer</a:t>
            </a:r>
          </a:p>
        </p:txBody>
      </p:sp>
      <p:pic>
        <p:nvPicPr>
          <p:cNvPr id="14340" name="Picture 4" descr="08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28750"/>
            <a:ext cx="8813800"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65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37F-9218-43D1-A679-FE671AE26082}"/>
              </a:ext>
            </a:extLst>
          </p:cNvPr>
          <p:cNvSpPr>
            <a:spLocks noGrp="1"/>
          </p:cNvSpPr>
          <p:nvPr>
            <p:ph type="title"/>
          </p:nvPr>
        </p:nvSpPr>
        <p:spPr/>
        <p:txBody>
          <a:bodyPr/>
          <a:lstStyle/>
          <a:p>
            <a:r>
              <a:rPr lang="en-US" dirty="0"/>
              <a:t>Ten Largest Sovereign Wealth Funds by Assets (2018)</a:t>
            </a:r>
          </a:p>
        </p:txBody>
      </p:sp>
      <p:graphicFrame>
        <p:nvGraphicFramePr>
          <p:cNvPr id="4" name="Content Placeholder 3">
            <a:extLst>
              <a:ext uri="{FF2B5EF4-FFF2-40B4-BE49-F238E27FC236}">
                <a16:creationId xmlns:a16="http://schemas.microsoft.com/office/drawing/2014/main" id="{F4A34E3A-7B00-4014-97CD-27EE41A5EA50}"/>
              </a:ext>
            </a:extLst>
          </p:cNvPr>
          <p:cNvGraphicFramePr>
            <a:graphicFrameLocks noGrp="1"/>
          </p:cNvGraphicFramePr>
          <p:nvPr>
            <p:ph idx="1"/>
            <p:extLst>
              <p:ext uri="{D42A27DB-BD31-4B8C-83A1-F6EECF244321}">
                <p14:modId xmlns:p14="http://schemas.microsoft.com/office/powerpoint/2010/main" val="101540980"/>
              </p:ext>
            </p:extLst>
          </p:nvPr>
        </p:nvGraphicFramePr>
        <p:xfrm>
          <a:off x="1009650" y="1311275"/>
          <a:ext cx="10993438" cy="4663440"/>
        </p:xfrm>
        <a:graphic>
          <a:graphicData uri="http://schemas.openxmlformats.org/drawingml/2006/table">
            <a:tbl>
              <a:tblPr firstRow="1" firstCol="1" bandRow="1">
                <a:tableStyleId>{21E4AEA4-8DFA-4A89-87EB-49C32662AFE0}</a:tableStyleId>
              </a:tblPr>
              <a:tblGrid>
                <a:gridCol w="1880456">
                  <a:extLst>
                    <a:ext uri="{9D8B030D-6E8A-4147-A177-3AD203B41FA5}">
                      <a16:colId xmlns:a16="http://schemas.microsoft.com/office/drawing/2014/main" val="2330114530"/>
                    </a:ext>
                  </a:extLst>
                </a:gridCol>
                <a:gridCol w="4471143">
                  <a:extLst>
                    <a:ext uri="{9D8B030D-6E8A-4147-A177-3AD203B41FA5}">
                      <a16:colId xmlns:a16="http://schemas.microsoft.com/office/drawing/2014/main" val="675267195"/>
                    </a:ext>
                  </a:extLst>
                </a:gridCol>
                <a:gridCol w="1438864">
                  <a:extLst>
                    <a:ext uri="{9D8B030D-6E8A-4147-A177-3AD203B41FA5}">
                      <a16:colId xmlns:a16="http://schemas.microsoft.com/office/drawing/2014/main" val="3552474429"/>
                    </a:ext>
                  </a:extLst>
                </a:gridCol>
                <a:gridCol w="1495110">
                  <a:extLst>
                    <a:ext uri="{9D8B030D-6E8A-4147-A177-3AD203B41FA5}">
                      <a16:colId xmlns:a16="http://schemas.microsoft.com/office/drawing/2014/main" val="2334013799"/>
                    </a:ext>
                  </a:extLst>
                </a:gridCol>
                <a:gridCol w="1707865">
                  <a:extLst>
                    <a:ext uri="{9D8B030D-6E8A-4147-A177-3AD203B41FA5}">
                      <a16:colId xmlns:a16="http://schemas.microsoft.com/office/drawing/2014/main" val="2357679582"/>
                    </a:ext>
                  </a:extLst>
                </a:gridCol>
              </a:tblGrid>
              <a:tr h="0">
                <a:tc>
                  <a:txBody>
                    <a:bodyPr/>
                    <a:lstStyle/>
                    <a:p>
                      <a:pPr marL="0" marR="0" algn="l">
                        <a:spcBef>
                          <a:spcPts val="0"/>
                        </a:spcBef>
                        <a:spcAft>
                          <a:spcPts val="0"/>
                        </a:spcAft>
                      </a:pPr>
                      <a:r>
                        <a:rPr lang="en-US" sz="1800" dirty="0">
                          <a:effectLst/>
                        </a:rPr>
                        <a:t>Country</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SWF Name</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Assets (U.S. $ billions)</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Inception</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Origin</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403298023"/>
                  </a:ext>
                </a:extLst>
              </a:tr>
              <a:tr h="0">
                <a:tc>
                  <a:txBody>
                    <a:bodyPr/>
                    <a:lstStyle/>
                    <a:p>
                      <a:pPr marL="0" marR="0" algn="l">
                        <a:spcBef>
                          <a:spcPts val="0"/>
                        </a:spcBef>
                        <a:spcAft>
                          <a:spcPts val="0"/>
                        </a:spcAft>
                      </a:pPr>
                      <a:r>
                        <a:rPr lang="en-US" sz="1800">
                          <a:effectLst/>
                        </a:rPr>
                        <a:t>Norway</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a:effectLst/>
                        </a:rPr>
                        <a:t>Government Pension Fund - Global</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1,035.2</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a:effectLst/>
                        </a:rPr>
                        <a:t>1990</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Oil</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616439478"/>
                  </a:ext>
                </a:extLst>
              </a:tr>
              <a:tr h="0">
                <a:tc>
                  <a:txBody>
                    <a:bodyPr/>
                    <a:lstStyle/>
                    <a:p>
                      <a:pPr marL="0" marR="0" algn="l">
                        <a:spcBef>
                          <a:spcPts val="0"/>
                        </a:spcBef>
                        <a:spcAft>
                          <a:spcPts val="0"/>
                        </a:spcAft>
                      </a:pPr>
                      <a:r>
                        <a:rPr lang="en-US" sz="1800">
                          <a:effectLst/>
                        </a:rPr>
                        <a:t>China</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China Investment Corporation</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900.0</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2007</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Non-commodity</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2285467846"/>
                  </a:ext>
                </a:extLst>
              </a:tr>
              <a:tr h="0">
                <a:tc>
                  <a:txBody>
                    <a:bodyPr/>
                    <a:lstStyle/>
                    <a:p>
                      <a:pPr marL="0" marR="0" algn="l">
                        <a:spcBef>
                          <a:spcPts val="0"/>
                        </a:spcBef>
                        <a:spcAft>
                          <a:spcPts val="0"/>
                        </a:spcAft>
                      </a:pPr>
                      <a:r>
                        <a:rPr lang="en-US" sz="1800">
                          <a:effectLst/>
                        </a:rPr>
                        <a:t>UAE – Abu Dhabi</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Abu Dhabi Investment Authority</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828.0</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1976</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a:effectLst/>
                        </a:rPr>
                        <a:t>Oil</a:t>
                      </a:r>
                      <a:endParaRPr lang="en-US" sz="180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4068927176"/>
                  </a:ext>
                </a:extLst>
              </a:tr>
              <a:tr h="0">
                <a:tc>
                  <a:txBody>
                    <a:bodyPr/>
                    <a:lstStyle/>
                    <a:p>
                      <a:pPr marL="0" marR="0" algn="l">
                        <a:spcBef>
                          <a:spcPts val="0"/>
                        </a:spcBef>
                        <a:spcAft>
                          <a:spcPts val="0"/>
                        </a:spcAft>
                      </a:pPr>
                      <a:r>
                        <a:rPr lang="en-US" sz="1800">
                          <a:effectLst/>
                        </a:rPr>
                        <a:t>Kuwait</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Kuwait Investment Authority</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524.0</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a:effectLst/>
                        </a:rPr>
                        <a:t>1953</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Oil</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2208434406"/>
                  </a:ext>
                </a:extLst>
              </a:tr>
              <a:tr h="0">
                <a:tc>
                  <a:txBody>
                    <a:bodyPr/>
                    <a:lstStyle/>
                    <a:p>
                      <a:pPr marL="0" marR="0" algn="l">
                        <a:spcBef>
                          <a:spcPts val="0"/>
                        </a:spcBef>
                        <a:spcAft>
                          <a:spcPts val="0"/>
                        </a:spcAft>
                      </a:pPr>
                      <a:r>
                        <a:rPr lang="en-US" sz="1800" dirty="0">
                          <a:effectLst/>
                        </a:rPr>
                        <a:t>Saudi-Arabia</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SAMA Foreign Holdings</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494.0</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1952</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Oil</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361930962"/>
                  </a:ext>
                </a:extLst>
              </a:tr>
              <a:tr h="0">
                <a:tc>
                  <a:txBody>
                    <a:bodyPr/>
                    <a:lstStyle/>
                    <a:p>
                      <a:pPr marL="0" marR="0" algn="l">
                        <a:spcBef>
                          <a:spcPts val="0"/>
                        </a:spcBef>
                        <a:spcAft>
                          <a:spcPts val="0"/>
                        </a:spcAft>
                      </a:pPr>
                      <a:r>
                        <a:rPr lang="en-US" sz="1800">
                          <a:effectLst/>
                        </a:rPr>
                        <a:t>China-Hong Kong</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Hong Kong Monetary Authority Investment Portfolio</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456.6</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1993</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Non-commodity</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2365997501"/>
                  </a:ext>
                </a:extLst>
              </a:tr>
              <a:tr h="0">
                <a:tc>
                  <a:txBody>
                    <a:bodyPr/>
                    <a:lstStyle/>
                    <a:p>
                      <a:pPr marL="0" marR="0" algn="l">
                        <a:spcBef>
                          <a:spcPts val="0"/>
                        </a:spcBef>
                        <a:spcAft>
                          <a:spcPts val="0"/>
                        </a:spcAft>
                      </a:pPr>
                      <a:r>
                        <a:rPr lang="en-US" sz="1800" dirty="0">
                          <a:effectLst/>
                        </a:rPr>
                        <a:t>China</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SAFE Investment Company</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441.0</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1997</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Non-commodity</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2566497823"/>
                  </a:ext>
                </a:extLst>
              </a:tr>
              <a:tr h="0">
                <a:tc>
                  <a:txBody>
                    <a:bodyPr/>
                    <a:lstStyle/>
                    <a:p>
                      <a:pPr marL="0" marR="0" algn="l">
                        <a:spcBef>
                          <a:spcPts val="0"/>
                        </a:spcBef>
                        <a:spcAft>
                          <a:spcPts val="0"/>
                        </a:spcAft>
                      </a:pPr>
                      <a:r>
                        <a:rPr lang="en-US" sz="1800">
                          <a:effectLst/>
                        </a:rPr>
                        <a:t>Singapore</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Government of Singapore Investment Corporation</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390.0</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a:effectLst/>
                        </a:rPr>
                        <a:t>1981</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Non-commodity</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1248612635"/>
                  </a:ext>
                </a:extLst>
              </a:tr>
              <a:tr h="0">
                <a:tc>
                  <a:txBody>
                    <a:bodyPr/>
                    <a:lstStyle/>
                    <a:p>
                      <a:pPr marL="0" marR="0" algn="l">
                        <a:spcBef>
                          <a:spcPts val="0"/>
                        </a:spcBef>
                        <a:spcAft>
                          <a:spcPts val="0"/>
                        </a:spcAft>
                      </a:pPr>
                      <a:r>
                        <a:rPr lang="en-US" sz="1800">
                          <a:effectLst/>
                        </a:rPr>
                        <a:t>Singapore</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Temasek Holdings</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320.8</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1974</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Non-commodity</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1257230788"/>
                  </a:ext>
                </a:extLst>
              </a:tr>
              <a:tr h="0">
                <a:tc>
                  <a:txBody>
                    <a:bodyPr/>
                    <a:lstStyle/>
                    <a:p>
                      <a:pPr marL="0" marR="0" algn="l">
                        <a:spcBef>
                          <a:spcPts val="0"/>
                        </a:spcBef>
                        <a:spcAft>
                          <a:spcPts val="0"/>
                        </a:spcAft>
                      </a:pPr>
                      <a:r>
                        <a:rPr lang="en-US" sz="1800">
                          <a:effectLst/>
                        </a:rPr>
                        <a:t>Qatar</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Qatar Investment Authority</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320.0</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2005</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Oil &amp; gas</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2025244479"/>
                  </a:ext>
                </a:extLst>
              </a:tr>
              <a:tr h="0">
                <a:tc>
                  <a:txBody>
                    <a:bodyPr/>
                    <a:lstStyle/>
                    <a:p>
                      <a:pPr marL="0" marR="0" algn="l">
                        <a:spcBef>
                          <a:spcPts val="0"/>
                        </a:spcBef>
                        <a:spcAft>
                          <a:spcPts val="0"/>
                        </a:spcAft>
                      </a:pPr>
                      <a:r>
                        <a:rPr lang="en-US" sz="1800">
                          <a:effectLst/>
                        </a:rPr>
                        <a:t>Total top ten SWFs</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5,709.6</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1676184398"/>
                  </a:ext>
                </a:extLst>
              </a:tr>
              <a:tr h="0">
                <a:tc>
                  <a:txBody>
                    <a:bodyPr/>
                    <a:lstStyle/>
                    <a:p>
                      <a:pPr marL="0" marR="0" algn="l">
                        <a:spcBef>
                          <a:spcPts val="0"/>
                        </a:spcBef>
                        <a:spcAft>
                          <a:spcPts val="0"/>
                        </a:spcAft>
                      </a:pPr>
                      <a:r>
                        <a:rPr lang="en-US" sz="1800">
                          <a:effectLst/>
                        </a:rPr>
                        <a:t>Other SWFs</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2,131.8</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2944597941"/>
                  </a:ext>
                </a:extLst>
              </a:tr>
              <a:tr h="0">
                <a:tc>
                  <a:txBody>
                    <a:bodyPr/>
                    <a:lstStyle/>
                    <a:p>
                      <a:pPr marL="0" marR="0" algn="l">
                        <a:spcBef>
                          <a:spcPts val="0"/>
                        </a:spcBef>
                        <a:spcAft>
                          <a:spcPts val="0"/>
                        </a:spcAft>
                      </a:pPr>
                      <a:r>
                        <a:rPr lang="en-US" sz="1800">
                          <a:effectLst/>
                        </a:rPr>
                        <a:t>Total All SWFs</a:t>
                      </a:r>
                      <a:endParaRPr lang="en-US" sz="180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7,841.4</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124064" marR="124064" marT="0" marB="0"/>
                </a:tc>
                <a:tc>
                  <a:txBody>
                    <a:bodyPr/>
                    <a:lstStyle/>
                    <a:p>
                      <a:pPr marL="0" marR="0" algn="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124064" marR="124064" marT="0" marB="0"/>
                </a:tc>
                <a:extLst>
                  <a:ext uri="{0D108BD9-81ED-4DB2-BD59-A6C34878D82A}">
                    <a16:rowId xmlns:a16="http://schemas.microsoft.com/office/drawing/2014/main" val="2352659168"/>
                  </a:ext>
                </a:extLst>
              </a:tr>
            </a:tbl>
          </a:graphicData>
        </a:graphic>
      </p:graphicFrame>
    </p:spTree>
    <p:extLst>
      <p:ext uri="{BB962C8B-B14F-4D97-AF65-F5344CB8AC3E}">
        <p14:creationId xmlns:p14="http://schemas.microsoft.com/office/powerpoint/2010/main" val="3267832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Producer Services</a:t>
            </a:r>
          </a:p>
        </p:txBody>
      </p:sp>
      <p:sp>
        <p:nvSpPr>
          <p:cNvPr id="4" name="Content Placeholder 3"/>
          <p:cNvSpPr>
            <a:spLocks noGrp="1"/>
          </p:cNvSpPr>
          <p:nvPr>
            <p:ph idx="1"/>
          </p:nvPr>
        </p:nvSpPr>
        <p:spPr/>
        <p:txBody>
          <a:bodyPr/>
          <a:lstStyle/>
          <a:p>
            <a:r>
              <a:rPr lang="en-US" dirty="0"/>
              <a:t>Accounting</a:t>
            </a:r>
          </a:p>
          <a:p>
            <a:pPr lvl="1"/>
            <a:r>
              <a:rPr lang="en-US" dirty="0"/>
              <a:t>The separation of ownership and control underlined the need for financial auditing.</a:t>
            </a:r>
          </a:p>
          <a:p>
            <a:pPr lvl="1"/>
            <a:r>
              <a:rPr lang="en-US" dirty="0"/>
              <a:t>Often undertaken by an external firm.</a:t>
            </a:r>
          </a:p>
          <a:p>
            <a:r>
              <a:rPr lang="en-US" dirty="0"/>
              <a:t>Design and innovation</a:t>
            </a:r>
          </a:p>
          <a:p>
            <a:pPr lvl="1"/>
            <a:r>
              <a:rPr lang="en-US" dirty="0"/>
              <a:t>Management consulting (improving productivity).</a:t>
            </a:r>
          </a:p>
          <a:p>
            <a:pPr lvl="1"/>
            <a:r>
              <a:rPr lang="en-US" dirty="0"/>
              <a:t>Design products for marketability and efficiency.</a:t>
            </a:r>
          </a:p>
          <a:p>
            <a:r>
              <a:rPr lang="en-US" dirty="0"/>
              <a:t>Legal services</a:t>
            </a:r>
          </a:p>
          <a:p>
            <a:pPr lvl="1"/>
            <a:r>
              <a:rPr lang="en-US" dirty="0"/>
              <a:t>Complexity of laws, negotiations, contracts, patents and regulations.</a:t>
            </a:r>
          </a:p>
          <a:p>
            <a:pPr lvl="1"/>
            <a:r>
              <a:rPr lang="en-US" dirty="0"/>
              <a:t>Multiple jurisdictions.</a:t>
            </a:r>
          </a:p>
        </p:txBody>
      </p:sp>
    </p:spTree>
    <p:extLst>
      <p:ext uri="{BB962C8B-B14F-4D97-AF65-F5344CB8AC3E}">
        <p14:creationId xmlns:p14="http://schemas.microsoft.com/office/powerpoint/2010/main" val="2308755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KPMG: A Globalized Service Firm</a:t>
            </a: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632" y="1379524"/>
            <a:ext cx="9142413"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26061" y="5654727"/>
            <a:ext cx="2274982" cy="369332"/>
          </a:xfrm>
          <a:prstGeom prst="rect">
            <a:avLst/>
          </a:prstGeom>
          <a:noFill/>
        </p:spPr>
        <p:txBody>
          <a:bodyPr wrap="none" rtlCol="0">
            <a:spAutoFit/>
          </a:bodyPr>
          <a:lstStyle/>
          <a:p>
            <a:r>
              <a:rPr lang="en-US" b="1" dirty="0"/>
              <a:t>174,000 employees</a:t>
            </a:r>
          </a:p>
        </p:txBody>
      </p:sp>
    </p:spTree>
    <p:extLst>
      <p:ext uri="{BB962C8B-B14F-4D97-AF65-F5344CB8AC3E}">
        <p14:creationId xmlns:p14="http://schemas.microsoft.com/office/powerpoint/2010/main" val="2358291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3. Consumer Services</a:t>
            </a:r>
          </a:p>
        </p:txBody>
      </p:sp>
      <p:sp>
        <p:nvSpPr>
          <p:cNvPr id="20483" name="Rectangle 3"/>
          <p:cNvSpPr>
            <a:spLocks noGrp="1" noChangeArrowheads="1"/>
          </p:cNvSpPr>
          <p:nvPr>
            <p:ph idx="1"/>
          </p:nvPr>
        </p:nvSpPr>
        <p:spPr/>
        <p:txBody>
          <a:bodyPr/>
          <a:lstStyle/>
          <a:p>
            <a:r>
              <a:rPr lang="en-US" dirty="0"/>
              <a:t>The role of the consumer</a:t>
            </a:r>
          </a:p>
          <a:p>
            <a:pPr lvl="1"/>
            <a:r>
              <a:rPr lang="en-US" dirty="0"/>
              <a:t>Retail, personal services, restoration, tourism, sport, entertainment.</a:t>
            </a:r>
          </a:p>
          <a:p>
            <a:pPr lvl="1"/>
            <a:r>
              <a:rPr lang="en-US" dirty="0"/>
              <a:t>Traditionally focused on the travel cost for their consumption (market areas).</a:t>
            </a:r>
          </a:p>
          <a:p>
            <a:r>
              <a:rPr lang="en-US" dirty="0"/>
              <a:t>Tourism</a:t>
            </a:r>
          </a:p>
          <a:p>
            <a:pPr lvl="1"/>
            <a:r>
              <a:rPr lang="en-US" dirty="0"/>
              <a:t>Very large service industry of global reach.</a:t>
            </a:r>
          </a:p>
          <a:p>
            <a:pPr lvl="1"/>
            <a:r>
              <a:rPr lang="en-US" dirty="0"/>
              <a:t>Business, personal and mixed trip purposes.</a:t>
            </a:r>
          </a:p>
          <a:p>
            <a:pPr lvl="1"/>
            <a:r>
              <a:rPr lang="en-US" dirty="0"/>
              <a:t>Close to 1.2 billion arrivals (14% of the global population).</a:t>
            </a:r>
          </a:p>
          <a:p>
            <a:pPr lvl="1"/>
            <a:r>
              <a:rPr lang="en-US" dirty="0"/>
              <a:t>Medical tourism (see later).</a:t>
            </a:r>
          </a:p>
          <a:p>
            <a:r>
              <a:rPr lang="en-US" dirty="0"/>
              <a:t>Consumer / store cards</a:t>
            </a:r>
          </a:p>
          <a:p>
            <a:pPr lvl="1"/>
            <a:r>
              <a:rPr lang="en-US" dirty="0"/>
              <a:t>No interest financing that can only be redeemed for store products (no need for cash reserves against the liability).</a:t>
            </a:r>
          </a:p>
          <a:p>
            <a:pPr lvl="1"/>
            <a:r>
              <a:rPr lang="en-US" dirty="0"/>
              <a:t>10% of the funds are not redeemed.</a:t>
            </a:r>
          </a:p>
          <a:p>
            <a:pPr lvl="1"/>
            <a:r>
              <a:rPr lang="en-US" dirty="0"/>
              <a:t>0% interest + breakage - rewards + interchange savings + customer information.</a:t>
            </a:r>
          </a:p>
          <a:p>
            <a:pPr lvl="1"/>
            <a:r>
              <a:rPr lang="en-US" dirty="0"/>
              <a:t>Starbucks had in 2019 $1.6 billion in stored value card liabilities.</a:t>
            </a:r>
          </a:p>
        </p:txBody>
      </p:sp>
    </p:spTree>
    <p:extLst>
      <p:ext uri="{BB962C8B-B14F-4D97-AF65-F5344CB8AC3E}">
        <p14:creationId xmlns:p14="http://schemas.microsoft.com/office/powerpoint/2010/main" val="4271845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Tourists Arrivals and Receipts, 1950-2019</a:t>
            </a:r>
          </a:p>
        </p:txBody>
      </p:sp>
      <p:graphicFrame>
        <p:nvGraphicFramePr>
          <p:cNvPr id="9" name="Object 5">
            <a:extLst>
              <a:ext uri="{FF2B5EF4-FFF2-40B4-BE49-F238E27FC236}">
                <a16:creationId xmlns:a16="http://schemas.microsoft.com/office/drawing/2014/main" id="{6116F2D6-54FC-4E57-A6FD-39E99428D128}"/>
              </a:ext>
            </a:extLst>
          </p:cNvPr>
          <p:cNvGraphicFramePr>
            <a:graphicFrameLocks noGrp="1" noChangeAspect="1"/>
          </p:cNvGraphicFramePr>
          <p:nvPr>
            <p:ph idx="1"/>
            <p:extLst>
              <p:ext uri="{D42A27DB-BD31-4B8C-83A1-F6EECF244321}">
                <p14:modId xmlns:p14="http://schemas.microsoft.com/office/powerpoint/2010/main" val="3602105649"/>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7" name="Action Button: Document 6" title="Read this Web Page">
            <a:hlinkClick r:id="rId4" highlightClick="1"/>
            <a:extLst>
              <a:ext uri="{FF2B5EF4-FFF2-40B4-BE49-F238E27FC236}">
                <a16:creationId xmlns:a16="http://schemas.microsoft.com/office/drawing/2014/main" id="{AA1B96A0-83DB-47B9-B865-D3E112225150}"/>
              </a:ext>
            </a:extLst>
          </p:cNvPr>
          <p:cNvSpPr/>
          <p:nvPr/>
        </p:nvSpPr>
        <p:spPr bwMode="auto">
          <a:xfrm>
            <a:off x="9698664" y="390043"/>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8" name="TextBox 7">
            <a:extLst>
              <a:ext uri="{FF2B5EF4-FFF2-40B4-BE49-F238E27FC236}">
                <a16:creationId xmlns:a16="http://schemas.microsoft.com/office/drawing/2014/main" id="{C41B0754-8894-4887-9EED-12C423E7151A}"/>
              </a:ext>
            </a:extLst>
          </p:cNvPr>
          <p:cNvSpPr txBox="1"/>
          <p:nvPr/>
        </p:nvSpPr>
        <p:spPr>
          <a:xfrm>
            <a:off x="10301981" y="451253"/>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2942811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International Tourist Arrivals, 2011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9284654"/>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4" name="Action Button: Document 3" title="Read this Web Page">
            <a:hlinkClick r:id="rId4" highlightClick="1"/>
            <a:extLst>
              <a:ext uri="{FF2B5EF4-FFF2-40B4-BE49-F238E27FC236}">
                <a16:creationId xmlns:a16="http://schemas.microsoft.com/office/drawing/2014/main" id="{9A2008FE-DFD5-4194-A483-763673CF1B33}"/>
              </a:ext>
            </a:extLst>
          </p:cNvPr>
          <p:cNvSpPr/>
          <p:nvPr/>
        </p:nvSpPr>
        <p:spPr bwMode="auto">
          <a:xfrm>
            <a:off x="7967439" y="1204514"/>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dirty="0">
              <a:latin typeface="Verdana" pitchFamily="34" charset="0"/>
            </a:endParaRPr>
          </a:p>
        </p:txBody>
      </p:sp>
      <p:sp>
        <p:nvSpPr>
          <p:cNvPr id="6" name="TextBox 5">
            <a:extLst>
              <a:ext uri="{FF2B5EF4-FFF2-40B4-BE49-F238E27FC236}">
                <a16:creationId xmlns:a16="http://schemas.microsoft.com/office/drawing/2014/main" id="{835AE728-47F1-4DE0-AAB4-49048813F7C6}"/>
              </a:ext>
            </a:extLst>
          </p:cNvPr>
          <p:cNvSpPr txBox="1"/>
          <p:nvPr/>
        </p:nvSpPr>
        <p:spPr>
          <a:xfrm>
            <a:off x="8570756" y="1265724"/>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1222496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of International Tourist Arrivals by Region, 1950-2015</a:t>
            </a:r>
          </a:p>
        </p:txBody>
      </p:sp>
      <p:graphicFrame>
        <p:nvGraphicFramePr>
          <p:cNvPr id="5" name="Object 5"/>
          <p:cNvGraphicFramePr>
            <a:graphicFrameLocks noGrp="1" noChangeAspect="1"/>
          </p:cNvGraphicFramePr>
          <p:nvPr>
            <p:ph idx="1"/>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4" name="Action Button: Document 3" title="Read this Web Page">
            <a:hlinkClick r:id="rId4" highlightClick="1"/>
            <a:extLst>
              <a:ext uri="{FF2B5EF4-FFF2-40B4-BE49-F238E27FC236}">
                <a16:creationId xmlns:a16="http://schemas.microsoft.com/office/drawing/2014/main" id="{CBF1BC0E-B6C4-42B2-8F21-7F4D328946BF}"/>
              </a:ext>
            </a:extLst>
          </p:cNvPr>
          <p:cNvSpPr/>
          <p:nvPr/>
        </p:nvSpPr>
        <p:spPr bwMode="auto">
          <a:xfrm>
            <a:off x="9805608" y="390043"/>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dirty="0">
              <a:latin typeface="Verdana" pitchFamily="34" charset="0"/>
            </a:endParaRPr>
          </a:p>
        </p:txBody>
      </p:sp>
      <p:sp>
        <p:nvSpPr>
          <p:cNvPr id="6" name="TextBox 5">
            <a:extLst>
              <a:ext uri="{FF2B5EF4-FFF2-40B4-BE49-F238E27FC236}">
                <a16:creationId xmlns:a16="http://schemas.microsoft.com/office/drawing/2014/main" id="{37F50757-71EC-40FE-AF04-003E78577D69}"/>
              </a:ext>
            </a:extLst>
          </p:cNvPr>
          <p:cNvSpPr txBox="1"/>
          <p:nvPr/>
        </p:nvSpPr>
        <p:spPr>
          <a:xfrm>
            <a:off x="10408925" y="451253"/>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3570523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Passport Index, 2011, 2018</a:t>
            </a:r>
          </a:p>
        </p:txBody>
      </p:sp>
      <p:sp>
        <p:nvSpPr>
          <p:cNvPr id="4" name="Action Button: Document 3" title="Read this Web Page">
            <a:hlinkClick r:id="rId3" highlightClick="1"/>
            <a:extLst>
              <a:ext uri="{FF2B5EF4-FFF2-40B4-BE49-F238E27FC236}">
                <a16:creationId xmlns:a16="http://schemas.microsoft.com/office/drawing/2014/main" id="{4A0EA6CB-4E77-4BD6-8B4B-A4A6759D6636}"/>
              </a:ext>
            </a:extLst>
          </p:cNvPr>
          <p:cNvSpPr/>
          <p:nvPr/>
        </p:nvSpPr>
        <p:spPr bwMode="auto">
          <a:xfrm>
            <a:off x="8020835" y="336835"/>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dirty="0">
              <a:latin typeface="Verdana" pitchFamily="34" charset="0"/>
            </a:endParaRPr>
          </a:p>
        </p:txBody>
      </p:sp>
      <p:sp>
        <p:nvSpPr>
          <p:cNvPr id="6" name="TextBox 5">
            <a:extLst>
              <a:ext uri="{FF2B5EF4-FFF2-40B4-BE49-F238E27FC236}">
                <a16:creationId xmlns:a16="http://schemas.microsoft.com/office/drawing/2014/main" id="{4380F1E9-DCA8-47F2-890D-626778F398B5}"/>
              </a:ext>
            </a:extLst>
          </p:cNvPr>
          <p:cNvSpPr txBox="1"/>
          <p:nvPr/>
        </p:nvSpPr>
        <p:spPr>
          <a:xfrm>
            <a:off x="8624152" y="398045"/>
            <a:ext cx="1701107" cy="400110"/>
          </a:xfrm>
          <a:prstGeom prst="rect">
            <a:avLst/>
          </a:prstGeom>
          <a:noFill/>
        </p:spPr>
        <p:txBody>
          <a:bodyPr wrap="none" rtlCol="0">
            <a:spAutoFit/>
          </a:bodyPr>
          <a:lstStyle/>
          <a:p>
            <a:r>
              <a:rPr lang="en-US" sz="2000" b="1" dirty="0">
                <a:latin typeface="Agency FB" pitchFamily="34" charset="0"/>
              </a:rPr>
              <a:t>Read this content</a:t>
            </a:r>
          </a:p>
        </p:txBody>
      </p:sp>
      <p:graphicFrame>
        <p:nvGraphicFramePr>
          <p:cNvPr id="7" name="Content Placeholder 4">
            <a:extLst>
              <a:ext uri="{FF2B5EF4-FFF2-40B4-BE49-F238E27FC236}">
                <a16:creationId xmlns:a16="http://schemas.microsoft.com/office/drawing/2014/main" id="{4067C6E0-69EA-4671-8553-F4E98B1EFD32}"/>
              </a:ext>
            </a:extLst>
          </p:cNvPr>
          <p:cNvGraphicFramePr>
            <a:graphicFrameLocks noGrp="1"/>
          </p:cNvGraphicFramePr>
          <p:nvPr>
            <p:ph idx="1"/>
            <p:extLst>
              <p:ext uri="{D42A27DB-BD31-4B8C-83A1-F6EECF244321}">
                <p14:modId xmlns:p14="http://schemas.microsoft.com/office/powerpoint/2010/main" val="930574301"/>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242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93CF-23BF-4BC2-8FA9-F8FC16EB08C5}"/>
              </a:ext>
            </a:extLst>
          </p:cNvPr>
          <p:cNvSpPr>
            <a:spLocks noGrp="1"/>
          </p:cNvSpPr>
          <p:nvPr>
            <p:ph type="title"/>
          </p:nvPr>
        </p:nvSpPr>
        <p:spPr/>
        <p:txBody>
          <a:bodyPr/>
          <a:lstStyle/>
          <a:p>
            <a:r>
              <a:rPr lang="en-US" dirty="0"/>
              <a:t>1. Defining Services</a:t>
            </a:r>
          </a:p>
        </p:txBody>
      </p:sp>
      <p:sp>
        <p:nvSpPr>
          <p:cNvPr id="3" name="Content Placeholder 2">
            <a:extLst>
              <a:ext uri="{FF2B5EF4-FFF2-40B4-BE49-F238E27FC236}">
                <a16:creationId xmlns:a16="http://schemas.microsoft.com/office/drawing/2014/main" id="{EB67CD9A-F898-4E8E-BFFC-F959641694B4}"/>
              </a:ext>
            </a:extLst>
          </p:cNvPr>
          <p:cNvSpPr>
            <a:spLocks noGrp="1"/>
          </p:cNvSpPr>
          <p:nvPr>
            <p:ph sz="half" idx="1"/>
          </p:nvPr>
        </p:nvSpPr>
        <p:spPr/>
        <p:txBody>
          <a:bodyPr/>
          <a:lstStyle/>
          <a:p>
            <a:r>
              <a:rPr lang="en-US" dirty="0"/>
              <a:t>Intangibility</a:t>
            </a:r>
          </a:p>
          <a:p>
            <a:pPr lvl="1"/>
            <a:r>
              <a:rPr lang="en-US" dirty="0"/>
              <a:t>Services are not tangible.</a:t>
            </a:r>
          </a:p>
          <a:p>
            <a:pPr lvl="1"/>
            <a:r>
              <a:rPr lang="en-US" dirty="0"/>
              <a:t>Users have difficulty understanding and evaluating services.</a:t>
            </a:r>
          </a:p>
          <a:p>
            <a:r>
              <a:rPr lang="en-US" dirty="0"/>
              <a:t>Inseparability</a:t>
            </a:r>
          </a:p>
          <a:p>
            <a:pPr lvl="1"/>
            <a:r>
              <a:rPr lang="en-US" dirty="0"/>
              <a:t>The consumer must often be physically present.</a:t>
            </a:r>
          </a:p>
          <a:p>
            <a:pPr lvl="1"/>
            <a:r>
              <a:rPr lang="en-US" dirty="0"/>
              <a:t>The consumer is the co-producer of the service.</a:t>
            </a:r>
          </a:p>
          <a:p>
            <a:r>
              <a:rPr lang="en-US" dirty="0"/>
              <a:t>Variability</a:t>
            </a:r>
          </a:p>
          <a:p>
            <a:pPr lvl="1"/>
            <a:r>
              <a:rPr lang="en-US" dirty="0"/>
              <a:t>Quality and quantity of service may vary in time.</a:t>
            </a:r>
          </a:p>
        </p:txBody>
      </p:sp>
      <p:sp>
        <p:nvSpPr>
          <p:cNvPr id="4" name="Content Placeholder 3">
            <a:extLst>
              <a:ext uri="{FF2B5EF4-FFF2-40B4-BE49-F238E27FC236}">
                <a16:creationId xmlns:a16="http://schemas.microsoft.com/office/drawing/2014/main" id="{33085CA6-611E-4474-BA43-689562A4E81B}"/>
              </a:ext>
            </a:extLst>
          </p:cNvPr>
          <p:cNvSpPr>
            <a:spLocks noGrp="1"/>
          </p:cNvSpPr>
          <p:nvPr>
            <p:ph sz="half" idx="2"/>
          </p:nvPr>
        </p:nvSpPr>
        <p:spPr/>
        <p:txBody>
          <a:bodyPr/>
          <a:lstStyle/>
          <a:p>
            <a:r>
              <a:rPr lang="en-US" dirty="0"/>
              <a:t>Perishability</a:t>
            </a:r>
          </a:p>
          <a:p>
            <a:pPr lvl="1"/>
            <a:r>
              <a:rPr lang="en-US" dirty="0"/>
              <a:t>A service cannot be stored.</a:t>
            </a:r>
          </a:p>
          <a:p>
            <a:pPr lvl="1"/>
            <a:r>
              <a:rPr lang="en-US" dirty="0"/>
              <a:t>Supply must match closely with the demand.</a:t>
            </a:r>
          </a:p>
          <a:p>
            <a:r>
              <a:rPr lang="en-US" dirty="0"/>
              <a:t>Heterogeneity</a:t>
            </a:r>
          </a:p>
          <a:p>
            <a:pPr lvl="1"/>
            <a:r>
              <a:rPr lang="en-US" dirty="0"/>
              <a:t>Uneven demand and standards.</a:t>
            </a:r>
          </a:p>
          <a:p>
            <a:pPr lvl="1"/>
            <a:r>
              <a:rPr lang="en-US" dirty="0"/>
              <a:t>Provide incentives to ‘off peak’ use.</a:t>
            </a:r>
          </a:p>
          <a:p>
            <a:r>
              <a:rPr lang="en-US" dirty="0"/>
              <a:t>Lack of ownership</a:t>
            </a:r>
          </a:p>
          <a:p>
            <a:pPr lvl="1"/>
            <a:r>
              <a:rPr lang="en-US" dirty="0"/>
              <a:t>Fundamental difference between goods and services.</a:t>
            </a:r>
          </a:p>
          <a:p>
            <a:pPr lvl="1"/>
            <a:r>
              <a:rPr lang="en-US" dirty="0"/>
              <a:t>A service is often ‘rented time’.</a:t>
            </a:r>
          </a:p>
        </p:txBody>
      </p:sp>
      <p:pic>
        <p:nvPicPr>
          <p:cNvPr id="5" name="Picture 2" descr="C:\Users\ecojpr\AppData\Local\Microsoft\Windows\Temporary Internet Files\Content.IE5\H0P94DF5\MC900442072[1].wmf">
            <a:extLst>
              <a:ext uri="{FF2B5EF4-FFF2-40B4-BE49-F238E27FC236}">
                <a16:creationId xmlns:a16="http://schemas.microsoft.com/office/drawing/2014/main" id="{D2ACBF61-021A-4442-8087-6A316ECA0C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4585" y="263715"/>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1386A4-4043-4F35-B9F4-D73654F4674F}"/>
              </a:ext>
            </a:extLst>
          </p:cNvPr>
          <p:cNvSpPr txBox="1"/>
          <p:nvPr/>
        </p:nvSpPr>
        <p:spPr>
          <a:xfrm>
            <a:off x="8038986" y="254818"/>
            <a:ext cx="3187815" cy="707886"/>
          </a:xfrm>
          <a:prstGeom prst="rect">
            <a:avLst/>
          </a:prstGeom>
          <a:noFill/>
        </p:spPr>
        <p:txBody>
          <a:bodyPr wrap="square" rtlCol="0">
            <a:spAutoFit/>
          </a:bodyPr>
          <a:lstStyle/>
          <a:p>
            <a:r>
              <a:rPr lang="en-US" sz="2000" b="1" dirty="0">
                <a:latin typeface="Agency FB" pitchFamily="34" charset="0"/>
              </a:rPr>
              <a:t>What are the main characteristics of a service?</a:t>
            </a:r>
          </a:p>
        </p:txBody>
      </p:sp>
    </p:spTree>
    <p:extLst>
      <p:ext uri="{BB962C8B-B14F-4D97-AF65-F5344CB8AC3E}">
        <p14:creationId xmlns:p14="http://schemas.microsoft.com/office/powerpoint/2010/main" val="4088185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C0D7C665-94C3-414A-ACD8-B1928E5896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08813" y="1106852"/>
            <a:ext cx="7498080" cy="5646373"/>
          </a:xfrm>
          <a:prstGeom prst="rect">
            <a:avLst/>
          </a:prstGeom>
        </p:spPr>
      </p:pic>
      <p:sp>
        <p:nvSpPr>
          <p:cNvPr id="2" name="Title 1"/>
          <p:cNvSpPr>
            <a:spLocks noGrp="1"/>
          </p:cNvSpPr>
          <p:nvPr>
            <p:ph type="title"/>
          </p:nvPr>
        </p:nvSpPr>
        <p:spPr/>
        <p:txBody>
          <a:bodyPr/>
          <a:lstStyle/>
          <a:p>
            <a:r>
              <a:rPr lang="en-US" dirty="0"/>
              <a:t>Cruise Passengers Visits, Caribbean, 2012</a:t>
            </a:r>
          </a:p>
        </p:txBody>
      </p:sp>
      <p:sp>
        <p:nvSpPr>
          <p:cNvPr id="4" name="Action Button: Document 3" title="Read this Web Page">
            <a:hlinkClick r:id="rId4" highlightClick="1"/>
            <a:extLst>
              <a:ext uri="{FF2B5EF4-FFF2-40B4-BE49-F238E27FC236}">
                <a16:creationId xmlns:a16="http://schemas.microsoft.com/office/drawing/2014/main" id="{F4A48ABF-E35E-4212-87DE-63FBCF84A338}"/>
              </a:ext>
            </a:extLst>
          </p:cNvPr>
          <p:cNvSpPr/>
          <p:nvPr/>
        </p:nvSpPr>
        <p:spPr bwMode="auto">
          <a:xfrm>
            <a:off x="9655215" y="287831"/>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dirty="0">
              <a:latin typeface="Verdana" pitchFamily="34" charset="0"/>
            </a:endParaRPr>
          </a:p>
        </p:txBody>
      </p:sp>
      <p:sp>
        <p:nvSpPr>
          <p:cNvPr id="6" name="TextBox 5">
            <a:extLst>
              <a:ext uri="{FF2B5EF4-FFF2-40B4-BE49-F238E27FC236}">
                <a16:creationId xmlns:a16="http://schemas.microsoft.com/office/drawing/2014/main" id="{D374E02F-DE5F-408F-A832-13489400C5C5}"/>
              </a:ext>
            </a:extLst>
          </p:cNvPr>
          <p:cNvSpPr txBox="1"/>
          <p:nvPr/>
        </p:nvSpPr>
        <p:spPr>
          <a:xfrm>
            <a:off x="10258532" y="349041"/>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1743375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4B47-A1E3-4566-B2A9-FD7FF4F1EFA7}"/>
              </a:ext>
            </a:extLst>
          </p:cNvPr>
          <p:cNvSpPr>
            <a:spLocks noGrp="1"/>
          </p:cNvSpPr>
          <p:nvPr>
            <p:ph type="title"/>
          </p:nvPr>
        </p:nvSpPr>
        <p:spPr/>
        <p:txBody>
          <a:bodyPr/>
          <a:lstStyle/>
          <a:p>
            <a:r>
              <a:rPr lang="en-US" dirty="0"/>
              <a:t>3. Consumer Services</a:t>
            </a:r>
          </a:p>
        </p:txBody>
      </p:sp>
      <p:sp>
        <p:nvSpPr>
          <p:cNvPr id="3" name="Content Placeholder 2">
            <a:extLst>
              <a:ext uri="{FF2B5EF4-FFF2-40B4-BE49-F238E27FC236}">
                <a16:creationId xmlns:a16="http://schemas.microsoft.com/office/drawing/2014/main" id="{4A128240-FAC7-4468-A294-65AEEA54943A}"/>
              </a:ext>
            </a:extLst>
          </p:cNvPr>
          <p:cNvSpPr>
            <a:spLocks noGrp="1"/>
          </p:cNvSpPr>
          <p:nvPr>
            <p:ph idx="1"/>
          </p:nvPr>
        </p:nvSpPr>
        <p:spPr/>
        <p:txBody>
          <a:bodyPr/>
          <a:lstStyle/>
          <a:p>
            <a:r>
              <a:rPr lang="en-US" dirty="0"/>
              <a:t>Main medical tourism destinations</a:t>
            </a:r>
          </a:p>
          <a:p>
            <a:pPr lvl="1"/>
            <a:r>
              <a:rPr lang="en-US" dirty="0"/>
              <a:t>11 million Americans went offshore in 2016 to seek medical services.</a:t>
            </a:r>
          </a:p>
          <a:p>
            <a:pPr lvl="1"/>
            <a:r>
              <a:rPr lang="en-US" dirty="0"/>
              <a:t>Seeking high quality and affordable healthcare (market failure).</a:t>
            </a:r>
          </a:p>
          <a:p>
            <a:pPr lvl="1"/>
            <a:r>
              <a:rPr lang="en-US" dirty="0"/>
              <a:t>Cosmetic surgery, dental work, and orthopedic surgery are the most common.</a:t>
            </a:r>
          </a:p>
          <a:p>
            <a:pPr lvl="1"/>
            <a:r>
              <a:rPr lang="en-US" dirty="0"/>
              <a:t>Some examples:</a:t>
            </a:r>
          </a:p>
          <a:p>
            <a:pPr lvl="2"/>
            <a:r>
              <a:rPr lang="en-US" dirty="0"/>
              <a:t>India is the top medical tourism destination and can offer services 80% cheaper than in the US.</a:t>
            </a:r>
          </a:p>
          <a:p>
            <a:pPr lvl="2"/>
            <a:r>
              <a:rPr lang="en-US" dirty="0"/>
              <a:t>Brazil is specializing in cosmetic surgery.</a:t>
            </a:r>
          </a:p>
          <a:p>
            <a:pPr lvl="2"/>
            <a:r>
              <a:rPr lang="en-US" dirty="0"/>
              <a:t>Mexican border cities have specialized in providing dental services.</a:t>
            </a:r>
          </a:p>
        </p:txBody>
      </p:sp>
    </p:spTree>
    <p:extLst>
      <p:ext uri="{BB962C8B-B14F-4D97-AF65-F5344CB8AC3E}">
        <p14:creationId xmlns:p14="http://schemas.microsoft.com/office/powerpoint/2010/main" val="1747241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Essay: Globalization and Service Sectors</a:t>
            </a:r>
          </a:p>
        </p:txBody>
      </p:sp>
      <p:pic>
        <p:nvPicPr>
          <p:cNvPr id="3" name="Picture 2" descr="C:\Users\ecojpr\AppData\Local\Microsoft\Windows\Temporary Internet Files\Content.IE5\H0P94DF5\MC9004420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585" y="5445315"/>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28986" y="5436418"/>
            <a:ext cx="4572115" cy="707886"/>
          </a:xfrm>
          <a:prstGeom prst="rect">
            <a:avLst/>
          </a:prstGeom>
          <a:noFill/>
        </p:spPr>
        <p:txBody>
          <a:bodyPr wrap="square" rtlCol="0">
            <a:spAutoFit/>
          </a:bodyPr>
          <a:lstStyle/>
          <a:p>
            <a:r>
              <a:rPr lang="en-US" sz="2000" b="1" dirty="0">
                <a:latin typeface="Agency FB" pitchFamily="34" charset="0"/>
              </a:rPr>
              <a:t>Explain how globalization is impacting service sectors and provide </a:t>
            </a:r>
            <a:r>
              <a:rPr lang="en-US" sz="2000" b="1">
                <a:latin typeface="Agency FB" pitchFamily="34" charset="0"/>
              </a:rPr>
              <a:t>some examples.</a:t>
            </a:r>
            <a:endParaRPr lang="en-US" sz="2000" b="1" dirty="0">
              <a:latin typeface="Agency FB" pitchFamily="34" charset="0"/>
            </a:endParaRPr>
          </a:p>
        </p:txBody>
      </p:sp>
      <p:pic>
        <p:nvPicPr>
          <p:cNvPr id="1026" name="Picture 2" descr="http://graphics8.nytimes.com/images/2012/03/16/world/asia/16-TCS-India-Ink/16-TCS-India-Ink-blog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531" y="1716018"/>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20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Types of Services</a:t>
            </a:r>
          </a:p>
        </p:txBody>
      </p:sp>
      <p:sp>
        <p:nvSpPr>
          <p:cNvPr id="3" name="Content Placeholder 2"/>
          <p:cNvSpPr>
            <a:spLocks noGrp="1"/>
          </p:cNvSpPr>
          <p:nvPr>
            <p:ph idx="1"/>
          </p:nvPr>
        </p:nvSpPr>
        <p:spPr/>
        <p:txBody>
          <a:bodyPr>
            <a:normAutofit/>
          </a:bodyPr>
          <a:lstStyle/>
          <a:p>
            <a:r>
              <a:rPr lang="en-US" dirty="0"/>
              <a:t>Production and consumption of intangible inputs and outputs</a:t>
            </a:r>
          </a:p>
          <a:p>
            <a:pPr lvl="1"/>
            <a:r>
              <a:rPr lang="en-US" dirty="0"/>
              <a:t>Some services have tangible input and outputs (e.g. restoration).</a:t>
            </a:r>
          </a:p>
          <a:p>
            <a:pPr lvl="1"/>
            <a:r>
              <a:rPr lang="en-US" dirty="0"/>
              <a:t>Almost all services require infrastructure (e.g. transportation).</a:t>
            </a:r>
          </a:p>
          <a:p>
            <a:r>
              <a:rPr lang="en-US" dirty="0"/>
              <a:t>Service industries</a:t>
            </a:r>
          </a:p>
          <a:p>
            <a:pPr lvl="1"/>
            <a:r>
              <a:rPr lang="en-US" dirty="0"/>
              <a:t>Relate to a service economic sector (e.g. FIRE; Finance, Insurance, Real Estate).</a:t>
            </a:r>
          </a:p>
          <a:p>
            <a:pPr lvl="1"/>
            <a:r>
              <a:rPr lang="en-US" dirty="0"/>
              <a:t>Employment figures are measured by industries.</a:t>
            </a:r>
          </a:p>
          <a:p>
            <a:r>
              <a:rPr lang="en-US" dirty="0"/>
              <a:t>Service occupations</a:t>
            </a:r>
          </a:p>
          <a:p>
            <a:pPr lvl="1"/>
            <a:r>
              <a:rPr lang="en-US" dirty="0"/>
              <a:t>A service occupation in any economic sector.</a:t>
            </a:r>
          </a:p>
          <a:p>
            <a:r>
              <a:rPr lang="en-US" dirty="0"/>
              <a:t>Service functions</a:t>
            </a:r>
          </a:p>
          <a:p>
            <a:pPr lvl="1"/>
            <a:r>
              <a:rPr lang="en-US" dirty="0"/>
              <a:t>How services are delivered to their consumers.</a:t>
            </a:r>
          </a:p>
          <a:p>
            <a:pPr lvl="1"/>
            <a:r>
              <a:rPr lang="en-US" dirty="0"/>
              <a:t>Face to face; telecommunications.</a:t>
            </a:r>
          </a:p>
          <a:p>
            <a:endParaRPr lang="en-US" dirty="0"/>
          </a:p>
        </p:txBody>
      </p:sp>
    </p:spTree>
    <p:extLst>
      <p:ext uri="{BB962C8B-B14F-4D97-AF65-F5344CB8AC3E}">
        <p14:creationId xmlns:p14="http://schemas.microsoft.com/office/powerpoint/2010/main" val="111807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Types of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3722821"/>
              </p:ext>
            </p:extLst>
          </p:nvPr>
        </p:nvGraphicFramePr>
        <p:xfrm>
          <a:off x="1009650" y="1311275"/>
          <a:ext cx="10993438" cy="529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364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Types of Services</a:t>
            </a:r>
          </a:p>
        </p:txBody>
      </p:sp>
      <p:graphicFrame>
        <p:nvGraphicFramePr>
          <p:cNvPr id="4" name="Content Placeholder 3"/>
          <p:cNvGraphicFramePr>
            <a:graphicFrameLocks noGrp="1"/>
          </p:cNvGraphicFramePr>
          <p:nvPr>
            <p:ph idx="1"/>
          </p:nvPr>
        </p:nvGraphicFramePr>
        <p:xfrm>
          <a:off x="1009650" y="1311275"/>
          <a:ext cx="10993438" cy="529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ecojpr\AppData\Local\Microsoft\Windows\Temporary Internet Files\Content.IE5\H0P94DF5\MC90044207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4585" y="263715"/>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38986" y="254818"/>
            <a:ext cx="3187815" cy="707886"/>
          </a:xfrm>
          <a:prstGeom prst="rect">
            <a:avLst/>
          </a:prstGeom>
          <a:noFill/>
        </p:spPr>
        <p:txBody>
          <a:bodyPr wrap="square" rtlCol="0">
            <a:spAutoFit/>
          </a:bodyPr>
          <a:lstStyle/>
          <a:p>
            <a:r>
              <a:rPr lang="en-US" sz="2000" b="1" dirty="0">
                <a:latin typeface="Agency FB" pitchFamily="34" charset="0"/>
              </a:rPr>
              <a:t>What are the main service sectors?</a:t>
            </a:r>
          </a:p>
        </p:txBody>
      </p:sp>
    </p:spTree>
    <p:extLst>
      <p:ext uri="{BB962C8B-B14F-4D97-AF65-F5344CB8AC3E}">
        <p14:creationId xmlns:p14="http://schemas.microsoft.com/office/powerpoint/2010/main" val="178088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Factors Driving the Growth of Services</a:t>
            </a:r>
          </a:p>
        </p:txBody>
      </p:sp>
      <p:graphicFrame>
        <p:nvGraphicFramePr>
          <p:cNvPr id="4" name="Content Placeholder 3"/>
          <p:cNvGraphicFramePr>
            <a:graphicFrameLocks noGrp="1"/>
          </p:cNvGraphicFramePr>
          <p:nvPr>
            <p:ph idx="1"/>
          </p:nvPr>
        </p:nvGraphicFramePr>
        <p:xfrm>
          <a:off x="1009650" y="1311275"/>
          <a:ext cx="10993438" cy="529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8655033"/>
      </p:ext>
    </p:extLst>
  </p:cSld>
  <p:clrMapOvr>
    <a:masterClrMapping/>
  </p:clrMapOvr>
</p:sld>
</file>

<file path=ppt/theme/theme1.xml><?xml version="1.0" encoding="utf-8"?>
<a:theme xmlns:a="http://schemas.openxmlformats.org/drawingml/2006/main" name="5_102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102Desig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102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102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102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102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102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102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102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102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102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102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102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102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4425</TotalTime>
  <Words>2783</Words>
  <Application>Microsoft Office PowerPoint</Application>
  <PresentationFormat>Widescreen</PresentationFormat>
  <Paragraphs>505</Paragraphs>
  <Slides>52</Slides>
  <Notes>43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Agency FB</vt:lpstr>
      <vt:lpstr>Arial</vt:lpstr>
      <vt:lpstr>Arial Narrow</vt:lpstr>
      <vt:lpstr>Calibri</vt:lpstr>
      <vt:lpstr>Impact</vt:lpstr>
      <vt:lpstr>Times New Roman</vt:lpstr>
      <vt:lpstr>Verdana</vt:lpstr>
      <vt:lpstr>5_102Design</vt:lpstr>
      <vt:lpstr>Topic 8 – Location of Services</vt:lpstr>
      <vt:lpstr>Conditions of Usage</vt:lpstr>
      <vt:lpstr>A – The Emergence of a Service Economy</vt:lpstr>
      <vt:lpstr>1. Defining Services</vt:lpstr>
      <vt:lpstr>1. Defining Services</vt:lpstr>
      <vt:lpstr>1. Types of Services</vt:lpstr>
      <vt:lpstr>1. Types of Services</vt:lpstr>
      <vt:lpstr>1. Types of Services</vt:lpstr>
      <vt:lpstr>2. Factors Driving the Growth of Services</vt:lpstr>
      <vt:lpstr>Income Elasticity and Demand per Economic Sector</vt:lpstr>
      <vt:lpstr>2. Factors Driving the Growth of Services</vt:lpstr>
      <vt:lpstr>2. Externalization Processes in the Producer Services</vt:lpstr>
      <vt:lpstr>2. Externalization Processes in the Producer Services</vt:lpstr>
      <vt:lpstr>3. The Spatial Setting of Market Areas</vt:lpstr>
      <vt:lpstr>Conventional Distance Decay Curves for Retail Activities</vt:lpstr>
      <vt:lpstr>PowerPoint Presentation</vt:lpstr>
      <vt:lpstr>PowerPoint Presentation</vt:lpstr>
      <vt:lpstr>Location of 7 Eleven Convenience Stores, Central Tokyo</vt:lpstr>
      <vt:lpstr>Amazon Fulfillment Centers Network, c2020</vt:lpstr>
      <vt:lpstr>3. The Spatial Setting of Market Areas</vt:lpstr>
      <vt:lpstr>3. Central Places Theory</vt:lpstr>
      <vt:lpstr>Non-Isotropic Conditions and the Shape of Market Areas</vt:lpstr>
      <vt:lpstr>3. Central Places Theory</vt:lpstr>
      <vt:lpstr>Central Places Distribution in the Manchester Area, UK</vt:lpstr>
      <vt:lpstr>3. Criteria to be a World City</vt:lpstr>
      <vt:lpstr>Global Financial Centers, 2021</vt:lpstr>
      <vt:lpstr>B – Labor Markets in the Service Economy</vt:lpstr>
      <vt:lpstr>Productivity of the Service Sector</vt:lpstr>
      <vt:lpstr>Productivity of the Service Sector</vt:lpstr>
      <vt:lpstr>Productivity of the Service Sector</vt:lpstr>
      <vt:lpstr>Income Distribution</vt:lpstr>
      <vt:lpstr>Income Distribution</vt:lpstr>
      <vt:lpstr>Occupations by Gender Shares of Employment, United States 2010</vt:lpstr>
      <vt:lpstr>Income Distribution</vt:lpstr>
      <vt:lpstr>Education Levels &amp; Income</vt:lpstr>
      <vt:lpstr>C – Service Sectors</vt:lpstr>
      <vt:lpstr>1. Financial Services</vt:lpstr>
      <vt:lpstr>1. Financial Services</vt:lpstr>
      <vt:lpstr>Financial Services Employment in the United States</vt:lpstr>
      <vt:lpstr>Offshore Banking</vt:lpstr>
      <vt:lpstr>Technological Change &amp; Electronic Funds Transfer</vt:lpstr>
      <vt:lpstr>Ten Largest Sovereign Wealth Funds by Assets (2018)</vt:lpstr>
      <vt:lpstr>2. Producer Services</vt:lpstr>
      <vt:lpstr>KPMG: A Globalized Service Firm</vt:lpstr>
      <vt:lpstr>3. Consumer Services</vt:lpstr>
      <vt:lpstr>International Tourists Arrivals and Receipts, 1950-2019</vt:lpstr>
      <vt:lpstr>Monthly International Tourist Arrivals, 2011</vt:lpstr>
      <vt:lpstr>Share of International Tourist Arrivals by Region, 1950-2015</vt:lpstr>
      <vt:lpstr>Passport Index, 2011, 2018</vt:lpstr>
      <vt:lpstr>Cruise Passengers Visits, Caribbean, 2012</vt:lpstr>
      <vt:lpstr>3. Consumer Services</vt:lpstr>
      <vt:lpstr>Essay: Globalization and Service Sectors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8 – Location of Services</dc:title>
  <dc:creator>Jean-Paul Rodrigue</dc:creator>
  <cp:lastModifiedBy>Jean-Paul Rodrigue</cp:lastModifiedBy>
  <cp:revision>87</cp:revision>
  <dcterms:created xsi:type="dcterms:W3CDTF">2018-11-26T23:46:22Z</dcterms:created>
  <dcterms:modified xsi:type="dcterms:W3CDTF">2022-04-21T14:42:47Z</dcterms:modified>
</cp:coreProperties>
</file>